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73"/>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p:scale>
          <a:sx n="66" d="100"/>
          <a:sy n="66" d="100"/>
        </p:scale>
        <p:origin x="-1230"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3ecgjab\Desktop\BW_KODEN%20OVERLAP%20SUMMARY_RevD_01-26-13%20Bomar%20Revis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56999125109434E-2"/>
          <c:y val="2.3832144199092017E-2"/>
          <c:w val="0.91846522309711287"/>
          <c:h val="0.82422429883702109"/>
        </c:manualLayout>
      </c:layout>
      <c:barChart>
        <c:barDir val="col"/>
        <c:grouping val="clustered"/>
        <c:varyColors val="0"/>
        <c:ser>
          <c:idx val="1"/>
          <c:order val="0"/>
          <c:spPr>
            <a:solidFill>
              <a:srgbClr val="00B050">
                <a:alpha val="50000"/>
              </a:srgbClr>
            </a:solidFill>
            <a:ln>
              <a:solidFill>
                <a:schemeClr val="bg1">
                  <a:lumMod val="65000"/>
                </a:schemeClr>
              </a:solidFill>
            </a:ln>
          </c:spPr>
          <c:invertIfNegative val="0"/>
          <c:dLbls>
            <c:dLbl>
              <c:idx val="0"/>
              <c:layout/>
              <c:tx>
                <c:rich>
                  <a:bodyPr/>
                  <a:lstStyle/>
                  <a:p>
                    <a:r>
                      <a:rPr lang="en-US" sz="1200" baseline="0">
                        <a:latin typeface="Times New Roman" pitchFamily="18" charset="0"/>
                      </a:rPr>
                      <a:t>0</a:t>
                    </a:r>
                    <a:endParaRPr lang="en-US"/>
                  </a:p>
                </c:rich>
              </c:tx>
              <c:showLegendKey val="0"/>
              <c:showVal val="1"/>
              <c:showCatName val="0"/>
              <c:showSerName val="0"/>
              <c:showPercent val="0"/>
              <c:showBubbleSize val="0"/>
            </c:dLbl>
            <c:dLbl>
              <c:idx val="1"/>
              <c:layout/>
              <c:tx>
                <c:rich>
                  <a:bodyPr/>
                  <a:lstStyle/>
                  <a:p>
                    <a:pPr>
                      <a:defRPr sz="1200" b="1" baseline="0">
                        <a:solidFill>
                          <a:srgbClr val="FF0000"/>
                        </a:solidFill>
                        <a:latin typeface="Times New Roman" pitchFamily="18" charset="0"/>
                      </a:defRPr>
                    </a:pPr>
                    <a:r>
                      <a:rPr lang="en-US" sz="1200" b="1" baseline="0" dirty="0">
                        <a:solidFill>
                          <a:srgbClr val="FF0000"/>
                        </a:solidFill>
                        <a:latin typeface="Times New Roman" pitchFamily="18" charset="0"/>
                      </a:rPr>
                      <a:t>1</a:t>
                    </a:r>
                    <a:endParaRPr lang="en-US" b="1" dirty="0">
                      <a:solidFill>
                        <a:srgbClr val="FF0000"/>
                      </a:solidFill>
                    </a:endParaRPr>
                  </a:p>
                </c:rich>
              </c:tx>
              <c:spPr/>
              <c:showLegendKey val="0"/>
              <c:showVal val="1"/>
              <c:showCatName val="0"/>
              <c:showSerName val="0"/>
              <c:showPercent val="0"/>
              <c:showBubbleSize val="0"/>
            </c:dLbl>
            <c:dLbl>
              <c:idx val="2"/>
              <c:layout>
                <c:manualLayout>
                  <c:x val="-9.7167865021887908E-4"/>
                  <c:y val="0"/>
                </c:manualLayout>
              </c:layout>
              <c:tx>
                <c:rich>
                  <a:bodyPr/>
                  <a:lstStyle/>
                  <a:p>
                    <a:r>
                      <a:rPr lang="en-US" sz="1200" baseline="0">
                        <a:latin typeface="Times New Roman" pitchFamily="18" charset="0"/>
                      </a:rPr>
                      <a:t>0</a:t>
                    </a:r>
                    <a:endParaRPr lang="en-US"/>
                  </a:p>
                </c:rich>
              </c:tx>
              <c:showLegendKey val="0"/>
              <c:showVal val="1"/>
              <c:showCatName val="0"/>
              <c:showSerName val="0"/>
              <c:showPercent val="0"/>
              <c:showBubbleSize val="0"/>
            </c:dLbl>
            <c:dLbl>
              <c:idx val="3"/>
              <c:layout/>
              <c:tx>
                <c:rich>
                  <a:bodyPr/>
                  <a:lstStyle/>
                  <a:p>
                    <a:r>
                      <a:rPr lang="en-US" sz="1200" baseline="0">
                        <a:latin typeface="Times New Roman" pitchFamily="18" charset="0"/>
                      </a:rPr>
                      <a:t>0</a:t>
                    </a:r>
                    <a:endParaRPr lang="en-US"/>
                  </a:p>
                </c:rich>
              </c:tx>
              <c:showLegendKey val="0"/>
              <c:showVal val="1"/>
              <c:showCatName val="0"/>
              <c:showSerName val="0"/>
              <c:showPercent val="0"/>
              <c:showBubbleSize val="0"/>
            </c:dLbl>
            <c:dLbl>
              <c:idx val="4"/>
              <c:layout/>
              <c:tx>
                <c:rich>
                  <a:bodyPr/>
                  <a:lstStyle/>
                  <a:p>
                    <a:r>
                      <a:rPr lang="en-US" sz="1200" baseline="0">
                        <a:latin typeface="Times New Roman" pitchFamily="18" charset="0"/>
                      </a:rPr>
                      <a:t>1</a:t>
                    </a:r>
                    <a:r>
                      <a:rPr lang="en-US"/>
                      <a:t>0</a:t>
                    </a:r>
                  </a:p>
                </c:rich>
              </c:tx>
              <c:showLegendKey val="0"/>
              <c:showVal val="1"/>
              <c:showCatName val="0"/>
              <c:showSerName val="0"/>
              <c:showPercent val="0"/>
              <c:showBubbleSize val="0"/>
            </c:dLbl>
            <c:dLbl>
              <c:idx val="5"/>
              <c:layout/>
              <c:tx>
                <c:rich>
                  <a:bodyPr/>
                  <a:lstStyle/>
                  <a:p>
                    <a:r>
                      <a:rPr lang="en-US" sz="1200" baseline="0">
                        <a:latin typeface="Times New Roman" pitchFamily="18" charset="0"/>
                      </a:rPr>
                      <a:t>1</a:t>
                    </a:r>
                    <a:r>
                      <a:rPr lang="en-US"/>
                      <a:t>4</a:t>
                    </a:r>
                  </a:p>
                </c:rich>
              </c:tx>
              <c:showLegendKey val="0"/>
              <c:showVal val="1"/>
              <c:showCatName val="0"/>
              <c:showSerName val="0"/>
              <c:showPercent val="0"/>
              <c:showBubbleSize val="0"/>
            </c:dLbl>
            <c:dLbl>
              <c:idx val="6"/>
              <c:layout/>
              <c:tx>
                <c:rich>
                  <a:bodyPr/>
                  <a:lstStyle/>
                  <a:p>
                    <a:r>
                      <a:rPr lang="en-US" sz="1200" baseline="0">
                        <a:latin typeface="Times New Roman" pitchFamily="18" charset="0"/>
                      </a:rPr>
                      <a:t>2</a:t>
                    </a:r>
                    <a:r>
                      <a:rPr lang="en-US"/>
                      <a:t>6</a:t>
                    </a:r>
                  </a:p>
                </c:rich>
              </c:tx>
              <c:showLegendKey val="0"/>
              <c:showVal val="1"/>
              <c:showCatName val="0"/>
              <c:showSerName val="0"/>
              <c:showPercent val="0"/>
              <c:showBubbleSize val="0"/>
            </c:dLbl>
            <c:dLbl>
              <c:idx val="7"/>
              <c:layout/>
              <c:tx>
                <c:rich>
                  <a:bodyPr/>
                  <a:lstStyle/>
                  <a:p>
                    <a:r>
                      <a:rPr lang="en-US" sz="1200" baseline="0">
                        <a:latin typeface="Times New Roman" pitchFamily="18" charset="0"/>
                      </a:rPr>
                      <a:t>4</a:t>
                    </a:r>
                    <a:r>
                      <a:rPr lang="en-US"/>
                      <a:t>5</a:t>
                    </a:r>
                  </a:p>
                </c:rich>
              </c:tx>
              <c:showLegendKey val="0"/>
              <c:showVal val="1"/>
              <c:showCatName val="0"/>
              <c:showSerName val="0"/>
              <c:showPercent val="0"/>
              <c:showBubbleSize val="0"/>
            </c:dLbl>
            <c:dLbl>
              <c:idx val="8"/>
              <c:layout/>
              <c:tx>
                <c:rich>
                  <a:bodyPr/>
                  <a:lstStyle/>
                  <a:p>
                    <a:r>
                      <a:rPr lang="en-US" sz="1200" baseline="0">
                        <a:latin typeface="Times New Roman" pitchFamily="18" charset="0"/>
                      </a:rPr>
                      <a:t>9</a:t>
                    </a:r>
                    <a:r>
                      <a:rPr lang="en-US"/>
                      <a:t>1</a:t>
                    </a:r>
                  </a:p>
                </c:rich>
              </c:tx>
              <c:showLegendKey val="0"/>
              <c:showVal val="1"/>
              <c:showCatName val="0"/>
              <c:showSerName val="0"/>
              <c:showPercent val="0"/>
              <c:showBubbleSize val="0"/>
            </c:dLbl>
            <c:dLbl>
              <c:idx val="9"/>
              <c:layout/>
              <c:tx>
                <c:rich>
                  <a:bodyPr/>
                  <a:lstStyle/>
                  <a:p>
                    <a:r>
                      <a:rPr lang="en-US" sz="1200" baseline="0">
                        <a:latin typeface="Times New Roman" pitchFamily="18" charset="0"/>
                      </a:rPr>
                      <a:t>1</a:t>
                    </a:r>
                    <a:r>
                      <a:rPr lang="en-US"/>
                      <a:t>74</a:t>
                    </a:r>
                  </a:p>
                </c:rich>
              </c:tx>
              <c:showLegendKey val="0"/>
              <c:showVal val="1"/>
              <c:showCatName val="0"/>
              <c:showSerName val="0"/>
              <c:showPercent val="0"/>
              <c:showBubbleSize val="0"/>
            </c:dLbl>
            <c:dLbl>
              <c:idx val="10"/>
              <c:layout/>
              <c:tx>
                <c:rich>
                  <a:bodyPr/>
                  <a:lstStyle/>
                  <a:p>
                    <a:r>
                      <a:rPr lang="en-US" sz="1200" baseline="0">
                        <a:latin typeface="Times New Roman" pitchFamily="18" charset="0"/>
                      </a:rPr>
                      <a:t>3</a:t>
                    </a:r>
                    <a:r>
                      <a:rPr lang="en-US"/>
                      <a:t>60</a:t>
                    </a:r>
                  </a:p>
                </c:rich>
              </c:tx>
              <c:showLegendKey val="0"/>
              <c:showVal val="1"/>
              <c:showCatName val="0"/>
              <c:showSerName val="0"/>
              <c:showPercent val="0"/>
              <c:showBubbleSize val="0"/>
            </c:dLbl>
            <c:dLbl>
              <c:idx val="11"/>
              <c:layout/>
              <c:tx>
                <c:rich>
                  <a:bodyPr/>
                  <a:lstStyle/>
                  <a:p>
                    <a:r>
                      <a:rPr lang="en-US" sz="1200" baseline="0">
                        <a:latin typeface="Times New Roman" pitchFamily="18" charset="0"/>
                      </a:rPr>
                      <a:t>5</a:t>
                    </a:r>
                    <a:r>
                      <a:rPr lang="en-US"/>
                      <a:t>17</a:t>
                    </a:r>
                  </a:p>
                </c:rich>
              </c:tx>
              <c:showLegendKey val="0"/>
              <c:showVal val="1"/>
              <c:showCatName val="0"/>
              <c:showSerName val="0"/>
              <c:showPercent val="0"/>
              <c:showBubbleSize val="0"/>
            </c:dLbl>
            <c:dLbl>
              <c:idx val="12"/>
              <c:layout/>
              <c:tx>
                <c:rich>
                  <a:bodyPr/>
                  <a:lstStyle/>
                  <a:p>
                    <a:r>
                      <a:rPr lang="en-US" sz="1200" baseline="0">
                        <a:latin typeface="Times New Roman" pitchFamily="18" charset="0"/>
                      </a:rPr>
                      <a:t>6</a:t>
                    </a:r>
                    <a:r>
                      <a:rPr lang="en-US"/>
                      <a:t>98</a:t>
                    </a:r>
                  </a:p>
                </c:rich>
              </c:tx>
              <c:showLegendKey val="0"/>
              <c:showVal val="1"/>
              <c:showCatName val="0"/>
              <c:showSerName val="0"/>
              <c:showPercent val="0"/>
              <c:showBubbleSize val="0"/>
            </c:dLbl>
            <c:dLbl>
              <c:idx val="13"/>
              <c:layout/>
              <c:tx>
                <c:rich>
                  <a:bodyPr/>
                  <a:lstStyle/>
                  <a:p>
                    <a:r>
                      <a:rPr lang="en-US" sz="1200" baseline="0">
                        <a:latin typeface="Times New Roman" pitchFamily="18" charset="0"/>
                      </a:rPr>
                      <a:t>9</a:t>
                    </a:r>
                    <a:r>
                      <a:rPr lang="en-US"/>
                      <a:t>94</a:t>
                    </a:r>
                  </a:p>
                </c:rich>
              </c:tx>
              <c:showLegendKey val="0"/>
              <c:showVal val="1"/>
              <c:showCatName val="0"/>
              <c:showSerName val="0"/>
              <c:showPercent val="0"/>
              <c:showBubbleSize val="0"/>
            </c:dLbl>
            <c:dLbl>
              <c:idx val="14"/>
              <c:layout>
                <c:manualLayout>
                  <c:x val="-4.1666666666666779E-3"/>
                  <c:y val="0"/>
                </c:manualLayout>
              </c:layout>
              <c:tx>
                <c:rich>
                  <a:bodyPr/>
                  <a:lstStyle/>
                  <a:p>
                    <a:r>
                      <a:rPr lang="en-US" sz="1200" baseline="0">
                        <a:latin typeface="Times New Roman" pitchFamily="18" charset="0"/>
                      </a:rPr>
                      <a:t>1</a:t>
                    </a:r>
                    <a:r>
                      <a:rPr lang="en-US"/>
                      <a:t>234</a:t>
                    </a:r>
                  </a:p>
                </c:rich>
              </c:tx>
              <c:showLegendKey val="0"/>
              <c:showVal val="1"/>
              <c:showCatName val="0"/>
              <c:showSerName val="0"/>
              <c:showPercent val="0"/>
              <c:showBubbleSize val="0"/>
            </c:dLbl>
            <c:dLbl>
              <c:idx val="15"/>
              <c:layout/>
              <c:tx>
                <c:rich>
                  <a:bodyPr/>
                  <a:lstStyle/>
                  <a:p>
                    <a:r>
                      <a:rPr lang="en-US" sz="1200" baseline="0">
                        <a:latin typeface="Times New Roman" pitchFamily="18" charset="0"/>
                      </a:rPr>
                      <a:t>1</a:t>
                    </a:r>
                    <a:r>
                      <a:rPr lang="en-US"/>
                      <a:t>375</a:t>
                    </a:r>
                  </a:p>
                </c:rich>
              </c:tx>
              <c:showLegendKey val="0"/>
              <c:showVal val="1"/>
              <c:showCatName val="0"/>
              <c:showSerName val="0"/>
              <c:showPercent val="0"/>
              <c:showBubbleSize val="0"/>
            </c:dLbl>
            <c:dLbl>
              <c:idx val="16"/>
              <c:layout>
                <c:manualLayout>
                  <c:x val="5.5555555555555558E-3"/>
                  <c:y val="0"/>
                </c:manualLayout>
              </c:layout>
              <c:tx>
                <c:rich>
                  <a:bodyPr/>
                  <a:lstStyle/>
                  <a:p>
                    <a:r>
                      <a:rPr lang="en-US" sz="1200" baseline="0">
                        <a:latin typeface="Times New Roman" pitchFamily="18" charset="0"/>
                      </a:rPr>
                      <a:t>1</a:t>
                    </a:r>
                    <a:r>
                      <a:rPr lang="en-US"/>
                      <a:t>132</a:t>
                    </a:r>
                  </a:p>
                </c:rich>
              </c:tx>
              <c:showLegendKey val="0"/>
              <c:showVal val="1"/>
              <c:showCatName val="0"/>
              <c:showSerName val="0"/>
              <c:showPercent val="0"/>
              <c:showBubbleSize val="0"/>
            </c:dLbl>
            <c:dLbl>
              <c:idx val="17"/>
              <c:layout/>
              <c:tx>
                <c:rich>
                  <a:bodyPr/>
                  <a:lstStyle/>
                  <a:p>
                    <a:r>
                      <a:rPr lang="en-US" sz="1200" baseline="0">
                        <a:latin typeface="Times New Roman" pitchFamily="18" charset="0"/>
                      </a:rPr>
                      <a:t>8</a:t>
                    </a:r>
                    <a:r>
                      <a:rPr lang="en-US"/>
                      <a:t>77</a:t>
                    </a:r>
                  </a:p>
                </c:rich>
              </c:tx>
              <c:showLegendKey val="0"/>
              <c:showVal val="1"/>
              <c:showCatName val="0"/>
              <c:showSerName val="0"/>
              <c:showPercent val="0"/>
              <c:showBubbleSize val="0"/>
            </c:dLbl>
            <c:dLbl>
              <c:idx val="18"/>
              <c:layout/>
              <c:tx>
                <c:rich>
                  <a:bodyPr/>
                  <a:lstStyle/>
                  <a:p>
                    <a:r>
                      <a:rPr lang="en-US" sz="1200" baseline="0">
                        <a:latin typeface="Times New Roman" pitchFamily="18" charset="0"/>
                      </a:rPr>
                      <a:t>6</a:t>
                    </a:r>
                    <a:r>
                      <a:rPr lang="en-US"/>
                      <a:t>30</a:t>
                    </a:r>
                  </a:p>
                </c:rich>
              </c:tx>
              <c:showLegendKey val="0"/>
              <c:showVal val="1"/>
              <c:showCatName val="0"/>
              <c:showSerName val="0"/>
              <c:showPercent val="0"/>
              <c:showBubbleSize val="0"/>
            </c:dLbl>
            <c:dLbl>
              <c:idx val="19"/>
              <c:layout/>
              <c:tx>
                <c:rich>
                  <a:bodyPr/>
                  <a:lstStyle/>
                  <a:p>
                    <a:r>
                      <a:rPr lang="en-US" sz="1200" baseline="0">
                        <a:latin typeface="Times New Roman" pitchFamily="18" charset="0"/>
                      </a:rPr>
                      <a:t>4</a:t>
                    </a:r>
                    <a:r>
                      <a:rPr lang="en-US"/>
                      <a:t>15</a:t>
                    </a:r>
                  </a:p>
                </c:rich>
              </c:tx>
              <c:showLegendKey val="0"/>
              <c:showVal val="1"/>
              <c:showCatName val="0"/>
              <c:showSerName val="0"/>
              <c:showPercent val="0"/>
              <c:showBubbleSize val="0"/>
            </c:dLbl>
            <c:dLbl>
              <c:idx val="20"/>
              <c:layout/>
              <c:tx>
                <c:rich>
                  <a:bodyPr/>
                  <a:lstStyle/>
                  <a:p>
                    <a:r>
                      <a:rPr lang="en-US" sz="1200" baseline="0">
                        <a:latin typeface="Times New Roman" pitchFamily="18" charset="0"/>
                      </a:rPr>
                      <a:t>1</a:t>
                    </a:r>
                    <a:r>
                      <a:rPr lang="en-US"/>
                      <a:t>88</a:t>
                    </a:r>
                  </a:p>
                </c:rich>
              </c:tx>
              <c:showLegendKey val="0"/>
              <c:showVal val="1"/>
              <c:showCatName val="0"/>
              <c:showSerName val="0"/>
              <c:showPercent val="0"/>
              <c:showBubbleSize val="0"/>
            </c:dLbl>
            <c:dLbl>
              <c:idx val="21"/>
              <c:layout/>
              <c:tx>
                <c:rich>
                  <a:bodyPr/>
                  <a:lstStyle/>
                  <a:p>
                    <a:r>
                      <a:rPr lang="en-US" sz="1200" baseline="0">
                        <a:latin typeface="Times New Roman" pitchFamily="18" charset="0"/>
                      </a:rPr>
                      <a:t>7</a:t>
                    </a:r>
                    <a:r>
                      <a:rPr lang="en-US"/>
                      <a:t>7</a:t>
                    </a:r>
                  </a:p>
                </c:rich>
              </c:tx>
              <c:showLegendKey val="0"/>
              <c:showVal val="1"/>
              <c:showCatName val="0"/>
              <c:showSerName val="0"/>
              <c:showPercent val="0"/>
              <c:showBubbleSize val="0"/>
            </c:dLbl>
            <c:dLbl>
              <c:idx val="22"/>
              <c:layout/>
              <c:tx>
                <c:rich>
                  <a:bodyPr/>
                  <a:lstStyle/>
                  <a:p>
                    <a:r>
                      <a:rPr lang="en-US" sz="1200" baseline="0">
                        <a:latin typeface="Times New Roman" pitchFamily="18" charset="0"/>
                      </a:rPr>
                      <a:t>5</a:t>
                    </a:r>
                    <a:r>
                      <a:rPr lang="en-US"/>
                      <a:t>4</a:t>
                    </a:r>
                  </a:p>
                </c:rich>
              </c:tx>
              <c:showLegendKey val="0"/>
              <c:showVal val="1"/>
              <c:showCatName val="0"/>
              <c:showSerName val="0"/>
              <c:showPercent val="0"/>
              <c:showBubbleSize val="0"/>
            </c:dLbl>
            <c:dLbl>
              <c:idx val="23"/>
              <c:layout/>
              <c:tx>
                <c:rich>
                  <a:bodyPr/>
                  <a:lstStyle/>
                  <a:p>
                    <a:r>
                      <a:rPr lang="en-US" sz="1200" baseline="0">
                        <a:latin typeface="Times New Roman" pitchFamily="18" charset="0"/>
                      </a:rPr>
                      <a:t>3</a:t>
                    </a:r>
                    <a:r>
                      <a:rPr lang="en-US"/>
                      <a:t>0</a:t>
                    </a:r>
                  </a:p>
                </c:rich>
              </c:tx>
              <c:showLegendKey val="0"/>
              <c:showVal val="1"/>
              <c:showCatName val="0"/>
              <c:showSerName val="0"/>
              <c:showPercent val="0"/>
              <c:showBubbleSize val="0"/>
            </c:dLbl>
            <c:dLbl>
              <c:idx val="24"/>
              <c:layout/>
              <c:tx>
                <c:rich>
                  <a:bodyPr/>
                  <a:lstStyle/>
                  <a:p>
                    <a:r>
                      <a:rPr lang="en-US" sz="1200" baseline="0">
                        <a:latin typeface="Times New Roman" pitchFamily="18" charset="0"/>
                      </a:rPr>
                      <a:t>1</a:t>
                    </a:r>
                    <a:r>
                      <a:rPr lang="en-US"/>
                      <a:t>6</a:t>
                    </a:r>
                  </a:p>
                </c:rich>
              </c:tx>
              <c:showLegendKey val="0"/>
              <c:showVal val="1"/>
              <c:showCatName val="0"/>
              <c:showSerName val="0"/>
              <c:showPercent val="0"/>
              <c:showBubbleSize val="0"/>
            </c:dLbl>
            <c:dLbl>
              <c:idx val="25"/>
              <c:layout/>
              <c:tx>
                <c:rich>
                  <a:bodyPr/>
                  <a:lstStyle/>
                  <a:p>
                    <a:r>
                      <a:rPr lang="en-US" sz="1200" baseline="0">
                        <a:latin typeface="Times New Roman" pitchFamily="18" charset="0"/>
                      </a:rPr>
                      <a:t>1</a:t>
                    </a:r>
                    <a:r>
                      <a:rPr lang="en-US"/>
                      <a:t>6</a:t>
                    </a:r>
                  </a:p>
                </c:rich>
              </c:tx>
              <c:showLegendKey val="0"/>
              <c:showVal val="1"/>
              <c:showCatName val="0"/>
              <c:showSerName val="0"/>
              <c:showPercent val="0"/>
              <c:showBubbleSize val="0"/>
            </c:dLbl>
            <c:dLbl>
              <c:idx val="26"/>
              <c:layout/>
              <c:tx>
                <c:rich>
                  <a:bodyPr/>
                  <a:lstStyle/>
                  <a:p>
                    <a:r>
                      <a:rPr lang="en-US" sz="1200" baseline="0">
                        <a:latin typeface="Times New Roman" pitchFamily="18" charset="0"/>
                      </a:rPr>
                      <a:t>4</a:t>
                    </a:r>
                    <a:endParaRPr lang="en-US"/>
                  </a:p>
                </c:rich>
              </c:tx>
              <c:showLegendKey val="0"/>
              <c:showVal val="1"/>
              <c:showCatName val="0"/>
              <c:showSerName val="0"/>
              <c:showPercent val="0"/>
              <c:showBubbleSize val="0"/>
            </c:dLbl>
            <c:dLbl>
              <c:idx val="27"/>
              <c:layout/>
              <c:tx>
                <c:rich>
                  <a:bodyPr/>
                  <a:lstStyle/>
                  <a:p>
                    <a:r>
                      <a:rPr lang="en-US" sz="1200" baseline="0">
                        <a:latin typeface="Times New Roman" pitchFamily="18" charset="0"/>
                      </a:rPr>
                      <a:t>0</a:t>
                    </a:r>
                    <a:endParaRPr lang="en-US"/>
                  </a:p>
                </c:rich>
              </c:tx>
              <c:showLegendKey val="0"/>
              <c:showVal val="1"/>
              <c:showCatName val="0"/>
              <c:showSerName val="0"/>
              <c:showPercent val="0"/>
              <c:showBubbleSize val="0"/>
            </c:dLbl>
            <c:txPr>
              <a:bodyPr/>
              <a:lstStyle/>
              <a:p>
                <a:pPr>
                  <a:defRPr sz="1200" baseline="0">
                    <a:latin typeface="Times New Roman" pitchFamily="18" charset="0"/>
                  </a:defRPr>
                </a:pPr>
                <a:endParaRPr lang="en-US"/>
              </a:p>
            </c:txPr>
            <c:showLegendKey val="0"/>
            <c:showVal val="1"/>
            <c:showCatName val="0"/>
            <c:showSerName val="0"/>
            <c:showPercent val="0"/>
            <c:showBubbleSize val="0"/>
            <c:showLeaderLines val="0"/>
          </c:dLbls>
          <c:cat>
            <c:numRef>
              <c:f>'Distribution raw data'!$B$22:$B$49</c:f>
              <c:numCache>
                <c:formatCode>General</c:formatCode>
                <c:ptCount val="28"/>
                <c:pt idx="0">
                  <c:v>1.8000000000000005</c:v>
                </c:pt>
                <c:pt idx="1">
                  <c:v>1.9000000000000019</c:v>
                </c:pt>
                <c:pt idx="2">
                  <c:v>2.0000000000000004</c:v>
                </c:pt>
                <c:pt idx="3">
                  <c:v>2.1000000000000005</c:v>
                </c:pt>
                <c:pt idx="4">
                  <c:v>2.2000000000000006</c:v>
                </c:pt>
                <c:pt idx="5">
                  <c:v>2.3000000000000007</c:v>
                </c:pt>
                <c:pt idx="6">
                  <c:v>2.4000000000000008</c:v>
                </c:pt>
                <c:pt idx="7">
                  <c:v>2.5000000000000009</c:v>
                </c:pt>
                <c:pt idx="8">
                  <c:v>2.600000000000001</c:v>
                </c:pt>
                <c:pt idx="9">
                  <c:v>2.7000000000000011</c:v>
                </c:pt>
                <c:pt idx="10">
                  <c:v>2.8000000000000007</c:v>
                </c:pt>
                <c:pt idx="11">
                  <c:v>2.9000000000000008</c:v>
                </c:pt>
                <c:pt idx="12">
                  <c:v>3.0000000000000013</c:v>
                </c:pt>
                <c:pt idx="13">
                  <c:v>3.1000000000000014</c:v>
                </c:pt>
                <c:pt idx="14">
                  <c:v>3.2000000000000015</c:v>
                </c:pt>
                <c:pt idx="15">
                  <c:v>3.3000000000000007</c:v>
                </c:pt>
                <c:pt idx="16">
                  <c:v>3.4000000000000017</c:v>
                </c:pt>
                <c:pt idx="17">
                  <c:v>3.5000000000000018</c:v>
                </c:pt>
                <c:pt idx="18">
                  <c:v>3.6000000000000019</c:v>
                </c:pt>
                <c:pt idx="19">
                  <c:v>3.7000000000000042</c:v>
                </c:pt>
                <c:pt idx="20">
                  <c:v>3.800000000000002</c:v>
                </c:pt>
                <c:pt idx="21">
                  <c:v>3.9000000000000021</c:v>
                </c:pt>
                <c:pt idx="22">
                  <c:v>4.0000000000000018</c:v>
                </c:pt>
                <c:pt idx="23">
                  <c:v>4.1000000000000005</c:v>
                </c:pt>
                <c:pt idx="24">
                  <c:v>4.2000000000000011</c:v>
                </c:pt>
                <c:pt idx="25">
                  <c:v>4.3000000000000007</c:v>
                </c:pt>
                <c:pt idx="26">
                  <c:v>4.4000000000000004</c:v>
                </c:pt>
                <c:pt idx="27">
                  <c:v>4.5</c:v>
                </c:pt>
              </c:numCache>
            </c:numRef>
          </c:cat>
          <c:val>
            <c:numRef>
              <c:f>'Distribution raw data'!$F$22:$F$49</c:f>
              <c:numCache>
                <c:formatCode>0.0%</c:formatCode>
                <c:ptCount val="28"/>
                <c:pt idx="0">
                  <c:v>0</c:v>
                </c:pt>
                <c:pt idx="1">
                  <c:v>0</c:v>
                </c:pt>
                <c:pt idx="2">
                  <c:v>0</c:v>
                </c:pt>
                <c:pt idx="3">
                  <c:v>0</c:v>
                </c:pt>
                <c:pt idx="4">
                  <c:v>1.1137097672346578E-3</c:v>
                </c:pt>
                <c:pt idx="5">
                  <c:v>1.5591936741285305E-3</c:v>
                </c:pt>
                <c:pt idx="6">
                  <c:v>2.8956453948101027E-3</c:v>
                </c:pt>
                <c:pt idx="7">
                  <c:v>5.0116939525559935E-3</c:v>
                </c:pt>
                <c:pt idx="8">
                  <c:v>1.0134758881835407E-2</c:v>
                </c:pt>
                <c:pt idx="9">
                  <c:v>1.937854994988316E-2</c:v>
                </c:pt>
                <c:pt idx="10">
                  <c:v>4.0093551620447934E-2</c:v>
                </c:pt>
                <c:pt idx="11">
                  <c:v>5.757879496603218E-2</c:v>
                </c:pt>
                <c:pt idx="12">
                  <c:v>7.7736941752979613E-2</c:v>
                </c:pt>
                <c:pt idx="13">
                  <c:v>0.11070275086312564</c:v>
                </c:pt>
                <c:pt idx="14">
                  <c:v>0.1374317852767569</c:v>
                </c:pt>
                <c:pt idx="15">
                  <c:v>0.15313509299476571</c:v>
                </c:pt>
                <c:pt idx="16">
                  <c:v>0.12607194565096336</c:v>
                </c:pt>
                <c:pt idx="17">
                  <c:v>9.7672346586480593E-2</c:v>
                </c:pt>
                <c:pt idx="18">
                  <c:v>7.0163715335783708E-2</c:v>
                </c:pt>
                <c:pt idx="19">
                  <c:v>4.6218955340238413E-2</c:v>
                </c:pt>
                <c:pt idx="20">
                  <c:v>2.0937743624011809E-2</c:v>
                </c:pt>
                <c:pt idx="21">
                  <c:v>8.5755652077069908E-3</c:v>
                </c:pt>
                <c:pt idx="22">
                  <c:v>6.0140327430671719E-3</c:v>
                </c:pt>
                <c:pt idx="23">
                  <c:v>3.3411293017040007E-3</c:v>
                </c:pt>
                <c:pt idx="24">
                  <c:v>1.7819356275754583E-3</c:v>
                </c:pt>
                <c:pt idx="25">
                  <c:v>1.7819356275754583E-3</c:v>
                </c:pt>
                <c:pt idx="26" formatCode="0.000%">
                  <c:v>4.4548390689386517E-4</c:v>
                </c:pt>
                <c:pt idx="27">
                  <c:v>0</c:v>
                </c:pt>
              </c:numCache>
            </c:numRef>
          </c:val>
        </c:ser>
        <c:dLbls>
          <c:showLegendKey val="0"/>
          <c:showVal val="1"/>
          <c:showCatName val="0"/>
          <c:showSerName val="0"/>
          <c:showPercent val="0"/>
          <c:showBubbleSize val="0"/>
        </c:dLbls>
        <c:gapWidth val="0"/>
        <c:axId val="263856896"/>
        <c:axId val="264029312"/>
      </c:barChart>
      <c:catAx>
        <c:axId val="263856896"/>
        <c:scaling>
          <c:orientation val="minMax"/>
        </c:scaling>
        <c:delete val="0"/>
        <c:axPos val="b"/>
        <c:title>
          <c:tx>
            <c:rich>
              <a:bodyPr/>
              <a:lstStyle/>
              <a:p>
                <a:pPr>
                  <a:defRPr sz="1600" b="0">
                    <a:latin typeface="+mn-lt"/>
                    <a:cs typeface="Times New Roman" pitchFamily="18" charset="0"/>
                  </a:defRPr>
                </a:pPr>
                <a:r>
                  <a:rPr lang="fr-FR" sz="1600" b="0" dirty="0" smtClean="0">
                    <a:latin typeface="+mn-lt"/>
                    <a:cs typeface="Times New Roman" pitchFamily="18" charset="0"/>
                  </a:rPr>
                  <a:t>Wall</a:t>
                </a:r>
                <a:r>
                  <a:rPr lang="fr-FR" sz="1600" b="0" baseline="0" dirty="0" smtClean="0">
                    <a:latin typeface="+mn-lt"/>
                    <a:cs typeface="Times New Roman" pitchFamily="18" charset="0"/>
                  </a:rPr>
                  <a:t> </a:t>
                </a:r>
                <a:r>
                  <a:rPr lang="fr-FR" sz="1600" b="0" baseline="0" dirty="0" err="1" smtClean="0">
                    <a:latin typeface="+mn-lt"/>
                    <a:cs typeface="Times New Roman" pitchFamily="18" charset="0"/>
                  </a:rPr>
                  <a:t>Thickness</a:t>
                </a:r>
                <a:r>
                  <a:rPr lang="fr-FR" sz="1600" b="0" baseline="0" dirty="0" smtClean="0">
                    <a:latin typeface="+mn-lt"/>
                    <a:cs typeface="Times New Roman" pitchFamily="18" charset="0"/>
                  </a:rPr>
                  <a:t> (</a:t>
                </a:r>
                <a:r>
                  <a:rPr lang="fr-FR" sz="1600" b="0" baseline="0" dirty="0" err="1" smtClean="0">
                    <a:latin typeface="+mn-lt"/>
                    <a:cs typeface="Times New Roman" pitchFamily="18" charset="0"/>
                  </a:rPr>
                  <a:t>feet</a:t>
                </a:r>
                <a:r>
                  <a:rPr lang="fr-FR" sz="1600" b="0" baseline="0" dirty="0" smtClean="0">
                    <a:latin typeface="+mn-lt"/>
                    <a:cs typeface="Times New Roman" pitchFamily="18" charset="0"/>
                  </a:rPr>
                  <a:t>, </a:t>
                </a:r>
                <a:r>
                  <a:rPr lang="fr-FR" sz="1600" b="0" baseline="0" dirty="0" err="1" smtClean="0">
                    <a:solidFill>
                      <a:srgbClr val="C00000"/>
                    </a:solidFill>
                    <a:latin typeface="+mn-lt"/>
                    <a:cs typeface="Times New Roman" pitchFamily="18" charset="0"/>
                  </a:rPr>
                  <a:t>meters</a:t>
                </a:r>
                <a:r>
                  <a:rPr lang="fr-FR" sz="1600" b="0" baseline="0" dirty="0" smtClean="0">
                    <a:latin typeface="+mn-lt"/>
                    <a:cs typeface="Times New Roman" pitchFamily="18" charset="0"/>
                  </a:rPr>
                  <a:t>)</a:t>
                </a:r>
                <a:endParaRPr lang="fr-FR" sz="1600" b="0" dirty="0">
                  <a:latin typeface="+mn-lt"/>
                  <a:cs typeface="Times New Roman" pitchFamily="18" charset="0"/>
                </a:endParaRPr>
              </a:p>
            </c:rich>
          </c:tx>
          <c:layout>
            <c:manualLayout>
              <c:xMode val="edge"/>
              <c:yMode val="edge"/>
              <c:x val="0.35729855643044617"/>
              <c:y val="0.94510180545613665"/>
            </c:manualLayout>
          </c:layout>
          <c:overlay val="0"/>
        </c:title>
        <c:numFmt formatCode="#,##0.0" sourceLinked="0"/>
        <c:majorTickMark val="none"/>
        <c:minorTickMark val="none"/>
        <c:tickLblPos val="nextTo"/>
        <c:txPr>
          <a:bodyPr/>
          <a:lstStyle/>
          <a:p>
            <a:pPr>
              <a:defRPr sz="1200" baseline="0">
                <a:latin typeface="Times New Roman" pitchFamily="18" charset="0"/>
                <a:cs typeface="Times New Roman" pitchFamily="18" charset="0"/>
              </a:defRPr>
            </a:pPr>
            <a:endParaRPr lang="en-US"/>
          </a:p>
        </c:txPr>
        <c:crossAx val="264029312"/>
        <c:crosses val="autoZero"/>
        <c:auto val="1"/>
        <c:lblAlgn val="ctr"/>
        <c:lblOffset val="100"/>
        <c:noMultiLvlLbl val="0"/>
      </c:catAx>
      <c:valAx>
        <c:axId val="264029312"/>
        <c:scaling>
          <c:orientation val="minMax"/>
          <c:max val="0.16000000000000034"/>
        </c:scaling>
        <c:delete val="0"/>
        <c:axPos val="l"/>
        <c:numFmt formatCode="0.0%" sourceLinked="1"/>
        <c:majorTickMark val="out"/>
        <c:minorTickMark val="none"/>
        <c:tickLblPos val="nextTo"/>
        <c:txPr>
          <a:bodyPr/>
          <a:lstStyle/>
          <a:p>
            <a:pPr>
              <a:defRPr sz="1200" baseline="0">
                <a:latin typeface="Times New Roman" pitchFamily="18" charset="0"/>
                <a:cs typeface="Times New Roman" pitchFamily="18" charset="0"/>
              </a:defRPr>
            </a:pPr>
            <a:endParaRPr lang="en-US"/>
          </a:p>
        </c:txPr>
        <c:crossAx val="263856896"/>
        <c:crosses val="autoZero"/>
        <c:crossBetween val="between"/>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drawing1.xml><?xml version="1.0" encoding="utf-8"?>
<c:userShapes xmlns:c="http://schemas.openxmlformats.org/drawingml/2006/chart">
  <cdr:relSizeAnchor xmlns:cdr="http://schemas.openxmlformats.org/drawingml/2006/chartDrawing">
    <cdr:from>
      <cdr:x>0.06667</cdr:x>
      <cdr:y>0.25758</cdr:y>
    </cdr:from>
    <cdr:to>
      <cdr:x>0.35</cdr:x>
      <cdr:y>0.40909</cdr:y>
    </cdr:to>
    <cdr:sp macro="" textlink="">
      <cdr:nvSpPr>
        <cdr:cNvPr id="4" name="TextBox 3"/>
        <cdr:cNvSpPr txBox="1"/>
      </cdr:nvSpPr>
      <cdr:spPr>
        <a:xfrm xmlns:a="http://schemas.openxmlformats.org/drawingml/2006/main">
          <a:off x="609600" y="1295401"/>
          <a:ext cx="2590800" cy="762000"/>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fr-FR" sz="1600" b="1" dirty="0">
              <a:solidFill>
                <a:srgbClr val="C00000"/>
              </a:solidFill>
              <a:latin typeface="+mn-lt"/>
              <a:cs typeface="Times New Roman" pitchFamily="18" charset="0"/>
            </a:rPr>
            <a:t>Minimum </a:t>
          </a:r>
          <a:r>
            <a:rPr lang="fr-FR" sz="1600" b="1" dirty="0" err="1" smtClean="0">
              <a:solidFill>
                <a:srgbClr val="C00000"/>
              </a:solidFill>
              <a:latin typeface="+mn-lt"/>
              <a:cs typeface="Times New Roman" pitchFamily="18" charset="0"/>
            </a:rPr>
            <a:t>wall</a:t>
          </a:r>
          <a:r>
            <a:rPr lang="fr-FR" sz="1600" b="1" baseline="0" dirty="0" smtClean="0">
              <a:solidFill>
                <a:srgbClr val="C00000"/>
              </a:solidFill>
              <a:latin typeface="+mn-lt"/>
              <a:cs typeface="Times New Roman" pitchFamily="18" charset="0"/>
            </a:rPr>
            <a:t> </a:t>
          </a:r>
          <a:r>
            <a:rPr lang="fr-FR" sz="1600" b="1" baseline="0" dirty="0" err="1" smtClean="0">
              <a:solidFill>
                <a:srgbClr val="C00000"/>
              </a:solidFill>
              <a:latin typeface="+mn-lt"/>
              <a:cs typeface="Times New Roman" pitchFamily="18" charset="0"/>
            </a:rPr>
            <a:t>thickness</a:t>
          </a:r>
          <a:r>
            <a:rPr lang="fr-FR" sz="1600" b="1" baseline="0" dirty="0" smtClean="0">
              <a:solidFill>
                <a:srgbClr val="C00000"/>
              </a:solidFill>
              <a:latin typeface="+mn-lt"/>
              <a:cs typeface="Times New Roman" pitchFamily="18" charset="0"/>
            </a:rPr>
            <a:t> = 0.61m  (</a:t>
          </a:r>
          <a:r>
            <a:rPr lang="fr-FR" sz="1600" b="1" dirty="0" smtClean="0">
              <a:solidFill>
                <a:srgbClr val="C00000"/>
              </a:solidFill>
              <a:latin typeface="+mn-lt"/>
              <a:cs typeface="Times New Roman" pitchFamily="18" charset="0"/>
            </a:rPr>
            <a:t>2</a:t>
          </a:r>
          <a:r>
            <a:rPr lang="fr-FR" sz="1600" b="1" dirty="0">
              <a:solidFill>
                <a:srgbClr val="C00000"/>
              </a:solidFill>
              <a:latin typeface="+mn-lt"/>
              <a:cs typeface="Times New Roman" pitchFamily="18" charset="0"/>
            </a:rPr>
            <a:t> </a:t>
          </a:r>
          <a:r>
            <a:rPr lang="fr-FR" sz="1600" b="1" dirty="0" err="1" smtClean="0">
              <a:solidFill>
                <a:srgbClr val="C00000"/>
              </a:solidFill>
              <a:latin typeface="+mn-lt"/>
              <a:cs typeface="Times New Roman" pitchFamily="18" charset="0"/>
            </a:rPr>
            <a:t>ft</a:t>
          </a:r>
          <a:r>
            <a:rPr lang="fr-FR" sz="1600" b="1" dirty="0" smtClean="0">
              <a:solidFill>
                <a:srgbClr val="C00000"/>
              </a:solidFill>
              <a:latin typeface="+mn-lt"/>
              <a:cs typeface="Times New Roman" pitchFamily="18" charset="0"/>
            </a:rPr>
            <a:t>)</a:t>
          </a:r>
          <a:r>
            <a:rPr lang="fr-FR" sz="1600" b="1" baseline="0" dirty="0" smtClean="0">
              <a:solidFill>
                <a:srgbClr val="C00000"/>
              </a:solidFill>
              <a:latin typeface="+mn-lt"/>
              <a:cs typeface="Times New Roman" pitchFamily="18" charset="0"/>
            </a:rPr>
            <a:t> </a:t>
          </a:r>
          <a:endParaRPr lang="fr-FR" sz="1600" b="1" dirty="0">
            <a:solidFill>
              <a:srgbClr val="C00000"/>
            </a:solidFill>
            <a:latin typeface="+mn-lt"/>
            <a:cs typeface="Times New Roman" pitchFamily="18" charset="0"/>
          </a:endParaRPr>
        </a:p>
      </cdr:txBody>
    </cdr:sp>
  </cdr:relSizeAnchor>
  <cdr:relSizeAnchor xmlns:cdr="http://schemas.openxmlformats.org/drawingml/2006/chartDrawing">
    <cdr:from>
      <cdr:x>0.7369</cdr:x>
      <cdr:y>0.47247</cdr:y>
    </cdr:from>
    <cdr:to>
      <cdr:x>0.98214</cdr:x>
      <cdr:y>0.55744</cdr:y>
    </cdr:to>
    <cdr:sp macro="" textlink="">
      <cdr:nvSpPr>
        <cdr:cNvPr id="5" name="TextBox 4"/>
        <cdr:cNvSpPr txBox="1"/>
      </cdr:nvSpPr>
      <cdr:spPr>
        <a:xfrm xmlns:a="http://schemas.openxmlformats.org/drawingml/2006/main">
          <a:off x="6738258" y="2165296"/>
          <a:ext cx="2242456" cy="3894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aseline="0" dirty="0" smtClean="0">
              <a:latin typeface="Times New Roman" pitchFamily="18" charset="0"/>
              <a:cs typeface="Times New Roman" pitchFamily="18" charset="0"/>
            </a:rPr>
            <a:t>8979 </a:t>
          </a:r>
          <a:r>
            <a:rPr lang="en-US" sz="1600" dirty="0" smtClean="0">
              <a:latin typeface="Times New Roman" pitchFamily="18" charset="0"/>
              <a:cs typeface="Times New Roman" pitchFamily="18" charset="0"/>
            </a:rPr>
            <a:t>Total </a:t>
          </a:r>
          <a:r>
            <a:rPr lang="en-US" sz="1600" baseline="0" dirty="0" smtClean="0">
              <a:latin typeface="Times New Roman" pitchFamily="18" charset="0"/>
              <a:cs typeface="Times New Roman" pitchFamily="18" charset="0"/>
            </a:rPr>
            <a:t>Measurements</a:t>
          </a:r>
          <a:endParaRPr lang="en-US" sz="1600" dirty="0">
            <a:latin typeface="Times New Roman" pitchFamily="18" charset="0"/>
            <a:cs typeface="Times New Roman" pitchFamily="18" charset="0"/>
          </a:endParaRPr>
        </a:p>
      </cdr:txBody>
    </cdr:sp>
  </cdr:relSizeAnchor>
  <cdr:relSizeAnchor xmlns:cdr="http://schemas.openxmlformats.org/drawingml/2006/chartDrawing">
    <cdr:from>
      <cdr:x>0.11667</cdr:x>
      <cdr:y>0.89394</cdr:y>
    </cdr:from>
    <cdr:to>
      <cdr:x>0.18333</cdr:x>
      <cdr:y>0.9697</cdr:y>
    </cdr:to>
    <cdr:sp macro="" textlink="">
      <cdr:nvSpPr>
        <cdr:cNvPr id="6" name="TextBox 5"/>
        <cdr:cNvSpPr txBox="1"/>
      </cdr:nvSpPr>
      <cdr:spPr>
        <a:xfrm xmlns:a="http://schemas.openxmlformats.org/drawingml/2006/main">
          <a:off x="1066800" y="4495800"/>
          <a:ext cx="609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solidFill>
                <a:srgbClr val="C00000"/>
              </a:solidFill>
            </a:rPr>
            <a:t>0.61</a:t>
          </a:r>
          <a:endParaRPr lang="en-US" sz="1200" b="1" dirty="0">
            <a:solidFill>
              <a:srgbClr val="C00000"/>
            </a:solidFill>
          </a:endParaRPr>
        </a:p>
      </cdr:txBody>
    </cdr:sp>
  </cdr:relSizeAnchor>
  <cdr:relSizeAnchor xmlns:cdr="http://schemas.openxmlformats.org/drawingml/2006/chartDrawing">
    <cdr:from>
      <cdr:x>0.55833</cdr:x>
      <cdr:y>0.89394</cdr:y>
    </cdr:from>
    <cdr:to>
      <cdr:x>0.6</cdr:x>
      <cdr:y>0.9697</cdr:y>
    </cdr:to>
    <cdr:sp macro="" textlink="">
      <cdr:nvSpPr>
        <cdr:cNvPr id="8" name="TextBox 1"/>
        <cdr:cNvSpPr txBox="1"/>
      </cdr:nvSpPr>
      <cdr:spPr>
        <a:xfrm xmlns:a="http://schemas.openxmlformats.org/drawingml/2006/main">
          <a:off x="5105400" y="4495800"/>
          <a:ext cx="3810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US" sz="1200" b="1" dirty="0" smtClean="0">
              <a:solidFill>
                <a:srgbClr val="C00000"/>
              </a:solidFill>
            </a:rPr>
            <a:t>1</a:t>
          </a:r>
          <a:endParaRPr lang="en-US" sz="1200" b="1" dirty="0">
            <a:solidFill>
              <a:srgbClr val="C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CFD0E2-28A7-4B7F-8974-EBD56003F58A}" type="datetimeFigureOut">
              <a:rPr lang="en-US" smtClean="0"/>
              <a:pPr/>
              <a:t>5/23/2013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FD2540-F537-47DA-BDAC-AA56C720B8F3}" type="slidenum">
              <a:rPr lang="en-US" smtClean="0"/>
              <a:pPr/>
              <a:t>‹#›</a:t>
            </a:fld>
            <a:endParaRPr lang="en-US"/>
          </a:p>
        </p:txBody>
      </p:sp>
    </p:spTree>
    <p:extLst>
      <p:ext uri="{BB962C8B-B14F-4D97-AF65-F5344CB8AC3E}">
        <p14:creationId xmlns:p14="http://schemas.microsoft.com/office/powerpoint/2010/main" val="92571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DBE93-2204-4260-ABC8-7D14F42EF552}" type="slidenum">
              <a:rPr lang="en-US"/>
              <a:pPr/>
              <a:t>2</a:t>
            </a:fld>
            <a:endParaRPr lang="en-US"/>
          </a:p>
        </p:txBody>
      </p:sp>
      <p:sp>
        <p:nvSpPr>
          <p:cNvPr id="74754" name="Rectangle 2"/>
          <p:cNvSpPr>
            <a:spLocks noGrp="1" noRot="1" noChangeAspect="1" noChangeArrowheads="1" noTextEdit="1"/>
          </p:cNvSpPr>
          <p:nvPr>
            <p:ph type="sldImg"/>
          </p:nvPr>
        </p:nvSpPr>
        <p:spPr>
          <a:xfrm>
            <a:off x="1144588" y="682625"/>
            <a:ext cx="4573587" cy="3432175"/>
          </a:xfrm>
          <a:ln/>
        </p:spPr>
      </p:sp>
      <p:sp>
        <p:nvSpPr>
          <p:cNvPr id="74755" name="Rectangle 3"/>
          <p:cNvSpPr>
            <a:spLocks noGrp="1" noChangeArrowheads="1"/>
          </p:cNvSpPr>
          <p:nvPr>
            <p:ph type="body" idx="1"/>
          </p:nvPr>
        </p:nvSpPr>
        <p:spPr>
          <a:xfrm>
            <a:off x="914921" y="4343401"/>
            <a:ext cx="5028161" cy="4117932"/>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7FA911-AE55-4341-BEC6-C7B412294EB1}" type="slidenum">
              <a:rPr lang="en-US"/>
              <a:pPr/>
              <a:t>19</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xfrm>
            <a:off x="914920" y="4343400"/>
            <a:ext cx="5028161" cy="4114800"/>
          </a:xfrm>
        </p:spPr>
        <p:txBody>
          <a:bodyPr/>
          <a:lstStyle/>
          <a:p>
            <a:r>
              <a:rPr lang="en-US" sz="1600" dirty="0"/>
              <a:t>This large </a:t>
            </a:r>
            <a:r>
              <a:rPr lang="en-US" sz="1600" dirty="0" smtClean="0"/>
              <a:t>feature </a:t>
            </a:r>
            <a:r>
              <a:rPr lang="en-US" sz="1600" dirty="0"/>
              <a:t>in the top of rock is located in Monolith 37.  This is the </a:t>
            </a:r>
            <a:r>
              <a:rPr lang="en-US" sz="1600" dirty="0" smtClean="0"/>
              <a:t>monolith </a:t>
            </a:r>
            <a:r>
              <a:rPr lang="en-US" sz="1600" dirty="0"/>
              <a:t>adjacent to the earth embankment.  Because of the foundation treatment techniques </a:t>
            </a:r>
            <a:r>
              <a:rPr lang="en-US" sz="1600" dirty="0" smtClean="0"/>
              <a:t>used </a:t>
            </a:r>
            <a:r>
              <a:rPr lang="en-US" sz="1600" dirty="0"/>
              <a:t>during this </a:t>
            </a:r>
            <a:r>
              <a:rPr lang="en-US" sz="1600" dirty="0" smtClean="0"/>
              <a:t>era, </a:t>
            </a:r>
            <a:r>
              <a:rPr lang="en-US" sz="1600" dirty="0"/>
              <a:t>this is a potential source for seepage and the high PZ pressures under and in the adjacent embankment.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20</a:t>
            </a:fld>
            <a:endParaRPr lang="en-US"/>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1"/>
            <a:ext cx="5028161" cy="4117932"/>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p:cNvSpPr>
            <a:spLocks noGrp="1" noChangeArrowheads="1"/>
          </p:cNvSpPr>
          <p:nvPr>
            <p:ph type="sldNum" sz="quarter" idx="5"/>
          </p:nvPr>
        </p:nvSpPr>
        <p:spPr>
          <a:ln/>
        </p:spPr>
        <p:txBody>
          <a:bodyPr/>
          <a:lstStyle/>
          <a:p>
            <a:fld id="{189F07E9-9981-4C79-BB19-3AB1C5625507}" type="slidenum">
              <a:rPr lang="en-US"/>
              <a:pPr/>
              <a:t>21</a:t>
            </a:fld>
            <a:endParaRPr lang="en-US"/>
          </a:p>
        </p:txBody>
      </p:sp>
      <p:sp>
        <p:nvSpPr>
          <p:cNvPr id="273410" name="Rectangle 2"/>
          <p:cNvSpPr>
            <a:spLocks noChangeArrowheads="1"/>
          </p:cNvSpPr>
          <p:nvPr/>
        </p:nvSpPr>
        <p:spPr bwMode="auto">
          <a:xfrm>
            <a:off x="3882564" y="0"/>
            <a:ext cx="2975436"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273411" name="Rectangle 3"/>
          <p:cNvSpPr>
            <a:spLocks noChangeArrowheads="1"/>
          </p:cNvSpPr>
          <p:nvPr/>
        </p:nvSpPr>
        <p:spPr bwMode="auto">
          <a:xfrm>
            <a:off x="3882564" y="8685235"/>
            <a:ext cx="2975436" cy="458765"/>
          </a:xfrm>
          <a:prstGeom prst="rect">
            <a:avLst/>
          </a:prstGeom>
          <a:noFill/>
          <a:ln w="12700">
            <a:noFill/>
            <a:miter lim="800000"/>
            <a:headEnd/>
            <a:tailEnd/>
          </a:ln>
          <a:effectLst/>
        </p:spPr>
        <p:txBody>
          <a:bodyPr lIns="18552" tIns="0" rIns="18552" bIns="0" anchor="b"/>
          <a:lstStyle/>
          <a:p>
            <a:pPr algn="r" defTabSz="892232" eaLnBrk="0" hangingPunct="0"/>
            <a:r>
              <a:rPr lang="en-US" sz="1000" i="1" dirty="0"/>
              <a:t>1</a:t>
            </a:r>
          </a:p>
        </p:txBody>
      </p:sp>
      <p:sp>
        <p:nvSpPr>
          <p:cNvPr id="273412" name="Rectangle 4"/>
          <p:cNvSpPr>
            <a:spLocks noChangeArrowheads="1"/>
          </p:cNvSpPr>
          <p:nvPr/>
        </p:nvSpPr>
        <p:spPr bwMode="auto">
          <a:xfrm>
            <a:off x="0" y="8685235"/>
            <a:ext cx="2975437" cy="458765"/>
          </a:xfrm>
          <a:prstGeom prst="rect">
            <a:avLst/>
          </a:prstGeom>
          <a:noFill/>
          <a:ln w="12700">
            <a:noFill/>
            <a:miter lim="800000"/>
            <a:headEnd/>
            <a:tailEnd/>
          </a:ln>
          <a:effectLst/>
        </p:spPr>
        <p:txBody>
          <a:bodyPr wrap="none" lIns="90004" tIns="45002" rIns="90004" bIns="45002" anchor="ctr"/>
          <a:lstStyle/>
          <a:p>
            <a:endParaRPr lang="en-US"/>
          </a:p>
        </p:txBody>
      </p:sp>
      <p:sp>
        <p:nvSpPr>
          <p:cNvPr id="273413" name="Rectangle 5"/>
          <p:cNvSpPr>
            <a:spLocks noChangeArrowheads="1"/>
          </p:cNvSpPr>
          <p:nvPr/>
        </p:nvSpPr>
        <p:spPr bwMode="auto">
          <a:xfrm>
            <a:off x="0" y="0"/>
            <a:ext cx="2975437"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273414" name="Rectangle 6"/>
          <p:cNvSpPr>
            <a:spLocks noChangeArrowheads="1"/>
          </p:cNvSpPr>
          <p:nvPr/>
        </p:nvSpPr>
        <p:spPr bwMode="auto">
          <a:xfrm>
            <a:off x="3881005" y="0"/>
            <a:ext cx="2976995"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273415" name="Rectangle 7"/>
          <p:cNvSpPr>
            <a:spLocks noChangeArrowheads="1"/>
          </p:cNvSpPr>
          <p:nvPr/>
        </p:nvSpPr>
        <p:spPr bwMode="auto">
          <a:xfrm>
            <a:off x="3881005" y="8683669"/>
            <a:ext cx="2976995" cy="460332"/>
          </a:xfrm>
          <a:prstGeom prst="rect">
            <a:avLst/>
          </a:prstGeom>
          <a:noFill/>
          <a:ln w="12700">
            <a:noFill/>
            <a:miter lim="800000"/>
            <a:headEnd/>
            <a:tailEnd/>
          </a:ln>
          <a:effectLst/>
        </p:spPr>
        <p:txBody>
          <a:bodyPr lIns="18552" tIns="0" rIns="18552" bIns="0" anchor="b"/>
          <a:lstStyle/>
          <a:p>
            <a:pPr algn="r" defTabSz="887543" eaLnBrk="0" hangingPunct="0"/>
            <a:r>
              <a:rPr lang="en-US" sz="1000" i="1" dirty="0"/>
              <a:t>1</a:t>
            </a:r>
          </a:p>
        </p:txBody>
      </p:sp>
      <p:sp>
        <p:nvSpPr>
          <p:cNvPr id="273416" name="Rectangle 8"/>
          <p:cNvSpPr>
            <a:spLocks noChangeArrowheads="1"/>
          </p:cNvSpPr>
          <p:nvPr/>
        </p:nvSpPr>
        <p:spPr bwMode="auto">
          <a:xfrm>
            <a:off x="0" y="8683669"/>
            <a:ext cx="2975437" cy="460332"/>
          </a:xfrm>
          <a:prstGeom prst="rect">
            <a:avLst/>
          </a:prstGeom>
          <a:noFill/>
          <a:ln w="12700">
            <a:noFill/>
            <a:miter lim="800000"/>
            <a:headEnd/>
            <a:tailEnd/>
          </a:ln>
          <a:effectLst/>
        </p:spPr>
        <p:txBody>
          <a:bodyPr wrap="none" lIns="90004" tIns="45002" rIns="90004" bIns="45002" anchor="ctr"/>
          <a:lstStyle/>
          <a:p>
            <a:endParaRPr lang="en-US"/>
          </a:p>
        </p:txBody>
      </p:sp>
      <p:sp>
        <p:nvSpPr>
          <p:cNvPr id="273417" name="Rectangle 9"/>
          <p:cNvSpPr>
            <a:spLocks noChangeArrowheads="1"/>
          </p:cNvSpPr>
          <p:nvPr/>
        </p:nvSpPr>
        <p:spPr bwMode="auto">
          <a:xfrm>
            <a:off x="0" y="0"/>
            <a:ext cx="2975437"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273418" name="Rectangle 10"/>
          <p:cNvSpPr>
            <a:spLocks noChangeArrowheads="1"/>
          </p:cNvSpPr>
          <p:nvPr/>
        </p:nvSpPr>
        <p:spPr bwMode="auto">
          <a:xfrm>
            <a:off x="3887240" y="0"/>
            <a:ext cx="2983230" cy="457200"/>
          </a:xfrm>
          <a:prstGeom prst="rect">
            <a:avLst/>
          </a:prstGeom>
          <a:noFill/>
          <a:ln w="12700">
            <a:noFill/>
            <a:miter lim="800000"/>
            <a:headEnd/>
            <a:tailEnd/>
          </a:ln>
          <a:effectLst/>
        </p:spPr>
        <p:txBody>
          <a:bodyPr wrap="none" lIns="90004" tIns="45002" rIns="90004" bIns="45002" anchor="ctr"/>
          <a:lstStyle/>
          <a:p>
            <a:endParaRPr lang="en-US"/>
          </a:p>
        </p:txBody>
      </p:sp>
      <p:sp>
        <p:nvSpPr>
          <p:cNvPr id="273419" name="Rectangle 11"/>
          <p:cNvSpPr>
            <a:spLocks noChangeArrowheads="1"/>
          </p:cNvSpPr>
          <p:nvPr/>
        </p:nvSpPr>
        <p:spPr bwMode="auto">
          <a:xfrm>
            <a:off x="3887240" y="8705589"/>
            <a:ext cx="2983230" cy="457200"/>
          </a:xfrm>
          <a:prstGeom prst="rect">
            <a:avLst/>
          </a:prstGeom>
          <a:noFill/>
          <a:ln w="12700">
            <a:noFill/>
            <a:miter lim="800000"/>
            <a:headEnd/>
            <a:tailEnd/>
          </a:ln>
          <a:effectLst/>
        </p:spPr>
        <p:txBody>
          <a:bodyPr lIns="88127" tIns="43289" rIns="88127" bIns="43289" anchor="b"/>
          <a:lstStyle/>
          <a:p>
            <a:pPr algn="r" defTabSz="887543" eaLnBrk="0" hangingPunct="0"/>
            <a:r>
              <a:rPr lang="en-US" sz="1200" dirty="0"/>
              <a:t>1</a:t>
            </a:r>
          </a:p>
        </p:txBody>
      </p:sp>
      <p:sp>
        <p:nvSpPr>
          <p:cNvPr id="273420" name="Rectangle 12"/>
          <p:cNvSpPr>
            <a:spLocks noChangeArrowheads="1"/>
          </p:cNvSpPr>
          <p:nvPr/>
        </p:nvSpPr>
        <p:spPr bwMode="auto">
          <a:xfrm>
            <a:off x="0" y="8705589"/>
            <a:ext cx="2980113" cy="457200"/>
          </a:xfrm>
          <a:prstGeom prst="rect">
            <a:avLst/>
          </a:prstGeom>
          <a:noFill/>
          <a:ln w="12700">
            <a:noFill/>
            <a:miter lim="800000"/>
            <a:headEnd/>
            <a:tailEnd/>
          </a:ln>
          <a:effectLst/>
        </p:spPr>
        <p:txBody>
          <a:bodyPr wrap="none" lIns="90004" tIns="45002" rIns="90004" bIns="45002" anchor="ctr"/>
          <a:lstStyle/>
          <a:p>
            <a:endParaRPr lang="en-US"/>
          </a:p>
        </p:txBody>
      </p:sp>
      <p:sp>
        <p:nvSpPr>
          <p:cNvPr id="273421" name="Rectangle 13"/>
          <p:cNvSpPr>
            <a:spLocks noChangeArrowheads="1"/>
          </p:cNvSpPr>
          <p:nvPr/>
        </p:nvSpPr>
        <p:spPr bwMode="auto">
          <a:xfrm>
            <a:off x="0" y="0"/>
            <a:ext cx="2980113" cy="457200"/>
          </a:xfrm>
          <a:prstGeom prst="rect">
            <a:avLst/>
          </a:prstGeom>
          <a:noFill/>
          <a:ln w="12700">
            <a:noFill/>
            <a:miter lim="800000"/>
            <a:headEnd/>
            <a:tailEnd/>
          </a:ln>
          <a:effectLst/>
        </p:spPr>
        <p:txBody>
          <a:bodyPr wrap="none" lIns="90004" tIns="45002" rIns="90004" bIns="45002" anchor="ctr"/>
          <a:lstStyle/>
          <a:p>
            <a:endParaRPr lang="en-US"/>
          </a:p>
        </p:txBody>
      </p:sp>
      <p:sp>
        <p:nvSpPr>
          <p:cNvPr id="273422" name="Rectangle 14"/>
          <p:cNvSpPr>
            <a:spLocks noGrp="1" noRot="1" noChangeAspect="1" noChangeArrowheads="1" noTextEdit="1"/>
          </p:cNvSpPr>
          <p:nvPr>
            <p:ph type="sldImg"/>
          </p:nvPr>
        </p:nvSpPr>
        <p:spPr>
          <a:xfrm>
            <a:off x="1184275" y="341313"/>
            <a:ext cx="4568825" cy="3427412"/>
          </a:xfrm>
          <a:ln w="12700" cap="flat"/>
        </p:spPr>
      </p:sp>
      <p:sp>
        <p:nvSpPr>
          <p:cNvPr id="273423" name="Rectangle 15"/>
          <p:cNvSpPr>
            <a:spLocks noGrp="1" noChangeArrowheads="1"/>
          </p:cNvSpPr>
          <p:nvPr>
            <p:ph type="body" idx="1"/>
          </p:nvPr>
        </p:nvSpPr>
        <p:spPr>
          <a:xfrm>
            <a:off x="930506" y="3966054"/>
            <a:ext cx="5029719" cy="4113234"/>
          </a:xfrm>
          <a:ln/>
        </p:spPr>
        <p:txBody>
          <a:bodyPr lIns="88127" tIns="43289" rIns="88127" bIns="43289"/>
          <a:lstStyle/>
          <a:p>
            <a:pPr defTabSz="896919">
              <a:buFontTx/>
              <a:buChar cha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741DA-1279-43AB-96EB-52A3A9DD3BAB}" type="slidenum">
              <a:rPr lang="en-US"/>
              <a:pPr/>
              <a:t>25</a:t>
            </a:fld>
            <a:endParaRPr lang="en-US"/>
          </a:p>
        </p:txBody>
      </p:sp>
      <p:sp>
        <p:nvSpPr>
          <p:cNvPr id="398338" name="Rectangle 2"/>
          <p:cNvSpPr>
            <a:spLocks noGrp="1" noRot="1" noChangeAspect="1" noChangeArrowheads="1" noTextEdit="1"/>
          </p:cNvSpPr>
          <p:nvPr>
            <p:ph type="sldImg"/>
          </p:nvPr>
        </p:nvSpPr>
        <p:spPr>
          <a:xfrm>
            <a:off x="1098550" y="677863"/>
            <a:ext cx="4602163" cy="3452812"/>
          </a:xfrm>
          <a:ln/>
        </p:spPr>
      </p:sp>
      <p:sp>
        <p:nvSpPr>
          <p:cNvPr id="398339" name="Rectangle 3"/>
          <p:cNvSpPr>
            <a:spLocks noGrp="1" noChangeArrowheads="1"/>
          </p:cNvSpPr>
          <p:nvPr>
            <p:ph type="body" idx="1"/>
          </p:nvPr>
        </p:nvSpPr>
        <p:spPr>
          <a:xfrm>
            <a:off x="896218" y="4355927"/>
            <a:ext cx="5082713" cy="4128891"/>
          </a:xfrm>
        </p:spPr>
        <p:txBody>
          <a:bodyPr/>
          <a:lstStyle/>
          <a:p>
            <a:pPr>
              <a:buFontTx/>
              <a:buChar char="•"/>
            </a:pPr>
            <a:r>
              <a:rPr lang="en-US" sz="2000" dirty="0"/>
              <a:t>3-D view showing location of treatments of the 60’s and 70’s: diaphragm walls in pink and emergency grout lines in tan.</a:t>
            </a:r>
          </a:p>
          <a:p>
            <a:pPr>
              <a:buFontTx/>
              <a:buChar char="•"/>
            </a:pPr>
            <a:r>
              <a:rPr lang="en-US" sz="2000" dirty="0"/>
              <a:t>Point out the diaphragm wall installed around the switchyard primarily to halt the flushing action found to be occurring in features day lighting in the tailrace due to rapid pool fluctuations during generation.  This wall appears to have served this purpose well.  300,000 cubic feet of grout solids were placed in the ground from 1968 to 1975.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D0F4A6-EE68-45CF-A34F-65C6E91C7175}" type="slidenum">
              <a:rPr lang="en-US"/>
              <a:pPr/>
              <a:t>26</a:t>
            </a:fld>
            <a:endParaRPr lang="en-US"/>
          </a:p>
        </p:txBody>
      </p:sp>
      <p:sp>
        <p:nvSpPr>
          <p:cNvPr id="722946" name="Rectangle 2"/>
          <p:cNvSpPr>
            <a:spLocks noGrp="1" noRot="1" noChangeAspect="1" noChangeArrowheads="1" noTextEdit="1"/>
          </p:cNvSpPr>
          <p:nvPr>
            <p:ph type="sldImg"/>
          </p:nvPr>
        </p:nvSpPr>
        <p:spPr>
          <a:xfrm>
            <a:off x="1143000" y="682625"/>
            <a:ext cx="4576763" cy="3432175"/>
          </a:xfrm>
          <a:ln/>
        </p:spPr>
      </p:sp>
      <p:sp>
        <p:nvSpPr>
          <p:cNvPr id="722947" name="Rectangle 3"/>
          <p:cNvSpPr>
            <a:spLocks noGrp="1" noChangeArrowheads="1"/>
          </p:cNvSpPr>
          <p:nvPr>
            <p:ph type="body" idx="1"/>
          </p:nvPr>
        </p:nvSpPr>
        <p:spPr>
          <a:xfrm>
            <a:off x="914400" y="4344025"/>
            <a:ext cx="5029200" cy="4117611"/>
          </a:xfrm>
        </p:spPr>
        <p:txBody>
          <a:bodyPr/>
          <a:lstStyle/>
          <a:p>
            <a:pPr>
              <a:buFontTx/>
              <a:buNone/>
            </a:pPr>
            <a:endParaRPr lang="en-US"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241C0D-CD88-4520-84EA-72748D957C56}"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p:cNvSpPr>
            <a:spLocks noGrp="1" noChangeArrowheads="1"/>
          </p:cNvSpPr>
          <p:nvPr>
            <p:ph type="sldNum" sz="quarter" idx="5"/>
          </p:nvPr>
        </p:nvSpPr>
        <p:spPr>
          <a:ln/>
        </p:spPr>
        <p:txBody>
          <a:bodyPr/>
          <a:lstStyle/>
          <a:p>
            <a:fld id="{8D42D18C-B5DB-4630-9CDF-F6206D4ADEEC}" type="slidenum">
              <a:rPr lang="en-US"/>
              <a:pPr/>
              <a:t>39</a:t>
            </a:fld>
            <a:endParaRPr lang="en-US"/>
          </a:p>
        </p:txBody>
      </p:sp>
      <p:sp>
        <p:nvSpPr>
          <p:cNvPr id="331778" name="Rectangle 2"/>
          <p:cNvSpPr>
            <a:spLocks noChangeArrowheads="1"/>
          </p:cNvSpPr>
          <p:nvPr/>
        </p:nvSpPr>
        <p:spPr bwMode="auto">
          <a:xfrm>
            <a:off x="3882564" y="0"/>
            <a:ext cx="2975436"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331779" name="Rectangle 3"/>
          <p:cNvSpPr>
            <a:spLocks noChangeArrowheads="1"/>
          </p:cNvSpPr>
          <p:nvPr/>
        </p:nvSpPr>
        <p:spPr bwMode="auto">
          <a:xfrm>
            <a:off x="3882564" y="8685235"/>
            <a:ext cx="2975436" cy="458765"/>
          </a:xfrm>
          <a:prstGeom prst="rect">
            <a:avLst/>
          </a:prstGeom>
          <a:noFill/>
          <a:ln w="12700">
            <a:noFill/>
            <a:miter lim="800000"/>
            <a:headEnd/>
            <a:tailEnd/>
          </a:ln>
          <a:effectLst/>
        </p:spPr>
        <p:txBody>
          <a:bodyPr lIns="18975" tIns="0" rIns="18975" bIns="0" anchor="b"/>
          <a:lstStyle/>
          <a:p>
            <a:pPr algn="r" defTabSz="912545" eaLnBrk="0" hangingPunct="0"/>
            <a:r>
              <a:rPr lang="en-US" sz="1000" i="1" dirty="0"/>
              <a:t>1</a:t>
            </a:r>
          </a:p>
        </p:txBody>
      </p:sp>
      <p:sp>
        <p:nvSpPr>
          <p:cNvPr id="331780" name="Rectangle 4"/>
          <p:cNvSpPr>
            <a:spLocks noChangeArrowheads="1"/>
          </p:cNvSpPr>
          <p:nvPr/>
        </p:nvSpPr>
        <p:spPr bwMode="auto">
          <a:xfrm>
            <a:off x="0" y="8685235"/>
            <a:ext cx="2975437" cy="458765"/>
          </a:xfrm>
          <a:prstGeom prst="rect">
            <a:avLst/>
          </a:prstGeom>
          <a:noFill/>
          <a:ln w="12700">
            <a:noFill/>
            <a:miter lim="800000"/>
            <a:headEnd/>
            <a:tailEnd/>
          </a:ln>
          <a:effectLst/>
        </p:spPr>
        <p:txBody>
          <a:bodyPr wrap="none" lIns="90004" tIns="45002" rIns="90004" bIns="45002" anchor="ctr"/>
          <a:lstStyle/>
          <a:p>
            <a:endParaRPr lang="en-US"/>
          </a:p>
        </p:txBody>
      </p:sp>
      <p:sp>
        <p:nvSpPr>
          <p:cNvPr id="331781" name="Rectangle 5"/>
          <p:cNvSpPr>
            <a:spLocks noChangeArrowheads="1"/>
          </p:cNvSpPr>
          <p:nvPr/>
        </p:nvSpPr>
        <p:spPr bwMode="auto">
          <a:xfrm>
            <a:off x="0" y="0"/>
            <a:ext cx="2975437"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331782" name="Rectangle 6"/>
          <p:cNvSpPr>
            <a:spLocks noChangeArrowheads="1"/>
          </p:cNvSpPr>
          <p:nvPr/>
        </p:nvSpPr>
        <p:spPr bwMode="auto">
          <a:xfrm>
            <a:off x="3881005" y="0"/>
            <a:ext cx="2976995"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331783" name="Rectangle 7"/>
          <p:cNvSpPr>
            <a:spLocks noChangeArrowheads="1"/>
          </p:cNvSpPr>
          <p:nvPr/>
        </p:nvSpPr>
        <p:spPr bwMode="auto">
          <a:xfrm>
            <a:off x="3881005" y="8683669"/>
            <a:ext cx="2976995" cy="460332"/>
          </a:xfrm>
          <a:prstGeom prst="rect">
            <a:avLst/>
          </a:prstGeom>
          <a:noFill/>
          <a:ln w="12700">
            <a:noFill/>
            <a:miter lim="800000"/>
            <a:headEnd/>
            <a:tailEnd/>
          </a:ln>
          <a:effectLst/>
        </p:spPr>
        <p:txBody>
          <a:bodyPr lIns="18975" tIns="0" rIns="18975" bIns="0" anchor="b"/>
          <a:lstStyle/>
          <a:p>
            <a:pPr algn="r" defTabSz="907857" eaLnBrk="0" hangingPunct="0"/>
            <a:r>
              <a:rPr lang="en-US" sz="1000" i="1" dirty="0"/>
              <a:t>1</a:t>
            </a:r>
          </a:p>
        </p:txBody>
      </p:sp>
      <p:sp>
        <p:nvSpPr>
          <p:cNvPr id="331784" name="Rectangle 8"/>
          <p:cNvSpPr>
            <a:spLocks noChangeArrowheads="1"/>
          </p:cNvSpPr>
          <p:nvPr/>
        </p:nvSpPr>
        <p:spPr bwMode="auto">
          <a:xfrm>
            <a:off x="0" y="8683669"/>
            <a:ext cx="2975437" cy="460332"/>
          </a:xfrm>
          <a:prstGeom prst="rect">
            <a:avLst/>
          </a:prstGeom>
          <a:noFill/>
          <a:ln w="12700">
            <a:noFill/>
            <a:miter lim="800000"/>
            <a:headEnd/>
            <a:tailEnd/>
          </a:ln>
          <a:effectLst/>
        </p:spPr>
        <p:txBody>
          <a:bodyPr wrap="none" lIns="90004" tIns="45002" rIns="90004" bIns="45002" anchor="ctr"/>
          <a:lstStyle/>
          <a:p>
            <a:endParaRPr lang="en-US"/>
          </a:p>
        </p:txBody>
      </p:sp>
      <p:sp>
        <p:nvSpPr>
          <p:cNvPr id="331785" name="Rectangle 9"/>
          <p:cNvSpPr>
            <a:spLocks noChangeArrowheads="1"/>
          </p:cNvSpPr>
          <p:nvPr/>
        </p:nvSpPr>
        <p:spPr bwMode="auto">
          <a:xfrm>
            <a:off x="0" y="0"/>
            <a:ext cx="2975437"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331786" name="Rectangle 10"/>
          <p:cNvSpPr>
            <a:spLocks noChangeArrowheads="1"/>
          </p:cNvSpPr>
          <p:nvPr/>
        </p:nvSpPr>
        <p:spPr bwMode="auto">
          <a:xfrm>
            <a:off x="3887240" y="0"/>
            <a:ext cx="2983230" cy="455635"/>
          </a:xfrm>
          <a:prstGeom prst="rect">
            <a:avLst/>
          </a:prstGeom>
          <a:noFill/>
          <a:ln w="12700">
            <a:noFill/>
            <a:miter lim="800000"/>
            <a:headEnd/>
            <a:tailEnd/>
          </a:ln>
          <a:effectLst/>
        </p:spPr>
        <p:txBody>
          <a:bodyPr wrap="none" lIns="90004" tIns="45002" rIns="90004" bIns="45002" anchor="ctr"/>
          <a:lstStyle/>
          <a:p>
            <a:endParaRPr lang="en-US"/>
          </a:p>
        </p:txBody>
      </p:sp>
      <p:sp>
        <p:nvSpPr>
          <p:cNvPr id="331787" name="Rectangle 11"/>
          <p:cNvSpPr>
            <a:spLocks noChangeArrowheads="1"/>
          </p:cNvSpPr>
          <p:nvPr/>
        </p:nvSpPr>
        <p:spPr bwMode="auto">
          <a:xfrm>
            <a:off x="3887240" y="8707155"/>
            <a:ext cx="2983230" cy="455634"/>
          </a:xfrm>
          <a:prstGeom prst="rect">
            <a:avLst/>
          </a:prstGeom>
          <a:noFill/>
          <a:ln w="12700">
            <a:noFill/>
            <a:miter lim="800000"/>
            <a:headEnd/>
            <a:tailEnd/>
          </a:ln>
          <a:effectLst/>
        </p:spPr>
        <p:txBody>
          <a:bodyPr lIns="90134" tIns="44277" rIns="90134" bIns="44277" anchor="b"/>
          <a:lstStyle/>
          <a:p>
            <a:pPr algn="r" defTabSz="907857" eaLnBrk="0" hangingPunct="0"/>
            <a:r>
              <a:rPr lang="en-US" sz="1200" dirty="0"/>
              <a:t>1</a:t>
            </a:r>
          </a:p>
        </p:txBody>
      </p:sp>
      <p:sp>
        <p:nvSpPr>
          <p:cNvPr id="331788" name="Rectangle 12"/>
          <p:cNvSpPr>
            <a:spLocks noChangeArrowheads="1"/>
          </p:cNvSpPr>
          <p:nvPr/>
        </p:nvSpPr>
        <p:spPr bwMode="auto">
          <a:xfrm>
            <a:off x="0" y="8707155"/>
            <a:ext cx="2980113" cy="455634"/>
          </a:xfrm>
          <a:prstGeom prst="rect">
            <a:avLst/>
          </a:prstGeom>
          <a:noFill/>
          <a:ln w="12700">
            <a:noFill/>
            <a:miter lim="800000"/>
            <a:headEnd/>
            <a:tailEnd/>
          </a:ln>
          <a:effectLst/>
        </p:spPr>
        <p:txBody>
          <a:bodyPr wrap="none" lIns="90004" tIns="45002" rIns="90004" bIns="45002" anchor="ctr"/>
          <a:lstStyle/>
          <a:p>
            <a:endParaRPr lang="en-US"/>
          </a:p>
        </p:txBody>
      </p:sp>
      <p:sp>
        <p:nvSpPr>
          <p:cNvPr id="331789" name="Rectangle 13"/>
          <p:cNvSpPr>
            <a:spLocks noChangeArrowheads="1"/>
          </p:cNvSpPr>
          <p:nvPr/>
        </p:nvSpPr>
        <p:spPr bwMode="auto">
          <a:xfrm>
            <a:off x="0" y="0"/>
            <a:ext cx="2980113" cy="455635"/>
          </a:xfrm>
          <a:prstGeom prst="rect">
            <a:avLst/>
          </a:prstGeom>
          <a:noFill/>
          <a:ln w="12700">
            <a:noFill/>
            <a:miter lim="800000"/>
            <a:headEnd/>
            <a:tailEnd/>
          </a:ln>
          <a:effectLst/>
        </p:spPr>
        <p:txBody>
          <a:bodyPr wrap="none" lIns="90004" tIns="45002" rIns="90004" bIns="45002" anchor="ctr"/>
          <a:lstStyle/>
          <a:p>
            <a:endParaRPr lang="en-US"/>
          </a:p>
        </p:txBody>
      </p:sp>
      <p:sp>
        <p:nvSpPr>
          <p:cNvPr id="331790" name="Rectangle 14"/>
          <p:cNvSpPr>
            <a:spLocks noGrp="1" noRot="1" noChangeAspect="1" noChangeArrowheads="1" noTextEdit="1"/>
          </p:cNvSpPr>
          <p:nvPr>
            <p:ph type="sldImg"/>
          </p:nvPr>
        </p:nvSpPr>
        <p:spPr>
          <a:xfrm>
            <a:off x="1181100" y="339725"/>
            <a:ext cx="4570413" cy="3429000"/>
          </a:xfrm>
          <a:ln w="12700" cap="flat"/>
        </p:spPr>
      </p:sp>
      <p:sp>
        <p:nvSpPr>
          <p:cNvPr id="331791" name="Rectangle 15"/>
          <p:cNvSpPr>
            <a:spLocks noGrp="1" noChangeArrowheads="1"/>
          </p:cNvSpPr>
          <p:nvPr>
            <p:ph type="body" idx="1"/>
          </p:nvPr>
        </p:nvSpPr>
        <p:spPr>
          <a:xfrm>
            <a:off x="930506" y="3964488"/>
            <a:ext cx="5029719" cy="4114800"/>
          </a:xfrm>
          <a:ln/>
        </p:spPr>
        <p:txBody>
          <a:bodyPr lIns="90134" tIns="44277" rIns="90134" bIns="44277"/>
          <a:lstStyle/>
          <a:p>
            <a:pPr defTabSz="896919">
              <a:buFontTx/>
              <a:buChar cha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40</a:t>
            </a:fld>
            <a:endParaRPr lang="en-US"/>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1"/>
            <a:ext cx="5028161" cy="4117932"/>
          </a:xfrm>
        </p:spPr>
        <p:txBody>
          <a:bodyPr/>
          <a:lstStyle/>
          <a:p>
            <a:pPr>
              <a:buFont typeface="Arial" pitchFamily="34" charset="0"/>
              <a:buChar char="•"/>
            </a:pPr>
            <a:r>
              <a:rPr lang="en-US" dirty="0" smtClean="0"/>
              <a:t>New wall installed</a:t>
            </a:r>
            <a:r>
              <a:rPr lang="en-US" baseline="0" dirty="0" smtClean="0"/>
              <a:t> U/S of crest.  </a:t>
            </a:r>
          </a:p>
          <a:p>
            <a:pPr>
              <a:buFont typeface="Arial" pitchFamily="34" charset="0"/>
              <a:buChar char="•"/>
            </a:pPr>
            <a:r>
              <a:rPr lang="en-US" baseline="0" dirty="0" smtClean="0"/>
              <a:t>0.61 meters thick</a:t>
            </a:r>
          </a:p>
          <a:p>
            <a:pPr>
              <a:buFont typeface="Arial" pitchFamily="34" charset="0"/>
              <a:buChar char="•"/>
            </a:pPr>
            <a:r>
              <a:rPr lang="en-US" baseline="0" dirty="0" smtClean="0"/>
              <a:t> 84 meters deep at its deepest section, 30 meters into rock</a:t>
            </a:r>
          </a:p>
          <a:p>
            <a:pPr>
              <a:buFont typeface="Arial" pitchFamily="34" charset="0"/>
              <a:buChar char="•"/>
            </a:pPr>
            <a:r>
              <a:rPr lang="en-US" baseline="0" dirty="0" smtClean="0"/>
              <a:t>U/S and D/S grout curtain </a:t>
            </a:r>
          </a:p>
          <a:p>
            <a:pPr>
              <a:buFont typeface="Arial" pitchFamily="34" charset="0"/>
              <a:buChar char="•"/>
            </a:pPr>
            <a:endParaRPr lang="en-US" baseline="0" dirty="0" smtClean="0"/>
          </a:p>
          <a:p>
            <a:pPr>
              <a:buFont typeface="Arial" pitchFamily="34" charset="0"/>
              <a:buChar char="•"/>
            </a:pPr>
            <a:endParaRPr lang="en-US" baseline="0" dirty="0" smtClean="0"/>
          </a:p>
          <a:p>
            <a:pPr>
              <a:buFont typeface="Arial" pitchFamily="34" charset="0"/>
              <a:buChar char="•"/>
            </a:pPr>
            <a:endParaRPr lang="en-US" baseline="0" dirty="0" smtClean="0"/>
          </a:p>
          <a:p>
            <a:pPr>
              <a:buFont typeface="Arial" pitchFamily="34" charset="0"/>
              <a:buChar char="•"/>
            </a:pPr>
            <a:endParaRPr lang="en-US" baseline="0" dirty="0" smtClean="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A0C27-73E8-4CE3-BA4C-5E8720D21722}" type="slidenum">
              <a:rPr lang="en-US"/>
              <a:pPr/>
              <a:t>46</a:t>
            </a:fld>
            <a:endParaRPr lang="en-US"/>
          </a:p>
        </p:txBody>
      </p:sp>
      <p:sp>
        <p:nvSpPr>
          <p:cNvPr id="368642" name="Rectangle 2"/>
          <p:cNvSpPr>
            <a:spLocks noGrp="1" noRot="1" noChangeAspect="1" noChangeArrowheads="1" noTextEdit="1"/>
          </p:cNvSpPr>
          <p:nvPr>
            <p:ph type="sldImg"/>
          </p:nvPr>
        </p:nvSpPr>
        <p:spPr>
          <a:xfrm>
            <a:off x="1144588" y="684213"/>
            <a:ext cx="4573587" cy="3430587"/>
          </a:xfrm>
          <a:ln/>
        </p:spPr>
      </p:sp>
      <p:sp>
        <p:nvSpPr>
          <p:cNvPr id="368643" name="Rectangle 3"/>
          <p:cNvSpPr>
            <a:spLocks noGrp="1" noChangeArrowheads="1"/>
          </p:cNvSpPr>
          <p:nvPr>
            <p:ph type="body" idx="1"/>
          </p:nvPr>
        </p:nvSpPr>
        <p:spPr>
          <a:xfrm>
            <a:off x="305493" y="4269811"/>
            <a:ext cx="6247015" cy="4111668"/>
          </a:xfrm>
        </p:spPr>
        <p:txBody>
          <a:bodyPr lIns="90311" tIns="45156" rIns="90311" bIns="45156"/>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A0C27-73E8-4CE3-BA4C-5E8720D21722}" type="slidenum">
              <a:rPr lang="en-US"/>
              <a:pPr/>
              <a:t>47</a:t>
            </a:fld>
            <a:endParaRPr lang="en-US"/>
          </a:p>
        </p:txBody>
      </p:sp>
      <p:sp>
        <p:nvSpPr>
          <p:cNvPr id="368642" name="Rectangle 2"/>
          <p:cNvSpPr>
            <a:spLocks noGrp="1" noRot="1" noChangeAspect="1" noChangeArrowheads="1" noTextEdit="1"/>
          </p:cNvSpPr>
          <p:nvPr>
            <p:ph type="sldImg"/>
          </p:nvPr>
        </p:nvSpPr>
        <p:spPr>
          <a:xfrm>
            <a:off x="1144588" y="684213"/>
            <a:ext cx="4573587" cy="3430587"/>
          </a:xfrm>
          <a:ln/>
        </p:spPr>
      </p:sp>
      <p:sp>
        <p:nvSpPr>
          <p:cNvPr id="368643" name="Rectangle 3"/>
          <p:cNvSpPr>
            <a:spLocks noGrp="1" noChangeArrowheads="1"/>
          </p:cNvSpPr>
          <p:nvPr>
            <p:ph type="body" idx="1"/>
          </p:nvPr>
        </p:nvSpPr>
        <p:spPr>
          <a:xfrm>
            <a:off x="305493" y="4269811"/>
            <a:ext cx="6247015" cy="4111668"/>
          </a:xfrm>
        </p:spPr>
        <p:txBody>
          <a:bodyPr lIns="90311" tIns="45156" rIns="90311" bIns="45156"/>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10</a:t>
            </a:fld>
            <a:endParaRPr lang="en-US"/>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1"/>
            <a:ext cx="5028161" cy="4117932"/>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963A8FC-BF57-45BF-AD1F-6F53279065B2}" type="slidenum">
              <a:rPr lang="en-US" smtClean="0"/>
              <a:pPr/>
              <a:t>49</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buFont typeface="Arial" pitchFamily="34" charset="0"/>
              <a:buChar char="•"/>
            </a:pPr>
            <a:r>
              <a:rPr lang="en-US" dirty="0" smtClean="0"/>
              <a:t>Overlapping panels are approximately 2.8</a:t>
            </a:r>
            <a:r>
              <a:rPr lang="en-US" baseline="0" dirty="0" smtClean="0"/>
              <a:t> m </a:t>
            </a:r>
            <a:r>
              <a:rPr lang="en-US" dirty="0" smtClean="0"/>
              <a:t>long by 1.83 m wide and extend</a:t>
            </a:r>
            <a:r>
              <a:rPr lang="en-US" baseline="0" dirty="0" smtClean="0"/>
              <a:t> through the embankment into top of rock.</a:t>
            </a:r>
          </a:p>
          <a:p>
            <a:pPr eaLnBrk="1" hangingPunct="1">
              <a:buFont typeface="Arial" pitchFamily="34" charset="0"/>
              <a:buChar char="•"/>
            </a:pPr>
            <a:r>
              <a:rPr lang="en-US" baseline="0" dirty="0" smtClean="0"/>
              <a:t>Verticality determined by inclinometer which monitors mill position while excavating. </a:t>
            </a:r>
          </a:p>
          <a:p>
            <a:pPr eaLnBrk="1" hangingPunct="1">
              <a:buFont typeface="Arial" pitchFamily="34" charset="0"/>
              <a:buChar char="•"/>
            </a:pPr>
            <a:r>
              <a:rPr lang="en-US" baseline="0" dirty="0" smtClean="0"/>
              <a:t>Later panel is also surveyed by KODEN ultrasonic device. </a:t>
            </a:r>
          </a:p>
          <a:p>
            <a:pPr eaLnBrk="1" hangingPunct="1">
              <a:buFont typeface="Arial" pitchFamily="34" charset="0"/>
              <a:buChar char="•"/>
            </a:pPr>
            <a:r>
              <a:rPr lang="en-US" baseline="0" dirty="0" smtClean="0"/>
              <a:t>This panel protects the Embankment during drilling and allows the use of directional drills (water) and RCD secant water drills.</a:t>
            </a:r>
          </a:p>
          <a:p>
            <a:pPr eaLnBrk="1" hangingPunct="1">
              <a:buFont typeface="Arial" pitchFamily="34" charset="0"/>
              <a:buChar char="•"/>
            </a:pPr>
            <a:r>
              <a:rPr lang="en-US" baseline="0" dirty="0" smtClean="0"/>
              <a:t>The panels are installed by excavating with a hydromill and backfilling with concrete.  </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Hydromill locked into guide frame</a:t>
            </a:r>
            <a:r>
              <a:rPr lang="en-US" baseline="0" dirty="0" smtClean="0"/>
              <a:t> attached to guide wall</a:t>
            </a:r>
            <a:endParaRPr lang="en-US" dirty="0"/>
          </a:p>
        </p:txBody>
      </p:sp>
      <p:sp>
        <p:nvSpPr>
          <p:cNvPr id="4" name="Slide Number Placeholder 3"/>
          <p:cNvSpPr>
            <a:spLocks noGrp="1"/>
          </p:cNvSpPr>
          <p:nvPr>
            <p:ph type="sldNum" sz="quarter" idx="10"/>
          </p:nvPr>
        </p:nvSpPr>
        <p:spPr/>
        <p:txBody>
          <a:bodyPr/>
          <a:lstStyle/>
          <a:p>
            <a:fld id="{4C241C0D-CD88-4520-84EA-72748D957C56}" type="slidenum">
              <a:rPr lang="en-US" smtClean="0"/>
              <a:pPr/>
              <a:t>52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baseline="0" dirty="0" smtClean="0"/>
          </a:p>
        </p:txBody>
      </p:sp>
      <p:sp>
        <p:nvSpPr>
          <p:cNvPr id="4" name="Slide Number Placeholder 3"/>
          <p:cNvSpPr>
            <a:spLocks noGrp="1"/>
          </p:cNvSpPr>
          <p:nvPr>
            <p:ph type="sldNum" sz="quarter" idx="10"/>
          </p:nvPr>
        </p:nvSpPr>
        <p:spPr/>
        <p:txBody>
          <a:bodyPr/>
          <a:lstStyle/>
          <a:p>
            <a:fld id="{AE0D6E9F-5B06-4E3E-A27D-4BC8D72ED33E}" type="slidenum">
              <a:rPr lang="en-US" smtClean="0"/>
              <a:pPr/>
              <a:t>53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Computer readout in cab of hydromill monitors</a:t>
            </a:r>
            <a:r>
              <a:rPr lang="en-US" baseline="0" dirty="0" smtClean="0"/>
              <a:t> position of mill in the ground by measuring lateral deviation in orthogonal directions as well as rotation.</a:t>
            </a:r>
            <a:endParaRPr lang="en-US" dirty="0"/>
          </a:p>
        </p:txBody>
      </p:sp>
      <p:sp>
        <p:nvSpPr>
          <p:cNvPr id="4" name="Slide Number Placeholder 3"/>
          <p:cNvSpPr>
            <a:spLocks noGrp="1"/>
          </p:cNvSpPr>
          <p:nvPr>
            <p:ph type="sldNum" sz="quarter" idx="10"/>
          </p:nvPr>
        </p:nvSpPr>
        <p:spPr/>
        <p:txBody>
          <a:bodyPr/>
          <a:lstStyle/>
          <a:p>
            <a:fld id="{4C241C0D-CD88-4520-84EA-72748D957C56}" type="slidenum">
              <a:rPr lang="en-US" smtClean="0"/>
              <a:pPr/>
              <a:t>54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963A8FC-BF57-45BF-AD1F-6F53279065B2}" type="slidenum">
              <a:rPr lang="en-US" smtClean="0"/>
              <a:pPr/>
              <a:t>56</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buFont typeface="Arial" pitchFamily="34" charset="0"/>
              <a:buChar char="•"/>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963A8FC-BF57-45BF-AD1F-6F53279065B2}" type="slidenum">
              <a:rPr lang="en-US" smtClean="0"/>
              <a:pPr/>
              <a:t>58</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buFont typeface="Arial" pitchFamily="34" charset="0"/>
              <a:buChar char="•"/>
            </a:pPr>
            <a:r>
              <a:rPr lang="en-US" dirty="0" smtClean="0"/>
              <a:t>Overlapping panels are approximately 9 feet long by 6 feet wide and extend</a:t>
            </a:r>
            <a:r>
              <a:rPr lang="en-US" baseline="0" dirty="0" smtClean="0"/>
              <a:t> through the embankment into top of rock.</a:t>
            </a:r>
          </a:p>
          <a:p>
            <a:pPr eaLnBrk="1" hangingPunct="1">
              <a:buFont typeface="Arial" pitchFamily="34" charset="0"/>
              <a:buChar char="•"/>
            </a:pPr>
            <a:r>
              <a:rPr lang="en-US" baseline="0" dirty="0" smtClean="0"/>
              <a:t>This depth varies from about 60 feet to about 160 feet.</a:t>
            </a:r>
          </a:p>
          <a:p>
            <a:pPr eaLnBrk="1" hangingPunct="1">
              <a:buFont typeface="Arial" pitchFamily="34" charset="0"/>
              <a:buChar char="•"/>
            </a:pPr>
            <a:r>
              <a:rPr lang="en-US" baseline="0" dirty="0" smtClean="0"/>
              <a:t>The panels are installed by excavating with a hydromill and backfilling with concrete.  </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0700ABF-E138-4ACA-9E8E-502CB452729A}" type="slidenum">
              <a:rPr lang="en-US" smtClean="0"/>
              <a:pPr>
                <a:defRPr/>
              </a:pPr>
              <a:t>60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Someone</a:t>
            </a:r>
            <a:r>
              <a:rPr lang="en-US" baseline="0" dirty="0" smtClean="0"/>
              <a:t> might say yea 1-inch is not much but is it possible.  </a:t>
            </a:r>
            <a:endParaRPr lang="en-US" dirty="0"/>
          </a:p>
        </p:txBody>
      </p:sp>
      <p:sp>
        <p:nvSpPr>
          <p:cNvPr id="4" name="Slide Number Placeholder 3"/>
          <p:cNvSpPr>
            <a:spLocks noGrp="1"/>
          </p:cNvSpPr>
          <p:nvPr>
            <p:ph type="sldNum" sz="quarter" idx="10"/>
          </p:nvPr>
        </p:nvSpPr>
        <p:spPr/>
        <p:txBody>
          <a:bodyPr/>
          <a:lstStyle/>
          <a:p>
            <a:fld id="{6527806E-5C08-4E77-8BEF-A7F6C971A33C}" type="slidenum">
              <a:rPr lang="en-US" smtClean="0"/>
              <a:pPr/>
              <a:t>63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Histogram doesn’t reflect</a:t>
            </a:r>
            <a:r>
              <a:rPr lang="en-US" baseline="0" dirty="0" smtClean="0"/>
              <a:t> the min wall thickness (i.e. 22.8 inches), but I will update the histogram once we receive an updated spreadsheet.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963A8FC-BF57-45BF-AD1F-6F53279065B2}" type="slidenum">
              <a:rPr lang="en-US" smtClean="0"/>
              <a:pPr/>
              <a:t>66</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buFont typeface="Arial" pitchFamily="34" charset="0"/>
              <a:buChar char="•"/>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dt" idx="1"/>
          </p:nvPr>
        </p:nvSpPr>
        <p:spPr>
          <a:ln/>
        </p:spPr>
        <p:txBody>
          <a:bodyPr/>
          <a:lstStyle/>
          <a:p>
            <a:fld id="{E1D65DD0-25BD-44D2-B681-514C5DFAE220}" type="datetime9">
              <a:rPr lang="en-US"/>
              <a:pPr/>
              <a:t>5/23/2013 11:53:57 AM</a:t>
            </a:fld>
            <a:endParaRPr lang="en-US"/>
          </a:p>
        </p:txBody>
      </p:sp>
      <p:sp>
        <p:nvSpPr>
          <p:cNvPr id="8" name="Rectangle 7"/>
          <p:cNvSpPr>
            <a:spLocks noGrp="1" noChangeArrowheads="1"/>
          </p:cNvSpPr>
          <p:nvPr>
            <p:ph type="sldNum" sz="quarter" idx="5"/>
          </p:nvPr>
        </p:nvSpPr>
        <p:spPr>
          <a:ln/>
        </p:spPr>
        <p:txBody>
          <a:bodyPr/>
          <a:lstStyle/>
          <a:p>
            <a:fld id="{1347D64B-73A2-4477-BFAE-BDAE07E6DF72}" type="slidenum">
              <a:rPr lang="en-US"/>
              <a:pPr/>
              <a:t>11</a:t>
            </a:fld>
            <a:endParaRPr lang="en-US"/>
          </a:p>
        </p:txBody>
      </p:sp>
      <p:sp>
        <p:nvSpPr>
          <p:cNvPr id="3190786"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26" tIns="45713" rIns="91426" bIns="45713" anchor="b"/>
          <a:lstStyle/>
          <a:p>
            <a:pPr algn="r" defTabSz="914437"/>
            <a:fld id="{55AE8D37-D288-4D21-9852-A240912A84B6}" type="slidenum">
              <a:rPr lang="en-US" sz="1200"/>
              <a:pPr algn="r" defTabSz="914437"/>
              <a:t>11</a:t>
            </a:fld>
            <a:endParaRPr lang="en-US" sz="1200" dirty="0"/>
          </a:p>
        </p:txBody>
      </p:sp>
      <p:sp>
        <p:nvSpPr>
          <p:cNvPr id="3190787" name="Rectangle 2"/>
          <p:cNvSpPr>
            <a:spLocks noGrp="1" noRot="1" noChangeAspect="1" noChangeArrowheads="1" noTextEdit="1"/>
          </p:cNvSpPr>
          <p:nvPr>
            <p:ph type="sldImg"/>
          </p:nvPr>
        </p:nvSpPr>
        <p:spPr>
          <a:xfrm>
            <a:off x="1144588" y="682625"/>
            <a:ext cx="4573587" cy="3432175"/>
          </a:xfrm>
          <a:ln/>
        </p:spPr>
      </p:sp>
      <p:sp>
        <p:nvSpPr>
          <p:cNvPr id="3190788" name="Rectangle 3"/>
          <p:cNvSpPr>
            <a:spLocks noGrp="1" noChangeArrowheads="1"/>
          </p:cNvSpPr>
          <p:nvPr>
            <p:ph type="body" idx="1"/>
          </p:nvPr>
        </p:nvSpPr>
        <p:spPr>
          <a:xfrm>
            <a:off x="914711" y="4344025"/>
            <a:ext cx="5028579" cy="4117611"/>
          </a:xfrm>
        </p:spPr>
        <p:txBody>
          <a:bodyPr lIns="91426" tIns="45713" rIns="91426" bIns="45713"/>
          <a:lstStyle/>
          <a:p>
            <a:pPr eaLnBrk="1" hangingPunct="1">
              <a:buFontTx/>
              <a:buChar char="•"/>
            </a:pPr>
            <a:r>
              <a:rPr lang="en-US" b="1" dirty="0"/>
              <a:t>View looking down on the embankment shown in gray.  Note the location of the cutoff trench running under the upstream portion of the dam and tying into the back of the concrete portion of the dam where the embankment wraps around the concrete section.  This is a critical section and where we have a lot of the caves in the foundation</a:t>
            </a:r>
          </a:p>
          <a:p>
            <a:pPr eaLnBrk="1" hangingPunct="1">
              <a:buFontTx/>
              <a:buChar char="•"/>
            </a:pPr>
            <a:r>
              <a:rPr lang="en-US" b="1" dirty="0"/>
              <a:t>The cutoff actually followed a large channel in the rock that was intercepted during the construction of the cutoff trench.  The designers decided to use this natural channel as the cutoff trench.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Dog</a:t>
            </a:r>
            <a:r>
              <a:rPr lang="en-US" baseline="0" dirty="0" smtClean="0"/>
              <a:t> </a:t>
            </a:r>
            <a:r>
              <a:rPr lang="en-US" dirty="0" smtClean="0"/>
              <a:t>bone</a:t>
            </a:r>
            <a:r>
              <a:rPr lang="en-US" baseline="0" dirty="0" smtClean="0"/>
              <a:t> – helps us avoid the need to form an edge overlap connection between single panels within the rock.</a:t>
            </a:r>
          </a:p>
          <a:p>
            <a:r>
              <a:rPr lang="en-US" baseline="0" dirty="0" smtClean="0"/>
              <a:t>Middle piles – reduce the effort required of the hydromill. They are drilled to full depth and reduce the spacing to 63 in.</a:t>
            </a:r>
          </a:p>
          <a:p>
            <a:endParaRPr lang="en-US" baseline="0" dirty="0" smtClean="0"/>
          </a:p>
          <a:p>
            <a:r>
              <a:rPr lang="en-US" baseline="0" dirty="0" smtClean="0"/>
              <a:t>Middle panels achieved with a narrower cutting head.</a:t>
            </a:r>
          </a:p>
          <a:p>
            <a:endParaRPr lang="en-US" baseline="0" dirty="0" smtClean="0"/>
          </a:p>
          <a:p>
            <a:r>
              <a:rPr lang="en-US" baseline="0" dirty="0" smtClean="0"/>
              <a:t>3 types:</a:t>
            </a:r>
          </a:p>
          <a:p>
            <a:r>
              <a:rPr lang="en-US" baseline="0" dirty="0" smtClean="0"/>
              <a:t>-no middle</a:t>
            </a:r>
          </a:p>
          <a:p>
            <a:r>
              <a:rPr lang="en-US" baseline="0" dirty="0" smtClean="0"/>
              <a:t>-middle not backfilled (will lack a pile with homogenous material but will save concreting time.)</a:t>
            </a:r>
          </a:p>
          <a:p>
            <a:r>
              <a:rPr lang="en-US" baseline="0" dirty="0" smtClean="0"/>
              <a:t>-middle backfilled (mill has three piles to excavate through full depth)(at reduced strengths)</a:t>
            </a:r>
          </a:p>
        </p:txBody>
      </p:sp>
      <p:sp>
        <p:nvSpPr>
          <p:cNvPr id="4" name="Slide Number Placeholder 3"/>
          <p:cNvSpPr>
            <a:spLocks noGrp="1"/>
          </p:cNvSpPr>
          <p:nvPr>
            <p:ph type="sldNum" sz="quarter" idx="10"/>
          </p:nvPr>
        </p:nvSpPr>
        <p:spPr/>
        <p:txBody>
          <a:bodyPr/>
          <a:lstStyle/>
          <a:p>
            <a:fld id="{AE0D6E9F-5B06-4E3E-A27D-4BC8D72ED33E}" type="slidenum">
              <a:rPr lang="en-US" smtClean="0"/>
              <a:pPr/>
              <a:t>67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Rot="1" noChangeAspect="1" noChangeArrowheads="1" noTextEdit="1"/>
          </p:cNvSpPr>
          <p:nvPr>
            <p:ph type="sldImg"/>
          </p:nvPr>
        </p:nvSpPr>
        <p:spPr>
          <a:xfrm>
            <a:off x="1144588" y="684213"/>
            <a:ext cx="4573587" cy="3430587"/>
          </a:xfrm>
          <a:ln/>
        </p:spPr>
      </p:sp>
      <p:sp>
        <p:nvSpPr>
          <p:cNvPr id="45060" name="Rectangle 3"/>
          <p:cNvSpPr>
            <a:spLocks noGrp="1" noChangeArrowheads="1"/>
          </p:cNvSpPr>
          <p:nvPr>
            <p:ph type="body" idx="1"/>
          </p:nvPr>
        </p:nvSpPr>
        <p:spPr>
          <a:xfrm>
            <a:off x="914401" y="4343400"/>
            <a:ext cx="5029200" cy="4116388"/>
          </a:xfrm>
          <a:noFill/>
          <a:ln/>
        </p:spPr>
        <p:txBody>
          <a:bodyPr/>
          <a:lstStyle/>
          <a:p>
            <a:pPr eaLnBrk="1" hangingPunct="1">
              <a:buFontTx/>
              <a:buChar char="•"/>
            </a:pPr>
            <a:r>
              <a:rPr lang="en-US" sz="1600" dirty="0" smtClean="0"/>
              <a:t> Concrete:</a:t>
            </a:r>
            <a:r>
              <a:rPr lang="en-US" sz="1600" baseline="0" dirty="0" smtClean="0"/>
              <a:t>  If possible, eliminate the use of manufactured sand (i.e. limestone).</a:t>
            </a:r>
          </a:p>
          <a:p>
            <a:pPr eaLnBrk="1" hangingPunct="1">
              <a:buFontTx/>
              <a:buChar char="•"/>
            </a:pPr>
            <a:r>
              <a:rPr lang="en-US" sz="1600" baseline="0" dirty="0" smtClean="0"/>
              <a:t> Tremie Process:  Be sure your connections are sealed with a rubber gasket</a:t>
            </a:r>
          </a:p>
          <a:p>
            <a:pPr eaLnBrk="1" hangingPunct="1">
              <a:buFontTx/>
              <a:buChar char="•"/>
            </a:pPr>
            <a:r>
              <a:rPr lang="en-US" sz="1600" baseline="0" dirty="0" smtClean="0"/>
              <a:t> High strength versus ductile concrete</a:t>
            </a:r>
          </a:p>
          <a:p>
            <a:pPr eaLnBrk="1" hangingPunct="1">
              <a:buFontTx/>
              <a:buChar char="•"/>
            </a:pPr>
            <a:endParaRPr lang="en-US" sz="1600" baseline="0" dirty="0" smtClean="0"/>
          </a:p>
          <a:p>
            <a:pPr eaLnBrk="1" hangingPunct="1">
              <a:buFontTx/>
              <a:buChar char="•"/>
            </a:pPr>
            <a:r>
              <a:rPr lang="en-US" sz="1600" baseline="0" dirty="0" smtClean="0"/>
              <a:t> Fill both hoppers and tremie lines simultaneously to maintain a level concrete surface in the excavation</a:t>
            </a:r>
          </a:p>
          <a:p>
            <a:pPr eaLnBrk="1" hangingPunct="1">
              <a:buFontTx/>
              <a:buChar char="•"/>
            </a:pPr>
            <a:r>
              <a:rPr lang="en-US" sz="1600" baseline="0" dirty="0" smtClean="0"/>
              <a:t> Used a high density foam plug as a go devil</a:t>
            </a:r>
          </a:p>
          <a:p>
            <a:pPr eaLnBrk="1" hangingPunct="1">
              <a:buFontTx/>
              <a:buChar char="•"/>
            </a:pPr>
            <a:r>
              <a:rPr lang="en-US" sz="1600" baseline="0" dirty="0" smtClean="0"/>
              <a:t> Used rubber gaskets and duct tape to seal joints in the tremie lines.  </a:t>
            </a:r>
          </a:p>
          <a:p>
            <a:pPr eaLnBrk="1" hangingPunct="1">
              <a:buFontTx/>
              <a:buChar char="•"/>
            </a:pPr>
            <a:r>
              <a:rPr lang="en-US" sz="1600" baseline="0" dirty="0" smtClean="0"/>
              <a:t> Tracking Arrival Times</a:t>
            </a:r>
          </a:p>
          <a:p>
            <a:pPr eaLnBrk="1" hangingPunct="1">
              <a:buFontTx/>
              <a:buChar char="•"/>
            </a:pPr>
            <a:r>
              <a:rPr lang="en-US" sz="1600" baseline="0" dirty="0" smtClean="0"/>
              <a:t> Volume Placed versus theoretical (</a:t>
            </a:r>
            <a:r>
              <a:rPr lang="en-US" sz="1600" baseline="0" dirty="0" err="1" smtClean="0"/>
              <a:t>overbreak</a:t>
            </a:r>
            <a:r>
              <a:rPr lang="en-US" sz="1600" baseline="0" dirty="0" smtClean="0"/>
              <a:t>)</a:t>
            </a:r>
          </a:p>
          <a:p>
            <a:pPr eaLnBrk="1" hangingPunct="1">
              <a:buFontTx/>
              <a:buChar char="•"/>
            </a:pPr>
            <a:r>
              <a:rPr lang="en-US" sz="1600" baseline="0" dirty="0" smtClean="0"/>
              <a:t> Tremie Pipe Depths</a:t>
            </a:r>
          </a:p>
          <a:p>
            <a:pPr eaLnBrk="1" hangingPunct="1">
              <a:buFontTx/>
              <a:buChar char="•"/>
            </a:pPr>
            <a:r>
              <a:rPr lang="en-US" sz="1600" baseline="0" dirty="0" smtClean="0"/>
              <a:t> Concrete Depths</a:t>
            </a:r>
          </a:p>
          <a:p>
            <a:pPr eaLnBrk="1" hangingPunct="1">
              <a:buFontTx/>
              <a:buChar char="•"/>
            </a:pPr>
            <a:r>
              <a:rPr lang="en-US" sz="1600" baseline="0" dirty="0" smtClean="0"/>
              <a:t> Tremie Embedment (min of 10-ft – max of 30-ft)</a:t>
            </a:r>
          </a:p>
          <a:p>
            <a:pPr eaLnBrk="1" hangingPunct="1">
              <a:buFontTx/>
              <a:buChar char="•"/>
            </a:pPr>
            <a:r>
              <a:rPr lang="en-US" sz="1600" baseline="0" dirty="0" smtClean="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ED609-4D17-4830-8E73-77EC0585F7FE}" type="slidenum">
              <a:rPr lang="en-US"/>
              <a:pPr/>
              <a:t>12</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xfrm>
            <a:off x="757238" y="4203700"/>
            <a:ext cx="5029200" cy="4113213"/>
          </a:xfrm>
        </p:spPr>
        <p:txBody>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US" sz="1600" dirty="0" smtClean="0"/>
              <a:t>I have a series of Photos of the cutoff trench that illustrate the problems with the trench construction as well as an indication of the rock condition beneath the embankment.</a:t>
            </a:r>
          </a:p>
          <a:p>
            <a:pPr>
              <a:buFontTx/>
              <a:buChar char="•"/>
            </a:pPr>
            <a:endParaRPr lang="en-US" sz="1600" dirty="0" smtClean="0"/>
          </a:p>
          <a:p>
            <a:pPr>
              <a:buFontTx/>
              <a:buChar char="•"/>
            </a:pPr>
            <a:r>
              <a:rPr lang="en-US" sz="1600" dirty="0" smtClean="0"/>
              <a:t>Note </a:t>
            </a:r>
            <a:r>
              <a:rPr lang="en-US" sz="1600" dirty="0"/>
              <a:t>size of twin caves in relation to workers.</a:t>
            </a:r>
          </a:p>
          <a:p>
            <a:pPr>
              <a:buFontTx/>
              <a:buChar char="•"/>
            </a:pPr>
            <a:r>
              <a:rPr lang="en-US" sz="1600" dirty="0"/>
              <a:t>Note other caves and small solution features</a:t>
            </a:r>
          </a:p>
          <a:p>
            <a:pPr>
              <a:buFontTx/>
              <a:buChar char="•"/>
            </a:pPr>
            <a:r>
              <a:rPr lang="en-US" sz="1600" dirty="0"/>
              <a:t>Seepage along bedding planes.</a:t>
            </a:r>
          </a:p>
          <a:p>
            <a:pPr>
              <a:buFontTx/>
              <a:buChar char="•"/>
            </a:pPr>
            <a:r>
              <a:rPr lang="en-US" sz="1600" dirty="0" smtClean="0"/>
              <a:t>Tie </a:t>
            </a:r>
            <a:r>
              <a:rPr lang="en-US" sz="1600" dirty="0"/>
              <a:t>in to monolith will be near top of picture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C64DF-907B-4ADA-A731-702D1439629F}" type="slidenum">
              <a:rPr lang="en-US"/>
              <a:pPr/>
              <a:t>14</a:t>
            </a:fld>
            <a:endParaRPr lang="en-US"/>
          </a:p>
        </p:txBody>
      </p:sp>
      <p:sp>
        <p:nvSpPr>
          <p:cNvPr id="438274" name="Rectangle 2"/>
          <p:cNvSpPr>
            <a:spLocks noGrp="1" noRot="1" noChangeAspect="1" noChangeArrowheads="1" noTextEdit="1"/>
          </p:cNvSpPr>
          <p:nvPr>
            <p:ph type="sldImg"/>
          </p:nvPr>
        </p:nvSpPr>
        <p:spPr>
          <a:xfrm>
            <a:off x="1143000" y="684213"/>
            <a:ext cx="4573588" cy="3430587"/>
          </a:xfrm>
          <a:ln/>
        </p:spPr>
      </p:sp>
      <p:sp>
        <p:nvSpPr>
          <p:cNvPr id="438275" name="Rectangle 3"/>
          <p:cNvSpPr>
            <a:spLocks noGrp="1" noChangeArrowheads="1"/>
          </p:cNvSpPr>
          <p:nvPr>
            <p:ph type="body" idx="1"/>
          </p:nvPr>
        </p:nvSpPr>
        <p:spPr>
          <a:xfrm>
            <a:off x="914400" y="4343400"/>
            <a:ext cx="5029200" cy="4116388"/>
          </a:xfrm>
        </p:spPr>
        <p:txBody>
          <a:bodyPr/>
          <a:lstStyle/>
          <a:p>
            <a:pPr>
              <a:buFontTx/>
              <a:buChar char="•"/>
            </a:pPr>
            <a:r>
              <a:rPr lang="en-US" sz="1600" dirty="0" smtClean="0"/>
              <a:t>View </a:t>
            </a:r>
            <a:r>
              <a:rPr lang="en-US" sz="1600" dirty="0"/>
              <a:t>of cutoff trench at trench sta. 5+50, about 200 feet from where the trench ties into concrete Monolith 37</a:t>
            </a:r>
          </a:p>
          <a:p>
            <a:pPr>
              <a:buFontTx/>
              <a:buChar char="•"/>
            </a:pPr>
            <a:r>
              <a:rPr lang="en-US" sz="1600" dirty="0"/>
              <a:t>Note the text between the dots.  Gives the philosophy adopted:</a:t>
            </a:r>
          </a:p>
          <a:p>
            <a:pPr lvl="1">
              <a:buFontTx/>
              <a:buChar char="•"/>
            </a:pPr>
            <a:r>
              <a:rPr lang="en-US" sz="1600" dirty="0"/>
              <a:t>Not necessary to remove all overhangs or have smooth flattened surface to compact fill against</a:t>
            </a:r>
          </a:p>
          <a:p>
            <a:pPr lvl="1">
              <a:buFontTx/>
              <a:buChar char="•"/>
            </a:pPr>
            <a:r>
              <a:rPr lang="en-US" sz="1600" dirty="0"/>
              <a:t>Only necessary to have a 10 foot width of compacted fill.  Not necessary to have compaction of fill at edges against trench wall, under overhangs,  or in intercepting solution features</a:t>
            </a:r>
          </a:p>
          <a:p>
            <a:pPr lvl="1">
              <a:buFontTx/>
              <a:buChar char="•"/>
            </a:pPr>
            <a:endParaRPr lang="en-US"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DBA4EA-4139-4233-B62D-3A7F2C7D39FF}" type="slidenum">
              <a:rPr lang="en-US"/>
              <a:pPr/>
              <a:t>15</a:t>
            </a:fld>
            <a:endParaRPr lang="en-US"/>
          </a:p>
        </p:txBody>
      </p:sp>
      <p:sp>
        <p:nvSpPr>
          <p:cNvPr id="374786" name="Rectangle 2"/>
          <p:cNvSpPr>
            <a:spLocks noGrp="1" noRot="1" noChangeAspect="1" noChangeArrowheads="1" noTextEdit="1"/>
          </p:cNvSpPr>
          <p:nvPr>
            <p:ph type="sldImg"/>
          </p:nvPr>
        </p:nvSpPr>
        <p:spPr>
          <a:xfrm>
            <a:off x="1143000" y="684213"/>
            <a:ext cx="4573588" cy="3430587"/>
          </a:xfrm>
          <a:ln/>
        </p:spPr>
      </p:sp>
      <p:sp>
        <p:nvSpPr>
          <p:cNvPr id="374787" name="Rectangle 3"/>
          <p:cNvSpPr>
            <a:spLocks noGrp="1" noChangeArrowheads="1"/>
          </p:cNvSpPr>
          <p:nvPr>
            <p:ph type="body" idx="1"/>
          </p:nvPr>
        </p:nvSpPr>
        <p:spPr>
          <a:xfrm>
            <a:off x="914400" y="4343400"/>
            <a:ext cx="5029200" cy="4116388"/>
          </a:xfrm>
        </p:spPr>
        <p:txBody>
          <a:bodyPr/>
          <a:lstStyle/>
          <a:p>
            <a:pPr>
              <a:buFontTx/>
              <a:buChar char="•"/>
            </a:pPr>
            <a:r>
              <a:rPr lang="en-US" sz="1600"/>
              <a:t>View in the cutoff trench about 100 feet from where it ties into the monolith.  Looking toward the direction of where the monolith will be located near the top of the picture.</a:t>
            </a:r>
          </a:p>
          <a:p>
            <a:pPr>
              <a:buFontTx/>
              <a:buChar char="•"/>
            </a:pPr>
            <a:r>
              <a:rPr lang="en-US" sz="1600"/>
              <a:t>This is a “before” and “after” shot of the same area intended to show improvements in the condition of the trench prior to fill placement.  Not much improvement in the “after” condition as far as being able to compact fill and achieve a good cutoff.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4402AC0-F229-469B-BF83-E3FA7E03481E}" type="slidenum">
              <a:rPr lang="en-US"/>
              <a:pPr/>
              <a:t>16</a:t>
            </a:fld>
            <a:endParaRPr lang="en-US"/>
          </a:p>
        </p:txBody>
      </p:sp>
      <p:sp>
        <p:nvSpPr>
          <p:cNvPr id="1424386" name="Rectangle 2"/>
          <p:cNvSpPr>
            <a:spLocks noGrp="1" noRot="1" noChangeAspect="1" noChangeArrowheads="1" noTextEdit="1"/>
          </p:cNvSpPr>
          <p:nvPr>
            <p:ph type="sldImg"/>
          </p:nvPr>
        </p:nvSpPr>
        <p:spPr>
          <a:ln/>
        </p:spPr>
      </p:sp>
      <p:sp>
        <p:nvSpPr>
          <p:cNvPr id="142438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833313D-A82B-4B94-82F9-9BD4AB03D6CC}" type="slidenum">
              <a:rPr lang="en-US"/>
              <a:pPr/>
              <a:t>17</a:t>
            </a:fld>
            <a:endParaRPr lang="en-US"/>
          </a:p>
        </p:txBody>
      </p:sp>
      <p:sp>
        <p:nvSpPr>
          <p:cNvPr id="1422338" name="Rectangle 1026"/>
          <p:cNvSpPr>
            <a:spLocks noGrp="1" noRot="1" noChangeAspect="1" noChangeArrowheads="1" noTextEdit="1"/>
          </p:cNvSpPr>
          <p:nvPr>
            <p:ph type="sldImg"/>
          </p:nvPr>
        </p:nvSpPr>
        <p:spPr>
          <a:ln/>
        </p:spPr>
      </p:sp>
      <p:sp>
        <p:nvSpPr>
          <p:cNvPr id="1422339" name="Rectangle 1027"/>
          <p:cNvSpPr>
            <a:spLocks noGrp="1" noChangeArrowheads="1"/>
          </p:cNvSpPr>
          <p:nvPr>
            <p:ph type="body" idx="1"/>
          </p:nvPr>
        </p:nvSpPr>
        <p:spPr/>
        <p:txBody>
          <a:bodyPr/>
          <a:lstStyle/>
          <a:p>
            <a:endParaRPr lang="en-US"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8677D8-79DA-4A9C-83BC-D7CE709A58D1}" type="slidenum">
              <a:rPr lang="en-US"/>
              <a:pPr/>
              <a:t>18</a:t>
            </a:fld>
            <a:endParaRPr lang="en-US"/>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xfrm>
            <a:off x="914920" y="4343400"/>
            <a:ext cx="5028161" cy="4114800"/>
          </a:xfrm>
        </p:spPr>
        <p:txBody>
          <a:bodyPr/>
          <a:lstStyle/>
          <a:p>
            <a:pPr>
              <a:buFontTx/>
              <a:buChar char="•"/>
            </a:pPr>
            <a:r>
              <a:rPr lang="en-US" sz="1600" dirty="0"/>
              <a:t>Another view of a solution feature crossing the trench at embankment sta. 50+00 which is </a:t>
            </a:r>
            <a:r>
              <a:rPr lang="en-US" sz="1600" dirty="0" smtClean="0"/>
              <a:t>close </a:t>
            </a:r>
            <a:r>
              <a:rPr lang="en-US" sz="1600" dirty="0"/>
              <a:t>to the end of the existing wall.  Material being pushed under overhangs with little or no compaction.  Vertical, irregular face </a:t>
            </a:r>
            <a:r>
              <a:rPr lang="en-US" sz="1600" dirty="0" smtClean="0"/>
              <a:t>across </a:t>
            </a:r>
            <a:r>
              <a:rPr lang="en-US" sz="1600" dirty="0"/>
              <a:t>trench.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3886200"/>
          </a:xfrm>
        </p:spPr>
        <p:txBody>
          <a:bodyPr/>
          <a:lstStyle/>
          <a:p>
            <a:endParaRPr lang="en-US"/>
          </a:p>
        </p:txBody>
      </p:sp>
      <p:sp>
        <p:nvSpPr>
          <p:cNvPr id="4" name="Slide Number Placeholder 3"/>
          <p:cNvSpPr>
            <a:spLocks noGrp="1"/>
          </p:cNvSpPr>
          <p:nvPr>
            <p:ph type="sldNum" sz="quarter" idx="10"/>
          </p:nvPr>
        </p:nvSpPr>
        <p:spPr>
          <a:xfrm>
            <a:off x="3657600" y="6381750"/>
            <a:ext cx="2133600" cy="476250"/>
          </a:xfrm>
        </p:spPr>
        <p:txBody>
          <a:bodyPr/>
          <a:lstStyle>
            <a:lvl1pPr>
              <a:defRPr/>
            </a:lvl1pPr>
          </a:lstStyle>
          <a:p>
            <a:fld id="{496E1339-BBF7-41CA-85A4-E11361E48BF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rcRect/>
          <a:stretch>
            <a:fillRect/>
          </a:stretch>
        </p:blipFill>
        <p:spPr bwMode="auto">
          <a:xfrm>
            <a:off x="3886200" y="3448050"/>
            <a:ext cx="5257800" cy="340995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rcRect/>
          <a:stretch>
            <a:fillRect/>
          </a:stretch>
        </p:blipFill>
        <p:spPr bwMode="auto">
          <a:xfrm>
            <a:off x="5029200" y="1676400"/>
            <a:ext cx="41148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4"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avid.B.Paul@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Copy%20of%20history%20channel%20segment.wmv"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video" Target="file:///C:\Users\h3ecxmfz\Documents\Documents\Dam-Levee%20Safety%20Info\DAM%20SAFETY\A.%20Mekong%20River%20CommissionDam%20Safety%20Class%20Presentations%20for\a.%20My%20presentations\A090707_00%20Title%201.mp4"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iff"/><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9.xml"/><Relationship Id="rId7" Type="http://schemas.openxmlformats.org/officeDocument/2006/relationships/image" Target="../media/image53.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8610600" cy="1470025"/>
          </a:xfrm>
        </p:spPr>
        <p:txBody>
          <a:bodyPr/>
          <a:lstStyle/>
          <a:p>
            <a:r>
              <a:rPr lang="en-US" dirty="0" smtClean="0"/>
              <a:t>WOLF CREEK DAM – CASE STUDY</a:t>
            </a:r>
            <a:endParaRPr lang="en-US" dirty="0"/>
          </a:p>
        </p:txBody>
      </p:sp>
      <p:sp>
        <p:nvSpPr>
          <p:cNvPr id="4100" name="Text Box 4"/>
          <p:cNvSpPr txBox="1">
            <a:spLocks noChangeArrowheads="1"/>
          </p:cNvSpPr>
          <p:nvPr/>
        </p:nvSpPr>
        <p:spPr bwMode="auto">
          <a:xfrm>
            <a:off x="152400" y="1676400"/>
            <a:ext cx="3505200" cy="2185214"/>
          </a:xfrm>
          <a:prstGeom prst="rect">
            <a:avLst/>
          </a:prstGeom>
          <a:noFill/>
          <a:ln w="9525">
            <a:noFill/>
            <a:miter lim="800000"/>
            <a:headEnd/>
            <a:tailEnd/>
          </a:ln>
          <a:effectLst/>
        </p:spPr>
        <p:txBody>
          <a:bodyPr>
            <a:spAutoFit/>
          </a:bodyPr>
          <a:lstStyle/>
          <a:p>
            <a:r>
              <a:rPr lang="en-US" sz="1600" b="1" dirty="0" smtClean="0"/>
              <a:t>Dave Paul, P.E.</a:t>
            </a:r>
          </a:p>
          <a:p>
            <a:r>
              <a:rPr lang="en-US" sz="1600" dirty="0" smtClean="0"/>
              <a:t>Lead Civil Engineer</a:t>
            </a:r>
          </a:p>
          <a:p>
            <a:r>
              <a:rPr lang="en-US" sz="1600" dirty="0" smtClean="0"/>
              <a:t>U.S. Army Corps of Engineers</a:t>
            </a:r>
          </a:p>
          <a:p>
            <a:r>
              <a:rPr lang="en-US" sz="1600" dirty="0" smtClean="0"/>
              <a:t>Risk Management Center    </a:t>
            </a:r>
          </a:p>
          <a:p>
            <a:r>
              <a:rPr lang="en-US" sz="1600" dirty="0" smtClean="0">
                <a:hlinkClick r:id="rId2"/>
              </a:rPr>
              <a:t>David.B.Paul@usace.army.mil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6"/>
            <a:ext cx="9144000" cy="5635625"/>
          </a:xfrm>
          <a:prstGeom prst="rect">
            <a:avLst/>
          </a:prstGeom>
          <a:solidFill>
            <a:srgbClr val="052D9F">
              <a:alpha val="50999"/>
            </a:srgbClr>
          </a:solidFill>
          <a:ln w="12700" algn="ctr">
            <a:noFill/>
            <a:miter lim="800000"/>
            <a:headEnd/>
            <a:tailEnd/>
          </a:ln>
          <a:effectLst/>
        </p:spPr>
        <p:txBody>
          <a:bodyPr/>
          <a:lstStyle/>
          <a:p>
            <a:endParaRPr lang="en-US"/>
          </a:p>
        </p:txBody>
      </p:sp>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3" cstate="print"/>
            <a:srcRect/>
            <a:tile tx="0" ty="0" sx="100000" sy="100000" flip="none" algn="tl"/>
          </a:blipFill>
          <a:ln w="31750" cap="flat" cmpd="sng">
            <a:noFill/>
            <a:prstDash val="solid"/>
            <a:round/>
            <a:headEnd/>
            <a:tailEnd/>
          </a:ln>
          <a:effectLst/>
        </p:spPr>
        <p:txBody>
          <a:bodyPr/>
          <a:lstStyle/>
          <a:p>
            <a:endParaRPr lang="en-US"/>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en-US"/>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en-US"/>
          </a:p>
        </p:txBody>
      </p:sp>
      <p:sp>
        <p:nvSpPr>
          <p:cNvPr id="268298" name="Rectangle 10"/>
          <p:cNvSpPr>
            <a:spLocks noChangeArrowheads="1"/>
          </p:cNvSpPr>
          <p:nvPr/>
        </p:nvSpPr>
        <p:spPr bwMode="auto">
          <a:xfrm>
            <a:off x="6372226" y="5467350"/>
            <a:ext cx="1152525" cy="4191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2" name="Rectangle 14"/>
          <p:cNvSpPr>
            <a:spLocks noChangeArrowheads="1"/>
          </p:cNvSpPr>
          <p:nvPr/>
        </p:nvSpPr>
        <p:spPr bwMode="auto">
          <a:xfrm>
            <a:off x="3314701" y="5638801"/>
            <a:ext cx="1638300"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3" name="Rectangle 25"/>
          <p:cNvSpPr>
            <a:spLocks noChangeArrowheads="1"/>
          </p:cNvSpPr>
          <p:nvPr/>
        </p:nvSpPr>
        <p:spPr bwMode="auto">
          <a:xfrm>
            <a:off x="1162051" y="5810250"/>
            <a:ext cx="1143000" cy="4572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4" cstate="print"/>
            <a:srcRect/>
            <a:tile tx="0" ty="0" sx="100000" sy="100000" flip="none" algn="tl"/>
          </a:blipFill>
          <a:ln w="12700" cap="flat" cmpd="sng">
            <a:noFill/>
            <a:prstDash val="solid"/>
            <a:round/>
            <a:headEnd/>
            <a:tailEnd/>
          </a:ln>
          <a:effectLst/>
        </p:spPr>
        <p:txBody>
          <a:bodyPr/>
          <a:lstStyle/>
          <a:p>
            <a:endParaRPr lang="en-US"/>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en-US"/>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en-US"/>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31" name="Text Box 43"/>
          <p:cNvSpPr txBox="1">
            <a:spLocks noChangeArrowheads="1"/>
          </p:cNvSpPr>
          <p:nvPr/>
        </p:nvSpPr>
        <p:spPr bwMode="auto">
          <a:xfrm>
            <a:off x="3048000" y="4648200"/>
            <a:ext cx="2744788" cy="307754"/>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1400" dirty="0" smtClean="0">
                <a:latin typeface="+mn-lt"/>
              </a:rPr>
              <a:t>Alluvial Soil Foundation</a:t>
            </a:r>
            <a:endParaRPr lang="en-US" sz="1400" dirty="0">
              <a:latin typeface="+mn-lt"/>
            </a:endParaRPr>
          </a:p>
        </p:txBody>
      </p:sp>
      <p:sp>
        <p:nvSpPr>
          <p:cNvPr id="268332" name="Freeform 44"/>
          <p:cNvSpPr>
            <a:spLocks/>
          </p:cNvSpPr>
          <p:nvPr/>
        </p:nvSpPr>
        <p:spPr bwMode="auto">
          <a:xfrm>
            <a:off x="5867400" y="3124200"/>
            <a:ext cx="3048000" cy="1045529"/>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solidFill>
            <a:schemeClr val="accent1"/>
          </a:solidFill>
          <a:ln w="12700" cap="flat" cmpd="sng">
            <a:noFill/>
            <a:prstDash val="solid"/>
            <a:round/>
            <a:headEnd/>
            <a:tailEnd/>
          </a:ln>
          <a:effectLst/>
        </p:spPr>
        <p:txBody>
          <a:bodyPr/>
          <a:lstStyle/>
          <a:p>
            <a:endParaRPr lang="en-US"/>
          </a:p>
        </p:txBody>
      </p:sp>
      <p:sp>
        <p:nvSpPr>
          <p:cNvPr id="268333" name="Text Box 45"/>
          <p:cNvSpPr txBox="1">
            <a:spLocks noChangeArrowheads="1"/>
          </p:cNvSpPr>
          <p:nvPr/>
        </p:nvSpPr>
        <p:spPr bwMode="auto">
          <a:xfrm>
            <a:off x="7802563" y="3392488"/>
            <a:ext cx="1065212" cy="400087"/>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000" dirty="0">
                <a:latin typeface="+mn-lt"/>
              </a:rPr>
              <a:t>Lake</a:t>
            </a:r>
          </a:p>
        </p:txBody>
      </p:sp>
      <p:sp>
        <p:nvSpPr>
          <p:cNvPr id="268334" name="Freeform 46" descr="Brown marble"/>
          <p:cNvSpPr>
            <a:spLocks/>
          </p:cNvSpPr>
          <p:nvPr/>
        </p:nvSpPr>
        <p:spPr bwMode="auto">
          <a:xfrm>
            <a:off x="6035040" y="4434840"/>
            <a:ext cx="1066800" cy="10668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3" cstate="print"/>
            <a:srcRect/>
            <a:tile tx="0" ty="0" sx="100000" sy="100000" flip="none" algn="tl"/>
          </a:blipFill>
          <a:ln w="31750" cap="flat" cmpd="sng">
            <a:noFill/>
            <a:prstDash val="solid"/>
            <a:round/>
            <a:headEnd type="none" w="med" len="med"/>
            <a:tailEnd type="none" w="med" len="med"/>
          </a:ln>
          <a:effectLst/>
        </p:spPr>
        <p:txBody>
          <a:bodyPr/>
          <a:lstStyle/>
          <a:p>
            <a:endParaRPr lang="en-US"/>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60" name="Text Box 72"/>
          <p:cNvSpPr txBox="1">
            <a:spLocks noChangeArrowheads="1"/>
          </p:cNvSpPr>
          <p:nvPr/>
        </p:nvSpPr>
        <p:spPr bwMode="auto">
          <a:xfrm>
            <a:off x="3505201" y="3505201"/>
            <a:ext cx="2028825" cy="46164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400" dirty="0">
                <a:solidFill>
                  <a:srgbClr val="FFFFFF"/>
                </a:solidFill>
                <a:latin typeface="+mn-lt"/>
              </a:rPr>
              <a:t>Embankment</a:t>
            </a:r>
          </a:p>
        </p:txBody>
      </p:sp>
      <p:sp>
        <p:nvSpPr>
          <p:cNvPr id="268361" name="Line 73"/>
          <p:cNvSpPr>
            <a:spLocks noChangeShapeType="1"/>
          </p:cNvSpPr>
          <p:nvPr/>
        </p:nvSpPr>
        <p:spPr bwMode="auto">
          <a:xfrm>
            <a:off x="6553200" y="5486400"/>
            <a:ext cx="0" cy="457200"/>
          </a:xfrm>
          <a:prstGeom prst="line">
            <a:avLst/>
          </a:prstGeom>
          <a:noFill/>
          <a:ln w="38100">
            <a:solidFill>
              <a:srgbClr val="111111"/>
            </a:solidFill>
            <a:round/>
            <a:headEnd/>
            <a:tailEnd/>
          </a:ln>
          <a:effectLst/>
        </p:spPr>
        <p:txBody>
          <a:bodyPr/>
          <a:lstStyle/>
          <a:p>
            <a:endParaRPr lang="en-US"/>
          </a:p>
        </p:txBody>
      </p:sp>
      <p:sp>
        <p:nvSpPr>
          <p:cNvPr id="268362" name="Text Box 74"/>
          <p:cNvSpPr txBox="1">
            <a:spLocks noChangeArrowheads="1"/>
          </p:cNvSpPr>
          <p:nvPr/>
        </p:nvSpPr>
        <p:spPr bwMode="auto">
          <a:xfrm>
            <a:off x="5791200" y="4038600"/>
            <a:ext cx="1973263" cy="338532"/>
          </a:xfrm>
          <a:prstGeom prst="rect">
            <a:avLst/>
          </a:prstGeom>
          <a:noFill/>
          <a:ln w="12700" algn="ctr">
            <a:noFill/>
            <a:miter lim="800000"/>
            <a:headEnd/>
            <a:tailEnd/>
          </a:ln>
          <a:effectLst/>
        </p:spPr>
        <p:txBody>
          <a:bodyPr lIns="91417" tIns="45709" rIns="91417" bIns="45709">
            <a:spAutoFit/>
          </a:bodyPr>
          <a:lstStyle/>
          <a:p>
            <a:pPr eaLnBrk="0" hangingPunct="0">
              <a:spcBef>
                <a:spcPct val="50000"/>
              </a:spcBef>
            </a:pPr>
            <a:r>
              <a:rPr lang="en-US" sz="1600" dirty="0">
                <a:solidFill>
                  <a:srgbClr val="FFFFFF"/>
                </a:solidFill>
                <a:latin typeface="+mn-lt"/>
              </a:rPr>
              <a:t>Cutoff Trench</a:t>
            </a:r>
          </a:p>
        </p:txBody>
      </p:sp>
      <p:sp>
        <p:nvSpPr>
          <p:cNvPr id="268363" name="Line 75"/>
          <p:cNvSpPr>
            <a:spLocks noChangeShapeType="1"/>
          </p:cNvSpPr>
          <p:nvPr/>
        </p:nvSpPr>
        <p:spPr bwMode="auto">
          <a:xfrm>
            <a:off x="6400800" y="4343400"/>
            <a:ext cx="152400" cy="609600"/>
          </a:xfrm>
          <a:prstGeom prst="line">
            <a:avLst/>
          </a:prstGeom>
          <a:noFill/>
          <a:ln w="38100">
            <a:solidFill>
              <a:srgbClr val="FFFFFF"/>
            </a:solidFill>
            <a:round/>
            <a:headEnd/>
            <a:tailEnd type="triangle" w="med" len="med"/>
          </a:ln>
          <a:effectLst/>
        </p:spPr>
        <p:txBody>
          <a:bodyPr/>
          <a:lstStyle/>
          <a:p>
            <a:endParaRPr lang="en-US"/>
          </a:p>
        </p:txBody>
      </p:sp>
      <p:sp>
        <p:nvSpPr>
          <p:cNvPr id="268364" name="Text Box 76"/>
          <p:cNvSpPr txBox="1">
            <a:spLocks noChangeArrowheads="1"/>
          </p:cNvSpPr>
          <p:nvPr/>
        </p:nvSpPr>
        <p:spPr bwMode="auto">
          <a:xfrm>
            <a:off x="304800" y="6324600"/>
            <a:ext cx="3048000" cy="338532"/>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1600" dirty="0" smtClean="0">
                <a:latin typeface="+mn-lt"/>
              </a:rPr>
              <a:t>Karst Limestone </a:t>
            </a:r>
            <a:r>
              <a:rPr lang="en-US" sz="1600" dirty="0">
                <a:latin typeface="+mn-lt"/>
              </a:rPr>
              <a:t>Foundation</a:t>
            </a:r>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en-US"/>
          </a:p>
        </p:txBody>
      </p:sp>
      <p:sp>
        <p:nvSpPr>
          <p:cNvPr id="268375" name="Rectangle 87"/>
          <p:cNvSpPr>
            <a:spLocks noGrp="1" noChangeArrowheads="1"/>
          </p:cNvSpPr>
          <p:nvPr>
            <p:ph type="title"/>
          </p:nvPr>
        </p:nvSpPr>
        <p:spPr>
          <a:xfrm>
            <a:off x="1066800" y="304800"/>
            <a:ext cx="7772400" cy="685800"/>
          </a:xfrm>
          <a:noFill/>
          <a:ln/>
        </p:spPr>
        <p:txBody>
          <a:bodyPr lIns="90465" tIns="44439" rIns="90465" bIns="44439"/>
          <a:lstStyle/>
          <a:p>
            <a:r>
              <a:rPr lang="en-US" dirty="0" smtClean="0"/>
              <a:t>Generalized </a:t>
            </a:r>
            <a:r>
              <a:rPr lang="en-US" dirty="0"/>
              <a:t>Section </a:t>
            </a:r>
            <a:br>
              <a:rPr lang="en-US" dirty="0"/>
            </a:br>
            <a:endParaRPr lang="en-US" dirty="0"/>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314700" y="2506980"/>
            <a:ext cx="1524000" cy="338554"/>
          </a:xfrm>
          <a:prstGeom prst="rect">
            <a:avLst/>
          </a:prstGeom>
          <a:noFill/>
        </p:spPr>
        <p:txBody>
          <a:bodyPr wrap="square" rtlCol="0">
            <a:spAutoFit/>
          </a:bodyPr>
          <a:lstStyle/>
          <a:p>
            <a:r>
              <a:rPr lang="en-US" sz="1600" dirty="0" smtClean="0"/>
              <a:t>Elev. 235.6 m</a:t>
            </a:r>
            <a:endParaRPr lang="en-US" sz="1600" dirty="0"/>
          </a:p>
        </p:txBody>
      </p:sp>
      <p:sp>
        <p:nvSpPr>
          <p:cNvPr id="68" name="TextBox 67"/>
          <p:cNvSpPr txBox="1"/>
          <p:nvPr/>
        </p:nvSpPr>
        <p:spPr>
          <a:xfrm>
            <a:off x="0" y="3352800"/>
            <a:ext cx="2438400" cy="338554"/>
          </a:xfrm>
          <a:prstGeom prst="rect">
            <a:avLst/>
          </a:prstGeom>
          <a:noFill/>
        </p:spPr>
        <p:txBody>
          <a:bodyPr wrap="square" rtlCol="0">
            <a:spAutoFit/>
          </a:bodyPr>
          <a:lstStyle/>
          <a:p>
            <a:r>
              <a:rPr lang="en-US" sz="1600" dirty="0" smtClean="0"/>
              <a:t>Top of Rock elev. 173 ±</a:t>
            </a:r>
            <a:endParaRPr lang="en-US" sz="1600" dirty="0"/>
          </a:p>
        </p:txBody>
      </p:sp>
      <p:cxnSp>
        <p:nvCxnSpPr>
          <p:cNvPr id="71" name="Straight Arrow Connector 70"/>
          <p:cNvCxnSpPr/>
          <p:nvPr/>
        </p:nvCxnSpPr>
        <p:spPr>
          <a:xfrm>
            <a:off x="1600200" y="3657600"/>
            <a:ext cx="2286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Curved Connector 73"/>
          <p:cNvCxnSpPr/>
          <p:nvPr/>
        </p:nvCxnSpPr>
        <p:spPr>
          <a:xfrm>
            <a:off x="5029200" y="4800600"/>
            <a:ext cx="457200" cy="76200"/>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268331" idx="1"/>
          </p:cNvCxnSpPr>
          <p:nvPr/>
        </p:nvCxnSpPr>
        <p:spPr>
          <a:xfrm rot="10800000">
            <a:off x="2514600" y="4724403"/>
            <a:ext cx="533400" cy="77675"/>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Slide Number Placeholder 68"/>
          <p:cNvSpPr>
            <a:spLocks noGrp="1"/>
          </p:cNvSpPr>
          <p:nvPr>
            <p:ph type="sldNum" sz="quarter" idx="10"/>
          </p:nvPr>
        </p:nvSpPr>
        <p:spPr/>
        <p:txBody>
          <a:bodyPr/>
          <a:lstStyle/>
          <a:p>
            <a:fld id="{D03CC7D5-AADD-49FA-8209-475AB0712B2E}" type="slidenum">
              <a:rPr lang="en-US" smtClean="0"/>
              <a:pPr/>
              <a:t>10</a:t>
            </a:fld>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457200" y="0"/>
            <a:ext cx="8229600" cy="715962"/>
          </a:xfrm>
        </p:spPr>
        <p:txBody>
          <a:bodyPr/>
          <a:lstStyle/>
          <a:p>
            <a:pPr algn="ctr"/>
            <a:r>
              <a:rPr lang="en-US" dirty="0"/>
              <a:t>Embankment Plan </a:t>
            </a:r>
          </a:p>
        </p:txBody>
      </p:sp>
      <p:sp>
        <p:nvSpPr>
          <p:cNvPr id="3189763" name="Freeform 3"/>
          <p:cNvSpPr>
            <a:spLocks/>
          </p:cNvSpPr>
          <p:nvPr/>
        </p:nvSpPr>
        <p:spPr bwMode="auto">
          <a:xfrm>
            <a:off x="0" y="3924300"/>
            <a:ext cx="9156700" cy="254000"/>
          </a:xfrm>
          <a:custGeom>
            <a:avLst/>
            <a:gdLst>
              <a:gd name="T0" fmla="*/ 0 w 5768"/>
              <a:gd name="T1" fmla="*/ 0 h 160"/>
              <a:gd name="T2" fmla="*/ 360 w 5768"/>
              <a:gd name="T3" fmla="*/ 120 h 160"/>
              <a:gd name="T4" fmla="*/ 5768 w 5768"/>
              <a:gd name="T5" fmla="*/ 112 h 160"/>
              <a:gd name="T6" fmla="*/ 5768 w 5768"/>
              <a:gd name="T7" fmla="*/ 160 h 160"/>
              <a:gd name="T8" fmla="*/ 336 w 5768"/>
              <a:gd name="T9" fmla="*/ 160 h 160"/>
              <a:gd name="T10" fmla="*/ 8 w 5768"/>
              <a:gd name="T11" fmla="*/ 64 h 160"/>
              <a:gd name="T12" fmla="*/ 0 w 5768"/>
              <a:gd name="T13" fmla="*/ 0 h 160"/>
              <a:gd name="T14" fmla="*/ 0 60000 65536"/>
              <a:gd name="T15" fmla="*/ 0 60000 65536"/>
              <a:gd name="T16" fmla="*/ 0 60000 65536"/>
              <a:gd name="T17" fmla="*/ 0 60000 65536"/>
              <a:gd name="T18" fmla="*/ 0 60000 65536"/>
              <a:gd name="T19" fmla="*/ 0 60000 65536"/>
              <a:gd name="T20" fmla="*/ 0 60000 65536"/>
              <a:gd name="T21" fmla="*/ 0 w 5768"/>
              <a:gd name="T22" fmla="*/ 0 h 160"/>
              <a:gd name="T23" fmla="*/ 5768 w 576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8" h="160">
                <a:moveTo>
                  <a:pt x="0" y="0"/>
                </a:moveTo>
                <a:lnTo>
                  <a:pt x="360" y="120"/>
                </a:lnTo>
                <a:lnTo>
                  <a:pt x="5768" y="112"/>
                </a:lnTo>
                <a:lnTo>
                  <a:pt x="5768" y="160"/>
                </a:lnTo>
                <a:lnTo>
                  <a:pt x="336" y="160"/>
                </a:lnTo>
                <a:lnTo>
                  <a:pt x="8" y="64"/>
                </a:lnTo>
                <a:lnTo>
                  <a:pt x="0" y="0"/>
                </a:lnTo>
                <a:close/>
              </a:path>
            </a:pathLst>
          </a:custGeom>
          <a:solidFill>
            <a:srgbClr val="808080"/>
          </a:solidFill>
          <a:ln w="12700">
            <a:solidFill>
              <a:schemeClr val="tx1"/>
            </a:solidFill>
            <a:round/>
            <a:headEnd/>
            <a:tailEnd/>
          </a:ln>
        </p:spPr>
        <p:txBody>
          <a:bodyPr/>
          <a:lstStyle/>
          <a:p>
            <a:pPr algn="l" eaLnBrk="1" hangingPunct="1"/>
            <a:endParaRPr lang="en-US" sz="1800">
              <a:effectLst/>
              <a:latin typeface="Arial" charset="0"/>
            </a:endParaRPr>
          </a:p>
        </p:txBody>
      </p:sp>
      <p:sp>
        <p:nvSpPr>
          <p:cNvPr id="3189764" name="Freeform 4" descr="Stationery"/>
          <p:cNvSpPr>
            <a:spLocks/>
          </p:cNvSpPr>
          <p:nvPr/>
        </p:nvSpPr>
        <p:spPr bwMode="auto">
          <a:xfrm>
            <a:off x="-12700" y="4025900"/>
            <a:ext cx="8331200" cy="2565400"/>
          </a:xfrm>
          <a:custGeom>
            <a:avLst/>
            <a:gdLst>
              <a:gd name="T0" fmla="*/ 0 w 5200"/>
              <a:gd name="T1" fmla="*/ 0 h 1608"/>
              <a:gd name="T2" fmla="*/ 0 w 5200"/>
              <a:gd name="T3" fmla="*/ 376 h 1608"/>
              <a:gd name="T4" fmla="*/ 192 w 5200"/>
              <a:gd name="T5" fmla="*/ 480 h 1608"/>
              <a:gd name="T6" fmla="*/ 464 w 5200"/>
              <a:gd name="T7" fmla="*/ 488 h 1608"/>
              <a:gd name="T8" fmla="*/ 680 w 5200"/>
              <a:gd name="T9" fmla="*/ 488 h 1608"/>
              <a:gd name="T10" fmla="*/ 768 w 5200"/>
              <a:gd name="T11" fmla="*/ 592 h 1608"/>
              <a:gd name="T12" fmla="*/ 840 w 5200"/>
              <a:gd name="T13" fmla="*/ 464 h 1608"/>
              <a:gd name="T14" fmla="*/ 1360 w 5200"/>
              <a:gd name="T15" fmla="*/ 760 h 1608"/>
              <a:gd name="T16" fmla="*/ 1304 w 5200"/>
              <a:gd name="T17" fmla="*/ 888 h 1608"/>
              <a:gd name="T18" fmla="*/ 1672 w 5200"/>
              <a:gd name="T19" fmla="*/ 1312 h 1608"/>
              <a:gd name="T20" fmla="*/ 1832 w 5200"/>
              <a:gd name="T21" fmla="*/ 1328 h 1608"/>
              <a:gd name="T22" fmla="*/ 1984 w 5200"/>
              <a:gd name="T23" fmla="*/ 1352 h 1608"/>
              <a:gd name="T24" fmla="*/ 2176 w 5200"/>
              <a:gd name="T25" fmla="*/ 1352 h 1608"/>
              <a:gd name="T26" fmla="*/ 2336 w 5200"/>
              <a:gd name="T27" fmla="*/ 1352 h 1608"/>
              <a:gd name="T28" fmla="*/ 2496 w 5200"/>
              <a:gd name="T29" fmla="*/ 1312 h 1608"/>
              <a:gd name="T30" fmla="*/ 2808 w 5200"/>
              <a:gd name="T31" fmla="*/ 1040 h 1608"/>
              <a:gd name="T32" fmla="*/ 2872 w 5200"/>
              <a:gd name="T33" fmla="*/ 1008 h 1608"/>
              <a:gd name="T34" fmla="*/ 2928 w 5200"/>
              <a:gd name="T35" fmla="*/ 1040 h 1608"/>
              <a:gd name="T36" fmla="*/ 3184 w 5200"/>
              <a:gd name="T37" fmla="*/ 1328 h 1608"/>
              <a:gd name="T38" fmla="*/ 3240 w 5200"/>
              <a:gd name="T39" fmla="*/ 1336 h 1608"/>
              <a:gd name="T40" fmla="*/ 3328 w 5200"/>
              <a:gd name="T41" fmla="*/ 1184 h 1608"/>
              <a:gd name="T42" fmla="*/ 3424 w 5200"/>
              <a:gd name="T43" fmla="*/ 1088 h 1608"/>
              <a:gd name="T44" fmla="*/ 3512 w 5200"/>
              <a:gd name="T45" fmla="*/ 1072 h 1608"/>
              <a:gd name="T46" fmla="*/ 3632 w 5200"/>
              <a:gd name="T47" fmla="*/ 1168 h 1608"/>
              <a:gd name="T48" fmla="*/ 3728 w 5200"/>
              <a:gd name="T49" fmla="*/ 1352 h 1608"/>
              <a:gd name="T50" fmla="*/ 3792 w 5200"/>
              <a:gd name="T51" fmla="*/ 1472 h 1608"/>
              <a:gd name="T52" fmla="*/ 3928 w 5200"/>
              <a:gd name="T53" fmla="*/ 1576 h 1608"/>
              <a:gd name="T54" fmla="*/ 4088 w 5200"/>
              <a:gd name="T55" fmla="*/ 1608 h 1608"/>
              <a:gd name="T56" fmla="*/ 4152 w 5200"/>
              <a:gd name="T57" fmla="*/ 1608 h 1608"/>
              <a:gd name="T58" fmla="*/ 4352 w 5200"/>
              <a:gd name="T59" fmla="*/ 1392 h 1608"/>
              <a:gd name="T60" fmla="*/ 4312 w 5200"/>
              <a:gd name="T61" fmla="*/ 1312 h 1608"/>
              <a:gd name="T62" fmla="*/ 5096 w 5200"/>
              <a:gd name="T63" fmla="*/ 592 h 1608"/>
              <a:gd name="T64" fmla="*/ 5136 w 5200"/>
              <a:gd name="T65" fmla="*/ 528 h 1608"/>
              <a:gd name="T66" fmla="*/ 5160 w 5200"/>
              <a:gd name="T67" fmla="*/ 368 h 1608"/>
              <a:gd name="T68" fmla="*/ 5200 w 5200"/>
              <a:gd name="T69" fmla="*/ 200 h 1608"/>
              <a:gd name="T70" fmla="*/ 4808 w 5200"/>
              <a:gd name="T71" fmla="*/ 88 h 1608"/>
              <a:gd name="T72" fmla="*/ 368 w 5200"/>
              <a:gd name="T73" fmla="*/ 88 h 1608"/>
              <a:gd name="T74" fmla="*/ 280 w 5200"/>
              <a:gd name="T75" fmla="*/ 88 h 1608"/>
              <a:gd name="T76" fmla="*/ 152 w 5200"/>
              <a:gd name="T77" fmla="*/ 48 h 1608"/>
              <a:gd name="T78" fmla="*/ 0 w 5200"/>
              <a:gd name="T79" fmla="*/ 0 h 16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00"/>
              <a:gd name="T121" fmla="*/ 0 h 1608"/>
              <a:gd name="T122" fmla="*/ 5200 w 5200"/>
              <a:gd name="T123" fmla="*/ 1608 h 16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00" h="1608">
                <a:moveTo>
                  <a:pt x="0" y="0"/>
                </a:moveTo>
                <a:lnTo>
                  <a:pt x="0" y="376"/>
                </a:lnTo>
                <a:lnTo>
                  <a:pt x="192" y="480"/>
                </a:lnTo>
                <a:lnTo>
                  <a:pt x="464" y="488"/>
                </a:lnTo>
                <a:lnTo>
                  <a:pt x="680" y="488"/>
                </a:lnTo>
                <a:lnTo>
                  <a:pt x="768" y="592"/>
                </a:lnTo>
                <a:lnTo>
                  <a:pt x="840" y="464"/>
                </a:lnTo>
                <a:lnTo>
                  <a:pt x="1360" y="760"/>
                </a:lnTo>
                <a:lnTo>
                  <a:pt x="1304" y="888"/>
                </a:lnTo>
                <a:lnTo>
                  <a:pt x="1672" y="1312"/>
                </a:lnTo>
                <a:lnTo>
                  <a:pt x="1832" y="1328"/>
                </a:lnTo>
                <a:lnTo>
                  <a:pt x="1984" y="1352"/>
                </a:lnTo>
                <a:lnTo>
                  <a:pt x="2176" y="1352"/>
                </a:lnTo>
                <a:lnTo>
                  <a:pt x="2336" y="1352"/>
                </a:lnTo>
                <a:lnTo>
                  <a:pt x="2496" y="1312"/>
                </a:lnTo>
                <a:lnTo>
                  <a:pt x="2808" y="1040"/>
                </a:lnTo>
                <a:lnTo>
                  <a:pt x="2872" y="1008"/>
                </a:lnTo>
                <a:lnTo>
                  <a:pt x="2928" y="1040"/>
                </a:lnTo>
                <a:lnTo>
                  <a:pt x="3184" y="1328"/>
                </a:lnTo>
                <a:lnTo>
                  <a:pt x="3240" y="1336"/>
                </a:lnTo>
                <a:lnTo>
                  <a:pt x="3328" y="1184"/>
                </a:lnTo>
                <a:lnTo>
                  <a:pt x="3424" y="1088"/>
                </a:lnTo>
                <a:lnTo>
                  <a:pt x="3512" y="1072"/>
                </a:lnTo>
                <a:lnTo>
                  <a:pt x="3632" y="1168"/>
                </a:lnTo>
                <a:lnTo>
                  <a:pt x="3728" y="1352"/>
                </a:lnTo>
                <a:lnTo>
                  <a:pt x="3792" y="1472"/>
                </a:lnTo>
                <a:lnTo>
                  <a:pt x="3928" y="1576"/>
                </a:lnTo>
                <a:lnTo>
                  <a:pt x="4088" y="1608"/>
                </a:lnTo>
                <a:lnTo>
                  <a:pt x="4152" y="1608"/>
                </a:lnTo>
                <a:lnTo>
                  <a:pt x="4352" y="1392"/>
                </a:lnTo>
                <a:lnTo>
                  <a:pt x="4312" y="1312"/>
                </a:lnTo>
                <a:lnTo>
                  <a:pt x="5096" y="592"/>
                </a:lnTo>
                <a:lnTo>
                  <a:pt x="5136" y="528"/>
                </a:lnTo>
                <a:lnTo>
                  <a:pt x="5160" y="368"/>
                </a:lnTo>
                <a:lnTo>
                  <a:pt x="5200" y="200"/>
                </a:lnTo>
                <a:lnTo>
                  <a:pt x="4808" y="88"/>
                </a:lnTo>
                <a:lnTo>
                  <a:pt x="368" y="88"/>
                </a:lnTo>
                <a:lnTo>
                  <a:pt x="280" y="88"/>
                </a:lnTo>
                <a:lnTo>
                  <a:pt x="152" y="48"/>
                </a:lnTo>
                <a:lnTo>
                  <a:pt x="0" y="0"/>
                </a:lnTo>
                <a:close/>
              </a:path>
            </a:pathLst>
          </a:custGeom>
          <a:blipFill dpi="0" rotWithShape="1">
            <a:blip r:embed="rId3" cstate="print">
              <a:alphaModFix amt="40000"/>
            </a:blip>
            <a:srcRect/>
            <a:tile tx="0" ty="0" sx="100000" sy="100000" flip="none" algn="tl"/>
          </a:blipFill>
          <a:ln w="12700">
            <a:solidFill>
              <a:srgbClr val="C0C0C0"/>
            </a:solidFill>
            <a:round/>
            <a:headEnd/>
            <a:tailEnd/>
          </a:ln>
        </p:spPr>
        <p:txBody>
          <a:bodyPr/>
          <a:lstStyle/>
          <a:p>
            <a:pPr algn="l" eaLnBrk="1" hangingPunct="1"/>
            <a:endParaRPr lang="en-US" sz="1800">
              <a:effectLst/>
              <a:latin typeface="Arial" charset="0"/>
            </a:endParaRPr>
          </a:p>
        </p:txBody>
      </p:sp>
      <p:sp>
        <p:nvSpPr>
          <p:cNvPr id="3189765" name="Freeform 5" descr="Newsprint"/>
          <p:cNvSpPr>
            <a:spLocks/>
          </p:cNvSpPr>
          <p:nvPr/>
        </p:nvSpPr>
        <p:spPr bwMode="auto">
          <a:xfrm>
            <a:off x="7391400" y="4191000"/>
            <a:ext cx="1778000" cy="660400"/>
          </a:xfrm>
          <a:custGeom>
            <a:avLst/>
            <a:gdLst>
              <a:gd name="T0" fmla="*/ 0 w 976"/>
              <a:gd name="T1" fmla="*/ 8 h 416"/>
              <a:gd name="T2" fmla="*/ 416 w 976"/>
              <a:gd name="T3" fmla="*/ 136 h 416"/>
              <a:gd name="T4" fmla="*/ 464 w 976"/>
              <a:gd name="T5" fmla="*/ 144 h 416"/>
              <a:gd name="T6" fmla="*/ 504 w 976"/>
              <a:gd name="T7" fmla="*/ 192 h 416"/>
              <a:gd name="T8" fmla="*/ 504 w 976"/>
              <a:gd name="T9" fmla="*/ 416 h 416"/>
              <a:gd name="T10" fmla="*/ 968 w 976"/>
              <a:gd name="T11" fmla="*/ 416 h 416"/>
              <a:gd name="T12" fmla="*/ 976 w 976"/>
              <a:gd name="T13" fmla="*/ 0 h 416"/>
              <a:gd name="T14" fmla="*/ 0 w 976"/>
              <a:gd name="T15" fmla="*/ 8 h 416"/>
              <a:gd name="T16" fmla="*/ 0 60000 65536"/>
              <a:gd name="T17" fmla="*/ 0 60000 65536"/>
              <a:gd name="T18" fmla="*/ 0 60000 65536"/>
              <a:gd name="T19" fmla="*/ 0 60000 65536"/>
              <a:gd name="T20" fmla="*/ 0 60000 65536"/>
              <a:gd name="T21" fmla="*/ 0 60000 65536"/>
              <a:gd name="T22" fmla="*/ 0 60000 65536"/>
              <a:gd name="T23" fmla="*/ 0 60000 65536"/>
              <a:gd name="T24" fmla="*/ 0 w 976"/>
              <a:gd name="T25" fmla="*/ 0 h 416"/>
              <a:gd name="T26" fmla="*/ 976 w 976"/>
              <a:gd name="T27" fmla="*/ 416 h 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6" h="416">
                <a:moveTo>
                  <a:pt x="0" y="8"/>
                </a:moveTo>
                <a:lnTo>
                  <a:pt x="416" y="136"/>
                </a:lnTo>
                <a:lnTo>
                  <a:pt x="464" y="144"/>
                </a:lnTo>
                <a:lnTo>
                  <a:pt x="504" y="192"/>
                </a:lnTo>
                <a:lnTo>
                  <a:pt x="504" y="416"/>
                </a:lnTo>
                <a:lnTo>
                  <a:pt x="968" y="416"/>
                </a:lnTo>
                <a:lnTo>
                  <a:pt x="976" y="0"/>
                </a:lnTo>
                <a:lnTo>
                  <a:pt x="0" y="8"/>
                </a:lnTo>
                <a:close/>
              </a:path>
            </a:pathLst>
          </a:custGeom>
          <a:blipFill dpi="0" rotWithShape="1">
            <a:blip r:embed="rId4" cstate="print"/>
            <a:srcRect/>
            <a:tile tx="0" ty="0" sx="100000" sy="100000" flip="none" algn="tl"/>
          </a:blipFill>
          <a:ln w="12700">
            <a:solidFill>
              <a:schemeClr val="tx1"/>
            </a:solidFill>
            <a:round/>
            <a:headEnd/>
            <a:tailEnd/>
          </a:ln>
        </p:spPr>
        <p:txBody>
          <a:bodyPr/>
          <a:lstStyle/>
          <a:p>
            <a:pPr algn="l" eaLnBrk="1" hangingPunct="1"/>
            <a:endParaRPr lang="en-US" sz="1800">
              <a:effectLst/>
              <a:latin typeface="Arial" charset="0"/>
            </a:endParaRPr>
          </a:p>
        </p:txBody>
      </p:sp>
      <p:sp>
        <p:nvSpPr>
          <p:cNvPr id="3189770" name="Freeform 10" descr="Stationery"/>
          <p:cNvSpPr>
            <a:spLocks/>
          </p:cNvSpPr>
          <p:nvPr/>
        </p:nvSpPr>
        <p:spPr bwMode="auto">
          <a:xfrm>
            <a:off x="0" y="1760220"/>
            <a:ext cx="8382000" cy="2349500"/>
          </a:xfrm>
          <a:custGeom>
            <a:avLst/>
            <a:gdLst>
              <a:gd name="T0" fmla="*/ 0 w 5472"/>
              <a:gd name="T1" fmla="*/ 584 h 1352"/>
              <a:gd name="T2" fmla="*/ 192 w 5472"/>
              <a:gd name="T3" fmla="*/ 640 h 1352"/>
              <a:gd name="T4" fmla="*/ 272 w 5472"/>
              <a:gd name="T5" fmla="*/ 544 h 1352"/>
              <a:gd name="T6" fmla="*/ 432 w 5472"/>
              <a:gd name="T7" fmla="*/ 560 h 1352"/>
              <a:gd name="T8" fmla="*/ 744 w 5472"/>
              <a:gd name="T9" fmla="*/ 464 h 1352"/>
              <a:gd name="T10" fmla="*/ 1032 w 5472"/>
              <a:gd name="T11" fmla="*/ 376 h 1352"/>
              <a:gd name="T12" fmla="*/ 1240 w 5472"/>
              <a:gd name="T13" fmla="*/ 328 h 1352"/>
              <a:gd name="T14" fmla="*/ 1408 w 5472"/>
              <a:gd name="T15" fmla="*/ 232 h 1352"/>
              <a:gd name="T16" fmla="*/ 1504 w 5472"/>
              <a:gd name="T17" fmla="*/ 232 h 1352"/>
              <a:gd name="T18" fmla="*/ 1776 w 5472"/>
              <a:gd name="T19" fmla="*/ 256 h 1352"/>
              <a:gd name="T20" fmla="*/ 1864 w 5472"/>
              <a:gd name="T21" fmla="*/ 224 h 1352"/>
              <a:gd name="T22" fmla="*/ 2160 w 5472"/>
              <a:gd name="T23" fmla="*/ 256 h 1352"/>
              <a:gd name="T24" fmla="*/ 2336 w 5472"/>
              <a:gd name="T25" fmla="*/ 200 h 1352"/>
              <a:gd name="T26" fmla="*/ 2424 w 5472"/>
              <a:gd name="T27" fmla="*/ 200 h 1352"/>
              <a:gd name="T28" fmla="*/ 2832 w 5472"/>
              <a:gd name="T29" fmla="*/ 320 h 1352"/>
              <a:gd name="T30" fmla="*/ 3016 w 5472"/>
              <a:gd name="T31" fmla="*/ 392 h 1352"/>
              <a:gd name="T32" fmla="*/ 3136 w 5472"/>
              <a:gd name="T33" fmla="*/ 432 h 1352"/>
              <a:gd name="T34" fmla="*/ 3344 w 5472"/>
              <a:gd name="T35" fmla="*/ 448 h 1352"/>
              <a:gd name="T36" fmla="*/ 3856 w 5472"/>
              <a:gd name="T37" fmla="*/ 0 h 1352"/>
              <a:gd name="T38" fmla="*/ 4088 w 5472"/>
              <a:gd name="T39" fmla="*/ 208 h 1352"/>
              <a:gd name="T40" fmla="*/ 4168 w 5472"/>
              <a:gd name="T41" fmla="*/ 248 h 1352"/>
              <a:gd name="T42" fmla="*/ 4240 w 5472"/>
              <a:gd name="T43" fmla="*/ 256 h 1352"/>
              <a:gd name="T44" fmla="*/ 4344 w 5472"/>
              <a:gd name="T45" fmla="*/ 240 h 1352"/>
              <a:gd name="T46" fmla="*/ 4424 w 5472"/>
              <a:gd name="T47" fmla="*/ 272 h 1352"/>
              <a:gd name="T48" fmla="*/ 4432 w 5472"/>
              <a:gd name="T49" fmla="*/ 376 h 1352"/>
              <a:gd name="T50" fmla="*/ 4504 w 5472"/>
              <a:gd name="T51" fmla="*/ 448 h 1352"/>
              <a:gd name="T52" fmla="*/ 4600 w 5472"/>
              <a:gd name="T53" fmla="*/ 488 h 1352"/>
              <a:gd name="T54" fmla="*/ 4744 w 5472"/>
              <a:gd name="T55" fmla="*/ 360 h 1352"/>
              <a:gd name="T56" fmla="*/ 4840 w 5472"/>
              <a:gd name="T57" fmla="*/ 344 h 1352"/>
              <a:gd name="T58" fmla="*/ 4968 w 5472"/>
              <a:gd name="T59" fmla="*/ 408 h 1352"/>
              <a:gd name="T60" fmla="*/ 5096 w 5472"/>
              <a:gd name="T61" fmla="*/ 504 h 1352"/>
              <a:gd name="T62" fmla="*/ 5184 w 5472"/>
              <a:gd name="T63" fmla="*/ 656 h 1352"/>
              <a:gd name="T64" fmla="*/ 5248 w 5472"/>
              <a:gd name="T65" fmla="*/ 800 h 1352"/>
              <a:gd name="T66" fmla="*/ 5328 w 5472"/>
              <a:gd name="T67" fmla="*/ 904 h 1352"/>
              <a:gd name="T68" fmla="*/ 5376 w 5472"/>
              <a:gd name="T69" fmla="*/ 944 h 1352"/>
              <a:gd name="T70" fmla="*/ 5456 w 5472"/>
              <a:gd name="T71" fmla="*/ 1072 h 1352"/>
              <a:gd name="T72" fmla="*/ 5472 w 5472"/>
              <a:gd name="T73" fmla="*/ 1336 h 1352"/>
              <a:gd name="T74" fmla="*/ 360 w 5472"/>
              <a:gd name="T75" fmla="*/ 1352 h 1352"/>
              <a:gd name="T76" fmla="*/ 0 w 5472"/>
              <a:gd name="T77" fmla="*/ 1240 h 1352"/>
              <a:gd name="T78" fmla="*/ 0 w 5472"/>
              <a:gd name="T79" fmla="*/ 584 h 1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72"/>
              <a:gd name="T121" fmla="*/ 0 h 1352"/>
              <a:gd name="T122" fmla="*/ 5472 w 5472"/>
              <a:gd name="T123" fmla="*/ 1352 h 13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72" h="1352">
                <a:moveTo>
                  <a:pt x="0" y="584"/>
                </a:moveTo>
                <a:lnTo>
                  <a:pt x="192" y="640"/>
                </a:lnTo>
                <a:lnTo>
                  <a:pt x="272" y="544"/>
                </a:lnTo>
                <a:lnTo>
                  <a:pt x="432" y="560"/>
                </a:lnTo>
                <a:lnTo>
                  <a:pt x="744" y="464"/>
                </a:lnTo>
                <a:lnTo>
                  <a:pt x="1032" y="376"/>
                </a:lnTo>
                <a:lnTo>
                  <a:pt x="1240" y="328"/>
                </a:lnTo>
                <a:lnTo>
                  <a:pt x="1408" y="232"/>
                </a:lnTo>
                <a:lnTo>
                  <a:pt x="1504" y="232"/>
                </a:lnTo>
                <a:lnTo>
                  <a:pt x="1776" y="256"/>
                </a:lnTo>
                <a:lnTo>
                  <a:pt x="1864" y="224"/>
                </a:lnTo>
                <a:lnTo>
                  <a:pt x="2160" y="256"/>
                </a:lnTo>
                <a:lnTo>
                  <a:pt x="2336" y="200"/>
                </a:lnTo>
                <a:lnTo>
                  <a:pt x="2424" y="200"/>
                </a:lnTo>
                <a:lnTo>
                  <a:pt x="2832" y="320"/>
                </a:lnTo>
                <a:lnTo>
                  <a:pt x="3016" y="392"/>
                </a:lnTo>
                <a:lnTo>
                  <a:pt x="3136" y="432"/>
                </a:lnTo>
                <a:lnTo>
                  <a:pt x="3344" y="448"/>
                </a:lnTo>
                <a:lnTo>
                  <a:pt x="3856" y="0"/>
                </a:lnTo>
                <a:lnTo>
                  <a:pt x="4088" y="208"/>
                </a:lnTo>
                <a:lnTo>
                  <a:pt x="4168" y="248"/>
                </a:lnTo>
                <a:lnTo>
                  <a:pt x="4240" y="256"/>
                </a:lnTo>
                <a:lnTo>
                  <a:pt x="4344" y="240"/>
                </a:lnTo>
                <a:lnTo>
                  <a:pt x="4424" y="272"/>
                </a:lnTo>
                <a:lnTo>
                  <a:pt x="4432" y="376"/>
                </a:lnTo>
                <a:lnTo>
                  <a:pt x="4504" y="448"/>
                </a:lnTo>
                <a:lnTo>
                  <a:pt x="4600" y="488"/>
                </a:lnTo>
                <a:lnTo>
                  <a:pt x="4744" y="360"/>
                </a:lnTo>
                <a:lnTo>
                  <a:pt x="4840" y="344"/>
                </a:lnTo>
                <a:lnTo>
                  <a:pt x="4968" y="408"/>
                </a:lnTo>
                <a:lnTo>
                  <a:pt x="5096" y="504"/>
                </a:lnTo>
                <a:lnTo>
                  <a:pt x="5184" y="656"/>
                </a:lnTo>
                <a:lnTo>
                  <a:pt x="5248" y="800"/>
                </a:lnTo>
                <a:lnTo>
                  <a:pt x="5328" y="904"/>
                </a:lnTo>
                <a:lnTo>
                  <a:pt x="5376" y="944"/>
                </a:lnTo>
                <a:lnTo>
                  <a:pt x="5456" y="1072"/>
                </a:lnTo>
                <a:lnTo>
                  <a:pt x="5472" y="1336"/>
                </a:lnTo>
                <a:lnTo>
                  <a:pt x="360" y="1352"/>
                </a:lnTo>
                <a:lnTo>
                  <a:pt x="0" y="1240"/>
                </a:lnTo>
                <a:lnTo>
                  <a:pt x="0" y="584"/>
                </a:lnTo>
                <a:close/>
              </a:path>
            </a:pathLst>
          </a:custGeom>
          <a:blipFill dpi="0" rotWithShape="1">
            <a:blip r:embed="rId3" cstate="print">
              <a:alphaModFix amt="40000"/>
            </a:blip>
            <a:srcRect/>
            <a:tile tx="0" ty="0" sx="100000" sy="100000" flip="none" algn="tl"/>
          </a:blipFill>
          <a:ln w="12700">
            <a:solidFill>
              <a:schemeClr val="tx1"/>
            </a:solidFill>
            <a:round/>
            <a:headEnd/>
            <a:tailEnd/>
          </a:ln>
        </p:spPr>
        <p:txBody>
          <a:bodyPr/>
          <a:lstStyle/>
          <a:p>
            <a:pPr algn="l" eaLnBrk="1" hangingPunct="1"/>
            <a:endParaRPr lang="en-US" sz="1800">
              <a:effectLst/>
              <a:latin typeface="Arial" charset="0"/>
            </a:endParaRPr>
          </a:p>
        </p:txBody>
      </p:sp>
      <p:sp>
        <p:nvSpPr>
          <p:cNvPr id="3189766" name="Freeform 6" descr="Newsprint"/>
          <p:cNvSpPr>
            <a:spLocks/>
          </p:cNvSpPr>
          <p:nvPr/>
        </p:nvSpPr>
        <p:spPr bwMode="auto">
          <a:xfrm rot="-214580">
            <a:off x="8394700" y="3962400"/>
            <a:ext cx="736600" cy="152400"/>
          </a:xfrm>
          <a:custGeom>
            <a:avLst/>
            <a:gdLst>
              <a:gd name="T0" fmla="*/ 0 w 344"/>
              <a:gd name="T1" fmla="*/ 48 h 56"/>
              <a:gd name="T2" fmla="*/ 0 w 344"/>
              <a:gd name="T3" fmla="*/ 0 h 56"/>
              <a:gd name="T4" fmla="*/ 344 w 344"/>
              <a:gd name="T5" fmla="*/ 8 h 56"/>
              <a:gd name="T6" fmla="*/ 344 w 344"/>
              <a:gd name="T7" fmla="*/ 56 h 56"/>
              <a:gd name="T8" fmla="*/ 0 w 344"/>
              <a:gd name="T9" fmla="*/ 48 h 56"/>
              <a:gd name="T10" fmla="*/ 0 60000 65536"/>
              <a:gd name="T11" fmla="*/ 0 60000 65536"/>
              <a:gd name="T12" fmla="*/ 0 60000 65536"/>
              <a:gd name="T13" fmla="*/ 0 60000 65536"/>
              <a:gd name="T14" fmla="*/ 0 60000 65536"/>
              <a:gd name="T15" fmla="*/ 0 w 344"/>
              <a:gd name="T16" fmla="*/ 0 h 56"/>
              <a:gd name="T17" fmla="*/ 344 w 344"/>
              <a:gd name="T18" fmla="*/ 56 h 56"/>
            </a:gdLst>
            <a:ahLst/>
            <a:cxnLst>
              <a:cxn ang="T10">
                <a:pos x="T0" y="T1"/>
              </a:cxn>
              <a:cxn ang="T11">
                <a:pos x="T2" y="T3"/>
              </a:cxn>
              <a:cxn ang="T12">
                <a:pos x="T4" y="T5"/>
              </a:cxn>
              <a:cxn ang="T13">
                <a:pos x="T6" y="T7"/>
              </a:cxn>
              <a:cxn ang="T14">
                <a:pos x="T8" y="T9"/>
              </a:cxn>
            </a:cxnLst>
            <a:rect l="T15" t="T16" r="T17" b="T18"/>
            <a:pathLst>
              <a:path w="344" h="56">
                <a:moveTo>
                  <a:pt x="0" y="48"/>
                </a:moveTo>
                <a:lnTo>
                  <a:pt x="0" y="0"/>
                </a:lnTo>
                <a:lnTo>
                  <a:pt x="344" y="8"/>
                </a:lnTo>
                <a:lnTo>
                  <a:pt x="344" y="56"/>
                </a:lnTo>
                <a:lnTo>
                  <a:pt x="0" y="48"/>
                </a:lnTo>
                <a:close/>
              </a:path>
            </a:pathLst>
          </a:custGeom>
          <a:blipFill dpi="0" rotWithShape="1">
            <a:blip r:embed="rId4" cstate="print"/>
            <a:srcRect/>
            <a:tile tx="0" ty="0" sx="100000" sy="100000" flip="none" algn="tl"/>
          </a:blipFill>
          <a:ln w="12700">
            <a:solidFill>
              <a:schemeClr val="tx1"/>
            </a:solidFill>
            <a:round/>
            <a:headEnd/>
            <a:tailEnd/>
          </a:ln>
        </p:spPr>
        <p:txBody>
          <a:bodyPr/>
          <a:lstStyle/>
          <a:p>
            <a:pPr algn="l" eaLnBrk="1" hangingPunct="1"/>
            <a:endParaRPr lang="en-US" sz="1800">
              <a:effectLst/>
              <a:latin typeface="Arial" charset="0"/>
            </a:endParaRPr>
          </a:p>
        </p:txBody>
      </p:sp>
      <p:sp>
        <p:nvSpPr>
          <p:cNvPr id="3189767" name="Freeform 7"/>
          <p:cNvSpPr>
            <a:spLocks/>
          </p:cNvSpPr>
          <p:nvPr/>
        </p:nvSpPr>
        <p:spPr bwMode="auto">
          <a:xfrm>
            <a:off x="8610600" y="4864100"/>
            <a:ext cx="546100" cy="1460500"/>
          </a:xfrm>
          <a:custGeom>
            <a:avLst/>
            <a:gdLst>
              <a:gd name="T0" fmla="*/ 376 w 392"/>
              <a:gd name="T1" fmla="*/ 0 h 920"/>
              <a:gd name="T2" fmla="*/ 0 w 392"/>
              <a:gd name="T3" fmla="*/ 0 h 920"/>
              <a:gd name="T4" fmla="*/ 0 w 392"/>
              <a:gd name="T5" fmla="*/ 216 h 920"/>
              <a:gd name="T6" fmla="*/ 64 w 392"/>
              <a:gd name="T7" fmla="*/ 440 h 920"/>
              <a:gd name="T8" fmla="*/ 128 w 392"/>
              <a:gd name="T9" fmla="*/ 568 h 920"/>
              <a:gd name="T10" fmla="*/ 240 w 392"/>
              <a:gd name="T11" fmla="*/ 744 h 920"/>
              <a:gd name="T12" fmla="*/ 392 w 392"/>
              <a:gd name="T13" fmla="*/ 920 h 920"/>
              <a:gd name="T14" fmla="*/ 376 w 392"/>
              <a:gd name="T15" fmla="*/ 0 h 920"/>
              <a:gd name="T16" fmla="*/ 0 60000 65536"/>
              <a:gd name="T17" fmla="*/ 0 60000 65536"/>
              <a:gd name="T18" fmla="*/ 0 60000 65536"/>
              <a:gd name="T19" fmla="*/ 0 60000 65536"/>
              <a:gd name="T20" fmla="*/ 0 60000 65536"/>
              <a:gd name="T21" fmla="*/ 0 60000 65536"/>
              <a:gd name="T22" fmla="*/ 0 60000 65536"/>
              <a:gd name="T23" fmla="*/ 0 60000 65536"/>
              <a:gd name="T24" fmla="*/ 0 w 392"/>
              <a:gd name="T25" fmla="*/ 0 h 920"/>
              <a:gd name="T26" fmla="*/ 392 w 392"/>
              <a:gd name="T27" fmla="*/ 920 h 9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2" h="920">
                <a:moveTo>
                  <a:pt x="376" y="0"/>
                </a:moveTo>
                <a:lnTo>
                  <a:pt x="0" y="0"/>
                </a:lnTo>
                <a:lnTo>
                  <a:pt x="0" y="216"/>
                </a:lnTo>
                <a:lnTo>
                  <a:pt x="64" y="440"/>
                </a:lnTo>
                <a:lnTo>
                  <a:pt x="128" y="568"/>
                </a:lnTo>
                <a:lnTo>
                  <a:pt x="240" y="744"/>
                </a:lnTo>
                <a:lnTo>
                  <a:pt x="392" y="920"/>
                </a:lnTo>
                <a:lnTo>
                  <a:pt x="376" y="0"/>
                </a:lnTo>
                <a:close/>
              </a:path>
            </a:pathLst>
          </a:custGeom>
          <a:solidFill>
            <a:srgbClr val="03C0D9"/>
          </a:solidFill>
          <a:ln w="12700">
            <a:solidFill>
              <a:srgbClr val="03C0D9"/>
            </a:solidFill>
            <a:round/>
            <a:headEnd/>
            <a:tailEnd/>
          </a:ln>
        </p:spPr>
        <p:txBody>
          <a:bodyPr/>
          <a:lstStyle/>
          <a:p>
            <a:pPr algn="l" eaLnBrk="1" hangingPunct="1"/>
            <a:endParaRPr lang="en-US" sz="1800">
              <a:effectLst/>
              <a:latin typeface="Arial" charset="0"/>
            </a:endParaRPr>
          </a:p>
        </p:txBody>
      </p:sp>
      <p:sp>
        <p:nvSpPr>
          <p:cNvPr id="3189768" name="Freeform 8"/>
          <p:cNvSpPr>
            <a:spLocks/>
          </p:cNvSpPr>
          <p:nvPr/>
        </p:nvSpPr>
        <p:spPr bwMode="auto">
          <a:xfrm rot="200031">
            <a:off x="-12700" y="2806700"/>
            <a:ext cx="7750175" cy="1089025"/>
          </a:xfrm>
          <a:custGeom>
            <a:avLst/>
            <a:gdLst>
              <a:gd name="T0" fmla="*/ 120 w 4664"/>
              <a:gd name="T1" fmla="*/ 264 h 776"/>
              <a:gd name="T2" fmla="*/ 304 w 4664"/>
              <a:gd name="T3" fmla="*/ 376 h 776"/>
              <a:gd name="T4" fmla="*/ 656 w 4664"/>
              <a:gd name="T5" fmla="*/ 352 h 776"/>
              <a:gd name="T6" fmla="*/ 1040 w 4664"/>
              <a:gd name="T7" fmla="*/ 320 h 776"/>
              <a:gd name="T8" fmla="*/ 1416 w 4664"/>
              <a:gd name="T9" fmla="*/ 296 h 776"/>
              <a:gd name="T10" fmla="*/ 1704 w 4664"/>
              <a:gd name="T11" fmla="*/ 288 h 776"/>
              <a:gd name="T12" fmla="*/ 1840 w 4664"/>
              <a:gd name="T13" fmla="*/ 232 h 776"/>
              <a:gd name="T14" fmla="*/ 2024 w 4664"/>
              <a:gd name="T15" fmla="*/ 80 h 776"/>
              <a:gd name="T16" fmla="*/ 2144 w 4664"/>
              <a:gd name="T17" fmla="*/ 120 h 776"/>
              <a:gd name="T18" fmla="*/ 2272 w 4664"/>
              <a:gd name="T19" fmla="*/ 120 h 776"/>
              <a:gd name="T20" fmla="*/ 2512 w 4664"/>
              <a:gd name="T21" fmla="*/ 144 h 776"/>
              <a:gd name="T22" fmla="*/ 2728 w 4664"/>
              <a:gd name="T23" fmla="*/ 152 h 776"/>
              <a:gd name="T24" fmla="*/ 3096 w 4664"/>
              <a:gd name="T25" fmla="*/ 16 h 776"/>
              <a:gd name="T26" fmla="*/ 3976 w 4664"/>
              <a:gd name="T27" fmla="*/ 16 h 776"/>
              <a:gd name="T28" fmla="*/ 4120 w 4664"/>
              <a:gd name="T29" fmla="*/ 0 h 776"/>
              <a:gd name="T30" fmla="*/ 4320 w 4664"/>
              <a:gd name="T31" fmla="*/ 112 h 776"/>
              <a:gd name="T32" fmla="*/ 4472 w 4664"/>
              <a:gd name="T33" fmla="*/ 256 h 776"/>
              <a:gd name="T34" fmla="*/ 4592 w 4664"/>
              <a:gd name="T35" fmla="*/ 376 h 776"/>
              <a:gd name="T36" fmla="*/ 4656 w 4664"/>
              <a:gd name="T37" fmla="*/ 552 h 776"/>
              <a:gd name="T38" fmla="*/ 4664 w 4664"/>
              <a:gd name="T39" fmla="*/ 744 h 776"/>
              <a:gd name="T40" fmla="*/ 4320 w 4664"/>
              <a:gd name="T41" fmla="*/ 712 h 776"/>
              <a:gd name="T42" fmla="*/ 4040 w 4664"/>
              <a:gd name="T43" fmla="*/ 408 h 776"/>
              <a:gd name="T44" fmla="*/ 3576 w 4664"/>
              <a:gd name="T45" fmla="*/ 520 h 776"/>
              <a:gd name="T46" fmla="*/ 3280 w 4664"/>
              <a:gd name="T47" fmla="*/ 520 h 776"/>
              <a:gd name="T48" fmla="*/ 2952 w 4664"/>
              <a:gd name="T49" fmla="*/ 528 h 776"/>
              <a:gd name="T50" fmla="*/ 2704 w 4664"/>
              <a:gd name="T51" fmla="*/ 504 h 776"/>
              <a:gd name="T52" fmla="*/ 2552 w 4664"/>
              <a:gd name="T53" fmla="*/ 512 h 776"/>
              <a:gd name="T54" fmla="*/ 1976 w 4664"/>
              <a:gd name="T55" fmla="*/ 576 h 776"/>
              <a:gd name="T56" fmla="*/ 1480 w 4664"/>
              <a:gd name="T57" fmla="*/ 408 h 776"/>
              <a:gd name="T58" fmla="*/ 1104 w 4664"/>
              <a:gd name="T59" fmla="*/ 424 h 776"/>
              <a:gd name="T60" fmla="*/ 864 w 4664"/>
              <a:gd name="T61" fmla="*/ 440 h 776"/>
              <a:gd name="T62" fmla="*/ 576 w 4664"/>
              <a:gd name="T63" fmla="*/ 440 h 776"/>
              <a:gd name="T64" fmla="*/ 232 w 4664"/>
              <a:gd name="T65" fmla="*/ 448 h 776"/>
              <a:gd name="T66" fmla="*/ 48 w 4664"/>
              <a:gd name="T67" fmla="*/ 472 h 776"/>
              <a:gd name="T68" fmla="*/ 0 w 4664"/>
              <a:gd name="T69" fmla="*/ 208 h 7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4"/>
              <a:gd name="T106" fmla="*/ 0 h 776"/>
              <a:gd name="T107" fmla="*/ 4664 w 4664"/>
              <a:gd name="T108" fmla="*/ 776 h 7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4" h="776">
                <a:moveTo>
                  <a:pt x="0" y="208"/>
                </a:moveTo>
                <a:lnTo>
                  <a:pt x="120" y="264"/>
                </a:lnTo>
                <a:lnTo>
                  <a:pt x="120" y="312"/>
                </a:lnTo>
                <a:lnTo>
                  <a:pt x="304" y="376"/>
                </a:lnTo>
                <a:lnTo>
                  <a:pt x="544" y="336"/>
                </a:lnTo>
                <a:lnTo>
                  <a:pt x="656" y="352"/>
                </a:lnTo>
                <a:lnTo>
                  <a:pt x="872" y="320"/>
                </a:lnTo>
                <a:lnTo>
                  <a:pt x="1040" y="320"/>
                </a:lnTo>
                <a:lnTo>
                  <a:pt x="1256" y="288"/>
                </a:lnTo>
                <a:lnTo>
                  <a:pt x="1416" y="296"/>
                </a:lnTo>
                <a:lnTo>
                  <a:pt x="1592" y="296"/>
                </a:lnTo>
                <a:lnTo>
                  <a:pt x="1704" y="288"/>
                </a:lnTo>
                <a:lnTo>
                  <a:pt x="1760" y="232"/>
                </a:lnTo>
                <a:lnTo>
                  <a:pt x="1840" y="232"/>
                </a:lnTo>
                <a:lnTo>
                  <a:pt x="1984" y="56"/>
                </a:lnTo>
                <a:lnTo>
                  <a:pt x="2024" y="80"/>
                </a:lnTo>
                <a:lnTo>
                  <a:pt x="2080" y="56"/>
                </a:lnTo>
                <a:lnTo>
                  <a:pt x="2144" y="120"/>
                </a:lnTo>
                <a:lnTo>
                  <a:pt x="2200" y="48"/>
                </a:lnTo>
                <a:lnTo>
                  <a:pt x="2272" y="120"/>
                </a:lnTo>
                <a:lnTo>
                  <a:pt x="2368" y="104"/>
                </a:lnTo>
                <a:lnTo>
                  <a:pt x="2512" y="144"/>
                </a:lnTo>
                <a:lnTo>
                  <a:pt x="2608" y="144"/>
                </a:lnTo>
                <a:lnTo>
                  <a:pt x="2728" y="152"/>
                </a:lnTo>
                <a:lnTo>
                  <a:pt x="2952" y="16"/>
                </a:lnTo>
                <a:lnTo>
                  <a:pt x="3096" y="16"/>
                </a:lnTo>
                <a:lnTo>
                  <a:pt x="3256" y="48"/>
                </a:lnTo>
                <a:lnTo>
                  <a:pt x="3976" y="16"/>
                </a:lnTo>
                <a:lnTo>
                  <a:pt x="4048" y="8"/>
                </a:lnTo>
                <a:lnTo>
                  <a:pt x="4120" y="0"/>
                </a:lnTo>
                <a:lnTo>
                  <a:pt x="4160" y="96"/>
                </a:lnTo>
                <a:lnTo>
                  <a:pt x="4320" y="112"/>
                </a:lnTo>
                <a:lnTo>
                  <a:pt x="4384" y="160"/>
                </a:lnTo>
                <a:lnTo>
                  <a:pt x="4472" y="256"/>
                </a:lnTo>
                <a:lnTo>
                  <a:pt x="4544" y="320"/>
                </a:lnTo>
                <a:lnTo>
                  <a:pt x="4592" y="376"/>
                </a:lnTo>
                <a:lnTo>
                  <a:pt x="4632" y="472"/>
                </a:lnTo>
                <a:lnTo>
                  <a:pt x="4656" y="552"/>
                </a:lnTo>
                <a:lnTo>
                  <a:pt x="4664" y="648"/>
                </a:lnTo>
                <a:lnTo>
                  <a:pt x="4664" y="744"/>
                </a:lnTo>
                <a:lnTo>
                  <a:pt x="4416" y="776"/>
                </a:lnTo>
                <a:lnTo>
                  <a:pt x="4320" y="712"/>
                </a:lnTo>
                <a:lnTo>
                  <a:pt x="4320" y="504"/>
                </a:lnTo>
                <a:lnTo>
                  <a:pt x="4040" y="408"/>
                </a:lnTo>
                <a:lnTo>
                  <a:pt x="3784" y="464"/>
                </a:lnTo>
                <a:lnTo>
                  <a:pt x="3576" y="520"/>
                </a:lnTo>
                <a:lnTo>
                  <a:pt x="3424" y="520"/>
                </a:lnTo>
                <a:lnTo>
                  <a:pt x="3280" y="520"/>
                </a:lnTo>
                <a:lnTo>
                  <a:pt x="3008" y="536"/>
                </a:lnTo>
                <a:lnTo>
                  <a:pt x="2952" y="528"/>
                </a:lnTo>
                <a:lnTo>
                  <a:pt x="2776" y="528"/>
                </a:lnTo>
                <a:lnTo>
                  <a:pt x="2704" y="504"/>
                </a:lnTo>
                <a:lnTo>
                  <a:pt x="2632" y="544"/>
                </a:lnTo>
                <a:lnTo>
                  <a:pt x="2552" y="512"/>
                </a:lnTo>
                <a:lnTo>
                  <a:pt x="2280" y="520"/>
                </a:lnTo>
                <a:lnTo>
                  <a:pt x="1976" y="576"/>
                </a:lnTo>
                <a:lnTo>
                  <a:pt x="1920" y="408"/>
                </a:lnTo>
                <a:lnTo>
                  <a:pt x="1480" y="408"/>
                </a:lnTo>
                <a:lnTo>
                  <a:pt x="1248" y="424"/>
                </a:lnTo>
                <a:lnTo>
                  <a:pt x="1104" y="424"/>
                </a:lnTo>
                <a:lnTo>
                  <a:pt x="1032" y="424"/>
                </a:lnTo>
                <a:lnTo>
                  <a:pt x="864" y="440"/>
                </a:lnTo>
                <a:lnTo>
                  <a:pt x="784" y="416"/>
                </a:lnTo>
                <a:lnTo>
                  <a:pt x="576" y="440"/>
                </a:lnTo>
                <a:lnTo>
                  <a:pt x="368" y="448"/>
                </a:lnTo>
                <a:lnTo>
                  <a:pt x="232" y="448"/>
                </a:lnTo>
                <a:lnTo>
                  <a:pt x="144" y="456"/>
                </a:lnTo>
                <a:lnTo>
                  <a:pt x="48" y="472"/>
                </a:lnTo>
                <a:lnTo>
                  <a:pt x="0" y="456"/>
                </a:lnTo>
                <a:lnTo>
                  <a:pt x="0" y="208"/>
                </a:lnTo>
                <a:close/>
              </a:path>
            </a:pathLst>
          </a:custGeom>
          <a:solidFill>
            <a:srgbClr val="996633"/>
          </a:solidFill>
          <a:ln w="12700">
            <a:solidFill>
              <a:schemeClr val="tx1"/>
            </a:solidFill>
            <a:round/>
            <a:headEnd/>
            <a:tailEnd/>
          </a:ln>
        </p:spPr>
        <p:txBody>
          <a:bodyPr/>
          <a:lstStyle/>
          <a:p>
            <a:pPr algn="l" eaLnBrk="1" hangingPunct="1"/>
            <a:endParaRPr lang="en-US" sz="1800">
              <a:effectLst/>
              <a:latin typeface="Arial" charset="0"/>
            </a:endParaRPr>
          </a:p>
        </p:txBody>
      </p:sp>
      <p:sp>
        <p:nvSpPr>
          <p:cNvPr id="3189769" name="Freeform 9" descr="Granite"/>
          <p:cNvSpPr>
            <a:spLocks/>
          </p:cNvSpPr>
          <p:nvPr/>
        </p:nvSpPr>
        <p:spPr bwMode="auto">
          <a:xfrm rot="195503">
            <a:off x="-55563" y="3014663"/>
            <a:ext cx="7624763" cy="869950"/>
          </a:xfrm>
          <a:custGeom>
            <a:avLst/>
            <a:gdLst>
              <a:gd name="T0" fmla="*/ 200 w 4586"/>
              <a:gd name="T1" fmla="*/ 192 h 552"/>
              <a:gd name="T2" fmla="*/ 480 w 4586"/>
              <a:gd name="T3" fmla="*/ 192 h 552"/>
              <a:gd name="T4" fmla="*/ 728 w 4586"/>
              <a:gd name="T5" fmla="*/ 176 h 552"/>
              <a:gd name="T6" fmla="*/ 960 w 4586"/>
              <a:gd name="T7" fmla="*/ 144 h 552"/>
              <a:gd name="T8" fmla="*/ 1256 w 4586"/>
              <a:gd name="T9" fmla="*/ 144 h 552"/>
              <a:gd name="T10" fmla="*/ 1496 w 4586"/>
              <a:gd name="T11" fmla="*/ 112 h 552"/>
              <a:gd name="T12" fmla="*/ 1880 w 4586"/>
              <a:gd name="T13" fmla="*/ 128 h 552"/>
              <a:gd name="T14" fmla="*/ 2176 w 4586"/>
              <a:gd name="T15" fmla="*/ 96 h 552"/>
              <a:gd name="T16" fmla="*/ 2512 w 4586"/>
              <a:gd name="T17" fmla="*/ 64 h 552"/>
              <a:gd name="T18" fmla="*/ 2816 w 4586"/>
              <a:gd name="T19" fmla="*/ 88 h 552"/>
              <a:gd name="T20" fmla="*/ 3008 w 4586"/>
              <a:gd name="T21" fmla="*/ 64 h 552"/>
              <a:gd name="T22" fmla="*/ 3128 w 4586"/>
              <a:gd name="T23" fmla="*/ 112 h 552"/>
              <a:gd name="T24" fmla="*/ 3480 w 4586"/>
              <a:gd name="T25" fmla="*/ 32 h 552"/>
              <a:gd name="T26" fmla="*/ 3808 w 4586"/>
              <a:gd name="T27" fmla="*/ 32 h 552"/>
              <a:gd name="T28" fmla="*/ 4056 w 4586"/>
              <a:gd name="T29" fmla="*/ 0 h 552"/>
              <a:gd name="T30" fmla="*/ 4272 w 4586"/>
              <a:gd name="T31" fmla="*/ 72 h 552"/>
              <a:gd name="T32" fmla="*/ 4432 w 4586"/>
              <a:gd name="T33" fmla="*/ 272 h 552"/>
              <a:gd name="T34" fmla="*/ 4520 w 4586"/>
              <a:gd name="T35" fmla="*/ 472 h 552"/>
              <a:gd name="T36" fmla="*/ 4544 w 4586"/>
              <a:gd name="T37" fmla="*/ 552 h 552"/>
              <a:gd name="T38" fmla="*/ 4472 w 4586"/>
              <a:gd name="T39" fmla="*/ 456 h 552"/>
              <a:gd name="T40" fmla="*/ 4408 w 4586"/>
              <a:gd name="T41" fmla="*/ 312 h 552"/>
              <a:gd name="T42" fmla="*/ 4264 w 4586"/>
              <a:gd name="T43" fmla="*/ 136 h 552"/>
              <a:gd name="T44" fmla="*/ 4056 w 4586"/>
              <a:gd name="T45" fmla="*/ 56 h 552"/>
              <a:gd name="T46" fmla="*/ 3728 w 4586"/>
              <a:gd name="T47" fmla="*/ 72 h 552"/>
              <a:gd name="T48" fmla="*/ 3352 w 4586"/>
              <a:gd name="T49" fmla="*/ 80 h 552"/>
              <a:gd name="T50" fmla="*/ 3048 w 4586"/>
              <a:gd name="T51" fmla="*/ 136 h 552"/>
              <a:gd name="T52" fmla="*/ 2856 w 4586"/>
              <a:gd name="T53" fmla="*/ 120 h 552"/>
              <a:gd name="T54" fmla="*/ 2576 w 4586"/>
              <a:gd name="T55" fmla="*/ 112 h 552"/>
              <a:gd name="T56" fmla="*/ 2288 w 4586"/>
              <a:gd name="T57" fmla="*/ 136 h 552"/>
              <a:gd name="T58" fmla="*/ 2016 w 4586"/>
              <a:gd name="T59" fmla="*/ 160 h 552"/>
              <a:gd name="T60" fmla="*/ 1648 w 4586"/>
              <a:gd name="T61" fmla="*/ 160 h 552"/>
              <a:gd name="T62" fmla="*/ 1328 w 4586"/>
              <a:gd name="T63" fmla="*/ 176 h 552"/>
              <a:gd name="T64" fmla="*/ 1008 w 4586"/>
              <a:gd name="T65" fmla="*/ 176 h 552"/>
              <a:gd name="T66" fmla="*/ 504 w 4586"/>
              <a:gd name="T67" fmla="*/ 208 h 552"/>
              <a:gd name="T68" fmla="*/ 0 w 4586"/>
              <a:gd name="T69" fmla="*/ 152 h 5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86"/>
              <a:gd name="T106" fmla="*/ 0 h 552"/>
              <a:gd name="T107" fmla="*/ 4586 w 4586"/>
              <a:gd name="T108" fmla="*/ 552 h 5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86" h="552">
                <a:moveTo>
                  <a:pt x="24" y="104"/>
                </a:moveTo>
                <a:lnTo>
                  <a:pt x="200" y="192"/>
                </a:lnTo>
                <a:lnTo>
                  <a:pt x="368" y="192"/>
                </a:lnTo>
                <a:lnTo>
                  <a:pt x="480" y="192"/>
                </a:lnTo>
                <a:lnTo>
                  <a:pt x="624" y="176"/>
                </a:lnTo>
                <a:lnTo>
                  <a:pt x="728" y="176"/>
                </a:lnTo>
                <a:lnTo>
                  <a:pt x="840" y="144"/>
                </a:lnTo>
                <a:lnTo>
                  <a:pt x="960" y="144"/>
                </a:lnTo>
                <a:lnTo>
                  <a:pt x="1064" y="144"/>
                </a:lnTo>
                <a:lnTo>
                  <a:pt x="1256" y="144"/>
                </a:lnTo>
                <a:lnTo>
                  <a:pt x="1336" y="112"/>
                </a:lnTo>
                <a:lnTo>
                  <a:pt x="1496" y="112"/>
                </a:lnTo>
                <a:lnTo>
                  <a:pt x="1768" y="128"/>
                </a:lnTo>
                <a:lnTo>
                  <a:pt x="1880" y="128"/>
                </a:lnTo>
                <a:lnTo>
                  <a:pt x="2008" y="96"/>
                </a:lnTo>
                <a:lnTo>
                  <a:pt x="2176" y="96"/>
                </a:lnTo>
                <a:lnTo>
                  <a:pt x="2328" y="80"/>
                </a:lnTo>
                <a:lnTo>
                  <a:pt x="2512" y="64"/>
                </a:lnTo>
                <a:lnTo>
                  <a:pt x="2632" y="64"/>
                </a:lnTo>
                <a:lnTo>
                  <a:pt x="2816" y="88"/>
                </a:lnTo>
                <a:lnTo>
                  <a:pt x="2896" y="16"/>
                </a:lnTo>
                <a:lnTo>
                  <a:pt x="3008" y="64"/>
                </a:lnTo>
                <a:lnTo>
                  <a:pt x="3088" y="80"/>
                </a:lnTo>
                <a:lnTo>
                  <a:pt x="3128" y="112"/>
                </a:lnTo>
                <a:lnTo>
                  <a:pt x="3264" y="48"/>
                </a:lnTo>
                <a:lnTo>
                  <a:pt x="3480" y="32"/>
                </a:lnTo>
                <a:lnTo>
                  <a:pt x="3640" y="32"/>
                </a:lnTo>
                <a:lnTo>
                  <a:pt x="3808" y="32"/>
                </a:lnTo>
                <a:lnTo>
                  <a:pt x="3968" y="0"/>
                </a:lnTo>
                <a:lnTo>
                  <a:pt x="4056" y="0"/>
                </a:lnTo>
                <a:lnTo>
                  <a:pt x="4152" y="16"/>
                </a:lnTo>
                <a:lnTo>
                  <a:pt x="4272" y="72"/>
                </a:lnTo>
                <a:lnTo>
                  <a:pt x="4352" y="136"/>
                </a:lnTo>
                <a:lnTo>
                  <a:pt x="4432" y="272"/>
                </a:lnTo>
                <a:lnTo>
                  <a:pt x="4512" y="376"/>
                </a:lnTo>
                <a:lnTo>
                  <a:pt x="4520" y="472"/>
                </a:lnTo>
                <a:cubicBezTo>
                  <a:pt x="4586" y="505"/>
                  <a:pt x="4584" y="480"/>
                  <a:pt x="4584" y="512"/>
                </a:cubicBezTo>
                <a:lnTo>
                  <a:pt x="4544" y="552"/>
                </a:lnTo>
                <a:lnTo>
                  <a:pt x="4504" y="528"/>
                </a:lnTo>
                <a:lnTo>
                  <a:pt x="4472" y="456"/>
                </a:lnTo>
                <a:lnTo>
                  <a:pt x="4448" y="376"/>
                </a:lnTo>
                <a:lnTo>
                  <a:pt x="4408" y="312"/>
                </a:lnTo>
                <a:lnTo>
                  <a:pt x="4344" y="240"/>
                </a:lnTo>
                <a:lnTo>
                  <a:pt x="4264" y="136"/>
                </a:lnTo>
                <a:lnTo>
                  <a:pt x="4168" y="72"/>
                </a:lnTo>
                <a:lnTo>
                  <a:pt x="4056" y="56"/>
                </a:lnTo>
                <a:lnTo>
                  <a:pt x="3896" y="56"/>
                </a:lnTo>
                <a:lnTo>
                  <a:pt x="3728" y="72"/>
                </a:lnTo>
                <a:lnTo>
                  <a:pt x="3520" y="72"/>
                </a:lnTo>
                <a:lnTo>
                  <a:pt x="3352" y="80"/>
                </a:lnTo>
                <a:lnTo>
                  <a:pt x="3136" y="152"/>
                </a:lnTo>
                <a:lnTo>
                  <a:pt x="3048" y="136"/>
                </a:lnTo>
                <a:lnTo>
                  <a:pt x="2936" y="80"/>
                </a:lnTo>
                <a:lnTo>
                  <a:pt x="2856" y="120"/>
                </a:lnTo>
                <a:lnTo>
                  <a:pt x="2696" y="120"/>
                </a:lnTo>
                <a:lnTo>
                  <a:pt x="2576" y="112"/>
                </a:lnTo>
                <a:lnTo>
                  <a:pt x="2368" y="136"/>
                </a:lnTo>
                <a:lnTo>
                  <a:pt x="2288" y="136"/>
                </a:lnTo>
                <a:lnTo>
                  <a:pt x="2152" y="136"/>
                </a:lnTo>
                <a:lnTo>
                  <a:pt x="2016" y="160"/>
                </a:lnTo>
                <a:lnTo>
                  <a:pt x="1888" y="160"/>
                </a:lnTo>
                <a:lnTo>
                  <a:pt x="1648" y="160"/>
                </a:lnTo>
                <a:lnTo>
                  <a:pt x="1440" y="152"/>
                </a:lnTo>
                <a:lnTo>
                  <a:pt x="1328" y="176"/>
                </a:lnTo>
                <a:lnTo>
                  <a:pt x="1136" y="176"/>
                </a:lnTo>
                <a:lnTo>
                  <a:pt x="1008" y="176"/>
                </a:lnTo>
                <a:lnTo>
                  <a:pt x="768" y="192"/>
                </a:lnTo>
                <a:lnTo>
                  <a:pt x="504" y="208"/>
                </a:lnTo>
                <a:lnTo>
                  <a:pt x="160" y="216"/>
                </a:lnTo>
                <a:lnTo>
                  <a:pt x="0" y="152"/>
                </a:lnTo>
                <a:lnTo>
                  <a:pt x="24" y="104"/>
                </a:lnTo>
                <a:close/>
              </a:path>
            </a:pathLst>
          </a:custGeom>
          <a:blipFill dpi="0" rotWithShape="1">
            <a:blip r:embed="rId5" cstate="print"/>
            <a:srcRect/>
            <a:tile tx="0" ty="0" sx="100000" sy="100000" flip="none" algn="tl"/>
          </a:blipFill>
          <a:ln w="12700">
            <a:solidFill>
              <a:schemeClr val="tx1"/>
            </a:solidFill>
            <a:round/>
            <a:headEnd/>
            <a:tailEnd/>
          </a:ln>
        </p:spPr>
        <p:txBody>
          <a:bodyPr/>
          <a:lstStyle/>
          <a:p>
            <a:pPr algn="l" eaLnBrk="1" hangingPunct="1"/>
            <a:endParaRPr lang="en-US" sz="1800">
              <a:effectLst/>
              <a:latin typeface="Arial" charset="0"/>
            </a:endParaRPr>
          </a:p>
        </p:txBody>
      </p:sp>
      <p:sp>
        <p:nvSpPr>
          <p:cNvPr id="3189772" name="Text Box 12"/>
          <p:cNvSpPr txBox="1">
            <a:spLocks noChangeArrowheads="1"/>
          </p:cNvSpPr>
          <p:nvPr/>
        </p:nvSpPr>
        <p:spPr bwMode="auto">
          <a:xfrm>
            <a:off x="7937500" y="4292600"/>
            <a:ext cx="1358900" cy="428625"/>
          </a:xfrm>
          <a:prstGeom prst="rect">
            <a:avLst/>
          </a:prstGeom>
          <a:noFill/>
          <a:ln w="12700">
            <a:noFill/>
            <a:miter lim="800000"/>
            <a:headEnd/>
            <a:tailEnd/>
          </a:ln>
        </p:spPr>
        <p:txBody>
          <a:bodyPr lIns="91417" tIns="45709" rIns="91417" bIns="45709">
            <a:spAutoFit/>
          </a:bodyPr>
          <a:lstStyle/>
          <a:p>
            <a:pPr>
              <a:lnSpc>
                <a:spcPct val="30000"/>
              </a:lnSpc>
              <a:spcBef>
                <a:spcPct val="50000"/>
              </a:spcBef>
            </a:pPr>
            <a:r>
              <a:rPr lang="en-US" sz="2000" dirty="0">
                <a:solidFill>
                  <a:schemeClr val="bg2"/>
                </a:solidFill>
                <a:effectLst>
                  <a:outerShdw blurRad="38100" dist="38100" dir="2700000" algn="tl">
                    <a:srgbClr val="FFFFFF"/>
                  </a:outerShdw>
                </a:effectLst>
                <a:latin typeface="Arial" charset="0"/>
              </a:rPr>
              <a:t>Concrete</a:t>
            </a:r>
          </a:p>
          <a:p>
            <a:pPr>
              <a:lnSpc>
                <a:spcPct val="30000"/>
              </a:lnSpc>
              <a:spcBef>
                <a:spcPct val="50000"/>
              </a:spcBef>
            </a:pPr>
            <a:r>
              <a:rPr lang="en-US" sz="2000" dirty="0">
                <a:solidFill>
                  <a:schemeClr val="bg2"/>
                </a:solidFill>
                <a:effectLst>
                  <a:outerShdw blurRad="38100" dist="38100" dir="2700000" algn="tl">
                    <a:srgbClr val="FFFFFF"/>
                  </a:outerShdw>
                </a:effectLst>
                <a:latin typeface="Arial" charset="0"/>
              </a:rPr>
              <a:t>Dam</a:t>
            </a:r>
          </a:p>
        </p:txBody>
      </p:sp>
      <p:sp>
        <p:nvSpPr>
          <p:cNvPr id="3189774" name="Line 14"/>
          <p:cNvSpPr>
            <a:spLocks noChangeShapeType="1"/>
          </p:cNvSpPr>
          <p:nvPr/>
        </p:nvSpPr>
        <p:spPr bwMode="auto">
          <a:xfrm>
            <a:off x="4584700" y="2616200"/>
            <a:ext cx="1143000" cy="571500"/>
          </a:xfrm>
          <a:prstGeom prst="line">
            <a:avLst/>
          </a:prstGeom>
          <a:noFill/>
          <a:ln w="38100">
            <a:solidFill>
              <a:schemeClr val="bg2"/>
            </a:solidFill>
            <a:round/>
            <a:headEnd/>
            <a:tailEnd type="triangle" w="med" len="med"/>
          </a:ln>
        </p:spPr>
        <p:txBody>
          <a:bodyPr/>
          <a:lstStyle/>
          <a:p>
            <a:endParaRPr lang="en-US"/>
          </a:p>
        </p:txBody>
      </p:sp>
      <p:sp>
        <p:nvSpPr>
          <p:cNvPr id="3189775" name="Line 15"/>
          <p:cNvSpPr>
            <a:spLocks noChangeShapeType="1"/>
          </p:cNvSpPr>
          <p:nvPr/>
        </p:nvSpPr>
        <p:spPr bwMode="auto">
          <a:xfrm>
            <a:off x="3848100" y="2692400"/>
            <a:ext cx="139700" cy="495300"/>
          </a:xfrm>
          <a:prstGeom prst="line">
            <a:avLst/>
          </a:prstGeom>
          <a:noFill/>
          <a:ln w="38100">
            <a:solidFill>
              <a:schemeClr val="bg2"/>
            </a:solidFill>
            <a:round/>
            <a:headEnd/>
            <a:tailEnd type="triangle" w="med" len="med"/>
          </a:ln>
        </p:spPr>
        <p:txBody>
          <a:bodyPr/>
          <a:lstStyle/>
          <a:p>
            <a:endParaRPr lang="en-US"/>
          </a:p>
        </p:txBody>
      </p:sp>
      <p:sp>
        <p:nvSpPr>
          <p:cNvPr id="3189776" name="Line 16"/>
          <p:cNvSpPr>
            <a:spLocks noChangeShapeType="1"/>
          </p:cNvSpPr>
          <p:nvPr/>
        </p:nvSpPr>
        <p:spPr bwMode="auto">
          <a:xfrm flipH="1">
            <a:off x="2082800" y="2616200"/>
            <a:ext cx="673100" cy="533400"/>
          </a:xfrm>
          <a:prstGeom prst="line">
            <a:avLst/>
          </a:prstGeom>
          <a:noFill/>
          <a:ln w="38100">
            <a:solidFill>
              <a:schemeClr val="bg2"/>
            </a:solidFill>
            <a:round/>
            <a:headEnd/>
            <a:tailEnd type="triangle" w="med" len="med"/>
          </a:ln>
        </p:spPr>
        <p:txBody>
          <a:bodyPr/>
          <a:lstStyle/>
          <a:p>
            <a:endParaRPr lang="en-US"/>
          </a:p>
        </p:txBody>
      </p:sp>
      <p:sp>
        <p:nvSpPr>
          <p:cNvPr id="3189777" name="Freeform 17"/>
          <p:cNvSpPr>
            <a:spLocks/>
          </p:cNvSpPr>
          <p:nvPr/>
        </p:nvSpPr>
        <p:spPr bwMode="auto">
          <a:xfrm>
            <a:off x="175260" y="2834640"/>
            <a:ext cx="7429500" cy="1295400"/>
          </a:xfrm>
          <a:custGeom>
            <a:avLst/>
            <a:gdLst>
              <a:gd name="T0" fmla="*/ 8 w 4896"/>
              <a:gd name="T1" fmla="*/ 32 h 808"/>
              <a:gd name="T2" fmla="*/ 152 w 4896"/>
              <a:gd name="T3" fmla="*/ 96 h 808"/>
              <a:gd name="T4" fmla="*/ 208 w 4896"/>
              <a:gd name="T5" fmla="*/ 128 h 808"/>
              <a:gd name="T6" fmla="*/ 296 w 4896"/>
              <a:gd name="T7" fmla="*/ 144 h 808"/>
              <a:gd name="T8" fmla="*/ 416 w 4896"/>
              <a:gd name="T9" fmla="*/ 144 h 808"/>
              <a:gd name="T10" fmla="*/ 528 w 4896"/>
              <a:gd name="T11" fmla="*/ 128 h 808"/>
              <a:gd name="T12" fmla="*/ 664 w 4896"/>
              <a:gd name="T13" fmla="*/ 152 h 808"/>
              <a:gd name="T14" fmla="*/ 752 w 4896"/>
              <a:gd name="T15" fmla="*/ 152 h 808"/>
              <a:gd name="T16" fmla="*/ 912 w 4896"/>
              <a:gd name="T17" fmla="*/ 136 h 808"/>
              <a:gd name="T18" fmla="*/ 1048 w 4896"/>
              <a:gd name="T19" fmla="*/ 136 h 808"/>
              <a:gd name="T20" fmla="*/ 1232 w 4896"/>
              <a:gd name="T21" fmla="*/ 144 h 808"/>
              <a:gd name="T22" fmla="*/ 1472 w 4896"/>
              <a:gd name="T23" fmla="*/ 136 h 808"/>
              <a:gd name="T24" fmla="*/ 1592 w 4896"/>
              <a:gd name="T25" fmla="*/ 144 h 808"/>
              <a:gd name="T26" fmla="*/ 1800 w 4896"/>
              <a:gd name="T27" fmla="*/ 200 h 808"/>
              <a:gd name="T28" fmla="*/ 1848 w 4896"/>
              <a:gd name="T29" fmla="*/ 152 h 808"/>
              <a:gd name="T30" fmla="*/ 1936 w 4896"/>
              <a:gd name="T31" fmla="*/ 152 h 808"/>
              <a:gd name="T32" fmla="*/ 2104 w 4896"/>
              <a:gd name="T33" fmla="*/ 8 h 808"/>
              <a:gd name="T34" fmla="*/ 2152 w 4896"/>
              <a:gd name="T35" fmla="*/ 32 h 808"/>
              <a:gd name="T36" fmla="*/ 2216 w 4896"/>
              <a:gd name="T37" fmla="*/ 0 h 808"/>
              <a:gd name="T38" fmla="*/ 2264 w 4896"/>
              <a:gd name="T39" fmla="*/ 64 h 808"/>
              <a:gd name="T40" fmla="*/ 2328 w 4896"/>
              <a:gd name="T41" fmla="*/ 8 h 808"/>
              <a:gd name="T42" fmla="*/ 2400 w 4896"/>
              <a:gd name="T43" fmla="*/ 80 h 808"/>
              <a:gd name="T44" fmla="*/ 2504 w 4896"/>
              <a:gd name="T45" fmla="*/ 72 h 808"/>
              <a:gd name="T46" fmla="*/ 2624 w 4896"/>
              <a:gd name="T47" fmla="*/ 112 h 808"/>
              <a:gd name="T48" fmla="*/ 2832 w 4896"/>
              <a:gd name="T49" fmla="*/ 128 h 808"/>
              <a:gd name="T50" fmla="*/ 3120 w 4896"/>
              <a:gd name="T51" fmla="*/ 24 h 808"/>
              <a:gd name="T52" fmla="*/ 3464 w 4896"/>
              <a:gd name="T53" fmla="*/ 64 h 808"/>
              <a:gd name="T54" fmla="*/ 4328 w 4896"/>
              <a:gd name="T55" fmla="*/ 80 h 808"/>
              <a:gd name="T56" fmla="*/ 4392 w 4896"/>
              <a:gd name="T57" fmla="*/ 168 h 808"/>
              <a:gd name="T58" fmla="*/ 4544 w 4896"/>
              <a:gd name="T59" fmla="*/ 200 h 808"/>
              <a:gd name="T60" fmla="*/ 4664 w 4896"/>
              <a:gd name="T61" fmla="*/ 280 h 808"/>
              <a:gd name="T62" fmla="*/ 4760 w 4896"/>
              <a:gd name="T63" fmla="*/ 384 h 808"/>
              <a:gd name="T64" fmla="*/ 4872 w 4896"/>
              <a:gd name="T65" fmla="*/ 528 h 808"/>
              <a:gd name="T66" fmla="*/ 4896 w 4896"/>
              <a:gd name="T67" fmla="*/ 704 h 808"/>
              <a:gd name="T68" fmla="*/ 4888 w 4896"/>
              <a:gd name="T69" fmla="*/ 808 h 808"/>
              <a:gd name="T70" fmla="*/ 4600 w 4896"/>
              <a:gd name="T71" fmla="*/ 808 h 808"/>
              <a:gd name="T72" fmla="*/ 4512 w 4896"/>
              <a:gd name="T73" fmla="*/ 752 h 808"/>
              <a:gd name="T74" fmla="*/ 4512 w 4896"/>
              <a:gd name="T75" fmla="*/ 568 h 808"/>
              <a:gd name="T76" fmla="*/ 4264 w 4896"/>
              <a:gd name="T77" fmla="*/ 472 h 808"/>
              <a:gd name="T78" fmla="*/ 3744 w 4896"/>
              <a:gd name="T79" fmla="*/ 520 h 808"/>
              <a:gd name="T80" fmla="*/ 2912 w 4896"/>
              <a:gd name="T81" fmla="*/ 504 h 808"/>
              <a:gd name="T82" fmla="*/ 2848 w 4896"/>
              <a:gd name="T83" fmla="*/ 472 h 808"/>
              <a:gd name="T84" fmla="*/ 2784 w 4896"/>
              <a:gd name="T85" fmla="*/ 512 h 808"/>
              <a:gd name="T86" fmla="*/ 2680 w 4896"/>
              <a:gd name="T87" fmla="*/ 472 h 808"/>
              <a:gd name="T88" fmla="*/ 2448 w 4896"/>
              <a:gd name="T89" fmla="*/ 472 h 808"/>
              <a:gd name="T90" fmla="*/ 2072 w 4896"/>
              <a:gd name="T91" fmla="*/ 488 h 808"/>
              <a:gd name="T92" fmla="*/ 2008 w 4896"/>
              <a:gd name="T93" fmla="*/ 344 h 808"/>
              <a:gd name="T94" fmla="*/ 888 w 4896"/>
              <a:gd name="T95" fmla="*/ 312 h 808"/>
              <a:gd name="T96" fmla="*/ 816 w 4896"/>
              <a:gd name="T97" fmla="*/ 288 h 808"/>
              <a:gd name="T98" fmla="*/ 608 w 4896"/>
              <a:gd name="T99" fmla="*/ 296 h 808"/>
              <a:gd name="T100" fmla="*/ 472 w 4896"/>
              <a:gd name="T101" fmla="*/ 272 h 808"/>
              <a:gd name="T102" fmla="*/ 296 w 4896"/>
              <a:gd name="T103" fmla="*/ 280 h 808"/>
              <a:gd name="T104" fmla="*/ 168 w 4896"/>
              <a:gd name="T105" fmla="*/ 280 h 808"/>
              <a:gd name="T106" fmla="*/ 64 w 4896"/>
              <a:gd name="T107" fmla="*/ 296 h 808"/>
              <a:gd name="T108" fmla="*/ 0 w 4896"/>
              <a:gd name="T109" fmla="*/ 240 h 808"/>
              <a:gd name="T110" fmla="*/ 8 w 4896"/>
              <a:gd name="T111" fmla="*/ 32 h 8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96"/>
              <a:gd name="T169" fmla="*/ 0 h 808"/>
              <a:gd name="T170" fmla="*/ 4896 w 4896"/>
              <a:gd name="T171" fmla="*/ 808 h 8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96" h="808">
                <a:moveTo>
                  <a:pt x="8" y="32"/>
                </a:moveTo>
                <a:lnTo>
                  <a:pt x="152" y="96"/>
                </a:lnTo>
                <a:lnTo>
                  <a:pt x="208" y="128"/>
                </a:lnTo>
                <a:lnTo>
                  <a:pt x="296" y="144"/>
                </a:lnTo>
                <a:lnTo>
                  <a:pt x="416" y="144"/>
                </a:lnTo>
                <a:lnTo>
                  <a:pt x="528" y="128"/>
                </a:lnTo>
                <a:lnTo>
                  <a:pt x="664" y="152"/>
                </a:lnTo>
                <a:lnTo>
                  <a:pt x="752" y="152"/>
                </a:lnTo>
                <a:lnTo>
                  <a:pt x="912" y="136"/>
                </a:lnTo>
                <a:lnTo>
                  <a:pt x="1048" y="136"/>
                </a:lnTo>
                <a:lnTo>
                  <a:pt x="1232" y="144"/>
                </a:lnTo>
                <a:lnTo>
                  <a:pt x="1472" y="136"/>
                </a:lnTo>
                <a:lnTo>
                  <a:pt x="1592" y="144"/>
                </a:lnTo>
                <a:lnTo>
                  <a:pt x="1800" y="200"/>
                </a:lnTo>
                <a:lnTo>
                  <a:pt x="1848" y="152"/>
                </a:lnTo>
                <a:lnTo>
                  <a:pt x="1936" y="152"/>
                </a:lnTo>
                <a:lnTo>
                  <a:pt x="2104" y="8"/>
                </a:lnTo>
                <a:lnTo>
                  <a:pt x="2152" y="32"/>
                </a:lnTo>
                <a:lnTo>
                  <a:pt x="2216" y="0"/>
                </a:lnTo>
                <a:lnTo>
                  <a:pt x="2264" y="64"/>
                </a:lnTo>
                <a:lnTo>
                  <a:pt x="2328" y="8"/>
                </a:lnTo>
                <a:lnTo>
                  <a:pt x="2400" y="80"/>
                </a:lnTo>
                <a:lnTo>
                  <a:pt x="2504" y="72"/>
                </a:lnTo>
                <a:lnTo>
                  <a:pt x="2624" y="112"/>
                </a:lnTo>
                <a:lnTo>
                  <a:pt x="2832" y="128"/>
                </a:lnTo>
                <a:lnTo>
                  <a:pt x="3120" y="24"/>
                </a:lnTo>
                <a:lnTo>
                  <a:pt x="3464" y="64"/>
                </a:lnTo>
                <a:lnTo>
                  <a:pt x="4328" y="80"/>
                </a:lnTo>
                <a:lnTo>
                  <a:pt x="4392" y="168"/>
                </a:lnTo>
                <a:lnTo>
                  <a:pt x="4544" y="200"/>
                </a:lnTo>
                <a:lnTo>
                  <a:pt x="4664" y="280"/>
                </a:lnTo>
                <a:lnTo>
                  <a:pt x="4760" y="384"/>
                </a:lnTo>
                <a:lnTo>
                  <a:pt x="4872" y="528"/>
                </a:lnTo>
                <a:lnTo>
                  <a:pt x="4896" y="704"/>
                </a:lnTo>
                <a:lnTo>
                  <a:pt x="4888" y="808"/>
                </a:lnTo>
                <a:lnTo>
                  <a:pt x="4600" y="808"/>
                </a:lnTo>
                <a:lnTo>
                  <a:pt x="4512" y="752"/>
                </a:lnTo>
                <a:lnTo>
                  <a:pt x="4512" y="568"/>
                </a:lnTo>
                <a:lnTo>
                  <a:pt x="4264" y="472"/>
                </a:lnTo>
                <a:lnTo>
                  <a:pt x="3744" y="520"/>
                </a:lnTo>
                <a:lnTo>
                  <a:pt x="2912" y="504"/>
                </a:lnTo>
                <a:lnTo>
                  <a:pt x="2848" y="472"/>
                </a:lnTo>
                <a:lnTo>
                  <a:pt x="2784" y="512"/>
                </a:lnTo>
                <a:lnTo>
                  <a:pt x="2680" y="472"/>
                </a:lnTo>
                <a:lnTo>
                  <a:pt x="2448" y="472"/>
                </a:lnTo>
                <a:lnTo>
                  <a:pt x="2072" y="488"/>
                </a:lnTo>
                <a:lnTo>
                  <a:pt x="2008" y="344"/>
                </a:lnTo>
                <a:lnTo>
                  <a:pt x="888" y="312"/>
                </a:lnTo>
                <a:lnTo>
                  <a:pt x="816" y="288"/>
                </a:lnTo>
                <a:lnTo>
                  <a:pt x="608" y="296"/>
                </a:lnTo>
                <a:lnTo>
                  <a:pt x="472" y="272"/>
                </a:lnTo>
                <a:lnTo>
                  <a:pt x="296" y="280"/>
                </a:lnTo>
                <a:lnTo>
                  <a:pt x="168" y="280"/>
                </a:lnTo>
                <a:lnTo>
                  <a:pt x="64" y="296"/>
                </a:lnTo>
                <a:lnTo>
                  <a:pt x="0" y="240"/>
                </a:lnTo>
                <a:lnTo>
                  <a:pt x="8" y="32"/>
                </a:lnTo>
                <a:close/>
              </a:path>
            </a:pathLst>
          </a:custGeom>
          <a:solidFill>
            <a:srgbClr val="996633">
              <a:alpha val="10196"/>
            </a:srgbClr>
          </a:solidFill>
          <a:ln w="12700">
            <a:noFill/>
            <a:round/>
            <a:headEnd/>
            <a:tailEnd/>
          </a:ln>
        </p:spPr>
        <p:txBody>
          <a:bodyPr/>
          <a:lstStyle/>
          <a:p>
            <a:pPr algn="l" eaLnBrk="1" hangingPunct="1"/>
            <a:endParaRPr lang="en-US" sz="1800">
              <a:effectLst/>
              <a:latin typeface="Arial" charset="0"/>
            </a:endParaRPr>
          </a:p>
        </p:txBody>
      </p:sp>
      <p:sp>
        <p:nvSpPr>
          <p:cNvPr id="3189778" name="Freeform 18"/>
          <p:cNvSpPr>
            <a:spLocks/>
          </p:cNvSpPr>
          <p:nvPr/>
        </p:nvSpPr>
        <p:spPr bwMode="auto">
          <a:xfrm>
            <a:off x="76200" y="2971800"/>
            <a:ext cx="7467600" cy="1143000"/>
          </a:xfrm>
          <a:custGeom>
            <a:avLst/>
            <a:gdLst>
              <a:gd name="T0" fmla="*/ 200 w 4760"/>
              <a:gd name="T1" fmla="*/ 96 h 712"/>
              <a:gd name="T2" fmla="*/ 480 w 4760"/>
              <a:gd name="T3" fmla="*/ 104 h 712"/>
              <a:gd name="T4" fmla="*/ 680 w 4760"/>
              <a:gd name="T5" fmla="*/ 104 h 712"/>
              <a:gd name="T6" fmla="*/ 888 w 4760"/>
              <a:gd name="T7" fmla="*/ 80 h 712"/>
              <a:gd name="T8" fmla="*/ 1240 w 4760"/>
              <a:gd name="T9" fmla="*/ 104 h 712"/>
              <a:gd name="T10" fmla="*/ 1504 w 4760"/>
              <a:gd name="T11" fmla="*/ 104 h 712"/>
              <a:gd name="T12" fmla="*/ 1912 w 4760"/>
              <a:gd name="T13" fmla="*/ 136 h 712"/>
              <a:gd name="T14" fmla="*/ 2216 w 4760"/>
              <a:gd name="T15" fmla="*/ 120 h 712"/>
              <a:gd name="T16" fmla="*/ 2504 w 4760"/>
              <a:gd name="T17" fmla="*/ 128 h 712"/>
              <a:gd name="T18" fmla="*/ 2784 w 4760"/>
              <a:gd name="T19" fmla="*/ 128 h 712"/>
              <a:gd name="T20" fmla="*/ 2936 w 4760"/>
              <a:gd name="T21" fmla="*/ 152 h 712"/>
              <a:gd name="T22" fmla="*/ 3128 w 4760"/>
              <a:gd name="T23" fmla="*/ 120 h 712"/>
              <a:gd name="T24" fmla="*/ 3248 w 4760"/>
              <a:gd name="T25" fmla="*/ 184 h 712"/>
              <a:gd name="T26" fmla="*/ 3416 w 4760"/>
              <a:gd name="T27" fmla="*/ 128 h 712"/>
              <a:gd name="T28" fmla="*/ 3800 w 4760"/>
              <a:gd name="T29" fmla="*/ 144 h 712"/>
              <a:gd name="T30" fmla="*/ 4104 w 4760"/>
              <a:gd name="T31" fmla="*/ 144 h 712"/>
              <a:gd name="T32" fmla="*/ 4320 w 4760"/>
              <a:gd name="T33" fmla="*/ 136 h 712"/>
              <a:gd name="T34" fmla="*/ 4496 w 4760"/>
              <a:gd name="T35" fmla="*/ 240 h 712"/>
              <a:gd name="T36" fmla="*/ 4608 w 4760"/>
              <a:gd name="T37" fmla="*/ 376 h 712"/>
              <a:gd name="T38" fmla="*/ 4704 w 4760"/>
              <a:gd name="T39" fmla="*/ 536 h 712"/>
              <a:gd name="T40" fmla="*/ 4752 w 4760"/>
              <a:gd name="T41" fmla="*/ 656 h 712"/>
              <a:gd name="T42" fmla="*/ 4680 w 4760"/>
              <a:gd name="T43" fmla="*/ 712 h 712"/>
              <a:gd name="T44" fmla="*/ 4608 w 4760"/>
              <a:gd name="T45" fmla="*/ 536 h 712"/>
              <a:gd name="T46" fmla="*/ 4512 w 4760"/>
              <a:gd name="T47" fmla="*/ 392 h 712"/>
              <a:gd name="T48" fmla="*/ 4416 w 4760"/>
              <a:gd name="T49" fmla="*/ 280 h 712"/>
              <a:gd name="T50" fmla="*/ 4248 w 4760"/>
              <a:gd name="T51" fmla="*/ 208 h 712"/>
              <a:gd name="T52" fmla="*/ 4088 w 4760"/>
              <a:gd name="T53" fmla="*/ 200 h 712"/>
              <a:gd name="T54" fmla="*/ 3936 w 4760"/>
              <a:gd name="T55" fmla="*/ 200 h 712"/>
              <a:gd name="T56" fmla="*/ 3712 w 4760"/>
              <a:gd name="T57" fmla="*/ 200 h 712"/>
              <a:gd name="T58" fmla="*/ 3496 w 4760"/>
              <a:gd name="T59" fmla="*/ 200 h 712"/>
              <a:gd name="T60" fmla="*/ 3280 w 4760"/>
              <a:gd name="T61" fmla="*/ 232 h 712"/>
              <a:gd name="T62" fmla="*/ 3056 w 4760"/>
              <a:gd name="T63" fmla="*/ 184 h 712"/>
              <a:gd name="T64" fmla="*/ 2664 w 4760"/>
              <a:gd name="T65" fmla="*/ 176 h 712"/>
              <a:gd name="T66" fmla="*/ 2312 w 4760"/>
              <a:gd name="T67" fmla="*/ 184 h 712"/>
              <a:gd name="T68" fmla="*/ 1920 w 4760"/>
              <a:gd name="T69" fmla="*/ 192 h 712"/>
              <a:gd name="T70" fmla="*/ 1456 w 4760"/>
              <a:gd name="T71" fmla="*/ 168 h 712"/>
              <a:gd name="T72" fmla="*/ 1088 w 4760"/>
              <a:gd name="T73" fmla="*/ 168 h 712"/>
              <a:gd name="T74" fmla="*/ 824 w 4760"/>
              <a:gd name="T75" fmla="*/ 152 h 712"/>
              <a:gd name="T76" fmla="*/ 392 w 4760"/>
              <a:gd name="T77" fmla="*/ 152 h 712"/>
              <a:gd name="T78" fmla="*/ 0 w 4760"/>
              <a:gd name="T79" fmla="*/ 56 h 7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60"/>
              <a:gd name="T121" fmla="*/ 0 h 712"/>
              <a:gd name="T122" fmla="*/ 4760 w 4760"/>
              <a:gd name="T123" fmla="*/ 712 h 7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60" h="712">
                <a:moveTo>
                  <a:pt x="0" y="0"/>
                </a:moveTo>
                <a:lnTo>
                  <a:pt x="200" y="96"/>
                </a:lnTo>
                <a:lnTo>
                  <a:pt x="320" y="104"/>
                </a:lnTo>
                <a:lnTo>
                  <a:pt x="480" y="104"/>
                </a:lnTo>
                <a:lnTo>
                  <a:pt x="592" y="104"/>
                </a:lnTo>
                <a:lnTo>
                  <a:pt x="680" y="104"/>
                </a:lnTo>
                <a:lnTo>
                  <a:pt x="816" y="104"/>
                </a:lnTo>
                <a:lnTo>
                  <a:pt x="888" y="80"/>
                </a:lnTo>
                <a:lnTo>
                  <a:pt x="1056" y="88"/>
                </a:lnTo>
                <a:lnTo>
                  <a:pt x="1240" y="104"/>
                </a:lnTo>
                <a:lnTo>
                  <a:pt x="1392" y="104"/>
                </a:lnTo>
                <a:lnTo>
                  <a:pt x="1504" y="104"/>
                </a:lnTo>
                <a:lnTo>
                  <a:pt x="1736" y="128"/>
                </a:lnTo>
                <a:lnTo>
                  <a:pt x="1912" y="136"/>
                </a:lnTo>
                <a:lnTo>
                  <a:pt x="2088" y="120"/>
                </a:lnTo>
                <a:lnTo>
                  <a:pt x="2216" y="120"/>
                </a:lnTo>
                <a:lnTo>
                  <a:pt x="2336" y="128"/>
                </a:lnTo>
                <a:lnTo>
                  <a:pt x="2504" y="128"/>
                </a:lnTo>
                <a:lnTo>
                  <a:pt x="2648" y="112"/>
                </a:lnTo>
                <a:lnTo>
                  <a:pt x="2784" y="128"/>
                </a:lnTo>
                <a:lnTo>
                  <a:pt x="2880" y="136"/>
                </a:lnTo>
                <a:lnTo>
                  <a:pt x="2936" y="152"/>
                </a:lnTo>
                <a:lnTo>
                  <a:pt x="3040" y="96"/>
                </a:lnTo>
                <a:lnTo>
                  <a:pt x="3128" y="120"/>
                </a:lnTo>
                <a:lnTo>
                  <a:pt x="3208" y="152"/>
                </a:lnTo>
                <a:lnTo>
                  <a:pt x="3248" y="184"/>
                </a:lnTo>
                <a:lnTo>
                  <a:pt x="3320" y="184"/>
                </a:lnTo>
                <a:lnTo>
                  <a:pt x="3416" y="128"/>
                </a:lnTo>
                <a:lnTo>
                  <a:pt x="3560" y="128"/>
                </a:lnTo>
                <a:lnTo>
                  <a:pt x="3800" y="144"/>
                </a:lnTo>
                <a:lnTo>
                  <a:pt x="3960" y="144"/>
                </a:lnTo>
                <a:lnTo>
                  <a:pt x="4104" y="144"/>
                </a:lnTo>
                <a:lnTo>
                  <a:pt x="4216" y="136"/>
                </a:lnTo>
                <a:lnTo>
                  <a:pt x="4320" y="136"/>
                </a:lnTo>
                <a:lnTo>
                  <a:pt x="4424" y="192"/>
                </a:lnTo>
                <a:lnTo>
                  <a:pt x="4496" y="240"/>
                </a:lnTo>
                <a:lnTo>
                  <a:pt x="4544" y="280"/>
                </a:lnTo>
                <a:lnTo>
                  <a:pt x="4608" y="376"/>
                </a:lnTo>
                <a:lnTo>
                  <a:pt x="4656" y="488"/>
                </a:lnTo>
                <a:lnTo>
                  <a:pt x="4704" y="536"/>
                </a:lnTo>
                <a:lnTo>
                  <a:pt x="4720" y="616"/>
                </a:lnTo>
                <a:lnTo>
                  <a:pt x="4752" y="656"/>
                </a:lnTo>
                <a:lnTo>
                  <a:pt x="4760" y="712"/>
                </a:lnTo>
                <a:lnTo>
                  <a:pt x="4680" y="712"/>
                </a:lnTo>
                <a:lnTo>
                  <a:pt x="4640" y="624"/>
                </a:lnTo>
                <a:lnTo>
                  <a:pt x="4608" y="536"/>
                </a:lnTo>
                <a:lnTo>
                  <a:pt x="4568" y="448"/>
                </a:lnTo>
                <a:lnTo>
                  <a:pt x="4512" y="392"/>
                </a:lnTo>
                <a:lnTo>
                  <a:pt x="4480" y="336"/>
                </a:lnTo>
                <a:lnTo>
                  <a:pt x="4416" y="280"/>
                </a:lnTo>
                <a:lnTo>
                  <a:pt x="4352" y="224"/>
                </a:lnTo>
                <a:lnTo>
                  <a:pt x="4248" y="208"/>
                </a:lnTo>
                <a:lnTo>
                  <a:pt x="4152" y="200"/>
                </a:lnTo>
                <a:lnTo>
                  <a:pt x="4088" y="200"/>
                </a:lnTo>
                <a:lnTo>
                  <a:pt x="4024" y="200"/>
                </a:lnTo>
                <a:lnTo>
                  <a:pt x="3936" y="200"/>
                </a:lnTo>
                <a:lnTo>
                  <a:pt x="3816" y="200"/>
                </a:lnTo>
                <a:lnTo>
                  <a:pt x="3712" y="200"/>
                </a:lnTo>
                <a:lnTo>
                  <a:pt x="3616" y="200"/>
                </a:lnTo>
                <a:lnTo>
                  <a:pt x="3496" y="200"/>
                </a:lnTo>
                <a:lnTo>
                  <a:pt x="3376" y="208"/>
                </a:lnTo>
                <a:lnTo>
                  <a:pt x="3280" y="232"/>
                </a:lnTo>
                <a:lnTo>
                  <a:pt x="3224" y="256"/>
                </a:lnTo>
                <a:lnTo>
                  <a:pt x="3056" y="184"/>
                </a:lnTo>
                <a:lnTo>
                  <a:pt x="2968" y="208"/>
                </a:lnTo>
                <a:lnTo>
                  <a:pt x="2664" y="176"/>
                </a:lnTo>
                <a:lnTo>
                  <a:pt x="2520" y="200"/>
                </a:lnTo>
                <a:lnTo>
                  <a:pt x="2312" y="184"/>
                </a:lnTo>
                <a:lnTo>
                  <a:pt x="2168" y="184"/>
                </a:lnTo>
                <a:lnTo>
                  <a:pt x="1920" y="192"/>
                </a:lnTo>
                <a:lnTo>
                  <a:pt x="1656" y="168"/>
                </a:lnTo>
                <a:lnTo>
                  <a:pt x="1456" y="168"/>
                </a:lnTo>
                <a:lnTo>
                  <a:pt x="1288" y="168"/>
                </a:lnTo>
                <a:lnTo>
                  <a:pt x="1088" y="168"/>
                </a:lnTo>
                <a:lnTo>
                  <a:pt x="952" y="152"/>
                </a:lnTo>
                <a:lnTo>
                  <a:pt x="824" y="152"/>
                </a:lnTo>
                <a:lnTo>
                  <a:pt x="592" y="152"/>
                </a:lnTo>
                <a:lnTo>
                  <a:pt x="392" y="152"/>
                </a:lnTo>
                <a:lnTo>
                  <a:pt x="136" y="128"/>
                </a:lnTo>
                <a:lnTo>
                  <a:pt x="0" y="56"/>
                </a:lnTo>
                <a:lnTo>
                  <a:pt x="0" y="0"/>
                </a:lnTo>
                <a:close/>
              </a:path>
            </a:pathLst>
          </a:custGeom>
          <a:solidFill>
            <a:srgbClr val="996633">
              <a:alpha val="65097"/>
            </a:srgbClr>
          </a:solidFill>
          <a:ln w="12700">
            <a:noFill/>
            <a:round/>
            <a:headEnd/>
            <a:tailEnd/>
          </a:ln>
        </p:spPr>
        <p:txBody>
          <a:bodyPr/>
          <a:lstStyle/>
          <a:p>
            <a:pPr algn="l" eaLnBrk="1" hangingPunct="1"/>
            <a:endParaRPr lang="en-US" sz="1800">
              <a:effectLst/>
              <a:latin typeface="Arial" charset="0"/>
            </a:endParaRPr>
          </a:p>
        </p:txBody>
      </p:sp>
      <p:sp>
        <p:nvSpPr>
          <p:cNvPr id="3189779" name="Text Box 19"/>
          <p:cNvSpPr txBox="1">
            <a:spLocks noChangeArrowheads="1"/>
          </p:cNvSpPr>
          <p:nvPr/>
        </p:nvSpPr>
        <p:spPr bwMode="auto">
          <a:xfrm>
            <a:off x="6858000" y="1295400"/>
            <a:ext cx="1943100" cy="646309"/>
          </a:xfrm>
          <a:prstGeom prst="rect">
            <a:avLst/>
          </a:prstGeom>
          <a:noFill/>
          <a:ln w="12700">
            <a:noFill/>
            <a:miter lim="800000"/>
            <a:headEnd/>
            <a:tailEnd/>
          </a:ln>
        </p:spPr>
        <p:txBody>
          <a:bodyPr wrap="square" lIns="91417" tIns="45709" rIns="91417" bIns="45709">
            <a:spAutoFit/>
          </a:bodyPr>
          <a:lstStyle/>
          <a:p>
            <a:pPr>
              <a:spcBef>
                <a:spcPct val="50000"/>
              </a:spcBef>
            </a:pPr>
            <a:r>
              <a:rPr lang="en-US" b="1" dirty="0">
                <a:effectLst/>
                <a:latin typeface="Times New Roman" pitchFamily="18" charset="0"/>
              </a:rPr>
              <a:t>Lake Cumberland</a:t>
            </a:r>
          </a:p>
        </p:txBody>
      </p:sp>
      <p:sp>
        <p:nvSpPr>
          <p:cNvPr id="3189781" name="Freeform 21"/>
          <p:cNvSpPr>
            <a:spLocks/>
          </p:cNvSpPr>
          <p:nvPr/>
        </p:nvSpPr>
        <p:spPr bwMode="auto">
          <a:xfrm>
            <a:off x="0" y="4648200"/>
            <a:ext cx="9144000" cy="2197100"/>
          </a:xfrm>
          <a:custGeom>
            <a:avLst/>
            <a:gdLst>
              <a:gd name="T0" fmla="*/ 0 w 5800"/>
              <a:gd name="T1" fmla="*/ 0 h 1400"/>
              <a:gd name="T2" fmla="*/ 216 w 5800"/>
              <a:gd name="T3" fmla="*/ 104 h 1400"/>
              <a:gd name="T4" fmla="*/ 688 w 5800"/>
              <a:gd name="T5" fmla="*/ 104 h 1400"/>
              <a:gd name="T6" fmla="*/ 792 w 5800"/>
              <a:gd name="T7" fmla="*/ 208 h 1400"/>
              <a:gd name="T8" fmla="*/ 864 w 5800"/>
              <a:gd name="T9" fmla="*/ 96 h 1400"/>
              <a:gd name="T10" fmla="*/ 1384 w 5800"/>
              <a:gd name="T11" fmla="*/ 384 h 1400"/>
              <a:gd name="T12" fmla="*/ 1312 w 5800"/>
              <a:gd name="T13" fmla="*/ 512 h 1400"/>
              <a:gd name="T14" fmla="*/ 1704 w 5800"/>
              <a:gd name="T15" fmla="*/ 936 h 1400"/>
              <a:gd name="T16" fmla="*/ 2024 w 5800"/>
              <a:gd name="T17" fmla="*/ 968 h 1400"/>
              <a:gd name="T18" fmla="*/ 2384 w 5800"/>
              <a:gd name="T19" fmla="*/ 968 h 1400"/>
              <a:gd name="T20" fmla="*/ 2536 w 5800"/>
              <a:gd name="T21" fmla="*/ 928 h 1400"/>
              <a:gd name="T22" fmla="*/ 2896 w 5800"/>
              <a:gd name="T23" fmla="*/ 624 h 1400"/>
              <a:gd name="T24" fmla="*/ 2944 w 5800"/>
              <a:gd name="T25" fmla="*/ 648 h 1400"/>
              <a:gd name="T26" fmla="*/ 3224 w 5800"/>
              <a:gd name="T27" fmla="*/ 960 h 1400"/>
              <a:gd name="T28" fmla="*/ 3288 w 5800"/>
              <a:gd name="T29" fmla="*/ 976 h 1400"/>
              <a:gd name="T30" fmla="*/ 3448 w 5800"/>
              <a:gd name="T31" fmla="*/ 696 h 1400"/>
              <a:gd name="T32" fmla="*/ 3576 w 5800"/>
              <a:gd name="T33" fmla="*/ 720 h 1400"/>
              <a:gd name="T34" fmla="*/ 3696 w 5800"/>
              <a:gd name="T35" fmla="*/ 800 h 1400"/>
              <a:gd name="T36" fmla="*/ 3840 w 5800"/>
              <a:gd name="T37" fmla="*/ 1080 h 1400"/>
              <a:gd name="T38" fmla="*/ 3992 w 5800"/>
              <a:gd name="T39" fmla="*/ 1208 h 1400"/>
              <a:gd name="T40" fmla="*/ 4200 w 5800"/>
              <a:gd name="T41" fmla="*/ 1232 h 1400"/>
              <a:gd name="T42" fmla="*/ 4416 w 5800"/>
              <a:gd name="T43" fmla="*/ 1024 h 1400"/>
              <a:gd name="T44" fmla="*/ 4368 w 5800"/>
              <a:gd name="T45" fmla="*/ 928 h 1400"/>
              <a:gd name="T46" fmla="*/ 5152 w 5800"/>
              <a:gd name="T47" fmla="*/ 200 h 1400"/>
              <a:gd name="T48" fmla="*/ 5200 w 5800"/>
              <a:gd name="T49" fmla="*/ 136 h 1400"/>
              <a:gd name="T50" fmla="*/ 5480 w 5800"/>
              <a:gd name="T51" fmla="*/ 128 h 1400"/>
              <a:gd name="T52" fmla="*/ 5472 w 5800"/>
              <a:gd name="T53" fmla="*/ 368 h 1400"/>
              <a:gd name="T54" fmla="*/ 5520 w 5800"/>
              <a:gd name="T55" fmla="*/ 568 h 1400"/>
              <a:gd name="T56" fmla="*/ 5568 w 5800"/>
              <a:gd name="T57" fmla="*/ 720 h 1400"/>
              <a:gd name="T58" fmla="*/ 5672 w 5800"/>
              <a:gd name="T59" fmla="*/ 896 h 1400"/>
              <a:gd name="T60" fmla="*/ 5800 w 5800"/>
              <a:gd name="T61" fmla="*/ 1080 h 1400"/>
              <a:gd name="T62" fmla="*/ 5800 w 5800"/>
              <a:gd name="T63" fmla="*/ 1400 h 1400"/>
              <a:gd name="T64" fmla="*/ 16 w 5800"/>
              <a:gd name="T65" fmla="*/ 1400 h 1400"/>
              <a:gd name="T66" fmla="*/ 0 w 5800"/>
              <a:gd name="T67" fmla="*/ 0 h 14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800"/>
              <a:gd name="T103" fmla="*/ 0 h 1400"/>
              <a:gd name="T104" fmla="*/ 5800 w 5800"/>
              <a:gd name="T105" fmla="*/ 1400 h 14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800" h="1400">
                <a:moveTo>
                  <a:pt x="0" y="0"/>
                </a:moveTo>
                <a:lnTo>
                  <a:pt x="216" y="104"/>
                </a:lnTo>
                <a:lnTo>
                  <a:pt x="688" y="104"/>
                </a:lnTo>
                <a:lnTo>
                  <a:pt x="792" y="208"/>
                </a:lnTo>
                <a:lnTo>
                  <a:pt x="864" y="96"/>
                </a:lnTo>
                <a:lnTo>
                  <a:pt x="1384" y="384"/>
                </a:lnTo>
                <a:lnTo>
                  <a:pt x="1312" y="512"/>
                </a:lnTo>
                <a:lnTo>
                  <a:pt x="1704" y="936"/>
                </a:lnTo>
                <a:lnTo>
                  <a:pt x="2024" y="968"/>
                </a:lnTo>
                <a:lnTo>
                  <a:pt x="2384" y="968"/>
                </a:lnTo>
                <a:lnTo>
                  <a:pt x="2536" y="928"/>
                </a:lnTo>
                <a:lnTo>
                  <a:pt x="2896" y="624"/>
                </a:lnTo>
                <a:lnTo>
                  <a:pt x="2944" y="648"/>
                </a:lnTo>
                <a:lnTo>
                  <a:pt x="3224" y="960"/>
                </a:lnTo>
                <a:lnTo>
                  <a:pt x="3288" y="976"/>
                </a:lnTo>
                <a:lnTo>
                  <a:pt x="3448" y="696"/>
                </a:lnTo>
                <a:lnTo>
                  <a:pt x="3576" y="720"/>
                </a:lnTo>
                <a:lnTo>
                  <a:pt x="3696" y="800"/>
                </a:lnTo>
                <a:lnTo>
                  <a:pt x="3840" y="1080"/>
                </a:lnTo>
                <a:lnTo>
                  <a:pt x="3992" y="1208"/>
                </a:lnTo>
                <a:lnTo>
                  <a:pt x="4200" y="1232"/>
                </a:lnTo>
                <a:lnTo>
                  <a:pt x="4416" y="1024"/>
                </a:lnTo>
                <a:lnTo>
                  <a:pt x="4368" y="928"/>
                </a:lnTo>
                <a:lnTo>
                  <a:pt x="5152" y="200"/>
                </a:lnTo>
                <a:lnTo>
                  <a:pt x="5200" y="136"/>
                </a:lnTo>
                <a:lnTo>
                  <a:pt x="5480" y="128"/>
                </a:lnTo>
                <a:lnTo>
                  <a:pt x="5472" y="368"/>
                </a:lnTo>
                <a:lnTo>
                  <a:pt x="5520" y="568"/>
                </a:lnTo>
                <a:lnTo>
                  <a:pt x="5568" y="720"/>
                </a:lnTo>
                <a:lnTo>
                  <a:pt x="5672" y="896"/>
                </a:lnTo>
                <a:lnTo>
                  <a:pt x="5800" y="1080"/>
                </a:lnTo>
                <a:lnTo>
                  <a:pt x="5800" y="1400"/>
                </a:lnTo>
                <a:lnTo>
                  <a:pt x="16" y="1400"/>
                </a:lnTo>
                <a:lnTo>
                  <a:pt x="0" y="0"/>
                </a:lnTo>
                <a:close/>
              </a:path>
            </a:pathLst>
          </a:custGeom>
          <a:solidFill>
            <a:srgbClr val="339966"/>
          </a:solidFill>
          <a:ln w="12700">
            <a:solidFill>
              <a:schemeClr val="tx1"/>
            </a:solidFill>
            <a:round/>
            <a:headEnd/>
            <a:tailEnd/>
          </a:ln>
        </p:spPr>
        <p:txBody>
          <a:bodyPr/>
          <a:lstStyle/>
          <a:p>
            <a:pPr algn="l" eaLnBrk="1" hangingPunct="1"/>
            <a:endParaRPr lang="en-US" sz="1800">
              <a:effectLst/>
              <a:latin typeface="Arial" charset="0"/>
            </a:endParaRPr>
          </a:p>
        </p:txBody>
      </p:sp>
      <p:sp>
        <p:nvSpPr>
          <p:cNvPr id="3189782" name="Rectangle 22" descr="Light upward diagonal"/>
          <p:cNvSpPr>
            <a:spLocks noChangeArrowheads="1"/>
          </p:cNvSpPr>
          <p:nvPr/>
        </p:nvSpPr>
        <p:spPr bwMode="auto">
          <a:xfrm>
            <a:off x="6705600" y="3581400"/>
            <a:ext cx="1066800" cy="838200"/>
          </a:xfrm>
          <a:prstGeom prst="rect">
            <a:avLst/>
          </a:prstGeom>
          <a:pattFill prst="ltUpDiag">
            <a:fgClr>
              <a:srgbClr val="CC6600">
                <a:alpha val="27000"/>
              </a:srgbClr>
            </a:fgClr>
            <a:bgClr>
              <a:schemeClr val="bg1">
                <a:alpha val="27000"/>
              </a:schemeClr>
            </a:bgClr>
          </a:pattFill>
          <a:ln w="9525">
            <a:solidFill>
              <a:schemeClr val="bg2"/>
            </a:solidFill>
            <a:miter lim="800000"/>
            <a:headEnd/>
            <a:tailEnd/>
          </a:ln>
          <a:effectLst/>
        </p:spPr>
        <p:txBody>
          <a:bodyPr wrap="none" anchor="ctr"/>
          <a:lstStyle/>
          <a:p>
            <a:endParaRPr lang="en-US"/>
          </a:p>
        </p:txBody>
      </p:sp>
      <p:sp>
        <p:nvSpPr>
          <p:cNvPr id="3189783" name="Text Box 23"/>
          <p:cNvSpPr txBox="1">
            <a:spLocks noChangeArrowheads="1"/>
          </p:cNvSpPr>
          <p:nvPr/>
        </p:nvSpPr>
        <p:spPr bwMode="auto">
          <a:xfrm>
            <a:off x="4724400" y="4191000"/>
            <a:ext cx="1600200" cy="366713"/>
          </a:xfrm>
          <a:prstGeom prst="rect">
            <a:avLst/>
          </a:prstGeom>
          <a:noFill/>
          <a:ln w="9525">
            <a:noFill/>
            <a:miter lim="800000"/>
            <a:headEnd/>
            <a:tailEnd/>
          </a:ln>
          <a:effectLst/>
        </p:spPr>
        <p:txBody>
          <a:bodyPr>
            <a:spAutoFit/>
          </a:bodyPr>
          <a:lstStyle/>
          <a:p>
            <a:pPr algn="l" eaLnBrk="1" hangingPunct="1">
              <a:spcBef>
                <a:spcPct val="50000"/>
              </a:spcBef>
            </a:pPr>
            <a:r>
              <a:rPr lang="en-US" sz="1800">
                <a:solidFill>
                  <a:schemeClr val="bg2"/>
                </a:solidFill>
                <a:effectLst/>
                <a:latin typeface="Arial" charset="0"/>
              </a:rPr>
              <a:t>Critical Area</a:t>
            </a:r>
          </a:p>
        </p:txBody>
      </p:sp>
      <p:sp>
        <p:nvSpPr>
          <p:cNvPr id="3189784" name="Line 24"/>
          <p:cNvSpPr>
            <a:spLocks noChangeShapeType="1"/>
          </p:cNvSpPr>
          <p:nvPr/>
        </p:nvSpPr>
        <p:spPr bwMode="auto">
          <a:xfrm flipV="1">
            <a:off x="6096000" y="3962400"/>
            <a:ext cx="914400" cy="381000"/>
          </a:xfrm>
          <a:prstGeom prst="line">
            <a:avLst/>
          </a:prstGeom>
          <a:noFill/>
          <a:ln w="38100">
            <a:solidFill>
              <a:schemeClr val="bg2"/>
            </a:solidFill>
            <a:round/>
            <a:headEnd/>
            <a:tailEnd type="triangle" w="med" len="med"/>
          </a:ln>
          <a:effectLst/>
        </p:spPr>
        <p:txBody>
          <a:bodyPr/>
          <a:lstStyle/>
          <a:p>
            <a:endParaRPr lang="en-US"/>
          </a:p>
        </p:txBody>
      </p:sp>
      <p:sp>
        <p:nvSpPr>
          <p:cNvPr id="3189773" name="Text Box 13"/>
          <p:cNvSpPr txBox="1">
            <a:spLocks noChangeArrowheads="1"/>
          </p:cNvSpPr>
          <p:nvPr/>
        </p:nvSpPr>
        <p:spPr bwMode="auto">
          <a:xfrm>
            <a:off x="2679700" y="2324100"/>
            <a:ext cx="2108200" cy="457200"/>
          </a:xfrm>
          <a:prstGeom prst="rect">
            <a:avLst/>
          </a:prstGeom>
          <a:noFill/>
          <a:ln w="12700">
            <a:noFill/>
            <a:miter lim="800000"/>
            <a:headEnd/>
            <a:tailEnd/>
          </a:ln>
        </p:spPr>
        <p:txBody>
          <a:bodyPr lIns="91417" tIns="45709" rIns="91417" bIns="45709">
            <a:spAutoFit/>
          </a:bodyPr>
          <a:lstStyle/>
          <a:p>
            <a:pPr algn="l">
              <a:spcBef>
                <a:spcPct val="50000"/>
              </a:spcBef>
            </a:pPr>
            <a:r>
              <a:rPr lang="en-US" sz="2400" dirty="0">
                <a:solidFill>
                  <a:schemeClr val="bg2"/>
                </a:solidFill>
                <a:effectLst/>
                <a:latin typeface="Times New Roman" pitchFamily="18" charset="0"/>
              </a:rPr>
              <a:t>Cutoff Trench</a:t>
            </a:r>
          </a:p>
        </p:txBody>
      </p:sp>
      <p:sp>
        <p:nvSpPr>
          <p:cNvPr id="3189771" name="Text Box 11"/>
          <p:cNvSpPr txBox="1">
            <a:spLocks noChangeArrowheads="1"/>
          </p:cNvSpPr>
          <p:nvPr/>
        </p:nvSpPr>
        <p:spPr bwMode="auto">
          <a:xfrm>
            <a:off x="3352800" y="4800600"/>
            <a:ext cx="2806700" cy="457200"/>
          </a:xfrm>
          <a:prstGeom prst="rect">
            <a:avLst/>
          </a:prstGeom>
          <a:noFill/>
          <a:ln w="12700">
            <a:noFill/>
            <a:miter lim="800000"/>
            <a:headEnd/>
            <a:tailEnd/>
          </a:ln>
        </p:spPr>
        <p:txBody>
          <a:bodyPr lIns="91417" tIns="45709" rIns="91417" bIns="45709">
            <a:spAutoFit/>
          </a:bodyPr>
          <a:lstStyle/>
          <a:p>
            <a:pPr algn="l">
              <a:spcBef>
                <a:spcPct val="50000"/>
              </a:spcBef>
            </a:pPr>
            <a:r>
              <a:rPr lang="en-US" sz="2400" dirty="0">
                <a:solidFill>
                  <a:schemeClr val="bg2"/>
                </a:solidFill>
                <a:effectLst/>
                <a:latin typeface="Times New Roman" pitchFamily="18" charset="0"/>
              </a:rPr>
              <a:t>Clay Embankment</a:t>
            </a:r>
          </a:p>
        </p:txBody>
      </p:sp>
      <p:cxnSp>
        <p:nvCxnSpPr>
          <p:cNvPr id="24" name="Straight Connector 2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Slide Number Placeholder 24"/>
          <p:cNvSpPr>
            <a:spLocks noGrp="1"/>
          </p:cNvSpPr>
          <p:nvPr>
            <p:ph type="sldNum" sz="quarter" idx="10"/>
          </p:nvPr>
        </p:nvSpPr>
        <p:spPr/>
        <p:txBody>
          <a:bodyPr/>
          <a:lstStyle/>
          <a:p>
            <a:fld id="{82BF0D79-5E21-4B51-83BC-01370C6300A1}" type="slidenum">
              <a:rPr lang="en-US" smtClean="0"/>
              <a:pPr/>
              <a:t>11</a:t>
            </a:fld>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657225" y="320675"/>
            <a:ext cx="7026275" cy="685800"/>
          </a:xfrm>
        </p:spPr>
        <p:txBody>
          <a:bodyPr/>
          <a:lstStyle/>
          <a:p>
            <a:r>
              <a:rPr lang="en-US" b="1"/>
              <a:t/>
            </a:r>
            <a:br>
              <a:rPr lang="en-US" b="1"/>
            </a:br>
            <a:r>
              <a:rPr lang="en-US" sz="3700" b="1"/>
              <a:t>Foundation Treatment</a:t>
            </a:r>
            <a:r>
              <a:rPr lang="en-US" b="1"/>
              <a:t> </a:t>
            </a:r>
          </a:p>
        </p:txBody>
      </p:sp>
      <p:pic>
        <p:nvPicPr>
          <p:cNvPr id="313347" name="Picture 3" descr="Foundation2a"/>
          <p:cNvPicPr>
            <a:picLocks noChangeAspect="1" noChangeArrowheads="1"/>
          </p:cNvPicPr>
          <p:nvPr/>
        </p:nvPicPr>
        <p:blipFill>
          <a:blip r:embed="rId3" cstate="print">
            <a:lum bright="-18000" contrast="-18000"/>
          </a:blip>
          <a:srcRect/>
          <a:stretch>
            <a:fillRect/>
          </a:stretch>
        </p:blipFill>
        <p:spPr bwMode="auto">
          <a:xfrm>
            <a:off x="0" y="42863"/>
            <a:ext cx="9220200" cy="6858000"/>
          </a:xfrm>
          <a:prstGeom prst="rect">
            <a:avLst/>
          </a:prstGeom>
          <a:noFill/>
        </p:spPr>
      </p:pic>
      <p:sp>
        <p:nvSpPr>
          <p:cNvPr id="313348" name="Text Box 4"/>
          <p:cNvSpPr txBox="1">
            <a:spLocks noChangeArrowheads="1"/>
          </p:cNvSpPr>
          <p:nvPr/>
        </p:nvSpPr>
        <p:spPr bwMode="auto">
          <a:xfrm>
            <a:off x="0" y="6019800"/>
            <a:ext cx="4787900" cy="822325"/>
          </a:xfrm>
          <a:prstGeom prst="rect">
            <a:avLst/>
          </a:prstGeom>
          <a:noFill/>
          <a:ln w="12700">
            <a:noFill/>
            <a:miter lim="800000"/>
            <a:headEnd/>
            <a:tailEnd/>
          </a:ln>
          <a:effectLst/>
        </p:spPr>
        <p:txBody>
          <a:bodyPr>
            <a:spAutoFit/>
          </a:bodyPr>
          <a:lstStyle/>
          <a:p>
            <a:pPr eaLnBrk="0" hangingPunct="0">
              <a:spcBef>
                <a:spcPct val="50000"/>
              </a:spcBef>
            </a:pPr>
            <a:r>
              <a:rPr lang="en-US" sz="2400" b="1">
                <a:effectLst>
                  <a:outerShdw blurRad="38100" dist="38100" dir="2700000" algn="tl">
                    <a:srgbClr val="C0C0C0"/>
                  </a:outerShdw>
                </a:effectLst>
              </a:rPr>
              <a:t>Solution Features Intercepting Cutoff Trench</a:t>
            </a:r>
          </a:p>
        </p:txBody>
      </p:sp>
      <p:sp>
        <p:nvSpPr>
          <p:cNvPr id="109575" name="Text Box 7"/>
          <p:cNvSpPr txBox="1">
            <a:spLocks noChangeArrowheads="1"/>
          </p:cNvSpPr>
          <p:nvPr/>
        </p:nvSpPr>
        <p:spPr bwMode="auto">
          <a:xfrm>
            <a:off x="0" y="4406900"/>
            <a:ext cx="1219200" cy="457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noFill/>
            <a:miter lim="800000"/>
            <a:headEnd/>
            <a:tailEnd/>
          </a:ln>
          <a:effectLst/>
        </p:spPr>
        <p:txBody>
          <a:bodyPr lIns="91417" tIns="45709" rIns="91417" bIns="45709">
            <a:spAutoFit/>
          </a:bodyPr>
          <a:lstStyle/>
          <a:p>
            <a:pPr eaLnBrk="0" hangingPunct="0">
              <a:spcBef>
                <a:spcPct val="50000"/>
              </a:spcBef>
            </a:pPr>
            <a:r>
              <a:rPr lang="en-US" sz="2400">
                <a:solidFill>
                  <a:schemeClr val="tx2"/>
                </a:solidFill>
                <a:effectLst>
                  <a:outerShdw blurRad="38100" dist="38100" dir="2700000" algn="tl">
                    <a:srgbClr val="FFFFFF"/>
                  </a:outerShdw>
                </a:effectLst>
              </a:rPr>
              <a:t>Caves</a:t>
            </a:r>
          </a:p>
        </p:txBody>
      </p:sp>
      <p:sp>
        <p:nvSpPr>
          <p:cNvPr id="313350" name="Line 3"/>
          <p:cNvSpPr>
            <a:spLocks noChangeShapeType="1"/>
          </p:cNvSpPr>
          <p:nvPr/>
        </p:nvSpPr>
        <p:spPr bwMode="auto">
          <a:xfrm flipV="1">
            <a:off x="1193800" y="3124200"/>
            <a:ext cx="939800" cy="1511300"/>
          </a:xfrm>
          <a:prstGeom prst="line">
            <a:avLst/>
          </a:prstGeom>
          <a:noFill/>
          <a:ln w="57150">
            <a:solidFill>
              <a:srgbClr val="FF0000"/>
            </a:solidFill>
            <a:round/>
            <a:headEnd/>
            <a:tailEnd type="triangle" w="med" len="med"/>
          </a:ln>
        </p:spPr>
        <p:txBody>
          <a:bodyPr/>
          <a:lstStyle/>
          <a:p>
            <a:endParaRPr lang="en-US"/>
          </a:p>
        </p:txBody>
      </p:sp>
      <p:sp>
        <p:nvSpPr>
          <p:cNvPr id="313351" name="Line 7"/>
          <p:cNvSpPr>
            <a:spLocks noChangeShapeType="1"/>
          </p:cNvSpPr>
          <p:nvPr/>
        </p:nvSpPr>
        <p:spPr bwMode="auto">
          <a:xfrm flipV="1">
            <a:off x="3200400" y="3124200"/>
            <a:ext cx="762000" cy="1066800"/>
          </a:xfrm>
          <a:prstGeom prst="line">
            <a:avLst/>
          </a:prstGeom>
          <a:noFill/>
          <a:ln w="57150">
            <a:solidFill>
              <a:srgbClr val="FF0000"/>
            </a:solidFill>
            <a:prstDash val="lgDash"/>
            <a:round/>
            <a:headEnd/>
            <a:tailEnd type="triangle" w="med" len="med"/>
          </a:ln>
          <a:effectLst/>
        </p:spPr>
        <p:txBody>
          <a:bodyPr/>
          <a:lstStyle/>
          <a:p>
            <a:endParaRPr lang="en-US"/>
          </a:p>
        </p:txBody>
      </p:sp>
      <p:sp>
        <p:nvSpPr>
          <p:cNvPr id="109573" name="Text Box 5"/>
          <p:cNvSpPr txBox="1">
            <a:spLocks noChangeArrowheads="1"/>
          </p:cNvSpPr>
          <p:nvPr/>
        </p:nvSpPr>
        <p:spPr bwMode="auto">
          <a:xfrm>
            <a:off x="2667000" y="4267200"/>
            <a:ext cx="1219200" cy="822325"/>
          </a:xfrm>
          <a:prstGeom prst="rect">
            <a:avLst/>
          </a:prstGeom>
          <a:gradFill rotWithShape="0">
            <a:gsLst>
              <a:gs pos="0">
                <a:srgbClr val="011347">
                  <a:alpha val="35001"/>
                </a:srgbClr>
              </a:gs>
              <a:gs pos="50000">
                <a:schemeClr val="bg1"/>
              </a:gs>
              <a:gs pos="100000">
                <a:srgbClr val="011347">
                  <a:alpha val="35001"/>
                </a:srgbClr>
              </a:gs>
            </a:gsLst>
            <a:lin ang="5400000" scaled="1"/>
          </a:gradFill>
          <a:ln w="12700">
            <a:noFill/>
            <a:miter lim="800000"/>
            <a:headEnd/>
            <a:tailEnd/>
          </a:ln>
        </p:spPr>
        <p:txBody>
          <a:bodyPr lIns="91417" tIns="45709" rIns="91417" bIns="45709">
            <a:spAutoFit/>
          </a:bodyPr>
          <a:lstStyle/>
          <a:p>
            <a:pPr eaLnBrk="0" hangingPunct="0">
              <a:spcBef>
                <a:spcPct val="50000"/>
              </a:spcBef>
            </a:pPr>
            <a:r>
              <a:rPr lang="en-US" sz="2400">
                <a:solidFill>
                  <a:schemeClr val="tx2"/>
                </a:solidFill>
                <a:effectLst>
                  <a:outerShdw blurRad="38100" dist="38100" dir="2700000" algn="tl">
                    <a:srgbClr val="FFFFFF"/>
                  </a:outerShdw>
                </a:effectLst>
              </a:rPr>
              <a:t>Cutoff Trench</a:t>
            </a:r>
          </a:p>
        </p:txBody>
      </p:sp>
      <p:sp>
        <p:nvSpPr>
          <p:cNvPr id="313353" name="Line 9"/>
          <p:cNvSpPr>
            <a:spLocks noChangeShapeType="1"/>
          </p:cNvSpPr>
          <p:nvPr/>
        </p:nvSpPr>
        <p:spPr bwMode="auto">
          <a:xfrm>
            <a:off x="3733800" y="5029200"/>
            <a:ext cx="3352800" cy="1219200"/>
          </a:xfrm>
          <a:prstGeom prst="line">
            <a:avLst/>
          </a:prstGeom>
          <a:noFill/>
          <a:ln w="76200">
            <a:solidFill>
              <a:srgbClr val="FF0000"/>
            </a:solidFill>
            <a:prstDash val="lgDash"/>
            <a:round/>
            <a:headEnd/>
            <a:tailEnd type="triangle" w="med" len="med"/>
          </a:ln>
          <a:effectLst/>
        </p:spPr>
        <p:txBody>
          <a:bodyPr/>
          <a:lstStyle/>
          <a:p>
            <a:endParaRPr lang="en-US"/>
          </a:p>
        </p:txBody>
      </p:sp>
      <p:sp>
        <p:nvSpPr>
          <p:cNvPr id="2" name="Text Box 5"/>
          <p:cNvSpPr txBox="1">
            <a:spLocks noChangeArrowheads="1"/>
          </p:cNvSpPr>
          <p:nvPr/>
        </p:nvSpPr>
        <p:spPr bwMode="auto">
          <a:xfrm>
            <a:off x="8051800" y="3124200"/>
            <a:ext cx="1092200" cy="457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noFill/>
            <a:miter lim="800000"/>
            <a:headEnd/>
            <a:tailEnd/>
          </a:ln>
          <a:effectLst/>
        </p:spPr>
        <p:txBody>
          <a:bodyPr lIns="91417" tIns="45709" rIns="91417" bIns="45709">
            <a:spAutoFit/>
          </a:bodyPr>
          <a:lstStyle/>
          <a:p>
            <a:pPr eaLnBrk="0" hangingPunct="0">
              <a:spcBef>
                <a:spcPct val="50000"/>
              </a:spcBef>
            </a:pPr>
            <a:r>
              <a:rPr lang="en-US" sz="2400">
                <a:solidFill>
                  <a:schemeClr val="tx2"/>
                </a:solidFill>
                <a:effectLst>
                  <a:outerShdw blurRad="38100" dist="38100" dir="2700000" algn="tl">
                    <a:srgbClr val="FFFFFF"/>
                  </a:outerShdw>
                </a:effectLst>
              </a:rPr>
              <a:t>Cave</a:t>
            </a:r>
          </a:p>
        </p:txBody>
      </p:sp>
      <p:sp>
        <p:nvSpPr>
          <p:cNvPr id="313355" name="Line 6"/>
          <p:cNvSpPr>
            <a:spLocks noChangeShapeType="1"/>
          </p:cNvSpPr>
          <p:nvPr/>
        </p:nvSpPr>
        <p:spPr bwMode="auto">
          <a:xfrm flipH="1">
            <a:off x="7848600" y="3657600"/>
            <a:ext cx="304800" cy="304800"/>
          </a:xfrm>
          <a:prstGeom prst="line">
            <a:avLst/>
          </a:prstGeom>
          <a:noFill/>
          <a:ln w="57150">
            <a:solidFill>
              <a:srgbClr val="FF0000"/>
            </a:solidFill>
            <a:round/>
            <a:headEnd/>
            <a:tailEnd type="triangle" w="med" len="med"/>
          </a:ln>
        </p:spPr>
        <p:txBody>
          <a:bodyPr/>
          <a:lstStyle/>
          <a:p>
            <a:endParaRPr lang="en-US"/>
          </a:p>
        </p:txBody>
      </p:sp>
      <p:sp>
        <p:nvSpPr>
          <p:cNvPr id="12" name="Slide Number Placeholder 11"/>
          <p:cNvSpPr>
            <a:spLocks noGrp="1"/>
          </p:cNvSpPr>
          <p:nvPr>
            <p:ph type="sldNum" sz="quarter" idx="10"/>
          </p:nvPr>
        </p:nvSpPr>
        <p:spPr/>
        <p:txBody>
          <a:bodyPr/>
          <a:lstStyle/>
          <a:p>
            <a:fld id="{62ABEF5F-8FA6-440F-B410-7B1ED1EF4D37}" type="slidenum">
              <a:rPr lang="en-US" smtClean="0"/>
              <a:pPr/>
              <a:t>12</a:t>
            </a:fld>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r>
              <a:rPr lang="en-US"/>
              <a:t>Slide </a:t>
            </a:r>
            <a:fld id="{E0BABBA4-4422-487E-8A7A-D10536AB64A5}" type="slidenum">
              <a:rPr lang="en-US"/>
              <a:pPr/>
              <a:t>13</a:t>
            </a:fld>
            <a:endParaRPr lang="en-US"/>
          </a:p>
        </p:txBody>
      </p:sp>
      <p:sp>
        <p:nvSpPr>
          <p:cNvPr id="145410" name="Rectangle 2"/>
          <p:cNvSpPr>
            <a:spLocks noGrp="1" noChangeArrowheads="1"/>
          </p:cNvSpPr>
          <p:nvPr>
            <p:ph type="title"/>
          </p:nvPr>
        </p:nvSpPr>
        <p:spPr/>
        <p:txBody>
          <a:bodyPr/>
          <a:lstStyle/>
          <a:p>
            <a:endParaRPr lang="en-US"/>
          </a:p>
        </p:txBody>
      </p:sp>
      <p:sp>
        <p:nvSpPr>
          <p:cNvPr id="145411" name="Rectangle 3"/>
          <p:cNvSpPr>
            <a:spLocks noGrp="1" noChangeArrowheads="1"/>
          </p:cNvSpPr>
          <p:nvPr>
            <p:ph type="body" idx="1"/>
          </p:nvPr>
        </p:nvSpPr>
        <p:spPr/>
        <p:txBody>
          <a:bodyPr/>
          <a:lstStyle/>
          <a:p>
            <a:endParaRPr lang="en-US"/>
          </a:p>
        </p:txBody>
      </p:sp>
      <p:pic>
        <p:nvPicPr>
          <p:cNvPr id="145412" name="Picture 4" descr="cutoff7"/>
          <p:cNvPicPr>
            <a:picLocks noChangeAspect="1" noChangeArrowheads="1"/>
          </p:cNvPicPr>
          <p:nvPr/>
        </p:nvPicPr>
        <p:blipFill>
          <a:blip r:embed="rId2" cstate="print"/>
          <a:srcRect/>
          <a:stretch>
            <a:fillRect/>
          </a:stretch>
        </p:blipFill>
        <p:spPr bwMode="auto">
          <a:xfrm>
            <a:off x="-119063" y="-381000"/>
            <a:ext cx="9382126" cy="7620000"/>
          </a:xfrm>
          <a:prstGeom prst="rect">
            <a:avLst/>
          </a:prstGeom>
          <a:noFill/>
        </p:spPr>
      </p:pic>
      <p:pic>
        <p:nvPicPr>
          <p:cNvPr id="145413" name="Picture 5"/>
          <p:cNvPicPr>
            <a:picLocks noChangeAspect="1" noChangeArrowheads="1"/>
          </p:cNvPicPr>
          <p:nvPr/>
        </p:nvPicPr>
        <p:blipFill>
          <a:blip r:embed="rId3" cstate="print"/>
          <a:srcRect/>
          <a:stretch>
            <a:fillRect/>
          </a:stretch>
        </p:blipFill>
        <p:spPr bwMode="auto">
          <a:xfrm>
            <a:off x="-109538" y="-381000"/>
            <a:ext cx="4724401" cy="7620000"/>
          </a:xfrm>
          <a:prstGeom prst="rect">
            <a:avLst/>
          </a:prstGeom>
          <a:noFill/>
          <a:ln w="12700" algn="ctr">
            <a:noFill/>
            <a:miter lim="800000"/>
            <a:headEnd/>
            <a:tailEnd/>
          </a:ln>
          <a:effectLst/>
        </p:spPr>
      </p:pic>
      <p:sp>
        <p:nvSpPr>
          <p:cNvPr id="145414" name="Line 6"/>
          <p:cNvSpPr>
            <a:spLocks noChangeShapeType="1"/>
          </p:cNvSpPr>
          <p:nvPr/>
        </p:nvSpPr>
        <p:spPr bwMode="auto">
          <a:xfrm>
            <a:off x="2133600" y="1981200"/>
            <a:ext cx="4267200" cy="3733800"/>
          </a:xfrm>
          <a:prstGeom prst="line">
            <a:avLst/>
          </a:prstGeom>
          <a:noFill/>
          <a:ln w="76200">
            <a:solidFill>
              <a:srgbClr val="FF0000"/>
            </a:solidFill>
            <a:prstDash val="dash"/>
            <a:round/>
            <a:headEnd type="triangle" w="med" len="med"/>
            <a:tailEnd type="triangle" w="med" len="med"/>
          </a:ln>
          <a:effectLst/>
        </p:spPr>
        <p:txBody>
          <a:bodyPr lIns="90488" tIns="44450" rIns="90488" bIns="44450"/>
          <a:lstStyle/>
          <a:p>
            <a:endParaRPr lang="en-US"/>
          </a:p>
        </p:txBody>
      </p:sp>
      <p:sp>
        <p:nvSpPr>
          <p:cNvPr id="145415" name="Line 7"/>
          <p:cNvSpPr>
            <a:spLocks noChangeShapeType="1"/>
          </p:cNvSpPr>
          <p:nvPr/>
        </p:nvSpPr>
        <p:spPr bwMode="auto">
          <a:xfrm flipV="1">
            <a:off x="2209800" y="2514600"/>
            <a:ext cx="5562600" cy="457200"/>
          </a:xfrm>
          <a:prstGeom prst="line">
            <a:avLst/>
          </a:prstGeom>
          <a:noFill/>
          <a:ln w="76200">
            <a:solidFill>
              <a:srgbClr val="FF0000"/>
            </a:solidFill>
            <a:prstDash val="dash"/>
            <a:round/>
            <a:headEnd type="triangle" w="med" len="med"/>
            <a:tailEnd type="triangle" w="med" len="med"/>
          </a:ln>
          <a:effectLst/>
        </p:spPr>
        <p:txBody>
          <a:bodyPr lIns="90488" tIns="44450" rIns="90488" bIns="44450"/>
          <a:lstStyle/>
          <a:p>
            <a:endParaRPr lang="en-US"/>
          </a:p>
        </p:txBody>
      </p:sp>
      <p:sp>
        <p:nvSpPr>
          <p:cNvPr id="145416" name="Text Box 8"/>
          <p:cNvSpPr txBox="1">
            <a:spLocks noChangeArrowheads="1"/>
          </p:cNvSpPr>
          <p:nvPr/>
        </p:nvSpPr>
        <p:spPr bwMode="auto">
          <a:xfrm>
            <a:off x="4191000" y="3352800"/>
            <a:ext cx="1524000" cy="336550"/>
          </a:xfrm>
          <a:prstGeom prst="rect">
            <a:avLst/>
          </a:prstGeom>
          <a:solidFill>
            <a:schemeClr val="tx1">
              <a:lumMod val="75000"/>
              <a:lumOff val="25000"/>
            </a:schemeClr>
          </a:solidFill>
          <a:ln w="12700" algn="ctr">
            <a:noFill/>
            <a:miter lim="800000"/>
            <a:headEnd/>
            <a:tailEnd/>
          </a:ln>
          <a:effectLst/>
        </p:spPr>
        <p:txBody>
          <a:bodyPr lIns="90488" tIns="44450" rIns="90488" bIns="44450">
            <a:spAutoFit/>
          </a:bodyPr>
          <a:lstStyle/>
          <a:p>
            <a:pPr eaLnBrk="0" hangingPunct="0">
              <a:lnSpc>
                <a:spcPct val="90000"/>
              </a:lnSpc>
              <a:spcBef>
                <a:spcPct val="50000"/>
              </a:spcBef>
              <a:buSzPct val="100000"/>
            </a:pPr>
            <a:r>
              <a:rPr lang="en-US" dirty="0">
                <a:solidFill>
                  <a:schemeClr val="bg1"/>
                </a:solidFill>
                <a:latin typeface="+mn-lt"/>
              </a:rPr>
              <a:t>Trench Line</a:t>
            </a:r>
          </a:p>
        </p:txBody>
      </p:sp>
      <p:sp>
        <p:nvSpPr>
          <p:cNvPr id="11" name="Text Box 8"/>
          <p:cNvSpPr txBox="1">
            <a:spLocks noChangeArrowheads="1"/>
          </p:cNvSpPr>
          <p:nvPr/>
        </p:nvSpPr>
        <p:spPr bwMode="auto">
          <a:xfrm>
            <a:off x="4343400" y="1905000"/>
            <a:ext cx="2057400" cy="588366"/>
          </a:xfrm>
          <a:prstGeom prst="rect">
            <a:avLst/>
          </a:prstGeom>
          <a:solidFill>
            <a:schemeClr val="tx1">
              <a:lumMod val="75000"/>
              <a:lumOff val="25000"/>
            </a:schemeClr>
          </a:solidFill>
          <a:ln w="12700" algn="ctr">
            <a:noFill/>
            <a:miter lim="800000"/>
            <a:headEnd/>
            <a:tailEnd/>
          </a:ln>
          <a:effectLst/>
        </p:spPr>
        <p:txBody>
          <a:bodyPr wrap="square" lIns="90488" tIns="44450" rIns="90488" bIns="44450">
            <a:spAutoFit/>
          </a:bodyPr>
          <a:lstStyle/>
          <a:p>
            <a:pPr eaLnBrk="0" hangingPunct="0">
              <a:lnSpc>
                <a:spcPct val="90000"/>
              </a:lnSpc>
              <a:spcBef>
                <a:spcPct val="50000"/>
              </a:spcBef>
              <a:buSzPct val="100000"/>
            </a:pPr>
            <a:r>
              <a:rPr lang="en-US" dirty="0" smtClean="0">
                <a:solidFill>
                  <a:schemeClr val="bg1"/>
                </a:solidFill>
                <a:latin typeface="+mn-lt"/>
              </a:rPr>
              <a:t>Solution feature crossing trench</a:t>
            </a:r>
            <a:endParaRPr lang="en-US"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cutoff trench philosophy"/>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p:spPr>
      </p:pic>
      <p:sp>
        <p:nvSpPr>
          <p:cNvPr id="437251" name="Oval 3"/>
          <p:cNvSpPr>
            <a:spLocks noChangeArrowheads="1"/>
          </p:cNvSpPr>
          <p:nvPr/>
        </p:nvSpPr>
        <p:spPr bwMode="auto">
          <a:xfrm>
            <a:off x="5715000" y="1600200"/>
            <a:ext cx="101600" cy="114300"/>
          </a:xfrm>
          <a:prstGeom prst="ellipse">
            <a:avLst/>
          </a:prstGeom>
          <a:solidFill>
            <a:srgbClr val="FF0000"/>
          </a:solidFill>
          <a:ln w="15875">
            <a:solidFill>
              <a:schemeClr val="bg2"/>
            </a:solidFill>
            <a:round/>
            <a:headEnd/>
            <a:tailEnd/>
          </a:ln>
          <a:effectLst/>
        </p:spPr>
        <p:txBody>
          <a:bodyPr wrap="none" anchor="ctr"/>
          <a:lstStyle/>
          <a:p>
            <a:endParaRPr lang="en-US"/>
          </a:p>
        </p:txBody>
      </p:sp>
      <p:sp>
        <p:nvSpPr>
          <p:cNvPr id="437252" name="Oval 4"/>
          <p:cNvSpPr>
            <a:spLocks noChangeArrowheads="1"/>
          </p:cNvSpPr>
          <p:nvPr/>
        </p:nvSpPr>
        <p:spPr bwMode="auto">
          <a:xfrm>
            <a:off x="6400800" y="6629400"/>
            <a:ext cx="101600" cy="88900"/>
          </a:xfrm>
          <a:prstGeom prst="ellipse">
            <a:avLst/>
          </a:prstGeom>
          <a:solidFill>
            <a:srgbClr val="FF0000"/>
          </a:solidFill>
          <a:ln w="19050">
            <a:solidFill>
              <a:schemeClr val="bg2"/>
            </a:solidFill>
            <a:round/>
            <a:headEnd/>
            <a:tailEnd/>
          </a:ln>
          <a:effectLst/>
        </p:spPr>
        <p:txBody>
          <a:bodyPr wrap="none" anchor="ctr"/>
          <a:lstStyle/>
          <a:p>
            <a:endParaRPr lang="en-US"/>
          </a:p>
        </p:txBody>
      </p:sp>
      <p:sp>
        <p:nvSpPr>
          <p:cNvPr id="6" name="TextBox 5"/>
          <p:cNvSpPr txBox="1"/>
          <p:nvPr/>
        </p:nvSpPr>
        <p:spPr>
          <a:xfrm>
            <a:off x="0" y="762000"/>
            <a:ext cx="5334000"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smtClean="0">
                <a:solidFill>
                  <a:srgbClr val="FFFFCC"/>
                </a:solidFill>
              </a:rPr>
              <a:t>Overhangs  and loose rock will be removed only where they cross the line of the trench, since the </a:t>
            </a:r>
            <a:r>
              <a:rPr lang="en-US" sz="1400" dirty="0" err="1" smtClean="0">
                <a:solidFill>
                  <a:srgbClr val="FFFFCC"/>
                </a:solidFill>
              </a:rPr>
              <a:t>earthfill</a:t>
            </a:r>
            <a:r>
              <a:rPr lang="en-US" sz="1400" dirty="0" smtClean="0">
                <a:solidFill>
                  <a:srgbClr val="FFFFCC"/>
                </a:solidFill>
              </a:rPr>
              <a:t> in the sides of the trench will have the function only of stability and not of an absolute uniform tight contact with the trench walls.  Tamping will supplement the regular rolling of the fill required under the overhangs and irregular </a:t>
            </a:r>
            <a:r>
              <a:rPr lang="en-US" sz="1400" dirty="0" err="1" smtClean="0">
                <a:solidFill>
                  <a:srgbClr val="FFFFCC"/>
                </a:solidFill>
              </a:rPr>
              <a:t>salients</a:t>
            </a:r>
            <a:r>
              <a:rPr lang="en-US" sz="1400" dirty="0" smtClean="0">
                <a:solidFill>
                  <a:srgbClr val="FFFFCC"/>
                </a:solidFill>
              </a:rPr>
              <a:t>.”</a:t>
            </a:r>
            <a:endParaRPr lang="en-US" sz="1400" dirty="0">
              <a:solidFill>
                <a:srgbClr val="FFFFCC"/>
              </a:solidFill>
            </a:endParaRPr>
          </a:p>
        </p:txBody>
      </p:sp>
      <p:sp>
        <p:nvSpPr>
          <p:cNvPr id="7" name="TextBox 6"/>
          <p:cNvSpPr txBox="1"/>
          <p:nvPr/>
        </p:nvSpPr>
        <p:spPr>
          <a:xfrm>
            <a:off x="1066800" y="0"/>
            <a:ext cx="7162800" cy="707886"/>
          </a:xfrm>
          <a:prstGeom prst="rect">
            <a:avLst/>
          </a:prstGeom>
          <a:noFill/>
        </p:spPr>
        <p:txBody>
          <a:bodyPr wrap="square" rtlCol="0">
            <a:spAutoFit/>
          </a:bodyPr>
          <a:lstStyle/>
          <a:p>
            <a:r>
              <a:rPr lang="en-US" sz="4000" dirty="0" smtClean="0">
                <a:latin typeface="+mj-lt"/>
              </a:rPr>
              <a:t>Cutoff Trench Backfill Design</a:t>
            </a:r>
            <a:endParaRPr lang="en-US" sz="4000" dirty="0">
              <a:latin typeface="+mj-lt"/>
            </a:endParaRPr>
          </a:p>
        </p:txBody>
      </p:sp>
      <p:cxnSp>
        <p:nvCxnSpPr>
          <p:cNvPr id="8" name="Straight Connector 7"/>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8686800" y="6381750"/>
            <a:ext cx="457200" cy="476250"/>
          </a:xfrm>
        </p:spPr>
        <p:txBody>
          <a:bodyPr/>
          <a:lstStyle/>
          <a:p>
            <a:fld id="{82BF0D79-5E21-4B51-83BC-01370C6300A1}" type="slidenum">
              <a:rPr lang="en-US" smtClean="0"/>
              <a:pPr/>
              <a:t>14</a:t>
            </a:fld>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457200" y="76200"/>
            <a:ext cx="8229600" cy="715962"/>
          </a:xfrm>
        </p:spPr>
        <p:txBody>
          <a:bodyPr/>
          <a:lstStyle/>
          <a:p>
            <a:pPr algn="ctr"/>
            <a:r>
              <a:rPr lang="en-US" dirty="0"/>
              <a:t>Cutoff Trench Treatment</a:t>
            </a:r>
          </a:p>
        </p:txBody>
      </p:sp>
      <p:pic>
        <p:nvPicPr>
          <p:cNvPr id="373763" name="Picture 3" descr="cutoff trench before"/>
          <p:cNvPicPr>
            <a:picLocks noGrp="1" noChangeAspect="1" noChangeArrowheads="1"/>
          </p:cNvPicPr>
          <p:nvPr>
            <p:ph sz="half" idx="1"/>
          </p:nvPr>
        </p:nvPicPr>
        <p:blipFill>
          <a:blip r:embed="rId3" cstate="print"/>
          <a:srcRect b="26199"/>
          <a:stretch>
            <a:fillRect/>
          </a:stretch>
        </p:blipFill>
        <p:spPr>
          <a:xfrm>
            <a:off x="533400" y="1295401"/>
            <a:ext cx="3611964" cy="4038600"/>
          </a:xfrm>
          <a:noFill/>
          <a:ln/>
        </p:spPr>
      </p:pic>
      <p:pic>
        <p:nvPicPr>
          <p:cNvPr id="373764" name="Picture 4" descr="cutoff trench after"/>
          <p:cNvPicPr>
            <a:picLocks noGrp="1" noChangeAspect="1" noChangeArrowheads="1"/>
          </p:cNvPicPr>
          <p:nvPr>
            <p:ph sz="half" idx="2"/>
          </p:nvPr>
        </p:nvPicPr>
        <p:blipFill>
          <a:blip r:embed="rId4" cstate="print"/>
          <a:srcRect b="17902"/>
          <a:stretch>
            <a:fillRect/>
          </a:stretch>
        </p:blipFill>
        <p:spPr>
          <a:xfrm>
            <a:off x="4800600" y="1295400"/>
            <a:ext cx="3733800" cy="4038599"/>
          </a:xfrm>
          <a:noFill/>
          <a:ln/>
        </p:spPr>
      </p:pic>
      <p:sp>
        <p:nvSpPr>
          <p:cNvPr id="373765" name="Text Box 5"/>
          <p:cNvSpPr txBox="1">
            <a:spLocks noChangeArrowheads="1"/>
          </p:cNvSpPr>
          <p:nvPr/>
        </p:nvSpPr>
        <p:spPr bwMode="auto">
          <a:xfrm>
            <a:off x="457200" y="6286500"/>
            <a:ext cx="2552700" cy="336550"/>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endParaRPr lang="en-US" sz="1600">
              <a:latin typeface="Arial Black" pitchFamily="34" charset="0"/>
            </a:endParaRPr>
          </a:p>
        </p:txBody>
      </p:sp>
      <p:sp>
        <p:nvSpPr>
          <p:cNvPr id="373766" name="Text Box 6"/>
          <p:cNvSpPr txBox="1">
            <a:spLocks noChangeArrowheads="1"/>
          </p:cNvSpPr>
          <p:nvPr/>
        </p:nvSpPr>
        <p:spPr bwMode="auto">
          <a:xfrm>
            <a:off x="609600" y="5471160"/>
            <a:ext cx="3417877" cy="276977"/>
          </a:xfrm>
          <a:prstGeom prst="rect">
            <a:avLst/>
          </a:prstGeom>
          <a:noFill/>
          <a:ln w="12700">
            <a:noFill/>
            <a:miter lim="800000"/>
            <a:headEnd/>
            <a:tailEnd/>
          </a:ln>
          <a:effectLst/>
        </p:spPr>
        <p:txBody>
          <a:bodyPr wrap="none" lIns="91417" tIns="45709" rIns="91417" bIns="45709">
            <a:spAutoFit/>
          </a:bodyPr>
          <a:lstStyle/>
          <a:p>
            <a:pPr eaLnBrk="0" hangingPunct="0"/>
            <a:r>
              <a:rPr lang="en-US" sz="1200" dirty="0" smtClean="0">
                <a:latin typeface="+mn-lt"/>
              </a:rPr>
              <a:t>Excavated trench before any sidewall treatment</a:t>
            </a:r>
            <a:endParaRPr lang="en-US" sz="1200" dirty="0">
              <a:latin typeface="+mn-lt"/>
            </a:endParaRPr>
          </a:p>
        </p:txBody>
      </p:sp>
      <p:sp>
        <p:nvSpPr>
          <p:cNvPr id="8" name="Text Box 6"/>
          <p:cNvSpPr txBox="1">
            <a:spLocks noChangeArrowheads="1"/>
          </p:cNvSpPr>
          <p:nvPr/>
        </p:nvSpPr>
        <p:spPr bwMode="auto">
          <a:xfrm>
            <a:off x="4876800" y="5417820"/>
            <a:ext cx="3001096" cy="276977"/>
          </a:xfrm>
          <a:prstGeom prst="rect">
            <a:avLst/>
          </a:prstGeom>
          <a:noFill/>
          <a:ln w="12700">
            <a:noFill/>
            <a:miter lim="800000"/>
            <a:headEnd/>
            <a:tailEnd/>
          </a:ln>
          <a:effectLst/>
        </p:spPr>
        <p:txBody>
          <a:bodyPr wrap="none" lIns="91417" tIns="45709" rIns="91417" bIns="45709">
            <a:spAutoFit/>
          </a:bodyPr>
          <a:lstStyle/>
          <a:p>
            <a:pPr eaLnBrk="0" hangingPunct="0"/>
            <a:r>
              <a:rPr lang="en-US" sz="1200" dirty="0" smtClean="0">
                <a:latin typeface="+mn-lt"/>
              </a:rPr>
              <a:t>Excavated trench after sidewall treatment</a:t>
            </a:r>
            <a:endParaRPr lang="en-US" sz="1200" dirty="0">
              <a:latin typeface="+mn-lt"/>
            </a:endParaRPr>
          </a:p>
        </p:txBody>
      </p:sp>
      <p:cxnSp>
        <p:nvCxnSpPr>
          <p:cNvPr id="9" name="Straight Connector 8"/>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0"/>
          </p:nvPr>
        </p:nvSpPr>
        <p:spPr/>
        <p:txBody>
          <a:bodyPr/>
          <a:lstStyle/>
          <a:p>
            <a:fld id="{FAD4C019-37C7-4484-AE0D-6330E9A36984}" type="slidenum">
              <a:rPr lang="en-US" smtClean="0"/>
              <a:pPr/>
              <a:t>15</a:t>
            </a:fld>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62" name="Rectangle 2"/>
          <p:cNvSpPr>
            <a:spLocks noGrp="1" noChangeArrowheads="1"/>
          </p:cNvSpPr>
          <p:nvPr>
            <p:ph type="title"/>
          </p:nvPr>
        </p:nvSpPr>
        <p:spPr>
          <a:xfrm>
            <a:off x="1447800" y="0"/>
            <a:ext cx="6972300" cy="685800"/>
          </a:xfrm>
        </p:spPr>
        <p:txBody>
          <a:bodyPr anchor="b" anchorCtr="0"/>
          <a:lstStyle/>
          <a:p>
            <a:r>
              <a:rPr lang="en-US" b="0" dirty="0"/>
              <a:t/>
            </a:r>
            <a:br>
              <a:rPr lang="en-US" b="0" dirty="0"/>
            </a:br>
            <a:r>
              <a:rPr lang="en-US" b="0" dirty="0" smtClean="0"/>
              <a:t>Cutoff Trench </a:t>
            </a:r>
            <a:r>
              <a:rPr lang="en-US" b="0" dirty="0"/>
              <a:t>Treatment </a:t>
            </a:r>
          </a:p>
        </p:txBody>
      </p:sp>
      <p:pic>
        <p:nvPicPr>
          <p:cNvPr id="1423369" name="Picture 9" descr="Wolf Creek Pic 1"/>
          <p:cNvPicPr>
            <a:picLocks noChangeAspect="1" noChangeArrowheads="1"/>
          </p:cNvPicPr>
          <p:nvPr/>
        </p:nvPicPr>
        <p:blipFill>
          <a:blip r:embed="rId3" cstate="print"/>
          <a:srcRect/>
          <a:stretch>
            <a:fillRect/>
          </a:stretch>
        </p:blipFill>
        <p:spPr bwMode="auto">
          <a:xfrm>
            <a:off x="1752600" y="914400"/>
            <a:ext cx="6053137" cy="4857750"/>
          </a:xfrm>
          <a:prstGeom prst="rect">
            <a:avLst/>
          </a:prstGeom>
          <a:noFill/>
        </p:spPr>
      </p:pic>
      <p:sp>
        <p:nvSpPr>
          <p:cNvPr id="1423370" name="Text Box 10"/>
          <p:cNvSpPr txBox="1">
            <a:spLocks noChangeArrowheads="1"/>
          </p:cNvSpPr>
          <p:nvPr/>
        </p:nvSpPr>
        <p:spPr bwMode="auto">
          <a:xfrm>
            <a:off x="8610600" y="6489700"/>
            <a:ext cx="457200" cy="336550"/>
          </a:xfrm>
          <a:prstGeom prst="rect">
            <a:avLst/>
          </a:prstGeom>
          <a:noFill/>
          <a:ln w="12700">
            <a:noFill/>
            <a:miter lim="800000"/>
            <a:headEnd/>
            <a:tailEnd/>
          </a:ln>
          <a:effectLst/>
        </p:spPr>
        <p:txBody>
          <a:bodyPr>
            <a:spAutoFit/>
          </a:bodyPr>
          <a:lstStyle/>
          <a:p>
            <a:pPr>
              <a:spcBef>
                <a:spcPct val="50000"/>
              </a:spcBef>
            </a:pPr>
            <a:r>
              <a:rPr lang="en-US"/>
              <a:t>13</a:t>
            </a:r>
          </a:p>
        </p:txBody>
      </p:sp>
      <p:cxnSp>
        <p:nvCxnSpPr>
          <p:cNvPr id="5" name="Straight Connector 4"/>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0"/>
          </p:nvPr>
        </p:nvSpPr>
        <p:spPr/>
        <p:txBody>
          <a:bodyPr/>
          <a:lstStyle/>
          <a:p>
            <a:fld id="{62ABEF5F-8FA6-440F-B410-7B1ED1EF4D37}" type="slidenum">
              <a:rPr lang="en-US" smtClean="0"/>
              <a:pPr/>
              <a:t>16</a:t>
            </a:fld>
            <a:endParaRPr lang="en-US"/>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321" name="Picture 1033" descr="Wolf Creek Pic 2"/>
          <p:cNvPicPr>
            <a:picLocks noChangeAspect="1" noChangeArrowheads="1"/>
          </p:cNvPicPr>
          <p:nvPr/>
        </p:nvPicPr>
        <p:blipFill>
          <a:blip r:embed="rId3" cstate="print"/>
          <a:srcRect/>
          <a:stretch>
            <a:fillRect/>
          </a:stretch>
        </p:blipFill>
        <p:spPr bwMode="auto">
          <a:xfrm>
            <a:off x="1676400" y="0"/>
            <a:ext cx="5791200" cy="6553200"/>
          </a:xfrm>
          <a:prstGeom prst="rect">
            <a:avLst/>
          </a:prstGeom>
          <a:noFill/>
        </p:spPr>
      </p:pic>
      <p:sp>
        <p:nvSpPr>
          <p:cNvPr id="1421323" name="Line 1035"/>
          <p:cNvSpPr>
            <a:spLocks noChangeShapeType="1"/>
          </p:cNvSpPr>
          <p:nvPr/>
        </p:nvSpPr>
        <p:spPr bwMode="auto">
          <a:xfrm>
            <a:off x="4965700" y="2590800"/>
            <a:ext cx="1244600" cy="177800"/>
          </a:xfrm>
          <a:prstGeom prst="line">
            <a:avLst/>
          </a:prstGeom>
          <a:noFill/>
          <a:ln w="12700">
            <a:solidFill>
              <a:schemeClr val="tx1"/>
            </a:solidFill>
            <a:round/>
            <a:headEnd/>
            <a:tailEnd type="triangle" w="med" len="med"/>
          </a:ln>
          <a:effectLst/>
        </p:spPr>
        <p:txBody>
          <a:bodyPr/>
          <a:lstStyle/>
          <a:p>
            <a:endParaRPr lang="en-US"/>
          </a:p>
        </p:txBody>
      </p:sp>
      <p:sp>
        <p:nvSpPr>
          <p:cNvPr id="6" name="TextBox 5"/>
          <p:cNvSpPr txBox="1"/>
          <p:nvPr/>
        </p:nvSpPr>
        <p:spPr>
          <a:xfrm>
            <a:off x="5181600" y="685800"/>
            <a:ext cx="1371600" cy="307777"/>
          </a:xfrm>
          <a:prstGeom prst="rect">
            <a:avLst/>
          </a:prstGeom>
          <a:noFill/>
        </p:spPr>
        <p:txBody>
          <a:bodyPr wrap="square" rtlCol="0">
            <a:spAutoFit/>
          </a:bodyPr>
          <a:lstStyle/>
          <a:p>
            <a:r>
              <a:rPr lang="en-US" sz="1400" dirty="0" smtClean="0">
                <a:solidFill>
                  <a:schemeClr val="bg1"/>
                </a:solidFill>
                <a:latin typeface="+mn-lt"/>
              </a:rPr>
              <a:t>Floor of trench</a:t>
            </a:r>
            <a:endParaRPr lang="en-US" sz="1400" dirty="0">
              <a:solidFill>
                <a:schemeClr val="bg1"/>
              </a:solidFill>
              <a:latin typeface="+mn-lt"/>
            </a:endParaRPr>
          </a:p>
        </p:txBody>
      </p:sp>
      <p:cxnSp>
        <p:nvCxnSpPr>
          <p:cNvPr id="8" name="Straight Arrow Connector 7"/>
          <p:cNvCxnSpPr/>
          <p:nvPr/>
        </p:nvCxnSpPr>
        <p:spPr>
          <a:xfrm flipH="1">
            <a:off x="4953000" y="914400"/>
            <a:ext cx="304800" cy="304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419600" y="1066800"/>
            <a:ext cx="838200" cy="53340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114800" y="3810000"/>
            <a:ext cx="1143000" cy="198120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57800" y="1600200"/>
            <a:ext cx="0" cy="22098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10200" y="1905000"/>
            <a:ext cx="762000" cy="307777"/>
          </a:xfrm>
          <a:prstGeom prst="rect">
            <a:avLst/>
          </a:prstGeom>
          <a:noFill/>
        </p:spPr>
        <p:txBody>
          <a:bodyPr wrap="square" rtlCol="0">
            <a:spAutoFit/>
          </a:bodyPr>
          <a:lstStyle/>
          <a:p>
            <a:r>
              <a:rPr lang="en-US" sz="1400" dirty="0" smtClean="0">
                <a:solidFill>
                  <a:schemeClr val="bg1"/>
                </a:solidFill>
                <a:latin typeface="+mn-lt"/>
              </a:rPr>
              <a:t>Cave</a:t>
            </a:r>
            <a:endParaRPr lang="en-US" sz="1400" dirty="0">
              <a:solidFill>
                <a:schemeClr val="bg1"/>
              </a:solidFill>
              <a:latin typeface="+mn-lt"/>
            </a:endParaRPr>
          </a:p>
        </p:txBody>
      </p:sp>
      <p:sp>
        <p:nvSpPr>
          <p:cNvPr id="30" name="TextBox 29"/>
          <p:cNvSpPr txBox="1"/>
          <p:nvPr/>
        </p:nvSpPr>
        <p:spPr>
          <a:xfrm>
            <a:off x="2819400" y="2438400"/>
            <a:ext cx="1371600" cy="738664"/>
          </a:xfrm>
          <a:prstGeom prst="rect">
            <a:avLst/>
          </a:prstGeom>
          <a:noFill/>
        </p:spPr>
        <p:txBody>
          <a:bodyPr wrap="square" rtlCol="0">
            <a:spAutoFit/>
          </a:bodyPr>
          <a:lstStyle/>
          <a:p>
            <a:r>
              <a:rPr lang="en-US" sz="1400" dirty="0" smtClean="0">
                <a:solidFill>
                  <a:schemeClr val="bg1"/>
                </a:solidFill>
                <a:latin typeface="+mn-lt"/>
              </a:rPr>
              <a:t>Concrete filling beneath overhang</a:t>
            </a:r>
            <a:endParaRPr lang="en-US" sz="1400" dirty="0">
              <a:solidFill>
                <a:schemeClr val="bg1"/>
              </a:solidFill>
              <a:latin typeface="+mn-lt"/>
            </a:endParaRPr>
          </a:p>
        </p:txBody>
      </p:sp>
      <p:cxnSp>
        <p:nvCxnSpPr>
          <p:cNvPr id="31" name="Straight Arrow Connector 30"/>
          <p:cNvCxnSpPr>
            <a:stCxn id="30" idx="3"/>
          </p:cNvCxnSpPr>
          <p:nvPr/>
        </p:nvCxnSpPr>
        <p:spPr>
          <a:xfrm>
            <a:off x="4191000" y="2807732"/>
            <a:ext cx="838200" cy="92606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57400" y="3429000"/>
            <a:ext cx="1371600" cy="954107"/>
          </a:xfrm>
          <a:prstGeom prst="rect">
            <a:avLst/>
          </a:prstGeom>
          <a:noFill/>
        </p:spPr>
        <p:txBody>
          <a:bodyPr wrap="square" rtlCol="0">
            <a:spAutoFit/>
          </a:bodyPr>
          <a:lstStyle/>
          <a:p>
            <a:r>
              <a:rPr lang="en-US" sz="1400" dirty="0" smtClean="0">
                <a:solidFill>
                  <a:schemeClr val="bg1"/>
                </a:solidFill>
                <a:latin typeface="+mn-lt"/>
              </a:rPr>
              <a:t>Hand placing soil  filling beneath overhang</a:t>
            </a:r>
            <a:endParaRPr lang="en-US" sz="1400" dirty="0">
              <a:solidFill>
                <a:schemeClr val="bg1"/>
              </a:solidFill>
              <a:latin typeface="+mn-lt"/>
            </a:endParaRPr>
          </a:p>
        </p:txBody>
      </p:sp>
      <p:cxnSp>
        <p:nvCxnSpPr>
          <p:cNvPr id="35" name="Straight Arrow Connector 34"/>
          <p:cNvCxnSpPr/>
          <p:nvPr/>
        </p:nvCxnSpPr>
        <p:spPr>
          <a:xfrm>
            <a:off x="2971800" y="3886200"/>
            <a:ext cx="609600" cy="685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562600" y="3962400"/>
            <a:ext cx="1371600" cy="307777"/>
          </a:xfrm>
          <a:prstGeom prst="rect">
            <a:avLst/>
          </a:prstGeom>
          <a:noFill/>
        </p:spPr>
        <p:txBody>
          <a:bodyPr wrap="square" rtlCol="0">
            <a:spAutoFit/>
          </a:bodyPr>
          <a:lstStyle/>
          <a:p>
            <a:r>
              <a:rPr lang="en-US" sz="1400" dirty="0" smtClean="0">
                <a:solidFill>
                  <a:schemeClr val="bg1"/>
                </a:solidFill>
                <a:latin typeface="+mn-lt"/>
              </a:rPr>
              <a:t>Floor of trench</a:t>
            </a:r>
            <a:endParaRPr lang="en-US" sz="1400" dirty="0">
              <a:solidFill>
                <a:schemeClr val="bg1"/>
              </a:solidFill>
              <a:latin typeface="+mn-lt"/>
            </a:endParaRPr>
          </a:p>
        </p:txBody>
      </p:sp>
      <p:cxnSp>
        <p:nvCxnSpPr>
          <p:cNvPr id="38" name="Straight Arrow Connector 37"/>
          <p:cNvCxnSpPr/>
          <p:nvPr/>
        </p:nvCxnSpPr>
        <p:spPr>
          <a:xfrm flipH="1">
            <a:off x="5181600" y="4114800"/>
            <a:ext cx="457200" cy="304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0"/>
          </p:nvPr>
        </p:nvSpPr>
        <p:spPr/>
        <p:txBody>
          <a:bodyPr/>
          <a:lstStyle/>
          <a:p>
            <a:fld id="{62ABEF5F-8FA6-440F-B410-7B1ED1EF4D37}" type="slidenum">
              <a:rPr lang="en-US" smtClean="0"/>
              <a:pPr/>
              <a:t>17</a:t>
            </a:fld>
            <a:endParaRPr lang="en-US"/>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485900" y="838200"/>
            <a:ext cx="6972300" cy="685800"/>
          </a:xfrm>
        </p:spPr>
        <p:txBody>
          <a:bodyPr/>
          <a:lstStyle/>
          <a:p>
            <a:r>
              <a:rPr lang="en-US" b="1"/>
              <a:t/>
            </a:r>
            <a:br>
              <a:rPr lang="en-US" b="1"/>
            </a:br>
            <a:r>
              <a:rPr lang="en-US" b="1"/>
              <a:t>Foundation Treatment </a:t>
            </a:r>
          </a:p>
        </p:txBody>
      </p:sp>
      <p:pic>
        <p:nvPicPr>
          <p:cNvPr id="292867" name="Picture 3" descr="Wolf Creek Pic 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cxnSp>
        <p:nvCxnSpPr>
          <p:cNvPr id="5" name="Straight Arrow Connector 4"/>
          <p:cNvCxnSpPr/>
          <p:nvPr/>
        </p:nvCxnSpPr>
        <p:spPr>
          <a:xfrm flipV="1">
            <a:off x="1752600" y="2133600"/>
            <a:ext cx="4495800" cy="2362200"/>
          </a:xfrm>
          <a:prstGeom prst="straightConnector1">
            <a:avLst/>
          </a:prstGeom>
          <a:ln w="38100">
            <a:solidFill>
              <a:srgbClr val="FFFF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48200" y="762000"/>
            <a:ext cx="4114800" cy="1219200"/>
          </a:xfrm>
          <a:prstGeom prst="straightConnector1">
            <a:avLst/>
          </a:prstGeom>
          <a:ln w="38100">
            <a:solidFill>
              <a:srgbClr val="FFFF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48400" y="762000"/>
            <a:ext cx="76200" cy="137160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324600" y="381000"/>
            <a:ext cx="762000" cy="381000"/>
          </a:xfrm>
          <a:prstGeom prst="straightConnector1">
            <a:avLst/>
          </a:prstGeom>
          <a:ln w="28575">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0"/>
          </p:nvPr>
        </p:nvSpPr>
        <p:spPr/>
        <p:txBody>
          <a:bodyPr/>
          <a:lstStyle/>
          <a:p>
            <a:fld id="{62ABEF5F-8FA6-440F-B410-7B1ED1EF4D37}" type="slidenum">
              <a:rPr lang="en-US" smtClean="0"/>
              <a:pPr/>
              <a:t>18</a:t>
            </a:fld>
            <a:endParaRPr lang="en-US"/>
          </a:p>
        </p:txBody>
      </p:sp>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838200" y="371475"/>
            <a:ext cx="7108825" cy="685800"/>
          </a:xfrm>
        </p:spPr>
        <p:txBody>
          <a:bodyPr/>
          <a:lstStyle/>
          <a:p>
            <a:r>
              <a:rPr lang="en-US" b="1"/>
              <a:t/>
            </a:r>
            <a:br>
              <a:rPr lang="en-US" b="1"/>
            </a:br>
            <a:r>
              <a:rPr lang="en-US" b="1"/>
              <a:t>Foundation Treatment </a:t>
            </a:r>
          </a:p>
        </p:txBody>
      </p:sp>
      <p:pic>
        <p:nvPicPr>
          <p:cNvPr id="296963" name="Picture 3" descr="Wolf Creek Pic 4"/>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Slide Number Placeholder 3"/>
          <p:cNvSpPr>
            <a:spLocks noGrp="1"/>
          </p:cNvSpPr>
          <p:nvPr>
            <p:ph type="sldNum" sz="quarter" idx="10"/>
          </p:nvPr>
        </p:nvSpPr>
        <p:spPr/>
        <p:txBody>
          <a:bodyPr/>
          <a:lstStyle/>
          <a:p>
            <a:fld id="{62ABEF5F-8FA6-440F-B410-7B1ED1EF4D37}" type="slidenum">
              <a:rPr lang="en-US" smtClean="0"/>
              <a:pPr/>
              <a:t>19</a:t>
            </a:fld>
            <a:endParaRPr lang="en-US"/>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1477962"/>
          </a:xfrm>
          <a:noFill/>
        </p:spPr>
        <p:txBody>
          <a:bodyPr/>
          <a:lstStyle/>
          <a:p>
            <a:r>
              <a:rPr lang="en-US" sz="4000" dirty="0"/>
              <a:t>Briefing Outline</a:t>
            </a:r>
          </a:p>
        </p:txBody>
      </p:sp>
      <p:sp>
        <p:nvSpPr>
          <p:cNvPr id="72707" name="Rectangle 3"/>
          <p:cNvSpPr>
            <a:spLocks noGrp="1" noChangeArrowheads="1"/>
          </p:cNvSpPr>
          <p:nvPr>
            <p:ph type="body" idx="1"/>
          </p:nvPr>
        </p:nvSpPr>
        <p:spPr>
          <a:xfrm>
            <a:off x="609600" y="1781176"/>
            <a:ext cx="7848600" cy="5076825"/>
          </a:xfrm>
          <a:noFill/>
          <a:ln/>
        </p:spPr>
        <p:txBody>
          <a:bodyPr lIns="90465" tIns="44439" rIns="90465" bIns="44439"/>
          <a:lstStyle/>
          <a:p>
            <a:pPr>
              <a:buSzPct val="105000"/>
            </a:pPr>
            <a:r>
              <a:rPr lang="en-US" dirty="0" smtClean="0"/>
              <a:t>Project Facts </a:t>
            </a:r>
          </a:p>
          <a:p>
            <a:pPr>
              <a:buSzPct val="105000"/>
            </a:pPr>
            <a:r>
              <a:rPr lang="en-US" dirty="0" smtClean="0"/>
              <a:t>Historical Problems</a:t>
            </a:r>
            <a:endParaRPr lang="en-US" dirty="0"/>
          </a:p>
          <a:p>
            <a:pPr>
              <a:buSzPct val="105000"/>
            </a:pPr>
            <a:r>
              <a:rPr lang="en-US" dirty="0" smtClean="0"/>
              <a:t>Current Problem</a:t>
            </a:r>
          </a:p>
          <a:p>
            <a:pPr>
              <a:buSzPct val="105000"/>
            </a:pPr>
            <a:r>
              <a:rPr lang="en-US" dirty="0" smtClean="0"/>
              <a:t>The Fix</a:t>
            </a:r>
          </a:p>
        </p:txBody>
      </p:sp>
      <p:cxnSp>
        <p:nvCxnSpPr>
          <p:cNvPr id="4" name="Straight Connector 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D03CC7D5-AADD-49FA-8209-475AB0712B2E}" type="slidenum">
              <a:rPr lang="en-US" smtClean="0"/>
              <a:pPr/>
              <a:t>2</a:t>
            </a:fld>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6"/>
            <a:ext cx="9144000" cy="5635625"/>
          </a:xfrm>
          <a:prstGeom prst="rect">
            <a:avLst/>
          </a:prstGeom>
          <a:solidFill>
            <a:srgbClr val="052D9F">
              <a:alpha val="50999"/>
            </a:srgbClr>
          </a:solidFill>
          <a:ln w="12700" algn="ctr">
            <a:noFill/>
            <a:miter lim="800000"/>
            <a:headEnd/>
            <a:tailEnd/>
          </a:ln>
          <a:effectLst/>
        </p:spPr>
        <p:txBody>
          <a:bodyPr/>
          <a:lstStyle/>
          <a:p>
            <a:endParaRPr lang="en-US"/>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en-US"/>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en-US"/>
          </a:p>
        </p:txBody>
      </p:sp>
      <p:sp>
        <p:nvSpPr>
          <p:cNvPr id="268298" name="Rectangle 10"/>
          <p:cNvSpPr>
            <a:spLocks noChangeArrowheads="1"/>
          </p:cNvSpPr>
          <p:nvPr/>
        </p:nvSpPr>
        <p:spPr bwMode="auto">
          <a:xfrm>
            <a:off x="6372226" y="5467350"/>
            <a:ext cx="1152525" cy="4191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2" name="Rectangle 14"/>
          <p:cNvSpPr>
            <a:spLocks noChangeArrowheads="1"/>
          </p:cNvSpPr>
          <p:nvPr/>
        </p:nvSpPr>
        <p:spPr bwMode="auto">
          <a:xfrm>
            <a:off x="3314701" y="5638801"/>
            <a:ext cx="1638300"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3" name="Rectangle 25"/>
          <p:cNvSpPr>
            <a:spLocks noChangeArrowheads="1"/>
          </p:cNvSpPr>
          <p:nvPr/>
        </p:nvSpPr>
        <p:spPr bwMode="auto">
          <a:xfrm>
            <a:off x="1162051" y="5810250"/>
            <a:ext cx="1143000" cy="4572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en-US"/>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3"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3"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31" name="Text Box 43"/>
          <p:cNvSpPr txBox="1">
            <a:spLocks noChangeArrowheads="1"/>
          </p:cNvSpPr>
          <p:nvPr/>
        </p:nvSpPr>
        <p:spPr bwMode="auto">
          <a:xfrm>
            <a:off x="3048000" y="4648200"/>
            <a:ext cx="2744788" cy="307754"/>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1400" dirty="0" smtClean="0">
                <a:latin typeface="+mn-lt"/>
              </a:rPr>
              <a:t>Alluvial Soil Foundation</a:t>
            </a:r>
            <a:endParaRPr lang="en-US" sz="1400" dirty="0">
              <a:latin typeface="+mn-lt"/>
            </a:endParaRPr>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61" name="Line 73"/>
          <p:cNvSpPr>
            <a:spLocks noChangeShapeType="1"/>
          </p:cNvSpPr>
          <p:nvPr/>
        </p:nvSpPr>
        <p:spPr bwMode="auto">
          <a:xfrm>
            <a:off x="6553200" y="5486400"/>
            <a:ext cx="0" cy="457200"/>
          </a:xfrm>
          <a:prstGeom prst="line">
            <a:avLst/>
          </a:prstGeom>
          <a:noFill/>
          <a:ln w="38100">
            <a:solidFill>
              <a:srgbClr val="111111"/>
            </a:solidFill>
            <a:round/>
            <a:headEnd/>
            <a:tailEnd/>
          </a:ln>
          <a:effectLst/>
        </p:spPr>
        <p:txBody>
          <a:bodyPr/>
          <a:lstStyle/>
          <a:p>
            <a:endParaRPr lang="en-US"/>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en-US"/>
          </a:p>
        </p:txBody>
      </p:sp>
      <p:sp>
        <p:nvSpPr>
          <p:cNvPr id="268375" name="Rectangle 87"/>
          <p:cNvSpPr>
            <a:spLocks noGrp="1" noChangeArrowheads="1"/>
          </p:cNvSpPr>
          <p:nvPr>
            <p:ph type="title"/>
          </p:nvPr>
        </p:nvSpPr>
        <p:spPr>
          <a:xfrm>
            <a:off x="0" y="228600"/>
            <a:ext cx="9144000" cy="762000"/>
          </a:xfrm>
          <a:noFill/>
          <a:ln/>
        </p:spPr>
        <p:txBody>
          <a:bodyPr lIns="90465" tIns="44439" rIns="90465" bIns="44439"/>
          <a:lstStyle/>
          <a:p>
            <a:r>
              <a:rPr lang="en-US" dirty="0" smtClean="0"/>
              <a:t>Conceptual Failure Mode </a:t>
            </a:r>
            <a:r>
              <a:rPr lang="en-US" dirty="0"/>
              <a:t/>
            </a:r>
            <a:br>
              <a:rPr lang="en-US" dirty="0"/>
            </a:br>
            <a:endParaRPr lang="en-US" dirty="0"/>
          </a:p>
        </p:txBody>
      </p:sp>
      <p:cxnSp>
        <p:nvCxnSpPr>
          <p:cNvPr id="74" name="Curved Connector 73"/>
          <p:cNvCxnSpPr/>
          <p:nvPr/>
        </p:nvCxnSpPr>
        <p:spPr>
          <a:xfrm>
            <a:off x="5029200" y="4800600"/>
            <a:ext cx="457200" cy="76200"/>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268331" idx="1"/>
          </p:cNvCxnSpPr>
          <p:nvPr/>
        </p:nvCxnSpPr>
        <p:spPr>
          <a:xfrm rot="10800000">
            <a:off x="2514600" y="4724403"/>
            <a:ext cx="533400" cy="77675"/>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77"/>
          <p:cNvGrpSpPr/>
          <p:nvPr/>
        </p:nvGrpSpPr>
        <p:grpSpPr>
          <a:xfrm>
            <a:off x="0" y="2506980"/>
            <a:ext cx="8993188" cy="4347846"/>
            <a:chOff x="0" y="2506980"/>
            <a:chExt cx="8993188" cy="4347846"/>
          </a:xfrm>
        </p:grpSpPr>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4" cstate="print"/>
              <a:srcRect/>
              <a:tile tx="0" ty="0" sx="100000" sy="100000" flip="none" algn="tl"/>
            </a:blipFill>
            <a:ln w="31750" cap="flat" cmpd="sng">
              <a:noFill/>
              <a:prstDash val="solid"/>
              <a:round/>
              <a:headEnd/>
              <a:tailEnd/>
            </a:ln>
            <a:effectLst/>
          </p:spPr>
          <p:txBody>
            <a:bodyPr/>
            <a:lstStyle/>
            <a:p>
              <a:endParaRPr lang="en-US"/>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3" cstate="print"/>
              <a:srcRect/>
              <a:tile tx="0" ty="0" sx="100000" sy="100000" flip="none" algn="tl"/>
            </a:blipFill>
            <a:ln w="12700" cap="flat" cmpd="sng">
              <a:noFill/>
              <a:prstDash val="solid"/>
              <a:round/>
              <a:headEnd/>
              <a:tailEnd/>
            </a:ln>
            <a:effectLst/>
          </p:spPr>
          <p:txBody>
            <a:bodyPr/>
            <a:lstStyle/>
            <a:p>
              <a:endParaRPr lang="en-US"/>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en-US"/>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32" name="Freeform 44"/>
            <p:cNvSpPr>
              <a:spLocks/>
            </p:cNvSpPr>
            <p:nvPr/>
          </p:nvSpPr>
          <p:spPr bwMode="auto">
            <a:xfrm>
              <a:off x="5715000" y="3048000"/>
              <a:ext cx="3200400" cy="1144589"/>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solidFill>
              <a:schemeClr val="accent1"/>
            </a:solidFill>
            <a:ln w="12700" cap="flat" cmpd="sng">
              <a:noFill/>
              <a:prstDash val="solid"/>
              <a:round/>
              <a:headEnd/>
              <a:tailEnd/>
            </a:ln>
            <a:effectLst/>
          </p:spPr>
          <p:txBody>
            <a:bodyPr/>
            <a:lstStyle/>
            <a:p>
              <a:endParaRPr lang="en-US"/>
            </a:p>
          </p:txBody>
        </p:sp>
        <p:sp>
          <p:nvSpPr>
            <p:cNvPr id="268333" name="Text Box 45"/>
            <p:cNvSpPr txBox="1">
              <a:spLocks noChangeArrowheads="1"/>
            </p:cNvSpPr>
            <p:nvPr/>
          </p:nvSpPr>
          <p:spPr bwMode="auto">
            <a:xfrm>
              <a:off x="7802563" y="3392488"/>
              <a:ext cx="1065212" cy="400087"/>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000" dirty="0">
                  <a:latin typeface="+mn-lt"/>
                </a:rPr>
                <a:t>Lake</a:t>
              </a:r>
            </a:p>
          </p:txBody>
        </p:sp>
        <p:sp>
          <p:nvSpPr>
            <p:cNvPr id="268334" name="Freeform 46" descr="Brown marble"/>
            <p:cNvSpPr>
              <a:spLocks/>
            </p:cNvSpPr>
            <p:nvPr/>
          </p:nvSpPr>
          <p:spPr bwMode="auto">
            <a:xfrm>
              <a:off x="6035040" y="4434840"/>
              <a:ext cx="1066800" cy="10668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4" cstate="print"/>
              <a:srcRect/>
              <a:tile tx="0" ty="0" sx="100000" sy="100000" flip="none" algn="tl"/>
            </a:blipFill>
            <a:ln w="31750" cap="flat" cmpd="sng">
              <a:noFill/>
              <a:prstDash val="solid"/>
              <a:round/>
              <a:headEnd type="none" w="med" len="med"/>
              <a:tailEnd type="none" w="med" len="med"/>
            </a:ln>
            <a:effectLst/>
          </p:spPr>
          <p:txBody>
            <a:bodyPr/>
            <a:lstStyle/>
            <a:p>
              <a:endParaRPr lang="en-US"/>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60" name="Text Box 72"/>
            <p:cNvSpPr txBox="1">
              <a:spLocks noChangeArrowheads="1"/>
            </p:cNvSpPr>
            <p:nvPr/>
          </p:nvSpPr>
          <p:spPr bwMode="auto">
            <a:xfrm>
              <a:off x="3505201" y="3505201"/>
              <a:ext cx="2028825" cy="46164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400" dirty="0">
                  <a:solidFill>
                    <a:srgbClr val="FFFFFF"/>
                  </a:solidFill>
                  <a:latin typeface="+mn-lt"/>
                </a:rPr>
                <a:t>Embankment</a:t>
              </a:r>
            </a:p>
          </p:txBody>
        </p:sp>
        <p:sp>
          <p:nvSpPr>
            <p:cNvPr id="268362" name="Text Box 74"/>
            <p:cNvSpPr txBox="1">
              <a:spLocks noChangeArrowheads="1"/>
            </p:cNvSpPr>
            <p:nvPr/>
          </p:nvSpPr>
          <p:spPr bwMode="auto">
            <a:xfrm>
              <a:off x="5791200" y="4038600"/>
              <a:ext cx="1973263" cy="338532"/>
            </a:xfrm>
            <a:prstGeom prst="rect">
              <a:avLst/>
            </a:prstGeom>
            <a:noFill/>
            <a:ln w="12700" algn="ctr">
              <a:noFill/>
              <a:miter lim="800000"/>
              <a:headEnd/>
              <a:tailEnd/>
            </a:ln>
            <a:effectLst/>
          </p:spPr>
          <p:txBody>
            <a:bodyPr lIns="91417" tIns="45709" rIns="91417" bIns="45709">
              <a:spAutoFit/>
            </a:bodyPr>
            <a:lstStyle/>
            <a:p>
              <a:pPr eaLnBrk="0" hangingPunct="0">
                <a:spcBef>
                  <a:spcPct val="50000"/>
                </a:spcBef>
              </a:pPr>
              <a:r>
                <a:rPr lang="en-US" sz="1600" dirty="0">
                  <a:solidFill>
                    <a:srgbClr val="FFFFFF"/>
                  </a:solidFill>
                  <a:latin typeface="+mn-lt"/>
                </a:rPr>
                <a:t>Cutoff Trench</a:t>
              </a:r>
            </a:p>
          </p:txBody>
        </p:sp>
        <p:sp>
          <p:nvSpPr>
            <p:cNvPr id="268363" name="Line 75"/>
            <p:cNvSpPr>
              <a:spLocks noChangeShapeType="1"/>
            </p:cNvSpPr>
            <p:nvPr/>
          </p:nvSpPr>
          <p:spPr bwMode="auto">
            <a:xfrm>
              <a:off x="6400800" y="4343400"/>
              <a:ext cx="152400" cy="609600"/>
            </a:xfrm>
            <a:prstGeom prst="line">
              <a:avLst/>
            </a:prstGeom>
            <a:noFill/>
            <a:ln w="38100">
              <a:solidFill>
                <a:srgbClr val="FFFFFF"/>
              </a:solidFill>
              <a:round/>
              <a:headEnd/>
              <a:tailEnd type="triangle" w="med" len="med"/>
            </a:ln>
            <a:effectLst/>
          </p:spPr>
          <p:txBody>
            <a:bodyPr/>
            <a:lstStyle/>
            <a:p>
              <a:endParaRPr lang="en-US"/>
            </a:p>
          </p:txBody>
        </p:sp>
        <p:sp>
          <p:nvSpPr>
            <p:cNvPr id="268364" name="Text Box 76"/>
            <p:cNvSpPr txBox="1">
              <a:spLocks noChangeArrowheads="1"/>
            </p:cNvSpPr>
            <p:nvPr/>
          </p:nvSpPr>
          <p:spPr bwMode="auto">
            <a:xfrm>
              <a:off x="304800" y="6324600"/>
              <a:ext cx="3048000" cy="338532"/>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1600" dirty="0" smtClean="0">
                  <a:latin typeface="+mn-lt"/>
                </a:rPr>
                <a:t>Karst Limestone </a:t>
              </a:r>
              <a:r>
                <a:rPr lang="en-US" sz="1600" dirty="0">
                  <a:latin typeface="+mn-lt"/>
                </a:rPr>
                <a:t>Foundation</a:t>
              </a:r>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314700" y="2506980"/>
              <a:ext cx="1524000" cy="338554"/>
            </a:xfrm>
            <a:prstGeom prst="rect">
              <a:avLst/>
            </a:prstGeom>
            <a:noFill/>
          </p:spPr>
          <p:txBody>
            <a:bodyPr wrap="square" rtlCol="0">
              <a:spAutoFit/>
            </a:bodyPr>
            <a:lstStyle/>
            <a:p>
              <a:r>
                <a:rPr lang="en-US" sz="1600" dirty="0" smtClean="0"/>
                <a:t>Elev. 235.6 m</a:t>
              </a:r>
              <a:endParaRPr lang="en-US" sz="1600" dirty="0"/>
            </a:p>
          </p:txBody>
        </p:sp>
        <p:sp>
          <p:nvSpPr>
            <p:cNvPr id="68" name="TextBox 67"/>
            <p:cNvSpPr txBox="1"/>
            <p:nvPr/>
          </p:nvSpPr>
          <p:spPr>
            <a:xfrm>
              <a:off x="0" y="3352800"/>
              <a:ext cx="2438400" cy="338554"/>
            </a:xfrm>
            <a:prstGeom prst="rect">
              <a:avLst/>
            </a:prstGeom>
            <a:noFill/>
          </p:spPr>
          <p:txBody>
            <a:bodyPr wrap="square" rtlCol="0">
              <a:spAutoFit/>
            </a:bodyPr>
            <a:lstStyle/>
            <a:p>
              <a:r>
                <a:rPr lang="en-US" sz="1600" dirty="0" smtClean="0"/>
                <a:t>Top of Rock elev. 173 ±</a:t>
              </a:r>
              <a:endParaRPr lang="en-US" sz="1600" dirty="0"/>
            </a:p>
          </p:txBody>
        </p:sp>
        <p:cxnSp>
          <p:nvCxnSpPr>
            <p:cNvPr id="71" name="Straight Arrow Connector 70"/>
            <p:cNvCxnSpPr/>
            <p:nvPr/>
          </p:nvCxnSpPr>
          <p:spPr>
            <a:xfrm>
              <a:off x="1600200" y="3657600"/>
              <a:ext cx="2286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236220" y="5829300"/>
              <a:ext cx="1935480" cy="411480"/>
            </a:xfrm>
            <a:custGeom>
              <a:avLst/>
              <a:gdLst>
                <a:gd name="connsiteX0" fmla="*/ 7620 w 1935480"/>
                <a:gd name="connsiteY0" fmla="*/ 297180 h 411480"/>
                <a:gd name="connsiteX1" fmla="*/ 144780 w 1935480"/>
                <a:gd name="connsiteY1" fmla="*/ 289560 h 411480"/>
                <a:gd name="connsiteX2" fmla="*/ 358140 w 1935480"/>
                <a:gd name="connsiteY2" fmla="*/ 304800 h 411480"/>
                <a:gd name="connsiteX3" fmla="*/ 609600 w 1935480"/>
                <a:gd name="connsiteY3" fmla="*/ 320040 h 411480"/>
                <a:gd name="connsiteX4" fmla="*/ 731520 w 1935480"/>
                <a:gd name="connsiteY4" fmla="*/ 289560 h 411480"/>
                <a:gd name="connsiteX5" fmla="*/ 899160 w 1935480"/>
                <a:gd name="connsiteY5" fmla="*/ 281940 h 411480"/>
                <a:gd name="connsiteX6" fmla="*/ 1021080 w 1935480"/>
                <a:gd name="connsiteY6" fmla="*/ 274320 h 411480"/>
                <a:gd name="connsiteX7" fmla="*/ 1135380 w 1935480"/>
                <a:gd name="connsiteY7" fmla="*/ 281940 h 411480"/>
                <a:gd name="connsiteX8" fmla="*/ 1249680 w 1935480"/>
                <a:gd name="connsiteY8" fmla="*/ 259080 h 411480"/>
                <a:gd name="connsiteX9" fmla="*/ 1325880 w 1935480"/>
                <a:gd name="connsiteY9" fmla="*/ 213360 h 411480"/>
                <a:gd name="connsiteX10" fmla="*/ 1432560 w 1935480"/>
                <a:gd name="connsiteY10" fmla="*/ 190500 h 411480"/>
                <a:gd name="connsiteX11" fmla="*/ 1546860 w 1935480"/>
                <a:gd name="connsiteY11" fmla="*/ 160020 h 411480"/>
                <a:gd name="connsiteX12" fmla="*/ 1630680 w 1935480"/>
                <a:gd name="connsiteY12" fmla="*/ 152400 h 411480"/>
                <a:gd name="connsiteX13" fmla="*/ 1714500 w 1935480"/>
                <a:gd name="connsiteY13" fmla="*/ 99060 h 411480"/>
                <a:gd name="connsiteX14" fmla="*/ 1798320 w 1935480"/>
                <a:gd name="connsiteY14" fmla="*/ 83820 h 411480"/>
                <a:gd name="connsiteX15" fmla="*/ 1821180 w 1935480"/>
                <a:gd name="connsiteY15" fmla="*/ 0 h 411480"/>
                <a:gd name="connsiteX16" fmla="*/ 1935480 w 1935480"/>
                <a:gd name="connsiteY16" fmla="*/ 7620 h 411480"/>
                <a:gd name="connsiteX17" fmla="*/ 1912620 w 1935480"/>
                <a:gd name="connsiteY17" fmla="*/ 91440 h 411480"/>
                <a:gd name="connsiteX18" fmla="*/ 1889760 w 1935480"/>
                <a:gd name="connsiteY18" fmla="*/ 144780 h 411480"/>
                <a:gd name="connsiteX19" fmla="*/ 1874520 w 1935480"/>
                <a:gd name="connsiteY19" fmla="*/ 205740 h 411480"/>
                <a:gd name="connsiteX20" fmla="*/ 1790700 w 1935480"/>
                <a:gd name="connsiteY20" fmla="*/ 251460 h 411480"/>
                <a:gd name="connsiteX21" fmla="*/ 1691640 w 1935480"/>
                <a:gd name="connsiteY21" fmla="*/ 259080 h 411480"/>
                <a:gd name="connsiteX22" fmla="*/ 1584960 w 1935480"/>
                <a:gd name="connsiteY22" fmla="*/ 289560 h 411480"/>
                <a:gd name="connsiteX23" fmla="*/ 1516380 w 1935480"/>
                <a:gd name="connsiteY23" fmla="*/ 320040 h 411480"/>
                <a:gd name="connsiteX24" fmla="*/ 1432560 w 1935480"/>
                <a:gd name="connsiteY24" fmla="*/ 358140 h 411480"/>
                <a:gd name="connsiteX25" fmla="*/ 1280160 w 1935480"/>
                <a:gd name="connsiteY25" fmla="*/ 358140 h 411480"/>
                <a:gd name="connsiteX26" fmla="*/ 1104900 w 1935480"/>
                <a:gd name="connsiteY26" fmla="*/ 358140 h 411480"/>
                <a:gd name="connsiteX27" fmla="*/ 914400 w 1935480"/>
                <a:gd name="connsiteY27" fmla="*/ 365760 h 411480"/>
                <a:gd name="connsiteX28" fmla="*/ 746760 w 1935480"/>
                <a:gd name="connsiteY28" fmla="*/ 396240 h 411480"/>
                <a:gd name="connsiteX29" fmla="*/ 579120 w 1935480"/>
                <a:gd name="connsiteY29" fmla="*/ 396240 h 411480"/>
                <a:gd name="connsiteX30" fmla="*/ 365760 w 1935480"/>
                <a:gd name="connsiteY30" fmla="*/ 396240 h 411480"/>
                <a:gd name="connsiteX31" fmla="*/ 160020 w 1935480"/>
                <a:gd name="connsiteY31" fmla="*/ 396240 h 411480"/>
                <a:gd name="connsiteX32" fmla="*/ 99060 w 1935480"/>
                <a:gd name="connsiteY32" fmla="*/ 396240 h 411480"/>
                <a:gd name="connsiteX33" fmla="*/ 0 w 1935480"/>
                <a:gd name="connsiteY33" fmla="*/ 411480 h 411480"/>
                <a:gd name="connsiteX34" fmla="*/ 7620 w 1935480"/>
                <a:gd name="connsiteY34" fmla="*/ 2971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35480" h="411480">
                  <a:moveTo>
                    <a:pt x="7620" y="297180"/>
                  </a:moveTo>
                  <a:lnTo>
                    <a:pt x="144780" y="289560"/>
                  </a:lnTo>
                  <a:lnTo>
                    <a:pt x="358140" y="304800"/>
                  </a:lnTo>
                  <a:lnTo>
                    <a:pt x="609600" y="320040"/>
                  </a:lnTo>
                  <a:lnTo>
                    <a:pt x="731520" y="289560"/>
                  </a:lnTo>
                  <a:lnTo>
                    <a:pt x="899160" y="281940"/>
                  </a:lnTo>
                  <a:lnTo>
                    <a:pt x="1021080" y="274320"/>
                  </a:lnTo>
                  <a:lnTo>
                    <a:pt x="1135380" y="281940"/>
                  </a:lnTo>
                  <a:lnTo>
                    <a:pt x="1249680" y="259080"/>
                  </a:lnTo>
                  <a:lnTo>
                    <a:pt x="1325880" y="213360"/>
                  </a:lnTo>
                  <a:lnTo>
                    <a:pt x="1432560" y="190500"/>
                  </a:lnTo>
                  <a:lnTo>
                    <a:pt x="1546860" y="160020"/>
                  </a:lnTo>
                  <a:lnTo>
                    <a:pt x="1630680" y="152400"/>
                  </a:lnTo>
                  <a:lnTo>
                    <a:pt x="1714500" y="99060"/>
                  </a:lnTo>
                  <a:lnTo>
                    <a:pt x="1798320" y="83820"/>
                  </a:lnTo>
                  <a:lnTo>
                    <a:pt x="1821180" y="0"/>
                  </a:lnTo>
                  <a:lnTo>
                    <a:pt x="1935480" y="7620"/>
                  </a:lnTo>
                  <a:lnTo>
                    <a:pt x="1912620" y="91440"/>
                  </a:lnTo>
                  <a:lnTo>
                    <a:pt x="1889760" y="144780"/>
                  </a:lnTo>
                  <a:lnTo>
                    <a:pt x="1874520" y="205740"/>
                  </a:lnTo>
                  <a:lnTo>
                    <a:pt x="1790700" y="251460"/>
                  </a:lnTo>
                  <a:lnTo>
                    <a:pt x="1691640" y="259080"/>
                  </a:lnTo>
                  <a:lnTo>
                    <a:pt x="1584960" y="289560"/>
                  </a:lnTo>
                  <a:lnTo>
                    <a:pt x="1516380" y="320040"/>
                  </a:lnTo>
                  <a:lnTo>
                    <a:pt x="1432560" y="358140"/>
                  </a:lnTo>
                  <a:lnTo>
                    <a:pt x="1280160" y="358140"/>
                  </a:lnTo>
                  <a:lnTo>
                    <a:pt x="1104900" y="358140"/>
                  </a:lnTo>
                  <a:lnTo>
                    <a:pt x="914400" y="365760"/>
                  </a:lnTo>
                  <a:lnTo>
                    <a:pt x="746760" y="396240"/>
                  </a:lnTo>
                  <a:lnTo>
                    <a:pt x="579120" y="396240"/>
                  </a:lnTo>
                  <a:lnTo>
                    <a:pt x="365760" y="396240"/>
                  </a:lnTo>
                  <a:lnTo>
                    <a:pt x="160020" y="396240"/>
                  </a:lnTo>
                  <a:lnTo>
                    <a:pt x="99060" y="396240"/>
                  </a:lnTo>
                  <a:lnTo>
                    <a:pt x="0" y="411480"/>
                  </a:lnTo>
                  <a:lnTo>
                    <a:pt x="7620" y="2971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1828800" y="3863340"/>
              <a:ext cx="533400" cy="2004060"/>
            </a:xfrm>
            <a:custGeom>
              <a:avLst/>
              <a:gdLst>
                <a:gd name="connsiteX0" fmla="*/ 243840 w 632460"/>
                <a:gd name="connsiteY0" fmla="*/ 1965960 h 1973580"/>
                <a:gd name="connsiteX1" fmla="*/ 266700 w 632460"/>
                <a:gd name="connsiteY1" fmla="*/ 1866900 h 1973580"/>
                <a:gd name="connsiteX2" fmla="*/ 304800 w 632460"/>
                <a:gd name="connsiteY2" fmla="*/ 1752600 h 1973580"/>
                <a:gd name="connsiteX3" fmla="*/ 327660 w 632460"/>
                <a:gd name="connsiteY3" fmla="*/ 1699260 h 1973580"/>
                <a:gd name="connsiteX4" fmla="*/ 350520 w 632460"/>
                <a:gd name="connsiteY4" fmla="*/ 1623060 h 1973580"/>
                <a:gd name="connsiteX5" fmla="*/ 396240 w 632460"/>
                <a:gd name="connsiteY5" fmla="*/ 1554480 h 1973580"/>
                <a:gd name="connsiteX6" fmla="*/ 457200 w 632460"/>
                <a:gd name="connsiteY6" fmla="*/ 1524000 h 1973580"/>
                <a:gd name="connsiteX7" fmla="*/ 495300 w 632460"/>
                <a:gd name="connsiteY7" fmla="*/ 1432560 h 1973580"/>
                <a:gd name="connsiteX8" fmla="*/ 480060 w 632460"/>
                <a:gd name="connsiteY8" fmla="*/ 1363980 h 1973580"/>
                <a:gd name="connsiteX9" fmla="*/ 419100 w 632460"/>
                <a:gd name="connsiteY9" fmla="*/ 1272540 h 1973580"/>
                <a:gd name="connsiteX10" fmla="*/ 457200 w 632460"/>
                <a:gd name="connsiteY10" fmla="*/ 1188720 h 1973580"/>
                <a:gd name="connsiteX11" fmla="*/ 419100 w 632460"/>
                <a:gd name="connsiteY11" fmla="*/ 1135380 h 1973580"/>
                <a:gd name="connsiteX12" fmla="*/ 358140 w 632460"/>
                <a:gd name="connsiteY12" fmla="*/ 1097280 h 1973580"/>
                <a:gd name="connsiteX13" fmla="*/ 342900 w 632460"/>
                <a:gd name="connsiteY13" fmla="*/ 1043940 h 1973580"/>
                <a:gd name="connsiteX14" fmla="*/ 304800 w 632460"/>
                <a:gd name="connsiteY14" fmla="*/ 952500 h 1973580"/>
                <a:gd name="connsiteX15" fmla="*/ 304800 w 632460"/>
                <a:gd name="connsiteY15" fmla="*/ 853440 h 1973580"/>
                <a:gd name="connsiteX16" fmla="*/ 281940 w 632460"/>
                <a:gd name="connsiteY16" fmla="*/ 777240 h 1973580"/>
                <a:gd name="connsiteX17" fmla="*/ 213360 w 632460"/>
                <a:gd name="connsiteY17" fmla="*/ 670560 h 1973580"/>
                <a:gd name="connsiteX18" fmla="*/ 175260 w 632460"/>
                <a:gd name="connsiteY18" fmla="*/ 571500 h 1973580"/>
                <a:gd name="connsiteX19" fmla="*/ 144780 w 632460"/>
                <a:gd name="connsiteY19" fmla="*/ 495300 h 1973580"/>
                <a:gd name="connsiteX20" fmla="*/ 129540 w 632460"/>
                <a:gd name="connsiteY20" fmla="*/ 419100 h 1973580"/>
                <a:gd name="connsiteX21" fmla="*/ 91440 w 632460"/>
                <a:gd name="connsiteY21" fmla="*/ 342900 h 1973580"/>
                <a:gd name="connsiteX22" fmla="*/ 53340 w 632460"/>
                <a:gd name="connsiteY22" fmla="*/ 266700 h 1973580"/>
                <a:gd name="connsiteX23" fmla="*/ 45720 w 632460"/>
                <a:gd name="connsiteY23" fmla="*/ 167640 h 1973580"/>
                <a:gd name="connsiteX24" fmla="*/ 22860 w 632460"/>
                <a:gd name="connsiteY24" fmla="*/ 137160 h 1973580"/>
                <a:gd name="connsiteX25" fmla="*/ 15240 w 632460"/>
                <a:gd name="connsiteY25" fmla="*/ 99060 h 1973580"/>
                <a:gd name="connsiteX26" fmla="*/ 15240 w 632460"/>
                <a:gd name="connsiteY26" fmla="*/ 53340 h 1973580"/>
                <a:gd name="connsiteX27" fmla="*/ 0 w 632460"/>
                <a:gd name="connsiteY27" fmla="*/ 30480 h 1973580"/>
                <a:gd name="connsiteX28" fmla="*/ 274320 w 632460"/>
                <a:gd name="connsiteY28" fmla="*/ 0 h 1973580"/>
                <a:gd name="connsiteX29" fmla="*/ 251460 w 632460"/>
                <a:gd name="connsiteY29" fmla="*/ 91440 h 1973580"/>
                <a:gd name="connsiteX30" fmla="*/ 259080 w 632460"/>
                <a:gd name="connsiteY30" fmla="*/ 167640 h 1973580"/>
                <a:gd name="connsiteX31" fmla="*/ 274320 w 632460"/>
                <a:gd name="connsiteY31" fmla="*/ 220980 h 1973580"/>
                <a:gd name="connsiteX32" fmla="*/ 274320 w 632460"/>
                <a:gd name="connsiteY32" fmla="*/ 289560 h 1973580"/>
                <a:gd name="connsiteX33" fmla="*/ 281940 w 632460"/>
                <a:gd name="connsiteY33" fmla="*/ 358140 h 1973580"/>
                <a:gd name="connsiteX34" fmla="*/ 281940 w 632460"/>
                <a:gd name="connsiteY34" fmla="*/ 396240 h 1973580"/>
                <a:gd name="connsiteX35" fmla="*/ 320040 w 632460"/>
                <a:gd name="connsiteY35" fmla="*/ 480060 h 1973580"/>
                <a:gd name="connsiteX36" fmla="*/ 320040 w 632460"/>
                <a:gd name="connsiteY36" fmla="*/ 480060 h 1973580"/>
                <a:gd name="connsiteX37" fmla="*/ 373380 w 632460"/>
                <a:gd name="connsiteY37" fmla="*/ 594360 h 1973580"/>
                <a:gd name="connsiteX38" fmla="*/ 373380 w 632460"/>
                <a:gd name="connsiteY38" fmla="*/ 655320 h 1973580"/>
                <a:gd name="connsiteX39" fmla="*/ 381000 w 632460"/>
                <a:gd name="connsiteY39" fmla="*/ 708660 h 1973580"/>
                <a:gd name="connsiteX40" fmla="*/ 434340 w 632460"/>
                <a:gd name="connsiteY40" fmla="*/ 777240 h 1973580"/>
                <a:gd name="connsiteX41" fmla="*/ 472440 w 632460"/>
                <a:gd name="connsiteY41" fmla="*/ 845820 h 1973580"/>
                <a:gd name="connsiteX42" fmla="*/ 533400 w 632460"/>
                <a:gd name="connsiteY42" fmla="*/ 952500 h 1973580"/>
                <a:gd name="connsiteX43" fmla="*/ 541020 w 632460"/>
                <a:gd name="connsiteY43" fmla="*/ 1021080 h 1973580"/>
                <a:gd name="connsiteX44" fmla="*/ 586740 w 632460"/>
                <a:gd name="connsiteY44" fmla="*/ 1089660 h 1973580"/>
                <a:gd name="connsiteX45" fmla="*/ 586740 w 632460"/>
                <a:gd name="connsiteY45" fmla="*/ 1089660 h 1973580"/>
                <a:gd name="connsiteX46" fmla="*/ 632460 w 632460"/>
                <a:gd name="connsiteY46" fmla="*/ 1143000 h 1973580"/>
                <a:gd name="connsiteX47" fmla="*/ 632460 w 632460"/>
                <a:gd name="connsiteY47" fmla="*/ 1188720 h 1973580"/>
                <a:gd name="connsiteX48" fmla="*/ 632460 w 632460"/>
                <a:gd name="connsiteY48" fmla="*/ 1188720 h 1973580"/>
                <a:gd name="connsiteX49" fmla="*/ 579120 w 632460"/>
                <a:gd name="connsiteY49" fmla="*/ 1272540 h 1973580"/>
                <a:gd name="connsiteX50" fmla="*/ 579120 w 632460"/>
                <a:gd name="connsiteY50" fmla="*/ 1272540 h 1973580"/>
                <a:gd name="connsiteX51" fmla="*/ 594360 w 632460"/>
                <a:gd name="connsiteY51" fmla="*/ 1371600 h 1973580"/>
                <a:gd name="connsiteX52" fmla="*/ 594360 w 632460"/>
                <a:gd name="connsiteY52" fmla="*/ 1371600 h 1973580"/>
                <a:gd name="connsiteX53" fmla="*/ 579120 w 632460"/>
                <a:gd name="connsiteY53" fmla="*/ 1501140 h 1973580"/>
                <a:gd name="connsiteX54" fmla="*/ 571500 w 632460"/>
                <a:gd name="connsiteY54" fmla="*/ 1524000 h 1973580"/>
                <a:gd name="connsiteX55" fmla="*/ 510540 w 632460"/>
                <a:gd name="connsiteY55" fmla="*/ 1584960 h 1973580"/>
                <a:gd name="connsiteX56" fmla="*/ 472440 w 632460"/>
                <a:gd name="connsiteY56" fmla="*/ 1668780 h 1973580"/>
                <a:gd name="connsiteX57" fmla="*/ 449580 w 632460"/>
                <a:gd name="connsiteY57" fmla="*/ 1783080 h 1973580"/>
                <a:gd name="connsiteX58" fmla="*/ 434340 w 632460"/>
                <a:gd name="connsiteY58" fmla="*/ 1851660 h 1973580"/>
                <a:gd name="connsiteX59" fmla="*/ 403860 w 632460"/>
                <a:gd name="connsiteY59" fmla="*/ 1905000 h 1973580"/>
                <a:gd name="connsiteX60" fmla="*/ 373380 w 632460"/>
                <a:gd name="connsiteY60" fmla="*/ 1950720 h 1973580"/>
                <a:gd name="connsiteX61" fmla="*/ 342900 w 632460"/>
                <a:gd name="connsiteY61" fmla="*/ 1973580 h 1973580"/>
                <a:gd name="connsiteX62" fmla="*/ 243840 w 632460"/>
                <a:gd name="connsiteY62" fmla="*/ 1965960 h 19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2460" h="1973580">
                  <a:moveTo>
                    <a:pt x="243840" y="1965960"/>
                  </a:moveTo>
                  <a:lnTo>
                    <a:pt x="266700" y="1866900"/>
                  </a:lnTo>
                  <a:lnTo>
                    <a:pt x="304800" y="1752600"/>
                  </a:lnTo>
                  <a:lnTo>
                    <a:pt x="327660" y="1699260"/>
                  </a:lnTo>
                  <a:lnTo>
                    <a:pt x="350520" y="1623060"/>
                  </a:lnTo>
                  <a:lnTo>
                    <a:pt x="396240" y="1554480"/>
                  </a:lnTo>
                  <a:lnTo>
                    <a:pt x="457200" y="1524000"/>
                  </a:lnTo>
                  <a:lnTo>
                    <a:pt x="495300" y="1432560"/>
                  </a:lnTo>
                  <a:lnTo>
                    <a:pt x="480060" y="1363980"/>
                  </a:lnTo>
                  <a:lnTo>
                    <a:pt x="419100" y="1272540"/>
                  </a:lnTo>
                  <a:lnTo>
                    <a:pt x="457200" y="1188720"/>
                  </a:lnTo>
                  <a:lnTo>
                    <a:pt x="419100" y="1135380"/>
                  </a:lnTo>
                  <a:lnTo>
                    <a:pt x="358140" y="1097280"/>
                  </a:lnTo>
                  <a:lnTo>
                    <a:pt x="342900" y="1043940"/>
                  </a:lnTo>
                  <a:lnTo>
                    <a:pt x="304800" y="952500"/>
                  </a:lnTo>
                  <a:lnTo>
                    <a:pt x="304800" y="853440"/>
                  </a:lnTo>
                  <a:lnTo>
                    <a:pt x="281940" y="777240"/>
                  </a:lnTo>
                  <a:lnTo>
                    <a:pt x="213360" y="670560"/>
                  </a:lnTo>
                  <a:lnTo>
                    <a:pt x="175260" y="571500"/>
                  </a:lnTo>
                  <a:lnTo>
                    <a:pt x="144780" y="495300"/>
                  </a:lnTo>
                  <a:lnTo>
                    <a:pt x="129540" y="419100"/>
                  </a:lnTo>
                  <a:lnTo>
                    <a:pt x="91440" y="342900"/>
                  </a:lnTo>
                  <a:lnTo>
                    <a:pt x="53340" y="266700"/>
                  </a:lnTo>
                  <a:lnTo>
                    <a:pt x="45720" y="167640"/>
                  </a:lnTo>
                  <a:lnTo>
                    <a:pt x="22860" y="137160"/>
                  </a:lnTo>
                  <a:lnTo>
                    <a:pt x="15240" y="99060"/>
                  </a:lnTo>
                  <a:lnTo>
                    <a:pt x="15240" y="53340"/>
                  </a:lnTo>
                  <a:lnTo>
                    <a:pt x="0" y="30480"/>
                  </a:lnTo>
                  <a:lnTo>
                    <a:pt x="274320" y="0"/>
                  </a:lnTo>
                  <a:lnTo>
                    <a:pt x="251460" y="91440"/>
                  </a:lnTo>
                  <a:lnTo>
                    <a:pt x="259080" y="167640"/>
                  </a:lnTo>
                  <a:lnTo>
                    <a:pt x="274320" y="220980"/>
                  </a:lnTo>
                  <a:lnTo>
                    <a:pt x="274320" y="289560"/>
                  </a:lnTo>
                  <a:lnTo>
                    <a:pt x="281940" y="358140"/>
                  </a:lnTo>
                  <a:lnTo>
                    <a:pt x="281940" y="396240"/>
                  </a:lnTo>
                  <a:lnTo>
                    <a:pt x="320040" y="480060"/>
                  </a:lnTo>
                  <a:lnTo>
                    <a:pt x="320040" y="480060"/>
                  </a:lnTo>
                  <a:lnTo>
                    <a:pt x="373380" y="594360"/>
                  </a:lnTo>
                  <a:lnTo>
                    <a:pt x="373380" y="655320"/>
                  </a:lnTo>
                  <a:lnTo>
                    <a:pt x="381000" y="708660"/>
                  </a:lnTo>
                  <a:lnTo>
                    <a:pt x="434340" y="777240"/>
                  </a:lnTo>
                  <a:lnTo>
                    <a:pt x="472440" y="845820"/>
                  </a:lnTo>
                  <a:lnTo>
                    <a:pt x="533400" y="952500"/>
                  </a:lnTo>
                  <a:lnTo>
                    <a:pt x="541020" y="1021080"/>
                  </a:lnTo>
                  <a:lnTo>
                    <a:pt x="586740" y="1089660"/>
                  </a:lnTo>
                  <a:lnTo>
                    <a:pt x="586740" y="1089660"/>
                  </a:lnTo>
                  <a:lnTo>
                    <a:pt x="632460" y="1143000"/>
                  </a:lnTo>
                  <a:lnTo>
                    <a:pt x="632460" y="1188720"/>
                  </a:lnTo>
                  <a:lnTo>
                    <a:pt x="632460" y="1188720"/>
                  </a:lnTo>
                  <a:lnTo>
                    <a:pt x="579120" y="1272540"/>
                  </a:lnTo>
                  <a:lnTo>
                    <a:pt x="579120" y="1272540"/>
                  </a:lnTo>
                  <a:lnTo>
                    <a:pt x="594360" y="1371600"/>
                  </a:lnTo>
                  <a:lnTo>
                    <a:pt x="594360" y="1371600"/>
                  </a:lnTo>
                  <a:lnTo>
                    <a:pt x="579120" y="1501140"/>
                  </a:lnTo>
                  <a:lnTo>
                    <a:pt x="571500" y="1524000"/>
                  </a:lnTo>
                  <a:lnTo>
                    <a:pt x="510540" y="1584960"/>
                  </a:lnTo>
                  <a:lnTo>
                    <a:pt x="472440" y="1668780"/>
                  </a:lnTo>
                  <a:lnTo>
                    <a:pt x="449580" y="1783080"/>
                  </a:lnTo>
                  <a:lnTo>
                    <a:pt x="434340" y="1851660"/>
                  </a:lnTo>
                  <a:lnTo>
                    <a:pt x="403860" y="1905000"/>
                  </a:lnTo>
                  <a:lnTo>
                    <a:pt x="373380" y="1950720"/>
                  </a:lnTo>
                  <a:lnTo>
                    <a:pt x="342900" y="1973580"/>
                  </a:lnTo>
                  <a:lnTo>
                    <a:pt x="243840" y="19659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2110740" y="5570220"/>
              <a:ext cx="4671060" cy="441960"/>
            </a:xfrm>
            <a:custGeom>
              <a:avLst/>
              <a:gdLst>
                <a:gd name="connsiteX0" fmla="*/ 22860 w 6827520"/>
                <a:gd name="connsiteY0" fmla="*/ 327660 h 441960"/>
                <a:gd name="connsiteX1" fmla="*/ 160020 w 6827520"/>
                <a:gd name="connsiteY1" fmla="*/ 289560 h 441960"/>
                <a:gd name="connsiteX2" fmla="*/ 350520 w 6827520"/>
                <a:gd name="connsiteY2" fmla="*/ 266700 h 441960"/>
                <a:gd name="connsiteX3" fmla="*/ 518160 w 6827520"/>
                <a:gd name="connsiteY3" fmla="*/ 274320 h 441960"/>
                <a:gd name="connsiteX4" fmla="*/ 586740 w 6827520"/>
                <a:gd name="connsiteY4" fmla="*/ 281940 h 441960"/>
                <a:gd name="connsiteX5" fmla="*/ 609600 w 6827520"/>
                <a:gd name="connsiteY5" fmla="*/ 297180 h 441960"/>
                <a:gd name="connsiteX6" fmla="*/ 640080 w 6827520"/>
                <a:gd name="connsiteY6" fmla="*/ 304800 h 441960"/>
                <a:gd name="connsiteX7" fmla="*/ 853440 w 6827520"/>
                <a:gd name="connsiteY7" fmla="*/ 304800 h 441960"/>
                <a:gd name="connsiteX8" fmla="*/ 1097280 w 6827520"/>
                <a:gd name="connsiteY8" fmla="*/ 342900 h 441960"/>
                <a:gd name="connsiteX9" fmla="*/ 1264920 w 6827520"/>
                <a:gd name="connsiteY9" fmla="*/ 289560 h 441960"/>
                <a:gd name="connsiteX10" fmla="*/ 1432560 w 6827520"/>
                <a:gd name="connsiteY10" fmla="*/ 274320 h 441960"/>
                <a:gd name="connsiteX11" fmla="*/ 1615440 w 6827520"/>
                <a:gd name="connsiteY11" fmla="*/ 289560 h 441960"/>
                <a:gd name="connsiteX12" fmla="*/ 1623060 w 6827520"/>
                <a:gd name="connsiteY12" fmla="*/ 342900 h 441960"/>
                <a:gd name="connsiteX13" fmla="*/ 1729740 w 6827520"/>
                <a:gd name="connsiteY13" fmla="*/ 388620 h 441960"/>
                <a:gd name="connsiteX14" fmla="*/ 1889760 w 6827520"/>
                <a:gd name="connsiteY14" fmla="*/ 373380 h 441960"/>
                <a:gd name="connsiteX15" fmla="*/ 2019300 w 6827520"/>
                <a:gd name="connsiteY15" fmla="*/ 373380 h 441960"/>
                <a:gd name="connsiteX16" fmla="*/ 2110740 w 6827520"/>
                <a:gd name="connsiteY16" fmla="*/ 365760 h 441960"/>
                <a:gd name="connsiteX17" fmla="*/ 2247900 w 6827520"/>
                <a:gd name="connsiteY17" fmla="*/ 350520 h 441960"/>
                <a:gd name="connsiteX18" fmla="*/ 2354580 w 6827520"/>
                <a:gd name="connsiteY18" fmla="*/ 350520 h 441960"/>
                <a:gd name="connsiteX19" fmla="*/ 2400300 w 6827520"/>
                <a:gd name="connsiteY19" fmla="*/ 274320 h 441960"/>
                <a:gd name="connsiteX20" fmla="*/ 2484120 w 6827520"/>
                <a:gd name="connsiteY20" fmla="*/ 243840 h 441960"/>
                <a:gd name="connsiteX21" fmla="*/ 2598420 w 6827520"/>
                <a:gd name="connsiteY21" fmla="*/ 266700 h 441960"/>
                <a:gd name="connsiteX22" fmla="*/ 2689860 w 6827520"/>
                <a:gd name="connsiteY22" fmla="*/ 274320 h 441960"/>
                <a:gd name="connsiteX23" fmla="*/ 2842260 w 6827520"/>
                <a:gd name="connsiteY23" fmla="*/ 281940 h 441960"/>
                <a:gd name="connsiteX24" fmla="*/ 2964180 w 6827520"/>
                <a:gd name="connsiteY24" fmla="*/ 304800 h 441960"/>
                <a:gd name="connsiteX25" fmla="*/ 2964180 w 6827520"/>
                <a:gd name="connsiteY25" fmla="*/ 304800 h 441960"/>
                <a:gd name="connsiteX26" fmla="*/ 3040380 w 6827520"/>
                <a:gd name="connsiteY26" fmla="*/ 304800 h 441960"/>
                <a:gd name="connsiteX27" fmla="*/ 3070860 w 6827520"/>
                <a:gd name="connsiteY27" fmla="*/ 304800 h 441960"/>
                <a:gd name="connsiteX28" fmla="*/ 3147060 w 6827520"/>
                <a:gd name="connsiteY28" fmla="*/ 289560 h 441960"/>
                <a:gd name="connsiteX29" fmla="*/ 3215640 w 6827520"/>
                <a:gd name="connsiteY29" fmla="*/ 274320 h 441960"/>
                <a:gd name="connsiteX30" fmla="*/ 3314700 w 6827520"/>
                <a:gd name="connsiteY30" fmla="*/ 236220 h 441960"/>
                <a:gd name="connsiteX31" fmla="*/ 3406140 w 6827520"/>
                <a:gd name="connsiteY31" fmla="*/ 236220 h 441960"/>
                <a:gd name="connsiteX32" fmla="*/ 3474720 w 6827520"/>
                <a:gd name="connsiteY32" fmla="*/ 236220 h 441960"/>
                <a:gd name="connsiteX33" fmla="*/ 3627120 w 6827520"/>
                <a:gd name="connsiteY33" fmla="*/ 228600 h 441960"/>
                <a:gd name="connsiteX34" fmla="*/ 3718560 w 6827520"/>
                <a:gd name="connsiteY34" fmla="*/ 182880 h 441960"/>
                <a:gd name="connsiteX35" fmla="*/ 3825240 w 6827520"/>
                <a:gd name="connsiteY35" fmla="*/ 137160 h 441960"/>
                <a:gd name="connsiteX36" fmla="*/ 3977640 w 6827520"/>
                <a:gd name="connsiteY36" fmla="*/ 129540 h 441960"/>
                <a:gd name="connsiteX37" fmla="*/ 4122420 w 6827520"/>
                <a:gd name="connsiteY37" fmla="*/ 144780 h 441960"/>
                <a:gd name="connsiteX38" fmla="*/ 4236720 w 6827520"/>
                <a:gd name="connsiteY38" fmla="*/ 144780 h 441960"/>
                <a:gd name="connsiteX39" fmla="*/ 4244340 w 6827520"/>
                <a:gd name="connsiteY39" fmla="*/ 144780 h 441960"/>
                <a:gd name="connsiteX40" fmla="*/ 4351020 w 6827520"/>
                <a:gd name="connsiteY40" fmla="*/ 60960 h 441960"/>
                <a:gd name="connsiteX41" fmla="*/ 4419600 w 6827520"/>
                <a:gd name="connsiteY41" fmla="*/ 53340 h 441960"/>
                <a:gd name="connsiteX42" fmla="*/ 4472940 w 6827520"/>
                <a:gd name="connsiteY42" fmla="*/ 53340 h 441960"/>
                <a:gd name="connsiteX43" fmla="*/ 4602480 w 6827520"/>
                <a:gd name="connsiteY43" fmla="*/ 7620 h 441960"/>
                <a:gd name="connsiteX44" fmla="*/ 4709160 w 6827520"/>
                <a:gd name="connsiteY44" fmla="*/ 0 h 441960"/>
                <a:gd name="connsiteX45" fmla="*/ 4709160 w 6827520"/>
                <a:gd name="connsiteY45" fmla="*/ 0 h 441960"/>
                <a:gd name="connsiteX46" fmla="*/ 4815840 w 6827520"/>
                <a:gd name="connsiteY46" fmla="*/ 68580 h 441960"/>
                <a:gd name="connsiteX47" fmla="*/ 4869180 w 6827520"/>
                <a:gd name="connsiteY47" fmla="*/ 68580 h 441960"/>
                <a:gd name="connsiteX48" fmla="*/ 4968240 w 6827520"/>
                <a:gd name="connsiteY48" fmla="*/ 76200 h 441960"/>
                <a:gd name="connsiteX49" fmla="*/ 5036820 w 6827520"/>
                <a:gd name="connsiteY49" fmla="*/ 106680 h 441960"/>
                <a:gd name="connsiteX50" fmla="*/ 5128260 w 6827520"/>
                <a:gd name="connsiteY50" fmla="*/ 152400 h 441960"/>
                <a:gd name="connsiteX51" fmla="*/ 5204460 w 6827520"/>
                <a:gd name="connsiteY51" fmla="*/ 152400 h 441960"/>
                <a:gd name="connsiteX52" fmla="*/ 5311140 w 6827520"/>
                <a:gd name="connsiteY52" fmla="*/ 144780 h 441960"/>
                <a:gd name="connsiteX53" fmla="*/ 5440680 w 6827520"/>
                <a:gd name="connsiteY53" fmla="*/ 198120 h 441960"/>
                <a:gd name="connsiteX54" fmla="*/ 5524500 w 6827520"/>
                <a:gd name="connsiteY54" fmla="*/ 213360 h 441960"/>
                <a:gd name="connsiteX55" fmla="*/ 5631180 w 6827520"/>
                <a:gd name="connsiteY55" fmla="*/ 228600 h 441960"/>
                <a:gd name="connsiteX56" fmla="*/ 5775960 w 6827520"/>
                <a:gd name="connsiteY56" fmla="*/ 243840 h 441960"/>
                <a:gd name="connsiteX57" fmla="*/ 5928360 w 6827520"/>
                <a:gd name="connsiteY57" fmla="*/ 243840 h 441960"/>
                <a:gd name="connsiteX58" fmla="*/ 5928360 w 6827520"/>
                <a:gd name="connsiteY58" fmla="*/ 243840 h 441960"/>
                <a:gd name="connsiteX59" fmla="*/ 6111240 w 6827520"/>
                <a:gd name="connsiteY59" fmla="*/ 243840 h 441960"/>
                <a:gd name="connsiteX60" fmla="*/ 6263640 w 6827520"/>
                <a:gd name="connsiteY60" fmla="*/ 213360 h 441960"/>
                <a:gd name="connsiteX61" fmla="*/ 6324600 w 6827520"/>
                <a:gd name="connsiteY61" fmla="*/ 198120 h 441960"/>
                <a:gd name="connsiteX62" fmla="*/ 6393180 w 6827520"/>
                <a:gd name="connsiteY62" fmla="*/ 205740 h 441960"/>
                <a:gd name="connsiteX63" fmla="*/ 6492240 w 6827520"/>
                <a:gd name="connsiteY63" fmla="*/ 182880 h 441960"/>
                <a:gd name="connsiteX64" fmla="*/ 6560820 w 6827520"/>
                <a:gd name="connsiteY64" fmla="*/ 182880 h 441960"/>
                <a:gd name="connsiteX65" fmla="*/ 6652260 w 6827520"/>
                <a:gd name="connsiteY65" fmla="*/ 182880 h 441960"/>
                <a:gd name="connsiteX66" fmla="*/ 6713220 w 6827520"/>
                <a:gd name="connsiteY66" fmla="*/ 190500 h 441960"/>
                <a:gd name="connsiteX67" fmla="*/ 6812280 w 6827520"/>
                <a:gd name="connsiteY67" fmla="*/ 182880 h 441960"/>
                <a:gd name="connsiteX68" fmla="*/ 6812280 w 6827520"/>
                <a:gd name="connsiteY68" fmla="*/ 182880 h 441960"/>
                <a:gd name="connsiteX69" fmla="*/ 6827520 w 6827520"/>
                <a:gd name="connsiteY69" fmla="*/ 358140 h 441960"/>
                <a:gd name="connsiteX70" fmla="*/ 6507480 w 6827520"/>
                <a:gd name="connsiteY70" fmla="*/ 327660 h 441960"/>
                <a:gd name="connsiteX71" fmla="*/ 6316980 w 6827520"/>
                <a:gd name="connsiteY71" fmla="*/ 350520 h 441960"/>
                <a:gd name="connsiteX72" fmla="*/ 6088380 w 6827520"/>
                <a:gd name="connsiteY72" fmla="*/ 358140 h 441960"/>
                <a:gd name="connsiteX73" fmla="*/ 5897880 w 6827520"/>
                <a:gd name="connsiteY73" fmla="*/ 365760 h 441960"/>
                <a:gd name="connsiteX74" fmla="*/ 5829300 w 6827520"/>
                <a:gd name="connsiteY74" fmla="*/ 365760 h 441960"/>
                <a:gd name="connsiteX75" fmla="*/ 5707380 w 6827520"/>
                <a:gd name="connsiteY75" fmla="*/ 365760 h 441960"/>
                <a:gd name="connsiteX76" fmla="*/ 5562600 w 6827520"/>
                <a:gd name="connsiteY76" fmla="*/ 320040 h 441960"/>
                <a:gd name="connsiteX77" fmla="*/ 5448300 w 6827520"/>
                <a:gd name="connsiteY77" fmla="*/ 320040 h 441960"/>
                <a:gd name="connsiteX78" fmla="*/ 5234940 w 6827520"/>
                <a:gd name="connsiteY78" fmla="*/ 320040 h 441960"/>
                <a:gd name="connsiteX79" fmla="*/ 5120640 w 6827520"/>
                <a:gd name="connsiteY79" fmla="*/ 228600 h 441960"/>
                <a:gd name="connsiteX80" fmla="*/ 4960620 w 6827520"/>
                <a:gd name="connsiteY80" fmla="*/ 220980 h 441960"/>
                <a:gd name="connsiteX81" fmla="*/ 4808220 w 6827520"/>
                <a:gd name="connsiteY81" fmla="*/ 220980 h 441960"/>
                <a:gd name="connsiteX82" fmla="*/ 4663440 w 6827520"/>
                <a:gd name="connsiteY82" fmla="*/ 228600 h 441960"/>
                <a:gd name="connsiteX83" fmla="*/ 4564380 w 6827520"/>
                <a:gd name="connsiteY83" fmla="*/ 213360 h 441960"/>
                <a:gd name="connsiteX84" fmla="*/ 4411980 w 6827520"/>
                <a:gd name="connsiteY84" fmla="*/ 220980 h 441960"/>
                <a:gd name="connsiteX85" fmla="*/ 4229100 w 6827520"/>
                <a:gd name="connsiteY85" fmla="*/ 236220 h 441960"/>
                <a:gd name="connsiteX86" fmla="*/ 4122420 w 6827520"/>
                <a:gd name="connsiteY86" fmla="*/ 213360 h 441960"/>
                <a:gd name="connsiteX87" fmla="*/ 3893820 w 6827520"/>
                <a:gd name="connsiteY87" fmla="*/ 251460 h 441960"/>
                <a:gd name="connsiteX88" fmla="*/ 3794760 w 6827520"/>
                <a:gd name="connsiteY88" fmla="*/ 281940 h 441960"/>
                <a:gd name="connsiteX89" fmla="*/ 3589020 w 6827520"/>
                <a:gd name="connsiteY89" fmla="*/ 320040 h 441960"/>
                <a:gd name="connsiteX90" fmla="*/ 3444240 w 6827520"/>
                <a:gd name="connsiteY90" fmla="*/ 320040 h 441960"/>
                <a:gd name="connsiteX91" fmla="*/ 3307080 w 6827520"/>
                <a:gd name="connsiteY91" fmla="*/ 327660 h 441960"/>
                <a:gd name="connsiteX92" fmla="*/ 3276600 w 6827520"/>
                <a:gd name="connsiteY92" fmla="*/ 335280 h 441960"/>
                <a:gd name="connsiteX93" fmla="*/ 3177540 w 6827520"/>
                <a:gd name="connsiteY93" fmla="*/ 388620 h 441960"/>
                <a:gd name="connsiteX94" fmla="*/ 2933700 w 6827520"/>
                <a:gd name="connsiteY94" fmla="*/ 381000 h 441960"/>
                <a:gd name="connsiteX95" fmla="*/ 2788920 w 6827520"/>
                <a:gd name="connsiteY95" fmla="*/ 373380 h 441960"/>
                <a:gd name="connsiteX96" fmla="*/ 2682240 w 6827520"/>
                <a:gd name="connsiteY96" fmla="*/ 365760 h 441960"/>
                <a:gd name="connsiteX97" fmla="*/ 2621280 w 6827520"/>
                <a:gd name="connsiteY97" fmla="*/ 365760 h 441960"/>
                <a:gd name="connsiteX98" fmla="*/ 2468880 w 6827520"/>
                <a:gd name="connsiteY98" fmla="*/ 365760 h 441960"/>
                <a:gd name="connsiteX99" fmla="*/ 2339340 w 6827520"/>
                <a:gd name="connsiteY99" fmla="*/ 441960 h 441960"/>
                <a:gd name="connsiteX100" fmla="*/ 2186940 w 6827520"/>
                <a:gd name="connsiteY100" fmla="*/ 441960 h 441960"/>
                <a:gd name="connsiteX101" fmla="*/ 2072640 w 6827520"/>
                <a:gd name="connsiteY101" fmla="*/ 419100 h 441960"/>
                <a:gd name="connsiteX102" fmla="*/ 1950720 w 6827520"/>
                <a:gd name="connsiteY102" fmla="*/ 434340 h 441960"/>
                <a:gd name="connsiteX103" fmla="*/ 1821180 w 6827520"/>
                <a:gd name="connsiteY103" fmla="*/ 434340 h 441960"/>
                <a:gd name="connsiteX104" fmla="*/ 1691640 w 6827520"/>
                <a:gd name="connsiteY104" fmla="*/ 434340 h 441960"/>
                <a:gd name="connsiteX105" fmla="*/ 1600200 w 6827520"/>
                <a:gd name="connsiteY105" fmla="*/ 419100 h 441960"/>
                <a:gd name="connsiteX106" fmla="*/ 1524000 w 6827520"/>
                <a:gd name="connsiteY106" fmla="*/ 403860 h 441960"/>
                <a:gd name="connsiteX107" fmla="*/ 1432560 w 6827520"/>
                <a:gd name="connsiteY107" fmla="*/ 381000 h 441960"/>
                <a:gd name="connsiteX108" fmla="*/ 1363980 w 6827520"/>
                <a:gd name="connsiteY108" fmla="*/ 373380 h 441960"/>
                <a:gd name="connsiteX109" fmla="*/ 1341120 w 6827520"/>
                <a:gd name="connsiteY109" fmla="*/ 373380 h 441960"/>
                <a:gd name="connsiteX110" fmla="*/ 1242060 w 6827520"/>
                <a:gd name="connsiteY110" fmla="*/ 388620 h 441960"/>
                <a:gd name="connsiteX111" fmla="*/ 1082040 w 6827520"/>
                <a:gd name="connsiteY111" fmla="*/ 411480 h 441960"/>
                <a:gd name="connsiteX112" fmla="*/ 982980 w 6827520"/>
                <a:gd name="connsiteY112" fmla="*/ 388620 h 441960"/>
                <a:gd name="connsiteX113" fmla="*/ 891540 w 6827520"/>
                <a:gd name="connsiteY113" fmla="*/ 388620 h 441960"/>
                <a:gd name="connsiteX114" fmla="*/ 815340 w 6827520"/>
                <a:gd name="connsiteY114" fmla="*/ 388620 h 441960"/>
                <a:gd name="connsiteX115" fmla="*/ 739140 w 6827520"/>
                <a:gd name="connsiteY115" fmla="*/ 388620 h 441960"/>
                <a:gd name="connsiteX116" fmla="*/ 670560 w 6827520"/>
                <a:gd name="connsiteY116" fmla="*/ 388620 h 441960"/>
                <a:gd name="connsiteX117" fmla="*/ 541020 w 6827520"/>
                <a:gd name="connsiteY117" fmla="*/ 381000 h 441960"/>
                <a:gd name="connsiteX118" fmla="*/ 480060 w 6827520"/>
                <a:gd name="connsiteY118" fmla="*/ 381000 h 441960"/>
                <a:gd name="connsiteX119" fmla="*/ 342900 w 6827520"/>
                <a:gd name="connsiteY119" fmla="*/ 381000 h 441960"/>
                <a:gd name="connsiteX120" fmla="*/ 205740 w 6827520"/>
                <a:gd name="connsiteY120" fmla="*/ 381000 h 441960"/>
                <a:gd name="connsiteX121" fmla="*/ 114300 w 6827520"/>
                <a:gd name="connsiteY121" fmla="*/ 396240 h 441960"/>
                <a:gd name="connsiteX122" fmla="*/ 0 w 6827520"/>
                <a:gd name="connsiteY122" fmla="*/ 396240 h 441960"/>
                <a:gd name="connsiteX123" fmla="*/ 22860 w 6827520"/>
                <a:gd name="connsiteY123" fmla="*/ 32766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827520" h="441960">
                  <a:moveTo>
                    <a:pt x="22860" y="327660"/>
                  </a:moveTo>
                  <a:lnTo>
                    <a:pt x="160020" y="289560"/>
                  </a:lnTo>
                  <a:lnTo>
                    <a:pt x="350520" y="266700"/>
                  </a:lnTo>
                  <a:lnTo>
                    <a:pt x="518160" y="274320"/>
                  </a:lnTo>
                  <a:cubicBezTo>
                    <a:pt x="541020" y="276860"/>
                    <a:pt x="564426" y="276362"/>
                    <a:pt x="586740" y="281940"/>
                  </a:cubicBezTo>
                  <a:cubicBezTo>
                    <a:pt x="595625" y="284161"/>
                    <a:pt x="601409" y="293084"/>
                    <a:pt x="609600" y="297180"/>
                  </a:cubicBezTo>
                  <a:cubicBezTo>
                    <a:pt x="626446" y="305603"/>
                    <a:pt x="627091" y="304800"/>
                    <a:pt x="640080" y="304800"/>
                  </a:cubicBezTo>
                  <a:lnTo>
                    <a:pt x="853440" y="304800"/>
                  </a:lnTo>
                  <a:lnTo>
                    <a:pt x="1097280" y="342900"/>
                  </a:lnTo>
                  <a:lnTo>
                    <a:pt x="1264920" y="289560"/>
                  </a:lnTo>
                  <a:lnTo>
                    <a:pt x="1432560" y="274320"/>
                  </a:lnTo>
                  <a:lnTo>
                    <a:pt x="1615440" y="289560"/>
                  </a:lnTo>
                  <a:lnTo>
                    <a:pt x="1623060" y="342900"/>
                  </a:lnTo>
                  <a:lnTo>
                    <a:pt x="1729740" y="388620"/>
                  </a:lnTo>
                  <a:lnTo>
                    <a:pt x="1889760" y="373380"/>
                  </a:lnTo>
                  <a:lnTo>
                    <a:pt x="2019300" y="373380"/>
                  </a:lnTo>
                  <a:lnTo>
                    <a:pt x="2110740" y="365760"/>
                  </a:lnTo>
                  <a:lnTo>
                    <a:pt x="2247900" y="350520"/>
                  </a:lnTo>
                  <a:lnTo>
                    <a:pt x="2354580" y="350520"/>
                  </a:lnTo>
                  <a:lnTo>
                    <a:pt x="2400300" y="274320"/>
                  </a:lnTo>
                  <a:lnTo>
                    <a:pt x="2484120" y="243840"/>
                  </a:lnTo>
                  <a:lnTo>
                    <a:pt x="2598420" y="266700"/>
                  </a:lnTo>
                  <a:lnTo>
                    <a:pt x="2689860" y="274320"/>
                  </a:lnTo>
                  <a:lnTo>
                    <a:pt x="2842260" y="281940"/>
                  </a:lnTo>
                  <a:lnTo>
                    <a:pt x="2964180" y="304800"/>
                  </a:lnTo>
                  <a:lnTo>
                    <a:pt x="2964180" y="304800"/>
                  </a:lnTo>
                  <a:lnTo>
                    <a:pt x="3040380" y="304800"/>
                  </a:lnTo>
                  <a:lnTo>
                    <a:pt x="3070860" y="304800"/>
                  </a:lnTo>
                  <a:cubicBezTo>
                    <a:pt x="3141920" y="289009"/>
                    <a:pt x="3116022" y="289560"/>
                    <a:pt x="3147060" y="289560"/>
                  </a:cubicBezTo>
                  <a:lnTo>
                    <a:pt x="3215640" y="274320"/>
                  </a:lnTo>
                  <a:lnTo>
                    <a:pt x="3314700" y="236220"/>
                  </a:lnTo>
                  <a:lnTo>
                    <a:pt x="3406140" y="236220"/>
                  </a:lnTo>
                  <a:lnTo>
                    <a:pt x="3474720" y="236220"/>
                  </a:lnTo>
                  <a:lnTo>
                    <a:pt x="3627120" y="228600"/>
                  </a:lnTo>
                  <a:lnTo>
                    <a:pt x="3718560" y="182880"/>
                  </a:lnTo>
                  <a:lnTo>
                    <a:pt x="3825240" y="137160"/>
                  </a:lnTo>
                  <a:lnTo>
                    <a:pt x="3977640" y="129540"/>
                  </a:lnTo>
                  <a:lnTo>
                    <a:pt x="4122420" y="144780"/>
                  </a:lnTo>
                  <a:lnTo>
                    <a:pt x="4236720" y="144780"/>
                  </a:lnTo>
                  <a:lnTo>
                    <a:pt x="4244340" y="144780"/>
                  </a:lnTo>
                  <a:lnTo>
                    <a:pt x="4351020" y="60960"/>
                  </a:lnTo>
                  <a:lnTo>
                    <a:pt x="4419600" y="53340"/>
                  </a:lnTo>
                  <a:lnTo>
                    <a:pt x="4472940" y="53340"/>
                  </a:lnTo>
                  <a:lnTo>
                    <a:pt x="4602480" y="7620"/>
                  </a:lnTo>
                  <a:lnTo>
                    <a:pt x="4709160" y="0"/>
                  </a:lnTo>
                  <a:lnTo>
                    <a:pt x="4709160" y="0"/>
                  </a:lnTo>
                  <a:lnTo>
                    <a:pt x="4815840" y="68580"/>
                  </a:lnTo>
                  <a:lnTo>
                    <a:pt x="4869180" y="68580"/>
                  </a:lnTo>
                  <a:lnTo>
                    <a:pt x="4968240" y="76200"/>
                  </a:lnTo>
                  <a:lnTo>
                    <a:pt x="5036820" y="106680"/>
                  </a:lnTo>
                  <a:lnTo>
                    <a:pt x="5128260" y="152400"/>
                  </a:lnTo>
                  <a:lnTo>
                    <a:pt x="5204460" y="152400"/>
                  </a:lnTo>
                  <a:lnTo>
                    <a:pt x="5311140" y="144780"/>
                  </a:lnTo>
                  <a:lnTo>
                    <a:pt x="5440680" y="198120"/>
                  </a:lnTo>
                  <a:lnTo>
                    <a:pt x="5524500" y="213360"/>
                  </a:lnTo>
                  <a:lnTo>
                    <a:pt x="5631180" y="228600"/>
                  </a:lnTo>
                  <a:lnTo>
                    <a:pt x="5775960" y="243840"/>
                  </a:lnTo>
                  <a:lnTo>
                    <a:pt x="5928360" y="243840"/>
                  </a:lnTo>
                  <a:lnTo>
                    <a:pt x="5928360" y="243840"/>
                  </a:lnTo>
                  <a:lnTo>
                    <a:pt x="6111240" y="243840"/>
                  </a:lnTo>
                  <a:lnTo>
                    <a:pt x="6263640" y="213360"/>
                  </a:lnTo>
                  <a:lnTo>
                    <a:pt x="6324600" y="198120"/>
                  </a:lnTo>
                  <a:lnTo>
                    <a:pt x="6393180" y="205740"/>
                  </a:lnTo>
                  <a:lnTo>
                    <a:pt x="6492240" y="182880"/>
                  </a:lnTo>
                  <a:lnTo>
                    <a:pt x="6560820" y="182880"/>
                  </a:lnTo>
                  <a:lnTo>
                    <a:pt x="6652260" y="182880"/>
                  </a:lnTo>
                  <a:lnTo>
                    <a:pt x="6713220" y="190500"/>
                  </a:lnTo>
                  <a:lnTo>
                    <a:pt x="6812280" y="182880"/>
                  </a:lnTo>
                  <a:lnTo>
                    <a:pt x="6812280" y="182880"/>
                  </a:lnTo>
                  <a:lnTo>
                    <a:pt x="6827520" y="358140"/>
                  </a:lnTo>
                  <a:lnTo>
                    <a:pt x="6507480" y="327660"/>
                  </a:lnTo>
                  <a:lnTo>
                    <a:pt x="6316980" y="350520"/>
                  </a:lnTo>
                  <a:lnTo>
                    <a:pt x="6088380" y="358140"/>
                  </a:lnTo>
                  <a:lnTo>
                    <a:pt x="5897880" y="365760"/>
                  </a:lnTo>
                  <a:lnTo>
                    <a:pt x="5829300" y="365760"/>
                  </a:lnTo>
                  <a:lnTo>
                    <a:pt x="5707380" y="365760"/>
                  </a:lnTo>
                  <a:lnTo>
                    <a:pt x="5562600" y="320040"/>
                  </a:lnTo>
                  <a:lnTo>
                    <a:pt x="5448300" y="320040"/>
                  </a:lnTo>
                  <a:lnTo>
                    <a:pt x="5234940" y="320040"/>
                  </a:lnTo>
                  <a:lnTo>
                    <a:pt x="5120640" y="228600"/>
                  </a:lnTo>
                  <a:lnTo>
                    <a:pt x="4960620" y="220980"/>
                  </a:lnTo>
                  <a:lnTo>
                    <a:pt x="4808220" y="220980"/>
                  </a:lnTo>
                  <a:lnTo>
                    <a:pt x="4663440" y="228600"/>
                  </a:lnTo>
                  <a:lnTo>
                    <a:pt x="4564380" y="213360"/>
                  </a:lnTo>
                  <a:lnTo>
                    <a:pt x="4411980" y="220980"/>
                  </a:lnTo>
                  <a:lnTo>
                    <a:pt x="4229100" y="236220"/>
                  </a:lnTo>
                  <a:lnTo>
                    <a:pt x="4122420" y="213360"/>
                  </a:lnTo>
                  <a:lnTo>
                    <a:pt x="3893820" y="251460"/>
                  </a:lnTo>
                  <a:lnTo>
                    <a:pt x="3794760" y="281940"/>
                  </a:lnTo>
                  <a:lnTo>
                    <a:pt x="3589020" y="320040"/>
                  </a:lnTo>
                  <a:lnTo>
                    <a:pt x="3444240" y="320040"/>
                  </a:lnTo>
                  <a:lnTo>
                    <a:pt x="3307080" y="327660"/>
                  </a:lnTo>
                  <a:lnTo>
                    <a:pt x="3276600" y="335280"/>
                  </a:lnTo>
                  <a:lnTo>
                    <a:pt x="3177540" y="388620"/>
                  </a:lnTo>
                  <a:lnTo>
                    <a:pt x="2933700" y="381000"/>
                  </a:lnTo>
                  <a:lnTo>
                    <a:pt x="2788920" y="373380"/>
                  </a:lnTo>
                  <a:lnTo>
                    <a:pt x="2682240" y="365760"/>
                  </a:lnTo>
                  <a:lnTo>
                    <a:pt x="2621280" y="365760"/>
                  </a:lnTo>
                  <a:lnTo>
                    <a:pt x="2468880" y="365760"/>
                  </a:lnTo>
                  <a:lnTo>
                    <a:pt x="2339340" y="441960"/>
                  </a:lnTo>
                  <a:lnTo>
                    <a:pt x="2186940" y="441960"/>
                  </a:lnTo>
                  <a:lnTo>
                    <a:pt x="2072640" y="419100"/>
                  </a:lnTo>
                  <a:lnTo>
                    <a:pt x="1950720" y="434340"/>
                  </a:lnTo>
                  <a:lnTo>
                    <a:pt x="1821180" y="434340"/>
                  </a:lnTo>
                  <a:lnTo>
                    <a:pt x="1691640" y="434340"/>
                  </a:lnTo>
                  <a:lnTo>
                    <a:pt x="1600200" y="419100"/>
                  </a:lnTo>
                  <a:lnTo>
                    <a:pt x="1524000" y="403860"/>
                  </a:lnTo>
                  <a:lnTo>
                    <a:pt x="1432560" y="381000"/>
                  </a:lnTo>
                  <a:lnTo>
                    <a:pt x="1363980" y="373380"/>
                  </a:lnTo>
                  <a:lnTo>
                    <a:pt x="1341120" y="373380"/>
                  </a:lnTo>
                  <a:lnTo>
                    <a:pt x="1242060" y="388620"/>
                  </a:lnTo>
                  <a:lnTo>
                    <a:pt x="1082040" y="411480"/>
                  </a:lnTo>
                  <a:lnTo>
                    <a:pt x="982980" y="388620"/>
                  </a:lnTo>
                  <a:lnTo>
                    <a:pt x="891540" y="388620"/>
                  </a:lnTo>
                  <a:lnTo>
                    <a:pt x="815340" y="388620"/>
                  </a:lnTo>
                  <a:lnTo>
                    <a:pt x="739140" y="388620"/>
                  </a:lnTo>
                  <a:lnTo>
                    <a:pt x="670560" y="388620"/>
                  </a:lnTo>
                  <a:lnTo>
                    <a:pt x="541020" y="381000"/>
                  </a:lnTo>
                  <a:lnTo>
                    <a:pt x="480060" y="381000"/>
                  </a:lnTo>
                  <a:lnTo>
                    <a:pt x="342900" y="381000"/>
                  </a:lnTo>
                  <a:lnTo>
                    <a:pt x="205740" y="381000"/>
                  </a:lnTo>
                  <a:lnTo>
                    <a:pt x="114300" y="396240"/>
                  </a:lnTo>
                  <a:lnTo>
                    <a:pt x="0" y="396240"/>
                  </a:lnTo>
                  <a:lnTo>
                    <a:pt x="22860" y="3276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6553200" y="3695700"/>
              <a:ext cx="929640" cy="2095500"/>
            </a:xfrm>
            <a:custGeom>
              <a:avLst/>
              <a:gdLst>
                <a:gd name="connsiteX0" fmla="*/ 0 w 838200"/>
                <a:gd name="connsiteY0" fmla="*/ 1927860 h 1927860"/>
                <a:gd name="connsiteX1" fmla="*/ 53340 w 838200"/>
                <a:gd name="connsiteY1" fmla="*/ 1844040 h 1927860"/>
                <a:gd name="connsiteX2" fmla="*/ 76200 w 838200"/>
                <a:gd name="connsiteY2" fmla="*/ 1813560 h 1927860"/>
                <a:gd name="connsiteX3" fmla="*/ 76200 w 838200"/>
                <a:gd name="connsiteY3" fmla="*/ 1813560 h 1927860"/>
                <a:gd name="connsiteX4" fmla="*/ 167640 w 838200"/>
                <a:gd name="connsiteY4" fmla="*/ 1790700 h 1927860"/>
                <a:gd name="connsiteX5" fmla="*/ 167640 w 838200"/>
                <a:gd name="connsiteY5" fmla="*/ 1790700 h 1927860"/>
                <a:gd name="connsiteX6" fmla="*/ 160020 w 838200"/>
                <a:gd name="connsiteY6" fmla="*/ 1676400 h 1927860"/>
                <a:gd name="connsiteX7" fmla="*/ 144780 w 838200"/>
                <a:gd name="connsiteY7" fmla="*/ 1607820 h 1927860"/>
                <a:gd name="connsiteX8" fmla="*/ 121920 w 838200"/>
                <a:gd name="connsiteY8" fmla="*/ 1546860 h 1927860"/>
                <a:gd name="connsiteX9" fmla="*/ 129540 w 838200"/>
                <a:gd name="connsiteY9" fmla="*/ 1478280 h 1927860"/>
                <a:gd name="connsiteX10" fmla="*/ 167640 w 838200"/>
                <a:gd name="connsiteY10" fmla="*/ 1447800 h 1927860"/>
                <a:gd name="connsiteX11" fmla="*/ 213360 w 838200"/>
                <a:gd name="connsiteY11" fmla="*/ 1356360 h 1927860"/>
                <a:gd name="connsiteX12" fmla="*/ 236220 w 838200"/>
                <a:gd name="connsiteY12" fmla="*/ 1295400 h 1927860"/>
                <a:gd name="connsiteX13" fmla="*/ 236220 w 838200"/>
                <a:gd name="connsiteY13" fmla="*/ 1295400 h 1927860"/>
                <a:gd name="connsiteX14" fmla="*/ 289560 w 838200"/>
                <a:gd name="connsiteY14" fmla="*/ 1165860 h 1927860"/>
                <a:gd name="connsiteX15" fmla="*/ 327660 w 838200"/>
                <a:gd name="connsiteY15" fmla="*/ 1097280 h 1927860"/>
                <a:gd name="connsiteX16" fmla="*/ 373380 w 838200"/>
                <a:gd name="connsiteY16" fmla="*/ 1028700 h 1927860"/>
                <a:gd name="connsiteX17" fmla="*/ 381000 w 838200"/>
                <a:gd name="connsiteY17" fmla="*/ 967740 h 1927860"/>
                <a:gd name="connsiteX18" fmla="*/ 381000 w 838200"/>
                <a:gd name="connsiteY18" fmla="*/ 952500 h 1927860"/>
                <a:gd name="connsiteX19" fmla="*/ 381000 w 838200"/>
                <a:gd name="connsiteY19" fmla="*/ 861060 h 1927860"/>
                <a:gd name="connsiteX20" fmla="*/ 312420 w 838200"/>
                <a:gd name="connsiteY20" fmla="*/ 670560 h 1927860"/>
                <a:gd name="connsiteX21" fmla="*/ 289560 w 838200"/>
                <a:gd name="connsiteY21" fmla="*/ 579120 h 1927860"/>
                <a:gd name="connsiteX22" fmla="*/ 289560 w 838200"/>
                <a:gd name="connsiteY22" fmla="*/ 480060 h 1927860"/>
                <a:gd name="connsiteX23" fmla="*/ 373380 w 838200"/>
                <a:gd name="connsiteY23" fmla="*/ 419100 h 1927860"/>
                <a:gd name="connsiteX24" fmla="*/ 403860 w 838200"/>
                <a:gd name="connsiteY24" fmla="*/ 335280 h 1927860"/>
                <a:gd name="connsiteX25" fmla="*/ 419100 w 838200"/>
                <a:gd name="connsiteY25" fmla="*/ 251460 h 1927860"/>
                <a:gd name="connsiteX26" fmla="*/ 449580 w 838200"/>
                <a:gd name="connsiteY26" fmla="*/ 236220 h 1927860"/>
                <a:gd name="connsiteX27" fmla="*/ 495300 w 838200"/>
                <a:gd name="connsiteY27" fmla="*/ 175260 h 1927860"/>
                <a:gd name="connsiteX28" fmla="*/ 502920 w 838200"/>
                <a:gd name="connsiteY28" fmla="*/ 106680 h 1927860"/>
                <a:gd name="connsiteX29" fmla="*/ 525780 w 838200"/>
                <a:gd name="connsiteY29" fmla="*/ 53340 h 1927860"/>
                <a:gd name="connsiteX30" fmla="*/ 525780 w 838200"/>
                <a:gd name="connsiteY30" fmla="*/ 53340 h 1927860"/>
                <a:gd name="connsiteX31" fmla="*/ 556260 w 838200"/>
                <a:gd name="connsiteY31" fmla="*/ 0 h 1927860"/>
                <a:gd name="connsiteX32" fmla="*/ 838200 w 838200"/>
                <a:gd name="connsiteY32" fmla="*/ 114300 h 1927860"/>
                <a:gd name="connsiteX33" fmla="*/ 762000 w 838200"/>
                <a:gd name="connsiteY33" fmla="*/ 152400 h 1927860"/>
                <a:gd name="connsiteX34" fmla="*/ 739140 w 838200"/>
                <a:gd name="connsiteY34" fmla="*/ 236220 h 1927860"/>
                <a:gd name="connsiteX35" fmla="*/ 731520 w 838200"/>
                <a:gd name="connsiteY35" fmla="*/ 335280 h 1927860"/>
                <a:gd name="connsiteX36" fmla="*/ 693420 w 838200"/>
                <a:gd name="connsiteY36" fmla="*/ 388620 h 1927860"/>
                <a:gd name="connsiteX37" fmla="*/ 662940 w 838200"/>
                <a:gd name="connsiteY37" fmla="*/ 419100 h 1927860"/>
                <a:gd name="connsiteX38" fmla="*/ 594360 w 838200"/>
                <a:gd name="connsiteY38" fmla="*/ 449580 h 1927860"/>
                <a:gd name="connsiteX39" fmla="*/ 556260 w 838200"/>
                <a:gd name="connsiteY39" fmla="*/ 480060 h 1927860"/>
                <a:gd name="connsiteX40" fmla="*/ 533400 w 838200"/>
                <a:gd name="connsiteY40" fmla="*/ 586740 h 1927860"/>
                <a:gd name="connsiteX41" fmla="*/ 533400 w 838200"/>
                <a:gd name="connsiteY41" fmla="*/ 685800 h 1927860"/>
                <a:gd name="connsiteX42" fmla="*/ 510540 w 838200"/>
                <a:gd name="connsiteY42" fmla="*/ 792480 h 1927860"/>
                <a:gd name="connsiteX43" fmla="*/ 518160 w 838200"/>
                <a:gd name="connsiteY43" fmla="*/ 891540 h 1927860"/>
                <a:gd name="connsiteX44" fmla="*/ 518160 w 838200"/>
                <a:gd name="connsiteY44" fmla="*/ 967740 h 1927860"/>
                <a:gd name="connsiteX45" fmla="*/ 495300 w 838200"/>
                <a:gd name="connsiteY45" fmla="*/ 1036320 h 1927860"/>
                <a:gd name="connsiteX46" fmla="*/ 487680 w 838200"/>
                <a:gd name="connsiteY46" fmla="*/ 1143000 h 1927860"/>
                <a:gd name="connsiteX47" fmla="*/ 426720 w 838200"/>
                <a:gd name="connsiteY47" fmla="*/ 1211580 h 1927860"/>
                <a:gd name="connsiteX48" fmla="*/ 403860 w 838200"/>
                <a:gd name="connsiteY48" fmla="*/ 1242060 h 1927860"/>
                <a:gd name="connsiteX49" fmla="*/ 373380 w 838200"/>
                <a:gd name="connsiteY49" fmla="*/ 1310640 h 1927860"/>
                <a:gd name="connsiteX50" fmla="*/ 373380 w 838200"/>
                <a:gd name="connsiteY50" fmla="*/ 1310640 h 1927860"/>
                <a:gd name="connsiteX51" fmla="*/ 335280 w 838200"/>
                <a:gd name="connsiteY51" fmla="*/ 1402080 h 1927860"/>
                <a:gd name="connsiteX52" fmla="*/ 312420 w 838200"/>
                <a:gd name="connsiteY52" fmla="*/ 1463040 h 1927860"/>
                <a:gd name="connsiteX53" fmla="*/ 289560 w 838200"/>
                <a:gd name="connsiteY53" fmla="*/ 1539240 h 1927860"/>
                <a:gd name="connsiteX54" fmla="*/ 281940 w 838200"/>
                <a:gd name="connsiteY54" fmla="*/ 1592580 h 1927860"/>
                <a:gd name="connsiteX55" fmla="*/ 266700 w 838200"/>
                <a:gd name="connsiteY55" fmla="*/ 1653540 h 1927860"/>
                <a:gd name="connsiteX56" fmla="*/ 266700 w 838200"/>
                <a:gd name="connsiteY56" fmla="*/ 1699260 h 1927860"/>
                <a:gd name="connsiteX57" fmla="*/ 259080 w 838200"/>
                <a:gd name="connsiteY57" fmla="*/ 1790700 h 1927860"/>
                <a:gd name="connsiteX58" fmla="*/ 236220 w 838200"/>
                <a:gd name="connsiteY58" fmla="*/ 1866900 h 1927860"/>
                <a:gd name="connsiteX59" fmla="*/ 182880 w 838200"/>
                <a:gd name="connsiteY59" fmla="*/ 1920240 h 1927860"/>
                <a:gd name="connsiteX60" fmla="*/ 0 w 838200"/>
                <a:gd name="connsiteY60" fmla="*/ 1927860 h 19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38200" h="1927860">
                  <a:moveTo>
                    <a:pt x="0" y="1927860"/>
                  </a:moveTo>
                  <a:lnTo>
                    <a:pt x="53340" y="1844040"/>
                  </a:lnTo>
                  <a:lnTo>
                    <a:pt x="76200" y="1813560"/>
                  </a:lnTo>
                  <a:lnTo>
                    <a:pt x="76200" y="1813560"/>
                  </a:lnTo>
                  <a:lnTo>
                    <a:pt x="167640" y="1790700"/>
                  </a:lnTo>
                  <a:lnTo>
                    <a:pt x="167640" y="1790700"/>
                  </a:lnTo>
                  <a:lnTo>
                    <a:pt x="160020" y="1676400"/>
                  </a:lnTo>
                  <a:lnTo>
                    <a:pt x="144780" y="1607820"/>
                  </a:lnTo>
                  <a:lnTo>
                    <a:pt x="121920" y="1546860"/>
                  </a:lnTo>
                  <a:lnTo>
                    <a:pt x="129540" y="1478280"/>
                  </a:lnTo>
                  <a:lnTo>
                    <a:pt x="167640" y="1447800"/>
                  </a:lnTo>
                  <a:lnTo>
                    <a:pt x="213360" y="1356360"/>
                  </a:lnTo>
                  <a:lnTo>
                    <a:pt x="236220" y="1295400"/>
                  </a:lnTo>
                  <a:lnTo>
                    <a:pt x="236220" y="1295400"/>
                  </a:lnTo>
                  <a:lnTo>
                    <a:pt x="289560" y="1165860"/>
                  </a:lnTo>
                  <a:lnTo>
                    <a:pt x="327660" y="1097280"/>
                  </a:lnTo>
                  <a:lnTo>
                    <a:pt x="373380" y="1028700"/>
                  </a:lnTo>
                  <a:lnTo>
                    <a:pt x="381000" y="967740"/>
                  </a:lnTo>
                  <a:lnTo>
                    <a:pt x="381000" y="952500"/>
                  </a:lnTo>
                  <a:lnTo>
                    <a:pt x="381000" y="861060"/>
                  </a:lnTo>
                  <a:lnTo>
                    <a:pt x="312420" y="670560"/>
                  </a:lnTo>
                  <a:lnTo>
                    <a:pt x="289560" y="579120"/>
                  </a:lnTo>
                  <a:lnTo>
                    <a:pt x="289560" y="480060"/>
                  </a:lnTo>
                  <a:lnTo>
                    <a:pt x="373380" y="419100"/>
                  </a:lnTo>
                  <a:lnTo>
                    <a:pt x="403860" y="335280"/>
                  </a:lnTo>
                  <a:lnTo>
                    <a:pt x="419100" y="251460"/>
                  </a:lnTo>
                  <a:lnTo>
                    <a:pt x="449580" y="236220"/>
                  </a:lnTo>
                  <a:lnTo>
                    <a:pt x="495300" y="175260"/>
                  </a:lnTo>
                  <a:lnTo>
                    <a:pt x="502920" y="106680"/>
                  </a:lnTo>
                  <a:lnTo>
                    <a:pt x="525780" y="53340"/>
                  </a:lnTo>
                  <a:lnTo>
                    <a:pt x="525780" y="53340"/>
                  </a:lnTo>
                  <a:lnTo>
                    <a:pt x="556260" y="0"/>
                  </a:lnTo>
                  <a:lnTo>
                    <a:pt x="838200" y="114300"/>
                  </a:lnTo>
                  <a:lnTo>
                    <a:pt x="762000" y="152400"/>
                  </a:lnTo>
                  <a:lnTo>
                    <a:pt x="739140" y="236220"/>
                  </a:lnTo>
                  <a:lnTo>
                    <a:pt x="731520" y="335280"/>
                  </a:lnTo>
                  <a:lnTo>
                    <a:pt x="693420" y="388620"/>
                  </a:lnTo>
                  <a:lnTo>
                    <a:pt x="662940" y="419100"/>
                  </a:lnTo>
                  <a:lnTo>
                    <a:pt x="594360" y="449580"/>
                  </a:lnTo>
                  <a:lnTo>
                    <a:pt x="556260" y="480060"/>
                  </a:lnTo>
                  <a:lnTo>
                    <a:pt x="533400" y="586740"/>
                  </a:lnTo>
                  <a:lnTo>
                    <a:pt x="533400" y="685800"/>
                  </a:lnTo>
                  <a:lnTo>
                    <a:pt x="510540" y="792480"/>
                  </a:lnTo>
                  <a:lnTo>
                    <a:pt x="518160" y="891540"/>
                  </a:lnTo>
                  <a:lnTo>
                    <a:pt x="518160" y="967740"/>
                  </a:lnTo>
                  <a:lnTo>
                    <a:pt x="495300" y="1036320"/>
                  </a:lnTo>
                  <a:lnTo>
                    <a:pt x="487680" y="1143000"/>
                  </a:lnTo>
                  <a:lnTo>
                    <a:pt x="426720" y="1211580"/>
                  </a:lnTo>
                  <a:lnTo>
                    <a:pt x="403860" y="1242060"/>
                  </a:lnTo>
                  <a:cubicBezTo>
                    <a:pt x="372244" y="1305292"/>
                    <a:pt x="373380" y="1280302"/>
                    <a:pt x="373380" y="1310640"/>
                  </a:cubicBezTo>
                  <a:lnTo>
                    <a:pt x="373380" y="1310640"/>
                  </a:lnTo>
                  <a:lnTo>
                    <a:pt x="335280" y="1402080"/>
                  </a:lnTo>
                  <a:lnTo>
                    <a:pt x="312420" y="1463040"/>
                  </a:lnTo>
                  <a:lnTo>
                    <a:pt x="289560" y="1539240"/>
                  </a:lnTo>
                  <a:lnTo>
                    <a:pt x="281940" y="1592580"/>
                  </a:lnTo>
                  <a:lnTo>
                    <a:pt x="266700" y="1653540"/>
                  </a:lnTo>
                  <a:lnTo>
                    <a:pt x="266700" y="1699260"/>
                  </a:lnTo>
                  <a:lnTo>
                    <a:pt x="259080" y="1790700"/>
                  </a:lnTo>
                  <a:lnTo>
                    <a:pt x="236220" y="1866900"/>
                  </a:lnTo>
                  <a:lnTo>
                    <a:pt x="182880" y="1920240"/>
                  </a:lnTo>
                  <a:lnTo>
                    <a:pt x="0" y="19278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7" name="Straight Connector 76"/>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Slide Number Placeholder 78"/>
          <p:cNvSpPr>
            <a:spLocks noGrp="1"/>
          </p:cNvSpPr>
          <p:nvPr>
            <p:ph type="sldNum" sz="quarter" idx="10"/>
          </p:nvPr>
        </p:nvSpPr>
        <p:spPr/>
        <p:txBody>
          <a:bodyPr/>
          <a:lstStyle/>
          <a:p>
            <a:fld id="{D03CC7D5-AADD-49FA-8209-475AB0712B2E}" type="slidenum">
              <a:rPr lang="en-US" smtClean="0"/>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2324100" y="5480050"/>
            <a:ext cx="4908550" cy="1135063"/>
          </a:xfrm>
          <a:prstGeom prst="rect">
            <a:avLst/>
          </a:prstGeom>
          <a:noFill/>
          <a:ln w="12700">
            <a:noFill/>
            <a:miter lim="800000"/>
            <a:headEnd/>
            <a:tailEnd/>
          </a:ln>
          <a:effectLst/>
        </p:spPr>
        <p:txBody>
          <a:bodyPr lIns="91417" tIns="45709" rIns="91417" bIns="45709">
            <a:spAutoFit/>
          </a:bodyPr>
          <a:lstStyle/>
          <a:p>
            <a:pPr algn="ctr" eaLnBrk="0" hangingPunct="0">
              <a:lnSpc>
                <a:spcPct val="70000"/>
              </a:lnSpc>
              <a:spcBef>
                <a:spcPct val="50000"/>
              </a:spcBef>
            </a:pPr>
            <a:endParaRPr lang="en-US" sz="3600">
              <a:latin typeface="Arial Black" pitchFamily="34" charset="0"/>
            </a:endParaRPr>
          </a:p>
          <a:p>
            <a:pPr algn="ctr" eaLnBrk="0" hangingPunct="0">
              <a:lnSpc>
                <a:spcPct val="70000"/>
              </a:lnSpc>
              <a:spcBef>
                <a:spcPct val="50000"/>
              </a:spcBef>
            </a:pPr>
            <a:endParaRPr lang="en-US" sz="3600">
              <a:latin typeface="Arial Black" pitchFamily="34" charset="0"/>
            </a:endParaRPr>
          </a:p>
        </p:txBody>
      </p:sp>
      <p:sp>
        <p:nvSpPr>
          <p:cNvPr id="272387" name="Rectangle 3"/>
          <p:cNvSpPr>
            <a:spLocks noChangeArrowheads="1"/>
          </p:cNvSpPr>
          <p:nvPr/>
        </p:nvSpPr>
        <p:spPr bwMode="auto">
          <a:xfrm>
            <a:off x="1814513" y="1211263"/>
            <a:ext cx="7113587" cy="4362450"/>
          </a:xfrm>
          <a:prstGeom prst="rect">
            <a:avLst/>
          </a:prstGeom>
          <a:noFill/>
          <a:ln w="12700">
            <a:noFill/>
            <a:miter lim="800000"/>
            <a:headEnd/>
            <a:tailEnd/>
          </a:ln>
          <a:effectLst/>
        </p:spPr>
        <p:txBody>
          <a:bodyPr lIns="90465" tIns="44439" rIns="90465" bIns="44439" anchor="b"/>
          <a:lstStyle/>
          <a:p>
            <a:pPr algn="ctr"/>
            <a:r>
              <a:rPr lang="en-US" sz="4400" b="1">
                <a:solidFill>
                  <a:schemeClr val="hlink"/>
                </a:solidFill>
              </a:rPr>
              <a:t/>
            </a:r>
            <a:br>
              <a:rPr lang="en-US" sz="4400" b="1">
                <a:solidFill>
                  <a:schemeClr val="hlink"/>
                </a:solidFill>
              </a:rPr>
            </a:br>
            <a:r>
              <a:rPr lang="en-US" sz="4400" b="1">
                <a:solidFill>
                  <a:schemeClr val="hlink"/>
                </a:solidFill>
              </a:rPr>
              <a:t/>
            </a:r>
            <a:br>
              <a:rPr lang="en-US" sz="4400" b="1">
                <a:solidFill>
                  <a:schemeClr val="hlink"/>
                </a:solidFill>
              </a:rPr>
            </a:br>
            <a:r>
              <a:rPr lang="en-US" sz="4400" b="1">
                <a:solidFill>
                  <a:schemeClr val="tx2"/>
                </a:solidFill>
              </a:rPr>
              <a:t/>
            </a:r>
            <a:br>
              <a:rPr lang="en-US" sz="4400" b="1">
                <a:solidFill>
                  <a:schemeClr val="tx2"/>
                </a:solidFill>
              </a:rPr>
            </a:br>
            <a:endParaRPr lang="en-US" sz="4400">
              <a:solidFill>
                <a:schemeClr val="tx2"/>
              </a:solidFill>
            </a:endParaRPr>
          </a:p>
        </p:txBody>
      </p:sp>
      <p:sp>
        <p:nvSpPr>
          <p:cNvPr id="272388" name="Rectangle 4"/>
          <p:cNvSpPr>
            <a:spLocks noGrp="1" noChangeArrowheads="1"/>
          </p:cNvSpPr>
          <p:nvPr>
            <p:ph type="title"/>
          </p:nvPr>
        </p:nvSpPr>
        <p:spPr>
          <a:xfrm>
            <a:off x="1752600" y="0"/>
            <a:ext cx="6878638" cy="444500"/>
          </a:xfrm>
          <a:noFill/>
        </p:spPr>
        <p:txBody>
          <a:bodyPr/>
          <a:lstStyle/>
          <a:p>
            <a:r>
              <a:rPr lang="en-US" dirty="0"/>
              <a:t>1960’S Problem Areas</a:t>
            </a:r>
          </a:p>
        </p:txBody>
      </p:sp>
      <p:sp>
        <p:nvSpPr>
          <p:cNvPr id="272389" name="Rectangle 5"/>
          <p:cNvSpPr>
            <a:spLocks noChangeArrowheads="1"/>
          </p:cNvSpPr>
          <p:nvPr/>
        </p:nvSpPr>
        <p:spPr bwMode="auto">
          <a:xfrm>
            <a:off x="0" y="5797550"/>
            <a:ext cx="9144000" cy="590550"/>
          </a:xfrm>
          <a:prstGeom prst="rect">
            <a:avLst/>
          </a:prstGeom>
          <a:noFill/>
          <a:ln w="12700">
            <a:noFill/>
            <a:miter lim="800000"/>
            <a:headEnd/>
            <a:tailEnd/>
          </a:ln>
          <a:effectLst/>
        </p:spPr>
        <p:txBody>
          <a:bodyPr lIns="90465" tIns="44439" rIns="90465" bIns="44439" anchor="b"/>
          <a:lstStyle/>
          <a:p>
            <a:pPr algn="ctr"/>
            <a:endParaRPr lang="en-US" sz="4000">
              <a:latin typeface="Monotype Corsiva" pitchFamily="66" charset="0"/>
            </a:endParaRPr>
          </a:p>
        </p:txBody>
      </p:sp>
      <p:sp>
        <p:nvSpPr>
          <p:cNvPr id="272390" name="Text Box 6"/>
          <p:cNvSpPr txBox="1">
            <a:spLocks noChangeArrowheads="1"/>
          </p:cNvSpPr>
          <p:nvPr/>
        </p:nvSpPr>
        <p:spPr bwMode="auto">
          <a:xfrm>
            <a:off x="1079500" y="190500"/>
            <a:ext cx="1117600" cy="304800"/>
          </a:xfrm>
          <a:prstGeom prst="rect">
            <a:avLst/>
          </a:prstGeom>
          <a:noFill/>
          <a:ln w="12700">
            <a:noFill/>
            <a:miter lim="800000"/>
            <a:headEnd/>
            <a:tailEnd/>
          </a:ln>
          <a:effectLst/>
        </p:spPr>
        <p:txBody>
          <a:bodyPr lIns="91417" tIns="45709" rIns="91417" bIns="45709">
            <a:spAutoFit/>
          </a:bodyPr>
          <a:lstStyle/>
          <a:p>
            <a:pPr algn="ctr" eaLnBrk="0" hangingPunct="0">
              <a:spcBef>
                <a:spcPct val="50000"/>
              </a:spcBef>
            </a:pPr>
            <a:endParaRPr lang="en-US" sz="1400" b="1">
              <a:solidFill>
                <a:schemeClr val="tx2"/>
              </a:solidFill>
              <a:effectLst>
                <a:outerShdw blurRad="38100" dist="38100" dir="2700000" algn="tl">
                  <a:srgbClr val="C0C0C0"/>
                </a:outerShdw>
              </a:effectLst>
              <a:latin typeface="Monotype Corsiva" pitchFamily="66" charset="0"/>
            </a:endParaRPr>
          </a:p>
        </p:txBody>
      </p:sp>
      <p:pic>
        <p:nvPicPr>
          <p:cNvPr id="272391" name="Picture 7"/>
          <p:cNvPicPr>
            <a:picLocks noChangeArrowheads="1"/>
          </p:cNvPicPr>
          <p:nvPr/>
        </p:nvPicPr>
        <p:blipFill>
          <a:blip r:embed="rId3" cstate="print">
            <a:lum bright="-12000" contrast="12000"/>
          </a:blip>
          <a:srcRect l="1146" t="2785" r="2824" b="531"/>
          <a:stretch>
            <a:fillRect/>
          </a:stretch>
        </p:blipFill>
        <p:spPr bwMode="auto">
          <a:xfrm>
            <a:off x="0" y="571500"/>
            <a:ext cx="9190038" cy="6286500"/>
          </a:xfrm>
          <a:prstGeom prst="rect">
            <a:avLst/>
          </a:prstGeom>
          <a:noFill/>
          <a:ln w="12700" algn="ctr">
            <a:solidFill>
              <a:schemeClr val="tx1"/>
            </a:solidFill>
            <a:miter lim="800000"/>
            <a:headEnd/>
            <a:tailEnd/>
          </a:ln>
          <a:effectLst/>
        </p:spPr>
      </p:pic>
      <p:sp>
        <p:nvSpPr>
          <p:cNvPr id="272392" name="Text Box 8"/>
          <p:cNvSpPr txBox="1">
            <a:spLocks noChangeArrowheads="1"/>
          </p:cNvSpPr>
          <p:nvPr/>
        </p:nvSpPr>
        <p:spPr bwMode="auto">
          <a:xfrm>
            <a:off x="6400800" y="3429000"/>
            <a:ext cx="1295400" cy="641350"/>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a:solidFill>
                  <a:srgbClr val="FFFFCC"/>
                </a:solidFill>
              </a:rPr>
              <a:t>Muddy Flow</a:t>
            </a:r>
          </a:p>
        </p:txBody>
      </p:sp>
      <p:sp>
        <p:nvSpPr>
          <p:cNvPr id="272393" name="Line 9"/>
          <p:cNvSpPr>
            <a:spLocks noChangeShapeType="1"/>
          </p:cNvSpPr>
          <p:nvPr/>
        </p:nvSpPr>
        <p:spPr bwMode="auto">
          <a:xfrm>
            <a:off x="5943600" y="3505200"/>
            <a:ext cx="412750" cy="241300"/>
          </a:xfrm>
          <a:prstGeom prst="line">
            <a:avLst/>
          </a:prstGeom>
          <a:noFill/>
          <a:ln w="76200">
            <a:solidFill>
              <a:srgbClr val="C4A568"/>
            </a:solidFill>
            <a:round/>
            <a:headEnd/>
            <a:tailEnd type="triangle" w="med" len="med"/>
          </a:ln>
          <a:effectLst/>
        </p:spPr>
        <p:txBody>
          <a:bodyPr/>
          <a:lstStyle/>
          <a:p>
            <a:endParaRPr lang="en-US"/>
          </a:p>
        </p:txBody>
      </p:sp>
      <p:sp>
        <p:nvSpPr>
          <p:cNvPr id="272394" name="Text Box 10"/>
          <p:cNvSpPr txBox="1">
            <a:spLocks noChangeArrowheads="1"/>
          </p:cNvSpPr>
          <p:nvPr/>
        </p:nvSpPr>
        <p:spPr bwMode="auto">
          <a:xfrm>
            <a:off x="3581400" y="2362200"/>
            <a:ext cx="1295400" cy="36671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a:solidFill>
                  <a:srgbClr val="FFFFCC"/>
                </a:solidFill>
              </a:rPr>
              <a:t>Sinkholes</a:t>
            </a:r>
          </a:p>
        </p:txBody>
      </p:sp>
      <p:sp>
        <p:nvSpPr>
          <p:cNvPr id="272395" name="Freeform 11"/>
          <p:cNvSpPr>
            <a:spLocks/>
          </p:cNvSpPr>
          <p:nvPr/>
        </p:nvSpPr>
        <p:spPr bwMode="auto">
          <a:xfrm rot="-160931">
            <a:off x="4800600" y="2882900"/>
            <a:ext cx="1143000" cy="609600"/>
          </a:xfrm>
          <a:custGeom>
            <a:avLst/>
            <a:gdLst/>
            <a:ahLst/>
            <a:cxnLst>
              <a:cxn ang="0">
                <a:pos x="0" y="0"/>
              </a:cxn>
              <a:cxn ang="0">
                <a:pos x="384" y="48"/>
              </a:cxn>
              <a:cxn ang="0">
                <a:pos x="720" y="240"/>
              </a:cxn>
              <a:cxn ang="0">
                <a:pos x="672" y="288"/>
              </a:cxn>
              <a:cxn ang="0">
                <a:pos x="0" y="384"/>
              </a:cxn>
              <a:cxn ang="0">
                <a:pos x="0" y="0"/>
              </a:cxn>
            </a:cxnLst>
            <a:rect l="0" t="0" r="r" b="b"/>
            <a:pathLst>
              <a:path w="720" h="384">
                <a:moveTo>
                  <a:pt x="0" y="0"/>
                </a:moveTo>
                <a:lnTo>
                  <a:pt x="384" y="48"/>
                </a:lnTo>
                <a:lnTo>
                  <a:pt x="720" y="240"/>
                </a:lnTo>
                <a:lnTo>
                  <a:pt x="672" y="288"/>
                </a:lnTo>
                <a:lnTo>
                  <a:pt x="0" y="384"/>
                </a:lnTo>
                <a:lnTo>
                  <a:pt x="0" y="0"/>
                </a:lnTo>
                <a:close/>
              </a:path>
            </a:pathLst>
          </a:custGeom>
          <a:solidFill>
            <a:srgbClr val="993300">
              <a:alpha val="50000"/>
            </a:srgbClr>
          </a:solidFill>
          <a:ln w="19050">
            <a:solidFill>
              <a:schemeClr val="tx1"/>
            </a:solidFill>
            <a:round/>
            <a:headEnd/>
            <a:tailEnd/>
          </a:ln>
          <a:effectLst/>
        </p:spPr>
        <p:txBody>
          <a:bodyPr/>
          <a:lstStyle/>
          <a:p>
            <a:endParaRPr lang="en-US"/>
          </a:p>
        </p:txBody>
      </p:sp>
      <p:sp>
        <p:nvSpPr>
          <p:cNvPr id="272396" name="Oval 12"/>
          <p:cNvSpPr>
            <a:spLocks noChangeArrowheads="1"/>
          </p:cNvSpPr>
          <p:nvPr/>
        </p:nvSpPr>
        <p:spPr bwMode="auto">
          <a:xfrm>
            <a:off x="5505450" y="3276600"/>
            <a:ext cx="92075" cy="92075"/>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72397" name="Oval 13"/>
          <p:cNvSpPr>
            <a:spLocks noChangeArrowheads="1"/>
          </p:cNvSpPr>
          <p:nvPr/>
        </p:nvSpPr>
        <p:spPr bwMode="auto">
          <a:xfrm>
            <a:off x="5386388" y="3303588"/>
            <a:ext cx="92075" cy="92075"/>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72398" name="Line 14"/>
          <p:cNvSpPr>
            <a:spLocks noChangeShapeType="1"/>
          </p:cNvSpPr>
          <p:nvPr/>
        </p:nvSpPr>
        <p:spPr bwMode="auto">
          <a:xfrm>
            <a:off x="4419600" y="2667000"/>
            <a:ext cx="914400" cy="609600"/>
          </a:xfrm>
          <a:prstGeom prst="line">
            <a:avLst/>
          </a:prstGeom>
          <a:noFill/>
          <a:ln w="38100">
            <a:solidFill>
              <a:srgbClr val="FFFFCC"/>
            </a:solidFill>
            <a:round/>
            <a:headEnd/>
            <a:tailEnd type="triangle" w="med" len="med"/>
          </a:ln>
          <a:effectLst/>
        </p:spPr>
        <p:txBody>
          <a:bodyPr/>
          <a:lstStyle/>
          <a:p>
            <a:endParaRPr lang="en-US"/>
          </a:p>
        </p:txBody>
      </p:sp>
      <p:sp>
        <p:nvSpPr>
          <p:cNvPr id="272399" name="Text Box 15"/>
          <p:cNvSpPr txBox="1">
            <a:spLocks noChangeArrowheads="1"/>
          </p:cNvSpPr>
          <p:nvPr/>
        </p:nvSpPr>
        <p:spPr bwMode="auto">
          <a:xfrm>
            <a:off x="5791200" y="1981200"/>
            <a:ext cx="1600200" cy="701675"/>
          </a:xfrm>
          <a:prstGeom prst="rect">
            <a:avLst/>
          </a:prstGeom>
          <a:noFill/>
          <a:ln w="9525">
            <a:noFill/>
            <a:miter lim="800000"/>
            <a:headEnd/>
            <a:tailEnd/>
          </a:ln>
          <a:effectLst/>
        </p:spPr>
        <p:txBody>
          <a:bodyPr>
            <a:spAutoFit/>
          </a:bodyPr>
          <a:lstStyle/>
          <a:p>
            <a:pPr>
              <a:spcBef>
                <a:spcPct val="50000"/>
              </a:spcBef>
            </a:pPr>
            <a:r>
              <a:rPr lang="en-US" sz="2000" b="1">
                <a:solidFill>
                  <a:srgbClr val="FFFFCC"/>
                </a:solidFill>
              </a:rPr>
              <a:t>Critical Area 1</a:t>
            </a:r>
          </a:p>
        </p:txBody>
      </p:sp>
      <p:sp>
        <p:nvSpPr>
          <p:cNvPr id="272400" name="Line 16"/>
          <p:cNvSpPr>
            <a:spLocks noChangeShapeType="1"/>
          </p:cNvSpPr>
          <p:nvPr/>
        </p:nvSpPr>
        <p:spPr bwMode="auto">
          <a:xfrm flipH="1">
            <a:off x="5486400" y="2438400"/>
            <a:ext cx="304800" cy="609600"/>
          </a:xfrm>
          <a:prstGeom prst="line">
            <a:avLst/>
          </a:prstGeom>
          <a:noFill/>
          <a:ln w="38100">
            <a:solidFill>
              <a:srgbClr val="FFFFCC"/>
            </a:solidFill>
            <a:round/>
            <a:headEnd/>
            <a:tailEnd type="triangle" w="med" len="med"/>
          </a:ln>
          <a:effectLst/>
        </p:spPr>
        <p:txBody>
          <a:bodyPr/>
          <a:lstStyle/>
          <a:p>
            <a:endParaRPr lang="en-US"/>
          </a:p>
        </p:txBody>
      </p:sp>
      <p:sp>
        <p:nvSpPr>
          <p:cNvPr id="272401" name="Oval 17"/>
          <p:cNvSpPr>
            <a:spLocks noChangeArrowheads="1"/>
          </p:cNvSpPr>
          <p:nvPr/>
        </p:nvSpPr>
        <p:spPr bwMode="auto">
          <a:xfrm rot="643732">
            <a:off x="1676400" y="2971800"/>
            <a:ext cx="914400" cy="304800"/>
          </a:xfrm>
          <a:prstGeom prst="ellipse">
            <a:avLst/>
          </a:prstGeom>
          <a:solidFill>
            <a:schemeClr val="accent1">
              <a:alpha val="60001"/>
            </a:schemeClr>
          </a:solidFill>
          <a:ln w="9525">
            <a:solidFill>
              <a:schemeClr val="tx1"/>
            </a:solidFill>
            <a:round/>
            <a:headEnd/>
            <a:tailEnd/>
          </a:ln>
          <a:effectLst/>
        </p:spPr>
        <p:txBody>
          <a:bodyPr wrap="none" anchor="ctr"/>
          <a:lstStyle/>
          <a:p>
            <a:endParaRPr lang="en-US"/>
          </a:p>
        </p:txBody>
      </p:sp>
      <p:sp>
        <p:nvSpPr>
          <p:cNvPr id="272402" name="Text Box 18"/>
          <p:cNvSpPr txBox="1">
            <a:spLocks noChangeArrowheads="1"/>
          </p:cNvSpPr>
          <p:nvPr/>
        </p:nvSpPr>
        <p:spPr bwMode="auto">
          <a:xfrm>
            <a:off x="2057400" y="2133600"/>
            <a:ext cx="1295400" cy="36671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a:solidFill>
                  <a:srgbClr val="FFFFCC"/>
                </a:solidFill>
              </a:rPr>
              <a:t>Wet Areas</a:t>
            </a:r>
          </a:p>
        </p:txBody>
      </p:sp>
      <p:sp>
        <p:nvSpPr>
          <p:cNvPr id="272403" name="Line 19"/>
          <p:cNvSpPr>
            <a:spLocks noChangeShapeType="1"/>
          </p:cNvSpPr>
          <p:nvPr/>
        </p:nvSpPr>
        <p:spPr bwMode="auto">
          <a:xfrm flipH="1">
            <a:off x="2209800" y="2438400"/>
            <a:ext cx="304800" cy="609600"/>
          </a:xfrm>
          <a:prstGeom prst="line">
            <a:avLst/>
          </a:prstGeom>
          <a:noFill/>
          <a:ln w="38100">
            <a:solidFill>
              <a:srgbClr val="FFFFCC"/>
            </a:solidFill>
            <a:round/>
            <a:headEnd/>
            <a:tailEnd type="triangle" w="med" len="med"/>
          </a:ln>
          <a:effectLst/>
        </p:spPr>
        <p:txBody>
          <a:bodyPr/>
          <a:lstStyle/>
          <a:p>
            <a:endParaRPr lang="en-US"/>
          </a:p>
        </p:txBody>
      </p:sp>
      <p:cxnSp>
        <p:nvCxnSpPr>
          <p:cNvPr id="20" name="Straight Connector 19"/>
          <p:cNvCxnSpPr/>
          <p:nvPr/>
        </p:nvCxnSpPr>
        <p:spPr>
          <a:xfrm>
            <a:off x="0" y="457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0"/>
          </p:nvPr>
        </p:nvSpPr>
        <p:spPr/>
        <p:txBody>
          <a:bodyPr/>
          <a:lstStyle/>
          <a:p>
            <a:fld id="{62ABEF5F-8FA6-440F-B410-7B1ED1EF4D37}" type="slidenum">
              <a:rPr lang="en-US" smtClean="0">
                <a:solidFill>
                  <a:schemeClr val="bg1"/>
                </a:solidFill>
              </a:rPr>
              <a:pPr/>
              <a:t>21</a:t>
            </a:fld>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1" name="Picture 3"/>
          <p:cNvPicPr>
            <a:picLocks noGrp="1" noChangeAspect="1" noChangeArrowheads="1"/>
          </p:cNvPicPr>
          <p:nvPr>
            <p:ph type="body" idx="1"/>
          </p:nvPr>
        </p:nvPicPr>
        <p:blipFill>
          <a:blip r:embed="rId2" cstate="print"/>
          <a:srcRect/>
          <a:stretch>
            <a:fillRect/>
          </a:stretch>
        </p:blipFill>
        <p:spPr>
          <a:xfrm>
            <a:off x="838200" y="152400"/>
            <a:ext cx="7306519" cy="5715000"/>
          </a:xfrm>
        </p:spPr>
      </p:pic>
      <p:sp>
        <p:nvSpPr>
          <p:cNvPr id="4" name="Oval 3"/>
          <p:cNvSpPr/>
          <p:nvPr/>
        </p:nvSpPr>
        <p:spPr>
          <a:xfrm>
            <a:off x="2667000" y="2362200"/>
            <a:ext cx="19812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7800" y="1752600"/>
            <a:ext cx="1905000" cy="584775"/>
          </a:xfrm>
          <a:prstGeom prst="rect">
            <a:avLst/>
          </a:prstGeom>
          <a:noFill/>
        </p:spPr>
        <p:txBody>
          <a:bodyPr wrap="square" rtlCol="0">
            <a:spAutoFit/>
          </a:bodyPr>
          <a:lstStyle/>
          <a:p>
            <a:r>
              <a:rPr lang="en-US" sz="1600" dirty="0" smtClean="0">
                <a:latin typeface="+mn-lt"/>
              </a:rPr>
              <a:t>Muddy discharge in river below dam</a:t>
            </a:r>
            <a:endParaRPr lang="en-US" sz="1600" dirty="0">
              <a:latin typeface="+mn-lt"/>
            </a:endParaRPr>
          </a:p>
        </p:txBody>
      </p:sp>
      <p:sp>
        <p:nvSpPr>
          <p:cNvPr id="6" name="Slide Number Placeholder 5"/>
          <p:cNvSpPr>
            <a:spLocks noGrp="1"/>
          </p:cNvSpPr>
          <p:nvPr>
            <p:ph type="sldNum" sz="quarter" idx="10"/>
          </p:nvPr>
        </p:nvSpPr>
        <p:spPr/>
        <p:txBody>
          <a:bodyPr/>
          <a:lstStyle/>
          <a:p>
            <a:fld id="{D03CC7D5-AADD-49FA-8209-475AB0712B2E}"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endParaRPr lang="en-US"/>
          </a:p>
        </p:txBody>
      </p:sp>
      <p:pic>
        <p:nvPicPr>
          <p:cNvPr id="395267" name="Picture 3"/>
          <p:cNvPicPr>
            <a:picLocks noGrp="1" noChangeAspect="1" noChangeArrowheads="1"/>
          </p:cNvPicPr>
          <p:nvPr>
            <p:ph type="body" idx="1"/>
          </p:nvPr>
        </p:nvPicPr>
        <p:blipFill>
          <a:blip r:embed="rId2" cstate="print"/>
          <a:srcRect/>
          <a:stretch>
            <a:fillRect/>
          </a:stretch>
        </p:blipFill>
        <p:spPr>
          <a:xfrm>
            <a:off x="990600" y="228600"/>
            <a:ext cx="7273636" cy="5715000"/>
          </a:xfrm>
        </p:spPr>
      </p:pic>
      <p:sp>
        <p:nvSpPr>
          <p:cNvPr id="4" name="Slide Number Placeholder 3"/>
          <p:cNvSpPr>
            <a:spLocks noGrp="1"/>
          </p:cNvSpPr>
          <p:nvPr>
            <p:ph type="sldNum" sz="quarter" idx="10"/>
          </p:nvPr>
        </p:nvSpPr>
        <p:spPr/>
        <p:txBody>
          <a:bodyPr/>
          <a:lstStyle/>
          <a:p>
            <a:fld id="{D03CC7D5-AADD-49FA-8209-475AB0712B2E}"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descr="Wolf Creek Sinkhole0002"/>
          <p:cNvPicPr>
            <a:picLocks noChangeAspect="1" noChangeArrowheads="1"/>
          </p:cNvPicPr>
          <p:nvPr/>
        </p:nvPicPr>
        <p:blipFill>
          <a:blip r:embed="rId2" cstate="print"/>
          <a:srcRect l="1010" t="5714" r="14141" b="1429"/>
          <a:stretch>
            <a:fillRect/>
          </a:stretch>
        </p:blipFill>
        <p:spPr bwMode="auto">
          <a:xfrm>
            <a:off x="1143000" y="609600"/>
            <a:ext cx="6400800" cy="4953000"/>
          </a:xfrm>
          <a:prstGeom prst="rect">
            <a:avLst/>
          </a:prstGeom>
          <a:noFill/>
        </p:spPr>
      </p:pic>
      <p:sp>
        <p:nvSpPr>
          <p:cNvPr id="3" name="Slide Number Placeholder 2"/>
          <p:cNvSpPr>
            <a:spLocks noGrp="1"/>
          </p:cNvSpPr>
          <p:nvPr>
            <p:ph type="sldNum" sz="quarter" idx="10"/>
          </p:nvPr>
        </p:nvSpPr>
        <p:spPr/>
        <p:txBody>
          <a:bodyPr/>
          <a:lstStyle/>
          <a:p>
            <a:fld id="{D03CC7D5-AADD-49FA-8209-475AB0712B2E}"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wol_wl&amp;gl"/>
          <p:cNvPicPr>
            <a:picLocks noChangeAspect="1" noChangeArrowheads="1"/>
          </p:cNvPicPr>
          <p:nvPr/>
        </p:nvPicPr>
        <p:blipFill>
          <a:blip r:embed="rId3" cstate="print"/>
          <a:srcRect/>
          <a:stretch>
            <a:fillRect/>
          </a:stretch>
        </p:blipFill>
        <p:spPr bwMode="auto">
          <a:xfrm>
            <a:off x="-9524" y="3736976"/>
            <a:ext cx="9147175" cy="3106738"/>
          </a:xfrm>
          <a:prstGeom prst="rect">
            <a:avLst/>
          </a:prstGeom>
          <a:noFill/>
        </p:spPr>
      </p:pic>
      <p:sp>
        <p:nvSpPr>
          <p:cNvPr id="397315" name="Rectangle 3"/>
          <p:cNvSpPr>
            <a:spLocks noGrp="1" noChangeArrowheads="1"/>
          </p:cNvSpPr>
          <p:nvPr>
            <p:ph type="title" idx="4294967295"/>
          </p:nvPr>
        </p:nvSpPr>
        <p:spPr>
          <a:xfrm>
            <a:off x="304800" y="0"/>
            <a:ext cx="8458200" cy="609600"/>
          </a:xfrm>
        </p:spPr>
        <p:txBody>
          <a:bodyPr/>
          <a:lstStyle/>
          <a:p>
            <a:r>
              <a:rPr lang="en-US" sz="4000" dirty="0"/>
              <a:t>1960’s and 70’s Remedial  Features</a:t>
            </a:r>
          </a:p>
        </p:txBody>
      </p:sp>
      <p:sp>
        <p:nvSpPr>
          <p:cNvPr id="397316" name="Text Box 4"/>
          <p:cNvSpPr txBox="1">
            <a:spLocks noChangeArrowheads="1"/>
          </p:cNvSpPr>
          <p:nvPr/>
        </p:nvSpPr>
        <p:spPr bwMode="auto">
          <a:xfrm>
            <a:off x="5778501" y="1981200"/>
            <a:ext cx="2501900" cy="461665"/>
          </a:xfrm>
          <a:prstGeom prst="rect">
            <a:avLst/>
          </a:prstGeom>
          <a:noFill/>
          <a:ln w="12700">
            <a:noFill/>
            <a:miter lim="800000"/>
            <a:headEnd/>
            <a:tailEnd/>
          </a:ln>
          <a:effectLst/>
        </p:spPr>
        <p:txBody>
          <a:bodyPr>
            <a:spAutoFit/>
          </a:bodyPr>
          <a:lstStyle/>
          <a:p>
            <a:pPr eaLnBrk="0" hangingPunct="0">
              <a:spcBef>
                <a:spcPct val="50000"/>
              </a:spcBef>
            </a:pPr>
            <a:endParaRPr lang="en-US" sz="2400">
              <a:latin typeface="Arial Black" pitchFamily="34" charset="0"/>
            </a:endParaRPr>
          </a:p>
        </p:txBody>
      </p:sp>
      <p:sp>
        <p:nvSpPr>
          <p:cNvPr id="397317" name="Text Box 5"/>
          <p:cNvSpPr txBox="1">
            <a:spLocks noChangeArrowheads="1"/>
          </p:cNvSpPr>
          <p:nvPr/>
        </p:nvSpPr>
        <p:spPr bwMode="auto">
          <a:xfrm>
            <a:off x="5518151" y="3977640"/>
            <a:ext cx="1371600" cy="646331"/>
          </a:xfrm>
          <a:prstGeom prst="rect">
            <a:avLst/>
          </a:prstGeom>
          <a:noFill/>
          <a:ln w="12700">
            <a:noFill/>
            <a:miter lim="800000"/>
            <a:headEnd/>
            <a:tailEnd/>
          </a:ln>
          <a:effectLst/>
        </p:spPr>
        <p:txBody>
          <a:bodyPr wrap="square">
            <a:spAutoFit/>
          </a:bodyPr>
          <a:lstStyle/>
          <a:p>
            <a:pPr eaLnBrk="0" hangingPunct="0">
              <a:spcBef>
                <a:spcPct val="50000"/>
              </a:spcBef>
            </a:pPr>
            <a:r>
              <a:rPr lang="en-US" dirty="0" smtClean="0">
                <a:solidFill>
                  <a:schemeClr val="bg2"/>
                </a:solidFill>
                <a:latin typeface="Arial Black" pitchFamily="34" charset="0"/>
              </a:rPr>
              <a:t>Concrete </a:t>
            </a:r>
            <a:r>
              <a:rPr lang="en-US" dirty="0">
                <a:solidFill>
                  <a:schemeClr val="bg2"/>
                </a:solidFill>
                <a:latin typeface="Arial Black" pitchFamily="34" charset="0"/>
              </a:rPr>
              <a:t>Dam</a:t>
            </a:r>
          </a:p>
        </p:txBody>
      </p:sp>
      <p:sp>
        <p:nvSpPr>
          <p:cNvPr id="397318" name="Text Box 6"/>
          <p:cNvSpPr txBox="1">
            <a:spLocks noChangeArrowheads="1"/>
          </p:cNvSpPr>
          <p:nvPr/>
        </p:nvSpPr>
        <p:spPr bwMode="auto">
          <a:xfrm>
            <a:off x="574675" y="5548314"/>
            <a:ext cx="1930400" cy="461665"/>
          </a:xfrm>
          <a:prstGeom prst="rect">
            <a:avLst/>
          </a:prstGeom>
          <a:noFill/>
          <a:ln w="12700">
            <a:noFill/>
            <a:miter lim="800000"/>
            <a:headEnd/>
            <a:tailEnd/>
          </a:ln>
          <a:effectLst/>
        </p:spPr>
        <p:txBody>
          <a:bodyPr>
            <a:spAutoFit/>
          </a:bodyPr>
          <a:lstStyle/>
          <a:p>
            <a:pPr eaLnBrk="0" hangingPunct="0">
              <a:spcBef>
                <a:spcPct val="50000"/>
              </a:spcBef>
            </a:pPr>
            <a:r>
              <a:rPr lang="en-US" sz="2400" dirty="0">
                <a:solidFill>
                  <a:schemeClr val="bg1"/>
                </a:solidFill>
                <a:latin typeface="Arial Black" pitchFamily="34" charset="0"/>
              </a:rPr>
              <a:t>Earth </a:t>
            </a:r>
            <a:r>
              <a:rPr lang="en-US" sz="2400" dirty="0" err="1">
                <a:solidFill>
                  <a:schemeClr val="bg1"/>
                </a:solidFill>
                <a:latin typeface="Arial Black" pitchFamily="34" charset="0"/>
              </a:rPr>
              <a:t>Emb</a:t>
            </a:r>
            <a:endParaRPr lang="en-US" sz="2400" dirty="0">
              <a:solidFill>
                <a:schemeClr val="bg1"/>
              </a:solidFill>
              <a:latin typeface="Arial Black" pitchFamily="34" charset="0"/>
            </a:endParaRPr>
          </a:p>
        </p:txBody>
      </p:sp>
      <p:sp>
        <p:nvSpPr>
          <p:cNvPr id="397319" name="Text Box 7"/>
          <p:cNvSpPr txBox="1">
            <a:spLocks noChangeArrowheads="1"/>
          </p:cNvSpPr>
          <p:nvPr/>
        </p:nvSpPr>
        <p:spPr bwMode="auto">
          <a:xfrm>
            <a:off x="5626101" y="6334125"/>
            <a:ext cx="2146300" cy="369332"/>
          </a:xfrm>
          <a:prstGeom prst="rect">
            <a:avLst/>
          </a:prstGeom>
          <a:noFill/>
          <a:ln w="12700">
            <a:noFill/>
            <a:miter lim="800000"/>
            <a:headEnd/>
            <a:tailEnd/>
          </a:ln>
          <a:effectLst/>
        </p:spPr>
        <p:txBody>
          <a:bodyPr>
            <a:spAutoFit/>
          </a:bodyPr>
          <a:lstStyle/>
          <a:p>
            <a:pPr eaLnBrk="0" hangingPunct="0">
              <a:spcBef>
                <a:spcPct val="50000"/>
              </a:spcBef>
            </a:pPr>
            <a:r>
              <a:rPr lang="en-US" dirty="0">
                <a:solidFill>
                  <a:schemeClr val="bg1"/>
                </a:solidFill>
                <a:latin typeface="+mn-lt"/>
              </a:rPr>
              <a:t>Switchyard</a:t>
            </a:r>
          </a:p>
        </p:txBody>
      </p:sp>
      <p:sp>
        <p:nvSpPr>
          <p:cNvPr id="397320" name="Line 8"/>
          <p:cNvSpPr>
            <a:spLocks noChangeShapeType="1"/>
          </p:cNvSpPr>
          <p:nvPr/>
        </p:nvSpPr>
        <p:spPr bwMode="auto">
          <a:xfrm flipV="1">
            <a:off x="6607175" y="5480050"/>
            <a:ext cx="368300" cy="939800"/>
          </a:xfrm>
          <a:prstGeom prst="line">
            <a:avLst/>
          </a:prstGeom>
          <a:noFill/>
          <a:ln w="38100">
            <a:solidFill>
              <a:schemeClr val="bg1"/>
            </a:solidFill>
            <a:round/>
            <a:headEnd/>
            <a:tailEnd type="triangle" w="med" len="med"/>
          </a:ln>
          <a:effectLst/>
        </p:spPr>
        <p:txBody>
          <a:bodyPr/>
          <a:lstStyle/>
          <a:p>
            <a:endParaRPr lang="en-US"/>
          </a:p>
        </p:txBody>
      </p:sp>
      <p:sp>
        <p:nvSpPr>
          <p:cNvPr id="397321" name="Text Box 9"/>
          <p:cNvSpPr txBox="1">
            <a:spLocks noChangeArrowheads="1"/>
          </p:cNvSpPr>
          <p:nvPr/>
        </p:nvSpPr>
        <p:spPr bwMode="auto">
          <a:xfrm>
            <a:off x="533400" y="4648200"/>
            <a:ext cx="1430337" cy="338554"/>
          </a:xfrm>
          <a:prstGeom prst="rect">
            <a:avLst/>
          </a:prstGeom>
          <a:noFill/>
          <a:ln w="12700">
            <a:noFill/>
            <a:miter lim="800000"/>
            <a:headEnd/>
            <a:tailEnd/>
          </a:ln>
          <a:effectLst/>
        </p:spPr>
        <p:txBody>
          <a:bodyPr wrap="square">
            <a:spAutoFit/>
          </a:bodyPr>
          <a:lstStyle/>
          <a:p>
            <a:pPr eaLnBrk="0" hangingPunct="0">
              <a:spcBef>
                <a:spcPct val="50000"/>
              </a:spcBef>
            </a:pPr>
            <a:r>
              <a:rPr lang="en-US" sz="1600" dirty="0" smtClean="0">
                <a:latin typeface="+mn-lt"/>
              </a:rPr>
              <a:t>Barrier </a:t>
            </a:r>
            <a:r>
              <a:rPr lang="en-US" sz="1600" dirty="0">
                <a:latin typeface="+mn-lt"/>
              </a:rPr>
              <a:t>Wall</a:t>
            </a:r>
          </a:p>
        </p:txBody>
      </p:sp>
      <p:sp>
        <p:nvSpPr>
          <p:cNvPr id="397322" name="Text Box 10"/>
          <p:cNvSpPr txBox="1">
            <a:spLocks noChangeArrowheads="1"/>
          </p:cNvSpPr>
          <p:nvPr/>
        </p:nvSpPr>
        <p:spPr bwMode="auto">
          <a:xfrm>
            <a:off x="8610600" y="6489700"/>
            <a:ext cx="457200" cy="338554"/>
          </a:xfrm>
          <a:prstGeom prst="rect">
            <a:avLst/>
          </a:prstGeom>
          <a:noFill/>
          <a:ln w="12700">
            <a:noFill/>
            <a:miter lim="800000"/>
            <a:headEnd/>
            <a:tailEnd/>
          </a:ln>
          <a:effectLst/>
        </p:spPr>
        <p:txBody>
          <a:bodyPr>
            <a:spAutoFit/>
          </a:bodyPr>
          <a:lstStyle/>
          <a:p>
            <a:pPr eaLnBrk="0" hangingPunct="0">
              <a:spcBef>
                <a:spcPct val="50000"/>
              </a:spcBef>
            </a:pPr>
            <a:endParaRPr lang="en-US" sz="1600">
              <a:latin typeface="Arial Black" pitchFamily="34" charset="0"/>
            </a:endParaRPr>
          </a:p>
        </p:txBody>
      </p:sp>
      <p:cxnSp>
        <p:nvCxnSpPr>
          <p:cNvPr id="397323" name="AutoShape 11"/>
          <p:cNvCxnSpPr>
            <a:cxnSpLocks noChangeShapeType="1"/>
            <a:stCxn id="0" idx="2"/>
            <a:endCxn id="0" idx="2"/>
          </p:cNvCxnSpPr>
          <p:nvPr/>
        </p:nvCxnSpPr>
        <p:spPr bwMode="auto">
          <a:xfrm rot="16200000" flipH="1">
            <a:off x="4564064" y="6843713"/>
            <a:ext cx="1587" cy="1587"/>
          </a:xfrm>
          <a:prstGeom prst="curvedConnector3">
            <a:avLst>
              <a:gd name="adj1" fmla="val 14300000"/>
            </a:avLst>
          </a:prstGeom>
          <a:noFill/>
          <a:ln w="12700">
            <a:solidFill>
              <a:schemeClr val="tx1"/>
            </a:solidFill>
            <a:round/>
            <a:headEnd/>
            <a:tailEnd type="triangle" w="med" len="med"/>
          </a:ln>
          <a:effectLst/>
        </p:spPr>
      </p:cxnSp>
      <p:sp>
        <p:nvSpPr>
          <p:cNvPr id="397324" name="Text Box 12"/>
          <p:cNvSpPr txBox="1">
            <a:spLocks noChangeArrowheads="1"/>
          </p:cNvSpPr>
          <p:nvPr/>
        </p:nvSpPr>
        <p:spPr bwMode="auto">
          <a:xfrm>
            <a:off x="2489201" y="6072189"/>
            <a:ext cx="1562100" cy="369332"/>
          </a:xfrm>
          <a:prstGeom prst="rect">
            <a:avLst/>
          </a:prstGeom>
          <a:noFill/>
          <a:ln w="12700">
            <a:noFill/>
            <a:miter lim="800000"/>
            <a:headEnd/>
            <a:tailEnd/>
          </a:ln>
          <a:effectLst/>
        </p:spPr>
        <p:txBody>
          <a:bodyPr>
            <a:spAutoFit/>
          </a:bodyPr>
          <a:lstStyle/>
          <a:p>
            <a:pPr eaLnBrk="0" hangingPunct="0">
              <a:spcBef>
                <a:spcPct val="50000"/>
              </a:spcBef>
            </a:pPr>
            <a:r>
              <a:rPr lang="en-US" dirty="0">
                <a:solidFill>
                  <a:schemeClr val="bg1"/>
                </a:solidFill>
                <a:latin typeface="+mn-lt"/>
              </a:rPr>
              <a:t>Grout Lines</a:t>
            </a:r>
          </a:p>
        </p:txBody>
      </p:sp>
      <p:sp>
        <p:nvSpPr>
          <p:cNvPr id="397325" name="Line 13"/>
          <p:cNvSpPr>
            <a:spLocks noChangeShapeType="1"/>
          </p:cNvSpPr>
          <p:nvPr/>
        </p:nvSpPr>
        <p:spPr bwMode="auto">
          <a:xfrm flipV="1">
            <a:off x="3168650" y="5307013"/>
            <a:ext cx="325439" cy="838200"/>
          </a:xfrm>
          <a:prstGeom prst="line">
            <a:avLst/>
          </a:prstGeom>
          <a:noFill/>
          <a:ln w="38100">
            <a:solidFill>
              <a:schemeClr val="bg1"/>
            </a:solidFill>
            <a:round/>
            <a:headEnd/>
            <a:tailEnd type="triangle" w="med" len="med"/>
          </a:ln>
          <a:effectLst/>
        </p:spPr>
        <p:txBody>
          <a:bodyPr/>
          <a:lstStyle/>
          <a:p>
            <a:endParaRPr lang="en-US"/>
          </a:p>
        </p:txBody>
      </p:sp>
      <p:sp>
        <p:nvSpPr>
          <p:cNvPr id="397326" name="Line 14"/>
          <p:cNvSpPr>
            <a:spLocks noChangeShapeType="1"/>
          </p:cNvSpPr>
          <p:nvPr/>
        </p:nvSpPr>
        <p:spPr bwMode="auto">
          <a:xfrm flipV="1">
            <a:off x="3963989" y="5229226"/>
            <a:ext cx="931863" cy="803275"/>
          </a:xfrm>
          <a:prstGeom prst="line">
            <a:avLst/>
          </a:prstGeom>
          <a:noFill/>
          <a:ln w="38100">
            <a:solidFill>
              <a:schemeClr val="bg1"/>
            </a:solidFill>
            <a:round/>
            <a:headEnd/>
            <a:tailEnd type="triangle" w="med" len="med"/>
          </a:ln>
          <a:effectLst/>
        </p:spPr>
        <p:txBody>
          <a:bodyPr/>
          <a:lstStyle/>
          <a:p>
            <a:endParaRPr lang="en-US"/>
          </a:p>
        </p:txBody>
      </p:sp>
      <p:sp>
        <p:nvSpPr>
          <p:cNvPr id="397327" name="Text Box 15"/>
          <p:cNvSpPr txBox="1">
            <a:spLocks noChangeArrowheads="1"/>
          </p:cNvSpPr>
          <p:nvPr/>
        </p:nvSpPr>
        <p:spPr bwMode="auto">
          <a:xfrm>
            <a:off x="7848600" y="5562600"/>
            <a:ext cx="1600200" cy="1061829"/>
          </a:xfrm>
          <a:prstGeom prst="rect">
            <a:avLst/>
          </a:prstGeom>
          <a:noFill/>
          <a:ln w="12700">
            <a:noFill/>
            <a:miter lim="800000"/>
            <a:headEnd/>
            <a:tailEnd/>
          </a:ln>
          <a:effectLst/>
        </p:spPr>
        <p:txBody>
          <a:bodyPr>
            <a:spAutoFit/>
          </a:bodyPr>
          <a:lstStyle/>
          <a:p>
            <a:pPr eaLnBrk="0" hangingPunct="0">
              <a:spcBef>
                <a:spcPct val="50000"/>
              </a:spcBef>
            </a:pPr>
            <a:r>
              <a:rPr lang="en-US" dirty="0">
                <a:solidFill>
                  <a:schemeClr val="bg1"/>
                </a:solidFill>
                <a:latin typeface="+mn-lt"/>
              </a:rPr>
              <a:t>Switchyard Wall</a:t>
            </a:r>
          </a:p>
          <a:p>
            <a:pPr eaLnBrk="0" hangingPunct="0">
              <a:spcBef>
                <a:spcPct val="50000"/>
              </a:spcBef>
            </a:pPr>
            <a:endParaRPr lang="en-US" dirty="0">
              <a:solidFill>
                <a:schemeClr val="bg1"/>
              </a:solidFill>
              <a:latin typeface="+mn-lt"/>
            </a:endParaRPr>
          </a:p>
        </p:txBody>
      </p:sp>
      <p:sp>
        <p:nvSpPr>
          <p:cNvPr id="397328" name="Text Box 16"/>
          <p:cNvSpPr txBox="1">
            <a:spLocks noChangeArrowheads="1"/>
          </p:cNvSpPr>
          <p:nvPr/>
        </p:nvSpPr>
        <p:spPr bwMode="auto">
          <a:xfrm rot="-431523">
            <a:off x="6702426" y="4289833"/>
            <a:ext cx="1250951" cy="276999"/>
          </a:xfrm>
          <a:prstGeom prst="rect">
            <a:avLst/>
          </a:prstGeom>
          <a:noFill/>
          <a:ln w="12700">
            <a:noFill/>
            <a:miter lim="800000"/>
            <a:headEnd/>
            <a:tailEnd/>
          </a:ln>
          <a:effectLst/>
        </p:spPr>
        <p:txBody>
          <a:bodyPr>
            <a:spAutoFit/>
          </a:bodyPr>
          <a:lstStyle/>
          <a:p>
            <a:pPr eaLnBrk="0" hangingPunct="0">
              <a:spcBef>
                <a:spcPct val="50000"/>
              </a:spcBef>
            </a:pPr>
            <a:r>
              <a:rPr lang="en-US" sz="1200">
                <a:solidFill>
                  <a:schemeClr val="bg2"/>
                </a:solidFill>
                <a:latin typeface="Arial Black" pitchFamily="34" charset="0"/>
              </a:rPr>
              <a:t>Powerhouse</a:t>
            </a:r>
          </a:p>
        </p:txBody>
      </p:sp>
      <p:sp>
        <p:nvSpPr>
          <p:cNvPr id="397330" name="Line 18"/>
          <p:cNvSpPr>
            <a:spLocks noChangeShapeType="1"/>
          </p:cNvSpPr>
          <p:nvPr/>
        </p:nvSpPr>
        <p:spPr bwMode="auto">
          <a:xfrm flipH="1" flipV="1">
            <a:off x="7477126" y="4937126"/>
            <a:ext cx="458788" cy="706438"/>
          </a:xfrm>
          <a:prstGeom prst="line">
            <a:avLst/>
          </a:prstGeom>
          <a:noFill/>
          <a:ln w="38100">
            <a:solidFill>
              <a:schemeClr val="bg1"/>
            </a:solidFill>
            <a:round/>
            <a:headEnd/>
            <a:tailEnd type="triangle" w="med" len="med"/>
          </a:ln>
          <a:effectLst/>
        </p:spPr>
        <p:txBody>
          <a:bodyPr/>
          <a:lstStyle/>
          <a:p>
            <a:endParaRPr lang="en-US"/>
          </a:p>
        </p:txBody>
      </p:sp>
      <p:grpSp>
        <p:nvGrpSpPr>
          <p:cNvPr id="2" name="Group 27"/>
          <p:cNvGrpSpPr/>
          <p:nvPr/>
        </p:nvGrpSpPr>
        <p:grpSpPr>
          <a:xfrm>
            <a:off x="-17462" y="685800"/>
            <a:ext cx="9161463" cy="2901952"/>
            <a:chOff x="-17462" y="685800"/>
            <a:chExt cx="9161463" cy="2901952"/>
          </a:xfrm>
        </p:grpSpPr>
        <p:pic>
          <p:nvPicPr>
            <p:cNvPr id="397329" name="Picture 17"/>
            <p:cNvPicPr>
              <a:picLocks noChangeArrowheads="1"/>
            </p:cNvPicPr>
            <p:nvPr/>
          </p:nvPicPr>
          <p:blipFill>
            <a:blip r:embed="rId4" cstate="print"/>
            <a:srcRect l="9088" t="23759" r="5791" b="37268"/>
            <a:stretch>
              <a:fillRect/>
            </a:stretch>
          </p:blipFill>
          <p:spPr bwMode="auto">
            <a:xfrm>
              <a:off x="-17462" y="685800"/>
              <a:ext cx="9161463" cy="2901952"/>
            </a:xfrm>
            <a:prstGeom prst="rect">
              <a:avLst/>
            </a:prstGeom>
            <a:noFill/>
            <a:ln w="12700">
              <a:noFill/>
              <a:miter lim="800000"/>
              <a:headEnd/>
              <a:tailEnd/>
            </a:ln>
            <a:effectLst/>
          </p:spPr>
        </p:pic>
        <p:sp>
          <p:nvSpPr>
            <p:cNvPr id="397331" name="Line 19"/>
            <p:cNvSpPr>
              <a:spLocks noChangeShapeType="1"/>
            </p:cNvSpPr>
            <p:nvPr/>
          </p:nvSpPr>
          <p:spPr bwMode="auto">
            <a:xfrm flipH="1" flipV="1">
              <a:off x="2286000" y="1668780"/>
              <a:ext cx="2713037" cy="173037"/>
            </a:xfrm>
            <a:prstGeom prst="line">
              <a:avLst/>
            </a:prstGeom>
            <a:noFill/>
            <a:ln w="38100">
              <a:solidFill>
                <a:srgbClr val="FF0000"/>
              </a:solidFill>
              <a:round/>
              <a:headEnd/>
              <a:tailEnd/>
            </a:ln>
            <a:effectLst/>
          </p:spPr>
          <p:txBody>
            <a:bodyPr/>
            <a:lstStyle/>
            <a:p>
              <a:endParaRPr lang="en-US"/>
            </a:p>
          </p:txBody>
        </p:sp>
        <p:sp>
          <p:nvSpPr>
            <p:cNvPr id="397332" name="Line 20"/>
            <p:cNvSpPr>
              <a:spLocks noChangeShapeType="1"/>
            </p:cNvSpPr>
            <p:nvPr/>
          </p:nvSpPr>
          <p:spPr bwMode="auto">
            <a:xfrm flipH="1">
              <a:off x="5715002" y="2362201"/>
              <a:ext cx="155575" cy="201613"/>
            </a:xfrm>
            <a:prstGeom prst="line">
              <a:avLst/>
            </a:prstGeom>
            <a:noFill/>
            <a:ln w="38100">
              <a:solidFill>
                <a:srgbClr val="FF0000"/>
              </a:solidFill>
              <a:round/>
              <a:headEnd/>
              <a:tailEnd/>
            </a:ln>
            <a:effectLst/>
          </p:spPr>
          <p:txBody>
            <a:bodyPr/>
            <a:lstStyle/>
            <a:p>
              <a:endParaRPr lang="en-US"/>
            </a:p>
          </p:txBody>
        </p:sp>
        <p:sp>
          <p:nvSpPr>
            <p:cNvPr id="397333" name="Line 21"/>
            <p:cNvSpPr>
              <a:spLocks noChangeShapeType="1"/>
            </p:cNvSpPr>
            <p:nvPr/>
          </p:nvSpPr>
          <p:spPr bwMode="auto">
            <a:xfrm flipH="1">
              <a:off x="5130340" y="2565862"/>
              <a:ext cx="595313" cy="73025"/>
            </a:xfrm>
            <a:prstGeom prst="line">
              <a:avLst/>
            </a:prstGeom>
            <a:noFill/>
            <a:ln w="38100">
              <a:solidFill>
                <a:srgbClr val="FF0000"/>
              </a:solidFill>
              <a:round/>
              <a:headEnd/>
              <a:tailEnd/>
            </a:ln>
            <a:effectLst/>
          </p:spPr>
          <p:txBody>
            <a:bodyPr/>
            <a:lstStyle/>
            <a:p>
              <a:endParaRPr lang="en-US"/>
            </a:p>
          </p:txBody>
        </p:sp>
        <p:sp>
          <p:nvSpPr>
            <p:cNvPr id="397334" name="Text Box 22"/>
            <p:cNvSpPr txBox="1">
              <a:spLocks noChangeArrowheads="1"/>
            </p:cNvSpPr>
            <p:nvPr/>
          </p:nvSpPr>
          <p:spPr bwMode="auto">
            <a:xfrm>
              <a:off x="1676400" y="762000"/>
              <a:ext cx="2400300" cy="369332"/>
            </a:xfrm>
            <a:prstGeom prst="rect">
              <a:avLst/>
            </a:prstGeom>
            <a:noFill/>
            <a:ln w="12700">
              <a:noFill/>
              <a:miter lim="800000"/>
              <a:headEnd/>
              <a:tailEnd/>
            </a:ln>
            <a:effectLst/>
          </p:spPr>
          <p:txBody>
            <a:bodyPr>
              <a:spAutoFit/>
            </a:bodyPr>
            <a:lstStyle/>
            <a:p>
              <a:pPr eaLnBrk="0" hangingPunct="0">
                <a:spcBef>
                  <a:spcPct val="50000"/>
                </a:spcBef>
              </a:pPr>
              <a:r>
                <a:rPr lang="en-US" dirty="0" smtClean="0">
                  <a:latin typeface="+mn-lt"/>
                </a:rPr>
                <a:t>Barrier </a:t>
              </a:r>
              <a:r>
                <a:rPr lang="en-US" dirty="0">
                  <a:latin typeface="+mn-lt"/>
                </a:rPr>
                <a:t>Wall</a:t>
              </a:r>
            </a:p>
          </p:txBody>
        </p:sp>
        <p:sp>
          <p:nvSpPr>
            <p:cNvPr id="397335" name="Line 23"/>
            <p:cNvSpPr>
              <a:spLocks noChangeShapeType="1"/>
            </p:cNvSpPr>
            <p:nvPr/>
          </p:nvSpPr>
          <p:spPr bwMode="auto">
            <a:xfrm>
              <a:off x="3048000" y="990600"/>
              <a:ext cx="533400" cy="685800"/>
            </a:xfrm>
            <a:prstGeom prst="line">
              <a:avLst/>
            </a:prstGeom>
            <a:noFill/>
            <a:ln w="28575">
              <a:solidFill>
                <a:schemeClr val="tx1"/>
              </a:solidFill>
              <a:round/>
              <a:headEnd/>
              <a:tailEnd type="triangle" w="med" len="med"/>
            </a:ln>
            <a:effectLst/>
          </p:spPr>
          <p:txBody>
            <a:bodyPr/>
            <a:lstStyle/>
            <a:p>
              <a:endParaRPr lang="en-US"/>
            </a:p>
          </p:txBody>
        </p:sp>
        <p:sp>
          <p:nvSpPr>
            <p:cNvPr id="397336" name="Rectangle 24"/>
            <p:cNvSpPr>
              <a:spLocks noChangeArrowheads="1"/>
            </p:cNvSpPr>
            <p:nvPr/>
          </p:nvSpPr>
          <p:spPr bwMode="auto">
            <a:xfrm>
              <a:off x="6019800" y="2590800"/>
              <a:ext cx="1634165" cy="338554"/>
            </a:xfrm>
            <a:prstGeom prst="rect">
              <a:avLst/>
            </a:prstGeom>
            <a:noFill/>
            <a:ln w="12700">
              <a:noFill/>
              <a:miter lim="800000"/>
              <a:headEnd/>
              <a:tailEnd/>
            </a:ln>
            <a:effectLst/>
          </p:spPr>
          <p:txBody>
            <a:bodyPr wrap="none">
              <a:spAutoFit/>
            </a:bodyPr>
            <a:lstStyle/>
            <a:p>
              <a:pPr eaLnBrk="0" hangingPunct="0">
                <a:spcBef>
                  <a:spcPct val="50000"/>
                </a:spcBef>
              </a:pPr>
              <a:r>
                <a:rPr lang="en-US" sz="1600" dirty="0">
                  <a:latin typeface="+mn-lt"/>
                </a:rPr>
                <a:t>Switchyard Wall</a:t>
              </a:r>
            </a:p>
          </p:txBody>
        </p:sp>
        <p:sp>
          <p:nvSpPr>
            <p:cNvPr id="397337" name="Line 25"/>
            <p:cNvSpPr>
              <a:spLocks noChangeShapeType="1"/>
            </p:cNvSpPr>
            <p:nvPr/>
          </p:nvSpPr>
          <p:spPr bwMode="auto">
            <a:xfrm flipH="1" flipV="1">
              <a:off x="5715000" y="2590800"/>
              <a:ext cx="381000" cy="228600"/>
            </a:xfrm>
            <a:prstGeom prst="line">
              <a:avLst/>
            </a:prstGeom>
            <a:noFill/>
            <a:ln w="28575">
              <a:solidFill>
                <a:schemeClr val="tx1"/>
              </a:solidFill>
              <a:round/>
              <a:headEnd/>
              <a:tailEnd type="triangle" w="med" len="med"/>
            </a:ln>
            <a:effectLst/>
          </p:spPr>
          <p:txBody>
            <a:bodyPr/>
            <a:lstStyle/>
            <a:p>
              <a:endParaRPr lang="en-US"/>
            </a:p>
          </p:txBody>
        </p:sp>
      </p:grpSp>
      <p:cxnSp>
        <p:nvCxnSpPr>
          <p:cNvPr id="26" name="Straight Connector 25"/>
          <p:cNvCxnSpPr/>
          <p:nvPr/>
        </p:nvCxnSpPr>
        <p:spPr>
          <a:xfrm>
            <a:off x="0" y="6096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Slide Number Placeholder 28"/>
          <p:cNvSpPr>
            <a:spLocks noGrp="1"/>
          </p:cNvSpPr>
          <p:nvPr>
            <p:ph type="sldNum" sz="quarter" idx="10"/>
          </p:nvPr>
        </p:nvSpPr>
        <p:spPr>
          <a:xfrm>
            <a:off x="7899400" y="6534150"/>
            <a:ext cx="2133600" cy="476250"/>
          </a:xfrm>
        </p:spPr>
        <p:txBody>
          <a:bodyPr/>
          <a:lstStyle/>
          <a:p>
            <a:fld id="{82BF0D79-5E21-4B51-83BC-01370C6300A1}" type="slidenum">
              <a:rPr lang="en-US" smtClean="0">
                <a:solidFill>
                  <a:schemeClr val="bg1"/>
                </a:solidFill>
              </a:rPr>
              <a:pPr/>
              <a:t>25</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a:xfrm>
            <a:off x="381000" y="0"/>
            <a:ext cx="8229600" cy="762000"/>
          </a:xfrm>
        </p:spPr>
        <p:txBody>
          <a:bodyPr/>
          <a:lstStyle/>
          <a:p>
            <a:pPr algn="ctr"/>
            <a:r>
              <a:rPr lang="en-US" sz="4000" dirty="0"/>
              <a:t>OBSERVATIONS 1995 </a:t>
            </a:r>
            <a:r>
              <a:rPr lang="en-US" sz="4000" dirty="0" smtClean="0"/>
              <a:t>-2005 </a:t>
            </a:r>
            <a:endParaRPr lang="en-US" sz="4000" dirty="0"/>
          </a:p>
        </p:txBody>
      </p:sp>
      <p:sp>
        <p:nvSpPr>
          <p:cNvPr id="721923" name="Rectangle 3"/>
          <p:cNvSpPr>
            <a:spLocks noGrp="1" noChangeArrowheads="1"/>
          </p:cNvSpPr>
          <p:nvPr>
            <p:ph type="body" idx="4294967295"/>
          </p:nvPr>
        </p:nvSpPr>
        <p:spPr>
          <a:xfrm>
            <a:off x="2514600" y="990600"/>
            <a:ext cx="4114800" cy="4724400"/>
          </a:xfrm>
        </p:spPr>
        <p:txBody>
          <a:bodyPr/>
          <a:lstStyle/>
          <a:p>
            <a:pPr>
              <a:buClr>
                <a:schemeClr val="tx1"/>
              </a:buClr>
              <a:buSzTx/>
              <a:buFontTx/>
              <a:buChar char="•"/>
            </a:pPr>
            <a:r>
              <a:rPr lang="en-US" sz="1800" dirty="0" smtClean="0"/>
              <a:t>Project is heavily instrumented and has had close surveillance in accord with our dam safety program</a:t>
            </a:r>
          </a:p>
          <a:p>
            <a:pPr>
              <a:spcBef>
                <a:spcPts val="1000"/>
              </a:spcBef>
              <a:buClr>
                <a:schemeClr val="tx1"/>
              </a:buClr>
              <a:buSzTx/>
              <a:buFontTx/>
              <a:buChar char="•"/>
            </a:pPr>
            <a:r>
              <a:rPr lang="en-US" sz="1800" dirty="0" smtClean="0"/>
              <a:t>Instrumentation indicates increasing seepage </a:t>
            </a:r>
            <a:r>
              <a:rPr lang="en-US" sz="1800" dirty="0"/>
              <a:t>in the </a:t>
            </a:r>
            <a:r>
              <a:rPr lang="en-US" sz="1800" dirty="0" smtClean="0"/>
              <a:t>foundation</a:t>
            </a:r>
            <a:endParaRPr lang="en-US" sz="1800" dirty="0"/>
          </a:p>
          <a:p>
            <a:pPr>
              <a:spcBef>
                <a:spcPts val="1000"/>
              </a:spcBef>
              <a:buClr>
                <a:schemeClr val="tx1"/>
              </a:buClr>
              <a:buSzTx/>
              <a:buFontTx/>
              <a:buChar char="•"/>
            </a:pPr>
            <a:r>
              <a:rPr lang="en-US" sz="1800" dirty="0"/>
              <a:t>Increasing size and </a:t>
            </a:r>
            <a:r>
              <a:rPr lang="en-US" sz="1800" dirty="0" smtClean="0"/>
              <a:t>number of </a:t>
            </a:r>
            <a:r>
              <a:rPr lang="en-US" sz="1800" dirty="0"/>
              <a:t>wet areas</a:t>
            </a:r>
          </a:p>
          <a:p>
            <a:pPr>
              <a:spcBef>
                <a:spcPts val="1000"/>
              </a:spcBef>
              <a:buClr>
                <a:schemeClr val="tx1"/>
              </a:buClr>
              <a:buSzTx/>
              <a:buFontTx/>
              <a:buChar char="•"/>
            </a:pPr>
            <a:r>
              <a:rPr lang="en-US" sz="1800" dirty="0"/>
              <a:t>Settlement / Cracks along top of dam</a:t>
            </a:r>
          </a:p>
          <a:p>
            <a:pPr>
              <a:lnSpc>
                <a:spcPct val="125000"/>
              </a:lnSpc>
              <a:spcBef>
                <a:spcPts val="1000"/>
              </a:spcBef>
              <a:buClr>
                <a:schemeClr val="tx1"/>
              </a:buClr>
              <a:buSzTx/>
              <a:buFontTx/>
              <a:buChar char="•"/>
            </a:pPr>
            <a:r>
              <a:rPr lang="en-US" sz="1800" dirty="0"/>
              <a:t>Soft zones in the dam</a:t>
            </a:r>
          </a:p>
          <a:p>
            <a:pPr>
              <a:lnSpc>
                <a:spcPct val="125000"/>
              </a:lnSpc>
              <a:spcBef>
                <a:spcPts val="1000"/>
              </a:spcBef>
              <a:buClr>
                <a:schemeClr val="tx1"/>
              </a:buClr>
              <a:buSzTx/>
              <a:buFontTx/>
              <a:buChar char="•"/>
            </a:pPr>
            <a:r>
              <a:rPr lang="en-US" sz="1800" dirty="0"/>
              <a:t>Cold water in </a:t>
            </a:r>
            <a:r>
              <a:rPr lang="en-US" sz="1800" dirty="0" smtClean="0"/>
              <a:t>piezometers</a:t>
            </a:r>
          </a:p>
          <a:p>
            <a:pPr>
              <a:lnSpc>
                <a:spcPct val="125000"/>
              </a:lnSpc>
              <a:spcBef>
                <a:spcPts val="1000"/>
              </a:spcBef>
              <a:buClr>
                <a:schemeClr val="tx1"/>
              </a:buClr>
              <a:buSzTx/>
              <a:buFontTx/>
              <a:buChar char="•"/>
            </a:pPr>
            <a:r>
              <a:rPr lang="en-US" sz="1800" dirty="0" smtClean="0"/>
              <a:t>2005 plans begun to rehabilitate the dam</a:t>
            </a:r>
            <a:endParaRPr lang="en-US" sz="1800" dirty="0"/>
          </a:p>
        </p:txBody>
      </p:sp>
      <p:cxnSp>
        <p:nvCxnSpPr>
          <p:cNvPr id="4" name="Straight Connector 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0"/>
          <p:cNvPicPr>
            <a:picLocks noChangeAspect="1" noChangeArrowheads="1"/>
          </p:cNvPicPr>
          <p:nvPr/>
        </p:nvPicPr>
        <p:blipFill>
          <a:blip r:embed="rId3" cstate="print"/>
          <a:srcRect l="8252" t="21818" r="13353"/>
          <a:stretch>
            <a:fillRect/>
          </a:stretch>
        </p:blipFill>
        <p:spPr bwMode="auto">
          <a:xfrm>
            <a:off x="0" y="762000"/>
            <a:ext cx="2514600" cy="2133600"/>
          </a:xfrm>
          <a:prstGeom prst="rect">
            <a:avLst/>
          </a:prstGeom>
          <a:noFill/>
          <a:ln w="9525">
            <a:noFill/>
            <a:miter lim="800000"/>
            <a:headEnd/>
            <a:tailEnd/>
          </a:ln>
          <a:effectLst/>
        </p:spPr>
      </p:pic>
      <p:pic>
        <p:nvPicPr>
          <p:cNvPr id="6" name="Picture 3" descr="scan0069"/>
          <p:cNvPicPr>
            <a:picLocks noChangeAspect="1" noChangeArrowheads="1"/>
          </p:cNvPicPr>
          <p:nvPr/>
        </p:nvPicPr>
        <p:blipFill>
          <a:blip r:embed="rId4" cstate="print"/>
          <a:srcRect/>
          <a:stretch>
            <a:fillRect/>
          </a:stretch>
        </p:blipFill>
        <p:spPr>
          <a:xfrm>
            <a:off x="0" y="3810000"/>
            <a:ext cx="2590800" cy="2133600"/>
          </a:xfrm>
          <a:prstGeom prst="rect">
            <a:avLst/>
          </a:prstGeom>
          <a:noFill/>
          <a:ln/>
        </p:spPr>
      </p:pic>
      <p:pic>
        <p:nvPicPr>
          <p:cNvPr id="7" name="Picture 4" descr="scan0046"/>
          <p:cNvPicPr>
            <a:picLocks noChangeAspect="1" noChangeArrowheads="1"/>
          </p:cNvPicPr>
          <p:nvPr/>
        </p:nvPicPr>
        <p:blipFill>
          <a:blip r:embed="rId5" cstate="print"/>
          <a:srcRect/>
          <a:stretch>
            <a:fillRect/>
          </a:stretch>
        </p:blipFill>
        <p:spPr>
          <a:xfrm>
            <a:off x="6705600" y="762000"/>
            <a:ext cx="2438400" cy="2209800"/>
          </a:xfrm>
          <a:prstGeom prst="rect">
            <a:avLst/>
          </a:prstGeom>
          <a:noFill/>
          <a:ln/>
        </p:spPr>
      </p:pic>
      <p:pic>
        <p:nvPicPr>
          <p:cNvPr id="8" name="Picture 4" descr="P0005628"/>
          <p:cNvPicPr>
            <a:picLocks noChangeAspect="1" noChangeArrowheads="1"/>
          </p:cNvPicPr>
          <p:nvPr/>
        </p:nvPicPr>
        <p:blipFill>
          <a:blip r:embed="rId6" cstate="print"/>
          <a:srcRect/>
          <a:stretch>
            <a:fillRect/>
          </a:stretch>
        </p:blipFill>
        <p:spPr bwMode="auto">
          <a:xfrm>
            <a:off x="6629400" y="3886200"/>
            <a:ext cx="2514600" cy="2057400"/>
          </a:xfrm>
          <a:prstGeom prst="rect">
            <a:avLst/>
          </a:prstGeom>
          <a:noFill/>
        </p:spPr>
      </p:pic>
      <p:sp>
        <p:nvSpPr>
          <p:cNvPr id="9" name="Slide Number Placeholder 8"/>
          <p:cNvSpPr>
            <a:spLocks noGrp="1"/>
          </p:cNvSpPr>
          <p:nvPr>
            <p:ph type="sldNum" sz="quarter" idx="10"/>
          </p:nvPr>
        </p:nvSpPr>
        <p:spPr/>
        <p:txBody>
          <a:bodyPr/>
          <a:lstStyle/>
          <a:p>
            <a:fld id="{62ABEF5F-8FA6-440F-B410-7B1ED1EF4D37}" type="slidenum">
              <a:rPr lang="en-US" smtClean="0"/>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7010400" y="685800"/>
            <a:ext cx="2133600" cy="1143000"/>
          </a:xfrm>
        </p:spPr>
        <p:txBody>
          <a:bodyPr/>
          <a:lstStyle/>
          <a:p>
            <a:pPr>
              <a:defRPr/>
            </a:pPr>
            <a:r>
              <a:rPr lang="en-US" b="1" i="1" u="sng" dirty="0" smtClean="0">
                <a:latin typeface="+mj-lt"/>
                <a:ea typeface="+mj-ea"/>
                <a:cs typeface="+mj-cs"/>
              </a:rPr>
              <a:t>The</a:t>
            </a:r>
            <a:br>
              <a:rPr lang="en-US" b="1" i="1" u="sng" dirty="0" smtClean="0">
                <a:latin typeface="+mj-lt"/>
                <a:ea typeface="+mj-ea"/>
                <a:cs typeface="+mj-cs"/>
              </a:rPr>
            </a:br>
            <a:r>
              <a:rPr lang="en-US" b="1" i="1" u="sng" dirty="0" smtClean="0">
                <a:latin typeface="+mj-lt"/>
                <a:ea typeface="+mj-ea"/>
                <a:cs typeface="+mj-cs"/>
              </a:rPr>
              <a:t>Interim</a:t>
            </a:r>
            <a:endParaRPr lang="en-US" b="1" i="1" u="sng" dirty="0">
              <a:latin typeface="+mj-lt"/>
              <a:ea typeface="+mj-ea"/>
              <a:cs typeface="+mj-cs"/>
            </a:endParaRPr>
          </a:p>
        </p:txBody>
      </p:sp>
      <p:pic>
        <p:nvPicPr>
          <p:cNvPr id="3181571" name="Picture 3"/>
          <p:cNvPicPr>
            <a:picLocks noGrp="1" noChangeAspect="1" noChangeArrowheads="1"/>
          </p:cNvPicPr>
          <p:nvPr>
            <p:ph type="body" idx="4294967295"/>
          </p:nvPr>
        </p:nvPicPr>
        <p:blipFill>
          <a:blip r:embed="rId2" cstate="print"/>
          <a:srcRect/>
          <a:stretch>
            <a:fillRect/>
          </a:stretch>
        </p:blipFill>
        <p:spPr>
          <a:xfrm>
            <a:off x="0" y="0"/>
            <a:ext cx="6934200" cy="6324600"/>
          </a:xfrm>
        </p:spPr>
      </p:pic>
      <p:pic>
        <p:nvPicPr>
          <p:cNvPr id="3181572" name="Picture 4" descr="Popular Mech blog 3"/>
          <p:cNvPicPr>
            <a:picLocks noChangeAspect="1" noChangeArrowheads="1"/>
          </p:cNvPicPr>
          <p:nvPr/>
        </p:nvPicPr>
        <p:blipFill>
          <a:blip r:embed="rId3" cstate="print"/>
          <a:srcRect/>
          <a:stretch>
            <a:fillRect/>
          </a:stretch>
        </p:blipFill>
        <p:spPr bwMode="auto">
          <a:xfrm>
            <a:off x="1524001" y="5334000"/>
            <a:ext cx="5791200" cy="1154112"/>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457200" y="381000"/>
            <a:ext cx="8229600" cy="685800"/>
          </a:xfrm>
        </p:spPr>
        <p:txBody>
          <a:bodyPr/>
          <a:lstStyle/>
          <a:p>
            <a:r>
              <a:rPr lang="en-US" dirty="0"/>
              <a:t>Estimated Loss of Life and Economic Damages</a:t>
            </a:r>
          </a:p>
        </p:txBody>
      </p:sp>
      <p:sp>
        <p:nvSpPr>
          <p:cNvPr id="350211" name="Rectangle 3"/>
          <p:cNvSpPr>
            <a:spLocks noGrp="1" noChangeArrowheads="1"/>
          </p:cNvSpPr>
          <p:nvPr>
            <p:ph type="body" idx="1"/>
          </p:nvPr>
        </p:nvSpPr>
        <p:spPr>
          <a:xfrm>
            <a:off x="228600" y="1600200"/>
            <a:ext cx="8686800" cy="3886200"/>
          </a:xfrm>
        </p:spPr>
        <p:txBody>
          <a:bodyPr/>
          <a:lstStyle/>
          <a:p>
            <a:pPr>
              <a:spcBef>
                <a:spcPct val="0"/>
              </a:spcBef>
            </a:pPr>
            <a:r>
              <a:rPr lang="en-US" sz="2400" dirty="0"/>
              <a:t>LOL:  		6 to 44</a:t>
            </a:r>
            <a:r>
              <a:rPr lang="en-US" sz="3600" dirty="0" smtClean="0">
                <a:solidFill>
                  <a:srgbClr val="C00000"/>
                </a:solidFill>
              </a:rPr>
              <a:t>*</a:t>
            </a:r>
            <a:r>
              <a:rPr lang="en-US" sz="2400" dirty="0" smtClean="0"/>
              <a:t>	</a:t>
            </a:r>
          </a:p>
          <a:p>
            <a:pPr lvl="1">
              <a:spcBef>
                <a:spcPct val="0"/>
              </a:spcBef>
            </a:pPr>
            <a:r>
              <a:rPr lang="en-US" sz="2000" dirty="0" smtClean="0"/>
              <a:t>Original life loss estimate was as high as 230.  Emergency Action Planning reduced estimates</a:t>
            </a:r>
          </a:p>
          <a:p>
            <a:pPr lvl="1">
              <a:spcBef>
                <a:spcPct val="0"/>
              </a:spcBef>
            </a:pPr>
            <a:r>
              <a:rPr lang="en-US" sz="2000" dirty="0" smtClean="0"/>
              <a:t>For comparison, 26 lives lost in May 2010 floods (11 in Nashville)</a:t>
            </a:r>
            <a:endParaRPr lang="en-US" sz="2000" dirty="0"/>
          </a:p>
          <a:p>
            <a:pPr>
              <a:spcBef>
                <a:spcPct val="0"/>
              </a:spcBef>
              <a:buNone/>
            </a:pPr>
            <a:endParaRPr lang="en-US" sz="2400" dirty="0"/>
          </a:p>
          <a:p>
            <a:pPr>
              <a:spcBef>
                <a:spcPct val="0"/>
              </a:spcBef>
            </a:pPr>
            <a:r>
              <a:rPr lang="en-US" sz="2400" dirty="0" smtClean="0"/>
              <a:t>Damages</a:t>
            </a:r>
            <a:r>
              <a:rPr lang="en-US" sz="2400" dirty="0"/>
              <a:t>: 	</a:t>
            </a:r>
            <a:r>
              <a:rPr lang="en-US" sz="2400" dirty="0" smtClean="0"/>
              <a:t>B119 billion to B179 billion </a:t>
            </a:r>
            <a:r>
              <a:rPr lang="en-US" sz="1400" dirty="0" smtClean="0"/>
              <a:t>($4B </a:t>
            </a:r>
            <a:r>
              <a:rPr lang="en-US" sz="1400" dirty="0"/>
              <a:t>to $</a:t>
            </a:r>
            <a:r>
              <a:rPr lang="en-US" sz="1400" dirty="0" smtClean="0"/>
              <a:t>6B)</a:t>
            </a:r>
            <a:r>
              <a:rPr lang="en-US" sz="3600" dirty="0" smtClean="0">
                <a:solidFill>
                  <a:srgbClr val="C00000"/>
                </a:solidFill>
              </a:rPr>
              <a:t>*</a:t>
            </a:r>
            <a:r>
              <a:rPr lang="en-US" sz="2400" dirty="0" smtClean="0"/>
              <a:t>  </a:t>
            </a:r>
            <a:br>
              <a:rPr lang="en-US" sz="2400" dirty="0" smtClean="0"/>
            </a:br>
            <a:r>
              <a:rPr lang="en-US" sz="2400" dirty="0" smtClean="0"/>
              <a:t>(&gt; B59.5 billion </a:t>
            </a:r>
            <a:r>
              <a:rPr lang="en-US" sz="1400" dirty="0" smtClean="0"/>
              <a:t>($ 2 B)</a:t>
            </a:r>
            <a:r>
              <a:rPr lang="en-US" sz="2400" dirty="0" smtClean="0"/>
              <a:t>, in Nashville May 2010 flood)</a:t>
            </a:r>
            <a:endParaRPr lang="en-US" sz="2400" dirty="0"/>
          </a:p>
          <a:p>
            <a:pPr>
              <a:spcBef>
                <a:spcPct val="0"/>
              </a:spcBef>
            </a:pPr>
            <a:endParaRPr lang="en-US" sz="2400" dirty="0"/>
          </a:p>
          <a:p>
            <a:pPr>
              <a:spcBef>
                <a:spcPct val="0"/>
              </a:spcBef>
              <a:buNone/>
            </a:pPr>
            <a:r>
              <a:rPr lang="en-US" sz="2400" dirty="0">
                <a:solidFill>
                  <a:srgbClr val="C00000"/>
                </a:solidFill>
              </a:rPr>
              <a:t>*  Variables include Lake Level at Failure, Breach Development and Configuration, and Time of Day</a:t>
            </a:r>
          </a:p>
          <a:p>
            <a:pPr>
              <a:buFont typeface="Wingdings" pitchFamily="2" charset="2"/>
              <a:buNone/>
            </a:pPr>
            <a:endParaRPr lang="en-US" sz="2400" dirty="0"/>
          </a:p>
        </p:txBody>
      </p:sp>
      <p:cxnSp>
        <p:nvCxnSpPr>
          <p:cNvPr id="4" name="Straight Connector 3"/>
          <p:cNvCxnSpPr/>
          <p:nvPr/>
        </p:nvCxnSpPr>
        <p:spPr>
          <a:xfrm>
            <a:off x="0" y="13716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41605" y="36576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36637" y="36576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00224" y="406654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0"/>
          </p:nvPr>
        </p:nvSpPr>
        <p:spPr/>
        <p:txBody>
          <a:bodyPr/>
          <a:lstStyle/>
          <a:p>
            <a:fld id="{D03CC7D5-AADD-49FA-8209-475AB0712B2E}" type="slidenum">
              <a:rPr lang="en-US" smtClean="0"/>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Abbreviated History Channel Clip</a:t>
            </a:r>
            <a:endParaRPr lang="en-US" dirty="0"/>
          </a:p>
        </p:txBody>
      </p:sp>
      <p:sp>
        <p:nvSpPr>
          <p:cNvPr id="5" name="TextBox 4"/>
          <p:cNvSpPr txBox="1"/>
          <p:nvPr/>
        </p:nvSpPr>
        <p:spPr>
          <a:xfrm>
            <a:off x="533400" y="1371600"/>
            <a:ext cx="2362200" cy="923330"/>
          </a:xfrm>
          <a:prstGeom prst="rect">
            <a:avLst/>
          </a:prstGeom>
          <a:noFill/>
        </p:spPr>
        <p:txBody>
          <a:bodyPr wrap="square" rtlCol="0">
            <a:spAutoFit/>
          </a:bodyPr>
          <a:lstStyle/>
          <a:p>
            <a:r>
              <a:rPr lang="en-US" dirty="0" smtClean="0">
                <a:hlinkClick r:id="rId2" action="ppaction://hlinkfile"/>
              </a:rPr>
              <a:t>Copy of history </a:t>
            </a:r>
            <a:r>
              <a:rPr lang="en-US" b="1" dirty="0" smtClean="0">
                <a:hlinkClick r:id="rId2" action="ppaction://hlinkfile"/>
              </a:rPr>
              <a:t>channel</a:t>
            </a:r>
            <a:r>
              <a:rPr lang="en-US" dirty="0" smtClean="0">
                <a:hlinkClick r:id="rId2" action="ppaction://hlinkfile"/>
              </a:rPr>
              <a:t> segment.wmv</a:t>
            </a:r>
            <a:endParaRPr lang="en-US" dirty="0"/>
          </a:p>
        </p:txBody>
      </p:sp>
      <p:sp>
        <p:nvSpPr>
          <p:cNvPr id="4" name="Slide Number Placeholder 3"/>
          <p:cNvSpPr>
            <a:spLocks noGrp="1"/>
          </p:cNvSpPr>
          <p:nvPr>
            <p:ph type="sldNum" sz="quarter" idx="10"/>
          </p:nvPr>
        </p:nvSpPr>
        <p:spPr/>
        <p:txBody>
          <a:bodyPr/>
          <a:lstStyle/>
          <a:p>
            <a:fld id="{D03CC7D5-AADD-49FA-8209-475AB0712B2E}"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152400"/>
            <a:ext cx="8229600" cy="792163"/>
          </a:xfrm>
          <a:noFill/>
        </p:spPr>
        <p:txBody>
          <a:bodyPr/>
          <a:lstStyle/>
          <a:p>
            <a:r>
              <a:rPr lang="en-US" sz="4500" i="1" u="sng" dirty="0" smtClean="0"/>
              <a:t>The Project</a:t>
            </a:r>
            <a:endParaRPr lang="en-US" sz="4500" i="1" u="sng" dirty="0"/>
          </a:p>
        </p:txBody>
      </p:sp>
      <p:graphicFrame>
        <p:nvGraphicFramePr>
          <p:cNvPr id="75882" name="Group 106"/>
          <p:cNvGraphicFramePr>
            <a:graphicFrameLocks noGrp="1"/>
          </p:cNvGraphicFramePr>
          <p:nvPr>
            <p:ph idx="1"/>
          </p:nvPr>
        </p:nvGraphicFramePr>
        <p:xfrm>
          <a:off x="28575" y="1066800"/>
          <a:ext cx="9115425" cy="4384317"/>
        </p:xfrm>
        <a:graphic>
          <a:graphicData uri="http://schemas.openxmlformats.org/drawingml/2006/table">
            <a:tbl>
              <a:tblPr/>
              <a:tblGrid>
                <a:gridCol w="2105025"/>
                <a:gridCol w="2189163"/>
                <a:gridCol w="1930400"/>
                <a:gridCol w="1047750"/>
                <a:gridCol w="666750"/>
                <a:gridCol w="1176337"/>
              </a:tblGrid>
              <a:tr h="5127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rPr>
                        <a:t>Project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smtClean="0">
                          <a:ln>
                            <a:noFill/>
                          </a:ln>
                          <a:solidFill>
                            <a:schemeClr val="tx1"/>
                          </a:solidFill>
                          <a:effectLst>
                            <a:outerShdw blurRad="38100" dist="38100" dir="2700000" algn="tl">
                              <a:srgbClr val="C0C0C0"/>
                            </a:outerShdw>
                          </a:effectLst>
                          <a:latin typeface="Arial" charset="0"/>
                        </a:rPr>
                        <a:t>Project Authorization</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smtClean="0">
                          <a:ln>
                            <a:noFill/>
                          </a:ln>
                          <a:solidFill>
                            <a:schemeClr val="tx1"/>
                          </a:solidFill>
                          <a:effectLst>
                            <a:outerShdw blurRad="38100" dist="38100" dir="2700000" algn="tl">
                              <a:srgbClr val="C0C0C0"/>
                            </a:outerShdw>
                          </a:effectLst>
                          <a:latin typeface="Arial" charset="0"/>
                        </a:rPr>
                        <a:t>Type</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smtClean="0">
                          <a:ln>
                            <a:noFill/>
                          </a:ln>
                          <a:solidFill>
                            <a:schemeClr val="tx1"/>
                          </a:solidFill>
                          <a:effectLst>
                            <a:outerShdw blurRad="38100" dist="38100" dir="2700000" algn="tl">
                              <a:srgbClr val="C0C0C0"/>
                            </a:outerShdw>
                          </a:effectLst>
                          <a:latin typeface="Arial" charset="0"/>
                        </a:rPr>
                        <a:t>Ht (ft)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smtClean="0">
                          <a:ln>
                            <a:noFill/>
                          </a:ln>
                          <a:solidFill>
                            <a:schemeClr val="tx1"/>
                          </a:solidFill>
                          <a:effectLst>
                            <a:outerShdw blurRad="38100" dist="38100" dir="2700000" algn="tl">
                              <a:srgbClr val="C0C0C0"/>
                            </a:outerShdw>
                          </a:effectLst>
                          <a:latin typeface="Arial" charset="0"/>
                        </a:rPr>
                        <a:t>Age (yrs)</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smtClean="0">
                          <a:ln>
                            <a:noFill/>
                          </a:ln>
                          <a:solidFill>
                            <a:schemeClr val="tx1"/>
                          </a:solidFill>
                          <a:effectLst>
                            <a:outerShdw blurRad="38100" dist="38100" dir="2700000" algn="tl">
                              <a:srgbClr val="C0C0C0"/>
                            </a:outerShdw>
                          </a:effectLst>
                          <a:latin typeface="Arial" charset="0"/>
                        </a:rPr>
                        <a:t>DSAC Class.</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1. Barkley</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Navigation, FC, Hydro</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Combination</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157</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43</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2. Cheatham</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Navigation, Hydro</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Concrete</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75</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55</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3. Old Hickory</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Navigation, Hydro</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Combination</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98</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55</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4. Cordell Hull</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Navigation, Hydro, Rec</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Combination</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93</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36</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5. Wolf Creek</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FC, Hydropower</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Combination</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258</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63</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1</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6. JP Priest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FC, HP, Rec</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Combination</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147</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42</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C0C0C0"/>
                            </a:outerShdw>
                          </a:effectLst>
                          <a:latin typeface="Arial" charset="0"/>
                        </a:rPr>
                        <a:t>7. Center Hill</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C0C0C0"/>
                            </a:outerShdw>
                          </a:effectLst>
                          <a:latin typeface="Arial" charset="0"/>
                        </a:rPr>
                        <a:t>FC, Hydropower</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C0C0C0"/>
                            </a:outerShdw>
                          </a:effectLst>
                          <a:latin typeface="Arial" charset="0"/>
                        </a:rPr>
                        <a:t>Combination</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C0C0C0"/>
                            </a:outerShdw>
                          </a:effectLst>
                          <a:latin typeface="Arial" charset="0"/>
                        </a:rPr>
                        <a:t>250</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Arial" charset="0"/>
                        </a:rPr>
                        <a:t>58</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C0C0C0"/>
                            </a:outerShdw>
                          </a:effectLst>
                          <a:latin typeface="Arial" charset="0"/>
                        </a:rPr>
                        <a:t>1</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8. Dale Hollow</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FC, Hydropower</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Concrete</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200</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66</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9. Laurel</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HP, Rec</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Rockfill</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282</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36</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10. Martins Fork</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FC, Rec  and WQ</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Concrete</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120</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31</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5883" name="Rectangle 107"/>
          <p:cNvSpPr>
            <a:spLocks noChangeArrowheads="1"/>
          </p:cNvSpPr>
          <p:nvPr/>
        </p:nvSpPr>
        <p:spPr bwMode="auto">
          <a:xfrm>
            <a:off x="0" y="3378200"/>
            <a:ext cx="9144000" cy="381000"/>
          </a:xfrm>
          <a:prstGeom prst="rect">
            <a:avLst/>
          </a:prstGeom>
          <a:solidFill>
            <a:schemeClr val="accent2">
              <a:alpha val="39999"/>
            </a:schemeClr>
          </a:solidFill>
          <a:ln w="9525">
            <a:solidFill>
              <a:schemeClr val="tx1"/>
            </a:solidFill>
            <a:miter lim="800000"/>
            <a:headEnd/>
            <a:tailEnd/>
          </a:ln>
          <a:effectLst/>
        </p:spPr>
        <p:txBody>
          <a:bodyPr wrap="none" anchor="ctr"/>
          <a:lstStyle/>
          <a:p>
            <a:endParaRPr lang="en-US"/>
          </a:p>
        </p:txBody>
      </p:sp>
      <p:cxnSp>
        <p:nvCxnSpPr>
          <p:cNvPr id="6" name="Straight Connector 5"/>
          <p:cNvCxnSpPr/>
          <p:nvPr/>
        </p:nvCxnSpPr>
        <p:spPr>
          <a:xfrm>
            <a:off x="7289800" y="5473700"/>
            <a:ext cx="685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223000" y="5473700"/>
            <a:ext cx="2133600" cy="369332"/>
          </a:xfrm>
          <a:prstGeom prst="rect">
            <a:avLst/>
          </a:prstGeom>
          <a:noFill/>
        </p:spPr>
        <p:txBody>
          <a:bodyPr wrap="square" rtlCol="0">
            <a:spAutoFit/>
          </a:bodyPr>
          <a:lstStyle/>
          <a:p>
            <a:r>
              <a:rPr lang="en-US" dirty="0" smtClean="0"/>
              <a:t>Avg. Age 48.5 yrs</a:t>
            </a: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457200" y="-152400"/>
            <a:ext cx="8305800" cy="838200"/>
          </a:xfrm>
          <a:prstGeom prst="rect">
            <a:avLst/>
          </a:prstGeom>
          <a:noFill/>
          <a:ln w="9525">
            <a:noFill/>
            <a:miter lim="800000"/>
            <a:headEnd/>
            <a:tailEnd/>
          </a:ln>
          <a:effectLst/>
        </p:spPr>
        <p:txBody>
          <a:bodyPr lIns="90465" tIns="44439" rIns="90465" bIns="44439" anchor="ctr"/>
          <a:lstStyle/>
          <a:p>
            <a:pPr algn="ctr"/>
            <a:r>
              <a:rPr lang="en-US" sz="2800" b="1" dirty="0">
                <a:solidFill>
                  <a:schemeClr val="tx2"/>
                </a:solidFill>
              </a:rPr>
              <a:t>Interim Risk Reduction Measures</a:t>
            </a:r>
          </a:p>
        </p:txBody>
      </p:sp>
      <p:sp>
        <p:nvSpPr>
          <p:cNvPr id="226307" name="Rectangle 3"/>
          <p:cNvSpPr>
            <a:spLocks noChangeArrowheads="1"/>
          </p:cNvSpPr>
          <p:nvPr/>
        </p:nvSpPr>
        <p:spPr bwMode="auto">
          <a:xfrm>
            <a:off x="0" y="304801"/>
            <a:ext cx="9144000" cy="5400675"/>
          </a:xfrm>
          <a:prstGeom prst="rect">
            <a:avLst/>
          </a:prstGeom>
          <a:noFill/>
          <a:ln w="9525">
            <a:noFill/>
            <a:miter lim="800000"/>
            <a:headEnd/>
            <a:tailEnd/>
          </a:ln>
          <a:effectLst/>
        </p:spPr>
        <p:txBody>
          <a:bodyPr lIns="90465" tIns="44439" rIns="90465" bIns="44439"/>
          <a:lstStyle/>
          <a:p>
            <a:pPr>
              <a:lnSpc>
                <a:spcPct val="80000"/>
              </a:lnSpc>
              <a:spcBef>
                <a:spcPct val="40000"/>
              </a:spcBef>
            </a:pPr>
            <a:r>
              <a:rPr lang="en-US" sz="2000" dirty="0" smtClean="0"/>
              <a:t>	</a:t>
            </a:r>
          </a:p>
          <a:p>
            <a:pPr marL="342900" indent="-342900">
              <a:lnSpc>
                <a:spcPct val="75000"/>
              </a:lnSpc>
              <a:spcBef>
                <a:spcPct val="20000"/>
              </a:spcBef>
              <a:buClr>
                <a:schemeClr val="hlink"/>
              </a:buClr>
              <a:buSzPct val="105000"/>
              <a:buFontTx/>
              <a:buChar char="•"/>
            </a:pPr>
            <a:r>
              <a:rPr lang="en-US" sz="2000" b="1" dirty="0" smtClean="0"/>
              <a:t>Stockpile of emergency response materials</a:t>
            </a:r>
            <a:br>
              <a:rPr lang="en-US" sz="2000" b="1" dirty="0" smtClean="0"/>
            </a:br>
            <a:endParaRPr lang="en-US" sz="2000" b="1" dirty="0" smtClean="0"/>
          </a:p>
          <a:p>
            <a:pPr marL="342900" indent="-342900">
              <a:lnSpc>
                <a:spcPct val="75000"/>
              </a:lnSpc>
              <a:spcBef>
                <a:spcPct val="20000"/>
              </a:spcBef>
              <a:buClr>
                <a:schemeClr val="hlink"/>
              </a:buClr>
              <a:buSzPct val="105000"/>
              <a:buFontTx/>
              <a:buChar char="•"/>
            </a:pPr>
            <a:r>
              <a:rPr lang="en-US" sz="2000" b="1" dirty="0" smtClean="0"/>
              <a:t>Siren warning system for campground </a:t>
            </a:r>
          </a:p>
          <a:p>
            <a:pPr marL="342900" indent="-342900">
              <a:lnSpc>
                <a:spcPct val="75000"/>
              </a:lnSpc>
              <a:spcBef>
                <a:spcPct val="20000"/>
              </a:spcBef>
              <a:buClr>
                <a:schemeClr val="hlink"/>
              </a:buClr>
              <a:buSzPct val="105000"/>
              <a:buFontTx/>
              <a:buChar char="•"/>
            </a:pPr>
            <a:endParaRPr lang="en-US" sz="2000" b="1" dirty="0" smtClean="0">
              <a:effectLst>
                <a:outerShdw blurRad="38100" dist="38100" dir="2700000" algn="tl">
                  <a:srgbClr val="C0C0C0"/>
                </a:outerShdw>
              </a:effectLst>
            </a:endParaRPr>
          </a:p>
          <a:p>
            <a:pPr marL="342900" indent="-342900">
              <a:lnSpc>
                <a:spcPct val="75000"/>
              </a:lnSpc>
              <a:spcBef>
                <a:spcPct val="20000"/>
              </a:spcBef>
              <a:buClr>
                <a:schemeClr val="hlink"/>
              </a:buClr>
              <a:buSzPct val="105000"/>
              <a:buFontTx/>
              <a:buChar char="•"/>
            </a:pPr>
            <a:r>
              <a:rPr lang="en-US" sz="2000" b="1" dirty="0" smtClean="0"/>
              <a:t>Communication </a:t>
            </a:r>
            <a:r>
              <a:rPr lang="en-US" sz="2000" b="1" dirty="0"/>
              <a:t>Plan – </a:t>
            </a:r>
            <a:r>
              <a:rPr lang="en-US" sz="2000" b="1" dirty="0" smtClean="0"/>
              <a:t>100</a:t>
            </a:r>
            <a:r>
              <a:rPr lang="en-US" sz="2000" b="1" dirty="0"/>
              <a:t>+ Meetings with Public</a:t>
            </a:r>
          </a:p>
          <a:p>
            <a:pPr marL="342900" indent="-342900">
              <a:lnSpc>
                <a:spcPct val="75000"/>
              </a:lnSpc>
              <a:spcBef>
                <a:spcPct val="20000"/>
              </a:spcBef>
              <a:buClr>
                <a:schemeClr val="hlink"/>
              </a:buClr>
              <a:buSzPct val="105000"/>
            </a:pPr>
            <a:r>
              <a:rPr lang="en-US" sz="2000" b="1" dirty="0"/>
              <a:t>	 and Stakeholder </a:t>
            </a:r>
            <a:r>
              <a:rPr lang="en-US" sz="2000" b="1" dirty="0" smtClean="0"/>
              <a:t>Groups</a:t>
            </a:r>
          </a:p>
          <a:p>
            <a:pPr marL="342900" indent="-342900">
              <a:lnSpc>
                <a:spcPct val="75000"/>
              </a:lnSpc>
              <a:spcBef>
                <a:spcPct val="20000"/>
              </a:spcBef>
              <a:buClr>
                <a:schemeClr val="hlink"/>
              </a:buClr>
              <a:buSzPct val="105000"/>
            </a:pPr>
            <a:r>
              <a:rPr lang="en-US" sz="2000" b="1" dirty="0" smtClean="0"/>
              <a:t> </a:t>
            </a:r>
          </a:p>
          <a:p>
            <a:pPr marL="342900" indent="-342900">
              <a:lnSpc>
                <a:spcPct val="75000"/>
              </a:lnSpc>
              <a:spcBef>
                <a:spcPct val="20000"/>
              </a:spcBef>
              <a:buClr>
                <a:schemeClr val="hlink"/>
              </a:buClr>
              <a:buSzPct val="105000"/>
              <a:buFontTx/>
              <a:buChar char="•"/>
            </a:pPr>
            <a:r>
              <a:rPr lang="en-US" sz="2000" b="1" dirty="0" smtClean="0"/>
              <a:t>Dam Safety Training of Project Staff </a:t>
            </a:r>
            <a:br>
              <a:rPr lang="en-US" sz="2000" b="1" dirty="0" smtClean="0"/>
            </a:br>
            <a:endParaRPr lang="en-US" sz="2000" b="1" dirty="0" smtClean="0"/>
          </a:p>
          <a:p>
            <a:pPr marL="342900" indent="-342900">
              <a:lnSpc>
                <a:spcPct val="75000"/>
              </a:lnSpc>
              <a:spcBef>
                <a:spcPct val="20000"/>
              </a:spcBef>
              <a:buClr>
                <a:schemeClr val="hlink"/>
              </a:buClr>
              <a:buSzPct val="105000"/>
              <a:buFontTx/>
              <a:buChar char="•"/>
            </a:pPr>
            <a:r>
              <a:rPr lang="en-US" sz="2000" b="1" dirty="0" smtClean="0"/>
              <a:t>Emergency </a:t>
            </a:r>
            <a:r>
              <a:rPr lang="en-US" sz="2000" b="1" dirty="0"/>
              <a:t>Action Planning (dynamic)</a:t>
            </a:r>
          </a:p>
          <a:p>
            <a:pPr marL="742950" lvl="1" indent="-285750">
              <a:lnSpc>
                <a:spcPct val="80000"/>
              </a:lnSpc>
              <a:spcBef>
                <a:spcPct val="20000"/>
              </a:spcBef>
              <a:buClr>
                <a:schemeClr val="hlink"/>
              </a:buClr>
              <a:buSzPct val="105000"/>
              <a:buFont typeface="Arial" pitchFamily="34" charset="0"/>
              <a:buChar char="►"/>
            </a:pPr>
            <a:r>
              <a:rPr lang="en-US" sz="2000" dirty="0"/>
              <a:t>Updated flood mapping </a:t>
            </a:r>
          </a:p>
          <a:p>
            <a:pPr marL="742950" lvl="1" indent="-285750">
              <a:lnSpc>
                <a:spcPct val="80000"/>
              </a:lnSpc>
              <a:spcBef>
                <a:spcPct val="20000"/>
              </a:spcBef>
              <a:buClr>
                <a:schemeClr val="hlink"/>
              </a:buClr>
              <a:buSzPct val="105000"/>
              <a:buFont typeface="Arial" pitchFamily="34" charset="0"/>
              <a:buChar char="►"/>
            </a:pPr>
            <a:r>
              <a:rPr lang="en-US" sz="2000" dirty="0"/>
              <a:t>Coordination with emergency management community</a:t>
            </a:r>
          </a:p>
          <a:p>
            <a:pPr marL="742950" lvl="1" indent="-285750">
              <a:lnSpc>
                <a:spcPct val="80000"/>
              </a:lnSpc>
              <a:spcBef>
                <a:spcPct val="20000"/>
              </a:spcBef>
              <a:buClr>
                <a:schemeClr val="hlink"/>
              </a:buClr>
              <a:buSzPct val="105000"/>
              <a:buFont typeface="Arial" pitchFamily="34" charset="0"/>
              <a:buChar char="►"/>
            </a:pPr>
            <a:r>
              <a:rPr lang="en-US" sz="2000" dirty="0"/>
              <a:t>Revised notification procedures through NOAA</a:t>
            </a:r>
          </a:p>
          <a:p>
            <a:pPr marL="742950" lvl="1" indent="-285750">
              <a:lnSpc>
                <a:spcPct val="80000"/>
              </a:lnSpc>
              <a:spcBef>
                <a:spcPct val="20000"/>
              </a:spcBef>
              <a:buClr>
                <a:schemeClr val="hlink"/>
              </a:buClr>
              <a:buSzPct val="105000"/>
              <a:buFont typeface="Arial" pitchFamily="34" charset="0"/>
              <a:buChar char="►"/>
            </a:pPr>
            <a:r>
              <a:rPr lang="en-US" sz="2000" dirty="0"/>
              <a:t>Emergency exercises</a:t>
            </a:r>
          </a:p>
          <a:p>
            <a:pPr marL="742950" lvl="1" indent="-285750">
              <a:lnSpc>
                <a:spcPct val="80000"/>
              </a:lnSpc>
              <a:spcBef>
                <a:spcPct val="20000"/>
              </a:spcBef>
              <a:buClr>
                <a:schemeClr val="hlink"/>
              </a:buClr>
              <a:buSzPct val="105000"/>
              <a:buFont typeface="Arial" pitchFamily="34" charset="0"/>
              <a:buNone/>
            </a:pPr>
            <a:endParaRPr lang="en-US" sz="2000" dirty="0"/>
          </a:p>
          <a:p>
            <a:pPr marL="342900" indent="-342900">
              <a:spcBef>
                <a:spcPct val="20000"/>
              </a:spcBef>
              <a:buClr>
                <a:schemeClr val="hlink"/>
              </a:buClr>
              <a:buSzPct val="105000"/>
              <a:buFontTx/>
              <a:buChar char="•"/>
            </a:pPr>
            <a:r>
              <a:rPr lang="en-US" sz="2000" b="1" dirty="0">
                <a:effectLst>
                  <a:outerShdw blurRad="38100" dist="38100" dir="2700000" algn="tl">
                    <a:srgbClr val="C0C0C0"/>
                  </a:outerShdw>
                </a:effectLst>
              </a:rPr>
              <a:t>Increased Monitoring</a:t>
            </a:r>
          </a:p>
          <a:p>
            <a:pPr marL="742950" lvl="1" indent="-285750">
              <a:lnSpc>
                <a:spcPct val="80000"/>
              </a:lnSpc>
              <a:spcBef>
                <a:spcPct val="20000"/>
              </a:spcBef>
              <a:buClr>
                <a:schemeClr val="hlink"/>
              </a:buClr>
              <a:buSzPct val="105000"/>
              <a:buFont typeface="Arial" pitchFamily="34" charset="0"/>
              <a:buChar char="►"/>
            </a:pPr>
            <a:r>
              <a:rPr lang="en-US" sz="2000" dirty="0"/>
              <a:t>24/7 monitoring</a:t>
            </a:r>
          </a:p>
          <a:p>
            <a:pPr marL="742950" lvl="1" indent="-285750">
              <a:lnSpc>
                <a:spcPct val="80000"/>
              </a:lnSpc>
              <a:spcBef>
                <a:spcPct val="20000"/>
              </a:spcBef>
              <a:buClr>
                <a:schemeClr val="hlink"/>
              </a:buClr>
              <a:buSzPct val="105000"/>
              <a:buFont typeface="Arial" pitchFamily="34" charset="0"/>
              <a:buChar char="►"/>
            </a:pPr>
            <a:r>
              <a:rPr lang="en-US" sz="2000" dirty="0"/>
              <a:t>Detailed monthly inspection</a:t>
            </a:r>
          </a:p>
          <a:p>
            <a:pPr marL="742950" lvl="1" indent="-285750">
              <a:lnSpc>
                <a:spcPct val="80000"/>
              </a:lnSpc>
              <a:spcBef>
                <a:spcPct val="20000"/>
              </a:spcBef>
              <a:buClr>
                <a:schemeClr val="hlink"/>
              </a:buClr>
              <a:buSzPct val="105000"/>
              <a:buFont typeface="Arial" pitchFamily="34" charset="0"/>
              <a:buChar char="►"/>
            </a:pPr>
            <a:r>
              <a:rPr lang="en-US" sz="2000" dirty="0"/>
              <a:t>Weekly / Daily instrumentation evaluation</a:t>
            </a:r>
          </a:p>
        </p:txBody>
      </p:sp>
      <p:sp>
        <p:nvSpPr>
          <p:cNvPr id="226308" name="AutoShape 4"/>
          <p:cNvSpPr>
            <a:spLocks/>
          </p:cNvSpPr>
          <p:nvPr/>
        </p:nvSpPr>
        <p:spPr bwMode="auto">
          <a:xfrm>
            <a:off x="7327901" y="3302873"/>
            <a:ext cx="469900" cy="430054"/>
          </a:xfrm>
          <a:prstGeom prst="rightBrace">
            <a:avLst>
              <a:gd name="adj1" fmla="val 63063"/>
              <a:gd name="adj2" fmla="val 50000"/>
            </a:avLst>
          </a:prstGeom>
          <a:noFill/>
          <a:ln w="12700">
            <a:noFill/>
            <a:round/>
            <a:headEnd/>
            <a:tailEnd/>
          </a:ln>
          <a:effectLst/>
        </p:spPr>
        <p:txBody>
          <a:bodyPr anchor="ctr">
            <a:spAutoFit/>
          </a:bodyPr>
          <a:lstStyle/>
          <a:p>
            <a:endParaRPr lang="en-US"/>
          </a:p>
        </p:txBody>
      </p:sp>
      <p:sp>
        <p:nvSpPr>
          <p:cNvPr id="226310" name="Text Box 6"/>
          <p:cNvSpPr txBox="1">
            <a:spLocks noChangeArrowheads="1"/>
          </p:cNvSpPr>
          <p:nvPr/>
        </p:nvSpPr>
        <p:spPr bwMode="auto">
          <a:xfrm>
            <a:off x="7061200" y="2832101"/>
            <a:ext cx="2082800" cy="796355"/>
          </a:xfrm>
          <a:prstGeom prst="rect">
            <a:avLst/>
          </a:prstGeom>
          <a:noFill/>
          <a:ln w="12700" algn="ctr">
            <a:noFill/>
            <a:miter lim="800000"/>
            <a:headEnd/>
            <a:tailEnd/>
          </a:ln>
          <a:effectLst/>
        </p:spPr>
        <p:txBody>
          <a:bodyPr lIns="91417" tIns="45709" rIns="91417" bIns="45709">
            <a:spAutoFit/>
          </a:bodyPr>
          <a:lstStyle/>
          <a:p>
            <a:pPr algn="ctr" eaLnBrk="0" hangingPunct="0">
              <a:spcBef>
                <a:spcPct val="50000"/>
              </a:spcBef>
            </a:pPr>
            <a:r>
              <a:rPr lang="en-US" b="1" dirty="0">
                <a:solidFill>
                  <a:srgbClr val="C00000"/>
                </a:solidFill>
                <a:effectLst>
                  <a:outerShdw blurRad="38100" dist="38100" dir="2700000" algn="tl">
                    <a:srgbClr val="C0C0C0"/>
                  </a:outerShdw>
                </a:effectLst>
              </a:rPr>
              <a:t>Recognition</a:t>
            </a:r>
          </a:p>
          <a:p>
            <a:pPr algn="ctr" eaLnBrk="0" hangingPunct="0">
              <a:spcBef>
                <a:spcPct val="50000"/>
              </a:spcBef>
            </a:pPr>
            <a:r>
              <a:rPr lang="en-US" b="1" dirty="0">
                <a:solidFill>
                  <a:srgbClr val="C00000"/>
                </a:solidFill>
                <a:effectLst>
                  <a:outerShdw blurRad="38100" dist="38100" dir="2700000" algn="tl">
                    <a:srgbClr val="C0C0C0"/>
                  </a:outerShdw>
                </a:effectLst>
              </a:rPr>
              <a:t> &amp; Response</a:t>
            </a:r>
          </a:p>
        </p:txBody>
      </p:sp>
      <p:sp>
        <p:nvSpPr>
          <p:cNvPr id="7" name="Right Brace 6"/>
          <p:cNvSpPr/>
          <p:nvPr/>
        </p:nvSpPr>
        <p:spPr>
          <a:xfrm>
            <a:off x="6553200" y="609600"/>
            <a:ext cx="838200" cy="5257800"/>
          </a:xfrm>
          <a:prstGeom prst="rightBrace">
            <a:avLst>
              <a:gd name="adj1" fmla="val 213538"/>
              <a:gd name="adj2" fmla="val 4951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57200" y="152400"/>
            <a:ext cx="8229600" cy="792162"/>
          </a:xfrm>
        </p:spPr>
        <p:txBody>
          <a:bodyPr/>
          <a:lstStyle/>
          <a:p>
            <a:r>
              <a:rPr lang="en-US" sz="3600" b="1" dirty="0" smtClean="0"/>
              <a:t>IRRM’s </a:t>
            </a:r>
            <a:r>
              <a:rPr lang="en-US" sz="3600" b="1" dirty="0"/>
              <a:t>Cont’d.</a:t>
            </a:r>
          </a:p>
        </p:txBody>
      </p:sp>
      <p:sp>
        <p:nvSpPr>
          <p:cNvPr id="227331" name="Rectangle 3"/>
          <p:cNvSpPr>
            <a:spLocks noGrp="1" noChangeArrowheads="1"/>
          </p:cNvSpPr>
          <p:nvPr>
            <p:ph type="body" idx="1"/>
          </p:nvPr>
        </p:nvSpPr>
        <p:spPr>
          <a:xfrm>
            <a:off x="381000" y="1447800"/>
            <a:ext cx="7848600" cy="4114800"/>
          </a:xfrm>
        </p:spPr>
        <p:txBody>
          <a:bodyPr/>
          <a:lstStyle/>
          <a:p>
            <a:pPr>
              <a:buClr>
                <a:schemeClr val="hlink"/>
              </a:buClr>
              <a:buSzPct val="105000"/>
              <a:buFontTx/>
              <a:buChar char="•"/>
            </a:pPr>
            <a:r>
              <a:rPr lang="en-US" sz="2800" dirty="0"/>
              <a:t>Grouting</a:t>
            </a:r>
          </a:p>
          <a:p>
            <a:pPr lvl="1">
              <a:lnSpc>
                <a:spcPct val="80000"/>
              </a:lnSpc>
              <a:buClr>
                <a:schemeClr val="hlink"/>
              </a:buClr>
              <a:buSzPct val="105000"/>
              <a:buFont typeface="Arial" pitchFamily="34" charset="0"/>
              <a:buNone/>
            </a:pPr>
            <a:endParaRPr lang="en-US" dirty="0"/>
          </a:p>
          <a:p>
            <a:pPr>
              <a:buClr>
                <a:schemeClr val="hlink"/>
              </a:buClr>
              <a:buSzPct val="105000"/>
              <a:buFontTx/>
              <a:buChar char="•"/>
            </a:pPr>
            <a:r>
              <a:rPr lang="en-US" sz="2800" dirty="0"/>
              <a:t>Lake Level Restrictions</a:t>
            </a:r>
          </a:p>
          <a:p>
            <a:pPr lvl="1">
              <a:buClr>
                <a:schemeClr val="hlink"/>
              </a:buClr>
              <a:buSzPct val="105000"/>
            </a:pPr>
            <a:r>
              <a:rPr lang="en-US" dirty="0"/>
              <a:t>Mar. ’05, Jan. ’07 (dynamic)</a:t>
            </a:r>
          </a:p>
        </p:txBody>
      </p:sp>
      <p:sp>
        <p:nvSpPr>
          <p:cNvPr id="227333" name="Text Box 5"/>
          <p:cNvSpPr txBox="1">
            <a:spLocks noChangeArrowheads="1"/>
          </p:cNvSpPr>
          <p:nvPr/>
        </p:nvSpPr>
        <p:spPr bwMode="auto">
          <a:xfrm>
            <a:off x="6629401" y="2209801"/>
            <a:ext cx="1676400" cy="400087"/>
          </a:xfrm>
          <a:prstGeom prst="rect">
            <a:avLst/>
          </a:prstGeom>
          <a:noFill/>
          <a:ln w="12700" algn="ctr">
            <a:noFill/>
            <a:miter lim="800000"/>
            <a:headEnd/>
            <a:tailEnd/>
          </a:ln>
          <a:effectLst/>
        </p:spPr>
        <p:txBody>
          <a:bodyPr wrap="square" lIns="91417" tIns="45709" rIns="91417" bIns="45709">
            <a:spAutoFit/>
          </a:bodyPr>
          <a:lstStyle/>
          <a:p>
            <a:pPr algn="ctr" eaLnBrk="0" hangingPunct="0">
              <a:spcBef>
                <a:spcPct val="50000"/>
              </a:spcBef>
            </a:pPr>
            <a:r>
              <a:rPr lang="en-US" sz="2000" b="1" dirty="0">
                <a:solidFill>
                  <a:srgbClr val="C00000"/>
                </a:solidFill>
                <a:effectLst>
                  <a:outerShdw blurRad="38100" dist="38100" dir="2700000" algn="tl">
                    <a:srgbClr val="C0C0C0"/>
                  </a:outerShdw>
                </a:effectLst>
              </a:rPr>
              <a:t>Reduce P</a:t>
            </a:r>
            <a:r>
              <a:rPr lang="en-US" sz="2000" b="1" baseline="-25000" dirty="0">
                <a:solidFill>
                  <a:srgbClr val="C00000"/>
                </a:solidFill>
                <a:effectLst>
                  <a:outerShdw blurRad="38100" dist="38100" dir="2700000" algn="tl">
                    <a:srgbClr val="C0C0C0"/>
                  </a:outerShdw>
                </a:effectLst>
              </a:rPr>
              <a:t>f</a:t>
            </a:r>
          </a:p>
        </p:txBody>
      </p:sp>
      <p:sp>
        <p:nvSpPr>
          <p:cNvPr id="6" name="Right Brace 5"/>
          <p:cNvSpPr/>
          <p:nvPr/>
        </p:nvSpPr>
        <p:spPr>
          <a:xfrm>
            <a:off x="5715000" y="1255218"/>
            <a:ext cx="685800" cy="2286000"/>
          </a:xfrm>
          <a:prstGeom prst="rightBrace">
            <a:avLst>
              <a:gd name="adj1" fmla="val 36212"/>
              <a:gd name="adj2" fmla="val 5039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endParaRPr lang="en-US"/>
          </a:p>
        </p:txBody>
      </p:sp>
      <p:pic>
        <p:nvPicPr>
          <p:cNvPr id="529411" name="Picture 3"/>
          <p:cNvPicPr>
            <a:picLocks noGrp="1" noChangeAspect="1" noChangeArrowheads="1"/>
          </p:cNvPicPr>
          <p:nvPr>
            <p:ph type="body" idx="1"/>
          </p:nvPr>
        </p:nvPicPr>
        <p:blipFill>
          <a:blip r:embed="rId2" cstate="print"/>
          <a:srcRect/>
          <a:stretch>
            <a:fillRect/>
          </a:stretch>
        </p:blipFill>
        <p:spPr>
          <a:xfrm>
            <a:off x="0" y="0"/>
            <a:ext cx="9144000" cy="6858000"/>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3"/>
          <p:cNvPicPr>
            <a:picLocks noGrp="1" noChangeAspect="1" noChangeArrowheads="1"/>
          </p:cNvPicPr>
          <p:nvPr>
            <p:ph type="body" idx="1"/>
          </p:nvPr>
        </p:nvPicPr>
        <p:blipFill>
          <a:blip r:embed="rId2" cstate="print"/>
          <a:srcRect/>
          <a:stretch>
            <a:fillRect/>
          </a:stretch>
        </p:blipFill>
        <p:spPr>
          <a:xfrm>
            <a:off x="0" y="228602"/>
            <a:ext cx="7924800" cy="5943599"/>
          </a:xfr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endParaRPr lang="en-US"/>
          </a:p>
        </p:txBody>
      </p:sp>
      <p:pic>
        <p:nvPicPr>
          <p:cNvPr id="197635" name="Picture 3"/>
          <p:cNvPicPr>
            <a:picLocks noGrp="1" noChangeAspect="1" noChangeArrowheads="1"/>
          </p:cNvPicPr>
          <p:nvPr>
            <p:ph type="body" idx="1"/>
          </p:nvPr>
        </p:nvPicPr>
        <p:blipFill>
          <a:blip r:embed="rId2" cstate="print"/>
          <a:srcRect/>
          <a:stretch>
            <a:fillRect/>
          </a:stretch>
        </p:blipFill>
        <p:spPr>
          <a:xfrm>
            <a:off x="0" y="228601"/>
            <a:ext cx="9144000" cy="6629400"/>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3"/>
          <p:cNvPicPr>
            <a:picLocks noGrp="1" noChangeAspect="1" noChangeArrowheads="1"/>
          </p:cNvPicPr>
          <p:nvPr>
            <p:ph type="body" idx="1"/>
          </p:nvPr>
        </p:nvPicPr>
        <p:blipFill>
          <a:blip r:embed="rId2" cstate="print"/>
          <a:srcRect/>
          <a:stretch>
            <a:fillRect/>
          </a:stretch>
        </p:blipFill>
        <p:spPr>
          <a:xfrm>
            <a:off x="0" y="0"/>
            <a:ext cx="9144000" cy="6858000"/>
          </a:xfr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514600"/>
          </a:xfrm>
        </p:spPr>
        <p:txBody>
          <a:bodyPr/>
          <a:lstStyle/>
          <a:p>
            <a:r>
              <a:rPr lang="en-US" dirty="0" smtClean="0"/>
              <a:t>Wolf Creek Dam History Channel Video – 6 minute version</a:t>
            </a:r>
            <a:br>
              <a:rPr lang="en-US" dirty="0" smtClean="0"/>
            </a:br>
            <a:endParaRPr lang="en-US" dirty="0"/>
          </a:p>
        </p:txBody>
      </p:sp>
      <p:pic>
        <p:nvPicPr>
          <p:cNvPr id="4" name="A090707_00 Title 1.mp4">
            <a:hlinkClick r:id="" action="ppaction://media"/>
          </p:cNvPr>
          <p:cNvPicPr>
            <a:picLocks noGrp="1" noRot="1" noChangeAspect="1"/>
          </p:cNvPicPr>
          <p:nvPr>
            <p:ph idx="1"/>
            <a:videoFile r:link="rId1"/>
          </p:nvPr>
        </p:nvPicPr>
        <p:blipFill>
          <a:blip r:embed="rId3" cstate="print"/>
          <a:stretch>
            <a:fillRect/>
          </a:stretch>
        </p:blipFill>
        <p:spPr>
          <a:xfrm>
            <a:off x="2971800" y="3505200"/>
            <a:ext cx="3048000" cy="2286000"/>
          </a:xfrm>
          <a:prstGeom prst="rect">
            <a:avLst/>
          </a:prstGeom>
        </p:spPr>
      </p:pic>
      <p:sp>
        <p:nvSpPr>
          <p:cNvPr id="5" name="Slide Number Placeholder 4"/>
          <p:cNvSpPr>
            <a:spLocks noGrp="1"/>
          </p:cNvSpPr>
          <p:nvPr>
            <p:ph type="sldNum" sz="quarter" idx="10"/>
          </p:nvPr>
        </p:nvSpPr>
        <p:spPr/>
        <p:txBody>
          <a:bodyPr/>
          <a:lstStyle/>
          <a:p>
            <a:fld id="{D03CC7D5-AADD-49FA-8209-475AB0712B2E}" type="slidenum">
              <a:rPr lang="en-US" smtClean="0"/>
              <a:pPr/>
              <a:t>36</a:t>
            </a:fld>
            <a:endParaRPr lang="en-US"/>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descr="Holes in dam cartoon-color"/>
          <p:cNvPicPr>
            <a:picLocks noChangeAspect="1" noChangeArrowheads="1"/>
          </p:cNvPicPr>
          <p:nvPr/>
        </p:nvPicPr>
        <p:blipFill>
          <a:blip r:embed="rId2" cstate="print"/>
          <a:srcRect/>
          <a:stretch>
            <a:fillRect/>
          </a:stretch>
        </p:blipFill>
        <p:spPr bwMode="auto">
          <a:xfrm>
            <a:off x="990600" y="304800"/>
            <a:ext cx="5562600" cy="5943600"/>
          </a:xfrm>
          <a:prstGeom prst="rect">
            <a:avLst/>
          </a:prstGeom>
          <a:noFill/>
        </p:spPr>
      </p:pic>
      <p:sp>
        <p:nvSpPr>
          <p:cNvPr id="3" name="TextBox 2"/>
          <p:cNvSpPr txBox="1"/>
          <p:nvPr/>
        </p:nvSpPr>
        <p:spPr>
          <a:xfrm>
            <a:off x="6972300" y="533401"/>
            <a:ext cx="2895600" cy="769441"/>
          </a:xfrm>
          <a:prstGeom prst="rect">
            <a:avLst/>
          </a:prstGeom>
          <a:noFill/>
        </p:spPr>
        <p:txBody>
          <a:bodyPr wrap="square" rtlCol="0">
            <a:spAutoFit/>
          </a:bodyPr>
          <a:lstStyle/>
          <a:p>
            <a:r>
              <a:rPr lang="en-US" sz="4400" b="1" i="1" u="sng" dirty="0" smtClean="0"/>
              <a:t>The Fix</a:t>
            </a:r>
            <a:endParaRPr lang="en-US" sz="4400" b="1" i="1" u="sng" dirty="0"/>
          </a:p>
        </p:txBody>
      </p:sp>
      <p:sp>
        <p:nvSpPr>
          <p:cNvPr id="4" name="Slide Number Placeholder 3"/>
          <p:cNvSpPr>
            <a:spLocks noGrp="1"/>
          </p:cNvSpPr>
          <p:nvPr>
            <p:ph type="sldNum" sz="quarter" idx="10"/>
          </p:nvPr>
        </p:nvSpPr>
        <p:spPr/>
        <p:txBody>
          <a:bodyPr/>
          <a:lstStyle/>
          <a:p>
            <a:fld id="{82BF0D79-5E21-4B51-83BC-01370C6300A1}" type="slidenum">
              <a:rPr lang="en-US" smtClean="0"/>
              <a:pPr/>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V Logo"/>
          <p:cNvPicPr>
            <a:picLocks noChangeAspect="1" noChangeArrowheads="1"/>
          </p:cNvPicPr>
          <p:nvPr/>
        </p:nvPicPr>
        <p:blipFill>
          <a:blip r:embed="rId2" cstate="print"/>
          <a:srcRect/>
          <a:stretch>
            <a:fillRect/>
          </a:stretch>
        </p:blipFill>
        <p:spPr bwMode="auto">
          <a:xfrm>
            <a:off x="3048000" y="0"/>
            <a:ext cx="5943600" cy="5867400"/>
          </a:xfrm>
          <a:prstGeom prst="rect">
            <a:avLst/>
          </a:prstGeom>
          <a:noFill/>
        </p:spPr>
      </p:pic>
      <p:sp>
        <p:nvSpPr>
          <p:cNvPr id="25603" name="Text Box 3"/>
          <p:cNvSpPr txBox="1">
            <a:spLocks noChangeArrowheads="1"/>
          </p:cNvSpPr>
          <p:nvPr/>
        </p:nvSpPr>
        <p:spPr bwMode="auto">
          <a:xfrm>
            <a:off x="0" y="1676400"/>
            <a:ext cx="2667000" cy="3370666"/>
          </a:xfrm>
          <a:prstGeom prst="rect">
            <a:avLst/>
          </a:prstGeom>
          <a:noFill/>
          <a:ln w="12700" algn="ctr">
            <a:noFill/>
            <a:miter lim="800000"/>
            <a:headEnd/>
            <a:tailEnd/>
          </a:ln>
          <a:effectLst/>
        </p:spPr>
        <p:txBody>
          <a:bodyPr lIns="90488" tIns="44450" rIns="90488" bIns="44450">
            <a:spAutoFit/>
          </a:bodyPr>
          <a:lstStyle/>
          <a:p>
            <a:pPr eaLnBrk="0" hangingPunct="0">
              <a:lnSpc>
                <a:spcPct val="90000"/>
              </a:lnSpc>
              <a:spcBef>
                <a:spcPct val="50000"/>
              </a:spcBef>
              <a:buClr>
                <a:srgbClr val="FFE653"/>
              </a:buClr>
              <a:buSzPct val="110000"/>
            </a:pPr>
            <a:r>
              <a:rPr lang="en-US" sz="2400" dirty="0"/>
              <a:t>Contract Awarded 23 July 2008</a:t>
            </a:r>
          </a:p>
          <a:p>
            <a:pPr eaLnBrk="0" hangingPunct="0">
              <a:lnSpc>
                <a:spcPct val="90000"/>
              </a:lnSpc>
              <a:spcBef>
                <a:spcPct val="50000"/>
              </a:spcBef>
              <a:buClr>
                <a:srgbClr val="FFE653"/>
              </a:buClr>
              <a:buSzPct val="110000"/>
            </a:pPr>
            <a:endParaRPr lang="en-US" sz="2400" dirty="0"/>
          </a:p>
          <a:p>
            <a:pPr eaLnBrk="0" hangingPunct="0">
              <a:lnSpc>
                <a:spcPct val="90000"/>
              </a:lnSpc>
              <a:spcBef>
                <a:spcPts val="600"/>
              </a:spcBef>
              <a:buClr>
                <a:srgbClr val="FFE653"/>
              </a:buClr>
              <a:buSzPct val="110000"/>
            </a:pPr>
            <a:r>
              <a:rPr lang="en-US" sz="2400" dirty="0"/>
              <a:t> Contract </a:t>
            </a:r>
            <a:r>
              <a:rPr lang="en-US" sz="2400" dirty="0" smtClean="0"/>
              <a:t>Amount</a:t>
            </a:r>
          </a:p>
          <a:p>
            <a:pPr eaLnBrk="0" hangingPunct="0">
              <a:lnSpc>
                <a:spcPct val="90000"/>
              </a:lnSpc>
              <a:spcBef>
                <a:spcPts val="600"/>
              </a:spcBef>
              <a:buClr>
                <a:srgbClr val="FFE653"/>
              </a:buClr>
              <a:buSzPct val="110000"/>
            </a:pPr>
            <a:r>
              <a:rPr lang="en-US" sz="2400" dirty="0" smtClean="0"/>
              <a:t> B 10.1 billion</a:t>
            </a:r>
          </a:p>
          <a:p>
            <a:pPr eaLnBrk="0" hangingPunct="0">
              <a:lnSpc>
                <a:spcPct val="90000"/>
              </a:lnSpc>
              <a:spcBef>
                <a:spcPct val="50000"/>
              </a:spcBef>
              <a:buClr>
                <a:srgbClr val="FFE653"/>
              </a:buClr>
              <a:buSzPct val="110000"/>
            </a:pPr>
            <a:r>
              <a:rPr lang="en-US" sz="2000" dirty="0" smtClean="0"/>
              <a:t> ($341 million)</a:t>
            </a:r>
            <a:endParaRPr lang="en-US" sz="2000" dirty="0"/>
          </a:p>
          <a:p>
            <a:pPr eaLnBrk="0" hangingPunct="0">
              <a:lnSpc>
                <a:spcPct val="90000"/>
              </a:lnSpc>
              <a:spcBef>
                <a:spcPct val="50000"/>
              </a:spcBef>
              <a:buClr>
                <a:srgbClr val="FFE653"/>
              </a:buClr>
              <a:buSzPct val="110000"/>
            </a:pPr>
            <a:r>
              <a:rPr lang="en-US" sz="2400" dirty="0" smtClean="0"/>
              <a:t>4 </a:t>
            </a:r>
            <a:r>
              <a:rPr lang="en-US" sz="2400" dirty="0"/>
              <a:t>Year Contract Period</a:t>
            </a:r>
          </a:p>
        </p:txBody>
      </p:sp>
      <p:sp>
        <p:nvSpPr>
          <p:cNvPr id="5" name="Rectangle 4"/>
          <p:cNvSpPr/>
          <p:nvPr/>
        </p:nvSpPr>
        <p:spPr>
          <a:xfrm>
            <a:off x="0" y="457200"/>
            <a:ext cx="3048000" cy="1089529"/>
          </a:xfrm>
          <a:prstGeom prst="rect">
            <a:avLst/>
          </a:prstGeom>
        </p:spPr>
        <p:txBody>
          <a:bodyPr wrap="square">
            <a:spAutoFit/>
          </a:bodyPr>
          <a:lstStyle/>
          <a:p>
            <a:pPr eaLnBrk="0" hangingPunct="0">
              <a:lnSpc>
                <a:spcPct val="90000"/>
              </a:lnSpc>
              <a:spcBef>
                <a:spcPct val="50000"/>
              </a:spcBef>
              <a:buClr>
                <a:schemeClr val="tx1"/>
              </a:buClr>
              <a:buSzPct val="110000"/>
              <a:buFont typeface="Wingdings" pitchFamily="2" charset="2"/>
              <a:buNone/>
            </a:pPr>
            <a:r>
              <a:rPr lang="en-US" sz="2400" dirty="0" smtClean="0"/>
              <a:t>Request for Proposal/Best Value Contract Used</a:t>
            </a:r>
            <a:endParaRPr lang="en-US" sz="2400" dirty="0"/>
          </a:p>
        </p:txBody>
      </p:sp>
      <p:sp>
        <p:nvSpPr>
          <p:cNvPr id="6" name="Slide Number Placeholder 5"/>
          <p:cNvSpPr>
            <a:spLocks noGrp="1"/>
          </p:cNvSpPr>
          <p:nvPr>
            <p:ph type="sldNum" sz="quarter" idx="10"/>
          </p:nvPr>
        </p:nvSpPr>
        <p:spPr/>
        <p:txBody>
          <a:bodyPr/>
          <a:lstStyle/>
          <a:p>
            <a:fld id="{D03CC7D5-AADD-49FA-8209-475AB0712B2E}" type="slidenum">
              <a:rPr lang="en-US" smtClean="0"/>
              <a:pPr/>
              <a:t>38</a:t>
            </a:fld>
            <a:endParaRPr lang="en-US"/>
          </a:p>
        </p:txBody>
      </p:sp>
      <p:cxnSp>
        <p:nvCxnSpPr>
          <p:cNvPr id="8" name="Straight Connector 7"/>
          <p:cNvCxnSpPr/>
          <p:nvPr/>
        </p:nvCxnSpPr>
        <p:spPr>
          <a:xfrm>
            <a:off x="254000" y="3378200"/>
            <a:ext cx="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rrowheads="1"/>
          </p:cNvPicPr>
          <p:nvPr/>
        </p:nvPicPr>
        <p:blipFill>
          <a:blip r:embed="rId3" cstate="print">
            <a:lum bright="-12000"/>
          </a:blip>
          <a:srcRect l="8119" t="8614" r="8411" b="29530"/>
          <a:stretch>
            <a:fillRect/>
          </a:stretch>
        </p:blipFill>
        <p:spPr bwMode="auto">
          <a:xfrm>
            <a:off x="0" y="1066800"/>
            <a:ext cx="9144000" cy="5791200"/>
          </a:xfrm>
          <a:prstGeom prst="rect">
            <a:avLst/>
          </a:prstGeom>
          <a:noFill/>
          <a:ln w="12700">
            <a:noFill/>
            <a:miter lim="800000"/>
            <a:headEnd/>
            <a:tailEnd/>
          </a:ln>
          <a:effectLst/>
        </p:spPr>
      </p:pic>
      <p:sp>
        <p:nvSpPr>
          <p:cNvPr id="330755" name="Rectangle 3"/>
          <p:cNvSpPr>
            <a:spLocks noChangeArrowheads="1"/>
          </p:cNvSpPr>
          <p:nvPr/>
        </p:nvSpPr>
        <p:spPr bwMode="auto">
          <a:xfrm rot="291428">
            <a:off x="1220761" y="3825794"/>
            <a:ext cx="4845050" cy="650875"/>
          </a:xfrm>
          <a:prstGeom prst="rect">
            <a:avLst/>
          </a:prstGeom>
          <a:solidFill>
            <a:srgbClr val="FF0000">
              <a:alpha val="25000"/>
            </a:srgbClr>
          </a:solidFill>
          <a:ln w="12700">
            <a:noFill/>
            <a:miter lim="800000"/>
            <a:headEnd/>
            <a:tailEnd/>
          </a:ln>
          <a:effectLst/>
        </p:spPr>
        <p:txBody>
          <a:bodyPr wrap="none" anchor="ctr"/>
          <a:lstStyle/>
          <a:p>
            <a:endParaRPr lang="en-US"/>
          </a:p>
        </p:txBody>
      </p:sp>
      <p:sp>
        <p:nvSpPr>
          <p:cNvPr id="330756" name="Text Box 4"/>
          <p:cNvSpPr txBox="1">
            <a:spLocks noChangeArrowheads="1"/>
          </p:cNvSpPr>
          <p:nvPr/>
        </p:nvSpPr>
        <p:spPr bwMode="auto">
          <a:xfrm>
            <a:off x="2324100" y="5480050"/>
            <a:ext cx="4908550" cy="1135063"/>
          </a:xfrm>
          <a:prstGeom prst="rect">
            <a:avLst/>
          </a:prstGeom>
          <a:noFill/>
          <a:ln w="12700">
            <a:noFill/>
            <a:miter lim="800000"/>
            <a:headEnd/>
            <a:tailEnd/>
          </a:ln>
          <a:effectLst/>
        </p:spPr>
        <p:txBody>
          <a:bodyPr lIns="91417" tIns="45709" rIns="91417" bIns="45709">
            <a:spAutoFit/>
          </a:bodyPr>
          <a:lstStyle/>
          <a:p>
            <a:pPr algn="ctr" eaLnBrk="0" hangingPunct="0">
              <a:lnSpc>
                <a:spcPct val="70000"/>
              </a:lnSpc>
              <a:spcBef>
                <a:spcPct val="50000"/>
              </a:spcBef>
            </a:pPr>
            <a:endParaRPr lang="en-US" sz="3600">
              <a:latin typeface="Arial Black" pitchFamily="34" charset="0"/>
            </a:endParaRPr>
          </a:p>
          <a:p>
            <a:pPr algn="ctr" eaLnBrk="0" hangingPunct="0">
              <a:lnSpc>
                <a:spcPct val="70000"/>
              </a:lnSpc>
              <a:spcBef>
                <a:spcPct val="50000"/>
              </a:spcBef>
            </a:pPr>
            <a:endParaRPr lang="en-US" sz="3600">
              <a:latin typeface="Arial Black" pitchFamily="34" charset="0"/>
            </a:endParaRPr>
          </a:p>
        </p:txBody>
      </p:sp>
      <p:sp>
        <p:nvSpPr>
          <p:cNvPr id="330757" name="Rectangle 5"/>
          <p:cNvSpPr>
            <a:spLocks noChangeArrowheads="1"/>
          </p:cNvSpPr>
          <p:nvPr/>
        </p:nvSpPr>
        <p:spPr bwMode="auto">
          <a:xfrm>
            <a:off x="1814513" y="1211263"/>
            <a:ext cx="7113587" cy="4362450"/>
          </a:xfrm>
          <a:prstGeom prst="rect">
            <a:avLst/>
          </a:prstGeom>
          <a:noFill/>
          <a:ln w="12700">
            <a:noFill/>
            <a:miter lim="800000"/>
            <a:headEnd/>
            <a:tailEnd/>
          </a:ln>
          <a:effectLst/>
        </p:spPr>
        <p:txBody>
          <a:bodyPr lIns="90465" tIns="44439" rIns="90465" bIns="44439" anchor="b"/>
          <a:lstStyle/>
          <a:p>
            <a:pPr algn="ctr"/>
            <a:r>
              <a:rPr lang="en-US" sz="4400" b="1">
                <a:solidFill>
                  <a:schemeClr val="hlink"/>
                </a:solidFill>
              </a:rPr>
              <a:t/>
            </a:r>
            <a:br>
              <a:rPr lang="en-US" sz="4400" b="1">
                <a:solidFill>
                  <a:schemeClr val="hlink"/>
                </a:solidFill>
              </a:rPr>
            </a:br>
            <a:r>
              <a:rPr lang="en-US" sz="4400" b="1">
                <a:solidFill>
                  <a:schemeClr val="hlink"/>
                </a:solidFill>
              </a:rPr>
              <a:t/>
            </a:r>
            <a:br>
              <a:rPr lang="en-US" sz="4400" b="1">
                <a:solidFill>
                  <a:schemeClr val="hlink"/>
                </a:solidFill>
              </a:rPr>
            </a:br>
            <a:r>
              <a:rPr lang="en-US" sz="4400" b="1">
                <a:solidFill>
                  <a:schemeClr val="tx2"/>
                </a:solidFill>
              </a:rPr>
              <a:t/>
            </a:r>
            <a:br>
              <a:rPr lang="en-US" sz="4400" b="1">
                <a:solidFill>
                  <a:schemeClr val="tx2"/>
                </a:solidFill>
              </a:rPr>
            </a:br>
            <a:endParaRPr lang="en-US" sz="4400">
              <a:solidFill>
                <a:schemeClr val="tx2"/>
              </a:solidFill>
            </a:endParaRPr>
          </a:p>
        </p:txBody>
      </p:sp>
      <p:sp>
        <p:nvSpPr>
          <p:cNvPr id="330758" name="Rectangle 6"/>
          <p:cNvSpPr>
            <a:spLocks noGrp="1" noChangeArrowheads="1"/>
          </p:cNvSpPr>
          <p:nvPr>
            <p:ph type="title"/>
          </p:nvPr>
        </p:nvSpPr>
        <p:spPr>
          <a:xfrm>
            <a:off x="381000" y="0"/>
            <a:ext cx="8229600" cy="762000"/>
          </a:xfrm>
          <a:noFill/>
        </p:spPr>
        <p:txBody>
          <a:bodyPr/>
          <a:lstStyle/>
          <a:p>
            <a:r>
              <a:rPr lang="en-US" dirty="0" smtClean="0"/>
              <a:t>Barrier </a:t>
            </a:r>
            <a:r>
              <a:rPr lang="en-US" dirty="0"/>
              <a:t>Walls</a:t>
            </a:r>
          </a:p>
        </p:txBody>
      </p:sp>
      <p:sp>
        <p:nvSpPr>
          <p:cNvPr id="330759" name="Rectangle 7"/>
          <p:cNvSpPr>
            <a:spLocks noChangeArrowheads="1"/>
          </p:cNvSpPr>
          <p:nvPr/>
        </p:nvSpPr>
        <p:spPr bwMode="auto">
          <a:xfrm>
            <a:off x="0" y="5797550"/>
            <a:ext cx="9144000" cy="590550"/>
          </a:xfrm>
          <a:prstGeom prst="rect">
            <a:avLst/>
          </a:prstGeom>
          <a:noFill/>
          <a:ln w="12700">
            <a:noFill/>
            <a:miter lim="800000"/>
            <a:headEnd/>
            <a:tailEnd/>
          </a:ln>
          <a:effectLst/>
        </p:spPr>
        <p:txBody>
          <a:bodyPr lIns="90465" tIns="44439" rIns="90465" bIns="44439" anchor="b"/>
          <a:lstStyle/>
          <a:p>
            <a:pPr algn="ctr"/>
            <a:endParaRPr lang="en-US" sz="4000">
              <a:latin typeface="Monotype Corsiva" pitchFamily="66" charset="0"/>
            </a:endParaRPr>
          </a:p>
        </p:txBody>
      </p:sp>
      <p:sp>
        <p:nvSpPr>
          <p:cNvPr id="330760" name="Text Box 8"/>
          <p:cNvSpPr txBox="1">
            <a:spLocks noChangeArrowheads="1"/>
          </p:cNvSpPr>
          <p:nvPr/>
        </p:nvSpPr>
        <p:spPr bwMode="auto">
          <a:xfrm>
            <a:off x="1079500" y="190500"/>
            <a:ext cx="1117600" cy="304800"/>
          </a:xfrm>
          <a:prstGeom prst="rect">
            <a:avLst/>
          </a:prstGeom>
          <a:noFill/>
          <a:ln w="12700">
            <a:noFill/>
            <a:miter lim="800000"/>
            <a:headEnd/>
            <a:tailEnd/>
          </a:ln>
          <a:effectLst/>
        </p:spPr>
        <p:txBody>
          <a:bodyPr lIns="91417" tIns="45709" rIns="91417" bIns="45709">
            <a:spAutoFit/>
          </a:bodyPr>
          <a:lstStyle/>
          <a:p>
            <a:pPr algn="ctr" eaLnBrk="0" hangingPunct="0">
              <a:spcBef>
                <a:spcPct val="50000"/>
              </a:spcBef>
            </a:pPr>
            <a:endParaRPr lang="en-US" sz="1400" b="1">
              <a:solidFill>
                <a:schemeClr val="tx2"/>
              </a:solidFill>
              <a:effectLst>
                <a:outerShdw blurRad="38100" dist="38100" dir="2700000" algn="tl">
                  <a:srgbClr val="C0C0C0"/>
                </a:outerShdw>
              </a:effectLst>
              <a:latin typeface="Monotype Corsiva" pitchFamily="66" charset="0"/>
            </a:endParaRPr>
          </a:p>
        </p:txBody>
      </p:sp>
      <p:sp>
        <p:nvSpPr>
          <p:cNvPr id="330761" name="Text Box 9"/>
          <p:cNvSpPr txBox="1">
            <a:spLocks noChangeArrowheads="1"/>
          </p:cNvSpPr>
          <p:nvPr/>
        </p:nvSpPr>
        <p:spPr bwMode="auto">
          <a:xfrm>
            <a:off x="1690688" y="309563"/>
            <a:ext cx="7453312" cy="1066800"/>
          </a:xfrm>
          <a:prstGeom prst="rect">
            <a:avLst/>
          </a:prstGeom>
          <a:noFill/>
          <a:ln w="12700">
            <a:noFill/>
            <a:miter lim="800000"/>
            <a:headEnd/>
            <a:tailEnd/>
          </a:ln>
          <a:effectLst/>
        </p:spPr>
        <p:txBody>
          <a:bodyPr lIns="91417" tIns="45709" rIns="91417" bIns="45709" anchor="ctr">
            <a:spAutoFit/>
          </a:bodyPr>
          <a:lstStyle/>
          <a:p>
            <a:pPr algn="ctr" eaLnBrk="0" hangingPunct="0">
              <a:spcBef>
                <a:spcPct val="50000"/>
              </a:spcBef>
            </a:pPr>
            <a:endParaRPr lang="en-US" sz="2800" b="1">
              <a:effectLst>
                <a:outerShdw blurRad="38100" dist="38100" dir="2700000" algn="tl">
                  <a:srgbClr val="C0C0C0"/>
                </a:outerShdw>
              </a:effectLst>
            </a:endParaRPr>
          </a:p>
          <a:p>
            <a:pPr algn="ctr" eaLnBrk="0" hangingPunct="0">
              <a:spcBef>
                <a:spcPct val="50000"/>
              </a:spcBef>
            </a:pPr>
            <a:endParaRPr lang="en-US" sz="2400" b="1">
              <a:effectLst>
                <a:outerShdw blurRad="38100" dist="38100" dir="2700000" algn="tl">
                  <a:srgbClr val="C0C0C0"/>
                </a:outerShdw>
              </a:effectLst>
            </a:endParaRPr>
          </a:p>
        </p:txBody>
      </p:sp>
      <p:sp>
        <p:nvSpPr>
          <p:cNvPr id="330762" name="Line 10"/>
          <p:cNvSpPr>
            <a:spLocks noChangeShapeType="1"/>
          </p:cNvSpPr>
          <p:nvPr/>
        </p:nvSpPr>
        <p:spPr bwMode="auto">
          <a:xfrm>
            <a:off x="5138738" y="4224338"/>
            <a:ext cx="0" cy="0"/>
          </a:xfrm>
          <a:prstGeom prst="line">
            <a:avLst/>
          </a:prstGeom>
          <a:noFill/>
          <a:ln w="12700">
            <a:solidFill>
              <a:schemeClr val="tx1"/>
            </a:solidFill>
            <a:round/>
            <a:headEnd/>
            <a:tailEnd/>
          </a:ln>
          <a:effectLst/>
        </p:spPr>
        <p:txBody>
          <a:bodyPr/>
          <a:lstStyle/>
          <a:p>
            <a:endParaRPr lang="en-US"/>
          </a:p>
        </p:txBody>
      </p:sp>
      <p:sp>
        <p:nvSpPr>
          <p:cNvPr id="330763" name="Freeform 11"/>
          <p:cNvSpPr>
            <a:spLocks/>
          </p:cNvSpPr>
          <p:nvPr/>
        </p:nvSpPr>
        <p:spPr bwMode="auto">
          <a:xfrm>
            <a:off x="762000" y="3276600"/>
            <a:ext cx="5334000" cy="685800"/>
          </a:xfrm>
          <a:custGeom>
            <a:avLst/>
            <a:gdLst/>
            <a:ahLst/>
            <a:cxnLst>
              <a:cxn ang="0">
                <a:pos x="3360" y="384"/>
              </a:cxn>
              <a:cxn ang="0">
                <a:pos x="368" y="184"/>
              </a:cxn>
              <a:cxn ang="0">
                <a:pos x="0" y="0"/>
              </a:cxn>
            </a:cxnLst>
            <a:rect l="0" t="0" r="r" b="b"/>
            <a:pathLst>
              <a:path w="3360" h="384">
                <a:moveTo>
                  <a:pt x="3360" y="384"/>
                </a:moveTo>
                <a:lnTo>
                  <a:pt x="368" y="184"/>
                </a:lnTo>
                <a:lnTo>
                  <a:pt x="0" y="0"/>
                </a:lnTo>
              </a:path>
            </a:pathLst>
          </a:custGeom>
          <a:noFill/>
          <a:ln w="63500" cap="flat" cmpd="sng">
            <a:solidFill>
              <a:srgbClr val="FF0000"/>
            </a:solidFill>
            <a:prstDash val="solid"/>
            <a:round/>
            <a:headEnd type="none" w="med" len="med"/>
            <a:tailEnd type="none" w="med" len="med"/>
          </a:ln>
          <a:effectLst/>
        </p:spPr>
        <p:txBody>
          <a:bodyPr/>
          <a:lstStyle/>
          <a:p>
            <a:endParaRPr lang="en-US"/>
          </a:p>
        </p:txBody>
      </p:sp>
      <p:sp>
        <p:nvSpPr>
          <p:cNvPr id="330764" name="Line 12"/>
          <p:cNvSpPr>
            <a:spLocks noChangeShapeType="1"/>
          </p:cNvSpPr>
          <p:nvPr/>
        </p:nvSpPr>
        <p:spPr bwMode="auto">
          <a:xfrm flipH="1" flipV="1">
            <a:off x="1981200" y="3733800"/>
            <a:ext cx="3263900" cy="228600"/>
          </a:xfrm>
          <a:prstGeom prst="line">
            <a:avLst/>
          </a:prstGeom>
          <a:noFill/>
          <a:ln w="57150">
            <a:solidFill>
              <a:srgbClr val="FFFF00"/>
            </a:solidFill>
            <a:round/>
            <a:headEnd/>
            <a:tailEnd/>
          </a:ln>
          <a:effectLst/>
        </p:spPr>
        <p:txBody>
          <a:bodyPr/>
          <a:lstStyle/>
          <a:p>
            <a:endParaRPr lang="en-US"/>
          </a:p>
        </p:txBody>
      </p:sp>
      <p:sp>
        <p:nvSpPr>
          <p:cNvPr id="330765" name="Text Box 13"/>
          <p:cNvSpPr txBox="1">
            <a:spLocks noChangeArrowheads="1"/>
          </p:cNvSpPr>
          <p:nvPr/>
        </p:nvSpPr>
        <p:spPr bwMode="auto">
          <a:xfrm>
            <a:off x="5943600" y="2438400"/>
            <a:ext cx="1981200" cy="523198"/>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2800" dirty="0" smtClean="0">
                <a:latin typeface="+mj-lt"/>
              </a:rPr>
              <a:t>New Wall</a:t>
            </a:r>
            <a:endParaRPr lang="en-US" sz="2800" dirty="0">
              <a:latin typeface="+mj-lt"/>
            </a:endParaRPr>
          </a:p>
        </p:txBody>
      </p:sp>
      <p:sp>
        <p:nvSpPr>
          <p:cNvPr id="330766" name="Line 14"/>
          <p:cNvSpPr>
            <a:spLocks noChangeShapeType="1"/>
          </p:cNvSpPr>
          <p:nvPr/>
        </p:nvSpPr>
        <p:spPr bwMode="auto">
          <a:xfrm flipH="1">
            <a:off x="5638800" y="2971800"/>
            <a:ext cx="457200" cy="914400"/>
          </a:xfrm>
          <a:prstGeom prst="line">
            <a:avLst/>
          </a:prstGeom>
          <a:noFill/>
          <a:ln w="38100">
            <a:solidFill>
              <a:srgbClr val="FF0000"/>
            </a:solidFill>
            <a:round/>
            <a:headEnd/>
            <a:tailEnd type="triangle" w="med" len="med"/>
          </a:ln>
          <a:effectLst/>
        </p:spPr>
        <p:txBody>
          <a:bodyPr/>
          <a:lstStyle/>
          <a:p>
            <a:endParaRPr lang="en-US"/>
          </a:p>
        </p:txBody>
      </p:sp>
      <p:sp>
        <p:nvSpPr>
          <p:cNvPr id="330767" name="Text Box 15"/>
          <p:cNvSpPr txBox="1">
            <a:spLocks noChangeArrowheads="1"/>
          </p:cNvSpPr>
          <p:nvPr/>
        </p:nvSpPr>
        <p:spPr bwMode="auto">
          <a:xfrm>
            <a:off x="909638" y="4259263"/>
            <a:ext cx="2624137" cy="523198"/>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800" dirty="0">
                <a:latin typeface="+mn-lt"/>
              </a:rPr>
              <a:t>Existing</a:t>
            </a:r>
            <a:r>
              <a:rPr lang="en-US" sz="2800" dirty="0">
                <a:effectLst>
                  <a:outerShdw blurRad="38100" dist="38100" dir="2700000" algn="tl">
                    <a:srgbClr val="C0C0C0"/>
                  </a:outerShdw>
                </a:effectLst>
                <a:latin typeface="+mn-lt"/>
              </a:rPr>
              <a:t> </a:t>
            </a:r>
            <a:r>
              <a:rPr lang="en-US" sz="2800" dirty="0">
                <a:latin typeface="+mn-lt"/>
              </a:rPr>
              <a:t>Wall</a:t>
            </a:r>
          </a:p>
        </p:txBody>
      </p:sp>
      <p:sp>
        <p:nvSpPr>
          <p:cNvPr id="330768" name="Line 16"/>
          <p:cNvSpPr>
            <a:spLocks noChangeShapeType="1"/>
          </p:cNvSpPr>
          <p:nvPr/>
        </p:nvSpPr>
        <p:spPr bwMode="auto">
          <a:xfrm flipV="1">
            <a:off x="3124201" y="3886200"/>
            <a:ext cx="609600" cy="685800"/>
          </a:xfrm>
          <a:prstGeom prst="line">
            <a:avLst/>
          </a:prstGeom>
          <a:noFill/>
          <a:ln w="28575">
            <a:solidFill>
              <a:srgbClr val="FFFF00"/>
            </a:solidFill>
            <a:round/>
            <a:headEnd/>
            <a:tailEnd type="triangle" w="med" len="med"/>
          </a:ln>
          <a:effectLst/>
        </p:spPr>
        <p:txBody>
          <a:bodyPr/>
          <a:lstStyle/>
          <a:p>
            <a:endParaRPr lang="en-US"/>
          </a:p>
        </p:txBody>
      </p:sp>
      <p:sp>
        <p:nvSpPr>
          <p:cNvPr id="330769" name="Line 17"/>
          <p:cNvSpPr>
            <a:spLocks noChangeShapeType="1"/>
          </p:cNvSpPr>
          <p:nvPr/>
        </p:nvSpPr>
        <p:spPr bwMode="auto">
          <a:xfrm flipH="1">
            <a:off x="-360363" y="3971925"/>
            <a:ext cx="1619251" cy="2952750"/>
          </a:xfrm>
          <a:prstGeom prst="line">
            <a:avLst/>
          </a:prstGeom>
          <a:noFill/>
          <a:ln w="12700">
            <a:noFill/>
            <a:round/>
            <a:headEnd/>
            <a:tailEnd/>
          </a:ln>
          <a:effectLst/>
        </p:spPr>
        <p:txBody>
          <a:bodyPr/>
          <a:lstStyle/>
          <a:p>
            <a:endParaRPr lang="en-US"/>
          </a:p>
        </p:txBody>
      </p:sp>
      <p:sp>
        <p:nvSpPr>
          <p:cNvPr id="330770" name="Line 18"/>
          <p:cNvSpPr>
            <a:spLocks noChangeShapeType="1"/>
          </p:cNvSpPr>
          <p:nvPr/>
        </p:nvSpPr>
        <p:spPr bwMode="auto">
          <a:xfrm flipH="1" flipV="1">
            <a:off x="701675" y="3641725"/>
            <a:ext cx="547688" cy="304800"/>
          </a:xfrm>
          <a:prstGeom prst="line">
            <a:avLst/>
          </a:prstGeom>
          <a:noFill/>
          <a:ln w="12700">
            <a:noFill/>
            <a:round/>
            <a:headEnd/>
            <a:tailEnd/>
          </a:ln>
          <a:effectLst/>
        </p:spPr>
        <p:txBody>
          <a:bodyPr/>
          <a:lstStyle/>
          <a:p>
            <a:endParaRPr lang="en-US"/>
          </a:p>
        </p:txBody>
      </p:sp>
      <p:sp>
        <p:nvSpPr>
          <p:cNvPr id="330771" name="Line 19"/>
          <p:cNvSpPr>
            <a:spLocks noChangeShapeType="1"/>
          </p:cNvSpPr>
          <p:nvPr/>
        </p:nvSpPr>
        <p:spPr bwMode="auto">
          <a:xfrm flipH="1">
            <a:off x="639763" y="3673475"/>
            <a:ext cx="61912" cy="792163"/>
          </a:xfrm>
          <a:prstGeom prst="line">
            <a:avLst/>
          </a:prstGeom>
          <a:noFill/>
          <a:ln w="12700">
            <a:noFill/>
            <a:round/>
            <a:headEnd/>
            <a:tailEnd/>
          </a:ln>
          <a:effectLst/>
        </p:spPr>
        <p:txBody>
          <a:bodyPr/>
          <a:lstStyle/>
          <a:p>
            <a:endParaRPr lang="en-US"/>
          </a:p>
        </p:txBody>
      </p:sp>
      <p:sp>
        <p:nvSpPr>
          <p:cNvPr id="330772" name="Line 20"/>
          <p:cNvSpPr>
            <a:spLocks noChangeShapeType="1"/>
          </p:cNvSpPr>
          <p:nvPr/>
        </p:nvSpPr>
        <p:spPr bwMode="auto">
          <a:xfrm>
            <a:off x="625475" y="4465638"/>
            <a:ext cx="593725" cy="106362"/>
          </a:xfrm>
          <a:prstGeom prst="line">
            <a:avLst/>
          </a:prstGeom>
          <a:noFill/>
          <a:ln w="12700">
            <a:noFill/>
            <a:round/>
            <a:headEnd/>
            <a:tailEnd/>
          </a:ln>
          <a:effectLst/>
        </p:spPr>
        <p:txBody>
          <a:bodyPr/>
          <a:lstStyle/>
          <a:p>
            <a:endParaRPr lang="en-US"/>
          </a:p>
        </p:txBody>
      </p:sp>
      <p:sp>
        <p:nvSpPr>
          <p:cNvPr id="330773" name="Line 21"/>
          <p:cNvSpPr>
            <a:spLocks noChangeShapeType="1"/>
          </p:cNvSpPr>
          <p:nvPr/>
        </p:nvSpPr>
        <p:spPr bwMode="auto">
          <a:xfrm flipV="1">
            <a:off x="1203325" y="3902075"/>
            <a:ext cx="46038" cy="669925"/>
          </a:xfrm>
          <a:prstGeom prst="line">
            <a:avLst/>
          </a:prstGeom>
          <a:noFill/>
          <a:ln w="12700">
            <a:noFill/>
            <a:round/>
            <a:headEnd/>
            <a:tailEnd/>
          </a:ln>
          <a:effectLst/>
        </p:spPr>
        <p:txBody>
          <a:bodyPr/>
          <a:lstStyle/>
          <a:p>
            <a:endParaRPr lang="en-US"/>
          </a:p>
        </p:txBody>
      </p:sp>
      <p:sp>
        <p:nvSpPr>
          <p:cNvPr id="330774" name="Freeform 22"/>
          <p:cNvSpPr>
            <a:spLocks/>
          </p:cNvSpPr>
          <p:nvPr/>
        </p:nvSpPr>
        <p:spPr bwMode="auto">
          <a:xfrm>
            <a:off x="718820" y="3276600"/>
            <a:ext cx="574675" cy="990600"/>
          </a:xfrm>
          <a:custGeom>
            <a:avLst/>
            <a:gdLst/>
            <a:ahLst/>
            <a:cxnLst>
              <a:cxn ang="0">
                <a:pos x="362" y="176"/>
              </a:cxn>
              <a:cxn ang="0">
                <a:pos x="0" y="0"/>
              </a:cxn>
              <a:cxn ang="0">
                <a:pos x="0" y="362"/>
              </a:cxn>
              <a:cxn ang="0">
                <a:pos x="316" y="594"/>
              </a:cxn>
              <a:cxn ang="0">
                <a:pos x="362" y="176"/>
              </a:cxn>
            </a:cxnLst>
            <a:rect l="0" t="0" r="r" b="b"/>
            <a:pathLst>
              <a:path w="362" h="594">
                <a:moveTo>
                  <a:pt x="362" y="176"/>
                </a:moveTo>
                <a:lnTo>
                  <a:pt x="0" y="0"/>
                </a:lnTo>
                <a:lnTo>
                  <a:pt x="0" y="362"/>
                </a:lnTo>
                <a:lnTo>
                  <a:pt x="316" y="594"/>
                </a:lnTo>
                <a:lnTo>
                  <a:pt x="362" y="176"/>
                </a:lnTo>
                <a:close/>
              </a:path>
            </a:pathLst>
          </a:custGeom>
          <a:solidFill>
            <a:srgbClr val="FF0000">
              <a:alpha val="25000"/>
            </a:srgbClr>
          </a:solidFill>
          <a:ln w="12700" cap="flat" cmpd="sng">
            <a:noFill/>
            <a:prstDash val="solid"/>
            <a:round/>
            <a:headEnd/>
            <a:tailEnd/>
          </a:ln>
          <a:effectLst/>
        </p:spPr>
        <p:txBody>
          <a:bodyPr/>
          <a:lstStyle/>
          <a:p>
            <a:endParaRPr lang="en-US"/>
          </a:p>
        </p:txBody>
      </p:sp>
      <p:cxnSp>
        <p:nvCxnSpPr>
          <p:cNvPr id="23" name="Straight Connector 22"/>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3"/>
          <p:cNvSpPr>
            <a:spLocks noGrp="1"/>
          </p:cNvSpPr>
          <p:nvPr>
            <p:ph type="sldNum" sz="quarter" idx="10"/>
          </p:nvPr>
        </p:nvSpPr>
        <p:spPr>
          <a:xfrm>
            <a:off x="4495800" y="6400800"/>
            <a:ext cx="457200" cy="323850"/>
          </a:xfrm>
        </p:spPr>
        <p:style>
          <a:lnRef idx="2">
            <a:schemeClr val="accent3"/>
          </a:lnRef>
          <a:fillRef idx="1">
            <a:schemeClr val="lt1"/>
          </a:fillRef>
          <a:effectRef idx="0">
            <a:schemeClr val="accent3"/>
          </a:effectRef>
          <a:fontRef idx="minor">
            <a:schemeClr val="dk1"/>
          </a:fontRef>
        </p:style>
        <p:txBody>
          <a:bodyPr/>
          <a:lstStyle/>
          <a:p>
            <a:fld id="{62ABEF5F-8FA6-440F-B410-7B1ED1EF4D37}" type="slidenum">
              <a:rPr lang="en-US" smtClean="0"/>
              <a:pPr/>
              <a:t>39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07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0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6" grpId="0" animBg="1"/>
      <p:bldP spid="3307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229600" cy="457200"/>
          </a:xfrm>
        </p:spPr>
        <p:txBody>
          <a:bodyPr/>
          <a:lstStyle/>
          <a:p>
            <a:r>
              <a:rPr lang="en-US" sz="4000" dirty="0" smtClean="0"/>
              <a:t>Wolf Creek Dam Location  U.S.</a:t>
            </a:r>
            <a:endParaRPr lang="en-US" sz="4000" dirty="0"/>
          </a:p>
        </p:txBody>
      </p:sp>
      <p:pic>
        <p:nvPicPr>
          <p:cNvPr id="4" name="Picture 3" descr="US map.JPG"/>
          <p:cNvPicPr>
            <a:picLocks noChangeAspect="1"/>
          </p:cNvPicPr>
          <p:nvPr/>
        </p:nvPicPr>
        <p:blipFill>
          <a:blip r:embed="rId2" cstate="print"/>
          <a:stretch>
            <a:fillRect/>
          </a:stretch>
        </p:blipFill>
        <p:spPr>
          <a:xfrm>
            <a:off x="565440" y="685801"/>
            <a:ext cx="7816560" cy="5181600"/>
          </a:xfrm>
          <a:prstGeom prst="rect">
            <a:avLst/>
          </a:prstGeom>
        </p:spPr>
      </p:pic>
      <p:sp>
        <p:nvSpPr>
          <p:cNvPr id="5" name="Oval 4"/>
          <p:cNvSpPr/>
          <p:nvPr/>
        </p:nvSpPr>
        <p:spPr>
          <a:xfrm>
            <a:off x="6301740" y="3611880"/>
            <a:ext cx="118872" cy="1188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67200" y="2971800"/>
            <a:ext cx="2133600" cy="369332"/>
          </a:xfrm>
          <a:prstGeom prst="rect">
            <a:avLst/>
          </a:prstGeom>
          <a:noFill/>
        </p:spPr>
        <p:txBody>
          <a:bodyPr wrap="square" rtlCol="0">
            <a:spAutoFit/>
          </a:bodyPr>
          <a:lstStyle/>
          <a:p>
            <a:r>
              <a:rPr lang="en-US" dirty="0" smtClean="0">
                <a:solidFill>
                  <a:schemeClr val="bg1"/>
                </a:solidFill>
              </a:rPr>
              <a:t>Wolf Creek Dam</a:t>
            </a:r>
            <a:endParaRPr lang="en-US" dirty="0">
              <a:solidFill>
                <a:schemeClr val="bg1"/>
              </a:solidFill>
            </a:endParaRPr>
          </a:p>
        </p:txBody>
      </p:sp>
      <p:cxnSp>
        <p:nvCxnSpPr>
          <p:cNvPr id="8" name="Straight Arrow Connector 7"/>
          <p:cNvCxnSpPr>
            <a:endCxn id="5" idx="1"/>
          </p:cNvCxnSpPr>
          <p:nvPr/>
        </p:nvCxnSpPr>
        <p:spPr>
          <a:xfrm>
            <a:off x="6019800" y="3276600"/>
            <a:ext cx="299348" cy="3526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p:txBody>
          <a:bodyPr/>
          <a:lstStyle/>
          <a:p>
            <a:fld id="{D03CC7D5-AADD-49FA-8209-475AB0712B2E}"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5"/>
            <a:ext cx="9144000" cy="5635625"/>
          </a:xfrm>
          <a:prstGeom prst="rect">
            <a:avLst/>
          </a:prstGeom>
          <a:solidFill>
            <a:schemeClr val="accent3">
              <a:lumMod val="75000"/>
              <a:alpha val="50999"/>
            </a:schemeClr>
          </a:solidFill>
          <a:ln w="28575" algn="ctr">
            <a:noFill/>
            <a:miter lim="800000"/>
            <a:headEnd/>
            <a:tailEnd/>
          </a:ln>
          <a:effectLst/>
        </p:spPr>
        <p:txBody>
          <a:bodyPr/>
          <a:lstStyle/>
          <a:p>
            <a:endParaRPr lang="en-US"/>
          </a:p>
        </p:txBody>
      </p:sp>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3" cstate="print"/>
            <a:srcRect/>
            <a:tile tx="0" ty="0" sx="100000" sy="100000" flip="none" algn="tl"/>
          </a:blipFill>
          <a:ln w="31750" cap="flat" cmpd="sng">
            <a:noFill/>
            <a:prstDash val="solid"/>
            <a:round/>
            <a:headEnd/>
            <a:tailEnd/>
          </a:ln>
          <a:effectLst/>
        </p:spPr>
        <p:txBody>
          <a:bodyPr/>
          <a:lstStyle/>
          <a:p>
            <a:endParaRPr lang="en-US"/>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en-US"/>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en-US"/>
          </a:p>
        </p:txBody>
      </p:sp>
      <p:sp>
        <p:nvSpPr>
          <p:cNvPr id="268298" name="Rectangle 10"/>
          <p:cNvSpPr>
            <a:spLocks noChangeArrowheads="1"/>
          </p:cNvSpPr>
          <p:nvPr/>
        </p:nvSpPr>
        <p:spPr bwMode="auto">
          <a:xfrm>
            <a:off x="6372226" y="5467350"/>
            <a:ext cx="1152525" cy="4191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2" name="Rectangle 14"/>
          <p:cNvSpPr>
            <a:spLocks noChangeArrowheads="1"/>
          </p:cNvSpPr>
          <p:nvPr/>
        </p:nvSpPr>
        <p:spPr bwMode="auto">
          <a:xfrm>
            <a:off x="3314701" y="5638801"/>
            <a:ext cx="1638300"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3" name="Rectangle 25"/>
          <p:cNvSpPr>
            <a:spLocks noChangeArrowheads="1"/>
          </p:cNvSpPr>
          <p:nvPr/>
        </p:nvSpPr>
        <p:spPr bwMode="auto">
          <a:xfrm>
            <a:off x="1162051" y="5810250"/>
            <a:ext cx="1143000" cy="4572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4" cstate="print"/>
            <a:srcRect/>
            <a:tile tx="0" ty="0" sx="100000" sy="100000" flip="none" algn="tl"/>
          </a:blipFill>
          <a:ln w="12700" cap="flat" cmpd="sng">
            <a:noFill/>
            <a:prstDash val="solid"/>
            <a:round/>
            <a:headEnd/>
            <a:tailEnd/>
          </a:ln>
          <a:effectLst/>
        </p:spPr>
        <p:txBody>
          <a:bodyPr/>
          <a:lstStyle/>
          <a:p>
            <a:endParaRPr lang="en-US"/>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en-US"/>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en-US"/>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32" name="Freeform 44"/>
          <p:cNvSpPr>
            <a:spLocks/>
          </p:cNvSpPr>
          <p:nvPr/>
        </p:nvSpPr>
        <p:spPr bwMode="auto">
          <a:xfrm>
            <a:off x="5867400" y="3124200"/>
            <a:ext cx="3048000" cy="1045529"/>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solidFill>
            <a:schemeClr val="accent1">
              <a:lumMod val="75000"/>
            </a:schemeClr>
          </a:solidFill>
          <a:ln w="12700" cap="flat" cmpd="sng">
            <a:noFill/>
            <a:prstDash val="solid"/>
            <a:round/>
            <a:headEnd/>
            <a:tailEnd/>
          </a:ln>
          <a:effectLst/>
        </p:spPr>
        <p:txBody>
          <a:bodyPr/>
          <a:lstStyle/>
          <a:p>
            <a:endParaRPr lang="en-US"/>
          </a:p>
        </p:txBody>
      </p:sp>
      <p:sp>
        <p:nvSpPr>
          <p:cNvPr id="268334" name="Freeform 46" descr="Brown marble"/>
          <p:cNvSpPr>
            <a:spLocks/>
          </p:cNvSpPr>
          <p:nvPr/>
        </p:nvSpPr>
        <p:spPr bwMode="auto">
          <a:xfrm>
            <a:off x="6035040" y="4434840"/>
            <a:ext cx="1066800" cy="10668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3" cstate="print"/>
            <a:srcRect/>
            <a:tile tx="0" ty="0" sx="100000" sy="100000" flip="none" algn="tl"/>
          </a:blipFill>
          <a:ln w="31750" cap="flat" cmpd="sng">
            <a:noFill/>
            <a:prstDash val="solid"/>
            <a:round/>
            <a:headEnd type="none" w="med" len="med"/>
            <a:tailEnd type="none" w="med" len="med"/>
          </a:ln>
          <a:effectLst/>
        </p:spPr>
        <p:txBody>
          <a:bodyPr/>
          <a:lstStyle/>
          <a:p>
            <a:endParaRPr lang="en-US"/>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en-US"/>
          </a:p>
        </p:txBody>
      </p:sp>
      <p:sp>
        <p:nvSpPr>
          <p:cNvPr id="268375" name="Rectangle 87"/>
          <p:cNvSpPr>
            <a:spLocks noGrp="1" noChangeArrowheads="1"/>
          </p:cNvSpPr>
          <p:nvPr>
            <p:ph type="title"/>
          </p:nvPr>
        </p:nvSpPr>
        <p:spPr>
          <a:xfrm>
            <a:off x="1066800" y="304800"/>
            <a:ext cx="7772400" cy="685800"/>
          </a:xfrm>
          <a:noFill/>
          <a:ln/>
        </p:spPr>
        <p:txBody>
          <a:bodyPr lIns="90465" tIns="44439" rIns="90465" bIns="44439"/>
          <a:lstStyle/>
          <a:p>
            <a:r>
              <a:rPr lang="en-US" dirty="0" smtClean="0"/>
              <a:t>Generalized </a:t>
            </a:r>
            <a:r>
              <a:rPr lang="en-US" dirty="0"/>
              <a:t>Section </a:t>
            </a:r>
            <a:br>
              <a:rPr lang="en-US" dirty="0"/>
            </a:br>
            <a:endParaRPr lang="en-US" dirty="0"/>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314700" y="2506980"/>
            <a:ext cx="1524000" cy="338554"/>
          </a:xfrm>
          <a:prstGeom prst="rect">
            <a:avLst/>
          </a:prstGeom>
          <a:noFill/>
        </p:spPr>
        <p:txBody>
          <a:bodyPr wrap="square" rtlCol="0">
            <a:spAutoFit/>
          </a:bodyPr>
          <a:lstStyle/>
          <a:p>
            <a:r>
              <a:rPr lang="en-US" sz="1600" dirty="0" smtClean="0"/>
              <a:t>Elev. 235.6 m</a:t>
            </a:r>
            <a:endParaRPr lang="en-US" sz="1600" dirty="0"/>
          </a:p>
        </p:txBody>
      </p:sp>
      <p:sp>
        <p:nvSpPr>
          <p:cNvPr id="68" name="TextBox 67"/>
          <p:cNvSpPr txBox="1"/>
          <p:nvPr/>
        </p:nvSpPr>
        <p:spPr>
          <a:xfrm>
            <a:off x="0" y="3352800"/>
            <a:ext cx="2438400" cy="338554"/>
          </a:xfrm>
          <a:prstGeom prst="rect">
            <a:avLst/>
          </a:prstGeom>
          <a:noFill/>
        </p:spPr>
        <p:txBody>
          <a:bodyPr wrap="square" rtlCol="0">
            <a:spAutoFit/>
          </a:bodyPr>
          <a:lstStyle/>
          <a:p>
            <a:r>
              <a:rPr lang="en-US" sz="1600" dirty="0" smtClean="0">
                <a:latin typeface="+mn-lt"/>
              </a:rPr>
              <a:t>Top of Rock elev. 173 ±</a:t>
            </a:r>
            <a:endParaRPr lang="en-US" sz="1600" dirty="0">
              <a:latin typeface="+mn-lt"/>
            </a:endParaRPr>
          </a:p>
        </p:txBody>
      </p:sp>
      <p:cxnSp>
        <p:nvCxnSpPr>
          <p:cNvPr id="71" name="Straight Arrow Connector 70"/>
          <p:cNvCxnSpPr/>
          <p:nvPr/>
        </p:nvCxnSpPr>
        <p:spPr>
          <a:xfrm>
            <a:off x="1600200" y="3657600"/>
            <a:ext cx="2286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32" descr="Granite"/>
          <p:cNvSpPr>
            <a:spLocks noChangeArrowheads="1"/>
          </p:cNvSpPr>
          <p:nvPr/>
        </p:nvSpPr>
        <p:spPr bwMode="auto">
          <a:xfrm>
            <a:off x="4953000" y="2819400"/>
            <a:ext cx="76200" cy="2667000"/>
          </a:xfrm>
          <a:prstGeom prst="rect">
            <a:avLst/>
          </a:prstGeom>
          <a:blipFill dpi="0" rotWithShape="1">
            <a:blip r:embed="rId5" cstate="print"/>
            <a:srcRect/>
            <a:tile tx="0" ty="0" sx="100000" sy="100000" flip="none" algn="tl"/>
          </a:blipFill>
          <a:ln w="12700">
            <a:solidFill>
              <a:schemeClr val="bg2"/>
            </a:solidFill>
            <a:miter lim="800000"/>
            <a:headEnd/>
            <a:tailEnd/>
          </a:ln>
          <a:effectLst/>
        </p:spPr>
        <p:txBody>
          <a:bodyPr wrap="none" anchor="ctr"/>
          <a:lstStyle/>
          <a:p>
            <a:endParaRPr lang="en-US"/>
          </a:p>
        </p:txBody>
      </p:sp>
      <p:sp>
        <p:nvSpPr>
          <p:cNvPr id="81" name="Text Box 72"/>
          <p:cNvSpPr txBox="1">
            <a:spLocks noChangeArrowheads="1"/>
          </p:cNvSpPr>
          <p:nvPr/>
        </p:nvSpPr>
        <p:spPr bwMode="auto">
          <a:xfrm>
            <a:off x="3048000" y="3505200"/>
            <a:ext cx="2028825" cy="338532"/>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1600" dirty="0" smtClean="0">
                <a:solidFill>
                  <a:srgbClr val="FFFFFF"/>
                </a:solidFill>
                <a:latin typeface="+mn-lt"/>
              </a:rPr>
              <a:t>Existing wall</a:t>
            </a:r>
            <a:endParaRPr lang="en-US" sz="1600" dirty="0">
              <a:solidFill>
                <a:srgbClr val="FFFFFF"/>
              </a:solidFill>
              <a:latin typeface="+mn-lt"/>
            </a:endParaRPr>
          </a:p>
        </p:txBody>
      </p:sp>
      <p:cxnSp>
        <p:nvCxnSpPr>
          <p:cNvPr id="84" name="Straight Arrow Connector 83"/>
          <p:cNvCxnSpPr/>
          <p:nvPr/>
        </p:nvCxnSpPr>
        <p:spPr>
          <a:xfrm>
            <a:off x="4343400" y="3657600"/>
            <a:ext cx="609600" cy="1524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352800" y="54864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3429000" y="5181600"/>
            <a:ext cx="1524000" cy="338554"/>
          </a:xfrm>
          <a:prstGeom prst="rect">
            <a:avLst/>
          </a:prstGeom>
          <a:noFill/>
        </p:spPr>
        <p:txBody>
          <a:bodyPr wrap="square" rtlCol="0">
            <a:spAutoFit/>
          </a:bodyPr>
          <a:lstStyle/>
          <a:p>
            <a:r>
              <a:rPr lang="en-US" sz="1600" dirty="0" smtClean="0">
                <a:solidFill>
                  <a:schemeClr val="bg1"/>
                </a:solidFill>
              </a:rPr>
              <a:t>Elev. 168 m ±</a:t>
            </a:r>
            <a:endParaRPr lang="en-US" sz="1600" dirty="0">
              <a:solidFill>
                <a:schemeClr val="bg1"/>
              </a:solidFill>
            </a:endParaRPr>
          </a:p>
        </p:txBody>
      </p:sp>
      <p:cxnSp>
        <p:nvCxnSpPr>
          <p:cNvPr id="100" name="Straight Arrow Connector 99"/>
          <p:cNvCxnSpPr>
            <a:stCxn id="98" idx="1"/>
          </p:cNvCxnSpPr>
          <p:nvPr/>
        </p:nvCxnSpPr>
        <p:spPr>
          <a:xfrm flipH="1" flipV="1">
            <a:off x="5638799" y="4495800"/>
            <a:ext cx="381000" cy="1687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81"/>
          <p:cNvGrpSpPr/>
          <p:nvPr/>
        </p:nvGrpSpPr>
        <p:grpSpPr>
          <a:xfrm>
            <a:off x="5257800" y="2667000"/>
            <a:ext cx="2971800" cy="3996154"/>
            <a:chOff x="5334001" y="2590800"/>
            <a:chExt cx="2971800" cy="3996154"/>
          </a:xfrm>
        </p:grpSpPr>
        <p:sp>
          <p:nvSpPr>
            <p:cNvPr id="72" name="Line 37"/>
            <p:cNvSpPr>
              <a:spLocks noChangeShapeType="1"/>
            </p:cNvSpPr>
            <p:nvPr/>
          </p:nvSpPr>
          <p:spPr bwMode="auto">
            <a:xfrm>
              <a:off x="5410200" y="2971800"/>
              <a:ext cx="0" cy="3581400"/>
            </a:xfrm>
            <a:prstGeom prst="line">
              <a:avLst/>
            </a:prstGeom>
            <a:noFill/>
            <a:ln w="57150">
              <a:solidFill>
                <a:schemeClr val="tx1"/>
              </a:solidFill>
              <a:round/>
              <a:headEnd/>
              <a:tailEnd/>
            </a:ln>
            <a:effectLst/>
          </p:spPr>
          <p:txBody>
            <a:bodyPr lIns="90488" tIns="44450" rIns="90488" bIns="44450"/>
            <a:lstStyle/>
            <a:p>
              <a:endParaRPr lang="en-US"/>
            </a:p>
          </p:txBody>
        </p:sp>
        <p:sp>
          <p:nvSpPr>
            <p:cNvPr id="73" name="Line 38"/>
            <p:cNvSpPr>
              <a:spLocks noChangeShapeType="1"/>
            </p:cNvSpPr>
            <p:nvPr/>
          </p:nvSpPr>
          <p:spPr bwMode="auto">
            <a:xfrm>
              <a:off x="5715000" y="2971800"/>
              <a:ext cx="0" cy="3581400"/>
            </a:xfrm>
            <a:prstGeom prst="line">
              <a:avLst/>
            </a:prstGeom>
            <a:noFill/>
            <a:ln w="57150">
              <a:solidFill>
                <a:schemeClr val="tx1"/>
              </a:solidFill>
              <a:round/>
              <a:headEnd/>
              <a:tailEnd/>
            </a:ln>
            <a:effectLst/>
          </p:spPr>
          <p:txBody>
            <a:bodyPr lIns="90488" tIns="44450" rIns="90488" bIns="44450"/>
            <a:lstStyle/>
            <a:p>
              <a:endParaRPr lang="en-US"/>
            </a:p>
          </p:txBody>
        </p:sp>
        <p:sp>
          <p:nvSpPr>
            <p:cNvPr id="75" name="Rectangle 39" descr="Granite"/>
            <p:cNvSpPr>
              <a:spLocks noChangeArrowheads="1"/>
            </p:cNvSpPr>
            <p:nvPr/>
          </p:nvSpPr>
          <p:spPr bwMode="auto">
            <a:xfrm>
              <a:off x="5334001" y="2895600"/>
              <a:ext cx="457200" cy="63256"/>
            </a:xfrm>
            <a:prstGeom prst="rect">
              <a:avLst/>
            </a:prstGeom>
            <a:blipFill dpi="0" rotWithShape="1">
              <a:blip r:embed="rId5" cstate="print"/>
              <a:srcRect/>
              <a:tile tx="0" ty="0" sx="100000" sy="100000" flip="none" algn="tl"/>
            </a:blipFill>
            <a:ln w="28575" algn="ctr">
              <a:solidFill>
                <a:schemeClr val="tx1"/>
              </a:solidFill>
              <a:miter lim="800000"/>
              <a:headEnd/>
              <a:tailEnd/>
            </a:ln>
            <a:effectLst/>
          </p:spPr>
          <p:txBody>
            <a:bodyPr wrap="none" lIns="90488" tIns="44450" rIns="90488" bIns="44450" anchor="ctr"/>
            <a:lstStyle/>
            <a:p>
              <a:endParaRPr lang="en-US"/>
            </a:p>
          </p:txBody>
        </p:sp>
        <p:sp>
          <p:nvSpPr>
            <p:cNvPr id="77" name="Rectangle 76"/>
            <p:cNvSpPr/>
            <p:nvPr/>
          </p:nvSpPr>
          <p:spPr>
            <a:xfrm>
              <a:off x="5486400" y="2971800"/>
              <a:ext cx="152400" cy="3276600"/>
            </a:xfrm>
            <a:prstGeom prst="rect">
              <a:avLst/>
            </a:prstGeom>
            <a:blipFill>
              <a:blip r:embed="rId5"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5867400" y="2895600"/>
              <a:ext cx="1447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5676900" y="2590800"/>
              <a:ext cx="2590800" cy="338554"/>
            </a:xfrm>
            <a:prstGeom prst="rect">
              <a:avLst/>
            </a:prstGeom>
            <a:noFill/>
          </p:spPr>
          <p:txBody>
            <a:bodyPr wrap="square" rtlCol="0">
              <a:spAutoFit/>
            </a:bodyPr>
            <a:lstStyle/>
            <a:p>
              <a:r>
                <a:rPr lang="en-US" sz="1600" dirty="0" smtClean="0">
                  <a:latin typeface="+mn-lt"/>
                </a:rPr>
                <a:t>Work platform elev. 229 m</a:t>
              </a:r>
              <a:endParaRPr lang="en-US" sz="1600" dirty="0">
                <a:latin typeface="+mn-lt"/>
              </a:endParaRPr>
            </a:p>
          </p:txBody>
        </p:sp>
        <p:sp>
          <p:nvSpPr>
            <p:cNvPr id="85" name="Text Box 74"/>
            <p:cNvSpPr txBox="1">
              <a:spLocks noChangeArrowheads="1"/>
            </p:cNvSpPr>
            <p:nvPr/>
          </p:nvSpPr>
          <p:spPr bwMode="auto">
            <a:xfrm>
              <a:off x="6172200" y="3733800"/>
              <a:ext cx="1973263" cy="338532"/>
            </a:xfrm>
            <a:prstGeom prst="rect">
              <a:avLst/>
            </a:prstGeom>
            <a:noFill/>
            <a:ln w="12700" algn="ctr">
              <a:noFill/>
              <a:miter lim="800000"/>
              <a:headEnd/>
              <a:tailEnd/>
            </a:ln>
            <a:effectLst/>
          </p:spPr>
          <p:txBody>
            <a:bodyPr lIns="91417" tIns="45709" rIns="91417" bIns="45709">
              <a:spAutoFit/>
            </a:bodyPr>
            <a:lstStyle/>
            <a:p>
              <a:pPr eaLnBrk="0" hangingPunct="0">
                <a:spcBef>
                  <a:spcPct val="50000"/>
                </a:spcBef>
              </a:pPr>
              <a:r>
                <a:rPr lang="en-US" sz="1600" dirty="0" smtClean="0">
                  <a:solidFill>
                    <a:srgbClr val="FFFFFF"/>
                  </a:solidFill>
                  <a:latin typeface="+mn-lt"/>
                </a:rPr>
                <a:t>New wall</a:t>
              </a:r>
              <a:endParaRPr lang="en-US" sz="1600" dirty="0">
                <a:solidFill>
                  <a:srgbClr val="FFFFFF"/>
                </a:solidFill>
                <a:latin typeface="+mn-lt"/>
              </a:endParaRPr>
            </a:p>
          </p:txBody>
        </p:sp>
        <p:cxnSp>
          <p:nvCxnSpPr>
            <p:cNvPr id="86" name="Straight Arrow Connector 85"/>
            <p:cNvCxnSpPr>
              <a:stCxn id="85" idx="1"/>
            </p:cNvCxnSpPr>
            <p:nvPr/>
          </p:nvCxnSpPr>
          <p:spPr>
            <a:xfrm flipH="1" flipV="1">
              <a:off x="5562600" y="3810000"/>
              <a:ext cx="609600" cy="9306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77" idx="2"/>
            </p:cNvCxnSpPr>
            <p:nvPr/>
          </p:nvCxnSpPr>
          <p:spPr>
            <a:xfrm>
              <a:off x="5562600" y="6248400"/>
              <a:ext cx="1752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791201" y="5943600"/>
              <a:ext cx="2514600" cy="338554"/>
            </a:xfrm>
            <a:prstGeom prst="rect">
              <a:avLst/>
            </a:prstGeom>
            <a:noFill/>
          </p:spPr>
          <p:txBody>
            <a:bodyPr wrap="square" rtlCol="0">
              <a:spAutoFit/>
            </a:bodyPr>
            <a:lstStyle/>
            <a:p>
              <a:r>
                <a:rPr lang="en-US" sz="1600" b="1" dirty="0" smtClean="0">
                  <a:solidFill>
                    <a:schemeClr val="bg1"/>
                  </a:solidFill>
                </a:rPr>
                <a:t>Bottom wall elev. 145 m</a:t>
              </a:r>
              <a:endParaRPr lang="en-US" sz="1600" b="1" dirty="0">
                <a:solidFill>
                  <a:schemeClr val="bg1"/>
                </a:solidFill>
              </a:endParaRPr>
            </a:p>
          </p:txBody>
        </p:sp>
        <p:sp>
          <p:nvSpPr>
            <p:cNvPr id="98" name="TextBox 97"/>
            <p:cNvSpPr txBox="1"/>
            <p:nvPr/>
          </p:nvSpPr>
          <p:spPr>
            <a:xfrm>
              <a:off x="6096000" y="4267200"/>
              <a:ext cx="1524000" cy="338554"/>
            </a:xfrm>
            <a:prstGeom prst="rect">
              <a:avLst/>
            </a:prstGeom>
            <a:noFill/>
          </p:spPr>
          <p:txBody>
            <a:bodyPr wrap="square" rtlCol="0">
              <a:spAutoFit/>
            </a:bodyPr>
            <a:lstStyle/>
            <a:p>
              <a:r>
                <a:rPr lang="en-US" sz="1600" dirty="0" smtClean="0">
                  <a:solidFill>
                    <a:schemeClr val="bg1"/>
                  </a:solidFill>
                </a:rPr>
                <a:t>Grout curtains</a:t>
              </a:r>
              <a:endParaRPr lang="en-US" sz="1600" dirty="0">
                <a:solidFill>
                  <a:schemeClr val="bg1"/>
                </a:solidFill>
              </a:endParaRPr>
            </a:p>
          </p:txBody>
        </p:sp>
        <p:cxnSp>
          <p:nvCxnSpPr>
            <p:cNvPr id="102" name="Straight Arrow Connector 101"/>
            <p:cNvCxnSpPr/>
            <p:nvPr/>
          </p:nvCxnSpPr>
          <p:spPr>
            <a:xfrm flipH="1" flipV="1">
              <a:off x="5410200" y="4419600"/>
              <a:ext cx="685800" cy="1687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791200" y="6553200"/>
              <a:ext cx="1752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096000" y="6248400"/>
              <a:ext cx="1524000" cy="338554"/>
            </a:xfrm>
            <a:prstGeom prst="rect">
              <a:avLst/>
            </a:prstGeom>
            <a:noFill/>
          </p:spPr>
          <p:txBody>
            <a:bodyPr wrap="square" rtlCol="0">
              <a:spAutoFit/>
            </a:bodyPr>
            <a:lstStyle/>
            <a:p>
              <a:r>
                <a:rPr lang="en-US" sz="1600" dirty="0" smtClean="0">
                  <a:solidFill>
                    <a:schemeClr val="bg1"/>
                  </a:solidFill>
                </a:rPr>
                <a:t>Elev. 129 m</a:t>
              </a:r>
              <a:endParaRPr lang="en-US" sz="1600" dirty="0">
                <a:solidFill>
                  <a:schemeClr val="bg1"/>
                </a:solidFill>
              </a:endParaRPr>
            </a:p>
          </p:txBody>
        </p:sp>
      </p:grpSp>
      <p:sp>
        <p:nvSpPr>
          <p:cNvPr id="83" name="Freeform 82"/>
          <p:cNvSpPr/>
          <p:nvPr/>
        </p:nvSpPr>
        <p:spPr>
          <a:xfrm>
            <a:off x="5235575" y="2819401"/>
            <a:ext cx="250825" cy="139700"/>
          </a:xfrm>
          <a:custGeom>
            <a:avLst/>
            <a:gdLst>
              <a:gd name="connsiteX0" fmla="*/ 12700 w 206375"/>
              <a:gd name="connsiteY0" fmla="*/ 85725 h 85725"/>
              <a:gd name="connsiteX1" fmla="*/ 206375 w 206375"/>
              <a:gd name="connsiteY1" fmla="*/ 85725 h 85725"/>
              <a:gd name="connsiteX2" fmla="*/ 0 w 206375"/>
              <a:gd name="connsiteY2" fmla="*/ 0 h 85725"/>
              <a:gd name="connsiteX3" fmla="*/ 12700 w 20637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06375" h="85725">
                <a:moveTo>
                  <a:pt x="12700" y="85725"/>
                </a:moveTo>
                <a:lnTo>
                  <a:pt x="206375" y="85725"/>
                </a:lnTo>
                <a:lnTo>
                  <a:pt x="0" y="0"/>
                </a:lnTo>
                <a:lnTo>
                  <a:pt x="12700" y="85725"/>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lide Number Placeholder 81"/>
          <p:cNvSpPr>
            <a:spLocks noGrp="1"/>
          </p:cNvSpPr>
          <p:nvPr>
            <p:ph type="sldNum" sz="quarter" idx="10"/>
          </p:nvPr>
        </p:nvSpPr>
        <p:spPr/>
        <p:txBody>
          <a:bodyPr/>
          <a:lstStyle/>
          <a:p>
            <a:fld id="{D03CC7D5-AADD-49FA-8209-475AB0712B2E}" type="slidenum">
              <a:rPr lang="en-US" smtClean="0"/>
              <a:pPr/>
              <a:t>40</a:t>
            </a:fld>
            <a:endParaRPr lang="en-US"/>
          </a:p>
        </p:txBody>
      </p:sp>
      <p:sp>
        <p:nvSpPr>
          <p:cNvPr id="87" name="Right Brace 86"/>
          <p:cNvSpPr/>
          <p:nvPr/>
        </p:nvSpPr>
        <p:spPr>
          <a:xfrm>
            <a:off x="8089900" y="2895600"/>
            <a:ext cx="368300" cy="3352800"/>
          </a:xfrm>
          <a:prstGeom prst="rightBrace">
            <a:avLst>
              <a:gd name="adj1" fmla="val 137499"/>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TextBox 87"/>
          <p:cNvSpPr txBox="1"/>
          <p:nvPr/>
        </p:nvSpPr>
        <p:spPr>
          <a:xfrm>
            <a:off x="8458200" y="4419600"/>
            <a:ext cx="685800" cy="369332"/>
          </a:xfrm>
          <a:prstGeom prst="rect">
            <a:avLst/>
          </a:prstGeom>
          <a:solidFill>
            <a:schemeClr val="bg1"/>
          </a:solidFill>
        </p:spPr>
        <p:txBody>
          <a:bodyPr wrap="square" rtlCol="0">
            <a:spAutoFit/>
          </a:bodyPr>
          <a:lstStyle/>
          <a:p>
            <a:r>
              <a:rPr lang="en-US" dirty="0" smtClean="0"/>
              <a:t>84m</a:t>
            </a:r>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lstStyle/>
          <a:p>
            <a:r>
              <a:rPr lang="en-US" dirty="0" smtClean="0"/>
              <a:t>Existing and New Wall Profile</a:t>
            </a:r>
            <a:endParaRPr lang="en-US" dirty="0"/>
          </a:p>
        </p:txBody>
      </p:sp>
      <p:sp>
        <p:nvSpPr>
          <p:cNvPr id="9" name="Slide Number Placeholder 8"/>
          <p:cNvSpPr>
            <a:spLocks noGrp="1"/>
          </p:cNvSpPr>
          <p:nvPr>
            <p:ph type="sldNum" sz="quarter" idx="10"/>
          </p:nvPr>
        </p:nvSpPr>
        <p:spPr/>
        <p:txBody>
          <a:bodyPr/>
          <a:lstStyle/>
          <a:p>
            <a:fld id="{62ABEF5F-8FA6-440F-B410-7B1ED1EF4D37}" type="slidenum">
              <a:rPr lang="en-US" smtClean="0"/>
              <a:pPr/>
              <a:t>41</a:t>
            </a:fld>
            <a:endParaRPr lang="en-US"/>
          </a:p>
        </p:txBody>
      </p:sp>
      <p:cxnSp>
        <p:nvCxnSpPr>
          <p:cNvPr id="10" name="Straight Connector 9"/>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52"/>
          <p:cNvGrpSpPr/>
          <p:nvPr/>
        </p:nvGrpSpPr>
        <p:grpSpPr>
          <a:xfrm>
            <a:off x="0" y="1066800"/>
            <a:ext cx="9144000" cy="4495800"/>
            <a:chOff x="0" y="1066800"/>
            <a:chExt cx="9144000" cy="4495800"/>
          </a:xfrm>
        </p:grpSpPr>
        <p:grpSp>
          <p:nvGrpSpPr>
            <p:cNvPr id="14" name="Group 9"/>
            <p:cNvGrpSpPr/>
            <p:nvPr/>
          </p:nvGrpSpPr>
          <p:grpSpPr>
            <a:xfrm>
              <a:off x="0" y="1066800"/>
              <a:ext cx="9144000" cy="4495800"/>
              <a:chOff x="0" y="1952105"/>
              <a:chExt cx="9144000" cy="2953789"/>
            </a:xfrm>
          </p:grpSpPr>
          <p:pic>
            <p:nvPicPr>
              <p:cNvPr id="3" name="Picture 2" descr="WolfCreekDam_ADD2.tiff"/>
              <p:cNvPicPr>
                <a:picLocks noChangeAspect="1"/>
              </p:cNvPicPr>
              <p:nvPr/>
            </p:nvPicPr>
            <p:blipFill>
              <a:blip r:embed="rId2" cstate="print"/>
              <a:stretch>
                <a:fillRect/>
              </a:stretch>
            </p:blipFill>
            <p:spPr>
              <a:xfrm>
                <a:off x="0" y="1952105"/>
                <a:ext cx="9144000" cy="2953789"/>
              </a:xfrm>
              <a:prstGeom prst="rect">
                <a:avLst/>
              </a:prstGeom>
            </p:spPr>
          </p:pic>
          <p:sp>
            <p:nvSpPr>
              <p:cNvPr id="4" name="Freeform 3"/>
              <p:cNvSpPr/>
              <p:nvPr/>
            </p:nvSpPr>
            <p:spPr>
              <a:xfrm>
                <a:off x="161925" y="2419350"/>
                <a:ext cx="2857500" cy="1207294"/>
              </a:xfrm>
              <a:custGeom>
                <a:avLst/>
                <a:gdLst>
                  <a:gd name="connsiteX0" fmla="*/ 97631 w 2857500"/>
                  <a:gd name="connsiteY0" fmla="*/ 0 h 1207294"/>
                  <a:gd name="connsiteX1" fmla="*/ 2836069 w 2857500"/>
                  <a:gd name="connsiteY1" fmla="*/ 2381 h 1207294"/>
                  <a:gd name="connsiteX2" fmla="*/ 2857500 w 2857500"/>
                  <a:gd name="connsiteY2" fmla="*/ 1202531 h 1207294"/>
                  <a:gd name="connsiteX3" fmla="*/ 476250 w 2857500"/>
                  <a:gd name="connsiteY3" fmla="*/ 1207294 h 1207294"/>
                  <a:gd name="connsiteX4" fmla="*/ 392906 w 2857500"/>
                  <a:gd name="connsiteY4" fmla="*/ 1066800 h 1207294"/>
                  <a:gd name="connsiteX5" fmla="*/ 276225 w 2857500"/>
                  <a:gd name="connsiteY5" fmla="*/ 776288 h 1207294"/>
                  <a:gd name="connsiteX6" fmla="*/ 273844 w 2857500"/>
                  <a:gd name="connsiteY6" fmla="*/ 726281 h 1207294"/>
                  <a:gd name="connsiteX7" fmla="*/ 245269 w 2857500"/>
                  <a:gd name="connsiteY7" fmla="*/ 695325 h 1207294"/>
                  <a:gd name="connsiteX8" fmla="*/ 207169 w 2857500"/>
                  <a:gd name="connsiteY8" fmla="*/ 588169 h 1207294"/>
                  <a:gd name="connsiteX9" fmla="*/ 180975 w 2857500"/>
                  <a:gd name="connsiteY9" fmla="*/ 588169 h 1207294"/>
                  <a:gd name="connsiteX10" fmla="*/ 133350 w 2857500"/>
                  <a:gd name="connsiteY10" fmla="*/ 531019 h 1207294"/>
                  <a:gd name="connsiteX11" fmla="*/ 100013 w 2857500"/>
                  <a:gd name="connsiteY11" fmla="*/ 402431 h 1207294"/>
                  <a:gd name="connsiteX12" fmla="*/ 88106 w 2857500"/>
                  <a:gd name="connsiteY12" fmla="*/ 400050 h 1207294"/>
                  <a:gd name="connsiteX13" fmla="*/ 0 w 2857500"/>
                  <a:gd name="connsiteY13" fmla="*/ 50006 h 1207294"/>
                  <a:gd name="connsiteX14" fmla="*/ 97631 w 2857500"/>
                  <a:gd name="connsiteY14" fmla="*/ 52388 h 1207294"/>
                  <a:gd name="connsiteX15" fmla="*/ 97631 w 2857500"/>
                  <a:gd name="connsiteY15" fmla="*/ 0 h 12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00" h="1207294">
                    <a:moveTo>
                      <a:pt x="97631" y="0"/>
                    </a:moveTo>
                    <a:lnTo>
                      <a:pt x="2836069" y="2381"/>
                    </a:lnTo>
                    <a:lnTo>
                      <a:pt x="2857500" y="1202531"/>
                    </a:lnTo>
                    <a:lnTo>
                      <a:pt x="476250" y="1207294"/>
                    </a:lnTo>
                    <a:lnTo>
                      <a:pt x="392906" y="1066800"/>
                    </a:lnTo>
                    <a:lnTo>
                      <a:pt x="276225" y="776288"/>
                    </a:lnTo>
                    <a:lnTo>
                      <a:pt x="273844" y="726281"/>
                    </a:lnTo>
                    <a:lnTo>
                      <a:pt x="245269" y="695325"/>
                    </a:lnTo>
                    <a:lnTo>
                      <a:pt x="207169" y="588169"/>
                    </a:lnTo>
                    <a:lnTo>
                      <a:pt x="180975" y="588169"/>
                    </a:lnTo>
                    <a:lnTo>
                      <a:pt x="133350" y="531019"/>
                    </a:lnTo>
                    <a:lnTo>
                      <a:pt x="100013" y="402431"/>
                    </a:lnTo>
                    <a:lnTo>
                      <a:pt x="88106" y="400050"/>
                    </a:lnTo>
                    <a:lnTo>
                      <a:pt x="0" y="50006"/>
                    </a:lnTo>
                    <a:lnTo>
                      <a:pt x="97631" y="52388"/>
                    </a:lnTo>
                    <a:lnTo>
                      <a:pt x="97631" y="0"/>
                    </a:lnTo>
                    <a:close/>
                  </a:path>
                </a:pathLst>
              </a:custGeom>
              <a:blipFill dpi="0" rotWithShape="1">
                <a:blip r:embed="rId3" cstate="print">
                  <a:alphaModFix amt="6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005138" y="2466975"/>
                <a:ext cx="5815012" cy="804863"/>
              </a:xfrm>
              <a:custGeom>
                <a:avLst/>
                <a:gdLst>
                  <a:gd name="connsiteX0" fmla="*/ 0 w 5815012"/>
                  <a:gd name="connsiteY0" fmla="*/ 0 h 804863"/>
                  <a:gd name="connsiteX1" fmla="*/ 5815012 w 5815012"/>
                  <a:gd name="connsiteY1" fmla="*/ 0 h 804863"/>
                  <a:gd name="connsiteX2" fmla="*/ 5705475 w 5815012"/>
                  <a:gd name="connsiteY2" fmla="*/ 80963 h 804863"/>
                  <a:gd name="connsiteX3" fmla="*/ 5676900 w 5815012"/>
                  <a:gd name="connsiteY3" fmla="*/ 71438 h 804863"/>
                  <a:gd name="connsiteX4" fmla="*/ 5634037 w 5815012"/>
                  <a:gd name="connsiteY4" fmla="*/ 109538 h 804863"/>
                  <a:gd name="connsiteX5" fmla="*/ 5548312 w 5815012"/>
                  <a:gd name="connsiteY5" fmla="*/ 166688 h 804863"/>
                  <a:gd name="connsiteX6" fmla="*/ 5472112 w 5815012"/>
                  <a:gd name="connsiteY6" fmla="*/ 228600 h 804863"/>
                  <a:gd name="connsiteX7" fmla="*/ 5395912 w 5815012"/>
                  <a:gd name="connsiteY7" fmla="*/ 300038 h 804863"/>
                  <a:gd name="connsiteX8" fmla="*/ 5219700 w 5815012"/>
                  <a:gd name="connsiteY8" fmla="*/ 423863 h 804863"/>
                  <a:gd name="connsiteX9" fmla="*/ 5191125 w 5815012"/>
                  <a:gd name="connsiteY9" fmla="*/ 457200 h 804863"/>
                  <a:gd name="connsiteX10" fmla="*/ 5129212 w 5815012"/>
                  <a:gd name="connsiteY10" fmla="*/ 457200 h 804863"/>
                  <a:gd name="connsiteX11" fmla="*/ 5053012 w 5815012"/>
                  <a:gd name="connsiteY11" fmla="*/ 485775 h 804863"/>
                  <a:gd name="connsiteX12" fmla="*/ 4886325 w 5815012"/>
                  <a:gd name="connsiteY12" fmla="*/ 500063 h 804863"/>
                  <a:gd name="connsiteX13" fmla="*/ 4772025 w 5815012"/>
                  <a:gd name="connsiteY13" fmla="*/ 500063 h 804863"/>
                  <a:gd name="connsiteX14" fmla="*/ 4648200 w 5815012"/>
                  <a:gd name="connsiteY14" fmla="*/ 519113 h 804863"/>
                  <a:gd name="connsiteX15" fmla="*/ 4538662 w 5815012"/>
                  <a:gd name="connsiteY15" fmla="*/ 528638 h 804863"/>
                  <a:gd name="connsiteX16" fmla="*/ 4448175 w 5815012"/>
                  <a:gd name="connsiteY16" fmla="*/ 590550 h 804863"/>
                  <a:gd name="connsiteX17" fmla="*/ 4200525 w 5815012"/>
                  <a:gd name="connsiteY17" fmla="*/ 600075 h 804863"/>
                  <a:gd name="connsiteX18" fmla="*/ 3995737 w 5815012"/>
                  <a:gd name="connsiteY18" fmla="*/ 619125 h 804863"/>
                  <a:gd name="connsiteX19" fmla="*/ 3829050 w 5815012"/>
                  <a:gd name="connsiteY19" fmla="*/ 657225 h 804863"/>
                  <a:gd name="connsiteX20" fmla="*/ 3586162 w 5815012"/>
                  <a:gd name="connsiteY20" fmla="*/ 690563 h 804863"/>
                  <a:gd name="connsiteX21" fmla="*/ 3414712 w 5815012"/>
                  <a:gd name="connsiteY21" fmla="*/ 733425 h 804863"/>
                  <a:gd name="connsiteX22" fmla="*/ 3309937 w 5815012"/>
                  <a:gd name="connsiteY22" fmla="*/ 733425 h 804863"/>
                  <a:gd name="connsiteX23" fmla="*/ 3281362 w 5815012"/>
                  <a:gd name="connsiteY23" fmla="*/ 762000 h 804863"/>
                  <a:gd name="connsiteX24" fmla="*/ 2119312 w 5815012"/>
                  <a:gd name="connsiteY24" fmla="*/ 719138 h 804863"/>
                  <a:gd name="connsiteX25" fmla="*/ 2085975 w 5815012"/>
                  <a:gd name="connsiteY25" fmla="*/ 733425 h 804863"/>
                  <a:gd name="connsiteX26" fmla="*/ 1304925 w 5815012"/>
                  <a:gd name="connsiteY26" fmla="*/ 657225 h 804863"/>
                  <a:gd name="connsiteX27" fmla="*/ 1147762 w 5815012"/>
                  <a:gd name="connsiteY27" fmla="*/ 704850 h 804863"/>
                  <a:gd name="connsiteX28" fmla="*/ 985837 w 5815012"/>
                  <a:gd name="connsiteY28" fmla="*/ 762000 h 804863"/>
                  <a:gd name="connsiteX29" fmla="*/ 800100 w 5815012"/>
                  <a:gd name="connsiteY29" fmla="*/ 804863 h 804863"/>
                  <a:gd name="connsiteX30" fmla="*/ 600075 w 5815012"/>
                  <a:gd name="connsiteY30" fmla="*/ 804863 h 804863"/>
                  <a:gd name="connsiteX31" fmla="*/ 495300 w 5815012"/>
                  <a:gd name="connsiteY31" fmla="*/ 757238 h 804863"/>
                  <a:gd name="connsiteX32" fmla="*/ 357187 w 5815012"/>
                  <a:gd name="connsiteY32" fmla="*/ 752475 h 804863"/>
                  <a:gd name="connsiteX33" fmla="*/ 271462 w 5815012"/>
                  <a:gd name="connsiteY33" fmla="*/ 742950 h 804863"/>
                  <a:gd name="connsiteX34" fmla="*/ 166687 w 5815012"/>
                  <a:gd name="connsiteY34" fmla="*/ 785813 h 804863"/>
                  <a:gd name="connsiteX35" fmla="*/ 19050 w 5815012"/>
                  <a:gd name="connsiteY35" fmla="*/ 781050 h 804863"/>
                  <a:gd name="connsiteX36" fmla="*/ 0 w 5815012"/>
                  <a:gd name="connsiteY36" fmla="*/ 0 h 80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15012" h="804863">
                    <a:moveTo>
                      <a:pt x="0" y="0"/>
                    </a:moveTo>
                    <a:lnTo>
                      <a:pt x="5815012" y="0"/>
                    </a:lnTo>
                    <a:lnTo>
                      <a:pt x="5705475" y="80963"/>
                    </a:lnTo>
                    <a:lnTo>
                      <a:pt x="5676900" y="71438"/>
                    </a:lnTo>
                    <a:lnTo>
                      <a:pt x="5634037" y="109538"/>
                    </a:lnTo>
                    <a:lnTo>
                      <a:pt x="5548312" y="166688"/>
                    </a:lnTo>
                    <a:lnTo>
                      <a:pt x="5472112" y="228600"/>
                    </a:lnTo>
                    <a:lnTo>
                      <a:pt x="5395912" y="300038"/>
                    </a:lnTo>
                    <a:lnTo>
                      <a:pt x="5219700" y="423863"/>
                    </a:lnTo>
                    <a:lnTo>
                      <a:pt x="5191125" y="457200"/>
                    </a:lnTo>
                    <a:lnTo>
                      <a:pt x="5129212" y="457200"/>
                    </a:lnTo>
                    <a:lnTo>
                      <a:pt x="5053012" y="485775"/>
                    </a:lnTo>
                    <a:lnTo>
                      <a:pt x="4886325" y="500063"/>
                    </a:lnTo>
                    <a:lnTo>
                      <a:pt x="4772025" y="500063"/>
                    </a:lnTo>
                    <a:lnTo>
                      <a:pt x="4648200" y="519113"/>
                    </a:lnTo>
                    <a:lnTo>
                      <a:pt x="4538662" y="528638"/>
                    </a:lnTo>
                    <a:lnTo>
                      <a:pt x="4448175" y="590550"/>
                    </a:lnTo>
                    <a:lnTo>
                      <a:pt x="4200525" y="600075"/>
                    </a:lnTo>
                    <a:lnTo>
                      <a:pt x="3995737" y="619125"/>
                    </a:lnTo>
                    <a:lnTo>
                      <a:pt x="3829050" y="657225"/>
                    </a:lnTo>
                    <a:lnTo>
                      <a:pt x="3586162" y="690563"/>
                    </a:lnTo>
                    <a:lnTo>
                      <a:pt x="3414712" y="733425"/>
                    </a:lnTo>
                    <a:lnTo>
                      <a:pt x="3309937" y="733425"/>
                    </a:lnTo>
                    <a:lnTo>
                      <a:pt x="3281362" y="762000"/>
                    </a:lnTo>
                    <a:lnTo>
                      <a:pt x="2119312" y="719138"/>
                    </a:lnTo>
                    <a:lnTo>
                      <a:pt x="2085975" y="733425"/>
                    </a:lnTo>
                    <a:lnTo>
                      <a:pt x="1304925" y="657225"/>
                    </a:lnTo>
                    <a:lnTo>
                      <a:pt x="1147762" y="704850"/>
                    </a:lnTo>
                    <a:lnTo>
                      <a:pt x="985837" y="762000"/>
                    </a:lnTo>
                    <a:lnTo>
                      <a:pt x="800100" y="804863"/>
                    </a:lnTo>
                    <a:lnTo>
                      <a:pt x="600075" y="804863"/>
                    </a:lnTo>
                    <a:lnTo>
                      <a:pt x="495300" y="757238"/>
                    </a:lnTo>
                    <a:lnTo>
                      <a:pt x="357187" y="752475"/>
                    </a:lnTo>
                    <a:lnTo>
                      <a:pt x="271462" y="742950"/>
                    </a:lnTo>
                    <a:lnTo>
                      <a:pt x="166687" y="785813"/>
                    </a:lnTo>
                    <a:lnTo>
                      <a:pt x="19050" y="781050"/>
                    </a:lnTo>
                    <a:lnTo>
                      <a:pt x="0" y="0"/>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995613" y="2466975"/>
                <a:ext cx="3509962" cy="1333500"/>
              </a:xfrm>
              <a:custGeom>
                <a:avLst/>
                <a:gdLst>
                  <a:gd name="connsiteX0" fmla="*/ 0 w 3509962"/>
                  <a:gd name="connsiteY0" fmla="*/ 0 h 1333500"/>
                  <a:gd name="connsiteX1" fmla="*/ 23812 w 3509962"/>
                  <a:gd name="connsiteY1" fmla="*/ 1328738 h 1333500"/>
                  <a:gd name="connsiteX2" fmla="*/ 276225 w 3509962"/>
                  <a:gd name="connsiteY2" fmla="*/ 1333500 h 1333500"/>
                  <a:gd name="connsiteX3" fmla="*/ 390525 w 3509962"/>
                  <a:gd name="connsiteY3" fmla="*/ 1047750 h 1333500"/>
                  <a:gd name="connsiteX4" fmla="*/ 519112 w 3509962"/>
                  <a:gd name="connsiteY4" fmla="*/ 1047750 h 1333500"/>
                  <a:gd name="connsiteX5" fmla="*/ 519112 w 3509962"/>
                  <a:gd name="connsiteY5" fmla="*/ 1004888 h 1333500"/>
                  <a:gd name="connsiteX6" fmla="*/ 2386012 w 3509962"/>
                  <a:gd name="connsiteY6" fmla="*/ 1000125 h 1333500"/>
                  <a:gd name="connsiteX7" fmla="*/ 2643187 w 3509962"/>
                  <a:gd name="connsiteY7" fmla="*/ 1238250 h 1333500"/>
                  <a:gd name="connsiteX8" fmla="*/ 2871787 w 3509962"/>
                  <a:gd name="connsiteY8" fmla="*/ 1185863 h 1333500"/>
                  <a:gd name="connsiteX9" fmla="*/ 2957512 w 3509962"/>
                  <a:gd name="connsiteY9" fmla="*/ 823913 h 1333500"/>
                  <a:gd name="connsiteX10" fmla="*/ 3509962 w 3509962"/>
                  <a:gd name="connsiteY10" fmla="*/ 809625 h 1333500"/>
                  <a:gd name="connsiteX11" fmla="*/ 3486150 w 3509962"/>
                  <a:gd name="connsiteY11" fmla="*/ 4763 h 1333500"/>
                  <a:gd name="connsiteX12" fmla="*/ 0 w 3509962"/>
                  <a:gd name="connsiteY12"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962" h="1333500">
                    <a:moveTo>
                      <a:pt x="0" y="0"/>
                    </a:moveTo>
                    <a:lnTo>
                      <a:pt x="23812" y="1328738"/>
                    </a:lnTo>
                    <a:lnTo>
                      <a:pt x="276225" y="1333500"/>
                    </a:lnTo>
                    <a:lnTo>
                      <a:pt x="390525" y="1047750"/>
                    </a:lnTo>
                    <a:lnTo>
                      <a:pt x="519112" y="1047750"/>
                    </a:lnTo>
                    <a:lnTo>
                      <a:pt x="519112" y="1004888"/>
                    </a:lnTo>
                    <a:lnTo>
                      <a:pt x="2386012" y="1000125"/>
                    </a:lnTo>
                    <a:lnTo>
                      <a:pt x="2643187" y="1238250"/>
                    </a:lnTo>
                    <a:lnTo>
                      <a:pt x="2871787" y="1185863"/>
                    </a:lnTo>
                    <a:lnTo>
                      <a:pt x="2957512" y="823913"/>
                    </a:lnTo>
                    <a:lnTo>
                      <a:pt x="3509962" y="809625"/>
                    </a:lnTo>
                    <a:lnTo>
                      <a:pt x="3486150" y="4763"/>
                    </a:lnTo>
                    <a:lnTo>
                      <a:pt x="0" y="0"/>
                    </a:lnTo>
                    <a:close/>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559050" y="2662238"/>
                <a:ext cx="6284913" cy="1209675"/>
              </a:xfrm>
              <a:custGeom>
                <a:avLst/>
                <a:gdLst>
                  <a:gd name="connsiteX0" fmla="*/ 3175 w 6284913"/>
                  <a:gd name="connsiteY0" fmla="*/ 9525 h 1209675"/>
                  <a:gd name="connsiteX1" fmla="*/ 6284913 w 6284913"/>
                  <a:gd name="connsiteY1" fmla="*/ 0 h 1209675"/>
                  <a:gd name="connsiteX2" fmla="*/ 6275388 w 6284913"/>
                  <a:gd name="connsiteY2" fmla="*/ 433387 h 1209675"/>
                  <a:gd name="connsiteX3" fmla="*/ 5808663 w 6284913"/>
                  <a:gd name="connsiteY3" fmla="*/ 428625 h 1209675"/>
                  <a:gd name="connsiteX4" fmla="*/ 5808663 w 6284913"/>
                  <a:gd name="connsiteY4" fmla="*/ 714375 h 1209675"/>
                  <a:gd name="connsiteX5" fmla="*/ 4489450 w 6284913"/>
                  <a:gd name="connsiteY5" fmla="*/ 714375 h 1209675"/>
                  <a:gd name="connsiteX6" fmla="*/ 4489450 w 6284913"/>
                  <a:gd name="connsiteY6" fmla="*/ 1209675 h 1209675"/>
                  <a:gd name="connsiteX7" fmla="*/ 3175 w 6284913"/>
                  <a:gd name="connsiteY7" fmla="*/ 1204912 h 1209675"/>
                  <a:gd name="connsiteX8" fmla="*/ 3175 w 6284913"/>
                  <a:gd name="connsiteY8" fmla="*/ 952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4913" h="1209675">
                    <a:moveTo>
                      <a:pt x="3175" y="9525"/>
                    </a:moveTo>
                    <a:lnTo>
                      <a:pt x="6284913" y="0"/>
                    </a:lnTo>
                    <a:lnTo>
                      <a:pt x="6275388" y="433387"/>
                    </a:lnTo>
                    <a:lnTo>
                      <a:pt x="5808663" y="428625"/>
                    </a:lnTo>
                    <a:lnTo>
                      <a:pt x="5808663" y="714375"/>
                    </a:lnTo>
                    <a:lnTo>
                      <a:pt x="4489450" y="714375"/>
                    </a:lnTo>
                    <a:lnTo>
                      <a:pt x="4489450" y="1209675"/>
                    </a:lnTo>
                    <a:lnTo>
                      <a:pt x="3175" y="1204912"/>
                    </a:lnTo>
                    <a:cubicBezTo>
                      <a:pt x="1588" y="806450"/>
                      <a:pt x="0" y="407987"/>
                      <a:pt x="3175" y="9525"/>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609600" y="2514600"/>
              <a:ext cx="1752600" cy="369332"/>
            </a:xfrm>
            <a:prstGeom prst="rect">
              <a:avLst/>
            </a:prstGeom>
            <a:noFill/>
          </p:spPr>
          <p:txBody>
            <a:bodyPr wrap="square" rtlCol="0">
              <a:spAutoFit/>
            </a:bodyPr>
            <a:lstStyle/>
            <a:p>
              <a:r>
                <a:rPr lang="en-US" dirty="0" smtClean="0"/>
                <a:t>Concrete Dam</a:t>
              </a:r>
              <a:endParaRPr lang="en-US" dirty="0"/>
            </a:p>
          </p:txBody>
        </p:sp>
        <p:sp>
          <p:nvSpPr>
            <p:cNvPr id="12" name="TextBox 11"/>
            <p:cNvSpPr txBox="1"/>
            <p:nvPr/>
          </p:nvSpPr>
          <p:spPr>
            <a:xfrm>
              <a:off x="4343400" y="2209800"/>
              <a:ext cx="1752600" cy="369332"/>
            </a:xfrm>
            <a:prstGeom prst="rect">
              <a:avLst/>
            </a:prstGeom>
            <a:noFill/>
          </p:spPr>
          <p:txBody>
            <a:bodyPr wrap="square" rtlCol="0">
              <a:spAutoFit/>
            </a:bodyPr>
            <a:lstStyle/>
            <a:p>
              <a:r>
                <a:rPr lang="en-US" dirty="0" smtClean="0">
                  <a:solidFill>
                    <a:schemeClr val="bg1"/>
                  </a:solidFill>
                </a:rPr>
                <a:t>Embankment</a:t>
              </a:r>
              <a:endParaRPr lang="en-US" dirty="0">
                <a:solidFill>
                  <a:schemeClr val="bg1"/>
                </a:solidFill>
              </a:endParaRPr>
            </a:p>
          </p:txBody>
        </p:sp>
        <p:sp>
          <p:nvSpPr>
            <p:cNvPr id="13" name="TextBox 12"/>
            <p:cNvSpPr txBox="1"/>
            <p:nvPr/>
          </p:nvSpPr>
          <p:spPr>
            <a:xfrm>
              <a:off x="3581400" y="3543300"/>
              <a:ext cx="1524000"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Existing Wall</a:t>
              </a:r>
              <a:endParaRPr lang="en-US" dirty="0"/>
            </a:p>
          </p:txBody>
        </p:sp>
        <p:cxnSp>
          <p:nvCxnSpPr>
            <p:cNvPr id="15" name="Straight Arrow Connector 14"/>
            <p:cNvCxnSpPr>
              <a:stCxn id="13" idx="3"/>
            </p:cNvCxnSpPr>
            <p:nvPr/>
          </p:nvCxnSpPr>
          <p:spPr>
            <a:xfrm flipV="1">
              <a:off x="5105400" y="3543300"/>
              <a:ext cx="304800" cy="1846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34200" y="4343400"/>
              <a:ext cx="1905000" cy="646331"/>
            </a:xfrm>
            <a:prstGeom prst="rect">
              <a:avLst/>
            </a:prstGeom>
            <a:solidFill>
              <a:schemeClr val="bg1"/>
            </a:solidFill>
          </p:spPr>
          <p:txBody>
            <a:bodyPr wrap="square" rtlCol="0">
              <a:spAutoFit/>
            </a:bodyPr>
            <a:lstStyle/>
            <a:p>
              <a:r>
                <a:rPr lang="en-US" dirty="0" smtClean="0">
                  <a:solidFill>
                    <a:srgbClr val="C00000"/>
                  </a:solidFill>
                </a:rPr>
                <a:t>New Wall Profile 91045 m</a:t>
              </a:r>
              <a:r>
                <a:rPr lang="en-US" baseline="30000" dirty="0" smtClean="0">
                  <a:solidFill>
                    <a:srgbClr val="C00000"/>
                  </a:solidFill>
                </a:rPr>
                <a:t>2</a:t>
              </a:r>
              <a:endParaRPr lang="en-US" baseline="30000" dirty="0">
                <a:solidFill>
                  <a:srgbClr val="C00000"/>
                </a:solidFill>
              </a:endParaRPr>
            </a:p>
          </p:txBody>
        </p:sp>
        <p:sp>
          <p:nvSpPr>
            <p:cNvPr id="17" name="TextBox 16"/>
            <p:cNvSpPr txBox="1"/>
            <p:nvPr/>
          </p:nvSpPr>
          <p:spPr>
            <a:xfrm>
              <a:off x="533400" y="4343400"/>
              <a:ext cx="1676400" cy="646331"/>
            </a:xfrm>
            <a:prstGeom prst="rect">
              <a:avLst/>
            </a:prstGeom>
            <a:noFill/>
          </p:spPr>
          <p:txBody>
            <a:bodyPr wrap="square" rtlCol="0">
              <a:spAutoFit/>
            </a:bodyPr>
            <a:lstStyle/>
            <a:p>
              <a:r>
                <a:rPr lang="en-US" dirty="0" smtClean="0"/>
                <a:t>Bottom of Grout Curtain</a:t>
              </a:r>
              <a:endParaRPr lang="en-US" dirty="0"/>
            </a:p>
          </p:txBody>
        </p:sp>
        <p:cxnSp>
          <p:nvCxnSpPr>
            <p:cNvPr id="18" name="Straight Arrow Connector 17"/>
            <p:cNvCxnSpPr>
              <a:stCxn id="13" idx="1"/>
              <a:endCxn id="6" idx="3"/>
            </p:cNvCxnSpPr>
            <p:nvPr/>
          </p:nvCxnSpPr>
          <p:spPr>
            <a:xfrm flipH="1" flipV="1">
              <a:off x="3386138" y="3445177"/>
              <a:ext cx="195262" cy="2827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324600" y="3962400"/>
              <a:ext cx="609600" cy="60959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057400" y="4343400"/>
              <a:ext cx="762000" cy="4132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11" idx="1"/>
            </p:cNvCxnSpPr>
            <p:nvPr/>
          </p:nvCxnSpPr>
          <p:spPr>
            <a:xfrm rot="10800000" flipH="1">
              <a:off x="609600" y="2133600"/>
              <a:ext cx="76200" cy="565666"/>
            </a:xfrm>
            <a:prstGeom prst="curvedConnector4">
              <a:avLst>
                <a:gd name="adj1" fmla="val -300000"/>
                <a:gd name="adj2" fmla="val 6632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urved Connector 36"/>
            <p:cNvCxnSpPr/>
            <p:nvPr/>
          </p:nvCxnSpPr>
          <p:spPr>
            <a:xfrm rot="16200000" flipH="1">
              <a:off x="2057400" y="2895600"/>
              <a:ext cx="533400" cy="228600"/>
            </a:xfrm>
            <a:prstGeom prst="curved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0" y="0"/>
            <a:ext cx="8991600" cy="990600"/>
          </a:xfrm>
        </p:spPr>
        <p:txBody>
          <a:bodyPr/>
          <a:lstStyle/>
          <a:p>
            <a:r>
              <a:rPr lang="en-US" sz="3600" dirty="0"/>
              <a:t>Deep Slurry Wall Construction Methods</a:t>
            </a:r>
          </a:p>
        </p:txBody>
      </p:sp>
      <p:sp>
        <p:nvSpPr>
          <p:cNvPr id="323600" name="Text Box 16"/>
          <p:cNvSpPr txBox="1">
            <a:spLocks noChangeArrowheads="1"/>
          </p:cNvSpPr>
          <p:nvPr/>
        </p:nvSpPr>
        <p:spPr bwMode="auto">
          <a:xfrm>
            <a:off x="6172200" y="2057401"/>
            <a:ext cx="2819400" cy="369332"/>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35"/>
          <p:cNvGrpSpPr/>
          <p:nvPr/>
        </p:nvGrpSpPr>
        <p:grpSpPr>
          <a:xfrm>
            <a:off x="685800" y="1828800"/>
            <a:ext cx="5334000" cy="762000"/>
            <a:chOff x="304800" y="2819400"/>
            <a:chExt cx="5334000" cy="762000"/>
          </a:xfrm>
        </p:grpSpPr>
        <p:sp>
          <p:nvSpPr>
            <p:cNvPr id="323587" name="Oval 3"/>
            <p:cNvSpPr>
              <a:spLocks noChangeArrowheads="1"/>
            </p:cNvSpPr>
            <p:nvPr/>
          </p:nvSpPr>
          <p:spPr bwMode="auto">
            <a:xfrm>
              <a:off x="4876800" y="28194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88" name="Oval 4"/>
            <p:cNvSpPr>
              <a:spLocks noChangeArrowheads="1"/>
            </p:cNvSpPr>
            <p:nvPr/>
          </p:nvSpPr>
          <p:spPr bwMode="auto">
            <a:xfrm>
              <a:off x="2438400" y="28194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89" name="Oval 5"/>
            <p:cNvSpPr>
              <a:spLocks noChangeArrowheads="1"/>
            </p:cNvSpPr>
            <p:nvPr/>
          </p:nvSpPr>
          <p:spPr bwMode="auto">
            <a:xfrm>
              <a:off x="3657600" y="28194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92" name="Oval 8"/>
            <p:cNvSpPr>
              <a:spLocks noChangeArrowheads="1"/>
            </p:cNvSpPr>
            <p:nvPr/>
          </p:nvSpPr>
          <p:spPr bwMode="auto">
            <a:xfrm>
              <a:off x="3048000" y="2819400"/>
              <a:ext cx="762000" cy="762000"/>
            </a:xfrm>
            <a:prstGeom prst="ellipse">
              <a:avLst/>
            </a:prstGeom>
            <a:blipFill>
              <a:blip r:embed="rId3" cstate="print"/>
              <a:tile tx="0" ty="0" sx="100000" sy="100000" flip="none" algn="tl"/>
            </a:blipFill>
            <a:ln w="9525">
              <a:solidFill>
                <a:schemeClr val="bg2"/>
              </a:solidFill>
              <a:round/>
              <a:headEnd/>
              <a:tailEnd/>
            </a:ln>
            <a:effectLst/>
          </p:spPr>
          <p:txBody>
            <a:bodyPr wrap="none" anchor="ctr"/>
            <a:lstStyle/>
            <a:p>
              <a:endParaRPr lang="en-US"/>
            </a:p>
          </p:txBody>
        </p:sp>
        <p:sp>
          <p:nvSpPr>
            <p:cNvPr id="323593" name="Oval 9"/>
            <p:cNvSpPr>
              <a:spLocks noChangeArrowheads="1"/>
            </p:cNvSpPr>
            <p:nvPr/>
          </p:nvSpPr>
          <p:spPr bwMode="auto">
            <a:xfrm>
              <a:off x="4267200" y="2819400"/>
              <a:ext cx="762000" cy="762000"/>
            </a:xfrm>
            <a:prstGeom prst="ellipse">
              <a:avLst/>
            </a:prstGeom>
            <a:blipFill>
              <a:blip r:embed="rId3" cstate="print"/>
              <a:tile tx="0" ty="0" sx="100000" sy="100000" flip="none" algn="tl"/>
            </a:blipFill>
            <a:ln w="9525">
              <a:solidFill>
                <a:schemeClr val="bg2"/>
              </a:solidFill>
              <a:round/>
              <a:headEnd/>
              <a:tailEnd/>
            </a:ln>
            <a:effectLst/>
          </p:spPr>
          <p:txBody>
            <a:bodyPr wrap="none" anchor="ctr"/>
            <a:lstStyle/>
            <a:p>
              <a:endParaRPr lang="en-US"/>
            </a:p>
          </p:txBody>
        </p:sp>
        <p:sp>
          <p:nvSpPr>
            <p:cNvPr id="323604" name="Text Box 20"/>
            <p:cNvSpPr txBox="1">
              <a:spLocks noChangeArrowheads="1"/>
            </p:cNvSpPr>
            <p:nvPr/>
          </p:nvSpPr>
          <p:spPr bwMode="auto">
            <a:xfrm>
              <a:off x="304800" y="2895601"/>
              <a:ext cx="1676400" cy="369332"/>
            </a:xfrm>
            <a:prstGeom prst="rect">
              <a:avLst/>
            </a:prstGeom>
            <a:noFill/>
            <a:ln w="9525">
              <a:noFill/>
              <a:miter lim="800000"/>
              <a:headEnd/>
              <a:tailEnd/>
            </a:ln>
            <a:effectLst/>
          </p:spPr>
          <p:txBody>
            <a:bodyPr>
              <a:spAutoFit/>
            </a:bodyPr>
            <a:lstStyle/>
            <a:p>
              <a:pPr>
                <a:spcBef>
                  <a:spcPct val="50000"/>
                </a:spcBef>
              </a:pPr>
              <a:r>
                <a:rPr lang="en-US" dirty="0"/>
                <a:t>Secant Piles</a:t>
              </a:r>
            </a:p>
          </p:txBody>
        </p:sp>
        <p:sp>
          <p:nvSpPr>
            <p:cNvPr id="323607" name="Text Box 23"/>
            <p:cNvSpPr txBox="1">
              <a:spLocks noChangeArrowheads="1"/>
            </p:cNvSpPr>
            <p:nvPr/>
          </p:nvSpPr>
          <p:spPr bwMode="auto">
            <a:xfrm>
              <a:off x="2667000" y="29718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08" name="Text Box 24"/>
            <p:cNvSpPr txBox="1">
              <a:spLocks noChangeArrowheads="1"/>
            </p:cNvSpPr>
            <p:nvPr/>
          </p:nvSpPr>
          <p:spPr bwMode="auto">
            <a:xfrm>
              <a:off x="3886200" y="30480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09" name="Text Box 25"/>
            <p:cNvSpPr txBox="1">
              <a:spLocks noChangeArrowheads="1"/>
            </p:cNvSpPr>
            <p:nvPr/>
          </p:nvSpPr>
          <p:spPr bwMode="auto">
            <a:xfrm>
              <a:off x="5105400" y="30480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5" name="Text Box 31"/>
            <p:cNvSpPr txBox="1">
              <a:spLocks noChangeArrowheads="1"/>
            </p:cNvSpPr>
            <p:nvPr/>
          </p:nvSpPr>
          <p:spPr bwMode="auto">
            <a:xfrm>
              <a:off x="3276600" y="3048001"/>
              <a:ext cx="304800" cy="369332"/>
            </a:xfrm>
            <a:prstGeom prst="rect">
              <a:avLst/>
            </a:prstGeom>
            <a:noFill/>
            <a:ln w="9525">
              <a:noFill/>
              <a:miter lim="800000"/>
              <a:headEnd/>
              <a:tailEnd/>
            </a:ln>
            <a:effectLst/>
          </p:spPr>
          <p:txBody>
            <a:bodyPr>
              <a:spAutoFit/>
            </a:bodyPr>
            <a:lstStyle/>
            <a:p>
              <a:pPr>
                <a:spcBef>
                  <a:spcPct val="50000"/>
                </a:spcBef>
              </a:pPr>
              <a:r>
                <a:rPr lang="en-US"/>
                <a:t>S</a:t>
              </a:r>
            </a:p>
          </p:txBody>
        </p:sp>
        <p:sp>
          <p:nvSpPr>
            <p:cNvPr id="323616" name="Text Box 32"/>
            <p:cNvSpPr txBox="1">
              <a:spLocks noChangeArrowheads="1"/>
            </p:cNvSpPr>
            <p:nvPr/>
          </p:nvSpPr>
          <p:spPr bwMode="auto">
            <a:xfrm>
              <a:off x="4495800" y="3048001"/>
              <a:ext cx="304800" cy="369332"/>
            </a:xfrm>
            <a:prstGeom prst="rect">
              <a:avLst/>
            </a:prstGeom>
            <a:noFill/>
            <a:ln w="9525">
              <a:noFill/>
              <a:miter lim="800000"/>
              <a:headEnd/>
              <a:tailEnd/>
            </a:ln>
            <a:effectLst/>
          </p:spPr>
          <p:txBody>
            <a:bodyPr>
              <a:spAutoFit/>
            </a:bodyPr>
            <a:lstStyle/>
            <a:p>
              <a:pPr>
                <a:spcBef>
                  <a:spcPct val="50000"/>
                </a:spcBef>
              </a:pPr>
              <a:r>
                <a:rPr lang="en-US"/>
                <a:t>S</a:t>
              </a:r>
            </a:p>
          </p:txBody>
        </p:sp>
      </p:grpSp>
      <p:grpSp>
        <p:nvGrpSpPr>
          <p:cNvPr id="3" name="Group 38"/>
          <p:cNvGrpSpPr/>
          <p:nvPr/>
        </p:nvGrpSpPr>
        <p:grpSpPr>
          <a:xfrm>
            <a:off x="644775" y="3352800"/>
            <a:ext cx="7391400" cy="457200"/>
            <a:chOff x="762000" y="3352800"/>
            <a:chExt cx="7391400" cy="457200"/>
          </a:xfrm>
        </p:grpSpPr>
        <p:sp>
          <p:nvSpPr>
            <p:cNvPr id="323590" name="Rectangle 6"/>
            <p:cNvSpPr>
              <a:spLocks noChangeArrowheads="1"/>
            </p:cNvSpPr>
            <p:nvPr/>
          </p:nvSpPr>
          <p:spPr bwMode="auto">
            <a:xfrm>
              <a:off x="1828800" y="3352800"/>
              <a:ext cx="2209800" cy="457200"/>
            </a:xfrm>
            <a:prstGeom prst="rect">
              <a:avLst/>
            </a:prstGeom>
            <a:blipFill>
              <a:blip r:embed="rId2"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591" name="Rectangle 7"/>
            <p:cNvSpPr>
              <a:spLocks noChangeArrowheads="1"/>
            </p:cNvSpPr>
            <p:nvPr/>
          </p:nvSpPr>
          <p:spPr bwMode="auto">
            <a:xfrm>
              <a:off x="5943600" y="3352800"/>
              <a:ext cx="2209800" cy="457200"/>
            </a:xfrm>
            <a:prstGeom prst="rect">
              <a:avLst/>
            </a:prstGeom>
            <a:blipFill>
              <a:blip r:embed="rId2"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605" name="Text Box 21"/>
            <p:cNvSpPr txBox="1">
              <a:spLocks noChangeArrowheads="1"/>
            </p:cNvSpPr>
            <p:nvPr/>
          </p:nvSpPr>
          <p:spPr bwMode="auto">
            <a:xfrm>
              <a:off x="762000" y="3352801"/>
              <a:ext cx="1066800" cy="369332"/>
            </a:xfrm>
            <a:prstGeom prst="rect">
              <a:avLst/>
            </a:prstGeom>
            <a:noFill/>
            <a:ln w="9525">
              <a:noFill/>
              <a:miter lim="800000"/>
              <a:headEnd/>
              <a:tailEnd/>
            </a:ln>
            <a:effectLst/>
          </p:spPr>
          <p:txBody>
            <a:bodyPr>
              <a:spAutoFit/>
            </a:bodyPr>
            <a:lstStyle/>
            <a:p>
              <a:pPr>
                <a:spcBef>
                  <a:spcPct val="50000"/>
                </a:spcBef>
              </a:pPr>
              <a:r>
                <a:rPr lang="en-US" dirty="0"/>
                <a:t>Panel</a:t>
              </a:r>
            </a:p>
          </p:txBody>
        </p:sp>
        <p:sp>
          <p:nvSpPr>
            <p:cNvPr id="323594" name="Rectangle 10"/>
            <p:cNvSpPr>
              <a:spLocks noChangeArrowheads="1"/>
            </p:cNvSpPr>
            <p:nvPr/>
          </p:nvSpPr>
          <p:spPr bwMode="auto">
            <a:xfrm>
              <a:off x="3886200" y="3352800"/>
              <a:ext cx="2209800" cy="457200"/>
            </a:xfrm>
            <a:prstGeom prst="rect">
              <a:avLst/>
            </a:prstGeom>
            <a:blipFill>
              <a:blip r:embed="rId3"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610" name="Text Box 26"/>
            <p:cNvSpPr txBox="1">
              <a:spLocks noChangeArrowheads="1"/>
            </p:cNvSpPr>
            <p:nvPr/>
          </p:nvSpPr>
          <p:spPr bwMode="auto">
            <a:xfrm>
              <a:off x="2667000" y="33528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1" name="Text Box 27"/>
            <p:cNvSpPr txBox="1">
              <a:spLocks noChangeArrowheads="1"/>
            </p:cNvSpPr>
            <p:nvPr/>
          </p:nvSpPr>
          <p:spPr bwMode="auto">
            <a:xfrm>
              <a:off x="6934200" y="33528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7" name="Text Box 33"/>
            <p:cNvSpPr txBox="1">
              <a:spLocks noChangeArrowheads="1"/>
            </p:cNvSpPr>
            <p:nvPr/>
          </p:nvSpPr>
          <p:spPr bwMode="auto">
            <a:xfrm>
              <a:off x="4800600" y="3352801"/>
              <a:ext cx="304800" cy="369332"/>
            </a:xfrm>
            <a:prstGeom prst="rect">
              <a:avLst/>
            </a:prstGeom>
            <a:noFill/>
            <a:ln w="9525">
              <a:noFill/>
              <a:miter lim="800000"/>
              <a:headEnd/>
              <a:tailEnd/>
            </a:ln>
            <a:effectLst/>
          </p:spPr>
          <p:txBody>
            <a:bodyPr>
              <a:spAutoFit/>
            </a:bodyPr>
            <a:lstStyle/>
            <a:p>
              <a:pPr>
                <a:spcBef>
                  <a:spcPct val="50000"/>
                </a:spcBef>
              </a:pPr>
              <a:r>
                <a:rPr lang="en-US"/>
                <a:t>S</a:t>
              </a:r>
            </a:p>
          </p:txBody>
        </p:sp>
      </p:grpSp>
      <p:grpSp>
        <p:nvGrpSpPr>
          <p:cNvPr id="4" name="Group 39"/>
          <p:cNvGrpSpPr/>
          <p:nvPr/>
        </p:nvGrpSpPr>
        <p:grpSpPr>
          <a:xfrm>
            <a:off x="613500" y="4648200"/>
            <a:ext cx="7543800" cy="798731"/>
            <a:chOff x="457200" y="4648200"/>
            <a:chExt cx="7543800" cy="798731"/>
          </a:xfrm>
        </p:grpSpPr>
        <p:sp>
          <p:nvSpPr>
            <p:cNvPr id="323595" name="Oval 11"/>
            <p:cNvSpPr>
              <a:spLocks noChangeArrowheads="1"/>
            </p:cNvSpPr>
            <p:nvPr/>
          </p:nvSpPr>
          <p:spPr bwMode="auto">
            <a:xfrm>
              <a:off x="2209800" y="46482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96" name="Oval 12"/>
            <p:cNvSpPr>
              <a:spLocks noChangeArrowheads="1"/>
            </p:cNvSpPr>
            <p:nvPr/>
          </p:nvSpPr>
          <p:spPr bwMode="auto">
            <a:xfrm>
              <a:off x="4724400" y="46482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97" name="Oval 13"/>
            <p:cNvSpPr>
              <a:spLocks noChangeArrowheads="1"/>
            </p:cNvSpPr>
            <p:nvPr/>
          </p:nvSpPr>
          <p:spPr bwMode="auto">
            <a:xfrm>
              <a:off x="7239000" y="46482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98" name="Rectangle 14"/>
            <p:cNvSpPr>
              <a:spLocks noChangeArrowheads="1"/>
            </p:cNvSpPr>
            <p:nvPr/>
          </p:nvSpPr>
          <p:spPr bwMode="auto">
            <a:xfrm>
              <a:off x="5257800" y="4800600"/>
              <a:ext cx="2209800" cy="457200"/>
            </a:xfrm>
            <a:prstGeom prst="rect">
              <a:avLst/>
            </a:prstGeom>
            <a:blipFill>
              <a:blip r:embed="rId3"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599" name="Rectangle 15"/>
            <p:cNvSpPr>
              <a:spLocks noChangeArrowheads="1"/>
            </p:cNvSpPr>
            <p:nvPr/>
          </p:nvSpPr>
          <p:spPr bwMode="auto">
            <a:xfrm>
              <a:off x="2743200" y="4800600"/>
              <a:ext cx="2209800" cy="457200"/>
            </a:xfrm>
            <a:prstGeom prst="rect">
              <a:avLst/>
            </a:prstGeom>
            <a:blipFill>
              <a:blip r:embed="rId3"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606" name="Text Box 22"/>
            <p:cNvSpPr txBox="1">
              <a:spLocks noChangeArrowheads="1"/>
            </p:cNvSpPr>
            <p:nvPr/>
          </p:nvSpPr>
          <p:spPr bwMode="auto">
            <a:xfrm>
              <a:off x="457200" y="4800600"/>
              <a:ext cx="1676400" cy="646331"/>
            </a:xfrm>
            <a:prstGeom prst="rect">
              <a:avLst/>
            </a:prstGeom>
            <a:noFill/>
            <a:ln w="9525">
              <a:noFill/>
              <a:miter lim="800000"/>
              <a:headEnd/>
              <a:tailEnd/>
            </a:ln>
            <a:effectLst/>
          </p:spPr>
          <p:txBody>
            <a:bodyPr>
              <a:spAutoFit/>
            </a:bodyPr>
            <a:lstStyle/>
            <a:p>
              <a:pPr>
                <a:spcBef>
                  <a:spcPct val="50000"/>
                </a:spcBef>
              </a:pPr>
              <a:r>
                <a:rPr lang="en-US" dirty="0"/>
                <a:t>Combined – “Dog Bone”</a:t>
              </a:r>
            </a:p>
          </p:txBody>
        </p:sp>
        <p:sp>
          <p:nvSpPr>
            <p:cNvPr id="323612" name="Text Box 28"/>
            <p:cNvSpPr txBox="1">
              <a:spLocks noChangeArrowheads="1"/>
            </p:cNvSpPr>
            <p:nvPr/>
          </p:nvSpPr>
          <p:spPr bwMode="auto">
            <a:xfrm>
              <a:off x="2438400" y="48006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3" name="Text Box 29"/>
            <p:cNvSpPr txBox="1">
              <a:spLocks noChangeArrowheads="1"/>
            </p:cNvSpPr>
            <p:nvPr/>
          </p:nvSpPr>
          <p:spPr bwMode="auto">
            <a:xfrm>
              <a:off x="4953000" y="48006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4" name="Text Box 30"/>
            <p:cNvSpPr txBox="1">
              <a:spLocks noChangeArrowheads="1"/>
            </p:cNvSpPr>
            <p:nvPr/>
          </p:nvSpPr>
          <p:spPr bwMode="auto">
            <a:xfrm>
              <a:off x="7543800" y="48768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8" name="Text Box 34"/>
            <p:cNvSpPr txBox="1">
              <a:spLocks noChangeArrowheads="1"/>
            </p:cNvSpPr>
            <p:nvPr/>
          </p:nvSpPr>
          <p:spPr bwMode="auto">
            <a:xfrm>
              <a:off x="3657600" y="4800601"/>
              <a:ext cx="304800" cy="369332"/>
            </a:xfrm>
            <a:prstGeom prst="rect">
              <a:avLst/>
            </a:prstGeom>
            <a:noFill/>
            <a:ln w="9525">
              <a:noFill/>
              <a:miter lim="800000"/>
              <a:headEnd/>
              <a:tailEnd/>
            </a:ln>
            <a:effectLst/>
          </p:spPr>
          <p:txBody>
            <a:bodyPr>
              <a:spAutoFit/>
            </a:bodyPr>
            <a:lstStyle/>
            <a:p>
              <a:pPr>
                <a:spcBef>
                  <a:spcPct val="50000"/>
                </a:spcBef>
              </a:pPr>
              <a:r>
                <a:rPr lang="en-US" dirty="0"/>
                <a:t>S</a:t>
              </a:r>
            </a:p>
          </p:txBody>
        </p:sp>
        <p:sp>
          <p:nvSpPr>
            <p:cNvPr id="323619" name="Text Box 35"/>
            <p:cNvSpPr txBox="1">
              <a:spLocks noChangeArrowheads="1"/>
            </p:cNvSpPr>
            <p:nvPr/>
          </p:nvSpPr>
          <p:spPr bwMode="auto">
            <a:xfrm>
              <a:off x="6172200" y="4800601"/>
              <a:ext cx="304800" cy="369332"/>
            </a:xfrm>
            <a:prstGeom prst="rect">
              <a:avLst/>
            </a:prstGeom>
            <a:noFill/>
            <a:ln w="9525">
              <a:noFill/>
              <a:miter lim="800000"/>
              <a:headEnd/>
              <a:tailEnd/>
            </a:ln>
            <a:effectLst/>
          </p:spPr>
          <p:txBody>
            <a:bodyPr>
              <a:spAutoFit/>
            </a:bodyPr>
            <a:lstStyle/>
            <a:p>
              <a:pPr>
                <a:spcBef>
                  <a:spcPct val="50000"/>
                </a:spcBef>
              </a:pPr>
              <a:r>
                <a:rPr lang="en-US"/>
                <a:t>S</a:t>
              </a:r>
            </a:p>
          </p:txBody>
        </p:sp>
      </p:grpSp>
      <p:cxnSp>
        <p:nvCxnSpPr>
          <p:cNvPr id="41" name="Straight Connector 40"/>
          <p:cNvCxnSpPr/>
          <p:nvPr/>
        </p:nvCxnSpPr>
        <p:spPr>
          <a:xfrm>
            <a:off x="0" y="838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Slide Number Placeholder 36"/>
          <p:cNvSpPr>
            <a:spLocks noGrp="1"/>
          </p:cNvSpPr>
          <p:nvPr>
            <p:ph type="sldNum" sz="quarter" idx="10"/>
          </p:nvPr>
        </p:nvSpPr>
        <p:spPr/>
        <p:txBody>
          <a:bodyPr/>
          <a:lstStyle/>
          <a:p>
            <a:fld id="{D03CC7D5-AADD-49FA-8209-475AB0712B2E}" type="slidenum">
              <a:rPr lang="en-US" smtClean="0"/>
              <a:pPr/>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1" name="Picture 3" descr="Grouting work platform 5"/>
          <p:cNvPicPr>
            <a:picLocks noGrp="1" noChangeAspect="1" noChangeArrowheads="1"/>
          </p:cNvPicPr>
          <p:nvPr>
            <p:ph type="body" idx="1"/>
          </p:nvPr>
        </p:nvPicPr>
        <p:blipFill>
          <a:blip r:embed="rId2" cstate="print"/>
          <a:srcRect/>
          <a:stretch>
            <a:fillRect/>
          </a:stretch>
        </p:blipFill>
        <p:spPr>
          <a:xfrm>
            <a:off x="533400" y="838200"/>
            <a:ext cx="7924800" cy="5105400"/>
          </a:xfrm>
          <a:noFill/>
          <a:ln/>
        </p:spPr>
      </p:pic>
      <p:sp>
        <p:nvSpPr>
          <p:cNvPr id="3" name="TextBox 2"/>
          <p:cNvSpPr txBox="1"/>
          <p:nvPr/>
        </p:nvSpPr>
        <p:spPr>
          <a:xfrm>
            <a:off x="533400" y="0"/>
            <a:ext cx="7848600" cy="707886"/>
          </a:xfrm>
          <a:prstGeom prst="rect">
            <a:avLst/>
          </a:prstGeom>
          <a:noFill/>
        </p:spPr>
        <p:txBody>
          <a:bodyPr wrap="square" rtlCol="0">
            <a:spAutoFit/>
          </a:bodyPr>
          <a:lstStyle/>
          <a:p>
            <a:pPr algn="ctr"/>
            <a:r>
              <a:rPr lang="en-US" sz="4000" dirty="0" smtClean="0">
                <a:latin typeface="+mj-lt"/>
              </a:rPr>
              <a:t>Work Platform</a:t>
            </a:r>
            <a:endParaRPr lang="en-US" sz="4000" dirty="0">
              <a:latin typeface="+mj-lt"/>
            </a:endParaRPr>
          </a:p>
        </p:txBody>
      </p:sp>
      <p:cxnSp>
        <p:nvCxnSpPr>
          <p:cNvPr id="4" name="Straight Connector 3"/>
          <p:cNvCxnSpPr/>
          <p:nvPr/>
        </p:nvCxnSpPr>
        <p:spPr>
          <a:xfrm>
            <a:off x="0" y="6096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D03CC7D5-AADD-49FA-8209-475AB0712B2E}"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Work Platform </a:t>
            </a:r>
            <a:endParaRPr lang="en-US" dirty="0"/>
          </a:p>
        </p:txBody>
      </p:sp>
      <p:pic>
        <p:nvPicPr>
          <p:cNvPr id="367618" name="Picture 2" descr="W:\Barrier Wall\Photos\2011 Photos\20110120 Mark H\IMG_3282.JPG"/>
          <p:cNvPicPr>
            <a:picLocks noChangeAspect="1" noChangeArrowheads="1"/>
          </p:cNvPicPr>
          <p:nvPr/>
        </p:nvPicPr>
        <p:blipFill>
          <a:blip r:embed="rId2" cstate="print"/>
          <a:srcRect/>
          <a:stretch>
            <a:fillRect/>
          </a:stretch>
        </p:blipFill>
        <p:spPr bwMode="auto">
          <a:xfrm>
            <a:off x="228600" y="1066800"/>
            <a:ext cx="7820526" cy="5029200"/>
          </a:xfrm>
          <a:prstGeom prst="rect">
            <a:avLst/>
          </a:prstGeom>
          <a:noFill/>
        </p:spPr>
      </p:pic>
      <p:sp>
        <p:nvSpPr>
          <p:cNvPr id="4" name="Slide Number Placeholder 3"/>
          <p:cNvSpPr>
            <a:spLocks noGrp="1"/>
          </p:cNvSpPr>
          <p:nvPr>
            <p:ph type="sldNum" sz="quarter" idx="10"/>
          </p:nvPr>
        </p:nvSpPr>
        <p:spPr/>
        <p:txBody>
          <a:bodyPr/>
          <a:lstStyle/>
          <a:p>
            <a:fld id="{D03CC7D5-AADD-49FA-8209-475AB0712B2E}"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G_2925"/>
          <p:cNvPicPr>
            <a:picLocks noChangeAspect="1" noChangeArrowheads="1"/>
          </p:cNvPicPr>
          <p:nvPr/>
        </p:nvPicPr>
        <p:blipFill>
          <a:blip r:embed="rId2" cstate="print"/>
          <a:srcRect/>
          <a:stretch>
            <a:fillRect/>
          </a:stretch>
        </p:blipFill>
        <p:spPr bwMode="auto">
          <a:xfrm>
            <a:off x="0" y="304800"/>
            <a:ext cx="9144000" cy="6553200"/>
          </a:xfrm>
          <a:prstGeom prst="rect">
            <a:avLst/>
          </a:prstGeom>
          <a:noFill/>
        </p:spPr>
      </p:pic>
      <p:sp>
        <p:nvSpPr>
          <p:cNvPr id="95235" name="Rectangle 3"/>
          <p:cNvSpPr>
            <a:spLocks noChangeArrowheads="1"/>
          </p:cNvSpPr>
          <p:nvPr/>
        </p:nvSpPr>
        <p:spPr bwMode="auto">
          <a:xfrm>
            <a:off x="252302" y="914400"/>
            <a:ext cx="3437158" cy="461665"/>
          </a:xfrm>
          <a:prstGeom prst="rect">
            <a:avLst/>
          </a:prstGeom>
          <a:noFill/>
          <a:ln w="12700" algn="ctr">
            <a:noFill/>
            <a:miter lim="800000"/>
            <a:headEnd/>
            <a:tailEnd/>
          </a:ln>
          <a:effectLst/>
        </p:spPr>
        <p:txBody>
          <a:bodyPr wrap="none">
            <a:spAutoFit/>
          </a:bodyPr>
          <a:lstStyle/>
          <a:p>
            <a:pPr algn="ctr" eaLnBrk="0" hangingPunct="0"/>
            <a:r>
              <a:rPr lang="en-US" sz="2400" dirty="0">
                <a:solidFill>
                  <a:schemeClr val="bg1"/>
                </a:solidFill>
                <a:latin typeface="+mn-lt"/>
              </a:rPr>
              <a:t>Downstream Grout Line</a:t>
            </a:r>
          </a:p>
        </p:txBody>
      </p:sp>
      <p:sp>
        <p:nvSpPr>
          <p:cNvPr id="95236" name="Line 4"/>
          <p:cNvSpPr>
            <a:spLocks noChangeShapeType="1"/>
          </p:cNvSpPr>
          <p:nvPr/>
        </p:nvSpPr>
        <p:spPr bwMode="auto">
          <a:xfrm flipH="1">
            <a:off x="1371600" y="1676400"/>
            <a:ext cx="538163" cy="2462213"/>
          </a:xfrm>
          <a:prstGeom prst="line">
            <a:avLst/>
          </a:prstGeom>
          <a:noFill/>
          <a:ln w="57150">
            <a:solidFill>
              <a:schemeClr val="bg1"/>
            </a:solidFill>
            <a:round/>
            <a:headEnd/>
            <a:tailEnd type="triangle" w="lg" len="lg"/>
          </a:ln>
          <a:effectLst/>
        </p:spPr>
        <p:txBody>
          <a:bodyPr>
            <a:spAutoFit/>
          </a:bodyPr>
          <a:lstStyle/>
          <a:p>
            <a:endParaRPr lang="en-US"/>
          </a:p>
        </p:txBody>
      </p:sp>
      <p:sp>
        <p:nvSpPr>
          <p:cNvPr id="95237" name="Rectangle 5"/>
          <p:cNvSpPr>
            <a:spLocks noChangeArrowheads="1"/>
          </p:cNvSpPr>
          <p:nvPr/>
        </p:nvSpPr>
        <p:spPr bwMode="auto">
          <a:xfrm>
            <a:off x="3490145" y="317500"/>
            <a:ext cx="3244799" cy="830997"/>
          </a:xfrm>
          <a:prstGeom prst="rect">
            <a:avLst/>
          </a:prstGeom>
          <a:noFill/>
          <a:ln w="12700" algn="ctr">
            <a:noFill/>
            <a:miter lim="800000"/>
            <a:headEnd/>
            <a:tailEnd/>
          </a:ln>
          <a:effectLst/>
        </p:spPr>
        <p:txBody>
          <a:bodyPr wrap="none">
            <a:spAutoFit/>
          </a:bodyPr>
          <a:lstStyle/>
          <a:p>
            <a:pPr algn="ctr" eaLnBrk="0" hangingPunct="0"/>
            <a:r>
              <a:rPr lang="en-US" sz="2400" b="1" dirty="0">
                <a:solidFill>
                  <a:schemeClr val="bg1"/>
                </a:solidFill>
                <a:effectLst>
                  <a:outerShdw blurRad="38100" dist="38100" dir="2700000" algn="tl">
                    <a:srgbClr val="C0C0C0"/>
                  </a:outerShdw>
                </a:effectLst>
              </a:rPr>
              <a:t>Upstream Grout </a:t>
            </a:r>
            <a:r>
              <a:rPr lang="en-US" sz="2400" b="1" dirty="0" smtClean="0">
                <a:solidFill>
                  <a:schemeClr val="bg1"/>
                </a:solidFill>
                <a:effectLst>
                  <a:outerShdw blurRad="38100" dist="38100" dir="2700000" algn="tl">
                    <a:srgbClr val="C0C0C0"/>
                  </a:outerShdw>
                </a:effectLst>
              </a:rPr>
              <a:t>Line</a:t>
            </a:r>
          </a:p>
          <a:p>
            <a:pPr algn="ctr" eaLnBrk="0" hangingPunct="0"/>
            <a:endParaRPr lang="en-US" sz="2400" b="1" dirty="0">
              <a:solidFill>
                <a:schemeClr val="bg1"/>
              </a:solidFill>
              <a:effectLst>
                <a:outerShdw blurRad="38100" dist="38100" dir="2700000" algn="tl">
                  <a:srgbClr val="C0C0C0"/>
                </a:outerShdw>
              </a:effectLst>
            </a:endParaRPr>
          </a:p>
        </p:txBody>
      </p:sp>
      <p:sp>
        <p:nvSpPr>
          <p:cNvPr id="95238" name="Line 6"/>
          <p:cNvSpPr>
            <a:spLocks noChangeShapeType="1"/>
          </p:cNvSpPr>
          <p:nvPr/>
        </p:nvSpPr>
        <p:spPr bwMode="auto">
          <a:xfrm flipH="1">
            <a:off x="4800600" y="1295400"/>
            <a:ext cx="228600" cy="2695575"/>
          </a:xfrm>
          <a:prstGeom prst="line">
            <a:avLst/>
          </a:prstGeom>
          <a:noFill/>
          <a:ln w="57150">
            <a:solidFill>
              <a:schemeClr val="bg1"/>
            </a:solidFill>
            <a:round/>
            <a:headEnd/>
            <a:tailEnd type="triangle" w="lg" len="lg"/>
          </a:ln>
          <a:effectLst/>
        </p:spPr>
        <p:txBody>
          <a:bodyPr wrap="square">
            <a:spAutoFit/>
          </a:bodyPr>
          <a:lstStyle/>
          <a:p>
            <a:endParaRPr lang="en-US"/>
          </a:p>
        </p:txBody>
      </p:sp>
      <p:sp>
        <p:nvSpPr>
          <p:cNvPr id="95239" name="Rectangle 7"/>
          <p:cNvSpPr>
            <a:spLocks noChangeArrowheads="1"/>
          </p:cNvSpPr>
          <p:nvPr/>
        </p:nvSpPr>
        <p:spPr bwMode="auto">
          <a:xfrm>
            <a:off x="2819400" y="1752600"/>
            <a:ext cx="1885950" cy="830997"/>
          </a:xfrm>
          <a:prstGeom prst="rect">
            <a:avLst/>
          </a:prstGeom>
          <a:noFill/>
          <a:ln w="12700" algn="ctr">
            <a:noFill/>
            <a:miter lim="800000"/>
            <a:headEnd/>
            <a:tailEnd/>
          </a:ln>
          <a:effectLst/>
        </p:spPr>
        <p:txBody>
          <a:bodyPr>
            <a:spAutoFit/>
          </a:bodyPr>
          <a:lstStyle/>
          <a:p>
            <a:pPr algn="ctr" eaLnBrk="0" hangingPunct="0"/>
            <a:r>
              <a:rPr lang="en-US" sz="2400" dirty="0">
                <a:solidFill>
                  <a:schemeClr val="bg1"/>
                </a:solidFill>
                <a:latin typeface="+mn-lt"/>
              </a:rPr>
              <a:t>Barrier Wall Alignment</a:t>
            </a:r>
          </a:p>
        </p:txBody>
      </p:sp>
      <p:sp>
        <p:nvSpPr>
          <p:cNvPr id="95240" name="Freeform 8" descr="Granite"/>
          <p:cNvSpPr>
            <a:spLocks/>
          </p:cNvSpPr>
          <p:nvPr/>
        </p:nvSpPr>
        <p:spPr bwMode="auto">
          <a:xfrm>
            <a:off x="0" y="3810000"/>
            <a:ext cx="4419600" cy="3048000"/>
          </a:xfrm>
          <a:custGeom>
            <a:avLst/>
            <a:gdLst/>
            <a:ahLst/>
            <a:cxnLst>
              <a:cxn ang="0">
                <a:pos x="0" y="1200"/>
              </a:cxn>
              <a:cxn ang="0">
                <a:pos x="2592" y="0"/>
              </a:cxn>
              <a:cxn ang="0">
                <a:pos x="2736" y="0"/>
              </a:cxn>
              <a:cxn ang="0">
                <a:pos x="624" y="1968"/>
              </a:cxn>
              <a:cxn ang="0">
                <a:pos x="0" y="1968"/>
              </a:cxn>
              <a:cxn ang="0">
                <a:pos x="0" y="1200"/>
              </a:cxn>
            </a:cxnLst>
            <a:rect l="0" t="0" r="r" b="b"/>
            <a:pathLst>
              <a:path w="2736" h="1968">
                <a:moveTo>
                  <a:pt x="0" y="1200"/>
                </a:moveTo>
                <a:lnTo>
                  <a:pt x="2592" y="0"/>
                </a:lnTo>
                <a:lnTo>
                  <a:pt x="2736" y="0"/>
                </a:lnTo>
                <a:lnTo>
                  <a:pt x="624" y="1968"/>
                </a:lnTo>
                <a:lnTo>
                  <a:pt x="0" y="1968"/>
                </a:lnTo>
                <a:lnTo>
                  <a:pt x="0" y="1200"/>
                </a:lnTo>
                <a:close/>
              </a:path>
            </a:pathLst>
          </a:custGeom>
          <a:blipFill dpi="0" rotWithShape="1">
            <a:blip r:embed="rId3" cstate="print"/>
            <a:srcRect/>
            <a:tile tx="0" ty="0" sx="100000" sy="100000" flip="none" algn="tl"/>
          </a:blipFill>
          <a:ln w="9525">
            <a:solidFill>
              <a:schemeClr val="tx1"/>
            </a:solidFill>
            <a:round/>
            <a:headEnd/>
            <a:tailEnd/>
          </a:ln>
          <a:effectLst/>
        </p:spPr>
        <p:txBody>
          <a:bodyPr/>
          <a:lstStyle/>
          <a:p>
            <a:endParaRPr lang="en-US"/>
          </a:p>
        </p:txBody>
      </p:sp>
      <p:sp>
        <p:nvSpPr>
          <p:cNvPr id="95241" name="Line 9"/>
          <p:cNvSpPr>
            <a:spLocks noChangeShapeType="1"/>
          </p:cNvSpPr>
          <p:nvPr/>
        </p:nvSpPr>
        <p:spPr bwMode="auto">
          <a:xfrm flipH="1">
            <a:off x="3581400" y="2667000"/>
            <a:ext cx="152400" cy="1447800"/>
          </a:xfrm>
          <a:prstGeom prst="line">
            <a:avLst/>
          </a:prstGeom>
          <a:noFill/>
          <a:ln w="57150">
            <a:solidFill>
              <a:schemeClr val="bg1"/>
            </a:solidFill>
            <a:round/>
            <a:headEnd/>
            <a:tailEnd type="triangle" w="lg" len="lg"/>
          </a:ln>
          <a:effectLst/>
        </p:spPr>
        <p:txBody>
          <a:bodyPr>
            <a:spAutoFit/>
          </a:bodyPr>
          <a:lstStyle/>
          <a:p>
            <a:endParaRPr lang="en-US"/>
          </a:p>
        </p:txBody>
      </p:sp>
      <p:sp>
        <p:nvSpPr>
          <p:cNvPr id="10" name="Rectangle 5"/>
          <p:cNvSpPr>
            <a:spLocks noChangeArrowheads="1"/>
          </p:cNvSpPr>
          <p:nvPr/>
        </p:nvSpPr>
        <p:spPr bwMode="auto">
          <a:xfrm>
            <a:off x="4038600" y="685800"/>
            <a:ext cx="2257349" cy="276999"/>
          </a:xfrm>
          <a:prstGeom prst="rect">
            <a:avLst/>
          </a:prstGeom>
          <a:noFill/>
          <a:ln w="12700" algn="ctr">
            <a:noFill/>
            <a:miter lim="800000"/>
            <a:headEnd/>
            <a:tailEnd/>
          </a:ln>
          <a:effectLst/>
        </p:spPr>
        <p:txBody>
          <a:bodyPr wrap="none">
            <a:spAutoFit/>
          </a:bodyPr>
          <a:lstStyle/>
          <a:p>
            <a:pPr algn="ctr" eaLnBrk="0" hangingPunct="0"/>
            <a:r>
              <a:rPr lang="en-US" sz="1200" b="1" dirty="0" smtClean="0">
                <a:solidFill>
                  <a:schemeClr val="bg1"/>
                </a:solidFill>
                <a:effectLst>
                  <a:outerShdw blurRad="38100" dist="38100" dir="2700000" algn="tl">
                    <a:srgbClr val="C0C0C0"/>
                  </a:outerShdw>
                </a:effectLst>
              </a:rPr>
              <a:t>Angled at 15° toward the left</a:t>
            </a:r>
            <a:endParaRPr lang="en-US" sz="1200" b="1" dirty="0">
              <a:solidFill>
                <a:schemeClr val="bg1"/>
              </a:solidFill>
              <a:effectLst>
                <a:outerShdw blurRad="38100" dist="38100" dir="2700000" algn="tl">
                  <a:srgbClr val="C0C0C0"/>
                </a:outerShdw>
              </a:effectLst>
            </a:endParaRPr>
          </a:p>
        </p:txBody>
      </p:sp>
      <p:sp>
        <p:nvSpPr>
          <p:cNvPr id="11" name="Rectangle 3"/>
          <p:cNvSpPr>
            <a:spLocks noChangeArrowheads="1"/>
          </p:cNvSpPr>
          <p:nvPr/>
        </p:nvSpPr>
        <p:spPr bwMode="auto">
          <a:xfrm>
            <a:off x="838200" y="1295400"/>
            <a:ext cx="2369558" cy="276999"/>
          </a:xfrm>
          <a:prstGeom prst="rect">
            <a:avLst/>
          </a:prstGeom>
          <a:noFill/>
          <a:ln w="12700" algn="ctr">
            <a:noFill/>
            <a:miter lim="800000"/>
            <a:headEnd/>
            <a:tailEnd/>
          </a:ln>
          <a:effectLst/>
        </p:spPr>
        <p:txBody>
          <a:bodyPr wrap="none">
            <a:spAutoFit/>
          </a:bodyPr>
          <a:lstStyle/>
          <a:p>
            <a:pPr algn="ctr" eaLnBrk="0" hangingPunct="0"/>
            <a:r>
              <a:rPr lang="en-US" sz="1200" b="1" dirty="0" smtClean="0">
                <a:solidFill>
                  <a:schemeClr val="bg1"/>
                </a:solidFill>
                <a:effectLst>
                  <a:outerShdw blurRad="38100" dist="38100" dir="2700000" algn="tl">
                    <a:srgbClr val="C0C0C0"/>
                  </a:outerShdw>
                </a:effectLst>
              </a:rPr>
              <a:t>Angled at 15° toward the right</a:t>
            </a:r>
            <a:endParaRPr lang="en-US" sz="1200" b="1" dirty="0">
              <a:solidFill>
                <a:schemeClr val="bg1"/>
              </a:solidFill>
              <a:effectLst>
                <a:outerShdw blurRad="38100" dist="38100" dir="2700000" algn="tl">
                  <a:srgbClr val="C0C0C0"/>
                </a:outerShdw>
              </a:effectLst>
            </a:endParaRPr>
          </a:p>
        </p:txBody>
      </p:sp>
      <p:sp>
        <p:nvSpPr>
          <p:cNvPr id="12" name="Slide Number Placeholder 11"/>
          <p:cNvSpPr>
            <a:spLocks noGrp="1"/>
          </p:cNvSpPr>
          <p:nvPr>
            <p:ph type="sldNum" sz="quarter" idx="10"/>
          </p:nvPr>
        </p:nvSpPr>
        <p:spPr/>
        <p:txBody>
          <a:bodyPr/>
          <a:lstStyle/>
          <a:p>
            <a:fld id="{D03CC7D5-AADD-49FA-8209-475AB0712B2E}" type="slidenum">
              <a:rPr lang="en-US" smtClean="0"/>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9" name="Picture 3"/>
          <p:cNvPicPr>
            <a:picLocks noChangeAspect="1" noChangeArrowheads="1"/>
          </p:cNvPicPr>
          <p:nvPr/>
        </p:nvPicPr>
        <p:blipFill>
          <a:blip r:embed="rId4"/>
          <a:srcRect/>
          <a:stretch>
            <a:fillRect/>
          </a:stretch>
        </p:blipFill>
        <p:spPr bwMode="auto">
          <a:xfrm>
            <a:off x="4567238" y="3419475"/>
            <a:ext cx="9525" cy="19050"/>
          </a:xfrm>
          <a:prstGeom prst="rect">
            <a:avLst/>
          </a:prstGeom>
          <a:noFill/>
          <a:ln w="9525">
            <a:noFill/>
            <a:miter lim="800000"/>
            <a:headEnd/>
            <a:tailEnd/>
          </a:ln>
          <a:effectLst/>
        </p:spPr>
      </p:pic>
      <p:pic>
        <p:nvPicPr>
          <p:cNvPr id="367620" name="Picture 4"/>
          <p:cNvPicPr>
            <a:picLocks noChangeAspect="1" noChangeArrowheads="1"/>
          </p:cNvPicPr>
          <p:nvPr/>
        </p:nvPicPr>
        <p:blipFill>
          <a:blip r:embed="rId4"/>
          <a:srcRect/>
          <a:stretch>
            <a:fillRect/>
          </a:stretch>
        </p:blipFill>
        <p:spPr bwMode="auto">
          <a:xfrm>
            <a:off x="4567238" y="3419475"/>
            <a:ext cx="9525" cy="19050"/>
          </a:xfrm>
          <a:prstGeom prst="rect">
            <a:avLst/>
          </a:prstGeom>
          <a:noFill/>
          <a:ln w="9525">
            <a:noFill/>
            <a:miter lim="800000"/>
            <a:headEnd/>
            <a:tailEnd/>
          </a:ln>
          <a:effectLst/>
        </p:spPr>
      </p:pic>
      <p:pic>
        <p:nvPicPr>
          <p:cNvPr id="367621" name="Picture 5"/>
          <p:cNvPicPr>
            <a:picLocks noChangeAspect="1" noChangeArrowheads="1"/>
          </p:cNvPicPr>
          <p:nvPr/>
        </p:nvPicPr>
        <p:blipFill>
          <a:blip r:embed="rId4"/>
          <a:srcRect/>
          <a:stretch>
            <a:fillRect/>
          </a:stretch>
        </p:blipFill>
        <p:spPr bwMode="auto">
          <a:xfrm>
            <a:off x="4567238" y="3419475"/>
            <a:ext cx="9525" cy="19050"/>
          </a:xfrm>
          <a:prstGeom prst="rect">
            <a:avLst/>
          </a:prstGeom>
          <a:noFill/>
          <a:ln w="9525">
            <a:noFill/>
            <a:miter lim="800000"/>
            <a:headEnd/>
            <a:tailEnd/>
          </a:ln>
          <a:effectLst/>
        </p:spPr>
      </p:pic>
      <p:pic>
        <p:nvPicPr>
          <p:cNvPr id="367622" name="Picture 6"/>
          <p:cNvPicPr>
            <a:picLocks noChangeAspect="1" noChangeArrowheads="1"/>
          </p:cNvPicPr>
          <p:nvPr/>
        </p:nvPicPr>
        <p:blipFill>
          <a:blip r:embed="rId5"/>
          <a:srcRect/>
          <a:stretch>
            <a:fillRect/>
          </a:stretch>
        </p:blipFill>
        <p:spPr bwMode="auto">
          <a:xfrm>
            <a:off x="4564063" y="3424238"/>
            <a:ext cx="19050" cy="9525"/>
          </a:xfrm>
          <a:prstGeom prst="rect">
            <a:avLst/>
          </a:prstGeom>
          <a:noFill/>
          <a:ln w="9525">
            <a:noFill/>
            <a:miter lim="800000"/>
            <a:headEnd/>
            <a:tailEnd/>
          </a:ln>
          <a:effectLst/>
        </p:spPr>
      </p:pic>
      <p:sp>
        <p:nvSpPr>
          <p:cNvPr id="8" name="Rectangle 20"/>
          <p:cNvSpPr>
            <a:spLocks noChangeArrowheads="1"/>
          </p:cNvSpPr>
          <p:nvPr/>
        </p:nvSpPr>
        <p:spPr bwMode="auto">
          <a:xfrm>
            <a:off x="152400" y="152400"/>
            <a:ext cx="8839199" cy="590550"/>
          </a:xfrm>
          <a:prstGeom prst="rect">
            <a:avLst/>
          </a:prstGeom>
          <a:noFill/>
          <a:ln w="12700">
            <a:noFill/>
            <a:miter lim="800000"/>
            <a:headEnd/>
            <a:tailEnd/>
          </a:ln>
          <a:effectLst/>
        </p:spPr>
        <p:txBody>
          <a:bodyPr lIns="90488" tIns="44450" rIns="90488" bIns="44450" anchor="ctr"/>
          <a:lstStyle/>
          <a:p>
            <a:pPr algn="ctr" eaLnBrk="0" hangingPunct="0">
              <a:lnSpc>
                <a:spcPct val="85000"/>
              </a:lnSpc>
            </a:pPr>
            <a:r>
              <a:rPr lang="en-US" sz="4000" dirty="0">
                <a:solidFill>
                  <a:schemeClr val="tx2"/>
                </a:solidFill>
                <a:latin typeface="+mj-lt"/>
              </a:rPr>
              <a:t>Pitfalls</a:t>
            </a:r>
            <a:r>
              <a:rPr lang="en-US" sz="4000" b="1" dirty="0">
                <a:solidFill>
                  <a:schemeClr val="tx2"/>
                </a:solidFill>
                <a:effectLst>
                  <a:outerShdw blurRad="38100" dist="38100" dir="2700000" algn="tl">
                    <a:srgbClr val="000000"/>
                  </a:outerShdw>
                </a:effectLst>
                <a:latin typeface="+mj-lt"/>
              </a:rPr>
              <a:t> </a:t>
            </a:r>
            <a:r>
              <a:rPr lang="en-US" sz="4000" dirty="0">
                <a:solidFill>
                  <a:schemeClr val="tx2"/>
                </a:solidFill>
                <a:latin typeface="+mj-lt"/>
              </a:rPr>
              <a:t>of Grouting in Karst Limestone</a:t>
            </a:r>
          </a:p>
        </p:txBody>
      </p:sp>
      <p:graphicFrame>
        <p:nvGraphicFramePr>
          <p:cNvPr id="367618" name="Object 2"/>
          <p:cNvGraphicFramePr>
            <a:graphicFrameLocks noChangeAspect="1"/>
          </p:cNvGraphicFramePr>
          <p:nvPr/>
        </p:nvGraphicFramePr>
        <p:xfrm>
          <a:off x="990600" y="1143000"/>
          <a:ext cx="7086600" cy="4724400"/>
        </p:xfrm>
        <a:graphic>
          <a:graphicData uri="http://schemas.openxmlformats.org/presentationml/2006/ole">
            <mc:AlternateContent xmlns:mc="http://schemas.openxmlformats.org/markup-compatibility/2006">
              <mc:Choice xmlns:v="urn:schemas-microsoft-com:vml" Requires="v">
                <p:oleObj spid="_x0000_s1027" name="Photo Editor Photo" r:id="rId6" imgW="4142857" imgH="2828571" progId="">
                  <p:embed/>
                </p:oleObj>
              </mc:Choice>
              <mc:Fallback>
                <p:oleObj name="Photo Editor Photo" r:id="rId6" imgW="4142857" imgH="2828571"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143000"/>
                        <a:ext cx="7086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6"/>
          <p:cNvGrpSpPr/>
          <p:nvPr/>
        </p:nvGrpSpPr>
        <p:grpSpPr>
          <a:xfrm>
            <a:off x="1481750" y="1676400"/>
            <a:ext cx="6048168" cy="4191000"/>
            <a:chOff x="1295400" y="1676400"/>
            <a:chExt cx="6568440" cy="4191000"/>
          </a:xfrm>
        </p:grpSpPr>
        <p:sp>
          <p:nvSpPr>
            <p:cNvPr id="9" name="Rectangle 8"/>
            <p:cNvSpPr/>
            <p:nvPr/>
          </p:nvSpPr>
          <p:spPr>
            <a:xfrm>
              <a:off x="1295400" y="1676400"/>
              <a:ext cx="91440" cy="41910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0" y="1752600"/>
              <a:ext cx="91440" cy="41148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00400" y="1828800"/>
              <a:ext cx="91440" cy="40386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38600" y="1905000"/>
              <a:ext cx="91440" cy="39624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29200" y="1828800"/>
              <a:ext cx="91440" cy="40386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43600" y="1828800"/>
              <a:ext cx="91440" cy="40386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772400" y="2514600"/>
              <a:ext cx="91440" cy="33528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81800" y="1828800"/>
              <a:ext cx="91440" cy="40386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0"/>
          </p:nvPr>
        </p:nvSpPr>
        <p:spPr/>
        <p:txBody>
          <a:bodyPr/>
          <a:lstStyle/>
          <a:p>
            <a:fld id="{82BF0D79-5E21-4B51-83BC-01370C6300A1}" type="slidenum">
              <a:rPr lang="en-US" smtClean="0"/>
              <a:pPr/>
              <a:t>46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7618" name="Object 2"/>
          <p:cNvGraphicFramePr>
            <a:graphicFrameLocks noChangeAspect="1"/>
          </p:cNvGraphicFramePr>
          <p:nvPr/>
        </p:nvGraphicFramePr>
        <p:xfrm>
          <a:off x="990600" y="1143000"/>
          <a:ext cx="7239000" cy="4724400"/>
        </p:xfrm>
        <a:graphic>
          <a:graphicData uri="http://schemas.openxmlformats.org/presentationml/2006/ole">
            <mc:AlternateContent xmlns:mc="http://schemas.openxmlformats.org/markup-compatibility/2006">
              <mc:Choice xmlns:v="urn:schemas-microsoft-com:vml" Requires="v">
                <p:oleObj spid="_x0000_s2051" name="Photo Editor Photo" r:id="rId4" imgW="4142857" imgH="2828571" progId="">
                  <p:embed/>
                </p:oleObj>
              </mc:Choice>
              <mc:Fallback>
                <p:oleObj name="Photo Editor Photo" r:id="rId4" imgW="4142857" imgH="2828571"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143000"/>
                        <a:ext cx="7239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67619" name="Picture 3"/>
          <p:cNvPicPr>
            <a:picLocks noChangeAspect="1" noChangeArrowheads="1"/>
          </p:cNvPicPr>
          <p:nvPr/>
        </p:nvPicPr>
        <p:blipFill>
          <a:blip r:embed="rId6"/>
          <a:srcRect/>
          <a:stretch>
            <a:fillRect/>
          </a:stretch>
        </p:blipFill>
        <p:spPr bwMode="auto">
          <a:xfrm>
            <a:off x="4567238" y="3419475"/>
            <a:ext cx="9525" cy="19050"/>
          </a:xfrm>
          <a:prstGeom prst="rect">
            <a:avLst/>
          </a:prstGeom>
          <a:noFill/>
          <a:ln w="9525">
            <a:noFill/>
            <a:miter lim="800000"/>
            <a:headEnd/>
            <a:tailEnd/>
          </a:ln>
          <a:effectLst/>
        </p:spPr>
      </p:pic>
      <p:pic>
        <p:nvPicPr>
          <p:cNvPr id="367620" name="Picture 4"/>
          <p:cNvPicPr>
            <a:picLocks noChangeAspect="1" noChangeArrowheads="1"/>
          </p:cNvPicPr>
          <p:nvPr/>
        </p:nvPicPr>
        <p:blipFill>
          <a:blip r:embed="rId6"/>
          <a:srcRect/>
          <a:stretch>
            <a:fillRect/>
          </a:stretch>
        </p:blipFill>
        <p:spPr bwMode="auto">
          <a:xfrm>
            <a:off x="4567238" y="3419475"/>
            <a:ext cx="9525" cy="19050"/>
          </a:xfrm>
          <a:prstGeom prst="rect">
            <a:avLst/>
          </a:prstGeom>
          <a:noFill/>
          <a:ln w="9525">
            <a:noFill/>
            <a:miter lim="800000"/>
            <a:headEnd/>
            <a:tailEnd/>
          </a:ln>
          <a:effectLst/>
        </p:spPr>
      </p:pic>
      <p:pic>
        <p:nvPicPr>
          <p:cNvPr id="367621" name="Picture 5"/>
          <p:cNvPicPr>
            <a:picLocks noChangeAspect="1" noChangeArrowheads="1"/>
          </p:cNvPicPr>
          <p:nvPr/>
        </p:nvPicPr>
        <p:blipFill>
          <a:blip r:embed="rId6"/>
          <a:srcRect/>
          <a:stretch>
            <a:fillRect/>
          </a:stretch>
        </p:blipFill>
        <p:spPr bwMode="auto">
          <a:xfrm>
            <a:off x="4567238" y="3419475"/>
            <a:ext cx="9525" cy="19050"/>
          </a:xfrm>
          <a:prstGeom prst="rect">
            <a:avLst/>
          </a:prstGeom>
          <a:noFill/>
          <a:ln w="9525">
            <a:noFill/>
            <a:miter lim="800000"/>
            <a:headEnd/>
            <a:tailEnd/>
          </a:ln>
          <a:effectLst/>
        </p:spPr>
      </p:pic>
      <p:pic>
        <p:nvPicPr>
          <p:cNvPr id="367622" name="Picture 6"/>
          <p:cNvPicPr>
            <a:picLocks noChangeAspect="1" noChangeArrowheads="1"/>
          </p:cNvPicPr>
          <p:nvPr/>
        </p:nvPicPr>
        <p:blipFill>
          <a:blip r:embed="rId7"/>
          <a:srcRect/>
          <a:stretch>
            <a:fillRect/>
          </a:stretch>
        </p:blipFill>
        <p:spPr bwMode="auto">
          <a:xfrm>
            <a:off x="4564063" y="3424238"/>
            <a:ext cx="19050" cy="9525"/>
          </a:xfrm>
          <a:prstGeom prst="rect">
            <a:avLst/>
          </a:prstGeom>
          <a:noFill/>
          <a:ln w="9525">
            <a:noFill/>
            <a:miter lim="800000"/>
            <a:headEnd/>
            <a:tailEnd/>
          </a:ln>
          <a:effectLst/>
        </p:spPr>
      </p:pic>
      <p:sp>
        <p:nvSpPr>
          <p:cNvPr id="8" name="Rectangle 20"/>
          <p:cNvSpPr>
            <a:spLocks noChangeArrowheads="1"/>
          </p:cNvSpPr>
          <p:nvPr/>
        </p:nvSpPr>
        <p:spPr bwMode="auto">
          <a:xfrm>
            <a:off x="152400" y="152400"/>
            <a:ext cx="8839199" cy="590550"/>
          </a:xfrm>
          <a:prstGeom prst="rect">
            <a:avLst/>
          </a:prstGeom>
          <a:noFill/>
          <a:ln w="12700">
            <a:noFill/>
            <a:miter lim="800000"/>
            <a:headEnd/>
            <a:tailEnd/>
          </a:ln>
          <a:effectLst/>
        </p:spPr>
        <p:txBody>
          <a:bodyPr lIns="90488" tIns="44450" rIns="90488" bIns="44450" anchor="ctr"/>
          <a:lstStyle/>
          <a:p>
            <a:pPr algn="ctr" eaLnBrk="0" hangingPunct="0">
              <a:lnSpc>
                <a:spcPct val="85000"/>
              </a:lnSpc>
            </a:pPr>
            <a:r>
              <a:rPr lang="en-US" sz="4000" dirty="0">
                <a:solidFill>
                  <a:schemeClr val="tx2"/>
                </a:solidFill>
                <a:latin typeface="+mj-lt"/>
              </a:rPr>
              <a:t>Pitfalls</a:t>
            </a:r>
            <a:r>
              <a:rPr lang="en-US" sz="4000" b="1" dirty="0">
                <a:solidFill>
                  <a:schemeClr val="tx2"/>
                </a:solidFill>
                <a:effectLst>
                  <a:outerShdw blurRad="38100" dist="38100" dir="2700000" algn="tl">
                    <a:srgbClr val="000000"/>
                  </a:outerShdw>
                </a:effectLst>
                <a:latin typeface="+mj-lt"/>
              </a:rPr>
              <a:t> </a:t>
            </a:r>
            <a:r>
              <a:rPr lang="en-US" sz="4000" dirty="0">
                <a:solidFill>
                  <a:schemeClr val="tx2"/>
                </a:solidFill>
                <a:latin typeface="+mj-lt"/>
              </a:rPr>
              <a:t>of Grouting in Karst Limestone</a:t>
            </a:r>
          </a:p>
        </p:txBody>
      </p:sp>
      <p:grpSp>
        <p:nvGrpSpPr>
          <p:cNvPr id="2" name="Group 29"/>
          <p:cNvGrpSpPr/>
          <p:nvPr/>
        </p:nvGrpSpPr>
        <p:grpSpPr>
          <a:xfrm>
            <a:off x="1497392" y="1640476"/>
            <a:ext cx="6086908" cy="4255272"/>
            <a:chOff x="1497392" y="1640476"/>
            <a:chExt cx="6086908" cy="4255272"/>
          </a:xfrm>
        </p:grpSpPr>
        <p:sp>
          <p:nvSpPr>
            <p:cNvPr id="18" name="Rectangle 17"/>
            <p:cNvSpPr/>
            <p:nvPr/>
          </p:nvSpPr>
          <p:spPr>
            <a:xfrm rot="1427674">
              <a:off x="1497392" y="1640476"/>
              <a:ext cx="86008" cy="2867132"/>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427674">
              <a:off x="2418382" y="1694785"/>
              <a:ext cx="86008" cy="3227818"/>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427674">
              <a:off x="3267960" y="1747787"/>
              <a:ext cx="86008" cy="3557761"/>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427674">
              <a:off x="4066127" y="1698525"/>
              <a:ext cx="86008" cy="39624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427674">
              <a:off x="5087682" y="1710611"/>
              <a:ext cx="86008" cy="3922588"/>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427674">
              <a:off x="6007259" y="1709569"/>
              <a:ext cx="86008" cy="4023055"/>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427674">
              <a:off x="7498292" y="2542948"/>
              <a:ext cx="86008" cy="33528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427674">
              <a:off x="6739480" y="2462475"/>
              <a:ext cx="86008" cy="3141364"/>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p:cNvSpPr/>
          <p:nvPr/>
        </p:nvSpPr>
        <p:spPr>
          <a:xfrm>
            <a:off x="3971961" y="2847975"/>
            <a:ext cx="1845586" cy="1209675"/>
          </a:xfrm>
          <a:custGeom>
            <a:avLst/>
            <a:gdLst>
              <a:gd name="connsiteX0" fmla="*/ 176213 w 1962150"/>
              <a:gd name="connsiteY0" fmla="*/ 0 h 1209675"/>
              <a:gd name="connsiteX1" fmla="*/ 238125 w 1962150"/>
              <a:gd name="connsiteY1" fmla="*/ 57150 h 1209675"/>
              <a:gd name="connsiteX2" fmla="*/ 176213 w 1962150"/>
              <a:gd name="connsiteY2" fmla="*/ 80963 h 1209675"/>
              <a:gd name="connsiteX3" fmla="*/ 171450 w 1962150"/>
              <a:gd name="connsiteY3" fmla="*/ 233363 h 1209675"/>
              <a:gd name="connsiteX4" fmla="*/ 304800 w 1962150"/>
              <a:gd name="connsiteY4" fmla="*/ 257175 h 1209675"/>
              <a:gd name="connsiteX5" fmla="*/ 309563 w 1962150"/>
              <a:gd name="connsiteY5" fmla="*/ 280988 h 1209675"/>
              <a:gd name="connsiteX6" fmla="*/ 247650 w 1962150"/>
              <a:gd name="connsiteY6" fmla="*/ 290513 h 1209675"/>
              <a:gd name="connsiteX7" fmla="*/ 223838 w 1962150"/>
              <a:gd name="connsiteY7" fmla="*/ 300038 h 1209675"/>
              <a:gd name="connsiteX8" fmla="*/ 271463 w 1962150"/>
              <a:gd name="connsiteY8" fmla="*/ 328613 h 1209675"/>
              <a:gd name="connsiteX9" fmla="*/ 314325 w 1962150"/>
              <a:gd name="connsiteY9" fmla="*/ 347663 h 1209675"/>
              <a:gd name="connsiteX10" fmla="*/ 314325 w 1962150"/>
              <a:gd name="connsiteY10" fmla="*/ 366713 h 1209675"/>
              <a:gd name="connsiteX11" fmla="*/ 300038 w 1962150"/>
              <a:gd name="connsiteY11" fmla="*/ 395288 h 1209675"/>
              <a:gd name="connsiteX12" fmla="*/ 357188 w 1962150"/>
              <a:gd name="connsiteY12" fmla="*/ 438150 h 1209675"/>
              <a:gd name="connsiteX13" fmla="*/ 514350 w 1962150"/>
              <a:gd name="connsiteY13" fmla="*/ 447675 h 1209675"/>
              <a:gd name="connsiteX14" fmla="*/ 628650 w 1962150"/>
              <a:gd name="connsiteY14" fmla="*/ 414338 h 1209675"/>
              <a:gd name="connsiteX15" fmla="*/ 809625 w 1962150"/>
              <a:gd name="connsiteY15" fmla="*/ 419100 h 1209675"/>
              <a:gd name="connsiteX16" fmla="*/ 976313 w 1962150"/>
              <a:gd name="connsiteY16" fmla="*/ 428625 h 1209675"/>
              <a:gd name="connsiteX17" fmla="*/ 1190625 w 1962150"/>
              <a:gd name="connsiteY17" fmla="*/ 447675 h 1209675"/>
              <a:gd name="connsiteX18" fmla="*/ 1385888 w 1962150"/>
              <a:gd name="connsiteY18" fmla="*/ 447675 h 1209675"/>
              <a:gd name="connsiteX19" fmla="*/ 1519238 w 1962150"/>
              <a:gd name="connsiteY19" fmla="*/ 466725 h 1209675"/>
              <a:gd name="connsiteX20" fmla="*/ 1595438 w 1962150"/>
              <a:gd name="connsiteY20" fmla="*/ 481013 h 1209675"/>
              <a:gd name="connsiteX21" fmla="*/ 1662113 w 1962150"/>
              <a:gd name="connsiteY21" fmla="*/ 438150 h 1209675"/>
              <a:gd name="connsiteX22" fmla="*/ 1795463 w 1962150"/>
              <a:gd name="connsiteY22" fmla="*/ 438150 h 1209675"/>
              <a:gd name="connsiteX23" fmla="*/ 1947863 w 1962150"/>
              <a:gd name="connsiteY23" fmla="*/ 452438 h 1209675"/>
              <a:gd name="connsiteX24" fmla="*/ 1962150 w 1962150"/>
              <a:gd name="connsiteY24" fmla="*/ 485775 h 1209675"/>
              <a:gd name="connsiteX25" fmla="*/ 1847850 w 1962150"/>
              <a:gd name="connsiteY25" fmla="*/ 504825 h 1209675"/>
              <a:gd name="connsiteX26" fmla="*/ 1738313 w 1962150"/>
              <a:gd name="connsiteY26" fmla="*/ 504825 h 1209675"/>
              <a:gd name="connsiteX27" fmla="*/ 1633538 w 1962150"/>
              <a:gd name="connsiteY27" fmla="*/ 504825 h 1209675"/>
              <a:gd name="connsiteX28" fmla="*/ 1562100 w 1962150"/>
              <a:gd name="connsiteY28" fmla="*/ 523875 h 1209675"/>
              <a:gd name="connsiteX29" fmla="*/ 1447800 w 1962150"/>
              <a:gd name="connsiteY29" fmla="*/ 528638 h 1209675"/>
              <a:gd name="connsiteX30" fmla="*/ 1404938 w 1962150"/>
              <a:gd name="connsiteY30" fmla="*/ 523875 h 1209675"/>
              <a:gd name="connsiteX31" fmla="*/ 1300163 w 1962150"/>
              <a:gd name="connsiteY31" fmla="*/ 523875 h 1209675"/>
              <a:gd name="connsiteX32" fmla="*/ 1181100 w 1962150"/>
              <a:gd name="connsiteY32" fmla="*/ 523875 h 1209675"/>
              <a:gd name="connsiteX33" fmla="*/ 1138238 w 1962150"/>
              <a:gd name="connsiteY33" fmla="*/ 523875 h 1209675"/>
              <a:gd name="connsiteX34" fmla="*/ 1057275 w 1962150"/>
              <a:gd name="connsiteY34" fmla="*/ 504825 h 1209675"/>
              <a:gd name="connsiteX35" fmla="*/ 871538 w 1962150"/>
              <a:gd name="connsiteY35" fmla="*/ 500063 h 1209675"/>
              <a:gd name="connsiteX36" fmla="*/ 685800 w 1962150"/>
              <a:gd name="connsiteY36" fmla="*/ 495300 h 1209675"/>
              <a:gd name="connsiteX37" fmla="*/ 576263 w 1962150"/>
              <a:gd name="connsiteY37" fmla="*/ 481013 h 1209675"/>
              <a:gd name="connsiteX38" fmla="*/ 452438 w 1962150"/>
              <a:gd name="connsiteY38" fmla="*/ 481013 h 1209675"/>
              <a:gd name="connsiteX39" fmla="*/ 361950 w 1962150"/>
              <a:gd name="connsiteY39" fmla="*/ 490538 h 1209675"/>
              <a:gd name="connsiteX40" fmla="*/ 304800 w 1962150"/>
              <a:gd name="connsiteY40" fmla="*/ 561975 h 1209675"/>
              <a:gd name="connsiteX41" fmla="*/ 266700 w 1962150"/>
              <a:gd name="connsiteY41" fmla="*/ 671513 h 1209675"/>
              <a:gd name="connsiteX42" fmla="*/ 304800 w 1962150"/>
              <a:gd name="connsiteY42" fmla="*/ 723900 h 1209675"/>
              <a:gd name="connsiteX43" fmla="*/ 404813 w 1962150"/>
              <a:gd name="connsiteY43" fmla="*/ 785813 h 1209675"/>
              <a:gd name="connsiteX44" fmla="*/ 404813 w 1962150"/>
              <a:gd name="connsiteY44" fmla="*/ 838200 h 1209675"/>
              <a:gd name="connsiteX45" fmla="*/ 376238 w 1962150"/>
              <a:gd name="connsiteY45" fmla="*/ 866775 h 1209675"/>
              <a:gd name="connsiteX46" fmla="*/ 347663 w 1962150"/>
              <a:gd name="connsiteY46" fmla="*/ 900113 h 1209675"/>
              <a:gd name="connsiteX47" fmla="*/ 300038 w 1962150"/>
              <a:gd name="connsiteY47" fmla="*/ 966788 h 1209675"/>
              <a:gd name="connsiteX48" fmla="*/ 300038 w 1962150"/>
              <a:gd name="connsiteY48" fmla="*/ 981075 h 1209675"/>
              <a:gd name="connsiteX49" fmla="*/ 280988 w 1962150"/>
              <a:gd name="connsiteY49" fmla="*/ 1066800 h 1209675"/>
              <a:gd name="connsiteX50" fmla="*/ 285750 w 1962150"/>
              <a:gd name="connsiteY50" fmla="*/ 1123950 h 1209675"/>
              <a:gd name="connsiteX51" fmla="*/ 280988 w 1962150"/>
              <a:gd name="connsiteY51" fmla="*/ 1166813 h 1209675"/>
              <a:gd name="connsiteX52" fmla="*/ 257175 w 1962150"/>
              <a:gd name="connsiteY52" fmla="*/ 1185863 h 1209675"/>
              <a:gd name="connsiteX53" fmla="*/ 190500 w 1962150"/>
              <a:gd name="connsiteY53" fmla="*/ 1209675 h 1209675"/>
              <a:gd name="connsiteX54" fmla="*/ 123825 w 1962150"/>
              <a:gd name="connsiteY54" fmla="*/ 1209675 h 1209675"/>
              <a:gd name="connsiteX55" fmla="*/ 76200 w 1962150"/>
              <a:gd name="connsiteY55" fmla="*/ 1123950 h 1209675"/>
              <a:gd name="connsiteX56" fmla="*/ 57150 w 1962150"/>
              <a:gd name="connsiteY56" fmla="*/ 890588 h 1209675"/>
              <a:gd name="connsiteX57" fmla="*/ 52388 w 1962150"/>
              <a:gd name="connsiteY57" fmla="*/ 842963 h 1209675"/>
              <a:gd name="connsiteX58" fmla="*/ 9525 w 1962150"/>
              <a:gd name="connsiteY58" fmla="*/ 776288 h 1209675"/>
              <a:gd name="connsiteX59" fmla="*/ 4763 w 1962150"/>
              <a:gd name="connsiteY59" fmla="*/ 709613 h 1209675"/>
              <a:gd name="connsiteX60" fmla="*/ 47625 w 1962150"/>
              <a:gd name="connsiteY60" fmla="*/ 661988 h 1209675"/>
              <a:gd name="connsiteX61" fmla="*/ 76200 w 1962150"/>
              <a:gd name="connsiteY61" fmla="*/ 647700 h 1209675"/>
              <a:gd name="connsiteX62" fmla="*/ 109538 w 1962150"/>
              <a:gd name="connsiteY62" fmla="*/ 609600 h 1209675"/>
              <a:gd name="connsiteX63" fmla="*/ 123825 w 1962150"/>
              <a:gd name="connsiteY63" fmla="*/ 528638 h 1209675"/>
              <a:gd name="connsiteX64" fmla="*/ 114300 w 1962150"/>
              <a:gd name="connsiteY64" fmla="*/ 476250 h 1209675"/>
              <a:gd name="connsiteX65" fmla="*/ 80963 w 1962150"/>
              <a:gd name="connsiteY65" fmla="*/ 461963 h 1209675"/>
              <a:gd name="connsiteX66" fmla="*/ 9525 w 1962150"/>
              <a:gd name="connsiteY66" fmla="*/ 433388 h 1209675"/>
              <a:gd name="connsiteX67" fmla="*/ 0 w 1962150"/>
              <a:gd name="connsiteY67" fmla="*/ 395288 h 1209675"/>
              <a:gd name="connsiteX68" fmla="*/ 47625 w 1962150"/>
              <a:gd name="connsiteY68" fmla="*/ 395288 h 1209675"/>
              <a:gd name="connsiteX69" fmla="*/ 61913 w 1962150"/>
              <a:gd name="connsiteY69" fmla="*/ 404813 h 1209675"/>
              <a:gd name="connsiteX70" fmla="*/ 128588 w 1962150"/>
              <a:gd name="connsiteY70" fmla="*/ 442913 h 1209675"/>
              <a:gd name="connsiteX71" fmla="*/ 180975 w 1962150"/>
              <a:gd name="connsiteY71" fmla="*/ 452438 h 1209675"/>
              <a:gd name="connsiteX72" fmla="*/ 166688 w 1962150"/>
              <a:gd name="connsiteY72" fmla="*/ 433388 h 1209675"/>
              <a:gd name="connsiteX73" fmla="*/ 147638 w 1962150"/>
              <a:gd name="connsiteY73" fmla="*/ 419100 h 1209675"/>
              <a:gd name="connsiteX74" fmla="*/ 109538 w 1962150"/>
              <a:gd name="connsiteY74" fmla="*/ 395288 h 1209675"/>
              <a:gd name="connsiteX75" fmla="*/ 109538 w 1962150"/>
              <a:gd name="connsiteY75" fmla="*/ 395288 h 1209675"/>
              <a:gd name="connsiteX76" fmla="*/ 119063 w 1962150"/>
              <a:gd name="connsiteY76" fmla="*/ 361950 h 1209675"/>
              <a:gd name="connsiteX77" fmla="*/ 119063 w 1962150"/>
              <a:gd name="connsiteY77" fmla="*/ 361950 h 1209675"/>
              <a:gd name="connsiteX78" fmla="*/ 157163 w 1962150"/>
              <a:gd name="connsiteY78" fmla="*/ 323850 h 1209675"/>
              <a:gd name="connsiteX79" fmla="*/ 128588 w 1962150"/>
              <a:gd name="connsiteY79" fmla="*/ 285750 h 1209675"/>
              <a:gd name="connsiteX80" fmla="*/ 90488 w 1962150"/>
              <a:gd name="connsiteY80" fmla="*/ 257175 h 1209675"/>
              <a:gd name="connsiteX81" fmla="*/ 109538 w 1962150"/>
              <a:gd name="connsiteY81" fmla="*/ 209550 h 1209675"/>
              <a:gd name="connsiteX82" fmla="*/ 152400 w 1962150"/>
              <a:gd name="connsiteY82" fmla="*/ 209550 h 1209675"/>
              <a:gd name="connsiteX83" fmla="*/ 157163 w 1962150"/>
              <a:gd name="connsiteY83" fmla="*/ 76200 h 1209675"/>
              <a:gd name="connsiteX84" fmla="*/ 114300 w 1962150"/>
              <a:gd name="connsiteY84" fmla="*/ 42863 h 1209675"/>
              <a:gd name="connsiteX85" fmla="*/ 176213 w 1962150"/>
              <a:gd name="connsiteY85" fmla="*/ 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962150" h="1209675">
                <a:moveTo>
                  <a:pt x="176213" y="0"/>
                </a:moveTo>
                <a:lnTo>
                  <a:pt x="238125" y="57150"/>
                </a:lnTo>
                <a:lnTo>
                  <a:pt x="176213" y="80963"/>
                </a:lnTo>
                <a:lnTo>
                  <a:pt x="171450" y="233363"/>
                </a:lnTo>
                <a:lnTo>
                  <a:pt x="304800" y="257175"/>
                </a:lnTo>
                <a:lnTo>
                  <a:pt x="309563" y="280988"/>
                </a:lnTo>
                <a:lnTo>
                  <a:pt x="247650" y="290513"/>
                </a:lnTo>
                <a:lnTo>
                  <a:pt x="223838" y="300038"/>
                </a:lnTo>
                <a:lnTo>
                  <a:pt x="271463" y="328613"/>
                </a:lnTo>
                <a:lnTo>
                  <a:pt x="314325" y="347663"/>
                </a:lnTo>
                <a:lnTo>
                  <a:pt x="314325" y="366713"/>
                </a:lnTo>
                <a:lnTo>
                  <a:pt x="300038" y="395288"/>
                </a:lnTo>
                <a:lnTo>
                  <a:pt x="357188" y="438150"/>
                </a:lnTo>
                <a:lnTo>
                  <a:pt x="514350" y="447675"/>
                </a:lnTo>
                <a:lnTo>
                  <a:pt x="628650" y="414338"/>
                </a:lnTo>
                <a:lnTo>
                  <a:pt x="809625" y="419100"/>
                </a:lnTo>
                <a:lnTo>
                  <a:pt x="976313" y="428625"/>
                </a:lnTo>
                <a:lnTo>
                  <a:pt x="1190625" y="447675"/>
                </a:lnTo>
                <a:lnTo>
                  <a:pt x="1385888" y="447675"/>
                </a:lnTo>
                <a:lnTo>
                  <a:pt x="1519238" y="466725"/>
                </a:lnTo>
                <a:lnTo>
                  <a:pt x="1595438" y="481013"/>
                </a:lnTo>
                <a:lnTo>
                  <a:pt x="1662113" y="438150"/>
                </a:lnTo>
                <a:lnTo>
                  <a:pt x="1795463" y="438150"/>
                </a:lnTo>
                <a:lnTo>
                  <a:pt x="1947863" y="452438"/>
                </a:lnTo>
                <a:lnTo>
                  <a:pt x="1962150" y="485775"/>
                </a:lnTo>
                <a:lnTo>
                  <a:pt x="1847850" y="504825"/>
                </a:lnTo>
                <a:lnTo>
                  <a:pt x="1738313" y="504825"/>
                </a:lnTo>
                <a:lnTo>
                  <a:pt x="1633538" y="504825"/>
                </a:lnTo>
                <a:lnTo>
                  <a:pt x="1562100" y="523875"/>
                </a:lnTo>
                <a:lnTo>
                  <a:pt x="1447800" y="528638"/>
                </a:lnTo>
                <a:lnTo>
                  <a:pt x="1404938" y="523875"/>
                </a:lnTo>
                <a:lnTo>
                  <a:pt x="1300163" y="523875"/>
                </a:lnTo>
                <a:lnTo>
                  <a:pt x="1181100" y="523875"/>
                </a:lnTo>
                <a:lnTo>
                  <a:pt x="1138238" y="523875"/>
                </a:lnTo>
                <a:lnTo>
                  <a:pt x="1057275" y="504825"/>
                </a:lnTo>
                <a:lnTo>
                  <a:pt x="871538" y="500063"/>
                </a:lnTo>
                <a:lnTo>
                  <a:pt x="685800" y="495300"/>
                </a:lnTo>
                <a:lnTo>
                  <a:pt x="576263" y="481013"/>
                </a:lnTo>
                <a:lnTo>
                  <a:pt x="452438" y="481013"/>
                </a:lnTo>
                <a:lnTo>
                  <a:pt x="361950" y="490538"/>
                </a:lnTo>
                <a:lnTo>
                  <a:pt x="304800" y="561975"/>
                </a:lnTo>
                <a:lnTo>
                  <a:pt x="266700" y="671513"/>
                </a:lnTo>
                <a:lnTo>
                  <a:pt x="304800" y="723900"/>
                </a:lnTo>
                <a:lnTo>
                  <a:pt x="404813" y="785813"/>
                </a:lnTo>
                <a:lnTo>
                  <a:pt x="404813" y="838200"/>
                </a:lnTo>
                <a:lnTo>
                  <a:pt x="376238" y="866775"/>
                </a:lnTo>
                <a:lnTo>
                  <a:pt x="347663" y="900113"/>
                </a:lnTo>
                <a:lnTo>
                  <a:pt x="300038" y="966788"/>
                </a:lnTo>
                <a:lnTo>
                  <a:pt x="300038" y="981075"/>
                </a:lnTo>
                <a:lnTo>
                  <a:pt x="280988" y="1066800"/>
                </a:lnTo>
                <a:lnTo>
                  <a:pt x="285750" y="1123950"/>
                </a:lnTo>
                <a:lnTo>
                  <a:pt x="280988" y="1166813"/>
                </a:lnTo>
                <a:lnTo>
                  <a:pt x="257175" y="1185863"/>
                </a:lnTo>
                <a:lnTo>
                  <a:pt x="190500" y="1209675"/>
                </a:lnTo>
                <a:lnTo>
                  <a:pt x="123825" y="1209675"/>
                </a:lnTo>
                <a:lnTo>
                  <a:pt x="76200" y="1123950"/>
                </a:lnTo>
                <a:lnTo>
                  <a:pt x="57150" y="890588"/>
                </a:lnTo>
                <a:lnTo>
                  <a:pt x="52388" y="842963"/>
                </a:lnTo>
                <a:lnTo>
                  <a:pt x="9525" y="776288"/>
                </a:lnTo>
                <a:lnTo>
                  <a:pt x="4763" y="709613"/>
                </a:lnTo>
                <a:lnTo>
                  <a:pt x="47625" y="661988"/>
                </a:lnTo>
                <a:lnTo>
                  <a:pt x="76200" y="647700"/>
                </a:lnTo>
                <a:lnTo>
                  <a:pt x="109538" y="609600"/>
                </a:lnTo>
                <a:lnTo>
                  <a:pt x="123825" y="528638"/>
                </a:lnTo>
                <a:lnTo>
                  <a:pt x="114300" y="476250"/>
                </a:lnTo>
                <a:lnTo>
                  <a:pt x="80963" y="461963"/>
                </a:lnTo>
                <a:lnTo>
                  <a:pt x="9525" y="433388"/>
                </a:lnTo>
                <a:lnTo>
                  <a:pt x="0" y="395288"/>
                </a:lnTo>
                <a:lnTo>
                  <a:pt x="47625" y="395288"/>
                </a:lnTo>
                <a:lnTo>
                  <a:pt x="61913" y="404813"/>
                </a:lnTo>
                <a:lnTo>
                  <a:pt x="128588" y="442913"/>
                </a:lnTo>
                <a:lnTo>
                  <a:pt x="180975" y="452438"/>
                </a:lnTo>
                <a:lnTo>
                  <a:pt x="166688" y="433388"/>
                </a:lnTo>
                <a:lnTo>
                  <a:pt x="147638" y="419100"/>
                </a:lnTo>
                <a:lnTo>
                  <a:pt x="109538" y="395288"/>
                </a:lnTo>
                <a:lnTo>
                  <a:pt x="109538" y="395288"/>
                </a:lnTo>
                <a:lnTo>
                  <a:pt x="119063" y="361950"/>
                </a:lnTo>
                <a:lnTo>
                  <a:pt x="119063" y="361950"/>
                </a:lnTo>
                <a:lnTo>
                  <a:pt x="157163" y="323850"/>
                </a:lnTo>
                <a:lnTo>
                  <a:pt x="128588" y="285750"/>
                </a:lnTo>
                <a:lnTo>
                  <a:pt x="90488" y="257175"/>
                </a:lnTo>
                <a:lnTo>
                  <a:pt x="109538" y="209550"/>
                </a:lnTo>
                <a:lnTo>
                  <a:pt x="152400" y="209550"/>
                </a:lnTo>
                <a:lnTo>
                  <a:pt x="157163" y="76200"/>
                </a:lnTo>
                <a:lnTo>
                  <a:pt x="114300" y="42863"/>
                </a:lnTo>
                <a:lnTo>
                  <a:pt x="176213" y="0"/>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543239" y="2614613"/>
            <a:ext cx="797365" cy="1357312"/>
          </a:xfrm>
          <a:custGeom>
            <a:avLst/>
            <a:gdLst>
              <a:gd name="connsiteX0" fmla="*/ 347663 w 847725"/>
              <a:gd name="connsiteY0" fmla="*/ 76200 h 1357312"/>
              <a:gd name="connsiteX1" fmla="*/ 414338 w 847725"/>
              <a:gd name="connsiteY1" fmla="*/ 19050 h 1357312"/>
              <a:gd name="connsiteX2" fmla="*/ 600075 w 847725"/>
              <a:gd name="connsiteY2" fmla="*/ 4762 h 1357312"/>
              <a:gd name="connsiteX3" fmla="*/ 747713 w 847725"/>
              <a:gd name="connsiteY3" fmla="*/ 0 h 1357312"/>
              <a:gd name="connsiteX4" fmla="*/ 776288 w 847725"/>
              <a:gd name="connsiteY4" fmla="*/ 52387 h 1357312"/>
              <a:gd name="connsiteX5" fmla="*/ 642938 w 847725"/>
              <a:gd name="connsiteY5" fmla="*/ 76200 h 1357312"/>
              <a:gd name="connsiteX6" fmla="*/ 571500 w 847725"/>
              <a:gd name="connsiteY6" fmla="*/ 147637 h 1357312"/>
              <a:gd name="connsiteX7" fmla="*/ 547688 w 847725"/>
              <a:gd name="connsiteY7" fmla="*/ 200025 h 1357312"/>
              <a:gd name="connsiteX8" fmla="*/ 600075 w 847725"/>
              <a:gd name="connsiteY8" fmla="*/ 257175 h 1357312"/>
              <a:gd name="connsiteX9" fmla="*/ 614363 w 847725"/>
              <a:gd name="connsiteY9" fmla="*/ 323850 h 1357312"/>
              <a:gd name="connsiteX10" fmla="*/ 685800 w 847725"/>
              <a:gd name="connsiteY10" fmla="*/ 300037 h 1357312"/>
              <a:gd name="connsiteX11" fmla="*/ 809625 w 847725"/>
              <a:gd name="connsiteY11" fmla="*/ 280987 h 1357312"/>
              <a:gd name="connsiteX12" fmla="*/ 847725 w 847725"/>
              <a:gd name="connsiteY12" fmla="*/ 328612 h 1357312"/>
              <a:gd name="connsiteX13" fmla="*/ 828675 w 847725"/>
              <a:gd name="connsiteY13" fmla="*/ 395287 h 1357312"/>
              <a:gd name="connsiteX14" fmla="*/ 738188 w 847725"/>
              <a:gd name="connsiteY14" fmla="*/ 438150 h 1357312"/>
              <a:gd name="connsiteX15" fmla="*/ 681038 w 847725"/>
              <a:gd name="connsiteY15" fmla="*/ 442912 h 1357312"/>
              <a:gd name="connsiteX16" fmla="*/ 585788 w 847725"/>
              <a:gd name="connsiteY16" fmla="*/ 514350 h 1357312"/>
              <a:gd name="connsiteX17" fmla="*/ 604838 w 847725"/>
              <a:gd name="connsiteY17" fmla="*/ 595312 h 1357312"/>
              <a:gd name="connsiteX18" fmla="*/ 609600 w 847725"/>
              <a:gd name="connsiteY18" fmla="*/ 681037 h 1357312"/>
              <a:gd name="connsiteX19" fmla="*/ 638175 w 847725"/>
              <a:gd name="connsiteY19" fmla="*/ 757237 h 1357312"/>
              <a:gd name="connsiteX20" fmla="*/ 719138 w 847725"/>
              <a:gd name="connsiteY20" fmla="*/ 747712 h 1357312"/>
              <a:gd name="connsiteX21" fmla="*/ 695325 w 847725"/>
              <a:gd name="connsiteY21" fmla="*/ 790575 h 1357312"/>
              <a:gd name="connsiteX22" fmla="*/ 690563 w 847725"/>
              <a:gd name="connsiteY22" fmla="*/ 833437 h 1357312"/>
              <a:gd name="connsiteX23" fmla="*/ 804863 w 847725"/>
              <a:gd name="connsiteY23" fmla="*/ 838200 h 1357312"/>
              <a:gd name="connsiteX24" fmla="*/ 781050 w 847725"/>
              <a:gd name="connsiteY24" fmla="*/ 890587 h 1357312"/>
              <a:gd name="connsiteX25" fmla="*/ 690563 w 847725"/>
              <a:gd name="connsiteY25" fmla="*/ 895350 h 1357312"/>
              <a:gd name="connsiteX26" fmla="*/ 647700 w 847725"/>
              <a:gd name="connsiteY26" fmla="*/ 1019175 h 1357312"/>
              <a:gd name="connsiteX27" fmla="*/ 704850 w 847725"/>
              <a:gd name="connsiteY27" fmla="*/ 1133475 h 1357312"/>
              <a:gd name="connsiteX28" fmla="*/ 723900 w 847725"/>
              <a:gd name="connsiteY28" fmla="*/ 1204912 h 1357312"/>
              <a:gd name="connsiteX29" fmla="*/ 738188 w 847725"/>
              <a:gd name="connsiteY29" fmla="*/ 1281112 h 1357312"/>
              <a:gd name="connsiteX30" fmla="*/ 728663 w 847725"/>
              <a:gd name="connsiteY30" fmla="*/ 1319212 h 1357312"/>
              <a:gd name="connsiteX31" fmla="*/ 561975 w 847725"/>
              <a:gd name="connsiteY31" fmla="*/ 1347787 h 1357312"/>
              <a:gd name="connsiteX32" fmla="*/ 485775 w 847725"/>
              <a:gd name="connsiteY32" fmla="*/ 1357312 h 1357312"/>
              <a:gd name="connsiteX33" fmla="*/ 442913 w 847725"/>
              <a:gd name="connsiteY33" fmla="*/ 1090612 h 1357312"/>
              <a:gd name="connsiteX34" fmla="*/ 476250 w 847725"/>
              <a:gd name="connsiteY34" fmla="*/ 804862 h 1357312"/>
              <a:gd name="connsiteX35" fmla="*/ 200025 w 847725"/>
              <a:gd name="connsiteY35" fmla="*/ 723900 h 1357312"/>
              <a:gd name="connsiteX36" fmla="*/ 280988 w 847725"/>
              <a:gd name="connsiteY36" fmla="*/ 681037 h 1357312"/>
              <a:gd name="connsiteX37" fmla="*/ 276225 w 847725"/>
              <a:gd name="connsiteY37" fmla="*/ 623887 h 1357312"/>
              <a:gd name="connsiteX38" fmla="*/ 209550 w 847725"/>
              <a:gd name="connsiteY38" fmla="*/ 604837 h 1357312"/>
              <a:gd name="connsiteX39" fmla="*/ 166688 w 847725"/>
              <a:gd name="connsiteY39" fmla="*/ 538162 h 1357312"/>
              <a:gd name="connsiteX40" fmla="*/ 152400 w 847725"/>
              <a:gd name="connsiteY40" fmla="*/ 442912 h 1357312"/>
              <a:gd name="connsiteX41" fmla="*/ 204788 w 847725"/>
              <a:gd name="connsiteY41" fmla="*/ 395287 h 1357312"/>
              <a:gd name="connsiteX42" fmla="*/ 219075 w 847725"/>
              <a:gd name="connsiteY42" fmla="*/ 395287 h 1357312"/>
              <a:gd name="connsiteX43" fmla="*/ 228600 w 847725"/>
              <a:gd name="connsiteY43" fmla="*/ 338137 h 1357312"/>
              <a:gd name="connsiteX44" fmla="*/ 195263 w 847725"/>
              <a:gd name="connsiteY44" fmla="*/ 266700 h 1357312"/>
              <a:gd name="connsiteX45" fmla="*/ 33338 w 847725"/>
              <a:gd name="connsiteY45" fmla="*/ 252412 h 1357312"/>
              <a:gd name="connsiteX46" fmla="*/ 0 w 847725"/>
              <a:gd name="connsiteY46" fmla="*/ 209550 h 1357312"/>
              <a:gd name="connsiteX47" fmla="*/ 138113 w 847725"/>
              <a:gd name="connsiteY47" fmla="*/ 228600 h 1357312"/>
              <a:gd name="connsiteX48" fmla="*/ 280988 w 847725"/>
              <a:gd name="connsiteY48" fmla="*/ 228600 h 1357312"/>
              <a:gd name="connsiteX49" fmla="*/ 404813 w 847725"/>
              <a:gd name="connsiteY49" fmla="*/ 214312 h 1357312"/>
              <a:gd name="connsiteX50" fmla="*/ 414338 w 847725"/>
              <a:gd name="connsiteY50" fmla="*/ 157162 h 1357312"/>
              <a:gd name="connsiteX51" fmla="*/ 414338 w 847725"/>
              <a:gd name="connsiteY51" fmla="*/ 157162 h 1357312"/>
              <a:gd name="connsiteX52" fmla="*/ 347663 w 847725"/>
              <a:gd name="connsiteY52" fmla="*/ 76200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47725" h="1357312">
                <a:moveTo>
                  <a:pt x="347663" y="76200"/>
                </a:moveTo>
                <a:lnTo>
                  <a:pt x="414338" y="19050"/>
                </a:lnTo>
                <a:lnTo>
                  <a:pt x="600075" y="4762"/>
                </a:lnTo>
                <a:lnTo>
                  <a:pt x="747713" y="0"/>
                </a:lnTo>
                <a:lnTo>
                  <a:pt x="776288" y="52387"/>
                </a:lnTo>
                <a:lnTo>
                  <a:pt x="642938" y="76200"/>
                </a:lnTo>
                <a:lnTo>
                  <a:pt x="571500" y="147637"/>
                </a:lnTo>
                <a:lnTo>
                  <a:pt x="547688" y="200025"/>
                </a:lnTo>
                <a:lnTo>
                  <a:pt x="600075" y="257175"/>
                </a:lnTo>
                <a:lnTo>
                  <a:pt x="614363" y="323850"/>
                </a:lnTo>
                <a:lnTo>
                  <a:pt x="685800" y="300037"/>
                </a:lnTo>
                <a:lnTo>
                  <a:pt x="809625" y="280987"/>
                </a:lnTo>
                <a:lnTo>
                  <a:pt x="847725" y="328612"/>
                </a:lnTo>
                <a:lnTo>
                  <a:pt x="828675" y="395287"/>
                </a:lnTo>
                <a:lnTo>
                  <a:pt x="738188" y="438150"/>
                </a:lnTo>
                <a:lnTo>
                  <a:pt x="681038" y="442912"/>
                </a:lnTo>
                <a:lnTo>
                  <a:pt x="585788" y="514350"/>
                </a:lnTo>
                <a:lnTo>
                  <a:pt x="604838" y="595312"/>
                </a:lnTo>
                <a:lnTo>
                  <a:pt x="609600" y="681037"/>
                </a:lnTo>
                <a:lnTo>
                  <a:pt x="638175" y="757237"/>
                </a:lnTo>
                <a:lnTo>
                  <a:pt x="719138" y="747712"/>
                </a:lnTo>
                <a:lnTo>
                  <a:pt x="695325" y="790575"/>
                </a:lnTo>
                <a:lnTo>
                  <a:pt x="690563" y="833437"/>
                </a:lnTo>
                <a:lnTo>
                  <a:pt x="804863" y="838200"/>
                </a:lnTo>
                <a:lnTo>
                  <a:pt x="781050" y="890587"/>
                </a:lnTo>
                <a:lnTo>
                  <a:pt x="690563" y="895350"/>
                </a:lnTo>
                <a:lnTo>
                  <a:pt x="647700" y="1019175"/>
                </a:lnTo>
                <a:lnTo>
                  <a:pt x="704850" y="1133475"/>
                </a:lnTo>
                <a:lnTo>
                  <a:pt x="723900" y="1204912"/>
                </a:lnTo>
                <a:lnTo>
                  <a:pt x="738188" y="1281112"/>
                </a:lnTo>
                <a:lnTo>
                  <a:pt x="728663" y="1319212"/>
                </a:lnTo>
                <a:lnTo>
                  <a:pt x="561975" y="1347787"/>
                </a:lnTo>
                <a:lnTo>
                  <a:pt x="485775" y="1357312"/>
                </a:lnTo>
                <a:lnTo>
                  <a:pt x="442913" y="1090612"/>
                </a:lnTo>
                <a:lnTo>
                  <a:pt x="476250" y="804862"/>
                </a:lnTo>
                <a:lnTo>
                  <a:pt x="200025" y="723900"/>
                </a:lnTo>
                <a:lnTo>
                  <a:pt x="280988" y="681037"/>
                </a:lnTo>
                <a:lnTo>
                  <a:pt x="276225" y="623887"/>
                </a:lnTo>
                <a:lnTo>
                  <a:pt x="209550" y="604837"/>
                </a:lnTo>
                <a:lnTo>
                  <a:pt x="166688" y="538162"/>
                </a:lnTo>
                <a:lnTo>
                  <a:pt x="152400" y="442912"/>
                </a:lnTo>
                <a:lnTo>
                  <a:pt x="204788" y="395287"/>
                </a:lnTo>
                <a:lnTo>
                  <a:pt x="219075" y="395287"/>
                </a:lnTo>
                <a:lnTo>
                  <a:pt x="228600" y="338137"/>
                </a:lnTo>
                <a:lnTo>
                  <a:pt x="195263" y="266700"/>
                </a:lnTo>
                <a:lnTo>
                  <a:pt x="33338" y="252412"/>
                </a:lnTo>
                <a:lnTo>
                  <a:pt x="0" y="209550"/>
                </a:lnTo>
                <a:lnTo>
                  <a:pt x="138113" y="228600"/>
                </a:lnTo>
                <a:lnTo>
                  <a:pt x="280988" y="228600"/>
                </a:lnTo>
                <a:lnTo>
                  <a:pt x="404813" y="214312"/>
                </a:lnTo>
                <a:lnTo>
                  <a:pt x="414338" y="157162"/>
                </a:lnTo>
                <a:lnTo>
                  <a:pt x="414338" y="157162"/>
                </a:lnTo>
                <a:lnTo>
                  <a:pt x="347663" y="76200"/>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629400" y="3886200"/>
            <a:ext cx="1143000" cy="1066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000369" y="2008554"/>
            <a:ext cx="1383323" cy="1602154"/>
          </a:xfrm>
          <a:custGeom>
            <a:avLst/>
            <a:gdLst>
              <a:gd name="connsiteX0" fmla="*/ 578339 w 1383323"/>
              <a:gd name="connsiteY0" fmla="*/ 1586523 h 1602154"/>
              <a:gd name="connsiteX1" fmla="*/ 117231 w 1383323"/>
              <a:gd name="connsiteY1" fmla="*/ 1211384 h 1602154"/>
              <a:gd name="connsiteX2" fmla="*/ 46893 w 1383323"/>
              <a:gd name="connsiteY2" fmla="*/ 1156677 h 1602154"/>
              <a:gd name="connsiteX3" fmla="*/ 23446 w 1383323"/>
              <a:gd name="connsiteY3" fmla="*/ 906584 h 1602154"/>
              <a:gd name="connsiteX4" fmla="*/ 23446 w 1383323"/>
              <a:gd name="connsiteY4" fmla="*/ 804984 h 1602154"/>
              <a:gd name="connsiteX5" fmla="*/ 0 w 1383323"/>
              <a:gd name="connsiteY5" fmla="*/ 664308 h 1602154"/>
              <a:gd name="connsiteX6" fmla="*/ 7816 w 1383323"/>
              <a:gd name="connsiteY6" fmla="*/ 500184 h 1602154"/>
              <a:gd name="connsiteX7" fmla="*/ 15631 w 1383323"/>
              <a:gd name="connsiteY7" fmla="*/ 336061 h 1602154"/>
              <a:gd name="connsiteX8" fmla="*/ 15631 w 1383323"/>
              <a:gd name="connsiteY8" fmla="*/ 234461 h 1602154"/>
              <a:gd name="connsiteX9" fmla="*/ 23446 w 1383323"/>
              <a:gd name="connsiteY9" fmla="*/ 70338 h 1602154"/>
              <a:gd name="connsiteX10" fmla="*/ 78154 w 1383323"/>
              <a:gd name="connsiteY10" fmla="*/ 15631 h 1602154"/>
              <a:gd name="connsiteX11" fmla="*/ 171939 w 1383323"/>
              <a:gd name="connsiteY11" fmla="*/ 0 h 1602154"/>
              <a:gd name="connsiteX12" fmla="*/ 320431 w 1383323"/>
              <a:gd name="connsiteY12" fmla="*/ 23446 h 1602154"/>
              <a:gd name="connsiteX13" fmla="*/ 429846 w 1383323"/>
              <a:gd name="connsiteY13" fmla="*/ 132861 h 1602154"/>
              <a:gd name="connsiteX14" fmla="*/ 429846 w 1383323"/>
              <a:gd name="connsiteY14" fmla="*/ 226646 h 1602154"/>
              <a:gd name="connsiteX15" fmla="*/ 398585 w 1383323"/>
              <a:gd name="connsiteY15" fmla="*/ 343877 h 1602154"/>
              <a:gd name="connsiteX16" fmla="*/ 414216 w 1383323"/>
              <a:gd name="connsiteY16" fmla="*/ 437661 h 1602154"/>
              <a:gd name="connsiteX17" fmla="*/ 445477 w 1383323"/>
              <a:gd name="connsiteY17" fmla="*/ 500184 h 1602154"/>
              <a:gd name="connsiteX18" fmla="*/ 453293 w 1383323"/>
              <a:gd name="connsiteY18" fmla="*/ 601784 h 1602154"/>
              <a:gd name="connsiteX19" fmla="*/ 429846 w 1383323"/>
              <a:gd name="connsiteY19" fmla="*/ 726831 h 1602154"/>
              <a:gd name="connsiteX20" fmla="*/ 437662 w 1383323"/>
              <a:gd name="connsiteY20" fmla="*/ 804984 h 1602154"/>
              <a:gd name="connsiteX21" fmla="*/ 453293 w 1383323"/>
              <a:gd name="connsiteY21" fmla="*/ 890954 h 1602154"/>
              <a:gd name="connsiteX22" fmla="*/ 453293 w 1383323"/>
              <a:gd name="connsiteY22" fmla="*/ 890954 h 1602154"/>
              <a:gd name="connsiteX23" fmla="*/ 570523 w 1383323"/>
              <a:gd name="connsiteY23" fmla="*/ 961292 h 1602154"/>
              <a:gd name="connsiteX24" fmla="*/ 750277 w 1383323"/>
              <a:gd name="connsiteY24" fmla="*/ 961292 h 1602154"/>
              <a:gd name="connsiteX25" fmla="*/ 851877 w 1383323"/>
              <a:gd name="connsiteY25" fmla="*/ 922215 h 1602154"/>
              <a:gd name="connsiteX26" fmla="*/ 984739 w 1383323"/>
              <a:gd name="connsiteY26" fmla="*/ 937846 h 1602154"/>
              <a:gd name="connsiteX27" fmla="*/ 1070708 w 1383323"/>
              <a:gd name="connsiteY27" fmla="*/ 937846 h 1602154"/>
              <a:gd name="connsiteX28" fmla="*/ 1234831 w 1383323"/>
              <a:gd name="connsiteY28" fmla="*/ 945661 h 1602154"/>
              <a:gd name="connsiteX29" fmla="*/ 1273908 w 1383323"/>
              <a:gd name="connsiteY29" fmla="*/ 1023815 h 1602154"/>
              <a:gd name="connsiteX30" fmla="*/ 1125416 w 1383323"/>
              <a:gd name="connsiteY30" fmla="*/ 1031631 h 1602154"/>
              <a:gd name="connsiteX31" fmla="*/ 969108 w 1383323"/>
              <a:gd name="connsiteY31" fmla="*/ 1039446 h 1602154"/>
              <a:gd name="connsiteX32" fmla="*/ 875323 w 1383323"/>
              <a:gd name="connsiteY32" fmla="*/ 1055077 h 1602154"/>
              <a:gd name="connsiteX33" fmla="*/ 734646 w 1383323"/>
              <a:gd name="connsiteY33" fmla="*/ 1055077 h 1602154"/>
              <a:gd name="connsiteX34" fmla="*/ 656493 w 1383323"/>
              <a:gd name="connsiteY34" fmla="*/ 1078523 h 1602154"/>
              <a:gd name="connsiteX35" fmla="*/ 593969 w 1383323"/>
              <a:gd name="connsiteY35" fmla="*/ 1117600 h 1602154"/>
              <a:gd name="connsiteX36" fmla="*/ 547077 w 1383323"/>
              <a:gd name="connsiteY36" fmla="*/ 1148861 h 1602154"/>
              <a:gd name="connsiteX37" fmla="*/ 515816 w 1383323"/>
              <a:gd name="connsiteY37" fmla="*/ 1250461 h 1602154"/>
              <a:gd name="connsiteX38" fmla="*/ 609600 w 1383323"/>
              <a:gd name="connsiteY38" fmla="*/ 1273908 h 1602154"/>
              <a:gd name="connsiteX39" fmla="*/ 711200 w 1383323"/>
              <a:gd name="connsiteY39" fmla="*/ 1250461 h 1602154"/>
              <a:gd name="connsiteX40" fmla="*/ 844062 w 1383323"/>
              <a:gd name="connsiteY40" fmla="*/ 1258277 h 1602154"/>
              <a:gd name="connsiteX41" fmla="*/ 875323 w 1383323"/>
              <a:gd name="connsiteY41" fmla="*/ 1266092 h 1602154"/>
              <a:gd name="connsiteX42" fmla="*/ 906585 w 1383323"/>
              <a:gd name="connsiteY42" fmla="*/ 1320800 h 1602154"/>
              <a:gd name="connsiteX43" fmla="*/ 1031631 w 1383323"/>
              <a:gd name="connsiteY43" fmla="*/ 1336431 h 1602154"/>
              <a:gd name="connsiteX44" fmla="*/ 1125416 w 1383323"/>
              <a:gd name="connsiteY44" fmla="*/ 1336431 h 1602154"/>
              <a:gd name="connsiteX45" fmla="*/ 1211385 w 1383323"/>
              <a:gd name="connsiteY45" fmla="*/ 1336431 h 1602154"/>
              <a:gd name="connsiteX46" fmla="*/ 1336431 w 1383323"/>
              <a:gd name="connsiteY46" fmla="*/ 1312984 h 1602154"/>
              <a:gd name="connsiteX47" fmla="*/ 1383323 w 1383323"/>
              <a:gd name="connsiteY47" fmla="*/ 1367692 h 1602154"/>
              <a:gd name="connsiteX48" fmla="*/ 1219200 w 1383323"/>
              <a:gd name="connsiteY48" fmla="*/ 1398954 h 1602154"/>
              <a:gd name="connsiteX49" fmla="*/ 1125416 w 1383323"/>
              <a:gd name="connsiteY49" fmla="*/ 1391138 h 1602154"/>
              <a:gd name="connsiteX50" fmla="*/ 1023816 w 1383323"/>
              <a:gd name="connsiteY50" fmla="*/ 1375508 h 1602154"/>
              <a:gd name="connsiteX51" fmla="*/ 883139 w 1383323"/>
              <a:gd name="connsiteY51" fmla="*/ 1375508 h 1602154"/>
              <a:gd name="connsiteX52" fmla="*/ 797169 w 1383323"/>
              <a:gd name="connsiteY52" fmla="*/ 1375508 h 1602154"/>
              <a:gd name="connsiteX53" fmla="*/ 734646 w 1383323"/>
              <a:gd name="connsiteY53" fmla="*/ 1398954 h 1602154"/>
              <a:gd name="connsiteX54" fmla="*/ 672123 w 1383323"/>
              <a:gd name="connsiteY54" fmla="*/ 1406769 h 1602154"/>
              <a:gd name="connsiteX55" fmla="*/ 570523 w 1383323"/>
              <a:gd name="connsiteY55" fmla="*/ 1406769 h 1602154"/>
              <a:gd name="connsiteX56" fmla="*/ 570523 w 1383323"/>
              <a:gd name="connsiteY56" fmla="*/ 1406769 h 1602154"/>
              <a:gd name="connsiteX57" fmla="*/ 633046 w 1383323"/>
              <a:gd name="connsiteY57" fmla="*/ 1492738 h 1602154"/>
              <a:gd name="connsiteX58" fmla="*/ 703385 w 1383323"/>
              <a:gd name="connsiteY58" fmla="*/ 1516184 h 1602154"/>
              <a:gd name="connsiteX59" fmla="*/ 703385 w 1383323"/>
              <a:gd name="connsiteY59" fmla="*/ 1516184 h 1602154"/>
              <a:gd name="connsiteX60" fmla="*/ 703385 w 1383323"/>
              <a:gd name="connsiteY60" fmla="*/ 1602154 h 1602154"/>
              <a:gd name="connsiteX61" fmla="*/ 578339 w 1383323"/>
              <a:gd name="connsiteY61" fmla="*/ 1586523 h 16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83323" h="1602154">
                <a:moveTo>
                  <a:pt x="578339" y="1586523"/>
                </a:moveTo>
                <a:lnTo>
                  <a:pt x="117231" y="1211384"/>
                </a:lnTo>
                <a:lnTo>
                  <a:pt x="46893" y="1156677"/>
                </a:lnTo>
                <a:lnTo>
                  <a:pt x="23446" y="906584"/>
                </a:lnTo>
                <a:lnTo>
                  <a:pt x="23446" y="804984"/>
                </a:lnTo>
                <a:lnTo>
                  <a:pt x="0" y="664308"/>
                </a:lnTo>
                <a:lnTo>
                  <a:pt x="7816" y="500184"/>
                </a:lnTo>
                <a:lnTo>
                  <a:pt x="15631" y="336061"/>
                </a:lnTo>
                <a:lnTo>
                  <a:pt x="15631" y="234461"/>
                </a:lnTo>
                <a:lnTo>
                  <a:pt x="23446" y="70338"/>
                </a:lnTo>
                <a:lnTo>
                  <a:pt x="78154" y="15631"/>
                </a:lnTo>
                <a:lnTo>
                  <a:pt x="171939" y="0"/>
                </a:lnTo>
                <a:lnTo>
                  <a:pt x="320431" y="23446"/>
                </a:lnTo>
                <a:lnTo>
                  <a:pt x="429846" y="132861"/>
                </a:lnTo>
                <a:lnTo>
                  <a:pt x="429846" y="226646"/>
                </a:lnTo>
                <a:lnTo>
                  <a:pt x="398585" y="343877"/>
                </a:lnTo>
                <a:lnTo>
                  <a:pt x="414216" y="437661"/>
                </a:lnTo>
                <a:lnTo>
                  <a:pt x="445477" y="500184"/>
                </a:lnTo>
                <a:lnTo>
                  <a:pt x="453293" y="601784"/>
                </a:lnTo>
                <a:lnTo>
                  <a:pt x="429846" y="726831"/>
                </a:lnTo>
                <a:lnTo>
                  <a:pt x="437662" y="804984"/>
                </a:lnTo>
                <a:lnTo>
                  <a:pt x="453293" y="890954"/>
                </a:lnTo>
                <a:lnTo>
                  <a:pt x="453293" y="890954"/>
                </a:lnTo>
                <a:lnTo>
                  <a:pt x="570523" y="961292"/>
                </a:lnTo>
                <a:lnTo>
                  <a:pt x="750277" y="961292"/>
                </a:lnTo>
                <a:lnTo>
                  <a:pt x="851877" y="922215"/>
                </a:lnTo>
                <a:lnTo>
                  <a:pt x="984739" y="937846"/>
                </a:lnTo>
                <a:lnTo>
                  <a:pt x="1070708" y="937846"/>
                </a:lnTo>
                <a:lnTo>
                  <a:pt x="1234831" y="945661"/>
                </a:lnTo>
                <a:lnTo>
                  <a:pt x="1273908" y="1023815"/>
                </a:lnTo>
                <a:lnTo>
                  <a:pt x="1125416" y="1031631"/>
                </a:lnTo>
                <a:lnTo>
                  <a:pt x="969108" y="1039446"/>
                </a:lnTo>
                <a:cubicBezTo>
                  <a:pt x="891140" y="1056772"/>
                  <a:pt x="922787" y="1055077"/>
                  <a:pt x="875323" y="1055077"/>
                </a:cubicBezTo>
                <a:lnTo>
                  <a:pt x="734646" y="1055077"/>
                </a:lnTo>
                <a:lnTo>
                  <a:pt x="656493" y="1078523"/>
                </a:lnTo>
                <a:lnTo>
                  <a:pt x="593969" y="1117600"/>
                </a:lnTo>
                <a:lnTo>
                  <a:pt x="547077" y="1148861"/>
                </a:lnTo>
                <a:lnTo>
                  <a:pt x="515816" y="1250461"/>
                </a:lnTo>
                <a:lnTo>
                  <a:pt x="609600" y="1273908"/>
                </a:lnTo>
                <a:lnTo>
                  <a:pt x="711200" y="1250461"/>
                </a:lnTo>
                <a:lnTo>
                  <a:pt x="844062" y="1258277"/>
                </a:lnTo>
                <a:lnTo>
                  <a:pt x="875323" y="1266092"/>
                </a:lnTo>
                <a:lnTo>
                  <a:pt x="906585" y="1320800"/>
                </a:lnTo>
                <a:lnTo>
                  <a:pt x="1031631" y="1336431"/>
                </a:lnTo>
                <a:lnTo>
                  <a:pt x="1125416" y="1336431"/>
                </a:lnTo>
                <a:lnTo>
                  <a:pt x="1211385" y="1336431"/>
                </a:lnTo>
                <a:lnTo>
                  <a:pt x="1336431" y="1312984"/>
                </a:lnTo>
                <a:lnTo>
                  <a:pt x="1383323" y="1367692"/>
                </a:lnTo>
                <a:lnTo>
                  <a:pt x="1219200" y="1398954"/>
                </a:lnTo>
                <a:cubicBezTo>
                  <a:pt x="1141094" y="1390275"/>
                  <a:pt x="1172452" y="1391138"/>
                  <a:pt x="1125416" y="1391138"/>
                </a:cubicBezTo>
                <a:lnTo>
                  <a:pt x="1023816" y="1375508"/>
                </a:lnTo>
                <a:lnTo>
                  <a:pt x="883139" y="1375508"/>
                </a:lnTo>
                <a:lnTo>
                  <a:pt x="797169" y="1375508"/>
                </a:lnTo>
                <a:lnTo>
                  <a:pt x="734646" y="1398954"/>
                </a:lnTo>
                <a:lnTo>
                  <a:pt x="672123" y="1406769"/>
                </a:lnTo>
                <a:lnTo>
                  <a:pt x="570523" y="1406769"/>
                </a:lnTo>
                <a:lnTo>
                  <a:pt x="570523" y="1406769"/>
                </a:lnTo>
                <a:lnTo>
                  <a:pt x="633046" y="1492738"/>
                </a:lnTo>
                <a:lnTo>
                  <a:pt x="703385" y="1516184"/>
                </a:lnTo>
                <a:lnTo>
                  <a:pt x="703385" y="1516184"/>
                </a:lnTo>
                <a:lnTo>
                  <a:pt x="703385" y="1602154"/>
                </a:lnTo>
                <a:lnTo>
                  <a:pt x="578339" y="1586523"/>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446954" y="2196123"/>
            <a:ext cx="804984" cy="539262"/>
          </a:xfrm>
          <a:custGeom>
            <a:avLst/>
            <a:gdLst>
              <a:gd name="connsiteX0" fmla="*/ 390769 w 804984"/>
              <a:gd name="connsiteY0" fmla="*/ 0 h 539262"/>
              <a:gd name="connsiteX1" fmla="*/ 414215 w 804984"/>
              <a:gd name="connsiteY1" fmla="*/ 70339 h 539262"/>
              <a:gd name="connsiteX2" fmla="*/ 562708 w 804984"/>
              <a:gd name="connsiteY2" fmla="*/ 39077 h 539262"/>
              <a:gd name="connsiteX3" fmla="*/ 562708 w 804984"/>
              <a:gd name="connsiteY3" fmla="*/ 39077 h 539262"/>
              <a:gd name="connsiteX4" fmla="*/ 547077 w 804984"/>
              <a:gd name="connsiteY4" fmla="*/ 109415 h 539262"/>
              <a:gd name="connsiteX5" fmla="*/ 523631 w 804984"/>
              <a:gd name="connsiteY5" fmla="*/ 140677 h 539262"/>
              <a:gd name="connsiteX6" fmla="*/ 633046 w 804984"/>
              <a:gd name="connsiteY6" fmla="*/ 117231 h 539262"/>
              <a:gd name="connsiteX7" fmla="*/ 703384 w 804984"/>
              <a:gd name="connsiteY7" fmla="*/ 117231 h 539262"/>
              <a:gd name="connsiteX8" fmla="*/ 703384 w 804984"/>
              <a:gd name="connsiteY8" fmla="*/ 117231 h 539262"/>
              <a:gd name="connsiteX9" fmla="*/ 804984 w 804984"/>
              <a:gd name="connsiteY9" fmla="*/ 171939 h 539262"/>
              <a:gd name="connsiteX10" fmla="*/ 726831 w 804984"/>
              <a:gd name="connsiteY10" fmla="*/ 195385 h 539262"/>
              <a:gd name="connsiteX11" fmla="*/ 593969 w 804984"/>
              <a:gd name="connsiteY11" fmla="*/ 211015 h 539262"/>
              <a:gd name="connsiteX12" fmla="*/ 508000 w 804984"/>
              <a:gd name="connsiteY12" fmla="*/ 211015 h 539262"/>
              <a:gd name="connsiteX13" fmla="*/ 453292 w 804984"/>
              <a:gd name="connsiteY13" fmla="*/ 242277 h 539262"/>
              <a:gd name="connsiteX14" fmla="*/ 445477 w 804984"/>
              <a:gd name="connsiteY14" fmla="*/ 304800 h 539262"/>
              <a:gd name="connsiteX15" fmla="*/ 453292 w 804984"/>
              <a:gd name="connsiteY15" fmla="*/ 367323 h 539262"/>
              <a:gd name="connsiteX16" fmla="*/ 531446 w 804984"/>
              <a:gd name="connsiteY16" fmla="*/ 382954 h 539262"/>
              <a:gd name="connsiteX17" fmla="*/ 531446 w 804984"/>
              <a:gd name="connsiteY17" fmla="*/ 382954 h 539262"/>
              <a:gd name="connsiteX18" fmla="*/ 586154 w 804984"/>
              <a:gd name="connsiteY18" fmla="*/ 453292 h 539262"/>
              <a:gd name="connsiteX19" fmla="*/ 508000 w 804984"/>
              <a:gd name="connsiteY19" fmla="*/ 500185 h 539262"/>
              <a:gd name="connsiteX20" fmla="*/ 437661 w 804984"/>
              <a:gd name="connsiteY20" fmla="*/ 539262 h 539262"/>
              <a:gd name="connsiteX21" fmla="*/ 359508 w 804984"/>
              <a:gd name="connsiteY21" fmla="*/ 539262 h 539262"/>
              <a:gd name="connsiteX22" fmla="*/ 359508 w 804984"/>
              <a:gd name="connsiteY22" fmla="*/ 539262 h 539262"/>
              <a:gd name="connsiteX23" fmla="*/ 320431 w 804984"/>
              <a:gd name="connsiteY23" fmla="*/ 468923 h 539262"/>
              <a:gd name="connsiteX24" fmla="*/ 257908 w 804984"/>
              <a:gd name="connsiteY24" fmla="*/ 508000 h 539262"/>
              <a:gd name="connsiteX25" fmla="*/ 226646 w 804984"/>
              <a:gd name="connsiteY25" fmla="*/ 539262 h 539262"/>
              <a:gd name="connsiteX26" fmla="*/ 218831 w 804984"/>
              <a:gd name="connsiteY26" fmla="*/ 453292 h 539262"/>
              <a:gd name="connsiteX27" fmla="*/ 148492 w 804984"/>
              <a:gd name="connsiteY27" fmla="*/ 414215 h 539262"/>
              <a:gd name="connsiteX28" fmla="*/ 85969 w 804984"/>
              <a:gd name="connsiteY28" fmla="*/ 359508 h 539262"/>
              <a:gd name="connsiteX29" fmla="*/ 62523 w 804984"/>
              <a:gd name="connsiteY29" fmla="*/ 273539 h 539262"/>
              <a:gd name="connsiteX30" fmla="*/ 62523 w 804984"/>
              <a:gd name="connsiteY30" fmla="*/ 273539 h 539262"/>
              <a:gd name="connsiteX31" fmla="*/ 0 w 804984"/>
              <a:gd name="connsiteY31" fmla="*/ 187569 h 539262"/>
              <a:gd name="connsiteX32" fmla="*/ 0 w 804984"/>
              <a:gd name="connsiteY32" fmla="*/ 187569 h 539262"/>
              <a:gd name="connsiteX33" fmla="*/ 117231 w 804984"/>
              <a:gd name="connsiteY33" fmla="*/ 171939 h 539262"/>
              <a:gd name="connsiteX34" fmla="*/ 187569 w 804984"/>
              <a:gd name="connsiteY34" fmla="*/ 148492 h 539262"/>
              <a:gd name="connsiteX35" fmla="*/ 187569 w 804984"/>
              <a:gd name="connsiteY35" fmla="*/ 148492 h 539262"/>
              <a:gd name="connsiteX36" fmla="*/ 164123 w 804984"/>
              <a:gd name="connsiteY36" fmla="*/ 78154 h 539262"/>
              <a:gd name="connsiteX37" fmla="*/ 78154 w 804984"/>
              <a:gd name="connsiteY37" fmla="*/ 62523 h 539262"/>
              <a:gd name="connsiteX38" fmla="*/ 62523 w 804984"/>
              <a:gd name="connsiteY38" fmla="*/ 15631 h 539262"/>
              <a:gd name="connsiteX39" fmla="*/ 171938 w 804984"/>
              <a:gd name="connsiteY39" fmla="*/ 0 h 539262"/>
              <a:gd name="connsiteX40" fmla="*/ 234461 w 804984"/>
              <a:gd name="connsiteY40" fmla="*/ 7815 h 539262"/>
              <a:gd name="connsiteX41" fmla="*/ 390769 w 804984"/>
              <a:gd name="connsiteY41" fmla="*/ 0 h 5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4984" h="539262">
                <a:moveTo>
                  <a:pt x="390769" y="0"/>
                </a:moveTo>
                <a:lnTo>
                  <a:pt x="414215" y="70339"/>
                </a:lnTo>
                <a:lnTo>
                  <a:pt x="562708" y="39077"/>
                </a:lnTo>
                <a:lnTo>
                  <a:pt x="562708" y="39077"/>
                </a:lnTo>
                <a:lnTo>
                  <a:pt x="547077" y="109415"/>
                </a:lnTo>
                <a:lnTo>
                  <a:pt x="523631" y="140677"/>
                </a:lnTo>
                <a:lnTo>
                  <a:pt x="633046" y="117231"/>
                </a:lnTo>
                <a:lnTo>
                  <a:pt x="703384" y="117231"/>
                </a:lnTo>
                <a:lnTo>
                  <a:pt x="703384" y="117231"/>
                </a:lnTo>
                <a:lnTo>
                  <a:pt x="804984" y="171939"/>
                </a:lnTo>
                <a:lnTo>
                  <a:pt x="726831" y="195385"/>
                </a:lnTo>
                <a:lnTo>
                  <a:pt x="593969" y="211015"/>
                </a:lnTo>
                <a:lnTo>
                  <a:pt x="508000" y="211015"/>
                </a:lnTo>
                <a:lnTo>
                  <a:pt x="453292" y="242277"/>
                </a:lnTo>
                <a:lnTo>
                  <a:pt x="445477" y="304800"/>
                </a:lnTo>
                <a:lnTo>
                  <a:pt x="453292" y="367323"/>
                </a:lnTo>
                <a:lnTo>
                  <a:pt x="531446" y="382954"/>
                </a:lnTo>
                <a:lnTo>
                  <a:pt x="531446" y="382954"/>
                </a:lnTo>
                <a:lnTo>
                  <a:pt x="586154" y="453292"/>
                </a:lnTo>
                <a:lnTo>
                  <a:pt x="508000" y="500185"/>
                </a:lnTo>
                <a:lnTo>
                  <a:pt x="437661" y="539262"/>
                </a:lnTo>
                <a:lnTo>
                  <a:pt x="359508" y="539262"/>
                </a:lnTo>
                <a:lnTo>
                  <a:pt x="359508" y="539262"/>
                </a:lnTo>
                <a:lnTo>
                  <a:pt x="320431" y="468923"/>
                </a:lnTo>
                <a:lnTo>
                  <a:pt x="257908" y="508000"/>
                </a:lnTo>
                <a:lnTo>
                  <a:pt x="226646" y="539262"/>
                </a:lnTo>
                <a:lnTo>
                  <a:pt x="218831" y="453292"/>
                </a:lnTo>
                <a:lnTo>
                  <a:pt x="148492" y="414215"/>
                </a:lnTo>
                <a:lnTo>
                  <a:pt x="85969" y="359508"/>
                </a:lnTo>
                <a:lnTo>
                  <a:pt x="62523" y="273539"/>
                </a:lnTo>
                <a:lnTo>
                  <a:pt x="62523" y="273539"/>
                </a:lnTo>
                <a:lnTo>
                  <a:pt x="0" y="187569"/>
                </a:lnTo>
                <a:lnTo>
                  <a:pt x="0" y="187569"/>
                </a:lnTo>
                <a:lnTo>
                  <a:pt x="117231" y="171939"/>
                </a:lnTo>
                <a:lnTo>
                  <a:pt x="187569" y="148492"/>
                </a:lnTo>
                <a:lnTo>
                  <a:pt x="187569" y="148492"/>
                </a:lnTo>
                <a:lnTo>
                  <a:pt x="164123" y="78154"/>
                </a:lnTo>
                <a:lnTo>
                  <a:pt x="78154" y="62523"/>
                </a:lnTo>
                <a:lnTo>
                  <a:pt x="62523" y="15631"/>
                </a:lnTo>
                <a:lnTo>
                  <a:pt x="171938" y="0"/>
                </a:lnTo>
                <a:lnTo>
                  <a:pt x="234461" y="7815"/>
                </a:lnTo>
                <a:lnTo>
                  <a:pt x="390769" y="0"/>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243015" y="4259385"/>
            <a:ext cx="1602154" cy="672123"/>
          </a:xfrm>
          <a:custGeom>
            <a:avLst/>
            <a:gdLst>
              <a:gd name="connsiteX0" fmla="*/ 0 w 1602154"/>
              <a:gd name="connsiteY0" fmla="*/ 0 h 672123"/>
              <a:gd name="connsiteX1" fmla="*/ 0 w 1602154"/>
              <a:gd name="connsiteY1" fmla="*/ 0 h 672123"/>
              <a:gd name="connsiteX2" fmla="*/ 164123 w 1602154"/>
              <a:gd name="connsiteY2" fmla="*/ 0 h 672123"/>
              <a:gd name="connsiteX3" fmla="*/ 265723 w 1602154"/>
              <a:gd name="connsiteY3" fmla="*/ 23446 h 672123"/>
              <a:gd name="connsiteX4" fmla="*/ 359508 w 1602154"/>
              <a:gd name="connsiteY4" fmla="*/ 54707 h 672123"/>
              <a:gd name="connsiteX5" fmla="*/ 437662 w 1602154"/>
              <a:gd name="connsiteY5" fmla="*/ 93784 h 672123"/>
              <a:gd name="connsiteX6" fmla="*/ 531447 w 1602154"/>
              <a:gd name="connsiteY6" fmla="*/ 78153 h 672123"/>
              <a:gd name="connsiteX7" fmla="*/ 625231 w 1602154"/>
              <a:gd name="connsiteY7" fmla="*/ 140677 h 672123"/>
              <a:gd name="connsiteX8" fmla="*/ 656493 w 1602154"/>
              <a:gd name="connsiteY8" fmla="*/ 164123 h 672123"/>
              <a:gd name="connsiteX9" fmla="*/ 750277 w 1602154"/>
              <a:gd name="connsiteY9" fmla="*/ 211015 h 672123"/>
              <a:gd name="connsiteX10" fmla="*/ 859693 w 1602154"/>
              <a:gd name="connsiteY10" fmla="*/ 226646 h 672123"/>
              <a:gd name="connsiteX11" fmla="*/ 883139 w 1602154"/>
              <a:gd name="connsiteY11" fmla="*/ 211015 h 672123"/>
              <a:gd name="connsiteX12" fmla="*/ 1008185 w 1602154"/>
              <a:gd name="connsiteY12" fmla="*/ 156307 h 672123"/>
              <a:gd name="connsiteX13" fmla="*/ 1070708 w 1602154"/>
              <a:gd name="connsiteY13" fmla="*/ 171938 h 672123"/>
              <a:gd name="connsiteX14" fmla="*/ 1148862 w 1602154"/>
              <a:gd name="connsiteY14" fmla="*/ 203200 h 672123"/>
              <a:gd name="connsiteX15" fmla="*/ 1328616 w 1602154"/>
              <a:gd name="connsiteY15" fmla="*/ 187569 h 672123"/>
              <a:gd name="connsiteX16" fmla="*/ 1406770 w 1602154"/>
              <a:gd name="connsiteY16" fmla="*/ 156307 h 672123"/>
              <a:gd name="connsiteX17" fmla="*/ 1477108 w 1602154"/>
              <a:gd name="connsiteY17" fmla="*/ 148492 h 672123"/>
              <a:gd name="connsiteX18" fmla="*/ 1602154 w 1602154"/>
              <a:gd name="connsiteY18" fmla="*/ 148492 h 672123"/>
              <a:gd name="connsiteX19" fmla="*/ 1524000 w 1602154"/>
              <a:gd name="connsiteY19" fmla="*/ 312615 h 672123"/>
              <a:gd name="connsiteX20" fmla="*/ 1516185 w 1602154"/>
              <a:gd name="connsiteY20" fmla="*/ 367323 h 672123"/>
              <a:gd name="connsiteX21" fmla="*/ 1547447 w 1602154"/>
              <a:gd name="connsiteY21" fmla="*/ 429846 h 672123"/>
              <a:gd name="connsiteX22" fmla="*/ 1547447 w 1602154"/>
              <a:gd name="connsiteY22" fmla="*/ 523630 h 672123"/>
              <a:gd name="connsiteX23" fmla="*/ 1547447 w 1602154"/>
              <a:gd name="connsiteY23" fmla="*/ 523630 h 672123"/>
              <a:gd name="connsiteX24" fmla="*/ 1492739 w 1602154"/>
              <a:gd name="connsiteY24" fmla="*/ 672123 h 672123"/>
              <a:gd name="connsiteX25" fmla="*/ 1406770 w 1602154"/>
              <a:gd name="connsiteY25" fmla="*/ 648677 h 672123"/>
              <a:gd name="connsiteX26" fmla="*/ 1258277 w 1602154"/>
              <a:gd name="connsiteY26" fmla="*/ 547077 h 672123"/>
              <a:gd name="connsiteX27" fmla="*/ 1164493 w 1602154"/>
              <a:gd name="connsiteY27" fmla="*/ 515815 h 672123"/>
              <a:gd name="connsiteX28" fmla="*/ 1062893 w 1602154"/>
              <a:gd name="connsiteY28" fmla="*/ 515815 h 672123"/>
              <a:gd name="connsiteX29" fmla="*/ 961293 w 1602154"/>
              <a:gd name="connsiteY29" fmla="*/ 523630 h 672123"/>
              <a:gd name="connsiteX30" fmla="*/ 867508 w 1602154"/>
              <a:gd name="connsiteY30" fmla="*/ 523630 h 672123"/>
              <a:gd name="connsiteX31" fmla="*/ 797170 w 1602154"/>
              <a:gd name="connsiteY31" fmla="*/ 515815 h 672123"/>
              <a:gd name="connsiteX32" fmla="*/ 687754 w 1602154"/>
              <a:gd name="connsiteY32" fmla="*/ 484553 h 672123"/>
              <a:gd name="connsiteX33" fmla="*/ 578339 w 1602154"/>
              <a:gd name="connsiteY33" fmla="*/ 453292 h 672123"/>
              <a:gd name="connsiteX34" fmla="*/ 492370 w 1602154"/>
              <a:gd name="connsiteY34" fmla="*/ 406400 h 672123"/>
              <a:gd name="connsiteX35" fmla="*/ 461108 w 1602154"/>
              <a:gd name="connsiteY35" fmla="*/ 351692 h 672123"/>
              <a:gd name="connsiteX36" fmla="*/ 375139 w 1602154"/>
              <a:gd name="connsiteY36" fmla="*/ 289169 h 672123"/>
              <a:gd name="connsiteX37" fmla="*/ 289170 w 1602154"/>
              <a:gd name="connsiteY37" fmla="*/ 242277 h 672123"/>
              <a:gd name="connsiteX38" fmla="*/ 195385 w 1602154"/>
              <a:gd name="connsiteY38" fmla="*/ 179753 h 672123"/>
              <a:gd name="connsiteX39" fmla="*/ 148493 w 1602154"/>
              <a:gd name="connsiteY39" fmla="*/ 109415 h 672123"/>
              <a:gd name="connsiteX40" fmla="*/ 148493 w 1602154"/>
              <a:gd name="connsiteY40" fmla="*/ 109415 h 672123"/>
              <a:gd name="connsiteX41" fmla="*/ 70339 w 1602154"/>
              <a:gd name="connsiteY41" fmla="*/ 54707 h 672123"/>
              <a:gd name="connsiteX42" fmla="*/ 0 w 1602154"/>
              <a:gd name="connsiteY42" fmla="*/ 0 h 67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02154" h="672123">
                <a:moveTo>
                  <a:pt x="0" y="0"/>
                </a:moveTo>
                <a:lnTo>
                  <a:pt x="0" y="0"/>
                </a:lnTo>
                <a:lnTo>
                  <a:pt x="164123" y="0"/>
                </a:lnTo>
                <a:lnTo>
                  <a:pt x="265723" y="23446"/>
                </a:lnTo>
                <a:lnTo>
                  <a:pt x="359508" y="54707"/>
                </a:lnTo>
                <a:lnTo>
                  <a:pt x="437662" y="93784"/>
                </a:lnTo>
                <a:lnTo>
                  <a:pt x="531447" y="78153"/>
                </a:lnTo>
                <a:lnTo>
                  <a:pt x="625231" y="140677"/>
                </a:lnTo>
                <a:lnTo>
                  <a:pt x="656493" y="164123"/>
                </a:lnTo>
                <a:lnTo>
                  <a:pt x="750277" y="211015"/>
                </a:lnTo>
                <a:cubicBezTo>
                  <a:pt x="833331" y="229472"/>
                  <a:pt x="796598" y="226646"/>
                  <a:pt x="859693" y="226646"/>
                </a:cubicBezTo>
                <a:lnTo>
                  <a:pt x="883139" y="211015"/>
                </a:lnTo>
                <a:lnTo>
                  <a:pt x="1008185" y="156307"/>
                </a:lnTo>
                <a:lnTo>
                  <a:pt x="1070708" y="171938"/>
                </a:lnTo>
                <a:lnTo>
                  <a:pt x="1148862" y="203200"/>
                </a:lnTo>
                <a:lnTo>
                  <a:pt x="1328616" y="187569"/>
                </a:lnTo>
                <a:lnTo>
                  <a:pt x="1406770" y="156307"/>
                </a:lnTo>
                <a:lnTo>
                  <a:pt x="1477108" y="148492"/>
                </a:lnTo>
                <a:lnTo>
                  <a:pt x="1602154" y="148492"/>
                </a:lnTo>
                <a:lnTo>
                  <a:pt x="1524000" y="312615"/>
                </a:lnTo>
                <a:lnTo>
                  <a:pt x="1516185" y="367323"/>
                </a:lnTo>
                <a:lnTo>
                  <a:pt x="1547447" y="429846"/>
                </a:lnTo>
                <a:lnTo>
                  <a:pt x="1547447" y="523630"/>
                </a:lnTo>
                <a:lnTo>
                  <a:pt x="1547447" y="523630"/>
                </a:lnTo>
                <a:lnTo>
                  <a:pt x="1492739" y="672123"/>
                </a:lnTo>
                <a:lnTo>
                  <a:pt x="1406770" y="648677"/>
                </a:lnTo>
                <a:lnTo>
                  <a:pt x="1258277" y="547077"/>
                </a:lnTo>
                <a:lnTo>
                  <a:pt x="1164493" y="515815"/>
                </a:lnTo>
                <a:lnTo>
                  <a:pt x="1062893" y="515815"/>
                </a:lnTo>
                <a:lnTo>
                  <a:pt x="961293" y="523630"/>
                </a:lnTo>
                <a:lnTo>
                  <a:pt x="867508" y="523630"/>
                </a:lnTo>
                <a:lnTo>
                  <a:pt x="797170" y="515815"/>
                </a:lnTo>
                <a:lnTo>
                  <a:pt x="687754" y="484553"/>
                </a:lnTo>
                <a:lnTo>
                  <a:pt x="578339" y="453292"/>
                </a:lnTo>
                <a:lnTo>
                  <a:pt x="492370" y="406400"/>
                </a:lnTo>
                <a:lnTo>
                  <a:pt x="461108" y="351692"/>
                </a:lnTo>
                <a:lnTo>
                  <a:pt x="375139" y="289169"/>
                </a:lnTo>
                <a:lnTo>
                  <a:pt x="289170" y="242277"/>
                </a:lnTo>
                <a:lnTo>
                  <a:pt x="195385" y="179753"/>
                </a:lnTo>
                <a:lnTo>
                  <a:pt x="148493" y="109415"/>
                </a:lnTo>
                <a:lnTo>
                  <a:pt x="148493" y="109415"/>
                </a:lnTo>
                <a:lnTo>
                  <a:pt x="70339" y="54707"/>
                </a:lnTo>
                <a:lnTo>
                  <a:pt x="0" y="0"/>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478585" y="4400062"/>
            <a:ext cx="961292" cy="359507"/>
          </a:xfrm>
          <a:custGeom>
            <a:avLst/>
            <a:gdLst>
              <a:gd name="connsiteX0" fmla="*/ 187569 w 961292"/>
              <a:gd name="connsiteY0" fmla="*/ 171938 h 359507"/>
              <a:gd name="connsiteX1" fmla="*/ 125046 w 961292"/>
              <a:gd name="connsiteY1" fmla="*/ 164123 h 359507"/>
              <a:gd name="connsiteX2" fmla="*/ 31261 w 961292"/>
              <a:gd name="connsiteY2" fmla="*/ 164123 h 359507"/>
              <a:gd name="connsiteX3" fmla="*/ 31261 w 961292"/>
              <a:gd name="connsiteY3" fmla="*/ 164123 h 359507"/>
              <a:gd name="connsiteX4" fmla="*/ 23446 w 961292"/>
              <a:gd name="connsiteY4" fmla="*/ 242276 h 359507"/>
              <a:gd name="connsiteX5" fmla="*/ 70338 w 961292"/>
              <a:gd name="connsiteY5" fmla="*/ 320430 h 359507"/>
              <a:gd name="connsiteX6" fmla="*/ 125046 w 961292"/>
              <a:gd name="connsiteY6" fmla="*/ 328246 h 359507"/>
              <a:gd name="connsiteX7" fmla="*/ 226646 w 961292"/>
              <a:gd name="connsiteY7" fmla="*/ 328246 h 359507"/>
              <a:gd name="connsiteX8" fmla="*/ 328246 w 961292"/>
              <a:gd name="connsiteY8" fmla="*/ 336061 h 359507"/>
              <a:gd name="connsiteX9" fmla="*/ 422030 w 961292"/>
              <a:gd name="connsiteY9" fmla="*/ 343876 h 359507"/>
              <a:gd name="connsiteX10" fmla="*/ 508000 w 961292"/>
              <a:gd name="connsiteY10" fmla="*/ 336061 h 359507"/>
              <a:gd name="connsiteX11" fmla="*/ 625230 w 961292"/>
              <a:gd name="connsiteY11" fmla="*/ 328246 h 359507"/>
              <a:gd name="connsiteX12" fmla="*/ 734646 w 961292"/>
              <a:gd name="connsiteY12" fmla="*/ 336061 h 359507"/>
              <a:gd name="connsiteX13" fmla="*/ 758092 w 961292"/>
              <a:gd name="connsiteY13" fmla="*/ 351692 h 359507"/>
              <a:gd name="connsiteX14" fmla="*/ 828430 w 961292"/>
              <a:gd name="connsiteY14" fmla="*/ 359507 h 359507"/>
              <a:gd name="connsiteX15" fmla="*/ 836246 w 961292"/>
              <a:gd name="connsiteY15" fmla="*/ 359507 h 359507"/>
              <a:gd name="connsiteX16" fmla="*/ 890953 w 961292"/>
              <a:gd name="connsiteY16" fmla="*/ 296984 h 359507"/>
              <a:gd name="connsiteX17" fmla="*/ 961292 w 961292"/>
              <a:gd name="connsiteY17" fmla="*/ 242276 h 359507"/>
              <a:gd name="connsiteX18" fmla="*/ 906584 w 961292"/>
              <a:gd name="connsiteY18" fmla="*/ 226646 h 359507"/>
              <a:gd name="connsiteX19" fmla="*/ 851877 w 961292"/>
              <a:gd name="connsiteY19" fmla="*/ 234461 h 359507"/>
              <a:gd name="connsiteX20" fmla="*/ 851877 w 961292"/>
              <a:gd name="connsiteY20" fmla="*/ 234461 h 359507"/>
              <a:gd name="connsiteX21" fmla="*/ 875323 w 961292"/>
              <a:gd name="connsiteY21" fmla="*/ 187569 h 359507"/>
              <a:gd name="connsiteX22" fmla="*/ 875323 w 961292"/>
              <a:gd name="connsiteY22" fmla="*/ 187569 h 359507"/>
              <a:gd name="connsiteX23" fmla="*/ 914400 w 961292"/>
              <a:gd name="connsiteY23" fmla="*/ 117230 h 359507"/>
              <a:gd name="connsiteX24" fmla="*/ 914400 w 961292"/>
              <a:gd name="connsiteY24" fmla="*/ 117230 h 359507"/>
              <a:gd name="connsiteX25" fmla="*/ 844061 w 961292"/>
              <a:gd name="connsiteY25" fmla="*/ 93784 h 359507"/>
              <a:gd name="connsiteX26" fmla="*/ 773723 w 961292"/>
              <a:gd name="connsiteY26" fmla="*/ 54707 h 359507"/>
              <a:gd name="connsiteX27" fmla="*/ 773723 w 961292"/>
              <a:gd name="connsiteY27" fmla="*/ 54707 h 359507"/>
              <a:gd name="connsiteX28" fmla="*/ 679938 w 961292"/>
              <a:gd name="connsiteY28" fmla="*/ 46892 h 359507"/>
              <a:gd name="connsiteX29" fmla="*/ 593969 w 961292"/>
              <a:gd name="connsiteY29" fmla="*/ 46892 h 359507"/>
              <a:gd name="connsiteX30" fmla="*/ 523630 w 961292"/>
              <a:gd name="connsiteY30" fmla="*/ 15630 h 359507"/>
              <a:gd name="connsiteX31" fmla="*/ 468923 w 961292"/>
              <a:gd name="connsiteY31" fmla="*/ 0 h 359507"/>
              <a:gd name="connsiteX32" fmla="*/ 398584 w 961292"/>
              <a:gd name="connsiteY32" fmla="*/ 39076 h 359507"/>
              <a:gd name="connsiteX33" fmla="*/ 382953 w 961292"/>
              <a:gd name="connsiteY33" fmla="*/ 70338 h 359507"/>
              <a:gd name="connsiteX34" fmla="*/ 351692 w 961292"/>
              <a:gd name="connsiteY34" fmla="*/ 125046 h 359507"/>
              <a:gd name="connsiteX35" fmla="*/ 265723 w 961292"/>
              <a:gd name="connsiteY35" fmla="*/ 148492 h 359507"/>
              <a:gd name="connsiteX36" fmla="*/ 211015 w 961292"/>
              <a:gd name="connsiteY36" fmla="*/ 148492 h 359507"/>
              <a:gd name="connsiteX37" fmla="*/ 132861 w 961292"/>
              <a:gd name="connsiteY37" fmla="*/ 132861 h 359507"/>
              <a:gd name="connsiteX38" fmla="*/ 132861 w 961292"/>
              <a:gd name="connsiteY38" fmla="*/ 132861 h 359507"/>
              <a:gd name="connsiteX39" fmla="*/ 70338 w 961292"/>
              <a:gd name="connsiteY39" fmla="*/ 195384 h 359507"/>
              <a:gd name="connsiteX40" fmla="*/ 93784 w 961292"/>
              <a:gd name="connsiteY40" fmla="*/ 211015 h 359507"/>
              <a:gd name="connsiteX41" fmla="*/ 125046 w 961292"/>
              <a:gd name="connsiteY41" fmla="*/ 234461 h 359507"/>
              <a:gd name="connsiteX42" fmla="*/ 54707 w 961292"/>
              <a:gd name="connsiteY42" fmla="*/ 234461 h 359507"/>
              <a:gd name="connsiteX43" fmla="*/ 31261 w 961292"/>
              <a:gd name="connsiteY43" fmla="*/ 203200 h 359507"/>
              <a:gd name="connsiteX44" fmla="*/ 7815 w 961292"/>
              <a:gd name="connsiteY44" fmla="*/ 226646 h 359507"/>
              <a:gd name="connsiteX45" fmla="*/ 23446 w 961292"/>
              <a:gd name="connsiteY45" fmla="*/ 257907 h 359507"/>
              <a:gd name="connsiteX46" fmla="*/ 7815 w 961292"/>
              <a:gd name="connsiteY46" fmla="*/ 148492 h 359507"/>
              <a:gd name="connsiteX47" fmla="*/ 132861 w 961292"/>
              <a:gd name="connsiteY47" fmla="*/ 140676 h 359507"/>
              <a:gd name="connsiteX48" fmla="*/ 0 w 961292"/>
              <a:gd name="connsiteY48" fmla="*/ 140676 h 3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292" h="359507">
                <a:moveTo>
                  <a:pt x="187569" y="171938"/>
                </a:moveTo>
                <a:lnTo>
                  <a:pt x="125046" y="164123"/>
                </a:lnTo>
                <a:lnTo>
                  <a:pt x="31261" y="164123"/>
                </a:lnTo>
                <a:lnTo>
                  <a:pt x="31261" y="164123"/>
                </a:lnTo>
                <a:lnTo>
                  <a:pt x="23446" y="242276"/>
                </a:lnTo>
                <a:lnTo>
                  <a:pt x="70338" y="320430"/>
                </a:lnTo>
                <a:lnTo>
                  <a:pt x="125046" y="328246"/>
                </a:lnTo>
                <a:lnTo>
                  <a:pt x="226646" y="328246"/>
                </a:lnTo>
                <a:lnTo>
                  <a:pt x="328246" y="336061"/>
                </a:lnTo>
                <a:lnTo>
                  <a:pt x="422030" y="343876"/>
                </a:lnTo>
                <a:lnTo>
                  <a:pt x="508000" y="336061"/>
                </a:lnTo>
                <a:lnTo>
                  <a:pt x="625230" y="328246"/>
                </a:lnTo>
                <a:lnTo>
                  <a:pt x="734646" y="336061"/>
                </a:lnTo>
                <a:lnTo>
                  <a:pt x="758092" y="351692"/>
                </a:lnTo>
                <a:lnTo>
                  <a:pt x="828430" y="359507"/>
                </a:lnTo>
                <a:lnTo>
                  <a:pt x="836246" y="359507"/>
                </a:lnTo>
                <a:lnTo>
                  <a:pt x="890953" y="296984"/>
                </a:lnTo>
                <a:lnTo>
                  <a:pt x="961292" y="242276"/>
                </a:lnTo>
                <a:lnTo>
                  <a:pt x="906584" y="226646"/>
                </a:lnTo>
                <a:lnTo>
                  <a:pt x="851877" y="234461"/>
                </a:lnTo>
                <a:lnTo>
                  <a:pt x="851877" y="234461"/>
                </a:lnTo>
                <a:lnTo>
                  <a:pt x="875323" y="187569"/>
                </a:lnTo>
                <a:lnTo>
                  <a:pt x="875323" y="187569"/>
                </a:lnTo>
                <a:lnTo>
                  <a:pt x="914400" y="117230"/>
                </a:lnTo>
                <a:lnTo>
                  <a:pt x="914400" y="117230"/>
                </a:lnTo>
                <a:lnTo>
                  <a:pt x="844061" y="93784"/>
                </a:lnTo>
                <a:lnTo>
                  <a:pt x="773723" y="54707"/>
                </a:lnTo>
                <a:lnTo>
                  <a:pt x="773723" y="54707"/>
                </a:lnTo>
                <a:lnTo>
                  <a:pt x="679938" y="46892"/>
                </a:lnTo>
                <a:lnTo>
                  <a:pt x="593969" y="46892"/>
                </a:lnTo>
                <a:lnTo>
                  <a:pt x="523630" y="15630"/>
                </a:lnTo>
                <a:lnTo>
                  <a:pt x="468923" y="0"/>
                </a:lnTo>
                <a:lnTo>
                  <a:pt x="398584" y="39076"/>
                </a:lnTo>
                <a:lnTo>
                  <a:pt x="382953" y="70338"/>
                </a:lnTo>
                <a:lnTo>
                  <a:pt x="351692" y="125046"/>
                </a:lnTo>
                <a:lnTo>
                  <a:pt x="265723" y="148492"/>
                </a:lnTo>
                <a:lnTo>
                  <a:pt x="211015" y="148492"/>
                </a:lnTo>
                <a:cubicBezTo>
                  <a:pt x="138134" y="132296"/>
                  <a:pt x="164695" y="132861"/>
                  <a:pt x="132861" y="132861"/>
                </a:cubicBezTo>
                <a:lnTo>
                  <a:pt x="132861" y="132861"/>
                </a:lnTo>
                <a:lnTo>
                  <a:pt x="70338" y="195384"/>
                </a:lnTo>
                <a:lnTo>
                  <a:pt x="93784" y="211015"/>
                </a:lnTo>
                <a:lnTo>
                  <a:pt x="125046" y="234461"/>
                </a:lnTo>
                <a:lnTo>
                  <a:pt x="54707" y="234461"/>
                </a:lnTo>
                <a:lnTo>
                  <a:pt x="31261" y="203200"/>
                </a:lnTo>
                <a:lnTo>
                  <a:pt x="7815" y="226646"/>
                </a:lnTo>
                <a:lnTo>
                  <a:pt x="23446" y="257907"/>
                </a:lnTo>
                <a:lnTo>
                  <a:pt x="7815" y="148492"/>
                </a:lnTo>
                <a:lnTo>
                  <a:pt x="132861" y="140676"/>
                </a:lnTo>
                <a:lnTo>
                  <a:pt x="0" y="140676"/>
                </a:lnTo>
              </a:path>
            </a:pathLst>
          </a:custGeom>
          <a:blipFill>
            <a:blip r:embed="rId8" cstate="prin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4657969" y="4548554"/>
            <a:ext cx="695569" cy="203200"/>
          </a:xfrm>
          <a:custGeom>
            <a:avLst/>
            <a:gdLst>
              <a:gd name="connsiteX0" fmla="*/ 0 w 695569"/>
              <a:gd name="connsiteY0" fmla="*/ 31261 h 203200"/>
              <a:gd name="connsiteX1" fmla="*/ 78154 w 695569"/>
              <a:gd name="connsiteY1" fmla="*/ 0 h 203200"/>
              <a:gd name="connsiteX2" fmla="*/ 164123 w 695569"/>
              <a:gd name="connsiteY2" fmla="*/ 15631 h 203200"/>
              <a:gd name="connsiteX3" fmla="*/ 218831 w 695569"/>
              <a:gd name="connsiteY3" fmla="*/ 54708 h 203200"/>
              <a:gd name="connsiteX4" fmla="*/ 289169 w 695569"/>
              <a:gd name="connsiteY4" fmla="*/ 101600 h 203200"/>
              <a:gd name="connsiteX5" fmla="*/ 375139 w 695569"/>
              <a:gd name="connsiteY5" fmla="*/ 93784 h 203200"/>
              <a:gd name="connsiteX6" fmla="*/ 461108 w 695569"/>
              <a:gd name="connsiteY6" fmla="*/ 70338 h 203200"/>
              <a:gd name="connsiteX7" fmla="*/ 562708 w 695569"/>
              <a:gd name="connsiteY7" fmla="*/ 54708 h 203200"/>
              <a:gd name="connsiteX8" fmla="*/ 617416 w 695569"/>
              <a:gd name="connsiteY8" fmla="*/ 39077 h 203200"/>
              <a:gd name="connsiteX9" fmla="*/ 695569 w 695569"/>
              <a:gd name="connsiteY9" fmla="*/ 39077 h 203200"/>
              <a:gd name="connsiteX10" fmla="*/ 695569 w 695569"/>
              <a:gd name="connsiteY10" fmla="*/ 78154 h 203200"/>
              <a:gd name="connsiteX11" fmla="*/ 695569 w 695569"/>
              <a:gd name="connsiteY11" fmla="*/ 78154 h 203200"/>
              <a:gd name="connsiteX12" fmla="*/ 640862 w 695569"/>
              <a:gd name="connsiteY12" fmla="*/ 156308 h 203200"/>
              <a:gd name="connsiteX13" fmla="*/ 586154 w 695569"/>
              <a:gd name="connsiteY13" fmla="*/ 203200 h 203200"/>
              <a:gd name="connsiteX14" fmla="*/ 586154 w 695569"/>
              <a:gd name="connsiteY14" fmla="*/ 203200 h 203200"/>
              <a:gd name="connsiteX15" fmla="*/ 445477 w 695569"/>
              <a:gd name="connsiteY15" fmla="*/ 203200 h 203200"/>
              <a:gd name="connsiteX16" fmla="*/ 359508 w 695569"/>
              <a:gd name="connsiteY16" fmla="*/ 179754 h 203200"/>
              <a:gd name="connsiteX17" fmla="*/ 273539 w 695569"/>
              <a:gd name="connsiteY17" fmla="*/ 195384 h 203200"/>
              <a:gd name="connsiteX18" fmla="*/ 218831 w 695569"/>
              <a:gd name="connsiteY18" fmla="*/ 164123 h 203200"/>
              <a:gd name="connsiteX19" fmla="*/ 187569 w 695569"/>
              <a:gd name="connsiteY19" fmla="*/ 125046 h 203200"/>
              <a:gd name="connsiteX20" fmla="*/ 109416 w 695569"/>
              <a:gd name="connsiteY20" fmla="*/ 117231 h 203200"/>
              <a:gd name="connsiteX21" fmla="*/ 54708 w 695569"/>
              <a:gd name="connsiteY21" fmla="*/ 93784 h 203200"/>
              <a:gd name="connsiteX22" fmla="*/ 0 w 695569"/>
              <a:gd name="connsiteY22" fmla="*/ 31261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569" h="203200">
                <a:moveTo>
                  <a:pt x="0" y="31261"/>
                </a:moveTo>
                <a:lnTo>
                  <a:pt x="78154" y="0"/>
                </a:lnTo>
                <a:lnTo>
                  <a:pt x="164123" y="15631"/>
                </a:lnTo>
                <a:lnTo>
                  <a:pt x="218831" y="54708"/>
                </a:lnTo>
                <a:lnTo>
                  <a:pt x="289169" y="101600"/>
                </a:lnTo>
                <a:lnTo>
                  <a:pt x="375139" y="93784"/>
                </a:lnTo>
                <a:lnTo>
                  <a:pt x="461108" y="70338"/>
                </a:lnTo>
                <a:lnTo>
                  <a:pt x="562708" y="54708"/>
                </a:lnTo>
                <a:lnTo>
                  <a:pt x="617416" y="39077"/>
                </a:lnTo>
                <a:lnTo>
                  <a:pt x="695569" y="39077"/>
                </a:lnTo>
                <a:lnTo>
                  <a:pt x="695569" y="78154"/>
                </a:lnTo>
                <a:lnTo>
                  <a:pt x="695569" y="78154"/>
                </a:lnTo>
                <a:lnTo>
                  <a:pt x="640862" y="156308"/>
                </a:lnTo>
                <a:lnTo>
                  <a:pt x="586154" y="203200"/>
                </a:lnTo>
                <a:lnTo>
                  <a:pt x="586154" y="203200"/>
                </a:lnTo>
                <a:lnTo>
                  <a:pt x="445477" y="203200"/>
                </a:lnTo>
                <a:lnTo>
                  <a:pt x="359508" y="179754"/>
                </a:lnTo>
                <a:lnTo>
                  <a:pt x="273539" y="195384"/>
                </a:lnTo>
                <a:lnTo>
                  <a:pt x="218831" y="164123"/>
                </a:lnTo>
                <a:lnTo>
                  <a:pt x="187569" y="125046"/>
                </a:lnTo>
                <a:lnTo>
                  <a:pt x="109416" y="117231"/>
                </a:lnTo>
                <a:lnTo>
                  <a:pt x="54708" y="93784"/>
                </a:lnTo>
                <a:lnTo>
                  <a:pt x="0" y="31261"/>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181600" y="4419600"/>
            <a:ext cx="4572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90600" y="3352800"/>
            <a:ext cx="1143000" cy="1295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83819" y="4114800"/>
            <a:ext cx="788181"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Slide Number Placeholder 36"/>
          <p:cNvSpPr>
            <a:spLocks noGrp="1"/>
          </p:cNvSpPr>
          <p:nvPr>
            <p:ph type="sldNum" sz="quarter" idx="10"/>
          </p:nvPr>
        </p:nvSpPr>
        <p:spPr/>
        <p:txBody>
          <a:bodyPr/>
          <a:lstStyle/>
          <a:p>
            <a:fld id="{82BF0D79-5E21-4B51-83BC-01370C6300A1}" type="slidenum">
              <a:rPr lang="en-US" smtClean="0"/>
              <a:pPr/>
              <a:t>47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2000"/>
                                        <p:tgtEl>
                                          <p:spTgt spid="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2000"/>
                                        <p:tgtEl>
                                          <p:spTgt spid="2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2000"/>
                                        <p:tgtEl>
                                          <p:spTgt spid="3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2000"/>
                                        <p:tgtEl>
                                          <p:spTgt spid="3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2000"/>
                                        <p:tgtEl>
                                          <p:spTgt spid="3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2000"/>
                                        <p:tgtEl>
                                          <p:spTgt spid="3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20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1" grpId="0" animBg="1"/>
      <p:bldP spid="33" grpId="0" animBg="1"/>
      <p:bldP spid="34" grpId="0" animBg="1"/>
      <p:bldP spid="35" grpId="0" animBg="1"/>
      <p:bldP spid="36" grpId="0" animBg="1"/>
      <p:bldP spid="38" grpId="0" animBg="1"/>
      <p:bldP spid="39"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err="1" smtClean="0"/>
              <a:t>Guidewall</a:t>
            </a:r>
            <a:endParaRPr lang="en-US" dirty="0"/>
          </a:p>
        </p:txBody>
      </p:sp>
      <p:pic>
        <p:nvPicPr>
          <p:cNvPr id="4" name="Picture 4" descr="DSCN0052"/>
          <p:cNvPicPr>
            <a:picLocks noChangeAspect="1" noChangeArrowheads="1"/>
          </p:cNvPicPr>
          <p:nvPr/>
        </p:nvPicPr>
        <p:blipFill>
          <a:blip r:embed="rId2" cstate="print"/>
          <a:srcRect l="22469" t="8163" r="10680" b="25671"/>
          <a:stretch>
            <a:fillRect/>
          </a:stretch>
        </p:blipFill>
        <p:spPr bwMode="auto">
          <a:xfrm>
            <a:off x="609600" y="914400"/>
            <a:ext cx="7227282" cy="5486400"/>
          </a:xfrm>
          <a:prstGeom prst="rect">
            <a:avLst/>
          </a:prstGeom>
          <a:noFill/>
          <a:ln w="9525">
            <a:noFill/>
            <a:miter lim="800000"/>
            <a:headEnd/>
            <a:tailEnd/>
          </a:ln>
          <a:effectLst/>
        </p:spPr>
      </p:pic>
      <p:cxnSp>
        <p:nvCxnSpPr>
          <p:cNvPr id="5" name="Straight Connector 4"/>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0"/>
          </p:nvPr>
        </p:nvSpPr>
        <p:spPr/>
        <p:txBody>
          <a:bodyPr/>
          <a:lstStyle/>
          <a:p>
            <a:fld id="{D03CC7D5-AADD-49FA-8209-475AB0712B2E}"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66800" y="3543300"/>
            <a:ext cx="6629400" cy="2628900"/>
          </a:xfrm>
          <a:prstGeom prst="cube">
            <a:avLst>
              <a:gd name="adj" fmla="val 27676"/>
            </a:avLst>
          </a:prstGeom>
          <a:solidFill>
            <a:srgbClr val="DDDDDD">
              <a:alpha val="39999"/>
            </a:srgbClr>
          </a:solidFill>
          <a:ln w="9525">
            <a:solidFill>
              <a:schemeClr val="tx1"/>
            </a:solidFill>
            <a:miter lim="800000"/>
            <a:headEnd/>
            <a:tailEnd/>
          </a:ln>
        </p:spPr>
        <p:txBody>
          <a:bodyPr wrap="none" anchor="ctr"/>
          <a:lstStyle/>
          <a:p>
            <a:endParaRPr lang="en-US"/>
          </a:p>
        </p:txBody>
      </p:sp>
      <p:sp>
        <p:nvSpPr>
          <p:cNvPr id="5126" name="AutoShape 3"/>
          <p:cNvSpPr>
            <a:spLocks noChangeArrowheads="1"/>
          </p:cNvSpPr>
          <p:nvPr/>
        </p:nvSpPr>
        <p:spPr bwMode="auto">
          <a:xfrm>
            <a:off x="1066800" y="1371600"/>
            <a:ext cx="6629400" cy="2895600"/>
          </a:xfrm>
          <a:prstGeom prst="cube">
            <a:avLst>
              <a:gd name="adj" fmla="val 25000"/>
            </a:avLst>
          </a:prstGeom>
          <a:solidFill>
            <a:srgbClr val="996633">
              <a:alpha val="39999"/>
            </a:srgbClr>
          </a:solidFill>
          <a:ln w="9525">
            <a:solidFill>
              <a:schemeClr val="tx1"/>
            </a:solidFill>
            <a:miter lim="800000"/>
            <a:headEnd/>
            <a:tailEnd/>
          </a:ln>
        </p:spPr>
        <p:txBody>
          <a:bodyPr wrap="none" anchor="ctr"/>
          <a:lstStyle/>
          <a:p>
            <a:endParaRPr lang="en-US"/>
          </a:p>
        </p:txBody>
      </p:sp>
      <p:sp>
        <p:nvSpPr>
          <p:cNvPr id="5123" name="AutoShape 5" descr="Granite"/>
          <p:cNvSpPr>
            <a:spLocks noChangeArrowheads="1"/>
          </p:cNvSpPr>
          <p:nvPr/>
        </p:nvSpPr>
        <p:spPr bwMode="auto">
          <a:xfrm>
            <a:off x="1295400" y="1371600"/>
            <a:ext cx="2525486" cy="3048000"/>
          </a:xfrm>
          <a:prstGeom prst="cube">
            <a:avLst>
              <a:gd name="adj" fmla="val 28477"/>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4" name="AutoShape 11" descr="Granite"/>
          <p:cNvSpPr>
            <a:spLocks noChangeArrowheads="1"/>
          </p:cNvSpPr>
          <p:nvPr/>
        </p:nvSpPr>
        <p:spPr bwMode="auto">
          <a:xfrm>
            <a:off x="3048000" y="1371600"/>
            <a:ext cx="2438400" cy="3048000"/>
          </a:xfrm>
          <a:prstGeom prst="cube">
            <a:avLst>
              <a:gd name="adj" fmla="val 29968"/>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5" name="AutoShape 8" descr="Granite"/>
          <p:cNvSpPr>
            <a:spLocks noChangeArrowheads="1"/>
          </p:cNvSpPr>
          <p:nvPr/>
        </p:nvSpPr>
        <p:spPr bwMode="auto">
          <a:xfrm>
            <a:off x="4724400" y="1371600"/>
            <a:ext cx="2286000" cy="3048000"/>
          </a:xfrm>
          <a:prstGeom prst="cube">
            <a:avLst>
              <a:gd name="adj" fmla="val 31748"/>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grpSp>
        <p:nvGrpSpPr>
          <p:cNvPr id="2" name="Group 14"/>
          <p:cNvGrpSpPr>
            <a:grpSpLocks/>
          </p:cNvGrpSpPr>
          <p:nvPr/>
        </p:nvGrpSpPr>
        <p:grpSpPr bwMode="auto">
          <a:xfrm>
            <a:off x="7620000" y="1371600"/>
            <a:ext cx="1524000" cy="4343400"/>
            <a:chOff x="4800" y="864"/>
            <a:chExt cx="960" cy="2736"/>
          </a:xfrm>
        </p:grpSpPr>
        <p:sp>
          <p:nvSpPr>
            <p:cNvPr id="5137" name="Text Box 15"/>
            <p:cNvSpPr txBox="1">
              <a:spLocks noChangeArrowheads="1"/>
            </p:cNvSpPr>
            <p:nvPr/>
          </p:nvSpPr>
          <p:spPr bwMode="auto">
            <a:xfrm>
              <a:off x="4800" y="1440"/>
              <a:ext cx="960" cy="212"/>
            </a:xfrm>
            <a:prstGeom prst="rect">
              <a:avLst/>
            </a:prstGeom>
            <a:noFill/>
            <a:ln w="9525">
              <a:noFill/>
              <a:miter lim="800000"/>
              <a:headEnd/>
              <a:tailEnd/>
            </a:ln>
          </p:spPr>
          <p:txBody>
            <a:bodyPr>
              <a:spAutoFit/>
            </a:bodyPr>
            <a:lstStyle/>
            <a:p>
              <a:pPr>
                <a:spcBef>
                  <a:spcPct val="50000"/>
                </a:spcBef>
              </a:pPr>
              <a:r>
                <a:rPr lang="en-US" sz="1600"/>
                <a:t>Embankment</a:t>
              </a:r>
            </a:p>
          </p:txBody>
        </p:sp>
        <p:sp>
          <p:nvSpPr>
            <p:cNvPr id="5138" name="Text Box 16"/>
            <p:cNvSpPr txBox="1">
              <a:spLocks noChangeArrowheads="1"/>
            </p:cNvSpPr>
            <p:nvPr/>
          </p:nvSpPr>
          <p:spPr bwMode="auto">
            <a:xfrm>
              <a:off x="4800" y="2784"/>
              <a:ext cx="960" cy="212"/>
            </a:xfrm>
            <a:prstGeom prst="rect">
              <a:avLst/>
            </a:prstGeom>
            <a:noFill/>
            <a:ln w="9525">
              <a:noFill/>
              <a:miter lim="800000"/>
              <a:headEnd/>
              <a:tailEnd/>
            </a:ln>
          </p:spPr>
          <p:txBody>
            <a:bodyPr>
              <a:spAutoFit/>
            </a:bodyPr>
            <a:lstStyle/>
            <a:p>
              <a:pPr>
                <a:spcBef>
                  <a:spcPct val="50000"/>
                </a:spcBef>
              </a:pPr>
              <a:r>
                <a:rPr lang="en-US" sz="1600"/>
                <a:t>Limestone</a:t>
              </a:r>
            </a:p>
          </p:txBody>
        </p:sp>
        <p:sp>
          <p:nvSpPr>
            <p:cNvPr id="5139" name="Line 17"/>
            <p:cNvSpPr>
              <a:spLocks noChangeShapeType="1"/>
            </p:cNvSpPr>
            <p:nvPr/>
          </p:nvSpPr>
          <p:spPr bwMode="auto">
            <a:xfrm>
              <a:off x="4848" y="2236"/>
              <a:ext cx="768" cy="0"/>
            </a:xfrm>
            <a:prstGeom prst="line">
              <a:avLst/>
            </a:prstGeom>
            <a:noFill/>
            <a:ln w="9525">
              <a:solidFill>
                <a:schemeClr val="tx1"/>
              </a:solidFill>
              <a:round/>
              <a:headEnd/>
              <a:tailEnd/>
            </a:ln>
          </p:spPr>
          <p:txBody>
            <a:bodyPr/>
            <a:lstStyle/>
            <a:p>
              <a:endParaRPr lang="en-US"/>
            </a:p>
          </p:txBody>
        </p:sp>
        <p:sp>
          <p:nvSpPr>
            <p:cNvPr id="5140" name="Line 18"/>
            <p:cNvSpPr>
              <a:spLocks noChangeShapeType="1"/>
            </p:cNvSpPr>
            <p:nvPr/>
          </p:nvSpPr>
          <p:spPr bwMode="auto">
            <a:xfrm>
              <a:off x="4800" y="864"/>
              <a:ext cx="768" cy="0"/>
            </a:xfrm>
            <a:prstGeom prst="line">
              <a:avLst/>
            </a:prstGeom>
            <a:noFill/>
            <a:ln w="9525">
              <a:solidFill>
                <a:schemeClr val="tx1"/>
              </a:solidFill>
              <a:round/>
              <a:headEnd/>
              <a:tailEnd/>
            </a:ln>
          </p:spPr>
          <p:txBody>
            <a:bodyPr/>
            <a:lstStyle/>
            <a:p>
              <a:endParaRPr lang="en-US"/>
            </a:p>
          </p:txBody>
        </p:sp>
        <p:sp>
          <p:nvSpPr>
            <p:cNvPr id="5141" name="Line 19"/>
            <p:cNvSpPr>
              <a:spLocks noChangeShapeType="1"/>
            </p:cNvSpPr>
            <p:nvPr/>
          </p:nvSpPr>
          <p:spPr bwMode="auto">
            <a:xfrm>
              <a:off x="4800" y="3600"/>
              <a:ext cx="768" cy="0"/>
            </a:xfrm>
            <a:prstGeom prst="line">
              <a:avLst/>
            </a:prstGeom>
            <a:noFill/>
            <a:ln w="9525">
              <a:solidFill>
                <a:schemeClr val="tx1"/>
              </a:solidFill>
              <a:round/>
              <a:headEnd/>
              <a:tailEnd/>
            </a:ln>
          </p:spPr>
          <p:txBody>
            <a:bodyPr/>
            <a:lstStyle/>
            <a:p>
              <a:endParaRPr lang="en-US"/>
            </a:p>
          </p:txBody>
        </p:sp>
        <p:sp>
          <p:nvSpPr>
            <p:cNvPr id="5142" name="Line 20"/>
            <p:cNvSpPr>
              <a:spLocks noChangeShapeType="1"/>
            </p:cNvSpPr>
            <p:nvPr/>
          </p:nvSpPr>
          <p:spPr bwMode="auto">
            <a:xfrm flipV="1">
              <a:off x="5184" y="864"/>
              <a:ext cx="0" cy="576"/>
            </a:xfrm>
            <a:prstGeom prst="line">
              <a:avLst/>
            </a:prstGeom>
            <a:noFill/>
            <a:ln w="9525">
              <a:solidFill>
                <a:schemeClr val="tx1"/>
              </a:solidFill>
              <a:round/>
              <a:headEnd/>
              <a:tailEnd type="triangle" w="med" len="lg"/>
            </a:ln>
          </p:spPr>
          <p:txBody>
            <a:bodyPr/>
            <a:lstStyle/>
            <a:p>
              <a:endParaRPr lang="en-US"/>
            </a:p>
          </p:txBody>
        </p:sp>
        <p:sp>
          <p:nvSpPr>
            <p:cNvPr id="5143" name="Line 21"/>
            <p:cNvSpPr>
              <a:spLocks noChangeShapeType="1"/>
            </p:cNvSpPr>
            <p:nvPr/>
          </p:nvSpPr>
          <p:spPr bwMode="auto">
            <a:xfrm>
              <a:off x="5184" y="1680"/>
              <a:ext cx="0" cy="576"/>
            </a:xfrm>
            <a:prstGeom prst="line">
              <a:avLst/>
            </a:prstGeom>
            <a:noFill/>
            <a:ln w="9525">
              <a:solidFill>
                <a:schemeClr val="tx1"/>
              </a:solidFill>
              <a:round/>
              <a:headEnd/>
              <a:tailEnd type="triangle" w="med" len="lg"/>
            </a:ln>
          </p:spPr>
          <p:txBody>
            <a:bodyPr/>
            <a:lstStyle/>
            <a:p>
              <a:endParaRPr lang="en-US"/>
            </a:p>
          </p:txBody>
        </p:sp>
        <p:sp>
          <p:nvSpPr>
            <p:cNvPr id="5144" name="Line 22"/>
            <p:cNvSpPr>
              <a:spLocks noChangeShapeType="1"/>
            </p:cNvSpPr>
            <p:nvPr/>
          </p:nvSpPr>
          <p:spPr bwMode="auto">
            <a:xfrm flipV="1">
              <a:off x="5184" y="2256"/>
              <a:ext cx="0" cy="528"/>
            </a:xfrm>
            <a:prstGeom prst="line">
              <a:avLst/>
            </a:prstGeom>
            <a:noFill/>
            <a:ln w="9525">
              <a:solidFill>
                <a:schemeClr val="tx1"/>
              </a:solidFill>
              <a:round/>
              <a:headEnd/>
              <a:tailEnd type="triangle" w="med" len="lg"/>
            </a:ln>
          </p:spPr>
          <p:txBody>
            <a:bodyPr/>
            <a:lstStyle/>
            <a:p>
              <a:endParaRPr lang="en-US"/>
            </a:p>
          </p:txBody>
        </p:sp>
        <p:sp>
          <p:nvSpPr>
            <p:cNvPr id="5145" name="Line 23"/>
            <p:cNvSpPr>
              <a:spLocks noChangeShapeType="1"/>
            </p:cNvSpPr>
            <p:nvPr/>
          </p:nvSpPr>
          <p:spPr bwMode="auto">
            <a:xfrm>
              <a:off x="5184" y="2976"/>
              <a:ext cx="0" cy="624"/>
            </a:xfrm>
            <a:prstGeom prst="line">
              <a:avLst/>
            </a:prstGeom>
            <a:noFill/>
            <a:ln w="9525">
              <a:solidFill>
                <a:schemeClr val="tx1"/>
              </a:solidFill>
              <a:round/>
              <a:headEnd/>
              <a:tailEnd type="triangle" w="med" len="lg"/>
            </a:ln>
          </p:spPr>
          <p:txBody>
            <a:bodyPr/>
            <a:lstStyle/>
            <a:p>
              <a:endParaRPr lang="en-US"/>
            </a:p>
          </p:txBody>
        </p:sp>
      </p:grpSp>
      <p:grpSp>
        <p:nvGrpSpPr>
          <p:cNvPr id="3" name="Group 24"/>
          <p:cNvGrpSpPr>
            <a:grpSpLocks/>
          </p:cNvGrpSpPr>
          <p:nvPr/>
        </p:nvGrpSpPr>
        <p:grpSpPr bwMode="auto">
          <a:xfrm>
            <a:off x="152400" y="1828800"/>
            <a:ext cx="914400" cy="523875"/>
            <a:chOff x="96" y="1152"/>
            <a:chExt cx="576" cy="330"/>
          </a:xfrm>
        </p:grpSpPr>
        <p:sp>
          <p:nvSpPr>
            <p:cNvPr id="5134" name="Text Box 26"/>
            <p:cNvSpPr txBox="1">
              <a:spLocks noChangeArrowheads="1"/>
            </p:cNvSpPr>
            <p:nvPr/>
          </p:nvSpPr>
          <p:spPr bwMode="auto">
            <a:xfrm>
              <a:off x="96" y="1152"/>
              <a:ext cx="576" cy="330"/>
            </a:xfrm>
            <a:prstGeom prst="rect">
              <a:avLst/>
            </a:prstGeom>
            <a:noFill/>
            <a:ln w="9525">
              <a:noFill/>
              <a:miter lim="800000"/>
              <a:headEnd/>
              <a:tailEnd/>
            </a:ln>
          </p:spPr>
          <p:txBody>
            <a:bodyPr>
              <a:spAutoFit/>
            </a:bodyPr>
            <a:lstStyle/>
            <a:p>
              <a:pPr>
                <a:spcBef>
                  <a:spcPct val="50000"/>
                </a:spcBef>
              </a:pPr>
              <a:r>
                <a:rPr lang="en-US" sz="1400" b="1" dirty="0"/>
                <a:t>EL </a:t>
              </a:r>
              <a:r>
                <a:rPr lang="en-US" sz="1400" b="1" dirty="0" smtClean="0"/>
                <a:t>229m (750)</a:t>
              </a:r>
              <a:endParaRPr lang="en-US" sz="1400" b="1" dirty="0"/>
            </a:p>
          </p:txBody>
        </p:sp>
        <p:sp>
          <p:nvSpPr>
            <p:cNvPr id="5136" name="Line 28"/>
            <p:cNvSpPr>
              <a:spLocks noChangeShapeType="1"/>
            </p:cNvSpPr>
            <p:nvPr/>
          </p:nvSpPr>
          <p:spPr bwMode="auto">
            <a:xfrm flipH="1">
              <a:off x="192" y="1344"/>
              <a:ext cx="432" cy="0"/>
            </a:xfrm>
            <a:prstGeom prst="line">
              <a:avLst/>
            </a:prstGeom>
            <a:noFill/>
            <a:ln w="9525">
              <a:solidFill>
                <a:schemeClr val="tx1"/>
              </a:solidFill>
              <a:round/>
              <a:headEnd/>
              <a:tailEnd/>
            </a:ln>
          </p:spPr>
          <p:txBody>
            <a:bodyPr/>
            <a:lstStyle/>
            <a:p>
              <a:endParaRPr lang="en-US"/>
            </a:p>
          </p:txBody>
        </p:sp>
      </p:grpSp>
      <p:sp>
        <p:nvSpPr>
          <p:cNvPr id="5132" name="Text Box 29"/>
          <p:cNvSpPr txBox="1">
            <a:spLocks noChangeArrowheads="1"/>
          </p:cNvSpPr>
          <p:nvPr/>
        </p:nvSpPr>
        <p:spPr bwMode="auto">
          <a:xfrm>
            <a:off x="76200" y="76200"/>
            <a:ext cx="8991600" cy="584775"/>
          </a:xfrm>
          <a:prstGeom prst="rect">
            <a:avLst/>
          </a:prstGeom>
          <a:noFill/>
          <a:ln w="9525">
            <a:noFill/>
            <a:miter lim="800000"/>
            <a:headEnd/>
            <a:tailEnd/>
          </a:ln>
        </p:spPr>
        <p:txBody>
          <a:bodyPr wrap="square">
            <a:spAutoFit/>
          </a:bodyPr>
          <a:lstStyle/>
          <a:p>
            <a:pPr>
              <a:spcBef>
                <a:spcPct val="50000"/>
              </a:spcBef>
            </a:pPr>
            <a:r>
              <a:rPr lang="en-US" sz="3200" dirty="0" smtClean="0">
                <a:latin typeface="+mj-lt"/>
              </a:rPr>
              <a:t>Protective </a:t>
            </a:r>
            <a:r>
              <a:rPr lang="en-US" sz="3200" dirty="0">
                <a:latin typeface="+mj-lt"/>
              </a:rPr>
              <a:t>Concrete Embankment Wall (PCEW)</a:t>
            </a:r>
          </a:p>
        </p:txBody>
      </p:sp>
      <p:sp>
        <p:nvSpPr>
          <p:cNvPr id="34" name="TextBox 33"/>
          <p:cNvSpPr txBox="1"/>
          <p:nvPr/>
        </p:nvSpPr>
        <p:spPr>
          <a:xfrm>
            <a:off x="2209800" y="2819400"/>
            <a:ext cx="304800" cy="523220"/>
          </a:xfrm>
          <a:prstGeom prst="rect">
            <a:avLst/>
          </a:prstGeom>
          <a:noFill/>
        </p:spPr>
        <p:txBody>
          <a:bodyPr wrap="square" rtlCol="0">
            <a:spAutoFit/>
          </a:bodyPr>
          <a:lstStyle/>
          <a:p>
            <a:r>
              <a:rPr lang="en-US" sz="2800" b="1" dirty="0" smtClean="0"/>
              <a:t>P</a:t>
            </a:r>
            <a:endParaRPr lang="en-US" sz="2800" b="1" dirty="0"/>
          </a:p>
        </p:txBody>
      </p:sp>
      <p:sp>
        <p:nvSpPr>
          <p:cNvPr id="35" name="TextBox 34"/>
          <p:cNvSpPr txBox="1"/>
          <p:nvPr/>
        </p:nvSpPr>
        <p:spPr>
          <a:xfrm>
            <a:off x="3657600" y="2870200"/>
            <a:ext cx="381000" cy="523220"/>
          </a:xfrm>
          <a:prstGeom prst="rect">
            <a:avLst/>
          </a:prstGeom>
          <a:noFill/>
        </p:spPr>
        <p:txBody>
          <a:bodyPr wrap="square" rtlCol="0">
            <a:spAutoFit/>
          </a:bodyPr>
          <a:lstStyle/>
          <a:p>
            <a:r>
              <a:rPr lang="en-US" sz="2800" b="1" dirty="0" smtClean="0"/>
              <a:t>S</a:t>
            </a:r>
            <a:endParaRPr lang="en-US" sz="2800" b="1" dirty="0"/>
          </a:p>
        </p:txBody>
      </p:sp>
      <p:sp>
        <p:nvSpPr>
          <p:cNvPr id="36" name="TextBox 35"/>
          <p:cNvSpPr txBox="1"/>
          <p:nvPr/>
        </p:nvSpPr>
        <p:spPr>
          <a:xfrm>
            <a:off x="5257800" y="2870200"/>
            <a:ext cx="304800" cy="523220"/>
          </a:xfrm>
          <a:prstGeom prst="rect">
            <a:avLst/>
          </a:prstGeom>
          <a:noFill/>
        </p:spPr>
        <p:txBody>
          <a:bodyPr wrap="square" rtlCol="0">
            <a:spAutoFit/>
          </a:bodyPr>
          <a:lstStyle/>
          <a:p>
            <a:r>
              <a:rPr lang="en-US" sz="2800" b="1" dirty="0" smtClean="0"/>
              <a:t>P</a:t>
            </a:r>
            <a:endParaRPr lang="en-US" sz="2800" b="1" dirty="0"/>
          </a:p>
        </p:txBody>
      </p:sp>
      <p:grpSp>
        <p:nvGrpSpPr>
          <p:cNvPr id="4" name="Group 51"/>
          <p:cNvGrpSpPr/>
          <p:nvPr/>
        </p:nvGrpSpPr>
        <p:grpSpPr>
          <a:xfrm>
            <a:off x="457200" y="838200"/>
            <a:ext cx="2447365" cy="838200"/>
            <a:chOff x="990600" y="838200"/>
            <a:chExt cx="1066800" cy="923330"/>
          </a:xfrm>
        </p:grpSpPr>
        <p:sp>
          <p:nvSpPr>
            <p:cNvPr id="49" name="TextBox 48"/>
            <p:cNvSpPr txBox="1"/>
            <p:nvPr/>
          </p:nvSpPr>
          <p:spPr>
            <a:xfrm>
              <a:off x="990600" y="838200"/>
              <a:ext cx="1066800" cy="923330"/>
            </a:xfrm>
            <a:prstGeom prst="rect">
              <a:avLst/>
            </a:prstGeom>
            <a:noFill/>
          </p:spPr>
          <p:txBody>
            <a:bodyPr wrap="square" rtlCol="0">
              <a:spAutoFit/>
            </a:bodyPr>
            <a:lstStyle/>
            <a:p>
              <a:r>
                <a:rPr lang="en-US" dirty="0" smtClean="0"/>
                <a:t>1.83m x 2.8m Panel</a:t>
              </a:r>
              <a:endParaRPr lang="en-US" dirty="0"/>
            </a:p>
          </p:txBody>
        </p:sp>
        <p:cxnSp>
          <p:nvCxnSpPr>
            <p:cNvPr id="51" name="Straight Arrow Connector 50"/>
            <p:cNvCxnSpPr/>
            <p:nvPr/>
          </p:nvCxnSpPr>
          <p:spPr>
            <a:xfrm>
              <a:off x="1752600" y="1219200"/>
              <a:ext cx="300892" cy="4583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32"/>
          <p:cNvGrpSpPr/>
          <p:nvPr/>
        </p:nvGrpSpPr>
        <p:grpSpPr>
          <a:xfrm>
            <a:off x="1676400" y="4419600"/>
            <a:ext cx="3276600" cy="1228130"/>
            <a:chOff x="1676400" y="4419600"/>
            <a:chExt cx="3276600" cy="1228130"/>
          </a:xfrm>
        </p:grpSpPr>
        <p:sp>
          <p:nvSpPr>
            <p:cNvPr id="28" name="TextBox 27"/>
            <p:cNvSpPr txBox="1"/>
            <p:nvPr/>
          </p:nvSpPr>
          <p:spPr>
            <a:xfrm>
              <a:off x="1676400" y="4724400"/>
              <a:ext cx="2133600" cy="923330"/>
            </a:xfrm>
            <a:prstGeom prst="rect">
              <a:avLst/>
            </a:prstGeom>
            <a:noFill/>
          </p:spPr>
          <p:txBody>
            <a:bodyPr wrap="square" rtlCol="0">
              <a:spAutoFit/>
            </a:bodyPr>
            <a:lstStyle/>
            <a:p>
              <a:r>
                <a:rPr lang="en-US" dirty="0" smtClean="0"/>
                <a:t>Bottom keyed 0.6m into top of rock</a:t>
              </a:r>
              <a:endParaRPr lang="en-US" dirty="0"/>
            </a:p>
          </p:txBody>
        </p:sp>
        <p:cxnSp>
          <p:nvCxnSpPr>
            <p:cNvPr id="29" name="Straight Arrow Connector 28"/>
            <p:cNvCxnSpPr/>
            <p:nvPr/>
          </p:nvCxnSpPr>
          <p:spPr>
            <a:xfrm flipH="1" flipV="1">
              <a:off x="1828800" y="4419600"/>
              <a:ext cx="3048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429000" y="4495800"/>
              <a:ext cx="15240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2" name="Slide Number Placeholder 31"/>
          <p:cNvSpPr>
            <a:spLocks noGrp="1"/>
          </p:cNvSpPr>
          <p:nvPr>
            <p:ph type="sldNum" sz="quarter" idx="10"/>
          </p:nvPr>
        </p:nvSpPr>
        <p:spPr/>
        <p:txBody>
          <a:bodyPr/>
          <a:lstStyle/>
          <a:p>
            <a:fld id="{D03CC7D5-AADD-49FA-8209-475AB0712B2E}" type="slidenum">
              <a:rPr lang="en-US" smtClean="0"/>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up)">
                                      <p:cBhvr>
                                        <p:cTn id="7" dur="2000"/>
                                        <p:tgtEl>
                                          <p:spTgt spid="512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wipe(up)">
                                      <p:cBhvr>
                                        <p:cTn id="20" dur="2000"/>
                                        <p:tgtEl>
                                          <p:spTgt spid="5125"/>
                                        </p:tgtEl>
                                      </p:cBhvr>
                                    </p:animEffect>
                                  </p:childTnLst>
                                </p:cTn>
                              </p:par>
                            </p:childTnLst>
                          </p:cTn>
                        </p:par>
                        <p:par>
                          <p:cTn id="21" fill="hold">
                            <p:stCondLst>
                              <p:cond delay="4000"/>
                            </p:stCondLst>
                            <p:childTnLst>
                              <p:par>
                                <p:cTn id="22" presetID="1"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wipe(up)">
                                      <p:cBhvr>
                                        <p:cTn id="27" dur="2000"/>
                                        <p:tgtEl>
                                          <p:spTgt spid="5124"/>
                                        </p:tgtEl>
                                      </p:cBhvr>
                                    </p:animEffect>
                                  </p:childTnLst>
                                </p:cTn>
                              </p:par>
                            </p:childTnLst>
                          </p:cTn>
                        </p:par>
                        <p:par>
                          <p:cTn id="28" fill="hold">
                            <p:stCondLst>
                              <p:cond delay="6000"/>
                            </p:stCondLst>
                            <p:childTnLst>
                              <p:par>
                                <p:cTn id="29" presetID="1"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4" grpId="0" animBg="1"/>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609600"/>
          </a:xfrm>
          <a:noFill/>
        </p:spPr>
        <p:txBody>
          <a:bodyPr/>
          <a:lstStyle/>
          <a:p>
            <a:pPr algn="l"/>
            <a:r>
              <a:rPr lang="en-US" sz="2400" dirty="0" smtClean="0"/>
              <a:t>Location - States of Kentucky and Tennessee with Population Centers Downstream</a:t>
            </a:r>
            <a:endParaRPr lang="en-US" sz="2400" dirty="0"/>
          </a:p>
        </p:txBody>
      </p:sp>
      <p:pic>
        <p:nvPicPr>
          <p:cNvPr id="77827" name="Picture 3"/>
          <p:cNvPicPr>
            <a:picLocks noGrp="1" noChangeAspect="1" noChangeArrowheads="1"/>
          </p:cNvPicPr>
          <p:nvPr>
            <p:ph type="body" idx="1"/>
          </p:nvPr>
        </p:nvPicPr>
        <p:blipFill>
          <a:blip r:embed="rId2" cstate="print"/>
          <a:srcRect/>
          <a:stretch>
            <a:fillRect/>
          </a:stretch>
        </p:blipFill>
        <p:spPr>
          <a:xfrm>
            <a:off x="0" y="762000"/>
            <a:ext cx="9144000" cy="5105400"/>
          </a:xfrm>
        </p:spPr>
      </p:pic>
      <p:sp>
        <p:nvSpPr>
          <p:cNvPr id="77828" name="Text Box 4"/>
          <p:cNvSpPr txBox="1">
            <a:spLocks noChangeArrowheads="1"/>
          </p:cNvSpPr>
          <p:nvPr/>
        </p:nvSpPr>
        <p:spPr bwMode="auto">
          <a:xfrm>
            <a:off x="4419601" y="1447801"/>
            <a:ext cx="2400300" cy="461643"/>
          </a:xfrm>
          <a:prstGeom prst="rect">
            <a:avLst/>
          </a:prstGeom>
          <a:solidFill>
            <a:srgbClr val="000080"/>
          </a:solidFill>
          <a:ln w="12700">
            <a:noFill/>
            <a:miter lim="800000"/>
            <a:headEnd/>
            <a:tailEnd/>
          </a:ln>
          <a:effectLst/>
        </p:spPr>
        <p:txBody>
          <a:bodyPr wrap="square" lIns="91417" tIns="45709" rIns="91417" bIns="45709">
            <a:spAutoFit/>
          </a:bodyPr>
          <a:lstStyle/>
          <a:p>
            <a:pPr eaLnBrk="0" hangingPunct="0">
              <a:spcBef>
                <a:spcPct val="50000"/>
              </a:spcBef>
            </a:pPr>
            <a:r>
              <a:rPr lang="en-US" sz="2400" dirty="0">
                <a:solidFill>
                  <a:srgbClr val="FFFF00"/>
                </a:solidFill>
                <a:latin typeface="Times New Roman" pitchFamily="18" charset="0"/>
              </a:rPr>
              <a:t>Wolf </a:t>
            </a:r>
            <a:r>
              <a:rPr lang="en-US" sz="2400" dirty="0" smtClean="0">
                <a:solidFill>
                  <a:srgbClr val="FFFF00"/>
                </a:solidFill>
                <a:latin typeface="Times New Roman" pitchFamily="18" charset="0"/>
              </a:rPr>
              <a:t>Creek Dam</a:t>
            </a:r>
            <a:r>
              <a:rPr lang="en-US" sz="2400" dirty="0" smtClean="0">
                <a:latin typeface="Times New Roman" pitchFamily="18" charset="0"/>
              </a:rPr>
              <a:t> </a:t>
            </a:r>
            <a:endParaRPr lang="en-US" sz="2400" dirty="0">
              <a:latin typeface="Times New Roman" pitchFamily="18" charset="0"/>
            </a:endParaRPr>
          </a:p>
        </p:txBody>
      </p:sp>
      <p:sp>
        <p:nvSpPr>
          <p:cNvPr id="77829" name="Line 5"/>
          <p:cNvSpPr>
            <a:spLocks noChangeShapeType="1"/>
          </p:cNvSpPr>
          <p:nvPr/>
        </p:nvSpPr>
        <p:spPr bwMode="auto">
          <a:xfrm>
            <a:off x="6781801" y="1905001"/>
            <a:ext cx="473075" cy="409575"/>
          </a:xfrm>
          <a:prstGeom prst="line">
            <a:avLst/>
          </a:prstGeom>
          <a:noFill/>
          <a:ln w="38100">
            <a:solidFill>
              <a:schemeClr val="tx2"/>
            </a:solidFill>
            <a:round/>
            <a:headEnd/>
            <a:tailEnd type="triangle" w="med" len="med"/>
          </a:ln>
          <a:effectLst/>
        </p:spPr>
        <p:txBody>
          <a:bodyPr/>
          <a:lstStyle/>
          <a:p>
            <a:endParaRPr lang="en-US"/>
          </a:p>
        </p:txBody>
      </p:sp>
      <p:sp>
        <p:nvSpPr>
          <p:cNvPr id="77830" name="Oval 6"/>
          <p:cNvSpPr>
            <a:spLocks noChangeArrowheads="1"/>
          </p:cNvSpPr>
          <p:nvPr/>
        </p:nvSpPr>
        <p:spPr bwMode="auto">
          <a:xfrm>
            <a:off x="1676400" y="5181600"/>
            <a:ext cx="203200" cy="203200"/>
          </a:xfrm>
          <a:prstGeom prst="ellipse">
            <a:avLst/>
          </a:prstGeom>
          <a:solidFill>
            <a:srgbClr val="FFFF00"/>
          </a:solidFill>
          <a:ln w="12700">
            <a:solidFill>
              <a:srgbClr val="FFFF00"/>
            </a:solidFill>
            <a:round/>
            <a:headEnd/>
            <a:tailEnd/>
          </a:ln>
          <a:effectLst/>
        </p:spPr>
        <p:txBody>
          <a:bodyPr wrap="none" anchor="ctr"/>
          <a:lstStyle/>
          <a:p>
            <a:endParaRPr lang="en-US"/>
          </a:p>
        </p:txBody>
      </p:sp>
      <p:sp>
        <p:nvSpPr>
          <p:cNvPr id="77831" name="Oval 7"/>
          <p:cNvSpPr>
            <a:spLocks noChangeArrowheads="1"/>
          </p:cNvSpPr>
          <p:nvPr/>
        </p:nvSpPr>
        <p:spPr bwMode="auto">
          <a:xfrm>
            <a:off x="2438400" y="4648200"/>
            <a:ext cx="203200" cy="203200"/>
          </a:xfrm>
          <a:prstGeom prst="ellipse">
            <a:avLst/>
          </a:prstGeom>
          <a:solidFill>
            <a:srgbClr val="FFFF00"/>
          </a:solidFill>
          <a:ln w="12700">
            <a:solidFill>
              <a:srgbClr val="FFFF00"/>
            </a:solidFill>
            <a:round/>
            <a:headEnd/>
            <a:tailEnd/>
          </a:ln>
          <a:effectLst/>
        </p:spPr>
        <p:txBody>
          <a:bodyPr wrap="none" anchor="ctr"/>
          <a:lstStyle/>
          <a:p>
            <a:endParaRPr lang="en-US"/>
          </a:p>
        </p:txBody>
      </p:sp>
      <p:sp>
        <p:nvSpPr>
          <p:cNvPr id="77832" name="Oval 8"/>
          <p:cNvSpPr>
            <a:spLocks noChangeArrowheads="1"/>
          </p:cNvSpPr>
          <p:nvPr/>
        </p:nvSpPr>
        <p:spPr bwMode="auto">
          <a:xfrm>
            <a:off x="1143000" y="5867400"/>
            <a:ext cx="203200" cy="203200"/>
          </a:xfrm>
          <a:prstGeom prst="ellipse">
            <a:avLst/>
          </a:prstGeom>
          <a:solidFill>
            <a:srgbClr val="FFFF00"/>
          </a:solidFill>
          <a:ln w="12700">
            <a:solidFill>
              <a:srgbClr val="FFFF00"/>
            </a:solidFill>
            <a:round/>
            <a:headEnd/>
            <a:tailEnd/>
          </a:ln>
          <a:effectLst/>
        </p:spPr>
        <p:txBody>
          <a:bodyPr wrap="none" anchor="ctr"/>
          <a:lstStyle/>
          <a:p>
            <a:endParaRPr lang="en-US"/>
          </a:p>
        </p:txBody>
      </p:sp>
      <p:sp>
        <p:nvSpPr>
          <p:cNvPr id="9" name="Oval 8"/>
          <p:cNvSpPr/>
          <p:nvPr/>
        </p:nvSpPr>
        <p:spPr>
          <a:xfrm>
            <a:off x="7315200" y="1600200"/>
            <a:ext cx="1447800" cy="1371600"/>
          </a:xfrm>
          <a:prstGeom prst="ellipse">
            <a:avLst/>
          </a:prstGeom>
          <a:solidFill>
            <a:srgbClr val="FF0000">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0"/>
          </p:nvPr>
        </p:nvSpPr>
        <p:spPr/>
        <p:txBody>
          <a:bodyPr/>
          <a:lstStyle/>
          <a:p>
            <a:fld id="{D03CC7D5-AADD-49FA-8209-475AB0712B2E}" type="slidenum">
              <a:rPr lang="en-US" smtClean="0"/>
              <a:pPr/>
              <a:t>5</a:t>
            </a:fld>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1"/>
            <a:ext cx="9144000" cy="5741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solidFill>
                  <a:schemeClr val="tx2"/>
                </a:solidFill>
                <a:latin typeface="+mj-lt"/>
                <a:ea typeface="+mj-ea"/>
                <a:cs typeface="Times New Roman" pitchFamily="18" charset="0"/>
              </a:rPr>
              <a:t>PCEW Equipment</a:t>
            </a:r>
            <a:endParaRPr kumimoji="0" lang="en-US" sz="4000" i="0" u="none" strike="noStrike" kern="0" cap="none" spc="0" normalizeH="0" baseline="0" noProof="0" dirty="0">
              <a:ln>
                <a:noFill/>
              </a:ln>
              <a:solidFill>
                <a:schemeClr val="tx2"/>
              </a:solidFill>
              <a:effectLst/>
              <a:uLnTx/>
              <a:uFillTx/>
              <a:latin typeface="+mj-lt"/>
              <a:ea typeface="+mj-ea"/>
              <a:cs typeface="Times New Roman" pitchFamily="18" charset="0"/>
            </a:endParaRPr>
          </a:p>
        </p:txBody>
      </p:sp>
      <p:pic>
        <p:nvPicPr>
          <p:cNvPr id="1026" name="Picture 2" descr="C:\Documents and Settings\h3ecgjab\Desktop\PROJECTS\WOLF CREEK\Wolf Creek Pics, Video &amp; Pres\Hydromill II.JPG"/>
          <p:cNvPicPr>
            <a:picLocks noChangeAspect="1" noChangeArrowheads="1"/>
          </p:cNvPicPr>
          <p:nvPr/>
        </p:nvPicPr>
        <p:blipFill>
          <a:blip r:embed="rId2" cstate="print"/>
          <a:srcRect/>
          <a:stretch>
            <a:fillRect/>
          </a:stretch>
        </p:blipFill>
        <p:spPr bwMode="auto">
          <a:xfrm>
            <a:off x="4784650" y="601790"/>
            <a:ext cx="4231759" cy="6117988"/>
          </a:xfrm>
          <a:prstGeom prst="rect">
            <a:avLst/>
          </a:prstGeom>
          <a:noFill/>
        </p:spPr>
      </p:pic>
      <p:pic>
        <p:nvPicPr>
          <p:cNvPr id="1027" name="Picture 3" descr="C:\Documents and Settings\h3ecgjab\Desktop\PROJECTS\WOLF CREEK\Wolf Creek Pics, Video &amp; Pres\Clamshell.JPG"/>
          <p:cNvPicPr>
            <a:picLocks noChangeAspect="1" noChangeArrowheads="1"/>
          </p:cNvPicPr>
          <p:nvPr/>
        </p:nvPicPr>
        <p:blipFill>
          <a:blip r:embed="rId3" cstate="print"/>
          <a:srcRect/>
          <a:stretch>
            <a:fillRect/>
          </a:stretch>
        </p:blipFill>
        <p:spPr bwMode="auto">
          <a:xfrm>
            <a:off x="127591" y="602548"/>
            <a:ext cx="4497572" cy="6106596"/>
          </a:xfrm>
          <a:prstGeom prst="rect">
            <a:avLst/>
          </a:prstGeom>
          <a:noFill/>
        </p:spPr>
      </p:pic>
      <p:sp>
        <p:nvSpPr>
          <p:cNvPr id="8" name="Oval 7"/>
          <p:cNvSpPr/>
          <p:nvPr/>
        </p:nvSpPr>
        <p:spPr>
          <a:xfrm>
            <a:off x="3880884" y="5284381"/>
            <a:ext cx="489097"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81554" y="5745124"/>
            <a:ext cx="606056" cy="559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98112" y="606055"/>
            <a:ext cx="1120820" cy="369332"/>
          </a:xfrm>
          <a:prstGeom prst="rect">
            <a:avLst/>
          </a:prstGeom>
          <a:noFill/>
        </p:spPr>
        <p:txBody>
          <a:bodyPr wrap="none" rtlCol="0">
            <a:spAutoFit/>
          </a:bodyPr>
          <a:lstStyle/>
          <a:p>
            <a:r>
              <a:rPr lang="en-US" dirty="0" smtClean="0">
                <a:solidFill>
                  <a:schemeClr val="bg1"/>
                </a:solidFill>
                <a:latin typeface="Times New Roman" pitchFamily="18" charset="0"/>
                <a:cs typeface="Times New Roman" pitchFamily="18" charset="0"/>
              </a:rPr>
              <a:t>Clamshell</a:t>
            </a:r>
            <a:endParaRPr lang="en-US" dirty="0">
              <a:solidFill>
                <a:schemeClr val="bg1"/>
              </a:solidFill>
              <a:latin typeface="Times New Roman" pitchFamily="18" charset="0"/>
              <a:cs typeface="Times New Roman" pitchFamily="18" charset="0"/>
            </a:endParaRPr>
          </a:p>
        </p:txBody>
      </p:sp>
      <p:sp>
        <p:nvSpPr>
          <p:cNvPr id="11" name="TextBox 10"/>
          <p:cNvSpPr txBox="1"/>
          <p:nvPr/>
        </p:nvSpPr>
        <p:spPr>
          <a:xfrm>
            <a:off x="7861005" y="609599"/>
            <a:ext cx="1146468" cy="369332"/>
          </a:xfrm>
          <a:prstGeom prst="rect">
            <a:avLst/>
          </a:prstGeom>
          <a:noFill/>
        </p:spPr>
        <p:txBody>
          <a:bodyPr wrap="none" rtlCol="0">
            <a:spAutoFit/>
          </a:bodyPr>
          <a:lstStyle/>
          <a:p>
            <a:r>
              <a:rPr lang="en-US" dirty="0" smtClean="0">
                <a:solidFill>
                  <a:schemeClr val="bg1"/>
                </a:solidFill>
                <a:latin typeface="Times New Roman" pitchFamily="18" charset="0"/>
                <a:cs typeface="Times New Roman" pitchFamily="18" charset="0"/>
              </a:rPr>
              <a:t>Hydromill</a:t>
            </a:r>
            <a:endParaRPr lang="en-US" dirty="0">
              <a:solidFill>
                <a:schemeClr val="bg1"/>
              </a:solidFill>
              <a:latin typeface="Times New Roman" pitchFamily="18" charset="0"/>
              <a:cs typeface="Times New Roman" pitchFamily="18" charset="0"/>
            </a:endParaRPr>
          </a:p>
        </p:txBody>
      </p:sp>
      <p:cxnSp>
        <p:nvCxnSpPr>
          <p:cNvPr id="12" name="Straight Connector 11"/>
          <p:cNvCxnSpPr/>
          <p:nvPr/>
        </p:nvCxnSpPr>
        <p:spPr>
          <a:xfrm>
            <a:off x="0" y="5334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0"/>
          </p:nvPr>
        </p:nvSpPr>
        <p:spPr/>
        <p:txBody>
          <a:bodyPr/>
          <a:lstStyle/>
          <a:p>
            <a:fld id="{D03CC7D5-AADD-49FA-8209-475AB0712B2E}"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533400"/>
          </a:xfrm>
        </p:spPr>
        <p:txBody>
          <a:bodyPr/>
          <a:lstStyle/>
          <a:p>
            <a:pPr eaLnBrk="1" hangingPunct="1"/>
            <a:r>
              <a:rPr lang="en-US" dirty="0" smtClean="0"/>
              <a:t>Hydromill</a:t>
            </a:r>
          </a:p>
        </p:txBody>
      </p:sp>
      <p:pic>
        <p:nvPicPr>
          <p:cNvPr id="26627" name="Picture 3" descr="Soilmec 120-ton Crane converted for use as a Hydromill"/>
          <p:cNvPicPr>
            <a:picLocks noGrp="1" noChangeAspect="1" noChangeArrowheads="1"/>
          </p:cNvPicPr>
          <p:nvPr>
            <p:ph type="body" idx="1"/>
          </p:nvPr>
        </p:nvPicPr>
        <p:blipFill>
          <a:blip r:embed="rId2" cstate="print"/>
          <a:srcRect/>
          <a:stretch>
            <a:fillRect/>
          </a:stretch>
        </p:blipFill>
        <p:spPr>
          <a:xfrm>
            <a:off x="152400" y="685800"/>
            <a:ext cx="3657600" cy="5105400"/>
          </a:xfrm>
        </p:spPr>
      </p:pic>
      <p:sp>
        <p:nvSpPr>
          <p:cNvPr id="26629" name="Rectangle 5"/>
          <p:cNvSpPr>
            <a:spLocks noChangeArrowheads="1"/>
          </p:cNvSpPr>
          <p:nvPr/>
        </p:nvSpPr>
        <p:spPr bwMode="auto">
          <a:xfrm>
            <a:off x="2971800" y="5029200"/>
            <a:ext cx="685800" cy="533400"/>
          </a:xfrm>
          <a:prstGeom prst="rect">
            <a:avLst/>
          </a:prstGeom>
          <a:noFill/>
          <a:ln w="28575">
            <a:solidFill>
              <a:srgbClr val="FFC000"/>
            </a:solidFill>
            <a:miter lim="800000"/>
            <a:headEnd/>
            <a:tailEnd/>
          </a:ln>
        </p:spPr>
        <p:txBody>
          <a:bodyPr wrap="none" anchor="ctr"/>
          <a:lstStyle/>
          <a:p>
            <a:endParaRPr lang="en-US"/>
          </a:p>
        </p:txBody>
      </p:sp>
      <p:pic>
        <p:nvPicPr>
          <p:cNvPr id="7" name="Picture 6" descr="DSCN0022.JPG"/>
          <p:cNvPicPr>
            <a:picLocks noChangeAspect="1"/>
          </p:cNvPicPr>
          <p:nvPr/>
        </p:nvPicPr>
        <p:blipFill>
          <a:blip r:embed="rId3" cstate="print"/>
          <a:stretch>
            <a:fillRect/>
          </a:stretch>
        </p:blipFill>
        <p:spPr>
          <a:xfrm>
            <a:off x="4508500" y="4114800"/>
            <a:ext cx="2882900" cy="2590800"/>
          </a:xfrm>
          <a:prstGeom prst="rect">
            <a:avLst/>
          </a:prstGeom>
        </p:spPr>
      </p:pic>
      <p:grpSp>
        <p:nvGrpSpPr>
          <p:cNvPr id="2" name="Group 18"/>
          <p:cNvGrpSpPr/>
          <p:nvPr/>
        </p:nvGrpSpPr>
        <p:grpSpPr>
          <a:xfrm>
            <a:off x="3886200" y="685800"/>
            <a:ext cx="5105400" cy="3352800"/>
            <a:chOff x="3886200" y="533400"/>
            <a:chExt cx="5105400" cy="3505200"/>
          </a:xfrm>
        </p:grpSpPr>
        <p:pic>
          <p:nvPicPr>
            <p:cNvPr id="9" name="Picture 4" descr="DST_0218"/>
            <p:cNvPicPr>
              <a:picLocks noChangeAspect="1" noChangeArrowheads="1"/>
            </p:cNvPicPr>
            <p:nvPr/>
          </p:nvPicPr>
          <p:blipFill>
            <a:blip r:embed="rId4" cstate="print"/>
            <a:srcRect/>
            <a:stretch>
              <a:fillRect/>
            </a:stretch>
          </p:blipFill>
          <p:spPr bwMode="auto">
            <a:xfrm>
              <a:off x="3886200" y="533400"/>
              <a:ext cx="5105400" cy="3505200"/>
            </a:xfrm>
            <a:prstGeom prst="rect">
              <a:avLst/>
            </a:prstGeom>
            <a:noFill/>
            <a:ln w="9525">
              <a:noFill/>
              <a:miter lim="800000"/>
              <a:headEnd/>
              <a:tailEnd/>
            </a:ln>
          </p:spPr>
        </p:pic>
        <p:cxnSp>
          <p:nvCxnSpPr>
            <p:cNvPr id="14" name="Straight Arrow Connector 13"/>
            <p:cNvCxnSpPr/>
            <p:nvPr/>
          </p:nvCxnSpPr>
          <p:spPr>
            <a:xfrm flipV="1">
              <a:off x="5562600" y="3124200"/>
              <a:ext cx="2895600" cy="7620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800600" y="2819400"/>
              <a:ext cx="762000" cy="38100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83686" y="2819400"/>
              <a:ext cx="838200" cy="386120"/>
            </a:xfrm>
            <a:prstGeom prst="rect">
              <a:avLst/>
            </a:prstGeom>
            <a:noFill/>
          </p:spPr>
          <p:txBody>
            <a:bodyPr wrap="square" rtlCol="0">
              <a:spAutoFit/>
            </a:bodyPr>
            <a:lstStyle/>
            <a:p>
              <a:r>
                <a:rPr lang="en-US" dirty="0" smtClean="0">
                  <a:solidFill>
                    <a:schemeClr val="bg1"/>
                  </a:solidFill>
                </a:rPr>
                <a:t>2.8 m</a:t>
              </a:r>
              <a:endParaRPr lang="en-US" dirty="0">
                <a:solidFill>
                  <a:schemeClr val="bg1"/>
                </a:solidFill>
              </a:endParaRPr>
            </a:p>
          </p:txBody>
        </p:sp>
        <p:sp>
          <p:nvSpPr>
            <p:cNvPr id="18" name="TextBox 17"/>
            <p:cNvSpPr txBox="1"/>
            <p:nvPr/>
          </p:nvSpPr>
          <p:spPr>
            <a:xfrm rot="1579244">
              <a:off x="4876800" y="2671041"/>
              <a:ext cx="1047408" cy="386120"/>
            </a:xfrm>
            <a:prstGeom prst="rect">
              <a:avLst/>
            </a:prstGeom>
            <a:noFill/>
          </p:spPr>
          <p:txBody>
            <a:bodyPr wrap="square" rtlCol="0">
              <a:spAutoFit/>
            </a:bodyPr>
            <a:lstStyle/>
            <a:p>
              <a:r>
                <a:rPr lang="en-US" b="1" dirty="0" smtClean="0">
                  <a:solidFill>
                    <a:schemeClr val="bg1"/>
                  </a:solidFill>
                </a:rPr>
                <a:t>1.83 m</a:t>
              </a:r>
              <a:endParaRPr lang="en-US" b="1" dirty="0">
                <a:solidFill>
                  <a:schemeClr val="bg1"/>
                </a:solidFill>
              </a:endParaRPr>
            </a:p>
          </p:txBody>
        </p:sp>
      </p:grpSp>
      <p:sp>
        <p:nvSpPr>
          <p:cNvPr id="26630" name="Line 6"/>
          <p:cNvSpPr>
            <a:spLocks noChangeShapeType="1"/>
          </p:cNvSpPr>
          <p:nvPr/>
        </p:nvSpPr>
        <p:spPr bwMode="auto">
          <a:xfrm flipV="1">
            <a:off x="3657600" y="3352800"/>
            <a:ext cx="1371600" cy="1676400"/>
          </a:xfrm>
          <a:prstGeom prst="line">
            <a:avLst/>
          </a:prstGeom>
          <a:noFill/>
          <a:ln w="38100">
            <a:solidFill>
              <a:srgbClr val="FFC000"/>
            </a:solidFill>
            <a:round/>
            <a:headEnd/>
            <a:tailEnd type="triangle" w="med" len="med"/>
          </a:ln>
        </p:spPr>
        <p:txBody>
          <a:bodyPr/>
          <a:lstStyle/>
          <a:p>
            <a:endParaRPr lang="en-US"/>
          </a:p>
        </p:txBody>
      </p:sp>
      <p:sp>
        <p:nvSpPr>
          <p:cNvPr id="13" name="Circular Arrow 12"/>
          <p:cNvSpPr/>
          <p:nvPr/>
        </p:nvSpPr>
        <p:spPr>
          <a:xfrm>
            <a:off x="7391400" y="2514600"/>
            <a:ext cx="838200" cy="838200"/>
          </a:xfrm>
          <a:prstGeom prst="circularArrow">
            <a:avLst>
              <a:gd name="adj1" fmla="val 12500"/>
              <a:gd name="adj2" fmla="val 1142319"/>
              <a:gd name="adj3" fmla="val 20457681"/>
              <a:gd name="adj4" fmla="val 10478619"/>
              <a:gd name="adj5" fmla="val 125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ular Arrow 14"/>
          <p:cNvSpPr/>
          <p:nvPr/>
        </p:nvSpPr>
        <p:spPr>
          <a:xfrm rot="10800000" flipV="1">
            <a:off x="5943599" y="2254995"/>
            <a:ext cx="1018585" cy="919165"/>
          </a:xfrm>
          <a:prstGeom prst="circularArrow">
            <a:avLst>
              <a:gd name="adj1" fmla="val 12500"/>
              <a:gd name="adj2" fmla="val 1866210"/>
              <a:gd name="adj3" fmla="val 20457681"/>
              <a:gd name="adj4" fmla="val 10478619"/>
              <a:gd name="adj5" fmla="val 125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p:cNvCxnSpPr/>
          <p:nvPr/>
        </p:nvCxnSpPr>
        <p:spPr>
          <a:xfrm>
            <a:off x="0" y="6096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0"/>
          </p:nvPr>
        </p:nvSpPr>
        <p:spPr/>
        <p:txBody>
          <a:bodyPr/>
          <a:lstStyle/>
          <a:p>
            <a:fld id="{D03CC7D5-AADD-49FA-8209-475AB0712B2E}"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39762"/>
          </a:xfrm>
        </p:spPr>
        <p:txBody>
          <a:bodyPr/>
          <a:lstStyle/>
          <a:p>
            <a:r>
              <a:rPr lang="en-US" dirty="0" smtClean="0"/>
              <a:t>Hydromill</a:t>
            </a:r>
            <a:endParaRPr lang="en-US" dirty="0"/>
          </a:p>
        </p:txBody>
      </p:sp>
      <p:pic>
        <p:nvPicPr>
          <p:cNvPr id="5" name="Content Placeholder 4" descr="WolfCreekDam_ADD5.jpg"/>
          <p:cNvPicPr>
            <a:picLocks noGrp="1" noChangeAspect="1"/>
          </p:cNvPicPr>
          <p:nvPr>
            <p:ph sz="half" idx="2"/>
          </p:nvPr>
        </p:nvPicPr>
        <p:blipFill>
          <a:blip r:embed="rId3" cstate="print"/>
          <a:stretch>
            <a:fillRect/>
          </a:stretch>
        </p:blipFill>
        <p:spPr>
          <a:xfrm>
            <a:off x="914400" y="990600"/>
            <a:ext cx="7315200" cy="4953000"/>
          </a:xfrm>
        </p:spPr>
      </p:pic>
      <p:sp>
        <p:nvSpPr>
          <p:cNvPr id="4" name="Slide Number Placeholder 3"/>
          <p:cNvSpPr>
            <a:spLocks noGrp="1"/>
          </p:cNvSpPr>
          <p:nvPr>
            <p:ph type="sldNum" sz="quarter" idx="10"/>
          </p:nvPr>
        </p:nvSpPr>
        <p:spPr/>
        <p:txBody>
          <a:bodyPr/>
          <a:lstStyle/>
          <a:p>
            <a:fld id="{FAD4C019-37C7-4484-AE0D-6330E9A36984}" type="slidenum">
              <a:rPr lang="en-US" smtClean="0"/>
              <a:pPr/>
              <a:t>52</a:t>
            </a:fld>
            <a:endParaRPr lang="en-US"/>
          </a:p>
        </p:txBody>
      </p:sp>
      <p:cxnSp>
        <p:nvCxnSpPr>
          <p:cNvPr id="6" name="Straight Connector 5"/>
          <p:cNvCxnSpPr/>
          <p:nvPr/>
        </p:nvCxnSpPr>
        <p:spPr>
          <a:xfrm>
            <a:off x="0" y="7620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447.JPG"/>
          <p:cNvPicPr>
            <a:picLocks noGrp="1" noChangeAspect="1"/>
          </p:cNvPicPr>
          <p:nvPr>
            <p:ph sz="half" idx="2"/>
          </p:nvPr>
        </p:nvPicPr>
        <p:blipFill>
          <a:blip r:embed="rId3" cstate="print"/>
          <a:stretch>
            <a:fillRect/>
          </a:stretch>
        </p:blipFill>
        <p:spPr>
          <a:xfrm>
            <a:off x="381000" y="1295400"/>
            <a:ext cx="7315200" cy="4876800"/>
          </a:xfrm>
        </p:spPr>
      </p:pic>
      <p:sp>
        <p:nvSpPr>
          <p:cNvPr id="4" name="Title 3"/>
          <p:cNvSpPr>
            <a:spLocks noGrp="1"/>
          </p:cNvSpPr>
          <p:nvPr>
            <p:ph type="title"/>
          </p:nvPr>
        </p:nvSpPr>
        <p:spPr>
          <a:xfrm>
            <a:off x="304800" y="152400"/>
            <a:ext cx="8839200" cy="487362"/>
          </a:xfrm>
        </p:spPr>
        <p:txBody>
          <a:bodyPr/>
          <a:lstStyle/>
          <a:p>
            <a:r>
              <a:rPr lang="en-US" sz="3600" dirty="0" smtClean="0"/>
              <a:t>Hydromill Excavating in Embankment</a:t>
            </a:r>
            <a:endParaRPr lang="en-US" sz="3600" dirty="0"/>
          </a:p>
        </p:txBody>
      </p:sp>
      <p:cxnSp>
        <p:nvCxnSpPr>
          <p:cNvPr id="5" name="Straight Connector 4"/>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0"/>
          </p:nvPr>
        </p:nvSpPr>
        <p:spPr/>
        <p:txBody>
          <a:bodyPr/>
          <a:lstStyle/>
          <a:p>
            <a:fld id="{FAD4C019-37C7-4484-AE0D-6330E9A36984}" type="slidenum">
              <a:rPr lang="en-US" smtClean="0"/>
              <a:pPr/>
              <a:t>53</a:t>
            </a:fld>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638.JPG"/>
          <p:cNvPicPr>
            <a:picLocks noChangeAspect="1"/>
          </p:cNvPicPr>
          <p:nvPr/>
        </p:nvPicPr>
        <p:blipFill>
          <a:blip r:embed="rId3" cstate="print"/>
          <a:stretch>
            <a:fillRect/>
          </a:stretch>
        </p:blipFill>
        <p:spPr>
          <a:xfrm>
            <a:off x="457200" y="914400"/>
            <a:ext cx="8077200" cy="5029200"/>
          </a:xfrm>
          <a:prstGeom prst="rect">
            <a:avLst/>
          </a:prstGeom>
        </p:spPr>
      </p:pic>
      <p:sp>
        <p:nvSpPr>
          <p:cNvPr id="3" name="TextBox 2"/>
          <p:cNvSpPr txBox="1"/>
          <p:nvPr/>
        </p:nvSpPr>
        <p:spPr>
          <a:xfrm>
            <a:off x="609600" y="0"/>
            <a:ext cx="7848600" cy="707886"/>
          </a:xfrm>
          <a:prstGeom prst="rect">
            <a:avLst/>
          </a:prstGeom>
          <a:noFill/>
        </p:spPr>
        <p:txBody>
          <a:bodyPr wrap="square" rtlCol="0">
            <a:spAutoFit/>
          </a:bodyPr>
          <a:lstStyle/>
          <a:p>
            <a:pPr algn="ctr"/>
            <a:r>
              <a:rPr lang="en-US" sz="4000" dirty="0" smtClean="0">
                <a:latin typeface="+mj-lt"/>
              </a:rPr>
              <a:t>Verticality Readout Panel</a:t>
            </a:r>
            <a:endParaRPr lang="en-US" sz="4000" dirty="0">
              <a:latin typeface="+mj-lt"/>
            </a:endParaRPr>
          </a:p>
        </p:txBody>
      </p:sp>
      <p:cxnSp>
        <p:nvCxnSpPr>
          <p:cNvPr id="4" name="Straight Connector 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82BF0D79-5E21-4B51-83BC-01370C6300A1}"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152400" y="0"/>
            <a:ext cx="8839200" cy="6705600"/>
            <a:chOff x="152400" y="0"/>
            <a:chExt cx="8839200" cy="6705600"/>
          </a:xfrm>
        </p:grpSpPr>
        <p:pic>
          <p:nvPicPr>
            <p:cNvPr id="337923" name="Picture 3" descr="DSCN0027"/>
            <p:cNvPicPr>
              <a:picLocks noChangeAspect="1" noChangeArrowheads="1"/>
            </p:cNvPicPr>
            <p:nvPr/>
          </p:nvPicPr>
          <p:blipFill>
            <a:blip r:embed="rId2" cstate="print"/>
            <a:srcRect/>
            <a:stretch>
              <a:fillRect/>
            </a:stretch>
          </p:blipFill>
          <p:spPr bwMode="auto">
            <a:xfrm>
              <a:off x="152400" y="152400"/>
              <a:ext cx="40386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7924" name="Picture 4" descr="DSCN0091"/>
            <p:cNvPicPr>
              <a:picLocks noChangeAspect="1" noChangeArrowheads="1"/>
            </p:cNvPicPr>
            <p:nvPr/>
          </p:nvPicPr>
          <p:blipFill>
            <a:blip r:embed="rId3" cstate="print"/>
            <a:srcRect/>
            <a:stretch>
              <a:fillRect/>
            </a:stretch>
          </p:blipFill>
          <p:spPr bwMode="auto">
            <a:xfrm>
              <a:off x="4495800" y="0"/>
              <a:ext cx="441960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7925" name="Picture 5" descr="DSCN0094"/>
            <p:cNvPicPr>
              <a:picLocks noChangeAspect="1" noChangeArrowheads="1"/>
            </p:cNvPicPr>
            <p:nvPr/>
          </p:nvPicPr>
          <p:blipFill>
            <a:blip r:embed="rId4" cstate="print"/>
            <a:srcRect/>
            <a:stretch>
              <a:fillRect/>
            </a:stretch>
          </p:blipFill>
          <p:spPr bwMode="auto">
            <a:xfrm>
              <a:off x="4572000" y="3657600"/>
              <a:ext cx="44196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7926" name="Picture 6" descr="DSCN0087"/>
            <p:cNvPicPr>
              <a:picLocks noChangeAspect="1" noChangeArrowheads="1"/>
            </p:cNvPicPr>
            <p:nvPr/>
          </p:nvPicPr>
          <p:blipFill>
            <a:blip r:embed="rId5" cstate="print"/>
            <a:srcRect/>
            <a:stretch>
              <a:fillRect/>
            </a:stretch>
          </p:blipFill>
          <p:spPr bwMode="auto">
            <a:xfrm>
              <a:off x="152400" y="3276600"/>
              <a:ext cx="42672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52400" y="152400"/>
              <a:ext cx="31242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Slurry transmission piping</a:t>
              </a:r>
              <a:endParaRPr lang="en-US" dirty="0"/>
            </a:p>
          </p:txBody>
        </p:sp>
        <p:sp>
          <p:nvSpPr>
            <p:cNvPr id="8" name="TextBox 7"/>
            <p:cNvSpPr txBox="1"/>
            <p:nvPr/>
          </p:nvSpPr>
          <p:spPr>
            <a:xfrm>
              <a:off x="4495800" y="0"/>
              <a:ext cx="20574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err="1" smtClean="0"/>
                <a:t>Desanding</a:t>
              </a:r>
              <a:r>
                <a:rPr lang="en-US" dirty="0" smtClean="0"/>
                <a:t> plant</a:t>
              </a:r>
              <a:endParaRPr lang="en-US" dirty="0"/>
            </a:p>
          </p:txBody>
        </p:sp>
        <p:sp>
          <p:nvSpPr>
            <p:cNvPr id="9" name="TextBox 8"/>
            <p:cNvSpPr txBox="1"/>
            <p:nvPr/>
          </p:nvSpPr>
          <p:spPr>
            <a:xfrm>
              <a:off x="228600" y="3352800"/>
              <a:ext cx="20574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err="1" smtClean="0"/>
                <a:t>Desanding</a:t>
              </a:r>
              <a:r>
                <a:rPr lang="en-US" dirty="0" smtClean="0"/>
                <a:t> plant</a:t>
              </a:r>
              <a:endParaRPr lang="en-US" dirty="0"/>
            </a:p>
          </p:txBody>
        </p:sp>
        <p:sp>
          <p:nvSpPr>
            <p:cNvPr id="10" name="TextBox 9"/>
            <p:cNvSpPr txBox="1"/>
            <p:nvPr/>
          </p:nvSpPr>
          <p:spPr>
            <a:xfrm>
              <a:off x="4597400" y="3670300"/>
              <a:ext cx="20574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Fresh slurry tank</a:t>
              </a:r>
              <a:endParaRPr lang="en-US" dirty="0"/>
            </a:p>
          </p:txBody>
        </p:sp>
      </p:grpSp>
      <p:sp>
        <p:nvSpPr>
          <p:cNvPr id="6" name="Slide Number Placeholder 5"/>
          <p:cNvSpPr>
            <a:spLocks noGrp="1"/>
          </p:cNvSpPr>
          <p:nvPr>
            <p:ph type="sldNum" sz="quarter" idx="10"/>
          </p:nvPr>
        </p:nvSpPr>
        <p:spPr/>
        <p:txBody>
          <a:bodyPr/>
          <a:lstStyle/>
          <a:p>
            <a:fld id="{D03CC7D5-AADD-49FA-8209-475AB0712B2E}"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66800" y="3543300"/>
            <a:ext cx="6629400" cy="2895600"/>
          </a:xfrm>
          <a:prstGeom prst="cube">
            <a:avLst>
              <a:gd name="adj" fmla="val 25000"/>
            </a:avLst>
          </a:prstGeom>
          <a:solidFill>
            <a:srgbClr val="DDDDDD">
              <a:alpha val="39999"/>
            </a:srgbClr>
          </a:solidFill>
          <a:ln w="9525">
            <a:solidFill>
              <a:schemeClr val="tx1"/>
            </a:solidFill>
            <a:miter lim="800000"/>
            <a:headEnd/>
            <a:tailEnd/>
          </a:ln>
        </p:spPr>
        <p:txBody>
          <a:bodyPr wrap="none" anchor="ctr"/>
          <a:lstStyle/>
          <a:p>
            <a:endParaRPr lang="en-US"/>
          </a:p>
        </p:txBody>
      </p:sp>
      <p:sp>
        <p:nvSpPr>
          <p:cNvPr id="5126" name="AutoShape 3"/>
          <p:cNvSpPr>
            <a:spLocks noChangeArrowheads="1"/>
          </p:cNvSpPr>
          <p:nvPr/>
        </p:nvSpPr>
        <p:spPr bwMode="auto">
          <a:xfrm>
            <a:off x="1066800" y="1371600"/>
            <a:ext cx="6629400" cy="2895600"/>
          </a:xfrm>
          <a:prstGeom prst="cube">
            <a:avLst>
              <a:gd name="adj" fmla="val 25000"/>
            </a:avLst>
          </a:prstGeom>
          <a:solidFill>
            <a:srgbClr val="996633">
              <a:alpha val="39999"/>
            </a:srgbClr>
          </a:solidFill>
          <a:ln w="9525">
            <a:solidFill>
              <a:schemeClr val="tx1"/>
            </a:solidFill>
            <a:miter lim="800000"/>
            <a:headEnd/>
            <a:tailEnd/>
          </a:ln>
        </p:spPr>
        <p:txBody>
          <a:bodyPr wrap="none" anchor="ctr"/>
          <a:lstStyle/>
          <a:p>
            <a:endParaRPr lang="en-US"/>
          </a:p>
        </p:txBody>
      </p:sp>
      <p:sp>
        <p:nvSpPr>
          <p:cNvPr id="5123" name="AutoShape 5" descr="Granite"/>
          <p:cNvSpPr>
            <a:spLocks noChangeArrowheads="1"/>
          </p:cNvSpPr>
          <p:nvPr/>
        </p:nvSpPr>
        <p:spPr bwMode="auto">
          <a:xfrm>
            <a:off x="1295400" y="1371600"/>
            <a:ext cx="2525486" cy="3048000"/>
          </a:xfrm>
          <a:prstGeom prst="cube">
            <a:avLst>
              <a:gd name="adj" fmla="val 26620"/>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4" name="AutoShape 11" descr="Granite"/>
          <p:cNvSpPr>
            <a:spLocks noChangeArrowheads="1"/>
          </p:cNvSpPr>
          <p:nvPr/>
        </p:nvSpPr>
        <p:spPr bwMode="auto">
          <a:xfrm>
            <a:off x="3124200" y="1371600"/>
            <a:ext cx="2286000" cy="3048000"/>
          </a:xfrm>
          <a:prstGeom prst="cube">
            <a:avLst>
              <a:gd name="adj" fmla="val 29119"/>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5" name="AutoShape 8" descr="Granite"/>
          <p:cNvSpPr>
            <a:spLocks noChangeArrowheads="1"/>
          </p:cNvSpPr>
          <p:nvPr/>
        </p:nvSpPr>
        <p:spPr bwMode="auto">
          <a:xfrm>
            <a:off x="4724400" y="1371600"/>
            <a:ext cx="2286000" cy="3048000"/>
          </a:xfrm>
          <a:prstGeom prst="cube">
            <a:avLst>
              <a:gd name="adj" fmla="val 30039"/>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grpSp>
        <p:nvGrpSpPr>
          <p:cNvPr id="2" name="Group 14"/>
          <p:cNvGrpSpPr>
            <a:grpSpLocks/>
          </p:cNvGrpSpPr>
          <p:nvPr/>
        </p:nvGrpSpPr>
        <p:grpSpPr bwMode="auto">
          <a:xfrm>
            <a:off x="7620000" y="1371600"/>
            <a:ext cx="1524000" cy="4343400"/>
            <a:chOff x="4800" y="864"/>
            <a:chExt cx="960" cy="2736"/>
          </a:xfrm>
        </p:grpSpPr>
        <p:sp>
          <p:nvSpPr>
            <p:cNvPr id="5137" name="Text Box 15"/>
            <p:cNvSpPr txBox="1">
              <a:spLocks noChangeArrowheads="1"/>
            </p:cNvSpPr>
            <p:nvPr/>
          </p:nvSpPr>
          <p:spPr bwMode="auto">
            <a:xfrm>
              <a:off x="4800" y="1440"/>
              <a:ext cx="960" cy="212"/>
            </a:xfrm>
            <a:prstGeom prst="rect">
              <a:avLst/>
            </a:prstGeom>
            <a:noFill/>
            <a:ln w="9525">
              <a:noFill/>
              <a:miter lim="800000"/>
              <a:headEnd/>
              <a:tailEnd/>
            </a:ln>
          </p:spPr>
          <p:txBody>
            <a:bodyPr>
              <a:spAutoFit/>
            </a:bodyPr>
            <a:lstStyle/>
            <a:p>
              <a:pPr>
                <a:spcBef>
                  <a:spcPct val="50000"/>
                </a:spcBef>
              </a:pPr>
              <a:r>
                <a:rPr lang="en-US" sz="1600"/>
                <a:t>Embankment</a:t>
              </a:r>
            </a:p>
          </p:txBody>
        </p:sp>
        <p:sp>
          <p:nvSpPr>
            <p:cNvPr id="5138" name="Text Box 16"/>
            <p:cNvSpPr txBox="1">
              <a:spLocks noChangeArrowheads="1"/>
            </p:cNvSpPr>
            <p:nvPr/>
          </p:nvSpPr>
          <p:spPr bwMode="auto">
            <a:xfrm>
              <a:off x="4800" y="2784"/>
              <a:ext cx="960" cy="212"/>
            </a:xfrm>
            <a:prstGeom prst="rect">
              <a:avLst/>
            </a:prstGeom>
            <a:noFill/>
            <a:ln w="9525">
              <a:noFill/>
              <a:miter lim="800000"/>
              <a:headEnd/>
              <a:tailEnd/>
            </a:ln>
          </p:spPr>
          <p:txBody>
            <a:bodyPr>
              <a:spAutoFit/>
            </a:bodyPr>
            <a:lstStyle/>
            <a:p>
              <a:pPr>
                <a:spcBef>
                  <a:spcPct val="50000"/>
                </a:spcBef>
              </a:pPr>
              <a:r>
                <a:rPr lang="en-US" sz="1600"/>
                <a:t>Limestone</a:t>
              </a:r>
            </a:p>
          </p:txBody>
        </p:sp>
        <p:sp>
          <p:nvSpPr>
            <p:cNvPr id="5139" name="Line 17"/>
            <p:cNvSpPr>
              <a:spLocks noChangeShapeType="1"/>
            </p:cNvSpPr>
            <p:nvPr/>
          </p:nvSpPr>
          <p:spPr bwMode="auto">
            <a:xfrm>
              <a:off x="4889" y="2231"/>
              <a:ext cx="768" cy="0"/>
            </a:xfrm>
            <a:prstGeom prst="line">
              <a:avLst/>
            </a:prstGeom>
            <a:noFill/>
            <a:ln w="9525">
              <a:solidFill>
                <a:schemeClr val="tx1"/>
              </a:solidFill>
              <a:round/>
              <a:headEnd/>
              <a:tailEnd/>
            </a:ln>
          </p:spPr>
          <p:txBody>
            <a:bodyPr/>
            <a:lstStyle/>
            <a:p>
              <a:endParaRPr lang="en-US"/>
            </a:p>
          </p:txBody>
        </p:sp>
        <p:sp>
          <p:nvSpPr>
            <p:cNvPr id="5140" name="Line 18"/>
            <p:cNvSpPr>
              <a:spLocks noChangeShapeType="1"/>
            </p:cNvSpPr>
            <p:nvPr/>
          </p:nvSpPr>
          <p:spPr bwMode="auto">
            <a:xfrm>
              <a:off x="4800" y="864"/>
              <a:ext cx="768" cy="0"/>
            </a:xfrm>
            <a:prstGeom prst="line">
              <a:avLst/>
            </a:prstGeom>
            <a:noFill/>
            <a:ln w="9525">
              <a:solidFill>
                <a:schemeClr val="tx1"/>
              </a:solidFill>
              <a:round/>
              <a:headEnd/>
              <a:tailEnd/>
            </a:ln>
          </p:spPr>
          <p:txBody>
            <a:bodyPr/>
            <a:lstStyle/>
            <a:p>
              <a:endParaRPr lang="en-US"/>
            </a:p>
          </p:txBody>
        </p:sp>
        <p:sp>
          <p:nvSpPr>
            <p:cNvPr id="5141" name="Line 19"/>
            <p:cNvSpPr>
              <a:spLocks noChangeShapeType="1"/>
            </p:cNvSpPr>
            <p:nvPr/>
          </p:nvSpPr>
          <p:spPr bwMode="auto">
            <a:xfrm>
              <a:off x="4800" y="3600"/>
              <a:ext cx="768" cy="0"/>
            </a:xfrm>
            <a:prstGeom prst="line">
              <a:avLst/>
            </a:prstGeom>
            <a:noFill/>
            <a:ln w="9525">
              <a:solidFill>
                <a:schemeClr val="tx1"/>
              </a:solidFill>
              <a:round/>
              <a:headEnd/>
              <a:tailEnd/>
            </a:ln>
          </p:spPr>
          <p:txBody>
            <a:bodyPr/>
            <a:lstStyle/>
            <a:p>
              <a:endParaRPr lang="en-US"/>
            </a:p>
          </p:txBody>
        </p:sp>
        <p:sp>
          <p:nvSpPr>
            <p:cNvPr id="5142" name="Line 20"/>
            <p:cNvSpPr>
              <a:spLocks noChangeShapeType="1"/>
            </p:cNvSpPr>
            <p:nvPr/>
          </p:nvSpPr>
          <p:spPr bwMode="auto">
            <a:xfrm flipV="1">
              <a:off x="5184" y="864"/>
              <a:ext cx="0" cy="576"/>
            </a:xfrm>
            <a:prstGeom prst="line">
              <a:avLst/>
            </a:prstGeom>
            <a:noFill/>
            <a:ln w="9525">
              <a:solidFill>
                <a:schemeClr val="tx1"/>
              </a:solidFill>
              <a:round/>
              <a:headEnd/>
              <a:tailEnd type="triangle" w="med" len="lg"/>
            </a:ln>
          </p:spPr>
          <p:txBody>
            <a:bodyPr/>
            <a:lstStyle/>
            <a:p>
              <a:endParaRPr lang="en-US"/>
            </a:p>
          </p:txBody>
        </p:sp>
        <p:sp>
          <p:nvSpPr>
            <p:cNvPr id="5143" name="Line 21"/>
            <p:cNvSpPr>
              <a:spLocks noChangeShapeType="1"/>
            </p:cNvSpPr>
            <p:nvPr/>
          </p:nvSpPr>
          <p:spPr bwMode="auto">
            <a:xfrm>
              <a:off x="5184" y="1680"/>
              <a:ext cx="0" cy="576"/>
            </a:xfrm>
            <a:prstGeom prst="line">
              <a:avLst/>
            </a:prstGeom>
            <a:noFill/>
            <a:ln w="9525">
              <a:solidFill>
                <a:schemeClr val="tx1"/>
              </a:solidFill>
              <a:round/>
              <a:headEnd/>
              <a:tailEnd type="triangle" w="med" len="lg"/>
            </a:ln>
          </p:spPr>
          <p:txBody>
            <a:bodyPr/>
            <a:lstStyle/>
            <a:p>
              <a:endParaRPr lang="en-US"/>
            </a:p>
          </p:txBody>
        </p:sp>
        <p:sp>
          <p:nvSpPr>
            <p:cNvPr id="5144" name="Line 22"/>
            <p:cNvSpPr>
              <a:spLocks noChangeShapeType="1"/>
            </p:cNvSpPr>
            <p:nvPr/>
          </p:nvSpPr>
          <p:spPr bwMode="auto">
            <a:xfrm flipV="1">
              <a:off x="5184" y="2256"/>
              <a:ext cx="0" cy="528"/>
            </a:xfrm>
            <a:prstGeom prst="line">
              <a:avLst/>
            </a:prstGeom>
            <a:noFill/>
            <a:ln w="9525">
              <a:solidFill>
                <a:schemeClr val="tx1"/>
              </a:solidFill>
              <a:round/>
              <a:headEnd/>
              <a:tailEnd type="triangle" w="med" len="lg"/>
            </a:ln>
          </p:spPr>
          <p:txBody>
            <a:bodyPr/>
            <a:lstStyle/>
            <a:p>
              <a:endParaRPr lang="en-US"/>
            </a:p>
          </p:txBody>
        </p:sp>
        <p:sp>
          <p:nvSpPr>
            <p:cNvPr id="5145" name="Line 23"/>
            <p:cNvSpPr>
              <a:spLocks noChangeShapeType="1"/>
            </p:cNvSpPr>
            <p:nvPr/>
          </p:nvSpPr>
          <p:spPr bwMode="auto">
            <a:xfrm>
              <a:off x="5184" y="2976"/>
              <a:ext cx="0" cy="624"/>
            </a:xfrm>
            <a:prstGeom prst="line">
              <a:avLst/>
            </a:prstGeom>
            <a:noFill/>
            <a:ln w="9525">
              <a:solidFill>
                <a:schemeClr val="tx1"/>
              </a:solidFill>
              <a:round/>
              <a:headEnd/>
              <a:tailEnd type="triangle" w="med" len="lg"/>
            </a:ln>
          </p:spPr>
          <p:txBody>
            <a:bodyPr/>
            <a:lstStyle/>
            <a:p>
              <a:endParaRPr lang="en-US"/>
            </a:p>
          </p:txBody>
        </p:sp>
      </p:grpSp>
      <p:sp>
        <p:nvSpPr>
          <p:cNvPr id="34" name="TextBox 33"/>
          <p:cNvSpPr txBox="1"/>
          <p:nvPr/>
        </p:nvSpPr>
        <p:spPr>
          <a:xfrm>
            <a:off x="2209800" y="2819400"/>
            <a:ext cx="304800" cy="523220"/>
          </a:xfrm>
          <a:prstGeom prst="rect">
            <a:avLst/>
          </a:prstGeom>
          <a:noFill/>
        </p:spPr>
        <p:txBody>
          <a:bodyPr wrap="square" rtlCol="0">
            <a:spAutoFit/>
          </a:bodyPr>
          <a:lstStyle/>
          <a:p>
            <a:r>
              <a:rPr lang="en-US" sz="2800" b="1" dirty="0" smtClean="0"/>
              <a:t>P</a:t>
            </a:r>
            <a:endParaRPr lang="en-US" sz="2800" b="1" dirty="0"/>
          </a:p>
        </p:txBody>
      </p:sp>
      <p:sp>
        <p:nvSpPr>
          <p:cNvPr id="35" name="TextBox 34"/>
          <p:cNvSpPr txBox="1"/>
          <p:nvPr/>
        </p:nvSpPr>
        <p:spPr>
          <a:xfrm>
            <a:off x="3657600" y="2870200"/>
            <a:ext cx="381000" cy="523220"/>
          </a:xfrm>
          <a:prstGeom prst="rect">
            <a:avLst/>
          </a:prstGeom>
          <a:noFill/>
        </p:spPr>
        <p:txBody>
          <a:bodyPr wrap="square" rtlCol="0">
            <a:spAutoFit/>
          </a:bodyPr>
          <a:lstStyle/>
          <a:p>
            <a:r>
              <a:rPr lang="en-US" sz="2800" b="1" dirty="0" smtClean="0"/>
              <a:t>S</a:t>
            </a:r>
            <a:endParaRPr lang="en-US" sz="2800" b="1" dirty="0"/>
          </a:p>
        </p:txBody>
      </p:sp>
      <p:sp>
        <p:nvSpPr>
          <p:cNvPr id="36" name="TextBox 35"/>
          <p:cNvSpPr txBox="1"/>
          <p:nvPr/>
        </p:nvSpPr>
        <p:spPr>
          <a:xfrm>
            <a:off x="5257800" y="2870200"/>
            <a:ext cx="304800" cy="523220"/>
          </a:xfrm>
          <a:prstGeom prst="rect">
            <a:avLst/>
          </a:prstGeom>
          <a:noFill/>
        </p:spPr>
        <p:txBody>
          <a:bodyPr wrap="square" rtlCol="0">
            <a:spAutoFit/>
          </a:bodyPr>
          <a:lstStyle/>
          <a:p>
            <a:r>
              <a:rPr lang="en-US" sz="2800" b="1" dirty="0" smtClean="0"/>
              <a:t>P</a:t>
            </a:r>
            <a:endParaRPr lang="en-US" sz="2800" b="1" dirty="0"/>
          </a:p>
        </p:txBody>
      </p:sp>
      <p:sp>
        <p:nvSpPr>
          <p:cNvPr id="38" name="Can 37"/>
          <p:cNvSpPr/>
          <p:nvPr/>
        </p:nvSpPr>
        <p:spPr>
          <a:xfrm>
            <a:off x="2019299"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489200"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971800" y="16510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3556000" y="16510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4038600" y="16383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42"/>
          <p:cNvSpPr/>
          <p:nvPr/>
        </p:nvSpPr>
        <p:spPr>
          <a:xfrm>
            <a:off x="4495800" y="16383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51562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56388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60960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2"/>
          <p:cNvGrpSpPr/>
          <p:nvPr/>
        </p:nvGrpSpPr>
        <p:grpSpPr>
          <a:xfrm>
            <a:off x="0" y="4495800"/>
            <a:ext cx="1981200" cy="923330"/>
            <a:chOff x="990600" y="838200"/>
            <a:chExt cx="1684020" cy="923330"/>
          </a:xfrm>
        </p:grpSpPr>
        <p:sp>
          <p:nvSpPr>
            <p:cNvPr id="54" name="TextBox 53"/>
            <p:cNvSpPr txBox="1"/>
            <p:nvPr/>
          </p:nvSpPr>
          <p:spPr>
            <a:xfrm>
              <a:off x="990600" y="838200"/>
              <a:ext cx="1295400" cy="923330"/>
            </a:xfrm>
            <a:prstGeom prst="rect">
              <a:avLst/>
            </a:prstGeom>
            <a:noFill/>
          </p:spPr>
          <p:txBody>
            <a:bodyPr wrap="square" rtlCol="0">
              <a:spAutoFit/>
            </a:bodyPr>
            <a:lstStyle/>
            <a:p>
              <a:r>
                <a:rPr lang="en-US" dirty="0" smtClean="0"/>
                <a:t>0.2m Ø hole</a:t>
              </a:r>
            </a:p>
            <a:p>
              <a:r>
                <a:rPr lang="en-US" dirty="0" smtClean="0"/>
                <a:t>0.9m c. to c. spa.</a:t>
              </a:r>
              <a:endParaRPr lang="en-US" dirty="0"/>
            </a:p>
          </p:txBody>
        </p:sp>
        <p:cxnSp>
          <p:nvCxnSpPr>
            <p:cNvPr id="55" name="Straight Arrow Connector 54"/>
            <p:cNvCxnSpPr/>
            <p:nvPr/>
          </p:nvCxnSpPr>
          <p:spPr>
            <a:xfrm>
              <a:off x="2156460" y="1447800"/>
              <a:ext cx="51816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762000" y="0"/>
            <a:ext cx="7696200" cy="707886"/>
          </a:xfrm>
          <a:prstGeom prst="rect">
            <a:avLst/>
          </a:prstGeom>
          <a:noFill/>
        </p:spPr>
        <p:txBody>
          <a:bodyPr wrap="square" rtlCol="0">
            <a:spAutoFit/>
          </a:bodyPr>
          <a:lstStyle/>
          <a:p>
            <a:pPr algn="ctr"/>
            <a:r>
              <a:rPr lang="en-US" sz="4000" dirty="0" smtClean="0">
                <a:latin typeface="+mj-lt"/>
              </a:rPr>
              <a:t>Drill 0.2m Ø Guide Hole</a:t>
            </a:r>
            <a:endParaRPr lang="en-US" sz="4000" dirty="0">
              <a:latin typeface="+mj-lt"/>
            </a:endParaRPr>
          </a:p>
        </p:txBody>
      </p:sp>
      <p:cxnSp>
        <p:nvCxnSpPr>
          <p:cNvPr id="52" name="Straight Connector 51"/>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Slide Number Placeholder 43"/>
          <p:cNvSpPr>
            <a:spLocks noGrp="1"/>
          </p:cNvSpPr>
          <p:nvPr>
            <p:ph type="sldNum" sz="quarter" idx="10"/>
          </p:nvPr>
        </p:nvSpPr>
        <p:spPr/>
        <p:txBody>
          <a:bodyPr/>
          <a:lstStyle/>
          <a:p>
            <a:fld id="{D03CC7D5-AADD-49FA-8209-475AB0712B2E}" type="slidenum">
              <a:rPr lang="en-US" smtClean="0"/>
              <a:pPr/>
              <a:t>56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1000"/>
                                        <p:tgtEl>
                                          <p:spTgt spid="3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1000"/>
                                        <p:tgtEl>
                                          <p:spTgt spid="39"/>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1000"/>
                                        <p:tgtEl>
                                          <p:spTgt spid="40"/>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1000"/>
                                        <p:tgtEl>
                                          <p:spTgt spid="41"/>
                                        </p:tgtEl>
                                      </p:cBhvr>
                                    </p:animEffect>
                                  </p:childTnLst>
                                </p:cTn>
                              </p:par>
                            </p:childTnLst>
                          </p:cTn>
                        </p:par>
                        <p:par>
                          <p:cTn id="24" fill="hold">
                            <p:stCondLst>
                              <p:cond delay="4500"/>
                            </p:stCondLst>
                            <p:childTnLst>
                              <p:par>
                                <p:cTn id="25" presetID="22" presetClass="entr" presetSubtype="1"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1000"/>
                                        <p:tgtEl>
                                          <p:spTgt spid="42"/>
                                        </p:tgtEl>
                                      </p:cBhvr>
                                    </p:animEffect>
                                  </p:childTnLst>
                                </p:cTn>
                              </p:par>
                            </p:childTnLst>
                          </p:cTn>
                        </p:par>
                        <p:par>
                          <p:cTn id="28" fill="hold">
                            <p:stCondLst>
                              <p:cond delay="5500"/>
                            </p:stCondLst>
                            <p:childTnLst>
                              <p:par>
                                <p:cTn id="29" presetID="22" presetClass="entr" presetSubtype="1"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1000"/>
                                        <p:tgtEl>
                                          <p:spTgt spid="43"/>
                                        </p:tgtEl>
                                      </p:cBhvr>
                                    </p:animEffect>
                                  </p:childTnLst>
                                </p:cTn>
                              </p:par>
                            </p:childTnLst>
                          </p:cTn>
                        </p:par>
                        <p:par>
                          <p:cTn id="32" fill="hold">
                            <p:stCondLst>
                              <p:cond delay="6500"/>
                            </p:stCondLst>
                            <p:childTnLst>
                              <p:par>
                                <p:cTn id="33" presetID="22" presetClass="entr" presetSubtype="1"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up)">
                                      <p:cBhvr>
                                        <p:cTn id="35" dur="1000"/>
                                        <p:tgtEl>
                                          <p:spTgt spid="46"/>
                                        </p:tgtEl>
                                      </p:cBhvr>
                                    </p:animEffect>
                                  </p:childTnLst>
                                </p:cTn>
                              </p:par>
                            </p:childTnLst>
                          </p:cTn>
                        </p:par>
                        <p:par>
                          <p:cTn id="36" fill="hold">
                            <p:stCondLst>
                              <p:cond delay="7500"/>
                            </p:stCondLst>
                            <p:childTnLst>
                              <p:par>
                                <p:cTn id="37" presetID="22" presetClass="entr" presetSubtype="1"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up)">
                                      <p:cBhvr>
                                        <p:cTn id="39" dur="1000"/>
                                        <p:tgtEl>
                                          <p:spTgt spid="47"/>
                                        </p:tgtEl>
                                      </p:cBhvr>
                                    </p:animEffect>
                                  </p:childTnLst>
                                </p:cTn>
                              </p:par>
                            </p:childTnLst>
                          </p:cTn>
                        </p:par>
                        <p:par>
                          <p:cTn id="40" fill="hold">
                            <p:stCondLst>
                              <p:cond delay="8500"/>
                            </p:stCondLst>
                            <p:childTnLst>
                              <p:par>
                                <p:cTn id="41" presetID="22" presetClass="entr" presetSubtype="1"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up)">
                                      <p:cBhvr>
                                        <p:cTn id="4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6" grpId="0" animBg="1"/>
      <p:bldP spid="47" grpId="0" animBg="1"/>
      <p:bldP spid="4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066800"/>
          </a:xfrm>
        </p:spPr>
        <p:txBody>
          <a:bodyPr/>
          <a:lstStyle/>
          <a:p>
            <a:r>
              <a:rPr lang="en-US" sz="3600" dirty="0" smtClean="0"/>
              <a:t>Guide Hole Drilling and Monitoring</a:t>
            </a:r>
            <a:endParaRPr lang="en-US" sz="3600" dirty="0"/>
          </a:p>
        </p:txBody>
      </p:sp>
      <p:pic>
        <p:nvPicPr>
          <p:cNvPr id="4" name="Content Placeholder 3" descr="DSCN2716.JPG"/>
          <p:cNvPicPr>
            <a:picLocks noGrp="1" noChangeAspect="1"/>
          </p:cNvPicPr>
          <p:nvPr>
            <p:ph idx="1"/>
          </p:nvPr>
        </p:nvPicPr>
        <p:blipFill>
          <a:blip r:embed="rId2" cstate="print"/>
          <a:stretch>
            <a:fillRect/>
          </a:stretch>
        </p:blipFill>
        <p:spPr>
          <a:xfrm>
            <a:off x="2286000" y="990600"/>
            <a:ext cx="30480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85800"/>
            <a:ext cx="2971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err="1" smtClean="0">
                <a:latin typeface="+mn-lt"/>
              </a:rPr>
              <a:t>Wassara</a:t>
            </a:r>
            <a:r>
              <a:rPr lang="en-US" sz="1400" dirty="0" smtClean="0">
                <a:latin typeface="+mn-lt"/>
              </a:rPr>
              <a:t> Water Hammer Drill Bit</a:t>
            </a:r>
            <a:endParaRPr lang="en-US" sz="1400" dirty="0">
              <a:latin typeface="+mn-lt"/>
            </a:endParaRPr>
          </a:p>
        </p:txBody>
      </p:sp>
      <p:grpSp>
        <p:nvGrpSpPr>
          <p:cNvPr id="3" name="Group 15"/>
          <p:cNvGrpSpPr/>
          <p:nvPr/>
        </p:nvGrpSpPr>
        <p:grpSpPr>
          <a:xfrm>
            <a:off x="2362201" y="3694725"/>
            <a:ext cx="3200400" cy="2934675"/>
            <a:chOff x="951525" y="3313725"/>
            <a:chExt cx="3503675" cy="2934675"/>
          </a:xfrm>
        </p:grpSpPr>
        <p:pic>
          <p:nvPicPr>
            <p:cNvPr id="5" name="Picture 4" descr="DSCN8527.JPG"/>
            <p:cNvPicPr>
              <a:picLocks noChangeAspect="1"/>
            </p:cNvPicPr>
            <p:nvPr/>
          </p:nvPicPr>
          <p:blipFill>
            <a:blip r:embed="rId3" cstate="print"/>
            <a:stretch>
              <a:fillRect/>
            </a:stretch>
          </p:blipFill>
          <p:spPr>
            <a:xfrm>
              <a:off x="990600" y="3352800"/>
              <a:ext cx="34646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951525" y="3313725"/>
              <a:ext cx="23622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err="1" smtClean="0">
                  <a:latin typeface="+mn-lt"/>
                </a:rPr>
                <a:t>Paratrac</a:t>
              </a:r>
              <a:r>
                <a:rPr lang="en-US" sz="1600" dirty="0" smtClean="0">
                  <a:latin typeface="+mn-lt"/>
                </a:rPr>
                <a:t> Verticality Tool</a:t>
              </a:r>
              <a:endParaRPr lang="en-US" sz="1600" dirty="0">
                <a:latin typeface="+mn-lt"/>
              </a:endParaRPr>
            </a:p>
          </p:txBody>
        </p:sp>
      </p:grpSp>
      <p:grpSp>
        <p:nvGrpSpPr>
          <p:cNvPr id="6" name="Group 14"/>
          <p:cNvGrpSpPr/>
          <p:nvPr/>
        </p:nvGrpSpPr>
        <p:grpSpPr>
          <a:xfrm>
            <a:off x="5851770" y="3733800"/>
            <a:ext cx="3292230" cy="2913709"/>
            <a:chOff x="4648200" y="3429000"/>
            <a:chExt cx="3520830" cy="2913709"/>
          </a:xfrm>
        </p:grpSpPr>
        <p:pic>
          <p:nvPicPr>
            <p:cNvPr id="8" name="Picture 7" descr="Paratrac verticality plot.JPG"/>
            <p:cNvPicPr>
              <a:picLocks noChangeAspect="1"/>
            </p:cNvPicPr>
            <p:nvPr/>
          </p:nvPicPr>
          <p:blipFill>
            <a:blip r:embed="rId4" cstate="print"/>
            <a:stretch>
              <a:fillRect/>
            </a:stretch>
          </p:blipFill>
          <p:spPr>
            <a:xfrm>
              <a:off x="4648200" y="3429000"/>
              <a:ext cx="35052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6416430" y="6004155"/>
              <a:ext cx="17526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mn-lt"/>
                </a:rPr>
                <a:t>Deviation Plots</a:t>
              </a:r>
              <a:endParaRPr lang="en-US" sz="1600" dirty="0">
                <a:latin typeface="+mn-lt"/>
              </a:endParaRPr>
            </a:p>
          </p:txBody>
        </p:sp>
      </p:grpSp>
      <p:grpSp>
        <p:nvGrpSpPr>
          <p:cNvPr id="7" name="Group 24"/>
          <p:cNvGrpSpPr/>
          <p:nvPr/>
        </p:nvGrpSpPr>
        <p:grpSpPr>
          <a:xfrm>
            <a:off x="5701093" y="1143000"/>
            <a:ext cx="3442907" cy="2514600"/>
            <a:chOff x="5562600" y="762000"/>
            <a:chExt cx="3442907" cy="2514600"/>
          </a:xfrm>
        </p:grpSpPr>
        <p:pic>
          <p:nvPicPr>
            <p:cNvPr id="17" name="Picture 4" descr="C:\Documents and Settings\h3ecgjab\Desktop\20110902 Mark H\IMG_5816.JPG"/>
            <p:cNvPicPr>
              <a:picLocks noChangeAspect="1" noChangeArrowheads="1"/>
            </p:cNvPicPr>
            <p:nvPr/>
          </p:nvPicPr>
          <p:blipFill>
            <a:blip r:embed="rId5" cstate="print"/>
            <a:srcRect t="-79"/>
            <a:stretch>
              <a:fillRect/>
            </a:stretch>
          </p:blipFill>
          <p:spPr bwMode="auto">
            <a:xfrm>
              <a:off x="5562600" y="762000"/>
              <a:ext cx="3442907"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8001000" y="762000"/>
              <a:ext cx="9906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mn-lt"/>
                </a:rPr>
                <a:t>Drill Rig</a:t>
              </a:r>
              <a:endParaRPr lang="en-US" sz="1600" dirty="0">
                <a:latin typeface="+mn-lt"/>
              </a:endParaRPr>
            </a:p>
          </p:txBody>
        </p:sp>
      </p:grpSp>
      <p:grpSp>
        <p:nvGrpSpPr>
          <p:cNvPr id="11" name="Group 26"/>
          <p:cNvGrpSpPr/>
          <p:nvPr/>
        </p:nvGrpSpPr>
        <p:grpSpPr>
          <a:xfrm>
            <a:off x="0" y="1600200"/>
            <a:ext cx="2272732" cy="4876800"/>
            <a:chOff x="0" y="1066800"/>
            <a:chExt cx="2272732" cy="4876800"/>
          </a:xfrm>
        </p:grpSpPr>
        <p:pic>
          <p:nvPicPr>
            <p:cNvPr id="22" name="Picture 21" descr="Water Hammer (Straight).jpg"/>
            <p:cNvPicPr>
              <a:picLocks noChangeAspect="1"/>
            </p:cNvPicPr>
            <p:nvPr/>
          </p:nvPicPr>
          <p:blipFill>
            <a:blip r:embed="rId6" cstate="print"/>
            <a:srcRect/>
            <a:stretch>
              <a:fillRect/>
            </a:stretch>
          </p:blipFill>
          <p:spPr>
            <a:xfrm rot="16200000">
              <a:off x="-1302034" y="2368834"/>
              <a:ext cx="4876800" cy="2272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Slant Face Bit (WHammer).jpg"/>
            <p:cNvPicPr>
              <a:picLocks noChangeAspect="1"/>
            </p:cNvPicPr>
            <p:nvPr/>
          </p:nvPicPr>
          <p:blipFill>
            <a:blip r:embed="rId7" cstate="print"/>
            <a:srcRect/>
            <a:stretch>
              <a:fillRect/>
            </a:stretch>
          </p:blipFill>
          <p:spPr>
            <a:xfrm rot="5400000">
              <a:off x="-37465" y="4664970"/>
              <a:ext cx="1337271" cy="1095153"/>
            </a:xfrm>
            <a:prstGeom prst="rect">
              <a:avLst/>
            </a:prstGeom>
            <a:ln w="25400">
              <a:solidFill>
                <a:schemeClr val="bg1"/>
              </a:solidFill>
            </a:ln>
            <a:effectLst>
              <a:outerShdw blurRad="50800" dist="38100" dir="2700000" algn="tl" rotWithShape="0">
                <a:schemeClr val="bg1">
                  <a:alpha val="40000"/>
                </a:schemeClr>
              </a:outerShdw>
            </a:effectLst>
          </p:spPr>
        </p:pic>
        <p:pic>
          <p:nvPicPr>
            <p:cNvPr id="24" name="Picture 23" descr="Bent Sub (WHammer).jpg"/>
            <p:cNvPicPr>
              <a:picLocks noChangeAspect="1"/>
            </p:cNvPicPr>
            <p:nvPr/>
          </p:nvPicPr>
          <p:blipFill>
            <a:blip r:embed="rId8" cstate="print"/>
            <a:srcRect/>
            <a:stretch>
              <a:fillRect/>
            </a:stretch>
          </p:blipFill>
          <p:spPr>
            <a:xfrm>
              <a:off x="1173430" y="1132037"/>
              <a:ext cx="1041991" cy="1529618"/>
            </a:xfrm>
            <a:prstGeom prst="rect">
              <a:avLst/>
            </a:prstGeom>
            <a:ln w="25400">
              <a:solidFill>
                <a:schemeClr val="bg1"/>
              </a:solidFill>
            </a:ln>
          </p:spPr>
        </p:pic>
      </p:grpSp>
      <p:sp>
        <p:nvSpPr>
          <p:cNvPr id="19" name="Slide Number Placeholder 18"/>
          <p:cNvSpPr>
            <a:spLocks noGrp="1"/>
          </p:cNvSpPr>
          <p:nvPr>
            <p:ph type="sldNum" sz="quarter" idx="10"/>
          </p:nvPr>
        </p:nvSpPr>
        <p:spPr/>
        <p:txBody>
          <a:bodyPr/>
          <a:lstStyle/>
          <a:p>
            <a:fld id="{D03CC7D5-AADD-49FA-8209-475AB0712B2E}"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66800" y="3543300"/>
            <a:ext cx="6629400" cy="2895600"/>
          </a:xfrm>
          <a:prstGeom prst="cube">
            <a:avLst>
              <a:gd name="adj" fmla="val 25000"/>
            </a:avLst>
          </a:prstGeom>
          <a:solidFill>
            <a:srgbClr val="DDDDDD">
              <a:alpha val="39999"/>
            </a:srgbClr>
          </a:solidFill>
          <a:ln w="9525">
            <a:solidFill>
              <a:schemeClr val="tx1"/>
            </a:solidFill>
            <a:miter lim="800000"/>
            <a:headEnd/>
            <a:tailEnd/>
          </a:ln>
        </p:spPr>
        <p:txBody>
          <a:bodyPr wrap="none" anchor="ctr"/>
          <a:lstStyle/>
          <a:p>
            <a:endParaRPr lang="en-US"/>
          </a:p>
        </p:txBody>
      </p:sp>
      <p:sp>
        <p:nvSpPr>
          <p:cNvPr id="5126" name="AutoShape 3"/>
          <p:cNvSpPr>
            <a:spLocks noChangeArrowheads="1"/>
          </p:cNvSpPr>
          <p:nvPr/>
        </p:nvSpPr>
        <p:spPr bwMode="auto">
          <a:xfrm>
            <a:off x="1066800" y="1371600"/>
            <a:ext cx="6629400" cy="2895600"/>
          </a:xfrm>
          <a:prstGeom prst="cube">
            <a:avLst>
              <a:gd name="adj" fmla="val 25000"/>
            </a:avLst>
          </a:prstGeom>
          <a:solidFill>
            <a:srgbClr val="996633">
              <a:alpha val="39999"/>
            </a:srgbClr>
          </a:solidFill>
          <a:ln w="9525">
            <a:solidFill>
              <a:schemeClr val="tx1"/>
            </a:solidFill>
            <a:miter lim="800000"/>
            <a:headEnd/>
            <a:tailEnd/>
          </a:ln>
        </p:spPr>
        <p:txBody>
          <a:bodyPr wrap="none" anchor="ctr"/>
          <a:lstStyle/>
          <a:p>
            <a:endParaRPr lang="en-US"/>
          </a:p>
        </p:txBody>
      </p:sp>
      <p:sp>
        <p:nvSpPr>
          <p:cNvPr id="5123" name="AutoShape 5" descr="Granite"/>
          <p:cNvSpPr>
            <a:spLocks noChangeArrowheads="1"/>
          </p:cNvSpPr>
          <p:nvPr/>
        </p:nvSpPr>
        <p:spPr bwMode="auto">
          <a:xfrm>
            <a:off x="1295400" y="1371600"/>
            <a:ext cx="2525486" cy="3048000"/>
          </a:xfrm>
          <a:prstGeom prst="cube">
            <a:avLst>
              <a:gd name="adj" fmla="val 28477"/>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4" name="AutoShape 11" descr="Granite"/>
          <p:cNvSpPr>
            <a:spLocks noChangeArrowheads="1"/>
          </p:cNvSpPr>
          <p:nvPr/>
        </p:nvSpPr>
        <p:spPr bwMode="auto">
          <a:xfrm>
            <a:off x="3124200" y="1371600"/>
            <a:ext cx="2209800" cy="3048000"/>
          </a:xfrm>
          <a:prstGeom prst="cube">
            <a:avLst>
              <a:gd name="adj" fmla="val 26620"/>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5" name="AutoShape 8" descr="Granite"/>
          <p:cNvSpPr>
            <a:spLocks noChangeArrowheads="1"/>
          </p:cNvSpPr>
          <p:nvPr/>
        </p:nvSpPr>
        <p:spPr bwMode="auto">
          <a:xfrm>
            <a:off x="4724400" y="1371600"/>
            <a:ext cx="2286000" cy="3048000"/>
          </a:xfrm>
          <a:prstGeom prst="cube">
            <a:avLst>
              <a:gd name="adj" fmla="val 26620"/>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grpSp>
        <p:nvGrpSpPr>
          <p:cNvPr id="2" name="Group 14"/>
          <p:cNvGrpSpPr>
            <a:grpSpLocks/>
          </p:cNvGrpSpPr>
          <p:nvPr/>
        </p:nvGrpSpPr>
        <p:grpSpPr bwMode="auto">
          <a:xfrm>
            <a:off x="7620000" y="1371600"/>
            <a:ext cx="1524000" cy="4343400"/>
            <a:chOff x="4800" y="864"/>
            <a:chExt cx="960" cy="2736"/>
          </a:xfrm>
        </p:grpSpPr>
        <p:sp>
          <p:nvSpPr>
            <p:cNvPr id="5137" name="Text Box 15"/>
            <p:cNvSpPr txBox="1">
              <a:spLocks noChangeArrowheads="1"/>
            </p:cNvSpPr>
            <p:nvPr/>
          </p:nvSpPr>
          <p:spPr bwMode="auto">
            <a:xfrm>
              <a:off x="4800" y="1440"/>
              <a:ext cx="960" cy="212"/>
            </a:xfrm>
            <a:prstGeom prst="rect">
              <a:avLst/>
            </a:prstGeom>
            <a:noFill/>
            <a:ln w="9525">
              <a:noFill/>
              <a:miter lim="800000"/>
              <a:headEnd/>
              <a:tailEnd/>
            </a:ln>
          </p:spPr>
          <p:txBody>
            <a:bodyPr>
              <a:spAutoFit/>
            </a:bodyPr>
            <a:lstStyle/>
            <a:p>
              <a:pPr>
                <a:spcBef>
                  <a:spcPct val="50000"/>
                </a:spcBef>
              </a:pPr>
              <a:r>
                <a:rPr lang="en-US" sz="1600"/>
                <a:t>Embankment</a:t>
              </a:r>
            </a:p>
          </p:txBody>
        </p:sp>
        <p:sp>
          <p:nvSpPr>
            <p:cNvPr id="5138" name="Text Box 16"/>
            <p:cNvSpPr txBox="1">
              <a:spLocks noChangeArrowheads="1"/>
            </p:cNvSpPr>
            <p:nvPr/>
          </p:nvSpPr>
          <p:spPr bwMode="auto">
            <a:xfrm>
              <a:off x="4800" y="2784"/>
              <a:ext cx="960" cy="212"/>
            </a:xfrm>
            <a:prstGeom prst="rect">
              <a:avLst/>
            </a:prstGeom>
            <a:noFill/>
            <a:ln w="9525">
              <a:noFill/>
              <a:miter lim="800000"/>
              <a:headEnd/>
              <a:tailEnd/>
            </a:ln>
          </p:spPr>
          <p:txBody>
            <a:bodyPr>
              <a:spAutoFit/>
            </a:bodyPr>
            <a:lstStyle/>
            <a:p>
              <a:pPr>
                <a:spcBef>
                  <a:spcPct val="50000"/>
                </a:spcBef>
              </a:pPr>
              <a:r>
                <a:rPr lang="en-US" sz="1600"/>
                <a:t>Limestone</a:t>
              </a:r>
            </a:p>
          </p:txBody>
        </p:sp>
        <p:sp>
          <p:nvSpPr>
            <p:cNvPr id="5139" name="Line 17"/>
            <p:cNvSpPr>
              <a:spLocks noChangeShapeType="1"/>
            </p:cNvSpPr>
            <p:nvPr/>
          </p:nvSpPr>
          <p:spPr bwMode="auto">
            <a:xfrm>
              <a:off x="4800" y="2256"/>
              <a:ext cx="768" cy="0"/>
            </a:xfrm>
            <a:prstGeom prst="line">
              <a:avLst/>
            </a:prstGeom>
            <a:noFill/>
            <a:ln w="9525">
              <a:solidFill>
                <a:schemeClr val="tx1"/>
              </a:solidFill>
              <a:round/>
              <a:headEnd/>
              <a:tailEnd/>
            </a:ln>
          </p:spPr>
          <p:txBody>
            <a:bodyPr/>
            <a:lstStyle/>
            <a:p>
              <a:endParaRPr lang="en-US"/>
            </a:p>
          </p:txBody>
        </p:sp>
        <p:sp>
          <p:nvSpPr>
            <p:cNvPr id="5140" name="Line 18"/>
            <p:cNvSpPr>
              <a:spLocks noChangeShapeType="1"/>
            </p:cNvSpPr>
            <p:nvPr/>
          </p:nvSpPr>
          <p:spPr bwMode="auto">
            <a:xfrm>
              <a:off x="4800" y="864"/>
              <a:ext cx="768" cy="0"/>
            </a:xfrm>
            <a:prstGeom prst="line">
              <a:avLst/>
            </a:prstGeom>
            <a:noFill/>
            <a:ln w="9525">
              <a:solidFill>
                <a:schemeClr val="tx1"/>
              </a:solidFill>
              <a:round/>
              <a:headEnd/>
              <a:tailEnd/>
            </a:ln>
          </p:spPr>
          <p:txBody>
            <a:bodyPr/>
            <a:lstStyle/>
            <a:p>
              <a:endParaRPr lang="en-US"/>
            </a:p>
          </p:txBody>
        </p:sp>
        <p:sp>
          <p:nvSpPr>
            <p:cNvPr id="5141" name="Line 19"/>
            <p:cNvSpPr>
              <a:spLocks noChangeShapeType="1"/>
            </p:cNvSpPr>
            <p:nvPr/>
          </p:nvSpPr>
          <p:spPr bwMode="auto">
            <a:xfrm>
              <a:off x="4800" y="3600"/>
              <a:ext cx="768" cy="0"/>
            </a:xfrm>
            <a:prstGeom prst="line">
              <a:avLst/>
            </a:prstGeom>
            <a:noFill/>
            <a:ln w="9525">
              <a:solidFill>
                <a:schemeClr val="tx1"/>
              </a:solidFill>
              <a:round/>
              <a:headEnd/>
              <a:tailEnd/>
            </a:ln>
          </p:spPr>
          <p:txBody>
            <a:bodyPr/>
            <a:lstStyle/>
            <a:p>
              <a:endParaRPr lang="en-US"/>
            </a:p>
          </p:txBody>
        </p:sp>
        <p:sp>
          <p:nvSpPr>
            <p:cNvPr id="5142" name="Line 20"/>
            <p:cNvSpPr>
              <a:spLocks noChangeShapeType="1"/>
            </p:cNvSpPr>
            <p:nvPr/>
          </p:nvSpPr>
          <p:spPr bwMode="auto">
            <a:xfrm flipV="1">
              <a:off x="5184" y="864"/>
              <a:ext cx="0" cy="576"/>
            </a:xfrm>
            <a:prstGeom prst="line">
              <a:avLst/>
            </a:prstGeom>
            <a:noFill/>
            <a:ln w="9525">
              <a:solidFill>
                <a:schemeClr val="tx1"/>
              </a:solidFill>
              <a:round/>
              <a:headEnd/>
              <a:tailEnd type="triangle" w="med" len="lg"/>
            </a:ln>
          </p:spPr>
          <p:txBody>
            <a:bodyPr/>
            <a:lstStyle/>
            <a:p>
              <a:endParaRPr lang="en-US"/>
            </a:p>
          </p:txBody>
        </p:sp>
        <p:sp>
          <p:nvSpPr>
            <p:cNvPr id="5143" name="Line 21"/>
            <p:cNvSpPr>
              <a:spLocks noChangeShapeType="1"/>
            </p:cNvSpPr>
            <p:nvPr/>
          </p:nvSpPr>
          <p:spPr bwMode="auto">
            <a:xfrm>
              <a:off x="5184" y="1680"/>
              <a:ext cx="0" cy="576"/>
            </a:xfrm>
            <a:prstGeom prst="line">
              <a:avLst/>
            </a:prstGeom>
            <a:noFill/>
            <a:ln w="9525">
              <a:solidFill>
                <a:schemeClr val="tx1"/>
              </a:solidFill>
              <a:round/>
              <a:headEnd/>
              <a:tailEnd type="triangle" w="med" len="lg"/>
            </a:ln>
          </p:spPr>
          <p:txBody>
            <a:bodyPr/>
            <a:lstStyle/>
            <a:p>
              <a:endParaRPr lang="en-US"/>
            </a:p>
          </p:txBody>
        </p:sp>
        <p:sp>
          <p:nvSpPr>
            <p:cNvPr id="5144" name="Line 22"/>
            <p:cNvSpPr>
              <a:spLocks noChangeShapeType="1"/>
            </p:cNvSpPr>
            <p:nvPr/>
          </p:nvSpPr>
          <p:spPr bwMode="auto">
            <a:xfrm flipV="1">
              <a:off x="5184" y="2256"/>
              <a:ext cx="0" cy="528"/>
            </a:xfrm>
            <a:prstGeom prst="line">
              <a:avLst/>
            </a:prstGeom>
            <a:noFill/>
            <a:ln w="9525">
              <a:solidFill>
                <a:schemeClr val="tx1"/>
              </a:solidFill>
              <a:round/>
              <a:headEnd/>
              <a:tailEnd type="triangle" w="med" len="lg"/>
            </a:ln>
          </p:spPr>
          <p:txBody>
            <a:bodyPr/>
            <a:lstStyle/>
            <a:p>
              <a:endParaRPr lang="en-US"/>
            </a:p>
          </p:txBody>
        </p:sp>
        <p:sp>
          <p:nvSpPr>
            <p:cNvPr id="5145" name="Line 23"/>
            <p:cNvSpPr>
              <a:spLocks noChangeShapeType="1"/>
            </p:cNvSpPr>
            <p:nvPr/>
          </p:nvSpPr>
          <p:spPr bwMode="auto">
            <a:xfrm>
              <a:off x="5184" y="2976"/>
              <a:ext cx="0" cy="624"/>
            </a:xfrm>
            <a:prstGeom prst="line">
              <a:avLst/>
            </a:prstGeom>
            <a:noFill/>
            <a:ln w="9525">
              <a:solidFill>
                <a:schemeClr val="tx1"/>
              </a:solidFill>
              <a:round/>
              <a:headEnd/>
              <a:tailEnd type="triangle" w="med" len="lg"/>
            </a:ln>
          </p:spPr>
          <p:txBody>
            <a:bodyPr/>
            <a:lstStyle/>
            <a:p>
              <a:endParaRPr lang="en-US"/>
            </a:p>
          </p:txBody>
        </p:sp>
      </p:grpSp>
      <p:sp>
        <p:nvSpPr>
          <p:cNvPr id="34" name="TextBox 33"/>
          <p:cNvSpPr txBox="1"/>
          <p:nvPr/>
        </p:nvSpPr>
        <p:spPr>
          <a:xfrm>
            <a:off x="2209800" y="2819400"/>
            <a:ext cx="304800" cy="523220"/>
          </a:xfrm>
          <a:prstGeom prst="rect">
            <a:avLst/>
          </a:prstGeom>
          <a:noFill/>
        </p:spPr>
        <p:txBody>
          <a:bodyPr wrap="square" rtlCol="0">
            <a:spAutoFit/>
          </a:bodyPr>
          <a:lstStyle/>
          <a:p>
            <a:r>
              <a:rPr lang="en-US" sz="2800" b="1" dirty="0" smtClean="0"/>
              <a:t>P</a:t>
            </a:r>
            <a:endParaRPr lang="en-US" sz="2800" b="1" dirty="0"/>
          </a:p>
        </p:txBody>
      </p:sp>
      <p:sp>
        <p:nvSpPr>
          <p:cNvPr id="35" name="TextBox 34"/>
          <p:cNvSpPr txBox="1"/>
          <p:nvPr/>
        </p:nvSpPr>
        <p:spPr>
          <a:xfrm>
            <a:off x="3657600" y="2870200"/>
            <a:ext cx="381000" cy="523220"/>
          </a:xfrm>
          <a:prstGeom prst="rect">
            <a:avLst/>
          </a:prstGeom>
          <a:noFill/>
        </p:spPr>
        <p:txBody>
          <a:bodyPr wrap="square" rtlCol="0">
            <a:spAutoFit/>
          </a:bodyPr>
          <a:lstStyle/>
          <a:p>
            <a:r>
              <a:rPr lang="en-US" sz="2800" b="1" dirty="0" smtClean="0"/>
              <a:t>S</a:t>
            </a:r>
            <a:endParaRPr lang="en-US" sz="2800" b="1" dirty="0"/>
          </a:p>
        </p:txBody>
      </p:sp>
      <p:sp>
        <p:nvSpPr>
          <p:cNvPr id="36" name="TextBox 35"/>
          <p:cNvSpPr txBox="1"/>
          <p:nvPr/>
        </p:nvSpPr>
        <p:spPr>
          <a:xfrm>
            <a:off x="5257800" y="2870200"/>
            <a:ext cx="304800" cy="523220"/>
          </a:xfrm>
          <a:prstGeom prst="rect">
            <a:avLst/>
          </a:prstGeom>
          <a:noFill/>
        </p:spPr>
        <p:txBody>
          <a:bodyPr wrap="square" rtlCol="0">
            <a:spAutoFit/>
          </a:bodyPr>
          <a:lstStyle/>
          <a:p>
            <a:r>
              <a:rPr lang="en-US" sz="2800" b="1" dirty="0" smtClean="0"/>
              <a:t>P</a:t>
            </a:r>
            <a:endParaRPr lang="en-US" sz="2800" b="1" dirty="0"/>
          </a:p>
        </p:txBody>
      </p:sp>
      <p:sp>
        <p:nvSpPr>
          <p:cNvPr id="38" name="Can 37"/>
          <p:cNvSpPr/>
          <p:nvPr/>
        </p:nvSpPr>
        <p:spPr>
          <a:xfrm>
            <a:off x="2019299"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489200"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971800" y="16510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3556000" y="16510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4038600" y="16383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42"/>
          <p:cNvSpPr/>
          <p:nvPr/>
        </p:nvSpPr>
        <p:spPr>
          <a:xfrm>
            <a:off x="4495800" y="16383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51562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56388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60960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n 57"/>
          <p:cNvSpPr/>
          <p:nvPr/>
        </p:nvSpPr>
        <p:spPr>
          <a:xfrm>
            <a:off x="1752600" y="16637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an 58"/>
          <p:cNvSpPr/>
          <p:nvPr/>
        </p:nvSpPr>
        <p:spPr>
          <a:xfrm>
            <a:off x="2717800" y="16383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n 59"/>
          <p:cNvSpPr/>
          <p:nvPr/>
        </p:nvSpPr>
        <p:spPr>
          <a:xfrm>
            <a:off x="2209800" y="16637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an 60"/>
          <p:cNvSpPr/>
          <p:nvPr/>
        </p:nvSpPr>
        <p:spPr>
          <a:xfrm>
            <a:off x="3733800" y="16510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an 61"/>
          <p:cNvSpPr/>
          <p:nvPr/>
        </p:nvSpPr>
        <p:spPr>
          <a:xfrm>
            <a:off x="3276600" y="16637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an 62"/>
          <p:cNvSpPr/>
          <p:nvPr/>
        </p:nvSpPr>
        <p:spPr>
          <a:xfrm>
            <a:off x="4800600" y="16383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n 63"/>
          <p:cNvSpPr/>
          <p:nvPr/>
        </p:nvSpPr>
        <p:spPr>
          <a:xfrm>
            <a:off x="4279900" y="16510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an 64"/>
          <p:cNvSpPr/>
          <p:nvPr/>
        </p:nvSpPr>
        <p:spPr>
          <a:xfrm>
            <a:off x="5791200" y="16002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n 65"/>
          <p:cNvSpPr/>
          <p:nvPr/>
        </p:nvSpPr>
        <p:spPr>
          <a:xfrm>
            <a:off x="5334000" y="161583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81000" y="0"/>
            <a:ext cx="8534400" cy="707886"/>
          </a:xfrm>
          <a:prstGeom prst="rect">
            <a:avLst/>
          </a:prstGeom>
          <a:noFill/>
        </p:spPr>
        <p:txBody>
          <a:bodyPr wrap="square" rtlCol="0">
            <a:spAutoFit/>
          </a:bodyPr>
          <a:lstStyle/>
          <a:p>
            <a:pPr algn="ctr"/>
            <a:r>
              <a:rPr lang="en-US" sz="4000" dirty="0" smtClean="0">
                <a:latin typeface="+mj-lt"/>
              </a:rPr>
              <a:t>Drill 1.27m Ø Overlapping Piles</a:t>
            </a:r>
            <a:endParaRPr lang="en-US" sz="4000" dirty="0">
              <a:latin typeface="+mj-lt"/>
            </a:endParaRPr>
          </a:p>
        </p:txBody>
      </p:sp>
      <p:cxnSp>
        <p:nvCxnSpPr>
          <p:cNvPr id="52" name="Straight Connector 51"/>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Slide Number Placeholder 44"/>
          <p:cNvSpPr>
            <a:spLocks noGrp="1"/>
          </p:cNvSpPr>
          <p:nvPr>
            <p:ph type="sldNum" sz="quarter" idx="10"/>
          </p:nvPr>
        </p:nvSpPr>
        <p:spPr/>
        <p:txBody>
          <a:bodyPr/>
          <a:lstStyle/>
          <a:p>
            <a:fld id="{D03CC7D5-AADD-49FA-8209-475AB0712B2E}" type="slidenum">
              <a:rPr lang="en-US" smtClean="0"/>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1000"/>
                                        <p:tgtEl>
                                          <p:spTgt spid="5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1000"/>
                                        <p:tgtEl>
                                          <p:spTgt spid="59"/>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up)">
                                      <p:cBhvr>
                                        <p:cTn id="15" dur="1000"/>
                                        <p:tgtEl>
                                          <p:spTgt spid="60"/>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1000"/>
                                        <p:tgtEl>
                                          <p:spTgt spid="61"/>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up)">
                                      <p:cBhvr>
                                        <p:cTn id="23" dur="1000"/>
                                        <p:tgtEl>
                                          <p:spTgt spid="62"/>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up)">
                                      <p:cBhvr>
                                        <p:cTn id="27" dur="1000"/>
                                        <p:tgtEl>
                                          <p:spTgt spid="63"/>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up)">
                                      <p:cBhvr>
                                        <p:cTn id="31" dur="1000"/>
                                        <p:tgtEl>
                                          <p:spTgt spid="64"/>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up)">
                                      <p:cBhvr>
                                        <p:cTn id="35" dur="1000"/>
                                        <p:tgtEl>
                                          <p:spTgt spid="65"/>
                                        </p:tgtEl>
                                      </p:cBhvr>
                                    </p:animEffect>
                                  </p:childTnLst>
                                </p:cTn>
                              </p:par>
                            </p:childTnLst>
                          </p:cTn>
                        </p:par>
                        <p:par>
                          <p:cTn id="36" fill="hold">
                            <p:stCondLst>
                              <p:cond delay="8000"/>
                            </p:stCondLst>
                            <p:childTnLst>
                              <p:par>
                                <p:cTn id="37" presetID="22" presetClass="entr" presetSubtype="1" fill="hold" grpId="0"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up)">
                                      <p:cBhvr>
                                        <p:cTn id="39"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0" cap="none" spc="0" normalizeH="0" baseline="0" noProof="0" dirty="0" smtClean="0">
                <a:ln>
                  <a:noFill/>
                </a:ln>
                <a:solidFill>
                  <a:schemeClr val="tx2"/>
                </a:solidFill>
                <a:effectLst/>
                <a:uLnTx/>
                <a:uFillTx/>
                <a:latin typeface="+mj-lt"/>
                <a:ea typeface="+mj-ea"/>
                <a:cs typeface="Times New Roman" pitchFamily="18" charset="0"/>
              </a:rPr>
              <a:t>Secant Pile Barrier</a:t>
            </a:r>
            <a:r>
              <a:rPr kumimoji="0" lang="en-US" sz="4000" i="0" u="none" strike="noStrike" kern="0" cap="none" spc="0" normalizeH="0" noProof="0" dirty="0" smtClean="0">
                <a:ln>
                  <a:noFill/>
                </a:ln>
                <a:solidFill>
                  <a:schemeClr val="tx2"/>
                </a:solidFill>
                <a:effectLst/>
                <a:uLnTx/>
                <a:uFillTx/>
                <a:latin typeface="+mj-lt"/>
                <a:ea typeface="+mj-ea"/>
                <a:cs typeface="Times New Roman" pitchFamily="18" charset="0"/>
              </a:rPr>
              <a:t> </a:t>
            </a:r>
            <a:r>
              <a:rPr kumimoji="0" lang="en-US" sz="4000" i="0" u="none" strike="noStrike" kern="0" cap="none" spc="0" normalizeH="0" baseline="0" noProof="0" dirty="0" smtClean="0">
                <a:ln>
                  <a:noFill/>
                </a:ln>
                <a:solidFill>
                  <a:schemeClr val="tx2"/>
                </a:solidFill>
                <a:effectLst/>
                <a:uLnTx/>
                <a:uFillTx/>
                <a:latin typeface="+mj-lt"/>
                <a:ea typeface="+mj-ea"/>
                <a:cs typeface="Times New Roman" pitchFamily="18" charset="0"/>
              </a:rPr>
              <a:t>Wall Equipment</a:t>
            </a:r>
            <a:endParaRPr kumimoji="0" lang="en-US" sz="4000" i="0" u="none" strike="noStrike" kern="0" cap="none" spc="0" normalizeH="0" baseline="0" noProof="0" dirty="0">
              <a:ln>
                <a:noFill/>
              </a:ln>
              <a:solidFill>
                <a:schemeClr val="tx2"/>
              </a:solidFill>
              <a:effectLst/>
              <a:uLnTx/>
              <a:uFillTx/>
              <a:latin typeface="+mj-lt"/>
              <a:ea typeface="+mj-ea"/>
              <a:cs typeface="Times New Roman" pitchFamily="18" charset="0"/>
            </a:endParaRPr>
          </a:p>
        </p:txBody>
      </p:sp>
      <p:grpSp>
        <p:nvGrpSpPr>
          <p:cNvPr id="2" name="Group 22"/>
          <p:cNvGrpSpPr/>
          <p:nvPr/>
        </p:nvGrpSpPr>
        <p:grpSpPr>
          <a:xfrm>
            <a:off x="6033106" y="1066800"/>
            <a:ext cx="3110894" cy="2573079"/>
            <a:chOff x="6033106" y="1066800"/>
            <a:chExt cx="3110894" cy="2573079"/>
          </a:xfrm>
        </p:grpSpPr>
        <p:pic>
          <p:nvPicPr>
            <p:cNvPr id="3076" name="Picture 4" descr="C:\Documents and Settings\h3ecgjab\Desktop\PROJECTS\WOLF CREEK\Wolf Creek Pics, Video &amp; Pres\WIRTH Cutter Head with Stinger.JPG"/>
            <p:cNvPicPr>
              <a:picLocks noChangeAspect="1" noChangeArrowheads="1"/>
            </p:cNvPicPr>
            <p:nvPr/>
          </p:nvPicPr>
          <p:blipFill>
            <a:blip r:embed="rId2" cstate="print"/>
            <a:srcRect/>
            <a:stretch>
              <a:fillRect/>
            </a:stretch>
          </p:blipFill>
          <p:spPr bwMode="auto">
            <a:xfrm>
              <a:off x="6033106" y="1066800"/>
              <a:ext cx="3110894" cy="2573079"/>
            </a:xfrm>
            <a:prstGeom prst="rect">
              <a:avLst/>
            </a:prstGeom>
            <a:noFill/>
            <a:ln w="31750">
              <a:solidFill>
                <a:schemeClr val="bg1">
                  <a:lumMod val="95000"/>
                </a:schemeClr>
              </a:solidFill>
            </a:ln>
          </p:spPr>
        </p:pic>
        <p:cxnSp>
          <p:nvCxnSpPr>
            <p:cNvPr id="11" name="Straight Connector 10"/>
            <p:cNvCxnSpPr/>
            <p:nvPr/>
          </p:nvCxnSpPr>
          <p:spPr>
            <a:xfrm flipV="1">
              <a:off x="6553200" y="1752600"/>
              <a:ext cx="1892595" cy="1233376"/>
            </a:xfrm>
            <a:prstGeom prst="line">
              <a:avLst/>
            </a:prstGeom>
            <a:ln w="317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9576144">
              <a:off x="7172080" y="2257744"/>
              <a:ext cx="1107996"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1.27m</a:t>
              </a:r>
              <a:endParaRPr lang="en-US" b="1" dirty="0">
                <a:latin typeface="Times New Roman" pitchFamily="18" charset="0"/>
                <a:cs typeface="Times New Roman" pitchFamily="18" charset="0"/>
              </a:endParaRPr>
            </a:p>
          </p:txBody>
        </p:sp>
      </p:grpSp>
      <p:grpSp>
        <p:nvGrpSpPr>
          <p:cNvPr id="3" name="Group 21"/>
          <p:cNvGrpSpPr/>
          <p:nvPr/>
        </p:nvGrpSpPr>
        <p:grpSpPr>
          <a:xfrm>
            <a:off x="127591" y="838200"/>
            <a:ext cx="6044609" cy="5181600"/>
            <a:chOff x="127591" y="838200"/>
            <a:chExt cx="6044609" cy="5181600"/>
          </a:xfrm>
        </p:grpSpPr>
        <p:pic>
          <p:nvPicPr>
            <p:cNvPr id="3075" name="Picture 3" descr="C:\Documents and Settings\h3ecgjab\Desktop\PROJECTS\WOLF CREEK\Wolf Creek Pics, Video &amp; Pres\Drill String Inserted in WIRTH.JPG"/>
            <p:cNvPicPr>
              <a:picLocks noChangeAspect="1" noChangeArrowheads="1"/>
            </p:cNvPicPr>
            <p:nvPr/>
          </p:nvPicPr>
          <p:blipFill>
            <a:blip r:embed="rId3" cstate="print"/>
            <a:srcRect/>
            <a:stretch>
              <a:fillRect/>
            </a:stretch>
          </p:blipFill>
          <p:spPr bwMode="auto">
            <a:xfrm>
              <a:off x="127591" y="838200"/>
              <a:ext cx="5892209" cy="5181600"/>
            </a:xfrm>
            <a:prstGeom prst="rect">
              <a:avLst/>
            </a:prstGeom>
            <a:noFill/>
            <a:ln>
              <a:noFill/>
            </a:ln>
          </p:spPr>
        </p:pic>
        <p:cxnSp>
          <p:nvCxnSpPr>
            <p:cNvPr id="16" name="Straight Arrow Connector 15"/>
            <p:cNvCxnSpPr/>
            <p:nvPr/>
          </p:nvCxnSpPr>
          <p:spPr>
            <a:xfrm>
              <a:off x="4038600" y="990600"/>
              <a:ext cx="12700" cy="2971800"/>
            </a:xfrm>
            <a:prstGeom prst="straightConnector1">
              <a:avLst/>
            </a:prstGeom>
            <a:ln w="31750">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04587" y="3479800"/>
              <a:ext cx="768159" cy="369332"/>
            </a:xfrm>
            <a:prstGeom prst="rect">
              <a:avLst/>
            </a:prstGeom>
            <a:noFill/>
            <a:ln>
              <a:noFill/>
            </a:ln>
          </p:spPr>
          <p:txBody>
            <a:bodyPr wrap="none" rtlCol="0">
              <a:spAutoFit/>
            </a:bodyPr>
            <a:lstStyle/>
            <a:p>
              <a:pPr algn="ctr"/>
              <a:r>
                <a:rPr lang="en-US" dirty="0" smtClean="0">
                  <a:solidFill>
                    <a:schemeClr val="bg1"/>
                  </a:solidFill>
                  <a:latin typeface="Times New Roman" pitchFamily="18" charset="0"/>
                  <a:cs typeface="Times New Roman" pitchFamily="18" charset="0"/>
                </a:rPr>
                <a:t>18.3m</a:t>
              </a:r>
              <a:endParaRPr lang="en-US" dirty="0">
                <a:solidFill>
                  <a:schemeClr val="bg1"/>
                </a:solidFill>
                <a:latin typeface="Times New Roman" pitchFamily="18" charset="0"/>
                <a:cs typeface="Times New Roman" pitchFamily="18" charset="0"/>
              </a:endParaRPr>
            </a:p>
          </p:txBody>
        </p:sp>
        <p:sp>
          <p:nvSpPr>
            <p:cNvPr id="8" name="TextBox 7"/>
            <p:cNvSpPr txBox="1"/>
            <p:nvPr/>
          </p:nvSpPr>
          <p:spPr>
            <a:xfrm>
              <a:off x="152400" y="838200"/>
              <a:ext cx="2505879" cy="369332"/>
            </a:xfrm>
            <a:prstGeom prst="rect">
              <a:avLst/>
            </a:prstGeom>
            <a:solidFill>
              <a:schemeClr val="bg1"/>
            </a:solidFill>
          </p:spPr>
          <p:txBody>
            <a:bodyPr wrap="none" rtlCol="0">
              <a:spAutoFit/>
            </a:bodyPr>
            <a:lstStyle/>
            <a:p>
              <a:r>
                <a:rPr lang="en-US" dirty="0" smtClean="0"/>
                <a:t>Bottom Hole Assembly</a:t>
              </a:r>
              <a:endParaRPr lang="en-US" dirty="0"/>
            </a:p>
          </p:txBody>
        </p:sp>
        <p:sp>
          <p:nvSpPr>
            <p:cNvPr id="12" name="Oval 11"/>
            <p:cNvSpPr/>
            <p:nvPr/>
          </p:nvSpPr>
          <p:spPr>
            <a:xfrm>
              <a:off x="4191000" y="3429000"/>
              <a:ext cx="533400" cy="838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4800600" y="2819400"/>
              <a:ext cx="1371600" cy="8382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0"/>
          </p:nvPr>
        </p:nvSpPr>
        <p:spPr/>
        <p:txBody>
          <a:bodyPr/>
          <a:lstStyle/>
          <a:p>
            <a:fld id="{D03CC7D5-AADD-49FA-8209-475AB0712B2E}"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0"/>
            <a:ext cx="8229600" cy="646331"/>
          </a:xfrm>
        </p:spPr>
        <p:txBody>
          <a:bodyPr/>
          <a:lstStyle/>
          <a:p>
            <a:r>
              <a:rPr lang="en-US" dirty="0" smtClean="0"/>
              <a:t>Wolf Creek Dam</a:t>
            </a:r>
            <a:endParaRPr lang="en-US" dirty="0"/>
          </a:p>
        </p:txBody>
      </p:sp>
      <p:grpSp>
        <p:nvGrpSpPr>
          <p:cNvPr id="2" name="Group 21"/>
          <p:cNvGrpSpPr/>
          <p:nvPr/>
        </p:nvGrpSpPr>
        <p:grpSpPr>
          <a:xfrm>
            <a:off x="0" y="685800"/>
            <a:ext cx="9144000" cy="6172200"/>
            <a:chOff x="237744" y="685799"/>
            <a:chExt cx="8677656" cy="5943600"/>
          </a:xfrm>
        </p:grpSpPr>
        <p:pic>
          <p:nvPicPr>
            <p:cNvPr id="9218" name="Picture 2" descr="http://farm5.staticflickr.com/4132/5020718213_5651b53629_b.jpg"/>
            <p:cNvPicPr>
              <a:picLocks noChangeArrowheads="1"/>
            </p:cNvPicPr>
            <p:nvPr/>
          </p:nvPicPr>
          <p:blipFill>
            <a:blip r:embed="rId2" cstate="print"/>
            <a:srcRect/>
            <a:stretch>
              <a:fillRect/>
            </a:stretch>
          </p:blipFill>
          <p:spPr bwMode="auto">
            <a:xfrm>
              <a:off x="237744" y="685799"/>
              <a:ext cx="8677656" cy="5943600"/>
            </a:xfrm>
            <a:prstGeom prst="rect">
              <a:avLst/>
            </a:prstGeom>
            <a:noFill/>
            <a:ln w="9525">
              <a:solidFill>
                <a:schemeClr val="tx1"/>
              </a:solidFill>
            </a:ln>
          </p:spPr>
        </p:pic>
        <p:grpSp>
          <p:nvGrpSpPr>
            <p:cNvPr id="3" name="Group 6"/>
            <p:cNvGrpSpPr/>
            <p:nvPr/>
          </p:nvGrpSpPr>
          <p:grpSpPr>
            <a:xfrm>
              <a:off x="1676400" y="2743200"/>
              <a:ext cx="6527800" cy="2938765"/>
              <a:chOff x="1676400" y="2743200"/>
              <a:chExt cx="6527800" cy="2938765"/>
            </a:xfrm>
          </p:grpSpPr>
          <p:sp>
            <p:nvSpPr>
              <p:cNvPr id="8" name="Text Box 4"/>
              <p:cNvSpPr txBox="1">
                <a:spLocks noChangeArrowheads="1"/>
              </p:cNvSpPr>
              <p:nvPr/>
            </p:nvSpPr>
            <p:spPr bwMode="auto">
              <a:xfrm rot="247852">
                <a:off x="2992747" y="3807621"/>
                <a:ext cx="2073275" cy="656348"/>
              </a:xfrm>
              <a:prstGeom prst="rect">
                <a:avLst/>
              </a:prstGeom>
              <a:noFill/>
              <a:ln w="9525">
                <a:noFill/>
                <a:miter lim="800000"/>
                <a:headEnd/>
                <a:tailEnd/>
              </a:ln>
            </p:spPr>
            <p:txBody>
              <a:bodyPr/>
              <a:lstStyle/>
              <a:p>
                <a:pPr>
                  <a:defRPr/>
                </a:pPr>
                <a:r>
                  <a:rPr lang="en-US" b="1" dirty="0">
                    <a:solidFill>
                      <a:srgbClr val="FFFFCC"/>
                    </a:solidFill>
                  </a:rPr>
                  <a:t>Embankment</a:t>
                </a:r>
              </a:p>
              <a:p>
                <a:pPr algn="ctr">
                  <a:defRPr/>
                </a:pPr>
                <a:r>
                  <a:rPr lang="en-US" sz="1200" b="1" dirty="0" smtClean="0">
                    <a:solidFill>
                      <a:srgbClr val="FFFFCC"/>
                    </a:solidFill>
                  </a:rPr>
                  <a:t>1201 m  (3,940’)</a:t>
                </a:r>
                <a:endParaRPr lang="en-US" sz="1200" b="1" dirty="0">
                  <a:solidFill>
                    <a:srgbClr val="FFFFCC"/>
                  </a:solidFill>
                </a:endParaRPr>
              </a:p>
            </p:txBody>
          </p:sp>
          <p:sp>
            <p:nvSpPr>
              <p:cNvPr id="9" name="Text Box 5"/>
              <p:cNvSpPr txBox="1">
                <a:spLocks noChangeArrowheads="1"/>
              </p:cNvSpPr>
              <p:nvPr/>
            </p:nvSpPr>
            <p:spPr bwMode="auto">
              <a:xfrm>
                <a:off x="5334000" y="2895600"/>
                <a:ext cx="2819400" cy="559720"/>
              </a:xfrm>
              <a:prstGeom prst="rect">
                <a:avLst/>
              </a:prstGeom>
              <a:noFill/>
              <a:ln w="9525" algn="ctr">
                <a:noFill/>
                <a:miter lim="800000"/>
                <a:headEnd/>
                <a:tailEnd/>
              </a:ln>
              <a:effectLst/>
            </p:spPr>
            <p:txBody>
              <a:bodyPr/>
              <a:lstStyle/>
              <a:p>
                <a:pPr algn="ctr">
                  <a:defRPr/>
                </a:pPr>
                <a:r>
                  <a:rPr lang="en-US" b="1" dirty="0">
                    <a:solidFill>
                      <a:srgbClr val="FFFFCC"/>
                    </a:solidFill>
                  </a:rPr>
                  <a:t>Concrete </a:t>
                </a:r>
                <a:r>
                  <a:rPr lang="en-US" b="1" dirty="0" smtClean="0">
                    <a:solidFill>
                      <a:srgbClr val="FFFFCC"/>
                    </a:solidFill>
                  </a:rPr>
                  <a:t>Gravity Dam</a:t>
                </a:r>
                <a:endParaRPr lang="en-US" b="1" dirty="0">
                  <a:solidFill>
                    <a:srgbClr val="FFFFCC"/>
                  </a:solidFill>
                </a:endParaRPr>
              </a:p>
              <a:p>
                <a:pPr algn="ctr">
                  <a:defRPr/>
                </a:pPr>
                <a:r>
                  <a:rPr lang="en-US" sz="1200" b="1" dirty="0" smtClean="0">
                    <a:solidFill>
                      <a:srgbClr val="FFFFCC"/>
                    </a:solidFill>
                  </a:rPr>
                  <a:t>547 m  (1,796’)</a:t>
                </a:r>
                <a:endParaRPr lang="en-US" sz="1200" b="1" dirty="0">
                  <a:solidFill>
                    <a:srgbClr val="FFFFCC"/>
                  </a:solidFill>
                </a:endParaRPr>
              </a:p>
            </p:txBody>
          </p:sp>
          <p:sp>
            <p:nvSpPr>
              <p:cNvPr id="10" name="Text Box 6"/>
              <p:cNvSpPr txBox="1">
                <a:spLocks noChangeArrowheads="1"/>
              </p:cNvSpPr>
              <p:nvPr/>
            </p:nvSpPr>
            <p:spPr bwMode="auto">
              <a:xfrm>
                <a:off x="6629400" y="4800600"/>
                <a:ext cx="1574800" cy="424165"/>
              </a:xfrm>
              <a:prstGeom prst="rect">
                <a:avLst/>
              </a:prstGeom>
              <a:noFill/>
              <a:ln w="12700">
                <a:noFill/>
                <a:miter lim="800000"/>
                <a:headEnd/>
                <a:tailEnd/>
              </a:ln>
              <a:effectLst/>
            </p:spPr>
            <p:txBody>
              <a:bodyPr wrap="square">
                <a:spAutoFit/>
              </a:bodyPr>
              <a:lstStyle/>
              <a:p>
                <a:pPr>
                  <a:spcBef>
                    <a:spcPct val="50000"/>
                  </a:spcBef>
                  <a:defRPr/>
                </a:pPr>
                <a:r>
                  <a:rPr lang="en-US" dirty="0">
                    <a:solidFill>
                      <a:srgbClr val="FFFFCC"/>
                    </a:solidFill>
                    <a:effectLst>
                      <a:outerShdw blurRad="38100" dist="38100" dir="2700000" algn="tl">
                        <a:srgbClr val="000000"/>
                      </a:outerShdw>
                    </a:effectLst>
                  </a:rPr>
                  <a:t>Powerhouse </a:t>
                </a:r>
              </a:p>
            </p:txBody>
          </p:sp>
          <p:sp>
            <p:nvSpPr>
              <p:cNvPr id="11" name="Line 8"/>
              <p:cNvSpPr>
                <a:spLocks noChangeShapeType="1"/>
              </p:cNvSpPr>
              <p:nvPr/>
            </p:nvSpPr>
            <p:spPr bwMode="auto">
              <a:xfrm flipH="1" flipV="1">
                <a:off x="6476999" y="4191000"/>
                <a:ext cx="304800" cy="609600"/>
              </a:xfrm>
              <a:prstGeom prst="line">
                <a:avLst/>
              </a:prstGeom>
              <a:noFill/>
              <a:ln w="38100">
                <a:solidFill>
                  <a:srgbClr val="FFFFCC"/>
                </a:solidFill>
                <a:round/>
                <a:headEnd/>
                <a:tailEnd type="triangle" w="med" len="med"/>
              </a:ln>
            </p:spPr>
            <p:txBody>
              <a:bodyPr/>
              <a:lstStyle/>
              <a:p>
                <a:endParaRPr lang="en-US"/>
              </a:p>
            </p:txBody>
          </p:sp>
          <p:sp>
            <p:nvSpPr>
              <p:cNvPr id="13" name="Line 9"/>
              <p:cNvSpPr>
                <a:spLocks noChangeShapeType="1"/>
              </p:cNvSpPr>
              <p:nvPr/>
            </p:nvSpPr>
            <p:spPr bwMode="auto">
              <a:xfrm flipH="1" flipV="1">
                <a:off x="5903913" y="4343400"/>
                <a:ext cx="39687" cy="914400"/>
              </a:xfrm>
              <a:prstGeom prst="line">
                <a:avLst/>
              </a:prstGeom>
              <a:noFill/>
              <a:ln w="38100">
                <a:solidFill>
                  <a:srgbClr val="FFFFCC"/>
                </a:solidFill>
                <a:round/>
                <a:headEnd/>
                <a:tailEnd type="triangle" w="med" len="med"/>
              </a:ln>
            </p:spPr>
            <p:txBody>
              <a:bodyPr/>
              <a:lstStyle/>
              <a:p>
                <a:endParaRPr lang="en-US"/>
              </a:p>
            </p:txBody>
          </p:sp>
          <p:sp>
            <p:nvSpPr>
              <p:cNvPr id="14" name="Text Box 10"/>
              <p:cNvSpPr txBox="1">
                <a:spLocks noChangeArrowheads="1"/>
              </p:cNvSpPr>
              <p:nvPr/>
            </p:nvSpPr>
            <p:spPr bwMode="auto">
              <a:xfrm>
                <a:off x="1676400" y="2743200"/>
                <a:ext cx="2262188" cy="369332"/>
              </a:xfrm>
              <a:prstGeom prst="rect">
                <a:avLst/>
              </a:prstGeom>
              <a:noFill/>
              <a:ln w="12700">
                <a:noFill/>
                <a:miter lim="800000"/>
                <a:headEnd/>
                <a:tailEnd/>
              </a:ln>
              <a:effectLst/>
            </p:spPr>
            <p:txBody>
              <a:bodyPr>
                <a:spAutoFit/>
              </a:bodyPr>
              <a:lstStyle/>
              <a:p>
                <a:pPr algn="ctr">
                  <a:spcBef>
                    <a:spcPct val="50000"/>
                  </a:spcBef>
                  <a:defRPr/>
                </a:pPr>
                <a:r>
                  <a:rPr lang="en-US" dirty="0">
                    <a:solidFill>
                      <a:srgbClr val="FFFFCC"/>
                    </a:solidFill>
                  </a:rPr>
                  <a:t>US Hwy 127</a:t>
                </a:r>
              </a:p>
            </p:txBody>
          </p:sp>
          <p:sp>
            <p:nvSpPr>
              <p:cNvPr id="15" name="Text Box 12"/>
              <p:cNvSpPr txBox="1">
                <a:spLocks noChangeArrowheads="1"/>
              </p:cNvSpPr>
              <p:nvPr/>
            </p:nvSpPr>
            <p:spPr bwMode="auto">
              <a:xfrm>
                <a:off x="2985669" y="5308599"/>
                <a:ext cx="1725613" cy="369332"/>
              </a:xfrm>
              <a:prstGeom prst="rect">
                <a:avLst/>
              </a:prstGeom>
              <a:noFill/>
              <a:ln w="12700">
                <a:noFill/>
                <a:miter lim="800000"/>
                <a:headEnd/>
                <a:tailEnd/>
              </a:ln>
              <a:effectLst/>
            </p:spPr>
            <p:txBody>
              <a:bodyPr wrap="square">
                <a:spAutoFit/>
              </a:bodyPr>
              <a:lstStyle/>
              <a:p>
                <a:pPr>
                  <a:spcBef>
                    <a:spcPct val="50000"/>
                  </a:spcBef>
                  <a:defRPr/>
                </a:pPr>
                <a:r>
                  <a:rPr lang="en-US" dirty="0">
                    <a:solidFill>
                      <a:srgbClr val="FFFFCC"/>
                    </a:solidFill>
                    <a:effectLst>
                      <a:outerShdw blurRad="38100" dist="38100" dir="2700000" algn="tl">
                        <a:srgbClr val="000000"/>
                      </a:outerShdw>
                    </a:effectLst>
                  </a:rPr>
                  <a:t>Trout Hatchery</a:t>
                </a:r>
              </a:p>
            </p:txBody>
          </p:sp>
          <p:sp>
            <p:nvSpPr>
              <p:cNvPr id="16" name="Line 13"/>
              <p:cNvSpPr>
                <a:spLocks noChangeShapeType="1"/>
              </p:cNvSpPr>
              <p:nvPr/>
            </p:nvSpPr>
            <p:spPr bwMode="auto">
              <a:xfrm flipV="1">
                <a:off x="4576572" y="4876799"/>
                <a:ext cx="641541" cy="578555"/>
              </a:xfrm>
              <a:prstGeom prst="line">
                <a:avLst/>
              </a:prstGeom>
              <a:noFill/>
              <a:ln w="38100">
                <a:solidFill>
                  <a:srgbClr val="FFFFCC"/>
                </a:solidFill>
                <a:round/>
                <a:headEnd/>
                <a:tailEnd type="triangle" w="med" len="med"/>
              </a:ln>
            </p:spPr>
            <p:txBody>
              <a:bodyPr/>
              <a:lstStyle/>
              <a:p>
                <a:endParaRPr lang="en-US"/>
              </a:p>
            </p:txBody>
          </p:sp>
          <p:sp>
            <p:nvSpPr>
              <p:cNvPr id="18" name="Line 11"/>
              <p:cNvSpPr>
                <a:spLocks noChangeShapeType="1"/>
              </p:cNvSpPr>
              <p:nvPr/>
            </p:nvSpPr>
            <p:spPr bwMode="auto">
              <a:xfrm>
                <a:off x="2743200" y="3200400"/>
                <a:ext cx="57150" cy="533120"/>
              </a:xfrm>
              <a:prstGeom prst="line">
                <a:avLst/>
              </a:prstGeom>
              <a:noFill/>
              <a:ln w="28575">
                <a:solidFill>
                  <a:srgbClr val="FFFFCC"/>
                </a:solidFill>
                <a:round/>
                <a:headEnd/>
                <a:tailEnd type="triangle" w="med" len="med"/>
              </a:ln>
            </p:spPr>
            <p:txBody>
              <a:bodyPr/>
              <a:lstStyle/>
              <a:p>
                <a:endParaRPr lang="en-US"/>
              </a:p>
            </p:txBody>
          </p:sp>
          <p:sp>
            <p:nvSpPr>
              <p:cNvPr id="19" name="Text Box 6"/>
              <p:cNvSpPr txBox="1">
                <a:spLocks noChangeArrowheads="1"/>
              </p:cNvSpPr>
              <p:nvPr/>
            </p:nvSpPr>
            <p:spPr bwMode="auto">
              <a:xfrm>
                <a:off x="5257800" y="5257800"/>
                <a:ext cx="1574800" cy="424165"/>
              </a:xfrm>
              <a:prstGeom prst="rect">
                <a:avLst/>
              </a:prstGeom>
              <a:noFill/>
              <a:ln w="12700">
                <a:noFill/>
                <a:miter lim="800000"/>
                <a:headEnd/>
                <a:tailEnd/>
              </a:ln>
              <a:effectLst/>
            </p:spPr>
            <p:txBody>
              <a:bodyPr wrap="square">
                <a:spAutoFit/>
              </a:bodyPr>
              <a:lstStyle/>
              <a:p>
                <a:pPr>
                  <a:spcBef>
                    <a:spcPct val="50000"/>
                  </a:spcBef>
                  <a:defRPr/>
                </a:pPr>
                <a:r>
                  <a:rPr lang="en-US" dirty="0" smtClean="0">
                    <a:solidFill>
                      <a:srgbClr val="FFFFCC"/>
                    </a:solidFill>
                    <a:effectLst>
                      <a:outerShdw blurRad="38100" dist="38100" dir="2700000" algn="tl">
                        <a:srgbClr val="000000"/>
                      </a:outerShdw>
                    </a:effectLst>
                  </a:rPr>
                  <a:t>Switchyard </a:t>
                </a:r>
                <a:endParaRPr lang="en-US" dirty="0">
                  <a:solidFill>
                    <a:srgbClr val="FFFFCC"/>
                  </a:solidFill>
                  <a:effectLst>
                    <a:outerShdw blurRad="38100" dist="38100" dir="2700000" algn="tl">
                      <a:srgbClr val="000000"/>
                    </a:outerShdw>
                  </a:effectLst>
                </a:endParaRPr>
              </a:p>
            </p:txBody>
          </p:sp>
          <p:sp>
            <p:nvSpPr>
              <p:cNvPr id="20" name="Right Brace 19"/>
              <p:cNvSpPr/>
              <p:nvPr/>
            </p:nvSpPr>
            <p:spPr>
              <a:xfrm rot="16384803">
                <a:off x="6399575" y="2582443"/>
                <a:ext cx="453788" cy="2284028"/>
              </a:xfrm>
              <a:prstGeom prst="rightBrace">
                <a:avLst>
                  <a:gd name="adj1" fmla="val 139332"/>
                  <a:gd name="adj2" fmla="val 50333"/>
                </a:avLst>
              </a:prstGeom>
              <a:ln w="28575">
                <a:solidFill>
                  <a:srgbClr val="FFFF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4" name="TextBox 23"/>
          <p:cNvSpPr txBox="1"/>
          <p:nvPr/>
        </p:nvSpPr>
        <p:spPr>
          <a:xfrm>
            <a:off x="0" y="609600"/>
            <a:ext cx="7848600" cy="1938992"/>
          </a:xfrm>
          <a:prstGeom prst="rect">
            <a:avLst/>
          </a:prstGeom>
          <a:solidFill>
            <a:srgbClr val="BFBFBF">
              <a:alpha val="85098"/>
            </a:srgbClr>
          </a:solidFill>
          <a:ln w="31750">
            <a:noFill/>
          </a:ln>
        </p:spPr>
        <p:txBody>
          <a:bodyPr wrap="square" rtlCol="0">
            <a:spAutoFit/>
          </a:bodyPr>
          <a:lstStyle/>
          <a:p>
            <a:pPr>
              <a:lnSpc>
                <a:spcPct val="150000"/>
              </a:lnSpc>
              <a:buFont typeface="Arial" pitchFamily="34" charset="0"/>
              <a:buChar char="•"/>
            </a:pPr>
            <a:r>
              <a:rPr lang="en-US" sz="1600" dirty="0" smtClean="0"/>
              <a:t> Authorized for Flood Control, Hydropower, </a:t>
            </a:r>
            <a:r>
              <a:rPr lang="en-US" sz="1600" dirty="0" smtClean="0">
                <a:solidFill>
                  <a:srgbClr val="C00000"/>
                </a:solidFill>
              </a:rPr>
              <a:t>Recreation, Water Supply, Water Quality</a:t>
            </a:r>
          </a:p>
          <a:p>
            <a:pPr>
              <a:lnSpc>
                <a:spcPct val="150000"/>
              </a:lnSpc>
              <a:buFont typeface="Arial" pitchFamily="34" charset="0"/>
              <a:buChar char="•"/>
            </a:pPr>
            <a:r>
              <a:rPr lang="en-US" sz="1600" dirty="0" smtClean="0"/>
              <a:t> Completed – Impounded 1951</a:t>
            </a:r>
          </a:p>
          <a:p>
            <a:pPr>
              <a:lnSpc>
                <a:spcPct val="150000"/>
              </a:lnSpc>
              <a:buFont typeface="Arial" pitchFamily="34" charset="0"/>
              <a:buChar char="•"/>
            </a:pPr>
            <a:r>
              <a:rPr lang="en-US" sz="1600" dirty="0" smtClean="0"/>
              <a:t> Drainage Area – 15,000 sq. kilometers  (5,789 mi</a:t>
            </a:r>
            <a:r>
              <a:rPr lang="en-US" sz="1600" baseline="30000" dirty="0" smtClean="0"/>
              <a:t>2)</a:t>
            </a:r>
            <a:endParaRPr lang="en-US" sz="1600" dirty="0" smtClean="0"/>
          </a:p>
          <a:p>
            <a:pPr>
              <a:lnSpc>
                <a:spcPct val="150000"/>
              </a:lnSpc>
              <a:buFont typeface="Arial" pitchFamily="34" charset="0"/>
              <a:buChar char="•"/>
            </a:pPr>
            <a:r>
              <a:rPr lang="en-US" sz="1600" dirty="0" smtClean="0"/>
              <a:t> Total Volume – 751,000 hectare-meter (6,089,000 acre-feet)</a:t>
            </a:r>
          </a:p>
          <a:p>
            <a:pPr>
              <a:lnSpc>
                <a:spcPct val="150000"/>
              </a:lnSpc>
              <a:buFont typeface="Arial" pitchFamily="34" charset="0"/>
              <a:buChar char="•"/>
            </a:pPr>
            <a:r>
              <a:rPr lang="en-US" sz="1600" dirty="0" smtClean="0"/>
              <a:t> Surface Area – 203 square kilometers (50,250 acres)</a:t>
            </a:r>
          </a:p>
        </p:txBody>
      </p:sp>
      <p:sp>
        <p:nvSpPr>
          <p:cNvPr id="25" name="Slide Number Placeholder 24"/>
          <p:cNvSpPr>
            <a:spLocks noGrp="1"/>
          </p:cNvSpPr>
          <p:nvPr>
            <p:ph type="sldNum" sz="quarter" idx="10"/>
          </p:nvPr>
        </p:nvSpPr>
        <p:spPr/>
        <p:txBody>
          <a:bodyPr/>
          <a:lstStyle/>
          <a:p>
            <a:fld id="{62ABEF5F-8FA6-440F-B410-7B1ED1EF4D37}" type="slidenum">
              <a:rPr lang="en-US" smtClean="0"/>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533400"/>
          </a:xfrm>
        </p:spPr>
        <p:txBody>
          <a:bodyPr/>
          <a:lstStyle/>
          <a:p>
            <a:pPr eaLnBrk="1" hangingPunct="1"/>
            <a:r>
              <a:rPr lang="en-US" dirty="0" smtClean="0"/>
              <a:t>Wirth</a:t>
            </a:r>
            <a:r>
              <a:rPr lang="en-US" sz="3200" dirty="0" smtClean="0"/>
              <a:t> </a:t>
            </a:r>
            <a:r>
              <a:rPr lang="en-US" dirty="0" smtClean="0"/>
              <a:t>Pile Drilling Rig</a:t>
            </a:r>
          </a:p>
        </p:txBody>
      </p:sp>
      <p:pic>
        <p:nvPicPr>
          <p:cNvPr id="8" name="Content Placeholder 7" descr="Wirth Drill Setup.JPG"/>
          <p:cNvPicPr>
            <a:picLocks noGrp="1" noChangeAspect="1"/>
          </p:cNvPicPr>
          <p:nvPr>
            <p:ph idx="1"/>
          </p:nvPr>
        </p:nvPicPr>
        <p:blipFill>
          <a:blip r:embed="rId3" cstate="print"/>
          <a:stretch>
            <a:fillRect/>
          </a:stretch>
        </p:blipFill>
        <p:spPr>
          <a:xfrm>
            <a:off x="228600" y="685800"/>
            <a:ext cx="3733800" cy="5257800"/>
          </a:xfrm>
        </p:spPr>
      </p:pic>
      <p:pic>
        <p:nvPicPr>
          <p:cNvPr id="6" name="Picture 3" descr="IMG_0531"/>
          <p:cNvPicPr>
            <a:picLocks noChangeAspect="1" noChangeArrowheads="1"/>
          </p:cNvPicPr>
          <p:nvPr/>
        </p:nvPicPr>
        <p:blipFill>
          <a:blip r:embed="rId4" cstate="print"/>
          <a:srcRect r="13889"/>
          <a:stretch>
            <a:fillRect/>
          </a:stretch>
        </p:blipFill>
        <p:spPr bwMode="auto">
          <a:xfrm>
            <a:off x="5029200" y="685800"/>
            <a:ext cx="3674533" cy="5181600"/>
          </a:xfrm>
          <a:prstGeom prst="rect">
            <a:avLst/>
          </a:prstGeom>
          <a:noFill/>
        </p:spPr>
      </p:pic>
      <p:cxnSp>
        <p:nvCxnSpPr>
          <p:cNvPr id="7" name="Straight Connector 6"/>
          <p:cNvCxnSpPr/>
          <p:nvPr/>
        </p:nvCxnSpPr>
        <p:spPr>
          <a:xfrm>
            <a:off x="0" y="584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p:txBody>
          <a:bodyPr/>
          <a:lstStyle/>
          <a:p>
            <a:fld id="{D03CC7D5-AADD-49FA-8209-475AB0712B2E}"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Documents and Settings\h3ecxmfz\My Documents\A. PROJECTS\Wolf Creek\Pictures\Taken at 4-21,22-10 Technical Meeting\DSCN2618.JPG"/>
          <p:cNvPicPr>
            <a:picLocks noChangeAspect="1" noChangeArrowheads="1"/>
          </p:cNvPicPr>
          <p:nvPr/>
        </p:nvPicPr>
        <p:blipFill>
          <a:blip r:embed="rId2" cstate="print"/>
          <a:srcRect/>
          <a:stretch>
            <a:fillRect/>
          </a:stretch>
        </p:blipFill>
        <p:spPr bwMode="auto">
          <a:xfrm>
            <a:off x="0" y="2"/>
            <a:ext cx="9141392" cy="6858370"/>
          </a:xfrm>
          <a:prstGeom prst="rect">
            <a:avLst/>
          </a:prstGeom>
          <a:noFill/>
        </p:spPr>
      </p:pic>
      <p:sp>
        <p:nvSpPr>
          <p:cNvPr id="5" name="Slide Number Placeholder 4"/>
          <p:cNvSpPr>
            <a:spLocks noGrp="1"/>
          </p:cNvSpPr>
          <p:nvPr>
            <p:ph type="sldNum" sz="quarter" idx="10"/>
          </p:nvPr>
        </p:nvSpPr>
        <p:spPr/>
        <p:txBody>
          <a:bodyPr/>
          <a:lstStyle/>
          <a:p>
            <a:fld id="{D03CC7D5-AADD-49FA-8209-475AB0712B2E}"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9314" name="Picture 2" descr="C:\Users\h3ecxmfz\Desktop\Mekong River CommissionDam Safety Class Presentations for\Wolf Creek files\DSCN9163.JPG"/>
          <p:cNvPicPr>
            <a:picLocks noGrp="1" noChangeAspect="1" noChangeArrowheads="1"/>
          </p:cNvPicPr>
          <p:nvPr>
            <p:ph idx="1"/>
          </p:nvPr>
        </p:nvPicPr>
        <p:blipFill>
          <a:blip r:embed="rId2" cstate="print"/>
          <a:srcRect/>
          <a:stretch>
            <a:fillRect/>
          </a:stretch>
        </p:blipFill>
        <p:spPr bwMode="auto">
          <a:xfrm>
            <a:off x="1981200" y="1600200"/>
            <a:ext cx="5181600" cy="3886200"/>
          </a:xfrm>
          <a:prstGeom prst="rect">
            <a:avLst/>
          </a:prstGeom>
          <a:noFill/>
        </p:spPr>
      </p:pic>
      <p:pic>
        <p:nvPicPr>
          <p:cNvPr id="269315" name="Picture 3" descr="C:\Users\h3ecxmfz\Desktop\Mekong River CommissionDam Safety Class Presentations for\Wolf Creek files\DSCN9163.JPG"/>
          <p:cNvPicPr>
            <a:picLocks noChangeAspect="1" noChangeArrowheads="1"/>
          </p:cNvPicPr>
          <p:nvPr/>
        </p:nvPicPr>
        <p:blipFill>
          <a:blip r:embed="rId3" cstate="print"/>
          <a:srcRect/>
          <a:stretch>
            <a:fillRect/>
          </a:stretch>
        </p:blipFill>
        <p:spPr bwMode="auto">
          <a:xfrm>
            <a:off x="1828800" y="1371600"/>
            <a:ext cx="6197600" cy="4648200"/>
          </a:xfrm>
          <a:prstGeom prst="rect">
            <a:avLst/>
          </a:prstGeom>
          <a:noFill/>
        </p:spPr>
      </p:pic>
      <p:sp>
        <p:nvSpPr>
          <p:cNvPr id="5" name="Slide Number Placeholder 4"/>
          <p:cNvSpPr>
            <a:spLocks noGrp="1"/>
          </p:cNvSpPr>
          <p:nvPr>
            <p:ph type="sldNum" sz="quarter" idx="10"/>
          </p:nvPr>
        </p:nvSpPr>
        <p:spPr/>
        <p:txBody>
          <a:bodyPr/>
          <a:lstStyle/>
          <a:p>
            <a:fld id="{D03CC7D5-AADD-49FA-8209-475AB0712B2E}"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2066308" y="1619946"/>
            <a:ext cx="3028208" cy="2873828"/>
            <a:chOff x="2066308" y="1992086"/>
            <a:chExt cx="3028208" cy="2873828"/>
          </a:xfrm>
        </p:grpSpPr>
        <p:sp>
          <p:nvSpPr>
            <p:cNvPr id="5" name="Oval 4"/>
            <p:cNvSpPr/>
            <p:nvPr/>
          </p:nvSpPr>
          <p:spPr>
            <a:xfrm>
              <a:off x="2066308" y="1992086"/>
              <a:ext cx="3028208" cy="287382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360720" y="3322123"/>
              <a:ext cx="213755" cy="2137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15"/>
          <p:cNvGrpSpPr/>
          <p:nvPr/>
        </p:nvGrpSpPr>
        <p:grpSpPr>
          <a:xfrm>
            <a:off x="4178138" y="1619946"/>
            <a:ext cx="3028208" cy="2873828"/>
            <a:chOff x="4178138" y="1992086"/>
            <a:chExt cx="3028208" cy="2873828"/>
          </a:xfrm>
        </p:grpSpPr>
        <p:sp>
          <p:nvSpPr>
            <p:cNvPr id="6" name="Oval 5"/>
            <p:cNvSpPr/>
            <p:nvPr/>
          </p:nvSpPr>
          <p:spPr>
            <a:xfrm>
              <a:off x="4178138" y="1992086"/>
              <a:ext cx="3028208" cy="287382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626927" y="3322123"/>
              <a:ext cx="213755" cy="2137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13"/>
          <p:cNvGrpSpPr/>
          <p:nvPr/>
        </p:nvGrpSpPr>
        <p:grpSpPr>
          <a:xfrm>
            <a:off x="4423056" y="1611202"/>
            <a:ext cx="3028208" cy="2873828"/>
            <a:chOff x="4330538" y="2144486"/>
            <a:chExt cx="3028208" cy="2873828"/>
          </a:xfrm>
        </p:grpSpPr>
        <p:sp>
          <p:nvSpPr>
            <p:cNvPr id="10" name="Oval 9"/>
            <p:cNvSpPr/>
            <p:nvPr/>
          </p:nvSpPr>
          <p:spPr>
            <a:xfrm>
              <a:off x="4330538" y="2144486"/>
              <a:ext cx="3028208" cy="2873828"/>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779327" y="3474523"/>
              <a:ext cx="213755" cy="213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1805556" y="1622248"/>
            <a:ext cx="3028208" cy="2873828"/>
            <a:chOff x="2218708" y="2144486"/>
            <a:chExt cx="3028208" cy="2873828"/>
          </a:xfrm>
        </p:grpSpPr>
        <p:sp>
          <p:nvSpPr>
            <p:cNvPr id="9" name="Oval 8"/>
            <p:cNvSpPr/>
            <p:nvPr/>
          </p:nvSpPr>
          <p:spPr>
            <a:xfrm>
              <a:off x="2218708" y="2144486"/>
              <a:ext cx="3028208" cy="2873828"/>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513120" y="3474523"/>
              <a:ext cx="213755" cy="213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40"/>
          <p:cNvGrpSpPr/>
          <p:nvPr/>
        </p:nvGrpSpPr>
        <p:grpSpPr>
          <a:xfrm>
            <a:off x="139886" y="741656"/>
            <a:ext cx="3185447" cy="1012487"/>
            <a:chOff x="426965" y="1092530"/>
            <a:chExt cx="3185447" cy="1012487"/>
          </a:xfrm>
        </p:grpSpPr>
        <p:cxnSp>
          <p:nvCxnSpPr>
            <p:cNvPr id="17" name="Straight Connector 16"/>
            <p:cNvCxnSpPr/>
            <p:nvPr/>
          </p:nvCxnSpPr>
          <p:spPr>
            <a:xfrm>
              <a:off x="426965" y="1277196"/>
              <a:ext cx="72439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24542" y="1092530"/>
              <a:ext cx="1471365" cy="369332"/>
            </a:xfrm>
            <a:prstGeom prst="rect">
              <a:avLst/>
            </a:prstGeom>
            <a:noFill/>
          </p:spPr>
          <p:txBody>
            <a:bodyPr wrap="none" rtlCol="0">
              <a:spAutoFit/>
            </a:bodyPr>
            <a:lstStyle/>
            <a:p>
              <a:r>
                <a:rPr lang="en-US" dirty="0" smtClean="0"/>
                <a:t>True Vertical</a:t>
              </a:r>
            </a:p>
          </p:txBody>
        </p:sp>
        <p:cxnSp>
          <p:nvCxnSpPr>
            <p:cNvPr id="19" name="Straight Connector 18"/>
            <p:cNvCxnSpPr/>
            <p:nvPr/>
          </p:nvCxnSpPr>
          <p:spPr>
            <a:xfrm>
              <a:off x="426965" y="1643352"/>
              <a:ext cx="724395" cy="0"/>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24542" y="1458686"/>
              <a:ext cx="2287870" cy="646331"/>
            </a:xfrm>
            <a:prstGeom prst="rect">
              <a:avLst/>
            </a:prstGeom>
            <a:noFill/>
          </p:spPr>
          <p:txBody>
            <a:bodyPr wrap="none" rtlCol="0">
              <a:spAutoFit/>
            </a:bodyPr>
            <a:lstStyle/>
            <a:p>
              <a:r>
                <a:rPr lang="en-US" dirty="0" smtClean="0"/>
                <a:t>Maximum Allowable </a:t>
              </a:r>
            </a:p>
            <a:p>
              <a:r>
                <a:rPr lang="en-US" dirty="0" smtClean="0"/>
                <a:t>Deviation</a:t>
              </a:r>
            </a:p>
          </p:txBody>
        </p:sp>
      </p:grpSp>
      <p:cxnSp>
        <p:nvCxnSpPr>
          <p:cNvPr id="25" name="Straight Connector 24"/>
          <p:cNvCxnSpPr/>
          <p:nvPr/>
        </p:nvCxnSpPr>
        <p:spPr>
          <a:xfrm flipV="1">
            <a:off x="3467595" y="908416"/>
            <a:ext cx="0" cy="2137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733803" y="908416"/>
            <a:ext cx="0" cy="2137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372592" y="1017273"/>
            <a:ext cx="243444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79683" y="633140"/>
            <a:ext cx="3018775" cy="369332"/>
          </a:xfrm>
          <a:prstGeom prst="rect">
            <a:avLst/>
          </a:prstGeom>
          <a:noFill/>
        </p:spPr>
        <p:txBody>
          <a:bodyPr wrap="none" rtlCol="0">
            <a:spAutoFit/>
          </a:bodyPr>
          <a:lstStyle/>
          <a:p>
            <a:r>
              <a:rPr lang="en-US" dirty="0" smtClean="0"/>
              <a:t>0.89m (35”) Design spacing</a:t>
            </a:r>
            <a:endParaRPr lang="en-US" dirty="0"/>
          </a:p>
        </p:txBody>
      </p:sp>
      <p:cxnSp>
        <p:nvCxnSpPr>
          <p:cNvPr id="32" name="Straight Connector 31"/>
          <p:cNvCxnSpPr/>
          <p:nvPr/>
        </p:nvCxnSpPr>
        <p:spPr>
          <a:xfrm flipH="1">
            <a:off x="3198190" y="3051544"/>
            <a:ext cx="2210" cy="21339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949539" y="3040911"/>
            <a:ext cx="15326" cy="21446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071559" y="5066429"/>
            <a:ext cx="1441420" cy="369332"/>
          </a:xfrm>
          <a:prstGeom prst="rect">
            <a:avLst/>
          </a:prstGeom>
          <a:noFill/>
        </p:spPr>
        <p:txBody>
          <a:bodyPr wrap="none" rtlCol="0">
            <a:spAutoFit/>
          </a:bodyPr>
          <a:lstStyle/>
          <a:p>
            <a:r>
              <a:rPr lang="en-US" dirty="0" smtClean="0">
                <a:solidFill>
                  <a:srgbClr val="FF0000"/>
                </a:solidFill>
              </a:rPr>
              <a:t>1.12m  (44”)</a:t>
            </a:r>
            <a:endParaRPr lang="en-US" dirty="0">
              <a:solidFill>
                <a:srgbClr val="FF0000"/>
              </a:solidFill>
            </a:endParaRPr>
          </a:p>
        </p:txBody>
      </p:sp>
      <p:cxnSp>
        <p:nvCxnSpPr>
          <p:cNvPr id="54" name="Straight Connector 53"/>
          <p:cNvCxnSpPr>
            <a:stCxn id="6" idx="1"/>
          </p:cNvCxnSpPr>
          <p:nvPr/>
        </p:nvCxnSpPr>
        <p:spPr>
          <a:xfrm>
            <a:off x="4621609" y="2040808"/>
            <a:ext cx="3455591" cy="16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6" idx="3"/>
          </p:cNvCxnSpPr>
          <p:nvPr/>
        </p:nvCxnSpPr>
        <p:spPr>
          <a:xfrm flipV="1">
            <a:off x="4621609" y="4038600"/>
            <a:ext cx="3455591" cy="34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574340" y="2819400"/>
            <a:ext cx="1569660" cy="369332"/>
          </a:xfrm>
          <a:prstGeom prst="rect">
            <a:avLst/>
          </a:prstGeom>
          <a:noFill/>
        </p:spPr>
        <p:txBody>
          <a:bodyPr wrap="none" rtlCol="0">
            <a:spAutoFit/>
          </a:bodyPr>
          <a:lstStyle/>
          <a:p>
            <a:r>
              <a:rPr lang="en-US" dirty="0" smtClean="0"/>
              <a:t>0.91m (35.7”)</a:t>
            </a:r>
            <a:endParaRPr lang="en-US" dirty="0"/>
          </a:p>
        </p:txBody>
      </p:sp>
      <p:cxnSp>
        <p:nvCxnSpPr>
          <p:cNvPr id="71" name="Straight Connector 70"/>
          <p:cNvCxnSpPr/>
          <p:nvPr/>
        </p:nvCxnSpPr>
        <p:spPr>
          <a:xfrm flipH="1">
            <a:off x="1066800" y="2334192"/>
            <a:ext cx="3533370" cy="28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990600" y="3774558"/>
            <a:ext cx="3645196" cy="354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3500" y="2819400"/>
            <a:ext cx="2029837" cy="923330"/>
          </a:xfrm>
          <a:prstGeom prst="rect">
            <a:avLst/>
          </a:prstGeom>
          <a:noFill/>
        </p:spPr>
        <p:txBody>
          <a:bodyPr wrap="square" rtlCol="0">
            <a:spAutoFit/>
          </a:bodyPr>
          <a:lstStyle/>
          <a:p>
            <a:r>
              <a:rPr lang="en-US" dirty="0" smtClean="0">
                <a:solidFill>
                  <a:srgbClr val="FF0000"/>
                </a:solidFill>
              </a:rPr>
              <a:t>0.61m (24” min)</a:t>
            </a:r>
          </a:p>
          <a:p>
            <a:r>
              <a:rPr lang="en-US" dirty="0" smtClean="0">
                <a:solidFill>
                  <a:srgbClr val="FF0000"/>
                </a:solidFill>
              </a:rPr>
              <a:t>Spec. minimum overlap</a:t>
            </a:r>
            <a:endParaRPr lang="en-US" dirty="0">
              <a:solidFill>
                <a:srgbClr val="FF0000"/>
              </a:solidFill>
            </a:endParaRPr>
          </a:p>
        </p:txBody>
      </p:sp>
      <p:sp>
        <p:nvSpPr>
          <p:cNvPr id="83" name="Title 1"/>
          <p:cNvSpPr txBox="1">
            <a:spLocks/>
          </p:cNvSpPr>
          <p:nvPr/>
        </p:nvSpPr>
        <p:spPr bwMode="auto">
          <a:xfrm>
            <a:off x="0" y="0"/>
            <a:ext cx="9144000" cy="688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solidFill>
                  <a:schemeClr val="tx2"/>
                </a:solidFill>
                <a:latin typeface="+mj-lt"/>
                <a:ea typeface="+mj-ea"/>
                <a:cs typeface="Times New Roman" pitchFamily="18" charset="0"/>
                <a:sym typeface="Webdings"/>
              </a:rPr>
              <a:t>Proposed Barrier Wall Configuration</a:t>
            </a:r>
            <a:endParaRPr kumimoji="0" lang="en-US" sz="4000" i="0" u="none" strike="noStrike" kern="0" cap="none" spc="0" normalizeH="0" baseline="0" noProof="0" dirty="0">
              <a:ln>
                <a:noFill/>
              </a:ln>
              <a:solidFill>
                <a:schemeClr val="tx2"/>
              </a:solidFill>
              <a:effectLst/>
              <a:uLnTx/>
              <a:uFillTx/>
              <a:latin typeface="+mj-lt"/>
              <a:ea typeface="+mj-ea"/>
              <a:cs typeface="Times New Roman" pitchFamily="18" charset="0"/>
            </a:endParaRPr>
          </a:p>
        </p:txBody>
      </p:sp>
      <p:sp>
        <p:nvSpPr>
          <p:cNvPr id="87" name="TextBox 86"/>
          <p:cNvSpPr txBox="1"/>
          <p:nvPr/>
        </p:nvSpPr>
        <p:spPr>
          <a:xfrm>
            <a:off x="1219200" y="5638800"/>
            <a:ext cx="6400800" cy="646331"/>
          </a:xfrm>
          <a:prstGeom prst="rect">
            <a:avLst/>
          </a:prstGeom>
          <a:noFill/>
        </p:spPr>
        <p:txBody>
          <a:bodyPr wrap="square" rtlCol="0">
            <a:spAutoFit/>
          </a:bodyPr>
          <a:lstStyle/>
          <a:p>
            <a:r>
              <a:rPr lang="en-US" dirty="0" smtClean="0"/>
              <a:t>Max. Allowable Deviation between pile centers = 0.23m (9”) over 84m depth </a:t>
            </a:r>
            <a:endParaRPr lang="en-US" dirty="0">
              <a:solidFill>
                <a:srgbClr val="FF0000"/>
              </a:solidFill>
            </a:endParaRPr>
          </a:p>
        </p:txBody>
      </p:sp>
      <p:sp>
        <p:nvSpPr>
          <p:cNvPr id="46" name="Freeform 45"/>
          <p:cNvSpPr/>
          <p:nvPr/>
        </p:nvSpPr>
        <p:spPr>
          <a:xfrm>
            <a:off x="4422371" y="2369127"/>
            <a:ext cx="407323" cy="1404851"/>
          </a:xfrm>
          <a:custGeom>
            <a:avLst/>
            <a:gdLst>
              <a:gd name="connsiteX0" fmla="*/ 199505 w 407323"/>
              <a:gd name="connsiteY0" fmla="*/ 0 h 1404851"/>
              <a:gd name="connsiteX1" fmla="*/ 149629 w 407323"/>
              <a:gd name="connsiteY1" fmla="*/ 66502 h 1404851"/>
              <a:gd name="connsiteX2" fmla="*/ 99752 w 407323"/>
              <a:gd name="connsiteY2" fmla="*/ 191193 h 1404851"/>
              <a:gd name="connsiteX3" fmla="*/ 41563 w 407323"/>
              <a:gd name="connsiteY3" fmla="*/ 340822 h 1404851"/>
              <a:gd name="connsiteX4" fmla="*/ 8312 w 407323"/>
              <a:gd name="connsiteY4" fmla="*/ 507077 h 1404851"/>
              <a:gd name="connsiteX5" fmla="*/ 0 w 407323"/>
              <a:gd name="connsiteY5" fmla="*/ 631768 h 1404851"/>
              <a:gd name="connsiteX6" fmla="*/ 0 w 407323"/>
              <a:gd name="connsiteY6" fmla="*/ 756458 h 1404851"/>
              <a:gd name="connsiteX7" fmla="*/ 24938 w 407323"/>
              <a:gd name="connsiteY7" fmla="*/ 914400 h 1404851"/>
              <a:gd name="connsiteX8" fmla="*/ 24938 w 407323"/>
              <a:gd name="connsiteY8" fmla="*/ 914400 h 1404851"/>
              <a:gd name="connsiteX9" fmla="*/ 91440 w 407323"/>
              <a:gd name="connsiteY9" fmla="*/ 1155469 h 1404851"/>
              <a:gd name="connsiteX10" fmla="*/ 133003 w 407323"/>
              <a:gd name="connsiteY10" fmla="*/ 1271848 h 1404851"/>
              <a:gd name="connsiteX11" fmla="*/ 216131 w 407323"/>
              <a:gd name="connsiteY11" fmla="*/ 1404851 h 1404851"/>
              <a:gd name="connsiteX12" fmla="*/ 307571 w 407323"/>
              <a:gd name="connsiteY12" fmla="*/ 1230284 h 1404851"/>
              <a:gd name="connsiteX13" fmla="*/ 357447 w 407323"/>
              <a:gd name="connsiteY13" fmla="*/ 1088968 h 1404851"/>
              <a:gd name="connsiteX14" fmla="*/ 382385 w 407323"/>
              <a:gd name="connsiteY14" fmla="*/ 906088 h 1404851"/>
              <a:gd name="connsiteX15" fmla="*/ 407323 w 407323"/>
              <a:gd name="connsiteY15" fmla="*/ 723208 h 1404851"/>
              <a:gd name="connsiteX16" fmla="*/ 399011 w 407323"/>
              <a:gd name="connsiteY16" fmla="*/ 590204 h 1404851"/>
              <a:gd name="connsiteX17" fmla="*/ 382385 w 407323"/>
              <a:gd name="connsiteY17" fmla="*/ 423949 h 1404851"/>
              <a:gd name="connsiteX18" fmla="*/ 315883 w 407323"/>
              <a:gd name="connsiteY18" fmla="*/ 224444 h 1404851"/>
              <a:gd name="connsiteX19" fmla="*/ 282632 w 407323"/>
              <a:gd name="connsiteY19" fmla="*/ 108066 h 1404851"/>
              <a:gd name="connsiteX20" fmla="*/ 199505 w 407323"/>
              <a:gd name="connsiteY20"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323" h="1404851">
                <a:moveTo>
                  <a:pt x="199505" y="0"/>
                </a:moveTo>
                <a:lnTo>
                  <a:pt x="149629" y="66502"/>
                </a:lnTo>
                <a:lnTo>
                  <a:pt x="99752" y="191193"/>
                </a:lnTo>
                <a:lnTo>
                  <a:pt x="41563" y="340822"/>
                </a:lnTo>
                <a:lnTo>
                  <a:pt x="8312" y="507077"/>
                </a:lnTo>
                <a:lnTo>
                  <a:pt x="0" y="631768"/>
                </a:lnTo>
                <a:lnTo>
                  <a:pt x="0" y="756458"/>
                </a:lnTo>
                <a:lnTo>
                  <a:pt x="24938" y="914400"/>
                </a:lnTo>
                <a:lnTo>
                  <a:pt x="24938" y="914400"/>
                </a:lnTo>
                <a:lnTo>
                  <a:pt x="91440" y="1155469"/>
                </a:lnTo>
                <a:lnTo>
                  <a:pt x="133003" y="1271848"/>
                </a:lnTo>
                <a:lnTo>
                  <a:pt x="216131" y="1404851"/>
                </a:lnTo>
                <a:lnTo>
                  <a:pt x="307571" y="1230284"/>
                </a:lnTo>
                <a:lnTo>
                  <a:pt x="357447" y="1088968"/>
                </a:lnTo>
                <a:lnTo>
                  <a:pt x="382385" y="906088"/>
                </a:lnTo>
                <a:lnTo>
                  <a:pt x="407323" y="723208"/>
                </a:lnTo>
                <a:lnTo>
                  <a:pt x="399011" y="590204"/>
                </a:lnTo>
                <a:lnTo>
                  <a:pt x="382385" y="423949"/>
                </a:lnTo>
                <a:lnTo>
                  <a:pt x="315883" y="224444"/>
                </a:lnTo>
                <a:lnTo>
                  <a:pt x="282632" y="108066"/>
                </a:lnTo>
                <a:lnTo>
                  <a:pt x="199505"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a:off x="7607300" y="2057400"/>
            <a:ext cx="42948" cy="19812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689100" y="2362200"/>
            <a:ext cx="0" cy="144780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200400" y="5105400"/>
            <a:ext cx="27432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Slide Number Placeholder 37"/>
          <p:cNvSpPr>
            <a:spLocks noGrp="1"/>
          </p:cNvSpPr>
          <p:nvPr>
            <p:ph type="sldNum" sz="quarter" idx="10"/>
          </p:nvPr>
        </p:nvSpPr>
        <p:spPr/>
        <p:txBody>
          <a:bodyPr/>
          <a:lstStyle/>
          <a:p>
            <a:fld id="{D03CC7D5-AADD-49FA-8209-475AB0712B2E}" type="slidenum">
              <a:rPr lang="en-US" smtClean="0"/>
              <a:pPr/>
              <a:t>63</a:t>
            </a:fld>
            <a:endParaRPr lang="en-US"/>
          </a:p>
        </p:txBody>
      </p:sp>
      <p:cxnSp>
        <p:nvCxnSpPr>
          <p:cNvPr id="39" name="Straight Connector 38"/>
          <p:cNvCxnSpPr/>
          <p:nvPr/>
        </p:nvCxnSpPr>
        <p:spPr>
          <a:xfrm>
            <a:off x="0" y="584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0" y="1"/>
            <a:ext cx="9144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solidFill>
                  <a:schemeClr val="tx2"/>
                </a:solidFill>
                <a:latin typeface="+mj-lt"/>
                <a:ea typeface="+mj-ea"/>
                <a:cs typeface="Times New Roman" pitchFamily="18" charset="0"/>
              </a:rPr>
              <a:t>PBW Continuity Statistics</a:t>
            </a:r>
            <a:endParaRPr kumimoji="0" lang="en-US" sz="4000" i="0" u="none" strike="noStrike" kern="0" cap="none" spc="0" normalizeH="0" baseline="0" noProof="0" dirty="0">
              <a:ln>
                <a:noFill/>
              </a:ln>
              <a:solidFill>
                <a:schemeClr val="tx2"/>
              </a:solidFill>
              <a:effectLst/>
              <a:uLnTx/>
              <a:uFillTx/>
              <a:latin typeface="+mj-lt"/>
              <a:ea typeface="+mj-ea"/>
              <a:cs typeface="Times New Roman" pitchFamily="18" charset="0"/>
            </a:endParaRPr>
          </a:p>
        </p:txBody>
      </p:sp>
      <p:graphicFrame>
        <p:nvGraphicFramePr>
          <p:cNvPr id="6" name="Table 5"/>
          <p:cNvGraphicFramePr>
            <a:graphicFrameLocks noGrp="1"/>
          </p:cNvGraphicFramePr>
          <p:nvPr/>
        </p:nvGraphicFramePr>
        <p:xfrm>
          <a:off x="304800" y="685800"/>
          <a:ext cx="8610601" cy="1257932"/>
        </p:xfrm>
        <a:graphic>
          <a:graphicData uri="http://schemas.openxmlformats.org/drawingml/2006/table">
            <a:tbl>
              <a:tblPr firstRow="1" bandRow="1">
                <a:tableStyleId>{00A15C55-8517-42AA-B614-E9B94910E393}</a:tableStyleId>
              </a:tblPr>
              <a:tblGrid>
                <a:gridCol w="2066057"/>
                <a:gridCol w="1668456"/>
                <a:gridCol w="1712363"/>
                <a:gridCol w="1536736"/>
                <a:gridCol w="1626989"/>
              </a:tblGrid>
              <a:tr h="465452">
                <a:tc>
                  <a:txBody>
                    <a:bodyPr/>
                    <a:lstStyle/>
                    <a:p>
                      <a:pPr algn="ctr"/>
                      <a:r>
                        <a:rPr lang="en-US" sz="2000" dirty="0" smtClean="0">
                          <a:latin typeface="Times New Roman" pitchFamily="18" charset="0"/>
                          <a:cs typeface="Times New Roman" pitchFamily="18" charset="0"/>
                        </a:rPr>
                        <a:t>Dimension</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Min</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Max</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Avg (ft)</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Spec (ft)</a:t>
                      </a:r>
                      <a:endParaRPr lang="en-US" sz="2000" dirty="0">
                        <a:latin typeface="Times New Roman" pitchFamily="18" charset="0"/>
                        <a:cs typeface="Times New Roman" pitchFamily="18" charset="0"/>
                      </a:endParaRPr>
                    </a:p>
                  </a:txBody>
                  <a:tcPr anchor="ctr"/>
                </a:tc>
              </a:tr>
              <a:tr h="338774">
                <a:tc>
                  <a:txBody>
                    <a:bodyPr/>
                    <a:lstStyle/>
                    <a:p>
                      <a:pPr algn="ctr"/>
                      <a:r>
                        <a:rPr lang="en-US" sz="2000" dirty="0" smtClean="0">
                          <a:latin typeface="Times New Roman" pitchFamily="18" charset="0"/>
                          <a:cs typeface="Times New Roman" pitchFamily="18" charset="0"/>
                        </a:rPr>
                        <a:t>Wall Thickness</a:t>
                      </a:r>
                      <a:endParaRPr lang="en-US" sz="2000" dirty="0">
                        <a:latin typeface="Times New Roman" pitchFamily="18" charset="0"/>
                        <a:cs typeface="Times New Roman" pitchFamily="18" charset="0"/>
                      </a:endParaRPr>
                    </a:p>
                  </a:txBody>
                  <a:tcPr anchor="ctr"/>
                </a:tc>
                <a:tc>
                  <a:txBody>
                    <a:bodyPr/>
                    <a:lstStyle/>
                    <a:p>
                      <a:pPr algn="ctr"/>
                      <a:r>
                        <a:rPr lang="en-US" sz="2000" dirty="0" smtClean="0">
                          <a:solidFill>
                            <a:srgbClr val="FF0000"/>
                          </a:solidFill>
                          <a:latin typeface="Times New Roman" pitchFamily="18" charset="0"/>
                          <a:cs typeface="Times New Roman" pitchFamily="18" charset="0"/>
                        </a:rPr>
                        <a:t>0.58m</a:t>
                      </a:r>
                      <a:r>
                        <a:rPr lang="en-US" sz="2000" baseline="0" dirty="0" smtClean="0">
                          <a:solidFill>
                            <a:srgbClr val="FF0000"/>
                          </a:solidFill>
                          <a:latin typeface="Times New Roman" pitchFamily="18" charset="0"/>
                          <a:cs typeface="Times New Roman" pitchFamily="18" charset="0"/>
                        </a:rPr>
                        <a:t> (</a:t>
                      </a:r>
                      <a:r>
                        <a:rPr lang="en-US" sz="2000" dirty="0" smtClean="0">
                          <a:solidFill>
                            <a:srgbClr val="FF0000"/>
                          </a:solidFill>
                          <a:latin typeface="Times New Roman" pitchFamily="18" charset="0"/>
                          <a:cs typeface="Times New Roman" pitchFamily="18" charset="0"/>
                        </a:rPr>
                        <a:t>1.9ft)</a:t>
                      </a:r>
                      <a:endParaRPr lang="en-US" sz="2000" dirty="0">
                        <a:solidFill>
                          <a:srgbClr val="FF0000"/>
                        </a:solidFill>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1.34m (4.4ft)</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0.98m (3.2ft)</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0.61m (2ft)</a:t>
                      </a:r>
                      <a:endParaRPr lang="en-US" sz="2000" dirty="0">
                        <a:latin typeface="Times New Roman" pitchFamily="18" charset="0"/>
                        <a:cs typeface="Times New Roman" pitchFamily="18" charset="0"/>
                      </a:endParaRPr>
                    </a:p>
                  </a:txBody>
                  <a:tcPr anchor="ctr"/>
                </a:tc>
              </a:tr>
              <a:tr h="338774">
                <a:tc>
                  <a:txBody>
                    <a:bodyPr/>
                    <a:lstStyle/>
                    <a:p>
                      <a:pPr algn="ctr"/>
                      <a:endParaRPr lang="en-US" sz="2000" dirty="0">
                        <a:latin typeface="Times New Roman" pitchFamily="18" charset="0"/>
                        <a:cs typeface="Times New Roman" pitchFamily="18" charset="0"/>
                      </a:endParaRPr>
                    </a:p>
                  </a:txBody>
                  <a:tcPr anchor="ctr"/>
                </a:tc>
                <a:tc>
                  <a:txBody>
                    <a:bodyPr/>
                    <a:lstStyle/>
                    <a:p>
                      <a:pPr algn="ctr"/>
                      <a:endParaRPr lang="en-US" sz="2000" dirty="0">
                        <a:latin typeface="Times New Roman" pitchFamily="18" charset="0"/>
                        <a:cs typeface="Times New Roman" pitchFamily="18" charset="0"/>
                      </a:endParaRPr>
                    </a:p>
                  </a:txBody>
                  <a:tcPr anchor="ctr"/>
                </a:tc>
                <a:tc>
                  <a:txBody>
                    <a:bodyPr/>
                    <a:lstStyle/>
                    <a:p>
                      <a:pPr algn="ctr"/>
                      <a:endParaRPr lang="en-US" sz="2000" dirty="0">
                        <a:latin typeface="Times New Roman" pitchFamily="18" charset="0"/>
                        <a:cs typeface="Times New Roman" pitchFamily="18" charset="0"/>
                      </a:endParaRPr>
                    </a:p>
                  </a:txBody>
                  <a:tcPr anchor="ctr"/>
                </a:tc>
                <a:tc>
                  <a:txBody>
                    <a:bodyPr/>
                    <a:lstStyle/>
                    <a:p>
                      <a:pPr algn="ctr"/>
                      <a:endParaRPr lang="en-US" sz="2000" dirty="0">
                        <a:latin typeface="Times New Roman" pitchFamily="18" charset="0"/>
                        <a:cs typeface="Times New Roman" pitchFamily="18" charset="0"/>
                      </a:endParaRPr>
                    </a:p>
                  </a:txBody>
                  <a:tcPr anchor="ctr"/>
                </a:tc>
                <a:tc>
                  <a:txBody>
                    <a:bodyPr/>
                    <a:lstStyle/>
                    <a:p>
                      <a:pPr algn="ctr"/>
                      <a:endParaRPr lang="en-US" sz="2000" dirty="0">
                        <a:latin typeface="Times New Roman" pitchFamily="18" charset="0"/>
                        <a:cs typeface="Times New Roman" pitchFamily="18" charset="0"/>
                      </a:endParaRPr>
                    </a:p>
                  </a:txBody>
                  <a:tcPr anchor="ctr"/>
                </a:tc>
              </a:tr>
            </a:tbl>
          </a:graphicData>
        </a:graphic>
      </p:graphicFrame>
      <p:graphicFrame>
        <p:nvGraphicFramePr>
          <p:cNvPr id="13" name="Chart 12"/>
          <p:cNvGraphicFramePr/>
          <p:nvPr/>
        </p:nvGraphicFramePr>
        <p:xfrm>
          <a:off x="0" y="1828800"/>
          <a:ext cx="91440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0"/>
          </p:nvPr>
        </p:nvSpPr>
        <p:spPr>
          <a:xfrm>
            <a:off x="8686800" y="6553200"/>
            <a:ext cx="457200" cy="304800"/>
          </a:xfrm>
        </p:spPr>
        <p:txBody>
          <a:bodyPr/>
          <a:lstStyle/>
          <a:p>
            <a:fld id="{D03CC7D5-AADD-49FA-8209-475AB0712B2E}" type="slidenum">
              <a:rPr lang="en-US" smtClean="0"/>
              <a:pPr/>
              <a:t>64</a:t>
            </a:fld>
            <a:endParaRPr lang="en-US" dirty="0"/>
          </a:p>
        </p:txBody>
      </p:sp>
      <p:sp>
        <p:nvSpPr>
          <p:cNvPr id="8" name="TextBox 1"/>
          <p:cNvSpPr txBox="1"/>
          <p:nvPr/>
        </p:nvSpPr>
        <p:spPr>
          <a:xfrm>
            <a:off x="7086600" y="6324600"/>
            <a:ext cx="6096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solidFill>
                  <a:srgbClr val="C00000"/>
                </a:solidFill>
              </a:rPr>
              <a:t>1.22</a:t>
            </a:r>
            <a:endParaRPr lang="en-US" sz="1200" b="1" dirty="0">
              <a:solidFill>
                <a:srgbClr val="C00000"/>
              </a:solidFill>
            </a:endParaRPr>
          </a:p>
        </p:txBody>
      </p:sp>
      <p:cxnSp>
        <p:nvCxnSpPr>
          <p:cNvPr id="12" name="Straight Arrow Connector 11"/>
          <p:cNvCxnSpPr/>
          <p:nvPr/>
        </p:nvCxnSpPr>
        <p:spPr>
          <a:xfrm>
            <a:off x="1346200" y="3962400"/>
            <a:ext cx="0" cy="1905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613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chemeClr val="tx2"/>
                </a:solidFill>
                <a:latin typeface="Times New Roman" pitchFamily="18" charset="0"/>
                <a:ea typeface="+mj-ea"/>
                <a:cs typeface="Times New Roman" pitchFamily="18" charset="0"/>
              </a:rPr>
              <a:t>Barrier Wall Continuity</a:t>
            </a:r>
          </a:p>
        </p:txBody>
      </p:sp>
      <p:sp>
        <p:nvSpPr>
          <p:cNvPr id="7" name="TextBox 6"/>
          <p:cNvSpPr txBox="1"/>
          <p:nvPr/>
        </p:nvSpPr>
        <p:spPr>
          <a:xfrm>
            <a:off x="1187904" y="1720840"/>
            <a:ext cx="6768193" cy="3416320"/>
          </a:xfrm>
          <a:prstGeom prst="rect">
            <a:avLst/>
          </a:prstGeom>
          <a:noFill/>
        </p:spPr>
        <p:txBody>
          <a:bodyPr wrap="square" rtlCol="0">
            <a:spAutoFit/>
          </a:bodyPr>
          <a:lstStyle/>
          <a:p>
            <a:r>
              <a:rPr lang="en-US" sz="2400" dirty="0" smtClean="0">
                <a:latin typeface="Times New Roman" pitchFamily="18" charset="0"/>
                <a:cs typeface="Times New Roman" pitchFamily="18" charset="0"/>
              </a:rPr>
              <a:t>Total Number of Piles:  1197</a:t>
            </a:r>
          </a:p>
          <a:p>
            <a:r>
              <a:rPr lang="en-US" sz="2400" dirty="0" smtClean="0">
                <a:latin typeface="Times New Roman" pitchFamily="18" charset="0"/>
                <a:cs typeface="Times New Roman" pitchFamily="18" charset="0"/>
              </a:rPr>
              <a:t>Total Number of Joints:  1196</a:t>
            </a:r>
          </a:p>
          <a:p>
            <a:r>
              <a:rPr lang="en-US" sz="2400" dirty="0" smtClean="0">
                <a:latin typeface="Times New Roman" pitchFamily="18" charset="0"/>
                <a:cs typeface="Times New Roman" pitchFamily="18" charset="0"/>
              </a:rPr>
              <a:t>Linear Feet of Joint:   ~ 288,000</a:t>
            </a:r>
          </a:p>
          <a:p>
            <a:r>
              <a:rPr lang="en-US" sz="2400" dirty="0" smtClean="0">
                <a:latin typeface="Times New Roman" pitchFamily="18" charset="0"/>
                <a:cs typeface="Times New Roman" pitchFamily="18" charset="0"/>
              </a:rPr>
              <a:t>Remedial Piles:  </a:t>
            </a:r>
            <a:r>
              <a:rPr lang="en-US" sz="2400" dirty="0" smtClean="0">
                <a:solidFill>
                  <a:srgbClr val="FF0000"/>
                </a:solidFill>
                <a:latin typeface="Times New Roman" pitchFamily="18" charset="0"/>
                <a:cs typeface="Times New Roman" pitchFamily="18" charset="0"/>
              </a:rPr>
              <a:t>1</a:t>
            </a:r>
            <a:r>
              <a:rPr lang="en-US" sz="2400" dirty="0" smtClean="0">
                <a:latin typeface="Times New Roman" pitchFamily="18" charset="0"/>
                <a:cs typeface="Times New Roman" pitchFamily="18" charset="0"/>
              </a:rPr>
              <a:t> Pile Remediated due to Geometry</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Total Number of CBW Elements:  52</a:t>
            </a:r>
          </a:p>
          <a:p>
            <a:r>
              <a:rPr lang="en-US" sz="2400" dirty="0" smtClean="0">
                <a:latin typeface="Times New Roman" pitchFamily="18" charset="0"/>
                <a:cs typeface="Times New Roman" pitchFamily="18" charset="0"/>
              </a:rPr>
              <a:t>Total Number of Joints:  104</a:t>
            </a:r>
          </a:p>
          <a:p>
            <a:r>
              <a:rPr lang="en-US" sz="2400" dirty="0" smtClean="0">
                <a:latin typeface="Times New Roman" pitchFamily="18" charset="0"/>
                <a:cs typeface="Times New Roman" pitchFamily="18" charset="0"/>
              </a:rPr>
              <a:t>Linear Feet of Joint:  ~ 18,000</a:t>
            </a:r>
          </a:p>
          <a:p>
            <a:r>
              <a:rPr lang="en-US" sz="2400" dirty="0" smtClean="0">
                <a:latin typeface="Times New Roman" pitchFamily="18" charset="0"/>
                <a:cs typeface="Times New Roman" pitchFamily="18" charset="0"/>
              </a:rPr>
              <a:t>Remedial Piles:  </a:t>
            </a:r>
            <a:r>
              <a:rPr lang="en-US" sz="2400" dirty="0" smtClean="0">
                <a:solidFill>
                  <a:srgbClr val="FF0000"/>
                </a:solidFill>
                <a:latin typeface="Times New Roman" pitchFamily="18" charset="0"/>
                <a:cs typeface="Times New Roman" pitchFamily="18" charset="0"/>
              </a:rPr>
              <a:t>0</a:t>
            </a:r>
            <a:r>
              <a:rPr lang="en-US" sz="2400" dirty="0" smtClean="0">
                <a:latin typeface="Times New Roman" pitchFamily="18" charset="0"/>
                <a:cs typeface="Times New Roman" pitchFamily="18" charset="0"/>
              </a:rPr>
              <a:t> Piles Remediated due to Geometry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66800" y="3543300"/>
            <a:ext cx="6629400" cy="2895600"/>
          </a:xfrm>
          <a:prstGeom prst="cube">
            <a:avLst>
              <a:gd name="adj" fmla="val 25000"/>
            </a:avLst>
          </a:prstGeom>
          <a:solidFill>
            <a:srgbClr val="DDDDDD">
              <a:alpha val="39999"/>
            </a:srgbClr>
          </a:solidFill>
          <a:ln w="9525">
            <a:solidFill>
              <a:schemeClr val="tx1"/>
            </a:solidFill>
            <a:miter lim="800000"/>
            <a:headEnd/>
            <a:tailEnd/>
          </a:ln>
        </p:spPr>
        <p:txBody>
          <a:bodyPr wrap="none" anchor="ctr"/>
          <a:lstStyle/>
          <a:p>
            <a:endParaRPr lang="en-US"/>
          </a:p>
        </p:txBody>
      </p:sp>
      <p:sp>
        <p:nvSpPr>
          <p:cNvPr id="5126" name="AutoShape 3"/>
          <p:cNvSpPr>
            <a:spLocks noChangeArrowheads="1"/>
          </p:cNvSpPr>
          <p:nvPr/>
        </p:nvSpPr>
        <p:spPr bwMode="auto">
          <a:xfrm>
            <a:off x="1066800" y="1371600"/>
            <a:ext cx="6629400" cy="2895600"/>
          </a:xfrm>
          <a:prstGeom prst="cube">
            <a:avLst>
              <a:gd name="adj" fmla="val 25000"/>
            </a:avLst>
          </a:prstGeom>
          <a:solidFill>
            <a:srgbClr val="996633">
              <a:alpha val="39999"/>
            </a:srgbClr>
          </a:solidFill>
          <a:ln w="9525">
            <a:solidFill>
              <a:schemeClr val="tx1"/>
            </a:solidFill>
            <a:miter lim="800000"/>
            <a:headEnd/>
            <a:tailEnd/>
          </a:ln>
        </p:spPr>
        <p:txBody>
          <a:bodyPr wrap="none" anchor="ctr"/>
          <a:lstStyle/>
          <a:p>
            <a:endParaRPr lang="en-US"/>
          </a:p>
        </p:txBody>
      </p:sp>
      <p:sp>
        <p:nvSpPr>
          <p:cNvPr id="5123" name="AutoShape 5" descr="Granite"/>
          <p:cNvSpPr>
            <a:spLocks noChangeArrowheads="1"/>
          </p:cNvSpPr>
          <p:nvPr/>
        </p:nvSpPr>
        <p:spPr bwMode="auto">
          <a:xfrm>
            <a:off x="1295400" y="1371600"/>
            <a:ext cx="2525486" cy="3048000"/>
          </a:xfrm>
          <a:prstGeom prst="cube">
            <a:avLst>
              <a:gd name="adj" fmla="val 26620"/>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sp>
        <p:nvSpPr>
          <p:cNvPr id="5124" name="AutoShape 11" descr="Granite"/>
          <p:cNvSpPr>
            <a:spLocks noChangeArrowheads="1"/>
          </p:cNvSpPr>
          <p:nvPr/>
        </p:nvSpPr>
        <p:spPr bwMode="auto">
          <a:xfrm>
            <a:off x="3124200" y="1371600"/>
            <a:ext cx="2209800" cy="3048000"/>
          </a:xfrm>
          <a:prstGeom prst="cube">
            <a:avLst>
              <a:gd name="adj" fmla="val 26620"/>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sp>
        <p:nvSpPr>
          <p:cNvPr id="5125" name="AutoShape 8" descr="Granite"/>
          <p:cNvSpPr>
            <a:spLocks noChangeArrowheads="1"/>
          </p:cNvSpPr>
          <p:nvPr/>
        </p:nvSpPr>
        <p:spPr bwMode="auto">
          <a:xfrm>
            <a:off x="4724400" y="1371600"/>
            <a:ext cx="2286000" cy="3048000"/>
          </a:xfrm>
          <a:prstGeom prst="cube">
            <a:avLst>
              <a:gd name="adj" fmla="val 26620"/>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grpSp>
        <p:nvGrpSpPr>
          <p:cNvPr id="2" name="Group 14"/>
          <p:cNvGrpSpPr>
            <a:grpSpLocks/>
          </p:cNvGrpSpPr>
          <p:nvPr/>
        </p:nvGrpSpPr>
        <p:grpSpPr bwMode="auto">
          <a:xfrm>
            <a:off x="7620000" y="1371600"/>
            <a:ext cx="1524000" cy="4343400"/>
            <a:chOff x="4800" y="864"/>
            <a:chExt cx="960" cy="2736"/>
          </a:xfrm>
        </p:grpSpPr>
        <p:sp>
          <p:nvSpPr>
            <p:cNvPr id="5137" name="Text Box 15"/>
            <p:cNvSpPr txBox="1">
              <a:spLocks noChangeArrowheads="1"/>
            </p:cNvSpPr>
            <p:nvPr/>
          </p:nvSpPr>
          <p:spPr bwMode="auto">
            <a:xfrm>
              <a:off x="4800" y="1440"/>
              <a:ext cx="960" cy="212"/>
            </a:xfrm>
            <a:prstGeom prst="rect">
              <a:avLst/>
            </a:prstGeom>
            <a:noFill/>
            <a:ln w="9525">
              <a:noFill/>
              <a:miter lim="800000"/>
              <a:headEnd/>
              <a:tailEnd/>
            </a:ln>
          </p:spPr>
          <p:txBody>
            <a:bodyPr>
              <a:spAutoFit/>
            </a:bodyPr>
            <a:lstStyle/>
            <a:p>
              <a:pPr>
                <a:spcBef>
                  <a:spcPct val="50000"/>
                </a:spcBef>
              </a:pPr>
              <a:r>
                <a:rPr lang="en-US" sz="1600"/>
                <a:t>Embankment</a:t>
              </a:r>
            </a:p>
          </p:txBody>
        </p:sp>
        <p:sp>
          <p:nvSpPr>
            <p:cNvPr id="5138" name="Text Box 16"/>
            <p:cNvSpPr txBox="1">
              <a:spLocks noChangeArrowheads="1"/>
            </p:cNvSpPr>
            <p:nvPr/>
          </p:nvSpPr>
          <p:spPr bwMode="auto">
            <a:xfrm>
              <a:off x="4800" y="2784"/>
              <a:ext cx="960" cy="212"/>
            </a:xfrm>
            <a:prstGeom prst="rect">
              <a:avLst/>
            </a:prstGeom>
            <a:noFill/>
            <a:ln w="9525">
              <a:noFill/>
              <a:miter lim="800000"/>
              <a:headEnd/>
              <a:tailEnd/>
            </a:ln>
          </p:spPr>
          <p:txBody>
            <a:bodyPr>
              <a:spAutoFit/>
            </a:bodyPr>
            <a:lstStyle/>
            <a:p>
              <a:pPr>
                <a:spcBef>
                  <a:spcPct val="50000"/>
                </a:spcBef>
              </a:pPr>
              <a:r>
                <a:rPr lang="en-US" sz="1600"/>
                <a:t>Limestone</a:t>
              </a:r>
            </a:p>
          </p:txBody>
        </p:sp>
        <p:sp>
          <p:nvSpPr>
            <p:cNvPr id="5139" name="Line 17"/>
            <p:cNvSpPr>
              <a:spLocks noChangeShapeType="1"/>
            </p:cNvSpPr>
            <p:nvPr/>
          </p:nvSpPr>
          <p:spPr bwMode="auto">
            <a:xfrm>
              <a:off x="4800" y="2256"/>
              <a:ext cx="768" cy="0"/>
            </a:xfrm>
            <a:prstGeom prst="line">
              <a:avLst/>
            </a:prstGeom>
            <a:noFill/>
            <a:ln w="9525">
              <a:solidFill>
                <a:schemeClr val="tx1"/>
              </a:solidFill>
              <a:round/>
              <a:headEnd/>
              <a:tailEnd/>
            </a:ln>
          </p:spPr>
          <p:txBody>
            <a:bodyPr/>
            <a:lstStyle/>
            <a:p>
              <a:endParaRPr lang="en-US"/>
            </a:p>
          </p:txBody>
        </p:sp>
        <p:sp>
          <p:nvSpPr>
            <p:cNvPr id="5140" name="Line 18"/>
            <p:cNvSpPr>
              <a:spLocks noChangeShapeType="1"/>
            </p:cNvSpPr>
            <p:nvPr/>
          </p:nvSpPr>
          <p:spPr bwMode="auto">
            <a:xfrm>
              <a:off x="4800" y="864"/>
              <a:ext cx="768" cy="0"/>
            </a:xfrm>
            <a:prstGeom prst="line">
              <a:avLst/>
            </a:prstGeom>
            <a:noFill/>
            <a:ln w="9525">
              <a:solidFill>
                <a:schemeClr val="tx1"/>
              </a:solidFill>
              <a:round/>
              <a:headEnd/>
              <a:tailEnd/>
            </a:ln>
          </p:spPr>
          <p:txBody>
            <a:bodyPr/>
            <a:lstStyle/>
            <a:p>
              <a:endParaRPr lang="en-US"/>
            </a:p>
          </p:txBody>
        </p:sp>
        <p:sp>
          <p:nvSpPr>
            <p:cNvPr id="5141" name="Line 19"/>
            <p:cNvSpPr>
              <a:spLocks noChangeShapeType="1"/>
            </p:cNvSpPr>
            <p:nvPr/>
          </p:nvSpPr>
          <p:spPr bwMode="auto">
            <a:xfrm>
              <a:off x="4800" y="3600"/>
              <a:ext cx="768" cy="0"/>
            </a:xfrm>
            <a:prstGeom prst="line">
              <a:avLst/>
            </a:prstGeom>
            <a:noFill/>
            <a:ln w="9525">
              <a:solidFill>
                <a:schemeClr val="tx1"/>
              </a:solidFill>
              <a:round/>
              <a:headEnd/>
              <a:tailEnd/>
            </a:ln>
          </p:spPr>
          <p:txBody>
            <a:bodyPr/>
            <a:lstStyle/>
            <a:p>
              <a:endParaRPr lang="en-US"/>
            </a:p>
          </p:txBody>
        </p:sp>
        <p:sp>
          <p:nvSpPr>
            <p:cNvPr id="5142" name="Line 20"/>
            <p:cNvSpPr>
              <a:spLocks noChangeShapeType="1"/>
            </p:cNvSpPr>
            <p:nvPr/>
          </p:nvSpPr>
          <p:spPr bwMode="auto">
            <a:xfrm flipV="1">
              <a:off x="5184" y="864"/>
              <a:ext cx="0" cy="576"/>
            </a:xfrm>
            <a:prstGeom prst="line">
              <a:avLst/>
            </a:prstGeom>
            <a:noFill/>
            <a:ln w="9525">
              <a:solidFill>
                <a:schemeClr val="tx1"/>
              </a:solidFill>
              <a:round/>
              <a:headEnd/>
              <a:tailEnd type="triangle" w="med" len="lg"/>
            </a:ln>
          </p:spPr>
          <p:txBody>
            <a:bodyPr/>
            <a:lstStyle/>
            <a:p>
              <a:endParaRPr lang="en-US"/>
            </a:p>
          </p:txBody>
        </p:sp>
        <p:sp>
          <p:nvSpPr>
            <p:cNvPr id="5143" name="Line 21"/>
            <p:cNvSpPr>
              <a:spLocks noChangeShapeType="1"/>
            </p:cNvSpPr>
            <p:nvPr/>
          </p:nvSpPr>
          <p:spPr bwMode="auto">
            <a:xfrm>
              <a:off x="5184" y="1680"/>
              <a:ext cx="0" cy="576"/>
            </a:xfrm>
            <a:prstGeom prst="line">
              <a:avLst/>
            </a:prstGeom>
            <a:noFill/>
            <a:ln w="9525">
              <a:solidFill>
                <a:schemeClr val="tx1"/>
              </a:solidFill>
              <a:round/>
              <a:headEnd/>
              <a:tailEnd type="triangle" w="med" len="lg"/>
            </a:ln>
          </p:spPr>
          <p:txBody>
            <a:bodyPr/>
            <a:lstStyle/>
            <a:p>
              <a:endParaRPr lang="en-US"/>
            </a:p>
          </p:txBody>
        </p:sp>
        <p:sp>
          <p:nvSpPr>
            <p:cNvPr id="5144" name="Line 22"/>
            <p:cNvSpPr>
              <a:spLocks noChangeShapeType="1"/>
            </p:cNvSpPr>
            <p:nvPr/>
          </p:nvSpPr>
          <p:spPr bwMode="auto">
            <a:xfrm flipV="1">
              <a:off x="5184" y="2256"/>
              <a:ext cx="0" cy="528"/>
            </a:xfrm>
            <a:prstGeom prst="line">
              <a:avLst/>
            </a:prstGeom>
            <a:noFill/>
            <a:ln w="9525">
              <a:solidFill>
                <a:schemeClr val="tx1"/>
              </a:solidFill>
              <a:round/>
              <a:headEnd/>
              <a:tailEnd type="triangle" w="med" len="lg"/>
            </a:ln>
          </p:spPr>
          <p:txBody>
            <a:bodyPr/>
            <a:lstStyle/>
            <a:p>
              <a:endParaRPr lang="en-US"/>
            </a:p>
          </p:txBody>
        </p:sp>
        <p:sp>
          <p:nvSpPr>
            <p:cNvPr id="5145" name="Line 23"/>
            <p:cNvSpPr>
              <a:spLocks noChangeShapeType="1"/>
            </p:cNvSpPr>
            <p:nvPr/>
          </p:nvSpPr>
          <p:spPr bwMode="auto">
            <a:xfrm>
              <a:off x="5184" y="2976"/>
              <a:ext cx="0" cy="624"/>
            </a:xfrm>
            <a:prstGeom prst="line">
              <a:avLst/>
            </a:prstGeom>
            <a:noFill/>
            <a:ln w="9525">
              <a:solidFill>
                <a:schemeClr val="tx1"/>
              </a:solidFill>
              <a:round/>
              <a:headEnd/>
              <a:tailEnd type="triangle" w="med" len="lg"/>
            </a:ln>
          </p:spPr>
          <p:txBody>
            <a:bodyPr/>
            <a:lstStyle/>
            <a:p>
              <a:endParaRPr lang="en-US"/>
            </a:p>
          </p:txBody>
        </p:sp>
      </p:grpSp>
      <p:sp>
        <p:nvSpPr>
          <p:cNvPr id="38" name="Can 37"/>
          <p:cNvSpPr/>
          <p:nvPr/>
        </p:nvSpPr>
        <p:spPr>
          <a:xfrm>
            <a:off x="1917699"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4038600" y="1752600"/>
            <a:ext cx="91440"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6096000" y="16764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905000" y="-152400"/>
            <a:ext cx="5334000" cy="707886"/>
          </a:xfrm>
          <a:prstGeom prst="rect">
            <a:avLst/>
          </a:prstGeom>
          <a:noFill/>
        </p:spPr>
        <p:txBody>
          <a:bodyPr wrap="square" rtlCol="0">
            <a:spAutoFit/>
          </a:bodyPr>
          <a:lstStyle/>
          <a:p>
            <a:pPr algn="ctr"/>
            <a:r>
              <a:rPr lang="en-US" sz="4000" dirty="0" smtClean="0">
                <a:latin typeface="+mj-lt"/>
              </a:rPr>
              <a:t>Combined Barrier Wall</a:t>
            </a:r>
            <a:endParaRPr lang="en-US" sz="4000" dirty="0">
              <a:latin typeface="+mj-lt"/>
            </a:endParaRPr>
          </a:p>
        </p:txBody>
      </p:sp>
      <p:grpSp>
        <p:nvGrpSpPr>
          <p:cNvPr id="3" name="Group 92"/>
          <p:cNvGrpSpPr/>
          <p:nvPr/>
        </p:nvGrpSpPr>
        <p:grpSpPr>
          <a:xfrm>
            <a:off x="228600" y="609600"/>
            <a:ext cx="2895600" cy="1371600"/>
            <a:chOff x="2362200" y="609600"/>
            <a:chExt cx="2895600" cy="1371600"/>
          </a:xfrm>
        </p:grpSpPr>
        <p:sp>
          <p:nvSpPr>
            <p:cNvPr id="68" name="TextBox 67"/>
            <p:cNvSpPr txBox="1"/>
            <p:nvPr/>
          </p:nvSpPr>
          <p:spPr>
            <a:xfrm>
              <a:off x="2362200" y="609600"/>
              <a:ext cx="2895600" cy="584775"/>
            </a:xfrm>
            <a:prstGeom prst="rect">
              <a:avLst/>
            </a:prstGeom>
            <a:noFill/>
          </p:spPr>
          <p:txBody>
            <a:bodyPr wrap="square" rtlCol="0">
              <a:spAutoFit/>
            </a:bodyPr>
            <a:lstStyle/>
            <a:p>
              <a:r>
                <a:rPr lang="en-US" sz="1600" dirty="0" smtClean="0"/>
                <a:t>0.2m Guide Holes on 3.2m (10.5ft) spacing</a:t>
              </a:r>
              <a:endParaRPr lang="en-US" sz="1600" dirty="0"/>
            </a:p>
          </p:txBody>
        </p:sp>
        <p:cxnSp>
          <p:nvCxnSpPr>
            <p:cNvPr id="70" name="Straight Arrow Connector 69"/>
            <p:cNvCxnSpPr/>
            <p:nvPr/>
          </p:nvCxnSpPr>
          <p:spPr>
            <a:xfrm>
              <a:off x="3962400" y="990600"/>
              <a:ext cx="1524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5" name="Can 74"/>
          <p:cNvSpPr/>
          <p:nvPr/>
        </p:nvSpPr>
        <p:spPr>
          <a:xfrm>
            <a:off x="5791200" y="1625600"/>
            <a:ext cx="731520" cy="4419600"/>
          </a:xfrm>
          <a:prstGeom prst="can">
            <a:avLst>
              <a:gd name="adj" fmla="val 59721"/>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an 73"/>
          <p:cNvSpPr/>
          <p:nvPr/>
        </p:nvSpPr>
        <p:spPr>
          <a:xfrm>
            <a:off x="3733800" y="1676400"/>
            <a:ext cx="769620" cy="4419600"/>
          </a:xfrm>
          <a:prstGeom prst="can">
            <a:avLst>
              <a:gd name="adj" fmla="val 56249"/>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an 70"/>
          <p:cNvSpPr/>
          <p:nvPr/>
        </p:nvSpPr>
        <p:spPr>
          <a:xfrm>
            <a:off x="1752600" y="1752600"/>
            <a:ext cx="731520" cy="4394200"/>
          </a:xfrm>
          <a:prstGeom prst="can">
            <a:avLst>
              <a:gd name="adj" fmla="val 56250"/>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81"/>
          <p:cNvGrpSpPr/>
          <p:nvPr/>
        </p:nvGrpSpPr>
        <p:grpSpPr>
          <a:xfrm>
            <a:off x="2057400" y="1752600"/>
            <a:ext cx="1981200" cy="4178300"/>
            <a:chOff x="2044700" y="1765300"/>
            <a:chExt cx="1981200" cy="4178300"/>
          </a:xfrm>
        </p:grpSpPr>
        <p:sp>
          <p:nvSpPr>
            <p:cNvPr id="78" name="Rectangle 77"/>
            <p:cNvSpPr/>
            <p:nvPr/>
          </p:nvSpPr>
          <p:spPr>
            <a:xfrm>
              <a:off x="2044700" y="1765300"/>
              <a:ext cx="19812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362200" y="1981200"/>
              <a:ext cx="1371600" cy="3962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82"/>
          <p:cNvGrpSpPr/>
          <p:nvPr/>
        </p:nvGrpSpPr>
        <p:grpSpPr>
          <a:xfrm>
            <a:off x="4191000" y="1752600"/>
            <a:ext cx="1981200" cy="4178300"/>
            <a:chOff x="2044700" y="1765300"/>
            <a:chExt cx="1981200" cy="4178300"/>
          </a:xfrm>
        </p:grpSpPr>
        <p:sp>
          <p:nvSpPr>
            <p:cNvPr id="84" name="Rectangle 83"/>
            <p:cNvSpPr/>
            <p:nvPr/>
          </p:nvSpPr>
          <p:spPr>
            <a:xfrm>
              <a:off x="2044700" y="1765300"/>
              <a:ext cx="19812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362200" y="1981200"/>
              <a:ext cx="1371600" cy="3962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90"/>
          <p:cNvGrpSpPr/>
          <p:nvPr/>
        </p:nvGrpSpPr>
        <p:grpSpPr>
          <a:xfrm>
            <a:off x="2590800" y="762000"/>
            <a:ext cx="4495800" cy="990600"/>
            <a:chOff x="2590800" y="762000"/>
            <a:chExt cx="3657600" cy="990600"/>
          </a:xfrm>
        </p:grpSpPr>
        <p:sp>
          <p:nvSpPr>
            <p:cNvPr id="86" name="TextBox 85"/>
            <p:cNvSpPr txBox="1"/>
            <p:nvPr/>
          </p:nvSpPr>
          <p:spPr>
            <a:xfrm>
              <a:off x="2590800" y="762000"/>
              <a:ext cx="3657600" cy="646331"/>
            </a:xfrm>
            <a:prstGeom prst="rect">
              <a:avLst/>
            </a:prstGeom>
            <a:noFill/>
          </p:spPr>
          <p:txBody>
            <a:bodyPr wrap="square" rtlCol="0">
              <a:spAutoFit/>
            </a:bodyPr>
            <a:lstStyle/>
            <a:p>
              <a:pPr algn="ctr"/>
              <a:r>
                <a:rPr lang="en-US" dirty="0" smtClean="0"/>
                <a:t>0.79m (2ft-7in) x 2.79m (9ft-2in) Mill Panel</a:t>
              </a:r>
              <a:endParaRPr lang="en-US" dirty="0"/>
            </a:p>
          </p:txBody>
        </p:sp>
        <p:cxnSp>
          <p:nvCxnSpPr>
            <p:cNvPr id="88" name="Straight Arrow Connector 87"/>
            <p:cNvCxnSpPr/>
            <p:nvPr/>
          </p:nvCxnSpPr>
          <p:spPr>
            <a:xfrm rot="5400000">
              <a:off x="3238500" y="1181100"/>
              <a:ext cx="6096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16200000" flipH="1">
              <a:off x="4457700" y="1257300"/>
              <a:ext cx="6858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93"/>
          <p:cNvGrpSpPr/>
          <p:nvPr/>
        </p:nvGrpSpPr>
        <p:grpSpPr>
          <a:xfrm>
            <a:off x="0" y="1447798"/>
            <a:ext cx="1752600" cy="685801"/>
            <a:chOff x="-825335" y="2819397"/>
            <a:chExt cx="3459677" cy="1114427"/>
          </a:xfrm>
        </p:grpSpPr>
        <p:sp>
          <p:nvSpPr>
            <p:cNvPr id="95" name="TextBox 94"/>
            <p:cNvSpPr txBox="1"/>
            <p:nvPr/>
          </p:nvSpPr>
          <p:spPr>
            <a:xfrm>
              <a:off x="-825335" y="2819397"/>
              <a:ext cx="2895599" cy="550150"/>
            </a:xfrm>
            <a:prstGeom prst="rect">
              <a:avLst/>
            </a:prstGeom>
            <a:noFill/>
          </p:spPr>
          <p:txBody>
            <a:bodyPr wrap="square" rtlCol="0">
              <a:spAutoFit/>
            </a:bodyPr>
            <a:lstStyle/>
            <a:p>
              <a:r>
                <a:rPr lang="en-US" sz="1600" dirty="0" smtClean="0"/>
                <a:t>1.27m Ø Piles</a:t>
              </a:r>
              <a:endParaRPr lang="en-US" sz="1600" dirty="0"/>
            </a:p>
          </p:txBody>
        </p:sp>
        <p:cxnSp>
          <p:nvCxnSpPr>
            <p:cNvPr id="96" name="Straight Arrow Connector 95"/>
            <p:cNvCxnSpPr>
              <a:stCxn id="95" idx="3"/>
            </p:cNvCxnSpPr>
            <p:nvPr/>
          </p:nvCxnSpPr>
          <p:spPr>
            <a:xfrm>
              <a:off x="2070264" y="3094474"/>
              <a:ext cx="564078" cy="839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a:off x="0" y="457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lide Number Placeholder 46"/>
          <p:cNvSpPr>
            <a:spLocks noGrp="1"/>
          </p:cNvSpPr>
          <p:nvPr>
            <p:ph type="sldNum" sz="quarter" idx="10"/>
          </p:nvPr>
        </p:nvSpPr>
        <p:spPr/>
        <p:txBody>
          <a:bodyPr/>
          <a:lstStyle/>
          <a:p>
            <a:fld id="{D03CC7D5-AADD-49FA-8209-475AB0712B2E}" type="slidenum">
              <a:rPr lang="en-US" smtClean="0"/>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1000"/>
                                        <p:tgtEl>
                                          <p:spTgt spid="38"/>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1000"/>
                                        <p:tgtEl>
                                          <p:spTgt spid="40"/>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1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up)">
                                      <p:cBhvr>
                                        <p:cTn id="22" dur="2000"/>
                                        <p:tgtEl>
                                          <p:spTgt spid="71"/>
                                        </p:tgtEl>
                                      </p:cBhvr>
                                    </p:animEffec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up)">
                                      <p:cBhvr>
                                        <p:cTn id="30" dur="2000"/>
                                        <p:tgtEl>
                                          <p:spTgt spid="74"/>
                                        </p:tgtEl>
                                      </p:cBhvr>
                                    </p:animEffect>
                                  </p:childTnLst>
                                </p:cTn>
                              </p:par>
                            </p:childTnLst>
                          </p:cTn>
                        </p:par>
                        <p:par>
                          <p:cTn id="31" fill="hold">
                            <p:stCondLst>
                              <p:cond delay="4000"/>
                            </p:stCondLst>
                            <p:childTnLst>
                              <p:par>
                                <p:cTn id="32" presetID="22" presetClass="entr" presetSubtype="1"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up)">
                                      <p:cBhvr>
                                        <p:cTn id="34" dur="2000"/>
                                        <p:tgtEl>
                                          <p:spTgt spid="7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2000"/>
                                        <p:tgtEl>
                                          <p:spTgt spid="4"/>
                                        </p:tgtEl>
                                      </p:cBhvr>
                                    </p:animEffec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6" grpId="0" animBg="1"/>
      <p:bldP spid="75" grpId="0" animBg="1"/>
      <p:bldP spid="74" grpId="0" animBg="1"/>
      <p:bldP spid="7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563562"/>
          </a:xfrm>
        </p:spPr>
        <p:txBody>
          <a:bodyPr/>
          <a:lstStyle/>
          <a:p>
            <a:r>
              <a:rPr lang="en-US" sz="3600" dirty="0" smtClean="0"/>
              <a:t>Combined Barrier Wall (CBW)</a:t>
            </a:r>
            <a:endParaRPr lang="en-US" sz="3600" dirty="0"/>
          </a:p>
        </p:txBody>
      </p:sp>
      <p:pic>
        <p:nvPicPr>
          <p:cNvPr id="6" name="Content Placeholder 5" descr="IMG_1054.JPG"/>
          <p:cNvPicPr>
            <a:picLocks noGrp="1" noChangeAspect="1"/>
          </p:cNvPicPr>
          <p:nvPr>
            <p:ph sz="half" idx="2"/>
          </p:nvPr>
        </p:nvPicPr>
        <p:blipFill>
          <a:blip r:embed="rId3" cstate="print"/>
          <a:stretch>
            <a:fillRect/>
          </a:stretch>
        </p:blipFill>
        <p:spPr>
          <a:xfrm>
            <a:off x="914400" y="990600"/>
            <a:ext cx="6781800" cy="4953000"/>
          </a:xfrm>
        </p:spPr>
      </p:pic>
      <p:sp>
        <p:nvSpPr>
          <p:cNvPr id="4" name="Slide Number Placeholder 3"/>
          <p:cNvSpPr>
            <a:spLocks noGrp="1"/>
          </p:cNvSpPr>
          <p:nvPr>
            <p:ph type="sldNum" sz="quarter" idx="10"/>
          </p:nvPr>
        </p:nvSpPr>
        <p:spPr/>
        <p:txBody>
          <a:bodyPr/>
          <a:lstStyle/>
          <a:p>
            <a:fld id="{FAD4C019-37C7-4484-AE0D-6330E9A36984}"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body" idx="1"/>
          </p:nvPr>
        </p:nvSpPr>
        <p:spPr>
          <a:xfrm>
            <a:off x="4572000" y="304800"/>
            <a:ext cx="4572000" cy="762000"/>
          </a:xfrm>
        </p:spPr>
        <p:txBody>
          <a:bodyPr/>
          <a:lstStyle/>
          <a:p>
            <a:pPr algn="ctr">
              <a:lnSpc>
                <a:spcPct val="90000"/>
              </a:lnSpc>
              <a:buFont typeface="Wingdings" pitchFamily="2" charset="2"/>
              <a:buNone/>
            </a:pPr>
            <a:r>
              <a:rPr lang="en-US" sz="4000" dirty="0">
                <a:latin typeface="+mj-lt"/>
              </a:rPr>
              <a:t>Joint Cleaning Brush</a:t>
            </a:r>
          </a:p>
        </p:txBody>
      </p:sp>
      <p:pic>
        <p:nvPicPr>
          <p:cNvPr id="336899" name="Picture 3" descr="Brush for Hydomill panels"/>
          <p:cNvPicPr>
            <a:picLocks noChangeAspect="1" noChangeArrowheads="1"/>
          </p:cNvPicPr>
          <p:nvPr/>
        </p:nvPicPr>
        <p:blipFill>
          <a:blip r:embed="rId2" cstate="print"/>
          <a:srcRect/>
          <a:stretch>
            <a:fillRect/>
          </a:stretch>
        </p:blipFill>
        <p:spPr bwMode="auto">
          <a:xfrm>
            <a:off x="76200" y="76200"/>
            <a:ext cx="44196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6900" name="Picture 4" descr="Brush in use 2"/>
          <p:cNvPicPr>
            <a:picLocks noChangeAspect="1" noChangeArrowheads="1"/>
          </p:cNvPicPr>
          <p:nvPr/>
        </p:nvPicPr>
        <p:blipFill>
          <a:blip r:embed="rId3" cstate="print"/>
          <a:srcRect/>
          <a:stretch>
            <a:fillRect/>
          </a:stretch>
        </p:blipFill>
        <p:spPr bwMode="auto">
          <a:xfrm>
            <a:off x="4152900" y="2438400"/>
            <a:ext cx="495300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6901" name="Picture 5" descr="Bristles of brush - made of steel cable"/>
          <p:cNvPicPr>
            <a:picLocks noChangeAspect="1" noChangeArrowheads="1"/>
          </p:cNvPicPr>
          <p:nvPr/>
        </p:nvPicPr>
        <p:blipFill>
          <a:blip r:embed="rId4" cstate="print"/>
          <a:srcRect/>
          <a:stretch>
            <a:fillRect/>
          </a:stretch>
        </p:blipFill>
        <p:spPr bwMode="auto">
          <a:xfrm>
            <a:off x="63500" y="3352800"/>
            <a:ext cx="39878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10"/>
          </p:nvPr>
        </p:nvSpPr>
        <p:spPr/>
        <p:txBody>
          <a:bodyPr/>
          <a:lstStyle/>
          <a:p>
            <a:fld id="{D03CC7D5-AADD-49FA-8209-475AB0712B2E}"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a:lstStyle/>
          <a:p>
            <a:pPr eaLnBrk="1" hangingPunct="1"/>
            <a:r>
              <a:rPr lang="en-US" b="1" smtClean="0"/>
              <a:t/>
            </a:r>
            <a:br>
              <a:rPr lang="en-US" b="1" smtClean="0"/>
            </a:br>
            <a:endParaRPr lang="en-US" b="1" smtClean="0"/>
          </a:p>
        </p:txBody>
      </p:sp>
      <p:pic>
        <p:nvPicPr>
          <p:cNvPr id="27651" name="Picture 3" descr="Tremie-ing Concrete into an Excavated Panel for the PCEW"/>
          <p:cNvPicPr>
            <a:picLocks noChangeAspect="1" noChangeArrowheads="1"/>
          </p:cNvPicPr>
          <p:nvPr/>
        </p:nvPicPr>
        <p:blipFill>
          <a:blip r:embed="rId3" cstate="print"/>
          <a:srcRect l="17391" r="9783"/>
          <a:stretch>
            <a:fillRect/>
          </a:stretch>
        </p:blipFill>
        <p:spPr bwMode="auto">
          <a:xfrm>
            <a:off x="0" y="762000"/>
            <a:ext cx="4419600"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066800" y="0"/>
            <a:ext cx="7010400" cy="707886"/>
          </a:xfrm>
          <a:prstGeom prst="rect">
            <a:avLst/>
          </a:prstGeom>
          <a:noFill/>
        </p:spPr>
        <p:txBody>
          <a:bodyPr wrap="square" rtlCol="0">
            <a:spAutoFit/>
          </a:bodyPr>
          <a:lstStyle/>
          <a:p>
            <a:r>
              <a:rPr lang="en-US" sz="4000" dirty="0" smtClean="0">
                <a:latin typeface="+mj-lt"/>
              </a:rPr>
              <a:t>Tremie Concrete Backfilling</a:t>
            </a:r>
            <a:endParaRPr lang="en-US" sz="4000" dirty="0">
              <a:latin typeface="+mj-lt"/>
            </a:endParaRPr>
          </a:p>
        </p:txBody>
      </p:sp>
      <p:cxnSp>
        <p:nvCxnSpPr>
          <p:cNvPr id="5" name="Straight Connector 4"/>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3" descr="IMG_3021"/>
          <p:cNvPicPr>
            <a:picLocks noChangeAspect="1" noChangeArrowheads="1"/>
          </p:cNvPicPr>
          <p:nvPr/>
        </p:nvPicPr>
        <p:blipFill>
          <a:blip r:embed="rId4" cstate="print"/>
          <a:srcRect r="17708"/>
          <a:stretch>
            <a:fillRect/>
          </a:stretch>
        </p:blipFill>
        <p:spPr bwMode="auto">
          <a:xfrm>
            <a:off x="4572000" y="762000"/>
            <a:ext cx="4572000"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0"/>
          </p:nvPr>
        </p:nvSpPr>
        <p:spPr/>
        <p:txBody>
          <a:bodyPr/>
          <a:lstStyle/>
          <a:p>
            <a:fld id="{62ABEF5F-8FA6-440F-B410-7B1ED1EF4D37}" type="slidenum">
              <a:rPr lang="en-US" smtClean="0"/>
              <a:pPr/>
              <a:t>69</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26"/>
          <p:cNvSpPr>
            <a:spLocks noGrp="1"/>
          </p:cNvSpPr>
          <p:nvPr>
            <p:ph type="sldNum" sz="quarter" idx="10"/>
          </p:nvPr>
        </p:nvSpPr>
        <p:spPr/>
        <p:txBody>
          <a:bodyPr/>
          <a:lstStyle/>
          <a:p>
            <a:fld id="{62ABEF5F-8FA6-440F-B410-7B1ED1EF4D37}" type="slidenum">
              <a:rPr lang="en-US" smtClean="0"/>
              <a:pPr/>
              <a:t>7</a:t>
            </a:fld>
            <a:endParaRPr lang="en-US" dirty="0"/>
          </a:p>
        </p:txBody>
      </p:sp>
      <p:pic>
        <p:nvPicPr>
          <p:cNvPr id="11" name="Picture 3" descr="Work at WOLP Jul 07 045"/>
          <p:cNvPicPr>
            <a:picLocks noChangeAspect="1" noChangeArrowheads="1"/>
          </p:cNvPicPr>
          <p:nvPr/>
        </p:nvPicPr>
        <p:blipFill>
          <a:blip r:embed="rId2" cstate="print"/>
          <a:srcRect/>
          <a:stretch>
            <a:fillRect/>
          </a:stretch>
        </p:blipFill>
        <p:spPr bwMode="auto">
          <a:xfrm>
            <a:off x="1" y="685800"/>
            <a:ext cx="9144000" cy="6172200"/>
          </a:xfrm>
          <a:prstGeom prst="rect">
            <a:avLst/>
          </a:prstGeom>
          <a:noFill/>
          <a:ln>
            <a:solidFill>
              <a:schemeClr val="tx1"/>
            </a:solidFill>
          </a:ln>
        </p:spPr>
      </p:pic>
      <p:grpSp>
        <p:nvGrpSpPr>
          <p:cNvPr id="2" name="Group 15"/>
          <p:cNvGrpSpPr/>
          <p:nvPr/>
        </p:nvGrpSpPr>
        <p:grpSpPr>
          <a:xfrm>
            <a:off x="-2362200" y="-914400"/>
            <a:ext cx="685800" cy="369332"/>
            <a:chOff x="-2362200" y="-914400"/>
            <a:chExt cx="685800" cy="369332"/>
          </a:xfrm>
        </p:grpSpPr>
        <p:sp>
          <p:nvSpPr>
            <p:cNvPr id="6" name="TextBox 5"/>
            <p:cNvSpPr txBox="1"/>
            <p:nvPr/>
          </p:nvSpPr>
          <p:spPr>
            <a:xfrm>
              <a:off x="-2362200" y="-914400"/>
              <a:ext cx="685800" cy="369332"/>
            </a:xfrm>
            <a:prstGeom prst="rect">
              <a:avLst/>
            </a:prstGeom>
            <a:noFill/>
          </p:spPr>
          <p:txBody>
            <a:bodyPr wrap="square" rtlCol="0">
              <a:spAutoFit/>
            </a:bodyPr>
            <a:lstStyle/>
            <a:p>
              <a:r>
                <a:rPr lang="en-US" dirty="0" smtClean="0"/>
                <a:t>B</a:t>
              </a:r>
              <a:endParaRPr lang="en-US" dirty="0"/>
            </a:p>
          </p:txBody>
        </p:sp>
        <p:cxnSp>
          <p:nvCxnSpPr>
            <p:cNvPr id="8" name="Straight Connector 7"/>
            <p:cNvCxnSpPr/>
            <p:nvPr/>
          </p:nvCxnSpPr>
          <p:spPr>
            <a:xfrm>
              <a:off x="-2197100" y="-863600"/>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5"/>
          <p:cNvGrpSpPr/>
          <p:nvPr/>
        </p:nvGrpSpPr>
        <p:grpSpPr>
          <a:xfrm>
            <a:off x="0" y="4303455"/>
            <a:ext cx="6019801" cy="2554545"/>
            <a:chOff x="0" y="4303455"/>
            <a:chExt cx="6019801" cy="2554545"/>
          </a:xfrm>
        </p:grpSpPr>
        <p:sp>
          <p:nvSpPr>
            <p:cNvPr id="5" name="TextBox 4"/>
            <p:cNvSpPr txBox="1"/>
            <p:nvPr/>
          </p:nvSpPr>
          <p:spPr>
            <a:xfrm>
              <a:off x="0" y="4303455"/>
              <a:ext cx="6019801" cy="2554545"/>
            </a:xfrm>
            <a:prstGeom prst="rect">
              <a:avLst/>
            </a:prstGeom>
            <a:solidFill>
              <a:srgbClr val="F2F2F2">
                <a:alpha val="74902"/>
              </a:srgbClr>
            </a:solidFill>
            <a:ln w="31750">
              <a:solidFill>
                <a:schemeClr val="tx1"/>
              </a:solidFill>
            </a:ln>
          </p:spPr>
          <p:txBody>
            <a:bodyPr wrap="square" rtlCol="0">
              <a:spAutoFit/>
            </a:bodyPr>
            <a:lstStyle/>
            <a:p>
              <a:pPr>
                <a:buFont typeface="Arial" pitchFamily="34" charset="0"/>
                <a:buChar char="•"/>
              </a:pPr>
              <a:r>
                <a:rPr lang="en-US" sz="1600" dirty="0" smtClean="0"/>
                <a:t> Annual Flood Damages Prevented –  B 1 Billion           ($34 M)</a:t>
              </a:r>
            </a:p>
            <a:p>
              <a:pPr>
                <a:buFont typeface="Arial" pitchFamily="34" charset="0"/>
                <a:buChar char="•"/>
              </a:pPr>
              <a:r>
                <a:rPr lang="en-US" sz="1600" dirty="0" smtClean="0"/>
                <a:t> Annual Hydropower Production</a:t>
              </a:r>
            </a:p>
            <a:p>
              <a:pPr lvl="1">
                <a:buFont typeface="Arial" pitchFamily="34" charset="0"/>
                <a:buChar char="•"/>
              </a:pPr>
              <a:r>
                <a:rPr lang="en-US" sz="1600" dirty="0" smtClean="0"/>
                <a:t> 800,000 MWH/year,  B 2.3 Billion/year      ($77 M/year)</a:t>
              </a:r>
            </a:p>
            <a:p>
              <a:pPr>
                <a:buFont typeface="Arial" pitchFamily="34" charset="0"/>
                <a:buChar char="•"/>
              </a:pPr>
              <a:r>
                <a:rPr lang="en-US" sz="1600" dirty="0" smtClean="0"/>
                <a:t> Water Supply</a:t>
              </a:r>
            </a:p>
            <a:p>
              <a:pPr lvl="1">
                <a:buFont typeface="Arial" pitchFamily="34" charset="0"/>
                <a:buChar char="•"/>
              </a:pPr>
              <a:r>
                <a:rPr lang="en-US" sz="1600" dirty="0" smtClean="0"/>
                <a:t> 9 Municipalities -   75,700 m</a:t>
              </a:r>
              <a:r>
                <a:rPr lang="en-US" sz="1600" baseline="30000" dirty="0" smtClean="0"/>
                <a:t>3</a:t>
              </a:r>
              <a:r>
                <a:rPr lang="en-US" sz="1600" dirty="0" smtClean="0"/>
                <a:t>/day                     (20 MGD)</a:t>
              </a:r>
            </a:p>
            <a:p>
              <a:pPr lvl="1">
                <a:buFont typeface="Arial" pitchFamily="34" charset="0"/>
                <a:buChar char="•"/>
              </a:pPr>
              <a:r>
                <a:rPr lang="en-US" sz="1600" dirty="0" smtClean="0"/>
                <a:t> 1 Coal fired plant – 844,000 m</a:t>
              </a:r>
              <a:r>
                <a:rPr lang="en-US" sz="1600" baseline="30000" dirty="0" smtClean="0"/>
                <a:t>3</a:t>
              </a:r>
              <a:r>
                <a:rPr lang="en-US" sz="1600" dirty="0" smtClean="0"/>
                <a:t>/day                (223 MGD)</a:t>
              </a:r>
            </a:p>
            <a:p>
              <a:pPr lvl="1">
                <a:buFont typeface="Arial" pitchFamily="34" charset="0"/>
                <a:buChar char="•"/>
              </a:pPr>
              <a:r>
                <a:rPr lang="en-US" sz="1600" dirty="0" smtClean="0"/>
                <a:t> 1 Fish hatchery – 49,210 m</a:t>
              </a:r>
              <a:r>
                <a:rPr lang="en-US" sz="1600" baseline="30000" dirty="0" smtClean="0"/>
                <a:t>3</a:t>
              </a:r>
              <a:r>
                <a:rPr lang="en-US" sz="1600" dirty="0" smtClean="0"/>
                <a:t>/day                      (13 MGD)</a:t>
              </a:r>
            </a:p>
            <a:p>
              <a:pPr>
                <a:buFont typeface="Arial" pitchFamily="34" charset="0"/>
                <a:buChar char="•"/>
              </a:pPr>
              <a:r>
                <a:rPr lang="en-US" sz="1600" dirty="0" smtClean="0"/>
                <a:t> Recreation</a:t>
              </a:r>
            </a:p>
            <a:p>
              <a:pPr lvl="1">
                <a:buFont typeface="Arial" pitchFamily="34" charset="0"/>
                <a:buChar char="•"/>
              </a:pPr>
              <a:r>
                <a:rPr lang="en-US" sz="1600" dirty="0" smtClean="0"/>
                <a:t> 5 M visits/year</a:t>
              </a:r>
            </a:p>
            <a:p>
              <a:pPr lvl="1">
                <a:buFont typeface="Arial" pitchFamily="34" charset="0"/>
                <a:buChar char="•"/>
              </a:pPr>
              <a:r>
                <a:rPr lang="en-US" sz="1600" dirty="0" smtClean="0"/>
                <a:t>  B 4.7 Billion to local economy                              ($159 M)</a:t>
              </a:r>
            </a:p>
          </p:txBody>
        </p:sp>
        <p:cxnSp>
          <p:nvCxnSpPr>
            <p:cNvPr id="15" name="Straight Connector 14"/>
            <p:cNvCxnSpPr/>
            <p:nvPr/>
          </p:nvCxnSpPr>
          <p:spPr>
            <a:xfrm>
              <a:off x="3652851" y="4339407"/>
              <a:ext cx="0" cy="274320"/>
            </a:xfrm>
            <a:prstGeom prst="line">
              <a:avLst/>
            </a:prstGeom>
            <a:solidFill>
              <a:srgbClr val="000000">
                <a:alpha val="54902"/>
              </a:srgbClr>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54300" y="4812509"/>
              <a:ext cx="0" cy="274320"/>
            </a:xfrm>
            <a:prstGeom prst="line">
              <a:avLst/>
            </a:prstGeom>
            <a:solidFill>
              <a:srgbClr val="000000">
                <a:alpha val="54902"/>
              </a:srgbClr>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6396" y="6520713"/>
              <a:ext cx="0" cy="274320"/>
            </a:xfrm>
            <a:prstGeom prst="line">
              <a:avLst/>
            </a:prstGeom>
            <a:solidFill>
              <a:srgbClr val="000000">
                <a:alpha val="54902"/>
              </a:srgbClr>
            </a:solid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2362200" y="0"/>
            <a:ext cx="4419600" cy="707886"/>
          </a:xfrm>
          <a:prstGeom prst="rect">
            <a:avLst/>
          </a:prstGeom>
          <a:noFill/>
        </p:spPr>
        <p:txBody>
          <a:bodyPr wrap="square" rtlCol="0">
            <a:spAutoFit/>
          </a:bodyPr>
          <a:lstStyle/>
          <a:p>
            <a:r>
              <a:rPr lang="en-US" sz="4000" dirty="0" smtClean="0">
                <a:latin typeface="+mj-lt"/>
              </a:rPr>
              <a:t>Project Benefits</a:t>
            </a:r>
            <a:endParaRPr lang="en-US" sz="4000" dirty="0">
              <a:latin typeface="+mj-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descr="WolfCreekDam_ADD1.jpg"/>
          <p:cNvPicPr>
            <a:picLocks noGrp="1" noChangeAspect="1"/>
          </p:cNvPicPr>
          <p:nvPr>
            <p:ph idx="1"/>
          </p:nvPr>
        </p:nvPicPr>
        <p:blipFill>
          <a:blip r:embed="rId2" cstate="print"/>
          <a:stretch>
            <a:fillRect/>
          </a:stretch>
        </p:blipFill>
        <p:spPr>
          <a:xfrm>
            <a:off x="228600" y="1524000"/>
            <a:ext cx="8686800"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10"/>
          </p:nvPr>
        </p:nvSpPr>
        <p:spPr/>
        <p:txBody>
          <a:bodyPr/>
          <a:lstStyle/>
          <a:p>
            <a:fld id="{D03CC7D5-AADD-49FA-8209-475AB0712B2E}" type="slidenum">
              <a:rPr lang="en-US" smtClean="0"/>
              <a:pPr/>
              <a:t>70</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200" y="0"/>
            <a:ext cx="9144000" cy="5867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5305" name="Rectangle 9"/>
          <p:cNvSpPr>
            <a:spLocks noChangeArrowheads="1"/>
          </p:cNvSpPr>
          <p:nvPr/>
        </p:nvSpPr>
        <p:spPr bwMode="auto">
          <a:xfrm>
            <a:off x="1600200" y="76200"/>
            <a:ext cx="6096000" cy="533400"/>
          </a:xfrm>
          <a:prstGeom prst="rect">
            <a:avLst/>
          </a:prstGeom>
          <a:noFill/>
          <a:ln w="9525">
            <a:noFill/>
            <a:miter lim="800000"/>
            <a:headEnd/>
            <a:tailEnd/>
          </a:ln>
          <a:effectLst/>
        </p:spPr>
        <p:txBody>
          <a:bodyPr anchor="ctr"/>
          <a:lstStyle/>
          <a:p>
            <a:pPr algn="ctr" eaLnBrk="1" hangingPunct="1"/>
            <a:r>
              <a:rPr lang="en-US" sz="2400" b="1" dirty="0">
                <a:solidFill>
                  <a:schemeClr val="bg1"/>
                </a:solidFill>
                <a:effectLst/>
                <a:latin typeface="Arial" pitchFamily="34" charset="0"/>
              </a:rPr>
              <a:t>Lake Cumberland Significant Elevations</a:t>
            </a:r>
          </a:p>
        </p:txBody>
      </p:sp>
      <p:grpSp>
        <p:nvGrpSpPr>
          <p:cNvPr id="2" name="Group 22"/>
          <p:cNvGrpSpPr/>
          <p:nvPr/>
        </p:nvGrpSpPr>
        <p:grpSpPr>
          <a:xfrm>
            <a:off x="670560" y="990600"/>
            <a:ext cx="7523859" cy="4879777"/>
            <a:chOff x="76200" y="914400"/>
            <a:chExt cx="7523859" cy="4955977"/>
          </a:xfrm>
        </p:grpSpPr>
        <p:grpSp>
          <p:nvGrpSpPr>
            <p:cNvPr id="3" name="Group 11"/>
            <p:cNvGrpSpPr/>
            <p:nvPr/>
          </p:nvGrpSpPr>
          <p:grpSpPr>
            <a:xfrm>
              <a:off x="387350" y="914400"/>
              <a:ext cx="7212709" cy="4876800"/>
              <a:chOff x="387350" y="1828800"/>
              <a:chExt cx="6832759" cy="4660900"/>
            </a:xfrm>
          </p:grpSpPr>
          <p:pic>
            <p:nvPicPr>
              <p:cNvPr id="3255298" name="Picture 2" descr="BSneed1"/>
              <p:cNvPicPr>
                <a:picLocks noChangeAspect="1" noChangeArrowheads="1"/>
              </p:cNvPicPr>
              <p:nvPr/>
            </p:nvPicPr>
            <p:blipFill>
              <a:blip r:embed="rId2" cstate="print"/>
              <a:srcRect/>
              <a:stretch>
                <a:fillRect/>
              </a:stretch>
            </p:blipFill>
            <p:spPr bwMode="auto">
              <a:xfrm>
                <a:off x="387350" y="1828800"/>
                <a:ext cx="2965450" cy="4660900"/>
              </a:xfrm>
              <a:prstGeom prst="rect">
                <a:avLst/>
              </a:prstGeom>
              <a:noFill/>
            </p:spPr>
          </p:pic>
          <p:grpSp>
            <p:nvGrpSpPr>
              <p:cNvPr id="4" name="Group 3"/>
              <p:cNvGrpSpPr>
                <a:grpSpLocks/>
              </p:cNvGrpSpPr>
              <p:nvPr/>
            </p:nvGrpSpPr>
            <p:grpSpPr bwMode="auto">
              <a:xfrm>
                <a:off x="3500597" y="1905000"/>
                <a:ext cx="3719512" cy="4335463"/>
                <a:chOff x="1585" y="1437"/>
                <a:chExt cx="1772" cy="2731"/>
              </a:xfrm>
            </p:grpSpPr>
            <p:sp>
              <p:nvSpPr>
                <p:cNvPr id="3255300" name="Rectangle 4"/>
                <p:cNvSpPr>
                  <a:spLocks noChangeArrowheads="1"/>
                </p:cNvSpPr>
                <p:nvPr/>
              </p:nvSpPr>
              <p:spPr bwMode="auto">
                <a:xfrm>
                  <a:off x="1594" y="1437"/>
                  <a:ext cx="1538" cy="523"/>
                </a:xfrm>
                <a:prstGeom prst="rect">
                  <a:avLst/>
                </a:prstGeom>
                <a:noFill/>
                <a:ln w="9525">
                  <a:noFill/>
                  <a:miter lim="800000"/>
                  <a:headEnd/>
                  <a:tailEnd/>
                </a:ln>
                <a:effectLst/>
              </p:spPr>
              <p:txBody>
                <a:bodyPr lIns="90488" tIns="44450" rIns="90488" bIns="44450"/>
                <a:lstStyle/>
                <a:p>
                  <a:pPr marL="342900" indent="-342900" eaLnBrk="1" hangingPunct="1">
                    <a:spcBef>
                      <a:spcPct val="20000"/>
                    </a:spcBef>
                    <a:buClr>
                      <a:schemeClr val="bg1"/>
                    </a:buClr>
                    <a:buSzPct val="150000"/>
                  </a:pPr>
                  <a:r>
                    <a:rPr lang="en-US" sz="1200" b="1" dirty="0" smtClean="0">
                      <a:solidFill>
                        <a:schemeClr val="bg1"/>
                      </a:solidFill>
                      <a:effectLst/>
                      <a:latin typeface="Arial" pitchFamily="34" charset="0"/>
                    </a:rPr>
                    <a:t>top </a:t>
                  </a:r>
                  <a:r>
                    <a:rPr lang="en-US" sz="1200" b="1" dirty="0">
                      <a:solidFill>
                        <a:schemeClr val="bg1"/>
                      </a:solidFill>
                      <a:effectLst/>
                      <a:latin typeface="Arial" pitchFamily="34" charset="0"/>
                    </a:rPr>
                    <a:t>of </a:t>
                  </a:r>
                  <a:r>
                    <a:rPr lang="en-US" sz="1200" b="1" dirty="0" smtClean="0">
                      <a:solidFill>
                        <a:schemeClr val="bg1"/>
                      </a:solidFill>
                      <a:effectLst/>
                      <a:latin typeface="Arial" pitchFamily="34" charset="0"/>
                    </a:rPr>
                    <a:t>dam 	                           773        </a:t>
                  </a:r>
                  <a:r>
                    <a:rPr lang="en-US" sz="1200" b="1" dirty="0" smtClean="0">
                      <a:solidFill>
                        <a:srgbClr val="FFFF00"/>
                      </a:solidFill>
                      <a:effectLst/>
                      <a:latin typeface="Arial" pitchFamily="34" charset="0"/>
                    </a:rPr>
                    <a:t>235.6</a:t>
                  </a:r>
                  <a:r>
                    <a:rPr lang="en-US" sz="1200" b="1" dirty="0" smtClean="0">
                      <a:solidFill>
                        <a:schemeClr val="bg1"/>
                      </a:solidFill>
                      <a:effectLst/>
                      <a:latin typeface="Arial" pitchFamily="34" charset="0"/>
                    </a:rPr>
                    <a:t>    </a:t>
                  </a:r>
                  <a:endParaRPr lang="en-US" sz="1200" b="1" dirty="0">
                    <a:solidFill>
                      <a:schemeClr val="bg1"/>
                    </a:solidFill>
                    <a:effectLst/>
                    <a:latin typeface="Arial" pitchFamily="34" charset="0"/>
                  </a:endParaRPr>
                </a:p>
                <a:p>
                  <a:pPr marL="342900" indent="-342900" eaLnBrk="1" hangingPunct="1">
                    <a:spcBef>
                      <a:spcPct val="20000"/>
                    </a:spcBef>
                    <a:buClr>
                      <a:schemeClr val="bg1"/>
                    </a:buClr>
                    <a:buSzPct val="150000"/>
                  </a:pPr>
                  <a:r>
                    <a:rPr lang="en-US" sz="1200" b="1" dirty="0" smtClean="0">
                      <a:solidFill>
                        <a:schemeClr val="bg1"/>
                      </a:solidFill>
                      <a:effectLst/>
                      <a:latin typeface="Arial" pitchFamily="34" charset="0"/>
                    </a:rPr>
                    <a:t>top </a:t>
                  </a:r>
                  <a:r>
                    <a:rPr lang="en-US" sz="1200" b="1" dirty="0">
                      <a:solidFill>
                        <a:schemeClr val="bg1"/>
                      </a:solidFill>
                      <a:effectLst/>
                      <a:latin typeface="Arial" pitchFamily="34" charset="0"/>
                    </a:rPr>
                    <a:t>of flood </a:t>
                  </a:r>
                  <a:r>
                    <a:rPr lang="en-US" sz="1200" b="1" dirty="0" smtClean="0">
                      <a:solidFill>
                        <a:schemeClr val="bg1"/>
                      </a:solidFill>
                      <a:latin typeface="Arial" pitchFamily="34" charset="0"/>
                    </a:rPr>
                    <a:t>control pool</a:t>
                  </a:r>
                  <a:r>
                    <a:rPr lang="en-US" sz="1200" b="1" dirty="0" smtClean="0">
                      <a:solidFill>
                        <a:schemeClr val="bg1"/>
                      </a:solidFill>
                      <a:effectLst/>
                      <a:latin typeface="Arial" pitchFamily="34" charset="0"/>
                    </a:rPr>
                    <a:t>       760        </a:t>
                  </a:r>
                  <a:r>
                    <a:rPr lang="en-US" sz="1200" b="1" dirty="0" smtClean="0">
                      <a:solidFill>
                        <a:srgbClr val="FFFF00"/>
                      </a:solidFill>
                      <a:effectLst/>
                      <a:latin typeface="Arial" pitchFamily="34" charset="0"/>
                    </a:rPr>
                    <a:t>231.6</a:t>
                  </a:r>
                  <a:r>
                    <a:rPr lang="en-US" sz="1200" b="1" dirty="0" smtClean="0">
                      <a:solidFill>
                        <a:schemeClr val="bg1"/>
                      </a:solidFill>
                      <a:effectLst/>
                      <a:latin typeface="Arial" pitchFamily="34" charset="0"/>
                    </a:rPr>
                    <a:t/>
                  </a:r>
                  <a:br>
                    <a:rPr lang="en-US" sz="1200" b="1" dirty="0" smtClean="0">
                      <a:solidFill>
                        <a:schemeClr val="bg1"/>
                      </a:solidFill>
                      <a:effectLst/>
                      <a:latin typeface="Arial" pitchFamily="34" charset="0"/>
                    </a:rPr>
                  </a:br>
                  <a:endParaRPr lang="en-US" sz="1200" b="1" dirty="0">
                    <a:solidFill>
                      <a:schemeClr val="bg1"/>
                    </a:solidFill>
                    <a:effectLst/>
                    <a:latin typeface="Arial" pitchFamily="34" charset="0"/>
                  </a:endParaRPr>
                </a:p>
                <a:p>
                  <a:pPr marL="342900" indent="-342900" eaLnBrk="1" hangingPunct="1">
                    <a:spcBef>
                      <a:spcPct val="20000"/>
                    </a:spcBef>
                    <a:buClr>
                      <a:schemeClr val="bg1"/>
                    </a:buClr>
                    <a:buSzPct val="150000"/>
                  </a:pPr>
                  <a:r>
                    <a:rPr lang="en-US" sz="1200" b="1" dirty="0" smtClean="0">
                      <a:solidFill>
                        <a:schemeClr val="bg1"/>
                      </a:solidFill>
                      <a:effectLst/>
                      <a:latin typeface="Arial" pitchFamily="34" charset="0"/>
                    </a:rPr>
                    <a:t>pool </a:t>
                  </a:r>
                  <a:r>
                    <a:rPr lang="en-US" sz="1200" b="1" dirty="0">
                      <a:solidFill>
                        <a:schemeClr val="bg1"/>
                      </a:solidFill>
                      <a:effectLst/>
                      <a:latin typeface="Arial" pitchFamily="34" charset="0"/>
                    </a:rPr>
                    <a:t>of </a:t>
                  </a:r>
                  <a:r>
                    <a:rPr lang="en-US" sz="1200" b="1" dirty="0" smtClean="0">
                      <a:solidFill>
                        <a:schemeClr val="bg1"/>
                      </a:solidFill>
                      <a:effectLst/>
                      <a:latin typeface="Arial" pitchFamily="34" charset="0"/>
                    </a:rPr>
                    <a:t>record                        751.7     </a:t>
                  </a:r>
                  <a:r>
                    <a:rPr lang="en-US" sz="1200" b="1" dirty="0" smtClean="0">
                      <a:solidFill>
                        <a:srgbClr val="FFFF00"/>
                      </a:solidFill>
                      <a:effectLst/>
                      <a:latin typeface="Arial" pitchFamily="34" charset="0"/>
                    </a:rPr>
                    <a:t>229</a:t>
                  </a:r>
                  <a:endParaRPr lang="en-US" sz="1200" b="1" dirty="0">
                    <a:solidFill>
                      <a:srgbClr val="FFFF00"/>
                    </a:solidFill>
                    <a:effectLst/>
                    <a:latin typeface="Arial" pitchFamily="34" charset="0"/>
                  </a:endParaRPr>
                </a:p>
                <a:p>
                  <a:pPr marL="342900" indent="-342900" eaLnBrk="1" hangingPunct="1">
                    <a:spcBef>
                      <a:spcPct val="20000"/>
                    </a:spcBef>
                    <a:buClr>
                      <a:srgbClr val="FF0000"/>
                    </a:buClr>
                    <a:buSzPct val="150000"/>
                    <a:buFont typeface="Arial Black" pitchFamily="34" charset="0"/>
                    <a:buChar char="-"/>
                  </a:pPr>
                  <a:endParaRPr lang="en-US" sz="1200" b="1" dirty="0">
                    <a:solidFill>
                      <a:schemeClr val="bg1"/>
                    </a:solidFill>
                    <a:effectLst/>
                    <a:latin typeface="Arial" pitchFamily="34" charset="0"/>
                  </a:endParaRPr>
                </a:p>
              </p:txBody>
            </p:sp>
            <p:sp>
              <p:nvSpPr>
                <p:cNvPr id="3255301" name="Rectangle 5"/>
                <p:cNvSpPr>
                  <a:spLocks noChangeArrowheads="1"/>
                </p:cNvSpPr>
                <p:nvPr/>
              </p:nvSpPr>
              <p:spPr bwMode="auto">
                <a:xfrm>
                  <a:off x="1585" y="2013"/>
                  <a:ext cx="1772" cy="1171"/>
                </a:xfrm>
                <a:prstGeom prst="rect">
                  <a:avLst/>
                </a:prstGeom>
                <a:noFill/>
                <a:ln w="9525">
                  <a:noFill/>
                  <a:miter lim="800000"/>
                  <a:headEnd/>
                  <a:tailEnd/>
                </a:ln>
                <a:effectLst/>
              </p:spPr>
              <p:txBody>
                <a:bodyPr lIns="90488" tIns="44450" rIns="90488" bIns="44450"/>
                <a:lstStyle/>
                <a:p>
                  <a:pPr marL="342900" indent="-342900" eaLnBrk="1" hangingPunct="1">
                    <a:spcBef>
                      <a:spcPct val="20000"/>
                    </a:spcBef>
                    <a:buClr>
                      <a:schemeClr val="bg1"/>
                    </a:buClr>
                    <a:buSzPct val="150000"/>
                  </a:pPr>
                  <a:r>
                    <a:rPr lang="en-US" sz="1200" b="1" dirty="0" smtClean="0">
                      <a:solidFill>
                        <a:schemeClr val="bg1"/>
                      </a:solidFill>
                      <a:effectLst/>
                      <a:latin typeface="Arial" pitchFamily="34" charset="0"/>
                    </a:rPr>
                    <a:t>spillway crest                         723        </a:t>
                  </a:r>
                  <a:r>
                    <a:rPr lang="en-US" sz="1200" b="1" dirty="0" smtClean="0">
                      <a:solidFill>
                        <a:srgbClr val="FFFF00"/>
                      </a:solidFill>
                      <a:effectLst/>
                      <a:latin typeface="Arial" pitchFamily="34" charset="0"/>
                    </a:rPr>
                    <a:t>220.3</a:t>
                  </a:r>
                </a:p>
                <a:p>
                  <a:pPr marL="342900" indent="-342900" eaLnBrk="1" hangingPunct="1">
                    <a:spcBef>
                      <a:spcPct val="20000"/>
                    </a:spcBef>
                    <a:buClr>
                      <a:schemeClr val="bg1"/>
                    </a:buClr>
                    <a:buSzPct val="150000"/>
                  </a:pPr>
                  <a:r>
                    <a:rPr lang="en-US" sz="1200" b="1" dirty="0" smtClean="0">
                      <a:solidFill>
                        <a:schemeClr val="accent6">
                          <a:lumMod val="75000"/>
                        </a:schemeClr>
                      </a:solidFill>
                      <a:effectLst/>
                      <a:latin typeface="Arial" pitchFamily="34" charset="0"/>
                    </a:rPr>
                    <a:t>721 – 500-yr event (EL 680)</a:t>
                  </a:r>
                </a:p>
                <a:p>
                  <a:pPr marL="342900" indent="-342900" eaLnBrk="1" hangingPunct="1">
                    <a:spcBef>
                      <a:spcPct val="20000"/>
                    </a:spcBef>
                    <a:buClr>
                      <a:schemeClr val="bg1"/>
                    </a:buClr>
                    <a:buSzPct val="150000"/>
                  </a:pPr>
                  <a:r>
                    <a:rPr lang="en-US" sz="1200" b="1" dirty="0" smtClean="0">
                      <a:solidFill>
                        <a:schemeClr val="accent6">
                          <a:lumMod val="75000"/>
                        </a:schemeClr>
                      </a:solidFill>
                      <a:effectLst/>
                      <a:latin typeface="Arial" pitchFamily="34" charset="0"/>
                    </a:rPr>
                    <a:t>717 – 100-yr event (EL 680)</a:t>
                  </a:r>
                </a:p>
                <a:p>
                  <a:pPr marL="342900" indent="-342900" eaLnBrk="1" hangingPunct="1">
                    <a:spcBef>
                      <a:spcPct val="20000"/>
                    </a:spcBef>
                    <a:buClr>
                      <a:schemeClr val="bg1"/>
                    </a:buClr>
                    <a:buSzPct val="150000"/>
                    <a:buFont typeface="Arial Black" pitchFamily="34" charset="0"/>
                    <a:buChar char="-"/>
                  </a:pPr>
                  <a:endParaRPr lang="en-US" sz="1200" b="1" dirty="0">
                    <a:solidFill>
                      <a:schemeClr val="bg1"/>
                    </a:solidFill>
                    <a:effectLst/>
                    <a:latin typeface="Arial" pitchFamily="34" charset="0"/>
                  </a:endParaRPr>
                </a:p>
                <a:p>
                  <a:pPr marL="342900" indent="-342900" eaLnBrk="1" hangingPunct="1">
                    <a:spcBef>
                      <a:spcPct val="20000"/>
                    </a:spcBef>
                    <a:buClr>
                      <a:schemeClr val="bg1"/>
                    </a:buClr>
                    <a:buSzPct val="150000"/>
                    <a:buFont typeface="Arial Black" pitchFamily="34" charset="0"/>
                    <a:buChar char="-"/>
                  </a:pPr>
                  <a:endParaRPr lang="en-US" sz="1200" b="1" dirty="0">
                    <a:solidFill>
                      <a:schemeClr val="bg1"/>
                    </a:solidFill>
                    <a:effectLst/>
                    <a:latin typeface="Arial" pitchFamily="34" charset="0"/>
                  </a:endParaRPr>
                </a:p>
                <a:p>
                  <a:pPr marL="342900" indent="-342900" eaLnBrk="1" hangingPunct="1">
                    <a:spcBef>
                      <a:spcPct val="20000"/>
                    </a:spcBef>
                    <a:buClr>
                      <a:schemeClr val="bg1"/>
                    </a:buClr>
                    <a:buSzPct val="150000"/>
                  </a:pPr>
                  <a:r>
                    <a:rPr lang="en-US" sz="1200" b="1" dirty="0" smtClean="0">
                      <a:solidFill>
                        <a:schemeClr val="bg1"/>
                      </a:solidFill>
                      <a:effectLst/>
                      <a:latin typeface="Arial" pitchFamily="34" charset="0"/>
                    </a:rPr>
                    <a:t>power pool                             673        </a:t>
                  </a:r>
                  <a:r>
                    <a:rPr lang="en-US" sz="1200" b="1" dirty="0" smtClean="0">
                      <a:solidFill>
                        <a:srgbClr val="FFFF00"/>
                      </a:solidFill>
                      <a:effectLst/>
                      <a:latin typeface="Arial" pitchFamily="34" charset="0"/>
                    </a:rPr>
                    <a:t>205</a:t>
                  </a:r>
                </a:p>
                <a:p>
                  <a:pPr marL="342900" indent="-342900" eaLnBrk="1" hangingPunct="1">
                    <a:spcBef>
                      <a:spcPct val="20000"/>
                    </a:spcBef>
                    <a:buClr>
                      <a:schemeClr val="bg1"/>
                    </a:buClr>
                    <a:buSzPct val="150000"/>
                    <a:buFont typeface="Arial Black" pitchFamily="34" charset="0"/>
                    <a:buChar char="-"/>
                  </a:pPr>
                  <a:endParaRPr lang="en-US" sz="1200" b="1" dirty="0">
                    <a:solidFill>
                      <a:schemeClr val="bg1"/>
                    </a:solidFill>
                    <a:effectLst/>
                    <a:latin typeface="Arial" pitchFamily="34" charset="0"/>
                  </a:endParaRPr>
                </a:p>
                <a:p>
                  <a:pPr marL="342900" indent="-342900" eaLnBrk="1" hangingPunct="1">
                    <a:spcBef>
                      <a:spcPct val="20000"/>
                    </a:spcBef>
                    <a:buClr>
                      <a:schemeClr val="bg1"/>
                    </a:buClr>
                    <a:buSzPct val="150000"/>
                  </a:pPr>
                  <a:r>
                    <a:rPr lang="en-US" sz="1200" b="1" dirty="0" smtClean="0">
                      <a:solidFill>
                        <a:schemeClr val="bg1"/>
                      </a:solidFill>
                      <a:effectLst/>
                      <a:latin typeface="Arial" pitchFamily="34" charset="0"/>
                    </a:rPr>
                    <a:t>C</a:t>
                  </a:r>
                  <a:r>
                    <a:rPr lang="en-US" sz="1200" b="1" baseline="-25000" dirty="0" smtClean="0">
                      <a:solidFill>
                        <a:schemeClr val="bg1"/>
                      </a:solidFill>
                      <a:effectLst/>
                      <a:latin typeface="Arial" pitchFamily="34" charset="0"/>
                    </a:rPr>
                    <a:t>L</a:t>
                  </a:r>
                  <a:r>
                    <a:rPr lang="en-US" sz="1200" b="1" dirty="0" smtClean="0">
                      <a:solidFill>
                        <a:schemeClr val="bg1"/>
                      </a:solidFill>
                      <a:effectLst/>
                      <a:latin typeface="Arial" pitchFamily="34" charset="0"/>
                    </a:rPr>
                    <a:t> penstock                           621.9     </a:t>
                  </a:r>
                  <a:r>
                    <a:rPr lang="en-US" sz="1200" b="1" dirty="0" smtClean="0">
                      <a:solidFill>
                        <a:srgbClr val="FFFF00"/>
                      </a:solidFill>
                      <a:effectLst/>
                      <a:latin typeface="Arial" pitchFamily="34" charset="0"/>
                    </a:rPr>
                    <a:t>189.6</a:t>
                  </a:r>
                  <a:endParaRPr lang="en-US" sz="1200" b="1" dirty="0">
                    <a:solidFill>
                      <a:srgbClr val="FFFF00"/>
                    </a:solidFill>
                    <a:effectLst/>
                    <a:latin typeface="Arial" pitchFamily="34" charset="0"/>
                  </a:endParaRPr>
                </a:p>
              </p:txBody>
            </p:sp>
            <p:sp>
              <p:nvSpPr>
                <p:cNvPr id="3255302" name="Rectangle 6"/>
                <p:cNvSpPr>
                  <a:spLocks noChangeArrowheads="1"/>
                </p:cNvSpPr>
                <p:nvPr/>
              </p:nvSpPr>
              <p:spPr bwMode="auto">
                <a:xfrm>
                  <a:off x="1594" y="3685"/>
                  <a:ext cx="1588" cy="203"/>
                </a:xfrm>
                <a:prstGeom prst="rect">
                  <a:avLst/>
                </a:prstGeom>
                <a:noFill/>
                <a:ln w="9525">
                  <a:noFill/>
                  <a:miter lim="800000"/>
                  <a:headEnd/>
                  <a:tailEnd/>
                </a:ln>
                <a:effectLst/>
              </p:spPr>
              <p:txBody>
                <a:bodyPr lIns="90488" tIns="44450" rIns="90488" bIns="44450"/>
                <a:lstStyle/>
                <a:p>
                  <a:pPr marL="342900" indent="-342900" eaLnBrk="1" hangingPunct="1">
                    <a:spcBef>
                      <a:spcPct val="20000"/>
                    </a:spcBef>
                    <a:buClr>
                      <a:schemeClr val="bg1"/>
                    </a:buClr>
                    <a:buSzPct val="150000"/>
                  </a:pPr>
                  <a:r>
                    <a:rPr lang="en-US" sz="1200" b="1" dirty="0" smtClean="0">
                      <a:solidFill>
                        <a:schemeClr val="bg1"/>
                      </a:solidFill>
                      <a:effectLst/>
                      <a:latin typeface="Arial" pitchFamily="34" charset="0"/>
                    </a:rPr>
                    <a:t>sluice </a:t>
                  </a:r>
                  <a:r>
                    <a:rPr lang="en-US" sz="1200" b="1" dirty="0">
                      <a:solidFill>
                        <a:schemeClr val="bg1"/>
                      </a:solidFill>
                      <a:effectLst/>
                      <a:latin typeface="Arial" pitchFamily="34" charset="0"/>
                    </a:rPr>
                    <a:t>gate </a:t>
                  </a:r>
                  <a:r>
                    <a:rPr lang="en-US" sz="1200" b="1" dirty="0" smtClean="0">
                      <a:solidFill>
                        <a:schemeClr val="bg1"/>
                      </a:solidFill>
                      <a:effectLst/>
                      <a:latin typeface="Arial" pitchFamily="34" charset="0"/>
                    </a:rPr>
                    <a:t>invert                 562         </a:t>
                  </a:r>
                  <a:r>
                    <a:rPr lang="en-US" sz="1200" b="1" dirty="0" smtClean="0">
                      <a:solidFill>
                        <a:srgbClr val="FFFF00"/>
                      </a:solidFill>
                      <a:effectLst/>
                      <a:latin typeface="Arial" pitchFamily="34" charset="0"/>
                    </a:rPr>
                    <a:t>171.3</a:t>
                  </a:r>
                  <a:endParaRPr lang="en-US" sz="1200" b="1" dirty="0">
                    <a:solidFill>
                      <a:srgbClr val="FFFF00"/>
                    </a:solidFill>
                    <a:effectLst/>
                    <a:latin typeface="Arial" pitchFamily="34" charset="0"/>
                  </a:endParaRPr>
                </a:p>
                <a:p>
                  <a:pPr marL="342900" indent="-342900" eaLnBrk="1" hangingPunct="1">
                    <a:spcBef>
                      <a:spcPct val="20000"/>
                    </a:spcBef>
                    <a:buClr>
                      <a:srgbClr val="FF0000"/>
                    </a:buClr>
                    <a:buSzPct val="150000"/>
                    <a:buFont typeface="Arial Black" pitchFamily="34" charset="0"/>
                    <a:buChar char="-"/>
                  </a:pPr>
                  <a:endParaRPr lang="en-US" sz="1200" b="1" dirty="0">
                    <a:solidFill>
                      <a:schemeClr val="bg1"/>
                    </a:solidFill>
                    <a:effectLst/>
                    <a:latin typeface="Arial" pitchFamily="34" charset="0"/>
                  </a:endParaRPr>
                </a:p>
              </p:txBody>
            </p:sp>
            <p:sp>
              <p:nvSpPr>
                <p:cNvPr id="3255303" name="Rectangle 7"/>
                <p:cNvSpPr>
                  <a:spLocks noChangeArrowheads="1"/>
                </p:cNvSpPr>
                <p:nvPr/>
              </p:nvSpPr>
              <p:spPr bwMode="auto">
                <a:xfrm>
                  <a:off x="1594" y="3933"/>
                  <a:ext cx="1588" cy="235"/>
                </a:xfrm>
                <a:prstGeom prst="rect">
                  <a:avLst/>
                </a:prstGeom>
                <a:noFill/>
                <a:ln w="9525">
                  <a:noFill/>
                  <a:miter lim="800000"/>
                  <a:headEnd/>
                  <a:tailEnd/>
                </a:ln>
                <a:effectLst/>
              </p:spPr>
              <p:txBody>
                <a:bodyPr lIns="90488" tIns="44450" rIns="90488" bIns="44450"/>
                <a:lstStyle/>
                <a:p>
                  <a:pPr marL="342900" indent="-342900" eaLnBrk="1" hangingPunct="1">
                    <a:spcBef>
                      <a:spcPct val="20000"/>
                    </a:spcBef>
                    <a:buClr>
                      <a:schemeClr val="bg1"/>
                    </a:buClr>
                    <a:buSzPct val="150000"/>
                  </a:pPr>
                  <a:r>
                    <a:rPr lang="en-US" sz="1200" b="1" dirty="0" smtClean="0">
                      <a:solidFill>
                        <a:schemeClr val="bg1"/>
                      </a:solidFill>
                      <a:effectLst/>
                      <a:latin typeface="Arial" pitchFamily="34" charset="0"/>
                    </a:rPr>
                    <a:t>streambed                            515        </a:t>
                  </a:r>
                  <a:r>
                    <a:rPr lang="en-US" sz="1200" b="1" dirty="0" smtClean="0">
                      <a:solidFill>
                        <a:srgbClr val="FFFF00"/>
                      </a:solidFill>
                      <a:effectLst/>
                      <a:latin typeface="Arial" pitchFamily="34" charset="0"/>
                    </a:rPr>
                    <a:t> 157</a:t>
                  </a:r>
                  <a:endParaRPr lang="en-US" sz="1200" b="1" dirty="0">
                    <a:solidFill>
                      <a:srgbClr val="FFFF00"/>
                    </a:solidFill>
                    <a:effectLst/>
                    <a:latin typeface="Arial" pitchFamily="34" charset="0"/>
                  </a:endParaRPr>
                </a:p>
              </p:txBody>
            </p:sp>
          </p:grpSp>
        </p:grpSp>
        <p:sp>
          <p:nvSpPr>
            <p:cNvPr id="14" name="TextBox 13"/>
            <p:cNvSpPr txBox="1"/>
            <p:nvPr/>
          </p:nvSpPr>
          <p:spPr>
            <a:xfrm>
              <a:off x="381000" y="5562600"/>
              <a:ext cx="3200400" cy="307777"/>
            </a:xfrm>
            <a:prstGeom prst="rect">
              <a:avLst/>
            </a:prstGeom>
            <a:noFill/>
          </p:spPr>
          <p:txBody>
            <a:bodyPr wrap="square" rtlCol="0">
              <a:spAutoFit/>
            </a:bodyPr>
            <a:lstStyle/>
            <a:p>
              <a:r>
                <a:rPr lang="en-US" sz="1400" dirty="0" smtClean="0">
                  <a:solidFill>
                    <a:schemeClr val="bg1"/>
                  </a:solidFill>
                </a:rPr>
                <a:t>Cross Section through Concrete Dam</a:t>
              </a:r>
              <a:endParaRPr lang="en-US" sz="1400" dirty="0">
                <a:solidFill>
                  <a:schemeClr val="bg1"/>
                </a:solidFill>
              </a:endParaRPr>
            </a:p>
          </p:txBody>
        </p:sp>
        <p:sp>
          <p:nvSpPr>
            <p:cNvPr id="15" name="TextBox 14"/>
            <p:cNvSpPr txBox="1"/>
            <p:nvPr/>
          </p:nvSpPr>
          <p:spPr>
            <a:xfrm>
              <a:off x="152400" y="914400"/>
              <a:ext cx="1752600" cy="338554"/>
            </a:xfrm>
            <a:prstGeom prst="rect">
              <a:avLst/>
            </a:prstGeom>
            <a:noFill/>
          </p:spPr>
          <p:txBody>
            <a:bodyPr wrap="square" rtlCol="0">
              <a:spAutoFit/>
            </a:bodyPr>
            <a:lstStyle/>
            <a:p>
              <a:r>
                <a:rPr lang="en-US" sz="1600" dirty="0" smtClean="0">
                  <a:solidFill>
                    <a:schemeClr val="bg1"/>
                  </a:solidFill>
                  <a:latin typeface="+mn-lt"/>
                </a:rPr>
                <a:t>Spillway gate</a:t>
              </a:r>
              <a:endParaRPr lang="en-US" sz="1600" dirty="0">
                <a:solidFill>
                  <a:schemeClr val="bg1"/>
                </a:solidFill>
                <a:latin typeface="+mn-lt"/>
              </a:endParaRPr>
            </a:p>
          </p:txBody>
        </p:sp>
        <p:cxnSp>
          <p:nvCxnSpPr>
            <p:cNvPr id="17" name="Straight Arrow Connector 16"/>
            <p:cNvCxnSpPr/>
            <p:nvPr/>
          </p:nvCxnSpPr>
          <p:spPr>
            <a:xfrm>
              <a:off x="1676400" y="1143000"/>
              <a:ext cx="609600" cy="457200"/>
            </a:xfrm>
            <a:prstGeom prst="straightConnector1">
              <a:avLst/>
            </a:prstGeom>
            <a:ln w="28575">
              <a:solidFill>
                <a:srgbClr val="FFFFCC"/>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52400" y="2438400"/>
              <a:ext cx="1752600" cy="338554"/>
            </a:xfrm>
            <a:prstGeom prst="rect">
              <a:avLst/>
            </a:prstGeom>
            <a:noFill/>
          </p:spPr>
          <p:txBody>
            <a:bodyPr wrap="square" rtlCol="0">
              <a:spAutoFit/>
            </a:bodyPr>
            <a:lstStyle/>
            <a:p>
              <a:r>
                <a:rPr lang="en-US" sz="1600" dirty="0" smtClean="0">
                  <a:solidFill>
                    <a:schemeClr val="bg1"/>
                  </a:solidFill>
                  <a:latin typeface="+mn-lt"/>
                </a:rPr>
                <a:t>Concrete Dam</a:t>
              </a:r>
              <a:endParaRPr lang="en-US" sz="1600" dirty="0">
                <a:solidFill>
                  <a:schemeClr val="bg1"/>
                </a:solidFill>
                <a:latin typeface="+mn-lt"/>
              </a:endParaRPr>
            </a:p>
          </p:txBody>
        </p:sp>
        <p:cxnSp>
          <p:nvCxnSpPr>
            <p:cNvPr id="19" name="Straight Arrow Connector 18"/>
            <p:cNvCxnSpPr/>
            <p:nvPr/>
          </p:nvCxnSpPr>
          <p:spPr>
            <a:xfrm>
              <a:off x="1600200" y="2667000"/>
              <a:ext cx="609600" cy="457200"/>
            </a:xfrm>
            <a:prstGeom prst="straightConnector1">
              <a:avLst/>
            </a:prstGeom>
            <a:ln w="28575">
              <a:solidFill>
                <a:srgbClr val="FFFFCC"/>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200" y="3733800"/>
              <a:ext cx="1752600" cy="338554"/>
            </a:xfrm>
            <a:prstGeom prst="rect">
              <a:avLst/>
            </a:prstGeom>
            <a:noFill/>
          </p:spPr>
          <p:txBody>
            <a:bodyPr wrap="square" rtlCol="0">
              <a:spAutoFit/>
            </a:bodyPr>
            <a:lstStyle/>
            <a:p>
              <a:r>
                <a:rPr lang="en-US" sz="1600" dirty="0" smtClean="0">
                  <a:solidFill>
                    <a:schemeClr val="bg1"/>
                  </a:solidFill>
                  <a:latin typeface="+mn-lt"/>
                </a:rPr>
                <a:t>Sluice outlet</a:t>
              </a:r>
              <a:endParaRPr lang="en-US" sz="1600" dirty="0">
                <a:solidFill>
                  <a:schemeClr val="bg1"/>
                </a:solidFill>
                <a:latin typeface="+mn-lt"/>
              </a:endParaRPr>
            </a:p>
          </p:txBody>
        </p:sp>
        <p:cxnSp>
          <p:nvCxnSpPr>
            <p:cNvPr id="21" name="Straight Arrow Connector 20"/>
            <p:cNvCxnSpPr/>
            <p:nvPr/>
          </p:nvCxnSpPr>
          <p:spPr>
            <a:xfrm>
              <a:off x="1143000" y="4038600"/>
              <a:ext cx="228600" cy="990600"/>
            </a:xfrm>
            <a:prstGeom prst="straightConnector1">
              <a:avLst/>
            </a:prstGeom>
            <a:ln w="28575">
              <a:solidFill>
                <a:srgbClr val="FFFFCC"/>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5867400" y="609600"/>
            <a:ext cx="2057400" cy="461665"/>
          </a:xfrm>
          <a:prstGeom prst="rect">
            <a:avLst/>
          </a:prstGeom>
          <a:noFill/>
        </p:spPr>
        <p:txBody>
          <a:bodyPr wrap="square" rtlCol="0">
            <a:spAutoFit/>
          </a:bodyPr>
          <a:lstStyle/>
          <a:p>
            <a:r>
              <a:rPr lang="en-US" sz="1200" dirty="0" smtClean="0">
                <a:solidFill>
                  <a:srgbClr val="FFFF00"/>
                </a:solidFill>
                <a:latin typeface="+mn-lt"/>
              </a:rPr>
              <a:t>         Elev. above MSL</a:t>
            </a:r>
          </a:p>
          <a:p>
            <a:r>
              <a:rPr lang="en-US" sz="1200" dirty="0" smtClean="0">
                <a:solidFill>
                  <a:schemeClr val="bg1"/>
                </a:solidFill>
                <a:latin typeface="+mn-lt"/>
              </a:rPr>
              <a:t>            ft.        </a:t>
            </a:r>
            <a:r>
              <a:rPr lang="en-US" sz="1200" dirty="0" smtClean="0">
                <a:solidFill>
                  <a:srgbClr val="FFFF00"/>
                </a:solidFill>
                <a:latin typeface="+mn-lt"/>
              </a:rPr>
              <a:t>meters</a:t>
            </a:r>
            <a:endParaRPr lang="en-US" sz="1200" dirty="0">
              <a:solidFill>
                <a:srgbClr val="FFFF00"/>
              </a:solidFill>
              <a:latin typeface="+mn-lt"/>
            </a:endParaRPr>
          </a:p>
        </p:txBody>
      </p:sp>
      <p:cxnSp>
        <p:nvCxnSpPr>
          <p:cNvPr id="26" name="Straight Connector 25"/>
          <p:cNvCxnSpPr/>
          <p:nvPr/>
        </p:nvCxnSpPr>
        <p:spPr>
          <a:xfrm>
            <a:off x="3657600" y="121920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57600" y="141732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76600" y="1828800"/>
            <a:ext cx="990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76600" y="2133600"/>
            <a:ext cx="990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57600" y="320040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57600" y="365760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3800" y="487680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657600" y="5303520"/>
            <a:ext cx="6858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sp>
        <p:nvSpPr>
          <p:cNvPr id="49" name="Right Brace 48"/>
          <p:cNvSpPr/>
          <p:nvPr/>
        </p:nvSpPr>
        <p:spPr>
          <a:xfrm>
            <a:off x="7505700" y="1143000"/>
            <a:ext cx="434340" cy="4191000"/>
          </a:xfrm>
          <a:prstGeom prst="rightBrace">
            <a:avLst>
              <a:gd name="adj1" fmla="val 113749"/>
              <a:gd name="adj2" fmla="val 50364"/>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8077200" y="3116580"/>
            <a:ext cx="914400" cy="276999"/>
          </a:xfrm>
          <a:prstGeom prst="rect">
            <a:avLst/>
          </a:prstGeom>
          <a:noFill/>
        </p:spPr>
        <p:txBody>
          <a:bodyPr wrap="square" rtlCol="0">
            <a:spAutoFit/>
          </a:bodyPr>
          <a:lstStyle/>
          <a:p>
            <a:r>
              <a:rPr lang="en-US" sz="1200" dirty="0" smtClean="0">
                <a:solidFill>
                  <a:srgbClr val="FFFF00"/>
                </a:solidFill>
                <a:latin typeface="+mn-lt"/>
              </a:rPr>
              <a:t>78 m high</a:t>
            </a:r>
            <a:endParaRPr lang="en-US" sz="1200" dirty="0">
              <a:solidFill>
                <a:srgbClr val="FFFF00"/>
              </a:solidFill>
              <a:latin typeface="+mn-lt"/>
            </a:endParaRPr>
          </a:p>
        </p:txBody>
      </p:sp>
      <p:sp>
        <p:nvSpPr>
          <p:cNvPr id="34" name="Slide Number Placeholder 33"/>
          <p:cNvSpPr>
            <a:spLocks noGrp="1"/>
          </p:cNvSpPr>
          <p:nvPr>
            <p:ph type="sldNum" sz="quarter" idx="10"/>
          </p:nvPr>
        </p:nvSpPr>
        <p:spPr/>
        <p:txBody>
          <a:bodyPr/>
          <a:lstStyle/>
          <a:p>
            <a:fld id="{82BF0D79-5E21-4B51-83BC-01370C6300A1}" type="slidenum">
              <a:rPr lang="en-US" smtClean="0"/>
              <a:pPr/>
              <a:t>8</a:t>
            </a:fld>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dirty="0" smtClean="0"/>
              <a:t>The Problem</a:t>
            </a:r>
            <a:endParaRPr lang="en-US" dirty="0"/>
          </a:p>
        </p:txBody>
      </p:sp>
      <p:sp>
        <p:nvSpPr>
          <p:cNvPr id="3" name="Content Placeholder 2"/>
          <p:cNvSpPr>
            <a:spLocks noGrp="1"/>
          </p:cNvSpPr>
          <p:nvPr>
            <p:ph idx="1"/>
          </p:nvPr>
        </p:nvSpPr>
        <p:spPr>
          <a:xfrm>
            <a:off x="609600" y="1295400"/>
            <a:ext cx="8077200" cy="533400"/>
          </a:xfrm>
        </p:spPr>
        <p:txBody>
          <a:bodyPr/>
          <a:lstStyle/>
          <a:p>
            <a:r>
              <a:rPr lang="en-US" dirty="0" smtClean="0"/>
              <a:t>Ranked in USACE highest risk category</a:t>
            </a:r>
          </a:p>
          <a:p>
            <a:endParaRPr lang="en-US" dirty="0" smtClean="0"/>
          </a:p>
          <a:p>
            <a:endParaRPr lang="en-US" dirty="0"/>
          </a:p>
        </p:txBody>
      </p:sp>
      <p:pic>
        <p:nvPicPr>
          <p:cNvPr id="151556" name="Picture 4"/>
          <p:cNvPicPr>
            <a:picLocks noChangeAspect="1" noChangeArrowheads="1"/>
          </p:cNvPicPr>
          <p:nvPr/>
        </p:nvPicPr>
        <p:blipFill>
          <a:blip r:embed="rId2" cstate="print"/>
          <a:srcRect/>
          <a:stretch>
            <a:fillRect/>
          </a:stretch>
        </p:blipFill>
        <p:spPr bwMode="auto">
          <a:xfrm>
            <a:off x="609600" y="1981200"/>
            <a:ext cx="7239000" cy="2667000"/>
          </a:xfrm>
          <a:prstGeom prst="rect">
            <a:avLst/>
          </a:prstGeom>
          <a:noFill/>
          <a:ln w="9525">
            <a:noFill/>
            <a:miter lim="800000"/>
            <a:headEnd/>
            <a:tailEnd/>
          </a:ln>
        </p:spPr>
      </p:pic>
      <p:sp>
        <p:nvSpPr>
          <p:cNvPr id="7" name="Content Placeholder 2"/>
          <p:cNvSpPr txBox="1">
            <a:spLocks/>
          </p:cNvSpPr>
          <p:nvPr/>
        </p:nvSpPr>
        <p:spPr bwMode="auto">
          <a:xfrm>
            <a:off x="609600" y="4648200"/>
            <a:ext cx="8229600" cy="137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spcBef>
                <a:spcPct val="20000"/>
              </a:spcBef>
              <a:buFont typeface="Wingdings" pitchFamily="2" charset="2"/>
              <a:buChar char="§"/>
            </a:pPr>
            <a:r>
              <a:rPr lang="en-US" sz="3200" dirty="0" smtClean="0"/>
              <a:t>High probability for embankment and foundation seepage and piping at normal pool levels</a:t>
            </a: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cxnSp>
        <p:nvCxnSpPr>
          <p:cNvPr id="9" name="Straight Connector 8"/>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0"/>
          </p:nvPr>
        </p:nvSpPr>
        <p:spPr/>
        <p:txBody>
          <a:bodyPr/>
          <a:lstStyle/>
          <a:p>
            <a:fld id="{D03CC7D5-AADD-49FA-8209-475AB0712B2E}" type="slidenum">
              <a:rPr lang="en-US" smtClean="0"/>
              <a:pPr/>
              <a:t>9</a:t>
            </a:fld>
            <a:endParaRPr lang="en-US"/>
          </a:p>
        </p:txBody>
      </p:sp>
      <p:cxnSp>
        <p:nvCxnSpPr>
          <p:cNvPr id="12" name="Straight Connector 11"/>
          <p:cNvCxnSpPr/>
          <p:nvPr/>
        </p:nvCxnSpPr>
        <p:spPr>
          <a:xfrm>
            <a:off x="5029200" y="2781300"/>
            <a:ext cx="2286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895600" y="3048000"/>
            <a:ext cx="4800600" cy="12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95600" y="3314700"/>
            <a:ext cx="1737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6949</TotalTime>
  <Words>2322</Words>
  <Application>Microsoft Office PowerPoint</Application>
  <PresentationFormat>On-screen Show (4:3)</PresentationFormat>
  <Paragraphs>572</Paragraphs>
  <Slides>70</Slides>
  <Notes>31</Notes>
  <HiddenSlides>1</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73" baseType="lpstr">
      <vt:lpstr>Title Master</vt:lpstr>
      <vt:lpstr>Slide Master</vt:lpstr>
      <vt:lpstr>Photo Editor Photo</vt:lpstr>
      <vt:lpstr>WOLF CREEK DAM – CASE STUDY</vt:lpstr>
      <vt:lpstr>Briefing Outline</vt:lpstr>
      <vt:lpstr>The Project</vt:lpstr>
      <vt:lpstr>Wolf Creek Dam Location  U.S.</vt:lpstr>
      <vt:lpstr>Location - States of Kentucky and Tennessee with Population Centers Downstream</vt:lpstr>
      <vt:lpstr>Wolf Creek Dam</vt:lpstr>
      <vt:lpstr>PowerPoint Presentation</vt:lpstr>
      <vt:lpstr>PowerPoint Presentation</vt:lpstr>
      <vt:lpstr>The Problem</vt:lpstr>
      <vt:lpstr>Generalized Section  </vt:lpstr>
      <vt:lpstr>Embankment Plan </vt:lpstr>
      <vt:lpstr> Foundation Treatment </vt:lpstr>
      <vt:lpstr>PowerPoint Presentation</vt:lpstr>
      <vt:lpstr>PowerPoint Presentation</vt:lpstr>
      <vt:lpstr>Cutoff Trench Treatment</vt:lpstr>
      <vt:lpstr> Cutoff Trench Treatment </vt:lpstr>
      <vt:lpstr>PowerPoint Presentation</vt:lpstr>
      <vt:lpstr> Foundation Treatment </vt:lpstr>
      <vt:lpstr> Foundation Treatment </vt:lpstr>
      <vt:lpstr>Conceptual Failure Mode  </vt:lpstr>
      <vt:lpstr>1960’S Problem Areas</vt:lpstr>
      <vt:lpstr>PowerPoint Presentation</vt:lpstr>
      <vt:lpstr>PowerPoint Presentation</vt:lpstr>
      <vt:lpstr>PowerPoint Presentation</vt:lpstr>
      <vt:lpstr>1960’s and 70’s Remedial  Features</vt:lpstr>
      <vt:lpstr>OBSERVATIONS 1995 -2005 </vt:lpstr>
      <vt:lpstr>The Interim</vt:lpstr>
      <vt:lpstr>Estimated Loss of Life and Economic Damages</vt:lpstr>
      <vt:lpstr>Abbreviated History Channel Clip</vt:lpstr>
      <vt:lpstr>PowerPoint Presentation</vt:lpstr>
      <vt:lpstr>IRRM’s Cont’d.</vt:lpstr>
      <vt:lpstr>PowerPoint Presentation</vt:lpstr>
      <vt:lpstr>PowerPoint Presentation</vt:lpstr>
      <vt:lpstr>PowerPoint Presentation</vt:lpstr>
      <vt:lpstr>PowerPoint Presentation</vt:lpstr>
      <vt:lpstr>Wolf Creek Dam History Channel Video – 6 minute version </vt:lpstr>
      <vt:lpstr>PowerPoint Presentation</vt:lpstr>
      <vt:lpstr>PowerPoint Presentation</vt:lpstr>
      <vt:lpstr>Barrier Walls</vt:lpstr>
      <vt:lpstr>Generalized Section  </vt:lpstr>
      <vt:lpstr>Existing and New Wall Profile</vt:lpstr>
      <vt:lpstr>Deep Slurry Wall Construction Methods</vt:lpstr>
      <vt:lpstr>PowerPoint Presentation</vt:lpstr>
      <vt:lpstr>Work Platform </vt:lpstr>
      <vt:lpstr>PowerPoint Presentation</vt:lpstr>
      <vt:lpstr>PowerPoint Presentation</vt:lpstr>
      <vt:lpstr>PowerPoint Presentation</vt:lpstr>
      <vt:lpstr>Guidewall</vt:lpstr>
      <vt:lpstr>PowerPoint Presentation</vt:lpstr>
      <vt:lpstr>PowerPoint Presentation</vt:lpstr>
      <vt:lpstr>Hydromill</vt:lpstr>
      <vt:lpstr>Hydromill</vt:lpstr>
      <vt:lpstr>Hydromill Excavating in Embankment</vt:lpstr>
      <vt:lpstr>PowerPoint Presentation</vt:lpstr>
      <vt:lpstr>PowerPoint Presentation</vt:lpstr>
      <vt:lpstr>PowerPoint Presentation</vt:lpstr>
      <vt:lpstr>Guide Hole Drilling and Monitoring</vt:lpstr>
      <vt:lpstr>PowerPoint Presentation</vt:lpstr>
      <vt:lpstr>PowerPoint Presentation</vt:lpstr>
      <vt:lpstr>Wirth Pile Drilling Rig</vt:lpstr>
      <vt:lpstr>PowerPoint Presentation</vt:lpstr>
      <vt:lpstr>PowerPoint Presentation</vt:lpstr>
      <vt:lpstr>PowerPoint Presentation</vt:lpstr>
      <vt:lpstr>PowerPoint Presentation</vt:lpstr>
      <vt:lpstr>PowerPoint Presentation</vt:lpstr>
      <vt:lpstr>PowerPoint Presentation</vt:lpstr>
      <vt:lpstr>Combined Barrier Wall (CBW)</vt:lpstr>
      <vt:lpstr>PowerPoint Presentation</vt:lpstr>
      <vt:lpstr> </vt:lpstr>
      <vt:lpstr>Questions?</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Paula Silva Pedreira de Freitas</cp:lastModifiedBy>
  <cp:revision>36</cp:revision>
  <dcterms:created xsi:type="dcterms:W3CDTF">2009-05-21T17:19:18Z</dcterms:created>
  <dcterms:modified xsi:type="dcterms:W3CDTF">2013-05-23T15:07:48Z</dcterms:modified>
</cp:coreProperties>
</file>