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44"/>
  </p:notesMasterIdLst>
  <p:sldIdLst>
    <p:sldId id="256" r:id="rId3"/>
    <p:sldId id="259" r:id="rId4"/>
    <p:sldId id="260" r:id="rId5"/>
    <p:sldId id="323"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2" r:id="rId89"/>
    <p:sldId id="423" r:id="rId90"/>
    <p:sldId id="424" r:id="rId91"/>
    <p:sldId id="425" r:id="rId92"/>
    <p:sldId id="426" r:id="rId93"/>
    <p:sldId id="427" r:id="rId94"/>
    <p:sldId id="428" r:id="rId95"/>
    <p:sldId id="429" r:id="rId96"/>
    <p:sldId id="430" r:id="rId97"/>
    <p:sldId id="431" r:id="rId98"/>
    <p:sldId id="432" r:id="rId99"/>
    <p:sldId id="433" r:id="rId100"/>
    <p:sldId id="434" r:id="rId101"/>
    <p:sldId id="435" r:id="rId102"/>
    <p:sldId id="436" r:id="rId103"/>
    <p:sldId id="437" r:id="rId104"/>
    <p:sldId id="438" r:id="rId105"/>
    <p:sldId id="439" r:id="rId106"/>
    <p:sldId id="440" r:id="rId107"/>
    <p:sldId id="441" r:id="rId108"/>
    <p:sldId id="442" r:id="rId109"/>
    <p:sldId id="443" r:id="rId110"/>
    <p:sldId id="444" r:id="rId111"/>
    <p:sldId id="445" r:id="rId112"/>
    <p:sldId id="446" r:id="rId113"/>
    <p:sldId id="447" r:id="rId114"/>
    <p:sldId id="448" r:id="rId115"/>
    <p:sldId id="449" r:id="rId116"/>
    <p:sldId id="450" r:id="rId117"/>
    <p:sldId id="451" r:id="rId118"/>
    <p:sldId id="452" r:id="rId119"/>
    <p:sldId id="453" r:id="rId120"/>
    <p:sldId id="454" r:id="rId121"/>
    <p:sldId id="455" r:id="rId122"/>
    <p:sldId id="456" r:id="rId123"/>
    <p:sldId id="457" r:id="rId124"/>
    <p:sldId id="458" r:id="rId125"/>
    <p:sldId id="459" r:id="rId126"/>
    <p:sldId id="460" r:id="rId127"/>
    <p:sldId id="461" r:id="rId128"/>
    <p:sldId id="462" r:id="rId129"/>
    <p:sldId id="463" r:id="rId130"/>
    <p:sldId id="464" r:id="rId131"/>
    <p:sldId id="465" r:id="rId132"/>
    <p:sldId id="466" r:id="rId133"/>
    <p:sldId id="467" r:id="rId134"/>
    <p:sldId id="468" r:id="rId135"/>
    <p:sldId id="469" r:id="rId136"/>
    <p:sldId id="470" r:id="rId137"/>
    <p:sldId id="471" r:id="rId138"/>
    <p:sldId id="472" r:id="rId139"/>
    <p:sldId id="473" r:id="rId140"/>
    <p:sldId id="474" r:id="rId141"/>
    <p:sldId id="476" r:id="rId142"/>
    <p:sldId id="399" r:id="rId1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p:scale>
          <a:sx n="66" d="100"/>
          <a:sy n="66" d="100"/>
        </p:scale>
        <p:origin x="-658" y="-6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DEE8D3-0E2B-43BE-8330-B3BDFC865D40}" type="datetimeFigureOut">
              <a:rPr lang="en-US" smtClean="0"/>
              <a:pPr/>
              <a:t>5/3/2013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C10130-98A1-4670-8509-D509D82C655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2</a:t>
            </a:fld>
            <a:endParaRPr lang="en-US"/>
          </a:p>
        </p:txBody>
      </p:sp>
    </p:spTree>
    <p:extLst>
      <p:ext uri="{BB962C8B-B14F-4D97-AF65-F5344CB8AC3E}">
        <p14:creationId xmlns="" xmlns:p14="http://schemas.microsoft.com/office/powerpoint/2010/main" val="197950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11</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12</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13</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14</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15</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16</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403">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17</a:t>
            </a:fld>
            <a:endParaRPr lang="en-US">
              <a:solidFill>
                <a:prstClr val="black"/>
              </a:solidFill>
            </a:endParaRPr>
          </a:p>
        </p:txBody>
      </p:sp>
    </p:spTree>
    <p:extLst>
      <p:ext uri="{BB962C8B-B14F-4D97-AF65-F5344CB8AC3E}">
        <p14:creationId xmlns="" xmlns:p14="http://schemas.microsoft.com/office/powerpoint/2010/main" val="156263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403">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18</a:t>
            </a:fld>
            <a:endParaRPr lang="en-US">
              <a:solidFill>
                <a:prstClr val="black"/>
              </a:solidFill>
            </a:endParaRPr>
          </a:p>
        </p:txBody>
      </p:sp>
    </p:spTree>
    <p:extLst>
      <p:ext uri="{BB962C8B-B14F-4D97-AF65-F5344CB8AC3E}">
        <p14:creationId xmlns="" xmlns:p14="http://schemas.microsoft.com/office/powerpoint/2010/main" val="156263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19</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20</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3</a:t>
            </a:fld>
            <a:endParaRPr lang="en-US"/>
          </a:p>
        </p:txBody>
      </p:sp>
    </p:spTree>
    <p:extLst>
      <p:ext uri="{BB962C8B-B14F-4D97-AF65-F5344CB8AC3E}">
        <p14:creationId xmlns="" xmlns:p14="http://schemas.microsoft.com/office/powerpoint/2010/main" val="1979504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21</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22</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23</a:t>
            </a:fld>
            <a:endParaRPr lang="en-US"/>
          </a:p>
        </p:txBody>
      </p:sp>
    </p:spTree>
    <p:extLst>
      <p:ext uri="{BB962C8B-B14F-4D97-AF65-F5344CB8AC3E}">
        <p14:creationId xmlns="" xmlns:p14="http://schemas.microsoft.com/office/powerpoint/2010/main" val="3617673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24</a:t>
            </a:fld>
            <a:endParaRPr lang="en-US"/>
          </a:p>
        </p:txBody>
      </p:sp>
    </p:spTree>
    <p:extLst>
      <p:ext uri="{BB962C8B-B14F-4D97-AF65-F5344CB8AC3E}">
        <p14:creationId xmlns="" xmlns:p14="http://schemas.microsoft.com/office/powerpoint/2010/main" val="509644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25</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26</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27</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28</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29</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403">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30</a:t>
            </a:fld>
            <a:endParaRPr lang="en-US">
              <a:solidFill>
                <a:prstClr val="black"/>
              </a:solidFill>
            </a:endParaRPr>
          </a:p>
        </p:txBody>
      </p:sp>
    </p:spTree>
    <p:extLst>
      <p:ext uri="{BB962C8B-B14F-4D97-AF65-F5344CB8AC3E}">
        <p14:creationId xmlns="" xmlns:p14="http://schemas.microsoft.com/office/powerpoint/2010/main" val="1562637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4</a:t>
            </a:fld>
            <a:endParaRPr lang="en-US"/>
          </a:p>
        </p:txBody>
      </p:sp>
    </p:spTree>
    <p:extLst>
      <p:ext uri="{BB962C8B-B14F-4D97-AF65-F5344CB8AC3E}">
        <p14:creationId xmlns:p14="http://schemas.microsoft.com/office/powerpoint/2010/main" xmlns="" val="1202573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6435" y="686113"/>
            <a:ext cx="454513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31</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32</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6435" y="686113"/>
            <a:ext cx="454513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33</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403">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34</a:t>
            </a:fld>
            <a:endParaRPr lang="en-US">
              <a:solidFill>
                <a:prstClr val="black"/>
              </a:solidFill>
            </a:endParaRPr>
          </a:p>
        </p:txBody>
      </p:sp>
    </p:spTree>
    <p:extLst>
      <p:ext uri="{BB962C8B-B14F-4D97-AF65-F5344CB8AC3E}">
        <p14:creationId xmlns="" xmlns:p14="http://schemas.microsoft.com/office/powerpoint/2010/main" val="1562637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986" y="686112"/>
            <a:ext cx="4542030" cy="3427441"/>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35</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36</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986" y="686112"/>
            <a:ext cx="4542030" cy="3427441"/>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37</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6435" y="686113"/>
            <a:ext cx="454513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38</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403">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39</a:t>
            </a:fld>
            <a:endParaRPr lang="en-US">
              <a:solidFill>
                <a:prstClr val="black"/>
              </a:solidFill>
            </a:endParaRPr>
          </a:p>
        </p:txBody>
      </p:sp>
    </p:spTree>
    <p:extLst>
      <p:ext uri="{BB962C8B-B14F-4D97-AF65-F5344CB8AC3E}">
        <p14:creationId xmlns="" xmlns:p14="http://schemas.microsoft.com/office/powerpoint/2010/main" val="1562637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403">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40</a:t>
            </a:fld>
            <a:endParaRPr lang="en-US">
              <a:solidFill>
                <a:prstClr val="black"/>
              </a:solidFill>
            </a:endParaRPr>
          </a:p>
        </p:txBody>
      </p:sp>
    </p:spTree>
    <p:extLst>
      <p:ext uri="{BB962C8B-B14F-4D97-AF65-F5344CB8AC3E}">
        <p14:creationId xmlns="" xmlns:p14="http://schemas.microsoft.com/office/powerpoint/2010/main" val="156263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F428C-3E89-4C9E-9D21-38381242662A}" type="slidenum">
              <a:rPr lang="en-US" smtClean="0"/>
              <a:pPr/>
              <a:t>5</a:t>
            </a:fld>
            <a:endParaRPr lang="en-US"/>
          </a:p>
        </p:txBody>
      </p:sp>
    </p:spTree>
    <p:extLst>
      <p:ext uri="{BB962C8B-B14F-4D97-AF65-F5344CB8AC3E}">
        <p14:creationId xmlns="" xmlns:p14="http://schemas.microsoft.com/office/powerpoint/2010/main" val="1202573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41</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986" y="686112"/>
            <a:ext cx="4542030" cy="3427441"/>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solidFill>
                  <a:prstClr val="black"/>
                </a:solidFill>
              </a:rPr>
              <a:pPr/>
              <a:t>42</a:t>
            </a:fld>
            <a:endParaRPr lang="en-US">
              <a:solidFill>
                <a:prstClr val="black"/>
              </a:solidFill>
            </a:endParaRPr>
          </a:p>
        </p:txBody>
      </p:sp>
    </p:spTree>
    <p:extLst>
      <p:ext uri="{BB962C8B-B14F-4D97-AF65-F5344CB8AC3E}">
        <p14:creationId xmlns="" xmlns:p14="http://schemas.microsoft.com/office/powerpoint/2010/main" val="1450437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43</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44</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45</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46</a:t>
            </a:fld>
            <a:endParaRPr lang="en-US"/>
          </a:p>
        </p:txBody>
      </p:sp>
    </p:spTree>
    <p:extLst>
      <p:ext uri="{BB962C8B-B14F-4D97-AF65-F5344CB8AC3E}">
        <p14:creationId xmlns="" xmlns:p14="http://schemas.microsoft.com/office/powerpoint/2010/main" val="1562637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47</a:t>
            </a:fld>
            <a:endParaRPr lang="en-US"/>
          </a:p>
        </p:txBody>
      </p:sp>
    </p:spTree>
    <p:extLst>
      <p:ext uri="{BB962C8B-B14F-4D97-AF65-F5344CB8AC3E}">
        <p14:creationId xmlns="" xmlns:p14="http://schemas.microsoft.com/office/powerpoint/2010/main" val="12453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48</a:t>
            </a:fld>
            <a:endParaRPr lang="en-US"/>
          </a:p>
        </p:txBody>
      </p:sp>
    </p:spTree>
    <p:extLst>
      <p:ext uri="{BB962C8B-B14F-4D97-AF65-F5344CB8AC3E}">
        <p14:creationId xmlns="" xmlns:p14="http://schemas.microsoft.com/office/powerpoint/2010/main" val="3314630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49</a:t>
            </a:fld>
            <a:endParaRPr lang="en-US"/>
          </a:p>
        </p:txBody>
      </p:sp>
    </p:spTree>
    <p:extLst>
      <p:ext uri="{BB962C8B-B14F-4D97-AF65-F5344CB8AC3E}">
        <p14:creationId xmlns="" xmlns:p14="http://schemas.microsoft.com/office/powerpoint/2010/main" val="1868374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50</a:t>
            </a:fld>
            <a:endParaRPr lang="en-US"/>
          </a:p>
        </p:txBody>
      </p:sp>
    </p:spTree>
    <p:extLst>
      <p:ext uri="{BB962C8B-B14F-4D97-AF65-F5344CB8AC3E}">
        <p14:creationId xmlns="" xmlns:p14="http://schemas.microsoft.com/office/powerpoint/2010/main" val="135155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6</a:t>
            </a:fld>
            <a:endParaRPr lang="en-US"/>
          </a:p>
        </p:txBody>
      </p:sp>
    </p:spTree>
    <p:extLst>
      <p:ext uri="{BB962C8B-B14F-4D97-AF65-F5344CB8AC3E}">
        <p14:creationId xmlns="" xmlns:p14="http://schemas.microsoft.com/office/powerpoint/2010/main" val="1979504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51</a:t>
            </a:fld>
            <a:endParaRPr lang="en-US"/>
          </a:p>
        </p:txBody>
      </p:sp>
    </p:spTree>
    <p:extLst>
      <p:ext uri="{BB962C8B-B14F-4D97-AF65-F5344CB8AC3E}">
        <p14:creationId xmlns="" xmlns:p14="http://schemas.microsoft.com/office/powerpoint/2010/main" val="2537437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52</a:t>
            </a:fld>
            <a:endParaRPr lang="en-US"/>
          </a:p>
        </p:txBody>
      </p:sp>
    </p:spTree>
    <p:extLst>
      <p:ext uri="{BB962C8B-B14F-4D97-AF65-F5344CB8AC3E}">
        <p14:creationId xmlns="" xmlns:p14="http://schemas.microsoft.com/office/powerpoint/2010/main" val="3302922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53</a:t>
            </a:fld>
            <a:endParaRPr lang="en-US"/>
          </a:p>
        </p:txBody>
      </p:sp>
    </p:spTree>
    <p:extLst>
      <p:ext uri="{BB962C8B-B14F-4D97-AF65-F5344CB8AC3E}">
        <p14:creationId xmlns="" xmlns:p14="http://schemas.microsoft.com/office/powerpoint/2010/main" val="1198453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54</a:t>
            </a:fld>
            <a:endParaRPr lang="en-US"/>
          </a:p>
        </p:txBody>
      </p:sp>
    </p:spTree>
    <p:extLst>
      <p:ext uri="{BB962C8B-B14F-4D97-AF65-F5344CB8AC3E}">
        <p14:creationId xmlns="" xmlns:p14="http://schemas.microsoft.com/office/powerpoint/2010/main" val="4054546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55</a:t>
            </a:fld>
            <a:endParaRPr lang="en-US"/>
          </a:p>
        </p:txBody>
      </p:sp>
    </p:spTree>
    <p:extLst>
      <p:ext uri="{BB962C8B-B14F-4D97-AF65-F5344CB8AC3E}">
        <p14:creationId xmlns="" xmlns:p14="http://schemas.microsoft.com/office/powerpoint/2010/main" val="1332974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56</a:t>
            </a:fld>
            <a:endParaRPr lang="en-US"/>
          </a:p>
        </p:txBody>
      </p:sp>
    </p:spTree>
    <p:extLst>
      <p:ext uri="{BB962C8B-B14F-4D97-AF65-F5344CB8AC3E}">
        <p14:creationId xmlns="" xmlns:p14="http://schemas.microsoft.com/office/powerpoint/2010/main" val="2440075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57</a:t>
            </a:fld>
            <a:endParaRPr lang="en-US"/>
          </a:p>
        </p:txBody>
      </p:sp>
    </p:spTree>
    <p:extLst>
      <p:ext uri="{BB962C8B-B14F-4D97-AF65-F5344CB8AC3E}">
        <p14:creationId xmlns="" xmlns:p14="http://schemas.microsoft.com/office/powerpoint/2010/main" val="33406608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59</a:t>
            </a:fld>
            <a:endParaRPr lang="en-US"/>
          </a:p>
        </p:txBody>
      </p:sp>
    </p:spTree>
    <p:extLst>
      <p:ext uri="{BB962C8B-B14F-4D97-AF65-F5344CB8AC3E}">
        <p14:creationId xmlns="" xmlns:p14="http://schemas.microsoft.com/office/powerpoint/2010/main" val="12134049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63</a:t>
            </a:fld>
            <a:endParaRPr lang="en-US"/>
          </a:p>
        </p:txBody>
      </p:sp>
    </p:spTree>
    <p:extLst>
      <p:ext uri="{BB962C8B-B14F-4D97-AF65-F5344CB8AC3E}">
        <p14:creationId xmlns="" xmlns:p14="http://schemas.microsoft.com/office/powerpoint/2010/main" val="34430256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64</a:t>
            </a:fld>
            <a:endParaRPr lang="en-US"/>
          </a:p>
        </p:txBody>
      </p:sp>
    </p:spTree>
    <p:extLst>
      <p:ext uri="{BB962C8B-B14F-4D97-AF65-F5344CB8AC3E}">
        <p14:creationId xmlns="" xmlns:p14="http://schemas.microsoft.com/office/powerpoint/2010/main" val="177110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7</a:t>
            </a:fld>
            <a:endParaRPr lang="en-US"/>
          </a:p>
        </p:txBody>
      </p:sp>
    </p:spTree>
    <p:extLst>
      <p:ext uri="{BB962C8B-B14F-4D97-AF65-F5344CB8AC3E}">
        <p14:creationId xmlns="" xmlns:p14="http://schemas.microsoft.com/office/powerpoint/2010/main" val="860138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F4E94CB1-FE4C-4D8E-B066-1ED734FAE9A8}" type="slidenum">
              <a:rPr lang="en-US"/>
              <a:pPr/>
              <a:t>107</a:t>
            </a:fld>
            <a:endParaRPr lang="en-US"/>
          </a:p>
        </p:txBody>
      </p:sp>
      <p:sp>
        <p:nvSpPr>
          <p:cNvPr id="118787" name="Rectangle 2"/>
          <p:cNvSpPr>
            <a:spLocks noGrp="1" noRot="1" noChangeAspect="1" noChangeArrowheads="1" noTextEdit="1"/>
          </p:cNvSpPr>
          <p:nvPr>
            <p:ph type="sldImg"/>
          </p:nvPr>
        </p:nvSpPr>
        <p:spPr>
          <a:xfrm>
            <a:off x="1133475" y="674688"/>
            <a:ext cx="4597400" cy="3448050"/>
          </a:xfrm>
          <a:ln/>
        </p:spPr>
      </p:sp>
      <p:sp>
        <p:nvSpPr>
          <p:cNvPr id="118788" name="Rectangle 3"/>
          <p:cNvSpPr>
            <a:spLocks noGrp="1" noChangeArrowheads="1"/>
          </p:cNvSpPr>
          <p:nvPr>
            <p:ph type="body" idx="1"/>
          </p:nvPr>
        </p:nvSpPr>
        <p:spPr>
          <a:xfrm>
            <a:off x="914400" y="4348163"/>
            <a:ext cx="5029200" cy="4121150"/>
          </a:xfrm>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140</a:t>
            </a:fld>
            <a:endParaRPr lang="en-US"/>
          </a:p>
        </p:txBody>
      </p:sp>
    </p:spTree>
    <p:extLst>
      <p:ext uri="{BB962C8B-B14F-4D97-AF65-F5344CB8AC3E}">
        <p14:creationId xmlns="" xmlns:p14="http://schemas.microsoft.com/office/powerpoint/2010/main" val="193497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8</a:t>
            </a:fld>
            <a:endParaRPr lang="en-US"/>
          </a:p>
        </p:txBody>
      </p:sp>
    </p:spTree>
    <p:extLst>
      <p:ext uri="{BB962C8B-B14F-4D97-AF65-F5344CB8AC3E}">
        <p14:creationId xmlns="" xmlns:p14="http://schemas.microsoft.com/office/powerpoint/2010/main" val="1275071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F428C-3E89-4C9E-9D21-38381242662A}" type="slidenum">
              <a:rPr lang="en-US" smtClean="0"/>
              <a:pPr/>
              <a:t>9</a:t>
            </a:fld>
            <a:endParaRPr lang="en-US"/>
          </a:p>
        </p:txBody>
      </p:sp>
    </p:spTree>
    <p:extLst>
      <p:ext uri="{BB962C8B-B14F-4D97-AF65-F5344CB8AC3E}">
        <p14:creationId xmlns="" xmlns:p14="http://schemas.microsoft.com/office/powerpoint/2010/main" val="127661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615">
              <a:defRPr/>
            </a:pPr>
            <a:endParaRPr lang="en-US" dirty="0" smtClean="0"/>
          </a:p>
        </p:txBody>
      </p:sp>
      <p:sp>
        <p:nvSpPr>
          <p:cNvPr id="4" name="Slide Number Placeholder 3"/>
          <p:cNvSpPr>
            <a:spLocks noGrp="1"/>
          </p:cNvSpPr>
          <p:nvPr>
            <p:ph type="sldNum" sz="quarter" idx="10"/>
          </p:nvPr>
        </p:nvSpPr>
        <p:spPr/>
        <p:txBody>
          <a:bodyPr/>
          <a:lstStyle/>
          <a:p>
            <a:fld id="{58DF428C-3E89-4C9E-9D21-38381242662A}" type="slidenum">
              <a:rPr lang="en-US" smtClean="0"/>
              <a:pPr/>
              <a:t>10</a:t>
            </a:fld>
            <a:endParaRPr lang="en-US"/>
          </a:p>
        </p:txBody>
      </p:sp>
    </p:spTree>
    <p:extLst>
      <p:ext uri="{BB962C8B-B14F-4D97-AF65-F5344CB8AC3E}">
        <p14:creationId xmlns="" xmlns:p14="http://schemas.microsoft.com/office/powerpoint/2010/main" val="277752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avid.B.Paul@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42.tiff"/><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4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46.tiff"/></Relationships>
</file>

<file path=ppt/slides/_rels/slide4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48.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51.tiff"/><Relationship Id="rId4" Type="http://schemas.openxmlformats.org/officeDocument/2006/relationships/image" Target="../media/image50.tiff"/></Relationships>
</file>

<file path=ppt/slides/_rels/slide5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60.tiff"/><Relationship Id="rId4" Type="http://schemas.openxmlformats.org/officeDocument/2006/relationships/image" Target="../media/image59.tiff"/></Relationships>
</file>

<file path=ppt/slides/_rels/slide5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5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8534400" cy="1470025"/>
          </a:xfrm>
        </p:spPr>
        <p:txBody>
          <a:bodyPr/>
          <a:lstStyle/>
          <a:p>
            <a:r>
              <a:rPr lang="en-US" dirty="0" smtClean="0"/>
              <a:t>TETON DAM FAILURE – LESSONS LEARNED</a:t>
            </a:r>
            <a:endParaRPr lang="en-US" dirty="0"/>
          </a:p>
        </p:txBody>
      </p:sp>
      <p:sp>
        <p:nvSpPr>
          <p:cNvPr id="4100" name="Text Box 4"/>
          <p:cNvSpPr txBox="1">
            <a:spLocks noChangeArrowheads="1"/>
          </p:cNvSpPr>
          <p:nvPr/>
        </p:nvSpPr>
        <p:spPr bwMode="auto">
          <a:xfrm>
            <a:off x="76200" y="1828800"/>
            <a:ext cx="4648200" cy="2185214"/>
          </a:xfrm>
          <a:prstGeom prst="rect">
            <a:avLst/>
          </a:prstGeom>
          <a:noFill/>
          <a:ln w="9525">
            <a:noFill/>
            <a:miter lim="800000"/>
            <a:headEnd/>
            <a:tailEnd/>
          </a:ln>
          <a:effectLst/>
        </p:spPr>
        <p:txBody>
          <a:bodyPr wrap="square">
            <a:spAutoFit/>
          </a:bodyPr>
          <a:lstStyle/>
          <a:p>
            <a:r>
              <a:rPr lang="en-US" sz="1600" b="1" dirty="0" smtClean="0"/>
              <a:t>Dave Paul, </a:t>
            </a:r>
            <a:r>
              <a:rPr lang="en-US" sz="1600" b="1" dirty="0" smtClean="0"/>
              <a:t>P.E.</a:t>
            </a:r>
          </a:p>
          <a:p>
            <a:r>
              <a:rPr lang="en-US" sz="1600" dirty="0" smtClean="0"/>
              <a:t>Lead Civil </a:t>
            </a:r>
            <a:r>
              <a:rPr lang="en-US" sz="1600" dirty="0" smtClean="0"/>
              <a:t>Engineer</a:t>
            </a:r>
          </a:p>
          <a:p>
            <a:r>
              <a:rPr lang="en-US" sz="1600" dirty="0" smtClean="0"/>
              <a:t>U.S. Army Corps of Engineers</a:t>
            </a:r>
          </a:p>
          <a:p>
            <a:r>
              <a:rPr lang="en-US" sz="1600" dirty="0" smtClean="0"/>
              <a:t>Risk Management Center    </a:t>
            </a:r>
            <a:endParaRPr lang="en-US" sz="1600" dirty="0" smtClean="0"/>
          </a:p>
          <a:p>
            <a:r>
              <a:rPr lang="en-US" sz="1600" dirty="0" smtClean="0">
                <a:hlinkClick r:id="rId2"/>
              </a:rPr>
              <a:t>David.B.Paul@usace.army.mil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8292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Basalt</a:t>
            </a:r>
            <a:endParaRPr lang="en-US" dirty="0"/>
          </a:p>
        </p:txBody>
      </p:sp>
      <p:sp>
        <p:nvSpPr>
          <p:cNvPr id="3079" name="Rectangle 7"/>
          <p:cNvSpPr>
            <a:spLocks noGrp="1" noChangeArrowheads="1"/>
          </p:cNvSpPr>
          <p:nvPr>
            <p:ph type="body" idx="4294967295"/>
          </p:nvPr>
        </p:nvSpPr>
        <p:spPr bwMode="auto">
          <a:xfrm>
            <a:off x="482920" y="847299"/>
            <a:ext cx="8361536" cy="3172908"/>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Encountered </a:t>
            </a:r>
            <a:r>
              <a:rPr lang="en-US" sz="2400" dirty="0"/>
              <a:t>beneath alluvium on the left side of the channel, but not the right.  </a:t>
            </a:r>
          </a:p>
          <a:p>
            <a:r>
              <a:rPr lang="en-US" sz="2400" dirty="0"/>
              <a:t>Exposed in foundation for power plant and other various outcrops</a:t>
            </a:r>
          </a:p>
          <a:p>
            <a:r>
              <a:rPr lang="en-US" sz="2400" dirty="0"/>
              <a:t>Source </a:t>
            </a:r>
            <a:r>
              <a:rPr lang="en-US" sz="2400" dirty="0" smtClean="0"/>
              <a:t>of the basalt flow believed </a:t>
            </a:r>
            <a:r>
              <a:rPr lang="en-US" sz="2400" dirty="0"/>
              <a:t>to be at the mouth of the Teton Canyon (d/s), and flowed upstream over a thin layer of alluvium covering the floor of the gorge to about elevation 5005 ft.  </a:t>
            </a:r>
          </a:p>
        </p:txBody>
      </p:sp>
      <p:pic>
        <p:nvPicPr>
          <p:cNvPr id="6146"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791200" y="3680263"/>
            <a:ext cx="3349997" cy="3177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7"/>
          <p:cNvSpPr txBox="1">
            <a:spLocks noChangeArrowheads="1"/>
          </p:cNvSpPr>
          <p:nvPr/>
        </p:nvSpPr>
        <p:spPr bwMode="auto">
          <a:xfrm>
            <a:off x="492288" y="3956493"/>
            <a:ext cx="5791756" cy="20627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pPr>
              <a:buFont typeface="Wingdings" pitchFamily="2" charset="2"/>
              <a:buChar char="§"/>
            </a:pPr>
            <a:r>
              <a:rPr lang="en-US" b="0" dirty="0" smtClean="0">
                <a:solidFill>
                  <a:schemeClr val="tx1"/>
                </a:solidFill>
              </a:rPr>
              <a:t>River subsequently eroded the basalt from the right side, but it remained on the left side</a:t>
            </a:r>
            <a:endParaRPr lang="en-US" b="0" dirty="0">
              <a:solidFill>
                <a:schemeClr val="tx1"/>
              </a:solidFill>
            </a:endParaRPr>
          </a:p>
        </p:txBody>
      </p:sp>
    </p:spTree>
    <p:extLst>
      <p:ext uri="{BB962C8B-B14F-4D97-AF65-F5344CB8AC3E}">
        <p14:creationId xmlns="" xmlns:p14="http://schemas.microsoft.com/office/powerpoint/2010/main" val="30036569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endParaRPr lang="en-US" smtClean="0"/>
          </a:p>
        </p:txBody>
      </p:sp>
      <p:pic>
        <p:nvPicPr>
          <p:cNvPr id="75779" name="Picture 3" descr="3-8b"/>
          <p:cNvPicPr>
            <a:picLocks noChangeAspect="1" noChangeArrowheads="1"/>
          </p:cNvPicPr>
          <p:nvPr/>
        </p:nvPicPr>
        <p:blipFill>
          <a:blip r:embed="rId2" cstate="print"/>
          <a:srcRect/>
          <a:stretch>
            <a:fillRect/>
          </a:stretch>
        </p:blipFill>
        <p:spPr bwMode="auto">
          <a:xfrm>
            <a:off x="152400" y="0"/>
            <a:ext cx="7696200" cy="6858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5715000"/>
            <a:ext cx="9144000" cy="1143000"/>
          </a:xfrm>
        </p:spPr>
        <p:txBody>
          <a:bodyPr/>
          <a:lstStyle/>
          <a:p>
            <a:pPr eaLnBrk="1" hangingPunct="1"/>
            <a:endParaRPr lang="en-US" smtClean="0"/>
          </a:p>
        </p:txBody>
      </p:sp>
      <p:pic>
        <p:nvPicPr>
          <p:cNvPr id="76803" name="Picture 3" descr="3-8a"/>
          <p:cNvPicPr>
            <a:picLocks noChangeAspect="1" noChangeArrowheads="1"/>
          </p:cNvPicPr>
          <p:nvPr/>
        </p:nvPicPr>
        <p:blipFill>
          <a:blip r:embed="rId2" cstate="print"/>
          <a:srcRect/>
          <a:stretch>
            <a:fillRect/>
          </a:stretch>
        </p:blipFill>
        <p:spPr bwMode="auto">
          <a:xfrm>
            <a:off x="0" y="0"/>
            <a:ext cx="9144000" cy="5951538"/>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5638800"/>
            <a:ext cx="9144000" cy="914400"/>
          </a:xfrm>
        </p:spPr>
        <p:txBody>
          <a:bodyPr/>
          <a:lstStyle/>
          <a:p>
            <a:pPr eaLnBrk="1" hangingPunct="1">
              <a:defRPr/>
            </a:pPr>
            <a:r>
              <a:rPr lang="en-US" sz="3600" b="1" i="1" dirty="0" smtClean="0">
                <a:solidFill>
                  <a:schemeClr val="tx1"/>
                </a:solidFill>
              </a:rPr>
              <a:t>Forensic Investigations</a:t>
            </a:r>
          </a:p>
        </p:txBody>
      </p:sp>
      <p:pic>
        <p:nvPicPr>
          <p:cNvPr id="77827" name="Picture 3" descr="3-12e"/>
          <p:cNvPicPr>
            <a:picLocks noChangeAspect="1" noChangeArrowheads="1"/>
          </p:cNvPicPr>
          <p:nvPr/>
        </p:nvPicPr>
        <p:blipFill>
          <a:blip r:embed="rId2" cstate="print"/>
          <a:srcRect/>
          <a:stretch>
            <a:fillRect/>
          </a:stretch>
        </p:blipFill>
        <p:spPr bwMode="auto">
          <a:xfrm>
            <a:off x="838200" y="152400"/>
            <a:ext cx="7543800" cy="56388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5486400"/>
            <a:ext cx="9144000" cy="1143000"/>
          </a:xfrm>
        </p:spPr>
        <p:txBody>
          <a:bodyPr/>
          <a:lstStyle/>
          <a:p>
            <a:pPr eaLnBrk="1" hangingPunct="1">
              <a:defRPr/>
            </a:pPr>
            <a:r>
              <a:rPr lang="en-US" sz="3600" b="1" i="1" dirty="0" smtClean="0">
                <a:solidFill>
                  <a:schemeClr val="tx1"/>
                </a:solidFill>
              </a:rPr>
              <a:t>Right Abutment Remnant</a:t>
            </a:r>
          </a:p>
        </p:txBody>
      </p:sp>
      <p:pic>
        <p:nvPicPr>
          <p:cNvPr id="78851" name="Picture 3" descr="3-12f"/>
          <p:cNvPicPr>
            <a:picLocks noChangeAspect="1" noChangeArrowheads="1"/>
          </p:cNvPicPr>
          <p:nvPr/>
        </p:nvPicPr>
        <p:blipFill>
          <a:blip r:embed="rId2" cstate="print"/>
          <a:srcRect/>
          <a:stretch>
            <a:fillRect/>
          </a:stretch>
        </p:blipFill>
        <p:spPr bwMode="auto">
          <a:xfrm>
            <a:off x="1447800" y="0"/>
            <a:ext cx="6400800" cy="54864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5638800"/>
            <a:ext cx="9144000" cy="914400"/>
          </a:xfrm>
        </p:spPr>
        <p:txBody>
          <a:bodyPr/>
          <a:lstStyle/>
          <a:p>
            <a:pPr eaLnBrk="1" hangingPunct="1">
              <a:defRPr/>
            </a:pPr>
            <a:r>
              <a:rPr lang="en-US" sz="3600" b="1" i="1" dirty="0" smtClean="0">
                <a:solidFill>
                  <a:schemeClr val="tx1"/>
                </a:solidFill>
              </a:rPr>
              <a:t>Forensic SPT Tests</a:t>
            </a:r>
          </a:p>
        </p:txBody>
      </p:sp>
      <p:pic>
        <p:nvPicPr>
          <p:cNvPr id="79875" name="Picture 3" descr="3-12g"/>
          <p:cNvPicPr>
            <a:picLocks noChangeAspect="1" noChangeArrowheads="1"/>
          </p:cNvPicPr>
          <p:nvPr/>
        </p:nvPicPr>
        <p:blipFill>
          <a:blip r:embed="rId2" cstate="print"/>
          <a:srcRect/>
          <a:stretch>
            <a:fillRect/>
          </a:stretch>
        </p:blipFill>
        <p:spPr bwMode="auto">
          <a:xfrm>
            <a:off x="914400" y="304799"/>
            <a:ext cx="7086600" cy="5257801"/>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5486400"/>
            <a:ext cx="9144000" cy="990600"/>
          </a:xfrm>
        </p:spPr>
        <p:txBody>
          <a:bodyPr/>
          <a:lstStyle/>
          <a:p>
            <a:pPr eaLnBrk="1" hangingPunct="1">
              <a:defRPr/>
            </a:pPr>
            <a:r>
              <a:rPr lang="en-US" sz="3600" b="1" i="1" dirty="0" smtClean="0">
                <a:solidFill>
                  <a:schemeClr val="tx1"/>
                </a:solidFill>
              </a:rPr>
              <a:t>Block Sample</a:t>
            </a:r>
          </a:p>
        </p:txBody>
      </p:sp>
      <p:pic>
        <p:nvPicPr>
          <p:cNvPr id="80899" name="Picture 3" descr="3-12h"/>
          <p:cNvPicPr>
            <a:picLocks noChangeAspect="1" noChangeArrowheads="1"/>
          </p:cNvPicPr>
          <p:nvPr/>
        </p:nvPicPr>
        <p:blipFill>
          <a:blip r:embed="rId2" cstate="print"/>
          <a:srcRect/>
          <a:stretch>
            <a:fillRect/>
          </a:stretch>
        </p:blipFill>
        <p:spPr bwMode="auto">
          <a:xfrm>
            <a:off x="1219200" y="304800"/>
            <a:ext cx="6858000" cy="51816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5410200"/>
            <a:ext cx="9144000" cy="1066800"/>
          </a:xfrm>
        </p:spPr>
        <p:txBody>
          <a:bodyPr/>
          <a:lstStyle/>
          <a:p>
            <a:pPr eaLnBrk="1" hangingPunct="1">
              <a:defRPr/>
            </a:pPr>
            <a:r>
              <a:rPr lang="en-US" sz="3600" b="1" i="1" dirty="0" smtClean="0">
                <a:solidFill>
                  <a:schemeClr val="tx1"/>
                </a:solidFill>
              </a:rPr>
              <a:t>Keyway Forensic Investigations</a:t>
            </a:r>
          </a:p>
        </p:txBody>
      </p:sp>
      <p:pic>
        <p:nvPicPr>
          <p:cNvPr id="81923" name="Picture 3" descr="3-2f"/>
          <p:cNvPicPr>
            <a:picLocks noChangeAspect="1" noChangeArrowheads="1"/>
          </p:cNvPicPr>
          <p:nvPr/>
        </p:nvPicPr>
        <p:blipFill>
          <a:blip r:embed="rId2" cstate="print"/>
          <a:srcRect/>
          <a:stretch>
            <a:fillRect/>
          </a:stretch>
        </p:blipFill>
        <p:spPr bwMode="auto">
          <a:xfrm>
            <a:off x="0" y="1"/>
            <a:ext cx="8382000" cy="53340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5334000"/>
            <a:ext cx="9144000" cy="1066800"/>
          </a:xfrm>
        </p:spPr>
        <p:txBody>
          <a:bodyPr/>
          <a:lstStyle/>
          <a:p>
            <a:pPr algn="l" eaLnBrk="1" hangingPunct="1">
              <a:defRPr/>
            </a:pPr>
            <a:r>
              <a:rPr lang="en-US" sz="3600" b="1" i="1" dirty="0" smtClean="0">
                <a:solidFill>
                  <a:schemeClr val="tx1"/>
                </a:solidFill>
              </a:rPr>
              <a:t>   Hand Excavation Adjacent to Rock</a:t>
            </a:r>
          </a:p>
        </p:txBody>
      </p:sp>
      <p:pic>
        <p:nvPicPr>
          <p:cNvPr id="82947" name="Picture 3" descr="3-12i"/>
          <p:cNvPicPr>
            <a:picLocks noChangeAspect="1" noChangeArrowheads="1"/>
          </p:cNvPicPr>
          <p:nvPr/>
        </p:nvPicPr>
        <p:blipFill>
          <a:blip r:embed="rId3" cstate="print"/>
          <a:srcRect/>
          <a:stretch>
            <a:fillRect/>
          </a:stretch>
        </p:blipFill>
        <p:spPr bwMode="auto">
          <a:xfrm>
            <a:off x="381000" y="304801"/>
            <a:ext cx="7696200" cy="50292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1447800"/>
            <a:ext cx="3124200" cy="1143000"/>
          </a:xfrm>
        </p:spPr>
        <p:txBody>
          <a:bodyPr/>
          <a:lstStyle/>
          <a:p>
            <a:pPr eaLnBrk="1" hangingPunct="1">
              <a:defRPr/>
            </a:pPr>
            <a:r>
              <a:rPr lang="en-US" sz="3600" b="1" i="1" dirty="0" smtClean="0">
                <a:solidFill>
                  <a:schemeClr val="tx1"/>
                </a:solidFill>
              </a:rPr>
              <a:t>Forensic Mapping</a:t>
            </a:r>
          </a:p>
        </p:txBody>
      </p:sp>
      <p:pic>
        <p:nvPicPr>
          <p:cNvPr id="83971" name="Picture 3" descr="3-16-107"/>
          <p:cNvPicPr>
            <a:picLocks noChangeAspect="1" noChangeArrowheads="1"/>
          </p:cNvPicPr>
          <p:nvPr/>
        </p:nvPicPr>
        <p:blipFill>
          <a:blip r:embed="rId2" cstate="print"/>
          <a:srcRect/>
          <a:stretch>
            <a:fillRect/>
          </a:stretch>
        </p:blipFill>
        <p:spPr bwMode="auto">
          <a:xfrm>
            <a:off x="3657600" y="0"/>
            <a:ext cx="5486400" cy="68580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295400"/>
            <a:ext cx="3352800" cy="1143000"/>
          </a:xfrm>
        </p:spPr>
        <p:txBody>
          <a:bodyPr/>
          <a:lstStyle/>
          <a:p>
            <a:pPr eaLnBrk="1" hangingPunct="1">
              <a:defRPr/>
            </a:pPr>
            <a:r>
              <a:rPr lang="en-US" sz="3600" b="1" i="1" dirty="0" smtClean="0">
                <a:solidFill>
                  <a:schemeClr val="tx1"/>
                </a:solidFill>
              </a:rPr>
              <a:t>Grouted Joint</a:t>
            </a:r>
            <a:br>
              <a:rPr lang="en-US" sz="3600" b="1" i="1" dirty="0" smtClean="0">
                <a:solidFill>
                  <a:schemeClr val="tx1"/>
                </a:solidFill>
              </a:rPr>
            </a:br>
            <a:r>
              <a:rPr lang="en-US" sz="3600" b="1" i="1" dirty="0" smtClean="0">
                <a:solidFill>
                  <a:schemeClr val="tx1"/>
                </a:solidFill>
              </a:rPr>
              <a:t>June 15, 1976</a:t>
            </a:r>
          </a:p>
        </p:txBody>
      </p:sp>
      <p:pic>
        <p:nvPicPr>
          <p:cNvPr id="84995" name="Picture 3" descr="3-16-108"/>
          <p:cNvPicPr>
            <a:picLocks noChangeAspect="1" noChangeArrowheads="1"/>
          </p:cNvPicPr>
          <p:nvPr/>
        </p:nvPicPr>
        <p:blipFill>
          <a:blip r:embed="rId2" cstate="print"/>
          <a:srcRect/>
          <a:stretch>
            <a:fillRect/>
          </a:stretch>
        </p:blipFill>
        <p:spPr bwMode="auto">
          <a:xfrm>
            <a:off x="3581401" y="0"/>
            <a:ext cx="55626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Geologic Investigations </a:t>
            </a:r>
            <a:endParaRPr lang="en-US" dirty="0"/>
          </a:p>
        </p:txBody>
      </p:sp>
      <p:sp>
        <p:nvSpPr>
          <p:cNvPr id="3079" name="Rectangle 7"/>
          <p:cNvSpPr>
            <a:spLocks noGrp="1" noChangeArrowheads="1"/>
          </p:cNvSpPr>
          <p:nvPr>
            <p:ph type="body" idx="4294967295"/>
          </p:nvPr>
        </p:nvSpPr>
        <p:spPr bwMode="auto">
          <a:xfrm>
            <a:off x="457200" y="832946"/>
            <a:ext cx="3799317" cy="514218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800" dirty="0" smtClean="0"/>
              <a:t>Foundation exploration drilling program (many phases and drill holes ~ 20,000 ft.)</a:t>
            </a:r>
          </a:p>
          <a:p>
            <a:r>
              <a:rPr lang="en-US" sz="2800" dirty="0" smtClean="0"/>
              <a:t>Geologic mapping</a:t>
            </a:r>
          </a:p>
          <a:p>
            <a:r>
              <a:rPr lang="en-US" sz="2800" dirty="0" smtClean="0"/>
              <a:t>Pumping tests</a:t>
            </a:r>
          </a:p>
          <a:p>
            <a:r>
              <a:rPr lang="en-US" sz="2800" dirty="0" smtClean="0"/>
              <a:t>Groundwater observations</a:t>
            </a:r>
          </a:p>
          <a:p>
            <a:r>
              <a:rPr lang="en-US" sz="2800" dirty="0" smtClean="0"/>
              <a:t>Pilot grout program and follow up pressure testing</a:t>
            </a:r>
          </a:p>
          <a:p>
            <a:endParaRPr lang="en-US" dirty="0" smtClean="0"/>
          </a:p>
          <a:p>
            <a:endParaRPr lang="en-US" dirty="0" smtClean="0"/>
          </a:p>
          <a:p>
            <a:endParaRPr lang="en-US" dirty="0" smtClean="0"/>
          </a:p>
          <a:p>
            <a:endParaRPr lang="en-US" dirty="0" smtClean="0"/>
          </a:p>
          <a:p>
            <a:endParaRPr lang="en-US" dirty="0"/>
          </a:p>
        </p:txBody>
      </p:sp>
      <p:pic>
        <p:nvPicPr>
          <p:cNvPr id="5" name="Picture 3" descr="H:\COMMON\PN3600\Lyon\TetonDam\DamDesignComp1.gif"/>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256517" y="961900"/>
            <a:ext cx="4887483" cy="5896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H:\COMMON\PN3600\Lyon\TetonDam\DamDesign1a.gif"/>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l="25974" t="27065" r="50519" b="12293"/>
          <a:stretch/>
        </p:blipFill>
        <p:spPr bwMode="auto">
          <a:xfrm>
            <a:off x="5008459" y="961899"/>
            <a:ext cx="3581188" cy="5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464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1371600"/>
            <a:ext cx="3505200" cy="1143000"/>
          </a:xfrm>
        </p:spPr>
        <p:txBody>
          <a:bodyPr/>
          <a:lstStyle/>
          <a:p>
            <a:pPr eaLnBrk="1" hangingPunct="1">
              <a:defRPr/>
            </a:pPr>
            <a:r>
              <a:rPr lang="en-US" sz="3600" b="1" i="1" dirty="0" smtClean="0">
                <a:solidFill>
                  <a:schemeClr val="tx1"/>
                </a:solidFill>
              </a:rPr>
              <a:t>Open Foundation Joint</a:t>
            </a:r>
          </a:p>
        </p:txBody>
      </p:sp>
      <p:pic>
        <p:nvPicPr>
          <p:cNvPr id="86019" name="Picture 3" descr="3-16-109"/>
          <p:cNvPicPr>
            <a:picLocks noChangeAspect="1" noChangeArrowheads="1"/>
          </p:cNvPicPr>
          <p:nvPr/>
        </p:nvPicPr>
        <p:blipFill>
          <a:blip r:embed="rId2" cstate="print"/>
          <a:srcRect/>
          <a:stretch>
            <a:fillRect/>
          </a:stretch>
        </p:blipFill>
        <p:spPr bwMode="auto">
          <a:xfrm>
            <a:off x="3886200" y="0"/>
            <a:ext cx="5257800" cy="6858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1295400"/>
            <a:ext cx="3505200" cy="1143000"/>
          </a:xfrm>
        </p:spPr>
        <p:txBody>
          <a:bodyPr/>
          <a:lstStyle/>
          <a:p>
            <a:pPr eaLnBrk="1" hangingPunct="1">
              <a:defRPr/>
            </a:pPr>
            <a:r>
              <a:rPr lang="en-US" sz="3600" b="1" i="1" dirty="0" err="1" smtClean="0">
                <a:solidFill>
                  <a:schemeClr val="tx1"/>
                </a:solidFill>
              </a:rPr>
              <a:t>Ponding</a:t>
            </a:r>
            <a:r>
              <a:rPr lang="en-US" sz="3600" b="1" i="1" dirty="0" smtClean="0">
                <a:solidFill>
                  <a:schemeClr val="tx1"/>
                </a:solidFill>
              </a:rPr>
              <a:t> Tests</a:t>
            </a:r>
          </a:p>
        </p:txBody>
      </p:sp>
      <p:pic>
        <p:nvPicPr>
          <p:cNvPr id="87043" name="Picture 3" descr="3-16-111"/>
          <p:cNvPicPr>
            <a:picLocks noChangeAspect="1" noChangeArrowheads="1"/>
          </p:cNvPicPr>
          <p:nvPr/>
        </p:nvPicPr>
        <p:blipFill>
          <a:blip r:embed="rId2" cstate="print"/>
          <a:srcRect/>
          <a:stretch>
            <a:fillRect/>
          </a:stretch>
        </p:blipFill>
        <p:spPr bwMode="auto">
          <a:xfrm>
            <a:off x="3733800" y="0"/>
            <a:ext cx="5410200"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4953000"/>
            <a:ext cx="9144000" cy="1295400"/>
          </a:xfrm>
        </p:spPr>
        <p:txBody>
          <a:bodyPr/>
          <a:lstStyle/>
          <a:p>
            <a:pPr eaLnBrk="1" hangingPunct="1">
              <a:defRPr/>
            </a:pPr>
            <a:r>
              <a:rPr lang="en-US" sz="3600" b="1" i="1" dirty="0" smtClean="0">
                <a:solidFill>
                  <a:schemeClr val="tx1"/>
                </a:solidFill>
              </a:rPr>
              <a:t>Right Abutment Keyway</a:t>
            </a:r>
            <a:br>
              <a:rPr lang="en-US" sz="3600" b="1" i="1" dirty="0" smtClean="0">
                <a:solidFill>
                  <a:schemeClr val="tx1"/>
                </a:solidFill>
              </a:rPr>
            </a:br>
            <a:r>
              <a:rPr lang="en-US" sz="3600" b="1" i="1" dirty="0" smtClean="0">
                <a:solidFill>
                  <a:schemeClr val="tx1"/>
                </a:solidFill>
              </a:rPr>
              <a:t>October 29, 1976</a:t>
            </a:r>
          </a:p>
        </p:txBody>
      </p:sp>
      <p:pic>
        <p:nvPicPr>
          <p:cNvPr id="88067" name="Picture 3" descr="3-16-112"/>
          <p:cNvPicPr>
            <a:picLocks noChangeAspect="1" noChangeArrowheads="1"/>
          </p:cNvPicPr>
          <p:nvPr/>
        </p:nvPicPr>
        <p:blipFill>
          <a:blip r:embed="rId2" cstate="print"/>
          <a:srcRect/>
          <a:stretch>
            <a:fillRect/>
          </a:stretch>
        </p:blipFill>
        <p:spPr bwMode="auto">
          <a:xfrm>
            <a:off x="152400" y="228601"/>
            <a:ext cx="8763000" cy="4800599"/>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5486400"/>
            <a:ext cx="9144000" cy="1143000"/>
          </a:xfrm>
        </p:spPr>
        <p:txBody>
          <a:bodyPr/>
          <a:lstStyle/>
          <a:p>
            <a:pPr eaLnBrk="1" hangingPunct="1">
              <a:defRPr/>
            </a:pPr>
            <a:r>
              <a:rPr lang="en-US" sz="3600" b="1" i="1" dirty="0" smtClean="0">
                <a:solidFill>
                  <a:schemeClr val="tx1"/>
                </a:solidFill>
              </a:rPr>
              <a:t>Grout Curtain Drilling</a:t>
            </a:r>
          </a:p>
        </p:txBody>
      </p:sp>
      <p:pic>
        <p:nvPicPr>
          <p:cNvPr id="89091" name="Picture 3" descr="3-16-113"/>
          <p:cNvPicPr>
            <a:picLocks noChangeAspect="1" noChangeArrowheads="1"/>
          </p:cNvPicPr>
          <p:nvPr/>
        </p:nvPicPr>
        <p:blipFill>
          <a:blip r:embed="rId2" cstate="print"/>
          <a:srcRect/>
          <a:stretch>
            <a:fillRect/>
          </a:stretch>
        </p:blipFill>
        <p:spPr bwMode="auto">
          <a:xfrm>
            <a:off x="381000" y="0"/>
            <a:ext cx="8458200" cy="55626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5562600"/>
            <a:ext cx="9144000" cy="914400"/>
          </a:xfrm>
        </p:spPr>
        <p:txBody>
          <a:bodyPr/>
          <a:lstStyle/>
          <a:p>
            <a:pPr eaLnBrk="1" hangingPunct="1">
              <a:defRPr/>
            </a:pPr>
            <a:r>
              <a:rPr lang="en-US" sz="3600" b="1" i="1" dirty="0" smtClean="0">
                <a:solidFill>
                  <a:schemeClr val="tx1"/>
                </a:solidFill>
              </a:rPr>
              <a:t>Forensic Drilling</a:t>
            </a:r>
          </a:p>
        </p:txBody>
      </p:sp>
      <p:pic>
        <p:nvPicPr>
          <p:cNvPr id="90115" name="Picture 3" descr="3-16-114"/>
          <p:cNvPicPr>
            <a:picLocks noChangeAspect="1" noChangeArrowheads="1"/>
          </p:cNvPicPr>
          <p:nvPr/>
        </p:nvPicPr>
        <p:blipFill>
          <a:blip r:embed="rId2" cstate="print"/>
          <a:srcRect/>
          <a:stretch>
            <a:fillRect/>
          </a:stretch>
        </p:blipFill>
        <p:spPr bwMode="auto">
          <a:xfrm>
            <a:off x="228600" y="152400"/>
            <a:ext cx="8686800" cy="54864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5257800"/>
            <a:ext cx="9144000" cy="1600200"/>
          </a:xfrm>
        </p:spPr>
        <p:txBody>
          <a:bodyPr/>
          <a:lstStyle/>
          <a:p>
            <a:pPr eaLnBrk="1" hangingPunct="1">
              <a:defRPr/>
            </a:pPr>
            <a:r>
              <a:rPr lang="en-US" sz="3600" b="1" i="1" dirty="0" smtClean="0">
                <a:solidFill>
                  <a:schemeClr val="tx1"/>
                </a:solidFill>
              </a:rPr>
              <a:t>Wet Seam</a:t>
            </a:r>
          </a:p>
        </p:txBody>
      </p:sp>
      <p:pic>
        <p:nvPicPr>
          <p:cNvPr id="91139" name="Picture 3" descr="3-9f"/>
          <p:cNvPicPr>
            <a:picLocks noChangeAspect="1" noChangeArrowheads="1"/>
          </p:cNvPicPr>
          <p:nvPr/>
        </p:nvPicPr>
        <p:blipFill>
          <a:blip r:embed="rId2" cstate="print"/>
          <a:srcRect/>
          <a:stretch>
            <a:fillRect/>
          </a:stretch>
        </p:blipFill>
        <p:spPr bwMode="auto">
          <a:xfrm>
            <a:off x="0" y="457200"/>
            <a:ext cx="9144000" cy="4932363"/>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5562600"/>
            <a:ext cx="9144000" cy="1143000"/>
          </a:xfrm>
        </p:spPr>
        <p:txBody>
          <a:bodyPr/>
          <a:lstStyle/>
          <a:p>
            <a:pPr eaLnBrk="1" hangingPunct="1">
              <a:defRPr/>
            </a:pPr>
            <a:r>
              <a:rPr lang="en-US" sz="2800" b="1" i="1" dirty="0" smtClean="0">
                <a:solidFill>
                  <a:schemeClr val="tx1"/>
                </a:solidFill>
              </a:rPr>
              <a:t>Wet Seam, Elev. 5115, October 17, 1977</a:t>
            </a:r>
          </a:p>
        </p:txBody>
      </p:sp>
      <p:pic>
        <p:nvPicPr>
          <p:cNvPr id="92163" name="Picture 3" descr="3-16-123"/>
          <p:cNvPicPr>
            <a:picLocks noChangeAspect="1" noChangeArrowheads="1"/>
          </p:cNvPicPr>
          <p:nvPr/>
        </p:nvPicPr>
        <p:blipFill>
          <a:blip r:embed="rId2" cstate="print"/>
          <a:srcRect/>
          <a:stretch>
            <a:fillRect/>
          </a:stretch>
        </p:blipFill>
        <p:spPr bwMode="auto">
          <a:xfrm>
            <a:off x="1828800" y="0"/>
            <a:ext cx="5935663" cy="57150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5715000"/>
            <a:ext cx="9144000" cy="1143000"/>
          </a:xfrm>
        </p:spPr>
        <p:txBody>
          <a:bodyPr/>
          <a:lstStyle/>
          <a:p>
            <a:pPr eaLnBrk="1" hangingPunct="1">
              <a:defRPr/>
            </a:pPr>
            <a:r>
              <a:rPr lang="en-US" sz="3200" b="1" i="1" dirty="0" smtClean="0">
                <a:solidFill>
                  <a:schemeClr val="tx1"/>
                </a:solidFill>
              </a:rPr>
              <a:t>Wet Seam Dennison Sampling</a:t>
            </a:r>
            <a:br>
              <a:rPr lang="en-US" sz="3200" b="1" i="1" dirty="0" smtClean="0">
                <a:solidFill>
                  <a:schemeClr val="tx1"/>
                </a:solidFill>
              </a:rPr>
            </a:br>
            <a:r>
              <a:rPr lang="en-US" sz="3200" b="1" i="1" dirty="0" smtClean="0">
                <a:solidFill>
                  <a:schemeClr val="tx1"/>
                </a:solidFill>
              </a:rPr>
              <a:t>Sta. 24 + 50, October 14, 1977</a:t>
            </a:r>
            <a:endParaRPr lang="en-US" sz="3600" b="1" i="1" dirty="0" smtClean="0">
              <a:solidFill>
                <a:schemeClr val="tx1"/>
              </a:solidFill>
            </a:endParaRPr>
          </a:p>
        </p:txBody>
      </p:sp>
      <p:pic>
        <p:nvPicPr>
          <p:cNvPr id="93187" name="Picture 3" descr="3-16-124"/>
          <p:cNvPicPr>
            <a:picLocks noChangeAspect="1" noChangeArrowheads="1"/>
          </p:cNvPicPr>
          <p:nvPr/>
        </p:nvPicPr>
        <p:blipFill>
          <a:blip r:embed="rId2" cstate="print"/>
          <a:srcRect/>
          <a:stretch>
            <a:fillRect/>
          </a:stretch>
        </p:blipFill>
        <p:spPr bwMode="auto">
          <a:xfrm>
            <a:off x="1828800" y="0"/>
            <a:ext cx="5770563" cy="57912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1219200"/>
            <a:ext cx="3810000" cy="1143000"/>
          </a:xfrm>
        </p:spPr>
        <p:txBody>
          <a:bodyPr/>
          <a:lstStyle/>
          <a:p>
            <a:pPr eaLnBrk="1" hangingPunct="1">
              <a:defRPr/>
            </a:pPr>
            <a:r>
              <a:rPr lang="en-US" sz="3600" b="1" i="1" dirty="0" smtClean="0">
                <a:solidFill>
                  <a:schemeClr val="tx1"/>
                </a:solidFill>
              </a:rPr>
              <a:t>Fracture Mapping</a:t>
            </a:r>
          </a:p>
        </p:txBody>
      </p:sp>
      <p:pic>
        <p:nvPicPr>
          <p:cNvPr id="94211" name="Picture 3" descr="3-16-119"/>
          <p:cNvPicPr>
            <a:picLocks noChangeAspect="1" noChangeArrowheads="1"/>
          </p:cNvPicPr>
          <p:nvPr/>
        </p:nvPicPr>
        <p:blipFill>
          <a:blip r:embed="rId2" cstate="print"/>
          <a:srcRect/>
          <a:stretch>
            <a:fillRect/>
          </a:stretch>
        </p:blipFill>
        <p:spPr bwMode="auto">
          <a:xfrm>
            <a:off x="4337050" y="0"/>
            <a:ext cx="4806950" cy="68580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5486400"/>
            <a:ext cx="9144000" cy="1143000"/>
          </a:xfrm>
        </p:spPr>
        <p:txBody>
          <a:bodyPr/>
          <a:lstStyle/>
          <a:p>
            <a:pPr eaLnBrk="1" hangingPunct="1">
              <a:defRPr/>
            </a:pPr>
            <a:r>
              <a:rPr lang="en-US" sz="3600" b="1" i="1" dirty="0" smtClean="0">
                <a:solidFill>
                  <a:schemeClr val="tx1"/>
                </a:solidFill>
              </a:rPr>
              <a:t>Fracture Documentation</a:t>
            </a:r>
          </a:p>
        </p:txBody>
      </p:sp>
      <p:pic>
        <p:nvPicPr>
          <p:cNvPr id="95235" name="Picture 3" descr="3-16-120"/>
          <p:cNvPicPr>
            <a:picLocks noChangeAspect="1" noChangeArrowheads="1"/>
          </p:cNvPicPr>
          <p:nvPr/>
        </p:nvPicPr>
        <p:blipFill>
          <a:blip r:embed="rId2" cstate="print"/>
          <a:srcRect/>
          <a:stretch>
            <a:fillRect/>
          </a:stretch>
        </p:blipFill>
        <p:spPr bwMode="auto">
          <a:xfrm>
            <a:off x="0" y="304800"/>
            <a:ext cx="8458200" cy="51816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0" y="1"/>
            <a:ext cx="9144000" cy="6858000"/>
          </a:xfrm>
          <a:prstGeom prst="rect">
            <a:avLst/>
          </a:prstGeom>
        </p:spPr>
      </p:pic>
      <p:sp>
        <p:nvSpPr>
          <p:cNvPr id="3077" name="Rectangle 5"/>
          <p:cNvSpPr>
            <a:spLocks noGrp="1" noChangeArrowheads="1"/>
          </p:cNvSpPr>
          <p:nvPr>
            <p:ph type="title" idx="4294967295"/>
          </p:nvPr>
        </p:nvSpPr>
        <p:spPr bwMode="auto">
          <a:xfrm>
            <a:off x="42566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solidFill>
                  <a:schemeClr val="tx1"/>
                </a:solidFill>
              </a:rPr>
              <a:t>Geologic Investigations </a:t>
            </a:r>
            <a:endParaRPr lang="en-US" dirty="0">
              <a:solidFill>
                <a:schemeClr val="tx1"/>
              </a:solidFill>
            </a:endParaRPr>
          </a:p>
        </p:txBody>
      </p:sp>
    </p:spTree>
    <p:extLst>
      <p:ext uri="{BB962C8B-B14F-4D97-AF65-F5344CB8AC3E}">
        <p14:creationId xmlns="" xmlns:p14="http://schemas.microsoft.com/office/powerpoint/2010/main" val="38266547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5029200"/>
            <a:ext cx="9144000" cy="1600200"/>
          </a:xfrm>
        </p:spPr>
        <p:txBody>
          <a:bodyPr/>
          <a:lstStyle/>
          <a:p>
            <a:pPr eaLnBrk="1" hangingPunct="1">
              <a:defRPr/>
            </a:pPr>
            <a:r>
              <a:rPr lang="en-US" sz="3200" b="1" i="1" dirty="0" smtClean="0">
                <a:solidFill>
                  <a:schemeClr val="tx1"/>
                </a:solidFill>
              </a:rPr>
              <a:t>Left Abutment Forensics - Elev. 5190</a:t>
            </a:r>
            <a:br>
              <a:rPr lang="en-US" sz="3200" b="1" i="1" dirty="0" smtClean="0">
                <a:solidFill>
                  <a:schemeClr val="tx1"/>
                </a:solidFill>
              </a:rPr>
            </a:br>
            <a:r>
              <a:rPr lang="en-US" sz="3200" b="1" i="1" dirty="0" smtClean="0">
                <a:solidFill>
                  <a:schemeClr val="tx1"/>
                </a:solidFill>
              </a:rPr>
              <a:t> August 24, 1977</a:t>
            </a:r>
            <a:endParaRPr lang="en-US" sz="3600" b="1" i="1" dirty="0" smtClean="0">
              <a:solidFill>
                <a:schemeClr val="tx1"/>
              </a:solidFill>
            </a:endParaRPr>
          </a:p>
        </p:txBody>
      </p:sp>
      <p:pic>
        <p:nvPicPr>
          <p:cNvPr id="96259" name="Picture 3" descr="3-16-122"/>
          <p:cNvPicPr>
            <a:picLocks noChangeAspect="1" noChangeArrowheads="1"/>
          </p:cNvPicPr>
          <p:nvPr/>
        </p:nvPicPr>
        <p:blipFill>
          <a:blip r:embed="rId2" cstate="print"/>
          <a:srcRect/>
          <a:stretch>
            <a:fillRect/>
          </a:stretch>
        </p:blipFill>
        <p:spPr bwMode="auto">
          <a:xfrm>
            <a:off x="304800" y="152400"/>
            <a:ext cx="8610600" cy="49530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09600" y="2590800"/>
            <a:ext cx="7772400" cy="1143000"/>
          </a:xfrm>
        </p:spPr>
        <p:txBody>
          <a:bodyPr/>
          <a:lstStyle/>
          <a:p>
            <a:pPr eaLnBrk="1" hangingPunct="1">
              <a:defRPr/>
            </a:pPr>
            <a:r>
              <a:rPr lang="en-US" sz="4800" b="1" i="1" dirty="0" smtClean="0">
                <a:solidFill>
                  <a:schemeClr val="tx1"/>
                </a:solidFill>
              </a:rPr>
              <a:t>The fundamental cause of failure may be regarded as a combination of geologic factors and design decisions that, taken together, permitted the failure to develop.</a:t>
            </a:r>
            <a:endParaRPr lang="en-US" b="1" i="1"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strVal val="2/3*#ppt_w"/>
                                          </p:val>
                                        </p:tav>
                                        <p:tav tm="100000">
                                          <p:val>
                                            <p:strVal val="#ppt_w"/>
                                          </p:val>
                                        </p:tav>
                                      </p:tavLst>
                                    </p:anim>
                                    <p:anim calcmode="lin" valueType="num">
                                      <p:cBhvr>
                                        <p:cTn id="8" dur="500" fill="hold"/>
                                        <p:tgtEl>
                                          <p:spTgt spid="11161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en-US" b="1" i="1" u="sng" dirty="0" smtClean="0">
                <a:solidFill>
                  <a:schemeClr val="tx1"/>
                </a:solidFill>
              </a:rPr>
              <a:t>GEOLOGIC FACTORS</a:t>
            </a:r>
          </a:p>
        </p:txBody>
      </p:sp>
      <p:sp>
        <p:nvSpPr>
          <p:cNvPr id="112643" name="Rectangle 3"/>
          <p:cNvSpPr>
            <a:spLocks noGrp="1" noChangeArrowheads="1"/>
          </p:cNvSpPr>
          <p:nvPr>
            <p:ph type="body" idx="1"/>
          </p:nvPr>
        </p:nvSpPr>
        <p:spPr/>
        <p:txBody>
          <a:bodyPr/>
          <a:lstStyle/>
          <a:p>
            <a:pPr eaLnBrk="1" hangingPunct="1">
              <a:defRPr/>
            </a:pPr>
            <a:r>
              <a:rPr lang="en-US" sz="3600" b="1" i="1" dirty="0" smtClean="0"/>
              <a:t>Numerous open joints in the abutment rocks</a:t>
            </a:r>
          </a:p>
          <a:p>
            <a:pPr eaLnBrk="1" hangingPunct="1">
              <a:defRPr/>
            </a:pPr>
            <a:r>
              <a:rPr lang="en-US" sz="3600" b="1" i="1" dirty="0" smtClean="0"/>
              <a:t>Scarcity of more suitable materials for the impervious zone of the dam than the highly erodible and brittle windblown soils</a:t>
            </a: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2643">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1264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5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1264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12643">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defRPr/>
            </a:pPr>
            <a:r>
              <a:rPr lang="en-US" sz="4800" b="1" i="1" u="sng" dirty="0" smtClean="0">
                <a:solidFill>
                  <a:schemeClr val="tx1"/>
                </a:solidFill>
              </a:rPr>
              <a:t>DESIGN DECISIONS</a:t>
            </a:r>
          </a:p>
        </p:txBody>
      </p:sp>
      <p:sp>
        <p:nvSpPr>
          <p:cNvPr id="113667" name="Rectangle 3"/>
          <p:cNvSpPr>
            <a:spLocks noGrp="1" noChangeArrowheads="1"/>
          </p:cNvSpPr>
          <p:nvPr>
            <p:ph type="body" idx="1"/>
          </p:nvPr>
        </p:nvSpPr>
        <p:spPr/>
        <p:txBody>
          <a:bodyPr/>
          <a:lstStyle/>
          <a:p>
            <a:pPr eaLnBrk="1" hangingPunct="1">
              <a:defRPr/>
            </a:pPr>
            <a:r>
              <a:rPr lang="en-US" b="1" i="1" dirty="0" smtClean="0"/>
              <a:t>Complete dependence for seepage control on a combination of deep key trenches filled with the windblown soils and grout curtain</a:t>
            </a:r>
          </a:p>
          <a:p>
            <a:pPr eaLnBrk="1" hangingPunct="1">
              <a:defRPr/>
            </a:pPr>
            <a:r>
              <a:rPr lang="en-US" b="1" i="1" dirty="0" smtClean="0"/>
              <a:t>Selection of a geometrical configuration for the key trench that encouraged arching, cracking and hydraulic fracturing in the brittle and erodible backfill</a:t>
            </a: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p:cTn id="7" dur="500" fill="hold"/>
                                        <p:tgtEl>
                                          <p:spTgt spid="11366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1366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p:cTn id="13" dur="500" fill="hold"/>
                                        <p:tgtEl>
                                          <p:spTgt spid="113667">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13667">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b="1" i="1" u="sng" dirty="0" smtClean="0">
                <a:solidFill>
                  <a:schemeClr val="tx1"/>
                </a:solidFill>
              </a:rPr>
              <a:t>DESIGN DECISIONS CONT’D</a:t>
            </a:r>
          </a:p>
        </p:txBody>
      </p:sp>
      <p:sp>
        <p:nvSpPr>
          <p:cNvPr id="114691" name="Rectangle 3"/>
          <p:cNvSpPr>
            <a:spLocks noGrp="1" noChangeArrowheads="1"/>
          </p:cNvSpPr>
          <p:nvPr>
            <p:ph type="body" idx="1"/>
          </p:nvPr>
        </p:nvSpPr>
        <p:spPr/>
        <p:txBody>
          <a:bodyPr/>
          <a:lstStyle/>
          <a:p>
            <a:pPr eaLnBrk="1" hangingPunct="1">
              <a:defRPr/>
            </a:pPr>
            <a:r>
              <a:rPr lang="en-US" b="1" i="1" dirty="0" smtClean="0"/>
              <a:t>Reliance on special compaction of the impervious materials as the only protection against piping and erosion of the material along and into the open joints, except some of the widest joints on the face of the abutments downstream of the key trench where concrete infilling was used</a:t>
            </a: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14691">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b="1" i="1" u="sng" dirty="0" smtClean="0">
                <a:solidFill>
                  <a:schemeClr val="tx1"/>
                </a:solidFill>
              </a:rPr>
              <a:t>DESIGN DECISIONS CONT’D</a:t>
            </a:r>
          </a:p>
        </p:txBody>
      </p:sp>
      <p:sp>
        <p:nvSpPr>
          <p:cNvPr id="115715" name="Rectangle 3"/>
          <p:cNvSpPr>
            <a:spLocks noGrp="1" noChangeArrowheads="1"/>
          </p:cNvSpPr>
          <p:nvPr>
            <p:ph type="body" idx="1"/>
          </p:nvPr>
        </p:nvSpPr>
        <p:spPr>
          <a:xfrm>
            <a:off x="685800" y="2286000"/>
            <a:ext cx="7772400" cy="2514600"/>
          </a:xfrm>
        </p:spPr>
        <p:txBody>
          <a:bodyPr/>
          <a:lstStyle/>
          <a:p>
            <a:pPr eaLnBrk="1" hangingPunct="1">
              <a:defRPr/>
            </a:pPr>
            <a:r>
              <a:rPr lang="en-US" b="1" i="1" dirty="0" smtClean="0"/>
              <a:t>Inadequate provisions for collection and safe discharge of seepage or leakage which inevitably would occur through the foundation rock and cutoff systems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1571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762000" y="2057400"/>
            <a:ext cx="7772400" cy="1143000"/>
          </a:xfrm>
        </p:spPr>
        <p:txBody>
          <a:bodyPr/>
          <a:lstStyle/>
          <a:p>
            <a:pPr eaLnBrk="1" hangingPunct="1">
              <a:defRPr/>
            </a:pPr>
            <a:r>
              <a:rPr lang="en-US" sz="5400" b="1" i="1" dirty="0" smtClean="0">
                <a:solidFill>
                  <a:schemeClr val="tx1"/>
                </a:solidFill>
              </a:rPr>
              <a:t>POSSIBLE TRIGGER</a:t>
            </a:r>
            <a:r>
              <a:rPr lang="en-US" sz="5400" b="1" i="1" u="sng" dirty="0" smtClean="0">
                <a:solidFill>
                  <a:schemeClr val="tx1"/>
                </a:solidFill>
              </a:rPr>
              <a:t> </a:t>
            </a:r>
            <a:r>
              <a:rPr lang="en-US" sz="5400" b="1" i="1" dirty="0" smtClean="0">
                <a:solidFill>
                  <a:schemeClr val="tx1"/>
                </a:solidFill>
              </a:rPr>
              <a:t>MECHANISMS OF</a:t>
            </a:r>
            <a:r>
              <a:rPr lang="en-US" sz="5400" b="1" i="1" u="sng" dirty="0" smtClean="0">
                <a:solidFill>
                  <a:schemeClr val="tx1"/>
                </a:solidFill>
              </a:rPr>
              <a:t> FAILURE</a:t>
            </a:r>
            <a:endParaRPr lang="en-US" b="1" i="1" u="sng" dirty="0" smtClean="0">
              <a:solidFill>
                <a:schemeClr val="tx1"/>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4191000"/>
            <a:ext cx="9144000" cy="2133600"/>
          </a:xfrm>
        </p:spPr>
        <p:txBody>
          <a:bodyPr/>
          <a:lstStyle/>
          <a:p>
            <a:pPr eaLnBrk="1" hangingPunct="1">
              <a:defRPr/>
            </a:pPr>
            <a:r>
              <a:rPr lang="en-US" b="1" i="1" dirty="0" smtClean="0">
                <a:solidFill>
                  <a:schemeClr val="tx1"/>
                </a:solidFill>
              </a:rPr>
              <a:t>Probable Path of Water </a:t>
            </a:r>
            <a:br>
              <a:rPr lang="en-US" b="1" i="1" dirty="0" smtClean="0">
                <a:solidFill>
                  <a:schemeClr val="tx1"/>
                </a:solidFill>
              </a:rPr>
            </a:br>
            <a:r>
              <a:rPr lang="en-US" b="1" i="1" dirty="0" smtClean="0">
                <a:solidFill>
                  <a:schemeClr val="tx1"/>
                </a:solidFill>
              </a:rPr>
              <a:t>in Early Stages of Leakage</a:t>
            </a:r>
          </a:p>
        </p:txBody>
      </p:sp>
      <p:pic>
        <p:nvPicPr>
          <p:cNvPr id="103427" name="Picture 3" descr="PathofWater"/>
          <p:cNvPicPr>
            <a:picLocks noChangeAspect="1" noChangeArrowheads="1"/>
          </p:cNvPicPr>
          <p:nvPr/>
        </p:nvPicPr>
        <p:blipFill>
          <a:blip r:embed="rId2" cstate="print"/>
          <a:srcRect/>
          <a:stretch>
            <a:fillRect/>
          </a:stretch>
        </p:blipFill>
        <p:spPr bwMode="auto">
          <a:xfrm>
            <a:off x="0" y="381000"/>
            <a:ext cx="9144000" cy="38862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28600"/>
            <a:ext cx="7772400" cy="990600"/>
          </a:xfrm>
        </p:spPr>
        <p:txBody>
          <a:bodyPr/>
          <a:lstStyle/>
          <a:p>
            <a:pPr eaLnBrk="1" hangingPunct="1">
              <a:defRPr/>
            </a:pPr>
            <a:r>
              <a:rPr lang="en-US" sz="4000" b="1" i="1" dirty="0" smtClean="0">
                <a:solidFill>
                  <a:schemeClr val="tx1"/>
                </a:solidFill>
              </a:rPr>
              <a:t>POSSIBLE TRIGGER </a:t>
            </a:r>
            <a:r>
              <a:rPr lang="en-US" sz="4000" b="1" i="1" u="sng" dirty="0" smtClean="0">
                <a:solidFill>
                  <a:schemeClr val="tx1"/>
                </a:solidFill>
              </a:rPr>
              <a:t>MECHANISMS OF FAILURE</a:t>
            </a:r>
            <a:endParaRPr lang="en-US" b="1" i="1" dirty="0" smtClean="0">
              <a:solidFill>
                <a:schemeClr val="tx1"/>
              </a:solidFill>
            </a:endParaRPr>
          </a:p>
        </p:txBody>
      </p:sp>
      <p:sp>
        <p:nvSpPr>
          <p:cNvPr id="118787" name="Rectangle 3"/>
          <p:cNvSpPr>
            <a:spLocks noGrp="1" noChangeArrowheads="1"/>
          </p:cNvSpPr>
          <p:nvPr>
            <p:ph type="body" idx="1"/>
          </p:nvPr>
        </p:nvSpPr>
        <p:spPr>
          <a:xfrm>
            <a:off x="0" y="1295400"/>
            <a:ext cx="9144000" cy="5105400"/>
          </a:xfrm>
        </p:spPr>
        <p:txBody>
          <a:bodyPr/>
          <a:lstStyle/>
          <a:p>
            <a:pPr eaLnBrk="1" hangingPunct="1">
              <a:defRPr/>
            </a:pPr>
            <a:r>
              <a:rPr lang="en-US" sz="2800" b="1" i="1" dirty="0" smtClean="0"/>
              <a:t>Seepage under grout cap.</a:t>
            </a:r>
          </a:p>
          <a:p>
            <a:pPr eaLnBrk="1" hangingPunct="1">
              <a:defRPr/>
            </a:pPr>
            <a:r>
              <a:rPr lang="en-US" sz="2800" b="1" i="1" dirty="0" smtClean="0"/>
              <a:t>Piping through cracks caused from hydraulic fracturing or differential settlement.</a:t>
            </a:r>
          </a:p>
          <a:p>
            <a:pPr eaLnBrk="1" hangingPunct="1">
              <a:defRPr/>
            </a:pPr>
            <a:r>
              <a:rPr lang="en-US" sz="2800" b="1" i="1" dirty="0" smtClean="0"/>
              <a:t>Hydraulic separation between key trench fill and base of the trench (open joints).</a:t>
            </a:r>
          </a:p>
          <a:p>
            <a:pPr eaLnBrk="1" hangingPunct="1">
              <a:defRPr/>
            </a:pPr>
            <a:r>
              <a:rPr lang="en-US" sz="2800" b="1" i="1" dirty="0" smtClean="0"/>
              <a:t>Seepage through the key trench fill (open joints).</a:t>
            </a:r>
          </a:p>
          <a:p>
            <a:pPr eaLnBrk="1" hangingPunct="1">
              <a:defRPr/>
            </a:pPr>
            <a:r>
              <a:rPr lang="en-US" sz="2800" b="1" i="1" dirty="0" smtClean="0"/>
              <a:t>Seepage through soil at base of key trench by sloughing.</a:t>
            </a:r>
          </a:p>
          <a:p>
            <a:pPr eaLnBrk="1" hangingPunct="1">
              <a:defRPr/>
            </a:pPr>
            <a:r>
              <a:rPr lang="en-US" sz="2800" b="1" i="1" dirty="0" smtClean="0"/>
              <a:t>Collapse of dry seam in trench fill.</a:t>
            </a:r>
          </a:p>
          <a:p>
            <a:pPr eaLnBrk="1" hangingPunct="1">
              <a:defRPr/>
            </a:pPr>
            <a:r>
              <a:rPr lang="en-US" sz="2800" b="1" i="1" dirty="0" smtClean="0"/>
              <a:t>Wet seam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slide(fromTop)">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slide(fromTop)">
                                      <p:cBhvr>
                                        <p:cTn id="12" dur="500"/>
                                        <p:tgtEl>
                                          <p:spTgt spid="1187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18787">
                                            <p:txEl>
                                              <p:pRg st="2" end="2"/>
                                            </p:txEl>
                                          </p:spTgt>
                                        </p:tgtEl>
                                        <p:attrNameLst>
                                          <p:attrName>style.visibility</p:attrName>
                                        </p:attrNameLst>
                                      </p:cBhvr>
                                      <p:to>
                                        <p:strVal val="visible"/>
                                      </p:to>
                                    </p:set>
                                    <p:animEffect transition="in" filter="slide(fromTop)">
                                      <p:cBhvr>
                                        <p:cTn id="17" dur="500"/>
                                        <p:tgtEl>
                                          <p:spTgt spid="1187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18787">
                                            <p:txEl>
                                              <p:pRg st="3" end="3"/>
                                            </p:txEl>
                                          </p:spTgt>
                                        </p:tgtEl>
                                        <p:attrNameLst>
                                          <p:attrName>style.visibility</p:attrName>
                                        </p:attrNameLst>
                                      </p:cBhvr>
                                      <p:to>
                                        <p:strVal val="visible"/>
                                      </p:to>
                                    </p:set>
                                    <p:animEffect transition="in" filter="slide(fromTop)">
                                      <p:cBhvr>
                                        <p:cTn id="22" dur="500"/>
                                        <p:tgtEl>
                                          <p:spTgt spid="1187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18787">
                                            <p:txEl>
                                              <p:pRg st="4" end="4"/>
                                            </p:txEl>
                                          </p:spTgt>
                                        </p:tgtEl>
                                        <p:attrNameLst>
                                          <p:attrName>style.visibility</p:attrName>
                                        </p:attrNameLst>
                                      </p:cBhvr>
                                      <p:to>
                                        <p:strVal val="visible"/>
                                      </p:to>
                                    </p:set>
                                    <p:animEffect transition="in" filter="slide(fromTop)">
                                      <p:cBhvr>
                                        <p:cTn id="27" dur="500"/>
                                        <p:tgtEl>
                                          <p:spTgt spid="1187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18787">
                                            <p:txEl>
                                              <p:pRg st="5" end="5"/>
                                            </p:txEl>
                                          </p:spTgt>
                                        </p:tgtEl>
                                        <p:attrNameLst>
                                          <p:attrName>style.visibility</p:attrName>
                                        </p:attrNameLst>
                                      </p:cBhvr>
                                      <p:to>
                                        <p:strVal val="visible"/>
                                      </p:to>
                                    </p:set>
                                    <p:animEffect transition="in" filter="slide(fromTop)">
                                      <p:cBhvr>
                                        <p:cTn id="32" dur="500"/>
                                        <p:tgtEl>
                                          <p:spTgt spid="1187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118787">
                                            <p:txEl>
                                              <p:pRg st="6" end="6"/>
                                            </p:txEl>
                                          </p:spTgt>
                                        </p:tgtEl>
                                        <p:attrNameLst>
                                          <p:attrName>style.visibility</p:attrName>
                                        </p:attrNameLst>
                                      </p:cBhvr>
                                      <p:to>
                                        <p:strVal val="visible"/>
                                      </p:to>
                                    </p:set>
                                    <p:animEffect transition="in" filter="slide(fromTop)">
                                      <p:cBhvr>
                                        <p:cTn id="37" dur="500"/>
                                        <p:tgtEl>
                                          <p:spTgt spid="118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5715000"/>
            <a:ext cx="7772400" cy="1143000"/>
          </a:xfrm>
        </p:spPr>
        <p:txBody>
          <a:bodyPr/>
          <a:lstStyle/>
          <a:p>
            <a:pPr eaLnBrk="1" hangingPunct="1"/>
            <a:endParaRPr lang="en-US" smtClean="0"/>
          </a:p>
        </p:txBody>
      </p:sp>
      <p:pic>
        <p:nvPicPr>
          <p:cNvPr id="105475" name="Picture 3" descr="3-9c"/>
          <p:cNvPicPr>
            <a:picLocks noChangeAspect="1" noChangeArrowheads="1"/>
          </p:cNvPicPr>
          <p:nvPr/>
        </p:nvPicPr>
        <p:blipFill>
          <a:blip r:embed="rId2" cstate="print"/>
          <a:srcRect/>
          <a:stretch>
            <a:fillRect/>
          </a:stretch>
        </p:blipFill>
        <p:spPr bwMode="auto">
          <a:xfrm>
            <a:off x="0" y="685800"/>
            <a:ext cx="9144000" cy="46593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Welded ash-flow tuff</a:t>
            </a:r>
            <a:endParaRPr lang="en-US" dirty="0"/>
          </a:p>
        </p:txBody>
      </p:sp>
      <p:sp>
        <p:nvSpPr>
          <p:cNvPr id="3079" name="Rectangle 7"/>
          <p:cNvSpPr>
            <a:spLocks noGrp="1" noChangeArrowheads="1"/>
          </p:cNvSpPr>
          <p:nvPr>
            <p:ph type="body" idx="4294967295"/>
          </p:nvPr>
        </p:nvSpPr>
        <p:spPr bwMode="auto">
          <a:xfrm>
            <a:off x="189187" y="817180"/>
            <a:ext cx="3902868" cy="514218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Unit </a:t>
            </a:r>
            <a:r>
              <a:rPr lang="en-US" sz="2400" dirty="0"/>
              <a:t>1 - uppermost – lenticular and tabular </a:t>
            </a:r>
            <a:r>
              <a:rPr lang="en-US" sz="2400" dirty="0" smtClean="0"/>
              <a:t>plates or slabs, </a:t>
            </a:r>
            <a:r>
              <a:rPr lang="en-US" sz="2400" dirty="0"/>
              <a:t>mostly 2 to 6 inches thick, some up to 18 inches </a:t>
            </a:r>
            <a:endParaRPr lang="en-US" sz="2400" dirty="0" smtClean="0"/>
          </a:p>
          <a:p>
            <a:pPr lvl="1"/>
            <a:r>
              <a:rPr lang="en-US" sz="2400" dirty="0" smtClean="0"/>
              <a:t>Plates/slabs </a:t>
            </a:r>
            <a:r>
              <a:rPr lang="en-US" sz="2400" dirty="0"/>
              <a:t>nearly horizontal</a:t>
            </a:r>
          </a:p>
          <a:p>
            <a:pPr lvl="1"/>
            <a:r>
              <a:rPr lang="en-US" sz="2400" dirty="0"/>
              <a:t>Openings between plates are ¼ to 2 inches, some filled with caliche and silt</a:t>
            </a:r>
          </a:p>
          <a:p>
            <a:pPr lvl="1"/>
            <a:r>
              <a:rPr lang="en-US" sz="2400" dirty="0"/>
              <a:t>Very few high angle joints</a:t>
            </a:r>
          </a:p>
          <a:p>
            <a:endParaRPr lang="en-US" dirty="0" smtClean="0"/>
          </a:p>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092055" y="945931"/>
            <a:ext cx="5090456" cy="4593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5227093" y="2156347"/>
            <a:ext cx="343923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227092" y="4151195"/>
            <a:ext cx="343923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224638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endParaRPr lang="en-US" smtClean="0"/>
          </a:p>
        </p:txBody>
      </p:sp>
      <p:pic>
        <p:nvPicPr>
          <p:cNvPr id="106499" name="Picture 3" descr="3-9d"/>
          <p:cNvPicPr>
            <a:picLocks noChangeAspect="1" noChangeArrowheads="1"/>
          </p:cNvPicPr>
          <p:nvPr/>
        </p:nvPicPr>
        <p:blipFill>
          <a:blip r:embed="rId2" cstate="print"/>
          <a:srcRect/>
          <a:stretch>
            <a:fillRect/>
          </a:stretch>
        </p:blipFill>
        <p:spPr bwMode="auto">
          <a:xfrm>
            <a:off x="2286000" y="0"/>
            <a:ext cx="4489450" cy="68580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title"/>
          </p:nvPr>
        </p:nvSpPr>
        <p:spPr>
          <a:xfrm>
            <a:off x="0" y="685800"/>
            <a:ext cx="3352800" cy="4495800"/>
          </a:xfrm>
        </p:spPr>
        <p:txBody>
          <a:bodyPr/>
          <a:lstStyle/>
          <a:p>
            <a:pPr eaLnBrk="1" hangingPunct="1"/>
            <a:r>
              <a:rPr lang="en-US" dirty="0" smtClean="0"/>
              <a:t>Different Mechanisms of Erosion</a:t>
            </a:r>
          </a:p>
        </p:txBody>
      </p:sp>
      <p:pic>
        <p:nvPicPr>
          <p:cNvPr id="107523" name="Picture 4" descr="Erosion scenario0001"/>
          <p:cNvPicPr>
            <a:picLocks noGrp="1" noChangeAspect="1" noChangeArrowheads="1"/>
          </p:cNvPicPr>
          <p:nvPr>
            <p:ph idx="1"/>
          </p:nvPr>
        </p:nvPicPr>
        <p:blipFill>
          <a:blip r:embed="rId2" cstate="print"/>
          <a:srcRect/>
          <a:stretch>
            <a:fillRect/>
          </a:stretch>
        </p:blipFill>
        <p:spPr>
          <a:xfrm>
            <a:off x="4038600" y="0"/>
            <a:ext cx="3946525" cy="6858000"/>
          </a:xfr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title"/>
          </p:nvPr>
        </p:nvSpPr>
        <p:spPr>
          <a:xfrm>
            <a:off x="0" y="609600"/>
            <a:ext cx="4191000" cy="4800600"/>
          </a:xfrm>
        </p:spPr>
        <p:txBody>
          <a:bodyPr/>
          <a:lstStyle/>
          <a:p>
            <a:pPr eaLnBrk="1" hangingPunct="1"/>
            <a:r>
              <a:rPr lang="en-US" smtClean="0"/>
              <a:t>First and Second Order Arching</a:t>
            </a:r>
          </a:p>
        </p:txBody>
      </p:sp>
      <p:pic>
        <p:nvPicPr>
          <p:cNvPr id="108547" name="Picture 4" descr="Erosion Scenario20001"/>
          <p:cNvPicPr>
            <a:picLocks noGrp="1" noChangeAspect="1" noChangeArrowheads="1"/>
          </p:cNvPicPr>
          <p:nvPr>
            <p:ph idx="1"/>
          </p:nvPr>
        </p:nvPicPr>
        <p:blipFill>
          <a:blip r:embed="rId2" cstate="print"/>
          <a:srcRect/>
          <a:stretch>
            <a:fillRect/>
          </a:stretch>
        </p:blipFill>
        <p:spPr>
          <a:xfrm>
            <a:off x="4183063" y="0"/>
            <a:ext cx="4960937" cy="6858000"/>
          </a:xfr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5715000"/>
            <a:ext cx="9144000" cy="1143000"/>
          </a:xfrm>
        </p:spPr>
        <p:txBody>
          <a:bodyPr/>
          <a:lstStyle/>
          <a:p>
            <a:pPr eaLnBrk="1" hangingPunct="1"/>
            <a:r>
              <a:rPr lang="en-US" sz="4000" b="1" i="1" dirty="0" smtClean="0">
                <a:solidFill>
                  <a:schemeClr val="tx1"/>
                </a:solidFill>
              </a:rPr>
              <a:t>ANALYSIS FOR HYDRAULIC FRACTURING</a:t>
            </a:r>
          </a:p>
        </p:txBody>
      </p:sp>
      <p:pic>
        <p:nvPicPr>
          <p:cNvPr id="109571" name="Picture 3" descr="3-9e"/>
          <p:cNvPicPr>
            <a:picLocks noChangeAspect="1" noChangeArrowheads="1"/>
          </p:cNvPicPr>
          <p:nvPr/>
        </p:nvPicPr>
        <p:blipFill>
          <a:blip r:embed="rId2" cstate="print"/>
          <a:srcRect/>
          <a:stretch>
            <a:fillRect/>
          </a:stretch>
        </p:blipFill>
        <p:spPr bwMode="auto">
          <a:xfrm>
            <a:off x="0" y="533400"/>
            <a:ext cx="9144000" cy="479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endParaRPr lang="en-US" smtClean="0"/>
          </a:p>
        </p:txBody>
      </p:sp>
      <p:pic>
        <p:nvPicPr>
          <p:cNvPr id="110595" name="Picture 3" descr="3-9h"/>
          <p:cNvPicPr>
            <a:picLocks noChangeAspect="1" noChangeArrowheads="1"/>
          </p:cNvPicPr>
          <p:nvPr/>
        </p:nvPicPr>
        <p:blipFill>
          <a:blip r:embed="rId2" cstate="print"/>
          <a:srcRect/>
          <a:stretch>
            <a:fillRect/>
          </a:stretch>
        </p:blipFill>
        <p:spPr bwMode="auto">
          <a:xfrm>
            <a:off x="2438400" y="152400"/>
            <a:ext cx="4495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endParaRPr lang="en-US" smtClean="0"/>
          </a:p>
        </p:txBody>
      </p:sp>
      <p:pic>
        <p:nvPicPr>
          <p:cNvPr id="111619" name="Picture 3" descr="3-9i"/>
          <p:cNvPicPr>
            <a:picLocks noChangeAspect="1" noChangeArrowheads="1"/>
          </p:cNvPicPr>
          <p:nvPr/>
        </p:nvPicPr>
        <p:blipFill>
          <a:blip r:embed="rId2" cstate="print"/>
          <a:srcRect/>
          <a:stretch>
            <a:fillRect/>
          </a:stretch>
        </p:blipFill>
        <p:spPr bwMode="auto">
          <a:xfrm>
            <a:off x="1676400" y="0"/>
            <a:ext cx="59229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5486400"/>
            <a:ext cx="9144000" cy="1143000"/>
          </a:xfrm>
        </p:spPr>
        <p:txBody>
          <a:bodyPr/>
          <a:lstStyle/>
          <a:p>
            <a:pPr algn="l" eaLnBrk="1" hangingPunct="1"/>
            <a:r>
              <a:rPr lang="en-US" b="1" i="1" dirty="0" smtClean="0"/>
              <a:t>    WET SEAM OR DRY SEAM</a:t>
            </a:r>
          </a:p>
        </p:txBody>
      </p:sp>
      <p:pic>
        <p:nvPicPr>
          <p:cNvPr id="112643" name="Picture 3" descr="3-9f"/>
          <p:cNvPicPr>
            <a:picLocks noChangeAspect="1" noChangeArrowheads="1"/>
          </p:cNvPicPr>
          <p:nvPr/>
        </p:nvPicPr>
        <p:blipFill>
          <a:blip r:embed="rId2" cstate="print"/>
          <a:srcRect/>
          <a:stretch>
            <a:fillRect/>
          </a:stretch>
        </p:blipFill>
        <p:spPr bwMode="auto">
          <a:xfrm>
            <a:off x="0" y="533400"/>
            <a:ext cx="9144000" cy="4932363"/>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76200" y="304800"/>
            <a:ext cx="4724400" cy="990600"/>
          </a:xfrm>
          <a:custGeom>
            <a:avLst/>
            <a:gdLst/>
            <a:ahLst/>
            <a:cxnLst>
              <a:cxn ang="0">
                <a:pos x="0" y="296"/>
              </a:cxn>
              <a:cxn ang="0">
                <a:pos x="1104" y="8"/>
              </a:cxn>
              <a:cxn ang="0">
                <a:pos x="1872" y="344"/>
              </a:cxn>
            </a:cxnLst>
            <a:rect l="0" t="0" r="r" b="b"/>
            <a:pathLst>
              <a:path w="1872" h="344">
                <a:moveTo>
                  <a:pt x="0" y="296"/>
                </a:moveTo>
                <a:cubicBezTo>
                  <a:pt x="396" y="148"/>
                  <a:pt x="792" y="0"/>
                  <a:pt x="1104" y="8"/>
                </a:cubicBezTo>
                <a:cubicBezTo>
                  <a:pt x="1416" y="16"/>
                  <a:pt x="1128" y="264"/>
                  <a:pt x="1872" y="344"/>
                </a:cubicBezTo>
              </a:path>
            </a:pathLst>
          </a:custGeom>
          <a:noFill/>
          <a:ln w="127000" cmpd="sng">
            <a:solidFill>
              <a:srgbClr val="00FFFF"/>
            </a:solidFill>
            <a:round/>
            <a:headEnd/>
            <a:tailEnd type="diamond" w="med" len="med"/>
          </a:ln>
          <a:effectLst>
            <a:outerShdw dist="107763" dir="2700000" algn="ctr" rotWithShape="0">
              <a:srgbClr val="808080"/>
            </a:outerShdw>
          </a:effectLst>
        </p:spPr>
        <p:txBody>
          <a:bodyPr wrap="none" anchor="ctr"/>
          <a:lstStyle/>
          <a:p>
            <a:pPr>
              <a:defRPr/>
            </a:pPr>
            <a:endParaRPr lang="en-US"/>
          </a:p>
        </p:txBody>
      </p:sp>
      <p:sp>
        <p:nvSpPr>
          <p:cNvPr id="125955" name="Freeform 3"/>
          <p:cNvSpPr>
            <a:spLocks/>
          </p:cNvSpPr>
          <p:nvPr/>
        </p:nvSpPr>
        <p:spPr bwMode="auto">
          <a:xfrm>
            <a:off x="4648200" y="304800"/>
            <a:ext cx="4343400" cy="990600"/>
          </a:xfrm>
          <a:custGeom>
            <a:avLst/>
            <a:gdLst/>
            <a:ahLst/>
            <a:cxnLst>
              <a:cxn ang="0">
                <a:pos x="0" y="384"/>
              </a:cxn>
              <a:cxn ang="0">
                <a:pos x="576" y="288"/>
              </a:cxn>
              <a:cxn ang="0">
                <a:pos x="1344" y="0"/>
              </a:cxn>
            </a:cxnLst>
            <a:rect l="0" t="0" r="r" b="b"/>
            <a:pathLst>
              <a:path w="1344" h="384">
                <a:moveTo>
                  <a:pt x="0" y="384"/>
                </a:moveTo>
                <a:cubicBezTo>
                  <a:pt x="176" y="368"/>
                  <a:pt x="352" y="352"/>
                  <a:pt x="576" y="288"/>
                </a:cubicBezTo>
                <a:cubicBezTo>
                  <a:pt x="800" y="224"/>
                  <a:pt x="840" y="48"/>
                  <a:pt x="1344" y="0"/>
                </a:cubicBezTo>
              </a:path>
            </a:pathLst>
          </a:custGeom>
          <a:noFill/>
          <a:ln w="127000">
            <a:solidFill>
              <a:srgbClr val="00FFFF"/>
            </a:solidFill>
            <a:round/>
            <a:headEnd/>
            <a:tailEnd type="stealth" w="med" len="med"/>
          </a:ln>
          <a:effectLst>
            <a:outerShdw dist="107763" dir="2700000" algn="ctr" rotWithShape="0">
              <a:schemeClr val="bg2"/>
            </a:outerShdw>
          </a:effectLst>
        </p:spPr>
        <p:txBody>
          <a:bodyPr wrap="none" anchor="ctr"/>
          <a:lstStyle/>
          <a:p>
            <a:pPr>
              <a:defRPr/>
            </a:pPr>
            <a:endParaRPr lang="en-US"/>
          </a:p>
        </p:txBody>
      </p:sp>
      <p:sp>
        <p:nvSpPr>
          <p:cNvPr id="125956" name="Text Box 4"/>
          <p:cNvSpPr txBox="1">
            <a:spLocks noChangeArrowheads="1"/>
          </p:cNvSpPr>
          <p:nvPr/>
        </p:nvSpPr>
        <p:spPr bwMode="auto">
          <a:xfrm>
            <a:off x="533400" y="228600"/>
            <a:ext cx="8077200" cy="914400"/>
          </a:xfrm>
          <a:prstGeom prst="rect">
            <a:avLst/>
          </a:prstGeom>
          <a:noFill/>
          <a:ln w="9525">
            <a:noFill/>
            <a:miter lim="800000"/>
            <a:headEnd/>
            <a:tailEnd/>
          </a:ln>
          <a:effectLst/>
        </p:spPr>
        <p:txBody>
          <a:bodyPr>
            <a:spAutoFit/>
          </a:bodyPr>
          <a:lstStyle/>
          <a:p>
            <a:pPr eaLnBrk="0" hangingPunct="0">
              <a:defRPr/>
            </a:pPr>
            <a:r>
              <a:rPr lang="en-US" sz="5400" b="1" i="1" dirty="0">
                <a:effectLst>
                  <a:outerShdw blurRad="38100" dist="38100" dir="2700000" algn="tl">
                    <a:srgbClr val="000000"/>
                  </a:outerShdw>
                </a:effectLst>
                <a:latin typeface="Times New Roman" pitchFamily="18" charset="0"/>
              </a:rPr>
              <a:t>TETON DAM DYNAMICS</a:t>
            </a:r>
            <a:endParaRPr lang="en-US" sz="5400" b="1" i="1" dirty="0">
              <a:effectLst>
                <a:outerShdw blurRad="38100" dist="38100" dir="2700000" algn="tl">
                  <a:srgbClr val="FFFFFF"/>
                </a:outerShdw>
              </a:effectLst>
              <a:latin typeface="Times New Roman" pitchFamily="18" charset="0"/>
            </a:endParaRPr>
          </a:p>
        </p:txBody>
      </p:sp>
      <p:sp>
        <p:nvSpPr>
          <p:cNvPr id="125957" name="Text Box 5"/>
          <p:cNvSpPr txBox="1">
            <a:spLocks noChangeArrowheads="1"/>
          </p:cNvSpPr>
          <p:nvPr/>
        </p:nvSpPr>
        <p:spPr bwMode="auto">
          <a:xfrm>
            <a:off x="3048000" y="1981200"/>
            <a:ext cx="3286125" cy="519113"/>
          </a:xfrm>
          <a:prstGeom prst="rect">
            <a:avLst/>
          </a:prstGeom>
          <a:noFill/>
          <a:ln w="9525">
            <a:noFill/>
            <a:miter lim="800000"/>
            <a:headEnd/>
            <a:tailEnd/>
          </a:ln>
          <a:effectLst/>
        </p:spPr>
        <p:txBody>
          <a:bodyPr wrap="none">
            <a:spAutoFit/>
          </a:bodyPr>
          <a:lstStyle/>
          <a:p>
            <a:pPr algn="ctr" eaLnBrk="0" hangingPunct="0">
              <a:defRPr/>
            </a:pPr>
            <a:r>
              <a:rPr lang="en-US" sz="2800" b="1" u="sng" dirty="0">
                <a:solidFill>
                  <a:srgbClr val="FFFF00"/>
                </a:solidFill>
                <a:effectLst>
                  <a:outerShdw blurRad="38100" dist="38100" dir="2700000" algn="tl">
                    <a:srgbClr val="000000"/>
                  </a:outerShdw>
                </a:effectLst>
                <a:latin typeface="Times New Roman" pitchFamily="18" charset="0"/>
              </a:rPr>
              <a:t>I</a:t>
            </a:r>
            <a:r>
              <a:rPr lang="en-US" sz="2800" b="1" u="sng" dirty="0">
                <a:latin typeface="Times New Roman" pitchFamily="18" charset="0"/>
              </a:rPr>
              <a:t>NVESTIGATIONS</a:t>
            </a:r>
            <a:endParaRPr lang="en-US" sz="3200" u="sng" dirty="0">
              <a:latin typeface="Times New Roman" pitchFamily="18" charset="0"/>
            </a:endParaRPr>
          </a:p>
        </p:txBody>
      </p:sp>
      <p:sp>
        <p:nvSpPr>
          <p:cNvPr id="125958" name="Text Box 6"/>
          <p:cNvSpPr txBox="1">
            <a:spLocks noChangeArrowheads="1"/>
          </p:cNvSpPr>
          <p:nvPr/>
        </p:nvSpPr>
        <p:spPr bwMode="auto">
          <a:xfrm>
            <a:off x="3886200" y="3657600"/>
            <a:ext cx="1547813" cy="519113"/>
          </a:xfrm>
          <a:prstGeom prst="rect">
            <a:avLst/>
          </a:prstGeom>
          <a:noFill/>
          <a:ln w="9525">
            <a:noFill/>
            <a:miter lim="800000"/>
            <a:headEnd/>
            <a:tailEnd/>
          </a:ln>
          <a:effectLst/>
        </p:spPr>
        <p:txBody>
          <a:bodyPr wrap="none">
            <a:spAutoFit/>
          </a:bodyPr>
          <a:lstStyle/>
          <a:p>
            <a:pPr algn="ctr" eaLnBrk="0" hangingPunct="0">
              <a:defRPr/>
            </a:pPr>
            <a:r>
              <a:rPr lang="en-US" sz="2800" b="1" u="sng" dirty="0">
                <a:latin typeface="Times New Roman" pitchFamily="18" charset="0"/>
              </a:rPr>
              <a:t>DESIGN</a:t>
            </a:r>
            <a:endParaRPr lang="en-US" sz="2800" u="sng" dirty="0">
              <a:latin typeface="Times New Roman" pitchFamily="18" charset="0"/>
            </a:endParaRPr>
          </a:p>
        </p:txBody>
      </p:sp>
      <p:sp>
        <p:nvSpPr>
          <p:cNvPr id="125959" name="Text Box 7"/>
          <p:cNvSpPr txBox="1">
            <a:spLocks noChangeArrowheads="1"/>
          </p:cNvSpPr>
          <p:nvPr/>
        </p:nvSpPr>
        <p:spPr bwMode="auto">
          <a:xfrm>
            <a:off x="3124200" y="5105400"/>
            <a:ext cx="3089275" cy="519113"/>
          </a:xfrm>
          <a:prstGeom prst="rect">
            <a:avLst/>
          </a:prstGeom>
          <a:noFill/>
          <a:ln w="9525">
            <a:noFill/>
            <a:miter lim="800000"/>
            <a:headEnd/>
            <a:tailEnd/>
          </a:ln>
          <a:effectLst/>
        </p:spPr>
        <p:txBody>
          <a:bodyPr wrap="none">
            <a:spAutoFit/>
          </a:bodyPr>
          <a:lstStyle/>
          <a:p>
            <a:pPr eaLnBrk="0" hangingPunct="0">
              <a:defRPr/>
            </a:pPr>
            <a:r>
              <a:rPr lang="en-US" sz="2800" b="1" u="sng" dirty="0">
                <a:latin typeface="Times New Roman" pitchFamily="18" charset="0"/>
              </a:rPr>
              <a:t>CONSTRUCTION</a:t>
            </a:r>
            <a:endParaRPr lang="en-US" sz="2800" u="sng" dirty="0">
              <a:latin typeface="Times New Roman" pitchFamily="18" charset="0"/>
            </a:endParaRPr>
          </a:p>
        </p:txBody>
      </p:sp>
      <p:sp>
        <p:nvSpPr>
          <p:cNvPr id="125960" name="Text Box 8"/>
          <p:cNvSpPr txBox="1">
            <a:spLocks noChangeArrowheads="1"/>
          </p:cNvSpPr>
          <p:nvPr/>
        </p:nvSpPr>
        <p:spPr bwMode="auto">
          <a:xfrm>
            <a:off x="0" y="1295400"/>
            <a:ext cx="2898775" cy="519113"/>
          </a:xfrm>
          <a:prstGeom prst="rect">
            <a:avLst/>
          </a:prstGeom>
          <a:noFill/>
          <a:ln w="9525">
            <a:noFill/>
            <a:miter lim="800000"/>
            <a:headEnd/>
            <a:tailEnd/>
          </a:ln>
          <a:effectLst/>
        </p:spPr>
        <p:txBody>
          <a:bodyPr wrap="none">
            <a:spAutoFit/>
          </a:bodyPr>
          <a:lstStyle/>
          <a:p>
            <a:pPr eaLnBrk="0" hangingPunct="0">
              <a:defRPr/>
            </a:pPr>
            <a:r>
              <a:rPr lang="en-US" sz="2800" b="1" i="1" u="sng" dirty="0">
                <a:latin typeface="Times New Roman" pitchFamily="18" charset="0"/>
              </a:rPr>
              <a:t>BEFORE TETON</a:t>
            </a:r>
            <a:endParaRPr lang="en-US" sz="2800" i="1" u="sng" dirty="0">
              <a:latin typeface="Times New Roman" pitchFamily="18" charset="0"/>
            </a:endParaRPr>
          </a:p>
        </p:txBody>
      </p:sp>
      <p:sp>
        <p:nvSpPr>
          <p:cNvPr id="125961" name="Text Box 9"/>
          <p:cNvSpPr txBox="1">
            <a:spLocks noChangeArrowheads="1"/>
          </p:cNvSpPr>
          <p:nvPr/>
        </p:nvSpPr>
        <p:spPr bwMode="auto">
          <a:xfrm>
            <a:off x="0" y="1905000"/>
            <a:ext cx="1704313" cy="830997"/>
          </a:xfrm>
          <a:prstGeom prst="rect">
            <a:avLst/>
          </a:prstGeom>
          <a:noFill/>
          <a:ln w="9525">
            <a:noFill/>
            <a:miter lim="800000"/>
            <a:headEnd/>
            <a:tailEnd/>
          </a:ln>
          <a:effectLst/>
        </p:spPr>
        <p:txBody>
          <a:bodyPr wrap="none">
            <a:spAutoFit/>
          </a:bodyPr>
          <a:lstStyle/>
          <a:p>
            <a:pPr eaLnBrk="0" hangingPunct="0">
              <a:defRPr/>
            </a:pPr>
            <a:r>
              <a:rPr lang="en-US" sz="2400" b="1" i="1" dirty="0">
                <a:latin typeface="Times New Roman" pitchFamily="18" charset="0"/>
              </a:rPr>
              <a:t>Experience/</a:t>
            </a:r>
          </a:p>
          <a:p>
            <a:pPr eaLnBrk="0" hangingPunct="0">
              <a:defRPr/>
            </a:pPr>
            <a:r>
              <a:rPr lang="en-US" sz="2400" b="1" i="1" dirty="0">
                <a:latin typeface="Times New Roman" pitchFamily="18" charset="0"/>
              </a:rPr>
              <a:t>Expertise</a:t>
            </a:r>
            <a:endParaRPr lang="en-US" sz="2400" i="1" dirty="0">
              <a:latin typeface="Times New Roman" pitchFamily="18" charset="0"/>
            </a:endParaRPr>
          </a:p>
        </p:txBody>
      </p:sp>
      <p:sp>
        <p:nvSpPr>
          <p:cNvPr id="125962" name="Line 10"/>
          <p:cNvSpPr>
            <a:spLocks noChangeShapeType="1"/>
          </p:cNvSpPr>
          <p:nvPr/>
        </p:nvSpPr>
        <p:spPr bwMode="auto">
          <a:xfrm>
            <a:off x="1752600" y="2286000"/>
            <a:ext cx="1295400" cy="0"/>
          </a:xfrm>
          <a:prstGeom prst="line">
            <a:avLst/>
          </a:prstGeom>
          <a:noFill/>
          <a:ln w="38100">
            <a:solidFill>
              <a:srgbClr val="FFFF00"/>
            </a:solidFill>
            <a:round/>
            <a:headEnd type="oval" w="med" len="med"/>
            <a:tailEnd type="triangle" w="med" len="med"/>
          </a:ln>
          <a:effectLst>
            <a:outerShdw dist="35921" dir="2700000" algn="ctr" rotWithShape="0">
              <a:srgbClr val="808080"/>
            </a:outerShdw>
          </a:effectLst>
        </p:spPr>
        <p:txBody>
          <a:bodyPr wrap="none" anchor="ctr"/>
          <a:lstStyle/>
          <a:p>
            <a:pPr>
              <a:defRPr/>
            </a:pPr>
            <a:endParaRPr lang="en-US"/>
          </a:p>
        </p:txBody>
      </p:sp>
      <p:sp>
        <p:nvSpPr>
          <p:cNvPr id="125963" name="Line 11"/>
          <p:cNvSpPr>
            <a:spLocks noChangeShapeType="1"/>
          </p:cNvSpPr>
          <p:nvPr/>
        </p:nvSpPr>
        <p:spPr bwMode="auto">
          <a:xfrm>
            <a:off x="1752600" y="2286000"/>
            <a:ext cx="2133600" cy="16002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64" name="Line 12"/>
          <p:cNvSpPr>
            <a:spLocks noChangeShapeType="1"/>
          </p:cNvSpPr>
          <p:nvPr/>
        </p:nvSpPr>
        <p:spPr bwMode="auto">
          <a:xfrm>
            <a:off x="1752600" y="2286000"/>
            <a:ext cx="1219200" cy="3048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65" name="Text Box 13"/>
          <p:cNvSpPr txBox="1">
            <a:spLocks noChangeArrowheads="1"/>
          </p:cNvSpPr>
          <p:nvPr/>
        </p:nvSpPr>
        <p:spPr bwMode="auto">
          <a:xfrm>
            <a:off x="0" y="3048000"/>
            <a:ext cx="1758950" cy="457200"/>
          </a:xfrm>
          <a:prstGeom prst="rect">
            <a:avLst/>
          </a:prstGeom>
          <a:noFill/>
          <a:ln w="9525">
            <a:noFill/>
            <a:miter lim="800000"/>
            <a:headEnd/>
            <a:tailEnd/>
          </a:ln>
          <a:effectLst/>
        </p:spPr>
        <p:txBody>
          <a:bodyPr wrap="none">
            <a:spAutoFit/>
          </a:bodyPr>
          <a:lstStyle/>
          <a:p>
            <a:pPr eaLnBrk="0" hangingPunct="0">
              <a:defRPr/>
            </a:pPr>
            <a:r>
              <a:rPr lang="en-US" sz="2400" b="1" i="1" dirty="0">
                <a:latin typeface="Times New Roman" pitchFamily="18" charset="0"/>
              </a:rPr>
              <a:t>Independent</a:t>
            </a:r>
            <a:endParaRPr lang="en-US" sz="2400" b="1" dirty="0">
              <a:latin typeface="Times New Roman" pitchFamily="18" charset="0"/>
            </a:endParaRPr>
          </a:p>
        </p:txBody>
      </p:sp>
      <p:sp>
        <p:nvSpPr>
          <p:cNvPr id="125966" name="Line 14"/>
          <p:cNvSpPr>
            <a:spLocks noChangeShapeType="1"/>
          </p:cNvSpPr>
          <p:nvPr/>
        </p:nvSpPr>
        <p:spPr bwMode="auto">
          <a:xfrm flipV="1">
            <a:off x="1828800" y="2286000"/>
            <a:ext cx="1219200" cy="990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67" name="Line 15"/>
          <p:cNvSpPr>
            <a:spLocks noChangeShapeType="1"/>
          </p:cNvSpPr>
          <p:nvPr/>
        </p:nvSpPr>
        <p:spPr bwMode="auto">
          <a:xfrm>
            <a:off x="1828800" y="3276600"/>
            <a:ext cx="1981200" cy="5334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68" name="Line 16"/>
          <p:cNvSpPr>
            <a:spLocks noChangeShapeType="1"/>
          </p:cNvSpPr>
          <p:nvPr/>
        </p:nvSpPr>
        <p:spPr bwMode="auto">
          <a:xfrm>
            <a:off x="1828800" y="3276600"/>
            <a:ext cx="1143000" cy="2133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69" name="Text Box 17"/>
          <p:cNvSpPr txBox="1">
            <a:spLocks noChangeArrowheads="1"/>
          </p:cNvSpPr>
          <p:nvPr/>
        </p:nvSpPr>
        <p:spPr bwMode="auto">
          <a:xfrm>
            <a:off x="304800" y="3962400"/>
            <a:ext cx="1065213" cy="457200"/>
          </a:xfrm>
          <a:prstGeom prst="rect">
            <a:avLst/>
          </a:prstGeom>
          <a:noFill/>
          <a:ln w="9525">
            <a:noFill/>
            <a:miter lim="800000"/>
            <a:headEnd/>
            <a:tailEnd/>
          </a:ln>
          <a:effectLst/>
        </p:spPr>
        <p:txBody>
          <a:bodyPr wrap="none">
            <a:spAutoFit/>
          </a:bodyPr>
          <a:lstStyle/>
          <a:p>
            <a:pPr eaLnBrk="0" hangingPunct="0">
              <a:defRPr/>
            </a:pPr>
            <a:r>
              <a:rPr lang="en-US" sz="2400" b="1" i="1" dirty="0">
                <a:latin typeface="Times New Roman" pitchFamily="18" charset="0"/>
              </a:rPr>
              <a:t>Hubris</a:t>
            </a:r>
          </a:p>
        </p:txBody>
      </p:sp>
      <p:sp>
        <p:nvSpPr>
          <p:cNvPr id="125970" name="Line 18"/>
          <p:cNvSpPr>
            <a:spLocks noChangeShapeType="1"/>
          </p:cNvSpPr>
          <p:nvPr/>
        </p:nvSpPr>
        <p:spPr bwMode="auto">
          <a:xfrm flipV="1">
            <a:off x="1447800" y="2286000"/>
            <a:ext cx="1524000" cy="1905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71" name="Line 19"/>
          <p:cNvSpPr>
            <a:spLocks noChangeShapeType="1"/>
          </p:cNvSpPr>
          <p:nvPr/>
        </p:nvSpPr>
        <p:spPr bwMode="auto">
          <a:xfrm flipV="1">
            <a:off x="1447800" y="3886200"/>
            <a:ext cx="2362200" cy="3048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72" name="Line 20"/>
          <p:cNvSpPr>
            <a:spLocks noChangeShapeType="1"/>
          </p:cNvSpPr>
          <p:nvPr/>
        </p:nvSpPr>
        <p:spPr bwMode="auto">
          <a:xfrm>
            <a:off x="1447800" y="4191000"/>
            <a:ext cx="1600200" cy="12192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73" name="Text Box 21"/>
          <p:cNvSpPr txBox="1">
            <a:spLocks noChangeArrowheads="1"/>
          </p:cNvSpPr>
          <p:nvPr/>
        </p:nvSpPr>
        <p:spPr bwMode="auto">
          <a:xfrm>
            <a:off x="0" y="4800600"/>
            <a:ext cx="1809750" cy="457200"/>
          </a:xfrm>
          <a:prstGeom prst="rect">
            <a:avLst/>
          </a:prstGeom>
          <a:noFill/>
          <a:ln w="9525">
            <a:noFill/>
            <a:miter lim="800000"/>
            <a:headEnd/>
            <a:tailEnd/>
          </a:ln>
          <a:effectLst/>
        </p:spPr>
        <p:txBody>
          <a:bodyPr wrap="none">
            <a:spAutoFit/>
          </a:bodyPr>
          <a:lstStyle/>
          <a:p>
            <a:pPr eaLnBrk="0" hangingPunct="0">
              <a:defRPr/>
            </a:pPr>
            <a:r>
              <a:rPr lang="en-US" sz="2400" b="1" i="1" dirty="0">
                <a:latin typeface="Times New Roman" pitchFamily="18" charset="0"/>
              </a:rPr>
              <a:t>Bureaucracy</a:t>
            </a:r>
          </a:p>
        </p:txBody>
      </p:sp>
      <p:sp>
        <p:nvSpPr>
          <p:cNvPr id="125974" name="Line 22"/>
          <p:cNvSpPr>
            <a:spLocks noChangeShapeType="1"/>
          </p:cNvSpPr>
          <p:nvPr/>
        </p:nvSpPr>
        <p:spPr bwMode="auto">
          <a:xfrm flipV="1">
            <a:off x="1905000" y="2362200"/>
            <a:ext cx="1066800" cy="2667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75" name="Line 23"/>
          <p:cNvSpPr>
            <a:spLocks noChangeShapeType="1"/>
          </p:cNvSpPr>
          <p:nvPr/>
        </p:nvSpPr>
        <p:spPr bwMode="auto">
          <a:xfrm flipV="1">
            <a:off x="1905000" y="3886200"/>
            <a:ext cx="1905000" cy="1143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76" name="Line 24"/>
          <p:cNvSpPr>
            <a:spLocks noChangeShapeType="1"/>
          </p:cNvSpPr>
          <p:nvPr/>
        </p:nvSpPr>
        <p:spPr bwMode="auto">
          <a:xfrm>
            <a:off x="1905000" y="5029200"/>
            <a:ext cx="1143000" cy="381000"/>
          </a:xfrm>
          <a:prstGeom prst="line">
            <a:avLst/>
          </a:prstGeom>
          <a:noFill/>
          <a:ln w="38100">
            <a:solidFill>
              <a:srgbClr val="FFFF00"/>
            </a:solidFill>
            <a:round/>
            <a:headEnd type="oval" w="med" len="med"/>
            <a:tailEnd type="triangle" w="med" len="med"/>
          </a:ln>
        </p:spPr>
        <p:txBody>
          <a:bodyPr wrap="none" anchor="ctr"/>
          <a:lstStyle/>
          <a:p>
            <a:endParaRPr lang="en-US"/>
          </a:p>
        </p:txBody>
      </p:sp>
      <p:sp>
        <p:nvSpPr>
          <p:cNvPr id="125977" name="Text Box 25"/>
          <p:cNvSpPr txBox="1">
            <a:spLocks noChangeArrowheads="1"/>
          </p:cNvSpPr>
          <p:nvPr/>
        </p:nvSpPr>
        <p:spPr bwMode="auto">
          <a:xfrm>
            <a:off x="-10172" y="5486400"/>
            <a:ext cx="2234907" cy="830997"/>
          </a:xfrm>
          <a:prstGeom prst="rect">
            <a:avLst/>
          </a:prstGeom>
          <a:noFill/>
          <a:ln w="9525">
            <a:noFill/>
            <a:miter lim="800000"/>
            <a:headEnd/>
            <a:tailEnd/>
          </a:ln>
          <a:effectLst/>
        </p:spPr>
        <p:txBody>
          <a:bodyPr wrap="square">
            <a:spAutoFit/>
          </a:bodyPr>
          <a:lstStyle/>
          <a:p>
            <a:pPr algn="ctr" eaLnBrk="0" hangingPunct="0">
              <a:defRPr/>
            </a:pPr>
            <a:r>
              <a:rPr lang="en-US" sz="2400" b="1" i="1" dirty="0">
                <a:latin typeface="Times New Roman" pitchFamily="18" charset="0"/>
              </a:rPr>
              <a:t>Some </a:t>
            </a:r>
          </a:p>
          <a:p>
            <a:pPr algn="ctr" eaLnBrk="0" hangingPunct="0">
              <a:defRPr/>
            </a:pPr>
            <a:r>
              <a:rPr lang="en-US" sz="2400" b="1" i="1" dirty="0">
                <a:latin typeface="Times New Roman" pitchFamily="18" charset="0"/>
              </a:rPr>
              <a:t>Communication</a:t>
            </a:r>
          </a:p>
        </p:txBody>
      </p:sp>
      <p:sp>
        <p:nvSpPr>
          <p:cNvPr id="125978" name="Line 26"/>
          <p:cNvSpPr>
            <a:spLocks noChangeShapeType="1"/>
          </p:cNvSpPr>
          <p:nvPr/>
        </p:nvSpPr>
        <p:spPr bwMode="auto">
          <a:xfrm flipV="1">
            <a:off x="1828800" y="2286000"/>
            <a:ext cx="1143000" cy="3657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79" name="Line 27"/>
          <p:cNvSpPr>
            <a:spLocks noChangeShapeType="1"/>
          </p:cNvSpPr>
          <p:nvPr/>
        </p:nvSpPr>
        <p:spPr bwMode="auto">
          <a:xfrm flipV="1">
            <a:off x="1828800" y="3810000"/>
            <a:ext cx="1981200" cy="2133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0" name="Line 28"/>
          <p:cNvSpPr>
            <a:spLocks noChangeShapeType="1"/>
          </p:cNvSpPr>
          <p:nvPr/>
        </p:nvSpPr>
        <p:spPr bwMode="auto">
          <a:xfrm flipV="1">
            <a:off x="1828800" y="5334000"/>
            <a:ext cx="1219200" cy="609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1" name="Text Box 29"/>
          <p:cNvSpPr txBox="1">
            <a:spLocks noChangeArrowheads="1"/>
          </p:cNvSpPr>
          <p:nvPr/>
        </p:nvSpPr>
        <p:spPr bwMode="auto">
          <a:xfrm>
            <a:off x="6324600" y="1295400"/>
            <a:ext cx="2622550" cy="519113"/>
          </a:xfrm>
          <a:prstGeom prst="rect">
            <a:avLst/>
          </a:prstGeom>
          <a:noFill/>
          <a:ln w="9525">
            <a:noFill/>
            <a:miter lim="800000"/>
            <a:headEnd/>
            <a:tailEnd/>
          </a:ln>
          <a:effectLst/>
        </p:spPr>
        <p:txBody>
          <a:bodyPr wrap="none">
            <a:spAutoFit/>
          </a:bodyPr>
          <a:lstStyle/>
          <a:p>
            <a:pPr eaLnBrk="0" hangingPunct="0">
              <a:defRPr/>
            </a:pPr>
            <a:r>
              <a:rPr lang="en-US" sz="2800" b="1" i="1" u="sng" dirty="0">
                <a:latin typeface="Times New Roman" pitchFamily="18" charset="0"/>
              </a:rPr>
              <a:t>AFTER TETON</a:t>
            </a:r>
          </a:p>
        </p:txBody>
      </p:sp>
      <p:sp>
        <p:nvSpPr>
          <p:cNvPr id="125982" name="Text Box 30"/>
          <p:cNvSpPr txBox="1">
            <a:spLocks noChangeArrowheads="1"/>
          </p:cNvSpPr>
          <p:nvPr/>
        </p:nvSpPr>
        <p:spPr bwMode="auto">
          <a:xfrm>
            <a:off x="7454900" y="1905000"/>
            <a:ext cx="1704313" cy="830997"/>
          </a:xfrm>
          <a:prstGeom prst="rect">
            <a:avLst/>
          </a:prstGeom>
          <a:noFill/>
          <a:ln w="9525">
            <a:noFill/>
            <a:miter lim="800000"/>
            <a:headEnd/>
            <a:tailEnd/>
          </a:ln>
          <a:effectLst/>
        </p:spPr>
        <p:txBody>
          <a:bodyPr wrap="none">
            <a:spAutoFit/>
          </a:bodyPr>
          <a:lstStyle/>
          <a:p>
            <a:pPr eaLnBrk="0" hangingPunct="0">
              <a:defRPr/>
            </a:pPr>
            <a:r>
              <a:rPr lang="en-US" sz="2400" b="1" i="1" dirty="0">
                <a:latin typeface="Times New Roman" pitchFamily="18" charset="0"/>
              </a:rPr>
              <a:t>Experience/</a:t>
            </a:r>
          </a:p>
          <a:p>
            <a:pPr eaLnBrk="0" hangingPunct="0">
              <a:defRPr/>
            </a:pPr>
            <a:r>
              <a:rPr lang="en-US" sz="2400" b="1" i="1" dirty="0">
                <a:latin typeface="Times New Roman" pitchFamily="18" charset="0"/>
              </a:rPr>
              <a:t>Expertise</a:t>
            </a:r>
          </a:p>
        </p:txBody>
      </p:sp>
      <p:sp>
        <p:nvSpPr>
          <p:cNvPr id="125983" name="Line 31"/>
          <p:cNvSpPr>
            <a:spLocks noChangeShapeType="1"/>
          </p:cNvSpPr>
          <p:nvPr/>
        </p:nvSpPr>
        <p:spPr bwMode="auto">
          <a:xfrm flipH="1">
            <a:off x="6400800" y="2286000"/>
            <a:ext cx="914400" cy="762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4" name="Line 32"/>
          <p:cNvSpPr>
            <a:spLocks noChangeShapeType="1"/>
          </p:cNvSpPr>
          <p:nvPr/>
        </p:nvSpPr>
        <p:spPr bwMode="auto">
          <a:xfrm flipH="1">
            <a:off x="5562600" y="2286000"/>
            <a:ext cx="1752600" cy="1752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5" name="Line 33"/>
          <p:cNvSpPr>
            <a:spLocks noChangeShapeType="1"/>
          </p:cNvSpPr>
          <p:nvPr/>
        </p:nvSpPr>
        <p:spPr bwMode="auto">
          <a:xfrm flipH="1">
            <a:off x="6248400" y="2286000"/>
            <a:ext cx="1066800" cy="31242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6" name="Text Box 34"/>
          <p:cNvSpPr txBox="1">
            <a:spLocks noChangeArrowheads="1"/>
          </p:cNvSpPr>
          <p:nvPr/>
        </p:nvSpPr>
        <p:spPr bwMode="auto">
          <a:xfrm>
            <a:off x="7214736" y="2784475"/>
            <a:ext cx="1866217" cy="830997"/>
          </a:xfrm>
          <a:prstGeom prst="rect">
            <a:avLst/>
          </a:prstGeom>
          <a:noFill/>
          <a:ln w="9525">
            <a:noFill/>
            <a:miter lim="800000"/>
            <a:headEnd/>
            <a:tailEnd/>
          </a:ln>
          <a:effectLst/>
        </p:spPr>
        <p:txBody>
          <a:bodyPr wrap="none">
            <a:spAutoFit/>
          </a:bodyPr>
          <a:lstStyle/>
          <a:p>
            <a:pPr algn="ctr" eaLnBrk="0" hangingPunct="0">
              <a:defRPr/>
            </a:pPr>
            <a:r>
              <a:rPr lang="en-US" sz="2400" b="1" i="1" dirty="0">
                <a:latin typeface="Times New Roman" pitchFamily="18" charset="0"/>
              </a:rPr>
              <a:t>Peer Reviews</a:t>
            </a:r>
          </a:p>
          <a:p>
            <a:pPr algn="ctr" eaLnBrk="0" hangingPunct="0">
              <a:defRPr/>
            </a:pPr>
            <a:r>
              <a:rPr lang="en-US" sz="2400" b="1" i="1" dirty="0">
                <a:latin typeface="Times New Roman" pitchFamily="18" charset="0"/>
              </a:rPr>
              <a:t>(Outside)</a:t>
            </a:r>
          </a:p>
        </p:txBody>
      </p:sp>
      <p:sp>
        <p:nvSpPr>
          <p:cNvPr id="125987" name="Line 35"/>
          <p:cNvSpPr>
            <a:spLocks noChangeShapeType="1"/>
          </p:cNvSpPr>
          <p:nvPr/>
        </p:nvSpPr>
        <p:spPr bwMode="auto">
          <a:xfrm flipH="1" flipV="1">
            <a:off x="6400800" y="2362200"/>
            <a:ext cx="838200" cy="9144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8" name="Line 36"/>
          <p:cNvSpPr>
            <a:spLocks noChangeShapeType="1"/>
          </p:cNvSpPr>
          <p:nvPr/>
        </p:nvSpPr>
        <p:spPr bwMode="auto">
          <a:xfrm flipH="1">
            <a:off x="5638800" y="3276600"/>
            <a:ext cx="1600200" cy="762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89" name="Line 37"/>
          <p:cNvSpPr>
            <a:spLocks noChangeShapeType="1"/>
          </p:cNvSpPr>
          <p:nvPr/>
        </p:nvSpPr>
        <p:spPr bwMode="auto">
          <a:xfrm flipH="1">
            <a:off x="6248400" y="3276600"/>
            <a:ext cx="990600" cy="2133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0" name="Text Box 38"/>
          <p:cNvSpPr txBox="1">
            <a:spLocks noChangeArrowheads="1"/>
          </p:cNvSpPr>
          <p:nvPr/>
        </p:nvSpPr>
        <p:spPr bwMode="auto">
          <a:xfrm>
            <a:off x="7565343" y="3810000"/>
            <a:ext cx="1585690" cy="830997"/>
          </a:xfrm>
          <a:prstGeom prst="rect">
            <a:avLst/>
          </a:prstGeom>
          <a:noFill/>
          <a:ln w="9525">
            <a:noFill/>
            <a:miter lim="800000"/>
            <a:headEnd/>
            <a:tailEnd/>
          </a:ln>
          <a:effectLst/>
        </p:spPr>
        <p:txBody>
          <a:bodyPr wrap="none">
            <a:spAutoFit/>
          </a:bodyPr>
          <a:lstStyle/>
          <a:p>
            <a:pPr algn="ctr" eaLnBrk="0" hangingPunct="0">
              <a:defRPr/>
            </a:pPr>
            <a:r>
              <a:rPr lang="en-US" sz="2400" b="1" i="1" dirty="0">
                <a:latin typeface="Times New Roman" pitchFamily="18" charset="0"/>
              </a:rPr>
              <a:t>Education/</a:t>
            </a:r>
          </a:p>
          <a:p>
            <a:pPr algn="ctr" eaLnBrk="0" hangingPunct="0">
              <a:defRPr/>
            </a:pPr>
            <a:r>
              <a:rPr lang="en-US" sz="2400" b="1" i="1" dirty="0">
                <a:latin typeface="Times New Roman" pitchFamily="18" charset="0"/>
              </a:rPr>
              <a:t>Training</a:t>
            </a:r>
          </a:p>
        </p:txBody>
      </p:sp>
      <p:sp>
        <p:nvSpPr>
          <p:cNvPr id="125991" name="Line 39"/>
          <p:cNvSpPr>
            <a:spLocks noChangeShapeType="1"/>
          </p:cNvSpPr>
          <p:nvPr/>
        </p:nvSpPr>
        <p:spPr bwMode="auto">
          <a:xfrm flipH="1" flipV="1">
            <a:off x="6324600" y="2286000"/>
            <a:ext cx="1219200" cy="19812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2" name="Line 40"/>
          <p:cNvSpPr>
            <a:spLocks noChangeShapeType="1"/>
          </p:cNvSpPr>
          <p:nvPr/>
        </p:nvSpPr>
        <p:spPr bwMode="auto">
          <a:xfrm flipH="1" flipV="1">
            <a:off x="5486400" y="4038600"/>
            <a:ext cx="2057400" cy="228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3" name="Line 41"/>
          <p:cNvSpPr>
            <a:spLocks noChangeShapeType="1"/>
          </p:cNvSpPr>
          <p:nvPr/>
        </p:nvSpPr>
        <p:spPr bwMode="auto">
          <a:xfrm flipH="1">
            <a:off x="6172200" y="4267200"/>
            <a:ext cx="1371600" cy="1143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4" name="Text Box 42"/>
          <p:cNvSpPr txBox="1">
            <a:spLocks noChangeArrowheads="1"/>
          </p:cNvSpPr>
          <p:nvPr/>
        </p:nvSpPr>
        <p:spPr bwMode="auto">
          <a:xfrm>
            <a:off x="7772400" y="4800600"/>
            <a:ext cx="795338" cy="457200"/>
          </a:xfrm>
          <a:prstGeom prst="rect">
            <a:avLst/>
          </a:prstGeom>
          <a:noFill/>
          <a:ln w="9525">
            <a:noFill/>
            <a:miter lim="800000"/>
            <a:headEnd/>
            <a:tailEnd/>
          </a:ln>
          <a:effectLst/>
        </p:spPr>
        <p:txBody>
          <a:bodyPr wrap="none">
            <a:spAutoFit/>
          </a:bodyPr>
          <a:lstStyle/>
          <a:p>
            <a:pPr eaLnBrk="0" hangingPunct="0">
              <a:defRPr/>
            </a:pPr>
            <a:r>
              <a:rPr lang="en-US" sz="2400" b="1" i="1" dirty="0">
                <a:latin typeface="Times New Roman" pitchFamily="18" charset="0"/>
              </a:rPr>
              <a:t>SOD</a:t>
            </a:r>
          </a:p>
        </p:txBody>
      </p:sp>
      <p:sp>
        <p:nvSpPr>
          <p:cNvPr id="125995" name="Line 43"/>
          <p:cNvSpPr>
            <a:spLocks noChangeShapeType="1"/>
          </p:cNvSpPr>
          <p:nvPr/>
        </p:nvSpPr>
        <p:spPr bwMode="auto">
          <a:xfrm flipH="1" flipV="1">
            <a:off x="6400800" y="2362200"/>
            <a:ext cx="1295400" cy="2667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6" name="Line 44"/>
          <p:cNvSpPr>
            <a:spLocks noChangeShapeType="1"/>
          </p:cNvSpPr>
          <p:nvPr/>
        </p:nvSpPr>
        <p:spPr bwMode="auto">
          <a:xfrm flipH="1" flipV="1">
            <a:off x="5562600" y="4038600"/>
            <a:ext cx="2133600" cy="9906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7" name="Line 45"/>
          <p:cNvSpPr>
            <a:spLocks noChangeShapeType="1"/>
          </p:cNvSpPr>
          <p:nvPr/>
        </p:nvSpPr>
        <p:spPr bwMode="auto">
          <a:xfrm flipH="1">
            <a:off x="6248400" y="5029200"/>
            <a:ext cx="1447800" cy="381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5998" name="Text Box 46"/>
          <p:cNvSpPr txBox="1">
            <a:spLocks noChangeArrowheads="1"/>
          </p:cNvSpPr>
          <p:nvPr/>
        </p:nvSpPr>
        <p:spPr bwMode="auto">
          <a:xfrm>
            <a:off x="6919266" y="5181601"/>
            <a:ext cx="2234907" cy="830997"/>
          </a:xfrm>
          <a:prstGeom prst="rect">
            <a:avLst/>
          </a:prstGeom>
          <a:noFill/>
          <a:ln w="9525">
            <a:noFill/>
            <a:miter lim="800000"/>
            <a:headEnd/>
            <a:tailEnd/>
          </a:ln>
          <a:effectLst/>
        </p:spPr>
        <p:txBody>
          <a:bodyPr wrap="square">
            <a:spAutoFit/>
          </a:bodyPr>
          <a:lstStyle/>
          <a:p>
            <a:pPr algn="ctr" eaLnBrk="0" hangingPunct="0">
              <a:defRPr/>
            </a:pPr>
            <a:r>
              <a:rPr lang="en-US" sz="2400" b="1" i="1" dirty="0">
                <a:latin typeface="Times New Roman" pitchFamily="18" charset="0"/>
              </a:rPr>
              <a:t>Team</a:t>
            </a:r>
          </a:p>
          <a:p>
            <a:pPr algn="ctr" eaLnBrk="0" hangingPunct="0">
              <a:defRPr/>
            </a:pPr>
            <a:r>
              <a:rPr lang="en-US" sz="2400" b="1" i="1" dirty="0">
                <a:latin typeface="Times New Roman" pitchFamily="18" charset="0"/>
              </a:rPr>
              <a:t>Communication</a:t>
            </a:r>
          </a:p>
        </p:txBody>
      </p:sp>
      <p:sp>
        <p:nvSpPr>
          <p:cNvPr id="125999" name="Line 47"/>
          <p:cNvSpPr>
            <a:spLocks noChangeShapeType="1"/>
          </p:cNvSpPr>
          <p:nvPr/>
        </p:nvSpPr>
        <p:spPr bwMode="auto">
          <a:xfrm flipH="1" flipV="1">
            <a:off x="6400800" y="2286000"/>
            <a:ext cx="1143000" cy="34290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6000" name="Line 48"/>
          <p:cNvSpPr>
            <a:spLocks noChangeShapeType="1"/>
          </p:cNvSpPr>
          <p:nvPr/>
        </p:nvSpPr>
        <p:spPr bwMode="auto">
          <a:xfrm flipH="1" flipV="1">
            <a:off x="5562600" y="4038600"/>
            <a:ext cx="1981200" cy="16764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
        <p:nvSpPr>
          <p:cNvPr id="126001" name="Line 49"/>
          <p:cNvSpPr>
            <a:spLocks noChangeShapeType="1"/>
          </p:cNvSpPr>
          <p:nvPr/>
        </p:nvSpPr>
        <p:spPr bwMode="auto">
          <a:xfrm flipH="1" flipV="1">
            <a:off x="6248400" y="5410200"/>
            <a:ext cx="1295400" cy="304800"/>
          </a:xfrm>
          <a:prstGeom prst="line">
            <a:avLst/>
          </a:prstGeom>
          <a:noFill/>
          <a:ln w="38100">
            <a:solidFill>
              <a:srgbClr val="FFFF00"/>
            </a:solidFill>
            <a:round/>
            <a:headEnd type="oval" w="med" len="med"/>
            <a:tailEnd type="triangle" w="med" len="med"/>
          </a:ln>
          <a:effectLst>
            <a:outerShdw dist="35921" dir="2700000" algn="ctr" rotWithShape="0">
              <a:schemeClr val="bg2"/>
            </a:outerShdw>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wipe(left)">
                                      <p:cBhvr>
                                        <p:cTn id="7" dur="5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5955"/>
                                        </p:tgtEl>
                                        <p:attrNameLst>
                                          <p:attrName>style.visibility</p:attrName>
                                        </p:attrNameLst>
                                      </p:cBhvr>
                                      <p:to>
                                        <p:strVal val="visible"/>
                                      </p:to>
                                    </p:set>
                                    <p:animEffect transition="in" filter="wipe(down)">
                                      <p:cBhvr>
                                        <p:cTn id="12" dur="500"/>
                                        <p:tgtEl>
                                          <p:spTgt spid="1259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wipe(up)">
                                      <p:cBhvr>
                                        <p:cTn id="17" dur="500"/>
                                        <p:tgtEl>
                                          <p:spTgt spid="1259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5958"/>
                                        </p:tgtEl>
                                        <p:attrNameLst>
                                          <p:attrName>style.visibility</p:attrName>
                                        </p:attrNameLst>
                                      </p:cBhvr>
                                      <p:to>
                                        <p:strVal val="visible"/>
                                      </p:to>
                                    </p:set>
                                    <p:animEffect transition="in" filter="wipe(up)">
                                      <p:cBhvr>
                                        <p:cTn id="22" dur="500"/>
                                        <p:tgtEl>
                                          <p:spTgt spid="1259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5959"/>
                                        </p:tgtEl>
                                        <p:attrNameLst>
                                          <p:attrName>style.visibility</p:attrName>
                                        </p:attrNameLst>
                                      </p:cBhvr>
                                      <p:to>
                                        <p:strVal val="visible"/>
                                      </p:to>
                                    </p:set>
                                    <p:animEffect transition="in" filter="wipe(up)">
                                      <p:cBhvr>
                                        <p:cTn id="27" dur="500"/>
                                        <p:tgtEl>
                                          <p:spTgt spid="125959"/>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125960"/>
                                        </p:tgtEl>
                                        <p:attrNameLst>
                                          <p:attrName>style.visibility</p:attrName>
                                        </p:attrNameLst>
                                      </p:cBhvr>
                                      <p:to>
                                        <p:strVal val="visible"/>
                                      </p:to>
                                    </p:set>
                                    <p:anim calcmode="lin" valueType="num">
                                      <p:cBhvr>
                                        <p:cTn id="32" dur="500" fill="hold"/>
                                        <p:tgtEl>
                                          <p:spTgt spid="125960"/>
                                        </p:tgtEl>
                                        <p:attrNameLst>
                                          <p:attrName>ppt_w</p:attrName>
                                        </p:attrNameLst>
                                      </p:cBhvr>
                                      <p:tavLst>
                                        <p:tav tm="0">
                                          <p:val>
                                            <p:fltVal val="0"/>
                                          </p:val>
                                        </p:tav>
                                        <p:tav tm="100000">
                                          <p:val>
                                            <p:strVal val="#ppt_w"/>
                                          </p:val>
                                        </p:tav>
                                      </p:tavLst>
                                    </p:anim>
                                    <p:anim calcmode="lin" valueType="num">
                                      <p:cBhvr>
                                        <p:cTn id="33" dur="500" fill="hold"/>
                                        <p:tgtEl>
                                          <p:spTgt spid="125960"/>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5961"/>
                                        </p:tgtEl>
                                        <p:attrNameLst>
                                          <p:attrName>style.visibility</p:attrName>
                                        </p:attrNameLst>
                                      </p:cBhvr>
                                      <p:to>
                                        <p:strVal val="visible"/>
                                      </p:to>
                                    </p:set>
                                    <p:animEffect transition="in" filter="box(in)">
                                      <p:cBhvr>
                                        <p:cTn id="38" dur="500"/>
                                        <p:tgtEl>
                                          <p:spTgt spid="125961"/>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8" fill="hold" nodeType="clickEffect">
                                  <p:stCondLst>
                                    <p:cond delay="0"/>
                                  </p:stCondLst>
                                  <p:childTnLst>
                                    <p:set>
                                      <p:cBhvr>
                                        <p:cTn id="42" dur="1" fill="hold">
                                          <p:stCondLst>
                                            <p:cond delay="0"/>
                                          </p:stCondLst>
                                        </p:cTn>
                                        <p:tgtEl>
                                          <p:spTgt spid="125962"/>
                                        </p:tgtEl>
                                        <p:attrNameLst>
                                          <p:attrName>style.visibility</p:attrName>
                                        </p:attrNameLst>
                                      </p:cBhvr>
                                      <p:to>
                                        <p:strVal val="visible"/>
                                      </p:to>
                                    </p:set>
                                    <p:anim calcmode="lin" valueType="num">
                                      <p:cBhvr>
                                        <p:cTn id="43" dur="500" fill="hold"/>
                                        <p:tgtEl>
                                          <p:spTgt spid="125962"/>
                                        </p:tgtEl>
                                        <p:attrNameLst>
                                          <p:attrName>ppt_x</p:attrName>
                                        </p:attrNameLst>
                                      </p:cBhvr>
                                      <p:tavLst>
                                        <p:tav tm="0">
                                          <p:val>
                                            <p:strVal val="#ppt_x-#ppt_w/2"/>
                                          </p:val>
                                        </p:tav>
                                        <p:tav tm="100000">
                                          <p:val>
                                            <p:strVal val="#ppt_x"/>
                                          </p:val>
                                        </p:tav>
                                      </p:tavLst>
                                    </p:anim>
                                    <p:anim calcmode="lin" valueType="num">
                                      <p:cBhvr>
                                        <p:cTn id="44" dur="500" fill="hold"/>
                                        <p:tgtEl>
                                          <p:spTgt spid="125962"/>
                                        </p:tgtEl>
                                        <p:attrNameLst>
                                          <p:attrName>ppt_y</p:attrName>
                                        </p:attrNameLst>
                                      </p:cBhvr>
                                      <p:tavLst>
                                        <p:tav tm="0">
                                          <p:val>
                                            <p:strVal val="#ppt_y"/>
                                          </p:val>
                                        </p:tav>
                                        <p:tav tm="100000">
                                          <p:val>
                                            <p:strVal val="#ppt_y"/>
                                          </p:val>
                                        </p:tav>
                                      </p:tavLst>
                                    </p:anim>
                                    <p:anim calcmode="lin" valueType="num">
                                      <p:cBhvr>
                                        <p:cTn id="45" dur="500" fill="hold"/>
                                        <p:tgtEl>
                                          <p:spTgt spid="125962"/>
                                        </p:tgtEl>
                                        <p:attrNameLst>
                                          <p:attrName>ppt_w</p:attrName>
                                        </p:attrNameLst>
                                      </p:cBhvr>
                                      <p:tavLst>
                                        <p:tav tm="0">
                                          <p:val>
                                            <p:fltVal val="0"/>
                                          </p:val>
                                        </p:tav>
                                        <p:tav tm="100000">
                                          <p:val>
                                            <p:strVal val="#ppt_w"/>
                                          </p:val>
                                        </p:tav>
                                      </p:tavLst>
                                    </p:anim>
                                    <p:anim calcmode="lin" valueType="num">
                                      <p:cBhvr>
                                        <p:cTn id="46" dur="500" fill="hold"/>
                                        <p:tgtEl>
                                          <p:spTgt spid="125962"/>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nodeType="clickEffect">
                                  <p:stCondLst>
                                    <p:cond delay="0"/>
                                  </p:stCondLst>
                                  <p:childTnLst>
                                    <p:set>
                                      <p:cBhvr>
                                        <p:cTn id="50" dur="1" fill="hold">
                                          <p:stCondLst>
                                            <p:cond delay="0"/>
                                          </p:stCondLst>
                                        </p:cTn>
                                        <p:tgtEl>
                                          <p:spTgt spid="125963"/>
                                        </p:tgtEl>
                                        <p:attrNameLst>
                                          <p:attrName>style.visibility</p:attrName>
                                        </p:attrNameLst>
                                      </p:cBhvr>
                                      <p:to>
                                        <p:strVal val="visible"/>
                                      </p:to>
                                    </p:set>
                                    <p:anim calcmode="lin" valueType="num">
                                      <p:cBhvr>
                                        <p:cTn id="51" dur="500" fill="hold"/>
                                        <p:tgtEl>
                                          <p:spTgt spid="125963"/>
                                        </p:tgtEl>
                                        <p:attrNameLst>
                                          <p:attrName>ppt_x</p:attrName>
                                        </p:attrNameLst>
                                      </p:cBhvr>
                                      <p:tavLst>
                                        <p:tav tm="0">
                                          <p:val>
                                            <p:strVal val="#ppt_x-#ppt_w/2"/>
                                          </p:val>
                                        </p:tav>
                                        <p:tav tm="100000">
                                          <p:val>
                                            <p:strVal val="#ppt_x"/>
                                          </p:val>
                                        </p:tav>
                                      </p:tavLst>
                                    </p:anim>
                                    <p:anim calcmode="lin" valueType="num">
                                      <p:cBhvr>
                                        <p:cTn id="52" dur="500" fill="hold"/>
                                        <p:tgtEl>
                                          <p:spTgt spid="125963"/>
                                        </p:tgtEl>
                                        <p:attrNameLst>
                                          <p:attrName>ppt_y</p:attrName>
                                        </p:attrNameLst>
                                      </p:cBhvr>
                                      <p:tavLst>
                                        <p:tav tm="0">
                                          <p:val>
                                            <p:strVal val="#ppt_y"/>
                                          </p:val>
                                        </p:tav>
                                        <p:tav tm="100000">
                                          <p:val>
                                            <p:strVal val="#ppt_y"/>
                                          </p:val>
                                        </p:tav>
                                      </p:tavLst>
                                    </p:anim>
                                    <p:anim calcmode="lin" valueType="num">
                                      <p:cBhvr>
                                        <p:cTn id="53" dur="500" fill="hold"/>
                                        <p:tgtEl>
                                          <p:spTgt spid="125963"/>
                                        </p:tgtEl>
                                        <p:attrNameLst>
                                          <p:attrName>ppt_w</p:attrName>
                                        </p:attrNameLst>
                                      </p:cBhvr>
                                      <p:tavLst>
                                        <p:tav tm="0">
                                          <p:val>
                                            <p:fltVal val="0"/>
                                          </p:val>
                                        </p:tav>
                                        <p:tav tm="100000">
                                          <p:val>
                                            <p:strVal val="#ppt_w"/>
                                          </p:val>
                                        </p:tav>
                                      </p:tavLst>
                                    </p:anim>
                                    <p:anim calcmode="lin" valueType="num">
                                      <p:cBhvr>
                                        <p:cTn id="54" dur="500" fill="hold"/>
                                        <p:tgtEl>
                                          <p:spTgt spid="125963"/>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nodeType="clickEffect">
                                  <p:stCondLst>
                                    <p:cond delay="0"/>
                                  </p:stCondLst>
                                  <p:childTnLst>
                                    <p:set>
                                      <p:cBhvr>
                                        <p:cTn id="58" dur="1" fill="hold">
                                          <p:stCondLst>
                                            <p:cond delay="0"/>
                                          </p:stCondLst>
                                        </p:cTn>
                                        <p:tgtEl>
                                          <p:spTgt spid="125964"/>
                                        </p:tgtEl>
                                        <p:attrNameLst>
                                          <p:attrName>style.visibility</p:attrName>
                                        </p:attrNameLst>
                                      </p:cBhvr>
                                      <p:to>
                                        <p:strVal val="visible"/>
                                      </p:to>
                                    </p:set>
                                    <p:anim calcmode="lin" valueType="num">
                                      <p:cBhvr>
                                        <p:cTn id="59" dur="500" fill="hold"/>
                                        <p:tgtEl>
                                          <p:spTgt spid="125964"/>
                                        </p:tgtEl>
                                        <p:attrNameLst>
                                          <p:attrName>ppt_x</p:attrName>
                                        </p:attrNameLst>
                                      </p:cBhvr>
                                      <p:tavLst>
                                        <p:tav tm="0">
                                          <p:val>
                                            <p:strVal val="#ppt_x-#ppt_w/2"/>
                                          </p:val>
                                        </p:tav>
                                        <p:tav tm="100000">
                                          <p:val>
                                            <p:strVal val="#ppt_x"/>
                                          </p:val>
                                        </p:tav>
                                      </p:tavLst>
                                    </p:anim>
                                    <p:anim calcmode="lin" valueType="num">
                                      <p:cBhvr>
                                        <p:cTn id="60" dur="500" fill="hold"/>
                                        <p:tgtEl>
                                          <p:spTgt spid="125964"/>
                                        </p:tgtEl>
                                        <p:attrNameLst>
                                          <p:attrName>ppt_y</p:attrName>
                                        </p:attrNameLst>
                                      </p:cBhvr>
                                      <p:tavLst>
                                        <p:tav tm="0">
                                          <p:val>
                                            <p:strVal val="#ppt_y"/>
                                          </p:val>
                                        </p:tav>
                                        <p:tav tm="100000">
                                          <p:val>
                                            <p:strVal val="#ppt_y"/>
                                          </p:val>
                                        </p:tav>
                                      </p:tavLst>
                                    </p:anim>
                                    <p:anim calcmode="lin" valueType="num">
                                      <p:cBhvr>
                                        <p:cTn id="61" dur="500" fill="hold"/>
                                        <p:tgtEl>
                                          <p:spTgt spid="125964"/>
                                        </p:tgtEl>
                                        <p:attrNameLst>
                                          <p:attrName>ppt_w</p:attrName>
                                        </p:attrNameLst>
                                      </p:cBhvr>
                                      <p:tavLst>
                                        <p:tav tm="0">
                                          <p:val>
                                            <p:fltVal val="0"/>
                                          </p:val>
                                        </p:tav>
                                        <p:tav tm="100000">
                                          <p:val>
                                            <p:strVal val="#ppt_w"/>
                                          </p:val>
                                        </p:tav>
                                      </p:tavLst>
                                    </p:anim>
                                    <p:anim calcmode="lin" valueType="num">
                                      <p:cBhvr>
                                        <p:cTn id="62" dur="500" fill="hold"/>
                                        <p:tgtEl>
                                          <p:spTgt spid="125964"/>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25965"/>
                                        </p:tgtEl>
                                        <p:attrNameLst>
                                          <p:attrName>style.visibility</p:attrName>
                                        </p:attrNameLst>
                                      </p:cBhvr>
                                      <p:to>
                                        <p:strVal val="visible"/>
                                      </p:to>
                                    </p:set>
                                    <p:animEffect transition="in" filter="box(in)">
                                      <p:cBhvr>
                                        <p:cTn id="67" dur="500"/>
                                        <p:tgtEl>
                                          <p:spTgt spid="125965"/>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nodeType="clickEffect">
                                  <p:stCondLst>
                                    <p:cond delay="0"/>
                                  </p:stCondLst>
                                  <p:childTnLst>
                                    <p:set>
                                      <p:cBhvr>
                                        <p:cTn id="71" dur="1" fill="hold">
                                          <p:stCondLst>
                                            <p:cond delay="0"/>
                                          </p:stCondLst>
                                        </p:cTn>
                                        <p:tgtEl>
                                          <p:spTgt spid="125966"/>
                                        </p:tgtEl>
                                        <p:attrNameLst>
                                          <p:attrName>style.visibility</p:attrName>
                                        </p:attrNameLst>
                                      </p:cBhvr>
                                      <p:to>
                                        <p:strVal val="visible"/>
                                      </p:to>
                                    </p:set>
                                    <p:anim calcmode="lin" valueType="num">
                                      <p:cBhvr>
                                        <p:cTn id="72" dur="500" fill="hold"/>
                                        <p:tgtEl>
                                          <p:spTgt spid="125966"/>
                                        </p:tgtEl>
                                        <p:attrNameLst>
                                          <p:attrName>ppt_x</p:attrName>
                                        </p:attrNameLst>
                                      </p:cBhvr>
                                      <p:tavLst>
                                        <p:tav tm="0">
                                          <p:val>
                                            <p:strVal val="#ppt_x-#ppt_w/2"/>
                                          </p:val>
                                        </p:tav>
                                        <p:tav tm="100000">
                                          <p:val>
                                            <p:strVal val="#ppt_x"/>
                                          </p:val>
                                        </p:tav>
                                      </p:tavLst>
                                    </p:anim>
                                    <p:anim calcmode="lin" valueType="num">
                                      <p:cBhvr>
                                        <p:cTn id="73" dur="500" fill="hold"/>
                                        <p:tgtEl>
                                          <p:spTgt spid="125966"/>
                                        </p:tgtEl>
                                        <p:attrNameLst>
                                          <p:attrName>ppt_y</p:attrName>
                                        </p:attrNameLst>
                                      </p:cBhvr>
                                      <p:tavLst>
                                        <p:tav tm="0">
                                          <p:val>
                                            <p:strVal val="#ppt_y"/>
                                          </p:val>
                                        </p:tav>
                                        <p:tav tm="100000">
                                          <p:val>
                                            <p:strVal val="#ppt_y"/>
                                          </p:val>
                                        </p:tav>
                                      </p:tavLst>
                                    </p:anim>
                                    <p:anim calcmode="lin" valueType="num">
                                      <p:cBhvr>
                                        <p:cTn id="74" dur="500" fill="hold"/>
                                        <p:tgtEl>
                                          <p:spTgt spid="125966"/>
                                        </p:tgtEl>
                                        <p:attrNameLst>
                                          <p:attrName>ppt_w</p:attrName>
                                        </p:attrNameLst>
                                      </p:cBhvr>
                                      <p:tavLst>
                                        <p:tav tm="0">
                                          <p:val>
                                            <p:fltVal val="0"/>
                                          </p:val>
                                        </p:tav>
                                        <p:tav tm="100000">
                                          <p:val>
                                            <p:strVal val="#ppt_w"/>
                                          </p:val>
                                        </p:tav>
                                      </p:tavLst>
                                    </p:anim>
                                    <p:anim calcmode="lin" valueType="num">
                                      <p:cBhvr>
                                        <p:cTn id="75" dur="500" fill="hold"/>
                                        <p:tgtEl>
                                          <p:spTgt spid="125966"/>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7" presetClass="entr" presetSubtype="8" fill="hold" nodeType="clickEffect">
                                  <p:stCondLst>
                                    <p:cond delay="0"/>
                                  </p:stCondLst>
                                  <p:childTnLst>
                                    <p:set>
                                      <p:cBhvr>
                                        <p:cTn id="79" dur="1" fill="hold">
                                          <p:stCondLst>
                                            <p:cond delay="0"/>
                                          </p:stCondLst>
                                        </p:cTn>
                                        <p:tgtEl>
                                          <p:spTgt spid="125967"/>
                                        </p:tgtEl>
                                        <p:attrNameLst>
                                          <p:attrName>style.visibility</p:attrName>
                                        </p:attrNameLst>
                                      </p:cBhvr>
                                      <p:to>
                                        <p:strVal val="visible"/>
                                      </p:to>
                                    </p:set>
                                    <p:anim calcmode="lin" valueType="num">
                                      <p:cBhvr>
                                        <p:cTn id="80" dur="500" fill="hold"/>
                                        <p:tgtEl>
                                          <p:spTgt spid="125967"/>
                                        </p:tgtEl>
                                        <p:attrNameLst>
                                          <p:attrName>ppt_x</p:attrName>
                                        </p:attrNameLst>
                                      </p:cBhvr>
                                      <p:tavLst>
                                        <p:tav tm="0">
                                          <p:val>
                                            <p:strVal val="#ppt_x-#ppt_w/2"/>
                                          </p:val>
                                        </p:tav>
                                        <p:tav tm="100000">
                                          <p:val>
                                            <p:strVal val="#ppt_x"/>
                                          </p:val>
                                        </p:tav>
                                      </p:tavLst>
                                    </p:anim>
                                    <p:anim calcmode="lin" valueType="num">
                                      <p:cBhvr>
                                        <p:cTn id="81" dur="500" fill="hold"/>
                                        <p:tgtEl>
                                          <p:spTgt spid="125967"/>
                                        </p:tgtEl>
                                        <p:attrNameLst>
                                          <p:attrName>ppt_y</p:attrName>
                                        </p:attrNameLst>
                                      </p:cBhvr>
                                      <p:tavLst>
                                        <p:tav tm="0">
                                          <p:val>
                                            <p:strVal val="#ppt_y"/>
                                          </p:val>
                                        </p:tav>
                                        <p:tav tm="100000">
                                          <p:val>
                                            <p:strVal val="#ppt_y"/>
                                          </p:val>
                                        </p:tav>
                                      </p:tavLst>
                                    </p:anim>
                                    <p:anim calcmode="lin" valueType="num">
                                      <p:cBhvr>
                                        <p:cTn id="82" dur="500" fill="hold"/>
                                        <p:tgtEl>
                                          <p:spTgt spid="125967"/>
                                        </p:tgtEl>
                                        <p:attrNameLst>
                                          <p:attrName>ppt_w</p:attrName>
                                        </p:attrNameLst>
                                      </p:cBhvr>
                                      <p:tavLst>
                                        <p:tav tm="0">
                                          <p:val>
                                            <p:fltVal val="0"/>
                                          </p:val>
                                        </p:tav>
                                        <p:tav tm="100000">
                                          <p:val>
                                            <p:strVal val="#ppt_w"/>
                                          </p:val>
                                        </p:tav>
                                      </p:tavLst>
                                    </p:anim>
                                    <p:anim calcmode="lin" valueType="num">
                                      <p:cBhvr>
                                        <p:cTn id="83" dur="500" fill="hold"/>
                                        <p:tgtEl>
                                          <p:spTgt spid="125967"/>
                                        </p:tgtEl>
                                        <p:attrNameLst>
                                          <p:attrName>ppt_h</p:attrName>
                                        </p:attrNameLst>
                                      </p:cBhvr>
                                      <p:tavLst>
                                        <p:tav tm="0">
                                          <p:val>
                                            <p:strVal val="#ppt_h"/>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7" presetClass="entr" presetSubtype="8" fill="hold" nodeType="clickEffect">
                                  <p:stCondLst>
                                    <p:cond delay="0"/>
                                  </p:stCondLst>
                                  <p:childTnLst>
                                    <p:set>
                                      <p:cBhvr>
                                        <p:cTn id="87" dur="1" fill="hold">
                                          <p:stCondLst>
                                            <p:cond delay="0"/>
                                          </p:stCondLst>
                                        </p:cTn>
                                        <p:tgtEl>
                                          <p:spTgt spid="125968"/>
                                        </p:tgtEl>
                                        <p:attrNameLst>
                                          <p:attrName>style.visibility</p:attrName>
                                        </p:attrNameLst>
                                      </p:cBhvr>
                                      <p:to>
                                        <p:strVal val="visible"/>
                                      </p:to>
                                    </p:set>
                                    <p:anim calcmode="lin" valueType="num">
                                      <p:cBhvr>
                                        <p:cTn id="88" dur="500" fill="hold"/>
                                        <p:tgtEl>
                                          <p:spTgt spid="125968"/>
                                        </p:tgtEl>
                                        <p:attrNameLst>
                                          <p:attrName>ppt_x</p:attrName>
                                        </p:attrNameLst>
                                      </p:cBhvr>
                                      <p:tavLst>
                                        <p:tav tm="0">
                                          <p:val>
                                            <p:strVal val="#ppt_x-#ppt_w/2"/>
                                          </p:val>
                                        </p:tav>
                                        <p:tav tm="100000">
                                          <p:val>
                                            <p:strVal val="#ppt_x"/>
                                          </p:val>
                                        </p:tav>
                                      </p:tavLst>
                                    </p:anim>
                                    <p:anim calcmode="lin" valueType="num">
                                      <p:cBhvr>
                                        <p:cTn id="89" dur="500" fill="hold"/>
                                        <p:tgtEl>
                                          <p:spTgt spid="125968"/>
                                        </p:tgtEl>
                                        <p:attrNameLst>
                                          <p:attrName>ppt_y</p:attrName>
                                        </p:attrNameLst>
                                      </p:cBhvr>
                                      <p:tavLst>
                                        <p:tav tm="0">
                                          <p:val>
                                            <p:strVal val="#ppt_y"/>
                                          </p:val>
                                        </p:tav>
                                        <p:tav tm="100000">
                                          <p:val>
                                            <p:strVal val="#ppt_y"/>
                                          </p:val>
                                        </p:tav>
                                      </p:tavLst>
                                    </p:anim>
                                    <p:anim calcmode="lin" valueType="num">
                                      <p:cBhvr>
                                        <p:cTn id="90" dur="500" fill="hold"/>
                                        <p:tgtEl>
                                          <p:spTgt spid="125968"/>
                                        </p:tgtEl>
                                        <p:attrNameLst>
                                          <p:attrName>ppt_w</p:attrName>
                                        </p:attrNameLst>
                                      </p:cBhvr>
                                      <p:tavLst>
                                        <p:tav tm="0">
                                          <p:val>
                                            <p:fltVal val="0"/>
                                          </p:val>
                                        </p:tav>
                                        <p:tav tm="100000">
                                          <p:val>
                                            <p:strVal val="#ppt_w"/>
                                          </p:val>
                                        </p:tav>
                                      </p:tavLst>
                                    </p:anim>
                                    <p:anim calcmode="lin" valueType="num">
                                      <p:cBhvr>
                                        <p:cTn id="91" dur="500" fill="hold"/>
                                        <p:tgtEl>
                                          <p:spTgt spid="125968"/>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125969"/>
                                        </p:tgtEl>
                                        <p:attrNameLst>
                                          <p:attrName>style.visibility</p:attrName>
                                        </p:attrNameLst>
                                      </p:cBhvr>
                                      <p:to>
                                        <p:strVal val="visible"/>
                                      </p:to>
                                    </p:set>
                                    <p:animEffect transition="in" filter="box(in)">
                                      <p:cBhvr>
                                        <p:cTn id="96" dur="500"/>
                                        <p:tgtEl>
                                          <p:spTgt spid="125969"/>
                                        </p:tgtEl>
                                      </p:cBhvr>
                                    </p:animEffect>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nodeType="clickEffect">
                                  <p:stCondLst>
                                    <p:cond delay="0"/>
                                  </p:stCondLst>
                                  <p:childTnLst>
                                    <p:set>
                                      <p:cBhvr>
                                        <p:cTn id="100" dur="1" fill="hold">
                                          <p:stCondLst>
                                            <p:cond delay="0"/>
                                          </p:stCondLst>
                                        </p:cTn>
                                        <p:tgtEl>
                                          <p:spTgt spid="125970"/>
                                        </p:tgtEl>
                                        <p:attrNameLst>
                                          <p:attrName>style.visibility</p:attrName>
                                        </p:attrNameLst>
                                      </p:cBhvr>
                                      <p:to>
                                        <p:strVal val="visible"/>
                                      </p:to>
                                    </p:set>
                                    <p:anim calcmode="lin" valueType="num">
                                      <p:cBhvr>
                                        <p:cTn id="101" dur="500" fill="hold"/>
                                        <p:tgtEl>
                                          <p:spTgt spid="125970"/>
                                        </p:tgtEl>
                                        <p:attrNameLst>
                                          <p:attrName>ppt_x</p:attrName>
                                        </p:attrNameLst>
                                      </p:cBhvr>
                                      <p:tavLst>
                                        <p:tav tm="0">
                                          <p:val>
                                            <p:strVal val="#ppt_x-#ppt_w/2"/>
                                          </p:val>
                                        </p:tav>
                                        <p:tav tm="100000">
                                          <p:val>
                                            <p:strVal val="#ppt_x"/>
                                          </p:val>
                                        </p:tav>
                                      </p:tavLst>
                                    </p:anim>
                                    <p:anim calcmode="lin" valueType="num">
                                      <p:cBhvr>
                                        <p:cTn id="102" dur="500" fill="hold"/>
                                        <p:tgtEl>
                                          <p:spTgt spid="125970"/>
                                        </p:tgtEl>
                                        <p:attrNameLst>
                                          <p:attrName>ppt_y</p:attrName>
                                        </p:attrNameLst>
                                      </p:cBhvr>
                                      <p:tavLst>
                                        <p:tav tm="0">
                                          <p:val>
                                            <p:strVal val="#ppt_y"/>
                                          </p:val>
                                        </p:tav>
                                        <p:tav tm="100000">
                                          <p:val>
                                            <p:strVal val="#ppt_y"/>
                                          </p:val>
                                        </p:tav>
                                      </p:tavLst>
                                    </p:anim>
                                    <p:anim calcmode="lin" valueType="num">
                                      <p:cBhvr>
                                        <p:cTn id="103" dur="500" fill="hold"/>
                                        <p:tgtEl>
                                          <p:spTgt spid="125970"/>
                                        </p:tgtEl>
                                        <p:attrNameLst>
                                          <p:attrName>ppt_w</p:attrName>
                                        </p:attrNameLst>
                                      </p:cBhvr>
                                      <p:tavLst>
                                        <p:tav tm="0">
                                          <p:val>
                                            <p:fltVal val="0"/>
                                          </p:val>
                                        </p:tav>
                                        <p:tav tm="100000">
                                          <p:val>
                                            <p:strVal val="#ppt_w"/>
                                          </p:val>
                                        </p:tav>
                                      </p:tavLst>
                                    </p:anim>
                                    <p:anim calcmode="lin" valueType="num">
                                      <p:cBhvr>
                                        <p:cTn id="104" dur="500" fill="hold"/>
                                        <p:tgtEl>
                                          <p:spTgt spid="125970"/>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17" presetClass="entr" presetSubtype="8" fill="hold" nodeType="clickEffect">
                                  <p:stCondLst>
                                    <p:cond delay="0"/>
                                  </p:stCondLst>
                                  <p:childTnLst>
                                    <p:set>
                                      <p:cBhvr>
                                        <p:cTn id="108" dur="1" fill="hold">
                                          <p:stCondLst>
                                            <p:cond delay="0"/>
                                          </p:stCondLst>
                                        </p:cTn>
                                        <p:tgtEl>
                                          <p:spTgt spid="125971"/>
                                        </p:tgtEl>
                                        <p:attrNameLst>
                                          <p:attrName>style.visibility</p:attrName>
                                        </p:attrNameLst>
                                      </p:cBhvr>
                                      <p:to>
                                        <p:strVal val="visible"/>
                                      </p:to>
                                    </p:set>
                                    <p:anim calcmode="lin" valueType="num">
                                      <p:cBhvr>
                                        <p:cTn id="109" dur="500" fill="hold"/>
                                        <p:tgtEl>
                                          <p:spTgt spid="125971"/>
                                        </p:tgtEl>
                                        <p:attrNameLst>
                                          <p:attrName>ppt_x</p:attrName>
                                        </p:attrNameLst>
                                      </p:cBhvr>
                                      <p:tavLst>
                                        <p:tav tm="0">
                                          <p:val>
                                            <p:strVal val="#ppt_x-#ppt_w/2"/>
                                          </p:val>
                                        </p:tav>
                                        <p:tav tm="100000">
                                          <p:val>
                                            <p:strVal val="#ppt_x"/>
                                          </p:val>
                                        </p:tav>
                                      </p:tavLst>
                                    </p:anim>
                                    <p:anim calcmode="lin" valueType="num">
                                      <p:cBhvr>
                                        <p:cTn id="110" dur="500" fill="hold"/>
                                        <p:tgtEl>
                                          <p:spTgt spid="125971"/>
                                        </p:tgtEl>
                                        <p:attrNameLst>
                                          <p:attrName>ppt_y</p:attrName>
                                        </p:attrNameLst>
                                      </p:cBhvr>
                                      <p:tavLst>
                                        <p:tav tm="0">
                                          <p:val>
                                            <p:strVal val="#ppt_y"/>
                                          </p:val>
                                        </p:tav>
                                        <p:tav tm="100000">
                                          <p:val>
                                            <p:strVal val="#ppt_y"/>
                                          </p:val>
                                        </p:tav>
                                      </p:tavLst>
                                    </p:anim>
                                    <p:anim calcmode="lin" valueType="num">
                                      <p:cBhvr>
                                        <p:cTn id="111" dur="500" fill="hold"/>
                                        <p:tgtEl>
                                          <p:spTgt spid="125971"/>
                                        </p:tgtEl>
                                        <p:attrNameLst>
                                          <p:attrName>ppt_w</p:attrName>
                                        </p:attrNameLst>
                                      </p:cBhvr>
                                      <p:tavLst>
                                        <p:tav tm="0">
                                          <p:val>
                                            <p:fltVal val="0"/>
                                          </p:val>
                                        </p:tav>
                                        <p:tav tm="100000">
                                          <p:val>
                                            <p:strVal val="#ppt_w"/>
                                          </p:val>
                                        </p:tav>
                                      </p:tavLst>
                                    </p:anim>
                                    <p:anim calcmode="lin" valueType="num">
                                      <p:cBhvr>
                                        <p:cTn id="112" dur="500" fill="hold"/>
                                        <p:tgtEl>
                                          <p:spTgt spid="125971"/>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17" presetClass="entr" presetSubtype="8" fill="hold" nodeType="clickEffect">
                                  <p:stCondLst>
                                    <p:cond delay="0"/>
                                  </p:stCondLst>
                                  <p:childTnLst>
                                    <p:set>
                                      <p:cBhvr>
                                        <p:cTn id="116" dur="1" fill="hold">
                                          <p:stCondLst>
                                            <p:cond delay="0"/>
                                          </p:stCondLst>
                                        </p:cTn>
                                        <p:tgtEl>
                                          <p:spTgt spid="125972"/>
                                        </p:tgtEl>
                                        <p:attrNameLst>
                                          <p:attrName>style.visibility</p:attrName>
                                        </p:attrNameLst>
                                      </p:cBhvr>
                                      <p:to>
                                        <p:strVal val="visible"/>
                                      </p:to>
                                    </p:set>
                                    <p:anim calcmode="lin" valueType="num">
                                      <p:cBhvr>
                                        <p:cTn id="117" dur="500" fill="hold"/>
                                        <p:tgtEl>
                                          <p:spTgt spid="125972"/>
                                        </p:tgtEl>
                                        <p:attrNameLst>
                                          <p:attrName>ppt_x</p:attrName>
                                        </p:attrNameLst>
                                      </p:cBhvr>
                                      <p:tavLst>
                                        <p:tav tm="0">
                                          <p:val>
                                            <p:strVal val="#ppt_x-#ppt_w/2"/>
                                          </p:val>
                                        </p:tav>
                                        <p:tav tm="100000">
                                          <p:val>
                                            <p:strVal val="#ppt_x"/>
                                          </p:val>
                                        </p:tav>
                                      </p:tavLst>
                                    </p:anim>
                                    <p:anim calcmode="lin" valueType="num">
                                      <p:cBhvr>
                                        <p:cTn id="118" dur="500" fill="hold"/>
                                        <p:tgtEl>
                                          <p:spTgt spid="125972"/>
                                        </p:tgtEl>
                                        <p:attrNameLst>
                                          <p:attrName>ppt_y</p:attrName>
                                        </p:attrNameLst>
                                      </p:cBhvr>
                                      <p:tavLst>
                                        <p:tav tm="0">
                                          <p:val>
                                            <p:strVal val="#ppt_y"/>
                                          </p:val>
                                        </p:tav>
                                        <p:tav tm="100000">
                                          <p:val>
                                            <p:strVal val="#ppt_y"/>
                                          </p:val>
                                        </p:tav>
                                      </p:tavLst>
                                    </p:anim>
                                    <p:anim calcmode="lin" valueType="num">
                                      <p:cBhvr>
                                        <p:cTn id="119" dur="500" fill="hold"/>
                                        <p:tgtEl>
                                          <p:spTgt spid="125972"/>
                                        </p:tgtEl>
                                        <p:attrNameLst>
                                          <p:attrName>ppt_w</p:attrName>
                                        </p:attrNameLst>
                                      </p:cBhvr>
                                      <p:tavLst>
                                        <p:tav tm="0">
                                          <p:val>
                                            <p:fltVal val="0"/>
                                          </p:val>
                                        </p:tav>
                                        <p:tav tm="100000">
                                          <p:val>
                                            <p:strVal val="#ppt_w"/>
                                          </p:val>
                                        </p:tav>
                                      </p:tavLst>
                                    </p:anim>
                                    <p:anim calcmode="lin" valueType="num">
                                      <p:cBhvr>
                                        <p:cTn id="120" dur="500" fill="hold"/>
                                        <p:tgtEl>
                                          <p:spTgt spid="125972"/>
                                        </p:tgtEl>
                                        <p:attrNameLst>
                                          <p:attrName>ppt_h</p:attrName>
                                        </p:attrNameLst>
                                      </p:cBhvr>
                                      <p:tavLst>
                                        <p:tav tm="0">
                                          <p:val>
                                            <p:strVal val="#ppt_h"/>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4" presetClass="entr" presetSubtype="16" fill="hold" grpId="0" nodeType="clickEffect">
                                  <p:stCondLst>
                                    <p:cond delay="0"/>
                                  </p:stCondLst>
                                  <p:childTnLst>
                                    <p:set>
                                      <p:cBhvr>
                                        <p:cTn id="124" dur="1" fill="hold">
                                          <p:stCondLst>
                                            <p:cond delay="0"/>
                                          </p:stCondLst>
                                        </p:cTn>
                                        <p:tgtEl>
                                          <p:spTgt spid="125973"/>
                                        </p:tgtEl>
                                        <p:attrNameLst>
                                          <p:attrName>style.visibility</p:attrName>
                                        </p:attrNameLst>
                                      </p:cBhvr>
                                      <p:to>
                                        <p:strVal val="visible"/>
                                      </p:to>
                                    </p:set>
                                    <p:animEffect transition="in" filter="box(in)">
                                      <p:cBhvr>
                                        <p:cTn id="125" dur="500"/>
                                        <p:tgtEl>
                                          <p:spTgt spid="125973"/>
                                        </p:tgtEl>
                                      </p:cBhvr>
                                    </p:animEffect>
                                  </p:childTnLst>
                                </p:cTn>
                              </p:par>
                            </p:childTnLst>
                          </p:cTn>
                        </p:par>
                      </p:childTnLst>
                    </p:cTn>
                  </p:par>
                  <p:par>
                    <p:cTn id="126" fill="hold">
                      <p:stCondLst>
                        <p:cond delay="indefinite"/>
                      </p:stCondLst>
                      <p:childTnLst>
                        <p:par>
                          <p:cTn id="127" fill="hold">
                            <p:stCondLst>
                              <p:cond delay="0"/>
                            </p:stCondLst>
                            <p:childTnLst>
                              <p:par>
                                <p:cTn id="128" presetID="17" presetClass="entr" presetSubtype="8" fill="hold" nodeType="clickEffect">
                                  <p:stCondLst>
                                    <p:cond delay="0"/>
                                  </p:stCondLst>
                                  <p:childTnLst>
                                    <p:set>
                                      <p:cBhvr>
                                        <p:cTn id="129" dur="1" fill="hold">
                                          <p:stCondLst>
                                            <p:cond delay="0"/>
                                          </p:stCondLst>
                                        </p:cTn>
                                        <p:tgtEl>
                                          <p:spTgt spid="125974"/>
                                        </p:tgtEl>
                                        <p:attrNameLst>
                                          <p:attrName>style.visibility</p:attrName>
                                        </p:attrNameLst>
                                      </p:cBhvr>
                                      <p:to>
                                        <p:strVal val="visible"/>
                                      </p:to>
                                    </p:set>
                                    <p:anim calcmode="lin" valueType="num">
                                      <p:cBhvr>
                                        <p:cTn id="130" dur="500" fill="hold"/>
                                        <p:tgtEl>
                                          <p:spTgt spid="125974"/>
                                        </p:tgtEl>
                                        <p:attrNameLst>
                                          <p:attrName>ppt_x</p:attrName>
                                        </p:attrNameLst>
                                      </p:cBhvr>
                                      <p:tavLst>
                                        <p:tav tm="0">
                                          <p:val>
                                            <p:strVal val="#ppt_x-#ppt_w/2"/>
                                          </p:val>
                                        </p:tav>
                                        <p:tav tm="100000">
                                          <p:val>
                                            <p:strVal val="#ppt_x"/>
                                          </p:val>
                                        </p:tav>
                                      </p:tavLst>
                                    </p:anim>
                                    <p:anim calcmode="lin" valueType="num">
                                      <p:cBhvr>
                                        <p:cTn id="131" dur="500" fill="hold"/>
                                        <p:tgtEl>
                                          <p:spTgt spid="125974"/>
                                        </p:tgtEl>
                                        <p:attrNameLst>
                                          <p:attrName>ppt_y</p:attrName>
                                        </p:attrNameLst>
                                      </p:cBhvr>
                                      <p:tavLst>
                                        <p:tav tm="0">
                                          <p:val>
                                            <p:strVal val="#ppt_y"/>
                                          </p:val>
                                        </p:tav>
                                        <p:tav tm="100000">
                                          <p:val>
                                            <p:strVal val="#ppt_y"/>
                                          </p:val>
                                        </p:tav>
                                      </p:tavLst>
                                    </p:anim>
                                    <p:anim calcmode="lin" valueType="num">
                                      <p:cBhvr>
                                        <p:cTn id="132" dur="500" fill="hold"/>
                                        <p:tgtEl>
                                          <p:spTgt spid="125974"/>
                                        </p:tgtEl>
                                        <p:attrNameLst>
                                          <p:attrName>ppt_w</p:attrName>
                                        </p:attrNameLst>
                                      </p:cBhvr>
                                      <p:tavLst>
                                        <p:tav tm="0">
                                          <p:val>
                                            <p:fltVal val="0"/>
                                          </p:val>
                                        </p:tav>
                                        <p:tav tm="100000">
                                          <p:val>
                                            <p:strVal val="#ppt_w"/>
                                          </p:val>
                                        </p:tav>
                                      </p:tavLst>
                                    </p:anim>
                                    <p:anim calcmode="lin" valueType="num">
                                      <p:cBhvr>
                                        <p:cTn id="133" dur="500" fill="hold"/>
                                        <p:tgtEl>
                                          <p:spTgt spid="125974"/>
                                        </p:tgtEl>
                                        <p:attrNameLst>
                                          <p:attrName>ppt_h</p:attrName>
                                        </p:attrNameLst>
                                      </p:cBhvr>
                                      <p:tavLst>
                                        <p:tav tm="0">
                                          <p:val>
                                            <p:strVal val="#ppt_h"/>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17" presetClass="entr" presetSubtype="8" fill="hold" nodeType="clickEffect">
                                  <p:stCondLst>
                                    <p:cond delay="0"/>
                                  </p:stCondLst>
                                  <p:childTnLst>
                                    <p:set>
                                      <p:cBhvr>
                                        <p:cTn id="137" dur="1" fill="hold">
                                          <p:stCondLst>
                                            <p:cond delay="0"/>
                                          </p:stCondLst>
                                        </p:cTn>
                                        <p:tgtEl>
                                          <p:spTgt spid="125975"/>
                                        </p:tgtEl>
                                        <p:attrNameLst>
                                          <p:attrName>style.visibility</p:attrName>
                                        </p:attrNameLst>
                                      </p:cBhvr>
                                      <p:to>
                                        <p:strVal val="visible"/>
                                      </p:to>
                                    </p:set>
                                    <p:anim calcmode="lin" valueType="num">
                                      <p:cBhvr>
                                        <p:cTn id="138" dur="500" fill="hold"/>
                                        <p:tgtEl>
                                          <p:spTgt spid="125975"/>
                                        </p:tgtEl>
                                        <p:attrNameLst>
                                          <p:attrName>ppt_x</p:attrName>
                                        </p:attrNameLst>
                                      </p:cBhvr>
                                      <p:tavLst>
                                        <p:tav tm="0">
                                          <p:val>
                                            <p:strVal val="#ppt_x-#ppt_w/2"/>
                                          </p:val>
                                        </p:tav>
                                        <p:tav tm="100000">
                                          <p:val>
                                            <p:strVal val="#ppt_x"/>
                                          </p:val>
                                        </p:tav>
                                      </p:tavLst>
                                    </p:anim>
                                    <p:anim calcmode="lin" valueType="num">
                                      <p:cBhvr>
                                        <p:cTn id="139" dur="500" fill="hold"/>
                                        <p:tgtEl>
                                          <p:spTgt spid="125975"/>
                                        </p:tgtEl>
                                        <p:attrNameLst>
                                          <p:attrName>ppt_y</p:attrName>
                                        </p:attrNameLst>
                                      </p:cBhvr>
                                      <p:tavLst>
                                        <p:tav tm="0">
                                          <p:val>
                                            <p:strVal val="#ppt_y"/>
                                          </p:val>
                                        </p:tav>
                                        <p:tav tm="100000">
                                          <p:val>
                                            <p:strVal val="#ppt_y"/>
                                          </p:val>
                                        </p:tav>
                                      </p:tavLst>
                                    </p:anim>
                                    <p:anim calcmode="lin" valueType="num">
                                      <p:cBhvr>
                                        <p:cTn id="140" dur="500" fill="hold"/>
                                        <p:tgtEl>
                                          <p:spTgt spid="125975"/>
                                        </p:tgtEl>
                                        <p:attrNameLst>
                                          <p:attrName>ppt_w</p:attrName>
                                        </p:attrNameLst>
                                      </p:cBhvr>
                                      <p:tavLst>
                                        <p:tav tm="0">
                                          <p:val>
                                            <p:fltVal val="0"/>
                                          </p:val>
                                        </p:tav>
                                        <p:tav tm="100000">
                                          <p:val>
                                            <p:strVal val="#ppt_w"/>
                                          </p:val>
                                        </p:tav>
                                      </p:tavLst>
                                    </p:anim>
                                    <p:anim calcmode="lin" valueType="num">
                                      <p:cBhvr>
                                        <p:cTn id="141" dur="500" fill="hold"/>
                                        <p:tgtEl>
                                          <p:spTgt spid="125975"/>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17" presetClass="entr" presetSubtype="8" fill="hold" grpId="0" nodeType="clickEffect">
                                  <p:stCondLst>
                                    <p:cond delay="0"/>
                                  </p:stCondLst>
                                  <p:childTnLst>
                                    <p:set>
                                      <p:cBhvr>
                                        <p:cTn id="145" dur="1" fill="hold">
                                          <p:stCondLst>
                                            <p:cond delay="0"/>
                                          </p:stCondLst>
                                        </p:cTn>
                                        <p:tgtEl>
                                          <p:spTgt spid="125976"/>
                                        </p:tgtEl>
                                        <p:attrNameLst>
                                          <p:attrName>style.visibility</p:attrName>
                                        </p:attrNameLst>
                                      </p:cBhvr>
                                      <p:to>
                                        <p:strVal val="visible"/>
                                      </p:to>
                                    </p:set>
                                    <p:anim calcmode="lin" valueType="num">
                                      <p:cBhvr>
                                        <p:cTn id="146" dur="500" fill="hold"/>
                                        <p:tgtEl>
                                          <p:spTgt spid="125976"/>
                                        </p:tgtEl>
                                        <p:attrNameLst>
                                          <p:attrName>ppt_x</p:attrName>
                                        </p:attrNameLst>
                                      </p:cBhvr>
                                      <p:tavLst>
                                        <p:tav tm="0">
                                          <p:val>
                                            <p:strVal val="#ppt_x-#ppt_w/2"/>
                                          </p:val>
                                        </p:tav>
                                        <p:tav tm="100000">
                                          <p:val>
                                            <p:strVal val="#ppt_x"/>
                                          </p:val>
                                        </p:tav>
                                      </p:tavLst>
                                    </p:anim>
                                    <p:anim calcmode="lin" valueType="num">
                                      <p:cBhvr>
                                        <p:cTn id="147" dur="500" fill="hold"/>
                                        <p:tgtEl>
                                          <p:spTgt spid="125976"/>
                                        </p:tgtEl>
                                        <p:attrNameLst>
                                          <p:attrName>ppt_y</p:attrName>
                                        </p:attrNameLst>
                                      </p:cBhvr>
                                      <p:tavLst>
                                        <p:tav tm="0">
                                          <p:val>
                                            <p:strVal val="#ppt_y"/>
                                          </p:val>
                                        </p:tav>
                                        <p:tav tm="100000">
                                          <p:val>
                                            <p:strVal val="#ppt_y"/>
                                          </p:val>
                                        </p:tav>
                                      </p:tavLst>
                                    </p:anim>
                                    <p:anim calcmode="lin" valueType="num">
                                      <p:cBhvr>
                                        <p:cTn id="148" dur="500" fill="hold"/>
                                        <p:tgtEl>
                                          <p:spTgt spid="125976"/>
                                        </p:tgtEl>
                                        <p:attrNameLst>
                                          <p:attrName>ppt_w</p:attrName>
                                        </p:attrNameLst>
                                      </p:cBhvr>
                                      <p:tavLst>
                                        <p:tav tm="0">
                                          <p:val>
                                            <p:fltVal val="0"/>
                                          </p:val>
                                        </p:tav>
                                        <p:tav tm="100000">
                                          <p:val>
                                            <p:strVal val="#ppt_w"/>
                                          </p:val>
                                        </p:tav>
                                      </p:tavLst>
                                    </p:anim>
                                    <p:anim calcmode="lin" valueType="num">
                                      <p:cBhvr>
                                        <p:cTn id="149" dur="500" fill="hold"/>
                                        <p:tgtEl>
                                          <p:spTgt spid="125976"/>
                                        </p:tgtEl>
                                        <p:attrNameLst>
                                          <p:attrName>ppt_h</p:attrName>
                                        </p:attrNameLst>
                                      </p:cBhvr>
                                      <p:tavLst>
                                        <p:tav tm="0">
                                          <p:val>
                                            <p:strVal val="#ppt_h"/>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4" presetClass="entr" presetSubtype="16" fill="hold" grpId="0" nodeType="clickEffect">
                                  <p:stCondLst>
                                    <p:cond delay="0"/>
                                  </p:stCondLst>
                                  <p:childTnLst>
                                    <p:set>
                                      <p:cBhvr>
                                        <p:cTn id="153" dur="1" fill="hold">
                                          <p:stCondLst>
                                            <p:cond delay="0"/>
                                          </p:stCondLst>
                                        </p:cTn>
                                        <p:tgtEl>
                                          <p:spTgt spid="125977"/>
                                        </p:tgtEl>
                                        <p:attrNameLst>
                                          <p:attrName>style.visibility</p:attrName>
                                        </p:attrNameLst>
                                      </p:cBhvr>
                                      <p:to>
                                        <p:strVal val="visible"/>
                                      </p:to>
                                    </p:set>
                                    <p:animEffect transition="in" filter="box(in)">
                                      <p:cBhvr>
                                        <p:cTn id="154" dur="500"/>
                                        <p:tgtEl>
                                          <p:spTgt spid="125977"/>
                                        </p:tgtEl>
                                      </p:cBhvr>
                                    </p:animEffect>
                                  </p:childTnLst>
                                </p:cTn>
                              </p:par>
                            </p:childTnLst>
                          </p:cTn>
                        </p:par>
                      </p:childTnLst>
                    </p:cTn>
                  </p:par>
                  <p:par>
                    <p:cTn id="155" fill="hold">
                      <p:stCondLst>
                        <p:cond delay="indefinite"/>
                      </p:stCondLst>
                      <p:childTnLst>
                        <p:par>
                          <p:cTn id="156" fill="hold">
                            <p:stCondLst>
                              <p:cond delay="0"/>
                            </p:stCondLst>
                            <p:childTnLst>
                              <p:par>
                                <p:cTn id="157" presetID="17" presetClass="entr" presetSubtype="8" fill="hold" nodeType="clickEffect">
                                  <p:stCondLst>
                                    <p:cond delay="0"/>
                                  </p:stCondLst>
                                  <p:childTnLst>
                                    <p:set>
                                      <p:cBhvr>
                                        <p:cTn id="158" dur="1" fill="hold">
                                          <p:stCondLst>
                                            <p:cond delay="0"/>
                                          </p:stCondLst>
                                        </p:cTn>
                                        <p:tgtEl>
                                          <p:spTgt spid="125978"/>
                                        </p:tgtEl>
                                        <p:attrNameLst>
                                          <p:attrName>style.visibility</p:attrName>
                                        </p:attrNameLst>
                                      </p:cBhvr>
                                      <p:to>
                                        <p:strVal val="visible"/>
                                      </p:to>
                                    </p:set>
                                    <p:anim calcmode="lin" valueType="num">
                                      <p:cBhvr>
                                        <p:cTn id="159" dur="500" fill="hold"/>
                                        <p:tgtEl>
                                          <p:spTgt spid="125978"/>
                                        </p:tgtEl>
                                        <p:attrNameLst>
                                          <p:attrName>ppt_x</p:attrName>
                                        </p:attrNameLst>
                                      </p:cBhvr>
                                      <p:tavLst>
                                        <p:tav tm="0">
                                          <p:val>
                                            <p:strVal val="#ppt_x-#ppt_w/2"/>
                                          </p:val>
                                        </p:tav>
                                        <p:tav tm="100000">
                                          <p:val>
                                            <p:strVal val="#ppt_x"/>
                                          </p:val>
                                        </p:tav>
                                      </p:tavLst>
                                    </p:anim>
                                    <p:anim calcmode="lin" valueType="num">
                                      <p:cBhvr>
                                        <p:cTn id="160" dur="500" fill="hold"/>
                                        <p:tgtEl>
                                          <p:spTgt spid="125978"/>
                                        </p:tgtEl>
                                        <p:attrNameLst>
                                          <p:attrName>ppt_y</p:attrName>
                                        </p:attrNameLst>
                                      </p:cBhvr>
                                      <p:tavLst>
                                        <p:tav tm="0">
                                          <p:val>
                                            <p:strVal val="#ppt_y"/>
                                          </p:val>
                                        </p:tav>
                                        <p:tav tm="100000">
                                          <p:val>
                                            <p:strVal val="#ppt_y"/>
                                          </p:val>
                                        </p:tav>
                                      </p:tavLst>
                                    </p:anim>
                                    <p:anim calcmode="lin" valueType="num">
                                      <p:cBhvr>
                                        <p:cTn id="161" dur="500" fill="hold"/>
                                        <p:tgtEl>
                                          <p:spTgt spid="125978"/>
                                        </p:tgtEl>
                                        <p:attrNameLst>
                                          <p:attrName>ppt_w</p:attrName>
                                        </p:attrNameLst>
                                      </p:cBhvr>
                                      <p:tavLst>
                                        <p:tav tm="0">
                                          <p:val>
                                            <p:fltVal val="0"/>
                                          </p:val>
                                        </p:tav>
                                        <p:tav tm="100000">
                                          <p:val>
                                            <p:strVal val="#ppt_w"/>
                                          </p:val>
                                        </p:tav>
                                      </p:tavLst>
                                    </p:anim>
                                    <p:anim calcmode="lin" valueType="num">
                                      <p:cBhvr>
                                        <p:cTn id="162" dur="500" fill="hold"/>
                                        <p:tgtEl>
                                          <p:spTgt spid="125978"/>
                                        </p:tgtEl>
                                        <p:attrNameLst>
                                          <p:attrName>ppt_h</p:attrName>
                                        </p:attrNameLst>
                                      </p:cBhvr>
                                      <p:tavLst>
                                        <p:tav tm="0">
                                          <p:val>
                                            <p:strVal val="#ppt_h"/>
                                          </p:val>
                                        </p:tav>
                                        <p:tav tm="100000">
                                          <p:val>
                                            <p:strVal val="#ppt_h"/>
                                          </p:val>
                                        </p:tav>
                                      </p:tavLst>
                                    </p:anim>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nodeType="clickEffect">
                                  <p:stCondLst>
                                    <p:cond delay="0"/>
                                  </p:stCondLst>
                                  <p:childTnLst>
                                    <p:set>
                                      <p:cBhvr>
                                        <p:cTn id="166" dur="1" fill="hold">
                                          <p:stCondLst>
                                            <p:cond delay="0"/>
                                          </p:stCondLst>
                                        </p:cTn>
                                        <p:tgtEl>
                                          <p:spTgt spid="125979"/>
                                        </p:tgtEl>
                                        <p:attrNameLst>
                                          <p:attrName>style.visibility</p:attrName>
                                        </p:attrNameLst>
                                      </p:cBhvr>
                                      <p:to>
                                        <p:strVal val="visible"/>
                                      </p:to>
                                    </p:set>
                                    <p:anim calcmode="lin" valueType="num">
                                      <p:cBhvr>
                                        <p:cTn id="167" dur="500" fill="hold"/>
                                        <p:tgtEl>
                                          <p:spTgt spid="125979"/>
                                        </p:tgtEl>
                                        <p:attrNameLst>
                                          <p:attrName>ppt_x</p:attrName>
                                        </p:attrNameLst>
                                      </p:cBhvr>
                                      <p:tavLst>
                                        <p:tav tm="0">
                                          <p:val>
                                            <p:strVal val="#ppt_x-#ppt_w/2"/>
                                          </p:val>
                                        </p:tav>
                                        <p:tav tm="100000">
                                          <p:val>
                                            <p:strVal val="#ppt_x"/>
                                          </p:val>
                                        </p:tav>
                                      </p:tavLst>
                                    </p:anim>
                                    <p:anim calcmode="lin" valueType="num">
                                      <p:cBhvr>
                                        <p:cTn id="168" dur="500" fill="hold"/>
                                        <p:tgtEl>
                                          <p:spTgt spid="125979"/>
                                        </p:tgtEl>
                                        <p:attrNameLst>
                                          <p:attrName>ppt_y</p:attrName>
                                        </p:attrNameLst>
                                      </p:cBhvr>
                                      <p:tavLst>
                                        <p:tav tm="0">
                                          <p:val>
                                            <p:strVal val="#ppt_y"/>
                                          </p:val>
                                        </p:tav>
                                        <p:tav tm="100000">
                                          <p:val>
                                            <p:strVal val="#ppt_y"/>
                                          </p:val>
                                        </p:tav>
                                      </p:tavLst>
                                    </p:anim>
                                    <p:anim calcmode="lin" valueType="num">
                                      <p:cBhvr>
                                        <p:cTn id="169" dur="500" fill="hold"/>
                                        <p:tgtEl>
                                          <p:spTgt spid="125979"/>
                                        </p:tgtEl>
                                        <p:attrNameLst>
                                          <p:attrName>ppt_w</p:attrName>
                                        </p:attrNameLst>
                                      </p:cBhvr>
                                      <p:tavLst>
                                        <p:tav tm="0">
                                          <p:val>
                                            <p:fltVal val="0"/>
                                          </p:val>
                                        </p:tav>
                                        <p:tav tm="100000">
                                          <p:val>
                                            <p:strVal val="#ppt_w"/>
                                          </p:val>
                                        </p:tav>
                                      </p:tavLst>
                                    </p:anim>
                                    <p:anim calcmode="lin" valueType="num">
                                      <p:cBhvr>
                                        <p:cTn id="170" dur="500" fill="hold"/>
                                        <p:tgtEl>
                                          <p:spTgt spid="125979"/>
                                        </p:tgtEl>
                                        <p:attrNameLst>
                                          <p:attrName>ppt_h</p:attrName>
                                        </p:attrNameLst>
                                      </p:cBhvr>
                                      <p:tavLst>
                                        <p:tav tm="0">
                                          <p:val>
                                            <p:strVal val="#ppt_h"/>
                                          </p:val>
                                        </p:tav>
                                        <p:tav tm="100000">
                                          <p:val>
                                            <p:strVal val="#ppt_h"/>
                                          </p:val>
                                        </p:tav>
                                      </p:tavLst>
                                    </p:anim>
                                  </p:childTnLst>
                                </p:cTn>
                              </p:par>
                            </p:childTnLst>
                          </p:cTn>
                        </p:par>
                      </p:childTnLst>
                    </p:cTn>
                  </p:par>
                  <p:par>
                    <p:cTn id="171" fill="hold">
                      <p:stCondLst>
                        <p:cond delay="indefinite"/>
                      </p:stCondLst>
                      <p:childTnLst>
                        <p:par>
                          <p:cTn id="172" fill="hold">
                            <p:stCondLst>
                              <p:cond delay="0"/>
                            </p:stCondLst>
                            <p:childTnLst>
                              <p:par>
                                <p:cTn id="173" presetID="17" presetClass="entr" presetSubtype="8" fill="hold" nodeType="clickEffect">
                                  <p:stCondLst>
                                    <p:cond delay="0"/>
                                  </p:stCondLst>
                                  <p:childTnLst>
                                    <p:set>
                                      <p:cBhvr>
                                        <p:cTn id="174" dur="1" fill="hold">
                                          <p:stCondLst>
                                            <p:cond delay="0"/>
                                          </p:stCondLst>
                                        </p:cTn>
                                        <p:tgtEl>
                                          <p:spTgt spid="125980"/>
                                        </p:tgtEl>
                                        <p:attrNameLst>
                                          <p:attrName>style.visibility</p:attrName>
                                        </p:attrNameLst>
                                      </p:cBhvr>
                                      <p:to>
                                        <p:strVal val="visible"/>
                                      </p:to>
                                    </p:set>
                                    <p:anim calcmode="lin" valueType="num">
                                      <p:cBhvr>
                                        <p:cTn id="175" dur="500" fill="hold"/>
                                        <p:tgtEl>
                                          <p:spTgt spid="125980"/>
                                        </p:tgtEl>
                                        <p:attrNameLst>
                                          <p:attrName>ppt_x</p:attrName>
                                        </p:attrNameLst>
                                      </p:cBhvr>
                                      <p:tavLst>
                                        <p:tav tm="0">
                                          <p:val>
                                            <p:strVal val="#ppt_x-#ppt_w/2"/>
                                          </p:val>
                                        </p:tav>
                                        <p:tav tm="100000">
                                          <p:val>
                                            <p:strVal val="#ppt_x"/>
                                          </p:val>
                                        </p:tav>
                                      </p:tavLst>
                                    </p:anim>
                                    <p:anim calcmode="lin" valueType="num">
                                      <p:cBhvr>
                                        <p:cTn id="176" dur="500" fill="hold"/>
                                        <p:tgtEl>
                                          <p:spTgt spid="125980"/>
                                        </p:tgtEl>
                                        <p:attrNameLst>
                                          <p:attrName>ppt_y</p:attrName>
                                        </p:attrNameLst>
                                      </p:cBhvr>
                                      <p:tavLst>
                                        <p:tav tm="0">
                                          <p:val>
                                            <p:strVal val="#ppt_y"/>
                                          </p:val>
                                        </p:tav>
                                        <p:tav tm="100000">
                                          <p:val>
                                            <p:strVal val="#ppt_y"/>
                                          </p:val>
                                        </p:tav>
                                      </p:tavLst>
                                    </p:anim>
                                    <p:anim calcmode="lin" valueType="num">
                                      <p:cBhvr>
                                        <p:cTn id="177" dur="500" fill="hold"/>
                                        <p:tgtEl>
                                          <p:spTgt spid="125980"/>
                                        </p:tgtEl>
                                        <p:attrNameLst>
                                          <p:attrName>ppt_w</p:attrName>
                                        </p:attrNameLst>
                                      </p:cBhvr>
                                      <p:tavLst>
                                        <p:tav tm="0">
                                          <p:val>
                                            <p:fltVal val="0"/>
                                          </p:val>
                                        </p:tav>
                                        <p:tav tm="100000">
                                          <p:val>
                                            <p:strVal val="#ppt_w"/>
                                          </p:val>
                                        </p:tav>
                                      </p:tavLst>
                                    </p:anim>
                                    <p:anim calcmode="lin" valueType="num">
                                      <p:cBhvr>
                                        <p:cTn id="178" dur="500" fill="hold"/>
                                        <p:tgtEl>
                                          <p:spTgt spid="125980"/>
                                        </p:tgtEl>
                                        <p:attrNameLst>
                                          <p:attrName>ppt_h</p:attrName>
                                        </p:attrNameLst>
                                      </p:cBhvr>
                                      <p:tavLst>
                                        <p:tav tm="0">
                                          <p:val>
                                            <p:strVal val="#ppt_h"/>
                                          </p:val>
                                        </p:tav>
                                        <p:tav tm="100000">
                                          <p:val>
                                            <p:strVal val="#ppt_h"/>
                                          </p:val>
                                        </p:tav>
                                      </p:tavLst>
                                    </p:anim>
                                  </p:childTnLst>
                                </p:cTn>
                              </p:par>
                            </p:childTnLst>
                          </p:cTn>
                        </p:par>
                      </p:childTnLst>
                    </p:cTn>
                  </p:par>
                  <p:par>
                    <p:cTn id="179" fill="hold">
                      <p:stCondLst>
                        <p:cond delay="indefinite"/>
                      </p:stCondLst>
                      <p:childTnLst>
                        <p:par>
                          <p:cTn id="180" fill="hold">
                            <p:stCondLst>
                              <p:cond delay="0"/>
                            </p:stCondLst>
                            <p:childTnLst>
                              <p:par>
                                <p:cTn id="181" presetID="17" presetClass="entr" presetSubtype="10" fill="hold" grpId="0" nodeType="clickEffect">
                                  <p:stCondLst>
                                    <p:cond delay="0"/>
                                  </p:stCondLst>
                                  <p:childTnLst>
                                    <p:set>
                                      <p:cBhvr>
                                        <p:cTn id="182" dur="1" fill="hold">
                                          <p:stCondLst>
                                            <p:cond delay="0"/>
                                          </p:stCondLst>
                                        </p:cTn>
                                        <p:tgtEl>
                                          <p:spTgt spid="125981"/>
                                        </p:tgtEl>
                                        <p:attrNameLst>
                                          <p:attrName>style.visibility</p:attrName>
                                        </p:attrNameLst>
                                      </p:cBhvr>
                                      <p:to>
                                        <p:strVal val="visible"/>
                                      </p:to>
                                    </p:set>
                                    <p:anim calcmode="lin" valueType="num">
                                      <p:cBhvr>
                                        <p:cTn id="183" dur="500" fill="hold"/>
                                        <p:tgtEl>
                                          <p:spTgt spid="125981"/>
                                        </p:tgtEl>
                                        <p:attrNameLst>
                                          <p:attrName>ppt_w</p:attrName>
                                        </p:attrNameLst>
                                      </p:cBhvr>
                                      <p:tavLst>
                                        <p:tav tm="0">
                                          <p:val>
                                            <p:fltVal val="0"/>
                                          </p:val>
                                        </p:tav>
                                        <p:tav tm="100000">
                                          <p:val>
                                            <p:strVal val="#ppt_w"/>
                                          </p:val>
                                        </p:tav>
                                      </p:tavLst>
                                    </p:anim>
                                    <p:anim calcmode="lin" valueType="num">
                                      <p:cBhvr>
                                        <p:cTn id="184" dur="500" fill="hold"/>
                                        <p:tgtEl>
                                          <p:spTgt spid="125981"/>
                                        </p:tgtEl>
                                        <p:attrNameLst>
                                          <p:attrName>ppt_h</p:attrName>
                                        </p:attrNameLst>
                                      </p:cBhvr>
                                      <p:tavLst>
                                        <p:tav tm="0">
                                          <p:val>
                                            <p:strVal val="#ppt_h"/>
                                          </p:val>
                                        </p:tav>
                                        <p:tav tm="100000">
                                          <p:val>
                                            <p:strVal val="#ppt_h"/>
                                          </p:val>
                                        </p:tav>
                                      </p:tavLst>
                                    </p:anim>
                                  </p:childTnLst>
                                </p:cTn>
                              </p:par>
                            </p:childTnLst>
                          </p:cTn>
                        </p:par>
                      </p:childTnLst>
                    </p:cTn>
                  </p:par>
                  <p:par>
                    <p:cTn id="185" fill="hold">
                      <p:stCondLst>
                        <p:cond delay="indefinite"/>
                      </p:stCondLst>
                      <p:childTnLst>
                        <p:par>
                          <p:cTn id="186" fill="hold">
                            <p:stCondLst>
                              <p:cond delay="0"/>
                            </p:stCondLst>
                            <p:childTnLst>
                              <p:par>
                                <p:cTn id="187" presetID="4" presetClass="entr" presetSubtype="32" fill="hold" grpId="0" nodeType="clickEffect">
                                  <p:stCondLst>
                                    <p:cond delay="0"/>
                                  </p:stCondLst>
                                  <p:childTnLst>
                                    <p:set>
                                      <p:cBhvr>
                                        <p:cTn id="188" dur="1" fill="hold">
                                          <p:stCondLst>
                                            <p:cond delay="0"/>
                                          </p:stCondLst>
                                        </p:cTn>
                                        <p:tgtEl>
                                          <p:spTgt spid="125982"/>
                                        </p:tgtEl>
                                        <p:attrNameLst>
                                          <p:attrName>style.visibility</p:attrName>
                                        </p:attrNameLst>
                                      </p:cBhvr>
                                      <p:to>
                                        <p:strVal val="visible"/>
                                      </p:to>
                                    </p:set>
                                    <p:animEffect transition="in" filter="box(out)">
                                      <p:cBhvr>
                                        <p:cTn id="189" dur="500"/>
                                        <p:tgtEl>
                                          <p:spTgt spid="125982"/>
                                        </p:tgtEl>
                                      </p:cBhvr>
                                    </p:animEffect>
                                  </p:childTnLst>
                                </p:cTn>
                              </p:par>
                            </p:childTnLst>
                          </p:cTn>
                        </p:par>
                      </p:childTnLst>
                    </p:cTn>
                  </p:par>
                  <p:par>
                    <p:cTn id="190" fill="hold">
                      <p:stCondLst>
                        <p:cond delay="indefinite"/>
                      </p:stCondLst>
                      <p:childTnLst>
                        <p:par>
                          <p:cTn id="191" fill="hold">
                            <p:stCondLst>
                              <p:cond delay="0"/>
                            </p:stCondLst>
                            <p:childTnLst>
                              <p:par>
                                <p:cTn id="192" presetID="17" presetClass="entr" presetSubtype="2" fill="hold" nodeType="clickEffect">
                                  <p:stCondLst>
                                    <p:cond delay="0"/>
                                  </p:stCondLst>
                                  <p:childTnLst>
                                    <p:set>
                                      <p:cBhvr>
                                        <p:cTn id="193" dur="1" fill="hold">
                                          <p:stCondLst>
                                            <p:cond delay="0"/>
                                          </p:stCondLst>
                                        </p:cTn>
                                        <p:tgtEl>
                                          <p:spTgt spid="125983"/>
                                        </p:tgtEl>
                                        <p:attrNameLst>
                                          <p:attrName>style.visibility</p:attrName>
                                        </p:attrNameLst>
                                      </p:cBhvr>
                                      <p:to>
                                        <p:strVal val="visible"/>
                                      </p:to>
                                    </p:set>
                                    <p:anim calcmode="lin" valueType="num">
                                      <p:cBhvr>
                                        <p:cTn id="194" dur="500" fill="hold"/>
                                        <p:tgtEl>
                                          <p:spTgt spid="125983"/>
                                        </p:tgtEl>
                                        <p:attrNameLst>
                                          <p:attrName>ppt_x</p:attrName>
                                        </p:attrNameLst>
                                      </p:cBhvr>
                                      <p:tavLst>
                                        <p:tav tm="0">
                                          <p:val>
                                            <p:strVal val="#ppt_x+#ppt_w/2"/>
                                          </p:val>
                                        </p:tav>
                                        <p:tav tm="100000">
                                          <p:val>
                                            <p:strVal val="#ppt_x"/>
                                          </p:val>
                                        </p:tav>
                                      </p:tavLst>
                                    </p:anim>
                                    <p:anim calcmode="lin" valueType="num">
                                      <p:cBhvr>
                                        <p:cTn id="195" dur="500" fill="hold"/>
                                        <p:tgtEl>
                                          <p:spTgt spid="125983"/>
                                        </p:tgtEl>
                                        <p:attrNameLst>
                                          <p:attrName>ppt_y</p:attrName>
                                        </p:attrNameLst>
                                      </p:cBhvr>
                                      <p:tavLst>
                                        <p:tav tm="0">
                                          <p:val>
                                            <p:strVal val="#ppt_y"/>
                                          </p:val>
                                        </p:tav>
                                        <p:tav tm="100000">
                                          <p:val>
                                            <p:strVal val="#ppt_y"/>
                                          </p:val>
                                        </p:tav>
                                      </p:tavLst>
                                    </p:anim>
                                    <p:anim calcmode="lin" valueType="num">
                                      <p:cBhvr>
                                        <p:cTn id="196" dur="500" fill="hold"/>
                                        <p:tgtEl>
                                          <p:spTgt spid="125983"/>
                                        </p:tgtEl>
                                        <p:attrNameLst>
                                          <p:attrName>ppt_w</p:attrName>
                                        </p:attrNameLst>
                                      </p:cBhvr>
                                      <p:tavLst>
                                        <p:tav tm="0">
                                          <p:val>
                                            <p:fltVal val="0"/>
                                          </p:val>
                                        </p:tav>
                                        <p:tav tm="100000">
                                          <p:val>
                                            <p:strVal val="#ppt_w"/>
                                          </p:val>
                                        </p:tav>
                                      </p:tavLst>
                                    </p:anim>
                                    <p:anim calcmode="lin" valueType="num">
                                      <p:cBhvr>
                                        <p:cTn id="197" dur="500" fill="hold"/>
                                        <p:tgtEl>
                                          <p:spTgt spid="125983"/>
                                        </p:tgtEl>
                                        <p:attrNameLst>
                                          <p:attrName>ppt_h</p:attrName>
                                        </p:attrNameLst>
                                      </p:cBhvr>
                                      <p:tavLst>
                                        <p:tav tm="0">
                                          <p:val>
                                            <p:strVal val="#ppt_h"/>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presetID="17" presetClass="entr" presetSubtype="2" fill="hold" nodeType="clickEffect">
                                  <p:stCondLst>
                                    <p:cond delay="0"/>
                                  </p:stCondLst>
                                  <p:childTnLst>
                                    <p:set>
                                      <p:cBhvr>
                                        <p:cTn id="201" dur="1" fill="hold">
                                          <p:stCondLst>
                                            <p:cond delay="0"/>
                                          </p:stCondLst>
                                        </p:cTn>
                                        <p:tgtEl>
                                          <p:spTgt spid="125984"/>
                                        </p:tgtEl>
                                        <p:attrNameLst>
                                          <p:attrName>style.visibility</p:attrName>
                                        </p:attrNameLst>
                                      </p:cBhvr>
                                      <p:to>
                                        <p:strVal val="visible"/>
                                      </p:to>
                                    </p:set>
                                    <p:anim calcmode="lin" valueType="num">
                                      <p:cBhvr>
                                        <p:cTn id="202" dur="500" fill="hold"/>
                                        <p:tgtEl>
                                          <p:spTgt spid="125984"/>
                                        </p:tgtEl>
                                        <p:attrNameLst>
                                          <p:attrName>ppt_x</p:attrName>
                                        </p:attrNameLst>
                                      </p:cBhvr>
                                      <p:tavLst>
                                        <p:tav tm="0">
                                          <p:val>
                                            <p:strVal val="#ppt_x+#ppt_w/2"/>
                                          </p:val>
                                        </p:tav>
                                        <p:tav tm="100000">
                                          <p:val>
                                            <p:strVal val="#ppt_x"/>
                                          </p:val>
                                        </p:tav>
                                      </p:tavLst>
                                    </p:anim>
                                    <p:anim calcmode="lin" valueType="num">
                                      <p:cBhvr>
                                        <p:cTn id="203" dur="500" fill="hold"/>
                                        <p:tgtEl>
                                          <p:spTgt spid="125984"/>
                                        </p:tgtEl>
                                        <p:attrNameLst>
                                          <p:attrName>ppt_y</p:attrName>
                                        </p:attrNameLst>
                                      </p:cBhvr>
                                      <p:tavLst>
                                        <p:tav tm="0">
                                          <p:val>
                                            <p:strVal val="#ppt_y"/>
                                          </p:val>
                                        </p:tav>
                                        <p:tav tm="100000">
                                          <p:val>
                                            <p:strVal val="#ppt_y"/>
                                          </p:val>
                                        </p:tav>
                                      </p:tavLst>
                                    </p:anim>
                                    <p:anim calcmode="lin" valueType="num">
                                      <p:cBhvr>
                                        <p:cTn id="204" dur="500" fill="hold"/>
                                        <p:tgtEl>
                                          <p:spTgt spid="125984"/>
                                        </p:tgtEl>
                                        <p:attrNameLst>
                                          <p:attrName>ppt_w</p:attrName>
                                        </p:attrNameLst>
                                      </p:cBhvr>
                                      <p:tavLst>
                                        <p:tav tm="0">
                                          <p:val>
                                            <p:fltVal val="0"/>
                                          </p:val>
                                        </p:tav>
                                        <p:tav tm="100000">
                                          <p:val>
                                            <p:strVal val="#ppt_w"/>
                                          </p:val>
                                        </p:tav>
                                      </p:tavLst>
                                    </p:anim>
                                    <p:anim calcmode="lin" valueType="num">
                                      <p:cBhvr>
                                        <p:cTn id="205" dur="500" fill="hold"/>
                                        <p:tgtEl>
                                          <p:spTgt spid="125984"/>
                                        </p:tgtEl>
                                        <p:attrNameLst>
                                          <p:attrName>ppt_h</p:attrName>
                                        </p:attrNameLst>
                                      </p:cBhvr>
                                      <p:tavLst>
                                        <p:tav tm="0">
                                          <p:val>
                                            <p:strVal val="#ppt_h"/>
                                          </p:val>
                                        </p:tav>
                                        <p:tav tm="100000">
                                          <p:val>
                                            <p:strVal val="#ppt_h"/>
                                          </p:val>
                                        </p:tav>
                                      </p:tavLst>
                                    </p:anim>
                                  </p:childTnLst>
                                </p:cTn>
                              </p:par>
                            </p:childTnLst>
                          </p:cTn>
                        </p:par>
                      </p:childTnLst>
                    </p:cTn>
                  </p:par>
                  <p:par>
                    <p:cTn id="206" fill="hold">
                      <p:stCondLst>
                        <p:cond delay="indefinite"/>
                      </p:stCondLst>
                      <p:childTnLst>
                        <p:par>
                          <p:cTn id="207" fill="hold">
                            <p:stCondLst>
                              <p:cond delay="0"/>
                            </p:stCondLst>
                            <p:childTnLst>
                              <p:par>
                                <p:cTn id="208" presetID="17" presetClass="entr" presetSubtype="2" fill="hold" nodeType="clickEffect">
                                  <p:stCondLst>
                                    <p:cond delay="0"/>
                                  </p:stCondLst>
                                  <p:childTnLst>
                                    <p:set>
                                      <p:cBhvr>
                                        <p:cTn id="209" dur="1" fill="hold">
                                          <p:stCondLst>
                                            <p:cond delay="0"/>
                                          </p:stCondLst>
                                        </p:cTn>
                                        <p:tgtEl>
                                          <p:spTgt spid="125985"/>
                                        </p:tgtEl>
                                        <p:attrNameLst>
                                          <p:attrName>style.visibility</p:attrName>
                                        </p:attrNameLst>
                                      </p:cBhvr>
                                      <p:to>
                                        <p:strVal val="visible"/>
                                      </p:to>
                                    </p:set>
                                    <p:anim calcmode="lin" valueType="num">
                                      <p:cBhvr>
                                        <p:cTn id="210" dur="500" fill="hold"/>
                                        <p:tgtEl>
                                          <p:spTgt spid="125985"/>
                                        </p:tgtEl>
                                        <p:attrNameLst>
                                          <p:attrName>ppt_x</p:attrName>
                                        </p:attrNameLst>
                                      </p:cBhvr>
                                      <p:tavLst>
                                        <p:tav tm="0">
                                          <p:val>
                                            <p:strVal val="#ppt_x+#ppt_w/2"/>
                                          </p:val>
                                        </p:tav>
                                        <p:tav tm="100000">
                                          <p:val>
                                            <p:strVal val="#ppt_x"/>
                                          </p:val>
                                        </p:tav>
                                      </p:tavLst>
                                    </p:anim>
                                    <p:anim calcmode="lin" valueType="num">
                                      <p:cBhvr>
                                        <p:cTn id="211" dur="500" fill="hold"/>
                                        <p:tgtEl>
                                          <p:spTgt spid="125985"/>
                                        </p:tgtEl>
                                        <p:attrNameLst>
                                          <p:attrName>ppt_y</p:attrName>
                                        </p:attrNameLst>
                                      </p:cBhvr>
                                      <p:tavLst>
                                        <p:tav tm="0">
                                          <p:val>
                                            <p:strVal val="#ppt_y"/>
                                          </p:val>
                                        </p:tav>
                                        <p:tav tm="100000">
                                          <p:val>
                                            <p:strVal val="#ppt_y"/>
                                          </p:val>
                                        </p:tav>
                                      </p:tavLst>
                                    </p:anim>
                                    <p:anim calcmode="lin" valueType="num">
                                      <p:cBhvr>
                                        <p:cTn id="212" dur="500" fill="hold"/>
                                        <p:tgtEl>
                                          <p:spTgt spid="125985"/>
                                        </p:tgtEl>
                                        <p:attrNameLst>
                                          <p:attrName>ppt_w</p:attrName>
                                        </p:attrNameLst>
                                      </p:cBhvr>
                                      <p:tavLst>
                                        <p:tav tm="0">
                                          <p:val>
                                            <p:fltVal val="0"/>
                                          </p:val>
                                        </p:tav>
                                        <p:tav tm="100000">
                                          <p:val>
                                            <p:strVal val="#ppt_w"/>
                                          </p:val>
                                        </p:tav>
                                      </p:tavLst>
                                    </p:anim>
                                    <p:anim calcmode="lin" valueType="num">
                                      <p:cBhvr>
                                        <p:cTn id="213" dur="500" fill="hold"/>
                                        <p:tgtEl>
                                          <p:spTgt spid="125985"/>
                                        </p:tgtEl>
                                        <p:attrNameLst>
                                          <p:attrName>ppt_h</p:attrName>
                                        </p:attrNameLst>
                                      </p:cBhvr>
                                      <p:tavLst>
                                        <p:tav tm="0">
                                          <p:val>
                                            <p:strVal val="#ppt_h"/>
                                          </p:val>
                                        </p:tav>
                                        <p:tav tm="100000">
                                          <p:val>
                                            <p:strVal val="#ppt_h"/>
                                          </p:val>
                                        </p:tav>
                                      </p:tavLst>
                                    </p:anim>
                                  </p:childTnLst>
                                </p:cTn>
                              </p:par>
                            </p:childTnLst>
                          </p:cTn>
                        </p:par>
                      </p:childTnLst>
                    </p:cTn>
                  </p:par>
                  <p:par>
                    <p:cTn id="214" fill="hold">
                      <p:stCondLst>
                        <p:cond delay="indefinite"/>
                      </p:stCondLst>
                      <p:childTnLst>
                        <p:par>
                          <p:cTn id="215" fill="hold">
                            <p:stCondLst>
                              <p:cond delay="0"/>
                            </p:stCondLst>
                            <p:childTnLst>
                              <p:par>
                                <p:cTn id="216" presetID="4" presetClass="entr" presetSubtype="32" fill="hold" grpId="0" nodeType="clickEffect">
                                  <p:stCondLst>
                                    <p:cond delay="0"/>
                                  </p:stCondLst>
                                  <p:childTnLst>
                                    <p:set>
                                      <p:cBhvr>
                                        <p:cTn id="217" dur="1" fill="hold">
                                          <p:stCondLst>
                                            <p:cond delay="0"/>
                                          </p:stCondLst>
                                        </p:cTn>
                                        <p:tgtEl>
                                          <p:spTgt spid="125986"/>
                                        </p:tgtEl>
                                        <p:attrNameLst>
                                          <p:attrName>style.visibility</p:attrName>
                                        </p:attrNameLst>
                                      </p:cBhvr>
                                      <p:to>
                                        <p:strVal val="visible"/>
                                      </p:to>
                                    </p:set>
                                    <p:animEffect transition="in" filter="box(out)">
                                      <p:cBhvr>
                                        <p:cTn id="218" dur="500"/>
                                        <p:tgtEl>
                                          <p:spTgt spid="125986"/>
                                        </p:tgtEl>
                                      </p:cBhvr>
                                    </p:animEffect>
                                  </p:childTnLst>
                                </p:cTn>
                              </p:par>
                            </p:childTnLst>
                          </p:cTn>
                        </p:par>
                      </p:childTnLst>
                    </p:cTn>
                  </p:par>
                  <p:par>
                    <p:cTn id="219" fill="hold">
                      <p:stCondLst>
                        <p:cond delay="indefinite"/>
                      </p:stCondLst>
                      <p:childTnLst>
                        <p:par>
                          <p:cTn id="220" fill="hold">
                            <p:stCondLst>
                              <p:cond delay="0"/>
                            </p:stCondLst>
                            <p:childTnLst>
                              <p:par>
                                <p:cTn id="221" presetID="17" presetClass="entr" presetSubtype="2" fill="hold" nodeType="clickEffect">
                                  <p:stCondLst>
                                    <p:cond delay="0"/>
                                  </p:stCondLst>
                                  <p:childTnLst>
                                    <p:set>
                                      <p:cBhvr>
                                        <p:cTn id="222" dur="1" fill="hold">
                                          <p:stCondLst>
                                            <p:cond delay="0"/>
                                          </p:stCondLst>
                                        </p:cTn>
                                        <p:tgtEl>
                                          <p:spTgt spid="125987"/>
                                        </p:tgtEl>
                                        <p:attrNameLst>
                                          <p:attrName>style.visibility</p:attrName>
                                        </p:attrNameLst>
                                      </p:cBhvr>
                                      <p:to>
                                        <p:strVal val="visible"/>
                                      </p:to>
                                    </p:set>
                                    <p:anim calcmode="lin" valueType="num">
                                      <p:cBhvr>
                                        <p:cTn id="223" dur="500" fill="hold"/>
                                        <p:tgtEl>
                                          <p:spTgt spid="125987"/>
                                        </p:tgtEl>
                                        <p:attrNameLst>
                                          <p:attrName>ppt_x</p:attrName>
                                        </p:attrNameLst>
                                      </p:cBhvr>
                                      <p:tavLst>
                                        <p:tav tm="0">
                                          <p:val>
                                            <p:strVal val="#ppt_x+#ppt_w/2"/>
                                          </p:val>
                                        </p:tav>
                                        <p:tav tm="100000">
                                          <p:val>
                                            <p:strVal val="#ppt_x"/>
                                          </p:val>
                                        </p:tav>
                                      </p:tavLst>
                                    </p:anim>
                                    <p:anim calcmode="lin" valueType="num">
                                      <p:cBhvr>
                                        <p:cTn id="224" dur="500" fill="hold"/>
                                        <p:tgtEl>
                                          <p:spTgt spid="125987"/>
                                        </p:tgtEl>
                                        <p:attrNameLst>
                                          <p:attrName>ppt_y</p:attrName>
                                        </p:attrNameLst>
                                      </p:cBhvr>
                                      <p:tavLst>
                                        <p:tav tm="0">
                                          <p:val>
                                            <p:strVal val="#ppt_y"/>
                                          </p:val>
                                        </p:tav>
                                        <p:tav tm="100000">
                                          <p:val>
                                            <p:strVal val="#ppt_y"/>
                                          </p:val>
                                        </p:tav>
                                      </p:tavLst>
                                    </p:anim>
                                    <p:anim calcmode="lin" valueType="num">
                                      <p:cBhvr>
                                        <p:cTn id="225" dur="500" fill="hold"/>
                                        <p:tgtEl>
                                          <p:spTgt spid="125987"/>
                                        </p:tgtEl>
                                        <p:attrNameLst>
                                          <p:attrName>ppt_w</p:attrName>
                                        </p:attrNameLst>
                                      </p:cBhvr>
                                      <p:tavLst>
                                        <p:tav tm="0">
                                          <p:val>
                                            <p:fltVal val="0"/>
                                          </p:val>
                                        </p:tav>
                                        <p:tav tm="100000">
                                          <p:val>
                                            <p:strVal val="#ppt_w"/>
                                          </p:val>
                                        </p:tav>
                                      </p:tavLst>
                                    </p:anim>
                                    <p:anim calcmode="lin" valueType="num">
                                      <p:cBhvr>
                                        <p:cTn id="226" dur="500" fill="hold"/>
                                        <p:tgtEl>
                                          <p:spTgt spid="125987"/>
                                        </p:tgtEl>
                                        <p:attrNameLst>
                                          <p:attrName>ppt_h</p:attrName>
                                        </p:attrNameLst>
                                      </p:cBhvr>
                                      <p:tavLst>
                                        <p:tav tm="0">
                                          <p:val>
                                            <p:strVal val="#ppt_h"/>
                                          </p:val>
                                        </p:tav>
                                        <p:tav tm="100000">
                                          <p:val>
                                            <p:strVal val="#ppt_h"/>
                                          </p:val>
                                        </p:tav>
                                      </p:tavLst>
                                    </p:anim>
                                  </p:childTnLst>
                                </p:cTn>
                              </p:par>
                            </p:childTnLst>
                          </p:cTn>
                        </p:par>
                      </p:childTnLst>
                    </p:cTn>
                  </p:par>
                  <p:par>
                    <p:cTn id="227" fill="hold">
                      <p:stCondLst>
                        <p:cond delay="indefinite"/>
                      </p:stCondLst>
                      <p:childTnLst>
                        <p:par>
                          <p:cTn id="228" fill="hold">
                            <p:stCondLst>
                              <p:cond delay="0"/>
                            </p:stCondLst>
                            <p:childTnLst>
                              <p:par>
                                <p:cTn id="229" presetID="17" presetClass="entr" presetSubtype="2" fill="hold" nodeType="clickEffect">
                                  <p:stCondLst>
                                    <p:cond delay="0"/>
                                  </p:stCondLst>
                                  <p:childTnLst>
                                    <p:set>
                                      <p:cBhvr>
                                        <p:cTn id="230" dur="1" fill="hold">
                                          <p:stCondLst>
                                            <p:cond delay="0"/>
                                          </p:stCondLst>
                                        </p:cTn>
                                        <p:tgtEl>
                                          <p:spTgt spid="125988"/>
                                        </p:tgtEl>
                                        <p:attrNameLst>
                                          <p:attrName>style.visibility</p:attrName>
                                        </p:attrNameLst>
                                      </p:cBhvr>
                                      <p:to>
                                        <p:strVal val="visible"/>
                                      </p:to>
                                    </p:set>
                                    <p:anim calcmode="lin" valueType="num">
                                      <p:cBhvr>
                                        <p:cTn id="231" dur="500" fill="hold"/>
                                        <p:tgtEl>
                                          <p:spTgt spid="125988"/>
                                        </p:tgtEl>
                                        <p:attrNameLst>
                                          <p:attrName>ppt_x</p:attrName>
                                        </p:attrNameLst>
                                      </p:cBhvr>
                                      <p:tavLst>
                                        <p:tav tm="0">
                                          <p:val>
                                            <p:strVal val="#ppt_x+#ppt_w/2"/>
                                          </p:val>
                                        </p:tav>
                                        <p:tav tm="100000">
                                          <p:val>
                                            <p:strVal val="#ppt_x"/>
                                          </p:val>
                                        </p:tav>
                                      </p:tavLst>
                                    </p:anim>
                                    <p:anim calcmode="lin" valueType="num">
                                      <p:cBhvr>
                                        <p:cTn id="232" dur="500" fill="hold"/>
                                        <p:tgtEl>
                                          <p:spTgt spid="125988"/>
                                        </p:tgtEl>
                                        <p:attrNameLst>
                                          <p:attrName>ppt_y</p:attrName>
                                        </p:attrNameLst>
                                      </p:cBhvr>
                                      <p:tavLst>
                                        <p:tav tm="0">
                                          <p:val>
                                            <p:strVal val="#ppt_y"/>
                                          </p:val>
                                        </p:tav>
                                        <p:tav tm="100000">
                                          <p:val>
                                            <p:strVal val="#ppt_y"/>
                                          </p:val>
                                        </p:tav>
                                      </p:tavLst>
                                    </p:anim>
                                    <p:anim calcmode="lin" valueType="num">
                                      <p:cBhvr>
                                        <p:cTn id="233" dur="500" fill="hold"/>
                                        <p:tgtEl>
                                          <p:spTgt spid="125988"/>
                                        </p:tgtEl>
                                        <p:attrNameLst>
                                          <p:attrName>ppt_w</p:attrName>
                                        </p:attrNameLst>
                                      </p:cBhvr>
                                      <p:tavLst>
                                        <p:tav tm="0">
                                          <p:val>
                                            <p:fltVal val="0"/>
                                          </p:val>
                                        </p:tav>
                                        <p:tav tm="100000">
                                          <p:val>
                                            <p:strVal val="#ppt_w"/>
                                          </p:val>
                                        </p:tav>
                                      </p:tavLst>
                                    </p:anim>
                                    <p:anim calcmode="lin" valueType="num">
                                      <p:cBhvr>
                                        <p:cTn id="234" dur="500" fill="hold"/>
                                        <p:tgtEl>
                                          <p:spTgt spid="125988"/>
                                        </p:tgtEl>
                                        <p:attrNameLst>
                                          <p:attrName>ppt_h</p:attrName>
                                        </p:attrNameLst>
                                      </p:cBhvr>
                                      <p:tavLst>
                                        <p:tav tm="0">
                                          <p:val>
                                            <p:strVal val="#ppt_h"/>
                                          </p:val>
                                        </p:tav>
                                        <p:tav tm="100000">
                                          <p:val>
                                            <p:strVal val="#ppt_h"/>
                                          </p:val>
                                        </p:tav>
                                      </p:tavLst>
                                    </p:anim>
                                  </p:childTnLst>
                                </p:cTn>
                              </p:par>
                            </p:childTnLst>
                          </p:cTn>
                        </p:par>
                      </p:childTnLst>
                    </p:cTn>
                  </p:par>
                  <p:par>
                    <p:cTn id="235" fill="hold">
                      <p:stCondLst>
                        <p:cond delay="indefinite"/>
                      </p:stCondLst>
                      <p:childTnLst>
                        <p:par>
                          <p:cTn id="236" fill="hold">
                            <p:stCondLst>
                              <p:cond delay="0"/>
                            </p:stCondLst>
                            <p:childTnLst>
                              <p:par>
                                <p:cTn id="237" presetID="17" presetClass="entr" presetSubtype="2" fill="hold" nodeType="clickEffect">
                                  <p:stCondLst>
                                    <p:cond delay="0"/>
                                  </p:stCondLst>
                                  <p:childTnLst>
                                    <p:set>
                                      <p:cBhvr>
                                        <p:cTn id="238" dur="1" fill="hold">
                                          <p:stCondLst>
                                            <p:cond delay="0"/>
                                          </p:stCondLst>
                                        </p:cTn>
                                        <p:tgtEl>
                                          <p:spTgt spid="125989"/>
                                        </p:tgtEl>
                                        <p:attrNameLst>
                                          <p:attrName>style.visibility</p:attrName>
                                        </p:attrNameLst>
                                      </p:cBhvr>
                                      <p:to>
                                        <p:strVal val="visible"/>
                                      </p:to>
                                    </p:set>
                                    <p:anim calcmode="lin" valueType="num">
                                      <p:cBhvr>
                                        <p:cTn id="239" dur="500" fill="hold"/>
                                        <p:tgtEl>
                                          <p:spTgt spid="125989"/>
                                        </p:tgtEl>
                                        <p:attrNameLst>
                                          <p:attrName>ppt_x</p:attrName>
                                        </p:attrNameLst>
                                      </p:cBhvr>
                                      <p:tavLst>
                                        <p:tav tm="0">
                                          <p:val>
                                            <p:strVal val="#ppt_x+#ppt_w/2"/>
                                          </p:val>
                                        </p:tav>
                                        <p:tav tm="100000">
                                          <p:val>
                                            <p:strVal val="#ppt_x"/>
                                          </p:val>
                                        </p:tav>
                                      </p:tavLst>
                                    </p:anim>
                                    <p:anim calcmode="lin" valueType="num">
                                      <p:cBhvr>
                                        <p:cTn id="240" dur="500" fill="hold"/>
                                        <p:tgtEl>
                                          <p:spTgt spid="125989"/>
                                        </p:tgtEl>
                                        <p:attrNameLst>
                                          <p:attrName>ppt_y</p:attrName>
                                        </p:attrNameLst>
                                      </p:cBhvr>
                                      <p:tavLst>
                                        <p:tav tm="0">
                                          <p:val>
                                            <p:strVal val="#ppt_y"/>
                                          </p:val>
                                        </p:tav>
                                        <p:tav tm="100000">
                                          <p:val>
                                            <p:strVal val="#ppt_y"/>
                                          </p:val>
                                        </p:tav>
                                      </p:tavLst>
                                    </p:anim>
                                    <p:anim calcmode="lin" valueType="num">
                                      <p:cBhvr>
                                        <p:cTn id="241" dur="500" fill="hold"/>
                                        <p:tgtEl>
                                          <p:spTgt spid="125989"/>
                                        </p:tgtEl>
                                        <p:attrNameLst>
                                          <p:attrName>ppt_w</p:attrName>
                                        </p:attrNameLst>
                                      </p:cBhvr>
                                      <p:tavLst>
                                        <p:tav tm="0">
                                          <p:val>
                                            <p:fltVal val="0"/>
                                          </p:val>
                                        </p:tav>
                                        <p:tav tm="100000">
                                          <p:val>
                                            <p:strVal val="#ppt_w"/>
                                          </p:val>
                                        </p:tav>
                                      </p:tavLst>
                                    </p:anim>
                                    <p:anim calcmode="lin" valueType="num">
                                      <p:cBhvr>
                                        <p:cTn id="242" dur="500" fill="hold"/>
                                        <p:tgtEl>
                                          <p:spTgt spid="125989"/>
                                        </p:tgtEl>
                                        <p:attrNameLst>
                                          <p:attrName>ppt_h</p:attrName>
                                        </p:attrNameLst>
                                      </p:cBhvr>
                                      <p:tavLst>
                                        <p:tav tm="0">
                                          <p:val>
                                            <p:strVal val="#ppt_h"/>
                                          </p:val>
                                        </p:tav>
                                        <p:tav tm="100000">
                                          <p:val>
                                            <p:strVal val="#ppt_h"/>
                                          </p:val>
                                        </p:tav>
                                      </p:tavLst>
                                    </p:anim>
                                  </p:childTnLst>
                                </p:cTn>
                              </p:par>
                            </p:childTnLst>
                          </p:cTn>
                        </p:par>
                      </p:childTnLst>
                    </p:cTn>
                  </p:par>
                  <p:par>
                    <p:cTn id="243" fill="hold">
                      <p:stCondLst>
                        <p:cond delay="indefinite"/>
                      </p:stCondLst>
                      <p:childTnLst>
                        <p:par>
                          <p:cTn id="244" fill="hold">
                            <p:stCondLst>
                              <p:cond delay="0"/>
                            </p:stCondLst>
                            <p:childTnLst>
                              <p:par>
                                <p:cTn id="245" presetID="4" presetClass="entr" presetSubtype="32" fill="hold" grpId="0" nodeType="clickEffect">
                                  <p:stCondLst>
                                    <p:cond delay="0"/>
                                  </p:stCondLst>
                                  <p:childTnLst>
                                    <p:set>
                                      <p:cBhvr>
                                        <p:cTn id="246" dur="1" fill="hold">
                                          <p:stCondLst>
                                            <p:cond delay="0"/>
                                          </p:stCondLst>
                                        </p:cTn>
                                        <p:tgtEl>
                                          <p:spTgt spid="125990"/>
                                        </p:tgtEl>
                                        <p:attrNameLst>
                                          <p:attrName>style.visibility</p:attrName>
                                        </p:attrNameLst>
                                      </p:cBhvr>
                                      <p:to>
                                        <p:strVal val="visible"/>
                                      </p:to>
                                    </p:set>
                                    <p:animEffect transition="in" filter="box(out)">
                                      <p:cBhvr>
                                        <p:cTn id="247" dur="500"/>
                                        <p:tgtEl>
                                          <p:spTgt spid="125990"/>
                                        </p:tgtEl>
                                      </p:cBhvr>
                                    </p:animEffect>
                                  </p:childTnLst>
                                </p:cTn>
                              </p:par>
                            </p:childTnLst>
                          </p:cTn>
                        </p:par>
                      </p:childTnLst>
                    </p:cTn>
                  </p:par>
                  <p:par>
                    <p:cTn id="248" fill="hold">
                      <p:stCondLst>
                        <p:cond delay="indefinite"/>
                      </p:stCondLst>
                      <p:childTnLst>
                        <p:par>
                          <p:cTn id="249" fill="hold">
                            <p:stCondLst>
                              <p:cond delay="0"/>
                            </p:stCondLst>
                            <p:childTnLst>
                              <p:par>
                                <p:cTn id="250" presetID="17" presetClass="entr" presetSubtype="2" fill="hold" nodeType="clickEffect">
                                  <p:stCondLst>
                                    <p:cond delay="0"/>
                                  </p:stCondLst>
                                  <p:childTnLst>
                                    <p:set>
                                      <p:cBhvr>
                                        <p:cTn id="251" dur="1" fill="hold">
                                          <p:stCondLst>
                                            <p:cond delay="0"/>
                                          </p:stCondLst>
                                        </p:cTn>
                                        <p:tgtEl>
                                          <p:spTgt spid="125991"/>
                                        </p:tgtEl>
                                        <p:attrNameLst>
                                          <p:attrName>style.visibility</p:attrName>
                                        </p:attrNameLst>
                                      </p:cBhvr>
                                      <p:to>
                                        <p:strVal val="visible"/>
                                      </p:to>
                                    </p:set>
                                    <p:anim calcmode="lin" valueType="num">
                                      <p:cBhvr>
                                        <p:cTn id="252" dur="500" fill="hold"/>
                                        <p:tgtEl>
                                          <p:spTgt spid="125991"/>
                                        </p:tgtEl>
                                        <p:attrNameLst>
                                          <p:attrName>ppt_x</p:attrName>
                                        </p:attrNameLst>
                                      </p:cBhvr>
                                      <p:tavLst>
                                        <p:tav tm="0">
                                          <p:val>
                                            <p:strVal val="#ppt_x+#ppt_w/2"/>
                                          </p:val>
                                        </p:tav>
                                        <p:tav tm="100000">
                                          <p:val>
                                            <p:strVal val="#ppt_x"/>
                                          </p:val>
                                        </p:tav>
                                      </p:tavLst>
                                    </p:anim>
                                    <p:anim calcmode="lin" valueType="num">
                                      <p:cBhvr>
                                        <p:cTn id="253" dur="500" fill="hold"/>
                                        <p:tgtEl>
                                          <p:spTgt spid="125991"/>
                                        </p:tgtEl>
                                        <p:attrNameLst>
                                          <p:attrName>ppt_y</p:attrName>
                                        </p:attrNameLst>
                                      </p:cBhvr>
                                      <p:tavLst>
                                        <p:tav tm="0">
                                          <p:val>
                                            <p:strVal val="#ppt_y"/>
                                          </p:val>
                                        </p:tav>
                                        <p:tav tm="100000">
                                          <p:val>
                                            <p:strVal val="#ppt_y"/>
                                          </p:val>
                                        </p:tav>
                                      </p:tavLst>
                                    </p:anim>
                                    <p:anim calcmode="lin" valueType="num">
                                      <p:cBhvr>
                                        <p:cTn id="254" dur="500" fill="hold"/>
                                        <p:tgtEl>
                                          <p:spTgt spid="125991"/>
                                        </p:tgtEl>
                                        <p:attrNameLst>
                                          <p:attrName>ppt_w</p:attrName>
                                        </p:attrNameLst>
                                      </p:cBhvr>
                                      <p:tavLst>
                                        <p:tav tm="0">
                                          <p:val>
                                            <p:fltVal val="0"/>
                                          </p:val>
                                        </p:tav>
                                        <p:tav tm="100000">
                                          <p:val>
                                            <p:strVal val="#ppt_w"/>
                                          </p:val>
                                        </p:tav>
                                      </p:tavLst>
                                    </p:anim>
                                    <p:anim calcmode="lin" valueType="num">
                                      <p:cBhvr>
                                        <p:cTn id="255" dur="500" fill="hold"/>
                                        <p:tgtEl>
                                          <p:spTgt spid="125991"/>
                                        </p:tgtEl>
                                        <p:attrNameLst>
                                          <p:attrName>ppt_h</p:attrName>
                                        </p:attrNameLst>
                                      </p:cBhvr>
                                      <p:tavLst>
                                        <p:tav tm="0">
                                          <p:val>
                                            <p:strVal val="#ppt_h"/>
                                          </p:val>
                                        </p:tav>
                                        <p:tav tm="100000">
                                          <p:val>
                                            <p:strVal val="#ppt_h"/>
                                          </p:val>
                                        </p:tav>
                                      </p:tavLst>
                                    </p:anim>
                                  </p:childTnLst>
                                </p:cTn>
                              </p:par>
                            </p:childTnLst>
                          </p:cTn>
                        </p:par>
                      </p:childTnLst>
                    </p:cTn>
                  </p:par>
                  <p:par>
                    <p:cTn id="256" fill="hold">
                      <p:stCondLst>
                        <p:cond delay="indefinite"/>
                      </p:stCondLst>
                      <p:childTnLst>
                        <p:par>
                          <p:cTn id="257" fill="hold">
                            <p:stCondLst>
                              <p:cond delay="0"/>
                            </p:stCondLst>
                            <p:childTnLst>
                              <p:par>
                                <p:cTn id="258" presetID="17" presetClass="entr" presetSubtype="2" fill="hold" nodeType="clickEffect">
                                  <p:stCondLst>
                                    <p:cond delay="0"/>
                                  </p:stCondLst>
                                  <p:childTnLst>
                                    <p:set>
                                      <p:cBhvr>
                                        <p:cTn id="259" dur="1" fill="hold">
                                          <p:stCondLst>
                                            <p:cond delay="0"/>
                                          </p:stCondLst>
                                        </p:cTn>
                                        <p:tgtEl>
                                          <p:spTgt spid="125992"/>
                                        </p:tgtEl>
                                        <p:attrNameLst>
                                          <p:attrName>style.visibility</p:attrName>
                                        </p:attrNameLst>
                                      </p:cBhvr>
                                      <p:to>
                                        <p:strVal val="visible"/>
                                      </p:to>
                                    </p:set>
                                    <p:anim calcmode="lin" valueType="num">
                                      <p:cBhvr>
                                        <p:cTn id="260" dur="500" fill="hold"/>
                                        <p:tgtEl>
                                          <p:spTgt spid="125992"/>
                                        </p:tgtEl>
                                        <p:attrNameLst>
                                          <p:attrName>ppt_x</p:attrName>
                                        </p:attrNameLst>
                                      </p:cBhvr>
                                      <p:tavLst>
                                        <p:tav tm="0">
                                          <p:val>
                                            <p:strVal val="#ppt_x+#ppt_w/2"/>
                                          </p:val>
                                        </p:tav>
                                        <p:tav tm="100000">
                                          <p:val>
                                            <p:strVal val="#ppt_x"/>
                                          </p:val>
                                        </p:tav>
                                      </p:tavLst>
                                    </p:anim>
                                    <p:anim calcmode="lin" valueType="num">
                                      <p:cBhvr>
                                        <p:cTn id="261" dur="500" fill="hold"/>
                                        <p:tgtEl>
                                          <p:spTgt spid="125992"/>
                                        </p:tgtEl>
                                        <p:attrNameLst>
                                          <p:attrName>ppt_y</p:attrName>
                                        </p:attrNameLst>
                                      </p:cBhvr>
                                      <p:tavLst>
                                        <p:tav tm="0">
                                          <p:val>
                                            <p:strVal val="#ppt_y"/>
                                          </p:val>
                                        </p:tav>
                                        <p:tav tm="100000">
                                          <p:val>
                                            <p:strVal val="#ppt_y"/>
                                          </p:val>
                                        </p:tav>
                                      </p:tavLst>
                                    </p:anim>
                                    <p:anim calcmode="lin" valueType="num">
                                      <p:cBhvr>
                                        <p:cTn id="262" dur="500" fill="hold"/>
                                        <p:tgtEl>
                                          <p:spTgt spid="125992"/>
                                        </p:tgtEl>
                                        <p:attrNameLst>
                                          <p:attrName>ppt_w</p:attrName>
                                        </p:attrNameLst>
                                      </p:cBhvr>
                                      <p:tavLst>
                                        <p:tav tm="0">
                                          <p:val>
                                            <p:fltVal val="0"/>
                                          </p:val>
                                        </p:tav>
                                        <p:tav tm="100000">
                                          <p:val>
                                            <p:strVal val="#ppt_w"/>
                                          </p:val>
                                        </p:tav>
                                      </p:tavLst>
                                    </p:anim>
                                    <p:anim calcmode="lin" valueType="num">
                                      <p:cBhvr>
                                        <p:cTn id="263" dur="500" fill="hold"/>
                                        <p:tgtEl>
                                          <p:spTgt spid="125992"/>
                                        </p:tgtEl>
                                        <p:attrNameLst>
                                          <p:attrName>ppt_h</p:attrName>
                                        </p:attrNameLst>
                                      </p:cBhvr>
                                      <p:tavLst>
                                        <p:tav tm="0">
                                          <p:val>
                                            <p:strVal val="#ppt_h"/>
                                          </p:val>
                                        </p:tav>
                                        <p:tav tm="100000">
                                          <p:val>
                                            <p:strVal val="#ppt_h"/>
                                          </p:val>
                                        </p:tav>
                                      </p:tavLst>
                                    </p:anim>
                                  </p:childTnLst>
                                </p:cTn>
                              </p:par>
                            </p:childTnLst>
                          </p:cTn>
                        </p:par>
                      </p:childTnLst>
                    </p:cTn>
                  </p:par>
                  <p:par>
                    <p:cTn id="264" fill="hold">
                      <p:stCondLst>
                        <p:cond delay="indefinite"/>
                      </p:stCondLst>
                      <p:childTnLst>
                        <p:par>
                          <p:cTn id="265" fill="hold">
                            <p:stCondLst>
                              <p:cond delay="0"/>
                            </p:stCondLst>
                            <p:childTnLst>
                              <p:par>
                                <p:cTn id="266" presetID="17" presetClass="entr" presetSubtype="2" fill="hold" nodeType="clickEffect">
                                  <p:stCondLst>
                                    <p:cond delay="0"/>
                                  </p:stCondLst>
                                  <p:childTnLst>
                                    <p:set>
                                      <p:cBhvr>
                                        <p:cTn id="267" dur="1" fill="hold">
                                          <p:stCondLst>
                                            <p:cond delay="0"/>
                                          </p:stCondLst>
                                        </p:cTn>
                                        <p:tgtEl>
                                          <p:spTgt spid="125993"/>
                                        </p:tgtEl>
                                        <p:attrNameLst>
                                          <p:attrName>style.visibility</p:attrName>
                                        </p:attrNameLst>
                                      </p:cBhvr>
                                      <p:to>
                                        <p:strVal val="visible"/>
                                      </p:to>
                                    </p:set>
                                    <p:anim calcmode="lin" valueType="num">
                                      <p:cBhvr>
                                        <p:cTn id="268" dur="500" fill="hold"/>
                                        <p:tgtEl>
                                          <p:spTgt spid="125993"/>
                                        </p:tgtEl>
                                        <p:attrNameLst>
                                          <p:attrName>ppt_x</p:attrName>
                                        </p:attrNameLst>
                                      </p:cBhvr>
                                      <p:tavLst>
                                        <p:tav tm="0">
                                          <p:val>
                                            <p:strVal val="#ppt_x+#ppt_w/2"/>
                                          </p:val>
                                        </p:tav>
                                        <p:tav tm="100000">
                                          <p:val>
                                            <p:strVal val="#ppt_x"/>
                                          </p:val>
                                        </p:tav>
                                      </p:tavLst>
                                    </p:anim>
                                    <p:anim calcmode="lin" valueType="num">
                                      <p:cBhvr>
                                        <p:cTn id="269" dur="500" fill="hold"/>
                                        <p:tgtEl>
                                          <p:spTgt spid="125993"/>
                                        </p:tgtEl>
                                        <p:attrNameLst>
                                          <p:attrName>ppt_y</p:attrName>
                                        </p:attrNameLst>
                                      </p:cBhvr>
                                      <p:tavLst>
                                        <p:tav tm="0">
                                          <p:val>
                                            <p:strVal val="#ppt_y"/>
                                          </p:val>
                                        </p:tav>
                                        <p:tav tm="100000">
                                          <p:val>
                                            <p:strVal val="#ppt_y"/>
                                          </p:val>
                                        </p:tav>
                                      </p:tavLst>
                                    </p:anim>
                                    <p:anim calcmode="lin" valueType="num">
                                      <p:cBhvr>
                                        <p:cTn id="270" dur="500" fill="hold"/>
                                        <p:tgtEl>
                                          <p:spTgt spid="125993"/>
                                        </p:tgtEl>
                                        <p:attrNameLst>
                                          <p:attrName>ppt_w</p:attrName>
                                        </p:attrNameLst>
                                      </p:cBhvr>
                                      <p:tavLst>
                                        <p:tav tm="0">
                                          <p:val>
                                            <p:fltVal val="0"/>
                                          </p:val>
                                        </p:tav>
                                        <p:tav tm="100000">
                                          <p:val>
                                            <p:strVal val="#ppt_w"/>
                                          </p:val>
                                        </p:tav>
                                      </p:tavLst>
                                    </p:anim>
                                    <p:anim calcmode="lin" valueType="num">
                                      <p:cBhvr>
                                        <p:cTn id="271" dur="500" fill="hold"/>
                                        <p:tgtEl>
                                          <p:spTgt spid="125993"/>
                                        </p:tgtEl>
                                        <p:attrNameLst>
                                          <p:attrName>ppt_h</p:attrName>
                                        </p:attrNameLst>
                                      </p:cBhvr>
                                      <p:tavLst>
                                        <p:tav tm="0">
                                          <p:val>
                                            <p:strVal val="#ppt_h"/>
                                          </p:val>
                                        </p:tav>
                                        <p:tav tm="100000">
                                          <p:val>
                                            <p:strVal val="#ppt_h"/>
                                          </p:val>
                                        </p:tav>
                                      </p:tavLst>
                                    </p:anim>
                                  </p:childTnLst>
                                </p:cTn>
                              </p:par>
                            </p:childTnLst>
                          </p:cTn>
                        </p:par>
                      </p:childTnLst>
                    </p:cTn>
                  </p:par>
                  <p:par>
                    <p:cTn id="272" fill="hold">
                      <p:stCondLst>
                        <p:cond delay="indefinite"/>
                      </p:stCondLst>
                      <p:childTnLst>
                        <p:par>
                          <p:cTn id="273" fill="hold">
                            <p:stCondLst>
                              <p:cond delay="0"/>
                            </p:stCondLst>
                            <p:childTnLst>
                              <p:par>
                                <p:cTn id="274" presetID="4" presetClass="entr" presetSubtype="32" fill="hold" grpId="0" nodeType="clickEffect">
                                  <p:stCondLst>
                                    <p:cond delay="0"/>
                                  </p:stCondLst>
                                  <p:childTnLst>
                                    <p:set>
                                      <p:cBhvr>
                                        <p:cTn id="275" dur="1" fill="hold">
                                          <p:stCondLst>
                                            <p:cond delay="0"/>
                                          </p:stCondLst>
                                        </p:cTn>
                                        <p:tgtEl>
                                          <p:spTgt spid="125994"/>
                                        </p:tgtEl>
                                        <p:attrNameLst>
                                          <p:attrName>style.visibility</p:attrName>
                                        </p:attrNameLst>
                                      </p:cBhvr>
                                      <p:to>
                                        <p:strVal val="visible"/>
                                      </p:to>
                                    </p:set>
                                    <p:animEffect transition="in" filter="box(out)">
                                      <p:cBhvr>
                                        <p:cTn id="276" dur="500"/>
                                        <p:tgtEl>
                                          <p:spTgt spid="125994"/>
                                        </p:tgtEl>
                                      </p:cBhvr>
                                    </p:animEffect>
                                  </p:childTnLst>
                                </p:cTn>
                              </p:par>
                            </p:childTnLst>
                          </p:cTn>
                        </p:par>
                      </p:childTnLst>
                    </p:cTn>
                  </p:par>
                  <p:par>
                    <p:cTn id="277" fill="hold">
                      <p:stCondLst>
                        <p:cond delay="indefinite"/>
                      </p:stCondLst>
                      <p:childTnLst>
                        <p:par>
                          <p:cTn id="278" fill="hold">
                            <p:stCondLst>
                              <p:cond delay="0"/>
                            </p:stCondLst>
                            <p:childTnLst>
                              <p:par>
                                <p:cTn id="279" presetID="17" presetClass="entr" presetSubtype="2" fill="hold" nodeType="clickEffect">
                                  <p:stCondLst>
                                    <p:cond delay="0"/>
                                  </p:stCondLst>
                                  <p:childTnLst>
                                    <p:set>
                                      <p:cBhvr>
                                        <p:cTn id="280" dur="1" fill="hold">
                                          <p:stCondLst>
                                            <p:cond delay="0"/>
                                          </p:stCondLst>
                                        </p:cTn>
                                        <p:tgtEl>
                                          <p:spTgt spid="125995"/>
                                        </p:tgtEl>
                                        <p:attrNameLst>
                                          <p:attrName>style.visibility</p:attrName>
                                        </p:attrNameLst>
                                      </p:cBhvr>
                                      <p:to>
                                        <p:strVal val="visible"/>
                                      </p:to>
                                    </p:set>
                                    <p:anim calcmode="lin" valueType="num">
                                      <p:cBhvr>
                                        <p:cTn id="281" dur="500" fill="hold"/>
                                        <p:tgtEl>
                                          <p:spTgt spid="125995"/>
                                        </p:tgtEl>
                                        <p:attrNameLst>
                                          <p:attrName>ppt_x</p:attrName>
                                        </p:attrNameLst>
                                      </p:cBhvr>
                                      <p:tavLst>
                                        <p:tav tm="0">
                                          <p:val>
                                            <p:strVal val="#ppt_x+#ppt_w/2"/>
                                          </p:val>
                                        </p:tav>
                                        <p:tav tm="100000">
                                          <p:val>
                                            <p:strVal val="#ppt_x"/>
                                          </p:val>
                                        </p:tav>
                                      </p:tavLst>
                                    </p:anim>
                                    <p:anim calcmode="lin" valueType="num">
                                      <p:cBhvr>
                                        <p:cTn id="282" dur="500" fill="hold"/>
                                        <p:tgtEl>
                                          <p:spTgt spid="125995"/>
                                        </p:tgtEl>
                                        <p:attrNameLst>
                                          <p:attrName>ppt_y</p:attrName>
                                        </p:attrNameLst>
                                      </p:cBhvr>
                                      <p:tavLst>
                                        <p:tav tm="0">
                                          <p:val>
                                            <p:strVal val="#ppt_y"/>
                                          </p:val>
                                        </p:tav>
                                        <p:tav tm="100000">
                                          <p:val>
                                            <p:strVal val="#ppt_y"/>
                                          </p:val>
                                        </p:tav>
                                      </p:tavLst>
                                    </p:anim>
                                    <p:anim calcmode="lin" valueType="num">
                                      <p:cBhvr>
                                        <p:cTn id="283" dur="500" fill="hold"/>
                                        <p:tgtEl>
                                          <p:spTgt spid="125995"/>
                                        </p:tgtEl>
                                        <p:attrNameLst>
                                          <p:attrName>ppt_w</p:attrName>
                                        </p:attrNameLst>
                                      </p:cBhvr>
                                      <p:tavLst>
                                        <p:tav tm="0">
                                          <p:val>
                                            <p:fltVal val="0"/>
                                          </p:val>
                                        </p:tav>
                                        <p:tav tm="100000">
                                          <p:val>
                                            <p:strVal val="#ppt_w"/>
                                          </p:val>
                                        </p:tav>
                                      </p:tavLst>
                                    </p:anim>
                                    <p:anim calcmode="lin" valueType="num">
                                      <p:cBhvr>
                                        <p:cTn id="284" dur="500" fill="hold"/>
                                        <p:tgtEl>
                                          <p:spTgt spid="125995"/>
                                        </p:tgtEl>
                                        <p:attrNameLst>
                                          <p:attrName>ppt_h</p:attrName>
                                        </p:attrNameLst>
                                      </p:cBhvr>
                                      <p:tavLst>
                                        <p:tav tm="0">
                                          <p:val>
                                            <p:strVal val="#ppt_h"/>
                                          </p:val>
                                        </p:tav>
                                        <p:tav tm="100000">
                                          <p:val>
                                            <p:strVal val="#ppt_h"/>
                                          </p:val>
                                        </p:tav>
                                      </p:tavLst>
                                    </p:anim>
                                  </p:childTnLst>
                                </p:cTn>
                              </p:par>
                            </p:childTnLst>
                          </p:cTn>
                        </p:par>
                      </p:childTnLst>
                    </p:cTn>
                  </p:par>
                  <p:par>
                    <p:cTn id="285" fill="hold">
                      <p:stCondLst>
                        <p:cond delay="indefinite"/>
                      </p:stCondLst>
                      <p:childTnLst>
                        <p:par>
                          <p:cTn id="286" fill="hold">
                            <p:stCondLst>
                              <p:cond delay="0"/>
                            </p:stCondLst>
                            <p:childTnLst>
                              <p:par>
                                <p:cTn id="287" presetID="17" presetClass="entr" presetSubtype="2" fill="hold" nodeType="clickEffect">
                                  <p:stCondLst>
                                    <p:cond delay="0"/>
                                  </p:stCondLst>
                                  <p:childTnLst>
                                    <p:set>
                                      <p:cBhvr>
                                        <p:cTn id="288" dur="1" fill="hold">
                                          <p:stCondLst>
                                            <p:cond delay="0"/>
                                          </p:stCondLst>
                                        </p:cTn>
                                        <p:tgtEl>
                                          <p:spTgt spid="125996"/>
                                        </p:tgtEl>
                                        <p:attrNameLst>
                                          <p:attrName>style.visibility</p:attrName>
                                        </p:attrNameLst>
                                      </p:cBhvr>
                                      <p:to>
                                        <p:strVal val="visible"/>
                                      </p:to>
                                    </p:set>
                                    <p:anim calcmode="lin" valueType="num">
                                      <p:cBhvr>
                                        <p:cTn id="289" dur="500" fill="hold"/>
                                        <p:tgtEl>
                                          <p:spTgt spid="125996"/>
                                        </p:tgtEl>
                                        <p:attrNameLst>
                                          <p:attrName>ppt_x</p:attrName>
                                        </p:attrNameLst>
                                      </p:cBhvr>
                                      <p:tavLst>
                                        <p:tav tm="0">
                                          <p:val>
                                            <p:strVal val="#ppt_x+#ppt_w/2"/>
                                          </p:val>
                                        </p:tav>
                                        <p:tav tm="100000">
                                          <p:val>
                                            <p:strVal val="#ppt_x"/>
                                          </p:val>
                                        </p:tav>
                                      </p:tavLst>
                                    </p:anim>
                                    <p:anim calcmode="lin" valueType="num">
                                      <p:cBhvr>
                                        <p:cTn id="290" dur="500" fill="hold"/>
                                        <p:tgtEl>
                                          <p:spTgt spid="125996"/>
                                        </p:tgtEl>
                                        <p:attrNameLst>
                                          <p:attrName>ppt_y</p:attrName>
                                        </p:attrNameLst>
                                      </p:cBhvr>
                                      <p:tavLst>
                                        <p:tav tm="0">
                                          <p:val>
                                            <p:strVal val="#ppt_y"/>
                                          </p:val>
                                        </p:tav>
                                        <p:tav tm="100000">
                                          <p:val>
                                            <p:strVal val="#ppt_y"/>
                                          </p:val>
                                        </p:tav>
                                      </p:tavLst>
                                    </p:anim>
                                    <p:anim calcmode="lin" valueType="num">
                                      <p:cBhvr>
                                        <p:cTn id="291" dur="500" fill="hold"/>
                                        <p:tgtEl>
                                          <p:spTgt spid="125996"/>
                                        </p:tgtEl>
                                        <p:attrNameLst>
                                          <p:attrName>ppt_w</p:attrName>
                                        </p:attrNameLst>
                                      </p:cBhvr>
                                      <p:tavLst>
                                        <p:tav tm="0">
                                          <p:val>
                                            <p:fltVal val="0"/>
                                          </p:val>
                                        </p:tav>
                                        <p:tav tm="100000">
                                          <p:val>
                                            <p:strVal val="#ppt_w"/>
                                          </p:val>
                                        </p:tav>
                                      </p:tavLst>
                                    </p:anim>
                                    <p:anim calcmode="lin" valueType="num">
                                      <p:cBhvr>
                                        <p:cTn id="292" dur="500" fill="hold"/>
                                        <p:tgtEl>
                                          <p:spTgt spid="125996"/>
                                        </p:tgtEl>
                                        <p:attrNameLst>
                                          <p:attrName>ppt_h</p:attrName>
                                        </p:attrNameLst>
                                      </p:cBhvr>
                                      <p:tavLst>
                                        <p:tav tm="0">
                                          <p:val>
                                            <p:strVal val="#ppt_h"/>
                                          </p:val>
                                        </p:tav>
                                        <p:tav tm="100000">
                                          <p:val>
                                            <p:strVal val="#ppt_h"/>
                                          </p:val>
                                        </p:tav>
                                      </p:tavLst>
                                    </p:anim>
                                  </p:childTnLst>
                                </p:cTn>
                              </p:par>
                            </p:childTnLst>
                          </p:cTn>
                        </p:par>
                      </p:childTnLst>
                    </p:cTn>
                  </p:par>
                  <p:par>
                    <p:cTn id="293" fill="hold">
                      <p:stCondLst>
                        <p:cond delay="indefinite"/>
                      </p:stCondLst>
                      <p:childTnLst>
                        <p:par>
                          <p:cTn id="294" fill="hold">
                            <p:stCondLst>
                              <p:cond delay="0"/>
                            </p:stCondLst>
                            <p:childTnLst>
                              <p:par>
                                <p:cTn id="295" presetID="17" presetClass="entr" presetSubtype="2" fill="hold" nodeType="clickEffect">
                                  <p:stCondLst>
                                    <p:cond delay="0"/>
                                  </p:stCondLst>
                                  <p:childTnLst>
                                    <p:set>
                                      <p:cBhvr>
                                        <p:cTn id="296" dur="1" fill="hold">
                                          <p:stCondLst>
                                            <p:cond delay="0"/>
                                          </p:stCondLst>
                                        </p:cTn>
                                        <p:tgtEl>
                                          <p:spTgt spid="125997"/>
                                        </p:tgtEl>
                                        <p:attrNameLst>
                                          <p:attrName>style.visibility</p:attrName>
                                        </p:attrNameLst>
                                      </p:cBhvr>
                                      <p:to>
                                        <p:strVal val="visible"/>
                                      </p:to>
                                    </p:set>
                                    <p:anim calcmode="lin" valueType="num">
                                      <p:cBhvr>
                                        <p:cTn id="297" dur="500" fill="hold"/>
                                        <p:tgtEl>
                                          <p:spTgt spid="125997"/>
                                        </p:tgtEl>
                                        <p:attrNameLst>
                                          <p:attrName>ppt_x</p:attrName>
                                        </p:attrNameLst>
                                      </p:cBhvr>
                                      <p:tavLst>
                                        <p:tav tm="0">
                                          <p:val>
                                            <p:strVal val="#ppt_x+#ppt_w/2"/>
                                          </p:val>
                                        </p:tav>
                                        <p:tav tm="100000">
                                          <p:val>
                                            <p:strVal val="#ppt_x"/>
                                          </p:val>
                                        </p:tav>
                                      </p:tavLst>
                                    </p:anim>
                                    <p:anim calcmode="lin" valueType="num">
                                      <p:cBhvr>
                                        <p:cTn id="298" dur="500" fill="hold"/>
                                        <p:tgtEl>
                                          <p:spTgt spid="125997"/>
                                        </p:tgtEl>
                                        <p:attrNameLst>
                                          <p:attrName>ppt_y</p:attrName>
                                        </p:attrNameLst>
                                      </p:cBhvr>
                                      <p:tavLst>
                                        <p:tav tm="0">
                                          <p:val>
                                            <p:strVal val="#ppt_y"/>
                                          </p:val>
                                        </p:tav>
                                        <p:tav tm="100000">
                                          <p:val>
                                            <p:strVal val="#ppt_y"/>
                                          </p:val>
                                        </p:tav>
                                      </p:tavLst>
                                    </p:anim>
                                    <p:anim calcmode="lin" valueType="num">
                                      <p:cBhvr>
                                        <p:cTn id="299" dur="500" fill="hold"/>
                                        <p:tgtEl>
                                          <p:spTgt spid="125997"/>
                                        </p:tgtEl>
                                        <p:attrNameLst>
                                          <p:attrName>ppt_w</p:attrName>
                                        </p:attrNameLst>
                                      </p:cBhvr>
                                      <p:tavLst>
                                        <p:tav tm="0">
                                          <p:val>
                                            <p:fltVal val="0"/>
                                          </p:val>
                                        </p:tav>
                                        <p:tav tm="100000">
                                          <p:val>
                                            <p:strVal val="#ppt_w"/>
                                          </p:val>
                                        </p:tav>
                                      </p:tavLst>
                                    </p:anim>
                                    <p:anim calcmode="lin" valueType="num">
                                      <p:cBhvr>
                                        <p:cTn id="300" dur="500" fill="hold"/>
                                        <p:tgtEl>
                                          <p:spTgt spid="125997"/>
                                        </p:tgtEl>
                                        <p:attrNameLst>
                                          <p:attrName>ppt_h</p:attrName>
                                        </p:attrNameLst>
                                      </p:cBhvr>
                                      <p:tavLst>
                                        <p:tav tm="0">
                                          <p:val>
                                            <p:strVal val="#ppt_h"/>
                                          </p:val>
                                        </p:tav>
                                        <p:tav tm="100000">
                                          <p:val>
                                            <p:strVal val="#ppt_h"/>
                                          </p:val>
                                        </p:tav>
                                      </p:tavLst>
                                    </p:anim>
                                  </p:childTnLst>
                                </p:cTn>
                              </p:par>
                            </p:childTnLst>
                          </p:cTn>
                        </p:par>
                      </p:childTnLst>
                    </p:cTn>
                  </p:par>
                  <p:par>
                    <p:cTn id="301" fill="hold">
                      <p:stCondLst>
                        <p:cond delay="indefinite"/>
                      </p:stCondLst>
                      <p:childTnLst>
                        <p:par>
                          <p:cTn id="302" fill="hold">
                            <p:stCondLst>
                              <p:cond delay="0"/>
                            </p:stCondLst>
                            <p:childTnLst>
                              <p:par>
                                <p:cTn id="303" presetID="4" presetClass="entr" presetSubtype="32" fill="hold" grpId="0" nodeType="clickEffect">
                                  <p:stCondLst>
                                    <p:cond delay="0"/>
                                  </p:stCondLst>
                                  <p:childTnLst>
                                    <p:set>
                                      <p:cBhvr>
                                        <p:cTn id="304" dur="1" fill="hold">
                                          <p:stCondLst>
                                            <p:cond delay="0"/>
                                          </p:stCondLst>
                                        </p:cTn>
                                        <p:tgtEl>
                                          <p:spTgt spid="125998"/>
                                        </p:tgtEl>
                                        <p:attrNameLst>
                                          <p:attrName>style.visibility</p:attrName>
                                        </p:attrNameLst>
                                      </p:cBhvr>
                                      <p:to>
                                        <p:strVal val="visible"/>
                                      </p:to>
                                    </p:set>
                                    <p:animEffect transition="in" filter="box(out)">
                                      <p:cBhvr>
                                        <p:cTn id="305" dur="500"/>
                                        <p:tgtEl>
                                          <p:spTgt spid="125998"/>
                                        </p:tgtEl>
                                      </p:cBhvr>
                                    </p:animEffect>
                                  </p:childTnLst>
                                </p:cTn>
                              </p:par>
                            </p:childTnLst>
                          </p:cTn>
                        </p:par>
                      </p:childTnLst>
                    </p:cTn>
                  </p:par>
                  <p:par>
                    <p:cTn id="306" fill="hold">
                      <p:stCondLst>
                        <p:cond delay="indefinite"/>
                      </p:stCondLst>
                      <p:childTnLst>
                        <p:par>
                          <p:cTn id="307" fill="hold">
                            <p:stCondLst>
                              <p:cond delay="0"/>
                            </p:stCondLst>
                            <p:childTnLst>
                              <p:par>
                                <p:cTn id="308" presetID="17" presetClass="entr" presetSubtype="2" fill="hold" nodeType="clickEffect">
                                  <p:stCondLst>
                                    <p:cond delay="0"/>
                                  </p:stCondLst>
                                  <p:childTnLst>
                                    <p:set>
                                      <p:cBhvr>
                                        <p:cTn id="309" dur="1" fill="hold">
                                          <p:stCondLst>
                                            <p:cond delay="0"/>
                                          </p:stCondLst>
                                        </p:cTn>
                                        <p:tgtEl>
                                          <p:spTgt spid="125999"/>
                                        </p:tgtEl>
                                        <p:attrNameLst>
                                          <p:attrName>style.visibility</p:attrName>
                                        </p:attrNameLst>
                                      </p:cBhvr>
                                      <p:to>
                                        <p:strVal val="visible"/>
                                      </p:to>
                                    </p:set>
                                    <p:anim calcmode="lin" valueType="num">
                                      <p:cBhvr>
                                        <p:cTn id="310" dur="500" fill="hold"/>
                                        <p:tgtEl>
                                          <p:spTgt spid="125999"/>
                                        </p:tgtEl>
                                        <p:attrNameLst>
                                          <p:attrName>ppt_x</p:attrName>
                                        </p:attrNameLst>
                                      </p:cBhvr>
                                      <p:tavLst>
                                        <p:tav tm="0">
                                          <p:val>
                                            <p:strVal val="#ppt_x+#ppt_w/2"/>
                                          </p:val>
                                        </p:tav>
                                        <p:tav tm="100000">
                                          <p:val>
                                            <p:strVal val="#ppt_x"/>
                                          </p:val>
                                        </p:tav>
                                      </p:tavLst>
                                    </p:anim>
                                    <p:anim calcmode="lin" valueType="num">
                                      <p:cBhvr>
                                        <p:cTn id="311" dur="500" fill="hold"/>
                                        <p:tgtEl>
                                          <p:spTgt spid="125999"/>
                                        </p:tgtEl>
                                        <p:attrNameLst>
                                          <p:attrName>ppt_y</p:attrName>
                                        </p:attrNameLst>
                                      </p:cBhvr>
                                      <p:tavLst>
                                        <p:tav tm="0">
                                          <p:val>
                                            <p:strVal val="#ppt_y"/>
                                          </p:val>
                                        </p:tav>
                                        <p:tav tm="100000">
                                          <p:val>
                                            <p:strVal val="#ppt_y"/>
                                          </p:val>
                                        </p:tav>
                                      </p:tavLst>
                                    </p:anim>
                                    <p:anim calcmode="lin" valueType="num">
                                      <p:cBhvr>
                                        <p:cTn id="312" dur="500" fill="hold"/>
                                        <p:tgtEl>
                                          <p:spTgt spid="125999"/>
                                        </p:tgtEl>
                                        <p:attrNameLst>
                                          <p:attrName>ppt_w</p:attrName>
                                        </p:attrNameLst>
                                      </p:cBhvr>
                                      <p:tavLst>
                                        <p:tav tm="0">
                                          <p:val>
                                            <p:fltVal val="0"/>
                                          </p:val>
                                        </p:tav>
                                        <p:tav tm="100000">
                                          <p:val>
                                            <p:strVal val="#ppt_w"/>
                                          </p:val>
                                        </p:tav>
                                      </p:tavLst>
                                    </p:anim>
                                    <p:anim calcmode="lin" valueType="num">
                                      <p:cBhvr>
                                        <p:cTn id="313" dur="500" fill="hold"/>
                                        <p:tgtEl>
                                          <p:spTgt spid="125999"/>
                                        </p:tgtEl>
                                        <p:attrNameLst>
                                          <p:attrName>ppt_h</p:attrName>
                                        </p:attrNameLst>
                                      </p:cBhvr>
                                      <p:tavLst>
                                        <p:tav tm="0">
                                          <p:val>
                                            <p:strVal val="#ppt_h"/>
                                          </p:val>
                                        </p:tav>
                                        <p:tav tm="100000">
                                          <p:val>
                                            <p:strVal val="#ppt_h"/>
                                          </p:val>
                                        </p:tav>
                                      </p:tavLst>
                                    </p:anim>
                                  </p:childTnLst>
                                </p:cTn>
                              </p:par>
                            </p:childTnLst>
                          </p:cTn>
                        </p:par>
                      </p:childTnLst>
                    </p:cTn>
                  </p:par>
                  <p:par>
                    <p:cTn id="314" fill="hold">
                      <p:stCondLst>
                        <p:cond delay="indefinite"/>
                      </p:stCondLst>
                      <p:childTnLst>
                        <p:par>
                          <p:cTn id="315" fill="hold">
                            <p:stCondLst>
                              <p:cond delay="0"/>
                            </p:stCondLst>
                            <p:childTnLst>
                              <p:par>
                                <p:cTn id="316" presetID="17" presetClass="entr" presetSubtype="2" fill="hold" nodeType="clickEffect">
                                  <p:stCondLst>
                                    <p:cond delay="0"/>
                                  </p:stCondLst>
                                  <p:childTnLst>
                                    <p:set>
                                      <p:cBhvr>
                                        <p:cTn id="317" dur="1" fill="hold">
                                          <p:stCondLst>
                                            <p:cond delay="0"/>
                                          </p:stCondLst>
                                        </p:cTn>
                                        <p:tgtEl>
                                          <p:spTgt spid="126000"/>
                                        </p:tgtEl>
                                        <p:attrNameLst>
                                          <p:attrName>style.visibility</p:attrName>
                                        </p:attrNameLst>
                                      </p:cBhvr>
                                      <p:to>
                                        <p:strVal val="visible"/>
                                      </p:to>
                                    </p:set>
                                    <p:anim calcmode="lin" valueType="num">
                                      <p:cBhvr>
                                        <p:cTn id="318" dur="500" fill="hold"/>
                                        <p:tgtEl>
                                          <p:spTgt spid="126000"/>
                                        </p:tgtEl>
                                        <p:attrNameLst>
                                          <p:attrName>ppt_x</p:attrName>
                                        </p:attrNameLst>
                                      </p:cBhvr>
                                      <p:tavLst>
                                        <p:tav tm="0">
                                          <p:val>
                                            <p:strVal val="#ppt_x+#ppt_w/2"/>
                                          </p:val>
                                        </p:tav>
                                        <p:tav tm="100000">
                                          <p:val>
                                            <p:strVal val="#ppt_x"/>
                                          </p:val>
                                        </p:tav>
                                      </p:tavLst>
                                    </p:anim>
                                    <p:anim calcmode="lin" valueType="num">
                                      <p:cBhvr>
                                        <p:cTn id="319" dur="500" fill="hold"/>
                                        <p:tgtEl>
                                          <p:spTgt spid="126000"/>
                                        </p:tgtEl>
                                        <p:attrNameLst>
                                          <p:attrName>ppt_y</p:attrName>
                                        </p:attrNameLst>
                                      </p:cBhvr>
                                      <p:tavLst>
                                        <p:tav tm="0">
                                          <p:val>
                                            <p:strVal val="#ppt_y"/>
                                          </p:val>
                                        </p:tav>
                                        <p:tav tm="100000">
                                          <p:val>
                                            <p:strVal val="#ppt_y"/>
                                          </p:val>
                                        </p:tav>
                                      </p:tavLst>
                                    </p:anim>
                                    <p:anim calcmode="lin" valueType="num">
                                      <p:cBhvr>
                                        <p:cTn id="320" dur="500" fill="hold"/>
                                        <p:tgtEl>
                                          <p:spTgt spid="126000"/>
                                        </p:tgtEl>
                                        <p:attrNameLst>
                                          <p:attrName>ppt_w</p:attrName>
                                        </p:attrNameLst>
                                      </p:cBhvr>
                                      <p:tavLst>
                                        <p:tav tm="0">
                                          <p:val>
                                            <p:fltVal val="0"/>
                                          </p:val>
                                        </p:tav>
                                        <p:tav tm="100000">
                                          <p:val>
                                            <p:strVal val="#ppt_w"/>
                                          </p:val>
                                        </p:tav>
                                      </p:tavLst>
                                    </p:anim>
                                    <p:anim calcmode="lin" valueType="num">
                                      <p:cBhvr>
                                        <p:cTn id="321" dur="500" fill="hold"/>
                                        <p:tgtEl>
                                          <p:spTgt spid="126000"/>
                                        </p:tgtEl>
                                        <p:attrNameLst>
                                          <p:attrName>ppt_h</p:attrName>
                                        </p:attrNameLst>
                                      </p:cBhvr>
                                      <p:tavLst>
                                        <p:tav tm="0">
                                          <p:val>
                                            <p:strVal val="#ppt_h"/>
                                          </p:val>
                                        </p:tav>
                                        <p:tav tm="100000">
                                          <p:val>
                                            <p:strVal val="#ppt_h"/>
                                          </p:val>
                                        </p:tav>
                                      </p:tavLst>
                                    </p:anim>
                                  </p:childTnLst>
                                </p:cTn>
                              </p:par>
                            </p:childTnLst>
                          </p:cTn>
                        </p:par>
                      </p:childTnLst>
                    </p:cTn>
                  </p:par>
                  <p:par>
                    <p:cTn id="322" fill="hold">
                      <p:stCondLst>
                        <p:cond delay="indefinite"/>
                      </p:stCondLst>
                      <p:childTnLst>
                        <p:par>
                          <p:cTn id="323" fill="hold">
                            <p:stCondLst>
                              <p:cond delay="0"/>
                            </p:stCondLst>
                            <p:childTnLst>
                              <p:par>
                                <p:cTn id="324" presetID="17" presetClass="entr" presetSubtype="2" fill="hold" nodeType="clickEffect">
                                  <p:stCondLst>
                                    <p:cond delay="0"/>
                                  </p:stCondLst>
                                  <p:childTnLst>
                                    <p:set>
                                      <p:cBhvr>
                                        <p:cTn id="325" dur="1" fill="hold">
                                          <p:stCondLst>
                                            <p:cond delay="0"/>
                                          </p:stCondLst>
                                        </p:cTn>
                                        <p:tgtEl>
                                          <p:spTgt spid="126001"/>
                                        </p:tgtEl>
                                        <p:attrNameLst>
                                          <p:attrName>style.visibility</p:attrName>
                                        </p:attrNameLst>
                                      </p:cBhvr>
                                      <p:to>
                                        <p:strVal val="visible"/>
                                      </p:to>
                                    </p:set>
                                    <p:anim calcmode="lin" valueType="num">
                                      <p:cBhvr>
                                        <p:cTn id="326" dur="500" fill="hold"/>
                                        <p:tgtEl>
                                          <p:spTgt spid="126001"/>
                                        </p:tgtEl>
                                        <p:attrNameLst>
                                          <p:attrName>ppt_x</p:attrName>
                                        </p:attrNameLst>
                                      </p:cBhvr>
                                      <p:tavLst>
                                        <p:tav tm="0">
                                          <p:val>
                                            <p:strVal val="#ppt_x+#ppt_w/2"/>
                                          </p:val>
                                        </p:tav>
                                        <p:tav tm="100000">
                                          <p:val>
                                            <p:strVal val="#ppt_x"/>
                                          </p:val>
                                        </p:tav>
                                      </p:tavLst>
                                    </p:anim>
                                    <p:anim calcmode="lin" valueType="num">
                                      <p:cBhvr>
                                        <p:cTn id="327" dur="500" fill="hold"/>
                                        <p:tgtEl>
                                          <p:spTgt spid="126001"/>
                                        </p:tgtEl>
                                        <p:attrNameLst>
                                          <p:attrName>ppt_y</p:attrName>
                                        </p:attrNameLst>
                                      </p:cBhvr>
                                      <p:tavLst>
                                        <p:tav tm="0">
                                          <p:val>
                                            <p:strVal val="#ppt_y"/>
                                          </p:val>
                                        </p:tav>
                                        <p:tav tm="100000">
                                          <p:val>
                                            <p:strVal val="#ppt_y"/>
                                          </p:val>
                                        </p:tav>
                                      </p:tavLst>
                                    </p:anim>
                                    <p:anim calcmode="lin" valueType="num">
                                      <p:cBhvr>
                                        <p:cTn id="328" dur="500" fill="hold"/>
                                        <p:tgtEl>
                                          <p:spTgt spid="126001"/>
                                        </p:tgtEl>
                                        <p:attrNameLst>
                                          <p:attrName>ppt_w</p:attrName>
                                        </p:attrNameLst>
                                      </p:cBhvr>
                                      <p:tavLst>
                                        <p:tav tm="0">
                                          <p:val>
                                            <p:fltVal val="0"/>
                                          </p:val>
                                        </p:tav>
                                        <p:tav tm="100000">
                                          <p:val>
                                            <p:strVal val="#ppt_w"/>
                                          </p:val>
                                        </p:tav>
                                      </p:tavLst>
                                    </p:anim>
                                    <p:anim calcmode="lin" valueType="num">
                                      <p:cBhvr>
                                        <p:cTn id="329" dur="500" fill="hold"/>
                                        <p:tgtEl>
                                          <p:spTgt spid="126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utoUpdateAnimBg="0"/>
      <p:bldP spid="125958" grpId="0" autoUpdateAnimBg="0"/>
      <p:bldP spid="125959" grpId="0" autoUpdateAnimBg="0"/>
      <p:bldP spid="125960" grpId="0" autoUpdateAnimBg="0"/>
      <p:bldP spid="125961" grpId="0" autoUpdateAnimBg="0"/>
      <p:bldP spid="125965" grpId="0" autoUpdateAnimBg="0"/>
      <p:bldP spid="125969" grpId="0" autoUpdateAnimBg="0"/>
      <p:bldP spid="125973" grpId="0" autoUpdateAnimBg="0"/>
      <p:bldP spid="125976" grpId="0" animBg="1"/>
      <p:bldP spid="125977" grpId="0" autoUpdateAnimBg="0"/>
      <p:bldP spid="125981" grpId="0" autoUpdateAnimBg="0"/>
      <p:bldP spid="125982" grpId="0" autoUpdateAnimBg="0"/>
      <p:bldP spid="125986" grpId="0" autoUpdateAnimBg="0"/>
      <p:bldP spid="125990" grpId="0" autoUpdateAnimBg="0"/>
      <p:bldP spid="125994" grpId="0" autoUpdateAnimBg="0"/>
      <p:bldP spid="125998"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n-US" b="1" i="1" u="sng" dirty="0" smtClean="0">
                <a:solidFill>
                  <a:schemeClr val="tx1"/>
                </a:solidFill>
              </a:rPr>
              <a:t>LESSONS LEARNED</a:t>
            </a:r>
            <a:endParaRPr lang="en-US" dirty="0" smtClean="0">
              <a:solidFill>
                <a:schemeClr val="tx1"/>
              </a:solidFill>
            </a:endParaRPr>
          </a:p>
        </p:txBody>
      </p:sp>
      <p:sp>
        <p:nvSpPr>
          <p:cNvPr id="126979" name="Rectangle 3"/>
          <p:cNvSpPr>
            <a:spLocks noGrp="1" noChangeArrowheads="1"/>
          </p:cNvSpPr>
          <p:nvPr>
            <p:ph type="body" idx="1"/>
          </p:nvPr>
        </p:nvSpPr>
        <p:spPr/>
        <p:txBody>
          <a:bodyPr/>
          <a:lstStyle/>
          <a:p>
            <a:pPr eaLnBrk="1" hangingPunct="1">
              <a:defRPr/>
            </a:pPr>
            <a:r>
              <a:rPr lang="en-US" sz="3000" b="1" dirty="0" smtClean="0"/>
              <a:t>Hubris engineering is detrimental.</a:t>
            </a:r>
          </a:p>
          <a:p>
            <a:pPr eaLnBrk="1" hangingPunct="1">
              <a:defRPr/>
            </a:pPr>
            <a:r>
              <a:rPr lang="en-US" sz="3000" b="1" dirty="0" smtClean="0"/>
              <a:t>Instrumentation database is very important for evaluation of dam performance.</a:t>
            </a:r>
          </a:p>
          <a:p>
            <a:pPr eaLnBrk="1" hangingPunct="1">
              <a:defRPr/>
            </a:pPr>
            <a:r>
              <a:rPr lang="en-US" sz="3000" b="1" dirty="0" smtClean="0"/>
              <a:t>Use more than one line of defense against seepage.</a:t>
            </a:r>
          </a:p>
          <a:p>
            <a:pPr eaLnBrk="1" hangingPunct="1">
              <a:defRPr/>
            </a:pPr>
            <a:r>
              <a:rPr lang="en-US" sz="3000" b="1" dirty="0" smtClean="0"/>
              <a:t>Flaws can occur in man-made structures.</a:t>
            </a:r>
          </a:p>
          <a:p>
            <a:pPr eaLnBrk="1" hangingPunct="1">
              <a:defRPr/>
            </a:pPr>
            <a:r>
              <a:rPr lang="en-US" sz="3000" b="1" dirty="0" smtClean="0"/>
              <a:t>Site geology and site design must be compatible.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barn(outHorizontal)">
                                      <p:cBhvr>
                                        <p:cTn id="7" dur="500"/>
                                        <p:tgtEl>
                                          <p:spTgt spid="126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26979">
                                            <p:txEl>
                                              <p:pRg st="1" end="1"/>
                                            </p:txEl>
                                          </p:spTgt>
                                        </p:tgtEl>
                                        <p:attrNameLst>
                                          <p:attrName>style.visibility</p:attrName>
                                        </p:attrNameLst>
                                      </p:cBhvr>
                                      <p:to>
                                        <p:strVal val="visible"/>
                                      </p:to>
                                    </p:set>
                                    <p:animEffect transition="in" filter="barn(outHorizontal)">
                                      <p:cBhvr>
                                        <p:cTn id="12" dur="500"/>
                                        <p:tgtEl>
                                          <p:spTgt spid="1269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26979">
                                            <p:txEl>
                                              <p:pRg st="2" end="2"/>
                                            </p:txEl>
                                          </p:spTgt>
                                        </p:tgtEl>
                                        <p:attrNameLst>
                                          <p:attrName>style.visibility</p:attrName>
                                        </p:attrNameLst>
                                      </p:cBhvr>
                                      <p:to>
                                        <p:strVal val="visible"/>
                                      </p:to>
                                    </p:set>
                                    <p:animEffect transition="in" filter="barn(outHorizontal)">
                                      <p:cBhvr>
                                        <p:cTn id="17" dur="500"/>
                                        <p:tgtEl>
                                          <p:spTgt spid="1269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26979">
                                            <p:txEl>
                                              <p:pRg st="3" end="3"/>
                                            </p:txEl>
                                          </p:spTgt>
                                        </p:tgtEl>
                                        <p:attrNameLst>
                                          <p:attrName>style.visibility</p:attrName>
                                        </p:attrNameLst>
                                      </p:cBhvr>
                                      <p:to>
                                        <p:strVal val="visible"/>
                                      </p:to>
                                    </p:set>
                                    <p:animEffect transition="in" filter="barn(outHorizontal)">
                                      <p:cBhvr>
                                        <p:cTn id="22" dur="500"/>
                                        <p:tgtEl>
                                          <p:spTgt spid="1269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26979">
                                            <p:txEl>
                                              <p:pRg st="4" end="4"/>
                                            </p:txEl>
                                          </p:spTgt>
                                        </p:tgtEl>
                                        <p:attrNameLst>
                                          <p:attrName>style.visibility</p:attrName>
                                        </p:attrNameLst>
                                      </p:cBhvr>
                                      <p:to>
                                        <p:strVal val="visible"/>
                                      </p:to>
                                    </p:set>
                                    <p:animEffect transition="in" filter="barn(outHorizontal)">
                                      <p:cBhvr>
                                        <p:cTn id="27" dur="500"/>
                                        <p:tgtEl>
                                          <p:spTgt spid="1269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0"/>
            <a:ext cx="7772400" cy="1143000"/>
          </a:xfrm>
        </p:spPr>
        <p:txBody>
          <a:bodyPr/>
          <a:lstStyle/>
          <a:p>
            <a:pPr eaLnBrk="1" hangingPunct="1">
              <a:defRPr/>
            </a:pPr>
            <a:r>
              <a:rPr lang="en-US" b="1" i="1" u="sng" dirty="0" smtClean="0">
                <a:solidFill>
                  <a:schemeClr val="tx1"/>
                </a:solidFill>
              </a:rPr>
              <a:t>LESSONS LEARNED CONT’D</a:t>
            </a:r>
            <a:endParaRPr lang="en-US" dirty="0" smtClean="0">
              <a:solidFill>
                <a:schemeClr val="tx1"/>
              </a:solidFill>
            </a:endParaRPr>
          </a:p>
        </p:txBody>
      </p:sp>
      <p:sp>
        <p:nvSpPr>
          <p:cNvPr id="128003" name="Rectangle 3"/>
          <p:cNvSpPr>
            <a:spLocks noGrp="1" noChangeArrowheads="1"/>
          </p:cNvSpPr>
          <p:nvPr>
            <p:ph type="body" idx="1"/>
          </p:nvPr>
        </p:nvSpPr>
        <p:spPr>
          <a:xfrm>
            <a:off x="685800" y="1295400"/>
            <a:ext cx="7772400" cy="5029200"/>
          </a:xfrm>
        </p:spPr>
        <p:txBody>
          <a:bodyPr/>
          <a:lstStyle/>
          <a:p>
            <a:pPr eaLnBrk="1" hangingPunct="1">
              <a:defRPr/>
            </a:pPr>
            <a:r>
              <a:rPr lang="en-US" sz="3000" b="1" dirty="0" smtClean="0"/>
              <a:t>Bring in appropriate consultants for technical reviews and field reviews.</a:t>
            </a:r>
          </a:p>
          <a:p>
            <a:pPr eaLnBrk="1" hangingPunct="1">
              <a:defRPr/>
            </a:pPr>
            <a:r>
              <a:rPr lang="en-US" sz="3000" b="1" dirty="0" smtClean="0"/>
              <a:t>In open-jointed, rock foundations treatment is important. </a:t>
            </a:r>
          </a:p>
          <a:p>
            <a:pPr eaLnBrk="1" hangingPunct="1">
              <a:defRPr/>
            </a:pPr>
            <a:r>
              <a:rPr lang="en-US" sz="3000" b="1" dirty="0" smtClean="0"/>
              <a:t>Slow first filling of reservoir.</a:t>
            </a:r>
          </a:p>
          <a:p>
            <a:pPr eaLnBrk="1" hangingPunct="1">
              <a:defRPr/>
            </a:pPr>
            <a:r>
              <a:rPr lang="en-US" sz="3000" b="1" dirty="0" smtClean="0"/>
              <a:t>Investigators, designers, and consultants work closely together, with timely onsite field trips.</a:t>
            </a:r>
          </a:p>
          <a:p>
            <a:pPr eaLnBrk="1" hangingPunct="1">
              <a:defRPr/>
            </a:pPr>
            <a:r>
              <a:rPr lang="en-US" sz="3000" b="1" dirty="0" smtClean="0"/>
              <a:t>Critique problem or controversial conditions.  </a:t>
            </a:r>
          </a:p>
          <a:p>
            <a:pPr eaLnBrk="1" hangingPunct="1">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barn(outHorizontal)">
                                      <p:cBhvr>
                                        <p:cTn id="7" dur="500"/>
                                        <p:tgtEl>
                                          <p:spTgt spid="128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Effect transition="in" filter="barn(outHorizontal)">
                                      <p:cBhvr>
                                        <p:cTn id="12" dur="500"/>
                                        <p:tgtEl>
                                          <p:spTgt spid="1280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Effect transition="in" filter="barn(outHorizontal)">
                                      <p:cBhvr>
                                        <p:cTn id="17" dur="500"/>
                                        <p:tgtEl>
                                          <p:spTgt spid="1280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Effect transition="in" filter="barn(outHorizontal)">
                                      <p:cBhvr>
                                        <p:cTn id="22" dur="500"/>
                                        <p:tgtEl>
                                          <p:spTgt spid="1280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Effect transition="in" filter="barn(outHorizontal)">
                                      <p:cBhvr>
                                        <p:cTn id="27" dur="500"/>
                                        <p:tgtEl>
                                          <p:spTgt spid="128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Welded ash-flow tuff</a:t>
            </a:r>
            <a:endParaRPr lang="en-US" dirty="0"/>
          </a:p>
        </p:txBody>
      </p:sp>
      <p:sp>
        <p:nvSpPr>
          <p:cNvPr id="3079" name="Rectangle 7"/>
          <p:cNvSpPr>
            <a:spLocks noGrp="1" noChangeArrowheads="1"/>
          </p:cNvSpPr>
          <p:nvPr>
            <p:ph type="body" idx="4294967295"/>
          </p:nvPr>
        </p:nvSpPr>
        <p:spPr bwMode="auto">
          <a:xfrm>
            <a:off x="189187" y="817180"/>
            <a:ext cx="3902868" cy="514218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a:t>Unit 2 – intermediate layer, below unit 1 with contact at about El 5250</a:t>
            </a:r>
          </a:p>
          <a:p>
            <a:pPr lvl="1"/>
            <a:r>
              <a:rPr lang="en-US" sz="2400" dirty="0" smtClean="0"/>
              <a:t>high </a:t>
            </a:r>
            <a:r>
              <a:rPr lang="en-US" sz="2400" dirty="0"/>
              <a:t>angle joints at 10 to 20 </a:t>
            </a:r>
            <a:r>
              <a:rPr lang="en-US" sz="2400" dirty="0" smtClean="0"/>
              <a:t>ft. </a:t>
            </a:r>
            <a:r>
              <a:rPr lang="en-US" sz="2400" dirty="0"/>
              <a:t>intervals dominate</a:t>
            </a:r>
          </a:p>
          <a:p>
            <a:pPr lvl="1"/>
            <a:r>
              <a:rPr lang="en-US" sz="2400" dirty="0"/>
              <a:t>Minor random joints 1 to 2 </a:t>
            </a:r>
            <a:r>
              <a:rPr lang="en-US" sz="2400" dirty="0" smtClean="0"/>
              <a:t>ft. </a:t>
            </a:r>
            <a:r>
              <a:rPr lang="en-US" sz="2400" dirty="0"/>
              <a:t>apart</a:t>
            </a:r>
          </a:p>
          <a:p>
            <a:pPr lvl="1"/>
            <a:r>
              <a:rPr lang="en-US" sz="2400" dirty="0"/>
              <a:t>Most joints open 1/8 to 1 inches and coated or filled with calcium carbonate</a:t>
            </a:r>
          </a:p>
          <a:p>
            <a:endParaRPr lang="en-US" dirty="0" smtClean="0"/>
          </a:p>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092055" y="945931"/>
            <a:ext cx="5090456" cy="4593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5227093" y="2156347"/>
            <a:ext cx="343923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227092" y="4151195"/>
            <a:ext cx="343923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223202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457200" y="2362200"/>
            <a:ext cx="5410200" cy="2492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400" b="1" dirty="0" smtClean="0">
                <a:solidFill>
                  <a:schemeClr val="bg1"/>
                </a:solidFill>
              </a:rPr>
              <a:t>Teton Dam Failure</a:t>
            </a:r>
            <a:endParaRPr lang="en-US" sz="4400" b="1" dirty="0">
              <a:solidFill>
                <a:schemeClr val="bg1"/>
              </a:solidFill>
            </a:endParaRPr>
          </a:p>
          <a:p>
            <a:pPr>
              <a:spcBef>
                <a:spcPct val="50000"/>
              </a:spcBef>
            </a:pPr>
            <a:r>
              <a:rPr lang="en-US" sz="3200" b="1" dirty="0" smtClean="0">
                <a:solidFill>
                  <a:schemeClr val="bg1"/>
                </a:solidFill>
              </a:rPr>
              <a:t>A Review of the Technical Factors Contributing to the Failure</a:t>
            </a:r>
            <a:endParaRPr lang="en-US" sz="3200" b="1" dirty="0">
              <a:solidFill>
                <a:schemeClr val="bg1"/>
              </a:solidFill>
            </a:endParaRPr>
          </a:p>
        </p:txBody>
      </p:sp>
      <p:pic>
        <p:nvPicPr>
          <p:cNvPr id="2053" name="Picture 5"/>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81000" y="1371600"/>
            <a:ext cx="74676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0"/>
            <a:ext cx="8229600" cy="1417638"/>
          </a:xfrm>
        </p:spPr>
        <p:txBody>
          <a:bodyPr/>
          <a:lstStyle/>
          <a:p>
            <a:r>
              <a:rPr lang="en-US" dirty="0" smtClean="0"/>
              <a:t>Start of Dam Safety in the United States</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6738" name="Picture 2" descr="Teton panoramic"/>
          <p:cNvPicPr>
            <a:picLocks noChangeAspect="1" noChangeArrowheads="1"/>
          </p:cNvPicPr>
          <p:nvPr/>
        </p:nvPicPr>
        <p:blipFill>
          <a:blip r:embed="rId2" cstate="print"/>
          <a:srcRect/>
          <a:stretch>
            <a:fillRect/>
          </a:stretch>
        </p:blipFill>
        <p:spPr bwMode="auto">
          <a:xfrm>
            <a:off x="0" y="1138238"/>
            <a:ext cx="9144000" cy="4578350"/>
          </a:xfrm>
          <a:prstGeom prst="rect">
            <a:avLst/>
          </a:prstGeom>
          <a:noFill/>
          <a:ln w="9525">
            <a:noFill/>
            <a:miter lim="800000"/>
            <a:headEnd/>
            <a:tailEnd/>
          </a:ln>
        </p:spPr>
      </p:pic>
      <p:sp>
        <p:nvSpPr>
          <p:cNvPr id="116739" name="Text Box 3"/>
          <p:cNvSpPr txBox="1">
            <a:spLocks noChangeArrowheads="1"/>
          </p:cNvSpPr>
          <p:nvPr/>
        </p:nvSpPr>
        <p:spPr bwMode="auto">
          <a:xfrm>
            <a:off x="0" y="5638801"/>
            <a:ext cx="7696200" cy="707886"/>
          </a:xfrm>
          <a:prstGeom prst="rect">
            <a:avLst/>
          </a:prstGeom>
          <a:noFill/>
          <a:ln w="9525">
            <a:noFill/>
            <a:miter lim="800000"/>
            <a:headEnd/>
            <a:tailEnd/>
          </a:ln>
        </p:spPr>
        <p:txBody>
          <a:bodyPr wrap="square">
            <a:spAutoFit/>
          </a:bodyPr>
          <a:lstStyle/>
          <a:p>
            <a:pPr algn="ctr" eaLnBrk="0" hangingPunct="0">
              <a:spcBef>
                <a:spcPct val="50000"/>
              </a:spcBef>
            </a:pPr>
            <a:r>
              <a:rPr lang="en-US" sz="3200" b="1" dirty="0" smtClean="0">
                <a:latin typeface="Times New Roman" pitchFamily="18" charset="0"/>
              </a:rPr>
              <a:t>                      </a:t>
            </a:r>
            <a:r>
              <a:rPr lang="en-US" sz="4000" b="1" dirty="0" smtClean="0">
                <a:latin typeface="Arial" pitchFamily="34" charset="0"/>
                <a:cs typeface="Arial" pitchFamily="34" charset="0"/>
              </a:rPr>
              <a:t>TETON DAM TODAY</a:t>
            </a:r>
            <a:endParaRPr lang="en-US" sz="4000" b="1" dirty="0">
              <a:latin typeface="Arial" pitchFamily="34" charset="0"/>
              <a:cs typeface="Arial" pitchFamily="34" charset="0"/>
            </a:endParaRPr>
          </a:p>
        </p:txBody>
      </p:sp>
    </p:spTree>
  </p:cSld>
  <p:clrMapOvr>
    <a:masterClrMapping/>
  </p:clrMapOvr>
  <p:transition advTm="5000">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Welded ash-flow tuff</a:t>
            </a:r>
            <a:endParaRPr lang="en-US" dirty="0"/>
          </a:p>
        </p:txBody>
      </p:sp>
      <p:sp>
        <p:nvSpPr>
          <p:cNvPr id="3079" name="Rectangle 7"/>
          <p:cNvSpPr>
            <a:spLocks noGrp="1" noChangeArrowheads="1"/>
          </p:cNvSpPr>
          <p:nvPr>
            <p:ph type="body" idx="4294967295"/>
          </p:nvPr>
        </p:nvSpPr>
        <p:spPr bwMode="auto">
          <a:xfrm>
            <a:off x="189187" y="817180"/>
            <a:ext cx="3902868" cy="514218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a:t>Unit 3 – lower layer, below unit 2 with contact at about El 5185</a:t>
            </a:r>
          </a:p>
          <a:p>
            <a:pPr lvl="1"/>
            <a:r>
              <a:rPr lang="en-US" sz="2400" dirty="0"/>
              <a:t>Contact marked by breccia zone, 6 inches to 2 </a:t>
            </a:r>
            <a:r>
              <a:rPr lang="en-US" sz="2400" dirty="0" smtClean="0"/>
              <a:t>ft. </a:t>
            </a:r>
            <a:r>
              <a:rPr lang="en-US" sz="2400" dirty="0"/>
              <a:t>thick, rock fragments cemented with calcium carbonate</a:t>
            </a:r>
          </a:p>
          <a:p>
            <a:pPr lvl="1"/>
            <a:r>
              <a:rPr lang="en-US" sz="2400" dirty="0" smtClean="0"/>
              <a:t>Near </a:t>
            </a:r>
            <a:r>
              <a:rPr lang="en-US" sz="2400" dirty="0"/>
              <a:t>vertical joints prominent, can be traced over 100 </a:t>
            </a:r>
            <a:r>
              <a:rPr lang="en-US" sz="2400" dirty="0" smtClean="0"/>
              <a:t>ft.</a:t>
            </a:r>
            <a:endParaRPr lang="en-US" sz="2400" dirty="0"/>
          </a:p>
          <a:p>
            <a:pPr lvl="1"/>
            <a:r>
              <a:rPr lang="en-US" sz="2400" dirty="0"/>
              <a:t>Spacing 5 to 10 </a:t>
            </a:r>
            <a:r>
              <a:rPr lang="en-US" sz="2400" dirty="0" smtClean="0"/>
              <a:t>ft., </a:t>
            </a:r>
            <a:r>
              <a:rPr lang="en-US" sz="2400" dirty="0"/>
              <a:t>with openings ¼ inch to 3 inches</a:t>
            </a:r>
          </a:p>
          <a:p>
            <a:endParaRPr lang="en-US" dirty="0" smtClean="0"/>
          </a:p>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092055" y="945931"/>
            <a:ext cx="5090456" cy="4593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5227093" y="2156347"/>
            <a:ext cx="343923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227092" y="4151195"/>
            <a:ext cx="343923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50352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Welded ash-flow tuff</a:t>
            </a:r>
            <a:endParaRPr lang="en-US" dirty="0"/>
          </a:p>
        </p:txBody>
      </p:sp>
      <p:sp>
        <p:nvSpPr>
          <p:cNvPr id="3079" name="Rectangle 7"/>
          <p:cNvSpPr>
            <a:spLocks noGrp="1" noChangeArrowheads="1"/>
          </p:cNvSpPr>
          <p:nvPr>
            <p:ph type="body" idx="4294967295"/>
          </p:nvPr>
        </p:nvSpPr>
        <p:spPr bwMode="auto">
          <a:xfrm>
            <a:off x="189187" y="817180"/>
            <a:ext cx="3422515" cy="604082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Separation </a:t>
            </a:r>
            <a:r>
              <a:rPr lang="en-US" sz="2400" dirty="0"/>
              <a:t>along the dominating low angle joint </a:t>
            </a:r>
            <a:r>
              <a:rPr lang="en-US" sz="2400" dirty="0" smtClean="0"/>
              <a:t>planes </a:t>
            </a:r>
            <a:r>
              <a:rPr lang="en-US" sz="2400" dirty="0"/>
              <a:t>has led to benches along canyon wall</a:t>
            </a:r>
          </a:p>
          <a:p>
            <a:r>
              <a:rPr lang="en-US" sz="2400" dirty="0"/>
              <a:t>Transition between near-horizontal to near-vertical jointing occurs near the axis of the </a:t>
            </a:r>
            <a:r>
              <a:rPr lang="en-US" sz="2400" dirty="0" smtClean="0"/>
              <a:t>dam</a:t>
            </a:r>
          </a:p>
          <a:p>
            <a:r>
              <a:rPr lang="en-US" sz="2400" dirty="0" smtClean="0"/>
              <a:t>Joints are mostly either flat-lying or steeply dipping</a:t>
            </a:r>
            <a:endParaRPr lang="en-US" sz="2400" dirty="0"/>
          </a:p>
          <a:p>
            <a:endParaRPr lang="en-US" sz="2400" dirty="0" smtClean="0"/>
          </a:p>
          <a:p>
            <a:endParaRPr lang="en-US" sz="2400" dirty="0" smtClean="0"/>
          </a:p>
          <a:p>
            <a:endParaRPr lang="en-US" sz="2400" dirty="0" smtClean="0"/>
          </a:p>
          <a:p>
            <a:endParaRPr lang="en-US" dirty="0" smtClean="0"/>
          </a:p>
          <a:p>
            <a:endParaRPr lang="en-US" dirty="0"/>
          </a:p>
        </p:txBody>
      </p:sp>
      <p:pic>
        <p:nvPicPr>
          <p:cNvPr id="2" name="Picture 1"/>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3611702" y="901950"/>
            <a:ext cx="5532298" cy="4863520"/>
          </a:xfrm>
          <a:prstGeom prst="rect">
            <a:avLst/>
          </a:prstGeom>
        </p:spPr>
      </p:pic>
    </p:spTree>
    <p:extLst>
      <p:ext uri="{BB962C8B-B14F-4D97-AF65-F5344CB8AC3E}">
        <p14:creationId xmlns="" xmlns:p14="http://schemas.microsoft.com/office/powerpoint/2010/main" val="1919440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457200" y="914400"/>
            <a:ext cx="7926780" cy="5272644"/>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What materials are available at the site?</a:t>
            </a:r>
          </a:p>
          <a:p>
            <a:r>
              <a:rPr lang="en-US" dirty="0" smtClean="0"/>
              <a:t>What type of embankment dam would be best suited for the site?   (e.g. homogeneous, zoned earth, central core </a:t>
            </a:r>
            <a:r>
              <a:rPr lang="en-US" dirty="0" err="1" smtClean="0"/>
              <a:t>rockfill</a:t>
            </a:r>
            <a:r>
              <a:rPr lang="en-US" dirty="0" smtClean="0"/>
              <a:t>, etc.)</a:t>
            </a:r>
          </a:p>
          <a:p>
            <a:r>
              <a:rPr lang="en-US" dirty="0" smtClean="0"/>
              <a:t>How should the design address the problematic foundation geology that had been identified in the extensive site explorations?</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3067294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800100" y="914400"/>
            <a:ext cx="7924800" cy="124022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a:t>Dam designed by the Division of Design in the Engineering and Research Center of the Bureau of Reclamation located in </a:t>
            </a:r>
            <a:r>
              <a:rPr lang="en-US" dirty="0" smtClean="0"/>
              <a:t>Denver</a:t>
            </a:r>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81000" y="2895600"/>
            <a:ext cx="7543799"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67818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09699"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504701" y="1137062"/>
            <a:ext cx="8229600" cy="4525963"/>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solidFill>
                  <a:schemeClr val="accent2"/>
                </a:solidFill>
              </a:rPr>
              <a:t>What materials were available at the site?</a:t>
            </a:r>
          </a:p>
          <a:p>
            <a:pPr lvl="1"/>
            <a:r>
              <a:rPr lang="en-US" sz="2400" dirty="0" smtClean="0">
                <a:solidFill>
                  <a:schemeClr val="accent2"/>
                </a:solidFill>
              </a:rPr>
              <a:t>ML - </a:t>
            </a:r>
            <a:r>
              <a:rPr lang="en-US" sz="2400" dirty="0" err="1"/>
              <a:t>eolian</a:t>
            </a:r>
            <a:r>
              <a:rPr lang="en-US" sz="2400" dirty="0"/>
              <a:t> silts covering the </a:t>
            </a:r>
            <a:r>
              <a:rPr lang="en-US" sz="2400" dirty="0" smtClean="0"/>
              <a:t>uplands (millions of cubic yards available nearby)</a:t>
            </a:r>
          </a:p>
          <a:p>
            <a:pPr lvl="1"/>
            <a:r>
              <a:rPr lang="en-US" sz="2400" dirty="0">
                <a:solidFill>
                  <a:schemeClr val="accent2"/>
                </a:solidFill>
              </a:rPr>
              <a:t>GP and </a:t>
            </a:r>
            <a:r>
              <a:rPr lang="en-US" sz="2400" dirty="0" smtClean="0">
                <a:solidFill>
                  <a:schemeClr val="accent2"/>
                </a:solidFill>
              </a:rPr>
              <a:t>GW - </a:t>
            </a:r>
            <a:r>
              <a:rPr lang="en-US" sz="2400" dirty="0"/>
              <a:t>river deposits in the bottom of the Teton River </a:t>
            </a:r>
            <a:r>
              <a:rPr lang="en-US" sz="2400" dirty="0" smtClean="0"/>
              <a:t>canyon (quantities almost unlimited at the </a:t>
            </a:r>
            <a:r>
              <a:rPr lang="en-US" sz="2400" dirty="0" err="1" smtClean="0"/>
              <a:t>damsite</a:t>
            </a:r>
            <a:r>
              <a:rPr lang="en-US" sz="2400" dirty="0" smtClean="0"/>
              <a:t>)</a:t>
            </a:r>
          </a:p>
          <a:p>
            <a:pPr lvl="1"/>
            <a:r>
              <a:rPr lang="en-US" sz="2400" dirty="0" smtClean="0">
                <a:solidFill>
                  <a:schemeClr val="accent2"/>
                </a:solidFill>
              </a:rPr>
              <a:t>Basalt -</a:t>
            </a:r>
            <a:r>
              <a:rPr lang="en-US" sz="2400" dirty="0" smtClean="0"/>
              <a:t> could be quarried from </a:t>
            </a:r>
            <a:r>
              <a:rPr lang="en-US" sz="2400" dirty="0"/>
              <a:t>exposed remnants of the </a:t>
            </a:r>
            <a:r>
              <a:rPr lang="en-US" sz="2400" dirty="0" err="1" smtClean="0"/>
              <a:t>intraflow</a:t>
            </a:r>
            <a:r>
              <a:rPr lang="en-US" sz="2400" dirty="0" smtClean="0"/>
              <a:t>  (large quantities, but requiring a 4-mile haul)</a:t>
            </a:r>
          </a:p>
          <a:p>
            <a:endParaRPr lang="en-US" dirty="0" smtClean="0"/>
          </a:p>
        </p:txBody>
      </p:sp>
    </p:spTree>
    <p:extLst>
      <p:ext uri="{BB962C8B-B14F-4D97-AF65-F5344CB8AC3E}">
        <p14:creationId xmlns="" xmlns:p14="http://schemas.microsoft.com/office/powerpoint/2010/main" val="2803961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0" y="984738"/>
            <a:ext cx="9144000" cy="5873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77" name="Rectangle 5"/>
          <p:cNvSpPr>
            <a:spLocks noGrp="1" noChangeArrowheads="1"/>
          </p:cNvSpPr>
          <p:nvPr>
            <p:ph type="title" idx="4294967295"/>
          </p:nvPr>
        </p:nvSpPr>
        <p:spPr bwMode="auto">
          <a:xfrm>
            <a:off x="45720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Location Map</a:t>
            </a:r>
            <a:endParaRPr lang="en-US" dirty="0"/>
          </a:p>
        </p:txBody>
      </p:sp>
      <p:sp>
        <p:nvSpPr>
          <p:cNvPr id="5" name="Oval 4"/>
          <p:cNvSpPr>
            <a:spLocks noChangeAspect="1"/>
          </p:cNvSpPr>
          <p:nvPr/>
        </p:nvSpPr>
        <p:spPr>
          <a:xfrm>
            <a:off x="4222284" y="2934360"/>
            <a:ext cx="349716" cy="349716"/>
          </a:xfrm>
          <a:prstGeom prst="ellipse">
            <a:avLst/>
          </a:prstGeom>
          <a:solidFill>
            <a:srgbClr val="FFFF00">
              <a:alpha val="50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3210" y="2588737"/>
            <a:ext cx="1099074" cy="307777"/>
          </a:xfrm>
          <a:prstGeom prst="rect">
            <a:avLst/>
          </a:prstGeom>
          <a:solidFill>
            <a:srgbClr val="FFFF00">
              <a:alpha val="50000"/>
            </a:srgbClr>
          </a:solidFill>
          <a:ln w="12700">
            <a:solidFill>
              <a:schemeClr val="tx1"/>
            </a:solidFill>
          </a:ln>
        </p:spPr>
        <p:txBody>
          <a:bodyPr wrap="square" rtlCol="0">
            <a:spAutoFit/>
          </a:bodyPr>
          <a:lstStyle/>
          <a:p>
            <a:pPr algn="ctr"/>
            <a:r>
              <a:rPr lang="en-US" sz="1400" b="1" dirty="0" smtClean="0"/>
              <a:t>Teton Dam</a:t>
            </a:r>
            <a:endParaRPr lang="en-US" sz="1400" b="1" dirty="0"/>
          </a:p>
        </p:txBody>
      </p:sp>
    </p:spTree>
    <p:extLst>
      <p:ext uri="{BB962C8B-B14F-4D97-AF65-F5344CB8AC3E}">
        <p14:creationId xmlns="" xmlns:p14="http://schemas.microsoft.com/office/powerpoint/2010/main" val="3319853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Grp="1" noChangeArrowheads="1"/>
          </p:cNvSpPr>
          <p:nvPr>
            <p:ph type="body" idx="4294967295"/>
          </p:nvPr>
        </p:nvSpPr>
        <p:spPr bwMode="auto">
          <a:xfrm>
            <a:off x="304801" y="914400"/>
            <a:ext cx="8684822" cy="57912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solidFill>
                  <a:schemeClr val="accent2"/>
                </a:solidFill>
              </a:rPr>
              <a:t>What type of embankment would be best suited for the site?</a:t>
            </a:r>
          </a:p>
          <a:p>
            <a:pPr lvl="1"/>
            <a:r>
              <a:rPr lang="en-US" sz="2400" dirty="0" smtClean="0"/>
              <a:t>Homogeneous ML embankment was considered;  had the benefit of being an economical choice</a:t>
            </a:r>
          </a:p>
          <a:p>
            <a:pPr lvl="1"/>
            <a:r>
              <a:rPr lang="en-US" sz="2400" dirty="0" smtClean="0"/>
              <a:t>A zoned </a:t>
            </a:r>
            <a:r>
              <a:rPr lang="en-US" sz="2400" dirty="0" err="1" smtClean="0"/>
              <a:t>earthfill</a:t>
            </a:r>
            <a:r>
              <a:rPr lang="en-US" sz="2400" dirty="0" smtClean="0"/>
              <a:t> embankment was selected for several reasons:</a:t>
            </a:r>
          </a:p>
          <a:p>
            <a:pPr lvl="2"/>
            <a:r>
              <a:rPr lang="en-US" sz="2200" dirty="0"/>
              <a:t>The ML soils contained a high percentage of </a:t>
            </a:r>
            <a:r>
              <a:rPr lang="en-US" sz="2200" dirty="0" smtClean="0"/>
              <a:t>caliche</a:t>
            </a:r>
          </a:p>
          <a:p>
            <a:pPr lvl="2"/>
            <a:r>
              <a:rPr lang="en-US" sz="2200" dirty="0" smtClean="0"/>
              <a:t>The brittle ML </a:t>
            </a:r>
            <a:r>
              <a:rPr lang="en-US" sz="2200" dirty="0"/>
              <a:t>soils had a tendency to </a:t>
            </a:r>
            <a:r>
              <a:rPr lang="en-US" sz="2200" dirty="0" smtClean="0"/>
              <a:t>crack</a:t>
            </a:r>
          </a:p>
          <a:p>
            <a:pPr lvl="2"/>
            <a:r>
              <a:rPr lang="en-US" sz="2200" dirty="0" smtClean="0"/>
              <a:t>Cracking concern with 100 </a:t>
            </a:r>
            <a:r>
              <a:rPr lang="en-US" sz="2200" dirty="0"/>
              <a:t>feet of </a:t>
            </a:r>
            <a:r>
              <a:rPr lang="en-US" sz="2200" dirty="0" smtClean="0"/>
              <a:t>alluvium; differential settlement; dam located in seismic area </a:t>
            </a:r>
          </a:p>
          <a:p>
            <a:pPr lvl="2"/>
            <a:r>
              <a:rPr lang="en-US" sz="2200" dirty="0" smtClean="0"/>
              <a:t>ML core should </a:t>
            </a:r>
            <a:r>
              <a:rPr lang="en-US" sz="2200" dirty="0"/>
              <a:t>be surrounded by </a:t>
            </a:r>
            <a:r>
              <a:rPr lang="en-US" sz="2200" dirty="0" smtClean="0"/>
              <a:t>sand </a:t>
            </a:r>
            <a:r>
              <a:rPr lang="en-US" sz="2200" dirty="0"/>
              <a:t>and gravel for earthquake crack </a:t>
            </a:r>
            <a:r>
              <a:rPr lang="en-US" sz="2200" dirty="0" smtClean="0"/>
              <a:t>protection</a:t>
            </a:r>
          </a:p>
          <a:p>
            <a:pPr lvl="2"/>
            <a:r>
              <a:rPr lang="en-US" sz="2200" dirty="0" smtClean="0"/>
              <a:t>A zoned embankment allowed more use of required excavated materials</a:t>
            </a:r>
          </a:p>
        </p:txBody>
      </p:sp>
      <p:sp>
        <p:nvSpPr>
          <p:cNvPr id="4" name="Rectangle 5"/>
          <p:cNvSpPr txBox="1">
            <a:spLocks noChangeArrowheads="1"/>
          </p:cNvSpPr>
          <p:nvPr/>
        </p:nvSpPr>
        <p:spPr bwMode="auto">
          <a:xfrm>
            <a:off x="409699" y="0"/>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bg1"/>
                </a:solidFill>
                <a:latin typeface="+mj-lt"/>
                <a:ea typeface="+mj-ea"/>
                <a:cs typeface="+mj-cs"/>
              </a:defRPr>
            </a:lvl1pPr>
            <a:lvl2pPr algn="l" rtl="0" fontAlgn="base">
              <a:spcBef>
                <a:spcPct val="0"/>
              </a:spcBef>
              <a:spcAft>
                <a:spcPct val="0"/>
              </a:spcAft>
              <a:defRPr sz="3600" b="1">
                <a:solidFill>
                  <a:schemeClr val="bg1"/>
                </a:solidFill>
                <a:latin typeface="Arial" charset="0"/>
              </a:defRPr>
            </a:lvl2pPr>
            <a:lvl3pPr algn="l" rtl="0" fontAlgn="base">
              <a:spcBef>
                <a:spcPct val="0"/>
              </a:spcBef>
              <a:spcAft>
                <a:spcPct val="0"/>
              </a:spcAft>
              <a:defRPr sz="3600" b="1">
                <a:solidFill>
                  <a:schemeClr val="bg1"/>
                </a:solidFill>
                <a:latin typeface="Arial" charset="0"/>
              </a:defRPr>
            </a:lvl3pPr>
            <a:lvl4pPr algn="l" rtl="0" fontAlgn="base">
              <a:spcBef>
                <a:spcPct val="0"/>
              </a:spcBef>
              <a:spcAft>
                <a:spcPct val="0"/>
              </a:spcAft>
              <a:defRPr sz="3600" b="1">
                <a:solidFill>
                  <a:schemeClr val="bg1"/>
                </a:solidFill>
                <a:latin typeface="Arial" charset="0"/>
              </a:defRPr>
            </a:lvl4pPr>
            <a:lvl5pPr algn="l" rtl="0" fontAlgn="base">
              <a:spcBef>
                <a:spcPct val="0"/>
              </a:spcBef>
              <a:spcAft>
                <a:spcPct val="0"/>
              </a:spcAft>
              <a:defRPr sz="3600" b="1">
                <a:solidFill>
                  <a:schemeClr val="bg1"/>
                </a:solidFill>
                <a:latin typeface="Arial" charset="0"/>
              </a:defRPr>
            </a:lvl5pPr>
            <a:lvl6pPr marL="457200" algn="l" rtl="0" fontAlgn="base">
              <a:spcBef>
                <a:spcPct val="0"/>
              </a:spcBef>
              <a:spcAft>
                <a:spcPct val="0"/>
              </a:spcAft>
              <a:defRPr sz="3600" b="1">
                <a:solidFill>
                  <a:schemeClr val="bg1"/>
                </a:solidFill>
                <a:latin typeface="Arial" charset="0"/>
              </a:defRPr>
            </a:lvl6pPr>
            <a:lvl7pPr marL="914400" algn="l" rtl="0" fontAlgn="base">
              <a:spcBef>
                <a:spcPct val="0"/>
              </a:spcBef>
              <a:spcAft>
                <a:spcPct val="0"/>
              </a:spcAft>
              <a:defRPr sz="3600" b="1">
                <a:solidFill>
                  <a:schemeClr val="bg1"/>
                </a:solidFill>
                <a:latin typeface="Arial" charset="0"/>
              </a:defRPr>
            </a:lvl7pPr>
            <a:lvl8pPr marL="1371600" algn="l" rtl="0" fontAlgn="base">
              <a:spcBef>
                <a:spcPct val="0"/>
              </a:spcBef>
              <a:spcAft>
                <a:spcPct val="0"/>
              </a:spcAft>
              <a:defRPr sz="3600" b="1">
                <a:solidFill>
                  <a:schemeClr val="bg1"/>
                </a:solidFill>
                <a:latin typeface="Arial" charset="0"/>
              </a:defRPr>
            </a:lvl8pPr>
            <a:lvl9pPr marL="1828800" algn="l" rtl="0" fontAlgn="base">
              <a:spcBef>
                <a:spcPct val="0"/>
              </a:spcBef>
              <a:spcAft>
                <a:spcPct val="0"/>
              </a:spcAft>
              <a:defRPr sz="3600" b="1">
                <a:solidFill>
                  <a:schemeClr val="bg1"/>
                </a:solidFill>
                <a:latin typeface="Arial" charset="0"/>
              </a:defRPr>
            </a:lvl9pPr>
          </a:lstStyle>
          <a:p>
            <a:r>
              <a:rPr lang="en-US" dirty="0" smtClean="0">
                <a:solidFill>
                  <a:schemeClr val="tx1"/>
                </a:solidFill>
              </a:rPr>
              <a:t>Embankment Design</a:t>
            </a:r>
            <a:endParaRPr lang="en-US" dirty="0">
              <a:solidFill>
                <a:schemeClr val="tx1"/>
              </a:solidFill>
            </a:endParaRPr>
          </a:p>
        </p:txBody>
      </p:sp>
    </p:spTree>
    <p:extLst>
      <p:ext uri="{BB962C8B-B14F-4D97-AF65-F5344CB8AC3E}">
        <p14:creationId xmlns="" xmlns:p14="http://schemas.microsoft.com/office/powerpoint/2010/main" val="1197971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Grp="1" noChangeArrowheads="1"/>
          </p:cNvSpPr>
          <p:nvPr>
            <p:ph type="body" idx="4294967295"/>
          </p:nvPr>
        </p:nvSpPr>
        <p:spPr bwMode="auto">
          <a:xfrm>
            <a:off x="492827" y="1143000"/>
            <a:ext cx="8437417" cy="55626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solidFill>
                  <a:schemeClr val="accent2"/>
                </a:solidFill>
              </a:rPr>
              <a:t>How should the design address the problematic foundation geology?</a:t>
            </a:r>
          </a:p>
          <a:p>
            <a:pPr lvl="1"/>
            <a:r>
              <a:rPr lang="en-US" sz="2400" dirty="0" smtClean="0"/>
              <a:t>Early on, the designers considered:</a:t>
            </a:r>
            <a:endParaRPr lang="en-US" sz="2400" dirty="0"/>
          </a:p>
          <a:p>
            <a:pPr lvl="2"/>
            <a:r>
              <a:rPr lang="en-US" sz="2000" dirty="0"/>
              <a:t>Excavation to </a:t>
            </a:r>
            <a:r>
              <a:rPr lang="en-US" sz="2000" dirty="0" err="1"/>
              <a:t>groutable</a:t>
            </a:r>
            <a:r>
              <a:rPr lang="en-US" sz="2000" dirty="0"/>
              <a:t> rock</a:t>
            </a:r>
          </a:p>
          <a:p>
            <a:pPr lvl="2"/>
            <a:r>
              <a:rPr lang="en-US" sz="2000" dirty="0"/>
              <a:t>Use of foundation treatment (slush grouting and dental concrete)</a:t>
            </a:r>
          </a:p>
          <a:p>
            <a:pPr lvl="2"/>
            <a:r>
              <a:rPr lang="en-US" sz="2000" dirty="0"/>
              <a:t>Drains or blankets on downside of cutoff trench</a:t>
            </a:r>
          </a:p>
          <a:p>
            <a:pPr lvl="2"/>
            <a:r>
              <a:rPr lang="en-US" sz="2000" dirty="0"/>
              <a:t>Downstream drain holes or tunnels</a:t>
            </a:r>
          </a:p>
          <a:p>
            <a:pPr lvl="2"/>
            <a:r>
              <a:rPr lang="en-US" sz="2000" dirty="0"/>
              <a:t>Semi-pervious transitions upstream and downstream of the </a:t>
            </a:r>
            <a:r>
              <a:rPr lang="en-US" sz="2000" dirty="0" smtClean="0"/>
              <a:t>core</a:t>
            </a:r>
          </a:p>
          <a:p>
            <a:pPr lvl="1"/>
            <a:r>
              <a:rPr lang="en-US" sz="2400" dirty="0" smtClean="0"/>
              <a:t>Ultimately for apparent cost concerns, not all of these defensive measures were included in the design</a:t>
            </a:r>
            <a:endParaRPr lang="en-US" sz="2400" dirty="0"/>
          </a:p>
        </p:txBody>
      </p:sp>
      <p:sp>
        <p:nvSpPr>
          <p:cNvPr id="4" name="Rectangle 5"/>
          <p:cNvSpPr txBox="1">
            <a:spLocks noChangeArrowheads="1"/>
          </p:cNvSpPr>
          <p:nvPr/>
        </p:nvSpPr>
        <p:spPr bwMode="auto">
          <a:xfrm>
            <a:off x="409699" y="0"/>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bg1"/>
                </a:solidFill>
                <a:latin typeface="+mj-lt"/>
                <a:ea typeface="+mj-ea"/>
                <a:cs typeface="+mj-cs"/>
              </a:defRPr>
            </a:lvl1pPr>
            <a:lvl2pPr algn="l" rtl="0" fontAlgn="base">
              <a:spcBef>
                <a:spcPct val="0"/>
              </a:spcBef>
              <a:spcAft>
                <a:spcPct val="0"/>
              </a:spcAft>
              <a:defRPr sz="3600" b="1">
                <a:solidFill>
                  <a:schemeClr val="bg1"/>
                </a:solidFill>
                <a:latin typeface="Arial" charset="0"/>
              </a:defRPr>
            </a:lvl2pPr>
            <a:lvl3pPr algn="l" rtl="0" fontAlgn="base">
              <a:spcBef>
                <a:spcPct val="0"/>
              </a:spcBef>
              <a:spcAft>
                <a:spcPct val="0"/>
              </a:spcAft>
              <a:defRPr sz="3600" b="1">
                <a:solidFill>
                  <a:schemeClr val="bg1"/>
                </a:solidFill>
                <a:latin typeface="Arial" charset="0"/>
              </a:defRPr>
            </a:lvl3pPr>
            <a:lvl4pPr algn="l" rtl="0" fontAlgn="base">
              <a:spcBef>
                <a:spcPct val="0"/>
              </a:spcBef>
              <a:spcAft>
                <a:spcPct val="0"/>
              </a:spcAft>
              <a:defRPr sz="3600" b="1">
                <a:solidFill>
                  <a:schemeClr val="bg1"/>
                </a:solidFill>
                <a:latin typeface="Arial" charset="0"/>
              </a:defRPr>
            </a:lvl4pPr>
            <a:lvl5pPr algn="l" rtl="0" fontAlgn="base">
              <a:spcBef>
                <a:spcPct val="0"/>
              </a:spcBef>
              <a:spcAft>
                <a:spcPct val="0"/>
              </a:spcAft>
              <a:defRPr sz="3600" b="1">
                <a:solidFill>
                  <a:schemeClr val="bg1"/>
                </a:solidFill>
                <a:latin typeface="Arial" charset="0"/>
              </a:defRPr>
            </a:lvl5pPr>
            <a:lvl6pPr marL="457200" algn="l" rtl="0" fontAlgn="base">
              <a:spcBef>
                <a:spcPct val="0"/>
              </a:spcBef>
              <a:spcAft>
                <a:spcPct val="0"/>
              </a:spcAft>
              <a:defRPr sz="3600" b="1">
                <a:solidFill>
                  <a:schemeClr val="bg1"/>
                </a:solidFill>
                <a:latin typeface="Arial" charset="0"/>
              </a:defRPr>
            </a:lvl6pPr>
            <a:lvl7pPr marL="914400" algn="l" rtl="0" fontAlgn="base">
              <a:spcBef>
                <a:spcPct val="0"/>
              </a:spcBef>
              <a:spcAft>
                <a:spcPct val="0"/>
              </a:spcAft>
              <a:defRPr sz="3600" b="1">
                <a:solidFill>
                  <a:schemeClr val="bg1"/>
                </a:solidFill>
                <a:latin typeface="Arial" charset="0"/>
              </a:defRPr>
            </a:lvl7pPr>
            <a:lvl8pPr marL="1371600" algn="l" rtl="0" fontAlgn="base">
              <a:spcBef>
                <a:spcPct val="0"/>
              </a:spcBef>
              <a:spcAft>
                <a:spcPct val="0"/>
              </a:spcAft>
              <a:defRPr sz="3600" b="1">
                <a:solidFill>
                  <a:schemeClr val="bg1"/>
                </a:solidFill>
                <a:latin typeface="Arial" charset="0"/>
              </a:defRPr>
            </a:lvl8pPr>
            <a:lvl9pPr marL="1828800" algn="l" rtl="0" fontAlgn="base">
              <a:spcBef>
                <a:spcPct val="0"/>
              </a:spcBef>
              <a:spcAft>
                <a:spcPct val="0"/>
              </a:spcAft>
              <a:defRPr sz="3600" b="1">
                <a:solidFill>
                  <a:schemeClr val="bg1"/>
                </a:solidFill>
                <a:latin typeface="Arial" charset="0"/>
              </a:defRPr>
            </a:lvl9pPr>
          </a:lstStyle>
          <a:p>
            <a:r>
              <a:rPr lang="en-US" dirty="0" smtClean="0">
                <a:solidFill>
                  <a:schemeClr val="tx1"/>
                </a:solidFill>
              </a:rPr>
              <a:t>Embankment Design</a:t>
            </a:r>
            <a:endParaRPr lang="en-US" dirty="0">
              <a:solidFill>
                <a:schemeClr val="tx1"/>
              </a:solidFill>
            </a:endParaRPr>
          </a:p>
        </p:txBody>
      </p:sp>
    </p:spTree>
    <p:extLst>
      <p:ext uri="{BB962C8B-B14F-4D97-AF65-F5344CB8AC3E}">
        <p14:creationId xmlns="" xmlns:p14="http://schemas.microsoft.com/office/powerpoint/2010/main" val="2791860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1969 Pilot Grouting Program </a:t>
            </a:r>
            <a:endParaRPr lang="en-US" dirty="0"/>
          </a:p>
        </p:txBody>
      </p:sp>
      <p:sp>
        <p:nvSpPr>
          <p:cNvPr id="3079" name="Rectangle 7"/>
          <p:cNvSpPr>
            <a:spLocks noGrp="1" noChangeArrowheads="1"/>
          </p:cNvSpPr>
          <p:nvPr>
            <p:ph type="body" idx="4294967295"/>
          </p:nvPr>
        </p:nvSpPr>
        <p:spPr bwMode="auto">
          <a:xfrm>
            <a:off x="189188" y="817181"/>
            <a:ext cx="8954812" cy="2194034"/>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Program consisted of drilling and grouting 23 holes</a:t>
            </a:r>
          </a:p>
          <a:p>
            <a:r>
              <a:rPr lang="en-US" sz="2400" dirty="0" smtClean="0"/>
              <a:t>There were significant takes in several holes</a:t>
            </a:r>
          </a:p>
          <a:p>
            <a:r>
              <a:rPr lang="en-US" sz="2400" dirty="0" smtClean="0"/>
              <a:t>Grout takes in 2 holes exceeded the amount estimated for the entire project – over 15,000 sacks of cement and over 17,000 </a:t>
            </a:r>
            <a:r>
              <a:rPr lang="en-US" sz="2400" dirty="0" err="1" smtClean="0"/>
              <a:t>cu.ft</a:t>
            </a:r>
            <a:r>
              <a:rPr lang="en-US" sz="2400" dirty="0" smtClean="0"/>
              <a:t>. of sand.</a:t>
            </a:r>
          </a:p>
          <a:p>
            <a:pPr>
              <a:buNone/>
            </a:pPr>
            <a:endParaRPr lang="en-US" dirty="0" smtClean="0"/>
          </a:p>
          <a:p>
            <a:endParaRPr lang="en-US" dirty="0"/>
          </a:p>
          <a:p>
            <a:endParaRPr lang="en-US" dirty="0" smtClean="0"/>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3962400" y="2714804"/>
            <a:ext cx="5181599" cy="4143196"/>
          </a:xfrm>
          <a:prstGeom prst="rect">
            <a:avLst/>
          </a:prstGeom>
        </p:spPr>
      </p:pic>
      <p:sp>
        <p:nvSpPr>
          <p:cNvPr id="5" name="Rectangle 7"/>
          <p:cNvSpPr txBox="1">
            <a:spLocks noChangeArrowheads="1"/>
          </p:cNvSpPr>
          <p:nvPr/>
        </p:nvSpPr>
        <p:spPr bwMode="auto">
          <a:xfrm>
            <a:off x="199699" y="2895600"/>
            <a:ext cx="3632792" cy="3788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pPr>
              <a:buFont typeface="Wingdings" pitchFamily="2" charset="2"/>
              <a:buChar char="§"/>
            </a:pPr>
            <a:r>
              <a:rPr lang="en-US" b="0" dirty="0" smtClean="0">
                <a:solidFill>
                  <a:schemeClr val="tx1"/>
                </a:solidFill>
              </a:rPr>
              <a:t>High takes at depths less than 70 feet</a:t>
            </a:r>
          </a:p>
          <a:p>
            <a:pPr>
              <a:buFont typeface="Wingdings" pitchFamily="2" charset="2"/>
              <a:buChar char="§"/>
            </a:pPr>
            <a:r>
              <a:rPr lang="en-US" b="0" dirty="0" smtClean="0">
                <a:solidFill>
                  <a:schemeClr val="tx1"/>
                </a:solidFill>
              </a:rPr>
              <a:t>Grouting the upper 30 feet of curtain holes was abandoned since the cutoff was expected to go at least that deep</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2496508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1434"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Critical Design Decision:</a:t>
            </a:r>
            <a:endParaRPr lang="en-US" dirty="0"/>
          </a:p>
        </p:txBody>
      </p:sp>
      <p:sp>
        <p:nvSpPr>
          <p:cNvPr id="3079" name="Rectangle 7"/>
          <p:cNvSpPr>
            <a:spLocks noGrp="1" noChangeArrowheads="1"/>
          </p:cNvSpPr>
          <p:nvPr>
            <p:ph type="body" idx="4294967295"/>
          </p:nvPr>
        </p:nvSpPr>
        <p:spPr bwMode="auto">
          <a:xfrm>
            <a:off x="394138" y="943304"/>
            <a:ext cx="8749862" cy="3234558"/>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From review of drill logs and pilot grouting program, designers concluded it would be more economical to remove the upper 70 feet of the foundation than to conduct the grouting necessary to seal this rock</a:t>
            </a:r>
          </a:p>
          <a:p>
            <a:r>
              <a:rPr lang="en-US" sz="2400" dirty="0" smtClean="0"/>
              <a:t>A foundation key trench 70 ft. deep was provided above El 5100 in both abutments, to remove the more open jointed rock, and reach a </a:t>
            </a:r>
            <a:r>
              <a:rPr lang="en-US" sz="2400" dirty="0" err="1" smtClean="0"/>
              <a:t>groutable</a:t>
            </a:r>
            <a:r>
              <a:rPr lang="en-US" sz="2400" dirty="0" smtClean="0"/>
              <a:t>, more sound rock.</a:t>
            </a:r>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7" name="Picture 3"/>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3733800"/>
            <a:ext cx="7848600"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371715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1434"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Critical Design Decision:</a:t>
            </a:r>
            <a:endParaRPr lang="en-US" dirty="0"/>
          </a:p>
        </p:txBody>
      </p:sp>
      <p:pic>
        <p:nvPicPr>
          <p:cNvPr id="3" name="Picture 2"/>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0" y="1752600"/>
            <a:ext cx="9143999" cy="5105400"/>
          </a:xfrm>
          <a:prstGeom prst="rect">
            <a:avLst/>
          </a:prstGeom>
        </p:spPr>
      </p:pic>
      <p:sp>
        <p:nvSpPr>
          <p:cNvPr id="2" name="TextBox 1"/>
          <p:cNvSpPr txBox="1"/>
          <p:nvPr/>
        </p:nvSpPr>
        <p:spPr>
          <a:xfrm>
            <a:off x="1752600" y="914400"/>
            <a:ext cx="6026232" cy="646331"/>
          </a:xfrm>
          <a:prstGeom prst="rect">
            <a:avLst/>
          </a:prstGeom>
          <a:solidFill>
            <a:schemeClr val="bg2">
              <a:lumMod val="60000"/>
              <a:lumOff val="40000"/>
              <a:alpha val="67000"/>
            </a:schemeClr>
          </a:solidFill>
        </p:spPr>
        <p:txBody>
          <a:bodyPr wrap="square" rtlCol="0">
            <a:spAutoFit/>
          </a:bodyPr>
          <a:lstStyle/>
          <a:p>
            <a:pPr algn="ctr"/>
            <a:r>
              <a:rPr lang="en-US" b="1" dirty="0" smtClean="0"/>
              <a:t>There was no precedent for this design at Reclamation</a:t>
            </a:r>
            <a:endParaRPr lang="en-US" b="1" dirty="0"/>
          </a:p>
        </p:txBody>
      </p:sp>
    </p:spTree>
    <p:extLst>
      <p:ext uri="{BB962C8B-B14F-4D97-AF65-F5344CB8AC3E}">
        <p14:creationId xmlns="" xmlns:p14="http://schemas.microsoft.com/office/powerpoint/2010/main" val="3271786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Foundation Design</a:t>
            </a:r>
            <a:endParaRPr lang="en-US" dirty="0"/>
          </a:p>
        </p:txBody>
      </p:sp>
      <p:sp>
        <p:nvSpPr>
          <p:cNvPr id="3079" name="Rectangle 7"/>
          <p:cNvSpPr>
            <a:spLocks noGrp="1" noChangeArrowheads="1"/>
          </p:cNvSpPr>
          <p:nvPr>
            <p:ph type="body" idx="4294967295"/>
          </p:nvPr>
        </p:nvSpPr>
        <p:spPr bwMode="auto">
          <a:xfrm>
            <a:off x="189187" y="817180"/>
            <a:ext cx="8847935" cy="362419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By 1971 the foundation design philosophy was established</a:t>
            </a:r>
          </a:p>
          <a:p>
            <a:r>
              <a:rPr lang="en-US" sz="2400" dirty="0" smtClean="0"/>
              <a:t>The seepage barrier on the abutments was to consist of:</a:t>
            </a:r>
          </a:p>
          <a:p>
            <a:pPr marL="914400" lvl="1" indent="-457200">
              <a:buFont typeface="+mj-lt"/>
              <a:buAutoNum type="arabicPeriod"/>
            </a:pPr>
            <a:r>
              <a:rPr lang="en-US" sz="2400" dirty="0" smtClean="0"/>
              <a:t>a 70 ft. deep key trench through the highly jointed rock on the abutments, and </a:t>
            </a:r>
          </a:p>
          <a:p>
            <a:pPr marL="914400" lvl="1" indent="-457200">
              <a:buFont typeface="+mj-lt"/>
              <a:buAutoNum type="arabicPeriod"/>
            </a:pPr>
            <a:r>
              <a:rPr lang="en-US" sz="2400" dirty="0" smtClean="0"/>
              <a:t>a three-row grout curtain </a:t>
            </a:r>
          </a:p>
          <a:p>
            <a:endParaRPr lang="en-US" dirty="0" smtClean="0"/>
          </a:p>
          <a:p>
            <a:endParaRPr lang="en-US" dirty="0" smtClean="0"/>
          </a:p>
          <a:p>
            <a:endParaRPr lang="en-US" dirty="0" smtClean="0"/>
          </a:p>
          <a:p>
            <a:endParaRPr lang="en-US" dirty="0" smtClean="0"/>
          </a:p>
          <a:p>
            <a:endParaRPr lang="en-US" dirty="0"/>
          </a:p>
        </p:txBody>
      </p:sp>
      <p:pic>
        <p:nvPicPr>
          <p:cNvPr id="6" name="Picture 3" descr="H:\COMMON\PN3600\Lyon\TetonDam\3-9b.jpg"/>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81000" y="2971800"/>
            <a:ext cx="7620000" cy="372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1007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Foundation Design</a:t>
            </a:r>
            <a:endParaRPr lang="en-US" dirty="0"/>
          </a:p>
        </p:txBody>
      </p:sp>
      <p:sp>
        <p:nvSpPr>
          <p:cNvPr id="3079" name="Rectangle 7"/>
          <p:cNvSpPr>
            <a:spLocks noGrp="1" noChangeArrowheads="1"/>
          </p:cNvSpPr>
          <p:nvPr>
            <p:ph type="body" idx="4294967295"/>
          </p:nvPr>
        </p:nvSpPr>
        <p:spPr bwMode="auto">
          <a:xfrm>
            <a:off x="189187" y="1019061"/>
            <a:ext cx="4757717" cy="539361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200" dirty="0" smtClean="0"/>
              <a:t>To address cost concerns that the outer two rows of grout holes would accept extremely large quantities, and grout would travel large distances – the grout quantities in the outer two rows were limited</a:t>
            </a:r>
          </a:p>
          <a:p>
            <a:r>
              <a:rPr lang="en-US" sz="2200" dirty="0" smtClean="0"/>
              <a:t>This resulted in a </a:t>
            </a:r>
            <a:r>
              <a:rPr lang="en-US" sz="2200" u="sng" dirty="0" smtClean="0">
                <a:solidFill>
                  <a:schemeClr val="accent2"/>
                </a:solidFill>
              </a:rPr>
              <a:t>single row curtain</a:t>
            </a:r>
            <a:r>
              <a:rPr lang="en-US" sz="2200" dirty="0" smtClean="0">
                <a:solidFill>
                  <a:schemeClr val="accent2"/>
                </a:solidFill>
              </a:rPr>
              <a:t> i</a:t>
            </a:r>
            <a:r>
              <a:rPr lang="en-US" sz="2200" dirty="0" smtClean="0"/>
              <a:t>nstalled through a central grout cap</a:t>
            </a:r>
            <a:endParaRPr lang="en-US" sz="2200" dirty="0"/>
          </a:p>
          <a:p>
            <a:endParaRPr lang="en-US" dirty="0" smtClean="0"/>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946904" y="1160506"/>
            <a:ext cx="4197096" cy="3145536"/>
          </a:xfrm>
          <a:prstGeom prst="rect">
            <a:avLst/>
          </a:prstGeom>
        </p:spPr>
      </p:pic>
      <p:pic>
        <p:nvPicPr>
          <p:cNvPr id="2050" name="Picture 2"/>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533400" y="4496815"/>
            <a:ext cx="7151994" cy="23611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94250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Foundation Design</a:t>
            </a:r>
            <a:endParaRPr lang="en-US" dirty="0"/>
          </a:p>
        </p:txBody>
      </p:sp>
      <p:sp>
        <p:nvSpPr>
          <p:cNvPr id="3079" name="Rectangle 7"/>
          <p:cNvSpPr>
            <a:spLocks noGrp="1" noChangeArrowheads="1"/>
          </p:cNvSpPr>
          <p:nvPr>
            <p:ph type="body" idx="4294967295"/>
          </p:nvPr>
        </p:nvSpPr>
        <p:spPr bwMode="auto">
          <a:xfrm>
            <a:off x="189186" y="1035030"/>
            <a:ext cx="8954814" cy="1676638"/>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Abutment key trenches were designed above elevation 5100</a:t>
            </a:r>
          </a:p>
          <a:p>
            <a:r>
              <a:rPr lang="en-US" dirty="0" smtClean="0"/>
              <a:t>Angled and vertical grout holes, 260 feet deep</a:t>
            </a:r>
          </a:p>
          <a:p>
            <a:endParaRPr lang="en-US" dirty="0" smtClean="0"/>
          </a:p>
          <a:p>
            <a:endParaRPr lang="en-US" dirty="0"/>
          </a:p>
        </p:txBody>
      </p:sp>
      <p:pic>
        <p:nvPicPr>
          <p:cNvPr id="3074"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2711668"/>
            <a:ext cx="9108409" cy="2459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val 4"/>
          <p:cNvSpPr>
            <a:spLocks noChangeAspect="1"/>
          </p:cNvSpPr>
          <p:nvPr/>
        </p:nvSpPr>
        <p:spPr>
          <a:xfrm>
            <a:off x="2244437" y="3338251"/>
            <a:ext cx="699432" cy="699432"/>
          </a:xfrm>
          <a:prstGeom prst="ellipse">
            <a:avLst/>
          </a:prstGeom>
          <a:solidFill>
            <a:srgbClr val="FFFF00">
              <a:alpha val="50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5983185" y="3338251"/>
            <a:ext cx="699432" cy="699432"/>
          </a:xfrm>
          <a:prstGeom prst="ellipse">
            <a:avLst/>
          </a:prstGeom>
          <a:solidFill>
            <a:srgbClr val="FFFF00">
              <a:alpha val="50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2826327" y="3687967"/>
            <a:ext cx="3313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31969" y="3319920"/>
            <a:ext cx="2101932" cy="369332"/>
          </a:xfrm>
          <a:prstGeom prst="rect">
            <a:avLst/>
          </a:prstGeom>
          <a:noFill/>
        </p:spPr>
        <p:txBody>
          <a:bodyPr wrap="square" rtlCol="0">
            <a:spAutoFit/>
          </a:bodyPr>
          <a:lstStyle/>
          <a:p>
            <a:pPr algn="ctr"/>
            <a:r>
              <a:rPr lang="en-US" dirty="0" smtClean="0"/>
              <a:t>El. 5100</a:t>
            </a:r>
            <a:endParaRPr lang="en-US" dirty="0"/>
          </a:p>
        </p:txBody>
      </p:sp>
    </p:spTree>
    <p:extLst>
      <p:ext uri="{BB962C8B-B14F-4D97-AF65-F5344CB8AC3E}">
        <p14:creationId xmlns="" xmlns:p14="http://schemas.microsoft.com/office/powerpoint/2010/main" val="12472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Foundation Design</a:t>
            </a:r>
            <a:endParaRPr lang="en-US" dirty="0"/>
          </a:p>
        </p:txBody>
      </p:sp>
      <p:sp>
        <p:nvSpPr>
          <p:cNvPr id="3079" name="Rectangle 7"/>
          <p:cNvSpPr>
            <a:spLocks noGrp="1" noChangeArrowheads="1"/>
          </p:cNvSpPr>
          <p:nvPr>
            <p:ph type="body" idx="4294967295"/>
          </p:nvPr>
        </p:nvSpPr>
        <p:spPr bwMode="auto">
          <a:xfrm>
            <a:off x="189187" y="996952"/>
            <a:ext cx="8954814" cy="524732"/>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Right key trench</a:t>
            </a:r>
          </a:p>
          <a:p>
            <a:endParaRPr lang="en-US" dirty="0" smtClean="0"/>
          </a:p>
          <a:p>
            <a:endParaRPr lang="en-US" dirty="0"/>
          </a:p>
        </p:txBody>
      </p:sp>
      <p:pic>
        <p:nvPicPr>
          <p:cNvPr id="4098"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1521684"/>
            <a:ext cx="9144000" cy="53363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17172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Foundation Design</a:t>
            </a:r>
            <a:endParaRPr lang="en-US" dirty="0"/>
          </a:p>
        </p:txBody>
      </p:sp>
      <p:sp>
        <p:nvSpPr>
          <p:cNvPr id="3079" name="Rectangle 7"/>
          <p:cNvSpPr>
            <a:spLocks noGrp="1" noChangeArrowheads="1"/>
          </p:cNvSpPr>
          <p:nvPr>
            <p:ph type="body" idx="4294967295"/>
          </p:nvPr>
        </p:nvSpPr>
        <p:spPr bwMode="auto">
          <a:xfrm>
            <a:off x="189186" y="959685"/>
            <a:ext cx="8954814" cy="1924026"/>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800" dirty="0" smtClean="0"/>
              <a:t>In the main channel, 100 feet of alluvial materials were excavated to rock</a:t>
            </a:r>
          </a:p>
          <a:p>
            <a:r>
              <a:rPr lang="en-US" sz="2800" dirty="0" smtClean="0"/>
              <a:t>Cofferdams and extensive dewatering used to protect the foundation work area</a:t>
            </a:r>
          </a:p>
          <a:p>
            <a:endParaRPr lang="en-US" dirty="0" smtClean="0"/>
          </a:p>
          <a:p>
            <a:endParaRPr lang="en-US" dirty="0"/>
          </a:p>
        </p:txBody>
      </p:sp>
      <p:pic>
        <p:nvPicPr>
          <p:cNvPr id="5122"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3352800"/>
            <a:ext cx="9144000"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92865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0" y="984877"/>
            <a:ext cx="9144000" cy="5873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77" name="Rectangle 5"/>
          <p:cNvSpPr>
            <a:spLocks noGrp="1" noChangeArrowheads="1"/>
          </p:cNvSpPr>
          <p:nvPr>
            <p:ph type="title" idx="4294967295"/>
          </p:nvPr>
        </p:nvSpPr>
        <p:spPr bwMode="auto">
          <a:xfrm>
            <a:off x="45720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Location Map</a:t>
            </a:r>
            <a:endParaRPr lang="en-US" dirty="0"/>
          </a:p>
        </p:txBody>
      </p:sp>
      <p:sp>
        <p:nvSpPr>
          <p:cNvPr id="2" name="TextBox 1"/>
          <p:cNvSpPr txBox="1"/>
          <p:nvPr/>
        </p:nvSpPr>
        <p:spPr>
          <a:xfrm>
            <a:off x="3192436" y="4001272"/>
            <a:ext cx="1099074" cy="307777"/>
          </a:xfrm>
          <a:prstGeom prst="rect">
            <a:avLst/>
          </a:prstGeom>
          <a:solidFill>
            <a:srgbClr val="FFFF00">
              <a:alpha val="50000"/>
            </a:srgbClr>
          </a:solidFill>
          <a:ln w="12700">
            <a:solidFill>
              <a:schemeClr val="tx1"/>
            </a:solidFill>
          </a:ln>
        </p:spPr>
        <p:txBody>
          <a:bodyPr wrap="square" rtlCol="0">
            <a:spAutoFit/>
          </a:bodyPr>
          <a:lstStyle/>
          <a:p>
            <a:pPr algn="ctr"/>
            <a:r>
              <a:rPr lang="en-US" sz="1400" b="1" dirty="0" smtClean="0"/>
              <a:t>Teton Dam</a:t>
            </a:r>
            <a:endParaRPr lang="en-US" sz="1400" b="1" dirty="0"/>
          </a:p>
        </p:txBody>
      </p:sp>
      <p:sp>
        <p:nvSpPr>
          <p:cNvPr id="4" name="Freeform 3"/>
          <p:cNvSpPr/>
          <p:nvPr/>
        </p:nvSpPr>
        <p:spPr>
          <a:xfrm>
            <a:off x="4291510" y="4414925"/>
            <a:ext cx="650738" cy="471225"/>
          </a:xfrm>
          <a:custGeom>
            <a:avLst/>
            <a:gdLst>
              <a:gd name="connsiteX0" fmla="*/ 0 w 650738"/>
              <a:gd name="connsiteY0" fmla="*/ 22439 h 471225"/>
              <a:gd name="connsiteX1" fmla="*/ 274881 w 650738"/>
              <a:gd name="connsiteY1" fmla="*/ 0 h 471225"/>
              <a:gd name="connsiteX2" fmla="*/ 538542 w 650738"/>
              <a:gd name="connsiteY2" fmla="*/ 196344 h 471225"/>
              <a:gd name="connsiteX3" fmla="*/ 650738 w 650738"/>
              <a:gd name="connsiteY3" fmla="*/ 454395 h 471225"/>
              <a:gd name="connsiteX4" fmla="*/ 364638 w 650738"/>
              <a:gd name="connsiteY4" fmla="*/ 471225 h 471225"/>
              <a:gd name="connsiteX5" fmla="*/ 72927 w 650738"/>
              <a:gd name="connsiteY5" fmla="*/ 308540 h 471225"/>
              <a:gd name="connsiteX6" fmla="*/ 0 w 650738"/>
              <a:gd name="connsiteY6" fmla="*/ 22439 h 47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38" h="471225">
                <a:moveTo>
                  <a:pt x="0" y="22439"/>
                </a:moveTo>
                <a:lnTo>
                  <a:pt x="274881" y="0"/>
                </a:lnTo>
                <a:lnTo>
                  <a:pt x="538542" y="196344"/>
                </a:lnTo>
                <a:lnTo>
                  <a:pt x="650738" y="454395"/>
                </a:lnTo>
                <a:lnTo>
                  <a:pt x="364638" y="471225"/>
                </a:lnTo>
                <a:lnTo>
                  <a:pt x="72927" y="308540"/>
                </a:lnTo>
                <a:lnTo>
                  <a:pt x="0" y="22439"/>
                </a:lnTo>
                <a:close/>
              </a:path>
            </a:pathLst>
          </a:custGeom>
          <a:solidFill>
            <a:srgbClr val="6633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95171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457199" y="914400"/>
            <a:ext cx="8026401" cy="209944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a:t>Z</a:t>
            </a:r>
            <a:r>
              <a:rPr lang="en-US" dirty="0" smtClean="0"/>
              <a:t>oned </a:t>
            </a:r>
            <a:r>
              <a:rPr lang="en-US" dirty="0"/>
              <a:t>earthfill embankment with a thick central core</a:t>
            </a:r>
            <a:endParaRPr lang="en-US" dirty="0" smtClean="0"/>
          </a:p>
          <a:p>
            <a:r>
              <a:rPr lang="en-US" dirty="0" smtClean="0"/>
              <a:t>Maximum </a:t>
            </a:r>
            <a:r>
              <a:rPr lang="en-US" dirty="0"/>
              <a:t>height of 305 feet above the valley </a:t>
            </a:r>
            <a:r>
              <a:rPr lang="en-US" dirty="0" smtClean="0"/>
              <a:t>floor</a:t>
            </a:r>
          </a:p>
          <a:p>
            <a:r>
              <a:rPr lang="en-US" dirty="0" smtClean="0"/>
              <a:t>405 </a:t>
            </a:r>
            <a:r>
              <a:rPr lang="en-US" dirty="0"/>
              <a:t>feet above the lowest point excavated in the foundation</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1" y="3124200"/>
            <a:ext cx="9143999"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25076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421004" y="914400"/>
            <a:ext cx="8485489" cy="25908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i="1" dirty="0" smtClean="0"/>
              <a:t>Seepage reduction measures</a:t>
            </a:r>
            <a:r>
              <a:rPr lang="en-US" dirty="0" smtClean="0"/>
              <a:t> </a:t>
            </a:r>
            <a:r>
              <a:rPr lang="en-US" dirty="0" smtClean="0">
                <a:solidFill>
                  <a:srgbClr val="FF0000"/>
                </a:solidFill>
              </a:rPr>
              <a:t>(shown in red)</a:t>
            </a:r>
            <a:r>
              <a:rPr lang="en-US" dirty="0" smtClean="0"/>
              <a:t>:</a:t>
            </a:r>
          </a:p>
          <a:p>
            <a:pPr lvl="1"/>
            <a:r>
              <a:rPr lang="en-US" sz="2400" dirty="0" smtClean="0"/>
              <a:t>Wide impervious Zone 1 central core -  </a:t>
            </a:r>
            <a:r>
              <a:rPr lang="en-US" sz="2400" dirty="0" err="1" smtClean="0"/>
              <a:t>eolian</a:t>
            </a:r>
            <a:r>
              <a:rPr lang="en-US" sz="2400" dirty="0" smtClean="0"/>
              <a:t> silty material, low plasticity ML soils</a:t>
            </a:r>
          </a:p>
          <a:p>
            <a:pPr lvl="1"/>
            <a:r>
              <a:rPr lang="en-US" sz="2400" dirty="0" smtClean="0"/>
              <a:t>Borrow area just north of </a:t>
            </a:r>
            <a:r>
              <a:rPr lang="en-US" sz="2400" dirty="0"/>
              <a:t>right </a:t>
            </a:r>
            <a:r>
              <a:rPr lang="en-US" sz="2400" dirty="0" smtClean="0"/>
              <a:t>abutment</a:t>
            </a:r>
          </a:p>
          <a:p>
            <a:pPr lvl="1"/>
            <a:r>
              <a:rPr lang="en-US" sz="2400" dirty="0" smtClean="0"/>
              <a:t>Grout </a:t>
            </a:r>
            <a:r>
              <a:rPr lang="en-US" sz="2400" dirty="0"/>
              <a:t>curtain</a:t>
            </a:r>
          </a:p>
          <a:p>
            <a:pPr lvl="1"/>
            <a:endParaRPr lang="en-US" sz="2400" dirty="0" smtClean="0"/>
          </a:p>
          <a:p>
            <a:pPr lvl="1"/>
            <a:endParaRPr lang="en-US" sz="2400" dirty="0" smtClean="0"/>
          </a:p>
        </p:txBody>
      </p:sp>
      <p:pic>
        <p:nvPicPr>
          <p:cNvPr id="1027" name="Picture 3"/>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16527" y="4129087"/>
            <a:ext cx="8004810" cy="2728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4312228" y="5995060"/>
            <a:ext cx="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65423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Material Properties – Zone 1</a:t>
            </a:r>
            <a:endParaRPr lang="en-US" dirty="0"/>
          </a:p>
        </p:txBody>
      </p:sp>
      <p:sp>
        <p:nvSpPr>
          <p:cNvPr id="3079" name="Rectangle 7"/>
          <p:cNvSpPr>
            <a:spLocks noGrp="1" noChangeArrowheads="1"/>
          </p:cNvSpPr>
          <p:nvPr>
            <p:ph type="body" idx="4294967295"/>
          </p:nvPr>
        </p:nvSpPr>
        <p:spPr bwMode="auto">
          <a:xfrm>
            <a:off x="304800" y="1143000"/>
            <a:ext cx="8839200" cy="88768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800" dirty="0"/>
              <a:t>Average values from earthwork construction control tests:</a:t>
            </a:r>
            <a:endParaRPr lang="en-US" sz="2800" dirty="0" smtClean="0"/>
          </a:p>
          <a:p>
            <a:endParaRPr lang="en-US" dirty="0" smtClean="0"/>
          </a:p>
        </p:txBody>
      </p:sp>
      <p:sp>
        <p:nvSpPr>
          <p:cNvPr id="4" name="Rectangle 7"/>
          <p:cNvSpPr txBox="1">
            <a:spLocks noChangeArrowheads="1"/>
          </p:cNvSpPr>
          <p:nvPr/>
        </p:nvSpPr>
        <p:spPr bwMode="auto">
          <a:xfrm>
            <a:off x="433451" y="3809999"/>
            <a:ext cx="8839200" cy="5006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r>
              <a:rPr lang="en-US" sz="2800" b="0" dirty="0" smtClean="0">
                <a:solidFill>
                  <a:schemeClr val="tx1"/>
                </a:solidFill>
              </a:rPr>
              <a:t>Post-failure lab test results (taken from zone 1 in right abutment key trench remnant):</a:t>
            </a:r>
          </a:p>
          <a:p>
            <a:endParaRPr lang="en-US" dirty="0" smtClean="0"/>
          </a:p>
        </p:txBody>
      </p:sp>
      <p:graphicFrame>
        <p:nvGraphicFramePr>
          <p:cNvPr id="2" name="Table 1"/>
          <p:cNvGraphicFramePr>
            <a:graphicFrameLocks noGrp="1"/>
          </p:cNvGraphicFramePr>
          <p:nvPr>
            <p:extLst>
              <p:ext uri="{D42A27DB-BD31-4B8C-83A1-F6EECF244321}">
                <p14:modId xmlns="" xmlns:p14="http://schemas.microsoft.com/office/powerpoint/2010/main" val="1198620168"/>
              </p:ext>
            </p:extLst>
          </p:nvPr>
        </p:nvGraphicFramePr>
        <p:xfrm>
          <a:off x="1357746" y="2209799"/>
          <a:ext cx="6096000" cy="1463040"/>
        </p:xfrm>
        <a:graphic>
          <a:graphicData uri="http://schemas.openxmlformats.org/drawingml/2006/table">
            <a:tbl>
              <a:tblPr firstRow="1" bandRow="1">
                <a:tableStyleId>{8A107856-5554-42FB-B03E-39F5DBC370BA}</a:tableStyleId>
              </a:tblPr>
              <a:tblGrid>
                <a:gridCol w="3048000"/>
                <a:gridCol w="3048000"/>
              </a:tblGrid>
              <a:tr h="314185">
                <a:tc>
                  <a:txBody>
                    <a:bodyPr/>
                    <a:lstStyle/>
                    <a:p>
                      <a:pPr algn="ctr"/>
                      <a:r>
                        <a:rPr lang="en-US" b="1" dirty="0" smtClean="0"/>
                        <a:t>D ratio</a:t>
                      </a:r>
                      <a:endParaRPr lang="en-US" b="1" dirty="0"/>
                    </a:p>
                  </a:txBody>
                  <a:tcPr/>
                </a:tc>
                <a:tc>
                  <a:txBody>
                    <a:bodyPr/>
                    <a:lstStyle/>
                    <a:p>
                      <a:pPr algn="ctr"/>
                      <a:r>
                        <a:rPr lang="en-US" b="1" dirty="0" smtClean="0"/>
                        <a:t>98.2 %</a:t>
                      </a:r>
                      <a:endParaRPr lang="en-US" b="1" dirty="0"/>
                    </a:p>
                  </a:txBody>
                  <a:tcPr/>
                </a:tc>
              </a:tr>
              <a:tr h="352845">
                <a:tc>
                  <a:txBody>
                    <a:bodyPr/>
                    <a:lstStyle/>
                    <a:p>
                      <a:pPr algn="ctr"/>
                      <a:r>
                        <a:rPr lang="en-US" b="1" dirty="0" smtClean="0"/>
                        <a:t>Moisture content</a:t>
                      </a:r>
                      <a:endParaRPr lang="en-US" b="1" dirty="0"/>
                    </a:p>
                  </a:txBody>
                  <a:tcPr/>
                </a:tc>
                <a:tc>
                  <a:txBody>
                    <a:bodyPr/>
                    <a:lstStyle/>
                    <a:p>
                      <a:pPr algn="ctr"/>
                      <a:r>
                        <a:rPr lang="en-US" b="1" dirty="0" smtClean="0"/>
                        <a:t>1.3% dry of optimum</a:t>
                      </a:r>
                      <a:endParaRPr lang="en-US" b="1" dirty="0"/>
                    </a:p>
                  </a:txBody>
                  <a:tcPr/>
                </a:tc>
              </a:tr>
              <a:tr h="314185">
                <a:tc>
                  <a:txBody>
                    <a:bodyPr/>
                    <a:lstStyle/>
                    <a:p>
                      <a:pPr algn="ctr"/>
                      <a:r>
                        <a:rPr lang="en-US" b="1" dirty="0" smtClean="0"/>
                        <a:t>Dry</a:t>
                      </a:r>
                      <a:r>
                        <a:rPr lang="en-US" b="1" baseline="0" dirty="0" smtClean="0"/>
                        <a:t> density</a:t>
                      </a:r>
                      <a:endParaRPr lang="en-US" b="1" dirty="0"/>
                    </a:p>
                  </a:txBody>
                  <a:tcPr/>
                </a:tc>
                <a:tc>
                  <a:txBody>
                    <a:bodyPr/>
                    <a:lstStyle/>
                    <a:p>
                      <a:pPr algn="ctr"/>
                      <a:r>
                        <a:rPr lang="en-US" b="1" dirty="0" smtClean="0"/>
                        <a:t>99.5</a:t>
                      </a:r>
                      <a:r>
                        <a:rPr lang="en-US" b="1" baseline="0" dirty="0" smtClean="0"/>
                        <a:t> %</a:t>
                      </a:r>
                      <a:endParaRPr lang="en-US" b="1" dirty="0"/>
                    </a:p>
                  </a:txBody>
                  <a:tcPr/>
                </a:tc>
              </a:tr>
              <a:tr h="314185">
                <a:tc>
                  <a:txBody>
                    <a:bodyPr/>
                    <a:lstStyle/>
                    <a:p>
                      <a:pPr algn="ctr"/>
                      <a:r>
                        <a:rPr lang="en-US" b="1" dirty="0" smtClean="0"/>
                        <a:t>Moisture content</a:t>
                      </a:r>
                      <a:endParaRPr lang="en-US" b="1" dirty="0"/>
                    </a:p>
                  </a:txBody>
                  <a:tcPr/>
                </a:tc>
                <a:tc>
                  <a:txBody>
                    <a:bodyPr/>
                    <a:lstStyle/>
                    <a:p>
                      <a:pPr algn="ctr"/>
                      <a:r>
                        <a:rPr lang="en-US" b="1" dirty="0" smtClean="0"/>
                        <a:t>18.6</a:t>
                      </a:r>
                      <a:r>
                        <a:rPr lang="en-US" b="1" baseline="0" dirty="0" smtClean="0"/>
                        <a:t> %</a:t>
                      </a:r>
                      <a:endParaRPr lang="en-US" b="1" dirty="0"/>
                    </a:p>
                  </a:txBody>
                  <a:tcPr/>
                </a:tc>
              </a:tr>
            </a:tbl>
          </a:graphicData>
        </a:graphic>
      </p:graphicFrame>
      <p:graphicFrame>
        <p:nvGraphicFramePr>
          <p:cNvPr id="6" name="Table 5"/>
          <p:cNvGraphicFramePr>
            <a:graphicFrameLocks noGrp="1"/>
          </p:cNvGraphicFramePr>
          <p:nvPr>
            <p:extLst>
              <p:ext uri="{D42A27DB-BD31-4B8C-83A1-F6EECF244321}">
                <p14:modId xmlns="" xmlns:p14="http://schemas.microsoft.com/office/powerpoint/2010/main" val="2663114298"/>
              </p:ext>
            </p:extLst>
          </p:nvPr>
        </p:nvGraphicFramePr>
        <p:xfrm>
          <a:off x="1403267" y="4724399"/>
          <a:ext cx="6096000" cy="1463040"/>
        </p:xfrm>
        <a:graphic>
          <a:graphicData uri="http://schemas.openxmlformats.org/drawingml/2006/table">
            <a:tbl>
              <a:tblPr firstRow="1" bandRow="1">
                <a:tableStyleId>{8A107856-5554-42FB-B03E-39F5DBC370BA}</a:tableStyleId>
              </a:tblPr>
              <a:tblGrid>
                <a:gridCol w="3048000"/>
                <a:gridCol w="3048000"/>
              </a:tblGrid>
              <a:tr h="321112">
                <a:tc>
                  <a:txBody>
                    <a:bodyPr/>
                    <a:lstStyle/>
                    <a:p>
                      <a:pPr algn="ctr"/>
                      <a:r>
                        <a:rPr lang="en-US" b="1" dirty="0" smtClean="0"/>
                        <a:t>Avg. LL</a:t>
                      </a:r>
                      <a:endParaRPr lang="en-US" b="1" dirty="0"/>
                    </a:p>
                  </a:txBody>
                  <a:tcPr/>
                </a:tc>
                <a:tc>
                  <a:txBody>
                    <a:bodyPr/>
                    <a:lstStyle/>
                    <a:p>
                      <a:pPr algn="ctr"/>
                      <a:r>
                        <a:rPr lang="en-US" b="1" dirty="0" smtClean="0"/>
                        <a:t>26</a:t>
                      </a:r>
                      <a:endParaRPr lang="en-US" b="1" dirty="0"/>
                    </a:p>
                  </a:txBody>
                  <a:tcPr/>
                </a:tc>
              </a:tr>
              <a:tr h="321112">
                <a:tc>
                  <a:txBody>
                    <a:bodyPr/>
                    <a:lstStyle/>
                    <a:p>
                      <a:pPr algn="ctr"/>
                      <a:r>
                        <a:rPr lang="en-US" b="1" dirty="0" smtClean="0"/>
                        <a:t>Avg.</a:t>
                      </a:r>
                      <a:r>
                        <a:rPr lang="en-US" b="1" baseline="0" dirty="0" smtClean="0"/>
                        <a:t> PI</a:t>
                      </a:r>
                      <a:endParaRPr lang="en-US" b="1" dirty="0"/>
                    </a:p>
                  </a:txBody>
                  <a:tcPr/>
                </a:tc>
                <a:tc>
                  <a:txBody>
                    <a:bodyPr/>
                    <a:lstStyle/>
                    <a:p>
                      <a:pPr algn="ctr"/>
                      <a:r>
                        <a:rPr lang="en-US" b="1" dirty="0" smtClean="0"/>
                        <a:t>3</a:t>
                      </a:r>
                      <a:endParaRPr lang="en-US" b="1" dirty="0"/>
                    </a:p>
                  </a:txBody>
                  <a:tcPr/>
                </a:tc>
              </a:tr>
              <a:tr h="321112">
                <a:tc>
                  <a:txBody>
                    <a:bodyPr/>
                    <a:lstStyle/>
                    <a:p>
                      <a:pPr algn="ctr"/>
                      <a:r>
                        <a:rPr lang="en-US" b="1" dirty="0" smtClean="0"/>
                        <a:t>Avg. moisture</a:t>
                      </a:r>
                      <a:r>
                        <a:rPr lang="en-US" b="1" baseline="0" dirty="0" smtClean="0"/>
                        <a:t> content</a:t>
                      </a:r>
                      <a:endParaRPr lang="en-US" b="1" dirty="0"/>
                    </a:p>
                  </a:txBody>
                  <a:tcPr/>
                </a:tc>
                <a:tc>
                  <a:txBody>
                    <a:bodyPr/>
                    <a:lstStyle/>
                    <a:p>
                      <a:pPr algn="ctr"/>
                      <a:r>
                        <a:rPr lang="en-US" b="1" baseline="0" dirty="0" smtClean="0"/>
                        <a:t>22 %</a:t>
                      </a:r>
                      <a:endParaRPr lang="en-US" b="1" dirty="0"/>
                    </a:p>
                  </a:txBody>
                  <a:tcPr/>
                </a:tc>
              </a:tr>
              <a:tr h="321112">
                <a:tc>
                  <a:txBody>
                    <a:bodyPr/>
                    <a:lstStyle/>
                    <a:p>
                      <a:pPr algn="ctr"/>
                      <a:r>
                        <a:rPr lang="en-US" b="1" dirty="0" smtClean="0"/>
                        <a:t>Avg.</a:t>
                      </a:r>
                      <a:r>
                        <a:rPr lang="en-US" b="1" baseline="0" dirty="0" smtClean="0"/>
                        <a:t> fines</a:t>
                      </a:r>
                      <a:endParaRPr lang="en-US" b="1" dirty="0"/>
                    </a:p>
                  </a:txBody>
                  <a:tcPr/>
                </a:tc>
                <a:tc>
                  <a:txBody>
                    <a:bodyPr/>
                    <a:lstStyle/>
                    <a:p>
                      <a:pPr algn="ctr"/>
                      <a:r>
                        <a:rPr lang="en-US" b="1" baseline="0" dirty="0" smtClean="0"/>
                        <a:t>80 %</a:t>
                      </a:r>
                      <a:endParaRPr lang="en-US" b="1" dirty="0"/>
                    </a:p>
                  </a:txBody>
                  <a:tcPr/>
                </a:tc>
              </a:tr>
            </a:tbl>
          </a:graphicData>
        </a:graphic>
      </p:graphicFrame>
    </p:spTree>
    <p:extLst>
      <p:ext uri="{BB962C8B-B14F-4D97-AF65-F5344CB8AC3E}">
        <p14:creationId xmlns="" xmlns:p14="http://schemas.microsoft.com/office/powerpoint/2010/main" val="4041220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Material Properties – Zone 1</a:t>
            </a:r>
            <a:endParaRPr lang="en-US" dirty="0"/>
          </a:p>
        </p:txBody>
      </p:sp>
      <p:sp>
        <p:nvSpPr>
          <p:cNvPr id="3079" name="Rectangle 7"/>
          <p:cNvSpPr>
            <a:spLocks noGrp="1" noChangeArrowheads="1"/>
          </p:cNvSpPr>
          <p:nvPr>
            <p:ph type="body" idx="4294967295"/>
          </p:nvPr>
        </p:nvSpPr>
        <p:spPr bwMode="auto">
          <a:xfrm>
            <a:off x="304800" y="1143000"/>
            <a:ext cx="8661070" cy="5008418"/>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Independent Panel</a:t>
            </a:r>
            <a:r>
              <a:rPr lang="en-US" dirty="0"/>
              <a:t> </a:t>
            </a:r>
            <a:r>
              <a:rPr lang="en-US" dirty="0" smtClean="0"/>
              <a:t>post-failure observations:</a:t>
            </a:r>
          </a:p>
          <a:p>
            <a:pPr marL="0" indent="0">
              <a:buNone/>
            </a:pPr>
            <a:endParaRPr lang="en-US" dirty="0" smtClean="0"/>
          </a:p>
          <a:p>
            <a:pPr lvl="1"/>
            <a:r>
              <a:rPr lang="en-US" sz="2400" i="1" dirty="0"/>
              <a:t>Zone 1 was compacted dry of optimum, was very brittle, and extremely susceptible to erosion by flowing water – these two characteristics were prime factors that contributed to the </a:t>
            </a:r>
            <a:r>
              <a:rPr lang="en-US" sz="2400" i="1" dirty="0" smtClean="0"/>
              <a:t>failure</a:t>
            </a:r>
          </a:p>
          <a:p>
            <a:pPr lvl="1"/>
            <a:endParaRPr lang="en-US" sz="2400" i="1" dirty="0"/>
          </a:p>
          <a:p>
            <a:pPr lvl="1"/>
            <a:r>
              <a:rPr lang="en-US" sz="2400" i="1" dirty="0"/>
              <a:t>The relatively high strength of the zone 1 allowed piping channels to form without observable collapse of the fill (until very late in the process</a:t>
            </a:r>
            <a:r>
              <a:rPr lang="en-US" sz="2400" i="1" dirty="0" smtClean="0"/>
              <a:t>)</a:t>
            </a:r>
          </a:p>
        </p:txBody>
      </p:sp>
    </p:spTree>
    <p:extLst>
      <p:ext uri="{BB962C8B-B14F-4D97-AF65-F5344CB8AC3E}">
        <p14:creationId xmlns="" xmlns:p14="http://schemas.microsoft.com/office/powerpoint/2010/main" val="34076792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685801" y="1143000"/>
            <a:ext cx="8077200" cy="16764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800" dirty="0" smtClean="0"/>
              <a:t>Zoning was similar in the abutment sections</a:t>
            </a:r>
          </a:p>
          <a:p>
            <a:r>
              <a:rPr lang="en-US" sz="2800" dirty="0" smtClean="0"/>
              <a:t>Major difference was the deep and narrow key trench as opposed to the cutoff trench in the valley section</a:t>
            </a:r>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1295400" y="3200400"/>
            <a:ext cx="6322666" cy="32077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28130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402772" y="1066801"/>
            <a:ext cx="8610600" cy="28956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i="1" dirty="0" smtClean="0"/>
              <a:t>Seepage reduction measures </a:t>
            </a:r>
            <a:r>
              <a:rPr lang="en-US" dirty="0" smtClean="0">
                <a:solidFill>
                  <a:srgbClr val="FF0000"/>
                </a:solidFill>
              </a:rPr>
              <a:t>(</a:t>
            </a:r>
            <a:r>
              <a:rPr lang="en-US" dirty="0">
                <a:solidFill>
                  <a:srgbClr val="FF0000"/>
                </a:solidFill>
              </a:rPr>
              <a:t>shown in red</a:t>
            </a:r>
            <a:r>
              <a:rPr lang="en-US" dirty="0" smtClean="0">
                <a:solidFill>
                  <a:srgbClr val="FF0000"/>
                </a:solidFill>
              </a:rPr>
              <a:t>)</a:t>
            </a:r>
            <a:r>
              <a:rPr lang="en-US" dirty="0" smtClean="0"/>
              <a:t>:</a:t>
            </a:r>
          </a:p>
          <a:p>
            <a:pPr lvl="1"/>
            <a:r>
              <a:rPr lang="en-US" sz="2400" dirty="0" smtClean="0"/>
              <a:t>In </a:t>
            </a:r>
            <a:r>
              <a:rPr lang="en-US" sz="2400" dirty="0"/>
              <a:t>the </a:t>
            </a:r>
            <a:r>
              <a:rPr lang="en-US" sz="2400" dirty="0" smtClean="0"/>
              <a:t>abutments, the same Zone 1 material served as the seepage barrier</a:t>
            </a:r>
          </a:p>
          <a:p>
            <a:pPr lvl="1"/>
            <a:r>
              <a:rPr lang="en-US" sz="2400" dirty="0" smtClean="0"/>
              <a:t>Key trenches excavated in jointed rock</a:t>
            </a:r>
          </a:p>
          <a:p>
            <a:pPr lvl="1"/>
            <a:r>
              <a:rPr lang="en-US" sz="2400" dirty="0" smtClean="0"/>
              <a:t>Continuation </a:t>
            </a:r>
            <a:r>
              <a:rPr lang="en-US" sz="2400" dirty="0"/>
              <a:t>of the grout curtain beneath the </a:t>
            </a:r>
            <a:r>
              <a:rPr lang="en-US" sz="2400" dirty="0" smtClean="0"/>
              <a:t>backfill</a:t>
            </a:r>
          </a:p>
        </p:txBody>
      </p:sp>
      <p:pic>
        <p:nvPicPr>
          <p:cNvPr id="3074"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l="3946" t="32197" r="10181" b="22936"/>
          <a:stretch/>
        </p:blipFill>
        <p:spPr bwMode="auto">
          <a:xfrm>
            <a:off x="1034143" y="3810000"/>
            <a:ext cx="7347858" cy="29609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4267200" y="5638800"/>
            <a:ext cx="0" cy="990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11169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304800" y="1066800"/>
            <a:ext cx="8610600" cy="3588327"/>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i="1" dirty="0" smtClean="0"/>
              <a:t>Seepage control measures</a:t>
            </a:r>
            <a:r>
              <a:rPr lang="en-US" dirty="0" smtClean="0"/>
              <a:t> </a:t>
            </a:r>
            <a:r>
              <a:rPr lang="en-US" dirty="0" smtClean="0">
                <a:solidFill>
                  <a:srgbClr val="00B0F0"/>
                </a:solidFill>
              </a:rPr>
              <a:t>(Zone 2 shown </a:t>
            </a:r>
            <a:r>
              <a:rPr lang="en-US" dirty="0">
                <a:solidFill>
                  <a:srgbClr val="00B0F0"/>
                </a:solidFill>
              </a:rPr>
              <a:t>in </a:t>
            </a:r>
            <a:r>
              <a:rPr lang="en-US" dirty="0" smtClean="0">
                <a:solidFill>
                  <a:srgbClr val="00B0F0"/>
                </a:solidFill>
              </a:rPr>
              <a:t>blue)</a:t>
            </a:r>
            <a:r>
              <a:rPr lang="en-US" dirty="0" smtClean="0"/>
              <a:t>:</a:t>
            </a:r>
          </a:p>
          <a:p>
            <a:pPr lvl="1"/>
            <a:r>
              <a:rPr lang="en-US" sz="2000" dirty="0" smtClean="0"/>
              <a:t>Transition </a:t>
            </a:r>
            <a:r>
              <a:rPr lang="en-US" sz="2000" dirty="0"/>
              <a:t>zone of </a:t>
            </a:r>
            <a:r>
              <a:rPr lang="en-US" sz="2000" dirty="0" smtClean="0"/>
              <a:t>sand </a:t>
            </a:r>
            <a:r>
              <a:rPr lang="en-US" sz="2000" dirty="0"/>
              <a:t>and gravel </a:t>
            </a:r>
            <a:r>
              <a:rPr lang="en-US" sz="2000" u="sng" dirty="0" smtClean="0"/>
              <a:t>upstream</a:t>
            </a:r>
            <a:r>
              <a:rPr lang="en-US" sz="2000" dirty="0" smtClean="0"/>
              <a:t> </a:t>
            </a:r>
            <a:r>
              <a:rPr lang="en-US" sz="2000" dirty="0"/>
              <a:t>of the seepage barrier in the embankment, but not in the </a:t>
            </a:r>
            <a:r>
              <a:rPr lang="en-US" sz="2000" dirty="0" smtClean="0"/>
              <a:t>foundation (river valley or key trenches)</a:t>
            </a:r>
          </a:p>
          <a:p>
            <a:pPr lvl="1"/>
            <a:r>
              <a:rPr lang="en-US" sz="2000" dirty="0" smtClean="0"/>
              <a:t>Drainage </a:t>
            </a:r>
            <a:r>
              <a:rPr lang="en-US" sz="2000" dirty="0"/>
              <a:t>or filter zone </a:t>
            </a:r>
            <a:r>
              <a:rPr lang="en-US" sz="2000" dirty="0" smtClean="0"/>
              <a:t>of sand and gravel downstream of the seepage barrier </a:t>
            </a:r>
          </a:p>
          <a:p>
            <a:pPr lvl="1"/>
            <a:r>
              <a:rPr lang="en-US" sz="2000" dirty="0"/>
              <a:t>Zone 2 extended to the bedrock of the valley floor and extended as a horizontal blanket beneath a random zone and a downstream </a:t>
            </a:r>
            <a:r>
              <a:rPr lang="en-US" sz="2000" dirty="0" err="1"/>
              <a:t>rockfill</a:t>
            </a:r>
            <a:r>
              <a:rPr lang="en-US" sz="2000" dirty="0"/>
              <a:t> zone</a:t>
            </a:r>
          </a:p>
          <a:p>
            <a:pPr lvl="1"/>
            <a:r>
              <a:rPr lang="en-US" sz="2000" dirty="0"/>
              <a:t>Zone 2 materials from the river valley, upstream</a:t>
            </a:r>
          </a:p>
        </p:txBody>
      </p:sp>
      <p:pic>
        <p:nvPicPr>
          <p:cNvPr id="2052" name="Picture 4"/>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828800" y="5079851"/>
            <a:ext cx="5212460" cy="1778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77126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Material Properties – Zone 2</a:t>
            </a:r>
            <a:endParaRPr lang="en-US" dirty="0"/>
          </a:p>
        </p:txBody>
      </p:sp>
      <p:sp>
        <p:nvSpPr>
          <p:cNvPr id="3079" name="Rectangle 7"/>
          <p:cNvSpPr>
            <a:spLocks noGrp="1" noChangeArrowheads="1"/>
          </p:cNvSpPr>
          <p:nvPr>
            <p:ph type="body" idx="4294967295"/>
          </p:nvPr>
        </p:nvSpPr>
        <p:spPr bwMode="auto">
          <a:xfrm>
            <a:off x="304800" y="1143000"/>
            <a:ext cx="8839200" cy="88768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a:t>Average values from earthwork construction control tests:</a:t>
            </a:r>
            <a:endParaRPr lang="en-US" dirty="0" smtClean="0"/>
          </a:p>
          <a:p>
            <a:endParaRPr lang="en-US" dirty="0" smtClean="0"/>
          </a:p>
        </p:txBody>
      </p:sp>
      <p:graphicFrame>
        <p:nvGraphicFramePr>
          <p:cNvPr id="2" name="Table 1"/>
          <p:cNvGraphicFramePr>
            <a:graphicFrameLocks noGrp="1"/>
          </p:cNvGraphicFramePr>
          <p:nvPr>
            <p:extLst>
              <p:ext uri="{D42A27DB-BD31-4B8C-83A1-F6EECF244321}">
                <p14:modId xmlns="" xmlns:p14="http://schemas.microsoft.com/office/powerpoint/2010/main" val="799284633"/>
              </p:ext>
            </p:extLst>
          </p:nvPr>
        </p:nvGraphicFramePr>
        <p:xfrm>
          <a:off x="1322120" y="2698668"/>
          <a:ext cx="6096000" cy="1854200"/>
        </p:xfrm>
        <a:graphic>
          <a:graphicData uri="http://schemas.openxmlformats.org/drawingml/2006/table">
            <a:tbl>
              <a:tblPr firstRow="1" bandRow="1">
                <a:tableStyleId>{8A107856-5554-42FB-B03E-39F5DBC370BA}</a:tableStyleId>
              </a:tblPr>
              <a:tblGrid>
                <a:gridCol w="3048000"/>
                <a:gridCol w="3048000"/>
              </a:tblGrid>
              <a:tr h="370840">
                <a:tc>
                  <a:txBody>
                    <a:bodyPr/>
                    <a:lstStyle/>
                    <a:p>
                      <a:pPr algn="ctr"/>
                      <a:r>
                        <a:rPr lang="en-US" b="1" dirty="0" smtClean="0"/>
                        <a:t>Material type</a:t>
                      </a:r>
                      <a:endParaRPr lang="en-US" b="1" dirty="0"/>
                    </a:p>
                  </a:txBody>
                  <a:tcPr/>
                </a:tc>
                <a:tc>
                  <a:txBody>
                    <a:bodyPr/>
                    <a:lstStyle/>
                    <a:p>
                      <a:pPr algn="ctr"/>
                      <a:r>
                        <a:rPr lang="en-US" b="1" dirty="0" smtClean="0"/>
                        <a:t>GP </a:t>
                      </a:r>
                      <a:r>
                        <a:rPr lang="en-US" b="1" baseline="0" dirty="0" smtClean="0"/>
                        <a:t> / GW</a:t>
                      </a:r>
                      <a:endParaRPr lang="en-US" b="1" dirty="0"/>
                    </a:p>
                  </a:txBody>
                  <a:tcPr/>
                </a:tc>
              </a:tr>
              <a:tr h="370840">
                <a:tc>
                  <a:txBody>
                    <a:bodyPr/>
                    <a:lstStyle/>
                    <a:p>
                      <a:pPr algn="ctr"/>
                      <a:r>
                        <a:rPr lang="en-US" b="1" dirty="0" smtClean="0"/>
                        <a:t>Permeability</a:t>
                      </a:r>
                      <a:endParaRPr lang="en-US" b="1" dirty="0"/>
                    </a:p>
                  </a:txBody>
                  <a:tcPr/>
                </a:tc>
                <a:tc>
                  <a:txBody>
                    <a:bodyPr/>
                    <a:lstStyle/>
                    <a:p>
                      <a:pPr algn="ctr"/>
                      <a:r>
                        <a:rPr lang="en-US" b="1" dirty="0" smtClean="0"/>
                        <a:t>~ 10</a:t>
                      </a:r>
                      <a:r>
                        <a:rPr lang="en-US" b="1" baseline="30000" dirty="0" smtClean="0"/>
                        <a:t>-5</a:t>
                      </a:r>
                      <a:r>
                        <a:rPr lang="en-US" b="1" dirty="0" smtClean="0"/>
                        <a:t> cm/sec</a:t>
                      </a:r>
                      <a:endParaRPr lang="en-US" b="1" dirty="0"/>
                    </a:p>
                  </a:txBody>
                  <a:tcPr/>
                </a:tc>
              </a:tr>
              <a:tr h="370840">
                <a:tc>
                  <a:txBody>
                    <a:bodyPr/>
                    <a:lstStyle/>
                    <a:p>
                      <a:pPr algn="ctr"/>
                      <a:r>
                        <a:rPr lang="en-US" b="1" dirty="0" smtClean="0"/>
                        <a:t>Plus 3 inch</a:t>
                      </a:r>
                      <a:endParaRPr lang="en-US" b="1" dirty="0"/>
                    </a:p>
                  </a:txBody>
                  <a:tcPr/>
                </a:tc>
                <a:tc>
                  <a:txBody>
                    <a:bodyPr/>
                    <a:lstStyle/>
                    <a:p>
                      <a:pPr algn="ctr"/>
                      <a:r>
                        <a:rPr lang="en-US" b="1" dirty="0" smtClean="0"/>
                        <a:t>10-30</a:t>
                      </a:r>
                      <a:r>
                        <a:rPr lang="en-US" b="1" baseline="0" dirty="0" smtClean="0"/>
                        <a:t> %</a:t>
                      </a:r>
                      <a:endParaRPr lang="en-US" b="1" dirty="0"/>
                    </a:p>
                  </a:txBody>
                  <a:tcPr/>
                </a:tc>
              </a:tr>
              <a:tr h="370840">
                <a:tc>
                  <a:txBody>
                    <a:bodyPr/>
                    <a:lstStyle/>
                    <a:p>
                      <a:pPr algn="ctr"/>
                      <a:r>
                        <a:rPr lang="en-US" b="1" dirty="0" smtClean="0"/>
                        <a:t>Plus No. 4 </a:t>
                      </a:r>
                      <a:endParaRPr lang="en-US" b="1" dirty="0"/>
                    </a:p>
                  </a:txBody>
                  <a:tcPr/>
                </a:tc>
                <a:tc>
                  <a:txBody>
                    <a:bodyPr/>
                    <a:lstStyle/>
                    <a:p>
                      <a:pPr algn="ctr"/>
                      <a:r>
                        <a:rPr lang="en-US" b="1" baseline="0" dirty="0" smtClean="0"/>
                        <a:t>45-76 %, avg. 66%</a:t>
                      </a:r>
                      <a:endParaRPr lang="en-US" b="1" dirty="0"/>
                    </a:p>
                  </a:txBody>
                  <a:tcPr/>
                </a:tc>
              </a:tr>
              <a:tr h="370840">
                <a:tc>
                  <a:txBody>
                    <a:bodyPr/>
                    <a:lstStyle/>
                    <a:p>
                      <a:pPr algn="ctr"/>
                      <a:r>
                        <a:rPr lang="en-US" b="1" dirty="0" smtClean="0"/>
                        <a:t>Minus 200</a:t>
                      </a:r>
                      <a:endParaRPr lang="en-US" b="1" dirty="0"/>
                    </a:p>
                  </a:txBody>
                  <a:tcPr/>
                </a:tc>
                <a:tc>
                  <a:txBody>
                    <a:bodyPr/>
                    <a:lstStyle/>
                    <a:p>
                      <a:pPr algn="ctr"/>
                      <a:r>
                        <a:rPr lang="en-US" b="1" dirty="0" smtClean="0"/>
                        <a:t>2-12, avg. 4.5%</a:t>
                      </a:r>
                      <a:endParaRPr lang="en-US" b="1" dirty="0"/>
                    </a:p>
                  </a:txBody>
                  <a:tcPr/>
                </a:tc>
              </a:tr>
            </a:tbl>
          </a:graphicData>
        </a:graphic>
      </p:graphicFrame>
    </p:spTree>
    <p:extLst>
      <p:ext uri="{BB962C8B-B14F-4D97-AF65-F5344CB8AC3E}">
        <p14:creationId xmlns="" xmlns:p14="http://schemas.microsoft.com/office/powerpoint/2010/main" val="625991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Material Properties – Zone 2</a:t>
            </a:r>
            <a:endParaRPr lang="en-US" dirty="0"/>
          </a:p>
        </p:txBody>
      </p:sp>
      <p:sp>
        <p:nvSpPr>
          <p:cNvPr id="3079" name="Rectangle 7"/>
          <p:cNvSpPr>
            <a:spLocks noGrp="1" noChangeArrowheads="1"/>
          </p:cNvSpPr>
          <p:nvPr>
            <p:ph type="body" idx="4294967295"/>
          </p:nvPr>
        </p:nvSpPr>
        <p:spPr bwMode="auto">
          <a:xfrm>
            <a:off x="304800" y="1143000"/>
            <a:ext cx="8589818" cy="51816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a:t>Independent Panel post-failure observations:</a:t>
            </a:r>
          </a:p>
          <a:p>
            <a:pPr lvl="1"/>
            <a:r>
              <a:rPr lang="en-US" sz="2400" i="1" dirty="0" smtClean="0"/>
              <a:t>Zone </a:t>
            </a:r>
            <a:r>
              <a:rPr lang="en-US" sz="2400" i="1" dirty="0"/>
              <a:t>2 was intended to serve as a chimney drain and horizontal </a:t>
            </a:r>
            <a:r>
              <a:rPr lang="en-US" sz="2400" i="1" dirty="0" smtClean="0"/>
              <a:t>blanket</a:t>
            </a:r>
          </a:p>
          <a:p>
            <a:pPr lvl="1"/>
            <a:r>
              <a:rPr lang="en-US" sz="2400" i="1" dirty="0"/>
              <a:t>However, measured </a:t>
            </a:r>
            <a:r>
              <a:rPr lang="en-US" sz="2400" i="1" dirty="0" err="1"/>
              <a:t>permeabilities</a:t>
            </a:r>
            <a:r>
              <a:rPr lang="en-US" sz="2400" i="1" dirty="0"/>
              <a:t> during construction raise questions about its ability to serve as a drain – it may have been nearly as impervious as the </a:t>
            </a:r>
            <a:r>
              <a:rPr lang="en-US" sz="2400" i="1" dirty="0" smtClean="0"/>
              <a:t>Zone </a:t>
            </a:r>
            <a:r>
              <a:rPr lang="en-US" sz="2400" i="1" dirty="0"/>
              <a:t>1 core</a:t>
            </a:r>
          </a:p>
          <a:p>
            <a:pPr lvl="1"/>
            <a:r>
              <a:rPr lang="en-US" sz="2400" i="1" dirty="0"/>
              <a:t>The </a:t>
            </a:r>
            <a:r>
              <a:rPr lang="en-US" sz="2400" i="1" dirty="0" smtClean="0"/>
              <a:t>Zone </a:t>
            </a:r>
            <a:r>
              <a:rPr lang="en-US" sz="2400" i="1" dirty="0"/>
              <a:t>2 thus probably prevented the seepage through the erosion channels developing in the </a:t>
            </a:r>
            <a:r>
              <a:rPr lang="en-US" sz="2400" i="1" dirty="0" smtClean="0"/>
              <a:t>Zone </a:t>
            </a:r>
            <a:r>
              <a:rPr lang="en-US" sz="2400" i="1" dirty="0"/>
              <a:t>1 core from making an earlier appearance on the downstream face</a:t>
            </a:r>
            <a:endParaRPr lang="en-US" sz="2400" i="1" dirty="0" smtClean="0"/>
          </a:p>
        </p:txBody>
      </p:sp>
    </p:spTree>
    <p:extLst>
      <p:ext uri="{BB962C8B-B14F-4D97-AF65-F5344CB8AC3E}">
        <p14:creationId xmlns="" xmlns:p14="http://schemas.microsoft.com/office/powerpoint/2010/main" val="25259877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Zoning</a:t>
            </a:r>
            <a:endParaRPr lang="en-US" dirty="0"/>
          </a:p>
        </p:txBody>
      </p:sp>
      <p:sp>
        <p:nvSpPr>
          <p:cNvPr id="3079" name="Rectangle 7"/>
          <p:cNvSpPr>
            <a:spLocks noGrp="1" noChangeArrowheads="1"/>
          </p:cNvSpPr>
          <p:nvPr>
            <p:ph type="body" idx="4294967295"/>
          </p:nvPr>
        </p:nvSpPr>
        <p:spPr bwMode="auto">
          <a:xfrm>
            <a:off x="537633" y="1066800"/>
            <a:ext cx="8305800" cy="209944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a:t>Zone 3 was random fill downstream of </a:t>
            </a:r>
            <a:r>
              <a:rPr lang="en-US" sz="2400" dirty="0" smtClean="0"/>
              <a:t>Zone 2</a:t>
            </a:r>
          </a:p>
          <a:p>
            <a:r>
              <a:rPr lang="en-US" sz="2400" dirty="0" smtClean="0"/>
              <a:t>Consisted of finer grained soils, particularly caliche-rich or cemented soils from the Zone 1 borrow area that were considered undesirable for use in the core</a:t>
            </a:r>
          </a:p>
          <a:p>
            <a:r>
              <a:rPr lang="en-US" sz="2400" dirty="0" smtClean="0"/>
              <a:t>Compaction and material properties similar to Zone 1</a:t>
            </a:r>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04800" y="3429000"/>
            <a:ext cx="8280721"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4690533" y="3962400"/>
            <a:ext cx="1371600" cy="9906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647267" y="4953000"/>
            <a:ext cx="381000" cy="3048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681133" y="5257800"/>
            <a:ext cx="1447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690533" y="3962400"/>
            <a:ext cx="2438400" cy="12954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94202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511791" y="0"/>
            <a:ext cx="8229600" cy="1143000"/>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dirty="0" smtClean="0"/>
              <a:t>Background</a:t>
            </a:r>
            <a:endParaRPr lang="en-US" dirty="0"/>
          </a:p>
        </p:txBody>
      </p:sp>
      <p:sp>
        <p:nvSpPr>
          <p:cNvPr id="3079" name="Rectangle 7"/>
          <p:cNvSpPr>
            <a:spLocks noGrp="1" noChangeArrowheads="1"/>
          </p:cNvSpPr>
          <p:nvPr>
            <p:ph type="body" idx="4294967295"/>
          </p:nvPr>
        </p:nvSpPr>
        <p:spPr bwMode="auto">
          <a:xfrm>
            <a:off x="443553" y="940559"/>
            <a:ext cx="4087503" cy="2989997"/>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sz="2400" dirty="0" smtClean="0"/>
              <a:t>Studies for a water storage site in the area date back to the 1930s</a:t>
            </a:r>
          </a:p>
          <a:p>
            <a:r>
              <a:rPr lang="en-US" sz="2400" dirty="0"/>
              <a:t>Both the Corps and Reclamation studied dam sites</a:t>
            </a:r>
          </a:p>
          <a:p>
            <a:r>
              <a:rPr lang="en-US" sz="2400" dirty="0"/>
              <a:t>Congress authorized construction in 1964</a:t>
            </a:r>
          </a:p>
          <a:p>
            <a:endParaRPr lang="en-US" dirty="0" smtClean="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4343400" y="838200"/>
            <a:ext cx="4517409" cy="3200400"/>
          </a:xfrm>
          <a:prstGeom prst="rect">
            <a:avLst/>
          </a:prstGeom>
        </p:spPr>
      </p:pic>
      <p:sp>
        <p:nvSpPr>
          <p:cNvPr id="5" name="Rectangle 7"/>
          <p:cNvSpPr txBox="1">
            <a:spLocks noChangeArrowheads="1"/>
          </p:cNvSpPr>
          <p:nvPr/>
        </p:nvSpPr>
        <p:spPr bwMode="auto">
          <a:xfrm>
            <a:off x="443551" y="4080521"/>
            <a:ext cx="8441141" cy="20708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pPr>
              <a:buFont typeface="Wingdings" pitchFamily="2" charset="2"/>
              <a:buChar char="§"/>
            </a:pPr>
            <a:r>
              <a:rPr lang="en-US" b="0" dirty="0" smtClean="0">
                <a:solidFill>
                  <a:schemeClr val="tx1"/>
                </a:solidFill>
              </a:rPr>
              <a:t>Environmental lawsuits in the early 1970s initially held up construction</a:t>
            </a:r>
            <a:endParaRPr lang="en-US" dirty="0" smtClean="0"/>
          </a:p>
          <a:p>
            <a:pPr>
              <a:buFont typeface="Wingdings" pitchFamily="2" charset="2"/>
              <a:buChar char="§"/>
            </a:pPr>
            <a:r>
              <a:rPr lang="en-US" b="0" dirty="0" smtClean="0">
                <a:solidFill>
                  <a:schemeClr val="tx1"/>
                </a:solidFill>
              </a:rPr>
              <a:t>Site clearing began in 1972; the embankment was completed by November 1975</a:t>
            </a:r>
            <a:r>
              <a:rPr lang="en-US" b="0" dirty="0" smtClean="0"/>
              <a:t>1975</a:t>
            </a:r>
            <a:endParaRPr lang="en-US" b="0" dirty="0"/>
          </a:p>
        </p:txBody>
      </p:sp>
    </p:spTree>
    <p:extLst>
      <p:ext uri="{BB962C8B-B14F-4D97-AF65-F5344CB8AC3E}">
        <p14:creationId xmlns:p14="http://schemas.microsoft.com/office/powerpoint/2010/main" xmlns="" val="3642326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Zoning</a:t>
            </a:r>
            <a:endParaRPr lang="en-US" dirty="0"/>
          </a:p>
        </p:txBody>
      </p:sp>
      <p:sp>
        <p:nvSpPr>
          <p:cNvPr id="3079" name="Rectangle 7"/>
          <p:cNvSpPr>
            <a:spLocks noGrp="1" noChangeArrowheads="1"/>
          </p:cNvSpPr>
          <p:nvPr>
            <p:ph type="body" idx="4294967295"/>
          </p:nvPr>
        </p:nvSpPr>
        <p:spPr bwMode="auto">
          <a:xfrm>
            <a:off x="482760" y="1005444"/>
            <a:ext cx="8077200" cy="209944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800" dirty="0"/>
              <a:t>Zone 5 </a:t>
            </a:r>
            <a:r>
              <a:rPr lang="en-US" sz="2800" dirty="0" smtClean="0"/>
              <a:t>consisted of </a:t>
            </a:r>
            <a:r>
              <a:rPr lang="en-US" sz="2800" dirty="0" err="1" smtClean="0"/>
              <a:t>rockfill</a:t>
            </a:r>
            <a:r>
              <a:rPr lang="en-US" sz="2800" dirty="0" smtClean="0"/>
              <a:t> from required excavation (tunnel, powerhouse, embankment foundation and shaping, etc.) </a:t>
            </a:r>
          </a:p>
          <a:p>
            <a:r>
              <a:rPr lang="en-US" sz="2800" dirty="0" smtClean="0"/>
              <a:t>Zone 5 placed on upstream and downstream  exterior slopes, mainly as slope protection</a:t>
            </a:r>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81000" y="3657600"/>
            <a:ext cx="8280721"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1905000" y="5105400"/>
            <a:ext cx="152400" cy="1524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981200" y="4800600"/>
            <a:ext cx="1066800" cy="4572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95600" y="3962400"/>
            <a:ext cx="76200"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828800" y="4824046"/>
            <a:ext cx="1160585" cy="357554"/>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32431" y="5521569"/>
            <a:ext cx="457200"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866185" y="5439507"/>
            <a:ext cx="152400" cy="762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6037385" y="4753707"/>
            <a:ext cx="1981200" cy="6858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818185" y="4149969"/>
            <a:ext cx="1219200" cy="6096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41631" y="4149969"/>
            <a:ext cx="2590800" cy="13716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92662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426521" y="1371599"/>
            <a:ext cx="8420595" cy="4412673"/>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Key defensive design measures that were </a:t>
            </a:r>
            <a:r>
              <a:rPr lang="en-US" sz="2400" u="sng" dirty="0" smtClean="0"/>
              <a:t>not</a:t>
            </a:r>
            <a:r>
              <a:rPr lang="en-US" sz="2400" dirty="0" smtClean="0"/>
              <a:t> included in the design:</a:t>
            </a:r>
          </a:p>
          <a:p>
            <a:pPr lvl="1"/>
            <a:r>
              <a:rPr lang="en-US" sz="2400" dirty="0"/>
              <a:t>No </a:t>
            </a:r>
            <a:r>
              <a:rPr lang="en-US" sz="2400" dirty="0" smtClean="0"/>
              <a:t>transition zone between Zone 1 </a:t>
            </a:r>
            <a:r>
              <a:rPr lang="en-US" sz="2400" dirty="0"/>
              <a:t>and the alluvium </a:t>
            </a:r>
            <a:r>
              <a:rPr lang="en-US" sz="2400" dirty="0" smtClean="0"/>
              <a:t>in </a:t>
            </a:r>
            <a:r>
              <a:rPr lang="en-US" sz="2400" dirty="0"/>
              <a:t>the </a:t>
            </a:r>
            <a:r>
              <a:rPr lang="en-US" sz="2400" dirty="0" smtClean="0"/>
              <a:t>valley </a:t>
            </a:r>
            <a:r>
              <a:rPr lang="en-US" sz="2400" dirty="0"/>
              <a:t>bottom </a:t>
            </a:r>
            <a:endParaRPr lang="en-US" sz="2400" dirty="0" smtClean="0"/>
          </a:p>
          <a:p>
            <a:pPr lvl="1"/>
            <a:r>
              <a:rPr lang="en-US" sz="2400" dirty="0" smtClean="0"/>
              <a:t>No </a:t>
            </a:r>
            <a:r>
              <a:rPr lang="en-US" sz="2400" dirty="0"/>
              <a:t>transition zone </a:t>
            </a:r>
            <a:r>
              <a:rPr lang="en-US" sz="2400" dirty="0" smtClean="0"/>
              <a:t>between Zone 1 and the fractured rock in </a:t>
            </a:r>
            <a:r>
              <a:rPr lang="en-US" sz="2400" dirty="0"/>
              <a:t>the key </a:t>
            </a:r>
            <a:r>
              <a:rPr lang="en-US" sz="2400" dirty="0" smtClean="0"/>
              <a:t>trench, </a:t>
            </a:r>
            <a:r>
              <a:rPr lang="en-US" sz="2400" dirty="0"/>
              <a:t>downstream of the grout </a:t>
            </a:r>
            <a:r>
              <a:rPr lang="en-US" sz="2400" dirty="0" smtClean="0"/>
              <a:t>cap </a:t>
            </a:r>
            <a:endParaRPr lang="en-US" sz="2400" dirty="0"/>
          </a:p>
          <a:p>
            <a:pPr lvl="1"/>
            <a:r>
              <a:rPr lang="en-US" sz="2400" dirty="0" smtClean="0"/>
              <a:t>No provisions for surface treatment (dental concrete or slush grouting)</a:t>
            </a:r>
          </a:p>
          <a:p>
            <a:pPr lvl="1"/>
            <a:r>
              <a:rPr lang="en-US" sz="2400" dirty="0"/>
              <a:t>No drainage system was provided </a:t>
            </a:r>
            <a:r>
              <a:rPr lang="en-US" sz="2400" dirty="0" smtClean="0"/>
              <a:t>in </a:t>
            </a:r>
            <a:r>
              <a:rPr lang="en-US" sz="2400" dirty="0"/>
              <a:t>either </a:t>
            </a:r>
            <a:r>
              <a:rPr lang="en-US" sz="2400" dirty="0" smtClean="0"/>
              <a:t>abutment</a:t>
            </a:r>
          </a:p>
          <a:p>
            <a:pPr lvl="1"/>
            <a:r>
              <a:rPr lang="en-US" sz="2400" dirty="0" smtClean="0"/>
              <a:t>No </a:t>
            </a:r>
            <a:r>
              <a:rPr lang="en-US" sz="2400" dirty="0"/>
              <a:t>downstream piezometers </a:t>
            </a:r>
            <a:r>
              <a:rPr lang="en-US" sz="2400" dirty="0" smtClean="0"/>
              <a:t>or similar instruments were </a:t>
            </a:r>
            <a:r>
              <a:rPr lang="en-US" sz="2400" dirty="0"/>
              <a:t>installed</a:t>
            </a:r>
            <a:endParaRPr lang="en-US" sz="2400" dirty="0" smtClean="0"/>
          </a:p>
        </p:txBody>
      </p:sp>
    </p:spTree>
    <p:extLst>
      <p:ext uri="{BB962C8B-B14F-4D97-AF65-F5344CB8AC3E}">
        <p14:creationId xmlns="" xmlns:p14="http://schemas.microsoft.com/office/powerpoint/2010/main" val="1760494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8433"/>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Embankment Design</a:t>
            </a:r>
            <a:endParaRPr lang="en-US" dirty="0"/>
          </a:p>
        </p:txBody>
      </p:sp>
      <p:sp>
        <p:nvSpPr>
          <p:cNvPr id="3079" name="Rectangle 7"/>
          <p:cNvSpPr>
            <a:spLocks noGrp="1" noChangeArrowheads="1"/>
          </p:cNvSpPr>
          <p:nvPr>
            <p:ph type="body" idx="4294967295"/>
          </p:nvPr>
        </p:nvSpPr>
        <p:spPr bwMode="auto">
          <a:xfrm>
            <a:off x="414647" y="983673"/>
            <a:ext cx="7924800" cy="48006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Independent Panel comments on design:</a:t>
            </a:r>
          </a:p>
          <a:p>
            <a:pPr lvl="1"/>
            <a:r>
              <a:rPr lang="en-US" sz="2400" i="1" dirty="0"/>
              <a:t>The final design defense against seepage depended almost exclusively on the impervious core, the key trench backfill, and the grout curtain</a:t>
            </a:r>
            <a:endParaRPr lang="en-US" sz="2400" i="1" dirty="0" smtClean="0"/>
          </a:p>
          <a:p>
            <a:pPr lvl="1"/>
            <a:r>
              <a:rPr lang="en-US" sz="2400" i="1" dirty="0"/>
              <a:t>The only downstream defense against cracking </a:t>
            </a:r>
            <a:r>
              <a:rPr lang="en-US" sz="2400" i="1" dirty="0" smtClean="0"/>
              <a:t>of </a:t>
            </a:r>
            <a:r>
              <a:rPr lang="en-US" sz="2400" i="1" dirty="0"/>
              <a:t>the core or concentrated leakage was the </a:t>
            </a:r>
            <a:r>
              <a:rPr lang="en-US" sz="2400" i="1" dirty="0" smtClean="0"/>
              <a:t>Zone </a:t>
            </a:r>
            <a:r>
              <a:rPr lang="en-US" sz="2400" i="1" dirty="0"/>
              <a:t>2 transition, and this zone did not extend into the key </a:t>
            </a:r>
            <a:r>
              <a:rPr lang="en-US" sz="2400" i="1" dirty="0" smtClean="0"/>
              <a:t>trenches</a:t>
            </a:r>
          </a:p>
          <a:p>
            <a:pPr lvl="1"/>
            <a:r>
              <a:rPr lang="en-US" sz="2400" i="1" dirty="0"/>
              <a:t>Furthermore, the </a:t>
            </a:r>
            <a:r>
              <a:rPr lang="en-US" sz="2400" i="1" dirty="0" smtClean="0"/>
              <a:t>Zone </a:t>
            </a:r>
            <a:r>
              <a:rPr lang="en-US" sz="2400" i="1" dirty="0"/>
              <a:t>2 ability to serve as a drainage zone is questionable due to its low </a:t>
            </a:r>
            <a:r>
              <a:rPr lang="en-US" sz="2400" i="1" dirty="0" smtClean="0"/>
              <a:t>permeability </a:t>
            </a:r>
          </a:p>
        </p:txBody>
      </p:sp>
    </p:spTree>
    <p:extLst>
      <p:ext uri="{BB962C8B-B14F-4D97-AF65-F5344CB8AC3E}">
        <p14:creationId xmlns="" xmlns:p14="http://schemas.microsoft.com/office/powerpoint/2010/main" val="36682365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Foundation Construction</a:t>
            </a:r>
            <a:endParaRPr lang="en-US" dirty="0"/>
          </a:p>
        </p:txBody>
      </p:sp>
      <p:sp>
        <p:nvSpPr>
          <p:cNvPr id="3079" name="Rectangle 7"/>
          <p:cNvSpPr>
            <a:spLocks noGrp="1" noChangeArrowheads="1"/>
          </p:cNvSpPr>
          <p:nvPr>
            <p:ph type="body" idx="4294967295"/>
          </p:nvPr>
        </p:nvSpPr>
        <p:spPr bwMode="auto">
          <a:xfrm>
            <a:off x="1" y="1295400"/>
            <a:ext cx="8229600" cy="5334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000" dirty="0" smtClean="0"/>
              <a:t>Curtain grouting – two outer “barrier” rows and center grout cap row</a:t>
            </a:r>
          </a:p>
          <a:p>
            <a:pPr lvl="1"/>
            <a:r>
              <a:rPr lang="en-US" sz="2000" dirty="0" smtClean="0">
                <a:solidFill>
                  <a:schemeClr val="accent2"/>
                </a:solidFill>
              </a:rPr>
              <a:t>Special emphasis placed during construction on grouting</a:t>
            </a:r>
          </a:p>
          <a:p>
            <a:pPr lvl="1"/>
            <a:r>
              <a:rPr lang="en-US" sz="2000" dirty="0" smtClean="0">
                <a:solidFill>
                  <a:schemeClr val="accent2"/>
                </a:solidFill>
              </a:rPr>
              <a:t>118,000 </a:t>
            </a:r>
            <a:r>
              <a:rPr lang="en-US" sz="2000" dirty="0" err="1" smtClean="0">
                <a:solidFill>
                  <a:schemeClr val="accent2"/>
                </a:solidFill>
              </a:rPr>
              <a:t>l.f</a:t>
            </a:r>
            <a:r>
              <a:rPr lang="en-US" sz="2000" dirty="0" smtClean="0">
                <a:solidFill>
                  <a:schemeClr val="accent2"/>
                </a:solidFill>
              </a:rPr>
              <a:t>. of grout holes</a:t>
            </a:r>
          </a:p>
          <a:p>
            <a:pPr lvl="1"/>
            <a:r>
              <a:rPr lang="en-US" sz="2000" dirty="0" smtClean="0">
                <a:solidFill>
                  <a:schemeClr val="accent2"/>
                </a:solidFill>
              </a:rPr>
              <a:t>Over 600,000 </a:t>
            </a:r>
            <a:r>
              <a:rPr lang="en-US" sz="2000" dirty="0" err="1" smtClean="0">
                <a:solidFill>
                  <a:schemeClr val="accent2"/>
                </a:solidFill>
              </a:rPr>
              <a:t>cf</a:t>
            </a:r>
            <a:r>
              <a:rPr lang="en-US" sz="2000" dirty="0" smtClean="0">
                <a:solidFill>
                  <a:schemeClr val="accent2"/>
                </a:solidFill>
              </a:rPr>
              <a:t> of cement, sand</a:t>
            </a:r>
          </a:p>
          <a:p>
            <a:r>
              <a:rPr lang="en-US" sz="2000" dirty="0" smtClean="0"/>
              <a:t>The design required blanket grouting only “if required” to treat specific defects</a:t>
            </a:r>
          </a:p>
          <a:p>
            <a:pPr lvl="1"/>
            <a:r>
              <a:rPr lang="en-US" sz="2000" i="1" dirty="0" smtClean="0">
                <a:solidFill>
                  <a:schemeClr val="accent2"/>
                </a:solidFill>
              </a:rPr>
              <a:t>Limited blanket grouting was done</a:t>
            </a:r>
          </a:p>
          <a:p>
            <a:r>
              <a:rPr lang="en-US" sz="2000" i="1" dirty="0" smtClean="0"/>
              <a:t>1971 Design Considerations called for </a:t>
            </a:r>
            <a:r>
              <a:rPr lang="en-US" sz="2000" dirty="0" smtClean="0"/>
              <a:t>open joints and cracks to be treated by cleaning with air, sealing the surface, and low pressure grouting</a:t>
            </a:r>
          </a:p>
          <a:p>
            <a:pPr lvl="1"/>
            <a:r>
              <a:rPr lang="en-US" sz="2000" dirty="0" smtClean="0">
                <a:solidFill>
                  <a:schemeClr val="accent2"/>
                </a:solidFill>
              </a:rPr>
              <a:t>Drawings and specs did not include this requirement</a:t>
            </a:r>
          </a:p>
          <a:p>
            <a:pPr lvl="1"/>
            <a:r>
              <a:rPr lang="en-US" sz="2000" dirty="0" smtClean="0">
                <a:solidFill>
                  <a:schemeClr val="accent2"/>
                </a:solidFill>
              </a:rPr>
              <a:t>Little of this type of treatment was actually done</a:t>
            </a:r>
          </a:p>
          <a:p>
            <a:pPr lvl="1"/>
            <a:r>
              <a:rPr lang="en-US" sz="2000" dirty="0" smtClean="0">
                <a:solidFill>
                  <a:schemeClr val="accent2"/>
                </a:solidFill>
              </a:rPr>
              <a:t>Instead – slurry concrete or slush grouting was performed</a:t>
            </a:r>
          </a:p>
          <a:p>
            <a:endParaRPr lang="en-US" dirty="0" smtClean="0"/>
          </a:p>
          <a:p>
            <a:endParaRPr lang="en-US" dirty="0"/>
          </a:p>
        </p:txBody>
      </p:sp>
    </p:spTree>
    <p:extLst>
      <p:ext uri="{BB962C8B-B14F-4D97-AF65-F5344CB8AC3E}">
        <p14:creationId xmlns="" xmlns:p14="http://schemas.microsoft.com/office/powerpoint/2010/main" val="3889191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524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Why not </a:t>
            </a:r>
            <a:r>
              <a:rPr lang="en-US" dirty="0" err="1" smtClean="0"/>
              <a:t>shotcrete</a:t>
            </a:r>
            <a:r>
              <a:rPr lang="en-US" dirty="0" smtClean="0"/>
              <a:t> the cutoff trench?</a:t>
            </a:r>
            <a:endParaRPr lang="en-US" dirty="0"/>
          </a:p>
        </p:txBody>
      </p:sp>
      <p:sp>
        <p:nvSpPr>
          <p:cNvPr id="3079" name="Rectangle 7"/>
          <p:cNvSpPr>
            <a:spLocks noGrp="1" noChangeArrowheads="1"/>
          </p:cNvSpPr>
          <p:nvPr>
            <p:ph type="body" idx="4294967295"/>
          </p:nvPr>
        </p:nvSpPr>
        <p:spPr bwMode="auto">
          <a:xfrm>
            <a:off x="189186" y="1054686"/>
            <a:ext cx="8954813" cy="162451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smtClean="0">
              <a:solidFill>
                <a:srgbClr val="92D050"/>
              </a:solidFill>
            </a:endParaRPr>
          </a:p>
          <a:p>
            <a:endParaRPr lang="en-US" dirty="0" smtClean="0"/>
          </a:p>
          <a:p>
            <a:endParaRPr lang="en-US" dirty="0"/>
          </a:p>
        </p:txBody>
      </p:sp>
      <p:pic>
        <p:nvPicPr>
          <p:cNvPr id="6" name="Picture 5"/>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876800" y="1752600"/>
            <a:ext cx="3988249" cy="3996047"/>
          </a:xfrm>
          <a:prstGeom prst="rect">
            <a:avLst/>
          </a:prstGeom>
        </p:spPr>
      </p:pic>
      <p:sp>
        <p:nvSpPr>
          <p:cNvPr id="7" name="Rectangle 7"/>
          <p:cNvSpPr txBox="1">
            <a:spLocks noChangeArrowheads="1"/>
          </p:cNvSpPr>
          <p:nvPr/>
        </p:nvSpPr>
        <p:spPr bwMode="auto">
          <a:xfrm>
            <a:off x="219998" y="1676401"/>
            <a:ext cx="4571607" cy="4675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r>
              <a:rPr lang="en-US" sz="2000" b="0" dirty="0" smtClean="0">
                <a:solidFill>
                  <a:schemeClr val="tx1"/>
                </a:solidFill>
              </a:rPr>
              <a:t>After a site visit – Designers considered </a:t>
            </a:r>
            <a:r>
              <a:rPr lang="en-US" sz="2000" b="0" dirty="0" err="1" smtClean="0">
                <a:solidFill>
                  <a:schemeClr val="tx1"/>
                </a:solidFill>
              </a:rPr>
              <a:t>shotcreting</a:t>
            </a:r>
            <a:r>
              <a:rPr lang="en-US" sz="2000" b="0" dirty="0" smtClean="0">
                <a:solidFill>
                  <a:schemeClr val="tx1"/>
                </a:solidFill>
              </a:rPr>
              <a:t> the downstream face of the cutoff trench</a:t>
            </a:r>
          </a:p>
          <a:p>
            <a:r>
              <a:rPr lang="en-US" sz="2000" b="0" dirty="0" smtClean="0">
                <a:solidFill>
                  <a:schemeClr val="tx1"/>
                </a:solidFill>
              </a:rPr>
              <a:t>Construction office subsequently developed the “bucket (slush) grouting” procedure</a:t>
            </a:r>
          </a:p>
          <a:p>
            <a:r>
              <a:rPr lang="en-US" sz="2000" b="0" dirty="0" smtClean="0">
                <a:solidFill>
                  <a:schemeClr val="tx1"/>
                </a:solidFill>
              </a:rPr>
              <a:t>The construction office also agreed to put extra effort into “special compaction” in the cutoff trench</a:t>
            </a:r>
          </a:p>
          <a:p>
            <a:r>
              <a:rPr lang="en-US" sz="2000" b="0" dirty="0" smtClean="0">
                <a:solidFill>
                  <a:schemeClr val="tx1"/>
                </a:solidFill>
              </a:rPr>
              <a:t>No official documentation of these decisions</a:t>
            </a:r>
          </a:p>
          <a:p>
            <a:r>
              <a:rPr lang="en-US" sz="2000" b="0" dirty="0" smtClean="0">
                <a:solidFill>
                  <a:schemeClr val="tx1"/>
                </a:solidFill>
              </a:rPr>
              <a:t>Post-failure documentation in the IRG failure report</a:t>
            </a:r>
          </a:p>
          <a:p>
            <a:endParaRPr lang="en-US" sz="1800" dirty="0" smtClean="0"/>
          </a:p>
          <a:p>
            <a:endParaRPr lang="en-US" sz="1800" dirty="0" smtClean="0">
              <a:solidFill>
                <a:srgbClr val="92D050"/>
              </a:solidFill>
            </a:endParaRPr>
          </a:p>
          <a:p>
            <a:endParaRPr lang="en-US" dirty="0" smtClean="0"/>
          </a:p>
          <a:p>
            <a:endParaRPr lang="en-US" dirty="0"/>
          </a:p>
        </p:txBody>
      </p:sp>
    </p:spTree>
    <p:extLst>
      <p:ext uri="{BB962C8B-B14F-4D97-AF65-F5344CB8AC3E}">
        <p14:creationId xmlns="" xmlns:p14="http://schemas.microsoft.com/office/powerpoint/2010/main" val="2345876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Slush Grouting</a:t>
            </a:r>
            <a:endParaRPr lang="en-US" dirty="0"/>
          </a:p>
        </p:txBody>
      </p:sp>
      <p:sp>
        <p:nvSpPr>
          <p:cNvPr id="3079" name="Rectangle 7"/>
          <p:cNvSpPr>
            <a:spLocks noGrp="1" noChangeArrowheads="1"/>
          </p:cNvSpPr>
          <p:nvPr>
            <p:ph type="body" idx="4294967295"/>
          </p:nvPr>
        </p:nvSpPr>
        <p:spPr bwMode="auto">
          <a:xfrm>
            <a:off x="189187" y="1219200"/>
            <a:ext cx="5108027" cy="499159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200" dirty="0" smtClean="0"/>
              <a:t>Design specs did not include “slush grouting” or any other way to treat the Zone 1 / bedrock interface when open joints were exposed</a:t>
            </a:r>
          </a:p>
          <a:p>
            <a:r>
              <a:rPr lang="en-US" sz="2200" dirty="0" smtClean="0"/>
              <a:t>The construction office directed the placement of over 1800 cy. of slush grout</a:t>
            </a:r>
          </a:p>
          <a:p>
            <a:r>
              <a:rPr lang="en-US" sz="2200" dirty="0" smtClean="0"/>
              <a:t>Accomplished by simply pouring slurry into open joints by gravity flow</a:t>
            </a:r>
          </a:p>
          <a:p>
            <a:r>
              <a:rPr lang="en-US" sz="2200" dirty="0" smtClean="0"/>
              <a:t>Slush grouting discontinued above elevation 5205 because the joint size became too small to grout by gravity</a:t>
            </a:r>
          </a:p>
          <a:p>
            <a:endParaRPr lang="en-US" dirty="0" smtClean="0">
              <a:solidFill>
                <a:srgbClr val="92D050"/>
              </a:solidFill>
            </a:endParaRPr>
          </a:p>
          <a:p>
            <a:endParaRPr lang="en-US" dirty="0" smtClean="0"/>
          </a:p>
          <a:p>
            <a:endParaRPr lang="en-US" dirty="0"/>
          </a:p>
        </p:txBody>
      </p:sp>
      <p:pic>
        <p:nvPicPr>
          <p:cNvPr id="5122"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350848" y="1488559"/>
            <a:ext cx="3793152" cy="3894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7660794" y="5382642"/>
            <a:ext cx="1483206" cy="1475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16402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25668" y="0"/>
            <a:ext cx="8718331"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What is “special compaction”?</a:t>
            </a:r>
            <a:endParaRPr lang="en-US" dirty="0"/>
          </a:p>
        </p:txBody>
      </p:sp>
      <p:sp>
        <p:nvSpPr>
          <p:cNvPr id="3079" name="Rectangle 7"/>
          <p:cNvSpPr>
            <a:spLocks noGrp="1" noChangeArrowheads="1"/>
          </p:cNvSpPr>
          <p:nvPr>
            <p:ph type="body" idx="4294967295"/>
          </p:nvPr>
        </p:nvSpPr>
        <p:spPr bwMode="auto">
          <a:xfrm>
            <a:off x="189187" y="817180"/>
            <a:ext cx="5897669" cy="210344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Compaction of materials using special techniques, typically in </a:t>
            </a:r>
            <a:r>
              <a:rPr lang="en-US" sz="2400" dirty="0"/>
              <a:t>thinner </a:t>
            </a:r>
            <a:r>
              <a:rPr lang="en-US" sz="2400" dirty="0" smtClean="0"/>
              <a:t>lifts with smaller hand operated equipment</a:t>
            </a:r>
          </a:p>
        </p:txBody>
      </p:sp>
      <p:pic>
        <p:nvPicPr>
          <p:cNvPr id="3" name="Picture 2"/>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533400" y="1981200"/>
            <a:ext cx="4935940" cy="4267200"/>
          </a:xfrm>
          <a:prstGeom prst="rect">
            <a:avLst/>
          </a:prstGeom>
        </p:spPr>
      </p:pic>
      <p:pic>
        <p:nvPicPr>
          <p:cNvPr id="4" name="Picture 3"/>
          <p:cNvPicPr>
            <a:picLocks noChangeAspect="1"/>
          </p:cNvPicPr>
          <p:nvPr/>
        </p:nvPicPr>
        <p:blipFill rotWithShape="1">
          <a:blip r:embed="rId4"/>
          <a:srcRect/>
          <a:stretch/>
        </p:blipFill>
        <p:spPr>
          <a:xfrm>
            <a:off x="2895600" y="4495800"/>
            <a:ext cx="2595350" cy="2514599"/>
          </a:xfrm>
          <a:prstGeom prst="rect">
            <a:avLst/>
          </a:prstGeom>
        </p:spPr>
      </p:pic>
      <p:pic>
        <p:nvPicPr>
          <p:cNvPr id="9" name="Picture 8"/>
          <p:cNvPicPr>
            <a:picLocks noChangeAspect="1"/>
          </p:cNvPicPr>
          <p:nvPr/>
        </p:nvPicPr>
        <p:blipFill rotWithShape="1">
          <a:blip r:embed="rId5" cstate="email">
            <a:extLst>
              <a:ext uri="{28A0092B-C50C-407E-A947-70E740481C1C}">
                <a14:useLocalDpi xmlns="" xmlns:a14="http://schemas.microsoft.com/office/drawing/2010/main"/>
              </a:ext>
            </a:extLst>
          </a:blip>
          <a:srcRect/>
          <a:stretch/>
        </p:blipFill>
        <p:spPr>
          <a:xfrm>
            <a:off x="5715000" y="2590800"/>
            <a:ext cx="3200401" cy="2971800"/>
          </a:xfrm>
          <a:prstGeom prst="rect">
            <a:avLst/>
          </a:prstGeom>
        </p:spPr>
      </p:pic>
    </p:spTree>
    <p:extLst>
      <p:ext uri="{BB962C8B-B14F-4D97-AF65-F5344CB8AC3E}">
        <p14:creationId xmlns="" xmlns:p14="http://schemas.microsoft.com/office/powerpoint/2010/main" val="18657062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- 1972</a:t>
            </a:r>
            <a:endParaRPr lang="en-US" dirty="0"/>
          </a:p>
        </p:txBody>
      </p:sp>
      <p:pic>
        <p:nvPicPr>
          <p:cNvPr id="3" name="Picture 2"/>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288669" y="867274"/>
            <a:ext cx="4164578" cy="4198062"/>
          </a:xfrm>
          <a:prstGeom prst="rect">
            <a:avLst/>
          </a:prstGeom>
        </p:spPr>
      </p:pic>
      <p:sp>
        <p:nvSpPr>
          <p:cNvPr id="4" name="TextBox 3"/>
          <p:cNvSpPr txBox="1"/>
          <p:nvPr/>
        </p:nvSpPr>
        <p:spPr>
          <a:xfrm>
            <a:off x="4548250" y="986403"/>
            <a:ext cx="4595750" cy="1754326"/>
          </a:xfrm>
          <a:prstGeom prst="rect">
            <a:avLst/>
          </a:prstGeom>
          <a:noFill/>
        </p:spPr>
        <p:txBody>
          <a:bodyPr wrap="square" rtlCol="0">
            <a:spAutoFit/>
          </a:bodyPr>
          <a:lstStyle/>
          <a:p>
            <a:r>
              <a:rPr lang="en-US" b="1" dirty="0" smtClean="0"/>
              <a:t>Fall of 1972 – work began on the key trench mostly to the right of the spillway</a:t>
            </a:r>
          </a:p>
          <a:p>
            <a:endParaRPr lang="en-US" b="1" dirty="0" smtClean="0"/>
          </a:p>
          <a:p>
            <a:r>
              <a:rPr lang="en-US" b="1" dirty="0" smtClean="0"/>
              <a:t>Some grout cap excavation completed</a:t>
            </a:r>
          </a:p>
          <a:p>
            <a:endParaRPr lang="en-US" b="1" dirty="0"/>
          </a:p>
          <a:p>
            <a:r>
              <a:rPr lang="en-US" b="1" dirty="0" smtClean="0"/>
              <a:t>Diversion tunnel construction</a:t>
            </a:r>
            <a:endParaRPr lang="en-US" b="1" dirty="0"/>
          </a:p>
        </p:txBody>
      </p:sp>
      <p:pic>
        <p:nvPicPr>
          <p:cNvPr id="2" name="Picture 1"/>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085112" y="3083206"/>
            <a:ext cx="5058888" cy="3774794"/>
          </a:xfrm>
          <a:prstGeom prst="rect">
            <a:avLst/>
          </a:prstGeom>
        </p:spPr>
      </p:pic>
    </p:spTree>
    <p:extLst>
      <p:ext uri="{BB962C8B-B14F-4D97-AF65-F5344CB8AC3E}">
        <p14:creationId xmlns="" xmlns:p14="http://schemas.microsoft.com/office/powerpoint/2010/main" val="1796894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- 1973</a:t>
            </a:r>
            <a:endParaRPr lang="en-US" dirty="0"/>
          </a:p>
        </p:txBody>
      </p:sp>
      <p:pic>
        <p:nvPicPr>
          <p:cNvPr id="2" name="Picture 1"/>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351949" y="3562597"/>
            <a:ext cx="4792051" cy="3295403"/>
          </a:xfrm>
          <a:prstGeom prst="rect">
            <a:avLst/>
          </a:prstGeom>
        </p:spPr>
      </p:pic>
      <p:sp>
        <p:nvSpPr>
          <p:cNvPr id="4" name="TextBox 3"/>
          <p:cNvSpPr txBox="1"/>
          <p:nvPr/>
        </p:nvSpPr>
        <p:spPr>
          <a:xfrm>
            <a:off x="4393871" y="879070"/>
            <a:ext cx="4595750" cy="2031325"/>
          </a:xfrm>
          <a:prstGeom prst="rect">
            <a:avLst/>
          </a:prstGeom>
          <a:noFill/>
        </p:spPr>
        <p:txBody>
          <a:bodyPr wrap="square" rtlCol="0">
            <a:spAutoFit/>
          </a:bodyPr>
          <a:lstStyle/>
          <a:p>
            <a:r>
              <a:rPr lang="en-US" b="1" dirty="0" smtClean="0"/>
              <a:t>Spring / summer –right abutment key trench excavation continued – starting to take shape</a:t>
            </a:r>
          </a:p>
          <a:p>
            <a:endParaRPr lang="en-US" b="1" dirty="0" smtClean="0"/>
          </a:p>
          <a:p>
            <a:r>
              <a:rPr lang="en-US" b="1" dirty="0" smtClean="0"/>
              <a:t>Continued excavation of 100 feet of alluvium in the main channel between the cofferdams</a:t>
            </a:r>
            <a:endParaRPr lang="en-US" b="1" dirty="0"/>
          </a:p>
        </p:txBody>
      </p:sp>
      <p:pic>
        <p:nvPicPr>
          <p:cNvPr id="3" name="Picture 2"/>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0" y="879070"/>
            <a:ext cx="4298868" cy="5037736"/>
          </a:xfrm>
          <a:prstGeom prst="rect">
            <a:avLst/>
          </a:prstGeom>
        </p:spPr>
      </p:pic>
    </p:spTree>
    <p:extLst>
      <p:ext uri="{BB962C8B-B14F-4D97-AF65-F5344CB8AC3E}">
        <p14:creationId xmlns="" xmlns:p14="http://schemas.microsoft.com/office/powerpoint/2010/main" val="521152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- 1973</a:t>
            </a:r>
            <a:endParaRPr lang="en-US" dirty="0"/>
          </a:p>
        </p:txBody>
      </p:sp>
      <p:sp>
        <p:nvSpPr>
          <p:cNvPr id="3" name="TextBox 2"/>
          <p:cNvSpPr txBox="1"/>
          <p:nvPr/>
        </p:nvSpPr>
        <p:spPr>
          <a:xfrm>
            <a:off x="4785755" y="832539"/>
            <a:ext cx="4263241" cy="2031325"/>
          </a:xfrm>
          <a:prstGeom prst="rect">
            <a:avLst/>
          </a:prstGeom>
          <a:noFill/>
        </p:spPr>
        <p:txBody>
          <a:bodyPr wrap="square" rtlCol="0">
            <a:spAutoFit/>
          </a:bodyPr>
          <a:lstStyle/>
          <a:p>
            <a:r>
              <a:rPr lang="en-US" b="1" dirty="0" smtClean="0"/>
              <a:t>In the channel, difficult rock conditions were encountered, including vertical faces and overhangs</a:t>
            </a:r>
          </a:p>
          <a:p>
            <a:endParaRPr lang="en-US" b="1" dirty="0"/>
          </a:p>
          <a:p>
            <a:r>
              <a:rPr lang="en-US" b="1" dirty="0" smtClean="0"/>
              <a:t>Drilling and blasting was required to shape the rock</a:t>
            </a:r>
            <a:endParaRPr lang="en-US" b="1" dirty="0"/>
          </a:p>
        </p:txBody>
      </p:sp>
      <p:pic>
        <p:nvPicPr>
          <p:cNvPr id="2" name="Picture 1"/>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0" y="832539"/>
            <a:ext cx="4583875" cy="2700049"/>
          </a:xfrm>
          <a:prstGeom prst="rect">
            <a:avLst/>
          </a:prstGeom>
        </p:spPr>
      </p:pic>
      <p:pic>
        <p:nvPicPr>
          <p:cNvPr id="4" name="Picture 3"/>
          <p:cNvPicPr>
            <a:picLocks noChangeAspect="1"/>
          </p:cNvPicPr>
          <p:nvPr/>
        </p:nvPicPr>
        <p:blipFill rotWithShape="1">
          <a:blip r:embed="rId4" cstate="print">
            <a:extLst>
              <a:ext uri="{28A0092B-C50C-407E-A947-70E740481C1C}">
                <a14:useLocalDpi xmlns="" xmlns:a14="http://schemas.microsoft.com/office/drawing/2010/main"/>
              </a:ext>
            </a:extLst>
          </a:blip>
          <a:srcRect/>
          <a:stretch/>
        </p:blipFill>
        <p:spPr>
          <a:xfrm>
            <a:off x="2522855" y="2863864"/>
            <a:ext cx="6621145" cy="3994136"/>
          </a:xfrm>
          <a:prstGeom prst="rect">
            <a:avLst/>
          </a:prstGeom>
        </p:spPr>
      </p:pic>
    </p:spTree>
    <p:extLst>
      <p:ext uri="{BB962C8B-B14F-4D97-AF65-F5344CB8AC3E}">
        <p14:creationId xmlns="" xmlns:p14="http://schemas.microsoft.com/office/powerpoint/2010/main" val="1025454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511791"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Background</a:t>
            </a:r>
            <a:endParaRPr lang="en-US" dirty="0"/>
          </a:p>
        </p:txBody>
      </p:sp>
      <p:sp>
        <p:nvSpPr>
          <p:cNvPr id="3079" name="Rectangle 7"/>
          <p:cNvSpPr>
            <a:spLocks noGrp="1" noChangeArrowheads="1"/>
          </p:cNvSpPr>
          <p:nvPr>
            <p:ph type="body" idx="4294967295"/>
          </p:nvPr>
        </p:nvSpPr>
        <p:spPr bwMode="auto">
          <a:xfrm>
            <a:off x="426493" y="872320"/>
            <a:ext cx="7966880" cy="113390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a:t>First filling was spring of 1976</a:t>
            </a:r>
          </a:p>
          <a:p>
            <a:r>
              <a:rPr lang="en-US" dirty="0"/>
              <a:t>Dam failed catastrophically on June 5, 1976</a:t>
            </a:r>
          </a:p>
        </p:txBody>
      </p:sp>
      <p:pic>
        <p:nvPicPr>
          <p:cNvPr id="3" name="Picture 2"/>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228600" y="2438399"/>
            <a:ext cx="7848600" cy="4191001"/>
          </a:xfrm>
          <a:prstGeom prst="rect">
            <a:avLst/>
          </a:prstGeom>
        </p:spPr>
      </p:pic>
    </p:spTree>
    <p:extLst>
      <p:ext uri="{BB962C8B-B14F-4D97-AF65-F5344CB8AC3E}">
        <p14:creationId xmlns="" xmlns:p14="http://schemas.microsoft.com/office/powerpoint/2010/main" val="355453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- 1973</a:t>
            </a:r>
            <a:endParaRPr lang="en-US" dirty="0"/>
          </a:p>
        </p:txBody>
      </p:sp>
      <p:sp>
        <p:nvSpPr>
          <p:cNvPr id="5" name="TextBox 4"/>
          <p:cNvSpPr txBox="1"/>
          <p:nvPr/>
        </p:nvSpPr>
        <p:spPr>
          <a:xfrm>
            <a:off x="45096" y="892749"/>
            <a:ext cx="4503153" cy="2308324"/>
          </a:xfrm>
          <a:prstGeom prst="rect">
            <a:avLst/>
          </a:prstGeom>
          <a:noFill/>
        </p:spPr>
        <p:txBody>
          <a:bodyPr wrap="square" rtlCol="0">
            <a:spAutoFit/>
          </a:bodyPr>
          <a:lstStyle/>
          <a:p>
            <a:r>
              <a:rPr lang="en-US" b="1" dirty="0" smtClean="0"/>
              <a:t>These photos show how the rock was shaped at 0.5:1 slopes with drilling and blasting</a:t>
            </a:r>
          </a:p>
          <a:p>
            <a:endParaRPr lang="en-US" b="1" dirty="0"/>
          </a:p>
          <a:p>
            <a:r>
              <a:rPr lang="en-US" b="1" dirty="0" smtClean="0"/>
              <a:t>Foundation rock was cleaned</a:t>
            </a:r>
          </a:p>
          <a:p>
            <a:endParaRPr lang="en-US" b="1" dirty="0"/>
          </a:p>
          <a:p>
            <a:r>
              <a:rPr lang="en-US" b="1" dirty="0" smtClean="0"/>
              <a:t>Also, the grout cap was installed – using steps in some places</a:t>
            </a:r>
            <a:endParaRPr lang="en-US" b="1" dirty="0"/>
          </a:p>
        </p:txBody>
      </p:sp>
      <p:pic>
        <p:nvPicPr>
          <p:cNvPr id="2" name="Picture 1"/>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419600" y="990600"/>
            <a:ext cx="4181856" cy="2855976"/>
          </a:xfrm>
          <a:prstGeom prst="rect">
            <a:avLst/>
          </a:prstGeom>
        </p:spPr>
      </p:pic>
      <p:pic>
        <p:nvPicPr>
          <p:cNvPr id="1026" name="Picture 2" descr="C:\Users\dosmun\Documents\07 Case Histories\Teton Dam Failure 2013\Scanned slides and photos\Album 1\Photos\P549-147-3401.tif"/>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0" y="3206339"/>
            <a:ext cx="4816476" cy="363681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email">
            <a:extLst>
              <a:ext uri="{28A0092B-C50C-407E-A947-70E740481C1C}">
                <a14:useLocalDpi xmlns="" xmlns:a14="http://schemas.microsoft.com/office/drawing/2010/main"/>
              </a:ext>
            </a:extLst>
          </a:blip>
          <a:srcRect/>
          <a:stretch/>
        </p:blipFill>
        <p:spPr>
          <a:xfrm>
            <a:off x="6056416" y="2971800"/>
            <a:ext cx="3087584" cy="3886200"/>
          </a:xfrm>
          <a:prstGeom prst="rect">
            <a:avLst/>
          </a:prstGeom>
        </p:spPr>
      </p:pic>
    </p:spTree>
    <p:extLst>
      <p:ext uri="{BB962C8B-B14F-4D97-AF65-F5344CB8AC3E}">
        <p14:creationId xmlns="" xmlns:p14="http://schemas.microsoft.com/office/powerpoint/2010/main" val="31479675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- 1973</a:t>
            </a:r>
            <a:endParaRPr lang="en-US" dirty="0"/>
          </a:p>
        </p:txBody>
      </p:sp>
      <p:pic>
        <p:nvPicPr>
          <p:cNvPr id="4" name="Picture 3"/>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0" y="1179563"/>
            <a:ext cx="6781800" cy="5678437"/>
          </a:xfrm>
          <a:prstGeom prst="rect">
            <a:avLst/>
          </a:prstGeom>
        </p:spPr>
      </p:pic>
      <p:sp>
        <p:nvSpPr>
          <p:cNvPr id="5" name="TextBox 4"/>
          <p:cNvSpPr txBox="1"/>
          <p:nvPr/>
        </p:nvSpPr>
        <p:spPr>
          <a:xfrm>
            <a:off x="6858000" y="1600201"/>
            <a:ext cx="2286000" cy="2031325"/>
          </a:xfrm>
          <a:prstGeom prst="rect">
            <a:avLst/>
          </a:prstGeom>
          <a:noFill/>
        </p:spPr>
        <p:txBody>
          <a:bodyPr wrap="square" rtlCol="0">
            <a:spAutoFit/>
          </a:bodyPr>
          <a:lstStyle/>
          <a:p>
            <a:r>
              <a:rPr lang="en-US" b="1" dirty="0" smtClean="0"/>
              <a:t>By late 1973 foundation shaping was completed and the main channel cutoff was excavated</a:t>
            </a:r>
            <a:endParaRPr lang="en-US" b="1" dirty="0"/>
          </a:p>
        </p:txBody>
      </p:sp>
    </p:spTree>
    <p:extLst>
      <p:ext uri="{BB962C8B-B14F-4D97-AF65-F5344CB8AC3E}">
        <p14:creationId xmlns="" xmlns:p14="http://schemas.microsoft.com/office/powerpoint/2010/main" val="39902996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- 1974</a:t>
            </a:r>
            <a:endParaRPr lang="en-US" dirty="0"/>
          </a:p>
        </p:txBody>
      </p:sp>
      <p:sp>
        <p:nvSpPr>
          <p:cNvPr id="4" name="TextBox 3"/>
          <p:cNvSpPr txBox="1"/>
          <p:nvPr/>
        </p:nvSpPr>
        <p:spPr>
          <a:xfrm>
            <a:off x="3168991" y="1028810"/>
            <a:ext cx="2303813" cy="2031325"/>
          </a:xfrm>
          <a:prstGeom prst="rect">
            <a:avLst/>
          </a:prstGeom>
          <a:noFill/>
        </p:spPr>
        <p:txBody>
          <a:bodyPr wrap="square" rtlCol="0">
            <a:spAutoFit/>
          </a:bodyPr>
          <a:lstStyle/>
          <a:p>
            <a:r>
              <a:rPr lang="en-US" b="1" dirty="0" smtClean="0"/>
              <a:t>Throughout 1974, it became more apparent in the photo record that open joints, fissures, void were prevalent…..</a:t>
            </a:r>
            <a:endParaRPr lang="en-US" b="1" dirty="0"/>
          </a:p>
        </p:txBody>
      </p:sp>
      <p:pic>
        <p:nvPicPr>
          <p:cNvPr id="3" name="Picture 2"/>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5638800" y="838200"/>
            <a:ext cx="3352799" cy="4536374"/>
          </a:xfrm>
          <a:prstGeom prst="rect">
            <a:avLst/>
          </a:prstGeom>
        </p:spPr>
      </p:pic>
      <p:pic>
        <p:nvPicPr>
          <p:cNvPr id="11" name="Picture 10"/>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16847" y="4405745"/>
            <a:ext cx="2920027" cy="2452255"/>
          </a:xfrm>
          <a:prstGeom prst="rect">
            <a:avLst/>
          </a:prstGeom>
        </p:spPr>
      </p:pic>
      <p:pic>
        <p:nvPicPr>
          <p:cNvPr id="13" name="Picture 12"/>
          <p:cNvPicPr>
            <a:picLocks noChangeAspect="1"/>
          </p:cNvPicPr>
          <p:nvPr/>
        </p:nvPicPr>
        <p:blipFill rotWithShape="1">
          <a:blip r:embed="rId5" cstate="email">
            <a:extLst>
              <a:ext uri="{28A0092B-C50C-407E-A947-70E740481C1C}">
                <a14:useLocalDpi xmlns="" xmlns:a14="http://schemas.microsoft.com/office/drawing/2010/main"/>
              </a:ext>
            </a:extLst>
          </a:blip>
          <a:srcRect/>
          <a:stretch/>
        </p:blipFill>
        <p:spPr>
          <a:xfrm>
            <a:off x="2895600" y="4108862"/>
            <a:ext cx="3004457" cy="2749138"/>
          </a:xfrm>
          <a:prstGeom prst="rect">
            <a:avLst/>
          </a:prstGeom>
        </p:spPr>
      </p:pic>
      <p:pic>
        <p:nvPicPr>
          <p:cNvPr id="14" name="Picture 13"/>
          <p:cNvPicPr>
            <a:picLocks noChangeAspect="1"/>
          </p:cNvPicPr>
          <p:nvPr/>
        </p:nvPicPr>
        <p:blipFill rotWithShape="1">
          <a:blip r:embed="rId6" cstate="email">
            <a:extLst>
              <a:ext uri="{28A0092B-C50C-407E-A947-70E740481C1C}">
                <a14:useLocalDpi xmlns="" xmlns:a14="http://schemas.microsoft.com/office/drawing/2010/main"/>
              </a:ext>
            </a:extLst>
          </a:blip>
          <a:srcRect/>
          <a:stretch/>
        </p:blipFill>
        <p:spPr>
          <a:xfrm>
            <a:off x="0" y="1143000"/>
            <a:ext cx="2987610" cy="3115056"/>
          </a:xfrm>
          <a:prstGeom prst="rect">
            <a:avLst/>
          </a:prstGeom>
        </p:spPr>
      </p:pic>
    </p:spTree>
    <p:extLst>
      <p:ext uri="{BB962C8B-B14F-4D97-AF65-F5344CB8AC3E}">
        <p14:creationId xmlns="" xmlns:p14="http://schemas.microsoft.com/office/powerpoint/2010/main" val="3324398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Grouting</a:t>
            </a:r>
            <a:endParaRPr lang="en-US" dirty="0"/>
          </a:p>
        </p:txBody>
      </p:sp>
      <p:pic>
        <p:nvPicPr>
          <p:cNvPr id="7" name="Picture 3" descr="H:\COMMON\PN3600\Lyon\TetonDam\3-2c.gif"/>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779462"/>
            <a:ext cx="9144000" cy="607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6182436" y="1405719"/>
            <a:ext cx="873457" cy="996287"/>
          </a:xfrm>
          <a:prstGeom prst="rect">
            <a:avLst/>
          </a:prstGeom>
          <a:solidFill>
            <a:srgbClr val="FFFF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82436" y="2404282"/>
            <a:ext cx="873456" cy="611874"/>
          </a:xfrm>
          <a:prstGeom prst="rect">
            <a:avLst/>
          </a:prstGeom>
          <a:solidFill>
            <a:srgbClr val="FFFF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429014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- 1975</a:t>
            </a:r>
            <a:endParaRPr lang="en-US" dirty="0"/>
          </a:p>
        </p:txBody>
      </p:sp>
      <p:pic>
        <p:nvPicPr>
          <p:cNvPr id="4" name="Picture 3"/>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64007" y="852034"/>
            <a:ext cx="3510465" cy="3606593"/>
          </a:xfrm>
          <a:prstGeom prst="rect">
            <a:avLst/>
          </a:prstGeom>
        </p:spPr>
      </p:pic>
      <p:pic>
        <p:nvPicPr>
          <p:cNvPr id="2" name="Picture 1"/>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2654372" y="1574965"/>
            <a:ext cx="3621974" cy="3715491"/>
          </a:xfrm>
          <a:prstGeom prst="rect">
            <a:avLst/>
          </a:prstGeom>
        </p:spPr>
      </p:pic>
      <p:pic>
        <p:nvPicPr>
          <p:cNvPr id="5" name="Picture 4"/>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5093917" y="2595413"/>
            <a:ext cx="4050083" cy="4262587"/>
          </a:xfrm>
          <a:prstGeom prst="rect">
            <a:avLst/>
          </a:prstGeom>
        </p:spPr>
      </p:pic>
      <p:sp>
        <p:nvSpPr>
          <p:cNvPr id="8" name="TextBox 7"/>
          <p:cNvSpPr txBox="1"/>
          <p:nvPr/>
        </p:nvSpPr>
        <p:spPr>
          <a:xfrm>
            <a:off x="6412675" y="838200"/>
            <a:ext cx="2731325" cy="1200329"/>
          </a:xfrm>
          <a:prstGeom prst="rect">
            <a:avLst/>
          </a:prstGeom>
          <a:noFill/>
        </p:spPr>
        <p:txBody>
          <a:bodyPr wrap="square" rtlCol="0">
            <a:spAutoFit/>
          </a:bodyPr>
          <a:lstStyle/>
          <a:p>
            <a:r>
              <a:rPr lang="en-US" b="1" dirty="0" smtClean="0"/>
              <a:t>Embankment placement went quickly in 1975</a:t>
            </a:r>
          </a:p>
          <a:p>
            <a:endParaRPr lang="en-US" b="1" dirty="0">
              <a:solidFill>
                <a:schemeClr val="bg1"/>
              </a:solidFill>
            </a:endParaRPr>
          </a:p>
        </p:txBody>
      </p:sp>
    </p:spTree>
    <p:extLst>
      <p:ext uri="{BB962C8B-B14F-4D97-AF65-F5344CB8AC3E}">
        <p14:creationId xmlns="" xmlns:p14="http://schemas.microsoft.com/office/powerpoint/2010/main" val="8912840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- 1975</a:t>
            </a:r>
            <a:endParaRPr lang="en-US" dirty="0"/>
          </a:p>
        </p:txBody>
      </p:sp>
      <p:pic>
        <p:nvPicPr>
          <p:cNvPr id="2" name="Picture 1"/>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0" y="1000391"/>
            <a:ext cx="4191000" cy="2220687"/>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378610" y="3078911"/>
            <a:ext cx="4765390" cy="3779089"/>
          </a:xfrm>
          <a:prstGeom prst="rect">
            <a:avLst/>
          </a:prstGeom>
        </p:spPr>
      </p:pic>
      <p:pic>
        <p:nvPicPr>
          <p:cNvPr id="4" name="Picture 3"/>
          <p:cNvPicPr>
            <a:picLocks noChangeAspect="1"/>
          </p:cNvPicPr>
          <p:nvPr/>
        </p:nvPicPr>
        <p:blipFill rotWithShape="1">
          <a:blip r:embed="rId5" cstate="email">
            <a:extLst>
              <a:ext uri="{28A0092B-C50C-407E-A947-70E740481C1C}">
                <a14:useLocalDpi xmlns="" xmlns:a14="http://schemas.microsoft.com/office/drawing/2010/main"/>
              </a:ext>
            </a:extLst>
          </a:blip>
          <a:srcRect/>
          <a:stretch/>
        </p:blipFill>
        <p:spPr>
          <a:xfrm>
            <a:off x="0" y="3621975"/>
            <a:ext cx="4578196" cy="3236026"/>
          </a:xfrm>
          <a:prstGeom prst="rect">
            <a:avLst/>
          </a:prstGeom>
        </p:spPr>
      </p:pic>
      <p:pic>
        <p:nvPicPr>
          <p:cNvPr id="6" name="Picture 5"/>
          <p:cNvPicPr>
            <a:picLocks noChangeAspect="1"/>
          </p:cNvPicPr>
          <p:nvPr/>
        </p:nvPicPr>
        <p:blipFill>
          <a:blip r:embed="rId6" cstate="email">
            <a:extLst>
              <a:ext uri="{28A0092B-C50C-407E-A947-70E740481C1C}">
                <a14:useLocalDpi xmlns="" xmlns:a14="http://schemas.microsoft.com/office/drawing/2010/main"/>
              </a:ext>
            </a:extLst>
          </a:blip>
          <a:stretch>
            <a:fillRect/>
          </a:stretch>
        </p:blipFill>
        <p:spPr>
          <a:xfrm>
            <a:off x="3657600" y="914400"/>
            <a:ext cx="5486400" cy="3569208"/>
          </a:xfrm>
          <a:prstGeom prst="rect">
            <a:avLst/>
          </a:prstGeom>
        </p:spPr>
      </p:pic>
    </p:spTree>
    <p:extLst>
      <p:ext uri="{BB962C8B-B14F-4D97-AF65-F5344CB8AC3E}">
        <p14:creationId xmlns="" xmlns:p14="http://schemas.microsoft.com/office/powerpoint/2010/main" val="1895912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3552"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Construction ~ 1975</a:t>
            </a:r>
            <a:endParaRPr lang="en-US" dirty="0"/>
          </a:p>
        </p:txBody>
      </p:sp>
      <p:pic>
        <p:nvPicPr>
          <p:cNvPr id="2" name="Picture 1"/>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1" y="990600"/>
            <a:ext cx="9144001" cy="5867400"/>
          </a:xfrm>
          <a:prstGeom prst="rect">
            <a:avLst/>
          </a:prstGeom>
        </p:spPr>
      </p:pic>
    </p:spTree>
    <p:extLst>
      <p:ext uri="{BB962C8B-B14F-4D97-AF65-F5344CB8AC3E}">
        <p14:creationId xmlns="" xmlns:p14="http://schemas.microsoft.com/office/powerpoint/2010/main" val="10491327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45324"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Reservoir Filling – Plan</a:t>
            </a:r>
            <a:endParaRPr lang="en-US" dirty="0"/>
          </a:p>
        </p:txBody>
      </p:sp>
      <p:sp>
        <p:nvSpPr>
          <p:cNvPr id="3079" name="Rectangle 7"/>
          <p:cNvSpPr>
            <a:spLocks noGrp="1" noChangeArrowheads="1"/>
          </p:cNvSpPr>
          <p:nvPr>
            <p:ph type="body" idx="4294967295"/>
          </p:nvPr>
        </p:nvSpPr>
        <p:spPr bwMode="auto">
          <a:xfrm>
            <a:off x="409699" y="1219200"/>
            <a:ext cx="8229600" cy="545473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200" dirty="0" smtClean="0"/>
              <a:t>Diversion through the river outlet works (~2400 </a:t>
            </a:r>
            <a:r>
              <a:rPr lang="en-US" sz="2200" dirty="0" err="1" smtClean="0"/>
              <a:t>cfs</a:t>
            </a:r>
            <a:r>
              <a:rPr lang="en-US" sz="2200" dirty="0" smtClean="0"/>
              <a:t> capacity) would stop on October 1 of the last construction season</a:t>
            </a:r>
          </a:p>
          <a:p>
            <a:r>
              <a:rPr lang="en-US" sz="2200" dirty="0" smtClean="0"/>
              <a:t>Winter river flows would go through the auxiliary outlet works (~850 </a:t>
            </a:r>
            <a:r>
              <a:rPr lang="en-US" sz="2200" dirty="0" err="1" smtClean="0"/>
              <a:t>cfs</a:t>
            </a:r>
            <a:r>
              <a:rPr lang="en-US" sz="2200" dirty="0" smtClean="0"/>
              <a:t> capacity)</a:t>
            </a:r>
          </a:p>
          <a:p>
            <a:r>
              <a:rPr lang="en-US" sz="2200" dirty="0" smtClean="0"/>
              <a:t>Seven months would be reserved for completion of river outlet works, making it fully operational by May 1 of the following year</a:t>
            </a:r>
          </a:p>
          <a:p>
            <a:r>
              <a:rPr lang="en-US" sz="2200" dirty="0" smtClean="0"/>
              <a:t>May 1 date important, as at that time Teton River flows typically exceeded capacity of auxiliary outlet</a:t>
            </a:r>
          </a:p>
          <a:p>
            <a:r>
              <a:rPr lang="en-US" sz="2200" dirty="0" smtClean="0"/>
              <a:t>“Unless adverse performance develops,</a:t>
            </a:r>
            <a:r>
              <a:rPr lang="en-US" sz="2200" dirty="0"/>
              <a:t> unrestricted filling rates will be permitted to elevation 5200.  Above elevation 5200 initial filling should not exceed 1 foot per day.”</a:t>
            </a:r>
            <a:r>
              <a:rPr lang="en-US" sz="2200" dirty="0" smtClean="0"/>
              <a:t> </a:t>
            </a:r>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41650431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74638"/>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Reservoir Filling – Actual</a:t>
            </a:r>
            <a:endParaRPr lang="en-US" dirty="0"/>
          </a:p>
        </p:txBody>
      </p:sp>
      <p:sp>
        <p:nvSpPr>
          <p:cNvPr id="3079" name="Rectangle 7"/>
          <p:cNvSpPr>
            <a:spLocks noGrp="1" noChangeArrowheads="1"/>
          </p:cNvSpPr>
          <p:nvPr>
            <p:ph type="body" idx="4294967295"/>
          </p:nvPr>
        </p:nvSpPr>
        <p:spPr bwMode="auto">
          <a:xfrm>
            <a:off x="457200" y="1447800"/>
            <a:ext cx="8229600" cy="457199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River outlet works were closed on October 3, 1975 (and never were completed, missing May 1 date)</a:t>
            </a:r>
          </a:p>
          <a:p>
            <a:pPr marL="0" indent="0">
              <a:buNone/>
            </a:pPr>
            <a:endParaRPr lang="en-US" sz="2400" dirty="0" smtClean="0"/>
          </a:p>
          <a:p>
            <a:r>
              <a:rPr lang="en-US" sz="2400" dirty="0" smtClean="0"/>
              <a:t>Starting </a:t>
            </a:r>
            <a:r>
              <a:rPr lang="en-US" sz="2400" dirty="0"/>
              <a:t>October 3, 1975 </a:t>
            </a:r>
            <a:r>
              <a:rPr lang="en-US" sz="2400" dirty="0" smtClean="0"/>
              <a:t>(and continuing to </a:t>
            </a:r>
            <a:r>
              <a:rPr lang="en-US" sz="2400" dirty="0"/>
              <a:t>May 3, </a:t>
            </a:r>
            <a:r>
              <a:rPr lang="en-US" sz="2400" dirty="0" smtClean="0"/>
              <a:t>1976), </a:t>
            </a:r>
            <a:r>
              <a:rPr lang="en-US" sz="2400" dirty="0"/>
              <a:t>releases through the auxiliary outlet works were limited to required downstream flows (300 ft</a:t>
            </a:r>
            <a:r>
              <a:rPr lang="en-US" sz="2400" baseline="30000" dirty="0"/>
              <a:t>3</a:t>
            </a:r>
            <a:r>
              <a:rPr lang="en-US" sz="2400" dirty="0"/>
              <a:t>/s), and all inflows in excess of that were stored in the reservoir</a:t>
            </a:r>
            <a:r>
              <a:rPr lang="en-US" sz="2400" dirty="0" smtClean="0"/>
              <a:t> </a:t>
            </a:r>
          </a:p>
          <a:p>
            <a:endParaRPr lang="en-US" sz="2400" dirty="0"/>
          </a:p>
          <a:p>
            <a:r>
              <a:rPr lang="en-US" sz="2400" dirty="0" smtClean="0"/>
              <a:t>By March 3, 1976, the reservoir level had risen to elevation 5170 (or a depth of 135 feet), and the rate of rise had been approximately 0.2 ft./day</a:t>
            </a:r>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22108940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74638"/>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Reservoir Filling – Actual</a:t>
            </a:r>
            <a:endParaRPr lang="en-US" dirty="0"/>
          </a:p>
        </p:txBody>
      </p:sp>
      <p:sp>
        <p:nvSpPr>
          <p:cNvPr id="3079" name="Rectangle 7"/>
          <p:cNvSpPr>
            <a:spLocks noGrp="1" noChangeArrowheads="1"/>
          </p:cNvSpPr>
          <p:nvPr>
            <p:ph type="body" idx="4294967295"/>
          </p:nvPr>
        </p:nvSpPr>
        <p:spPr bwMode="auto">
          <a:xfrm>
            <a:off x="457200" y="1447800"/>
            <a:ext cx="8229600" cy="457199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smtClean="0"/>
              <a:t>However, the winter of 1975-76 had featured heavy snow in the Teton River watershed, with surveys indicating up to 230% of normal levels</a:t>
            </a:r>
          </a:p>
          <a:p>
            <a:pPr marL="0" indent="0">
              <a:buNone/>
            </a:pPr>
            <a:endParaRPr lang="en-US" sz="2400" dirty="0" smtClean="0"/>
          </a:p>
          <a:p>
            <a:r>
              <a:rPr lang="en-US" sz="2400" dirty="0" smtClean="0"/>
              <a:t>On March 3, the Construction Engineer requested a relaxation of the 1 </a:t>
            </a:r>
            <a:r>
              <a:rPr lang="en-US" sz="2400" dirty="0" err="1" smtClean="0"/>
              <a:t>ft</a:t>
            </a:r>
            <a:r>
              <a:rPr lang="en-US" sz="2400" dirty="0" smtClean="0"/>
              <a:t>/day filling rate, citing the expected heavy inflows and noting all normal behavior to date</a:t>
            </a:r>
          </a:p>
          <a:p>
            <a:endParaRPr lang="en-US" sz="2400" dirty="0"/>
          </a:p>
          <a:p>
            <a:r>
              <a:rPr lang="en-US" sz="2400" dirty="0" smtClean="0"/>
              <a:t>The Denver Office granted this request, allowing the filling rate to increase to 2 </a:t>
            </a:r>
            <a:r>
              <a:rPr lang="en-US" sz="2400" dirty="0" err="1" smtClean="0"/>
              <a:t>ft</a:t>
            </a:r>
            <a:r>
              <a:rPr lang="en-US" sz="2400" dirty="0" smtClean="0"/>
              <a:t>/day, agreeing with the expected high inflows and normal behavior</a:t>
            </a:r>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4255567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Regional Geology Map</a:t>
            </a:r>
            <a:endParaRPr lang="en-US" dirty="0"/>
          </a:p>
        </p:txBody>
      </p:sp>
      <p:sp>
        <p:nvSpPr>
          <p:cNvPr id="3079" name="Rectangle 7"/>
          <p:cNvSpPr>
            <a:spLocks noGrp="1" noChangeArrowheads="1"/>
          </p:cNvSpPr>
          <p:nvPr>
            <p:ph type="body" idx="4294967295"/>
          </p:nvPr>
        </p:nvSpPr>
        <p:spPr bwMode="auto">
          <a:xfrm>
            <a:off x="457200" y="1447801"/>
            <a:ext cx="8229600" cy="12192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Text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4" name="Picture 3" descr="H:\COMMON\PN3600\Lyon\TetonDam\35.jp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955343"/>
            <a:ext cx="9144000" cy="5902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p:cNvSpPr>
            <a:spLocks noChangeAspect="1"/>
          </p:cNvSpPr>
          <p:nvPr/>
        </p:nvSpPr>
        <p:spPr>
          <a:xfrm>
            <a:off x="4572000" y="2364474"/>
            <a:ext cx="699432" cy="699432"/>
          </a:xfrm>
          <a:prstGeom prst="ellipse">
            <a:avLst/>
          </a:prstGeom>
          <a:solidFill>
            <a:srgbClr val="FFFF00">
              <a:alpha val="50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33145" y="1952632"/>
            <a:ext cx="1099074" cy="307777"/>
          </a:xfrm>
          <a:prstGeom prst="rect">
            <a:avLst/>
          </a:prstGeom>
          <a:solidFill>
            <a:srgbClr val="FFFF00">
              <a:alpha val="50000"/>
            </a:srgbClr>
          </a:solidFill>
          <a:ln w="12700">
            <a:solidFill>
              <a:schemeClr val="tx1"/>
            </a:solidFill>
          </a:ln>
        </p:spPr>
        <p:txBody>
          <a:bodyPr wrap="square" rtlCol="0">
            <a:spAutoFit/>
          </a:bodyPr>
          <a:lstStyle/>
          <a:p>
            <a:pPr algn="ctr"/>
            <a:r>
              <a:rPr lang="en-US" sz="1400" b="1" dirty="0" smtClean="0"/>
              <a:t>Teton Dam</a:t>
            </a:r>
            <a:endParaRPr lang="en-US" sz="1400" b="1" dirty="0"/>
          </a:p>
        </p:txBody>
      </p:sp>
    </p:spTree>
    <p:extLst>
      <p:ext uri="{BB962C8B-B14F-4D97-AF65-F5344CB8AC3E}">
        <p14:creationId xmlns="" xmlns:p14="http://schemas.microsoft.com/office/powerpoint/2010/main" val="12438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74638"/>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Reservoir Filling – Actual</a:t>
            </a:r>
            <a:endParaRPr lang="en-US" dirty="0"/>
          </a:p>
        </p:txBody>
      </p:sp>
      <p:sp>
        <p:nvSpPr>
          <p:cNvPr id="3079" name="Rectangle 7"/>
          <p:cNvSpPr>
            <a:spLocks noGrp="1" noChangeArrowheads="1"/>
          </p:cNvSpPr>
          <p:nvPr>
            <p:ph type="body" idx="4294967295"/>
          </p:nvPr>
        </p:nvSpPr>
        <p:spPr bwMode="auto">
          <a:xfrm>
            <a:off x="457200" y="1447800"/>
            <a:ext cx="8229600" cy="457199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a:t>Beginning in early April, river flows rose well above average, and continued well above normal until dam failure on June </a:t>
            </a:r>
            <a:r>
              <a:rPr lang="en-US" sz="2400" dirty="0" smtClean="0"/>
              <a:t>5</a:t>
            </a:r>
          </a:p>
          <a:p>
            <a:pPr marL="0" indent="0">
              <a:buNone/>
            </a:pPr>
            <a:endParaRPr lang="en-US" sz="2400" dirty="0" smtClean="0"/>
          </a:p>
          <a:p>
            <a:r>
              <a:rPr lang="en-US" sz="2400" dirty="0"/>
              <a:t>During two periods, April </a:t>
            </a:r>
            <a:r>
              <a:rPr lang="en-US" sz="2400" dirty="0" smtClean="0"/>
              <a:t>12-14 </a:t>
            </a:r>
            <a:r>
              <a:rPr lang="en-US" sz="2400" dirty="0"/>
              <a:t>and May 17-23, the flows exceeded all previous </a:t>
            </a:r>
            <a:r>
              <a:rPr lang="en-US" sz="2400" dirty="0" smtClean="0"/>
              <a:t>flows</a:t>
            </a:r>
          </a:p>
          <a:p>
            <a:pPr marL="0" indent="0">
              <a:buNone/>
            </a:pPr>
            <a:endParaRPr lang="en-US" sz="2400" dirty="0"/>
          </a:p>
          <a:p>
            <a:r>
              <a:rPr lang="en-US" sz="2400" dirty="0"/>
              <a:t>April and May 1976 runoff volumes were estimated to have </a:t>
            </a:r>
            <a:r>
              <a:rPr lang="en-US" sz="2400" dirty="0" smtClean="0"/>
              <a:t>return periods of about 6 years and 50 years, respectively.</a:t>
            </a:r>
          </a:p>
          <a:p>
            <a:endParaRPr lang="en-US" dirty="0" smtClean="0"/>
          </a:p>
          <a:p>
            <a:endParaRPr lang="en-US" dirty="0" smtClean="0"/>
          </a:p>
          <a:p>
            <a:endParaRPr lang="en-US" dirty="0"/>
          </a:p>
        </p:txBody>
      </p:sp>
    </p:spTree>
    <p:extLst>
      <p:ext uri="{BB962C8B-B14F-4D97-AF65-F5344CB8AC3E}">
        <p14:creationId xmlns="" xmlns:p14="http://schemas.microsoft.com/office/powerpoint/2010/main" val="25711255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274638"/>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Reservoir Filling – Actual</a:t>
            </a:r>
            <a:endParaRPr lang="en-US" dirty="0"/>
          </a:p>
        </p:txBody>
      </p:sp>
      <p:sp>
        <p:nvSpPr>
          <p:cNvPr id="3079" name="Rectangle 7"/>
          <p:cNvSpPr>
            <a:spLocks noGrp="1" noChangeArrowheads="1"/>
          </p:cNvSpPr>
          <p:nvPr>
            <p:ph type="body" idx="4294967295"/>
          </p:nvPr>
        </p:nvSpPr>
        <p:spPr bwMode="auto">
          <a:xfrm>
            <a:off x="130629" y="1600199"/>
            <a:ext cx="4702627" cy="5097483"/>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200" dirty="0" smtClean="0"/>
              <a:t>Throughout April and up to May 10, the filling rate was no higher than 2 </a:t>
            </a:r>
            <a:r>
              <a:rPr lang="en-US" sz="2200" dirty="0" err="1" smtClean="0"/>
              <a:t>ft</a:t>
            </a:r>
            <a:r>
              <a:rPr lang="en-US" sz="2200" dirty="0" smtClean="0"/>
              <a:t>/day except for 3 days</a:t>
            </a:r>
          </a:p>
          <a:p>
            <a:r>
              <a:rPr lang="en-US" sz="2200" dirty="0" smtClean="0"/>
              <a:t>From </a:t>
            </a:r>
            <a:r>
              <a:rPr lang="en-US" sz="2200" dirty="0"/>
              <a:t>May 11 until June 5, the </a:t>
            </a:r>
            <a:r>
              <a:rPr lang="en-US" sz="2200" dirty="0" smtClean="0"/>
              <a:t>2 </a:t>
            </a:r>
            <a:r>
              <a:rPr lang="en-US" sz="2200" dirty="0" err="1" smtClean="0"/>
              <a:t>ft</a:t>
            </a:r>
            <a:r>
              <a:rPr lang="en-US" sz="2200" dirty="0" smtClean="0"/>
              <a:t>/day </a:t>
            </a:r>
            <a:r>
              <a:rPr lang="en-US" sz="2200" dirty="0"/>
              <a:t>requirement was exceeded with an average daily rise of 3.0 feet and maximum rise of 4.3 feet on May </a:t>
            </a:r>
            <a:r>
              <a:rPr lang="en-US" sz="2200" dirty="0" smtClean="0"/>
              <a:t>18 (inflows ~4000 </a:t>
            </a:r>
            <a:r>
              <a:rPr lang="en-US" sz="2200" dirty="0" err="1" smtClean="0"/>
              <a:t>cfs</a:t>
            </a:r>
            <a:r>
              <a:rPr lang="en-US" sz="2200" dirty="0" smtClean="0"/>
              <a:t>)</a:t>
            </a:r>
            <a:endParaRPr lang="en-US" sz="2200" dirty="0"/>
          </a:p>
          <a:p>
            <a:r>
              <a:rPr lang="en-US" sz="2200" dirty="0"/>
              <a:t>From May 12 through June 5, the auxiliary outlet was discharging at a rate higher than its capacity of 850 </a:t>
            </a:r>
            <a:r>
              <a:rPr lang="en-US" sz="2200" dirty="0" err="1"/>
              <a:t>cfs</a:t>
            </a:r>
            <a:endParaRPr lang="en-US" sz="2200" dirty="0" smtClean="0"/>
          </a:p>
          <a:p>
            <a:endParaRPr lang="en-US" dirty="0" smtClean="0"/>
          </a:p>
          <a:p>
            <a:endParaRPr lang="en-US" dirty="0"/>
          </a:p>
        </p:txBody>
      </p:sp>
      <p:pic>
        <p:nvPicPr>
          <p:cNvPr id="4" name="Picture 2"/>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697170" y="1555667"/>
            <a:ext cx="4446830" cy="4376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val 4"/>
          <p:cNvSpPr>
            <a:spLocks noChangeAspect="1"/>
          </p:cNvSpPr>
          <p:nvPr/>
        </p:nvSpPr>
        <p:spPr>
          <a:xfrm>
            <a:off x="7517081" y="4502033"/>
            <a:ext cx="699432" cy="699432"/>
          </a:xfrm>
          <a:prstGeom prst="ellipse">
            <a:avLst/>
          </a:prstGeom>
          <a:solidFill>
            <a:srgbClr val="FFFF00">
              <a:alpha val="50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7866797" y="3162780"/>
            <a:ext cx="699432" cy="699432"/>
          </a:xfrm>
          <a:prstGeom prst="ellipse">
            <a:avLst/>
          </a:prstGeom>
          <a:solidFill>
            <a:srgbClr val="FFFF00">
              <a:alpha val="50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752275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381000" y="0"/>
            <a:ext cx="85344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Significance of Increased Filling Rate</a:t>
            </a:r>
            <a:endParaRPr lang="en-US" dirty="0"/>
          </a:p>
        </p:txBody>
      </p:sp>
      <p:sp>
        <p:nvSpPr>
          <p:cNvPr id="3079" name="Rectangle 7"/>
          <p:cNvSpPr>
            <a:spLocks noGrp="1" noChangeArrowheads="1"/>
          </p:cNvSpPr>
          <p:nvPr>
            <p:ph type="body" idx="4294967295"/>
          </p:nvPr>
        </p:nvSpPr>
        <p:spPr bwMode="auto">
          <a:xfrm>
            <a:off x="228600" y="1066800"/>
            <a:ext cx="8915400" cy="5334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200" dirty="0" smtClean="0"/>
              <a:t>At Reclamation, a maximum 1 </a:t>
            </a:r>
            <a:r>
              <a:rPr lang="en-US" sz="2200" dirty="0" err="1" smtClean="0"/>
              <a:t>ft</a:t>
            </a:r>
            <a:r>
              <a:rPr lang="en-US" sz="2200" dirty="0" smtClean="0"/>
              <a:t>/day filling rate criterion had been used for years: </a:t>
            </a:r>
          </a:p>
          <a:p>
            <a:pPr lvl="1"/>
            <a:r>
              <a:rPr lang="en-US" sz="2200" dirty="0" smtClean="0"/>
              <a:t>Considered </a:t>
            </a:r>
            <a:r>
              <a:rPr lang="en-US" sz="2200" dirty="0"/>
              <a:t>a desirable rate for testing the abutments and the </a:t>
            </a:r>
            <a:r>
              <a:rPr lang="en-US" sz="2200" dirty="0" smtClean="0"/>
              <a:t>embankment</a:t>
            </a:r>
          </a:p>
          <a:p>
            <a:pPr lvl="1"/>
            <a:r>
              <a:rPr lang="en-US" sz="2200" dirty="0" smtClean="0"/>
              <a:t>Assuming structures were operational, also provided time to take remedial action if problems developed</a:t>
            </a:r>
          </a:p>
          <a:p>
            <a:endParaRPr lang="en-US" sz="2200" dirty="0"/>
          </a:p>
          <a:p>
            <a:r>
              <a:rPr lang="en-US" sz="2200" dirty="0" smtClean="0"/>
              <a:t>Worthwhile to note that exceeding this filling rate was not unusual for a Reclamation reservoir:</a:t>
            </a:r>
          </a:p>
          <a:p>
            <a:pPr lvl="1"/>
            <a:r>
              <a:rPr lang="en-US" sz="2200" dirty="0"/>
              <a:t>Initial reservoir filling criteria were increased in the initial filling of </a:t>
            </a:r>
            <a:r>
              <a:rPr lang="en-US" sz="2200" dirty="0" smtClean="0"/>
              <a:t>Reclamation reservoirs in 36 instances</a:t>
            </a:r>
          </a:p>
          <a:p>
            <a:pPr lvl="1"/>
            <a:r>
              <a:rPr lang="en-US" sz="2200" dirty="0" smtClean="0"/>
              <a:t>For eight of those, the reservoir filling rates exceeded the maximum Teton rate of 4.3 feet </a:t>
            </a:r>
          </a:p>
          <a:p>
            <a:pPr lvl="1"/>
            <a:r>
              <a:rPr lang="en-US" sz="2200" dirty="0" smtClean="0"/>
              <a:t>No problems were encountered in these cases</a:t>
            </a:r>
          </a:p>
          <a:p>
            <a:endParaRPr lang="en-US" sz="2400" dirty="0"/>
          </a:p>
        </p:txBody>
      </p:sp>
    </p:spTree>
    <p:extLst>
      <p:ext uri="{BB962C8B-B14F-4D97-AF65-F5344CB8AC3E}">
        <p14:creationId xmlns="" xmlns:p14="http://schemas.microsoft.com/office/powerpoint/2010/main" val="4050735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38100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Initial Seepage – June 3 and 4</a:t>
            </a:r>
            <a:endParaRPr lang="en-US" dirty="0"/>
          </a:p>
        </p:txBody>
      </p:sp>
      <p:sp>
        <p:nvSpPr>
          <p:cNvPr id="3079" name="Rectangle 7"/>
          <p:cNvSpPr>
            <a:spLocks noGrp="1" noChangeArrowheads="1"/>
          </p:cNvSpPr>
          <p:nvPr>
            <p:ph type="body" idx="4294967295"/>
          </p:nvPr>
        </p:nvSpPr>
        <p:spPr bwMode="auto">
          <a:xfrm>
            <a:off x="385948" y="844138"/>
            <a:ext cx="8758052" cy="5023262"/>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400" dirty="0"/>
              <a:t>On June 3, project personnel inspecting the right abutment found two small seeps located 1,300 and 1,500 feet downstream from the toe of the </a:t>
            </a:r>
            <a:r>
              <a:rPr lang="en-US" sz="2400" dirty="0" smtClean="0"/>
              <a:t>dam</a:t>
            </a:r>
          </a:p>
          <a:p>
            <a:r>
              <a:rPr lang="en-US" sz="2400" dirty="0" smtClean="0"/>
              <a:t>On </a:t>
            </a:r>
            <a:r>
              <a:rPr lang="en-US" sz="2400" dirty="0"/>
              <a:t>June 4, a small </a:t>
            </a:r>
            <a:r>
              <a:rPr lang="en-US" sz="2400" dirty="0" smtClean="0"/>
              <a:t>seep </a:t>
            </a:r>
            <a:r>
              <a:rPr lang="en-US" sz="2400" dirty="0"/>
              <a:t>was found </a:t>
            </a:r>
            <a:r>
              <a:rPr lang="en-US" sz="2400" dirty="0" smtClean="0"/>
              <a:t>at the </a:t>
            </a:r>
            <a:r>
              <a:rPr lang="en-US" sz="2400" dirty="0"/>
              <a:t>right abutment </a:t>
            </a:r>
            <a:r>
              <a:rPr lang="en-US" sz="2400" dirty="0" smtClean="0"/>
              <a:t>about 150 </a:t>
            </a:r>
            <a:r>
              <a:rPr lang="en-US" sz="2400" dirty="0"/>
              <a:t>to 200 feet downstream from the toe of the </a:t>
            </a:r>
            <a:r>
              <a:rPr lang="en-US" sz="2400" dirty="0" smtClean="0"/>
              <a:t>dam</a:t>
            </a:r>
            <a:endParaRPr lang="en-US" sz="2400" dirty="0"/>
          </a:p>
        </p:txBody>
      </p:sp>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572000" y="2819400"/>
            <a:ext cx="388620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28600" y="2895600"/>
            <a:ext cx="4186990" cy="33338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755911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355735" y="6626"/>
            <a:ext cx="8229600" cy="87514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Initial Seepage – June 3 and 4</a:t>
            </a:r>
            <a:endParaRPr lang="en-US" dirty="0"/>
          </a:p>
        </p:txBody>
      </p:sp>
      <p:sp>
        <p:nvSpPr>
          <p:cNvPr id="3079" name="Rectangle 7"/>
          <p:cNvSpPr>
            <a:spLocks noGrp="1" noChangeArrowheads="1"/>
          </p:cNvSpPr>
          <p:nvPr>
            <p:ph type="body" idx="4294967295"/>
          </p:nvPr>
        </p:nvSpPr>
        <p:spPr bwMode="auto">
          <a:xfrm>
            <a:off x="457200" y="1447801"/>
            <a:ext cx="8229600" cy="12192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0" y="875145"/>
            <a:ext cx="9144000" cy="5976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val 1"/>
          <p:cNvSpPr/>
          <p:nvPr/>
        </p:nvSpPr>
        <p:spPr>
          <a:xfrm>
            <a:off x="5181600" y="4747591"/>
            <a:ext cx="1371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3886200" y="4431194"/>
            <a:ext cx="457200" cy="130842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276600" y="3798403"/>
            <a:ext cx="914400" cy="632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553200" y="5204791"/>
            <a:ext cx="381000" cy="20540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34200" y="5225534"/>
            <a:ext cx="1556836" cy="369332"/>
          </a:xfrm>
          <a:prstGeom prst="rect">
            <a:avLst/>
          </a:prstGeom>
          <a:noFill/>
        </p:spPr>
        <p:txBody>
          <a:bodyPr wrap="none" rtlCol="0">
            <a:spAutoFit/>
          </a:bodyPr>
          <a:lstStyle/>
          <a:p>
            <a:r>
              <a:rPr lang="en-US" dirty="0" smtClean="0">
                <a:solidFill>
                  <a:srgbClr val="FF0000"/>
                </a:solidFill>
              </a:rPr>
              <a:t>June 3 seeps</a:t>
            </a:r>
            <a:endParaRPr lang="en-US" dirty="0">
              <a:solidFill>
                <a:srgbClr val="FF0000"/>
              </a:solidFill>
            </a:endParaRPr>
          </a:p>
        </p:txBody>
      </p:sp>
      <p:sp>
        <p:nvSpPr>
          <p:cNvPr id="11" name="TextBox 10"/>
          <p:cNvSpPr txBox="1"/>
          <p:nvPr/>
        </p:nvSpPr>
        <p:spPr>
          <a:xfrm>
            <a:off x="4038600" y="5739623"/>
            <a:ext cx="1441420" cy="369332"/>
          </a:xfrm>
          <a:prstGeom prst="rect">
            <a:avLst/>
          </a:prstGeom>
          <a:noFill/>
        </p:spPr>
        <p:txBody>
          <a:bodyPr wrap="none" rtlCol="0">
            <a:spAutoFit/>
          </a:bodyPr>
          <a:lstStyle/>
          <a:p>
            <a:r>
              <a:rPr lang="en-US" dirty="0" smtClean="0">
                <a:solidFill>
                  <a:srgbClr val="FF0000"/>
                </a:solidFill>
              </a:rPr>
              <a:t>June 4 seep</a:t>
            </a:r>
            <a:endParaRPr lang="en-US" dirty="0">
              <a:solidFill>
                <a:srgbClr val="FF0000"/>
              </a:solidFill>
            </a:endParaRPr>
          </a:p>
        </p:txBody>
      </p:sp>
    </p:spTree>
    <p:extLst>
      <p:ext uri="{BB962C8B-B14F-4D97-AF65-F5344CB8AC3E}">
        <p14:creationId xmlns="" xmlns:p14="http://schemas.microsoft.com/office/powerpoint/2010/main" val="14268232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5562600"/>
            <a:ext cx="7772400" cy="838200"/>
          </a:xfrm>
        </p:spPr>
        <p:txBody>
          <a:bodyPr/>
          <a:lstStyle/>
          <a:p>
            <a:pPr eaLnBrk="1" hangingPunct="1">
              <a:defRPr/>
            </a:pPr>
            <a:r>
              <a:rPr lang="en-US" sz="3600" b="1" i="1" dirty="0" smtClean="0">
                <a:solidFill>
                  <a:schemeClr val="tx1"/>
                </a:solidFill>
              </a:rPr>
              <a:t>Increased Seepage in Groin </a:t>
            </a:r>
          </a:p>
        </p:txBody>
      </p:sp>
      <p:pic>
        <p:nvPicPr>
          <p:cNvPr id="39939" name="Picture 3" descr="4"/>
          <p:cNvPicPr>
            <a:picLocks noChangeAspect="1" noChangeArrowheads="1"/>
          </p:cNvPicPr>
          <p:nvPr/>
        </p:nvPicPr>
        <p:blipFill>
          <a:blip r:embed="rId2" cstate="print"/>
          <a:srcRect/>
          <a:stretch>
            <a:fillRect/>
          </a:stretch>
        </p:blipFill>
        <p:spPr bwMode="auto">
          <a:xfrm>
            <a:off x="381000" y="380999"/>
            <a:ext cx="8382000" cy="5105401"/>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5715000"/>
            <a:ext cx="9144000" cy="1143000"/>
          </a:xfrm>
        </p:spPr>
        <p:txBody>
          <a:bodyPr/>
          <a:lstStyle/>
          <a:p>
            <a:pPr algn="l" eaLnBrk="1" hangingPunct="1">
              <a:defRPr/>
            </a:pPr>
            <a:r>
              <a:rPr lang="en-US" sz="3600" b="1" i="1" dirty="0" smtClean="0">
                <a:solidFill>
                  <a:schemeClr val="tx1"/>
                </a:solidFill>
              </a:rPr>
              <a:t>  Seepage Moving Into Embankment </a:t>
            </a:r>
            <a:br>
              <a:rPr lang="en-US" sz="3600" b="1" i="1" dirty="0" smtClean="0">
                <a:solidFill>
                  <a:schemeClr val="tx1"/>
                </a:solidFill>
              </a:rPr>
            </a:br>
            <a:r>
              <a:rPr lang="en-US" sz="3600" b="1" i="1" dirty="0" smtClean="0">
                <a:solidFill>
                  <a:schemeClr val="tx1"/>
                </a:solidFill>
              </a:rPr>
              <a:t>        About 10:45 am, June 5, 1976</a:t>
            </a:r>
          </a:p>
        </p:txBody>
      </p:sp>
      <p:pic>
        <p:nvPicPr>
          <p:cNvPr id="40963" name="Picture 3" descr="3-9-60"/>
          <p:cNvPicPr>
            <a:picLocks noChangeAspect="1" noChangeArrowheads="1"/>
          </p:cNvPicPr>
          <p:nvPr/>
        </p:nvPicPr>
        <p:blipFill>
          <a:blip r:embed="rId2" cstate="print"/>
          <a:srcRect/>
          <a:stretch>
            <a:fillRect/>
          </a:stretch>
        </p:blipFill>
        <p:spPr bwMode="auto">
          <a:xfrm>
            <a:off x="0" y="-252413"/>
            <a:ext cx="9144000" cy="6057901"/>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5562600"/>
            <a:ext cx="9144000" cy="914400"/>
          </a:xfrm>
        </p:spPr>
        <p:txBody>
          <a:bodyPr/>
          <a:lstStyle/>
          <a:p>
            <a:pPr eaLnBrk="1" hangingPunct="1">
              <a:defRPr/>
            </a:pPr>
            <a:r>
              <a:rPr lang="en-US" sz="3600" b="1" i="1" dirty="0" smtClean="0">
                <a:solidFill>
                  <a:schemeClr val="tx1"/>
                </a:solidFill>
              </a:rPr>
              <a:t>About 10:45 am</a:t>
            </a:r>
          </a:p>
        </p:txBody>
      </p:sp>
      <p:pic>
        <p:nvPicPr>
          <p:cNvPr id="41987" name="Picture 3" descr="3-9-61"/>
          <p:cNvPicPr>
            <a:picLocks noChangeAspect="1" noChangeArrowheads="1"/>
          </p:cNvPicPr>
          <p:nvPr/>
        </p:nvPicPr>
        <p:blipFill>
          <a:blip r:embed="rId2" cstate="print"/>
          <a:srcRect/>
          <a:stretch>
            <a:fillRect/>
          </a:stretch>
        </p:blipFill>
        <p:spPr bwMode="auto">
          <a:xfrm>
            <a:off x="152400" y="152400"/>
            <a:ext cx="8610600" cy="55626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5257800"/>
            <a:ext cx="9144000" cy="1066800"/>
          </a:xfrm>
        </p:spPr>
        <p:txBody>
          <a:bodyPr/>
          <a:lstStyle/>
          <a:p>
            <a:pPr algn="l" eaLnBrk="1" hangingPunct="1">
              <a:defRPr/>
            </a:pPr>
            <a:r>
              <a:rPr lang="en-US" sz="3200" b="1" i="1" dirty="0" smtClean="0">
                <a:solidFill>
                  <a:schemeClr val="tx1"/>
                </a:solidFill>
              </a:rPr>
              <a:t>    Flow Increasing, Dozers Sent to Fill Hole </a:t>
            </a:r>
            <a:br>
              <a:rPr lang="en-US" sz="3200" b="1" i="1" dirty="0" smtClean="0">
                <a:solidFill>
                  <a:schemeClr val="tx1"/>
                </a:solidFill>
              </a:rPr>
            </a:br>
            <a:r>
              <a:rPr lang="en-US" sz="3200" b="1" i="1" dirty="0" smtClean="0">
                <a:solidFill>
                  <a:schemeClr val="tx1"/>
                </a:solidFill>
              </a:rPr>
              <a:t>          at Elevation 5200 about 10:45 am</a:t>
            </a:r>
          </a:p>
        </p:txBody>
      </p:sp>
      <p:pic>
        <p:nvPicPr>
          <p:cNvPr id="43011" name="Picture 3" descr="3-9-62"/>
          <p:cNvPicPr>
            <a:picLocks noChangeAspect="1" noChangeArrowheads="1"/>
          </p:cNvPicPr>
          <p:nvPr/>
        </p:nvPicPr>
        <p:blipFill>
          <a:blip r:embed="rId2" cstate="print"/>
          <a:srcRect/>
          <a:stretch>
            <a:fillRect/>
          </a:stretch>
        </p:blipFill>
        <p:spPr bwMode="auto">
          <a:xfrm>
            <a:off x="304800" y="152400"/>
            <a:ext cx="8458200" cy="51816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5334000"/>
            <a:ext cx="9144000" cy="1066800"/>
          </a:xfrm>
        </p:spPr>
        <p:txBody>
          <a:bodyPr/>
          <a:lstStyle/>
          <a:p>
            <a:pPr algn="l" eaLnBrk="1" hangingPunct="1">
              <a:defRPr/>
            </a:pPr>
            <a:r>
              <a:rPr lang="en-US" sz="3600" b="1" i="1" dirty="0" smtClean="0">
                <a:solidFill>
                  <a:schemeClr val="tx1"/>
                </a:solidFill>
              </a:rPr>
              <a:t>  Dozers Lost In Hole About 11:20 am</a:t>
            </a:r>
          </a:p>
        </p:txBody>
      </p:sp>
      <p:pic>
        <p:nvPicPr>
          <p:cNvPr id="44035" name="Picture 3" descr="3-9-63"/>
          <p:cNvPicPr>
            <a:picLocks noChangeAspect="1" noChangeArrowheads="1"/>
          </p:cNvPicPr>
          <p:nvPr/>
        </p:nvPicPr>
        <p:blipFill>
          <a:blip r:embed="rId2" cstate="print"/>
          <a:srcRect/>
          <a:stretch>
            <a:fillRect/>
          </a:stretch>
        </p:blipFill>
        <p:spPr bwMode="auto">
          <a:xfrm>
            <a:off x="152400" y="304801"/>
            <a:ext cx="8839200" cy="5029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5720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Pre-construction site</a:t>
            </a:r>
            <a:endParaRPr lang="en-US" dirty="0"/>
          </a:p>
        </p:txBody>
      </p:sp>
      <p:pic>
        <p:nvPicPr>
          <p:cNvPr id="4" name="Picture 3" descr="H:\COMMON\PN3600\Lyon\TetonDam\b.jpg"/>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0" y="887104"/>
            <a:ext cx="9144000" cy="5970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txBox="1">
            <a:spLocks noChangeArrowheads="1"/>
          </p:cNvSpPr>
          <p:nvPr/>
        </p:nvSpPr>
        <p:spPr bwMode="auto">
          <a:xfrm>
            <a:off x="197893" y="1708242"/>
            <a:ext cx="2954740" cy="1254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pPr marL="0" indent="0">
              <a:buNone/>
            </a:pPr>
            <a:r>
              <a:rPr lang="en-US" dirty="0" smtClean="0">
                <a:solidFill>
                  <a:schemeClr val="tx1"/>
                </a:solidFill>
              </a:rPr>
              <a:t>Aeolian sediments on plateau are about 30 ft. thick</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
        <p:nvSpPr>
          <p:cNvPr id="6" name="Rectangle 7"/>
          <p:cNvSpPr txBox="1">
            <a:spLocks noChangeArrowheads="1"/>
          </p:cNvSpPr>
          <p:nvPr/>
        </p:nvSpPr>
        <p:spPr bwMode="auto">
          <a:xfrm>
            <a:off x="5902657" y="2989427"/>
            <a:ext cx="3336878" cy="1288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bg1"/>
                </a:solidFill>
                <a:latin typeface="+mn-lt"/>
                <a:ea typeface="+mn-ea"/>
                <a:cs typeface="+mn-cs"/>
              </a:defRPr>
            </a:lvl1pPr>
            <a:lvl2pPr marL="742950" indent="-285750" algn="l" rtl="0" fontAlgn="base">
              <a:spcBef>
                <a:spcPct val="20000"/>
              </a:spcBef>
              <a:spcAft>
                <a:spcPct val="0"/>
              </a:spcAft>
              <a:buChar char="–"/>
              <a:defRPr sz="2000"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sz="1600" b="1">
                <a:solidFill>
                  <a:schemeClr val="bg1"/>
                </a:solidFill>
                <a:latin typeface="+mn-lt"/>
              </a:defRPr>
            </a:lvl4pPr>
            <a:lvl5pPr marL="2057400" indent="-228600" algn="l" rtl="0" fontAlgn="base">
              <a:spcBef>
                <a:spcPct val="20000"/>
              </a:spcBef>
              <a:spcAft>
                <a:spcPct val="0"/>
              </a:spcAft>
              <a:buChar char="»"/>
              <a:defRPr sz="1400" b="1">
                <a:solidFill>
                  <a:schemeClr val="bg1"/>
                </a:solidFill>
                <a:latin typeface="+mn-lt"/>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pPr marL="0" indent="0">
              <a:buNone/>
            </a:pPr>
            <a:r>
              <a:rPr lang="en-US" dirty="0" smtClean="0">
                <a:solidFill>
                  <a:schemeClr val="tx1"/>
                </a:solidFill>
              </a:rPr>
              <a:t>Alluvium deposited in channel – about 100 ft. thick</a:t>
            </a: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extLst>
      <p:ext uri="{BB962C8B-B14F-4D97-AF65-F5344CB8AC3E}">
        <p14:creationId xmlns="" xmlns:p14="http://schemas.microsoft.com/office/powerpoint/2010/main" val="2369144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143000"/>
            <a:ext cx="3276600" cy="1143000"/>
          </a:xfrm>
        </p:spPr>
        <p:txBody>
          <a:bodyPr/>
          <a:lstStyle/>
          <a:p>
            <a:pPr eaLnBrk="1" hangingPunct="1">
              <a:defRPr/>
            </a:pPr>
            <a:r>
              <a:rPr lang="en-US" sz="3600" b="1" i="1" dirty="0" smtClean="0">
                <a:solidFill>
                  <a:schemeClr val="tx1"/>
                </a:solidFill>
              </a:rPr>
              <a:t>Dozers</a:t>
            </a:r>
            <a:br>
              <a:rPr lang="en-US" sz="3600" b="1" i="1" dirty="0" smtClean="0">
                <a:solidFill>
                  <a:schemeClr val="tx1"/>
                </a:solidFill>
              </a:rPr>
            </a:br>
            <a:r>
              <a:rPr lang="en-US" sz="3600" b="1" i="1" dirty="0" smtClean="0">
                <a:solidFill>
                  <a:schemeClr val="tx1"/>
                </a:solidFill>
              </a:rPr>
              <a:t>Lost</a:t>
            </a:r>
          </a:p>
        </p:txBody>
      </p:sp>
      <p:pic>
        <p:nvPicPr>
          <p:cNvPr id="45059" name="Picture 3" descr="3-9-64"/>
          <p:cNvPicPr>
            <a:picLocks noChangeAspect="1" noChangeArrowheads="1"/>
          </p:cNvPicPr>
          <p:nvPr/>
        </p:nvPicPr>
        <p:blipFill>
          <a:blip r:embed="rId2" cstate="print"/>
          <a:srcRect/>
          <a:stretch>
            <a:fillRect/>
          </a:stretch>
        </p:blipFill>
        <p:spPr bwMode="auto">
          <a:xfrm>
            <a:off x="2590800" y="152400"/>
            <a:ext cx="6400800" cy="5715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5715000"/>
            <a:ext cx="9144000" cy="685800"/>
          </a:xfrm>
        </p:spPr>
        <p:txBody>
          <a:bodyPr/>
          <a:lstStyle/>
          <a:p>
            <a:pPr eaLnBrk="1" hangingPunct="1">
              <a:defRPr/>
            </a:pPr>
            <a:r>
              <a:rPr lang="en-US" sz="3600" b="1" i="1" dirty="0" smtClean="0">
                <a:solidFill>
                  <a:schemeClr val="tx1"/>
                </a:solidFill>
              </a:rPr>
              <a:t>About 11:25 am, June 5, 1976</a:t>
            </a:r>
          </a:p>
        </p:txBody>
      </p:sp>
      <p:pic>
        <p:nvPicPr>
          <p:cNvPr id="46083" name="Picture 3" descr="3-9-65"/>
          <p:cNvPicPr>
            <a:picLocks noChangeAspect="1" noChangeArrowheads="1"/>
          </p:cNvPicPr>
          <p:nvPr/>
        </p:nvPicPr>
        <p:blipFill>
          <a:blip r:embed="rId2" cstate="print"/>
          <a:srcRect/>
          <a:stretch>
            <a:fillRect/>
          </a:stretch>
        </p:blipFill>
        <p:spPr bwMode="auto">
          <a:xfrm>
            <a:off x="152400" y="304800"/>
            <a:ext cx="8763000" cy="54070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5715000"/>
            <a:ext cx="9144000" cy="1143000"/>
          </a:xfrm>
        </p:spPr>
        <p:txBody>
          <a:bodyPr/>
          <a:lstStyle/>
          <a:p>
            <a:pPr eaLnBrk="1" hangingPunct="1">
              <a:defRPr/>
            </a:pPr>
            <a:endParaRPr lang="en-US" sz="3600" i="1" smtClean="0">
              <a:solidFill>
                <a:srgbClr val="FFFF00"/>
              </a:solidFill>
              <a:effectLst>
                <a:outerShdw blurRad="38100" dist="38100" dir="2700000" algn="tl">
                  <a:srgbClr val="000000"/>
                </a:outerShdw>
              </a:effectLst>
            </a:endParaRPr>
          </a:p>
        </p:txBody>
      </p:sp>
      <p:pic>
        <p:nvPicPr>
          <p:cNvPr id="47107" name="Picture 3" descr="3-9-6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5486400"/>
            <a:ext cx="9144000" cy="1066800"/>
          </a:xfrm>
        </p:spPr>
        <p:txBody>
          <a:bodyPr/>
          <a:lstStyle/>
          <a:p>
            <a:pPr eaLnBrk="1" hangingPunct="1">
              <a:defRPr/>
            </a:pPr>
            <a:r>
              <a:rPr lang="en-US" sz="3600" b="1" i="1" dirty="0" smtClean="0">
                <a:solidFill>
                  <a:schemeClr val="tx1"/>
                </a:solidFill>
              </a:rPr>
              <a:t>Flow Increasing</a:t>
            </a:r>
          </a:p>
        </p:txBody>
      </p:sp>
      <p:pic>
        <p:nvPicPr>
          <p:cNvPr id="48131" name="Picture 3" descr="3-9-66"/>
          <p:cNvPicPr>
            <a:picLocks noChangeAspect="1" noChangeArrowheads="1"/>
          </p:cNvPicPr>
          <p:nvPr/>
        </p:nvPicPr>
        <p:blipFill>
          <a:blip r:embed="rId2" cstate="print"/>
          <a:srcRect/>
          <a:stretch>
            <a:fillRect/>
          </a:stretch>
        </p:blipFill>
        <p:spPr bwMode="auto">
          <a:xfrm>
            <a:off x="0" y="-228600"/>
            <a:ext cx="9144000" cy="600392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5410200"/>
            <a:ext cx="9144000" cy="1219200"/>
          </a:xfrm>
        </p:spPr>
        <p:txBody>
          <a:bodyPr/>
          <a:lstStyle/>
          <a:p>
            <a:pPr eaLnBrk="1" hangingPunct="1">
              <a:defRPr/>
            </a:pPr>
            <a:r>
              <a:rPr lang="en-US" sz="3600" b="1" i="1" dirty="0" smtClean="0">
                <a:solidFill>
                  <a:schemeClr val="tx1"/>
                </a:solidFill>
              </a:rPr>
              <a:t>Increased Flows</a:t>
            </a:r>
          </a:p>
        </p:txBody>
      </p:sp>
      <p:pic>
        <p:nvPicPr>
          <p:cNvPr id="49155" name="Picture 3" descr="3-9-68"/>
          <p:cNvPicPr>
            <a:picLocks noChangeAspect="1" noChangeArrowheads="1"/>
          </p:cNvPicPr>
          <p:nvPr/>
        </p:nvPicPr>
        <p:blipFill>
          <a:blip r:embed="rId2" cstate="print"/>
          <a:srcRect/>
          <a:stretch>
            <a:fillRect/>
          </a:stretch>
        </p:blipFill>
        <p:spPr bwMode="auto">
          <a:xfrm>
            <a:off x="228600" y="0"/>
            <a:ext cx="8458200" cy="566102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5410200"/>
            <a:ext cx="9144000" cy="685800"/>
          </a:xfrm>
        </p:spPr>
        <p:txBody>
          <a:bodyPr/>
          <a:lstStyle/>
          <a:p>
            <a:pPr algn="l" eaLnBrk="1" hangingPunct="1">
              <a:defRPr/>
            </a:pPr>
            <a:r>
              <a:rPr lang="en-US" sz="3600" b="1" i="1" dirty="0" smtClean="0">
                <a:solidFill>
                  <a:schemeClr val="tx1"/>
                </a:solidFill>
              </a:rPr>
              <a:t>Approximately 11:30 am, June 5, 1976</a:t>
            </a:r>
          </a:p>
        </p:txBody>
      </p:sp>
      <p:pic>
        <p:nvPicPr>
          <p:cNvPr id="50179" name="Picture 3" descr="CN-549-100-173A"/>
          <p:cNvPicPr>
            <a:picLocks noChangeAspect="1" noChangeArrowheads="1"/>
          </p:cNvPicPr>
          <p:nvPr/>
        </p:nvPicPr>
        <p:blipFill>
          <a:blip r:embed="rId2" cstate="print"/>
          <a:srcRect/>
          <a:stretch>
            <a:fillRect/>
          </a:stretch>
        </p:blipFill>
        <p:spPr bwMode="auto">
          <a:xfrm>
            <a:off x="0" y="-533400"/>
            <a:ext cx="9144000" cy="6096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5410200"/>
            <a:ext cx="8839200" cy="762000"/>
          </a:xfrm>
        </p:spPr>
        <p:txBody>
          <a:bodyPr/>
          <a:lstStyle/>
          <a:p>
            <a:pPr eaLnBrk="1" hangingPunct="1">
              <a:defRPr/>
            </a:pPr>
            <a:r>
              <a:rPr lang="en-US" sz="2800" b="1" i="1" dirty="0" smtClean="0">
                <a:solidFill>
                  <a:schemeClr val="tx1"/>
                </a:solidFill>
              </a:rPr>
              <a:t>Second Hole in Dam about 11:32 am, June 5, 1976</a:t>
            </a:r>
            <a:endParaRPr lang="en-US" sz="3600" b="1" i="1" dirty="0" smtClean="0">
              <a:solidFill>
                <a:schemeClr val="tx1"/>
              </a:solidFill>
            </a:endParaRPr>
          </a:p>
        </p:txBody>
      </p:sp>
      <p:pic>
        <p:nvPicPr>
          <p:cNvPr id="51203" name="Picture 3" descr="3-9-71"/>
          <p:cNvPicPr>
            <a:picLocks noChangeAspect="1" noChangeArrowheads="1"/>
          </p:cNvPicPr>
          <p:nvPr/>
        </p:nvPicPr>
        <p:blipFill>
          <a:blip r:embed="rId2" cstate="print"/>
          <a:srcRect/>
          <a:stretch>
            <a:fillRect/>
          </a:stretch>
        </p:blipFill>
        <p:spPr bwMode="auto">
          <a:xfrm>
            <a:off x="838200" y="152401"/>
            <a:ext cx="7696200" cy="5410199"/>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5562600"/>
            <a:ext cx="9144000" cy="990600"/>
          </a:xfrm>
        </p:spPr>
        <p:txBody>
          <a:bodyPr/>
          <a:lstStyle/>
          <a:p>
            <a:pPr algn="l" eaLnBrk="1" hangingPunct="1">
              <a:defRPr/>
            </a:pPr>
            <a:r>
              <a:rPr lang="en-US" sz="3600" b="1" i="1" dirty="0" smtClean="0">
                <a:solidFill>
                  <a:schemeClr val="tx1"/>
                </a:solidFill>
              </a:rPr>
              <a:t>   Tremendous Flow of Muddy Water</a:t>
            </a:r>
          </a:p>
        </p:txBody>
      </p:sp>
      <p:pic>
        <p:nvPicPr>
          <p:cNvPr id="52227" name="Picture 3" descr="3-9-72"/>
          <p:cNvPicPr>
            <a:picLocks noChangeAspect="1" noChangeArrowheads="1"/>
          </p:cNvPicPr>
          <p:nvPr/>
        </p:nvPicPr>
        <p:blipFill>
          <a:blip r:embed="rId2" cstate="print"/>
          <a:srcRect/>
          <a:stretch>
            <a:fillRect/>
          </a:stretch>
        </p:blipFill>
        <p:spPr bwMode="auto">
          <a:xfrm>
            <a:off x="381000" y="1"/>
            <a:ext cx="8153400" cy="56388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5181600"/>
            <a:ext cx="9144000" cy="1219200"/>
          </a:xfrm>
        </p:spPr>
        <p:txBody>
          <a:bodyPr/>
          <a:lstStyle/>
          <a:p>
            <a:pPr eaLnBrk="1" hangingPunct="1">
              <a:defRPr/>
            </a:pPr>
            <a:r>
              <a:rPr lang="en-US" sz="2400" b="1" i="1" dirty="0" smtClean="0">
                <a:solidFill>
                  <a:schemeClr val="tx1"/>
                </a:solidFill>
              </a:rPr>
              <a:t>Large Masses of Dam Caving into Erosion Hole,</a:t>
            </a:r>
            <a:br>
              <a:rPr lang="en-US" sz="2400" b="1" i="1" dirty="0" smtClean="0">
                <a:solidFill>
                  <a:schemeClr val="tx1"/>
                </a:solidFill>
              </a:rPr>
            </a:br>
            <a:r>
              <a:rPr lang="en-US" sz="2400" b="1" i="1" dirty="0" smtClean="0">
                <a:solidFill>
                  <a:schemeClr val="tx1"/>
                </a:solidFill>
              </a:rPr>
              <a:t> about 11:50 am.</a:t>
            </a:r>
            <a:endParaRPr lang="en-US" sz="2800" b="1" i="1" dirty="0" smtClean="0">
              <a:solidFill>
                <a:schemeClr val="tx1"/>
              </a:solidFill>
            </a:endParaRPr>
          </a:p>
        </p:txBody>
      </p:sp>
      <p:pic>
        <p:nvPicPr>
          <p:cNvPr id="53251" name="Picture 3" descr="CN-549-100-178A"/>
          <p:cNvPicPr>
            <a:picLocks noChangeAspect="1" noChangeArrowheads="1"/>
          </p:cNvPicPr>
          <p:nvPr/>
        </p:nvPicPr>
        <p:blipFill>
          <a:blip r:embed="rId2" cstate="print"/>
          <a:srcRect/>
          <a:stretch>
            <a:fillRect/>
          </a:stretch>
        </p:blipFill>
        <p:spPr bwMode="auto">
          <a:xfrm>
            <a:off x="533400" y="1"/>
            <a:ext cx="8077200" cy="5410199"/>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N-549-100-182A"/>
          <p:cNvPicPr>
            <a:picLocks noChangeAspect="1" noChangeArrowheads="1"/>
          </p:cNvPicPr>
          <p:nvPr/>
        </p:nvPicPr>
        <p:blipFill>
          <a:blip r:embed="rId2" cstate="print"/>
          <a:srcRect/>
          <a:stretch>
            <a:fillRect/>
          </a:stretch>
        </p:blipFill>
        <p:spPr bwMode="auto">
          <a:xfrm>
            <a:off x="304800" y="152400"/>
            <a:ext cx="8610600" cy="5638800"/>
          </a:xfrm>
          <a:prstGeom prst="rect">
            <a:avLst/>
          </a:prstGeom>
          <a:noFill/>
          <a:ln w="9525">
            <a:noFill/>
            <a:miter lim="800000"/>
            <a:headEnd/>
            <a:tailEnd/>
          </a:ln>
        </p:spPr>
      </p:pic>
      <p:sp>
        <p:nvSpPr>
          <p:cNvPr id="59395" name="Rectangle 3"/>
          <p:cNvSpPr>
            <a:spLocks noGrp="1" noChangeArrowheads="1"/>
          </p:cNvSpPr>
          <p:nvPr>
            <p:ph type="title"/>
          </p:nvPr>
        </p:nvSpPr>
        <p:spPr>
          <a:xfrm>
            <a:off x="0" y="5638800"/>
            <a:ext cx="9372600" cy="990600"/>
          </a:xfrm>
        </p:spPr>
        <p:txBody>
          <a:bodyPr/>
          <a:lstStyle/>
          <a:p>
            <a:pPr algn="l" eaLnBrk="1" hangingPunct="1">
              <a:defRPr/>
            </a:pPr>
            <a:r>
              <a:rPr lang="en-US" sz="2800" b="1" i="1" dirty="0" smtClean="0">
                <a:solidFill>
                  <a:schemeClr val="tx1"/>
                </a:solidFill>
              </a:rPr>
              <a:t>Dam Crest Breaching at 11:55 am, June 5. 1976</a:t>
            </a:r>
            <a:endParaRPr lang="en-US" sz="3600" b="1" i="1" dirty="0" smtClean="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1021223"/>
            <a:ext cx="9144000" cy="5332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77" name="Rectangle 5"/>
          <p:cNvSpPr>
            <a:spLocks noGrp="1" noChangeArrowheads="1"/>
          </p:cNvSpPr>
          <p:nvPr>
            <p:ph type="title" idx="4294967295"/>
          </p:nvPr>
        </p:nvSpPr>
        <p:spPr bwMode="auto">
          <a:xfrm>
            <a:off x="45720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Site Geology</a:t>
            </a:r>
            <a:endParaRPr lang="en-US" dirty="0"/>
          </a:p>
        </p:txBody>
      </p:sp>
      <p:sp>
        <p:nvSpPr>
          <p:cNvPr id="2" name="Rounded Rectangle 1"/>
          <p:cNvSpPr/>
          <p:nvPr/>
        </p:nvSpPr>
        <p:spPr>
          <a:xfrm>
            <a:off x="7137779" y="3069664"/>
            <a:ext cx="1746914" cy="472797"/>
          </a:xfrm>
          <a:prstGeom prst="roundRect">
            <a:avLst/>
          </a:prstGeom>
          <a:solidFill>
            <a:srgbClr val="0070C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603087" y="4144919"/>
            <a:ext cx="652818" cy="343468"/>
          </a:xfrm>
          <a:prstGeom prst="roundRect">
            <a:avLst/>
          </a:prstGeom>
          <a:solidFill>
            <a:srgbClr val="0070C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88364" y="2833266"/>
            <a:ext cx="1933433" cy="472797"/>
          </a:xfrm>
          <a:prstGeom prst="roundRect">
            <a:avLst/>
          </a:prstGeom>
          <a:solidFill>
            <a:srgbClr val="0070C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245591" y="4827621"/>
            <a:ext cx="858672" cy="343468"/>
          </a:xfrm>
          <a:prstGeom prst="roundRect">
            <a:avLst/>
          </a:prstGeom>
          <a:solidFill>
            <a:srgbClr val="0070C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142664" y="3623321"/>
            <a:ext cx="858672" cy="343468"/>
          </a:xfrm>
          <a:prstGeom prst="roundRect">
            <a:avLst/>
          </a:prstGeom>
          <a:solidFill>
            <a:srgbClr val="0070C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71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5715000"/>
            <a:ext cx="7772400" cy="1143000"/>
          </a:xfrm>
        </p:spPr>
        <p:txBody>
          <a:bodyPr/>
          <a:lstStyle/>
          <a:p>
            <a:pPr eaLnBrk="1" hangingPunct="1"/>
            <a:endParaRPr lang="en-US" smtClean="0"/>
          </a:p>
        </p:txBody>
      </p:sp>
      <p:pic>
        <p:nvPicPr>
          <p:cNvPr id="55299" name="Picture 3" descr="14"/>
          <p:cNvPicPr>
            <a:picLocks noChangeAspect="1" noChangeArrowheads="1"/>
          </p:cNvPicPr>
          <p:nvPr/>
        </p:nvPicPr>
        <p:blipFill>
          <a:blip r:embed="rId2" cstate="print"/>
          <a:srcRect/>
          <a:stretch>
            <a:fillRect/>
          </a:stretch>
        </p:blipFill>
        <p:spPr bwMode="auto">
          <a:xfrm>
            <a:off x="838200" y="-762000"/>
            <a:ext cx="7467600" cy="7620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5715000"/>
            <a:ext cx="9144000" cy="1143000"/>
          </a:xfrm>
        </p:spPr>
        <p:txBody>
          <a:bodyPr/>
          <a:lstStyle/>
          <a:p>
            <a:pPr eaLnBrk="1" hangingPunct="1"/>
            <a:endParaRPr lang="en-US" smtClean="0"/>
          </a:p>
        </p:txBody>
      </p:sp>
      <p:pic>
        <p:nvPicPr>
          <p:cNvPr id="56323" name="Picture 3" descr="3-9-81"/>
          <p:cNvPicPr>
            <a:picLocks noChangeAspect="1" noChangeArrowheads="1"/>
          </p:cNvPicPr>
          <p:nvPr/>
        </p:nvPicPr>
        <p:blipFill>
          <a:blip r:embed="rId2" cstate="print"/>
          <a:srcRect/>
          <a:stretch>
            <a:fillRect/>
          </a:stretch>
        </p:blipFill>
        <p:spPr bwMode="auto">
          <a:xfrm>
            <a:off x="-381000" y="-228600"/>
            <a:ext cx="11277600" cy="72644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5486400"/>
            <a:ext cx="9144000" cy="1219200"/>
          </a:xfrm>
        </p:spPr>
        <p:txBody>
          <a:bodyPr/>
          <a:lstStyle/>
          <a:p>
            <a:pPr eaLnBrk="1" hangingPunct="1">
              <a:defRPr/>
            </a:pPr>
            <a:r>
              <a:rPr lang="en-US" sz="3600" b="1" i="1" dirty="0" smtClean="0">
                <a:solidFill>
                  <a:schemeClr val="tx1"/>
                </a:solidFill>
              </a:rPr>
              <a:t>Looking Downstream</a:t>
            </a:r>
          </a:p>
        </p:txBody>
      </p:sp>
      <p:pic>
        <p:nvPicPr>
          <p:cNvPr id="57347" name="Picture 3" descr="3-9-82"/>
          <p:cNvPicPr>
            <a:picLocks noChangeAspect="1" noChangeArrowheads="1"/>
          </p:cNvPicPr>
          <p:nvPr/>
        </p:nvPicPr>
        <p:blipFill>
          <a:blip r:embed="rId2" cstate="print"/>
          <a:srcRect/>
          <a:stretch>
            <a:fillRect/>
          </a:stretch>
        </p:blipFill>
        <p:spPr bwMode="auto">
          <a:xfrm>
            <a:off x="152400" y="152400"/>
            <a:ext cx="8763000" cy="5257799"/>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5715000"/>
            <a:ext cx="9144000" cy="762000"/>
          </a:xfrm>
        </p:spPr>
        <p:txBody>
          <a:bodyPr/>
          <a:lstStyle/>
          <a:p>
            <a:pPr eaLnBrk="1" hangingPunct="1">
              <a:defRPr/>
            </a:pPr>
            <a:r>
              <a:rPr lang="en-US" sz="3600" b="1" i="1" dirty="0" smtClean="0">
                <a:solidFill>
                  <a:schemeClr val="tx1"/>
                </a:solidFill>
              </a:rPr>
              <a:t>Early Afternoon, June 5, 1976</a:t>
            </a:r>
            <a:endParaRPr lang="en-US" sz="2800" b="1" i="1" dirty="0" smtClean="0">
              <a:solidFill>
                <a:schemeClr val="tx1"/>
              </a:solidFill>
            </a:endParaRPr>
          </a:p>
        </p:txBody>
      </p:sp>
      <p:pic>
        <p:nvPicPr>
          <p:cNvPr id="58371" name="Picture 3" descr="CN-549-100-600"/>
          <p:cNvPicPr>
            <a:picLocks noChangeAspect="1" noChangeArrowheads="1"/>
          </p:cNvPicPr>
          <p:nvPr/>
        </p:nvPicPr>
        <p:blipFill>
          <a:blip r:embed="rId2" cstate="print"/>
          <a:srcRect/>
          <a:stretch>
            <a:fillRect/>
          </a:stretch>
        </p:blipFill>
        <p:spPr bwMode="auto">
          <a:xfrm>
            <a:off x="762000" y="152400"/>
            <a:ext cx="7696200" cy="55626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5715000"/>
            <a:ext cx="8001000" cy="609600"/>
          </a:xfrm>
        </p:spPr>
        <p:txBody>
          <a:bodyPr/>
          <a:lstStyle/>
          <a:p>
            <a:pPr algn="l" eaLnBrk="1" hangingPunct="1">
              <a:defRPr/>
            </a:pPr>
            <a:r>
              <a:rPr lang="en-US" sz="3600" b="1" i="1" dirty="0" smtClean="0">
                <a:solidFill>
                  <a:schemeClr val="tx1"/>
                </a:solidFill>
              </a:rPr>
              <a:t> Maximum Flow about 1 Million </a:t>
            </a:r>
            <a:r>
              <a:rPr lang="en-US" sz="3600" b="1" i="1" dirty="0" err="1" smtClean="0">
                <a:solidFill>
                  <a:schemeClr val="tx1"/>
                </a:solidFill>
              </a:rPr>
              <a:t>cfs</a:t>
            </a:r>
            <a:endParaRPr lang="en-US" sz="3600" b="1" i="1" dirty="0" smtClean="0">
              <a:solidFill>
                <a:schemeClr val="tx1"/>
              </a:solidFill>
            </a:endParaRPr>
          </a:p>
        </p:txBody>
      </p:sp>
      <p:pic>
        <p:nvPicPr>
          <p:cNvPr id="59395" name="Picture 3" descr="15"/>
          <p:cNvPicPr>
            <a:picLocks noChangeAspect="1" noChangeArrowheads="1"/>
          </p:cNvPicPr>
          <p:nvPr/>
        </p:nvPicPr>
        <p:blipFill>
          <a:blip r:embed="rId2" cstate="print"/>
          <a:srcRect/>
          <a:stretch>
            <a:fillRect/>
          </a:stretch>
        </p:blipFill>
        <p:spPr bwMode="auto">
          <a:xfrm>
            <a:off x="228600" y="228601"/>
            <a:ext cx="8610600" cy="54864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5562600"/>
            <a:ext cx="9144000" cy="1447800"/>
          </a:xfrm>
        </p:spPr>
        <p:txBody>
          <a:bodyPr/>
          <a:lstStyle/>
          <a:p>
            <a:pPr eaLnBrk="1" hangingPunct="1">
              <a:defRPr/>
            </a:pPr>
            <a:r>
              <a:rPr lang="en-US" sz="3600" b="1" i="1" dirty="0" smtClean="0">
                <a:solidFill>
                  <a:schemeClr val="tx1"/>
                </a:solidFill>
              </a:rPr>
              <a:t>Mid-Afternoon June 5, 1976</a:t>
            </a:r>
            <a:br>
              <a:rPr lang="en-US" sz="3600" b="1" i="1" dirty="0" smtClean="0">
                <a:solidFill>
                  <a:schemeClr val="tx1"/>
                </a:solidFill>
              </a:rPr>
            </a:br>
            <a:r>
              <a:rPr lang="en-US" sz="3600" b="1" i="1" dirty="0" smtClean="0">
                <a:solidFill>
                  <a:schemeClr val="tx1"/>
                </a:solidFill>
              </a:rPr>
              <a:t>Spectators Watching</a:t>
            </a:r>
          </a:p>
        </p:txBody>
      </p:sp>
      <p:pic>
        <p:nvPicPr>
          <p:cNvPr id="60419" name="Picture 3" descr="3-9-83"/>
          <p:cNvPicPr>
            <a:picLocks noChangeAspect="1" noChangeArrowheads="1"/>
          </p:cNvPicPr>
          <p:nvPr/>
        </p:nvPicPr>
        <p:blipFill>
          <a:blip r:embed="rId2" cstate="print"/>
          <a:srcRect/>
          <a:stretch>
            <a:fillRect/>
          </a:stretch>
        </p:blipFill>
        <p:spPr bwMode="auto">
          <a:xfrm>
            <a:off x="228600" y="152400"/>
            <a:ext cx="8610600" cy="52578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1828800"/>
            <a:ext cx="2743200" cy="1143000"/>
          </a:xfrm>
        </p:spPr>
        <p:txBody>
          <a:bodyPr/>
          <a:lstStyle/>
          <a:p>
            <a:pPr eaLnBrk="1" hangingPunct="1">
              <a:defRPr/>
            </a:pPr>
            <a:r>
              <a:rPr lang="en-US" sz="3600" b="1" i="1" dirty="0" smtClean="0">
                <a:solidFill>
                  <a:schemeClr val="tx1"/>
                </a:solidFill>
              </a:rPr>
              <a:t>Mid-Afternoon, June 5, 1976</a:t>
            </a:r>
            <a:br>
              <a:rPr lang="en-US" sz="3600" b="1" i="1" dirty="0" smtClean="0">
                <a:solidFill>
                  <a:schemeClr val="tx1"/>
                </a:solidFill>
              </a:rPr>
            </a:br>
            <a:r>
              <a:rPr lang="en-US" sz="3600" b="1" i="1" dirty="0" smtClean="0">
                <a:solidFill>
                  <a:schemeClr val="tx1"/>
                </a:solidFill>
              </a:rPr>
              <a:t>Note Bank Storage</a:t>
            </a:r>
          </a:p>
        </p:txBody>
      </p:sp>
      <p:pic>
        <p:nvPicPr>
          <p:cNvPr id="61443" name="Picture 3" descr="3-2ab"/>
          <p:cNvPicPr>
            <a:picLocks noChangeAspect="1" noChangeArrowheads="1"/>
          </p:cNvPicPr>
          <p:nvPr/>
        </p:nvPicPr>
        <p:blipFill>
          <a:blip r:embed="rId2" cstate="print"/>
          <a:srcRect/>
          <a:stretch>
            <a:fillRect/>
          </a:stretch>
        </p:blipFill>
        <p:spPr bwMode="auto">
          <a:xfrm>
            <a:off x="2743200" y="0"/>
            <a:ext cx="7162800" cy="6907213"/>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5715000"/>
            <a:ext cx="9144000" cy="1143000"/>
          </a:xfrm>
        </p:spPr>
        <p:txBody>
          <a:bodyPr/>
          <a:lstStyle/>
          <a:p>
            <a:pPr eaLnBrk="1" hangingPunct="1"/>
            <a:endParaRPr lang="en-US" smtClean="0"/>
          </a:p>
        </p:txBody>
      </p:sp>
      <p:pic>
        <p:nvPicPr>
          <p:cNvPr id="62467" name="Picture 3" descr="3-12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3-12b"/>
          <p:cNvPicPr>
            <a:picLocks noChangeAspect="1" noChangeArrowheads="1"/>
          </p:cNvPicPr>
          <p:nvPr/>
        </p:nvPicPr>
        <p:blipFill>
          <a:blip r:embed="rId2" cstate="print"/>
          <a:srcRect/>
          <a:stretch>
            <a:fillRect/>
          </a:stretch>
        </p:blipFill>
        <p:spPr bwMode="auto">
          <a:xfrm>
            <a:off x="609600" y="152401"/>
            <a:ext cx="7848600" cy="5257799"/>
          </a:xfrm>
          <a:prstGeom prst="rect">
            <a:avLst/>
          </a:prstGeom>
          <a:noFill/>
          <a:ln w="9525">
            <a:noFill/>
            <a:miter lim="800000"/>
            <a:headEnd/>
            <a:tailEnd/>
          </a:ln>
        </p:spPr>
      </p:pic>
      <p:sp>
        <p:nvSpPr>
          <p:cNvPr id="71683" name="Rectangle 3"/>
          <p:cNvSpPr>
            <a:spLocks noGrp="1" noChangeArrowheads="1"/>
          </p:cNvSpPr>
          <p:nvPr>
            <p:ph type="title"/>
          </p:nvPr>
        </p:nvSpPr>
        <p:spPr>
          <a:xfrm>
            <a:off x="0" y="5257800"/>
            <a:ext cx="9144000" cy="1295400"/>
          </a:xfrm>
        </p:spPr>
        <p:txBody>
          <a:bodyPr/>
          <a:lstStyle/>
          <a:p>
            <a:pPr eaLnBrk="1" hangingPunct="1">
              <a:defRPr/>
            </a:pPr>
            <a:r>
              <a:rPr lang="en-US" sz="3600" b="1" i="1" dirty="0" smtClean="0">
                <a:solidFill>
                  <a:schemeClr val="tx1"/>
                </a:solidFill>
              </a:rPr>
              <a:t>Downstream Canyon Flows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5943600"/>
            <a:ext cx="9144000" cy="1143000"/>
          </a:xfrm>
        </p:spPr>
        <p:txBody>
          <a:bodyPr/>
          <a:lstStyle/>
          <a:p>
            <a:pPr eaLnBrk="1" hangingPunct="1">
              <a:defRPr/>
            </a:pPr>
            <a:r>
              <a:rPr lang="en-US" sz="3600" b="1" i="1" dirty="0" smtClean="0">
                <a:solidFill>
                  <a:schemeClr val="tx1"/>
                </a:solidFill>
              </a:rPr>
              <a:t>Rexburg, Idaho</a:t>
            </a:r>
          </a:p>
        </p:txBody>
      </p:sp>
      <p:pic>
        <p:nvPicPr>
          <p:cNvPr id="64515" name="Picture 3" descr="3-12c"/>
          <p:cNvPicPr>
            <a:picLocks noChangeAspect="1" noChangeArrowheads="1"/>
          </p:cNvPicPr>
          <p:nvPr/>
        </p:nvPicPr>
        <p:blipFill>
          <a:blip r:embed="rId2" cstate="print"/>
          <a:srcRect/>
          <a:stretch>
            <a:fillRect/>
          </a:stretch>
        </p:blipFill>
        <p:spPr bwMode="auto">
          <a:xfrm>
            <a:off x="1143000" y="0"/>
            <a:ext cx="6934200" cy="62499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bwMode="auto">
          <a:xfrm>
            <a:off x="482920" y="0"/>
            <a:ext cx="8229600" cy="11430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dirty="0" smtClean="0"/>
              <a:t>Site Geology</a:t>
            </a:r>
            <a:endParaRPr lang="en-US" dirty="0"/>
          </a:p>
        </p:txBody>
      </p:sp>
      <p:sp>
        <p:nvSpPr>
          <p:cNvPr id="3079" name="Rectangle 7"/>
          <p:cNvSpPr>
            <a:spLocks noGrp="1" noChangeArrowheads="1"/>
          </p:cNvSpPr>
          <p:nvPr>
            <p:ph type="body" idx="4294967295"/>
          </p:nvPr>
        </p:nvSpPr>
        <p:spPr bwMode="auto">
          <a:xfrm>
            <a:off x="482920" y="847299"/>
            <a:ext cx="8229600" cy="1295400"/>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dirty="0" smtClean="0"/>
              <a:t>Terms “welded ash flow tuff” and “rhyolite” are used interchangeably in Teton reports – why?</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76200" y="2824018"/>
            <a:ext cx="4521520" cy="4033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724400" y="2819401"/>
            <a:ext cx="4358208" cy="4033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42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5638800"/>
            <a:ext cx="9144000" cy="914400"/>
          </a:xfrm>
        </p:spPr>
        <p:txBody>
          <a:bodyPr/>
          <a:lstStyle/>
          <a:p>
            <a:pPr eaLnBrk="1" hangingPunct="1">
              <a:defRPr/>
            </a:pPr>
            <a:r>
              <a:rPr lang="en-US" sz="3600" b="1" i="1" dirty="0" smtClean="0">
                <a:solidFill>
                  <a:schemeClr val="tx1"/>
                </a:solidFill>
              </a:rPr>
              <a:t>Sad View</a:t>
            </a:r>
          </a:p>
        </p:txBody>
      </p:sp>
      <p:pic>
        <p:nvPicPr>
          <p:cNvPr id="65539" name="Picture 3" descr="3-12d"/>
          <p:cNvPicPr>
            <a:picLocks noChangeAspect="1" noChangeArrowheads="1"/>
          </p:cNvPicPr>
          <p:nvPr/>
        </p:nvPicPr>
        <p:blipFill>
          <a:blip r:embed="rId2" cstate="print"/>
          <a:srcRect/>
          <a:stretch>
            <a:fillRect/>
          </a:stretch>
        </p:blipFill>
        <p:spPr bwMode="auto">
          <a:xfrm>
            <a:off x="228600" y="304800"/>
            <a:ext cx="8686800" cy="52578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5638800"/>
            <a:ext cx="7772400" cy="914400"/>
          </a:xfrm>
        </p:spPr>
        <p:txBody>
          <a:bodyPr/>
          <a:lstStyle/>
          <a:p>
            <a:pPr eaLnBrk="1" hangingPunct="1">
              <a:defRPr/>
            </a:pPr>
            <a:r>
              <a:rPr lang="en-US" sz="3600" b="1" i="1" dirty="0" smtClean="0">
                <a:solidFill>
                  <a:schemeClr val="tx1"/>
                </a:solidFill>
              </a:rPr>
              <a:t>Late Afternoon, June 5, 1976</a:t>
            </a:r>
          </a:p>
        </p:txBody>
      </p:sp>
      <p:pic>
        <p:nvPicPr>
          <p:cNvPr id="66563" name="Picture 3" descr="18"/>
          <p:cNvPicPr>
            <a:picLocks noChangeAspect="1" noChangeArrowheads="1"/>
          </p:cNvPicPr>
          <p:nvPr/>
        </p:nvPicPr>
        <p:blipFill>
          <a:blip r:embed="rId2" cstate="print"/>
          <a:srcRect/>
          <a:stretch>
            <a:fillRect/>
          </a:stretch>
        </p:blipFill>
        <p:spPr bwMode="auto">
          <a:xfrm>
            <a:off x="152400" y="228600"/>
            <a:ext cx="8839200" cy="5410201"/>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5715000"/>
            <a:ext cx="7772400" cy="1143000"/>
          </a:xfrm>
        </p:spPr>
        <p:txBody>
          <a:bodyPr/>
          <a:lstStyle/>
          <a:p>
            <a:pPr eaLnBrk="1" hangingPunct="1"/>
            <a:endParaRPr lang="en-US" dirty="0" smtClean="0"/>
          </a:p>
        </p:txBody>
      </p:sp>
      <p:pic>
        <p:nvPicPr>
          <p:cNvPr id="67587" name="Picture 3" descr="1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5334000"/>
            <a:ext cx="7772400" cy="1143000"/>
          </a:xfrm>
        </p:spPr>
        <p:txBody>
          <a:bodyPr/>
          <a:lstStyle/>
          <a:p>
            <a:pPr eaLnBrk="1" hangingPunct="1">
              <a:defRPr/>
            </a:pPr>
            <a:r>
              <a:rPr lang="en-US" sz="3600" b="1" i="1" dirty="0" smtClean="0">
                <a:solidFill>
                  <a:schemeClr val="tx1"/>
                </a:solidFill>
              </a:rPr>
              <a:t>Right Abutment Erosion</a:t>
            </a:r>
          </a:p>
        </p:txBody>
      </p:sp>
      <p:pic>
        <p:nvPicPr>
          <p:cNvPr id="68611" name="Picture 3" descr="21"/>
          <p:cNvPicPr>
            <a:picLocks noChangeAspect="1" noChangeArrowheads="1"/>
          </p:cNvPicPr>
          <p:nvPr/>
        </p:nvPicPr>
        <p:blipFill>
          <a:blip r:embed="rId2" cstate="print"/>
          <a:srcRect/>
          <a:stretch>
            <a:fillRect/>
          </a:stretch>
        </p:blipFill>
        <p:spPr bwMode="auto">
          <a:xfrm>
            <a:off x="152400" y="152399"/>
            <a:ext cx="8610600" cy="5181601"/>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5334000"/>
            <a:ext cx="9144000" cy="1066800"/>
          </a:xfrm>
        </p:spPr>
        <p:txBody>
          <a:bodyPr/>
          <a:lstStyle/>
          <a:p>
            <a:pPr eaLnBrk="1" hangingPunct="1">
              <a:defRPr/>
            </a:pPr>
            <a:r>
              <a:rPr lang="en-US" sz="3600" b="1" i="1" dirty="0" smtClean="0">
                <a:solidFill>
                  <a:schemeClr val="tx1"/>
                </a:solidFill>
              </a:rPr>
              <a:t>Late June 5, 1976</a:t>
            </a:r>
          </a:p>
        </p:txBody>
      </p:sp>
      <p:pic>
        <p:nvPicPr>
          <p:cNvPr id="69635" name="Picture 3" descr="27"/>
          <p:cNvPicPr>
            <a:picLocks noChangeAspect="1" noChangeArrowheads="1"/>
          </p:cNvPicPr>
          <p:nvPr/>
        </p:nvPicPr>
        <p:blipFill>
          <a:blip r:embed="rId2" cstate="print"/>
          <a:srcRect/>
          <a:stretch>
            <a:fillRect/>
          </a:stretch>
        </p:blipFill>
        <p:spPr bwMode="auto">
          <a:xfrm>
            <a:off x="381000" y="152401"/>
            <a:ext cx="8610600" cy="51816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5486400"/>
            <a:ext cx="8305800" cy="1066800"/>
          </a:xfrm>
        </p:spPr>
        <p:txBody>
          <a:bodyPr/>
          <a:lstStyle/>
          <a:p>
            <a:pPr eaLnBrk="1" hangingPunct="1">
              <a:defRPr/>
            </a:pPr>
            <a:r>
              <a:rPr lang="en-US" sz="3600" b="1" i="1" dirty="0" smtClean="0">
                <a:solidFill>
                  <a:schemeClr val="tx1"/>
                </a:solidFill>
              </a:rPr>
              <a:t>Downstream Aggraded Channel</a:t>
            </a:r>
          </a:p>
        </p:txBody>
      </p:sp>
      <p:pic>
        <p:nvPicPr>
          <p:cNvPr id="70659" name="Picture 3" descr="28"/>
          <p:cNvPicPr>
            <a:picLocks noChangeAspect="1" noChangeArrowheads="1"/>
          </p:cNvPicPr>
          <p:nvPr/>
        </p:nvPicPr>
        <p:blipFill>
          <a:blip r:embed="rId2" cstate="print"/>
          <a:srcRect/>
          <a:stretch>
            <a:fillRect/>
          </a:stretch>
        </p:blipFill>
        <p:spPr bwMode="auto">
          <a:xfrm>
            <a:off x="152400" y="152401"/>
            <a:ext cx="8839200" cy="5562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0" y="5410200"/>
            <a:ext cx="7772400" cy="1066800"/>
          </a:xfrm>
        </p:spPr>
        <p:txBody>
          <a:bodyPr/>
          <a:lstStyle/>
          <a:p>
            <a:pPr eaLnBrk="1" hangingPunct="1">
              <a:defRPr/>
            </a:pPr>
            <a:r>
              <a:rPr lang="en-US" sz="3600" b="1" i="1" dirty="0" smtClean="0">
                <a:solidFill>
                  <a:schemeClr val="tx1"/>
                </a:solidFill>
              </a:rPr>
              <a:t>Upstream Rim Instability</a:t>
            </a:r>
          </a:p>
        </p:txBody>
      </p:sp>
      <p:pic>
        <p:nvPicPr>
          <p:cNvPr id="71683" name="Picture 3" descr="30"/>
          <p:cNvPicPr>
            <a:picLocks noChangeAspect="1" noChangeArrowheads="1"/>
          </p:cNvPicPr>
          <p:nvPr/>
        </p:nvPicPr>
        <p:blipFill>
          <a:blip r:embed="rId2" cstate="print"/>
          <a:srcRect/>
          <a:stretch>
            <a:fillRect/>
          </a:stretch>
        </p:blipFill>
        <p:spPr bwMode="auto">
          <a:xfrm>
            <a:off x="152400" y="228600"/>
            <a:ext cx="8763000" cy="52578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5105400"/>
            <a:ext cx="9144000" cy="1524000"/>
          </a:xfrm>
        </p:spPr>
        <p:txBody>
          <a:bodyPr/>
          <a:lstStyle/>
          <a:p>
            <a:pPr eaLnBrk="1" hangingPunct="1">
              <a:defRPr/>
            </a:pPr>
            <a:r>
              <a:rPr lang="en-US" sz="3600" b="1" i="1" dirty="0" smtClean="0">
                <a:solidFill>
                  <a:schemeClr val="tx1"/>
                </a:solidFill>
              </a:rPr>
              <a:t>Upstream View</a:t>
            </a:r>
          </a:p>
        </p:txBody>
      </p:sp>
      <p:pic>
        <p:nvPicPr>
          <p:cNvPr id="72707" name="Picture 3" descr="3-2w"/>
          <p:cNvPicPr>
            <a:picLocks noChangeAspect="1" noChangeArrowheads="1"/>
          </p:cNvPicPr>
          <p:nvPr/>
        </p:nvPicPr>
        <p:blipFill>
          <a:blip r:embed="rId2" cstate="print"/>
          <a:srcRect/>
          <a:stretch>
            <a:fillRect/>
          </a:stretch>
        </p:blipFill>
        <p:spPr bwMode="auto">
          <a:xfrm>
            <a:off x="228600" y="304801"/>
            <a:ext cx="8610600" cy="51054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5029200"/>
            <a:ext cx="9144000" cy="1600200"/>
          </a:xfrm>
        </p:spPr>
        <p:txBody>
          <a:bodyPr/>
          <a:lstStyle/>
          <a:p>
            <a:pPr eaLnBrk="1" hangingPunct="1">
              <a:defRPr/>
            </a:pPr>
            <a:r>
              <a:rPr lang="en-US" sz="3600" b="1" i="1" dirty="0" smtClean="0">
                <a:solidFill>
                  <a:schemeClr val="tx1"/>
                </a:solidFill>
              </a:rPr>
              <a:t>June 8, 1976</a:t>
            </a:r>
          </a:p>
        </p:txBody>
      </p:sp>
      <p:pic>
        <p:nvPicPr>
          <p:cNvPr id="73731" name="Picture 3" descr="3-2ac"/>
          <p:cNvPicPr>
            <a:picLocks noChangeAspect="1" noChangeArrowheads="1"/>
          </p:cNvPicPr>
          <p:nvPr/>
        </p:nvPicPr>
        <p:blipFill>
          <a:blip r:embed="rId2" cstate="print"/>
          <a:srcRect/>
          <a:stretch>
            <a:fillRect/>
          </a:stretch>
        </p:blipFill>
        <p:spPr bwMode="auto">
          <a:xfrm>
            <a:off x="228600" y="152401"/>
            <a:ext cx="8610600" cy="52578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5486400"/>
            <a:ext cx="9144000" cy="1143000"/>
          </a:xfrm>
        </p:spPr>
        <p:txBody>
          <a:bodyPr/>
          <a:lstStyle/>
          <a:p>
            <a:pPr eaLnBrk="1" hangingPunct="1">
              <a:defRPr/>
            </a:pPr>
            <a:r>
              <a:rPr lang="en-US" sz="3600" b="1" i="1" dirty="0" smtClean="0">
                <a:solidFill>
                  <a:schemeClr val="tx1"/>
                </a:solidFill>
              </a:rPr>
              <a:t>June 8, 1976</a:t>
            </a:r>
          </a:p>
        </p:txBody>
      </p:sp>
      <p:pic>
        <p:nvPicPr>
          <p:cNvPr id="74755" name="Picture 3" descr="3-16-98"/>
          <p:cNvPicPr>
            <a:picLocks noChangeAspect="1" noChangeArrowheads="1"/>
          </p:cNvPicPr>
          <p:nvPr/>
        </p:nvPicPr>
        <p:blipFill>
          <a:blip r:embed="rId2" cstate="print"/>
          <a:srcRect/>
          <a:stretch>
            <a:fillRect/>
          </a:stretch>
        </p:blipFill>
        <p:spPr bwMode="auto">
          <a:xfrm>
            <a:off x="152400" y="381000"/>
            <a:ext cx="8686800" cy="5105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6438</TotalTime>
  <Words>3577</Words>
  <Application>Microsoft Office PowerPoint</Application>
  <PresentationFormat>On-screen Show (4:3)</PresentationFormat>
  <Paragraphs>554</Paragraphs>
  <Slides>141</Slides>
  <Notes>61</Notes>
  <HiddenSlides>0</HiddenSlides>
  <MMClips>0</MMClips>
  <ScaleCrop>false</ScaleCrop>
  <HeadingPairs>
    <vt:vector size="4" baseType="variant">
      <vt:variant>
        <vt:lpstr>Theme</vt:lpstr>
      </vt:variant>
      <vt:variant>
        <vt:i4>2</vt:i4>
      </vt:variant>
      <vt:variant>
        <vt:lpstr>Slide Titles</vt:lpstr>
      </vt:variant>
      <vt:variant>
        <vt:i4>141</vt:i4>
      </vt:variant>
    </vt:vector>
  </HeadingPairs>
  <TitlesOfParts>
    <vt:vector size="143" baseType="lpstr">
      <vt:lpstr>Title Master</vt:lpstr>
      <vt:lpstr>Slide Master</vt:lpstr>
      <vt:lpstr>TETON DAM FAILURE – LESSONS LEARNED</vt:lpstr>
      <vt:lpstr>Location Map</vt:lpstr>
      <vt:lpstr>Location Map</vt:lpstr>
      <vt:lpstr>Background</vt:lpstr>
      <vt:lpstr>Background</vt:lpstr>
      <vt:lpstr>Regional Geology Map</vt:lpstr>
      <vt:lpstr>Pre-construction site</vt:lpstr>
      <vt:lpstr>Site Geology</vt:lpstr>
      <vt:lpstr>Site Geology</vt:lpstr>
      <vt:lpstr>Basalt</vt:lpstr>
      <vt:lpstr>Geologic Investigations </vt:lpstr>
      <vt:lpstr>Geologic Investigations </vt:lpstr>
      <vt:lpstr>Welded ash-flow tuff</vt:lpstr>
      <vt:lpstr>Welded ash-flow tuff</vt:lpstr>
      <vt:lpstr>Welded ash-flow tuff</vt:lpstr>
      <vt:lpstr>Welded ash-flow tuff</vt:lpstr>
      <vt:lpstr>Embankment Design</vt:lpstr>
      <vt:lpstr>Embankment Design</vt:lpstr>
      <vt:lpstr>Embankment Design</vt:lpstr>
      <vt:lpstr>Slide 20</vt:lpstr>
      <vt:lpstr>Slide 21</vt:lpstr>
      <vt:lpstr>1969 Pilot Grouting Program </vt:lpstr>
      <vt:lpstr>Critical Design Decision:</vt:lpstr>
      <vt:lpstr>Critical Design Decision:</vt:lpstr>
      <vt:lpstr>Foundation Design</vt:lpstr>
      <vt:lpstr>Foundation Design</vt:lpstr>
      <vt:lpstr>Foundation Design</vt:lpstr>
      <vt:lpstr>Foundation Design</vt:lpstr>
      <vt:lpstr>Foundation Design</vt:lpstr>
      <vt:lpstr>Embankment Design</vt:lpstr>
      <vt:lpstr>Embankment Design</vt:lpstr>
      <vt:lpstr>Material Properties – Zone 1</vt:lpstr>
      <vt:lpstr>Material Properties – Zone 1</vt:lpstr>
      <vt:lpstr>Embankment Design</vt:lpstr>
      <vt:lpstr>Embankment Design</vt:lpstr>
      <vt:lpstr>Embankment Design</vt:lpstr>
      <vt:lpstr>Material Properties – Zone 2</vt:lpstr>
      <vt:lpstr>Material Properties – Zone 2</vt:lpstr>
      <vt:lpstr>Embankment Zoning</vt:lpstr>
      <vt:lpstr>Embankment Zoning</vt:lpstr>
      <vt:lpstr>Embankment Design</vt:lpstr>
      <vt:lpstr>Embankment Design</vt:lpstr>
      <vt:lpstr>Foundation Construction</vt:lpstr>
      <vt:lpstr>Why not shotcrete the cutoff trench?</vt:lpstr>
      <vt:lpstr>Slush Grouting</vt:lpstr>
      <vt:lpstr>What is “special compaction”?</vt:lpstr>
      <vt:lpstr>Construction - 1972</vt:lpstr>
      <vt:lpstr>Construction - 1973</vt:lpstr>
      <vt:lpstr>Construction - 1973</vt:lpstr>
      <vt:lpstr>Construction - 1973</vt:lpstr>
      <vt:lpstr>Construction - 1973</vt:lpstr>
      <vt:lpstr>Construction - 1974</vt:lpstr>
      <vt:lpstr>Construction - Grouting</vt:lpstr>
      <vt:lpstr>Construction - 1975</vt:lpstr>
      <vt:lpstr>Construction - 1975</vt:lpstr>
      <vt:lpstr>Construction ~ 1975</vt:lpstr>
      <vt:lpstr>Reservoir Filling – Plan</vt:lpstr>
      <vt:lpstr>Reservoir Filling – Actual</vt:lpstr>
      <vt:lpstr>Reservoir Filling – Actual</vt:lpstr>
      <vt:lpstr>Reservoir Filling – Actual</vt:lpstr>
      <vt:lpstr>Reservoir Filling – Actual</vt:lpstr>
      <vt:lpstr>Significance of Increased Filling Rate</vt:lpstr>
      <vt:lpstr>Initial Seepage – June 3 and 4</vt:lpstr>
      <vt:lpstr>Initial Seepage – June 3 and 4</vt:lpstr>
      <vt:lpstr>Increased Seepage in Groin </vt:lpstr>
      <vt:lpstr>  Seepage Moving Into Embankment          About 10:45 am, June 5, 1976</vt:lpstr>
      <vt:lpstr>About 10:45 am</vt:lpstr>
      <vt:lpstr>    Flow Increasing, Dozers Sent to Fill Hole            at Elevation 5200 about 10:45 am</vt:lpstr>
      <vt:lpstr>  Dozers Lost In Hole About 11:20 am</vt:lpstr>
      <vt:lpstr>Dozers Lost</vt:lpstr>
      <vt:lpstr>About 11:25 am, June 5, 1976</vt:lpstr>
      <vt:lpstr>Slide 72</vt:lpstr>
      <vt:lpstr>Flow Increasing</vt:lpstr>
      <vt:lpstr>Increased Flows</vt:lpstr>
      <vt:lpstr>Approximately 11:30 am, June 5, 1976</vt:lpstr>
      <vt:lpstr>Second Hole in Dam about 11:32 am, June 5, 1976</vt:lpstr>
      <vt:lpstr>   Tremendous Flow of Muddy Water</vt:lpstr>
      <vt:lpstr>Large Masses of Dam Caving into Erosion Hole,  about 11:50 am.</vt:lpstr>
      <vt:lpstr>Dam Crest Breaching at 11:55 am, June 5. 1976</vt:lpstr>
      <vt:lpstr>Slide 80</vt:lpstr>
      <vt:lpstr>Slide 81</vt:lpstr>
      <vt:lpstr>Looking Downstream</vt:lpstr>
      <vt:lpstr>Early Afternoon, June 5, 1976</vt:lpstr>
      <vt:lpstr> Maximum Flow about 1 Million cfs</vt:lpstr>
      <vt:lpstr>Mid-Afternoon June 5, 1976 Spectators Watching</vt:lpstr>
      <vt:lpstr>Mid-Afternoon, June 5, 1976 Note Bank Storage</vt:lpstr>
      <vt:lpstr>Slide 87</vt:lpstr>
      <vt:lpstr>Downstream Canyon Flows</vt:lpstr>
      <vt:lpstr>Rexburg, Idaho</vt:lpstr>
      <vt:lpstr>Sad View</vt:lpstr>
      <vt:lpstr>Late Afternoon, June 5, 1976</vt:lpstr>
      <vt:lpstr>Slide 92</vt:lpstr>
      <vt:lpstr>Right Abutment Erosion</vt:lpstr>
      <vt:lpstr>Late June 5, 1976</vt:lpstr>
      <vt:lpstr>Downstream Aggraded Channel</vt:lpstr>
      <vt:lpstr>Upstream Rim Instability</vt:lpstr>
      <vt:lpstr>Upstream View</vt:lpstr>
      <vt:lpstr>June 8, 1976</vt:lpstr>
      <vt:lpstr>June 8, 1976</vt:lpstr>
      <vt:lpstr>Slide 100</vt:lpstr>
      <vt:lpstr>Slide 101</vt:lpstr>
      <vt:lpstr>Forensic Investigations</vt:lpstr>
      <vt:lpstr>Right Abutment Remnant</vt:lpstr>
      <vt:lpstr>Forensic SPT Tests</vt:lpstr>
      <vt:lpstr>Block Sample</vt:lpstr>
      <vt:lpstr>Keyway Forensic Investigations</vt:lpstr>
      <vt:lpstr>   Hand Excavation Adjacent to Rock</vt:lpstr>
      <vt:lpstr>Forensic Mapping</vt:lpstr>
      <vt:lpstr>Grouted Joint June 15, 1976</vt:lpstr>
      <vt:lpstr>Open Foundation Joint</vt:lpstr>
      <vt:lpstr>Ponding Tests</vt:lpstr>
      <vt:lpstr>Right Abutment Keyway October 29, 1976</vt:lpstr>
      <vt:lpstr>Grout Curtain Drilling</vt:lpstr>
      <vt:lpstr>Forensic Drilling</vt:lpstr>
      <vt:lpstr>Wet Seam</vt:lpstr>
      <vt:lpstr>Wet Seam, Elev. 5115, October 17, 1977</vt:lpstr>
      <vt:lpstr>Wet Seam Dennison Sampling Sta. 24 + 50, October 14, 1977</vt:lpstr>
      <vt:lpstr>Fracture Mapping</vt:lpstr>
      <vt:lpstr>Fracture Documentation</vt:lpstr>
      <vt:lpstr>Left Abutment Forensics - Elev. 5190  August 24, 1977</vt:lpstr>
      <vt:lpstr>The fundamental cause of failure may be regarded as a combination of geologic factors and design decisions that, taken together, permitted the failure to develop.</vt:lpstr>
      <vt:lpstr>GEOLOGIC FACTORS</vt:lpstr>
      <vt:lpstr>DESIGN DECISIONS</vt:lpstr>
      <vt:lpstr>DESIGN DECISIONS CONT’D</vt:lpstr>
      <vt:lpstr>DESIGN DECISIONS CONT’D</vt:lpstr>
      <vt:lpstr>POSSIBLE TRIGGER MECHANISMS OF FAILURE</vt:lpstr>
      <vt:lpstr>Probable Path of Water  in Early Stages of Leakage</vt:lpstr>
      <vt:lpstr>POSSIBLE TRIGGER MECHANISMS OF FAILURE</vt:lpstr>
      <vt:lpstr>Slide 129</vt:lpstr>
      <vt:lpstr>Slide 130</vt:lpstr>
      <vt:lpstr>Different Mechanisms of Erosion</vt:lpstr>
      <vt:lpstr>First and Second Order Arching</vt:lpstr>
      <vt:lpstr>ANALYSIS FOR HYDRAULIC FRACTURING</vt:lpstr>
      <vt:lpstr>Slide 134</vt:lpstr>
      <vt:lpstr>Slide 135</vt:lpstr>
      <vt:lpstr>    WET SEAM OR DRY SEAM</vt:lpstr>
      <vt:lpstr>Slide 137</vt:lpstr>
      <vt:lpstr>LESSONS LEARNED</vt:lpstr>
      <vt:lpstr>LESSONS LEARNED CONT’D</vt:lpstr>
      <vt:lpstr>Start of Dam Safety in the United States</vt:lpstr>
      <vt:lpstr>Slide 141</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45</cp:revision>
  <dcterms:created xsi:type="dcterms:W3CDTF">2009-05-21T17:19:18Z</dcterms:created>
  <dcterms:modified xsi:type="dcterms:W3CDTF">2013-05-03T16:33:31Z</dcterms:modified>
</cp:coreProperties>
</file>