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40"/>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4" r:id="rId36"/>
    <p:sldId id="291" r:id="rId37"/>
    <p:sldId id="290" r:id="rId38"/>
    <p:sldId id="293"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41" autoAdjust="0"/>
    <p:restoredTop sz="98500" autoAdjust="0"/>
  </p:normalViewPr>
  <p:slideViewPr>
    <p:cSldViewPr>
      <p:cViewPr varScale="1">
        <p:scale>
          <a:sx n="77" d="100"/>
          <a:sy n="77" d="100"/>
        </p:scale>
        <p:origin x="-121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1799FB-0CB4-4420-A913-78E5CA726D05}" type="datetimeFigureOut">
              <a:rPr lang="en-US" smtClean="0"/>
              <a:pPr/>
              <a:t>5/21/2013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6896AA-DF51-45BF-938F-C9605F1EF0E2}" type="slidenum">
              <a:rPr lang="en-US" smtClean="0"/>
              <a:pPr/>
              <a:t>‹#›</a:t>
            </a:fld>
            <a:endParaRPr lang="en-US"/>
          </a:p>
        </p:txBody>
      </p:sp>
    </p:spTree>
    <p:extLst>
      <p:ext uri="{BB962C8B-B14F-4D97-AF65-F5344CB8AC3E}">
        <p14:creationId xmlns:p14="http://schemas.microsoft.com/office/powerpoint/2010/main" val="3040872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ftr" sz="quarter" idx="4"/>
          </p:nvPr>
        </p:nvSpPr>
        <p:spPr>
          <a:noFill/>
        </p:spPr>
        <p:txBody>
          <a:bodyPr/>
          <a:lstStyle/>
          <a:p>
            <a:r>
              <a:rPr lang="en-US"/>
              <a:t>Dam Safety Overview, Org &amp; Hist</a:t>
            </a:r>
          </a:p>
        </p:txBody>
      </p:sp>
      <p:sp>
        <p:nvSpPr>
          <p:cNvPr id="34819" name="Rectangle 7"/>
          <p:cNvSpPr>
            <a:spLocks noGrp="1" noChangeArrowheads="1"/>
          </p:cNvSpPr>
          <p:nvPr>
            <p:ph type="sldNum" sz="quarter" idx="5"/>
          </p:nvPr>
        </p:nvSpPr>
        <p:spPr>
          <a:noFill/>
        </p:spPr>
        <p:txBody>
          <a:bodyPr/>
          <a:lstStyle/>
          <a:p>
            <a:fld id="{987EEE0D-A0EA-433A-8EF9-378D20D27D2D}" type="slidenum">
              <a:rPr lang="en-US"/>
              <a:pPr/>
              <a:t>2</a:t>
            </a:fld>
            <a:endParaRPr lang="en-US"/>
          </a:p>
        </p:txBody>
      </p:sp>
      <p:sp>
        <p:nvSpPr>
          <p:cNvPr id="34820" name="Rectangle 2"/>
          <p:cNvSpPr>
            <a:spLocks noGrp="1" noRot="1" noChangeAspect="1" noChangeArrowheads="1" noTextEdit="1"/>
          </p:cNvSpPr>
          <p:nvPr>
            <p:ph type="sldImg"/>
          </p:nvPr>
        </p:nvSpPr>
        <p:spPr>
          <a:xfrm>
            <a:off x="1152525" y="692150"/>
            <a:ext cx="4554538" cy="3416300"/>
          </a:xfrm>
          <a:ln/>
        </p:spPr>
      </p:sp>
      <p:sp>
        <p:nvSpPr>
          <p:cNvPr id="34821" name="Rectangle 3"/>
          <p:cNvSpPr>
            <a:spLocks noGrp="1" noChangeArrowheads="1"/>
          </p:cNvSpPr>
          <p:nvPr>
            <p:ph type="body" idx="1"/>
          </p:nvPr>
        </p:nvSpPr>
        <p:spPr>
          <a:xfrm>
            <a:off x="914401" y="4799976"/>
            <a:ext cx="5029200" cy="3658538"/>
          </a:xfrm>
          <a:noFill/>
          <a:ln/>
        </p:spPr>
        <p:txBody>
          <a:bodyPr/>
          <a:lstStyle/>
          <a:p>
            <a:pPr eaLnBrk="1" hangingPunct="1"/>
            <a:r>
              <a:rPr lang="en-US" dirty="0" smtClean="0"/>
              <a:t>The Corps of Engineers can be defined as four levels from the Headquarters at Washington to the individual dams.</a:t>
            </a:r>
          </a:p>
          <a:p>
            <a:pPr eaLnBrk="1" hangingPunct="1"/>
            <a:endParaRPr lang="en-US" dirty="0" smtClean="0"/>
          </a:p>
          <a:p>
            <a:pPr eaLnBrk="1" hangingPunct="1"/>
            <a:r>
              <a:rPr lang="en-US" dirty="0" smtClean="0"/>
              <a:t>At each level where there is a military officer position designated as a Commander, that individual is responsible for dam safety.  Below the District commander, there are a number of organizational structures; however, the operations manager in charge of a dam is the individual that is responsible for dam safety at the dam.</a:t>
            </a:r>
          </a:p>
        </p:txBody>
      </p:sp>
    </p:spTree>
    <p:extLst>
      <p:ext uri="{BB962C8B-B14F-4D97-AF65-F5344CB8AC3E}">
        <p14:creationId xmlns:p14="http://schemas.microsoft.com/office/powerpoint/2010/main" val="1199916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4"/>
          <p:cNvSpPr>
            <a:spLocks noGrp="1" noChangeArrowheads="1"/>
          </p:cNvSpPr>
          <p:nvPr>
            <p:ph type="ftr" sz="quarter" idx="4"/>
          </p:nvPr>
        </p:nvSpPr>
        <p:spPr>
          <a:noFill/>
        </p:spPr>
        <p:txBody>
          <a:bodyPr/>
          <a:lstStyle/>
          <a:p>
            <a:r>
              <a:rPr lang="en-US" smtClean="0"/>
              <a:t>Safety of Dams Funding &amp; Phases</a:t>
            </a:r>
          </a:p>
        </p:txBody>
      </p:sp>
      <p:sp>
        <p:nvSpPr>
          <p:cNvPr id="35842" name="Rectangle 5"/>
          <p:cNvSpPr>
            <a:spLocks noGrp="1" noChangeArrowheads="1"/>
          </p:cNvSpPr>
          <p:nvPr>
            <p:ph type="sldNum" sz="quarter" idx="5"/>
          </p:nvPr>
        </p:nvSpPr>
        <p:spPr>
          <a:noFill/>
        </p:spPr>
        <p:txBody>
          <a:bodyPr/>
          <a:lstStyle/>
          <a:p>
            <a:fld id="{29FDE741-7A01-4FE8-8D46-0B2A816CD4AB}" type="slidenum">
              <a:rPr lang="en-US" smtClean="0"/>
              <a:pPr/>
              <a:t>11</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14401" y="4800601"/>
            <a:ext cx="5029200" cy="3962399"/>
          </a:xfrm>
          <a:noFill/>
          <a:ln/>
        </p:spPr>
        <p:txBody>
          <a:bodyPr/>
          <a:lstStyle/>
          <a:p>
            <a:pPr eaLnBrk="1" hangingPunct="1"/>
            <a:r>
              <a:rPr lang="en-US" dirty="0" smtClean="0"/>
              <a:t>In the Planning Process the safety of proposed dams must be considered.</a:t>
            </a:r>
          </a:p>
          <a:p>
            <a:pPr eaLnBrk="1" hangingPunct="1"/>
            <a:endParaRPr lang="en-US" dirty="0" smtClean="0"/>
          </a:p>
          <a:p>
            <a:pPr eaLnBrk="1" hangingPunct="1"/>
            <a:r>
              <a:rPr lang="en-US" dirty="0" smtClean="0"/>
              <a:t>Section 1202 of WRDA’86 states the following:</a:t>
            </a:r>
          </a:p>
          <a:p>
            <a:pPr eaLnBrk="1" hangingPunct="1"/>
            <a:r>
              <a:rPr lang="en-US" dirty="0" smtClean="0"/>
              <a:t>Any report that is submitted to the committee on Environment and Public Works of the Senate or the Committee on Public Works and Transportation of the House of Representatives by the Secretary, or the Secretary of Agriculture acting under Public </a:t>
            </a:r>
            <a:r>
              <a:rPr lang="en-US" dirty="0" err="1" smtClean="0"/>
              <a:t>Lasw</a:t>
            </a:r>
            <a:r>
              <a:rPr lang="en-US" dirty="0" smtClean="0"/>
              <a:t> 83-566, as amended, which proposes construction of a water impoundment facility, shall include information on the consequences of failure and geologic or design factors which could contribute to the possible failure of such facility.</a:t>
            </a:r>
          </a:p>
          <a:p>
            <a:pPr eaLnBrk="1" hangingPunct="1"/>
            <a:endParaRPr lang="en-US" dirty="0" smtClean="0"/>
          </a:p>
          <a:p>
            <a:pPr eaLnBrk="1" hangingPunct="1"/>
            <a:r>
              <a:rPr lang="en-US" dirty="0" smtClean="0"/>
              <a:t>This section applies to not only dams but to retention ponds.</a:t>
            </a:r>
          </a:p>
        </p:txBody>
      </p:sp>
    </p:spTree>
    <p:extLst>
      <p:ext uri="{BB962C8B-B14F-4D97-AF65-F5344CB8AC3E}">
        <p14:creationId xmlns:p14="http://schemas.microsoft.com/office/powerpoint/2010/main" val="2297428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Grp="1" noChangeArrowheads="1"/>
          </p:cNvSpPr>
          <p:nvPr>
            <p:ph type="ftr" sz="quarter" idx="4"/>
          </p:nvPr>
        </p:nvSpPr>
        <p:spPr>
          <a:noFill/>
        </p:spPr>
        <p:txBody>
          <a:bodyPr/>
          <a:lstStyle/>
          <a:p>
            <a:r>
              <a:rPr lang="en-US" smtClean="0"/>
              <a:t>Safety of Dams Funding &amp; Phases</a:t>
            </a:r>
          </a:p>
        </p:txBody>
      </p:sp>
      <p:sp>
        <p:nvSpPr>
          <p:cNvPr id="37890" name="Rectangle 5"/>
          <p:cNvSpPr>
            <a:spLocks noGrp="1" noChangeArrowheads="1"/>
          </p:cNvSpPr>
          <p:nvPr>
            <p:ph type="sldNum" sz="quarter" idx="5"/>
          </p:nvPr>
        </p:nvSpPr>
        <p:spPr>
          <a:noFill/>
        </p:spPr>
        <p:txBody>
          <a:bodyPr/>
          <a:lstStyle/>
          <a:p>
            <a:fld id="{A2EE2808-4DD3-4278-A653-E1AC51A7EE77}" type="slidenum">
              <a:rPr lang="en-US" smtClean="0"/>
              <a:pPr/>
              <a:t>12</a:t>
            </a:fld>
            <a:endParaRPr lang="en-US" smtClean="0"/>
          </a:p>
        </p:txBody>
      </p:sp>
      <p:sp>
        <p:nvSpPr>
          <p:cNvPr id="37891" name="Rectangle 2"/>
          <p:cNvSpPr>
            <a:spLocks noGrp="1" noRot="1" noChangeAspect="1" noChangeArrowheads="1" noTextEdit="1"/>
          </p:cNvSpPr>
          <p:nvPr>
            <p:ph type="sldImg"/>
          </p:nvPr>
        </p:nvSpPr>
        <p:spPr>
          <a:xfrm>
            <a:off x="1147763" y="687388"/>
            <a:ext cx="4568825" cy="3427412"/>
          </a:xfrm>
          <a:ln/>
        </p:spPr>
      </p:sp>
      <p:sp>
        <p:nvSpPr>
          <p:cNvPr id="37892" name="Rectangle 3"/>
          <p:cNvSpPr>
            <a:spLocks noGrp="1" noChangeArrowheads="1"/>
          </p:cNvSpPr>
          <p:nvPr>
            <p:ph type="body" idx="1"/>
          </p:nvPr>
        </p:nvSpPr>
        <p:spPr>
          <a:xfrm>
            <a:off x="914401" y="4344988"/>
            <a:ext cx="5029200" cy="4111625"/>
          </a:xfrm>
          <a:noFill/>
          <a:ln/>
        </p:spPr>
        <p:txBody>
          <a:bodyPr/>
          <a:lstStyle/>
          <a:p>
            <a:pPr eaLnBrk="1" hangingPunct="1">
              <a:buFontTx/>
              <a:buChar char="•"/>
            </a:pPr>
            <a:r>
              <a:rPr lang="en-US" smtClean="0"/>
              <a:t>Assemble PDT and develop PMP in accordance with ER5-1-11, USACE Business Process. See the next slide for the full list of requirements for a dam project.</a:t>
            </a:r>
          </a:p>
          <a:p>
            <a:pPr eaLnBrk="1" hangingPunct="1">
              <a:buFontTx/>
              <a:buChar char="•"/>
            </a:pPr>
            <a:r>
              <a:rPr lang="en-US" smtClean="0"/>
              <a:t>Recon study phase is limited to about $100,000. Focus is to determine Federal interests and whether an identified problem has a practicable, economically feasible, and environmentally consistent solution acceptable to a local sponsor. </a:t>
            </a:r>
          </a:p>
          <a:p>
            <a:pPr eaLnBrk="1" hangingPunct="1">
              <a:buFontTx/>
              <a:buChar char="•"/>
            </a:pPr>
            <a:r>
              <a:rPr lang="en-US" smtClean="0"/>
              <a:t>If so, whether the sponsor is willing to cost share in the feasibility phase.</a:t>
            </a:r>
          </a:p>
          <a:p>
            <a:pPr eaLnBrk="1" hangingPunct="1">
              <a:buFontTx/>
              <a:buChar char="•"/>
            </a:pPr>
            <a:r>
              <a:rPr lang="en-US" smtClean="0"/>
              <a:t>Then development and negotiate a Management Plan and a Feasibility Cost Sharing Agreement (FCSA).</a:t>
            </a:r>
          </a:p>
          <a:p>
            <a:pPr eaLnBrk="1" hangingPunct="1">
              <a:buFontTx/>
              <a:buChar char="•"/>
            </a:pPr>
            <a:r>
              <a:rPr lang="en-US" smtClean="0"/>
              <a:t>The funds include about $20,000 to do sufficient engineering to identify existing conditions, and develop preliminary plans (schematic or less than 10% detail) and a cost estimate.</a:t>
            </a:r>
          </a:p>
          <a:p>
            <a:pPr eaLnBrk="1" hangingPunct="1">
              <a:buFontTx/>
              <a:buChar char="•"/>
            </a:pPr>
            <a:r>
              <a:rPr lang="en-US" smtClean="0"/>
              <a:t>Study time is 12 months.</a:t>
            </a:r>
          </a:p>
          <a:p>
            <a:pPr eaLnBrk="1" hangingPunct="1">
              <a:buFontTx/>
              <a:buChar char="•"/>
            </a:pPr>
            <a:endParaRPr lang="en-US" smtClean="0"/>
          </a:p>
        </p:txBody>
      </p:sp>
    </p:spTree>
    <p:extLst>
      <p:ext uri="{BB962C8B-B14F-4D97-AF65-F5344CB8AC3E}">
        <p14:creationId xmlns:p14="http://schemas.microsoft.com/office/powerpoint/2010/main" val="3776222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4"/>
          <p:cNvSpPr>
            <a:spLocks noGrp="1" noChangeArrowheads="1"/>
          </p:cNvSpPr>
          <p:nvPr>
            <p:ph type="ftr" sz="quarter" idx="4"/>
          </p:nvPr>
        </p:nvSpPr>
        <p:spPr>
          <a:noFill/>
        </p:spPr>
        <p:txBody>
          <a:bodyPr/>
          <a:lstStyle/>
          <a:p>
            <a:r>
              <a:rPr lang="en-US" smtClean="0"/>
              <a:t>Safety of Dams Funding &amp; Phases</a:t>
            </a:r>
          </a:p>
        </p:txBody>
      </p:sp>
      <p:sp>
        <p:nvSpPr>
          <p:cNvPr id="39938" name="Rectangle 5"/>
          <p:cNvSpPr>
            <a:spLocks noGrp="1" noChangeArrowheads="1"/>
          </p:cNvSpPr>
          <p:nvPr>
            <p:ph type="sldNum" sz="quarter" idx="5"/>
          </p:nvPr>
        </p:nvSpPr>
        <p:spPr>
          <a:noFill/>
        </p:spPr>
        <p:txBody>
          <a:bodyPr/>
          <a:lstStyle/>
          <a:p>
            <a:fld id="{5B14480E-D369-4080-9A91-0995E0EACBCA}" type="slidenum">
              <a:rPr lang="en-US" smtClean="0"/>
              <a:pPr/>
              <a:t>13</a:t>
            </a:fld>
            <a:endParaRPr lang="en-US" smtClean="0"/>
          </a:p>
        </p:txBody>
      </p:sp>
      <p:sp>
        <p:nvSpPr>
          <p:cNvPr id="39939" name="Rectangle 2"/>
          <p:cNvSpPr>
            <a:spLocks noGrp="1" noRot="1" noChangeAspect="1" noChangeArrowheads="1" noTextEdit="1"/>
          </p:cNvSpPr>
          <p:nvPr>
            <p:ph type="sldImg"/>
          </p:nvPr>
        </p:nvSpPr>
        <p:spPr>
          <a:xfrm>
            <a:off x="1147763" y="687388"/>
            <a:ext cx="4568825" cy="3427412"/>
          </a:xfrm>
          <a:ln/>
        </p:spPr>
      </p:sp>
      <p:sp>
        <p:nvSpPr>
          <p:cNvPr id="39940" name="Rectangle 3"/>
          <p:cNvSpPr>
            <a:spLocks noGrp="1" noChangeArrowheads="1"/>
          </p:cNvSpPr>
          <p:nvPr>
            <p:ph type="body" idx="1"/>
          </p:nvPr>
        </p:nvSpPr>
        <p:spPr>
          <a:xfrm>
            <a:off x="914401" y="4344988"/>
            <a:ext cx="5029200" cy="4111625"/>
          </a:xfrm>
          <a:noFill/>
          <a:ln/>
        </p:spPr>
        <p:txBody>
          <a:bodyPr/>
          <a:lstStyle/>
          <a:p>
            <a:pPr eaLnBrk="1" hangingPunct="1">
              <a:buFontTx/>
              <a:buChar char="•"/>
            </a:pPr>
            <a:r>
              <a:rPr lang="en-US" dirty="0" smtClean="0"/>
              <a:t>Bold  are unique to dam projects.</a:t>
            </a:r>
          </a:p>
        </p:txBody>
      </p:sp>
    </p:spTree>
    <p:extLst>
      <p:ext uri="{BB962C8B-B14F-4D97-AF65-F5344CB8AC3E}">
        <p14:creationId xmlns:p14="http://schemas.microsoft.com/office/powerpoint/2010/main" val="2202744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4"/>
          <p:cNvSpPr>
            <a:spLocks noGrp="1" noChangeArrowheads="1"/>
          </p:cNvSpPr>
          <p:nvPr>
            <p:ph type="ftr" sz="quarter" idx="4"/>
          </p:nvPr>
        </p:nvSpPr>
        <p:spPr>
          <a:noFill/>
        </p:spPr>
        <p:txBody>
          <a:bodyPr/>
          <a:lstStyle/>
          <a:p>
            <a:r>
              <a:rPr lang="en-US" smtClean="0"/>
              <a:t>Safety of Dams Funding &amp; Phases</a:t>
            </a:r>
          </a:p>
        </p:txBody>
      </p:sp>
      <p:sp>
        <p:nvSpPr>
          <p:cNvPr id="41986" name="Rectangle 5"/>
          <p:cNvSpPr>
            <a:spLocks noGrp="1" noChangeArrowheads="1"/>
          </p:cNvSpPr>
          <p:nvPr>
            <p:ph type="sldNum" sz="quarter" idx="5"/>
          </p:nvPr>
        </p:nvSpPr>
        <p:spPr>
          <a:noFill/>
        </p:spPr>
        <p:txBody>
          <a:bodyPr/>
          <a:lstStyle/>
          <a:p>
            <a:fld id="{5EB271D5-0C60-4197-9C55-14527EB633B0}" type="slidenum">
              <a:rPr lang="en-US" smtClean="0"/>
              <a:pPr/>
              <a:t>14</a:t>
            </a:fld>
            <a:endParaRPr lang="en-US" smtClean="0"/>
          </a:p>
        </p:txBody>
      </p:sp>
      <p:sp>
        <p:nvSpPr>
          <p:cNvPr id="41987" name="Rectangle 2"/>
          <p:cNvSpPr>
            <a:spLocks noGrp="1" noRot="1" noChangeAspect="1" noChangeArrowheads="1" noTextEdit="1"/>
          </p:cNvSpPr>
          <p:nvPr>
            <p:ph type="sldImg"/>
          </p:nvPr>
        </p:nvSpPr>
        <p:spPr>
          <a:xfrm>
            <a:off x="1147763" y="228600"/>
            <a:ext cx="4568825" cy="3427413"/>
          </a:xfrm>
          <a:ln/>
        </p:spPr>
      </p:sp>
      <p:sp>
        <p:nvSpPr>
          <p:cNvPr id="41988" name="Rectangle 3"/>
          <p:cNvSpPr>
            <a:spLocks noGrp="1" noChangeArrowheads="1"/>
          </p:cNvSpPr>
          <p:nvPr>
            <p:ph type="body" idx="1"/>
          </p:nvPr>
        </p:nvSpPr>
        <p:spPr>
          <a:xfrm>
            <a:off x="63064" y="3733800"/>
            <a:ext cx="6705600" cy="5257800"/>
          </a:xfrm>
          <a:noFill/>
          <a:ln/>
        </p:spPr>
        <p:txBody>
          <a:bodyPr/>
          <a:lstStyle/>
          <a:p>
            <a:pPr eaLnBrk="1" hangingPunct="1">
              <a:buFontTx/>
              <a:buChar char="•"/>
            </a:pPr>
            <a:r>
              <a:rPr lang="en-US" dirty="0" smtClean="0"/>
              <a:t>During the Feasibility Phase, the PDT evaluates alternative plans to identify the National Economic Development Plan.</a:t>
            </a:r>
          </a:p>
          <a:p>
            <a:pPr eaLnBrk="1" hangingPunct="1">
              <a:buFontTx/>
              <a:buChar char="•"/>
            </a:pPr>
            <a:r>
              <a:rPr lang="en-US" dirty="0" smtClean="0"/>
              <a:t>This is the phase where alternatives are evaluated. and engineering establishes project features, induced flooding impacts, environmental concerns and opportunities, and real estate requirements for a recommended plan.</a:t>
            </a:r>
          </a:p>
          <a:p>
            <a:pPr eaLnBrk="1" hangingPunct="1">
              <a:buFontTx/>
              <a:buChar char="•"/>
            </a:pPr>
            <a:r>
              <a:rPr lang="en-US" dirty="0" smtClean="0"/>
              <a:t>The feasibility study is usually cost shared equally between the non-Federal and Federal partners except for inland waterway projects.</a:t>
            </a:r>
          </a:p>
          <a:p>
            <a:pPr eaLnBrk="1" hangingPunct="1">
              <a:buFontTx/>
              <a:buChar char="•"/>
            </a:pPr>
            <a:r>
              <a:rPr lang="en-US" dirty="0" smtClean="0"/>
              <a:t>The engineering aspects of the feasibility studies must be developed to the level that will result in a baseline cost estimate within which the project can be designed and constructed.</a:t>
            </a:r>
          </a:p>
          <a:p>
            <a:pPr eaLnBrk="1" hangingPunct="1">
              <a:buFontTx/>
              <a:buChar char="•"/>
            </a:pPr>
            <a:r>
              <a:rPr lang="en-US" dirty="0" smtClean="0"/>
              <a:t>A baseline cost estimate is equivalent to a concept design (35% detail) and a cost estimate within 25% of final costs.</a:t>
            </a:r>
          </a:p>
          <a:p>
            <a:pPr eaLnBrk="1" hangingPunct="1">
              <a:buFontTx/>
              <a:buChar char="•"/>
            </a:pPr>
            <a:r>
              <a:rPr lang="en-US" dirty="0" smtClean="0"/>
              <a:t>Sufficient work is H&amp;H studies; data for EA; topographic, utility, and property surveys; geotechnical and HTRW investigations; and preliminary site, grading, structural, electrical and mechanical designs; </a:t>
            </a:r>
          </a:p>
          <a:p>
            <a:pPr eaLnBrk="1" hangingPunct="1">
              <a:buFontTx/>
              <a:buChar char="•"/>
            </a:pPr>
            <a:r>
              <a:rPr lang="en-US" dirty="0" smtClean="0"/>
              <a:t>The project design shall seek to avoid adverse environmental impacts, and at a minimum include mitigation in an agreement with the non-Federal sponsor and public interests.</a:t>
            </a:r>
          </a:p>
          <a:p>
            <a:pPr eaLnBrk="1" hangingPunct="1">
              <a:buFontTx/>
              <a:buChar char="•"/>
            </a:pPr>
            <a:r>
              <a:rPr lang="en-US" dirty="0" smtClean="0"/>
              <a:t>This phase ends when the ASA(CW), submits the Feasibility Report to the OMB.</a:t>
            </a:r>
          </a:p>
          <a:p>
            <a:pPr eaLnBrk="1" hangingPunct="1">
              <a:buFontTx/>
              <a:buChar char="•"/>
            </a:pPr>
            <a:r>
              <a:rPr lang="en-US" dirty="0" smtClean="0"/>
              <a:t>OMB approves (or “gives it clearance”), the ASA(CW) submits the report to Congress for authorization to construct the recommended project.</a:t>
            </a:r>
          </a:p>
          <a:p>
            <a:pPr eaLnBrk="1" hangingPunct="1">
              <a:buFontTx/>
              <a:buChar char="•"/>
            </a:pPr>
            <a:r>
              <a:rPr lang="en-US" dirty="0" smtClean="0"/>
              <a:t>Feasibility reports to congress include information on the consequences of failure and geologic or design factors which could contribute to the possible failure of such facilities</a:t>
            </a:r>
          </a:p>
          <a:p>
            <a:pPr eaLnBrk="1" hangingPunct="1"/>
            <a:r>
              <a:rPr lang="en-US" dirty="0" smtClean="0"/>
              <a:t>Question: What is a key aspect of a Feasibility Study? t</a:t>
            </a:r>
          </a:p>
          <a:p>
            <a:pPr eaLnBrk="1" hangingPunct="1"/>
            <a:r>
              <a:rPr lang="en-US" dirty="0" smtClean="0"/>
              <a:t>a. Perform sufficient engineering to prepare a project cost estimate to support the project authorization. </a:t>
            </a:r>
          </a:p>
        </p:txBody>
      </p:sp>
    </p:spTree>
    <p:extLst>
      <p:ext uri="{BB962C8B-B14F-4D97-AF65-F5344CB8AC3E}">
        <p14:creationId xmlns:p14="http://schemas.microsoft.com/office/powerpoint/2010/main" val="2971063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p:cNvSpPr>
            <a:spLocks noGrp="1" noChangeArrowheads="1"/>
          </p:cNvSpPr>
          <p:nvPr>
            <p:ph type="ftr" sz="quarter" idx="4"/>
          </p:nvPr>
        </p:nvSpPr>
        <p:spPr>
          <a:noFill/>
        </p:spPr>
        <p:txBody>
          <a:bodyPr/>
          <a:lstStyle/>
          <a:p>
            <a:r>
              <a:rPr lang="en-US" smtClean="0"/>
              <a:t>Safety of Dams Funding &amp; Phases</a:t>
            </a:r>
          </a:p>
        </p:txBody>
      </p:sp>
      <p:sp>
        <p:nvSpPr>
          <p:cNvPr id="44034" name="Rectangle 5"/>
          <p:cNvSpPr>
            <a:spLocks noGrp="1" noChangeArrowheads="1"/>
          </p:cNvSpPr>
          <p:nvPr>
            <p:ph type="sldNum" sz="quarter" idx="5"/>
          </p:nvPr>
        </p:nvSpPr>
        <p:spPr>
          <a:noFill/>
        </p:spPr>
        <p:txBody>
          <a:bodyPr/>
          <a:lstStyle/>
          <a:p>
            <a:fld id="{E52F2D62-AD7C-404A-B387-C3BC1F120B0A}" type="slidenum">
              <a:rPr lang="en-US" smtClean="0"/>
              <a:pPr/>
              <a:t>15</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mtClean="0"/>
              <a:t>Dam Safety must be included in the design of projects.  This includes completing the necessary foundation studies.</a:t>
            </a:r>
          </a:p>
          <a:p>
            <a:pPr eaLnBrk="1" hangingPunct="1"/>
            <a:endParaRPr lang="en-US" smtClean="0"/>
          </a:p>
          <a:p>
            <a:pPr eaLnBrk="1" hangingPunct="1"/>
            <a:r>
              <a:rPr lang="en-US" smtClean="0"/>
              <a:t>Engineering does not end at the award of the contract.  It continues throughout the construction period.  Also, very improtant are the Operations and Maintenance Manuals and the First filling plan for projects.  The total first filling of a flood control dam may not occur for many years.</a:t>
            </a:r>
          </a:p>
        </p:txBody>
      </p:sp>
    </p:spTree>
    <p:extLst>
      <p:ext uri="{BB962C8B-B14F-4D97-AF65-F5344CB8AC3E}">
        <p14:creationId xmlns:p14="http://schemas.microsoft.com/office/powerpoint/2010/main" val="1599531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Grp="1" noChangeArrowheads="1"/>
          </p:cNvSpPr>
          <p:nvPr>
            <p:ph type="ftr" sz="quarter" idx="4"/>
          </p:nvPr>
        </p:nvSpPr>
        <p:spPr>
          <a:noFill/>
        </p:spPr>
        <p:txBody>
          <a:bodyPr/>
          <a:lstStyle/>
          <a:p>
            <a:r>
              <a:rPr lang="en-US" smtClean="0"/>
              <a:t>Safety of Dams Funding &amp; Phases</a:t>
            </a:r>
          </a:p>
        </p:txBody>
      </p:sp>
      <p:sp>
        <p:nvSpPr>
          <p:cNvPr id="46082" name="Rectangle 5"/>
          <p:cNvSpPr>
            <a:spLocks noGrp="1" noChangeArrowheads="1"/>
          </p:cNvSpPr>
          <p:nvPr>
            <p:ph type="sldNum" sz="quarter" idx="5"/>
          </p:nvPr>
        </p:nvSpPr>
        <p:spPr>
          <a:noFill/>
        </p:spPr>
        <p:txBody>
          <a:bodyPr/>
          <a:lstStyle/>
          <a:p>
            <a:fld id="{827FC561-262F-4C58-B063-D19F72EB783D}" type="slidenum">
              <a:rPr lang="en-US" smtClean="0"/>
              <a:pPr/>
              <a:t>16</a:t>
            </a:fld>
            <a:endParaRPr lang="en-US" smtClean="0"/>
          </a:p>
        </p:txBody>
      </p:sp>
      <p:sp>
        <p:nvSpPr>
          <p:cNvPr id="46083" name="Rectangle 2"/>
          <p:cNvSpPr>
            <a:spLocks noGrp="1" noRot="1" noChangeAspect="1" noChangeArrowheads="1" noTextEdit="1"/>
          </p:cNvSpPr>
          <p:nvPr>
            <p:ph type="sldImg"/>
          </p:nvPr>
        </p:nvSpPr>
        <p:spPr>
          <a:xfrm>
            <a:off x="1147763" y="687388"/>
            <a:ext cx="4568825" cy="3427412"/>
          </a:xfrm>
          <a:ln/>
        </p:spPr>
      </p:sp>
      <p:sp>
        <p:nvSpPr>
          <p:cNvPr id="46084" name="Rectangle 3"/>
          <p:cNvSpPr>
            <a:spLocks noGrp="1" noChangeArrowheads="1"/>
          </p:cNvSpPr>
          <p:nvPr>
            <p:ph type="body" idx="1"/>
          </p:nvPr>
        </p:nvSpPr>
        <p:spPr>
          <a:xfrm>
            <a:off x="914401" y="4344988"/>
            <a:ext cx="5029200" cy="4111625"/>
          </a:xfrm>
          <a:noFill/>
          <a:ln/>
        </p:spPr>
        <p:txBody>
          <a:bodyPr/>
          <a:lstStyle/>
          <a:p>
            <a:pPr eaLnBrk="1" hangingPunct="1">
              <a:buFontTx/>
              <a:buChar char="•"/>
            </a:pPr>
            <a:r>
              <a:rPr lang="en-US" smtClean="0"/>
              <a:t>The first stage is to complete the design and prepare the plans, specifications, and cost estimate for the first construction contract. Funding switches from GI to CG.</a:t>
            </a:r>
          </a:p>
          <a:p>
            <a:pPr eaLnBrk="1" hangingPunct="1">
              <a:buFontTx/>
              <a:buChar char="•"/>
            </a:pPr>
            <a:r>
              <a:rPr lang="en-US" smtClean="0"/>
              <a:t>The second stage is the completion of all remaining contracts and the performance of any Engineering During Construction.</a:t>
            </a:r>
          </a:p>
          <a:p>
            <a:pPr eaLnBrk="1" hangingPunct="1">
              <a:buFontTx/>
              <a:buChar char="•"/>
            </a:pPr>
            <a:r>
              <a:rPr lang="en-US" smtClean="0"/>
              <a:t>As project design documents are prepared, the Baseline Cost Estimate (BCE) must be used as a guide in managing the Total Current Working Estimate (CWE)</a:t>
            </a:r>
          </a:p>
        </p:txBody>
      </p:sp>
    </p:spTree>
    <p:extLst>
      <p:ext uri="{BB962C8B-B14F-4D97-AF65-F5344CB8AC3E}">
        <p14:creationId xmlns:p14="http://schemas.microsoft.com/office/powerpoint/2010/main" val="261316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Safety of Dams Funding &amp; Phases</a:t>
            </a:r>
            <a:endParaRPr lang="en-US"/>
          </a:p>
        </p:txBody>
      </p:sp>
      <p:sp>
        <p:nvSpPr>
          <p:cNvPr id="5" name="Slide Number Placeholder 4"/>
          <p:cNvSpPr>
            <a:spLocks noGrp="1"/>
          </p:cNvSpPr>
          <p:nvPr>
            <p:ph type="sldNum" sz="quarter" idx="11"/>
          </p:nvPr>
        </p:nvSpPr>
        <p:spPr/>
        <p:txBody>
          <a:bodyPr/>
          <a:lstStyle/>
          <a:p>
            <a:pPr>
              <a:defRPr/>
            </a:pPr>
            <a:fld id="{B652EBDF-662E-400E-A707-DE8D68237631}" type="slidenum">
              <a:rPr lang="en-US" smtClean="0"/>
              <a:pPr>
                <a:defRPr/>
              </a:pPr>
              <a:t>17</a:t>
            </a:fld>
            <a:endParaRPr lang="en-US"/>
          </a:p>
        </p:txBody>
      </p:sp>
    </p:spTree>
    <p:extLst>
      <p:ext uri="{BB962C8B-B14F-4D97-AF65-F5344CB8AC3E}">
        <p14:creationId xmlns:p14="http://schemas.microsoft.com/office/powerpoint/2010/main" val="3892178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ftr" sz="quarter" idx="4"/>
          </p:nvPr>
        </p:nvSpPr>
        <p:spPr>
          <a:noFill/>
        </p:spPr>
        <p:txBody>
          <a:bodyPr/>
          <a:lstStyle/>
          <a:p>
            <a:r>
              <a:rPr lang="en-US" smtClean="0"/>
              <a:t>Safety of Dams Funding &amp; Phases</a:t>
            </a:r>
          </a:p>
        </p:txBody>
      </p:sp>
      <p:sp>
        <p:nvSpPr>
          <p:cNvPr id="49154" name="Rectangle 5"/>
          <p:cNvSpPr>
            <a:spLocks noGrp="1" noChangeArrowheads="1"/>
          </p:cNvSpPr>
          <p:nvPr>
            <p:ph type="sldNum" sz="quarter" idx="5"/>
          </p:nvPr>
        </p:nvSpPr>
        <p:spPr>
          <a:noFill/>
        </p:spPr>
        <p:txBody>
          <a:bodyPr/>
          <a:lstStyle/>
          <a:p>
            <a:fld id="{01C84BDB-9C44-4D28-9978-DE678829DE98}" type="slidenum">
              <a:rPr lang="en-US" smtClean="0"/>
              <a:pPr/>
              <a:t>18</a:t>
            </a:fld>
            <a:endParaRPr lang="en-US" smtClean="0"/>
          </a:p>
        </p:txBody>
      </p:sp>
      <p:sp>
        <p:nvSpPr>
          <p:cNvPr id="49155" name="Rectangle 2"/>
          <p:cNvSpPr>
            <a:spLocks noGrp="1" noRot="1" noChangeAspect="1" noChangeArrowheads="1" noTextEdit="1"/>
          </p:cNvSpPr>
          <p:nvPr>
            <p:ph type="sldImg"/>
          </p:nvPr>
        </p:nvSpPr>
        <p:spPr>
          <a:xfrm>
            <a:off x="1147763" y="228600"/>
            <a:ext cx="4568825" cy="3427413"/>
          </a:xfrm>
          <a:ln/>
        </p:spPr>
      </p:sp>
      <p:sp>
        <p:nvSpPr>
          <p:cNvPr id="49156" name="Rectangle 3"/>
          <p:cNvSpPr>
            <a:spLocks noGrp="1" noChangeArrowheads="1"/>
          </p:cNvSpPr>
          <p:nvPr>
            <p:ph type="body" idx="1"/>
          </p:nvPr>
        </p:nvSpPr>
        <p:spPr>
          <a:xfrm>
            <a:off x="152401" y="3886201"/>
            <a:ext cx="6553200" cy="5029200"/>
          </a:xfrm>
          <a:noFill/>
          <a:ln/>
        </p:spPr>
        <p:txBody>
          <a:bodyPr/>
          <a:lstStyle/>
          <a:p>
            <a:pPr eaLnBrk="1" hangingPunct="1">
              <a:buFontTx/>
              <a:buChar char="•"/>
            </a:pPr>
            <a:r>
              <a:rPr lang="en-US" dirty="0" smtClean="0"/>
              <a:t>The design of dams is based on the Observational Method. You make assumptions during design and then check those assumptions against what you find in the field. Therefore, Engineering During Construction is a critical part of the Construction Phase. If assumptions made for foundation conditions, grouting, material designs, borrow materials, and compaction are different, then it is critical to document and resolved prior to the operational phase.</a:t>
            </a:r>
          </a:p>
          <a:p>
            <a:pPr eaLnBrk="1" hangingPunct="1">
              <a:buFontTx/>
              <a:buChar char="•"/>
            </a:pPr>
            <a:r>
              <a:rPr lang="en-US" dirty="0" smtClean="0"/>
              <a:t>ER 1110-2-1150, paragraph 14.15/Appendix G, requires a report outlining the engineering  considerations and provides instructions for field personnel to aid them in the supervision and inspection of the contract.</a:t>
            </a:r>
          </a:p>
          <a:p>
            <a:pPr eaLnBrk="1" hangingPunct="1">
              <a:buFontTx/>
              <a:buChar char="•"/>
            </a:pPr>
            <a:r>
              <a:rPr lang="en-US" dirty="0" smtClean="0"/>
              <a:t>The initial filling of a reservoir is the most critical phase of loading on a dam. If you recall from the Geotechnical Aspects presentation, this is a five year period following the raising of the pool. </a:t>
            </a:r>
          </a:p>
          <a:p>
            <a:pPr eaLnBrk="1" hangingPunct="1">
              <a:buFontTx/>
              <a:buChar char="•"/>
            </a:pPr>
            <a:r>
              <a:rPr lang="en-US" dirty="0" smtClean="0"/>
              <a:t>The most important part of the initial filling plan is the initial filling rate, coupled with surveillance and an emergency plan.</a:t>
            </a:r>
          </a:p>
          <a:p>
            <a:pPr eaLnBrk="1" hangingPunct="1">
              <a:buFontTx/>
              <a:buChar char="•"/>
            </a:pPr>
            <a:r>
              <a:rPr lang="en-US" dirty="0" smtClean="0"/>
              <a:t>The surveillance plan includes instructions to observers for inspections, reading and interpretation of instrumentation, and notification of irregularities.</a:t>
            </a:r>
          </a:p>
          <a:p>
            <a:pPr eaLnBrk="1" hangingPunct="1">
              <a:buFontTx/>
              <a:buChar char="•"/>
            </a:pPr>
            <a:r>
              <a:rPr lang="en-US" dirty="0" smtClean="0"/>
              <a:t>The O&amp;M Manual contains a summary of the critical dam features including design features with safety limits, equipment operating and testing procedures, instrumentation requirements, probable failure modes, a history of problems, and how those problems could adversely affect the structure under stress. </a:t>
            </a:r>
          </a:p>
          <a:p>
            <a:pPr eaLnBrk="1" hangingPunct="1">
              <a:buFontTx/>
              <a:buChar char="•"/>
            </a:pPr>
            <a:r>
              <a:rPr lang="en-US" dirty="0" smtClean="0"/>
              <a:t>The Emergency Action Plan and Water Control Plan are presented in other parts of the class.</a:t>
            </a:r>
          </a:p>
          <a:p>
            <a:pPr eaLnBrk="1" hangingPunct="1"/>
            <a:r>
              <a:rPr lang="en-US" dirty="0" smtClean="0"/>
              <a:t>Question: Which of the following phases is a dam most likely to fail? </a:t>
            </a:r>
          </a:p>
          <a:p>
            <a:pPr eaLnBrk="1" hangingPunct="1"/>
            <a:r>
              <a:rPr lang="en-US" dirty="0" smtClean="0"/>
              <a:t>b. During initial filling.</a:t>
            </a:r>
          </a:p>
          <a:p>
            <a:pPr eaLnBrk="1" hangingPunct="1">
              <a:buFontTx/>
              <a:buChar char="•"/>
            </a:pPr>
            <a:endParaRPr lang="en-US" dirty="0" smtClean="0"/>
          </a:p>
        </p:txBody>
      </p:sp>
    </p:spTree>
    <p:extLst>
      <p:ext uri="{BB962C8B-B14F-4D97-AF65-F5344CB8AC3E}">
        <p14:creationId xmlns:p14="http://schemas.microsoft.com/office/powerpoint/2010/main" val="44793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4"/>
          <p:cNvSpPr>
            <a:spLocks noGrp="1" noChangeArrowheads="1"/>
          </p:cNvSpPr>
          <p:nvPr>
            <p:ph type="ftr" sz="quarter" idx="4"/>
          </p:nvPr>
        </p:nvSpPr>
        <p:spPr>
          <a:noFill/>
        </p:spPr>
        <p:txBody>
          <a:bodyPr/>
          <a:lstStyle/>
          <a:p>
            <a:r>
              <a:rPr lang="en-US" smtClean="0"/>
              <a:t>Safety of Dams Funding &amp; Phases</a:t>
            </a:r>
          </a:p>
        </p:txBody>
      </p:sp>
      <p:sp>
        <p:nvSpPr>
          <p:cNvPr id="51202" name="Rectangle 5"/>
          <p:cNvSpPr>
            <a:spLocks noGrp="1" noChangeArrowheads="1"/>
          </p:cNvSpPr>
          <p:nvPr>
            <p:ph type="sldNum" sz="quarter" idx="5"/>
          </p:nvPr>
        </p:nvSpPr>
        <p:spPr>
          <a:noFill/>
        </p:spPr>
        <p:txBody>
          <a:bodyPr/>
          <a:lstStyle/>
          <a:p>
            <a:fld id="{8C5C5C17-CEE7-4B5E-B14A-C35B2F080948}" type="slidenum">
              <a:rPr lang="en-US" smtClean="0"/>
              <a:pPr/>
              <a:t>19</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The Operations manager is responsible for dam safety at the dam.</a:t>
            </a:r>
          </a:p>
          <a:p>
            <a:pPr eaLnBrk="1" hangingPunct="1"/>
            <a:endParaRPr lang="en-US" dirty="0" smtClean="0"/>
          </a:p>
          <a:p>
            <a:pPr eaLnBrk="1" hangingPunct="1"/>
            <a:r>
              <a:rPr lang="en-US" dirty="0" smtClean="0"/>
              <a:t>This includes daily operations and periodic measurements and reading of instrumentation.</a:t>
            </a:r>
          </a:p>
        </p:txBody>
      </p:sp>
    </p:spTree>
    <p:extLst>
      <p:ext uri="{BB962C8B-B14F-4D97-AF65-F5344CB8AC3E}">
        <p14:creationId xmlns:p14="http://schemas.microsoft.com/office/powerpoint/2010/main" val="2414021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Grp="1" noChangeArrowheads="1"/>
          </p:cNvSpPr>
          <p:nvPr>
            <p:ph type="ftr" sz="quarter" idx="4"/>
          </p:nvPr>
        </p:nvSpPr>
        <p:spPr>
          <a:noFill/>
        </p:spPr>
        <p:txBody>
          <a:bodyPr/>
          <a:lstStyle/>
          <a:p>
            <a:r>
              <a:rPr lang="en-US" smtClean="0"/>
              <a:t>Safety of Dams Funding &amp; Phases</a:t>
            </a:r>
          </a:p>
        </p:txBody>
      </p:sp>
      <p:sp>
        <p:nvSpPr>
          <p:cNvPr id="53250" name="Rectangle 5"/>
          <p:cNvSpPr>
            <a:spLocks noGrp="1" noChangeArrowheads="1"/>
          </p:cNvSpPr>
          <p:nvPr>
            <p:ph type="sldNum" sz="quarter" idx="5"/>
          </p:nvPr>
        </p:nvSpPr>
        <p:spPr>
          <a:noFill/>
        </p:spPr>
        <p:txBody>
          <a:bodyPr/>
          <a:lstStyle/>
          <a:p>
            <a:fld id="{945C7BBA-3C6C-4B2B-BD14-2285E052CA47}" type="slidenum">
              <a:rPr lang="en-US" smtClean="0"/>
              <a:pPr/>
              <a:t>20</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t>There are five levels of inspections for all dams.</a:t>
            </a:r>
          </a:p>
          <a:p>
            <a:pPr eaLnBrk="1" hangingPunct="1"/>
            <a:endParaRPr lang="en-US" smtClean="0"/>
          </a:p>
          <a:p>
            <a:pPr eaLnBrk="1" hangingPunct="1"/>
            <a:r>
              <a:rPr lang="en-US" smtClean="0"/>
              <a:t>Daily – Conducted by the operations personnel on site.</a:t>
            </a:r>
          </a:p>
          <a:p>
            <a:pPr eaLnBrk="1" hangingPunct="1"/>
            <a:r>
              <a:rPr lang="en-US" smtClean="0"/>
              <a:t>Seasonal – Maybe conducted by either the operations staff, engineers, or both.</a:t>
            </a:r>
          </a:p>
          <a:p>
            <a:pPr eaLnBrk="1" hangingPunct="1"/>
            <a:r>
              <a:rPr lang="en-US" smtClean="0"/>
              <a:t>High Water – General the onsite operations staff; supplemented by engineering staff for extreme events.</a:t>
            </a:r>
          </a:p>
          <a:p>
            <a:pPr eaLnBrk="1" hangingPunct="1"/>
            <a:r>
              <a:rPr lang="en-US" smtClean="0"/>
              <a:t>Periodic – This is a detailed engineering inspection.  The inspection is lead by the dam safety staff from district and support by the field office.</a:t>
            </a:r>
          </a:p>
          <a:p>
            <a:pPr eaLnBrk="1" hangingPunct="1"/>
            <a:r>
              <a:rPr lang="en-US" smtClean="0"/>
              <a:t>Special – These inspections occur as needed with the staff that is appropriate.</a:t>
            </a:r>
          </a:p>
        </p:txBody>
      </p:sp>
    </p:spTree>
    <p:extLst>
      <p:ext uri="{BB962C8B-B14F-4D97-AF65-F5344CB8AC3E}">
        <p14:creationId xmlns:p14="http://schemas.microsoft.com/office/powerpoint/2010/main" val="1724478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4EC31DF-9B85-4A2C-929F-06555B988726}" type="slidenum">
              <a:rPr lang="en-US"/>
              <a:pPr/>
              <a:t>3</a:t>
            </a:fld>
            <a:endParaRPr lang="en-US"/>
          </a:p>
        </p:txBody>
      </p:sp>
      <p:sp>
        <p:nvSpPr>
          <p:cNvPr id="470018" name="Rectangle 2"/>
          <p:cNvSpPr>
            <a:spLocks noGrp="1" noRot="1" noChangeAspect="1" noChangeArrowheads="1" noTextEdit="1"/>
          </p:cNvSpPr>
          <p:nvPr>
            <p:ph type="sldImg"/>
          </p:nvPr>
        </p:nvSpPr>
        <p:spPr>
          <a:xfrm>
            <a:off x="1708150" y="200025"/>
            <a:ext cx="3341688" cy="2508250"/>
          </a:xfrm>
          <a:ln/>
        </p:spPr>
      </p:sp>
      <p:sp>
        <p:nvSpPr>
          <p:cNvPr id="470020" name="Rectangle 4"/>
          <p:cNvSpPr>
            <a:spLocks noGrp="1" noChangeArrowheads="1"/>
          </p:cNvSpPr>
          <p:nvPr>
            <p:ph type="body" idx="1"/>
          </p:nvPr>
        </p:nvSpPr>
        <p:spPr>
          <a:xfrm>
            <a:off x="913850" y="3008994"/>
            <a:ext cx="5030301" cy="4112293"/>
          </a:xfrm>
          <a:noFill/>
          <a:ln/>
        </p:spPr>
        <p:txBody>
          <a:bodyPr>
            <a:normAutofit fontScale="92500" lnSpcReduction="20000"/>
          </a:bodyPr>
          <a:lstStyle/>
          <a:p>
            <a:pPr>
              <a:spcBef>
                <a:spcPct val="0"/>
              </a:spcBef>
              <a:buClr>
                <a:srgbClr val="FF0000"/>
              </a:buClr>
              <a:buFontTx/>
              <a:buChar char="•"/>
            </a:pPr>
            <a:r>
              <a:rPr lang="en-US" sz="1600" b="1">
                <a:latin typeface="Arial" pitchFamily="34" charset="0"/>
              </a:rPr>
              <a:t>  The Corps is a dynamic and diverse organization commanded by the Chief of Engineers and comprised of a headquarters, 8 Divisions (10 Major Subordinate Commands), 41 Districts, ERDC, 2 Centers, 4 FOAs (HECSA, IWR, MDC, UFC), and the 249th Engineer Battalion (Prime Power).</a:t>
            </a:r>
          </a:p>
          <a:p>
            <a:pPr>
              <a:spcBef>
                <a:spcPct val="0"/>
              </a:spcBef>
              <a:buClr>
                <a:srgbClr val="FF0000"/>
              </a:buClr>
              <a:buFontTx/>
              <a:buChar char="•"/>
            </a:pPr>
            <a:endParaRPr lang="en-US" sz="1600" b="1">
              <a:latin typeface="Arial" pitchFamily="34" charset="0"/>
            </a:endParaRPr>
          </a:p>
          <a:p>
            <a:pPr>
              <a:spcBef>
                <a:spcPct val="0"/>
              </a:spcBef>
              <a:buClr>
                <a:srgbClr val="FF0000"/>
              </a:buClr>
              <a:buFontTx/>
              <a:buChar char="•"/>
            </a:pPr>
            <a:r>
              <a:rPr lang="en-US" sz="1600" b="1">
                <a:latin typeface="Arial" pitchFamily="34" charset="0"/>
              </a:rPr>
              <a:t>  The districts contain 84% of the FTE distribution; ERDC, Centers and FOAs 11%; division headquarters only 3%; and HQUSACE just 2% of the total FTE allocation.</a:t>
            </a:r>
          </a:p>
          <a:p>
            <a:pPr>
              <a:spcBef>
                <a:spcPct val="0"/>
              </a:spcBef>
              <a:buClr>
                <a:srgbClr val="FF0000"/>
              </a:buClr>
              <a:buFontTx/>
              <a:buChar char="•"/>
            </a:pPr>
            <a:endParaRPr lang="en-US" sz="1600" b="1">
              <a:latin typeface="Arial" pitchFamily="34" charset="0"/>
            </a:endParaRPr>
          </a:p>
          <a:p>
            <a:pPr>
              <a:spcBef>
                <a:spcPct val="0"/>
              </a:spcBef>
              <a:buClr>
                <a:srgbClr val="FF0000"/>
              </a:buClr>
              <a:buFontTx/>
              <a:buChar char="•"/>
            </a:pPr>
            <a:r>
              <a:rPr lang="en-US" sz="1600" b="1">
                <a:latin typeface="Arial" pitchFamily="34" charset="0"/>
              </a:rPr>
              <a:t>  Currently, the Corps allocation of Full Time Equivalents (FTE) is 34,961 civilians and 610 authorized uniformed military personnel.  Only 221 uniformed military are currently supported by a DA Officer Distribution Plan (ODP).</a:t>
            </a:r>
          </a:p>
          <a:p>
            <a:pPr>
              <a:spcBef>
                <a:spcPct val="0"/>
              </a:spcBef>
              <a:buClr>
                <a:srgbClr val="FF0000"/>
              </a:buClr>
              <a:buFontTx/>
              <a:buChar char="•"/>
            </a:pPr>
            <a:endParaRPr lang="en-US" sz="1600" b="1">
              <a:latin typeface="Arial" pitchFamily="34" charset="0"/>
            </a:endParaRPr>
          </a:p>
          <a:p>
            <a:pPr>
              <a:spcBef>
                <a:spcPct val="0"/>
              </a:spcBef>
              <a:buClr>
                <a:srgbClr val="FF0000"/>
              </a:buClr>
              <a:buFontTx/>
              <a:buChar char="•"/>
            </a:pPr>
            <a:r>
              <a:rPr lang="en-US" sz="1600" b="1">
                <a:latin typeface="Arial" pitchFamily="34" charset="0"/>
              </a:rPr>
              <a:t>  There are 41 districts.  There are 21 districts with MILCON mission and an additional 10 with military work such as DERP or Real Estate.</a:t>
            </a:r>
          </a:p>
        </p:txBody>
      </p:sp>
    </p:spTree>
    <p:extLst>
      <p:ext uri="{BB962C8B-B14F-4D97-AF65-F5344CB8AC3E}">
        <p14:creationId xmlns:p14="http://schemas.microsoft.com/office/powerpoint/2010/main" val="921465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Safety of Dams Funding &amp; Phases</a:t>
            </a:r>
            <a:endParaRPr lang="en-US"/>
          </a:p>
        </p:txBody>
      </p:sp>
      <p:sp>
        <p:nvSpPr>
          <p:cNvPr id="5" name="Slide Number Placeholder 4"/>
          <p:cNvSpPr>
            <a:spLocks noGrp="1"/>
          </p:cNvSpPr>
          <p:nvPr>
            <p:ph type="sldNum" sz="quarter" idx="11"/>
          </p:nvPr>
        </p:nvSpPr>
        <p:spPr/>
        <p:txBody>
          <a:bodyPr/>
          <a:lstStyle/>
          <a:p>
            <a:pPr>
              <a:defRPr/>
            </a:pPr>
            <a:fld id="{B652EBDF-662E-400E-A707-DE8D68237631}" type="slidenum">
              <a:rPr lang="en-US" smtClean="0"/>
              <a:pPr>
                <a:defRPr/>
              </a:pPr>
              <a:t>21</a:t>
            </a:fld>
            <a:endParaRPr lang="en-US"/>
          </a:p>
        </p:txBody>
      </p:sp>
    </p:spTree>
    <p:extLst>
      <p:ext uri="{BB962C8B-B14F-4D97-AF65-F5344CB8AC3E}">
        <p14:creationId xmlns:p14="http://schemas.microsoft.com/office/powerpoint/2010/main" val="3837323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Shared Responsibility</a:t>
            </a:r>
          </a:p>
          <a:p>
            <a:r>
              <a:rPr lang="en-US" dirty="0" smtClean="0"/>
              <a:t>And shared responsibility.  That doesn’t mean transferred responsibility.  In fact, an important thing we heard was the need to take on more ourselves.  </a:t>
            </a:r>
          </a:p>
          <a:p>
            <a:r>
              <a:rPr lang="en-US" dirty="0" smtClean="0"/>
              <a:t>This picture</a:t>
            </a:r>
            <a:r>
              <a:rPr lang="en-US" baseline="0" dirty="0" smtClean="0"/>
              <a:t> also represents the generational change happening at the corps</a:t>
            </a:r>
            <a:endParaRPr lang="en-US" dirty="0"/>
          </a:p>
        </p:txBody>
      </p:sp>
      <p:sp>
        <p:nvSpPr>
          <p:cNvPr id="4" name="Slide Number Placeholder 3"/>
          <p:cNvSpPr>
            <a:spLocks noGrp="1"/>
          </p:cNvSpPr>
          <p:nvPr>
            <p:ph type="sldNum" sz="quarter" idx="10"/>
          </p:nvPr>
        </p:nvSpPr>
        <p:spPr/>
        <p:txBody>
          <a:bodyPr/>
          <a:lstStyle/>
          <a:p>
            <a:pPr>
              <a:defRPr/>
            </a:pPr>
            <a:fld id="{F27243EF-2F94-4486-9B73-EBB14DF5591E}" type="slidenum">
              <a:rPr lang="en-US" smtClean="0"/>
              <a:pPr>
                <a:defRPr/>
              </a:pPr>
              <a:t>22</a:t>
            </a:fld>
            <a:endParaRPr lang="en-US" dirty="0"/>
          </a:p>
        </p:txBody>
      </p:sp>
    </p:spTree>
    <p:extLst>
      <p:ext uri="{BB962C8B-B14F-4D97-AF65-F5344CB8AC3E}">
        <p14:creationId xmlns:p14="http://schemas.microsoft.com/office/powerpoint/2010/main" val="2171675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4"/>
          <p:cNvSpPr>
            <a:spLocks noGrp="1" noChangeArrowheads="1"/>
          </p:cNvSpPr>
          <p:nvPr>
            <p:ph type="ftr" sz="quarter" idx="4"/>
          </p:nvPr>
        </p:nvSpPr>
        <p:spPr>
          <a:noFill/>
        </p:spPr>
        <p:txBody>
          <a:bodyPr/>
          <a:lstStyle/>
          <a:p>
            <a:r>
              <a:rPr lang="en-US" smtClean="0"/>
              <a:t>Safety of Dams Funding &amp; Phases</a:t>
            </a:r>
          </a:p>
        </p:txBody>
      </p:sp>
      <p:sp>
        <p:nvSpPr>
          <p:cNvPr id="56322" name="Rectangle 5"/>
          <p:cNvSpPr>
            <a:spLocks noGrp="1" noChangeArrowheads="1"/>
          </p:cNvSpPr>
          <p:nvPr>
            <p:ph type="sldNum" sz="quarter" idx="5"/>
          </p:nvPr>
        </p:nvSpPr>
        <p:spPr>
          <a:noFill/>
        </p:spPr>
        <p:txBody>
          <a:bodyPr/>
          <a:lstStyle/>
          <a:p>
            <a:fld id="{F7D19801-9F5A-43DB-A0CF-ED8039CFF9ED}" type="slidenum">
              <a:rPr lang="en-US" smtClean="0"/>
              <a:pPr/>
              <a:t>23</a:t>
            </a:fld>
            <a:endParaRPr lang="en-US" smtClean="0"/>
          </a:p>
        </p:txBody>
      </p:sp>
      <p:sp>
        <p:nvSpPr>
          <p:cNvPr id="56323" name="Rectangle 2"/>
          <p:cNvSpPr>
            <a:spLocks noGrp="1" noRot="1" noChangeAspect="1" noChangeArrowheads="1" noTextEdit="1"/>
          </p:cNvSpPr>
          <p:nvPr>
            <p:ph type="sldImg"/>
          </p:nvPr>
        </p:nvSpPr>
        <p:spPr>
          <a:xfrm>
            <a:off x="1147763" y="381000"/>
            <a:ext cx="4568825" cy="3427413"/>
          </a:xfrm>
          <a:ln/>
        </p:spPr>
      </p:sp>
      <p:sp>
        <p:nvSpPr>
          <p:cNvPr id="56324" name="Rectangle 3"/>
          <p:cNvSpPr>
            <a:spLocks noGrp="1" noChangeArrowheads="1"/>
          </p:cNvSpPr>
          <p:nvPr>
            <p:ph type="body" idx="1"/>
          </p:nvPr>
        </p:nvSpPr>
        <p:spPr>
          <a:xfrm>
            <a:off x="228601" y="3962402"/>
            <a:ext cx="6400800" cy="4953000"/>
          </a:xfrm>
          <a:noFill/>
          <a:ln/>
        </p:spPr>
        <p:txBody>
          <a:bodyPr/>
          <a:lstStyle/>
          <a:p>
            <a:pPr eaLnBrk="1" hangingPunct="1">
              <a:buFontTx/>
              <a:buChar char="•"/>
            </a:pPr>
            <a:r>
              <a:rPr lang="en-US" dirty="0" smtClean="0"/>
              <a:t>Need to prepare post-construction reports in accordance with ER 1110-1-1901, Project Geotechnical and Concrete Materials Completion Report for Major USACE Projects. This report proves most useful in times of distress in understanding unanticipated conditions or unsatisfactory performance, and for implementing effective modifications.</a:t>
            </a:r>
          </a:p>
          <a:p>
            <a:pPr eaLnBrk="1" hangingPunct="1">
              <a:buFontTx/>
              <a:buChar char="•"/>
            </a:pPr>
            <a:r>
              <a:rPr lang="en-US" dirty="0" smtClean="0"/>
              <a:t>The purpose for instrumentation is to help you understand the structural behavior of the dam. You monitor the physical appearance, hydrostatic pressure, seepage, and displacement. We made assumptions during design, we back checked those assumptions against what we found during construction, and now we need to verify the dam is behaving as we expected. IF NOT, WHY?</a:t>
            </a:r>
          </a:p>
          <a:p>
            <a:pPr eaLnBrk="1" hangingPunct="1">
              <a:buFontTx/>
              <a:buChar char="•"/>
            </a:pPr>
            <a:r>
              <a:rPr lang="en-US" dirty="0" smtClean="0"/>
              <a:t>Periodic inspections are necessary to bring a fresh set of eyes to the inspection process and make sure we are not developing bad habits.</a:t>
            </a:r>
          </a:p>
          <a:p>
            <a:pPr eaLnBrk="1" hangingPunct="1">
              <a:buFontTx/>
              <a:buChar char="•"/>
            </a:pPr>
            <a:r>
              <a:rPr lang="en-US" dirty="0" smtClean="0"/>
              <a:t>Operations, you are the most critical link to reporting distress. Report anything that seems out of the ordinary. Remember, what I said in the Geotechnical Aspects about response times. Engineers, response to operations becomes your top priority.</a:t>
            </a:r>
          </a:p>
          <a:p>
            <a:pPr eaLnBrk="1" hangingPunct="1">
              <a:buFontTx/>
              <a:buChar char="•"/>
            </a:pPr>
            <a:r>
              <a:rPr lang="en-US" dirty="0" smtClean="0"/>
              <a:t>The Initial Filling Plan and Surveillance Plan should include a notification process. Initial notification should be by phone through the Dam Safety Officer Program Manager. There is a HQUSACE Notification Plan to insure the District DSO is linked through the MSC DSO to the USACE DSO.</a:t>
            </a:r>
          </a:p>
          <a:p>
            <a:pPr eaLnBrk="1" hangingPunct="1">
              <a:buFontTx/>
              <a:buChar char="•"/>
            </a:pPr>
            <a:r>
              <a:rPr lang="en-US" dirty="0" smtClean="0"/>
              <a:t>The District DSO shall confirm the situation, if necessary take emergency actions, and follow-up with recommendations, and an After Action Report.</a:t>
            </a:r>
          </a:p>
          <a:p>
            <a:pPr eaLnBrk="1" hangingPunct="1">
              <a:buFontTx/>
              <a:buChar char="•"/>
            </a:pPr>
            <a:r>
              <a:rPr lang="en-US" dirty="0" smtClean="0"/>
              <a:t>Training should include problem detection, evaluation and appropriate non-emergency and emergency remedial measures. All new employees and contractor personnel need 6-hours of training within 15 days of reporting and a refresher course within five years and whenever there are changes.  </a:t>
            </a:r>
          </a:p>
        </p:txBody>
      </p:sp>
    </p:spTree>
    <p:extLst>
      <p:ext uri="{BB962C8B-B14F-4D97-AF65-F5344CB8AC3E}">
        <p14:creationId xmlns:p14="http://schemas.microsoft.com/office/powerpoint/2010/main" val="4114386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Safety of Dams Funding &amp; Phases</a:t>
            </a:r>
            <a:endParaRPr lang="en-US"/>
          </a:p>
        </p:txBody>
      </p:sp>
      <p:sp>
        <p:nvSpPr>
          <p:cNvPr id="5" name="Slide Number Placeholder 4"/>
          <p:cNvSpPr>
            <a:spLocks noGrp="1"/>
          </p:cNvSpPr>
          <p:nvPr>
            <p:ph type="sldNum" sz="quarter" idx="11"/>
          </p:nvPr>
        </p:nvSpPr>
        <p:spPr/>
        <p:txBody>
          <a:bodyPr/>
          <a:lstStyle/>
          <a:p>
            <a:pPr>
              <a:defRPr/>
            </a:pPr>
            <a:fld id="{B652EBDF-662E-400E-A707-DE8D68237631}" type="slidenum">
              <a:rPr lang="en-US" smtClean="0"/>
              <a:pPr>
                <a:defRPr/>
              </a:pPr>
              <a:t>24</a:t>
            </a:fld>
            <a:endParaRPr lang="en-US"/>
          </a:p>
        </p:txBody>
      </p:sp>
    </p:spTree>
    <p:extLst>
      <p:ext uri="{BB962C8B-B14F-4D97-AF65-F5344CB8AC3E}">
        <p14:creationId xmlns:p14="http://schemas.microsoft.com/office/powerpoint/2010/main" val="1046686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Safety of Dams Funding &amp; Phases</a:t>
            </a:r>
            <a:endParaRPr lang="en-US"/>
          </a:p>
        </p:txBody>
      </p:sp>
      <p:sp>
        <p:nvSpPr>
          <p:cNvPr id="5" name="Slide Number Placeholder 4"/>
          <p:cNvSpPr>
            <a:spLocks noGrp="1"/>
          </p:cNvSpPr>
          <p:nvPr>
            <p:ph type="sldNum" sz="quarter" idx="11"/>
          </p:nvPr>
        </p:nvSpPr>
        <p:spPr/>
        <p:txBody>
          <a:bodyPr/>
          <a:lstStyle/>
          <a:p>
            <a:pPr>
              <a:defRPr/>
            </a:pPr>
            <a:fld id="{B652EBDF-662E-400E-A707-DE8D68237631}" type="slidenum">
              <a:rPr lang="en-US" smtClean="0"/>
              <a:pPr>
                <a:defRPr/>
              </a:pPr>
              <a:t>25</a:t>
            </a:fld>
            <a:endParaRPr lang="en-US"/>
          </a:p>
        </p:txBody>
      </p:sp>
    </p:spTree>
    <p:extLst>
      <p:ext uri="{BB962C8B-B14F-4D97-AF65-F5344CB8AC3E}">
        <p14:creationId xmlns:p14="http://schemas.microsoft.com/office/powerpoint/2010/main" val="4036448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4"/>
          <p:cNvSpPr>
            <a:spLocks noGrp="1" noChangeArrowheads="1"/>
          </p:cNvSpPr>
          <p:nvPr>
            <p:ph type="ftr" sz="quarter" idx="4"/>
          </p:nvPr>
        </p:nvSpPr>
        <p:spPr>
          <a:noFill/>
        </p:spPr>
        <p:txBody>
          <a:bodyPr/>
          <a:lstStyle/>
          <a:p>
            <a:r>
              <a:rPr lang="en-US" smtClean="0"/>
              <a:t>Safety of Dams Funding &amp; Phases</a:t>
            </a:r>
          </a:p>
        </p:txBody>
      </p:sp>
      <p:sp>
        <p:nvSpPr>
          <p:cNvPr id="62466" name="Rectangle 5"/>
          <p:cNvSpPr>
            <a:spLocks noGrp="1" noChangeArrowheads="1"/>
          </p:cNvSpPr>
          <p:nvPr>
            <p:ph type="sldNum" sz="quarter" idx="5"/>
          </p:nvPr>
        </p:nvSpPr>
        <p:spPr>
          <a:noFill/>
        </p:spPr>
        <p:txBody>
          <a:bodyPr/>
          <a:lstStyle/>
          <a:p>
            <a:fld id="{FDAE3806-8492-404E-8E2B-8D10D6BDA3AB}" type="slidenum">
              <a:rPr lang="en-US" smtClean="0"/>
              <a:pPr/>
              <a:t>26</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smtClean="0"/>
              <a:t>General Investigations funding is used to planning studies to include new projects and new project purposes.</a:t>
            </a:r>
          </a:p>
          <a:p>
            <a:pPr eaLnBrk="1" hangingPunct="1"/>
            <a:endParaRPr lang="en-US" dirty="0" smtClean="0"/>
          </a:p>
          <a:p>
            <a:pPr eaLnBrk="1" hangingPunct="1"/>
            <a:r>
              <a:rPr lang="en-US" dirty="0" smtClean="0"/>
              <a:t>Construction, General, funding is used for new construction and also for modification to existing projects.</a:t>
            </a:r>
          </a:p>
          <a:p>
            <a:pPr eaLnBrk="1" hangingPunct="1"/>
            <a:endParaRPr lang="en-US" dirty="0" smtClean="0"/>
          </a:p>
          <a:p>
            <a:pPr eaLnBrk="1" hangingPunct="1"/>
            <a:r>
              <a:rPr lang="en-US" dirty="0" smtClean="0"/>
              <a:t>Operations and Maintenance funding is used for daily operations and normal maintenance of the project.</a:t>
            </a:r>
          </a:p>
          <a:p>
            <a:pPr eaLnBrk="1" hangingPunct="1"/>
            <a:endParaRPr lang="en-US" dirty="0" smtClean="0"/>
          </a:p>
          <a:p>
            <a:pPr eaLnBrk="1" hangingPunct="1"/>
            <a:r>
              <a:rPr lang="en-US" dirty="0" smtClean="0"/>
              <a:t>There are other funding sources that can sometimes be used including</a:t>
            </a:r>
          </a:p>
          <a:p>
            <a:pPr eaLnBrk="1" hangingPunct="1"/>
            <a:r>
              <a:rPr lang="en-US" dirty="0" smtClean="0"/>
              <a:t>	Flood Control and Coastal Emergencies</a:t>
            </a:r>
          </a:p>
          <a:p>
            <a:pPr eaLnBrk="1" hangingPunct="1"/>
            <a:r>
              <a:rPr lang="en-US" dirty="0" smtClean="0"/>
              <a:t>	Mississippi River and Tributaries </a:t>
            </a:r>
          </a:p>
          <a:p>
            <a:pPr eaLnBrk="1" hangingPunct="1"/>
            <a:endParaRPr lang="en-US" dirty="0" smtClean="0"/>
          </a:p>
          <a:p>
            <a:pPr eaLnBrk="1" hangingPunct="1"/>
            <a:r>
              <a:rPr lang="en-US" dirty="0" smtClean="0"/>
              <a:t>Today, we will discuss the most common funding programs for dam safety.</a:t>
            </a:r>
          </a:p>
        </p:txBody>
      </p:sp>
    </p:spTree>
    <p:extLst>
      <p:ext uri="{BB962C8B-B14F-4D97-AF65-F5344CB8AC3E}">
        <p14:creationId xmlns:p14="http://schemas.microsoft.com/office/powerpoint/2010/main" val="23749821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4"/>
          <p:cNvSpPr>
            <a:spLocks noGrp="1" noChangeArrowheads="1"/>
          </p:cNvSpPr>
          <p:nvPr>
            <p:ph type="ftr" sz="quarter" idx="4"/>
          </p:nvPr>
        </p:nvSpPr>
        <p:spPr>
          <a:noFill/>
        </p:spPr>
        <p:txBody>
          <a:bodyPr/>
          <a:lstStyle/>
          <a:p>
            <a:r>
              <a:rPr lang="en-US" smtClean="0"/>
              <a:t>Safety of Dams Funding &amp; Phases</a:t>
            </a:r>
          </a:p>
        </p:txBody>
      </p:sp>
      <p:sp>
        <p:nvSpPr>
          <p:cNvPr id="66562" name="Rectangle 5"/>
          <p:cNvSpPr>
            <a:spLocks noGrp="1" noChangeArrowheads="1"/>
          </p:cNvSpPr>
          <p:nvPr>
            <p:ph type="sldNum" sz="quarter" idx="5"/>
          </p:nvPr>
        </p:nvSpPr>
        <p:spPr>
          <a:noFill/>
        </p:spPr>
        <p:txBody>
          <a:bodyPr/>
          <a:lstStyle/>
          <a:p>
            <a:fld id="{B34FA4DF-833D-4B38-AE3F-F32F25A985F1}" type="slidenum">
              <a:rPr lang="en-US" smtClean="0"/>
              <a:pPr/>
              <a:t>27</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0526828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4"/>
          <p:cNvSpPr>
            <a:spLocks noGrp="1" noChangeArrowheads="1"/>
          </p:cNvSpPr>
          <p:nvPr>
            <p:ph type="ftr" sz="quarter" idx="4"/>
          </p:nvPr>
        </p:nvSpPr>
        <p:spPr>
          <a:noFill/>
        </p:spPr>
        <p:txBody>
          <a:bodyPr/>
          <a:lstStyle/>
          <a:p>
            <a:r>
              <a:rPr lang="en-US" smtClean="0"/>
              <a:t>Safety of Dams Funding &amp; Phases</a:t>
            </a:r>
          </a:p>
        </p:txBody>
      </p:sp>
      <p:sp>
        <p:nvSpPr>
          <p:cNvPr id="66562" name="Rectangle 5"/>
          <p:cNvSpPr>
            <a:spLocks noGrp="1" noChangeArrowheads="1"/>
          </p:cNvSpPr>
          <p:nvPr>
            <p:ph type="sldNum" sz="quarter" idx="5"/>
          </p:nvPr>
        </p:nvSpPr>
        <p:spPr>
          <a:noFill/>
        </p:spPr>
        <p:txBody>
          <a:bodyPr/>
          <a:lstStyle/>
          <a:p>
            <a:fld id="{B34FA4DF-833D-4B38-AE3F-F32F25A985F1}" type="slidenum">
              <a:rPr lang="en-US" smtClean="0"/>
              <a:pPr/>
              <a:t>28</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dirty="0" smtClean="0"/>
              <a:t>Section 1203 is intended to facilitate upgrading of those project features that have deficiencies due to changes in hydrologic data, changes in seismic data, or made evident by advances in the state-of-the-art related to the safe design, construction, or operation of a dam.  The cost of the dam safety modification shall be allocated among original authorized purposes.</a:t>
            </a:r>
          </a:p>
          <a:p>
            <a:pPr eaLnBrk="1" hangingPunct="1"/>
            <a:r>
              <a:rPr lang="en-US" dirty="0" smtClean="0"/>
              <a:t>Cost sharing example:  If</a:t>
            </a:r>
            <a:r>
              <a:rPr lang="en-US" baseline="0" dirty="0" smtClean="0"/>
              <a:t> project is $100 million and sponsor’s share is 50%, sponsor pays $7.5 million for seismic or H&amp;H deficiency, but $50 million for anything else.</a:t>
            </a:r>
            <a:endParaRPr lang="en-US" dirty="0" smtClean="0"/>
          </a:p>
        </p:txBody>
      </p:sp>
    </p:spTree>
    <p:extLst>
      <p:ext uri="{BB962C8B-B14F-4D97-AF65-F5344CB8AC3E}">
        <p14:creationId xmlns:p14="http://schemas.microsoft.com/office/powerpoint/2010/main" val="26256757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4"/>
          <p:cNvSpPr>
            <a:spLocks noGrp="1" noChangeArrowheads="1"/>
          </p:cNvSpPr>
          <p:nvPr>
            <p:ph type="ftr" sz="quarter" idx="4"/>
          </p:nvPr>
        </p:nvSpPr>
        <p:spPr>
          <a:noFill/>
        </p:spPr>
        <p:txBody>
          <a:bodyPr/>
          <a:lstStyle/>
          <a:p>
            <a:r>
              <a:rPr lang="en-US" smtClean="0"/>
              <a:t>Safety of Dams Funding &amp; Phases</a:t>
            </a:r>
          </a:p>
        </p:txBody>
      </p:sp>
      <p:sp>
        <p:nvSpPr>
          <p:cNvPr id="64514" name="Rectangle 5"/>
          <p:cNvSpPr>
            <a:spLocks noGrp="1" noChangeArrowheads="1"/>
          </p:cNvSpPr>
          <p:nvPr>
            <p:ph type="sldNum" sz="quarter" idx="5"/>
          </p:nvPr>
        </p:nvSpPr>
        <p:spPr>
          <a:noFill/>
        </p:spPr>
        <p:txBody>
          <a:bodyPr/>
          <a:lstStyle/>
          <a:p>
            <a:fld id="{C6D0841C-495E-488A-9F30-72EDC1980CD6}" type="slidenum">
              <a:rPr lang="en-US" smtClean="0"/>
              <a:pPr/>
              <a:t>29</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dirty="0" smtClean="0"/>
              <a:t>All studies and all post-feasibility, pre-PCA/PPA engineering and design activities for new projects and separable elements that are consistent with policy will be budgeted as studies and PED, respectively, in the Investigations account or the study/design portion of the Flood Control, Mississippi River and Tributaries (MR&amp;T) account. However, post-feasibility, pre-PCA/PPA engineering and design may be budgeted as construction in the Construction account or the construction portion of the MR&amp;T account if the applicable project or element is authorized is supported by the Administration for construction, and either is budgeted as a new start or has received construction appropriations. There is no seamless process for going from Feasibility to PED in the Investigations account. The Feasibility start must be approved by HQ prior to budgeting for PED. </a:t>
            </a:r>
          </a:p>
        </p:txBody>
      </p:sp>
    </p:spTree>
    <p:extLst>
      <p:ext uri="{BB962C8B-B14F-4D97-AF65-F5344CB8AC3E}">
        <p14:creationId xmlns:p14="http://schemas.microsoft.com/office/powerpoint/2010/main" val="34960563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Safety of Dams Funding &amp; Phases</a:t>
            </a:r>
            <a:endParaRPr lang="en-US"/>
          </a:p>
        </p:txBody>
      </p:sp>
      <p:sp>
        <p:nvSpPr>
          <p:cNvPr id="5" name="Slide Number Placeholder 4"/>
          <p:cNvSpPr>
            <a:spLocks noGrp="1"/>
          </p:cNvSpPr>
          <p:nvPr>
            <p:ph type="sldNum" sz="quarter" idx="11"/>
          </p:nvPr>
        </p:nvSpPr>
        <p:spPr/>
        <p:txBody>
          <a:bodyPr/>
          <a:lstStyle/>
          <a:p>
            <a:pPr>
              <a:defRPr/>
            </a:pPr>
            <a:fld id="{B652EBDF-662E-400E-A707-DE8D68237631}" type="slidenum">
              <a:rPr lang="en-US" smtClean="0"/>
              <a:pPr>
                <a:defRPr/>
              </a:pPr>
              <a:t>30</a:t>
            </a:fld>
            <a:endParaRPr lang="en-US"/>
          </a:p>
        </p:txBody>
      </p:sp>
    </p:spTree>
    <p:extLst>
      <p:ext uri="{BB962C8B-B14F-4D97-AF65-F5344CB8AC3E}">
        <p14:creationId xmlns:p14="http://schemas.microsoft.com/office/powerpoint/2010/main" val="1201582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 have transitioned to a risk-informed</a:t>
            </a:r>
            <a:r>
              <a:rPr lang="en-US" baseline="0" dirty="0" smtClean="0"/>
              <a:t> DS program, we have added to the organization and taken several initiatives and issued new guidance. </a:t>
            </a:r>
            <a:endParaRPr lang="en-US" dirty="0"/>
          </a:p>
        </p:txBody>
      </p:sp>
      <p:sp>
        <p:nvSpPr>
          <p:cNvPr id="4" name="Slide Number Placeholder 3"/>
          <p:cNvSpPr>
            <a:spLocks noGrp="1"/>
          </p:cNvSpPr>
          <p:nvPr>
            <p:ph type="sldNum" sz="quarter" idx="10"/>
          </p:nvPr>
        </p:nvSpPr>
        <p:spPr/>
        <p:txBody>
          <a:bodyPr/>
          <a:lstStyle/>
          <a:p>
            <a:fld id="{47FFBE54-C098-4075-B9FA-B65E0C555653}" type="slidenum">
              <a:rPr lang="en-US" smtClean="0"/>
              <a:pPr/>
              <a:t>4</a:t>
            </a:fld>
            <a:endParaRPr lang="en-US"/>
          </a:p>
        </p:txBody>
      </p:sp>
    </p:spTree>
    <p:extLst>
      <p:ext uri="{BB962C8B-B14F-4D97-AF65-F5344CB8AC3E}">
        <p14:creationId xmlns:p14="http://schemas.microsoft.com/office/powerpoint/2010/main" val="3831428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4"/>
          <p:cNvSpPr>
            <a:spLocks noGrp="1" noChangeArrowheads="1"/>
          </p:cNvSpPr>
          <p:nvPr>
            <p:ph type="ftr" sz="quarter" idx="4"/>
          </p:nvPr>
        </p:nvSpPr>
        <p:spPr>
          <a:noFill/>
        </p:spPr>
        <p:txBody>
          <a:bodyPr/>
          <a:lstStyle/>
          <a:p>
            <a:r>
              <a:rPr lang="en-US" smtClean="0"/>
              <a:t>Safety of Dams Funding &amp; Phases</a:t>
            </a:r>
          </a:p>
        </p:txBody>
      </p:sp>
      <p:sp>
        <p:nvSpPr>
          <p:cNvPr id="69634" name="Rectangle 5"/>
          <p:cNvSpPr>
            <a:spLocks noGrp="1" noChangeArrowheads="1"/>
          </p:cNvSpPr>
          <p:nvPr>
            <p:ph type="sldNum" sz="quarter" idx="5"/>
          </p:nvPr>
        </p:nvSpPr>
        <p:spPr>
          <a:noFill/>
        </p:spPr>
        <p:txBody>
          <a:bodyPr/>
          <a:lstStyle/>
          <a:p>
            <a:fld id="{46B66AA2-964A-48CC-9439-125E01286894}" type="slidenum">
              <a:rPr lang="en-US" smtClean="0"/>
              <a:pPr/>
              <a:t>31</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dirty="0" smtClean="0"/>
              <a:t>General Investigations funding is used to planning studies to include new projects and new project purposes.</a:t>
            </a:r>
          </a:p>
          <a:p>
            <a:pPr eaLnBrk="1" hangingPunct="1"/>
            <a:endParaRPr lang="en-US" dirty="0" smtClean="0"/>
          </a:p>
          <a:p>
            <a:pPr eaLnBrk="1" hangingPunct="1"/>
            <a:r>
              <a:rPr lang="en-US" dirty="0" smtClean="0"/>
              <a:t>Construction, General, funding is used for new construction and also for modification to existing projects.</a:t>
            </a:r>
          </a:p>
          <a:p>
            <a:pPr eaLnBrk="1" hangingPunct="1"/>
            <a:endParaRPr lang="en-US" dirty="0" smtClean="0"/>
          </a:p>
          <a:p>
            <a:pPr eaLnBrk="1" hangingPunct="1"/>
            <a:r>
              <a:rPr lang="en-US" dirty="0" smtClean="0"/>
              <a:t>Operations and Maintenance funding is used for daily operations and normal maintenance of the project.</a:t>
            </a:r>
          </a:p>
          <a:p>
            <a:pPr eaLnBrk="1" hangingPunct="1"/>
            <a:endParaRPr lang="en-US" dirty="0" smtClean="0"/>
          </a:p>
          <a:p>
            <a:pPr eaLnBrk="1" hangingPunct="1"/>
            <a:r>
              <a:rPr lang="en-US" dirty="0" smtClean="0"/>
              <a:t>There are other funding sources that can sometimes be used including</a:t>
            </a:r>
          </a:p>
          <a:p>
            <a:pPr eaLnBrk="1" hangingPunct="1"/>
            <a:r>
              <a:rPr lang="en-US" dirty="0" smtClean="0"/>
              <a:t>	Flood Control and Coastal Emergencies</a:t>
            </a:r>
          </a:p>
          <a:p>
            <a:pPr eaLnBrk="1" hangingPunct="1"/>
            <a:r>
              <a:rPr lang="en-US" dirty="0" smtClean="0"/>
              <a:t>	Mississippi River and Tributaries </a:t>
            </a:r>
          </a:p>
          <a:p>
            <a:pPr eaLnBrk="1" hangingPunct="1"/>
            <a:endParaRPr lang="en-US" dirty="0" smtClean="0"/>
          </a:p>
          <a:p>
            <a:pPr eaLnBrk="1" hangingPunct="1"/>
            <a:r>
              <a:rPr lang="en-US" dirty="0" smtClean="0"/>
              <a:t>Today, we will discuss the most common funding programs for dam safety.</a:t>
            </a:r>
          </a:p>
        </p:txBody>
      </p:sp>
    </p:spTree>
    <p:extLst>
      <p:ext uri="{BB962C8B-B14F-4D97-AF65-F5344CB8AC3E}">
        <p14:creationId xmlns:p14="http://schemas.microsoft.com/office/powerpoint/2010/main" val="26665123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Safety of Dams Funding &amp; Phases</a:t>
            </a:r>
            <a:endParaRPr lang="en-US"/>
          </a:p>
        </p:txBody>
      </p:sp>
      <p:sp>
        <p:nvSpPr>
          <p:cNvPr id="5" name="Slide Number Placeholder 4"/>
          <p:cNvSpPr>
            <a:spLocks noGrp="1"/>
          </p:cNvSpPr>
          <p:nvPr>
            <p:ph type="sldNum" sz="quarter" idx="11"/>
          </p:nvPr>
        </p:nvSpPr>
        <p:spPr/>
        <p:txBody>
          <a:bodyPr/>
          <a:lstStyle/>
          <a:p>
            <a:pPr>
              <a:defRPr/>
            </a:pPr>
            <a:fld id="{B652EBDF-662E-400E-A707-DE8D68237631}" type="slidenum">
              <a:rPr lang="en-US" smtClean="0"/>
              <a:pPr>
                <a:defRPr/>
              </a:pPr>
              <a:t>32</a:t>
            </a:fld>
            <a:endParaRPr lang="en-US"/>
          </a:p>
        </p:txBody>
      </p:sp>
    </p:spTree>
    <p:extLst>
      <p:ext uri="{BB962C8B-B14F-4D97-AF65-F5344CB8AC3E}">
        <p14:creationId xmlns:p14="http://schemas.microsoft.com/office/powerpoint/2010/main" val="42019291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5DD73C-9983-402F-B3E5-A453E51BAADB}" type="slidenum">
              <a:rPr lang="en-US" smtClean="0"/>
              <a:pPr/>
              <a:t>33</a:t>
            </a:fld>
            <a:endParaRPr lang="en-US" dirty="0"/>
          </a:p>
        </p:txBody>
      </p:sp>
    </p:spTree>
    <p:extLst>
      <p:ext uri="{BB962C8B-B14F-4D97-AF65-F5344CB8AC3E}">
        <p14:creationId xmlns:p14="http://schemas.microsoft.com/office/powerpoint/2010/main" val="41126625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Based on what we found in the SPRA, we estimate that it will cost nearly $26 billion to fix the problems we know right now.  We looked at various funding scenarios, $2B/year, $1B/yr, and $0.5B/yr.  Right now we’re being funded close to $500 million so that will take us over 50 years to fix the deficiencies we know of today.  Therefore, the IRRMs will have to stay in place for a long time.</a:t>
            </a:r>
            <a:endParaRPr lang="en-US" dirty="0"/>
          </a:p>
        </p:txBody>
      </p:sp>
      <p:sp>
        <p:nvSpPr>
          <p:cNvPr id="4" name="Slide Number Placeholder 3"/>
          <p:cNvSpPr>
            <a:spLocks noGrp="1"/>
          </p:cNvSpPr>
          <p:nvPr>
            <p:ph type="sldNum" sz="quarter" idx="10"/>
          </p:nvPr>
        </p:nvSpPr>
        <p:spPr/>
        <p:txBody>
          <a:bodyPr/>
          <a:lstStyle/>
          <a:p>
            <a:fld id="{4C5DD73C-9983-402F-B3E5-A453E51BAADB}" type="slidenum">
              <a:rPr lang="en-US" smtClean="0"/>
              <a:pPr/>
              <a:t>34</a:t>
            </a:fld>
            <a:endParaRPr lang="en-US" dirty="0"/>
          </a:p>
        </p:txBody>
      </p:sp>
    </p:spTree>
    <p:extLst>
      <p:ext uri="{BB962C8B-B14F-4D97-AF65-F5344CB8AC3E}">
        <p14:creationId xmlns:p14="http://schemas.microsoft.com/office/powerpoint/2010/main" val="42567820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dirty="0" smtClean="0"/>
              <a:t>DSPMT is a Corps-only application that requires a CAC.  District Dam Safety Program Managers modify and update the information.  DSPMs can provide editing permissions to other users.  Everyone in the Corps has viewing access to the information and capability to export the data.  The information in DSPMT is considered For Official Use Only and can not be released to the public.  Any questions should be addressed to the District Dam Safety Program Manager</a:t>
            </a:r>
          </a:p>
          <a:p>
            <a:endParaRPr lang="en-US" dirty="0"/>
          </a:p>
        </p:txBody>
      </p:sp>
      <p:sp>
        <p:nvSpPr>
          <p:cNvPr id="4" name="Slide Number Placeholder 3"/>
          <p:cNvSpPr>
            <a:spLocks noGrp="1"/>
          </p:cNvSpPr>
          <p:nvPr>
            <p:ph type="sldNum" sz="quarter" idx="10"/>
          </p:nvPr>
        </p:nvSpPr>
        <p:spPr/>
        <p:txBody>
          <a:bodyPr/>
          <a:lstStyle/>
          <a:p>
            <a:fld id="{E2417F61-51D5-45D0-BED4-B8A5E778877C}"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0933083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NID data is collected from more than 65 data</a:t>
            </a:r>
            <a:r>
              <a:rPr lang="en-US" baseline="0" dirty="0" smtClean="0"/>
              <a:t> sources.  The NID web site is a publicly-accessible web site and requires an account to query the database.  This account is separate from other Corps systems and cannot be CAC enabled.</a:t>
            </a:r>
            <a:endParaRPr lang="en-US" dirty="0"/>
          </a:p>
        </p:txBody>
      </p:sp>
      <p:sp>
        <p:nvSpPr>
          <p:cNvPr id="4" name="Slide Number Placeholder 3"/>
          <p:cNvSpPr>
            <a:spLocks noGrp="1"/>
          </p:cNvSpPr>
          <p:nvPr>
            <p:ph type="sldNum" sz="quarter" idx="10"/>
          </p:nvPr>
        </p:nvSpPr>
        <p:spPr/>
        <p:txBody>
          <a:bodyPr/>
          <a:lstStyle/>
          <a:p>
            <a:fld id="{E2417F61-51D5-45D0-BED4-B8A5E778877C}"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4986167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Safety of Dams Funding &amp; Phases</a:t>
            </a:r>
            <a:endParaRPr lang="en-US"/>
          </a:p>
        </p:txBody>
      </p:sp>
      <p:sp>
        <p:nvSpPr>
          <p:cNvPr id="5" name="Slide Number Placeholder 4"/>
          <p:cNvSpPr>
            <a:spLocks noGrp="1"/>
          </p:cNvSpPr>
          <p:nvPr>
            <p:ph type="sldNum" sz="quarter" idx="11"/>
          </p:nvPr>
        </p:nvSpPr>
        <p:spPr/>
        <p:txBody>
          <a:bodyPr/>
          <a:lstStyle/>
          <a:p>
            <a:pPr>
              <a:defRPr/>
            </a:pPr>
            <a:fld id="{B652EBDF-662E-400E-A707-DE8D68237631}" type="slidenum">
              <a:rPr lang="en-US" smtClean="0"/>
              <a:pPr>
                <a:defRPr/>
              </a:pPr>
              <a:t>37</a:t>
            </a:fld>
            <a:endParaRPr lang="en-US"/>
          </a:p>
        </p:txBody>
      </p:sp>
    </p:spTree>
    <p:extLst>
      <p:ext uri="{BB962C8B-B14F-4D97-AF65-F5344CB8AC3E}">
        <p14:creationId xmlns:p14="http://schemas.microsoft.com/office/powerpoint/2010/main" val="2527256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p>
            <a:r>
              <a:rPr lang="en-US"/>
              <a:t>Dam Safety Overview, Org &amp; Hist</a:t>
            </a:r>
          </a:p>
        </p:txBody>
      </p:sp>
      <p:sp>
        <p:nvSpPr>
          <p:cNvPr id="35843" name="Rectangle 7"/>
          <p:cNvSpPr>
            <a:spLocks noGrp="1" noChangeArrowheads="1"/>
          </p:cNvSpPr>
          <p:nvPr>
            <p:ph type="sldNum" sz="quarter" idx="5"/>
          </p:nvPr>
        </p:nvSpPr>
        <p:spPr>
          <a:noFill/>
        </p:spPr>
        <p:txBody>
          <a:bodyPr/>
          <a:lstStyle/>
          <a:p>
            <a:fld id="{184DBFEF-588A-415A-8911-8ECE4E9796E3}" type="slidenum">
              <a:rPr lang="en-US"/>
              <a:pPr/>
              <a:t>5</a:t>
            </a:fld>
            <a:endParaRPr lang="en-US"/>
          </a:p>
        </p:txBody>
      </p:sp>
      <p:sp>
        <p:nvSpPr>
          <p:cNvPr id="35844" name="Rectangle 2"/>
          <p:cNvSpPr>
            <a:spLocks noGrp="1" noRot="1" noChangeAspect="1" noChangeArrowheads="1" noTextEdit="1"/>
          </p:cNvSpPr>
          <p:nvPr>
            <p:ph type="sldImg"/>
          </p:nvPr>
        </p:nvSpPr>
        <p:spPr>
          <a:xfrm>
            <a:off x="1152525" y="458788"/>
            <a:ext cx="4554538" cy="3416300"/>
          </a:xfrm>
          <a:ln/>
        </p:spPr>
      </p:sp>
      <p:sp>
        <p:nvSpPr>
          <p:cNvPr id="35845" name="Rectangle 3"/>
          <p:cNvSpPr>
            <a:spLocks noGrp="1" noChangeArrowheads="1"/>
          </p:cNvSpPr>
          <p:nvPr>
            <p:ph type="body" idx="1"/>
          </p:nvPr>
        </p:nvSpPr>
        <p:spPr>
          <a:xfrm>
            <a:off x="304800" y="4114800"/>
            <a:ext cx="6324600" cy="4800600"/>
          </a:xfrm>
          <a:noFill/>
          <a:ln/>
        </p:spPr>
        <p:txBody>
          <a:bodyPr/>
          <a:lstStyle/>
          <a:p>
            <a:pPr eaLnBrk="1" hangingPunct="1"/>
            <a:r>
              <a:rPr lang="en-US" dirty="0" smtClean="0"/>
              <a:t>By General Order, the Corps Dam Safety Officer is the Chief of Engineering and Construction.  The Dam Safety Officer is a direct representative of the Commander and must have direct assess to the Commander on Dam Safety items.</a:t>
            </a:r>
          </a:p>
          <a:p>
            <a:pPr eaLnBrk="1" hangingPunct="1"/>
            <a:endParaRPr lang="en-US" dirty="0" smtClean="0"/>
          </a:p>
          <a:p>
            <a:pPr eaLnBrk="1" hangingPunct="1"/>
            <a:r>
              <a:rPr lang="en-US" dirty="0" smtClean="0">
                <a:solidFill>
                  <a:srgbClr val="000000"/>
                </a:solidFill>
                <a:cs typeface="Times New Roman" pitchFamily="18" charset="0"/>
              </a:rPr>
              <a:t>A Special Assistant for Dam Safety and the Corps Dam Safety Program Manager support the Corps DSO.</a:t>
            </a:r>
          </a:p>
          <a:p>
            <a:pPr eaLnBrk="1" hangingPunct="1"/>
            <a:endParaRPr lang="en-US" dirty="0" smtClean="0">
              <a:solidFill>
                <a:srgbClr val="000000"/>
              </a:solidFill>
              <a:cs typeface="Times New Roman" pitchFamily="18" charset="0"/>
            </a:endParaRPr>
          </a:p>
          <a:p>
            <a:pPr eaLnBrk="1" hangingPunct="1"/>
            <a:r>
              <a:rPr lang="en-US" dirty="0" smtClean="0">
                <a:solidFill>
                  <a:srgbClr val="000000"/>
                </a:solidFill>
                <a:cs typeface="Times New Roman" pitchFamily="18" charset="0"/>
              </a:rPr>
              <a:t>The Corps of Engineers Dam Safety Community of Practice Steering Committee and the HQUSACE Dam Safety Committee provide additional advice and support to the Corps DSO concerning the program.</a:t>
            </a:r>
          </a:p>
          <a:p>
            <a:pPr eaLnBrk="1" hangingPunct="1"/>
            <a:endParaRPr lang="en-US" dirty="0" smtClean="0">
              <a:solidFill>
                <a:srgbClr val="000000"/>
              </a:solidFill>
              <a:cs typeface="Times New Roman" pitchFamily="18" charset="0"/>
            </a:endParaRPr>
          </a:p>
          <a:p>
            <a:pPr eaLnBrk="1" hangingPunct="1"/>
            <a:r>
              <a:rPr lang="en-US" dirty="0" smtClean="0">
                <a:solidFill>
                  <a:srgbClr val="000000"/>
                </a:solidFill>
                <a:cs typeface="Times New Roman" pitchFamily="18" charset="0"/>
              </a:rPr>
              <a:t>The standing HQUSACE Dam Safety Committee includes the USACE Dam Safety Officer, the Special Assistant for Dam Safety, the Corps Dam Safety Program Manager, the National Inventory of Dams Program Manager, plus other members with extensive knowledge and expertise in the programming, planning, design, construction, operations, and maintenance of dams.  Other individuals from the various communities of practice within the Corps of Engineers may be included as members of the committee.</a:t>
            </a:r>
            <a:r>
              <a:rPr lang="en-US" dirty="0" smtClean="0"/>
              <a:t> </a:t>
            </a:r>
          </a:p>
          <a:p>
            <a:pPr eaLnBrk="1" hangingPunct="1"/>
            <a:endParaRPr lang="en-US" dirty="0" smtClean="0"/>
          </a:p>
          <a:p>
            <a:pPr eaLnBrk="1" hangingPunct="1"/>
            <a:r>
              <a:rPr lang="en-US" dirty="0" smtClean="0">
                <a:solidFill>
                  <a:srgbClr val="000000"/>
                </a:solidFill>
                <a:cs typeface="Times New Roman" pitchFamily="18" charset="0"/>
              </a:rPr>
              <a:t>The Corps of Engineers Dam Safety Community of Practice Steering Committee includes the Special Assistant for Dam Safety, the Corps Dam Safety Program Manager, a representative for the Operations Community of Practice and a representative from the Program Integration Division.  The committee also includes the eight MSC Dam Safety Program Managers and the ERDC Dam Safety Program Manager.  The Districts are represented by four individuals from the districts who are active in Dam Safety.</a:t>
            </a:r>
          </a:p>
        </p:txBody>
      </p:sp>
    </p:spTree>
    <p:extLst>
      <p:ext uri="{BB962C8B-B14F-4D97-AF65-F5344CB8AC3E}">
        <p14:creationId xmlns:p14="http://schemas.microsoft.com/office/powerpoint/2010/main" val="1362348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ftr" sz="quarter" idx="4"/>
          </p:nvPr>
        </p:nvSpPr>
        <p:spPr>
          <a:noFill/>
        </p:spPr>
        <p:txBody>
          <a:bodyPr/>
          <a:lstStyle/>
          <a:p>
            <a:r>
              <a:rPr lang="en-US"/>
              <a:t>Dam Safety Overview, Org &amp; Hist</a:t>
            </a:r>
          </a:p>
        </p:txBody>
      </p:sp>
      <p:sp>
        <p:nvSpPr>
          <p:cNvPr id="36867" name="Rectangle 7"/>
          <p:cNvSpPr>
            <a:spLocks noGrp="1" noChangeArrowheads="1"/>
          </p:cNvSpPr>
          <p:nvPr>
            <p:ph type="sldNum" sz="quarter" idx="5"/>
          </p:nvPr>
        </p:nvSpPr>
        <p:spPr>
          <a:noFill/>
        </p:spPr>
        <p:txBody>
          <a:bodyPr/>
          <a:lstStyle/>
          <a:p>
            <a:fld id="{DFDE32C2-80DF-4608-9D63-1206826333AF}" type="slidenum">
              <a:rPr lang="en-US"/>
              <a:pPr/>
              <a:t>6</a:t>
            </a:fld>
            <a:endParaRPr lang="en-US"/>
          </a:p>
        </p:txBody>
      </p:sp>
      <p:sp>
        <p:nvSpPr>
          <p:cNvPr id="36868" name="Rectangle 2"/>
          <p:cNvSpPr>
            <a:spLocks noGrp="1" noRot="1" noChangeAspect="1" noChangeArrowheads="1" noTextEdit="1"/>
          </p:cNvSpPr>
          <p:nvPr>
            <p:ph type="sldImg"/>
          </p:nvPr>
        </p:nvSpPr>
        <p:spPr>
          <a:xfrm>
            <a:off x="1152525" y="381000"/>
            <a:ext cx="4554538" cy="3416300"/>
          </a:xfrm>
          <a:ln/>
        </p:spPr>
      </p:sp>
      <p:sp>
        <p:nvSpPr>
          <p:cNvPr id="36869" name="Rectangle 3"/>
          <p:cNvSpPr>
            <a:spLocks noGrp="1" noChangeArrowheads="1"/>
          </p:cNvSpPr>
          <p:nvPr>
            <p:ph type="body" idx="1"/>
          </p:nvPr>
        </p:nvSpPr>
        <p:spPr>
          <a:xfrm>
            <a:off x="81645" y="3962402"/>
            <a:ext cx="6629400" cy="4953000"/>
          </a:xfrm>
          <a:noFill/>
          <a:ln/>
        </p:spPr>
        <p:txBody>
          <a:bodyPr/>
          <a:lstStyle/>
          <a:p>
            <a:pPr eaLnBrk="1" hangingPunct="1"/>
            <a:r>
              <a:rPr lang="en-US" dirty="0" smtClean="0"/>
              <a:t>The organization for dam safety at the MSC and District is similar to the organization at HQ USACE.</a:t>
            </a:r>
          </a:p>
          <a:p>
            <a:pPr eaLnBrk="1" hangingPunct="1"/>
            <a:endParaRPr lang="en-US" dirty="0" smtClean="0"/>
          </a:p>
          <a:p>
            <a:pPr eaLnBrk="1" hangingPunct="1"/>
            <a:r>
              <a:rPr lang="en-US" dirty="0" smtClean="0"/>
              <a:t>The Dam Safety Officer should be the senior engineer with dam safety experience in the organization.  Again, the Dam Safety Officer is a direct representative of the Commander and must have direct assess to the Commander on Dam Safety items.  As such, the Dam Safety Officer should be located as high in the organizational structure as possible.</a:t>
            </a:r>
          </a:p>
          <a:p>
            <a:pPr eaLnBrk="1" hangingPunct="1"/>
            <a:endParaRPr lang="en-US" dirty="0" smtClean="0"/>
          </a:p>
          <a:p>
            <a:pPr eaLnBrk="1" hangingPunct="1"/>
            <a:r>
              <a:rPr lang="en-US" dirty="0" smtClean="0">
                <a:solidFill>
                  <a:srgbClr val="000000"/>
                </a:solidFill>
                <a:cs typeface="Times New Roman" pitchFamily="18" charset="0"/>
              </a:rPr>
              <a:t>The Dam Safety Program Manager support the DSO.  In addition, the Dam Safety Committee provides additional advice and support to the DSO concerning the program.</a:t>
            </a:r>
          </a:p>
          <a:p>
            <a:pPr eaLnBrk="1" hangingPunct="1"/>
            <a:endParaRPr lang="en-US" dirty="0" smtClean="0">
              <a:solidFill>
                <a:srgbClr val="000000"/>
              </a:solidFill>
              <a:cs typeface="Times New Roman" pitchFamily="18" charset="0"/>
            </a:endParaRPr>
          </a:p>
          <a:p>
            <a:pPr eaLnBrk="1" hangingPunct="1"/>
            <a:r>
              <a:rPr lang="en-US" dirty="0" smtClean="0">
                <a:solidFill>
                  <a:srgbClr val="000000"/>
                </a:solidFill>
                <a:cs typeface="Times New Roman" pitchFamily="18" charset="0"/>
              </a:rPr>
              <a:t>All, MSC should have a dam safety organization for the MSC.  This organization if often called upon to provide support to military installations and to emergency operations.</a:t>
            </a:r>
          </a:p>
          <a:p>
            <a:pPr eaLnBrk="1" hangingPunct="1"/>
            <a:endParaRPr lang="en-US" dirty="0" smtClean="0">
              <a:solidFill>
                <a:srgbClr val="000000"/>
              </a:solidFill>
              <a:cs typeface="Times New Roman" pitchFamily="18" charset="0"/>
            </a:endParaRPr>
          </a:p>
          <a:p>
            <a:pPr eaLnBrk="1" hangingPunct="1"/>
            <a:r>
              <a:rPr lang="en-US" dirty="0" smtClean="0">
                <a:solidFill>
                  <a:srgbClr val="000000"/>
                </a:solidFill>
                <a:cs typeface="Times New Roman" pitchFamily="18" charset="0"/>
              </a:rPr>
              <a:t>At the District level, in districts with few dams, the Dam Safety Officer from another district maybe be assigned as Dam Safety Officer.  For example the Sacramento District Dam Safety Officer is the Dam Safety Officer for both the Sacramento and San Francisco Districts.  In the case where the dam safety organization serves more than one district, the District Commanders must develop an agreement for the authority of the dam safety officer.</a:t>
            </a:r>
          </a:p>
          <a:p>
            <a:pPr eaLnBrk="1" hangingPunct="1"/>
            <a:endParaRPr lang="en-US" dirty="0" smtClean="0">
              <a:solidFill>
                <a:srgbClr val="000000"/>
              </a:solidFill>
              <a:cs typeface="Times New Roman" pitchFamily="18" charset="0"/>
            </a:endParaRPr>
          </a:p>
          <a:p>
            <a:pPr eaLnBrk="1" hangingPunct="1"/>
            <a:r>
              <a:rPr lang="en-US" dirty="0" smtClean="0">
                <a:solidFill>
                  <a:srgbClr val="000000"/>
                </a:solidFill>
                <a:cs typeface="Times New Roman" pitchFamily="18" charset="0"/>
              </a:rPr>
              <a:t>The first level of dam safety is at the dam.  This is where the operations manager working with the local staff and their contractors provide daily surveillance, operations, and maintenance of the structures.</a:t>
            </a:r>
          </a:p>
          <a:p>
            <a:pPr eaLnBrk="1" hangingPunct="1"/>
            <a:endParaRPr lang="en-US" dirty="0" smtClean="0">
              <a:solidFill>
                <a:srgbClr val="000000"/>
              </a:solidFill>
              <a:cs typeface="Times New Roman" pitchFamily="18" charset="0"/>
            </a:endParaRPr>
          </a:p>
        </p:txBody>
      </p:sp>
    </p:spTree>
    <p:extLst>
      <p:ext uri="{BB962C8B-B14F-4D97-AF65-F5344CB8AC3E}">
        <p14:creationId xmlns:p14="http://schemas.microsoft.com/office/powerpoint/2010/main" val="2314368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Safety of Dams Funding &amp; Phases</a:t>
            </a:r>
            <a:endParaRPr lang="en-US"/>
          </a:p>
        </p:txBody>
      </p:sp>
      <p:sp>
        <p:nvSpPr>
          <p:cNvPr id="5" name="Slide Number Placeholder 4"/>
          <p:cNvSpPr>
            <a:spLocks noGrp="1"/>
          </p:cNvSpPr>
          <p:nvPr>
            <p:ph type="sldNum" sz="quarter" idx="11"/>
          </p:nvPr>
        </p:nvSpPr>
        <p:spPr/>
        <p:txBody>
          <a:bodyPr/>
          <a:lstStyle/>
          <a:p>
            <a:pPr>
              <a:defRPr/>
            </a:pPr>
            <a:fld id="{B652EBDF-662E-400E-A707-DE8D68237631}" type="slidenum">
              <a:rPr lang="en-US" smtClean="0"/>
              <a:pPr>
                <a:defRPr/>
              </a:pPr>
              <a:t>7</a:t>
            </a:fld>
            <a:endParaRPr lang="en-US"/>
          </a:p>
        </p:txBody>
      </p:sp>
    </p:spTree>
    <p:extLst>
      <p:ext uri="{BB962C8B-B14F-4D97-AF65-F5344CB8AC3E}">
        <p14:creationId xmlns:p14="http://schemas.microsoft.com/office/powerpoint/2010/main" val="2662028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noGrp="1" noChangeArrowheads="1"/>
          </p:cNvSpPr>
          <p:nvPr>
            <p:ph type="ftr" sz="quarter" idx="4"/>
          </p:nvPr>
        </p:nvSpPr>
        <p:spPr>
          <a:noFill/>
        </p:spPr>
        <p:txBody>
          <a:bodyPr/>
          <a:lstStyle/>
          <a:p>
            <a:r>
              <a:rPr lang="en-US" smtClean="0"/>
              <a:t>Safety of Dams Funding &amp; Phases</a:t>
            </a:r>
          </a:p>
        </p:txBody>
      </p:sp>
      <p:sp>
        <p:nvSpPr>
          <p:cNvPr id="33794" name="Rectangle 5"/>
          <p:cNvSpPr>
            <a:spLocks noGrp="1" noChangeArrowheads="1"/>
          </p:cNvSpPr>
          <p:nvPr>
            <p:ph type="sldNum" sz="quarter" idx="5"/>
          </p:nvPr>
        </p:nvSpPr>
        <p:spPr>
          <a:noFill/>
        </p:spPr>
        <p:txBody>
          <a:bodyPr/>
          <a:lstStyle/>
          <a:p>
            <a:fld id="{DBB6CC5A-4308-4009-8630-3F505878A0F6}" type="slidenum">
              <a:rPr lang="en-US" smtClean="0"/>
              <a:pPr/>
              <a:t>8</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smtClean="0"/>
              <a:t>Dam Safety Program Management applies to all phases of a project.</a:t>
            </a:r>
          </a:p>
        </p:txBody>
      </p:sp>
    </p:spTree>
    <p:extLst>
      <p:ext uri="{BB962C8B-B14F-4D97-AF65-F5344CB8AC3E}">
        <p14:creationId xmlns:p14="http://schemas.microsoft.com/office/powerpoint/2010/main" val="4057796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Overall point 1: Focus is</a:t>
            </a:r>
            <a:r>
              <a:rPr lang="en-US" baseline="0" dirty="0" smtClean="0"/>
              <a:t> on protecting people, not levees</a:t>
            </a:r>
            <a:endParaRPr lang="en-US" dirty="0" smtClean="0"/>
          </a:p>
          <a:p>
            <a:endParaRPr lang="en-US" dirty="0"/>
          </a:p>
        </p:txBody>
      </p:sp>
      <p:sp>
        <p:nvSpPr>
          <p:cNvPr id="4" name="Slide Number Placeholder 3"/>
          <p:cNvSpPr>
            <a:spLocks noGrp="1"/>
          </p:cNvSpPr>
          <p:nvPr>
            <p:ph type="sldNum" sz="quarter" idx="10"/>
          </p:nvPr>
        </p:nvSpPr>
        <p:spPr/>
        <p:txBody>
          <a:bodyPr/>
          <a:lstStyle/>
          <a:p>
            <a:fld id="{928FC64A-60C3-441C-B005-370FED954B9F}" type="slidenum">
              <a:rPr lang="en-US" smtClean="0"/>
              <a:pPr/>
              <a:t>9</a:t>
            </a:fld>
            <a:endParaRPr lang="en-US" dirty="0"/>
          </a:p>
        </p:txBody>
      </p:sp>
    </p:spTree>
    <p:extLst>
      <p:ext uri="{BB962C8B-B14F-4D97-AF65-F5344CB8AC3E}">
        <p14:creationId xmlns:p14="http://schemas.microsoft.com/office/powerpoint/2010/main" val="538843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 no harm</a:t>
            </a:r>
            <a:endParaRPr lang="en-US" dirty="0"/>
          </a:p>
        </p:txBody>
      </p:sp>
      <p:sp>
        <p:nvSpPr>
          <p:cNvPr id="4" name="Slide Number Placeholder 3"/>
          <p:cNvSpPr>
            <a:spLocks noGrp="1"/>
          </p:cNvSpPr>
          <p:nvPr>
            <p:ph type="sldNum" sz="quarter" idx="10"/>
          </p:nvPr>
        </p:nvSpPr>
        <p:spPr/>
        <p:txBody>
          <a:bodyPr/>
          <a:lstStyle/>
          <a:p>
            <a:pPr>
              <a:defRPr/>
            </a:pPr>
            <a:fld id="{F3E37125-4A99-43CF-9D06-4F1234F48E6C}" type="slidenum">
              <a:rPr lang="en-US" smtClean="0"/>
              <a:pPr>
                <a:defRPr/>
              </a:pPr>
              <a:t>10</a:t>
            </a:fld>
            <a:endParaRPr lang="en-US" dirty="0"/>
          </a:p>
        </p:txBody>
      </p:sp>
    </p:spTree>
    <p:extLst>
      <p:ext uri="{BB962C8B-B14F-4D97-AF65-F5344CB8AC3E}">
        <p14:creationId xmlns:p14="http://schemas.microsoft.com/office/powerpoint/2010/main" val="1877291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F4B7F1BA-D67F-4C9B-A45C-B616BB13022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03CC7D5-AADD-49FA-8209-475AB0712B2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6195FBA0-85FA-41DD-A1DD-482288AB0F1B}"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AD4C019-37C7-4484-AE0D-6330E9A3698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978772D2-7AE8-4A93-AA45-9019B250B68F}"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62ABEF5F-8FA6-440F-B410-7B1ED1EF4D37}"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2BF0D79-5E21-4B51-83BC-01370C6300A1}"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8660489-68D3-439A-9BFF-659C217B7CE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100AD57-2CF4-4544-96CA-35FCAB7A7A6B}"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4F2CABE-9980-4043-AA6F-5024EEE23119}"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D79B778-9B5B-44B4-90AA-9D0DD5F65344}"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6848AC05-DBD6-4CDF-8932-29E49CCF26F1}" type="slidenum">
              <a:rPr lang="en-US" smtClean="0"/>
              <a:pPr>
                <a:defRPr/>
              </a:pPr>
              <a:t>‹#›</a:t>
            </a:fld>
            <a:endParaRPr lang="en-US" dirty="0"/>
          </a:p>
        </p:txBody>
      </p:sp>
      <p:sp>
        <p:nvSpPr>
          <p:cNvPr id="4" name="Date Placeholder 3"/>
          <p:cNvSpPr>
            <a:spLocks noGrp="1"/>
          </p:cNvSpPr>
          <p:nvPr>
            <p:ph type="dt" sz="half" idx="11"/>
          </p:nvPr>
        </p:nvSpPr>
        <p:spPr>
          <a:xfrm>
            <a:off x="457200" y="6356350"/>
            <a:ext cx="2133600" cy="365125"/>
          </a:xfrm>
          <a:prstGeom prst="rect">
            <a:avLst/>
          </a:prstGeom>
        </p:spPr>
        <p:txBody>
          <a:bodyPr/>
          <a:lstStyle/>
          <a:p>
            <a:fld id="{9249BAED-E08A-4C6A-A0AE-7DD8365358D6}" type="datetimeFigureOut">
              <a:rPr lang="en-US" smtClean="0"/>
              <a:pPr/>
              <a:t>5/21/2013</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62" name="Picture 38"/>
          <p:cNvPicPr>
            <a:picLocks noChangeAspect="1" noChangeArrowheads="1"/>
          </p:cNvPicPr>
          <p:nvPr userDrawn="1"/>
        </p:nvPicPr>
        <p:blipFill>
          <a:blip r:embed="rId13" cstate="print"/>
          <a:srcRect/>
          <a:stretch>
            <a:fillRect/>
          </a:stretch>
        </p:blipFill>
        <p:spPr bwMode="auto">
          <a:xfrm>
            <a:off x="3886200" y="3448050"/>
            <a:ext cx="5257800" cy="3409950"/>
          </a:xfrm>
          <a:prstGeom prst="rect">
            <a:avLst/>
          </a:prstGeom>
          <a:noFill/>
          <a:ln w="9525">
            <a:noFill/>
            <a:miter lim="800000"/>
            <a:headEnd/>
            <a:tailEnd/>
          </a:ln>
          <a:effectLst/>
        </p:spPr>
      </p:pic>
      <p:pic>
        <p:nvPicPr>
          <p:cNvPr id="1063" name="Picture 39"/>
          <p:cNvPicPr>
            <a:picLocks noChangeAspect="1" noChangeArrowheads="1"/>
          </p:cNvPicPr>
          <p:nvPr userDrawn="1"/>
        </p:nvPicPr>
        <p:blipFill>
          <a:blip r:embed="rId14" cstate="print"/>
          <a:srcRect/>
          <a:stretch>
            <a:fillRect/>
          </a:stretch>
        </p:blipFill>
        <p:spPr bwMode="auto">
          <a:xfrm>
            <a:off x="5029200" y="1676400"/>
            <a:ext cx="4114800" cy="2324100"/>
          </a:xfrm>
          <a:prstGeom prst="rect">
            <a:avLst/>
          </a:prstGeom>
          <a:noFill/>
          <a:ln w="9525">
            <a:noFill/>
            <a:miter lim="800000"/>
            <a:headEnd/>
            <a:tailEnd/>
          </a:ln>
          <a:effectLst/>
        </p:spPr>
      </p:pic>
      <p:sp>
        <p:nvSpPr>
          <p:cNvPr id="13" name="Freeform 12"/>
          <p:cNvSpPr/>
          <p:nvPr userDrawn="1"/>
        </p:nvSpPr>
        <p:spPr>
          <a:xfrm>
            <a:off x="0" y="-7258"/>
            <a:ext cx="9129486" cy="6894286"/>
          </a:xfrm>
          <a:custGeom>
            <a:avLst/>
            <a:gdLst>
              <a:gd name="connsiteX0" fmla="*/ 0 w 9129486"/>
              <a:gd name="connsiteY0" fmla="*/ 0 h 6894286"/>
              <a:gd name="connsiteX1" fmla="*/ 9129486 w 9129486"/>
              <a:gd name="connsiteY1" fmla="*/ 0 h 6894286"/>
              <a:gd name="connsiteX2" fmla="*/ 9129486 w 9129486"/>
              <a:gd name="connsiteY2" fmla="*/ 1669143 h 6894286"/>
              <a:gd name="connsiteX3" fmla="*/ 8824686 w 9129486"/>
              <a:gd name="connsiteY3" fmla="*/ 1669143 h 6894286"/>
              <a:gd name="connsiteX4" fmla="*/ 8432800 w 9129486"/>
              <a:gd name="connsiteY4" fmla="*/ 1683657 h 6894286"/>
              <a:gd name="connsiteX5" fmla="*/ 8026400 w 9129486"/>
              <a:gd name="connsiteY5" fmla="*/ 1756229 h 6894286"/>
              <a:gd name="connsiteX6" fmla="*/ 7649029 w 9129486"/>
              <a:gd name="connsiteY6" fmla="*/ 1872343 h 6894286"/>
              <a:gd name="connsiteX7" fmla="*/ 7097486 w 9129486"/>
              <a:gd name="connsiteY7" fmla="*/ 2061029 h 6894286"/>
              <a:gd name="connsiteX8" fmla="*/ 6647543 w 9129486"/>
              <a:gd name="connsiteY8" fmla="*/ 2278743 h 6894286"/>
              <a:gd name="connsiteX9" fmla="*/ 6313714 w 9129486"/>
              <a:gd name="connsiteY9" fmla="*/ 2496457 h 6894286"/>
              <a:gd name="connsiteX10" fmla="*/ 5892800 w 9129486"/>
              <a:gd name="connsiteY10" fmla="*/ 2844800 h 6894286"/>
              <a:gd name="connsiteX11" fmla="*/ 5457371 w 9129486"/>
              <a:gd name="connsiteY11" fmla="*/ 3251200 h 6894286"/>
              <a:gd name="connsiteX12" fmla="*/ 5138057 w 9129486"/>
              <a:gd name="connsiteY12" fmla="*/ 3628571 h 6894286"/>
              <a:gd name="connsiteX13" fmla="*/ 4804229 w 9129486"/>
              <a:gd name="connsiteY13" fmla="*/ 4107543 h 6894286"/>
              <a:gd name="connsiteX14" fmla="*/ 4542971 w 9129486"/>
              <a:gd name="connsiteY14" fmla="*/ 4601029 h 6894286"/>
              <a:gd name="connsiteX15" fmla="*/ 4296229 w 9129486"/>
              <a:gd name="connsiteY15" fmla="*/ 5210629 h 6894286"/>
              <a:gd name="connsiteX16" fmla="*/ 4136571 w 9129486"/>
              <a:gd name="connsiteY16" fmla="*/ 5820229 h 6894286"/>
              <a:gd name="connsiteX17" fmla="*/ 4064000 w 9129486"/>
              <a:gd name="connsiteY17" fmla="*/ 6299200 h 6894286"/>
              <a:gd name="connsiteX18" fmla="*/ 4020457 w 9129486"/>
              <a:gd name="connsiteY18" fmla="*/ 6894286 h 6894286"/>
              <a:gd name="connsiteX19" fmla="*/ 0 w 9129486"/>
              <a:gd name="connsiteY19" fmla="*/ 6865257 h 6894286"/>
              <a:gd name="connsiteX20" fmla="*/ 0 w 9129486"/>
              <a:gd name="connsiteY20" fmla="*/ 0 h 68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29486" h="6894286">
                <a:moveTo>
                  <a:pt x="0" y="0"/>
                </a:moveTo>
                <a:lnTo>
                  <a:pt x="9129486" y="0"/>
                </a:lnTo>
                <a:lnTo>
                  <a:pt x="9129486" y="1669143"/>
                </a:lnTo>
                <a:lnTo>
                  <a:pt x="8824686" y="1669143"/>
                </a:lnTo>
                <a:lnTo>
                  <a:pt x="8432800" y="1683657"/>
                </a:lnTo>
                <a:lnTo>
                  <a:pt x="8026400" y="1756229"/>
                </a:lnTo>
                <a:lnTo>
                  <a:pt x="7649029" y="1872343"/>
                </a:lnTo>
                <a:lnTo>
                  <a:pt x="7097486" y="2061029"/>
                </a:lnTo>
                <a:lnTo>
                  <a:pt x="6647543" y="2278743"/>
                </a:lnTo>
                <a:lnTo>
                  <a:pt x="6313714" y="2496457"/>
                </a:lnTo>
                <a:lnTo>
                  <a:pt x="5892800" y="2844800"/>
                </a:lnTo>
                <a:lnTo>
                  <a:pt x="5457371" y="3251200"/>
                </a:lnTo>
                <a:lnTo>
                  <a:pt x="5138057" y="3628571"/>
                </a:lnTo>
                <a:lnTo>
                  <a:pt x="4804229" y="4107543"/>
                </a:lnTo>
                <a:lnTo>
                  <a:pt x="4542971" y="4601029"/>
                </a:lnTo>
                <a:lnTo>
                  <a:pt x="4296229" y="5210629"/>
                </a:lnTo>
                <a:lnTo>
                  <a:pt x="4136571" y="5820229"/>
                </a:lnTo>
                <a:lnTo>
                  <a:pt x="4064000" y="6299200"/>
                </a:lnTo>
                <a:lnTo>
                  <a:pt x="4020457" y="6894286"/>
                </a:lnTo>
                <a:lnTo>
                  <a:pt x="0" y="6865257"/>
                </a:lnTo>
                <a:lnTo>
                  <a:pt x="0" y="0"/>
                </a:lnTo>
                <a:close/>
              </a:path>
            </a:pathLst>
          </a:custGeom>
          <a:solidFill>
            <a:schemeClr val="bg1">
              <a:lumMod val="95000"/>
            </a:scheme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USACE_logo"/>
          <p:cNvPicPr>
            <a:picLocks noChangeAspect="1" noChangeArrowheads="1"/>
          </p:cNvPicPr>
          <p:nvPr userDrawn="1"/>
        </p:nvPicPr>
        <p:blipFill>
          <a:blip r:embed="rId15" cstate="print"/>
          <a:srcRect/>
          <a:stretch>
            <a:fillRect/>
          </a:stretch>
        </p:blipFill>
        <p:spPr bwMode="auto">
          <a:xfrm>
            <a:off x="228600" y="5081588"/>
            <a:ext cx="1371600" cy="938213"/>
          </a:xfrm>
          <a:prstGeom prst="rect">
            <a:avLst/>
          </a:prstGeom>
          <a:noFill/>
        </p:spPr>
      </p:pic>
      <p:sp>
        <p:nvSpPr>
          <p:cNvPr id="1043" name="Line 19"/>
          <p:cNvSpPr>
            <a:spLocks noChangeShapeType="1"/>
          </p:cNvSpPr>
          <p:nvPr/>
        </p:nvSpPr>
        <p:spPr bwMode="auto">
          <a:xfrm>
            <a:off x="4953000" y="3962400"/>
            <a:ext cx="4191000" cy="0"/>
          </a:xfrm>
          <a:prstGeom prst="line">
            <a:avLst/>
          </a:prstGeom>
          <a:noFill/>
          <a:ln w="63500">
            <a:solidFill>
              <a:schemeClr val="bg1"/>
            </a:solidFill>
            <a:round/>
            <a:headEnd/>
            <a:tailEnd/>
          </a:ln>
          <a:effectLst/>
        </p:spPr>
        <p:txBody>
          <a:bodyPr/>
          <a:lstStyle/>
          <a:p>
            <a:endParaRPr lang="en-US"/>
          </a:p>
        </p:txBody>
      </p:sp>
      <p:sp>
        <p:nvSpPr>
          <p:cNvPr id="1026" name="Rectangle 2"/>
          <p:cNvSpPr>
            <a:spLocks noGrp="1" noChangeArrowheads="1"/>
          </p:cNvSpPr>
          <p:nvPr>
            <p:ph type="title"/>
          </p:nvPr>
        </p:nvSpPr>
        <p:spPr bwMode="auto">
          <a:xfrm>
            <a:off x="76200" y="152400"/>
            <a:ext cx="6324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PRESENTATION TITLE</a:t>
            </a:r>
          </a:p>
        </p:txBody>
      </p:sp>
      <p:sp>
        <p:nvSpPr>
          <p:cNvPr id="1033" name="Text Box 9"/>
          <p:cNvSpPr txBox="1">
            <a:spLocks noChangeArrowheads="1"/>
          </p:cNvSpPr>
          <p:nvPr/>
        </p:nvSpPr>
        <p:spPr bwMode="auto">
          <a:xfrm>
            <a:off x="136525" y="6096000"/>
            <a:ext cx="2454275" cy="549275"/>
          </a:xfrm>
          <a:prstGeom prst="rect">
            <a:avLst/>
          </a:prstGeom>
          <a:noFill/>
          <a:ln w="9525">
            <a:noFill/>
            <a:miter lim="800000"/>
            <a:headEnd/>
            <a:tailEnd/>
          </a:ln>
          <a:effectLst/>
        </p:spPr>
        <p:txBody>
          <a:bodyPr wrap="square">
            <a:spAutoFit/>
          </a:bodyPr>
          <a:lstStyle/>
          <a:p>
            <a:r>
              <a:rPr lang="en-US" sz="1200" b="1" dirty="0" smtClean="0"/>
              <a:t>Corps </a:t>
            </a:r>
            <a:r>
              <a:rPr lang="en-US" sz="1200" b="1" dirty="0"/>
              <a:t>of Engineers</a:t>
            </a:r>
          </a:p>
          <a:p>
            <a:r>
              <a:rPr lang="en-US" b="1" dirty="0"/>
              <a:t>BUILDING STRONG</a:t>
            </a:r>
            <a:r>
              <a:rPr lang="en-US" sz="1400" b="1" baseline="-25000" dirty="0"/>
              <a:t>®</a:t>
            </a:r>
          </a:p>
        </p:txBody>
      </p:sp>
      <p:pic>
        <p:nvPicPr>
          <p:cNvPr id="10" name="Picture 23"/>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28600" y="3886200"/>
            <a:ext cx="1207672" cy="1131304"/>
          </a:xfrm>
          <a:prstGeom prst="rect">
            <a:avLst/>
          </a:prstGeom>
          <a:noFill/>
        </p:spPr>
      </p:pic>
      <p:pic>
        <p:nvPicPr>
          <p:cNvPr id="11" name="Picture 25"/>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676400" y="3886200"/>
            <a:ext cx="1143000" cy="1143000"/>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charset="0"/>
        </a:defRPr>
      </a:lvl2pPr>
      <a:lvl3pPr algn="l" rtl="0" fontAlgn="base">
        <a:spcBef>
          <a:spcPct val="0"/>
        </a:spcBef>
        <a:spcAft>
          <a:spcPct val="0"/>
        </a:spcAft>
        <a:defRPr sz="3600" b="1">
          <a:solidFill>
            <a:schemeClr val="tx2"/>
          </a:solidFill>
          <a:latin typeface="Arial" charset="0"/>
        </a:defRPr>
      </a:lvl3pPr>
      <a:lvl4pPr algn="l" rtl="0" fontAlgn="base">
        <a:spcBef>
          <a:spcPct val="0"/>
        </a:spcBef>
        <a:spcAft>
          <a:spcPct val="0"/>
        </a:spcAft>
        <a:defRPr sz="3600" b="1">
          <a:solidFill>
            <a:schemeClr val="tx2"/>
          </a:solidFill>
          <a:latin typeface="Arial" charset="0"/>
        </a:defRPr>
      </a:lvl4pPr>
      <a:lvl5pPr algn="l" rtl="0" fontAlgn="base">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3687647A-9332-4357-AB56-6FD9E33C24C2}" type="slidenum">
              <a:rPr lang="en-US"/>
              <a:pPr/>
              <a:t>‹#›</a:t>
            </a:fld>
            <a:endParaRPr lang="en-US"/>
          </a:p>
        </p:txBody>
      </p:sp>
      <p:sp>
        <p:nvSpPr>
          <p:cNvPr id="3082" name="Line 10"/>
          <p:cNvSpPr>
            <a:spLocks noChangeShapeType="1"/>
          </p:cNvSpPr>
          <p:nvPr/>
        </p:nvSpPr>
        <p:spPr bwMode="auto">
          <a:xfrm flipH="1">
            <a:off x="381000" y="6324600"/>
            <a:ext cx="7467600" cy="0"/>
          </a:xfrm>
          <a:prstGeom prst="line">
            <a:avLst/>
          </a:prstGeom>
          <a:noFill/>
          <a:ln w="9525">
            <a:solidFill>
              <a:schemeClr val="tx1"/>
            </a:solidFill>
            <a:round/>
            <a:headEnd/>
            <a:tailEnd/>
          </a:ln>
          <a:effectLst/>
        </p:spPr>
        <p:txBody>
          <a:bodyPr/>
          <a:lstStyle/>
          <a:p>
            <a:endParaRPr lang="en-US"/>
          </a:p>
        </p:txBody>
      </p:sp>
      <p:pic>
        <p:nvPicPr>
          <p:cNvPr id="8" name="Picture 8" descr="USACE_logo"/>
          <p:cNvPicPr>
            <a:picLocks noChangeAspect="1" noChangeArrowheads="1"/>
          </p:cNvPicPr>
          <p:nvPr userDrawn="1"/>
        </p:nvPicPr>
        <p:blipFill>
          <a:blip r:embed="rId14" cstate="print"/>
          <a:srcRect/>
          <a:stretch>
            <a:fillRect/>
          </a:stretch>
        </p:blipFill>
        <p:spPr bwMode="auto">
          <a:xfrm>
            <a:off x="8106597" y="5943600"/>
            <a:ext cx="1037403" cy="709613"/>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SzPct val="75000"/>
        <a:buFont typeface="Arial" charset="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fontAlgn="base">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ose.hernandez@usace.army.mi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http://nid.usace.army.mil" TargetMode="External"/><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6200" y="152400"/>
            <a:ext cx="7772400" cy="1470025"/>
          </a:xfrm>
        </p:spPr>
        <p:txBody>
          <a:bodyPr/>
          <a:lstStyle/>
          <a:p>
            <a:r>
              <a:rPr lang="pt-BR" noProof="0" dirty="0" smtClean="0"/>
              <a:t>Gestão e Organização do  Programa de Segurança de Barragens</a:t>
            </a:r>
            <a:endParaRPr lang="pt-BR" noProof="0" dirty="0"/>
          </a:p>
        </p:txBody>
      </p:sp>
      <p:sp>
        <p:nvSpPr>
          <p:cNvPr id="4100" name="Text Box 4"/>
          <p:cNvSpPr txBox="1">
            <a:spLocks noChangeArrowheads="1"/>
          </p:cNvSpPr>
          <p:nvPr/>
        </p:nvSpPr>
        <p:spPr bwMode="auto">
          <a:xfrm>
            <a:off x="76200" y="1828800"/>
            <a:ext cx="4419600" cy="2431435"/>
          </a:xfrm>
          <a:prstGeom prst="rect">
            <a:avLst/>
          </a:prstGeom>
          <a:noFill/>
          <a:ln w="9525">
            <a:noFill/>
            <a:miter lim="800000"/>
            <a:headEnd/>
            <a:tailEnd/>
          </a:ln>
          <a:effectLst/>
        </p:spPr>
        <p:txBody>
          <a:bodyPr wrap="square">
            <a:spAutoFit/>
          </a:bodyPr>
          <a:lstStyle/>
          <a:p>
            <a:r>
              <a:rPr lang="en-US" sz="1600" b="1" dirty="0" smtClean="0"/>
              <a:t>Robert Taylor, P.E.</a:t>
            </a:r>
          </a:p>
          <a:p>
            <a:r>
              <a:rPr lang="en-US" sz="1600" dirty="0" err="1" smtClean="0"/>
              <a:t>Gerente</a:t>
            </a:r>
            <a:r>
              <a:rPr lang="en-US" sz="1600" dirty="0" smtClean="0"/>
              <a:t> do </a:t>
            </a:r>
            <a:r>
              <a:rPr lang="en-US" sz="1600" dirty="0" err="1" smtClean="0"/>
              <a:t>Programa</a:t>
            </a:r>
            <a:r>
              <a:rPr lang="en-US" sz="1600" dirty="0" smtClean="0"/>
              <a:t> Regional de </a:t>
            </a:r>
            <a:r>
              <a:rPr lang="en-US" sz="1600" dirty="0" err="1" smtClean="0"/>
              <a:t>Segurança</a:t>
            </a:r>
            <a:r>
              <a:rPr lang="en-US" sz="1600" dirty="0" smtClean="0"/>
              <a:t> de </a:t>
            </a:r>
            <a:r>
              <a:rPr lang="en-US" sz="1600" dirty="0" err="1" smtClean="0"/>
              <a:t>Barragens</a:t>
            </a:r>
            <a:endParaRPr lang="en-US" sz="1600" dirty="0" smtClean="0"/>
          </a:p>
          <a:p>
            <a:r>
              <a:rPr lang="en-US" sz="1600" dirty="0" smtClean="0"/>
              <a:t>U.S. Army Corps of Engineers</a:t>
            </a:r>
          </a:p>
          <a:p>
            <a:r>
              <a:rPr lang="en-US" sz="1600" dirty="0" err="1"/>
              <a:t>Divisão</a:t>
            </a:r>
            <a:r>
              <a:rPr lang="en-US" sz="1600" dirty="0"/>
              <a:t> Great Lakes &amp; Rio Ohio</a:t>
            </a:r>
          </a:p>
          <a:p>
            <a:r>
              <a:rPr lang="en-US" sz="1600" dirty="0" smtClean="0">
                <a:hlinkClick r:id="rId2"/>
              </a:rPr>
              <a:t>Robert.E.Taylor@usace.army.mil</a:t>
            </a:r>
            <a:endParaRPr lang="en-US" sz="1600" dirty="0" smtClean="0"/>
          </a:p>
          <a:p>
            <a:pPr>
              <a:spcBef>
                <a:spcPts val="0"/>
              </a:spcBef>
            </a:pPr>
            <a:endParaRPr lang="en-US" sz="1400" dirty="0" smtClean="0"/>
          </a:p>
          <a:p>
            <a:pPr>
              <a:spcBef>
                <a:spcPts val="0"/>
              </a:spcBef>
            </a:pPr>
            <a:r>
              <a:rPr lang="en-US" sz="1400" dirty="0" err="1" smtClean="0"/>
              <a:t>Oficina</a:t>
            </a:r>
            <a:r>
              <a:rPr lang="en-US" sz="1400" dirty="0" smtClean="0"/>
              <a:t> de </a:t>
            </a:r>
            <a:r>
              <a:rPr lang="en-US" sz="1400" dirty="0" err="1" smtClean="0"/>
              <a:t>Segurança</a:t>
            </a:r>
            <a:r>
              <a:rPr lang="en-US" sz="1400" dirty="0" smtClean="0"/>
              <a:t> de </a:t>
            </a:r>
            <a:r>
              <a:rPr lang="en-US" sz="1400" dirty="0" err="1" smtClean="0"/>
              <a:t>Barragens</a:t>
            </a:r>
            <a:r>
              <a:rPr lang="en-US" sz="1400" dirty="0" smtClean="0"/>
              <a:t> </a:t>
            </a:r>
          </a:p>
          <a:p>
            <a:pPr>
              <a:spcBef>
                <a:spcPts val="0"/>
              </a:spcBef>
            </a:pPr>
            <a:r>
              <a:rPr lang="en-US" sz="1400" dirty="0" smtClean="0"/>
              <a:t>Brasília, </a:t>
            </a:r>
            <a:r>
              <a:rPr lang="en-US" sz="1400" dirty="0" err="1" smtClean="0"/>
              <a:t>Brasil</a:t>
            </a:r>
            <a:endParaRPr lang="en-US" sz="1400" dirty="0" smtClean="0"/>
          </a:p>
          <a:p>
            <a:pPr>
              <a:spcBef>
                <a:spcPts val="0"/>
              </a:spcBef>
            </a:pPr>
            <a:r>
              <a:rPr lang="en-US" sz="1400" dirty="0" smtClean="0"/>
              <a:t>20-24 </a:t>
            </a:r>
            <a:r>
              <a:rPr lang="en-US" sz="1400" dirty="0" err="1" smtClean="0"/>
              <a:t>Maio</a:t>
            </a:r>
            <a:r>
              <a:rPr lang="en-US" sz="1400" dirty="0" smtClean="0"/>
              <a:t>, 2013</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043F20B-9ABF-403B-BADA-7CEA110C3B16}" type="slidenum">
              <a:rPr lang="en-US" smtClean="0"/>
              <a:pPr>
                <a:defRPr/>
              </a:pPr>
              <a:t>10</a:t>
            </a:fld>
            <a:endParaRPr lang="en-US" dirty="0"/>
          </a:p>
        </p:txBody>
      </p:sp>
      <p:pic>
        <p:nvPicPr>
          <p:cNvPr id="10248" name="Picture 8" descr="http://ts1.mm.bing.net/th?id=I4530916314383028&amp;pid=1.8&amp;w=257&amp;h=155&amp;c=7&amp;rs=1"/>
          <p:cNvPicPr>
            <a:picLocks noChangeAspect="1" noChangeArrowheads="1"/>
          </p:cNvPicPr>
          <p:nvPr/>
        </p:nvPicPr>
        <p:blipFill>
          <a:blip r:embed="rId3" cstate="print"/>
          <a:srcRect/>
          <a:stretch>
            <a:fillRect/>
          </a:stretch>
        </p:blipFill>
        <p:spPr bwMode="auto">
          <a:xfrm>
            <a:off x="-1" y="1"/>
            <a:ext cx="11371005" cy="6858000"/>
          </a:xfrm>
          <a:prstGeom prst="rect">
            <a:avLst/>
          </a:prstGeom>
          <a:noFill/>
        </p:spPr>
      </p:pic>
      <p:sp>
        <p:nvSpPr>
          <p:cNvPr id="6" name="TextBox 5"/>
          <p:cNvSpPr txBox="1"/>
          <p:nvPr/>
        </p:nvSpPr>
        <p:spPr>
          <a:xfrm>
            <a:off x="1905000" y="5943600"/>
            <a:ext cx="8001000" cy="1446550"/>
          </a:xfrm>
          <a:prstGeom prst="rect">
            <a:avLst/>
          </a:prstGeom>
          <a:noFill/>
        </p:spPr>
        <p:txBody>
          <a:bodyPr wrap="square" rtlCol="0">
            <a:spAutoFit/>
          </a:bodyPr>
          <a:lstStyle/>
          <a:p>
            <a:r>
              <a:rPr lang="en-US" sz="4400" b="1" dirty="0" err="1" smtClean="0">
                <a:solidFill>
                  <a:schemeClr val="bg1"/>
                </a:solidFill>
              </a:rPr>
              <a:t>Primeiro</a:t>
            </a:r>
            <a:r>
              <a:rPr lang="en-US" sz="4400" b="1" dirty="0" smtClean="0">
                <a:solidFill>
                  <a:schemeClr val="bg1"/>
                </a:solidFill>
              </a:rPr>
              <a:t>, </a:t>
            </a:r>
            <a:r>
              <a:rPr lang="en-US" sz="4400" b="1" dirty="0" err="1" smtClean="0">
                <a:solidFill>
                  <a:schemeClr val="bg1"/>
                </a:solidFill>
              </a:rPr>
              <a:t>Não</a:t>
            </a:r>
            <a:r>
              <a:rPr lang="en-US" sz="4400" b="1" dirty="0" smtClean="0">
                <a:solidFill>
                  <a:schemeClr val="bg1"/>
                </a:solidFill>
              </a:rPr>
              <a:t> Cause </a:t>
            </a:r>
            <a:r>
              <a:rPr lang="en-US" sz="4400" b="1" dirty="0" err="1" smtClean="0">
                <a:solidFill>
                  <a:schemeClr val="bg1"/>
                </a:solidFill>
              </a:rPr>
              <a:t>Danos</a:t>
            </a:r>
            <a:r>
              <a:rPr lang="en-US" sz="4400" b="1" dirty="0" smtClean="0">
                <a:solidFill>
                  <a:schemeClr val="bg1"/>
                </a:solidFill>
              </a:rPr>
              <a:t> …</a:t>
            </a:r>
            <a:endParaRPr lang="en-US" sz="4400" b="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bwMode="auto">
          <a:xfrm>
            <a:off x="381000" y="152400"/>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t-BR" noProof="0" dirty="0" smtClean="0">
                <a:solidFill>
                  <a:srgbClr val="FF0000"/>
                </a:solidFill>
              </a:rPr>
              <a:t>Segurança de </a:t>
            </a:r>
            <a:r>
              <a:rPr lang="pt-BR" noProof="0" dirty="0" smtClean="0">
                <a:solidFill>
                  <a:srgbClr val="FF0000"/>
                </a:solidFill>
              </a:rPr>
              <a:t>Barragens </a:t>
            </a:r>
            <a:r>
              <a:rPr lang="pt-BR" noProof="0" dirty="0" smtClean="0">
                <a:solidFill>
                  <a:srgbClr val="FF0000"/>
                </a:solidFill>
              </a:rPr>
              <a:t>Durante o Planejamento</a:t>
            </a:r>
          </a:p>
        </p:txBody>
      </p:sp>
      <p:sp>
        <p:nvSpPr>
          <p:cNvPr id="34818" name="Rectangle 3"/>
          <p:cNvSpPr>
            <a:spLocks noGrp="1" noChangeArrowheads="1"/>
          </p:cNvSpPr>
          <p:nvPr>
            <p:ph idx="1"/>
          </p:nvPr>
        </p:nvSpPr>
        <p:spPr bwMode="auto">
          <a:xfrm>
            <a:off x="457200" y="1600200"/>
            <a:ext cx="82296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pt-BR" noProof="0" dirty="0" smtClean="0">
                <a:latin typeface="Arial" pitchFamily="34" charset="0"/>
                <a:cs typeface="Arial" pitchFamily="34" charset="0"/>
              </a:rPr>
              <a:t>Processo de </a:t>
            </a:r>
            <a:r>
              <a:rPr lang="pt-BR" dirty="0" smtClean="0">
                <a:latin typeface="Arial" pitchFamily="34" charset="0"/>
                <a:cs typeface="Arial" pitchFamily="34" charset="0"/>
              </a:rPr>
              <a:t>Planejamento</a:t>
            </a:r>
            <a:endParaRPr lang="pt-BR" noProof="0" dirty="0" smtClean="0">
              <a:latin typeface="Arial" pitchFamily="34" charset="0"/>
              <a:cs typeface="Arial" pitchFamily="34" charset="0"/>
            </a:endParaRPr>
          </a:p>
          <a:p>
            <a:pPr eaLnBrk="1" hangingPunct="1">
              <a:buFontTx/>
              <a:buNone/>
            </a:pPr>
            <a:r>
              <a:rPr lang="pt-BR" noProof="0" dirty="0" smtClean="0">
                <a:latin typeface="Arial" pitchFamily="34" charset="0"/>
                <a:cs typeface="Arial" pitchFamily="34" charset="0"/>
              </a:rPr>
              <a:t>	Reconhecimento – </a:t>
            </a:r>
            <a:r>
              <a:rPr lang="pt-BR" sz="2800" dirty="0" smtClean="0">
                <a:latin typeface="Arial" pitchFamily="34" charset="0"/>
                <a:cs typeface="Arial" pitchFamily="34" charset="0"/>
              </a:rPr>
              <a:t>Engenheiros incorporam segurança de barragens à etapa de estudo</a:t>
            </a:r>
            <a:r>
              <a:rPr lang="pt-BR" sz="2800" noProof="0" dirty="0" smtClean="0">
                <a:latin typeface="Arial" pitchFamily="34" charset="0"/>
                <a:cs typeface="Arial" pitchFamily="34" charset="0"/>
              </a:rPr>
              <a:t>.</a:t>
            </a:r>
            <a:endParaRPr lang="pt-BR" noProof="0" dirty="0" smtClean="0">
              <a:latin typeface="Arial" pitchFamily="34" charset="0"/>
              <a:cs typeface="Arial" pitchFamily="34" charset="0"/>
            </a:endParaRPr>
          </a:p>
          <a:p>
            <a:pPr eaLnBrk="1" hangingPunct="1">
              <a:buFontTx/>
              <a:buNone/>
            </a:pPr>
            <a:r>
              <a:rPr lang="pt-BR" noProof="0" dirty="0" smtClean="0">
                <a:latin typeface="Arial" pitchFamily="34" charset="0"/>
                <a:cs typeface="Arial" pitchFamily="34" charset="0"/>
              </a:rPr>
              <a:t>	Viabilidade – </a:t>
            </a:r>
            <a:r>
              <a:rPr lang="pt-BR" sz="2800" noProof="0" dirty="0" smtClean="0">
                <a:latin typeface="Arial" pitchFamily="34" charset="0"/>
                <a:cs typeface="Arial" pitchFamily="34" charset="0"/>
              </a:rPr>
              <a:t>Avalia-se cada alternativa até encontrar o plano que traz os benefícios desejados com o mínimo de risco e máximo de economia de </a:t>
            </a:r>
            <a:r>
              <a:rPr lang="pt-BR" sz="2800" dirty="0" smtClean="0">
                <a:latin typeface="Arial" pitchFamily="34" charset="0"/>
                <a:cs typeface="Arial" pitchFamily="34" charset="0"/>
              </a:rPr>
              <a:t>custos. A operação segura de todas as barragens é avaliada. O relatório completo é avaliado de forma independente. </a:t>
            </a:r>
            <a:endParaRPr lang="pt-BR" sz="2800" noProof="0" dirty="0" smtClean="0">
              <a:latin typeface="Arial" pitchFamily="34" charset="0"/>
              <a:cs typeface="Arial" pitchFamily="34" charset="0"/>
            </a:endParaRPr>
          </a:p>
        </p:txBody>
      </p:sp>
      <p:sp>
        <p:nvSpPr>
          <p:cNvPr id="34820" name="Rectangle 4"/>
          <p:cNvSpPr>
            <a:spLocks noChangeArrowheads="1"/>
          </p:cNvSpPr>
          <p:nvPr/>
        </p:nvSpPr>
        <p:spPr bwMode="auto">
          <a:xfrm>
            <a:off x="7448584" y="1600200"/>
            <a:ext cx="1676400" cy="762000"/>
          </a:xfrm>
          <a:prstGeom prst="rect">
            <a:avLst/>
          </a:prstGeom>
          <a:solidFill>
            <a:srgbClr val="FF0000"/>
          </a:solidFill>
          <a:ln w="9525" algn="ctr">
            <a:solidFill>
              <a:srgbClr val="000000"/>
            </a:solidFill>
            <a:round/>
            <a:headEnd/>
            <a:tailEnd/>
          </a:ln>
        </p:spPr>
        <p:txBody>
          <a:bodyPr/>
          <a:lstStyle/>
          <a:p>
            <a:pPr algn="ctr" eaLnBrk="0" hangingPunct="0"/>
            <a:endParaRPr lang="en-US" sz="1600" dirty="0">
              <a:solidFill>
                <a:schemeClr val="tx2"/>
              </a:solidFill>
              <a:cs typeface="Arial" charset="0"/>
            </a:endParaRPr>
          </a:p>
          <a:p>
            <a:pPr algn="ctr" eaLnBrk="0" hangingPunct="0"/>
            <a:r>
              <a:rPr lang="en-US" sz="1600" b="1" dirty="0" err="1" smtClean="0">
                <a:cs typeface="Arial" charset="0"/>
              </a:rPr>
              <a:t>Planejamento</a:t>
            </a:r>
            <a:endParaRPr lang="en-US" sz="1600" b="1" dirty="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2"/>
          <p:cNvSpPr txBox="1">
            <a:spLocks noChangeArrowheads="1"/>
          </p:cNvSpPr>
          <p:nvPr/>
        </p:nvSpPr>
        <p:spPr bwMode="auto">
          <a:xfrm>
            <a:off x="2057400" y="76200"/>
            <a:ext cx="5410200" cy="1200329"/>
          </a:xfrm>
          <a:prstGeom prst="rect">
            <a:avLst/>
          </a:prstGeom>
          <a:noFill/>
          <a:ln w="9525">
            <a:noFill/>
            <a:miter lim="800000"/>
            <a:headEnd/>
            <a:tailEnd/>
          </a:ln>
        </p:spPr>
        <p:txBody>
          <a:bodyPr>
            <a:spAutoFit/>
          </a:bodyPr>
          <a:lstStyle/>
          <a:p>
            <a:pPr algn="ctr" eaLnBrk="0" hangingPunct="0"/>
            <a:r>
              <a:rPr lang="en-US" sz="3600" dirty="0" err="1" smtClean="0">
                <a:solidFill>
                  <a:srgbClr val="FF0000"/>
                </a:solidFill>
              </a:rPr>
              <a:t>Fase</a:t>
            </a:r>
            <a:r>
              <a:rPr lang="en-US" sz="3600" dirty="0" smtClean="0">
                <a:solidFill>
                  <a:srgbClr val="FF0000"/>
                </a:solidFill>
              </a:rPr>
              <a:t> de </a:t>
            </a:r>
            <a:r>
              <a:rPr lang="en-US" sz="3600" dirty="0" err="1" smtClean="0">
                <a:solidFill>
                  <a:srgbClr val="FF0000"/>
                </a:solidFill>
              </a:rPr>
              <a:t>Reconhecimento</a:t>
            </a:r>
            <a:endParaRPr lang="en-US" sz="3600" dirty="0">
              <a:solidFill>
                <a:srgbClr val="FF0000"/>
              </a:solidFill>
            </a:endParaRPr>
          </a:p>
          <a:p>
            <a:pPr algn="ctr" eaLnBrk="0" hangingPunct="0"/>
            <a:r>
              <a:rPr lang="en-US" sz="3600" dirty="0" err="1" smtClean="0">
                <a:solidFill>
                  <a:srgbClr val="FF0000"/>
                </a:solidFill>
              </a:rPr>
              <a:t>Atividades</a:t>
            </a:r>
            <a:r>
              <a:rPr lang="en-US" sz="3600" dirty="0" smtClean="0">
                <a:solidFill>
                  <a:srgbClr val="FF0000"/>
                </a:solidFill>
              </a:rPr>
              <a:t> de </a:t>
            </a:r>
            <a:r>
              <a:rPr lang="en-US" sz="3600" dirty="0" err="1" smtClean="0">
                <a:solidFill>
                  <a:srgbClr val="FF0000"/>
                </a:solidFill>
              </a:rPr>
              <a:t>Engenharia</a:t>
            </a:r>
            <a:endParaRPr lang="en-US" sz="3600" dirty="0">
              <a:solidFill>
                <a:srgbClr val="FF0000"/>
              </a:solidFill>
            </a:endParaRPr>
          </a:p>
        </p:txBody>
      </p:sp>
      <p:sp>
        <p:nvSpPr>
          <p:cNvPr id="36866" name="Text Box 3"/>
          <p:cNvSpPr txBox="1">
            <a:spLocks noChangeArrowheads="1"/>
          </p:cNvSpPr>
          <p:nvPr/>
        </p:nvSpPr>
        <p:spPr bwMode="auto">
          <a:xfrm>
            <a:off x="381000" y="1219200"/>
            <a:ext cx="8447088" cy="5185009"/>
          </a:xfrm>
          <a:prstGeom prst="rect">
            <a:avLst/>
          </a:prstGeom>
          <a:noFill/>
          <a:ln w="9525">
            <a:noFill/>
            <a:miter lim="800000"/>
            <a:headEnd/>
            <a:tailEnd/>
          </a:ln>
        </p:spPr>
        <p:txBody>
          <a:bodyPr>
            <a:spAutoFit/>
          </a:bodyPr>
          <a:lstStyle/>
          <a:p>
            <a:pPr eaLnBrk="0" hangingPunct="0">
              <a:lnSpc>
                <a:spcPct val="140000"/>
              </a:lnSpc>
              <a:buClr>
                <a:srgbClr val="FF0000"/>
              </a:buClr>
              <a:buSzPct val="150000"/>
              <a:buFontTx/>
              <a:buChar char="•"/>
            </a:pPr>
            <a:r>
              <a:rPr lang="en-US" sz="3400" dirty="0" err="1" smtClean="0"/>
              <a:t>Identificar</a:t>
            </a:r>
            <a:r>
              <a:rPr lang="en-US" sz="3400" dirty="0" smtClean="0"/>
              <a:t> </a:t>
            </a:r>
            <a:r>
              <a:rPr lang="en-US" sz="3400" dirty="0" err="1" smtClean="0"/>
              <a:t>uma</a:t>
            </a:r>
            <a:r>
              <a:rPr lang="en-US" sz="3400" dirty="0" smtClean="0"/>
              <a:t> </a:t>
            </a:r>
            <a:r>
              <a:rPr lang="en-US" sz="3400" dirty="0" err="1" smtClean="0"/>
              <a:t>necessidade</a:t>
            </a:r>
            <a:r>
              <a:rPr lang="en-US" sz="3400" dirty="0" smtClean="0"/>
              <a:t> </a:t>
            </a:r>
            <a:r>
              <a:rPr lang="en-US" sz="3400" dirty="0" err="1" smtClean="0"/>
              <a:t>pública</a:t>
            </a:r>
            <a:r>
              <a:rPr lang="en-US" sz="3400" dirty="0" smtClean="0"/>
              <a:t>. </a:t>
            </a:r>
            <a:endParaRPr lang="en-US" sz="3400" dirty="0"/>
          </a:p>
          <a:p>
            <a:pPr eaLnBrk="0" hangingPunct="0">
              <a:lnSpc>
                <a:spcPct val="140000"/>
              </a:lnSpc>
              <a:buClr>
                <a:srgbClr val="FF0000"/>
              </a:buClr>
              <a:buSzPct val="150000"/>
              <a:buFontTx/>
              <a:buChar char="•"/>
            </a:pPr>
            <a:r>
              <a:rPr lang="en-US" sz="3400" dirty="0" err="1" smtClean="0"/>
              <a:t>Compor</a:t>
            </a:r>
            <a:r>
              <a:rPr lang="en-US" sz="3400" dirty="0" smtClean="0"/>
              <a:t> </a:t>
            </a:r>
            <a:r>
              <a:rPr lang="en-US" sz="3400" dirty="0" err="1" smtClean="0"/>
              <a:t>uma</a:t>
            </a:r>
            <a:r>
              <a:rPr lang="en-US" sz="3400" dirty="0" smtClean="0"/>
              <a:t> Nova </a:t>
            </a:r>
            <a:r>
              <a:rPr lang="en-US" sz="3400" dirty="0" err="1" smtClean="0"/>
              <a:t>Equipe</a:t>
            </a:r>
            <a:r>
              <a:rPr lang="en-US" sz="3400" dirty="0" smtClean="0"/>
              <a:t> de </a:t>
            </a:r>
            <a:r>
              <a:rPr lang="en-US" sz="3400" dirty="0" err="1" smtClean="0"/>
              <a:t>Execução</a:t>
            </a:r>
            <a:r>
              <a:rPr lang="en-US" sz="3400" dirty="0" smtClean="0"/>
              <a:t> do </a:t>
            </a:r>
            <a:r>
              <a:rPr lang="en-US" sz="3400" dirty="0" err="1" smtClean="0"/>
              <a:t>Projeto</a:t>
            </a:r>
            <a:endParaRPr lang="en-US" sz="3400" dirty="0"/>
          </a:p>
          <a:p>
            <a:pPr eaLnBrk="0" hangingPunct="0">
              <a:lnSpc>
                <a:spcPct val="140000"/>
              </a:lnSpc>
              <a:buClr>
                <a:srgbClr val="FF0000"/>
              </a:buClr>
              <a:buSzPct val="150000"/>
              <a:buFontTx/>
              <a:buChar char="•"/>
            </a:pPr>
            <a:r>
              <a:rPr lang="en-US" sz="3400" dirty="0" err="1" smtClean="0"/>
              <a:t>Elaborar</a:t>
            </a:r>
            <a:r>
              <a:rPr lang="en-US" sz="3400" dirty="0" smtClean="0"/>
              <a:t> um Plano de </a:t>
            </a:r>
            <a:r>
              <a:rPr lang="en-US" sz="3400" dirty="0" err="1" smtClean="0"/>
              <a:t>Gestão</a:t>
            </a:r>
            <a:r>
              <a:rPr lang="en-US" sz="3400" dirty="0" smtClean="0"/>
              <a:t> do </a:t>
            </a:r>
            <a:r>
              <a:rPr lang="en-US" sz="3400" dirty="0" err="1" smtClean="0"/>
              <a:t>Projeto</a:t>
            </a:r>
            <a:endParaRPr lang="en-US" sz="3400" dirty="0"/>
          </a:p>
          <a:p>
            <a:pPr eaLnBrk="0" hangingPunct="0">
              <a:lnSpc>
                <a:spcPct val="140000"/>
              </a:lnSpc>
              <a:buClr>
                <a:srgbClr val="FF0000"/>
              </a:buClr>
              <a:buSzPct val="150000"/>
              <a:buFontTx/>
              <a:buChar char="•"/>
            </a:pPr>
            <a:r>
              <a:rPr lang="en-US" sz="3400" dirty="0" err="1" smtClean="0"/>
              <a:t>Identificar</a:t>
            </a:r>
            <a:r>
              <a:rPr lang="en-US" sz="3400" dirty="0" smtClean="0"/>
              <a:t> </a:t>
            </a:r>
            <a:r>
              <a:rPr lang="en-US" sz="3400" dirty="0" err="1" smtClean="0"/>
              <a:t>órgão</a:t>
            </a:r>
            <a:r>
              <a:rPr lang="en-US" sz="3400" dirty="0" smtClean="0"/>
              <a:t> </a:t>
            </a:r>
            <a:r>
              <a:rPr lang="en-US" sz="3400" dirty="0" err="1" smtClean="0"/>
              <a:t>financiador</a:t>
            </a:r>
            <a:r>
              <a:rPr lang="en-US" sz="3400" dirty="0" smtClean="0"/>
              <a:t> local</a:t>
            </a:r>
            <a:endParaRPr lang="en-US" sz="3400" dirty="0"/>
          </a:p>
          <a:p>
            <a:pPr eaLnBrk="0" hangingPunct="0">
              <a:lnSpc>
                <a:spcPct val="140000"/>
              </a:lnSpc>
              <a:buClr>
                <a:srgbClr val="FF0000"/>
              </a:buClr>
              <a:buSzPct val="150000"/>
              <a:buFontTx/>
              <a:buChar char="•"/>
            </a:pPr>
            <a:r>
              <a:rPr lang="en-US" sz="3400" dirty="0" err="1" smtClean="0"/>
              <a:t>Coordenar</a:t>
            </a:r>
            <a:r>
              <a:rPr lang="en-US" sz="3400" dirty="0" smtClean="0"/>
              <a:t> </a:t>
            </a:r>
            <a:r>
              <a:rPr lang="en-US" sz="3400" dirty="0" err="1" smtClean="0"/>
              <a:t>por</a:t>
            </a:r>
            <a:r>
              <a:rPr lang="en-US" sz="3400" dirty="0" smtClean="0"/>
              <a:t> </a:t>
            </a:r>
            <a:r>
              <a:rPr lang="en-US" sz="3400" dirty="0" err="1" smtClean="0"/>
              <a:t>intermédio</a:t>
            </a:r>
            <a:r>
              <a:rPr lang="en-US" sz="3400" dirty="0" smtClean="0"/>
              <a:t> do </a:t>
            </a:r>
            <a:r>
              <a:rPr lang="en-US" sz="3400" dirty="0" err="1" smtClean="0"/>
              <a:t>Oficial</a:t>
            </a:r>
            <a:r>
              <a:rPr lang="en-US" sz="3400" dirty="0" smtClean="0"/>
              <a:t> de </a:t>
            </a:r>
            <a:r>
              <a:rPr lang="en-US" sz="3400" dirty="0" err="1" smtClean="0"/>
              <a:t>Segurança</a:t>
            </a:r>
            <a:r>
              <a:rPr lang="en-US" sz="3400" dirty="0" smtClean="0"/>
              <a:t> de </a:t>
            </a:r>
            <a:r>
              <a:rPr lang="en-US" sz="3400" dirty="0" err="1" smtClean="0"/>
              <a:t>Barragens</a:t>
            </a:r>
            <a:r>
              <a:rPr lang="en-US" sz="3400" dirty="0" smtClean="0"/>
              <a:t> </a:t>
            </a:r>
            <a:endParaRPr lang="en-US" sz="3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p:cNvSpPr txBox="1">
            <a:spLocks noChangeArrowheads="1"/>
          </p:cNvSpPr>
          <p:nvPr/>
        </p:nvSpPr>
        <p:spPr bwMode="auto">
          <a:xfrm>
            <a:off x="1752600" y="152400"/>
            <a:ext cx="5856742" cy="646331"/>
          </a:xfrm>
          <a:prstGeom prst="rect">
            <a:avLst/>
          </a:prstGeom>
          <a:noFill/>
          <a:ln w="9525">
            <a:noFill/>
            <a:miter lim="800000"/>
            <a:headEnd/>
            <a:tailEnd/>
          </a:ln>
        </p:spPr>
        <p:txBody>
          <a:bodyPr wrap="none">
            <a:spAutoFit/>
          </a:bodyPr>
          <a:lstStyle/>
          <a:p>
            <a:pPr eaLnBrk="0" hangingPunct="0"/>
            <a:r>
              <a:rPr lang="en-US" sz="3600" dirty="0" smtClean="0">
                <a:solidFill>
                  <a:srgbClr val="FF0000"/>
                </a:solidFill>
              </a:rPr>
              <a:t>Plano de </a:t>
            </a:r>
            <a:r>
              <a:rPr lang="en-US" sz="3600" dirty="0" err="1" smtClean="0">
                <a:solidFill>
                  <a:srgbClr val="FF0000"/>
                </a:solidFill>
              </a:rPr>
              <a:t>Gestão</a:t>
            </a:r>
            <a:r>
              <a:rPr lang="en-US" sz="3600" dirty="0" smtClean="0">
                <a:solidFill>
                  <a:srgbClr val="FF0000"/>
                </a:solidFill>
              </a:rPr>
              <a:t> do </a:t>
            </a:r>
            <a:r>
              <a:rPr lang="en-US" sz="3600" dirty="0" err="1" smtClean="0">
                <a:solidFill>
                  <a:srgbClr val="FF0000"/>
                </a:solidFill>
              </a:rPr>
              <a:t>Projeto</a:t>
            </a:r>
            <a:endParaRPr lang="en-US" sz="3600" dirty="0">
              <a:solidFill>
                <a:srgbClr val="FF0000"/>
              </a:solidFill>
            </a:endParaRPr>
          </a:p>
        </p:txBody>
      </p:sp>
      <p:sp>
        <p:nvSpPr>
          <p:cNvPr id="38914" name="Text Box 3"/>
          <p:cNvSpPr txBox="1">
            <a:spLocks noChangeArrowheads="1"/>
          </p:cNvSpPr>
          <p:nvPr/>
        </p:nvSpPr>
        <p:spPr bwMode="auto">
          <a:xfrm>
            <a:off x="609600" y="838200"/>
            <a:ext cx="8740775" cy="5047536"/>
          </a:xfrm>
          <a:prstGeom prst="rect">
            <a:avLst/>
          </a:prstGeom>
          <a:noFill/>
          <a:ln w="9525">
            <a:noFill/>
            <a:miter lim="800000"/>
            <a:headEnd/>
            <a:tailEnd/>
          </a:ln>
        </p:spPr>
        <p:txBody>
          <a:bodyPr>
            <a:spAutoFit/>
          </a:bodyPr>
          <a:lstStyle/>
          <a:p>
            <a:pPr>
              <a:buFontTx/>
              <a:buChar char="•"/>
            </a:pPr>
            <a:r>
              <a:rPr lang="en-US" sz="2200" dirty="0" smtClean="0"/>
              <a:t> </a:t>
            </a:r>
            <a:r>
              <a:rPr lang="en-US" sz="2200" dirty="0" err="1" smtClean="0"/>
              <a:t>Elaborado</a:t>
            </a:r>
            <a:r>
              <a:rPr lang="en-US" sz="2200" dirty="0" smtClean="0"/>
              <a:t> </a:t>
            </a:r>
            <a:r>
              <a:rPr lang="en-US" sz="2200" dirty="0" err="1" smtClean="0"/>
              <a:t>durante</a:t>
            </a:r>
            <a:r>
              <a:rPr lang="en-US" sz="2200" dirty="0" smtClean="0"/>
              <a:t> o </a:t>
            </a:r>
            <a:r>
              <a:rPr lang="en-US" sz="2200" dirty="0" err="1" smtClean="0"/>
              <a:t>Reconhecimento</a:t>
            </a:r>
            <a:r>
              <a:rPr lang="en-US" sz="2200" dirty="0" smtClean="0"/>
              <a:t> </a:t>
            </a:r>
          </a:p>
          <a:p>
            <a:pPr>
              <a:buFontTx/>
              <a:buChar char="•"/>
            </a:pPr>
            <a:r>
              <a:rPr lang="en-US" sz="2200" dirty="0"/>
              <a:t> </a:t>
            </a:r>
            <a:r>
              <a:rPr lang="en-US" sz="2200" dirty="0" err="1" smtClean="0"/>
              <a:t>Importante</a:t>
            </a:r>
            <a:r>
              <a:rPr lang="en-US" sz="2200" dirty="0" smtClean="0"/>
              <a:t>  </a:t>
            </a:r>
            <a:r>
              <a:rPr lang="en-US" sz="2200" dirty="0" err="1" smtClean="0"/>
              <a:t>identificar</a:t>
            </a:r>
            <a:r>
              <a:rPr lang="en-US" sz="2200" dirty="0" smtClean="0"/>
              <a:t>, </a:t>
            </a:r>
            <a:r>
              <a:rPr lang="en-US" sz="2200" dirty="0" err="1" smtClean="0"/>
              <a:t>programar</a:t>
            </a:r>
            <a:r>
              <a:rPr lang="en-US" sz="2200" dirty="0" smtClean="0"/>
              <a:t> e </a:t>
            </a:r>
            <a:r>
              <a:rPr lang="en-US" sz="2200" dirty="0" err="1" smtClean="0"/>
              <a:t>financiar</a:t>
            </a:r>
            <a:r>
              <a:rPr lang="en-US" sz="2200" dirty="0" smtClean="0"/>
              <a:t> </a:t>
            </a:r>
            <a:r>
              <a:rPr lang="en-US" sz="2200" dirty="0" err="1" smtClean="0"/>
              <a:t>requisitos</a:t>
            </a:r>
            <a:r>
              <a:rPr lang="en-US" sz="2200" dirty="0" smtClean="0"/>
              <a:t> de </a:t>
            </a:r>
            <a:r>
              <a:rPr lang="en-US" sz="2200" dirty="0" err="1" smtClean="0"/>
              <a:t>Engenharia</a:t>
            </a:r>
            <a:r>
              <a:rPr lang="en-US" sz="2200" dirty="0" smtClean="0"/>
              <a:t> e </a:t>
            </a:r>
            <a:r>
              <a:rPr lang="en-US" sz="2200" dirty="0" err="1" smtClean="0"/>
              <a:t>Segurança</a:t>
            </a:r>
            <a:r>
              <a:rPr lang="en-US" sz="2200" dirty="0" smtClean="0"/>
              <a:t> de </a:t>
            </a:r>
            <a:r>
              <a:rPr lang="en-US" sz="2200" dirty="0" err="1" smtClean="0"/>
              <a:t>Barragens</a:t>
            </a:r>
            <a:r>
              <a:rPr lang="en-US" sz="2200" dirty="0" smtClean="0"/>
              <a:t> </a:t>
            </a:r>
          </a:p>
          <a:p>
            <a:pPr>
              <a:buFontTx/>
              <a:buChar char="•"/>
            </a:pPr>
            <a:r>
              <a:rPr lang="en-US" sz="2200" dirty="0"/>
              <a:t> </a:t>
            </a:r>
            <a:r>
              <a:rPr lang="en-US" sz="2200" dirty="0" err="1" smtClean="0"/>
              <a:t>Relatórios</a:t>
            </a:r>
            <a:r>
              <a:rPr lang="en-US" sz="2200" dirty="0" smtClean="0"/>
              <a:t> de </a:t>
            </a:r>
            <a:r>
              <a:rPr lang="en-US" sz="2200" dirty="0" err="1" smtClean="0"/>
              <a:t>Engenharia</a:t>
            </a:r>
            <a:r>
              <a:rPr lang="en-US" sz="2200" dirty="0" smtClean="0"/>
              <a:t>, </a:t>
            </a:r>
            <a:r>
              <a:rPr lang="en-US" sz="2200" dirty="0" err="1" smtClean="0"/>
              <a:t>manuais</a:t>
            </a:r>
            <a:r>
              <a:rPr lang="en-US" sz="2200" dirty="0"/>
              <a:t> </a:t>
            </a:r>
            <a:r>
              <a:rPr lang="en-US" sz="2200" dirty="0" smtClean="0"/>
              <a:t>e </a:t>
            </a:r>
            <a:r>
              <a:rPr lang="en-US" sz="2200" dirty="0" err="1" smtClean="0"/>
              <a:t>planos</a:t>
            </a:r>
            <a:r>
              <a:rPr lang="en-US" sz="2200" dirty="0" smtClean="0"/>
              <a:t> </a:t>
            </a:r>
            <a:r>
              <a:rPr lang="en-US" sz="2200" dirty="0" err="1" smtClean="0"/>
              <a:t>incluem</a:t>
            </a:r>
            <a:r>
              <a:rPr lang="en-US" sz="2200" dirty="0" smtClean="0"/>
              <a:t>:</a:t>
            </a:r>
            <a:endParaRPr lang="en-US" sz="2200" dirty="0"/>
          </a:p>
          <a:p>
            <a:pPr lvl="1">
              <a:buFontTx/>
              <a:buChar char="•"/>
            </a:pPr>
            <a:r>
              <a:rPr lang="en-US" dirty="0" smtClean="0"/>
              <a:t>Plano de </a:t>
            </a:r>
            <a:r>
              <a:rPr lang="en-US" dirty="0" err="1" smtClean="0"/>
              <a:t>Avaliação</a:t>
            </a:r>
            <a:r>
              <a:rPr lang="en-US" dirty="0" smtClean="0"/>
              <a:t> </a:t>
            </a:r>
            <a:r>
              <a:rPr lang="en-US" b="1" dirty="0" smtClean="0">
                <a:solidFill>
                  <a:srgbClr val="FF0000"/>
                </a:solidFill>
              </a:rPr>
              <a:t>~ Novo</a:t>
            </a:r>
            <a:endParaRPr lang="en-US" b="1" dirty="0">
              <a:solidFill>
                <a:srgbClr val="FF0000"/>
              </a:solidFill>
            </a:endParaRPr>
          </a:p>
          <a:p>
            <a:pPr lvl="1">
              <a:buFontTx/>
              <a:buChar char="•"/>
            </a:pPr>
            <a:r>
              <a:rPr lang="en-US" dirty="0" err="1" smtClean="0"/>
              <a:t>Relatórios</a:t>
            </a:r>
            <a:r>
              <a:rPr lang="en-US" dirty="0" smtClean="0"/>
              <a:t> de </a:t>
            </a:r>
            <a:r>
              <a:rPr lang="en-US" dirty="0" err="1" smtClean="0"/>
              <a:t>Documentação</a:t>
            </a:r>
            <a:r>
              <a:rPr lang="en-US" dirty="0" smtClean="0"/>
              <a:t> do </a:t>
            </a:r>
            <a:r>
              <a:rPr lang="en-US" dirty="0" err="1" smtClean="0"/>
              <a:t>Projeto</a:t>
            </a:r>
            <a:r>
              <a:rPr lang="en-US" dirty="0" smtClean="0"/>
              <a:t> </a:t>
            </a:r>
            <a:r>
              <a:rPr lang="en-US" dirty="0" err="1" smtClean="0"/>
              <a:t>Técnico</a:t>
            </a:r>
            <a:r>
              <a:rPr lang="en-US" dirty="0" smtClean="0"/>
              <a:t> (</a:t>
            </a:r>
            <a:r>
              <a:rPr lang="en-US" dirty="0"/>
              <a:t>DDR)</a:t>
            </a:r>
          </a:p>
          <a:p>
            <a:pPr lvl="1">
              <a:buFontTx/>
              <a:buChar char="•"/>
            </a:pPr>
            <a:r>
              <a:rPr lang="en-US" dirty="0" err="1" smtClean="0"/>
              <a:t>Considerações</a:t>
            </a:r>
            <a:r>
              <a:rPr lang="en-US" dirty="0" smtClean="0"/>
              <a:t> de </a:t>
            </a:r>
            <a:r>
              <a:rPr lang="en-US" dirty="0" err="1" smtClean="0"/>
              <a:t>Engenharia</a:t>
            </a:r>
            <a:r>
              <a:rPr lang="en-US" dirty="0" smtClean="0"/>
              <a:t> e </a:t>
            </a:r>
            <a:r>
              <a:rPr lang="en-US" dirty="0" err="1" smtClean="0"/>
              <a:t>Instruções</a:t>
            </a:r>
            <a:r>
              <a:rPr lang="en-US" dirty="0" smtClean="0"/>
              <a:t> </a:t>
            </a:r>
            <a:r>
              <a:rPr lang="en-US" dirty="0" err="1" smtClean="0"/>
              <a:t>para</a:t>
            </a:r>
            <a:r>
              <a:rPr lang="en-US" dirty="0" smtClean="0"/>
              <a:t> o </a:t>
            </a:r>
            <a:r>
              <a:rPr lang="en-US" dirty="0" err="1" smtClean="0"/>
              <a:t>Pessoal</a:t>
            </a:r>
            <a:r>
              <a:rPr lang="en-US" dirty="0" smtClean="0"/>
              <a:t> de Campo</a:t>
            </a:r>
            <a:endParaRPr lang="en-US" dirty="0"/>
          </a:p>
          <a:p>
            <a:pPr lvl="1">
              <a:buFontTx/>
              <a:buChar char="•"/>
            </a:pPr>
            <a:r>
              <a:rPr lang="en-US" b="1" dirty="0" smtClean="0"/>
              <a:t>Plano </a:t>
            </a:r>
            <a:r>
              <a:rPr lang="en-US" b="1" dirty="0" err="1" smtClean="0"/>
              <a:t>para</a:t>
            </a:r>
            <a:r>
              <a:rPr lang="en-US" b="1" dirty="0" smtClean="0"/>
              <a:t> </a:t>
            </a:r>
            <a:r>
              <a:rPr lang="en-US" b="1" dirty="0" err="1" smtClean="0"/>
              <a:t>Controle</a:t>
            </a:r>
            <a:r>
              <a:rPr lang="en-US" b="1" dirty="0" smtClean="0"/>
              <a:t> das </a:t>
            </a:r>
            <a:r>
              <a:rPr lang="en-US" b="1" dirty="0" err="1" smtClean="0"/>
              <a:t>Águas</a:t>
            </a:r>
            <a:r>
              <a:rPr lang="en-US" b="1" dirty="0" smtClean="0"/>
              <a:t> (</a:t>
            </a:r>
            <a:r>
              <a:rPr lang="en-US" b="1" dirty="0" err="1" smtClean="0"/>
              <a:t>durante</a:t>
            </a:r>
            <a:r>
              <a:rPr lang="en-US" b="1" dirty="0" smtClean="0"/>
              <a:t> a </a:t>
            </a:r>
            <a:r>
              <a:rPr lang="en-US" b="1" dirty="0" err="1" smtClean="0"/>
              <a:t>construção</a:t>
            </a:r>
            <a:r>
              <a:rPr lang="en-US" b="1" dirty="0" smtClean="0"/>
              <a:t>)</a:t>
            </a:r>
            <a:endParaRPr lang="en-US" b="1" dirty="0"/>
          </a:p>
          <a:p>
            <a:pPr lvl="1">
              <a:buFontTx/>
              <a:buChar char="•"/>
            </a:pPr>
            <a:r>
              <a:rPr lang="en-US" b="1" dirty="0" smtClean="0"/>
              <a:t>Plano de </a:t>
            </a:r>
            <a:r>
              <a:rPr lang="en-US" b="1" dirty="0" err="1" smtClean="0">
                <a:solidFill>
                  <a:srgbClr val="000000"/>
                </a:solidFill>
              </a:rPr>
              <a:t>Enchimento</a:t>
            </a:r>
            <a:r>
              <a:rPr lang="en-US" b="1" dirty="0" smtClean="0">
                <a:solidFill>
                  <a:srgbClr val="000000"/>
                </a:solidFill>
              </a:rPr>
              <a:t> </a:t>
            </a:r>
            <a:r>
              <a:rPr lang="en-US" b="1" dirty="0" err="1" smtClean="0"/>
              <a:t>Inicial</a:t>
            </a:r>
            <a:r>
              <a:rPr lang="en-US" b="1" dirty="0" smtClean="0"/>
              <a:t> do </a:t>
            </a:r>
            <a:r>
              <a:rPr lang="en-US" b="1" dirty="0" err="1" smtClean="0"/>
              <a:t>Reservatório</a:t>
            </a:r>
            <a:endParaRPr lang="en-US" b="1" dirty="0"/>
          </a:p>
          <a:p>
            <a:pPr lvl="1">
              <a:buFontTx/>
              <a:buChar char="•"/>
            </a:pPr>
            <a:r>
              <a:rPr lang="en-US" b="1" dirty="0" smtClean="0"/>
              <a:t>Plano de </a:t>
            </a:r>
            <a:r>
              <a:rPr lang="en-US" b="1" dirty="0" err="1" smtClean="0"/>
              <a:t>Vigilância</a:t>
            </a:r>
            <a:r>
              <a:rPr lang="en-US" b="1" dirty="0" smtClean="0"/>
              <a:t> do </a:t>
            </a:r>
            <a:r>
              <a:rPr lang="en-US" b="1" dirty="0" err="1" smtClean="0"/>
              <a:t>Maciço</a:t>
            </a:r>
            <a:endParaRPr lang="en-US" b="1" dirty="0"/>
          </a:p>
          <a:p>
            <a:pPr lvl="1">
              <a:buFontTx/>
              <a:buChar char="•"/>
            </a:pPr>
            <a:r>
              <a:rPr lang="en-US" dirty="0" smtClean="0"/>
              <a:t>Plano de </a:t>
            </a:r>
            <a:r>
              <a:rPr lang="en-US" dirty="0" err="1" smtClean="0"/>
              <a:t>Segurança</a:t>
            </a:r>
            <a:r>
              <a:rPr lang="en-US" dirty="0" smtClean="0"/>
              <a:t> do </a:t>
            </a:r>
            <a:r>
              <a:rPr lang="en-US" dirty="0" err="1" smtClean="0"/>
              <a:t>Projeto</a:t>
            </a:r>
            <a:endParaRPr lang="en-US" dirty="0"/>
          </a:p>
          <a:p>
            <a:pPr lvl="1">
              <a:buFontTx/>
              <a:buChar char="•"/>
            </a:pPr>
            <a:r>
              <a:rPr lang="en-US" b="1" dirty="0" smtClean="0"/>
              <a:t>Plano de </a:t>
            </a:r>
            <a:r>
              <a:rPr lang="en-US" b="1" dirty="0" err="1" smtClean="0"/>
              <a:t>instrumentação</a:t>
            </a:r>
            <a:endParaRPr lang="en-US" b="1" dirty="0"/>
          </a:p>
          <a:p>
            <a:pPr lvl="1">
              <a:buFontTx/>
              <a:buChar char="•"/>
            </a:pPr>
            <a:r>
              <a:rPr lang="en-US" dirty="0" smtClean="0"/>
              <a:t>Plano de O</a:t>
            </a:r>
            <a:r>
              <a:rPr lang="en-US" dirty="0"/>
              <a:t>&amp;M </a:t>
            </a:r>
            <a:r>
              <a:rPr lang="en-US" dirty="0" smtClean="0"/>
              <a:t>(</a:t>
            </a:r>
            <a:r>
              <a:rPr lang="en-US" dirty="0" err="1" smtClean="0"/>
              <a:t>ou</a:t>
            </a:r>
            <a:r>
              <a:rPr lang="en-US" dirty="0" smtClean="0"/>
              <a:t> de OMRR</a:t>
            </a:r>
            <a:r>
              <a:rPr lang="en-US" dirty="0"/>
              <a:t>&amp;R) </a:t>
            </a:r>
            <a:endParaRPr lang="en-US" dirty="0" smtClean="0"/>
          </a:p>
          <a:p>
            <a:pPr lvl="1">
              <a:buFontTx/>
              <a:buChar char="•"/>
            </a:pPr>
            <a:r>
              <a:rPr lang="en-US" dirty="0" smtClean="0"/>
              <a:t>Plano de </a:t>
            </a:r>
            <a:r>
              <a:rPr lang="en-US" dirty="0" err="1" smtClean="0"/>
              <a:t>Produção</a:t>
            </a:r>
            <a:r>
              <a:rPr lang="en-US" dirty="0" smtClean="0"/>
              <a:t> </a:t>
            </a:r>
            <a:endParaRPr lang="en-US" dirty="0"/>
          </a:p>
          <a:p>
            <a:pPr lvl="1">
              <a:buFontTx/>
              <a:buChar char="•"/>
            </a:pPr>
            <a:r>
              <a:rPr lang="en-US" b="1" dirty="0" smtClean="0"/>
              <a:t>Plano de </a:t>
            </a:r>
            <a:r>
              <a:rPr lang="en-US" b="1" dirty="0" err="1" smtClean="0"/>
              <a:t>Controle</a:t>
            </a:r>
            <a:r>
              <a:rPr lang="en-US" b="1" dirty="0" smtClean="0"/>
              <a:t> de </a:t>
            </a:r>
            <a:r>
              <a:rPr lang="en-US" b="1" dirty="0" err="1" smtClean="0"/>
              <a:t>Águas</a:t>
            </a:r>
            <a:r>
              <a:rPr lang="en-US" b="1" dirty="0" smtClean="0"/>
              <a:t> (</a:t>
            </a:r>
            <a:r>
              <a:rPr lang="en-US" b="1" dirty="0" err="1" smtClean="0"/>
              <a:t>Operações</a:t>
            </a:r>
            <a:r>
              <a:rPr lang="en-US" b="1" dirty="0" smtClean="0"/>
              <a:t>)</a:t>
            </a:r>
            <a:endParaRPr lang="en-US" b="1" dirty="0"/>
          </a:p>
          <a:p>
            <a:pPr lvl="1">
              <a:buFontTx/>
              <a:buChar char="•"/>
            </a:pPr>
            <a:r>
              <a:rPr lang="en-US" dirty="0" smtClean="0"/>
              <a:t>Plano de </a:t>
            </a:r>
            <a:r>
              <a:rPr lang="en-US" dirty="0" err="1" smtClean="0"/>
              <a:t>Ação</a:t>
            </a:r>
            <a:r>
              <a:rPr lang="en-US" dirty="0" smtClean="0"/>
              <a:t> </a:t>
            </a:r>
            <a:r>
              <a:rPr lang="en-US" dirty="0" err="1" smtClean="0"/>
              <a:t>Emergencial</a:t>
            </a:r>
            <a:r>
              <a:rPr lang="en-US" dirty="0" smtClean="0"/>
              <a:t> (PAE)</a:t>
            </a:r>
            <a:endParaRPr lang="en-US" dirty="0"/>
          </a:p>
          <a:p>
            <a:pPr lvl="1">
              <a:buFontTx/>
              <a:buChar char="•"/>
            </a:pPr>
            <a:r>
              <a:rPr lang="en-US" b="1" dirty="0" err="1" smtClean="0"/>
              <a:t>Documentação</a:t>
            </a:r>
            <a:r>
              <a:rPr lang="en-US" b="1" dirty="0" smtClean="0"/>
              <a:t> </a:t>
            </a:r>
            <a:r>
              <a:rPr lang="en-US" b="1" dirty="0" err="1" smtClean="0"/>
              <a:t>Pós-Construção</a:t>
            </a:r>
            <a:r>
              <a:rPr lang="en-US" b="1" dirty="0" smtClean="0"/>
              <a:t> de </a:t>
            </a:r>
            <a:r>
              <a:rPr lang="en-US" b="1" dirty="0" err="1" smtClean="0"/>
              <a:t>Fundações</a:t>
            </a:r>
            <a:r>
              <a:rPr lang="en-US" b="1" dirty="0" smtClean="0"/>
              <a:t>, </a:t>
            </a:r>
            <a:r>
              <a:rPr lang="en-US" b="1" dirty="0" err="1" smtClean="0"/>
              <a:t>Materiais</a:t>
            </a:r>
            <a:r>
              <a:rPr lang="en-US" b="1" dirty="0" smtClean="0"/>
              <a:t> e </a:t>
            </a:r>
            <a:r>
              <a:rPr lang="en-US" b="1" dirty="0" err="1" smtClean="0"/>
              <a:t>Construção</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2"/>
          <p:cNvSpPr txBox="1">
            <a:spLocks noChangeArrowheads="1"/>
          </p:cNvSpPr>
          <p:nvPr/>
        </p:nvSpPr>
        <p:spPr bwMode="auto">
          <a:xfrm>
            <a:off x="203200" y="0"/>
            <a:ext cx="8915400" cy="954107"/>
          </a:xfrm>
          <a:prstGeom prst="rect">
            <a:avLst/>
          </a:prstGeom>
          <a:noFill/>
          <a:ln w="9525">
            <a:noFill/>
            <a:miter lim="800000"/>
            <a:headEnd/>
            <a:tailEnd/>
          </a:ln>
        </p:spPr>
        <p:txBody>
          <a:bodyPr wrap="square">
            <a:spAutoFit/>
          </a:bodyPr>
          <a:lstStyle/>
          <a:p>
            <a:pPr algn="ctr" eaLnBrk="0" hangingPunct="0"/>
            <a:r>
              <a:rPr lang="en-US" sz="2800" dirty="0" err="1" smtClean="0">
                <a:solidFill>
                  <a:srgbClr val="FF0000"/>
                </a:solidFill>
              </a:rPr>
              <a:t>Atividades</a:t>
            </a:r>
            <a:r>
              <a:rPr lang="en-US" sz="2800" dirty="0" smtClean="0">
                <a:solidFill>
                  <a:srgbClr val="FF0000"/>
                </a:solidFill>
              </a:rPr>
              <a:t> de </a:t>
            </a:r>
            <a:r>
              <a:rPr lang="en-US" sz="2800" dirty="0" err="1" smtClean="0">
                <a:solidFill>
                  <a:srgbClr val="FF0000"/>
                </a:solidFill>
              </a:rPr>
              <a:t>Engenharia</a:t>
            </a:r>
            <a:r>
              <a:rPr lang="en-US" sz="2800" dirty="0" smtClean="0">
                <a:solidFill>
                  <a:srgbClr val="FF0000"/>
                </a:solidFill>
              </a:rPr>
              <a:t> </a:t>
            </a:r>
            <a:r>
              <a:rPr lang="en-US" sz="2800" dirty="0" err="1" smtClean="0">
                <a:solidFill>
                  <a:srgbClr val="FF0000"/>
                </a:solidFill>
              </a:rPr>
              <a:t>na</a:t>
            </a:r>
            <a:r>
              <a:rPr lang="en-US" sz="2800" dirty="0" smtClean="0">
                <a:solidFill>
                  <a:srgbClr val="FF0000"/>
                </a:solidFill>
              </a:rPr>
              <a:t> </a:t>
            </a:r>
            <a:r>
              <a:rPr lang="en-US" sz="2800" dirty="0" err="1" smtClean="0">
                <a:solidFill>
                  <a:srgbClr val="FF0000"/>
                </a:solidFill>
              </a:rPr>
              <a:t>Etapa</a:t>
            </a:r>
            <a:r>
              <a:rPr lang="en-US" sz="2800" dirty="0" smtClean="0">
                <a:solidFill>
                  <a:srgbClr val="FF0000"/>
                </a:solidFill>
              </a:rPr>
              <a:t> de </a:t>
            </a:r>
            <a:r>
              <a:rPr lang="en-US" sz="2800" dirty="0" err="1" smtClean="0">
                <a:solidFill>
                  <a:srgbClr val="FF0000"/>
                </a:solidFill>
              </a:rPr>
              <a:t>Análise</a:t>
            </a:r>
            <a:r>
              <a:rPr lang="en-US" sz="2800" dirty="0" smtClean="0">
                <a:solidFill>
                  <a:srgbClr val="FF0000"/>
                </a:solidFill>
              </a:rPr>
              <a:t> de </a:t>
            </a:r>
            <a:r>
              <a:rPr lang="en-US" sz="2800" dirty="0" err="1" smtClean="0">
                <a:solidFill>
                  <a:srgbClr val="FF0000"/>
                </a:solidFill>
              </a:rPr>
              <a:t>Viabilidade</a:t>
            </a:r>
            <a:endParaRPr lang="en-US" sz="2800" dirty="0">
              <a:solidFill>
                <a:srgbClr val="FF0000"/>
              </a:solidFill>
            </a:endParaRPr>
          </a:p>
        </p:txBody>
      </p:sp>
      <p:sp>
        <p:nvSpPr>
          <p:cNvPr id="40962" name="Text Box 3"/>
          <p:cNvSpPr txBox="1">
            <a:spLocks noChangeArrowheads="1"/>
          </p:cNvSpPr>
          <p:nvPr/>
        </p:nvSpPr>
        <p:spPr bwMode="auto">
          <a:xfrm>
            <a:off x="457200" y="914400"/>
            <a:ext cx="8505825" cy="5940088"/>
          </a:xfrm>
          <a:prstGeom prst="rect">
            <a:avLst/>
          </a:prstGeom>
          <a:noFill/>
          <a:ln w="9525">
            <a:noFill/>
            <a:miter lim="800000"/>
            <a:headEnd/>
            <a:tailEnd/>
          </a:ln>
        </p:spPr>
        <p:txBody>
          <a:bodyPr>
            <a:spAutoFit/>
          </a:bodyPr>
          <a:lstStyle/>
          <a:p>
            <a:pPr eaLnBrk="0" hangingPunct="0">
              <a:spcAft>
                <a:spcPct val="50000"/>
              </a:spcAft>
              <a:buClr>
                <a:srgbClr val="FF0000"/>
              </a:buClr>
              <a:buSzPct val="150000"/>
              <a:buFontTx/>
              <a:buChar char="•"/>
            </a:pPr>
            <a:r>
              <a:rPr lang="en-US" sz="2000" dirty="0" err="1" smtClean="0"/>
              <a:t>Elaborar</a:t>
            </a:r>
            <a:r>
              <a:rPr lang="en-US" sz="2000" dirty="0" smtClean="0"/>
              <a:t> Plano de </a:t>
            </a:r>
            <a:r>
              <a:rPr lang="en-US" sz="2000" dirty="0" err="1" smtClean="0"/>
              <a:t>Desenvolvimento</a:t>
            </a:r>
            <a:r>
              <a:rPr lang="en-US" sz="2000" dirty="0" smtClean="0"/>
              <a:t> </a:t>
            </a:r>
            <a:r>
              <a:rPr lang="en-US" sz="2000" dirty="0" err="1" smtClean="0"/>
              <a:t>Econômico</a:t>
            </a:r>
            <a:r>
              <a:rPr lang="en-US" sz="2000" dirty="0" smtClean="0"/>
              <a:t> </a:t>
            </a:r>
            <a:r>
              <a:rPr lang="en-US" sz="2000" dirty="0" err="1" smtClean="0"/>
              <a:t>Nacional</a:t>
            </a:r>
            <a:r>
              <a:rPr lang="en-US" sz="2000" dirty="0" smtClean="0"/>
              <a:t> (NED).</a:t>
            </a:r>
            <a:endParaRPr lang="en-US" sz="2000" dirty="0"/>
          </a:p>
          <a:p>
            <a:pPr eaLnBrk="0" hangingPunct="0">
              <a:spcAft>
                <a:spcPct val="50000"/>
              </a:spcAft>
              <a:buClr>
                <a:srgbClr val="FF0000"/>
              </a:buClr>
              <a:buSzPct val="150000"/>
              <a:buFontTx/>
              <a:buChar char="•"/>
            </a:pPr>
            <a:r>
              <a:rPr lang="en-US" sz="2000" dirty="0" err="1" smtClean="0"/>
              <a:t>Realizar</a:t>
            </a:r>
            <a:r>
              <a:rPr lang="en-US" sz="2000" dirty="0" smtClean="0"/>
              <a:t> </a:t>
            </a:r>
            <a:r>
              <a:rPr lang="en-US" sz="2000" dirty="0" err="1" smtClean="0"/>
              <a:t>engenharia</a:t>
            </a:r>
            <a:r>
              <a:rPr lang="en-US" sz="2000" dirty="0" smtClean="0"/>
              <a:t> </a:t>
            </a:r>
            <a:r>
              <a:rPr lang="en-US" sz="2000" dirty="0" err="1" smtClean="0"/>
              <a:t>suficiente</a:t>
            </a:r>
            <a:r>
              <a:rPr lang="en-US" sz="2000" dirty="0" smtClean="0"/>
              <a:t> </a:t>
            </a:r>
            <a:r>
              <a:rPr lang="en-US" sz="2000" dirty="0" err="1" smtClean="0"/>
              <a:t>para</a:t>
            </a:r>
            <a:r>
              <a:rPr lang="en-US" sz="2000" dirty="0" smtClean="0"/>
              <a:t> </a:t>
            </a:r>
            <a:r>
              <a:rPr lang="en-US" sz="2000" dirty="0" err="1" smtClean="0"/>
              <a:t>formular</a:t>
            </a:r>
            <a:r>
              <a:rPr lang="en-US" sz="2000" dirty="0" smtClean="0"/>
              <a:t> </a:t>
            </a:r>
            <a:r>
              <a:rPr lang="en-US" sz="2000" dirty="0" err="1" smtClean="0"/>
              <a:t>uma</a:t>
            </a:r>
            <a:r>
              <a:rPr lang="en-US" sz="2000" dirty="0" smtClean="0"/>
              <a:t> </a:t>
            </a:r>
            <a:r>
              <a:rPr lang="en-US" sz="2000" dirty="0" err="1" smtClean="0"/>
              <a:t>solução</a:t>
            </a:r>
            <a:r>
              <a:rPr lang="en-US" sz="2000" dirty="0" smtClean="0"/>
              <a:t> e </a:t>
            </a:r>
            <a:r>
              <a:rPr lang="en-US" sz="2000" dirty="0" err="1" smtClean="0"/>
              <a:t>estimativa</a:t>
            </a:r>
            <a:r>
              <a:rPr lang="en-US" sz="2000" dirty="0" smtClean="0"/>
              <a:t> de </a:t>
            </a:r>
            <a:r>
              <a:rPr lang="en-US" sz="2000" dirty="0" err="1" smtClean="0"/>
              <a:t>custos</a:t>
            </a:r>
            <a:r>
              <a:rPr lang="en-US" sz="2000" dirty="0" smtClean="0"/>
              <a:t> </a:t>
            </a:r>
            <a:r>
              <a:rPr lang="en-US" sz="2000" dirty="0" err="1" smtClean="0"/>
              <a:t>inicial</a:t>
            </a:r>
            <a:r>
              <a:rPr lang="en-US" sz="2000" dirty="0" smtClean="0"/>
              <a:t>. </a:t>
            </a:r>
            <a:endParaRPr lang="en-US" sz="2000" dirty="0"/>
          </a:p>
          <a:p>
            <a:pPr eaLnBrk="0" hangingPunct="0">
              <a:spcAft>
                <a:spcPct val="50000"/>
              </a:spcAft>
              <a:buClr>
                <a:srgbClr val="FF0000"/>
              </a:buClr>
              <a:buSzPct val="150000"/>
              <a:buFontTx/>
              <a:buChar char="•"/>
            </a:pPr>
            <a:r>
              <a:rPr lang="en-US" sz="2000" dirty="0" err="1" smtClean="0"/>
              <a:t>Incluir</a:t>
            </a:r>
            <a:r>
              <a:rPr lang="en-US" sz="2000" dirty="0" smtClean="0"/>
              <a:t> </a:t>
            </a:r>
            <a:r>
              <a:rPr lang="en-US" sz="2000" dirty="0" err="1" smtClean="0"/>
              <a:t>todas</a:t>
            </a:r>
            <a:r>
              <a:rPr lang="en-US" sz="2000" dirty="0" smtClean="0"/>
              <a:t> as </a:t>
            </a:r>
            <a:r>
              <a:rPr lang="en-US" sz="2000" dirty="0" err="1" smtClean="0"/>
              <a:t>exigências</a:t>
            </a:r>
            <a:r>
              <a:rPr lang="en-US" sz="2000" dirty="0" smtClean="0"/>
              <a:t> de </a:t>
            </a:r>
            <a:r>
              <a:rPr lang="en-US" sz="2000" dirty="0" err="1" smtClean="0"/>
              <a:t>segurança</a:t>
            </a:r>
            <a:r>
              <a:rPr lang="en-US" sz="2000" dirty="0" smtClean="0"/>
              <a:t> de </a:t>
            </a:r>
            <a:r>
              <a:rPr lang="en-US" sz="2000" dirty="0" err="1" smtClean="0"/>
              <a:t>barragens</a:t>
            </a:r>
            <a:r>
              <a:rPr lang="en-US" sz="2000" dirty="0" smtClean="0"/>
              <a:t> no </a:t>
            </a:r>
            <a:r>
              <a:rPr lang="en-US" sz="2000" dirty="0" err="1" smtClean="0"/>
              <a:t>Acordo</a:t>
            </a:r>
            <a:r>
              <a:rPr lang="en-US" sz="2000" dirty="0" smtClean="0"/>
              <a:t> de </a:t>
            </a:r>
            <a:r>
              <a:rPr lang="en-US" sz="2000" dirty="0" err="1" smtClean="0"/>
              <a:t>Cooperação</a:t>
            </a:r>
            <a:r>
              <a:rPr lang="en-US" sz="2000" dirty="0" smtClean="0"/>
              <a:t> do </a:t>
            </a:r>
            <a:r>
              <a:rPr lang="en-US" sz="2000" dirty="0" err="1" smtClean="0"/>
              <a:t>Projeto</a:t>
            </a:r>
            <a:r>
              <a:rPr lang="en-US" sz="2000" dirty="0" smtClean="0"/>
              <a:t>.</a:t>
            </a:r>
            <a:endParaRPr lang="en-US" sz="2000" dirty="0"/>
          </a:p>
          <a:p>
            <a:pPr lvl="1" eaLnBrk="0" hangingPunct="0">
              <a:spcAft>
                <a:spcPct val="50000"/>
              </a:spcAft>
              <a:buClr>
                <a:srgbClr val="FF0000"/>
              </a:buClr>
              <a:buSzPct val="75000"/>
              <a:buFont typeface="Wingdings" pitchFamily="2" charset="2"/>
              <a:buChar char="Ø"/>
            </a:pPr>
            <a:r>
              <a:rPr lang="en-US" sz="2000" dirty="0" err="1" smtClean="0"/>
              <a:t>Discutir</a:t>
            </a:r>
            <a:r>
              <a:rPr lang="en-US" sz="2000" dirty="0" smtClean="0"/>
              <a:t> </a:t>
            </a:r>
            <a:r>
              <a:rPr lang="en-US" sz="2000" dirty="0"/>
              <a:t>OMRR&amp;R </a:t>
            </a:r>
            <a:r>
              <a:rPr lang="en-US" sz="2000" dirty="0" smtClean="0"/>
              <a:t>e </a:t>
            </a:r>
            <a:r>
              <a:rPr lang="en-US" sz="2000" dirty="0" err="1" smtClean="0"/>
              <a:t>exigências</a:t>
            </a:r>
            <a:r>
              <a:rPr lang="en-US" sz="2000" dirty="0" smtClean="0"/>
              <a:t> de </a:t>
            </a:r>
            <a:r>
              <a:rPr lang="en-US" sz="2000" dirty="0" err="1" smtClean="0"/>
              <a:t>segurança</a:t>
            </a:r>
            <a:r>
              <a:rPr lang="en-US" sz="2000" dirty="0" smtClean="0"/>
              <a:t> de </a:t>
            </a:r>
            <a:r>
              <a:rPr lang="en-US" sz="2000" dirty="0" err="1" smtClean="0"/>
              <a:t>barragens</a:t>
            </a:r>
            <a:r>
              <a:rPr lang="en-US" sz="2000" dirty="0" smtClean="0"/>
              <a:t> com o </a:t>
            </a:r>
            <a:r>
              <a:rPr lang="en-US" sz="2000" dirty="0" err="1" smtClean="0"/>
              <a:t>apoiador</a:t>
            </a:r>
            <a:r>
              <a:rPr lang="en-US" sz="2000" dirty="0" smtClean="0"/>
              <a:t> e o Estado.</a:t>
            </a:r>
            <a:endParaRPr lang="en-US" sz="2000" dirty="0"/>
          </a:p>
          <a:p>
            <a:pPr lvl="1" eaLnBrk="0" hangingPunct="0">
              <a:spcAft>
                <a:spcPct val="50000"/>
              </a:spcAft>
              <a:buClr>
                <a:srgbClr val="FF0000"/>
              </a:buClr>
              <a:buSzPct val="75000"/>
              <a:buFont typeface="Wingdings" pitchFamily="2" charset="2"/>
              <a:buChar char="Ø"/>
            </a:pPr>
            <a:r>
              <a:rPr lang="en-US" sz="2000" dirty="0" err="1" smtClean="0"/>
              <a:t>Elaborar</a:t>
            </a:r>
            <a:r>
              <a:rPr lang="en-US" sz="2000" dirty="0" smtClean="0"/>
              <a:t> um </a:t>
            </a:r>
            <a:r>
              <a:rPr lang="en-US" sz="2000" dirty="0" smtClean="0">
                <a:solidFill>
                  <a:srgbClr val="000000"/>
                </a:solidFill>
              </a:rPr>
              <a:t>Plano de </a:t>
            </a:r>
            <a:r>
              <a:rPr lang="en-US" sz="2000" dirty="0" err="1" smtClean="0">
                <a:solidFill>
                  <a:srgbClr val="000000"/>
                </a:solidFill>
              </a:rPr>
              <a:t>Produção</a:t>
            </a:r>
            <a:r>
              <a:rPr lang="en-US" sz="2000" dirty="0" smtClean="0">
                <a:solidFill>
                  <a:srgbClr val="000000"/>
                </a:solidFill>
              </a:rPr>
              <a:t> </a:t>
            </a:r>
            <a:r>
              <a:rPr lang="en-US" sz="2000" dirty="0" smtClean="0"/>
              <a:t>[</a:t>
            </a:r>
            <a:r>
              <a:rPr lang="en-US" sz="2000" i="1" u="sng" dirty="0" smtClean="0"/>
              <a:t>Turn </a:t>
            </a:r>
            <a:r>
              <a:rPr lang="en-US" sz="2000" i="1" u="sng" dirty="0"/>
              <a:t>Over </a:t>
            </a:r>
            <a:r>
              <a:rPr lang="en-US" sz="2000" i="1" u="sng" dirty="0" smtClean="0"/>
              <a:t>Plan</a:t>
            </a:r>
            <a:r>
              <a:rPr lang="en-US" sz="2000" dirty="0" smtClean="0"/>
              <a:t>] </a:t>
            </a:r>
            <a:r>
              <a:rPr lang="en-US" sz="2000" dirty="0" err="1" smtClean="0"/>
              <a:t>para</a:t>
            </a:r>
            <a:r>
              <a:rPr lang="en-US" sz="2000" dirty="0" smtClean="0"/>
              <a:t> </a:t>
            </a:r>
            <a:r>
              <a:rPr lang="en-US" sz="2000" dirty="0" err="1" smtClean="0"/>
              <a:t>barragens</a:t>
            </a:r>
            <a:r>
              <a:rPr lang="en-US" sz="2000" dirty="0" smtClean="0"/>
              <a:t> </a:t>
            </a:r>
            <a:r>
              <a:rPr lang="en-US" sz="2000" dirty="0" err="1" smtClean="0"/>
              <a:t>não</a:t>
            </a:r>
            <a:r>
              <a:rPr lang="en-US" sz="2000" dirty="0" smtClean="0"/>
              <a:t> </a:t>
            </a:r>
            <a:r>
              <a:rPr lang="en-US" sz="2000" dirty="0" err="1" smtClean="0"/>
              <a:t>operadas</a:t>
            </a:r>
            <a:r>
              <a:rPr lang="en-US" sz="2000" dirty="0" smtClean="0"/>
              <a:t> </a:t>
            </a:r>
            <a:r>
              <a:rPr lang="en-US" sz="2000" dirty="0" err="1" smtClean="0"/>
              <a:t>pelo</a:t>
            </a:r>
            <a:r>
              <a:rPr lang="en-US" sz="2000" dirty="0" smtClean="0"/>
              <a:t> </a:t>
            </a:r>
            <a:r>
              <a:rPr lang="en-US" sz="2000" dirty="0" err="1" smtClean="0"/>
              <a:t>governo</a:t>
            </a:r>
            <a:r>
              <a:rPr lang="en-US" sz="2000" dirty="0" smtClean="0"/>
              <a:t> federal.</a:t>
            </a:r>
            <a:endParaRPr lang="en-US" sz="2000" dirty="0"/>
          </a:p>
          <a:p>
            <a:pPr lvl="1" eaLnBrk="0" hangingPunct="0">
              <a:spcAft>
                <a:spcPct val="50000"/>
              </a:spcAft>
              <a:buClr>
                <a:srgbClr val="FF0000"/>
              </a:buClr>
              <a:buSzPct val="75000"/>
              <a:buFont typeface="Wingdings" pitchFamily="2" charset="2"/>
              <a:buChar char="Ø"/>
            </a:pPr>
            <a:r>
              <a:rPr lang="en-US" sz="2000" dirty="0" err="1" smtClean="0"/>
              <a:t>Incluir</a:t>
            </a:r>
            <a:r>
              <a:rPr lang="en-US" sz="2000" dirty="0" smtClean="0"/>
              <a:t> </a:t>
            </a:r>
            <a:r>
              <a:rPr lang="en-US" sz="2000" dirty="0" err="1" smtClean="0"/>
              <a:t>custos</a:t>
            </a:r>
            <a:r>
              <a:rPr lang="en-US" sz="2000" dirty="0" smtClean="0"/>
              <a:t> das </a:t>
            </a:r>
            <a:r>
              <a:rPr lang="en-US" sz="2000" dirty="0" err="1" smtClean="0"/>
              <a:t>duas</a:t>
            </a:r>
            <a:r>
              <a:rPr lang="en-US" sz="2000" dirty="0" smtClean="0"/>
              <a:t> </a:t>
            </a:r>
            <a:r>
              <a:rPr lang="en-US" sz="2000" dirty="0" err="1" smtClean="0"/>
              <a:t>primeiras</a:t>
            </a:r>
            <a:r>
              <a:rPr lang="en-US" sz="2000" dirty="0" smtClean="0"/>
              <a:t> </a:t>
            </a:r>
            <a:r>
              <a:rPr lang="en-US" sz="2000" dirty="0" err="1" smtClean="0"/>
              <a:t>inspeções</a:t>
            </a:r>
            <a:r>
              <a:rPr lang="en-US" sz="2000" dirty="0" smtClean="0"/>
              <a:t> </a:t>
            </a:r>
            <a:r>
              <a:rPr lang="en-US" sz="2000" dirty="0" err="1" smtClean="0"/>
              <a:t>periódicas</a:t>
            </a:r>
            <a:endParaRPr lang="en-US" sz="2000" dirty="0"/>
          </a:p>
          <a:p>
            <a:pPr eaLnBrk="0" hangingPunct="0">
              <a:spcAft>
                <a:spcPct val="50000"/>
              </a:spcAft>
              <a:buClr>
                <a:srgbClr val="FF0000"/>
              </a:buClr>
              <a:buSzPct val="150000"/>
              <a:buFontTx/>
              <a:buChar char="•"/>
            </a:pPr>
            <a:r>
              <a:rPr lang="en-US" sz="2000" dirty="0" smtClean="0"/>
              <a:t>O Distrito </a:t>
            </a:r>
            <a:r>
              <a:rPr lang="en-US" sz="2000" dirty="0" err="1" smtClean="0"/>
              <a:t>realiza</a:t>
            </a:r>
            <a:r>
              <a:rPr lang="en-US" sz="2000" dirty="0" smtClean="0"/>
              <a:t> </a:t>
            </a:r>
            <a:r>
              <a:rPr lang="en-US" sz="2000" dirty="0" err="1"/>
              <a:t>C</a:t>
            </a:r>
            <a:r>
              <a:rPr lang="en-US" sz="2000" dirty="0" err="1" smtClean="0"/>
              <a:t>ontrole</a:t>
            </a:r>
            <a:r>
              <a:rPr lang="en-US" sz="2000" dirty="0" smtClean="0"/>
              <a:t> de </a:t>
            </a:r>
            <a:r>
              <a:rPr lang="en-US" sz="2000" dirty="0" err="1" smtClean="0"/>
              <a:t>Qualidade</a:t>
            </a:r>
            <a:r>
              <a:rPr lang="en-US" sz="2000" dirty="0" smtClean="0"/>
              <a:t> (DQC); </a:t>
            </a:r>
            <a:r>
              <a:rPr lang="en-US" sz="2000" dirty="0" err="1" smtClean="0"/>
              <a:t>Garantia</a:t>
            </a:r>
            <a:r>
              <a:rPr lang="en-US" sz="2000" dirty="0"/>
              <a:t> </a:t>
            </a:r>
            <a:r>
              <a:rPr lang="en-US" sz="2000" dirty="0" smtClean="0"/>
              <a:t>de </a:t>
            </a:r>
            <a:r>
              <a:rPr lang="en-US" sz="2000" dirty="0" err="1" smtClean="0"/>
              <a:t>Qualidade</a:t>
            </a:r>
            <a:r>
              <a:rPr lang="en-US" sz="2000" dirty="0" smtClean="0"/>
              <a:t> no </a:t>
            </a:r>
            <a:r>
              <a:rPr lang="en-US" sz="2000" dirty="0" err="1" smtClean="0"/>
              <a:t>nível</a:t>
            </a:r>
            <a:r>
              <a:rPr lang="en-US" sz="2000" dirty="0" smtClean="0"/>
              <a:t> do MSC</a:t>
            </a:r>
            <a:r>
              <a:rPr lang="en-US" sz="2000" dirty="0"/>
              <a:t>-QA; </a:t>
            </a:r>
            <a:r>
              <a:rPr lang="en-US" sz="2000" dirty="0" smtClean="0"/>
              <a:t>e </a:t>
            </a:r>
            <a:r>
              <a:rPr lang="en-US" sz="2000" dirty="0" err="1" smtClean="0"/>
              <a:t>Avaliação</a:t>
            </a:r>
            <a:r>
              <a:rPr lang="en-US" sz="2000" dirty="0" smtClean="0"/>
              <a:t> de </a:t>
            </a:r>
            <a:r>
              <a:rPr lang="en-US" sz="2000" dirty="0" err="1" smtClean="0"/>
              <a:t>Conformidade</a:t>
            </a:r>
            <a:r>
              <a:rPr lang="en-US" sz="2000" dirty="0" smtClean="0"/>
              <a:t> com a </a:t>
            </a:r>
            <a:r>
              <a:rPr lang="en-US" sz="2000" dirty="0" err="1" smtClean="0"/>
              <a:t>Sede</a:t>
            </a:r>
            <a:r>
              <a:rPr lang="en-US" sz="2000" dirty="0" smtClean="0"/>
              <a:t> (</a:t>
            </a:r>
            <a:r>
              <a:rPr lang="en-US" sz="2000" i="1" dirty="0" smtClean="0"/>
              <a:t>HQ</a:t>
            </a:r>
            <a:r>
              <a:rPr lang="en-US" sz="2000" i="1" dirty="0"/>
              <a:t>-Policy Compliance </a:t>
            </a:r>
            <a:r>
              <a:rPr lang="en-US" sz="2000" i="1" dirty="0" smtClean="0"/>
              <a:t>Review</a:t>
            </a:r>
            <a:r>
              <a:rPr lang="en-US" sz="2000" dirty="0" smtClean="0"/>
              <a:t>)</a:t>
            </a:r>
            <a:endParaRPr lang="en-US" sz="2000" dirty="0"/>
          </a:p>
          <a:p>
            <a:pPr eaLnBrk="0" hangingPunct="0">
              <a:spcAft>
                <a:spcPct val="50000"/>
              </a:spcAft>
              <a:buClr>
                <a:srgbClr val="FF0000"/>
              </a:buClr>
              <a:buSzPct val="150000"/>
              <a:buFontTx/>
              <a:buChar char="•"/>
            </a:pPr>
            <a:r>
              <a:rPr lang="en-US" sz="2000" dirty="0" err="1" smtClean="0"/>
              <a:t>Avaliação</a:t>
            </a:r>
            <a:r>
              <a:rPr lang="en-US" sz="2000" dirty="0" smtClean="0"/>
              <a:t> </a:t>
            </a:r>
            <a:r>
              <a:rPr lang="en-US" sz="2000" dirty="0" err="1" smtClean="0"/>
              <a:t>Externa</a:t>
            </a:r>
            <a:r>
              <a:rPr lang="en-US" sz="2000" dirty="0" smtClean="0"/>
              <a:t> </a:t>
            </a:r>
            <a:r>
              <a:rPr lang="en-US" sz="2000" dirty="0" err="1" smtClean="0"/>
              <a:t>Independente</a:t>
            </a:r>
            <a:r>
              <a:rPr lang="en-US" sz="2000" dirty="0" smtClean="0"/>
              <a:t> </a:t>
            </a:r>
            <a:r>
              <a:rPr lang="en-US" sz="2000" dirty="0" err="1" smtClean="0"/>
              <a:t>por</a:t>
            </a:r>
            <a:r>
              <a:rPr lang="en-US" sz="2000" dirty="0" smtClean="0"/>
              <a:t> Pares</a:t>
            </a:r>
            <a:endParaRPr lang="en-US" sz="2000" dirty="0"/>
          </a:p>
          <a:p>
            <a:pPr eaLnBrk="0" hangingPunct="0">
              <a:spcAft>
                <a:spcPct val="50000"/>
              </a:spcAft>
              <a:buClr>
                <a:srgbClr val="FF0000"/>
              </a:buClr>
              <a:buSzPct val="150000"/>
              <a:buFontTx/>
              <a:buChar char="•"/>
            </a:pPr>
            <a:r>
              <a:rPr lang="en-US" sz="2000" dirty="0" err="1" smtClean="0"/>
              <a:t>Relatório</a:t>
            </a:r>
            <a:r>
              <a:rPr lang="en-US" sz="2000" dirty="0" smtClean="0"/>
              <a:t> </a:t>
            </a:r>
            <a:r>
              <a:rPr lang="en-US" sz="2000" dirty="0" err="1" smtClean="0"/>
              <a:t>ao</a:t>
            </a:r>
            <a:r>
              <a:rPr lang="en-US" sz="2000" dirty="0" smtClean="0"/>
              <a:t> </a:t>
            </a:r>
            <a:r>
              <a:rPr lang="en-US" sz="2000" dirty="0" err="1" smtClean="0"/>
              <a:t>Congresso</a:t>
            </a:r>
            <a:r>
              <a:rPr lang="en-US" sz="2000" dirty="0" smtClean="0"/>
              <a:t> </a:t>
            </a:r>
            <a:r>
              <a:rPr lang="en-US" sz="2000" dirty="0" err="1" smtClean="0"/>
              <a:t>inclui</a:t>
            </a:r>
            <a:r>
              <a:rPr lang="en-US" sz="2000" dirty="0" smtClean="0"/>
              <a:t> </a:t>
            </a:r>
            <a:r>
              <a:rPr lang="en-US" sz="2000" dirty="0" err="1" smtClean="0"/>
              <a:t>Consequências</a:t>
            </a:r>
            <a:r>
              <a:rPr lang="en-US" sz="2000" dirty="0" smtClean="0"/>
              <a:t> de </a:t>
            </a:r>
            <a:r>
              <a:rPr lang="en-US" sz="2000" dirty="0" err="1" smtClean="0"/>
              <a:t>Falhas</a:t>
            </a: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bwMode="auto">
          <a:xfrm>
            <a:off x="304800" y="304800"/>
            <a:ext cx="8610600" cy="76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t-BR" sz="2800" noProof="0" dirty="0" smtClean="0">
                <a:solidFill>
                  <a:srgbClr val="FF0000"/>
                </a:solidFill>
              </a:rPr>
              <a:t>Segurança de Barragens durante </a:t>
            </a:r>
            <a:r>
              <a:rPr lang="pt-BR" sz="2800" dirty="0" smtClean="0">
                <a:solidFill>
                  <a:srgbClr val="FF0000"/>
                </a:solidFill>
              </a:rPr>
              <a:t>Etapas de Engenharia e Projeto Técnico</a:t>
            </a:r>
            <a:endParaRPr lang="pt-BR" sz="2800" noProof="0" dirty="0" smtClean="0">
              <a:solidFill>
                <a:srgbClr val="FF0000"/>
              </a:solidFill>
            </a:endParaRPr>
          </a:p>
        </p:txBody>
      </p:sp>
      <p:sp>
        <p:nvSpPr>
          <p:cNvPr id="43010" name="Rectangle 3"/>
          <p:cNvSpPr>
            <a:spLocks noGrp="1" noChangeArrowheads="1"/>
          </p:cNvSpPr>
          <p:nvPr>
            <p:ph idx="1"/>
          </p:nvPr>
        </p:nvSpPr>
        <p:spPr bwMode="auto">
          <a:xfrm>
            <a:off x="533400" y="1447800"/>
            <a:ext cx="8229600" cy="5105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ts val="0"/>
              </a:spcBef>
              <a:buFontTx/>
              <a:buNone/>
            </a:pPr>
            <a:r>
              <a:rPr lang="pt-BR" sz="2800" noProof="0" dirty="0" smtClean="0">
                <a:latin typeface="Arial" pitchFamily="34" charset="0"/>
                <a:cs typeface="Arial" pitchFamily="34" charset="0"/>
              </a:rPr>
              <a:t>Engenharia e Projeto </a:t>
            </a:r>
            <a:r>
              <a:rPr lang="pt-BR" sz="2800" noProof="0" dirty="0" err="1" smtClean="0">
                <a:latin typeface="Arial" pitchFamily="34" charset="0"/>
                <a:cs typeface="Arial" pitchFamily="34" charset="0"/>
              </a:rPr>
              <a:t>T</a:t>
            </a:r>
            <a:r>
              <a:rPr lang="pt-BR" sz="2800" dirty="0" err="1" smtClean="0">
                <a:latin typeface="Arial" pitchFamily="34" charset="0"/>
                <a:cs typeface="Arial" pitchFamily="34" charset="0"/>
              </a:rPr>
              <a:t>écnico</a:t>
            </a:r>
            <a:r>
              <a:rPr lang="pt-BR" sz="2800" dirty="0" smtClean="0">
                <a:latin typeface="Arial" pitchFamily="34" charset="0"/>
                <a:cs typeface="Arial" pitchFamily="34" charset="0"/>
              </a:rPr>
              <a:t> </a:t>
            </a:r>
          </a:p>
          <a:p>
            <a:pPr eaLnBrk="1" hangingPunct="1">
              <a:spcBef>
                <a:spcPts val="0"/>
              </a:spcBef>
              <a:buFontTx/>
              <a:buNone/>
            </a:pPr>
            <a:r>
              <a:rPr lang="pt-BR" sz="2800" dirty="0" err="1" smtClean="0">
                <a:latin typeface="Arial" pitchFamily="34" charset="0"/>
                <a:cs typeface="Arial" pitchFamily="34" charset="0"/>
              </a:rPr>
              <a:t>Pré</a:t>
            </a:r>
            <a:r>
              <a:rPr lang="pt-BR" sz="2800" dirty="0" smtClean="0">
                <a:latin typeface="Arial" pitchFamily="34" charset="0"/>
                <a:cs typeface="Arial" pitchFamily="34" charset="0"/>
              </a:rPr>
              <a:t> -Construção </a:t>
            </a:r>
            <a:r>
              <a:rPr lang="pt-BR" sz="2800" noProof="0" dirty="0" smtClean="0">
                <a:latin typeface="Arial" pitchFamily="34" charset="0"/>
                <a:cs typeface="Arial" pitchFamily="34" charset="0"/>
              </a:rPr>
              <a:t>– </a:t>
            </a:r>
          </a:p>
          <a:p>
            <a:pPr eaLnBrk="1" hangingPunct="1">
              <a:buFontTx/>
              <a:buNone/>
            </a:pPr>
            <a:r>
              <a:rPr lang="pt-BR" sz="2400" noProof="0" dirty="0" smtClean="0">
                <a:latin typeface="Arial" pitchFamily="34" charset="0"/>
                <a:cs typeface="Arial" pitchFamily="34" charset="0"/>
              </a:rPr>
              <a:t>	Padrões técnicos são aplicados para assegurar projeto técnico seguro.</a:t>
            </a:r>
          </a:p>
          <a:p>
            <a:pPr eaLnBrk="1" hangingPunct="1">
              <a:buFontTx/>
              <a:buNone/>
            </a:pPr>
            <a:r>
              <a:rPr lang="pt-BR" sz="2800" noProof="0" dirty="0" smtClean="0">
                <a:latin typeface="Arial" pitchFamily="34" charset="0"/>
                <a:cs typeface="Arial" pitchFamily="34" charset="0"/>
              </a:rPr>
              <a:t>Engenharia Durante a </a:t>
            </a:r>
            <a:r>
              <a:rPr lang="pt-BR" sz="2800" dirty="0" smtClean="0">
                <a:latin typeface="Arial" pitchFamily="34" charset="0"/>
                <a:cs typeface="Arial" pitchFamily="34" charset="0"/>
              </a:rPr>
              <a:t>Construção </a:t>
            </a:r>
            <a:r>
              <a:rPr lang="pt-BR" sz="2800" noProof="0" dirty="0" smtClean="0">
                <a:latin typeface="Arial" pitchFamily="34" charset="0"/>
                <a:cs typeface="Arial" pitchFamily="34" charset="0"/>
              </a:rPr>
              <a:t>-- </a:t>
            </a:r>
          </a:p>
          <a:p>
            <a:pPr eaLnBrk="1" hangingPunct="1">
              <a:buFontTx/>
              <a:buNone/>
            </a:pPr>
            <a:r>
              <a:rPr lang="pt-BR" sz="2800" noProof="0" dirty="0" smtClean="0">
                <a:latin typeface="Arial" pitchFamily="34" charset="0"/>
                <a:cs typeface="Arial" pitchFamily="34" charset="0"/>
              </a:rPr>
              <a:t>	</a:t>
            </a:r>
            <a:r>
              <a:rPr lang="pt-BR" sz="2400" noProof="0" dirty="0" smtClean="0">
                <a:latin typeface="Arial" pitchFamily="34" charset="0"/>
                <a:cs typeface="Arial" pitchFamily="34" charset="0"/>
              </a:rPr>
              <a:t>1) Os projetistas se reúnem com os representantes da obra para modificar planos e especificações para condições não previstas.</a:t>
            </a:r>
          </a:p>
          <a:p>
            <a:pPr eaLnBrk="1" hangingPunct="1">
              <a:buFontTx/>
              <a:buNone/>
            </a:pPr>
            <a:r>
              <a:rPr lang="pt-BR" sz="2400" noProof="0" dirty="0" smtClean="0">
                <a:latin typeface="Arial" pitchFamily="34" charset="0"/>
                <a:cs typeface="Arial" pitchFamily="34" charset="0"/>
              </a:rPr>
              <a:t>	2) Manuais de O&amp;M </a:t>
            </a:r>
            <a:r>
              <a:rPr lang="pt-BR" sz="2400" dirty="0" smtClean="0">
                <a:latin typeface="Arial" pitchFamily="34" charset="0"/>
                <a:cs typeface="Arial" pitchFamily="34" charset="0"/>
              </a:rPr>
              <a:t>e Planos para primeiro enchimento elaborados</a:t>
            </a:r>
            <a:r>
              <a:rPr lang="pt-BR" sz="2400" noProof="0" dirty="0" smtClean="0">
                <a:latin typeface="Arial" pitchFamily="34" charset="0"/>
                <a:cs typeface="Arial" pitchFamily="34" charset="0"/>
              </a:rPr>
              <a:t>.</a:t>
            </a:r>
          </a:p>
        </p:txBody>
      </p:sp>
      <p:sp>
        <p:nvSpPr>
          <p:cNvPr id="43012" name="Rectangle 4"/>
          <p:cNvSpPr>
            <a:spLocks noChangeArrowheads="1"/>
          </p:cNvSpPr>
          <p:nvPr/>
        </p:nvSpPr>
        <p:spPr bwMode="auto">
          <a:xfrm>
            <a:off x="6858000" y="1219200"/>
            <a:ext cx="1752600" cy="1066800"/>
          </a:xfrm>
          <a:prstGeom prst="rect">
            <a:avLst/>
          </a:prstGeom>
          <a:solidFill>
            <a:srgbClr val="92D050"/>
          </a:solidFill>
          <a:ln w="9525" algn="ctr">
            <a:solidFill>
              <a:srgbClr val="000000"/>
            </a:solidFill>
            <a:round/>
            <a:headEnd/>
            <a:tailEnd/>
          </a:ln>
        </p:spPr>
        <p:txBody>
          <a:bodyPr/>
          <a:lstStyle/>
          <a:p>
            <a:pPr algn="ctr" eaLnBrk="0" hangingPunct="0"/>
            <a:endParaRPr lang="en-US" sz="1600" dirty="0">
              <a:solidFill>
                <a:schemeClr val="tx2"/>
              </a:solidFill>
              <a:cs typeface="Arial" charset="0"/>
            </a:endParaRPr>
          </a:p>
          <a:p>
            <a:pPr algn="ctr" eaLnBrk="0" hangingPunct="0"/>
            <a:r>
              <a:rPr lang="en-US" sz="1600" b="1" dirty="0" err="1" smtClean="0">
                <a:cs typeface="Arial" charset="0"/>
              </a:rPr>
              <a:t>Engenharia</a:t>
            </a:r>
            <a:r>
              <a:rPr lang="en-US" sz="1600" b="1" dirty="0" smtClean="0">
                <a:cs typeface="Arial" charset="0"/>
              </a:rPr>
              <a:t> e </a:t>
            </a:r>
            <a:r>
              <a:rPr lang="en-US" sz="1600" b="1" dirty="0" err="1" smtClean="0">
                <a:cs typeface="Arial" charset="0"/>
              </a:rPr>
              <a:t>Projeto</a:t>
            </a:r>
            <a:r>
              <a:rPr lang="en-US" sz="1600" b="1" dirty="0" smtClean="0">
                <a:cs typeface="Arial" charset="0"/>
              </a:rPr>
              <a:t> </a:t>
            </a:r>
            <a:r>
              <a:rPr lang="en-US" sz="1600" b="1" dirty="0" err="1" smtClean="0">
                <a:cs typeface="Arial" charset="0"/>
              </a:rPr>
              <a:t>Técnico</a:t>
            </a:r>
            <a:endParaRPr lang="en-US" sz="1600" b="1" dirty="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2"/>
          <p:cNvSpPr txBox="1">
            <a:spLocks noChangeArrowheads="1"/>
          </p:cNvSpPr>
          <p:nvPr/>
        </p:nvSpPr>
        <p:spPr bwMode="auto">
          <a:xfrm>
            <a:off x="381000" y="609600"/>
            <a:ext cx="8382000" cy="1077218"/>
          </a:xfrm>
          <a:prstGeom prst="rect">
            <a:avLst/>
          </a:prstGeom>
          <a:noFill/>
          <a:ln w="9525">
            <a:noFill/>
            <a:miter lim="800000"/>
            <a:headEnd/>
            <a:tailEnd/>
          </a:ln>
        </p:spPr>
        <p:txBody>
          <a:bodyPr wrap="square">
            <a:spAutoFit/>
          </a:bodyPr>
          <a:lstStyle/>
          <a:p>
            <a:pPr algn="ctr" eaLnBrk="0" hangingPunct="0"/>
            <a:r>
              <a:rPr lang="en-US" sz="3200" dirty="0" err="1" smtClean="0">
                <a:solidFill>
                  <a:srgbClr val="FF0000"/>
                </a:solidFill>
              </a:rPr>
              <a:t>Atividades</a:t>
            </a:r>
            <a:r>
              <a:rPr lang="en-US" sz="3200" dirty="0" smtClean="0">
                <a:solidFill>
                  <a:srgbClr val="FF0000"/>
                </a:solidFill>
              </a:rPr>
              <a:t> da </a:t>
            </a:r>
            <a:r>
              <a:rPr lang="en-US" sz="3200" dirty="0" err="1" smtClean="0">
                <a:solidFill>
                  <a:srgbClr val="FF0000"/>
                </a:solidFill>
              </a:rPr>
              <a:t>Etapa</a:t>
            </a:r>
            <a:r>
              <a:rPr lang="en-US" sz="3200" dirty="0" smtClean="0">
                <a:solidFill>
                  <a:srgbClr val="FF0000"/>
                </a:solidFill>
              </a:rPr>
              <a:t> de </a:t>
            </a:r>
            <a:r>
              <a:rPr lang="en-US" sz="3200" dirty="0" err="1" smtClean="0">
                <a:solidFill>
                  <a:srgbClr val="FF0000"/>
                </a:solidFill>
              </a:rPr>
              <a:t>Engenharia</a:t>
            </a:r>
            <a:r>
              <a:rPr lang="en-US" sz="3200" dirty="0" smtClean="0">
                <a:solidFill>
                  <a:srgbClr val="FF0000"/>
                </a:solidFill>
              </a:rPr>
              <a:t> e </a:t>
            </a:r>
            <a:r>
              <a:rPr lang="en-US" sz="3200" dirty="0" err="1" smtClean="0">
                <a:solidFill>
                  <a:srgbClr val="FF0000"/>
                </a:solidFill>
              </a:rPr>
              <a:t>Projeto</a:t>
            </a:r>
            <a:r>
              <a:rPr lang="en-US" sz="3200" dirty="0" smtClean="0">
                <a:solidFill>
                  <a:srgbClr val="FF0000"/>
                </a:solidFill>
              </a:rPr>
              <a:t> </a:t>
            </a:r>
            <a:r>
              <a:rPr lang="en-US" sz="3200" dirty="0" err="1" smtClean="0">
                <a:solidFill>
                  <a:srgbClr val="FF0000"/>
                </a:solidFill>
              </a:rPr>
              <a:t>Técnico</a:t>
            </a:r>
            <a:r>
              <a:rPr lang="en-US" sz="3200" dirty="0" smtClean="0">
                <a:solidFill>
                  <a:srgbClr val="FF0000"/>
                </a:solidFill>
              </a:rPr>
              <a:t> </a:t>
            </a:r>
            <a:r>
              <a:rPr lang="en-US" sz="3200" dirty="0" err="1" smtClean="0">
                <a:solidFill>
                  <a:srgbClr val="FF0000"/>
                </a:solidFill>
              </a:rPr>
              <a:t>Pré-Construção</a:t>
            </a:r>
            <a:r>
              <a:rPr lang="en-US" sz="3200" dirty="0" smtClean="0">
                <a:solidFill>
                  <a:srgbClr val="FF0000"/>
                </a:solidFill>
              </a:rPr>
              <a:t> (</a:t>
            </a:r>
            <a:r>
              <a:rPr lang="en-US" sz="3200" dirty="0">
                <a:solidFill>
                  <a:srgbClr val="FF0000"/>
                </a:solidFill>
              </a:rPr>
              <a:t>PED</a:t>
            </a:r>
            <a:r>
              <a:rPr lang="en-US" sz="3200" dirty="0" smtClean="0">
                <a:solidFill>
                  <a:srgbClr val="FF0000"/>
                </a:solidFill>
              </a:rPr>
              <a:t>)</a:t>
            </a:r>
            <a:endParaRPr lang="en-US" sz="3200" dirty="0">
              <a:solidFill>
                <a:srgbClr val="FF0000"/>
              </a:solidFill>
            </a:endParaRPr>
          </a:p>
        </p:txBody>
      </p:sp>
      <p:sp>
        <p:nvSpPr>
          <p:cNvPr id="45058" name="Text Box 3"/>
          <p:cNvSpPr txBox="1">
            <a:spLocks noChangeArrowheads="1"/>
          </p:cNvSpPr>
          <p:nvPr/>
        </p:nvSpPr>
        <p:spPr bwMode="auto">
          <a:xfrm>
            <a:off x="33867" y="1905000"/>
            <a:ext cx="8763000" cy="4286302"/>
          </a:xfrm>
          <a:prstGeom prst="rect">
            <a:avLst/>
          </a:prstGeom>
          <a:noFill/>
          <a:ln w="9525">
            <a:noFill/>
            <a:miter lim="800000"/>
            <a:headEnd/>
            <a:tailEnd/>
          </a:ln>
        </p:spPr>
        <p:txBody>
          <a:bodyPr wrap="square">
            <a:spAutoFit/>
          </a:bodyPr>
          <a:lstStyle/>
          <a:p>
            <a:pPr eaLnBrk="0" hangingPunct="0">
              <a:lnSpc>
                <a:spcPct val="140000"/>
              </a:lnSpc>
              <a:buClr>
                <a:srgbClr val="FF0000"/>
              </a:buClr>
              <a:buSzPct val="150000"/>
              <a:buFontTx/>
              <a:buChar char="•"/>
            </a:pPr>
            <a:r>
              <a:rPr lang="en-US" sz="2800" dirty="0" err="1" smtClean="0"/>
              <a:t>Elaborar</a:t>
            </a:r>
            <a:r>
              <a:rPr lang="en-US" sz="2800" dirty="0" smtClean="0"/>
              <a:t> </a:t>
            </a:r>
            <a:r>
              <a:rPr lang="en-US" sz="2800" dirty="0" err="1" smtClean="0"/>
              <a:t>Planos</a:t>
            </a:r>
            <a:r>
              <a:rPr lang="en-US" sz="2800" dirty="0" smtClean="0"/>
              <a:t> e </a:t>
            </a:r>
            <a:r>
              <a:rPr lang="en-US" sz="2800" dirty="0" err="1" smtClean="0"/>
              <a:t>Especificações</a:t>
            </a:r>
            <a:endParaRPr lang="en-US" sz="2800" dirty="0" smtClean="0"/>
          </a:p>
          <a:p>
            <a:pPr eaLnBrk="0" hangingPunct="0">
              <a:lnSpc>
                <a:spcPct val="140000"/>
              </a:lnSpc>
              <a:buClr>
                <a:srgbClr val="FF0000"/>
              </a:buClr>
              <a:buSzPct val="150000"/>
              <a:buFontTx/>
              <a:buChar char="•"/>
            </a:pPr>
            <a:r>
              <a:rPr lang="en-US" sz="2800" dirty="0" err="1" smtClean="0"/>
              <a:t>Elaborar</a:t>
            </a:r>
            <a:r>
              <a:rPr lang="en-US" sz="2800" dirty="0" smtClean="0"/>
              <a:t> o </a:t>
            </a:r>
            <a:r>
              <a:rPr lang="en-US" sz="2800" dirty="0" err="1"/>
              <a:t>P</a:t>
            </a:r>
            <a:r>
              <a:rPr lang="en-US" sz="2800" dirty="0" err="1" smtClean="0"/>
              <a:t>rimeiro</a:t>
            </a:r>
            <a:r>
              <a:rPr lang="en-US" sz="2800" dirty="0" smtClean="0"/>
              <a:t> </a:t>
            </a:r>
            <a:r>
              <a:rPr lang="en-US" sz="2800" dirty="0" err="1" smtClean="0"/>
              <a:t>Contrato</a:t>
            </a:r>
            <a:r>
              <a:rPr lang="en-US" sz="2800" dirty="0" smtClean="0"/>
              <a:t> de </a:t>
            </a:r>
            <a:r>
              <a:rPr lang="en-US" sz="2800" dirty="0" err="1" smtClean="0"/>
              <a:t>Construção</a:t>
            </a:r>
            <a:endParaRPr lang="en-US" sz="2800" dirty="0"/>
          </a:p>
          <a:p>
            <a:pPr eaLnBrk="0" hangingPunct="0">
              <a:lnSpc>
                <a:spcPct val="140000"/>
              </a:lnSpc>
              <a:buClr>
                <a:srgbClr val="FF0000"/>
              </a:buClr>
              <a:buSzPct val="150000"/>
              <a:buFontTx/>
              <a:buChar char="•"/>
            </a:pPr>
            <a:r>
              <a:rPr lang="en-US" sz="2800" dirty="0" smtClean="0"/>
              <a:t>DSO (</a:t>
            </a:r>
            <a:r>
              <a:rPr lang="en-US" sz="2800" dirty="0" err="1" smtClean="0"/>
              <a:t>Oficial</a:t>
            </a:r>
            <a:r>
              <a:rPr lang="en-US" sz="2800" dirty="0" smtClean="0"/>
              <a:t> de </a:t>
            </a:r>
            <a:r>
              <a:rPr lang="en-US" sz="2800" dirty="0" err="1" smtClean="0"/>
              <a:t>Segurança</a:t>
            </a:r>
            <a:r>
              <a:rPr lang="en-US" sz="2800" dirty="0" smtClean="0"/>
              <a:t> de </a:t>
            </a:r>
            <a:r>
              <a:rPr lang="en-US" sz="2800" dirty="0" err="1" smtClean="0"/>
              <a:t>Barragens</a:t>
            </a:r>
            <a:r>
              <a:rPr lang="en-US" sz="2800" dirty="0" smtClean="0"/>
              <a:t>) </a:t>
            </a:r>
            <a:r>
              <a:rPr lang="en-US" sz="2800" dirty="0" err="1" smtClean="0"/>
              <a:t>assegura</a:t>
            </a:r>
            <a:r>
              <a:rPr lang="en-US" sz="2800" dirty="0" smtClean="0"/>
              <a:t> </a:t>
            </a:r>
            <a:r>
              <a:rPr lang="en-US" sz="2800" dirty="0" err="1" smtClean="0"/>
              <a:t>que</a:t>
            </a:r>
            <a:r>
              <a:rPr lang="en-US" sz="2800" dirty="0" smtClean="0"/>
              <a:t> </a:t>
            </a:r>
            <a:r>
              <a:rPr lang="en-US" sz="2800" dirty="0" err="1" smtClean="0"/>
              <a:t>critérios</a:t>
            </a:r>
            <a:r>
              <a:rPr lang="en-US" sz="2800" dirty="0" smtClean="0"/>
              <a:t> do </a:t>
            </a:r>
            <a:r>
              <a:rPr lang="en-US" sz="2800" dirty="0" err="1" smtClean="0"/>
              <a:t>projeto</a:t>
            </a:r>
            <a:r>
              <a:rPr lang="en-US" sz="2800" dirty="0" smtClean="0"/>
              <a:t> </a:t>
            </a:r>
            <a:r>
              <a:rPr lang="en-US" sz="2800" dirty="0" err="1" smtClean="0"/>
              <a:t>técnico</a:t>
            </a:r>
            <a:r>
              <a:rPr lang="en-US" sz="2800" dirty="0" smtClean="0"/>
              <a:t> </a:t>
            </a:r>
            <a:r>
              <a:rPr lang="en-US" sz="2800" dirty="0" err="1" smtClean="0"/>
              <a:t>incluam</a:t>
            </a:r>
            <a:r>
              <a:rPr lang="en-US" sz="2800" dirty="0" smtClean="0"/>
              <a:t> </a:t>
            </a:r>
            <a:r>
              <a:rPr lang="en-US" sz="2800" dirty="0" err="1" smtClean="0"/>
              <a:t>exigências</a:t>
            </a:r>
            <a:r>
              <a:rPr lang="en-US" sz="2800" dirty="0" smtClean="0"/>
              <a:t> </a:t>
            </a:r>
            <a:r>
              <a:rPr lang="en-US" sz="2800" dirty="0" err="1" smtClean="0"/>
              <a:t>mais</a:t>
            </a:r>
            <a:r>
              <a:rPr lang="en-US" sz="2800" dirty="0" smtClean="0"/>
              <a:t> </a:t>
            </a:r>
            <a:r>
              <a:rPr lang="en-US" sz="2800" dirty="0" err="1" smtClean="0"/>
              <a:t>atuais</a:t>
            </a:r>
            <a:r>
              <a:rPr lang="en-US" sz="2800" dirty="0" smtClean="0"/>
              <a:t> de </a:t>
            </a:r>
            <a:r>
              <a:rPr lang="en-US" sz="2800" dirty="0" err="1" smtClean="0"/>
              <a:t>segurança</a:t>
            </a:r>
            <a:r>
              <a:rPr lang="en-US" sz="2800" dirty="0" smtClean="0"/>
              <a:t> de </a:t>
            </a:r>
            <a:r>
              <a:rPr lang="en-US" sz="2800" dirty="0" err="1" smtClean="0"/>
              <a:t>barragens</a:t>
            </a:r>
            <a:r>
              <a:rPr lang="en-US" sz="2800" dirty="0" smtClean="0"/>
              <a:t> </a:t>
            </a:r>
          </a:p>
          <a:p>
            <a:pPr eaLnBrk="0" hangingPunct="0">
              <a:lnSpc>
                <a:spcPct val="140000"/>
              </a:lnSpc>
              <a:buClr>
                <a:srgbClr val="FF0000"/>
              </a:buClr>
              <a:buSzPct val="150000"/>
              <a:buFontTx/>
              <a:buChar char="•"/>
            </a:pPr>
            <a:r>
              <a:rPr lang="en-US" sz="2800" dirty="0" err="1" smtClean="0"/>
              <a:t>Compra</a:t>
            </a:r>
            <a:r>
              <a:rPr lang="en-US" sz="2800" dirty="0" smtClean="0"/>
              <a:t> de </a:t>
            </a:r>
            <a:r>
              <a:rPr lang="en-US" sz="2800" dirty="0" err="1" smtClean="0"/>
              <a:t>terras</a:t>
            </a:r>
            <a:r>
              <a:rPr lang="en-US" sz="2800" dirty="0" smtClean="0"/>
              <a:t>, </a:t>
            </a:r>
            <a:r>
              <a:rPr lang="en-US" sz="2800" dirty="0" err="1" smtClean="0"/>
              <a:t>por</a:t>
            </a:r>
            <a:r>
              <a:rPr lang="en-US" sz="2800" dirty="0" smtClean="0"/>
              <a:t> </a:t>
            </a:r>
            <a:r>
              <a:rPr lang="en-US" sz="2800" dirty="0" err="1" smtClean="0"/>
              <a:t>exemplo</a:t>
            </a:r>
            <a:r>
              <a:rPr lang="en-US" sz="2800" dirty="0" smtClean="0"/>
              <a:t>, </a:t>
            </a:r>
            <a:r>
              <a:rPr lang="en-US" sz="2800" dirty="0" err="1" smtClean="0"/>
              <a:t>dentro</a:t>
            </a:r>
            <a:r>
              <a:rPr lang="en-US" sz="2800" dirty="0" smtClean="0"/>
              <a:t> da </a:t>
            </a:r>
            <a:r>
              <a:rPr lang="en-US" sz="2800" dirty="0" err="1" smtClean="0"/>
              <a:t>área</a:t>
            </a:r>
            <a:r>
              <a:rPr lang="en-US" sz="2800" dirty="0" smtClean="0"/>
              <a:t> de </a:t>
            </a:r>
            <a:r>
              <a:rPr lang="en-US" sz="2800" dirty="0" err="1" smtClean="0"/>
              <a:t>descarga</a:t>
            </a:r>
            <a:r>
              <a:rPr lang="en-US" sz="2800" dirty="0" smtClean="0"/>
              <a:t> do </a:t>
            </a:r>
            <a:r>
              <a:rPr lang="en-US" sz="2800" dirty="0" err="1" smtClean="0"/>
              <a:t>extravasor</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bwMode="auto">
          <a:xfrm>
            <a:off x="381000" y="152400"/>
            <a:ext cx="82296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t-BR" sz="4000" noProof="0" dirty="0" smtClean="0">
                <a:solidFill>
                  <a:srgbClr val="FF0000"/>
                </a:solidFill>
              </a:rPr>
              <a:t>Segurança de Barragens durante a Construção</a:t>
            </a:r>
          </a:p>
        </p:txBody>
      </p:sp>
      <p:sp>
        <p:nvSpPr>
          <p:cNvPr id="47106" name="Rectangle 3"/>
          <p:cNvSpPr>
            <a:spLocks noGrp="1" noChangeArrowheads="1"/>
          </p:cNvSpPr>
          <p:nvPr>
            <p:ph idx="1"/>
          </p:nvPr>
        </p:nvSpPr>
        <p:spPr bwMode="auto">
          <a:xfrm>
            <a:off x="609600" y="1371600"/>
            <a:ext cx="8229600" cy="434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pt-BR" sz="3600" noProof="0" dirty="0" smtClean="0">
                <a:latin typeface="Arial" pitchFamily="34" charset="0"/>
                <a:cs typeface="Arial" pitchFamily="34" charset="0"/>
              </a:rPr>
              <a:t>Etapa de </a:t>
            </a:r>
            <a:r>
              <a:rPr lang="pt-BR" sz="3600" noProof="0" dirty="0" err="1" smtClean="0">
                <a:latin typeface="Arial" pitchFamily="34" charset="0"/>
                <a:cs typeface="Arial" pitchFamily="34" charset="0"/>
              </a:rPr>
              <a:t>Construç</a:t>
            </a:r>
            <a:r>
              <a:rPr lang="pt-BR" sz="3600" dirty="0" err="1" smtClean="0">
                <a:latin typeface="Arial" pitchFamily="34" charset="0"/>
                <a:cs typeface="Arial" pitchFamily="34" charset="0"/>
              </a:rPr>
              <a:t>ão</a:t>
            </a:r>
            <a:r>
              <a:rPr lang="pt-BR" sz="3600" dirty="0" smtClean="0">
                <a:latin typeface="Arial" pitchFamily="34" charset="0"/>
                <a:cs typeface="Arial" pitchFamily="34" charset="0"/>
              </a:rPr>
              <a:t> </a:t>
            </a:r>
            <a:r>
              <a:rPr lang="pt-BR" sz="3600" noProof="0" dirty="0" smtClean="0">
                <a:latin typeface="Arial" pitchFamily="34" charset="0"/>
                <a:cs typeface="Arial" pitchFamily="34" charset="0"/>
              </a:rPr>
              <a:t>--</a:t>
            </a:r>
          </a:p>
          <a:p>
            <a:pPr eaLnBrk="1" hangingPunct="1">
              <a:buFontTx/>
              <a:buNone/>
            </a:pPr>
            <a:r>
              <a:rPr lang="pt-BR" sz="3600" noProof="0" dirty="0" smtClean="0">
                <a:latin typeface="Arial" pitchFamily="34" charset="0"/>
                <a:cs typeface="Arial" pitchFamily="34" charset="0"/>
              </a:rPr>
              <a:t>	</a:t>
            </a:r>
            <a:r>
              <a:rPr lang="pt-BR" sz="3600" dirty="0" smtClean="0">
                <a:latin typeface="Arial" pitchFamily="34" charset="0"/>
                <a:cs typeface="Arial" pitchFamily="34" charset="0"/>
              </a:rPr>
              <a:t>Garantia de Qualidade </a:t>
            </a:r>
            <a:r>
              <a:rPr lang="pt-BR" noProof="0" dirty="0" smtClean="0">
                <a:latin typeface="Arial" pitchFamily="34" charset="0"/>
                <a:cs typeface="Arial" pitchFamily="34" charset="0"/>
              </a:rPr>
              <a:t>-- </a:t>
            </a:r>
          </a:p>
          <a:p>
            <a:pPr lvl="2" eaLnBrk="1" hangingPunct="1">
              <a:buFontTx/>
              <a:buNone/>
            </a:pPr>
            <a:r>
              <a:rPr lang="pt-BR" noProof="0" dirty="0" smtClean="0">
                <a:latin typeface="Arial" pitchFamily="34" charset="0"/>
                <a:cs typeface="Arial" pitchFamily="34" charset="0"/>
              </a:rPr>
              <a:t>1)</a:t>
            </a:r>
            <a:r>
              <a:rPr lang="pt-BR" noProof="0" dirty="0" smtClean="0">
                <a:solidFill>
                  <a:srgbClr val="FAFD00"/>
                </a:solidFill>
                <a:latin typeface="Arial" pitchFamily="34" charset="0"/>
                <a:cs typeface="Arial" pitchFamily="34" charset="0"/>
              </a:rPr>
              <a:t> </a:t>
            </a:r>
            <a:r>
              <a:rPr lang="pt-BR" dirty="0" smtClean="0">
                <a:latin typeface="Arial" pitchFamily="34" charset="0"/>
                <a:cs typeface="Arial" pitchFamily="34" charset="0"/>
              </a:rPr>
              <a:t>Escritórios de campo para a construção relatam condições não previstas para Engenharia e Projeto Técnico</a:t>
            </a:r>
            <a:r>
              <a:rPr lang="pt-BR" noProof="0" dirty="0" smtClean="0">
                <a:latin typeface="Arial" pitchFamily="34" charset="0"/>
                <a:cs typeface="Arial" pitchFamily="34" charset="0"/>
              </a:rPr>
              <a:t>.</a:t>
            </a:r>
          </a:p>
          <a:p>
            <a:pPr lvl="2" eaLnBrk="1" hangingPunct="1">
              <a:buFontTx/>
              <a:buNone/>
            </a:pPr>
            <a:r>
              <a:rPr lang="pt-BR" noProof="0" dirty="0" smtClean="0">
                <a:latin typeface="Arial" pitchFamily="34" charset="0"/>
                <a:cs typeface="Arial" pitchFamily="34" charset="0"/>
              </a:rPr>
              <a:t>2) </a:t>
            </a:r>
            <a:r>
              <a:rPr lang="pt-BR" dirty="0" smtClean="0">
                <a:latin typeface="Arial" pitchFamily="34" charset="0"/>
                <a:cs typeface="Arial" pitchFamily="34" charset="0"/>
              </a:rPr>
              <a:t>Certifica-se de que construção atende padrões de planos e </a:t>
            </a:r>
            <a:r>
              <a:rPr lang="pt-BR" dirty="0" smtClean="0">
                <a:latin typeface="Arial" pitchFamily="34" charset="0"/>
                <a:cs typeface="Arial" pitchFamily="34" charset="0"/>
              </a:rPr>
              <a:t>especificações</a:t>
            </a:r>
            <a:r>
              <a:rPr lang="pt-BR" noProof="0" dirty="0" smtClean="0">
                <a:latin typeface="Arial" pitchFamily="34" charset="0"/>
                <a:cs typeface="Arial" pitchFamily="34" charset="0"/>
              </a:rPr>
              <a:t>.</a:t>
            </a:r>
          </a:p>
          <a:p>
            <a:pPr eaLnBrk="1" hangingPunct="1">
              <a:buFontTx/>
              <a:buNone/>
            </a:pPr>
            <a:r>
              <a:rPr lang="pt-BR" sz="2800" noProof="0" dirty="0" smtClean="0">
                <a:latin typeface="Arial" pitchFamily="34" charset="0"/>
                <a:cs typeface="Arial" pitchFamily="34" charset="0"/>
              </a:rPr>
              <a:t>	</a:t>
            </a:r>
            <a:r>
              <a:rPr lang="pt-BR" noProof="0" dirty="0" smtClean="0">
                <a:latin typeface="Arial" pitchFamily="34" charset="0"/>
                <a:cs typeface="Arial" pitchFamily="34" charset="0"/>
              </a:rPr>
              <a:t>Operações Durante a Construção -- </a:t>
            </a:r>
          </a:p>
          <a:p>
            <a:pPr lvl="2" eaLnBrk="1" hangingPunct="1">
              <a:buFontTx/>
              <a:buNone/>
            </a:pPr>
            <a:r>
              <a:rPr lang="pt-BR" noProof="0" dirty="0" err="1" smtClean="0">
                <a:latin typeface="Arial" pitchFamily="34" charset="0"/>
                <a:cs typeface="Arial" pitchFamily="34" charset="0"/>
              </a:rPr>
              <a:t>Ensecadeiras</a:t>
            </a:r>
            <a:r>
              <a:rPr lang="pt-BR" noProof="0" dirty="0" smtClean="0">
                <a:latin typeface="Arial" pitchFamily="34" charset="0"/>
                <a:cs typeface="Arial" pitchFamily="34" charset="0"/>
              </a:rPr>
              <a:t> e partes já concluídas da barragem são operados em conformidade com padrões de segurança de barragens.</a:t>
            </a:r>
            <a:endParaRPr lang="pt-BR" sz="2800" noProof="0" dirty="0" smtClean="0">
              <a:latin typeface="Arial" pitchFamily="34" charset="0"/>
              <a:cs typeface="Arial" pitchFamily="34" charset="0"/>
            </a:endParaRPr>
          </a:p>
        </p:txBody>
      </p:sp>
      <p:sp>
        <p:nvSpPr>
          <p:cNvPr id="47108" name="Rectangle 4"/>
          <p:cNvSpPr>
            <a:spLocks noChangeArrowheads="1"/>
          </p:cNvSpPr>
          <p:nvPr/>
        </p:nvSpPr>
        <p:spPr bwMode="auto">
          <a:xfrm>
            <a:off x="6248400" y="1600200"/>
            <a:ext cx="1828800" cy="914400"/>
          </a:xfrm>
          <a:prstGeom prst="rect">
            <a:avLst/>
          </a:prstGeom>
          <a:solidFill>
            <a:srgbClr val="00B0F0"/>
          </a:solidFill>
          <a:ln w="9525" algn="ctr">
            <a:solidFill>
              <a:srgbClr val="000000"/>
            </a:solidFill>
            <a:round/>
            <a:headEnd/>
            <a:tailEnd/>
          </a:ln>
        </p:spPr>
        <p:txBody>
          <a:bodyPr/>
          <a:lstStyle/>
          <a:p>
            <a:pPr algn="ctr" eaLnBrk="0" hangingPunct="0"/>
            <a:endParaRPr lang="en-US" sz="1600" dirty="0">
              <a:solidFill>
                <a:schemeClr val="tx2"/>
              </a:solidFill>
              <a:cs typeface="Arial" charset="0"/>
            </a:endParaRPr>
          </a:p>
          <a:p>
            <a:pPr algn="ctr" eaLnBrk="0" hangingPunct="0"/>
            <a:r>
              <a:rPr lang="en-US" sz="1600" b="1" dirty="0" err="1" smtClean="0">
                <a:cs typeface="Arial" charset="0"/>
              </a:rPr>
              <a:t>Construção</a:t>
            </a:r>
            <a:endParaRPr lang="en-US" sz="1600" b="1" dirty="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2"/>
          <p:cNvSpPr txBox="1">
            <a:spLocks noChangeArrowheads="1"/>
          </p:cNvSpPr>
          <p:nvPr/>
        </p:nvSpPr>
        <p:spPr bwMode="auto">
          <a:xfrm>
            <a:off x="685800" y="304800"/>
            <a:ext cx="8001000" cy="1200329"/>
          </a:xfrm>
          <a:prstGeom prst="rect">
            <a:avLst/>
          </a:prstGeom>
          <a:noFill/>
          <a:ln w="9525">
            <a:noFill/>
            <a:miter lim="800000"/>
            <a:headEnd/>
            <a:tailEnd/>
          </a:ln>
        </p:spPr>
        <p:txBody>
          <a:bodyPr>
            <a:spAutoFit/>
          </a:bodyPr>
          <a:lstStyle/>
          <a:p>
            <a:pPr algn="ctr" eaLnBrk="0" hangingPunct="0"/>
            <a:r>
              <a:rPr lang="en-US" sz="3600" dirty="0" err="1" smtClean="0">
                <a:solidFill>
                  <a:srgbClr val="FF0000"/>
                </a:solidFill>
              </a:rPr>
              <a:t>Atividades</a:t>
            </a:r>
            <a:r>
              <a:rPr lang="en-US" sz="3600" dirty="0" smtClean="0">
                <a:solidFill>
                  <a:srgbClr val="FF0000"/>
                </a:solidFill>
              </a:rPr>
              <a:t> de </a:t>
            </a:r>
            <a:r>
              <a:rPr lang="en-US" sz="3600" dirty="0" err="1" smtClean="0">
                <a:solidFill>
                  <a:srgbClr val="FF0000"/>
                </a:solidFill>
              </a:rPr>
              <a:t>Engenharia</a:t>
            </a:r>
            <a:r>
              <a:rPr lang="en-US" sz="3600" dirty="0" smtClean="0">
                <a:solidFill>
                  <a:srgbClr val="FF0000"/>
                </a:solidFill>
              </a:rPr>
              <a:t> </a:t>
            </a:r>
            <a:r>
              <a:rPr lang="en-US" sz="3600" dirty="0" err="1" smtClean="0">
                <a:solidFill>
                  <a:srgbClr val="FF0000"/>
                </a:solidFill>
              </a:rPr>
              <a:t>durante</a:t>
            </a:r>
            <a:r>
              <a:rPr lang="en-US" sz="3600" dirty="0" smtClean="0">
                <a:solidFill>
                  <a:srgbClr val="FF0000"/>
                </a:solidFill>
              </a:rPr>
              <a:t> a </a:t>
            </a:r>
            <a:r>
              <a:rPr lang="en-US" sz="3600" dirty="0" err="1" smtClean="0">
                <a:solidFill>
                  <a:srgbClr val="FF0000"/>
                </a:solidFill>
              </a:rPr>
              <a:t>Etapa</a:t>
            </a:r>
            <a:r>
              <a:rPr lang="en-US" sz="3600" dirty="0" smtClean="0">
                <a:solidFill>
                  <a:srgbClr val="FF0000"/>
                </a:solidFill>
              </a:rPr>
              <a:t> de </a:t>
            </a:r>
            <a:r>
              <a:rPr lang="en-US" sz="3600" dirty="0" err="1" smtClean="0">
                <a:solidFill>
                  <a:srgbClr val="FF0000"/>
                </a:solidFill>
              </a:rPr>
              <a:t>Construção</a:t>
            </a:r>
            <a:endParaRPr lang="en-US" sz="3600" dirty="0">
              <a:solidFill>
                <a:srgbClr val="FF0000"/>
              </a:solidFill>
            </a:endParaRPr>
          </a:p>
        </p:txBody>
      </p:sp>
      <p:sp>
        <p:nvSpPr>
          <p:cNvPr id="48130" name="Text Box 3"/>
          <p:cNvSpPr txBox="1">
            <a:spLocks noChangeArrowheads="1"/>
          </p:cNvSpPr>
          <p:nvPr/>
        </p:nvSpPr>
        <p:spPr bwMode="auto">
          <a:xfrm>
            <a:off x="457200" y="1600200"/>
            <a:ext cx="8505825" cy="4391971"/>
          </a:xfrm>
          <a:prstGeom prst="rect">
            <a:avLst/>
          </a:prstGeom>
          <a:noFill/>
          <a:ln w="9525">
            <a:noFill/>
            <a:miter lim="800000"/>
            <a:headEnd/>
            <a:tailEnd/>
          </a:ln>
        </p:spPr>
        <p:txBody>
          <a:bodyPr>
            <a:spAutoFit/>
          </a:bodyPr>
          <a:lstStyle/>
          <a:p>
            <a:pPr eaLnBrk="0" hangingPunct="0">
              <a:lnSpc>
                <a:spcPct val="140000"/>
              </a:lnSpc>
              <a:buClr>
                <a:srgbClr val="FF0000"/>
              </a:buClr>
              <a:buSzPct val="150000"/>
              <a:buFontTx/>
              <a:buChar char="•"/>
            </a:pPr>
            <a:r>
              <a:rPr lang="en-US" sz="2400" dirty="0" smtClean="0"/>
              <a:t>ER 1110-2-1150 </a:t>
            </a:r>
            <a:r>
              <a:rPr lang="en-US" sz="2400" dirty="0" err="1" smtClean="0"/>
              <a:t>Engenharia</a:t>
            </a:r>
            <a:r>
              <a:rPr lang="en-US" sz="2400" dirty="0" smtClean="0"/>
              <a:t> e </a:t>
            </a:r>
            <a:r>
              <a:rPr lang="en-US" sz="2400" dirty="0" err="1" smtClean="0"/>
              <a:t>Projetos</a:t>
            </a:r>
            <a:r>
              <a:rPr lang="en-US" sz="2400" dirty="0" smtClean="0"/>
              <a:t> </a:t>
            </a:r>
            <a:r>
              <a:rPr lang="en-US" sz="2400" dirty="0" err="1" smtClean="0"/>
              <a:t>Técnicos</a:t>
            </a:r>
            <a:r>
              <a:rPr lang="en-US" sz="2400" dirty="0" smtClean="0"/>
              <a:t> </a:t>
            </a:r>
            <a:r>
              <a:rPr lang="en-US" sz="2400" dirty="0" err="1" smtClean="0"/>
              <a:t>para</a:t>
            </a:r>
            <a:r>
              <a:rPr lang="en-US" sz="2400" dirty="0" smtClean="0"/>
              <a:t> </a:t>
            </a:r>
            <a:r>
              <a:rPr lang="en-US" sz="2400" dirty="0" err="1" smtClean="0"/>
              <a:t>Obras</a:t>
            </a:r>
            <a:r>
              <a:rPr lang="en-US" sz="2400" dirty="0" smtClean="0"/>
              <a:t> </a:t>
            </a:r>
            <a:r>
              <a:rPr lang="en-US" sz="2400" dirty="0" err="1" smtClean="0"/>
              <a:t>Civis</a:t>
            </a:r>
            <a:r>
              <a:rPr lang="en-US" sz="2400" dirty="0" smtClean="0"/>
              <a:t>, </a:t>
            </a:r>
            <a:r>
              <a:rPr lang="en-US" sz="2400" dirty="0" err="1" smtClean="0"/>
              <a:t>Seções</a:t>
            </a:r>
            <a:r>
              <a:rPr lang="en-US" sz="2400" dirty="0" smtClean="0"/>
              <a:t> 14 &amp; 15, </a:t>
            </a:r>
            <a:r>
              <a:rPr lang="en-US" sz="2400" dirty="0" err="1" smtClean="0"/>
              <a:t>Considerações</a:t>
            </a:r>
            <a:r>
              <a:rPr lang="en-US" sz="2400" dirty="0" smtClean="0"/>
              <a:t> de </a:t>
            </a:r>
            <a:r>
              <a:rPr lang="en-US" sz="2400" dirty="0" err="1" smtClean="0"/>
              <a:t>Engenharia</a:t>
            </a:r>
            <a:r>
              <a:rPr lang="en-US" sz="2400" dirty="0" smtClean="0"/>
              <a:t> e </a:t>
            </a:r>
            <a:r>
              <a:rPr lang="en-US" sz="2400" dirty="0" err="1" smtClean="0"/>
              <a:t>Instruções</a:t>
            </a:r>
            <a:r>
              <a:rPr lang="en-US" sz="2400" dirty="0" smtClean="0"/>
              <a:t> </a:t>
            </a:r>
            <a:r>
              <a:rPr lang="en-US" sz="2400" dirty="0" err="1" smtClean="0"/>
              <a:t>para</a:t>
            </a:r>
            <a:r>
              <a:rPr lang="en-US" sz="2400" dirty="0" smtClean="0"/>
              <a:t> </a:t>
            </a:r>
            <a:r>
              <a:rPr lang="en-US" sz="2400" dirty="0" err="1" smtClean="0"/>
              <a:t>Pessoal</a:t>
            </a:r>
            <a:r>
              <a:rPr lang="en-US" sz="2400" dirty="0" smtClean="0"/>
              <a:t> de Campo</a:t>
            </a:r>
          </a:p>
          <a:p>
            <a:pPr eaLnBrk="0" hangingPunct="0">
              <a:lnSpc>
                <a:spcPct val="140000"/>
              </a:lnSpc>
              <a:buClr>
                <a:srgbClr val="FF0000"/>
              </a:buClr>
              <a:buSzPct val="150000"/>
              <a:buFontTx/>
              <a:buChar char="•"/>
            </a:pPr>
            <a:r>
              <a:rPr lang="en-US" sz="2400" dirty="0" err="1" smtClean="0"/>
              <a:t>Relatórios</a:t>
            </a:r>
            <a:r>
              <a:rPr lang="en-US" sz="2400" dirty="0" smtClean="0"/>
              <a:t> </a:t>
            </a:r>
            <a:r>
              <a:rPr lang="en-US" sz="2400" dirty="0" err="1" smtClean="0"/>
              <a:t>elaborados</a:t>
            </a:r>
            <a:r>
              <a:rPr lang="en-US" sz="2400" dirty="0" smtClean="0"/>
              <a:t> </a:t>
            </a:r>
            <a:r>
              <a:rPr lang="en-US" sz="2400" dirty="0" err="1" smtClean="0"/>
              <a:t>durante</a:t>
            </a:r>
            <a:r>
              <a:rPr lang="en-US" sz="2400" dirty="0" smtClean="0"/>
              <a:t> a </a:t>
            </a:r>
            <a:r>
              <a:rPr lang="en-US" sz="2400" dirty="0" err="1" smtClean="0"/>
              <a:t>Etapa</a:t>
            </a:r>
            <a:r>
              <a:rPr lang="en-US" sz="2400" dirty="0" smtClean="0"/>
              <a:t> de </a:t>
            </a:r>
            <a:r>
              <a:rPr lang="en-US" sz="2400" dirty="0" err="1" smtClean="0"/>
              <a:t>Construção</a:t>
            </a:r>
            <a:r>
              <a:rPr lang="en-US" sz="2400" dirty="0" smtClean="0"/>
              <a:t>:</a:t>
            </a:r>
            <a:endParaRPr lang="en-US" sz="2400" dirty="0"/>
          </a:p>
          <a:p>
            <a:pPr lvl="1" eaLnBrk="0" hangingPunct="0">
              <a:spcBef>
                <a:spcPts val="600"/>
              </a:spcBef>
              <a:buClr>
                <a:srgbClr val="FF0000"/>
              </a:buClr>
              <a:buSzPct val="75000"/>
              <a:buFont typeface="Wingdings" pitchFamily="2" charset="2"/>
              <a:buChar char="Ø"/>
            </a:pPr>
            <a:r>
              <a:rPr lang="en-US" sz="2400" dirty="0" smtClean="0"/>
              <a:t>Plano de </a:t>
            </a:r>
            <a:r>
              <a:rPr lang="en-US" sz="2400" dirty="0" err="1" smtClean="0"/>
              <a:t>Enchimento</a:t>
            </a:r>
            <a:r>
              <a:rPr lang="en-US" sz="2400" dirty="0" smtClean="0"/>
              <a:t> </a:t>
            </a:r>
            <a:r>
              <a:rPr lang="en-US" sz="2400" dirty="0" err="1" smtClean="0"/>
              <a:t>Inicial</a:t>
            </a:r>
            <a:r>
              <a:rPr lang="en-US" sz="2400" dirty="0" smtClean="0"/>
              <a:t> do </a:t>
            </a:r>
            <a:r>
              <a:rPr lang="en-US" sz="2400" dirty="0" err="1" smtClean="0"/>
              <a:t>Reservatório</a:t>
            </a:r>
            <a:endParaRPr lang="en-US" sz="2400" dirty="0"/>
          </a:p>
          <a:p>
            <a:pPr lvl="1" eaLnBrk="0" hangingPunct="0">
              <a:spcBef>
                <a:spcPts val="600"/>
              </a:spcBef>
              <a:buClr>
                <a:srgbClr val="FF0000"/>
              </a:buClr>
              <a:buSzPct val="75000"/>
              <a:buFont typeface="Wingdings" pitchFamily="2" charset="2"/>
              <a:buChar char="Ø"/>
            </a:pPr>
            <a:r>
              <a:rPr lang="en-US" sz="2400" dirty="0" smtClean="0"/>
              <a:t>Plano de </a:t>
            </a:r>
            <a:r>
              <a:rPr lang="en-US" sz="2400" dirty="0" err="1" smtClean="0"/>
              <a:t>Vigilância</a:t>
            </a:r>
            <a:endParaRPr lang="en-US" sz="2400" dirty="0"/>
          </a:p>
          <a:p>
            <a:pPr lvl="1" eaLnBrk="0" hangingPunct="0">
              <a:spcBef>
                <a:spcPts val="600"/>
              </a:spcBef>
              <a:buClr>
                <a:srgbClr val="FF0000"/>
              </a:buClr>
              <a:buSzPct val="75000"/>
              <a:buFont typeface="Wingdings" pitchFamily="2" charset="2"/>
              <a:buChar char="Ø"/>
            </a:pPr>
            <a:r>
              <a:rPr lang="en-US" sz="2400" dirty="0"/>
              <a:t>Manual de O&amp;M </a:t>
            </a:r>
          </a:p>
          <a:p>
            <a:pPr lvl="1" eaLnBrk="0" hangingPunct="0">
              <a:spcBef>
                <a:spcPts val="600"/>
              </a:spcBef>
              <a:buClr>
                <a:srgbClr val="FF0000"/>
              </a:buClr>
              <a:buSzPct val="75000"/>
              <a:buFont typeface="Wingdings" pitchFamily="2" charset="2"/>
              <a:buChar char="Ø"/>
            </a:pPr>
            <a:r>
              <a:rPr lang="en-US" sz="2400" dirty="0" smtClean="0"/>
              <a:t>Plano de </a:t>
            </a:r>
            <a:r>
              <a:rPr lang="en-US" sz="2400" dirty="0" err="1" smtClean="0"/>
              <a:t>Ação</a:t>
            </a:r>
            <a:r>
              <a:rPr lang="en-US" sz="2400" dirty="0" smtClean="0"/>
              <a:t> </a:t>
            </a:r>
            <a:r>
              <a:rPr lang="en-US" sz="2400" dirty="0" err="1" smtClean="0"/>
              <a:t>Emergencial</a:t>
            </a:r>
            <a:endParaRPr lang="en-US" sz="2400" dirty="0"/>
          </a:p>
          <a:p>
            <a:pPr lvl="1" eaLnBrk="0" hangingPunct="0">
              <a:spcBef>
                <a:spcPts val="600"/>
              </a:spcBef>
              <a:buClr>
                <a:srgbClr val="FF0000"/>
              </a:buClr>
              <a:buSzPct val="75000"/>
              <a:buFont typeface="Wingdings" pitchFamily="2" charset="2"/>
              <a:buChar char="Ø"/>
            </a:pPr>
            <a:r>
              <a:rPr lang="en-US" sz="2400" dirty="0" smtClean="0"/>
              <a:t>Plano de </a:t>
            </a:r>
            <a:r>
              <a:rPr lang="en-US" sz="2400" dirty="0" err="1" smtClean="0"/>
              <a:t>Controle</a:t>
            </a:r>
            <a:r>
              <a:rPr lang="en-US" sz="2400" dirty="0" smtClean="0"/>
              <a:t> de </a:t>
            </a:r>
            <a:r>
              <a:rPr lang="en-US" sz="2400" dirty="0" err="1" smtClean="0"/>
              <a:t>Águas</a:t>
            </a:r>
            <a:r>
              <a:rPr lang="en-US" sz="2400" dirty="0" smtClean="0"/>
              <a:t> (</a:t>
            </a:r>
            <a:r>
              <a:rPr lang="en-US" sz="2400" dirty="0" err="1" smtClean="0"/>
              <a:t>Operações</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bwMode="auto">
          <a:xfrm>
            <a:off x="609600" y="457200"/>
            <a:ext cx="7696200" cy="1295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t-BR" sz="3600" noProof="0" dirty="0" smtClean="0">
                <a:solidFill>
                  <a:srgbClr val="FF0000"/>
                </a:solidFill>
              </a:rPr>
              <a:t>Segurança de Barragens durante </a:t>
            </a:r>
            <a:r>
              <a:rPr lang="pt-BR" sz="3600" noProof="0" dirty="0" err="1" smtClean="0">
                <a:solidFill>
                  <a:srgbClr val="FF0000"/>
                </a:solidFill>
              </a:rPr>
              <a:t>Operaç</a:t>
            </a:r>
            <a:r>
              <a:rPr lang="pt-BR" sz="3600" dirty="0" err="1" smtClean="0">
                <a:solidFill>
                  <a:srgbClr val="FF0000"/>
                </a:solidFill>
              </a:rPr>
              <a:t>ões</a:t>
            </a:r>
            <a:r>
              <a:rPr lang="pt-BR" sz="3600" dirty="0" smtClean="0">
                <a:solidFill>
                  <a:srgbClr val="FF0000"/>
                </a:solidFill>
              </a:rPr>
              <a:t> e Manutenção</a:t>
            </a:r>
            <a:endParaRPr lang="pt-BR" sz="3600" noProof="0" dirty="0" smtClean="0">
              <a:solidFill>
                <a:srgbClr val="FF0000"/>
              </a:solidFill>
            </a:endParaRPr>
          </a:p>
        </p:txBody>
      </p:sp>
      <p:sp>
        <p:nvSpPr>
          <p:cNvPr id="50178" name="Rectangle 3"/>
          <p:cNvSpPr>
            <a:spLocks noGrp="1" noChangeArrowheads="1"/>
          </p:cNvSpPr>
          <p:nvPr>
            <p:ph idx="1"/>
          </p:nvPr>
        </p:nvSpPr>
        <p:spPr bwMode="auto">
          <a:xfrm>
            <a:off x="609600" y="1981200"/>
            <a:ext cx="7772400" cy="4191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pt-BR" sz="3600" noProof="0" dirty="0" smtClean="0">
                <a:latin typeface="Arial" pitchFamily="34" charset="0"/>
                <a:cs typeface="Arial" pitchFamily="34" charset="0"/>
              </a:rPr>
              <a:t>Operações Diárias –</a:t>
            </a:r>
          </a:p>
          <a:p>
            <a:pPr lvl="2" eaLnBrk="1" hangingPunct="1">
              <a:buFontTx/>
              <a:buNone/>
            </a:pPr>
            <a:r>
              <a:rPr lang="pt-BR" dirty="0" smtClean="0">
                <a:latin typeface="Arial" pitchFamily="34" charset="0"/>
                <a:cs typeface="Arial" pitchFamily="34" charset="0"/>
              </a:rPr>
              <a:t>Orientadas pelo Manual de Operações e Manutenção</a:t>
            </a:r>
            <a:r>
              <a:rPr lang="pt-BR" noProof="0" dirty="0" smtClean="0">
                <a:latin typeface="Arial" pitchFamily="34" charset="0"/>
                <a:cs typeface="Arial" pitchFamily="34" charset="0"/>
              </a:rPr>
              <a:t>. </a:t>
            </a:r>
          </a:p>
          <a:p>
            <a:pPr lvl="2" eaLnBrk="1" hangingPunct="1">
              <a:buFontTx/>
              <a:buNone/>
            </a:pPr>
            <a:r>
              <a:rPr lang="pt-BR" dirty="0" smtClean="0">
                <a:latin typeface="Arial" pitchFamily="34" charset="0"/>
                <a:cs typeface="Arial" pitchFamily="34" charset="0"/>
              </a:rPr>
              <a:t>Inclui tanto operações de campo quanto atividades de gestão de controle de águas</a:t>
            </a:r>
            <a:r>
              <a:rPr lang="pt-BR" noProof="0" dirty="0" smtClean="0">
                <a:latin typeface="Arial" pitchFamily="34" charset="0"/>
                <a:cs typeface="Arial" pitchFamily="34" charset="0"/>
              </a:rPr>
              <a:t>.</a:t>
            </a:r>
          </a:p>
          <a:p>
            <a:pPr lvl="2" eaLnBrk="1" hangingPunct="1">
              <a:buFontTx/>
              <a:buNone/>
            </a:pPr>
            <a:r>
              <a:rPr lang="pt-BR" noProof="0" dirty="0" smtClean="0">
                <a:latin typeface="Arial" pitchFamily="34" charset="0"/>
                <a:cs typeface="Arial" pitchFamily="34" charset="0"/>
              </a:rPr>
              <a:t>Primeira linha da </a:t>
            </a:r>
            <a:r>
              <a:rPr lang="pt-BR" dirty="0" smtClean="0">
                <a:latin typeface="Arial" pitchFamily="34" charset="0"/>
                <a:cs typeface="Arial" pitchFamily="34" charset="0"/>
              </a:rPr>
              <a:t>segurança de barragens</a:t>
            </a:r>
            <a:r>
              <a:rPr lang="pt-BR" noProof="0" dirty="0" smtClean="0">
                <a:latin typeface="Arial" pitchFamily="34" charset="0"/>
                <a:cs typeface="Arial" pitchFamily="34" charset="0"/>
              </a:rPr>
              <a:t>.</a:t>
            </a:r>
          </a:p>
          <a:p>
            <a:pPr eaLnBrk="1" hangingPunct="1">
              <a:buFontTx/>
              <a:buNone/>
            </a:pPr>
            <a:r>
              <a:rPr lang="pt-BR" sz="3600" noProof="0" dirty="0" smtClean="0">
                <a:latin typeface="Arial" pitchFamily="34" charset="0"/>
                <a:cs typeface="Arial" pitchFamily="34" charset="0"/>
              </a:rPr>
              <a:t>Instrumentação –</a:t>
            </a:r>
          </a:p>
          <a:p>
            <a:pPr lvl="2" eaLnBrk="1" hangingPunct="1">
              <a:buFontTx/>
              <a:buNone/>
            </a:pPr>
            <a:r>
              <a:rPr lang="pt-BR" dirty="0" smtClean="0">
                <a:latin typeface="Arial" pitchFamily="34" charset="0"/>
                <a:cs typeface="Arial" pitchFamily="34" charset="0"/>
              </a:rPr>
              <a:t>Fornecida de acordo com padrões</a:t>
            </a:r>
            <a:r>
              <a:rPr lang="pt-BR" noProof="0" dirty="0" smtClean="0">
                <a:latin typeface="Arial" pitchFamily="34" charset="0"/>
                <a:cs typeface="Arial" pitchFamily="34" charset="0"/>
              </a:rPr>
              <a:t>.</a:t>
            </a:r>
          </a:p>
          <a:p>
            <a:pPr lvl="2" eaLnBrk="1" hangingPunct="1">
              <a:buFontTx/>
              <a:buNone/>
            </a:pPr>
            <a:r>
              <a:rPr lang="pt-BR" noProof="0" dirty="0" smtClean="0">
                <a:latin typeface="Arial" pitchFamily="34" charset="0"/>
                <a:cs typeface="Arial" pitchFamily="34" charset="0"/>
              </a:rPr>
              <a:t>Leituras registradas e avaliadas.</a:t>
            </a:r>
          </a:p>
        </p:txBody>
      </p:sp>
      <p:sp>
        <p:nvSpPr>
          <p:cNvPr id="50180" name="Rectangle 5"/>
          <p:cNvSpPr>
            <a:spLocks noChangeArrowheads="1"/>
          </p:cNvSpPr>
          <p:nvPr/>
        </p:nvSpPr>
        <p:spPr bwMode="auto">
          <a:xfrm>
            <a:off x="6400800" y="1600200"/>
            <a:ext cx="1752600" cy="914400"/>
          </a:xfrm>
          <a:prstGeom prst="rect">
            <a:avLst/>
          </a:prstGeom>
          <a:solidFill>
            <a:srgbClr val="FFC000"/>
          </a:solidFill>
          <a:ln w="9525" algn="ctr">
            <a:solidFill>
              <a:srgbClr val="000000"/>
            </a:solidFill>
            <a:round/>
            <a:headEnd/>
            <a:tailEnd/>
          </a:ln>
        </p:spPr>
        <p:txBody>
          <a:bodyPr/>
          <a:lstStyle/>
          <a:p>
            <a:pPr algn="ctr" eaLnBrk="0" hangingPunct="0"/>
            <a:r>
              <a:rPr lang="en-US" sz="1600" b="1" dirty="0" err="1" smtClean="0">
                <a:cs typeface="Arial" charset="0"/>
              </a:rPr>
              <a:t>Operações</a:t>
            </a:r>
            <a:r>
              <a:rPr lang="en-US" sz="1600" b="1" dirty="0" smtClean="0">
                <a:cs typeface="Arial" charset="0"/>
              </a:rPr>
              <a:t> e </a:t>
            </a:r>
            <a:r>
              <a:rPr lang="en-US" sz="1600" b="1" dirty="0" err="1" smtClean="0">
                <a:cs typeface="Arial" charset="0"/>
              </a:rPr>
              <a:t>Manutenção</a:t>
            </a:r>
            <a:endParaRPr lang="en-US" sz="1600" b="1" dirty="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0" y="381000"/>
            <a:ext cx="9144000" cy="1295400"/>
          </a:xfrm>
          <a:noFill/>
        </p:spPr>
        <p:txBody>
          <a:bodyPr/>
          <a:lstStyle/>
          <a:p>
            <a:pPr eaLnBrk="1" hangingPunct="1"/>
            <a:r>
              <a:rPr lang="pt-BR" sz="3600" noProof="0" dirty="0" smtClean="0">
                <a:solidFill>
                  <a:srgbClr val="F7071E"/>
                </a:solidFill>
              </a:rPr>
              <a:t>Responsabilidade pela Segurança de Barragens </a:t>
            </a:r>
            <a:r>
              <a:rPr lang="pt-BR" sz="3600" noProof="0" dirty="0" smtClean="0">
                <a:solidFill>
                  <a:srgbClr val="FF0000"/>
                </a:solidFill>
              </a:rPr>
              <a:t>no Corpo de Engenheiros (</a:t>
            </a:r>
            <a:r>
              <a:rPr lang="pt-BR" sz="3600" noProof="0" dirty="0" err="1" smtClean="0">
                <a:solidFill>
                  <a:srgbClr val="FF0000"/>
                </a:solidFill>
              </a:rPr>
              <a:t>Corps</a:t>
            </a:r>
            <a:r>
              <a:rPr lang="pt-BR" sz="3600" noProof="0" dirty="0" smtClean="0">
                <a:solidFill>
                  <a:srgbClr val="FF0000"/>
                </a:solidFill>
              </a:rPr>
              <a:t>)</a:t>
            </a:r>
          </a:p>
        </p:txBody>
      </p:sp>
      <p:sp>
        <p:nvSpPr>
          <p:cNvPr id="12292" name="Rectangle 3"/>
          <p:cNvSpPr>
            <a:spLocks noGrp="1" noChangeArrowheads="1"/>
          </p:cNvSpPr>
          <p:nvPr>
            <p:ph idx="1"/>
          </p:nvPr>
        </p:nvSpPr>
        <p:spPr>
          <a:xfrm>
            <a:off x="457200" y="2057400"/>
            <a:ext cx="8229600" cy="4525962"/>
          </a:xfrm>
          <a:noFill/>
        </p:spPr>
        <p:txBody>
          <a:bodyPr/>
          <a:lstStyle/>
          <a:p>
            <a:pPr eaLnBrk="1" hangingPunct="1">
              <a:lnSpc>
                <a:spcPct val="90000"/>
              </a:lnSpc>
            </a:pPr>
            <a:r>
              <a:rPr lang="pt-BR" sz="2800" noProof="0" dirty="0" smtClean="0">
                <a:latin typeface="Arial" pitchFamily="34" charset="0"/>
                <a:cs typeface="Arial" pitchFamily="34" charset="0"/>
              </a:rPr>
              <a:t>O Chefe de Engenheiros tem responsabilidade final por Segurança de Barragens no </a:t>
            </a:r>
            <a:r>
              <a:rPr lang="pt-BR" sz="2800" noProof="0" dirty="0" err="1" smtClean="0">
                <a:latin typeface="Arial" pitchFamily="34" charset="0"/>
                <a:cs typeface="Arial" pitchFamily="34" charset="0"/>
              </a:rPr>
              <a:t>Corps</a:t>
            </a:r>
            <a:r>
              <a:rPr lang="pt-BR" sz="2800" noProof="0" dirty="0" smtClean="0">
                <a:latin typeface="Arial" pitchFamily="34" charset="0"/>
                <a:cs typeface="Arial" pitchFamily="34" charset="0"/>
              </a:rPr>
              <a:t>.</a:t>
            </a:r>
          </a:p>
          <a:p>
            <a:pPr eaLnBrk="1" hangingPunct="1">
              <a:lnSpc>
                <a:spcPct val="90000"/>
              </a:lnSpc>
            </a:pPr>
            <a:r>
              <a:rPr lang="pt-BR" sz="2800" noProof="0" dirty="0" smtClean="0">
                <a:latin typeface="Arial" pitchFamily="34" charset="0"/>
                <a:cs typeface="Arial" pitchFamily="34" charset="0"/>
              </a:rPr>
              <a:t>No nível de MSC (Divisão), é responsável o Comandante de Divisão.</a:t>
            </a:r>
          </a:p>
          <a:p>
            <a:pPr eaLnBrk="1" hangingPunct="1">
              <a:lnSpc>
                <a:spcPct val="90000"/>
              </a:lnSpc>
            </a:pPr>
            <a:r>
              <a:rPr lang="pt-BR" sz="2800" noProof="0" dirty="0" smtClean="0">
                <a:latin typeface="Arial" pitchFamily="34" charset="0"/>
                <a:cs typeface="Arial" pitchFamily="34" charset="0"/>
              </a:rPr>
              <a:t>No nível do Distrito, é responsável o Comandante Distrital.</a:t>
            </a:r>
          </a:p>
          <a:p>
            <a:pPr eaLnBrk="1" hangingPunct="1">
              <a:lnSpc>
                <a:spcPct val="90000"/>
              </a:lnSpc>
            </a:pPr>
            <a:r>
              <a:rPr lang="pt-BR" sz="2800" noProof="0" dirty="0" smtClean="0">
                <a:latin typeface="Arial" pitchFamily="34" charset="0"/>
                <a:cs typeface="Arial" pitchFamily="34" charset="0"/>
              </a:rPr>
              <a:t>No campo, é responsável o Gerente de Operações.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bwMode="auto">
          <a:xfrm>
            <a:off x="762000" y="228600"/>
            <a:ext cx="7543800" cy="1295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t-BR" sz="3600" noProof="0" dirty="0" err="1" smtClean="0">
                <a:solidFill>
                  <a:srgbClr val="FF0000"/>
                </a:solidFill>
              </a:rPr>
              <a:t>Seguran</a:t>
            </a:r>
            <a:r>
              <a:rPr lang="pt-BR" sz="3600" dirty="0" err="1" smtClean="0">
                <a:solidFill>
                  <a:srgbClr val="FF0000"/>
                </a:solidFill>
              </a:rPr>
              <a:t>ça</a:t>
            </a:r>
            <a:r>
              <a:rPr lang="pt-BR" sz="3600" dirty="0" smtClean="0">
                <a:solidFill>
                  <a:srgbClr val="FF0000"/>
                </a:solidFill>
              </a:rPr>
              <a:t> de Barragens durante Operações e Manutenção</a:t>
            </a:r>
            <a:endParaRPr lang="pt-BR" sz="3600" noProof="0" dirty="0" smtClean="0">
              <a:solidFill>
                <a:srgbClr val="FF0000"/>
              </a:solidFill>
            </a:endParaRPr>
          </a:p>
        </p:txBody>
      </p:sp>
      <p:sp>
        <p:nvSpPr>
          <p:cNvPr id="52226" name="Rectangle 3"/>
          <p:cNvSpPr>
            <a:spLocks noGrp="1" noChangeArrowheads="1"/>
          </p:cNvSpPr>
          <p:nvPr>
            <p:ph idx="1"/>
          </p:nvPr>
        </p:nvSpPr>
        <p:spPr bwMode="auto">
          <a:xfrm>
            <a:off x="609600" y="1447800"/>
            <a:ext cx="7772400" cy="472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buFontTx/>
              <a:buNone/>
            </a:pPr>
            <a:r>
              <a:rPr lang="pt-BR" sz="2800" noProof="0" dirty="0" smtClean="0">
                <a:latin typeface="Arial" pitchFamily="34" charset="0"/>
                <a:cs typeface="Arial" pitchFamily="34" charset="0"/>
              </a:rPr>
              <a:t>Inspeções –</a:t>
            </a:r>
          </a:p>
          <a:p>
            <a:pPr eaLnBrk="1" hangingPunct="1">
              <a:lnSpc>
                <a:spcPct val="90000"/>
              </a:lnSpc>
              <a:buFontTx/>
              <a:buNone/>
            </a:pPr>
            <a:r>
              <a:rPr lang="pt-BR" sz="2400" noProof="0" dirty="0" smtClean="0">
                <a:latin typeface="Arial" pitchFamily="34" charset="0"/>
                <a:cs typeface="Arial" pitchFamily="34" charset="0"/>
              </a:rPr>
              <a:t>	Diariamente – Durante operações ordinárias </a:t>
            </a:r>
            <a:r>
              <a:rPr lang="pt-BR" sz="2400" dirty="0" smtClean="0">
                <a:latin typeface="Arial" pitchFamily="34" charset="0"/>
                <a:cs typeface="Arial" pitchFamily="34" charset="0"/>
              </a:rPr>
              <a:t>para mudanças inusitadas</a:t>
            </a:r>
            <a:r>
              <a:rPr lang="pt-BR" sz="2400" noProof="0" dirty="0" smtClean="0">
                <a:latin typeface="Arial" pitchFamily="34" charset="0"/>
                <a:cs typeface="Arial" pitchFamily="34" charset="0"/>
              </a:rPr>
              <a:t>.</a:t>
            </a:r>
          </a:p>
          <a:p>
            <a:pPr eaLnBrk="1" hangingPunct="1">
              <a:lnSpc>
                <a:spcPct val="90000"/>
              </a:lnSpc>
              <a:buFontTx/>
              <a:buNone/>
            </a:pPr>
            <a:r>
              <a:rPr lang="pt-BR" sz="2400" noProof="0" dirty="0" smtClean="0">
                <a:latin typeface="Arial" pitchFamily="34" charset="0"/>
                <a:cs typeface="Arial" pitchFamily="34" charset="0"/>
              </a:rPr>
              <a:t>	Anualmente – em preparação para aumento do nível dos reservatórios.</a:t>
            </a:r>
          </a:p>
          <a:p>
            <a:pPr eaLnBrk="1" hangingPunct="1">
              <a:lnSpc>
                <a:spcPct val="90000"/>
              </a:lnSpc>
              <a:buFontTx/>
              <a:buNone/>
            </a:pPr>
            <a:r>
              <a:rPr lang="pt-BR" sz="2400" noProof="0" dirty="0" smtClean="0">
                <a:latin typeface="Arial" pitchFamily="34" charset="0"/>
                <a:cs typeface="Arial" pitchFamily="34" charset="0"/>
              </a:rPr>
              <a:t>	</a:t>
            </a:r>
            <a:r>
              <a:rPr lang="pt-BR" sz="2400" noProof="0" dirty="0" err="1" smtClean="0">
                <a:solidFill>
                  <a:srgbClr val="000000"/>
                </a:solidFill>
                <a:latin typeface="Arial" pitchFamily="34" charset="0"/>
                <a:cs typeface="Arial" pitchFamily="34" charset="0"/>
              </a:rPr>
              <a:t>Nivel</a:t>
            </a:r>
            <a:r>
              <a:rPr lang="pt-BR" sz="2400" noProof="0" dirty="0" smtClean="0">
                <a:solidFill>
                  <a:srgbClr val="000000"/>
                </a:solidFill>
                <a:latin typeface="Arial" pitchFamily="34" charset="0"/>
                <a:cs typeface="Arial" pitchFamily="34" charset="0"/>
              </a:rPr>
              <a:t> </a:t>
            </a:r>
            <a:r>
              <a:rPr lang="pt-BR" sz="2400" dirty="0">
                <a:solidFill>
                  <a:srgbClr val="000000"/>
                </a:solidFill>
                <a:latin typeface="Arial" pitchFamily="34" charset="0"/>
                <a:cs typeface="Arial" pitchFamily="34" charset="0"/>
              </a:rPr>
              <a:t>M</a:t>
            </a:r>
            <a:r>
              <a:rPr lang="pt-BR" sz="2400" noProof="0" dirty="0" err="1" smtClean="0">
                <a:solidFill>
                  <a:srgbClr val="000000"/>
                </a:solidFill>
                <a:latin typeface="Arial" pitchFamily="34" charset="0"/>
                <a:cs typeface="Arial" pitchFamily="34" charset="0"/>
              </a:rPr>
              <a:t>áximo</a:t>
            </a:r>
            <a:r>
              <a:rPr lang="pt-BR" sz="2400" noProof="0" dirty="0" smtClean="0">
                <a:solidFill>
                  <a:srgbClr val="000000"/>
                </a:solidFill>
                <a:latin typeface="Arial" pitchFamily="34" charset="0"/>
                <a:cs typeface="Arial" pitchFamily="34" charset="0"/>
              </a:rPr>
              <a:t> d’Água </a:t>
            </a:r>
            <a:r>
              <a:rPr lang="pt-BR" sz="2400" noProof="0" dirty="0" smtClean="0">
                <a:latin typeface="Arial" pitchFamily="34" charset="0"/>
                <a:cs typeface="Arial" pitchFamily="34" charset="0"/>
              </a:rPr>
              <a:t>– De </a:t>
            </a:r>
            <a:r>
              <a:rPr lang="pt-BR" sz="2400" dirty="0" smtClean="0">
                <a:latin typeface="Arial" pitchFamily="34" charset="0"/>
                <a:cs typeface="Arial" pitchFamily="34" charset="0"/>
              </a:rPr>
              <a:t>acordo com </a:t>
            </a:r>
            <a:r>
              <a:rPr lang="pt-BR" sz="2400" dirty="0">
                <a:latin typeface="Arial" pitchFamily="34" charset="0"/>
                <a:cs typeface="Arial" pitchFamily="34" charset="0"/>
              </a:rPr>
              <a:t>Manual </a:t>
            </a:r>
            <a:r>
              <a:rPr lang="pt-BR" sz="2400" dirty="0" smtClean="0">
                <a:latin typeface="Arial" pitchFamily="34" charset="0"/>
                <a:cs typeface="Arial" pitchFamily="34" charset="0"/>
              </a:rPr>
              <a:t>de O</a:t>
            </a:r>
            <a:r>
              <a:rPr lang="pt-BR" sz="2400" dirty="0">
                <a:latin typeface="Arial" pitchFamily="34" charset="0"/>
                <a:cs typeface="Arial" pitchFamily="34" charset="0"/>
              </a:rPr>
              <a:t>&amp;M .</a:t>
            </a:r>
            <a:endParaRPr lang="pt-BR" sz="2400" noProof="0" dirty="0" smtClean="0">
              <a:latin typeface="Arial" pitchFamily="34" charset="0"/>
              <a:cs typeface="Arial" pitchFamily="34" charset="0"/>
            </a:endParaRPr>
          </a:p>
          <a:p>
            <a:pPr eaLnBrk="1" hangingPunct="1">
              <a:lnSpc>
                <a:spcPct val="90000"/>
              </a:lnSpc>
              <a:buFontTx/>
              <a:buNone/>
            </a:pPr>
            <a:r>
              <a:rPr lang="pt-BR" sz="2400" noProof="0" dirty="0" smtClean="0">
                <a:latin typeface="Arial" pitchFamily="34" charset="0"/>
                <a:cs typeface="Arial" pitchFamily="34" charset="0"/>
              </a:rPr>
              <a:t>	</a:t>
            </a:r>
            <a:r>
              <a:rPr lang="pt-BR" sz="2400" noProof="0" dirty="0" err="1" smtClean="0">
                <a:latin typeface="Arial" pitchFamily="34" charset="0"/>
                <a:cs typeface="Arial" pitchFamily="34" charset="0"/>
              </a:rPr>
              <a:t>Periodic</a:t>
            </a:r>
            <a:r>
              <a:rPr lang="pt-BR" sz="2400" dirty="0" smtClean="0">
                <a:latin typeface="Arial" pitchFamily="34" charset="0"/>
                <a:cs typeface="Arial" pitchFamily="34" charset="0"/>
              </a:rPr>
              <a:t>amente </a:t>
            </a:r>
            <a:r>
              <a:rPr lang="pt-BR" sz="2400" noProof="0" dirty="0" smtClean="0">
                <a:latin typeface="Arial" pitchFamily="34" charset="0"/>
                <a:cs typeface="Arial" pitchFamily="34" charset="0"/>
              </a:rPr>
              <a:t>– Inspeção de Engenharia detalhada após 5 anos guiado por Manual de Operações e Manutenção.</a:t>
            </a:r>
          </a:p>
          <a:p>
            <a:pPr eaLnBrk="1" hangingPunct="1">
              <a:lnSpc>
                <a:spcPct val="90000"/>
              </a:lnSpc>
              <a:buFontTx/>
              <a:buNone/>
            </a:pPr>
            <a:r>
              <a:rPr lang="pt-BR" sz="2400" noProof="0" dirty="0" smtClean="0">
                <a:latin typeface="Arial" pitchFamily="34" charset="0"/>
                <a:cs typeface="Arial" pitchFamily="34" charset="0"/>
              </a:rPr>
              <a:t>	Avaliação Periódica – Análise de Risco a cada 10 anos do Projeto Técnico e Parâmetros atuais.</a:t>
            </a:r>
          </a:p>
          <a:p>
            <a:pPr eaLnBrk="1" hangingPunct="1">
              <a:lnSpc>
                <a:spcPct val="90000"/>
              </a:lnSpc>
              <a:buFontTx/>
              <a:buNone/>
            </a:pPr>
            <a:r>
              <a:rPr lang="pt-BR" sz="2400" noProof="0" dirty="0" smtClean="0">
                <a:latin typeface="Arial" pitchFamily="34" charset="0"/>
                <a:cs typeface="Arial" pitchFamily="34" charset="0"/>
              </a:rPr>
              <a:t>	</a:t>
            </a:r>
            <a:r>
              <a:rPr lang="pt-BR" sz="2400" dirty="0" smtClean="0">
                <a:latin typeface="Arial" pitchFamily="34" charset="0"/>
                <a:cs typeface="Arial" pitchFamily="34" charset="0"/>
              </a:rPr>
              <a:t>Extraordinariamente </a:t>
            </a:r>
            <a:r>
              <a:rPr lang="pt-BR" sz="2400" noProof="0" dirty="0" smtClean="0">
                <a:latin typeface="Arial" pitchFamily="34" charset="0"/>
                <a:cs typeface="Arial" pitchFamily="34" charset="0"/>
              </a:rPr>
              <a:t>– Após grandes eventos.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bwMode="auto">
          <a:xfrm>
            <a:off x="762000" y="-152400"/>
            <a:ext cx="7086600" cy="1295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t-BR" sz="3600" noProof="0" dirty="0" smtClean="0">
                <a:solidFill>
                  <a:srgbClr val="FF0000"/>
                </a:solidFill>
              </a:rPr>
              <a:t>Segurança de </a:t>
            </a:r>
            <a:r>
              <a:rPr lang="pt-BR" sz="3600" dirty="0" smtClean="0">
                <a:solidFill>
                  <a:srgbClr val="FF0000"/>
                </a:solidFill>
              </a:rPr>
              <a:t>Barragens durante Operações e Manutenção</a:t>
            </a:r>
            <a:endParaRPr lang="pt-BR" sz="3600" noProof="0" dirty="0" smtClean="0">
              <a:solidFill>
                <a:srgbClr val="FF0000"/>
              </a:solidFill>
            </a:endParaRPr>
          </a:p>
        </p:txBody>
      </p:sp>
      <p:sp>
        <p:nvSpPr>
          <p:cNvPr id="54274" name="Rectangle 3"/>
          <p:cNvSpPr>
            <a:spLocks noGrp="1" noChangeArrowheads="1"/>
          </p:cNvSpPr>
          <p:nvPr>
            <p:ph idx="1"/>
          </p:nvPr>
        </p:nvSpPr>
        <p:spPr bwMode="auto">
          <a:xfrm>
            <a:off x="685800" y="1143000"/>
            <a:ext cx="7772400" cy="4114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pt-BR" noProof="0" dirty="0" smtClean="0">
                <a:latin typeface="Arial" pitchFamily="34" charset="0"/>
                <a:cs typeface="Arial" pitchFamily="34" charset="0"/>
              </a:rPr>
              <a:t>Treinamento –</a:t>
            </a:r>
          </a:p>
          <a:p>
            <a:pPr lvl="2" eaLnBrk="1" hangingPunct="1">
              <a:buFontTx/>
              <a:buNone/>
            </a:pPr>
            <a:r>
              <a:rPr lang="pt-BR" noProof="0" dirty="0" smtClean="0">
                <a:latin typeface="Arial" pitchFamily="34" charset="0"/>
                <a:cs typeface="Arial" pitchFamily="34" charset="0"/>
              </a:rPr>
              <a:t>Ciclo de cinco anos para todo o pessoal que trabalha na barragem</a:t>
            </a:r>
          </a:p>
          <a:p>
            <a:pPr lvl="2" eaLnBrk="1" hangingPunct="1">
              <a:buFontTx/>
              <a:buNone/>
            </a:pPr>
            <a:r>
              <a:rPr lang="pt-BR" noProof="0" dirty="0" smtClean="0">
                <a:latin typeface="Arial" pitchFamily="34" charset="0"/>
                <a:cs typeface="Arial" pitchFamily="34" charset="0"/>
              </a:rPr>
              <a:t>Cursos especiais -- PROSPECT, Seminários NDSP, e Seminários ASDSO.</a:t>
            </a:r>
          </a:p>
          <a:p>
            <a:pPr lvl="2" eaLnBrk="1" hangingPunct="1">
              <a:buFontTx/>
              <a:buNone/>
            </a:pPr>
            <a:r>
              <a:rPr lang="pt-BR" noProof="0" dirty="0" smtClean="0">
                <a:latin typeface="Arial" pitchFamily="34" charset="0"/>
                <a:cs typeface="Arial" pitchFamily="34" charset="0"/>
              </a:rPr>
              <a:t>Ferramentas de Treinamento para Barragens.</a:t>
            </a:r>
          </a:p>
          <a:p>
            <a:pPr eaLnBrk="1" hangingPunct="1">
              <a:buFontTx/>
              <a:buNone/>
            </a:pPr>
            <a:r>
              <a:rPr lang="pt-BR" noProof="0" dirty="0" smtClean="0">
                <a:latin typeface="Arial" pitchFamily="34" charset="0"/>
                <a:cs typeface="Arial" pitchFamily="34" charset="0"/>
              </a:rPr>
              <a:t>Conscientização da </a:t>
            </a:r>
            <a:r>
              <a:rPr lang="pt-BR" dirty="0" smtClean="0">
                <a:latin typeface="Arial" pitchFamily="34" charset="0"/>
                <a:cs typeface="Arial" pitchFamily="34" charset="0"/>
              </a:rPr>
              <a:t>População </a:t>
            </a:r>
            <a:r>
              <a:rPr lang="pt-BR" noProof="0" dirty="0" smtClean="0">
                <a:latin typeface="Arial" pitchFamily="34" charset="0"/>
                <a:cs typeface="Arial" pitchFamily="34" charset="0"/>
              </a:rPr>
              <a:t>–</a:t>
            </a:r>
          </a:p>
          <a:p>
            <a:pPr lvl="2" eaLnBrk="1" hangingPunct="1">
              <a:buFontTx/>
              <a:buNone/>
            </a:pPr>
            <a:r>
              <a:rPr lang="pt-BR" sz="2000" noProof="0" dirty="0" smtClean="0">
                <a:latin typeface="Arial" pitchFamily="34" charset="0"/>
                <a:cs typeface="Arial" pitchFamily="34" charset="0"/>
              </a:rPr>
              <a:t>Planos de Ação Emergencial para </a:t>
            </a:r>
            <a:r>
              <a:rPr lang="pt-BR" sz="2000" dirty="0" smtClean="0">
                <a:latin typeface="Arial" pitchFamily="34" charset="0"/>
                <a:cs typeface="Arial" pitchFamily="34" charset="0"/>
              </a:rPr>
              <a:t>Barragens com Potencial de risco Alto, Significativo e Médio</a:t>
            </a:r>
            <a:r>
              <a:rPr lang="pt-BR" sz="2000" noProof="0" dirty="0" smtClean="0">
                <a:latin typeface="Arial" pitchFamily="34" charset="0"/>
                <a:cs typeface="Arial" pitchFamily="34" charset="0"/>
              </a:rPr>
              <a:t>.</a:t>
            </a:r>
          </a:p>
          <a:p>
            <a:pPr lvl="2" eaLnBrk="1" hangingPunct="1">
              <a:buFontTx/>
              <a:buNone/>
            </a:pPr>
            <a:r>
              <a:rPr lang="pt-BR" sz="2000" noProof="0" dirty="0" smtClean="0">
                <a:latin typeface="Arial" pitchFamily="34" charset="0"/>
                <a:cs typeface="Arial" pitchFamily="34" charset="0"/>
              </a:rPr>
              <a:t>Segurança de Barragens incluída nas apresentações de casa de força </a:t>
            </a:r>
            <a:r>
              <a:rPr lang="pt-BR" sz="2000" noProof="0" dirty="0" smtClean="0">
                <a:solidFill>
                  <a:srgbClr val="0070C0"/>
                </a:solidFill>
                <a:latin typeface="Arial" pitchFamily="34" charset="0"/>
                <a:cs typeface="Arial" pitchFamily="34" charset="0"/>
              </a:rPr>
              <a:t>e Ranger</a:t>
            </a:r>
            <a:r>
              <a:rPr lang="pt-BR" sz="2000" noProof="0" dirty="0" smtClean="0">
                <a:solidFill>
                  <a:srgbClr val="00B050"/>
                </a:solidFill>
                <a:latin typeface="Arial" pitchFamily="34" charset="0"/>
                <a:cs typeface="Arial" pitchFamily="34" charset="0"/>
              </a:rPr>
              <a:t>.</a:t>
            </a:r>
          </a:p>
          <a:p>
            <a:pPr lvl="2" eaLnBrk="1" hangingPunct="1">
              <a:buFontTx/>
              <a:buNone/>
            </a:pPr>
            <a:r>
              <a:rPr lang="pt-BR" sz="2000" noProof="0" dirty="0" smtClean="0">
                <a:latin typeface="Arial" pitchFamily="34" charset="0"/>
                <a:cs typeface="Arial" pitchFamily="34" charset="0"/>
              </a:rPr>
              <a:t>Comunicação de problemas na segurança de barragens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6848AC05-DBD6-4CDF-8932-29E49CCF26F1}" type="slidenum">
              <a:rPr lang="en-US" smtClean="0"/>
              <a:pPr>
                <a:defRPr/>
              </a:pPr>
              <a:t>22</a:t>
            </a:fld>
            <a:endParaRPr lang="en-US" dirty="0"/>
          </a:p>
        </p:txBody>
      </p:sp>
      <p:pic>
        <p:nvPicPr>
          <p:cNvPr id="9218" name="Picture 2" descr="F:\Sandbagg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381000"/>
            <a:ext cx="9144001" cy="75438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5410200"/>
            <a:ext cx="7139895" cy="1077218"/>
          </a:xfrm>
          <a:prstGeom prst="rect">
            <a:avLst/>
          </a:prstGeom>
          <a:noFill/>
        </p:spPr>
        <p:txBody>
          <a:bodyPr wrap="none" rtlCol="0">
            <a:spAutoFit/>
          </a:bodyPr>
          <a:lstStyle/>
          <a:p>
            <a:r>
              <a:rPr lang="en-US" sz="3200" b="1" dirty="0" err="1" smtClean="0">
                <a:solidFill>
                  <a:schemeClr val="bg1"/>
                </a:solidFill>
              </a:rPr>
              <a:t>Riscos</a:t>
            </a:r>
            <a:r>
              <a:rPr lang="en-US" sz="3200" b="1" dirty="0" smtClean="0">
                <a:solidFill>
                  <a:schemeClr val="bg1"/>
                </a:solidFill>
              </a:rPr>
              <a:t> </a:t>
            </a:r>
            <a:r>
              <a:rPr lang="en-US" sz="3200" b="1" dirty="0" err="1" smtClean="0">
                <a:solidFill>
                  <a:schemeClr val="bg1"/>
                </a:solidFill>
              </a:rPr>
              <a:t>Compartilhados</a:t>
            </a:r>
            <a:r>
              <a:rPr lang="en-US" sz="3200" b="1" dirty="0" smtClean="0">
                <a:solidFill>
                  <a:schemeClr val="bg1"/>
                </a:solidFill>
              </a:rPr>
              <a:t>, </a:t>
            </a:r>
          </a:p>
          <a:p>
            <a:r>
              <a:rPr lang="en-US" sz="3200" b="1" dirty="0" err="1" smtClean="0">
                <a:solidFill>
                  <a:schemeClr val="bg1"/>
                </a:solidFill>
              </a:rPr>
              <a:t>Responsabilidades</a:t>
            </a:r>
            <a:r>
              <a:rPr lang="en-US" sz="3200" b="1" dirty="0" smtClean="0">
                <a:solidFill>
                  <a:schemeClr val="bg1"/>
                </a:solidFill>
              </a:rPr>
              <a:t> </a:t>
            </a:r>
            <a:r>
              <a:rPr lang="en-US" sz="3200" b="1" dirty="0" err="1" smtClean="0">
                <a:solidFill>
                  <a:schemeClr val="bg1"/>
                </a:solidFill>
              </a:rPr>
              <a:t>Compartilhadas</a:t>
            </a:r>
            <a:endParaRPr lang="en-US" sz="3200" b="1" dirty="0">
              <a:solidFill>
                <a:schemeClr val="bg1"/>
              </a:solidFill>
            </a:endParaRPr>
          </a:p>
        </p:txBody>
      </p:sp>
    </p:spTree>
    <p:extLst>
      <p:ext uri="{BB962C8B-B14F-4D97-AF65-F5344CB8AC3E}">
        <p14:creationId xmlns:p14="http://schemas.microsoft.com/office/powerpoint/2010/main" val="3700342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2"/>
          <p:cNvSpPr txBox="1">
            <a:spLocks noChangeArrowheads="1"/>
          </p:cNvSpPr>
          <p:nvPr/>
        </p:nvSpPr>
        <p:spPr bwMode="auto">
          <a:xfrm>
            <a:off x="609600" y="228600"/>
            <a:ext cx="7848600" cy="1077218"/>
          </a:xfrm>
          <a:prstGeom prst="rect">
            <a:avLst/>
          </a:prstGeom>
          <a:noFill/>
          <a:ln w="9525">
            <a:noFill/>
            <a:miter lim="800000"/>
            <a:headEnd/>
            <a:tailEnd/>
          </a:ln>
        </p:spPr>
        <p:txBody>
          <a:bodyPr>
            <a:spAutoFit/>
          </a:bodyPr>
          <a:lstStyle/>
          <a:p>
            <a:pPr algn="ctr" eaLnBrk="0" hangingPunct="0"/>
            <a:r>
              <a:rPr lang="en-US" sz="3200" dirty="0" err="1" smtClean="0">
                <a:solidFill>
                  <a:srgbClr val="FF0000"/>
                </a:solidFill>
              </a:rPr>
              <a:t>Atividades</a:t>
            </a:r>
            <a:r>
              <a:rPr lang="en-US" sz="3200" dirty="0" smtClean="0">
                <a:solidFill>
                  <a:srgbClr val="FF0000"/>
                </a:solidFill>
              </a:rPr>
              <a:t> de </a:t>
            </a:r>
            <a:r>
              <a:rPr lang="en-US" sz="3200" dirty="0" err="1" smtClean="0">
                <a:solidFill>
                  <a:srgbClr val="FF0000"/>
                </a:solidFill>
              </a:rPr>
              <a:t>Engenharia</a:t>
            </a:r>
            <a:r>
              <a:rPr lang="en-US" sz="3200" dirty="0" smtClean="0">
                <a:solidFill>
                  <a:srgbClr val="FF0000"/>
                </a:solidFill>
              </a:rPr>
              <a:t> </a:t>
            </a:r>
            <a:r>
              <a:rPr lang="en-US" sz="3200" dirty="0" err="1" smtClean="0">
                <a:solidFill>
                  <a:srgbClr val="FF0000"/>
                </a:solidFill>
              </a:rPr>
              <a:t>na</a:t>
            </a:r>
            <a:r>
              <a:rPr lang="en-US" sz="3200" dirty="0" smtClean="0">
                <a:solidFill>
                  <a:srgbClr val="FF0000"/>
                </a:solidFill>
              </a:rPr>
              <a:t> </a:t>
            </a:r>
            <a:r>
              <a:rPr lang="en-US" sz="3200" dirty="0" err="1" smtClean="0">
                <a:solidFill>
                  <a:srgbClr val="FF0000"/>
                </a:solidFill>
              </a:rPr>
              <a:t>Etapa</a:t>
            </a:r>
            <a:r>
              <a:rPr lang="en-US" sz="3200" dirty="0" smtClean="0">
                <a:solidFill>
                  <a:srgbClr val="FF0000"/>
                </a:solidFill>
              </a:rPr>
              <a:t> de O</a:t>
            </a:r>
            <a:r>
              <a:rPr lang="en-US" sz="3200" dirty="0">
                <a:solidFill>
                  <a:srgbClr val="FF0000"/>
                </a:solidFill>
              </a:rPr>
              <a:t>&amp;</a:t>
            </a:r>
            <a:r>
              <a:rPr lang="en-US" sz="3200" dirty="0" smtClean="0">
                <a:solidFill>
                  <a:srgbClr val="FF0000"/>
                </a:solidFill>
              </a:rPr>
              <a:t>M</a:t>
            </a:r>
            <a:endParaRPr lang="en-US" sz="3200" dirty="0">
              <a:solidFill>
                <a:srgbClr val="FF0000"/>
              </a:solidFill>
            </a:endParaRPr>
          </a:p>
        </p:txBody>
      </p:sp>
      <p:sp>
        <p:nvSpPr>
          <p:cNvPr id="55298" name="Text Box 3"/>
          <p:cNvSpPr txBox="1">
            <a:spLocks noChangeArrowheads="1"/>
          </p:cNvSpPr>
          <p:nvPr/>
        </p:nvSpPr>
        <p:spPr bwMode="auto">
          <a:xfrm>
            <a:off x="457200" y="1143000"/>
            <a:ext cx="8505825" cy="4893647"/>
          </a:xfrm>
          <a:prstGeom prst="rect">
            <a:avLst/>
          </a:prstGeom>
          <a:noFill/>
          <a:ln w="9525">
            <a:noFill/>
            <a:miter lim="800000"/>
            <a:headEnd/>
            <a:tailEnd/>
          </a:ln>
        </p:spPr>
        <p:txBody>
          <a:bodyPr>
            <a:spAutoFit/>
          </a:bodyPr>
          <a:lstStyle/>
          <a:p>
            <a:pPr eaLnBrk="0" hangingPunct="0">
              <a:buClr>
                <a:srgbClr val="FF0000"/>
              </a:buClr>
              <a:buSzPct val="150000"/>
              <a:buFontTx/>
              <a:buChar char="•"/>
            </a:pPr>
            <a:r>
              <a:rPr lang="en-US" sz="2400" smtClean="0"/>
              <a:t>Preparar </a:t>
            </a:r>
            <a:r>
              <a:rPr lang="en-US" sz="2400" dirty="0" err="1" smtClean="0"/>
              <a:t>Documentação</a:t>
            </a:r>
            <a:r>
              <a:rPr lang="en-US" sz="2400" dirty="0" smtClean="0"/>
              <a:t> </a:t>
            </a:r>
            <a:r>
              <a:rPr lang="en-US" sz="2400" dirty="0" err="1" smtClean="0"/>
              <a:t>Pós-Construção</a:t>
            </a:r>
            <a:r>
              <a:rPr lang="en-US" sz="2400" dirty="0" smtClean="0"/>
              <a:t> </a:t>
            </a:r>
            <a:r>
              <a:rPr lang="en-US" sz="2400" dirty="0" err="1" smtClean="0"/>
              <a:t>sobre</a:t>
            </a:r>
            <a:r>
              <a:rPr lang="en-US" sz="2400" dirty="0" smtClean="0"/>
              <a:t> </a:t>
            </a:r>
            <a:r>
              <a:rPr lang="en-US" sz="2400" dirty="0" err="1" smtClean="0"/>
              <a:t>Fundações</a:t>
            </a:r>
            <a:r>
              <a:rPr lang="en-US" sz="2400" dirty="0" smtClean="0"/>
              <a:t>, </a:t>
            </a:r>
            <a:r>
              <a:rPr lang="en-US" sz="2400" dirty="0" err="1" smtClean="0"/>
              <a:t>Materiais</a:t>
            </a:r>
            <a:r>
              <a:rPr lang="en-US" sz="2400" dirty="0" smtClean="0"/>
              <a:t> e </a:t>
            </a:r>
            <a:r>
              <a:rPr lang="en-US" sz="2400" dirty="0" err="1" smtClean="0"/>
              <a:t>Construção</a:t>
            </a:r>
            <a:endParaRPr lang="en-US" sz="800" dirty="0"/>
          </a:p>
          <a:p>
            <a:pPr eaLnBrk="0" hangingPunct="0">
              <a:buClr>
                <a:srgbClr val="FF0000"/>
              </a:buClr>
              <a:buSzPct val="150000"/>
              <a:buFontTx/>
              <a:buChar char="•"/>
            </a:pPr>
            <a:r>
              <a:rPr lang="en-US" sz="2400" dirty="0" err="1" smtClean="0"/>
              <a:t>Realizar</a:t>
            </a:r>
            <a:r>
              <a:rPr lang="en-US" sz="2400" dirty="0" smtClean="0"/>
              <a:t> </a:t>
            </a:r>
            <a:r>
              <a:rPr lang="en-US" sz="2400" dirty="0" err="1" smtClean="0"/>
              <a:t>Enchimento</a:t>
            </a:r>
            <a:r>
              <a:rPr lang="en-US" sz="2400" dirty="0" smtClean="0"/>
              <a:t> </a:t>
            </a:r>
            <a:r>
              <a:rPr lang="en-US" sz="2400" dirty="0" err="1" smtClean="0"/>
              <a:t>Inicial</a:t>
            </a:r>
            <a:endParaRPr lang="en-US" sz="2400" dirty="0"/>
          </a:p>
          <a:p>
            <a:pPr eaLnBrk="0" hangingPunct="0">
              <a:buClr>
                <a:srgbClr val="FF0000"/>
              </a:buClr>
              <a:buSzPct val="150000"/>
              <a:buFontTx/>
              <a:buChar char="•"/>
            </a:pPr>
            <a:endParaRPr lang="en-US" sz="800" dirty="0"/>
          </a:p>
          <a:p>
            <a:pPr eaLnBrk="0" hangingPunct="0">
              <a:buClr>
                <a:srgbClr val="FF0000"/>
              </a:buClr>
              <a:buSzPct val="150000"/>
              <a:buFontTx/>
              <a:buChar char="•"/>
            </a:pPr>
            <a:r>
              <a:rPr lang="en-US" sz="2400" dirty="0" err="1" smtClean="0"/>
              <a:t>Realizar</a:t>
            </a:r>
            <a:r>
              <a:rPr lang="en-US" sz="2400" dirty="0" smtClean="0"/>
              <a:t> </a:t>
            </a:r>
            <a:r>
              <a:rPr lang="en-US" sz="2400" dirty="0" err="1" smtClean="0"/>
              <a:t>Vigilância</a:t>
            </a:r>
            <a:r>
              <a:rPr lang="en-US" sz="2400" dirty="0" smtClean="0"/>
              <a:t> e </a:t>
            </a:r>
            <a:r>
              <a:rPr lang="en-US" sz="2400" dirty="0" err="1" smtClean="0"/>
              <a:t>Monitoramento</a:t>
            </a:r>
            <a:r>
              <a:rPr lang="en-US" sz="2400" dirty="0" smtClean="0"/>
              <a:t> da </a:t>
            </a:r>
            <a:r>
              <a:rPr lang="en-US" sz="2400" dirty="0" err="1" smtClean="0"/>
              <a:t>Instrumentação</a:t>
            </a:r>
            <a:endParaRPr lang="en-US" sz="2400" dirty="0" smtClean="0"/>
          </a:p>
          <a:p>
            <a:pPr eaLnBrk="0" hangingPunct="0">
              <a:buClr>
                <a:srgbClr val="FF0000"/>
              </a:buClr>
              <a:buSzPct val="150000"/>
              <a:buFontTx/>
              <a:buChar char="•"/>
            </a:pPr>
            <a:endParaRPr lang="en-US" sz="800" dirty="0"/>
          </a:p>
          <a:p>
            <a:pPr eaLnBrk="0" hangingPunct="0">
              <a:buClr>
                <a:srgbClr val="FF0000"/>
              </a:buClr>
              <a:buSzPct val="150000"/>
              <a:buFontTx/>
              <a:buChar char="•"/>
            </a:pPr>
            <a:r>
              <a:rPr lang="en-US" sz="2400" dirty="0" err="1" smtClean="0"/>
              <a:t>Realizar</a:t>
            </a:r>
            <a:r>
              <a:rPr lang="en-US" sz="2400" dirty="0" smtClean="0"/>
              <a:t> </a:t>
            </a:r>
            <a:r>
              <a:rPr lang="en-US" sz="2400" dirty="0" err="1" smtClean="0"/>
              <a:t>Inspeções</a:t>
            </a:r>
            <a:r>
              <a:rPr lang="en-US" sz="2400" dirty="0" smtClean="0"/>
              <a:t> </a:t>
            </a:r>
            <a:r>
              <a:rPr lang="en-US" sz="2400" dirty="0" err="1" smtClean="0"/>
              <a:t>Periódicas</a:t>
            </a:r>
            <a:endParaRPr lang="en-US" sz="2400" dirty="0"/>
          </a:p>
          <a:p>
            <a:pPr eaLnBrk="0" hangingPunct="0">
              <a:buClr>
                <a:srgbClr val="FF0000"/>
              </a:buClr>
              <a:buSzPct val="150000"/>
              <a:buFontTx/>
              <a:buChar char="•"/>
            </a:pPr>
            <a:endParaRPr lang="en-US" sz="800" dirty="0"/>
          </a:p>
          <a:p>
            <a:pPr eaLnBrk="0" hangingPunct="0">
              <a:buClr>
                <a:srgbClr val="FF0000"/>
              </a:buClr>
              <a:buSzPct val="150000"/>
              <a:buFontTx/>
              <a:buChar char="•"/>
            </a:pPr>
            <a:r>
              <a:rPr lang="en-US" sz="2400" dirty="0" err="1" smtClean="0"/>
              <a:t>Realizar</a:t>
            </a:r>
            <a:r>
              <a:rPr lang="en-US" sz="2400" dirty="0" smtClean="0"/>
              <a:t> </a:t>
            </a:r>
            <a:r>
              <a:rPr lang="en-US" sz="2400" dirty="0" err="1" smtClean="0"/>
              <a:t>Treinamento</a:t>
            </a:r>
            <a:r>
              <a:rPr lang="en-US" sz="2400" dirty="0" smtClean="0"/>
              <a:t> de </a:t>
            </a:r>
            <a:r>
              <a:rPr lang="en-US" sz="2400" dirty="0" err="1" smtClean="0"/>
              <a:t>Ações</a:t>
            </a:r>
            <a:r>
              <a:rPr lang="en-US" sz="2400" dirty="0" smtClean="0"/>
              <a:t> </a:t>
            </a:r>
            <a:r>
              <a:rPr lang="en-US" sz="2400" dirty="0" err="1" smtClean="0"/>
              <a:t>Emergenciais</a:t>
            </a:r>
            <a:endParaRPr lang="en-US" sz="2400" dirty="0"/>
          </a:p>
          <a:p>
            <a:pPr eaLnBrk="0" hangingPunct="0">
              <a:buClr>
                <a:srgbClr val="FF0000"/>
              </a:buClr>
              <a:buSzPct val="150000"/>
              <a:buFontTx/>
              <a:buChar char="•"/>
            </a:pPr>
            <a:endParaRPr lang="en-US" sz="800" dirty="0"/>
          </a:p>
          <a:p>
            <a:pPr eaLnBrk="0" hangingPunct="0">
              <a:buClr>
                <a:srgbClr val="FF0000"/>
              </a:buClr>
              <a:buSzPct val="150000"/>
              <a:buFontTx/>
              <a:buChar char="•"/>
            </a:pPr>
            <a:r>
              <a:rPr lang="en-US" sz="2400" dirty="0" err="1" smtClean="0"/>
              <a:t>Realizar</a:t>
            </a:r>
            <a:r>
              <a:rPr lang="en-US" sz="2400" dirty="0" smtClean="0"/>
              <a:t> </a:t>
            </a:r>
            <a:r>
              <a:rPr lang="en-US" sz="2400" dirty="0" err="1" smtClean="0"/>
              <a:t>Treinamento</a:t>
            </a:r>
            <a:endParaRPr lang="en-US" sz="2400" dirty="0"/>
          </a:p>
          <a:p>
            <a:pPr eaLnBrk="0" hangingPunct="0">
              <a:buClr>
                <a:srgbClr val="FF0000"/>
              </a:buClr>
              <a:buSzPct val="150000"/>
              <a:buFontTx/>
              <a:buChar char="•"/>
            </a:pPr>
            <a:endParaRPr lang="en-US" sz="800" dirty="0"/>
          </a:p>
          <a:p>
            <a:pPr eaLnBrk="0" hangingPunct="0">
              <a:buClr>
                <a:srgbClr val="FF0000"/>
              </a:buClr>
              <a:buSzPct val="150000"/>
              <a:buFontTx/>
              <a:buChar char="•"/>
            </a:pPr>
            <a:r>
              <a:rPr lang="en-US" sz="2400" dirty="0" err="1" smtClean="0"/>
              <a:t>Operar</a:t>
            </a:r>
            <a:r>
              <a:rPr lang="en-US" sz="2400" dirty="0" smtClean="0"/>
              <a:t> o </a:t>
            </a:r>
            <a:r>
              <a:rPr lang="en-US" sz="2400" dirty="0" err="1" smtClean="0"/>
              <a:t>reservatório</a:t>
            </a:r>
            <a:r>
              <a:rPr lang="en-US" sz="2400" dirty="0" smtClean="0"/>
              <a:t> </a:t>
            </a:r>
            <a:r>
              <a:rPr lang="en-US" sz="2400" dirty="0" err="1" smtClean="0"/>
              <a:t>conforme</a:t>
            </a:r>
            <a:r>
              <a:rPr lang="en-US" sz="2400" dirty="0" smtClean="0"/>
              <a:t> o Plano de </a:t>
            </a:r>
            <a:r>
              <a:rPr lang="en-US" sz="2400" dirty="0" err="1" smtClean="0"/>
              <a:t>Controle</a:t>
            </a:r>
            <a:r>
              <a:rPr lang="en-US" sz="2400" dirty="0" smtClean="0"/>
              <a:t> das </a:t>
            </a:r>
            <a:r>
              <a:rPr lang="en-US" sz="2400" dirty="0" err="1" smtClean="0"/>
              <a:t>Águas</a:t>
            </a:r>
            <a:endParaRPr lang="en-US" sz="800" dirty="0"/>
          </a:p>
          <a:p>
            <a:pPr eaLnBrk="0" hangingPunct="0">
              <a:buClr>
                <a:srgbClr val="FF0000"/>
              </a:buClr>
              <a:buSzPct val="150000"/>
              <a:buFontTx/>
              <a:buChar char="•"/>
            </a:pPr>
            <a:r>
              <a:rPr lang="en-US" sz="2400" dirty="0" err="1" smtClean="0"/>
              <a:t>Relatar</a:t>
            </a:r>
            <a:r>
              <a:rPr lang="en-US" sz="2400" dirty="0" smtClean="0"/>
              <a:t> </a:t>
            </a:r>
            <a:r>
              <a:rPr lang="en-US" sz="2400" dirty="0" err="1" smtClean="0"/>
              <a:t>situações</a:t>
            </a:r>
            <a:r>
              <a:rPr lang="en-US" sz="2400" dirty="0" smtClean="0"/>
              <a:t> de </a:t>
            </a:r>
            <a:r>
              <a:rPr lang="en-US" sz="2400" dirty="0" err="1" smtClean="0"/>
              <a:t>perigo</a:t>
            </a:r>
            <a:r>
              <a:rPr lang="en-US" sz="2400" dirty="0" smtClean="0"/>
              <a:t> e </a:t>
            </a:r>
            <a:r>
              <a:rPr lang="en-US" sz="2400" dirty="0" err="1" smtClean="0"/>
              <a:t>Relatórios</a:t>
            </a:r>
            <a:r>
              <a:rPr lang="en-US" sz="2400" dirty="0" smtClean="0"/>
              <a:t> </a:t>
            </a:r>
            <a:r>
              <a:rPr lang="en-US" sz="2400" dirty="0" err="1" smtClean="0"/>
              <a:t>Pós-Ações</a:t>
            </a:r>
            <a:endParaRPr lang="en-US" sz="2400" dirty="0"/>
          </a:p>
          <a:p>
            <a:pPr eaLnBrk="0" hangingPunct="0">
              <a:buClr>
                <a:srgbClr val="FF0000"/>
              </a:buClr>
              <a:buSzPct val="150000"/>
              <a:buFontTx/>
              <a:buChar char="•"/>
            </a:pPr>
            <a:endParaRPr lang="en-US" sz="800" dirty="0"/>
          </a:p>
          <a:p>
            <a:pPr eaLnBrk="0" hangingPunct="0">
              <a:buClr>
                <a:srgbClr val="FF0000"/>
              </a:buClr>
              <a:buSzPct val="150000"/>
              <a:buFontTx/>
              <a:buChar char="•"/>
            </a:pPr>
            <a:r>
              <a:rPr lang="en-US" sz="2400" dirty="0" err="1" smtClean="0"/>
              <a:t>Cooperar</a:t>
            </a:r>
            <a:r>
              <a:rPr lang="en-US" sz="2400" dirty="0" smtClean="0"/>
              <a:t> com </a:t>
            </a:r>
            <a:r>
              <a:rPr lang="en-US" sz="2400" dirty="0" err="1" smtClean="0"/>
              <a:t>Oficiais</a:t>
            </a:r>
            <a:r>
              <a:rPr lang="en-US" sz="2400" dirty="0" smtClean="0"/>
              <a:t> de </a:t>
            </a:r>
            <a:r>
              <a:rPr lang="en-US" sz="2400" dirty="0" err="1" smtClean="0"/>
              <a:t>Segurança</a:t>
            </a:r>
            <a:r>
              <a:rPr lang="en-US" sz="2400" dirty="0" smtClean="0"/>
              <a:t> de </a:t>
            </a:r>
            <a:r>
              <a:rPr lang="en-US" sz="2400" dirty="0" err="1" smtClean="0"/>
              <a:t>Barragens</a:t>
            </a: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bwMode="auto">
          <a:xfrm>
            <a:off x="609600" y="304800"/>
            <a:ext cx="7848600" cy="990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t-BR" sz="3600" noProof="0" dirty="0" smtClean="0">
                <a:solidFill>
                  <a:srgbClr val="FF0000"/>
                </a:solidFill>
              </a:rPr>
              <a:t>Segurança de Barragens durante </a:t>
            </a:r>
            <a:r>
              <a:rPr lang="pt-BR" sz="3600" noProof="0" dirty="0" smtClean="0">
                <a:solidFill>
                  <a:schemeClr val="tx1"/>
                </a:solidFill>
              </a:rPr>
              <a:t>Recuperação/</a:t>
            </a:r>
            <a:r>
              <a:rPr lang="pt-BR" sz="3600" dirty="0" smtClean="0">
                <a:solidFill>
                  <a:schemeClr val="tx1"/>
                </a:solidFill>
              </a:rPr>
              <a:t>M</a:t>
            </a:r>
            <a:r>
              <a:rPr lang="pt-BR" sz="3600" dirty="0" smtClean="0">
                <a:solidFill>
                  <a:srgbClr val="FF0000"/>
                </a:solidFill>
              </a:rPr>
              <a:t>odificação</a:t>
            </a:r>
            <a:endParaRPr lang="pt-BR" sz="3600" noProof="0" dirty="0" smtClean="0">
              <a:solidFill>
                <a:srgbClr val="FF0000"/>
              </a:solidFill>
            </a:endParaRPr>
          </a:p>
        </p:txBody>
      </p:sp>
      <p:sp>
        <p:nvSpPr>
          <p:cNvPr id="57346" name="Rectangle 3"/>
          <p:cNvSpPr>
            <a:spLocks noGrp="1" noChangeArrowheads="1"/>
          </p:cNvSpPr>
          <p:nvPr>
            <p:ph idx="1"/>
          </p:nvPr>
        </p:nvSpPr>
        <p:spPr bwMode="auto">
          <a:xfrm>
            <a:off x="609600" y="1600200"/>
            <a:ext cx="7772400" cy="434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pt-BR" sz="2400" noProof="0" dirty="0" smtClean="0">
                <a:latin typeface="Arial" pitchFamily="34" charset="0"/>
                <a:cs typeface="Arial" pitchFamily="34" charset="0"/>
              </a:rPr>
              <a:t>A realização de</a:t>
            </a:r>
            <a:r>
              <a:rPr lang="pt-BR" sz="2400" noProof="0" dirty="0" smtClean="0">
                <a:solidFill>
                  <a:srgbClr val="00B050"/>
                </a:solidFill>
                <a:latin typeface="Arial" pitchFamily="34" charset="0"/>
                <a:cs typeface="Arial" pitchFamily="34" charset="0"/>
              </a:rPr>
              <a:t> </a:t>
            </a:r>
            <a:r>
              <a:rPr lang="pt-BR" sz="2400" noProof="0" dirty="0" smtClean="0">
                <a:latin typeface="Arial" pitchFamily="34" charset="0"/>
                <a:cs typeface="Arial" pitchFamily="34" charset="0"/>
              </a:rPr>
              <a:t>Recuperação e </a:t>
            </a:r>
            <a:r>
              <a:rPr lang="pt-BR" sz="2400" dirty="0" smtClean="0">
                <a:latin typeface="Arial" pitchFamily="34" charset="0"/>
                <a:cs typeface="Arial" pitchFamily="34" charset="0"/>
              </a:rPr>
              <a:t>Modificação tem três objetivos</a:t>
            </a:r>
            <a:r>
              <a:rPr lang="pt-BR" sz="2400" noProof="0" dirty="0" smtClean="0">
                <a:latin typeface="Arial" pitchFamily="34" charset="0"/>
                <a:cs typeface="Arial" pitchFamily="34" charset="0"/>
              </a:rPr>
              <a:t>:</a:t>
            </a:r>
          </a:p>
          <a:p>
            <a:pPr lvl="1" eaLnBrk="1" hangingPunct="1">
              <a:buFontTx/>
              <a:buNone/>
            </a:pPr>
            <a:r>
              <a:rPr lang="pt-BR" sz="2000" noProof="0" dirty="0" smtClean="0">
                <a:latin typeface="Arial" pitchFamily="34" charset="0"/>
                <a:cs typeface="Arial" pitchFamily="34" charset="0"/>
              </a:rPr>
              <a:t>Prolongar a </a:t>
            </a:r>
            <a:r>
              <a:rPr lang="pt-BR" sz="2000" dirty="0" smtClean="0">
                <a:latin typeface="Arial" pitchFamily="34" charset="0"/>
                <a:cs typeface="Arial" pitchFamily="34" charset="0"/>
              </a:rPr>
              <a:t>Vida da barragem</a:t>
            </a:r>
            <a:r>
              <a:rPr lang="pt-BR" sz="2000" noProof="0" dirty="0" smtClean="0">
                <a:latin typeface="Arial" pitchFamily="34" charset="0"/>
                <a:cs typeface="Arial" pitchFamily="34" charset="0"/>
              </a:rPr>
              <a:t>.</a:t>
            </a:r>
          </a:p>
          <a:p>
            <a:pPr lvl="1">
              <a:buNone/>
            </a:pPr>
            <a:r>
              <a:rPr lang="pt-BR" sz="2000" noProof="0" dirty="0" smtClean="0">
                <a:latin typeface="Arial" pitchFamily="34" charset="0"/>
                <a:cs typeface="Arial" pitchFamily="34" charset="0"/>
              </a:rPr>
              <a:t>Corrigir deficiências em termos de </a:t>
            </a:r>
          </a:p>
          <a:p>
            <a:pPr lvl="1">
              <a:buNone/>
            </a:pPr>
            <a:r>
              <a:rPr lang="pt-BR" sz="2000" noProof="0" dirty="0" smtClean="0">
                <a:latin typeface="Arial" pitchFamily="34" charset="0"/>
                <a:cs typeface="Arial" pitchFamily="34" charset="0"/>
              </a:rPr>
              <a:t>segurança de barragens. </a:t>
            </a:r>
          </a:p>
          <a:p>
            <a:pPr lvl="1" eaLnBrk="1" hangingPunct="1">
              <a:buFontTx/>
              <a:buNone/>
            </a:pPr>
            <a:r>
              <a:rPr lang="pt-BR" sz="2000" noProof="0" dirty="0" smtClean="0">
                <a:latin typeface="Arial" pitchFamily="34" charset="0"/>
                <a:cs typeface="Arial" pitchFamily="34" charset="0"/>
              </a:rPr>
              <a:t>Estabelecer novos objetivos para a barragem.</a:t>
            </a:r>
          </a:p>
          <a:p>
            <a:pPr eaLnBrk="1" hangingPunct="1">
              <a:buFontTx/>
              <a:buNone/>
            </a:pPr>
            <a:r>
              <a:rPr lang="pt-BR" sz="2400" noProof="0" dirty="0" smtClean="0">
                <a:latin typeface="Arial" pitchFamily="34" charset="0"/>
                <a:cs typeface="Arial" pitchFamily="34" charset="0"/>
              </a:rPr>
              <a:t>Uma vez identificada a necessidade, o processo retorna ao Processo de Planejamento</a:t>
            </a:r>
          </a:p>
          <a:p>
            <a:pPr lvl="1" eaLnBrk="1" hangingPunct="1">
              <a:buFontTx/>
              <a:buNone/>
            </a:pPr>
            <a:r>
              <a:rPr lang="pt-BR" sz="2000" noProof="0" dirty="0" smtClean="0">
                <a:latin typeface="Arial" pitchFamily="34" charset="0"/>
                <a:cs typeface="Arial" pitchFamily="34" charset="0"/>
              </a:rPr>
              <a:t>Modificações para corrigir deficiências ou prolongar a vida da barragem </a:t>
            </a:r>
            <a:r>
              <a:rPr lang="pt-BR" sz="2000" dirty="0" smtClean="0">
                <a:latin typeface="Arial" pitchFamily="34" charset="0"/>
                <a:cs typeface="Arial" pitchFamily="34" charset="0"/>
              </a:rPr>
              <a:t>ocorrem sob a autoridade do Chefe de Engenheiros</a:t>
            </a:r>
            <a:r>
              <a:rPr lang="pt-BR" sz="2000" noProof="0" dirty="0" smtClean="0">
                <a:latin typeface="Arial" pitchFamily="34" charset="0"/>
                <a:cs typeface="Arial" pitchFamily="34" charset="0"/>
              </a:rPr>
              <a:t>.</a:t>
            </a:r>
          </a:p>
          <a:p>
            <a:pPr lvl="1" eaLnBrk="1" hangingPunct="1">
              <a:buFontTx/>
              <a:buNone/>
            </a:pPr>
            <a:r>
              <a:rPr lang="pt-BR" sz="2000" noProof="0" dirty="0" smtClean="0">
                <a:latin typeface="Arial" pitchFamily="34" charset="0"/>
                <a:cs typeface="Arial" pitchFamily="34" charset="0"/>
              </a:rPr>
              <a:t>Modificações que acarretam novos usos para a barragem requerem autorização do Congresso.</a:t>
            </a:r>
          </a:p>
        </p:txBody>
      </p:sp>
      <p:sp>
        <p:nvSpPr>
          <p:cNvPr id="57348" name="Rectangle 4"/>
          <p:cNvSpPr>
            <a:spLocks noChangeArrowheads="1"/>
          </p:cNvSpPr>
          <p:nvPr/>
        </p:nvSpPr>
        <p:spPr bwMode="auto">
          <a:xfrm>
            <a:off x="6629400" y="2133600"/>
            <a:ext cx="2133600" cy="1143000"/>
          </a:xfrm>
          <a:prstGeom prst="rect">
            <a:avLst/>
          </a:prstGeom>
          <a:solidFill>
            <a:srgbClr val="00B050">
              <a:alpha val="90195"/>
            </a:srgbClr>
          </a:solidFill>
          <a:ln w="9525" algn="ctr">
            <a:solidFill>
              <a:srgbClr val="000000"/>
            </a:solidFill>
            <a:round/>
            <a:headEnd/>
            <a:tailEnd/>
          </a:ln>
        </p:spPr>
        <p:txBody>
          <a:bodyPr/>
          <a:lstStyle/>
          <a:p>
            <a:pPr algn="ctr" eaLnBrk="0" hangingPunct="0"/>
            <a:endParaRPr lang="en-US" sz="2000" b="1" dirty="0" smtClean="0">
              <a:solidFill>
                <a:schemeClr val="bg1"/>
              </a:solidFill>
              <a:cs typeface="Arial" charset="0"/>
            </a:endParaRPr>
          </a:p>
          <a:p>
            <a:pPr algn="ctr" eaLnBrk="0" hangingPunct="0">
              <a:spcBef>
                <a:spcPts val="600"/>
              </a:spcBef>
            </a:pPr>
            <a:r>
              <a:rPr lang="en-US" sz="2000" b="1" dirty="0" err="1" smtClean="0">
                <a:cs typeface="Arial" charset="0"/>
              </a:rPr>
              <a:t>Reabilitação</a:t>
            </a:r>
            <a:r>
              <a:rPr lang="en-US" sz="2000" b="1" dirty="0" smtClean="0">
                <a:cs typeface="Arial" charset="0"/>
              </a:rPr>
              <a:t>/</a:t>
            </a:r>
            <a:r>
              <a:rPr lang="en-US" sz="2000" b="1" dirty="0" err="1" smtClean="0">
                <a:cs typeface="Arial" charset="0"/>
              </a:rPr>
              <a:t>Modificação</a:t>
            </a:r>
            <a:endParaRPr lang="en-US" sz="2000" b="1" dirty="0">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bwMode="auto">
          <a:xfrm>
            <a:off x="533400" y="381000"/>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t-BR" dirty="0" smtClean="0">
                <a:solidFill>
                  <a:srgbClr val="FF0000"/>
                </a:solidFill>
              </a:rPr>
              <a:t>Segurança de Barragens durante o </a:t>
            </a:r>
            <a:r>
              <a:rPr lang="pt-BR" dirty="0" err="1" smtClean="0">
                <a:solidFill>
                  <a:schemeClr val="tx1"/>
                </a:solidFill>
              </a:rPr>
              <a:t>Descomissionamento</a:t>
            </a:r>
            <a:endParaRPr lang="pt-BR" noProof="0" dirty="0" smtClean="0">
              <a:solidFill>
                <a:schemeClr val="tx1"/>
              </a:solidFill>
            </a:endParaRPr>
          </a:p>
        </p:txBody>
      </p:sp>
      <p:sp>
        <p:nvSpPr>
          <p:cNvPr id="58370" name="Rectangle 3"/>
          <p:cNvSpPr>
            <a:spLocks noGrp="1" noChangeArrowheads="1"/>
          </p:cNvSpPr>
          <p:nvPr>
            <p:ph idx="1"/>
          </p:nvPr>
        </p:nvSpPr>
        <p:spPr bwMode="auto">
          <a:xfrm>
            <a:off x="457200" y="2286000"/>
            <a:ext cx="8153400" cy="373380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spcBef>
                <a:spcPts val="0"/>
              </a:spcBef>
              <a:spcAft>
                <a:spcPts val="0"/>
              </a:spcAft>
              <a:buNone/>
            </a:pPr>
            <a:r>
              <a:rPr lang="pt-BR" sz="3600" noProof="0" dirty="0" err="1" smtClean="0">
                <a:latin typeface="Arial" pitchFamily="34" charset="0"/>
                <a:cs typeface="Arial" pitchFamily="34" charset="0"/>
              </a:rPr>
              <a:t>Descomissionamento</a:t>
            </a:r>
            <a:endParaRPr lang="pt-BR" sz="3600" noProof="0" dirty="0" smtClean="0">
              <a:latin typeface="Arial" pitchFamily="34" charset="0"/>
              <a:cs typeface="Arial" pitchFamily="34" charset="0"/>
            </a:endParaRPr>
          </a:p>
          <a:p>
            <a:pPr marL="0" indent="0" eaLnBrk="1" hangingPunct="1">
              <a:spcBef>
                <a:spcPts val="0"/>
              </a:spcBef>
              <a:spcAft>
                <a:spcPts val="0"/>
              </a:spcAft>
              <a:buNone/>
            </a:pPr>
            <a:r>
              <a:rPr lang="pt-BR" sz="3600" noProof="0" dirty="0" smtClean="0">
                <a:latin typeface="Arial" pitchFamily="34" charset="0"/>
                <a:cs typeface="Arial" pitchFamily="34" charset="0"/>
              </a:rPr>
              <a:t> da barragem </a:t>
            </a:r>
          </a:p>
          <a:p>
            <a:pPr marL="0" indent="0" eaLnBrk="1" hangingPunct="1">
              <a:spcBef>
                <a:spcPts val="0"/>
              </a:spcBef>
              <a:spcAft>
                <a:spcPts val="0"/>
              </a:spcAft>
              <a:buNone/>
            </a:pPr>
            <a:r>
              <a:rPr lang="pt-BR" sz="3600" noProof="0" dirty="0" smtClean="0">
                <a:latin typeface="Arial" pitchFamily="34" charset="0"/>
                <a:cs typeface="Arial" pitchFamily="34" charset="0"/>
              </a:rPr>
              <a:t>requer os mesmos estudos detalhados que a construção de novas </a:t>
            </a:r>
            <a:r>
              <a:rPr lang="pt-BR" sz="3600" dirty="0" smtClean="0">
                <a:latin typeface="Arial" pitchFamily="34" charset="0"/>
                <a:cs typeface="Arial" pitchFamily="34" charset="0"/>
              </a:rPr>
              <a:t>barragens</a:t>
            </a:r>
          </a:p>
          <a:p>
            <a:pPr marL="0" indent="0" eaLnBrk="1" hangingPunct="1">
              <a:spcBef>
                <a:spcPts val="0"/>
              </a:spcBef>
              <a:spcAft>
                <a:spcPts val="0"/>
              </a:spcAft>
              <a:buNone/>
            </a:pPr>
            <a:r>
              <a:rPr lang="pt-BR" sz="3600" noProof="0" dirty="0" smtClean="0">
                <a:latin typeface="Arial" pitchFamily="34" charset="0"/>
                <a:cs typeface="Arial" pitchFamily="34" charset="0"/>
              </a:rPr>
              <a:t>A segurança de barragens é incluída em todas as </a:t>
            </a:r>
            <a:r>
              <a:rPr lang="pt-BR" sz="3600" dirty="0" smtClean="0">
                <a:latin typeface="Arial" pitchFamily="34" charset="0"/>
                <a:cs typeface="Arial" pitchFamily="34" charset="0"/>
              </a:rPr>
              <a:t>etapas do processo</a:t>
            </a:r>
            <a:r>
              <a:rPr lang="pt-BR" sz="3600" noProof="0" dirty="0" smtClean="0">
                <a:latin typeface="Arial" pitchFamily="34" charset="0"/>
                <a:cs typeface="Arial" pitchFamily="34" charset="0"/>
              </a:rPr>
              <a:t>.</a:t>
            </a:r>
          </a:p>
        </p:txBody>
      </p:sp>
      <p:sp>
        <p:nvSpPr>
          <p:cNvPr id="58372" name="Rectangle 4"/>
          <p:cNvSpPr>
            <a:spLocks noChangeArrowheads="1"/>
          </p:cNvSpPr>
          <p:nvPr/>
        </p:nvSpPr>
        <p:spPr bwMode="auto">
          <a:xfrm>
            <a:off x="6257306" y="2362200"/>
            <a:ext cx="2514600" cy="1066800"/>
          </a:xfrm>
          <a:prstGeom prst="rect">
            <a:avLst/>
          </a:prstGeom>
          <a:solidFill>
            <a:srgbClr val="FFFF00"/>
          </a:solidFill>
          <a:ln w="9525" algn="ctr">
            <a:solidFill>
              <a:srgbClr val="000000"/>
            </a:solidFill>
            <a:round/>
            <a:headEnd/>
            <a:tailEnd/>
          </a:ln>
        </p:spPr>
        <p:txBody>
          <a:bodyPr/>
          <a:lstStyle/>
          <a:p>
            <a:pPr algn="ctr" eaLnBrk="0" hangingPunct="0"/>
            <a:endParaRPr lang="en-US" sz="2000" dirty="0">
              <a:solidFill>
                <a:schemeClr val="tx2"/>
              </a:solidFill>
              <a:cs typeface="Arial" charset="0"/>
            </a:endParaRPr>
          </a:p>
          <a:p>
            <a:pPr algn="ctr" eaLnBrk="0" hangingPunct="0"/>
            <a:r>
              <a:rPr lang="en-US" sz="2000" b="1" dirty="0" err="1" smtClean="0">
                <a:solidFill>
                  <a:srgbClr val="00B050"/>
                </a:solidFill>
                <a:cs typeface="Arial" charset="0"/>
              </a:rPr>
              <a:t>Descomissionamento</a:t>
            </a:r>
            <a:endParaRPr lang="en-US" sz="2000" b="1" dirty="0">
              <a:solidFill>
                <a:srgbClr val="00B050"/>
              </a:solidFill>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bwMode="auto">
          <a:xfrm>
            <a:off x="457200" y="304800"/>
            <a:ext cx="8229600" cy="7921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t-BR" noProof="0" dirty="0" smtClean="0">
                <a:solidFill>
                  <a:srgbClr val="FF0000"/>
                </a:solidFill>
              </a:rPr>
              <a:t>Financiamento das Etapas</a:t>
            </a:r>
          </a:p>
        </p:txBody>
      </p:sp>
      <p:sp>
        <p:nvSpPr>
          <p:cNvPr id="61442" name="Rectangle 3"/>
          <p:cNvSpPr>
            <a:spLocks noGrp="1" noChangeArrowheads="1"/>
          </p:cNvSpPr>
          <p:nvPr>
            <p:ph idx="1"/>
          </p:nvPr>
        </p:nvSpPr>
        <p:spPr bwMode="auto">
          <a:xfrm>
            <a:off x="1066800" y="1143000"/>
            <a:ext cx="7772400" cy="4419600"/>
          </a:xfrm>
          <a:noFill/>
          <a:ln>
            <a:miter lim="800000"/>
            <a:headEnd/>
            <a:tailEnd/>
          </a:ln>
        </p:spPr>
        <p:txBody>
          <a:bodyPr vert="horz" wrap="square" lIns="91440" tIns="45720" rIns="91440" bIns="45720" numCol="1" anchor="t" anchorCtr="0" compatLnSpc="1">
            <a:prstTxWarp prst="textNoShape">
              <a:avLst/>
            </a:prstTxWarp>
          </a:bodyPr>
          <a:lstStyle/>
          <a:p>
            <a:pPr marL="457200" indent="-457200" eaLnBrk="1" hangingPunct="1"/>
            <a:r>
              <a:rPr lang="pt-BR" sz="2800" noProof="0" dirty="0" smtClean="0">
                <a:latin typeface="Arial" pitchFamily="34" charset="0"/>
                <a:cs typeface="Arial" pitchFamily="34" charset="0"/>
              </a:rPr>
              <a:t>Investigações gerais</a:t>
            </a:r>
          </a:p>
          <a:p>
            <a:pPr marL="914400" lvl="1" indent="-457200" eaLnBrk="1" hangingPunct="1">
              <a:spcBef>
                <a:spcPts val="0"/>
              </a:spcBef>
            </a:pPr>
            <a:r>
              <a:rPr lang="pt-BR" sz="2400" noProof="0" dirty="0" smtClean="0">
                <a:latin typeface="Arial" pitchFamily="34" charset="0"/>
                <a:cs typeface="Arial" pitchFamily="34" charset="0"/>
              </a:rPr>
              <a:t>Estudos de </a:t>
            </a:r>
            <a:r>
              <a:rPr lang="pt-BR" sz="2400" dirty="0" smtClean="0">
                <a:latin typeface="Arial" pitchFamily="34" charset="0"/>
                <a:cs typeface="Arial" pitchFamily="34" charset="0"/>
              </a:rPr>
              <a:t>Planejamento </a:t>
            </a:r>
            <a:endParaRPr lang="pt-BR" sz="2400" noProof="0" dirty="0" smtClean="0">
              <a:latin typeface="Arial" pitchFamily="34" charset="0"/>
              <a:cs typeface="Arial" pitchFamily="34" charset="0"/>
            </a:endParaRPr>
          </a:p>
          <a:p>
            <a:pPr marL="457200" indent="-457200" eaLnBrk="1" hangingPunct="1"/>
            <a:r>
              <a:rPr lang="pt-BR" sz="2800" noProof="0" dirty="0" smtClean="0">
                <a:latin typeface="Arial" pitchFamily="34" charset="0"/>
                <a:cs typeface="Arial" pitchFamily="34" charset="0"/>
              </a:rPr>
              <a:t>Construção, Geral</a:t>
            </a:r>
          </a:p>
          <a:p>
            <a:pPr marL="914400" lvl="1" indent="-457200" eaLnBrk="1" hangingPunct="1">
              <a:spcBef>
                <a:spcPts val="0"/>
              </a:spcBef>
            </a:pPr>
            <a:r>
              <a:rPr lang="pt-BR" sz="2400" noProof="0" dirty="0" smtClean="0">
                <a:latin typeface="Arial" pitchFamily="34" charset="0"/>
                <a:cs typeface="Arial" pitchFamily="34" charset="0"/>
              </a:rPr>
              <a:t>Novos Projetos </a:t>
            </a:r>
          </a:p>
          <a:p>
            <a:pPr marL="914400" lvl="1" indent="-457200" eaLnBrk="1" hangingPunct="1">
              <a:spcBef>
                <a:spcPts val="0"/>
              </a:spcBef>
            </a:pPr>
            <a:r>
              <a:rPr lang="pt-BR" sz="2400" noProof="0" dirty="0" smtClean="0">
                <a:latin typeface="Arial" pitchFamily="34" charset="0"/>
                <a:cs typeface="Arial" pitchFamily="34" charset="0"/>
              </a:rPr>
              <a:t>Modificações para Novos Usos</a:t>
            </a:r>
          </a:p>
          <a:p>
            <a:pPr marL="914400" lvl="1" indent="-457200" eaLnBrk="1" hangingPunct="1">
              <a:spcBef>
                <a:spcPts val="0"/>
              </a:spcBef>
            </a:pPr>
            <a:r>
              <a:rPr lang="pt-BR" sz="2400" dirty="0">
                <a:latin typeface="Arial" pitchFamily="34" charset="0"/>
                <a:cs typeface="Arial" pitchFamily="34" charset="0"/>
              </a:rPr>
              <a:t>Modificações para </a:t>
            </a:r>
            <a:r>
              <a:rPr lang="pt-BR" sz="2400" dirty="0" smtClean="0">
                <a:latin typeface="Arial" pitchFamily="34" charset="0"/>
                <a:cs typeface="Arial" pitchFamily="34" charset="0"/>
              </a:rPr>
              <a:t>Segurança de Barragens</a:t>
            </a:r>
            <a:endParaRPr lang="pt-BR" sz="2400" noProof="0" dirty="0" smtClean="0">
              <a:latin typeface="Arial" pitchFamily="34" charset="0"/>
              <a:cs typeface="Arial" pitchFamily="34" charset="0"/>
            </a:endParaRPr>
          </a:p>
          <a:p>
            <a:pPr marL="914400" lvl="1" indent="-457200" eaLnBrk="1" hangingPunct="1">
              <a:spcBef>
                <a:spcPts val="0"/>
              </a:spcBef>
            </a:pPr>
            <a:r>
              <a:rPr lang="pt-BR" sz="2400" dirty="0">
                <a:latin typeface="Arial" pitchFamily="34" charset="0"/>
                <a:cs typeface="Arial" pitchFamily="34" charset="0"/>
              </a:rPr>
              <a:t>Modificações para </a:t>
            </a:r>
            <a:r>
              <a:rPr lang="pt-BR" sz="2400" dirty="0" smtClean="0">
                <a:latin typeface="Arial" pitchFamily="34" charset="0"/>
                <a:cs typeface="Arial" pitchFamily="34" charset="0"/>
              </a:rPr>
              <a:t>prolongar a vida da barragem</a:t>
            </a:r>
            <a:endParaRPr lang="pt-BR" sz="2400" noProof="0" dirty="0" smtClean="0">
              <a:latin typeface="Arial" pitchFamily="34" charset="0"/>
              <a:cs typeface="Arial" pitchFamily="34" charset="0"/>
            </a:endParaRPr>
          </a:p>
          <a:p>
            <a:pPr marL="457200" indent="-457200" eaLnBrk="1" hangingPunct="1"/>
            <a:r>
              <a:rPr lang="pt-BR" sz="2800" noProof="0" dirty="0" smtClean="0">
                <a:latin typeface="Arial" pitchFamily="34" charset="0"/>
                <a:cs typeface="Arial" pitchFamily="34" charset="0"/>
              </a:rPr>
              <a:t>Operações e Manutenção</a:t>
            </a:r>
          </a:p>
          <a:p>
            <a:pPr marL="914400" lvl="1" indent="-457200" eaLnBrk="1" hangingPunct="1">
              <a:spcBef>
                <a:spcPts val="0"/>
              </a:spcBef>
            </a:pPr>
            <a:r>
              <a:rPr lang="pt-BR" sz="2400" noProof="0" dirty="0" smtClean="0">
                <a:latin typeface="Arial" pitchFamily="34" charset="0"/>
                <a:cs typeface="Arial" pitchFamily="34" charset="0"/>
              </a:rPr>
              <a:t>Operações Diárias</a:t>
            </a:r>
          </a:p>
          <a:p>
            <a:pPr marL="914400" lvl="1" indent="-457200" eaLnBrk="1" hangingPunct="1">
              <a:spcBef>
                <a:spcPts val="0"/>
              </a:spcBef>
            </a:pPr>
            <a:r>
              <a:rPr lang="pt-BR" sz="2400" noProof="0" dirty="0" err="1" smtClean="0">
                <a:latin typeface="Arial" pitchFamily="34" charset="0"/>
                <a:cs typeface="Arial" pitchFamily="34" charset="0"/>
              </a:rPr>
              <a:t>Manutenç</a:t>
            </a:r>
            <a:r>
              <a:rPr lang="pt-BR" sz="2400" dirty="0" err="1" smtClean="0">
                <a:latin typeface="Arial" pitchFamily="34" charset="0"/>
                <a:cs typeface="Arial" pitchFamily="34" charset="0"/>
              </a:rPr>
              <a:t>ão</a:t>
            </a:r>
            <a:r>
              <a:rPr lang="pt-BR" sz="2400" dirty="0" smtClean="0">
                <a:latin typeface="Arial" pitchFamily="34" charset="0"/>
                <a:cs typeface="Arial" pitchFamily="34" charset="0"/>
              </a:rPr>
              <a:t> de Grande Importância </a:t>
            </a:r>
          </a:p>
          <a:p>
            <a:pPr marL="914400" lvl="1" indent="-457200" eaLnBrk="1" hangingPunct="1">
              <a:spcBef>
                <a:spcPts val="0"/>
              </a:spcBef>
            </a:pPr>
            <a:r>
              <a:rPr lang="pt-BR" sz="2400" noProof="0" dirty="0" err="1" smtClean="0">
                <a:solidFill>
                  <a:srgbClr val="000000"/>
                </a:solidFill>
                <a:latin typeface="Arial" pitchFamily="34" charset="0"/>
                <a:cs typeface="Arial" pitchFamily="34" charset="0"/>
              </a:rPr>
              <a:t>MIIRs</a:t>
            </a:r>
            <a:endParaRPr lang="pt-BR" sz="2400" noProof="0" dirty="0" smtClean="0">
              <a:solidFill>
                <a:srgbClr val="000000"/>
              </a:solidFill>
              <a:latin typeface="Arial" pitchFamily="34" charset="0"/>
              <a:cs typeface="Arial" pitchFamily="34" charset="0"/>
            </a:endParaRPr>
          </a:p>
          <a:p>
            <a:pPr marL="457200" indent="-457200" eaLnBrk="1" hangingPunct="1"/>
            <a:r>
              <a:rPr lang="pt-BR" sz="2800" noProof="0" dirty="0" smtClean="0">
                <a:latin typeface="Arial" pitchFamily="34" charset="0"/>
                <a:cs typeface="Arial" pitchFamily="34" charset="0"/>
              </a:rPr>
              <a:t>Outros recursos financeiros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bwMode="auto">
          <a:xfrm>
            <a:off x="457200" y="304800"/>
            <a:ext cx="8229600" cy="8683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t-BR" noProof="0" dirty="0" smtClean="0">
                <a:solidFill>
                  <a:srgbClr val="FF0000"/>
                </a:solidFill>
              </a:rPr>
              <a:t>Construção, Geral</a:t>
            </a:r>
          </a:p>
        </p:txBody>
      </p:sp>
      <p:sp>
        <p:nvSpPr>
          <p:cNvPr id="65538" name="Rectangle 3"/>
          <p:cNvSpPr>
            <a:spLocks noGrp="1" noChangeArrowheads="1"/>
          </p:cNvSpPr>
          <p:nvPr>
            <p:ph idx="1"/>
          </p:nvPr>
        </p:nvSpPr>
        <p:spPr bwMode="auto">
          <a:xfrm>
            <a:off x="609600" y="1371600"/>
            <a:ext cx="7772400" cy="4419600"/>
          </a:xfrm>
          <a:noFill/>
          <a:ln>
            <a:miter lim="800000"/>
            <a:headEnd/>
            <a:tailEnd/>
          </a:ln>
        </p:spPr>
        <p:txBody>
          <a:bodyPr vert="horz" wrap="square" lIns="91440" tIns="45720" rIns="91440" bIns="45720" numCol="1" anchor="t" anchorCtr="0" compatLnSpc="1">
            <a:prstTxWarp prst="textNoShape">
              <a:avLst/>
            </a:prstTxWarp>
          </a:bodyPr>
          <a:lstStyle/>
          <a:p>
            <a:pPr marL="457200" indent="-457200" eaLnBrk="1" hangingPunct="1"/>
            <a:r>
              <a:rPr lang="pt-BR" sz="2800" dirty="0" smtClean="0">
                <a:latin typeface="Arial" pitchFamily="34" charset="0"/>
                <a:cs typeface="Arial" pitchFamily="34" charset="0"/>
              </a:rPr>
              <a:t>Engenharia e Projeto Técnico durante a Construção</a:t>
            </a:r>
            <a:endParaRPr lang="pt-BR" sz="2800" noProof="0" dirty="0" smtClean="0">
              <a:latin typeface="Arial" pitchFamily="34" charset="0"/>
              <a:cs typeface="Arial" pitchFamily="34" charset="0"/>
            </a:endParaRPr>
          </a:p>
          <a:p>
            <a:pPr marL="914400" lvl="1" indent="-457200" eaLnBrk="1" hangingPunct="1"/>
            <a:r>
              <a:rPr lang="pt-BR" sz="2000" noProof="0" dirty="0" smtClean="0">
                <a:latin typeface="Arial" pitchFamily="34" charset="0"/>
                <a:cs typeface="Arial" pitchFamily="34" charset="0"/>
              </a:rPr>
              <a:t>Custo compartilhado </a:t>
            </a:r>
            <a:r>
              <a:rPr lang="pt-BR" sz="2000" dirty="0" smtClean="0">
                <a:latin typeface="Arial" pitchFamily="34" charset="0"/>
                <a:cs typeface="Arial" pitchFamily="34" charset="0"/>
              </a:rPr>
              <a:t>com base nos objetivos do projeto</a:t>
            </a:r>
            <a:endParaRPr lang="pt-BR" sz="2000" noProof="0" dirty="0" smtClean="0">
              <a:latin typeface="Arial" pitchFamily="34" charset="0"/>
              <a:cs typeface="Arial" pitchFamily="34" charset="0"/>
            </a:endParaRPr>
          </a:p>
          <a:p>
            <a:pPr marL="457200" indent="-457200" eaLnBrk="1" hangingPunct="1"/>
            <a:r>
              <a:rPr lang="pt-BR" sz="2800" noProof="0" dirty="0" smtClean="0">
                <a:latin typeface="Arial" pitchFamily="34" charset="0"/>
                <a:cs typeface="Arial" pitchFamily="34" charset="0"/>
              </a:rPr>
              <a:t>Construção </a:t>
            </a:r>
            <a:r>
              <a:rPr lang="pt-BR" sz="2800" dirty="0" smtClean="0">
                <a:latin typeface="Arial" pitchFamily="34" charset="0"/>
                <a:cs typeface="Arial" pitchFamily="34" charset="0"/>
              </a:rPr>
              <a:t>e um Novo Projeto</a:t>
            </a:r>
            <a:endParaRPr lang="pt-BR" sz="2800" noProof="0" dirty="0" smtClean="0">
              <a:latin typeface="Arial" pitchFamily="34" charset="0"/>
              <a:cs typeface="Arial" pitchFamily="34" charset="0"/>
            </a:endParaRPr>
          </a:p>
          <a:p>
            <a:pPr marL="914400" lvl="1" indent="-457200" eaLnBrk="1" hangingPunct="1"/>
            <a:r>
              <a:rPr lang="pt-BR" sz="2000" dirty="0">
                <a:latin typeface="Arial" pitchFamily="34" charset="0"/>
                <a:cs typeface="Arial" pitchFamily="34" charset="0"/>
              </a:rPr>
              <a:t>Custo compartilhado com base nos objetivos do projeto</a:t>
            </a:r>
          </a:p>
          <a:p>
            <a:pPr marL="457200" indent="-457200" eaLnBrk="1" hangingPunct="1"/>
            <a:r>
              <a:rPr lang="pt-BR" sz="2800" dirty="0" smtClean="0">
                <a:latin typeface="Arial" pitchFamily="34" charset="0"/>
                <a:cs typeface="Arial" pitchFamily="34" charset="0"/>
              </a:rPr>
              <a:t>Modificações para Mudanças de objetivos</a:t>
            </a:r>
            <a:endParaRPr lang="pt-BR" sz="2800" noProof="0" dirty="0" smtClean="0">
              <a:latin typeface="Arial" pitchFamily="34" charset="0"/>
              <a:cs typeface="Arial" pitchFamily="34" charset="0"/>
            </a:endParaRPr>
          </a:p>
          <a:p>
            <a:pPr marL="914400" lvl="1" indent="-457200" eaLnBrk="1" hangingPunct="1"/>
            <a:r>
              <a:rPr lang="pt-BR" sz="2000" dirty="0">
                <a:latin typeface="Arial" pitchFamily="34" charset="0"/>
                <a:cs typeface="Arial" pitchFamily="34" charset="0"/>
              </a:rPr>
              <a:t>Custo compartilhado com base nos objetivos do projeto</a:t>
            </a:r>
          </a:p>
          <a:p>
            <a:pPr marL="914400" lvl="1" indent="-457200" eaLnBrk="1" hangingPunct="1"/>
            <a:r>
              <a:rPr lang="pt-BR" sz="2000" noProof="0" dirty="0" smtClean="0">
                <a:latin typeface="Arial" pitchFamily="34" charset="0"/>
                <a:cs typeface="Arial" pitchFamily="34" charset="0"/>
              </a:rPr>
              <a:t>Modificações para prolongar a vida da barragem</a:t>
            </a:r>
          </a:p>
          <a:p>
            <a:pPr marL="457200" indent="-457200" eaLnBrk="1" hangingPunct="1"/>
            <a:r>
              <a:rPr lang="pt-BR" sz="2800" noProof="0" dirty="0" smtClean="0">
                <a:latin typeface="Arial" pitchFamily="34" charset="0"/>
                <a:cs typeface="Arial" pitchFamily="34" charset="0"/>
              </a:rPr>
              <a:t>Modificações para Segurança de Barragens</a:t>
            </a:r>
          </a:p>
          <a:p>
            <a:pPr marL="914400" lvl="1" indent="-457200" eaLnBrk="1" hangingPunct="1"/>
            <a:r>
              <a:rPr lang="pt-BR" sz="2000" noProof="0" dirty="0" smtClean="0">
                <a:latin typeface="Arial" pitchFamily="34" charset="0"/>
                <a:cs typeface="Arial" pitchFamily="34" charset="0"/>
              </a:rPr>
              <a:t>Programa de Garantia de </a:t>
            </a:r>
            <a:r>
              <a:rPr lang="pt-BR" sz="2000" dirty="0" smtClean="0">
                <a:latin typeface="Arial" pitchFamily="34" charset="0"/>
                <a:cs typeface="Arial" pitchFamily="34" charset="0"/>
              </a:rPr>
              <a:t>Segurança de Barragens</a:t>
            </a:r>
            <a:endParaRPr lang="pt-BR" sz="2000" noProof="0" dirty="0" smtClean="0">
              <a:latin typeface="Arial" pitchFamily="34" charset="0"/>
              <a:cs typeface="Arial" pitchFamily="34" charset="0"/>
            </a:endParaRPr>
          </a:p>
          <a:p>
            <a:pPr marL="914400" lvl="1" indent="-457200" eaLnBrk="1" hangingPunct="1"/>
            <a:r>
              <a:rPr lang="pt-BR" sz="2000" noProof="0" dirty="0" smtClean="0">
                <a:latin typeface="Arial" pitchFamily="34" charset="0"/>
                <a:cs typeface="Arial" pitchFamily="34" charset="0"/>
              </a:rPr>
              <a:t>Grande Recuperação</a:t>
            </a:r>
            <a:r>
              <a:rPr lang="pt-BR" sz="2000" dirty="0" smtClean="0">
                <a:latin typeface="Arial" pitchFamily="34" charset="0"/>
                <a:cs typeface="Arial" pitchFamily="34" charset="0"/>
              </a:rPr>
              <a:t> para Segurança de Barragens</a:t>
            </a:r>
            <a:endParaRPr lang="pt-BR" sz="2000" noProof="0" dirty="0" smtClean="0">
              <a:latin typeface="Arial" pitchFamily="34" charset="0"/>
              <a:cs typeface="Arial" pitchFamily="34" charset="0"/>
            </a:endParaRPr>
          </a:p>
          <a:p>
            <a:pPr marL="457200" indent="-457200" eaLnBrk="1" hangingPunct="1">
              <a:buFontTx/>
              <a:buNone/>
            </a:pPr>
            <a:endParaRPr lang="pt-BR" sz="2800" noProof="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495AD7AA-7B67-4CAD-A167-DEECD1685E39}"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bwMode="auto">
          <a:xfrm>
            <a:off x="457200" y="152400"/>
            <a:ext cx="8229600" cy="8683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t-BR" noProof="0" dirty="0" smtClean="0">
                <a:solidFill>
                  <a:srgbClr val="FF0000"/>
                </a:solidFill>
              </a:rPr>
              <a:t>Construção, Geral</a:t>
            </a:r>
          </a:p>
        </p:txBody>
      </p:sp>
      <p:sp>
        <p:nvSpPr>
          <p:cNvPr id="65538" name="Rectangle 3"/>
          <p:cNvSpPr>
            <a:spLocks noGrp="1" noChangeArrowheads="1"/>
          </p:cNvSpPr>
          <p:nvPr>
            <p:ph idx="1"/>
          </p:nvPr>
        </p:nvSpPr>
        <p:spPr bwMode="auto">
          <a:xfrm>
            <a:off x="457200" y="1219200"/>
            <a:ext cx="8686800" cy="4724400"/>
          </a:xfrm>
          <a:noFill/>
          <a:ln>
            <a:miter lim="800000"/>
            <a:headEnd/>
            <a:tailEnd/>
          </a:ln>
        </p:spPr>
        <p:txBody>
          <a:bodyPr vert="horz" wrap="square" lIns="91440" tIns="45720" rIns="91440" bIns="45720" numCol="1" anchor="t" anchorCtr="0" compatLnSpc="1">
            <a:prstTxWarp prst="textNoShape">
              <a:avLst/>
            </a:prstTxWarp>
          </a:bodyPr>
          <a:lstStyle/>
          <a:p>
            <a:pPr marL="457200" lvl="1" indent="-457200" eaLnBrk="1" hangingPunct="1">
              <a:buSzPct val="100000"/>
              <a:buFontTx/>
              <a:buChar char="•"/>
            </a:pPr>
            <a:r>
              <a:rPr lang="pt-BR" sz="2400" noProof="0" dirty="0" smtClean="0">
                <a:latin typeface="Arial" pitchFamily="34" charset="0"/>
                <a:cs typeface="Arial" pitchFamily="34" charset="0"/>
              </a:rPr>
              <a:t>Programa de Garantia de Segurança de Barragens</a:t>
            </a:r>
          </a:p>
          <a:p>
            <a:pPr marL="914400" lvl="1" indent="-457200" eaLnBrk="1" hangingPunct="1">
              <a:spcBef>
                <a:spcPts val="0"/>
              </a:spcBef>
            </a:pPr>
            <a:r>
              <a:rPr lang="pt-BR" sz="2000" noProof="0" dirty="0" smtClean="0">
                <a:latin typeface="Arial" pitchFamily="34" charset="0"/>
                <a:cs typeface="Arial" pitchFamily="34" charset="0"/>
              </a:rPr>
              <a:t>Deficiência Sísmica</a:t>
            </a:r>
          </a:p>
          <a:p>
            <a:pPr marL="914400" lvl="1" indent="-457200" eaLnBrk="1" hangingPunct="1">
              <a:spcBef>
                <a:spcPts val="0"/>
              </a:spcBef>
            </a:pPr>
            <a:r>
              <a:rPr lang="pt-BR" sz="2000" noProof="0" dirty="0" smtClean="0">
                <a:latin typeface="Arial" pitchFamily="34" charset="0"/>
                <a:cs typeface="Arial" pitchFamily="34" charset="0"/>
              </a:rPr>
              <a:t>Deficiência Hidrológica</a:t>
            </a:r>
          </a:p>
          <a:p>
            <a:pPr marL="914400" lvl="1" indent="-457200" eaLnBrk="1" hangingPunct="1">
              <a:spcBef>
                <a:spcPts val="0"/>
              </a:spcBef>
            </a:pPr>
            <a:r>
              <a:rPr lang="pt-BR" sz="2000" noProof="0" dirty="0" smtClean="0">
                <a:latin typeface="Arial" pitchFamily="34" charset="0"/>
                <a:cs typeface="Arial" pitchFamily="34" charset="0"/>
              </a:rPr>
              <a:t>Mudança no Estado da Arte</a:t>
            </a:r>
          </a:p>
          <a:p>
            <a:pPr marL="914400" lvl="1" indent="-457200" eaLnBrk="1" hangingPunct="1">
              <a:spcBef>
                <a:spcPts val="0"/>
              </a:spcBef>
            </a:pPr>
            <a:r>
              <a:rPr lang="pt-BR" sz="2000" noProof="0" dirty="0" smtClean="0">
                <a:latin typeface="Arial" pitchFamily="34" charset="0"/>
                <a:cs typeface="Arial" pitchFamily="34" charset="0"/>
              </a:rPr>
              <a:t>Percentual de custos compartilhados: 15% do custo total do projeto</a:t>
            </a:r>
          </a:p>
          <a:p>
            <a:pPr marL="914400" lvl="1" indent="-457200" eaLnBrk="1" hangingPunct="1">
              <a:spcBef>
                <a:spcPts val="0"/>
              </a:spcBef>
            </a:pPr>
            <a:r>
              <a:rPr lang="pt-BR" sz="2400" dirty="0" smtClean="0">
                <a:latin typeface="Arial" pitchFamily="34" charset="0"/>
                <a:cs typeface="Arial" pitchFamily="34" charset="0"/>
              </a:rPr>
              <a:t>Maior atenção </a:t>
            </a:r>
            <a:r>
              <a:rPr lang="pt-BR" sz="2400" noProof="0" dirty="0" smtClean="0">
                <a:latin typeface="Arial" pitchFamily="34" charset="0"/>
                <a:cs typeface="Arial" pitchFamily="34" charset="0"/>
              </a:rPr>
              <a:t>para a Segurança de Barragens durante a Recuperação</a:t>
            </a:r>
          </a:p>
          <a:p>
            <a:pPr marL="914400" lvl="1" indent="-457200" eaLnBrk="1" hangingPunct="1">
              <a:spcBef>
                <a:spcPts val="0"/>
              </a:spcBef>
            </a:pPr>
            <a:r>
              <a:rPr lang="pt-BR" sz="2000" noProof="0" dirty="0" smtClean="0">
                <a:latin typeface="Arial" pitchFamily="34" charset="0"/>
                <a:cs typeface="Arial" pitchFamily="34" charset="0"/>
              </a:rPr>
              <a:t>Infiltração e Erosão Tubular (</a:t>
            </a:r>
            <a:r>
              <a:rPr lang="pt-BR" sz="2000" i="1" noProof="0" dirty="0" err="1" smtClean="0">
                <a:latin typeface="Arial" pitchFamily="34" charset="0"/>
                <a:cs typeface="Arial" pitchFamily="34" charset="0"/>
              </a:rPr>
              <a:t>Piping</a:t>
            </a:r>
            <a:r>
              <a:rPr lang="pt-BR" sz="2000" noProof="0" dirty="0" smtClean="0">
                <a:latin typeface="Arial" pitchFamily="34" charset="0"/>
                <a:cs typeface="Arial" pitchFamily="34" charset="0"/>
              </a:rPr>
              <a:t>)</a:t>
            </a:r>
          </a:p>
          <a:p>
            <a:pPr marL="914400" lvl="1" indent="-457200" eaLnBrk="1" hangingPunct="1">
              <a:spcBef>
                <a:spcPts val="0"/>
              </a:spcBef>
            </a:pPr>
            <a:r>
              <a:rPr lang="pt-BR" sz="2000" noProof="0" dirty="0" smtClean="0">
                <a:latin typeface="Arial" pitchFamily="34" charset="0"/>
                <a:cs typeface="Arial" pitchFamily="34" charset="0"/>
              </a:rPr>
              <a:t>Estabilidade</a:t>
            </a:r>
          </a:p>
          <a:p>
            <a:pPr marL="914400" lvl="1" indent="-457200" eaLnBrk="1" hangingPunct="1">
              <a:spcBef>
                <a:spcPts val="0"/>
              </a:spcBef>
            </a:pPr>
            <a:r>
              <a:rPr lang="pt-BR" sz="2000" noProof="0" dirty="0" smtClean="0">
                <a:latin typeface="Arial" pitchFamily="34" charset="0"/>
                <a:cs typeface="Arial" pitchFamily="34" charset="0"/>
              </a:rPr>
              <a:t>Qualquer fator </a:t>
            </a:r>
            <a:r>
              <a:rPr lang="pt-BR" sz="2000" dirty="0" smtClean="0">
                <a:latin typeface="Arial" pitchFamily="34" charset="0"/>
                <a:cs typeface="Arial" pitchFamily="34" charset="0"/>
              </a:rPr>
              <a:t>não Sísmico ou Hidrológico</a:t>
            </a:r>
            <a:endParaRPr lang="pt-BR" sz="2000" noProof="0" dirty="0" smtClean="0">
              <a:latin typeface="Arial" pitchFamily="34" charset="0"/>
              <a:cs typeface="Arial" pitchFamily="34" charset="0"/>
            </a:endParaRPr>
          </a:p>
          <a:p>
            <a:pPr marL="914400" lvl="1" indent="-457200" eaLnBrk="1" hangingPunct="1">
              <a:spcBef>
                <a:spcPts val="0"/>
              </a:spcBef>
            </a:pPr>
            <a:r>
              <a:rPr lang="pt-BR" sz="2000" noProof="0" dirty="0" smtClean="0">
                <a:latin typeface="Arial" pitchFamily="34" charset="0"/>
                <a:cs typeface="Arial" pitchFamily="34" charset="0"/>
              </a:rPr>
              <a:t>Percentual de custos compartilhados é de 100% </a:t>
            </a:r>
          </a:p>
          <a:p>
            <a:pPr marL="457200" lvl="1" indent="0" eaLnBrk="1" hangingPunct="1">
              <a:spcBef>
                <a:spcPts val="0"/>
              </a:spcBef>
              <a:buNone/>
            </a:pPr>
            <a:r>
              <a:rPr lang="pt-BR" sz="2000" dirty="0" smtClean="0">
                <a:latin typeface="Arial" pitchFamily="34" charset="0"/>
                <a:cs typeface="Arial" pitchFamily="34" charset="0"/>
              </a:rPr>
              <a:t>Do custo total do projeto</a:t>
            </a:r>
            <a:endParaRPr lang="pt-BR" sz="2000" noProof="0" dirty="0" smtClean="0">
              <a:latin typeface="Arial" pitchFamily="34" charset="0"/>
              <a:cs typeface="Arial" pitchFamily="34" charset="0"/>
            </a:endParaRPr>
          </a:p>
          <a:p>
            <a:pPr marL="514350" indent="-457200" eaLnBrk="1" hangingPunct="1">
              <a:buFont typeface="Arial" pitchFamily="34" charset="0"/>
              <a:buChar char="•"/>
            </a:pPr>
            <a:r>
              <a:rPr lang="pt-BR" sz="2400" dirty="0" smtClean="0">
                <a:latin typeface="Arial" pitchFamily="34" charset="0"/>
                <a:cs typeface="Arial" pitchFamily="34" charset="0"/>
              </a:rPr>
              <a:t>Anteriormente, requisitos de relatórios eram separados</a:t>
            </a:r>
            <a:endParaRPr lang="pt-BR" sz="2400" noProof="0" dirty="0" smtClean="0">
              <a:latin typeface="Arial" pitchFamily="34" charset="0"/>
              <a:cs typeface="Arial" pitchFamily="34" charset="0"/>
            </a:endParaRPr>
          </a:p>
          <a:p>
            <a:pPr marL="457200" indent="-457200" eaLnBrk="1" hangingPunct="1">
              <a:buFontTx/>
              <a:buNone/>
            </a:pPr>
            <a:endParaRPr lang="pt-BR" sz="2800" noProof="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495AD7AA-7B67-4CAD-A167-DEECD1685E39}"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bwMode="auto">
          <a:xfrm>
            <a:off x="381000" y="228600"/>
            <a:ext cx="82296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t-BR" noProof="0" dirty="0" smtClean="0">
                <a:solidFill>
                  <a:srgbClr val="FF0000"/>
                </a:solidFill>
              </a:rPr>
              <a:t>Investigações Gerais</a:t>
            </a:r>
          </a:p>
        </p:txBody>
      </p:sp>
      <p:sp>
        <p:nvSpPr>
          <p:cNvPr id="63490" name="Rectangle 3"/>
          <p:cNvSpPr>
            <a:spLocks noGrp="1" noChangeArrowheads="1"/>
          </p:cNvSpPr>
          <p:nvPr>
            <p:ph idx="1"/>
          </p:nvPr>
        </p:nvSpPr>
        <p:spPr bwMode="auto">
          <a:xfrm>
            <a:off x="609600" y="1066800"/>
            <a:ext cx="7772400" cy="4419600"/>
          </a:xfrm>
          <a:noFill/>
          <a:ln>
            <a:miter lim="800000"/>
            <a:headEnd/>
            <a:tailEnd/>
          </a:ln>
        </p:spPr>
        <p:txBody>
          <a:bodyPr vert="horz" wrap="square" lIns="91440" tIns="45720" rIns="91440" bIns="45720" numCol="1" anchor="t" anchorCtr="0" compatLnSpc="1">
            <a:prstTxWarp prst="textNoShape">
              <a:avLst/>
            </a:prstTxWarp>
          </a:bodyPr>
          <a:lstStyle/>
          <a:p>
            <a:pPr marL="457200" indent="-457200" eaLnBrk="1" hangingPunct="1">
              <a:buNone/>
            </a:pPr>
            <a:r>
              <a:rPr lang="pt-BR" sz="2800" noProof="0" dirty="0" smtClean="0">
                <a:latin typeface="Arial" pitchFamily="34" charset="0"/>
                <a:cs typeface="Arial" pitchFamily="34" charset="0"/>
              </a:rPr>
              <a:t>Para novos projetos:</a:t>
            </a:r>
          </a:p>
          <a:p>
            <a:pPr marL="457200" indent="-457200" eaLnBrk="1" hangingPunct="1"/>
            <a:r>
              <a:rPr lang="pt-BR" sz="2800" noProof="0" dirty="0" smtClean="0">
                <a:latin typeface="Arial" pitchFamily="34" charset="0"/>
                <a:cs typeface="Arial" pitchFamily="34" charset="0"/>
              </a:rPr>
              <a:t>Estudos de Reconhecimento</a:t>
            </a:r>
          </a:p>
          <a:p>
            <a:pPr marL="914400" lvl="1" indent="-457200" eaLnBrk="1" hangingPunct="1"/>
            <a:r>
              <a:rPr lang="pt-BR" sz="2400" noProof="0" dirty="0" smtClean="0">
                <a:latin typeface="Arial" pitchFamily="34" charset="0"/>
                <a:cs typeface="Arial" pitchFamily="34" charset="0"/>
              </a:rPr>
              <a:t>100% Recursos Federais </a:t>
            </a:r>
          </a:p>
          <a:p>
            <a:pPr marL="457200" indent="-457200" eaLnBrk="1" hangingPunct="1"/>
            <a:r>
              <a:rPr lang="pt-BR" sz="2800" dirty="0" smtClean="0">
                <a:latin typeface="Arial" pitchFamily="34" charset="0"/>
                <a:cs typeface="Arial" pitchFamily="34" charset="0"/>
              </a:rPr>
              <a:t>Estudos de Viabilidade</a:t>
            </a:r>
            <a:endParaRPr lang="pt-BR" sz="2800" noProof="0" dirty="0" smtClean="0">
              <a:latin typeface="Arial" pitchFamily="34" charset="0"/>
              <a:cs typeface="Arial" pitchFamily="34" charset="0"/>
            </a:endParaRPr>
          </a:p>
          <a:p>
            <a:pPr marL="914400" lvl="1" indent="-457200" eaLnBrk="1" hangingPunct="1"/>
            <a:r>
              <a:rPr lang="pt-BR" sz="2400" noProof="0" dirty="0" smtClean="0">
                <a:latin typeface="Arial" pitchFamily="34" charset="0"/>
                <a:cs typeface="Arial" pitchFamily="34" charset="0"/>
              </a:rPr>
              <a:t>50% Recursos Federais </a:t>
            </a:r>
          </a:p>
          <a:p>
            <a:pPr marL="914400" lvl="1" indent="-457200" eaLnBrk="1" hangingPunct="1"/>
            <a:r>
              <a:rPr lang="pt-BR" sz="2400" noProof="0" dirty="0" smtClean="0">
                <a:latin typeface="Arial" pitchFamily="34" charset="0"/>
                <a:cs typeface="Arial" pitchFamily="34" charset="0"/>
              </a:rPr>
              <a:t>50% Recursos do </a:t>
            </a:r>
            <a:r>
              <a:rPr lang="pt-BR" sz="2400" dirty="0" smtClean="0">
                <a:latin typeface="Arial" pitchFamily="34" charset="0"/>
                <a:cs typeface="Arial" pitchFamily="34" charset="0"/>
              </a:rPr>
              <a:t>Apoiador </a:t>
            </a:r>
            <a:r>
              <a:rPr lang="pt-BR" sz="2400" noProof="0" dirty="0" smtClean="0">
                <a:latin typeface="Arial" pitchFamily="34" charset="0"/>
                <a:cs typeface="Arial" pitchFamily="34" charset="0"/>
              </a:rPr>
              <a:t>Local</a:t>
            </a:r>
          </a:p>
          <a:p>
            <a:pPr marL="457200" indent="-457200" eaLnBrk="1" hangingPunct="1"/>
            <a:r>
              <a:rPr lang="pt-BR" sz="2800" noProof="0" dirty="0" smtClean="0">
                <a:latin typeface="Arial" pitchFamily="34" charset="0"/>
                <a:cs typeface="Arial" pitchFamily="34" charset="0"/>
              </a:rPr>
              <a:t>Engenharia de </a:t>
            </a:r>
            <a:r>
              <a:rPr lang="pt-BR" sz="2800" dirty="0" err="1" smtClean="0">
                <a:latin typeface="Arial" pitchFamily="34" charset="0"/>
                <a:cs typeface="Arial" pitchFamily="34" charset="0"/>
              </a:rPr>
              <a:t>Pré</a:t>
            </a:r>
            <a:r>
              <a:rPr lang="pt-BR" sz="2800" dirty="0" smtClean="0">
                <a:latin typeface="Arial" pitchFamily="34" charset="0"/>
                <a:cs typeface="Arial" pitchFamily="34" charset="0"/>
              </a:rPr>
              <a:t>-Construção e Projeto Técnico</a:t>
            </a:r>
            <a:endParaRPr lang="pt-BR" sz="2800" noProof="0" dirty="0" smtClean="0">
              <a:latin typeface="Arial" pitchFamily="34" charset="0"/>
              <a:cs typeface="Arial" pitchFamily="34" charset="0"/>
            </a:endParaRPr>
          </a:p>
          <a:p>
            <a:pPr marL="914400" lvl="1" indent="-457200" eaLnBrk="1" hangingPunct="1"/>
            <a:r>
              <a:rPr lang="pt-BR" sz="2000" noProof="0" dirty="0" smtClean="0">
                <a:latin typeface="Arial" pitchFamily="34" charset="0"/>
                <a:cs typeface="Arial" pitchFamily="34" charset="0"/>
              </a:rPr>
              <a:t>Custos compartilhados </a:t>
            </a:r>
            <a:r>
              <a:rPr lang="pt-BR" sz="2000" dirty="0" smtClean="0">
                <a:latin typeface="Arial" pitchFamily="34" charset="0"/>
                <a:cs typeface="Arial" pitchFamily="34" charset="0"/>
              </a:rPr>
              <a:t>com base nos objetivos do projeto </a:t>
            </a:r>
          </a:p>
          <a:p>
            <a:pPr marL="914400" lvl="1" indent="-457200" eaLnBrk="1" hangingPunct="1"/>
            <a:r>
              <a:rPr lang="pt-BR" sz="2000" noProof="0" dirty="0" smtClean="0">
                <a:latin typeface="Arial" pitchFamily="34" charset="0"/>
                <a:cs typeface="Arial" pitchFamily="34" charset="0"/>
              </a:rPr>
              <a:t>Inventário Nacional de Barragens</a:t>
            </a:r>
            <a:endParaRPr lang="pt-BR" sz="2400" noProof="0" dirty="0" smtClean="0">
              <a:latin typeface="Arial" pitchFamily="34" charset="0"/>
              <a:cs typeface="Arial" pitchFamily="34" charset="0"/>
            </a:endParaRPr>
          </a:p>
          <a:p>
            <a:pPr marL="914400" lvl="1" indent="-457200" eaLnBrk="1" hangingPunct="1"/>
            <a:r>
              <a:rPr lang="pt-BR" sz="2000" noProof="0" dirty="0" smtClean="0">
                <a:latin typeface="Arial" pitchFamily="34" charset="0"/>
                <a:cs typeface="Arial" pitchFamily="34" charset="0"/>
              </a:rPr>
              <a:t>Rubrica orçamentária separada </a:t>
            </a:r>
            <a:r>
              <a:rPr lang="pt-BR" sz="2000" noProof="0" dirty="0" smtClean="0">
                <a:solidFill>
                  <a:srgbClr val="000000"/>
                </a:solidFill>
                <a:latin typeface="Arial" pitchFamily="34" charset="0"/>
                <a:cs typeface="Arial" pitchFamily="34" charset="0"/>
              </a:rPr>
              <a:t>no </a:t>
            </a:r>
            <a:r>
              <a:rPr lang="pt-BR" sz="2000" dirty="0" err="1">
                <a:solidFill>
                  <a:srgbClr val="000000"/>
                </a:solidFill>
                <a:latin typeface="Arial" pitchFamily="34" charset="0"/>
                <a:cs typeface="Arial" pitchFamily="34" charset="0"/>
              </a:rPr>
              <a:t>o</a:t>
            </a:r>
            <a:r>
              <a:rPr lang="pt-BR" sz="2000" noProof="0" dirty="0" err="1" smtClean="0">
                <a:solidFill>
                  <a:srgbClr val="000000"/>
                </a:solidFill>
                <a:latin typeface="Arial" pitchFamily="34" charset="0"/>
                <a:cs typeface="Arial" pitchFamily="34" charset="0"/>
              </a:rPr>
              <a:t>r</a:t>
            </a:r>
            <a:r>
              <a:rPr lang="pt-BR" sz="2000" dirty="0" err="1" smtClean="0">
                <a:solidFill>
                  <a:srgbClr val="000000"/>
                </a:solidFill>
                <a:latin typeface="Arial" pitchFamily="34" charset="0"/>
                <a:cs typeface="Arial" pitchFamily="34" charset="0"/>
              </a:rPr>
              <a:t>çamento</a:t>
            </a:r>
            <a:r>
              <a:rPr lang="pt-BR" sz="2000" dirty="0" smtClean="0">
                <a:solidFill>
                  <a:srgbClr val="000000"/>
                </a:solidFill>
                <a:latin typeface="Arial" pitchFamily="34" charset="0"/>
                <a:cs typeface="Arial" pitchFamily="34" charset="0"/>
              </a:rPr>
              <a:t> do governo</a:t>
            </a:r>
            <a:endParaRPr lang="pt-BR" sz="2400" noProof="0" dirty="0" smtClean="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010" name="Rectangle 1042"/>
          <p:cNvSpPr>
            <a:spLocks noChangeArrowheads="1"/>
          </p:cNvSpPr>
          <p:nvPr/>
        </p:nvSpPr>
        <p:spPr bwMode="auto">
          <a:xfrm>
            <a:off x="5791200" y="2819400"/>
            <a:ext cx="1837228" cy="1306286"/>
          </a:xfrm>
          <a:prstGeom prst="rect">
            <a:avLst/>
          </a:prstGeom>
          <a:solidFill>
            <a:srgbClr val="CC99FF"/>
          </a:solidFill>
          <a:ln w="19050">
            <a:solidFill>
              <a:schemeClr val="tx1"/>
            </a:solidFill>
            <a:miter lim="800000"/>
            <a:headEnd type="none" w="sm" len="sm"/>
            <a:tailEnd type="none" w="sm" len="sm"/>
          </a:ln>
          <a:effectLst/>
        </p:spPr>
        <p:txBody>
          <a:bodyPr wrap="none" anchor="ctr"/>
          <a:lstStyle/>
          <a:p>
            <a:endParaRPr lang="en-US"/>
          </a:p>
        </p:txBody>
      </p:sp>
      <p:sp>
        <p:nvSpPr>
          <p:cNvPr id="469009" name="Rectangle 1041"/>
          <p:cNvSpPr>
            <a:spLocks noChangeArrowheads="1"/>
          </p:cNvSpPr>
          <p:nvPr/>
        </p:nvSpPr>
        <p:spPr bwMode="auto">
          <a:xfrm>
            <a:off x="3124860" y="2808514"/>
            <a:ext cx="1975886" cy="1306286"/>
          </a:xfrm>
          <a:prstGeom prst="rect">
            <a:avLst/>
          </a:prstGeom>
          <a:solidFill>
            <a:srgbClr val="CC99FF"/>
          </a:solidFill>
          <a:ln w="19050">
            <a:solidFill>
              <a:schemeClr val="tx1"/>
            </a:solidFill>
            <a:miter lim="800000"/>
            <a:headEnd type="none" w="sm" len="sm"/>
            <a:tailEnd type="none" w="sm" len="sm"/>
          </a:ln>
          <a:effectLst/>
        </p:spPr>
        <p:txBody>
          <a:bodyPr wrap="none" anchor="ctr"/>
          <a:lstStyle/>
          <a:p>
            <a:endParaRPr lang="en-US"/>
          </a:p>
        </p:txBody>
      </p:sp>
      <p:sp>
        <p:nvSpPr>
          <p:cNvPr id="468998" name="Rectangle 1030"/>
          <p:cNvSpPr>
            <a:spLocks noChangeArrowheads="1"/>
          </p:cNvSpPr>
          <p:nvPr/>
        </p:nvSpPr>
        <p:spPr bwMode="auto">
          <a:xfrm>
            <a:off x="1981200" y="381000"/>
            <a:ext cx="4572000" cy="523862"/>
          </a:xfrm>
          <a:prstGeom prst="rect">
            <a:avLst/>
          </a:prstGeom>
          <a:noFill/>
          <a:ln w="9525">
            <a:noFill/>
            <a:miter lim="800000"/>
            <a:headEnd/>
            <a:tailEnd/>
          </a:ln>
          <a:effectLst/>
        </p:spPr>
        <p:txBody>
          <a:bodyPr wrap="square" lIns="92075" tIns="46038" rIns="92075" bIns="46038">
            <a:spAutoFit/>
          </a:bodyPr>
          <a:lstStyle/>
          <a:p>
            <a:pPr algn="ctr"/>
            <a:r>
              <a:rPr lang="en-US" sz="2800" b="1" dirty="0" err="1" smtClean="0"/>
              <a:t>Organização</a:t>
            </a:r>
            <a:r>
              <a:rPr lang="en-US" sz="2800" b="1" dirty="0" smtClean="0"/>
              <a:t> do USACE</a:t>
            </a:r>
            <a:endParaRPr lang="en-US" sz="2800" b="1" dirty="0"/>
          </a:p>
        </p:txBody>
      </p:sp>
      <p:sp>
        <p:nvSpPr>
          <p:cNvPr id="468999" name="Rectangle 1031"/>
          <p:cNvSpPr>
            <a:spLocks noChangeArrowheads="1"/>
          </p:cNvSpPr>
          <p:nvPr/>
        </p:nvSpPr>
        <p:spPr bwMode="auto">
          <a:xfrm>
            <a:off x="2819400" y="1219200"/>
            <a:ext cx="2684935" cy="1045029"/>
          </a:xfrm>
          <a:prstGeom prst="rect">
            <a:avLst/>
          </a:prstGeom>
          <a:solidFill>
            <a:srgbClr val="00FF99"/>
          </a:solidFill>
          <a:ln w="19050">
            <a:solidFill>
              <a:schemeClr val="tx1"/>
            </a:solidFill>
            <a:miter lim="800000"/>
            <a:headEnd type="none" w="sm" len="sm"/>
            <a:tailEnd type="none" w="sm" len="sm"/>
          </a:ln>
          <a:effectLst/>
        </p:spPr>
        <p:txBody>
          <a:bodyPr wrap="none" anchor="ctr"/>
          <a:lstStyle/>
          <a:p>
            <a:endParaRPr lang="en-US"/>
          </a:p>
        </p:txBody>
      </p:sp>
      <p:sp>
        <p:nvSpPr>
          <p:cNvPr id="469000" name="Text Box 1032"/>
          <p:cNvSpPr txBox="1">
            <a:spLocks noChangeArrowheads="1"/>
          </p:cNvSpPr>
          <p:nvPr/>
        </p:nvSpPr>
        <p:spPr bwMode="auto">
          <a:xfrm>
            <a:off x="2971800" y="1371600"/>
            <a:ext cx="2329938" cy="830997"/>
          </a:xfrm>
          <a:prstGeom prst="rect">
            <a:avLst/>
          </a:prstGeom>
          <a:noFill/>
          <a:ln w="12700">
            <a:noFill/>
            <a:miter lim="800000"/>
            <a:headEnd type="none" w="sm" len="sm"/>
            <a:tailEnd type="none" w="sm" len="sm"/>
          </a:ln>
          <a:effectLst/>
        </p:spPr>
        <p:txBody>
          <a:bodyPr wrap="square">
            <a:spAutoFit/>
          </a:bodyPr>
          <a:lstStyle/>
          <a:p>
            <a:pPr algn="ctr"/>
            <a:r>
              <a:rPr lang="en-US" sz="2400" b="1" dirty="0" err="1" smtClean="0"/>
              <a:t>Sede</a:t>
            </a:r>
            <a:r>
              <a:rPr lang="en-US" sz="2400" b="1" dirty="0" smtClean="0"/>
              <a:t> do </a:t>
            </a:r>
          </a:p>
          <a:p>
            <a:pPr algn="ctr"/>
            <a:r>
              <a:rPr lang="en-US" sz="2400" b="1" dirty="0" smtClean="0"/>
              <a:t>USACE</a:t>
            </a:r>
            <a:endParaRPr lang="en-US" sz="2400" b="1" dirty="0"/>
          </a:p>
        </p:txBody>
      </p:sp>
      <p:sp>
        <p:nvSpPr>
          <p:cNvPr id="469004" name="Rectangle 1036"/>
          <p:cNvSpPr>
            <a:spLocks noChangeArrowheads="1"/>
          </p:cNvSpPr>
          <p:nvPr/>
        </p:nvSpPr>
        <p:spPr bwMode="auto">
          <a:xfrm>
            <a:off x="762000" y="2819400"/>
            <a:ext cx="1837228" cy="1306286"/>
          </a:xfrm>
          <a:prstGeom prst="rect">
            <a:avLst/>
          </a:prstGeom>
          <a:solidFill>
            <a:srgbClr val="CC99FF"/>
          </a:solidFill>
          <a:ln w="19050">
            <a:solidFill>
              <a:schemeClr val="tx1"/>
            </a:solidFill>
            <a:miter lim="800000"/>
            <a:headEnd type="none" w="sm" len="sm"/>
            <a:tailEnd type="none" w="sm" len="sm"/>
          </a:ln>
          <a:effectLst/>
        </p:spPr>
        <p:txBody>
          <a:bodyPr wrap="none" anchor="ctr"/>
          <a:lstStyle/>
          <a:p>
            <a:endParaRPr lang="en-US"/>
          </a:p>
        </p:txBody>
      </p:sp>
      <p:sp>
        <p:nvSpPr>
          <p:cNvPr id="469005" name="Text Box 1037"/>
          <p:cNvSpPr txBox="1">
            <a:spLocks noChangeArrowheads="1"/>
          </p:cNvSpPr>
          <p:nvPr/>
        </p:nvSpPr>
        <p:spPr bwMode="auto">
          <a:xfrm>
            <a:off x="3276600" y="2971800"/>
            <a:ext cx="1711175" cy="707886"/>
          </a:xfrm>
          <a:prstGeom prst="rect">
            <a:avLst/>
          </a:prstGeom>
          <a:noFill/>
          <a:ln w="12700">
            <a:noFill/>
            <a:miter lim="800000"/>
            <a:headEnd type="none" w="sm" len="sm"/>
            <a:tailEnd type="none" w="sm" len="sm"/>
          </a:ln>
          <a:effectLst/>
        </p:spPr>
        <p:txBody>
          <a:bodyPr wrap="square">
            <a:spAutoFit/>
          </a:bodyPr>
          <a:lstStyle/>
          <a:p>
            <a:pPr algn="ctr"/>
            <a:r>
              <a:rPr lang="en-US" sz="2000" b="1" dirty="0" err="1" smtClean="0"/>
              <a:t>Divisões</a:t>
            </a:r>
            <a:endParaRPr lang="en-US" sz="2000" b="1" dirty="0"/>
          </a:p>
          <a:p>
            <a:pPr algn="ctr"/>
            <a:r>
              <a:rPr lang="en-US" sz="2000" b="1" dirty="0"/>
              <a:t>(8)</a:t>
            </a:r>
          </a:p>
        </p:txBody>
      </p:sp>
      <p:sp>
        <p:nvSpPr>
          <p:cNvPr id="469006" name="Text Box 1038"/>
          <p:cNvSpPr txBox="1">
            <a:spLocks noChangeArrowheads="1"/>
          </p:cNvSpPr>
          <p:nvPr/>
        </p:nvSpPr>
        <p:spPr bwMode="auto">
          <a:xfrm>
            <a:off x="533400" y="2895600"/>
            <a:ext cx="2117696" cy="1015663"/>
          </a:xfrm>
          <a:prstGeom prst="rect">
            <a:avLst/>
          </a:prstGeom>
          <a:noFill/>
          <a:ln w="12700">
            <a:noFill/>
            <a:miter lim="800000"/>
            <a:headEnd type="none" w="sm" len="sm"/>
            <a:tailEnd type="none" w="sm" len="sm"/>
          </a:ln>
          <a:effectLst/>
        </p:spPr>
        <p:txBody>
          <a:bodyPr wrap="square">
            <a:spAutoFit/>
          </a:bodyPr>
          <a:lstStyle/>
          <a:p>
            <a:pPr algn="ctr"/>
            <a:r>
              <a:rPr lang="en-US" sz="2000" b="1" dirty="0" smtClean="0"/>
              <a:t>Centro de</a:t>
            </a:r>
            <a:endParaRPr lang="en-US" sz="2000" b="1" dirty="0"/>
          </a:p>
          <a:p>
            <a:pPr algn="ctr"/>
            <a:r>
              <a:rPr lang="en-US" sz="2000" b="1" dirty="0"/>
              <a:t>R</a:t>
            </a:r>
            <a:r>
              <a:rPr lang="en-US" sz="2000" b="1" dirty="0" smtClean="0"/>
              <a:t>&amp;D </a:t>
            </a:r>
            <a:r>
              <a:rPr lang="en-US" sz="2000" b="1" dirty="0" err="1" smtClean="0"/>
              <a:t>em</a:t>
            </a:r>
            <a:r>
              <a:rPr lang="en-US" sz="2000" b="1" dirty="0" smtClean="0"/>
              <a:t> </a:t>
            </a:r>
            <a:endParaRPr lang="en-US" sz="2000" b="1" dirty="0"/>
          </a:p>
          <a:p>
            <a:pPr algn="ctr"/>
            <a:r>
              <a:rPr lang="en-US" sz="2000" b="1" dirty="0" err="1" smtClean="0"/>
              <a:t>Engenharia</a:t>
            </a:r>
            <a:r>
              <a:rPr lang="en-US" sz="2000" b="1" dirty="0" smtClean="0"/>
              <a:t>	</a:t>
            </a:r>
            <a:endParaRPr lang="en-US" sz="2000" b="1" dirty="0"/>
          </a:p>
        </p:txBody>
      </p:sp>
      <p:sp>
        <p:nvSpPr>
          <p:cNvPr id="469007" name="Text Box 1039"/>
          <p:cNvSpPr txBox="1">
            <a:spLocks noChangeArrowheads="1"/>
          </p:cNvSpPr>
          <p:nvPr/>
        </p:nvSpPr>
        <p:spPr bwMode="auto">
          <a:xfrm>
            <a:off x="5943600" y="2819400"/>
            <a:ext cx="1604028" cy="1323439"/>
          </a:xfrm>
          <a:prstGeom prst="rect">
            <a:avLst/>
          </a:prstGeom>
          <a:noFill/>
          <a:ln w="12700">
            <a:noFill/>
            <a:miter lim="800000"/>
            <a:headEnd type="none" w="sm" len="sm"/>
            <a:tailEnd type="none" w="sm" len="sm"/>
          </a:ln>
          <a:effectLst/>
        </p:spPr>
        <p:txBody>
          <a:bodyPr wrap="square">
            <a:spAutoFit/>
          </a:bodyPr>
          <a:lstStyle/>
          <a:p>
            <a:pPr algn="ctr"/>
            <a:r>
              <a:rPr lang="en-US" sz="2000" b="1" dirty="0" err="1" smtClean="0"/>
              <a:t>Centros</a:t>
            </a:r>
            <a:r>
              <a:rPr lang="en-US" sz="2000" b="1" dirty="0"/>
              <a:t>*</a:t>
            </a:r>
          </a:p>
          <a:p>
            <a:pPr algn="ctr"/>
            <a:r>
              <a:rPr lang="en-US" sz="2000" b="1" dirty="0"/>
              <a:t>(2)</a:t>
            </a:r>
          </a:p>
          <a:p>
            <a:pPr algn="ctr"/>
            <a:r>
              <a:rPr lang="en-US" sz="2000" b="1" dirty="0"/>
              <a:t>FOAs</a:t>
            </a:r>
          </a:p>
          <a:p>
            <a:pPr algn="ctr"/>
            <a:r>
              <a:rPr lang="en-US" sz="2000" b="1" dirty="0"/>
              <a:t>(4)</a:t>
            </a:r>
          </a:p>
        </p:txBody>
      </p:sp>
      <p:sp>
        <p:nvSpPr>
          <p:cNvPr id="469012" name="Line 1044"/>
          <p:cNvSpPr>
            <a:spLocks noChangeShapeType="1"/>
          </p:cNvSpPr>
          <p:nvPr/>
        </p:nvSpPr>
        <p:spPr bwMode="auto">
          <a:xfrm flipV="1">
            <a:off x="1676400" y="2590800"/>
            <a:ext cx="0" cy="217714"/>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69013" name="Rectangle 1045"/>
          <p:cNvSpPr>
            <a:spLocks noChangeArrowheads="1"/>
          </p:cNvSpPr>
          <p:nvPr/>
        </p:nvSpPr>
        <p:spPr bwMode="auto">
          <a:xfrm>
            <a:off x="457200" y="4800600"/>
            <a:ext cx="8190313" cy="914400"/>
          </a:xfrm>
          <a:prstGeom prst="rect">
            <a:avLst/>
          </a:prstGeom>
          <a:solidFill>
            <a:srgbClr val="F6640A"/>
          </a:solidFill>
          <a:ln w="19050">
            <a:solidFill>
              <a:schemeClr val="tx1"/>
            </a:solidFill>
            <a:miter lim="800000"/>
            <a:headEnd type="none" w="sm" len="sm"/>
            <a:tailEnd type="none" w="sm" len="sm"/>
          </a:ln>
          <a:effectLst/>
        </p:spPr>
        <p:txBody>
          <a:bodyPr wrap="none" anchor="ctr"/>
          <a:lstStyle/>
          <a:p>
            <a:endParaRPr lang="en-US"/>
          </a:p>
        </p:txBody>
      </p:sp>
      <p:sp>
        <p:nvSpPr>
          <p:cNvPr id="469016" name="Text Box 1048"/>
          <p:cNvSpPr txBox="1">
            <a:spLocks noChangeArrowheads="1"/>
          </p:cNvSpPr>
          <p:nvPr/>
        </p:nvSpPr>
        <p:spPr bwMode="auto">
          <a:xfrm>
            <a:off x="2895600" y="4876800"/>
            <a:ext cx="3124200" cy="707886"/>
          </a:xfrm>
          <a:prstGeom prst="rect">
            <a:avLst/>
          </a:prstGeom>
          <a:noFill/>
          <a:ln w="12700">
            <a:noFill/>
            <a:miter lim="800000"/>
            <a:headEnd type="none" w="sm" len="sm"/>
            <a:tailEnd type="none" w="sm" len="sm"/>
          </a:ln>
          <a:effectLst/>
        </p:spPr>
        <p:txBody>
          <a:bodyPr wrap="square">
            <a:spAutoFit/>
          </a:bodyPr>
          <a:lstStyle/>
          <a:p>
            <a:pPr algn="ctr"/>
            <a:r>
              <a:rPr lang="en-US" sz="2000" b="1" dirty="0" err="1" smtClean="0"/>
              <a:t>Distritos</a:t>
            </a:r>
            <a:r>
              <a:rPr lang="en-US" sz="2000" b="1" dirty="0" smtClean="0"/>
              <a:t> de </a:t>
            </a:r>
            <a:r>
              <a:rPr lang="en-US" sz="2000" b="1" dirty="0" err="1" smtClean="0"/>
              <a:t>Obras</a:t>
            </a:r>
            <a:r>
              <a:rPr lang="en-US" sz="2000" b="1" dirty="0" smtClean="0"/>
              <a:t> </a:t>
            </a:r>
            <a:r>
              <a:rPr lang="en-US" sz="2000" b="1" dirty="0" err="1" smtClean="0"/>
              <a:t>Civis</a:t>
            </a:r>
            <a:endParaRPr lang="en-US" sz="2000" b="1" dirty="0"/>
          </a:p>
          <a:p>
            <a:pPr algn="ctr"/>
            <a:r>
              <a:rPr lang="en-US" sz="2000" b="1" dirty="0"/>
              <a:t>(38)</a:t>
            </a:r>
          </a:p>
        </p:txBody>
      </p:sp>
      <p:sp>
        <p:nvSpPr>
          <p:cNvPr id="469020" name="Line 1052"/>
          <p:cNvSpPr>
            <a:spLocks noChangeShapeType="1"/>
          </p:cNvSpPr>
          <p:nvPr/>
        </p:nvSpPr>
        <p:spPr bwMode="auto">
          <a:xfrm flipV="1">
            <a:off x="4191000" y="4114798"/>
            <a:ext cx="0" cy="685801"/>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69021" name="Line 1053"/>
          <p:cNvSpPr>
            <a:spLocks noChangeShapeType="1"/>
          </p:cNvSpPr>
          <p:nvPr/>
        </p:nvSpPr>
        <p:spPr bwMode="auto">
          <a:xfrm flipV="1">
            <a:off x="4191000" y="2286000"/>
            <a:ext cx="0" cy="5334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69022" name="Line 1054"/>
          <p:cNvSpPr>
            <a:spLocks noChangeShapeType="1"/>
          </p:cNvSpPr>
          <p:nvPr/>
        </p:nvSpPr>
        <p:spPr bwMode="auto">
          <a:xfrm flipV="1">
            <a:off x="6553200" y="2590800"/>
            <a:ext cx="0" cy="217714"/>
          </a:xfrm>
          <a:prstGeom prst="line">
            <a:avLst/>
          </a:prstGeom>
          <a:noFill/>
          <a:ln w="12700">
            <a:solidFill>
              <a:schemeClr val="tx1"/>
            </a:solidFill>
            <a:round/>
            <a:headEnd type="none" w="sm" len="sm"/>
            <a:tailEnd type="none" w="sm" len="sm"/>
          </a:ln>
          <a:effectLst/>
        </p:spPr>
        <p:txBody>
          <a:bodyPr wrap="none" anchor="ctr"/>
          <a:lstStyle/>
          <a:p>
            <a:endParaRPr lang="en-US"/>
          </a:p>
        </p:txBody>
      </p:sp>
      <p:cxnSp>
        <p:nvCxnSpPr>
          <p:cNvPr id="58" name="Straight Connector 57"/>
          <p:cNvCxnSpPr/>
          <p:nvPr/>
        </p:nvCxnSpPr>
        <p:spPr>
          <a:xfrm>
            <a:off x="1676400" y="2590800"/>
            <a:ext cx="4876800" cy="0"/>
          </a:xfrm>
          <a:prstGeom prst="line">
            <a:avLst/>
          </a:prstGeom>
          <a:ln w="12700"/>
        </p:spPr>
        <p:style>
          <a:lnRef idx="1">
            <a:schemeClr val="dk1"/>
          </a:lnRef>
          <a:fillRef idx="0">
            <a:schemeClr val="dk1"/>
          </a:fillRef>
          <a:effectRef idx="0">
            <a:schemeClr val="dk1"/>
          </a:effectRef>
          <a:fontRef idx="minor">
            <a:schemeClr val="tx1"/>
          </a:fontRef>
        </p:style>
      </p:cxn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026"/>
          <p:cNvSpPr>
            <a:spLocks noGrp="1" noChangeArrowheads="1"/>
          </p:cNvSpPr>
          <p:nvPr>
            <p:ph type="title"/>
          </p:nvPr>
        </p:nvSpPr>
        <p:spPr bwMode="auto">
          <a:xfrm>
            <a:off x="457200" y="228600"/>
            <a:ext cx="8153400" cy="1295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t-BR" sz="2800" dirty="0" smtClean="0">
                <a:solidFill>
                  <a:srgbClr val="FF0000"/>
                </a:solidFill>
              </a:rPr>
              <a:t>Garantia de Segurança de Barragens e Programa de Controle de </a:t>
            </a:r>
            <a:r>
              <a:rPr lang="pt-BR" sz="2800" dirty="0" smtClean="0">
                <a:solidFill>
                  <a:schemeClr val="tx1"/>
                </a:solidFill>
              </a:rPr>
              <a:t>Infiltração/ </a:t>
            </a:r>
            <a:r>
              <a:rPr lang="pt-BR" sz="2800" dirty="0" smtClean="0">
                <a:solidFill>
                  <a:srgbClr val="FF0000"/>
                </a:solidFill>
              </a:rPr>
              <a:t>Correção de Estabilidade</a:t>
            </a:r>
            <a:endParaRPr lang="pt-BR" sz="2800" noProof="0" dirty="0" smtClean="0">
              <a:solidFill>
                <a:srgbClr val="FF0000"/>
              </a:solidFill>
            </a:endParaRPr>
          </a:p>
        </p:txBody>
      </p:sp>
      <p:sp>
        <p:nvSpPr>
          <p:cNvPr id="67586" name="Rectangle 1027"/>
          <p:cNvSpPr>
            <a:spLocks noGrp="1" noChangeArrowheads="1"/>
          </p:cNvSpPr>
          <p:nvPr>
            <p:ph idx="1"/>
          </p:nvPr>
        </p:nvSpPr>
        <p:spPr bwMode="auto">
          <a:xfrm>
            <a:off x="431800" y="1752600"/>
            <a:ext cx="8686800" cy="39227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t-BR" sz="2400" noProof="0" dirty="0" smtClean="0">
                <a:latin typeface="Arial" pitchFamily="34" charset="0"/>
                <a:cs typeface="Arial" pitchFamily="34" charset="0"/>
              </a:rPr>
              <a:t>Também </a:t>
            </a:r>
            <a:r>
              <a:rPr lang="pt-BR" sz="2400" dirty="0" smtClean="0">
                <a:latin typeface="Arial" pitchFamily="34" charset="0"/>
                <a:cs typeface="Arial" pitchFamily="34" charset="0"/>
              </a:rPr>
              <a:t>conhecidos como </a:t>
            </a:r>
            <a:r>
              <a:rPr lang="pt-BR" sz="2400" noProof="0" dirty="0" smtClean="0">
                <a:latin typeface="Arial" pitchFamily="34" charset="0"/>
                <a:cs typeface="Arial" pitchFamily="34" charset="0"/>
              </a:rPr>
              <a:t>“</a:t>
            </a:r>
            <a:r>
              <a:rPr lang="pt-BR" sz="2400" noProof="0" dirty="0" err="1" smtClean="0">
                <a:latin typeface="Arial" pitchFamily="34" charset="0"/>
                <a:cs typeface="Arial" pitchFamily="34" charset="0"/>
              </a:rPr>
              <a:t>Wedge</a:t>
            </a:r>
            <a:r>
              <a:rPr lang="pt-BR" sz="2400" noProof="0" dirty="0" smtClean="0">
                <a:latin typeface="Arial" pitchFamily="34" charset="0"/>
                <a:cs typeface="Arial" pitchFamily="34" charset="0"/>
              </a:rPr>
              <a:t> </a:t>
            </a:r>
            <a:r>
              <a:rPr lang="pt-BR" sz="2400" noProof="0" dirty="0" err="1" smtClean="0">
                <a:latin typeface="Arial" pitchFamily="34" charset="0"/>
                <a:cs typeface="Arial" pitchFamily="34" charset="0"/>
              </a:rPr>
              <a:t>Funds</a:t>
            </a:r>
            <a:r>
              <a:rPr lang="pt-BR" sz="2400" noProof="0" dirty="0" smtClean="0">
                <a:latin typeface="Arial" pitchFamily="34" charset="0"/>
                <a:cs typeface="Arial" pitchFamily="34" charset="0"/>
              </a:rPr>
              <a:t>” (“Fundos de Cunha”) </a:t>
            </a:r>
          </a:p>
          <a:p>
            <a:pPr eaLnBrk="1" hangingPunct="1"/>
            <a:r>
              <a:rPr lang="pt-BR" sz="2400" noProof="0" dirty="0" smtClean="0">
                <a:latin typeface="Arial" pitchFamily="34" charset="0"/>
                <a:cs typeface="Arial" pitchFamily="34" charset="0"/>
              </a:rPr>
              <a:t>Financiamento mediante </a:t>
            </a:r>
            <a:r>
              <a:rPr lang="pt-BR" sz="2400" dirty="0" smtClean="0">
                <a:latin typeface="Arial" pitchFamily="34" charset="0"/>
                <a:cs typeface="Arial" pitchFamily="34" charset="0"/>
              </a:rPr>
              <a:t>Rubrica Orçamentária específica para Construção, Geral, no orçamento</a:t>
            </a:r>
            <a:endParaRPr lang="pt-BR" sz="2400" noProof="0" dirty="0" smtClean="0">
              <a:latin typeface="Arial" pitchFamily="34" charset="0"/>
              <a:cs typeface="Arial" pitchFamily="34" charset="0"/>
            </a:endParaRPr>
          </a:p>
          <a:p>
            <a:pPr lvl="1" eaLnBrk="1" hangingPunct="1"/>
            <a:r>
              <a:rPr lang="pt-BR" sz="1800" noProof="0" dirty="0" smtClean="0">
                <a:latin typeface="Arial" pitchFamily="34" charset="0"/>
                <a:cs typeface="Arial" pitchFamily="34" charset="0"/>
              </a:rPr>
              <a:t>Estudos de Avaliação Temáticas</a:t>
            </a:r>
          </a:p>
          <a:p>
            <a:pPr lvl="1" eaLnBrk="1" hangingPunct="1"/>
            <a:r>
              <a:rPr lang="pt-BR" sz="1800" noProof="0" dirty="0" smtClean="0">
                <a:latin typeface="Arial" pitchFamily="34" charset="0"/>
                <a:cs typeface="Arial" pitchFamily="34" charset="0"/>
              </a:rPr>
              <a:t>Estudos/</a:t>
            </a:r>
            <a:r>
              <a:rPr lang="pt-BR" sz="1800" noProof="0" dirty="0" err="1" smtClean="0">
                <a:latin typeface="Arial" pitchFamily="34" charset="0"/>
                <a:cs typeface="Arial" pitchFamily="34" charset="0"/>
              </a:rPr>
              <a:t>Relat</a:t>
            </a:r>
            <a:r>
              <a:rPr lang="pt-BR" sz="1800" dirty="0" err="1" smtClean="0">
                <a:latin typeface="Arial" pitchFamily="34" charset="0"/>
                <a:cs typeface="Arial" pitchFamily="34" charset="0"/>
              </a:rPr>
              <a:t>órios</a:t>
            </a:r>
            <a:r>
              <a:rPr lang="pt-BR" sz="1800" dirty="0" smtClean="0">
                <a:latin typeface="Arial" pitchFamily="34" charset="0"/>
                <a:cs typeface="Arial" pitchFamily="34" charset="0"/>
              </a:rPr>
              <a:t> de Modificação para fins de Segurança de Barragens </a:t>
            </a:r>
            <a:endParaRPr lang="pt-BR" sz="1800" noProof="0" dirty="0" smtClean="0">
              <a:latin typeface="Arial" pitchFamily="34" charset="0"/>
              <a:cs typeface="Arial" pitchFamily="34" charset="0"/>
            </a:endParaRPr>
          </a:p>
          <a:p>
            <a:pPr lvl="1" eaLnBrk="1" hangingPunct="1"/>
            <a:r>
              <a:rPr lang="pt-BR" sz="1800" noProof="0" dirty="0" smtClean="0">
                <a:latin typeface="Arial" pitchFamily="34" charset="0"/>
                <a:cs typeface="Arial" pitchFamily="34" charset="0"/>
              </a:rPr>
              <a:t>Iniciar E&amp;D em Modificações para fins de </a:t>
            </a:r>
            <a:r>
              <a:rPr lang="pt-BR" sz="1800" dirty="0" smtClean="0">
                <a:latin typeface="Arial" pitchFamily="34" charset="0"/>
                <a:cs typeface="Arial" pitchFamily="34" charset="0"/>
              </a:rPr>
              <a:t>Segurança de Barragens </a:t>
            </a:r>
          </a:p>
          <a:p>
            <a:pPr lvl="1" eaLnBrk="1" hangingPunct="1"/>
            <a:r>
              <a:rPr lang="pt-BR" sz="1800" noProof="0" dirty="0" smtClean="0">
                <a:latin typeface="Arial" pitchFamily="34" charset="0"/>
                <a:cs typeface="Arial" pitchFamily="34" charset="0"/>
              </a:rPr>
              <a:t>Pode ser utilizado para Contratos de Construção iniciais</a:t>
            </a:r>
          </a:p>
          <a:p>
            <a:pPr eaLnBrk="1" hangingPunct="1"/>
            <a:r>
              <a:rPr lang="pt-BR" sz="2400" noProof="0" dirty="0" smtClean="0">
                <a:latin typeface="Arial" pitchFamily="34" charset="0"/>
                <a:cs typeface="Arial" pitchFamily="34" charset="0"/>
              </a:rPr>
              <a:t>Projetos </a:t>
            </a:r>
            <a:r>
              <a:rPr lang="pt-BR" sz="2400" dirty="0" smtClean="0">
                <a:latin typeface="Arial" pitchFamily="34" charset="0"/>
                <a:cs typeface="Arial" pitchFamily="34" charset="0"/>
              </a:rPr>
              <a:t>incluídos no orçamento como “Continuação de Construção”</a:t>
            </a:r>
            <a:endParaRPr lang="pt-BR" sz="2400" noProof="0" dirty="0" smtClean="0">
              <a:latin typeface="Arial" pitchFamily="34" charset="0"/>
              <a:cs typeface="Arial" pitchFamily="34" charset="0"/>
            </a:endParaRPr>
          </a:p>
          <a:p>
            <a:pPr lvl="1" eaLnBrk="1" hangingPunct="1"/>
            <a:r>
              <a:rPr lang="pt-BR" sz="2000" noProof="0" dirty="0" smtClean="0">
                <a:latin typeface="Arial" pitchFamily="34" charset="0"/>
                <a:cs typeface="Arial" pitchFamily="34" charset="0"/>
              </a:rPr>
              <a:t>Ou seja, </a:t>
            </a:r>
            <a:r>
              <a:rPr lang="pt-BR" sz="2000" noProof="0" dirty="0" err="1" smtClean="0">
                <a:latin typeface="Arial" pitchFamily="34" charset="0"/>
                <a:cs typeface="Arial" pitchFamily="34" charset="0"/>
              </a:rPr>
              <a:t>n</a:t>
            </a:r>
            <a:r>
              <a:rPr lang="pt-BR" sz="2000" dirty="0" err="1" smtClean="0">
                <a:latin typeface="Arial" pitchFamily="34" charset="0"/>
                <a:cs typeface="Arial" pitchFamily="34" charset="0"/>
              </a:rPr>
              <a:t>ão</a:t>
            </a:r>
            <a:r>
              <a:rPr lang="pt-BR" sz="2000" dirty="0" smtClean="0">
                <a:latin typeface="Arial" pitchFamily="34" charset="0"/>
                <a:cs typeface="Arial" pitchFamily="34" charset="0"/>
              </a:rPr>
              <a:t> como “Novo” Começo</a:t>
            </a:r>
            <a:endParaRPr lang="pt-BR" sz="2000" noProof="0" dirty="0" smtClean="0">
              <a:latin typeface="Arial" pitchFamily="34" charset="0"/>
              <a:cs typeface="Arial" pitchFamily="34" charset="0"/>
            </a:endParaRPr>
          </a:p>
          <a:p>
            <a:pPr eaLnBrk="1" hangingPunct="1"/>
            <a:endParaRPr lang="pt-BR" sz="2400" noProof="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bwMode="auto">
          <a:xfrm>
            <a:off x="381000" y="381000"/>
            <a:ext cx="8229600" cy="7921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t-BR" sz="4000" noProof="0" dirty="0" smtClean="0">
                <a:solidFill>
                  <a:srgbClr val="FF0000"/>
                </a:solidFill>
              </a:rPr>
              <a:t>Operações e Manutenção</a:t>
            </a:r>
          </a:p>
        </p:txBody>
      </p:sp>
      <p:sp>
        <p:nvSpPr>
          <p:cNvPr id="68610" name="Rectangle 3"/>
          <p:cNvSpPr>
            <a:spLocks noGrp="1" noChangeArrowheads="1"/>
          </p:cNvSpPr>
          <p:nvPr>
            <p:ph idx="1"/>
          </p:nvPr>
        </p:nvSpPr>
        <p:spPr bwMode="auto">
          <a:xfrm>
            <a:off x="685800" y="1295400"/>
            <a:ext cx="7772400" cy="4876800"/>
          </a:xfrm>
          <a:noFill/>
          <a:ln>
            <a:miter lim="800000"/>
            <a:headEnd/>
            <a:tailEnd/>
          </a:ln>
        </p:spPr>
        <p:txBody>
          <a:bodyPr vert="horz" wrap="square" lIns="91440" tIns="45720" rIns="91440" bIns="45720" numCol="1" anchor="t" anchorCtr="0" compatLnSpc="1">
            <a:prstTxWarp prst="textNoShape">
              <a:avLst/>
            </a:prstTxWarp>
          </a:bodyPr>
          <a:lstStyle/>
          <a:p>
            <a:pPr marL="457200" indent="-457200" eaLnBrk="1" hangingPunct="1">
              <a:lnSpc>
                <a:spcPct val="90000"/>
              </a:lnSpc>
            </a:pPr>
            <a:r>
              <a:rPr lang="pt-BR" sz="2800" noProof="0" dirty="0" smtClean="0">
                <a:latin typeface="Arial" pitchFamily="34" charset="0"/>
                <a:cs typeface="Arial" pitchFamily="34" charset="0"/>
              </a:rPr>
              <a:t>Operações Diárias e Manutenção do Projeto</a:t>
            </a:r>
          </a:p>
          <a:p>
            <a:pPr marL="914400" lvl="1" indent="-457200" eaLnBrk="1" hangingPunct="1">
              <a:lnSpc>
                <a:spcPct val="90000"/>
              </a:lnSpc>
            </a:pPr>
            <a:r>
              <a:rPr lang="pt-BR" sz="2400" noProof="0" dirty="0" smtClean="0">
                <a:latin typeface="Arial" pitchFamily="34" charset="0"/>
                <a:cs typeface="Arial" pitchFamily="34" charset="0"/>
              </a:rPr>
              <a:t>Custos podem ser compartilhados dependendo dos objetivos do projeto</a:t>
            </a:r>
          </a:p>
          <a:p>
            <a:pPr marL="914400" lvl="1" indent="-457200" eaLnBrk="1" hangingPunct="1">
              <a:lnSpc>
                <a:spcPct val="90000"/>
              </a:lnSpc>
            </a:pPr>
            <a:r>
              <a:rPr lang="pt-BR" sz="2400" dirty="0" smtClean="0">
                <a:latin typeface="Arial" pitchFamily="34" charset="0"/>
                <a:cs typeface="Arial" pitchFamily="34" charset="0"/>
              </a:rPr>
              <a:t>Medidas interinas de redução de riscos</a:t>
            </a:r>
            <a:endParaRPr lang="pt-BR" sz="2800" noProof="0" dirty="0" smtClean="0">
              <a:latin typeface="Arial" pitchFamily="34" charset="0"/>
              <a:cs typeface="Arial" pitchFamily="34" charset="0"/>
            </a:endParaRPr>
          </a:p>
          <a:p>
            <a:pPr marL="457200" indent="-457200" eaLnBrk="1" hangingPunct="1">
              <a:lnSpc>
                <a:spcPct val="90000"/>
              </a:lnSpc>
            </a:pPr>
            <a:r>
              <a:rPr lang="pt-BR" sz="2800" noProof="0" dirty="0" smtClean="0">
                <a:latin typeface="Arial" pitchFamily="34" charset="0"/>
                <a:cs typeface="Arial" pitchFamily="34" charset="0"/>
              </a:rPr>
              <a:t>Grandes trabalhos de manutenção</a:t>
            </a:r>
          </a:p>
          <a:p>
            <a:pPr marL="457200" indent="-457200" eaLnBrk="1" hangingPunct="1">
              <a:lnSpc>
                <a:spcPct val="90000"/>
              </a:lnSpc>
            </a:pPr>
            <a:r>
              <a:rPr lang="pt-BR" sz="2800" noProof="0" dirty="0" smtClean="0">
                <a:latin typeface="Arial" pitchFamily="34" charset="0"/>
                <a:cs typeface="Arial" pitchFamily="34" charset="0"/>
              </a:rPr>
              <a:t>Estudos de Modificações para outros fins (não relacionados a </a:t>
            </a:r>
            <a:r>
              <a:rPr lang="pt-BR" sz="2800" dirty="0" smtClean="0">
                <a:latin typeface="Arial" pitchFamily="34" charset="0"/>
                <a:cs typeface="Arial" pitchFamily="34" charset="0"/>
              </a:rPr>
              <a:t>SB) </a:t>
            </a:r>
          </a:p>
          <a:p>
            <a:pPr marL="457200" indent="-457200" eaLnBrk="1" hangingPunct="1">
              <a:lnSpc>
                <a:spcPct val="90000"/>
              </a:lnSpc>
            </a:pPr>
            <a:r>
              <a:rPr lang="pt-BR" sz="2800" noProof="0" dirty="0" smtClean="0">
                <a:latin typeface="Arial" pitchFamily="34" charset="0"/>
                <a:cs typeface="Arial" pitchFamily="34" charset="0"/>
              </a:rPr>
              <a:t>Modificações</a:t>
            </a:r>
          </a:p>
          <a:p>
            <a:pPr marL="914400" lvl="1" indent="-457200" eaLnBrk="1" hangingPunct="1">
              <a:lnSpc>
                <a:spcPct val="90000"/>
              </a:lnSpc>
            </a:pPr>
            <a:r>
              <a:rPr lang="pt-BR" sz="2000" noProof="0" dirty="0" smtClean="0">
                <a:latin typeface="Arial" pitchFamily="34" charset="0"/>
                <a:cs typeface="Arial" pitchFamily="34" charset="0"/>
              </a:rPr>
              <a:t>Grande reabilitação na Construção, Geral</a:t>
            </a:r>
          </a:p>
          <a:p>
            <a:pPr marL="914400" lvl="1" indent="-457200" eaLnBrk="1" hangingPunct="1">
              <a:lnSpc>
                <a:spcPct val="90000"/>
              </a:lnSpc>
            </a:pPr>
            <a:r>
              <a:rPr lang="pt-BR" sz="2000" noProof="0" dirty="0" smtClean="0">
                <a:latin typeface="Arial" pitchFamily="34" charset="0"/>
                <a:cs typeface="Arial" pitchFamily="34" charset="0"/>
              </a:rPr>
              <a:t>Custo compartilhado com base nos objetivos do projeto </a:t>
            </a:r>
          </a:p>
          <a:p>
            <a:pPr marL="914400" lvl="1" indent="-457200" eaLnBrk="1" hangingPunct="1">
              <a:lnSpc>
                <a:spcPct val="90000"/>
              </a:lnSpc>
            </a:pPr>
            <a:r>
              <a:rPr lang="pt-BR" sz="2000" dirty="0" smtClean="0">
                <a:latin typeface="Arial" pitchFamily="34" charset="0"/>
                <a:cs typeface="Arial" pitchFamily="34" charset="0"/>
              </a:rPr>
              <a:t>Exemplos </a:t>
            </a:r>
            <a:r>
              <a:rPr lang="pt-BR" sz="2000" noProof="0" dirty="0" smtClean="0">
                <a:latin typeface="Arial" pitchFamily="34" charset="0"/>
                <a:cs typeface="Arial" pitchFamily="34" charset="0"/>
              </a:rPr>
              <a:t>– rebobinagem de geradores, </a:t>
            </a:r>
            <a:r>
              <a:rPr lang="pt-BR" sz="2000" dirty="0" smtClean="0">
                <a:latin typeface="Arial" pitchFamily="34" charset="0"/>
                <a:cs typeface="Arial" pitchFamily="34" charset="0"/>
              </a:rPr>
              <a:t>substituição de maquinário de eclusas</a:t>
            </a:r>
            <a:endParaRPr lang="pt-BR" sz="2000" noProof="0" dirty="0" smtClean="0">
              <a:latin typeface="Arial" pitchFamily="34" charset="0"/>
              <a:cs typeface="Arial" pitchFamily="34" charset="0"/>
            </a:endParaRPr>
          </a:p>
        </p:txBody>
      </p:sp>
      <p:sp>
        <p:nvSpPr>
          <p:cNvPr id="5" name="Slide Number Placeholder 4"/>
          <p:cNvSpPr>
            <a:spLocks noGrp="1"/>
          </p:cNvSpPr>
          <p:nvPr>
            <p:ph type="sldNum" sz="quarter" idx="10"/>
          </p:nvPr>
        </p:nvSpPr>
        <p:spPr/>
        <p:txBody>
          <a:bodyPr/>
          <a:lstStyle/>
          <a:p>
            <a:pPr>
              <a:defRPr/>
            </a:pPr>
            <a:fld id="{495AD7AA-7B67-4CAD-A167-DEECD1685E39}"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bwMode="auto">
          <a:xfrm>
            <a:off x="914400" y="304800"/>
            <a:ext cx="7239000" cy="1295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t-BR" sz="3200" noProof="0" dirty="0" smtClean="0">
                <a:solidFill>
                  <a:srgbClr val="FF0000"/>
                </a:solidFill>
              </a:rPr>
              <a:t>Segurança de Barragens com Recursos para Operações e Manutenção</a:t>
            </a:r>
          </a:p>
        </p:txBody>
      </p:sp>
      <p:sp>
        <p:nvSpPr>
          <p:cNvPr id="70658" name="Rectangle 3"/>
          <p:cNvSpPr>
            <a:spLocks noGrp="1" noChangeArrowheads="1"/>
          </p:cNvSpPr>
          <p:nvPr>
            <p:ph idx="1"/>
          </p:nvPr>
        </p:nvSpPr>
        <p:spPr bwMode="auto">
          <a:xfrm>
            <a:off x="228600" y="1752600"/>
            <a:ext cx="8610600" cy="4038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pt-BR" sz="2800" noProof="0" dirty="0" err="1" smtClean="0">
                <a:latin typeface="Arial" pitchFamily="34" charset="0"/>
                <a:cs typeface="Arial" pitchFamily="34" charset="0"/>
              </a:rPr>
              <a:t>Traba</a:t>
            </a:r>
            <a:r>
              <a:rPr lang="pt-BR" sz="2800" dirty="0" err="1" smtClean="0">
                <a:latin typeface="Arial" pitchFamily="34" charset="0"/>
                <a:cs typeface="Arial" pitchFamily="34" charset="0"/>
              </a:rPr>
              <a:t>lhos</a:t>
            </a:r>
            <a:r>
              <a:rPr lang="pt-BR" sz="2800" dirty="0" smtClean="0">
                <a:latin typeface="Arial" pitchFamily="34" charset="0"/>
                <a:cs typeface="Arial" pitchFamily="34" charset="0"/>
              </a:rPr>
              <a:t> de Segurança de Barragens Financiados por meio de Contas de Operação</a:t>
            </a:r>
            <a:endParaRPr lang="pt-BR" sz="2800" noProof="0" dirty="0" smtClean="0">
              <a:latin typeface="Arial" pitchFamily="34" charset="0"/>
              <a:cs typeface="Arial" pitchFamily="34" charset="0"/>
            </a:endParaRPr>
          </a:p>
          <a:p>
            <a:pPr lvl="1" eaLnBrk="1" hangingPunct="1">
              <a:lnSpc>
                <a:spcPct val="90000"/>
              </a:lnSpc>
            </a:pPr>
            <a:r>
              <a:rPr lang="pt-BR" sz="2600" noProof="0" dirty="0" smtClean="0">
                <a:latin typeface="Arial" pitchFamily="34" charset="0"/>
                <a:cs typeface="Arial" pitchFamily="34" charset="0"/>
              </a:rPr>
              <a:t>Treinamento em </a:t>
            </a:r>
            <a:r>
              <a:rPr lang="pt-BR" sz="2600" dirty="0" smtClean="0">
                <a:latin typeface="Arial" pitchFamily="34" charset="0"/>
                <a:cs typeface="Arial" pitchFamily="34" charset="0"/>
              </a:rPr>
              <a:t>Segurança de Barragens</a:t>
            </a:r>
            <a:endParaRPr lang="pt-BR" sz="2600" noProof="0" dirty="0" smtClean="0">
              <a:latin typeface="Arial" pitchFamily="34" charset="0"/>
              <a:cs typeface="Arial" pitchFamily="34" charset="0"/>
            </a:endParaRPr>
          </a:p>
          <a:p>
            <a:pPr lvl="1" eaLnBrk="1" hangingPunct="1">
              <a:lnSpc>
                <a:spcPct val="90000"/>
              </a:lnSpc>
            </a:pPr>
            <a:r>
              <a:rPr lang="pt-BR" sz="2600" noProof="0" dirty="0" smtClean="0">
                <a:latin typeface="Arial" pitchFamily="34" charset="0"/>
                <a:cs typeface="Arial" pitchFamily="34" charset="0"/>
              </a:rPr>
              <a:t>Operação e Leitura da </a:t>
            </a:r>
            <a:r>
              <a:rPr lang="pt-BR" sz="2600" dirty="0" smtClean="0">
                <a:latin typeface="Arial" pitchFamily="34" charset="0"/>
                <a:cs typeface="Arial" pitchFamily="34" charset="0"/>
              </a:rPr>
              <a:t>Instrumentação</a:t>
            </a:r>
            <a:endParaRPr lang="pt-BR" sz="2600" noProof="0" dirty="0" smtClean="0">
              <a:latin typeface="Arial" pitchFamily="34" charset="0"/>
              <a:cs typeface="Arial" pitchFamily="34" charset="0"/>
            </a:endParaRPr>
          </a:p>
          <a:p>
            <a:pPr lvl="1" eaLnBrk="1" hangingPunct="1">
              <a:lnSpc>
                <a:spcPct val="90000"/>
              </a:lnSpc>
            </a:pPr>
            <a:r>
              <a:rPr lang="pt-BR" sz="2600" noProof="0" dirty="0" smtClean="0">
                <a:latin typeface="Arial" pitchFamily="34" charset="0"/>
                <a:cs typeface="Arial" pitchFamily="34" charset="0"/>
              </a:rPr>
              <a:t>Inspeções (Todos os níveis)</a:t>
            </a:r>
          </a:p>
          <a:p>
            <a:pPr lvl="1" eaLnBrk="1" hangingPunct="1">
              <a:lnSpc>
                <a:spcPct val="90000"/>
              </a:lnSpc>
            </a:pPr>
            <a:r>
              <a:rPr lang="pt-BR" sz="2600" noProof="0" dirty="0" smtClean="0">
                <a:latin typeface="Arial" pitchFamily="34" charset="0"/>
                <a:cs typeface="Arial" pitchFamily="34" charset="0"/>
              </a:rPr>
              <a:t>Estudos de Engenharia</a:t>
            </a:r>
          </a:p>
          <a:p>
            <a:pPr lvl="1" eaLnBrk="1" hangingPunct="1">
              <a:lnSpc>
                <a:spcPct val="90000"/>
              </a:lnSpc>
            </a:pPr>
            <a:r>
              <a:rPr lang="pt-BR" sz="2600" noProof="0" dirty="0" smtClean="0">
                <a:latin typeface="Arial" pitchFamily="34" charset="0"/>
                <a:cs typeface="Arial" pitchFamily="34" charset="0"/>
              </a:rPr>
              <a:t>O&amp;M </a:t>
            </a:r>
            <a:r>
              <a:rPr lang="pt-BR" sz="2600" dirty="0" smtClean="0">
                <a:latin typeface="Arial" pitchFamily="34" charset="0"/>
                <a:cs typeface="Arial" pitchFamily="34" charset="0"/>
              </a:rPr>
              <a:t>Atualização de Manuais de Controle d’Água</a:t>
            </a:r>
            <a:endParaRPr lang="pt-BR" sz="2600" noProof="0" dirty="0" smtClean="0">
              <a:latin typeface="Arial" pitchFamily="34" charset="0"/>
              <a:cs typeface="Arial" pitchFamily="34" charset="0"/>
            </a:endParaRPr>
          </a:p>
          <a:p>
            <a:pPr lvl="1" eaLnBrk="1" hangingPunct="1">
              <a:lnSpc>
                <a:spcPct val="90000"/>
              </a:lnSpc>
            </a:pPr>
            <a:r>
              <a:rPr lang="pt-BR" sz="2600" noProof="0" dirty="0" smtClean="0">
                <a:latin typeface="Arial" pitchFamily="34" charset="0"/>
                <a:cs typeface="Arial" pitchFamily="34" charset="0"/>
              </a:rPr>
              <a:t>Inspeção de </a:t>
            </a:r>
            <a:r>
              <a:rPr lang="pt-BR" sz="2600" dirty="0" smtClean="0">
                <a:latin typeface="Arial" pitchFamily="34" charset="0"/>
                <a:cs typeface="Arial" pitchFamily="34" charset="0"/>
              </a:rPr>
              <a:t>Obras Concluídas </a:t>
            </a:r>
            <a:r>
              <a:rPr lang="pt-BR" sz="2600" noProof="0" dirty="0" smtClean="0">
                <a:latin typeface="Arial" pitchFamily="34" charset="0"/>
                <a:cs typeface="Arial" pitchFamily="34" charset="0"/>
              </a:rPr>
              <a:t>(operadas por terceiros)</a:t>
            </a:r>
          </a:p>
          <a:p>
            <a:pPr lvl="1" eaLnBrk="1" hangingPunct="1">
              <a:lnSpc>
                <a:spcPct val="90000"/>
              </a:lnSpc>
            </a:pPr>
            <a:r>
              <a:rPr lang="pt-BR" sz="2600" noProof="0" dirty="0" smtClean="0">
                <a:latin typeface="Arial" pitchFamily="34" charset="0"/>
                <a:cs typeface="Arial" pitchFamily="34" charset="0"/>
              </a:rPr>
              <a:t>Medidas Interinas de </a:t>
            </a:r>
            <a:r>
              <a:rPr lang="pt-BR" sz="2600" noProof="0" dirty="0" err="1" smtClean="0">
                <a:latin typeface="Arial" pitchFamily="34" charset="0"/>
                <a:cs typeface="Arial" pitchFamily="34" charset="0"/>
              </a:rPr>
              <a:t>Reduç</a:t>
            </a:r>
            <a:r>
              <a:rPr lang="pt-BR" sz="2600" dirty="0" err="1" smtClean="0">
                <a:latin typeface="Arial" pitchFamily="34" charset="0"/>
                <a:cs typeface="Arial" pitchFamily="34" charset="0"/>
              </a:rPr>
              <a:t>ão</a:t>
            </a:r>
            <a:r>
              <a:rPr lang="pt-BR" sz="2600" dirty="0" smtClean="0">
                <a:latin typeface="Arial" pitchFamily="34" charset="0"/>
                <a:cs typeface="Arial" pitchFamily="34" charset="0"/>
              </a:rPr>
              <a:t> de Riscos</a:t>
            </a:r>
            <a:endParaRPr lang="pt-BR" sz="2600" noProof="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screen"/>
          <a:srcRect/>
          <a:stretch>
            <a:fillRect/>
          </a:stretch>
        </p:blipFill>
        <p:spPr bwMode="auto">
          <a:xfrm>
            <a:off x="284180" y="422622"/>
            <a:ext cx="8555020" cy="5825778"/>
          </a:xfrm>
          <a:prstGeom prst="rect">
            <a:avLst/>
          </a:prstGeom>
          <a:noFill/>
          <a:ln w="28575">
            <a:solidFill>
              <a:schemeClr val="tx1"/>
            </a:solidFill>
            <a:miter lim="800000"/>
            <a:headEnd/>
            <a:tailEnd/>
          </a:ln>
        </p:spPr>
      </p:pic>
      <p:sp>
        <p:nvSpPr>
          <p:cNvPr id="12" name="TextBox 11"/>
          <p:cNvSpPr txBox="1"/>
          <p:nvPr/>
        </p:nvSpPr>
        <p:spPr>
          <a:xfrm>
            <a:off x="1676400" y="533400"/>
            <a:ext cx="184731" cy="369332"/>
          </a:xfrm>
          <a:prstGeom prst="rect">
            <a:avLst/>
          </a:prstGeom>
          <a:noFill/>
        </p:spPr>
        <p:txBody>
          <a:bodyPr wrap="none" rtlCol="0">
            <a:spAutoFit/>
          </a:bodyPr>
          <a:lstStyle/>
          <a:p>
            <a:endParaRPr lang="en-US" dirty="0"/>
          </a:p>
        </p:txBody>
      </p:sp>
      <p:sp>
        <p:nvSpPr>
          <p:cNvPr id="13" name="TextBox 12"/>
          <p:cNvSpPr txBox="1"/>
          <p:nvPr/>
        </p:nvSpPr>
        <p:spPr>
          <a:xfrm>
            <a:off x="4343400" y="838200"/>
            <a:ext cx="184731" cy="369332"/>
          </a:xfrm>
          <a:prstGeom prst="rect">
            <a:avLst/>
          </a:prstGeom>
          <a:noFill/>
        </p:spPr>
        <p:txBody>
          <a:bodyPr wrap="none" rtlCol="0">
            <a:spAutoFit/>
          </a:bodyPr>
          <a:lstStyle/>
          <a:p>
            <a:endParaRPr lang="en-US" dirty="0"/>
          </a:p>
        </p:txBody>
      </p:sp>
      <p:sp>
        <p:nvSpPr>
          <p:cNvPr id="17" name="Left-Right Arrow 16"/>
          <p:cNvSpPr/>
          <p:nvPr/>
        </p:nvSpPr>
        <p:spPr>
          <a:xfrm>
            <a:off x="2209800" y="2438400"/>
            <a:ext cx="6096000" cy="381000"/>
          </a:xfrm>
          <a:prstGeom prst="leftRightArrow">
            <a:avLst/>
          </a:prstGeom>
          <a:solidFill>
            <a:srgbClr val="FFFF00"/>
          </a:solidFill>
          <a:ln>
            <a:solidFill>
              <a:srgbClr val="8E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err="1" smtClean="0">
                <a:solidFill>
                  <a:srgbClr val="000000"/>
                </a:solidFill>
              </a:rPr>
              <a:t>Duração</a:t>
            </a:r>
            <a:r>
              <a:rPr lang="en-US" sz="1400" dirty="0" smtClean="0">
                <a:solidFill>
                  <a:srgbClr val="000000"/>
                </a:solidFill>
              </a:rPr>
              <a:t> das </a:t>
            </a:r>
            <a:r>
              <a:rPr lang="en-US" sz="1400" dirty="0" err="1" smtClean="0">
                <a:solidFill>
                  <a:srgbClr val="000000"/>
                </a:solidFill>
              </a:rPr>
              <a:t>Medidas</a:t>
            </a:r>
            <a:r>
              <a:rPr lang="en-US" sz="1400" dirty="0" smtClean="0">
                <a:solidFill>
                  <a:srgbClr val="000000"/>
                </a:solidFill>
              </a:rPr>
              <a:t> </a:t>
            </a:r>
            <a:r>
              <a:rPr lang="en-US" sz="1400" dirty="0" err="1" smtClean="0">
                <a:solidFill>
                  <a:srgbClr val="000000"/>
                </a:solidFill>
              </a:rPr>
              <a:t>Interinas</a:t>
            </a:r>
            <a:r>
              <a:rPr lang="en-US" sz="1400" dirty="0" smtClean="0">
                <a:solidFill>
                  <a:srgbClr val="000000"/>
                </a:solidFill>
              </a:rPr>
              <a:t> de </a:t>
            </a:r>
            <a:r>
              <a:rPr lang="en-US" sz="1400" dirty="0" err="1" smtClean="0">
                <a:solidFill>
                  <a:srgbClr val="000000"/>
                </a:solidFill>
              </a:rPr>
              <a:t>Redução</a:t>
            </a:r>
            <a:r>
              <a:rPr lang="en-US" sz="1400" dirty="0" smtClean="0">
                <a:solidFill>
                  <a:srgbClr val="000000"/>
                </a:solidFill>
              </a:rPr>
              <a:t> de </a:t>
            </a:r>
            <a:r>
              <a:rPr lang="en-US" sz="1400" dirty="0" err="1" smtClean="0">
                <a:solidFill>
                  <a:srgbClr val="000000"/>
                </a:solidFill>
              </a:rPr>
              <a:t>Riscos</a:t>
            </a:r>
            <a:r>
              <a:rPr lang="en-US" sz="1400" dirty="0" smtClean="0">
                <a:solidFill>
                  <a:srgbClr val="000000"/>
                </a:solidFill>
              </a:rPr>
              <a:t>!</a:t>
            </a:r>
            <a:endParaRPr lang="en-US" sz="1400" dirty="0">
              <a:solidFill>
                <a:srgbClr val="000000"/>
              </a:solidFill>
            </a:endParaRPr>
          </a:p>
        </p:txBody>
      </p:sp>
      <p:sp>
        <p:nvSpPr>
          <p:cNvPr id="18" name="Slide Number Placeholder 17"/>
          <p:cNvSpPr>
            <a:spLocks noGrp="1"/>
          </p:cNvSpPr>
          <p:nvPr>
            <p:ph type="sldNum" sz="quarter" idx="10"/>
          </p:nvPr>
        </p:nvSpPr>
        <p:spPr/>
        <p:txBody>
          <a:bodyPr/>
          <a:lstStyle/>
          <a:p>
            <a:pPr>
              <a:defRPr/>
            </a:pPr>
            <a:fld id="{412D2CAC-BBC1-4E1D-B40E-AE6B92A03789}" type="slidenum">
              <a:rPr lang="en-US" smtClean="0"/>
              <a:pPr>
                <a:defRPr/>
              </a:pPr>
              <a:t>33</a:t>
            </a:fld>
            <a:endParaRPr lang="en-US" dirty="0"/>
          </a:p>
        </p:txBody>
      </p:sp>
      <p:sp>
        <p:nvSpPr>
          <p:cNvPr id="21" name="TextBox 20"/>
          <p:cNvSpPr txBox="1"/>
          <p:nvPr/>
        </p:nvSpPr>
        <p:spPr>
          <a:xfrm>
            <a:off x="1447800" y="685800"/>
            <a:ext cx="7015504" cy="830997"/>
          </a:xfrm>
          <a:prstGeom prst="rect">
            <a:avLst/>
          </a:prstGeom>
          <a:noFill/>
        </p:spPr>
        <p:txBody>
          <a:bodyPr wrap="square" rtlCol="0">
            <a:spAutoFit/>
          </a:bodyPr>
          <a:lstStyle/>
          <a:p>
            <a:r>
              <a:rPr lang="en-US" sz="2400" b="1" dirty="0" smtClean="0"/>
              <a:t>Plano de </a:t>
            </a:r>
            <a:r>
              <a:rPr lang="en-US" sz="2400" b="1" dirty="0" err="1" smtClean="0"/>
              <a:t>Investimento</a:t>
            </a:r>
            <a:r>
              <a:rPr lang="en-US" sz="2400" b="1" dirty="0" smtClean="0"/>
              <a:t> </a:t>
            </a:r>
            <a:r>
              <a:rPr lang="en-US" sz="2400" b="1" dirty="0" err="1" smtClean="0"/>
              <a:t>em</a:t>
            </a:r>
            <a:r>
              <a:rPr lang="en-US" sz="2400" b="1" dirty="0" smtClean="0"/>
              <a:t> </a:t>
            </a:r>
            <a:r>
              <a:rPr lang="en-US" sz="2400" b="1" dirty="0" err="1"/>
              <a:t>S</a:t>
            </a:r>
            <a:r>
              <a:rPr lang="en-US" sz="2400" b="1" dirty="0" err="1" smtClean="0"/>
              <a:t>egurança</a:t>
            </a:r>
            <a:r>
              <a:rPr lang="en-US" sz="2400" b="1" dirty="0" smtClean="0"/>
              <a:t> de </a:t>
            </a:r>
            <a:r>
              <a:rPr lang="en-US" sz="2400" b="1" dirty="0" err="1"/>
              <a:t>B</a:t>
            </a:r>
            <a:r>
              <a:rPr lang="en-US" sz="2400" b="1" dirty="0" err="1" smtClean="0"/>
              <a:t>arragens</a:t>
            </a:r>
            <a:endParaRPr lang="en-US" sz="2400" b="1" dirty="0"/>
          </a:p>
        </p:txBody>
      </p:sp>
      <p:sp>
        <p:nvSpPr>
          <p:cNvPr id="9" name="Rectangle 3"/>
          <p:cNvSpPr txBox="1">
            <a:spLocks noChangeArrowheads="1"/>
          </p:cNvSpPr>
          <p:nvPr/>
        </p:nvSpPr>
        <p:spPr bwMode="auto">
          <a:xfrm>
            <a:off x="1620820" y="3462326"/>
            <a:ext cx="5410200" cy="17192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lnSpc>
                <a:spcPct val="90000"/>
              </a:lnSpc>
              <a:spcBef>
                <a:spcPct val="20000"/>
              </a:spcBef>
              <a:buFont typeface="Arial" pitchFamily="34" charset="0"/>
              <a:buChar char="•"/>
              <a:defRPr/>
            </a:pPr>
            <a:r>
              <a:rPr kumimoji="0" lang="en-US" sz="1400" b="1" i="0" u="none" strike="noStrike" kern="0" cap="none" spc="0" normalizeH="0" noProof="0" dirty="0" smtClean="0">
                <a:ln>
                  <a:noFill/>
                </a:ln>
                <a:solidFill>
                  <a:schemeClr val="tx1"/>
                </a:solidFill>
                <a:effectLst/>
                <a:uLnTx/>
                <a:uFillTx/>
                <a:latin typeface="+mn-lt"/>
                <a:ea typeface="ＭＳ Ｐゴシック" charset="-128"/>
                <a:cs typeface="+mn-cs"/>
              </a:rPr>
              <a:t>~ </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$26 </a:t>
            </a:r>
            <a:r>
              <a:rPr kumimoji="0" lang="en-US" sz="1400" b="1" i="0" u="none" strike="noStrike" kern="0" cap="none" spc="0" normalizeH="0" baseline="0" noProof="0" dirty="0" err="1" smtClean="0">
                <a:ln>
                  <a:noFill/>
                </a:ln>
                <a:solidFill>
                  <a:schemeClr val="tx1"/>
                </a:solidFill>
                <a:effectLst/>
                <a:uLnTx/>
                <a:uFillTx/>
                <a:latin typeface="+mn-lt"/>
                <a:ea typeface="ＭＳ Ｐゴシック" charset="-128"/>
                <a:cs typeface="+mn-cs"/>
              </a:rPr>
              <a:t>Bilh</a:t>
            </a:r>
            <a:r>
              <a:rPr lang="en-US" sz="1400" b="1" kern="0" dirty="0" err="1" smtClean="0">
                <a:latin typeface="+mn-lt"/>
                <a:ea typeface="ＭＳ Ｐゴシック" charset="-128"/>
              </a:rPr>
              <a:t>ões</a:t>
            </a:r>
            <a:r>
              <a:rPr lang="en-US" sz="1400" b="1" kern="0" dirty="0" smtClean="0">
                <a:latin typeface="+mn-lt"/>
                <a:ea typeface="ＭＳ Ｐゴシック" charset="-128"/>
              </a:rPr>
              <a:t> </a:t>
            </a:r>
            <a:r>
              <a:rPr lang="en-US" sz="1400" b="1" kern="0" dirty="0" err="1" smtClean="0">
                <a:latin typeface="+mn-lt"/>
                <a:ea typeface="ＭＳ Ｐゴシック" charset="-128"/>
              </a:rPr>
              <a:t>em</a:t>
            </a:r>
            <a:r>
              <a:rPr lang="en-US" sz="1400" b="1" kern="0" dirty="0" smtClean="0">
                <a:latin typeface="+mn-lt"/>
                <a:ea typeface="ＭＳ Ｐゴシック" charset="-128"/>
              </a:rPr>
              <a:t> </a:t>
            </a:r>
            <a:r>
              <a:rPr lang="en-US" sz="1400" b="1" kern="0" dirty="0" err="1" smtClean="0">
                <a:latin typeface="+mn-lt"/>
                <a:ea typeface="ＭＳ Ｐゴシック" charset="-128"/>
              </a:rPr>
              <a:t>Investimentos</a:t>
            </a:r>
            <a:r>
              <a:rPr lang="en-US" sz="1400" b="1" kern="0" dirty="0" smtClean="0">
                <a:latin typeface="+mn-lt"/>
                <a:ea typeface="ＭＳ Ｐゴシック" charset="-128"/>
              </a:rPr>
              <a:t> </a:t>
            </a:r>
            <a:r>
              <a:rPr lang="en-US" sz="1400" b="1" kern="0" dirty="0" err="1" smtClean="0">
                <a:latin typeface="+mn-lt"/>
                <a:ea typeface="ＭＳ Ｐゴシック" charset="-128"/>
              </a:rPr>
              <a:t>para</a:t>
            </a:r>
            <a:r>
              <a:rPr lang="en-US" sz="1400" b="1" kern="0" dirty="0" smtClean="0">
                <a:latin typeface="+mn-lt"/>
                <a:ea typeface="ＭＳ Ｐゴシック" charset="-128"/>
              </a:rPr>
              <a:t> </a:t>
            </a:r>
            <a:r>
              <a:rPr lang="en-US" sz="1400" b="1" kern="0" dirty="0" err="1" smtClean="0">
                <a:latin typeface="+mn-lt"/>
                <a:ea typeface="ＭＳ Ｐゴシック" charset="-128"/>
              </a:rPr>
              <a:t>Reparos</a:t>
            </a:r>
            <a:r>
              <a:rPr lang="en-US" sz="1400" b="1" kern="0" dirty="0" smtClean="0">
                <a:latin typeface="+mn-lt"/>
                <a:ea typeface="ＭＳ Ｐゴシック" charset="-128"/>
              </a:rPr>
              <a:t> </a:t>
            </a:r>
            <a:r>
              <a:rPr lang="en-US" sz="1400" b="1" kern="0" dirty="0" err="1" smtClean="0">
                <a:latin typeface="+mn-lt"/>
                <a:ea typeface="ＭＳ Ｐゴシック" charset="-128"/>
              </a:rPr>
              <a:t>em</a:t>
            </a:r>
            <a:r>
              <a:rPr lang="en-US" sz="1400" b="1" kern="0" dirty="0" smtClean="0">
                <a:latin typeface="+mn-lt"/>
                <a:ea typeface="ＭＳ Ｐゴシック" charset="-128"/>
              </a:rPr>
              <a:t> </a:t>
            </a:r>
            <a:r>
              <a:rPr lang="en-US" sz="1400" b="1" kern="0" dirty="0">
                <a:ea typeface="ＭＳ Ｐゴシック" charset="-128"/>
              </a:rPr>
              <a:t>319 </a:t>
            </a:r>
            <a:r>
              <a:rPr lang="en-US" sz="1400" b="1" kern="0" dirty="0" err="1" smtClean="0">
                <a:latin typeface="+mn-lt"/>
                <a:ea typeface="ＭＳ Ｐゴシック" charset="-128"/>
              </a:rPr>
              <a:t>Barragens</a:t>
            </a:r>
            <a:r>
              <a:rPr lang="en-US" sz="1400" b="1" kern="0" dirty="0" smtClean="0">
                <a:latin typeface="+mn-lt"/>
                <a:ea typeface="ＭＳ Ｐゴシック" charset="-128"/>
              </a:rPr>
              <a:t> </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DSAC I, II &amp; III</a:t>
            </a:r>
            <a:endParaRPr lang="en-US" sz="1400" b="1" kern="0" dirty="0" smtClean="0">
              <a:latin typeface="+mn-lt"/>
            </a:endParaRPr>
          </a:p>
          <a:p>
            <a:pPr lvl="0" eaLnBrk="0" hangingPunct="0">
              <a:lnSpc>
                <a:spcPct val="90000"/>
              </a:lnSpc>
              <a:spcBef>
                <a:spcPct val="20000"/>
              </a:spcBef>
              <a:buFont typeface="Arial" pitchFamily="34" charset="0"/>
              <a:buChar char="•"/>
              <a:defRPr/>
            </a:pP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  </a:t>
            </a:r>
            <a:r>
              <a:rPr kumimoji="0" lang="en-US" sz="1400" b="1" i="0" u="none" strike="noStrike" kern="0" cap="none" spc="0" normalizeH="0" baseline="0" noProof="0" dirty="0" err="1" smtClean="0">
                <a:ln>
                  <a:noFill/>
                </a:ln>
                <a:solidFill>
                  <a:schemeClr val="tx1"/>
                </a:solidFill>
                <a:effectLst/>
                <a:uLnTx/>
                <a:uFillTx/>
                <a:latin typeface="+mn-lt"/>
                <a:ea typeface="ＭＳ Ｐゴシック" charset="-128"/>
                <a:cs typeface="+mn-cs"/>
              </a:rPr>
              <a:t>Cenários</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 de </a:t>
            </a:r>
            <a:r>
              <a:rPr lang="en-US" sz="1400" b="1" kern="0" dirty="0" err="1" smtClean="0">
                <a:latin typeface="+mn-lt"/>
                <a:ea typeface="ＭＳ Ｐゴシック" charset="-128"/>
              </a:rPr>
              <a:t>Financiamento</a:t>
            </a:r>
            <a:r>
              <a:rPr lang="en-US" sz="1400" b="1" kern="0" dirty="0" smtClean="0">
                <a:latin typeface="+mn-lt"/>
                <a:ea typeface="ＭＳ Ｐゴシック" charset="-128"/>
              </a:rPr>
              <a:t> </a:t>
            </a:r>
            <a:r>
              <a:rPr lang="en-US" sz="1400" b="1" kern="0" dirty="0" err="1" smtClean="0">
                <a:latin typeface="+mn-lt"/>
                <a:ea typeface="ＭＳ Ｐゴシック" charset="-128"/>
              </a:rPr>
              <a:t>para</a:t>
            </a:r>
            <a:r>
              <a:rPr lang="en-US" sz="1400" b="1" kern="0" dirty="0" smtClean="0">
                <a:latin typeface="+mn-lt"/>
                <a:ea typeface="ＭＳ Ｐゴシック" charset="-128"/>
              </a:rPr>
              <a:t> </a:t>
            </a:r>
            <a:r>
              <a:rPr lang="en-US" sz="1400" b="1" kern="0" dirty="0" err="1" smtClean="0">
                <a:latin typeface="+mn-lt"/>
                <a:ea typeface="ＭＳ Ｐゴシック" charset="-128"/>
              </a:rPr>
              <a:t>Concluir</a:t>
            </a:r>
            <a:r>
              <a:rPr lang="en-US" sz="1400" b="1" kern="0" dirty="0" smtClean="0">
                <a:latin typeface="+mn-lt"/>
                <a:ea typeface="ＭＳ Ｐゴシック" charset="-128"/>
              </a:rPr>
              <a:t> </a:t>
            </a:r>
            <a:r>
              <a:rPr lang="en-US" sz="1400" b="1" kern="0" dirty="0" err="1" smtClean="0">
                <a:latin typeface="+mn-lt"/>
                <a:ea typeface="ＭＳ Ｐゴシック" charset="-128"/>
              </a:rPr>
              <a:t>Investimentos</a:t>
            </a:r>
            <a:r>
              <a:rPr lang="en-US" sz="1400" b="1" kern="0" dirty="0" smtClean="0">
                <a:latin typeface="+mn-lt"/>
                <a:ea typeface="ＭＳ Ｐゴシック" charset="-128"/>
              </a:rPr>
              <a:t> </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a:t>
            </a:r>
          </a:p>
          <a:p>
            <a:pPr marL="457200" marR="0" lvl="1" indent="0" algn="l" defTabSz="914400" rtl="0" eaLnBrk="1" fontAlgn="base" latinLnBrk="0" hangingPunct="1">
              <a:lnSpc>
                <a:spcPct val="90000"/>
              </a:lnSpc>
              <a:spcBef>
                <a:spcPct val="20000"/>
              </a:spcBef>
              <a:spcAft>
                <a:spcPct val="0"/>
              </a:spcAft>
              <a:buClrTx/>
              <a:buSzPct val="75000"/>
              <a:buFont typeface="Arial" pitchFamily="34" charset="0"/>
              <a:buChar char="•"/>
              <a:tabLst/>
              <a:defRPr/>
            </a:pP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rPr>
              <a:t> $500M / </a:t>
            </a:r>
            <a:r>
              <a:rPr kumimoji="0" lang="en-US" sz="1400" b="1" i="0" u="none" strike="noStrike" kern="0" cap="none" spc="0" normalizeH="0" baseline="0" noProof="0" dirty="0" err="1" smtClean="0">
                <a:ln>
                  <a:noFill/>
                </a:ln>
                <a:solidFill>
                  <a:schemeClr val="tx1"/>
                </a:solidFill>
                <a:effectLst/>
                <a:uLnTx/>
                <a:uFillTx/>
                <a:latin typeface="+mn-lt"/>
                <a:ea typeface="ＭＳ Ｐゴシック" charset="-128"/>
              </a:rPr>
              <a:t>ano</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rPr>
              <a:t> – 55 </a:t>
            </a:r>
            <a:r>
              <a:rPr kumimoji="0" lang="en-US" sz="1400" b="1" i="0" u="none" strike="noStrike" kern="0" cap="none" spc="0" normalizeH="0" baseline="0" noProof="0" dirty="0" err="1" smtClean="0">
                <a:ln>
                  <a:noFill/>
                </a:ln>
                <a:solidFill>
                  <a:schemeClr val="tx1"/>
                </a:solidFill>
                <a:effectLst/>
                <a:uLnTx/>
                <a:uFillTx/>
                <a:latin typeface="+mn-lt"/>
                <a:ea typeface="ＭＳ Ｐゴシック" charset="-128"/>
              </a:rPr>
              <a:t>anos</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rPr>
              <a:t> (</a:t>
            </a:r>
            <a:r>
              <a:rPr kumimoji="0" lang="en-US" sz="1400" b="1" i="0" u="none" strike="noStrike" kern="0" cap="none" spc="0" normalizeH="0" baseline="0" noProof="0" dirty="0" err="1" smtClean="0">
                <a:ln>
                  <a:noFill/>
                </a:ln>
                <a:solidFill>
                  <a:schemeClr val="tx1"/>
                </a:solidFill>
                <a:effectLst/>
                <a:uLnTx/>
                <a:uFillTx/>
                <a:latin typeface="+mn-lt"/>
                <a:ea typeface="ＭＳ Ｐゴシック" charset="-128"/>
              </a:rPr>
              <a:t>atualmente</a:t>
            </a:r>
            <a:r>
              <a:rPr lang="en-US" sz="1400" b="1" kern="0" dirty="0" smtClean="0">
                <a:latin typeface="+mn-lt"/>
                <a:ea typeface="ＭＳ Ｐゴシック" charset="-128"/>
              </a:rPr>
              <a:t>)</a:t>
            </a:r>
          </a:p>
          <a:p>
            <a:pPr>
              <a:lnSpc>
                <a:spcPct val="90000"/>
              </a:lnSpc>
              <a:spcBef>
                <a:spcPct val="20000"/>
              </a:spcBef>
              <a:buSzPct val="75000"/>
              <a:buFont typeface="Arial" pitchFamily="34" charset="0"/>
              <a:buChar char="•"/>
              <a:defRPr/>
            </a:pP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$25 </a:t>
            </a:r>
            <a:r>
              <a:rPr lang="en-US" sz="1400" b="1" kern="0" dirty="0">
                <a:latin typeface="+mn-lt"/>
                <a:ea typeface="ＭＳ Ｐゴシック" charset="-128"/>
              </a:rPr>
              <a:t>B</a:t>
            </a:r>
            <a:r>
              <a:rPr lang="en-US" sz="1400" b="1" kern="0" noProof="0" dirty="0" err="1" smtClean="0">
                <a:latin typeface="+mn-lt"/>
                <a:ea typeface="ＭＳ Ｐゴシック" charset="-128"/>
              </a:rPr>
              <a:t>ilhões</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a:t>
            </a:r>
            <a:r>
              <a:rPr lang="en-US" sz="1400" b="1" kern="0" dirty="0" err="1">
                <a:latin typeface="+mn-lt"/>
                <a:ea typeface="ＭＳ Ｐゴシック" charset="-128"/>
              </a:rPr>
              <a:t>A</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no </a:t>
            </a:r>
            <a:r>
              <a:rPr kumimoji="0" lang="en-US" sz="1400" b="1" i="0" u="none" strike="noStrike" kern="0" cap="none" spc="0" normalizeH="0" baseline="0" noProof="0" dirty="0" err="1" smtClean="0">
                <a:ln>
                  <a:noFill/>
                </a:ln>
                <a:solidFill>
                  <a:schemeClr val="tx1"/>
                </a:solidFill>
                <a:effectLst/>
                <a:uLnTx/>
                <a:uFillTx/>
                <a:latin typeface="+mn-lt"/>
                <a:ea typeface="ＭＳ Ｐゴシック" charset="-128"/>
                <a:cs typeface="+mn-cs"/>
              </a:rPr>
              <a:t>em</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 </a:t>
            </a:r>
            <a:r>
              <a:rPr lang="en-US" sz="1400" b="1" kern="0" noProof="0" dirty="0">
                <a:latin typeface="+mn-lt"/>
                <a:ea typeface="ＭＳ Ｐゴシック" charset="-128"/>
              </a:rPr>
              <a:t>B</a:t>
            </a:r>
            <a:r>
              <a:rPr lang="en-US" sz="1400" b="1" kern="0" dirty="0" err="1" smtClean="0">
                <a:latin typeface="+mn-lt"/>
                <a:ea typeface="ＭＳ Ｐゴシック" charset="-128"/>
              </a:rPr>
              <a:t>enefícios</a:t>
            </a:r>
            <a:r>
              <a:rPr lang="en-US" sz="1400" b="1" kern="0" dirty="0" smtClean="0">
                <a:latin typeface="+mn-lt"/>
                <a:ea typeface="ＭＳ Ｐゴシック" charset="-128"/>
              </a:rPr>
              <a:t> </a:t>
            </a:r>
          </a:p>
          <a:p>
            <a:pPr>
              <a:lnSpc>
                <a:spcPct val="90000"/>
              </a:lnSpc>
              <a:spcBef>
                <a:spcPct val="20000"/>
              </a:spcBef>
              <a:buSzPct val="75000"/>
              <a:buFont typeface="Arial" pitchFamily="34" charset="0"/>
              <a:buChar char="•"/>
              <a:defRPr/>
            </a:pPr>
            <a:r>
              <a:rPr kumimoji="0" lang="en-US" sz="1400" b="1" i="0" u="none" strike="noStrike" kern="0" cap="none" spc="0" normalizeH="0" noProof="0" dirty="0">
                <a:ln>
                  <a:noFill/>
                </a:ln>
                <a:solidFill>
                  <a:schemeClr val="tx1"/>
                </a:solidFill>
                <a:effectLst/>
                <a:uLnTx/>
                <a:uFillTx/>
                <a:latin typeface="+mn-lt"/>
                <a:ea typeface="ＭＳ Ｐゴシック" charset="-128"/>
                <a:cs typeface="+mn-cs"/>
              </a:rPr>
              <a:t> </a:t>
            </a:r>
            <a:r>
              <a:rPr kumimoji="0" lang="en-US" sz="1400" b="1" i="0" u="none" strike="noStrike" kern="0" cap="none" spc="0" normalizeH="0" noProof="0" dirty="0" err="1" smtClean="0">
                <a:ln>
                  <a:noFill/>
                </a:ln>
                <a:solidFill>
                  <a:schemeClr val="tx1"/>
                </a:solidFill>
                <a:effectLst/>
                <a:uLnTx/>
                <a:uFillTx/>
                <a:latin typeface="+mn-lt"/>
                <a:ea typeface="ＭＳ Ｐゴシック" charset="-128"/>
                <a:cs typeface="+mn-cs"/>
              </a:rPr>
              <a:t>Popula</a:t>
            </a:r>
            <a:r>
              <a:rPr lang="en-US" sz="1400" b="1" kern="0" dirty="0" err="1" smtClean="0">
                <a:latin typeface="+mn-lt"/>
                <a:ea typeface="ＭＳ Ｐゴシック" charset="-128"/>
              </a:rPr>
              <a:t>ção</a:t>
            </a:r>
            <a:r>
              <a:rPr lang="en-US" sz="1400" b="1" kern="0" dirty="0" smtClean="0">
                <a:latin typeface="+mn-lt"/>
                <a:ea typeface="ＭＳ Ｐゴシック" charset="-128"/>
              </a:rPr>
              <a:t> </a:t>
            </a:r>
            <a:r>
              <a:rPr lang="en-US" sz="1400" b="1" kern="0" dirty="0" err="1" smtClean="0">
                <a:latin typeface="+mn-lt"/>
                <a:ea typeface="ＭＳ Ｐゴシック" charset="-128"/>
              </a:rPr>
              <a:t>em</a:t>
            </a:r>
            <a:r>
              <a:rPr lang="en-US" sz="1400" b="1" kern="0" dirty="0" smtClean="0">
                <a:latin typeface="+mn-lt"/>
                <a:ea typeface="ＭＳ Ｐゴシック" charset="-128"/>
              </a:rPr>
              <a:t> </a:t>
            </a:r>
            <a:r>
              <a:rPr lang="en-US" sz="1400" b="1" kern="0" dirty="0" err="1" smtClean="0">
                <a:latin typeface="+mn-lt"/>
                <a:ea typeface="ＭＳ Ｐゴシック" charset="-128"/>
              </a:rPr>
              <a:t>Risco</a:t>
            </a:r>
            <a:r>
              <a:rPr lang="en-US" sz="1400" b="1" kern="0" dirty="0" smtClean="0">
                <a:latin typeface="+mn-lt"/>
                <a:ea typeface="ＭＳ Ｐゴシック" charset="-128"/>
              </a:rPr>
              <a:t>  </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&gt; 15 </a:t>
            </a:r>
            <a:r>
              <a:rPr kumimoji="0" lang="en-US" sz="1400" b="1" i="0" u="none" strike="noStrike" kern="0" cap="none" spc="0" normalizeH="0" baseline="0" noProof="0" dirty="0" err="1" smtClean="0">
                <a:ln>
                  <a:noFill/>
                </a:ln>
                <a:solidFill>
                  <a:schemeClr val="tx1"/>
                </a:solidFill>
                <a:effectLst/>
                <a:uLnTx/>
                <a:uFillTx/>
                <a:latin typeface="+mn-lt"/>
                <a:ea typeface="ＭＳ Ｐゴシック" charset="-128"/>
                <a:cs typeface="+mn-cs"/>
              </a:rPr>
              <a:t>milhões</a:t>
            </a:r>
            <a:endPar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endParaRPr>
          </a:p>
          <a:p>
            <a:pPr marL="0" marR="0" lvl="0" indent="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 </a:t>
            </a:r>
            <a:r>
              <a:rPr kumimoji="0" lang="en-US" sz="1400" b="1" i="0" u="none" strike="noStrike" kern="0" cap="none" spc="0" normalizeH="0" baseline="0" noProof="0" dirty="0" err="1" smtClean="0">
                <a:ln>
                  <a:noFill/>
                </a:ln>
                <a:solidFill>
                  <a:schemeClr val="tx1"/>
                </a:solidFill>
                <a:effectLst/>
                <a:uLnTx/>
                <a:uFillTx/>
                <a:latin typeface="+mn-lt"/>
                <a:ea typeface="ＭＳ Ｐゴシック" charset="-128"/>
                <a:cs typeface="+mn-cs"/>
              </a:rPr>
              <a:t>Evita</a:t>
            </a:r>
            <a:r>
              <a:rPr kumimoji="0" lang="en-US" sz="1400" b="1" i="0" u="none" strike="noStrike" kern="0" cap="none" spc="0" normalizeH="0" noProof="0" dirty="0" smtClean="0">
                <a:ln>
                  <a:noFill/>
                </a:ln>
                <a:solidFill>
                  <a:schemeClr val="tx1"/>
                </a:solidFill>
                <a:effectLst/>
                <a:uLnTx/>
                <a:uFillTx/>
                <a:latin typeface="+mn-lt"/>
                <a:ea typeface="ＭＳ Ｐゴシック" charset="-128"/>
                <a:cs typeface="+mn-cs"/>
              </a:rPr>
              <a:t> </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$236 </a:t>
            </a:r>
            <a:r>
              <a:rPr lang="en-US" sz="1400" b="1" kern="0" dirty="0" err="1">
                <a:latin typeface="+mn-lt"/>
                <a:ea typeface="ＭＳ Ｐゴシック" charset="-128"/>
              </a:rPr>
              <a:t>B</a:t>
            </a:r>
            <a:r>
              <a:rPr kumimoji="0" lang="en-US" sz="1400" b="1" i="0" u="none" strike="noStrike" kern="0" cap="none" spc="0" normalizeH="0" baseline="0" noProof="0" dirty="0" err="1" smtClean="0">
                <a:ln>
                  <a:noFill/>
                </a:ln>
                <a:solidFill>
                  <a:schemeClr val="tx1"/>
                </a:solidFill>
                <a:effectLst/>
                <a:uLnTx/>
                <a:uFillTx/>
                <a:latin typeface="+mn-lt"/>
                <a:ea typeface="ＭＳ Ｐゴシック" charset="-128"/>
                <a:cs typeface="+mn-cs"/>
              </a:rPr>
              <a:t>ilhões</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 </a:t>
            </a:r>
            <a:r>
              <a:rPr lang="en-US" sz="1400" b="1" kern="0" dirty="0" err="1" smtClean="0">
                <a:latin typeface="+mn-lt"/>
                <a:ea typeface="ＭＳ Ｐゴシック" charset="-128"/>
              </a:rPr>
              <a:t>em</a:t>
            </a:r>
            <a:r>
              <a:rPr lang="en-US" sz="1400" b="1" kern="0" dirty="0" smtClean="0">
                <a:latin typeface="+mn-lt"/>
                <a:ea typeface="ＭＳ Ｐゴシック" charset="-128"/>
              </a:rPr>
              <a:t> </a:t>
            </a:r>
            <a:r>
              <a:rPr lang="en-US" sz="1400" b="1" kern="0" dirty="0" err="1" smtClean="0">
                <a:latin typeface="+mn-lt"/>
                <a:ea typeface="ＭＳ Ｐゴシック" charset="-128"/>
              </a:rPr>
              <a:t>Danos</a:t>
            </a:r>
            <a:r>
              <a:rPr lang="en-US" sz="1400" b="1" kern="0" dirty="0" smtClean="0">
                <a:latin typeface="+mn-lt"/>
                <a:ea typeface="ＭＳ Ｐゴシック" charset="-128"/>
              </a:rPr>
              <a:t> </a:t>
            </a:r>
            <a:r>
              <a:rPr lang="en-US" sz="1400" b="1" kern="0" dirty="0" err="1" smtClean="0">
                <a:latin typeface="+mn-lt"/>
                <a:ea typeface="ＭＳ Ｐゴシック" charset="-128"/>
              </a:rPr>
              <a:t>Diretos</a:t>
            </a:r>
            <a:endPar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endParaRPr>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0"/>
          </p:nvPr>
        </p:nvSpPr>
        <p:spPr/>
        <p:txBody>
          <a:bodyPr/>
          <a:lstStyle/>
          <a:p>
            <a:pPr>
              <a:defRPr/>
            </a:pPr>
            <a:fld id="{412D2CAC-BBC1-4E1D-B40E-AE6B92A03789}" type="slidenum">
              <a:rPr lang="en-US" smtClean="0"/>
              <a:pPr>
                <a:defRPr/>
              </a:pPr>
              <a:t>34</a:t>
            </a:fld>
            <a:endParaRPr lang="en-US" dirty="0"/>
          </a:p>
        </p:txBody>
      </p:sp>
      <p:pic>
        <p:nvPicPr>
          <p:cNvPr id="7" name="Picture 3"/>
          <p:cNvPicPr>
            <a:picLocks noChangeAspect="1" noChangeArrowheads="1"/>
          </p:cNvPicPr>
          <p:nvPr/>
        </p:nvPicPr>
        <p:blipFill>
          <a:blip r:embed="rId3" cstate="screen"/>
          <a:srcRect/>
          <a:stretch>
            <a:fillRect/>
          </a:stretch>
        </p:blipFill>
        <p:spPr bwMode="auto">
          <a:xfrm>
            <a:off x="304800" y="152400"/>
            <a:ext cx="8555020" cy="5715000"/>
          </a:xfrm>
          <a:prstGeom prst="rect">
            <a:avLst/>
          </a:prstGeom>
          <a:noFill/>
          <a:ln w="28575">
            <a:solidFill>
              <a:schemeClr val="tx1"/>
            </a:solidFill>
            <a:miter lim="800000"/>
            <a:headEnd/>
            <a:tailEnd/>
          </a:ln>
        </p:spPr>
      </p:pic>
      <p:sp>
        <p:nvSpPr>
          <p:cNvPr id="12" name="TextBox 11"/>
          <p:cNvSpPr txBox="1"/>
          <p:nvPr/>
        </p:nvSpPr>
        <p:spPr>
          <a:xfrm>
            <a:off x="1697020" y="261072"/>
            <a:ext cx="184731" cy="362309"/>
          </a:xfrm>
          <a:prstGeom prst="rect">
            <a:avLst/>
          </a:prstGeom>
          <a:noFill/>
        </p:spPr>
        <p:txBody>
          <a:bodyPr wrap="none" rtlCol="0">
            <a:spAutoFit/>
          </a:bodyPr>
          <a:lstStyle/>
          <a:p>
            <a:endParaRPr lang="en-US" dirty="0"/>
          </a:p>
        </p:txBody>
      </p:sp>
      <p:sp>
        <p:nvSpPr>
          <p:cNvPr id="13" name="TextBox 12"/>
          <p:cNvSpPr txBox="1"/>
          <p:nvPr/>
        </p:nvSpPr>
        <p:spPr>
          <a:xfrm>
            <a:off x="4364020" y="560076"/>
            <a:ext cx="184731" cy="362309"/>
          </a:xfrm>
          <a:prstGeom prst="rect">
            <a:avLst/>
          </a:prstGeom>
          <a:noFill/>
        </p:spPr>
        <p:txBody>
          <a:bodyPr wrap="none" rtlCol="0">
            <a:spAutoFit/>
          </a:bodyPr>
          <a:lstStyle/>
          <a:p>
            <a:endParaRPr lang="en-US" dirty="0"/>
          </a:p>
        </p:txBody>
      </p:sp>
      <p:sp>
        <p:nvSpPr>
          <p:cNvPr id="17" name="Left-Right Arrow 16"/>
          <p:cNvSpPr/>
          <p:nvPr/>
        </p:nvSpPr>
        <p:spPr>
          <a:xfrm>
            <a:off x="2230420" y="2129848"/>
            <a:ext cx="6096000" cy="373755"/>
          </a:xfrm>
          <a:prstGeom prst="leftRightArrow">
            <a:avLst/>
          </a:prstGeom>
          <a:solidFill>
            <a:srgbClr val="FFFF00"/>
          </a:solidFill>
          <a:ln>
            <a:solidFill>
              <a:srgbClr val="8E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err="1" smtClean="0">
                <a:solidFill>
                  <a:srgbClr val="000000"/>
                </a:solidFill>
              </a:rPr>
              <a:t>Duração</a:t>
            </a:r>
            <a:r>
              <a:rPr lang="en-US" sz="1400" dirty="0" smtClean="0">
                <a:solidFill>
                  <a:srgbClr val="000000"/>
                </a:solidFill>
              </a:rPr>
              <a:t> de </a:t>
            </a:r>
            <a:r>
              <a:rPr lang="en-US" sz="1400" dirty="0" err="1" smtClean="0">
                <a:solidFill>
                  <a:srgbClr val="000000"/>
                </a:solidFill>
              </a:rPr>
              <a:t>Medidas</a:t>
            </a:r>
            <a:r>
              <a:rPr lang="en-US" sz="1400" dirty="0" smtClean="0">
                <a:solidFill>
                  <a:srgbClr val="000000"/>
                </a:solidFill>
              </a:rPr>
              <a:t> </a:t>
            </a:r>
            <a:r>
              <a:rPr lang="en-US" sz="1400" dirty="0" err="1" smtClean="0">
                <a:solidFill>
                  <a:srgbClr val="000000"/>
                </a:solidFill>
              </a:rPr>
              <a:t>Interinas</a:t>
            </a:r>
            <a:r>
              <a:rPr lang="en-US" sz="1400" dirty="0" smtClean="0">
                <a:solidFill>
                  <a:srgbClr val="000000"/>
                </a:solidFill>
              </a:rPr>
              <a:t> de </a:t>
            </a:r>
            <a:r>
              <a:rPr lang="en-US" sz="1400" dirty="0" err="1" smtClean="0">
                <a:solidFill>
                  <a:srgbClr val="000000"/>
                </a:solidFill>
              </a:rPr>
              <a:t>Redução</a:t>
            </a:r>
            <a:r>
              <a:rPr lang="en-US" sz="1400" dirty="0" smtClean="0">
                <a:solidFill>
                  <a:srgbClr val="000000"/>
                </a:solidFill>
              </a:rPr>
              <a:t> de </a:t>
            </a:r>
            <a:r>
              <a:rPr lang="en-US" sz="1400" dirty="0" err="1" smtClean="0">
                <a:solidFill>
                  <a:srgbClr val="000000"/>
                </a:solidFill>
              </a:rPr>
              <a:t>Riscos</a:t>
            </a:r>
            <a:r>
              <a:rPr lang="en-US" sz="1400" dirty="0" smtClean="0">
                <a:solidFill>
                  <a:srgbClr val="000000"/>
                </a:solidFill>
              </a:rPr>
              <a:t>!</a:t>
            </a:r>
            <a:endParaRPr lang="en-US" sz="1400" dirty="0">
              <a:solidFill>
                <a:srgbClr val="000000"/>
              </a:solidFill>
            </a:endParaRPr>
          </a:p>
        </p:txBody>
      </p:sp>
      <p:sp>
        <p:nvSpPr>
          <p:cNvPr id="21" name="TextBox 20"/>
          <p:cNvSpPr txBox="1"/>
          <p:nvPr/>
        </p:nvSpPr>
        <p:spPr>
          <a:xfrm>
            <a:off x="2763820" y="335823"/>
            <a:ext cx="6085470" cy="830997"/>
          </a:xfrm>
          <a:prstGeom prst="rect">
            <a:avLst/>
          </a:prstGeom>
          <a:noFill/>
        </p:spPr>
        <p:txBody>
          <a:bodyPr wrap="none" rtlCol="0">
            <a:spAutoFit/>
          </a:bodyPr>
          <a:lstStyle/>
          <a:p>
            <a:r>
              <a:rPr lang="en-US" sz="2400" b="1" dirty="0" smtClean="0"/>
              <a:t>Plano de </a:t>
            </a:r>
            <a:r>
              <a:rPr lang="en-US" sz="2400" b="1" dirty="0" err="1" smtClean="0"/>
              <a:t>Investimento</a:t>
            </a:r>
            <a:r>
              <a:rPr lang="en-US" sz="2400" b="1" dirty="0" smtClean="0"/>
              <a:t> </a:t>
            </a:r>
            <a:r>
              <a:rPr lang="en-US" sz="2400" b="1" dirty="0" err="1" smtClean="0"/>
              <a:t>em</a:t>
            </a:r>
            <a:r>
              <a:rPr lang="en-US" sz="2400" b="1" dirty="0" smtClean="0"/>
              <a:t> </a:t>
            </a:r>
            <a:r>
              <a:rPr lang="en-US" sz="2400" b="1" dirty="0" err="1" smtClean="0"/>
              <a:t>Segurança</a:t>
            </a:r>
            <a:r>
              <a:rPr lang="en-US" sz="2400" b="1" dirty="0" smtClean="0"/>
              <a:t> de </a:t>
            </a:r>
          </a:p>
          <a:p>
            <a:r>
              <a:rPr lang="en-US" sz="2400" b="1" dirty="0" err="1" smtClean="0"/>
              <a:t>Barragens</a:t>
            </a:r>
            <a:endParaRPr lang="en-US" sz="2400" b="1" dirty="0"/>
          </a:p>
        </p:txBody>
      </p:sp>
      <p:sp>
        <p:nvSpPr>
          <p:cNvPr id="6" name="Rectangle 3"/>
          <p:cNvSpPr txBox="1">
            <a:spLocks noChangeArrowheads="1"/>
          </p:cNvSpPr>
          <p:nvPr/>
        </p:nvSpPr>
        <p:spPr bwMode="auto">
          <a:xfrm>
            <a:off x="1620820" y="2802607"/>
            <a:ext cx="5410200" cy="17192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lnSpc>
                <a:spcPct val="90000"/>
              </a:lnSpc>
              <a:spcBef>
                <a:spcPct val="20000"/>
              </a:spcBef>
              <a:buFont typeface="Arial" pitchFamily="34" charset="0"/>
              <a:buChar char="•"/>
              <a:defRPr/>
            </a:pPr>
            <a:r>
              <a:rPr kumimoji="0" lang="en-US" sz="1400" b="1" i="0" u="none" strike="noStrike" kern="0" cap="none" spc="0" normalizeH="0" noProof="0" dirty="0" smtClean="0">
                <a:ln>
                  <a:noFill/>
                </a:ln>
                <a:solidFill>
                  <a:schemeClr val="tx1"/>
                </a:solidFill>
                <a:effectLst/>
                <a:uLnTx/>
                <a:uFillTx/>
                <a:latin typeface="+mn-lt"/>
                <a:ea typeface="ＭＳ Ｐゴシック" charset="-128"/>
                <a:cs typeface="+mn-cs"/>
              </a:rPr>
              <a:t>~ </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$26 </a:t>
            </a:r>
            <a:r>
              <a:rPr kumimoji="0" lang="en-US" sz="1400" b="1" i="0" u="none" strike="noStrike" kern="0" cap="none" spc="0" normalizeH="0" baseline="0" noProof="0" dirty="0" err="1" smtClean="0">
                <a:ln>
                  <a:noFill/>
                </a:ln>
                <a:solidFill>
                  <a:schemeClr val="tx1"/>
                </a:solidFill>
                <a:effectLst/>
                <a:uLnTx/>
                <a:uFillTx/>
                <a:latin typeface="+mn-lt"/>
                <a:ea typeface="ＭＳ Ｐゴシック" charset="-128"/>
                <a:cs typeface="+mn-cs"/>
              </a:rPr>
              <a:t>Bilh</a:t>
            </a:r>
            <a:r>
              <a:rPr lang="en-US" sz="1400" b="1" kern="0" dirty="0" err="1" smtClean="0">
                <a:latin typeface="+mn-lt"/>
                <a:ea typeface="ＭＳ Ｐゴシック" charset="-128"/>
              </a:rPr>
              <a:t>ões</a:t>
            </a:r>
            <a:r>
              <a:rPr lang="en-US" sz="1400" b="1" kern="0" dirty="0" smtClean="0">
                <a:latin typeface="+mn-lt"/>
                <a:ea typeface="ＭＳ Ｐゴシック" charset="-128"/>
              </a:rPr>
              <a:t> </a:t>
            </a:r>
            <a:r>
              <a:rPr lang="en-US" sz="1400" b="1" kern="0" dirty="0" err="1" smtClean="0">
                <a:latin typeface="+mn-lt"/>
                <a:ea typeface="ＭＳ Ｐゴシック" charset="-128"/>
              </a:rPr>
              <a:t>em</a:t>
            </a:r>
            <a:r>
              <a:rPr lang="en-US" sz="1400" b="1" kern="0" dirty="0" smtClean="0">
                <a:latin typeface="+mn-lt"/>
                <a:ea typeface="ＭＳ Ｐゴシック" charset="-128"/>
              </a:rPr>
              <a:t> </a:t>
            </a:r>
            <a:r>
              <a:rPr lang="en-US" sz="1400" b="1" kern="0" dirty="0" err="1" smtClean="0">
                <a:latin typeface="+mn-lt"/>
                <a:ea typeface="ＭＳ Ｐゴシック" charset="-128"/>
              </a:rPr>
              <a:t>Investimentos</a:t>
            </a:r>
            <a:r>
              <a:rPr lang="en-US" sz="1400" b="1" kern="0" dirty="0" smtClean="0">
                <a:latin typeface="+mn-lt"/>
                <a:ea typeface="ＭＳ Ｐゴシック" charset="-128"/>
              </a:rPr>
              <a:t> </a:t>
            </a:r>
            <a:r>
              <a:rPr lang="en-US" sz="1400" b="1" kern="0" dirty="0" err="1" smtClean="0">
                <a:latin typeface="+mn-lt"/>
                <a:ea typeface="ＭＳ Ｐゴシック" charset="-128"/>
              </a:rPr>
              <a:t>para</a:t>
            </a:r>
            <a:r>
              <a:rPr lang="en-US" sz="1400" b="1" kern="0" dirty="0" smtClean="0">
                <a:latin typeface="+mn-lt"/>
                <a:ea typeface="ＭＳ Ｐゴシック" charset="-128"/>
              </a:rPr>
              <a:t> </a:t>
            </a:r>
            <a:r>
              <a:rPr lang="en-US" sz="1400" b="1" kern="0" dirty="0" err="1" smtClean="0">
                <a:latin typeface="+mn-lt"/>
                <a:ea typeface="ＭＳ Ｐゴシック" charset="-128"/>
              </a:rPr>
              <a:t>Reparos</a:t>
            </a:r>
            <a:r>
              <a:rPr lang="en-US" sz="1400" b="1" kern="0" dirty="0" smtClean="0">
                <a:latin typeface="+mn-lt"/>
                <a:ea typeface="ＭＳ Ｐゴシック" charset="-128"/>
              </a:rPr>
              <a:t> </a:t>
            </a:r>
            <a:r>
              <a:rPr lang="en-US" sz="1400" b="1" kern="0" dirty="0" err="1" smtClean="0">
                <a:latin typeface="+mn-lt"/>
                <a:ea typeface="ＭＳ Ｐゴシック" charset="-128"/>
              </a:rPr>
              <a:t>em</a:t>
            </a:r>
            <a:r>
              <a:rPr lang="en-US" sz="1400" b="1" kern="0" dirty="0" smtClean="0">
                <a:latin typeface="+mn-lt"/>
                <a:ea typeface="ＭＳ Ｐゴシック" charset="-128"/>
              </a:rPr>
              <a:t> </a:t>
            </a:r>
            <a:r>
              <a:rPr lang="en-US" sz="1400" b="1" kern="0" dirty="0">
                <a:ea typeface="ＭＳ Ｐゴシック" charset="-128"/>
              </a:rPr>
              <a:t>319 </a:t>
            </a:r>
            <a:r>
              <a:rPr lang="en-US" sz="1400" b="1" kern="0" dirty="0" err="1" smtClean="0">
                <a:latin typeface="+mn-lt"/>
                <a:ea typeface="ＭＳ Ｐゴシック" charset="-128"/>
              </a:rPr>
              <a:t>Barragens</a:t>
            </a:r>
            <a:r>
              <a:rPr lang="en-US" sz="1400" b="1" kern="0" dirty="0" smtClean="0">
                <a:latin typeface="+mn-lt"/>
                <a:ea typeface="ＭＳ Ｐゴシック" charset="-128"/>
              </a:rPr>
              <a:t> </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DSAC I, II &amp; III</a:t>
            </a:r>
            <a:endParaRPr lang="en-US" sz="1400" b="1" kern="0" dirty="0" smtClean="0">
              <a:latin typeface="+mn-lt"/>
            </a:endParaRPr>
          </a:p>
          <a:p>
            <a:pPr lvl="0" eaLnBrk="0" hangingPunct="0">
              <a:lnSpc>
                <a:spcPct val="90000"/>
              </a:lnSpc>
              <a:spcBef>
                <a:spcPct val="20000"/>
              </a:spcBef>
              <a:buFont typeface="Arial" pitchFamily="34" charset="0"/>
              <a:buChar char="•"/>
              <a:defRPr/>
            </a:pP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  </a:t>
            </a:r>
            <a:r>
              <a:rPr kumimoji="0" lang="en-US" sz="1400" b="1" i="0" u="none" strike="noStrike" kern="0" cap="none" spc="0" normalizeH="0" baseline="0" noProof="0" dirty="0" err="1" smtClean="0">
                <a:ln>
                  <a:noFill/>
                </a:ln>
                <a:solidFill>
                  <a:schemeClr val="tx1"/>
                </a:solidFill>
                <a:effectLst/>
                <a:uLnTx/>
                <a:uFillTx/>
                <a:latin typeface="+mn-lt"/>
                <a:ea typeface="ＭＳ Ｐゴシック" charset="-128"/>
                <a:cs typeface="+mn-cs"/>
              </a:rPr>
              <a:t>Cenários</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 de </a:t>
            </a:r>
            <a:r>
              <a:rPr lang="en-US" sz="1400" b="1" kern="0" dirty="0" err="1" smtClean="0">
                <a:latin typeface="+mn-lt"/>
                <a:ea typeface="ＭＳ Ｐゴシック" charset="-128"/>
              </a:rPr>
              <a:t>Financiamento</a:t>
            </a:r>
            <a:r>
              <a:rPr lang="en-US" sz="1400" b="1" kern="0" dirty="0" smtClean="0">
                <a:latin typeface="+mn-lt"/>
                <a:ea typeface="ＭＳ Ｐゴシック" charset="-128"/>
              </a:rPr>
              <a:t> </a:t>
            </a:r>
            <a:r>
              <a:rPr lang="en-US" sz="1400" b="1" kern="0" dirty="0" err="1" smtClean="0">
                <a:latin typeface="+mn-lt"/>
                <a:ea typeface="ＭＳ Ｐゴシック" charset="-128"/>
              </a:rPr>
              <a:t>para</a:t>
            </a:r>
            <a:r>
              <a:rPr lang="en-US" sz="1400" b="1" kern="0" dirty="0" smtClean="0">
                <a:latin typeface="+mn-lt"/>
                <a:ea typeface="ＭＳ Ｐゴシック" charset="-128"/>
              </a:rPr>
              <a:t> </a:t>
            </a:r>
            <a:r>
              <a:rPr lang="en-US" sz="1400" b="1" kern="0" dirty="0" err="1" smtClean="0">
                <a:latin typeface="+mn-lt"/>
                <a:ea typeface="ＭＳ Ｐゴシック" charset="-128"/>
              </a:rPr>
              <a:t>Concluir</a:t>
            </a:r>
            <a:r>
              <a:rPr lang="en-US" sz="1400" b="1" kern="0" dirty="0" smtClean="0">
                <a:latin typeface="+mn-lt"/>
                <a:ea typeface="ＭＳ Ｐゴシック" charset="-128"/>
              </a:rPr>
              <a:t> </a:t>
            </a:r>
            <a:r>
              <a:rPr lang="en-US" sz="1400" b="1" kern="0" dirty="0" err="1" smtClean="0">
                <a:latin typeface="+mn-lt"/>
                <a:ea typeface="ＭＳ Ｐゴシック" charset="-128"/>
              </a:rPr>
              <a:t>Investimentos</a:t>
            </a:r>
            <a:r>
              <a:rPr lang="en-US" sz="1400" b="1" kern="0" dirty="0" smtClean="0">
                <a:latin typeface="+mn-lt"/>
                <a:ea typeface="ＭＳ Ｐゴシック" charset="-128"/>
              </a:rPr>
              <a:t> </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a:t>
            </a:r>
          </a:p>
          <a:p>
            <a:pPr marL="457200" marR="0" lvl="1" indent="0" algn="l" defTabSz="914400" rtl="0" eaLnBrk="1" fontAlgn="base" latinLnBrk="0" hangingPunct="1">
              <a:lnSpc>
                <a:spcPct val="90000"/>
              </a:lnSpc>
              <a:spcBef>
                <a:spcPct val="20000"/>
              </a:spcBef>
              <a:spcAft>
                <a:spcPct val="0"/>
              </a:spcAft>
              <a:buClrTx/>
              <a:buSzPct val="75000"/>
              <a:buFont typeface="Arial" pitchFamily="34" charset="0"/>
              <a:buChar char="•"/>
              <a:tabLst/>
              <a:defRPr/>
            </a:pP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rPr>
              <a:t> $500M / </a:t>
            </a:r>
            <a:r>
              <a:rPr kumimoji="0" lang="en-US" sz="1400" b="1" i="0" u="none" strike="noStrike" kern="0" cap="none" spc="0" normalizeH="0" baseline="0" noProof="0" dirty="0" err="1" smtClean="0">
                <a:ln>
                  <a:noFill/>
                </a:ln>
                <a:solidFill>
                  <a:schemeClr val="tx1"/>
                </a:solidFill>
                <a:effectLst/>
                <a:uLnTx/>
                <a:uFillTx/>
                <a:latin typeface="+mn-lt"/>
                <a:ea typeface="ＭＳ Ｐゴシック" charset="-128"/>
              </a:rPr>
              <a:t>ano</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rPr>
              <a:t> – 55 </a:t>
            </a:r>
            <a:r>
              <a:rPr kumimoji="0" lang="en-US" sz="1400" b="1" i="0" u="none" strike="noStrike" kern="0" cap="none" spc="0" normalizeH="0" baseline="0" noProof="0" dirty="0" err="1" smtClean="0">
                <a:ln>
                  <a:noFill/>
                </a:ln>
                <a:solidFill>
                  <a:schemeClr val="tx1"/>
                </a:solidFill>
                <a:effectLst/>
                <a:uLnTx/>
                <a:uFillTx/>
                <a:latin typeface="+mn-lt"/>
                <a:ea typeface="ＭＳ Ｐゴシック" charset="-128"/>
              </a:rPr>
              <a:t>anos</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rPr>
              <a:t> (</a:t>
            </a:r>
            <a:r>
              <a:rPr kumimoji="0" lang="en-US" sz="1400" b="1" i="0" u="none" strike="noStrike" kern="0" cap="none" spc="0" normalizeH="0" baseline="0" noProof="0" dirty="0" err="1" smtClean="0">
                <a:ln>
                  <a:noFill/>
                </a:ln>
                <a:solidFill>
                  <a:schemeClr val="tx1"/>
                </a:solidFill>
                <a:effectLst/>
                <a:uLnTx/>
                <a:uFillTx/>
                <a:latin typeface="+mn-lt"/>
                <a:ea typeface="ＭＳ Ｐゴシック" charset="-128"/>
              </a:rPr>
              <a:t>atualmente</a:t>
            </a:r>
            <a:r>
              <a:rPr lang="en-US" sz="1400" b="1" kern="0" dirty="0" smtClean="0">
                <a:latin typeface="+mn-lt"/>
                <a:ea typeface="ＭＳ Ｐゴシック" charset="-128"/>
              </a:rPr>
              <a:t>)</a:t>
            </a:r>
          </a:p>
          <a:p>
            <a:pPr>
              <a:lnSpc>
                <a:spcPct val="90000"/>
              </a:lnSpc>
              <a:spcBef>
                <a:spcPct val="20000"/>
              </a:spcBef>
              <a:buSzPct val="75000"/>
              <a:buFont typeface="Arial" pitchFamily="34" charset="0"/>
              <a:buChar char="•"/>
              <a:defRPr/>
            </a:pP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$25 </a:t>
            </a:r>
            <a:r>
              <a:rPr lang="en-US" sz="1400" b="1" kern="0" dirty="0">
                <a:latin typeface="+mn-lt"/>
                <a:ea typeface="ＭＳ Ｐゴシック" charset="-128"/>
              </a:rPr>
              <a:t>B</a:t>
            </a:r>
            <a:r>
              <a:rPr lang="en-US" sz="1400" b="1" kern="0" noProof="0" dirty="0" err="1" smtClean="0">
                <a:latin typeface="+mn-lt"/>
                <a:ea typeface="ＭＳ Ｐゴシック" charset="-128"/>
              </a:rPr>
              <a:t>ilhões</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a:t>
            </a:r>
            <a:r>
              <a:rPr lang="en-US" sz="1400" b="1" kern="0" dirty="0" err="1">
                <a:latin typeface="+mn-lt"/>
                <a:ea typeface="ＭＳ Ｐゴシック" charset="-128"/>
              </a:rPr>
              <a:t>A</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no </a:t>
            </a:r>
            <a:r>
              <a:rPr kumimoji="0" lang="en-US" sz="1400" b="1" i="0" u="none" strike="noStrike" kern="0" cap="none" spc="0" normalizeH="0" baseline="0" noProof="0" dirty="0" err="1" smtClean="0">
                <a:ln>
                  <a:noFill/>
                </a:ln>
                <a:solidFill>
                  <a:schemeClr val="tx1"/>
                </a:solidFill>
                <a:effectLst/>
                <a:uLnTx/>
                <a:uFillTx/>
                <a:latin typeface="+mn-lt"/>
                <a:ea typeface="ＭＳ Ｐゴシック" charset="-128"/>
                <a:cs typeface="+mn-cs"/>
              </a:rPr>
              <a:t>em</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 </a:t>
            </a:r>
            <a:r>
              <a:rPr lang="en-US" sz="1400" b="1" kern="0" noProof="0" dirty="0">
                <a:latin typeface="+mn-lt"/>
                <a:ea typeface="ＭＳ Ｐゴシック" charset="-128"/>
              </a:rPr>
              <a:t>B</a:t>
            </a:r>
            <a:r>
              <a:rPr lang="en-US" sz="1400" b="1" kern="0" dirty="0" err="1" smtClean="0">
                <a:latin typeface="+mn-lt"/>
                <a:ea typeface="ＭＳ Ｐゴシック" charset="-128"/>
              </a:rPr>
              <a:t>enefícios</a:t>
            </a:r>
            <a:r>
              <a:rPr lang="en-US" sz="1400" b="1" kern="0" dirty="0" smtClean="0">
                <a:latin typeface="+mn-lt"/>
                <a:ea typeface="ＭＳ Ｐゴシック" charset="-128"/>
              </a:rPr>
              <a:t> </a:t>
            </a:r>
          </a:p>
          <a:p>
            <a:pPr>
              <a:lnSpc>
                <a:spcPct val="90000"/>
              </a:lnSpc>
              <a:spcBef>
                <a:spcPct val="20000"/>
              </a:spcBef>
              <a:buSzPct val="75000"/>
              <a:buFont typeface="Arial" pitchFamily="34" charset="0"/>
              <a:buChar char="•"/>
              <a:defRPr/>
            </a:pPr>
            <a:r>
              <a:rPr kumimoji="0" lang="en-US" sz="1400" b="1" i="0" u="none" strike="noStrike" kern="0" cap="none" spc="0" normalizeH="0" noProof="0" dirty="0">
                <a:ln>
                  <a:noFill/>
                </a:ln>
                <a:solidFill>
                  <a:schemeClr val="tx1"/>
                </a:solidFill>
                <a:effectLst/>
                <a:uLnTx/>
                <a:uFillTx/>
                <a:latin typeface="+mn-lt"/>
                <a:ea typeface="ＭＳ Ｐゴシック" charset="-128"/>
                <a:cs typeface="+mn-cs"/>
              </a:rPr>
              <a:t> </a:t>
            </a:r>
            <a:r>
              <a:rPr kumimoji="0" lang="en-US" sz="1400" b="1" i="0" u="none" strike="noStrike" kern="0" cap="none" spc="0" normalizeH="0" noProof="0" dirty="0" err="1" smtClean="0">
                <a:ln>
                  <a:noFill/>
                </a:ln>
                <a:solidFill>
                  <a:schemeClr val="tx1"/>
                </a:solidFill>
                <a:effectLst/>
                <a:uLnTx/>
                <a:uFillTx/>
                <a:latin typeface="+mn-lt"/>
                <a:ea typeface="ＭＳ Ｐゴシック" charset="-128"/>
                <a:cs typeface="+mn-cs"/>
              </a:rPr>
              <a:t>Popula</a:t>
            </a:r>
            <a:r>
              <a:rPr lang="en-US" sz="1400" b="1" kern="0" dirty="0" err="1" smtClean="0">
                <a:latin typeface="+mn-lt"/>
                <a:ea typeface="ＭＳ Ｐゴシック" charset="-128"/>
              </a:rPr>
              <a:t>ção</a:t>
            </a:r>
            <a:r>
              <a:rPr lang="en-US" sz="1400" b="1" kern="0" dirty="0" smtClean="0">
                <a:latin typeface="+mn-lt"/>
                <a:ea typeface="ＭＳ Ｐゴシック" charset="-128"/>
              </a:rPr>
              <a:t> </a:t>
            </a:r>
            <a:r>
              <a:rPr lang="en-US" sz="1400" b="1" kern="0" dirty="0" err="1" smtClean="0">
                <a:latin typeface="+mn-lt"/>
                <a:ea typeface="ＭＳ Ｐゴシック" charset="-128"/>
              </a:rPr>
              <a:t>em</a:t>
            </a:r>
            <a:r>
              <a:rPr lang="en-US" sz="1400" b="1" kern="0" dirty="0" smtClean="0">
                <a:latin typeface="+mn-lt"/>
                <a:ea typeface="ＭＳ Ｐゴシック" charset="-128"/>
              </a:rPr>
              <a:t> </a:t>
            </a:r>
            <a:r>
              <a:rPr lang="en-US" sz="1400" b="1" kern="0" dirty="0" err="1" smtClean="0">
                <a:latin typeface="+mn-lt"/>
                <a:ea typeface="ＭＳ Ｐゴシック" charset="-128"/>
              </a:rPr>
              <a:t>Risco</a:t>
            </a:r>
            <a:r>
              <a:rPr lang="en-US" sz="1400" b="1" kern="0" dirty="0" smtClean="0">
                <a:latin typeface="+mn-lt"/>
                <a:ea typeface="ＭＳ Ｐゴシック" charset="-128"/>
              </a:rPr>
              <a:t>  </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&gt; 15 </a:t>
            </a:r>
            <a:r>
              <a:rPr kumimoji="0" lang="en-US" sz="1400" b="1" i="0" u="none" strike="noStrike" kern="0" cap="none" spc="0" normalizeH="0" baseline="0" noProof="0" dirty="0" err="1" smtClean="0">
                <a:ln>
                  <a:noFill/>
                </a:ln>
                <a:solidFill>
                  <a:schemeClr val="tx1"/>
                </a:solidFill>
                <a:effectLst/>
                <a:uLnTx/>
                <a:uFillTx/>
                <a:latin typeface="+mn-lt"/>
                <a:ea typeface="ＭＳ Ｐゴシック" charset="-128"/>
                <a:cs typeface="+mn-cs"/>
              </a:rPr>
              <a:t>milhões</a:t>
            </a:r>
            <a:endPar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endParaRPr>
          </a:p>
          <a:p>
            <a:pPr marL="0" marR="0" lvl="0" indent="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 </a:t>
            </a:r>
            <a:r>
              <a:rPr kumimoji="0" lang="en-US" sz="1400" b="1" i="0" u="none" strike="noStrike" kern="0" cap="none" spc="0" normalizeH="0" baseline="0" noProof="0" dirty="0" err="1" smtClean="0">
                <a:ln>
                  <a:noFill/>
                </a:ln>
                <a:solidFill>
                  <a:schemeClr val="tx1"/>
                </a:solidFill>
                <a:effectLst/>
                <a:uLnTx/>
                <a:uFillTx/>
                <a:latin typeface="+mn-lt"/>
                <a:ea typeface="ＭＳ Ｐゴシック" charset="-128"/>
                <a:cs typeface="+mn-cs"/>
              </a:rPr>
              <a:t>Evita</a:t>
            </a:r>
            <a:r>
              <a:rPr kumimoji="0" lang="en-US" sz="1400" b="1" i="0" u="none" strike="noStrike" kern="0" cap="none" spc="0" normalizeH="0" noProof="0" dirty="0" smtClean="0">
                <a:ln>
                  <a:noFill/>
                </a:ln>
                <a:solidFill>
                  <a:schemeClr val="tx1"/>
                </a:solidFill>
                <a:effectLst/>
                <a:uLnTx/>
                <a:uFillTx/>
                <a:latin typeface="+mn-lt"/>
                <a:ea typeface="ＭＳ Ｐゴシック" charset="-128"/>
                <a:cs typeface="+mn-cs"/>
              </a:rPr>
              <a:t> </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$236 </a:t>
            </a:r>
            <a:r>
              <a:rPr lang="en-US" sz="1400" b="1" kern="0" dirty="0" err="1">
                <a:latin typeface="+mn-lt"/>
                <a:ea typeface="ＭＳ Ｐゴシック" charset="-128"/>
              </a:rPr>
              <a:t>B</a:t>
            </a:r>
            <a:r>
              <a:rPr kumimoji="0" lang="en-US" sz="1400" b="1" i="0" u="none" strike="noStrike" kern="0" cap="none" spc="0" normalizeH="0" baseline="0" noProof="0" dirty="0" err="1" smtClean="0">
                <a:ln>
                  <a:noFill/>
                </a:ln>
                <a:solidFill>
                  <a:schemeClr val="tx1"/>
                </a:solidFill>
                <a:effectLst/>
                <a:uLnTx/>
                <a:uFillTx/>
                <a:latin typeface="+mn-lt"/>
                <a:ea typeface="ＭＳ Ｐゴシック" charset="-128"/>
                <a:cs typeface="+mn-cs"/>
              </a:rPr>
              <a:t>ilhões</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 </a:t>
            </a:r>
            <a:r>
              <a:rPr lang="en-US" sz="1400" b="1" kern="0" dirty="0" err="1" smtClean="0">
                <a:latin typeface="+mn-lt"/>
                <a:ea typeface="ＭＳ Ｐゴシック" charset="-128"/>
              </a:rPr>
              <a:t>em</a:t>
            </a:r>
            <a:r>
              <a:rPr lang="en-US" sz="1400" b="1" kern="0" dirty="0" smtClean="0">
                <a:latin typeface="+mn-lt"/>
                <a:ea typeface="ＭＳ Ｐゴシック" charset="-128"/>
              </a:rPr>
              <a:t> </a:t>
            </a:r>
            <a:r>
              <a:rPr lang="en-US" sz="1400" b="1" kern="0" dirty="0" err="1" smtClean="0">
                <a:latin typeface="+mn-lt"/>
                <a:ea typeface="ＭＳ Ｐゴシック" charset="-128"/>
              </a:rPr>
              <a:t>Danos</a:t>
            </a:r>
            <a:r>
              <a:rPr lang="en-US" sz="1400" b="1" kern="0" dirty="0" smtClean="0">
                <a:latin typeface="+mn-lt"/>
                <a:ea typeface="ＭＳ Ｐゴシック" charset="-128"/>
              </a:rPr>
              <a:t> </a:t>
            </a:r>
            <a:r>
              <a:rPr lang="en-US" sz="1400" b="1" kern="0" dirty="0" err="1" smtClean="0">
                <a:latin typeface="+mn-lt"/>
                <a:ea typeface="ＭＳ Ｐゴシック" charset="-128"/>
              </a:rPr>
              <a:t>Diretos</a:t>
            </a:r>
            <a:endPar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endParaRPr>
          </a:p>
        </p:txBody>
      </p:sp>
    </p:spTree>
    <p:extLst>
      <p:ext uri="{BB962C8B-B14F-4D97-AF65-F5344CB8AC3E}">
        <p14:creationId xmlns:p14="http://schemas.microsoft.com/office/powerpoint/2010/main" val="1989077365"/>
      </p:ext>
    </p:extLst>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pt-BR" sz="3600" noProof="0" dirty="0" smtClean="0">
                <a:solidFill>
                  <a:srgbClr val="FF0000"/>
                </a:solidFill>
              </a:rPr>
              <a:t>Ferramentas de Gestão de Programas de Segurança de Barragens (DSPMT)</a:t>
            </a:r>
            <a:endParaRPr lang="pt-BR" sz="3600" noProof="0" dirty="0">
              <a:solidFill>
                <a:srgbClr val="FF0000"/>
              </a:solidFill>
            </a:endParaRPr>
          </a:p>
        </p:txBody>
      </p:sp>
      <p:sp>
        <p:nvSpPr>
          <p:cNvPr id="3" name="Content Placeholder 2"/>
          <p:cNvSpPr>
            <a:spLocks noGrp="1"/>
          </p:cNvSpPr>
          <p:nvPr>
            <p:ph idx="1"/>
          </p:nvPr>
        </p:nvSpPr>
        <p:spPr>
          <a:xfrm>
            <a:off x="228600" y="1371600"/>
            <a:ext cx="8229600" cy="533400"/>
          </a:xfrm>
        </p:spPr>
        <p:txBody>
          <a:bodyPr/>
          <a:lstStyle/>
          <a:p>
            <a:r>
              <a:rPr lang="pt-BR" sz="2400" noProof="0" dirty="0" smtClean="0"/>
              <a:t>Desde 2011, aplicativo na internet com acesso a </a:t>
            </a:r>
            <a:r>
              <a:rPr lang="pt-BR" sz="2400" noProof="0" dirty="0" smtClean="0">
                <a:solidFill>
                  <a:srgbClr val="0000FF"/>
                </a:solidFill>
              </a:rPr>
              <a:t>CAC</a:t>
            </a:r>
          </a:p>
          <a:p>
            <a:r>
              <a:rPr lang="pt-BR" sz="2400" noProof="0" dirty="0" smtClean="0"/>
              <a:t>Anteriormente, combinação de </a:t>
            </a:r>
            <a:r>
              <a:rPr lang="pt-BR" sz="2400" dirty="0" smtClean="0"/>
              <a:t>programas no PC e na internet </a:t>
            </a:r>
            <a:endParaRPr lang="pt-BR" sz="2400" noProof="0" dirty="0" smtClean="0"/>
          </a:p>
        </p:txBody>
      </p:sp>
      <p:sp>
        <p:nvSpPr>
          <p:cNvPr id="5" name="TextBox 4"/>
          <p:cNvSpPr txBox="1"/>
          <p:nvPr/>
        </p:nvSpPr>
        <p:spPr>
          <a:xfrm>
            <a:off x="0" y="2590800"/>
            <a:ext cx="5486400" cy="4007250"/>
          </a:xfrm>
          <a:prstGeom prst="rect">
            <a:avLst/>
          </a:prstGeom>
          <a:noFill/>
        </p:spPr>
        <p:txBody>
          <a:bodyPr wrap="square" rtlCol="0">
            <a:spAutoFit/>
          </a:bodyPr>
          <a:lstStyle/>
          <a:p>
            <a:pPr marL="342900" indent="-342900" eaLnBrk="0" hangingPunct="0">
              <a:spcBef>
                <a:spcPct val="20000"/>
              </a:spcBef>
              <a:buFont typeface="Wingdings" pitchFamily="2" charset="2"/>
              <a:buChar char="§"/>
            </a:pPr>
            <a:r>
              <a:rPr lang="en-US" sz="2400" kern="0" dirty="0" err="1" smtClean="0">
                <a:solidFill>
                  <a:srgbClr val="000000"/>
                </a:solidFill>
                <a:latin typeface="Arial"/>
              </a:rPr>
              <a:t>Três</a:t>
            </a:r>
            <a:r>
              <a:rPr lang="en-US" sz="2400" kern="0" dirty="0" smtClean="0">
                <a:solidFill>
                  <a:srgbClr val="000000"/>
                </a:solidFill>
                <a:latin typeface="Arial"/>
              </a:rPr>
              <a:t> </a:t>
            </a:r>
            <a:r>
              <a:rPr lang="en-US" sz="2400" kern="0" dirty="0" err="1" smtClean="0">
                <a:solidFill>
                  <a:srgbClr val="000000"/>
                </a:solidFill>
                <a:latin typeface="Arial"/>
              </a:rPr>
              <a:t>componentes</a:t>
            </a:r>
            <a:r>
              <a:rPr lang="en-US" sz="2400" kern="0" dirty="0" smtClean="0">
                <a:solidFill>
                  <a:srgbClr val="000000"/>
                </a:solidFill>
                <a:latin typeface="Arial"/>
              </a:rPr>
              <a:t> </a:t>
            </a:r>
            <a:r>
              <a:rPr lang="en-US" sz="2400" kern="0" dirty="0" err="1" smtClean="0">
                <a:solidFill>
                  <a:srgbClr val="000000"/>
                </a:solidFill>
                <a:latin typeface="Arial"/>
              </a:rPr>
              <a:t>principais</a:t>
            </a:r>
            <a:r>
              <a:rPr lang="en-US" sz="2400" kern="0" dirty="0" smtClean="0">
                <a:solidFill>
                  <a:srgbClr val="000000"/>
                </a:solidFill>
                <a:latin typeface="Arial"/>
              </a:rPr>
              <a:t>:</a:t>
            </a:r>
          </a:p>
          <a:p>
            <a:pPr marL="742950" lvl="1" indent="-285750" eaLnBrk="0" hangingPunct="0">
              <a:spcBef>
                <a:spcPct val="20000"/>
              </a:spcBef>
              <a:buSzPct val="75000"/>
              <a:buFont typeface="Arial" charset="0"/>
              <a:buChar char="►"/>
            </a:pPr>
            <a:r>
              <a:rPr lang="en-US" sz="2400" kern="0" dirty="0" err="1" smtClean="0">
                <a:solidFill>
                  <a:srgbClr val="000000"/>
                </a:solidFill>
                <a:latin typeface="Arial"/>
              </a:rPr>
              <a:t>Medidas</a:t>
            </a:r>
            <a:r>
              <a:rPr lang="en-US" sz="2400" kern="0" dirty="0" smtClean="0">
                <a:solidFill>
                  <a:srgbClr val="000000"/>
                </a:solidFill>
                <a:latin typeface="Arial"/>
              </a:rPr>
              <a:t> de </a:t>
            </a:r>
            <a:r>
              <a:rPr lang="en-US" sz="2400" kern="0" dirty="0" err="1" smtClean="0">
                <a:solidFill>
                  <a:srgbClr val="000000"/>
                </a:solidFill>
                <a:latin typeface="Arial"/>
              </a:rPr>
              <a:t>Desempenho</a:t>
            </a:r>
            <a:r>
              <a:rPr lang="en-US" sz="2400" kern="0" dirty="0" smtClean="0">
                <a:solidFill>
                  <a:srgbClr val="000000"/>
                </a:solidFill>
                <a:latin typeface="Arial"/>
              </a:rPr>
              <a:t> de </a:t>
            </a:r>
            <a:r>
              <a:rPr lang="en-US" sz="2400" kern="0" dirty="0" err="1" smtClean="0">
                <a:solidFill>
                  <a:srgbClr val="000000"/>
                </a:solidFill>
                <a:latin typeface="Arial"/>
              </a:rPr>
              <a:t>Programas</a:t>
            </a:r>
            <a:r>
              <a:rPr lang="en-US" sz="2400" kern="0" dirty="0" smtClean="0">
                <a:solidFill>
                  <a:srgbClr val="000000"/>
                </a:solidFill>
                <a:latin typeface="Arial"/>
              </a:rPr>
              <a:t> de </a:t>
            </a:r>
            <a:r>
              <a:rPr lang="en-US" sz="2400" kern="0" dirty="0" err="1" smtClean="0">
                <a:solidFill>
                  <a:srgbClr val="000000"/>
                </a:solidFill>
                <a:latin typeface="Arial"/>
              </a:rPr>
              <a:t>Segurança</a:t>
            </a:r>
            <a:r>
              <a:rPr lang="en-US" sz="2400" kern="0" dirty="0" smtClean="0">
                <a:solidFill>
                  <a:srgbClr val="000000"/>
                </a:solidFill>
                <a:latin typeface="Arial"/>
              </a:rPr>
              <a:t> de </a:t>
            </a:r>
            <a:r>
              <a:rPr lang="en-US" sz="2400" kern="0" dirty="0" err="1" smtClean="0">
                <a:solidFill>
                  <a:srgbClr val="000000"/>
                </a:solidFill>
                <a:latin typeface="Arial"/>
              </a:rPr>
              <a:t>Barragens</a:t>
            </a:r>
            <a:endParaRPr lang="en-US" sz="2400" kern="0" dirty="0" smtClean="0">
              <a:solidFill>
                <a:srgbClr val="000000"/>
              </a:solidFill>
              <a:latin typeface="Arial"/>
            </a:endParaRPr>
          </a:p>
          <a:p>
            <a:pPr marL="742950" lvl="1" indent="-285750" eaLnBrk="0" hangingPunct="0">
              <a:spcBef>
                <a:spcPct val="20000"/>
              </a:spcBef>
              <a:buSzPct val="75000"/>
              <a:buFont typeface="Arial" charset="0"/>
              <a:buChar char="►"/>
            </a:pPr>
            <a:r>
              <a:rPr lang="en-US" sz="2400" kern="0" dirty="0" err="1" smtClean="0">
                <a:solidFill>
                  <a:srgbClr val="000000"/>
                </a:solidFill>
                <a:latin typeface="Arial"/>
              </a:rPr>
              <a:t>Inventário</a:t>
            </a:r>
            <a:r>
              <a:rPr lang="en-US" sz="2400" kern="0" dirty="0" smtClean="0">
                <a:solidFill>
                  <a:srgbClr val="000000"/>
                </a:solidFill>
                <a:latin typeface="Arial"/>
              </a:rPr>
              <a:t> de </a:t>
            </a:r>
            <a:r>
              <a:rPr lang="en-US" sz="2400" kern="0" dirty="0" err="1">
                <a:solidFill>
                  <a:srgbClr val="000000"/>
                </a:solidFill>
                <a:latin typeface="Arial"/>
              </a:rPr>
              <a:t>B</a:t>
            </a:r>
            <a:r>
              <a:rPr lang="en-US" sz="2400" kern="0" dirty="0" err="1" smtClean="0">
                <a:solidFill>
                  <a:srgbClr val="000000"/>
                </a:solidFill>
                <a:latin typeface="Arial"/>
              </a:rPr>
              <a:t>arragens</a:t>
            </a:r>
            <a:r>
              <a:rPr lang="en-US" sz="2400" kern="0" dirty="0" smtClean="0">
                <a:solidFill>
                  <a:srgbClr val="000000"/>
                </a:solidFill>
                <a:latin typeface="Arial"/>
              </a:rPr>
              <a:t> do USACE</a:t>
            </a:r>
          </a:p>
          <a:p>
            <a:pPr marL="742950" lvl="1" indent="-285750" eaLnBrk="0" hangingPunct="0">
              <a:spcBef>
                <a:spcPct val="20000"/>
              </a:spcBef>
              <a:buSzPct val="75000"/>
              <a:buFont typeface="Arial" charset="0"/>
              <a:buChar char="►"/>
            </a:pPr>
            <a:r>
              <a:rPr lang="en-US" sz="2400" kern="0" dirty="0" err="1" smtClean="0">
                <a:solidFill>
                  <a:srgbClr val="000000"/>
                </a:solidFill>
                <a:latin typeface="Arial"/>
              </a:rPr>
              <a:t>Ficha</a:t>
            </a:r>
            <a:r>
              <a:rPr lang="en-US" sz="2400" kern="0" dirty="0" smtClean="0">
                <a:solidFill>
                  <a:srgbClr val="000000"/>
                </a:solidFill>
                <a:latin typeface="Arial"/>
              </a:rPr>
              <a:t> de </a:t>
            </a:r>
            <a:r>
              <a:rPr lang="en-US" sz="2400" kern="0" dirty="0" err="1" smtClean="0">
                <a:solidFill>
                  <a:srgbClr val="000000"/>
                </a:solidFill>
                <a:latin typeface="Arial"/>
              </a:rPr>
              <a:t>Pontuação</a:t>
            </a:r>
            <a:r>
              <a:rPr lang="en-US" sz="2400" kern="0" dirty="0" smtClean="0">
                <a:solidFill>
                  <a:srgbClr val="000000"/>
                </a:solidFill>
                <a:latin typeface="Arial"/>
              </a:rPr>
              <a:t> </a:t>
            </a:r>
            <a:r>
              <a:rPr lang="en-US" sz="2400" kern="0" dirty="0" err="1" smtClean="0">
                <a:solidFill>
                  <a:srgbClr val="000000"/>
                </a:solidFill>
                <a:latin typeface="Arial"/>
              </a:rPr>
              <a:t>para</a:t>
            </a:r>
            <a:r>
              <a:rPr lang="en-US" sz="2400" kern="0" dirty="0" smtClean="0">
                <a:solidFill>
                  <a:srgbClr val="000000"/>
                </a:solidFill>
                <a:latin typeface="Arial"/>
              </a:rPr>
              <a:t> </a:t>
            </a:r>
            <a:r>
              <a:rPr lang="en-US" sz="2400" kern="0" dirty="0" err="1" smtClean="0">
                <a:solidFill>
                  <a:srgbClr val="000000"/>
                </a:solidFill>
                <a:latin typeface="Arial"/>
              </a:rPr>
              <a:t>Atividades</a:t>
            </a:r>
            <a:r>
              <a:rPr lang="en-US" sz="2400" kern="0" dirty="0" smtClean="0">
                <a:solidFill>
                  <a:srgbClr val="000000"/>
                </a:solidFill>
                <a:latin typeface="Arial"/>
              </a:rPr>
              <a:t> </a:t>
            </a:r>
            <a:r>
              <a:rPr lang="en-US" sz="2400" kern="0" dirty="0" err="1" smtClean="0">
                <a:solidFill>
                  <a:srgbClr val="000000"/>
                </a:solidFill>
                <a:latin typeface="Arial"/>
              </a:rPr>
              <a:t>Rotineiras</a:t>
            </a:r>
            <a:r>
              <a:rPr lang="en-US" sz="2400" kern="0" dirty="0" smtClean="0">
                <a:solidFill>
                  <a:srgbClr val="000000"/>
                </a:solidFill>
                <a:latin typeface="Arial"/>
              </a:rPr>
              <a:t> de </a:t>
            </a:r>
            <a:r>
              <a:rPr lang="en-US" sz="2400" kern="0" dirty="0" err="1" smtClean="0">
                <a:solidFill>
                  <a:srgbClr val="000000"/>
                </a:solidFill>
                <a:latin typeface="Arial"/>
              </a:rPr>
              <a:t>Programas</a:t>
            </a:r>
            <a:r>
              <a:rPr lang="en-US" sz="2400" kern="0" dirty="0" smtClean="0">
                <a:solidFill>
                  <a:srgbClr val="000000"/>
                </a:solidFill>
                <a:latin typeface="Arial"/>
              </a:rPr>
              <a:t> de </a:t>
            </a:r>
            <a:r>
              <a:rPr lang="en-US" sz="2400" kern="0" dirty="0" err="1" smtClean="0">
                <a:solidFill>
                  <a:srgbClr val="000000"/>
                </a:solidFill>
                <a:latin typeface="Arial"/>
              </a:rPr>
              <a:t>Segurança</a:t>
            </a:r>
            <a:r>
              <a:rPr lang="en-US" sz="2400" kern="0" dirty="0" smtClean="0">
                <a:solidFill>
                  <a:srgbClr val="000000"/>
                </a:solidFill>
                <a:latin typeface="Arial"/>
              </a:rPr>
              <a:t> de </a:t>
            </a:r>
            <a:r>
              <a:rPr lang="en-US" sz="2400" kern="0" dirty="0" err="1" smtClean="0">
                <a:solidFill>
                  <a:srgbClr val="000000"/>
                </a:solidFill>
                <a:latin typeface="Arial"/>
              </a:rPr>
              <a:t>Barragens</a:t>
            </a:r>
            <a:endParaRPr lang="en-US" sz="2400" dirty="0">
              <a:solidFill>
                <a:srgbClr val="000000"/>
              </a:solidFill>
            </a:endParaRPr>
          </a:p>
        </p:txBody>
      </p:sp>
      <p:pic>
        <p:nvPicPr>
          <p:cNvPr id="1026" name="Picture 2"/>
          <p:cNvPicPr>
            <a:picLocks noChangeAspect="1" noChangeArrowheads="1"/>
          </p:cNvPicPr>
          <p:nvPr/>
        </p:nvPicPr>
        <p:blipFill>
          <a:blip r:embed="rId3" cstate="print"/>
          <a:srcRect l="18333" t="11111" r="19167" b="14815"/>
          <a:stretch>
            <a:fillRect/>
          </a:stretch>
        </p:blipFill>
        <p:spPr bwMode="auto">
          <a:xfrm>
            <a:off x="4838700" y="2895600"/>
            <a:ext cx="41148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pt-BR" noProof="0" dirty="0" smtClean="0">
                <a:solidFill>
                  <a:srgbClr val="FF0000"/>
                </a:solidFill>
              </a:rPr>
              <a:t>Inventário Nacional de </a:t>
            </a:r>
            <a:r>
              <a:rPr lang="pt-BR" dirty="0" smtClean="0">
                <a:solidFill>
                  <a:srgbClr val="FF0000"/>
                </a:solidFill>
              </a:rPr>
              <a:t>Barragens </a:t>
            </a:r>
            <a:r>
              <a:rPr lang="pt-BR" noProof="0" dirty="0" smtClean="0">
                <a:solidFill>
                  <a:srgbClr val="FF0000"/>
                </a:solidFill>
              </a:rPr>
              <a:t>(INB) [</a:t>
            </a:r>
            <a:r>
              <a:rPr lang="pt-BR" i="1" dirty="0" smtClean="0">
                <a:solidFill>
                  <a:srgbClr val="FF0000"/>
                </a:solidFill>
              </a:rPr>
              <a:t>NID</a:t>
            </a:r>
            <a:r>
              <a:rPr lang="pt-BR" dirty="0">
                <a:solidFill>
                  <a:srgbClr val="FF0000"/>
                </a:solidFill>
              </a:rPr>
              <a:t>]</a:t>
            </a:r>
            <a:endParaRPr lang="pt-BR" noProof="0" dirty="0">
              <a:solidFill>
                <a:srgbClr val="FF0000"/>
              </a:solidFill>
            </a:endParaRPr>
          </a:p>
        </p:txBody>
      </p:sp>
      <p:sp>
        <p:nvSpPr>
          <p:cNvPr id="3" name="Content Placeholder 2"/>
          <p:cNvSpPr>
            <a:spLocks noGrp="1"/>
          </p:cNvSpPr>
          <p:nvPr>
            <p:ph idx="1"/>
          </p:nvPr>
        </p:nvSpPr>
        <p:spPr>
          <a:xfrm>
            <a:off x="381000" y="1371600"/>
            <a:ext cx="8229600" cy="4648200"/>
          </a:xfrm>
        </p:spPr>
        <p:txBody>
          <a:bodyPr/>
          <a:lstStyle/>
          <a:p>
            <a:r>
              <a:rPr lang="pt-BR" sz="1800" noProof="0" dirty="0" smtClean="0"/>
              <a:t>USACE é responsável por atualizar e manter o INB conforme lei de Segurança de Barragens (</a:t>
            </a:r>
            <a:r>
              <a:rPr lang="pt-BR" sz="1800" i="1" noProof="0" dirty="0" err="1" smtClean="0"/>
              <a:t>Dam</a:t>
            </a:r>
            <a:r>
              <a:rPr lang="pt-BR" sz="1800" i="1" noProof="0" dirty="0" smtClean="0"/>
              <a:t> </a:t>
            </a:r>
            <a:r>
              <a:rPr lang="pt-BR" sz="1800" i="1" noProof="0" dirty="0" err="1" smtClean="0"/>
              <a:t>Safety</a:t>
            </a:r>
            <a:r>
              <a:rPr lang="pt-BR" sz="1800" i="1" noProof="0" dirty="0" smtClean="0"/>
              <a:t> </a:t>
            </a:r>
            <a:r>
              <a:rPr lang="pt-BR" sz="1800" i="1" noProof="0" dirty="0" err="1" smtClean="0"/>
              <a:t>Act</a:t>
            </a:r>
            <a:r>
              <a:rPr lang="pt-BR" sz="1800" noProof="0" dirty="0" smtClean="0"/>
              <a:t>) </a:t>
            </a:r>
            <a:r>
              <a:rPr lang="pt-BR" sz="1800" dirty="0" smtClean="0"/>
              <a:t>de </a:t>
            </a:r>
            <a:r>
              <a:rPr lang="pt-BR" sz="1800" noProof="0" dirty="0" smtClean="0"/>
              <a:t>2006</a:t>
            </a:r>
          </a:p>
          <a:p>
            <a:r>
              <a:rPr lang="pt-BR" sz="1800" noProof="0" dirty="0" smtClean="0"/>
              <a:t>USACE coleta dados sobre </a:t>
            </a:r>
            <a:r>
              <a:rPr lang="pt-BR" sz="1800" dirty="0" smtClean="0"/>
              <a:t>barragens de todos os estados norte-americanos, </a:t>
            </a:r>
            <a:r>
              <a:rPr lang="pt-BR" sz="1800" noProof="0" dirty="0" smtClean="0"/>
              <a:t>Puerto Rico e </a:t>
            </a:r>
            <a:r>
              <a:rPr lang="pt-BR" sz="1800" dirty="0" smtClean="0"/>
              <a:t>órgãos </a:t>
            </a:r>
            <a:r>
              <a:rPr lang="pt-BR" sz="1800" noProof="0" dirty="0" smtClean="0"/>
              <a:t>federais que </a:t>
            </a:r>
            <a:r>
              <a:rPr lang="pt-BR" sz="1800" dirty="0" smtClean="0"/>
              <a:t>possuem ou regulam barragens </a:t>
            </a:r>
            <a:endParaRPr lang="pt-BR" sz="1800" noProof="0" dirty="0" smtClean="0"/>
          </a:p>
          <a:p>
            <a:r>
              <a:rPr lang="pt-BR" sz="1800" noProof="0" dirty="0" smtClean="0"/>
              <a:t>Um novo </a:t>
            </a:r>
            <a:r>
              <a:rPr lang="pt-BR" sz="1800" dirty="0" smtClean="0"/>
              <a:t>INB</a:t>
            </a:r>
            <a:r>
              <a:rPr lang="pt-BR" sz="1800" noProof="0" dirty="0" smtClean="0"/>
              <a:t> é publicado a cada dois anos desde 1992</a:t>
            </a:r>
          </a:p>
          <a:p>
            <a:r>
              <a:rPr lang="pt-BR" sz="1800" noProof="0" dirty="0" smtClean="0"/>
              <a:t>O INB inclui informações </a:t>
            </a:r>
            <a:r>
              <a:rPr lang="pt-BR" sz="1800" dirty="0" smtClean="0"/>
              <a:t>sobre mais de </a:t>
            </a:r>
            <a:r>
              <a:rPr lang="pt-BR" sz="1800" noProof="0" dirty="0" smtClean="0"/>
              <a:t>84.000 barragens nos </a:t>
            </a:r>
            <a:r>
              <a:rPr lang="pt-BR" sz="1800" dirty="0" smtClean="0"/>
              <a:t>Estados Unidos</a:t>
            </a:r>
            <a:endParaRPr lang="pt-BR" sz="1800" noProof="0" dirty="0" smtClean="0"/>
          </a:p>
          <a:p>
            <a:pPr marL="746125" lvl="1" indent="-346075"/>
            <a:r>
              <a:rPr lang="pt-BR" sz="1800" noProof="0" dirty="0" smtClean="0"/>
              <a:t>50% das barragens no INB têm menos de 7,62 metros em altura</a:t>
            </a:r>
          </a:p>
          <a:p>
            <a:pPr marL="746125" lvl="1" indent="-346075"/>
            <a:r>
              <a:rPr lang="pt-BR" sz="1800" noProof="0" dirty="0" smtClean="0"/>
              <a:t>488 barragens no INB têm mais de 60,96 metros </a:t>
            </a:r>
            <a:r>
              <a:rPr lang="pt-BR" sz="1800" dirty="0" smtClean="0"/>
              <a:t>em </a:t>
            </a:r>
            <a:r>
              <a:rPr lang="pt-BR" sz="1800" noProof="0" dirty="0" smtClean="0"/>
              <a:t>altura</a:t>
            </a:r>
          </a:p>
          <a:p>
            <a:pPr marL="746125" lvl="1" indent="-346075"/>
            <a:r>
              <a:rPr lang="pt-BR" sz="1800" noProof="0" dirty="0" smtClean="0"/>
              <a:t>Quase 70% de todas as barragens </a:t>
            </a:r>
            <a:r>
              <a:rPr lang="pt-BR" sz="1800" dirty="0" smtClean="0"/>
              <a:t>do INB </a:t>
            </a:r>
            <a:r>
              <a:rPr lang="pt-BR" sz="1800" noProof="0" dirty="0" smtClean="0"/>
              <a:t>são de propriedade privada </a:t>
            </a:r>
          </a:p>
          <a:p>
            <a:pPr marL="746125" lvl="1" indent="-346075"/>
            <a:r>
              <a:rPr lang="pt-BR" sz="1800" noProof="0" dirty="0" smtClean="0"/>
              <a:t>Apenas 4% </a:t>
            </a:r>
            <a:r>
              <a:rPr lang="pt-BR" sz="1800" dirty="0" smtClean="0"/>
              <a:t>das barragens no INB são de propriedade do governo federal</a:t>
            </a:r>
            <a:endParaRPr lang="pt-BR" sz="1800" noProof="0" dirty="0" smtClean="0"/>
          </a:p>
          <a:p>
            <a:pPr marL="346075" indent="-346075"/>
            <a:r>
              <a:rPr lang="pt-BR" sz="1800" dirty="0" smtClean="0"/>
              <a:t>A próxima base de dados do INB deve ser publicada em março </a:t>
            </a:r>
          </a:p>
          <a:p>
            <a:pPr marL="0" indent="0">
              <a:buNone/>
            </a:pPr>
            <a:r>
              <a:rPr lang="pt-BR" sz="1800" dirty="0" smtClean="0"/>
              <a:t>     de 2013</a:t>
            </a:r>
            <a:endParaRPr lang="pt-BR" sz="1800" noProof="0" dirty="0" smtClean="0"/>
          </a:p>
          <a:p>
            <a:pPr marL="346075" indent="-346075"/>
            <a:r>
              <a:rPr lang="pt-BR" sz="1800" noProof="0" dirty="0" smtClean="0"/>
              <a:t>web site do INB:  </a:t>
            </a:r>
            <a:r>
              <a:rPr lang="pt-BR" sz="1800" noProof="0" dirty="0" smtClean="0">
                <a:hlinkClick r:id="rId3"/>
              </a:rPr>
              <a:t>http://nid.usace.army.mil</a:t>
            </a:r>
            <a:r>
              <a:rPr lang="pt-BR" sz="1800" noProof="0" dirty="0" smtClean="0"/>
              <a:t>, </a:t>
            </a:r>
            <a:r>
              <a:rPr lang="pt-BR" sz="1800" dirty="0" smtClean="0"/>
              <a:t>é preciso solicitar conta para acessar as bases de dados para buscas. </a:t>
            </a:r>
            <a:endParaRPr lang="pt-BR" sz="1800" noProof="0" dirty="0" smtClean="0"/>
          </a:p>
          <a:p>
            <a:endParaRPr lang="pt-BR" sz="1800" noProof="0" dirty="0" smtClean="0"/>
          </a:p>
          <a:p>
            <a:endParaRPr lang="pt-BR" sz="1800" noProof="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sz="half" idx="4294967295"/>
          </p:nvPr>
        </p:nvSpPr>
        <p:spPr>
          <a:xfrm>
            <a:off x="5638800" y="1447800"/>
            <a:ext cx="3200400" cy="4114800"/>
          </a:xfrm>
          <a:prstGeom prst="rect">
            <a:avLst/>
          </a:prstGeom>
          <a:ln/>
        </p:spPr>
        <p:txBody>
          <a:bodyPr/>
          <a:lstStyle/>
          <a:p>
            <a:r>
              <a:rPr lang="pt-BR" sz="2000" noProof="0" dirty="0" smtClean="0"/>
              <a:t>USACE é </a:t>
            </a:r>
            <a:r>
              <a:rPr lang="pt-BR" sz="2000" dirty="0" smtClean="0"/>
              <a:t>um proprietário de barragens </a:t>
            </a:r>
            <a:r>
              <a:rPr lang="pt-BR" sz="2000" dirty="0" err="1" smtClean="0"/>
              <a:t>auto-regulado</a:t>
            </a:r>
            <a:endParaRPr lang="pt-BR" sz="2000" noProof="0" dirty="0" smtClean="0"/>
          </a:p>
          <a:p>
            <a:r>
              <a:rPr lang="pt-BR" sz="2000" noProof="0" dirty="0" smtClean="0"/>
              <a:t>Atividades </a:t>
            </a:r>
            <a:r>
              <a:rPr lang="pt-BR" sz="2000" dirty="0" smtClean="0"/>
              <a:t>Rotineiras são gerenciadas de forma </a:t>
            </a:r>
            <a:r>
              <a:rPr lang="pt-BR" sz="2000" b="1" dirty="0" smtClean="0"/>
              <a:t>Descentralizada</a:t>
            </a:r>
            <a:endParaRPr lang="pt-BR" sz="2000" b="1" noProof="0" dirty="0" smtClean="0"/>
          </a:p>
          <a:p>
            <a:r>
              <a:rPr lang="pt-BR" sz="2000" noProof="0" dirty="0" smtClean="0"/>
              <a:t>A Ficha de </a:t>
            </a:r>
            <a:r>
              <a:rPr lang="pt-BR" sz="2000" dirty="0" smtClean="0"/>
              <a:t>Pontuação de Segurança de Barragens é a ferramenta para medir o desempenho</a:t>
            </a:r>
            <a:endParaRPr lang="pt-BR" sz="2000" noProof="0" dirty="0" smtClean="0"/>
          </a:p>
        </p:txBody>
      </p:sp>
      <p:grpSp>
        <p:nvGrpSpPr>
          <p:cNvPr id="2" name="Group 60"/>
          <p:cNvGrpSpPr>
            <a:grpSpLocks/>
          </p:cNvGrpSpPr>
          <p:nvPr/>
        </p:nvGrpSpPr>
        <p:grpSpPr bwMode="auto">
          <a:xfrm>
            <a:off x="457200" y="1371600"/>
            <a:ext cx="5181600" cy="4572000"/>
            <a:chOff x="384" y="1008"/>
            <a:chExt cx="3504" cy="3168"/>
          </a:xfrm>
        </p:grpSpPr>
        <p:sp>
          <p:nvSpPr>
            <p:cNvPr id="137223" name="Line 4"/>
            <p:cNvSpPr>
              <a:spLocks noChangeShapeType="1"/>
            </p:cNvSpPr>
            <p:nvPr/>
          </p:nvSpPr>
          <p:spPr bwMode="auto">
            <a:xfrm flipV="1">
              <a:off x="2910" y="2513"/>
              <a:ext cx="0" cy="792"/>
            </a:xfrm>
            <a:prstGeom prst="line">
              <a:avLst/>
            </a:prstGeom>
            <a:noFill/>
            <a:ln w="38100">
              <a:solidFill>
                <a:schemeClr val="tx1"/>
              </a:solidFill>
              <a:round/>
              <a:headEnd type="triangle" w="med" len="med"/>
              <a:tailEnd/>
            </a:ln>
          </p:spPr>
          <p:txBody>
            <a:bodyPr/>
            <a:lstStyle/>
            <a:p>
              <a:endParaRPr lang="en-US" dirty="0"/>
            </a:p>
          </p:txBody>
        </p:sp>
        <p:grpSp>
          <p:nvGrpSpPr>
            <p:cNvPr id="3" name="Group 5"/>
            <p:cNvGrpSpPr>
              <a:grpSpLocks/>
            </p:cNvGrpSpPr>
            <p:nvPr/>
          </p:nvGrpSpPr>
          <p:grpSpPr bwMode="auto">
            <a:xfrm>
              <a:off x="384" y="1008"/>
              <a:ext cx="2852" cy="3049"/>
              <a:chOff x="384" y="336"/>
              <a:chExt cx="3360" cy="3696"/>
            </a:xfrm>
          </p:grpSpPr>
          <p:grpSp>
            <p:nvGrpSpPr>
              <p:cNvPr id="4" name="Group 6"/>
              <p:cNvGrpSpPr>
                <a:grpSpLocks/>
              </p:cNvGrpSpPr>
              <p:nvPr/>
            </p:nvGrpSpPr>
            <p:grpSpPr bwMode="auto">
              <a:xfrm>
                <a:off x="864" y="336"/>
                <a:ext cx="2506" cy="240"/>
                <a:chOff x="864" y="480"/>
                <a:chExt cx="2506" cy="240"/>
              </a:xfrm>
            </p:grpSpPr>
            <p:sp>
              <p:nvSpPr>
                <p:cNvPr id="137226" name="Arc 7"/>
                <p:cNvSpPr>
                  <a:spLocks/>
                </p:cNvSpPr>
                <p:nvPr/>
              </p:nvSpPr>
              <p:spPr bwMode="auto">
                <a:xfrm flipH="1">
                  <a:off x="864" y="480"/>
                  <a:ext cx="394" cy="240"/>
                </a:xfrm>
                <a:custGeom>
                  <a:avLst/>
                  <a:gdLst>
                    <a:gd name="T0" fmla="*/ 0 w 22272"/>
                    <a:gd name="T1" fmla="*/ 0 h 21600"/>
                    <a:gd name="T2" fmla="*/ 7 w 22272"/>
                    <a:gd name="T3" fmla="*/ 3 h 21600"/>
                    <a:gd name="T4" fmla="*/ 0 w 22272"/>
                    <a:gd name="T5" fmla="*/ 3 h 21600"/>
                    <a:gd name="T6" fmla="*/ 0 60000 65536"/>
                    <a:gd name="T7" fmla="*/ 0 60000 65536"/>
                    <a:gd name="T8" fmla="*/ 0 60000 65536"/>
                    <a:gd name="T9" fmla="*/ 0 w 22272"/>
                    <a:gd name="T10" fmla="*/ 0 h 21600"/>
                    <a:gd name="T11" fmla="*/ 22272 w 22272"/>
                    <a:gd name="T12" fmla="*/ 21600 h 21600"/>
                  </a:gdLst>
                  <a:ahLst/>
                  <a:cxnLst>
                    <a:cxn ang="T6">
                      <a:pos x="T0" y="T1"/>
                    </a:cxn>
                    <a:cxn ang="T7">
                      <a:pos x="T2" y="T3"/>
                    </a:cxn>
                    <a:cxn ang="T8">
                      <a:pos x="T4" y="T5"/>
                    </a:cxn>
                  </a:cxnLst>
                  <a:rect l="T9" t="T10" r="T11" b="T12"/>
                  <a:pathLst>
                    <a:path w="22272" h="21600" fill="none" extrusionOk="0">
                      <a:moveTo>
                        <a:pt x="0" y="10"/>
                      </a:moveTo>
                      <a:cubicBezTo>
                        <a:pt x="223" y="3"/>
                        <a:pt x="447" y="-1"/>
                        <a:pt x="672" y="0"/>
                      </a:cubicBezTo>
                      <a:cubicBezTo>
                        <a:pt x="12601" y="0"/>
                        <a:pt x="22272" y="9670"/>
                        <a:pt x="22272" y="21600"/>
                      </a:cubicBezTo>
                    </a:path>
                    <a:path w="22272" h="21600" stroke="0" extrusionOk="0">
                      <a:moveTo>
                        <a:pt x="0" y="10"/>
                      </a:moveTo>
                      <a:cubicBezTo>
                        <a:pt x="223" y="3"/>
                        <a:pt x="447" y="-1"/>
                        <a:pt x="672" y="0"/>
                      </a:cubicBezTo>
                      <a:cubicBezTo>
                        <a:pt x="12601" y="0"/>
                        <a:pt x="22272" y="9670"/>
                        <a:pt x="22272" y="21600"/>
                      </a:cubicBezTo>
                      <a:lnTo>
                        <a:pt x="672" y="21600"/>
                      </a:lnTo>
                      <a:close/>
                    </a:path>
                  </a:pathLst>
                </a:custGeom>
                <a:noFill/>
                <a:ln w="38100">
                  <a:solidFill>
                    <a:schemeClr val="tx1"/>
                  </a:solidFill>
                  <a:round/>
                  <a:headEnd/>
                  <a:tailEnd/>
                </a:ln>
              </p:spPr>
              <p:txBody>
                <a:bodyPr wrap="none" anchor="ctr"/>
                <a:lstStyle/>
                <a:p>
                  <a:pPr eaLnBrk="1" hangingPunct="1"/>
                  <a:endParaRPr lang="en-US" dirty="0">
                    <a:latin typeface="Arial" pitchFamily="34" charset="0"/>
                  </a:endParaRPr>
                </a:p>
              </p:txBody>
            </p:sp>
            <p:sp>
              <p:nvSpPr>
                <p:cNvPr id="137227" name="Line 8"/>
                <p:cNvSpPr>
                  <a:spLocks noChangeShapeType="1"/>
                </p:cNvSpPr>
                <p:nvPr/>
              </p:nvSpPr>
              <p:spPr bwMode="auto">
                <a:xfrm>
                  <a:off x="1248" y="480"/>
                  <a:ext cx="1774" cy="0"/>
                </a:xfrm>
                <a:prstGeom prst="line">
                  <a:avLst/>
                </a:prstGeom>
                <a:noFill/>
                <a:ln w="38100">
                  <a:solidFill>
                    <a:schemeClr val="tx1"/>
                  </a:solidFill>
                  <a:round/>
                  <a:headEnd/>
                  <a:tailEnd/>
                </a:ln>
              </p:spPr>
              <p:txBody>
                <a:bodyPr/>
                <a:lstStyle/>
                <a:p>
                  <a:endParaRPr lang="en-US" dirty="0"/>
                </a:p>
              </p:txBody>
            </p:sp>
            <p:sp>
              <p:nvSpPr>
                <p:cNvPr id="137228" name="Arc 9"/>
                <p:cNvSpPr>
                  <a:spLocks/>
                </p:cNvSpPr>
                <p:nvPr/>
              </p:nvSpPr>
              <p:spPr bwMode="auto">
                <a:xfrm>
                  <a:off x="2976" y="480"/>
                  <a:ext cx="394" cy="240"/>
                </a:xfrm>
                <a:custGeom>
                  <a:avLst/>
                  <a:gdLst>
                    <a:gd name="T0" fmla="*/ 0 w 22272"/>
                    <a:gd name="T1" fmla="*/ 0 h 21600"/>
                    <a:gd name="T2" fmla="*/ 7 w 22272"/>
                    <a:gd name="T3" fmla="*/ 3 h 21600"/>
                    <a:gd name="T4" fmla="*/ 0 w 22272"/>
                    <a:gd name="T5" fmla="*/ 3 h 21600"/>
                    <a:gd name="T6" fmla="*/ 0 60000 65536"/>
                    <a:gd name="T7" fmla="*/ 0 60000 65536"/>
                    <a:gd name="T8" fmla="*/ 0 60000 65536"/>
                    <a:gd name="T9" fmla="*/ 0 w 22272"/>
                    <a:gd name="T10" fmla="*/ 0 h 21600"/>
                    <a:gd name="T11" fmla="*/ 22272 w 22272"/>
                    <a:gd name="T12" fmla="*/ 21600 h 21600"/>
                  </a:gdLst>
                  <a:ahLst/>
                  <a:cxnLst>
                    <a:cxn ang="T6">
                      <a:pos x="T0" y="T1"/>
                    </a:cxn>
                    <a:cxn ang="T7">
                      <a:pos x="T2" y="T3"/>
                    </a:cxn>
                    <a:cxn ang="T8">
                      <a:pos x="T4" y="T5"/>
                    </a:cxn>
                  </a:cxnLst>
                  <a:rect l="T9" t="T10" r="T11" b="T12"/>
                  <a:pathLst>
                    <a:path w="22272" h="21600" fill="none" extrusionOk="0">
                      <a:moveTo>
                        <a:pt x="0" y="10"/>
                      </a:moveTo>
                      <a:cubicBezTo>
                        <a:pt x="223" y="3"/>
                        <a:pt x="447" y="-1"/>
                        <a:pt x="672" y="0"/>
                      </a:cubicBezTo>
                      <a:cubicBezTo>
                        <a:pt x="12601" y="0"/>
                        <a:pt x="22272" y="9670"/>
                        <a:pt x="22272" y="21600"/>
                      </a:cubicBezTo>
                    </a:path>
                    <a:path w="22272" h="21600" stroke="0" extrusionOk="0">
                      <a:moveTo>
                        <a:pt x="0" y="10"/>
                      </a:moveTo>
                      <a:cubicBezTo>
                        <a:pt x="223" y="3"/>
                        <a:pt x="447" y="-1"/>
                        <a:pt x="672" y="0"/>
                      </a:cubicBezTo>
                      <a:cubicBezTo>
                        <a:pt x="12601" y="0"/>
                        <a:pt x="22272" y="9670"/>
                        <a:pt x="22272" y="21600"/>
                      </a:cubicBezTo>
                      <a:lnTo>
                        <a:pt x="672" y="21600"/>
                      </a:lnTo>
                      <a:close/>
                    </a:path>
                  </a:pathLst>
                </a:custGeom>
                <a:noFill/>
                <a:ln w="38100">
                  <a:solidFill>
                    <a:schemeClr val="tx1"/>
                  </a:solidFill>
                  <a:round/>
                  <a:headEnd/>
                  <a:tailEnd type="triangle" w="med" len="med"/>
                </a:ln>
              </p:spPr>
              <p:txBody>
                <a:bodyPr wrap="none" anchor="ctr"/>
                <a:lstStyle/>
                <a:p>
                  <a:pPr eaLnBrk="1" hangingPunct="1"/>
                  <a:endParaRPr lang="en-US" dirty="0">
                    <a:latin typeface="Arial" pitchFamily="34" charset="0"/>
                  </a:endParaRPr>
                </a:p>
              </p:txBody>
            </p:sp>
          </p:grpSp>
          <p:sp>
            <p:nvSpPr>
              <p:cNvPr id="137229" name="AutoShape 10"/>
              <p:cNvSpPr>
                <a:spLocks noChangeArrowheads="1"/>
              </p:cNvSpPr>
              <p:nvPr/>
            </p:nvSpPr>
            <p:spPr bwMode="auto">
              <a:xfrm>
                <a:off x="528" y="1392"/>
                <a:ext cx="624" cy="384"/>
              </a:xfrm>
              <a:prstGeom prst="roundRect">
                <a:avLst>
                  <a:gd name="adj" fmla="val 16667"/>
                </a:avLst>
              </a:prstGeom>
              <a:solidFill>
                <a:schemeClr val="folHlink">
                  <a:alpha val="27058"/>
                </a:schemeClr>
              </a:solidFill>
              <a:ln w="9525">
                <a:solidFill>
                  <a:schemeClr val="tx1"/>
                </a:solidFill>
                <a:round/>
                <a:headEnd/>
                <a:tailEnd/>
              </a:ln>
            </p:spPr>
            <p:txBody>
              <a:bodyPr wrap="none" anchor="ctr"/>
              <a:lstStyle/>
              <a:p>
                <a:pPr algn="ctr"/>
                <a:r>
                  <a:rPr lang="en-US" sz="1000" dirty="0" err="1" smtClean="0"/>
                  <a:t>Inspeções</a:t>
                </a:r>
                <a:r>
                  <a:rPr lang="en-US" sz="1000" dirty="0" smtClean="0"/>
                  <a:t> </a:t>
                </a:r>
              </a:p>
              <a:p>
                <a:pPr algn="ctr"/>
                <a:r>
                  <a:rPr lang="en-US" sz="1000" dirty="0" err="1" smtClean="0"/>
                  <a:t>Rotineiras</a:t>
                </a:r>
                <a:endParaRPr lang="en-US" sz="1000" dirty="0"/>
              </a:p>
            </p:txBody>
          </p:sp>
          <p:sp>
            <p:nvSpPr>
              <p:cNvPr id="137230" name="AutoShape 11"/>
              <p:cNvSpPr>
                <a:spLocks noChangeArrowheads="1"/>
              </p:cNvSpPr>
              <p:nvPr/>
            </p:nvSpPr>
            <p:spPr bwMode="auto">
              <a:xfrm>
                <a:off x="384" y="576"/>
                <a:ext cx="912" cy="384"/>
              </a:xfrm>
              <a:prstGeom prst="roundRect">
                <a:avLst>
                  <a:gd name="adj" fmla="val 16667"/>
                </a:avLst>
              </a:prstGeom>
              <a:solidFill>
                <a:schemeClr val="folHlink">
                  <a:alpha val="27058"/>
                </a:schemeClr>
              </a:solidFill>
              <a:ln w="9525">
                <a:solidFill>
                  <a:schemeClr val="tx1"/>
                </a:solidFill>
                <a:round/>
                <a:headEnd/>
                <a:tailEnd/>
              </a:ln>
            </p:spPr>
            <p:txBody>
              <a:bodyPr wrap="none" anchor="ctr"/>
              <a:lstStyle/>
              <a:p>
                <a:pPr algn="ctr"/>
                <a:r>
                  <a:rPr lang="en-US" sz="1000" dirty="0" err="1" smtClean="0"/>
                  <a:t>Instrumentação</a:t>
                </a:r>
                <a:endParaRPr lang="en-US" sz="1000" dirty="0"/>
              </a:p>
            </p:txBody>
          </p:sp>
          <p:sp>
            <p:nvSpPr>
              <p:cNvPr id="137231" name="AutoShape 12"/>
              <p:cNvSpPr>
                <a:spLocks noChangeArrowheads="1"/>
              </p:cNvSpPr>
              <p:nvPr/>
            </p:nvSpPr>
            <p:spPr bwMode="auto">
              <a:xfrm>
                <a:off x="3024" y="576"/>
                <a:ext cx="624" cy="384"/>
              </a:xfrm>
              <a:prstGeom prst="roundRect">
                <a:avLst>
                  <a:gd name="adj" fmla="val 16667"/>
                </a:avLst>
              </a:prstGeom>
              <a:solidFill>
                <a:schemeClr val="folHlink">
                  <a:alpha val="27058"/>
                </a:schemeClr>
              </a:solidFill>
              <a:ln w="9525">
                <a:solidFill>
                  <a:schemeClr val="tx1"/>
                </a:solidFill>
                <a:round/>
                <a:headEnd/>
                <a:tailEnd/>
              </a:ln>
            </p:spPr>
            <p:txBody>
              <a:bodyPr wrap="none" anchor="ctr"/>
              <a:lstStyle/>
              <a:p>
                <a:pPr algn="ctr"/>
                <a:r>
                  <a:rPr lang="en-US" sz="1000" dirty="0" err="1" smtClean="0"/>
                  <a:t>Inspeções</a:t>
                </a:r>
                <a:r>
                  <a:rPr lang="en-US" sz="1000" dirty="0" smtClean="0"/>
                  <a:t> </a:t>
                </a:r>
              </a:p>
              <a:p>
                <a:pPr algn="ctr"/>
                <a:r>
                  <a:rPr lang="en-US" sz="1000" dirty="0" err="1" smtClean="0"/>
                  <a:t>Periódicas</a:t>
                </a:r>
                <a:endParaRPr lang="en-US" sz="1000" dirty="0"/>
              </a:p>
            </p:txBody>
          </p:sp>
          <p:sp>
            <p:nvSpPr>
              <p:cNvPr id="137232" name="AutoShape 13"/>
              <p:cNvSpPr>
                <a:spLocks noChangeArrowheads="1"/>
              </p:cNvSpPr>
              <p:nvPr/>
            </p:nvSpPr>
            <p:spPr bwMode="auto">
              <a:xfrm>
                <a:off x="2976" y="1776"/>
                <a:ext cx="720" cy="384"/>
              </a:xfrm>
              <a:prstGeom prst="roundRect">
                <a:avLst>
                  <a:gd name="adj" fmla="val 16667"/>
                </a:avLst>
              </a:prstGeom>
              <a:solidFill>
                <a:schemeClr val="folHlink">
                  <a:alpha val="27058"/>
                </a:schemeClr>
              </a:solidFill>
              <a:ln w="9525">
                <a:solidFill>
                  <a:schemeClr val="tx1"/>
                </a:solidFill>
                <a:round/>
                <a:headEnd/>
                <a:tailEnd/>
              </a:ln>
            </p:spPr>
            <p:txBody>
              <a:bodyPr wrap="none" anchor="ctr"/>
              <a:lstStyle/>
              <a:p>
                <a:pPr algn="ctr"/>
                <a:r>
                  <a:rPr lang="en-US" sz="1000" dirty="0" err="1" smtClean="0"/>
                  <a:t>Avaliações</a:t>
                </a:r>
                <a:r>
                  <a:rPr lang="en-US" sz="1000" dirty="0" smtClean="0"/>
                  <a:t> </a:t>
                </a:r>
              </a:p>
              <a:p>
                <a:pPr algn="ctr"/>
                <a:r>
                  <a:rPr lang="en-US" sz="1000" dirty="0" err="1" smtClean="0"/>
                  <a:t>Periódicas</a:t>
                </a:r>
                <a:endParaRPr lang="en-US" sz="1000" dirty="0"/>
              </a:p>
            </p:txBody>
          </p:sp>
          <p:sp>
            <p:nvSpPr>
              <p:cNvPr id="137233" name="Line 14"/>
              <p:cNvSpPr>
                <a:spLocks noChangeShapeType="1"/>
              </p:cNvSpPr>
              <p:nvPr/>
            </p:nvSpPr>
            <p:spPr bwMode="auto">
              <a:xfrm>
                <a:off x="816" y="960"/>
                <a:ext cx="0" cy="432"/>
              </a:xfrm>
              <a:prstGeom prst="line">
                <a:avLst/>
              </a:prstGeom>
              <a:noFill/>
              <a:ln w="38100">
                <a:solidFill>
                  <a:schemeClr val="tx1"/>
                </a:solidFill>
                <a:round/>
                <a:headEnd type="triangle" w="med" len="med"/>
                <a:tailEnd/>
              </a:ln>
            </p:spPr>
            <p:txBody>
              <a:bodyPr/>
              <a:lstStyle/>
              <a:p>
                <a:endParaRPr lang="en-US" dirty="0"/>
              </a:p>
            </p:txBody>
          </p:sp>
          <p:grpSp>
            <p:nvGrpSpPr>
              <p:cNvPr id="5" name="Group 15"/>
              <p:cNvGrpSpPr>
                <a:grpSpLocks/>
              </p:cNvGrpSpPr>
              <p:nvPr/>
            </p:nvGrpSpPr>
            <p:grpSpPr bwMode="auto">
              <a:xfrm>
                <a:off x="864" y="3792"/>
                <a:ext cx="2496" cy="240"/>
                <a:chOff x="1056" y="3840"/>
                <a:chExt cx="2314" cy="240"/>
              </a:xfrm>
            </p:grpSpPr>
            <p:sp>
              <p:nvSpPr>
                <p:cNvPr id="137235" name="Arc 16"/>
                <p:cNvSpPr>
                  <a:spLocks/>
                </p:cNvSpPr>
                <p:nvPr/>
              </p:nvSpPr>
              <p:spPr bwMode="auto">
                <a:xfrm rot="10800000" flipH="1">
                  <a:off x="2976" y="3840"/>
                  <a:ext cx="394" cy="240"/>
                </a:xfrm>
                <a:custGeom>
                  <a:avLst/>
                  <a:gdLst>
                    <a:gd name="T0" fmla="*/ 0 w 22272"/>
                    <a:gd name="T1" fmla="*/ 0 h 21600"/>
                    <a:gd name="T2" fmla="*/ 7 w 22272"/>
                    <a:gd name="T3" fmla="*/ 3 h 21600"/>
                    <a:gd name="T4" fmla="*/ 0 w 22272"/>
                    <a:gd name="T5" fmla="*/ 3 h 21600"/>
                    <a:gd name="T6" fmla="*/ 0 60000 65536"/>
                    <a:gd name="T7" fmla="*/ 0 60000 65536"/>
                    <a:gd name="T8" fmla="*/ 0 60000 65536"/>
                    <a:gd name="T9" fmla="*/ 0 w 22272"/>
                    <a:gd name="T10" fmla="*/ 0 h 21600"/>
                    <a:gd name="T11" fmla="*/ 22272 w 22272"/>
                    <a:gd name="T12" fmla="*/ 21600 h 21600"/>
                  </a:gdLst>
                  <a:ahLst/>
                  <a:cxnLst>
                    <a:cxn ang="T6">
                      <a:pos x="T0" y="T1"/>
                    </a:cxn>
                    <a:cxn ang="T7">
                      <a:pos x="T2" y="T3"/>
                    </a:cxn>
                    <a:cxn ang="T8">
                      <a:pos x="T4" y="T5"/>
                    </a:cxn>
                  </a:cxnLst>
                  <a:rect l="T9" t="T10" r="T11" b="T12"/>
                  <a:pathLst>
                    <a:path w="22272" h="21600" fill="none" extrusionOk="0">
                      <a:moveTo>
                        <a:pt x="0" y="10"/>
                      </a:moveTo>
                      <a:cubicBezTo>
                        <a:pt x="223" y="3"/>
                        <a:pt x="447" y="-1"/>
                        <a:pt x="672" y="0"/>
                      </a:cubicBezTo>
                      <a:cubicBezTo>
                        <a:pt x="12601" y="0"/>
                        <a:pt x="22272" y="9670"/>
                        <a:pt x="22272" y="21600"/>
                      </a:cubicBezTo>
                    </a:path>
                    <a:path w="22272" h="21600" stroke="0" extrusionOk="0">
                      <a:moveTo>
                        <a:pt x="0" y="10"/>
                      </a:moveTo>
                      <a:cubicBezTo>
                        <a:pt x="223" y="3"/>
                        <a:pt x="447" y="-1"/>
                        <a:pt x="672" y="0"/>
                      </a:cubicBezTo>
                      <a:cubicBezTo>
                        <a:pt x="12601" y="0"/>
                        <a:pt x="22272" y="9670"/>
                        <a:pt x="22272" y="21600"/>
                      </a:cubicBezTo>
                      <a:lnTo>
                        <a:pt x="672" y="21600"/>
                      </a:lnTo>
                      <a:close/>
                    </a:path>
                  </a:pathLst>
                </a:custGeom>
                <a:noFill/>
                <a:ln w="38100">
                  <a:solidFill>
                    <a:schemeClr val="tx1"/>
                  </a:solidFill>
                  <a:round/>
                  <a:headEnd/>
                  <a:tailEnd/>
                </a:ln>
              </p:spPr>
              <p:txBody>
                <a:bodyPr wrap="none" anchor="ctr"/>
                <a:lstStyle/>
                <a:p>
                  <a:pPr eaLnBrk="1" hangingPunct="1"/>
                  <a:endParaRPr lang="en-US" dirty="0">
                    <a:latin typeface="Arial" pitchFamily="34" charset="0"/>
                  </a:endParaRPr>
                </a:p>
              </p:txBody>
            </p:sp>
            <p:sp>
              <p:nvSpPr>
                <p:cNvPr id="137236" name="Line 17"/>
                <p:cNvSpPr>
                  <a:spLocks noChangeShapeType="1"/>
                </p:cNvSpPr>
                <p:nvPr/>
              </p:nvSpPr>
              <p:spPr bwMode="auto">
                <a:xfrm rot="10800000" flipH="1" flipV="1">
                  <a:off x="1440" y="4080"/>
                  <a:ext cx="1536" cy="0"/>
                </a:xfrm>
                <a:prstGeom prst="line">
                  <a:avLst/>
                </a:prstGeom>
                <a:noFill/>
                <a:ln w="38100">
                  <a:solidFill>
                    <a:schemeClr val="tx1"/>
                  </a:solidFill>
                  <a:round/>
                  <a:headEnd/>
                  <a:tailEnd/>
                </a:ln>
              </p:spPr>
              <p:txBody>
                <a:bodyPr/>
                <a:lstStyle/>
                <a:p>
                  <a:endParaRPr lang="en-US" dirty="0"/>
                </a:p>
              </p:txBody>
            </p:sp>
            <p:sp>
              <p:nvSpPr>
                <p:cNvPr id="137237" name="Arc 18"/>
                <p:cNvSpPr>
                  <a:spLocks/>
                </p:cNvSpPr>
                <p:nvPr/>
              </p:nvSpPr>
              <p:spPr bwMode="auto">
                <a:xfrm rot="10800000">
                  <a:off x="1056" y="3840"/>
                  <a:ext cx="394" cy="240"/>
                </a:xfrm>
                <a:custGeom>
                  <a:avLst/>
                  <a:gdLst>
                    <a:gd name="T0" fmla="*/ 0 w 22272"/>
                    <a:gd name="T1" fmla="*/ 0 h 21600"/>
                    <a:gd name="T2" fmla="*/ 7 w 22272"/>
                    <a:gd name="T3" fmla="*/ 3 h 21600"/>
                    <a:gd name="T4" fmla="*/ 0 w 22272"/>
                    <a:gd name="T5" fmla="*/ 3 h 21600"/>
                    <a:gd name="T6" fmla="*/ 0 60000 65536"/>
                    <a:gd name="T7" fmla="*/ 0 60000 65536"/>
                    <a:gd name="T8" fmla="*/ 0 60000 65536"/>
                    <a:gd name="T9" fmla="*/ 0 w 22272"/>
                    <a:gd name="T10" fmla="*/ 0 h 21600"/>
                    <a:gd name="T11" fmla="*/ 22272 w 22272"/>
                    <a:gd name="T12" fmla="*/ 21600 h 21600"/>
                  </a:gdLst>
                  <a:ahLst/>
                  <a:cxnLst>
                    <a:cxn ang="T6">
                      <a:pos x="T0" y="T1"/>
                    </a:cxn>
                    <a:cxn ang="T7">
                      <a:pos x="T2" y="T3"/>
                    </a:cxn>
                    <a:cxn ang="T8">
                      <a:pos x="T4" y="T5"/>
                    </a:cxn>
                  </a:cxnLst>
                  <a:rect l="T9" t="T10" r="T11" b="T12"/>
                  <a:pathLst>
                    <a:path w="22272" h="21600" fill="none" extrusionOk="0">
                      <a:moveTo>
                        <a:pt x="0" y="10"/>
                      </a:moveTo>
                      <a:cubicBezTo>
                        <a:pt x="223" y="3"/>
                        <a:pt x="447" y="-1"/>
                        <a:pt x="672" y="0"/>
                      </a:cubicBezTo>
                      <a:cubicBezTo>
                        <a:pt x="12601" y="0"/>
                        <a:pt x="22272" y="9670"/>
                        <a:pt x="22272" y="21600"/>
                      </a:cubicBezTo>
                    </a:path>
                    <a:path w="22272" h="21600" stroke="0" extrusionOk="0">
                      <a:moveTo>
                        <a:pt x="0" y="10"/>
                      </a:moveTo>
                      <a:cubicBezTo>
                        <a:pt x="223" y="3"/>
                        <a:pt x="447" y="-1"/>
                        <a:pt x="672" y="0"/>
                      </a:cubicBezTo>
                      <a:cubicBezTo>
                        <a:pt x="12601" y="0"/>
                        <a:pt x="22272" y="9670"/>
                        <a:pt x="22272" y="21600"/>
                      </a:cubicBezTo>
                      <a:lnTo>
                        <a:pt x="672" y="21600"/>
                      </a:lnTo>
                      <a:close/>
                    </a:path>
                  </a:pathLst>
                </a:custGeom>
                <a:noFill/>
                <a:ln w="38100">
                  <a:solidFill>
                    <a:schemeClr val="tx1"/>
                  </a:solidFill>
                  <a:round/>
                  <a:headEnd/>
                  <a:tailEnd type="triangle" w="med" len="med"/>
                </a:ln>
              </p:spPr>
              <p:txBody>
                <a:bodyPr wrap="none" anchor="ctr"/>
                <a:lstStyle/>
                <a:p>
                  <a:pPr eaLnBrk="1" hangingPunct="1"/>
                  <a:endParaRPr lang="en-US" dirty="0">
                    <a:latin typeface="Arial" pitchFamily="34" charset="0"/>
                  </a:endParaRPr>
                </a:p>
              </p:txBody>
            </p:sp>
          </p:grpSp>
          <p:sp>
            <p:nvSpPr>
              <p:cNvPr id="137238" name="Line 19"/>
              <p:cNvSpPr>
                <a:spLocks noChangeShapeType="1"/>
              </p:cNvSpPr>
              <p:nvPr/>
            </p:nvSpPr>
            <p:spPr bwMode="auto">
              <a:xfrm flipV="1">
                <a:off x="3360" y="960"/>
                <a:ext cx="0" cy="816"/>
              </a:xfrm>
              <a:prstGeom prst="line">
                <a:avLst/>
              </a:prstGeom>
              <a:noFill/>
              <a:ln w="38100">
                <a:solidFill>
                  <a:schemeClr val="tx1"/>
                </a:solidFill>
                <a:round/>
                <a:headEnd type="triangle" w="med" len="med"/>
                <a:tailEnd/>
              </a:ln>
            </p:spPr>
            <p:txBody>
              <a:bodyPr/>
              <a:lstStyle/>
              <a:p>
                <a:endParaRPr lang="en-US" dirty="0"/>
              </a:p>
            </p:txBody>
          </p:sp>
          <p:sp>
            <p:nvSpPr>
              <p:cNvPr id="137239" name="AutoShape 20"/>
              <p:cNvSpPr>
                <a:spLocks noChangeArrowheads="1"/>
              </p:cNvSpPr>
              <p:nvPr/>
            </p:nvSpPr>
            <p:spPr bwMode="auto">
              <a:xfrm>
                <a:off x="2976" y="3120"/>
                <a:ext cx="768" cy="672"/>
              </a:xfrm>
              <a:prstGeom prst="flowChartDecision">
                <a:avLst/>
              </a:prstGeom>
              <a:solidFill>
                <a:schemeClr val="folHlink">
                  <a:alpha val="23921"/>
                </a:schemeClr>
              </a:solidFill>
              <a:ln w="9525">
                <a:solidFill>
                  <a:schemeClr val="tx1"/>
                </a:solidFill>
                <a:miter lim="800000"/>
                <a:headEnd/>
                <a:tailEnd/>
              </a:ln>
            </p:spPr>
            <p:txBody>
              <a:bodyPr wrap="none" anchor="ctr"/>
              <a:lstStyle/>
              <a:p>
                <a:pPr algn="ctr"/>
                <a:r>
                  <a:rPr lang="en-US" sz="900" dirty="0" err="1" smtClean="0"/>
                  <a:t>Preocupações</a:t>
                </a:r>
                <a:r>
                  <a:rPr lang="en-US" sz="900" dirty="0" smtClean="0"/>
                  <a:t> </a:t>
                </a:r>
                <a:endParaRPr lang="en-US" sz="900" dirty="0"/>
              </a:p>
              <a:p>
                <a:pPr algn="ctr"/>
                <a:r>
                  <a:rPr lang="en-US" sz="900" dirty="0"/>
                  <a:t>d</a:t>
                </a:r>
                <a:r>
                  <a:rPr lang="en-US" sz="900" dirty="0" smtClean="0"/>
                  <a:t>e </a:t>
                </a:r>
                <a:r>
                  <a:rPr lang="en-US" sz="900" dirty="0" err="1" smtClean="0"/>
                  <a:t>Segurança</a:t>
                </a:r>
                <a:r>
                  <a:rPr lang="en-US" sz="900" dirty="0" smtClean="0"/>
                  <a:t>?</a:t>
                </a:r>
                <a:endParaRPr lang="en-US" sz="900" dirty="0"/>
              </a:p>
            </p:txBody>
          </p:sp>
          <p:sp>
            <p:nvSpPr>
              <p:cNvPr id="137240" name="Line 21"/>
              <p:cNvSpPr>
                <a:spLocks noChangeShapeType="1"/>
              </p:cNvSpPr>
              <p:nvPr/>
            </p:nvSpPr>
            <p:spPr bwMode="auto">
              <a:xfrm>
                <a:off x="816" y="1776"/>
                <a:ext cx="0" cy="1488"/>
              </a:xfrm>
              <a:prstGeom prst="line">
                <a:avLst/>
              </a:prstGeom>
              <a:noFill/>
              <a:ln w="38100">
                <a:solidFill>
                  <a:schemeClr val="tx1"/>
                </a:solidFill>
                <a:round/>
                <a:headEnd type="triangle" w="med" len="med"/>
                <a:tailEnd/>
              </a:ln>
            </p:spPr>
            <p:txBody>
              <a:bodyPr/>
              <a:lstStyle/>
              <a:p>
                <a:endParaRPr lang="en-US" dirty="0"/>
              </a:p>
            </p:txBody>
          </p:sp>
          <p:sp>
            <p:nvSpPr>
              <p:cNvPr id="137241" name="Text Box 22"/>
              <p:cNvSpPr txBox="1">
                <a:spLocks noChangeArrowheads="1"/>
              </p:cNvSpPr>
              <p:nvPr/>
            </p:nvSpPr>
            <p:spPr bwMode="auto">
              <a:xfrm>
                <a:off x="433" y="3349"/>
                <a:ext cx="1125" cy="439"/>
              </a:xfrm>
              <a:prstGeom prst="rect">
                <a:avLst/>
              </a:prstGeom>
              <a:noFill/>
              <a:ln w="9525">
                <a:noFill/>
                <a:miter lim="800000"/>
                <a:headEnd/>
                <a:tailEnd/>
              </a:ln>
            </p:spPr>
            <p:txBody>
              <a:bodyPr wrap="none">
                <a:spAutoFit/>
              </a:bodyPr>
              <a:lstStyle/>
              <a:p>
                <a:r>
                  <a:rPr lang="en-US" sz="1400" dirty="0" err="1" smtClean="0"/>
                  <a:t>Rotineiro</a:t>
                </a:r>
                <a:r>
                  <a:rPr lang="en-US" sz="1400" dirty="0" smtClean="0"/>
                  <a:t> </a:t>
                </a:r>
                <a:r>
                  <a:rPr lang="en-US" sz="1400" dirty="0"/>
                  <a:t>&amp;</a:t>
                </a:r>
              </a:p>
              <a:p>
                <a:r>
                  <a:rPr lang="en-US" sz="1400" dirty="0" err="1" smtClean="0"/>
                  <a:t>Em</a:t>
                </a:r>
                <a:r>
                  <a:rPr lang="en-US" sz="1400" dirty="0" smtClean="0"/>
                  <a:t> </a:t>
                </a:r>
                <a:r>
                  <a:rPr lang="en-US" sz="1400" dirty="0" err="1" smtClean="0"/>
                  <a:t>Andamento</a:t>
                </a:r>
                <a:endParaRPr lang="en-US" sz="1400" dirty="0"/>
              </a:p>
            </p:txBody>
          </p:sp>
        </p:grpSp>
        <p:grpSp>
          <p:nvGrpSpPr>
            <p:cNvPr id="6" name="Group 23"/>
            <p:cNvGrpSpPr>
              <a:grpSpLocks/>
            </p:cNvGrpSpPr>
            <p:nvPr/>
          </p:nvGrpSpPr>
          <p:grpSpPr bwMode="auto">
            <a:xfrm>
              <a:off x="1403" y="3423"/>
              <a:ext cx="1181" cy="317"/>
              <a:chOff x="1584" y="3264"/>
              <a:chExt cx="1392" cy="384"/>
            </a:xfrm>
          </p:grpSpPr>
          <p:sp>
            <p:nvSpPr>
              <p:cNvPr id="137243" name="AutoShape 24"/>
              <p:cNvSpPr>
                <a:spLocks noChangeArrowheads="1"/>
              </p:cNvSpPr>
              <p:nvPr/>
            </p:nvSpPr>
            <p:spPr bwMode="auto">
              <a:xfrm>
                <a:off x="1584" y="3264"/>
                <a:ext cx="720" cy="384"/>
              </a:xfrm>
              <a:prstGeom prst="roundRect">
                <a:avLst>
                  <a:gd name="adj" fmla="val 16667"/>
                </a:avLst>
              </a:prstGeom>
              <a:solidFill>
                <a:srgbClr val="FF0000">
                  <a:alpha val="27058"/>
                </a:srgbClr>
              </a:solidFill>
              <a:ln w="9525">
                <a:solidFill>
                  <a:schemeClr val="tx1"/>
                </a:solidFill>
                <a:round/>
                <a:headEnd/>
                <a:tailEnd/>
              </a:ln>
            </p:spPr>
            <p:txBody>
              <a:bodyPr wrap="none" anchor="ctr"/>
              <a:lstStyle/>
              <a:p>
                <a:pPr algn="ctr"/>
                <a:r>
                  <a:rPr lang="en-US" sz="1000" dirty="0" err="1" smtClean="0"/>
                  <a:t>Avaliação</a:t>
                </a:r>
                <a:r>
                  <a:rPr lang="en-US" sz="1000" dirty="0" smtClean="0"/>
                  <a:t> </a:t>
                </a:r>
              </a:p>
              <a:p>
                <a:pPr algn="ctr"/>
                <a:r>
                  <a:rPr lang="en-US" sz="1000" dirty="0" err="1" smtClean="0"/>
                  <a:t>Temática</a:t>
                </a:r>
                <a:r>
                  <a:rPr lang="en-US" sz="1000" dirty="0" smtClean="0"/>
                  <a:t> e </a:t>
                </a:r>
              </a:p>
              <a:p>
                <a:pPr algn="ctr"/>
                <a:r>
                  <a:rPr lang="en-US" sz="1000" smtClean="0"/>
                  <a:t>E MIRRs</a:t>
                </a:r>
                <a:endParaRPr lang="en-US" sz="1000" dirty="0"/>
              </a:p>
            </p:txBody>
          </p:sp>
          <p:sp>
            <p:nvSpPr>
              <p:cNvPr id="137244" name="Line 25"/>
              <p:cNvSpPr>
                <a:spLocks noChangeShapeType="1"/>
              </p:cNvSpPr>
              <p:nvPr/>
            </p:nvSpPr>
            <p:spPr bwMode="auto">
              <a:xfrm flipH="1">
                <a:off x="2304" y="3456"/>
                <a:ext cx="672" cy="0"/>
              </a:xfrm>
              <a:prstGeom prst="line">
                <a:avLst/>
              </a:prstGeom>
              <a:noFill/>
              <a:ln w="38100">
                <a:solidFill>
                  <a:srgbClr val="FF0000"/>
                </a:solidFill>
                <a:round/>
                <a:headEnd/>
                <a:tailEnd type="triangle" w="med" len="med"/>
              </a:ln>
            </p:spPr>
            <p:txBody>
              <a:bodyPr/>
              <a:lstStyle/>
              <a:p>
                <a:endParaRPr lang="en-US" dirty="0"/>
              </a:p>
            </p:txBody>
          </p:sp>
        </p:grpSp>
        <p:grpSp>
          <p:nvGrpSpPr>
            <p:cNvPr id="7" name="Group 26"/>
            <p:cNvGrpSpPr>
              <a:grpSpLocks/>
            </p:cNvGrpSpPr>
            <p:nvPr/>
          </p:nvGrpSpPr>
          <p:grpSpPr bwMode="auto">
            <a:xfrm>
              <a:off x="740" y="2688"/>
              <a:ext cx="1256" cy="735"/>
              <a:chOff x="740" y="2688"/>
              <a:chExt cx="1256" cy="735"/>
            </a:xfrm>
          </p:grpSpPr>
          <p:sp>
            <p:nvSpPr>
              <p:cNvPr id="137246" name="AutoShape 27"/>
              <p:cNvSpPr>
                <a:spLocks noChangeArrowheads="1"/>
              </p:cNvSpPr>
              <p:nvPr/>
            </p:nvSpPr>
            <p:spPr bwMode="auto">
              <a:xfrm>
                <a:off x="1344" y="2688"/>
                <a:ext cx="652" cy="554"/>
              </a:xfrm>
              <a:prstGeom prst="flowChartDecision">
                <a:avLst/>
              </a:prstGeom>
              <a:solidFill>
                <a:srgbClr val="FF0000">
                  <a:alpha val="23921"/>
                </a:srgbClr>
              </a:solidFill>
              <a:ln w="9525">
                <a:solidFill>
                  <a:schemeClr val="tx1"/>
                </a:solidFill>
                <a:miter lim="800000"/>
                <a:headEnd/>
                <a:tailEnd/>
              </a:ln>
            </p:spPr>
            <p:txBody>
              <a:bodyPr wrap="none" anchor="ctr"/>
              <a:lstStyle/>
              <a:p>
                <a:pPr algn="ctr"/>
                <a:r>
                  <a:rPr lang="en-US" sz="1000" dirty="0" err="1" smtClean="0"/>
                  <a:t>Ações</a:t>
                </a:r>
                <a:r>
                  <a:rPr lang="en-US" sz="1000" dirty="0" smtClean="0"/>
                  <a:t> </a:t>
                </a:r>
              </a:p>
              <a:p>
                <a:pPr algn="ctr"/>
                <a:r>
                  <a:rPr lang="en-US" sz="1000" dirty="0" err="1" smtClean="0"/>
                  <a:t>Corretivas</a:t>
                </a:r>
                <a:r>
                  <a:rPr lang="en-US" sz="1000" dirty="0" smtClean="0"/>
                  <a:t>?</a:t>
                </a:r>
                <a:endParaRPr lang="en-US" sz="1000" dirty="0"/>
              </a:p>
            </p:txBody>
          </p:sp>
          <p:sp>
            <p:nvSpPr>
              <p:cNvPr id="137247" name="Line 28"/>
              <p:cNvSpPr>
                <a:spLocks noChangeShapeType="1"/>
              </p:cNvSpPr>
              <p:nvPr/>
            </p:nvSpPr>
            <p:spPr bwMode="auto">
              <a:xfrm>
                <a:off x="1680" y="3264"/>
                <a:ext cx="8" cy="159"/>
              </a:xfrm>
              <a:prstGeom prst="line">
                <a:avLst/>
              </a:prstGeom>
              <a:noFill/>
              <a:ln w="38100">
                <a:solidFill>
                  <a:srgbClr val="FF0000"/>
                </a:solidFill>
                <a:round/>
                <a:headEnd type="triangle" w="med" len="med"/>
                <a:tailEnd/>
              </a:ln>
            </p:spPr>
            <p:txBody>
              <a:bodyPr/>
              <a:lstStyle/>
              <a:p>
                <a:endParaRPr lang="en-US" dirty="0"/>
              </a:p>
            </p:txBody>
          </p:sp>
          <p:sp>
            <p:nvSpPr>
              <p:cNvPr id="137248" name="Arc 29"/>
              <p:cNvSpPr>
                <a:spLocks/>
              </p:cNvSpPr>
              <p:nvPr/>
            </p:nvSpPr>
            <p:spPr bwMode="auto">
              <a:xfrm flipH="1" flipV="1">
                <a:off x="740" y="2703"/>
                <a:ext cx="611" cy="266"/>
              </a:xfrm>
              <a:custGeom>
                <a:avLst/>
                <a:gdLst>
                  <a:gd name="T0" fmla="*/ 0 w 21600"/>
                  <a:gd name="T1" fmla="*/ 0 h 24194"/>
                  <a:gd name="T2" fmla="*/ 17 w 21600"/>
                  <a:gd name="T3" fmla="*/ 3 h 24194"/>
                  <a:gd name="T4" fmla="*/ 0 w 21600"/>
                  <a:gd name="T5" fmla="*/ 3 h 24194"/>
                  <a:gd name="T6" fmla="*/ 0 60000 65536"/>
                  <a:gd name="T7" fmla="*/ 0 60000 65536"/>
                  <a:gd name="T8" fmla="*/ 0 60000 65536"/>
                  <a:gd name="T9" fmla="*/ 0 w 21600"/>
                  <a:gd name="T10" fmla="*/ 0 h 24194"/>
                  <a:gd name="T11" fmla="*/ 21600 w 21600"/>
                  <a:gd name="T12" fmla="*/ 24194 h 24194"/>
                </a:gdLst>
                <a:ahLst/>
                <a:cxnLst>
                  <a:cxn ang="T6">
                    <a:pos x="T0" y="T1"/>
                  </a:cxn>
                  <a:cxn ang="T7">
                    <a:pos x="T2" y="T3"/>
                  </a:cxn>
                  <a:cxn ang="T8">
                    <a:pos x="T4" y="T5"/>
                  </a:cxn>
                </a:cxnLst>
                <a:rect l="T9" t="T10" r="T11" b="T12"/>
                <a:pathLst>
                  <a:path w="21600" h="24194" fill="none" extrusionOk="0">
                    <a:moveTo>
                      <a:pt x="-1" y="0"/>
                    </a:moveTo>
                    <a:cubicBezTo>
                      <a:pt x="11929" y="0"/>
                      <a:pt x="21600" y="9670"/>
                      <a:pt x="21600" y="21600"/>
                    </a:cubicBezTo>
                    <a:cubicBezTo>
                      <a:pt x="21600" y="22467"/>
                      <a:pt x="21547" y="23333"/>
                      <a:pt x="21443" y="24193"/>
                    </a:cubicBezTo>
                  </a:path>
                  <a:path w="21600" h="24194" stroke="0" extrusionOk="0">
                    <a:moveTo>
                      <a:pt x="-1" y="0"/>
                    </a:moveTo>
                    <a:cubicBezTo>
                      <a:pt x="11929" y="0"/>
                      <a:pt x="21600" y="9670"/>
                      <a:pt x="21600" y="21600"/>
                    </a:cubicBezTo>
                    <a:cubicBezTo>
                      <a:pt x="21600" y="22467"/>
                      <a:pt x="21547" y="23333"/>
                      <a:pt x="21443" y="24193"/>
                    </a:cubicBezTo>
                    <a:lnTo>
                      <a:pt x="0" y="21600"/>
                    </a:lnTo>
                    <a:close/>
                  </a:path>
                </a:pathLst>
              </a:custGeom>
              <a:noFill/>
              <a:ln w="38100">
                <a:solidFill>
                  <a:schemeClr val="tx1"/>
                </a:solidFill>
                <a:round/>
                <a:headEnd/>
                <a:tailEnd type="triangle" w="med" len="med"/>
              </a:ln>
            </p:spPr>
            <p:txBody>
              <a:bodyPr wrap="none" anchor="ctr"/>
              <a:lstStyle/>
              <a:p>
                <a:pPr eaLnBrk="1" hangingPunct="1"/>
                <a:endParaRPr lang="en-US" dirty="0">
                  <a:latin typeface="Arial" pitchFamily="34" charset="0"/>
                </a:endParaRPr>
              </a:p>
            </p:txBody>
          </p:sp>
        </p:grpSp>
        <p:grpSp>
          <p:nvGrpSpPr>
            <p:cNvPr id="8" name="Group 30"/>
            <p:cNvGrpSpPr>
              <a:grpSpLocks/>
            </p:cNvGrpSpPr>
            <p:nvPr/>
          </p:nvGrpSpPr>
          <p:grpSpPr bwMode="auto">
            <a:xfrm>
              <a:off x="3073" y="3582"/>
              <a:ext cx="815" cy="594"/>
              <a:chOff x="3552" y="3456"/>
              <a:chExt cx="960" cy="720"/>
            </a:xfrm>
          </p:grpSpPr>
          <p:sp>
            <p:nvSpPr>
              <p:cNvPr id="137250" name="AutoShape 31"/>
              <p:cNvSpPr>
                <a:spLocks noChangeArrowheads="1"/>
              </p:cNvSpPr>
              <p:nvPr/>
            </p:nvSpPr>
            <p:spPr bwMode="auto">
              <a:xfrm>
                <a:off x="3552" y="3648"/>
                <a:ext cx="960" cy="528"/>
              </a:xfrm>
              <a:prstGeom prst="parallelogram">
                <a:avLst>
                  <a:gd name="adj" fmla="val 45455"/>
                </a:avLst>
              </a:prstGeom>
              <a:solidFill>
                <a:srgbClr val="FF0000">
                  <a:alpha val="54117"/>
                </a:srgbClr>
              </a:solidFill>
              <a:ln w="9525">
                <a:solidFill>
                  <a:schemeClr val="tx1"/>
                </a:solidFill>
                <a:miter lim="800000"/>
                <a:headEnd/>
                <a:tailEnd/>
              </a:ln>
            </p:spPr>
            <p:txBody>
              <a:bodyPr wrap="none" anchor="ctr"/>
              <a:lstStyle/>
              <a:p>
                <a:pPr algn="ctr"/>
                <a:r>
                  <a:rPr lang="en-US" sz="900" dirty="0" err="1" smtClean="0"/>
                  <a:t>Incidentes</a:t>
                </a:r>
                <a:r>
                  <a:rPr lang="en-US" sz="900" dirty="0" smtClean="0"/>
                  <a:t> </a:t>
                </a:r>
                <a:r>
                  <a:rPr lang="en-US" sz="900" dirty="0" err="1" smtClean="0"/>
                  <a:t>ou</a:t>
                </a:r>
                <a:r>
                  <a:rPr lang="en-US" sz="900" dirty="0" smtClean="0"/>
                  <a:t> </a:t>
                </a:r>
              </a:p>
              <a:p>
                <a:pPr algn="ctr"/>
                <a:r>
                  <a:rPr lang="en-US" sz="900" dirty="0" err="1" smtClean="0"/>
                  <a:t>Eventos</a:t>
                </a:r>
                <a:r>
                  <a:rPr lang="en-US" sz="900" dirty="0" smtClean="0"/>
                  <a:t> </a:t>
                </a:r>
                <a:r>
                  <a:rPr lang="en-US" sz="900" dirty="0" err="1" smtClean="0"/>
                  <a:t>Especiais</a:t>
                </a:r>
                <a:endParaRPr lang="en-US" sz="900" dirty="0"/>
              </a:p>
            </p:txBody>
          </p:sp>
          <p:sp>
            <p:nvSpPr>
              <p:cNvPr id="137251" name="Arc 32"/>
              <p:cNvSpPr>
                <a:spLocks/>
              </p:cNvSpPr>
              <p:nvPr/>
            </p:nvSpPr>
            <p:spPr bwMode="auto">
              <a:xfrm rot="5561018" flipH="1">
                <a:off x="3798" y="3408"/>
                <a:ext cx="192" cy="288"/>
              </a:xfrm>
              <a:custGeom>
                <a:avLst/>
                <a:gdLst>
                  <a:gd name="T0" fmla="*/ 0 w 21600"/>
                  <a:gd name="T1" fmla="*/ 0 h 21600"/>
                  <a:gd name="T2" fmla="*/ 2 w 21600"/>
                  <a:gd name="T3" fmla="*/ 4 h 21600"/>
                  <a:gd name="T4" fmla="*/ 0 w 21600"/>
                  <a:gd name="T5" fmla="*/ 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type="triangle" w="med" len="med"/>
              </a:ln>
            </p:spPr>
            <p:txBody>
              <a:bodyPr wrap="none" anchor="ctr"/>
              <a:lstStyle/>
              <a:p>
                <a:pPr eaLnBrk="1" hangingPunct="1"/>
                <a:endParaRPr lang="en-US" dirty="0">
                  <a:latin typeface="Arial" pitchFamily="34" charset="0"/>
                </a:endParaRPr>
              </a:p>
            </p:txBody>
          </p:sp>
        </p:grpSp>
        <p:grpSp>
          <p:nvGrpSpPr>
            <p:cNvPr id="9" name="Group 33"/>
            <p:cNvGrpSpPr>
              <a:grpSpLocks/>
            </p:cNvGrpSpPr>
            <p:nvPr/>
          </p:nvGrpSpPr>
          <p:grpSpPr bwMode="auto">
            <a:xfrm>
              <a:off x="1392" y="1800"/>
              <a:ext cx="622" cy="892"/>
              <a:chOff x="1392" y="1800"/>
              <a:chExt cx="622" cy="892"/>
            </a:xfrm>
          </p:grpSpPr>
          <p:grpSp>
            <p:nvGrpSpPr>
              <p:cNvPr id="10" name="Group 34"/>
              <p:cNvGrpSpPr>
                <a:grpSpLocks/>
              </p:cNvGrpSpPr>
              <p:nvPr/>
            </p:nvGrpSpPr>
            <p:grpSpPr bwMode="auto">
              <a:xfrm>
                <a:off x="1403" y="1800"/>
                <a:ext cx="611" cy="475"/>
                <a:chOff x="1584" y="1296"/>
                <a:chExt cx="720" cy="576"/>
              </a:xfrm>
            </p:grpSpPr>
            <p:sp>
              <p:nvSpPr>
                <p:cNvPr id="137254" name="AutoShape 35"/>
                <p:cNvSpPr>
                  <a:spLocks noChangeArrowheads="1"/>
                </p:cNvSpPr>
                <p:nvPr/>
              </p:nvSpPr>
              <p:spPr bwMode="auto">
                <a:xfrm>
                  <a:off x="1584" y="1296"/>
                  <a:ext cx="720" cy="384"/>
                </a:xfrm>
                <a:prstGeom prst="roundRect">
                  <a:avLst>
                    <a:gd name="adj" fmla="val 16667"/>
                  </a:avLst>
                </a:prstGeom>
                <a:solidFill>
                  <a:srgbClr val="FF0000">
                    <a:alpha val="27058"/>
                  </a:srgbClr>
                </a:solidFill>
                <a:ln w="9525">
                  <a:solidFill>
                    <a:schemeClr val="tx1"/>
                  </a:solidFill>
                  <a:round/>
                  <a:headEnd/>
                  <a:tailEnd/>
                </a:ln>
              </p:spPr>
              <p:txBody>
                <a:bodyPr wrap="none" anchor="ctr"/>
                <a:lstStyle/>
                <a:p>
                  <a:pPr algn="ctr"/>
                  <a:r>
                    <a:rPr lang="en-US" sz="1000" dirty="0" err="1" smtClean="0"/>
                    <a:t>Construção</a:t>
                  </a:r>
                  <a:r>
                    <a:rPr lang="en-US" sz="1000" dirty="0" smtClean="0"/>
                    <a:t> </a:t>
                  </a:r>
                  <a:r>
                    <a:rPr lang="en-US" sz="1000" dirty="0" err="1" smtClean="0"/>
                    <a:t>para</a:t>
                  </a:r>
                  <a:r>
                    <a:rPr lang="en-US" sz="1000" dirty="0" smtClean="0"/>
                    <a:t> </a:t>
                  </a:r>
                </a:p>
                <a:p>
                  <a:pPr algn="ctr"/>
                  <a:r>
                    <a:rPr lang="en-US" sz="1000" dirty="0" err="1" smtClean="0"/>
                    <a:t>Reabiilitação</a:t>
                  </a:r>
                  <a:endParaRPr lang="en-US" sz="1000" dirty="0"/>
                </a:p>
              </p:txBody>
            </p:sp>
            <p:sp>
              <p:nvSpPr>
                <p:cNvPr id="137255" name="Line 36"/>
                <p:cNvSpPr>
                  <a:spLocks noChangeShapeType="1"/>
                </p:cNvSpPr>
                <p:nvPr/>
              </p:nvSpPr>
              <p:spPr bwMode="auto">
                <a:xfrm>
                  <a:off x="1920" y="1680"/>
                  <a:ext cx="0" cy="192"/>
                </a:xfrm>
                <a:prstGeom prst="line">
                  <a:avLst/>
                </a:prstGeom>
                <a:noFill/>
                <a:ln w="38100">
                  <a:solidFill>
                    <a:srgbClr val="FF0000"/>
                  </a:solidFill>
                  <a:round/>
                  <a:headEnd type="triangle" w="med" len="med"/>
                  <a:tailEnd/>
                </a:ln>
              </p:spPr>
              <p:txBody>
                <a:bodyPr/>
                <a:lstStyle/>
                <a:p>
                  <a:endParaRPr lang="en-US" dirty="0"/>
                </a:p>
              </p:txBody>
            </p:sp>
          </p:grpSp>
          <p:grpSp>
            <p:nvGrpSpPr>
              <p:cNvPr id="11" name="Group 37"/>
              <p:cNvGrpSpPr>
                <a:grpSpLocks/>
              </p:cNvGrpSpPr>
              <p:nvPr/>
            </p:nvGrpSpPr>
            <p:grpSpPr bwMode="auto">
              <a:xfrm>
                <a:off x="1392" y="2256"/>
                <a:ext cx="611" cy="436"/>
                <a:chOff x="1584" y="1872"/>
                <a:chExt cx="720" cy="528"/>
              </a:xfrm>
            </p:grpSpPr>
            <p:sp>
              <p:nvSpPr>
                <p:cNvPr id="137257" name="AutoShape 38"/>
                <p:cNvSpPr>
                  <a:spLocks noChangeArrowheads="1"/>
                </p:cNvSpPr>
                <p:nvPr/>
              </p:nvSpPr>
              <p:spPr bwMode="auto">
                <a:xfrm>
                  <a:off x="1584" y="1872"/>
                  <a:ext cx="720" cy="384"/>
                </a:xfrm>
                <a:prstGeom prst="roundRect">
                  <a:avLst>
                    <a:gd name="adj" fmla="val 16667"/>
                  </a:avLst>
                </a:prstGeom>
                <a:solidFill>
                  <a:srgbClr val="FF0000">
                    <a:alpha val="27058"/>
                  </a:srgbClr>
                </a:solidFill>
                <a:ln w="9525">
                  <a:solidFill>
                    <a:schemeClr val="tx1"/>
                  </a:solidFill>
                  <a:round/>
                  <a:headEnd/>
                  <a:tailEnd/>
                </a:ln>
              </p:spPr>
              <p:txBody>
                <a:bodyPr wrap="none" anchor="ctr"/>
                <a:lstStyle/>
                <a:p>
                  <a:pPr algn="ctr"/>
                  <a:r>
                    <a:rPr lang="en-US" sz="1000" dirty="0" err="1" smtClean="0"/>
                    <a:t>Relatório</a:t>
                  </a:r>
                  <a:r>
                    <a:rPr lang="en-US" sz="1000" dirty="0" smtClean="0"/>
                    <a:t> de </a:t>
                  </a:r>
                </a:p>
                <a:p>
                  <a:pPr algn="ctr"/>
                  <a:r>
                    <a:rPr lang="en-US" sz="1000" dirty="0" err="1" smtClean="0"/>
                    <a:t>Modificação</a:t>
                  </a:r>
                  <a:r>
                    <a:rPr lang="en-US" sz="1000" dirty="0" smtClean="0"/>
                    <a:t> </a:t>
                  </a:r>
                  <a:endParaRPr lang="en-US" sz="1000" dirty="0"/>
                </a:p>
              </p:txBody>
            </p:sp>
            <p:sp>
              <p:nvSpPr>
                <p:cNvPr id="137258" name="Line 39"/>
                <p:cNvSpPr>
                  <a:spLocks noChangeShapeType="1"/>
                </p:cNvSpPr>
                <p:nvPr/>
              </p:nvSpPr>
              <p:spPr bwMode="auto">
                <a:xfrm>
                  <a:off x="1920" y="2256"/>
                  <a:ext cx="0" cy="144"/>
                </a:xfrm>
                <a:prstGeom prst="line">
                  <a:avLst/>
                </a:prstGeom>
                <a:noFill/>
                <a:ln w="38100">
                  <a:solidFill>
                    <a:srgbClr val="FF0000"/>
                  </a:solidFill>
                  <a:round/>
                  <a:headEnd type="triangle" w="med" len="med"/>
                  <a:tailEnd/>
                </a:ln>
              </p:spPr>
              <p:txBody>
                <a:bodyPr/>
                <a:lstStyle/>
                <a:p>
                  <a:endParaRPr lang="en-US" dirty="0"/>
                </a:p>
              </p:txBody>
            </p:sp>
          </p:grpSp>
        </p:grpSp>
        <p:grpSp>
          <p:nvGrpSpPr>
            <p:cNvPr id="12" name="Group 40"/>
            <p:cNvGrpSpPr>
              <a:grpSpLocks/>
            </p:cNvGrpSpPr>
            <p:nvPr/>
          </p:nvGrpSpPr>
          <p:grpSpPr bwMode="auto">
            <a:xfrm>
              <a:off x="2014" y="1444"/>
              <a:ext cx="334" cy="2156"/>
              <a:chOff x="2304" y="864"/>
              <a:chExt cx="394" cy="2640"/>
            </a:xfrm>
          </p:grpSpPr>
          <p:sp>
            <p:nvSpPr>
              <p:cNvPr id="137260" name="Arc 41"/>
              <p:cNvSpPr>
                <a:spLocks/>
              </p:cNvSpPr>
              <p:nvPr/>
            </p:nvSpPr>
            <p:spPr bwMode="auto">
              <a:xfrm>
                <a:off x="2304" y="864"/>
                <a:ext cx="394" cy="250"/>
              </a:xfrm>
              <a:custGeom>
                <a:avLst/>
                <a:gdLst>
                  <a:gd name="T0" fmla="*/ 0 w 22272"/>
                  <a:gd name="T1" fmla="*/ 0 h 22509"/>
                  <a:gd name="T2" fmla="*/ 7 w 22272"/>
                  <a:gd name="T3" fmla="*/ 3 h 22509"/>
                  <a:gd name="T4" fmla="*/ 0 w 22272"/>
                  <a:gd name="T5" fmla="*/ 3 h 22509"/>
                  <a:gd name="T6" fmla="*/ 0 60000 65536"/>
                  <a:gd name="T7" fmla="*/ 0 60000 65536"/>
                  <a:gd name="T8" fmla="*/ 0 60000 65536"/>
                  <a:gd name="T9" fmla="*/ 0 w 22272"/>
                  <a:gd name="T10" fmla="*/ 0 h 22509"/>
                  <a:gd name="T11" fmla="*/ 22272 w 22272"/>
                  <a:gd name="T12" fmla="*/ 22509 h 22509"/>
                </a:gdLst>
                <a:ahLst/>
                <a:cxnLst>
                  <a:cxn ang="T6">
                    <a:pos x="T0" y="T1"/>
                  </a:cxn>
                  <a:cxn ang="T7">
                    <a:pos x="T2" y="T3"/>
                  </a:cxn>
                  <a:cxn ang="T8">
                    <a:pos x="T4" y="T5"/>
                  </a:cxn>
                </a:cxnLst>
                <a:rect l="T9" t="T10" r="T11" b="T12"/>
                <a:pathLst>
                  <a:path w="22272" h="22509" fill="none" extrusionOk="0">
                    <a:moveTo>
                      <a:pt x="0" y="10"/>
                    </a:moveTo>
                    <a:cubicBezTo>
                      <a:pt x="223" y="3"/>
                      <a:pt x="447" y="-1"/>
                      <a:pt x="672" y="0"/>
                    </a:cubicBezTo>
                    <a:cubicBezTo>
                      <a:pt x="12601" y="0"/>
                      <a:pt x="22272" y="9670"/>
                      <a:pt x="22272" y="21600"/>
                    </a:cubicBezTo>
                    <a:cubicBezTo>
                      <a:pt x="22272" y="21903"/>
                      <a:pt x="22265" y="22206"/>
                      <a:pt x="22252" y="22508"/>
                    </a:cubicBezTo>
                  </a:path>
                  <a:path w="22272" h="22509" stroke="0" extrusionOk="0">
                    <a:moveTo>
                      <a:pt x="0" y="10"/>
                    </a:moveTo>
                    <a:cubicBezTo>
                      <a:pt x="223" y="3"/>
                      <a:pt x="447" y="-1"/>
                      <a:pt x="672" y="0"/>
                    </a:cubicBezTo>
                    <a:cubicBezTo>
                      <a:pt x="12601" y="0"/>
                      <a:pt x="22272" y="9670"/>
                      <a:pt x="22272" y="21600"/>
                    </a:cubicBezTo>
                    <a:cubicBezTo>
                      <a:pt x="22272" y="21903"/>
                      <a:pt x="22265" y="22206"/>
                      <a:pt x="22252" y="22508"/>
                    </a:cubicBezTo>
                    <a:lnTo>
                      <a:pt x="672" y="21600"/>
                    </a:lnTo>
                    <a:close/>
                  </a:path>
                </a:pathLst>
              </a:custGeom>
              <a:noFill/>
              <a:ln w="38100">
                <a:solidFill>
                  <a:srgbClr val="FF0000"/>
                </a:solidFill>
                <a:round/>
                <a:headEnd/>
                <a:tailEnd/>
              </a:ln>
            </p:spPr>
            <p:txBody>
              <a:bodyPr wrap="none" anchor="ctr"/>
              <a:lstStyle/>
              <a:p>
                <a:pPr eaLnBrk="1" hangingPunct="1"/>
                <a:endParaRPr lang="en-US" dirty="0">
                  <a:latin typeface="Arial" pitchFamily="34" charset="0"/>
                </a:endParaRPr>
              </a:p>
            </p:txBody>
          </p:sp>
          <p:sp>
            <p:nvSpPr>
              <p:cNvPr id="137261" name="Line 42"/>
              <p:cNvSpPr>
                <a:spLocks noChangeShapeType="1"/>
              </p:cNvSpPr>
              <p:nvPr/>
            </p:nvSpPr>
            <p:spPr bwMode="auto">
              <a:xfrm>
                <a:off x="2688" y="1104"/>
                <a:ext cx="0" cy="2400"/>
              </a:xfrm>
              <a:prstGeom prst="line">
                <a:avLst/>
              </a:prstGeom>
              <a:noFill/>
              <a:ln w="38100">
                <a:solidFill>
                  <a:srgbClr val="FF0000"/>
                </a:solidFill>
                <a:round/>
                <a:headEnd/>
                <a:tailEnd/>
              </a:ln>
            </p:spPr>
            <p:txBody>
              <a:bodyPr/>
              <a:lstStyle/>
              <a:p>
                <a:endParaRPr lang="en-US" dirty="0"/>
              </a:p>
            </p:txBody>
          </p:sp>
        </p:grpSp>
        <p:grpSp>
          <p:nvGrpSpPr>
            <p:cNvPr id="13" name="Group 43"/>
            <p:cNvGrpSpPr>
              <a:grpSpLocks/>
            </p:cNvGrpSpPr>
            <p:nvPr/>
          </p:nvGrpSpPr>
          <p:grpSpPr bwMode="auto">
            <a:xfrm>
              <a:off x="1362" y="1048"/>
              <a:ext cx="652" cy="752"/>
              <a:chOff x="1536" y="384"/>
              <a:chExt cx="768" cy="912"/>
            </a:xfrm>
          </p:grpSpPr>
          <p:sp>
            <p:nvSpPr>
              <p:cNvPr id="137263" name="AutoShape 44"/>
              <p:cNvSpPr>
                <a:spLocks noChangeArrowheads="1"/>
              </p:cNvSpPr>
              <p:nvPr/>
            </p:nvSpPr>
            <p:spPr bwMode="auto">
              <a:xfrm>
                <a:off x="1536" y="528"/>
                <a:ext cx="768" cy="672"/>
              </a:xfrm>
              <a:prstGeom prst="flowChartDecision">
                <a:avLst/>
              </a:prstGeom>
              <a:solidFill>
                <a:srgbClr val="FF0000">
                  <a:alpha val="23921"/>
                </a:srgbClr>
              </a:solidFill>
              <a:ln w="9525">
                <a:solidFill>
                  <a:schemeClr val="tx1"/>
                </a:solidFill>
                <a:miter lim="800000"/>
                <a:headEnd/>
                <a:tailEnd/>
              </a:ln>
            </p:spPr>
            <p:txBody>
              <a:bodyPr wrap="none" anchor="ctr"/>
              <a:lstStyle/>
              <a:p>
                <a:pPr algn="ctr"/>
                <a:endParaRPr lang="en-US" sz="1000" dirty="0" smtClean="0"/>
              </a:p>
              <a:p>
                <a:pPr algn="ctr"/>
                <a:endParaRPr lang="en-US" sz="1000" dirty="0" smtClean="0"/>
              </a:p>
              <a:p>
                <a:pPr algn="ctr"/>
                <a:r>
                  <a:rPr lang="en-US" sz="900" dirty="0" err="1" smtClean="0"/>
                  <a:t>Reclassificação</a:t>
                </a:r>
                <a:r>
                  <a:rPr lang="en-US" sz="900" dirty="0" smtClean="0"/>
                  <a:t> </a:t>
                </a:r>
              </a:p>
              <a:p>
                <a:pPr algn="ctr"/>
                <a:r>
                  <a:rPr lang="en-US" sz="900" dirty="0" smtClean="0"/>
                  <a:t>de </a:t>
                </a:r>
                <a:r>
                  <a:rPr lang="en-US" sz="900" dirty="0" err="1" smtClean="0"/>
                  <a:t>Risco</a:t>
                </a:r>
                <a:r>
                  <a:rPr lang="en-US" sz="900" dirty="0" smtClean="0"/>
                  <a:t>?</a:t>
                </a:r>
                <a:endParaRPr lang="en-US" sz="900" dirty="0"/>
              </a:p>
              <a:p>
                <a:pPr algn="ctr"/>
                <a:endParaRPr lang="en-US" sz="1000" dirty="0"/>
              </a:p>
            </p:txBody>
          </p:sp>
          <p:sp>
            <p:nvSpPr>
              <p:cNvPr id="137265" name="Arc 46"/>
              <p:cNvSpPr>
                <a:spLocks/>
              </p:cNvSpPr>
              <p:nvPr/>
            </p:nvSpPr>
            <p:spPr bwMode="auto">
              <a:xfrm rot="-5792878">
                <a:off x="1992" y="312"/>
                <a:ext cx="144" cy="288"/>
              </a:xfrm>
              <a:custGeom>
                <a:avLst/>
                <a:gdLst>
                  <a:gd name="T0" fmla="*/ 0 w 21600"/>
                  <a:gd name="T1" fmla="*/ 0 h 21568"/>
                  <a:gd name="T2" fmla="*/ 1 w 21600"/>
                  <a:gd name="T3" fmla="*/ 4 h 21568"/>
                  <a:gd name="T4" fmla="*/ 0 w 21600"/>
                  <a:gd name="T5" fmla="*/ 4 h 21568"/>
                  <a:gd name="T6" fmla="*/ 0 60000 65536"/>
                  <a:gd name="T7" fmla="*/ 0 60000 65536"/>
                  <a:gd name="T8" fmla="*/ 0 60000 65536"/>
                  <a:gd name="T9" fmla="*/ 0 w 21600"/>
                  <a:gd name="T10" fmla="*/ 0 h 21568"/>
                  <a:gd name="T11" fmla="*/ 21600 w 21600"/>
                  <a:gd name="T12" fmla="*/ 21568 h 21568"/>
                </a:gdLst>
                <a:ahLst/>
                <a:cxnLst>
                  <a:cxn ang="T6">
                    <a:pos x="T0" y="T1"/>
                  </a:cxn>
                  <a:cxn ang="T7">
                    <a:pos x="T2" y="T3"/>
                  </a:cxn>
                  <a:cxn ang="T8">
                    <a:pos x="T4" y="T5"/>
                  </a:cxn>
                </a:cxnLst>
                <a:rect l="T9" t="T10" r="T11" b="T12"/>
                <a:pathLst>
                  <a:path w="21600" h="21568" fill="none" extrusionOk="0">
                    <a:moveTo>
                      <a:pt x="1175" y="-1"/>
                    </a:moveTo>
                    <a:cubicBezTo>
                      <a:pt x="12630" y="624"/>
                      <a:pt x="21600" y="10095"/>
                      <a:pt x="21600" y="21568"/>
                    </a:cubicBezTo>
                  </a:path>
                  <a:path w="21600" h="21568" stroke="0" extrusionOk="0">
                    <a:moveTo>
                      <a:pt x="1175" y="-1"/>
                    </a:moveTo>
                    <a:cubicBezTo>
                      <a:pt x="12630" y="624"/>
                      <a:pt x="21600" y="10095"/>
                      <a:pt x="21600" y="21568"/>
                    </a:cubicBezTo>
                    <a:lnTo>
                      <a:pt x="0" y="21568"/>
                    </a:lnTo>
                    <a:close/>
                  </a:path>
                </a:pathLst>
              </a:custGeom>
              <a:noFill/>
              <a:ln w="38100">
                <a:solidFill>
                  <a:schemeClr val="tx1"/>
                </a:solidFill>
                <a:round/>
                <a:headEnd/>
                <a:tailEnd type="triangle" w="med" len="med"/>
              </a:ln>
            </p:spPr>
            <p:txBody>
              <a:bodyPr wrap="none" anchor="ctr"/>
              <a:lstStyle/>
              <a:p>
                <a:pPr eaLnBrk="1" hangingPunct="1"/>
                <a:endParaRPr lang="en-US" dirty="0">
                  <a:latin typeface="Arial" pitchFamily="34" charset="0"/>
                </a:endParaRPr>
              </a:p>
            </p:txBody>
          </p:sp>
          <p:sp>
            <p:nvSpPr>
              <p:cNvPr id="137264" name="Line 45"/>
              <p:cNvSpPr>
                <a:spLocks noChangeShapeType="1"/>
              </p:cNvSpPr>
              <p:nvPr/>
            </p:nvSpPr>
            <p:spPr bwMode="auto">
              <a:xfrm>
                <a:off x="1920" y="1200"/>
                <a:ext cx="0" cy="96"/>
              </a:xfrm>
              <a:prstGeom prst="line">
                <a:avLst/>
              </a:prstGeom>
              <a:noFill/>
              <a:ln w="38100">
                <a:solidFill>
                  <a:srgbClr val="FF0000"/>
                </a:solidFill>
                <a:round/>
                <a:headEnd type="triangle" w="med" len="med"/>
                <a:tailEnd/>
              </a:ln>
            </p:spPr>
            <p:txBody>
              <a:bodyPr/>
              <a:lstStyle/>
              <a:p>
                <a:endParaRPr lang="en-US" dirty="0"/>
              </a:p>
            </p:txBody>
          </p:sp>
        </p:grpSp>
      </p:grpSp>
      <p:sp>
        <p:nvSpPr>
          <p:cNvPr id="137266" name="Rectangle 59"/>
          <p:cNvSpPr>
            <a:spLocks noGrp="1" noChangeArrowheads="1"/>
          </p:cNvSpPr>
          <p:nvPr>
            <p:ph type="title" idx="4294967295"/>
          </p:nvPr>
        </p:nvSpPr>
        <p:spPr>
          <a:xfrm>
            <a:off x="533400" y="304800"/>
            <a:ext cx="8229600" cy="762000"/>
          </a:xfrm>
          <a:prstGeom prst="rect">
            <a:avLst/>
          </a:prstGeom>
          <a:ln/>
        </p:spPr>
        <p:txBody>
          <a:bodyPr/>
          <a:lstStyle/>
          <a:p>
            <a:r>
              <a:rPr lang="pt-BR" sz="4000" noProof="0" dirty="0" smtClean="0">
                <a:solidFill>
                  <a:srgbClr val="FF0000"/>
                </a:solidFill>
              </a:rPr>
              <a:t>Rotinas de </a:t>
            </a:r>
            <a:br>
              <a:rPr lang="pt-BR" sz="4000" noProof="0" dirty="0" smtClean="0">
                <a:solidFill>
                  <a:srgbClr val="FF0000"/>
                </a:solidFill>
              </a:rPr>
            </a:br>
            <a:r>
              <a:rPr lang="pt-BR" sz="4000" dirty="0" smtClean="0">
                <a:solidFill>
                  <a:srgbClr val="FF0000"/>
                </a:solidFill>
              </a:rPr>
              <a:t>Segurança de Barragens</a:t>
            </a:r>
            <a:endParaRPr lang="pt-BR" sz="4000" noProof="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dissolve">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dissolve">
                                      <p:cBhvr>
                                        <p:cTn id="12" dur="500"/>
                                        <p:tgtEl>
                                          <p:spTgt spid="30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dissolve">
                                      <p:cBhvr>
                                        <p:cTn id="17" dur="500"/>
                                        <p:tgtEl>
                                          <p:spTgt spid="30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Org.jpg"/>
          <p:cNvPicPr>
            <a:picLocks noGrp="1" noChangeAspect="1"/>
          </p:cNvPicPr>
          <p:nvPr>
            <p:ph idx="1"/>
          </p:nvPr>
        </p:nvPicPr>
        <p:blipFill>
          <a:blip r:embed="rId3" cstate="print"/>
          <a:stretch>
            <a:fillRect/>
          </a:stretch>
        </p:blipFill>
        <p:spPr>
          <a:xfrm>
            <a:off x="685800" y="152400"/>
            <a:ext cx="7772400" cy="5791200"/>
          </a:xfrm>
        </p:spPr>
      </p:pic>
      <p:sp>
        <p:nvSpPr>
          <p:cNvPr id="2" name="TextBox 1"/>
          <p:cNvSpPr txBox="1"/>
          <p:nvPr/>
        </p:nvSpPr>
        <p:spPr>
          <a:xfrm>
            <a:off x="1447800" y="381000"/>
            <a:ext cx="6248400" cy="584775"/>
          </a:xfrm>
          <a:prstGeom prst="rect">
            <a:avLst/>
          </a:prstGeom>
          <a:solidFill>
            <a:schemeClr val="bg1"/>
          </a:solidFill>
        </p:spPr>
        <p:txBody>
          <a:bodyPr wrap="square" rtlCol="0">
            <a:spAutoFit/>
          </a:bodyPr>
          <a:lstStyle/>
          <a:p>
            <a:r>
              <a:rPr lang="en-US" sz="3200" b="1" dirty="0" err="1" smtClean="0"/>
              <a:t>Mudanças</a:t>
            </a:r>
            <a:r>
              <a:rPr lang="en-US" sz="3200" b="1" dirty="0" smtClean="0"/>
              <a:t> </a:t>
            </a:r>
            <a:r>
              <a:rPr lang="en-US" sz="3200" b="1" dirty="0" err="1" smtClean="0"/>
              <a:t>nos</a:t>
            </a:r>
            <a:r>
              <a:rPr lang="en-US" sz="3200" b="1" dirty="0" smtClean="0"/>
              <a:t> </a:t>
            </a:r>
            <a:r>
              <a:rPr lang="en-US" sz="3200" b="1" dirty="0" err="1" smtClean="0"/>
              <a:t>anos</a:t>
            </a:r>
            <a:r>
              <a:rPr lang="en-US" sz="3200" b="1" dirty="0" smtClean="0"/>
              <a:t> 2000</a:t>
            </a:r>
            <a:endParaRPr lang="en-US" sz="32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304800" y="76200"/>
            <a:ext cx="9753600" cy="838200"/>
          </a:xfrm>
          <a:noFill/>
        </p:spPr>
        <p:txBody>
          <a:bodyPr/>
          <a:lstStyle/>
          <a:p>
            <a:pPr eaLnBrk="1" hangingPunct="1"/>
            <a:r>
              <a:rPr lang="pt-BR" sz="3600" noProof="0" dirty="0" smtClean="0">
                <a:solidFill>
                  <a:srgbClr val="F7071E"/>
                </a:solidFill>
              </a:rPr>
              <a:t>Organização da Segurança de Barragens</a:t>
            </a:r>
          </a:p>
        </p:txBody>
      </p:sp>
      <p:sp>
        <p:nvSpPr>
          <p:cNvPr id="13316" name="Rectangle 3"/>
          <p:cNvSpPr>
            <a:spLocks noGrp="1" noChangeArrowheads="1"/>
          </p:cNvSpPr>
          <p:nvPr>
            <p:ph idx="1"/>
          </p:nvPr>
        </p:nvSpPr>
        <p:spPr>
          <a:xfrm>
            <a:off x="457200" y="914400"/>
            <a:ext cx="8382000" cy="4525963"/>
          </a:xfrm>
        </p:spPr>
        <p:txBody>
          <a:bodyPr/>
          <a:lstStyle/>
          <a:p>
            <a:pPr eaLnBrk="1" hangingPunct="1"/>
            <a:r>
              <a:rPr lang="pt-BR" sz="2800" noProof="0" dirty="0" smtClean="0">
                <a:latin typeface="Arial" pitchFamily="34" charset="0"/>
                <a:cs typeface="Arial" pitchFamily="34" charset="0"/>
              </a:rPr>
              <a:t>Organização na Sede (HQUSACE)</a:t>
            </a:r>
          </a:p>
          <a:p>
            <a:pPr lvl="1" eaLnBrk="1" hangingPunct="1"/>
            <a:r>
              <a:rPr lang="pt-BR" sz="2400" noProof="0" dirty="0" smtClean="0">
                <a:latin typeface="Arial" pitchFamily="34" charset="0"/>
                <a:cs typeface="Arial" pitchFamily="34" charset="0"/>
              </a:rPr>
              <a:t>Oficial de Segurança de Barragens do </a:t>
            </a:r>
            <a:r>
              <a:rPr lang="pt-BR" sz="2400" noProof="0" dirty="0" err="1" smtClean="0">
                <a:latin typeface="Arial" pitchFamily="34" charset="0"/>
                <a:cs typeface="Arial" pitchFamily="34" charset="0"/>
              </a:rPr>
              <a:t>Corps</a:t>
            </a:r>
            <a:endParaRPr lang="pt-BR" sz="2400" noProof="0" dirty="0" smtClean="0">
              <a:latin typeface="Arial" pitchFamily="34" charset="0"/>
              <a:cs typeface="Arial" pitchFamily="34" charset="0"/>
            </a:endParaRPr>
          </a:p>
          <a:p>
            <a:pPr lvl="1" eaLnBrk="1" hangingPunct="1"/>
            <a:r>
              <a:rPr lang="pt-BR" sz="2400" noProof="0" dirty="0" smtClean="0">
                <a:latin typeface="Arial" pitchFamily="34" charset="0"/>
                <a:cs typeface="Arial" pitchFamily="34" charset="0"/>
              </a:rPr>
              <a:t>Assistente Especial para Segurança de Barragens e </a:t>
            </a:r>
            <a:r>
              <a:rPr lang="pt-BR" sz="2400" noProof="0" dirty="0" smtClean="0">
                <a:solidFill>
                  <a:srgbClr val="000000"/>
                </a:solidFill>
                <a:latin typeface="Arial" pitchFamily="34" charset="0"/>
                <a:cs typeface="Arial" pitchFamily="34" charset="0"/>
              </a:rPr>
              <a:t>Diques</a:t>
            </a:r>
          </a:p>
          <a:p>
            <a:pPr lvl="1" eaLnBrk="1" hangingPunct="1"/>
            <a:r>
              <a:rPr lang="pt-BR" sz="2400" noProof="0" dirty="0" smtClean="0">
                <a:latin typeface="Arial" pitchFamily="34" charset="0"/>
                <a:cs typeface="Arial" pitchFamily="34" charset="0"/>
              </a:rPr>
              <a:t>Gerente de Programa de Segurança de Barragens do </a:t>
            </a:r>
            <a:r>
              <a:rPr lang="pt-BR" sz="2400" noProof="0" dirty="0" err="1" smtClean="0">
                <a:latin typeface="Arial" pitchFamily="34" charset="0"/>
                <a:cs typeface="Arial" pitchFamily="34" charset="0"/>
              </a:rPr>
              <a:t>Corps</a:t>
            </a:r>
            <a:endParaRPr lang="pt-BR" sz="2400" noProof="0" dirty="0" smtClean="0">
              <a:latin typeface="Arial" pitchFamily="34" charset="0"/>
              <a:cs typeface="Arial" pitchFamily="34" charset="0"/>
            </a:endParaRPr>
          </a:p>
          <a:p>
            <a:pPr lvl="1" eaLnBrk="1" hangingPunct="1"/>
            <a:r>
              <a:rPr lang="pt-BR" sz="2400" noProof="0" dirty="0" smtClean="0">
                <a:latin typeface="Arial" pitchFamily="34" charset="0"/>
                <a:cs typeface="Arial" pitchFamily="34" charset="0"/>
              </a:rPr>
              <a:t>Grupo de Supervisão Sênior do USACE (SOG)</a:t>
            </a:r>
          </a:p>
          <a:p>
            <a:pPr lvl="1" eaLnBrk="1" hangingPunct="1"/>
            <a:r>
              <a:rPr lang="pt-BR" sz="2400" noProof="0" dirty="0" smtClean="0">
                <a:latin typeface="Arial" pitchFamily="34" charset="0"/>
                <a:cs typeface="Arial" pitchFamily="34" charset="0"/>
              </a:rPr>
              <a:t>Comitê Diretor da Comunidade de Práticas de Segurança de Barragens do </a:t>
            </a:r>
            <a:r>
              <a:rPr lang="pt-BR" sz="2400" noProof="0" dirty="0" err="1" smtClean="0">
                <a:latin typeface="Arial" pitchFamily="34" charset="0"/>
                <a:cs typeface="Arial" pitchFamily="34" charset="0"/>
              </a:rPr>
              <a:t>Corps</a:t>
            </a:r>
            <a:r>
              <a:rPr lang="pt-BR" sz="2400" noProof="0" dirty="0" smtClean="0">
                <a:latin typeface="Arial" pitchFamily="34" charset="0"/>
                <a:cs typeface="Arial" pitchFamily="34" charset="0"/>
              </a:rPr>
              <a:t> </a:t>
            </a:r>
            <a:r>
              <a:rPr lang="pt-BR" sz="2400" noProof="0" dirty="0" err="1" smtClean="0">
                <a:latin typeface="Arial" pitchFamily="34" charset="0"/>
                <a:cs typeface="Arial" pitchFamily="34" charset="0"/>
              </a:rPr>
              <a:t>of</a:t>
            </a:r>
            <a:r>
              <a:rPr lang="pt-BR" sz="2400" noProof="0" dirty="0" smtClean="0">
                <a:latin typeface="Arial" pitchFamily="34" charset="0"/>
                <a:cs typeface="Arial" pitchFamily="34" charset="0"/>
              </a:rPr>
              <a:t> </a:t>
            </a:r>
            <a:r>
              <a:rPr lang="pt-BR" sz="2400" noProof="0" dirty="0" err="1" smtClean="0">
                <a:latin typeface="Arial" pitchFamily="34" charset="0"/>
                <a:cs typeface="Arial" pitchFamily="34" charset="0"/>
              </a:rPr>
              <a:t>Engineers</a:t>
            </a:r>
            <a:endParaRPr lang="pt-BR" sz="2400" noProof="0" dirty="0" smtClean="0">
              <a:latin typeface="Arial" pitchFamily="34" charset="0"/>
              <a:cs typeface="Arial" pitchFamily="34" charset="0"/>
            </a:endParaRPr>
          </a:p>
          <a:p>
            <a:pPr lvl="1" eaLnBrk="1" hangingPunct="1"/>
            <a:r>
              <a:rPr lang="pt-BR" sz="2400" noProof="0" dirty="0" smtClean="0">
                <a:latin typeface="Arial" pitchFamily="34" charset="0"/>
                <a:cs typeface="Arial" pitchFamily="34" charset="0"/>
              </a:rPr>
              <a:t>Centro de Gerenciamento de Riscos em Segurança de Barragens</a:t>
            </a:r>
          </a:p>
          <a:p>
            <a:pPr lvl="1" eaLnBrk="1" hangingPunct="1"/>
            <a:r>
              <a:rPr lang="pt-BR" sz="2400" noProof="0" dirty="0" smtClean="0">
                <a:latin typeface="Arial" pitchFamily="34" charset="0"/>
                <a:cs typeface="Arial" pitchFamily="34" charset="0"/>
              </a:rPr>
              <a:t>Modelagem, Mapeamento e Centros de Consequências</a:t>
            </a:r>
          </a:p>
          <a:p>
            <a:pPr lvl="1" eaLnBrk="1" hangingPunct="1"/>
            <a:endParaRPr lang="pt-BR" sz="2400" noProof="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idx="1"/>
          </p:nvPr>
        </p:nvSpPr>
        <p:spPr>
          <a:xfrm>
            <a:off x="457200" y="1295400"/>
            <a:ext cx="8229600" cy="4983163"/>
          </a:xfrm>
        </p:spPr>
        <p:txBody>
          <a:bodyPr/>
          <a:lstStyle/>
          <a:p>
            <a:pPr eaLnBrk="1" hangingPunct="1"/>
            <a:r>
              <a:rPr lang="pt-BR" sz="2400" noProof="0" dirty="0" smtClean="0">
                <a:latin typeface="Arial" pitchFamily="34" charset="0"/>
                <a:cs typeface="Arial" pitchFamily="34" charset="0"/>
              </a:rPr>
              <a:t>Organização no Nível do MSC</a:t>
            </a:r>
          </a:p>
          <a:p>
            <a:pPr lvl="1" eaLnBrk="1" hangingPunct="1"/>
            <a:r>
              <a:rPr lang="pt-BR" sz="2000" noProof="0" dirty="0" smtClean="0">
                <a:latin typeface="Arial" pitchFamily="34" charset="0"/>
                <a:cs typeface="Arial" pitchFamily="34" charset="0"/>
              </a:rPr>
              <a:t>Oficial de Segurança de Barragens do MSC</a:t>
            </a:r>
          </a:p>
          <a:p>
            <a:pPr lvl="1" eaLnBrk="1" hangingPunct="1"/>
            <a:r>
              <a:rPr lang="pt-BR" sz="2000" noProof="0" dirty="0" smtClean="0">
                <a:latin typeface="Arial" pitchFamily="34" charset="0"/>
                <a:cs typeface="Arial" pitchFamily="34" charset="0"/>
              </a:rPr>
              <a:t>Gerente de Programa de Segurança de Barragens do MSC</a:t>
            </a:r>
          </a:p>
          <a:p>
            <a:pPr lvl="1" eaLnBrk="1" hangingPunct="1"/>
            <a:r>
              <a:rPr lang="pt-BR" sz="2000" noProof="0" dirty="0" smtClean="0">
                <a:latin typeface="Arial" pitchFamily="34" charset="0"/>
                <a:cs typeface="Arial" pitchFamily="34" charset="0"/>
              </a:rPr>
              <a:t>Comitê de Segurança de Barragens do MSC</a:t>
            </a:r>
          </a:p>
          <a:p>
            <a:pPr lvl="1" eaLnBrk="1" hangingPunct="1">
              <a:buNone/>
            </a:pPr>
            <a:endParaRPr lang="pt-BR" sz="1100" noProof="0" dirty="0" smtClean="0">
              <a:latin typeface="Arial" pitchFamily="34" charset="0"/>
              <a:cs typeface="Arial" pitchFamily="34" charset="0"/>
            </a:endParaRPr>
          </a:p>
          <a:p>
            <a:pPr eaLnBrk="1" hangingPunct="1"/>
            <a:r>
              <a:rPr lang="pt-BR" sz="2400" noProof="0" dirty="0" smtClean="0">
                <a:latin typeface="Arial" pitchFamily="34" charset="0"/>
                <a:cs typeface="Arial" pitchFamily="34" charset="0"/>
              </a:rPr>
              <a:t>Organização no Nível do Distrito</a:t>
            </a:r>
          </a:p>
          <a:p>
            <a:pPr lvl="1" eaLnBrk="1" hangingPunct="1"/>
            <a:r>
              <a:rPr lang="pt-BR" sz="2000" noProof="0" dirty="0" smtClean="0">
                <a:latin typeface="Arial" pitchFamily="34" charset="0"/>
                <a:cs typeface="Arial" pitchFamily="34" charset="0"/>
              </a:rPr>
              <a:t>Oficial Distrital de Segurança de Barragens</a:t>
            </a:r>
          </a:p>
          <a:p>
            <a:pPr lvl="1" eaLnBrk="1" hangingPunct="1"/>
            <a:r>
              <a:rPr lang="pt-BR" sz="2000" noProof="0" dirty="0" smtClean="0">
                <a:latin typeface="Arial" pitchFamily="34" charset="0"/>
                <a:cs typeface="Arial" pitchFamily="34" charset="0"/>
              </a:rPr>
              <a:t>Gerente de Programa Distrital de Segurança de Barragens</a:t>
            </a:r>
          </a:p>
          <a:p>
            <a:pPr lvl="1" eaLnBrk="1" hangingPunct="1"/>
            <a:r>
              <a:rPr lang="pt-BR" sz="2000" noProof="0" dirty="0" smtClean="0">
                <a:latin typeface="Arial" pitchFamily="34" charset="0"/>
                <a:cs typeface="Arial" pitchFamily="34" charset="0"/>
              </a:rPr>
              <a:t>Comitê Distrital de Segurança de Barragens</a:t>
            </a:r>
          </a:p>
          <a:p>
            <a:pPr lvl="1" eaLnBrk="1" hangingPunct="1"/>
            <a:r>
              <a:rPr lang="pt-BR" sz="2000" b="1" noProof="0" dirty="0" smtClean="0">
                <a:solidFill>
                  <a:srgbClr val="F7071E"/>
                </a:solidFill>
                <a:latin typeface="Arial" pitchFamily="34" charset="0"/>
                <a:cs typeface="Arial" pitchFamily="34" charset="0"/>
              </a:rPr>
              <a:t>Novo ~ </a:t>
            </a:r>
            <a:r>
              <a:rPr lang="pt-BR" sz="2000" noProof="0" dirty="0" smtClean="0">
                <a:latin typeface="Arial" pitchFamily="34" charset="0"/>
                <a:cs typeface="Arial" pitchFamily="34" charset="0"/>
              </a:rPr>
              <a:t>Centros de Produção de Segurança de Barragens (7 centros regionais)</a:t>
            </a:r>
          </a:p>
          <a:p>
            <a:pPr lvl="1" eaLnBrk="1" hangingPunct="1">
              <a:buNone/>
            </a:pPr>
            <a:endParaRPr lang="pt-BR" sz="1100" noProof="0" dirty="0" smtClean="0">
              <a:latin typeface="Arial" pitchFamily="34" charset="0"/>
              <a:cs typeface="Arial" pitchFamily="34" charset="0"/>
            </a:endParaRPr>
          </a:p>
          <a:p>
            <a:pPr eaLnBrk="1" hangingPunct="1"/>
            <a:r>
              <a:rPr lang="pt-BR" sz="2400" noProof="0" dirty="0" smtClean="0">
                <a:latin typeface="Arial" pitchFamily="34" charset="0"/>
                <a:cs typeface="Arial" pitchFamily="34" charset="0"/>
              </a:rPr>
              <a:t>Organização na Barragem</a:t>
            </a:r>
          </a:p>
          <a:p>
            <a:pPr lvl="1" eaLnBrk="1" hangingPunct="1"/>
            <a:r>
              <a:rPr lang="pt-BR" sz="2000" noProof="0" dirty="0" smtClean="0">
                <a:latin typeface="Arial" pitchFamily="34" charset="0"/>
                <a:cs typeface="Arial" pitchFamily="34" charset="0"/>
              </a:rPr>
              <a:t>Gerente de Operações e Funcionários</a:t>
            </a:r>
          </a:p>
        </p:txBody>
      </p:sp>
      <p:sp>
        <p:nvSpPr>
          <p:cNvPr id="14340" name="Rectangle 3"/>
          <p:cNvSpPr>
            <a:spLocks noChangeArrowheads="1"/>
          </p:cNvSpPr>
          <p:nvPr/>
        </p:nvSpPr>
        <p:spPr bwMode="auto">
          <a:xfrm>
            <a:off x="0" y="457200"/>
            <a:ext cx="9144000" cy="762000"/>
          </a:xfrm>
          <a:prstGeom prst="rect">
            <a:avLst/>
          </a:prstGeom>
          <a:noFill/>
          <a:ln w="9525">
            <a:noFill/>
            <a:miter lim="800000"/>
            <a:headEnd/>
            <a:tailEnd/>
          </a:ln>
        </p:spPr>
        <p:txBody>
          <a:bodyPr/>
          <a:lstStyle/>
          <a:p>
            <a:pPr algn="ctr"/>
            <a:r>
              <a:rPr lang="en-US" sz="3600" dirty="0" err="1" smtClean="0">
                <a:solidFill>
                  <a:srgbClr val="F7071E"/>
                </a:solidFill>
              </a:rPr>
              <a:t>Organização</a:t>
            </a:r>
            <a:r>
              <a:rPr lang="en-US" sz="3600" dirty="0" smtClean="0">
                <a:solidFill>
                  <a:srgbClr val="F7071E"/>
                </a:solidFill>
              </a:rPr>
              <a:t> da </a:t>
            </a:r>
            <a:r>
              <a:rPr lang="en-US" sz="3600" dirty="0" err="1" smtClean="0">
                <a:solidFill>
                  <a:srgbClr val="F7071E"/>
                </a:solidFill>
              </a:rPr>
              <a:t>Segurança</a:t>
            </a:r>
            <a:r>
              <a:rPr lang="en-US" sz="3600" dirty="0" smtClean="0">
                <a:solidFill>
                  <a:srgbClr val="F7071E"/>
                </a:solidFill>
              </a:rPr>
              <a:t> de </a:t>
            </a:r>
            <a:r>
              <a:rPr lang="en-US" sz="3600" dirty="0" err="1" smtClean="0">
                <a:solidFill>
                  <a:srgbClr val="F7071E"/>
                </a:solidFill>
              </a:rPr>
              <a:t>Barragens</a:t>
            </a:r>
            <a:endParaRPr lang="en-US" sz="3600" i="1" dirty="0">
              <a:solidFill>
                <a:srgbClr val="F7071E"/>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pt-BR" noProof="0" dirty="0" smtClean="0">
                <a:solidFill>
                  <a:srgbClr val="FF0000"/>
                </a:solidFill>
              </a:rPr>
              <a:t>Pessoal de Segurança do Comandante</a:t>
            </a:r>
          </a:p>
        </p:txBody>
      </p:sp>
      <p:sp>
        <p:nvSpPr>
          <p:cNvPr id="18436" name="Rectangle 3"/>
          <p:cNvSpPr>
            <a:spLocks noGrp="1" noChangeArrowheads="1"/>
          </p:cNvSpPr>
          <p:nvPr>
            <p:ph idx="1"/>
          </p:nvPr>
        </p:nvSpPr>
        <p:spPr>
          <a:noFill/>
        </p:spPr>
        <p:txBody>
          <a:bodyPr/>
          <a:lstStyle/>
          <a:p>
            <a:pPr eaLnBrk="1" hangingPunct="1"/>
            <a:r>
              <a:rPr lang="pt-BR" sz="2800" noProof="0" dirty="0" smtClean="0">
                <a:latin typeface="Arial" pitchFamily="34" charset="0"/>
                <a:cs typeface="Arial" pitchFamily="34" charset="0"/>
              </a:rPr>
              <a:t>Oficiais de Segurança de Barragens :</a:t>
            </a:r>
          </a:p>
          <a:p>
            <a:pPr lvl="1" eaLnBrk="1" hangingPunct="1"/>
            <a:r>
              <a:rPr lang="pt-BR" sz="2400" noProof="0" dirty="0" smtClean="0">
                <a:latin typeface="Arial" pitchFamily="34" charset="0"/>
                <a:cs typeface="Arial" pitchFamily="34" charset="0"/>
              </a:rPr>
              <a:t>Competência Técnica do Comandante</a:t>
            </a:r>
          </a:p>
          <a:p>
            <a:pPr lvl="1" eaLnBrk="1" hangingPunct="1"/>
            <a:r>
              <a:rPr lang="pt-BR" sz="2400" noProof="0" dirty="0" smtClean="0">
                <a:latin typeface="Arial" pitchFamily="34" charset="0"/>
                <a:cs typeface="Arial" pitchFamily="34" charset="0"/>
              </a:rPr>
              <a:t>Assessoria em Segurança Pública</a:t>
            </a:r>
          </a:p>
          <a:p>
            <a:pPr lvl="1" eaLnBrk="1" hangingPunct="1"/>
            <a:r>
              <a:rPr lang="pt-BR" sz="2400" noProof="0" dirty="0" smtClean="0">
                <a:latin typeface="Arial" pitchFamily="34" charset="0"/>
                <a:cs typeface="Arial" pitchFamily="34" charset="0"/>
              </a:rPr>
              <a:t>Leva em Conta Somente Aspectos de Segurança e Técnicos na Tomada de Decisão</a:t>
            </a:r>
          </a:p>
          <a:p>
            <a:pPr eaLnBrk="1" hangingPunct="1"/>
            <a:r>
              <a:rPr lang="pt-BR" sz="2800" noProof="0" dirty="0" smtClean="0">
                <a:latin typeface="Arial" pitchFamily="34" charset="0"/>
                <a:cs typeface="Arial" pitchFamily="34" charset="0"/>
              </a:rPr>
              <a:t>Gerentes de Programa de Segurança de Barragens:</a:t>
            </a:r>
          </a:p>
          <a:p>
            <a:pPr lvl="1" eaLnBrk="1" hangingPunct="1"/>
            <a:r>
              <a:rPr lang="pt-BR" sz="2400" noProof="0" dirty="0" smtClean="0">
                <a:latin typeface="Arial" pitchFamily="34" charset="0"/>
                <a:cs typeface="Arial" pitchFamily="34" charset="0"/>
              </a:rPr>
              <a:t>Prevenção de Problemas</a:t>
            </a:r>
          </a:p>
          <a:p>
            <a:pPr lvl="1" eaLnBrk="1" hangingPunct="1"/>
            <a:r>
              <a:rPr lang="pt-BR" sz="2400" noProof="0" dirty="0" smtClean="0">
                <a:latin typeface="Arial" pitchFamily="34" charset="0"/>
                <a:cs typeface="Arial" pitchFamily="34" charset="0"/>
              </a:rPr>
              <a:t>Construção de Decisões</a:t>
            </a:r>
          </a:p>
          <a:p>
            <a:pPr lvl="1" eaLnBrk="1" hangingPunct="1"/>
            <a:endParaRPr lang="pt-BR" sz="2400" noProof="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bwMode="auto">
          <a:xfrm>
            <a:off x="457200" y="381000"/>
            <a:ext cx="8229600" cy="8683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t-BR" sz="3600" noProof="0" dirty="0" smtClean="0">
                <a:solidFill>
                  <a:srgbClr val="FF0000"/>
                </a:solidFill>
              </a:rPr>
              <a:t>Programa de Segurança de Barragens</a:t>
            </a:r>
          </a:p>
        </p:txBody>
      </p:sp>
      <p:sp>
        <p:nvSpPr>
          <p:cNvPr id="32770" name="Rectangle 3"/>
          <p:cNvSpPr>
            <a:spLocks noGrp="1" noChangeArrowheads="1"/>
          </p:cNvSpPr>
          <p:nvPr>
            <p:ph idx="1"/>
          </p:nvPr>
        </p:nvSpPr>
        <p:spPr bwMode="auto">
          <a:xfrm>
            <a:off x="762000" y="1371600"/>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pt-BR" noProof="0" dirty="0" smtClean="0"/>
              <a:t>Aplica-se ao </a:t>
            </a:r>
            <a:r>
              <a:rPr lang="pt-BR" dirty="0" smtClean="0"/>
              <a:t>ciclo completo de um projeto</a:t>
            </a:r>
            <a:r>
              <a:rPr lang="pt-BR" noProof="0" dirty="0" smtClean="0"/>
              <a:t>.</a:t>
            </a:r>
          </a:p>
        </p:txBody>
      </p:sp>
      <p:grpSp>
        <p:nvGrpSpPr>
          <p:cNvPr id="2" name="Group 16"/>
          <p:cNvGrpSpPr/>
          <p:nvPr/>
        </p:nvGrpSpPr>
        <p:grpSpPr>
          <a:xfrm>
            <a:off x="609600" y="2209800"/>
            <a:ext cx="7467600" cy="3733800"/>
            <a:chOff x="609600" y="2438400"/>
            <a:chExt cx="7467600" cy="3733800"/>
          </a:xfrm>
        </p:grpSpPr>
        <p:sp>
          <p:nvSpPr>
            <p:cNvPr id="32772" name="Rectangle 11"/>
            <p:cNvSpPr>
              <a:spLocks noChangeArrowheads="1"/>
            </p:cNvSpPr>
            <p:nvPr/>
          </p:nvSpPr>
          <p:spPr bwMode="auto">
            <a:xfrm>
              <a:off x="609600" y="2438400"/>
              <a:ext cx="1524000" cy="914400"/>
            </a:xfrm>
            <a:prstGeom prst="rect">
              <a:avLst/>
            </a:prstGeom>
            <a:solidFill>
              <a:srgbClr val="FF0000"/>
            </a:solidFill>
            <a:ln w="9525" algn="ctr">
              <a:solidFill>
                <a:srgbClr val="000000"/>
              </a:solidFill>
              <a:round/>
              <a:headEnd/>
              <a:tailEnd/>
            </a:ln>
          </p:spPr>
          <p:txBody>
            <a:bodyPr/>
            <a:lstStyle/>
            <a:p>
              <a:pPr algn="ctr" eaLnBrk="0" hangingPunct="0"/>
              <a:endParaRPr lang="en-US" sz="1600" dirty="0">
                <a:solidFill>
                  <a:schemeClr val="tx2"/>
                </a:solidFill>
                <a:cs typeface="Arial" charset="0"/>
              </a:endParaRPr>
            </a:p>
            <a:p>
              <a:pPr algn="ctr" eaLnBrk="0" hangingPunct="0"/>
              <a:r>
                <a:rPr lang="en-US" sz="1600" b="1" dirty="0" err="1" smtClean="0">
                  <a:cs typeface="Arial" charset="0"/>
                </a:rPr>
                <a:t>Planejamento</a:t>
              </a:r>
              <a:endParaRPr lang="en-US" sz="1600" b="1" dirty="0">
                <a:cs typeface="Arial" charset="0"/>
              </a:endParaRPr>
            </a:p>
          </p:txBody>
        </p:sp>
        <p:sp>
          <p:nvSpPr>
            <p:cNvPr id="32773" name="Right Arrow 12"/>
            <p:cNvSpPr>
              <a:spLocks noChangeArrowheads="1"/>
            </p:cNvSpPr>
            <p:nvPr/>
          </p:nvSpPr>
          <p:spPr bwMode="auto">
            <a:xfrm>
              <a:off x="2286000" y="2667000"/>
              <a:ext cx="977900" cy="484188"/>
            </a:xfrm>
            <a:prstGeom prst="rightArrow">
              <a:avLst>
                <a:gd name="adj1" fmla="val 50000"/>
                <a:gd name="adj2" fmla="val 50024"/>
              </a:avLst>
            </a:prstGeom>
            <a:solidFill>
              <a:srgbClr val="FFFFFF"/>
            </a:solidFill>
            <a:ln w="9525" algn="ctr">
              <a:solidFill>
                <a:srgbClr val="000000"/>
              </a:solidFill>
              <a:round/>
              <a:headEnd/>
              <a:tailEnd/>
            </a:ln>
          </p:spPr>
          <p:txBody>
            <a:bodyPr/>
            <a:lstStyle/>
            <a:p>
              <a:pPr algn="ctr" eaLnBrk="0" hangingPunct="0"/>
              <a:endParaRPr lang="en-US" sz="1600">
                <a:solidFill>
                  <a:schemeClr val="tx2"/>
                </a:solidFill>
                <a:latin typeface="Times New Roman" pitchFamily="18" charset="0"/>
              </a:endParaRPr>
            </a:p>
          </p:txBody>
        </p:sp>
        <p:sp>
          <p:nvSpPr>
            <p:cNvPr id="32774" name="Rectangle 13"/>
            <p:cNvSpPr>
              <a:spLocks noChangeArrowheads="1"/>
            </p:cNvSpPr>
            <p:nvPr/>
          </p:nvSpPr>
          <p:spPr bwMode="auto">
            <a:xfrm>
              <a:off x="3352800" y="2438400"/>
              <a:ext cx="1676400" cy="914400"/>
            </a:xfrm>
            <a:prstGeom prst="rect">
              <a:avLst/>
            </a:prstGeom>
            <a:solidFill>
              <a:srgbClr val="92D050"/>
            </a:solidFill>
            <a:ln w="9525" algn="ctr">
              <a:solidFill>
                <a:srgbClr val="000000"/>
              </a:solidFill>
              <a:round/>
              <a:headEnd/>
              <a:tailEnd/>
            </a:ln>
          </p:spPr>
          <p:txBody>
            <a:bodyPr/>
            <a:lstStyle/>
            <a:p>
              <a:pPr algn="ctr" eaLnBrk="0" hangingPunct="0"/>
              <a:r>
                <a:rPr lang="en-US" sz="1600" b="1" dirty="0" err="1" smtClean="0">
                  <a:cs typeface="Arial" charset="0"/>
                </a:rPr>
                <a:t>Engenharia</a:t>
              </a:r>
              <a:r>
                <a:rPr lang="en-US" sz="1600" b="1" dirty="0" smtClean="0">
                  <a:cs typeface="Arial" charset="0"/>
                </a:rPr>
                <a:t> e </a:t>
              </a:r>
              <a:r>
                <a:rPr lang="en-US" sz="1600" b="1" dirty="0" err="1" smtClean="0">
                  <a:cs typeface="Arial" charset="0"/>
                </a:rPr>
                <a:t>Projeto</a:t>
              </a:r>
              <a:r>
                <a:rPr lang="en-US" sz="1600" b="1" dirty="0" smtClean="0">
                  <a:cs typeface="Arial" charset="0"/>
                </a:rPr>
                <a:t> </a:t>
              </a:r>
              <a:r>
                <a:rPr lang="en-US" sz="1600" b="1" dirty="0" err="1" smtClean="0">
                  <a:cs typeface="Arial" charset="0"/>
                </a:rPr>
                <a:t>Técnico</a:t>
              </a:r>
              <a:endParaRPr lang="en-US" sz="1600" b="1" dirty="0">
                <a:cs typeface="Arial" charset="0"/>
              </a:endParaRPr>
            </a:p>
          </p:txBody>
        </p:sp>
        <p:sp>
          <p:nvSpPr>
            <p:cNvPr id="32775" name="Right Arrow 14"/>
            <p:cNvSpPr>
              <a:spLocks noChangeArrowheads="1"/>
            </p:cNvSpPr>
            <p:nvPr/>
          </p:nvSpPr>
          <p:spPr bwMode="auto">
            <a:xfrm>
              <a:off x="5194300" y="2667000"/>
              <a:ext cx="977900" cy="484188"/>
            </a:xfrm>
            <a:prstGeom prst="rightArrow">
              <a:avLst>
                <a:gd name="adj1" fmla="val 50000"/>
                <a:gd name="adj2" fmla="val 50024"/>
              </a:avLst>
            </a:prstGeom>
            <a:solidFill>
              <a:srgbClr val="FFFFFF"/>
            </a:solidFill>
            <a:ln w="9525" algn="ctr">
              <a:solidFill>
                <a:srgbClr val="000000"/>
              </a:solidFill>
              <a:round/>
              <a:headEnd/>
              <a:tailEnd/>
            </a:ln>
          </p:spPr>
          <p:txBody>
            <a:bodyPr/>
            <a:lstStyle/>
            <a:p>
              <a:pPr algn="ctr" eaLnBrk="0" hangingPunct="0"/>
              <a:endParaRPr lang="en-US" sz="1600">
                <a:solidFill>
                  <a:schemeClr val="tx2"/>
                </a:solidFill>
                <a:latin typeface="Times New Roman" pitchFamily="18" charset="0"/>
              </a:endParaRPr>
            </a:p>
          </p:txBody>
        </p:sp>
        <p:sp>
          <p:nvSpPr>
            <p:cNvPr id="32776" name="Rectangle 15"/>
            <p:cNvSpPr>
              <a:spLocks noChangeArrowheads="1"/>
            </p:cNvSpPr>
            <p:nvPr/>
          </p:nvSpPr>
          <p:spPr bwMode="auto">
            <a:xfrm>
              <a:off x="6248400" y="2438400"/>
              <a:ext cx="1828800" cy="914400"/>
            </a:xfrm>
            <a:prstGeom prst="rect">
              <a:avLst/>
            </a:prstGeom>
            <a:solidFill>
              <a:srgbClr val="00B0F0"/>
            </a:solidFill>
            <a:ln w="9525" algn="ctr">
              <a:solidFill>
                <a:srgbClr val="000000"/>
              </a:solidFill>
              <a:round/>
              <a:headEnd/>
              <a:tailEnd/>
            </a:ln>
          </p:spPr>
          <p:txBody>
            <a:bodyPr/>
            <a:lstStyle/>
            <a:p>
              <a:pPr algn="ctr" eaLnBrk="0" hangingPunct="0"/>
              <a:endParaRPr lang="en-US" sz="1600" dirty="0">
                <a:solidFill>
                  <a:schemeClr val="tx2"/>
                </a:solidFill>
                <a:cs typeface="Arial" charset="0"/>
              </a:endParaRPr>
            </a:p>
            <a:p>
              <a:pPr algn="ctr" eaLnBrk="0" hangingPunct="0"/>
              <a:r>
                <a:rPr lang="en-US" sz="1600" b="1" dirty="0" err="1" smtClean="0">
                  <a:cs typeface="Arial" charset="0"/>
                </a:rPr>
                <a:t>Construção</a:t>
              </a:r>
              <a:endParaRPr lang="en-US" sz="1600" b="1" dirty="0">
                <a:cs typeface="Arial" charset="0"/>
              </a:endParaRPr>
            </a:p>
          </p:txBody>
        </p:sp>
        <p:sp>
          <p:nvSpPr>
            <p:cNvPr id="32777" name="Down Arrow 16"/>
            <p:cNvSpPr>
              <a:spLocks noChangeArrowheads="1"/>
            </p:cNvSpPr>
            <p:nvPr/>
          </p:nvSpPr>
          <p:spPr bwMode="auto">
            <a:xfrm>
              <a:off x="6754813" y="3429000"/>
              <a:ext cx="484187" cy="977900"/>
            </a:xfrm>
            <a:prstGeom prst="downArrow">
              <a:avLst>
                <a:gd name="adj1" fmla="val 50000"/>
                <a:gd name="adj2" fmla="val 50024"/>
              </a:avLst>
            </a:prstGeom>
            <a:solidFill>
              <a:srgbClr val="FFFFFF"/>
            </a:solidFill>
            <a:ln w="9525" algn="ctr">
              <a:solidFill>
                <a:srgbClr val="000000"/>
              </a:solidFill>
              <a:round/>
              <a:headEnd/>
              <a:tailEnd/>
            </a:ln>
          </p:spPr>
          <p:txBody>
            <a:bodyPr/>
            <a:lstStyle/>
            <a:p>
              <a:pPr algn="ctr" eaLnBrk="0" hangingPunct="0"/>
              <a:endParaRPr lang="en-US" sz="1600">
                <a:solidFill>
                  <a:schemeClr val="tx2"/>
                </a:solidFill>
                <a:latin typeface="Times New Roman" pitchFamily="18" charset="0"/>
              </a:endParaRPr>
            </a:p>
          </p:txBody>
        </p:sp>
        <p:sp>
          <p:nvSpPr>
            <p:cNvPr id="32778" name="Rectangle 17"/>
            <p:cNvSpPr>
              <a:spLocks noChangeArrowheads="1"/>
            </p:cNvSpPr>
            <p:nvPr/>
          </p:nvSpPr>
          <p:spPr bwMode="auto">
            <a:xfrm>
              <a:off x="6248400" y="4495800"/>
              <a:ext cx="1752600" cy="914400"/>
            </a:xfrm>
            <a:prstGeom prst="rect">
              <a:avLst/>
            </a:prstGeom>
            <a:solidFill>
              <a:srgbClr val="FFC000"/>
            </a:solidFill>
            <a:ln w="9525" algn="ctr">
              <a:solidFill>
                <a:srgbClr val="000000"/>
              </a:solidFill>
              <a:round/>
              <a:headEnd/>
              <a:tailEnd/>
            </a:ln>
          </p:spPr>
          <p:txBody>
            <a:bodyPr/>
            <a:lstStyle/>
            <a:p>
              <a:pPr algn="ctr" eaLnBrk="0" hangingPunct="0"/>
              <a:r>
                <a:rPr lang="en-US" sz="1600" b="1" dirty="0" err="1" smtClean="0">
                  <a:cs typeface="Arial" charset="0"/>
                </a:rPr>
                <a:t>Operação</a:t>
              </a:r>
              <a:r>
                <a:rPr lang="en-US" sz="1600" b="1" dirty="0" smtClean="0">
                  <a:cs typeface="Arial" charset="0"/>
                </a:rPr>
                <a:t> e </a:t>
              </a:r>
              <a:r>
                <a:rPr lang="en-US" sz="1600" b="1" dirty="0" err="1" smtClean="0">
                  <a:cs typeface="Arial" charset="0"/>
                </a:rPr>
                <a:t>Manutenção</a:t>
              </a:r>
              <a:endParaRPr lang="en-US" sz="1600" b="1" dirty="0">
                <a:cs typeface="Arial" charset="0"/>
              </a:endParaRPr>
            </a:p>
          </p:txBody>
        </p:sp>
        <p:sp>
          <p:nvSpPr>
            <p:cNvPr id="32779" name="Right Arrow 18"/>
            <p:cNvSpPr>
              <a:spLocks noChangeArrowheads="1"/>
            </p:cNvSpPr>
            <p:nvPr/>
          </p:nvSpPr>
          <p:spPr bwMode="auto">
            <a:xfrm rot="-9791139">
              <a:off x="4868863" y="4297363"/>
              <a:ext cx="1330325" cy="484187"/>
            </a:xfrm>
            <a:prstGeom prst="rightArrow">
              <a:avLst>
                <a:gd name="adj1" fmla="val 50000"/>
                <a:gd name="adj2" fmla="val 50092"/>
              </a:avLst>
            </a:prstGeom>
            <a:solidFill>
              <a:srgbClr val="FFFFFF"/>
            </a:solidFill>
            <a:ln w="9525" algn="ctr">
              <a:solidFill>
                <a:srgbClr val="000000"/>
              </a:solidFill>
              <a:round/>
              <a:headEnd/>
              <a:tailEnd/>
            </a:ln>
          </p:spPr>
          <p:txBody>
            <a:bodyPr/>
            <a:lstStyle/>
            <a:p>
              <a:pPr algn="ctr" eaLnBrk="0" hangingPunct="0"/>
              <a:endParaRPr lang="en-US" sz="1600">
                <a:solidFill>
                  <a:schemeClr val="tx2"/>
                </a:solidFill>
                <a:latin typeface="Times New Roman" pitchFamily="18" charset="0"/>
              </a:endParaRPr>
            </a:p>
          </p:txBody>
        </p:sp>
        <p:sp>
          <p:nvSpPr>
            <p:cNvPr id="32780" name="Right Arrow 19"/>
            <p:cNvSpPr>
              <a:spLocks noChangeArrowheads="1"/>
            </p:cNvSpPr>
            <p:nvPr/>
          </p:nvSpPr>
          <p:spPr bwMode="auto">
            <a:xfrm rot="9579249">
              <a:off x="4865688" y="5243513"/>
              <a:ext cx="1327150" cy="484187"/>
            </a:xfrm>
            <a:prstGeom prst="rightArrow">
              <a:avLst>
                <a:gd name="adj1" fmla="val 50000"/>
                <a:gd name="adj2" fmla="val 50048"/>
              </a:avLst>
            </a:prstGeom>
            <a:solidFill>
              <a:srgbClr val="FFFFFF"/>
            </a:solidFill>
            <a:ln w="9525" algn="ctr">
              <a:solidFill>
                <a:srgbClr val="000000"/>
              </a:solidFill>
              <a:round/>
              <a:headEnd/>
              <a:tailEnd/>
            </a:ln>
          </p:spPr>
          <p:txBody>
            <a:bodyPr/>
            <a:lstStyle/>
            <a:p>
              <a:pPr algn="ctr" eaLnBrk="0" hangingPunct="0"/>
              <a:endParaRPr lang="en-US" sz="1600">
                <a:solidFill>
                  <a:schemeClr val="tx2"/>
                </a:solidFill>
                <a:latin typeface="Times New Roman" pitchFamily="18" charset="0"/>
              </a:endParaRPr>
            </a:p>
          </p:txBody>
        </p:sp>
        <p:sp>
          <p:nvSpPr>
            <p:cNvPr id="32781" name="Rectangle 20"/>
            <p:cNvSpPr>
              <a:spLocks noChangeArrowheads="1"/>
            </p:cNvSpPr>
            <p:nvPr/>
          </p:nvSpPr>
          <p:spPr bwMode="auto">
            <a:xfrm>
              <a:off x="2971800" y="3886200"/>
              <a:ext cx="1828800" cy="914400"/>
            </a:xfrm>
            <a:prstGeom prst="rect">
              <a:avLst/>
            </a:prstGeom>
            <a:solidFill>
              <a:srgbClr val="00B050">
                <a:alpha val="90195"/>
              </a:srgbClr>
            </a:solidFill>
            <a:ln w="9525" algn="ctr">
              <a:solidFill>
                <a:srgbClr val="000000"/>
              </a:solidFill>
              <a:round/>
              <a:headEnd/>
              <a:tailEnd/>
            </a:ln>
          </p:spPr>
          <p:txBody>
            <a:bodyPr/>
            <a:lstStyle/>
            <a:p>
              <a:pPr algn="ctr" eaLnBrk="0" hangingPunct="0"/>
              <a:endParaRPr lang="en-US" sz="1600" b="1" dirty="0">
                <a:solidFill>
                  <a:schemeClr val="bg1"/>
                </a:solidFill>
                <a:cs typeface="Arial" charset="0"/>
              </a:endParaRPr>
            </a:p>
            <a:p>
              <a:pPr algn="ctr" eaLnBrk="0" hangingPunct="0"/>
              <a:r>
                <a:rPr lang="en-US" sz="1600" b="1" dirty="0" err="1" smtClean="0">
                  <a:cs typeface="Arial" charset="0"/>
                </a:rPr>
                <a:t>recuperação</a:t>
              </a:r>
              <a:r>
                <a:rPr lang="en-US" sz="1600" b="1" dirty="0" smtClean="0">
                  <a:cs typeface="Arial" charset="0"/>
                </a:rPr>
                <a:t>/</a:t>
              </a:r>
              <a:r>
                <a:rPr lang="en-US" sz="1600" b="1" dirty="0" err="1" smtClean="0">
                  <a:cs typeface="Arial" charset="0"/>
                </a:rPr>
                <a:t>Modificação</a:t>
              </a:r>
              <a:r>
                <a:rPr lang="en-US" sz="1600" b="1" dirty="0" smtClean="0">
                  <a:cs typeface="Arial" charset="0"/>
                </a:rPr>
                <a:t> </a:t>
              </a:r>
              <a:endParaRPr lang="en-US" sz="1600" b="1" dirty="0">
                <a:cs typeface="Arial" charset="0"/>
              </a:endParaRPr>
            </a:p>
          </p:txBody>
        </p:sp>
        <p:sp>
          <p:nvSpPr>
            <p:cNvPr id="32782" name="Rectangle 21"/>
            <p:cNvSpPr>
              <a:spLocks noChangeArrowheads="1"/>
            </p:cNvSpPr>
            <p:nvPr/>
          </p:nvSpPr>
          <p:spPr bwMode="auto">
            <a:xfrm>
              <a:off x="2743200" y="5257800"/>
              <a:ext cx="2057400" cy="914400"/>
            </a:xfrm>
            <a:prstGeom prst="rect">
              <a:avLst/>
            </a:prstGeom>
            <a:solidFill>
              <a:srgbClr val="FFFF00"/>
            </a:solidFill>
            <a:ln w="9525" algn="ctr">
              <a:solidFill>
                <a:srgbClr val="000000"/>
              </a:solidFill>
              <a:round/>
              <a:headEnd/>
              <a:tailEnd/>
            </a:ln>
          </p:spPr>
          <p:txBody>
            <a:bodyPr/>
            <a:lstStyle/>
            <a:p>
              <a:pPr algn="ctr" eaLnBrk="0" hangingPunct="0"/>
              <a:endParaRPr lang="en-US" sz="1600" dirty="0">
                <a:solidFill>
                  <a:schemeClr val="tx2"/>
                </a:solidFill>
                <a:cs typeface="Arial" charset="0"/>
              </a:endParaRPr>
            </a:p>
            <a:p>
              <a:pPr algn="ctr" eaLnBrk="0" hangingPunct="0"/>
              <a:r>
                <a:rPr lang="en-US" sz="1600" b="1" dirty="0" err="1" smtClean="0">
                  <a:solidFill>
                    <a:srgbClr val="00B050"/>
                  </a:solidFill>
                  <a:cs typeface="Arial" charset="0"/>
                </a:rPr>
                <a:t>Descomissionamento</a:t>
              </a:r>
              <a:r>
                <a:rPr lang="en-US" sz="1600" b="1" dirty="0" smtClean="0">
                  <a:solidFill>
                    <a:srgbClr val="00B050"/>
                  </a:solidFill>
                  <a:cs typeface="Arial" charset="0"/>
                </a:rPr>
                <a:t>/</a:t>
              </a:r>
              <a:r>
                <a:rPr lang="en-US" sz="1600" b="1" dirty="0" err="1" smtClean="0">
                  <a:cs typeface="Arial" charset="0"/>
                </a:rPr>
                <a:t>Desativação</a:t>
              </a:r>
              <a:endParaRPr lang="en-US" sz="1600" b="1" dirty="0">
                <a:cs typeface="Arial" charset="0"/>
              </a:endParaRPr>
            </a:p>
          </p:txBody>
        </p:sp>
        <p:sp>
          <p:nvSpPr>
            <p:cNvPr id="32783" name="Right Arrow 22"/>
            <p:cNvSpPr>
              <a:spLocks noChangeArrowheads="1"/>
            </p:cNvSpPr>
            <p:nvPr/>
          </p:nvSpPr>
          <p:spPr bwMode="auto">
            <a:xfrm rot="-8707336">
              <a:off x="1760538" y="3732213"/>
              <a:ext cx="1177925" cy="484187"/>
            </a:xfrm>
            <a:prstGeom prst="rightArrow">
              <a:avLst>
                <a:gd name="adj1" fmla="val 50000"/>
                <a:gd name="adj2" fmla="val 50019"/>
              </a:avLst>
            </a:prstGeom>
            <a:solidFill>
              <a:srgbClr val="FFFFFF"/>
            </a:solidFill>
            <a:ln w="9525" algn="ctr">
              <a:solidFill>
                <a:srgbClr val="000000"/>
              </a:solidFill>
              <a:round/>
              <a:headEnd/>
              <a:tailEnd/>
            </a:ln>
          </p:spPr>
          <p:txBody>
            <a:bodyPr/>
            <a:lstStyle/>
            <a:p>
              <a:pPr algn="ctr" eaLnBrk="0" hangingPunct="0"/>
              <a:endParaRPr lang="en-US" sz="1600">
                <a:solidFill>
                  <a:schemeClr val="tx2"/>
                </a:solidFill>
                <a:latin typeface="Times New Roman" pitchFamily="18" charset="0"/>
              </a:endParaRPr>
            </a:p>
          </p:txBody>
        </p:sp>
        <p:sp>
          <p:nvSpPr>
            <p:cNvPr id="32784" name="Right Arrow 23"/>
            <p:cNvSpPr>
              <a:spLocks noChangeArrowheads="1"/>
            </p:cNvSpPr>
            <p:nvPr/>
          </p:nvSpPr>
          <p:spPr bwMode="auto">
            <a:xfrm rot="-8004466">
              <a:off x="869157" y="4509294"/>
              <a:ext cx="2147887" cy="485775"/>
            </a:xfrm>
            <a:prstGeom prst="rightArrow">
              <a:avLst>
                <a:gd name="adj1" fmla="val 50000"/>
                <a:gd name="adj2" fmla="val 49886"/>
              </a:avLst>
            </a:prstGeom>
            <a:solidFill>
              <a:srgbClr val="FFFFFF"/>
            </a:solidFill>
            <a:ln w="9525" algn="ctr">
              <a:solidFill>
                <a:srgbClr val="000000"/>
              </a:solidFill>
              <a:round/>
              <a:headEnd/>
              <a:tailEnd/>
            </a:ln>
          </p:spPr>
          <p:txBody>
            <a:bodyPr/>
            <a:lstStyle/>
            <a:p>
              <a:pPr algn="ctr" eaLnBrk="0" hangingPunct="0"/>
              <a:endParaRPr lang="en-US" sz="1600">
                <a:solidFill>
                  <a:schemeClr val="tx2"/>
                </a:solidFill>
                <a:latin typeface="Times New Roman" pitchFamily="18" charset="0"/>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9525" y="0"/>
            <a:ext cx="9153525" cy="6858000"/>
            <a:chOff x="-9525" y="0"/>
            <a:chExt cx="9153525" cy="6858000"/>
          </a:xfrm>
        </p:grpSpPr>
        <p:pic>
          <p:nvPicPr>
            <p:cNvPr id="5131" name="Picture 11" descr="http://www.blogcdn.com/www.engadget.com/media/2007/06/katrina-traffic-sm.jpg"/>
            <p:cNvPicPr>
              <a:picLocks noChangeAspect="1" noChangeArrowheads="1"/>
            </p:cNvPicPr>
            <p:nvPr/>
          </p:nvPicPr>
          <p:blipFill>
            <a:blip r:embed="rId3" cstate="print">
              <a:lum bright="38000" contrast="-71000"/>
              <a:extLst>
                <a:ext uri="{28A0092B-C50C-407E-A947-70E740481C1C}">
                  <a14:useLocalDpi xmlns:a14="http://schemas.microsoft.com/office/drawing/2010/main" val="0"/>
                </a:ext>
              </a:extLst>
            </a:blip>
            <a:srcRect/>
            <a:stretch>
              <a:fillRect/>
            </a:stretch>
          </p:blipFill>
          <p:spPr bwMode="auto">
            <a:xfrm>
              <a:off x="-9525" y="3352800"/>
              <a:ext cx="5614797" cy="35052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img2.allvoices.com/thumbs/event/609/480/78737517-poplar-bluff.jpg"/>
            <p:cNvPicPr>
              <a:picLocks noChangeAspect="1" noChangeArrowheads="1"/>
            </p:cNvPicPr>
            <p:nvPr/>
          </p:nvPicPr>
          <p:blipFill rotWithShape="1">
            <a:blip r:embed="rId4" cstate="print">
              <a:lum bright="38000" contrast="-71000"/>
              <a:extLst>
                <a:ext uri="{28A0092B-C50C-407E-A947-70E740481C1C}">
                  <a14:useLocalDpi xmlns:a14="http://schemas.microsoft.com/office/drawing/2010/main" val="0"/>
                </a:ext>
              </a:extLst>
            </a:blip>
            <a:srcRect t="14171" b="20836"/>
            <a:stretch/>
          </p:blipFill>
          <p:spPr bwMode="auto">
            <a:xfrm>
              <a:off x="3343275" y="0"/>
              <a:ext cx="5800725" cy="296527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www.hurricanekatrina.com/images/hurricane-katrina-84.jpg"/>
            <p:cNvPicPr>
              <a:picLocks noChangeAspect="1" noChangeArrowheads="1"/>
            </p:cNvPicPr>
            <p:nvPr/>
          </p:nvPicPr>
          <p:blipFill>
            <a:blip r:embed="rId5" cstate="print">
              <a:lum bright="38000" contrast="-71000"/>
              <a:extLst>
                <a:ext uri="{28A0092B-C50C-407E-A947-70E740481C1C}">
                  <a14:useLocalDpi xmlns:a14="http://schemas.microsoft.com/office/drawing/2010/main" val="0"/>
                </a:ext>
              </a:extLst>
            </a:blip>
            <a:srcRect/>
            <a:stretch>
              <a:fillRect/>
            </a:stretch>
          </p:blipFill>
          <p:spPr bwMode="auto">
            <a:xfrm>
              <a:off x="5605272" y="2743200"/>
              <a:ext cx="3538728" cy="4114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peakk\AppData\Local\Microsoft\Windows\Temporary Internet Files\Content.Outlook\ZWQR7CEB\flood rescue2.jpg"/>
            <p:cNvPicPr>
              <a:picLocks noChangeAspect="1" noChangeArrowheads="1"/>
            </p:cNvPicPr>
            <p:nvPr/>
          </p:nvPicPr>
          <p:blipFill>
            <a:blip r:embed="rId6" cstate="print">
              <a:lum bright="38000" contrast="-71000"/>
              <a:extLst>
                <a:ext uri="{28A0092B-C50C-407E-A947-70E740481C1C}">
                  <a14:useLocalDpi xmlns:a14="http://schemas.microsoft.com/office/drawing/2010/main" val="0"/>
                </a:ext>
              </a:extLst>
            </a:blip>
            <a:srcRect/>
            <a:stretch>
              <a:fillRect/>
            </a:stretch>
          </p:blipFill>
          <p:spPr bwMode="auto">
            <a:xfrm>
              <a:off x="-1" y="0"/>
              <a:ext cx="5215467"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9" descr="C:\Users\peakk\AppData\Local\Microsoft\Windows\Temporary Internet Files\Content.Outlook\ZWQR7CEB\flood rescue1.jpg"/>
            <p:cNvPicPr>
              <a:picLocks noChangeAspect="1" noChangeArrowheads="1"/>
            </p:cNvPicPr>
            <p:nvPr/>
          </p:nvPicPr>
          <p:blipFill>
            <a:blip r:embed="rId7" cstate="print">
              <a:lum bright="38000" contrast="-71000"/>
              <a:extLst>
                <a:ext uri="{28A0092B-C50C-407E-A947-70E740481C1C}">
                  <a14:useLocalDpi xmlns:a14="http://schemas.microsoft.com/office/drawing/2010/main" val="0"/>
                </a:ext>
              </a:extLst>
            </a:blip>
            <a:srcRect/>
            <a:stretch>
              <a:fillRect/>
            </a:stretch>
          </p:blipFill>
          <p:spPr bwMode="auto">
            <a:xfrm>
              <a:off x="2895600" y="2369249"/>
              <a:ext cx="3195637" cy="2126551"/>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1143000" y="1143000"/>
            <a:ext cx="6781800" cy="5386089"/>
          </a:xfrm>
          <a:prstGeom prst="rect">
            <a:avLst/>
          </a:prstGeom>
          <a:noFill/>
        </p:spPr>
        <p:txBody>
          <a:bodyPr wrap="square" rtlCol="0">
            <a:spAutoFit/>
          </a:bodyPr>
          <a:lstStyle/>
          <a:p>
            <a:pPr algn="ctr"/>
            <a:r>
              <a:rPr lang="en-US" sz="4400" b="1" dirty="0" smtClean="0">
                <a:solidFill>
                  <a:schemeClr val="bg1"/>
                </a:solidFill>
              </a:rPr>
              <a:t>A </a:t>
            </a:r>
            <a:r>
              <a:rPr lang="en-US" sz="4400" b="1" dirty="0" err="1" smtClean="0">
                <a:solidFill>
                  <a:schemeClr val="bg1"/>
                </a:solidFill>
              </a:rPr>
              <a:t>Segurança</a:t>
            </a:r>
            <a:r>
              <a:rPr lang="en-US" sz="4400" b="1" dirty="0" smtClean="0">
                <a:solidFill>
                  <a:schemeClr val="bg1"/>
                </a:solidFill>
              </a:rPr>
              <a:t> da Vida Humana </a:t>
            </a:r>
            <a:r>
              <a:rPr lang="en-US" sz="4400" b="1" dirty="0" err="1" smtClean="0">
                <a:solidFill>
                  <a:schemeClr val="bg1"/>
                </a:solidFill>
              </a:rPr>
              <a:t>é</a:t>
            </a:r>
            <a:r>
              <a:rPr lang="en-US" sz="4400" b="1" dirty="0" smtClean="0">
                <a:solidFill>
                  <a:schemeClr val="bg1"/>
                </a:solidFill>
              </a:rPr>
              <a:t> Primordial</a:t>
            </a:r>
            <a:endParaRPr lang="en-US" sz="3200" b="1" dirty="0" smtClean="0">
              <a:solidFill>
                <a:schemeClr val="bg1"/>
              </a:solidFill>
            </a:endParaRPr>
          </a:p>
          <a:p>
            <a:pPr algn="ctr"/>
            <a:endParaRPr lang="en-US" sz="3200" b="1" dirty="0" smtClean="0">
              <a:solidFill>
                <a:schemeClr val="bg1"/>
              </a:solidFill>
            </a:endParaRPr>
          </a:p>
          <a:p>
            <a:pPr algn="ctr"/>
            <a:endParaRPr lang="en-US" sz="3200" b="1" dirty="0" smtClean="0">
              <a:solidFill>
                <a:schemeClr val="bg1"/>
              </a:solidFill>
            </a:endParaRPr>
          </a:p>
          <a:p>
            <a:pPr algn="ctr"/>
            <a:endParaRPr lang="en-US" sz="3200" b="1" dirty="0" smtClean="0">
              <a:solidFill>
                <a:schemeClr val="bg1"/>
              </a:solidFill>
            </a:endParaRPr>
          </a:p>
          <a:p>
            <a:pPr algn="ctr"/>
            <a:endParaRPr lang="en-US" sz="3200" b="1" dirty="0" smtClean="0">
              <a:solidFill>
                <a:schemeClr val="bg1"/>
              </a:solidFill>
            </a:endParaRPr>
          </a:p>
          <a:p>
            <a:pPr algn="ctr"/>
            <a:endParaRPr lang="en-US" sz="3200" b="1" dirty="0" smtClean="0">
              <a:solidFill>
                <a:schemeClr val="bg1"/>
              </a:solidFill>
            </a:endParaRPr>
          </a:p>
          <a:p>
            <a:pPr algn="ctr"/>
            <a:endParaRPr lang="en-US" sz="3200" b="1" dirty="0" smtClean="0">
              <a:solidFill>
                <a:schemeClr val="bg1"/>
              </a:solidFill>
            </a:endParaRPr>
          </a:p>
          <a:p>
            <a:pPr algn="ctr"/>
            <a:r>
              <a:rPr lang="en-US" sz="3200" b="1" dirty="0" err="1" smtClean="0">
                <a:solidFill>
                  <a:schemeClr val="bg1"/>
                </a:solidFill>
              </a:rPr>
              <a:t>Protegendo</a:t>
            </a:r>
            <a:r>
              <a:rPr lang="en-US" sz="3200" b="1" dirty="0" smtClean="0">
                <a:solidFill>
                  <a:schemeClr val="bg1"/>
                </a:solidFill>
              </a:rPr>
              <a:t> </a:t>
            </a:r>
            <a:r>
              <a:rPr lang="en-US" sz="3200" b="1" dirty="0" err="1" smtClean="0">
                <a:solidFill>
                  <a:schemeClr val="bg1"/>
                </a:solidFill>
              </a:rPr>
              <a:t>Pessoas</a:t>
            </a:r>
            <a:r>
              <a:rPr lang="en-US" sz="3200" b="1" dirty="0" smtClean="0">
                <a:solidFill>
                  <a:schemeClr val="bg1"/>
                </a:solidFill>
              </a:rPr>
              <a:t>, </a:t>
            </a:r>
            <a:r>
              <a:rPr lang="en-US" sz="3200" b="1" dirty="0" err="1" smtClean="0">
                <a:solidFill>
                  <a:schemeClr val="bg1"/>
                </a:solidFill>
              </a:rPr>
              <a:t>Não</a:t>
            </a:r>
            <a:r>
              <a:rPr lang="en-US" sz="3200" b="1" dirty="0" smtClean="0">
                <a:solidFill>
                  <a:schemeClr val="bg1"/>
                </a:solidFill>
              </a:rPr>
              <a:t> </a:t>
            </a:r>
            <a:r>
              <a:rPr lang="en-US" sz="3200" b="1" dirty="0" err="1" smtClean="0">
                <a:solidFill>
                  <a:schemeClr val="bg1"/>
                </a:solidFill>
              </a:rPr>
              <a:t>Barragens</a:t>
            </a:r>
            <a:endParaRPr lang="en-US" sz="3200" b="1" dirty="0">
              <a:solidFill>
                <a:schemeClr val="bg1"/>
              </a:solidFill>
            </a:endParaRPr>
          </a:p>
        </p:txBody>
      </p:sp>
    </p:spTree>
    <p:extLst>
      <p:ext uri="{BB962C8B-B14F-4D97-AF65-F5344CB8AC3E}">
        <p14:creationId xmlns:p14="http://schemas.microsoft.com/office/powerpoint/2010/main" val="771006656"/>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Master">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10007</TotalTime>
  <Words>5055</Words>
  <Application>Microsoft Office PowerPoint</Application>
  <PresentationFormat>On-screen Show (4:3)</PresentationFormat>
  <Paragraphs>549</Paragraphs>
  <Slides>37</Slides>
  <Notes>36</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Title Master</vt:lpstr>
      <vt:lpstr>Slide Master</vt:lpstr>
      <vt:lpstr>Gestão e Organização do  Programa de Segurança de Barragens</vt:lpstr>
      <vt:lpstr>Responsabilidade pela Segurança de Barragens no Corpo de Engenheiros (Corps)</vt:lpstr>
      <vt:lpstr>PowerPoint Presentation</vt:lpstr>
      <vt:lpstr>PowerPoint Presentation</vt:lpstr>
      <vt:lpstr>Organização da Segurança de Barragens</vt:lpstr>
      <vt:lpstr>PowerPoint Presentation</vt:lpstr>
      <vt:lpstr>Pessoal de Segurança do Comandante</vt:lpstr>
      <vt:lpstr>Programa de Segurança de Barragens</vt:lpstr>
      <vt:lpstr>PowerPoint Presentation</vt:lpstr>
      <vt:lpstr>PowerPoint Presentation</vt:lpstr>
      <vt:lpstr>Segurança de Barragens Durante o Planejamento</vt:lpstr>
      <vt:lpstr>PowerPoint Presentation</vt:lpstr>
      <vt:lpstr>PowerPoint Presentation</vt:lpstr>
      <vt:lpstr>PowerPoint Presentation</vt:lpstr>
      <vt:lpstr>Segurança de Barragens durante Etapas de Engenharia e Projeto Técnico</vt:lpstr>
      <vt:lpstr>PowerPoint Presentation</vt:lpstr>
      <vt:lpstr>Segurança de Barragens durante a Construção</vt:lpstr>
      <vt:lpstr>PowerPoint Presentation</vt:lpstr>
      <vt:lpstr>Segurança de Barragens durante Operações e Manutenção</vt:lpstr>
      <vt:lpstr>Segurança de Barragens durante Operações e Manutenção</vt:lpstr>
      <vt:lpstr>Segurança de Barragens durante Operações e Manutenção</vt:lpstr>
      <vt:lpstr>PowerPoint Presentation</vt:lpstr>
      <vt:lpstr>PowerPoint Presentation</vt:lpstr>
      <vt:lpstr>Segurança de Barragens durante Recuperação/Modificação</vt:lpstr>
      <vt:lpstr>Segurança de Barragens durante o Descomissionamento</vt:lpstr>
      <vt:lpstr>Financiamento das Etapas</vt:lpstr>
      <vt:lpstr>Construção, Geral</vt:lpstr>
      <vt:lpstr>Construção, Geral</vt:lpstr>
      <vt:lpstr>Investigações Gerais</vt:lpstr>
      <vt:lpstr>Garantia de Segurança de Barragens e Programa de Controle de Infiltração/ Correção de Estabilidade</vt:lpstr>
      <vt:lpstr>Operações e Manutenção</vt:lpstr>
      <vt:lpstr>Segurança de Barragens com Recursos para Operações e Manutenção</vt:lpstr>
      <vt:lpstr>PowerPoint Presentation</vt:lpstr>
      <vt:lpstr>PowerPoint Presentation</vt:lpstr>
      <vt:lpstr>Ferramentas de Gestão de Programas de Segurança de Barragens (DSPMT)</vt:lpstr>
      <vt:lpstr>Inventário Nacional de Barragens (INB) [NID]</vt:lpstr>
      <vt:lpstr>Rotinas de  Segurança de Barragens</vt:lpstr>
    </vt:vector>
  </TitlesOfParts>
  <Company>US Army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b6imemb6</dc:creator>
  <cp:lastModifiedBy>Paula Silva Pedreira de Freitas</cp:lastModifiedBy>
  <cp:revision>77</cp:revision>
  <dcterms:created xsi:type="dcterms:W3CDTF">2009-05-21T17:19:18Z</dcterms:created>
  <dcterms:modified xsi:type="dcterms:W3CDTF">2013-05-21T12:46:52Z</dcterms:modified>
</cp:coreProperties>
</file>