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varScale="1">
        <p:scale>
          <a:sx n="79" d="100"/>
          <a:sy n="79" d="100"/>
        </p:scale>
        <p:origin x="-27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799FB-0CB4-4420-A913-78E5CA726D05}"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896AA-DF51-45BF-938F-C9605F1EF0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a:t>Dam Safety Overview, Org &amp; Hist</a:t>
            </a:r>
          </a:p>
        </p:txBody>
      </p:sp>
      <p:sp>
        <p:nvSpPr>
          <p:cNvPr id="34819" name="Rectangle 7"/>
          <p:cNvSpPr>
            <a:spLocks noGrp="1" noChangeArrowheads="1"/>
          </p:cNvSpPr>
          <p:nvPr>
            <p:ph type="sldNum" sz="quarter" idx="5"/>
          </p:nvPr>
        </p:nvSpPr>
        <p:spPr>
          <a:noFill/>
        </p:spPr>
        <p:txBody>
          <a:bodyPr/>
          <a:lstStyle/>
          <a:p>
            <a:fld id="{987EEE0D-A0EA-433A-8EF9-378D20D27D2D}" type="slidenum">
              <a:rPr lang="en-US"/>
              <a:pPr/>
              <a:t>2</a:t>
            </a:fld>
            <a:endParaRPr lang="en-US"/>
          </a:p>
        </p:txBody>
      </p:sp>
      <p:sp>
        <p:nvSpPr>
          <p:cNvPr id="34820" name="Rectangle 2"/>
          <p:cNvSpPr>
            <a:spLocks noGrp="1" noRot="1" noChangeAspect="1" noChangeArrowheads="1" noTextEdit="1"/>
          </p:cNvSpPr>
          <p:nvPr>
            <p:ph type="sldImg"/>
          </p:nvPr>
        </p:nvSpPr>
        <p:spPr>
          <a:xfrm>
            <a:off x="1152525" y="692150"/>
            <a:ext cx="4554538" cy="3416300"/>
          </a:xfrm>
          <a:ln/>
        </p:spPr>
      </p:sp>
      <p:sp>
        <p:nvSpPr>
          <p:cNvPr id="34821"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The Corps of Engineers can be defined as four levels from the Headquarters at Washington to the individual dams.</a:t>
            </a:r>
          </a:p>
          <a:p>
            <a:pPr eaLnBrk="1" hangingPunct="1"/>
            <a:endParaRPr lang="en-US" dirty="0" smtClean="0"/>
          </a:p>
          <a:p>
            <a:pPr eaLnBrk="1" hangingPunct="1"/>
            <a:r>
              <a:rPr lang="en-US" dirty="0" smtClean="0"/>
              <a:t>At each level where there is a military officer position designated as a Commander, that individual is responsible for dam safety.  Below the District commander, there are a number of organizational structures; however, the operations manager in charge of a dam is the individual that is responsible for dam safety at the dam.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ftr" sz="quarter" idx="4"/>
          </p:nvPr>
        </p:nvSpPr>
        <p:spPr>
          <a:noFill/>
        </p:spPr>
        <p:txBody>
          <a:bodyPr/>
          <a:lstStyle/>
          <a:p>
            <a:r>
              <a:rPr lang="en-US" smtClean="0"/>
              <a:t>Safety of Dams Funding &amp; Phases</a:t>
            </a:r>
          </a:p>
        </p:txBody>
      </p:sp>
      <p:sp>
        <p:nvSpPr>
          <p:cNvPr id="35842" name="Rectangle 5"/>
          <p:cNvSpPr>
            <a:spLocks noGrp="1" noChangeArrowheads="1"/>
          </p:cNvSpPr>
          <p:nvPr>
            <p:ph type="sldNum" sz="quarter" idx="5"/>
          </p:nvPr>
        </p:nvSpPr>
        <p:spPr>
          <a:noFill/>
        </p:spPr>
        <p:txBody>
          <a:bodyPr/>
          <a:lstStyle/>
          <a:p>
            <a:fld id="{29FDE741-7A01-4FE8-8D46-0B2A816CD4AB}" type="slidenum">
              <a:rPr lang="en-US" smtClean="0"/>
              <a:pPr/>
              <a:t>11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1" y="4800601"/>
            <a:ext cx="5029200" cy="3962399"/>
          </a:xfrm>
          <a:noFill/>
          <a:ln/>
        </p:spPr>
        <p:txBody>
          <a:bodyPr/>
          <a:lstStyle/>
          <a:p>
            <a:pPr eaLnBrk="1" hangingPunct="1"/>
            <a:r>
              <a:rPr lang="en-US" dirty="0" smtClean="0"/>
              <a:t>In the Planning Process the safety of proposed dams must be considered.</a:t>
            </a:r>
          </a:p>
          <a:p>
            <a:pPr eaLnBrk="1" hangingPunct="1"/>
            <a:endParaRPr lang="en-US" dirty="0" smtClean="0"/>
          </a:p>
          <a:p>
            <a:pPr eaLnBrk="1" hangingPunct="1"/>
            <a:r>
              <a:rPr lang="en-US" dirty="0" smtClean="0"/>
              <a:t>Section 1202 of WRDA’86 states the following:</a:t>
            </a:r>
          </a:p>
          <a:p>
            <a:pPr eaLnBrk="1" hangingPunct="1"/>
            <a:r>
              <a:rPr lang="en-US" dirty="0" smtClean="0"/>
              <a:t>Any report that is submitted to the committee on Environment and Public Works of the Senate or the Committee on Public Works and Transportation of the House of Representatives by the Secretary, or the Secretary of Agriculture acting under Public </a:t>
            </a:r>
            <a:r>
              <a:rPr lang="en-US" dirty="0" err="1" smtClean="0"/>
              <a:t>Lasw</a:t>
            </a:r>
            <a:r>
              <a:rPr lang="en-US" dirty="0" smtClean="0"/>
              <a:t> 83-566, as amended, which proposes construction of a water impoundment facility, shall include information on the consequences of failure and geologic or design factors which could contribute to the possible failure of such facility.</a:t>
            </a:r>
          </a:p>
          <a:p>
            <a:pPr eaLnBrk="1" hangingPunct="1"/>
            <a:endParaRPr lang="en-US" dirty="0" smtClean="0"/>
          </a:p>
          <a:p>
            <a:pPr eaLnBrk="1" hangingPunct="1"/>
            <a:r>
              <a:rPr lang="en-US" dirty="0" smtClean="0"/>
              <a:t>This section applies to not only dams but to retention ponds.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ftr" sz="quarter" idx="4"/>
          </p:nvPr>
        </p:nvSpPr>
        <p:spPr>
          <a:noFill/>
        </p:spPr>
        <p:txBody>
          <a:bodyPr/>
          <a:lstStyle/>
          <a:p>
            <a:r>
              <a:rPr lang="en-US" smtClean="0"/>
              <a:t>Safety of Dams Funding &amp; Phases</a:t>
            </a:r>
          </a:p>
        </p:txBody>
      </p:sp>
      <p:sp>
        <p:nvSpPr>
          <p:cNvPr id="37890" name="Rectangle 5"/>
          <p:cNvSpPr>
            <a:spLocks noGrp="1" noChangeArrowheads="1"/>
          </p:cNvSpPr>
          <p:nvPr>
            <p:ph type="sldNum" sz="quarter" idx="5"/>
          </p:nvPr>
        </p:nvSpPr>
        <p:spPr>
          <a:noFill/>
        </p:spPr>
        <p:txBody>
          <a:bodyPr/>
          <a:lstStyle/>
          <a:p>
            <a:fld id="{A2EE2808-4DD3-4278-A653-E1AC51A7EE77}" type="slidenum">
              <a:rPr lang="en-US" smtClean="0"/>
              <a:pPr/>
              <a:t>12</a:t>
            </a:fld>
            <a:endParaRPr lang="en-US" smtClean="0"/>
          </a:p>
        </p:txBody>
      </p:sp>
      <p:sp>
        <p:nvSpPr>
          <p:cNvPr id="37891" name="Rectangle 2"/>
          <p:cNvSpPr>
            <a:spLocks noGrp="1" noRot="1" noChangeAspect="1" noChangeArrowheads="1" noTextEdit="1"/>
          </p:cNvSpPr>
          <p:nvPr>
            <p:ph type="sldImg"/>
          </p:nvPr>
        </p:nvSpPr>
        <p:spPr>
          <a:xfrm>
            <a:off x="1147763" y="687388"/>
            <a:ext cx="4568825" cy="3427412"/>
          </a:xfrm>
          <a:ln/>
        </p:spPr>
      </p:sp>
      <p:sp>
        <p:nvSpPr>
          <p:cNvPr id="37892" name="Rectangle 3"/>
          <p:cNvSpPr>
            <a:spLocks noGrp="1" noChangeArrowheads="1"/>
          </p:cNvSpPr>
          <p:nvPr>
            <p:ph type="body" idx="1"/>
          </p:nvPr>
        </p:nvSpPr>
        <p:spPr>
          <a:xfrm>
            <a:off x="914401" y="4344988"/>
            <a:ext cx="5029200" cy="4111625"/>
          </a:xfrm>
          <a:noFill/>
          <a:ln/>
        </p:spPr>
        <p:txBody>
          <a:bodyPr/>
          <a:lstStyle/>
          <a:p>
            <a:pPr eaLnBrk="1" hangingPunct="1">
              <a:buFontTx/>
              <a:buChar char="•"/>
            </a:pPr>
            <a:r>
              <a:rPr lang="en-US" smtClean="0"/>
              <a:t>Assemble PDT and develop PMP in accordance with ER5-1-11, USACE Business Process. See the next slide for the full list of requirements for a dam project.</a:t>
            </a:r>
          </a:p>
          <a:p>
            <a:pPr eaLnBrk="1" hangingPunct="1">
              <a:buFontTx/>
              <a:buChar char="•"/>
            </a:pPr>
            <a:r>
              <a:rPr lang="en-US" smtClean="0"/>
              <a:t>Recon study phase is limited to about $100,000. Focus is to determine Federal interests and whether an identified problem has a practicable, economically feasible, and environmentally consistent solution acceptable to a local sponsor. </a:t>
            </a:r>
          </a:p>
          <a:p>
            <a:pPr eaLnBrk="1" hangingPunct="1">
              <a:buFontTx/>
              <a:buChar char="•"/>
            </a:pPr>
            <a:r>
              <a:rPr lang="en-US" smtClean="0"/>
              <a:t>If so, whether the sponsor is willing to cost share in the feasibility phase.</a:t>
            </a:r>
          </a:p>
          <a:p>
            <a:pPr eaLnBrk="1" hangingPunct="1">
              <a:buFontTx/>
              <a:buChar char="•"/>
            </a:pPr>
            <a:r>
              <a:rPr lang="en-US" smtClean="0"/>
              <a:t>Then development and negotiate a Management Plan and a Feasibility Cost Sharing Agreement (FCSA).</a:t>
            </a:r>
          </a:p>
          <a:p>
            <a:pPr eaLnBrk="1" hangingPunct="1">
              <a:buFontTx/>
              <a:buChar char="•"/>
            </a:pPr>
            <a:r>
              <a:rPr lang="en-US" smtClean="0"/>
              <a:t>The funds include about $20,000 to do sufficient engineering to identify existing conditions, and develop preliminary plans (schematic or less than 10% detail) and a cost estimate.</a:t>
            </a:r>
          </a:p>
          <a:p>
            <a:pPr eaLnBrk="1" hangingPunct="1">
              <a:buFontTx/>
              <a:buChar char="•"/>
            </a:pPr>
            <a:r>
              <a:rPr lang="en-US" smtClean="0"/>
              <a:t>Study time is 12 months.</a:t>
            </a:r>
          </a:p>
          <a:p>
            <a:pPr eaLnBrk="1" hangingPunct="1">
              <a:buFontTx/>
              <a:buChar cha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ftr" sz="quarter" idx="4"/>
          </p:nvPr>
        </p:nvSpPr>
        <p:spPr>
          <a:noFill/>
        </p:spPr>
        <p:txBody>
          <a:bodyPr/>
          <a:lstStyle/>
          <a:p>
            <a:r>
              <a:rPr lang="en-US" smtClean="0"/>
              <a:t>Safety of Dams Funding &amp; Phases</a:t>
            </a:r>
          </a:p>
        </p:txBody>
      </p:sp>
      <p:sp>
        <p:nvSpPr>
          <p:cNvPr id="39938" name="Rectangle 5"/>
          <p:cNvSpPr>
            <a:spLocks noGrp="1" noChangeArrowheads="1"/>
          </p:cNvSpPr>
          <p:nvPr>
            <p:ph type="sldNum" sz="quarter" idx="5"/>
          </p:nvPr>
        </p:nvSpPr>
        <p:spPr>
          <a:noFill/>
        </p:spPr>
        <p:txBody>
          <a:bodyPr/>
          <a:lstStyle/>
          <a:p>
            <a:fld id="{5B14480E-D369-4080-9A91-0995E0EACBCA}" type="slidenum">
              <a:rPr lang="en-US" smtClean="0"/>
              <a:pPr/>
              <a:t>13</a:t>
            </a:fld>
            <a:endParaRPr lang="en-US" smtClean="0"/>
          </a:p>
        </p:txBody>
      </p:sp>
      <p:sp>
        <p:nvSpPr>
          <p:cNvPr id="39939" name="Rectangle 2"/>
          <p:cNvSpPr>
            <a:spLocks noGrp="1" noRot="1" noChangeAspect="1" noChangeArrowheads="1" noTextEdit="1"/>
          </p:cNvSpPr>
          <p:nvPr>
            <p:ph type="sldImg"/>
          </p:nvPr>
        </p:nvSpPr>
        <p:spPr>
          <a:xfrm>
            <a:off x="1147763" y="687388"/>
            <a:ext cx="4568825" cy="3427412"/>
          </a:xfrm>
          <a:ln/>
        </p:spPr>
      </p:sp>
      <p:sp>
        <p:nvSpPr>
          <p:cNvPr id="39940" name="Rectangle 3"/>
          <p:cNvSpPr>
            <a:spLocks noGrp="1" noChangeArrowheads="1"/>
          </p:cNvSpPr>
          <p:nvPr>
            <p:ph type="body" idx="1"/>
          </p:nvPr>
        </p:nvSpPr>
        <p:spPr>
          <a:xfrm>
            <a:off x="914401" y="4344988"/>
            <a:ext cx="5029200" cy="4111625"/>
          </a:xfrm>
          <a:noFill/>
          <a:ln/>
        </p:spPr>
        <p:txBody>
          <a:bodyPr/>
          <a:lstStyle/>
          <a:p>
            <a:pPr eaLnBrk="1" hangingPunct="1">
              <a:buFontTx/>
              <a:buChar char="•"/>
            </a:pPr>
            <a:r>
              <a:rPr lang="en-US" dirty="0" smtClean="0"/>
              <a:t>Bold  are unique to dam projects.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ftr" sz="quarter" idx="4"/>
          </p:nvPr>
        </p:nvSpPr>
        <p:spPr>
          <a:noFill/>
        </p:spPr>
        <p:txBody>
          <a:bodyPr/>
          <a:lstStyle/>
          <a:p>
            <a:r>
              <a:rPr lang="en-US" smtClean="0"/>
              <a:t>Safety of Dams Funding &amp; Phases</a:t>
            </a:r>
          </a:p>
        </p:txBody>
      </p:sp>
      <p:sp>
        <p:nvSpPr>
          <p:cNvPr id="41986" name="Rectangle 5"/>
          <p:cNvSpPr>
            <a:spLocks noGrp="1" noChangeArrowheads="1"/>
          </p:cNvSpPr>
          <p:nvPr>
            <p:ph type="sldNum" sz="quarter" idx="5"/>
          </p:nvPr>
        </p:nvSpPr>
        <p:spPr>
          <a:noFill/>
        </p:spPr>
        <p:txBody>
          <a:bodyPr/>
          <a:lstStyle/>
          <a:p>
            <a:fld id="{5EB271D5-0C60-4197-9C55-14527EB633B0}" type="slidenum">
              <a:rPr lang="en-US" smtClean="0"/>
              <a:pPr/>
              <a:t>14</a:t>
            </a:fld>
            <a:endParaRPr lang="en-US" smtClean="0"/>
          </a:p>
        </p:txBody>
      </p:sp>
      <p:sp>
        <p:nvSpPr>
          <p:cNvPr id="41987" name="Rectangle 2"/>
          <p:cNvSpPr>
            <a:spLocks noGrp="1" noRot="1" noChangeAspect="1" noChangeArrowheads="1" noTextEdit="1"/>
          </p:cNvSpPr>
          <p:nvPr>
            <p:ph type="sldImg"/>
          </p:nvPr>
        </p:nvSpPr>
        <p:spPr>
          <a:xfrm>
            <a:off x="1147763" y="228600"/>
            <a:ext cx="4568825" cy="3427413"/>
          </a:xfrm>
          <a:ln/>
        </p:spPr>
      </p:sp>
      <p:sp>
        <p:nvSpPr>
          <p:cNvPr id="41988" name="Rectangle 3"/>
          <p:cNvSpPr>
            <a:spLocks noGrp="1" noChangeArrowheads="1"/>
          </p:cNvSpPr>
          <p:nvPr>
            <p:ph type="body" idx="1"/>
          </p:nvPr>
        </p:nvSpPr>
        <p:spPr>
          <a:xfrm>
            <a:off x="63064" y="3733800"/>
            <a:ext cx="6705600" cy="5257800"/>
          </a:xfrm>
          <a:noFill/>
          <a:ln/>
        </p:spPr>
        <p:txBody>
          <a:bodyPr/>
          <a:lstStyle/>
          <a:p>
            <a:pPr eaLnBrk="1" hangingPunct="1">
              <a:buFontTx/>
              <a:buChar char="•"/>
            </a:pPr>
            <a:r>
              <a:rPr lang="en-US" dirty="0" smtClean="0"/>
              <a:t>During the Feasibility Phase, the PDT evaluates alternative plans to identify the National Economic Development Plan.</a:t>
            </a:r>
          </a:p>
          <a:p>
            <a:pPr eaLnBrk="1" hangingPunct="1">
              <a:buFontTx/>
              <a:buChar char="•"/>
            </a:pPr>
            <a:r>
              <a:rPr lang="en-US" dirty="0" smtClean="0"/>
              <a:t>This is the phase where alternatives are evaluated. and engineering establishes project features, induced flooding impacts, environmental concerns and opportunities, and real estate requirements for a recommended plan.</a:t>
            </a:r>
          </a:p>
          <a:p>
            <a:pPr eaLnBrk="1" hangingPunct="1">
              <a:buFontTx/>
              <a:buChar char="•"/>
            </a:pPr>
            <a:r>
              <a:rPr lang="en-US" dirty="0" smtClean="0"/>
              <a:t>The feasibility study is usually cost shared equally between the non-Federal and Federal partners except for inland waterway projects.</a:t>
            </a:r>
          </a:p>
          <a:p>
            <a:pPr eaLnBrk="1" hangingPunct="1">
              <a:buFontTx/>
              <a:buChar char="•"/>
            </a:pPr>
            <a:r>
              <a:rPr lang="en-US" dirty="0" smtClean="0"/>
              <a:t>The engineering aspects of the feasibility studies must be developed to the level that will result in a baseline cost estimate within which the project can be designed and constructed.</a:t>
            </a:r>
          </a:p>
          <a:p>
            <a:pPr eaLnBrk="1" hangingPunct="1">
              <a:buFontTx/>
              <a:buChar char="•"/>
            </a:pPr>
            <a:r>
              <a:rPr lang="en-US" dirty="0" smtClean="0"/>
              <a:t>A baseline cost estimate is equivalent to a concept design (35% detail) and a cost estimate within 25% of final costs.</a:t>
            </a:r>
          </a:p>
          <a:p>
            <a:pPr eaLnBrk="1" hangingPunct="1">
              <a:buFontTx/>
              <a:buChar char="•"/>
            </a:pPr>
            <a:r>
              <a:rPr lang="en-US" dirty="0" smtClean="0"/>
              <a:t>Sufficient work is H&amp;H studies; data for EA; topographic, utility, and property surveys; geotechnical and HTRW investigations; and preliminary site, grading, structural, electrical and mechanical designs; </a:t>
            </a:r>
          </a:p>
          <a:p>
            <a:pPr eaLnBrk="1" hangingPunct="1">
              <a:buFontTx/>
              <a:buChar char="•"/>
            </a:pPr>
            <a:r>
              <a:rPr lang="en-US" dirty="0" smtClean="0"/>
              <a:t>The project design shall seek to avoid adverse environmental impacts, and at a minimum include mitigation in an agreement with the non-Federal sponsor and public interests.</a:t>
            </a:r>
          </a:p>
          <a:p>
            <a:pPr eaLnBrk="1" hangingPunct="1">
              <a:buFontTx/>
              <a:buChar char="•"/>
            </a:pPr>
            <a:r>
              <a:rPr lang="en-US" dirty="0" smtClean="0"/>
              <a:t>This phase ends when the ASA(CW), submits the Feasibility Report to the OMB.</a:t>
            </a:r>
          </a:p>
          <a:p>
            <a:pPr eaLnBrk="1" hangingPunct="1">
              <a:buFontTx/>
              <a:buChar char="•"/>
            </a:pPr>
            <a:r>
              <a:rPr lang="en-US" dirty="0" smtClean="0"/>
              <a:t>OMB approves (or “gives it clearance”), the ASA(CW) submits the report to Congress for authorization to construct the recommended project.</a:t>
            </a:r>
          </a:p>
          <a:p>
            <a:pPr eaLnBrk="1" hangingPunct="1">
              <a:buFontTx/>
              <a:buChar char="•"/>
            </a:pPr>
            <a:r>
              <a:rPr lang="en-US" dirty="0" smtClean="0"/>
              <a:t>Feasibility reports to congress include information on the consequences of failure and geologic or design factors which could contribute to the possible failure of such facilities</a:t>
            </a:r>
          </a:p>
          <a:p>
            <a:pPr eaLnBrk="1" hangingPunct="1"/>
            <a:r>
              <a:rPr lang="en-US" dirty="0" smtClean="0"/>
              <a:t>Question: What is a key aspect of a Feasibility Study? t</a:t>
            </a:r>
          </a:p>
          <a:p>
            <a:pPr eaLnBrk="1" hangingPunct="1"/>
            <a:r>
              <a:rPr lang="en-US" dirty="0" smtClean="0"/>
              <a:t>a. Perform sufficient engineering to prepare a project cost estimate to support the project authorization.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ftr" sz="quarter" idx="4"/>
          </p:nvPr>
        </p:nvSpPr>
        <p:spPr>
          <a:noFill/>
        </p:spPr>
        <p:txBody>
          <a:bodyPr/>
          <a:lstStyle/>
          <a:p>
            <a:r>
              <a:rPr lang="en-US" smtClean="0"/>
              <a:t>Safety of Dams Funding &amp; Phases</a:t>
            </a:r>
          </a:p>
        </p:txBody>
      </p:sp>
      <p:sp>
        <p:nvSpPr>
          <p:cNvPr id="44034" name="Rectangle 5"/>
          <p:cNvSpPr>
            <a:spLocks noGrp="1" noChangeArrowheads="1"/>
          </p:cNvSpPr>
          <p:nvPr>
            <p:ph type="sldNum" sz="quarter" idx="5"/>
          </p:nvPr>
        </p:nvSpPr>
        <p:spPr>
          <a:noFill/>
        </p:spPr>
        <p:txBody>
          <a:bodyPr/>
          <a:lstStyle/>
          <a:p>
            <a:fld id="{E52F2D62-AD7C-404A-B387-C3BC1F120B0A}"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Dam Safety must be included in the design of projects.  This includes completing the necessary foundation studies.</a:t>
            </a:r>
          </a:p>
          <a:p>
            <a:pPr eaLnBrk="1" hangingPunct="1"/>
            <a:endParaRPr lang="en-US" smtClean="0"/>
          </a:p>
          <a:p>
            <a:pPr eaLnBrk="1" hangingPunct="1"/>
            <a:r>
              <a:rPr lang="en-US" smtClean="0"/>
              <a:t>Engineering does not end at the award of the contract.  It continues throughout the construction period.  Also, very improtant are the Operations and Maintenance Manuals and the First filling plan for projects.  The total first filling of a flood control dam may not occur for many years.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ftr" sz="quarter" idx="4"/>
          </p:nvPr>
        </p:nvSpPr>
        <p:spPr>
          <a:noFill/>
        </p:spPr>
        <p:txBody>
          <a:bodyPr/>
          <a:lstStyle/>
          <a:p>
            <a:r>
              <a:rPr lang="en-US" smtClean="0"/>
              <a:t>Safety of Dams Funding &amp; Phases</a:t>
            </a:r>
          </a:p>
        </p:txBody>
      </p:sp>
      <p:sp>
        <p:nvSpPr>
          <p:cNvPr id="46082" name="Rectangle 5"/>
          <p:cNvSpPr>
            <a:spLocks noGrp="1" noChangeArrowheads="1"/>
          </p:cNvSpPr>
          <p:nvPr>
            <p:ph type="sldNum" sz="quarter" idx="5"/>
          </p:nvPr>
        </p:nvSpPr>
        <p:spPr>
          <a:noFill/>
        </p:spPr>
        <p:txBody>
          <a:bodyPr/>
          <a:lstStyle/>
          <a:p>
            <a:fld id="{827FC561-262F-4C58-B063-D19F72EB783D}" type="slidenum">
              <a:rPr lang="en-US" smtClean="0"/>
              <a:pPr/>
              <a:t>16</a:t>
            </a:fld>
            <a:endParaRPr lang="en-US" smtClean="0"/>
          </a:p>
        </p:txBody>
      </p:sp>
      <p:sp>
        <p:nvSpPr>
          <p:cNvPr id="46083" name="Rectangle 2"/>
          <p:cNvSpPr>
            <a:spLocks noGrp="1" noRot="1" noChangeAspect="1" noChangeArrowheads="1" noTextEdit="1"/>
          </p:cNvSpPr>
          <p:nvPr>
            <p:ph type="sldImg"/>
          </p:nvPr>
        </p:nvSpPr>
        <p:spPr>
          <a:xfrm>
            <a:off x="1147763" y="687388"/>
            <a:ext cx="4568825" cy="3427412"/>
          </a:xfrm>
          <a:ln/>
        </p:spPr>
      </p:sp>
      <p:sp>
        <p:nvSpPr>
          <p:cNvPr id="46084" name="Rectangle 3"/>
          <p:cNvSpPr>
            <a:spLocks noGrp="1" noChangeArrowheads="1"/>
          </p:cNvSpPr>
          <p:nvPr>
            <p:ph type="body" idx="1"/>
          </p:nvPr>
        </p:nvSpPr>
        <p:spPr>
          <a:xfrm>
            <a:off x="914401" y="4344988"/>
            <a:ext cx="5029200" cy="4111625"/>
          </a:xfrm>
          <a:noFill/>
          <a:ln/>
        </p:spPr>
        <p:txBody>
          <a:bodyPr/>
          <a:lstStyle/>
          <a:p>
            <a:pPr eaLnBrk="1" hangingPunct="1">
              <a:buFontTx/>
              <a:buChar char="•"/>
            </a:pPr>
            <a:r>
              <a:rPr lang="en-US" smtClean="0"/>
              <a:t>The first stage is to complete the design and prepare the plans, specifications, and cost estimate for the first construction contract. Funding switches from GI to CG.</a:t>
            </a:r>
          </a:p>
          <a:p>
            <a:pPr eaLnBrk="1" hangingPunct="1">
              <a:buFontTx/>
              <a:buChar char="•"/>
            </a:pPr>
            <a:r>
              <a:rPr lang="en-US" smtClean="0"/>
              <a:t>The second stage is the completion of all remaining contracts and the performance of any Engineering During Construction.</a:t>
            </a:r>
          </a:p>
          <a:p>
            <a:pPr eaLnBrk="1" hangingPunct="1">
              <a:buFontTx/>
              <a:buChar char="•"/>
            </a:pPr>
            <a:r>
              <a:rPr lang="en-US" smtClean="0"/>
              <a:t>As project design documents are prepared, the Baseline Cost Estimate (BCE) must be used as a guide in managing the Total Current Working Estimate (CWE)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ftr" sz="quarter" idx="4"/>
          </p:nvPr>
        </p:nvSpPr>
        <p:spPr>
          <a:noFill/>
        </p:spPr>
        <p:txBody>
          <a:bodyPr/>
          <a:lstStyle/>
          <a:p>
            <a:r>
              <a:rPr lang="en-US" smtClean="0"/>
              <a:t>Safety of Dams Funding &amp; Phases</a:t>
            </a:r>
          </a:p>
        </p:txBody>
      </p:sp>
      <p:sp>
        <p:nvSpPr>
          <p:cNvPr id="49154" name="Rectangle 5"/>
          <p:cNvSpPr>
            <a:spLocks noGrp="1" noChangeArrowheads="1"/>
          </p:cNvSpPr>
          <p:nvPr>
            <p:ph type="sldNum" sz="quarter" idx="5"/>
          </p:nvPr>
        </p:nvSpPr>
        <p:spPr>
          <a:noFill/>
        </p:spPr>
        <p:txBody>
          <a:bodyPr/>
          <a:lstStyle/>
          <a:p>
            <a:fld id="{01C84BDB-9C44-4D28-9978-DE678829DE98}" type="slidenum">
              <a:rPr lang="en-US" smtClean="0"/>
              <a:pPr/>
              <a:t>18</a:t>
            </a:fld>
            <a:endParaRPr lang="en-US" smtClean="0"/>
          </a:p>
        </p:txBody>
      </p:sp>
      <p:sp>
        <p:nvSpPr>
          <p:cNvPr id="49155" name="Rectangle 2"/>
          <p:cNvSpPr>
            <a:spLocks noGrp="1" noRot="1" noChangeAspect="1" noChangeArrowheads="1" noTextEdit="1"/>
          </p:cNvSpPr>
          <p:nvPr>
            <p:ph type="sldImg"/>
          </p:nvPr>
        </p:nvSpPr>
        <p:spPr>
          <a:xfrm>
            <a:off x="1147763" y="228600"/>
            <a:ext cx="4568825" cy="3427413"/>
          </a:xfrm>
          <a:ln/>
        </p:spPr>
      </p:sp>
      <p:sp>
        <p:nvSpPr>
          <p:cNvPr id="49156" name="Rectangle 3"/>
          <p:cNvSpPr>
            <a:spLocks noGrp="1" noChangeArrowheads="1"/>
          </p:cNvSpPr>
          <p:nvPr>
            <p:ph type="body" idx="1"/>
          </p:nvPr>
        </p:nvSpPr>
        <p:spPr>
          <a:xfrm>
            <a:off x="152401" y="3886201"/>
            <a:ext cx="6553200" cy="5029200"/>
          </a:xfrm>
          <a:noFill/>
          <a:ln/>
        </p:spPr>
        <p:txBody>
          <a:bodyPr/>
          <a:lstStyle/>
          <a:p>
            <a:pPr eaLnBrk="1" hangingPunct="1">
              <a:buFontTx/>
              <a:buChar char="•"/>
            </a:pPr>
            <a:r>
              <a:rPr lang="en-US" dirty="0" smtClean="0"/>
              <a:t>The design of dams is based on the Observational Method. You make assumptions during design and then check those assumptions against what you find in the field. Therefore, Engineering During Construction is a critical part of the Construction Phase. If assumptions made for foundation conditions, grouting, material designs, borrow materials, and compaction are different, then it is critical to document and resolved prior to the operational phase.</a:t>
            </a:r>
          </a:p>
          <a:p>
            <a:pPr eaLnBrk="1" hangingPunct="1">
              <a:buFontTx/>
              <a:buChar char="•"/>
            </a:pPr>
            <a:r>
              <a:rPr lang="en-US" dirty="0" smtClean="0"/>
              <a:t>ER 1110-2-1150, paragraph 14.15/Appendix G, requires a report outlining the engineering  considerations and provides instructions for field personnel to aid them in the supervision and inspection of the contract.</a:t>
            </a:r>
          </a:p>
          <a:p>
            <a:pPr eaLnBrk="1" hangingPunct="1">
              <a:buFontTx/>
              <a:buChar char="•"/>
            </a:pPr>
            <a:r>
              <a:rPr lang="en-US" dirty="0" smtClean="0"/>
              <a:t>The initial filling of a reservoir is the most critical phase of loading on a dam. If you recall from the Geotechnical Aspects presentation, this is a five year period following the raising of the pool. </a:t>
            </a:r>
          </a:p>
          <a:p>
            <a:pPr eaLnBrk="1" hangingPunct="1">
              <a:buFontTx/>
              <a:buChar char="•"/>
            </a:pPr>
            <a:r>
              <a:rPr lang="en-US" dirty="0" smtClean="0"/>
              <a:t>The most important part of the initial filling plan is the initial filling rate, coupled with surveillance and an emergency plan.</a:t>
            </a:r>
          </a:p>
          <a:p>
            <a:pPr eaLnBrk="1" hangingPunct="1">
              <a:buFontTx/>
              <a:buChar char="•"/>
            </a:pPr>
            <a:r>
              <a:rPr lang="en-US" dirty="0" smtClean="0"/>
              <a:t>The surveillance plan includes instructions to observers for inspections, reading and interpretation of instrumentation, and notification of irregularities.</a:t>
            </a:r>
          </a:p>
          <a:p>
            <a:pPr eaLnBrk="1" hangingPunct="1">
              <a:buFontTx/>
              <a:buChar char="•"/>
            </a:pPr>
            <a:r>
              <a:rPr lang="en-US" dirty="0" smtClean="0"/>
              <a:t>The O&amp;M Manual contains a summary of the critical dam features including design features with safety limits, equipment operating and testing procedures, instrumentation requirements, probable failure modes, a history of problems, and how those problems could adversely affect the structure under stress. </a:t>
            </a:r>
          </a:p>
          <a:p>
            <a:pPr eaLnBrk="1" hangingPunct="1">
              <a:buFontTx/>
              <a:buChar char="•"/>
            </a:pPr>
            <a:r>
              <a:rPr lang="en-US" dirty="0" smtClean="0"/>
              <a:t>The Emergency Action Plan and Water Control Plan are presented in other parts of the class.</a:t>
            </a:r>
          </a:p>
          <a:p>
            <a:pPr eaLnBrk="1" hangingPunct="1"/>
            <a:r>
              <a:rPr lang="en-US" dirty="0" smtClean="0"/>
              <a:t>Question: Which of the following phases is a dam most likely to fail? </a:t>
            </a:r>
          </a:p>
          <a:p>
            <a:pPr eaLnBrk="1" hangingPunct="1"/>
            <a:r>
              <a:rPr lang="en-US" dirty="0" smtClean="0"/>
              <a:t>b. During initial filling.</a:t>
            </a:r>
          </a:p>
          <a:p>
            <a:pPr eaLnBrk="1" hangingPunct="1">
              <a:buFontTx/>
              <a:buChar cha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ftr" sz="quarter" idx="4"/>
          </p:nvPr>
        </p:nvSpPr>
        <p:spPr>
          <a:noFill/>
        </p:spPr>
        <p:txBody>
          <a:bodyPr/>
          <a:lstStyle/>
          <a:p>
            <a:r>
              <a:rPr lang="en-US" smtClean="0"/>
              <a:t>Safety of Dams Funding &amp; Phases</a:t>
            </a:r>
          </a:p>
        </p:txBody>
      </p:sp>
      <p:sp>
        <p:nvSpPr>
          <p:cNvPr id="51202" name="Rectangle 5"/>
          <p:cNvSpPr>
            <a:spLocks noGrp="1" noChangeArrowheads="1"/>
          </p:cNvSpPr>
          <p:nvPr>
            <p:ph type="sldNum" sz="quarter" idx="5"/>
          </p:nvPr>
        </p:nvSpPr>
        <p:spPr>
          <a:noFill/>
        </p:spPr>
        <p:txBody>
          <a:bodyPr/>
          <a:lstStyle/>
          <a:p>
            <a:fld id="{8C5C5C17-CEE7-4B5E-B14A-C35B2F080948}" type="slidenum">
              <a:rPr lang="en-US" smtClean="0"/>
              <a:pPr/>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The Operations manager is responsible for dam safety at the dam.</a:t>
            </a:r>
          </a:p>
          <a:p>
            <a:pPr eaLnBrk="1" hangingPunct="1"/>
            <a:endParaRPr lang="en-US" dirty="0" smtClean="0"/>
          </a:p>
          <a:p>
            <a:pPr eaLnBrk="1" hangingPunct="1"/>
            <a:r>
              <a:rPr lang="en-US" dirty="0" smtClean="0"/>
              <a:t>This includes daily operations and periodic measurements and reading of instrumentation.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ftr" sz="quarter" idx="4"/>
          </p:nvPr>
        </p:nvSpPr>
        <p:spPr>
          <a:noFill/>
        </p:spPr>
        <p:txBody>
          <a:bodyPr/>
          <a:lstStyle/>
          <a:p>
            <a:r>
              <a:rPr lang="en-US" smtClean="0"/>
              <a:t>Safety of Dams Funding &amp; Phases</a:t>
            </a:r>
          </a:p>
        </p:txBody>
      </p:sp>
      <p:sp>
        <p:nvSpPr>
          <p:cNvPr id="53250" name="Rectangle 5"/>
          <p:cNvSpPr>
            <a:spLocks noGrp="1" noChangeArrowheads="1"/>
          </p:cNvSpPr>
          <p:nvPr>
            <p:ph type="sldNum" sz="quarter" idx="5"/>
          </p:nvPr>
        </p:nvSpPr>
        <p:spPr>
          <a:noFill/>
        </p:spPr>
        <p:txBody>
          <a:bodyPr/>
          <a:lstStyle/>
          <a:p>
            <a:fld id="{945C7BBA-3C6C-4B2B-BD14-2285E052CA47}"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There are five levels of inspections for all dams.</a:t>
            </a:r>
          </a:p>
          <a:p>
            <a:pPr eaLnBrk="1" hangingPunct="1"/>
            <a:endParaRPr lang="en-US" smtClean="0"/>
          </a:p>
          <a:p>
            <a:pPr eaLnBrk="1" hangingPunct="1"/>
            <a:r>
              <a:rPr lang="en-US" smtClean="0"/>
              <a:t>Daily – Conducted by the operations personnel on site.</a:t>
            </a:r>
          </a:p>
          <a:p>
            <a:pPr eaLnBrk="1" hangingPunct="1"/>
            <a:r>
              <a:rPr lang="en-US" smtClean="0"/>
              <a:t>Seasonal – Maybe conducted by either the operations staff, engineers, or both.</a:t>
            </a:r>
          </a:p>
          <a:p>
            <a:pPr eaLnBrk="1" hangingPunct="1"/>
            <a:r>
              <a:rPr lang="en-US" smtClean="0"/>
              <a:t>High Water – General the onsite operations staff; supplemented by engineering staff for extreme events.</a:t>
            </a:r>
          </a:p>
          <a:p>
            <a:pPr eaLnBrk="1" hangingPunct="1"/>
            <a:r>
              <a:rPr lang="en-US" smtClean="0"/>
              <a:t>Periodic – This is a detailed engineering inspection.  The inspection is lead by the dam safety staff from district and support by the field office.</a:t>
            </a:r>
          </a:p>
          <a:p>
            <a:pPr eaLnBrk="1" hangingPunct="1"/>
            <a:r>
              <a:rPr lang="en-US" smtClean="0"/>
              <a:t>Special – These inspections occur as needed with the staff that is appropriate.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EC31DF-9B85-4A2C-929F-06555B988726}" type="slidenum">
              <a:rPr lang="en-US"/>
              <a:pPr/>
              <a:t>3</a:t>
            </a:fld>
            <a:endParaRPr lang="en-US"/>
          </a:p>
        </p:txBody>
      </p:sp>
      <p:sp>
        <p:nvSpPr>
          <p:cNvPr id="470018" name="Rectangle 2"/>
          <p:cNvSpPr>
            <a:spLocks noGrp="1" noRot="1" noChangeAspect="1" noChangeArrowheads="1" noTextEdit="1"/>
          </p:cNvSpPr>
          <p:nvPr>
            <p:ph type="sldImg"/>
          </p:nvPr>
        </p:nvSpPr>
        <p:spPr>
          <a:xfrm>
            <a:off x="1708150" y="200025"/>
            <a:ext cx="3341688" cy="2508250"/>
          </a:xfrm>
          <a:ln/>
        </p:spPr>
      </p:sp>
      <p:sp>
        <p:nvSpPr>
          <p:cNvPr id="470020" name="Rectangle 4"/>
          <p:cNvSpPr>
            <a:spLocks noGrp="1" noChangeArrowheads="1"/>
          </p:cNvSpPr>
          <p:nvPr>
            <p:ph type="body" idx="1"/>
          </p:nvPr>
        </p:nvSpPr>
        <p:spPr>
          <a:xfrm>
            <a:off x="913850" y="3008994"/>
            <a:ext cx="5030301" cy="4112293"/>
          </a:xfrm>
          <a:noFill/>
          <a:ln/>
        </p:spPr>
        <p:txBody>
          <a:bodyPr/>
          <a:lstStyle/>
          <a:p>
            <a:pPr>
              <a:spcBef>
                <a:spcPct val="0"/>
              </a:spcBef>
              <a:buClr>
                <a:srgbClr val="FF0000"/>
              </a:buClr>
              <a:buFontTx/>
              <a:buChar char="•"/>
            </a:pPr>
            <a:r>
              <a:rPr lang="en-US" sz="1600" b="1">
                <a:latin typeface="Arial" pitchFamily="34" charset="0"/>
              </a:rPr>
              <a:t>  The Corps is a dynamic and diverse organization commanded by the Chief of Engineers and comprised of a headquarters, 8 Divisions (10 Major Subordinate Commands), 41 Districts, ERDC, 2 Centers, 4 FOAs (HECSA, IWR, MDC, UFC), and the 249th Engineer Battalion (Prime Power).</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 districts contain 84% of the FTE distribution; ERDC, Centers and FOAs 11%; division headquarters only 3%; and HQUSACE just 2% of the total FTE allocation.</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Currently, the Corps allocation of Full Time Equivalents (FTE) is 34,961 civilians and 610 authorized uniformed military personnel.  Only 221 uniformed military are currently supported by a DA Officer Distribution Plan (ODP).</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There are 41 districts.  There are 21 districts with MILCON mission and an additional 10 with military work such as DERP or Real Estate.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Responsibility</a:t>
            </a:r>
          </a:p>
          <a:p>
            <a:r>
              <a:rPr lang="en-US" dirty="0" smtClean="0"/>
              <a:t>And shared responsibility.  That doesn’t mean transferred responsibility.  In fact, an important thing we heard was the need to take on more ourselves.  </a:t>
            </a:r>
          </a:p>
          <a:p>
            <a:r>
              <a:rPr lang="en-US" dirty="0" smtClean="0"/>
              <a:t>This picture</a:t>
            </a:r>
            <a:r>
              <a:rPr lang="en-US" baseline="0" dirty="0" smtClean="0"/>
              <a:t> also represents the generational change happening at the corps</a:t>
            </a:r>
            <a:endParaRPr lang="en-US" dirty="0"/>
          </a:p>
        </p:txBody>
      </p:sp>
      <p:sp>
        <p:nvSpPr>
          <p:cNvPr id="4" name="Slide Number Placeholder 3"/>
          <p:cNvSpPr>
            <a:spLocks noGrp="1"/>
          </p:cNvSpPr>
          <p:nvPr>
            <p:ph type="sldNum" sz="quarter" idx="10"/>
          </p:nvPr>
        </p:nvSpPr>
        <p:spPr/>
        <p:txBody>
          <a:bodyPr/>
          <a:lstStyle/>
          <a:p>
            <a:pPr>
              <a:defRPr/>
            </a:pPr>
            <a:fld id="{F27243EF-2F94-4486-9B73-EBB14DF5591E}" type="slidenum">
              <a:rPr lang="en-US" smtClean="0"/>
              <a:pPr>
                <a:defRPr/>
              </a:pPr>
              <a:t>22</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17167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ftr" sz="quarter" idx="4"/>
          </p:nvPr>
        </p:nvSpPr>
        <p:spPr>
          <a:noFill/>
        </p:spPr>
        <p:txBody>
          <a:bodyPr/>
          <a:lstStyle/>
          <a:p>
            <a:r>
              <a:rPr lang="en-US" smtClean="0"/>
              <a:t>Safety of Dams Funding &amp; Phases</a:t>
            </a:r>
          </a:p>
        </p:txBody>
      </p:sp>
      <p:sp>
        <p:nvSpPr>
          <p:cNvPr id="56322" name="Rectangle 5"/>
          <p:cNvSpPr>
            <a:spLocks noGrp="1" noChangeArrowheads="1"/>
          </p:cNvSpPr>
          <p:nvPr>
            <p:ph type="sldNum" sz="quarter" idx="5"/>
          </p:nvPr>
        </p:nvSpPr>
        <p:spPr>
          <a:noFill/>
        </p:spPr>
        <p:txBody>
          <a:bodyPr/>
          <a:lstStyle/>
          <a:p>
            <a:fld id="{F7D19801-9F5A-43DB-A0CF-ED8039CFF9ED}" type="slidenum">
              <a:rPr lang="en-US" smtClean="0"/>
              <a:pPr/>
              <a:t>23</a:t>
            </a:fld>
            <a:endParaRPr lang="en-US" smtClean="0"/>
          </a:p>
        </p:txBody>
      </p:sp>
      <p:sp>
        <p:nvSpPr>
          <p:cNvPr id="56323" name="Rectangle 2"/>
          <p:cNvSpPr>
            <a:spLocks noGrp="1" noRot="1" noChangeAspect="1" noChangeArrowheads="1" noTextEdit="1"/>
          </p:cNvSpPr>
          <p:nvPr>
            <p:ph type="sldImg"/>
          </p:nvPr>
        </p:nvSpPr>
        <p:spPr>
          <a:xfrm>
            <a:off x="1147763" y="381000"/>
            <a:ext cx="4568825" cy="3427413"/>
          </a:xfrm>
          <a:ln/>
        </p:spPr>
      </p:sp>
      <p:sp>
        <p:nvSpPr>
          <p:cNvPr id="56324" name="Rectangle 3"/>
          <p:cNvSpPr>
            <a:spLocks noGrp="1" noChangeArrowheads="1"/>
          </p:cNvSpPr>
          <p:nvPr>
            <p:ph type="body" idx="1"/>
          </p:nvPr>
        </p:nvSpPr>
        <p:spPr>
          <a:xfrm>
            <a:off x="228601" y="3962402"/>
            <a:ext cx="6400800" cy="4953000"/>
          </a:xfrm>
          <a:noFill/>
          <a:ln/>
        </p:spPr>
        <p:txBody>
          <a:bodyPr/>
          <a:lstStyle/>
          <a:p>
            <a:pPr eaLnBrk="1" hangingPunct="1">
              <a:buFontTx/>
              <a:buChar char="•"/>
            </a:pPr>
            <a:r>
              <a:rPr lang="en-US" dirty="0" smtClean="0"/>
              <a:t>Need to prepare post-construction reports in accordance with ER 1110-1-1901, Project Geotechnical and Concrete Materials Completion Report for Major USACE Projects. This report proves most useful in times of distress in understanding unanticipated conditions or unsatisfactory performance, and for implementing effective modifications.</a:t>
            </a:r>
          </a:p>
          <a:p>
            <a:pPr eaLnBrk="1" hangingPunct="1">
              <a:buFontTx/>
              <a:buChar char="•"/>
            </a:pPr>
            <a:r>
              <a:rPr lang="en-US" dirty="0" smtClean="0"/>
              <a:t>The purpose for instrumentation is to help you understand the structural behavior of the dam. You monitor the physical appearance, hydrostatic pressure, seepage, and displacement. We made assumptions during design, we back checked those assumptions against what we found during construction, and now we need to verify the dam is behaving as we expected. IF NOT, WHY?</a:t>
            </a:r>
          </a:p>
          <a:p>
            <a:pPr eaLnBrk="1" hangingPunct="1">
              <a:buFontTx/>
              <a:buChar char="•"/>
            </a:pPr>
            <a:r>
              <a:rPr lang="en-US" dirty="0" smtClean="0"/>
              <a:t>Periodic inspections are necessary to bring a fresh set of eyes to the inspection process and make sure we are not developing bad habits.</a:t>
            </a:r>
          </a:p>
          <a:p>
            <a:pPr eaLnBrk="1" hangingPunct="1">
              <a:buFontTx/>
              <a:buChar char="•"/>
            </a:pPr>
            <a:r>
              <a:rPr lang="en-US" dirty="0" smtClean="0"/>
              <a:t>Operations, you are the most critical link to reporting distress. Report anything that seems out of the ordinary. Remember, what I said in the Geotechnical Aspects about response times. Engineers, response to operations becomes your top priority.</a:t>
            </a:r>
          </a:p>
          <a:p>
            <a:pPr eaLnBrk="1" hangingPunct="1">
              <a:buFontTx/>
              <a:buChar char="•"/>
            </a:pPr>
            <a:r>
              <a:rPr lang="en-US" dirty="0" smtClean="0"/>
              <a:t>The Initial Filling Plan and Surveillance Plan should include a notification process. Initial notification should be by phone through the Dam Safety Officer Program Manager. There is a HQUSACE Notification Plan to insure the District DSO is linked through the MSC DSO to the USACE DSO.</a:t>
            </a:r>
          </a:p>
          <a:p>
            <a:pPr eaLnBrk="1" hangingPunct="1">
              <a:buFontTx/>
              <a:buChar char="•"/>
            </a:pPr>
            <a:r>
              <a:rPr lang="en-US" dirty="0" smtClean="0"/>
              <a:t>The District DSO shall confirm the situation, if necessary take emergency actions, and follow-up with recommendations, and an After Action Report.</a:t>
            </a:r>
          </a:p>
          <a:p>
            <a:pPr eaLnBrk="1" hangingPunct="1">
              <a:buFontTx/>
              <a:buChar char="•"/>
            </a:pPr>
            <a:r>
              <a:rPr lang="en-US" dirty="0" smtClean="0"/>
              <a:t>Training should include problem detection, evaluation and appropriate non-emergency and emergency remedial measures. All new employees and contractor personnel need 6-hours of training within 15 days of reporting and a refresher course within five years and whenever there are changes.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ftr" sz="quarter" idx="4"/>
          </p:nvPr>
        </p:nvSpPr>
        <p:spPr>
          <a:noFill/>
        </p:spPr>
        <p:txBody>
          <a:bodyPr/>
          <a:lstStyle/>
          <a:p>
            <a:r>
              <a:rPr lang="en-US" smtClean="0"/>
              <a:t>Safety of Dams Funding &amp; Phases</a:t>
            </a:r>
          </a:p>
        </p:txBody>
      </p:sp>
      <p:sp>
        <p:nvSpPr>
          <p:cNvPr id="62466" name="Rectangle 5"/>
          <p:cNvSpPr>
            <a:spLocks noGrp="1" noChangeArrowheads="1"/>
          </p:cNvSpPr>
          <p:nvPr>
            <p:ph type="sldNum" sz="quarter" idx="5"/>
          </p:nvPr>
        </p:nvSpPr>
        <p:spPr>
          <a:noFill/>
        </p:spPr>
        <p:txBody>
          <a:bodyPr/>
          <a:lstStyle/>
          <a:p>
            <a:fld id="{FDAE3806-8492-404E-8E2B-8D10D6BDA3AB}" type="slidenum">
              <a:rPr lang="en-US" smtClean="0"/>
              <a:pPr/>
              <a:t>26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General Investigations funding is used to planning studies to include new projects and new project purposes.</a:t>
            </a:r>
          </a:p>
          <a:p>
            <a:pPr eaLnBrk="1" hangingPunct="1"/>
            <a:endParaRPr lang="en-US" dirty="0" smtClean="0"/>
          </a:p>
          <a:p>
            <a:pPr eaLnBrk="1" hangingPunct="1"/>
            <a:r>
              <a:rPr lang="en-US" dirty="0" smtClean="0"/>
              <a:t>Construction, General, funding is used for new construction and also for modification to existing projects.</a:t>
            </a:r>
          </a:p>
          <a:p>
            <a:pPr eaLnBrk="1" hangingPunct="1"/>
            <a:endParaRPr lang="en-US" dirty="0" smtClean="0"/>
          </a:p>
          <a:p>
            <a:pPr eaLnBrk="1" hangingPunct="1"/>
            <a:r>
              <a:rPr lang="en-US" dirty="0" smtClean="0"/>
              <a:t>Operations and Maintenance funding is used for daily operations and normal maintenance of the project.</a:t>
            </a:r>
          </a:p>
          <a:p>
            <a:pPr eaLnBrk="1" hangingPunct="1"/>
            <a:endParaRPr lang="en-US" dirty="0" smtClean="0"/>
          </a:p>
          <a:p>
            <a:pPr eaLnBrk="1" hangingPunct="1"/>
            <a:r>
              <a:rPr lang="en-US" dirty="0" smtClean="0"/>
              <a:t>There are other funding sources that can sometimes be used including</a:t>
            </a:r>
          </a:p>
          <a:p>
            <a:pPr eaLnBrk="1" hangingPunct="1"/>
            <a:r>
              <a:rPr lang="en-US" dirty="0" smtClean="0"/>
              <a:t>	Flood Control and Coastal Emergencies</a:t>
            </a:r>
          </a:p>
          <a:p>
            <a:pPr eaLnBrk="1" hangingPunct="1"/>
            <a:r>
              <a:rPr lang="en-US" dirty="0" smtClean="0"/>
              <a:t>	Mississippi River and Tributaries </a:t>
            </a:r>
          </a:p>
          <a:p>
            <a:pPr eaLnBrk="1" hangingPunct="1"/>
            <a:endParaRPr lang="en-US" dirty="0" smtClean="0"/>
          </a:p>
          <a:p>
            <a:pPr eaLnBrk="1" hangingPunct="1"/>
            <a:r>
              <a:rPr lang="en-US" dirty="0" smtClean="0"/>
              <a:t>Today, we will discuss the most common funding programs for dam safety.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ftr" sz="quarter" idx="4"/>
          </p:nvPr>
        </p:nvSpPr>
        <p:spPr>
          <a:noFill/>
        </p:spPr>
        <p:txBody>
          <a:bodyPr/>
          <a:lstStyle/>
          <a:p>
            <a:r>
              <a:rPr lang="en-US" smtClean="0"/>
              <a:t>Safety of Dams Funding &amp; Phases</a:t>
            </a:r>
          </a:p>
        </p:txBody>
      </p:sp>
      <p:sp>
        <p:nvSpPr>
          <p:cNvPr id="66562" name="Rectangle 5"/>
          <p:cNvSpPr>
            <a:spLocks noGrp="1" noChangeArrowheads="1"/>
          </p:cNvSpPr>
          <p:nvPr>
            <p:ph type="sldNum" sz="quarter" idx="5"/>
          </p:nvPr>
        </p:nvSpPr>
        <p:spPr>
          <a:noFill/>
        </p:spPr>
        <p:txBody>
          <a:bodyPr/>
          <a:lstStyle/>
          <a:p>
            <a:fld id="{B34FA4DF-833D-4B38-AE3F-F32F25A985F1}" type="slidenum">
              <a:rPr lang="en-US" smtClean="0"/>
              <a:pPr/>
              <a:t>27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ftr" sz="quarter" idx="4"/>
          </p:nvPr>
        </p:nvSpPr>
        <p:spPr>
          <a:noFill/>
        </p:spPr>
        <p:txBody>
          <a:bodyPr/>
          <a:lstStyle/>
          <a:p>
            <a:r>
              <a:rPr lang="en-US" smtClean="0"/>
              <a:t>Safety of Dams Funding &amp; Phases</a:t>
            </a:r>
          </a:p>
        </p:txBody>
      </p:sp>
      <p:sp>
        <p:nvSpPr>
          <p:cNvPr id="66562" name="Rectangle 5"/>
          <p:cNvSpPr>
            <a:spLocks noGrp="1" noChangeArrowheads="1"/>
          </p:cNvSpPr>
          <p:nvPr>
            <p:ph type="sldNum" sz="quarter" idx="5"/>
          </p:nvPr>
        </p:nvSpPr>
        <p:spPr>
          <a:noFill/>
        </p:spPr>
        <p:txBody>
          <a:bodyPr/>
          <a:lstStyle/>
          <a:p>
            <a:fld id="{B34FA4DF-833D-4B38-AE3F-F32F25A985F1}"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Section 1203 is intended to facilitate upgrading of those project features that have deficiencies due to changes in hydrologic data, changes in seismic data, or made evident by advances in the state-of-the-art related to the safe design, construction, or operation of a dam.  The cost of the dam safety modification shall be allocated among original authorized purposes.</a:t>
            </a:r>
          </a:p>
          <a:p>
            <a:pPr eaLnBrk="1" hangingPunct="1"/>
            <a:r>
              <a:rPr lang="en-US" dirty="0" smtClean="0"/>
              <a:t>Cost sharing example:  If</a:t>
            </a:r>
            <a:r>
              <a:rPr lang="en-US" baseline="0" dirty="0" smtClean="0"/>
              <a:t> project is $100 million and sponsor’s share is 50%, sponsor pays $7.5 million for seismic or H&amp;H deficiency, but $50 million for anything else.</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ftr" sz="quarter" idx="4"/>
          </p:nvPr>
        </p:nvSpPr>
        <p:spPr>
          <a:noFill/>
        </p:spPr>
        <p:txBody>
          <a:bodyPr/>
          <a:lstStyle/>
          <a:p>
            <a:r>
              <a:rPr lang="en-US" smtClean="0"/>
              <a:t>Safety of Dams Funding &amp; Phases</a:t>
            </a:r>
          </a:p>
        </p:txBody>
      </p:sp>
      <p:sp>
        <p:nvSpPr>
          <p:cNvPr id="64514" name="Rectangle 5"/>
          <p:cNvSpPr>
            <a:spLocks noGrp="1" noChangeArrowheads="1"/>
          </p:cNvSpPr>
          <p:nvPr>
            <p:ph type="sldNum" sz="quarter" idx="5"/>
          </p:nvPr>
        </p:nvSpPr>
        <p:spPr>
          <a:noFill/>
        </p:spPr>
        <p:txBody>
          <a:bodyPr/>
          <a:lstStyle/>
          <a:p>
            <a:fld id="{C6D0841C-495E-488A-9F30-72EDC1980CD6}" type="slidenum">
              <a:rPr lang="en-US" smtClean="0"/>
              <a:pPr/>
              <a:t>29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t>All studies and all post-feasibility, pre-PCA/PPA engineering and design activities for new projects and separable elements that are consistent with policy will be budgeted as studies and PED, respectively, in the Investigations account or the study/design portion of the Flood Control, Mississippi River and Tributaries (MR&amp;T) account. However, post-feasibility, pre-PCA/PPA engineering and design may be budgeted as construction in the Construction account or the construction portion of the MR&amp;T account if the applicable project or element is authorized is supported by the Administration for construction, and either is budgeted as a new start or has received construction appropriations. There is no seamless process for going from Feasibility to PED in the Investigations account. The Feasibility start must be approved by HQ prior to budgeting for PED.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have transitioned to a risk-informed</a:t>
            </a:r>
            <a:r>
              <a:rPr lang="en-US" baseline="0" dirty="0" smtClean="0"/>
              <a:t> DS program, we have added to the organization and taken several initiatives and issued new guidance. </a:t>
            </a:r>
            <a:endParaRPr lang="en-US" dirty="0"/>
          </a:p>
        </p:txBody>
      </p:sp>
      <p:sp>
        <p:nvSpPr>
          <p:cNvPr id="4" name="Slide Number Placeholder 3"/>
          <p:cNvSpPr>
            <a:spLocks noGrp="1"/>
          </p:cNvSpPr>
          <p:nvPr>
            <p:ph type="sldNum" sz="quarter" idx="10"/>
          </p:nvPr>
        </p:nvSpPr>
        <p:spPr/>
        <p:txBody>
          <a:bodyPr/>
          <a:lstStyle/>
          <a:p>
            <a:fld id="{47FFBE54-C098-4075-B9FA-B65E0C55565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ftr" sz="quarter" idx="4"/>
          </p:nvPr>
        </p:nvSpPr>
        <p:spPr>
          <a:noFill/>
        </p:spPr>
        <p:txBody>
          <a:bodyPr/>
          <a:lstStyle/>
          <a:p>
            <a:r>
              <a:rPr lang="en-US" smtClean="0"/>
              <a:t>Safety of Dams Funding &amp; Phases</a:t>
            </a:r>
          </a:p>
        </p:txBody>
      </p:sp>
      <p:sp>
        <p:nvSpPr>
          <p:cNvPr id="69634" name="Rectangle 5"/>
          <p:cNvSpPr>
            <a:spLocks noGrp="1" noChangeArrowheads="1"/>
          </p:cNvSpPr>
          <p:nvPr>
            <p:ph type="sldNum" sz="quarter" idx="5"/>
          </p:nvPr>
        </p:nvSpPr>
        <p:spPr>
          <a:noFill/>
        </p:spPr>
        <p:txBody>
          <a:bodyPr/>
          <a:lstStyle/>
          <a:p>
            <a:fld id="{46B66AA2-964A-48CC-9439-125E01286894}"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General Investigations funding is used to planning studies to include new projects and new project purposes.</a:t>
            </a:r>
          </a:p>
          <a:p>
            <a:pPr eaLnBrk="1" hangingPunct="1"/>
            <a:endParaRPr lang="en-US" dirty="0" smtClean="0"/>
          </a:p>
          <a:p>
            <a:pPr eaLnBrk="1" hangingPunct="1"/>
            <a:r>
              <a:rPr lang="en-US" dirty="0" smtClean="0"/>
              <a:t>Construction, General, funding is used for new construction and also for modification to existing projects.</a:t>
            </a:r>
          </a:p>
          <a:p>
            <a:pPr eaLnBrk="1" hangingPunct="1"/>
            <a:endParaRPr lang="en-US" dirty="0" smtClean="0"/>
          </a:p>
          <a:p>
            <a:pPr eaLnBrk="1" hangingPunct="1"/>
            <a:r>
              <a:rPr lang="en-US" dirty="0" smtClean="0"/>
              <a:t>Operations and Maintenance funding is used for daily operations and normal maintenance of the project.</a:t>
            </a:r>
          </a:p>
          <a:p>
            <a:pPr eaLnBrk="1" hangingPunct="1"/>
            <a:endParaRPr lang="en-US" dirty="0" smtClean="0"/>
          </a:p>
          <a:p>
            <a:pPr eaLnBrk="1" hangingPunct="1"/>
            <a:r>
              <a:rPr lang="en-US" dirty="0" smtClean="0"/>
              <a:t>There are other funding sources that can sometimes be used including</a:t>
            </a:r>
          </a:p>
          <a:p>
            <a:pPr eaLnBrk="1" hangingPunct="1"/>
            <a:r>
              <a:rPr lang="en-US" dirty="0" smtClean="0"/>
              <a:t>	Flood Control and Coastal Emergencies</a:t>
            </a:r>
          </a:p>
          <a:p>
            <a:pPr eaLnBrk="1" hangingPunct="1"/>
            <a:r>
              <a:rPr lang="en-US" dirty="0" smtClean="0"/>
              <a:t>	Mississippi River and Tributaries </a:t>
            </a:r>
          </a:p>
          <a:p>
            <a:pPr eaLnBrk="1" hangingPunct="1"/>
            <a:endParaRPr lang="en-US" dirty="0" smtClean="0"/>
          </a:p>
          <a:p>
            <a:pPr eaLnBrk="1" hangingPunct="1"/>
            <a:r>
              <a:rPr lang="en-US" dirty="0" smtClean="0"/>
              <a:t>Today, we will discuss the most common funding programs for dam safety.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DSPMT is a Corps-only application that requires a CAC.  District Dam Safety Program Managers modify and update the information.  DSPMs can provide editing permissions to other users.  Everyone in the Corps has viewing access to the information and capability to export the data.  The information in DSPMT is considered For Official Use Only and can not be released to the public.  Any questions should be addressed to the District Dam Safety Program Manager</a:t>
            </a:r>
          </a:p>
          <a:p>
            <a:endParaRPr lang="en-US" dirty="0"/>
          </a:p>
        </p:txBody>
      </p:sp>
      <p:sp>
        <p:nvSpPr>
          <p:cNvPr id="4" name="Slide Number Placeholder 3"/>
          <p:cNvSpPr>
            <a:spLocks noGrp="1"/>
          </p:cNvSpPr>
          <p:nvPr>
            <p:ph type="sldNum" sz="quarter" idx="10"/>
          </p:nvPr>
        </p:nvSpPr>
        <p:spPr/>
        <p:txBody>
          <a:bodyPr/>
          <a:lstStyle/>
          <a:p>
            <a:fld id="{E2417F61-51D5-45D0-BED4-B8A5E778877C}"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NID data is collected from more than 65 data</a:t>
            </a:r>
            <a:r>
              <a:rPr lang="en-US" baseline="0" dirty="0" smtClean="0"/>
              <a:t> sources.  The NID web site is a publicly-accessible web site and requires an account to query the database.  This account is separate from other Corps systems and cannot be CAC enabled.</a:t>
            </a:r>
            <a:endParaRPr lang="en-US" dirty="0"/>
          </a:p>
        </p:txBody>
      </p:sp>
      <p:sp>
        <p:nvSpPr>
          <p:cNvPr id="4" name="Slide Number Placeholder 3"/>
          <p:cNvSpPr>
            <a:spLocks noGrp="1"/>
          </p:cNvSpPr>
          <p:nvPr>
            <p:ph type="sldNum" sz="quarter" idx="10"/>
          </p:nvPr>
        </p:nvSpPr>
        <p:spPr/>
        <p:txBody>
          <a:bodyPr/>
          <a:lstStyle/>
          <a:p>
            <a:fld id="{E2417F61-51D5-45D0-BED4-B8A5E778877C}"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p>
            <a:r>
              <a:rPr lang="en-US"/>
              <a:t>Dam Safety Overview, Org &amp; Hist</a:t>
            </a:r>
          </a:p>
        </p:txBody>
      </p:sp>
      <p:sp>
        <p:nvSpPr>
          <p:cNvPr id="35843" name="Rectangle 7"/>
          <p:cNvSpPr>
            <a:spLocks noGrp="1" noChangeArrowheads="1"/>
          </p:cNvSpPr>
          <p:nvPr>
            <p:ph type="sldNum" sz="quarter" idx="5"/>
          </p:nvPr>
        </p:nvSpPr>
        <p:spPr>
          <a:noFill/>
        </p:spPr>
        <p:txBody>
          <a:bodyPr/>
          <a:lstStyle/>
          <a:p>
            <a:fld id="{184DBFEF-588A-415A-8911-8ECE4E9796E3}" type="slidenum">
              <a:rPr lang="en-US"/>
              <a:pPr/>
              <a:t>5</a:t>
            </a:fld>
            <a:endParaRPr lang="en-US"/>
          </a:p>
        </p:txBody>
      </p:sp>
      <p:sp>
        <p:nvSpPr>
          <p:cNvPr id="35844" name="Rectangle 2"/>
          <p:cNvSpPr>
            <a:spLocks noGrp="1" noRot="1" noChangeAspect="1" noChangeArrowheads="1" noTextEdit="1"/>
          </p:cNvSpPr>
          <p:nvPr>
            <p:ph type="sldImg"/>
          </p:nvPr>
        </p:nvSpPr>
        <p:spPr>
          <a:xfrm>
            <a:off x="1152525" y="458788"/>
            <a:ext cx="4554538" cy="3416300"/>
          </a:xfrm>
          <a:ln/>
        </p:spPr>
      </p:sp>
      <p:sp>
        <p:nvSpPr>
          <p:cNvPr id="35845" name="Rectangle 3"/>
          <p:cNvSpPr>
            <a:spLocks noGrp="1" noChangeArrowheads="1"/>
          </p:cNvSpPr>
          <p:nvPr>
            <p:ph type="body" idx="1"/>
          </p:nvPr>
        </p:nvSpPr>
        <p:spPr>
          <a:xfrm>
            <a:off x="304800" y="4114800"/>
            <a:ext cx="6324600" cy="4800600"/>
          </a:xfrm>
          <a:noFill/>
          <a:ln/>
        </p:spPr>
        <p:txBody>
          <a:bodyPr/>
          <a:lstStyle/>
          <a:p>
            <a:pPr eaLnBrk="1" hangingPunct="1"/>
            <a:r>
              <a:rPr lang="en-US" dirty="0" smtClean="0"/>
              <a:t>By General Order, the Corps Dam Safety Officer is the Chief of Engineering and Construction.  The Dam Safety Officer is a direct representative of the Commander and must have direct assess to the Commander on Dam Safety items.</a:t>
            </a:r>
          </a:p>
          <a:p>
            <a:pPr eaLnBrk="1" hangingPunct="1"/>
            <a:endParaRPr lang="en-US" dirty="0" smtClean="0"/>
          </a:p>
          <a:p>
            <a:pPr eaLnBrk="1" hangingPunct="1"/>
            <a:r>
              <a:rPr lang="en-US" dirty="0" smtClean="0">
                <a:solidFill>
                  <a:srgbClr val="000000"/>
                </a:solidFill>
                <a:cs typeface="Times New Roman" pitchFamily="18" charset="0"/>
              </a:rPr>
              <a:t>A Special Assistant for Dam Safety and the Corps Dam Safety Program Manager support the Corps DSO.</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The Corps of Engineers Dam Safety Community of Practice Steering Committee and the HQUSACE Dam Safety Committee provide additional advice and support to the Corps DSO concerning the program.</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The standing HQUSACE Dam Safety Committee includes the USACE Dam Safety Officer, the Special Assistant for Dam Safety, the Corps Dam Safety Program Manager, the National Inventory of Dams Program Manager, plus other members with extensive knowledge and expertise in the programming, planning, design, construction, operations, and maintenance of dams.  Other individuals from the various communities of practice within the Corps of Engineers may be included as members of the committee.</a:t>
            </a:r>
            <a:r>
              <a:rPr lang="en-US" dirty="0" smtClean="0"/>
              <a:t> </a:t>
            </a:r>
          </a:p>
          <a:p>
            <a:pPr eaLnBrk="1" hangingPunct="1"/>
            <a:endParaRPr lang="en-US" dirty="0" smtClean="0"/>
          </a:p>
          <a:p>
            <a:pPr eaLnBrk="1" hangingPunct="1"/>
            <a:r>
              <a:rPr lang="en-US" dirty="0" smtClean="0">
                <a:solidFill>
                  <a:srgbClr val="000000"/>
                </a:solidFill>
                <a:cs typeface="Times New Roman" pitchFamily="18" charset="0"/>
              </a:rPr>
              <a:t>The Corps of Engineers Dam Safety Community of Practice Steering Committee includes the Special Assistant for Dam Safety, the Corps Dam Safety Program Manager, a representative for the Operations Community of Practice and a representative from the Program Integration Division.  The committee also includes the eight MSC Dam Safety Program Managers and the ERDC Dam Safety Program Manager.  The Districts are represented by four individuals from the districts who are active in Dam Safety.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r>
              <a:rPr lang="en-US"/>
              <a:t>Dam Safety Overview, Org &amp; Hist</a:t>
            </a:r>
          </a:p>
        </p:txBody>
      </p:sp>
      <p:sp>
        <p:nvSpPr>
          <p:cNvPr id="36867" name="Rectangle 7"/>
          <p:cNvSpPr>
            <a:spLocks noGrp="1" noChangeArrowheads="1"/>
          </p:cNvSpPr>
          <p:nvPr>
            <p:ph type="sldNum" sz="quarter" idx="5"/>
          </p:nvPr>
        </p:nvSpPr>
        <p:spPr>
          <a:noFill/>
        </p:spPr>
        <p:txBody>
          <a:bodyPr/>
          <a:lstStyle/>
          <a:p>
            <a:fld id="{DFDE32C2-80DF-4608-9D63-1206826333AF}" type="slidenum">
              <a:rPr lang="en-US"/>
              <a:pPr/>
              <a:t>6</a:t>
            </a:fld>
            <a:endParaRPr lang="en-US"/>
          </a:p>
        </p:txBody>
      </p:sp>
      <p:sp>
        <p:nvSpPr>
          <p:cNvPr id="36868" name="Rectangle 2"/>
          <p:cNvSpPr>
            <a:spLocks noGrp="1" noRot="1" noChangeAspect="1" noChangeArrowheads="1" noTextEdit="1"/>
          </p:cNvSpPr>
          <p:nvPr>
            <p:ph type="sldImg"/>
          </p:nvPr>
        </p:nvSpPr>
        <p:spPr>
          <a:xfrm>
            <a:off x="1152525" y="381000"/>
            <a:ext cx="4554538" cy="3416300"/>
          </a:xfrm>
          <a:ln/>
        </p:spPr>
      </p:sp>
      <p:sp>
        <p:nvSpPr>
          <p:cNvPr id="36869" name="Rectangle 3"/>
          <p:cNvSpPr>
            <a:spLocks noGrp="1" noChangeArrowheads="1"/>
          </p:cNvSpPr>
          <p:nvPr>
            <p:ph type="body" idx="1"/>
          </p:nvPr>
        </p:nvSpPr>
        <p:spPr>
          <a:xfrm>
            <a:off x="81645" y="3962402"/>
            <a:ext cx="6629400" cy="4953000"/>
          </a:xfrm>
          <a:noFill/>
          <a:ln/>
        </p:spPr>
        <p:txBody>
          <a:bodyPr/>
          <a:lstStyle/>
          <a:p>
            <a:pPr eaLnBrk="1" hangingPunct="1"/>
            <a:r>
              <a:rPr lang="en-US" dirty="0" smtClean="0"/>
              <a:t>The organization for dam safety at the MSC and District is similar to the organization at HQ USACE.</a:t>
            </a:r>
          </a:p>
          <a:p>
            <a:pPr eaLnBrk="1" hangingPunct="1"/>
            <a:endParaRPr lang="en-US" dirty="0" smtClean="0"/>
          </a:p>
          <a:p>
            <a:pPr eaLnBrk="1" hangingPunct="1"/>
            <a:r>
              <a:rPr lang="en-US" dirty="0" smtClean="0"/>
              <a:t>The Dam Safety Officer should be the senior engineer with dam safety experience in the organization.  Again, the Dam Safety Officer is a direct representative of the Commander and must have direct assess to the Commander on Dam Safety items.  As such, the Dam Safety Officer should be located as high in the organizational structure as possible.</a:t>
            </a:r>
          </a:p>
          <a:p>
            <a:pPr eaLnBrk="1" hangingPunct="1"/>
            <a:endParaRPr lang="en-US" dirty="0" smtClean="0"/>
          </a:p>
          <a:p>
            <a:pPr eaLnBrk="1" hangingPunct="1"/>
            <a:r>
              <a:rPr lang="en-US" dirty="0" smtClean="0">
                <a:solidFill>
                  <a:srgbClr val="000000"/>
                </a:solidFill>
                <a:cs typeface="Times New Roman" pitchFamily="18" charset="0"/>
              </a:rPr>
              <a:t>The Dam Safety Program Manager support the DSO.  In addition, the Dam Safety Committee provides additional advice and support to the DSO concerning the program.</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All, MSC should have a dam safety organization for the MSC.  This organization if often called upon to provide support to military installations and to emergency operations.</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At the District level, in districts with few dams, the Dam Safety Officer from another district maybe be assigned as Dam Safety Officer.  For example the Sacramento District Dam Safety Officer is the Dam Safety Officer for both the Sacramento and San Francisco Districts.  In the case where the dam safety organization serves more than one district, the District Commanders must develop an agreement for the authority of the dam safety officer.</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The first level of dam safety is at the dam.  This is where the operations manager working with the local staff and their contractors provide daily surveillance, operations, and maintenance of the structures.</a:t>
            </a:r>
          </a:p>
          <a:p>
            <a:pPr eaLnBrk="1" hangingPunct="1"/>
            <a:endParaRPr 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ftr" sz="quarter" idx="4"/>
          </p:nvPr>
        </p:nvSpPr>
        <p:spPr>
          <a:noFill/>
        </p:spPr>
        <p:txBody>
          <a:bodyPr/>
          <a:lstStyle/>
          <a:p>
            <a:r>
              <a:rPr lang="en-US" smtClean="0"/>
              <a:t>Safety of Dams Funding &amp; Phases</a:t>
            </a:r>
          </a:p>
        </p:txBody>
      </p:sp>
      <p:sp>
        <p:nvSpPr>
          <p:cNvPr id="33794" name="Rectangle 5"/>
          <p:cNvSpPr>
            <a:spLocks noGrp="1" noChangeArrowheads="1"/>
          </p:cNvSpPr>
          <p:nvPr>
            <p:ph type="sldNum" sz="quarter" idx="5"/>
          </p:nvPr>
        </p:nvSpPr>
        <p:spPr>
          <a:noFill/>
        </p:spPr>
        <p:txBody>
          <a:bodyPr/>
          <a:lstStyle/>
          <a:p>
            <a:fld id="{DBB6CC5A-4308-4009-8630-3F505878A0F6}" type="slidenum">
              <a:rPr lang="en-US" smtClean="0"/>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Dam Safety Program Management applies to all phases of a project.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point 1: Focus is</a:t>
            </a:r>
            <a:r>
              <a:rPr lang="en-US" baseline="0" dirty="0" smtClean="0"/>
              <a:t> on protecting people, not levees</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9</a:t>
            </a:fld>
            <a:endParaRPr lang="en-US" dirty="0"/>
          </a:p>
        </p:txBody>
      </p:sp>
    </p:spTree>
    <p:extLst>
      <p:ext uri="{BB962C8B-B14F-4D97-AF65-F5344CB8AC3E}">
        <p14:creationId xmlns:p14="http://schemas.microsoft.com/office/powerpoint/2010/main" xmlns="" val="53884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 harm</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lstStyle/>
          <a:p>
            <a:fld id="{9249BAED-E08A-4C6A-A0AE-7DD8365358D6}" type="datetimeFigureOut">
              <a:rPr lang="en-US" smtClean="0"/>
              <a:pPr/>
              <a:t>4/30/2013</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hernandez@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nid.usace.army.mi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Dam Safety Program Management and Organization</a:t>
            </a:r>
            <a:endParaRPr lang="en-US" dirty="0"/>
          </a:p>
        </p:txBody>
      </p:sp>
      <p:sp>
        <p:nvSpPr>
          <p:cNvPr id="4100" name="Text Box 4"/>
          <p:cNvSpPr txBox="1">
            <a:spLocks noChangeArrowheads="1"/>
          </p:cNvSpPr>
          <p:nvPr/>
        </p:nvSpPr>
        <p:spPr bwMode="auto">
          <a:xfrm>
            <a:off x="76200" y="1828800"/>
            <a:ext cx="4419600" cy="2185214"/>
          </a:xfrm>
          <a:prstGeom prst="rect">
            <a:avLst/>
          </a:prstGeom>
          <a:noFill/>
          <a:ln w="9525">
            <a:noFill/>
            <a:miter lim="800000"/>
            <a:headEnd/>
            <a:tailEnd/>
          </a:ln>
          <a:effectLst/>
        </p:spPr>
        <p:txBody>
          <a:bodyPr wrap="square">
            <a:spAutoFit/>
          </a:bodyPr>
          <a:lstStyle/>
          <a:p>
            <a:r>
              <a:rPr lang="en-US" sz="1600" b="1" dirty="0" smtClean="0"/>
              <a:t>Robert Taylor, P.E.</a:t>
            </a:r>
          </a:p>
          <a:p>
            <a:r>
              <a:rPr lang="en-US" sz="1600" dirty="0" smtClean="0"/>
              <a:t>Regional Dam Safety Program Manager</a:t>
            </a:r>
          </a:p>
          <a:p>
            <a:r>
              <a:rPr lang="en-US" sz="1600" dirty="0" smtClean="0"/>
              <a:t>U.S. Army Corps of Engineers</a:t>
            </a:r>
          </a:p>
          <a:p>
            <a:r>
              <a:rPr lang="en-US" sz="1600" dirty="0" smtClean="0"/>
              <a:t>Great Lakes &amp; Ohio River Division    </a:t>
            </a:r>
          </a:p>
          <a:p>
            <a:r>
              <a:rPr lang="en-US" sz="1600" dirty="0" smtClean="0">
                <a:hlinkClick r:id="rId2"/>
              </a:rPr>
              <a:t>Robert.E.Taylor@usace.army.mil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43F20B-9ABF-403B-BADA-7CEA110C3B16}" type="slidenum">
              <a:rPr lang="en-US" smtClean="0"/>
              <a:pPr>
                <a:defRPr/>
              </a:pPr>
              <a:t>10</a:t>
            </a:fld>
            <a:endParaRPr lang="en-US" dirty="0"/>
          </a:p>
        </p:txBody>
      </p:sp>
      <p:pic>
        <p:nvPicPr>
          <p:cNvPr id="10248" name="Picture 8" descr="http://ts1.mm.bing.net/th?id=I4530916314383028&amp;pid=1.8&amp;w=257&amp;h=155&amp;c=7&amp;rs=1"/>
          <p:cNvPicPr>
            <a:picLocks noChangeAspect="1" noChangeArrowheads="1"/>
          </p:cNvPicPr>
          <p:nvPr/>
        </p:nvPicPr>
        <p:blipFill>
          <a:blip r:embed="rId3" cstate="print"/>
          <a:srcRect/>
          <a:stretch>
            <a:fillRect/>
          </a:stretch>
        </p:blipFill>
        <p:spPr bwMode="auto">
          <a:xfrm>
            <a:off x="-1" y="1"/>
            <a:ext cx="11371005" cy="6858000"/>
          </a:xfrm>
          <a:prstGeom prst="rect">
            <a:avLst/>
          </a:prstGeom>
          <a:noFill/>
        </p:spPr>
      </p:pic>
      <p:sp>
        <p:nvSpPr>
          <p:cNvPr id="6" name="TextBox 5"/>
          <p:cNvSpPr txBox="1"/>
          <p:nvPr/>
        </p:nvSpPr>
        <p:spPr>
          <a:xfrm>
            <a:off x="2971800" y="5791200"/>
            <a:ext cx="5867401" cy="769441"/>
          </a:xfrm>
          <a:prstGeom prst="rect">
            <a:avLst/>
          </a:prstGeom>
          <a:noFill/>
        </p:spPr>
        <p:txBody>
          <a:bodyPr wrap="square" rtlCol="0">
            <a:spAutoFit/>
          </a:bodyPr>
          <a:lstStyle/>
          <a:p>
            <a:r>
              <a:rPr lang="en-US" sz="4400" b="1" dirty="0" smtClean="0">
                <a:solidFill>
                  <a:schemeClr val="bg1"/>
                </a:solidFill>
              </a:rPr>
              <a:t>First, Do No Harm…</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xfrm>
            <a:off x="3810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F0000"/>
                </a:solidFill>
              </a:rPr>
              <a:t>Dam Safety during Planning</a:t>
            </a:r>
          </a:p>
        </p:txBody>
      </p:sp>
      <p:sp>
        <p:nvSpPr>
          <p:cNvPr id="34818" name="Rectangle 3"/>
          <p:cNvSpPr>
            <a:spLocks noGrp="1" noChangeArrowheads="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dirty="0" smtClean="0">
                <a:latin typeface="Arial" pitchFamily="34" charset="0"/>
                <a:cs typeface="Arial" pitchFamily="34" charset="0"/>
              </a:rPr>
              <a:t>Planning Process</a:t>
            </a:r>
          </a:p>
          <a:p>
            <a:pPr eaLnBrk="1" hangingPunct="1">
              <a:buFontTx/>
              <a:buNone/>
            </a:pPr>
            <a:r>
              <a:rPr lang="en-US" dirty="0" smtClean="0">
                <a:latin typeface="Arial" pitchFamily="34" charset="0"/>
                <a:cs typeface="Arial" pitchFamily="34" charset="0"/>
              </a:rPr>
              <a:t>	Reconnaissance -- </a:t>
            </a:r>
            <a:r>
              <a:rPr lang="en-US" sz="2800" dirty="0" smtClean="0">
                <a:latin typeface="Arial" pitchFamily="34" charset="0"/>
                <a:cs typeface="Arial" pitchFamily="34" charset="0"/>
              </a:rPr>
              <a:t>Engineers include dam safety in the study phase.</a:t>
            </a:r>
            <a:endParaRPr lang="en-US" dirty="0" smtClean="0">
              <a:latin typeface="Arial" pitchFamily="34" charset="0"/>
              <a:cs typeface="Arial" pitchFamily="34" charset="0"/>
            </a:endParaRPr>
          </a:p>
          <a:p>
            <a:pPr eaLnBrk="1" hangingPunct="1">
              <a:buFontTx/>
              <a:buNone/>
            </a:pPr>
            <a:r>
              <a:rPr lang="en-US" dirty="0" smtClean="0">
                <a:latin typeface="Arial" pitchFamily="34" charset="0"/>
                <a:cs typeface="Arial" pitchFamily="34" charset="0"/>
              </a:rPr>
              <a:t>	Feasibility  -- </a:t>
            </a:r>
            <a:r>
              <a:rPr lang="en-US" sz="2800" dirty="0" smtClean="0">
                <a:latin typeface="Arial" pitchFamily="34" charset="0"/>
                <a:cs typeface="Arial" pitchFamily="34" charset="0"/>
              </a:rPr>
              <a:t>Each alternative is reviewed to find the plan that provides the benefits desired with the least risk and the most economic costs.  The safe operations of all proposed dams are reviewed.  The full report receives independent technical reviews.</a:t>
            </a:r>
          </a:p>
        </p:txBody>
      </p:sp>
      <p:sp>
        <p:nvSpPr>
          <p:cNvPr id="34820" name="Rectangle 4"/>
          <p:cNvSpPr>
            <a:spLocks noChangeArrowheads="1"/>
          </p:cNvSpPr>
          <p:nvPr/>
        </p:nvSpPr>
        <p:spPr bwMode="auto">
          <a:xfrm>
            <a:off x="5943600" y="1219200"/>
            <a:ext cx="1524000" cy="914400"/>
          </a:xfrm>
          <a:prstGeom prst="rect">
            <a:avLst/>
          </a:prstGeom>
          <a:solidFill>
            <a:srgbClr val="FF000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a:cs typeface="Arial" charset="0"/>
              </a:rPr>
              <a:t>Planning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2057400" y="609600"/>
            <a:ext cx="5410200" cy="1190625"/>
          </a:xfrm>
          <a:prstGeom prst="rect">
            <a:avLst/>
          </a:prstGeom>
          <a:noFill/>
          <a:ln w="9525">
            <a:noFill/>
            <a:miter lim="800000"/>
            <a:headEnd/>
            <a:tailEnd/>
          </a:ln>
        </p:spPr>
        <p:txBody>
          <a:bodyPr>
            <a:spAutoFit/>
          </a:bodyPr>
          <a:lstStyle/>
          <a:p>
            <a:pPr algn="ctr" eaLnBrk="0" hangingPunct="0"/>
            <a:r>
              <a:rPr lang="en-US" sz="3600" dirty="0">
                <a:solidFill>
                  <a:srgbClr val="FF0000"/>
                </a:solidFill>
              </a:rPr>
              <a:t>Reconnaissance Phase</a:t>
            </a:r>
          </a:p>
          <a:p>
            <a:pPr algn="ctr" eaLnBrk="0" hangingPunct="0"/>
            <a:r>
              <a:rPr lang="en-US" sz="3600" dirty="0">
                <a:solidFill>
                  <a:srgbClr val="FF0000"/>
                </a:solidFill>
              </a:rPr>
              <a:t>Engineering Activities</a:t>
            </a:r>
          </a:p>
        </p:txBody>
      </p:sp>
      <p:sp>
        <p:nvSpPr>
          <p:cNvPr id="36866" name="Text Box 3"/>
          <p:cNvSpPr txBox="1">
            <a:spLocks noChangeArrowheads="1"/>
          </p:cNvSpPr>
          <p:nvPr/>
        </p:nvSpPr>
        <p:spPr bwMode="auto">
          <a:xfrm>
            <a:off x="381000" y="2057400"/>
            <a:ext cx="8447088" cy="3711575"/>
          </a:xfrm>
          <a:prstGeom prst="rect">
            <a:avLst/>
          </a:prstGeom>
          <a:noFill/>
          <a:ln w="9525">
            <a:noFill/>
            <a:miter lim="800000"/>
            <a:headEnd/>
            <a:tailEnd/>
          </a:ln>
        </p:spPr>
        <p:txBody>
          <a:bodyPr>
            <a:spAutoFit/>
          </a:bodyPr>
          <a:lstStyle/>
          <a:p>
            <a:pPr eaLnBrk="0" hangingPunct="0">
              <a:lnSpc>
                <a:spcPct val="140000"/>
              </a:lnSpc>
              <a:buClr>
                <a:srgbClr val="FF0000"/>
              </a:buClr>
              <a:buSzPct val="150000"/>
              <a:buFontTx/>
              <a:buChar char="•"/>
            </a:pPr>
            <a:r>
              <a:rPr lang="en-US" sz="3400"/>
              <a:t>Identify a public need. </a:t>
            </a:r>
          </a:p>
          <a:p>
            <a:pPr eaLnBrk="0" hangingPunct="0">
              <a:lnSpc>
                <a:spcPct val="140000"/>
              </a:lnSpc>
              <a:buClr>
                <a:srgbClr val="FF0000"/>
              </a:buClr>
              <a:buSzPct val="150000"/>
              <a:buFontTx/>
              <a:buChar char="•"/>
            </a:pPr>
            <a:r>
              <a:rPr lang="en-US" sz="3400"/>
              <a:t>Create Project Delivery Team </a:t>
            </a:r>
          </a:p>
          <a:p>
            <a:pPr eaLnBrk="0" hangingPunct="0">
              <a:lnSpc>
                <a:spcPct val="140000"/>
              </a:lnSpc>
              <a:buClr>
                <a:srgbClr val="FF0000"/>
              </a:buClr>
              <a:buSzPct val="150000"/>
              <a:buFontTx/>
              <a:buChar char="•"/>
            </a:pPr>
            <a:r>
              <a:rPr lang="en-US" sz="3400"/>
              <a:t>Develop Project Management Plan </a:t>
            </a:r>
          </a:p>
          <a:p>
            <a:pPr eaLnBrk="0" hangingPunct="0">
              <a:lnSpc>
                <a:spcPct val="140000"/>
              </a:lnSpc>
              <a:buClr>
                <a:srgbClr val="FF0000"/>
              </a:buClr>
              <a:buSzPct val="150000"/>
              <a:buFontTx/>
              <a:buChar char="•"/>
            </a:pPr>
            <a:r>
              <a:rPr lang="en-US" sz="3400"/>
              <a:t>Identify a local sponsor</a:t>
            </a:r>
          </a:p>
          <a:p>
            <a:pPr eaLnBrk="0" hangingPunct="0">
              <a:lnSpc>
                <a:spcPct val="140000"/>
              </a:lnSpc>
              <a:buClr>
                <a:srgbClr val="FF0000"/>
              </a:buClr>
              <a:buSzPct val="150000"/>
              <a:buFontTx/>
              <a:buChar char="•"/>
            </a:pPr>
            <a:r>
              <a:rPr lang="en-US" sz="3400"/>
              <a:t>Coordinate through Dam Safety Officer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752600" y="152400"/>
            <a:ext cx="5493812" cy="646331"/>
          </a:xfrm>
          <a:prstGeom prst="rect">
            <a:avLst/>
          </a:prstGeom>
          <a:noFill/>
          <a:ln w="9525">
            <a:noFill/>
            <a:miter lim="800000"/>
            <a:headEnd/>
            <a:tailEnd/>
          </a:ln>
        </p:spPr>
        <p:txBody>
          <a:bodyPr wrap="none">
            <a:spAutoFit/>
          </a:bodyPr>
          <a:lstStyle/>
          <a:p>
            <a:pPr eaLnBrk="0" hangingPunct="0"/>
            <a:r>
              <a:rPr lang="en-US" sz="3600" dirty="0">
                <a:solidFill>
                  <a:srgbClr val="FF0000"/>
                </a:solidFill>
              </a:rPr>
              <a:t>Project Management Plan</a:t>
            </a:r>
          </a:p>
        </p:txBody>
      </p:sp>
      <p:sp>
        <p:nvSpPr>
          <p:cNvPr id="38914" name="Text Box 3"/>
          <p:cNvSpPr txBox="1">
            <a:spLocks noChangeArrowheads="1"/>
          </p:cNvSpPr>
          <p:nvPr/>
        </p:nvSpPr>
        <p:spPr bwMode="auto">
          <a:xfrm>
            <a:off x="609600" y="838200"/>
            <a:ext cx="8740775" cy="5324475"/>
          </a:xfrm>
          <a:prstGeom prst="rect">
            <a:avLst/>
          </a:prstGeom>
          <a:noFill/>
          <a:ln w="9525">
            <a:noFill/>
            <a:miter lim="800000"/>
            <a:headEnd/>
            <a:tailEnd/>
          </a:ln>
        </p:spPr>
        <p:txBody>
          <a:bodyPr>
            <a:spAutoFit/>
          </a:bodyPr>
          <a:lstStyle/>
          <a:p>
            <a:pPr>
              <a:buFontTx/>
              <a:buChar char="•"/>
            </a:pPr>
            <a:r>
              <a:rPr lang="en-US" sz="2200" dirty="0"/>
              <a:t>Developed during Reconnaissance</a:t>
            </a:r>
          </a:p>
          <a:p>
            <a:pPr>
              <a:buFontTx/>
              <a:buChar char="•"/>
            </a:pPr>
            <a:r>
              <a:rPr lang="en-US" sz="2200" dirty="0"/>
              <a:t>Important to identify, schedule, and fund Engineering and Dam Safety requirements</a:t>
            </a:r>
          </a:p>
          <a:p>
            <a:pPr>
              <a:buFontTx/>
              <a:buChar char="•"/>
            </a:pPr>
            <a:r>
              <a:rPr lang="en-US" sz="2200" dirty="0"/>
              <a:t>Engineering reports, manuals, and plans include:</a:t>
            </a:r>
          </a:p>
          <a:p>
            <a:pPr lvl="1">
              <a:buFontTx/>
              <a:buChar char="•"/>
            </a:pPr>
            <a:r>
              <a:rPr lang="en-US" dirty="0"/>
              <a:t>Review Plan</a:t>
            </a:r>
            <a:r>
              <a:rPr lang="en-US" dirty="0">
                <a:solidFill>
                  <a:srgbClr val="FF0000"/>
                </a:solidFill>
              </a:rPr>
              <a:t> </a:t>
            </a:r>
            <a:r>
              <a:rPr lang="en-US" b="1" dirty="0">
                <a:solidFill>
                  <a:srgbClr val="FF0000"/>
                </a:solidFill>
              </a:rPr>
              <a:t>~ New</a:t>
            </a:r>
          </a:p>
          <a:p>
            <a:pPr lvl="1">
              <a:buFontTx/>
              <a:buChar char="•"/>
            </a:pPr>
            <a:r>
              <a:rPr lang="en-US" dirty="0"/>
              <a:t>Design Documentation Reports (DDR)</a:t>
            </a:r>
          </a:p>
          <a:p>
            <a:pPr lvl="1">
              <a:buFontTx/>
              <a:buChar char="•"/>
            </a:pPr>
            <a:r>
              <a:rPr lang="en-US" dirty="0"/>
              <a:t>Engineering Considerations and Instructions to Field Personnel</a:t>
            </a:r>
          </a:p>
          <a:p>
            <a:pPr lvl="1">
              <a:buFontTx/>
              <a:buChar char="•"/>
            </a:pPr>
            <a:r>
              <a:rPr lang="en-US" b="1" dirty="0"/>
              <a:t>Control of Water Plan (during construction)</a:t>
            </a:r>
          </a:p>
          <a:p>
            <a:pPr lvl="1">
              <a:buFontTx/>
              <a:buChar char="•"/>
            </a:pPr>
            <a:r>
              <a:rPr lang="en-US" b="1" dirty="0"/>
              <a:t>Initial Reservoir Filling Plan</a:t>
            </a:r>
          </a:p>
          <a:p>
            <a:pPr lvl="1">
              <a:buFontTx/>
              <a:buChar char="•"/>
            </a:pPr>
            <a:r>
              <a:rPr lang="en-US" b="1" dirty="0"/>
              <a:t>Embankment Surveillance Plan</a:t>
            </a:r>
          </a:p>
          <a:p>
            <a:pPr lvl="1">
              <a:buFontTx/>
              <a:buChar char="•"/>
            </a:pPr>
            <a:r>
              <a:rPr lang="en-US" dirty="0"/>
              <a:t>Project Security Plan</a:t>
            </a:r>
          </a:p>
          <a:p>
            <a:pPr lvl="1">
              <a:buFontTx/>
              <a:buChar char="•"/>
            </a:pPr>
            <a:r>
              <a:rPr lang="en-US" b="1" dirty="0"/>
              <a:t>Instrumentation Plan</a:t>
            </a:r>
          </a:p>
          <a:p>
            <a:pPr lvl="1">
              <a:buFontTx/>
              <a:buChar char="•"/>
            </a:pPr>
            <a:r>
              <a:rPr lang="en-US" dirty="0"/>
              <a:t>O&amp;M (or OMRR&amp;R) Plan</a:t>
            </a:r>
          </a:p>
          <a:p>
            <a:pPr lvl="1">
              <a:buFontTx/>
              <a:buChar char="•"/>
            </a:pPr>
            <a:r>
              <a:rPr lang="en-US" dirty="0"/>
              <a:t>Turnover Plan</a:t>
            </a:r>
          </a:p>
          <a:p>
            <a:pPr lvl="1">
              <a:buFontTx/>
              <a:buChar char="•"/>
            </a:pPr>
            <a:r>
              <a:rPr lang="en-US" b="1" dirty="0"/>
              <a:t>Water Control Plan (Operations)</a:t>
            </a:r>
          </a:p>
          <a:p>
            <a:pPr lvl="1">
              <a:buFontTx/>
              <a:buChar char="•"/>
            </a:pPr>
            <a:r>
              <a:rPr lang="en-US" dirty="0"/>
              <a:t>Emergency Action Plan (EAP)</a:t>
            </a:r>
          </a:p>
          <a:p>
            <a:pPr lvl="1">
              <a:buFontTx/>
              <a:buChar char="•"/>
            </a:pPr>
            <a:r>
              <a:rPr lang="en-US" b="1" dirty="0"/>
              <a:t>Post-Construction Documentation of Foundation, Materials, and Construction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457200" y="228600"/>
            <a:ext cx="8305800" cy="579438"/>
          </a:xfrm>
          <a:prstGeom prst="rect">
            <a:avLst/>
          </a:prstGeom>
          <a:noFill/>
          <a:ln w="9525">
            <a:noFill/>
            <a:miter lim="800000"/>
            <a:headEnd/>
            <a:tailEnd/>
          </a:ln>
        </p:spPr>
        <p:txBody>
          <a:bodyPr>
            <a:spAutoFit/>
          </a:bodyPr>
          <a:lstStyle/>
          <a:p>
            <a:pPr algn="ctr" eaLnBrk="0" hangingPunct="0"/>
            <a:r>
              <a:rPr lang="en-US" sz="3200" dirty="0">
                <a:solidFill>
                  <a:srgbClr val="FF0000"/>
                </a:solidFill>
              </a:rPr>
              <a:t>Feasibility Phase Engineering Activities</a:t>
            </a:r>
          </a:p>
        </p:txBody>
      </p:sp>
      <p:sp>
        <p:nvSpPr>
          <p:cNvPr id="40962" name="Text Box 3"/>
          <p:cNvSpPr txBox="1">
            <a:spLocks noChangeArrowheads="1"/>
          </p:cNvSpPr>
          <p:nvPr/>
        </p:nvSpPr>
        <p:spPr bwMode="auto">
          <a:xfrm>
            <a:off x="457200" y="914400"/>
            <a:ext cx="8505825" cy="5016500"/>
          </a:xfrm>
          <a:prstGeom prst="rect">
            <a:avLst/>
          </a:prstGeom>
          <a:noFill/>
          <a:ln w="9525">
            <a:noFill/>
            <a:miter lim="800000"/>
            <a:headEnd/>
            <a:tailEnd/>
          </a:ln>
        </p:spPr>
        <p:txBody>
          <a:bodyPr>
            <a:spAutoFit/>
          </a:bodyPr>
          <a:lstStyle/>
          <a:p>
            <a:pPr eaLnBrk="0" hangingPunct="0">
              <a:spcAft>
                <a:spcPct val="50000"/>
              </a:spcAft>
              <a:buClr>
                <a:srgbClr val="FF0000"/>
              </a:buClr>
              <a:buSzPct val="150000"/>
              <a:buFontTx/>
              <a:buChar char="•"/>
            </a:pPr>
            <a:r>
              <a:rPr lang="en-US" sz="2000" dirty="0"/>
              <a:t>Develop the </a:t>
            </a:r>
            <a:r>
              <a:rPr lang="en-US" sz="2000" dirty="0" smtClean="0"/>
              <a:t>National Economic Development (NED) </a:t>
            </a:r>
            <a:r>
              <a:rPr lang="en-US" sz="2000" dirty="0"/>
              <a:t>Plan.</a:t>
            </a:r>
          </a:p>
          <a:p>
            <a:pPr eaLnBrk="0" hangingPunct="0">
              <a:spcAft>
                <a:spcPct val="50000"/>
              </a:spcAft>
              <a:buClr>
                <a:srgbClr val="FF0000"/>
              </a:buClr>
              <a:buSzPct val="150000"/>
              <a:buFontTx/>
              <a:buChar char="•"/>
            </a:pPr>
            <a:r>
              <a:rPr lang="en-US" sz="2000" dirty="0"/>
              <a:t>Perform sufficient engineering to formulate a solution and baseline cost estimate. </a:t>
            </a:r>
          </a:p>
          <a:p>
            <a:pPr eaLnBrk="0" hangingPunct="0">
              <a:spcAft>
                <a:spcPct val="50000"/>
              </a:spcAft>
              <a:buClr>
                <a:srgbClr val="FF0000"/>
              </a:buClr>
              <a:buSzPct val="150000"/>
              <a:buFontTx/>
              <a:buChar char="•"/>
            </a:pPr>
            <a:r>
              <a:rPr lang="en-US" sz="2000" dirty="0"/>
              <a:t>Include all dam safety requirements in the Project Cooperation Agreement.</a:t>
            </a:r>
          </a:p>
          <a:p>
            <a:pPr lvl="1" eaLnBrk="0" hangingPunct="0">
              <a:spcAft>
                <a:spcPct val="50000"/>
              </a:spcAft>
              <a:buClr>
                <a:srgbClr val="FF0000"/>
              </a:buClr>
              <a:buSzPct val="75000"/>
              <a:buFont typeface="Wingdings" pitchFamily="2" charset="2"/>
              <a:buChar char="Ø"/>
            </a:pPr>
            <a:r>
              <a:rPr lang="en-US" sz="2000" dirty="0"/>
              <a:t>Discuss OMRR&amp;R and dam safety requirements with sponsor and State.</a:t>
            </a:r>
          </a:p>
          <a:p>
            <a:pPr lvl="1" eaLnBrk="0" hangingPunct="0">
              <a:spcAft>
                <a:spcPct val="50000"/>
              </a:spcAft>
              <a:buClr>
                <a:srgbClr val="FF0000"/>
              </a:buClr>
              <a:buSzPct val="75000"/>
              <a:buFont typeface="Wingdings" pitchFamily="2" charset="2"/>
              <a:buChar char="Ø"/>
            </a:pPr>
            <a:r>
              <a:rPr lang="en-US" sz="2000" dirty="0"/>
              <a:t>Prepare a Turn Over Plan for non-Federally operated dams.</a:t>
            </a:r>
          </a:p>
          <a:p>
            <a:pPr lvl="1" eaLnBrk="0" hangingPunct="0">
              <a:spcAft>
                <a:spcPct val="50000"/>
              </a:spcAft>
              <a:buClr>
                <a:srgbClr val="FF0000"/>
              </a:buClr>
              <a:buSzPct val="75000"/>
              <a:buFont typeface="Wingdings" pitchFamily="2" charset="2"/>
              <a:buChar char="Ø"/>
            </a:pPr>
            <a:r>
              <a:rPr lang="en-US" sz="2000" dirty="0"/>
              <a:t>Include costs for first two periodic inspections</a:t>
            </a:r>
          </a:p>
          <a:p>
            <a:pPr eaLnBrk="0" hangingPunct="0">
              <a:spcAft>
                <a:spcPct val="50000"/>
              </a:spcAft>
              <a:buClr>
                <a:srgbClr val="FF0000"/>
              </a:buClr>
              <a:buSzPct val="150000"/>
              <a:buFontTx/>
              <a:buChar char="•"/>
            </a:pPr>
            <a:r>
              <a:rPr lang="en-US" sz="2000" dirty="0" smtClean="0"/>
              <a:t>District </a:t>
            </a:r>
            <a:r>
              <a:rPr lang="en-US" sz="2000" dirty="0"/>
              <a:t>performs DQC; MSC-QA; HQ-Policy Compliance Review</a:t>
            </a:r>
          </a:p>
          <a:p>
            <a:pPr eaLnBrk="0" hangingPunct="0">
              <a:spcAft>
                <a:spcPct val="50000"/>
              </a:spcAft>
              <a:buClr>
                <a:srgbClr val="FF0000"/>
              </a:buClr>
              <a:buSzPct val="150000"/>
              <a:buFontTx/>
              <a:buChar char="•"/>
            </a:pPr>
            <a:r>
              <a:rPr lang="en-US" sz="2000" dirty="0"/>
              <a:t>Independent External Peer Review</a:t>
            </a:r>
          </a:p>
          <a:p>
            <a:pPr eaLnBrk="0" hangingPunct="0">
              <a:spcAft>
                <a:spcPct val="50000"/>
              </a:spcAft>
              <a:buClr>
                <a:srgbClr val="FF0000"/>
              </a:buClr>
              <a:buSzPct val="150000"/>
              <a:buFontTx/>
              <a:buChar char="•"/>
            </a:pPr>
            <a:r>
              <a:rPr lang="en-US" sz="2000" dirty="0"/>
              <a:t>Report to Congress includes consequences of failure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304800" y="304800"/>
            <a:ext cx="8610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0000"/>
                </a:solidFill>
              </a:rPr>
              <a:t>Dam Safety during Engineering and Design</a:t>
            </a:r>
          </a:p>
        </p:txBody>
      </p:sp>
      <p:sp>
        <p:nvSpPr>
          <p:cNvPr id="43010" name="Rectangle 3"/>
          <p:cNvSpPr>
            <a:spLocks noGrp="1" noChangeArrowheads="1"/>
          </p:cNvSpPr>
          <p:nvPr>
            <p:ph idx="1"/>
          </p:nvPr>
        </p:nvSpPr>
        <p:spPr bwMode="auto">
          <a:xfrm>
            <a:off x="533400" y="9906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buFontTx/>
              <a:buNone/>
            </a:pPr>
            <a:r>
              <a:rPr lang="en-US" dirty="0" smtClean="0">
                <a:latin typeface="Arial" pitchFamily="34" charset="0"/>
                <a:cs typeface="Arial" pitchFamily="34" charset="0"/>
              </a:rPr>
              <a:t>Preconstruction Engineering </a:t>
            </a:r>
          </a:p>
          <a:p>
            <a:pPr eaLnBrk="1" hangingPunct="1">
              <a:spcBef>
                <a:spcPts val="0"/>
              </a:spcBef>
              <a:buFontTx/>
              <a:buNone/>
            </a:pPr>
            <a:r>
              <a:rPr lang="en-US" dirty="0" smtClean="0">
                <a:latin typeface="Arial" pitchFamily="34" charset="0"/>
                <a:cs typeface="Arial" pitchFamily="34" charset="0"/>
              </a:rPr>
              <a:t>and Design – </a:t>
            </a:r>
          </a:p>
          <a:p>
            <a:pPr eaLnBrk="1" hangingPunct="1">
              <a:buFontTx/>
              <a:buNone/>
            </a:pPr>
            <a:r>
              <a:rPr lang="en-US" sz="2800" dirty="0" smtClean="0">
                <a:latin typeface="Arial" pitchFamily="34" charset="0"/>
                <a:cs typeface="Arial" pitchFamily="34" charset="0"/>
              </a:rPr>
              <a:t>	Technical standards are applied to insure a safe design.</a:t>
            </a:r>
          </a:p>
          <a:p>
            <a:pPr eaLnBrk="1" hangingPunct="1">
              <a:buFontTx/>
              <a:buNone/>
            </a:pPr>
            <a:r>
              <a:rPr lang="en-US" dirty="0" smtClean="0">
                <a:latin typeface="Arial" pitchFamily="34" charset="0"/>
                <a:cs typeface="Arial" pitchFamily="34" charset="0"/>
              </a:rPr>
              <a:t>Engineering During Construction -- </a:t>
            </a:r>
          </a:p>
          <a:p>
            <a:pPr eaLnBrk="1" hangingPunct="1">
              <a:buFontTx/>
              <a:buNone/>
            </a:pPr>
            <a:r>
              <a:rPr lang="en-US" dirty="0" smtClean="0">
                <a:latin typeface="Arial" pitchFamily="34" charset="0"/>
                <a:cs typeface="Arial" pitchFamily="34" charset="0"/>
              </a:rPr>
              <a:t>	</a:t>
            </a:r>
            <a:r>
              <a:rPr lang="en-US" sz="2800" dirty="0" smtClean="0">
                <a:latin typeface="Arial" pitchFamily="34" charset="0"/>
                <a:cs typeface="Arial" pitchFamily="34" charset="0"/>
              </a:rPr>
              <a:t>1) The designers consult with the construction representatives to modify plans and specifications for unforeseen conditions.</a:t>
            </a:r>
          </a:p>
          <a:p>
            <a:pPr eaLnBrk="1" hangingPunct="1">
              <a:buFontTx/>
              <a:buNone/>
            </a:pPr>
            <a:r>
              <a:rPr lang="en-US" sz="2800" dirty="0" smtClean="0">
                <a:latin typeface="Arial" pitchFamily="34" charset="0"/>
                <a:cs typeface="Arial" pitchFamily="34" charset="0"/>
              </a:rPr>
              <a:t>	2) O&amp;M manuals and First filling plans       developed.</a:t>
            </a:r>
          </a:p>
        </p:txBody>
      </p:sp>
      <p:sp>
        <p:nvSpPr>
          <p:cNvPr id="43012" name="Rectangle 4"/>
          <p:cNvSpPr>
            <a:spLocks noChangeArrowheads="1"/>
          </p:cNvSpPr>
          <p:nvPr/>
        </p:nvSpPr>
        <p:spPr bwMode="auto">
          <a:xfrm>
            <a:off x="6629400" y="1066800"/>
            <a:ext cx="1676400" cy="914400"/>
          </a:xfrm>
          <a:prstGeom prst="rect">
            <a:avLst/>
          </a:prstGeom>
          <a:solidFill>
            <a:srgbClr val="92D05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a:cs typeface="Arial" charset="0"/>
              </a:rPr>
              <a:t>Engineering</a:t>
            </a:r>
            <a:r>
              <a:rPr lang="en-US" sz="1600" b="1" dirty="0">
                <a:solidFill>
                  <a:schemeClr val="bg1"/>
                </a:solidFill>
                <a:cs typeface="Arial" charset="0"/>
              </a:rPr>
              <a:t> </a:t>
            </a:r>
            <a:r>
              <a:rPr lang="en-US" sz="1600" b="1" dirty="0">
                <a:cs typeface="Arial" charset="0"/>
              </a:rPr>
              <a:t>and</a:t>
            </a:r>
            <a:r>
              <a:rPr lang="en-US" sz="1600" b="1" dirty="0">
                <a:solidFill>
                  <a:schemeClr val="bg1"/>
                </a:solidFill>
                <a:cs typeface="Arial" charset="0"/>
              </a:rPr>
              <a:t> </a:t>
            </a:r>
            <a:r>
              <a:rPr lang="en-US" sz="1600" b="1" dirty="0">
                <a:cs typeface="Arial" charset="0"/>
              </a:rPr>
              <a:t>Design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81000" y="609600"/>
            <a:ext cx="8382000" cy="1077218"/>
          </a:xfrm>
          <a:prstGeom prst="rect">
            <a:avLst/>
          </a:prstGeom>
          <a:noFill/>
          <a:ln w="9525">
            <a:noFill/>
            <a:miter lim="800000"/>
            <a:headEnd/>
            <a:tailEnd/>
          </a:ln>
        </p:spPr>
        <p:txBody>
          <a:bodyPr wrap="square">
            <a:spAutoFit/>
          </a:bodyPr>
          <a:lstStyle/>
          <a:p>
            <a:pPr algn="ctr" eaLnBrk="0" hangingPunct="0"/>
            <a:r>
              <a:rPr lang="en-US" sz="3200" dirty="0">
                <a:solidFill>
                  <a:srgbClr val="FF0000"/>
                </a:solidFill>
              </a:rPr>
              <a:t>Pre-Construction Engineering and Design (PED) Phase Activities</a:t>
            </a:r>
          </a:p>
        </p:txBody>
      </p:sp>
      <p:sp>
        <p:nvSpPr>
          <p:cNvPr id="45058" name="Text Box 3"/>
          <p:cNvSpPr txBox="1">
            <a:spLocks noChangeArrowheads="1"/>
          </p:cNvSpPr>
          <p:nvPr/>
        </p:nvSpPr>
        <p:spPr bwMode="auto">
          <a:xfrm>
            <a:off x="152400" y="2286000"/>
            <a:ext cx="8763000" cy="3108543"/>
          </a:xfrm>
          <a:prstGeom prst="rect">
            <a:avLst/>
          </a:prstGeom>
          <a:noFill/>
          <a:ln w="9525">
            <a:noFill/>
            <a:miter lim="800000"/>
            <a:headEnd/>
            <a:tailEnd/>
          </a:ln>
        </p:spPr>
        <p:txBody>
          <a:bodyPr wrap="square">
            <a:spAutoFit/>
          </a:bodyPr>
          <a:lstStyle/>
          <a:p>
            <a:pPr eaLnBrk="0" hangingPunct="0">
              <a:lnSpc>
                <a:spcPct val="140000"/>
              </a:lnSpc>
              <a:buClr>
                <a:srgbClr val="FF0000"/>
              </a:buClr>
              <a:buSzPct val="150000"/>
              <a:buFontTx/>
              <a:buChar char="•"/>
            </a:pPr>
            <a:r>
              <a:rPr lang="en-US" sz="2800" dirty="0" smtClean="0"/>
              <a:t>Prepare Plans and Specifications</a:t>
            </a:r>
          </a:p>
          <a:p>
            <a:pPr eaLnBrk="0" hangingPunct="0">
              <a:lnSpc>
                <a:spcPct val="140000"/>
              </a:lnSpc>
              <a:buClr>
                <a:srgbClr val="FF0000"/>
              </a:buClr>
              <a:buSzPct val="150000"/>
              <a:buFontTx/>
              <a:buChar char="•"/>
            </a:pPr>
            <a:r>
              <a:rPr lang="en-US" sz="2800" dirty="0" smtClean="0"/>
              <a:t>Prepare </a:t>
            </a:r>
            <a:r>
              <a:rPr lang="en-US" sz="2800" dirty="0"/>
              <a:t>the first construction contract</a:t>
            </a:r>
          </a:p>
          <a:p>
            <a:pPr eaLnBrk="0" hangingPunct="0">
              <a:lnSpc>
                <a:spcPct val="140000"/>
              </a:lnSpc>
              <a:buClr>
                <a:srgbClr val="FF0000"/>
              </a:buClr>
              <a:buSzPct val="150000"/>
              <a:buFontTx/>
              <a:buChar char="•"/>
            </a:pPr>
            <a:r>
              <a:rPr lang="en-US" sz="2800" dirty="0"/>
              <a:t>DSO ensures that design criteria includes most current dam safety requirements</a:t>
            </a:r>
          </a:p>
          <a:p>
            <a:pPr eaLnBrk="0" hangingPunct="0">
              <a:lnSpc>
                <a:spcPct val="140000"/>
              </a:lnSpc>
              <a:buClr>
                <a:srgbClr val="FF0000"/>
              </a:buClr>
              <a:buSzPct val="150000"/>
              <a:buFontTx/>
              <a:buChar char="•"/>
            </a:pPr>
            <a:r>
              <a:rPr lang="en-US" sz="2800" dirty="0"/>
              <a:t>Procure </a:t>
            </a:r>
            <a:r>
              <a:rPr lang="en-US" sz="2800" dirty="0" smtClean="0"/>
              <a:t>lands, such as within </a:t>
            </a:r>
            <a:r>
              <a:rPr lang="en-US" sz="2800" dirty="0"/>
              <a:t>the spillway discharge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bwMode="auto">
          <a:xfrm>
            <a:off x="381000" y="4572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solidFill>
                  <a:srgbClr val="FF0000"/>
                </a:solidFill>
              </a:rPr>
              <a:t>Dam Safety during Construction</a:t>
            </a:r>
          </a:p>
        </p:txBody>
      </p:sp>
      <p:sp>
        <p:nvSpPr>
          <p:cNvPr id="47106" name="Rectangle 3"/>
          <p:cNvSpPr>
            <a:spLocks noGrp="1" noChangeArrowheads="1"/>
          </p:cNvSpPr>
          <p:nvPr>
            <p:ph idx="1"/>
          </p:nvPr>
        </p:nvSpPr>
        <p:spPr bwMode="auto">
          <a:xfrm>
            <a:off x="609600" y="1524000"/>
            <a:ext cx="8229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600" dirty="0" smtClean="0">
                <a:latin typeface="Arial" pitchFamily="34" charset="0"/>
                <a:cs typeface="Arial" pitchFamily="34" charset="0"/>
              </a:rPr>
              <a:t>Construction Phase --</a:t>
            </a:r>
          </a:p>
          <a:p>
            <a:pPr eaLnBrk="1" hangingPunct="1">
              <a:buFontTx/>
              <a:buNone/>
            </a:pPr>
            <a:r>
              <a:rPr lang="en-US" sz="3600" dirty="0" smtClean="0">
                <a:latin typeface="Arial" pitchFamily="34" charset="0"/>
                <a:cs typeface="Arial" pitchFamily="34" charset="0"/>
              </a:rPr>
              <a:t>	</a:t>
            </a:r>
            <a:r>
              <a:rPr lang="en-US" dirty="0" smtClean="0">
                <a:latin typeface="Arial" pitchFamily="34" charset="0"/>
                <a:cs typeface="Arial" pitchFamily="34" charset="0"/>
              </a:rPr>
              <a:t>Quality Assurance -- </a:t>
            </a:r>
          </a:p>
          <a:p>
            <a:pPr lvl="2" eaLnBrk="1" hangingPunct="1">
              <a:buFontTx/>
              <a:buNone/>
            </a:pPr>
            <a:r>
              <a:rPr lang="en-US" dirty="0" smtClean="0">
                <a:latin typeface="Arial" pitchFamily="34" charset="0"/>
                <a:cs typeface="Arial" pitchFamily="34" charset="0"/>
              </a:rPr>
              <a:t>1)</a:t>
            </a:r>
            <a:r>
              <a:rPr lang="en-US" dirty="0" smtClean="0">
                <a:solidFill>
                  <a:srgbClr val="FAFD00"/>
                </a:solidFill>
                <a:latin typeface="Arial" pitchFamily="34" charset="0"/>
                <a:cs typeface="Arial" pitchFamily="34" charset="0"/>
              </a:rPr>
              <a:t> </a:t>
            </a:r>
            <a:r>
              <a:rPr lang="en-US" dirty="0" smtClean="0">
                <a:latin typeface="Arial" pitchFamily="34" charset="0"/>
                <a:cs typeface="Arial" pitchFamily="34" charset="0"/>
              </a:rPr>
              <a:t>Construction field offices report unforeseen conditions to Engineering and Design.</a:t>
            </a:r>
          </a:p>
          <a:p>
            <a:pPr lvl="2" eaLnBrk="1" hangingPunct="1">
              <a:buFontTx/>
              <a:buNone/>
            </a:pPr>
            <a:r>
              <a:rPr lang="en-US" dirty="0" smtClean="0">
                <a:latin typeface="Arial" pitchFamily="34" charset="0"/>
                <a:cs typeface="Arial" pitchFamily="34" charset="0"/>
              </a:rPr>
              <a:t>2) Insure construction meets plans and specifications standards.</a:t>
            </a:r>
          </a:p>
          <a:p>
            <a:pPr eaLnBrk="1" hangingPunct="1">
              <a:buFontTx/>
              <a:buNone/>
            </a:pPr>
            <a:r>
              <a:rPr lang="en-US" sz="2800" dirty="0" smtClean="0">
                <a:latin typeface="Arial" pitchFamily="34" charset="0"/>
                <a:cs typeface="Arial" pitchFamily="34" charset="0"/>
              </a:rPr>
              <a:t>	</a:t>
            </a:r>
            <a:r>
              <a:rPr lang="en-US" dirty="0" smtClean="0">
                <a:latin typeface="Arial" pitchFamily="34" charset="0"/>
                <a:cs typeface="Arial" pitchFamily="34" charset="0"/>
              </a:rPr>
              <a:t>Operations During Construction -- </a:t>
            </a:r>
          </a:p>
          <a:p>
            <a:pPr lvl="2" eaLnBrk="1" hangingPunct="1">
              <a:buFontTx/>
              <a:buNone/>
            </a:pPr>
            <a:r>
              <a:rPr lang="en-US" dirty="0" smtClean="0">
                <a:latin typeface="Arial" pitchFamily="34" charset="0"/>
                <a:cs typeface="Arial" pitchFamily="34" charset="0"/>
              </a:rPr>
              <a:t>Cofferdams and completed portions of dams are operated in accordance with dam safety standards.</a:t>
            </a:r>
            <a:endParaRPr lang="en-US" sz="2800" dirty="0" smtClean="0">
              <a:latin typeface="Arial" pitchFamily="34" charset="0"/>
              <a:cs typeface="Arial" pitchFamily="34" charset="0"/>
            </a:endParaRPr>
          </a:p>
        </p:txBody>
      </p:sp>
      <p:sp>
        <p:nvSpPr>
          <p:cNvPr id="47108" name="Rectangle 4"/>
          <p:cNvSpPr>
            <a:spLocks noChangeArrowheads="1"/>
          </p:cNvSpPr>
          <p:nvPr/>
        </p:nvSpPr>
        <p:spPr bwMode="auto">
          <a:xfrm>
            <a:off x="6248400" y="1600200"/>
            <a:ext cx="1828800" cy="914400"/>
          </a:xfrm>
          <a:prstGeom prst="rect">
            <a:avLst/>
          </a:prstGeom>
          <a:solidFill>
            <a:srgbClr val="00B0F0"/>
          </a:solidFill>
          <a:ln w="9525" algn="ctr">
            <a:solidFill>
              <a:srgbClr val="000000"/>
            </a:solidFill>
            <a:round/>
            <a:headEnd/>
            <a:tailEnd/>
          </a:ln>
        </p:spPr>
        <p:txBody>
          <a:bodyPr/>
          <a:lstStyle/>
          <a:p>
            <a:pPr algn="ctr" eaLnBrk="0" hangingPunct="0"/>
            <a:endParaRPr lang="en-US" sz="1600">
              <a:solidFill>
                <a:schemeClr val="tx2"/>
              </a:solidFill>
              <a:cs typeface="Arial" charset="0"/>
            </a:endParaRPr>
          </a:p>
          <a:p>
            <a:pPr algn="ctr" eaLnBrk="0" hangingPunct="0"/>
            <a:r>
              <a:rPr lang="en-US" sz="1600" b="1">
                <a:cs typeface="Arial" charset="0"/>
              </a:rPr>
              <a:t>Construction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685800" y="304800"/>
            <a:ext cx="8001000" cy="1190625"/>
          </a:xfrm>
          <a:prstGeom prst="rect">
            <a:avLst/>
          </a:prstGeom>
          <a:noFill/>
          <a:ln w="9525">
            <a:noFill/>
            <a:miter lim="800000"/>
            <a:headEnd/>
            <a:tailEnd/>
          </a:ln>
        </p:spPr>
        <p:txBody>
          <a:bodyPr>
            <a:spAutoFit/>
          </a:bodyPr>
          <a:lstStyle/>
          <a:p>
            <a:pPr algn="ctr" eaLnBrk="0" hangingPunct="0"/>
            <a:r>
              <a:rPr lang="en-US" sz="3600" dirty="0">
                <a:solidFill>
                  <a:srgbClr val="FF0000"/>
                </a:solidFill>
              </a:rPr>
              <a:t>Construction Phase Engineering Activities</a:t>
            </a:r>
          </a:p>
        </p:txBody>
      </p:sp>
      <p:sp>
        <p:nvSpPr>
          <p:cNvPr id="48130" name="Text Box 3"/>
          <p:cNvSpPr txBox="1">
            <a:spLocks noChangeArrowheads="1"/>
          </p:cNvSpPr>
          <p:nvPr/>
        </p:nvSpPr>
        <p:spPr bwMode="auto">
          <a:xfrm>
            <a:off x="457200" y="1600200"/>
            <a:ext cx="8505825" cy="4391972"/>
          </a:xfrm>
          <a:prstGeom prst="rect">
            <a:avLst/>
          </a:prstGeom>
          <a:noFill/>
          <a:ln w="9525">
            <a:noFill/>
            <a:miter lim="800000"/>
            <a:headEnd/>
            <a:tailEnd/>
          </a:ln>
        </p:spPr>
        <p:txBody>
          <a:bodyPr>
            <a:spAutoFit/>
          </a:bodyPr>
          <a:lstStyle/>
          <a:p>
            <a:pPr eaLnBrk="0" hangingPunct="0">
              <a:lnSpc>
                <a:spcPct val="140000"/>
              </a:lnSpc>
              <a:buClr>
                <a:srgbClr val="FF0000"/>
              </a:buClr>
              <a:buSzPct val="150000"/>
              <a:buFontTx/>
              <a:buChar char="•"/>
            </a:pPr>
            <a:r>
              <a:rPr lang="en-US" sz="2400" dirty="0" smtClean="0"/>
              <a:t>ER 1110-2-1150 Engineering and Design for Civil Works Projects, Sec. 14 &amp; 15, Engineering Considerations and Instructions for Field Personnel</a:t>
            </a:r>
          </a:p>
          <a:p>
            <a:pPr eaLnBrk="0" hangingPunct="0">
              <a:lnSpc>
                <a:spcPct val="140000"/>
              </a:lnSpc>
              <a:buClr>
                <a:srgbClr val="FF0000"/>
              </a:buClr>
              <a:buSzPct val="150000"/>
              <a:buFontTx/>
              <a:buChar char="•"/>
            </a:pPr>
            <a:r>
              <a:rPr lang="en-US" sz="2400" dirty="0" smtClean="0"/>
              <a:t>Reports </a:t>
            </a:r>
            <a:r>
              <a:rPr lang="en-US" sz="2400" dirty="0"/>
              <a:t>prepared during Construction Phase:</a:t>
            </a:r>
          </a:p>
          <a:p>
            <a:pPr lvl="1" eaLnBrk="0" hangingPunct="0">
              <a:spcBef>
                <a:spcPts val="600"/>
              </a:spcBef>
              <a:buClr>
                <a:srgbClr val="FF0000"/>
              </a:buClr>
              <a:buSzPct val="75000"/>
              <a:buFont typeface="Wingdings" pitchFamily="2" charset="2"/>
              <a:buChar char="Ø"/>
            </a:pPr>
            <a:r>
              <a:rPr lang="en-US" sz="2400" dirty="0"/>
              <a:t>Initial Reservoir Filling Plan</a:t>
            </a:r>
          </a:p>
          <a:p>
            <a:pPr lvl="1" eaLnBrk="0" hangingPunct="0">
              <a:spcBef>
                <a:spcPts val="600"/>
              </a:spcBef>
              <a:buClr>
                <a:srgbClr val="FF0000"/>
              </a:buClr>
              <a:buSzPct val="75000"/>
              <a:buFont typeface="Wingdings" pitchFamily="2" charset="2"/>
              <a:buChar char="Ø"/>
            </a:pPr>
            <a:r>
              <a:rPr lang="en-US" sz="2400" dirty="0"/>
              <a:t>Surveillance Plan</a:t>
            </a:r>
          </a:p>
          <a:p>
            <a:pPr lvl="1" eaLnBrk="0" hangingPunct="0">
              <a:spcBef>
                <a:spcPts val="600"/>
              </a:spcBef>
              <a:buClr>
                <a:srgbClr val="FF0000"/>
              </a:buClr>
              <a:buSzPct val="75000"/>
              <a:buFont typeface="Wingdings" pitchFamily="2" charset="2"/>
              <a:buChar char="Ø"/>
            </a:pPr>
            <a:r>
              <a:rPr lang="en-US" sz="2400" dirty="0"/>
              <a:t>O&amp;M Manual</a:t>
            </a:r>
          </a:p>
          <a:p>
            <a:pPr lvl="1" eaLnBrk="0" hangingPunct="0">
              <a:spcBef>
                <a:spcPts val="600"/>
              </a:spcBef>
              <a:buClr>
                <a:srgbClr val="FF0000"/>
              </a:buClr>
              <a:buSzPct val="75000"/>
              <a:buFont typeface="Wingdings" pitchFamily="2" charset="2"/>
              <a:buChar char="Ø"/>
            </a:pPr>
            <a:r>
              <a:rPr lang="en-US" sz="2400" dirty="0"/>
              <a:t>Emergency Action Plan</a:t>
            </a:r>
          </a:p>
          <a:p>
            <a:pPr lvl="1" eaLnBrk="0" hangingPunct="0">
              <a:spcBef>
                <a:spcPts val="600"/>
              </a:spcBef>
              <a:buClr>
                <a:srgbClr val="FF0000"/>
              </a:buClr>
              <a:buSzPct val="75000"/>
              <a:buFont typeface="Wingdings" pitchFamily="2" charset="2"/>
              <a:buChar char="Ø"/>
            </a:pPr>
            <a:r>
              <a:rPr lang="en-US" sz="2400" dirty="0"/>
              <a:t>Water Control Plan (Operations)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bwMode="auto">
          <a:xfrm>
            <a:off x="609600" y="457200"/>
            <a:ext cx="76962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solidFill>
                  <a:srgbClr val="FF0000"/>
                </a:solidFill>
              </a:rPr>
              <a:t>Dam Safety during Operations and Maintenance</a:t>
            </a:r>
          </a:p>
        </p:txBody>
      </p:sp>
      <p:sp>
        <p:nvSpPr>
          <p:cNvPr id="50178" name="Rectangle 3"/>
          <p:cNvSpPr>
            <a:spLocks noGrp="1" noChangeArrowheads="1"/>
          </p:cNvSpPr>
          <p:nvPr>
            <p:ph idx="1"/>
          </p:nvPr>
        </p:nvSpPr>
        <p:spPr bwMode="auto">
          <a:xfrm>
            <a:off x="609600" y="19812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600" dirty="0" smtClean="0">
                <a:latin typeface="Arial" pitchFamily="34" charset="0"/>
                <a:cs typeface="Arial" pitchFamily="34" charset="0"/>
              </a:rPr>
              <a:t>Daily Operations --</a:t>
            </a:r>
          </a:p>
          <a:p>
            <a:pPr lvl="2" eaLnBrk="1" hangingPunct="1">
              <a:buFontTx/>
              <a:buNone/>
            </a:pPr>
            <a:r>
              <a:rPr lang="en-US" dirty="0" smtClean="0">
                <a:latin typeface="Arial" pitchFamily="34" charset="0"/>
                <a:cs typeface="Arial" pitchFamily="34" charset="0"/>
              </a:rPr>
              <a:t>Guided by Operations and Maintenance Manual. </a:t>
            </a:r>
          </a:p>
          <a:p>
            <a:pPr lvl="2" eaLnBrk="1" hangingPunct="1">
              <a:buFontTx/>
              <a:buNone/>
            </a:pPr>
            <a:r>
              <a:rPr lang="en-US" dirty="0" smtClean="0">
                <a:latin typeface="Arial" pitchFamily="34" charset="0"/>
                <a:cs typeface="Arial" pitchFamily="34" charset="0"/>
              </a:rPr>
              <a:t>Includes both field operations and water control management activities.</a:t>
            </a:r>
          </a:p>
          <a:p>
            <a:pPr lvl="2" eaLnBrk="1" hangingPunct="1">
              <a:buFontTx/>
              <a:buNone/>
            </a:pPr>
            <a:r>
              <a:rPr lang="en-US" dirty="0" smtClean="0">
                <a:latin typeface="Arial" pitchFamily="34" charset="0"/>
                <a:cs typeface="Arial" pitchFamily="34" charset="0"/>
              </a:rPr>
              <a:t>First line of dam safety.</a:t>
            </a:r>
          </a:p>
          <a:p>
            <a:pPr eaLnBrk="1" hangingPunct="1">
              <a:buFontTx/>
              <a:buNone/>
            </a:pPr>
            <a:r>
              <a:rPr lang="en-US" sz="3600" dirty="0" smtClean="0">
                <a:latin typeface="Arial" pitchFamily="34" charset="0"/>
                <a:cs typeface="Arial" pitchFamily="34" charset="0"/>
              </a:rPr>
              <a:t>Instrumentation --</a:t>
            </a:r>
          </a:p>
          <a:p>
            <a:pPr lvl="2" eaLnBrk="1" hangingPunct="1">
              <a:buFontTx/>
              <a:buNone/>
            </a:pPr>
            <a:r>
              <a:rPr lang="en-US" dirty="0" smtClean="0">
                <a:latin typeface="Arial" pitchFamily="34" charset="0"/>
                <a:cs typeface="Arial" pitchFamily="34" charset="0"/>
              </a:rPr>
              <a:t>Provided in accordance with standards.</a:t>
            </a:r>
          </a:p>
          <a:p>
            <a:pPr lvl="2" eaLnBrk="1" hangingPunct="1">
              <a:buFontTx/>
              <a:buNone/>
            </a:pPr>
            <a:r>
              <a:rPr lang="en-US" dirty="0" smtClean="0">
                <a:latin typeface="Arial" pitchFamily="34" charset="0"/>
                <a:cs typeface="Arial" pitchFamily="34" charset="0"/>
              </a:rPr>
              <a:t>Readings recorded and evaluated.</a:t>
            </a:r>
          </a:p>
        </p:txBody>
      </p:sp>
      <p:sp>
        <p:nvSpPr>
          <p:cNvPr id="50180" name="Rectangle 5"/>
          <p:cNvSpPr>
            <a:spLocks noChangeArrowheads="1"/>
          </p:cNvSpPr>
          <p:nvPr/>
        </p:nvSpPr>
        <p:spPr bwMode="auto">
          <a:xfrm>
            <a:off x="6400800" y="1600200"/>
            <a:ext cx="1752600" cy="914400"/>
          </a:xfrm>
          <a:prstGeom prst="rect">
            <a:avLst/>
          </a:prstGeom>
          <a:solidFill>
            <a:srgbClr val="FFC000"/>
          </a:solidFill>
          <a:ln w="9525" algn="ctr">
            <a:solidFill>
              <a:srgbClr val="000000"/>
            </a:solidFill>
            <a:round/>
            <a:headEnd/>
            <a:tailEnd/>
          </a:ln>
        </p:spPr>
        <p:txBody>
          <a:bodyPr/>
          <a:lstStyle/>
          <a:p>
            <a:pPr algn="ctr" eaLnBrk="0" hangingPunct="0"/>
            <a:r>
              <a:rPr lang="en-US" sz="1600" b="1">
                <a:cs typeface="Arial" charset="0"/>
              </a:rPr>
              <a:t>Operations and Maintenance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81000"/>
            <a:ext cx="9144000" cy="1295400"/>
          </a:xfrm>
          <a:noFill/>
        </p:spPr>
        <p:txBody>
          <a:bodyPr/>
          <a:lstStyle/>
          <a:p>
            <a:pPr eaLnBrk="1" hangingPunct="1"/>
            <a:r>
              <a:rPr lang="en-US" sz="3600" dirty="0" smtClean="0">
                <a:solidFill>
                  <a:srgbClr val="F7071E"/>
                </a:solidFill>
              </a:rPr>
              <a:t>Responsibility for Corps of</a:t>
            </a:r>
            <a:br>
              <a:rPr lang="en-US" sz="3600" dirty="0" smtClean="0">
                <a:solidFill>
                  <a:srgbClr val="F7071E"/>
                </a:solidFill>
              </a:rPr>
            </a:br>
            <a:r>
              <a:rPr lang="en-US" sz="3600" dirty="0" smtClean="0">
                <a:solidFill>
                  <a:srgbClr val="F7071E"/>
                </a:solidFill>
              </a:rPr>
              <a:t>Engineers Dam Safety</a:t>
            </a:r>
          </a:p>
        </p:txBody>
      </p:sp>
      <p:sp>
        <p:nvSpPr>
          <p:cNvPr id="12292" name="Rectangle 3"/>
          <p:cNvSpPr>
            <a:spLocks noGrp="1" noChangeArrowheads="1"/>
          </p:cNvSpPr>
          <p:nvPr>
            <p:ph idx="1"/>
          </p:nvPr>
        </p:nvSpPr>
        <p:spPr>
          <a:xfrm>
            <a:off x="457200" y="2057400"/>
            <a:ext cx="8229600" cy="4525962"/>
          </a:xfrm>
          <a:noFill/>
        </p:spPr>
        <p:txBody>
          <a:bodyPr/>
          <a:lstStyle/>
          <a:p>
            <a:pPr eaLnBrk="1" hangingPunct="1">
              <a:lnSpc>
                <a:spcPct val="90000"/>
              </a:lnSpc>
            </a:pPr>
            <a:r>
              <a:rPr lang="en-US" sz="2800" dirty="0" smtClean="0">
                <a:latin typeface="Arial" pitchFamily="34" charset="0"/>
                <a:cs typeface="Arial" pitchFamily="34" charset="0"/>
              </a:rPr>
              <a:t>The Chief of Engineers has ultimate responsibility for Dam Safety for the Corps.</a:t>
            </a:r>
          </a:p>
          <a:p>
            <a:pPr eaLnBrk="1" hangingPunct="1">
              <a:lnSpc>
                <a:spcPct val="90000"/>
              </a:lnSpc>
            </a:pPr>
            <a:r>
              <a:rPr lang="en-US" sz="2800" dirty="0" smtClean="0">
                <a:latin typeface="Arial" pitchFamily="34" charset="0"/>
                <a:cs typeface="Arial" pitchFamily="34" charset="0"/>
              </a:rPr>
              <a:t>At the MSC (Division) level, the Division Commander is responsible.</a:t>
            </a:r>
          </a:p>
          <a:p>
            <a:pPr eaLnBrk="1" hangingPunct="1">
              <a:lnSpc>
                <a:spcPct val="90000"/>
              </a:lnSpc>
            </a:pPr>
            <a:r>
              <a:rPr lang="en-US" sz="2800" dirty="0" smtClean="0">
                <a:latin typeface="Arial" pitchFamily="34" charset="0"/>
                <a:cs typeface="Arial" pitchFamily="34" charset="0"/>
              </a:rPr>
              <a:t>At the District level, the District Commander is responsible.</a:t>
            </a:r>
          </a:p>
          <a:p>
            <a:pPr eaLnBrk="1" hangingPunct="1">
              <a:lnSpc>
                <a:spcPct val="90000"/>
              </a:lnSpc>
            </a:pPr>
            <a:r>
              <a:rPr lang="en-US" sz="2800" dirty="0" smtClean="0">
                <a:latin typeface="Arial" pitchFamily="34" charset="0"/>
                <a:cs typeface="Arial" pitchFamily="34" charset="0"/>
              </a:rPr>
              <a:t>At the dam site, the Operations Manager is responsible.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762000" y="457200"/>
            <a:ext cx="75438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solidFill>
                  <a:srgbClr val="FF0000"/>
                </a:solidFill>
              </a:rPr>
              <a:t>Dam Safety during Operations and Maintenance</a:t>
            </a:r>
          </a:p>
        </p:txBody>
      </p:sp>
      <p:sp>
        <p:nvSpPr>
          <p:cNvPr id="52226" name="Rectangle 3"/>
          <p:cNvSpPr>
            <a:spLocks noGrp="1" noChangeArrowheads="1"/>
          </p:cNvSpPr>
          <p:nvPr>
            <p:ph idx="1"/>
          </p:nvPr>
        </p:nvSpPr>
        <p:spPr bwMode="auto">
          <a:xfrm>
            <a:off x="609600" y="1752600"/>
            <a:ext cx="77724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sz="2800" dirty="0" smtClean="0">
                <a:latin typeface="Arial" pitchFamily="34" charset="0"/>
                <a:cs typeface="Arial" pitchFamily="34" charset="0"/>
              </a:rPr>
              <a:t>Inspections –</a:t>
            </a:r>
          </a:p>
          <a:p>
            <a:pPr eaLnBrk="1" hangingPunct="1">
              <a:lnSpc>
                <a:spcPct val="90000"/>
              </a:lnSpc>
              <a:buFontTx/>
              <a:buNone/>
            </a:pPr>
            <a:r>
              <a:rPr lang="en-US" sz="2400" dirty="0" smtClean="0">
                <a:latin typeface="Arial" pitchFamily="34" charset="0"/>
                <a:cs typeface="Arial" pitchFamily="34" charset="0"/>
              </a:rPr>
              <a:t>	Daily – During ordinary operations for unusual</a:t>
            </a:r>
          </a:p>
          <a:p>
            <a:pPr eaLnBrk="1" hangingPunct="1">
              <a:lnSpc>
                <a:spcPct val="90000"/>
              </a:lnSpc>
              <a:buFontTx/>
              <a:buNone/>
            </a:pPr>
            <a:r>
              <a:rPr lang="en-US" sz="2400" dirty="0" smtClean="0">
                <a:latin typeface="Arial" pitchFamily="34" charset="0"/>
                <a:cs typeface="Arial" pitchFamily="34" charset="0"/>
              </a:rPr>
              <a:t>		changes.</a:t>
            </a:r>
          </a:p>
          <a:p>
            <a:pPr eaLnBrk="1" hangingPunct="1">
              <a:lnSpc>
                <a:spcPct val="90000"/>
              </a:lnSpc>
              <a:buFontTx/>
              <a:buNone/>
            </a:pPr>
            <a:r>
              <a:rPr lang="en-US" sz="2400" dirty="0" smtClean="0">
                <a:latin typeface="Arial" pitchFamily="34" charset="0"/>
                <a:cs typeface="Arial" pitchFamily="34" charset="0"/>
              </a:rPr>
              <a:t>	Annual – In preparation for raising pool levels.</a:t>
            </a:r>
          </a:p>
          <a:p>
            <a:pPr eaLnBrk="1" hangingPunct="1">
              <a:lnSpc>
                <a:spcPct val="90000"/>
              </a:lnSpc>
              <a:buFontTx/>
              <a:buNone/>
            </a:pPr>
            <a:r>
              <a:rPr lang="en-US" sz="2400" dirty="0" smtClean="0">
                <a:latin typeface="Arial" pitchFamily="34" charset="0"/>
                <a:cs typeface="Arial" pitchFamily="34" charset="0"/>
              </a:rPr>
              <a:t>	High Water – In accordance with O&amp;M Manual.</a:t>
            </a:r>
          </a:p>
          <a:p>
            <a:pPr eaLnBrk="1" hangingPunct="1">
              <a:lnSpc>
                <a:spcPct val="90000"/>
              </a:lnSpc>
              <a:buFontTx/>
              <a:buNone/>
            </a:pPr>
            <a:r>
              <a:rPr lang="en-US" sz="2400" dirty="0" smtClean="0">
                <a:latin typeface="Arial" pitchFamily="34" charset="0"/>
                <a:cs typeface="Arial" pitchFamily="34" charset="0"/>
              </a:rPr>
              <a:t>	Periodic – 5 year detailed Engineering Inspection. 	Guided by Operations and Maintenance</a:t>
            </a:r>
          </a:p>
          <a:p>
            <a:pPr eaLnBrk="1" hangingPunct="1">
              <a:lnSpc>
                <a:spcPct val="90000"/>
              </a:lnSpc>
              <a:buFontTx/>
              <a:buNone/>
            </a:pPr>
            <a:r>
              <a:rPr lang="en-US" sz="2400" dirty="0" smtClean="0">
                <a:latin typeface="Arial" pitchFamily="34" charset="0"/>
                <a:cs typeface="Arial" pitchFamily="34" charset="0"/>
              </a:rPr>
              <a:t>		Manual.</a:t>
            </a:r>
          </a:p>
          <a:p>
            <a:pPr eaLnBrk="1" hangingPunct="1">
              <a:lnSpc>
                <a:spcPct val="90000"/>
              </a:lnSpc>
              <a:buFontTx/>
              <a:buNone/>
            </a:pPr>
            <a:r>
              <a:rPr lang="en-US" sz="2400" dirty="0" smtClean="0">
                <a:latin typeface="Arial" pitchFamily="34" charset="0"/>
                <a:cs typeface="Arial" pitchFamily="34" charset="0"/>
              </a:rPr>
              <a:t>	Periodic Assessment – 10 year Risk Analysis of</a:t>
            </a:r>
          </a:p>
          <a:p>
            <a:pPr eaLnBrk="1" hangingPunct="1">
              <a:lnSpc>
                <a:spcPct val="90000"/>
              </a:lnSpc>
              <a:buFontTx/>
              <a:buNone/>
            </a:pPr>
            <a:r>
              <a:rPr lang="en-US" sz="2400" dirty="0" smtClean="0">
                <a:latin typeface="Arial" pitchFamily="34" charset="0"/>
                <a:cs typeface="Arial" pitchFamily="34" charset="0"/>
              </a:rPr>
              <a:t>		the Project Design and Current Parameters.</a:t>
            </a:r>
          </a:p>
          <a:p>
            <a:pPr eaLnBrk="1" hangingPunct="1">
              <a:lnSpc>
                <a:spcPct val="90000"/>
              </a:lnSpc>
              <a:buFontTx/>
              <a:buNone/>
            </a:pPr>
            <a:r>
              <a:rPr lang="en-US" sz="2400" dirty="0" smtClean="0">
                <a:latin typeface="Arial" pitchFamily="34" charset="0"/>
                <a:cs typeface="Arial" pitchFamily="34" charset="0"/>
              </a:rPr>
              <a:t>	Special – After major events.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bwMode="auto">
          <a:xfrm>
            <a:off x="1219200" y="304800"/>
            <a:ext cx="66294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rgbClr val="FF0000"/>
                </a:solidFill>
              </a:rPr>
              <a:t>Dam Safety during Operations and Maintenance</a:t>
            </a:r>
          </a:p>
        </p:txBody>
      </p:sp>
      <p:sp>
        <p:nvSpPr>
          <p:cNvPr id="54274" name="Rectangle 3"/>
          <p:cNvSpPr>
            <a:spLocks noGrp="1" noChangeArrowheads="1"/>
          </p:cNvSpPr>
          <p:nvPr>
            <p:ph idx="1"/>
          </p:nvPr>
        </p:nvSpPr>
        <p:spPr bwMode="auto">
          <a:xfrm>
            <a:off x="685800" y="14478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dirty="0" smtClean="0">
                <a:latin typeface="Arial" pitchFamily="34" charset="0"/>
                <a:cs typeface="Arial" pitchFamily="34" charset="0"/>
              </a:rPr>
              <a:t>Training –</a:t>
            </a:r>
          </a:p>
          <a:p>
            <a:pPr lvl="2" eaLnBrk="1" hangingPunct="1">
              <a:buFontTx/>
              <a:buNone/>
            </a:pPr>
            <a:r>
              <a:rPr lang="en-US" dirty="0" smtClean="0">
                <a:latin typeface="Arial" pitchFamily="34" charset="0"/>
                <a:cs typeface="Arial" pitchFamily="34" charset="0"/>
              </a:rPr>
              <a:t>5-year cycle for all personnel at the dam</a:t>
            </a:r>
          </a:p>
          <a:p>
            <a:pPr lvl="2" eaLnBrk="1" hangingPunct="1">
              <a:buFontTx/>
              <a:buNone/>
            </a:pPr>
            <a:r>
              <a:rPr lang="en-US" dirty="0" smtClean="0">
                <a:latin typeface="Arial" pitchFamily="34" charset="0"/>
                <a:cs typeface="Arial" pitchFamily="34" charset="0"/>
              </a:rPr>
              <a:t>Special courses -- PROSPECT, NDSP Seminars, and ASDSO Seminars.</a:t>
            </a:r>
          </a:p>
          <a:p>
            <a:pPr lvl="2" eaLnBrk="1" hangingPunct="1">
              <a:buFontTx/>
              <a:buNone/>
            </a:pPr>
            <a:r>
              <a:rPr lang="en-US" dirty="0" smtClean="0">
                <a:latin typeface="Arial" pitchFamily="34" charset="0"/>
                <a:cs typeface="Arial" pitchFamily="34" charset="0"/>
              </a:rPr>
              <a:t>Training Aids for Dams.</a:t>
            </a:r>
          </a:p>
          <a:p>
            <a:pPr eaLnBrk="1" hangingPunct="1">
              <a:buFontTx/>
              <a:buNone/>
            </a:pPr>
            <a:r>
              <a:rPr lang="en-US" dirty="0" smtClean="0">
                <a:latin typeface="Arial" pitchFamily="34" charset="0"/>
                <a:cs typeface="Arial" pitchFamily="34" charset="0"/>
              </a:rPr>
              <a:t>Public Awareness –</a:t>
            </a:r>
          </a:p>
          <a:p>
            <a:pPr lvl="2" eaLnBrk="1" hangingPunct="1">
              <a:buFontTx/>
              <a:buNone/>
            </a:pPr>
            <a:r>
              <a:rPr lang="en-US" dirty="0" smtClean="0">
                <a:latin typeface="Arial" pitchFamily="34" charset="0"/>
                <a:cs typeface="Arial" pitchFamily="34" charset="0"/>
              </a:rPr>
              <a:t>Emergency Action Plans for High, Significant, and Low Hazard Potential Dams.</a:t>
            </a:r>
          </a:p>
          <a:p>
            <a:pPr lvl="2" eaLnBrk="1" hangingPunct="1">
              <a:buFontTx/>
              <a:buNone/>
            </a:pPr>
            <a:r>
              <a:rPr lang="en-US" dirty="0" smtClean="0">
                <a:latin typeface="Arial" pitchFamily="34" charset="0"/>
                <a:cs typeface="Arial" pitchFamily="34" charset="0"/>
              </a:rPr>
              <a:t>Dam Safety included in Powerhouse and Ranger presentations.</a:t>
            </a:r>
          </a:p>
          <a:p>
            <a:pPr lvl="2" eaLnBrk="1" hangingPunct="1">
              <a:buFontTx/>
              <a:buNone/>
            </a:pPr>
            <a:r>
              <a:rPr lang="en-US" dirty="0" smtClean="0">
                <a:latin typeface="Arial" pitchFamily="34" charset="0"/>
                <a:cs typeface="Arial" pitchFamily="34" charset="0"/>
              </a:rPr>
              <a:t>Communication of dam safety issues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22</a:t>
            </a:fld>
            <a:endParaRPr lang="en-US" dirty="0"/>
          </a:p>
        </p:txBody>
      </p:sp>
      <p:pic>
        <p:nvPicPr>
          <p:cNvPr id="9218" name="Picture 2" descr="F:\Sandbagging.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6200" y="-381000"/>
            <a:ext cx="9144001" cy="75438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4" name="TextBox 3"/>
          <p:cNvSpPr txBox="1"/>
          <p:nvPr/>
        </p:nvSpPr>
        <p:spPr>
          <a:xfrm>
            <a:off x="914400" y="5410200"/>
            <a:ext cx="7311617" cy="584775"/>
          </a:xfrm>
          <a:prstGeom prst="rect">
            <a:avLst/>
          </a:prstGeom>
          <a:noFill/>
        </p:spPr>
        <p:txBody>
          <a:bodyPr wrap="none" rtlCol="0">
            <a:spAutoFit/>
          </a:bodyPr>
          <a:lstStyle/>
          <a:p>
            <a:r>
              <a:rPr lang="en-US" sz="3200" b="1" dirty="0" smtClean="0"/>
              <a:t>Shared Risks, Shared Responsibility</a:t>
            </a:r>
            <a:endParaRPr lang="en-US" sz="3200" b="1" dirty="0"/>
          </a:p>
        </p:txBody>
      </p:sp>
    </p:spTree>
    <p:extLst>
      <p:ext uri="{BB962C8B-B14F-4D97-AF65-F5344CB8AC3E}">
        <p14:creationId xmlns:mc="http://schemas.openxmlformats.org/markup-compatibility/2006" xmlns:mv="urn:schemas-microsoft-com:mac:vml" xmlns:p14="http://schemas.microsoft.com/office/powerpoint/2010/main" xmlns="" val="3700342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609600" y="228600"/>
            <a:ext cx="7848600" cy="641350"/>
          </a:xfrm>
          <a:prstGeom prst="rect">
            <a:avLst/>
          </a:prstGeom>
          <a:noFill/>
          <a:ln w="9525">
            <a:noFill/>
            <a:miter lim="800000"/>
            <a:headEnd/>
            <a:tailEnd/>
          </a:ln>
        </p:spPr>
        <p:txBody>
          <a:bodyPr>
            <a:spAutoFit/>
          </a:bodyPr>
          <a:lstStyle/>
          <a:p>
            <a:pPr algn="ctr" eaLnBrk="0" hangingPunct="0"/>
            <a:r>
              <a:rPr lang="en-US" sz="3600" dirty="0">
                <a:solidFill>
                  <a:srgbClr val="FF0000"/>
                </a:solidFill>
              </a:rPr>
              <a:t>O&amp;M Phase Engineering Activities</a:t>
            </a:r>
          </a:p>
        </p:txBody>
      </p:sp>
      <p:sp>
        <p:nvSpPr>
          <p:cNvPr id="55298" name="Text Box 3"/>
          <p:cNvSpPr txBox="1">
            <a:spLocks noChangeArrowheads="1"/>
          </p:cNvSpPr>
          <p:nvPr/>
        </p:nvSpPr>
        <p:spPr bwMode="auto">
          <a:xfrm>
            <a:off x="457200" y="1143000"/>
            <a:ext cx="8505825" cy="5140325"/>
          </a:xfrm>
          <a:prstGeom prst="rect">
            <a:avLst/>
          </a:prstGeom>
          <a:noFill/>
          <a:ln w="9525">
            <a:noFill/>
            <a:miter lim="800000"/>
            <a:headEnd/>
            <a:tailEnd/>
          </a:ln>
        </p:spPr>
        <p:txBody>
          <a:bodyPr>
            <a:spAutoFit/>
          </a:bodyPr>
          <a:lstStyle/>
          <a:p>
            <a:pPr eaLnBrk="0" hangingPunct="0">
              <a:buClr>
                <a:srgbClr val="FF0000"/>
              </a:buClr>
              <a:buSzPct val="150000"/>
              <a:buFontTx/>
              <a:buChar char="•"/>
            </a:pPr>
            <a:r>
              <a:rPr lang="en-US" sz="2400" dirty="0"/>
              <a:t>Prepare Post-Construction Documentation of Foundation, Materials, and Construction</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Conduct Initial Filling</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Perform Surveillance and Monitor Instrumentation</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Conduct Periodic Inspections</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Perform Emergency Action Exercises</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Perform Training</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Operate the reservoir per the Water Control Plan</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Report distress and prepare After Action Reports</a:t>
            </a:r>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a:t>Cooperate with State Dam Safety Officials</a:t>
            </a:r>
          </a:p>
          <a:p>
            <a:pPr eaLnBrk="0" hangingPunct="0">
              <a:buClr>
                <a:srgbClr val="FF0000"/>
              </a:buClr>
              <a:buSzPct val="150000"/>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bwMode="auto">
          <a:xfrm>
            <a:off x="609600" y="304800"/>
            <a:ext cx="7848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rgbClr val="FF0000"/>
                </a:solidFill>
              </a:rPr>
              <a:t>Dam Safety during Rehabilitation/Modification</a:t>
            </a:r>
          </a:p>
        </p:txBody>
      </p:sp>
      <p:sp>
        <p:nvSpPr>
          <p:cNvPr id="57346" name="Rectangle 3"/>
          <p:cNvSpPr>
            <a:spLocks noGrp="1" noChangeArrowheads="1"/>
          </p:cNvSpPr>
          <p:nvPr>
            <p:ph idx="1"/>
          </p:nvPr>
        </p:nvSpPr>
        <p:spPr bwMode="auto">
          <a:xfrm>
            <a:off x="609600" y="1600200"/>
            <a:ext cx="77724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dirty="0" smtClean="0">
                <a:latin typeface="Arial" pitchFamily="34" charset="0"/>
                <a:cs typeface="Arial" pitchFamily="34" charset="0"/>
              </a:rPr>
              <a:t>Rehabilitation and Modification are undertaken for three purposes:</a:t>
            </a:r>
          </a:p>
          <a:p>
            <a:pPr lvl="1" eaLnBrk="1" hangingPunct="1">
              <a:buFontTx/>
              <a:buNone/>
            </a:pPr>
            <a:r>
              <a:rPr lang="en-US" sz="2400" dirty="0" smtClean="0">
                <a:latin typeface="Arial" pitchFamily="34" charset="0"/>
                <a:cs typeface="Arial" pitchFamily="34" charset="0"/>
              </a:rPr>
              <a:t>Extend Life of the dam.</a:t>
            </a:r>
          </a:p>
          <a:p>
            <a:pPr lvl="1">
              <a:buNone/>
            </a:pPr>
            <a:r>
              <a:rPr lang="en-US" sz="2400" dirty="0" smtClean="0">
                <a:latin typeface="Arial" pitchFamily="34" charset="0"/>
                <a:cs typeface="Arial" pitchFamily="34" charset="0"/>
              </a:rPr>
              <a:t>Correct Dam Safety deficiencies. </a:t>
            </a:r>
          </a:p>
          <a:p>
            <a:pPr lvl="1" eaLnBrk="1" hangingPunct="1">
              <a:buFontTx/>
              <a:buNone/>
            </a:pPr>
            <a:r>
              <a:rPr lang="en-US" sz="2400" dirty="0" smtClean="0">
                <a:latin typeface="Arial" pitchFamily="34" charset="0"/>
                <a:cs typeface="Arial" pitchFamily="34" charset="0"/>
              </a:rPr>
              <a:t>Provide for new purposes.</a:t>
            </a:r>
          </a:p>
          <a:p>
            <a:pPr eaLnBrk="1" hangingPunct="1">
              <a:buFontTx/>
              <a:buNone/>
            </a:pPr>
            <a:r>
              <a:rPr lang="en-US" sz="2800" dirty="0" smtClean="0">
                <a:latin typeface="Arial" pitchFamily="34" charset="0"/>
                <a:cs typeface="Arial" pitchFamily="34" charset="0"/>
              </a:rPr>
              <a:t>Once the need is identified the process goes back to the Planning Process</a:t>
            </a:r>
          </a:p>
          <a:p>
            <a:pPr lvl="1" eaLnBrk="1" hangingPunct="1">
              <a:buFontTx/>
              <a:buNone/>
            </a:pPr>
            <a:r>
              <a:rPr lang="en-US" sz="2400" dirty="0" smtClean="0">
                <a:latin typeface="Arial" pitchFamily="34" charset="0"/>
                <a:cs typeface="Arial" pitchFamily="34" charset="0"/>
              </a:rPr>
              <a:t>Modifications to correct deficiencies or extend life are within the Chief of Engineers authority.</a:t>
            </a:r>
          </a:p>
          <a:p>
            <a:pPr lvl="1" eaLnBrk="1" hangingPunct="1">
              <a:buFontTx/>
              <a:buNone/>
            </a:pPr>
            <a:r>
              <a:rPr lang="en-US" sz="2400" dirty="0" smtClean="0">
                <a:latin typeface="Arial" pitchFamily="34" charset="0"/>
                <a:cs typeface="Arial" pitchFamily="34" charset="0"/>
              </a:rPr>
              <a:t>Modifications for new purposes require Congressional authorization.</a:t>
            </a:r>
          </a:p>
        </p:txBody>
      </p:sp>
      <p:sp>
        <p:nvSpPr>
          <p:cNvPr id="57348" name="Rectangle 4"/>
          <p:cNvSpPr>
            <a:spLocks noChangeArrowheads="1"/>
          </p:cNvSpPr>
          <p:nvPr/>
        </p:nvSpPr>
        <p:spPr bwMode="auto">
          <a:xfrm>
            <a:off x="6400800" y="2362200"/>
            <a:ext cx="2133600" cy="1143000"/>
          </a:xfrm>
          <a:prstGeom prst="rect">
            <a:avLst/>
          </a:prstGeom>
          <a:solidFill>
            <a:srgbClr val="00B050">
              <a:alpha val="90195"/>
            </a:srgbClr>
          </a:solidFill>
          <a:ln w="9525" algn="ctr">
            <a:solidFill>
              <a:srgbClr val="000000"/>
            </a:solidFill>
            <a:round/>
            <a:headEnd/>
            <a:tailEnd/>
          </a:ln>
        </p:spPr>
        <p:txBody>
          <a:bodyPr/>
          <a:lstStyle/>
          <a:p>
            <a:pPr algn="ctr" eaLnBrk="0" hangingPunct="0"/>
            <a:endParaRPr lang="en-US" sz="2000" b="1" dirty="0" smtClean="0">
              <a:solidFill>
                <a:schemeClr val="bg1"/>
              </a:solidFill>
              <a:cs typeface="Arial" charset="0"/>
            </a:endParaRPr>
          </a:p>
          <a:p>
            <a:pPr algn="ctr" eaLnBrk="0" hangingPunct="0">
              <a:spcBef>
                <a:spcPts val="600"/>
              </a:spcBef>
            </a:pPr>
            <a:r>
              <a:rPr lang="en-US" sz="2000" b="1" dirty="0" smtClean="0">
                <a:cs typeface="Arial" charset="0"/>
              </a:rPr>
              <a:t>Rehabilitation </a:t>
            </a:r>
            <a:r>
              <a:rPr lang="en-US" sz="2000" b="1" dirty="0">
                <a:cs typeface="Arial" charset="0"/>
              </a:rPr>
              <a:t>/Modification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bwMode="auto">
          <a:xfrm>
            <a:off x="3048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rPr>
              <a:t>Dam Safety during Decommissioning</a:t>
            </a:r>
          </a:p>
        </p:txBody>
      </p:sp>
      <p:sp>
        <p:nvSpPr>
          <p:cNvPr id="58370" name="Rectangle 3"/>
          <p:cNvSpPr>
            <a:spLocks noGrp="1" noChangeArrowheads="1"/>
          </p:cNvSpPr>
          <p:nvPr>
            <p:ph idx="1"/>
          </p:nvPr>
        </p:nvSpPr>
        <p:spPr bwMode="auto">
          <a:xfrm>
            <a:off x="457200" y="2286000"/>
            <a:ext cx="8153400" cy="3733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spcAft>
                <a:spcPts val="0"/>
              </a:spcAft>
            </a:pPr>
            <a:r>
              <a:rPr lang="en-US" sz="3600" dirty="0" smtClean="0">
                <a:latin typeface="Arial" pitchFamily="34" charset="0"/>
                <a:cs typeface="Arial" pitchFamily="34" charset="0"/>
              </a:rPr>
              <a:t>Decommissioning of a </a:t>
            </a:r>
          </a:p>
          <a:p>
            <a:pPr eaLnBrk="1" hangingPunct="1">
              <a:spcBef>
                <a:spcPts val="0"/>
              </a:spcBef>
              <a:spcAft>
                <a:spcPts val="1200"/>
              </a:spcAft>
              <a:buNone/>
            </a:pPr>
            <a:r>
              <a:rPr lang="en-US" sz="3600" dirty="0" smtClean="0">
                <a:latin typeface="Arial" pitchFamily="34" charset="0"/>
                <a:cs typeface="Arial" pitchFamily="34" charset="0"/>
              </a:rPr>
              <a:t>	dam requires the same detail studies as the construction of a new dam.</a:t>
            </a:r>
          </a:p>
          <a:p>
            <a:pPr eaLnBrk="1" hangingPunct="1"/>
            <a:r>
              <a:rPr lang="en-US" sz="3600" dirty="0" smtClean="0">
                <a:latin typeface="Arial" pitchFamily="34" charset="0"/>
                <a:cs typeface="Arial" pitchFamily="34" charset="0"/>
              </a:rPr>
              <a:t>Dam Safety is included in all phases of the process.</a:t>
            </a:r>
          </a:p>
        </p:txBody>
      </p:sp>
      <p:sp>
        <p:nvSpPr>
          <p:cNvPr id="58372" name="Rectangle 4"/>
          <p:cNvSpPr>
            <a:spLocks noChangeArrowheads="1"/>
          </p:cNvSpPr>
          <p:nvPr/>
        </p:nvSpPr>
        <p:spPr bwMode="auto">
          <a:xfrm>
            <a:off x="6248400" y="1828800"/>
            <a:ext cx="2514600" cy="1066800"/>
          </a:xfrm>
          <a:prstGeom prst="rect">
            <a:avLst/>
          </a:prstGeom>
          <a:solidFill>
            <a:srgbClr val="FFFF00"/>
          </a:solidFill>
          <a:ln w="9525" algn="ctr">
            <a:solidFill>
              <a:srgbClr val="000000"/>
            </a:solidFill>
            <a:round/>
            <a:headEnd/>
            <a:tailEnd/>
          </a:ln>
        </p:spPr>
        <p:txBody>
          <a:bodyPr/>
          <a:lstStyle/>
          <a:p>
            <a:pPr algn="ctr" eaLnBrk="0" hangingPunct="0"/>
            <a:endParaRPr lang="en-US" sz="2000" dirty="0">
              <a:solidFill>
                <a:schemeClr val="tx2"/>
              </a:solidFill>
              <a:cs typeface="Arial" charset="0"/>
            </a:endParaRPr>
          </a:p>
          <a:p>
            <a:pPr algn="ctr" eaLnBrk="0" hangingPunct="0"/>
            <a:r>
              <a:rPr lang="en-US" sz="2000" b="1" dirty="0">
                <a:cs typeface="Arial" charset="0"/>
              </a:rPr>
              <a:t>Decommissioning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auto">
          <a:xfrm>
            <a:off x="457200" y="3048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rPr>
              <a:t>Funding The Phases</a:t>
            </a:r>
          </a:p>
        </p:txBody>
      </p:sp>
      <p:sp>
        <p:nvSpPr>
          <p:cNvPr id="61442" name="Rectangle 3"/>
          <p:cNvSpPr>
            <a:spLocks noGrp="1" noChangeArrowheads="1"/>
          </p:cNvSpPr>
          <p:nvPr>
            <p:ph idx="1"/>
          </p:nvPr>
        </p:nvSpPr>
        <p:spPr bwMode="auto">
          <a:xfrm>
            <a:off x="1066800" y="11430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r>
              <a:rPr lang="en-US" sz="2800" dirty="0" smtClean="0">
                <a:latin typeface="Arial" pitchFamily="34" charset="0"/>
                <a:cs typeface="Arial" pitchFamily="34" charset="0"/>
              </a:rPr>
              <a:t>General Investigations</a:t>
            </a:r>
          </a:p>
          <a:p>
            <a:pPr marL="914400" lvl="1" indent="-457200" eaLnBrk="1" hangingPunct="1">
              <a:spcBef>
                <a:spcPts val="0"/>
              </a:spcBef>
            </a:pPr>
            <a:r>
              <a:rPr lang="en-US" sz="2400" dirty="0" smtClean="0">
                <a:latin typeface="Arial" pitchFamily="34" charset="0"/>
                <a:cs typeface="Arial" pitchFamily="34" charset="0"/>
              </a:rPr>
              <a:t>Planning Studies</a:t>
            </a:r>
          </a:p>
          <a:p>
            <a:pPr marL="457200" indent="-457200" eaLnBrk="1" hangingPunct="1"/>
            <a:r>
              <a:rPr lang="en-US" sz="2800" dirty="0" smtClean="0">
                <a:latin typeface="Arial" pitchFamily="34" charset="0"/>
                <a:cs typeface="Arial" pitchFamily="34" charset="0"/>
              </a:rPr>
              <a:t>Construction, General</a:t>
            </a:r>
          </a:p>
          <a:p>
            <a:pPr marL="914400" lvl="1" indent="-457200" eaLnBrk="1" hangingPunct="1">
              <a:spcBef>
                <a:spcPts val="0"/>
              </a:spcBef>
            </a:pPr>
            <a:r>
              <a:rPr lang="en-US" sz="2400" dirty="0" smtClean="0">
                <a:latin typeface="Arial" pitchFamily="34" charset="0"/>
                <a:cs typeface="Arial" pitchFamily="34" charset="0"/>
              </a:rPr>
              <a:t>New Projects</a:t>
            </a:r>
          </a:p>
          <a:p>
            <a:pPr marL="914400" lvl="1" indent="-457200" eaLnBrk="1" hangingPunct="1">
              <a:spcBef>
                <a:spcPts val="0"/>
              </a:spcBef>
            </a:pPr>
            <a:r>
              <a:rPr lang="en-US" sz="2400" dirty="0" smtClean="0">
                <a:latin typeface="Arial" pitchFamily="34" charset="0"/>
                <a:cs typeface="Arial" pitchFamily="34" charset="0"/>
              </a:rPr>
              <a:t>Modifications for Changed Purposes</a:t>
            </a:r>
          </a:p>
          <a:p>
            <a:pPr marL="914400" lvl="1" indent="-457200" eaLnBrk="1" hangingPunct="1">
              <a:spcBef>
                <a:spcPts val="0"/>
              </a:spcBef>
            </a:pPr>
            <a:r>
              <a:rPr lang="en-US" sz="2400" dirty="0" smtClean="0">
                <a:latin typeface="Arial" pitchFamily="34" charset="0"/>
                <a:cs typeface="Arial" pitchFamily="34" charset="0"/>
              </a:rPr>
              <a:t>Modifications for Dam Safety</a:t>
            </a:r>
          </a:p>
          <a:p>
            <a:pPr marL="914400" lvl="1" indent="-457200" eaLnBrk="1" hangingPunct="1">
              <a:spcBef>
                <a:spcPts val="0"/>
              </a:spcBef>
            </a:pPr>
            <a:r>
              <a:rPr lang="en-US" sz="2400" dirty="0" smtClean="0">
                <a:latin typeface="Arial" pitchFamily="34" charset="0"/>
                <a:cs typeface="Arial" pitchFamily="34" charset="0"/>
              </a:rPr>
              <a:t>Modifications to extend life of dam</a:t>
            </a:r>
          </a:p>
          <a:p>
            <a:pPr marL="457200" indent="-457200" eaLnBrk="1" hangingPunct="1"/>
            <a:r>
              <a:rPr lang="en-US" sz="2800" dirty="0" smtClean="0">
                <a:latin typeface="Arial" pitchFamily="34" charset="0"/>
                <a:cs typeface="Arial" pitchFamily="34" charset="0"/>
              </a:rPr>
              <a:t>Operations and Maintenance</a:t>
            </a:r>
          </a:p>
          <a:p>
            <a:pPr marL="914400" lvl="1" indent="-457200" eaLnBrk="1" hangingPunct="1">
              <a:spcBef>
                <a:spcPts val="0"/>
              </a:spcBef>
            </a:pPr>
            <a:r>
              <a:rPr lang="en-US" sz="2400" dirty="0" smtClean="0">
                <a:latin typeface="Arial" pitchFamily="34" charset="0"/>
                <a:cs typeface="Arial" pitchFamily="34" charset="0"/>
              </a:rPr>
              <a:t>Daily Operations</a:t>
            </a:r>
          </a:p>
          <a:p>
            <a:pPr marL="914400" lvl="1" indent="-457200" eaLnBrk="1" hangingPunct="1">
              <a:spcBef>
                <a:spcPts val="0"/>
              </a:spcBef>
            </a:pPr>
            <a:r>
              <a:rPr lang="en-US" sz="2400" dirty="0" smtClean="0">
                <a:latin typeface="Arial" pitchFamily="34" charset="0"/>
                <a:cs typeface="Arial" pitchFamily="34" charset="0"/>
              </a:rPr>
              <a:t>Major Maintenance</a:t>
            </a:r>
          </a:p>
          <a:p>
            <a:pPr marL="914400" lvl="1" indent="-457200" eaLnBrk="1" hangingPunct="1">
              <a:spcBef>
                <a:spcPts val="0"/>
              </a:spcBef>
            </a:pPr>
            <a:r>
              <a:rPr lang="en-US" sz="2400" dirty="0" smtClean="0">
                <a:latin typeface="Arial" pitchFamily="34" charset="0"/>
                <a:cs typeface="Arial" pitchFamily="34" charset="0"/>
              </a:rPr>
              <a:t>IRRMs</a:t>
            </a:r>
          </a:p>
          <a:p>
            <a:pPr marL="457200" indent="-457200" eaLnBrk="1" hangingPunct="1"/>
            <a:r>
              <a:rPr lang="en-US" sz="2800" dirty="0" smtClean="0">
                <a:latin typeface="Arial" pitchFamily="34" charset="0"/>
                <a:cs typeface="Arial" pitchFamily="34" charset="0"/>
              </a:rPr>
              <a:t>Other Funds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457200" y="3048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rPr>
              <a:t>Construction, General</a:t>
            </a:r>
          </a:p>
        </p:txBody>
      </p:sp>
      <p:sp>
        <p:nvSpPr>
          <p:cNvPr id="65538" name="Rectangle 3"/>
          <p:cNvSpPr>
            <a:spLocks noGrp="1" noChangeArrowheads="1"/>
          </p:cNvSpPr>
          <p:nvPr>
            <p:ph idx="1"/>
          </p:nvPr>
        </p:nvSpPr>
        <p:spPr bwMode="auto">
          <a:xfrm>
            <a:off x="609600" y="13716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r>
              <a:rPr lang="en-US" sz="2800" dirty="0" smtClean="0">
                <a:latin typeface="Arial" pitchFamily="34" charset="0"/>
                <a:cs typeface="Arial" pitchFamily="34" charset="0"/>
              </a:rPr>
              <a:t>Engineering and Design during Construction</a:t>
            </a:r>
          </a:p>
          <a:p>
            <a:pPr marL="914400" lvl="1" indent="-457200" eaLnBrk="1" hangingPunct="1"/>
            <a:r>
              <a:rPr lang="en-US" sz="2000" dirty="0" smtClean="0">
                <a:latin typeface="Arial" pitchFamily="34" charset="0"/>
                <a:cs typeface="Arial" pitchFamily="34" charset="0"/>
              </a:rPr>
              <a:t>Cost Shared based on project purposes</a:t>
            </a:r>
          </a:p>
          <a:p>
            <a:pPr marL="457200" indent="-457200" eaLnBrk="1" hangingPunct="1"/>
            <a:r>
              <a:rPr lang="en-US" sz="2800" dirty="0" smtClean="0">
                <a:latin typeface="Arial" pitchFamily="34" charset="0"/>
                <a:cs typeface="Arial" pitchFamily="34" charset="0"/>
              </a:rPr>
              <a:t>Construction of New Project</a:t>
            </a:r>
          </a:p>
          <a:p>
            <a:pPr marL="914400" lvl="1" indent="-457200" eaLnBrk="1" hangingPunct="1"/>
            <a:r>
              <a:rPr lang="en-US" sz="2000" dirty="0" smtClean="0">
                <a:latin typeface="Arial" pitchFamily="34" charset="0"/>
                <a:cs typeface="Arial" pitchFamily="34" charset="0"/>
              </a:rPr>
              <a:t>Cost Shared based on project purposes</a:t>
            </a:r>
          </a:p>
          <a:p>
            <a:pPr marL="457200" indent="-457200" eaLnBrk="1" hangingPunct="1"/>
            <a:r>
              <a:rPr lang="en-US" sz="2800" dirty="0" smtClean="0">
                <a:latin typeface="Arial" pitchFamily="34" charset="0"/>
                <a:cs typeface="Arial" pitchFamily="34" charset="0"/>
              </a:rPr>
              <a:t>Modifications for Changed Purposes</a:t>
            </a:r>
          </a:p>
          <a:p>
            <a:pPr marL="914400" lvl="1" indent="-457200" eaLnBrk="1" hangingPunct="1"/>
            <a:r>
              <a:rPr lang="en-US" sz="2000" dirty="0" smtClean="0">
                <a:latin typeface="Arial" pitchFamily="34" charset="0"/>
                <a:cs typeface="Arial" pitchFamily="34" charset="0"/>
              </a:rPr>
              <a:t>Cost Shared based on project purposes</a:t>
            </a:r>
          </a:p>
          <a:p>
            <a:pPr marL="914400" lvl="1" indent="-457200" eaLnBrk="1" hangingPunct="1"/>
            <a:r>
              <a:rPr lang="en-US" sz="2000" dirty="0" smtClean="0">
                <a:latin typeface="Arial" pitchFamily="34" charset="0"/>
                <a:cs typeface="Arial" pitchFamily="34" charset="0"/>
              </a:rPr>
              <a:t>Modifications to extend life of dam</a:t>
            </a:r>
          </a:p>
          <a:p>
            <a:pPr marL="457200" indent="-457200" eaLnBrk="1" hangingPunct="1"/>
            <a:r>
              <a:rPr lang="en-US" sz="2800" dirty="0" smtClean="0">
                <a:latin typeface="Arial" pitchFamily="34" charset="0"/>
                <a:cs typeface="Arial" pitchFamily="34" charset="0"/>
              </a:rPr>
              <a:t>Dam Safety Modifications</a:t>
            </a:r>
          </a:p>
          <a:p>
            <a:pPr marL="914400" lvl="1" indent="-457200" eaLnBrk="1" hangingPunct="1"/>
            <a:r>
              <a:rPr lang="en-US" sz="2000" dirty="0" smtClean="0">
                <a:latin typeface="Arial" pitchFamily="34" charset="0"/>
                <a:cs typeface="Arial" pitchFamily="34" charset="0"/>
              </a:rPr>
              <a:t>Dam Safety Assurance Program</a:t>
            </a:r>
          </a:p>
          <a:p>
            <a:pPr marL="914400" lvl="1" indent="-457200" eaLnBrk="1" hangingPunct="1"/>
            <a:r>
              <a:rPr lang="en-US" sz="2000" dirty="0" smtClean="0">
                <a:latin typeface="Arial" pitchFamily="34" charset="0"/>
                <a:cs typeface="Arial" pitchFamily="34" charset="0"/>
              </a:rPr>
              <a:t>Major Rehabilitation for Dam Safety</a:t>
            </a:r>
          </a:p>
          <a:p>
            <a:pPr marL="457200" indent="-457200" eaLnBrk="1" hangingPunct="1">
              <a:buFontTx/>
              <a:buNone/>
            </a:pP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95AD7AA-7B67-4CAD-A167-DEECD1685E39}"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457200" y="1524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rPr>
              <a:t>Construction, General</a:t>
            </a:r>
          </a:p>
        </p:txBody>
      </p:sp>
      <p:sp>
        <p:nvSpPr>
          <p:cNvPr id="65538" name="Rectangle 3"/>
          <p:cNvSpPr>
            <a:spLocks noGrp="1" noChangeArrowheads="1"/>
          </p:cNvSpPr>
          <p:nvPr>
            <p:ph idx="1"/>
          </p:nvPr>
        </p:nvSpPr>
        <p:spPr bwMode="auto">
          <a:xfrm>
            <a:off x="457200" y="1219200"/>
            <a:ext cx="8458200" cy="4419600"/>
          </a:xfrm>
          <a:noFill/>
          <a:ln>
            <a:miter lim="800000"/>
            <a:headEnd/>
            <a:tailEnd/>
          </a:ln>
        </p:spPr>
        <p:txBody>
          <a:bodyPr vert="horz" wrap="square" lIns="91440" tIns="45720" rIns="91440" bIns="45720" numCol="1" anchor="t" anchorCtr="0" compatLnSpc="1">
            <a:prstTxWarp prst="textNoShape">
              <a:avLst/>
            </a:prstTxWarp>
          </a:bodyPr>
          <a:lstStyle/>
          <a:p>
            <a:pPr marL="457200" lvl="1" indent="-457200" eaLnBrk="1" hangingPunct="1">
              <a:buSzPct val="100000"/>
              <a:buFontTx/>
              <a:buChar char="•"/>
            </a:pPr>
            <a:r>
              <a:rPr lang="en-US" dirty="0" smtClean="0">
                <a:latin typeface="Arial" pitchFamily="34" charset="0"/>
                <a:cs typeface="Arial" pitchFamily="34" charset="0"/>
              </a:rPr>
              <a:t>Dam Safety Assurance Program</a:t>
            </a:r>
          </a:p>
          <a:p>
            <a:pPr marL="914400" lvl="1" indent="-457200" eaLnBrk="1" hangingPunct="1">
              <a:spcBef>
                <a:spcPts val="0"/>
              </a:spcBef>
            </a:pPr>
            <a:r>
              <a:rPr lang="en-US" sz="2400" dirty="0" smtClean="0">
                <a:latin typeface="Arial" pitchFamily="34" charset="0"/>
                <a:cs typeface="Arial" pitchFamily="34" charset="0"/>
              </a:rPr>
              <a:t>Seismic Deficiency</a:t>
            </a:r>
          </a:p>
          <a:p>
            <a:pPr marL="914400" lvl="1" indent="-457200" eaLnBrk="1" hangingPunct="1">
              <a:spcBef>
                <a:spcPts val="0"/>
              </a:spcBef>
            </a:pPr>
            <a:r>
              <a:rPr lang="en-US" sz="2400" dirty="0" smtClean="0">
                <a:latin typeface="Arial" pitchFamily="34" charset="0"/>
                <a:cs typeface="Arial" pitchFamily="34" charset="0"/>
              </a:rPr>
              <a:t>Hydrologic Deficiency</a:t>
            </a:r>
          </a:p>
          <a:p>
            <a:pPr marL="914400" lvl="1" indent="-457200" eaLnBrk="1" hangingPunct="1">
              <a:spcBef>
                <a:spcPts val="0"/>
              </a:spcBef>
            </a:pPr>
            <a:r>
              <a:rPr lang="en-US" sz="2400" dirty="0" smtClean="0">
                <a:latin typeface="Arial" pitchFamily="34" charset="0"/>
                <a:cs typeface="Arial" pitchFamily="34" charset="0"/>
              </a:rPr>
              <a:t>Change to State-of-the-Art</a:t>
            </a:r>
          </a:p>
          <a:p>
            <a:pPr marL="914400" lvl="1" indent="-457200" eaLnBrk="1" hangingPunct="1">
              <a:spcBef>
                <a:spcPts val="0"/>
              </a:spcBef>
            </a:pPr>
            <a:r>
              <a:rPr lang="en-US" sz="2400" dirty="0" smtClean="0">
                <a:latin typeface="Arial" pitchFamily="34" charset="0"/>
                <a:cs typeface="Arial" pitchFamily="34" charset="0"/>
              </a:rPr>
              <a:t>Cost-share percentage of 15% of total project cost</a:t>
            </a:r>
          </a:p>
          <a:p>
            <a:pPr marL="457200" lvl="1" indent="-457200" eaLnBrk="1" hangingPunct="1">
              <a:buSzPct val="100000"/>
              <a:buFontTx/>
              <a:buChar char="•"/>
            </a:pPr>
            <a:r>
              <a:rPr lang="en-US" dirty="0" smtClean="0">
                <a:latin typeface="Arial" pitchFamily="34" charset="0"/>
                <a:cs typeface="Arial" pitchFamily="34" charset="0"/>
              </a:rPr>
              <a:t>Major Rehabilitation for Dam Safety</a:t>
            </a:r>
            <a:endParaRPr lang="en-US" sz="2800" dirty="0" smtClean="0">
              <a:latin typeface="Arial" pitchFamily="34" charset="0"/>
              <a:cs typeface="Arial" pitchFamily="34" charset="0"/>
            </a:endParaRPr>
          </a:p>
          <a:p>
            <a:pPr marL="914400" lvl="1" indent="-457200" eaLnBrk="1" hangingPunct="1">
              <a:spcBef>
                <a:spcPts val="0"/>
              </a:spcBef>
            </a:pPr>
            <a:r>
              <a:rPr lang="en-US" sz="2400" dirty="0" smtClean="0">
                <a:latin typeface="Arial" pitchFamily="34" charset="0"/>
                <a:cs typeface="Arial" pitchFamily="34" charset="0"/>
              </a:rPr>
              <a:t>Seepage and Piping</a:t>
            </a:r>
          </a:p>
          <a:p>
            <a:pPr marL="914400" lvl="1" indent="-457200" eaLnBrk="1" hangingPunct="1">
              <a:spcBef>
                <a:spcPts val="0"/>
              </a:spcBef>
            </a:pPr>
            <a:r>
              <a:rPr lang="en-US" sz="2400" dirty="0" smtClean="0">
                <a:latin typeface="Arial" pitchFamily="34" charset="0"/>
                <a:cs typeface="Arial" pitchFamily="34" charset="0"/>
              </a:rPr>
              <a:t>Stability</a:t>
            </a:r>
          </a:p>
          <a:p>
            <a:pPr marL="914400" lvl="1" indent="-457200" eaLnBrk="1" hangingPunct="1">
              <a:spcBef>
                <a:spcPts val="0"/>
              </a:spcBef>
            </a:pPr>
            <a:r>
              <a:rPr lang="en-US" sz="2400" dirty="0" smtClean="0">
                <a:latin typeface="Arial" pitchFamily="34" charset="0"/>
                <a:cs typeface="Arial" pitchFamily="34" charset="0"/>
              </a:rPr>
              <a:t>Anything not Seismic or Hydrologic</a:t>
            </a:r>
          </a:p>
          <a:p>
            <a:pPr marL="914400" lvl="1" indent="-457200" eaLnBrk="1" hangingPunct="1">
              <a:spcBef>
                <a:spcPts val="0"/>
              </a:spcBef>
            </a:pPr>
            <a:r>
              <a:rPr lang="en-US" sz="2400" dirty="0" smtClean="0">
                <a:latin typeface="Arial" pitchFamily="34" charset="0"/>
                <a:cs typeface="Arial" pitchFamily="34" charset="0"/>
              </a:rPr>
              <a:t>Cost-share percentage of 100% of total project cost</a:t>
            </a:r>
          </a:p>
          <a:p>
            <a:pPr marL="514350" indent="-457200" eaLnBrk="1" hangingPunct="1">
              <a:buFont typeface="Arial" pitchFamily="34" charset="0"/>
              <a:buChar char="•"/>
            </a:pPr>
            <a:r>
              <a:rPr lang="en-US" sz="2800" dirty="0" smtClean="0">
                <a:latin typeface="Arial" pitchFamily="34" charset="0"/>
                <a:cs typeface="Arial" pitchFamily="34" charset="0"/>
              </a:rPr>
              <a:t>Previously separate report requirements</a:t>
            </a:r>
          </a:p>
          <a:p>
            <a:pPr marL="457200" indent="-457200" eaLnBrk="1" hangingPunct="1">
              <a:buFontTx/>
              <a:buNone/>
            </a:pP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95AD7AA-7B67-4CAD-A167-DEECD1685E3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bwMode="auto">
          <a:xfrm>
            <a:off x="381000" y="2286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rPr>
              <a:t>General Investigations</a:t>
            </a:r>
          </a:p>
        </p:txBody>
      </p:sp>
      <p:sp>
        <p:nvSpPr>
          <p:cNvPr id="63490" name="Rectangle 3"/>
          <p:cNvSpPr>
            <a:spLocks noGrp="1" noChangeArrowheads="1"/>
          </p:cNvSpPr>
          <p:nvPr>
            <p:ph idx="1"/>
          </p:nvPr>
        </p:nvSpPr>
        <p:spPr bwMode="auto">
          <a:xfrm>
            <a:off x="609600" y="10668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None/>
            </a:pPr>
            <a:r>
              <a:rPr lang="en-US" sz="2800" dirty="0" smtClean="0">
                <a:latin typeface="Arial" pitchFamily="34" charset="0"/>
                <a:cs typeface="Arial" pitchFamily="34" charset="0"/>
              </a:rPr>
              <a:t>For new projects:</a:t>
            </a:r>
          </a:p>
          <a:p>
            <a:pPr marL="457200" indent="-457200" eaLnBrk="1" hangingPunct="1"/>
            <a:r>
              <a:rPr lang="en-US" sz="2800" dirty="0" smtClean="0">
                <a:latin typeface="Arial" pitchFamily="34" charset="0"/>
                <a:cs typeface="Arial" pitchFamily="34" charset="0"/>
              </a:rPr>
              <a:t>Reconnaissance Studies</a:t>
            </a:r>
          </a:p>
          <a:p>
            <a:pPr marL="914400" lvl="1" indent="-457200" eaLnBrk="1" hangingPunct="1"/>
            <a:r>
              <a:rPr lang="en-US" sz="2400" dirty="0" smtClean="0">
                <a:latin typeface="Arial" pitchFamily="34" charset="0"/>
                <a:cs typeface="Arial" pitchFamily="34" charset="0"/>
              </a:rPr>
              <a:t>100% Federal Funding</a:t>
            </a:r>
          </a:p>
          <a:p>
            <a:pPr marL="457200" indent="-457200" eaLnBrk="1" hangingPunct="1"/>
            <a:r>
              <a:rPr lang="en-US" sz="2800" dirty="0" smtClean="0">
                <a:latin typeface="Arial" pitchFamily="34" charset="0"/>
                <a:cs typeface="Arial" pitchFamily="34" charset="0"/>
              </a:rPr>
              <a:t>Feasibility Studies</a:t>
            </a:r>
          </a:p>
          <a:p>
            <a:pPr marL="914400" lvl="1" indent="-457200" eaLnBrk="1" hangingPunct="1"/>
            <a:r>
              <a:rPr lang="en-US" sz="2400" dirty="0" smtClean="0">
                <a:latin typeface="Arial" pitchFamily="34" charset="0"/>
                <a:cs typeface="Arial" pitchFamily="34" charset="0"/>
              </a:rPr>
              <a:t>50% Federal Funding</a:t>
            </a:r>
          </a:p>
          <a:p>
            <a:pPr marL="914400" lvl="1" indent="-457200" eaLnBrk="1" hangingPunct="1"/>
            <a:r>
              <a:rPr lang="en-US" sz="2400" dirty="0" smtClean="0">
                <a:latin typeface="Arial" pitchFamily="34" charset="0"/>
                <a:cs typeface="Arial" pitchFamily="34" charset="0"/>
              </a:rPr>
              <a:t>50% Local Sponsor Funding</a:t>
            </a:r>
          </a:p>
          <a:p>
            <a:pPr marL="457200" indent="-457200" eaLnBrk="1" hangingPunct="1"/>
            <a:r>
              <a:rPr lang="en-US" sz="2800" dirty="0" smtClean="0">
                <a:latin typeface="Arial" pitchFamily="34" charset="0"/>
                <a:cs typeface="Arial" pitchFamily="34" charset="0"/>
              </a:rPr>
              <a:t>Pre-Construction Engineering and Design</a:t>
            </a:r>
          </a:p>
          <a:p>
            <a:pPr marL="914400" lvl="1" indent="-457200" eaLnBrk="1" hangingPunct="1"/>
            <a:r>
              <a:rPr lang="en-US" sz="2400" dirty="0" smtClean="0">
                <a:latin typeface="Arial" pitchFamily="34" charset="0"/>
                <a:cs typeface="Arial" pitchFamily="34" charset="0"/>
              </a:rPr>
              <a:t>Cost Shared based on project purposes</a:t>
            </a:r>
          </a:p>
          <a:p>
            <a:pPr marL="457200" indent="-457200" eaLnBrk="1" hangingPunct="1">
              <a:buNone/>
            </a:pPr>
            <a:r>
              <a:rPr lang="en-US" sz="2800" dirty="0" smtClean="0">
                <a:latin typeface="Arial" pitchFamily="34" charset="0"/>
                <a:cs typeface="Arial" pitchFamily="34" charset="0"/>
              </a:rPr>
              <a:t>National Inventory of Dams</a:t>
            </a:r>
          </a:p>
          <a:p>
            <a:pPr marL="914400" lvl="1" indent="-457200" eaLnBrk="1" hangingPunct="1"/>
            <a:r>
              <a:rPr lang="en-US" sz="2400" dirty="0" smtClean="0">
                <a:latin typeface="Arial" pitchFamily="34" charset="0"/>
                <a:cs typeface="Arial" pitchFamily="34" charset="0"/>
              </a:rPr>
              <a:t>Separate Line Item in Appropriation</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10" name="Rectangle 1042"/>
          <p:cNvSpPr>
            <a:spLocks noChangeArrowheads="1"/>
          </p:cNvSpPr>
          <p:nvPr/>
        </p:nvSpPr>
        <p:spPr bwMode="auto">
          <a:xfrm>
            <a:off x="5791200" y="2819400"/>
            <a:ext cx="1837228" cy="1306286"/>
          </a:xfrm>
          <a:prstGeom prst="rect">
            <a:avLst/>
          </a:prstGeom>
          <a:solidFill>
            <a:srgbClr val="CC99FF"/>
          </a:solidFill>
          <a:ln w="19050">
            <a:solidFill>
              <a:schemeClr val="tx1"/>
            </a:solidFill>
            <a:miter lim="800000"/>
            <a:headEnd type="none" w="sm" len="sm"/>
            <a:tailEnd type="none" w="sm" len="sm"/>
          </a:ln>
          <a:effectLst/>
        </p:spPr>
        <p:txBody>
          <a:bodyPr wrap="none" anchor="ctr"/>
          <a:lstStyle/>
          <a:p>
            <a:endParaRPr lang="en-US"/>
          </a:p>
        </p:txBody>
      </p:sp>
      <p:sp>
        <p:nvSpPr>
          <p:cNvPr id="469009" name="Rectangle 1041"/>
          <p:cNvSpPr>
            <a:spLocks noChangeArrowheads="1"/>
          </p:cNvSpPr>
          <p:nvPr/>
        </p:nvSpPr>
        <p:spPr bwMode="auto">
          <a:xfrm>
            <a:off x="3124860" y="2808514"/>
            <a:ext cx="1975886" cy="1306286"/>
          </a:xfrm>
          <a:prstGeom prst="rect">
            <a:avLst/>
          </a:prstGeom>
          <a:solidFill>
            <a:srgbClr val="CC99FF"/>
          </a:solidFill>
          <a:ln w="19050">
            <a:solidFill>
              <a:schemeClr val="tx1"/>
            </a:solidFill>
            <a:miter lim="800000"/>
            <a:headEnd type="none" w="sm" len="sm"/>
            <a:tailEnd type="none" w="sm" len="sm"/>
          </a:ln>
          <a:effectLst/>
        </p:spPr>
        <p:txBody>
          <a:bodyPr wrap="none" anchor="ctr"/>
          <a:lstStyle/>
          <a:p>
            <a:endParaRPr lang="en-US"/>
          </a:p>
        </p:txBody>
      </p:sp>
      <p:sp>
        <p:nvSpPr>
          <p:cNvPr id="468998" name="Rectangle 1030"/>
          <p:cNvSpPr>
            <a:spLocks noChangeArrowheads="1"/>
          </p:cNvSpPr>
          <p:nvPr/>
        </p:nvSpPr>
        <p:spPr bwMode="auto">
          <a:xfrm>
            <a:off x="1981200" y="381000"/>
            <a:ext cx="4572000" cy="523862"/>
          </a:xfrm>
          <a:prstGeom prst="rect">
            <a:avLst/>
          </a:prstGeom>
          <a:noFill/>
          <a:ln w="9525">
            <a:noFill/>
            <a:miter lim="800000"/>
            <a:headEnd/>
            <a:tailEnd/>
          </a:ln>
          <a:effectLst/>
        </p:spPr>
        <p:txBody>
          <a:bodyPr wrap="square" lIns="92075" tIns="46038" rIns="92075" bIns="46038">
            <a:spAutoFit/>
          </a:bodyPr>
          <a:lstStyle/>
          <a:p>
            <a:pPr algn="ctr"/>
            <a:r>
              <a:rPr lang="en-US" sz="2800" b="1" dirty="0" smtClean="0"/>
              <a:t>USACE Organization</a:t>
            </a:r>
            <a:endParaRPr lang="en-US" sz="2800" b="1" dirty="0"/>
          </a:p>
        </p:txBody>
      </p:sp>
      <p:sp>
        <p:nvSpPr>
          <p:cNvPr id="468999" name="Rectangle 1031"/>
          <p:cNvSpPr>
            <a:spLocks noChangeArrowheads="1"/>
          </p:cNvSpPr>
          <p:nvPr/>
        </p:nvSpPr>
        <p:spPr bwMode="auto">
          <a:xfrm>
            <a:off x="2819400" y="1219200"/>
            <a:ext cx="2684935" cy="1045029"/>
          </a:xfrm>
          <a:prstGeom prst="rect">
            <a:avLst/>
          </a:prstGeom>
          <a:solidFill>
            <a:srgbClr val="00FF99"/>
          </a:solidFill>
          <a:ln w="19050">
            <a:solidFill>
              <a:schemeClr val="tx1"/>
            </a:solidFill>
            <a:miter lim="800000"/>
            <a:headEnd type="none" w="sm" len="sm"/>
            <a:tailEnd type="none" w="sm" len="sm"/>
          </a:ln>
          <a:effectLst/>
        </p:spPr>
        <p:txBody>
          <a:bodyPr wrap="none" anchor="ctr"/>
          <a:lstStyle/>
          <a:p>
            <a:endParaRPr lang="en-US"/>
          </a:p>
        </p:txBody>
      </p:sp>
      <p:sp>
        <p:nvSpPr>
          <p:cNvPr id="469000" name="Text Box 1032"/>
          <p:cNvSpPr txBox="1">
            <a:spLocks noChangeArrowheads="1"/>
          </p:cNvSpPr>
          <p:nvPr/>
        </p:nvSpPr>
        <p:spPr bwMode="auto">
          <a:xfrm>
            <a:off x="2971800" y="1371600"/>
            <a:ext cx="2329938" cy="830997"/>
          </a:xfrm>
          <a:prstGeom prst="rect">
            <a:avLst/>
          </a:prstGeom>
          <a:noFill/>
          <a:ln w="12700">
            <a:noFill/>
            <a:miter lim="800000"/>
            <a:headEnd type="none" w="sm" len="sm"/>
            <a:tailEnd type="none" w="sm" len="sm"/>
          </a:ln>
          <a:effectLst/>
        </p:spPr>
        <p:txBody>
          <a:bodyPr wrap="square">
            <a:spAutoFit/>
          </a:bodyPr>
          <a:lstStyle/>
          <a:p>
            <a:pPr algn="ctr"/>
            <a:r>
              <a:rPr lang="en-US" sz="2400" b="1" dirty="0" smtClean="0"/>
              <a:t>Headquarters</a:t>
            </a:r>
          </a:p>
          <a:p>
            <a:pPr algn="ctr"/>
            <a:r>
              <a:rPr lang="en-US" sz="2400" b="1" dirty="0" smtClean="0"/>
              <a:t>USACE</a:t>
            </a:r>
            <a:endParaRPr lang="en-US" sz="2400" b="1" dirty="0"/>
          </a:p>
        </p:txBody>
      </p:sp>
      <p:sp>
        <p:nvSpPr>
          <p:cNvPr id="469004" name="Rectangle 1036"/>
          <p:cNvSpPr>
            <a:spLocks noChangeArrowheads="1"/>
          </p:cNvSpPr>
          <p:nvPr/>
        </p:nvSpPr>
        <p:spPr bwMode="auto">
          <a:xfrm>
            <a:off x="762000" y="2819400"/>
            <a:ext cx="1837228" cy="1306286"/>
          </a:xfrm>
          <a:prstGeom prst="rect">
            <a:avLst/>
          </a:prstGeom>
          <a:solidFill>
            <a:srgbClr val="CC99FF"/>
          </a:solidFill>
          <a:ln w="19050">
            <a:solidFill>
              <a:schemeClr val="tx1"/>
            </a:solidFill>
            <a:miter lim="800000"/>
            <a:headEnd type="none" w="sm" len="sm"/>
            <a:tailEnd type="none" w="sm" len="sm"/>
          </a:ln>
          <a:effectLst/>
        </p:spPr>
        <p:txBody>
          <a:bodyPr wrap="none" anchor="ctr"/>
          <a:lstStyle/>
          <a:p>
            <a:endParaRPr lang="en-US"/>
          </a:p>
        </p:txBody>
      </p:sp>
      <p:sp>
        <p:nvSpPr>
          <p:cNvPr id="469005" name="Text Box 1037"/>
          <p:cNvSpPr txBox="1">
            <a:spLocks noChangeArrowheads="1"/>
          </p:cNvSpPr>
          <p:nvPr/>
        </p:nvSpPr>
        <p:spPr bwMode="auto">
          <a:xfrm>
            <a:off x="3276600" y="2971800"/>
            <a:ext cx="1711175" cy="707886"/>
          </a:xfrm>
          <a:prstGeom prst="rect">
            <a:avLst/>
          </a:prstGeom>
          <a:noFill/>
          <a:ln w="12700">
            <a:noFill/>
            <a:miter lim="800000"/>
            <a:headEnd type="none" w="sm" len="sm"/>
            <a:tailEnd type="none" w="sm" len="sm"/>
          </a:ln>
          <a:effectLst/>
        </p:spPr>
        <p:txBody>
          <a:bodyPr wrap="square">
            <a:spAutoFit/>
          </a:bodyPr>
          <a:lstStyle/>
          <a:p>
            <a:pPr algn="ctr"/>
            <a:r>
              <a:rPr lang="en-US" sz="2000" b="1" dirty="0"/>
              <a:t>Divisions</a:t>
            </a:r>
          </a:p>
          <a:p>
            <a:pPr algn="ctr"/>
            <a:r>
              <a:rPr lang="en-US" sz="2000" b="1" dirty="0"/>
              <a:t>(8)</a:t>
            </a:r>
          </a:p>
        </p:txBody>
      </p:sp>
      <p:sp>
        <p:nvSpPr>
          <p:cNvPr id="469006" name="Text Box 1038"/>
          <p:cNvSpPr txBox="1">
            <a:spLocks noChangeArrowheads="1"/>
          </p:cNvSpPr>
          <p:nvPr/>
        </p:nvSpPr>
        <p:spPr bwMode="auto">
          <a:xfrm>
            <a:off x="533400" y="2895600"/>
            <a:ext cx="2117696"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a:t>Engineering</a:t>
            </a:r>
          </a:p>
          <a:p>
            <a:pPr algn="ctr"/>
            <a:r>
              <a:rPr lang="en-US" sz="2000" b="1" dirty="0"/>
              <a:t>R&amp;D</a:t>
            </a:r>
          </a:p>
          <a:p>
            <a:pPr algn="ctr"/>
            <a:r>
              <a:rPr lang="en-US" sz="2000" b="1" dirty="0"/>
              <a:t>Center</a:t>
            </a:r>
          </a:p>
        </p:txBody>
      </p:sp>
      <p:sp>
        <p:nvSpPr>
          <p:cNvPr id="469007" name="Text Box 1039"/>
          <p:cNvSpPr txBox="1">
            <a:spLocks noChangeArrowheads="1"/>
          </p:cNvSpPr>
          <p:nvPr/>
        </p:nvSpPr>
        <p:spPr bwMode="auto">
          <a:xfrm>
            <a:off x="5943600" y="2819400"/>
            <a:ext cx="1604028" cy="1323439"/>
          </a:xfrm>
          <a:prstGeom prst="rect">
            <a:avLst/>
          </a:prstGeom>
          <a:noFill/>
          <a:ln w="12700">
            <a:noFill/>
            <a:miter lim="800000"/>
            <a:headEnd type="none" w="sm" len="sm"/>
            <a:tailEnd type="none" w="sm" len="sm"/>
          </a:ln>
          <a:effectLst/>
        </p:spPr>
        <p:txBody>
          <a:bodyPr wrap="square">
            <a:spAutoFit/>
          </a:bodyPr>
          <a:lstStyle/>
          <a:p>
            <a:pPr algn="ctr"/>
            <a:r>
              <a:rPr lang="en-US" sz="2000" b="1" dirty="0"/>
              <a:t>Centers*</a:t>
            </a:r>
          </a:p>
          <a:p>
            <a:pPr algn="ctr"/>
            <a:r>
              <a:rPr lang="en-US" sz="2000" b="1" dirty="0"/>
              <a:t>(2)</a:t>
            </a:r>
          </a:p>
          <a:p>
            <a:pPr algn="ctr"/>
            <a:r>
              <a:rPr lang="en-US" sz="2000" b="1" dirty="0"/>
              <a:t>FOAs</a:t>
            </a:r>
          </a:p>
          <a:p>
            <a:pPr algn="ctr"/>
            <a:r>
              <a:rPr lang="en-US" sz="2000" b="1" dirty="0"/>
              <a:t>(4)</a:t>
            </a:r>
          </a:p>
        </p:txBody>
      </p:sp>
      <p:sp>
        <p:nvSpPr>
          <p:cNvPr id="469012" name="Line 1044"/>
          <p:cNvSpPr>
            <a:spLocks noChangeShapeType="1"/>
          </p:cNvSpPr>
          <p:nvPr/>
        </p:nvSpPr>
        <p:spPr bwMode="auto">
          <a:xfrm flipV="1">
            <a:off x="1676400" y="2590800"/>
            <a:ext cx="0" cy="21771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13" name="Rectangle 1045"/>
          <p:cNvSpPr>
            <a:spLocks noChangeArrowheads="1"/>
          </p:cNvSpPr>
          <p:nvPr/>
        </p:nvSpPr>
        <p:spPr bwMode="auto">
          <a:xfrm>
            <a:off x="457200" y="4800600"/>
            <a:ext cx="8190313" cy="914400"/>
          </a:xfrm>
          <a:prstGeom prst="rect">
            <a:avLst/>
          </a:prstGeom>
          <a:solidFill>
            <a:srgbClr val="F6640A"/>
          </a:solidFill>
          <a:ln w="19050">
            <a:solidFill>
              <a:schemeClr val="tx1"/>
            </a:solidFill>
            <a:miter lim="800000"/>
            <a:headEnd type="none" w="sm" len="sm"/>
            <a:tailEnd type="none" w="sm" len="sm"/>
          </a:ln>
          <a:effectLst/>
        </p:spPr>
        <p:txBody>
          <a:bodyPr wrap="none" anchor="ctr"/>
          <a:lstStyle/>
          <a:p>
            <a:endParaRPr lang="en-US"/>
          </a:p>
        </p:txBody>
      </p:sp>
      <p:sp>
        <p:nvSpPr>
          <p:cNvPr id="469016" name="Text Box 1048"/>
          <p:cNvSpPr txBox="1">
            <a:spLocks noChangeArrowheads="1"/>
          </p:cNvSpPr>
          <p:nvPr/>
        </p:nvSpPr>
        <p:spPr bwMode="auto">
          <a:xfrm>
            <a:off x="2895600" y="4876800"/>
            <a:ext cx="2895600" cy="707886"/>
          </a:xfrm>
          <a:prstGeom prst="rect">
            <a:avLst/>
          </a:prstGeom>
          <a:noFill/>
          <a:ln w="12700">
            <a:noFill/>
            <a:miter lim="800000"/>
            <a:headEnd type="none" w="sm" len="sm"/>
            <a:tailEnd type="none" w="sm" len="sm"/>
          </a:ln>
          <a:effectLst/>
        </p:spPr>
        <p:txBody>
          <a:bodyPr wrap="square">
            <a:spAutoFit/>
          </a:bodyPr>
          <a:lstStyle/>
          <a:p>
            <a:pPr algn="ctr"/>
            <a:r>
              <a:rPr lang="en-US" sz="2000" b="1" dirty="0"/>
              <a:t>Civil </a:t>
            </a:r>
            <a:r>
              <a:rPr lang="en-US" sz="2000" b="1" dirty="0" smtClean="0"/>
              <a:t>Works Districts</a:t>
            </a:r>
            <a:endParaRPr lang="en-US" sz="2000" b="1" dirty="0"/>
          </a:p>
          <a:p>
            <a:pPr algn="ctr"/>
            <a:r>
              <a:rPr lang="en-US" sz="2000" b="1" dirty="0"/>
              <a:t>(38)</a:t>
            </a:r>
          </a:p>
        </p:txBody>
      </p:sp>
      <p:sp>
        <p:nvSpPr>
          <p:cNvPr id="469020" name="Line 1052"/>
          <p:cNvSpPr>
            <a:spLocks noChangeShapeType="1"/>
          </p:cNvSpPr>
          <p:nvPr/>
        </p:nvSpPr>
        <p:spPr bwMode="auto">
          <a:xfrm flipV="1">
            <a:off x="4191000" y="4114798"/>
            <a:ext cx="0" cy="68580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1" name="Line 1053"/>
          <p:cNvSpPr>
            <a:spLocks noChangeShapeType="1"/>
          </p:cNvSpPr>
          <p:nvPr/>
        </p:nvSpPr>
        <p:spPr bwMode="auto">
          <a:xfrm flipV="1">
            <a:off x="4191000" y="228600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2" name="Line 1054"/>
          <p:cNvSpPr>
            <a:spLocks noChangeShapeType="1"/>
          </p:cNvSpPr>
          <p:nvPr/>
        </p:nvSpPr>
        <p:spPr bwMode="auto">
          <a:xfrm flipV="1">
            <a:off x="6553200" y="2590800"/>
            <a:ext cx="0" cy="217714"/>
          </a:xfrm>
          <a:prstGeom prst="line">
            <a:avLst/>
          </a:prstGeom>
          <a:noFill/>
          <a:ln w="12700">
            <a:solidFill>
              <a:schemeClr val="tx1"/>
            </a:solidFill>
            <a:round/>
            <a:headEnd type="none" w="sm" len="sm"/>
            <a:tailEnd type="none" w="sm" len="sm"/>
          </a:ln>
          <a:effectLst/>
        </p:spPr>
        <p:txBody>
          <a:bodyPr wrap="none" anchor="ctr"/>
          <a:lstStyle/>
          <a:p>
            <a:endParaRPr lang="en-US"/>
          </a:p>
        </p:txBody>
      </p:sp>
      <p:cxnSp>
        <p:nvCxnSpPr>
          <p:cNvPr id="58" name="Straight Connector 57"/>
          <p:cNvCxnSpPr/>
          <p:nvPr/>
        </p:nvCxnSpPr>
        <p:spPr>
          <a:xfrm>
            <a:off x="1676400" y="2590800"/>
            <a:ext cx="4876800" cy="0"/>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26"/>
          <p:cNvSpPr>
            <a:spLocks noGrp="1" noChangeArrowheads="1"/>
          </p:cNvSpPr>
          <p:nvPr>
            <p:ph type="title"/>
          </p:nvPr>
        </p:nvSpPr>
        <p:spPr bwMode="auto">
          <a:xfrm>
            <a:off x="457200" y="457200"/>
            <a:ext cx="81534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rgbClr val="FF0000"/>
                </a:solidFill>
              </a:rPr>
              <a:t>Dam Safety Assurance and Seepage/ Stability Correction Program</a:t>
            </a:r>
            <a:br>
              <a:rPr lang="en-US" sz="3600" dirty="0" smtClean="0">
                <a:solidFill>
                  <a:srgbClr val="FF0000"/>
                </a:solidFill>
              </a:rPr>
            </a:br>
            <a:endParaRPr lang="en-US" sz="3600" dirty="0" smtClean="0">
              <a:solidFill>
                <a:srgbClr val="FF0000"/>
              </a:solidFill>
            </a:endParaRPr>
          </a:p>
        </p:txBody>
      </p:sp>
      <p:sp>
        <p:nvSpPr>
          <p:cNvPr id="67586" name="Rectangle 1027"/>
          <p:cNvSpPr>
            <a:spLocks noGrp="1" noChangeArrowheads="1"/>
          </p:cNvSpPr>
          <p:nvPr>
            <p:ph idx="1"/>
          </p:nvPr>
        </p:nvSpPr>
        <p:spPr bwMode="auto">
          <a:xfrm>
            <a:off x="457200" y="1752600"/>
            <a:ext cx="8686800" cy="3922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Arial" pitchFamily="34" charset="0"/>
                <a:cs typeface="Arial" pitchFamily="34" charset="0"/>
              </a:rPr>
              <a:t>Also known as “Wedge Funds” </a:t>
            </a:r>
          </a:p>
          <a:p>
            <a:pPr eaLnBrk="1" hangingPunct="1"/>
            <a:r>
              <a:rPr lang="en-US" sz="2800" dirty="0" smtClean="0">
                <a:latin typeface="Arial" pitchFamily="34" charset="0"/>
                <a:cs typeface="Arial" pitchFamily="34" charset="0"/>
              </a:rPr>
              <a:t>Funding Line Item in the Construction, General, budget/appropriation</a:t>
            </a:r>
          </a:p>
          <a:p>
            <a:pPr lvl="1" eaLnBrk="1" hangingPunct="1"/>
            <a:r>
              <a:rPr lang="en-US" sz="2400" dirty="0" smtClean="0">
                <a:latin typeface="Arial" pitchFamily="34" charset="0"/>
                <a:cs typeface="Arial" pitchFamily="34" charset="0"/>
              </a:rPr>
              <a:t>Issue Evaluation Studies</a:t>
            </a:r>
          </a:p>
          <a:p>
            <a:pPr lvl="1" eaLnBrk="1" hangingPunct="1"/>
            <a:r>
              <a:rPr lang="en-US" sz="2400" dirty="0" smtClean="0">
                <a:latin typeface="Arial" pitchFamily="34" charset="0"/>
                <a:cs typeface="Arial" pitchFamily="34" charset="0"/>
              </a:rPr>
              <a:t>Dam Safety Modification Studies/Reports</a:t>
            </a:r>
          </a:p>
          <a:p>
            <a:pPr lvl="1" eaLnBrk="1" hangingPunct="1"/>
            <a:r>
              <a:rPr lang="en-US" sz="2400" dirty="0" smtClean="0">
                <a:latin typeface="Arial" pitchFamily="34" charset="0"/>
                <a:cs typeface="Arial" pitchFamily="34" charset="0"/>
              </a:rPr>
              <a:t>Start E&amp;D on Dam Safety Modifications</a:t>
            </a:r>
          </a:p>
          <a:p>
            <a:pPr lvl="1" eaLnBrk="1" hangingPunct="1"/>
            <a:r>
              <a:rPr lang="en-US" sz="2400" dirty="0" smtClean="0">
                <a:latin typeface="Arial" pitchFamily="34" charset="0"/>
                <a:cs typeface="Arial" pitchFamily="34" charset="0"/>
              </a:rPr>
              <a:t>Can be used for initial Construction Contracts</a:t>
            </a:r>
          </a:p>
          <a:p>
            <a:pPr eaLnBrk="1" hangingPunct="1"/>
            <a:r>
              <a:rPr lang="en-US" sz="2800" dirty="0" smtClean="0">
                <a:latin typeface="Arial" pitchFamily="34" charset="0"/>
                <a:cs typeface="Arial" pitchFamily="34" charset="0"/>
              </a:rPr>
              <a:t>Projects Budgeted as Continuing Construction</a:t>
            </a:r>
          </a:p>
          <a:p>
            <a:pPr lvl="1" eaLnBrk="1" hangingPunct="1"/>
            <a:r>
              <a:rPr lang="en-US" sz="2400" dirty="0" smtClean="0">
                <a:latin typeface="Arial" pitchFamily="34" charset="0"/>
                <a:cs typeface="Arial" pitchFamily="34" charset="0"/>
              </a:rPr>
              <a:t>Not a “New” Start</a:t>
            </a:r>
          </a:p>
          <a:p>
            <a:pPr eaLnBrk="1" hangingPunct="1"/>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bwMode="auto">
          <a:xfrm>
            <a:off x="381000" y="3810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rgbClr val="FF0000"/>
                </a:solidFill>
              </a:rPr>
              <a:t>Operations and Maintenance </a:t>
            </a:r>
          </a:p>
        </p:txBody>
      </p:sp>
      <p:sp>
        <p:nvSpPr>
          <p:cNvPr id="68610" name="Rectangle 3"/>
          <p:cNvSpPr>
            <a:spLocks noGrp="1" noChangeArrowheads="1"/>
          </p:cNvSpPr>
          <p:nvPr>
            <p:ph idx="1"/>
          </p:nvPr>
        </p:nvSpPr>
        <p:spPr bwMode="auto">
          <a:xfrm>
            <a:off x="685800" y="12954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90000"/>
              </a:lnSpc>
            </a:pPr>
            <a:r>
              <a:rPr lang="en-US" sz="2800" dirty="0" smtClean="0">
                <a:latin typeface="Arial" pitchFamily="34" charset="0"/>
                <a:cs typeface="Arial" pitchFamily="34" charset="0"/>
              </a:rPr>
              <a:t>Daily Operations and Maintenance of the Project</a:t>
            </a:r>
          </a:p>
          <a:p>
            <a:pPr marL="914400" lvl="1" indent="-457200" eaLnBrk="1" hangingPunct="1">
              <a:lnSpc>
                <a:spcPct val="90000"/>
              </a:lnSpc>
            </a:pPr>
            <a:r>
              <a:rPr lang="en-US" sz="2400" dirty="0" smtClean="0">
                <a:latin typeface="Arial" pitchFamily="34" charset="0"/>
                <a:cs typeface="Arial" pitchFamily="34" charset="0"/>
              </a:rPr>
              <a:t>May be Cost Shared based on project purposes</a:t>
            </a:r>
          </a:p>
          <a:p>
            <a:pPr marL="457200" indent="-457200" eaLnBrk="1" hangingPunct="1">
              <a:lnSpc>
                <a:spcPct val="90000"/>
              </a:lnSpc>
            </a:pPr>
            <a:r>
              <a:rPr lang="en-US" sz="2800" dirty="0" smtClean="0">
                <a:latin typeface="Arial" pitchFamily="34" charset="0"/>
                <a:cs typeface="Arial" pitchFamily="34" charset="0"/>
              </a:rPr>
              <a:t>Interim Risk Reduction Measures</a:t>
            </a:r>
          </a:p>
          <a:p>
            <a:pPr marL="457200" indent="-457200" eaLnBrk="1" hangingPunct="1">
              <a:lnSpc>
                <a:spcPct val="90000"/>
              </a:lnSpc>
            </a:pPr>
            <a:r>
              <a:rPr lang="en-US" sz="2800" dirty="0" smtClean="0">
                <a:latin typeface="Arial" pitchFamily="34" charset="0"/>
                <a:cs typeface="Arial" pitchFamily="34" charset="0"/>
              </a:rPr>
              <a:t>Major Maintenance Work</a:t>
            </a:r>
          </a:p>
          <a:p>
            <a:pPr marL="457200" indent="-457200" eaLnBrk="1" hangingPunct="1">
              <a:lnSpc>
                <a:spcPct val="90000"/>
              </a:lnSpc>
            </a:pPr>
            <a:r>
              <a:rPr lang="en-US" sz="2800" dirty="0" smtClean="0">
                <a:latin typeface="Arial" pitchFamily="34" charset="0"/>
                <a:cs typeface="Arial" pitchFamily="34" charset="0"/>
              </a:rPr>
              <a:t>Studies for Non-DS Modifications</a:t>
            </a:r>
          </a:p>
          <a:p>
            <a:pPr marL="914400" lvl="1" indent="-457200" eaLnBrk="1" hangingPunct="1">
              <a:lnSpc>
                <a:spcPct val="90000"/>
              </a:lnSpc>
            </a:pPr>
            <a:r>
              <a:rPr lang="en-US" sz="2400" dirty="0" smtClean="0">
                <a:latin typeface="Arial" pitchFamily="34" charset="0"/>
                <a:cs typeface="Arial" pitchFamily="34" charset="0"/>
              </a:rPr>
              <a:t>Major Rehabilitation in Construction, General</a:t>
            </a:r>
          </a:p>
          <a:p>
            <a:pPr marL="914400" lvl="1" indent="-457200" eaLnBrk="1" hangingPunct="1">
              <a:lnSpc>
                <a:spcPct val="90000"/>
              </a:lnSpc>
            </a:pPr>
            <a:r>
              <a:rPr lang="en-US" sz="2400" dirty="0" smtClean="0">
                <a:latin typeface="Arial" pitchFamily="34" charset="0"/>
                <a:cs typeface="Arial" pitchFamily="34" charset="0"/>
              </a:rPr>
              <a:t>Cost Shared based on project purposes</a:t>
            </a:r>
          </a:p>
          <a:p>
            <a:pPr marL="914400" lvl="1" indent="-457200" eaLnBrk="1" hangingPunct="1">
              <a:lnSpc>
                <a:spcPct val="90000"/>
              </a:lnSpc>
            </a:pPr>
            <a:r>
              <a:rPr lang="en-US" sz="2400" dirty="0" smtClean="0">
                <a:latin typeface="Arial" pitchFamily="34" charset="0"/>
                <a:cs typeface="Arial" pitchFamily="34" charset="0"/>
              </a:rPr>
              <a:t>Examples – Generator rewinding, Lock machinery replacement</a:t>
            </a:r>
          </a:p>
        </p:txBody>
      </p:sp>
      <p:sp>
        <p:nvSpPr>
          <p:cNvPr id="5" name="Slide Number Placeholder 4"/>
          <p:cNvSpPr>
            <a:spLocks noGrp="1"/>
          </p:cNvSpPr>
          <p:nvPr>
            <p:ph type="sldNum" sz="quarter" idx="10"/>
          </p:nvPr>
        </p:nvSpPr>
        <p:spPr/>
        <p:txBody>
          <a:bodyPr/>
          <a:lstStyle/>
          <a:p>
            <a:pPr>
              <a:defRPr/>
            </a:pPr>
            <a:fld id="{495AD7AA-7B67-4CAD-A167-DEECD1685E39}"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bwMode="auto">
          <a:xfrm>
            <a:off x="914400" y="533400"/>
            <a:ext cx="72390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0000"/>
                </a:solidFill>
              </a:rPr>
              <a:t>Dam Safety With</a:t>
            </a:r>
            <a:br>
              <a:rPr lang="en-US" sz="3200" smtClean="0">
                <a:solidFill>
                  <a:srgbClr val="FF0000"/>
                </a:solidFill>
              </a:rPr>
            </a:br>
            <a:r>
              <a:rPr lang="en-US" sz="3200" smtClean="0">
                <a:solidFill>
                  <a:srgbClr val="FF0000"/>
                </a:solidFill>
              </a:rPr>
              <a:t>Operations &amp; Maintenance Funding</a:t>
            </a:r>
          </a:p>
        </p:txBody>
      </p:sp>
      <p:sp>
        <p:nvSpPr>
          <p:cNvPr id="70658" name="Rectangle 3"/>
          <p:cNvSpPr>
            <a:spLocks noGrp="1" noChangeArrowheads="1"/>
          </p:cNvSpPr>
          <p:nvPr>
            <p:ph idx="1"/>
          </p:nvPr>
        </p:nvSpPr>
        <p:spPr bwMode="auto">
          <a:xfrm>
            <a:off x="228600" y="1752600"/>
            <a:ext cx="8610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latin typeface="Arial" pitchFamily="34" charset="0"/>
                <a:cs typeface="Arial" pitchFamily="34" charset="0"/>
              </a:rPr>
              <a:t>Dam Safety Work Funded in the Operating Accounts</a:t>
            </a:r>
          </a:p>
          <a:p>
            <a:pPr lvl="1" eaLnBrk="1" hangingPunct="1">
              <a:lnSpc>
                <a:spcPct val="90000"/>
              </a:lnSpc>
            </a:pPr>
            <a:r>
              <a:rPr lang="en-US" sz="2600" dirty="0" smtClean="0">
                <a:latin typeface="Arial" pitchFamily="34" charset="0"/>
                <a:cs typeface="Arial" pitchFamily="34" charset="0"/>
              </a:rPr>
              <a:t>Dam Safety Training</a:t>
            </a:r>
          </a:p>
          <a:p>
            <a:pPr lvl="1" eaLnBrk="1" hangingPunct="1">
              <a:lnSpc>
                <a:spcPct val="90000"/>
              </a:lnSpc>
            </a:pPr>
            <a:r>
              <a:rPr lang="en-US" sz="2600" dirty="0" smtClean="0">
                <a:latin typeface="Arial" pitchFamily="34" charset="0"/>
                <a:cs typeface="Arial" pitchFamily="34" charset="0"/>
              </a:rPr>
              <a:t>Operations and Reading Instrumentation</a:t>
            </a:r>
          </a:p>
          <a:p>
            <a:pPr lvl="1" eaLnBrk="1" hangingPunct="1">
              <a:lnSpc>
                <a:spcPct val="90000"/>
              </a:lnSpc>
            </a:pPr>
            <a:r>
              <a:rPr lang="en-US" sz="2600" dirty="0" smtClean="0">
                <a:latin typeface="Arial" pitchFamily="34" charset="0"/>
                <a:cs typeface="Arial" pitchFamily="34" charset="0"/>
              </a:rPr>
              <a:t>Inspections (All Levels)</a:t>
            </a:r>
          </a:p>
          <a:p>
            <a:pPr lvl="1" eaLnBrk="1" hangingPunct="1">
              <a:lnSpc>
                <a:spcPct val="90000"/>
              </a:lnSpc>
            </a:pPr>
            <a:r>
              <a:rPr lang="en-US" sz="2600" dirty="0" smtClean="0">
                <a:latin typeface="Arial" pitchFamily="34" charset="0"/>
                <a:cs typeface="Arial" pitchFamily="34" charset="0"/>
              </a:rPr>
              <a:t>Engineering Studies</a:t>
            </a:r>
          </a:p>
          <a:p>
            <a:pPr lvl="1" eaLnBrk="1" hangingPunct="1">
              <a:lnSpc>
                <a:spcPct val="90000"/>
              </a:lnSpc>
            </a:pPr>
            <a:r>
              <a:rPr lang="en-US" sz="2600" dirty="0" smtClean="0">
                <a:latin typeface="Arial" pitchFamily="34" charset="0"/>
                <a:cs typeface="Arial" pitchFamily="34" charset="0"/>
              </a:rPr>
              <a:t>O&amp;M and Water Control Manual Updates</a:t>
            </a:r>
          </a:p>
          <a:p>
            <a:pPr lvl="1" eaLnBrk="1" hangingPunct="1">
              <a:lnSpc>
                <a:spcPct val="90000"/>
              </a:lnSpc>
            </a:pPr>
            <a:r>
              <a:rPr lang="en-US" sz="2600" dirty="0" smtClean="0">
                <a:latin typeface="Arial" pitchFamily="34" charset="0"/>
                <a:cs typeface="Arial" pitchFamily="34" charset="0"/>
              </a:rPr>
              <a:t>Inspection of Completed Works (operated by others)</a:t>
            </a:r>
          </a:p>
          <a:p>
            <a:pPr lvl="1" eaLnBrk="1" hangingPunct="1">
              <a:lnSpc>
                <a:spcPct val="90000"/>
              </a:lnSpc>
            </a:pPr>
            <a:r>
              <a:rPr lang="en-US" sz="2600" dirty="0" smtClean="0">
                <a:latin typeface="Arial" pitchFamily="34" charset="0"/>
                <a:cs typeface="Arial" pitchFamily="34" charset="0"/>
              </a:rPr>
              <a:t>Interim Risk Reduction Measures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screen"/>
          <a:srcRect/>
          <a:stretch>
            <a:fillRect/>
          </a:stretch>
        </p:blipFill>
        <p:spPr bwMode="auto">
          <a:xfrm>
            <a:off x="284180" y="422622"/>
            <a:ext cx="8555020" cy="5825778"/>
          </a:xfrm>
          <a:prstGeom prst="rect">
            <a:avLst/>
          </a:prstGeom>
          <a:noFill/>
          <a:ln w="28575">
            <a:solidFill>
              <a:schemeClr val="tx1"/>
            </a:solidFill>
            <a:miter lim="800000"/>
            <a:headEnd/>
            <a:tailEnd/>
          </a:ln>
        </p:spPr>
      </p:pic>
      <p:sp>
        <p:nvSpPr>
          <p:cNvPr id="12" name="TextBox 11"/>
          <p:cNvSpPr txBox="1"/>
          <p:nvPr/>
        </p:nvSpPr>
        <p:spPr>
          <a:xfrm>
            <a:off x="1676400" y="533400"/>
            <a:ext cx="184731" cy="369332"/>
          </a:xfrm>
          <a:prstGeom prst="rect">
            <a:avLst/>
          </a:prstGeom>
          <a:noFill/>
        </p:spPr>
        <p:txBody>
          <a:bodyPr wrap="none" rtlCol="0">
            <a:spAutoFit/>
          </a:bodyPr>
          <a:lstStyle/>
          <a:p>
            <a:endParaRPr lang="en-US" dirty="0"/>
          </a:p>
        </p:txBody>
      </p:sp>
      <p:sp>
        <p:nvSpPr>
          <p:cNvPr id="13" name="TextBox 12"/>
          <p:cNvSpPr txBox="1"/>
          <p:nvPr/>
        </p:nvSpPr>
        <p:spPr>
          <a:xfrm>
            <a:off x="4343400" y="838200"/>
            <a:ext cx="184731" cy="369332"/>
          </a:xfrm>
          <a:prstGeom prst="rect">
            <a:avLst/>
          </a:prstGeom>
          <a:noFill/>
        </p:spPr>
        <p:txBody>
          <a:bodyPr wrap="none" rtlCol="0">
            <a:spAutoFit/>
          </a:bodyPr>
          <a:lstStyle/>
          <a:p>
            <a:endParaRPr lang="en-US" dirty="0"/>
          </a:p>
        </p:txBody>
      </p:sp>
      <p:sp>
        <p:nvSpPr>
          <p:cNvPr id="17" name="Left-Right Arrow 16"/>
          <p:cNvSpPr/>
          <p:nvPr/>
        </p:nvSpPr>
        <p:spPr>
          <a:xfrm>
            <a:off x="2209800" y="2438400"/>
            <a:ext cx="6096000" cy="381000"/>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rPr>
              <a:t>Duration </a:t>
            </a:r>
            <a:r>
              <a:rPr lang="en-US" sz="1400" dirty="0" smtClean="0">
                <a:solidFill>
                  <a:srgbClr val="000000"/>
                </a:solidFill>
              </a:rPr>
              <a:t>of Interim Risk Reduction Measures!</a:t>
            </a:r>
            <a:endParaRPr lang="en-US" sz="1400" dirty="0">
              <a:solidFill>
                <a:srgbClr val="000000"/>
              </a:solidFill>
            </a:endParaRPr>
          </a:p>
        </p:txBody>
      </p:sp>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33</a:t>
            </a:fld>
            <a:endParaRPr lang="en-US" dirty="0"/>
          </a:p>
        </p:txBody>
      </p:sp>
      <p:sp>
        <p:nvSpPr>
          <p:cNvPr id="21" name="TextBox 20"/>
          <p:cNvSpPr txBox="1"/>
          <p:nvPr/>
        </p:nvSpPr>
        <p:spPr>
          <a:xfrm>
            <a:off x="2743200" y="609600"/>
            <a:ext cx="4307589" cy="461665"/>
          </a:xfrm>
          <a:prstGeom prst="rect">
            <a:avLst/>
          </a:prstGeom>
          <a:noFill/>
        </p:spPr>
        <p:txBody>
          <a:bodyPr wrap="none" rtlCol="0">
            <a:spAutoFit/>
          </a:bodyPr>
          <a:lstStyle/>
          <a:p>
            <a:r>
              <a:rPr lang="en-US" sz="2400" b="1" dirty="0" smtClean="0"/>
              <a:t>Dam Safety Investment Plan</a:t>
            </a:r>
            <a:endParaRPr lang="en-US" sz="2400" b="1" dirty="0"/>
          </a:p>
        </p:txBody>
      </p:sp>
      <p:sp>
        <p:nvSpPr>
          <p:cNvPr id="6" name="Rectangle 3"/>
          <p:cNvSpPr txBox="1">
            <a:spLocks noChangeArrowheads="1"/>
          </p:cNvSpPr>
          <p:nvPr/>
        </p:nvSpPr>
        <p:spPr bwMode="auto">
          <a:xfrm>
            <a:off x="1600200" y="3124200"/>
            <a:ext cx="5410200" cy="1752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Billion Investment to Repair 319</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 Dams</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Funding Scenario’s to Complete Investment: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year – 55 years (current</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Billion/year in Benefits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Population at Risk is &gt; 15 Million</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Avoids $236 Billion in Direct Damages </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Dam Safety Program Management Tools (DSPMT)</a:t>
            </a:r>
            <a:endParaRPr lang="en-US" dirty="0">
              <a:solidFill>
                <a:srgbClr val="FF0000"/>
              </a:solidFill>
            </a:endParaRPr>
          </a:p>
        </p:txBody>
      </p:sp>
      <p:sp>
        <p:nvSpPr>
          <p:cNvPr id="3" name="Content Placeholder 2"/>
          <p:cNvSpPr>
            <a:spLocks noGrp="1"/>
          </p:cNvSpPr>
          <p:nvPr>
            <p:ph idx="1"/>
          </p:nvPr>
        </p:nvSpPr>
        <p:spPr>
          <a:xfrm>
            <a:off x="228600" y="1752600"/>
            <a:ext cx="8229600" cy="533400"/>
          </a:xfrm>
        </p:spPr>
        <p:txBody>
          <a:bodyPr/>
          <a:lstStyle/>
          <a:p>
            <a:r>
              <a:rPr lang="en-US" sz="2400" dirty="0" smtClean="0"/>
              <a:t>Since 2011, web application with CAC access</a:t>
            </a:r>
          </a:p>
          <a:p>
            <a:r>
              <a:rPr lang="en-US" sz="2400" dirty="0" smtClean="0"/>
              <a:t>Previously, combination desktop software and internet</a:t>
            </a:r>
          </a:p>
        </p:txBody>
      </p:sp>
      <p:sp>
        <p:nvSpPr>
          <p:cNvPr id="5" name="TextBox 4"/>
          <p:cNvSpPr txBox="1"/>
          <p:nvPr/>
        </p:nvSpPr>
        <p:spPr>
          <a:xfrm>
            <a:off x="228600" y="2590800"/>
            <a:ext cx="5486400" cy="2899255"/>
          </a:xfrm>
          <a:prstGeom prst="rect">
            <a:avLst/>
          </a:prstGeom>
          <a:noFill/>
        </p:spPr>
        <p:txBody>
          <a:bodyPr wrap="square" rtlCol="0">
            <a:spAutoFit/>
          </a:bodyPr>
          <a:lstStyle/>
          <a:p>
            <a:pPr marL="342900" indent="-342900" eaLnBrk="0" hangingPunct="0">
              <a:spcBef>
                <a:spcPct val="20000"/>
              </a:spcBef>
              <a:buFont typeface="Wingdings" pitchFamily="2" charset="2"/>
              <a:buChar char="§"/>
            </a:pPr>
            <a:r>
              <a:rPr lang="en-US" sz="2400" kern="0" dirty="0" smtClean="0">
                <a:solidFill>
                  <a:srgbClr val="000000"/>
                </a:solidFill>
                <a:latin typeface="Arial"/>
              </a:rPr>
              <a:t>Three main components:</a:t>
            </a:r>
          </a:p>
          <a:p>
            <a:pPr marL="742950" lvl="1" indent="-285750" eaLnBrk="0" hangingPunct="0">
              <a:spcBef>
                <a:spcPct val="20000"/>
              </a:spcBef>
              <a:buSzPct val="75000"/>
              <a:buFont typeface="Arial" charset="0"/>
              <a:buChar char="►"/>
            </a:pPr>
            <a:r>
              <a:rPr lang="en-US" sz="2400" kern="0" dirty="0" smtClean="0">
                <a:solidFill>
                  <a:srgbClr val="000000"/>
                </a:solidFill>
                <a:latin typeface="Arial"/>
              </a:rPr>
              <a:t>Dam Safety Program Performance Measures</a:t>
            </a:r>
          </a:p>
          <a:p>
            <a:pPr marL="742950" lvl="1" indent="-285750" eaLnBrk="0" hangingPunct="0">
              <a:spcBef>
                <a:spcPct val="20000"/>
              </a:spcBef>
              <a:buSzPct val="75000"/>
              <a:buFont typeface="Arial" charset="0"/>
              <a:buChar char="►"/>
            </a:pPr>
            <a:r>
              <a:rPr lang="en-US" sz="2400" kern="0" dirty="0" smtClean="0">
                <a:solidFill>
                  <a:srgbClr val="000000"/>
                </a:solidFill>
                <a:latin typeface="Arial"/>
              </a:rPr>
              <a:t>USACE Inventory of Dams</a:t>
            </a:r>
          </a:p>
          <a:p>
            <a:pPr marL="742950" lvl="1" indent="-285750" eaLnBrk="0" hangingPunct="0">
              <a:spcBef>
                <a:spcPct val="20000"/>
              </a:spcBef>
              <a:buSzPct val="75000"/>
              <a:buFont typeface="Arial" charset="0"/>
              <a:buChar char="►"/>
            </a:pPr>
            <a:r>
              <a:rPr lang="en-US" sz="2400" kern="0" dirty="0" smtClean="0">
                <a:solidFill>
                  <a:srgbClr val="000000"/>
                </a:solidFill>
                <a:latin typeface="Arial"/>
              </a:rPr>
              <a:t>Dam Safety Scorecard for Routine Dam Safety         Program Activities</a:t>
            </a:r>
            <a:endParaRPr lang="en-US" sz="2400" dirty="0">
              <a:solidFill>
                <a:srgbClr val="000000"/>
              </a:solidFill>
            </a:endParaRPr>
          </a:p>
        </p:txBody>
      </p:sp>
      <p:pic>
        <p:nvPicPr>
          <p:cNvPr id="1026" name="Picture 2"/>
          <p:cNvPicPr>
            <a:picLocks noChangeAspect="1" noChangeArrowheads="1"/>
          </p:cNvPicPr>
          <p:nvPr/>
        </p:nvPicPr>
        <p:blipFill>
          <a:blip r:embed="rId3" cstate="print"/>
          <a:srcRect l="18333" t="11111" r="19167" b="14815"/>
          <a:stretch>
            <a:fillRect/>
          </a:stretch>
        </p:blipFill>
        <p:spPr bwMode="auto">
          <a:xfrm>
            <a:off x="4838700" y="2895600"/>
            <a:ext cx="4114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National Inventory of </a:t>
            </a:r>
            <a:br>
              <a:rPr lang="en-US" dirty="0" smtClean="0">
                <a:solidFill>
                  <a:srgbClr val="FF0000"/>
                </a:solidFill>
              </a:rPr>
            </a:br>
            <a:r>
              <a:rPr lang="en-US" dirty="0" smtClean="0">
                <a:solidFill>
                  <a:srgbClr val="FF0000"/>
                </a:solidFill>
              </a:rPr>
              <a:t>Dams (NID)</a:t>
            </a:r>
            <a:endParaRPr lang="en-US" dirty="0">
              <a:solidFill>
                <a:srgbClr val="FF0000"/>
              </a:solidFill>
            </a:endParaRPr>
          </a:p>
        </p:txBody>
      </p:sp>
      <p:sp>
        <p:nvSpPr>
          <p:cNvPr id="3" name="Content Placeholder 2"/>
          <p:cNvSpPr>
            <a:spLocks noGrp="1"/>
          </p:cNvSpPr>
          <p:nvPr>
            <p:ph idx="1"/>
          </p:nvPr>
        </p:nvSpPr>
        <p:spPr>
          <a:xfrm>
            <a:off x="381000" y="1371600"/>
            <a:ext cx="8229600" cy="4648200"/>
          </a:xfrm>
        </p:spPr>
        <p:txBody>
          <a:bodyPr/>
          <a:lstStyle/>
          <a:p>
            <a:r>
              <a:rPr lang="en-US" sz="2000" dirty="0" smtClean="0"/>
              <a:t>USACE required to update and maintain NID IAW Dam Safety Act of 2006</a:t>
            </a:r>
          </a:p>
          <a:p>
            <a:r>
              <a:rPr lang="en-US" sz="2000" dirty="0" smtClean="0"/>
              <a:t>USACE collects dam data from all states, Puerto Rico and federal agencies that own or regulate dams </a:t>
            </a:r>
          </a:p>
          <a:p>
            <a:r>
              <a:rPr lang="en-US" sz="2000" dirty="0" smtClean="0"/>
              <a:t>A new NID has been published about every two years since 1992</a:t>
            </a:r>
          </a:p>
          <a:p>
            <a:r>
              <a:rPr lang="en-US" sz="2000" dirty="0" smtClean="0"/>
              <a:t>NID includes information about more than 84,000 dams in U.S.</a:t>
            </a:r>
          </a:p>
          <a:p>
            <a:pPr marL="746125" lvl="1" indent="-346075"/>
            <a:r>
              <a:rPr lang="en-US" sz="2000" dirty="0" smtClean="0"/>
              <a:t>50% of the NID dams are less than 25 feet in height</a:t>
            </a:r>
          </a:p>
          <a:p>
            <a:pPr marL="746125" lvl="1" indent="-346075"/>
            <a:r>
              <a:rPr lang="en-US" sz="2000" dirty="0" smtClean="0"/>
              <a:t>488 NID dams are 200 feet or taller</a:t>
            </a:r>
          </a:p>
          <a:p>
            <a:pPr marL="746125" lvl="1" indent="-346075"/>
            <a:r>
              <a:rPr lang="en-US" sz="2000" dirty="0" smtClean="0"/>
              <a:t>Almost 70% of the NID dams are privately owned</a:t>
            </a:r>
          </a:p>
          <a:p>
            <a:pPr marL="746125" lvl="1" indent="-346075"/>
            <a:r>
              <a:rPr lang="en-US" sz="2000" dirty="0" smtClean="0"/>
              <a:t>Only 4% of the NID dams are owned by the federal government</a:t>
            </a:r>
          </a:p>
          <a:p>
            <a:pPr marL="346075" indent="-346075"/>
            <a:r>
              <a:rPr lang="en-US" sz="2000" dirty="0" smtClean="0"/>
              <a:t>Next NID database to be published in March 2013</a:t>
            </a:r>
          </a:p>
          <a:p>
            <a:pPr marL="346075" indent="-346075"/>
            <a:r>
              <a:rPr lang="en-US" sz="2000" dirty="0" smtClean="0"/>
              <a:t>NID web site:  </a:t>
            </a:r>
            <a:r>
              <a:rPr lang="en-US" sz="2000" dirty="0" smtClean="0">
                <a:hlinkClick r:id="rId3"/>
              </a:rPr>
              <a:t>http://nid.usace.army.mil</a:t>
            </a:r>
            <a:r>
              <a:rPr lang="en-US" sz="2000" dirty="0" smtClean="0"/>
              <a:t>, must request an account to query the database</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4294967295"/>
          </p:nvPr>
        </p:nvSpPr>
        <p:spPr>
          <a:xfrm>
            <a:off x="5638800" y="1447800"/>
            <a:ext cx="2940050" cy="4114800"/>
          </a:xfrm>
          <a:prstGeom prst="rect">
            <a:avLst/>
          </a:prstGeom>
          <a:ln/>
        </p:spPr>
        <p:txBody>
          <a:bodyPr/>
          <a:lstStyle/>
          <a:p>
            <a:r>
              <a:rPr lang="en-US" sz="2400" dirty="0" smtClean="0"/>
              <a:t>USACE is a self regulated dam owner</a:t>
            </a:r>
          </a:p>
          <a:p>
            <a:r>
              <a:rPr lang="en-US" sz="2400" dirty="0" smtClean="0"/>
              <a:t>Routine </a:t>
            </a:r>
            <a:r>
              <a:rPr lang="en-US" sz="2400" dirty="0"/>
              <a:t>Activities are </a:t>
            </a:r>
            <a:r>
              <a:rPr lang="en-US" sz="2400" b="1" i="1" dirty="0"/>
              <a:t>Decentrally</a:t>
            </a:r>
            <a:r>
              <a:rPr lang="en-US" sz="2400" dirty="0"/>
              <a:t> </a:t>
            </a:r>
            <a:r>
              <a:rPr lang="en-US" sz="2400" dirty="0" smtClean="0"/>
              <a:t>Managed</a:t>
            </a:r>
          </a:p>
          <a:p>
            <a:r>
              <a:rPr lang="en-US" sz="2400" dirty="0" smtClean="0"/>
              <a:t>Dam Safety Scorecard is the performance tool</a:t>
            </a:r>
          </a:p>
        </p:txBody>
      </p:sp>
      <p:grpSp>
        <p:nvGrpSpPr>
          <p:cNvPr id="2" name="Group 60"/>
          <p:cNvGrpSpPr>
            <a:grpSpLocks/>
          </p:cNvGrpSpPr>
          <p:nvPr/>
        </p:nvGrpSpPr>
        <p:grpSpPr bwMode="auto">
          <a:xfrm>
            <a:off x="457200" y="1371600"/>
            <a:ext cx="5181600" cy="4572000"/>
            <a:chOff x="384" y="1008"/>
            <a:chExt cx="3504" cy="3168"/>
          </a:xfrm>
        </p:grpSpPr>
        <p:sp>
          <p:nvSpPr>
            <p:cNvPr id="137223" name="Line 4"/>
            <p:cNvSpPr>
              <a:spLocks noChangeShapeType="1"/>
            </p:cNvSpPr>
            <p:nvPr/>
          </p:nvSpPr>
          <p:spPr bwMode="auto">
            <a:xfrm flipV="1">
              <a:off x="2910" y="2513"/>
              <a:ext cx="0" cy="792"/>
            </a:xfrm>
            <a:prstGeom prst="line">
              <a:avLst/>
            </a:prstGeom>
            <a:noFill/>
            <a:ln w="38100">
              <a:solidFill>
                <a:schemeClr val="tx1"/>
              </a:solidFill>
              <a:round/>
              <a:headEnd type="triangle" w="med" len="med"/>
              <a:tailEnd/>
            </a:ln>
          </p:spPr>
          <p:txBody>
            <a:bodyPr/>
            <a:lstStyle/>
            <a:p>
              <a:endParaRPr lang="en-US" dirty="0"/>
            </a:p>
          </p:txBody>
        </p:sp>
        <p:grpSp>
          <p:nvGrpSpPr>
            <p:cNvPr id="3" name="Group 5"/>
            <p:cNvGrpSpPr>
              <a:grpSpLocks/>
            </p:cNvGrpSpPr>
            <p:nvPr/>
          </p:nvGrpSpPr>
          <p:grpSpPr bwMode="auto">
            <a:xfrm>
              <a:off x="384" y="1008"/>
              <a:ext cx="2852" cy="3049"/>
              <a:chOff x="384" y="336"/>
              <a:chExt cx="3360" cy="3696"/>
            </a:xfrm>
          </p:grpSpPr>
          <p:grpSp>
            <p:nvGrpSpPr>
              <p:cNvPr id="4" name="Group 6"/>
              <p:cNvGrpSpPr>
                <a:grpSpLocks/>
              </p:cNvGrpSpPr>
              <p:nvPr/>
            </p:nvGrpSpPr>
            <p:grpSpPr bwMode="auto">
              <a:xfrm>
                <a:off x="864" y="336"/>
                <a:ext cx="2506" cy="240"/>
                <a:chOff x="864" y="480"/>
                <a:chExt cx="2506" cy="240"/>
              </a:xfrm>
            </p:grpSpPr>
            <p:sp>
              <p:nvSpPr>
                <p:cNvPr id="137226" name="Arc 7"/>
                <p:cNvSpPr>
                  <a:spLocks/>
                </p:cNvSpPr>
                <p:nvPr/>
              </p:nvSpPr>
              <p:spPr bwMode="auto">
                <a:xfrm flipH="1">
                  <a:off x="864" y="48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pPr eaLnBrk="1" hangingPunct="1"/>
                  <a:endParaRPr lang="en-US" dirty="0">
                    <a:latin typeface="Arial" pitchFamily="34" charset="0"/>
                  </a:endParaRPr>
                </a:p>
              </p:txBody>
            </p:sp>
            <p:sp>
              <p:nvSpPr>
                <p:cNvPr id="137227" name="Line 8"/>
                <p:cNvSpPr>
                  <a:spLocks noChangeShapeType="1"/>
                </p:cNvSpPr>
                <p:nvPr/>
              </p:nvSpPr>
              <p:spPr bwMode="auto">
                <a:xfrm>
                  <a:off x="1248" y="480"/>
                  <a:ext cx="1774" cy="0"/>
                </a:xfrm>
                <a:prstGeom prst="line">
                  <a:avLst/>
                </a:prstGeom>
                <a:noFill/>
                <a:ln w="38100">
                  <a:solidFill>
                    <a:schemeClr val="tx1"/>
                  </a:solidFill>
                  <a:round/>
                  <a:headEnd/>
                  <a:tailEnd/>
                </a:ln>
              </p:spPr>
              <p:txBody>
                <a:bodyPr/>
                <a:lstStyle/>
                <a:p>
                  <a:endParaRPr lang="en-US" dirty="0"/>
                </a:p>
              </p:txBody>
            </p:sp>
            <p:sp>
              <p:nvSpPr>
                <p:cNvPr id="137228" name="Arc 9"/>
                <p:cNvSpPr>
                  <a:spLocks/>
                </p:cNvSpPr>
                <p:nvPr/>
              </p:nvSpPr>
              <p:spPr bwMode="auto">
                <a:xfrm>
                  <a:off x="2976" y="48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sp>
            <p:nvSpPr>
              <p:cNvPr id="137229" name="AutoShape 10"/>
              <p:cNvSpPr>
                <a:spLocks noChangeArrowheads="1"/>
              </p:cNvSpPr>
              <p:nvPr/>
            </p:nvSpPr>
            <p:spPr bwMode="auto">
              <a:xfrm>
                <a:off x="528" y="1392"/>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a:t>Routine</a:t>
                </a:r>
              </a:p>
              <a:p>
                <a:pPr algn="ctr"/>
                <a:r>
                  <a:rPr lang="en-US" sz="1000" dirty="0"/>
                  <a:t>Inspections</a:t>
                </a:r>
              </a:p>
            </p:txBody>
          </p:sp>
          <p:sp>
            <p:nvSpPr>
              <p:cNvPr id="137230" name="AutoShape 11"/>
              <p:cNvSpPr>
                <a:spLocks noChangeArrowheads="1"/>
              </p:cNvSpPr>
              <p:nvPr/>
            </p:nvSpPr>
            <p:spPr bwMode="auto">
              <a:xfrm>
                <a:off x="384" y="576"/>
                <a:ext cx="912"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a:t>Instrumentation</a:t>
                </a:r>
              </a:p>
            </p:txBody>
          </p:sp>
          <p:sp>
            <p:nvSpPr>
              <p:cNvPr id="137231" name="AutoShape 12"/>
              <p:cNvSpPr>
                <a:spLocks noChangeArrowheads="1"/>
              </p:cNvSpPr>
              <p:nvPr/>
            </p:nvSpPr>
            <p:spPr bwMode="auto">
              <a:xfrm>
                <a:off x="3024" y="576"/>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a:t>Periodic</a:t>
                </a:r>
              </a:p>
              <a:p>
                <a:pPr algn="ctr"/>
                <a:r>
                  <a:rPr lang="en-US" sz="1000" dirty="0"/>
                  <a:t>Inspections</a:t>
                </a:r>
              </a:p>
            </p:txBody>
          </p:sp>
          <p:sp>
            <p:nvSpPr>
              <p:cNvPr id="137232" name="AutoShape 13"/>
              <p:cNvSpPr>
                <a:spLocks noChangeArrowheads="1"/>
              </p:cNvSpPr>
              <p:nvPr/>
            </p:nvSpPr>
            <p:spPr bwMode="auto">
              <a:xfrm>
                <a:off x="2976" y="1776"/>
                <a:ext cx="720"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a:t>Periodic</a:t>
                </a:r>
              </a:p>
              <a:p>
                <a:pPr algn="ctr"/>
                <a:r>
                  <a:rPr lang="en-US" sz="1000" dirty="0"/>
                  <a:t>Assessments</a:t>
                </a:r>
              </a:p>
            </p:txBody>
          </p:sp>
          <p:sp>
            <p:nvSpPr>
              <p:cNvPr id="137233" name="Line 14"/>
              <p:cNvSpPr>
                <a:spLocks noChangeShapeType="1"/>
              </p:cNvSpPr>
              <p:nvPr/>
            </p:nvSpPr>
            <p:spPr bwMode="auto">
              <a:xfrm>
                <a:off x="816" y="960"/>
                <a:ext cx="0" cy="432"/>
              </a:xfrm>
              <a:prstGeom prst="line">
                <a:avLst/>
              </a:prstGeom>
              <a:noFill/>
              <a:ln w="38100">
                <a:solidFill>
                  <a:schemeClr val="tx1"/>
                </a:solidFill>
                <a:round/>
                <a:headEnd type="triangle" w="med" len="med"/>
                <a:tailEnd/>
              </a:ln>
            </p:spPr>
            <p:txBody>
              <a:bodyPr/>
              <a:lstStyle/>
              <a:p>
                <a:endParaRPr lang="en-US" dirty="0"/>
              </a:p>
            </p:txBody>
          </p:sp>
          <p:grpSp>
            <p:nvGrpSpPr>
              <p:cNvPr id="5" name="Group 15"/>
              <p:cNvGrpSpPr>
                <a:grpSpLocks/>
              </p:cNvGrpSpPr>
              <p:nvPr/>
            </p:nvGrpSpPr>
            <p:grpSpPr bwMode="auto">
              <a:xfrm>
                <a:off x="864" y="3792"/>
                <a:ext cx="2496" cy="240"/>
                <a:chOff x="1056" y="3840"/>
                <a:chExt cx="2314" cy="240"/>
              </a:xfrm>
            </p:grpSpPr>
            <p:sp>
              <p:nvSpPr>
                <p:cNvPr id="137235" name="Arc 16"/>
                <p:cNvSpPr>
                  <a:spLocks/>
                </p:cNvSpPr>
                <p:nvPr/>
              </p:nvSpPr>
              <p:spPr bwMode="auto">
                <a:xfrm rot="10800000" flipH="1">
                  <a:off x="2976" y="384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pPr eaLnBrk="1" hangingPunct="1"/>
                  <a:endParaRPr lang="en-US" dirty="0">
                    <a:latin typeface="Arial" pitchFamily="34" charset="0"/>
                  </a:endParaRPr>
                </a:p>
              </p:txBody>
            </p:sp>
            <p:sp>
              <p:nvSpPr>
                <p:cNvPr id="137236" name="Line 17"/>
                <p:cNvSpPr>
                  <a:spLocks noChangeShapeType="1"/>
                </p:cNvSpPr>
                <p:nvPr/>
              </p:nvSpPr>
              <p:spPr bwMode="auto">
                <a:xfrm rot="10800000" flipH="1" flipV="1">
                  <a:off x="1440" y="4080"/>
                  <a:ext cx="1536" cy="0"/>
                </a:xfrm>
                <a:prstGeom prst="line">
                  <a:avLst/>
                </a:prstGeom>
                <a:noFill/>
                <a:ln w="38100">
                  <a:solidFill>
                    <a:schemeClr val="tx1"/>
                  </a:solidFill>
                  <a:round/>
                  <a:headEnd/>
                  <a:tailEnd/>
                </a:ln>
              </p:spPr>
              <p:txBody>
                <a:bodyPr/>
                <a:lstStyle/>
                <a:p>
                  <a:endParaRPr lang="en-US" dirty="0"/>
                </a:p>
              </p:txBody>
            </p:sp>
            <p:sp>
              <p:nvSpPr>
                <p:cNvPr id="137237" name="Arc 18"/>
                <p:cNvSpPr>
                  <a:spLocks/>
                </p:cNvSpPr>
                <p:nvPr/>
              </p:nvSpPr>
              <p:spPr bwMode="auto">
                <a:xfrm rot="10800000">
                  <a:off x="1056" y="384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sp>
            <p:nvSpPr>
              <p:cNvPr id="137238" name="Line 19"/>
              <p:cNvSpPr>
                <a:spLocks noChangeShapeType="1"/>
              </p:cNvSpPr>
              <p:nvPr/>
            </p:nvSpPr>
            <p:spPr bwMode="auto">
              <a:xfrm flipV="1">
                <a:off x="3360" y="960"/>
                <a:ext cx="0" cy="816"/>
              </a:xfrm>
              <a:prstGeom prst="line">
                <a:avLst/>
              </a:prstGeom>
              <a:noFill/>
              <a:ln w="38100">
                <a:solidFill>
                  <a:schemeClr val="tx1"/>
                </a:solidFill>
                <a:round/>
                <a:headEnd type="triangle" w="med" len="med"/>
                <a:tailEnd/>
              </a:ln>
            </p:spPr>
            <p:txBody>
              <a:bodyPr/>
              <a:lstStyle/>
              <a:p>
                <a:endParaRPr lang="en-US" dirty="0"/>
              </a:p>
            </p:txBody>
          </p:sp>
          <p:sp>
            <p:nvSpPr>
              <p:cNvPr id="137239" name="AutoShape 20"/>
              <p:cNvSpPr>
                <a:spLocks noChangeArrowheads="1"/>
              </p:cNvSpPr>
              <p:nvPr/>
            </p:nvSpPr>
            <p:spPr bwMode="auto">
              <a:xfrm>
                <a:off x="2976" y="3120"/>
                <a:ext cx="768" cy="672"/>
              </a:xfrm>
              <a:prstGeom prst="flowChartDecision">
                <a:avLst/>
              </a:prstGeom>
              <a:solidFill>
                <a:schemeClr val="folHlink">
                  <a:alpha val="23921"/>
                </a:schemeClr>
              </a:solidFill>
              <a:ln w="9525">
                <a:solidFill>
                  <a:schemeClr val="tx1"/>
                </a:solidFill>
                <a:miter lim="800000"/>
                <a:headEnd/>
                <a:tailEnd/>
              </a:ln>
            </p:spPr>
            <p:txBody>
              <a:bodyPr wrap="none" anchor="ctr"/>
              <a:lstStyle/>
              <a:p>
                <a:pPr algn="ctr"/>
                <a:r>
                  <a:rPr lang="en-US" sz="1000" dirty="0"/>
                  <a:t>Safety </a:t>
                </a:r>
              </a:p>
              <a:p>
                <a:pPr algn="ctr"/>
                <a:r>
                  <a:rPr lang="en-US" sz="1000" dirty="0"/>
                  <a:t>Concern?</a:t>
                </a:r>
              </a:p>
            </p:txBody>
          </p:sp>
          <p:sp>
            <p:nvSpPr>
              <p:cNvPr id="137240" name="Line 21"/>
              <p:cNvSpPr>
                <a:spLocks noChangeShapeType="1"/>
              </p:cNvSpPr>
              <p:nvPr/>
            </p:nvSpPr>
            <p:spPr bwMode="auto">
              <a:xfrm>
                <a:off x="816" y="1776"/>
                <a:ext cx="0" cy="1488"/>
              </a:xfrm>
              <a:prstGeom prst="line">
                <a:avLst/>
              </a:prstGeom>
              <a:noFill/>
              <a:ln w="38100">
                <a:solidFill>
                  <a:schemeClr val="tx1"/>
                </a:solidFill>
                <a:round/>
                <a:headEnd type="triangle" w="med" len="med"/>
                <a:tailEnd/>
              </a:ln>
            </p:spPr>
            <p:txBody>
              <a:bodyPr/>
              <a:lstStyle/>
              <a:p>
                <a:endParaRPr lang="en-US" dirty="0"/>
              </a:p>
            </p:txBody>
          </p:sp>
          <p:sp>
            <p:nvSpPr>
              <p:cNvPr id="137241" name="Text Box 22"/>
              <p:cNvSpPr txBox="1">
                <a:spLocks noChangeArrowheads="1"/>
              </p:cNvSpPr>
              <p:nvPr/>
            </p:nvSpPr>
            <p:spPr bwMode="auto">
              <a:xfrm>
                <a:off x="433" y="3349"/>
                <a:ext cx="843" cy="435"/>
              </a:xfrm>
              <a:prstGeom prst="rect">
                <a:avLst/>
              </a:prstGeom>
              <a:noFill/>
              <a:ln w="9525">
                <a:noFill/>
                <a:miter lim="800000"/>
                <a:headEnd/>
                <a:tailEnd/>
              </a:ln>
            </p:spPr>
            <p:txBody>
              <a:bodyPr wrap="none">
                <a:spAutoFit/>
              </a:bodyPr>
              <a:lstStyle/>
              <a:p>
                <a:r>
                  <a:rPr lang="en-US" sz="1400" dirty="0"/>
                  <a:t>Routine &amp;</a:t>
                </a:r>
              </a:p>
              <a:p>
                <a:r>
                  <a:rPr lang="en-US" sz="1400" dirty="0"/>
                  <a:t>On-Going</a:t>
                </a:r>
              </a:p>
            </p:txBody>
          </p:sp>
        </p:grpSp>
        <p:grpSp>
          <p:nvGrpSpPr>
            <p:cNvPr id="6" name="Group 23"/>
            <p:cNvGrpSpPr>
              <a:grpSpLocks/>
            </p:cNvGrpSpPr>
            <p:nvPr/>
          </p:nvGrpSpPr>
          <p:grpSpPr bwMode="auto">
            <a:xfrm>
              <a:off x="1403" y="3423"/>
              <a:ext cx="1181" cy="317"/>
              <a:chOff x="1584" y="3264"/>
              <a:chExt cx="1392" cy="384"/>
            </a:xfrm>
          </p:grpSpPr>
          <p:sp>
            <p:nvSpPr>
              <p:cNvPr id="137243" name="AutoShape 24"/>
              <p:cNvSpPr>
                <a:spLocks noChangeArrowheads="1"/>
              </p:cNvSpPr>
              <p:nvPr/>
            </p:nvSpPr>
            <p:spPr bwMode="auto">
              <a:xfrm>
                <a:off x="1584" y="3264"/>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a:r>
                  <a:rPr lang="en-US" sz="1000" dirty="0"/>
                  <a:t>Issue</a:t>
                </a:r>
              </a:p>
              <a:p>
                <a:pPr algn="ctr"/>
                <a:r>
                  <a:rPr lang="en-US" sz="1000" dirty="0"/>
                  <a:t>Evaluation</a:t>
                </a:r>
              </a:p>
              <a:p>
                <a:pPr algn="ctr"/>
                <a:r>
                  <a:rPr lang="en-US" sz="1000" dirty="0"/>
                  <a:t>And IRRM</a:t>
                </a:r>
              </a:p>
            </p:txBody>
          </p:sp>
          <p:sp>
            <p:nvSpPr>
              <p:cNvPr id="137244" name="Line 25"/>
              <p:cNvSpPr>
                <a:spLocks noChangeShapeType="1"/>
              </p:cNvSpPr>
              <p:nvPr/>
            </p:nvSpPr>
            <p:spPr bwMode="auto">
              <a:xfrm flipH="1">
                <a:off x="2304" y="3456"/>
                <a:ext cx="672" cy="0"/>
              </a:xfrm>
              <a:prstGeom prst="line">
                <a:avLst/>
              </a:prstGeom>
              <a:noFill/>
              <a:ln w="38100">
                <a:solidFill>
                  <a:srgbClr val="FF0000"/>
                </a:solidFill>
                <a:round/>
                <a:headEnd/>
                <a:tailEnd type="triangle" w="med" len="med"/>
              </a:ln>
            </p:spPr>
            <p:txBody>
              <a:bodyPr/>
              <a:lstStyle/>
              <a:p>
                <a:endParaRPr lang="en-US" dirty="0"/>
              </a:p>
            </p:txBody>
          </p:sp>
        </p:grpSp>
        <p:grpSp>
          <p:nvGrpSpPr>
            <p:cNvPr id="7" name="Group 26"/>
            <p:cNvGrpSpPr>
              <a:grpSpLocks/>
            </p:cNvGrpSpPr>
            <p:nvPr/>
          </p:nvGrpSpPr>
          <p:grpSpPr bwMode="auto">
            <a:xfrm>
              <a:off x="740" y="2688"/>
              <a:ext cx="1256" cy="735"/>
              <a:chOff x="740" y="2688"/>
              <a:chExt cx="1256" cy="735"/>
            </a:xfrm>
          </p:grpSpPr>
          <p:sp>
            <p:nvSpPr>
              <p:cNvPr id="137246" name="AutoShape 27"/>
              <p:cNvSpPr>
                <a:spLocks noChangeArrowheads="1"/>
              </p:cNvSpPr>
              <p:nvPr/>
            </p:nvSpPr>
            <p:spPr bwMode="auto">
              <a:xfrm>
                <a:off x="1344" y="2688"/>
                <a:ext cx="652" cy="554"/>
              </a:xfrm>
              <a:prstGeom prst="flowChartDecision">
                <a:avLst/>
              </a:prstGeom>
              <a:solidFill>
                <a:srgbClr val="FF0000">
                  <a:alpha val="23921"/>
                </a:srgbClr>
              </a:solidFill>
              <a:ln w="9525">
                <a:solidFill>
                  <a:schemeClr val="tx1"/>
                </a:solidFill>
                <a:miter lim="800000"/>
                <a:headEnd/>
                <a:tailEnd/>
              </a:ln>
            </p:spPr>
            <p:txBody>
              <a:bodyPr wrap="none" anchor="ctr"/>
              <a:lstStyle/>
              <a:p>
                <a:pPr algn="ctr"/>
                <a:r>
                  <a:rPr lang="en-US" sz="1000" dirty="0"/>
                  <a:t>Remedial</a:t>
                </a:r>
              </a:p>
              <a:p>
                <a:pPr algn="ctr"/>
                <a:r>
                  <a:rPr lang="en-US" sz="1000" dirty="0"/>
                  <a:t>Action?</a:t>
                </a:r>
              </a:p>
            </p:txBody>
          </p:sp>
          <p:sp>
            <p:nvSpPr>
              <p:cNvPr id="137247" name="Line 28"/>
              <p:cNvSpPr>
                <a:spLocks noChangeShapeType="1"/>
              </p:cNvSpPr>
              <p:nvPr/>
            </p:nvSpPr>
            <p:spPr bwMode="auto">
              <a:xfrm>
                <a:off x="1680" y="3264"/>
                <a:ext cx="8" cy="159"/>
              </a:xfrm>
              <a:prstGeom prst="line">
                <a:avLst/>
              </a:prstGeom>
              <a:noFill/>
              <a:ln w="38100">
                <a:solidFill>
                  <a:srgbClr val="FF0000"/>
                </a:solidFill>
                <a:round/>
                <a:headEnd type="triangle" w="med" len="med"/>
                <a:tailEnd/>
              </a:ln>
            </p:spPr>
            <p:txBody>
              <a:bodyPr/>
              <a:lstStyle/>
              <a:p>
                <a:endParaRPr lang="en-US" dirty="0"/>
              </a:p>
            </p:txBody>
          </p:sp>
          <p:sp>
            <p:nvSpPr>
              <p:cNvPr id="137248" name="Arc 29"/>
              <p:cNvSpPr>
                <a:spLocks/>
              </p:cNvSpPr>
              <p:nvPr/>
            </p:nvSpPr>
            <p:spPr bwMode="auto">
              <a:xfrm flipH="1" flipV="1">
                <a:off x="740" y="2703"/>
                <a:ext cx="611" cy="266"/>
              </a:xfrm>
              <a:custGeom>
                <a:avLst/>
                <a:gdLst>
                  <a:gd name="T0" fmla="*/ 0 w 21600"/>
                  <a:gd name="T1" fmla="*/ 0 h 24194"/>
                  <a:gd name="T2" fmla="*/ 17 w 21600"/>
                  <a:gd name="T3" fmla="*/ 3 h 24194"/>
                  <a:gd name="T4" fmla="*/ 0 w 21600"/>
                  <a:gd name="T5" fmla="*/ 3 h 24194"/>
                  <a:gd name="T6" fmla="*/ 0 60000 65536"/>
                  <a:gd name="T7" fmla="*/ 0 60000 65536"/>
                  <a:gd name="T8" fmla="*/ 0 60000 65536"/>
                  <a:gd name="T9" fmla="*/ 0 w 21600"/>
                  <a:gd name="T10" fmla="*/ 0 h 24194"/>
                  <a:gd name="T11" fmla="*/ 21600 w 21600"/>
                  <a:gd name="T12" fmla="*/ 24194 h 24194"/>
                </a:gdLst>
                <a:ahLst/>
                <a:cxnLst>
                  <a:cxn ang="T6">
                    <a:pos x="T0" y="T1"/>
                  </a:cxn>
                  <a:cxn ang="T7">
                    <a:pos x="T2" y="T3"/>
                  </a:cxn>
                  <a:cxn ang="T8">
                    <a:pos x="T4" y="T5"/>
                  </a:cxn>
                </a:cxnLst>
                <a:rect l="T9" t="T10" r="T11" b="T12"/>
                <a:pathLst>
                  <a:path w="21600" h="24194" fill="none" extrusionOk="0">
                    <a:moveTo>
                      <a:pt x="-1" y="0"/>
                    </a:moveTo>
                    <a:cubicBezTo>
                      <a:pt x="11929" y="0"/>
                      <a:pt x="21600" y="9670"/>
                      <a:pt x="21600" y="21600"/>
                    </a:cubicBezTo>
                    <a:cubicBezTo>
                      <a:pt x="21600" y="22467"/>
                      <a:pt x="21547" y="23333"/>
                      <a:pt x="21443" y="24193"/>
                    </a:cubicBezTo>
                  </a:path>
                  <a:path w="21600" h="24194" stroke="0" extrusionOk="0">
                    <a:moveTo>
                      <a:pt x="-1" y="0"/>
                    </a:moveTo>
                    <a:cubicBezTo>
                      <a:pt x="11929" y="0"/>
                      <a:pt x="21600" y="9670"/>
                      <a:pt x="21600" y="21600"/>
                    </a:cubicBezTo>
                    <a:cubicBezTo>
                      <a:pt x="21600" y="22467"/>
                      <a:pt x="21547" y="23333"/>
                      <a:pt x="21443" y="24193"/>
                    </a:cubicBezTo>
                    <a:lnTo>
                      <a:pt x="0"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grpSp>
          <p:nvGrpSpPr>
            <p:cNvPr id="8" name="Group 30"/>
            <p:cNvGrpSpPr>
              <a:grpSpLocks/>
            </p:cNvGrpSpPr>
            <p:nvPr/>
          </p:nvGrpSpPr>
          <p:grpSpPr bwMode="auto">
            <a:xfrm>
              <a:off x="3073" y="3582"/>
              <a:ext cx="815" cy="594"/>
              <a:chOff x="3552" y="3456"/>
              <a:chExt cx="960" cy="720"/>
            </a:xfrm>
          </p:grpSpPr>
          <p:sp>
            <p:nvSpPr>
              <p:cNvPr id="137250" name="AutoShape 31"/>
              <p:cNvSpPr>
                <a:spLocks noChangeArrowheads="1"/>
              </p:cNvSpPr>
              <p:nvPr/>
            </p:nvSpPr>
            <p:spPr bwMode="auto">
              <a:xfrm>
                <a:off x="3552" y="3648"/>
                <a:ext cx="960" cy="528"/>
              </a:xfrm>
              <a:prstGeom prst="parallelogram">
                <a:avLst>
                  <a:gd name="adj" fmla="val 45455"/>
                </a:avLst>
              </a:prstGeom>
              <a:solidFill>
                <a:srgbClr val="FF0000">
                  <a:alpha val="54117"/>
                </a:srgbClr>
              </a:solidFill>
              <a:ln w="9525">
                <a:solidFill>
                  <a:schemeClr val="tx1"/>
                </a:solidFill>
                <a:miter lim="800000"/>
                <a:headEnd/>
                <a:tailEnd/>
              </a:ln>
            </p:spPr>
            <p:txBody>
              <a:bodyPr wrap="none" anchor="ctr"/>
              <a:lstStyle/>
              <a:p>
                <a:pPr algn="ctr"/>
                <a:r>
                  <a:rPr lang="en-US" sz="1000" dirty="0"/>
                  <a:t>Incident or</a:t>
                </a:r>
              </a:p>
              <a:p>
                <a:pPr algn="ctr"/>
                <a:r>
                  <a:rPr lang="en-US" sz="1000" dirty="0"/>
                  <a:t>Special</a:t>
                </a:r>
              </a:p>
              <a:p>
                <a:pPr algn="ctr"/>
                <a:r>
                  <a:rPr lang="en-US" sz="1000" dirty="0"/>
                  <a:t>Event</a:t>
                </a:r>
              </a:p>
            </p:txBody>
          </p:sp>
          <p:sp>
            <p:nvSpPr>
              <p:cNvPr id="137251" name="Arc 32"/>
              <p:cNvSpPr>
                <a:spLocks/>
              </p:cNvSpPr>
              <p:nvPr/>
            </p:nvSpPr>
            <p:spPr bwMode="auto">
              <a:xfrm rot="5561018" flipH="1">
                <a:off x="3798" y="3408"/>
                <a:ext cx="192" cy="288"/>
              </a:xfrm>
              <a:custGeom>
                <a:avLst/>
                <a:gdLst>
                  <a:gd name="T0" fmla="*/ 0 w 21600"/>
                  <a:gd name="T1" fmla="*/ 0 h 21600"/>
                  <a:gd name="T2" fmla="*/ 2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grpSp>
          <p:nvGrpSpPr>
            <p:cNvPr id="9" name="Group 33"/>
            <p:cNvGrpSpPr>
              <a:grpSpLocks/>
            </p:cNvGrpSpPr>
            <p:nvPr/>
          </p:nvGrpSpPr>
          <p:grpSpPr bwMode="auto">
            <a:xfrm>
              <a:off x="1392" y="1800"/>
              <a:ext cx="622" cy="892"/>
              <a:chOff x="1392" y="1800"/>
              <a:chExt cx="622" cy="892"/>
            </a:xfrm>
          </p:grpSpPr>
          <p:grpSp>
            <p:nvGrpSpPr>
              <p:cNvPr id="10" name="Group 34"/>
              <p:cNvGrpSpPr>
                <a:grpSpLocks/>
              </p:cNvGrpSpPr>
              <p:nvPr/>
            </p:nvGrpSpPr>
            <p:grpSpPr bwMode="auto">
              <a:xfrm>
                <a:off x="1403" y="1800"/>
                <a:ext cx="611" cy="475"/>
                <a:chOff x="1584" y="1296"/>
                <a:chExt cx="720" cy="576"/>
              </a:xfrm>
            </p:grpSpPr>
            <p:sp>
              <p:nvSpPr>
                <p:cNvPr id="137254" name="AutoShape 35"/>
                <p:cNvSpPr>
                  <a:spLocks noChangeArrowheads="1"/>
                </p:cNvSpPr>
                <p:nvPr/>
              </p:nvSpPr>
              <p:spPr bwMode="auto">
                <a:xfrm>
                  <a:off x="1584" y="1296"/>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a:r>
                    <a:rPr lang="en-US" sz="1000" dirty="0"/>
                    <a:t>Rehab</a:t>
                  </a:r>
                </a:p>
                <a:p>
                  <a:pPr algn="ctr"/>
                  <a:r>
                    <a:rPr lang="en-US" sz="1000" dirty="0"/>
                    <a:t>Construction</a:t>
                  </a:r>
                </a:p>
              </p:txBody>
            </p:sp>
            <p:sp>
              <p:nvSpPr>
                <p:cNvPr id="137255" name="Line 36"/>
                <p:cNvSpPr>
                  <a:spLocks noChangeShapeType="1"/>
                </p:cNvSpPr>
                <p:nvPr/>
              </p:nvSpPr>
              <p:spPr bwMode="auto">
                <a:xfrm>
                  <a:off x="1920" y="1680"/>
                  <a:ext cx="0" cy="192"/>
                </a:xfrm>
                <a:prstGeom prst="line">
                  <a:avLst/>
                </a:prstGeom>
                <a:noFill/>
                <a:ln w="38100">
                  <a:solidFill>
                    <a:srgbClr val="FF0000"/>
                  </a:solidFill>
                  <a:round/>
                  <a:headEnd type="triangle" w="med" len="med"/>
                  <a:tailEnd/>
                </a:ln>
              </p:spPr>
              <p:txBody>
                <a:bodyPr/>
                <a:lstStyle/>
                <a:p>
                  <a:endParaRPr lang="en-US" dirty="0"/>
                </a:p>
              </p:txBody>
            </p:sp>
          </p:grpSp>
          <p:grpSp>
            <p:nvGrpSpPr>
              <p:cNvPr id="11" name="Group 37"/>
              <p:cNvGrpSpPr>
                <a:grpSpLocks/>
              </p:cNvGrpSpPr>
              <p:nvPr/>
            </p:nvGrpSpPr>
            <p:grpSpPr bwMode="auto">
              <a:xfrm>
                <a:off x="1392" y="2256"/>
                <a:ext cx="611" cy="436"/>
                <a:chOff x="1584" y="1872"/>
                <a:chExt cx="720" cy="528"/>
              </a:xfrm>
            </p:grpSpPr>
            <p:sp>
              <p:nvSpPr>
                <p:cNvPr id="137257" name="AutoShape 38"/>
                <p:cNvSpPr>
                  <a:spLocks noChangeArrowheads="1"/>
                </p:cNvSpPr>
                <p:nvPr/>
              </p:nvSpPr>
              <p:spPr bwMode="auto">
                <a:xfrm>
                  <a:off x="1584" y="1872"/>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a:r>
                    <a:rPr lang="en-US" sz="1000" dirty="0"/>
                    <a:t>Modification</a:t>
                  </a:r>
                </a:p>
                <a:p>
                  <a:pPr algn="ctr"/>
                  <a:r>
                    <a:rPr lang="en-US" sz="1000" dirty="0"/>
                    <a:t>Report</a:t>
                  </a:r>
                </a:p>
              </p:txBody>
            </p:sp>
            <p:sp>
              <p:nvSpPr>
                <p:cNvPr id="137258" name="Line 39"/>
                <p:cNvSpPr>
                  <a:spLocks noChangeShapeType="1"/>
                </p:cNvSpPr>
                <p:nvPr/>
              </p:nvSpPr>
              <p:spPr bwMode="auto">
                <a:xfrm>
                  <a:off x="1920" y="2256"/>
                  <a:ext cx="0" cy="144"/>
                </a:xfrm>
                <a:prstGeom prst="line">
                  <a:avLst/>
                </a:prstGeom>
                <a:noFill/>
                <a:ln w="38100">
                  <a:solidFill>
                    <a:srgbClr val="FF0000"/>
                  </a:solidFill>
                  <a:round/>
                  <a:headEnd type="triangle" w="med" len="med"/>
                  <a:tailEnd/>
                </a:ln>
              </p:spPr>
              <p:txBody>
                <a:bodyPr/>
                <a:lstStyle/>
                <a:p>
                  <a:endParaRPr lang="en-US" dirty="0"/>
                </a:p>
              </p:txBody>
            </p:sp>
          </p:grpSp>
        </p:grpSp>
        <p:grpSp>
          <p:nvGrpSpPr>
            <p:cNvPr id="12" name="Group 40"/>
            <p:cNvGrpSpPr>
              <a:grpSpLocks/>
            </p:cNvGrpSpPr>
            <p:nvPr/>
          </p:nvGrpSpPr>
          <p:grpSpPr bwMode="auto">
            <a:xfrm>
              <a:off x="2014" y="1444"/>
              <a:ext cx="334" cy="2156"/>
              <a:chOff x="2304" y="864"/>
              <a:chExt cx="394" cy="2640"/>
            </a:xfrm>
          </p:grpSpPr>
          <p:sp>
            <p:nvSpPr>
              <p:cNvPr id="137260" name="Arc 41"/>
              <p:cNvSpPr>
                <a:spLocks/>
              </p:cNvSpPr>
              <p:nvPr/>
            </p:nvSpPr>
            <p:spPr bwMode="auto">
              <a:xfrm>
                <a:off x="2304" y="864"/>
                <a:ext cx="394" cy="250"/>
              </a:xfrm>
              <a:custGeom>
                <a:avLst/>
                <a:gdLst>
                  <a:gd name="T0" fmla="*/ 0 w 22272"/>
                  <a:gd name="T1" fmla="*/ 0 h 22509"/>
                  <a:gd name="T2" fmla="*/ 7 w 22272"/>
                  <a:gd name="T3" fmla="*/ 3 h 22509"/>
                  <a:gd name="T4" fmla="*/ 0 w 22272"/>
                  <a:gd name="T5" fmla="*/ 3 h 22509"/>
                  <a:gd name="T6" fmla="*/ 0 60000 65536"/>
                  <a:gd name="T7" fmla="*/ 0 60000 65536"/>
                  <a:gd name="T8" fmla="*/ 0 60000 65536"/>
                  <a:gd name="T9" fmla="*/ 0 w 22272"/>
                  <a:gd name="T10" fmla="*/ 0 h 22509"/>
                  <a:gd name="T11" fmla="*/ 22272 w 22272"/>
                  <a:gd name="T12" fmla="*/ 22509 h 22509"/>
                </a:gdLst>
                <a:ahLst/>
                <a:cxnLst>
                  <a:cxn ang="T6">
                    <a:pos x="T0" y="T1"/>
                  </a:cxn>
                  <a:cxn ang="T7">
                    <a:pos x="T2" y="T3"/>
                  </a:cxn>
                  <a:cxn ang="T8">
                    <a:pos x="T4" y="T5"/>
                  </a:cxn>
                </a:cxnLst>
                <a:rect l="T9" t="T10" r="T11" b="T12"/>
                <a:pathLst>
                  <a:path w="22272" h="22509" fill="none" extrusionOk="0">
                    <a:moveTo>
                      <a:pt x="0" y="10"/>
                    </a:moveTo>
                    <a:cubicBezTo>
                      <a:pt x="223" y="3"/>
                      <a:pt x="447" y="-1"/>
                      <a:pt x="672" y="0"/>
                    </a:cubicBezTo>
                    <a:cubicBezTo>
                      <a:pt x="12601" y="0"/>
                      <a:pt x="22272" y="9670"/>
                      <a:pt x="22272" y="21600"/>
                    </a:cubicBezTo>
                    <a:cubicBezTo>
                      <a:pt x="22272" y="21903"/>
                      <a:pt x="22265" y="22206"/>
                      <a:pt x="22252" y="22508"/>
                    </a:cubicBezTo>
                  </a:path>
                  <a:path w="22272" h="22509" stroke="0" extrusionOk="0">
                    <a:moveTo>
                      <a:pt x="0" y="10"/>
                    </a:moveTo>
                    <a:cubicBezTo>
                      <a:pt x="223" y="3"/>
                      <a:pt x="447" y="-1"/>
                      <a:pt x="672" y="0"/>
                    </a:cubicBezTo>
                    <a:cubicBezTo>
                      <a:pt x="12601" y="0"/>
                      <a:pt x="22272" y="9670"/>
                      <a:pt x="22272" y="21600"/>
                    </a:cubicBezTo>
                    <a:cubicBezTo>
                      <a:pt x="22272" y="21903"/>
                      <a:pt x="22265" y="22206"/>
                      <a:pt x="22252" y="22508"/>
                    </a:cubicBezTo>
                    <a:lnTo>
                      <a:pt x="672" y="21600"/>
                    </a:lnTo>
                    <a:close/>
                  </a:path>
                </a:pathLst>
              </a:custGeom>
              <a:noFill/>
              <a:ln w="38100">
                <a:solidFill>
                  <a:srgbClr val="FF0000"/>
                </a:solidFill>
                <a:round/>
                <a:headEnd/>
                <a:tailEnd/>
              </a:ln>
            </p:spPr>
            <p:txBody>
              <a:bodyPr wrap="none" anchor="ctr"/>
              <a:lstStyle/>
              <a:p>
                <a:pPr eaLnBrk="1" hangingPunct="1"/>
                <a:endParaRPr lang="en-US" dirty="0">
                  <a:latin typeface="Arial" pitchFamily="34" charset="0"/>
                </a:endParaRPr>
              </a:p>
            </p:txBody>
          </p:sp>
          <p:sp>
            <p:nvSpPr>
              <p:cNvPr id="137261" name="Line 42"/>
              <p:cNvSpPr>
                <a:spLocks noChangeShapeType="1"/>
              </p:cNvSpPr>
              <p:nvPr/>
            </p:nvSpPr>
            <p:spPr bwMode="auto">
              <a:xfrm>
                <a:off x="2688" y="1104"/>
                <a:ext cx="0" cy="2400"/>
              </a:xfrm>
              <a:prstGeom prst="line">
                <a:avLst/>
              </a:prstGeom>
              <a:noFill/>
              <a:ln w="38100">
                <a:solidFill>
                  <a:srgbClr val="FF0000"/>
                </a:solidFill>
                <a:round/>
                <a:headEnd/>
                <a:tailEnd/>
              </a:ln>
            </p:spPr>
            <p:txBody>
              <a:bodyPr/>
              <a:lstStyle/>
              <a:p>
                <a:endParaRPr lang="en-US" dirty="0"/>
              </a:p>
            </p:txBody>
          </p:sp>
        </p:grpSp>
        <p:grpSp>
          <p:nvGrpSpPr>
            <p:cNvPr id="13" name="Group 43"/>
            <p:cNvGrpSpPr>
              <a:grpSpLocks/>
            </p:cNvGrpSpPr>
            <p:nvPr/>
          </p:nvGrpSpPr>
          <p:grpSpPr bwMode="auto">
            <a:xfrm>
              <a:off x="1362" y="1048"/>
              <a:ext cx="652" cy="752"/>
              <a:chOff x="1536" y="384"/>
              <a:chExt cx="768" cy="912"/>
            </a:xfrm>
          </p:grpSpPr>
          <p:sp>
            <p:nvSpPr>
              <p:cNvPr id="137263" name="AutoShape 44"/>
              <p:cNvSpPr>
                <a:spLocks noChangeArrowheads="1"/>
              </p:cNvSpPr>
              <p:nvPr/>
            </p:nvSpPr>
            <p:spPr bwMode="auto">
              <a:xfrm>
                <a:off x="1536" y="528"/>
                <a:ext cx="768" cy="672"/>
              </a:xfrm>
              <a:prstGeom prst="flowChartDecision">
                <a:avLst/>
              </a:prstGeom>
              <a:solidFill>
                <a:srgbClr val="FF0000">
                  <a:alpha val="23921"/>
                </a:srgbClr>
              </a:solidFill>
              <a:ln w="9525">
                <a:solidFill>
                  <a:schemeClr val="tx1"/>
                </a:solidFill>
                <a:miter lim="800000"/>
                <a:headEnd/>
                <a:tailEnd/>
              </a:ln>
            </p:spPr>
            <p:txBody>
              <a:bodyPr wrap="none" anchor="ctr"/>
              <a:lstStyle/>
              <a:p>
                <a:pPr algn="ctr"/>
                <a:r>
                  <a:rPr lang="en-US" sz="1000" dirty="0"/>
                  <a:t>Risk</a:t>
                </a:r>
              </a:p>
              <a:p>
                <a:pPr algn="ctr"/>
                <a:r>
                  <a:rPr lang="en-US" sz="1000" dirty="0"/>
                  <a:t>Reclassified?</a:t>
                </a:r>
              </a:p>
              <a:p>
                <a:pPr algn="ctr"/>
                <a:endParaRPr lang="en-US" sz="1000" dirty="0"/>
              </a:p>
            </p:txBody>
          </p:sp>
          <p:sp>
            <p:nvSpPr>
              <p:cNvPr id="137265" name="Arc 46"/>
              <p:cNvSpPr>
                <a:spLocks/>
              </p:cNvSpPr>
              <p:nvPr/>
            </p:nvSpPr>
            <p:spPr bwMode="auto">
              <a:xfrm rot="-5792878">
                <a:off x="1992" y="312"/>
                <a:ext cx="144" cy="288"/>
              </a:xfrm>
              <a:custGeom>
                <a:avLst/>
                <a:gdLst>
                  <a:gd name="T0" fmla="*/ 0 w 21600"/>
                  <a:gd name="T1" fmla="*/ 0 h 21568"/>
                  <a:gd name="T2" fmla="*/ 1 w 21600"/>
                  <a:gd name="T3" fmla="*/ 4 h 21568"/>
                  <a:gd name="T4" fmla="*/ 0 w 21600"/>
                  <a:gd name="T5" fmla="*/ 4 h 21568"/>
                  <a:gd name="T6" fmla="*/ 0 60000 65536"/>
                  <a:gd name="T7" fmla="*/ 0 60000 65536"/>
                  <a:gd name="T8" fmla="*/ 0 60000 65536"/>
                  <a:gd name="T9" fmla="*/ 0 w 21600"/>
                  <a:gd name="T10" fmla="*/ 0 h 21568"/>
                  <a:gd name="T11" fmla="*/ 21600 w 21600"/>
                  <a:gd name="T12" fmla="*/ 21568 h 21568"/>
                </a:gdLst>
                <a:ahLst/>
                <a:cxnLst>
                  <a:cxn ang="T6">
                    <a:pos x="T0" y="T1"/>
                  </a:cxn>
                  <a:cxn ang="T7">
                    <a:pos x="T2" y="T3"/>
                  </a:cxn>
                  <a:cxn ang="T8">
                    <a:pos x="T4" y="T5"/>
                  </a:cxn>
                </a:cxnLst>
                <a:rect l="T9" t="T10" r="T11" b="T12"/>
                <a:pathLst>
                  <a:path w="21600" h="21568" fill="none" extrusionOk="0">
                    <a:moveTo>
                      <a:pt x="1175" y="-1"/>
                    </a:moveTo>
                    <a:cubicBezTo>
                      <a:pt x="12630" y="624"/>
                      <a:pt x="21600" y="10095"/>
                      <a:pt x="21600" y="21568"/>
                    </a:cubicBezTo>
                  </a:path>
                  <a:path w="21600" h="21568" stroke="0" extrusionOk="0">
                    <a:moveTo>
                      <a:pt x="1175" y="-1"/>
                    </a:moveTo>
                    <a:cubicBezTo>
                      <a:pt x="12630" y="624"/>
                      <a:pt x="21600" y="10095"/>
                      <a:pt x="21600" y="21568"/>
                    </a:cubicBezTo>
                    <a:lnTo>
                      <a:pt x="0" y="21568"/>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sp>
            <p:nvSpPr>
              <p:cNvPr id="137264" name="Line 45"/>
              <p:cNvSpPr>
                <a:spLocks noChangeShapeType="1"/>
              </p:cNvSpPr>
              <p:nvPr/>
            </p:nvSpPr>
            <p:spPr bwMode="auto">
              <a:xfrm>
                <a:off x="1920" y="1200"/>
                <a:ext cx="0" cy="96"/>
              </a:xfrm>
              <a:prstGeom prst="line">
                <a:avLst/>
              </a:prstGeom>
              <a:noFill/>
              <a:ln w="38100">
                <a:solidFill>
                  <a:srgbClr val="FF0000"/>
                </a:solidFill>
                <a:round/>
                <a:headEnd type="triangle" w="med" len="med"/>
                <a:tailEnd/>
              </a:ln>
            </p:spPr>
            <p:txBody>
              <a:bodyPr/>
              <a:lstStyle/>
              <a:p>
                <a:endParaRPr lang="en-US" dirty="0"/>
              </a:p>
            </p:txBody>
          </p:sp>
        </p:grpSp>
      </p:grpSp>
      <p:sp>
        <p:nvSpPr>
          <p:cNvPr id="137266" name="Rectangle 59"/>
          <p:cNvSpPr>
            <a:spLocks noGrp="1" noChangeArrowheads="1"/>
          </p:cNvSpPr>
          <p:nvPr>
            <p:ph type="title" idx="4294967295"/>
          </p:nvPr>
        </p:nvSpPr>
        <p:spPr>
          <a:xfrm>
            <a:off x="533400" y="304800"/>
            <a:ext cx="8229600" cy="762000"/>
          </a:xfrm>
          <a:prstGeom prst="rect">
            <a:avLst/>
          </a:prstGeom>
          <a:ln/>
        </p:spPr>
        <p:txBody>
          <a:bodyPr/>
          <a:lstStyle/>
          <a:p>
            <a:r>
              <a:rPr lang="en-US" dirty="0" smtClean="0">
                <a:solidFill>
                  <a:srgbClr val="FF0000"/>
                </a:solidFill>
              </a:rPr>
              <a:t>Dam Safety Routine Program</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dissolve">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rg.jpg"/>
          <p:cNvPicPr>
            <a:picLocks noGrp="1" noChangeAspect="1"/>
          </p:cNvPicPr>
          <p:nvPr>
            <p:ph idx="1"/>
          </p:nvPr>
        </p:nvPicPr>
        <p:blipFill>
          <a:blip r:embed="rId3" cstate="print"/>
          <a:stretch>
            <a:fillRect/>
          </a:stretch>
        </p:blipFill>
        <p:spPr>
          <a:xfrm>
            <a:off x="685800" y="152400"/>
            <a:ext cx="7772400" cy="5791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381000"/>
            <a:ext cx="9144000" cy="838200"/>
          </a:xfrm>
          <a:noFill/>
        </p:spPr>
        <p:txBody>
          <a:bodyPr/>
          <a:lstStyle/>
          <a:p>
            <a:pPr eaLnBrk="1" hangingPunct="1"/>
            <a:r>
              <a:rPr lang="en-US" sz="4000" dirty="0" smtClean="0">
                <a:solidFill>
                  <a:srgbClr val="F7071E"/>
                </a:solidFill>
              </a:rPr>
              <a:t>Dam Safety Organization</a:t>
            </a:r>
          </a:p>
        </p:txBody>
      </p:sp>
      <p:sp>
        <p:nvSpPr>
          <p:cNvPr id="13316" name="Rectangle 3"/>
          <p:cNvSpPr>
            <a:spLocks noGrp="1" noChangeArrowheads="1"/>
          </p:cNvSpPr>
          <p:nvPr>
            <p:ph idx="1"/>
          </p:nvPr>
        </p:nvSpPr>
        <p:spPr>
          <a:xfrm>
            <a:off x="457200" y="1219200"/>
            <a:ext cx="8382000" cy="4525963"/>
          </a:xfrm>
        </p:spPr>
        <p:txBody>
          <a:bodyPr/>
          <a:lstStyle/>
          <a:p>
            <a:pPr eaLnBrk="1" hangingPunct="1"/>
            <a:r>
              <a:rPr lang="en-US" dirty="0" smtClean="0">
                <a:latin typeface="Arial" pitchFamily="34" charset="0"/>
                <a:cs typeface="Arial" pitchFamily="34" charset="0"/>
              </a:rPr>
              <a:t>Organization at HQUSACE</a:t>
            </a:r>
          </a:p>
          <a:p>
            <a:pPr lvl="1" eaLnBrk="1" hangingPunct="1"/>
            <a:r>
              <a:rPr lang="en-US" dirty="0" smtClean="0">
                <a:latin typeface="Arial" pitchFamily="34" charset="0"/>
                <a:cs typeface="Arial" pitchFamily="34" charset="0"/>
              </a:rPr>
              <a:t>Corps Dam Safety Officer</a:t>
            </a:r>
          </a:p>
          <a:p>
            <a:pPr lvl="1" eaLnBrk="1" hangingPunct="1"/>
            <a:r>
              <a:rPr lang="en-US" dirty="0" smtClean="0">
                <a:latin typeface="Arial" pitchFamily="34" charset="0"/>
                <a:cs typeface="Arial" pitchFamily="34" charset="0"/>
              </a:rPr>
              <a:t>Special Assistant for Dam and Levee Safety</a:t>
            </a:r>
          </a:p>
          <a:p>
            <a:pPr lvl="1" eaLnBrk="1" hangingPunct="1"/>
            <a:r>
              <a:rPr lang="en-US" dirty="0" smtClean="0">
                <a:latin typeface="Arial" pitchFamily="34" charset="0"/>
                <a:cs typeface="Arial" pitchFamily="34" charset="0"/>
              </a:rPr>
              <a:t>Corps Dam Safety Program Manager</a:t>
            </a:r>
          </a:p>
          <a:p>
            <a:pPr lvl="1" eaLnBrk="1" hangingPunct="1"/>
            <a:r>
              <a:rPr lang="en-US" dirty="0" smtClean="0">
                <a:latin typeface="Arial" pitchFamily="34" charset="0"/>
                <a:cs typeface="Arial" pitchFamily="34" charset="0"/>
              </a:rPr>
              <a:t>USACE Senior Oversight Group (SOG)</a:t>
            </a:r>
          </a:p>
          <a:p>
            <a:pPr lvl="1" eaLnBrk="1" hangingPunct="1"/>
            <a:r>
              <a:rPr lang="en-US" dirty="0" smtClean="0">
                <a:latin typeface="Arial" pitchFamily="34" charset="0"/>
                <a:cs typeface="Arial" pitchFamily="34" charset="0"/>
              </a:rPr>
              <a:t>Corps of Engineers Dam Safety Community of Practice Steering Committee</a:t>
            </a:r>
          </a:p>
          <a:p>
            <a:pPr lvl="1" eaLnBrk="1" hangingPunct="1"/>
            <a:r>
              <a:rPr lang="en-US" dirty="0" smtClean="0">
                <a:latin typeface="Arial" pitchFamily="34" charset="0"/>
                <a:cs typeface="Arial" pitchFamily="34" charset="0"/>
              </a:rPr>
              <a:t>Dam Safety Risk Management Center</a:t>
            </a:r>
          </a:p>
          <a:p>
            <a:pPr lvl="1" eaLnBrk="1" hangingPunct="1"/>
            <a:r>
              <a:rPr lang="en-US" dirty="0" smtClean="0">
                <a:latin typeface="Arial" pitchFamily="34" charset="0"/>
                <a:cs typeface="Arial" pitchFamily="34" charset="0"/>
              </a:rPr>
              <a:t>Modeling, Mapping, and Consequences Center</a:t>
            </a:r>
          </a:p>
          <a:p>
            <a:pPr lvl="1" eaLnBrk="1" hangingPunct="1"/>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457200" y="1295400"/>
            <a:ext cx="8229600" cy="4983163"/>
          </a:xfrm>
        </p:spPr>
        <p:txBody>
          <a:bodyPr/>
          <a:lstStyle/>
          <a:p>
            <a:pPr eaLnBrk="1" hangingPunct="1"/>
            <a:r>
              <a:rPr lang="en-US" sz="2400" dirty="0" smtClean="0">
                <a:latin typeface="Arial" pitchFamily="34" charset="0"/>
                <a:cs typeface="Arial" pitchFamily="34" charset="0"/>
              </a:rPr>
              <a:t>Organization at MSC Level</a:t>
            </a:r>
          </a:p>
          <a:p>
            <a:pPr lvl="1" eaLnBrk="1" hangingPunct="1"/>
            <a:r>
              <a:rPr lang="en-US" sz="2000" dirty="0" smtClean="0">
                <a:latin typeface="Arial" pitchFamily="34" charset="0"/>
                <a:cs typeface="Arial" pitchFamily="34" charset="0"/>
              </a:rPr>
              <a:t>MSC Dam Safety Officer</a:t>
            </a:r>
          </a:p>
          <a:p>
            <a:pPr lvl="1" eaLnBrk="1" hangingPunct="1"/>
            <a:r>
              <a:rPr lang="en-US" sz="2000" dirty="0" smtClean="0">
                <a:latin typeface="Arial" pitchFamily="34" charset="0"/>
                <a:cs typeface="Arial" pitchFamily="34" charset="0"/>
              </a:rPr>
              <a:t>MSC Dam Safety Program Manager</a:t>
            </a:r>
          </a:p>
          <a:p>
            <a:pPr lvl="1" eaLnBrk="1" hangingPunct="1"/>
            <a:r>
              <a:rPr lang="en-US" sz="2000" dirty="0" smtClean="0">
                <a:latin typeface="Arial" pitchFamily="34" charset="0"/>
                <a:cs typeface="Arial" pitchFamily="34" charset="0"/>
              </a:rPr>
              <a:t>MSC Dam Safety Committee</a:t>
            </a:r>
          </a:p>
          <a:p>
            <a:pPr lvl="1" eaLnBrk="1" hangingPunct="1">
              <a:buNone/>
            </a:pPr>
            <a:endParaRPr lang="en-US" sz="11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Organization at District Level</a:t>
            </a:r>
          </a:p>
          <a:p>
            <a:pPr lvl="1" eaLnBrk="1" hangingPunct="1"/>
            <a:r>
              <a:rPr lang="en-US" sz="2000" dirty="0" smtClean="0">
                <a:latin typeface="Arial" pitchFamily="34" charset="0"/>
                <a:cs typeface="Arial" pitchFamily="34" charset="0"/>
              </a:rPr>
              <a:t>District Dam Safety Officer</a:t>
            </a:r>
          </a:p>
          <a:p>
            <a:pPr lvl="1" eaLnBrk="1" hangingPunct="1"/>
            <a:r>
              <a:rPr lang="en-US" sz="2000" dirty="0" smtClean="0">
                <a:latin typeface="Arial" pitchFamily="34" charset="0"/>
                <a:cs typeface="Arial" pitchFamily="34" charset="0"/>
              </a:rPr>
              <a:t>District Dam Safety Program Manager</a:t>
            </a:r>
          </a:p>
          <a:p>
            <a:pPr lvl="1" eaLnBrk="1" hangingPunct="1"/>
            <a:r>
              <a:rPr lang="en-US" sz="2000" dirty="0" smtClean="0">
                <a:latin typeface="Arial" pitchFamily="34" charset="0"/>
                <a:cs typeface="Arial" pitchFamily="34" charset="0"/>
              </a:rPr>
              <a:t>District Dam Safety Committee</a:t>
            </a:r>
          </a:p>
          <a:p>
            <a:pPr lvl="1" eaLnBrk="1" hangingPunct="1"/>
            <a:r>
              <a:rPr lang="en-US" sz="2000" b="1" dirty="0" smtClean="0">
                <a:solidFill>
                  <a:srgbClr val="F7071E"/>
                </a:solidFill>
                <a:latin typeface="Arial" pitchFamily="34" charset="0"/>
                <a:cs typeface="Arial" pitchFamily="34" charset="0"/>
              </a:rPr>
              <a:t>New ~ </a:t>
            </a:r>
            <a:r>
              <a:rPr lang="en-US" sz="2000" dirty="0" smtClean="0">
                <a:latin typeface="Arial" pitchFamily="34" charset="0"/>
                <a:cs typeface="Arial" pitchFamily="34" charset="0"/>
              </a:rPr>
              <a:t>Dam Safety Production Centers (7 regional centers)</a:t>
            </a:r>
          </a:p>
          <a:p>
            <a:pPr lvl="1" eaLnBrk="1" hangingPunct="1">
              <a:buNone/>
            </a:pPr>
            <a:endParaRPr lang="en-US" sz="11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Organization at the Dam</a:t>
            </a:r>
          </a:p>
          <a:p>
            <a:pPr lvl="1" eaLnBrk="1" hangingPunct="1"/>
            <a:r>
              <a:rPr lang="en-US" sz="2000" dirty="0" smtClean="0">
                <a:latin typeface="Arial" pitchFamily="34" charset="0"/>
                <a:cs typeface="Arial" pitchFamily="34" charset="0"/>
              </a:rPr>
              <a:t>Operations Manager and Staff</a:t>
            </a:r>
          </a:p>
        </p:txBody>
      </p:sp>
      <p:sp>
        <p:nvSpPr>
          <p:cNvPr id="14340" name="Rectangle 3"/>
          <p:cNvSpPr>
            <a:spLocks noChangeArrowheads="1"/>
          </p:cNvSpPr>
          <p:nvPr/>
        </p:nvSpPr>
        <p:spPr bwMode="auto">
          <a:xfrm>
            <a:off x="0" y="457200"/>
            <a:ext cx="9144000" cy="762000"/>
          </a:xfrm>
          <a:prstGeom prst="rect">
            <a:avLst/>
          </a:prstGeom>
          <a:noFill/>
          <a:ln w="9525">
            <a:noFill/>
            <a:miter lim="800000"/>
            <a:headEnd/>
            <a:tailEnd/>
          </a:ln>
        </p:spPr>
        <p:txBody>
          <a:bodyPr/>
          <a:lstStyle/>
          <a:p>
            <a:pPr algn="ctr"/>
            <a:r>
              <a:rPr lang="en-US" sz="4000" dirty="0" smtClean="0">
                <a:solidFill>
                  <a:srgbClr val="F7071E"/>
                </a:solidFill>
              </a:rPr>
              <a:t>Dam Safety Organization</a:t>
            </a:r>
            <a:endParaRPr lang="en-US" sz="4000" i="1" dirty="0">
              <a:solidFill>
                <a:srgbClr val="F7071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smtClean="0">
                <a:solidFill>
                  <a:srgbClr val="FF0000"/>
                </a:solidFill>
              </a:rPr>
              <a:t>Commander’s Safety Staff</a:t>
            </a:r>
          </a:p>
        </p:txBody>
      </p:sp>
      <p:sp>
        <p:nvSpPr>
          <p:cNvPr id="18436" name="Rectangle 3"/>
          <p:cNvSpPr>
            <a:spLocks noGrp="1" noChangeArrowheads="1"/>
          </p:cNvSpPr>
          <p:nvPr>
            <p:ph idx="1"/>
          </p:nvPr>
        </p:nvSpPr>
        <p:spPr>
          <a:noFill/>
        </p:spPr>
        <p:txBody>
          <a:bodyPr/>
          <a:lstStyle/>
          <a:p>
            <a:pPr eaLnBrk="1" hangingPunct="1"/>
            <a:r>
              <a:rPr lang="en-US" sz="2800" dirty="0" smtClean="0">
                <a:latin typeface="Arial" pitchFamily="34" charset="0"/>
                <a:cs typeface="Arial" pitchFamily="34" charset="0"/>
              </a:rPr>
              <a:t>Dam Safety Officers:</a:t>
            </a:r>
          </a:p>
          <a:p>
            <a:pPr lvl="1" eaLnBrk="1" hangingPunct="1"/>
            <a:r>
              <a:rPr lang="en-US" sz="2400" dirty="0" smtClean="0">
                <a:latin typeface="Arial" pitchFamily="34" charset="0"/>
                <a:cs typeface="Arial" pitchFamily="34" charset="0"/>
              </a:rPr>
              <a:t>The Commanders’ Technical Competency</a:t>
            </a:r>
          </a:p>
          <a:p>
            <a:pPr lvl="1" eaLnBrk="1" hangingPunct="1"/>
            <a:r>
              <a:rPr lang="en-US" sz="2400" dirty="0" smtClean="0">
                <a:latin typeface="Arial" pitchFamily="34" charset="0"/>
                <a:cs typeface="Arial" pitchFamily="34" charset="0"/>
              </a:rPr>
              <a:t>Advise on Public Safety</a:t>
            </a:r>
          </a:p>
          <a:p>
            <a:pPr lvl="1" eaLnBrk="1" hangingPunct="1"/>
            <a:r>
              <a:rPr lang="en-US" sz="2400" dirty="0" smtClean="0">
                <a:latin typeface="Arial" pitchFamily="34" charset="0"/>
                <a:cs typeface="Arial" pitchFamily="34" charset="0"/>
              </a:rPr>
              <a:t>Only Consider Safety and Technical Aspects of Decision Making</a:t>
            </a:r>
          </a:p>
          <a:p>
            <a:pPr eaLnBrk="1" hangingPunct="1"/>
            <a:r>
              <a:rPr lang="en-US" sz="2800" dirty="0" smtClean="0">
                <a:latin typeface="Arial" pitchFamily="34" charset="0"/>
                <a:cs typeface="Arial" pitchFamily="34" charset="0"/>
              </a:rPr>
              <a:t>Dam Safety Program Managers:</a:t>
            </a:r>
          </a:p>
          <a:p>
            <a:pPr lvl="1" eaLnBrk="1" hangingPunct="1"/>
            <a:r>
              <a:rPr lang="en-US" sz="2400" dirty="0" smtClean="0">
                <a:latin typeface="Arial" pitchFamily="34" charset="0"/>
                <a:cs typeface="Arial" pitchFamily="34" charset="0"/>
              </a:rPr>
              <a:t>Problem Prevention</a:t>
            </a:r>
          </a:p>
          <a:p>
            <a:pPr lvl="1" eaLnBrk="1" hangingPunct="1"/>
            <a:r>
              <a:rPr lang="en-US" sz="2400" dirty="0" smtClean="0">
                <a:latin typeface="Arial" pitchFamily="34" charset="0"/>
                <a:cs typeface="Arial" pitchFamily="34" charset="0"/>
              </a:rPr>
              <a:t>Build the Decisions</a:t>
            </a:r>
          </a:p>
          <a:p>
            <a:pPr lvl="1" eaLnBrk="1" hangingPunct="1"/>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457200" y="381000"/>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rPr>
              <a:t>Dam Safety Program</a:t>
            </a:r>
          </a:p>
        </p:txBody>
      </p:sp>
      <p:sp>
        <p:nvSpPr>
          <p:cNvPr id="32770" name="Rectangle 3"/>
          <p:cNvSpPr>
            <a:spLocks noGrp="1" noChangeArrowheads="1"/>
          </p:cNvSpPr>
          <p:nvPr>
            <p:ph idx="1"/>
          </p:nvPr>
        </p:nvSpPr>
        <p:spPr bwMode="auto">
          <a:xfrm>
            <a:off x="762000" y="1371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dirty="0" smtClean="0"/>
              <a:t>Applies to the full life cycle of a project.</a:t>
            </a:r>
          </a:p>
        </p:txBody>
      </p:sp>
      <p:grpSp>
        <p:nvGrpSpPr>
          <p:cNvPr id="2" name="Group 16"/>
          <p:cNvGrpSpPr/>
          <p:nvPr/>
        </p:nvGrpSpPr>
        <p:grpSpPr>
          <a:xfrm>
            <a:off x="609600" y="2209800"/>
            <a:ext cx="7467600" cy="3733800"/>
            <a:chOff x="609600" y="2438400"/>
            <a:chExt cx="7467600" cy="3733800"/>
          </a:xfrm>
        </p:grpSpPr>
        <p:sp>
          <p:nvSpPr>
            <p:cNvPr id="32772" name="Rectangle 11"/>
            <p:cNvSpPr>
              <a:spLocks noChangeArrowheads="1"/>
            </p:cNvSpPr>
            <p:nvPr/>
          </p:nvSpPr>
          <p:spPr bwMode="auto">
            <a:xfrm>
              <a:off x="609600" y="2438400"/>
              <a:ext cx="1524000" cy="914400"/>
            </a:xfrm>
            <a:prstGeom prst="rect">
              <a:avLst/>
            </a:prstGeom>
            <a:solidFill>
              <a:srgbClr val="FF0000"/>
            </a:solidFill>
            <a:ln w="9525" algn="ctr">
              <a:solidFill>
                <a:srgbClr val="000000"/>
              </a:solidFill>
              <a:round/>
              <a:headEnd/>
              <a:tailEnd/>
            </a:ln>
          </p:spPr>
          <p:txBody>
            <a:bodyPr/>
            <a:lstStyle/>
            <a:p>
              <a:pPr algn="ctr" eaLnBrk="0" hangingPunct="0"/>
              <a:endParaRPr lang="en-US" sz="1600">
                <a:solidFill>
                  <a:schemeClr val="tx2"/>
                </a:solidFill>
                <a:cs typeface="Arial" charset="0"/>
              </a:endParaRPr>
            </a:p>
            <a:p>
              <a:pPr algn="ctr" eaLnBrk="0" hangingPunct="0"/>
              <a:r>
                <a:rPr lang="en-US" sz="1600" b="1">
                  <a:cs typeface="Arial" charset="0"/>
                </a:rPr>
                <a:t>Planning</a:t>
              </a:r>
            </a:p>
          </p:txBody>
        </p:sp>
        <p:sp>
          <p:nvSpPr>
            <p:cNvPr id="32773" name="Right Arrow 12"/>
            <p:cNvSpPr>
              <a:spLocks noChangeArrowheads="1"/>
            </p:cNvSpPr>
            <p:nvPr/>
          </p:nvSpPr>
          <p:spPr bwMode="auto">
            <a:xfrm>
              <a:off x="2286000" y="2667000"/>
              <a:ext cx="977900" cy="484188"/>
            </a:xfrm>
            <a:prstGeom prst="rightArrow">
              <a:avLst>
                <a:gd name="adj1" fmla="val 50000"/>
                <a:gd name="adj2" fmla="val 50024"/>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74" name="Rectangle 13"/>
            <p:cNvSpPr>
              <a:spLocks noChangeArrowheads="1"/>
            </p:cNvSpPr>
            <p:nvPr/>
          </p:nvSpPr>
          <p:spPr bwMode="auto">
            <a:xfrm>
              <a:off x="3352800" y="2438400"/>
              <a:ext cx="1676400" cy="914400"/>
            </a:xfrm>
            <a:prstGeom prst="rect">
              <a:avLst/>
            </a:prstGeom>
            <a:solidFill>
              <a:srgbClr val="92D050"/>
            </a:solidFill>
            <a:ln w="9525" algn="ctr">
              <a:solidFill>
                <a:srgbClr val="000000"/>
              </a:solidFill>
              <a:round/>
              <a:headEnd/>
              <a:tailEnd/>
            </a:ln>
          </p:spPr>
          <p:txBody>
            <a:bodyPr/>
            <a:lstStyle/>
            <a:p>
              <a:pPr algn="ctr" eaLnBrk="0" hangingPunct="0"/>
              <a:endParaRPr lang="en-US" sz="1600">
                <a:solidFill>
                  <a:schemeClr val="tx2"/>
                </a:solidFill>
                <a:cs typeface="Arial" charset="0"/>
              </a:endParaRPr>
            </a:p>
            <a:p>
              <a:pPr algn="ctr" eaLnBrk="0" hangingPunct="0"/>
              <a:r>
                <a:rPr lang="en-US" sz="1600" b="1">
                  <a:cs typeface="Arial" charset="0"/>
                </a:rPr>
                <a:t>Engineering</a:t>
              </a:r>
              <a:r>
                <a:rPr lang="en-US" sz="1600" b="1">
                  <a:solidFill>
                    <a:schemeClr val="bg1"/>
                  </a:solidFill>
                  <a:cs typeface="Arial" charset="0"/>
                </a:rPr>
                <a:t> </a:t>
              </a:r>
              <a:r>
                <a:rPr lang="en-US" sz="1600" b="1">
                  <a:cs typeface="Arial" charset="0"/>
                </a:rPr>
                <a:t>and</a:t>
              </a:r>
              <a:r>
                <a:rPr lang="en-US" sz="1600" b="1">
                  <a:solidFill>
                    <a:schemeClr val="bg1"/>
                  </a:solidFill>
                  <a:cs typeface="Arial" charset="0"/>
                </a:rPr>
                <a:t> </a:t>
              </a:r>
              <a:r>
                <a:rPr lang="en-US" sz="1600" b="1">
                  <a:cs typeface="Arial" charset="0"/>
                </a:rPr>
                <a:t>Design</a:t>
              </a:r>
            </a:p>
          </p:txBody>
        </p:sp>
        <p:sp>
          <p:nvSpPr>
            <p:cNvPr id="32775" name="Right Arrow 14"/>
            <p:cNvSpPr>
              <a:spLocks noChangeArrowheads="1"/>
            </p:cNvSpPr>
            <p:nvPr/>
          </p:nvSpPr>
          <p:spPr bwMode="auto">
            <a:xfrm>
              <a:off x="5194300" y="2667000"/>
              <a:ext cx="977900" cy="484188"/>
            </a:xfrm>
            <a:prstGeom prst="rightArrow">
              <a:avLst>
                <a:gd name="adj1" fmla="val 50000"/>
                <a:gd name="adj2" fmla="val 50024"/>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76" name="Rectangle 15"/>
            <p:cNvSpPr>
              <a:spLocks noChangeArrowheads="1"/>
            </p:cNvSpPr>
            <p:nvPr/>
          </p:nvSpPr>
          <p:spPr bwMode="auto">
            <a:xfrm>
              <a:off x="6248400" y="2438400"/>
              <a:ext cx="1828800" cy="914400"/>
            </a:xfrm>
            <a:prstGeom prst="rect">
              <a:avLst/>
            </a:prstGeom>
            <a:solidFill>
              <a:srgbClr val="00B0F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a:cs typeface="Arial" charset="0"/>
                </a:rPr>
                <a:t>Construction</a:t>
              </a:r>
            </a:p>
          </p:txBody>
        </p:sp>
        <p:sp>
          <p:nvSpPr>
            <p:cNvPr id="32777" name="Down Arrow 16"/>
            <p:cNvSpPr>
              <a:spLocks noChangeArrowheads="1"/>
            </p:cNvSpPr>
            <p:nvPr/>
          </p:nvSpPr>
          <p:spPr bwMode="auto">
            <a:xfrm>
              <a:off x="6754813" y="3429000"/>
              <a:ext cx="484187" cy="977900"/>
            </a:xfrm>
            <a:prstGeom prst="downArrow">
              <a:avLst>
                <a:gd name="adj1" fmla="val 50000"/>
                <a:gd name="adj2" fmla="val 50024"/>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78" name="Rectangle 17"/>
            <p:cNvSpPr>
              <a:spLocks noChangeArrowheads="1"/>
            </p:cNvSpPr>
            <p:nvPr/>
          </p:nvSpPr>
          <p:spPr bwMode="auto">
            <a:xfrm>
              <a:off x="6248400" y="4495800"/>
              <a:ext cx="1752600" cy="914400"/>
            </a:xfrm>
            <a:prstGeom prst="rect">
              <a:avLst/>
            </a:prstGeom>
            <a:solidFill>
              <a:srgbClr val="FFC000"/>
            </a:solidFill>
            <a:ln w="9525" algn="ctr">
              <a:solidFill>
                <a:srgbClr val="000000"/>
              </a:solidFill>
              <a:round/>
              <a:headEnd/>
              <a:tailEnd/>
            </a:ln>
          </p:spPr>
          <p:txBody>
            <a:bodyPr/>
            <a:lstStyle/>
            <a:p>
              <a:pPr algn="ctr" eaLnBrk="0" hangingPunct="0"/>
              <a:r>
                <a:rPr lang="en-US" sz="1600" b="1">
                  <a:cs typeface="Arial" charset="0"/>
                </a:rPr>
                <a:t>Operations and Maintenance</a:t>
              </a:r>
            </a:p>
          </p:txBody>
        </p:sp>
        <p:sp>
          <p:nvSpPr>
            <p:cNvPr id="32779" name="Right Arrow 18"/>
            <p:cNvSpPr>
              <a:spLocks noChangeArrowheads="1"/>
            </p:cNvSpPr>
            <p:nvPr/>
          </p:nvSpPr>
          <p:spPr bwMode="auto">
            <a:xfrm rot="-9791139">
              <a:off x="4868863" y="4297363"/>
              <a:ext cx="1330325" cy="484187"/>
            </a:xfrm>
            <a:prstGeom prst="rightArrow">
              <a:avLst>
                <a:gd name="adj1" fmla="val 50000"/>
                <a:gd name="adj2" fmla="val 50092"/>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80" name="Right Arrow 19"/>
            <p:cNvSpPr>
              <a:spLocks noChangeArrowheads="1"/>
            </p:cNvSpPr>
            <p:nvPr/>
          </p:nvSpPr>
          <p:spPr bwMode="auto">
            <a:xfrm rot="9579249">
              <a:off x="4865688" y="5243513"/>
              <a:ext cx="1327150" cy="484187"/>
            </a:xfrm>
            <a:prstGeom prst="rightArrow">
              <a:avLst>
                <a:gd name="adj1" fmla="val 50000"/>
                <a:gd name="adj2" fmla="val 50048"/>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81" name="Rectangle 20"/>
            <p:cNvSpPr>
              <a:spLocks noChangeArrowheads="1"/>
            </p:cNvSpPr>
            <p:nvPr/>
          </p:nvSpPr>
          <p:spPr bwMode="auto">
            <a:xfrm>
              <a:off x="2971800" y="3886200"/>
              <a:ext cx="1828800" cy="914400"/>
            </a:xfrm>
            <a:prstGeom prst="rect">
              <a:avLst/>
            </a:prstGeom>
            <a:solidFill>
              <a:srgbClr val="00B050">
                <a:alpha val="90195"/>
              </a:srgbClr>
            </a:solidFill>
            <a:ln w="9525" algn="ctr">
              <a:solidFill>
                <a:srgbClr val="000000"/>
              </a:solidFill>
              <a:round/>
              <a:headEnd/>
              <a:tailEnd/>
            </a:ln>
          </p:spPr>
          <p:txBody>
            <a:bodyPr/>
            <a:lstStyle/>
            <a:p>
              <a:pPr algn="ctr" eaLnBrk="0" hangingPunct="0"/>
              <a:endParaRPr lang="en-US" sz="1600" b="1" dirty="0">
                <a:solidFill>
                  <a:schemeClr val="bg1"/>
                </a:solidFill>
                <a:cs typeface="Arial" charset="0"/>
              </a:endParaRPr>
            </a:p>
            <a:p>
              <a:pPr algn="ctr" eaLnBrk="0" hangingPunct="0"/>
              <a:r>
                <a:rPr lang="en-US" sz="1600" b="1" dirty="0">
                  <a:cs typeface="Arial" charset="0"/>
                </a:rPr>
                <a:t>Rehabilitation /Modification</a:t>
              </a:r>
            </a:p>
          </p:txBody>
        </p:sp>
        <p:sp>
          <p:nvSpPr>
            <p:cNvPr id="32782" name="Rectangle 21"/>
            <p:cNvSpPr>
              <a:spLocks noChangeArrowheads="1"/>
            </p:cNvSpPr>
            <p:nvPr/>
          </p:nvSpPr>
          <p:spPr bwMode="auto">
            <a:xfrm>
              <a:off x="2743200" y="5257800"/>
              <a:ext cx="2057400" cy="914400"/>
            </a:xfrm>
            <a:prstGeom prst="rect">
              <a:avLst/>
            </a:prstGeom>
            <a:solidFill>
              <a:srgbClr val="FFFF00"/>
            </a:solidFill>
            <a:ln w="9525" algn="ctr">
              <a:solidFill>
                <a:srgbClr val="000000"/>
              </a:solidFill>
              <a:round/>
              <a:headEnd/>
              <a:tailEnd/>
            </a:ln>
          </p:spPr>
          <p:txBody>
            <a:bodyPr/>
            <a:lstStyle/>
            <a:p>
              <a:pPr algn="ctr" eaLnBrk="0" hangingPunct="0"/>
              <a:endParaRPr lang="en-US" sz="1600">
                <a:solidFill>
                  <a:schemeClr val="tx2"/>
                </a:solidFill>
                <a:cs typeface="Arial" charset="0"/>
              </a:endParaRPr>
            </a:p>
            <a:p>
              <a:pPr algn="ctr" eaLnBrk="0" hangingPunct="0"/>
              <a:r>
                <a:rPr lang="en-US" sz="1600" b="1">
                  <a:cs typeface="Arial" charset="0"/>
                </a:rPr>
                <a:t>Decommissioning</a:t>
              </a:r>
            </a:p>
          </p:txBody>
        </p:sp>
        <p:sp>
          <p:nvSpPr>
            <p:cNvPr id="32783" name="Right Arrow 22"/>
            <p:cNvSpPr>
              <a:spLocks noChangeArrowheads="1"/>
            </p:cNvSpPr>
            <p:nvPr/>
          </p:nvSpPr>
          <p:spPr bwMode="auto">
            <a:xfrm rot="-8707336">
              <a:off x="1760538" y="3732213"/>
              <a:ext cx="1177925" cy="484187"/>
            </a:xfrm>
            <a:prstGeom prst="rightArrow">
              <a:avLst>
                <a:gd name="adj1" fmla="val 50000"/>
                <a:gd name="adj2" fmla="val 50019"/>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84" name="Right Arrow 23"/>
            <p:cNvSpPr>
              <a:spLocks noChangeArrowheads="1"/>
            </p:cNvSpPr>
            <p:nvPr/>
          </p:nvSpPr>
          <p:spPr bwMode="auto">
            <a:xfrm rot="-8004466">
              <a:off x="869157" y="4509294"/>
              <a:ext cx="2147887" cy="485775"/>
            </a:xfrm>
            <a:prstGeom prst="rightArrow">
              <a:avLst>
                <a:gd name="adj1" fmla="val 50000"/>
                <a:gd name="adj2" fmla="val 49886"/>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525" y="0"/>
            <a:ext cx="9153525" cy="6858000"/>
            <a:chOff x="-9525" y="0"/>
            <a:chExt cx="9153525" cy="6858000"/>
          </a:xfrm>
        </p:grpSpPr>
        <p:pic>
          <p:nvPicPr>
            <p:cNvPr id="5131" name="Picture 11" descr="http://www.blogcdn.com/www.engadget.com/media/2007/06/katrina-traffic-sm.jpg"/>
            <p:cNvPicPr>
              <a:picLocks noChangeAspect="1" noChangeArrowheads="1"/>
            </p:cNvPicPr>
            <p:nvPr/>
          </p:nvPicPr>
          <p:blipFill>
            <a:blip r:embed="rId3" cstate="print">
              <a:lum bright="38000" contrast="-71000"/>
              <a:extLst>
                <a:ext uri="{28A0092B-C50C-407E-A947-70E740481C1C}">
                  <a14:useLocalDpi xmlns:a14="http://schemas.microsoft.com/office/drawing/2010/main" xmlns="" val="0"/>
                </a:ext>
              </a:extLst>
            </a:blip>
            <a:srcRect/>
            <a:stretch>
              <a:fillRect/>
            </a:stretch>
          </p:blipFill>
          <p:spPr bwMode="auto">
            <a:xfrm>
              <a:off x="-9525" y="3352800"/>
              <a:ext cx="5614797" cy="35052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http://img2.allvoices.com/thumbs/event/609/480/78737517-poplar-bluff.jpg"/>
            <p:cNvPicPr>
              <a:picLocks noChangeAspect="1" noChangeArrowheads="1"/>
            </p:cNvPicPr>
            <p:nvPr/>
          </p:nvPicPr>
          <p:blipFill rotWithShape="1">
            <a:blip r:embed="rId4" cstate="print">
              <a:lum bright="38000" contrast="-71000"/>
              <a:extLst>
                <a:ext uri="{28A0092B-C50C-407E-A947-70E740481C1C}">
                  <a14:useLocalDpi xmlns:a14="http://schemas.microsoft.com/office/drawing/2010/main" xmlns="" val="0"/>
                </a:ext>
              </a:extLst>
            </a:blip>
            <a:srcRect t="14171" b="20836"/>
            <a:stretch/>
          </p:blipFill>
          <p:spPr bwMode="auto">
            <a:xfrm>
              <a:off x="3343275" y="0"/>
              <a:ext cx="5800725" cy="296527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http://www.hurricanekatrina.com/images/hurricane-katrina-84.jpg"/>
            <p:cNvPicPr>
              <a:picLocks noChangeAspect="1" noChangeArrowheads="1"/>
            </p:cNvPicPr>
            <p:nvPr/>
          </p:nvPicPr>
          <p:blipFill>
            <a:blip r:embed="rId5" cstate="print">
              <a:lum bright="38000" contrast="-71000"/>
              <a:extLst>
                <a:ext uri="{28A0092B-C50C-407E-A947-70E740481C1C}">
                  <a14:useLocalDpi xmlns:a14="http://schemas.microsoft.com/office/drawing/2010/main" xmlns="" val="0"/>
                </a:ext>
              </a:extLst>
            </a:blip>
            <a:srcRect/>
            <a:stretch>
              <a:fillRect/>
            </a:stretch>
          </p:blipFill>
          <p:spPr bwMode="auto">
            <a:xfrm>
              <a:off x="5605272" y="2743200"/>
              <a:ext cx="3538728"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peakk\AppData\Local\Microsoft\Windows\Temporary Internet Files\Content.Outlook\ZWQR7CEB\flood rescue2.jpg"/>
            <p:cNvPicPr>
              <a:picLocks noChangeAspect="1" noChangeArrowheads="1"/>
            </p:cNvPicPr>
            <p:nvPr/>
          </p:nvPicPr>
          <p:blipFill>
            <a:blip r:embed="rId6" cstate="print">
              <a:lum bright="38000" contrast="-71000"/>
              <a:extLst>
                <a:ext uri="{28A0092B-C50C-407E-A947-70E740481C1C}">
                  <a14:useLocalDpi xmlns:a14="http://schemas.microsoft.com/office/drawing/2010/main" xmlns="" val="0"/>
                </a:ext>
              </a:extLst>
            </a:blip>
            <a:srcRect/>
            <a:stretch>
              <a:fillRect/>
            </a:stretch>
          </p:blipFill>
          <p:spPr bwMode="auto">
            <a:xfrm>
              <a:off x="-1" y="0"/>
              <a:ext cx="5215467"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9" descr="C:\Users\peakk\AppData\Local\Microsoft\Windows\Temporary Internet Files\Content.Outlook\ZWQR7CEB\flood rescue1.jpg"/>
            <p:cNvPicPr>
              <a:picLocks noChangeAspect="1" noChangeArrowheads="1"/>
            </p:cNvPicPr>
            <p:nvPr/>
          </p:nvPicPr>
          <p:blipFill>
            <a:blip r:embed="rId7" cstate="print">
              <a:lum bright="38000" contrast="-71000"/>
              <a:extLst>
                <a:ext uri="{28A0092B-C50C-407E-A947-70E740481C1C}">
                  <a14:useLocalDpi xmlns:a14="http://schemas.microsoft.com/office/drawing/2010/main" xmlns="" val="0"/>
                </a:ext>
              </a:extLst>
            </a:blip>
            <a:srcRect/>
            <a:stretch>
              <a:fillRect/>
            </a:stretch>
          </p:blipFill>
          <p:spPr bwMode="auto">
            <a:xfrm>
              <a:off x="2895600" y="2369249"/>
              <a:ext cx="3195637" cy="21265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TextBox 7"/>
          <p:cNvSpPr txBox="1"/>
          <p:nvPr/>
        </p:nvSpPr>
        <p:spPr>
          <a:xfrm>
            <a:off x="1143000" y="1143000"/>
            <a:ext cx="6781800" cy="5201424"/>
          </a:xfrm>
          <a:prstGeom prst="rect">
            <a:avLst/>
          </a:prstGeom>
          <a:noFill/>
        </p:spPr>
        <p:txBody>
          <a:bodyPr wrap="square" rtlCol="0">
            <a:spAutoFit/>
          </a:bodyPr>
          <a:lstStyle/>
          <a:p>
            <a:pPr algn="ctr"/>
            <a:r>
              <a:rPr lang="en-US" sz="4400" b="1" dirty="0" smtClean="0">
                <a:solidFill>
                  <a:schemeClr val="bg1"/>
                </a:solidFill>
              </a:rPr>
              <a:t>Life Safety is Paramount</a:t>
            </a: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r>
              <a:rPr lang="en-US" sz="3200" b="1" dirty="0" smtClean="0">
                <a:solidFill>
                  <a:schemeClr val="bg1"/>
                </a:solidFill>
              </a:rPr>
              <a:t>Protecting People, Not Dams</a:t>
            </a:r>
            <a:endParaRPr lang="en-US" sz="3200" b="1" dirty="0">
              <a:solidFill>
                <a:schemeClr val="bg1"/>
              </a:solidFill>
            </a:endParaRPr>
          </a:p>
        </p:txBody>
      </p:sp>
    </p:spTree>
    <p:extLst>
      <p:ext uri="{BB962C8B-B14F-4D97-AF65-F5344CB8AC3E}">
        <p14:creationId xmlns:p14="http://schemas.microsoft.com/office/powerpoint/2010/main" xmlns="" val="771006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6488</TotalTime>
  <Words>4408</Words>
  <Application>Microsoft Office PowerPoint</Application>
  <PresentationFormat>On-screen Show (4:3)</PresentationFormat>
  <Paragraphs>537</Paragraphs>
  <Slides>36</Slides>
  <Notes>35</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Title Master</vt:lpstr>
      <vt:lpstr>Slide Master</vt:lpstr>
      <vt:lpstr>Dam Safety Program Management and Organization</vt:lpstr>
      <vt:lpstr>Responsibility for Corps of Engineers Dam Safety</vt:lpstr>
      <vt:lpstr>Slide 3</vt:lpstr>
      <vt:lpstr>Slide 4</vt:lpstr>
      <vt:lpstr>Dam Safety Organization</vt:lpstr>
      <vt:lpstr>Slide 6</vt:lpstr>
      <vt:lpstr>Commander’s Safety Staff</vt:lpstr>
      <vt:lpstr>Dam Safety Program</vt:lpstr>
      <vt:lpstr>Slide 9</vt:lpstr>
      <vt:lpstr>Slide 10</vt:lpstr>
      <vt:lpstr>Dam Safety during Planning</vt:lpstr>
      <vt:lpstr>Slide 12</vt:lpstr>
      <vt:lpstr>Slide 13</vt:lpstr>
      <vt:lpstr>Slide 14</vt:lpstr>
      <vt:lpstr>Dam Safety during Engineering and Design</vt:lpstr>
      <vt:lpstr>Slide 16</vt:lpstr>
      <vt:lpstr>Dam Safety during Construction</vt:lpstr>
      <vt:lpstr>Slide 18</vt:lpstr>
      <vt:lpstr>Dam Safety during Operations and Maintenance</vt:lpstr>
      <vt:lpstr>Dam Safety during Operations and Maintenance</vt:lpstr>
      <vt:lpstr>Dam Safety during Operations and Maintenance</vt:lpstr>
      <vt:lpstr>Slide 22</vt:lpstr>
      <vt:lpstr>Slide 23</vt:lpstr>
      <vt:lpstr>Dam Safety during Rehabilitation/Modification</vt:lpstr>
      <vt:lpstr>Dam Safety during Decommissioning</vt:lpstr>
      <vt:lpstr>Funding The Phases</vt:lpstr>
      <vt:lpstr>Construction, General</vt:lpstr>
      <vt:lpstr>Construction, General</vt:lpstr>
      <vt:lpstr>General Investigations</vt:lpstr>
      <vt:lpstr>Dam Safety Assurance and Seepage/ Stability Correction Program </vt:lpstr>
      <vt:lpstr>Operations and Maintenance </vt:lpstr>
      <vt:lpstr>Dam Safety With Operations &amp; Maintenance Funding</vt:lpstr>
      <vt:lpstr>Slide 33</vt:lpstr>
      <vt:lpstr>Dam Safety Program Management Tools (DSPMT)</vt:lpstr>
      <vt:lpstr>National Inventory of  Dams (NID)</vt:lpstr>
      <vt:lpstr>Dam Safety Routine Program</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39</cp:revision>
  <dcterms:created xsi:type="dcterms:W3CDTF">2009-05-21T17:19:18Z</dcterms:created>
  <dcterms:modified xsi:type="dcterms:W3CDTF">2013-04-30T11:08:20Z</dcterms:modified>
</cp:coreProperties>
</file>