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53"/>
  </p:notesMasterIdLst>
  <p:sldIdLst>
    <p:sldId id="256" r:id="rId3"/>
    <p:sldId id="258" r:id="rId4"/>
    <p:sldId id="259" r:id="rId5"/>
    <p:sldId id="260" r:id="rId6"/>
    <p:sldId id="293" r:id="rId7"/>
    <p:sldId id="262" r:id="rId8"/>
    <p:sldId id="261" r:id="rId9"/>
    <p:sldId id="294" r:id="rId10"/>
    <p:sldId id="295" r:id="rId11"/>
    <p:sldId id="296" r:id="rId12"/>
    <p:sldId id="297" r:id="rId13"/>
    <p:sldId id="298" r:id="rId14"/>
    <p:sldId id="299" r:id="rId15"/>
    <p:sldId id="300" r:id="rId16"/>
    <p:sldId id="301" r:id="rId17"/>
    <p:sldId id="302" r:id="rId18"/>
    <p:sldId id="30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7" r:id="rId42"/>
    <p:sldId id="288" r:id="rId43"/>
    <p:sldId id="289" r:id="rId44"/>
    <p:sldId id="290" r:id="rId45"/>
    <p:sldId id="304" r:id="rId46"/>
    <p:sldId id="305" r:id="rId47"/>
    <p:sldId id="306" r:id="rId48"/>
    <p:sldId id="307" r:id="rId49"/>
    <p:sldId id="308" r:id="rId50"/>
    <p:sldId id="291" r:id="rId51"/>
    <p:sldId id="292"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p:cViewPr varScale="1">
        <p:scale>
          <a:sx n="86" d="100"/>
          <a:sy n="86" d="100"/>
        </p:scale>
        <p:origin x="-82" y="-1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2AFFB4-1F65-439D-A4E8-4AEB6591F3B6}" type="datetimeFigureOut">
              <a:rPr lang="en-US" smtClean="0"/>
              <a:pPr/>
              <a:t>4/30/2013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B955C4-16DF-49C6-B43F-839A9E8C644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5BD6228-7E93-4063-AE07-FC482D5E439E}" type="slidenum">
              <a:rPr lang="en-US" smtClean="0"/>
              <a:pPr/>
              <a:t>12</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14815" y="4343713"/>
            <a:ext cx="5028370" cy="4115425"/>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E96D395-397B-41CD-9C9F-59471384B038}" type="slidenum">
              <a:rPr lang="en-US" smtClean="0"/>
              <a:pPr/>
              <a:t>13</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14815" y="4343713"/>
            <a:ext cx="5028370" cy="4115425"/>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E96D395-397B-41CD-9C9F-59471384B038}" type="slidenum">
              <a:rPr lang="en-US" smtClean="0"/>
              <a:pPr/>
              <a:t>14</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14815" y="4343713"/>
            <a:ext cx="5028370" cy="4115425"/>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E96D395-397B-41CD-9C9F-59471384B038}" type="slidenum">
              <a:rPr lang="en-US" smtClean="0"/>
              <a:pPr/>
              <a:t>18</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14815" y="4343713"/>
            <a:ext cx="5028370" cy="4115425"/>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59" eaLnBrk="0" fontAlgn="base" hangingPunct="0">
              <a:spcBef>
                <a:spcPct val="30000"/>
              </a:spcBef>
              <a:spcAft>
                <a:spcPct val="0"/>
              </a:spcAft>
              <a:defRPr/>
            </a:pPr>
            <a:r>
              <a:rPr lang="en-US" dirty="0" smtClean="0"/>
              <a:t>The PA program is a routine dam safety activity that feeds</a:t>
            </a:r>
            <a:r>
              <a:rPr lang="en-US" baseline="0" dirty="0" smtClean="0"/>
              <a:t> the inner-loop activities.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83BD72C-7608-401D-953A-E3D451437616}"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Best practice:  Circulate EAP and have each staff member sign off.</a:t>
            </a:r>
          </a:p>
          <a:p>
            <a:r>
              <a:rPr lang="en-US" baseline="0" dirty="0" smtClean="0"/>
              <a:t>Where should EAPs be located?</a:t>
            </a:r>
          </a:p>
        </p:txBody>
      </p:sp>
      <p:sp>
        <p:nvSpPr>
          <p:cNvPr id="4" name="Slide Number Placeholder 3"/>
          <p:cNvSpPr>
            <a:spLocks noGrp="1"/>
          </p:cNvSpPr>
          <p:nvPr>
            <p:ph type="sldNum" sz="quarter" idx="10"/>
          </p:nvPr>
        </p:nvSpPr>
        <p:spPr/>
        <p:txBody>
          <a:bodyPr/>
          <a:lstStyle/>
          <a:p>
            <a:fld id="{61B71D5B-8B99-492F-84BB-A8DB177A0E89}"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times </a:t>
            </a:r>
            <a:r>
              <a:rPr lang="en-US" dirty="0" err="1" smtClean="0"/>
              <a:t>tainter</a:t>
            </a:r>
            <a:r>
              <a:rPr lang="en-US" dirty="0" smtClean="0"/>
              <a:t> gates have several levels of compartments and the lower compartments get filled with debris.  Debris needs to be cleaned out s</a:t>
            </a:r>
            <a:r>
              <a:rPr lang="en-US" baseline="0" dirty="0" smtClean="0"/>
              <a:t>o that it can be properly inspected.  </a:t>
            </a:r>
            <a:endParaRPr lang="en-US" dirty="0"/>
          </a:p>
        </p:txBody>
      </p:sp>
      <p:sp>
        <p:nvSpPr>
          <p:cNvPr id="4" name="Slide Number Placeholder 3"/>
          <p:cNvSpPr>
            <a:spLocks noGrp="1"/>
          </p:cNvSpPr>
          <p:nvPr>
            <p:ph type="sldNum" sz="quarter" idx="10"/>
          </p:nvPr>
        </p:nvSpPr>
        <p:spPr/>
        <p:txBody>
          <a:bodyPr/>
          <a:lstStyle/>
          <a:p>
            <a:fld id="{61B71D5B-8B99-492F-84BB-A8DB177A0E89}"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Got to walk the rip-rap.</a:t>
            </a:r>
            <a:endParaRPr lang="en-US" dirty="0"/>
          </a:p>
        </p:txBody>
      </p:sp>
      <p:sp>
        <p:nvSpPr>
          <p:cNvPr id="4" name="Slide Number Placeholder 3"/>
          <p:cNvSpPr>
            <a:spLocks noGrp="1"/>
          </p:cNvSpPr>
          <p:nvPr>
            <p:ph type="sldNum" sz="quarter" idx="10"/>
          </p:nvPr>
        </p:nvSpPr>
        <p:spPr/>
        <p:txBody>
          <a:bodyPr/>
          <a:lstStyle/>
          <a:p>
            <a:fld id="{2EB955C4-16DF-49C6-B43F-839A9E8C6440}" type="slidenum">
              <a:rPr lang="en-US" smtClean="0"/>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HQUSACE memo dated 15 Dec 2006:  The verification that appropriate redundancy and accuracy of critical gage information is readily available for making water management and/or dam safety decisions will be included in the Dam Safety Program inspections.  During the inspection, critical instrumentation will be identified and reviewed as an inspection item and discrepancies will be documented in the inspection report.</a:t>
            </a:r>
          </a:p>
        </p:txBody>
      </p:sp>
      <p:sp>
        <p:nvSpPr>
          <p:cNvPr id="4" name="Slide Number Placeholder 3"/>
          <p:cNvSpPr>
            <a:spLocks noGrp="1"/>
          </p:cNvSpPr>
          <p:nvPr>
            <p:ph type="sldNum" sz="quarter" idx="10"/>
          </p:nvPr>
        </p:nvSpPr>
        <p:spPr/>
        <p:txBody>
          <a:bodyPr/>
          <a:lstStyle/>
          <a:p>
            <a:fld id="{61B71D5B-8B99-492F-84BB-A8DB177A0E89}"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Y.5.1 Mowing/ clearing limits for each dam shall be identified by dam safety</a:t>
            </a:r>
          </a:p>
          <a:p>
            <a:r>
              <a:rPr lang="en-US" sz="1200" kern="1200" baseline="0" dirty="0" smtClean="0">
                <a:solidFill>
                  <a:schemeClr val="tx1"/>
                </a:solidFill>
                <a:latin typeface="+mn-lt"/>
                <a:ea typeface="+mn-ea"/>
                <a:cs typeface="+mn-cs"/>
              </a:rPr>
              <a:t>personnel within Engineering Division and documented on aerial photographs or plan</a:t>
            </a:r>
          </a:p>
          <a:p>
            <a:r>
              <a:rPr lang="en-US" sz="1200" kern="1200" baseline="0" dirty="0" smtClean="0">
                <a:solidFill>
                  <a:schemeClr val="tx1"/>
                </a:solidFill>
                <a:latin typeface="+mn-lt"/>
                <a:ea typeface="+mn-ea"/>
                <a:cs typeface="+mn-cs"/>
              </a:rPr>
              <a:t>drawings, as part of the project Operations and Maintenance Manual. The limits shall be</a:t>
            </a:r>
          </a:p>
          <a:p>
            <a:r>
              <a:rPr lang="en-US" sz="1200" kern="1200" baseline="0" dirty="0" smtClean="0">
                <a:solidFill>
                  <a:schemeClr val="tx1"/>
                </a:solidFill>
                <a:latin typeface="+mn-lt"/>
                <a:ea typeface="+mn-ea"/>
                <a:cs typeface="+mn-cs"/>
              </a:rPr>
              <a:t>site-specific and shall take into consideration the topography, </a:t>
            </a:r>
            <a:r>
              <a:rPr lang="en-US" sz="1200" kern="1200" baseline="0" dirty="0" err="1" smtClean="0">
                <a:solidFill>
                  <a:schemeClr val="tx1"/>
                </a:solidFill>
                <a:latin typeface="+mn-lt"/>
                <a:ea typeface="+mn-ea"/>
                <a:cs typeface="+mn-cs"/>
              </a:rPr>
              <a:t>phreatic</a:t>
            </a:r>
            <a:r>
              <a:rPr lang="en-US" sz="1200" kern="1200" baseline="0" dirty="0" smtClean="0">
                <a:solidFill>
                  <a:schemeClr val="tx1"/>
                </a:solidFill>
                <a:latin typeface="+mn-lt"/>
                <a:ea typeface="+mn-ea"/>
                <a:cs typeface="+mn-cs"/>
              </a:rPr>
              <a:t> surfaces within</a:t>
            </a:r>
          </a:p>
          <a:p>
            <a:r>
              <a:rPr lang="en-US" sz="1200" kern="1200" baseline="0" dirty="0" smtClean="0">
                <a:solidFill>
                  <a:schemeClr val="tx1"/>
                </a:solidFill>
                <a:latin typeface="+mn-lt"/>
                <a:ea typeface="+mn-ea"/>
                <a:cs typeface="+mn-cs"/>
              </a:rPr>
              <a:t>the structure and abutments, foundation characteristics and any historical problems with</a:t>
            </a:r>
          </a:p>
          <a:p>
            <a:r>
              <a:rPr lang="en-US" sz="1200" kern="1200" baseline="0" dirty="0" smtClean="0">
                <a:solidFill>
                  <a:schemeClr val="tx1"/>
                </a:solidFill>
                <a:latin typeface="+mn-lt"/>
                <a:ea typeface="+mn-ea"/>
                <a:cs typeface="+mn-cs"/>
              </a:rPr>
              <a:t>the structure.</a:t>
            </a:r>
          </a:p>
          <a:p>
            <a:r>
              <a:rPr lang="en-US" sz="1200" kern="1200" baseline="0" dirty="0" smtClean="0">
                <a:solidFill>
                  <a:schemeClr val="tx1"/>
                </a:solidFill>
                <a:latin typeface="+mn-lt"/>
                <a:ea typeface="+mn-ea"/>
                <a:cs typeface="+mn-cs"/>
              </a:rPr>
              <a:t>Y.5.2 The horizontal limits of clearing shall not be less than the entrance width of the</a:t>
            </a:r>
          </a:p>
          <a:p>
            <a:r>
              <a:rPr lang="en-US" sz="1200" kern="1200" baseline="0" dirty="0" smtClean="0">
                <a:solidFill>
                  <a:schemeClr val="tx1"/>
                </a:solidFill>
                <a:latin typeface="+mn-lt"/>
                <a:ea typeface="+mn-ea"/>
                <a:cs typeface="+mn-cs"/>
              </a:rPr>
              <a:t>spillway. In the vertical direction, no encroachment by woody vegetation of any kind can</a:t>
            </a:r>
          </a:p>
          <a:p>
            <a:r>
              <a:rPr lang="en-US" sz="1200" kern="1200" baseline="0" dirty="0" smtClean="0">
                <a:solidFill>
                  <a:schemeClr val="tx1"/>
                </a:solidFill>
                <a:latin typeface="+mn-lt"/>
                <a:ea typeface="+mn-ea"/>
                <a:cs typeface="+mn-cs"/>
              </a:rPr>
              <a:t>be tolerated up to the elevation of the inflow design flood profile. Dam safety personnel</a:t>
            </a:r>
          </a:p>
          <a:p>
            <a:r>
              <a:rPr lang="en-US" sz="1200" kern="1200" baseline="0" dirty="0" smtClean="0">
                <a:solidFill>
                  <a:schemeClr val="tx1"/>
                </a:solidFill>
                <a:latin typeface="+mn-lt"/>
                <a:ea typeface="+mn-ea"/>
                <a:cs typeface="+mn-cs"/>
              </a:rPr>
              <a:t>within Engineering Division shall establish specific clearing limits for spillways based on</a:t>
            </a:r>
          </a:p>
          <a:p>
            <a:r>
              <a:rPr lang="en-US" sz="1200" kern="1200" baseline="0" dirty="0" smtClean="0">
                <a:solidFill>
                  <a:schemeClr val="tx1"/>
                </a:solidFill>
                <a:latin typeface="+mn-lt"/>
                <a:ea typeface="+mn-ea"/>
                <a:cs typeface="+mn-cs"/>
              </a:rPr>
              <a:t>project hydrological characteristics, and they shall be permanently and clearly marked in</a:t>
            </a:r>
          </a:p>
          <a:p>
            <a:r>
              <a:rPr lang="en-US" sz="1200" kern="1200" baseline="0" dirty="0" smtClean="0">
                <a:solidFill>
                  <a:schemeClr val="tx1"/>
                </a:solidFill>
                <a:latin typeface="+mn-lt"/>
                <a:ea typeface="+mn-ea"/>
                <a:cs typeface="+mn-cs"/>
              </a:rPr>
              <a:t>the field.</a:t>
            </a:r>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Land slides can send waves over embankment but main concern is that slide could block or damage appurtenant structures or could reduce storage..</a:t>
            </a:r>
            <a:endParaRPr lang="en-US" dirty="0"/>
          </a:p>
        </p:txBody>
      </p:sp>
      <p:sp>
        <p:nvSpPr>
          <p:cNvPr id="4" name="Slide Number Placeholder 3"/>
          <p:cNvSpPr>
            <a:spLocks noGrp="1"/>
          </p:cNvSpPr>
          <p:nvPr>
            <p:ph type="sldNum" sz="quarter" idx="10"/>
          </p:nvPr>
        </p:nvSpPr>
        <p:spPr/>
        <p:txBody>
          <a:bodyPr/>
          <a:lstStyle/>
          <a:p>
            <a:fld id="{47FFBE54-C098-4075-B9FA-B65E0C555653}" type="slidenum">
              <a:rPr lang="en-US" smtClean="0"/>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 ground to</a:t>
            </a:r>
            <a:r>
              <a:rPr lang="en-US" baseline="0" dirty="0" smtClean="0"/>
              <a:t> high ground</a:t>
            </a:r>
            <a:endParaRPr lang="en-US" dirty="0"/>
          </a:p>
        </p:txBody>
      </p:sp>
      <p:sp>
        <p:nvSpPr>
          <p:cNvPr id="4" name="Slide Number Placeholder 3"/>
          <p:cNvSpPr>
            <a:spLocks noGrp="1"/>
          </p:cNvSpPr>
          <p:nvPr>
            <p:ph type="sldNum" sz="quarter" idx="10"/>
          </p:nvPr>
        </p:nvSpPr>
        <p:spPr/>
        <p:txBody>
          <a:bodyPr/>
          <a:lstStyle/>
          <a:p>
            <a:fld id="{47FFBE54-C098-4075-B9FA-B65E0C555653}" type="slidenum">
              <a:rPr lang="en-US" smtClean="0"/>
              <a:pPr/>
              <a:t>40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42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43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7638BA3-B597-45ED-818C-3C9541466E5F}" type="slidenum">
              <a:rPr lang="en-US" smtClean="0"/>
              <a:pPr/>
              <a:t>46</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14815" y="4345277"/>
            <a:ext cx="5028370" cy="4113861"/>
          </a:xfrm>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AA58353-1C45-45AE-985A-05C1F9950C53}" type="slidenum">
              <a:rPr lang="en-US" smtClean="0"/>
              <a:pPr/>
              <a:t>47</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14815" y="4345277"/>
            <a:ext cx="5028370" cy="4113861"/>
          </a:xfrm>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A8FB030-DB10-4ED6-B044-AA704AA1CD25}" type="slidenum">
              <a:rPr lang="en-US" smtClean="0"/>
              <a:pPr/>
              <a:t>48</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14815" y="4345277"/>
            <a:ext cx="5028370" cy="4113861"/>
          </a:xfrm>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B71D5B-8B99-492F-84BB-A8DB177A0E8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Grp="1" noChangeArrowheads="1"/>
          </p:cNvSpPr>
          <p:nvPr>
            <p:ph type="ftr" sz="quarter" idx="4"/>
          </p:nvPr>
        </p:nvSpPr>
        <p:spPr>
          <a:noFill/>
        </p:spPr>
        <p:txBody>
          <a:bodyPr/>
          <a:lstStyle/>
          <a:p>
            <a:r>
              <a:rPr lang="en-US" dirty="0" smtClean="0"/>
              <a:t>Safety of Dams Funding &amp; Phases</a:t>
            </a:r>
          </a:p>
        </p:txBody>
      </p:sp>
      <p:sp>
        <p:nvSpPr>
          <p:cNvPr id="53250" name="Rectangle 5"/>
          <p:cNvSpPr>
            <a:spLocks noGrp="1" noChangeArrowheads="1"/>
          </p:cNvSpPr>
          <p:nvPr>
            <p:ph type="sldNum" sz="quarter" idx="5"/>
          </p:nvPr>
        </p:nvSpPr>
        <p:spPr>
          <a:noFill/>
        </p:spPr>
        <p:txBody>
          <a:bodyPr/>
          <a:lstStyle/>
          <a:p>
            <a:fld id="{945C7BBA-3C6C-4B2B-BD14-2285E052CA47}" type="slidenum">
              <a:rPr lang="en-US" smtClean="0"/>
              <a:pPr/>
              <a:t>8</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There are five levels of inspections for all dams.</a:t>
            </a:r>
          </a:p>
          <a:p>
            <a:pPr eaLnBrk="1" hangingPunct="1"/>
            <a:endParaRPr lang="en-US" dirty="0" smtClean="0"/>
          </a:p>
          <a:p>
            <a:pPr eaLnBrk="1" hangingPunct="1"/>
            <a:r>
              <a:rPr lang="en-US" dirty="0" smtClean="0"/>
              <a:t>Daily – Conducted by the operations personnel on site.</a:t>
            </a:r>
          </a:p>
          <a:p>
            <a:pPr eaLnBrk="1" hangingPunct="1"/>
            <a:r>
              <a:rPr lang="en-US" dirty="0" smtClean="0"/>
              <a:t>Seasonal – Maybe conducted by either the operations staff, engineers, or both.</a:t>
            </a:r>
          </a:p>
          <a:p>
            <a:pPr eaLnBrk="1" hangingPunct="1"/>
            <a:r>
              <a:rPr lang="en-US" dirty="0" smtClean="0"/>
              <a:t>High Water – General the onsite operations staff; supplemented by engineering staff for extreme events.</a:t>
            </a:r>
          </a:p>
          <a:p>
            <a:pPr eaLnBrk="1" hangingPunct="1"/>
            <a:r>
              <a:rPr lang="en-US" dirty="0" smtClean="0"/>
              <a:t>Periodic – This is a detailed engineering inspection.  The inspection is lead by the dam safety staff from district and support by the field office.</a:t>
            </a:r>
          </a:p>
          <a:p>
            <a:pPr eaLnBrk="1" hangingPunct="1"/>
            <a:r>
              <a:rPr lang="en-US" dirty="0" smtClean="0"/>
              <a:t>Special – These inspections occur as needed with the staff that is appropriate.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8D60698-8550-42C5-83D4-8930E66EEC36}" type="slidenum">
              <a:rPr lang="en-US" smtClean="0"/>
              <a:pPr/>
              <a:t>9</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14815" y="4343713"/>
            <a:ext cx="5028370" cy="4115425"/>
          </a:xfrm>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8D60698-8550-42C5-83D4-8930E66EEC36}" type="slidenum">
              <a:rPr lang="en-US" smtClean="0"/>
              <a:pPr/>
              <a:t>10</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14815" y="4343713"/>
            <a:ext cx="5028370" cy="4115425"/>
          </a:xfrm>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8D60698-8550-42C5-83D4-8930E66EEC36}" type="slidenum">
              <a:rPr lang="en-US" smtClean="0"/>
              <a:pPr/>
              <a:t>11</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14815" y="4343713"/>
            <a:ext cx="5028370" cy="4115425"/>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2" name="Picture 4"/>
          <p:cNvPicPr>
            <a:picLocks noChangeAspect="1" noChangeArrowheads="1"/>
          </p:cNvPicPr>
          <p:nvPr userDrawn="1"/>
        </p:nvPicPr>
        <p:blipFill>
          <a:blip r:embed="rId13" cstate="print"/>
          <a:srcRect/>
          <a:stretch>
            <a:fillRect/>
          </a:stretch>
        </p:blipFill>
        <p:spPr bwMode="auto">
          <a:xfrm>
            <a:off x="3962400" y="3383280"/>
            <a:ext cx="5486400" cy="3474720"/>
          </a:xfrm>
          <a:prstGeom prst="rect">
            <a:avLst/>
          </a:prstGeom>
          <a:noFill/>
          <a:ln w="9525">
            <a:noFill/>
            <a:miter lim="800000"/>
            <a:headEnd/>
            <a:tailEnd/>
          </a:ln>
          <a:effectLst/>
        </p:spPr>
      </p:pic>
      <p:pic>
        <p:nvPicPr>
          <p:cNvPr id="14" name="Picture 2"/>
          <p:cNvPicPr>
            <a:picLocks noChangeAspect="1" noChangeArrowheads="1"/>
          </p:cNvPicPr>
          <p:nvPr userDrawn="1"/>
        </p:nvPicPr>
        <p:blipFill>
          <a:blip r:embed="rId14" cstate="print"/>
          <a:srcRect/>
          <a:stretch>
            <a:fillRect/>
          </a:stretch>
        </p:blipFill>
        <p:spPr bwMode="auto">
          <a:xfrm>
            <a:off x="4953000" y="990600"/>
            <a:ext cx="4457700" cy="2971800"/>
          </a:xfrm>
          <a:prstGeom prst="rect">
            <a:avLst/>
          </a:prstGeom>
          <a:noFill/>
          <a:ln w="9525">
            <a:noFill/>
            <a:miter lim="800000"/>
            <a:headEnd/>
            <a:tailEnd/>
          </a:ln>
          <a:effectLst/>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dirty="0" smtClean="0"/>
              <a:t>Corps </a:t>
            </a:r>
            <a:r>
              <a:rPr lang="en-US" sz="1200" b="1" dirty="0"/>
              <a:t>of Engineers</a:t>
            </a:r>
          </a:p>
          <a:p>
            <a:r>
              <a:rPr lang="en-US" b="1" dirty="0"/>
              <a:t>BUILDING STRONG</a:t>
            </a:r>
            <a:r>
              <a:rPr lang="en-US" sz="1400" b="1" baseline="-25000" dirty="0"/>
              <a:t>®</a:t>
            </a:r>
          </a:p>
        </p:txBody>
      </p:sp>
      <p:pic>
        <p:nvPicPr>
          <p:cNvPr id="10" name="Picture 23"/>
          <p:cNvPicPr/>
          <p:nvPr userDrawn="1"/>
        </p:nvPicPr>
        <p:blipFill>
          <a:blip r:embed="rId1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a:t>
            </a:fld>
            <a:endParaRPr lang="en-US"/>
          </a:p>
        </p:txBody>
      </p:sp>
      <p:sp>
        <p:nvSpPr>
          <p:cNvPr id="3082" name="Line 10"/>
          <p:cNvSpPr>
            <a:spLocks noChangeShapeType="1"/>
          </p:cNvSpPr>
          <p:nvPr/>
        </p:nvSpPr>
        <p:spPr bwMode="auto">
          <a:xfrm flipH="1">
            <a:off x="304800" y="6324600"/>
            <a:ext cx="7543800" cy="0"/>
          </a:xfrm>
          <a:prstGeom prst="line">
            <a:avLst/>
          </a:prstGeom>
          <a:noFill/>
          <a:ln w="9525">
            <a:solidFill>
              <a:schemeClr val="tx1"/>
            </a:solidFill>
            <a:round/>
            <a:headEnd/>
            <a:tailEnd/>
          </a:ln>
          <a:effectLst/>
        </p:spPr>
        <p:txBody>
          <a:bodyPr/>
          <a:lstStyle/>
          <a:p>
            <a:endParaRPr lang="en-US"/>
          </a:p>
        </p:txBody>
      </p:sp>
      <p:pic>
        <p:nvPicPr>
          <p:cNvPr id="8" name="Picture 8" descr="USACE_logo"/>
          <p:cNvPicPr>
            <a:picLocks noChangeAspect="1" noChangeArrowheads="1"/>
          </p:cNvPicPr>
          <p:nvPr userDrawn="1"/>
        </p:nvPicPr>
        <p:blipFill>
          <a:blip r:embed="rId18"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se.hernandez@usace.army.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usasearch.fema.gov/search?query=609dvd&amp;affiliate=fema"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0"/>
            <a:ext cx="9067800" cy="1470025"/>
          </a:xfrm>
        </p:spPr>
        <p:txBody>
          <a:bodyPr/>
          <a:lstStyle/>
          <a:p>
            <a:r>
              <a:rPr lang="en-US" dirty="0" smtClean="0"/>
              <a:t>Dam Safety Periodic Inspections</a:t>
            </a:r>
            <a:endParaRPr lang="en-US" dirty="0"/>
          </a:p>
        </p:txBody>
      </p:sp>
      <p:sp>
        <p:nvSpPr>
          <p:cNvPr id="4100" name="Text Box 4"/>
          <p:cNvSpPr txBox="1">
            <a:spLocks noChangeArrowheads="1"/>
          </p:cNvSpPr>
          <p:nvPr/>
        </p:nvSpPr>
        <p:spPr bwMode="auto">
          <a:xfrm>
            <a:off x="152400" y="1981200"/>
            <a:ext cx="4038600" cy="1908215"/>
          </a:xfrm>
          <a:prstGeom prst="rect">
            <a:avLst/>
          </a:prstGeom>
          <a:noFill/>
          <a:ln w="9525">
            <a:noFill/>
            <a:miter lim="800000"/>
            <a:headEnd/>
            <a:tailEnd/>
          </a:ln>
          <a:effectLst/>
        </p:spPr>
        <p:txBody>
          <a:bodyPr wrap="square">
            <a:spAutoFit/>
          </a:bodyPr>
          <a:lstStyle/>
          <a:p>
            <a:r>
              <a:rPr lang="en-US" sz="1400" b="1" dirty="0" smtClean="0"/>
              <a:t>Robert Taylor, P.E.</a:t>
            </a:r>
          </a:p>
          <a:p>
            <a:r>
              <a:rPr lang="en-US" sz="1400" dirty="0" smtClean="0"/>
              <a:t>Regional Dam Safety Program Manager</a:t>
            </a:r>
          </a:p>
          <a:p>
            <a:r>
              <a:rPr lang="en-US" sz="1400" dirty="0" smtClean="0"/>
              <a:t>U.S. Army Corps of Engineers</a:t>
            </a:r>
          </a:p>
          <a:p>
            <a:r>
              <a:rPr lang="en-US" sz="1400" dirty="0" smtClean="0"/>
              <a:t>Great Lakes &amp; Ohio River Division    </a:t>
            </a:r>
          </a:p>
          <a:p>
            <a:r>
              <a:rPr lang="en-US" sz="1400" dirty="0" smtClean="0">
                <a:hlinkClick r:id="rId2"/>
              </a:rPr>
              <a:t>Robert.E.Taylor@usace.army.mil</a:t>
            </a:r>
            <a:endParaRPr lang="en-US" sz="1400" dirty="0" smtClean="0"/>
          </a:p>
          <a:p>
            <a:pPr>
              <a:spcBef>
                <a:spcPts val="0"/>
              </a:spcBef>
            </a:pPr>
            <a:endParaRPr lang="en-US" sz="1200" dirty="0" smtClean="0"/>
          </a:p>
          <a:p>
            <a:pPr>
              <a:spcBef>
                <a:spcPts val="0"/>
              </a:spcBef>
            </a:pPr>
            <a:r>
              <a:rPr lang="en-US" sz="1200" dirty="0" smtClean="0"/>
              <a:t>Dam Safety Workshop</a:t>
            </a:r>
          </a:p>
          <a:p>
            <a:pPr>
              <a:spcBef>
                <a:spcPts val="0"/>
              </a:spcBef>
            </a:pPr>
            <a:r>
              <a:rPr lang="en-US" sz="1200" dirty="0" smtClean="0"/>
              <a:t>Brasília, Brazil</a:t>
            </a:r>
          </a:p>
          <a:p>
            <a:pPr>
              <a:spcBef>
                <a:spcPts val="0"/>
              </a:spcBef>
            </a:pPr>
            <a:r>
              <a:rPr lang="en-US" sz="1200" dirty="0" smtClean="0"/>
              <a:t>20-24 May 2013</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body" idx="1"/>
          </p:nvPr>
        </p:nvSpPr>
        <p:spPr>
          <a:xfrm>
            <a:off x="457200" y="1905000"/>
            <a:ext cx="8229600" cy="3581400"/>
          </a:xfrm>
        </p:spPr>
        <p:txBody>
          <a:bodyPr/>
          <a:lstStyle/>
          <a:p>
            <a:pPr eaLnBrk="1" hangingPunct="1"/>
            <a:r>
              <a:rPr lang="en-US" sz="2800" dirty="0" smtClean="0">
                <a:solidFill>
                  <a:schemeClr val="accent6"/>
                </a:solidFill>
              </a:rPr>
              <a:t>Once a year except during the same year as the Periodic Inspection (PI)</a:t>
            </a:r>
          </a:p>
          <a:p>
            <a:pPr eaLnBrk="1" hangingPunct="1"/>
            <a:r>
              <a:rPr lang="en-US" sz="2800" dirty="0" smtClean="0">
                <a:solidFill>
                  <a:schemeClr val="accent6"/>
                </a:solidFill>
              </a:rPr>
              <a:t>Conducted by Operations Personnel such as field engineers, maintenance workers, park rangers, etc., with appropriate Dam Safety engineers</a:t>
            </a:r>
          </a:p>
        </p:txBody>
      </p:sp>
      <p:sp>
        <p:nvSpPr>
          <p:cNvPr id="6148" name="Rectangle 3"/>
          <p:cNvSpPr>
            <a:spLocks noGrp="1" noChangeArrowheads="1"/>
          </p:cNvSpPr>
          <p:nvPr>
            <p:ph type="title"/>
          </p:nvPr>
        </p:nvSpPr>
        <p:spPr>
          <a:xfrm>
            <a:off x="304800" y="838200"/>
            <a:ext cx="8229600" cy="533400"/>
          </a:xfrm>
        </p:spPr>
        <p:txBody>
          <a:bodyPr/>
          <a:lstStyle/>
          <a:p>
            <a:pPr eaLnBrk="1" hangingPunct="1"/>
            <a:r>
              <a:rPr lang="en-US" sz="4000" b="1" dirty="0" smtClean="0">
                <a:solidFill>
                  <a:schemeClr val="accent6"/>
                </a:solidFill>
              </a:rPr>
              <a:t>ANNUAL INSPECTIONS</a:t>
            </a:r>
          </a:p>
        </p:txBody>
      </p:sp>
      <p:sp>
        <p:nvSpPr>
          <p:cNvPr id="5" name="Slide Number Placeholder 4"/>
          <p:cNvSpPr>
            <a:spLocks noGrp="1"/>
          </p:cNvSpPr>
          <p:nvPr>
            <p:ph type="sldNum" sz="quarter" idx="10"/>
          </p:nvPr>
        </p:nvSpPr>
        <p:spPr/>
        <p:txBody>
          <a:bodyPr/>
          <a:lstStyle/>
          <a:p>
            <a:fld id="{D03CC7D5-AADD-49FA-8209-475AB0712B2E}"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body" idx="1"/>
          </p:nvPr>
        </p:nvSpPr>
        <p:spPr>
          <a:xfrm>
            <a:off x="457200" y="1066800"/>
            <a:ext cx="8534400" cy="4953000"/>
          </a:xfrm>
        </p:spPr>
        <p:txBody>
          <a:bodyPr/>
          <a:lstStyle/>
          <a:p>
            <a:pPr eaLnBrk="1" hangingPunct="1"/>
            <a:r>
              <a:rPr lang="en-US" sz="2800" dirty="0" smtClean="0">
                <a:solidFill>
                  <a:schemeClr val="accent6"/>
                </a:solidFill>
              </a:rPr>
              <a:t>When pools approach record levels or historical levels of concern</a:t>
            </a:r>
          </a:p>
          <a:p>
            <a:pPr eaLnBrk="1" hangingPunct="1"/>
            <a:r>
              <a:rPr lang="en-US" sz="2800" dirty="0" smtClean="0">
                <a:solidFill>
                  <a:schemeClr val="accent6"/>
                </a:solidFill>
              </a:rPr>
              <a:t>As pool approaches record level, project personnel inspect more frequently</a:t>
            </a:r>
          </a:p>
          <a:p>
            <a:pPr eaLnBrk="1" hangingPunct="1"/>
            <a:r>
              <a:rPr lang="en-US" sz="2800" dirty="0" smtClean="0">
                <a:solidFill>
                  <a:schemeClr val="accent6"/>
                </a:solidFill>
              </a:rPr>
              <a:t>If pool is expected to reach new record, Engineers are dispatched to project.</a:t>
            </a:r>
          </a:p>
          <a:p>
            <a:pPr eaLnBrk="1" hangingPunct="1"/>
            <a:r>
              <a:rPr lang="en-US" sz="2800" dirty="0" smtClean="0">
                <a:solidFill>
                  <a:schemeClr val="accent6"/>
                </a:solidFill>
              </a:rPr>
              <a:t>Frequency is case-by-case depending on project’s past performance, consequences, pool level, etc.  Could be hourly, every 12 hours, or daily.</a:t>
            </a:r>
          </a:p>
          <a:p>
            <a:pPr eaLnBrk="1" hangingPunct="1"/>
            <a:r>
              <a:rPr lang="en-US" sz="2800" dirty="0" smtClean="0">
                <a:solidFill>
                  <a:schemeClr val="accent6"/>
                </a:solidFill>
              </a:rPr>
              <a:t>Prepare performance report after event</a:t>
            </a:r>
          </a:p>
        </p:txBody>
      </p:sp>
      <p:sp>
        <p:nvSpPr>
          <p:cNvPr id="6148" name="Rectangle 3"/>
          <p:cNvSpPr>
            <a:spLocks noGrp="1" noChangeArrowheads="1"/>
          </p:cNvSpPr>
          <p:nvPr>
            <p:ph type="title"/>
          </p:nvPr>
        </p:nvSpPr>
        <p:spPr>
          <a:xfrm>
            <a:off x="381000" y="304800"/>
            <a:ext cx="8229600" cy="533400"/>
          </a:xfrm>
        </p:spPr>
        <p:txBody>
          <a:bodyPr/>
          <a:lstStyle/>
          <a:p>
            <a:pPr eaLnBrk="1" hangingPunct="1"/>
            <a:r>
              <a:rPr lang="en-US" sz="4000" b="1" dirty="0" smtClean="0">
                <a:solidFill>
                  <a:schemeClr val="accent6"/>
                </a:solidFill>
              </a:rPr>
              <a:t>HIGH WATER INSPECTIONS</a:t>
            </a:r>
          </a:p>
        </p:txBody>
      </p:sp>
      <p:sp>
        <p:nvSpPr>
          <p:cNvPr id="5" name="Slide Number Placeholder 4"/>
          <p:cNvSpPr>
            <a:spLocks noGrp="1"/>
          </p:cNvSpPr>
          <p:nvPr>
            <p:ph type="sldNum" sz="quarter" idx="10"/>
          </p:nvPr>
        </p:nvSpPr>
        <p:spPr/>
        <p:txBody>
          <a:bodyPr/>
          <a:lstStyle/>
          <a:p>
            <a:fld id="{D03CC7D5-AADD-49FA-8209-475AB0712B2E}"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body" idx="1"/>
          </p:nvPr>
        </p:nvSpPr>
        <p:spPr>
          <a:xfrm>
            <a:off x="533400" y="1066800"/>
            <a:ext cx="8229600" cy="4953000"/>
          </a:xfrm>
        </p:spPr>
        <p:txBody>
          <a:bodyPr/>
          <a:lstStyle/>
          <a:p>
            <a:pPr eaLnBrk="1" hangingPunct="1"/>
            <a:r>
              <a:rPr lang="en-US" sz="2400" dirty="0" smtClean="0">
                <a:solidFill>
                  <a:schemeClr val="accent6"/>
                </a:solidFill>
              </a:rPr>
              <a:t>Periodic Inspections</a:t>
            </a:r>
          </a:p>
          <a:p>
            <a:pPr lvl="1" eaLnBrk="1" hangingPunct="1"/>
            <a:r>
              <a:rPr lang="en-US" sz="2400" dirty="0" smtClean="0">
                <a:solidFill>
                  <a:schemeClr val="accent6"/>
                </a:solidFill>
              </a:rPr>
              <a:t>In addition to the visual inspection of the dam, should include the following:</a:t>
            </a:r>
          </a:p>
          <a:p>
            <a:pPr lvl="2" eaLnBrk="1" hangingPunct="1"/>
            <a:r>
              <a:rPr lang="en-US" sz="2000" dirty="0" smtClean="0">
                <a:solidFill>
                  <a:schemeClr val="accent6"/>
                </a:solidFill>
              </a:rPr>
              <a:t>Structural inspection of gates</a:t>
            </a:r>
          </a:p>
          <a:p>
            <a:pPr lvl="2" eaLnBrk="1" hangingPunct="1"/>
            <a:r>
              <a:rPr lang="en-US" sz="2000" dirty="0" smtClean="0">
                <a:solidFill>
                  <a:schemeClr val="accent6"/>
                </a:solidFill>
              </a:rPr>
              <a:t>Gate operability and capability inspection</a:t>
            </a:r>
          </a:p>
          <a:p>
            <a:pPr lvl="2" eaLnBrk="1" hangingPunct="1"/>
            <a:r>
              <a:rPr lang="en-US" sz="2000" dirty="0" smtClean="0">
                <a:solidFill>
                  <a:schemeClr val="accent6"/>
                </a:solidFill>
              </a:rPr>
              <a:t>Stilling basin inspection</a:t>
            </a:r>
          </a:p>
          <a:p>
            <a:pPr lvl="2" eaLnBrk="1" hangingPunct="1"/>
            <a:r>
              <a:rPr lang="en-US" sz="2000" dirty="0" smtClean="0">
                <a:solidFill>
                  <a:schemeClr val="accent6"/>
                </a:solidFill>
              </a:rPr>
              <a:t>Powerhouse inspection</a:t>
            </a:r>
          </a:p>
          <a:p>
            <a:pPr lvl="2" eaLnBrk="1" hangingPunct="1"/>
            <a:r>
              <a:rPr lang="en-US" sz="2000" dirty="0" smtClean="0">
                <a:solidFill>
                  <a:schemeClr val="accent6"/>
                </a:solidFill>
              </a:rPr>
              <a:t>Instrumentation inspection and evaluation including </a:t>
            </a:r>
            <a:r>
              <a:rPr lang="en-US" sz="2000" dirty="0" err="1" smtClean="0">
                <a:solidFill>
                  <a:schemeClr val="accent6"/>
                </a:solidFill>
              </a:rPr>
              <a:t>piezometers</a:t>
            </a:r>
            <a:r>
              <a:rPr lang="en-US" sz="2000" dirty="0" smtClean="0">
                <a:solidFill>
                  <a:schemeClr val="accent6"/>
                </a:solidFill>
              </a:rPr>
              <a:t>, relief wells, toe drains, settlement plates, structural instrumentation, etc.</a:t>
            </a:r>
          </a:p>
          <a:p>
            <a:pPr lvl="1" eaLnBrk="1" hangingPunct="1"/>
            <a:r>
              <a:rPr lang="en-US" sz="2400" dirty="0" smtClean="0">
                <a:solidFill>
                  <a:schemeClr val="accent6"/>
                </a:solidFill>
              </a:rPr>
              <a:t>Should include engineers from all appropriate disciplines</a:t>
            </a:r>
          </a:p>
          <a:p>
            <a:pPr lvl="2" eaLnBrk="1" hangingPunct="1"/>
            <a:r>
              <a:rPr lang="en-US" sz="2000" dirty="0" smtClean="0">
                <a:solidFill>
                  <a:schemeClr val="accent6"/>
                </a:solidFill>
              </a:rPr>
              <a:t>Geotechnical, structural, H&amp;H, electrical, mechanical</a:t>
            </a:r>
          </a:p>
        </p:txBody>
      </p:sp>
      <p:sp>
        <p:nvSpPr>
          <p:cNvPr id="7172" name="Rectangle 3"/>
          <p:cNvSpPr>
            <a:spLocks noGrp="1" noChangeArrowheads="1"/>
          </p:cNvSpPr>
          <p:nvPr>
            <p:ph type="title"/>
          </p:nvPr>
        </p:nvSpPr>
        <p:spPr>
          <a:xfrm>
            <a:off x="457200" y="228600"/>
            <a:ext cx="8229600" cy="533400"/>
          </a:xfrm>
        </p:spPr>
        <p:txBody>
          <a:bodyPr/>
          <a:lstStyle/>
          <a:p>
            <a:pPr eaLnBrk="1" hangingPunct="1"/>
            <a:r>
              <a:rPr lang="en-US" sz="4000" b="1" dirty="0" smtClean="0">
                <a:solidFill>
                  <a:schemeClr val="accent6"/>
                </a:solidFill>
              </a:rPr>
              <a:t>PERIODIC INSPECTIONS</a:t>
            </a:r>
          </a:p>
        </p:txBody>
      </p:sp>
      <p:sp>
        <p:nvSpPr>
          <p:cNvPr id="5" name="Slide Number Placeholder 4"/>
          <p:cNvSpPr>
            <a:spLocks noGrp="1"/>
          </p:cNvSpPr>
          <p:nvPr>
            <p:ph type="sldNum" sz="quarter" idx="10"/>
          </p:nvPr>
        </p:nvSpPr>
        <p:spPr/>
        <p:txBody>
          <a:bodyPr/>
          <a:lstStyle/>
          <a:p>
            <a:fld id="{D03CC7D5-AADD-49FA-8209-475AB0712B2E}"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body" idx="1"/>
          </p:nvPr>
        </p:nvSpPr>
        <p:spPr>
          <a:xfrm>
            <a:off x="381000" y="1524000"/>
            <a:ext cx="8229600" cy="4953000"/>
          </a:xfrm>
        </p:spPr>
        <p:txBody>
          <a:bodyPr/>
          <a:lstStyle/>
          <a:p>
            <a:r>
              <a:rPr lang="en-US" dirty="0" smtClean="0">
                <a:solidFill>
                  <a:schemeClr val="accent6"/>
                </a:solidFill>
              </a:rPr>
              <a:t>Includes:</a:t>
            </a:r>
          </a:p>
          <a:p>
            <a:pPr lvl="1"/>
            <a:r>
              <a:rPr lang="en-US" dirty="0" smtClean="0">
                <a:solidFill>
                  <a:schemeClr val="accent6"/>
                </a:solidFill>
              </a:rPr>
              <a:t>Comprehensive review of records, design, performance, etc.</a:t>
            </a:r>
          </a:p>
          <a:p>
            <a:pPr lvl="1"/>
            <a:r>
              <a:rPr lang="en-US" dirty="0" smtClean="0">
                <a:solidFill>
                  <a:schemeClr val="accent6"/>
                </a:solidFill>
              </a:rPr>
              <a:t>Periodic Inspection</a:t>
            </a:r>
          </a:p>
          <a:p>
            <a:pPr lvl="1"/>
            <a:r>
              <a:rPr lang="en-US" dirty="0" smtClean="0">
                <a:solidFill>
                  <a:schemeClr val="accent6"/>
                </a:solidFill>
              </a:rPr>
              <a:t>Potential Failure Mode Analysis</a:t>
            </a:r>
          </a:p>
          <a:p>
            <a:pPr lvl="1"/>
            <a:r>
              <a:rPr lang="en-US" dirty="0" smtClean="0">
                <a:solidFill>
                  <a:schemeClr val="accent6"/>
                </a:solidFill>
              </a:rPr>
              <a:t>Semi-Quantitative Risk Assessment</a:t>
            </a:r>
          </a:p>
          <a:p>
            <a:r>
              <a:rPr lang="en-US" dirty="0" smtClean="0">
                <a:solidFill>
                  <a:schemeClr val="accent6"/>
                </a:solidFill>
              </a:rPr>
              <a:t>Every 10 years</a:t>
            </a:r>
          </a:p>
        </p:txBody>
      </p:sp>
      <p:sp>
        <p:nvSpPr>
          <p:cNvPr id="8196" name="Rectangle 3"/>
          <p:cNvSpPr>
            <a:spLocks noGrp="1" noChangeArrowheads="1"/>
          </p:cNvSpPr>
          <p:nvPr>
            <p:ph type="title"/>
          </p:nvPr>
        </p:nvSpPr>
        <p:spPr>
          <a:xfrm>
            <a:off x="381000" y="381000"/>
            <a:ext cx="8229600" cy="533400"/>
          </a:xfrm>
        </p:spPr>
        <p:txBody>
          <a:bodyPr/>
          <a:lstStyle/>
          <a:p>
            <a:pPr eaLnBrk="1" hangingPunct="1"/>
            <a:r>
              <a:rPr lang="en-US" sz="4000" b="1" dirty="0" smtClean="0">
                <a:solidFill>
                  <a:schemeClr val="accent6"/>
                </a:solidFill>
              </a:rPr>
              <a:t>PERIODIC ASSESSMENTS</a:t>
            </a:r>
          </a:p>
        </p:txBody>
      </p:sp>
      <p:sp>
        <p:nvSpPr>
          <p:cNvPr id="5" name="Slide Number Placeholder 4"/>
          <p:cNvSpPr>
            <a:spLocks noGrp="1"/>
          </p:cNvSpPr>
          <p:nvPr>
            <p:ph type="sldNum" sz="quarter" idx="10"/>
          </p:nvPr>
        </p:nvSpPr>
        <p:spPr/>
        <p:txBody>
          <a:bodyPr/>
          <a:lstStyle/>
          <a:p>
            <a:fld id="{D03CC7D5-AADD-49FA-8209-475AB0712B2E}"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body" idx="1"/>
          </p:nvPr>
        </p:nvSpPr>
        <p:spPr>
          <a:xfrm>
            <a:off x="381000" y="1066800"/>
            <a:ext cx="8229600" cy="4953000"/>
          </a:xfrm>
        </p:spPr>
        <p:txBody>
          <a:bodyPr/>
          <a:lstStyle/>
          <a:p>
            <a:r>
              <a:rPr lang="en-US" dirty="0" err="1" smtClean="0">
                <a:solidFill>
                  <a:schemeClr val="accent6"/>
                </a:solidFill>
              </a:rPr>
              <a:t>Dewaterings</a:t>
            </a:r>
            <a:endParaRPr lang="en-US" dirty="0" smtClean="0">
              <a:solidFill>
                <a:schemeClr val="accent6"/>
              </a:solidFill>
            </a:endParaRPr>
          </a:p>
          <a:p>
            <a:r>
              <a:rPr lang="en-US" dirty="0" smtClean="0">
                <a:solidFill>
                  <a:schemeClr val="accent6"/>
                </a:solidFill>
              </a:rPr>
              <a:t>Installation of new equipment</a:t>
            </a:r>
          </a:p>
          <a:p>
            <a:r>
              <a:rPr lang="en-US" dirty="0" smtClean="0">
                <a:solidFill>
                  <a:schemeClr val="accent6"/>
                </a:solidFill>
              </a:rPr>
              <a:t>Dam Modifications</a:t>
            </a:r>
          </a:p>
          <a:p>
            <a:r>
              <a:rPr lang="en-US" dirty="0" smtClean="0">
                <a:solidFill>
                  <a:schemeClr val="accent6"/>
                </a:solidFill>
              </a:rPr>
              <a:t>Emergency Inspections</a:t>
            </a:r>
          </a:p>
          <a:p>
            <a:pPr lvl="1"/>
            <a:r>
              <a:rPr lang="en-US" dirty="0" smtClean="0">
                <a:solidFill>
                  <a:schemeClr val="accent6"/>
                </a:solidFill>
              </a:rPr>
              <a:t>Report of significant distress</a:t>
            </a:r>
          </a:p>
          <a:p>
            <a:pPr lvl="1"/>
            <a:r>
              <a:rPr lang="en-US" dirty="0" smtClean="0">
                <a:solidFill>
                  <a:schemeClr val="accent6"/>
                </a:solidFill>
              </a:rPr>
              <a:t>Report of accident</a:t>
            </a:r>
          </a:p>
          <a:p>
            <a:pPr eaLnBrk="1" hangingPunct="1"/>
            <a:r>
              <a:rPr lang="en-US" dirty="0" smtClean="0">
                <a:solidFill>
                  <a:schemeClr val="accent6"/>
                </a:solidFill>
              </a:rPr>
              <a:t>Special Inspections</a:t>
            </a:r>
          </a:p>
          <a:p>
            <a:pPr lvl="1"/>
            <a:r>
              <a:rPr lang="en-US" dirty="0" smtClean="0">
                <a:solidFill>
                  <a:schemeClr val="accent6"/>
                </a:solidFill>
              </a:rPr>
              <a:t>After earthquakes, extreme floods, large releases and/or spillway discharges</a:t>
            </a:r>
          </a:p>
          <a:p>
            <a:pPr lvl="1"/>
            <a:endParaRPr lang="en-US" dirty="0" smtClean="0">
              <a:solidFill>
                <a:schemeClr val="accent6"/>
              </a:solidFill>
            </a:endParaRPr>
          </a:p>
        </p:txBody>
      </p:sp>
      <p:sp>
        <p:nvSpPr>
          <p:cNvPr id="8196" name="Rectangle 3"/>
          <p:cNvSpPr>
            <a:spLocks noGrp="1" noChangeArrowheads="1"/>
          </p:cNvSpPr>
          <p:nvPr>
            <p:ph type="title"/>
          </p:nvPr>
        </p:nvSpPr>
        <p:spPr>
          <a:xfrm>
            <a:off x="381000" y="381000"/>
            <a:ext cx="8229600" cy="533400"/>
          </a:xfrm>
        </p:spPr>
        <p:txBody>
          <a:bodyPr/>
          <a:lstStyle/>
          <a:p>
            <a:pPr eaLnBrk="1" hangingPunct="1"/>
            <a:r>
              <a:rPr lang="en-US" sz="4000" b="1" dirty="0" smtClean="0">
                <a:solidFill>
                  <a:schemeClr val="accent6"/>
                </a:solidFill>
              </a:rPr>
              <a:t>OTHER INSPECTIONS</a:t>
            </a:r>
          </a:p>
        </p:txBody>
      </p:sp>
      <p:sp>
        <p:nvSpPr>
          <p:cNvPr id="5" name="Slide Number Placeholder 4"/>
          <p:cNvSpPr>
            <a:spLocks noGrp="1"/>
          </p:cNvSpPr>
          <p:nvPr>
            <p:ph type="sldNum" sz="quarter" idx="10"/>
          </p:nvPr>
        </p:nvSpPr>
        <p:spPr/>
        <p:txBody>
          <a:bodyPr/>
          <a:lstStyle/>
          <a:p>
            <a:fld id="{D03CC7D5-AADD-49FA-8209-475AB0712B2E}"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2" name="Picture 6" descr="P7070037"/>
          <p:cNvPicPr>
            <a:picLocks noGrp="1" noChangeAspect="1" noChangeArrowheads="1"/>
          </p:cNvPicPr>
          <p:nvPr>
            <p:ph type="subTitle" idx="1"/>
          </p:nvPr>
        </p:nvPicPr>
        <p:blipFill>
          <a:blip r:embed="rId2" cstate="print"/>
          <a:srcRect/>
          <a:stretch>
            <a:fillRect/>
          </a:stretch>
        </p:blipFill>
        <p:spPr>
          <a:xfrm>
            <a:off x="1143000" y="990600"/>
            <a:ext cx="7010400" cy="5257800"/>
          </a:xfrm>
          <a:noFill/>
          <a:ln/>
        </p:spPr>
      </p:pic>
      <p:sp>
        <p:nvSpPr>
          <p:cNvPr id="157703" name="Text Box 7"/>
          <p:cNvSpPr txBox="1">
            <a:spLocks noChangeArrowheads="1"/>
          </p:cNvSpPr>
          <p:nvPr/>
        </p:nvSpPr>
        <p:spPr bwMode="auto">
          <a:xfrm>
            <a:off x="3048000" y="381000"/>
            <a:ext cx="5162550" cy="366713"/>
          </a:xfrm>
          <a:prstGeom prst="rect">
            <a:avLst/>
          </a:prstGeom>
          <a:noFill/>
          <a:ln w="9525">
            <a:noFill/>
            <a:miter lim="800000"/>
            <a:headEnd/>
            <a:tailEnd/>
          </a:ln>
          <a:effectLst/>
        </p:spPr>
        <p:txBody>
          <a:bodyPr wrap="none">
            <a:spAutoFit/>
          </a:bodyPr>
          <a:lstStyle/>
          <a:p>
            <a:r>
              <a:rPr lang="en-US" b="1" dirty="0">
                <a:latin typeface="Tahoma" pitchFamily="34" charset="0"/>
              </a:rPr>
              <a:t>Stilling basin dewatering – Dewey Lake, KY</a:t>
            </a:r>
          </a:p>
        </p:txBody>
      </p:sp>
      <p:sp>
        <p:nvSpPr>
          <p:cNvPr id="4" name="Slide Number Placeholder 3"/>
          <p:cNvSpPr>
            <a:spLocks noGrp="1"/>
          </p:cNvSpPr>
          <p:nvPr>
            <p:ph type="sldNum" sz="quarter" idx="10"/>
          </p:nvPr>
        </p:nvSpPr>
        <p:spPr/>
        <p:txBody>
          <a:bodyPr/>
          <a:lstStyle/>
          <a:p>
            <a:fld id="{F4B7F1BA-D67F-4C9B-A45C-B616BB130228}"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4" name="Text Box 6"/>
          <p:cNvSpPr txBox="1">
            <a:spLocks noChangeArrowheads="1"/>
          </p:cNvSpPr>
          <p:nvPr/>
        </p:nvSpPr>
        <p:spPr bwMode="auto">
          <a:xfrm>
            <a:off x="1905000" y="1828800"/>
            <a:ext cx="5562600" cy="641350"/>
          </a:xfrm>
          <a:prstGeom prst="rect">
            <a:avLst/>
          </a:prstGeom>
          <a:noFill/>
          <a:ln w="9525">
            <a:noFill/>
            <a:miter lim="800000"/>
            <a:headEnd/>
            <a:tailEnd/>
          </a:ln>
          <a:effectLst/>
        </p:spPr>
        <p:txBody>
          <a:bodyPr>
            <a:spAutoFit/>
          </a:bodyPr>
          <a:lstStyle/>
          <a:p>
            <a:r>
              <a:rPr lang="en-US" b="1">
                <a:solidFill>
                  <a:srgbClr val="000000"/>
                </a:solidFill>
              </a:rPr>
              <a:t>Lock dewatering – Greenup Locks and Dam, Ohio River - 2003</a:t>
            </a:r>
          </a:p>
        </p:txBody>
      </p:sp>
      <p:pic>
        <p:nvPicPr>
          <p:cNvPr id="165895" name="Picture 7" descr="Greenup"/>
          <p:cNvPicPr>
            <a:picLocks noChangeAspect="1" noChangeArrowheads="1"/>
          </p:cNvPicPr>
          <p:nvPr/>
        </p:nvPicPr>
        <p:blipFill>
          <a:blip r:embed="rId2" cstate="print"/>
          <a:srcRect/>
          <a:stretch>
            <a:fillRect/>
          </a:stretch>
        </p:blipFill>
        <p:spPr bwMode="auto">
          <a:xfrm>
            <a:off x="1066800" y="914400"/>
            <a:ext cx="7315200" cy="4987636"/>
          </a:xfrm>
          <a:prstGeom prst="rect">
            <a:avLst/>
          </a:prstGeom>
          <a:noFill/>
        </p:spPr>
      </p:pic>
      <p:sp>
        <p:nvSpPr>
          <p:cNvPr id="165896" name="Text Box 8"/>
          <p:cNvSpPr txBox="1">
            <a:spLocks noChangeArrowheads="1"/>
          </p:cNvSpPr>
          <p:nvPr/>
        </p:nvSpPr>
        <p:spPr bwMode="auto">
          <a:xfrm>
            <a:off x="2362200" y="533400"/>
            <a:ext cx="5873750" cy="369332"/>
          </a:xfrm>
          <a:prstGeom prst="rect">
            <a:avLst/>
          </a:prstGeom>
          <a:noFill/>
          <a:ln w="9525">
            <a:noFill/>
            <a:miter lim="800000"/>
            <a:headEnd/>
            <a:tailEnd/>
          </a:ln>
          <a:effectLst/>
        </p:spPr>
        <p:txBody>
          <a:bodyPr>
            <a:spAutoFit/>
          </a:bodyPr>
          <a:lstStyle/>
          <a:p>
            <a:r>
              <a:rPr lang="en-US" b="1" dirty="0"/>
              <a:t>Greenup Locks and Dam – lock chamber dewatering</a:t>
            </a:r>
          </a:p>
        </p:txBody>
      </p:sp>
      <p:sp>
        <p:nvSpPr>
          <p:cNvPr id="5" name="Slide Number Placeholder 4"/>
          <p:cNvSpPr>
            <a:spLocks noGrp="1"/>
          </p:cNvSpPr>
          <p:nvPr>
            <p:ph type="sldNum" sz="quarter" idx="10"/>
          </p:nvPr>
        </p:nvSpPr>
        <p:spPr/>
        <p:txBody>
          <a:bodyPr/>
          <a:lstStyle/>
          <a:p>
            <a:fld id="{F4B7F1BA-D67F-4C9B-A45C-B616BB130228}"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17</a:t>
            </a:fld>
            <a:endParaRPr lang="en-US" dirty="0"/>
          </a:p>
        </p:txBody>
      </p:sp>
      <p:sp>
        <p:nvSpPr>
          <p:cNvPr id="107522" name="Rectangle 2"/>
          <p:cNvSpPr>
            <a:spLocks noGrp="1" noChangeArrowheads="1"/>
          </p:cNvSpPr>
          <p:nvPr>
            <p:ph type="title"/>
          </p:nvPr>
        </p:nvSpPr>
        <p:spPr/>
        <p:txBody>
          <a:bodyPr/>
          <a:lstStyle/>
          <a:p>
            <a:r>
              <a:rPr lang="en-US" b="1" dirty="0" smtClean="0">
                <a:solidFill>
                  <a:schemeClr val="accent6"/>
                </a:solidFill>
              </a:rPr>
              <a:t>Special Post-Earthquake Inspections</a:t>
            </a:r>
            <a:endParaRPr lang="en-US" b="1" dirty="0">
              <a:solidFill>
                <a:schemeClr val="accent6"/>
              </a:solidFill>
            </a:endParaRPr>
          </a:p>
        </p:txBody>
      </p:sp>
      <p:graphicFrame>
        <p:nvGraphicFramePr>
          <p:cNvPr id="5" name="Table 4"/>
          <p:cNvGraphicFramePr>
            <a:graphicFrameLocks noGrp="1"/>
          </p:cNvGraphicFramePr>
          <p:nvPr/>
        </p:nvGraphicFramePr>
        <p:xfrm>
          <a:off x="1524000" y="1828800"/>
          <a:ext cx="6096000" cy="3810003"/>
        </p:xfrm>
        <a:graphic>
          <a:graphicData uri="http://schemas.openxmlformats.org/drawingml/2006/table">
            <a:tbl>
              <a:tblPr/>
              <a:tblGrid>
                <a:gridCol w="1917783"/>
                <a:gridCol w="4178217"/>
              </a:tblGrid>
              <a:tr h="714375">
                <a:tc gridSpan="2">
                  <a:txBody>
                    <a:bodyPr/>
                    <a:lstStyle/>
                    <a:p>
                      <a:pPr marL="0" marR="0" algn="ctr">
                        <a:spcBef>
                          <a:spcPts val="0"/>
                        </a:spcBef>
                        <a:spcAft>
                          <a:spcPts val="0"/>
                        </a:spcAft>
                      </a:pPr>
                      <a:r>
                        <a:rPr lang="en-US" sz="2000" baseline="0" dirty="0">
                          <a:solidFill>
                            <a:srgbClr val="000000"/>
                          </a:solidFill>
                          <a:latin typeface="Arial" pitchFamily="34" charset="0"/>
                          <a:ea typeface="Times New Roman"/>
                        </a:rPr>
                        <a:t>Table 11.1 – Criteria for Post-Earthquake Inspections of USACE Dams</a:t>
                      </a:r>
                      <a:endParaRPr lang="en-US" sz="2000" baseline="0" dirty="0">
                        <a:latin typeface="Arial"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309688">
                <a:tc>
                  <a:txBody>
                    <a:bodyPr/>
                    <a:lstStyle/>
                    <a:p>
                      <a:pPr marL="0" marR="0" algn="ctr">
                        <a:spcBef>
                          <a:spcPts val="0"/>
                        </a:spcBef>
                        <a:spcAft>
                          <a:spcPts val="0"/>
                        </a:spcAft>
                      </a:pPr>
                      <a:r>
                        <a:rPr lang="en-US" sz="2000" baseline="0" dirty="0">
                          <a:solidFill>
                            <a:srgbClr val="000000"/>
                          </a:solidFill>
                          <a:latin typeface="Arial" pitchFamily="34" charset="0"/>
                          <a:ea typeface="Times New Roman"/>
                        </a:rPr>
                        <a:t>Earthquake Magnitude</a:t>
                      </a:r>
                      <a:endParaRPr lang="en-US" sz="2000" baseline="0" dirty="0">
                        <a:latin typeface="Arial"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aseline="0" dirty="0">
                          <a:solidFill>
                            <a:srgbClr val="000000"/>
                          </a:solidFill>
                          <a:latin typeface="Arial" pitchFamily="34" charset="0"/>
                          <a:ea typeface="Times New Roman"/>
                        </a:rPr>
                        <a:t>Epicenter Distance From the Dam </a:t>
                      </a:r>
                      <a:r>
                        <a:rPr lang="en-US" sz="2000" baseline="0" dirty="0" smtClean="0">
                          <a:solidFill>
                            <a:srgbClr val="000000"/>
                          </a:solidFill>
                          <a:latin typeface="Arial" pitchFamily="34" charset="0"/>
                          <a:ea typeface="Times New Roman"/>
                        </a:rPr>
                        <a:t>(Kilometers)</a:t>
                      </a:r>
                      <a:endParaRPr lang="en-US" sz="2000" baseline="0" dirty="0">
                        <a:latin typeface="Arial" pitchFamily="34" charset="0"/>
                        <a:ea typeface="Times New Roman"/>
                      </a:endParaRPr>
                    </a:p>
                    <a:p>
                      <a:pPr marL="0" marR="0" algn="ctr">
                        <a:spcBef>
                          <a:spcPts val="0"/>
                        </a:spcBef>
                        <a:spcAft>
                          <a:spcPts val="0"/>
                        </a:spcAft>
                      </a:pPr>
                      <a:r>
                        <a:rPr lang="en-US" sz="2000" baseline="0" dirty="0">
                          <a:solidFill>
                            <a:srgbClr val="000000"/>
                          </a:solidFill>
                          <a:latin typeface="Arial" pitchFamily="34" charset="0"/>
                          <a:ea typeface="Times New Roman"/>
                        </a:rPr>
                        <a:t>(Inspect dam if epicenter is within this distance to the dam.)</a:t>
                      </a:r>
                      <a:endParaRPr lang="en-US" sz="2000" baseline="0" dirty="0">
                        <a:latin typeface="Arial"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88">
                <a:tc>
                  <a:txBody>
                    <a:bodyPr/>
                    <a:lstStyle/>
                    <a:p>
                      <a:pPr marL="0" marR="0" algn="ctr">
                        <a:spcBef>
                          <a:spcPts val="0"/>
                        </a:spcBef>
                        <a:spcAft>
                          <a:spcPts val="0"/>
                        </a:spcAft>
                      </a:pPr>
                      <a:r>
                        <a:rPr lang="en-US" sz="2000" baseline="0">
                          <a:solidFill>
                            <a:srgbClr val="000000"/>
                          </a:solidFill>
                          <a:latin typeface="Arial" pitchFamily="34" charset="0"/>
                          <a:ea typeface="Times New Roman"/>
                        </a:rPr>
                        <a:t>4.5</a:t>
                      </a:r>
                      <a:endParaRPr lang="en-US" sz="2000" baseline="0">
                        <a:latin typeface="Arial"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aseline="0" dirty="0" smtClean="0">
                          <a:solidFill>
                            <a:srgbClr val="000000"/>
                          </a:solidFill>
                          <a:latin typeface="Arial" pitchFamily="34" charset="0"/>
                          <a:ea typeface="Times New Roman"/>
                        </a:rPr>
                        <a:t>16</a:t>
                      </a:r>
                      <a:endParaRPr lang="en-US" sz="2000" baseline="0" dirty="0">
                        <a:latin typeface="Arial"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88">
                <a:tc>
                  <a:txBody>
                    <a:bodyPr/>
                    <a:lstStyle/>
                    <a:p>
                      <a:pPr marL="0" marR="0" algn="ctr">
                        <a:spcBef>
                          <a:spcPts val="0"/>
                        </a:spcBef>
                        <a:spcAft>
                          <a:spcPts val="0"/>
                        </a:spcAft>
                      </a:pPr>
                      <a:r>
                        <a:rPr lang="en-US" sz="2000" baseline="0">
                          <a:solidFill>
                            <a:srgbClr val="000000"/>
                          </a:solidFill>
                          <a:latin typeface="Arial" pitchFamily="34" charset="0"/>
                          <a:ea typeface="Times New Roman"/>
                        </a:rPr>
                        <a:t>5.0</a:t>
                      </a:r>
                      <a:endParaRPr lang="en-US" sz="2000" baseline="0">
                        <a:latin typeface="Arial"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aseline="0" dirty="0" smtClean="0">
                          <a:solidFill>
                            <a:srgbClr val="000000"/>
                          </a:solidFill>
                          <a:latin typeface="Arial" pitchFamily="34" charset="0"/>
                          <a:ea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88">
                <a:tc>
                  <a:txBody>
                    <a:bodyPr/>
                    <a:lstStyle/>
                    <a:p>
                      <a:pPr marL="0" marR="0" algn="ctr">
                        <a:spcBef>
                          <a:spcPts val="0"/>
                        </a:spcBef>
                        <a:spcAft>
                          <a:spcPts val="0"/>
                        </a:spcAft>
                      </a:pPr>
                      <a:r>
                        <a:rPr lang="en-US" sz="2000" baseline="0">
                          <a:solidFill>
                            <a:srgbClr val="000000"/>
                          </a:solidFill>
                          <a:latin typeface="Arial" pitchFamily="34" charset="0"/>
                          <a:ea typeface="Times New Roman"/>
                        </a:rPr>
                        <a:t>6.0</a:t>
                      </a:r>
                      <a:endParaRPr lang="en-US" sz="2000" baseline="0">
                        <a:latin typeface="Arial"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aseline="0" dirty="0" smtClean="0">
                          <a:solidFill>
                            <a:srgbClr val="000000"/>
                          </a:solidFill>
                          <a:latin typeface="Arial" pitchFamily="34" charset="0"/>
                          <a:ea typeface="Times New Roman"/>
                        </a:rPr>
                        <a:t>120</a:t>
                      </a:r>
                      <a:endParaRPr lang="en-US" sz="2000" baseline="0" dirty="0">
                        <a:latin typeface="Arial"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88">
                <a:tc>
                  <a:txBody>
                    <a:bodyPr/>
                    <a:lstStyle/>
                    <a:p>
                      <a:pPr marL="0" marR="0" algn="ctr">
                        <a:spcBef>
                          <a:spcPts val="0"/>
                        </a:spcBef>
                        <a:spcAft>
                          <a:spcPts val="0"/>
                        </a:spcAft>
                      </a:pPr>
                      <a:r>
                        <a:rPr lang="en-US" sz="2000" baseline="0">
                          <a:solidFill>
                            <a:srgbClr val="000000"/>
                          </a:solidFill>
                          <a:latin typeface="Arial" pitchFamily="34" charset="0"/>
                          <a:ea typeface="Times New Roman"/>
                        </a:rPr>
                        <a:t>7.0</a:t>
                      </a:r>
                      <a:endParaRPr lang="en-US" sz="2000" baseline="0">
                        <a:latin typeface="Arial"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aseline="0" dirty="0" smtClean="0">
                          <a:solidFill>
                            <a:srgbClr val="000000"/>
                          </a:solidFill>
                          <a:latin typeface="Arial" pitchFamily="34" charset="0"/>
                          <a:ea typeface="Times New Roman"/>
                        </a:rPr>
                        <a:t>200</a:t>
                      </a:r>
                      <a:endParaRPr lang="en-US" sz="2000" baseline="0" dirty="0">
                        <a:latin typeface="Arial"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88">
                <a:tc>
                  <a:txBody>
                    <a:bodyPr/>
                    <a:lstStyle/>
                    <a:p>
                      <a:pPr marL="0" marR="0" algn="ctr">
                        <a:spcBef>
                          <a:spcPts val="0"/>
                        </a:spcBef>
                        <a:spcAft>
                          <a:spcPts val="0"/>
                        </a:spcAft>
                      </a:pPr>
                      <a:r>
                        <a:rPr lang="en-US" sz="2000" baseline="0">
                          <a:solidFill>
                            <a:srgbClr val="000000"/>
                          </a:solidFill>
                          <a:latin typeface="Arial" pitchFamily="34" charset="0"/>
                          <a:ea typeface="Times New Roman"/>
                        </a:rPr>
                        <a:t>8.0</a:t>
                      </a:r>
                      <a:endParaRPr lang="en-US" sz="2000" baseline="0">
                        <a:latin typeface="Arial"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aseline="0" dirty="0" smtClean="0">
                          <a:solidFill>
                            <a:srgbClr val="000000"/>
                          </a:solidFill>
                          <a:latin typeface="Arial" pitchFamily="34" charset="0"/>
                          <a:ea typeface="Times New Roman"/>
                        </a:rPr>
                        <a:t>320</a:t>
                      </a:r>
                      <a:endParaRPr lang="en-US" sz="2000" baseline="0" dirty="0">
                        <a:latin typeface="Arial"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r>
              <a:rPr lang="en-US" smtClean="0"/>
              <a:t>Slide </a:t>
            </a:r>
            <a:fld id="{CBE6F84D-44A0-468D-89A8-0B823C7F3082}" type="slidenum">
              <a:rPr lang="en-US" smtClean="0"/>
              <a:pPr/>
              <a:t>18</a:t>
            </a:fld>
            <a:r>
              <a:rPr lang="en-US" smtClean="0"/>
              <a:t> of 101</a:t>
            </a:r>
          </a:p>
        </p:txBody>
      </p:sp>
      <p:sp>
        <p:nvSpPr>
          <p:cNvPr id="8195" name="Rectangle 2"/>
          <p:cNvSpPr>
            <a:spLocks noGrp="1" noChangeArrowheads="1"/>
          </p:cNvSpPr>
          <p:nvPr>
            <p:ph type="body" idx="1"/>
          </p:nvPr>
        </p:nvSpPr>
        <p:spPr>
          <a:xfrm>
            <a:off x="457200" y="1371600"/>
            <a:ext cx="8686800" cy="4953000"/>
          </a:xfrm>
        </p:spPr>
        <p:txBody>
          <a:bodyPr/>
          <a:lstStyle/>
          <a:p>
            <a:r>
              <a:rPr lang="en-US" sz="2800" dirty="0" smtClean="0">
                <a:solidFill>
                  <a:schemeClr val="accent6"/>
                </a:solidFill>
              </a:rPr>
              <a:t>New structures require more frequent inspections</a:t>
            </a:r>
          </a:p>
          <a:p>
            <a:pPr lvl="1"/>
            <a:r>
              <a:rPr lang="en-US" dirty="0" smtClean="0">
                <a:solidFill>
                  <a:schemeClr val="accent6"/>
                </a:solidFill>
              </a:rPr>
              <a:t>Initial PI – After structure is complete but prior to impoundment</a:t>
            </a:r>
          </a:p>
          <a:p>
            <a:pPr lvl="1"/>
            <a:r>
              <a:rPr lang="en-US" dirty="0" smtClean="0">
                <a:solidFill>
                  <a:schemeClr val="accent6"/>
                </a:solidFill>
              </a:rPr>
              <a:t>Second PI – No later than one year after impoundment is initiated</a:t>
            </a:r>
          </a:p>
          <a:p>
            <a:pPr lvl="1"/>
            <a:r>
              <a:rPr lang="en-US" dirty="0" smtClean="0">
                <a:solidFill>
                  <a:schemeClr val="accent6"/>
                </a:solidFill>
              </a:rPr>
              <a:t>Subsequent Inspections</a:t>
            </a:r>
          </a:p>
          <a:p>
            <a:pPr lvl="2"/>
            <a:r>
              <a:rPr lang="en-US" sz="2200" dirty="0" smtClean="0">
                <a:solidFill>
                  <a:schemeClr val="accent6"/>
                </a:solidFill>
              </a:rPr>
              <a:t>One year interval for next two inspections</a:t>
            </a:r>
          </a:p>
          <a:p>
            <a:pPr lvl="2"/>
            <a:r>
              <a:rPr lang="en-US" sz="2200" dirty="0" smtClean="0">
                <a:solidFill>
                  <a:schemeClr val="accent6"/>
                </a:solidFill>
              </a:rPr>
              <a:t>Two year interval for next two inspections</a:t>
            </a:r>
          </a:p>
          <a:p>
            <a:pPr lvl="2"/>
            <a:r>
              <a:rPr lang="en-US" sz="2200" dirty="0" smtClean="0">
                <a:solidFill>
                  <a:schemeClr val="accent6"/>
                </a:solidFill>
              </a:rPr>
              <a:t>Five years for all subsequent PI’s</a:t>
            </a:r>
          </a:p>
          <a:p>
            <a:pPr lvl="1"/>
            <a:r>
              <a:rPr lang="en-US" sz="2600" dirty="0" smtClean="0">
                <a:solidFill>
                  <a:schemeClr val="accent6"/>
                </a:solidFill>
              </a:rPr>
              <a:t>Periodic Assessment every 10 years (PI with Risk Assessment)</a:t>
            </a:r>
          </a:p>
        </p:txBody>
      </p:sp>
      <p:sp>
        <p:nvSpPr>
          <p:cNvPr id="8196" name="Rectangle 3"/>
          <p:cNvSpPr>
            <a:spLocks noGrp="1" noChangeArrowheads="1"/>
          </p:cNvSpPr>
          <p:nvPr>
            <p:ph type="title"/>
          </p:nvPr>
        </p:nvSpPr>
        <p:spPr>
          <a:xfrm>
            <a:off x="381000" y="228600"/>
            <a:ext cx="8229600" cy="914400"/>
          </a:xfrm>
        </p:spPr>
        <p:txBody>
          <a:bodyPr/>
          <a:lstStyle/>
          <a:p>
            <a:pPr eaLnBrk="1" hangingPunct="1"/>
            <a:r>
              <a:rPr lang="en-US" sz="4000" b="1" dirty="0" smtClean="0">
                <a:solidFill>
                  <a:schemeClr val="accent6"/>
                </a:solidFill>
              </a:rPr>
              <a:t>FREQUENCY OF PERIODIC INSPECTIONS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457200" y="274638"/>
            <a:ext cx="8229600" cy="1143000"/>
          </a:xfrm>
        </p:spPr>
        <p:txBody>
          <a:bodyPr/>
          <a:lstStyle/>
          <a:p>
            <a:r>
              <a:rPr lang="en-US" sz="2800" b="1" dirty="0" err="1">
                <a:solidFill>
                  <a:schemeClr val="accent6"/>
                </a:solidFill>
                <a:latin typeface="Arial Black" pitchFamily="34" charset="0"/>
              </a:rPr>
              <a:t>Yatesville</a:t>
            </a:r>
            <a:r>
              <a:rPr lang="en-US" sz="2800" b="1" dirty="0">
                <a:solidFill>
                  <a:schemeClr val="accent6"/>
                </a:solidFill>
                <a:latin typeface="Arial Black" pitchFamily="34" charset="0"/>
              </a:rPr>
              <a:t> Lake - 1</a:t>
            </a:r>
            <a:r>
              <a:rPr lang="en-US" sz="2800" b="1" baseline="30000" dirty="0">
                <a:solidFill>
                  <a:schemeClr val="accent6"/>
                </a:solidFill>
                <a:latin typeface="Arial Black" pitchFamily="34" charset="0"/>
              </a:rPr>
              <a:t>st</a:t>
            </a:r>
            <a:r>
              <a:rPr lang="en-US" sz="2800" b="1" dirty="0">
                <a:solidFill>
                  <a:schemeClr val="accent6"/>
                </a:solidFill>
                <a:latin typeface="Arial Black" pitchFamily="34" charset="0"/>
              </a:rPr>
              <a:t> inspection:</a:t>
            </a:r>
            <a:r>
              <a:rPr lang="en-US" sz="3600" b="1" dirty="0">
                <a:solidFill>
                  <a:schemeClr val="accent6"/>
                </a:solidFill>
                <a:latin typeface="Arial Black" pitchFamily="34" charset="0"/>
              </a:rPr>
              <a:t> </a:t>
            </a:r>
            <a:r>
              <a:rPr lang="en-US" sz="2000" b="1" dirty="0">
                <a:solidFill>
                  <a:schemeClr val="accent6"/>
                </a:solidFill>
                <a:latin typeface="Arial Black" pitchFamily="34" charset="0"/>
              </a:rPr>
              <a:t>March 1989</a:t>
            </a:r>
            <a:br>
              <a:rPr lang="en-US" sz="2000" b="1" dirty="0">
                <a:solidFill>
                  <a:schemeClr val="accent6"/>
                </a:solidFill>
                <a:latin typeface="Arial Black" pitchFamily="34" charset="0"/>
              </a:rPr>
            </a:br>
            <a:r>
              <a:rPr lang="en-US" sz="2000" b="1" dirty="0">
                <a:solidFill>
                  <a:schemeClr val="accent6"/>
                </a:solidFill>
                <a:latin typeface="Arial Black" pitchFamily="34" charset="0"/>
              </a:rPr>
              <a:t>(1992, 1993, 1994, 1995, 1998,and 2003)</a:t>
            </a:r>
          </a:p>
        </p:txBody>
      </p:sp>
      <p:pic>
        <p:nvPicPr>
          <p:cNvPr id="133123" name="Picture 3" descr="P8260734"/>
          <p:cNvPicPr>
            <a:picLocks noGrp="1" noChangeAspect="1" noChangeArrowheads="1"/>
          </p:cNvPicPr>
          <p:nvPr>
            <p:ph idx="1"/>
          </p:nvPr>
        </p:nvPicPr>
        <p:blipFill>
          <a:blip r:embed="rId2" cstate="print"/>
          <a:srcRect/>
          <a:stretch>
            <a:fillRect/>
          </a:stretch>
        </p:blipFill>
        <p:spPr>
          <a:xfrm>
            <a:off x="1295400" y="1447800"/>
            <a:ext cx="6751637" cy="5064125"/>
          </a:xfrm>
          <a:noFill/>
          <a:ln/>
        </p:spPr>
      </p:pic>
      <p:sp>
        <p:nvSpPr>
          <p:cNvPr id="4" name="Slide Number Placeholder 3"/>
          <p:cNvSpPr>
            <a:spLocks noGrp="1"/>
          </p:cNvSpPr>
          <p:nvPr>
            <p:ph type="sldNum" sz="quarter" idx="10"/>
          </p:nvPr>
        </p:nvSpPr>
        <p:spPr/>
        <p:txBody>
          <a:bodyPr/>
          <a:lstStyle/>
          <a:p>
            <a:fld id="{D03CC7D5-AADD-49FA-8209-475AB0712B2E}"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2</a:t>
            </a:fld>
            <a:endParaRPr lang="en-US" dirty="0"/>
          </a:p>
        </p:txBody>
      </p:sp>
      <p:sp>
        <p:nvSpPr>
          <p:cNvPr id="107522" name="Rectangle 2"/>
          <p:cNvSpPr>
            <a:spLocks noGrp="1" noChangeArrowheads="1"/>
          </p:cNvSpPr>
          <p:nvPr>
            <p:ph type="title"/>
          </p:nvPr>
        </p:nvSpPr>
        <p:spPr/>
        <p:txBody>
          <a:bodyPr/>
          <a:lstStyle/>
          <a:p>
            <a:r>
              <a:rPr lang="en-US" b="1" dirty="0">
                <a:solidFill>
                  <a:schemeClr val="accent6"/>
                </a:solidFill>
              </a:rPr>
              <a:t>Overview</a:t>
            </a:r>
          </a:p>
        </p:txBody>
      </p:sp>
      <p:sp>
        <p:nvSpPr>
          <p:cNvPr id="107523" name="Rectangle 3"/>
          <p:cNvSpPr>
            <a:spLocks noGrp="1" noChangeArrowheads="1"/>
          </p:cNvSpPr>
          <p:nvPr>
            <p:ph type="body" idx="1"/>
          </p:nvPr>
        </p:nvSpPr>
        <p:spPr>
          <a:xfrm>
            <a:off x="1828800" y="1524000"/>
            <a:ext cx="5486400" cy="4114800"/>
          </a:xfrm>
        </p:spPr>
        <p:txBody>
          <a:bodyPr/>
          <a:lstStyle/>
          <a:p>
            <a:pPr>
              <a:lnSpc>
                <a:spcPct val="80000"/>
              </a:lnSpc>
            </a:pPr>
            <a:r>
              <a:rPr lang="en-US" sz="3600" b="1" dirty="0" smtClean="0">
                <a:solidFill>
                  <a:schemeClr val="accent6"/>
                </a:solidFill>
              </a:rPr>
              <a:t>Inspection Purpose</a:t>
            </a:r>
          </a:p>
          <a:p>
            <a:pPr>
              <a:lnSpc>
                <a:spcPct val="80000"/>
              </a:lnSpc>
            </a:pPr>
            <a:r>
              <a:rPr lang="en-US" sz="3600" b="1" dirty="0" smtClean="0">
                <a:solidFill>
                  <a:schemeClr val="accent6"/>
                </a:solidFill>
              </a:rPr>
              <a:t>Inspection Policy</a:t>
            </a:r>
          </a:p>
          <a:p>
            <a:pPr>
              <a:lnSpc>
                <a:spcPct val="80000"/>
              </a:lnSpc>
            </a:pPr>
            <a:r>
              <a:rPr lang="en-US" sz="3600" b="1" dirty="0" smtClean="0">
                <a:solidFill>
                  <a:schemeClr val="accent6"/>
                </a:solidFill>
              </a:rPr>
              <a:t>Inspection Types</a:t>
            </a:r>
          </a:p>
          <a:p>
            <a:pPr>
              <a:lnSpc>
                <a:spcPct val="80000"/>
              </a:lnSpc>
            </a:pPr>
            <a:r>
              <a:rPr lang="en-US" sz="3600" b="1" dirty="0" smtClean="0">
                <a:solidFill>
                  <a:schemeClr val="accent6"/>
                </a:solidFill>
              </a:rPr>
              <a:t>Inspection Procedures</a:t>
            </a:r>
          </a:p>
          <a:p>
            <a:pPr>
              <a:lnSpc>
                <a:spcPct val="80000"/>
              </a:lnSpc>
            </a:pPr>
            <a:r>
              <a:rPr lang="en-US" sz="3600" b="1" dirty="0" smtClean="0">
                <a:solidFill>
                  <a:schemeClr val="accent6"/>
                </a:solidFill>
              </a:rPr>
              <a:t>Best Practices</a:t>
            </a:r>
          </a:p>
          <a:p>
            <a:pPr>
              <a:lnSpc>
                <a:spcPct val="80000"/>
              </a:lnSpc>
            </a:pPr>
            <a:r>
              <a:rPr lang="en-US" sz="3600" b="1" dirty="0" smtClean="0">
                <a:solidFill>
                  <a:schemeClr val="accent6"/>
                </a:solidFill>
              </a:rPr>
              <a:t>Periodic Assessments</a:t>
            </a:r>
            <a:endParaRPr lang="en-US" sz="3600" b="1" dirty="0">
              <a:solidFill>
                <a:schemeClr val="accent6"/>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20</a:t>
            </a:fld>
            <a:endParaRPr lang="en-US" dirty="0"/>
          </a:p>
        </p:txBody>
      </p:sp>
      <p:sp>
        <p:nvSpPr>
          <p:cNvPr id="107522" name="Rectangle 2"/>
          <p:cNvSpPr>
            <a:spLocks noGrp="1" noChangeArrowheads="1"/>
          </p:cNvSpPr>
          <p:nvPr>
            <p:ph type="title"/>
          </p:nvPr>
        </p:nvSpPr>
        <p:spPr/>
        <p:txBody>
          <a:bodyPr/>
          <a:lstStyle/>
          <a:p>
            <a:r>
              <a:rPr lang="en-US" b="1" dirty="0" smtClean="0">
                <a:solidFill>
                  <a:schemeClr val="accent6"/>
                </a:solidFill>
              </a:rPr>
              <a:t>Pre-PI Procedures</a:t>
            </a:r>
            <a:endParaRPr lang="en-US" b="1" dirty="0">
              <a:solidFill>
                <a:schemeClr val="accent6"/>
              </a:solidFill>
            </a:endParaRPr>
          </a:p>
        </p:txBody>
      </p:sp>
      <p:sp>
        <p:nvSpPr>
          <p:cNvPr id="107523" name="Rectangle 3"/>
          <p:cNvSpPr>
            <a:spLocks noGrp="1" noChangeArrowheads="1"/>
          </p:cNvSpPr>
          <p:nvPr>
            <p:ph type="body" idx="1"/>
          </p:nvPr>
        </p:nvSpPr>
        <p:spPr>
          <a:xfrm>
            <a:off x="533400" y="1524000"/>
            <a:ext cx="8001000" cy="4114800"/>
          </a:xfrm>
        </p:spPr>
        <p:txBody>
          <a:bodyPr/>
          <a:lstStyle/>
          <a:p>
            <a:pPr>
              <a:lnSpc>
                <a:spcPct val="80000"/>
              </a:lnSpc>
            </a:pPr>
            <a:r>
              <a:rPr lang="en-US" sz="3600" b="1" dirty="0" smtClean="0">
                <a:solidFill>
                  <a:schemeClr val="accent6"/>
                </a:solidFill>
              </a:rPr>
              <a:t>Schedule and Funding</a:t>
            </a:r>
          </a:p>
          <a:p>
            <a:pPr lvl="1">
              <a:lnSpc>
                <a:spcPct val="80000"/>
              </a:lnSpc>
            </a:pPr>
            <a:r>
              <a:rPr lang="en-US" sz="3200" b="1" dirty="0" smtClean="0">
                <a:solidFill>
                  <a:schemeClr val="accent6"/>
                </a:solidFill>
              </a:rPr>
              <a:t>Coordinate with Ops and Programs</a:t>
            </a:r>
          </a:p>
          <a:p>
            <a:pPr>
              <a:lnSpc>
                <a:spcPct val="80000"/>
              </a:lnSpc>
            </a:pPr>
            <a:r>
              <a:rPr lang="en-US" sz="3600" b="1" dirty="0" smtClean="0">
                <a:solidFill>
                  <a:schemeClr val="accent6"/>
                </a:solidFill>
              </a:rPr>
              <a:t>Notify sponsor, state, agencies</a:t>
            </a:r>
          </a:p>
          <a:p>
            <a:pPr>
              <a:lnSpc>
                <a:spcPct val="80000"/>
              </a:lnSpc>
            </a:pPr>
            <a:r>
              <a:rPr lang="en-US" sz="3600" b="1" dirty="0" smtClean="0">
                <a:solidFill>
                  <a:schemeClr val="accent6"/>
                </a:solidFill>
              </a:rPr>
              <a:t>Evaluate instrumentation and monitoring data</a:t>
            </a:r>
          </a:p>
          <a:p>
            <a:pPr>
              <a:lnSpc>
                <a:spcPct val="80000"/>
              </a:lnSpc>
            </a:pPr>
            <a:r>
              <a:rPr lang="en-US" sz="3600" b="1" dirty="0" smtClean="0">
                <a:solidFill>
                  <a:schemeClr val="accent6"/>
                </a:solidFill>
              </a:rPr>
              <a:t>Identify PI team and DQC team</a:t>
            </a:r>
          </a:p>
          <a:p>
            <a:pPr>
              <a:lnSpc>
                <a:spcPct val="80000"/>
              </a:lnSpc>
            </a:pPr>
            <a:r>
              <a:rPr lang="en-US" sz="3600" b="1" dirty="0" smtClean="0">
                <a:solidFill>
                  <a:schemeClr val="accent6"/>
                </a:solidFill>
              </a:rPr>
              <a:t>Prepare “boiler plate”</a:t>
            </a:r>
          </a:p>
          <a:p>
            <a:pPr>
              <a:lnSpc>
                <a:spcPct val="80000"/>
              </a:lnSpc>
            </a:pPr>
            <a:r>
              <a:rPr lang="en-US" sz="3600" b="1" dirty="0" smtClean="0">
                <a:solidFill>
                  <a:schemeClr val="accent6"/>
                </a:solidFill>
              </a:rPr>
              <a:t>Prepare Pre-Inspection Packet</a:t>
            </a:r>
          </a:p>
          <a:p>
            <a:pPr>
              <a:lnSpc>
                <a:spcPct val="80000"/>
              </a:lnSpc>
            </a:pPr>
            <a:endParaRPr lang="en-US" sz="3600" b="1" dirty="0">
              <a:solidFill>
                <a:schemeClr val="accent6"/>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21</a:t>
            </a:fld>
            <a:endParaRPr lang="en-US" dirty="0"/>
          </a:p>
        </p:txBody>
      </p:sp>
      <p:sp>
        <p:nvSpPr>
          <p:cNvPr id="107522" name="Rectangle 2"/>
          <p:cNvSpPr>
            <a:spLocks noGrp="1" noChangeArrowheads="1"/>
          </p:cNvSpPr>
          <p:nvPr>
            <p:ph type="title"/>
          </p:nvPr>
        </p:nvSpPr>
        <p:spPr>
          <a:xfrm>
            <a:off x="457200" y="228600"/>
            <a:ext cx="8229600" cy="1143000"/>
          </a:xfrm>
        </p:spPr>
        <p:txBody>
          <a:bodyPr/>
          <a:lstStyle/>
          <a:p>
            <a:r>
              <a:rPr lang="en-US" b="1" dirty="0" smtClean="0">
                <a:solidFill>
                  <a:schemeClr val="accent6"/>
                </a:solidFill>
              </a:rPr>
              <a:t>Team Composition and Qualifications</a:t>
            </a:r>
            <a:endParaRPr lang="en-US" b="1" dirty="0">
              <a:solidFill>
                <a:schemeClr val="accent6"/>
              </a:solidFill>
            </a:endParaRPr>
          </a:p>
        </p:txBody>
      </p:sp>
      <p:sp>
        <p:nvSpPr>
          <p:cNvPr id="107523" name="Rectangle 3"/>
          <p:cNvSpPr>
            <a:spLocks noGrp="1" noChangeArrowheads="1"/>
          </p:cNvSpPr>
          <p:nvPr>
            <p:ph type="body" idx="1"/>
          </p:nvPr>
        </p:nvSpPr>
        <p:spPr>
          <a:xfrm>
            <a:off x="533400" y="1752600"/>
            <a:ext cx="8229600" cy="4114800"/>
          </a:xfrm>
        </p:spPr>
        <p:txBody>
          <a:bodyPr/>
          <a:lstStyle/>
          <a:p>
            <a:pPr>
              <a:lnSpc>
                <a:spcPct val="80000"/>
              </a:lnSpc>
            </a:pPr>
            <a:r>
              <a:rPr lang="en-US" sz="3600" b="1" dirty="0" smtClean="0">
                <a:solidFill>
                  <a:schemeClr val="accent6"/>
                </a:solidFill>
              </a:rPr>
              <a:t>Various disciplines as required</a:t>
            </a:r>
          </a:p>
          <a:p>
            <a:pPr lvl="1">
              <a:lnSpc>
                <a:spcPct val="80000"/>
              </a:lnSpc>
            </a:pPr>
            <a:r>
              <a:rPr lang="en-US" b="1" dirty="0" smtClean="0">
                <a:solidFill>
                  <a:schemeClr val="accent6"/>
                </a:solidFill>
              </a:rPr>
              <a:t>Minimum:  </a:t>
            </a:r>
            <a:r>
              <a:rPr lang="en-US" b="1" dirty="0" err="1" smtClean="0">
                <a:solidFill>
                  <a:schemeClr val="accent6"/>
                </a:solidFill>
              </a:rPr>
              <a:t>Geotech</a:t>
            </a:r>
            <a:r>
              <a:rPr lang="en-US" b="1" dirty="0" smtClean="0">
                <a:solidFill>
                  <a:schemeClr val="accent6"/>
                </a:solidFill>
              </a:rPr>
              <a:t>, Structural, H&amp;H, Ops</a:t>
            </a:r>
          </a:p>
          <a:p>
            <a:pPr lvl="1">
              <a:lnSpc>
                <a:spcPct val="80000"/>
              </a:lnSpc>
            </a:pPr>
            <a:r>
              <a:rPr lang="en-US" b="1" dirty="0" smtClean="0">
                <a:solidFill>
                  <a:schemeClr val="accent6"/>
                </a:solidFill>
              </a:rPr>
              <a:t>Others:  Mechanical, Electrical	</a:t>
            </a:r>
          </a:p>
          <a:p>
            <a:pPr>
              <a:lnSpc>
                <a:spcPct val="80000"/>
              </a:lnSpc>
            </a:pPr>
            <a:r>
              <a:rPr lang="en-US" sz="3600" b="1" dirty="0" smtClean="0">
                <a:solidFill>
                  <a:schemeClr val="accent6"/>
                </a:solidFill>
              </a:rPr>
              <a:t>Experience and training</a:t>
            </a:r>
          </a:p>
          <a:p>
            <a:pPr lvl="1">
              <a:lnSpc>
                <a:spcPct val="80000"/>
              </a:lnSpc>
            </a:pPr>
            <a:r>
              <a:rPr lang="en-US" b="1" dirty="0" smtClean="0">
                <a:solidFill>
                  <a:schemeClr val="accent6"/>
                </a:solidFill>
              </a:rPr>
              <a:t>5 years recommended</a:t>
            </a:r>
          </a:p>
          <a:p>
            <a:pPr lvl="1">
              <a:lnSpc>
                <a:spcPct val="80000"/>
              </a:lnSpc>
            </a:pPr>
            <a:r>
              <a:rPr lang="en-US" b="1" dirty="0" smtClean="0">
                <a:solidFill>
                  <a:schemeClr val="accent6"/>
                </a:solidFill>
              </a:rPr>
              <a:t>OJT (3 previous PI), TADS, Confined Space</a:t>
            </a:r>
          </a:p>
          <a:p>
            <a:pPr>
              <a:lnSpc>
                <a:spcPct val="80000"/>
              </a:lnSpc>
            </a:pPr>
            <a:r>
              <a:rPr lang="en-US" sz="3600" b="1" dirty="0" smtClean="0">
                <a:solidFill>
                  <a:schemeClr val="accent6"/>
                </a:solidFill>
              </a:rPr>
              <a:t>Team leaders must be registered PE or geologists w/ DS experience</a:t>
            </a:r>
          </a:p>
          <a:p>
            <a:pPr>
              <a:lnSpc>
                <a:spcPct val="80000"/>
              </a:lnSpc>
            </a:pPr>
            <a:r>
              <a:rPr lang="en-US" sz="3600" b="1" dirty="0" smtClean="0">
                <a:solidFill>
                  <a:schemeClr val="accent6"/>
                </a:solidFill>
              </a:rPr>
              <a:t>Clerical/Admin assistance</a:t>
            </a:r>
          </a:p>
          <a:p>
            <a:pPr>
              <a:lnSpc>
                <a:spcPct val="80000"/>
              </a:lnSpc>
            </a:pPr>
            <a:endParaRPr lang="en-US" sz="3600" b="1" dirty="0">
              <a:solidFill>
                <a:schemeClr val="accent6"/>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22</a:t>
            </a:fld>
            <a:endParaRPr lang="en-US" dirty="0"/>
          </a:p>
        </p:txBody>
      </p:sp>
      <p:sp>
        <p:nvSpPr>
          <p:cNvPr id="107522" name="Rectangle 2"/>
          <p:cNvSpPr>
            <a:spLocks noGrp="1" noChangeArrowheads="1"/>
          </p:cNvSpPr>
          <p:nvPr>
            <p:ph type="title"/>
          </p:nvPr>
        </p:nvSpPr>
        <p:spPr/>
        <p:txBody>
          <a:bodyPr/>
          <a:lstStyle/>
          <a:p>
            <a:r>
              <a:rPr lang="en-US" b="1" dirty="0" smtClean="0">
                <a:solidFill>
                  <a:schemeClr val="accent6"/>
                </a:solidFill>
              </a:rPr>
              <a:t>Training Aids for Dam Safety</a:t>
            </a:r>
            <a:endParaRPr lang="en-US" b="1" dirty="0">
              <a:solidFill>
                <a:schemeClr val="accent6"/>
              </a:solidFill>
            </a:endParaRPr>
          </a:p>
        </p:txBody>
      </p:sp>
      <p:sp>
        <p:nvSpPr>
          <p:cNvPr id="107523" name="Rectangle 3"/>
          <p:cNvSpPr>
            <a:spLocks noGrp="1" noChangeArrowheads="1"/>
          </p:cNvSpPr>
          <p:nvPr>
            <p:ph type="body" idx="1"/>
          </p:nvPr>
        </p:nvSpPr>
        <p:spPr>
          <a:xfrm>
            <a:off x="381000" y="1676400"/>
            <a:ext cx="8229600" cy="4114800"/>
          </a:xfrm>
        </p:spPr>
        <p:txBody>
          <a:bodyPr/>
          <a:lstStyle/>
          <a:p>
            <a:pPr>
              <a:lnSpc>
                <a:spcPct val="80000"/>
              </a:lnSpc>
            </a:pPr>
            <a:r>
              <a:rPr lang="en-US" sz="2800" b="1" dirty="0" smtClean="0">
                <a:solidFill>
                  <a:schemeClr val="accent6"/>
                </a:solidFill>
                <a:hlinkClick r:id="rId3"/>
              </a:rPr>
              <a:t>http://usasearch.fema.gov/search?query=609dvd&amp;affiliate=fema</a:t>
            </a:r>
            <a:endParaRPr lang="en-US" sz="2800" b="1" dirty="0" smtClean="0">
              <a:solidFill>
                <a:schemeClr val="accent6"/>
              </a:solidFill>
            </a:endParaRPr>
          </a:p>
          <a:p>
            <a:r>
              <a:rPr lang="en-US" sz="2800" dirty="0" smtClean="0"/>
              <a:t>Preparing to Conduct a Dam Safety Inspection.  </a:t>
            </a:r>
          </a:p>
          <a:p>
            <a:r>
              <a:rPr lang="en-US" sz="2800" dirty="0" smtClean="0"/>
              <a:t>Documenting and Reporting Findings from a Dam Safety Inspection. </a:t>
            </a:r>
          </a:p>
          <a:p>
            <a:r>
              <a:rPr lang="en-US" sz="2800" dirty="0" smtClean="0"/>
              <a:t>Inspection of Embankment Dams. </a:t>
            </a:r>
          </a:p>
          <a:p>
            <a:r>
              <a:rPr lang="en-US" sz="2800" dirty="0" smtClean="0"/>
              <a:t>Inspection of Concrete and Masonry Dams. </a:t>
            </a:r>
          </a:p>
          <a:p>
            <a:r>
              <a:rPr lang="en-US" sz="2800" dirty="0" smtClean="0"/>
              <a:t>Inspection of the Foundation, Abutments, and Reservoir Rim. </a:t>
            </a:r>
            <a:endParaRPr lang="en-US" sz="2800" b="1" dirty="0">
              <a:solidFill>
                <a:schemeClr val="accent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23</a:t>
            </a:fld>
            <a:endParaRPr lang="en-US" dirty="0"/>
          </a:p>
        </p:txBody>
      </p:sp>
      <p:sp>
        <p:nvSpPr>
          <p:cNvPr id="107522" name="Rectangle 2"/>
          <p:cNvSpPr>
            <a:spLocks noGrp="1" noChangeArrowheads="1"/>
          </p:cNvSpPr>
          <p:nvPr>
            <p:ph type="title"/>
          </p:nvPr>
        </p:nvSpPr>
        <p:spPr/>
        <p:txBody>
          <a:bodyPr/>
          <a:lstStyle/>
          <a:p>
            <a:r>
              <a:rPr lang="en-US" b="1" dirty="0" smtClean="0">
                <a:solidFill>
                  <a:schemeClr val="accent6"/>
                </a:solidFill>
              </a:rPr>
              <a:t>Training Aids for Dam Safety</a:t>
            </a:r>
            <a:br>
              <a:rPr lang="en-US" b="1" dirty="0" smtClean="0">
                <a:solidFill>
                  <a:schemeClr val="accent6"/>
                </a:solidFill>
              </a:rPr>
            </a:br>
            <a:r>
              <a:rPr lang="en-US" b="1" dirty="0" smtClean="0">
                <a:solidFill>
                  <a:schemeClr val="accent6"/>
                </a:solidFill>
              </a:rPr>
              <a:t>(cont’d)</a:t>
            </a:r>
            <a:endParaRPr lang="en-US" b="1" dirty="0">
              <a:solidFill>
                <a:schemeClr val="accent6"/>
              </a:solidFill>
            </a:endParaRPr>
          </a:p>
        </p:txBody>
      </p:sp>
      <p:sp>
        <p:nvSpPr>
          <p:cNvPr id="107523" name="Rectangle 3"/>
          <p:cNvSpPr>
            <a:spLocks noGrp="1" noChangeArrowheads="1"/>
          </p:cNvSpPr>
          <p:nvPr>
            <p:ph type="body" idx="1"/>
          </p:nvPr>
        </p:nvSpPr>
        <p:spPr>
          <a:xfrm>
            <a:off x="381000" y="1600200"/>
            <a:ext cx="8229600" cy="4114800"/>
          </a:xfrm>
        </p:spPr>
        <p:txBody>
          <a:bodyPr/>
          <a:lstStyle/>
          <a:p>
            <a:endParaRPr lang="en-US" sz="2800" dirty="0" smtClean="0"/>
          </a:p>
          <a:p>
            <a:r>
              <a:rPr lang="en-US" sz="2800" dirty="0" smtClean="0"/>
              <a:t>Inspection of Spillways and Outlet Works. </a:t>
            </a:r>
          </a:p>
          <a:p>
            <a:r>
              <a:rPr lang="en-US" sz="2800" dirty="0" smtClean="0"/>
              <a:t>Inspection and Testing of Gates, Valves, and Other Mechanical Systems. </a:t>
            </a:r>
          </a:p>
          <a:p>
            <a:r>
              <a:rPr lang="en-US" sz="2800" dirty="0" smtClean="0"/>
              <a:t>Instrumentation for Embankment and Concrete Dams. </a:t>
            </a:r>
          </a:p>
          <a:p>
            <a:r>
              <a:rPr lang="en-US" sz="2800" dirty="0" smtClean="0"/>
              <a:t>Identification of Material Deficiencies</a:t>
            </a:r>
          </a:p>
          <a:p>
            <a:r>
              <a:rPr lang="en-US" sz="2800" dirty="0" smtClean="0"/>
              <a:t>Evaluation of Facility Emergency Preparedness. </a:t>
            </a:r>
          </a:p>
          <a:p>
            <a:pPr>
              <a:lnSpc>
                <a:spcPct val="80000"/>
              </a:lnSpc>
            </a:pPr>
            <a:endParaRPr lang="en-US" sz="2800" b="1" dirty="0">
              <a:solidFill>
                <a:schemeClr val="accent6"/>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24</a:t>
            </a:fld>
            <a:endParaRPr lang="en-US" dirty="0"/>
          </a:p>
        </p:txBody>
      </p:sp>
      <p:sp>
        <p:nvSpPr>
          <p:cNvPr id="107522" name="Rectangle 2"/>
          <p:cNvSpPr>
            <a:spLocks noGrp="1" noChangeArrowheads="1"/>
          </p:cNvSpPr>
          <p:nvPr>
            <p:ph type="title"/>
          </p:nvPr>
        </p:nvSpPr>
        <p:spPr>
          <a:xfrm>
            <a:off x="533400" y="0"/>
            <a:ext cx="8229600" cy="792162"/>
          </a:xfrm>
        </p:spPr>
        <p:txBody>
          <a:bodyPr/>
          <a:lstStyle/>
          <a:p>
            <a:r>
              <a:rPr lang="en-US" sz="4000" b="1" dirty="0" smtClean="0">
                <a:solidFill>
                  <a:schemeClr val="accent6"/>
                </a:solidFill>
              </a:rPr>
              <a:t>Pre-Inspection Packet</a:t>
            </a:r>
            <a:endParaRPr lang="en-US" sz="4000" b="1" dirty="0">
              <a:solidFill>
                <a:schemeClr val="accent6"/>
              </a:solidFill>
            </a:endParaRPr>
          </a:p>
        </p:txBody>
      </p:sp>
      <p:sp>
        <p:nvSpPr>
          <p:cNvPr id="107523" name="Rectangle 3"/>
          <p:cNvSpPr>
            <a:spLocks noGrp="1" noChangeArrowheads="1"/>
          </p:cNvSpPr>
          <p:nvPr>
            <p:ph type="body" idx="1"/>
          </p:nvPr>
        </p:nvSpPr>
        <p:spPr>
          <a:xfrm>
            <a:off x="381000" y="990600"/>
            <a:ext cx="8534400" cy="4114800"/>
          </a:xfrm>
        </p:spPr>
        <p:txBody>
          <a:bodyPr/>
          <a:lstStyle/>
          <a:p>
            <a:pPr>
              <a:lnSpc>
                <a:spcPct val="80000"/>
              </a:lnSpc>
            </a:pPr>
            <a:r>
              <a:rPr lang="en-US" b="1" dirty="0" smtClean="0">
                <a:solidFill>
                  <a:schemeClr val="accent6"/>
                </a:solidFill>
              </a:rPr>
              <a:t>Project access map, include GPS info</a:t>
            </a:r>
          </a:p>
          <a:p>
            <a:pPr>
              <a:lnSpc>
                <a:spcPct val="80000"/>
              </a:lnSpc>
            </a:pPr>
            <a:r>
              <a:rPr lang="en-US" b="1" dirty="0" smtClean="0">
                <a:solidFill>
                  <a:schemeClr val="accent6"/>
                </a:solidFill>
              </a:rPr>
              <a:t>History of deficiencies and remedial measures</a:t>
            </a:r>
          </a:p>
          <a:p>
            <a:pPr>
              <a:lnSpc>
                <a:spcPct val="80000"/>
              </a:lnSpc>
            </a:pPr>
            <a:r>
              <a:rPr lang="en-US" b="1" dirty="0" smtClean="0">
                <a:solidFill>
                  <a:schemeClr val="accent6"/>
                </a:solidFill>
              </a:rPr>
              <a:t>Technical summaries</a:t>
            </a:r>
          </a:p>
          <a:p>
            <a:pPr>
              <a:lnSpc>
                <a:spcPct val="80000"/>
              </a:lnSpc>
            </a:pPr>
            <a:r>
              <a:rPr lang="en-US" b="1" dirty="0" smtClean="0">
                <a:solidFill>
                  <a:schemeClr val="accent6"/>
                </a:solidFill>
              </a:rPr>
              <a:t>Reservoir operations procedures</a:t>
            </a:r>
          </a:p>
          <a:p>
            <a:pPr>
              <a:lnSpc>
                <a:spcPct val="80000"/>
              </a:lnSpc>
            </a:pPr>
            <a:r>
              <a:rPr lang="en-US" b="1" dirty="0" smtClean="0">
                <a:solidFill>
                  <a:schemeClr val="accent6"/>
                </a:solidFill>
              </a:rPr>
              <a:t>Written evaluation and plots of instrumentation data</a:t>
            </a:r>
          </a:p>
          <a:p>
            <a:pPr>
              <a:lnSpc>
                <a:spcPct val="80000"/>
              </a:lnSpc>
            </a:pPr>
            <a:r>
              <a:rPr lang="en-US" b="1" dirty="0" smtClean="0">
                <a:solidFill>
                  <a:schemeClr val="accent6"/>
                </a:solidFill>
              </a:rPr>
              <a:t>Project data, layout and typical drawings</a:t>
            </a:r>
          </a:p>
          <a:p>
            <a:pPr>
              <a:lnSpc>
                <a:spcPct val="80000"/>
              </a:lnSpc>
            </a:pPr>
            <a:r>
              <a:rPr lang="en-US" b="1" dirty="0" smtClean="0">
                <a:solidFill>
                  <a:schemeClr val="accent6"/>
                </a:solidFill>
              </a:rPr>
              <a:t>OMRR&amp;R responsibilities</a:t>
            </a:r>
          </a:p>
          <a:p>
            <a:pPr>
              <a:lnSpc>
                <a:spcPct val="80000"/>
              </a:lnSpc>
            </a:pPr>
            <a:r>
              <a:rPr lang="en-US" b="1" dirty="0" smtClean="0">
                <a:solidFill>
                  <a:schemeClr val="accent6"/>
                </a:solidFill>
              </a:rPr>
              <a:t>Subsurface soil profiles plots</a:t>
            </a:r>
          </a:p>
          <a:p>
            <a:pPr>
              <a:lnSpc>
                <a:spcPct val="80000"/>
              </a:lnSpc>
            </a:pPr>
            <a:r>
              <a:rPr lang="en-US" b="1" dirty="0" smtClean="0">
                <a:solidFill>
                  <a:schemeClr val="accent6"/>
                </a:solidFill>
              </a:rPr>
              <a:t>Typical boring logs</a:t>
            </a:r>
            <a:endParaRPr lang="en-US" b="1" dirty="0">
              <a:solidFill>
                <a:schemeClr val="accent6"/>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25</a:t>
            </a:fld>
            <a:endParaRPr lang="en-US" dirty="0"/>
          </a:p>
        </p:txBody>
      </p:sp>
      <p:sp>
        <p:nvSpPr>
          <p:cNvPr id="107522" name="Rectangle 2"/>
          <p:cNvSpPr>
            <a:spLocks noGrp="1" noChangeArrowheads="1"/>
          </p:cNvSpPr>
          <p:nvPr>
            <p:ph type="title"/>
          </p:nvPr>
        </p:nvSpPr>
        <p:spPr>
          <a:xfrm>
            <a:off x="457200" y="0"/>
            <a:ext cx="8229600" cy="792162"/>
          </a:xfrm>
        </p:spPr>
        <p:txBody>
          <a:bodyPr/>
          <a:lstStyle/>
          <a:p>
            <a:r>
              <a:rPr lang="en-US" sz="4000" b="1" dirty="0" smtClean="0">
                <a:solidFill>
                  <a:schemeClr val="accent6"/>
                </a:solidFill>
              </a:rPr>
              <a:t>Pre-Inspection Packet (cont’d)</a:t>
            </a:r>
            <a:endParaRPr lang="en-US" sz="4000" b="1" dirty="0">
              <a:solidFill>
                <a:schemeClr val="accent6"/>
              </a:solidFill>
            </a:endParaRPr>
          </a:p>
        </p:txBody>
      </p:sp>
      <p:sp>
        <p:nvSpPr>
          <p:cNvPr id="107523" name="Rectangle 3"/>
          <p:cNvSpPr>
            <a:spLocks noGrp="1" noChangeArrowheads="1"/>
          </p:cNvSpPr>
          <p:nvPr>
            <p:ph type="body" idx="1"/>
          </p:nvPr>
        </p:nvSpPr>
        <p:spPr>
          <a:xfrm>
            <a:off x="381000" y="1066800"/>
            <a:ext cx="8534400" cy="4114800"/>
          </a:xfrm>
        </p:spPr>
        <p:txBody>
          <a:bodyPr/>
          <a:lstStyle/>
          <a:p>
            <a:pPr>
              <a:lnSpc>
                <a:spcPct val="80000"/>
              </a:lnSpc>
            </a:pPr>
            <a:r>
              <a:rPr lang="en-US" b="1" dirty="0" smtClean="0">
                <a:solidFill>
                  <a:schemeClr val="accent6"/>
                </a:solidFill>
              </a:rPr>
              <a:t>List of project documents/engineering data</a:t>
            </a:r>
          </a:p>
          <a:p>
            <a:pPr>
              <a:lnSpc>
                <a:spcPct val="80000"/>
              </a:lnSpc>
            </a:pPr>
            <a:r>
              <a:rPr lang="en-US" b="1" dirty="0" smtClean="0">
                <a:solidFill>
                  <a:schemeClr val="accent6"/>
                </a:solidFill>
              </a:rPr>
              <a:t>Checklists</a:t>
            </a:r>
          </a:p>
          <a:p>
            <a:pPr>
              <a:lnSpc>
                <a:spcPct val="80000"/>
              </a:lnSpc>
            </a:pPr>
            <a:r>
              <a:rPr lang="en-US" b="1" dirty="0" smtClean="0">
                <a:solidFill>
                  <a:schemeClr val="accent6"/>
                </a:solidFill>
              </a:rPr>
              <a:t>Findings of annual inspections and status of recommended action items</a:t>
            </a:r>
          </a:p>
          <a:p>
            <a:pPr>
              <a:lnSpc>
                <a:spcPct val="80000"/>
              </a:lnSpc>
            </a:pPr>
            <a:r>
              <a:rPr lang="en-US" b="1" dirty="0" smtClean="0">
                <a:solidFill>
                  <a:schemeClr val="accent6"/>
                </a:solidFill>
              </a:rPr>
              <a:t>Need for updating design parameters, e.g., hydraulic, seismic, structural, HSS</a:t>
            </a:r>
          </a:p>
          <a:p>
            <a:pPr>
              <a:lnSpc>
                <a:spcPct val="80000"/>
              </a:lnSpc>
            </a:pPr>
            <a:r>
              <a:rPr lang="en-US" b="1" dirty="0" smtClean="0">
                <a:solidFill>
                  <a:schemeClr val="accent6"/>
                </a:solidFill>
              </a:rPr>
              <a:t>Summary of past performance</a:t>
            </a:r>
          </a:p>
          <a:p>
            <a:pPr>
              <a:lnSpc>
                <a:spcPct val="80000"/>
              </a:lnSpc>
            </a:pPr>
            <a:r>
              <a:rPr lang="en-US" b="1" dirty="0" smtClean="0">
                <a:solidFill>
                  <a:schemeClr val="accent6"/>
                </a:solidFill>
              </a:rPr>
              <a:t>Summary of Bridge inspections</a:t>
            </a:r>
          </a:p>
          <a:p>
            <a:pPr>
              <a:lnSpc>
                <a:spcPct val="80000"/>
              </a:lnSpc>
            </a:pPr>
            <a:r>
              <a:rPr lang="en-US" b="1" dirty="0" smtClean="0">
                <a:solidFill>
                  <a:schemeClr val="accent6"/>
                </a:solidFill>
              </a:rPr>
              <a:t>Status of seismic re-evaluations</a:t>
            </a:r>
          </a:p>
          <a:p>
            <a:pPr>
              <a:lnSpc>
                <a:spcPct val="80000"/>
              </a:lnSpc>
            </a:pPr>
            <a:r>
              <a:rPr lang="en-US" b="1" dirty="0" smtClean="0">
                <a:solidFill>
                  <a:schemeClr val="accent6"/>
                </a:solidFill>
              </a:rPr>
              <a:t>Status of Hydrologic re-evaluations</a:t>
            </a:r>
          </a:p>
          <a:p>
            <a:pPr>
              <a:lnSpc>
                <a:spcPct val="80000"/>
              </a:lnSpc>
            </a:pPr>
            <a:endParaRPr lang="en-US" b="1" dirty="0">
              <a:solidFill>
                <a:schemeClr val="accent6"/>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26</a:t>
            </a:fld>
            <a:endParaRPr lang="en-US" dirty="0"/>
          </a:p>
        </p:txBody>
      </p:sp>
      <p:sp>
        <p:nvSpPr>
          <p:cNvPr id="107522" name="Rectangle 2"/>
          <p:cNvSpPr>
            <a:spLocks noGrp="1" noChangeArrowheads="1"/>
          </p:cNvSpPr>
          <p:nvPr>
            <p:ph type="title"/>
          </p:nvPr>
        </p:nvSpPr>
        <p:spPr>
          <a:xfrm>
            <a:off x="457200" y="0"/>
            <a:ext cx="8229600" cy="792162"/>
          </a:xfrm>
        </p:spPr>
        <p:txBody>
          <a:bodyPr/>
          <a:lstStyle/>
          <a:p>
            <a:r>
              <a:rPr lang="en-US" sz="4000" b="1" dirty="0" smtClean="0">
                <a:solidFill>
                  <a:schemeClr val="accent6"/>
                </a:solidFill>
              </a:rPr>
              <a:t>Inspection Plan</a:t>
            </a:r>
            <a:endParaRPr lang="en-US" sz="4000" b="1" dirty="0">
              <a:solidFill>
                <a:schemeClr val="accent6"/>
              </a:solidFill>
            </a:endParaRPr>
          </a:p>
        </p:txBody>
      </p:sp>
      <p:sp>
        <p:nvSpPr>
          <p:cNvPr id="107523" name="Rectangle 3"/>
          <p:cNvSpPr>
            <a:spLocks noGrp="1" noChangeArrowheads="1"/>
          </p:cNvSpPr>
          <p:nvPr>
            <p:ph type="body" idx="1"/>
          </p:nvPr>
        </p:nvSpPr>
        <p:spPr>
          <a:xfrm>
            <a:off x="533400" y="914400"/>
            <a:ext cx="8382000" cy="4114800"/>
          </a:xfrm>
        </p:spPr>
        <p:txBody>
          <a:bodyPr/>
          <a:lstStyle/>
          <a:p>
            <a:pPr>
              <a:lnSpc>
                <a:spcPct val="80000"/>
              </a:lnSpc>
            </a:pPr>
            <a:r>
              <a:rPr lang="en-US" b="1" dirty="0" smtClean="0">
                <a:solidFill>
                  <a:schemeClr val="accent6"/>
                </a:solidFill>
              </a:rPr>
              <a:t>Risk informed</a:t>
            </a:r>
          </a:p>
          <a:p>
            <a:pPr>
              <a:lnSpc>
                <a:spcPct val="80000"/>
              </a:lnSpc>
            </a:pPr>
            <a:r>
              <a:rPr lang="en-US" b="1" dirty="0" smtClean="0">
                <a:solidFill>
                  <a:schemeClr val="accent6"/>
                </a:solidFill>
              </a:rPr>
              <a:t>Incorporate OCA</a:t>
            </a:r>
          </a:p>
          <a:p>
            <a:pPr>
              <a:lnSpc>
                <a:spcPct val="80000"/>
              </a:lnSpc>
            </a:pPr>
            <a:r>
              <a:rPr lang="en-US" b="1" dirty="0" smtClean="0">
                <a:solidFill>
                  <a:schemeClr val="accent6"/>
                </a:solidFill>
              </a:rPr>
              <a:t>Include technical skills required, items of equipment to be operated, areas to be inspected, required support equipment</a:t>
            </a:r>
          </a:p>
          <a:p>
            <a:pPr lvl="1">
              <a:lnSpc>
                <a:spcPct val="80000"/>
              </a:lnSpc>
            </a:pPr>
            <a:r>
              <a:rPr lang="en-US" b="1" dirty="0" smtClean="0">
                <a:solidFill>
                  <a:schemeClr val="accent6"/>
                </a:solidFill>
              </a:rPr>
              <a:t>HSS</a:t>
            </a:r>
          </a:p>
          <a:p>
            <a:pPr lvl="1">
              <a:lnSpc>
                <a:spcPct val="80000"/>
              </a:lnSpc>
            </a:pPr>
            <a:r>
              <a:rPr lang="en-US" b="1" dirty="0" smtClean="0">
                <a:solidFill>
                  <a:schemeClr val="accent6"/>
                </a:solidFill>
              </a:rPr>
              <a:t>Concrete structures</a:t>
            </a:r>
          </a:p>
          <a:p>
            <a:pPr lvl="1">
              <a:lnSpc>
                <a:spcPct val="80000"/>
              </a:lnSpc>
            </a:pPr>
            <a:r>
              <a:rPr lang="en-US" b="1" dirty="0" smtClean="0">
                <a:solidFill>
                  <a:schemeClr val="accent6"/>
                </a:solidFill>
              </a:rPr>
              <a:t>Water passages</a:t>
            </a:r>
          </a:p>
          <a:p>
            <a:pPr lvl="1">
              <a:lnSpc>
                <a:spcPct val="80000"/>
              </a:lnSpc>
            </a:pPr>
            <a:r>
              <a:rPr lang="en-US" b="1" dirty="0" smtClean="0">
                <a:solidFill>
                  <a:schemeClr val="accent6"/>
                </a:solidFill>
              </a:rPr>
              <a:t>Embankments</a:t>
            </a:r>
          </a:p>
          <a:p>
            <a:pPr lvl="1">
              <a:lnSpc>
                <a:spcPct val="80000"/>
              </a:lnSpc>
            </a:pPr>
            <a:r>
              <a:rPr lang="en-US" b="1" dirty="0" smtClean="0">
                <a:solidFill>
                  <a:schemeClr val="accent6"/>
                </a:solidFill>
              </a:rPr>
              <a:t>Spillways</a:t>
            </a:r>
          </a:p>
          <a:p>
            <a:pPr lvl="1">
              <a:lnSpc>
                <a:spcPct val="80000"/>
              </a:lnSpc>
            </a:pPr>
            <a:r>
              <a:rPr lang="en-US" b="1" dirty="0" smtClean="0">
                <a:solidFill>
                  <a:schemeClr val="accent6"/>
                </a:solidFill>
              </a:rPr>
              <a:t>Instrumentation</a:t>
            </a:r>
          </a:p>
          <a:p>
            <a:pPr lvl="1">
              <a:lnSpc>
                <a:spcPct val="80000"/>
              </a:lnSpc>
            </a:pPr>
            <a:r>
              <a:rPr lang="en-US" b="1" dirty="0" smtClean="0">
                <a:solidFill>
                  <a:schemeClr val="accent6"/>
                </a:solidFill>
              </a:rPr>
              <a:t>Reservoir Rim</a:t>
            </a:r>
          </a:p>
          <a:p>
            <a:pPr>
              <a:lnSpc>
                <a:spcPct val="80000"/>
              </a:lnSpc>
            </a:pPr>
            <a:endParaRPr lang="en-US" b="1" dirty="0" smtClean="0">
              <a:solidFill>
                <a:schemeClr val="accent6"/>
              </a:solidFill>
            </a:endParaRPr>
          </a:p>
          <a:p>
            <a:pPr>
              <a:lnSpc>
                <a:spcPct val="80000"/>
              </a:lnSpc>
            </a:pPr>
            <a:endParaRPr lang="en-US" b="1" dirty="0">
              <a:solidFill>
                <a:schemeClr val="accent6"/>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27</a:t>
            </a:fld>
            <a:endParaRPr lang="en-US" dirty="0"/>
          </a:p>
        </p:txBody>
      </p:sp>
      <p:sp>
        <p:nvSpPr>
          <p:cNvPr id="107522" name="Rectangle 2"/>
          <p:cNvSpPr>
            <a:spLocks noGrp="1" noChangeArrowheads="1"/>
          </p:cNvSpPr>
          <p:nvPr>
            <p:ph type="title"/>
          </p:nvPr>
        </p:nvSpPr>
        <p:spPr>
          <a:xfrm>
            <a:off x="457200" y="228600"/>
            <a:ext cx="8229600" cy="715962"/>
          </a:xfrm>
        </p:spPr>
        <p:txBody>
          <a:bodyPr/>
          <a:lstStyle/>
          <a:p>
            <a:r>
              <a:rPr lang="en-US" sz="4000" b="1" dirty="0" smtClean="0">
                <a:solidFill>
                  <a:schemeClr val="accent6"/>
                </a:solidFill>
              </a:rPr>
              <a:t>Pre-Inspection</a:t>
            </a:r>
            <a:r>
              <a:rPr lang="en-US" b="1" dirty="0" smtClean="0">
                <a:solidFill>
                  <a:schemeClr val="accent6"/>
                </a:solidFill>
              </a:rPr>
              <a:t> Briefing</a:t>
            </a:r>
            <a:endParaRPr lang="en-US" b="1" dirty="0">
              <a:solidFill>
                <a:schemeClr val="accent6"/>
              </a:solidFill>
            </a:endParaRPr>
          </a:p>
        </p:txBody>
      </p:sp>
      <p:sp>
        <p:nvSpPr>
          <p:cNvPr id="107523" name="Rectangle 3"/>
          <p:cNvSpPr>
            <a:spLocks noGrp="1" noChangeArrowheads="1"/>
          </p:cNvSpPr>
          <p:nvPr>
            <p:ph type="body" idx="1"/>
          </p:nvPr>
        </p:nvSpPr>
        <p:spPr>
          <a:xfrm>
            <a:off x="685800" y="1143000"/>
            <a:ext cx="8077200" cy="4648200"/>
          </a:xfrm>
        </p:spPr>
        <p:txBody>
          <a:bodyPr/>
          <a:lstStyle/>
          <a:p>
            <a:pPr>
              <a:lnSpc>
                <a:spcPct val="80000"/>
              </a:lnSpc>
            </a:pPr>
            <a:r>
              <a:rPr lang="en-US" b="1" dirty="0" smtClean="0">
                <a:solidFill>
                  <a:schemeClr val="accent6"/>
                </a:solidFill>
              </a:rPr>
              <a:t>Construction history and photos</a:t>
            </a:r>
          </a:p>
          <a:p>
            <a:pPr>
              <a:lnSpc>
                <a:spcPct val="80000"/>
              </a:lnSpc>
            </a:pPr>
            <a:r>
              <a:rPr lang="en-US" b="1" dirty="0" smtClean="0">
                <a:solidFill>
                  <a:schemeClr val="accent6"/>
                </a:solidFill>
              </a:rPr>
              <a:t>Performance history</a:t>
            </a:r>
          </a:p>
          <a:p>
            <a:pPr>
              <a:lnSpc>
                <a:spcPct val="80000"/>
              </a:lnSpc>
            </a:pPr>
            <a:r>
              <a:rPr lang="en-US" b="1" dirty="0" smtClean="0">
                <a:solidFill>
                  <a:schemeClr val="accent6"/>
                </a:solidFill>
              </a:rPr>
              <a:t>PFMA results</a:t>
            </a:r>
          </a:p>
          <a:p>
            <a:pPr>
              <a:lnSpc>
                <a:spcPct val="80000"/>
              </a:lnSpc>
            </a:pPr>
            <a:r>
              <a:rPr lang="en-US" b="1" dirty="0" smtClean="0">
                <a:solidFill>
                  <a:schemeClr val="accent6"/>
                </a:solidFill>
              </a:rPr>
              <a:t>RA results</a:t>
            </a:r>
          </a:p>
          <a:p>
            <a:pPr>
              <a:lnSpc>
                <a:spcPct val="80000"/>
              </a:lnSpc>
            </a:pPr>
            <a:r>
              <a:rPr lang="en-US" b="1" dirty="0" smtClean="0">
                <a:solidFill>
                  <a:schemeClr val="accent6"/>
                </a:solidFill>
              </a:rPr>
              <a:t>Interim Risk Reduction Measures</a:t>
            </a:r>
          </a:p>
          <a:p>
            <a:pPr>
              <a:lnSpc>
                <a:spcPct val="80000"/>
              </a:lnSpc>
            </a:pPr>
            <a:r>
              <a:rPr lang="en-US" b="1" dirty="0" smtClean="0">
                <a:solidFill>
                  <a:schemeClr val="accent6"/>
                </a:solidFill>
              </a:rPr>
              <a:t>Results of any pre-inspections</a:t>
            </a:r>
          </a:p>
          <a:p>
            <a:pPr>
              <a:lnSpc>
                <a:spcPct val="80000"/>
              </a:lnSpc>
            </a:pPr>
            <a:r>
              <a:rPr lang="en-US" b="1" dirty="0" smtClean="0">
                <a:solidFill>
                  <a:schemeClr val="accent6"/>
                </a:solidFill>
              </a:rPr>
              <a:t>Inspection plan</a:t>
            </a:r>
          </a:p>
          <a:p>
            <a:pPr>
              <a:lnSpc>
                <a:spcPct val="80000"/>
              </a:lnSpc>
            </a:pPr>
            <a:r>
              <a:rPr lang="en-US" b="1" dirty="0" smtClean="0">
                <a:solidFill>
                  <a:schemeClr val="accent6"/>
                </a:solidFill>
              </a:rPr>
              <a:t>Checklists and ratings</a:t>
            </a:r>
          </a:p>
          <a:p>
            <a:pPr>
              <a:lnSpc>
                <a:spcPct val="80000"/>
              </a:lnSpc>
            </a:pPr>
            <a:r>
              <a:rPr lang="en-US" b="1" dirty="0" smtClean="0">
                <a:solidFill>
                  <a:schemeClr val="accent6"/>
                </a:solidFill>
              </a:rPr>
              <a:t>Project staff input</a:t>
            </a:r>
          </a:p>
          <a:p>
            <a:pPr>
              <a:lnSpc>
                <a:spcPct val="80000"/>
              </a:lnSpc>
            </a:pPr>
            <a:r>
              <a:rPr lang="en-US" b="1" dirty="0" smtClean="0">
                <a:solidFill>
                  <a:schemeClr val="accent6"/>
                </a:solidFill>
              </a:rPr>
              <a:t>Safety briefing and AHA</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28</a:t>
            </a:fld>
            <a:endParaRPr lang="en-US" dirty="0"/>
          </a:p>
        </p:txBody>
      </p:sp>
      <p:sp>
        <p:nvSpPr>
          <p:cNvPr id="107522" name="Rectangle 2"/>
          <p:cNvSpPr>
            <a:spLocks noGrp="1" noChangeArrowheads="1"/>
          </p:cNvSpPr>
          <p:nvPr>
            <p:ph type="title"/>
          </p:nvPr>
        </p:nvSpPr>
        <p:spPr>
          <a:xfrm>
            <a:off x="457200" y="152400"/>
            <a:ext cx="8229600" cy="838200"/>
          </a:xfrm>
        </p:spPr>
        <p:txBody>
          <a:bodyPr/>
          <a:lstStyle/>
          <a:p>
            <a:r>
              <a:rPr lang="en-US" b="1" dirty="0" smtClean="0">
                <a:solidFill>
                  <a:schemeClr val="accent6"/>
                </a:solidFill>
              </a:rPr>
              <a:t>Inspection Procedures</a:t>
            </a:r>
            <a:endParaRPr lang="en-US" b="1" dirty="0">
              <a:solidFill>
                <a:schemeClr val="accent6"/>
              </a:solidFill>
            </a:endParaRPr>
          </a:p>
        </p:txBody>
      </p:sp>
      <p:sp>
        <p:nvSpPr>
          <p:cNvPr id="107523" name="Rectangle 3"/>
          <p:cNvSpPr>
            <a:spLocks noGrp="1" noChangeArrowheads="1"/>
          </p:cNvSpPr>
          <p:nvPr>
            <p:ph type="body" idx="1"/>
          </p:nvPr>
        </p:nvSpPr>
        <p:spPr>
          <a:xfrm>
            <a:off x="609600" y="1600200"/>
            <a:ext cx="7848600" cy="4648200"/>
          </a:xfrm>
        </p:spPr>
        <p:txBody>
          <a:bodyPr/>
          <a:lstStyle/>
          <a:p>
            <a:pPr>
              <a:lnSpc>
                <a:spcPct val="80000"/>
              </a:lnSpc>
              <a:spcBef>
                <a:spcPts val="1800"/>
              </a:spcBef>
            </a:pPr>
            <a:r>
              <a:rPr lang="en-US" b="1" dirty="0" smtClean="0">
                <a:solidFill>
                  <a:schemeClr val="accent6"/>
                </a:solidFill>
              </a:rPr>
              <a:t>Inspect/operate features related to safety and stability of structure and operational adequacy of project</a:t>
            </a:r>
          </a:p>
          <a:p>
            <a:pPr>
              <a:lnSpc>
                <a:spcPct val="80000"/>
              </a:lnSpc>
              <a:spcBef>
                <a:spcPts val="1800"/>
              </a:spcBef>
            </a:pPr>
            <a:r>
              <a:rPr lang="en-US" b="1" dirty="0" smtClean="0">
                <a:solidFill>
                  <a:schemeClr val="accent6"/>
                </a:solidFill>
              </a:rPr>
              <a:t>Verify engineering data stored on site, EAP up to date and accessible, all personnel with DS training</a:t>
            </a:r>
          </a:p>
          <a:p>
            <a:pPr>
              <a:lnSpc>
                <a:spcPct val="80000"/>
              </a:lnSpc>
              <a:spcBef>
                <a:spcPts val="1800"/>
              </a:spcBef>
            </a:pPr>
            <a:r>
              <a:rPr lang="en-US" b="1" dirty="0" smtClean="0">
                <a:solidFill>
                  <a:schemeClr val="accent6"/>
                </a:solidFill>
              </a:rPr>
              <a:t>Certain features may be inspected prior to PI, e.g., stilling basins, HSS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29</a:t>
            </a:fld>
            <a:endParaRPr lang="en-US" dirty="0"/>
          </a:p>
        </p:txBody>
      </p:sp>
      <p:sp>
        <p:nvSpPr>
          <p:cNvPr id="107522" name="Rectangle 2"/>
          <p:cNvSpPr>
            <a:spLocks noGrp="1" noChangeArrowheads="1"/>
          </p:cNvSpPr>
          <p:nvPr>
            <p:ph type="title"/>
          </p:nvPr>
        </p:nvSpPr>
        <p:spPr>
          <a:xfrm>
            <a:off x="457200" y="0"/>
            <a:ext cx="8229600" cy="715962"/>
          </a:xfrm>
        </p:spPr>
        <p:txBody>
          <a:bodyPr/>
          <a:lstStyle/>
          <a:p>
            <a:r>
              <a:rPr lang="en-US" b="1" dirty="0" smtClean="0">
                <a:solidFill>
                  <a:schemeClr val="accent6"/>
                </a:solidFill>
              </a:rPr>
              <a:t>Inspections</a:t>
            </a:r>
            <a:endParaRPr lang="en-US" b="1" dirty="0">
              <a:solidFill>
                <a:schemeClr val="accent6"/>
              </a:solidFill>
            </a:endParaRPr>
          </a:p>
        </p:txBody>
      </p:sp>
      <p:sp>
        <p:nvSpPr>
          <p:cNvPr id="107523" name="Rectangle 3"/>
          <p:cNvSpPr>
            <a:spLocks noGrp="1" noChangeArrowheads="1"/>
          </p:cNvSpPr>
          <p:nvPr>
            <p:ph type="body" idx="1"/>
          </p:nvPr>
        </p:nvSpPr>
        <p:spPr>
          <a:xfrm>
            <a:off x="5257800" y="1524000"/>
            <a:ext cx="3886200" cy="4114800"/>
          </a:xfrm>
        </p:spPr>
        <p:txBody>
          <a:bodyPr/>
          <a:lstStyle/>
          <a:p>
            <a:pPr>
              <a:lnSpc>
                <a:spcPct val="80000"/>
              </a:lnSpc>
            </a:pPr>
            <a:r>
              <a:rPr lang="en-US" b="1" dirty="0" smtClean="0">
                <a:solidFill>
                  <a:schemeClr val="accent6"/>
                </a:solidFill>
                <a:latin typeface="+mj-lt"/>
              </a:rPr>
              <a:t>Stilling Basins</a:t>
            </a:r>
          </a:p>
          <a:p>
            <a:pPr lvl="1">
              <a:lnSpc>
                <a:spcPct val="80000"/>
              </a:lnSpc>
            </a:pPr>
            <a:r>
              <a:rPr lang="en-US" b="1" dirty="0" smtClean="0">
                <a:solidFill>
                  <a:schemeClr val="accent6"/>
                </a:solidFill>
                <a:latin typeface="+mj-lt"/>
              </a:rPr>
              <a:t>At each PI if significant release</a:t>
            </a:r>
          </a:p>
          <a:p>
            <a:pPr lvl="1">
              <a:lnSpc>
                <a:spcPct val="80000"/>
              </a:lnSpc>
            </a:pPr>
            <a:r>
              <a:rPr lang="en-US" b="1" dirty="0" smtClean="0">
                <a:solidFill>
                  <a:schemeClr val="accent6"/>
                </a:solidFill>
                <a:latin typeface="+mj-lt"/>
              </a:rPr>
              <a:t>Diver or Hydro-Acoustic Survey</a:t>
            </a:r>
          </a:p>
          <a:p>
            <a:pPr lvl="1">
              <a:lnSpc>
                <a:spcPct val="80000"/>
              </a:lnSpc>
            </a:pPr>
            <a:r>
              <a:rPr lang="en-US" b="1" dirty="0" smtClean="0">
                <a:solidFill>
                  <a:schemeClr val="accent6"/>
                </a:solidFill>
                <a:latin typeface="+mj-lt"/>
              </a:rPr>
              <a:t>After significant release</a:t>
            </a:r>
          </a:p>
          <a:p>
            <a:pPr lvl="1">
              <a:lnSpc>
                <a:spcPct val="80000"/>
              </a:lnSpc>
              <a:buNone/>
            </a:pPr>
            <a:endParaRPr lang="en-US" b="1" dirty="0" smtClean="0">
              <a:solidFill>
                <a:schemeClr val="accent6"/>
              </a:solidFill>
              <a:latin typeface="+mj-lt"/>
            </a:endParaRPr>
          </a:p>
        </p:txBody>
      </p:sp>
      <p:pic>
        <p:nvPicPr>
          <p:cNvPr id="377857" name="Picture 1"/>
          <p:cNvPicPr>
            <a:picLocks noChangeAspect="1" noChangeArrowheads="1"/>
          </p:cNvPicPr>
          <p:nvPr/>
        </p:nvPicPr>
        <p:blipFill>
          <a:blip r:embed="rId3" cstate="print"/>
          <a:srcRect l="6400" r="19200" b="11936"/>
          <a:stretch>
            <a:fillRect/>
          </a:stretch>
        </p:blipFill>
        <p:spPr bwMode="auto">
          <a:xfrm>
            <a:off x="152400" y="1143000"/>
            <a:ext cx="5314950" cy="472248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a:xfrm>
            <a:off x="3496959" y="6381750"/>
            <a:ext cx="2133600" cy="476250"/>
          </a:xfrm>
          <a:prstGeom prst="rect">
            <a:avLst/>
          </a:prstGeom>
          <a:noFill/>
        </p:spPr>
        <p:txBody>
          <a:bodyPr/>
          <a:lstStyle/>
          <a:p>
            <a:fld id="{A0876D19-3D6E-46D3-A05D-D614D7736CFC}" type="slidenum">
              <a:rPr lang="en-US"/>
              <a:pPr/>
              <a:t>3</a:t>
            </a:fld>
            <a:endParaRPr lang="en-US" dirty="0"/>
          </a:p>
        </p:txBody>
      </p:sp>
      <p:pic>
        <p:nvPicPr>
          <p:cNvPr id="1027"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752600" y="228600"/>
            <a:ext cx="5108153" cy="5943600"/>
          </a:xfrm>
          <a:prstGeom prst="rect">
            <a:avLst/>
          </a:prstGeom>
          <a:noFill/>
          <a:ln w="9525">
            <a:noFill/>
            <a:miter lim="800000"/>
            <a:headEnd/>
            <a:tailEnd/>
          </a:ln>
        </p:spPr>
      </p:pic>
      <p:cxnSp>
        <p:nvCxnSpPr>
          <p:cNvPr id="8" name="Straight Arrow Connector 7"/>
          <p:cNvCxnSpPr/>
          <p:nvPr/>
        </p:nvCxnSpPr>
        <p:spPr>
          <a:xfrm flipH="1">
            <a:off x="6553200" y="2286000"/>
            <a:ext cx="914400" cy="0"/>
          </a:xfrm>
          <a:prstGeom prst="straightConnector1">
            <a:avLst/>
          </a:prstGeom>
          <a:ln w="1270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467600" y="1676400"/>
            <a:ext cx="1676400" cy="1200329"/>
          </a:xfrm>
          <a:prstGeom prst="rect">
            <a:avLst/>
          </a:prstGeom>
          <a:noFill/>
        </p:spPr>
        <p:txBody>
          <a:bodyPr wrap="square" rtlCol="0">
            <a:spAutoFit/>
          </a:bodyPr>
          <a:lstStyle/>
          <a:p>
            <a:r>
              <a:rPr lang="en-US" dirty="0" smtClean="0"/>
              <a:t>Cornerstone of the dam safety program</a:t>
            </a:r>
            <a:endParaRPr lang="en-US" dirty="0"/>
          </a:p>
        </p:txBody>
      </p:sp>
      <p:sp>
        <p:nvSpPr>
          <p:cNvPr id="10" name="TextBox 9"/>
          <p:cNvSpPr txBox="1"/>
          <p:nvPr/>
        </p:nvSpPr>
        <p:spPr>
          <a:xfrm>
            <a:off x="6324600" y="4495800"/>
            <a:ext cx="2590800" cy="1200329"/>
          </a:xfrm>
          <a:prstGeom prst="rect">
            <a:avLst/>
          </a:prstGeom>
          <a:noFill/>
        </p:spPr>
        <p:txBody>
          <a:bodyPr wrap="square" rtlCol="0">
            <a:spAutoFit/>
          </a:bodyPr>
          <a:lstStyle/>
          <a:p>
            <a:r>
              <a:rPr lang="en-US" dirty="0" smtClean="0"/>
              <a:t>Note: It is important to update IRRMP any time understanding of project risk changes.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30</a:t>
            </a:fld>
            <a:endParaRPr lang="en-US" dirty="0"/>
          </a:p>
        </p:txBody>
      </p:sp>
      <p:sp>
        <p:nvSpPr>
          <p:cNvPr id="107522" name="Rectangle 2"/>
          <p:cNvSpPr>
            <a:spLocks noGrp="1" noChangeArrowheads="1"/>
          </p:cNvSpPr>
          <p:nvPr>
            <p:ph type="title"/>
          </p:nvPr>
        </p:nvSpPr>
        <p:spPr>
          <a:xfrm>
            <a:off x="457200" y="685800"/>
            <a:ext cx="8229600" cy="792162"/>
          </a:xfrm>
        </p:spPr>
        <p:txBody>
          <a:bodyPr/>
          <a:lstStyle/>
          <a:p>
            <a:r>
              <a:rPr lang="en-US" b="1" dirty="0" smtClean="0">
                <a:solidFill>
                  <a:schemeClr val="accent6"/>
                </a:solidFill>
              </a:rPr>
              <a:t>Inspections</a:t>
            </a:r>
            <a:endParaRPr lang="en-US" b="1" dirty="0">
              <a:solidFill>
                <a:schemeClr val="accent6"/>
              </a:solidFill>
            </a:endParaRPr>
          </a:p>
        </p:txBody>
      </p:sp>
      <p:sp>
        <p:nvSpPr>
          <p:cNvPr id="107523" name="Rectangle 3"/>
          <p:cNvSpPr>
            <a:spLocks noGrp="1" noChangeArrowheads="1"/>
          </p:cNvSpPr>
          <p:nvPr>
            <p:ph type="body" idx="1"/>
          </p:nvPr>
        </p:nvSpPr>
        <p:spPr>
          <a:xfrm>
            <a:off x="0" y="2209800"/>
            <a:ext cx="4343400" cy="3505200"/>
          </a:xfrm>
        </p:spPr>
        <p:txBody>
          <a:bodyPr/>
          <a:lstStyle/>
          <a:p>
            <a:pPr>
              <a:lnSpc>
                <a:spcPct val="80000"/>
              </a:lnSpc>
            </a:pPr>
            <a:r>
              <a:rPr lang="en-US" b="1" dirty="0" smtClean="0">
                <a:solidFill>
                  <a:schemeClr val="accent6"/>
                </a:solidFill>
                <a:latin typeface="+mj-lt"/>
              </a:rPr>
              <a:t>Hydraulic Steel Structures</a:t>
            </a:r>
          </a:p>
          <a:p>
            <a:pPr lvl="1">
              <a:lnSpc>
                <a:spcPct val="80000"/>
              </a:lnSpc>
            </a:pPr>
            <a:r>
              <a:rPr lang="en-US" b="1" dirty="0" smtClean="0">
                <a:solidFill>
                  <a:schemeClr val="accent6"/>
                </a:solidFill>
                <a:latin typeface="+mj-lt"/>
              </a:rPr>
              <a:t>FCM every 5 years</a:t>
            </a:r>
          </a:p>
          <a:p>
            <a:pPr lvl="1">
              <a:lnSpc>
                <a:spcPct val="80000"/>
              </a:lnSpc>
            </a:pPr>
            <a:r>
              <a:rPr lang="en-US" b="1" dirty="0" smtClean="0">
                <a:solidFill>
                  <a:schemeClr val="accent6"/>
                </a:solidFill>
                <a:latin typeface="+mj-lt"/>
              </a:rPr>
              <a:t>All every 25 years</a:t>
            </a:r>
          </a:p>
          <a:p>
            <a:pPr lvl="1">
              <a:lnSpc>
                <a:spcPct val="80000"/>
              </a:lnSpc>
            </a:pPr>
            <a:r>
              <a:rPr lang="en-US" b="1" dirty="0" smtClean="0">
                <a:solidFill>
                  <a:schemeClr val="accent6"/>
                </a:solidFill>
                <a:latin typeface="+mj-lt"/>
              </a:rPr>
              <a:t>One of each type/PI</a:t>
            </a:r>
          </a:p>
        </p:txBody>
      </p:sp>
      <p:pic>
        <p:nvPicPr>
          <p:cNvPr id="455682" name="Picture 2"/>
          <p:cNvPicPr>
            <a:picLocks noChangeAspect="1" noChangeArrowheads="1"/>
          </p:cNvPicPr>
          <p:nvPr/>
        </p:nvPicPr>
        <p:blipFill>
          <a:blip r:embed="rId3" cstate="print"/>
          <a:srcRect l="5948"/>
          <a:stretch>
            <a:fillRect/>
          </a:stretch>
        </p:blipFill>
        <p:spPr bwMode="auto">
          <a:xfrm>
            <a:off x="4382601" y="1905000"/>
            <a:ext cx="4761399" cy="377651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52132A8A-338E-4155-BB15-4F1E3634528F}" type="slidenum">
              <a:rPr lang="en-US"/>
              <a:pPr/>
              <a:t>31</a:t>
            </a:fld>
            <a:endParaRPr lang="en-US"/>
          </a:p>
        </p:txBody>
      </p:sp>
      <p:sp>
        <p:nvSpPr>
          <p:cNvPr id="778242" name="Rectangle 2"/>
          <p:cNvSpPr>
            <a:spLocks noGrp="1" noChangeArrowheads="1"/>
          </p:cNvSpPr>
          <p:nvPr>
            <p:ph type="title"/>
          </p:nvPr>
        </p:nvSpPr>
        <p:spPr>
          <a:xfrm>
            <a:off x="762000" y="0"/>
            <a:ext cx="7772400" cy="1143000"/>
          </a:xfrm>
        </p:spPr>
        <p:txBody>
          <a:bodyPr/>
          <a:lstStyle/>
          <a:p>
            <a:r>
              <a:rPr lang="en-US" b="1" dirty="0" err="1">
                <a:solidFill>
                  <a:schemeClr val="accent6"/>
                </a:solidFill>
              </a:rPr>
              <a:t>Tainter</a:t>
            </a:r>
            <a:r>
              <a:rPr lang="en-US" b="1" dirty="0">
                <a:solidFill>
                  <a:schemeClr val="accent6"/>
                </a:solidFill>
              </a:rPr>
              <a:t> Gate Interior</a:t>
            </a:r>
          </a:p>
        </p:txBody>
      </p:sp>
      <p:pic>
        <p:nvPicPr>
          <p:cNvPr id="778243" name="Picture 3"/>
          <p:cNvPicPr>
            <a:picLocks noChangeAspect="1" noChangeArrowheads="1"/>
          </p:cNvPicPr>
          <p:nvPr/>
        </p:nvPicPr>
        <p:blipFill>
          <a:blip r:embed="rId3" cstate="print"/>
          <a:srcRect/>
          <a:stretch>
            <a:fillRect/>
          </a:stretch>
        </p:blipFill>
        <p:spPr bwMode="auto">
          <a:xfrm>
            <a:off x="381000" y="1012825"/>
            <a:ext cx="8153400" cy="5888038"/>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457200" y="838200"/>
            <a:ext cx="8077200" cy="4724400"/>
          </a:xfrm>
        </p:spPr>
        <p:txBody>
          <a:bodyPr/>
          <a:lstStyle/>
          <a:p>
            <a:pPr>
              <a:spcBef>
                <a:spcPts val="0"/>
              </a:spcBef>
              <a:spcAft>
                <a:spcPts val="1200"/>
              </a:spcAft>
            </a:pPr>
            <a:r>
              <a:rPr lang="en-US" sz="2400" u="sng" dirty="0" smtClean="0">
                <a:solidFill>
                  <a:schemeClr val="accent6"/>
                </a:solidFill>
              </a:rPr>
              <a:t>Concrete </a:t>
            </a:r>
            <a:r>
              <a:rPr lang="en-US" sz="2400" u="sng" dirty="0">
                <a:solidFill>
                  <a:schemeClr val="accent6"/>
                </a:solidFill>
              </a:rPr>
              <a:t>dam or earthen </a:t>
            </a:r>
            <a:r>
              <a:rPr lang="en-US" sz="2400" u="sng" dirty="0" smtClean="0">
                <a:solidFill>
                  <a:schemeClr val="accent6"/>
                </a:solidFill>
              </a:rPr>
              <a:t>embankments</a:t>
            </a:r>
            <a:r>
              <a:rPr lang="en-US" sz="2400" dirty="0" smtClean="0">
                <a:solidFill>
                  <a:schemeClr val="accent6"/>
                </a:solidFill>
              </a:rPr>
              <a:t>—All areas such </a:t>
            </a:r>
            <a:r>
              <a:rPr lang="en-US" sz="2400" dirty="0">
                <a:solidFill>
                  <a:schemeClr val="accent6"/>
                </a:solidFill>
              </a:rPr>
              <a:t>as toes, abutments, crest, upstream and downstream face, etc</a:t>
            </a:r>
            <a:r>
              <a:rPr lang="en-US" sz="2400" dirty="0" smtClean="0">
                <a:solidFill>
                  <a:schemeClr val="accent6"/>
                </a:solidFill>
              </a:rPr>
              <a:t>.</a:t>
            </a:r>
            <a:endParaRPr lang="en-US" sz="2400" dirty="0">
              <a:solidFill>
                <a:schemeClr val="accent6"/>
              </a:solidFill>
            </a:endParaRPr>
          </a:p>
          <a:p>
            <a:pPr>
              <a:lnSpc>
                <a:spcPct val="80000"/>
              </a:lnSpc>
              <a:spcBef>
                <a:spcPts val="0"/>
              </a:spcBef>
              <a:spcAft>
                <a:spcPts val="1200"/>
              </a:spcAft>
            </a:pPr>
            <a:r>
              <a:rPr lang="en-US" sz="2400" u="sng" dirty="0">
                <a:solidFill>
                  <a:schemeClr val="accent6"/>
                </a:solidFill>
              </a:rPr>
              <a:t>Outlet </a:t>
            </a:r>
            <a:r>
              <a:rPr lang="en-US" sz="2400" u="sng" dirty="0" smtClean="0">
                <a:solidFill>
                  <a:schemeClr val="accent6"/>
                </a:solidFill>
              </a:rPr>
              <a:t>Works</a:t>
            </a:r>
            <a:r>
              <a:rPr lang="en-US" sz="2400" dirty="0" smtClean="0">
                <a:solidFill>
                  <a:schemeClr val="accent6"/>
                </a:solidFill>
              </a:rPr>
              <a:t>—Intake </a:t>
            </a:r>
            <a:r>
              <a:rPr lang="en-US" sz="2400" dirty="0">
                <a:solidFill>
                  <a:schemeClr val="accent6"/>
                </a:solidFill>
              </a:rPr>
              <a:t>Structure, all concrete, all gates, </a:t>
            </a:r>
            <a:r>
              <a:rPr lang="en-US" sz="2400" dirty="0" smtClean="0">
                <a:solidFill>
                  <a:schemeClr val="accent6"/>
                </a:solidFill>
              </a:rPr>
              <a:t>bulkheads, tunnel/conduit/sluices, transition area, stilling basin, outlet channel; Operate </a:t>
            </a:r>
            <a:r>
              <a:rPr lang="en-US" sz="2400" dirty="0">
                <a:solidFill>
                  <a:schemeClr val="accent6"/>
                </a:solidFill>
              </a:rPr>
              <a:t>all mechanical and electrical equipment, all hydraulic </a:t>
            </a:r>
            <a:r>
              <a:rPr lang="en-US" sz="2400" dirty="0" smtClean="0">
                <a:solidFill>
                  <a:schemeClr val="accent6"/>
                </a:solidFill>
              </a:rPr>
              <a:t>equipment; Run </a:t>
            </a:r>
            <a:r>
              <a:rPr lang="en-US" sz="2400" dirty="0">
                <a:solidFill>
                  <a:schemeClr val="accent6"/>
                </a:solidFill>
              </a:rPr>
              <a:t>emergency generator under load.</a:t>
            </a:r>
          </a:p>
          <a:p>
            <a:pPr>
              <a:lnSpc>
                <a:spcPct val="80000"/>
              </a:lnSpc>
              <a:spcBef>
                <a:spcPts val="0"/>
              </a:spcBef>
              <a:spcAft>
                <a:spcPts val="1200"/>
              </a:spcAft>
            </a:pPr>
            <a:r>
              <a:rPr lang="en-US" sz="2400" u="sng" dirty="0" smtClean="0">
                <a:solidFill>
                  <a:schemeClr val="accent6"/>
                </a:solidFill>
              </a:rPr>
              <a:t>Spillway</a:t>
            </a:r>
            <a:r>
              <a:rPr lang="en-US" sz="2400" dirty="0" smtClean="0">
                <a:solidFill>
                  <a:schemeClr val="accent6"/>
                </a:solidFill>
              </a:rPr>
              <a:t>—All rock </a:t>
            </a:r>
            <a:r>
              <a:rPr lang="en-US" sz="2400" dirty="0">
                <a:solidFill>
                  <a:schemeClr val="accent6"/>
                </a:solidFill>
              </a:rPr>
              <a:t>cuts / benches, concrete floor or sill, and walls. If a concrete chute – check all walls, chute, and stilling basin. Inspect the approach and the outlet area.</a:t>
            </a:r>
          </a:p>
          <a:p>
            <a:pPr>
              <a:lnSpc>
                <a:spcPct val="80000"/>
              </a:lnSpc>
              <a:spcBef>
                <a:spcPts val="0"/>
              </a:spcBef>
              <a:spcAft>
                <a:spcPts val="1200"/>
              </a:spcAft>
            </a:pPr>
            <a:r>
              <a:rPr lang="en-US" sz="2400" u="sng" dirty="0" smtClean="0">
                <a:solidFill>
                  <a:schemeClr val="accent6"/>
                </a:solidFill>
              </a:rPr>
              <a:t>Other</a:t>
            </a:r>
            <a:r>
              <a:rPr lang="en-US" sz="2400" dirty="0" smtClean="0">
                <a:solidFill>
                  <a:schemeClr val="accent6"/>
                </a:solidFill>
              </a:rPr>
              <a:t>—Levees</a:t>
            </a:r>
            <a:r>
              <a:rPr lang="en-US" sz="2400" dirty="0">
                <a:solidFill>
                  <a:schemeClr val="accent6"/>
                </a:solidFill>
              </a:rPr>
              <a:t>, pump stations, reservoir </a:t>
            </a:r>
            <a:r>
              <a:rPr lang="en-US" sz="2400" dirty="0" smtClean="0">
                <a:solidFill>
                  <a:schemeClr val="accent6"/>
                </a:solidFill>
              </a:rPr>
              <a:t>rim, etc.</a:t>
            </a:r>
            <a:endParaRPr lang="en-US" sz="2400" dirty="0">
              <a:solidFill>
                <a:schemeClr val="accent6"/>
              </a:solidFill>
            </a:endParaRPr>
          </a:p>
          <a:p>
            <a:pPr>
              <a:lnSpc>
                <a:spcPct val="80000"/>
              </a:lnSpc>
              <a:spcBef>
                <a:spcPts val="0"/>
              </a:spcBef>
            </a:pPr>
            <a:r>
              <a:rPr lang="en-US" sz="2400" u="sng" dirty="0" smtClean="0">
                <a:solidFill>
                  <a:schemeClr val="accent6"/>
                </a:solidFill>
              </a:rPr>
              <a:t>Dams upstream</a:t>
            </a:r>
            <a:r>
              <a:rPr lang="en-US" sz="2400" dirty="0" smtClean="0">
                <a:solidFill>
                  <a:schemeClr val="accent6"/>
                </a:solidFill>
              </a:rPr>
              <a:t>—Assess affect and condition of upstream dam</a:t>
            </a:r>
            <a:endParaRPr lang="en-US" sz="2400" dirty="0">
              <a:solidFill>
                <a:schemeClr val="accent6"/>
              </a:solidFill>
            </a:endParaRPr>
          </a:p>
          <a:p>
            <a:pPr>
              <a:lnSpc>
                <a:spcPct val="80000"/>
              </a:lnSpc>
            </a:pPr>
            <a:endParaRPr lang="en-US" sz="2400" dirty="0">
              <a:solidFill>
                <a:schemeClr val="accent6"/>
              </a:solidFill>
            </a:endParaRPr>
          </a:p>
          <a:p>
            <a:pPr>
              <a:lnSpc>
                <a:spcPct val="80000"/>
              </a:lnSpc>
            </a:pPr>
            <a:endParaRPr lang="en-US" sz="2400" u="sng" dirty="0">
              <a:solidFill>
                <a:schemeClr val="accent6"/>
              </a:solidFill>
            </a:endParaRPr>
          </a:p>
          <a:p>
            <a:pPr>
              <a:lnSpc>
                <a:spcPct val="80000"/>
              </a:lnSpc>
            </a:pPr>
            <a:endParaRPr lang="en-US" sz="2400" i="1" dirty="0">
              <a:solidFill>
                <a:schemeClr val="accent6"/>
              </a:solidFill>
            </a:endParaRPr>
          </a:p>
        </p:txBody>
      </p:sp>
      <p:sp>
        <p:nvSpPr>
          <p:cNvPr id="3" name="TextBox 2"/>
          <p:cNvSpPr txBox="1"/>
          <p:nvPr/>
        </p:nvSpPr>
        <p:spPr>
          <a:xfrm>
            <a:off x="2362200" y="152400"/>
            <a:ext cx="4191000" cy="584775"/>
          </a:xfrm>
          <a:prstGeom prst="rect">
            <a:avLst/>
          </a:prstGeom>
          <a:noFill/>
        </p:spPr>
        <p:txBody>
          <a:bodyPr wrap="square" rtlCol="0">
            <a:spAutoFit/>
          </a:bodyPr>
          <a:lstStyle/>
          <a:p>
            <a:pPr algn="ctr">
              <a:lnSpc>
                <a:spcPct val="80000"/>
              </a:lnSpc>
              <a:buFont typeface="Wingdings" pitchFamily="2" charset="2"/>
              <a:buNone/>
            </a:pPr>
            <a:r>
              <a:rPr lang="en-US" sz="4000" dirty="0" smtClean="0">
                <a:solidFill>
                  <a:schemeClr val="accent6"/>
                </a:solidFill>
              </a:rPr>
              <a:t>Reservoir Dams</a:t>
            </a:r>
          </a:p>
        </p:txBody>
      </p:sp>
      <p:sp>
        <p:nvSpPr>
          <p:cNvPr id="4" name="Slide Number Placeholder 3"/>
          <p:cNvSpPr>
            <a:spLocks noGrp="1"/>
          </p:cNvSpPr>
          <p:nvPr>
            <p:ph type="sldNum" sz="quarter" idx="10"/>
          </p:nvPr>
        </p:nvSpPr>
        <p:spPr/>
        <p:txBody>
          <a:bodyPr/>
          <a:lstStyle/>
          <a:p>
            <a:fld id="{D03CC7D5-AADD-49FA-8209-475AB0712B2E}"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762000" y="762000"/>
            <a:ext cx="7769225" cy="754063"/>
          </a:xfrm>
          <a:noFill/>
        </p:spPr>
        <p:txBody>
          <a:bodyPr anchor="t"/>
          <a:lstStyle/>
          <a:p>
            <a:r>
              <a:rPr lang="en-US" sz="3200" b="1" dirty="0">
                <a:solidFill>
                  <a:schemeClr val="tx1"/>
                </a:solidFill>
              </a:rPr>
              <a:t>Embankment - Components to inspect</a:t>
            </a:r>
          </a:p>
        </p:txBody>
      </p:sp>
      <p:sp>
        <p:nvSpPr>
          <p:cNvPr id="86026" name="Text Box 10"/>
          <p:cNvSpPr txBox="1">
            <a:spLocks noChangeArrowheads="1"/>
          </p:cNvSpPr>
          <p:nvPr/>
        </p:nvSpPr>
        <p:spPr bwMode="auto">
          <a:xfrm>
            <a:off x="3086100" y="5029200"/>
            <a:ext cx="2971800" cy="519113"/>
          </a:xfrm>
          <a:prstGeom prst="rect">
            <a:avLst/>
          </a:prstGeom>
          <a:noFill/>
          <a:ln w="9525">
            <a:noFill/>
            <a:miter lim="800000"/>
            <a:headEnd/>
            <a:tailEnd/>
          </a:ln>
          <a:effectLst>
            <a:outerShdw sx="1000" sy="1000" algn="ctr" rotWithShape="0">
              <a:schemeClr val="tx1"/>
            </a:outerShdw>
          </a:effectLst>
        </p:spPr>
        <p:txBody>
          <a:bodyPr>
            <a:spAutoFit/>
          </a:bodyPr>
          <a:lstStyle/>
          <a:p>
            <a:pPr>
              <a:spcBef>
                <a:spcPct val="50000"/>
              </a:spcBef>
            </a:pPr>
            <a:endParaRPr lang="en-US" sz="2800">
              <a:latin typeface="Times New Roman" pitchFamily="18" charset="0"/>
            </a:endParaRPr>
          </a:p>
        </p:txBody>
      </p:sp>
      <p:sp>
        <p:nvSpPr>
          <p:cNvPr id="86027" name="Text Box 11"/>
          <p:cNvSpPr txBox="1">
            <a:spLocks noChangeArrowheads="1"/>
          </p:cNvSpPr>
          <p:nvPr/>
        </p:nvSpPr>
        <p:spPr bwMode="auto">
          <a:xfrm>
            <a:off x="4303713" y="5548313"/>
            <a:ext cx="762000" cy="519112"/>
          </a:xfrm>
          <a:prstGeom prst="rect">
            <a:avLst/>
          </a:prstGeom>
          <a:noFill/>
          <a:ln w="9525">
            <a:noFill/>
            <a:miter lim="800000"/>
            <a:headEnd/>
            <a:tailEnd/>
          </a:ln>
          <a:effectLst>
            <a:outerShdw sx="1000" sy="1000" algn="ctr" rotWithShape="0">
              <a:schemeClr val="tx1"/>
            </a:outerShdw>
          </a:effectLst>
        </p:spPr>
        <p:txBody>
          <a:bodyPr>
            <a:spAutoFit/>
          </a:bodyPr>
          <a:lstStyle/>
          <a:p>
            <a:pPr>
              <a:spcBef>
                <a:spcPct val="50000"/>
              </a:spcBef>
            </a:pPr>
            <a:endParaRPr lang="en-US" sz="2800">
              <a:latin typeface="Times New Roman" pitchFamily="18" charset="0"/>
            </a:endParaRPr>
          </a:p>
        </p:txBody>
      </p:sp>
      <p:sp>
        <p:nvSpPr>
          <p:cNvPr id="86028" name="Text Box 12"/>
          <p:cNvSpPr txBox="1">
            <a:spLocks noChangeArrowheads="1"/>
          </p:cNvSpPr>
          <p:nvPr/>
        </p:nvSpPr>
        <p:spPr bwMode="auto">
          <a:xfrm>
            <a:off x="0" y="3810000"/>
            <a:ext cx="1143000" cy="519113"/>
          </a:xfrm>
          <a:prstGeom prst="rect">
            <a:avLst/>
          </a:prstGeom>
          <a:noFill/>
          <a:ln w="9525">
            <a:noFill/>
            <a:miter lim="800000"/>
            <a:headEnd/>
            <a:tailEnd/>
          </a:ln>
          <a:effectLst>
            <a:outerShdw sx="1000" sy="1000" algn="ctr" rotWithShape="0">
              <a:schemeClr val="tx1"/>
            </a:outerShdw>
          </a:effectLst>
        </p:spPr>
        <p:txBody>
          <a:bodyPr>
            <a:spAutoFit/>
          </a:bodyPr>
          <a:lstStyle/>
          <a:p>
            <a:pPr>
              <a:spcBef>
                <a:spcPct val="50000"/>
              </a:spcBef>
            </a:pPr>
            <a:r>
              <a:rPr lang="en-US">
                <a:latin typeface="Times New Roman" pitchFamily="18" charset="0"/>
              </a:rPr>
              <a:t>    </a:t>
            </a:r>
            <a:endParaRPr lang="en-US" sz="2800">
              <a:latin typeface="Times New Roman" pitchFamily="18" charset="0"/>
            </a:endParaRPr>
          </a:p>
        </p:txBody>
      </p:sp>
      <p:sp>
        <p:nvSpPr>
          <p:cNvPr id="86029" name="Text Box 13"/>
          <p:cNvSpPr txBox="1">
            <a:spLocks noChangeArrowheads="1"/>
          </p:cNvSpPr>
          <p:nvPr/>
        </p:nvSpPr>
        <p:spPr bwMode="auto">
          <a:xfrm rot="1445263">
            <a:off x="1636713" y="5091113"/>
            <a:ext cx="1014412" cy="519112"/>
          </a:xfrm>
          <a:prstGeom prst="rect">
            <a:avLst/>
          </a:prstGeom>
          <a:noFill/>
          <a:ln w="9525">
            <a:noFill/>
            <a:miter lim="800000"/>
            <a:headEnd/>
            <a:tailEnd/>
          </a:ln>
          <a:effectLst>
            <a:outerShdw sx="1000" sy="1000" algn="ctr" rotWithShape="0">
              <a:schemeClr val="tx1"/>
            </a:outerShdw>
          </a:effectLst>
        </p:spPr>
        <p:txBody>
          <a:bodyPr anchor="ctr">
            <a:spAutoFit/>
          </a:bodyPr>
          <a:lstStyle/>
          <a:p>
            <a:pPr algn="ctr">
              <a:spcBef>
                <a:spcPct val="50000"/>
              </a:spcBef>
            </a:pPr>
            <a:endParaRPr lang="en-US" sz="2800">
              <a:latin typeface="Times New Roman" pitchFamily="18" charset="0"/>
            </a:endParaRPr>
          </a:p>
        </p:txBody>
      </p:sp>
      <p:sp>
        <p:nvSpPr>
          <p:cNvPr id="86030" name="Text Box 14"/>
          <p:cNvSpPr txBox="1">
            <a:spLocks noChangeArrowheads="1"/>
          </p:cNvSpPr>
          <p:nvPr/>
        </p:nvSpPr>
        <p:spPr bwMode="auto">
          <a:xfrm rot="-1763970">
            <a:off x="6513513" y="5243513"/>
            <a:ext cx="1014412" cy="519112"/>
          </a:xfrm>
          <a:prstGeom prst="rect">
            <a:avLst/>
          </a:prstGeom>
          <a:noFill/>
          <a:ln w="9525">
            <a:noFill/>
            <a:miter lim="800000"/>
            <a:headEnd/>
            <a:tailEnd/>
          </a:ln>
          <a:effectLst>
            <a:outerShdw sx="1000" sy="1000" algn="ctr" rotWithShape="0">
              <a:schemeClr val="tx1"/>
            </a:outerShdw>
          </a:effectLst>
        </p:spPr>
        <p:txBody>
          <a:bodyPr anchor="ctr">
            <a:spAutoFit/>
          </a:bodyPr>
          <a:lstStyle/>
          <a:p>
            <a:pPr algn="ctr">
              <a:spcBef>
                <a:spcPct val="50000"/>
              </a:spcBef>
            </a:pPr>
            <a:endParaRPr lang="en-US" sz="2800">
              <a:latin typeface="Times New Roman" pitchFamily="18" charset="0"/>
            </a:endParaRPr>
          </a:p>
        </p:txBody>
      </p:sp>
      <p:grpSp>
        <p:nvGrpSpPr>
          <p:cNvPr id="2" name="Group 17"/>
          <p:cNvGrpSpPr>
            <a:grpSpLocks/>
          </p:cNvGrpSpPr>
          <p:nvPr/>
        </p:nvGrpSpPr>
        <p:grpSpPr bwMode="auto">
          <a:xfrm>
            <a:off x="1143000" y="3048000"/>
            <a:ext cx="6858000" cy="2819400"/>
            <a:chOff x="768" y="1248"/>
            <a:chExt cx="4320" cy="1776"/>
          </a:xfrm>
          <a:effectLst>
            <a:outerShdw sx="1000" sy="1000" algn="ctr" rotWithShape="0">
              <a:schemeClr val="tx1"/>
            </a:outerShdw>
          </a:effectLst>
        </p:grpSpPr>
        <p:sp>
          <p:nvSpPr>
            <p:cNvPr id="86034" name="Rectangle 18"/>
            <p:cNvSpPr>
              <a:spLocks noChangeArrowheads="1"/>
            </p:cNvSpPr>
            <p:nvPr/>
          </p:nvSpPr>
          <p:spPr bwMode="auto">
            <a:xfrm>
              <a:off x="768" y="1920"/>
              <a:ext cx="4320" cy="432"/>
            </a:xfrm>
            <a:prstGeom prst="rect">
              <a:avLst/>
            </a:prstGeom>
            <a:solidFill>
              <a:srgbClr val="996633"/>
            </a:solidFill>
            <a:ln w="9525">
              <a:solidFill>
                <a:schemeClr val="tx1"/>
              </a:solidFill>
              <a:miter lim="800000"/>
              <a:headEnd/>
              <a:tailEnd/>
            </a:ln>
            <a:effectLst/>
          </p:spPr>
          <p:txBody>
            <a:bodyPr wrap="none" anchor="ctr"/>
            <a:lstStyle/>
            <a:p>
              <a:endParaRPr lang="en-US"/>
            </a:p>
          </p:txBody>
        </p:sp>
        <p:sp>
          <p:nvSpPr>
            <p:cNvPr id="86035" name="AutoShape 19"/>
            <p:cNvSpPr>
              <a:spLocks noChangeArrowheads="1"/>
            </p:cNvSpPr>
            <p:nvPr/>
          </p:nvSpPr>
          <p:spPr bwMode="auto">
            <a:xfrm>
              <a:off x="768" y="2352"/>
              <a:ext cx="4320" cy="672"/>
            </a:xfrm>
            <a:custGeom>
              <a:avLst/>
              <a:gdLst>
                <a:gd name="G0" fmla="+- 6410 0 0"/>
                <a:gd name="G1" fmla="+- 21600 0 6410"/>
                <a:gd name="G2" fmla="*/ 6410 1 2"/>
                <a:gd name="G3" fmla="+- 21600 0 G2"/>
                <a:gd name="G4" fmla="+/ 6410 21600 2"/>
                <a:gd name="G5" fmla="+/ G1 0 2"/>
                <a:gd name="G6" fmla="*/ 21600 21600 6410"/>
                <a:gd name="G7" fmla="*/ G6 1 2"/>
                <a:gd name="G8" fmla="+- 21600 0 G7"/>
                <a:gd name="G9" fmla="*/ 21600 1 2"/>
                <a:gd name="G10" fmla="+- 6410 0 G9"/>
                <a:gd name="G11" fmla="?: G10 G8 0"/>
                <a:gd name="G12" fmla="?: G10 G7 21600"/>
                <a:gd name="T0" fmla="*/ 18395 w 21600"/>
                <a:gd name="T1" fmla="*/ 10800 h 21600"/>
                <a:gd name="T2" fmla="*/ 10800 w 21600"/>
                <a:gd name="T3" fmla="*/ 21600 h 21600"/>
                <a:gd name="T4" fmla="*/ 3205 w 21600"/>
                <a:gd name="T5" fmla="*/ 10800 h 21600"/>
                <a:gd name="T6" fmla="*/ 10800 w 21600"/>
                <a:gd name="T7" fmla="*/ 0 h 21600"/>
                <a:gd name="T8" fmla="*/ 5005 w 21600"/>
                <a:gd name="T9" fmla="*/ 5005 h 21600"/>
                <a:gd name="T10" fmla="*/ 16595 w 21600"/>
                <a:gd name="T11" fmla="*/ 16595 h 21600"/>
              </a:gdLst>
              <a:ahLst/>
              <a:cxnLst>
                <a:cxn ang="0">
                  <a:pos x="T0" y="T1"/>
                </a:cxn>
                <a:cxn ang="0">
                  <a:pos x="T2" y="T3"/>
                </a:cxn>
                <a:cxn ang="0">
                  <a:pos x="T4" y="T5"/>
                </a:cxn>
                <a:cxn ang="0">
                  <a:pos x="T6" y="T7"/>
                </a:cxn>
              </a:cxnLst>
              <a:rect l="T8" t="T9" r="T10" b="T11"/>
              <a:pathLst>
                <a:path w="21600" h="21600">
                  <a:moveTo>
                    <a:pt x="0" y="0"/>
                  </a:moveTo>
                  <a:lnTo>
                    <a:pt x="6410" y="21600"/>
                  </a:lnTo>
                  <a:lnTo>
                    <a:pt x="15190" y="21600"/>
                  </a:lnTo>
                  <a:lnTo>
                    <a:pt x="21600" y="0"/>
                  </a:lnTo>
                  <a:close/>
                </a:path>
              </a:pathLst>
            </a:custGeom>
            <a:solidFill>
              <a:srgbClr val="996633"/>
            </a:solidFill>
            <a:ln w="9525">
              <a:solidFill>
                <a:schemeClr val="tx1"/>
              </a:solidFill>
              <a:miter lim="800000"/>
              <a:headEnd/>
              <a:tailEnd/>
            </a:ln>
            <a:effectLst/>
          </p:spPr>
          <p:txBody>
            <a:bodyPr wrap="none" anchor="ctr"/>
            <a:lstStyle/>
            <a:p>
              <a:endParaRPr lang="en-US"/>
            </a:p>
          </p:txBody>
        </p:sp>
        <p:sp>
          <p:nvSpPr>
            <p:cNvPr id="86036" name="AutoShape 20"/>
            <p:cNvSpPr>
              <a:spLocks noChangeArrowheads="1"/>
            </p:cNvSpPr>
            <p:nvPr/>
          </p:nvSpPr>
          <p:spPr bwMode="auto">
            <a:xfrm rot="10800000">
              <a:off x="768" y="1248"/>
              <a:ext cx="4320" cy="672"/>
            </a:xfrm>
            <a:custGeom>
              <a:avLst/>
              <a:gdLst>
                <a:gd name="G0" fmla="+- 6410 0 0"/>
                <a:gd name="G1" fmla="+- 21600 0 6410"/>
                <a:gd name="G2" fmla="*/ 6410 1 2"/>
                <a:gd name="G3" fmla="+- 21600 0 G2"/>
                <a:gd name="G4" fmla="+/ 6410 21600 2"/>
                <a:gd name="G5" fmla="+/ G1 0 2"/>
                <a:gd name="G6" fmla="*/ 21600 21600 6410"/>
                <a:gd name="G7" fmla="*/ G6 1 2"/>
                <a:gd name="G8" fmla="+- 21600 0 G7"/>
                <a:gd name="G9" fmla="*/ 21600 1 2"/>
                <a:gd name="G10" fmla="+- 6410 0 G9"/>
                <a:gd name="G11" fmla="?: G10 G8 0"/>
                <a:gd name="G12" fmla="?: G10 G7 21600"/>
                <a:gd name="T0" fmla="*/ 18395 w 21600"/>
                <a:gd name="T1" fmla="*/ 10800 h 21600"/>
                <a:gd name="T2" fmla="*/ 10800 w 21600"/>
                <a:gd name="T3" fmla="*/ 21600 h 21600"/>
                <a:gd name="T4" fmla="*/ 3205 w 21600"/>
                <a:gd name="T5" fmla="*/ 10800 h 21600"/>
                <a:gd name="T6" fmla="*/ 10800 w 21600"/>
                <a:gd name="T7" fmla="*/ 0 h 21600"/>
                <a:gd name="T8" fmla="*/ 5005 w 21600"/>
                <a:gd name="T9" fmla="*/ 5005 h 21600"/>
                <a:gd name="T10" fmla="*/ 16595 w 21600"/>
                <a:gd name="T11" fmla="*/ 16595 h 21600"/>
              </a:gdLst>
              <a:ahLst/>
              <a:cxnLst>
                <a:cxn ang="0">
                  <a:pos x="T0" y="T1"/>
                </a:cxn>
                <a:cxn ang="0">
                  <a:pos x="T2" y="T3"/>
                </a:cxn>
                <a:cxn ang="0">
                  <a:pos x="T4" y="T5"/>
                </a:cxn>
                <a:cxn ang="0">
                  <a:pos x="T6" y="T7"/>
                </a:cxn>
              </a:cxnLst>
              <a:rect l="T8" t="T9" r="T10" b="T11"/>
              <a:pathLst>
                <a:path w="21600" h="21600">
                  <a:moveTo>
                    <a:pt x="0" y="0"/>
                  </a:moveTo>
                  <a:lnTo>
                    <a:pt x="6410" y="21600"/>
                  </a:lnTo>
                  <a:lnTo>
                    <a:pt x="15190" y="21600"/>
                  </a:lnTo>
                  <a:lnTo>
                    <a:pt x="21600" y="0"/>
                  </a:lnTo>
                  <a:close/>
                </a:path>
              </a:pathLst>
            </a:custGeom>
            <a:solidFill>
              <a:srgbClr val="996633"/>
            </a:solidFill>
            <a:ln w="9525">
              <a:solidFill>
                <a:schemeClr val="tx1"/>
              </a:solidFill>
              <a:miter lim="800000"/>
              <a:headEnd/>
              <a:tailEnd/>
            </a:ln>
            <a:effectLst/>
          </p:spPr>
          <p:txBody>
            <a:bodyPr wrap="none" anchor="ctr"/>
            <a:lstStyle/>
            <a:p>
              <a:endParaRPr lang="en-US"/>
            </a:p>
          </p:txBody>
        </p:sp>
      </p:grpSp>
      <p:sp>
        <p:nvSpPr>
          <p:cNvPr id="86037" name="Text Box 21"/>
          <p:cNvSpPr txBox="1">
            <a:spLocks noChangeArrowheads="1"/>
          </p:cNvSpPr>
          <p:nvPr/>
        </p:nvSpPr>
        <p:spPr bwMode="auto">
          <a:xfrm>
            <a:off x="3922713" y="4240213"/>
            <a:ext cx="1295400" cy="519112"/>
          </a:xfrm>
          <a:prstGeom prst="rect">
            <a:avLst/>
          </a:prstGeom>
          <a:noFill/>
          <a:ln w="9525">
            <a:noFill/>
            <a:miter lim="800000"/>
            <a:headEnd/>
            <a:tailEnd/>
          </a:ln>
          <a:effectLst>
            <a:outerShdw sx="1000" sy="1000" algn="ctr" rotWithShape="0">
              <a:schemeClr val="tx1"/>
            </a:outerShdw>
          </a:effectLst>
        </p:spPr>
        <p:txBody>
          <a:bodyPr>
            <a:spAutoFit/>
          </a:bodyPr>
          <a:lstStyle/>
          <a:p>
            <a:pPr>
              <a:spcBef>
                <a:spcPct val="50000"/>
              </a:spcBef>
            </a:pPr>
            <a:endParaRPr lang="en-US" sz="2800">
              <a:latin typeface="Times New Roman" pitchFamily="18" charset="0"/>
            </a:endParaRPr>
          </a:p>
        </p:txBody>
      </p:sp>
      <p:sp>
        <p:nvSpPr>
          <p:cNvPr id="86038" name="Text Box 22"/>
          <p:cNvSpPr txBox="1">
            <a:spLocks noChangeArrowheads="1"/>
          </p:cNvSpPr>
          <p:nvPr/>
        </p:nvSpPr>
        <p:spPr bwMode="auto">
          <a:xfrm>
            <a:off x="4189413" y="5688013"/>
            <a:ext cx="762000" cy="519112"/>
          </a:xfrm>
          <a:prstGeom prst="rect">
            <a:avLst/>
          </a:prstGeom>
          <a:noFill/>
          <a:ln w="9525">
            <a:noFill/>
            <a:miter lim="800000"/>
            <a:headEnd/>
            <a:tailEnd/>
          </a:ln>
          <a:effectLst>
            <a:outerShdw sx="1000" sy="1000" algn="ctr" rotWithShape="0">
              <a:schemeClr val="tx1"/>
            </a:outerShdw>
          </a:effectLst>
        </p:spPr>
        <p:txBody>
          <a:bodyPr>
            <a:spAutoFit/>
          </a:bodyPr>
          <a:lstStyle/>
          <a:p>
            <a:pPr>
              <a:spcBef>
                <a:spcPct val="50000"/>
              </a:spcBef>
            </a:pPr>
            <a:endParaRPr lang="en-US" sz="2800">
              <a:latin typeface="Times New Roman" pitchFamily="18" charset="0"/>
            </a:endParaRPr>
          </a:p>
        </p:txBody>
      </p:sp>
      <p:sp>
        <p:nvSpPr>
          <p:cNvPr id="86039" name="Oval 23"/>
          <p:cNvSpPr>
            <a:spLocks noChangeArrowheads="1"/>
          </p:cNvSpPr>
          <p:nvPr/>
        </p:nvSpPr>
        <p:spPr bwMode="auto">
          <a:xfrm>
            <a:off x="1371600" y="41402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40" name="Oval 24"/>
          <p:cNvSpPr>
            <a:spLocks noChangeArrowheads="1"/>
          </p:cNvSpPr>
          <p:nvPr/>
        </p:nvSpPr>
        <p:spPr bwMode="auto">
          <a:xfrm>
            <a:off x="12192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41" name="Oval 25"/>
          <p:cNvSpPr>
            <a:spLocks noChangeArrowheads="1"/>
          </p:cNvSpPr>
          <p:nvPr/>
        </p:nvSpPr>
        <p:spPr bwMode="auto">
          <a:xfrm>
            <a:off x="16002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42" name="Oval 26"/>
          <p:cNvSpPr>
            <a:spLocks noChangeArrowheads="1"/>
          </p:cNvSpPr>
          <p:nvPr/>
        </p:nvSpPr>
        <p:spPr bwMode="auto">
          <a:xfrm>
            <a:off x="1828800" y="45974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43" name="Oval 27"/>
          <p:cNvSpPr>
            <a:spLocks noChangeArrowheads="1"/>
          </p:cNvSpPr>
          <p:nvPr/>
        </p:nvSpPr>
        <p:spPr bwMode="auto">
          <a:xfrm>
            <a:off x="2057400" y="41402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44" name="Oval 28"/>
          <p:cNvSpPr>
            <a:spLocks noChangeArrowheads="1"/>
          </p:cNvSpPr>
          <p:nvPr/>
        </p:nvSpPr>
        <p:spPr bwMode="auto">
          <a:xfrm>
            <a:off x="19050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45" name="Oval 29"/>
          <p:cNvSpPr>
            <a:spLocks noChangeArrowheads="1"/>
          </p:cNvSpPr>
          <p:nvPr/>
        </p:nvSpPr>
        <p:spPr bwMode="auto">
          <a:xfrm>
            <a:off x="22860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46" name="Oval 30"/>
          <p:cNvSpPr>
            <a:spLocks noChangeArrowheads="1"/>
          </p:cNvSpPr>
          <p:nvPr/>
        </p:nvSpPr>
        <p:spPr bwMode="auto">
          <a:xfrm>
            <a:off x="2514600" y="45974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47" name="Oval 31"/>
          <p:cNvSpPr>
            <a:spLocks noChangeArrowheads="1"/>
          </p:cNvSpPr>
          <p:nvPr/>
        </p:nvSpPr>
        <p:spPr bwMode="auto">
          <a:xfrm>
            <a:off x="2819400" y="41402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48" name="Oval 32"/>
          <p:cNvSpPr>
            <a:spLocks noChangeArrowheads="1"/>
          </p:cNvSpPr>
          <p:nvPr/>
        </p:nvSpPr>
        <p:spPr bwMode="auto">
          <a:xfrm>
            <a:off x="26670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49" name="Oval 33"/>
          <p:cNvSpPr>
            <a:spLocks noChangeArrowheads="1"/>
          </p:cNvSpPr>
          <p:nvPr/>
        </p:nvSpPr>
        <p:spPr bwMode="auto">
          <a:xfrm>
            <a:off x="30480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50" name="Oval 34"/>
          <p:cNvSpPr>
            <a:spLocks noChangeArrowheads="1"/>
          </p:cNvSpPr>
          <p:nvPr/>
        </p:nvSpPr>
        <p:spPr bwMode="auto">
          <a:xfrm>
            <a:off x="3276600" y="45974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51" name="Oval 35"/>
          <p:cNvSpPr>
            <a:spLocks noChangeArrowheads="1"/>
          </p:cNvSpPr>
          <p:nvPr/>
        </p:nvSpPr>
        <p:spPr bwMode="auto">
          <a:xfrm>
            <a:off x="3657600" y="41402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52" name="Oval 36"/>
          <p:cNvSpPr>
            <a:spLocks noChangeArrowheads="1"/>
          </p:cNvSpPr>
          <p:nvPr/>
        </p:nvSpPr>
        <p:spPr bwMode="auto">
          <a:xfrm>
            <a:off x="35052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53" name="Oval 37"/>
          <p:cNvSpPr>
            <a:spLocks noChangeArrowheads="1"/>
          </p:cNvSpPr>
          <p:nvPr/>
        </p:nvSpPr>
        <p:spPr bwMode="auto">
          <a:xfrm>
            <a:off x="38862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54" name="Oval 38"/>
          <p:cNvSpPr>
            <a:spLocks noChangeArrowheads="1"/>
          </p:cNvSpPr>
          <p:nvPr/>
        </p:nvSpPr>
        <p:spPr bwMode="auto">
          <a:xfrm>
            <a:off x="4114800" y="45974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55" name="Oval 39"/>
          <p:cNvSpPr>
            <a:spLocks noChangeArrowheads="1"/>
          </p:cNvSpPr>
          <p:nvPr/>
        </p:nvSpPr>
        <p:spPr bwMode="auto">
          <a:xfrm>
            <a:off x="4495800" y="41402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56" name="Oval 40"/>
          <p:cNvSpPr>
            <a:spLocks noChangeArrowheads="1"/>
          </p:cNvSpPr>
          <p:nvPr/>
        </p:nvSpPr>
        <p:spPr bwMode="auto">
          <a:xfrm>
            <a:off x="43434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57" name="Oval 41"/>
          <p:cNvSpPr>
            <a:spLocks noChangeArrowheads="1"/>
          </p:cNvSpPr>
          <p:nvPr/>
        </p:nvSpPr>
        <p:spPr bwMode="auto">
          <a:xfrm>
            <a:off x="47244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58" name="Oval 42"/>
          <p:cNvSpPr>
            <a:spLocks noChangeArrowheads="1"/>
          </p:cNvSpPr>
          <p:nvPr/>
        </p:nvSpPr>
        <p:spPr bwMode="auto">
          <a:xfrm>
            <a:off x="4953000" y="45974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59" name="Oval 43"/>
          <p:cNvSpPr>
            <a:spLocks noChangeArrowheads="1"/>
          </p:cNvSpPr>
          <p:nvPr/>
        </p:nvSpPr>
        <p:spPr bwMode="auto">
          <a:xfrm>
            <a:off x="12192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60" name="Oval 44"/>
          <p:cNvSpPr>
            <a:spLocks noChangeArrowheads="1"/>
          </p:cNvSpPr>
          <p:nvPr/>
        </p:nvSpPr>
        <p:spPr bwMode="auto">
          <a:xfrm>
            <a:off x="16002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61" name="Oval 45"/>
          <p:cNvSpPr>
            <a:spLocks noChangeArrowheads="1"/>
          </p:cNvSpPr>
          <p:nvPr/>
        </p:nvSpPr>
        <p:spPr bwMode="auto">
          <a:xfrm>
            <a:off x="1828800" y="45974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62" name="Oval 46"/>
          <p:cNvSpPr>
            <a:spLocks noChangeArrowheads="1"/>
          </p:cNvSpPr>
          <p:nvPr/>
        </p:nvSpPr>
        <p:spPr bwMode="auto">
          <a:xfrm>
            <a:off x="16002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63" name="Oval 47"/>
          <p:cNvSpPr>
            <a:spLocks noChangeArrowheads="1"/>
          </p:cNvSpPr>
          <p:nvPr/>
        </p:nvSpPr>
        <p:spPr bwMode="auto">
          <a:xfrm>
            <a:off x="1828800" y="45974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64" name="Oval 48"/>
          <p:cNvSpPr>
            <a:spLocks noChangeArrowheads="1"/>
          </p:cNvSpPr>
          <p:nvPr/>
        </p:nvSpPr>
        <p:spPr bwMode="auto">
          <a:xfrm>
            <a:off x="5334000" y="41402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65" name="Oval 49"/>
          <p:cNvSpPr>
            <a:spLocks noChangeArrowheads="1"/>
          </p:cNvSpPr>
          <p:nvPr/>
        </p:nvSpPr>
        <p:spPr bwMode="auto">
          <a:xfrm>
            <a:off x="51816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66" name="Oval 50"/>
          <p:cNvSpPr>
            <a:spLocks noChangeArrowheads="1"/>
          </p:cNvSpPr>
          <p:nvPr/>
        </p:nvSpPr>
        <p:spPr bwMode="auto">
          <a:xfrm>
            <a:off x="55626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67" name="Oval 51"/>
          <p:cNvSpPr>
            <a:spLocks noChangeArrowheads="1"/>
          </p:cNvSpPr>
          <p:nvPr/>
        </p:nvSpPr>
        <p:spPr bwMode="auto">
          <a:xfrm>
            <a:off x="5791200" y="45974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68" name="Oval 52"/>
          <p:cNvSpPr>
            <a:spLocks noChangeArrowheads="1"/>
          </p:cNvSpPr>
          <p:nvPr/>
        </p:nvSpPr>
        <p:spPr bwMode="auto">
          <a:xfrm>
            <a:off x="6248400" y="41402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69" name="Oval 53"/>
          <p:cNvSpPr>
            <a:spLocks noChangeArrowheads="1"/>
          </p:cNvSpPr>
          <p:nvPr/>
        </p:nvSpPr>
        <p:spPr bwMode="auto">
          <a:xfrm>
            <a:off x="60198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70" name="Oval 54"/>
          <p:cNvSpPr>
            <a:spLocks noChangeArrowheads="1"/>
          </p:cNvSpPr>
          <p:nvPr/>
        </p:nvSpPr>
        <p:spPr bwMode="auto">
          <a:xfrm>
            <a:off x="64770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71" name="Oval 55"/>
          <p:cNvSpPr>
            <a:spLocks noChangeArrowheads="1"/>
          </p:cNvSpPr>
          <p:nvPr/>
        </p:nvSpPr>
        <p:spPr bwMode="auto">
          <a:xfrm>
            <a:off x="6705600" y="45974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72" name="Oval 56"/>
          <p:cNvSpPr>
            <a:spLocks noChangeArrowheads="1"/>
          </p:cNvSpPr>
          <p:nvPr/>
        </p:nvSpPr>
        <p:spPr bwMode="auto">
          <a:xfrm>
            <a:off x="7086600" y="41402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73" name="Oval 57"/>
          <p:cNvSpPr>
            <a:spLocks noChangeArrowheads="1"/>
          </p:cNvSpPr>
          <p:nvPr/>
        </p:nvSpPr>
        <p:spPr bwMode="auto">
          <a:xfrm>
            <a:off x="68580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74" name="Oval 58"/>
          <p:cNvSpPr>
            <a:spLocks noChangeArrowheads="1"/>
          </p:cNvSpPr>
          <p:nvPr/>
        </p:nvSpPr>
        <p:spPr bwMode="auto">
          <a:xfrm>
            <a:off x="73152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75" name="Oval 59"/>
          <p:cNvSpPr>
            <a:spLocks noChangeArrowheads="1"/>
          </p:cNvSpPr>
          <p:nvPr/>
        </p:nvSpPr>
        <p:spPr bwMode="auto">
          <a:xfrm>
            <a:off x="7543800" y="45974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76" name="Oval 60"/>
          <p:cNvSpPr>
            <a:spLocks noChangeArrowheads="1"/>
          </p:cNvSpPr>
          <p:nvPr/>
        </p:nvSpPr>
        <p:spPr bwMode="auto">
          <a:xfrm>
            <a:off x="7848600" y="41402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77" name="Oval 61"/>
          <p:cNvSpPr>
            <a:spLocks noChangeArrowheads="1"/>
          </p:cNvSpPr>
          <p:nvPr/>
        </p:nvSpPr>
        <p:spPr bwMode="auto">
          <a:xfrm>
            <a:off x="7696200" y="4368800"/>
            <a:ext cx="76200" cy="76200"/>
          </a:xfrm>
          <a:prstGeom prst="ellipse">
            <a:avLst/>
          </a:prstGeom>
          <a:solidFill>
            <a:schemeClr val="tx1"/>
          </a:solidFill>
          <a:ln w="9525">
            <a:solidFill>
              <a:schemeClr val="tx1"/>
            </a:solidFill>
            <a:round/>
            <a:headEnd/>
            <a:tailEnd/>
          </a:ln>
          <a:effectLst>
            <a:outerShdw sx="1000" sy="1000" algn="ctr" rotWithShape="0">
              <a:schemeClr val="tx1"/>
            </a:outerShdw>
          </a:effectLst>
        </p:spPr>
        <p:txBody>
          <a:bodyPr wrap="none" anchor="ctr"/>
          <a:lstStyle/>
          <a:p>
            <a:endParaRPr lang="en-US"/>
          </a:p>
        </p:txBody>
      </p:sp>
      <p:sp>
        <p:nvSpPr>
          <p:cNvPr id="86078" name="Text Box 62"/>
          <p:cNvSpPr txBox="1">
            <a:spLocks noChangeArrowheads="1"/>
          </p:cNvSpPr>
          <p:nvPr/>
        </p:nvSpPr>
        <p:spPr bwMode="auto">
          <a:xfrm>
            <a:off x="5867400" y="2095500"/>
            <a:ext cx="2209800" cy="519113"/>
          </a:xfrm>
          <a:prstGeom prst="rect">
            <a:avLst/>
          </a:prstGeom>
          <a:noFill/>
          <a:ln w="9525">
            <a:noFill/>
            <a:miter lim="800000"/>
            <a:headEnd/>
            <a:tailEnd/>
          </a:ln>
          <a:effectLst>
            <a:outerShdw sx="1000" sy="1000" algn="ctr" rotWithShape="0">
              <a:schemeClr val="tx1"/>
            </a:outerShdw>
          </a:effectLst>
        </p:spPr>
        <p:txBody>
          <a:bodyPr>
            <a:spAutoFit/>
          </a:bodyPr>
          <a:lstStyle/>
          <a:p>
            <a:pPr>
              <a:spcBef>
                <a:spcPct val="50000"/>
              </a:spcBef>
            </a:pPr>
            <a:endParaRPr lang="en-US" sz="2800">
              <a:latin typeface="Times New Roman" pitchFamily="18" charset="0"/>
            </a:endParaRPr>
          </a:p>
        </p:txBody>
      </p:sp>
      <p:sp>
        <p:nvSpPr>
          <p:cNvPr id="86079" name="Rectangle 63"/>
          <p:cNvSpPr>
            <a:spLocks noChangeArrowheads="1"/>
          </p:cNvSpPr>
          <p:nvPr/>
        </p:nvSpPr>
        <p:spPr bwMode="auto">
          <a:xfrm>
            <a:off x="3200400" y="4191000"/>
            <a:ext cx="2209800" cy="579438"/>
          </a:xfrm>
          <a:prstGeom prst="rect">
            <a:avLst/>
          </a:prstGeom>
          <a:noFill/>
          <a:ln w="9525">
            <a:noFill/>
            <a:miter lim="800000"/>
            <a:headEnd/>
            <a:tailEnd/>
          </a:ln>
          <a:effectLst>
            <a:outerShdw sx="1000" sy="1000" algn="ctr" rotWithShape="0">
              <a:schemeClr val="tx1"/>
            </a:outerShdw>
          </a:effectLst>
        </p:spPr>
        <p:txBody>
          <a:bodyPr>
            <a:spAutoFit/>
          </a:bodyPr>
          <a:lstStyle/>
          <a:p>
            <a:pPr algn="ctr">
              <a:spcBef>
                <a:spcPct val="50000"/>
              </a:spcBef>
            </a:pPr>
            <a:r>
              <a:rPr lang="en-US" sz="3200" dirty="0">
                <a:effectLst>
                  <a:outerShdw sx="1000" sy="1000" algn="tl">
                    <a:srgbClr val="000000"/>
                  </a:outerShdw>
                </a:effectLst>
                <a:latin typeface="Times New Roman" pitchFamily="18" charset="0"/>
              </a:rPr>
              <a:t>CREST</a:t>
            </a:r>
          </a:p>
        </p:txBody>
      </p:sp>
      <p:sp>
        <p:nvSpPr>
          <p:cNvPr id="86080" name="Text Box 64"/>
          <p:cNvSpPr txBox="1">
            <a:spLocks noChangeArrowheads="1"/>
          </p:cNvSpPr>
          <p:nvPr/>
        </p:nvSpPr>
        <p:spPr bwMode="auto">
          <a:xfrm>
            <a:off x="3429000" y="2362200"/>
            <a:ext cx="2438400" cy="519113"/>
          </a:xfrm>
          <a:prstGeom prst="rect">
            <a:avLst/>
          </a:prstGeom>
          <a:noFill/>
          <a:ln w="9525">
            <a:noFill/>
            <a:miter lim="800000"/>
            <a:headEnd/>
            <a:tailEnd/>
          </a:ln>
          <a:effectLst>
            <a:outerShdw sx="1000" sy="1000" algn="ctr" rotWithShape="0">
              <a:schemeClr val="tx1"/>
            </a:outerShdw>
          </a:effectLst>
        </p:spPr>
        <p:txBody>
          <a:bodyPr>
            <a:spAutoFit/>
          </a:bodyPr>
          <a:lstStyle/>
          <a:p>
            <a:pPr>
              <a:spcBef>
                <a:spcPct val="50000"/>
              </a:spcBef>
            </a:pPr>
            <a:r>
              <a:rPr lang="en-US" sz="2800" dirty="0">
                <a:effectLst>
                  <a:outerShdw sx="1000" sy="1000" algn="tl">
                    <a:srgbClr val="000000"/>
                  </a:outerShdw>
                </a:effectLst>
                <a:latin typeface="Times New Roman" pitchFamily="18" charset="0"/>
              </a:rPr>
              <a:t>Heel </a:t>
            </a:r>
            <a:r>
              <a:rPr lang="en-US" dirty="0">
                <a:effectLst>
                  <a:outerShdw sx="1000" sy="1000" algn="tl">
                    <a:srgbClr val="000000"/>
                  </a:outerShdw>
                </a:effectLst>
                <a:latin typeface="Times New Roman" pitchFamily="18" charset="0"/>
              </a:rPr>
              <a:t>–upstream toe</a:t>
            </a:r>
            <a:r>
              <a:rPr lang="en-US" sz="2800" dirty="0">
                <a:effectLst>
                  <a:outerShdw sx="1000" sy="1000" algn="tl">
                    <a:srgbClr val="000000"/>
                  </a:outerShdw>
                </a:effectLst>
                <a:latin typeface="Times New Roman" pitchFamily="18" charset="0"/>
              </a:rPr>
              <a:t> </a:t>
            </a:r>
          </a:p>
        </p:txBody>
      </p:sp>
      <p:sp>
        <p:nvSpPr>
          <p:cNvPr id="86081" name="Text Box 65"/>
          <p:cNvSpPr txBox="1">
            <a:spLocks noChangeArrowheads="1"/>
          </p:cNvSpPr>
          <p:nvPr/>
        </p:nvSpPr>
        <p:spPr bwMode="auto">
          <a:xfrm>
            <a:off x="4267200" y="5867400"/>
            <a:ext cx="762000" cy="519113"/>
          </a:xfrm>
          <a:prstGeom prst="rect">
            <a:avLst/>
          </a:prstGeom>
          <a:noFill/>
          <a:ln w="9525">
            <a:noFill/>
            <a:miter lim="800000"/>
            <a:headEnd/>
            <a:tailEnd/>
          </a:ln>
          <a:effectLst/>
        </p:spPr>
        <p:txBody>
          <a:bodyPr>
            <a:spAutoFit/>
          </a:bodyPr>
          <a:lstStyle/>
          <a:p>
            <a:pPr>
              <a:spcBef>
                <a:spcPct val="50000"/>
              </a:spcBef>
            </a:pPr>
            <a:r>
              <a:rPr lang="en-US" sz="2800" dirty="0">
                <a:effectLst>
                  <a:outerShdw sx="1000" sy="1000" algn="tl">
                    <a:srgbClr val="000000"/>
                  </a:outerShdw>
                </a:effectLst>
                <a:latin typeface="Times New Roman" pitchFamily="18" charset="0"/>
              </a:rPr>
              <a:t>Toe</a:t>
            </a:r>
          </a:p>
        </p:txBody>
      </p:sp>
      <p:sp>
        <p:nvSpPr>
          <p:cNvPr id="86082" name="Text Box 66"/>
          <p:cNvSpPr txBox="1">
            <a:spLocks noChangeArrowheads="1"/>
          </p:cNvSpPr>
          <p:nvPr/>
        </p:nvSpPr>
        <p:spPr bwMode="auto">
          <a:xfrm>
            <a:off x="8001000" y="4114800"/>
            <a:ext cx="1143000" cy="800219"/>
          </a:xfrm>
          <a:prstGeom prst="rect">
            <a:avLst/>
          </a:prstGeom>
          <a:noFill/>
          <a:ln w="9525">
            <a:noFill/>
            <a:miter lim="800000"/>
            <a:headEnd/>
            <a:tailEnd/>
          </a:ln>
          <a:effectLst>
            <a:outerShdw sx="1000" sy="1000" algn="ctr" rotWithShape="0">
              <a:schemeClr val="tx1"/>
            </a:outerShdw>
          </a:effectLst>
        </p:spPr>
        <p:txBody>
          <a:bodyPr>
            <a:spAutoFit/>
          </a:bodyPr>
          <a:lstStyle/>
          <a:p>
            <a:pPr>
              <a:spcBef>
                <a:spcPct val="50000"/>
              </a:spcBef>
            </a:pPr>
            <a:r>
              <a:rPr lang="en-US" dirty="0">
                <a:effectLst>
                  <a:outerShdw blurRad="38100" dist="38100" dir="2700000" algn="tl">
                    <a:srgbClr val="000000"/>
                  </a:outerShdw>
                </a:effectLst>
                <a:latin typeface="Times New Roman" pitchFamily="18" charset="0"/>
              </a:rPr>
              <a:t>     </a:t>
            </a:r>
            <a:r>
              <a:rPr lang="en-US" dirty="0">
                <a:effectLst>
                  <a:outerShdw sx="1000" sy="1000" algn="ctr" rotWithShape="0">
                    <a:srgbClr val="000000"/>
                  </a:outerShdw>
                </a:effectLst>
                <a:latin typeface="Times New Roman" pitchFamily="18" charset="0"/>
              </a:rPr>
              <a:t>Left Abutment</a:t>
            </a:r>
            <a:endParaRPr lang="en-US" sz="2800" dirty="0">
              <a:effectLst>
                <a:outerShdw sx="1000" sy="1000" algn="ctr" rotWithShape="0">
                  <a:srgbClr val="000000"/>
                </a:outerShdw>
              </a:effectLst>
              <a:latin typeface="Times New Roman" pitchFamily="18" charset="0"/>
            </a:endParaRPr>
          </a:p>
        </p:txBody>
      </p:sp>
      <p:sp>
        <p:nvSpPr>
          <p:cNvPr id="86083" name="Text Box 67"/>
          <p:cNvSpPr txBox="1">
            <a:spLocks noChangeArrowheads="1"/>
          </p:cNvSpPr>
          <p:nvPr/>
        </p:nvSpPr>
        <p:spPr bwMode="auto">
          <a:xfrm>
            <a:off x="0" y="4114800"/>
            <a:ext cx="1143000" cy="800219"/>
          </a:xfrm>
          <a:prstGeom prst="rect">
            <a:avLst/>
          </a:prstGeom>
          <a:noFill/>
          <a:ln w="9525">
            <a:noFill/>
            <a:miter lim="800000"/>
            <a:headEnd/>
            <a:tailEnd/>
          </a:ln>
          <a:effectLst>
            <a:outerShdw sx="1000" sy="1000" algn="ctr" rotWithShape="0">
              <a:schemeClr val="tx1"/>
            </a:outerShdw>
          </a:effectLst>
        </p:spPr>
        <p:txBody>
          <a:bodyPr>
            <a:spAutoFit/>
          </a:bodyPr>
          <a:lstStyle/>
          <a:p>
            <a:pPr>
              <a:spcBef>
                <a:spcPct val="50000"/>
              </a:spcBef>
            </a:pPr>
            <a:r>
              <a:rPr lang="en-US" dirty="0">
                <a:effectLst>
                  <a:outerShdw sx="1000" sy="1000" algn="ctr" rotWithShape="0">
                    <a:srgbClr val="000000"/>
                  </a:outerShdw>
                </a:effectLst>
                <a:latin typeface="Times New Roman" pitchFamily="18" charset="0"/>
              </a:rPr>
              <a:t>    Right Abutment</a:t>
            </a:r>
            <a:endParaRPr lang="en-US" sz="2800" dirty="0">
              <a:effectLst>
                <a:outerShdw sx="1000" sy="1000" algn="ctr" rotWithShape="0">
                  <a:srgbClr val="000000"/>
                </a:outerShdw>
              </a:effectLst>
              <a:latin typeface="Times New Roman" pitchFamily="18" charset="0"/>
            </a:endParaRPr>
          </a:p>
        </p:txBody>
      </p:sp>
      <p:sp>
        <p:nvSpPr>
          <p:cNvPr id="86084" name="Text Box 68"/>
          <p:cNvSpPr txBox="1">
            <a:spLocks noChangeArrowheads="1"/>
          </p:cNvSpPr>
          <p:nvPr/>
        </p:nvSpPr>
        <p:spPr bwMode="auto">
          <a:xfrm>
            <a:off x="3086100" y="4876800"/>
            <a:ext cx="2971800" cy="519113"/>
          </a:xfrm>
          <a:prstGeom prst="rect">
            <a:avLst/>
          </a:prstGeom>
          <a:noFill/>
          <a:ln w="9525">
            <a:noFill/>
            <a:miter lim="800000"/>
            <a:headEnd/>
            <a:tailEnd/>
          </a:ln>
          <a:effectLst>
            <a:outerShdw sx="1000" sy="1000" algn="ctr" rotWithShape="0">
              <a:schemeClr val="tx1"/>
            </a:outerShdw>
          </a:effectLst>
        </p:spPr>
        <p:txBody>
          <a:bodyPr>
            <a:spAutoFit/>
          </a:bodyPr>
          <a:lstStyle/>
          <a:p>
            <a:pPr>
              <a:spcBef>
                <a:spcPct val="50000"/>
              </a:spcBef>
            </a:pPr>
            <a:endParaRPr lang="en-US" sz="2800">
              <a:latin typeface="Times New Roman" pitchFamily="18" charset="0"/>
            </a:endParaRPr>
          </a:p>
        </p:txBody>
      </p:sp>
      <p:sp>
        <p:nvSpPr>
          <p:cNvPr id="86085" name="Text Box 69"/>
          <p:cNvSpPr txBox="1">
            <a:spLocks noChangeArrowheads="1"/>
          </p:cNvSpPr>
          <p:nvPr/>
        </p:nvSpPr>
        <p:spPr bwMode="auto">
          <a:xfrm>
            <a:off x="4303713" y="5548313"/>
            <a:ext cx="762000" cy="519112"/>
          </a:xfrm>
          <a:prstGeom prst="rect">
            <a:avLst/>
          </a:prstGeom>
          <a:noFill/>
          <a:ln w="9525">
            <a:noFill/>
            <a:miter lim="800000"/>
            <a:headEnd/>
            <a:tailEnd/>
          </a:ln>
          <a:effectLst>
            <a:outerShdw sx="1000" sy="1000" algn="ctr" rotWithShape="0">
              <a:schemeClr val="tx1"/>
            </a:outerShdw>
          </a:effectLst>
        </p:spPr>
        <p:txBody>
          <a:bodyPr>
            <a:spAutoFit/>
          </a:bodyPr>
          <a:lstStyle/>
          <a:p>
            <a:pPr>
              <a:spcBef>
                <a:spcPct val="50000"/>
              </a:spcBef>
            </a:pPr>
            <a:endParaRPr lang="en-US" sz="2800">
              <a:latin typeface="Times New Roman" pitchFamily="18" charset="0"/>
            </a:endParaRPr>
          </a:p>
        </p:txBody>
      </p:sp>
      <p:sp>
        <p:nvSpPr>
          <p:cNvPr id="86086" name="Text Box 70"/>
          <p:cNvSpPr txBox="1">
            <a:spLocks noChangeArrowheads="1"/>
          </p:cNvSpPr>
          <p:nvPr/>
        </p:nvSpPr>
        <p:spPr bwMode="auto">
          <a:xfrm>
            <a:off x="3922713" y="4087813"/>
            <a:ext cx="1295400" cy="519112"/>
          </a:xfrm>
          <a:prstGeom prst="rect">
            <a:avLst/>
          </a:prstGeom>
          <a:noFill/>
          <a:ln w="9525">
            <a:noFill/>
            <a:miter lim="800000"/>
            <a:headEnd/>
            <a:tailEnd/>
          </a:ln>
          <a:effectLst>
            <a:outerShdw sx="1000" sy="1000" algn="ctr" rotWithShape="0">
              <a:schemeClr val="tx1"/>
            </a:outerShdw>
          </a:effectLst>
        </p:spPr>
        <p:txBody>
          <a:bodyPr>
            <a:spAutoFit/>
          </a:bodyPr>
          <a:lstStyle/>
          <a:p>
            <a:pPr>
              <a:spcBef>
                <a:spcPct val="50000"/>
              </a:spcBef>
            </a:pPr>
            <a:endParaRPr lang="en-US" sz="2800">
              <a:latin typeface="Times New Roman" pitchFamily="18" charset="0"/>
            </a:endParaRPr>
          </a:p>
        </p:txBody>
      </p:sp>
      <p:sp>
        <p:nvSpPr>
          <p:cNvPr id="86087" name="Text Box 71"/>
          <p:cNvSpPr txBox="1">
            <a:spLocks noChangeArrowheads="1"/>
          </p:cNvSpPr>
          <p:nvPr/>
        </p:nvSpPr>
        <p:spPr bwMode="auto">
          <a:xfrm>
            <a:off x="3276600" y="4800600"/>
            <a:ext cx="2971800" cy="519113"/>
          </a:xfrm>
          <a:prstGeom prst="rect">
            <a:avLst/>
          </a:prstGeom>
          <a:noFill/>
          <a:ln w="9525">
            <a:noFill/>
            <a:miter lim="800000"/>
            <a:headEnd/>
            <a:tailEnd/>
          </a:ln>
          <a:effectLst>
            <a:outerShdw sx="1000" sy="1000" algn="ctr" rotWithShape="0">
              <a:schemeClr val="tx1"/>
            </a:outerShdw>
          </a:effectLst>
        </p:spPr>
        <p:txBody>
          <a:bodyPr>
            <a:spAutoFit/>
          </a:bodyPr>
          <a:lstStyle/>
          <a:p>
            <a:pPr>
              <a:spcBef>
                <a:spcPct val="50000"/>
              </a:spcBef>
            </a:pPr>
            <a:r>
              <a:rPr lang="en-US" sz="2800" dirty="0">
                <a:effectLst>
                  <a:outerShdw sx="1000" sy="1000" algn="tl">
                    <a:srgbClr val="000000"/>
                  </a:outerShdw>
                </a:effectLst>
                <a:latin typeface="Times New Roman" pitchFamily="18" charset="0"/>
              </a:rPr>
              <a:t>Downstream Face</a:t>
            </a:r>
          </a:p>
        </p:txBody>
      </p:sp>
      <p:sp>
        <p:nvSpPr>
          <p:cNvPr id="86088" name="Text Box 72"/>
          <p:cNvSpPr txBox="1">
            <a:spLocks noChangeArrowheads="1"/>
          </p:cNvSpPr>
          <p:nvPr/>
        </p:nvSpPr>
        <p:spPr bwMode="auto">
          <a:xfrm>
            <a:off x="3429000" y="3124200"/>
            <a:ext cx="2476500" cy="519113"/>
          </a:xfrm>
          <a:prstGeom prst="rect">
            <a:avLst/>
          </a:prstGeom>
          <a:noFill/>
          <a:ln w="9525">
            <a:noFill/>
            <a:miter lim="800000"/>
            <a:headEnd/>
            <a:tailEnd/>
          </a:ln>
          <a:effectLst>
            <a:outerShdw sx="1000" sy="1000" algn="ctr" rotWithShape="0">
              <a:schemeClr val="tx1"/>
            </a:outerShdw>
          </a:effectLst>
        </p:spPr>
        <p:txBody>
          <a:bodyPr>
            <a:spAutoFit/>
          </a:bodyPr>
          <a:lstStyle/>
          <a:p>
            <a:pPr>
              <a:spcBef>
                <a:spcPct val="50000"/>
              </a:spcBef>
            </a:pPr>
            <a:r>
              <a:rPr lang="en-US" sz="2800" dirty="0">
                <a:effectLst>
                  <a:outerShdw sx="1000" sy="1000" algn="tl">
                    <a:srgbClr val="000000"/>
                  </a:outerShdw>
                </a:effectLst>
                <a:latin typeface="Times New Roman" pitchFamily="18" charset="0"/>
              </a:rPr>
              <a:t>Upstream Face</a:t>
            </a:r>
          </a:p>
        </p:txBody>
      </p:sp>
      <p:sp>
        <p:nvSpPr>
          <p:cNvPr id="86089" name="Text Box 73"/>
          <p:cNvSpPr txBox="1">
            <a:spLocks noChangeArrowheads="1"/>
          </p:cNvSpPr>
          <p:nvPr/>
        </p:nvSpPr>
        <p:spPr bwMode="auto">
          <a:xfrm rot="1658120">
            <a:off x="6791325" y="3249613"/>
            <a:ext cx="1762125" cy="396875"/>
          </a:xfrm>
          <a:prstGeom prst="rect">
            <a:avLst/>
          </a:prstGeom>
          <a:noFill/>
          <a:ln w="9525">
            <a:noFill/>
            <a:miter lim="800000"/>
            <a:headEnd/>
            <a:tailEnd/>
          </a:ln>
          <a:effectLst>
            <a:outerShdw sx="1000" sy="1000" algn="ctr" rotWithShape="0">
              <a:schemeClr val="tx1"/>
            </a:outerShdw>
          </a:effectLst>
        </p:spPr>
        <p:txBody>
          <a:bodyPr anchor="ctr">
            <a:spAutoFit/>
          </a:bodyPr>
          <a:lstStyle/>
          <a:p>
            <a:pPr algn="ctr">
              <a:spcBef>
                <a:spcPct val="50000"/>
              </a:spcBef>
            </a:pPr>
            <a:r>
              <a:rPr lang="en-US" sz="2000" dirty="0">
                <a:effectLst>
                  <a:outerShdw sx="1000" sy="1000" algn="tl">
                    <a:srgbClr val="000000"/>
                  </a:outerShdw>
                </a:effectLst>
                <a:latin typeface="Times New Roman" pitchFamily="18" charset="0"/>
              </a:rPr>
              <a:t>Groin</a:t>
            </a:r>
          </a:p>
        </p:txBody>
      </p:sp>
      <p:sp>
        <p:nvSpPr>
          <p:cNvPr id="86090" name="Text Box 74"/>
          <p:cNvSpPr txBox="1">
            <a:spLocks noChangeArrowheads="1"/>
          </p:cNvSpPr>
          <p:nvPr/>
        </p:nvSpPr>
        <p:spPr bwMode="auto">
          <a:xfrm rot="-1446508">
            <a:off x="657225" y="2732088"/>
            <a:ext cx="2044700" cy="641350"/>
          </a:xfrm>
          <a:prstGeom prst="rect">
            <a:avLst/>
          </a:prstGeom>
          <a:noFill/>
          <a:ln w="9525">
            <a:noFill/>
            <a:miter lim="800000"/>
            <a:headEnd/>
            <a:tailEnd/>
          </a:ln>
          <a:effectLst>
            <a:outerShdw sx="1000" sy="1000" algn="ctr" rotWithShape="0">
              <a:schemeClr val="tx1"/>
            </a:outerShdw>
          </a:effectLst>
        </p:spPr>
        <p:txBody>
          <a:bodyPr anchor="ctr">
            <a:spAutoFit/>
          </a:bodyPr>
          <a:lstStyle/>
          <a:p>
            <a:pPr algn="ctr">
              <a:spcBef>
                <a:spcPct val="50000"/>
              </a:spcBef>
            </a:pPr>
            <a:r>
              <a:rPr lang="en-US" sz="2000" b="1" dirty="0">
                <a:effectLst>
                  <a:outerShdw sx="1000" sy="1000" algn="tl">
                    <a:srgbClr val="000000"/>
                  </a:outerShdw>
                </a:effectLst>
                <a:latin typeface="Times New Roman" pitchFamily="18" charset="0"/>
              </a:rPr>
              <a:t>Groin</a:t>
            </a:r>
            <a:r>
              <a:rPr lang="en-US" sz="2000" dirty="0">
                <a:effectLst>
                  <a:outerShdw sx="1000" sy="1000" algn="tl">
                    <a:srgbClr val="000000"/>
                  </a:outerShdw>
                </a:effectLst>
                <a:latin typeface="Times New Roman" pitchFamily="18" charset="0"/>
              </a:rPr>
              <a:t> </a:t>
            </a:r>
            <a:r>
              <a:rPr lang="en-US" sz="1600" dirty="0">
                <a:effectLst>
                  <a:outerShdw sx="1000" sy="1000" algn="tl">
                    <a:srgbClr val="000000"/>
                  </a:outerShdw>
                </a:effectLst>
                <a:latin typeface="Times New Roman" pitchFamily="18" charset="0"/>
              </a:rPr>
              <a:t>(abutment contact)</a:t>
            </a:r>
            <a:endParaRPr lang="en-US" sz="2000" dirty="0">
              <a:effectLst>
                <a:outerShdw sx="1000" sy="1000" algn="tl">
                  <a:srgbClr val="000000"/>
                </a:outerShdw>
              </a:effectLst>
              <a:latin typeface="Times New Roman" pitchFamily="18" charset="0"/>
            </a:endParaRPr>
          </a:p>
        </p:txBody>
      </p:sp>
      <p:sp>
        <p:nvSpPr>
          <p:cNvPr id="86091" name="Text Box 75"/>
          <p:cNvSpPr txBox="1">
            <a:spLocks noChangeArrowheads="1"/>
          </p:cNvSpPr>
          <p:nvPr/>
        </p:nvSpPr>
        <p:spPr bwMode="auto">
          <a:xfrm>
            <a:off x="3086100" y="4876800"/>
            <a:ext cx="2971800" cy="519113"/>
          </a:xfrm>
          <a:prstGeom prst="rect">
            <a:avLst/>
          </a:prstGeom>
          <a:noFill/>
          <a:ln w="9525">
            <a:noFill/>
            <a:miter lim="800000"/>
            <a:headEnd/>
            <a:tailEnd/>
          </a:ln>
          <a:effectLst>
            <a:outerShdw sx="1000" sy="1000" algn="ctr" rotWithShape="0">
              <a:schemeClr val="tx1"/>
            </a:outerShdw>
          </a:effectLst>
        </p:spPr>
        <p:txBody>
          <a:bodyPr>
            <a:spAutoFit/>
          </a:bodyPr>
          <a:lstStyle/>
          <a:p>
            <a:pPr>
              <a:spcBef>
                <a:spcPct val="50000"/>
              </a:spcBef>
            </a:pPr>
            <a:endParaRPr lang="en-US" sz="2800">
              <a:latin typeface="Times New Roman" pitchFamily="18" charset="0"/>
            </a:endParaRPr>
          </a:p>
        </p:txBody>
      </p:sp>
      <p:sp>
        <p:nvSpPr>
          <p:cNvPr id="86092" name="Text Box 76"/>
          <p:cNvSpPr txBox="1">
            <a:spLocks noChangeArrowheads="1"/>
          </p:cNvSpPr>
          <p:nvPr/>
        </p:nvSpPr>
        <p:spPr bwMode="auto">
          <a:xfrm>
            <a:off x="4303713" y="5548313"/>
            <a:ext cx="762000" cy="519112"/>
          </a:xfrm>
          <a:prstGeom prst="rect">
            <a:avLst/>
          </a:prstGeom>
          <a:noFill/>
          <a:ln w="9525">
            <a:noFill/>
            <a:miter lim="800000"/>
            <a:headEnd/>
            <a:tailEnd/>
          </a:ln>
          <a:effectLst>
            <a:outerShdw sx="1000" sy="1000" algn="ctr" rotWithShape="0">
              <a:schemeClr val="tx1"/>
            </a:outerShdw>
          </a:effectLst>
        </p:spPr>
        <p:txBody>
          <a:bodyPr>
            <a:spAutoFit/>
          </a:bodyPr>
          <a:lstStyle/>
          <a:p>
            <a:pPr>
              <a:spcBef>
                <a:spcPct val="50000"/>
              </a:spcBef>
            </a:pPr>
            <a:endParaRPr lang="en-US" sz="2800">
              <a:latin typeface="Times New Roman" pitchFamily="18" charset="0"/>
            </a:endParaRPr>
          </a:p>
        </p:txBody>
      </p:sp>
      <p:sp>
        <p:nvSpPr>
          <p:cNvPr id="86093" name="Text Box 77"/>
          <p:cNvSpPr txBox="1">
            <a:spLocks noChangeArrowheads="1"/>
          </p:cNvSpPr>
          <p:nvPr/>
        </p:nvSpPr>
        <p:spPr bwMode="auto">
          <a:xfrm rot="1445263">
            <a:off x="1636713" y="4938713"/>
            <a:ext cx="1014412" cy="519112"/>
          </a:xfrm>
          <a:prstGeom prst="rect">
            <a:avLst/>
          </a:prstGeom>
          <a:noFill/>
          <a:ln w="9525">
            <a:noFill/>
            <a:miter lim="800000"/>
            <a:headEnd/>
            <a:tailEnd/>
          </a:ln>
          <a:effectLst>
            <a:outerShdw sx="1000" sy="1000" algn="ctr" rotWithShape="0">
              <a:schemeClr val="tx1"/>
            </a:outerShdw>
          </a:effectLst>
        </p:spPr>
        <p:txBody>
          <a:bodyPr anchor="ctr">
            <a:spAutoFit/>
          </a:bodyPr>
          <a:lstStyle/>
          <a:p>
            <a:pPr algn="ctr">
              <a:spcBef>
                <a:spcPct val="50000"/>
              </a:spcBef>
            </a:pPr>
            <a:endParaRPr lang="en-US" sz="2800">
              <a:latin typeface="Times New Roman" pitchFamily="18" charset="0"/>
            </a:endParaRPr>
          </a:p>
        </p:txBody>
      </p:sp>
      <p:sp>
        <p:nvSpPr>
          <p:cNvPr id="86094" name="Text Box 78"/>
          <p:cNvSpPr txBox="1">
            <a:spLocks noChangeArrowheads="1"/>
          </p:cNvSpPr>
          <p:nvPr/>
        </p:nvSpPr>
        <p:spPr bwMode="auto">
          <a:xfrm rot="-1763970">
            <a:off x="6513513" y="5091113"/>
            <a:ext cx="1014412" cy="519112"/>
          </a:xfrm>
          <a:prstGeom prst="rect">
            <a:avLst/>
          </a:prstGeom>
          <a:noFill/>
          <a:ln w="9525">
            <a:noFill/>
            <a:miter lim="800000"/>
            <a:headEnd/>
            <a:tailEnd/>
          </a:ln>
          <a:effectLst>
            <a:outerShdw sx="1000" sy="1000" algn="ctr" rotWithShape="0">
              <a:schemeClr val="tx1"/>
            </a:outerShdw>
          </a:effectLst>
        </p:spPr>
        <p:txBody>
          <a:bodyPr anchor="ctr">
            <a:spAutoFit/>
          </a:bodyPr>
          <a:lstStyle/>
          <a:p>
            <a:pPr algn="ctr">
              <a:spcBef>
                <a:spcPct val="50000"/>
              </a:spcBef>
            </a:pPr>
            <a:endParaRPr lang="en-US" sz="2800">
              <a:latin typeface="Times New Roman" pitchFamily="18" charset="0"/>
            </a:endParaRPr>
          </a:p>
        </p:txBody>
      </p:sp>
      <p:sp>
        <p:nvSpPr>
          <p:cNvPr id="86095" name="Text Box 79"/>
          <p:cNvSpPr txBox="1">
            <a:spLocks noChangeArrowheads="1"/>
          </p:cNvSpPr>
          <p:nvPr/>
        </p:nvSpPr>
        <p:spPr bwMode="auto">
          <a:xfrm rot="-1606575">
            <a:off x="7391400" y="5181600"/>
            <a:ext cx="777875" cy="396875"/>
          </a:xfrm>
          <a:prstGeom prst="rect">
            <a:avLst/>
          </a:prstGeom>
          <a:noFill/>
          <a:ln w="9525">
            <a:noFill/>
            <a:miter lim="800000"/>
            <a:headEnd/>
            <a:tailEnd/>
          </a:ln>
          <a:effectLst>
            <a:outerShdw sx="1000" sy="1000" algn="ctr" rotWithShape="0">
              <a:schemeClr val="tx1"/>
            </a:outerShdw>
          </a:effectLst>
        </p:spPr>
        <p:txBody>
          <a:bodyPr anchor="ctr">
            <a:spAutoFit/>
          </a:bodyPr>
          <a:lstStyle/>
          <a:p>
            <a:pPr algn="ctr">
              <a:spcBef>
                <a:spcPct val="50000"/>
              </a:spcBef>
            </a:pPr>
            <a:r>
              <a:rPr lang="en-US" sz="2000" dirty="0">
                <a:effectLst>
                  <a:outerShdw sx="1000" sy="1000" algn="tl">
                    <a:srgbClr val="000000"/>
                  </a:outerShdw>
                </a:effectLst>
                <a:latin typeface="Times New Roman" pitchFamily="18" charset="0"/>
              </a:rPr>
              <a:t>Groin</a:t>
            </a:r>
          </a:p>
        </p:txBody>
      </p:sp>
      <p:sp>
        <p:nvSpPr>
          <p:cNvPr id="86096" name="Rectangle 80"/>
          <p:cNvSpPr>
            <a:spLocks noChangeArrowheads="1"/>
          </p:cNvSpPr>
          <p:nvPr/>
        </p:nvSpPr>
        <p:spPr bwMode="auto">
          <a:xfrm rot="1655165">
            <a:off x="1117600" y="5159375"/>
            <a:ext cx="1133475" cy="396875"/>
          </a:xfrm>
          <a:prstGeom prst="rect">
            <a:avLst/>
          </a:prstGeom>
          <a:noFill/>
          <a:ln w="9525">
            <a:noFill/>
            <a:miter lim="800000"/>
            <a:headEnd/>
            <a:tailEnd/>
          </a:ln>
          <a:effectLst>
            <a:outerShdw sx="1000" sy="1000" algn="ctr" rotWithShape="0">
              <a:schemeClr val="tx1"/>
            </a:outerShdw>
          </a:effectLst>
        </p:spPr>
        <p:txBody>
          <a:bodyPr>
            <a:spAutoFit/>
          </a:bodyPr>
          <a:lstStyle/>
          <a:p>
            <a:pPr>
              <a:spcBef>
                <a:spcPct val="50000"/>
              </a:spcBef>
            </a:pPr>
            <a:r>
              <a:rPr lang="en-US" sz="2000" dirty="0">
                <a:effectLst>
                  <a:outerShdw sx="1000" sy="1000" algn="tl">
                    <a:srgbClr val="000000"/>
                  </a:outerShdw>
                </a:effectLst>
                <a:latin typeface="Times New Roman" pitchFamily="18" charset="0"/>
              </a:rPr>
              <a:t>Groin</a:t>
            </a:r>
          </a:p>
        </p:txBody>
      </p:sp>
      <p:sp>
        <p:nvSpPr>
          <p:cNvPr id="86101" name="AutoShape 85"/>
          <p:cNvSpPr>
            <a:spLocks noChangeArrowheads="1"/>
          </p:cNvSpPr>
          <p:nvPr/>
        </p:nvSpPr>
        <p:spPr bwMode="auto">
          <a:xfrm>
            <a:off x="1752600" y="3352800"/>
            <a:ext cx="76200" cy="304800"/>
          </a:xfrm>
          <a:prstGeom prst="downArrow">
            <a:avLst>
              <a:gd name="adj1" fmla="val 50000"/>
              <a:gd name="adj2" fmla="val 100000"/>
            </a:avLst>
          </a:prstGeom>
          <a:solidFill>
            <a:schemeClr val="accent1"/>
          </a:solidFill>
          <a:ln w="9525">
            <a:solidFill>
              <a:schemeClr val="tx1"/>
            </a:solidFill>
            <a:miter lim="800000"/>
            <a:headEnd/>
            <a:tailEnd/>
          </a:ln>
          <a:effectLst>
            <a:outerShdw sx="1000" sy="1000" algn="ctr" rotWithShape="0">
              <a:schemeClr val="tx1"/>
            </a:outerShdw>
          </a:effectLst>
        </p:spPr>
        <p:txBody>
          <a:bodyPr vert="eaVert" wrap="none" anchor="ctr"/>
          <a:lstStyle/>
          <a:p>
            <a:endParaRPr lang="en-US"/>
          </a:p>
        </p:txBody>
      </p:sp>
      <p:sp>
        <p:nvSpPr>
          <p:cNvPr id="73" name="Slide Number Placeholder 72"/>
          <p:cNvSpPr>
            <a:spLocks noGrp="1"/>
          </p:cNvSpPr>
          <p:nvPr>
            <p:ph type="sldNum" sz="quarter" idx="10"/>
          </p:nvPr>
        </p:nvSpPr>
        <p:spPr/>
        <p:txBody>
          <a:bodyPr/>
          <a:lstStyle/>
          <a:p>
            <a:fld id="{D03CC7D5-AADD-49FA-8209-475AB0712B2E}"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7" name="Picture 5" descr="PA150001"/>
          <p:cNvPicPr>
            <a:picLocks noGrp="1" noChangeAspect="1" noChangeArrowheads="1"/>
          </p:cNvPicPr>
          <p:nvPr>
            <p:ph type="subTitle" idx="1"/>
          </p:nvPr>
        </p:nvPicPr>
        <p:blipFill>
          <a:blip r:embed="rId3" cstate="print"/>
          <a:srcRect/>
          <a:stretch>
            <a:fillRect/>
          </a:stretch>
        </p:blipFill>
        <p:spPr>
          <a:xfrm>
            <a:off x="762000" y="-152400"/>
            <a:ext cx="7950200" cy="5962650"/>
          </a:xfrm>
          <a:noFill/>
          <a:ln/>
        </p:spPr>
      </p:pic>
      <p:sp>
        <p:nvSpPr>
          <p:cNvPr id="74761" name="Rectangle 9"/>
          <p:cNvSpPr>
            <a:spLocks noChangeArrowheads="1"/>
          </p:cNvSpPr>
          <p:nvPr/>
        </p:nvSpPr>
        <p:spPr bwMode="auto">
          <a:xfrm>
            <a:off x="5715000" y="5867400"/>
            <a:ext cx="2184400" cy="366713"/>
          </a:xfrm>
          <a:prstGeom prst="rect">
            <a:avLst/>
          </a:prstGeom>
          <a:noFill/>
          <a:ln w="9525">
            <a:noFill/>
            <a:miter lim="800000"/>
            <a:headEnd/>
            <a:tailEnd/>
          </a:ln>
          <a:effectLst/>
        </p:spPr>
        <p:txBody>
          <a:bodyPr>
            <a:spAutoFit/>
          </a:bodyPr>
          <a:lstStyle/>
          <a:p>
            <a:r>
              <a:rPr lang="en-US" b="1" dirty="0">
                <a:latin typeface="Tahoma" pitchFamily="34" charset="0"/>
              </a:rPr>
              <a:t>Grayson Lake, KY</a:t>
            </a:r>
          </a:p>
        </p:txBody>
      </p:sp>
      <p:sp>
        <p:nvSpPr>
          <p:cNvPr id="4" name="Slide Number Placeholder 3"/>
          <p:cNvSpPr>
            <a:spLocks noGrp="1"/>
          </p:cNvSpPr>
          <p:nvPr>
            <p:ph type="sldNum" sz="quarter" idx="10"/>
          </p:nvPr>
        </p:nvSpPr>
        <p:spPr/>
        <p:txBody>
          <a:bodyPr/>
          <a:lstStyle/>
          <a:p>
            <a:fld id="{F4B7F1BA-D67F-4C9B-A45C-B616BB130228}"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35</a:t>
            </a:fld>
            <a:endParaRPr lang="en-US" dirty="0"/>
          </a:p>
        </p:txBody>
      </p:sp>
      <p:sp>
        <p:nvSpPr>
          <p:cNvPr id="107522" name="Rectangle 2"/>
          <p:cNvSpPr>
            <a:spLocks noGrp="1" noChangeArrowheads="1"/>
          </p:cNvSpPr>
          <p:nvPr>
            <p:ph type="title"/>
          </p:nvPr>
        </p:nvSpPr>
        <p:spPr>
          <a:xfrm>
            <a:off x="457200" y="152400"/>
            <a:ext cx="8229600" cy="838200"/>
          </a:xfrm>
        </p:spPr>
        <p:txBody>
          <a:bodyPr/>
          <a:lstStyle/>
          <a:p>
            <a:r>
              <a:rPr lang="en-US" b="1" dirty="0" smtClean="0">
                <a:solidFill>
                  <a:schemeClr val="accent6"/>
                </a:solidFill>
              </a:rPr>
              <a:t>Inspection Procedures</a:t>
            </a:r>
            <a:endParaRPr lang="en-US" b="1" dirty="0">
              <a:solidFill>
                <a:schemeClr val="accent6"/>
              </a:solidFill>
            </a:endParaRPr>
          </a:p>
        </p:txBody>
      </p:sp>
      <p:sp>
        <p:nvSpPr>
          <p:cNvPr id="107523" name="Rectangle 3"/>
          <p:cNvSpPr>
            <a:spLocks noGrp="1" noChangeArrowheads="1"/>
          </p:cNvSpPr>
          <p:nvPr>
            <p:ph type="body" idx="1"/>
          </p:nvPr>
        </p:nvSpPr>
        <p:spPr>
          <a:xfrm>
            <a:off x="4572000" y="1143000"/>
            <a:ext cx="4572000" cy="4648200"/>
          </a:xfrm>
        </p:spPr>
        <p:txBody>
          <a:bodyPr/>
          <a:lstStyle/>
          <a:p>
            <a:pPr>
              <a:lnSpc>
                <a:spcPct val="80000"/>
              </a:lnSpc>
            </a:pPr>
            <a:r>
              <a:rPr lang="en-US" b="1" dirty="0" smtClean="0">
                <a:solidFill>
                  <a:schemeClr val="accent6"/>
                </a:solidFill>
              </a:rPr>
              <a:t>All critical project features, including communication systems, to be operated under emergency conditions</a:t>
            </a:r>
          </a:p>
          <a:p>
            <a:pPr>
              <a:lnSpc>
                <a:spcPct val="80000"/>
              </a:lnSpc>
            </a:pPr>
            <a:r>
              <a:rPr lang="en-US" b="1" dirty="0" smtClean="0">
                <a:solidFill>
                  <a:schemeClr val="accent6"/>
                </a:solidFill>
              </a:rPr>
              <a:t>Emergency generators tested under max power demand expected</a:t>
            </a:r>
          </a:p>
        </p:txBody>
      </p:sp>
      <p:pic>
        <p:nvPicPr>
          <p:cNvPr id="456706" name="Picture 2"/>
          <p:cNvPicPr>
            <a:picLocks noChangeAspect="1" noChangeArrowheads="1"/>
          </p:cNvPicPr>
          <p:nvPr/>
        </p:nvPicPr>
        <p:blipFill>
          <a:blip r:embed="rId3" cstate="print"/>
          <a:srcRect l="17920" t="8541" r="17920" b="8541"/>
          <a:stretch>
            <a:fillRect/>
          </a:stretch>
        </p:blipFill>
        <p:spPr bwMode="auto">
          <a:xfrm>
            <a:off x="0" y="1219200"/>
            <a:ext cx="4583430" cy="44386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36</a:t>
            </a:fld>
            <a:endParaRPr lang="en-US" dirty="0"/>
          </a:p>
        </p:txBody>
      </p:sp>
      <p:sp>
        <p:nvSpPr>
          <p:cNvPr id="107522" name="Rectangle 2"/>
          <p:cNvSpPr>
            <a:spLocks noGrp="1" noChangeArrowheads="1"/>
          </p:cNvSpPr>
          <p:nvPr>
            <p:ph type="title"/>
          </p:nvPr>
        </p:nvSpPr>
        <p:spPr>
          <a:xfrm>
            <a:off x="457200" y="152400"/>
            <a:ext cx="8229600" cy="838200"/>
          </a:xfrm>
        </p:spPr>
        <p:txBody>
          <a:bodyPr/>
          <a:lstStyle/>
          <a:p>
            <a:r>
              <a:rPr lang="en-US" b="1" dirty="0" smtClean="0">
                <a:solidFill>
                  <a:schemeClr val="accent6"/>
                </a:solidFill>
              </a:rPr>
              <a:t>Inspection Procedures</a:t>
            </a:r>
            <a:endParaRPr lang="en-US" b="1" dirty="0">
              <a:solidFill>
                <a:schemeClr val="accent6"/>
              </a:solidFill>
            </a:endParaRPr>
          </a:p>
        </p:txBody>
      </p:sp>
      <p:sp>
        <p:nvSpPr>
          <p:cNvPr id="107523" name="Rectangle 3"/>
          <p:cNvSpPr>
            <a:spLocks noGrp="1" noChangeArrowheads="1"/>
          </p:cNvSpPr>
          <p:nvPr>
            <p:ph type="body" idx="1"/>
          </p:nvPr>
        </p:nvSpPr>
        <p:spPr>
          <a:xfrm>
            <a:off x="838200" y="4191000"/>
            <a:ext cx="7620000" cy="2057400"/>
          </a:xfrm>
        </p:spPr>
        <p:txBody>
          <a:bodyPr/>
          <a:lstStyle/>
          <a:p>
            <a:pPr indent="0">
              <a:lnSpc>
                <a:spcPct val="80000"/>
              </a:lnSpc>
              <a:buNone/>
            </a:pPr>
            <a:r>
              <a:rPr lang="en-US" b="1" dirty="0" smtClean="0">
                <a:solidFill>
                  <a:schemeClr val="accent6"/>
                </a:solidFill>
              </a:rPr>
              <a:t>Critical water level gages will be identified and reviewed for redundancy and accuracy as an inspection item in DS inspections</a:t>
            </a:r>
          </a:p>
        </p:txBody>
      </p:sp>
      <p:pic>
        <p:nvPicPr>
          <p:cNvPr id="457730" name="Picture 2"/>
          <p:cNvPicPr>
            <a:picLocks noChangeAspect="1" noChangeArrowheads="1"/>
          </p:cNvPicPr>
          <p:nvPr/>
        </p:nvPicPr>
        <p:blipFill>
          <a:blip r:embed="rId3" cstate="print">
            <a:lum bright="10000"/>
          </a:blip>
          <a:srcRect b="58880"/>
          <a:stretch>
            <a:fillRect/>
          </a:stretch>
        </p:blipFill>
        <p:spPr bwMode="auto">
          <a:xfrm>
            <a:off x="533400" y="1295400"/>
            <a:ext cx="8229600" cy="25380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37</a:t>
            </a:fld>
            <a:endParaRPr lang="en-US" dirty="0"/>
          </a:p>
        </p:txBody>
      </p:sp>
      <p:sp>
        <p:nvSpPr>
          <p:cNvPr id="107522" name="Rectangle 2"/>
          <p:cNvSpPr>
            <a:spLocks noGrp="1" noChangeArrowheads="1"/>
          </p:cNvSpPr>
          <p:nvPr>
            <p:ph type="title"/>
          </p:nvPr>
        </p:nvSpPr>
        <p:spPr>
          <a:xfrm>
            <a:off x="457200" y="152400"/>
            <a:ext cx="8229600" cy="838200"/>
          </a:xfrm>
        </p:spPr>
        <p:txBody>
          <a:bodyPr/>
          <a:lstStyle/>
          <a:p>
            <a:r>
              <a:rPr lang="en-US" b="1" dirty="0" smtClean="0">
                <a:solidFill>
                  <a:schemeClr val="accent6"/>
                </a:solidFill>
              </a:rPr>
              <a:t>Inspection Procedures</a:t>
            </a:r>
            <a:endParaRPr lang="en-US" b="1" dirty="0">
              <a:solidFill>
                <a:schemeClr val="accent6"/>
              </a:solidFill>
            </a:endParaRPr>
          </a:p>
        </p:txBody>
      </p:sp>
      <p:sp>
        <p:nvSpPr>
          <p:cNvPr id="107523" name="Rectangle 3"/>
          <p:cNvSpPr>
            <a:spLocks noGrp="1" noChangeArrowheads="1"/>
          </p:cNvSpPr>
          <p:nvPr>
            <p:ph type="body" idx="1"/>
          </p:nvPr>
        </p:nvSpPr>
        <p:spPr>
          <a:xfrm>
            <a:off x="838200" y="4724400"/>
            <a:ext cx="7620000" cy="1828800"/>
          </a:xfrm>
        </p:spPr>
        <p:txBody>
          <a:bodyPr/>
          <a:lstStyle/>
          <a:p>
            <a:pPr indent="-347472">
              <a:lnSpc>
                <a:spcPct val="80000"/>
              </a:lnSpc>
              <a:spcBef>
                <a:spcPts val="1200"/>
              </a:spcBef>
            </a:pPr>
            <a:r>
              <a:rPr lang="en-US" sz="2800" b="1" dirty="0" smtClean="0">
                <a:solidFill>
                  <a:schemeClr val="accent6"/>
                </a:solidFill>
              </a:rPr>
              <a:t>Mark vegetation clearing limits</a:t>
            </a:r>
          </a:p>
          <a:p>
            <a:pPr indent="-347472">
              <a:lnSpc>
                <a:spcPct val="80000"/>
              </a:lnSpc>
              <a:spcBef>
                <a:spcPts val="1200"/>
              </a:spcBef>
            </a:pPr>
            <a:r>
              <a:rPr lang="en-US" sz="2800" b="1" dirty="0" smtClean="0">
                <a:solidFill>
                  <a:schemeClr val="accent6"/>
                </a:solidFill>
              </a:rPr>
              <a:t>Mark winter, summer, and spillway crest elevations on D/S face</a:t>
            </a:r>
          </a:p>
        </p:txBody>
      </p:sp>
      <p:pic>
        <p:nvPicPr>
          <p:cNvPr id="458754" name="Picture 2"/>
          <p:cNvPicPr>
            <a:picLocks noChangeAspect="1" noChangeArrowheads="1"/>
          </p:cNvPicPr>
          <p:nvPr/>
        </p:nvPicPr>
        <p:blipFill>
          <a:blip r:embed="rId3" cstate="print"/>
          <a:srcRect t="15374" b="13665"/>
          <a:stretch>
            <a:fillRect/>
          </a:stretch>
        </p:blipFill>
        <p:spPr bwMode="auto">
          <a:xfrm>
            <a:off x="990600" y="914400"/>
            <a:ext cx="7143750" cy="379843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81000"/>
            <a:ext cx="8610600" cy="5257800"/>
          </a:xfrm>
        </p:spPr>
        <p:txBody>
          <a:bodyPr/>
          <a:lstStyle/>
          <a:p>
            <a:r>
              <a:rPr lang="en-US" sz="4400" b="1" dirty="0" smtClean="0">
                <a:solidFill>
                  <a:schemeClr val="accent6"/>
                </a:solidFill>
              </a:rPr>
              <a:t>Reservoir Rim</a:t>
            </a:r>
          </a:p>
          <a:p>
            <a:pPr algn="l">
              <a:buFont typeface="Arial" pitchFamily="34" charset="0"/>
              <a:buChar char="•"/>
            </a:pPr>
            <a:r>
              <a:rPr lang="en-US" dirty="0" smtClean="0">
                <a:solidFill>
                  <a:schemeClr val="accent6"/>
                </a:solidFill>
              </a:rPr>
              <a:t>Ascertain if rim is still functioning as intended</a:t>
            </a:r>
          </a:p>
          <a:p>
            <a:pPr algn="l">
              <a:buFont typeface="Arial" pitchFamily="34" charset="0"/>
              <a:buChar char="•"/>
            </a:pPr>
            <a:r>
              <a:rPr lang="en-US" dirty="0" smtClean="0">
                <a:solidFill>
                  <a:schemeClr val="accent6"/>
                </a:solidFill>
              </a:rPr>
              <a:t>Particular concern is slides</a:t>
            </a:r>
          </a:p>
          <a:p>
            <a:pPr algn="l">
              <a:buFont typeface="Arial" pitchFamily="34" charset="0"/>
              <a:buChar char="•"/>
            </a:pPr>
            <a:r>
              <a:rPr lang="en-US" dirty="0" smtClean="0">
                <a:solidFill>
                  <a:schemeClr val="accent6"/>
                </a:solidFill>
              </a:rPr>
              <a:t>Inspect:</a:t>
            </a:r>
          </a:p>
          <a:p>
            <a:pPr lvl="1" algn="l">
              <a:buFont typeface="Arial" pitchFamily="34" charset="0"/>
              <a:buChar char="•"/>
            </a:pPr>
            <a:r>
              <a:rPr lang="en-US" dirty="0" smtClean="0">
                <a:solidFill>
                  <a:schemeClr val="accent6"/>
                </a:solidFill>
              </a:rPr>
              <a:t>By boat </a:t>
            </a:r>
          </a:p>
          <a:p>
            <a:pPr lvl="1" algn="l">
              <a:buFont typeface="Arial" pitchFamily="34" charset="0"/>
              <a:buChar char="•"/>
            </a:pPr>
            <a:r>
              <a:rPr lang="en-US" dirty="0" smtClean="0">
                <a:solidFill>
                  <a:schemeClr val="accent6"/>
                </a:solidFill>
              </a:rPr>
              <a:t>From adjacent areas</a:t>
            </a:r>
          </a:p>
          <a:p>
            <a:pPr lvl="1" algn="l">
              <a:buFont typeface="Arial" pitchFamily="34" charset="0"/>
              <a:buChar char="•"/>
            </a:pPr>
            <a:r>
              <a:rPr lang="en-US" dirty="0" smtClean="0">
                <a:solidFill>
                  <a:schemeClr val="accent6"/>
                </a:solidFill>
              </a:rPr>
              <a:t>By air</a:t>
            </a:r>
          </a:p>
          <a:p>
            <a:pPr lvl="1" algn="l">
              <a:buFont typeface="Arial" pitchFamily="34" charset="0"/>
              <a:buChar char="•"/>
            </a:pPr>
            <a:r>
              <a:rPr lang="en-US" dirty="0" smtClean="0">
                <a:solidFill>
                  <a:schemeClr val="accent6"/>
                </a:solidFill>
              </a:rPr>
              <a:t>By walking around (if reservoir is small)</a:t>
            </a:r>
            <a:endParaRPr lang="en-US" dirty="0">
              <a:solidFill>
                <a:schemeClr val="accent6"/>
              </a:solidFill>
            </a:endParaRPr>
          </a:p>
        </p:txBody>
      </p:sp>
      <p:sp>
        <p:nvSpPr>
          <p:cNvPr id="4" name="Slide Number Placeholder 3"/>
          <p:cNvSpPr>
            <a:spLocks noGrp="1"/>
          </p:cNvSpPr>
          <p:nvPr>
            <p:ph type="sldNum" sz="quarter" idx="10"/>
          </p:nvPr>
        </p:nvSpPr>
        <p:spPr/>
        <p:txBody>
          <a:bodyPr/>
          <a:lstStyle/>
          <a:p>
            <a:fld id="{F4B7F1BA-D67F-4C9B-A45C-B616BB130228}"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457200" y="838200"/>
            <a:ext cx="8229600" cy="5334000"/>
          </a:xfrm>
        </p:spPr>
        <p:txBody>
          <a:bodyPr/>
          <a:lstStyle/>
          <a:p>
            <a:pPr>
              <a:buFont typeface="Wingdings" pitchFamily="2" charset="2"/>
              <a:buNone/>
            </a:pPr>
            <a:r>
              <a:rPr lang="en-US" sz="3600" b="1" dirty="0"/>
              <a:t>Locks and Dams</a:t>
            </a:r>
          </a:p>
          <a:p>
            <a:pPr>
              <a:buFont typeface="Wingdings" pitchFamily="2" charset="2"/>
              <a:buNone/>
            </a:pPr>
            <a:r>
              <a:rPr lang="en-US" b="1" dirty="0"/>
              <a:t>	</a:t>
            </a:r>
            <a:r>
              <a:rPr lang="en-US" b="1" u="sng" dirty="0"/>
              <a:t>All concrete portions of locks and dam</a:t>
            </a:r>
            <a:r>
              <a:rPr lang="en-US" b="1" dirty="0"/>
              <a:t> </a:t>
            </a:r>
            <a:r>
              <a:rPr lang="en-US" sz="2000" b="1" dirty="0"/>
              <a:t>- </a:t>
            </a:r>
            <a:r>
              <a:rPr lang="en-US" sz="2000" b="1" dirty="0" smtClean="0"/>
              <a:t>lock </a:t>
            </a:r>
            <a:r>
              <a:rPr lang="en-US" sz="2000" b="1" dirty="0"/>
              <a:t>walls (both pool levels), galleries, crossovers, control houses, piers, bridge, </a:t>
            </a:r>
            <a:r>
              <a:rPr lang="en-US" sz="2000" b="1" dirty="0" smtClean="0"/>
              <a:t>etc.</a:t>
            </a:r>
            <a:endParaRPr lang="en-US" sz="1800" b="1" dirty="0"/>
          </a:p>
          <a:p>
            <a:pPr>
              <a:buFont typeface="Wingdings" pitchFamily="2" charset="2"/>
              <a:buNone/>
            </a:pPr>
            <a:r>
              <a:rPr lang="en-US" sz="2000" b="1" dirty="0"/>
              <a:t>    </a:t>
            </a:r>
            <a:r>
              <a:rPr lang="en-US" b="1" u="sng" dirty="0"/>
              <a:t>All gates</a:t>
            </a:r>
            <a:r>
              <a:rPr lang="en-US" b="1" dirty="0"/>
              <a:t> </a:t>
            </a:r>
            <a:r>
              <a:rPr lang="en-US" sz="2000" b="1" dirty="0"/>
              <a:t>- </a:t>
            </a:r>
            <a:r>
              <a:rPr lang="en-US" sz="2000" b="1" dirty="0" err="1" smtClean="0"/>
              <a:t>tainter</a:t>
            </a:r>
            <a:r>
              <a:rPr lang="en-US" sz="2000" b="1" dirty="0"/>
              <a:t>, roller, miter, any accessible </a:t>
            </a:r>
            <a:r>
              <a:rPr lang="en-US" sz="2000" b="1" dirty="0" smtClean="0"/>
              <a:t>bulkheads</a:t>
            </a:r>
            <a:endParaRPr lang="en-US" sz="1800" b="1" dirty="0"/>
          </a:p>
          <a:p>
            <a:pPr>
              <a:buFont typeface="Wingdings" pitchFamily="2" charset="2"/>
              <a:buNone/>
            </a:pPr>
            <a:r>
              <a:rPr lang="en-US" sz="2000" b="1" dirty="0"/>
              <a:t>    </a:t>
            </a:r>
            <a:r>
              <a:rPr lang="en-US" b="1" u="sng" dirty="0"/>
              <a:t>Operate all equipment</a:t>
            </a:r>
            <a:r>
              <a:rPr lang="en-US" sz="2000" b="1" dirty="0"/>
              <a:t> - </a:t>
            </a:r>
            <a:r>
              <a:rPr lang="en-US" sz="2000" b="1" dirty="0" smtClean="0"/>
              <a:t>cranes</a:t>
            </a:r>
            <a:r>
              <a:rPr lang="en-US" sz="2000" b="1" dirty="0"/>
              <a:t>, start motors to all gates, run one </a:t>
            </a:r>
            <a:r>
              <a:rPr lang="en-US" sz="2000" b="1" dirty="0" err="1"/>
              <a:t>tainter</a:t>
            </a:r>
            <a:r>
              <a:rPr lang="en-US" sz="2000" b="1" dirty="0"/>
              <a:t> / roller gate to full open / closed, document that all dam gates will raise to full extent, filling and emptying system, miter gates, raise emergency gate in lock, set bulkhead in one gate bay of dam, run emergency generator under </a:t>
            </a:r>
            <a:r>
              <a:rPr lang="en-US" sz="2000" b="1" dirty="0" smtClean="0"/>
              <a:t>load</a:t>
            </a:r>
            <a:endParaRPr lang="en-US" sz="1800" b="1" dirty="0"/>
          </a:p>
          <a:p>
            <a:pPr>
              <a:buFont typeface="Wingdings" pitchFamily="2" charset="2"/>
              <a:buNone/>
            </a:pPr>
            <a:r>
              <a:rPr lang="en-US" sz="2000" b="1" dirty="0"/>
              <a:t>    </a:t>
            </a:r>
            <a:r>
              <a:rPr lang="en-US" b="1" dirty="0"/>
              <a:t>Other </a:t>
            </a:r>
            <a:r>
              <a:rPr lang="en-US" sz="2000" b="1" dirty="0"/>
              <a:t>– </a:t>
            </a:r>
            <a:r>
              <a:rPr lang="en-US" sz="2000" b="1" dirty="0" smtClean="0"/>
              <a:t>riverbanks</a:t>
            </a:r>
            <a:r>
              <a:rPr lang="en-US" sz="2000" b="1" dirty="0"/>
              <a:t>, dikes, etc</a:t>
            </a:r>
            <a:r>
              <a:rPr lang="en-US" sz="2000" b="1" dirty="0" smtClean="0"/>
              <a:t>.</a:t>
            </a:r>
            <a:endParaRPr lang="en-US" sz="1800" b="1" dirty="0"/>
          </a:p>
          <a:p>
            <a:pPr>
              <a:buFont typeface="Wingdings" pitchFamily="2" charset="2"/>
              <a:buNone/>
            </a:pPr>
            <a:r>
              <a:rPr lang="en-US" b="1" dirty="0"/>
              <a:t>	</a:t>
            </a:r>
          </a:p>
        </p:txBody>
      </p:sp>
      <p:sp>
        <p:nvSpPr>
          <p:cNvPr id="3" name="Slide Number Placeholder 2"/>
          <p:cNvSpPr>
            <a:spLocks noGrp="1"/>
          </p:cNvSpPr>
          <p:nvPr>
            <p:ph type="sldNum" sz="quarter" idx="10"/>
          </p:nvPr>
        </p:nvSpPr>
        <p:spPr/>
        <p:txBody>
          <a:bodyPr/>
          <a:lstStyle/>
          <a:p>
            <a:fld id="{D03CC7D5-AADD-49FA-8209-475AB0712B2E}"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4</a:t>
            </a:fld>
            <a:endParaRPr lang="en-US" dirty="0"/>
          </a:p>
        </p:txBody>
      </p:sp>
      <p:sp>
        <p:nvSpPr>
          <p:cNvPr id="107522" name="Rectangle 2"/>
          <p:cNvSpPr>
            <a:spLocks noGrp="1" noChangeArrowheads="1"/>
          </p:cNvSpPr>
          <p:nvPr>
            <p:ph type="title"/>
          </p:nvPr>
        </p:nvSpPr>
        <p:spPr/>
        <p:txBody>
          <a:bodyPr/>
          <a:lstStyle/>
          <a:p>
            <a:r>
              <a:rPr lang="en-US" b="1" dirty="0" smtClean="0">
                <a:solidFill>
                  <a:schemeClr val="accent6"/>
                </a:solidFill>
              </a:rPr>
              <a:t>Purpose of Inspections</a:t>
            </a:r>
            <a:endParaRPr lang="en-US" b="1" dirty="0">
              <a:solidFill>
                <a:schemeClr val="accent6"/>
              </a:solidFill>
            </a:endParaRPr>
          </a:p>
        </p:txBody>
      </p:sp>
      <p:sp>
        <p:nvSpPr>
          <p:cNvPr id="107523" name="Rectangle 3"/>
          <p:cNvSpPr>
            <a:spLocks noGrp="1" noChangeArrowheads="1"/>
          </p:cNvSpPr>
          <p:nvPr>
            <p:ph type="body" idx="1"/>
          </p:nvPr>
        </p:nvSpPr>
        <p:spPr>
          <a:xfrm>
            <a:off x="457200" y="1219200"/>
            <a:ext cx="8229600" cy="5029200"/>
          </a:xfrm>
        </p:spPr>
        <p:txBody>
          <a:bodyPr/>
          <a:lstStyle/>
          <a:p>
            <a:pPr>
              <a:lnSpc>
                <a:spcPct val="80000"/>
              </a:lnSpc>
              <a:spcBef>
                <a:spcPts val="1800"/>
              </a:spcBef>
            </a:pPr>
            <a:endParaRPr lang="en-US" sz="3600" b="1" dirty="0" smtClean="0">
              <a:solidFill>
                <a:schemeClr val="accent6"/>
              </a:solidFill>
              <a:latin typeface="Arial" pitchFamily="34" charset="0"/>
              <a:cs typeface="Arial" pitchFamily="34" charset="0"/>
            </a:endParaRPr>
          </a:p>
          <a:p>
            <a:pPr>
              <a:lnSpc>
                <a:spcPct val="80000"/>
              </a:lnSpc>
              <a:spcBef>
                <a:spcPts val="1800"/>
              </a:spcBef>
            </a:pPr>
            <a:r>
              <a:rPr lang="en-US" sz="3600" b="1" dirty="0" smtClean="0">
                <a:solidFill>
                  <a:schemeClr val="accent6"/>
                </a:solidFill>
                <a:latin typeface="Arial" pitchFamily="34" charset="0"/>
                <a:cs typeface="Arial" pitchFamily="34" charset="0"/>
              </a:rPr>
              <a:t>Verify structural integrity of dam and appurtenant structures</a:t>
            </a:r>
          </a:p>
          <a:p>
            <a:pPr>
              <a:lnSpc>
                <a:spcPct val="80000"/>
              </a:lnSpc>
              <a:spcBef>
                <a:spcPts val="1800"/>
              </a:spcBef>
            </a:pPr>
            <a:r>
              <a:rPr lang="en-US" sz="3600" b="1" dirty="0" smtClean="0">
                <a:solidFill>
                  <a:schemeClr val="accent6"/>
                </a:solidFill>
                <a:latin typeface="Arial" pitchFamily="34" charset="0"/>
                <a:cs typeface="Arial" pitchFamily="34" charset="0"/>
              </a:rPr>
              <a:t>Assure protection of human life and property</a:t>
            </a:r>
          </a:p>
          <a:p>
            <a:pPr>
              <a:lnSpc>
                <a:spcPct val="80000"/>
              </a:lnSpc>
              <a:spcBef>
                <a:spcPts val="1800"/>
              </a:spcBef>
            </a:pPr>
            <a:r>
              <a:rPr lang="en-US" sz="3600" b="1" dirty="0" smtClean="0">
                <a:solidFill>
                  <a:schemeClr val="accent6"/>
                </a:solidFill>
                <a:latin typeface="Arial" pitchFamily="34" charset="0"/>
                <a:cs typeface="Arial" pitchFamily="34" charset="0"/>
              </a:rPr>
              <a:t>Disclose conditions which might disrupt operation or threaten dam safety in time to be corrected</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0" name="Picture 6" descr="Greenup Locks 2"/>
          <p:cNvPicPr>
            <a:picLocks noGrp="1" noChangeAspect="1" noChangeArrowheads="1"/>
          </p:cNvPicPr>
          <p:nvPr>
            <p:ph type="subTitle" idx="1"/>
          </p:nvPr>
        </p:nvPicPr>
        <p:blipFill>
          <a:blip r:embed="rId3" cstate="print"/>
          <a:srcRect/>
          <a:stretch>
            <a:fillRect/>
          </a:stretch>
        </p:blipFill>
        <p:spPr>
          <a:xfrm>
            <a:off x="914400" y="838200"/>
            <a:ext cx="7467600" cy="5034079"/>
          </a:xfrm>
          <a:noFill/>
          <a:ln/>
        </p:spPr>
      </p:pic>
      <p:sp>
        <p:nvSpPr>
          <p:cNvPr id="77831" name="Text Box 7"/>
          <p:cNvSpPr txBox="1">
            <a:spLocks noChangeArrowheads="1"/>
          </p:cNvSpPr>
          <p:nvPr/>
        </p:nvSpPr>
        <p:spPr bwMode="auto">
          <a:xfrm>
            <a:off x="4267200" y="457200"/>
            <a:ext cx="4302125" cy="366713"/>
          </a:xfrm>
          <a:prstGeom prst="rect">
            <a:avLst/>
          </a:prstGeom>
          <a:noFill/>
          <a:ln w="9525">
            <a:noFill/>
            <a:miter lim="800000"/>
            <a:headEnd/>
            <a:tailEnd/>
          </a:ln>
          <a:effectLst/>
        </p:spPr>
        <p:txBody>
          <a:bodyPr wrap="none">
            <a:spAutoFit/>
          </a:bodyPr>
          <a:lstStyle/>
          <a:p>
            <a:r>
              <a:rPr lang="en-US" b="1" dirty="0">
                <a:latin typeface="Tahoma" pitchFamily="34" charset="0"/>
              </a:rPr>
              <a:t>Greenup Locks and Dam, Ohio River</a:t>
            </a:r>
          </a:p>
        </p:txBody>
      </p:sp>
      <p:sp>
        <p:nvSpPr>
          <p:cNvPr id="4" name="Slide Number Placeholder 3"/>
          <p:cNvSpPr>
            <a:spLocks noGrp="1"/>
          </p:cNvSpPr>
          <p:nvPr>
            <p:ph type="sldNum" sz="quarter" idx="10"/>
          </p:nvPr>
        </p:nvSpPr>
        <p:spPr/>
        <p:txBody>
          <a:bodyPr/>
          <a:lstStyle/>
          <a:p>
            <a:fld id="{F4B7F1BA-D67F-4C9B-A45C-B616BB130228}"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4" name="Picture 6" descr="024_01A"/>
          <p:cNvPicPr>
            <a:picLocks noChangeAspect="1" noChangeArrowheads="1"/>
          </p:cNvPicPr>
          <p:nvPr/>
        </p:nvPicPr>
        <p:blipFill>
          <a:blip r:embed="rId2" cstate="print"/>
          <a:srcRect/>
          <a:stretch>
            <a:fillRect/>
          </a:stretch>
        </p:blipFill>
        <p:spPr bwMode="auto">
          <a:xfrm>
            <a:off x="228600" y="1685925"/>
            <a:ext cx="8610600" cy="4943475"/>
          </a:xfrm>
          <a:prstGeom prst="rect">
            <a:avLst/>
          </a:prstGeom>
          <a:noFill/>
        </p:spPr>
      </p:pic>
      <p:sp>
        <p:nvSpPr>
          <p:cNvPr id="89095" name="Text Box 7"/>
          <p:cNvSpPr txBox="1">
            <a:spLocks noChangeArrowheads="1"/>
          </p:cNvSpPr>
          <p:nvPr/>
        </p:nvSpPr>
        <p:spPr bwMode="auto">
          <a:xfrm>
            <a:off x="609600" y="381000"/>
            <a:ext cx="8077200" cy="954107"/>
          </a:xfrm>
          <a:prstGeom prst="rect">
            <a:avLst/>
          </a:prstGeom>
          <a:noFill/>
          <a:ln w="9525">
            <a:noFill/>
            <a:miter lim="800000"/>
            <a:headEnd/>
            <a:tailEnd/>
          </a:ln>
          <a:effectLst/>
        </p:spPr>
        <p:txBody>
          <a:bodyPr wrap="square">
            <a:spAutoFit/>
          </a:bodyPr>
          <a:lstStyle/>
          <a:p>
            <a:r>
              <a:rPr lang="en-US" sz="2800" dirty="0">
                <a:latin typeface="Tahoma" pitchFamily="34" charset="0"/>
              </a:rPr>
              <a:t>Document that all gates will raise to “full open”</a:t>
            </a:r>
          </a:p>
          <a:p>
            <a:r>
              <a:rPr lang="en-US" sz="2800" i="1" dirty="0">
                <a:latin typeface="Tahoma" pitchFamily="34" charset="0"/>
              </a:rPr>
              <a:t>High water event – Willow Island Locks and </a:t>
            </a:r>
            <a:r>
              <a:rPr lang="en-US" sz="2800" i="1" dirty="0" smtClean="0">
                <a:latin typeface="Tahoma" pitchFamily="34" charset="0"/>
              </a:rPr>
              <a:t>Dam</a:t>
            </a:r>
            <a:endParaRPr lang="en-US" sz="2800" i="1" dirty="0">
              <a:latin typeface="Tahoma" pitchFamily="34" charset="0"/>
            </a:endParaRPr>
          </a:p>
        </p:txBody>
      </p:sp>
      <p:sp>
        <p:nvSpPr>
          <p:cNvPr id="4" name="Slide Number Placeholder 3"/>
          <p:cNvSpPr>
            <a:spLocks noGrp="1"/>
          </p:cNvSpPr>
          <p:nvPr>
            <p:ph type="sldNum" sz="quarter" idx="10"/>
          </p:nvPr>
        </p:nvSpPr>
        <p:spPr/>
        <p:txBody>
          <a:bodyPr/>
          <a:lstStyle/>
          <a:p>
            <a:fld id="{F4B7F1BA-D67F-4C9B-A45C-B616BB130228}"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42</a:t>
            </a:fld>
            <a:endParaRPr lang="en-US" dirty="0"/>
          </a:p>
        </p:txBody>
      </p:sp>
      <p:sp>
        <p:nvSpPr>
          <p:cNvPr id="107522" name="Rectangle 2"/>
          <p:cNvSpPr>
            <a:spLocks noGrp="1" noChangeArrowheads="1"/>
          </p:cNvSpPr>
          <p:nvPr>
            <p:ph type="title"/>
          </p:nvPr>
        </p:nvSpPr>
        <p:spPr/>
        <p:txBody>
          <a:bodyPr/>
          <a:lstStyle/>
          <a:p>
            <a:r>
              <a:rPr lang="en-US" b="1" dirty="0" smtClean="0">
                <a:solidFill>
                  <a:schemeClr val="accent6"/>
                </a:solidFill>
              </a:rPr>
              <a:t>Post-Inspection Briefing</a:t>
            </a:r>
            <a:endParaRPr lang="en-US" b="1" dirty="0">
              <a:solidFill>
                <a:schemeClr val="accent6"/>
              </a:solidFill>
            </a:endParaRPr>
          </a:p>
        </p:txBody>
      </p:sp>
      <p:sp>
        <p:nvSpPr>
          <p:cNvPr id="107523" name="Rectangle 3"/>
          <p:cNvSpPr>
            <a:spLocks noGrp="1" noChangeArrowheads="1"/>
          </p:cNvSpPr>
          <p:nvPr>
            <p:ph type="body" idx="1"/>
          </p:nvPr>
        </p:nvSpPr>
        <p:spPr>
          <a:xfrm>
            <a:off x="457200" y="1676400"/>
            <a:ext cx="8229600" cy="4114800"/>
          </a:xfrm>
        </p:spPr>
        <p:txBody>
          <a:bodyPr/>
          <a:lstStyle/>
          <a:p>
            <a:pPr>
              <a:lnSpc>
                <a:spcPct val="80000"/>
              </a:lnSpc>
            </a:pPr>
            <a:r>
              <a:rPr lang="en-US" b="1" dirty="0" smtClean="0">
                <a:solidFill>
                  <a:schemeClr val="accent6"/>
                </a:solidFill>
              </a:rPr>
              <a:t>Project and Ops Staff present</a:t>
            </a:r>
          </a:p>
          <a:p>
            <a:pPr>
              <a:lnSpc>
                <a:spcPct val="80000"/>
              </a:lnSpc>
            </a:pPr>
            <a:r>
              <a:rPr lang="en-US" b="1" dirty="0" smtClean="0">
                <a:solidFill>
                  <a:schemeClr val="accent6"/>
                </a:solidFill>
              </a:rPr>
              <a:t>Findings and Recommendations</a:t>
            </a:r>
          </a:p>
          <a:p>
            <a:pPr lvl="1">
              <a:lnSpc>
                <a:spcPct val="80000"/>
              </a:lnSpc>
            </a:pPr>
            <a:r>
              <a:rPr lang="en-US" b="1" dirty="0" smtClean="0">
                <a:solidFill>
                  <a:schemeClr val="accent6"/>
                </a:solidFill>
              </a:rPr>
              <a:t>Noted for record</a:t>
            </a:r>
          </a:p>
          <a:p>
            <a:pPr lvl="1">
              <a:lnSpc>
                <a:spcPct val="80000"/>
              </a:lnSpc>
            </a:pPr>
            <a:r>
              <a:rPr lang="en-US" b="1" dirty="0" smtClean="0">
                <a:solidFill>
                  <a:schemeClr val="accent6"/>
                </a:solidFill>
              </a:rPr>
              <a:t>Action items</a:t>
            </a:r>
          </a:p>
          <a:p>
            <a:pPr lvl="1">
              <a:lnSpc>
                <a:spcPct val="80000"/>
              </a:lnSpc>
            </a:pPr>
            <a:r>
              <a:rPr lang="en-US" b="1" dirty="0" smtClean="0">
                <a:solidFill>
                  <a:schemeClr val="accent6"/>
                </a:solidFill>
              </a:rPr>
              <a:t>OCA:  A-F</a:t>
            </a:r>
          </a:p>
          <a:p>
            <a:pPr lvl="1">
              <a:lnSpc>
                <a:spcPct val="80000"/>
              </a:lnSpc>
            </a:pPr>
            <a:r>
              <a:rPr lang="en-US" b="1" dirty="0" smtClean="0">
                <a:solidFill>
                  <a:schemeClr val="accent6"/>
                </a:solidFill>
              </a:rPr>
              <a:t>DSPMT funding:  1-6</a:t>
            </a:r>
          </a:p>
          <a:p>
            <a:pPr>
              <a:lnSpc>
                <a:spcPct val="80000"/>
              </a:lnSpc>
            </a:pPr>
            <a:r>
              <a:rPr lang="en-US" b="1" dirty="0" smtClean="0">
                <a:solidFill>
                  <a:schemeClr val="accent6"/>
                </a:solidFill>
              </a:rPr>
              <a:t>Evidence of distress to be reported immediately</a:t>
            </a:r>
            <a:endParaRPr lang="en-US" b="1" dirty="0">
              <a:solidFill>
                <a:schemeClr val="accent6"/>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43</a:t>
            </a:fld>
            <a:endParaRPr lang="en-US" dirty="0"/>
          </a:p>
        </p:txBody>
      </p:sp>
      <p:sp>
        <p:nvSpPr>
          <p:cNvPr id="107522" name="Rectangle 2"/>
          <p:cNvSpPr>
            <a:spLocks noGrp="1" noChangeArrowheads="1"/>
          </p:cNvSpPr>
          <p:nvPr>
            <p:ph type="title"/>
          </p:nvPr>
        </p:nvSpPr>
        <p:spPr/>
        <p:txBody>
          <a:bodyPr/>
          <a:lstStyle/>
          <a:p>
            <a:r>
              <a:rPr lang="en-US" b="1" dirty="0" smtClean="0">
                <a:solidFill>
                  <a:schemeClr val="accent6"/>
                </a:solidFill>
              </a:rPr>
              <a:t>Checklist and Ratings</a:t>
            </a:r>
            <a:endParaRPr lang="en-US" b="1" dirty="0">
              <a:solidFill>
                <a:schemeClr val="accent6"/>
              </a:solidFill>
            </a:endParaRPr>
          </a:p>
        </p:txBody>
      </p:sp>
      <p:graphicFrame>
        <p:nvGraphicFramePr>
          <p:cNvPr id="7" name="Table 6"/>
          <p:cNvGraphicFramePr>
            <a:graphicFrameLocks noGrp="1"/>
          </p:cNvGraphicFramePr>
          <p:nvPr/>
        </p:nvGraphicFramePr>
        <p:xfrm>
          <a:off x="304800" y="1447798"/>
          <a:ext cx="8610600" cy="3785781"/>
        </p:xfrm>
        <a:graphic>
          <a:graphicData uri="http://schemas.openxmlformats.org/drawingml/2006/table">
            <a:tbl>
              <a:tblPr/>
              <a:tblGrid>
                <a:gridCol w="1486634"/>
                <a:gridCol w="614312"/>
                <a:gridCol w="1404254"/>
                <a:gridCol w="1828800"/>
                <a:gridCol w="1066800"/>
                <a:gridCol w="1349764"/>
                <a:gridCol w="860036"/>
              </a:tblGrid>
              <a:tr h="1568904">
                <a:tc>
                  <a:txBody>
                    <a:bodyPr/>
                    <a:lstStyle/>
                    <a:p>
                      <a:pPr marL="0" marR="0" algn="ctr">
                        <a:spcBef>
                          <a:spcPts val="600"/>
                        </a:spcBef>
                        <a:spcAft>
                          <a:spcPts val="0"/>
                        </a:spcAft>
                      </a:pPr>
                      <a:r>
                        <a:rPr lang="en-US" sz="1600" u="sng" dirty="0">
                          <a:latin typeface="Arial"/>
                          <a:ea typeface="Times New Roman"/>
                        </a:rPr>
                        <a:t>Feature</a:t>
                      </a:r>
                      <a:endParaRPr lang="en-US" sz="1600" u="sng" dirty="0">
                        <a:latin typeface="Times New Roman"/>
                        <a:ea typeface="Times New Roman"/>
                      </a:endParaRPr>
                    </a:p>
                  </a:txBody>
                  <a:tcPr marL="52189" marR="5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u="sng">
                          <a:latin typeface="Arial"/>
                          <a:ea typeface="Times New Roman"/>
                        </a:rPr>
                        <a:t>Lead</a:t>
                      </a:r>
                      <a:endParaRPr lang="en-US" sz="1600" u="sng">
                        <a:latin typeface="Times New Roman"/>
                        <a:ea typeface="Times New Roman"/>
                      </a:endParaRPr>
                    </a:p>
                  </a:txBody>
                  <a:tcPr marL="52189" marR="5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u="sng" dirty="0">
                          <a:latin typeface="Arial"/>
                          <a:ea typeface="Times New Roman"/>
                        </a:rPr>
                        <a:t>Observations</a:t>
                      </a:r>
                      <a:endParaRPr lang="en-US" sz="1600" u="sng" dirty="0">
                        <a:latin typeface="Times New Roman"/>
                        <a:ea typeface="Times New Roman"/>
                      </a:endParaRPr>
                    </a:p>
                  </a:txBody>
                  <a:tcPr marL="52189" marR="5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u="sng" dirty="0">
                          <a:latin typeface="Arial"/>
                          <a:ea typeface="Times New Roman"/>
                        </a:rPr>
                        <a:t>Recommendations</a:t>
                      </a:r>
                      <a:endParaRPr lang="en-US" sz="1600" u="sng" dirty="0">
                        <a:latin typeface="Times New Roman"/>
                        <a:ea typeface="Times New Roman"/>
                      </a:endParaRPr>
                    </a:p>
                  </a:txBody>
                  <a:tcPr marL="52189" marR="5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u="none" strike="noStrike" dirty="0">
                        <a:latin typeface="Arial"/>
                        <a:ea typeface="Times New Roman"/>
                      </a:endParaRPr>
                    </a:p>
                    <a:p>
                      <a:pPr marL="0" marR="0" algn="ctr">
                        <a:spcBef>
                          <a:spcPts val="0"/>
                        </a:spcBef>
                        <a:spcAft>
                          <a:spcPts val="0"/>
                        </a:spcAft>
                      </a:pPr>
                      <a:r>
                        <a:rPr lang="en-US" sz="1600" u="sng" dirty="0">
                          <a:latin typeface="Arial"/>
                          <a:ea typeface="Times New Roman"/>
                        </a:rPr>
                        <a:t>Estimated</a:t>
                      </a:r>
                      <a:endParaRPr lang="en-US" sz="1600" u="sng" dirty="0">
                        <a:latin typeface="Times New Roman"/>
                        <a:ea typeface="Times New Roman"/>
                      </a:endParaRPr>
                    </a:p>
                    <a:p>
                      <a:pPr marL="0" marR="0" algn="ctr">
                        <a:spcBef>
                          <a:spcPts val="0"/>
                        </a:spcBef>
                        <a:spcAft>
                          <a:spcPts val="0"/>
                        </a:spcAft>
                      </a:pPr>
                      <a:r>
                        <a:rPr lang="en-US" sz="1600" u="sng" dirty="0">
                          <a:latin typeface="Arial"/>
                          <a:ea typeface="Times New Roman"/>
                        </a:rPr>
                        <a:t>Cost</a:t>
                      </a:r>
                      <a:endParaRPr lang="en-US" sz="1600" u="sng" dirty="0">
                        <a:latin typeface="Times New Roman"/>
                        <a:ea typeface="Times New Roman"/>
                      </a:endParaRPr>
                    </a:p>
                  </a:txBody>
                  <a:tcPr marL="52189" marR="5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u="sng" dirty="0">
                          <a:latin typeface="Arial"/>
                          <a:ea typeface="Times New Roman"/>
                        </a:rPr>
                        <a:t>Operational Condition Classification</a:t>
                      </a:r>
                      <a:endParaRPr lang="en-US" sz="1600" u="sng" dirty="0">
                        <a:latin typeface="Times New Roman"/>
                        <a:ea typeface="Times New Roman"/>
                      </a:endParaRPr>
                    </a:p>
                    <a:p>
                      <a:pPr marL="0" marR="0" algn="ctr">
                        <a:spcBef>
                          <a:spcPts val="0"/>
                        </a:spcBef>
                        <a:spcAft>
                          <a:spcPts val="600"/>
                        </a:spcAft>
                      </a:pPr>
                      <a:r>
                        <a:rPr lang="en-US" sz="1600" u="sng" dirty="0">
                          <a:latin typeface="Arial"/>
                          <a:ea typeface="Times New Roman"/>
                        </a:rPr>
                        <a:t>(A–F)</a:t>
                      </a:r>
                      <a:endParaRPr lang="en-US" sz="1600" u="sng" dirty="0">
                        <a:latin typeface="Times New Roman"/>
                        <a:ea typeface="Times New Roman"/>
                      </a:endParaRPr>
                    </a:p>
                  </a:txBody>
                  <a:tcPr marL="52189" marR="5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u="sng" dirty="0">
                          <a:latin typeface="Arial"/>
                          <a:ea typeface="Times New Roman"/>
                        </a:rPr>
                        <a:t>Action Priority</a:t>
                      </a:r>
                      <a:endParaRPr lang="en-US" sz="1600" u="sng" dirty="0">
                        <a:latin typeface="Times New Roman"/>
                        <a:ea typeface="Times New Roman"/>
                      </a:endParaRPr>
                    </a:p>
                    <a:p>
                      <a:pPr marL="0" marR="0" algn="ctr">
                        <a:spcBef>
                          <a:spcPts val="0"/>
                        </a:spcBef>
                        <a:spcAft>
                          <a:spcPts val="600"/>
                        </a:spcAft>
                      </a:pPr>
                      <a:r>
                        <a:rPr lang="en-US" sz="1600" u="sng" dirty="0">
                          <a:latin typeface="Arial"/>
                          <a:ea typeface="Times New Roman"/>
                        </a:rPr>
                        <a:t>(1 – 6)</a:t>
                      </a:r>
                      <a:endParaRPr lang="en-US" sz="1600" u="sng" dirty="0">
                        <a:latin typeface="Times New Roman"/>
                        <a:ea typeface="Times New Roman"/>
                      </a:endParaRPr>
                    </a:p>
                  </a:txBody>
                  <a:tcPr marL="52189" marR="5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80">
                <a:tc gridSpan="7">
                  <a:txBody>
                    <a:bodyPr/>
                    <a:lstStyle/>
                    <a:p>
                      <a:pPr marL="0" marR="0" algn="ctr">
                        <a:spcBef>
                          <a:spcPts val="600"/>
                        </a:spcBef>
                        <a:spcAft>
                          <a:spcPts val="0"/>
                        </a:spcAft>
                      </a:pPr>
                      <a:endParaRPr lang="en-US" sz="1050" u="sng" dirty="0">
                        <a:latin typeface="Times New Roman"/>
                        <a:ea typeface="Times New Roman"/>
                      </a:endParaRPr>
                    </a:p>
                  </a:txBody>
                  <a:tcPr marL="52189" marR="52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27737">
                <a:tc>
                  <a:txBody>
                    <a:bodyPr/>
                    <a:lstStyle/>
                    <a:p>
                      <a:pPr marL="152400" marR="0">
                        <a:spcBef>
                          <a:spcPts val="600"/>
                        </a:spcBef>
                        <a:spcAft>
                          <a:spcPts val="0"/>
                        </a:spcAft>
                      </a:pPr>
                      <a:r>
                        <a:rPr lang="en-US" sz="1600" u="sng" dirty="0">
                          <a:latin typeface="Arial"/>
                          <a:ea typeface="Times New Roman"/>
                        </a:rPr>
                        <a:t>Downstream Right Abutment </a:t>
                      </a:r>
                      <a:endParaRPr lang="en-US" sz="1600" u="sng"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u="sng">
                          <a:latin typeface="Arial"/>
                          <a:ea typeface="Times New Roman"/>
                        </a:rPr>
                        <a:t>G</a:t>
                      </a:r>
                      <a:endParaRPr lang="en-US" sz="1600" u="sng">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endParaRPr lang="en-US" sz="1050" u="sng">
                        <a:latin typeface="Arial"/>
                        <a:ea typeface="Times New Roman"/>
                      </a:endParaRPr>
                    </a:p>
                  </a:txBody>
                  <a:tcPr marL="52189" marR="52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2189" marR="52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2189" marR="52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2189" marR="5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endParaRPr lang="en-US" sz="1000" u="none" strike="noStrike">
                        <a:latin typeface="Arial"/>
                        <a:ea typeface="Times New Roman"/>
                      </a:endParaRPr>
                    </a:p>
                  </a:txBody>
                  <a:tcPr marL="52189" marR="5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80">
                <a:tc>
                  <a:txBody>
                    <a:bodyPr/>
                    <a:lstStyle/>
                    <a:p>
                      <a:pPr marL="152400" marR="0">
                        <a:spcBef>
                          <a:spcPts val="600"/>
                        </a:spcBef>
                        <a:spcAft>
                          <a:spcPts val="0"/>
                        </a:spcAft>
                      </a:pPr>
                      <a:r>
                        <a:rPr lang="en-US" sz="1600" u="sng">
                          <a:latin typeface="Arial"/>
                          <a:ea typeface="Times New Roman"/>
                        </a:rPr>
                        <a:t>Downstream Right Abutment Ditch</a:t>
                      </a:r>
                      <a:endParaRPr lang="en-US" sz="1600" u="sng">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u="sng" dirty="0">
                          <a:latin typeface="Arial"/>
                          <a:ea typeface="Times New Roman"/>
                        </a:rPr>
                        <a:t>G</a:t>
                      </a:r>
                      <a:endParaRPr lang="en-US" sz="1600" u="sng"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200"/>
                        </a:spcBef>
                        <a:spcAft>
                          <a:spcPts val="1200"/>
                        </a:spcAft>
                      </a:pPr>
                      <a:endParaRPr lang="en-US" sz="1000" u="sng" dirty="0">
                        <a:latin typeface="Arial"/>
                        <a:ea typeface="Times New Roman"/>
                      </a:endParaRPr>
                    </a:p>
                  </a:txBody>
                  <a:tcPr marL="52189" marR="52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2189" marR="52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2189" marR="52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2189" marR="5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endParaRPr lang="en-US" sz="1000" u="none" strike="noStrike" dirty="0">
                        <a:latin typeface="Arial"/>
                        <a:ea typeface="Times New Roman"/>
                      </a:endParaRPr>
                    </a:p>
                  </a:txBody>
                  <a:tcPr marL="52189" marR="52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body" idx="1"/>
          </p:nvPr>
        </p:nvSpPr>
        <p:spPr>
          <a:xfrm>
            <a:off x="304800" y="1219200"/>
            <a:ext cx="8534400" cy="3886200"/>
          </a:xfrm>
        </p:spPr>
        <p:txBody>
          <a:bodyPr/>
          <a:lstStyle/>
          <a:p>
            <a:pPr eaLnBrk="1" hangingPunct="1"/>
            <a:r>
              <a:rPr lang="en-US" dirty="0" smtClean="0"/>
              <a:t>Evidence of Distress to Be Reported</a:t>
            </a:r>
          </a:p>
          <a:p>
            <a:pPr lvl="1"/>
            <a:r>
              <a:rPr lang="en-US" dirty="0" smtClean="0"/>
              <a:t>Sloughs, settlement, or slides in embankments such as earth or </a:t>
            </a:r>
            <a:r>
              <a:rPr lang="en-US" dirty="0" err="1" smtClean="0"/>
              <a:t>rockfill</a:t>
            </a:r>
            <a:r>
              <a:rPr lang="en-US" dirty="0" smtClean="0"/>
              <a:t> dams, urban levees, and bridge abutments or slopes of spillway, channels, and dam abutments</a:t>
            </a:r>
          </a:p>
          <a:p>
            <a:pPr lvl="1"/>
            <a:r>
              <a:rPr lang="en-US" dirty="0" smtClean="0"/>
              <a:t>Evidence of piping, muddy water boils in the areas of a structure such as embankments, abutments, or embankment-abutment contacts</a:t>
            </a:r>
          </a:p>
          <a:p>
            <a:pPr lvl="1"/>
            <a:r>
              <a:rPr lang="en-US" dirty="0" smtClean="0"/>
              <a:t>Abnormal increase or decrease of flow from foundation drains, structural joints or relief wells</a:t>
            </a:r>
          </a:p>
        </p:txBody>
      </p:sp>
      <p:sp>
        <p:nvSpPr>
          <p:cNvPr id="166915" name="Rectangle 3"/>
          <p:cNvSpPr>
            <a:spLocks noGrp="1" noChangeArrowheads="1"/>
          </p:cNvSpPr>
          <p:nvPr>
            <p:ph type="title"/>
          </p:nvPr>
        </p:nvSpPr>
        <p:spPr>
          <a:xfrm>
            <a:off x="228600" y="228600"/>
            <a:ext cx="9112250" cy="685800"/>
          </a:xfrm>
          <a:effectLst>
            <a:outerShdw algn="ctr" rotWithShape="0">
              <a:schemeClr val="bg2"/>
            </a:outerShdw>
          </a:effectLst>
        </p:spPr>
        <p:txBody>
          <a:bodyPr/>
          <a:lstStyle/>
          <a:p>
            <a:pPr eaLnBrk="1" hangingPunct="1">
              <a:defRPr/>
            </a:pPr>
            <a:r>
              <a:rPr lang="en-US" dirty="0" smtClean="0">
                <a:latin typeface="Arial" pitchFamily="34" charset="0"/>
                <a:cs typeface="Arial" pitchFamily="34" charset="0"/>
              </a:rPr>
              <a:t>Distress Signals</a:t>
            </a:r>
          </a:p>
        </p:txBody>
      </p:sp>
      <p:sp>
        <p:nvSpPr>
          <p:cNvPr id="5" name="Slide Number Placeholder 4"/>
          <p:cNvSpPr>
            <a:spLocks noGrp="1"/>
          </p:cNvSpPr>
          <p:nvPr>
            <p:ph type="sldNum" sz="quarter" idx="10"/>
          </p:nvPr>
        </p:nvSpPr>
        <p:spPr/>
        <p:txBody>
          <a:bodyPr/>
          <a:lstStyle/>
          <a:p>
            <a:fld id="{D03CC7D5-AADD-49FA-8209-475AB0712B2E}" type="slidenum">
              <a:rPr lang="en-US" smtClean="0"/>
              <a:pPr/>
              <a:t>44</a:t>
            </a:fld>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body" idx="1"/>
          </p:nvPr>
        </p:nvSpPr>
        <p:spPr/>
        <p:txBody>
          <a:bodyPr/>
          <a:lstStyle/>
          <a:p>
            <a:pPr eaLnBrk="1" hangingPunct="1">
              <a:lnSpc>
                <a:spcPct val="90000"/>
              </a:lnSpc>
            </a:pPr>
            <a:r>
              <a:rPr lang="en-US" dirty="0" smtClean="0"/>
              <a:t>Evidence of Distress to Be Reported</a:t>
            </a:r>
          </a:p>
          <a:p>
            <a:pPr lvl="1">
              <a:lnSpc>
                <a:spcPct val="90000"/>
              </a:lnSpc>
            </a:pPr>
            <a:r>
              <a:rPr lang="en-US" dirty="0" smtClean="0"/>
              <a:t>Any increase in seepage quantities through or under embankments or in abutments</a:t>
            </a:r>
          </a:p>
          <a:p>
            <a:pPr lvl="1">
              <a:lnSpc>
                <a:spcPct val="90000"/>
              </a:lnSpc>
            </a:pPr>
            <a:r>
              <a:rPr lang="en-US" dirty="0" smtClean="0"/>
              <a:t>Any significant change in pore-water pressure in either embankments or their foundations or abutments</a:t>
            </a:r>
          </a:p>
          <a:p>
            <a:pPr lvl="1">
              <a:lnSpc>
                <a:spcPct val="90000"/>
              </a:lnSpc>
            </a:pPr>
            <a:r>
              <a:rPr lang="en-US" dirty="0" smtClean="0"/>
              <a:t>Any significant change in uplift pressures under concrete structures</a:t>
            </a:r>
          </a:p>
          <a:p>
            <a:pPr lvl="1">
              <a:lnSpc>
                <a:spcPct val="90000"/>
              </a:lnSpc>
            </a:pPr>
            <a:r>
              <a:rPr lang="en-US" dirty="0" smtClean="0"/>
              <a:t>Unusual vertical or horizontal movement or cracking of embankments or abutments</a:t>
            </a:r>
          </a:p>
        </p:txBody>
      </p:sp>
      <p:sp>
        <p:nvSpPr>
          <p:cNvPr id="167939" name="Rectangle 3"/>
          <p:cNvSpPr>
            <a:spLocks noGrp="1" noChangeArrowheads="1"/>
          </p:cNvSpPr>
          <p:nvPr>
            <p:ph type="title"/>
          </p:nvPr>
        </p:nvSpPr>
        <p:spPr>
          <a:effectLst/>
        </p:spPr>
        <p:txBody>
          <a:bodyPr/>
          <a:lstStyle/>
          <a:p>
            <a:pPr eaLnBrk="1" hangingPunct="1">
              <a:defRPr/>
            </a:pPr>
            <a:r>
              <a:rPr lang="en-US" dirty="0" smtClean="0"/>
              <a:t>Distress Signals</a:t>
            </a:r>
          </a:p>
        </p:txBody>
      </p:sp>
      <p:sp>
        <p:nvSpPr>
          <p:cNvPr id="5" name="Slide Number Placeholder 4"/>
          <p:cNvSpPr>
            <a:spLocks noGrp="1"/>
          </p:cNvSpPr>
          <p:nvPr>
            <p:ph type="sldNum" sz="quarter" idx="10"/>
          </p:nvPr>
        </p:nvSpPr>
        <p:spPr/>
        <p:txBody>
          <a:bodyPr/>
          <a:lstStyle/>
          <a:p>
            <a:fld id="{D03CC7D5-AADD-49FA-8209-475AB0712B2E}" type="slidenum">
              <a:rPr lang="en-US" smtClean="0"/>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body" idx="1"/>
          </p:nvPr>
        </p:nvSpPr>
        <p:spPr>
          <a:xfrm>
            <a:off x="304800" y="1066800"/>
            <a:ext cx="8610600" cy="4114800"/>
          </a:xfrm>
        </p:spPr>
        <p:txBody>
          <a:bodyPr/>
          <a:lstStyle/>
          <a:p>
            <a:pPr eaLnBrk="1" hangingPunct="1"/>
            <a:r>
              <a:rPr lang="en-US" dirty="0" smtClean="0"/>
              <a:t>Evidence of Distress to Be Reported</a:t>
            </a:r>
          </a:p>
          <a:p>
            <a:pPr lvl="1"/>
            <a:r>
              <a:rPr lang="en-US" dirty="0" smtClean="0"/>
              <a:t>Significant cracking of mass concrete structures, either during construction or after completion</a:t>
            </a:r>
          </a:p>
          <a:p>
            <a:pPr lvl="1"/>
            <a:r>
              <a:rPr lang="en-US" dirty="0" smtClean="0"/>
              <a:t>Sinkholes or localized subsidence in the foundation of or adjacent to embankments or other pertinent structures critical to the safe operation of the project</a:t>
            </a:r>
          </a:p>
          <a:p>
            <a:pPr lvl="1"/>
            <a:r>
              <a:rPr lang="en-US" dirty="0" smtClean="0"/>
              <a:t>Excessive deflection, displacement, or vibration of concrete structures (e.g., tilting or sliding of intake towers, bridge piers, training walls, or floodwalls)</a:t>
            </a:r>
          </a:p>
          <a:p>
            <a:pPr lvl="2" eaLnBrk="1" hangingPunct="1"/>
            <a:endParaRPr lang="en-US" dirty="0" smtClean="0"/>
          </a:p>
        </p:txBody>
      </p:sp>
      <p:sp>
        <p:nvSpPr>
          <p:cNvPr id="11268" name="Rectangle 3"/>
          <p:cNvSpPr>
            <a:spLocks noGrp="1" noChangeArrowheads="1"/>
          </p:cNvSpPr>
          <p:nvPr>
            <p:ph type="title"/>
          </p:nvPr>
        </p:nvSpPr>
        <p:spPr>
          <a:xfrm>
            <a:off x="457200" y="152400"/>
            <a:ext cx="8229600" cy="914400"/>
          </a:xfrm>
        </p:spPr>
        <p:txBody>
          <a:bodyPr/>
          <a:lstStyle/>
          <a:p>
            <a:pPr eaLnBrk="1" hangingPunct="1"/>
            <a:r>
              <a:rPr lang="en-US" dirty="0" smtClean="0"/>
              <a:t>Distress Signals</a:t>
            </a:r>
          </a:p>
        </p:txBody>
      </p:sp>
      <p:sp>
        <p:nvSpPr>
          <p:cNvPr id="5" name="Slide Number Placeholder 4"/>
          <p:cNvSpPr>
            <a:spLocks noGrp="1"/>
          </p:cNvSpPr>
          <p:nvPr>
            <p:ph type="sldNum" sz="quarter" idx="10"/>
          </p:nvPr>
        </p:nvSpPr>
        <p:spPr/>
        <p:txBody>
          <a:bodyPr/>
          <a:lstStyle/>
          <a:p>
            <a:fld id="{D03CC7D5-AADD-49FA-8209-475AB0712B2E}" type="slidenum">
              <a:rPr lang="en-US" smtClean="0"/>
              <a:pPr/>
              <a:t>46</a:t>
            </a:fld>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body" idx="1"/>
          </p:nvPr>
        </p:nvSpPr>
        <p:spPr/>
        <p:txBody>
          <a:bodyPr/>
          <a:lstStyle/>
          <a:p>
            <a:pPr eaLnBrk="1" hangingPunct="1"/>
            <a:r>
              <a:rPr lang="en-US" dirty="0" smtClean="0"/>
              <a:t>Evidence of Distress to Be Reported</a:t>
            </a:r>
          </a:p>
          <a:p>
            <a:pPr lvl="1"/>
            <a:r>
              <a:rPr lang="en-US" dirty="0" smtClean="0"/>
              <a:t>Erratic movement, binding, excessive deflection, or vibration of outlet and spillway gates and large flow control valves</a:t>
            </a:r>
          </a:p>
          <a:p>
            <a:pPr lvl="1"/>
            <a:r>
              <a:rPr lang="en-US" dirty="0" smtClean="0"/>
              <a:t>Significant damage to any structure (e.g., barge damage to bridge piers or lock walls or ice flow damage to intake towers and access bridge piers)</a:t>
            </a:r>
          </a:p>
          <a:p>
            <a:pPr lvl="2" eaLnBrk="1" hangingPunct="1"/>
            <a:endParaRPr lang="en-US" dirty="0" smtClean="0"/>
          </a:p>
        </p:txBody>
      </p:sp>
      <p:sp>
        <p:nvSpPr>
          <p:cNvPr id="12292" name="Rectangle 3"/>
          <p:cNvSpPr>
            <a:spLocks noGrp="1" noChangeArrowheads="1"/>
          </p:cNvSpPr>
          <p:nvPr>
            <p:ph type="title"/>
          </p:nvPr>
        </p:nvSpPr>
        <p:spPr/>
        <p:txBody>
          <a:bodyPr/>
          <a:lstStyle/>
          <a:p>
            <a:pPr eaLnBrk="1" hangingPunct="1"/>
            <a:r>
              <a:rPr lang="en-US" smtClean="0"/>
              <a:t>Distress Signals</a:t>
            </a:r>
          </a:p>
        </p:txBody>
      </p:sp>
      <p:sp>
        <p:nvSpPr>
          <p:cNvPr id="5" name="Slide Number Placeholder 4"/>
          <p:cNvSpPr>
            <a:spLocks noGrp="1"/>
          </p:cNvSpPr>
          <p:nvPr>
            <p:ph type="sldNum" sz="quarter" idx="10"/>
          </p:nvPr>
        </p:nvSpPr>
        <p:spPr/>
        <p:txBody>
          <a:bodyPr/>
          <a:lstStyle/>
          <a:p>
            <a:fld id="{D03CC7D5-AADD-49FA-8209-475AB0712B2E}" type="slidenum">
              <a:rPr lang="en-US" smtClean="0"/>
              <a:pPr/>
              <a:t>47</a:t>
            </a:fld>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body" idx="1"/>
          </p:nvPr>
        </p:nvSpPr>
        <p:spPr/>
        <p:txBody>
          <a:bodyPr/>
          <a:lstStyle/>
          <a:p>
            <a:pPr eaLnBrk="1" hangingPunct="1"/>
            <a:r>
              <a:rPr lang="en-US" dirty="0" smtClean="0"/>
              <a:t>Evidence of Distress to Be Reported</a:t>
            </a:r>
          </a:p>
          <a:p>
            <a:pPr lvl="1"/>
            <a:r>
              <a:rPr lang="en-US" dirty="0" smtClean="0"/>
              <a:t>Significant damage to, or changes in, structures, foundations, reservoir levels, groundwater conditions, and adjacent terrain as a result of </a:t>
            </a:r>
            <a:r>
              <a:rPr lang="en-US" b="1" u="sng" dirty="0" smtClean="0"/>
              <a:t>seismic events</a:t>
            </a:r>
            <a:r>
              <a:rPr lang="en-US" dirty="0" smtClean="0"/>
              <a:t>.  Special inspections for damages should be made immediately following the seismic events.</a:t>
            </a:r>
          </a:p>
          <a:p>
            <a:pPr lvl="1"/>
            <a:r>
              <a:rPr lang="en-US" dirty="0" smtClean="0"/>
              <a:t>Any other indications of distress or potential failure that could inhibit the operation of a project</a:t>
            </a:r>
          </a:p>
        </p:txBody>
      </p:sp>
      <p:sp>
        <p:nvSpPr>
          <p:cNvPr id="13316" name="Rectangle 4"/>
          <p:cNvSpPr>
            <a:spLocks noGrp="1" noChangeArrowheads="1"/>
          </p:cNvSpPr>
          <p:nvPr>
            <p:ph type="title"/>
          </p:nvPr>
        </p:nvSpPr>
        <p:spPr/>
        <p:txBody>
          <a:bodyPr/>
          <a:lstStyle/>
          <a:p>
            <a:pPr eaLnBrk="1" hangingPunct="1"/>
            <a:r>
              <a:rPr lang="en-US" smtClean="0"/>
              <a:t>Distress Signals</a:t>
            </a:r>
          </a:p>
        </p:txBody>
      </p:sp>
      <p:sp>
        <p:nvSpPr>
          <p:cNvPr id="5" name="Slide Number Placeholder 4"/>
          <p:cNvSpPr>
            <a:spLocks noGrp="1"/>
          </p:cNvSpPr>
          <p:nvPr>
            <p:ph type="sldNum" sz="quarter" idx="10"/>
          </p:nvPr>
        </p:nvSpPr>
        <p:spPr/>
        <p:txBody>
          <a:bodyPr/>
          <a:lstStyle/>
          <a:p>
            <a:fld id="{D03CC7D5-AADD-49FA-8209-475AB0712B2E}" type="slidenum">
              <a:rPr lang="en-US" smtClean="0"/>
              <a:pPr/>
              <a:t>48</a:t>
            </a:fld>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49</a:t>
            </a:fld>
            <a:endParaRPr lang="en-US" dirty="0"/>
          </a:p>
        </p:txBody>
      </p:sp>
      <p:sp>
        <p:nvSpPr>
          <p:cNvPr id="107522" name="Rectangle 2"/>
          <p:cNvSpPr>
            <a:spLocks noGrp="1" noChangeArrowheads="1"/>
          </p:cNvSpPr>
          <p:nvPr>
            <p:ph type="title"/>
          </p:nvPr>
        </p:nvSpPr>
        <p:spPr>
          <a:xfrm>
            <a:off x="457200" y="152400"/>
            <a:ext cx="8229600" cy="1143000"/>
          </a:xfrm>
        </p:spPr>
        <p:txBody>
          <a:bodyPr/>
          <a:lstStyle/>
          <a:p>
            <a:r>
              <a:rPr lang="en-US" b="1" dirty="0" smtClean="0">
                <a:solidFill>
                  <a:schemeClr val="accent6"/>
                </a:solidFill>
              </a:rPr>
              <a:t>PI Report</a:t>
            </a:r>
            <a:endParaRPr lang="en-US" b="1" dirty="0">
              <a:solidFill>
                <a:schemeClr val="accent6"/>
              </a:solidFill>
            </a:endParaRPr>
          </a:p>
        </p:txBody>
      </p:sp>
      <p:sp>
        <p:nvSpPr>
          <p:cNvPr id="107523" name="Rectangle 3"/>
          <p:cNvSpPr>
            <a:spLocks noGrp="1" noChangeArrowheads="1"/>
          </p:cNvSpPr>
          <p:nvPr>
            <p:ph type="body" idx="1"/>
          </p:nvPr>
        </p:nvSpPr>
        <p:spPr>
          <a:xfrm>
            <a:off x="304800" y="1143000"/>
            <a:ext cx="8839200" cy="4114800"/>
          </a:xfrm>
        </p:spPr>
        <p:txBody>
          <a:bodyPr/>
          <a:lstStyle/>
          <a:p>
            <a:pPr>
              <a:lnSpc>
                <a:spcPct val="80000"/>
              </a:lnSpc>
            </a:pPr>
            <a:r>
              <a:rPr lang="en-US" b="1" dirty="0" smtClean="0">
                <a:solidFill>
                  <a:schemeClr val="accent6"/>
                </a:solidFill>
              </a:rPr>
              <a:t>Uniform PI/PA report format</a:t>
            </a:r>
          </a:p>
          <a:p>
            <a:pPr>
              <a:lnSpc>
                <a:spcPct val="80000"/>
              </a:lnSpc>
            </a:pPr>
            <a:r>
              <a:rPr lang="en-US" b="1" dirty="0" smtClean="0">
                <a:solidFill>
                  <a:schemeClr val="accent6"/>
                </a:solidFill>
              </a:rPr>
              <a:t>Omit PA sections until PA is performed</a:t>
            </a:r>
          </a:p>
          <a:p>
            <a:pPr>
              <a:lnSpc>
                <a:spcPct val="80000"/>
              </a:lnSpc>
            </a:pPr>
            <a:r>
              <a:rPr lang="en-US" b="1" dirty="0" smtClean="0">
                <a:solidFill>
                  <a:schemeClr val="accent6"/>
                </a:solidFill>
              </a:rPr>
              <a:t>Review and reuse or revise previous PA sections</a:t>
            </a:r>
          </a:p>
          <a:p>
            <a:pPr>
              <a:lnSpc>
                <a:spcPct val="80000"/>
              </a:lnSpc>
            </a:pPr>
            <a:r>
              <a:rPr lang="en-US" b="1" dirty="0" smtClean="0">
                <a:solidFill>
                  <a:schemeClr val="accent6"/>
                </a:solidFill>
              </a:rPr>
              <a:t>If DSAC I-III, can’t say, “Dam is in good or acceptable condition.”</a:t>
            </a:r>
          </a:p>
          <a:p>
            <a:pPr>
              <a:lnSpc>
                <a:spcPct val="80000"/>
              </a:lnSpc>
            </a:pPr>
            <a:r>
              <a:rPr lang="en-US" b="1" dirty="0" smtClean="0">
                <a:solidFill>
                  <a:schemeClr val="accent6"/>
                </a:solidFill>
              </a:rPr>
              <a:t>Perform District Quality Control Review</a:t>
            </a:r>
          </a:p>
          <a:p>
            <a:pPr>
              <a:lnSpc>
                <a:spcPct val="80000"/>
              </a:lnSpc>
            </a:pPr>
            <a:r>
              <a:rPr lang="en-US" b="1" dirty="0" smtClean="0">
                <a:solidFill>
                  <a:schemeClr val="accent6"/>
                </a:solidFill>
              </a:rPr>
              <a:t>Submit Executive Summary within 90 days</a:t>
            </a:r>
          </a:p>
          <a:p>
            <a:pPr>
              <a:lnSpc>
                <a:spcPct val="80000"/>
              </a:lnSpc>
            </a:pPr>
            <a:r>
              <a:rPr lang="en-US" b="1" dirty="0" smtClean="0">
                <a:solidFill>
                  <a:schemeClr val="accent6"/>
                </a:solidFill>
              </a:rPr>
              <a:t>Submit report to MSC within 90 days</a:t>
            </a:r>
          </a:p>
          <a:p>
            <a:pPr>
              <a:lnSpc>
                <a:spcPct val="80000"/>
              </a:lnSpc>
            </a:pPr>
            <a:r>
              <a:rPr lang="en-US" b="1" dirty="0" smtClean="0">
                <a:solidFill>
                  <a:schemeClr val="accent6"/>
                </a:solidFill>
              </a:rPr>
              <a:t>Submit searchable .</a:t>
            </a:r>
            <a:r>
              <a:rPr lang="en-US" b="1" dirty="0" err="1" smtClean="0">
                <a:solidFill>
                  <a:schemeClr val="accent6"/>
                </a:solidFill>
              </a:rPr>
              <a:t>pdf</a:t>
            </a:r>
            <a:r>
              <a:rPr lang="en-US" b="1" dirty="0" smtClean="0">
                <a:solidFill>
                  <a:schemeClr val="accent6"/>
                </a:solidFill>
              </a:rPr>
              <a:t> to ERDC library</a:t>
            </a:r>
          </a:p>
          <a:p>
            <a:pPr>
              <a:lnSpc>
                <a:spcPct val="80000"/>
              </a:lnSpc>
            </a:pPr>
            <a:endParaRPr lang="en-US" b="1" dirty="0" smtClean="0">
              <a:solidFill>
                <a:schemeClr val="accent6"/>
              </a:solidFill>
            </a:endParaRPr>
          </a:p>
          <a:p>
            <a:pPr>
              <a:lnSpc>
                <a:spcPct val="80000"/>
              </a:lnSpc>
            </a:pPr>
            <a:endParaRPr lang="en-US" b="1" dirty="0">
              <a:solidFill>
                <a:schemeClr val="accent6"/>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subTitle" idx="1"/>
          </p:nvPr>
        </p:nvSpPr>
        <p:spPr>
          <a:xfrm>
            <a:off x="457200" y="685800"/>
            <a:ext cx="8001000" cy="5181600"/>
          </a:xfrm>
        </p:spPr>
        <p:txBody>
          <a:bodyPr/>
          <a:lstStyle/>
          <a:p>
            <a:endParaRPr lang="en-US" b="1" i="1" dirty="0">
              <a:solidFill>
                <a:schemeClr val="accent6"/>
              </a:solidFill>
            </a:endParaRPr>
          </a:p>
          <a:p>
            <a:r>
              <a:rPr lang="en-US" sz="3200" b="1" dirty="0">
                <a:solidFill>
                  <a:schemeClr val="accent6"/>
                </a:solidFill>
              </a:rPr>
              <a:t>Civil works structures whose failure or partial failure would endanger the lives of the public, cause substantial damage to property, transportation facilities, or utilities will be </a:t>
            </a:r>
            <a:r>
              <a:rPr lang="en-US" sz="3200" b="1" u="sng" dirty="0">
                <a:solidFill>
                  <a:schemeClr val="accent6"/>
                </a:solidFill>
              </a:rPr>
              <a:t>continuously</a:t>
            </a:r>
            <a:r>
              <a:rPr lang="en-US" sz="3200" b="1" dirty="0">
                <a:solidFill>
                  <a:schemeClr val="accent6"/>
                </a:solidFill>
              </a:rPr>
              <a:t> evaluated to insure structural safety and stability, and operational adequacy.  </a:t>
            </a:r>
          </a:p>
        </p:txBody>
      </p:sp>
      <p:sp>
        <p:nvSpPr>
          <p:cNvPr id="4" name="Slide Number Placeholder 3"/>
          <p:cNvSpPr>
            <a:spLocks noGrp="1"/>
          </p:cNvSpPr>
          <p:nvPr>
            <p:ph type="sldNum" sz="quarter" idx="10"/>
          </p:nvPr>
        </p:nvSpPr>
        <p:spPr/>
        <p:txBody>
          <a:bodyPr/>
          <a:lstStyle/>
          <a:p>
            <a:fld id="{F4B7F1BA-D67F-4C9B-A45C-B616BB130228}"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5" name="Rectangle 5"/>
          <p:cNvSpPr>
            <a:spLocks noGrp="1" noChangeArrowheads="1"/>
          </p:cNvSpPr>
          <p:nvPr>
            <p:ph type="title" idx="4294967295"/>
          </p:nvPr>
        </p:nvSpPr>
        <p:spPr>
          <a:xfrm>
            <a:off x="457200" y="274638"/>
            <a:ext cx="8229600" cy="1143000"/>
          </a:xfrm>
        </p:spPr>
        <p:txBody>
          <a:bodyPr/>
          <a:lstStyle/>
          <a:p>
            <a:r>
              <a:rPr lang="en-US" sz="4000" dirty="0">
                <a:solidFill>
                  <a:schemeClr val="tx1"/>
                </a:solidFill>
              </a:rPr>
              <a:t>Be Vigilant!</a:t>
            </a:r>
            <a:br>
              <a:rPr lang="en-US" sz="4000" dirty="0">
                <a:solidFill>
                  <a:schemeClr val="tx1"/>
                </a:solidFill>
              </a:rPr>
            </a:br>
            <a:endParaRPr lang="en-US" sz="4000" dirty="0">
              <a:solidFill>
                <a:schemeClr val="tx1"/>
              </a:solidFill>
            </a:endParaRPr>
          </a:p>
        </p:txBody>
      </p:sp>
      <p:pic>
        <p:nvPicPr>
          <p:cNvPr id="194569" name="Picture 9" descr="image001"/>
          <p:cNvPicPr>
            <a:picLocks noChangeAspect="1" noChangeArrowheads="1" noCrop="1"/>
          </p:cNvPicPr>
          <p:nvPr/>
        </p:nvPicPr>
        <p:blipFill>
          <a:blip r:embed="rId2" cstate="print"/>
          <a:srcRect/>
          <a:stretch>
            <a:fillRect/>
          </a:stretch>
        </p:blipFill>
        <p:spPr bwMode="auto">
          <a:xfrm>
            <a:off x="2730500" y="1524000"/>
            <a:ext cx="3348038" cy="4495800"/>
          </a:xfrm>
          <a:prstGeom prst="rect">
            <a:avLst/>
          </a:prstGeom>
          <a:noFill/>
        </p:spPr>
      </p:pic>
      <p:sp>
        <p:nvSpPr>
          <p:cNvPr id="194570" name="Text Box 10"/>
          <p:cNvSpPr txBox="1">
            <a:spLocks noChangeArrowheads="1"/>
          </p:cNvSpPr>
          <p:nvPr/>
        </p:nvSpPr>
        <p:spPr bwMode="auto">
          <a:xfrm>
            <a:off x="5562600" y="5867400"/>
            <a:ext cx="2987675" cy="396875"/>
          </a:xfrm>
          <a:prstGeom prst="rect">
            <a:avLst/>
          </a:prstGeom>
          <a:noFill/>
          <a:ln w="9525">
            <a:noFill/>
            <a:miter lim="800000"/>
            <a:headEnd/>
            <a:tailEnd/>
          </a:ln>
          <a:effectLst/>
        </p:spPr>
        <p:txBody>
          <a:bodyPr>
            <a:spAutoFit/>
          </a:bodyPr>
          <a:lstStyle/>
          <a:p>
            <a:r>
              <a:rPr lang="en-US" sz="2000" b="1" dirty="0"/>
              <a:t>Be Safe! </a:t>
            </a:r>
            <a:r>
              <a:rPr lang="en-US" sz="2000" b="1" dirty="0" err="1"/>
              <a:t>Essayons</a:t>
            </a:r>
            <a:r>
              <a:rPr lang="en-US" sz="2000" b="1" dirty="0"/>
              <a:t>!</a:t>
            </a:r>
          </a:p>
        </p:txBody>
      </p:sp>
      <p:sp>
        <p:nvSpPr>
          <p:cNvPr id="5" name="Slide Number Placeholder 4"/>
          <p:cNvSpPr>
            <a:spLocks noGrp="1"/>
          </p:cNvSpPr>
          <p:nvPr>
            <p:ph type="sldNum" sz="quarter" idx="10"/>
          </p:nvPr>
        </p:nvSpPr>
        <p:spPr/>
        <p:txBody>
          <a:bodyPr/>
          <a:lstStyle/>
          <a:p>
            <a:fld id="{D03CC7D5-AADD-49FA-8209-475AB0712B2E}" type="slidenum">
              <a:rPr lang="en-US" smtClean="0"/>
              <a:pPr/>
              <a:t>50</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6</a:t>
            </a:fld>
            <a:endParaRPr lang="en-US" dirty="0"/>
          </a:p>
        </p:txBody>
      </p:sp>
      <p:sp>
        <p:nvSpPr>
          <p:cNvPr id="107522" name="Rectangle 2"/>
          <p:cNvSpPr>
            <a:spLocks noGrp="1" noChangeArrowheads="1"/>
          </p:cNvSpPr>
          <p:nvPr>
            <p:ph type="title"/>
          </p:nvPr>
        </p:nvSpPr>
        <p:spPr>
          <a:xfrm>
            <a:off x="457200" y="274638"/>
            <a:ext cx="8229600" cy="868362"/>
          </a:xfrm>
        </p:spPr>
        <p:txBody>
          <a:bodyPr/>
          <a:lstStyle/>
          <a:p>
            <a:r>
              <a:rPr lang="en-US" b="1" dirty="0" smtClean="0">
                <a:solidFill>
                  <a:schemeClr val="accent6"/>
                </a:solidFill>
              </a:rPr>
              <a:t>Policy</a:t>
            </a:r>
            <a:endParaRPr lang="en-US" b="1" dirty="0">
              <a:solidFill>
                <a:schemeClr val="accent6"/>
              </a:solidFill>
            </a:endParaRPr>
          </a:p>
        </p:txBody>
      </p:sp>
      <p:sp>
        <p:nvSpPr>
          <p:cNvPr id="107523" name="Rectangle 3"/>
          <p:cNvSpPr>
            <a:spLocks noGrp="1" noChangeArrowheads="1"/>
          </p:cNvSpPr>
          <p:nvPr>
            <p:ph type="body" idx="1"/>
          </p:nvPr>
        </p:nvSpPr>
        <p:spPr>
          <a:xfrm>
            <a:off x="533400" y="1295400"/>
            <a:ext cx="8610600" cy="4114800"/>
          </a:xfrm>
        </p:spPr>
        <p:txBody>
          <a:bodyPr/>
          <a:lstStyle/>
          <a:p>
            <a:pPr>
              <a:lnSpc>
                <a:spcPct val="80000"/>
              </a:lnSpc>
            </a:pPr>
            <a:r>
              <a:rPr lang="en-US" sz="3600" b="1" dirty="0" smtClean="0">
                <a:solidFill>
                  <a:schemeClr val="accent6"/>
                </a:solidFill>
              </a:rPr>
              <a:t>Shall not be contracted</a:t>
            </a:r>
          </a:p>
          <a:p>
            <a:pPr>
              <a:lnSpc>
                <a:spcPct val="80000"/>
              </a:lnSpc>
            </a:pPr>
            <a:r>
              <a:rPr lang="en-US" sz="3600" b="1" dirty="0" smtClean="0">
                <a:solidFill>
                  <a:schemeClr val="accent6"/>
                </a:solidFill>
              </a:rPr>
              <a:t>Licensed Professional Engineers</a:t>
            </a:r>
          </a:p>
          <a:p>
            <a:pPr>
              <a:lnSpc>
                <a:spcPct val="80000"/>
              </a:lnSpc>
            </a:pPr>
            <a:r>
              <a:rPr lang="en-US" sz="3600" b="1" dirty="0" smtClean="0">
                <a:solidFill>
                  <a:schemeClr val="accent6"/>
                </a:solidFill>
              </a:rPr>
              <a:t>Hazard Potential reviewed/revised</a:t>
            </a:r>
          </a:p>
          <a:p>
            <a:pPr>
              <a:lnSpc>
                <a:spcPct val="80000"/>
              </a:lnSpc>
            </a:pPr>
            <a:r>
              <a:rPr lang="en-US" sz="3600" b="1" dirty="0" smtClean="0">
                <a:solidFill>
                  <a:schemeClr val="accent6"/>
                </a:solidFill>
              </a:rPr>
              <a:t>Comply with PCA requirements</a:t>
            </a:r>
          </a:p>
          <a:p>
            <a:pPr>
              <a:lnSpc>
                <a:spcPct val="80000"/>
              </a:lnSpc>
            </a:pPr>
            <a:r>
              <a:rPr lang="en-US" sz="3600" b="1" dirty="0" smtClean="0">
                <a:solidFill>
                  <a:schemeClr val="accent6"/>
                </a:solidFill>
              </a:rPr>
              <a:t>Inspect portions of non-Fed dams</a:t>
            </a:r>
          </a:p>
          <a:p>
            <a:pPr>
              <a:lnSpc>
                <a:spcPct val="80000"/>
              </a:lnSpc>
            </a:pPr>
            <a:r>
              <a:rPr lang="en-US" sz="3600" b="1" dirty="0" smtClean="0">
                <a:solidFill>
                  <a:schemeClr val="accent6"/>
                </a:solidFill>
              </a:rPr>
              <a:t>Evaluate safety of U/S and D/S dams</a:t>
            </a:r>
          </a:p>
          <a:p>
            <a:pPr>
              <a:lnSpc>
                <a:spcPct val="80000"/>
              </a:lnSpc>
            </a:pPr>
            <a:r>
              <a:rPr lang="en-US" sz="3600" b="1" dirty="0" smtClean="0">
                <a:solidFill>
                  <a:schemeClr val="accent6"/>
                </a:solidFill>
              </a:rPr>
              <a:t>Military installations</a:t>
            </a:r>
          </a:p>
          <a:p>
            <a:pPr>
              <a:lnSpc>
                <a:spcPct val="80000"/>
              </a:lnSpc>
            </a:pPr>
            <a:r>
              <a:rPr lang="en-US" sz="3600" b="1" dirty="0" smtClean="0">
                <a:solidFill>
                  <a:schemeClr val="accent6"/>
                </a:solidFill>
              </a:rPr>
              <a:t>Inspections for others</a:t>
            </a:r>
          </a:p>
          <a:p>
            <a:pPr>
              <a:lnSpc>
                <a:spcPct val="80000"/>
              </a:lnSpc>
            </a:pPr>
            <a:endParaRPr lang="en-US" sz="3600" b="1" dirty="0" smtClean="0">
              <a:solidFill>
                <a:schemeClr val="accent6"/>
              </a:solidFill>
            </a:endParaRPr>
          </a:p>
          <a:p>
            <a:pPr>
              <a:lnSpc>
                <a:spcPct val="80000"/>
              </a:lnSpc>
            </a:pPr>
            <a:endParaRPr lang="en-US" sz="3600" b="1" dirty="0" smtClean="0">
              <a:solidFill>
                <a:schemeClr val="accent6"/>
              </a:solidFill>
            </a:endParaRPr>
          </a:p>
          <a:p>
            <a:pPr>
              <a:lnSpc>
                <a:spcPct val="80000"/>
              </a:lnSpc>
            </a:pPr>
            <a:endParaRPr lang="en-US" sz="3600" b="1" dirty="0">
              <a:solidFill>
                <a:schemeClr val="accent6"/>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A3B86C23-0D9A-48E8-8E1A-107224EAABE7}" type="slidenum">
              <a:rPr lang="en-US"/>
              <a:pPr/>
              <a:t>7</a:t>
            </a:fld>
            <a:endParaRPr lang="en-US" dirty="0"/>
          </a:p>
        </p:txBody>
      </p:sp>
      <p:sp>
        <p:nvSpPr>
          <p:cNvPr id="107522" name="Rectangle 2"/>
          <p:cNvSpPr>
            <a:spLocks noGrp="1" noChangeArrowheads="1"/>
          </p:cNvSpPr>
          <p:nvPr>
            <p:ph type="title"/>
          </p:nvPr>
        </p:nvSpPr>
        <p:spPr/>
        <p:txBody>
          <a:bodyPr/>
          <a:lstStyle/>
          <a:p>
            <a:r>
              <a:rPr lang="en-US" b="1" dirty="0" smtClean="0">
                <a:solidFill>
                  <a:schemeClr val="accent6"/>
                </a:solidFill>
              </a:rPr>
              <a:t>Ancillary Benefits</a:t>
            </a:r>
            <a:endParaRPr lang="en-US" b="1" dirty="0">
              <a:solidFill>
                <a:schemeClr val="accent6"/>
              </a:solidFill>
            </a:endParaRPr>
          </a:p>
        </p:txBody>
      </p:sp>
      <p:sp>
        <p:nvSpPr>
          <p:cNvPr id="107523" name="Rectangle 3"/>
          <p:cNvSpPr>
            <a:spLocks noGrp="1" noChangeArrowheads="1"/>
          </p:cNvSpPr>
          <p:nvPr>
            <p:ph type="body" idx="1"/>
          </p:nvPr>
        </p:nvSpPr>
        <p:spPr>
          <a:xfrm>
            <a:off x="457200" y="1219200"/>
            <a:ext cx="8229600" cy="5029200"/>
          </a:xfrm>
        </p:spPr>
        <p:txBody>
          <a:bodyPr/>
          <a:lstStyle/>
          <a:p>
            <a:pPr>
              <a:lnSpc>
                <a:spcPct val="80000"/>
              </a:lnSpc>
            </a:pPr>
            <a:endParaRPr lang="en-US" sz="3600" b="1" dirty="0" smtClean="0">
              <a:solidFill>
                <a:schemeClr val="accent6"/>
              </a:solidFill>
              <a:latin typeface="Arial" pitchFamily="34" charset="0"/>
              <a:cs typeface="Arial" pitchFamily="34" charset="0"/>
            </a:endParaRPr>
          </a:p>
          <a:p>
            <a:pPr>
              <a:lnSpc>
                <a:spcPct val="80000"/>
              </a:lnSpc>
            </a:pPr>
            <a:r>
              <a:rPr lang="en-US" sz="3600" b="1" dirty="0" smtClean="0">
                <a:solidFill>
                  <a:schemeClr val="accent6"/>
                </a:solidFill>
                <a:latin typeface="Arial" pitchFamily="34" charset="0"/>
                <a:cs typeface="Arial" pitchFamily="34" charset="0"/>
              </a:rPr>
              <a:t>Maintains institutional knowledge of project</a:t>
            </a:r>
          </a:p>
          <a:p>
            <a:pPr>
              <a:lnSpc>
                <a:spcPct val="80000"/>
              </a:lnSpc>
            </a:pPr>
            <a:r>
              <a:rPr lang="en-US" sz="3600" b="1" dirty="0" smtClean="0">
                <a:solidFill>
                  <a:schemeClr val="accent6"/>
                </a:solidFill>
                <a:latin typeface="Arial" pitchFamily="34" charset="0"/>
                <a:cs typeface="Arial" pitchFamily="34" charset="0"/>
              </a:rPr>
              <a:t>Maintains technical expertise in dam safety</a:t>
            </a:r>
          </a:p>
          <a:p>
            <a:pPr>
              <a:lnSpc>
                <a:spcPct val="80000"/>
              </a:lnSpc>
            </a:pPr>
            <a:r>
              <a:rPr lang="en-US" sz="3600" b="1" dirty="0" smtClean="0">
                <a:solidFill>
                  <a:schemeClr val="accent6"/>
                </a:solidFill>
                <a:latin typeface="Arial" pitchFamily="34" charset="0"/>
                <a:cs typeface="Arial" pitchFamily="34" charset="0"/>
              </a:rPr>
              <a:t>Provides lessons learned for other projects</a:t>
            </a:r>
            <a:endParaRPr lang="en-US" sz="3600" b="1" dirty="0">
              <a:solidFill>
                <a:schemeClr val="accent6"/>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bwMode="auto">
          <a:xfrm>
            <a:off x="762000" y="228600"/>
            <a:ext cx="75438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solidFill>
                  <a:schemeClr val="accent6"/>
                </a:solidFill>
              </a:rPr>
              <a:t>INSPECTION TYPES</a:t>
            </a:r>
          </a:p>
        </p:txBody>
      </p:sp>
      <p:sp>
        <p:nvSpPr>
          <p:cNvPr id="52226" name="Rectangle 3"/>
          <p:cNvSpPr>
            <a:spLocks noGrp="1" noChangeArrowheads="1"/>
          </p:cNvSpPr>
          <p:nvPr>
            <p:ph idx="1"/>
          </p:nvPr>
        </p:nvSpPr>
        <p:spPr bwMode="auto">
          <a:xfrm>
            <a:off x="381000" y="990600"/>
            <a:ext cx="8382000" cy="510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spcAft>
                <a:spcPts val="600"/>
              </a:spcAft>
              <a:buFontTx/>
              <a:buNone/>
            </a:pPr>
            <a:r>
              <a:rPr lang="en-US" sz="2800" dirty="0" smtClean="0">
                <a:solidFill>
                  <a:schemeClr val="accent6"/>
                </a:solidFill>
                <a:latin typeface="Arial" pitchFamily="34" charset="0"/>
                <a:cs typeface="Arial" pitchFamily="34" charset="0"/>
              </a:rPr>
              <a:t>	Operations Routine– During ordinary operations for unusual changes</a:t>
            </a:r>
          </a:p>
          <a:p>
            <a:pPr eaLnBrk="1" hangingPunct="1">
              <a:lnSpc>
                <a:spcPct val="90000"/>
              </a:lnSpc>
              <a:spcAft>
                <a:spcPts val="600"/>
              </a:spcAft>
              <a:buFontTx/>
              <a:buNone/>
            </a:pPr>
            <a:r>
              <a:rPr lang="en-US" sz="2800" dirty="0" smtClean="0">
                <a:solidFill>
                  <a:schemeClr val="accent6"/>
                </a:solidFill>
                <a:latin typeface="Arial" pitchFamily="34" charset="0"/>
                <a:cs typeface="Arial" pitchFamily="34" charset="0"/>
              </a:rPr>
              <a:t>	Annual – In preparation for raising pool levels.</a:t>
            </a:r>
          </a:p>
          <a:p>
            <a:pPr eaLnBrk="1" hangingPunct="1">
              <a:lnSpc>
                <a:spcPct val="90000"/>
              </a:lnSpc>
              <a:spcAft>
                <a:spcPts val="600"/>
              </a:spcAft>
              <a:buFontTx/>
              <a:buNone/>
            </a:pPr>
            <a:r>
              <a:rPr lang="en-US" sz="2800" dirty="0" smtClean="0">
                <a:solidFill>
                  <a:schemeClr val="accent6"/>
                </a:solidFill>
                <a:latin typeface="Arial" pitchFamily="34" charset="0"/>
                <a:cs typeface="Arial" pitchFamily="34" charset="0"/>
              </a:rPr>
              <a:t>	High Water – In accordance with O&amp;M Manual.</a:t>
            </a:r>
          </a:p>
          <a:p>
            <a:pPr eaLnBrk="1" hangingPunct="1">
              <a:lnSpc>
                <a:spcPct val="90000"/>
              </a:lnSpc>
              <a:spcAft>
                <a:spcPts val="600"/>
              </a:spcAft>
              <a:buFontTx/>
              <a:buNone/>
            </a:pPr>
            <a:r>
              <a:rPr lang="en-US" sz="2800" dirty="0" smtClean="0">
                <a:solidFill>
                  <a:schemeClr val="accent6"/>
                </a:solidFill>
                <a:latin typeface="Arial" pitchFamily="34" charset="0"/>
                <a:cs typeface="Arial" pitchFamily="34" charset="0"/>
              </a:rPr>
              <a:t>	Periodic – 5 year detailed Engineering Inspection.</a:t>
            </a:r>
          </a:p>
          <a:p>
            <a:pPr eaLnBrk="1" hangingPunct="1">
              <a:lnSpc>
                <a:spcPct val="90000"/>
              </a:lnSpc>
              <a:spcAft>
                <a:spcPts val="600"/>
              </a:spcAft>
              <a:buFontTx/>
              <a:buNone/>
            </a:pPr>
            <a:r>
              <a:rPr lang="en-US" sz="2800" dirty="0" smtClean="0">
                <a:solidFill>
                  <a:schemeClr val="accent6"/>
                </a:solidFill>
                <a:latin typeface="Arial" pitchFamily="34" charset="0"/>
                <a:cs typeface="Arial" pitchFamily="34" charset="0"/>
              </a:rPr>
              <a:t>	Periodic Assessment – 10 year Risk Analysis of 	Project design and current parameters.</a:t>
            </a:r>
          </a:p>
          <a:p>
            <a:pPr eaLnBrk="1" hangingPunct="1">
              <a:lnSpc>
                <a:spcPct val="90000"/>
              </a:lnSpc>
              <a:spcAft>
                <a:spcPts val="600"/>
              </a:spcAft>
              <a:buFontTx/>
              <a:buNone/>
            </a:pPr>
            <a:r>
              <a:rPr lang="en-US" sz="2800" dirty="0" smtClean="0">
                <a:solidFill>
                  <a:schemeClr val="accent6"/>
                </a:solidFill>
                <a:latin typeface="Arial" pitchFamily="34" charset="0"/>
                <a:cs typeface="Arial" pitchFamily="34" charset="0"/>
              </a:rPr>
              <a:t>	Special or Emergency– After major or unusual 	events or after report of distress.</a:t>
            </a:r>
          </a:p>
          <a:p>
            <a:pPr eaLnBrk="1" hangingPunct="1">
              <a:lnSpc>
                <a:spcPct val="90000"/>
              </a:lnSpc>
              <a:spcAft>
                <a:spcPts val="600"/>
              </a:spcAft>
              <a:buFontTx/>
              <a:buNone/>
            </a:pPr>
            <a:r>
              <a:rPr lang="en-US" sz="2800" dirty="0" smtClean="0">
                <a:solidFill>
                  <a:schemeClr val="accent6"/>
                </a:solidFill>
                <a:latin typeface="Arial" pitchFamily="34" charset="0"/>
                <a:cs typeface="Arial" pitchFamily="34" charset="0"/>
              </a:rPr>
              <a:t>	Hydraulic Steel Structures—See ER 1110-2-8157</a:t>
            </a:r>
          </a:p>
        </p:txBody>
      </p:sp>
      <p:sp>
        <p:nvSpPr>
          <p:cNvPr id="5" name="Slide Number Placeholder 4"/>
          <p:cNvSpPr>
            <a:spLocks noGrp="1"/>
          </p:cNvSpPr>
          <p:nvPr>
            <p:ph type="sldNum" sz="quarter" idx="10"/>
          </p:nvPr>
        </p:nvSpPr>
        <p:spPr/>
        <p:txBody>
          <a:bodyPr/>
          <a:lstStyle/>
          <a:p>
            <a:fld id="{D03CC7D5-AADD-49FA-8209-475AB0712B2E}"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body" idx="1"/>
          </p:nvPr>
        </p:nvSpPr>
        <p:spPr>
          <a:xfrm>
            <a:off x="457200" y="1905000"/>
            <a:ext cx="8229600" cy="3657600"/>
          </a:xfrm>
        </p:spPr>
        <p:txBody>
          <a:bodyPr/>
          <a:lstStyle/>
          <a:p>
            <a:pPr eaLnBrk="1" hangingPunct="1"/>
            <a:r>
              <a:rPr lang="en-US" sz="2800" dirty="0" smtClean="0">
                <a:solidFill>
                  <a:schemeClr val="accent6"/>
                </a:solidFill>
              </a:rPr>
              <a:t>During normal operations of project, personnel should always be aware of Dam Safety items</a:t>
            </a:r>
          </a:p>
          <a:p>
            <a:pPr eaLnBrk="1" hangingPunct="1"/>
            <a:r>
              <a:rPr lang="en-US" sz="2800" dirty="0" smtClean="0">
                <a:solidFill>
                  <a:schemeClr val="accent6"/>
                </a:solidFill>
              </a:rPr>
              <a:t>Frequency is per O&amp;M manual—could be daily, weekly, monthly, etc.</a:t>
            </a:r>
          </a:p>
          <a:p>
            <a:pPr eaLnBrk="1" hangingPunct="1"/>
            <a:r>
              <a:rPr lang="en-US" sz="2800" dirty="0" smtClean="0">
                <a:solidFill>
                  <a:schemeClr val="accent6"/>
                </a:solidFill>
              </a:rPr>
              <a:t>Conducted by Operations Personnel such as field engineers, maintenance workers, park rangers, etc.</a:t>
            </a:r>
          </a:p>
        </p:txBody>
      </p:sp>
      <p:sp>
        <p:nvSpPr>
          <p:cNvPr id="6148" name="Rectangle 3"/>
          <p:cNvSpPr>
            <a:spLocks noGrp="1" noChangeArrowheads="1"/>
          </p:cNvSpPr>
          <p:nvPr>
            <p:ph type="title"/>
          </p:nvPr>
        </p:nvSpPr>
        <p:spPr>
          <a:xfrm>
            <a:off x="0" y="304800"/>
            <a:ext cx="9144000" cy="1143000"/>
          </a:xfrm>
        </p:spPr>
        <p:txBody>
          <a:bodyPr/>
          <a:lstStyle/>
          <a:p>
            <a:pPr eaLnBrk="1" hangingPunct="1"/>
            <a:r>
              <a:rPr lang="en-US" sz="4000" b="1" dirty="0" smtClean="0">
                <a:solidFill>
                  <a:schemeClr val="accent6"/>
                </a:solidFill>
              </a:rPr>
              <a:t>OPERATIONS ROUTINE INSPECTIONS</a:t>
            </a:r>
          </a:p>
        </p:txBody>
      </p:sp>
      <p:sp>
        <p:nvSpPr>
          <p:cNvPr id="6" name="Slide Number Placeholder 5"/>
          <p:cNvSpPr>
            <a:spLocks noGrp="1"/>
          </p:cNvSpPr>
          <p:nvPr>
            <p:ph type="sldNum" sz="quarter" idx="10"/>
          </p:nvPr>
        </p:nvSpPr>
        <p:spPr/>
        <p:txBody>
          <a:bodyPr/>
          <a:lstStyle/>
          <a:p>
            <a:fld id="{D03CC7D5-AADD-49FA-8209-475AB0712B2E}"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7457</TotalTime>
  <Words>2262</Words>
  <Application>Microsoft Office PowerPoint</Application>
  <PresentationFormat>On-screen Show (4:3)</PresentationFormat>
  <Paragraphs>423</Paragraphs>
  <Slides>50</Slides>
  <Notes>38</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Title Master</vt:lpstr>
      <vt:lpstr>Slide Master</vt:lpstr>
      <vt:lpstr>Dam Safety Periodic Inspections</vt:lpstr>
      <vt:lpstr>Overview</vt:lpstr>
      <vt:lpstr>Slide 3</vt:lpstr>
      <vt:lpstr>Purpose of Inspections</vt:lpstr>
      <vt:lpstr>Slide 5</vt:lpstr>
      <vt:lpstr>Policy</vt:lpstr>
      <vt:lpstr>Ancillary Benefits</vt:lpstr>
      <vt:lpstr>INSPECTION TYPES</vt:lpstr>
      <vt:lpstr>OPERATIONS ROUTINE INSPECTIONS</vt:lpstr>
      <vt:lpstr>ANNUAL INSPECTIONS</vt:lpstr>
      <vt:lpstr>HIGH WATER INSPECTIONS</vt:lpstr>
      <vt:lpstr>PERIODIC INSPECTIONS</vt:lpstr>
      <vt:lpstr>PERIODIC ASSESSMENTS</vt:lpstr>
      <vt:lpstr>OTHER INSPECTIONS</vt:lpstr>
      <vt:lpstr>Slide 15</vt:lpstr>
      <vt:lpstr>Slide 16</vt:lpstr>
      <vt:lpstr>Special Post-Earthquake Inspections</vt:lpstr>
      <vt:lpstr>FREQUENCY OF PERIODIC INSPECTIONS</vt:lpstr>
      <vt:lpstr>Yatesville Lake - 1st inspection: March 1989 (1992, 1993, 1994, 1995, 1998,and 2003)</vt:lpstr>
      <vt:lpstr>Pre-PI Procedures</vt:lpstr>
      <vt:lpstr>Team Composition and Qualifications</vt:lpstr>
      <vt:lpstr>Training Aids for Dam Safety</vt:lpstr>
      <vt:lpstr>Training Aids for Dam Safety (cont’d)</vt:lpstr>
      <vt:lpstr>Pre-Inspection Packet</vt:lpstr>
      <vt:lpstr>Pre-Inspection Packet (cont’d)</vt:lpstr>
      <vt:lpstr>Inspection Plan</vt:lpstr>
      <vt:lpstr>Pre-Inspection Briefing</vt:lpstr>
      <vt:lpstr>Inspection Procedures</vt:lpstr>
      <vt:lpstr>Inspections</vt:lpstr>
      <vt:lpstr>Inspections</vt:lpstr>
      <vt:lpstr>Tainter Gate Interior</vt:lpstr>
      <vt:lpstr>Slide 32</vt:lpstr>
      <vt:lpstr>Embankment - Components to inspect</vt:lpstr>
      <vt:lpstr>Slide 34</vt:lpstr>
      <vt:lpstr>Inspection Procedures</vt:lpstr>
      <vt:lpstr>Inspection Procedures</vt:lpstr>
      <vt:lpstr>Inspection Procedures</vt:lpstr>
      <vt:lpstr>Slide 38</vt:lpstr>
      <vt:lpstr>Slide 39</vt:lpstr>
      <vt:lpstr>Slide 40</vt:lpstr>
      <vt:lpstr>Slide 41</vt:lpstr>
      <vt:lpstr>Post-Inspection Briefing</vt:lpstr>
      <vt:lpstr>Checklist and Ratings</vt:lpstr>
      <vt:lpstr>Distress Signals</vt:lpstr>
      <vt:lpstr>Distress Signals</vt:lpstr>
      <vt:lpstr>Distress Signals</vt:lpstr>
      <vt:lpstr>Distress Signals</vt:lpstr>
      <vt:lpstr>Distress Signals</vt:lpstr>
      <vt:lpstr>PI Report</vt:lpstr>
      <vt:lpstr>Be Vigilant! </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K0RBTJH9</cp:lastModifiedBy>
  <cp:revision>53</cp:revision>
  <dcterms:created xsi:type="dcterms:W3CDTF">2009-05-21T17:19:18Z</dcterms:created>
  <dcterms:modified xsi:type="dcterms:W3CDTF">2013-04-30T12:13:29Z</dcterms:modified>
</cp:coreProperties>
</file>