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34"/>
  </p:notesMasterIdLst>
  <p:sldIdLst>
    <p:sldId id="256"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4" r:id="rId27"/>
    <p:sldId id="283" r:id="rId28"/>
    <p:sldId id="286" r:id="rId29"/>
    <p:sldId id="287" r:id="rId30"/>
    <p:sldId id="288" r:id="rId31"/>
    <p:sldId id="289" r:id="rId32"/>
    <p:sldId id="290"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34592" autoAdjust="0"/>
    <p:restoredTop sz="98925" autoAdjust="0"/>
  </p:normalViewPr>
  <p:slideViewPr>
    <p:cSldViewPr>
      <p:cViewPr varScale="1">
        <p:scale>
          <a:sx n="77" d="100"/>
          <a:sy n="77" d="100"/>
        </p:scale>
        <p:origin x="-684" y="-102"/>
      </p:cViewPr>
      <p:guideLst>
        <p:guide orient="horz" pos="2160"/>
        <p:guide pos="2880"/>
      </p:guideLst>
    </p:cSldViewPr>
  </p:slideViewPr>
  <p:outlineViewPr>
    <p:cViewPr>
      <p:scale>
        <a:sx n="33" d="100"/>
        <a:sy n="33" d="100"/>
      </p:scale>
      <p:origin x="0" y="866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2AFFB4-1F65-439D-A4E8-4AEB6591F3B6}" type="datetimeFigureOut">
              <a:rPr lang="en-US" smtClean="0"/>
              <a:pPr/>
              <a:t>5/21/2013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B955C4-16DF-49C6-B43F-839A9E8C6440}" type="slidenum">
              <a:rPr lang="en-US" smtClean="0"/>
              <a:pPr/>
              <a:t>‹#›</a:t>
            </a:fld>
            <a:endParaRPr lang="en-US"/>
          </a:p>
        </p:txBody>
      </p:sp>
    </p:spTree>
    <p:extLst>
      <p:ext uri="{BB962C8B-B14F-4D97-AF65-F5344CB8AC3E}">
        <p14:creationId xmlns:p14="http://schemas.microsoft.com/office/powerpoint/2010/main" val="2502959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ftr" sz="quarter" idx="4"/>
          </p:nvPr>
        </p:nvSpPr>
        <p:spPr>
          <a:noFill/>
        </p:spPr>
        <p:txBody>
          <a:bodyPr/>
          <a:lstStyle/>
          <a:p>
            <a:r>
              <a:rPr lang="en-US"/>
              <a:t>Dam Safety Overview, Org &amp; Hist</a:t>
            </a:r>
          </a:p>
        </p:txBody>
      </p:sp>
      <p:sp>
        <p:nvSpPr>
          <p:cNvPr id="38915" name="Rectangle 7"/>
          <p:cNvSpPr>
            <a:spLocks noGrp="1" noChangeArrowheads="1"/>
          </p:cNvSpPr>
          <p:nvPr>
            <p:ph type="sldNum" sz="quarter" idx="5"/>
          </p:nvPr>
        </p:nvSpPr>
        <p:spPr>
          <a:noFill/>
        </p:spPr>
        <p:txBody>
          <a:bodyPr/>
          <a:lstStyle/>
          <a:p>
            <a:fld id="{7923B327-F12C-41D1-9F48-3D2BAABD20A4}" type="slidenum">
              <a:rPr lang="en-US"/>
              <a:pPr/>
              <a:t>2</a:t>
            </a:fld>
            <a:endParaRPr lang="en-US"/>
          </a:p>
        </p:txBody>
      </p:sp>
      <p:sp>
        <p:nvSpPr>
          <p:cNvPr id="38916" name="Rectangle 2"/>
          <p:cNvSpPr>
            <a:spLocks noGrp="1" noRot="1" noChangeAspect="1" noChangeArrowheads="1" noTextEdit="1"/>
          </p:cNvSpPr>
          <p:nvPr>
            <p:ph type="sldImg"/>
          </p:nvPr>
        </p:nvSpPr>
        <p:spPr>
          <a:xfrm>
            <a:off x="1150938" y="690563"/>
            <a:ext cx="4554537" cy="3416300"/>
          </a:xfrm>
          <a:ln/>
        </p:spPr>
      </p:sp>
      <p:sp>
        <p:nvSpPr>
          <p:cNvPr id="38917" name="Rectangle 3"/>
          <p:cNvSpPr>
            <a:spLocks noGrp="1" noChangeArrowheads="1"/>
          </p:cNvSpPr>
          <p:nvPr>
            <p:ph type="body" idx="1"/>
          </p:nvPr>
        </p:nvSpPr>
        <p:spPr>
          <a:xfrm>
            <a:off x="914401" y="4799976"/>
            <a:ext cx="5029200" cy="3658538"/>
          </a:xfrm>
          <a:noFill/>
          <a:ln/>
        </p:spPr>
        <p:txBody>
          <a:bodyPr/>
          <a:lstStyle/>
          <a:p>
            <a:pPr eaLnBrk="1" hangingPunct="1"/>
            <a:r>
              <a:rPr lang="en-US" dirty="0" smtClean="0"/>
              <a:t>The Corps of Engineers goes back to Bunker Hill where the first fortifications were built.</a:t>
            </a:r>
          </a:p>
          <a:p>
            <a:pPr eaLnBrk="1" hangingPunct="1"/>
            <a:endParaRPr lang="en-US" dirty="0" smtClean="0"/>
          </a:p>
          <a:p>
            <a:pPr eaLnBrk="1" hangingPunct="1"/>
            <a:r>
              <a:rPr lang="en-US" dirty="0" smtClean="0"/>
              <a:t>Our Civil Works Mission was established in 1800.  This year we are celebrating one of our first big projects.  The Lewis and Clark expedition.</a:t>
            </a:r>
          </a:p>
          <a:p>
            <a:pPr eaLnBrk="1" hangingPunct="1"/>
            <a:endParaRPr lang="en-US" dirty="0" smtClean="0"/>
          </a:p>
          <a:p>
            <a:pPr eaLnBrk="1" hangingPunct="1"/>
            <a:r>
              <a:rPr lang="en-US" dirty="0" smtClean="0"/>
              <a:t>The first dam was built in 1824 to improve navigation.</a:t>
            </a:r>
          </a:p>
          <a:p>
            <a:pPr eaLnBrk="1" hangingPunct="1"/>
            <a:endParaRPr lang="en-US" dirty="0" smtClean="0"/>
          </a:p>
          <a:p>
            <a:pPr eaLnBrk="1" hangingPunct="1"/>
            <a:r>
              <a:rPr lang="en-US" dirty="0" smtClean="0"/>
              <a:t>Our newest dam was completed in 2001 – Seven Oaks.</a:t>
            </a:r>
          </a:p>
        </p:txBody>
      </p:sp>
    </p:spTree>
    <p:extLst>
      <p:ext uri="{BB962C8B-B14F-4D97-AF65-F5344CB8AC3E}">
        <p14:creationId xmlns:p14="http://schemas.microsoft.com/office/powerpoint/2010/main" val="4218107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Dam Safety Overview, Org &amp; Hist</a:t>
            </a:r>
            <a:endParaRPr lang="en-US"/>
          </a:p>
        </p:txBody>
      </p:sp>
      <p:sp>
        <p:nvSpPr>
          <p:cNvPr id="5" name="Slide Number Placeholder 4"/>
          <p:cNvSpPr>
            <a:spLocks noGrp="1"/>
          </p:cNvSpPr>
          <p:nvPr>
            <p:ph type="sldNum" sz="quarter" idx="11"/>
          </p:nvPr>
        </p:nvSpPr>
        <p:spPr/>
        <p:txBody>
          <a:bodyPr/>
          <a:lstStyle/>
          <a:p>
            <a:pPr>
              <a:defRPr/>
            </a:pPr>
            <a:fld id="{330A5827-4948-4AB9-948E-7233FA343102}" type="slidenum">
              <a:rPr lang="en-US" smtClean="0"/>
              <a:pPr>
                <a:defRPr/>
              </a:pPr>
              <a:t>11</a:t>
            </a:fld>
            <a:endParaRPr lang="en-US"/>
          </a:p>
        </p:txBody>
      </p:sp>
    </p:spTree>
    <p:extLst>
      <p:ext uri="{BB962C8B-B14F-4D97-AF65-F5344CB8AC3E}">
        <p14:creationId xmlns:p14="http://schemas.microsoft.com/office/powerpoint/2010/main" val="1082049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a part of the Army and each level (district, division, HQ) has commanders.  They are ultimately responsible for the safety of their projects;</a:t>
            </a:r>
            <a:r>
              <a:rPr lang="en-US" baseline="0" dirty="0" smtClean="0"/>
              <a:t> however, realizing that many times these commanders aren’t dam engineers, they appoint and depend on Dam Safety Officers who are technical authorities and provide advise to commanders.  The DSOs are to provide technical information considering life safety ahead of all other interests, some of which might be competing interests.   Once the best action has been determined based on life safety, then other considerations and project purposes like economic and politics may be brought into the picture.</a:t>
            </a:r>
            <a:endParaRPr lang="en-US" dirty="0"/>
          </a:p>
        </p:txBody>
      </p:sp>
      <p:sp>
        <p:nvSpPr>
          <p:cNvPr id="4" name="Footer Placeholder 3"/>
          <p:cNvSpPr>
            <a:spLocks noGrp="1"/>
          </p:cNvSpPr>
          <p:nvPr>
            <p:ph type="ftr" sz="quarter" idx="10"/>
          </p:nvPr>
        </p:nvSpPr>
        <p:spPr/>
        <p:txBody>
          <a:bodyPr/>
          <a:lstStyle/>
          <a:p>
            <a:pPr>
              <a:defRPr/>
            </a:pPr>
            <a:r>
              <a:rPr lang="en-US" smtClean="0"/>
              <a:t>Dam Safety Overview, Org &amp; Hist</a:t>
            </a:r>
            <a:endParaRPr lang="en-US"/>
          </a:p>
        </p:txBody>
      </p:sp>
      <p:sp>
        <p:nvSpPr>
          <p:cNvPr id="5" name="Slide Number Placeholder 4"/>
          <p:cNvSpPr>
            <a:spLocks noGrp="1"/>
          </p:cNvSpPr>
          <p:nvPr>
            <p:ph type="sldNum" sz="quarter" idx="11"/>
          </p:nvPr>
        </p:nvSpPr>
        <p:spPr/>
        <p:txBody>
          <a:bodyPr/>
          <a:lstStyle/>
          <a:p>
            <a:pPr>
              <a:defRPr/>
            </a:pPr>
            <a:fld id="{330A5827-4948-4AB9-948E-7233FA343102}" type="slidenum">
              <a:rPr lang="en-US" smtClean="0"/>
              <a:pPr>
                <a:defRPr/>
              </a:pPr>
              <a:t>12</a:t>
            </a:fld>
            <a:endParaRPr lang="en-US"/>
          </a:p>
        </p:txBody>
      </p:sp>
    </p:spTree>
    <p:extLst>
      <p:ext uri="{BB962C8B-B14F-4D97-AF65-F5344CB8AC3E}">
        <p14:creationId xmlns:p14="http://schemas.microsoft.com/office/powerpoint/2010/main" val="2067298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Grp="1" noChangeArrowheads="1"/>
          </p:cNvSpPr>
          <p:nvPr>
            <p:ph type="ftr" sz="quarter" idx="4"/>
          </p:nvPr>
        </p:nvSpPr>
        <p:spPr>
          <a:noFill/>
        </p:spPr>
        <p:txBody>
          <a:bodyPr/>
          <a:lstStyle/>
          <a:p>
            <a:r>
              <a:rPr lang="en-US"/>
              <a:t>Dam Safety Overview, Org &amp; Hist</a:t>
            </a:r>
          </a:p>
        </p:txBody>
      </p:sp>
      <p:sp>
        <p:nvSpPr>
          <p:cNvPr id="40963" name="Rectangle 7"/>
          <p:cNvSpPr>
            <a:spLocks noGrp="1" noChangeArrowheads="1"/>
          </p:cNvSpPr>
          <p:nvPr>
            <p:ph type="sldNum" sz="quarter" idx="5"/>
          </p:nvPr>
        </p:nvSpPr>
        <p:spPr>
          <a:noFill/>
        </p:spPr>
        <p:txBody>
          <a:bodyPr/>
          <a:lstStyle/>
          <a:p>
            <a:fld id="{44072676-CFDE-490A-AA28-82351DABD5B1}" type="slidenum">
              <a:rPr lang="en-US"/>
              <a:pPr/>
              <a:t>13</a:t>
            </a:fld>
            <a:endParaRPr lang="en-US"/>
          </a:p>
        </p:txBody>
      </p:sp>
      <p:sp>
        <p:nvSpPr>
          <p:cNvPr id="40964" name="Rectangle 2"/>
          <p:cNvSpPr>
            <a:spLocks noGrp="1" noRot="1" noChangeAspect="1" noChangeArrowheads="1" noTextEdit="1"/>
          </p:cNvSpPr>
          <p:nvPr>
            <p:ph type="sldImg"/>
          </p:nvPr>
        </p:nvSpPr>
        <p:spPr>
          <a:xfrm>
            <a:off x="1150938" y="690563"/>
            <a:ext cx="4554537" cy="3416300"/>
          </a:xfrm>
          <a:ln/>
        </p:spPr>
      </p:sp>
      <p:sp>
        <p:nvSpPr>
          <p:cNvPr id="40965" name="Rectangle 3"/>
          <p:cNvSpPr>
            <a:spLocks noGrp="1" noChangeArrowheads="1"/>
          </p:cNvSpPr>
          <p:nvPr>
            <p:ph type="body" idx="1"/>
          </p:nvPr>
        </p:nvSpPr>
        <p:spPr>
          <a:xfrm>
            <a:off x="914401" y="4799976"/>
            <a:ext cx="5029200" cy="3658538"/>
          </a:xfrm>
          <a:noFill/>
          <a:ln/>
        </p:spPr>
        <p:txBody>
          <a:bodyPr/>
          <a:lstStyle/>
          <a:p>
            <a:pPr eaLnBrk="1" hangingPunct="1"/>
            <a:r>
              <a:rPr lang="en-US" dirty="0" smtClean="0"/>
              <a:t>On this slide you first see the failure in a road relocation fill being constructed in conjunction with a good spillway structure.  This failure does not effect the safety of the dam.</a:t>
            </a:r>
          </a:p>
          <a:p>
            <a:pPr eaLnBrk="1" hangingPunct="1"/>
            <a:endParaRPr lang="en-US" dirty="0" smtClean="0"/>
          </a:p>
          <a:p>
            <a:pPr eaLnBrk="1" hangingPunct="1"/>
            <a:r>
              <a:rPr lang="en-US" dirty="0" smtClean="0"/>
              <a:t>It is presented as an example of pushing the envelope of the design values to the maximum in order to avoid a wetland area below the dam.  The net result was too steep a slope, an failure in the slope, and damage to the wetland area anyway.</a:t>
            </a:r>
          </a:p>
          <a:p>
            <a:pPr eaLnBrk="1" hangingPunct="1"/>
            <a:endParaRPr lang="en-US" dirty="0" smtClean="0"/>
          </a:p>
          <a:p>
            <a:pPr eaLnBrk="1" hangingPunct="1"/>
            <a:r>
              <a:rPr lang="en-US" dirty="0" smtClean="0"/>
              <a:t>In working the EIS, FONSI, or Operating Environmental Plan, we must be careful to balance Engineering and the Environmental to avoid disasters.</a:t>
            </a:r>
          </a:p>
        </p:txBody>
      </p:sp>
    </p:spTree>
    <p:extLst>
      <p:ext uri="{BB962C8B-B14F-4D97-AF65-F5344CB8AC3E}">
        <p14:creationId xmlns:p14="http://schemas.microsoft.com/office/powerpoint/2010/main" val="2572935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dam engineers we must make the decisions for the public’s safety but it</a:t>
            </a:r>
            <a:r>
              <a:rPr lang="en-US" baseline="0" dirty="0" smtClean="0"/>
              <a:t> is also our job to communicate the risks to the public to help them understand their individual risks.  All dams have some level of risk </a:t>
            </a:r>
            <a:endParaRPr lang="en-US" dirty="0"/>
          </a:p>
        </p:txBody>
      </p:sp>
      <p:sp>
        <p:nvSpPr>
          <p:cNvPr id="4" name="Footer Placeholder 3"/>
          <p:cNvSpPr>
            <a:spLocks noGrp="1"/>
          </p:cNvSpPr>
          <p:nvPr>
            <p:ph type="ftr" sz="quarter" idx="10"/>
          </p:nvPr>
        </p:nvSpPr>
        <p:spPr/>
        <p:txBody>
          <a:bodyPr/>
          <a:lstStyle/>
          <a:p>
            <a:pPr>
              <a:defRPr/>
            </a:pPr>
            <a:r>
              <a:rPr lang="en-US" smtClean="0"/>
              <a:t>Dam Safety Overview, Org &amp; Hist</a:t>
            </a:r>
            <a:endParaRPr lang="en-US"/>
          </a:p>
        </p:txBody>
      </p:sp>
      <p:sp>
        <p:nvSpPr>
          <p:cNvPr id="5" name="Slide Number Placeholder 4"/>
          <p:cNvSpPr>
            <a:spLocks noGrp="1"/>
          </p:cNvSpPr>
          <p:nvPr>
            <p:ph type="sldNum" sz="quarter" idx="11"/>
          </p:nvPr>
        </p:nvSpPr>
        <p:spPr/>
        <p:txBody>
          <a:bodyPr/>
          <a:lstStyle/>
          <a:p>
            <a:pPr>
              <a:defRPr/>
            </a:pPr>
            <a:fld id="{330A5827-4948-4AB9-948E-7233FA343102}" type="slidenum">
              <a:rPr lang="en-US" smtClean="0"/>
              <a:pPr>
                <a:defRPr/>
              </a:pPr>
              <a:t>15</a:t>
            </a:fld>
            <a:endParaRPr lang="en-US"/>
          </a:p>
        </p:txBody>
      </p:sp>
    </p:spTree>
    <p:extLst>
      <p:ext uri="{BB962C8B-B14F-4D97-AF65-F5344CB8AC3E}">
        <p14:creationId xmlns:p14="http://schemas.microsoft.com/office/powerpoint/2010/main" val="4009679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of our dams are in DSC 1,</a:t>
            </a:r>
            <a:r>
              <a:rPr lang="en-US" baseline="0" dirty="0" smtClean="0"/>
              <a:t> 2, or 3, but we don’t have enough funds to go out and fix everything right now.  Therefore, we have to implement measures to lower risks until they dams can be fixed with permanent measures.  The term we use for this is IRRM.  </a:t>
            </a:r>
            <a:endParaRPr lang="en-US" dirty="0"/>
          </a:p>
        </p:txBody>
      </p:sp>
      <p:sp>
        <p:nvSpPr>
          <p:cNvPr id="4" name="Footer Placeholder 3"/>
          <p:cNvSpPr>
            <a:spLocks noGrp="1"/>
          </p:cNvSpPr>
          <p:nvPr>
            <p:ph type="ftr" sz="quarter" idx="10"/>
          </p:nvPr>
        </p:nvSpPr>
        <p:spPr/>
        <p:txBody>
          <a:bodyPr/>
          <a:lstStyle/>
          <a:p>
            <a:pPr>
              <a:defRPr/>
            </a:pPr>
            <a:r>
              <a:rPr lang="en-US" smtClean="0"/>
              <a:t>Dam Safety Overview, Org &amp; Hist</a:t>
            </a:r>
            <a:endParaRPr lang="en-US"/>
          </a:p>
        </p:txBody>
      </p:sp>
      <p:sp>
        <p:nvSpPr>
          <p:cNvPr id="5" name="Slide Number Placeholder 4"/>
          <p:cNvSpPr>
            <a:spLocks noGrp="1"/>
          </p:cNvSpPr>
          <p:nvPr>
            <p:ph type="sldNum" sz="quarter" idx="11"/>
          </p:nvPr>
        </p:nvSpPr>
        <p:spPr/>
        <p:txBody>
          <a:bodyPr/>
          <a:lstStyle/>
          <a:p>
            <a:pPr>
              <a:defRPr/>
            </a:pPr>
            <a:fld id="{330A5827-4948-4AB9-948E-7233FA343102}" type="slidenum">
              <a:rPr lang="en-US" smtClean="0"/>
              <a:pPr>
                <a:defRPr/>
              </a:pPr>
              <a:t>16</a:t>
            </a:fld>
            <a:endParaRPr lang="en-US"/>
          </a:p>
        </p:txBody>
      </p:sp>
    </p:spTree>
    <p:extLst>
      <p:ext uri="{BB962C8B-B14F-4D97-AF65-F5344CB8AC3E}">
        <p14:creationId xmlns:p14="http://schemas.microsoft.com/office/powerpoint/2010/main" val="1914577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Based on what we found in the SPRA, we estimate that it will cost nearly $26 billion to fix the problems we know right now.  We looked at various funding scenarios, $2B/year, $1B/yr, and $0.5B/yr.  Right now we’re being funded close to $500 million so that will take us over 50 years to fix the deficiencies we know of today.  Therefore, the IRRMs will have to stay in place for a long time.</a:t>
            </a:r>
            <a:endParaRPr lang="en-US" dirty="0"/>
          </a:p>
        </p:txBody>
      </p:sp>
      <p:sp>
        <p:nvSpPr>
          <p:cNvPr id="4" name="Slide Number Placeholder 3"/>
          <p:cNvSpPr>
            <a:spLocks noGrp="1"/>
          </p:cNvSpPr>
          <p:nvPr>
            <p:ph type="sldNum" sz="quarter" idx="10"/>
          </p:nvPr>
        </p:nvSpPr>
        <p:spPr/>
        <p:txBody>
          <a:bodyPr/>
          <a:lstStyle/>
          <a:p>
            <a:fld id="{4C5DD73C-9983-402F-B3E5-A453E51BAADB}" type="slidenum">
              <a:rPr lang="en-US" smtClean="0"/>
              <a:pPr/>
              <a:t>17</a:t>
            </a:fld>
            <a:endParaRPr lang="en-US" dirty="0"/>
          </a:p>
        </p:txBody>
      </p:sp>
    </p:spTree>
    <p:extLst>
      <p:ext uri="{BB962C8B-B14F-4D97-AF65-F5344CB8AC3E}">
        <p14:creationId xmlns:p14="http://schemas.microsoft.com/office/powerpoint/2010/main" val="2463845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ftr" sz="quarter" idx="4"/>
          </p:nvPr>
        </p:nvSpPr>
        <p:spPr>
          <a:noFill/>
        </p:spPr>
        <p:txBody>
          <a:bodyPr/>
          <a:lstStyle/>
          <a:p>
            <a:r>
              <a:rPr lang="en-US"/>
              <a:t>Dam Safety Overview, Org &amp; Hist</a:t>
            </a:r>
          </a:p>
        </p:txBody>
      </p:sp>
      <p:sp>
        <p:nvSpPr>
          <p:cNvPr id="41987" name="Rectangle 7"/>
          <p:cNvSpPr>
            <a:spLocks noGrp="1" noChangeArrowheads="1"/>
          </p:cNvSpPr>
          <p:nvPr>
            <p:ph type="sldNum" sz="quarter" idx="5"/>
          </p:nvPr>
        </p:nvSpPr>
        <p:spPr>
          <a:noFill/>
        </p:spPr>
        <p:txBody>
          <a:bodyPr/>
          <a:lstStyle/>
          <a:p>
            <a:fld id="{25F4D935-A496-4336-BEA9-7823939F1C6B}" type="slidenum">
              <a:rPr lang="en-US"/>
              <a:pPr/>
              <a:t>18</a:t>
            </a:fld>
            <a:endParaRPr lang="en-US"/>
          </a:p>
        </p:txBody>
      </p:sp>
      <p:sp>
        <p:nvSpPr>
          <p:cNvPr id="41988" name="Rectangle 2"/>
          <p:cNvSpPr>
            <a:spLocks noGrp="1" noRot="1" noChangeAspect="1" noChangeArrowheads="1" noTextEdit="1"/>
          </p:cNvSpPr>
          <p:nvPr>
            <p:ph type="sldImg"/>
          </p:nvPr>
        </p:nvSpPr>
        <p:spPr>
          <a:xfrm>
            <a:off x="1150938" y="690563"/>
            <a:ext cx="4554537" cy="3416300"/>
          </a:xfrm>
          <a:ln/>
        </p:spPr>
      </p:sp>
      <p:sp>
        <p:nvSpPr>
          <p:cNvPr id="41989" name="Rectangle 3"/>
          <p:cNvSpPr>
            <a:spLocks noGrp="1" noChangeArrowheads="1"/>
          </p:cNvSpPr>
          <p:nvPr>
            <p:ph type="body" idx="1"/>
          </p:nvPr>
        </p:nvSpPr>
        <p:spPr>
          <a:xfrm>
            <a:off x="914401" y="4799976"/>
            <a:ext cx="5029200" cy="3658538"/>
          </a:xfrm>
          <a:noFill/>
          <a:ln/>
        </p:spPr>
        <p:txBody>
          <a:bodyPr/>
          <a:lstStyle/>
          <a:p>
            <a:pPr eaLnBrk="1" hangingPunct="1"/>
            <a:r>
              <a:rPr lang="en-US" dirty="0" smtClean="0"/>
              <a:t>Even if we’re not fixing the dam, we can do things to help manage the consequences.</a:t>
            </a:r>
          </a:p>
          <a:p>
            <a:pPr eaLnBrk="1" hangingPunct="1"/>
            <a:endParaRPr lang="en-US" dirty="0" smtClean="0"/>
          </a:p>
          <a:p>
            <a:pPr eaLnBrk="1" hangingPunct="1"/>
            <a:r>
              <a:rPr lang="en-US" dirty="0" smtClean="0"/>
              <a:t>Whittier Narrows Dam, Los Angeles County -- This is a dry dam with flood control storage.  In the upper photograph the storage area is the only area without houses.  The downstream channel is limited because it is a concrete channel.</a:t>
            </a:r>
          </a:p>
          <a:p>
            <a:pPr eaLnBrk="1" hangingPunct="1"/>
            <a:endParaRPr lang="en-US" dirty="0" smtClean="0"/>
          </a:p>
          <a:p>
            <a:pPr eaLnBrk="1" hangingPunct="1"/>
            <a:r>
              <a:rPr lang="en-US" dirty="0" smtClean="0"/>
              <a:t>This is only one example.  Painted Rock Dam in Arizona had serious spillway erosion during a flood due to holding flows below outlet works capacity to save cabbage.</a:t>
            </a:r>
          </a:p>
          <a:p>
            <a:pPr eaLnBrk="1" hangingPunct="1"/>
            <a:endParaRPr lang="en-US" dirty="0" smtClean="0"/>
          </a:p>
          <a:p>
            <a:pPr eaLnBrk="1" hangingPunct="1"/>
            <a:r>
              <a:rPr lang="en-US" dirty="0" smtClean="0"/>
              <a:t>Below </a:t>
            </a:r>
            <a:r>
              <a:rPr lang="en-US" dirty="0" err="1" smtClean="0"/>
              <a:t>Oahe</a:t>
            </a:r>
            <a:r>
              <a:rPr lang="en-US" dirty="0" smtClean="0"/>
              <a:t> Dam, South Dakota, Congress has authorized a buy-out to restore channel capacity.</a:t>
            </a:r>
          </a:p>
          <a:p>
            <a:pPr eaLnBrk="1" hangingPunct="1"/>
            <a:endParaRPr lang="en-US" dirty="0" smtClean="0"/>
          </a:p>
          <a:p>
            <a:pPr eaLnBrk="1" hangingPunct="1"/>
            <a:r>
              <a:rPr lang="en-US" dirty="0" smtClean="0"/>
              <a:t>All dams should checked periodically for channel capacity.</a:t>
            </a:r>
          </a:p>
        </p:txBody>
      </p:sp>
    </p:spTree>
    <p:extLst>
      <p:ext uri="{BB962C8B-B14F-4D97-AF65-F5344CB8AC3E}">
        <p14:creationId xmlns:p14="http://schemas.microsoft.com/office/powerpoint/2010/main" val="3388006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important part of any IRRM plan and a way to lower risks is to make sure your staff is fully trained in knowing what to look for and how to respond to DS issues.</a:t>
            </a:r>
            <a:endParaRPr lang="en-US" dirty="0"/>
          </a:p>
        </p:txBody>
      </p:sp>
      <p:sp>
        <p:nvSpPr>
          <p:cNvPr id="4" name="Footer Placeholder 3"/>
          <p:cNvSpPr>
            <a:spLocks noGrp="1"/>
          </p:cNvSpPr>
          <p:nvPr>
            <p:ph type="ftr" sz="quarter" idx="10"/>
          </p:nvPr>
        </p:nvSpPr>
        <p:spPr/>
        <p:txBody>
          <a:bodyPr/>
          <a:lstStyle/>
          <a:p>
            <a:pPr>
              <a:defRPr/>
            </a:pPr>
            <a:r>
              <a:rPr lang="en-US" smtClean="0"/>
              <a:t>Dam Safety Overview, Org &amp; Hist</a:t>
            </a:r>
            <a:endParaRPr lang="en-US"/>
          </a:p>
        </p:txBody>
      </p:sp>
      <p:sp>
        <p:nvSpPr>
          <p:cNvPr id="5" name="Slide Number Placeholder 4"/>
          <p:cNvSpPr>
            <a:spLocks noGrp="1"/>
          </p:cNvSpPr>
          <p:nvPr>
            <p:ph type="sldNum" sz="quarter" idx="11"/>
          </p:nvPr>
        </p:nvSpPr>
        <p:spPr/>
        <p:txBody>
          <a:bodyPr/>
          <a:lstStyle/>
          <a:p>
            <a:pPr>
              <a:defRPr/>
            </a:pPr>
            <a:fld id="{330A5827-4948-4AB9-948E-7233FA343102}" type="slidenum">
              <a:rPr lang="en-US" smtClean="0"/>
              <a:pPr>
                <a:defRPr/>
              </a:pPr>
              <a:t>19</a:t>
            </a:fld>
            <a:endParaRPr lang="en-US"/>
          </a:p>
        </p:txBody>
      </p:sp>
    </p:spTree>
    <p:extLst>
      <p:ext uri="{BB962C8B-B14F-4D97-AF65-F5344CB8AC3E}">
        <p14:creationId xmlns:p14="http://schemas.microsoft.com/office/powerpoint/2010/main" val="2626962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Dams aren’t something that</a:t>
            </a:r>
            <a:r>
              <a:rPr lang="en-US" baseline="0" dirty="0" smtClean="0"/>
              <a:t> fall into what we call common sense or common knowledge, and even though a person might have worked at one dam, a different project might be total different—foundation might be different, construction materials might be different, machinery might be different, a lot of factors might be different.  So the training should be site-specific.</a:t>
            </a:r>
            <a:endParaRPr lang="en-US" dirty="0"/>
          </a:p>
        </p:txBody>
      </p:sp>
      <p:sp>
        <p:nvSpPr>
          <p:cNvPr id="4" name="Footer Placeholder 3"/>
          <p:cNvSpPr>
            <a:spLocks noGrp="1"/>
          </p:cNvSpPr>
          <p:nvPr>
            <p:ph type="ftr" sz="quarter" idx="10"/>
          </p:nvPr>
        </p:nvSpPr>
        <p:spPr/>
        <p:txBody>
          <a:bodyPr/>
          <a:lstStyle/>
          <a:p>
            <a:pPr>
              <a:defRPr/>
            </a:pPr>
            <a:r>
              <a:rPr lang="en-US" smtClean="0"/>
              <a:t>Dam Safety Overview, Org &amp; Hist</a:t>
            </a:r>
            <a:endParaRPr lang="en-US"/>
          </a:p>
        </p:txBody>
      </p:sp>
      <p:sp>
        <p:nvSpPr>
          <p:cNvPr id="5" name="Slide Number Placeholder 4"/>
          <p:cNvSpPr>
            <a:spLocks noGrp="1"/>
          </p:cNvSpPr>
          <p:nvPr>
            <p:ph type="sldNum" sz="quarter" idx="11"/>
          </p:nvPr>
        </p:nvSpPr>
        <p:spPr/>
        <p:txBody>
          <a:bodyPr/>
          <a:lstStyle/>
          <a:p>
            <a:pPr>
              <a:defRPr/>
            </a:pPr>
            <a:fld id="{330A5827-4948-4AB9-948E-7233FA343102}" type="slidenum">
              <a:rPr lang="en-US" smtClean="0"/>
              <a:pPr>
                <a:defRPr/>
              </a:pPr>
              <a:t>20</a:t>
            </a:fld>
            <a:endParaRPr lang="en-US"/>
          </a:p>
        </p:txBody>
      </p:sp>
    </p:spTree>
    <p:extLst>
      <p:ext uri="{BB962C8B-B14F-4D97-AF65-F5344CB8AC3E}">
        <p14:creationId xmlns:p14="http://schemas.microsoft.com/office/powerpoint/2010/main" val="357870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important that everyone who works at the dam gets some level of training</a:t>
            </a:r>
            <a:r>
              <a:rPr lang="en-US" baseline="0" dirty="0" smtClean="0"/>
              <a:t> commensurate with their job.</a:t>
            </a:r>
            <a:endParaRPr lang="en-US" dirty="0"/>
          </a:p>
        </p:txBody>
      </p:sp>
      <p:sp>
        <p:nvSpPr>
          <p:cNvPr id="4" name="Footer Placeholder 3"/>
          <p:cNvSpPr>
            <a:spLocks noGrp="1"/>
          </p:cNvSpPr>
          <p:nvPr>
            <p:ph type="ftr" sz="quarter" idx="10"/>
          </p:nvPr>
        </p:nvSpPr>
        <p:spPr/>
        <p:txBody>
          <a:bodyPr/>
          <a:lstStyle/>
          <a:p>
            <a:pPr>
              <a:defRPr/>
            </a:pPr>
            <a:r>
              <a:rPr lang="en-US" smtClean="0"/>
              <a:t>Dam Safety Overview, Org &amp; Hist</a:t>
            </a:r>
            <a:endParaRPr lang="en-US"/>
          </a:p>
        </p:txBody>
      </p:sp>
      <p:sp>
        <p:nvSpPr>
          <p:cNvPr id="5" name="Slide Number Placeholder 4"/>
          <p:cNvSpPr>
            <a:spLocks noGrp="1"/>
          </p:cNvSpPr>
          <p:nvPr>
            <p:ph type="sldNum" sz="quarter" idx="11"/>
          </p:nvPr>
        </p:nvSpPr>
        <p:spPr/>
        <p:txBody>
          <a:bodyPr/>
          <a:lstStyle/>
          <a:p>
            <a:pPr>
              <a:defRPr/>
            </a:pPr>
            <a:fld id="{330A5827-4948-4AB9-948E-7233FA343102}" type="slidenum">
              <a:rPr lang="en-US" smtClean="0"/>
              <a:pPr>
                <a:defRPr/>
              </a:pPr>
              <a:t>21</a:t>
            </a:fld>
            <a:endParaRPr lang="en-US"/>
          </a:p>
        </p:txBody>
      </p:sp>
    </p:spTree>
    <p:extLst>
      <p:ext uri="{BB962C8B-B14F-4D97-AF65-F5344CB8AC3E}">
        <p14:creationId xmlns:p14="http://schemas.microsoft.com/office/powerpoint/2010/main" val="773693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E2508-F846-4D79-AA4F-D26755F3F14D}" type="slidenum">
              <a:rPr lang="en-US"/>
              <a:pPr/>
              <a:t>3</a:t>
            </a:fld>
            <a:endParaRPr lang="en-US"/>
          </a:p>
        </p:txBody>
      </p:sp>
      <p:sp>
        <p:nvSpPr>
          <p:cNvPr id="308226" name="Rectangle 2"/>
          <p:cNvSpPr>
            <a:spLocks noGrp="1" noRot="1" noChangeAspect="1" noChangeArrowheads="1" noTextEdit="1"/>
          </p:cNvSpPr>
          <p:nvPr>
            <p:ph type="sldImg"/>
          </p:nvPr>
        </p:nvSpPr>
        <p:spPr>
          <a:ln cap="flat"/>
        </p:spPr>
      </p:sp>
      <p:sp>
        <p:nvSpPr>
          <p:cNvPr id="308227" name="Rectangle 3"/>
          <p:cNvSpPr>
            <a:spLocks noGrp="1" noChangeArrowheads="1"/>
          </p:cNvSpPr>
          <p:nvPr>
            <p:ph type="body" idx="1"/>
          </p:nvPr>
        </p:nvSpPr>
        <p:spPr>
          <a:xfrm>
            <a:off x="914400" y="4325057"/>
            <a:ext cx="5029200" cy="4116772"/>
          </a:xfrm>
          <a:noFill/>
          <a:ln/>
        </p:spPr>
        <p:txBody>
          <a:bodyPr/>
          <a:lstStyle/>
          <a:p>
            <a:r>
              <a:rPr lang="en-US" sz="1400" b="1">
                <a:latin typeface="Arial" pitchFamily="34" charset="0"/>
              </a:rPr>
              <a:t>4.  DIVISION / DISTRICT BOUNDARIES</a:t>
            </a:r>
          </a:p>
          <a:p>
            <a:endParaRPr lang="en-US" sz="1400">
              <a:latin typeface="Arial" pitchFamily="34" charset="0"/>
            </a:endParaRPr>
          </a:p>
          <a:p>
            <a:r>
              <a:rPr lang="en-US" sz="1400">
                <a:latin typeface="Arial" pitchFamily="34" charset="0"/>
              </a:rPr>
              <a:t>The Corps is divided into 8 divisions, 41 districts, 8 laboratories, 5 field operating activities and 2 centers.</a:t>
            </a:r>
          </a:p>
          <a:p>
            <a:endParaRPr lang="en-US" sz="1400">
              <a:latin typeface="Arial" pitchFamily="34" charset="0"/>
            </a:endParaRPr>
          </a:p>
          <a:p>
            <a:r>
              <a:rPr lang="en-US">
                <a:latin typeface="Arial" pitchFamily="34" charset="0"/>
              </a:rPr>
              <a:t>The Great Lakes and Ohio River Division, oversees the work done by its seven districts with headquarters located at Buffalo, Detroit, Chicago, Huntington, Louisville, Nashville and Pittsburgh.  Our area includes both the Great Lakes and Ohio River watersheds.</a:t>
            </a:r>
          </a:p>
          <a:p>
            <a:r>
              <a:rPr lang="en-US">
                <a:latin typeface="Arial" pitchFamily="34" charset="0"/>
              </a:rPr>
              <a:t>It encompasses 335,000 square miles, parts of 17 states, and 56 million people.  </a:t>
            </a:r>
          </a:p>
          <a:p>
            <a:r>
              <a:rPr lang="en-US">
                <a:latin typeface="Arial" pitchFamily="34" charset="0"/>
              </a:rPr>
              <a:t>That means we work with 114 of Congressional colleagues and 34 Senators to give the American taxpayers the most economic and  effective water resources projects.</a:t>
            </a:r>
          </a:p>
          <a:p>
            <a:endParaRPr lang="en-US">
              <a:latin typeface="Arial" pitchFamily="34" charset="0"/>
            </a:endParaRPr>
          </a:p>
          <a:p>
            <a:r>
              <a:rPr lang="en-US">
                <a:latin typeface="Arial" pitchFamily="34" charset="0"/>
              </a:rPr>
              <a:t>Although we are not the largest geographic division in the Corps, we have the most subordinate districts.  All 7 Districts work Civil Works missions while Louisville is the only district with both Civil Works and Military Construction responsibilities. </a:t>
            </a:r>
          </a:p>
          <a:p>
            <a:endParaRPr lang="en-US">
              <a:latin typeface="Arial" pitchFamily="34" charset="0"/>
            </a:endParaRPr>
          </a:p>
          <a:p>
            <a:endParaRPr lang="en-US" sz="1400">
              <a:latin typeface="Arial" pitchFamily="34" charset="0"/>
            </a:endParaRPr>
          </a:p>
        </p:txBody>
      </p:sp>
    </p:spTree>
    <p:extLst>
      <p:ext uri="{BB962C8B-B14F-4D97-AF65-F5344CB8AC3E}">
        <p14:creationId xmlns:p14="http://schemas.microsoft.com/office/powerpoint/2010/main" val="2237248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Dam Safety Overview, Org &amp; Hist</a:t>
            </a:r>
            <a:endParaRPr lang="en-US"/>
          </a:p>
        </p:txBody>
      </p:sp>
      <p:sp>
        <p:nvSpPr>
          <p:cNvPr id="5" name="Slide Number Placeholder 4"/>
          <p:cNvSpPr>
            <a:spLocks noGrp="1"/>
          </p:cNvSpPr>
          <p:nvPr>
            <p:ph type="sldNum" sz="quarter" idx="11"/>
          </p:nvPr>
        </p:nvSpPr>
        <p:spPr/>
        <p:txBody>
          <a:bodyPr/>
          <a:lstStyle/>
          <a:p>
            <a:pPr>
              <a:defRPr/>
            </a:pPr>
            <a:fld id="{330A5827-4948-4AB9-948E-7233FA343102}" type="slidenum">
              <a:rPr lang="en-US" smtClean="0"/>
              <a:pPr>
                <a:defRPr/>
              </a:pPr>
              <a:t>22</a:t>
            </a:fld>
            <a:endParaRPr lang="en-US"/>
          </a:p>
        </p:txBody>
      </p:sp>
    </p:spTree>
    <p:extLst>
      <p:ext uri="{BB962C8B-B14F-4D97-AF65-F5344CB8AC3E}">
        <p14:creationId xmlns:p14="http://schemas.microsoft.com/office/powerpoint/2010/main" val="2424750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Dam Safety Overview, Org &amp; Hist</a:t>
            </a:r>
            <a:endParaRPr lang="en-US"/>
          </a:p>
        </p:txBody>
      </p:sp>
      <p:sp>
        <p:nvSpPr>
          <p:cNvPr id="5" name="Slide Number Placeholder 4"/>
          <p:cNvSpPr>
            <a:spLocks noGrp="1"/>
          </p:cNvSpPr>
          <p:nvPr>
            <p:ph type="sldNum" sz="quarter" idx="11"/>
          </p:nvPr>
        </p:nvSpPr>
        <p:spPr/>
        <p:txBody>
          <a:bodyPr/>
          <a:lstStyle/>
          <a:p>
            <a:pPr>
              <a:defRPr/>
            </a:pPr>
            <a:fld id="{330A5827-4948-4AB9-948E-7233FA343102}" type="slidenum">
              <a:rPr lang="en-US" smtClean="0"/>
              <a:pPr>
                <a:defRPr/>
              </a:pPr>
              <a:t>23</a:t>
            </a:fld>
            <a:endParaRPr lang="en-US"/>
          </a:p>
        </p:txBody>
      </p:sp>
    </p:spTree>
    <p:extLst>
      <p:ext uri="{BB962C8B-B14F-4D97-AF65-F5344CB8AC3E}">
        <p14:creationId xmlns:p14="http://schemas.microsoft.com/office/powerpoint/2010/main" val="3394022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Dam Safety Overview, Org &amp; Hist</a:t>
            </a:r>
            <a:endParaRPr lang="en-US"/>
          </a:p>
        </p:txBody>
      </p:sp>
      <p:sp>
        <p:nvSpPr>
          <p:cNvPr id="5" name="Slide Number Placeholder 4"/>
          <p:cNvSpPr>
            <a:spLocks noGrp="1"/>
          </p:cNvSpPr>
          <p:nvPr>
            <p:ph type="sldNum" sz="quarter" idx="11"/>
          </p:nvPr>
        </p:nvSpPr>
        <p:spPr/>
        <p:txBody>
          <a:bodyPr/>
          <a:lstStyle/>
          <a:p>
            <a:pPr>
              <a:defRPr/>
            </a:pPr>
            <a:fld id="{330A5827-4948-4AB9-948E-7233FA343102}" type="slidenum">
              <a:rPr lang="en-US" smtClean="0"/>
              <a:pPr>
                <a:defRPr/>
              </a:pPr>
              <a:t>24</a:t>
            </a:fld>
            <a:endParaRPr lang="en-US"/>
          </a:p>
        </p:txBody>
      </p:sp>
    </p:spTree>
    <p:extLst>
      <p:ext uri="{BB962C8B-B14F-4D97-AF65-F5344CB8AC3E}">
        <p14:creationId xmlns:p14="http://schemas.microsoft.com/office/powerpoint/2010/main" val="1617852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Dam Safety Overview, Org &amp; Hist</a:t>
            </a:r>
            <a:endParaRPr lang="en-US"/>
          </a:p>
        </p:txBody>
      </p:sp>
      <p:sp>
        <p:nvSpPr>
          <p:cNvPr id="5" name="Slide Number Placeholder 4"/>
          <p:cNvSpPr>
            <a:spLocks noGrp="1"/>
          </p:cNvSpPr>
          <p:nvPr>
            <p:ph type="sldNum" sz="quarter" idx="11"/>
          </p:nvPr>
        </p:nvSpPr>
        <p:spPr/>
        <p:txBody>
          <a:bodyPr/>
          <a:lstStyle/>
          <a:p>
            <a:pPr>
              <a:defRPr/>
            </a:pPr>
            <a:fld id="{330A5827-4948-4AB9-948E-7233FA343102}" type="slidenum">
              <a:rPr lang="en-US" smtClean="0"/>
              <a:pPr>
                <a:defRPr/>
              </a:pPr>
              <a:t>25</a:t>
            </a:fld>
            <a:endParaRPr lang="en-US"/>
          </a:p>
        </p:txBody>
      </p:sp>
    </p:spTree>
    <p:extLst>
      <p:ext uri="{BB962C8B-B14F-4D97-AF65-F5344CB8AC3E}">
        <p14:creationId xmlns:p14="http://schemas.microsoft.com/office/powerpoint/2010/main" val="1530680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Dam Safety Overview, Org &amp; Hist</a:t>
            </a:r>
            <a:endParaRPr lang="en-US"/>
          </a:p>
        </p:txBody>
      </p:sp>
      <p:sp>
        <p:nvSpPr>
          <p:cNvPr id="5" name="Slide Number Placeholder 4"/>
          <p:cNvSpPr>
            <a:spLocks noGrp="1"/>
          </p:cNvSpPr>
          <p:nvPr>
            <p:ph type="sldNum" sz="quarter" idx="11"/>
          </p:nvPr>
        </p:nvSpPr>
        <p:spPr/>
        <p:txBody>
          <a:bodyPr/>
          <a:lstStyle/>
          <a:p>
            <a:pPr>
              <a:defRPr/>
            </a:pPr>
            <a:fld id="{330A5827-4948-4AB9-948E-7233FA343102}" type="slidenum">
              <a:rPr lang="en-US" smtClean="0"/>
              <a:pPr>
                <a:defRPr/>
              </a:pPr>
              <a:t>26</a:t>
            </a:fld>
            <a:endParaRPr lang="en-US"/>
          </a:p>
        </p:txBody>
      </p:sp>
    </p:spTree>
    <p:extLst>
      <p:ext uri="{BB962C8B-B14F-4D97-AF65-F5344CB8AC3E}">
        <p14:creationId xmlns:p14="http://schemas.microsoft.com/office/powerpoint/2010/main" val="1337787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Dam Safety Overview, Org &amp; Hist</a:t>
            </a:r>
            <a:endParaRPr lang="en-US"/>
          </a:p>
        </p:txBody>
      </p:sp>
      <p:sp>
        <p:nvSpPr>
          <p:cNvPr id="5" name="Slide Number Placeholder 4"/>
          <p:cNvSpPr>
            <a:spLocks noGrp="1"/>
          </p:cNvSpPr>
          <p:nvPr>
            <p:ph type="sldNum" sz="quarter" idx="11"/>
          </p:nvPr>
        </p:nvSpPr>
        <p:spPr/>
        <p:txBody>
          <a:bodyPr/>
          <a:lstStyle/>
          <a:p>
            <a:pPr>
              <a:defRPr/>
            </a:pPr>
            <a:fld id="{330A5827-4948-4AB9-948E-7233FA343102}" type="slidenum">
              <a:rPr lang="en-US" smtClean="0"/>
              <a:pPr>
                <a:defRPr/>
              </a:pPr>
              <a:t>27</a:t>
            </a:fld>
            <a:endParaRPr lang="en-US"/>
          </a:p>
        </p:txBody>
      </p:sp>
    </p:spTree>
    <p:extLst>
      <p:ext uri="{BB962C8B-B14F-4D97-AF65-F5344CB8AC3E}">
        <p14:creationId xmlns:p14="http://schemas.microsoft.com/office/powerpoint/2010/main" val="28765905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Dam Safety Overview, Org &amp; Hist</a:t>
            </a:r>
            <a:endParaRPr lang="en-US"/>
          </a:p>
        </p:txBody>
      </p:sp>
      <p:sp>
        <p:nvSpPr>
          <p:cNvPr id="5" name="Slide Number Placeholder 4"/>
          <p:cNvSpPr>
            <a:spLocks noGrp="1"/>
          </p:cNvSpPr>
          <p:nvPr>
            <p:ph type="sldNum" sz="quarter" idx="11"/>
          </p:nvPr>
        </p:nvSpPr>
        <p:spPr/>
        <p:txBody>
          <a:bodyPr/>
          <a:lstStyle/>
          <a:p>
            <a:pPr>
              <a:defRPr/>
            </a:pPr>
            <a:fld id="{330A5827-4948-4AB9-948E-7233FA343102}" type="slidenum">
              <a:rPr lang="en-US" smtClean="0"/>
              <a:pPr>
                <a:defRPr/>
              </a:pPr>
              <a:t>28</a:t>
            </a:fld>
            <a:endParaRPr lang="en-US"/>
          </a:p>
        </p:txBody>
      </p:sp>
    </p:spTree>
    <p:extLst>
      <p:ext uri="{BB962C8B-B14F-4D97-AF65-F5344CB8AC3E}">
        <p14:creationId xmlns:p14="http://schemas.microsoft.com/office/powerpoint/2010/main" val="17364101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Dam Safety Overview, Org &amp; Hist</a:t>
            </a:r>
            <a:endParaRPr lang="en-US"/>
          </a:p>
        </p:txBody>
      </p:sp>
      <p:sp>
        <p:nvSpPr>
          <p:cNvPr id="5" name="Slide Number Placeholder 4"/>
          <p:cNvSpPr>
            <a:spLocks noGrp="1"/>
          </p:cNvSpPr>
          <p:nvPr>
            <p:ph type="sldNum" sz="quarter" idx="11"/>
          </p:nvPr>
        </p:nvSpPr>
        <p:spPr/>
        <p:txBody>
          <a:bodyPr/>
          <a:lstStyle/>
          <a:p>
            <a:pPr>
              <a:defRPr/>
            </a:pPr>
            <a:fld id="{330A5827-4948-4AB9-948E-7233FA343102}" type="slidenum">
              <a:rPr lang="en-US" smtClean="0"/>
              <a:pPr>
                <a:defRPr/>
              </a:pPr>
              <a:t>29</a:t>
            </a:fld>
            <a:endParaRPr lang="en-US"/>
          </a:p>
        </p:txBody>
      </p:sp>
    </p:spTree>
    <p:extLst>
      <p:ext uri="{BB962C8B-B14F-4D97-AF65-F5344CB8AC3E}">
        <p14:creationId xmlns:p14="http://schemas.microsoft.com/office/powerpoint/2010/main" val="477722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Dam Safety Overview, Org &amp; Hist</a:t>
            </a:r>
            <a:endParaRPr lang="en-US"/>
          </a:p>
        </p:txBody>
      </p:sp>
      <p:sp>
        <p:nvSpPr>
          <p:cNvPr id="5" name="Slide Number Placeholder 4"/>
          <p:cNvSpPr>
            <a:spLocks noGrp="1"/>
          </p:cNvSpPr>
          <p:nvPr>
            <p:ph type="sldNum" sz="quarter" idx="11"/>
          </p:nvPr>
        </p:nvSpPr>
        <p:spPr/>
        <p:txBody>
          <a:bodyPr/>
          <a:lstStyle/>
          <a:p>
            <a:pPr>
              <a:defRPr/>
            </a:pPr>
            <a:fld id="{330A5827-4948-4AB9-948E-7233FA343102}" type="slidenum">
              <a:rPr lang="en-US" smtClean="0"/>
              <a:pPr>
                <a:defRPr/>
              </a:pPr>
              <a:t>30</a:t>
            </a:fld>
            <a:endParaRPr lang="en-US"/>
          </a:p>
        </p:txBody>
      </p:sp>
    </p:spTree>
    <p:extLst>
      <p:ext uri="{BB962C8B-B14F-4D97-AF65-F5344CB8AC3E}">
        <p14:creationId xmlns:p14="http://schemas.microsoft.com/office/powerpoint/2010/main" val="1867878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ftr" sz="quarter" idx="4"/>
          </p:nvPr>
        </p:nvSpPr>
        <p:spPr>
          <a:noFill/>
        </p:spPr>
        <p:txBody>
          <a:bodyPr/>
          <a:lstStyle/>
          <a:p>
            <a:r>
              <a:rPr lang="en-US"/>
              <a:t>Dam Safety Overview, Org &amp; Hist</a:t>
            </a:r>
          </a:p>
        </p:txBody>
      </p:sp>
      <p:sp>
        <p:nvSpPr>
          <p:cNvPr id="43011" name="Rectangle 7"/>
          <p:cNvSpPr>
            <a:spLocks noGrp="1" noChangeArrowheads="1"/>
          </p:cNvSpPr>
          <p:nvPr>
            <p:ph type="sldNum" sz="quarter" idx="5"/>
          </p:nvPr>
        </p:nvSpPr>
        <p:spPr>
          <a:noFill/>
        </p:spPr>
        <p:txBody>
          <a:bodyPr/>
          <a:lstStyle/>
          <a:p>
            <a:fld id="{9FF2A190-B515-4AE6-984B-99FF87BE48A2}" type="slidenum">
              <a:rPr lang="en-US"/>
              <a:pPr/>
              <a:t>31</a:t>
            </a:fld>
            <a:endParaRPr lang="en-US"/>
          </a:p>
        </p:txBody>
      </p:sp>
      <p:sp>
        <p:nvSpPr>
          <p:cNvPr id="43012" name="Rectangle 2"/>
          <p:cNvSpPr>
            <a:spLocks noGrp="1" noRot="1" noChangeAspect="1" noChangeArrowheads="1" noTextEdit="1"/>
          </p:cNvSpPr>
          <p:nvPr>
            <p:ph type="sldImg"/>
          </p:nvPr>
        </p:nvSpPr>
        <p:spPr>
          <a:xfrm>
            <a:off x="1150938" y="690563"/>
            <a:ext cx="4554537" cy="3416300"/>
          </a:xfrm>
          <a:ln/>
        </p:spPr>
      </p:sp>
      <p:sp>
        <p:nvSpPr>
          <p:cNvPr id="43013" name="Rectangle 3"/>
          <p:cNvSpPr>
            <a:spLocks noGrp="1" noChangeArrowheads="1"/>
          </p:cNvSpPr>
          <p:nvPr>
            <p:ph type="body" idx="1"/>
          </p:nvPr>
        </p:nvSpPr>
        <p:spPr>
          <a:xfrm>
            <a:off x="914401" y="4799976"/>
            <a:ext cx="5029200" cy="3658538"/>
          </a:xfrm>
          <a:noFill/>
          <a:ln/>
        </p:spPr>
        <p:txBody>
          <a:bodyPr/>
          <a:lstStyle/>
          <a:p>
            <a:pPr eaLnBrk="1" hangingPunct="1"/>
            <a:r>
              <a:rPr lang="en-US" sz="1000" dirty="0" smtClean="0"/>
              <a:t>Challenges --</a:t>
            </a:r>
          </a:p>
          <a:p>
            <a:pPr eaLnBrk="1" hangingPunct="1"/>
            <a:r>
              <a:rPr lang="en-US" sz="1000" dirty="0" smtClean="0"/>
              <a:t>Aging Infrastructure -- Must continue to push for funding to maintain and/or update</a:t>
            </a:r>
          </a:p>
          <a:p>
            <a:pPr eaLnBrk="1" hangingPunct="1"/>
            <a:r>
              <a:rPr lang="en-US" sz="1000" dirty="0" smtClean="0"/>
              <a:t>Shrinking Budgets -- Must more actively promote the program</a:t>
            </a:r>
          </a:p>
          <a:p>
            <a:pPr eaLnBrk="1" hangingPunct="1"/>
            <a:r>
              <a:rPr lang="en-US" sz="1000" dirty="0" smtClean="0"/>
              <a:t>Changing Technical Criteria -- Must balance the old with the new – tempered with logic</a:t>
            </a:r>
          </a:p>
          <a:p>
            <a:pPr eaLnBrk="1" hangingPunct="1"/>
            <a:endParaRPr lang="en-US" sz="1000" dirty="0" smtClean="0"/>
          </a:p>
          <a:p>
            <a:pPr eaLnBrk="1" hangingPunct="1"/>
            <a:r>
              <a:rPr lang="en-US" sz="1000" dirty="0" smtClean="0"/>
              <a:t>Opportunities --</a:t>
            </a:r>
          </a:p>
          <a:p>
            <a:pPr eaLnBrk="1" hangingPunct="1"/>
            <a:r>
              <a:rPr lang="en-US" sz="1000" dirty="0" smtClean="0"/>
              <a:t>Continue the commitment – And actively promote importance of the Program.</a:t>
            </a:r>
          </a:p>
          <a:p>
            <a:pPr eaLnBrk="1" hangingPunct="1"/>
            <a:r>
              <a:rPr lang="en-US" sz="1000" dirty="0" smtClean="0"/>
              <a:t>Recruit top-notch people -- Dam Design is becoming Dam Rehabilitation and Modernization</a:t>
            </a:r>
          </a:p>
          <a:p>
            <a:pPr eaLnBrk="1" hangingPunct="1"/>
            <a:r>
              <a:rPr lang="en-US" sz="1000" dirty="0" smtClean="0"/>
              <a:t>Seek out new ways for accomplishing the mission within aforementioned constraints.</a:t>
            </a:r>
          </a:p>
          <a:p>
            <a:pPr eaLnBrk="1" hangingPunct="1"/>
            <a:r>
              <a:rPr lang="en-US" sz="1000" dirty="0" smtClean="0"/>
              <a:t>Embrace Risk-based methods at the proper level to help emphasize importance.</a:t>
            </a:r>
          </a:p>
          <a:p>
            <a:pPr eaLnBrk="1" hangingPunct="1"/>
            <a:endParaRPr lang="en-US" sz="1000" dirty="0" smtClean="0"/>
          </a:p>
        </p:txBody>
      </p:sp>
    </p:spTree>
    <p:extLst>
      <p:ext uri="{BB962C8B-B14F-4D97-AF65-F5344CB8AC3E}">
        <p14:creationId xmlns:p14="http://schemas.microsoft.com/office/powerpoint/2010/main" val="2875730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4EC31DF-9B85-4A2C-929F-06555B988726}" type="slidenum">
              <a:rPr lang="en-US"/>
              <a:pPr/>
              <a:t>4</a:t>
            </a:fld>
            <a:endParaRPr lang="en-US"/>
          </a:p>
        </p:txBody>
      </p:sp>
      <p:sp>
        <p:nvSpPr>
          <p:cNvPr id="470018" name="Rectangle 2"/>
          <p:cNvSpPr>
            <a:spLocks noGrp="1" noRot="1" noChangeAspect="1" noChangeArrowheads="1" noTextEdit="1"/>
          </p:cNvSpPr>
          <p:nvPr>
            <p:ph type="sldImg"/>
          </p:nvPr>
        </p:nvSpPr>
        <p:spPr>
          <a:xfrm>
            <a:off x="1708150" y="200025"/>
            <a:ext cx="3341688" cy="2508250"/>
          </a:xfrm>
          <a:ln/>
        </p:spPr>
      </p:sp>
      <p:sp>
        <p:nvSpPr>
          <p:cNvPr id="470020" name="Rectangle 4"/>
          <p:cNvSpPr>
            <a:spLocks noGrp="1" noChangeArrowheads="1"/>
          </p:cNvSpPr>
          <p:nvPr>
            <p:ph type="body" idx="1"/>
          </p:nvPr>
        </p:nvSpPr>
        <p:spPr>
          <a:xfrm>
            <a:off x="913850" y="3008994"/>
            <a:ext cx="5030301" cy="4112293"/>
          </a:xfrm>
          <a:noFill/>
          <a:ln/>
        </p:spPr>
        <p:txBody>
          <a:bodyPr>
            <a:normAutofit fontScale="92500" lnSpcReduction="20000"/>
          </a:bodyPr>
          <a:lstStyle/>
          <a:p>
            <a:pPr>
              <a:spcBef>
                <a:spcPct val="0"/>
              </a:spcBef>
              <a:buClr>
                <a:srgbClr val="FF0000"/>
              </a:buClr>
              <a:buFontTx/>
              <a:buChar char="•"/>
            </a:pPr>
            <a:r>
              <a:rPr lang="en-US" sz="1600" b="1">
                <a:latin typeface="Arial" pitchFamily="34" charset="0"/>
              </a:rPr>
              <a:t>  The Corps is a dynamic and diverse organization commanded by the Chief of Engineers and comprised of a headquarters, 8 Divisions (10 Major Subordinate Commands), 41 Districts, ERDC, 2 Centers, 4 FOAs (HECSA, IWR, MDC, UFC), and the 249th Engineer Battalion (Prime Power).</a:t>
            </a:r>
          </a:p>
          <a:p>
            <a:pPr>
              <a:spcBef>
                <a:spcPct val="0"/>
              </a:spcBef>
              <a:buClr>
                <a:srgbClr val="FF0000"/>
              </a:buClr>
              <a:buFontTx/>
              <a:buChar char="•"/>
            </a:pPr>
            <a:endParaRPr lang="en-US" sz="1600" b="1">
              <a:latin typeface="Arial" pitchFamily="34" charset="0"/>
            </a:endParaRPr>
          </a:p>
          <a:p>
            <a:pPr>
              <a:spcBef>
                <a:spcPct val="0"/>
              </a:spcBef>
              <a:buClr>
                <a:srgbClr val="FF0000"/>
              </a:buClr>
              <a:buFontTx/>
              <a:buChar char="•"/>
            </a:pPr>
            <a:r>
              <a:rPr lang="en-US" sz="1600" b="1">
                <a:latin typeface="Arial" pitchFamily="34" charset="0"/>
              </a:rPr>
              <a:t>  The districts contain 84% of the FTE distribution; ERDC, Centers and FOAs 11%; division headquarters only 3%; and HQUSACE just 2% of the total FTE allocation.</a:t>
            </a:r>
          </a:p>
          <a:p>
            <a:pPr>
              <a:spcBef>
                <a:spcPct val="0"/>
              </a:spcBef>
              <a:buClr>
                <a:srgbClr val="FF0000"/>
              </a:buClr>
              <a:buFontTx/>
              <a:buChar char="•"/>
            </a:pPr>
            <a:endParaRPr lang="en-US" sz="1600" b="1">
              <a:latin typeface="Arial" pitchFamily="34" charset="0"/>
            </a:endParaRPr>
          </a:p>
          <a:p>
            <a:pPr>
              <a:spcBef>
                <a:spcPct val="0"/>
              </a:spcBef>
              <a:buClr>
                <a:srgbClr val="FF0000"/>
              </a:buClr>
              <a:buFontTx/>
              <a:buChar char="•"/>
            </a:pPr>
            <a:r>
              <a:rPr lang="en-US" sz="1600" b="1">
                <a:latin typeface="Arial" pitchFamily="34" charset="0"/>
              </a:rPr>
              <a:t>  Currently, the Corps allocation of Full Time Equivalents (FTE) is 34,961 civilians and 610 authorized uniformed military personnel.  Only 221 uniformed military are currently supported by a DA Officer Distribution Plan (ODP).</a:t>
            </a:r>
          </a:p>
          <a:p>
            <a:pPr>
              <a:spcBef>
                <a:spcPct val="0"/>
              </a:spcBef>
              <a:buClr>
                <a:srgbClr val="FF0000"/>
              </a:buClr>
              <a:buFontTx/>
              <a:buChar char="•"/>
            </a:pPr>
            <a:endParaRPr lang="en-US" sz="1600" b="1">
              <a:latin typeface="Arial" pitchFamily="34" charset="0"/>
            </a:endParaRPr>
          </a:p>
          <a:p>
            <a:pPr>
              <a:spcBef>
                <a:spcPct val="0"/>
              </a:spcBef>
              <a:buClr>
                <a:srgbClr val="FF0000"/>
              </a:buClr>
              <a:buFontTx/>
              <a:buChar char="•"/>
            </a:pPr>
            <a:r>
              <a:rPr lang="en-US" sz="1600" b="1">
                <a:latin typeface="Arial" pitchFamily="34" charset="0"/>
              </a:rPr>
              <a:t>  There are 41 districts.  There are 21 districts with MILCON mission and an additional 10 with military work such as DERP or Real Estate.</a:t>
            </a:r>
          </a:p>
        </p:txBody>
      </p:sp>
    </p:spTree>
    <p:extLst>
      <p:ext uri="{BB962C8B-B14F-4D97-AF65-F5344CB8AC3E}">
        <p14:creationId xmlns:p14="http://schemas.microsoft.com/office/powerpoint/2010/main" val="1365565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ftr" sz="quarter" idx="4"/>
          </p:nvPr>
        </p:nvSpPr>
        <p:spPr>
          <a:noFill/>
        </p:spPr>
        <p:txBody>
          <a:bodyPr/>
          <a:lstStyle/>
          <a:p>
            <a:r>
              <a:rPr lang="en-US"/>
              <a:t>Dam Safety Overview, Org &amp; Hist</a:t>
            </a:r>
          </a:p>
        </p:txBody>
      </p:sp>
      <p:sp>
        <p:nvSpPr>
          <p:cNvPr id="30723" name="Rectangle 7"/>
          <p:cNvSpPr>
            <a:spLocks noGrp="1" noChangeArrowheads="1"/>
          </p:cNvSpPr>
          <p:nvPr>
            <p:ph type="sldNum" sz="quarter" idx="5"/>
          </p:nvPr>
        </p:nvSpPr>
        <p:spPr>
          <a:noFill/>
        </p:spPr>
        <p:txBody>
          <a:bodyPr/>
          <a:lstStyle/>
          <a:p>
            <a:fld id="{B6A5A9F8-08B9-4F6A-9EEC-8F290CE7F548}" type="slidenum">
              <a:rPr lang="en-US"/>
              <a:pPr/>
              <a:t>5</a:t>
            </a:fld>
            <a:endParaRPr lang="en-US"/>
          </a:p>
        </p:txBody>
      </p:sp>
      <p:sp>
        <p:nvSpPr>
          <p:cNvPr id="30724" name="Rectangle 2"/>
          <p:cNvSpPr>
            <a:spLocks noGrp="1" noRot="1" noChangeAspect="1" noChangeArrowheads="1" noTextEdit="1"/>
          </p:cNvSpPr>
          <p:nvPr>
            <p:ph type="sldImg"/>
          </p:nvPr>
        </p:nvSpPr>
        <p:spPr>
          <a:xfrm>
            <a:off x="1152525" y="690563"/>
            <a:ext cx="4554538" cy="3416300"/>
          </a:xfrm>
          <a:ln/>
        </p:spPr>
      </p:sp>
      <p:sp>
        <p:nvSpPr>
          <p:cNvPr id="30725" name="Rectangle 3"/>
          <p:cNvSpPr>
            <a:spLocks noGrp="1" noChangeArrowheads="1"/>
          </p:cNvSpPr>
          <p:nvPr>
            <p:ph type="body" idx="1"/>
          </p:nvPr>
        </p:nvSpPr>
        <p:spPr>
          <a:xfrm>
            <a:off x="914401" y="4799976"/>
            <a:ext cx="5029200" cy="3658538"/>
          </a:xfrm>
          <a:noFill/>
          <a:ln/>
        </p:spPr>
        <p:txBody>
          <a:bodyPr/>
          <a:lstStyle/>
          <a:p>
            <a:pPr eaLnBrk="1" hangingPunct="1"/>
            <a:r>
              <a:rPr lang="en-US" dirty="0" smtClean="0"/>
              <a:t>The Corps is in the business of owning, operating, and maintaining dams; BIG TIME. </a:t>
            </a:r>
            <a:r>
              <a:rPr lang="en-US" dirty="0" smtClean="0">
                <a:latin typeface="Arial" charset="0"/>
              </a:rPr>
              <a:t>Tallest dam:  </a:t>
            </a:r>
            <a:r>
              <a:rPr lang="en-US" b="1" dirty="0" err="1" smtClean="0">
                <a:latin typeface="Arial" charset="0"/>
              </a:rPr>
              <a:t>Dworshak</a:t>
            </a:r>
            <a:r>
              <a:rPr lang="en-US" b="1" dirty="0" smtClean="0">
                <a:latin typeface="Arial" charset="0"/>
              </a:rPr>
              <a:t> Dam, North Fork Clearwater River, ID, 717 ft.</a:t>
            </a:r>
            <a:endParaRPr lang="en-US" dirty="0" smtClean="0"/>
          </a:p>
          <a:p>
            <a:pPr eaLnBrk="1" hangingPunct="1"/>
            <a:endParaRPr lang="en-US" dirty="0" smtClean="0"/>
          </a:p>
          <a:p>
            <a:pPr eaLnBrk="1" hangingPunct="1"/>
            <a:r>
              <a:rPr lang="en-US" dirty="0" smtClean="0"/>
              <a:t>However, our dams are getting older.  Our oldest dams are over 160 years old and we have a total of 14 dams over 100 years old.  </a:t>
            </a:r>
          </a:p>
          <a:p>
            <a:pPr eaLnBrk="1" hangingPunct="1"/>
            <a:endParaRPr lang="en-US" dirty="0" smtClean="0"/>
          </a:p>
          <a:p>
            <a:pPr eaLnBrk="1" hangingPunct="1"/>
            <a:r>
              <a:rPr lang="en-US" dirty="0" smtClean="0"/>
              <a:t>Last year the flood damages prevented were $21.2 billion.  However, regardless of losses, let one of the dams fail and all the damages prevented will be forgotten.</a:t>
            </a:r>
          </a:p>
          <a:p>
            <a:pPr eaLnBrk="1" hangingPunct="1"/>
            <a:endParaRPr lang="en-US" dirty="0" smtClean="0"/>
          </a:p>
        </p:txBody>
      </p:sp>
    </p:spTree>
    <p:extLst>
      <p:ext uri="{BB962C8B-B14F-4D97-AF65-F5344CB8AC3E}">
        <p14:creationId xmlns:p14="http://schemas.microsoft.com/office/powerpoint/2010/main" val="600049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4"/>
          <p:cNvSpPr>
            <a:spLocks noGrp="1" noChangeArrowheads="1"/>
          </p:cNvSpPr>
          <p:nvPr>
            <p:ph type="ftr" sz="quarter" idx="4"/>
          </p:nvPr>
        </p:nvSpPr>
        <p:spPr>
          <a:noFill/>
        </p:spPr>
        <p:txBody>
          <a:bodyPr/>
          <a:lstStyle/>
          <a:p>
            <a:r>
              <a:rPr lang="en-US" smtClean="0"/>
              <a:t>Safety of Dams Funding &amp; Phases</a:t>
            </a:r>
          </a:p>
        </p:txBody>
      </p:sp>
      <p:sp>
        <p:nvSpPr>
          <p:cNvPr id="31746" name="Rectangle 5"/>
          <p:cNvSpPr>
            <a:spLocks noGrp="1" noChangeArrowheads="1"/>
          </p:cNvSpPr>
          <p:nvPr>
            <p:ph type="sldNum" sz="quarter" idx="5"/>
          </p:nvPr>
        </p:nvSpPr>
        <p:spPr>
          <a:noFill/>
        </p:spPr>
        <p:txBody>
          <a:bodyPr/>
          <a:lstStyle/>
          <a:p>
            <a:fld id="{55EBAF72-BC08-42BC-A77A-6DE270396E5D}" type="slidenum">
              <a:rPr lang="en-US" smtClean="0"/>
              <a:pPr/>
              <a:t>6</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dirty="0" smtClean="0"/>
              <a:t>The dam failure at Teton Dam in 1976 resulted in President Carter implementing a program to establish Federal guidelines to be used by all Federal Agencies involved in the design, construction, operation, and/or regulation of dams.</a:t>
            </a:r>
          </a:p>
          <a:p>
            <a:pPr eaLnBrk="1" hangingPunct="1"/>
            <a:endParaRPr lang="en-US" dirty="0" smtClean="0"/>
          </a:p>
          <a:p>
            <a:pPr eaLnBrk="1" hangingPunct="1"/>
            <a:r>
              <a:rPr lang="en-US" dirty="0" smtClean="0"/>
              <a:t>The guidelines were first published in June 1979 and include four main sections.</a:t>
            </a:r>
          </a:p>
        </p:txBody>
      </p:sp>
    </p:spTree>
    <p:extLst>
      <p:ext uri="{BB962C8B-B14F-4D97-AF65-F5344CB8AC3E}">
        <p14:creationId xmlns:p14="http://schemas.microsoft.com/office/powerpoint/2010/main" val="4253851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ftr" sz="quarter" idx="4"/>
          </p:nvPr>
        </p:nvSpPr>
        <p:spPr>
          <a:noFill/>
        </p:spPr>
        <p:txBody>
          <a:bodyPr/>
          <a:lstStyle/>
          <a:p>
            <a:r>
              <a:rPr lang="en-US"/>
              <a:t>Dam Safety Overview, Org &amp; Hist</a:t>
            </a:r>
          </a:p>
        </p:txBody>
      </p:sp>
      <p:sp>
        <p:nvSpPr>
          <p:cNvPr id="33795" name="Rectangle 7"/>
          <p:cNvSpPr>
            <a:spLocks noGrp="1" noChangeArrowheads="1"/>
          </p:cNvSpPr>
          <p:nvPr>
            <p:ph type="sldNum" sz="quarter" idx="5"/>
          </p:nvPr>
        </p:nvSpPr>
        <p:spPr>
          <a:noFill/>
        </p:spPr>
        <p:txBody>
          <a:bodyPr/>
          <a:lstStyle/>
          <a:p>
            <a:fld id="{80D79385-D516-4335-A2E1-417FE9F8DB63}" type="slidenum">
              <a:rPr lang="en-US"/>
              <a:pPr/>
              <a:t>7</a:t>
            </a:fld>
            <a:endParaRPr lang="en-US"/>
          </a:p>
        </p:txBody>
      </p:sp>
      <p:sp>
        <p:nvSpPr>
          <p:cNvPr id="33796" name="Rectangle 2"/>
          <p:cNvSpPr>
            <a:spLocks noGrp="1" noRot="1" noChangeAspect="1" noChangeArrowheads="1" noTextEdit="1"/>
          </p:cNvSpPr>
          <p:nvPr>
            <p:ph type="sldImg"/>
          </p:nvPr>
        </p:nvSpPr>
        <p:spPr>
          <a:xfrm>
            <a:off x="1152525" y="690563"/>
            <a:ext cx="4554538" cy="3416300"/>
          </a:xfrm>
          <a:ln/>
        </p:spPr>
      </p:sp>
      <p:sp>
        <p:nvSpPr>
          <p:cNvPr id="33797" name="Rectangle 3"/>
          <p:cNvSpPr>
            <a:spLocks noGrp="1" noChangeArrowheads="1"/>
          </p:cNvSpPr>
          <p:nvPr>
            <p:ph type="body" idx="1"/>
          </p:nvPr>
        </p:nvSpPr>
        <p:spPr>
          <a:xfrm>
            <a:off x="914401" y="4799976"/>
            <a:ext cx="5029200" cy="3658538"/>
          </a:xfrm>
          <a:noFill/>
          <a:ln/>
        </p:spPr>
        <p:txBody>
          <a:bodyPr/>
          <a:lstStyle/>
          <a:p>
            <a:pPr eaLnBrk="1" hangingPunct="1"/>
            <a:r>
              <a:rPr lang="en-US" dirty="0" smtClean="0"/>
              <a:t>Army Installation Dams are covered by policy set in AR 420-1.  Chapter 7, Section VI of that regulation deals with dams.</a:t>
            </a:r>
          </a:p>
          <a:p>
            <a:pPr eaLnBrk="1" hangingPunct="1"/>
            <a:endParaRPr lang="en-US" dirty="0" smtClean="0"/>
          </a:p>
          <a:p>
            <a:pPr eaLnBrk="1" hangingPunct="1"/>
            <a:r>
              <a:rPr lang="en-US" dirty="0" smtClean="0"/>
              <a:t>Civil Works Dams will be covered in a new ER 1110-2-1156, which was published in Oct 2011.  This regulation has been under development for several years.  </a:t>
            </a:r>
          </a:p>
        </p:txBody>
      </p:sp>
    </p:spTree>
    <p:extLst>
      <p:ext uri="{BB962C8B-B14F-4D97-AF65-F5344CB8AC3E}">
        <p14:creationId xmlns:p14="http://schemas.microsoft.com/office/powerpoint/2010/main" val="4209371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ftr" sz="quarter" idx="4"/>
          </p:nvPr>
        </p:nvSpPr>
        <p:spPr>
          <a:noFill/>
        </p:spPr>
        <p:txBody>
          <a:bodyPr/>
          <a:lstStyle/>
          <a:p>
            <a:r>
              <a:rPr lang="en-US"/>
              <a:t>Dam Safety Overview, Org &amp; Hist</a:t>
            </a:r>
          </a:p>
        </p:txBody>
      </p:sp>
      <p:sp>
        <p:nvSpPr>
          <p:cNvPr id="38915" name="Rectangle 7"/>
          <p:cNvSpPr>
            <a:spLocks noGrp="1" noChangeArrowheads="1"/>
          </p:cNvSpPr>
          <p:nvPr>
            <p:ph type="sldNum" sz="quarter" idx="5"/>
          </p:nvPr>
        </p:nvSpPr>
        <p:spPr>
          <a:noFill/>
        </p:spPr>
        <p:txBody>
          <a:bodyPr/>
          <a:lstStyle/>
          <a:p>
            <a:fld id="{7923B327-F12C-41D1-9F48-3D2BAABD20A4}" type="slidenum">
              <a:rPr lang="en-US"/>
              <a:pPr/>
              <a:t>8</a:t>
            </a:fld>
            <a:endParaRPr lang="en-US"/>
          </a:p>
        </p:txBody>
      </p:sp>
      <p:sp>
        <p:nvSpPr>
          <p:cNvPr id="38916" name="Rectangle 2"/>
          <p:cNvSpPr>
            <a:spLocks noGrp="1" noRot="1" noChangeAspect="1" noChangeArrowheads="1" noTextEdit="1"/>
          </p:cNvSpPr>
          <p:nvPr>
            <p:ph type="sldImg"/>
          </p:nvPr>
        </p:nvSpPr>
        <p:spPr>
          <a:xfrm>
            <a:off x="1150938" y="690563"/>
            <a:ext cx="4554537" cy="3416300"/>
          </a:xfrm>
          <a:ln/>
        </p:spPr>
      </p:sp>
      <p:sp>
        <p:nvSpPr>
          <p:cNvPr id="38917" name="Rectangle 3"/>
          <p:cNvSpPr>
            <a:spLocks noGrp="1" noChangeArrowheads="1"/>
          </p:cNvSpPr>
          <p:nvPr>
            <p:ph type="body" idx="1"/>
          </p:nvPr>
        </p:nvSpPr>
        <p:spPr>
          <a:xfrm>
            <a:off x="914401" y="4799976"/>
            <a:ext cx="5029200" cy="3658538"/>
          </a:xfrm>
          <a:noFill/>
          <a:ln/>
        </p:spPr>
        <p:txBody>
          <a:bodyPr/>
          <a:lstStyle/>
          <a:p>
            <a:pPr eaLnBrk="1" hangingPunct="1"/>
            <a:r>
              <a:rPr lang="en-US" dirty="0" smtClean="0"/>
              <a:t>Here are some of the current issues with</a:t>
            </a:r>
            <a:r>
              <a:rPr lang="en-US" baseline="0" dirty="0" smtClean="0"/>
              <a:t> the Corps of Engineers Dam Safety program.</a:t>
            </a:r>
          </a:p>
          <a:p>
            <a:pPr eaLnBrk="1" hangingPunct="1"/>
            <a:r>
              <a:rPr lang="en-US" baseline="0" dirty="0" smtClean="0"/>
              <a:t>Our projects were designed and constructed based on engineering criteria of the day.  As engineering profession and practice grew and matured, many of our projects don’t meet current criteria, not to mention the affects of age on the dams.  Rather than merely analyzing factors of safety of various load cases, practice now uses probabilities of loading and response along with the consequences of failure also known as risk to help us prioritize our resources.  This has caused a major shift in the way we look at and manage our portfolio of dams and has resulted in establishing new processes and procedures.  We use the term “risk informed” instead of “risk based” because risk gives us information to aid us in our decision making rather than the risk analysis to make the decision for us.  We don’t simply crank the numbers and then make decisions based on the output—we use engineering judgment informed by the risk analysis.</a:t>
            </a:r>
            <a:endParaRPr lang="en-US" dirty="0" smtClean="0"/>
          </a:p>
        </p:txBody>
      </p:sp>
    </p:spTree>
    <p:extLst>
      <p:ext uri="{BB962C8B-B14F-4D97-AF65-F5344CB8AC3E}">
        <p14:creationId xmlns:p14="http://schemas.microsoft.com/office/powerpoint/2010/main" val="1621323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Dam Safety Overview, Org &amp; Hist</a:t>
            </a:r>
            <a:endParaRPr lang="en-US"/>
          </a:p>
        </p:txBody>
      </p:sp>
      <p:sp>
        <p:nvSpPr>
          <p:cNvPr id="5" name="Slide Number Placeholder 4"/>
          <p:cNvSpPr>
            <a:spLocks noGrp="1"/>
          </p:cNvSpPr>
          <p:nvPr>
            <p:ph type="sldNum" sz="quarter" idx="11"/>
          </p:nvPr>
        </p:nvSpPr>
        <p:spPr/>
        <p:txBody>
          <a:bodyPr/>
          <a:lstStyle/>
          <a:p>
            <a:pPr>
              <a:defRPr/>
            </a:pPr>
            <a:fld id="{330A5827-4948-4AB9-948E-7233FA343102}" type="slidenum">
              <a:rPr lang="en-US" smtClean="0"/>
              <a:pPr>
                <a:defRPr/>
              </a:pPr>
              <a:t>9</a:t>
            </a:fld>
            <a:endParaRPr lang="en-US"/>
          </a:p>
        </p:txBody>
      </p:sp>
    </p:spTree>
    <p:extLst>
      <p:ext uri="{BB962C8B-B14F-4D97-AF65-F5344CB8AC3E}">
        <p14:creationId xmlns:p14="http://schemas.microsoft.com/office/powerpoint/2010/main" val="3611518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dam in our portfolio was assigned a Dam Safety Action Classification number 1 thru 4</a:t>
            </a:r>
            <a:r>
              <a:rPr lang="en-US" baseline="0" dirty="0" smtClean="0"/>
              <a:t> using SPRA.  No 5’s were given because SPRA is such a blunt tool that we did not have enough info.  The DSAC was based primarily on condition and consequences with DSAC 1 being the highest risk and “very high urgency for action”.</a:t>
            </a:r>
            <a:endParaRPr lang="en-US" dirty="0"/>
          </a:p>
        </p:txBody>
      </p:sp>
      <p:sp>
        <p:nvSpPr>
          <p:cNvPr id="4" name="Slide Number Placeholder 3"/>
          <p:cNvSpPr>
            <a:spLocks noGrp="1"/>
          </p:cNvSpPr>
          <p:nvPr>
            <p:ph type="sldNum" sz="quarter" idx="10"/>
          </p:nvPr>
        </p:nvSpPr>
        <p:spPr/>
        <p:txBody>
          <a:bodyPr/>
          <a:lstStyle/>
          <a:p>
            <a:fld id="{47FFBE54-C098-4075-B9FA-B65E0C555653}" type="slidenum">
              <a:rPr lang="en-US" smtClean="0"/>
              <a:pPr/>
              <a:t>10</a:t>
            </a:fld>
            <a:endParaRPr lang="en-US"/>
          </a:p>
        </p:txBody>
      </p:sp>
    </p:spTree>
    <p:extLst>
      <p:ext uri="{BB962C8B-B14F-4D97-AF65-F5344CB8AC3E}">
        <p14:creationId xmlns:p14="http://schemas.microsoft.com/office/powerpoint/2010/main" val="4158604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F4B7F1BA-D67F-4C9B-A45C-B616BB13022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03CC7D5-AADD-49FA-8209-475AB0712B2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6195FBA0-85FA-41DD-A1DD-482288AB0F1B}"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AD4C019-37C7-4484-AE0D-6330E9A3698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978772D2-7AE8-4A93-AA45-9019B250B68F}"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62ABEF5F-8FA6-440F-B410-7B1ED1EF4D37}"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2BF0D79-5E21-4B51-83BC-01370C6300A1}"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8660489-68D3-439A-9BFF-659C217B7CE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100AD57-2CF4-4544-96CA-35FCAB7A7A6B}"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4F2CABE-9980-4043-AA6F-5024EEE23119}"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D79B778-9B5B-44B4-90AA-9D0DD5F65344}"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133600"/>
            <a:ext cx="4038600" cy="39925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4038600" cy="39925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r>
              <a:rPr lang="en-US"/>
              <a:t>Slide </a:t>
            </a:r>
            <a:fld id="{61580C4C-5016-4E57-B001-1D6BD6C2578B}" type="slidenum">
              <a:rPr lang="en-US"/>
              <a:pPr>
                <a:defRPr/>
              </a:pPr>
              <a:t>‹#›</a:t>
            </a:fld>
            <a:r>
              <a:rPr lang="en-US"/>
              <a:t> of 23</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133600"/>
            <a:ext cx="4038600" cy="39925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33600"/>
            <a:ext cx="4038600" cy="3992563"/>
          </a:xfrm>
          <a:prstGeom prst="rect">
            <a:avLst/>
          </a:prstGeom>
        </p:spPr>
        <p:txBody>
          <a:bodyPr/>
          <a:lstStyle/>
          <a:p>
            <a:pPr lvl="0"/>
            <a:endParaRPr lang="en-US" noProof="0" smtClean="0"/>
          </a:p>
        </p:txBody>
      </p:sp>
      <p:sp>
        <p:nvSpPr>
          <p:cNvPr id="5" name="Rectangle 4"/>
          <p:cNvSpPr>
            <a:spLocks noGrp="1" noChangeArrowheads="1"/>
          </p:cNvSpPr>
          <p:nvPr>
            <p:ph type="sldNum" sz="quarter" idx="10"/>
          </p:nvPr>
        </p:nvSpPr>
        <p:spPr>
          <a:ln/>
        </p:spPr>
        <p:txBody>
          <a:bodyPr/>
          <a:lstStyle>
            <a:lvl1pPr>
              <a:defRPr/>
            </a:lvl1pPr>
          </a:lstStyle>
          <a:p>
            <a:pPr>
              <a:defRPr/>
            </a:pPr>
            <a:r>
              <a:rPr lang="en-US"/>
              <a:t>Slide </a:t>
            </a:r>
            <a:fld id="{AA33D8B7-B8A3-4BD4-947D-5028A6269F9F}" type="slidenum">
              <a:rPr lang="en-US"/>
              <a:pPr>
                <a:defRPr/>
              </a:pPr>
              <a:t>‹#›</a:t>
            </a:fld>
            <a:r>
              <a:rPr lang="en-US"/>
              <a:t> of 23</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2133600"/>
            <a:ext cx="4038600" cy="3992563"/>
          </a:xfrm>
          <a:prstGeom prst="rect">
            <a:avLst/>
          </a:prstGeom>
        </p:spPr>
        <p:txBody>
          <a:bodyPr/>
          <a:lstStyle/>
          <a:p>
            <a:pPr lvl="0"/>
            <a:endParaRPr lang="en-US" noProof="0" smtClean="0"/>
          </a:p>
        </p:txBody>
      </p:sp>
      <p:sp>
        <p:nvSpPr>
          <p:cNvPr id="4" name="Text Placeholder 3"/>
          <p:cNvSpPr>
            <a:spLocks noGrp="1"/>
          </p:cNvSpPr>
          <p:nvPr>
            <p:ph type="body" sz="half" idx="2"/>
          </p:nvPr>
        </p:nvSpPr>
        <p:spPr>
          <a:xfrm>
            <a:off x="4648200" y="2133600"/>
            <a:ext cx="4038600" cy="39925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r>
              <a:rPr lang="en-US"/>
              <a:t>Slide </a:t>
            </a:r>
            <a:fld id="{295345BF-0BCE-43C4-BB6E-510CC34E6386}" type="slidenum">
              <a:rPr lang="en-US"/>
              <a:pPr>
                <a:defRPr/>
              </a:pPr>
              <a:t>‹#›</a:t>
            </a:fld>
            <a:r>
              <a:rPr lang="en-US"/>
              <a:t> of 23</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2" name="Picture 4"/>
          <p:cNvPicPr>
            <a:picLocks noChangeAspect="1" noChangeArrowheads="1"/>
          </p:cNvPicPr>
          <p:nvPr userDrawn="1"/>
        </p:nvPicPr>
        <p:blipFill>
          <a:blip r:embed="rId13" cstate="print"/>
          <a:srcRect/>
          <a:stretch>
            <a:fillRect/>
          </a:stretch>
        </p:blipFill>
        <p:spPr bwMode="auto">
          <a:xfrm>
            <a:off x="3962400" y="3383280"/>
            <a:ext cx="5486400" cy="3474720"/>
          </a:xfrm>
          <a:prstGeom prst="rect">
            <a:avLst/>
          </a:prstGeom>
          <a:noFill/>
          <a:ln w="9525">
            <a:noFill/>
            <a:miter lim="800000"/>
            <a:headEnd/>
            <a:tailEnd/>
          </a:ln>
          <a:effectLst/>
        </p:spPr>
      </p:pic>
      <p:pic>
        <p:nvPicPr>
          <p:cNvPr id="14" name="Picture 2"/>
          <p:cNvPicPr>
            <a:picLocks noChangeAspect="1" noChangeArrowheads="1"/>
          </p:cNvPicPr>
          <p:nvPr userDrawn="1"/>
        </p:nvPicPr>
        <p:blipFill>
          <a:blip r:embed="rId14" cstate="print"/>
          <a:srcRect/>
          <a:stretch>
            <a:fillRect/>
          </a:stretch>
        </p:blipFill>
        <p:spPr bwMode="auto">
          <a:xfrm>
            <a:off x="4953000" y="990600"/>
            <a:ext cx="4457700" cy="2971800"/>
          </a:xfrm>
          <a:prstGeom prst="rect">
            <a:avLst/>
          </a:prstGeom>
          <a:noFill/>
          <a:ln w="9525">
            <a:noFill/>
            <a:miter lim="800000"/>
            <a:headEnd/>
            <a:tailEnd/>
          </a:ln>
          <a:effectLst/>
        </p:spPr>
      </p:pic>
      <p:sp>
        <p:nvSpPr>
          <p:cNvPr id="13" name="Freeform 12"/>
          <p:cNvSpPr/>
          <p:nvPr userDrawn="1"/>
        </p:nvSpPr>
        <p:spPr>
          <a:xfrm>
            <a:off x="0" y="-7258"/>
            <a:ext cx="9129486" cy="6894286"/>
          </a:xfrm>
          <a:custGeom>
            <a:avLst/>
            <a:gdLst>
              <a:gd name="connsiteX0" fmla="*/ 0 w 9129486"/>
              <a:gd name="connsiteY0" fmla="*/ 0 h 6894286"/>
              <a:gd name="connsiteX1" fmla="*/ 9129486 w 9129486"/>
              <a:gd name="connsiteY1" fmla="*/ 0 h 6894286"/>
              <a:gd name="connsiteX2" fmla="*/ 9129486 w 9129486"/>
              <a:gd name="connsiteY2" fmla="*/ 1669143 h 6894286"/>
              <a:gd name="connsiteX3" fmla="*/ 8824686 w 9129486"/>
              <a:gd name="connsiteY3" fmla="*/ 1669143 h 6894286"/>
              <a:gd name="connsiteX4" fmla="*/ 8432800 w 9129486"/>
              <a:gd name="connsiteY4" fmla="*/ 1683657 h 6894286"/>
              <a:gd name="connsiteX5" fmla="*/ 8026400 w 9129486"/>
              <a:gd name="connsiteY5" fmla="*/ 1756229 h 6894286"/>
              <a:gd name="connsiteX6" fmla="*/ 7649029 w 9129486"/>
              <a:gd name="connsiteY6" fmla="*/ 1872343 h 6894286"/>
              <a:gd name="connsiteX7" fmla="*/ 7097486 w 9129486"/>
              <a:gd name="connsiteY7" fmla="*/ 2061029 h 6894286"/>
              <a:gd name="connsiteX8" fmla="*/ 6647543 w 9129486"/>
              <a:gd name="connsiteY8" fmla="*/ 2278743 h 6894286"/>
              <a:gd name="connsiteX9" fmla="*/ 6313714 w 9129486"/>
              <a:gd name="connsiteY9" fmla="*/ 2496457 h 6894286"/>
              <a:gd name="connsiteX10" fmla="*/ 5892800 w 9129486"/>
              <a:gd name="connsiteY10" fmla="*/ 2844800 h 6894286"/>
              <a:gd name="connsiteX11" fmla="*/ 5457371 w 9129486"/>
              <a:gd name="connsiteY11" fmla="*/ 3251200 h 6894286"/>
              <a:gd name="connsiteX12" fmla="*/ 5138057 w 9129486"/>
              <a:gd name="connsiteY12" fmla="*/ 3628571 h 6894286"/>
              <a:gd name="connsiteX13" fmla="*/ 4804229 w 9129486"/>
              <a:gd name="connsiteY13" fmla="*/ 4107543 h 6894286"/>
              <a:gd name="connsiteX14" fmla="*/ 4542971 w 9129486"/>
              <a:gd name="connsiteY14" fmla="*/ 4601029 h 6894286"/>
              <a:gd name="connsiteX15" fmla="*/ 4296229 w 9129486"/>
              <a:gd name="connsiteY15" fmla="*/ 5210629 h 6894286"/>
              <a:gd name="connsiteX16" fmla="*/ 4136571 w 9129486"/>
              <a:gd name="connsiteY16" fmla="*/ 5820229 h 6894286"/>
              <a:gd name="connsiteX17" fmla="*/ 4064000 w 9129486"/>
              <a:gd name="connsiteY17" fmla="*/ 6299200 h 6894286"/>
              <a:gd name="connsiteX18" fmla="*/ 4020457 w 9129486"/>
              <a:gd name="connsiteY18" fmla="*/ 6894286 h 6894286"/>
              <a:gd name="connsiteX19" fmla="*/ 0 w 9129486"/>
              <a:gd name="connsiteY19" fmla="*/ 6865257 h 6894286"/>
              <a:gd name="connsiteX20" fmla="*/ 0 w 9129486"/>
              <a:gd name="connsiteY20" fmla="*/ 0 h 68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29486" h="6894286">
                <a:moveTo>
                  <a:pt x="0" y="0"/>
                </a:moveTo>
                <a:lnTo>
                  <a:pt x="9129486" y="0"/>
                </a:lnTo>
                <a:lnTo>
                  <a:pt x="9129486" y="1669143"/>
                </a:lnTo>
                <a:lnTo>
                  <a:pt x="8824686" y="1669143"/>
                </a:lnTo>
                <a:lnTo>
                  <a:pt x="8432800" y="1683657"/>
                </a:lnTo>
                <a:lnTo>
                  <a:pt x="8026400" y="1756229"/>
                </a:lnTo>
                <a:lnTo>
                  <a:pt x="7649029" y="1872343"/>
                </a:lnTo>
                <a:lnTo>
                  <a:pt x="7097486" y="2061029"/>
                </a:lnTo>
                <a:lnTo>
                  <a:pt x="6647543" y="2278743"/>
                </a:lnTo>
                <a:lnTo>
                  <a:pt x="6313714" y="2496457"/>
                </a:lnTo>
                <a:lnTo>
                  <a:pt x="5892800" y="2844800"/>
                </a:lnTo>
                <a:lnTo>
                  <a:pt x="5457371" y="3251200"/>
                </a:lnTo>
                <a:lnTo>
                  <a:pt x="5138057" y="3628571"/>
                </a:lnTo>
                <a:lnTo>
                  <a:pt x="4804229" y="4107543"/>
                </a:lnTo>
                <a:lnTo>
                  <a:pt x="4542971" y="4601029"/>
                </a:lnTo>
                <a:lnTo>
                  <a:pt x="4296229" y="5210629"/>
                </a:lnTo>
                <a:lnTo>
                  <a:pt x="4136571" y="5820229"/>
                </a:lnTo>
                <a:lnTo>
                  <a:pt x="4064000" y="6299200"/>
                </a:lnTo>
                <a:lnTo>
                  <a:pt x="4020457" y="6894286"/>
                </a:lnTo>
                <a:lnTo>
                  <a:pt x="0" y="6865257"/>
                </a:lnTo>
                <a:lnTo>
                  <a:pt x="0" y="0"/>
                </a:lnTo>
                <a:close/>
              </a:path>
            </a:pathLst>
          </a:custGeom>
          <a:solidFill>
            <a:schemeClr val="bg1">
              <a:lumMod val="95000"/>
            </a:scheme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USACE_logo"/>
          <p:cNvPicPr>
            <a:picLocks noChangeAspect="1" noChangeArrowheads="1"/>
          </p:cNvPicPr>
          <p:nvPr userDrawn="1"/>
        </p:nvPicPr>
        <p:blipFill>
          <a:blip r:embed="rId15" cstate="print"/>
          <a:srcRect/>
          <a:stretch>
            <a:fillRect/>
          </a:stretch>
        </p:blipFill>
        <p:spPr bwMode="auto">
          <a:xfrm>
            <a:off x="228600" y="5081588"/>
            <a:ext cx="1371600" cy="938213"/>
          </a:xfrm>
          <a:prstGeom prst="rect">
            <a:avLst/>
          </a:prstGeom>
          <a:noFill/>
        </p:spPr>
      </p:pic>
      <p:sp>
        <p:nvSpPr>
          <p:cNvPr id="1043" name="Line 19"/>
          <p:cNvSpPr>
            <a:spLocks noChangeShapeType="1"/>
          </p:cNvSpPr>
          <p:nvPr/>
        </p:nvSpPr>
        <p:spPr bwMode="auto">
          <a:xfrm>
            <a:off x="4953000" y="3962400"/>
            <a:ext cx="4191000" cy="0"/>
          </a:xfrm>
          <a:prstGeom prst="line">
            <a:avLst/>
          </a:prstGeom>
          <a:noFill/>
          <a:ln w="63500">
            <a:solidFill>
              <a:schemeClr val="bg1"/>
            </a:solidFill>
            <a:round/>
            <a:headEnd/>
            <a:tailEnd/>
          </a:ln>
          <a:effectLst/>
        </p:spPr>
        <p:txBody>
          <a:bodyPr/>
          <a:lstStyle/>
          <a:p>
            <a:endParaRPr lang="en-US"/>
          </a:p>
        </p:txBody>
      </p:sp>
      <p:sp>
        <p:nvSpPr>
          <p:cNvPr id="1026" name="Rectangle 2"/>
          <p:cNvSpPr>
            <a:spLocks noGrp="1" noChangeArrowheads="1"/>
          </p:cNvSpPr>
          <p:nvPr>
            <p:ph type="title"/>
          </p:nvPr>
        </p:nvSpPr>
        <p:spPr bwMode="auto">
          <a:xfrm>
            <a:off x="76200" y="152400"/>
            <a:ext cx="6324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PRESENTATION TITLE</a:t>
            </a:r>
          </a:p>
        </p:txBody>
      </p:sp>
      <p:sp>
        <p:nvSpPr>
          <p:cNvPr id="1033" name="Text Box 9"/>
          <p:cNvSpPr txBox="1">
            <a:spLocks noChangeArrowheads="1"/>
          </p:cNvSpPr>
          <p:nvPr/>
        </p:nvSpPr>
        <p:spPr bwMode="auto">
          <a:xfrm>
            <a:off x="136525" y="6096000"/>
            <a:ext cx="2454275" cy="549275"/>
          </a:xfrm>
          <a:prstGeom prst="rect">
            <a:avLst/>
          </a:prstGeom>
          <a:noFill/>
          <a:ln w="9525">
            <a:noFill/>
            <a:miter lim="800000"/>
            <a:headEnd/>
            <a:tailEnd/>
          </a:ln>
          <a:effectLst/>
        </p:spPr>
        <p:txBody>
          <a:bodyPr wrap="square">
            <a:spAutoFit/>
          </a:bodyPr>
          <a:lstStyle/>
          <a:p>
            <a:r>
              <a:rPr lang="en-US" sz="1200" b="1" dirty="0" smtClean="0"/>
              <a:t>Corps </a:t>
            </a:r>
            <a:r>
              <a:rPr lang="en-US" sz="1200" b="1" dirty="0"/>
              <a:t>of Engineers</a:t>
            </a:r>
          </a:p>
          <a:p>
            <a:r>
              <a:rPr lang="en-US" b="1" dirty="0"/>
              <a:t>BUILDING STRONG</a:t>
            </a:r>
            <a:r>
              <a:rPr lang="en-US" sz="1400" b="1" baseline="-25000" dirty="0"/>
              <a:t>®</a:t>
            </a:r>
          </a:p>
        </p:txBody>
      </p:sp>
      <p:pic>
        <p:nvPicPr>
          <p:cNvPr id="10" name="Picture 23"/>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28600" y="3886200"/>
            <a:ext cx="1207672" cy="1131304"/>
          </a:xfrm>
          <a:prstGeom prst="rect">
            <a:avLst/>
          </a:prstGeom>
          <a:noFill/>
        </p:spPr>
      </p:pic>
      <p:pic>
        <p:nvPicPr>
          <p:cNvPr id="11" name="Picture 25"/>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676400" y="3886200"/>
            <a:ext cx="1143000" cy="1143000"/>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charset="0"/>
        </a:defRPr>
      </a:lvl2pPr>
      <a:lvl3pPr algn="l" rtl="0" fontAlgn="base">
        <a:spcBef>
          <a:spcPct val="0"/>
        </a:spcBef>
        <a:spcAft>
          <a:spcPct val="0"/>
        </a:spcAft>
        <a:defRPr sz="3600" b="1">
          <a:solidFill>
            <a:schemeClr val="tx2"/>
          </a:solidFill>
          <a:latin typeface="Arial" charset="0"/>
        </a:defRPr>
      </a:lvl3pPr>
      <a:lvl4pPr algn="l" rtl="0" fontAlgn="base">
        <a:spcBef>
          <a:spcPct val="0"/>
        </a:spcBef>
        <a:spcAft>
          <a:spcPct val="0"/>
        </a:spcAft>
        <a:defRPr sz="3600" b="1">
          <a:solidFill>
            <a:schemeClr val="tx2"/>
          </a:solidFill>
          <a:latin typeface="Arial" charset="0"/>
        </a:defRPr>
      </a:lvl4pPr>
      <a:lvl5pPr algn="l" rtl="0" fontAlgn="base">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3687647A-9332-4357-AB56-6FD9E33C24C2}" type="slidenum">
              <a:rPr lang="en-US"/>
              <a:pPr/>
              <a:t>‹#›</a:t>
            </a:fld>
            <a:endParaRPr lang="en-US"/>
          </a:p>
        </p:txBody>
      </p:sp>
      <p:sp>
        <p:nvSpPr>
          <p:cNvPr id="3082" name="Line 10"/>
          <p:cNvSpPr>
            <a:spLocks noChangeShapeType="1"/>
          </p:cNvSpPr>
          <p:nvPr/>
        </p:nvSpPr>
        <p:spPr bwMode="auto">
          <a:xfrm flipH="1">
            <a:off x="304800" y="6324600"/>
            <a:ext cx="7543800" cy="0"/>
          </a:xfrm>
          <a:prstGeom prst="line">
            <a:avLst/>
          </a:prstGeom>
          <a:noFill/>
          <a:ln w="9525">
            <a:solidFill>
              <a:schemeClr val="tx1"/>
            </a:solidFill>
            <a:round/>
            <a:headEnd/>
            <a:tailEnd/>
          </a:ln>
          <a:effectLst/>
        </p:spPr>
        <p:txBody>
          <a:bodyPr/>
          <a:lstStyle/>
          <a:p>
            <a:endParaRPr lang="en-US"/>
          </a:p>
        </p:txBody>
      </p:sp>
      <p:pic>
        <p:nvPicPr>
          <p:cNvPr id="8" name="Picture 8" descr="USACE_logo"/>
          <p:cNvPicPr>
            <a:picLocks noChangeAspect="1" noChangeArrowheads="1"/>
          </p:cNvPicPr>
          <p:nvPr userDrawn="1"/>
        </p:nvPicPr>
        <p:blipFill>
          <a:blip r:embed="rId16" cstate="print"/>
          <a:srcRect/>
          <a:stretch>
            <a:fillRect/>
          </a:stretch>
        </p:blipFill>
        <p:spPr bwMode="auto">
          <a:xfrm>
            <a:off x="8106597" y="5943600"/>
            <a:ext cx="1037403" cy="709613"/>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SzPct val="75000"/>
        <a:buFont typeface="Arial" charset="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fontAlgn="base">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ose.hernandez@usace.army.mi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3.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4.xml"/><Relationship Id="rId1" Type="http://schemas.openxmlformats.org/officeDocument/2006/relationships/vmlDrawing" Target="../drawings/vmlDrawing4.v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www.usace.army.mil/"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www.damsafety.org/" TargetMode="External"/><Relationship Id="rId7" Type="http://schemas.openxmlformats.org/officeDocument/2006/relationships/hyperlink" Target="http://www.ceati.com/DSIG.php"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hyperlink" Target="http://www.ferc.gov/" TargetMode="External"/><Relationship Id="rId5" Type="http://schemas.openxmlformats.org/officeDocument/2006/relationships/hyperlink" Target="http://www.icold-cigb.net/" TargetMode="External"/><Relationship Id="rId4" Type="http://schemas.openxmlformats.org/officeDocument/2006/relationships/hyperlink" Target="http://www.ussdams.or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fema.gov" TargetMode="External"/><Relationship Id="rId7" Type="http://schemas.openxmlformats.org/officeDocument/2006/relationships/hyperlink" Target="http://www.usgs.gov/"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hyperlink" Target="http://www.usbr.gov/ssle/dam_safety" TargetMode="External"/><Relationship Id="rId5" Type="http://schemas.openxmlformats.org/officeDocument/2006/relationships/hyperlink" Target="http://www.nrcs.usda.gov/" TargetMode="External"/><Relationship Id="rId4" Type="http://schemas.openxmlformats.org/officeDocument/2006/relationships/hyperlink" Target="http://www.msh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3.xml"/><Relationship Id="rId7" Type="http://schemas.openxmlformats.org/officeDocument/2006/relationships/oleObject" Target="../embeddings/oleObject3.bin"/><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 Id="rId9"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www.usace.army.mil/"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3.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6200" y="152400"/>
            <a:ext cx="9067800" cy="1470025"/>
          </a:xfrm>
        </p:spPr>
        <p:txBody>
          <a:bodyPr/>
          <a:lstStyle/>
          <a:p>
            <a:r>
              <a:rPr lang="pt-BR" noProof="0" dirty="0" smtClean="0"/>
              <a:t>Vis</a:t>
            </a:r>
            <a:r>
              <a:rPr lang="pt-BR" dirty="0" err="1" smtClean="0"/>
              <a:t>ão</a:t>
            </a:r>
            <a:r>
              <a:rPr lang="pt-BR" dirty="0" smtClean="0"/>
              <a:t> Geral de Segurança de Barragens</a:t>
            </a:r>
            <a:endParaRPr lang="pt-BR" noProof="0" dirty="0"/>
          </a:p>
        </p:txBody>
      </p:sp>
      <p:sp>
        <p:nvSpPr>
          <p:cNvPr id="4100" name="Text Box 4"/>
          <p:cNvSpPr txBox="1">
            <a:spLocks noChangeArrowheads="1"/>
          </p:cNvSpPr>
          <p:nvPr/>
        </p:nvSpPr>
        <p:spPr bwMode="auto">
          <a:xfrm>
            <a:off x="152400" y="1981200"/>
            <a:ext cx="3505200" cy="2123658"/>
          </a:xfrm>
          <a:prstGeom prst="rect">
            <a:avLst/>
          </a:prstGeom>
          <a:noFill/>
          <a:ln w="9525">
            <a:noFill/>
            <a:miter lim="800000"/>
            <a:headEnd/>
            <a:tailEnd/>
          </a:ln>
          <a:effectLst/>
        </p:spPr>
        <p:txBody>
          <a:bodyPr>
            <a:spAutoFit/>
          </a:bodyPr>
          <a:lstStyle/>
          <a:p>
            <a:r>
              <a:rPr lang="en-US" sz="1400" b="1" dirty="0" smtClean="0"/>
              <a:t>Robert Taylor, P.E.</a:t>
            </a:r>
          </a:p>
          <a:p>
            <a:r>
              <a:rPr lang="en-US" sz="1400" dirty="0" err="1"/>
              <a:t>Gerente</a:t>
            </a:r>
            <a:r>
              <a:rPr lang="en-US" sz="1400" dirty="0"/>
              <a:t> do </a:t>
            </a:r>
            <a:r>
              <a:rPr lang="en-US" sz="1400" dirty="0" err="1"/>
              <a:t>Programa</a:t>
            </a:r>
            <a:r>
              <a:rPr lang="en-US" sz="1400" dirty="0"/>
              <a:t> Regional de </a:t>
            </a:r>
            <a:r>
              <a:rPr lang="en-US" sz="1400" dirty="0" err="1"/>
              <a:t>Segurança</a:t>
            </a:r>
            <a:r>
              <a:rPr lang="en-US" sz="1400" dirty="0"/>
              <a:t> de </a:t>
            </a:r>
            <a:r>
              <a:rPr lang="en-US" sz="1400" dirty="0" err="1"/>
              <a:t>Barragens</a:t>
            </a:r>
            <a:endParaRPr lang="en-US" sz="1400" dirty="0"/>
          </a:p>
          <a:p>
            <a:r>
              <a:rPr lang="en-US" sz="1400" dirty="0" smtClean="0"/>
              <a:t>U.S. Army Corps of Engineers</a:t>
            </a:r>
          </a:p>
          <a:p>
            <a:r>
              <a:rPr lang="en-US" sz="1400" dirty="0" err="1" smtClean="0"/>
              <a:t>Divisão</a:t>
            </a:r>
            <a:r>
              <a:rPr lang="en-US" sz="1400" dirty="0" smtClean="0"/>
              <a:t> Great Lakes &amp; Rio Ohio</a:t>
            </a:r>
          </a:p>
          <a:p>
            <a:r>
              <a:rPr lang="en-US" sz="1400" dirty="0" smtClean="0">
                <a:hlinkClick r:id="rId2"/>
              </a:rPr>
              <a:t>Robert.E.Taylor@usace.army.mil</a:t>
            </a:r>
            <a:endParaRPr lang="en-US" sz="1400" dirty="0" smtClean="0"/>
          </a:p>
          <a:p>
            <a:pPr>
              <a:spcBef>
                <a:spcPts val="0"/>
              </a:spcBef>
            </a:pPr>
            <a:endParaRPr lang="en-US" sz="1200" dirty="0" smtClean="0"/>
          </a:p>
          <a:p>
            <a:pPr>
              <a:spcBef>
                <a:spcPts val="0"/>
              </a:spcBef>
            </a:pPr>
            <a:r>
              <a:rPr lang="en-US" sz="1200" dirty="0" err="1" smtClean="0"/>
              <a:t>Oficina</a:t>
            </a:r>
            <a:r>
              <a:rPr lang="en-US" sz="1200" dirty="0" smtClean="0"/>
              <a:t> </a:t>
            </a:r>
            <a:r>
              <a:rPr lang="en-US" sz="1200" dirty="0"/>
              <a:t>de </a:t>
            </a:r>
            <a:r>
              <a:rPr lang="en-US" sz="1200" dirty="0" err="1"/>
              <a:t>Segurança</a:t>
            </a:r>
            <a:r>
              <a:rPr lang="en-US" sz="1200" dirty="0"/>
              <a:t> de </a:t>
            </a:r>
            <a:r>
              <a:rPr lang="en-US" sz="1200" dirty="0" err="1"/>
              <a:t>Barragens</a:t>
            </a:r>
            <a:r>
              <a:rPr lang="en-US" sz="1200" dirty="0"/>
              <a:t> </a:t>
            </a:r>
          </a:p>
          <a:p>
            <a:pPr>
              <a:spcBef>
                <a:spcPts val="0"/>
              </a:spcBef>
            </a:pPr>
            <a:r>
              <a:rPr lang="en-US" sz="1200" dirty="0"/>
              <a:t>Brasília, </a:t>
            </a:r>
            <a:r>
              <a:rPr lang="en-US" sz="1200" dirty="0" err="1" smtClean="0"/>
              <a:t>Brasil</a:t>
            </a:r>
            <a:endParaRPr lang="en-US" sz="1200" dirty="0"/>
          </a:p>
          <a:p>
            <a:pPr>
              <a:spcBef>
                <a:spcPts val="0"/>
              </a:spcBef>
            </a:pPr>
            <a:r>
              <a:rPr lang="en-US" sz="1200" dirty="0"/>
              <a:t>20-24 </a:t>
            </a:r>
            <a:r>
              <a:rPr lang="en-US" sz="1200" dirty="0" err="1" smtClean="0"/>
              <a:t>maio</a:t>
            </a:r>
            <a:r>
              <a:rPr lang="en-US" sz="1200" dirty="0"/>
              <a:t>, 2013</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endParaRPr lang="pt-BR" noProof="0"/>
          </a:p>
        </p:txBody>
      </p:sp>
      <p:sp>
        <p:nvSpPr>
          <p:cNvPr id="3" name="Text Placeholder 2"/>
          <p:cNvSpPr>
            <a:spLocks noGrp="1"/>
          </p:cNvSpPr>
          <p:nvPr>
            <p:ph type="body" sz="half" idx="1"/>
          </p:nvPr>
        </p:nvSpPr>
        <p:spPr>
          <a:xfrm>
            <a:off x="457200" y="1143000"/>
            <a:ext cx="8382000" cy="4983163"/>
          </a:xfrm>
        </p:spPr>
        <p:txBody>
          <a:bodyPr/>
          <a:lstStyle/>
          <a:p>
            <a:pPr>
              <a:buNone/>
            </a:pPr>
            <a:endParaRPr lang="en-US" dirty="0"/>
          </a:p>
        </p:txBody>
      </p:sp>
      <p:pic>
        <p:nvPicPr>
          <p:cNvPr id="7" name="Picture 6" descr="Table 3.jpg"/>
          <p:cNvPicPr>
            <a:picLocks noChangeAspect="1"/>
          </p:cNvPicPr>
          <p:nvPr/>
        </p:nvPicPr>
        <p:blipFill>
          <a:blip r:embed="rId3" cstate="print"/>
          <a:stretch>
            <a:fillRect/>
          </a:stretch>
        </p:blipFill>
        <p:spPr>
          <a:xfrm>
            <a:off x="0" y="20782"/>
            <a:ext cx="9144000" cy="706581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auto">
          <a:xfrm>
            <a:off x="0" y="0"/>
            <a:ext cx="9144000" cy="6858000"/>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2"/>
              </a:solidFill>
              <a:effectLst/>
              <a:latin typeface="Times New Roman" pitchFamily="18" charset="0"/>
            </a:endParaRPr>
          </a:p>
        </p:txBody>
      </p:sp>
      <p:sp>
        <p:nvSpPr>
          <p:cNvPr id="1027" name="Text Box 2"/>
          <p:cNvSpPr txBox="1">
            <a:spLocks noChangeArrowheads="1"/>
          </p:cNvSpPr>
          <p:nvPr/>
        </p:nvSpPr>
        <p:spPr bwMode="auto">
          <a:xfrm>
            <a:off x="350838" y="4441825"/>
            <a:ext cx="184150" cy="336550"/>
          </a:xfrm>
          <a:prstGeom prst="rect">
            <a:avLst/>
          </a:prstGeom>
          <a:noFill/>
          <a:ln w="38100" algn="ctr">
            <a:noFill/>
            <a:miter lim="800000"/>
            <a:headEnd/>
            <a:tailEnd/>
          </a:ln>
        </p:spPr>
        <p:txBody>
          <a:bodyPr wrap="none">
            <a:spAutoFit/>
          </a:bodyPr>
          <a:lstStyle/>
          <a:p>
            <a:pPr algn="ctr" eaLnBrk="0" hangingPunct="0"/>
            <a:endParaRPr lang="en-US" sz="1600">
              <a:latin typeface="Garamond" pitchFamily="18" charset="0"/>
            </a:endParaRPr>
          </a:p>
        </p:txBody>
      </p:sp>
      <p:sp>
        <p:nvSpPr>
          <p:cNvPr id="1028" name="Rectangle 3"/>
          <p:cNvSpPr>
            <a:spLocks noChangeArrowheads="1"/>
          </p:cNvSpPr>
          <p:nvPr/>
        </p:nvSpPr>
        <p:spPr bwMode="auto">
          <a:xfrm>
            <a:off x="0" y="0"/>
            <a:ext cx="9144000" cy="0"/>
          </a:xfrm>
          <a:prstGeom prst="rect">
            <a:avLst/>
          </a:prstGeom>
          <a:noFill/>
          <a:ln w="38100" algn="ctr">
            <a:noFill/>
            <a:miter lim="800000"/>
            <a:headEnd/>
            <a:tailEnd/>
          </a:ln>
        </p:spPr>
        <p:txBody>
          <a:bodyPr wrap="none" anchor="ctr">
            <a:spAutoFit/>
          </a:bodyPr>
          <a:lstStyle/>
          <a:p>
            <a:endParaRPr lang="en-US"/>
          </a:p>
        </p:txBody>
      </p:sp>
      <p:sp>
        <p:nvSpPr>
          <p:cNvPr id="1029" name="Rectangle 5"/>
          <p:cNvSpPr>
            <a:spLocks noGrp="1" noChangeArrowheads="1"/>
          </p:cNvSpPr>
          <p:nvPr>
            <p:ph type="title"/>
          </p:nvPr>
        </p:nvSpPr>
        <p:spPr bwMode="auto">
          <a:xfrm>
            <a:off x="304800" y="152400"/>
            <a:ext cx="3886200"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t-BR" sz="2800" dirty="0">
                <a:solidFill>
                  <a:srgbClr val="FF0000"/>
                </a:solidFill>
              </a:rPr>
              <a:t>Transição para Gerenciamento de Barragens de Estado Estacionário</a:t>
            </a:r>
            <a:endParaRPr lang="pt-BR" sz="2800" noProof="0" dirty="0" smtClean="0">
              <a:solidFill>
                <a:srgbClr val="FF0000"/>
              </a:solidFill>
            </a:endParaRPr>
          </a:p>
        </p:txBody>
      </p:sp>
      <p:sp>
        <p:nvSpPr>
          <p:cNvPr id="382982" name="Rectangle 6"/>
          <p:cNvSpPr>
            <a:spLocks noGrp="1" noChangeArrowheads="1"/>
          </p:cNvSpPr>
          <p:nvPr>
            <p:ph type="body" sz="half" idx="1"/>
          </p:nvPr>
        </p:nvSpPr>
        <p:spPr bwMode="auto">
          <a:xfrm>
            <a:off x="609600" y="1905000"/>
            <a:ext cx="3200400" cy="4421188"/>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pt-BR" sz="2000" dirty="0">
                <a:latin typeface="Arial" pitchFamily="34" charset="0"/>
                <a:cs typeface="Arial" pitchFamily="34" charset="0"/>
              </a:rPr>
              <a:t>Triagem de Avaliações de Risco 2005-2009</a:t>
            </a:r>
          </a:p>
          <a:p>
            <a:pPr>
              <a:lnSpc>
                <a:spcPct val="80000"/>
              </a:lnSpc>
            </a:pPr>
            <a:r>
              <a:rPr lang="pt-BR" sz="2000" dirty="0">
                <a:latin typeface="Arial" pitchFamily="34" charset="0"/>
                <a:cs typeface="Arial" pitchFamily="34" charset="0"/>
              </a:rPr>
              <a:t>Classificação de Ações de Segurança de Barragens 2007</a:t>
            </a:r>
          </a:p>
          <a:p>
            <a:pPr eaLnBrk="1" hangingPunct="1">
              <a:lnSpc>
                <a:spcPct val="80000"/>
              </a:lnSpc>
            </a:pPr>
            <a:r>
              <a:rPr lang="pt-BR" sz="2000" dirty="0" smtClean="0">
                <a:latin typeface="Arial" pitchFamily="34" charset="0"/>
                <a:cs typeface="Arial" pitchFamily="34" charset="0"/>
              </a:rPr>
              <a:t>Medidas Interinas de Redução de Riscos </a:t>
            </a:r>
            <a:r>
              <a:rPr lang="pt-BR" sz="2000" noProof="0" dirty="0" smtClean="0">
                <a:latin typeface="Arial" pitchFamily="34" charset="0"/>
                <a:cs typeface="Arial" pitchFamily="34" charset="0"/>
              </a:rPr>
              <a:t>2007</a:t>
            </a:r>
          </a:p>
          <a:p>
            <a:pPr eaLnBrk="1" hangingPunct="1">
              <a:lnSpc>
                <a:spcPct val="80000"/>
              </a:lnSpc>
            </a:pPr>
            <a:r>
              <a:rPr lang="pt-BR" sz="2000" noProof="0" dirty="0" smtClean="0">
                <a:latin typeface="Arial" pitchFamily="34" charset="0"/>
                <a:cs typeface="Arial" pitchFamily="34" charset="0"/>
              </a:rPr>
              <a:t>Estudos para Avaliações Temáticas 2008</a:t>
            </a:r>
          </a:p>
          <a:p>
            <a:pPr eaLnBrk="1" hangingPunct="1">
              <a:lnSpc>
                <a:spcPct val="80000"/>
              </a:lnSpc>
            </a:pPr>
            <a:r>
              <a:rPr lang="pt-BR" sz="2000" noProof="0" dirty="0" smtClean="0">
                <a:latin typeface="Arial" pitchFamily="34" charset="0"/>
                <a:cs typeface="Arial" pitchFamily="34" charset="0"/>
              </a:rPr>
              <a:t>Relatórios de Modificação</a:t>
            </a:r>
          </a:p>
          <a:p>
            <a:pPr eaLnBrk="1" hangingPunct="1">
              <a:lnSpc>
                <a:spcPct val="80000"/>
              </a:lnSpc>
            </a:pPr>
            <a:r>
              <a:rPr lang="pt-BR" sz="2000" noProof="0" dirty="0" smtClean="0">
                <a:latin typeface="Arial" pitchFamily="34" charset="0"/>
                <a:cs typeface="Arial" pitchFamily="34" charset="0"/>
              </a:rPr>
              <a:t>Avaliações Periódicas 2011</a:t>
            </a:r>
          </a:p>
          <a:p>
            <a:pPr eaLnBrk="1" hangingPunct="1">
              <a:lnSpc>
                <a:spcPct val="80000"/>
              </a:lnSpc>
            </a:pPr>
            <a:r>
              <a:rPr lang="pt-BR" sz="2000" noProof="0" dirty="0" err="1" smtClean="0">
                <a:latin typeface="Arial" pitchFamily="34" charset="0"/>
                <a:cs typeface="Arial" pitchFamily="34" charset="0"/>
              </a:rPr>
              <a:t>P</a:t>
            </a:r>
            <a:r>
              <a:rPr lang="pt-BR" sz="2000" dirty="0" err="1" smtClean="0">
                <a:latin typeface="Arial" pitchFamily="34" charset="0"/>
                <a:cs typeface="Arial" pitchFamily="34" charset="0"/>
              </a:rPr>
              <a:t>olítica</a:t>
            </a:r>
            <a:r>
              <a:rPr lang="pt-BR" sz="2000" dirty="0" smtClean="0">
                <a:latin typeface="Arial" pitchFamily="34" charset="0"/>
                <a:cs typeface="Arial" pitchFamily="34" charset="0"/>
              </a:rPr>
              <a:t> Abrangente </a:t>
            </a:r>
            <a:r>
              <a:rPr lang="pt-BR" sz="2000" noProof="0" dirty="0" smtClean="0">
                <a:latin typeface="Arial" pitchFamily="34" charset="0"/>
                <a:cs typeface="Arial" pitchFamily="34" charset="0"/>
              </a:rPr>
              <a:t>(ER 1110-2- 1156) 2011</a:t>
            </a:r>
          </a:p>
        </p:txBody>
      </p:sp>
      <p:graphicFrame>
        <p:nvGraphicFramePr>
          <p:cNvPr id="1026" name="Object 4"/>
          <p:cNvGraphicFramePr>
            <a:graphicFrameLocks noGrp="1" noChangeAspect="1"/>
          </p:cNvGraphicFramePr>
          <p:nvPr>
            <p:ph sz="half" idx="2"/>
          </p:nvPr>
        </p:nvGraphicFramePr>
        <p:xfrm>
          <a:off x="4343400" y="990600"/>
          <a:ext cx="4576763" cy="5562600"/>
        </p:xfrm>
        <a:graphic>
          <a:graphicData uri="http://schemas.openxmlformats.org/presentationml/2006/ole">
            <mc:AlternateContent xmlns:mc="http://schemas.openxmlformats.org/markup-compatibility/2006">
              <mc:Choice xmlns:v="urn:schemas-microsoft-com:vml" Requires="v">
                <p:oleObj spid="_x0000_s3100" r:id="rId4" imgW="6984492" imgH="8488070" progId="">
                  <p:embed/>
                </p:oleObj>
              </mc:Choice>
              <mc:Fallback>
                <p:oleObj r:id="rId4" imgW="6984492" imgH="848807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990600"/>
                        <a:ext cx="4576763" cy="5562600"/>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grpSp>
        <p:nvGrpSpPr>
          <p:cNvPr id="2" name="Group 13"/>
          <p:cNvGrpSpPr>
            <a:grpSpLocks/>
          </p:cNvGrpSpPr>
          <p:nvPr/>
        </p:nvGrpSpPr>
        <p:grpSpPr bwMode="auto">
          <a:xfrm>
            <a:off x="2667000" y="1676401"/>
            <a:ext cx="4723980" cy="1676400"/>
            <a:chOff x="2317" y="1016"/>
            <a:chExt cx="2627" cy="1061"/>
          </a:xfrm>
        </p:grpSpPr>
        <p:sp>
          <p:nvSpPr>
            <p:cNvPr id="1044" name="Oval 14"/>
            <p:cNvSpPr>
              <a:spLocks noChangeArrowheads="1"/>
            </p:cNvSpPr>
            <p:nvPr/>
          </p:nvSpPr>
          <p:spPr bwMode="auto">
            <a:xfrm>
              <a:off x="3193" y="1016"/>
              <a:ext cx="1751" cy="509"/>
            </a:xfrm>
            <a:prstGeom prst="ellipse">
              <a:avLst/>
            </a:prstGeom>
            <a:solidFill>
              <a:srgbClr val="CCFFFF">
                <a:alpha val="52156"/>
              </a:srgbClr>
            </a:solidFill>
            <a:ln w="57150">
              <a:solidFill>
                <a:schemeClr val="tx1"/>
              </a:solidFill>
              <a:round/>
              <a:headEnd/>
              <a:tailEnd/>
            </a:ln>
          </p:spPr>
          <p:txBody>
            <a:bodyPr wrap="none" anchor="ctr"/>
            <a:lstStyle/>
            <a:p>
              <a:endParaRPr lang="en-US"/>
            </a:p>
          </p:txBody>
        </p:sp>
        <p:sp>
          <p:nvSpPr>
            <p:cNvPr id="1045" name="Line 15"/>
            <p:cNvSpPr>
              <a:spLocks noChangeShapeType="1"/>
            </p:cNvSpPr>
            <p:nvPr/>
          </p:nvSpPr>
          <p:spPr bwMode="auto">
            <a:xfrm flipV="1">
              <a:off x="2317" y="1398"/>
              <a:ext cx="1001" cy="679"/>
            </a:xfrm>
            <a:prstGeom prst="line">
              <a:avLst/>
            </a:prstGeom>
            <a:noFill/>
            <a:ln w="57150">
              <a:solidFill>
                <a:schemeClr val="tx1"/>
              </a:solidFill>
              <a:round/>
              <a:headEnd/>
              <a:tailEnd/>
            </a:ln>
          </p:spPr>
          <p:txBody>
            <a:bodyPr/>
            <a:lstStyle/>
            <a:p>
              <a:endParaRPr lang="en-US"/>
            </a:p>
          </p:txBody>
        </p:sp>
      </p:grpSp>
      <p:grpSp>
        <p:nvGrpSpPr>
          <p:cNvPr id="3" name="Group 16"/>
          <p:cNvGrpSpPr>
            <a:grpSpLocks/>
          </p:cNvGrpSpPr>
          <p:nvPr/>
        </p:nvGrpSpPr>
        <p:grpSpPr bwMode="auto">
          <a:xfrm>
            <a:off x="3581400" y="2286000"/>
            <a:ext cx="4267200" cy="2819400"/>
            <a:chOff x="2256" y="1440"/>
            <a:chExt cx="2688" cy="1776"/>
          </a:xfrm>
        </p:grpSpPr>
        <p:sp>
          <p:nvSpPr>
            <p:cNvPr id="1042" name="Oval 17"/>
            <p:cNvSpPr>
              <a:spLocks noChangeArrowheads="1"/>
            </p:cNvSpPr>
            <p:nvPr/>
          </p:nvSpPr>
          <p:spPr bwMode="auto">
            <a:xfrm>
              <a:off x="3408" y="1440"/>
              <a:ext cx="1536" cy="1776"/>
            </a:xfrm>
            <a:prstGeom prst="ellipse">
              <a:avLst/>
            </a:prstGeom>
            <a:solidFill>
              <a:srgbClr val="CCFFFF">
                <a:alpha val="52156"/>
              </a:srgbClr>
            </a:solidFill>
            <a:ln w="57150">
              <a:solidFill>
                <a:schemeClr val="tx1"/>
              </a:solidFill>
              <a:round/>
              <a:headEnd/>
              <a:tailEnd/>
            </a:ln>
          </p:spPr>
          <p:txBody>
            <a:bodyPr wrap="none" anchor="ctr"/>
            <a:lstStyle/>
            <a:p>
              <a:endParaRPr lang="en-US"/>
            </a:p>
          </p:txBody>
        </p:sp>
        <p:sp>
          <p:nvSpPr>
            <p:cNvPr id="1043" name="Line 18"/>
            <p:cNvSpPr>
              <a:spLocks noChangeShapeType="1"/>
            </p:cNvSpPr>
            <p:nvPr/>
          </p:nvSpPr>
          <p:spPr bwMode="auto">
            <a:xfrm flipV="1">
              <a:off x="2256" y="2496"/>
              <a:ext cx="1152" cy="288"/>
            </a:xfrm>
            <a:prstGeom prst="line">
              <a:avLst/>
            </a:prstGeom>
            <a:noFill/>
            <a:ln w="57150">
              <a:solidFill>
                <a:schemeClr val="tx1"/>
              </a:solidFill>
              <a:round/>
              <a:headEnd/>
              <a:tailEnd/>
            </a:ln>
          </p:spPr>
          <p:txBody>
            <a:bodyPr/>
            <a:lstStyle/>
            <a:p>
              <a:endParaRPr lang="en-US"/>
            </a:p>
          </p:txBody>
        </p:sp>
      </p:grpSp>
      <p:grpSp>
        <p:nvGrpSpPr>
          <p:cNvPr id="4" name="Group 19"/>
          <p:cNvGrpSpPr>
            <a:grpSpLocks/>
          </p:cNvGrpSpPr>
          <p:nvPr/>
        </p:nvGrpSpPr>
        <p:grpSpPr bwMode="auto">
          <a:xfrm>
            <a:off x="2744140" y="3962400"/>
            <a:ext cx="3275659" cy="1752600"/>
            <a:chOff x="2051" y="2496"/>
            <a:chExt cx="1741" cy="1104"/>
          </a:xfrm>
        </p:grpSpPr>
        <p:sp>
          <p:nvSpPr>
            <p:cNvPr id="1040" name="Oval 20"/>
            <p:cNvSpPr>
              <a:spLocks noChangeArrowheads="1"/>
            </p:cNvSpPr>
            <p:nvPr/>
          </p:nvSpPr>
          <p:spPr bwMode="auto">
            <a:xfrm>
              <a:off x="2880" y="2496"/>
              <a:ext cx="912" cy="1104"/>
            </a:xfrm>
            <a:prstGeom prst="ellipse">
              <a:avLst/>
            </a:prstGeom>
            <a:solidFill>
              <a:srgbClr val="CCFFFF">
                <a:alpha val="52156"/>
              </a:srgbClr>
            </a:solidFill>
            <a:ln w="57150">
              <a:solidFill>
                <a:schemeClr val="tx1"/>
              </a:solidFill>
              <a:round/>
              <a:headEnd/>
              <a:tailEnd/>
            </a:ln>
          </p:spPr>
          <p:txBody>
            <a:bodyPr wrap="none" anchor="ctr"/>
            <a:lstStyle/>
            <a:p>
              <a:endParaRPr lang="en-US"/>
            </a:p>
          </p:txBody>
        </p:sp>
        <p:sp>
          <p:nvSpPr>
            <p:cNvPr id="1041" name="Line 21"/>
            <p:cNvSpPr>
              <a:spLocks noChangeShapeType="1"/>
            </p:cNvSpPr>
            <p:nvPr/>
          </p:nvSpPr>
          <p:spPr bwMode="auto">
            <a:xfrm flipV="1">
              <a:off x="2051" y="2976"/>
              <a:ext cx="830" cy="192"/>
            </a:xfrm>
            <a:prstGeom prst="line">
              <a:avLst/>
            </a:prstGeom>
            <a:noFill/>
            <a:ln w="57150">
              <a:solidFill>
                <a:schemeClr val="tx1"/>
              </a:solidFill>
              <a:round/>
              <a:headEnd/>
              <a:tailEnd/>
            </a:ln>
          </p:spPr>
          <p:txBody>
            <a:bodyPr/>
            <a:lstStyle/>
            <a:p>
              <a:endParaRPr lang="en-US"/>
            </a:p>
          </p:txBody>
        </p:sp>
      </p:grpSp>
      <p:grpSp>
        <p:nvGrpSpPr>
          <p:cNvPr id="5" name="Group 22"/>
          <p:cNvGrpSpPr>
            <a:grpSpLocks/>
          </p:cNvGrpSpPr>
          <p:nvPr/>
        </p:nvGrpSpPr>
        <p:grpSpPr bwMode="auto">
          <a:xfrm rot="-546548">
            <a:off x="3629201" y="4890423"/>
            <a:ext cx="5152609" cy="1522413"/>
            <a:chOff x="2433" y="2984"/>
            <a:chExt cx="3046" cy="959"/>
          </a:xfrm>
        </p:grpSpPr>
        <p:sp>
          <p:nvSpPr>
            <p:cNvPr id="1038" name="Oval 23"/>
            <p:cNvSpPr>
              <a:spLocks noChangeArrowheads="1"/>
            </p:cNvSpPr>
            <p:nvPr/>
          </p:nvSpPr>
          <p:spPr bwMode="auto">
            <a:xfrm rot="546548">
              <a:off x="4807" y="2984"/>
              <a:ext cx="672" cy="959"/>
            </a:xfrm>
            <a:prstGeom prst="ellipse">
              <a:avLst/>
            </a:prstGeom>
            <a:solidFill>
              <a:srgbClr val="CCFFFF">
                <a:alpha val="52156"/>
              </a:srgbClr>
            </a:solidFill>
            <a:ln w="57150">
              <a:solidFill>
                <a:schemeClr val="tx1"/>
              </a:solidFill>
              <a:round/>
              <a:headEnd/>
              <a:tailEnd/>
            </a:ln>
          </p:spPr>
          <p:txBody>
            <a:bodyPr wrap="none" anchor="ctr"/>
            <a:lstStyle/>
            <a:p>
              <a:endParaRPr lang="en-US"/>
            </a:p>
          </p:txBody>
        </p:sp>
        <p:sp>
          <p:nvSpPr>
            <p:cNvPr id="1039" name="Line 24"/>
            <p:cNvSpPr>
              <a:spLocks noChangeShapeType="1"/>
            </p:cNvSpPr>
            <p:nvPr/>
          </p:nvSpPr>
          <p:spPr bwMode="auto">
            <a:xfrm>
              <a:off x="2433" y="3146"/>
              <a:ext cx="2371" cy="308"/>
            </a:xfrm>
            <a:prstGeom prst="line">
              <a:avLst/>
            </a:prstGeom>
            <a:noFill/>
            <a:ln w="57150">
              <a:solidFill>
                <a:schemeClr val="tx1"/>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298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298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298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298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2982">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2982">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2982">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298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2"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9" descr="40%"/>
          <p:cNvSpPr>
            <a:spLocks noChangeArrowheads="1"/>
          </p:cNvSpPr>
          <p:nvPr/>
        </p:nvSpPr>
        <p:spPr bwMode="auto">
          <a:xfrm>
            <a:off x="4800600" y="1143000"/>
            <a:ext cx="4191000" cy="3048000"/>
          </a:xfrm>
          <a:prstGeom prst="rect">
            <a:avLst/>
          </a:prstGeom>
          <a:pattFill prst="pct40">
            <a:fgClr>
              <a:schemeClr val="folHlink">
                <a:alpha val="32941"/>
              </a:schemeClr>
            </a:fgClr>
            <a:bgClr>
              <a:schemeClr val="bg1">
                <a:alpha val="32941"/>
              </a:schemeClr>
            </a:bgClr>
          </a:pattFill>
          <a:ln w="9525">
            <a:solidFill>
              <a:schemeClr val="tx1">
                <a:alpha val="25000"/>
              </a:schemeClr>
            </a:solidFill>
            <a:miter lim="800000"/>
            <a:headEnd/>
            <a:tailEnd/>
          </a:ln>
        </p:spPr>
        <p:txBody>
          <a:bodyPr wrap="none" anchor="ctr"/>
          <a:lstStyle/>
          <a:p>
            <a:endParaRPr lang="en-US"/>
          </a:p>
        </p:txBody>
      </p:sp>
      <p:sp>
        <p:nvSpPr>
          <p:cNvPr id="26" name="Rectangle 20" descr="Wide downward diagonal"/>
          <p:cNvSpPr>
            <a:spLocks noChangeArrowheads="1"/>
          </p:cNvSpPr>
          <p:nvPr/>
        </p:nvSpPr>
        <p:spPr bwMode="auto">
          <a:xfrm>
            <a:off x="4800600" y="4191000"/>
            <a:ext cx="4191000" cy="1600200"/>
          </a:xfrm>
          <a:prstGeom prst="rect">
            <a:avLst/>
          </a:prstGeom>
          <a:pattFill prst="wdDnDiag">
            <a:fgClr>
              <a:schemeClr val="accent1">
                <a:alpha val="36078"/>
              </a:schemeClr>
            </a:fgClr>
            <a:bgClr>
              <a:schemeClr val="bg1">
                <a:alpha val="36078"/>
              </a:schemeClr>
            </a:bgClr>
          </a:pattFill>
          <a:ln w="9525">
            <a:solidFill>
              <a:schemeClr val="tx1">
                <a:alpha val="25000"/>
              </a:schemeClr>
            </a:solidFill>
            <a:miter lim="800000"/>
            <a:headEnd/>
            <a:tailEnd/>
          </a:ln>
        </p:spPr>
        <p:txBody>
          <a:bodyPr wrap="none" anchor="ctr"/>
          <a:lstStyle/>
          <a:p>
            <a:endParaRPr lang="en-US"/>
          </a:p>
        </p:txBody>
      </p:sp>
      <p:sp>
        <p:nvSpPr>
          <p:cNvPr id="2066" name="Rectangle 2"/>
          <p:cNvSpPr>
            <a:spLocks noGrp="1" noChangeArrowheads="1"/>
          </p:cNvSpPr>
          <p:nvPr>
            <p:ph type="title"/>
          </p:nvPr>
        </p:nvSpPr>
        <p:spPr>
          <a:xfrm>
            <a:off x="457200" y="0"/>
            <a:ext cx="8229600" cy="914400"/>
          </a:xfrm>
        </p:spPr>
        <p:txBody>
          <a:bodyPr/>
          <a:lstStyle/>
          <a:p>
            <a:pPr eaLnBrk="1" hangingPunct="1"/>
            <a:r>
              <a:rPr lang="pt-BR" sz="3600" dirty="0" smtClean="0">
                <a:solidFill>
                  <a:srgbClr val="FF0000"/>
                </a:solidFill>
              </a:rPr>
              <a:t>Tomada de Decisão sobre Segurança</a:t>
            </a:r>
            <a:endParaRPr lang="pt-BR" sz="3600" noProof="0" dirty="0" smtClean="0">
              <a:solidFill>
                <a:srgbClr val="FF0000"/>
              </a:solidFill>
            </a:endParaRPr>
          </a:p>
        </p:txBody>
      </p:sp>
      <p:sp>
        <p:nvSpPr>
          <p:cNvPr id="266243" name="Rectangle 3"/>
          <p:cNvSpPr>
            <a:spLocks noGrp="1" noChangeArrowheads="1"/>
          </p:cNvSpPr>
          <p:nvPr>
            <p:ph type="body" sz="half" idx="1"/>
          </p:nvPr>
        </p:nvSpPr>
        <p:spPr>
          <a:xfrm>
            <a:off x="0" y="1371600"/>
            <a:ext cx="4648200" cy="3992563"/>
          </a:xfrm>
        </p:spPr>
        <p:txBody>
          <a:bodyPr/>
          <a:lstStyle/>
          <a:p>
            <a:pPr eaLnBrk="1" hangingPunct="1"/>
            <a:r>
              <a:rPr lang="pt-BR" sz="2400" noProof="0" dirty="0" smtClean="0">
                <a:latin typeface="Arial" pitchFamily="34" charset="0"/>
                <a:cs typeface="Arial" pitchFamily="34" charset="0"/>
              </a:rPr>
              <a:t>Comandantes:</a:t>
            </a:r>
          </a:p>
          <a:p>
            <a:pPr lvl="1" eaLnBrk="1" hangingPunct="1">
              <a:spcBef>
                <a:spcPts val="1200"/>
              </a:spcBef>
            </a:pPr>
            <a:r>
              <a:rPr lang="pt-BR" sz="2000" noProof="0" dirty="0" smtClean="0">
                <a:latin typeface="Arial" pitchFamily="34" charset="0"/>
                <a:cs typeface="Arial" pitchFamily="34" charset="0"/>
              </a:rPr>
              <a:t>Responsáveis finais</a:t>
            </a:r>
          </a:p>
          <a:p>
            <a:pPr lvl="1" eaLnBrk="1" hangingPunct="1">
              <a:spcBef>
                <a:spcPts val="1200"/>
              </a:spcBef>
            </a:pPr>
            <a:r>
              <a:rPr lang="pt-BR" sz="2000" noProof="0" dirty="0" smtClean="0">
                <a:latin typeface="Arial" pitchFamily="34" charset="0"/>
                <a:cs typeface="Arial" pitchFamily="34" charset="0"/>
              </a:rPr>
              <a:t>Nomeiam Oficiais de Barragens </a:t>
            </a:r>
            <a:r>
              <a:rPr lang="pt-BR" sz="2000" dirty="0" smtClean="0">
                <a:latin typeface="Arial" pitchFamily="34" charset="0"/>
                <a:cs typeface="Arial" pitchFamily="34" charset="0"/>
              </a:rPr>
              <a:t>Como Autoridades Técnicas e Assessores</a:t>
            </a:r>
            <a:endParaRPr lang="pt-BR" sz="2000" noProof="0" dirty="0" smtClean="0">
              <a:latin typeface="Arial" pitchFamily="34" charset="0"/>
              <a:cs typeface="Arial" pitchFamily="34" charset="0"/>
            </a:endParaRPr>
          </a:p>
          <a:p>
            <a:pPr lvl="1" eaLnBrk="1" hangingPunct="1">
              <a:spcBef>
                <a:spcPts val="1200"/>
              </a:spcBef>
            </a:pPr>
            <a:r>
              <a:rPr lang="pt-BR" sz="2000" noProof="0" dirty="0" smtClean="0">
                <a:latin typeface="Arial" pitchFamily="34" charset="0"/>
                <a:cs typeface="Arial" pitchFamily="34" charset="0"/>
              </a:rPr>
              <a:t>Colocar segurança acima de tudo (1)</a:t>
            </a:r>
          </a:p>
          <a:p>
            <a:pPr lvl="1" eaLnBrk="1" hangingPunct="1">
              <a:spcBef>
                <a:spcPts val="1200"/>
              </a:spcBef>
            </a:pPr>
            <a:r>
              <a:rPr lang="pt-BR" sz="2000" noProof="0" dirty="0" smtClean="0">
                <a:latin typeface="Arial" pitchFamily="34" charset="0"/>
                <a:cs typeface="Arial" pitchFamily="34" charset="0"/>
              </a:rPr>
              <a:t>Considerar todos os aspectos: Segurança, Políticos, Econômicos, Sociais, Culturais (2)</a:t>
            </a:r>
          </a:p>
        </p:txBody>
      </p:sp>
      <p:grpSp>
        <p:nvGrpSpPr>
          <p:cNvPr id="2" name="Organization Chart 4"/>
          <p:cNvGrpSpPr>
            <a:grpSpLocks noChangeAspect="1"/>
          </p:cNvGrpSpPr>
          <p:nvPr/>
        </p:nvGrpSpPr>
        <p:grpSpPr bwMode="auto">
          <a:xfrm>
            <a:off x="4876800" y="1447800"/>
            <a:ext cx="4030662" cy="3992563"/>
            <a:chOff x="3214" y="1151"/>
            <a:chExt cx="3887" cy="1152"/>
          </a:xfrm>
        </p:grpSpPr>
        <p:cxnSp>
          <p:nvCxnSpPr>
            <p:cNvPr id="2107" name="_s2107"/>
            <p:cNvCxnSpPr>
              <a:cxnSpLocks noChangeShapeType="1"/>
              <a:stCxn id="34" idx="1"/>
              <a:endCxn id="21" idx="2"/>
            </p:cNvCxnSpPr>
            <p:nvPr/>
          </p:nvCxnSpPr>
          <p:spPr bwMode="auto">
            <a:xfrm rot="10800000">
              <a:off x="5190" y="1439"/>
              <a:ext cx="111" cy="288"/>
            </a:xfrm>
            <a:prstGeom prst="bentConnector2">
              <a:avLst/>
            </a:prstGeom>
            <a:noFill/>
            <a:ln w="28575">
              <a:solidFill>
                <a:schemeClr val="tx1"/>
              </a:solidFill>
              <a:miter lim="800000"/>
              <a:headEnd/>
              <a:tailEnd/>
            </a:ln>
          </p:spPr>
        </p:cxnSp>
        <p:cxnSp>
          <p:nvCxnSpPr>
            <p:cNvPr id="2108" name="_s2108"/>
            <p:cNvCxnSpPr>
              <a:cxnSpLocks noChangeShapeType="1"/>
              <a:stCxn id="33" idx="0"/>
              <a:endCxn id="21" idx="2"/>
            </p:cNvCxnSpPr>
            <p:nvPr/>
          </p:nvCxnSpPr>
          <p:spPr bwMode="auto">
            <a:xfrm rot="16200000" flipV="1">
              <a:off x="5642" y="987"/>
              <a:ext cx="576" cy="1479"/>
            </a:xfrm>
            <a:prstGeom prst="bentConnector3">
              <a:avLst>
                <a:gd name="adj1" fmla="val 50000"/>
              </a:avLst>
            </a:prstGeom>
            <a:noFill/>
            <a:ln w="28575">
              <a:solidFill>
                <a:schemeClr val="tx1"/>
              </a:solidFill>
              <a:miter lim="800000"/>
              <a:headEnd/>
              <a:tailEnd/>
            </a:ln>
          </p:spPr>
        </p:cxnSp>
        <p:cxnSp>
          <p:nvCxnSpPr>
            <p:cNvPr id="2109" name="_s2109"/>
            <p:cNvCxnSpPr>
              <a:cxnSpLocks noChangeShapeType="1"/>
              <a:stCxn id="32" idx="3"/>
              <a:endCxn id="21" idx="2"/>
            </p:cNvCxnSpPr>
            <p:nvPr/>
          </p:nvCxnSpPr>
          <p:spPr bwMode="auto">
            <a:xfrm flipV="1">
              <a:off x="5013" y="1439"/>
              <a:ext cx="177" cy="288"/>
            </a:xfrm>
            <a:prstGeom prst="bentConnector2">
              <a:avLst/>
            </a:prstGeom>
            <a:noFill/>
            <a:ln w="28575">
              <a:solidFill>
                <a:schemeClr val="tx1"/>
              </a:solidFill>
              <a:miter lim="800000"/>
              <a:headEnd/>
              <a:tailEnd/>
            </a:ln>
          </p:spPr>
        </p:cxnSp>
        <p:cxnSp>
          <p:nvCxnSpPr>
            <p:cNvPr id="2110" name="_s2110"/>
            <p:cNvCxnSpPr>
              <a:cxnSpLocks noChangeShapeType="1"/>
              <a:stCxn id="25" idx="0"/>
              <a:endCxn id="21" idx="2"/>
            </p:cNvCxnSpPr>
            <p:nvPr/>
          </p:nvCxnSpPr>
          <p:spPr bwMode="auto">
            <a:xfrm rot="16200000" flipV="1">
              <a:off x="5138" y="1491"/>
              <a:ext cx="576" cy="472"/>
            </a:xfrm>
            <a:prstGeom prst="bentConnector3">
              <a:avLst>
                <a:gd name="adj1" fmla="val 50000"/>
              </a:avLst>
            </a:prstGeom>
            <a:noFill/>
            <a:ln w="28575">
              <a:solidFill>
                <a:schemeClr val="tx1"/>
              </a:solidFill>
              <a:miter lim="800000"/>
              <a:headEnd/>
              <a:tailEnd/>
            </a:ln>
          </p:spPr>
        </p:cxnSp>
        <p:cxnSp>
          <p:nvCxnSpPr>
            <p:cNvPr id="2111" name="_s2111"/>
            <p:cNvCxnSpPr>
              <a:cxnSpLocks noChangeShapeType="1"/>
              <a:stCxn id="23" idx="0"/>
              <a:endCxn id="21" idx="2"/>
            </p:cNvCxnSpPr>
            <p:nvPr/>
          </p:nvCxnSpPr>
          <p:spPr bwMode="auto">
            <a:xfrm rot="5400000" flipH="1" flipV="1">
              <a:off x="4634" y="1459"/>
              <a:ext cx="576" cy="536"/>
            </a:xfrm>
            <a:prstGeom prst="bentConnector3">
              <a:avLst>
                <a:gd name="adj1" fmla="val 50000"/>
              </a:avLst>
            </a:prstGeom>
            <a:noFill/>
            <a:ln w="28575">
              <a:solidFill>
                <a:schemeClr val="tx1"/>
              </a:solidFill>
              <a:miter lim="800000"/>
              <a:headEnd/>
              <a:tailEnd/>
            </a:ln>
          </p:spPr>
        </p:cxnSp>
        <p:cxnSp>
          <p:nvCxnSpPr>
            <p:cNvPr id="2112" name="_s2112"/>
            <p:cNvCxnSpPr>
              <a:cxnSpLocks noChangeShapeType="1"/>
              <a:stCxn id="22" idx="0"/>
              <a:endCxn id="21" idx="2"/>
            </p:cNvCxnSpPr>
            <p:nvPr/>
          </p:nvCxnSpPr>
          <p:spPr bwMode="auto">
            <a:xfrm rot="5400000" flipH="1" flipV="1">
              <a:off x="4130" y="955"/>
              <a:ext cx="576" cy="1544"/>
            </a:xfrm>
            <a:prstGeom prst="bentConnector3">
              <a:avLst>
                <a:gd name="adj1" fmla="val 50000"/>
              </a:avLst>
            </a:prstGeom>
            <a:noFill/>
            <a:ln w="28575">
              <a:solidFill>
                <a:schemeClr val="tx1"/>
              </a:solidFill>
              <a:miter lim="800000"/>
              <a:headEnd/>
              <a:tailEnd/>
            </a:ln>
          </p:spPr>
        </p:cxnSp>
        <p:sp>
          <p:nvSpPr>
            <p:cNvPr id="21" name="_s2113"/>
            <p:cNvSpPr>
              <a:spLocks noChangeArrowheads="1"/>
            </p:cNvSpPr>
            <p:nvPr/>
          </p:nvSpPr>
          <p:spPr bwMode="auto">
            <a:xfrm>
              <a:off x="4529" y="1151"/>
              <a:ext cx="1323" cy="288"/>
            </a:xfrm>
            <a:prstGeom prst="roundRect">
              <a:avLst>
                <a:gd name="adj" fmla="val 16667"/>
              </a:avLst>
            </a:prstGeom>
            <a:solidFill>
              <a:schemeClr val="accent3">
                <a:lumMod val="85000"/>
              </a:schemeClr>
            </a:solidFill>
            <a:ln w="9525">
              <a:solidFill>
                <a:schemeClr val="tx1"/>
              </a:solidFill>
              <a:round/>
              <a:headEnd/>
              <a:tailEnd/>
            </a:ln>
            <a:effectLst>
              <a:softEdge rad="31750"/>
            </a:effec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err="1" smtClean="0">
                  <a:ln>
                    <a:noFill/>
                  </a:ln>
                  <a:solidFill>
                    <a:schemeClr val="tx1"/>
                  </a:solidFill>
                  <a:effectLst/>
                  <a:latin typeface="Verdana" pitchFamily="34" charset="0"/>
                </a:rPr>
                <a:t>Comando</a:t>
              </a:r>
              <a:endParaRPr kumimoji="0" lang="en-US" sz="1300" b="0" i="0" u="none" strike="noStrike" cap="none" normalizeH="0" baseline="0" dirty="0" smtClean="0">
                <a:ln>
                  <a:noFill/>
                </a:ln>
                <a:solidFill>
                  <a:schemeClr val="tx1"/>
                </a:solidFill>
                <a:effectLst/>
                <a:latin typeface="Verdana" pitchFamily="34" charset="0"/>
              </a:endParaRPr>
            </a:p>
          </p:txBody>
        </p:sp>
        <p:sp>
          <p:nvSpPr>
            <p:cNvPr id="22" name="_s2114"/>
            <p:cNvSpPr>
              <a:spLocks noChangeArrowheads="1"/>
            </p:cNvSpPr>
            <p:nvPr/>
          </p:nvSpPr>
          <p:spPr bwMode="auto">
            <a:xfrm>
              <a:off x="3214" y="2015"/>
              <a:ext cx="864" cy="288"/>
            </a:xfrm>
            <a:prstGeom prst="roundRect">
              <a:avLst>
                <a:gd name="adj" fmla="val 16667"/>
              </a:avLst>
            </a:prstGeom>
            <a:solidFill>
              <a:schemeClr val="accent3">
                <a:lumMod val="85000"/>
              </a:schemeClr>
            </a:solidFill>
            <a:ln w="9525">
              <a:solidFill>
                <a:schemeClr val="tx1"/>
              </a:solidFill>
              <a:round/>
              <a:headEnd/>
              <a:tailEnd/>
            </a:ln>
            <a:effectLst>
              <a:softEdge rad="31750"/>
            </a:effec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err="1" smtClean="0">
                  <a:ln>
                    <a:noFill/>
                  </a:ln>
                  <a:solidFill>
                    <a:schemeClr val="tx1"/>
                  </a:solidFill>
                  <a:effectLst/>
                  <a:latin typeface="Verdana" pitchFamily="34" charset="0"/>
                </a:rPr>
                <a:t>Políticas</a:t>
              </a:r>
              <a:endParaRPr kumimoji="0" lang="en-US" sz="1300" b="0" i="0" u="none" strike="noStrike" cap="none" normalizeH="0" baseline="0" dirty="0" smtClean="0">
                <a:ln>
                  <a:noFill/>
                </a:ln>
                <a:solidFill>
                  <a:schemeClr val="tx1"/>
                </a:solidFill>
                <a:effectLst/>
                <a:latin typeface="Verdana" pitchFamily="34" charset="0"/>
              </a:endParaRPr>
            </a:p>
          </p:txBody>
        </p:sp>
        <p:sp>
          <p:nvSpPr>
            <p:cNvPr id="23" name="_s2115"/>
            <p:cNvSpPr>
              <a:spLocks noChangeArrowheads="1"/>
            </p:cNvSpPr>
            <p:nvPr/>
          </p:nvSpPr>
          <p:spPr bwMode="auto">
            <a:xfrm>
              <a:off x="4222" y="2015"/>
              <a:ext cx="864" cy="288"/>
            </a:xfrm>
            <a:prstGeom prst="roundRect">
              <a:avLst>
                <a:gd name="adj" fmla="val 16667"/>
              </a:avLst>
            </a:prstGeom>
            <a:solidFill>
              <a:schemeClr val="accent3">
                <a:lumMod val="85000"/>
              </a:schemeClr>
            </a:solidFill>
            <a:ln w="9525">
              <a:solidFill>
                <a:schemeClr val="tx1"/>
              </a:solidFill>
              <a:round/>
              <a:headEnd/>
              <a:tailEnd/>
            </a:ln>
            <a:effectLst>
              <a:softEdge rad="31750"/>
            </a:effec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err="1" smtClean="0">
                  <a:ln>
                    <a:noFill/>
                  </a:ln>
                  <a:solidFill>
                    <a:schemeClr val="tx1"/>
                  </a:solidFill>
                  <a:effectLst/>
                  <a:latin typeface="Verdana" pitchFamily="34" charset="0"/>
                </a:rPr>
                <a:t>Maior</a:t>
              </a:r>
              <a:r>
                <a:rPr kumimoji="0" lang="en-US" sz="1300" b="0" i="0" u="none" strike="noStrike" cap="none" normalizeH="0" baseline="0" dirty="0" smtClean="0">
                  <a:ln>
                    <a:noFill/>
                  </a:ln>
                  <a:solidFill>
                    <a:schemeClr val="tx1"/>
                  </a:solidFill>
                  <a:effectLst/>
                  <a:latin typeface="Verdana"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err="1" smtClean="0">
                  <a:ln>
                    <a:noFill/>
                  </a:ln>
                  <a:solidFill>
                    <a:schemeClr val="tx1"/>
                  </a:solidFill>
                  <a:effectLst/>
                  <a:latin typeface="Verdana" pitchFamily="34" charset="0"/>
                </a:rPr>
                <a:t>segurança</a:t>
              </a:r>
              <a:endParaRPr kumimoji="0" lang="en-US" sz="1300" b="0" i="0" u="none" strike="noStrike" cap="none" normalizeH="0" baseline="0" dirty="0" smtClean="0">
                <a:ln>
                  <a:noFill/>
                </a:ln>
                <a:solidFill>
                  <a:schemeClr val="tx1"/>
                </a:solidFill>
                <a:effectLst/>
                <a:latin typeface="Verdana" pitchFamily="34" charset="0"/>
              </a:endParaRPr>
            </a:p>
          </p:txBody>
        </p:sp>
        <p:sp>
          <p:nvSpPr>
            <p:cNvPr id="25" name="_s2116"/>
            <p:cNvSpPr>
              <a:spLocks noChangeArrowheads="1"/>
            </p:cNvSpPr>
            <p:nvPr/>
          </p:nvSpPr>
          <p:spPr bwMode="auto">
            <a:xfrm>
              <a:off x="5230" y="2015"/>
              <a:ext cx="864" cy="288"/>
            </a:xfrm>
            <a:prstGeom prst="roundRect">
              <a:avLst>
                <a:gd name="adj" fmla="val 16667"/>
              </a:avLst>
            </a:prstGeom>
            <a:solidFill>
              <a:schemeClr val="accent3">
                <a:lumMod val="85000"/>
              </a:schemeClr>
            </a:solidFill>
            <a:ln w="9525">
              <a:solidFill>
                <a:schemeClr val="tx1"/>
              </a:solidFill>
              <a:round/>
              <a:headEnd/>
              <a:tailEnd/>
            </a:ln>
            <a:effectLst>
              <a:softEdge rad="31750"/>
            </a:effec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err="1" smtClean="0">
                  <a:ln>
                    <a:noFill/>
                  </a:ln>
                  <a:solidFill>
                    <a:schemeClr val="tx1"/>
                  </a:solidFill>
                  <a:effectLst/>
                  <a:latin typeface="Verdana" pitchFamily="34" charset="0"/>
                </a:rPr>
                <a:t>Economia</a:t>
              </a:r>
              <a:endParaRPr kumimoji="0" lang="en-US" sz="1300" b="0" i="0" u="none" strike="noStrike" cap="none" normalizeH="0" baseline="0" dirty="0" smtClean="0">
                <a:ln>
                  <a:noFill/>
                </a:ln>
                <a:solidFill>
                  <a:schemeClr val="tx1"/>
                </a:solidFill>
                <a:effectLst/>
                <a:latin typeface="Verdana" pitchFamily="34" charset="0"/>
              </a:endParaRPr>
            </a:p>
          </p:txBody>
        </p:sp>
        <p:sp>
          <p:nvSpPr>
            <p:cNvPr id="32" name="_s2117"/>
            <p:cNvSpPr>
              <a:spLocks noChangeArrowheads="1"/>
            </p:cNvSpPr>
            <p:nvPr/>
          </p:nvSpPr>
          <p:spPr bwMode="auto">
            <a:xfrm>
              <a:off x="4150" y="1583"/>
              <a:ext cx="863" cy="288"/>
            </a:xfrm>
            <a:prstGeom prst="roundRect">
              <a:avLst>
                <a:gd name="adj" fmla="val 16667"/>
              </a:avLst>
            </a:prstGeom>
            <a:solidFill>
              <a:schemeClr val="accent3">
                <a:lumMod val="85000"/>
              </a:schemeClr>
            </a:solidFill>
            <a:ln w="9525">
              <a:solidFill>
                <a:schemeClr val="tx1"/>
              </a:solidFill>
              <a:round/>
              <a:headEnd/>
              <a:tailEnd/>
            </a:ln>
            <a:effectLst>
              <a:softEdge rad="31750"/>
            </a:effec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100" dirty="0" err="1" smtClean="0">
                  <a:latin typeface="Verdana" pitchFamily="34" charset="0"/>
                </a:rPr>
                <a:t>Oficiais</a:t>
              </a:r>
              <a:r>
                <a:rPr lang="en-US" sz="1100" dirty="0" smtClean="0">
                  <a:latin typeface="Verdana" pitchFamily="34" charset="0"/>
                </a:rPr>
                <a:t> de </a:t>
              </a:r>
            </a:p>
            <a:p>
              <a:pPr marL="0" marR="0" lvl="0" indent="0" algn="ctr" defTabSz="914400" rtl="0" eaLnBrk="1" fontAlgn="base" latinLnBrk="0" hangingPunct="1">
                <a:lnSpc>
                  <a:spcPct val="100000"/>
                </a:lnSpc>
                <a:spcBef>
                  <a:spcPct val="0"/>
                </a:spcBef>
                <a:spcAft>
                  <a:spcPct val="0"/>
                </a:spcAft>
                <a:buClrTx/>
                <a:buSzTx/>
                <a:buFontTx/>
                <a:buNone/>
                <a:tabLst/>
              </a:pPr>
              <a:r>
                <a:rPr lang="en-US" sz="1100" dirty="0" err="1" smtClean="0">
                  <a:latin typeface="Verdana" pitchFamily="34" charset="0"/>
                </a:rPr>
                <a:t>Segurança</a:t>
              </a:r>
              <a:r>
                <a:rPr lang="en-US" sz="1100" dirty="0" smtClean="0">
                  <a:latin typeface="Verdana"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Verdana" pitchFamily="34" charset="0"/>
                </a:rPr>
                <a:t>de </a:t>
              </a:r>
              <a:r>
                <a:rPr kumimoji="0" lang="en-US" sz="1100" b="0" i="0" u="none" strike="noStrike" cap="none" normalizeH="0" baseline="0" dirty="0" err="1" smtClean="0">
                  <a:ln>
                    <a:noFill/>
                  </a:ln>
                  <a:solidFill>
                    <a:schemeClr val="tx1"/>
                  </a:solidFill>
                  <a:effectLst/>
                  <a:latin typeface="Verdana" pitchFamily="34" charset="0"/>
                </a:rPr>
                <a:t>Barragens</a:t>
              </a:r>
              <a:r>
                <a:rPr kumimoji="0" lang="en-US" sz="1100" b="0" i="0" u="none" strike="noStrike" cap="none" normalizeH="0" baseline="0" dirty="0" smtClean="0">
                  <a:ln>
                    <a:noFill/>
                  </a:ln>
                  <a:solidFill>
                    <a:schemeClr val="tx1"/>
                  </a:solidFill>
                  <a:effectLst/>
                  <a:latin typeface="Verdana" pitchFamily="34" charset="0"/>
                </a:rPr>
                <a:t> </a:t>
              </a:r>
            </a:p>
          </p:txBody>
        </p:sp>
        <p:sp>
          <p:nvSpPr>
            <p:cNvPr id="33" name="_s2118"/>
            <p:cNvSpPr>
              <a:spLocks noChangeArrowheads="1"/>
            </p:cNvSpPr>
            <p:nvPr/>
          </p:nvSpPr>
          <p:spPr bwMode="auto">
            <a:xfrm>
              <a:off x="6238" y="2015"/>
              <a:ext cx="863" cy="288"/>
            </a:xfrm>
            <a:prstGeom prst="roundRect">
              <a:avLst>
                <a:gd name="adj" fmla="val 16667"/>
              </a:avLst>
            </a:prstGeom>
            <a:solidFill>
              <a:schemeClr val="accent3">
                <a:lumMod val="85000"/>
              </a:schemeClr>
            </a:solidFill>
            <a:ln w="9525">
              <a:solidFill>
                <a:schemeClr val="tx1"/>
              </a:solidFill>
              <a:round/>
              <a:headEnd/>
              <a:tailEnd/>
            </a:ln>
            <a:effectLst>
              <a:softEdge rad="31750"/>
            </a:effec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Verdana" pitchFamily="34" charset="0"/>
                </a:rPr>
                <a:t>Social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Verdana" pitchFamily="34" charset="0"/>
                </a:rPr>
                <a: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Verdana" pitchFamily="34" charset="0"/>
                </a:rPr>
                <a:t>Cultural</a:t>
              </a:r>
            </a:p>
          </p:txBody>
        </p:sp>
        <p:sp>
          <p:nvSpPr>
            <p:cNvPr id="34" name="_s2119"/>
            <p:cNvSpPr>
              <a:spLocks noChangeArrowheads="1"/>
            </p:cNvSpPr>
            <p:nvPr/>
          </p:nvSpPr>
          <p:spPr bwMode="auto">
            <a:xfrm>
              <a:off x="5301" y="1583"/>
              <a:ext cx="863" cy="288"/>
            </a:xfrm>
            <a:prstGeom prst="roundRect">
              <a:avLst>
                <a:gd name="adj" fmla="val 16667"/>
              </a:avLst>
            </a:prstGeom>
            <a:solidFill>
              <a:schemeClr val="accent3">
                <a:lumMod val="85000"/>
              </a:schemeClr>
            </a:solidFill>
            <a:ln w="9525">
              <a:solidFill>
                <a:schemeClr val="tx1"/>
              </a:solidFill>
              <a:round/>
              <a:headEnd/>
              <a:tailEnd/>
            </a:ln>
            <a:effectLst>
              <a:softEdge rad="31750"/>
            </a:effec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err="1" smtClean="0">
                  <a:ln>
                    <a:noFill/>
                  </a:ln>
                  <a:solidFill>
                    <a:schemeClr val="tx1"/>
                  </a:solidFill>
                  <a:effectLst/>
                  <a:latin typeface="Verdana" pitchFamily="34" charset="0"/>
                </a:rPr>
                <a:t>Políticas</a:t>
              </a:r>
              <a:r>
                <a:rPr kumimoji="0" lang="en-US" sz="1300" b="0" i="0" u="none" strike="noStrike" cap="none" normalizeH="0" baseline="0" dirty="0" smtClean="0">
                  <a:ln>
                    <a:noFill/>
                  </a:ln>
                  <a:solidFill>
                    <a:schemeClr val="tx1"/>
                  </a:solidFill>
                  <a:effectLst/>
                  <a:latin typeface="Verdana" pitchFamily="34" charset="0"/>
                </a:rPr>
                <a:t> 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err="1" smtClean="0">
                  <a:ln>
                    <a:noFill/>
                  </a:ln>
                  <a:solidFill>
                    <a:schemeClr val="tx1"/>
                  </a:solidFill>
                  <a:effectLst/>
                  <a:latin typeface="Verdana" pitchFamily="34" charset="0"/>
                </a:rPr>
                <a:t>Critérios</a:t>
              </a:r>
              <a:endParaRPr kumimoji="0" lang="en-US" sz="1300" b="0" i="0" u="none" strike="noStrike" cap="none" normalizeH="0" baseline="0" dirty="0" smtClean="0">
                <a:ln>
                  <a:noFill/>
                </a:ln>
                <a:solidFill>
                  <a:schemeClr val="tx1"/>
                </a:solidFill>
                <a:effectLst/>
                <a:latin typeface="Verdana" pitchFamily="34" charset="0"/>
              </a:endParaRPr>
            </a:p>
          </p:txBody>
        </p:sp>
      </p:grpSp>
      <p:sp>
        <p:nvSpPr>
          <p:cNvPr id="27" name="Oval 21"/>
          <p:cNvSpPr>
            <a:spLocks noChangeArrowheads="1"/>
          </p:cNvSpPr>
          <p:nvPr/>
        </p:nvSpPr>
        <p:spPr bwMode="auto">
          <a:xfrm>
            <a:off x="7848600" y="1600200"/>
            <a:ext cx="381000" cy="381000"/>
          </a:xfrm>
          <a:prstGeom prst="ellipse">
            <a:avLst/>
          </a:prstGeom>
          <a:solidFill>
            <a:schemeClr val="accent1"/>
          </a:solidFill>
          <a:ln w="9525">
            <a:solidFill>
              <a:schemeClr val="tx1"/>
            </a:solidFill>
            <a:round/>
            <a:headEnd/>
            <a:tailEnd/>
          </a:ln>
        </p:spPr>
        <p:txBody>
          <a:bodyPr wrap="none" anchor="ctr"/>
          <a:lstStyle/>
          <a:p>
            <a:pPr algn="ctr" eaLnBrk="0" hangingPunct="0"/>
            <a:r>
              <a:rPr lang="en-US" b="1">
                <a:latin typeface="Verdana" pitchFamily="34" charset="0"/>
              </a:rPr>
              <a:t>1</a:t>
            </a:r>
          </a:p>
        </p:txBody>
      </p:sp>
      <p:sp>
        <p:nvSpPr>
          <p:cNvPr id="28" name="Oval 22"/>
          <p:cNvSpPr>
            <a:spLocks noChangeArrowheads="1"/>
          </p:cNvSpPr>
          <p:nvPr/>
        </p:nvSpPr>
        <p:spPr bwMode="auto">
          <a:xfrm>
            <a:off x="6705600" y="5410200"/>
            <a:ext cx="381000" cy="381000"/>
          </a:xfrm>
          <a:prstGeom prst="ellipse">
            <a:avLst/>
          </a:prstGeom>
          <a:solidFill>
            <a:schemeClr val="accent1"/>
          </a:solidFill>
          <a:ln w="9525">
            <a:solidFill>
              <a:schemeClr val="tx1"/>
            </a:solidFill>
            <a:round/>
            <a:headEnd/>
            <a:tailEnd/>
          </a:ln>
        </p:spPr>
        <p:txBody>
          <a:bodyPr wrap="none" anchor="ctr"/>
          <a:lstStyle/>
          <a:p>
            <a:pPr algn="ctr" eaLnBrk="0" hangingPunct="0"/>
            <a:r>
              <a:rPr lang="en-US" b="1" dirty="0">
                <a:latin typeface="Verdana" pitchFamily="34" charset="0"/>
              </a:rPr>
              <a:t>2</a:t>
            </a:r>
          </a:p>
        </p:txBody>
      </p:sp>
      <p:sp>
        <p:nvSpPr>
          <p:cNvPr id="29" name="Text Box 23"/>
          <p:cNvSpPr txBox="1">
            <a:spLocks noChangeArrowheads="1"/>
          </p:cNvSpPr>
          <p:nvPr/>
        </p:nvSpPr>
        <p:spPr bwMode="auto">
          <a:xfrm>
            <a:off x="4876800" y="2362200"/>
            <a:ext cx="1277938" cy="738664"/>
          </a:xfrm>
          <a:prstGeom prst="rect">
            <a:avLst/>
          </a:prstGeom>
          <a:noFill/>
          <a:ln w="9525">
            <a:noFill/>
            <a:miter lim="800000"/>
            <a:headEnd/>
            <a:tailEnd/>
          </a:ln>
        </p:spPr>
        <p:txBody>
          <a:bodyPr wrap="square">
            <a:spAutoFit/>
          </a:bodyPr>
          <a:lstStyle/>
          <a:p>
            <a:pPr algn="ctr" eaLnBrk="0" hangingPunct="0"/>
            <a:r>
              <a:rPr lang="en-US" sz="1400" dirty="0" err="1" smtClean="0">
                <a:latin typeface="Verdana" pitchFamily="34" charset="0"/>
              </a:rPr>
              <a:t>Juizo</a:t>
            </a:r>
            <a:r>
              <a:rPr lang="en-US" sz="1400" dirty="0" smtClean="0">
                <a:latin typeface="Verdana" pitchFamily="34" charset="0"/>
              </a:rPr>
              <a:t> </a:t>
            </a:r>
            <a:r>
              <a:rPr lang="en-US" sz="1400" dirty="0" err="1" smtClean="0">
                <a:latin typeface="Verdana" pitchFamily="34" charset="0"/>
              </a:rPr>
              <a:t>específico</a:t>
            </a:r>
            <a:r>
              <a:rPr lang="en-US" sz="1400" dirty="0" smtClean="0">
                <a:latin typeface="Verdana" pitchFamily="34" charset="0"/>
              </a:rPr>
              <a:t> </a:t>
            </a:r>
            <a:r>
              <a:rPr lang="en-US" sz="1400" dirty="0" err="1" smtClean="0">
                <a:latin typeface="Verdana" pitchFamily="34" charset="0"/>
              </a:rPr>
              <a:t>ao</a:t>
            </a:r>
            <a:r>
              <a:rPr lang="en-US" sz="1400" dirty="0" smtClean="0">
                <a:latin typeface="Verdana" pitchFamily="34" charset="0"/>
              </a:rPr>
              <a:t> </a:t>
            </a:r>
            <a:r>
              <a:rPr lang="en-US" sz="1400" dirty="0" smtClean="0">
                <a:solidFill>
                  <a:srgbClr val="00B050"/>
                </a:solidFill>
                <a:latin typeface="Verdana" pitchFamily="34" charset="0"/>
              </a:rPr>
              <a:t>local</a:t>
            </a:r>
            <a:endParaRPr lang="en-US" sz="1400" dirty="0">
              <a:solidFill>
                <a:srgbClr val="00B050"/>
              </a:solidFill>
              <a:latin typeface="Verdana" pitchFamily="34" charset="0"/>
            </a:endParaRPr>
          </a:p>
        </p:txBody>
      </p:sp>
      <p:sp>
        <p:nvSpPr>
          <p:cNvPr id="30" name="Text Box 24"/>
          <p:cNvSpPr txBox="1">
            <a:spLocks noChangeArrowheads="1"/>
          </p:cNvSpPr>
          <p:nvPr/>
        </p:nvSpPr>
        <p:spPr bwMode="auto">
          <a:xfrm>
            <a:off x="7271999" y="2362200"/>
            <a:ext cx="1804087" cy="307777"/>
          </a:xfrm>
          <a:prstGeom prst="rect">
            <a:avLst/>
          </a:prstGeom>
          <a:noFill/>
          <a:ln w="9525">
            <a:noFill/>
            <a:miter lim="800000"/>
            <a:headEnd/>
            <a:tailEnd/>
          </a:ln>
        </p:spPr>
        <p:txBody>
          <a:bodyPr wrap="none">
            <a:spAutoFit/>
          </a:bodyPr>
          <a:lstStyle/>
          <a:p>
            <a:pPr algn="ctr" eaLnBrk="0" hangingPunct="0"/>
            <a:r>
              <a:rPr lang="en-US" sz="1400" dirty="0" err="1" smtClean="0">
                <a:latin typeface="Verdana" pitchFamily="34" charset="0"/>
              </a:rPr>
              <a:t>Juízo</a:t>
            </a:r>
            <a:r>
              <a:rPr lang="en-US" sz="1400" dirty="0" smtClean="0">
                <a:latin typeface="Verdana" pitchFamily="34" charset="0"/>
              </a:rPr>
              <a:t> </a:t>
            </a:r>
            <a:r>
              <a:rPr lang="en-US" sz="1400" dirty="0" err="1">
                <a:latin typeface="Verdana" pitchFamily="34" charset="0"/>
              </a:rPr>
              <a:t>I</a:t>
            </a:r>
            <a:r>
              <a:rPr lang="en-US" sz="1400" dirty="0" err="1" smtClean="0">
                <a:latin typeface="Verdana" pitchFamily="34" charset="0"/>
              </a:rPr>
              <a:t>nstitucional</a:t>
            </a:r>
            <a:endParaRPr lang="en-US" sz="1400" dirty="0">
              <a:latin typeface="Verdana" pitchFamily="34" charset="0"/>
            </a:endParaRPr>
          </a:p>
        </p:txBody>
      </p:sp>
      <p:sp>
        <p:nvSpPr>
          <p:cNvPr id="31" name="Line 25"/>
          <p:cNvSpPr>
            <a:spLocks noChangeShapeType="1"/>
          </p:cNvSpPr>
          <p:nvPr/>
        </p:nvSpPr>
        <p:spPr bwMode="auto">
          <a:xfrm>
            <a:off x="4800600" y="4191000"/>
            <a:ext cx="4191000" cy="0"/>
          </a:xfrm>
          <a:prstGeom prst="line">
            <a:avLst/>
          </a:prstGeom>
          <a:noFill/>
          <a:ln w="76200">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243">
                                            <p:txEl>
                                              <p:pRg st="2" end="2"/>
                                            </p:txEl>
                                          </p:spTgt>
                                        </p:tgtEl>
                                        <p:attrNameLst>
                                          <p:attrName>style.visibility</p:attrName>
                                        </p:attrNameLst>
                                      </p:cBhvr>
                                      <p:to>
                                        <p:strVal val="visible"/>
                                      </p:to>
                                    </p:set>
                                  </p:childTnLst>
                                </p:cTn>
                              </p:par>
                              <p:par>
                                <p:cTn id="11" presetID="9"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dissolve">
                                      <p:cBhvr>
                                        <p:cTn id="13" dur="500"/>
                                        <p:tgtEl>
                                          <p:spTgt spid="2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dissolve">
                                      <p:cBhvr>
                                        <p:cTn id="16" dur="500"/>
                                        <p:tgtEl>
                                          <p:spTgt spid="3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dissolv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66243">
                                            <p:txEl>
                                              <p:pRg st="3" end="3"/>
                                            </p:txEl>
                                          </p:spTgt>
                                        </p:tgtEl>
                                        <p:attrNameLst>
                                          <p:attrName>style.visibility</p:attrName>
                                        </p:attrNameLst>
                                      </p:cBhvr>
                                      <p:to>
                                        <p:strVal val="visible"/>
                                      </p:to>
                                    </p:set>
                                  </p:childTnLst>
                                </p:cTn>
                              </p:par>
                              <p:par>
                                <p:cTn id="24" presetID="9"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dissolv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6243">
                                            <p:txEl>
                                              <p:pRg st="4" end="4"/>
                                            </p:txEl>
                                          </p:spTgt>
                                        </p:tgtEl>
                                        <p:attrNameLst>
                                          <p:attrName>style.visibility</p:attrName>
                                        </p:attrNameLst>
                                      </p:cBhvr>
                                      <p:to>
                                        <p:strVal val="visible"/>
                                      </p:to>
                                    </p:set>
                                  </p:childTnLst>
                                </p:cTn>
                              </p:par>
                              <p:par>
                                <p:cTn id="31" presetID="9"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dissolve">
                                      <p:cBhvr>
                                        <p:cTn id="33" dur="500"/>
                                        <p:tgtEl>
                                          <p:spTgt spid="26"/>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dissolve">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66243" grpId="0" build="p"/>
      <p:bldP spid="27" grpId="0" animBg="1"/>
      <p:bldP spid="28" grpId="0" animBg="1"/>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381000" y="76200"/>
            <a:ext cx="8229600" cy="914400"/>
          </a:xfrm>
        </p:spPr>
        <p:txBody>
          <a:bodyPr/>
          <a:lstStyle/>
          <a:p>
            <a:pPr eaLnBrk="1" hangingPunct="1"/>
            <a:r>
              <a:rPr lang="pt-BR" sz="3200" noProof="0" dirty="0" smtClean="0">
                <a:solidFill>
                  <a:srgbClr val="FF0000"/>
                </a:solidFill>
              </a:rPr>
              <a:t>Segurança em Relação a </a:t>
            </a:r>
            <a:r>
              <a:rPr lang="pt-BR" sz="3200" dirty="0" smtClean="0">
                <a:solidFill>
                  <a:srgbClr val="FF0000"/>
                </a:solidFill>
              </a:rPr>
              <a:t>Outras Finalidades do Projeto</a:t>
            </a:r>
            <a:endParaRPr lang="pt-BR" sz="3200" noProof="0" dirty="0" smtClean="0">
              <a:solidFill>
                <a:srgbClr val="FF0000"/>
              </a:solidFill>
            </a:endParaRPr>
          </a:p>
        </p:txBody>
      </p:sp>
      <p:sp>
        <p:nvSpPr>
          <p:cNvPr id="3078" name="Rectangle 5"/>
          <p:cNvSpPr>
            <a:spLocks noGrp="1" noChangeArrowheads="1"/>
          </p:cNvSpPr>
          <p:nvPr>
            <p:ph type="body" sz="half" idx="1"/>
          </p:nvPr>
        </p:nvSpPr>
        <p:spPr>
          <a:xfrm>
            <a:off x="533400" y="990600"/>
            <a:ext cx="4876800" cy="3394075"/>
          </a:xfrm>
        </p:spPr>
        <p:txBody>
          <a:bodyPr/>
          <a:lstStyle/>
          <a:p>
            <a:pPr eaLnBrk="1" hangingPunct="1"/>
            <a:r>
              <a:rPr lang="pt-BR" sz="2800" noProof="0" dirty="0" smtClean="0">
                <a:latin typeface="Arial" pitchFamily="34" charset="0"/>
                <a:cs typeface="Arial" pitchFamily="34" charset="0"/>
              </a:rPr>
              <a:t>Outras Finalidades </a:t>
            </a:r>
            <a:r>
              <a:rPr lang="pt-BR" sz="2800" dirty="0" smtClean="0">
                <a:latin typeface="Arial" pitchFamily="34" charset="0"/>
                <a:cs typeface="Arial" pitchFamily="34" charset="0"/>
              </a:rPr>
              <a:t>de Projetos</a:t>
            </a:r>
            <a:r>
              <a:rPr lang="pt-BR" sz="2800" noProof="0" dirty="0" smtClean="0">
                <a:latin typeface="Arial" pitchFamily="34" charset="0"/>
                <a:cs typeface="Arial" pitchFamily="34" charset="0"/>
              </a:rPr>
              <a:t>:</a:t>
            </a:r>
          </a:p>
          <a:p>
            <a:pPr lvl="1" eaLnBrk="1" hangingPunct="1"/>
            <a:r>
              <a:rPr lang="pt-BR" sz="2000" noProof="0" dirty="0" smtClean="0">
                <a:latin typeface="Arial" pitchFamily="34" charset="0"/>
                <a:cs typeface="Arial" pitchFamily="34" charset="0"/>
              </a:rPr>
              <a:t>Abastecimento de Água &amp; Realocação</a:t>
            </a:r>
          </a:p>
          <a:p>
            <a:pPr lvl="1" eaLnBrk="1" hangingPunct="1"/>
            <a:r>
              <a:rPr lang="pt-BR" sz="2000" noProof="0" dirty="0" smtClean="0">
                <a:latin typeface="Arial" pitchFamily="34" charset="0"/>
                <a:cs typeface="Arial" pitchFamily="34" charset="0"/>
              </a:rPr>
              <a:t>Qualidade de </a:t>
            </a:r>
            <a:r>
              <a:rPr lang="pt-BR" sz="2000" dirty="0" smtClean="0">
                <a:latin typeface="Arial" pitchFamily="34" charset="0"/>
                <a:cs typeface="Arial" pitchFamily="34" charset="0"/>
              </a:rPr>
              <a:t>Água </a:t>
            </a:r>
            <a:r>
              <a:rPr lang="pt-BR" sz="2000" noProof="0" dirty="0" smtClean="0">
                <a:latin typeface="Arial" pitchFamily="34" charset="0"/>
                <a:cs typeface="Arial" pitchFamily="34" charset="0"/>
              </a:rPr>
              <a:t>&amp; </a:t>
            </a:r>
            <a:r>
              <a:rPr lang="pt-BR" sz="2000" noProof="0" dirty="0" err="1" smtClean="0">
                <a:latin typeface="Arial" pitchFamily="34" charset="0"/>
                <a:cs typeface="Arial" pitchFamily="34" charset="0"/>
              </a:rPr>
              <a:t>Reoperação</a:t>
            </a:r>
            <a:r>
              <a:rPr lang="pt-BR" sz="2000" noProof="0" dirty="0" smtClean="0">
                <a:latin typeface="Arial" pitchFamily="34" charset="0"/>
                <a:cs typeface="Arial" pitchFamily="34" charset="0"/>
              </a:rPr>
              <a:t> </a:t>
            </a:r>
          </a:p>
          <a:p>
            <a:pPr lvl="1" eaLnBrk="1" hangingPunct="1"/>
            <a:r>
              <a:rPr lang="pt-BR" sz="2000" noProof="0" dirty="0" smtClean="0">
                <a:latin typeface="Arial" pitchFamily="34" charset="0"/>
                <a:cs typeface="Arial" pitchFamily="34" charset="0"/>
              </a:rPr>
              <a:t>Recreação &amp; Hidroeletricidade</a:t>
            </a:r>
          </a:p>
          <a:p>
            <a:pPr lvl="1" eaLnBrk="1" hangingPunct="1"/>
            <a:r>
              <a:rPr lang="pt-BR" sz="2000" noProof="0" dirty="0" smtClean="0">
                <a:latin typeface="Arial" pitchFamily="34" charset="0"/>
                <a:cs typeface="Arial" pitchFamily="34" charset="0"/>
              </a:rPr>
              <a:t> Projetos Ambientais a montante</a:t>
            </a:r>
          </a:p>
          <a:p>
            <a:pPr lvl="1" eaLnBrk="1" hangingPunct="1"/>
            <a:r>
              <a:rPr lang="pt-BR" sz="2000" dirty="0">
                <a:latin typeface="Arial" pitchFamily="34" charset="0"/>
                <a:cs typeface="Arial" pitchFamily="34" charset="0"/>
              </a:rPr>
              <a:t>I</a:t>
            </a:r>
            <a:r>
              <a:rPr lang="pt-BR" sz="2000" noProof="0" dirty="0" err="1" smtClean="0">
                <a:latin typeface="Arial" pitchFamily="34" charset="0"/>
                <a:cs typeface="Arial" pitchFamily="34" charset="0"/>
              </a:rPr>
              <a:t>nteresses</a:t>
            </a:r>
            <a:r>
              <a:rPr lang="pt-BR" sz="2000" noProof="0" dirty="0" smtClean="0">
                <a:latin typeface="Arial" pitchFamily="34" charset="0"/>
                <a:cs typeface="Arial" pitchFamily="34" charset="0"/>
              </a:rPr>
              <a:t> Ambientais a jusante</a:t>
            </a:r>
          </a:p>
          <a:p>
            <a:pPr eaLnBrk="1" hangingPunct="1"/>
            <a:r>
              <a:rPr lang="pt-BR" sz="2800" noProof="0" dirty="0" smtClean="0">
                <a:latin typeface="Arial" pitchFamily="34" charset="0"/>
                <a:cs typeface="Arial" pitchFamily="34" charset="0"/>
              </a:rPr>
              <a:t>Não </a:t>
            </a:r>
            <a:r>
              <a:rPr lang="pt-BR" sz="2800" dirty="0" smtClean="0">
                <a:latin typeface="Arial" pitchFamily="34" charset="0"/>
                <a:cs typeface="Arial" pitchFamily="34" charset="0"/>
              </a:rPr>
              <a:t>é uma questão de </a:t>
            </a:r>
            <a:r>
              <a:rPr lang="pt-BR" sz="2800" noProof="0" dirty="0" smtClean="0">
                <a:latin typeface="Arial" pitchFamily="34" charset="0"/>
                <a:cs typeface="Arial" pitchFamily="34" charset="0"/>
              </a:rPr>
              <a:t>“Um ou Outro”</a:t>
            </a:r>
          </a:p>
          <a:p>
            <a:pPr lvl="1" eaLnBrk="1" hangingPunct="1"/>
            <a:r>
              <a:rPr lang="pt-BR" sz="2000" noProof="0" dirty="0" smtClean="0">
                <a:latin typeface="Arial" pitchFamily="34" charset="0"/>
                <a:cs typeface="Arial" pitchFamily="34" charset="0"/>
              </a:rPr>
              <a:t>Primeiro Atender Critérios de Segurança</a:t>
            </a:r>
          </a:p>
          <a:p>
            <a:pPr lvl="1" eaLnBrk="1" hangingPunct="1"/>
            <a:r>
              <a:rPr lang="pt-BR" sz="2000" noProof="0" dirty="0" smtClean="0">
                <a:latin typeface="Arial" pitchFamily="34" charset="0"/>
                <a:cs typeface="Arial" pitchFamily="34" charset="0"/>
              </a:rPr>
              <a:t>Depois </a:t>
            </a:r>
            <a:r>
              <a:rPr lang="pt-BR" sz="2000" dirty="0" smtClean="0">
                <a:latin typeface="Arial" pitchFamily="34" charset="0"/>
                <a:cs typeface="Arial" pitchFamily="34" charset="0"/>
              </a:rPr>
              <a:t>Incluir Outros Objetivos</a:t>
            </a:r>
            <a:endParaRPr lang="pt-BR" sz="2000" noProof="0" dirty="0" smtClean="0">
              <a:latin typeface="Arial" pitchFamily="34" charset="0"/>
              <a:cs typeface="Arial" pitchFamily="34" charset="0"/>
            </a:endParaRPr>
          </a:p>
        </p:txBody>
      </p:sp>
      <p:graphicFrame>
        <p:nvGraphicFramePr>
          <p:cNvPr id="3074" name="Object 3"/>
          <p:cNvGraphicFramePr>
            <a:graphicFrameLocks noGrp="1" noChangeAspect="1"/>
          </p:cNvGraphicFramePr>
          <p:nvPr>
            <p:ph type="clipArt" sz="half" idx="2"/>
          </p:nvPr>
        </p:nvGraphicFramePr>
        <p:xfrm>
          <a:off x="5780088" y="1828800"/>
          <a:ext cx="3363912" cy="2205038"/>
        </p:xfrm>
        <a:graphic>
          <a:graphicData uri="http://schemas.openxmlformats.org/presentationml/2006/ole">
            <mc:AlternateContent xmlns:mc="http://schemas.openxmlformats.org/markup-compatibility/2006">
              <mc:Choice xmlns:v="urn:schemas-microsoft-com:vml" Requires="v">
                <p:oleObj spid="_x0000_s4124" name="Clip" r:id="rId4" imgW="5638095" imgH="3695238" progId="">
                  <p:embed/>
                </p:oleObj>
              </mc:Choice>
              <mc:Fallback>
                <p:oleObj name="Clip" r:id="rId4" imgW="5638095" imgH="3695238"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0088" y="1828800"/>
                        <a:ext cx="3363912" cy="2205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77" name="Picture 4" descr="TF slide 1"/>
          <p:cNvPicPr>
            <a:picLocks noChangeAspect="1" noChangeArrowheads="1"/>
          </p:cNvPicPr>
          <p:nvPr/>
        </p:nvPicPr>
        <p:blipFill>
          <a:blip r:embed="rId6" cstate="screen"/>
          <a:srcRect/>
          <a:stretch>
            <a:fillRect/>
          </a:stretch>
        </p:blipFill>
        <p:spPr bwMode="auto">
          <a:xfrm>
            <a:off x="5422006" y="4114800"/>
            <a:ext cx="3227388" cy="213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pt-BR" noProof="0" dirty="0" smtClean="0"/>
              <a:t>Engenheiro Chefe</a:t>
            </a:r>
            <a:endParaRPr lang="pt-BR" noProof="0" dirty="0"/>
          </a:p>
        </p:txBody>
      </p:sp>
      <p:sp>
        <p:nvSpPr>
          <p:cNvPr id="3" name="Text Placeholder 2"/>
          <p:cNvSpPr>
            <a:spLocks noGrp="1"/>
          </p:cNvSpPr>
          <p:nvPr>
            <p:ph type="body" sz="half" idx="1"/>
          </p:nvPr>
        </p:nvSpPr>
        <p:spPr>
          <a:xfrm>
            <a:off x="457200" y="1189037"/>
            <a:ext cx="8458200" cy="3992563"/>
          </a:xfrm>
        </p:spPr>
        <p:txBody>
          <a:bodyPr/>
          <a:lstStyle/>
          <a:p>
            <a:r>
              <a:rPr lang="pt-BR" noProof="0" dirty="0" smtClean="0"/>
              <a:t>Um </a:t>
            </a:r>
            <a:r>
              <a:rPr lang="pt-BR" dirty="0" smtClean="0"/>
              <a:t>engenheiro profissional, engenheiro geotécnico, ou geólogo, com capacitação técnica adequada e experiência</a:t>
            </a:r>
            <a:r>
              <a:rPr lang="pt-BR" noProof="0" dirty="0" smtClean="0"/>
              <a:t>, cuja responsabilidade é liderar os membros de uma </a:t>
            </a:r>
            <a:r>
              <a:rPr lang="pt-BR" dirty="0" smtClean="0"/>
              <a:t>equipe técnica </a:t>
            </a:r>
            <a:r>
              <a:rPr lang="pt-BR" noProof="0" dirty="0" smtClean="0"/>
              <a:t>como parte de uma equipe incumbida de entregar produtos . </a:t>
            </a:r>
          </a:p>
          <a:p>
            <a:r>
              <a:rPr lang="pt-BR" noProof="0" dirty="0" smtClean="0"/>
              <a:t>Deve ser a mesma pessoa para os diversos estudos.</a:t>
            </a:r>
            <a:endParaRPr lang="pt-BR" noProof="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pt-BR" noProof="0" dirty="0" smtClean="0">
                <a:solidFill>
                  <a:srgbClr val="FF0000"/>
                </a:solidFill>
              </a:rPr>
              <a:t>Comunicação de Riscos e Segurança</a:t>
            </a:r>
          </a:p>
        </p:txBody>
      </p:sp>
      <p:sp>
        <p:nvSpPr>
          <p:cNvPr id="19460" name="Rectangle 3"/>
          <p:cNvSpPr>
            <a:spLocks noGrp="1" noChangeArrowheads="1"/>
          </p:cNvSpPr>
          <p:nvPr>
            <p:ph idx="1"/>
          </p:nvPr>
        </p:nvSpPr>
        <p:spPr>
          <a:xfrm>
            <a:off x="381000" y="1752600"/>
            <a:ext cx="8229600" cy="4525963"/>
          </a:xfrm>
        </p:spPr>
        <p:txBody>
          <a:bodyPr/>
          <a:lstStyle/>
          <a:p>
            <a:pPr eaLnBrk="1" hangingPunct="1">
              <a:lnSpc>
                <a:spcPct val="90000"/>
              </a:lnSpc>
            </a:pPr>
            <a:r>
              <a:rPr lang="pt-BR" noProof="0" dirty="0" smtClean="0">
                <a:latin typeface="Arial" pitchFamily="34" charset="0"/>
                <a:cs typeface="Arial" pitchFamily="34" charset="0"/>
              </a:rPr>
              <a:t>Seria inconsistente e insincero afirmar que determinados projetos “são </a:t>
            </a:r>
            <a:r>
              <a:rPr lang="pt-BR" dirty="0" smtClean="0">
                <a:latin typeface="Arial" pitchFamily="34" charset="0"/>
                <a:cs typeface="Arial" pitchFamily="34" charset="0"/>
              </a:rPr>
              <a:t>seguros porém seus reparos necessitam investimentos significativos</a:t>
            </a:r>
            <a:r>
              <a:rPr lang="pt-BR" noProof="0" dirty="0" smtClean="0">
                <a:latin typeface="Arial" pitchFamily="34" charset="0"/>
                <a:cs typeface="Arial" pitchFamily="34" charset="0"/>
              </a:rPr>
              <a:t>”</a:t>
            </a:r>
          </a:p>
          <a:p>
            <a:pPr eaLnBrk="1" hangingPunct="1">
              <a:lnSpc>
                <a:spcPct val="90000"/>
              </a:lnSpc>
            </a:pPr>
            <a:r>
              <a:rPr lang="pt-BR" noProof="0" dirty="0" smtClean="0">
                <a:latin typeface="Arial" pitchFamily="34" charset="0"/>
                <a:cs typeface="Arial" pitchFamily="34" charset="0"/>
              </a:rPr>
              <a:t>Como </a:t>
            </a:r>
            <a:r>
              <a:rPr lang="pt-BR" dirty="0" smtClean="0">
                <a:latin typeface="Arial" pitchFamily="34" charset="0"/>
                <a:cs typeface="Arial" pitchFamily="34" charset="0"/>
              </a:rPr>
              <a:t>projetistas, construtores e operadores, os engenheiros têm a obrigação moral singular de tomar decisões com base na segurança, pois a população geral não possui experiência nem conhecimento para fazê-lo</a:t>
            </a:r>
            <a:r>
              <a:rPr lang="pt-BR" noProof="0" dirty="0" smtClean="0">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304800" y="228600"/>
            <a:ext cx="8382000" cy="1676400"/>
          </a:xfrm>
        </p:spPr>
        <p:txBody>
          <a:bodyPr/>
          <a:lstStyle/>
          <a:p>
            <a:pPr eaLnBrk="1" hangingPunct="1"/>
            <a:r>
              <a:rPr lang="pt-BR" sz="2800" noProof="0" dirty="0" smtClean="0">
                <a:solidFill>
                  <a:srgbClr val="FF0000"/>
                </a:solidFill>
              </a:rPr>
              <a:t>O Que o Proprietário com Credibilidade </a:t>
            </a:r>
            <a:r>
              <a:rPr lang="pt-BR" sz="2800" dirty="0" smtClean="0">
                <a:solidFill>
                  <a:srgbClr val="FF0000"/>
                </a:solidFill>
              </a:rPr>
              <a:t>Deve Fazer Enquanto as Deficiências </a:t>
            </a:r>
            <a:r>
              <a:rPr lang="pt-BR" sz="2800" dirty="0">
                <a:solidFill>
                  <a:srgbClr val="FF0000"/>
                </a:solidFill>
              </a:rPr>
              <a:t>E</a:t>
            </a:r>
            <a:r>
              <a:rPr lang="pt-BR" sz="2800" dirty="0" smtClean="0">
                <a:solidFill>
                  <a:srgbClr val="FF0000"/>
                </a:solidFill>
              </a:rPr>
              <a:t>stão </a:t>
            </a:r>
            <a:r>
              <a:rPr lang="pt-BR" sz="2800" dirty="0">
                <a:solidFill>
                  <a:srgbClr val="FF0000"/>
                </a:solidFill>
              </a:rPr>
              <a:t>S</a:t>
            </a:r>
            <a:r>
              <a:rPr lang="pt-BR" sz="2800" dirty="0" smtClean="0">
                <a:solidFill>
                  <a:srgbClr val="FF0000"/>
                </a:solidFill>
              </a:rPr>
              <a:t>endo Resolvidas</a:t>
            </a:r>
            <a:r>
              <a:rPr lang="pt-BR" sz="2800" noProof="0" dirty="0" smtClean="0">
                <a:solidFill>
                  <a:srgbClr val="FF0000"/>
                </a:solidFill>
              </a:rPr>
              <a:t>?</a:t>
            </a:r>
            <a:br>
              <a:rPr lang="pt-BR" sz="2800" noProof="0" dirty="0" smtClean="0">
                <a:solidFill>
                  <a:srgbClr val="FF0000"/>
                </a:solidFill>
              </a:rPr>
            </a:br>
            <a:r>
              <a:rPr lang="pt-BR" sz="2800" noProof="0" dirty="0" smtClean="0">
                <a:solidFill>
                  <a:srgbClr val="FF0000"/>
                </a:solidFill>
              </a:rPr>
              <a:t/>
            </a:r>
            <a:br>
              <a:rPr lang="pt-BR" sz="2800" noProof="0" dirty="0" smtClean="0">
                <a:solidFill>
                  <a:srgbClr val="FF0000"/>
                </a:solidFill>
              </a:rPr>
            </a:br>
            <a:r>
              <a:rPr lang="pt-BR" sz="2800" noProof="0" dirty="0" smtClean="0">
                <a:solidFill>
                  <a:srgbClr val="FF0000"/>
                </a:solidFill>
              </a:rPr>
              <a:t>Medidas Interinas de </a:t>
            </a:r>
            <a:r>
              <a:rPr lang="pt-BR" sz="2800" noProof="0" dirty="0" err="1" smtClean="0">
                <a:solidFill>
                  <a:srgbClr val="FF0000"/>
                </a:solidFill>
              </a:rPr>
              <a:t>Redu</a:t>
            </a:r>
            <a:r>
              <a:rPr lang="pt-BR" sz="2800" dirty="0" err="1" smtClean="0">
                <a:solidFill>
                  <a:srgbClr val="FF0000"/>
                </a:solidFill>
              </a:rPr>
              <a:t>ção</a:t>
            </a:r>
            <a:r>
              <a:rPr lang="pt-BR" sz="2800" dirty="0" smtClean="0">
                <a:solidFill>
                  <a:srgbClr val="FF0000"/>
                </a:solidFill>
              </a:rPr>
              <a:t> de Riscos (</a:t>
            </a:r>
            <a:r>
              <a:rPr lang="pt-BR" sz="2800" dirty="0" err="1" smtClean="0">
                <a:solidFill>
                  <a:srgbClr val="FF0000"/>
                </a:solidFill>
              </a:rPr>
              <a:t>MIRRs</a:t>
            </a:r>
            <a:r>
              <a:rPr lang="pt-BR" sz="2800" dirty="0" smtClean="0">
                <a:solidFill>
                  <a:srgbClr val="FF0000"/>
                </a:solidFill>
              </a:rPr>
              <a:t>) </a:t>
            </a:r>
            <a:r>
              <a:rPr lang="pt-BR" sz="3200" noProof="0" dirty="0" smtClean="0">
                <a:solidFill>
                  <a:srgbClr val="FF0000"/>
                </a:solidFill>
              </a:rPr>
              <a:t>(Capítulo 7)</a:t>
            </a:r>
          </a:p>
        </p:txBody>
      </p:sp>
      <p:pic>
        <p:nvPicPr>
          <p:cNvPr id="20485" name="Picture 4" descr="Pages from EC 1110-2-6064"/>
          <p:cNvPicPr>
            <a:picLocks noGrp="1" noChangeAspect="1" noChangeArrowheads="1"/>
          </p:cNvPicPr>
          <p:nvPr>
            <p:ph type="clipArt" sz="half" idx="1"/>
          </p:nvPr>
        </p:nvPicPr>
        <p:blipFill>
          <a:blip r:embed="rId3" cstate="screen"/>
          <a:srcRect/>
          <a:stretch>
            <a:fillRect/>
          </a:stretch>
        </p:blipFill>
        <p:spPr>
          <a:xfrm>
            <a:off x="691857" y="2133601"/>
            <a:ext cx="3394368" cy="3657599"/>
          </a:xfrm>
          <a:noFill/>
        </p:spPr>
      </p:pic>
      <p:sp>
        <p:nvSpPr>
          <p:cNvPr id="20484" name="Rectangle 3"/>
          <p:cNvSpPr>
            <a:spLocks noGrp="1" noChangeArrowheads="1"/>
          </p:cNvSpPr>
          <p:nvPr>
            <p:ph type="body" sz="half" idx="2"/>
          </p:nvPr>
        </p:nvSpPr>
        <p:spPr>
          <a:xfrm>
            <a:off x="4648200" y="2362200"/>
            <a:ext cx="4033838" cy="3992563"/>
          </a:xfrm>
        </p:spPr>
        <p:txBody>
          <a:bodyPr/>
          <a:lstStyle/>
          <a:p>
            <a:pPr eaLnBrk="1" hangingPunct="1"/>
            <a:r>
              <a:rPr lang="pt-BR" sz="2800" noProof="0" dirty="0" smtClean="0">
                <a:latin typeface="Arial" pitchFamily="34" charset="0"/>
                <a:cs typeface="Arial" pitchFamily="34" charset="0"/>
              </a:rPr>
              <a:t>Nossa </a:t>
            </a:r>
            <a:r>
              <a:rPr lang="pt-BR" sz="2800" dirty="0" smtClean="0">
                <a:latin typeface="Arial" pitchFamily="34" charset="0"/>
                <a:cs typeface="Arial" pitchFamily="34" charset="0"/>
              </a:rPr>
              <a:t>Resposta a Riscos Intoleráveis com Orçamento Limitado</a:t>
            </a:r>
            <a:endParaRPr lang="pt-BR" sz="2800" noProof="0" dirty="0" smtClean="0">
              <a:latin typeface="Arial" pitchFamily="34" charset="0"/>
              <a:cs typeface="Arial" pitchFamily="34" charset="0"/>
            </a:endParaRPr>
          </a:p>
          <a:p>
            <a:pPr eaLnBrk="1" hangingPunct="1"/>
            <a:r>
              <a:rPr lang="pt-BR" sz="2800" noProof="0" dirty="0" err="1" smtClean="0">
                <a:latin typeface="Arial" pitchFamily="34" charset="0"/>
                <a:cs typeface="Arial" pitchFamily="34" charset="0"/>
              </a:rPr>
              <a:t>MIRRs</a:t>
            </a:r>
            <a:r>
              <a:rPr lang="pt-BR" sz="2800" noProof="0" dirty="0" smtClean="0">
                <a:latin typeface="Arial" pitchFamily="34" charset="0"/>
                <a:cs typeface="Arial" pitchFamily="34" charset="0"/>
              </a:rPr>
              <a:t> </a:t>
            </a:r>
            <a:r>
              <a:rPr lang="pt-BR" sz="2800" dirty="0" smtClean="0">
                <a:latin typeface="Arial" pitchFamily="34" charset="0"/>
                <a:cs typeface="Arial" pitchFamily="34" charset="0"/>
              </a:rPr>
              <a:t>existirão por </a:t>
            </a:r>
            <a:r>
              <a:rPr lang="pt-BR" sz="2800" b="1" i="1" dirty="0" smtClean="0">
                <a:latin typeface="Arial" pitchFamily="34" charset="0"/>
                <a:cs typeface="Arial" pitchFamily="34" charset="0"/>
              </a:rPr>
              <a:t>muito </a:t>
            </a:r>
            <a:r>
              <a:rPr lang="pt-BR" sz="2800" noProof="0" dirty="0" smtClean="0">
                <a:latin typeface="Arial" pitchFamily="34" charset="0"/>
                <a:cs typeface="Arial" pitchFamily="34" charset="0"/>
              </a:rPr>
              <a:t>tempo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0"/>
          </p:nvPr>
        </p:nvSpPr>
        <p:spPr/>
        <p:txBody>
          <a:bodyPr/>
          <a:lstStyle/>
          <a:p>
            <a:pPr>
              <a:defRPr/>
            </a:pPr>
            <a:fld id="{412D2CAC-BBC1-4E1D-B40E-AE6B92A03789}" type="slidenum">
              <a:rPr lang="en-US" smtClean="0"/>
              <a:pPr>
                <a:defRPr/>
              </a:pPr>
              <a:t>17</a:t>
            </a:fld>
            <a:endParaRPr lang="en-US" dirty="0"/>
          </a:p>
        </p:txBody>
      </p:sp>
      <p:pic>
        <p:nvPicPr>
          <p:cNvPr id="7" name="Picture 3"/>
          <p:cNvPicPr>
            <a:picLocks noChangeAspect="1" noChangeArrowheads="1"/>
          </p:cNvPicPr>
          <p:nvPr/>
        </p:nvPicPr>
        <p:blipFill>
          <a:blip r:embed="rId3" cstate="screen"/>
          <a:srcRect/>
          <a:stretch>
            <a:fillRect/>
          </a:stretch>
        </p:blipFill>
        <p:spPr bwMode="auto">
          <a:xfrm>
            <a:off x="304800" y="152400"/>
            <a:ext cx="8555020" cy="5715000"/>
          </a:xfrm>
          <a:prstGeom prst="rect">
            <a:avLst/>
          </a:prstGeom>
          <a:noFill/>
          <a:ln w="28575">
            <a:solidFill>
              <a:schemeClr val="tx1"/>
            </a:solidFill>
            <a:miter lim="800000"/>
            <a:headEnd/>
            <a:tailEnd/>
          </a:ln>
        </p:spPr>
      </p:pic>
      <p:sp>
        <p:nvSpPr>
          <p:cNvPr id="12" name="TextBox 11"/>
          <p:cNvSpPr txBox="1"/>
          <p:nvPr/>
        </p:nvSpPr>
        <p:spPr>
          <a:xfrm>
            <a:off x="1697020" y="261072"/>
            <a:ext cx="184731" cy="362309"/>
          </a:xfrm>
          <a:prstGeom prst="rect">
            <a:avLst/>
          </a:prstGeom>
          <a:noFill/>
        </p:spPr>
        <p:txBody>
          <a:bodyPr wrap="none" rtlCol="0">
            <a:spAutoFit/>
          </a:bodyPr>
          <a:lstStyle/>
          <a:p>
            <a:endParaRPr lang="en-US" dirty="0"/>
          </a:p>
        </p:txBody>
      </p:sp>
      <p:sp>
        <p:nvSpPr>
          <p:cNvPr id="13" name="TextBox 12"/>
          <p:cNvSpPr txBox="1"/>
          <p:nvPr/>
        </p:nvSpPr>
        <p:spPr>
          <a:xfrm>
            <a:off x="4364020" y="560076"/>
            <a:ext cx="184731" cy="362309"/>
          </a:xfrm>
          <a:prstGeom prst="rect">
            <a:avLst/>
          </a:prstGeom>
          <a:noFill/>
        </p:spPr>
        <p:txBody>
          <a:bodyPr wrap="none" rtlCol="0">
            <a:spAutoFit/>
          </a:bodyPr>
          <a:lstStyle/>
          <a:p>
            <a:endParaRPr lang="en-US" dirty="0"/>
          </a:p>
        </p:txBody>
      </p:sp>
      <p:sp>
        <p:nvSpPr>
          <p:cNvPr id="17" name="Left-Right Arrow 16"/>
          <p:cNvSpPr/>
          <p:nvPr/>
        </p:nvSpPr>
        <p:spPr>
          <a:xfrm>
            <a:off x="2230420" y="2129848"/>
            <a:ext cx="6096000" cy="373755"/>
          </a:xfrm>
          <a:prstGeom prst="leftRightArrow">
            <a:avLst/>
          </a:prstGeom>
          <a:solidFill>
            <a:srgbClr val="FFFF00"/>
          </a:solidFill>
          <a:ln>
            <a:solidFill>
              <a:srgbClr val="8E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err="1" smtClean="0">
                <a:solidFill>
                  <a:srgbClr val="000000"/>
                </a:solidFill>
              </a:rPr>
              <a:t>Duração</a:t>
            </a:r>
            <a:r>
              <a:rPr lang="en-US" sz="1400" dirty="0" smtClean="0">
                <a:solidFill>
                  <a:srgbClr val="000000"/>
                </a:solidFill>
              </a:rPr>
              <a:t> de </a:t>
            </a:r>
            <a:r>
              <a:rPr lang="en-US" sz="1400" dirty="0" err="1" smtClean="0">
                <a:solidFill>
                  <a:srgbClr val="000000"/>
                </a:solidFill>
              </a:rPr>
              <a:t>Medidas</a:t>
            </a:r>
            <a:r>
              <a:rPr lang="en-US" sz="1400" dirty="0" smtClean="0">
                <a:solidFill>
                  <a:srgbClr val="000000"/>
                </a:solidFill>
              </a:rPr>
              <a:t> </a:t>
            </a:r>
            <a:r>
              <a:rPr lang="en-US" sz="1400" dirty="0" err="1" smtClean="0">
                <a:solidFill>
                  <a:srgbClr val="000000"/>
                </a:solidFill>
              </a:rPr>
              <a:t>Interinas</a:t>
            </a:r>
            <a:r>
              <a:rPr lang="en-US" sz="1400" dirty="0" smtClean="0">
                <a:solidFill>
                  <a:srgbClr val="000000"/>
                </a:solidFill>
              </a:rPr>
              <a:t> de </a:t>
            </a:r>
            <a:r>
              <a:rPr lang="en-US" sz="1400" dirty="0" err="1" smtClean="0">
                <a:solidFill>
                  <a:srgbClr val="000000"/>
                </a:solidFill>
              </a:rPr>
              <a:t>Redução</a:t>
            </a:r>
            <a:r>
              <a:rPr lang="en-US" sz="1400" dirty="0" smtClean="0">
                <a:solidFill>
                  <a:srgbClr val="000000"/>
                </a:solidFill>
              </a:rPr>
              <a:t> de </a:t>
            </a:r>
            <a:r>
              <a:rPr lang="en-US" sz="1400" dirty="0" err="1" smtClean="0">
                <a:solidFill>
                  <a:srgbClr val="000000"/>
                </a:solidFill>
              </a:rPr>
              <a:t>Riscos</a:t>
            </a:r>
            <a:r>
              <a:rPr lang="en-US" sz="1400" dirty="0" smtClean="0">
                <a:solidFill>
                  <a:srgbClr val="000000"/>
                </a:solidFill>
              </a:rPr>
              <a:t>!</a:t>
            </a:r>
            <a:endParaRPr lang="en-US" sz="1400" dirty="0">
              <a:solidFill>
                <a:srgbClr val="000000"/>
              </a:solidFill>
            </a:endParaRPr>
          </a:p>
        </p:txBody>
      </p:sp>
      <p:sp>
        <p:nvSpPr>
          <p:cNvPr id="21" name="TextBox 20"/>
          <p:cNvSpPr txBox="1"/>
          <p:nvPr/>
        </p:nvSpPr>
        <p:spPr>
          <a:xfrm>
            <a:off x="2763820" y="335823"/>
            <a:ext cx="6085470" cy="830997"/>
          </a:xfrm>
          <a:prstGeom prst="rect">
            <a:avLst/>
          </a:prstGeom>
          <a:noFill/>
        </p:spPr>
        <p:txBody>
          <a:bodyPr wrap="none" rtlCol="0">
            <a:spAutoFit/>
          </a:bodyPr>
          <a:lstStyle/>
          <a:p>
            <a:r>
              <a:rPr lang="en-US" sz="2400" b="1" dirty="0" smtClean="0"/>
              <a:t>Plano de </a:t>
            </a:r>
            <a:r>
              <a:rPr lang="en-US" sz="2400" b="1" dirty="0" err="1" smtClean="0"/>
              <a:t>Investimento</a:t>
            </a:r>
            <a:r>
              <a:rPr lang="en-US" sz="2400" b="1" dirty="0" smtClean="0"/>
              <a:t> </a:t>
            </a:r>
            <a:r>
              <a:rPr lang="en-US" sz="2400" b="1" dirty="0" err="1" smtClean="0"/>
              <a:t>em</a:t>
            </a:r>
            <a:r>
              <a:rPr lang="en-US" sz="2400" b="1" dirty="0" smtClean="0"/>
              <a:t> </a:t>
            </a:r>
            <a:r>
              <a:rPr lang="en-US" sz="2400" b="1" dirty="0" err="1" smtClean="0"/>
              <a:t>Segurança</a:t>
            </a:r>
            <a:r>
              <a:rPr lang="en-US" sz="2400" b="1" dirty="0" smtClean="0"/>
              <a:t> de </a:t>
            </a:r>
          </a:p>
          <a:p>
            <a:r>
              <a:rPr lang="en-US" sz="2400" b="1" dirty="0" err="1" smtClean="0"/>
              <a:t>Barragens</a:t>
            </a:r>
            <a:endParaRPr lang="en-US" sz="2400" b="1" dirty="0"/>
          </a:p>
        </p:txBody>
      </p:sp>
      <p:sp>
        <p:nvSpPr>
          <p:cNvPr id="6" name="Rectangle 3"/>
          <p:cNvSpPr txBox="1">
            <a:spLocks noChangeArrowheads="1"/>
          </p:cNvSpPr>
          <p:nvPr/>
        </p:nvSpPr>
        <p:spPr bwMode="auto">
          <a:xfrm>
            <a:off x="1620820" y="2802607"/>
            <a:ext cx="5410200" cy="17192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lnSpc>
                <a:spcPct val="90000"/>
              </a:lnSpc>
              <a:spcBef>
                <a:spcPct val="20000"/>
              </a:spcBef>
              <a:buFont typeface="Arial" pitchFamily="34" charset="0"/>
              <a:buChar char="•"/>
              <a:defRPr/>
            </a:pPr>
            <a:r>
              <a:rPr kumimoji="0" lang="en-US" sz="1400" b="1" i="0" u="none" strike="noStrike" kern="0" cap="none" spc="0" normalizeH="0" noProof="0" dirty="0" smtClean="0">
                <a:ln>
                  <a:noFill/>
                </a:ln>
                <a:solidFill>
                  <a:schemeClr val="tx1"/>
                </a:solidFill>
                <a:effectLst/>
                <a:uLnTx/>
                <a:uFillTx/>
                <a:latin typeface="+mn-lt"/>
                <a:ea typeface="ＭＳ Ｐゴシック" charset="-128"/>
                <a:cs typeface="+mn-cs"/>
              </a:rPr>
              <a:t>~ </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$26 </a:t>
            </a:r>
            <a:r>
              <a:rPr kumimoji="0" lang="en-US" sz="1400" b="1" i="0" u="none" strike="noStrike" kern="0" cap="none" spc="0" normalizeH="0" baseline="0" noProof="0" dirty="0" err="1" smtClean="0">
                <a:ln>
                  <a:noFill/>
                </a:ln>
                <a:solidFill>
                  <a:schemeClr val="tx1"/>
                </a:solidFill>
                <a:effectLst/>
                <a:uLnTx/>
                <a:uFillTx/>
                <a:latin typeface="+mn-lt"/>
                <a:ea typeface="ＭＳ Ｐゴシック" charset="-128"/>
                <a:cs typeface="+mn-cs"/>
              </a:rPr>
              <a:t>Bilh</a:t>
            </a:r>
            <a:r>
              <a:rPr lang="en-US" sz="1400" b="1" kern="0" dirty="0" err="1" smtClean="0">
                <a:latin typeface="+mn-lt"/>
                <a:ea typeface="ＭＳ Ｐゴシック" charset="-128"/>
              </a:rPr>
              <a:t>ões</a:t>
            </a:r>
            <a:r>
              <a:rPr lang="en-US" sz="1400" b="1" kern="0" dirty="0" smtClean="0">
                <a:latin typeface="+mn-lt"/>
                <a:ea typeface="ＭＳ Ｐゴシック" charset="-128"/>
              </a:rPr>
              <a:t> </a:t>
            </a:r>
            <a:r>
              <a:rPr lang="en-US" sz="1400" b="1" kern="0" dirty="0" err="1" smtClean="0">
                <a:latin typeface="+mn-lt"/>
                <a:ea typeface="ＭＳ Ｐゴシック" charset="-128"/>
              </a:rPr>
              <a:t>em</a:t>
            </a:r>
            <a:r>
              <a:rPr lang="en-US" sz="1400" b="1" kern="0" dirty="0" smtClean="0">
                <a:latin typeface="+mn-lt"/>
                <a:ea typeface="ＭＳ Ｐゴシック" charset="-128"/>
              </a:rPr>
              <a:t> </a:t>
            </a:r>
            <a:r>
              <a:rPr lang="en-US" sz="1400" b="1" kern="0" dirty="0" err="1" smtClean="0">
                <a:latin typeface="+mn-lt"/>
                <a:ea typeface="ＭＳ Ｐゴシック" charset="-128"/>
              </a:rPr>
              <a:t>Investimentos</a:t>
            </a:r>
            <a:r>
              <a:rPr lang="en-US" sz="1400" b="1" kern="0" dirty="0" smtClean="0">
                <a:latin typeface="+mn-lt"/>
                <a:ea typeface="ＭＳ Ｐゴシック" charset="-128"/>
              </a:rPr>
              <a:t> </a:t>
            </a:r>
            <a:r>
              <a:rPr lang="en-US" sz="1400" b="1" kern="0" dirty="0" err="1" smtClean="0">
                <a:latin typeface="+mn-lt"/>
                <a:ea typeface="ＭＳ Ｐゴシック" charset="-128"/>
              </a:rPr>
              <a:t>para</a:t>
            </a:r>
            <a:r>
              <a:rPr lang="en-US" sz="1400" b="1" kern="0" dirty="0" smtClean="0">
                <a:latin typeface="+mn-lt"/>
                <a:ea typeface="ＭＳ Ｐゴシック" charset="-128"/>
              </a:rPr>
              <a:t> </a:t>
            </a:r>
            <a:r>
              <a:rPr lang="en-US" sz="1400" b="1" kern="0" dirty="0" err="1" smtClean="0">
                <a:latin typeface="+mn-lt"/>
                <a:ea typeface="ＭＳ Ｐゴシック" charset="-128"/>
              </a:rPr>
              <a:t>Reparos</a:t>
            </a:r>
            <a:r>
              <a:rPr lang="en-US" sz="1400" b="1" kern="0" dirty="0" smtClean="0">
                <a:latin typeface="+mn-lt"/>
                <a:ea typeface="ＭＳ Ｐゴシック" charset="-128"/>
              </a:rPr>
              <a:t> </a:t>
            </a:r>
            <a:r>
              <a:rPr lang="en-US" sz="1400" b="1" kern="0" dirty="0" err="1" smtClean="0">
                <a:latin typeface="+mn-lt"/>
                <a:ea typeface="ＭＳ Ｐゴシック" charset="-128"/>
              </a:rPr>
              <a:t>em</a:t>
            </a:r>
            <a:r>
              <a:rPr lang="en-US" sz="1400" b="1" kern="0" dirty="0" smtClean="0">
                <a:latin typeface="+mn-lt"/>
                <a:ea typeface="ＭＳ Ｐゴシック" charset="-128"/>
              </a:rPr>
              <a:t> </a:t>
            </a:r>
            <a:r>
              <a:rPr lang="en-US" sz="1400" b="1" kern="0" dirty="0">
                <a:ea typeface="ＭＳ Ｐゴシック" charset="-128"/>
              </a:rPr>
              <a:t>319 </a:t>
            </a:r>
            <a:r>
              <a:rPr lang="en-US" sz="1400" b="1" kern="0" dirty="0" err="1" smtClean="0">
                <a:latin typeface="+mn-lt"/>
                <a:ea typeface="ＭＳ Ｐゴシック" charset="-128"/>
              </a:rPr>
              <a:t>Barragens</a:t>
            </a:r>
            <a:r>
              <a:rPr lang="en-US" sz="1400" b="1" kern="0" dirty="0" smtClean="0">
                <a:latin typeface="+mn-lt"/>
                <a:ea typeface="ＭＳ Ｐゴシック" charset="-128"/>
              </a:rPr>
              <a:t> </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DSAC I, II &amp; III</a:t>
            </a:r>
            <a:endParaRPr lang="en-US" sz="1400" b="1" kern="0" dirty="0" smtClean="0">
              <a:latin typeface="+mn-lt"/>
            </a:endParaRPr>
          </a:p>
          <a:p>
            <a:pPr lvl="0" eaLnBrk="0" hangingPunct="0">
              <a:lnSpc>
                <a:spcPct val="90000"/>
              </a:lnSpc>
              <a:spcBef>
                <a:spcPct val="20000"/>
              </a:spcBef>
              <a:buFont typeface="Arial" pitchFamily="34" charset="0"/>
              <a:buChar char="•"/>
              <a:defRPr/>
            </a:pP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  </a:t>
            </a:r>
            <a:r>
              <a:rPr kumimoji="0" lang="en-US" sz="1400" b="1" i="0" u="none" strike="noStrike" kern="0" cap="none" spc="0" normalizeH="0" baseline="0" noProof="0" dirty="0" err="1" smtClean="0">
                <a:ln>
                  <a:noFill/>
                </a:ln>
                <a:solidFill>
                  <a:schemeClr val="tx1"/>
                </a:solidFill>
                <a:effectLst/>
                <a:uLnTx/>
                <a:uFillTx/>
                <a:latin typeface="+mn-lt"/>
                <a:ea typeface="ＭＳ Ｐゴシック" charset="-128"/>
                <a:cs typeface="+mn-cs"/>
              </a:rPr>
              <a:t>Cenários</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 de </a:t>
            </a:r>
            <a:r>
              <a:rPr lang="en-US" sz="1400" b="1" kern="0" dirty="0" err="1" smtClean="0">
                <a:latin typeface="+mn-lt"/>
                <a:ea typeface="ＭＳ Ｐゴシック" charset="-128"/>
              </a:rPr>
              <a:t>Financiamento</a:t>
            </a:r>
            <a:r>
              <a:rPr lang="en-US" sz="1400" b="1" kern="0" dirty="0" smtClean="0">
                <a:latin typeface="+mn-lt"/>
                <a:ea typeface="ＭＳ Ｐゴシック" charset="-128"/>
              </a:rPr>
              <a:t> </a:t>
            </a:r>
            <a:r>
              <a:rPr lang="en-US" sz="1400" b="1" kern="0" dirty="0" err="1" smtClean="0">
                <a:latin typeface="+mn-lt"/>
                <a:ea typeface="ＭＳ Ｐゴシック" charset="-128"/>
              </a:rPr>
              <a:t>para</a:t>
            </a:r>
            <a:r>
              <a:rPr lang="en-US" sz="1400" b="1" kern="0" dirty="0" smtClean="0">
                <a:latin typeface="+mn-lt"/>
                <a:ea typeface="ＭＳ Ｐゴシック" charset="-128"/>
              </a:rPr>
              <a:t> </a:t>
            </a:r>
            <a:r>
              <a:rPr lang="en-US" sz="1400" b="1" kern="0" dirty="0" err="1" smtClean="0">
                <a:latin typeface="+mn-lt"/>
                <a:ea typeface="ＭＳ Ｐゴシック" charset="-128"/>
              </a:rPr>
              <a:t>Concluir</a:t>
            </a:r>
            <a:r>
              <a:rPr lang="en-US" sz="1400" b="1" kern="0" dirty="0" smtClean="0">
                <a:latin typeface="+mn-lt"/>
                <a:ea typeface="ＭＳ Ｐゴシック" charset="-128"/>
              </a:rPr>
              <a:t> </a:t>
            </a:r>
            <a:r>
              <a:rPr lang="en-US" sz="1400" b="1" kern="0" dirty="0" err="1" smtClean="0">
                <a:latin typeface="+mn-lt"/>
                <a:ea typeface="ＭＳ Ｐゴシック" charset="-128"/>
              </a:rPr>
              <a:t>Investimentos</a:t>
            </a:r>
            <a:r>
              <a:rPr lang="en-US" sz="1400" b="1" kern="0" dirty="0" smtClean="0">
                <a:latin typeface="+mn-lt"/>
                <a:ea typeface="ＭＳ Ｐゴシック" charset="-128"/>
              </a:rPr>
              <a:t> </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a:t>
            </a:r>
          </a:p>
          <a:p>
            <a:pPr marL="457200" marR="0" lvl="1" indent="0" algn="l" defTabSz="914400" rtl="0" eaLnBrk="1" fontAlgn="base" latinLnBrk="0" hangingPunct="1">
              <a:lnSpc>
                <a:spcPct val="90000"/>
              </a:lnSpc>
              <a:spcBef>
                <a:spcPct val="20000"/>
              </a:spcBef>
              <a:spcAft>
                <a:spcPct val="0"/>
              </a:spcAft>
              <a:buClrTx/>
              <a:buSzPct val="75000"/>
              <a:buFont typeface="Arial" pitchFamily="34" charset="0"/>
              <a:buChar char="•"/>
              <a:tabLst/>
              <a:defRPr/>
            </a:pP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rPr>
              <a:t> $500M / </a:t>
            </a:r>
            <a:r>
              <a:rPr kumimoji="0" lang="en-US" sz="1400" b="1" i="0" u="none" strike="noStrike" kern="0" cap="none" spc="0" normalizeH="0" baseline="0" noProof="0" dirty="0" err="1" smtClean="0">
                <a:ln>
                  <a:noFill/>
                </a:ln>
                <a:solidFill>
                  <a:schemeClr val="tx1"/>
                </a:solidFill>
                <a:effectLst/>
                <a:uLnTx/>
                <a:uFillTx/>
                <a:latin typeface="+mn-lt"/>
                <a:ea typeface="ＭＳ Ｐゴシック" charset="-128"/>
              </a:rPr>
              <a:t>ano</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rPr>
              <a:t> – 55 </a:t>
            </a:r>
            <a:r>
              <a:rPr kumimoji="0" lang="en-US" sz="1400" b="1" i="0" u="none" strike="noStrike" kern="0" cap="none" spc="0" normalizeH="0" baseline="0" noProof="0" dirty="0" err="1" smtClean="0">
                <a:ln>
                  <a:noFill/>
                </a:ln>
                <a:solidFill>
                  <a:schemeClr val="tx1"/>
                </a:solidFill>
                <a:effectLst/>
                <a:uLnTx/>
                <a:uFillTx/>
                <a:latin typeface="+mn-lt"/>
                <a:ea typeface="ＭＳ Ｐゴシック" charset="-128"/>
              </a:rPr>
              <a:t>anos</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rPr>
              <a:t> (</a:t>
            </a:r>
            <a:r>
              <a:rPr kumimoji="0" lang="en-US" sz="1400" b="1" i="0" u="none" strike="noStrike" kern="0" cap="none" spc="0" normalizeH="0" baseline="0" noProof="0" dirty="0" err="1" smtClean="0">
                <a:ln>
                  <a:noFill/>
                </a:ln>
                <a:solidFill>
                  <a:schemeClr val="tx1"/>
                </a:solidFill>
                <a:effectLst/>
                <a:uLnTx/>
                <a:uFillTx/>
                <a:latin typeface="+mn-lt"/>
                <a:ea typeface="ＭＳ Ｐゴシック" charset="-128"/>
              </a:rPr>
              <a:t>atualmente</a:t>
            </a:r>
            <a:r>
              <a:rPr lang="en-US" sz="1400" b="1" kern="0" dirty="0" smtClean="0">
                <a:latin typeface="+mn-lt"/>
                <a:ea typeface="ＭＳ Ｐゴシック" charset="-128"/>
              </a:rPr>
              <a:t>)</a:t>
            </a:r>
          </a:p>
          <a:p>
            <a:pPr>
              <a:lnSpc>
                <a:spcPct val="90000"/>
              </a:lnSpc>
              <a:spcBef>
                <a:spcPct val="20000"/>
              </a:spcBef>
              <a:buSzPct val="75000"/>
              <a:buFont typeface="Arial" pitchFamily="34" charset="0"/>
              <a:buChar char="•"/>
              <a:defRPr/>
            </a:pP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$25 </a:t>
            </a:r>
            <a:r>
              <a:rPr lang="en-US" sz="1400" b="1" kern="0" dirty="0">
                <a:latin typeface="+mn-lt"/>
                <a:ea typeface="ＭＳ Ｐゴシック" charset="-128"/>
              </a:rPr>
              <a:t>B</a:t>
            </a:r>
            <a:r>
              <a:rPr lang="en-US" sz="1400" b="1" kern="0" noProof="0" dirty="0" err="1" smtClean="0">
                <a:latin typeface="+mn-lt"/>
                <a:ea typeface="ＭＳ Ｐゴシック" charset="-128"/>
              </a:rPr>
              <a:t>ilhões</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a:t>
            </a:r>
            <a:r>
              <a:rPr lang="en-US" sz="1400" b="1" kern="0" dirty="0" err="1">
                <a:latin typeface="+mn-lt"/>
                <a:ea typeface="ＭＳ Ｐゴシック" charset="-128"/>
              </a:rPr>
              <a:t>A</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no </a:t>
            </a:r>
            <a:r>
              <a:rPr kumimoji="0" lang="en-US" sz="1400" b="1" i="0" u="none" strike="noStrike" kern="0" cap="none" spc="0" normalizeH="0" baseline="0" noProof="0" dirty="0" err="1" smtClean="0">
                <a:ln>
                  <a:noFill/>
                </a:ln>
                <a:solidFill>
                  <a:schemeClr val="tx1"/>
                </a:solidFill>
                <a:effectLst/>
                <a:uLnTx/>
                <a:uFillTx/>
                <a:latin typeface="+mn-lt"/>
                <a:ea typeface="ＭＳ Ｐゴシック" charset="-128"/>
                <a:cs typeface="+mn-cs"/>
              </a:rPr>
              <a:t>em</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 </a:t>
            </a:r>
            <a:r>
              <a:rPr lang="en-US" sz="1400" b="1" kern="0" noProof="0" dirty="0">
                <a:latin typeface="+mn-lt"/>
                <a:ea typeface="ＭＳ Ｐゴシック" charset="-128"/>
              </a:rPr>
              <a:t>B</a:t>
            </a:r>
            <a:r>
              <a:rPr lang="en-US" sz="1400" b="1" kern="0" dirty="0" err="1" smtClean="0">
                <a:latin typeface="+mn-lt"/>
                <a:ea typeface="ＭＳ Ｐゴシック" charset="-128"/>
              </a:rPr>
              <a:t>enefícios</a:t>
            </a:r>
            <a:r>
              <a:rPr lang="en-US" sz="1400" b="1" kern="0" dirty="0" smtClean="0">
                <a:latin typeface="+mn-lt"/>
                <a:ea typeface="ＭＳ Ｐゴシック" charset="-128"/>
              </a:rPr>
              <a:t> </a:t>
            </a:r>
          </a:p>
          <a:p>
            <a:pPr>
              <a:lnSpc>
                <a:spcPct val="90000"/>
              </a:lnSpc>
              <a:spcBef>
                <a:spcPct val="20000"/>
              </a:spcBef>
              <a:buSzPct val="75000"/>
              <a:buFont typeface="Arial" pitchFamily="34" charset="0"/>
              <a:buChar char="•"/>
              <a:defRPr/>
            </a:pPr>
            <a:r>
              <a:rPr kumimoji="0" lang="en-US" sz="1400" b="1" i="0" u="none" strike="noStrike" kern="0" cap="none" spc="0" normalizeH="0" noProof="0" dirty="0">
                <a:ln>
                  <a:noFill/>
                </a:ln>
                <a:solidFill>
                  <a:schemeClr val="tx1"/>
                </a:solidFill>
                <a:effectLst/>
                <a:uLnTx/>
                <a:uFillTx/>
                <a:latin typeface="+mn-lt"/>
                <a:ea typeface="ＭＳ Ｐゴシック" charset="-128"/>
                <a:cs typeface="+mn-cs"/>
              </a:rPr>
              <a:t> </a:t>
            </a:r>
            <a:r>
              <a:rPr kumimoji="0" lang="en-US" sz="1400" b="1" i="0" u="none" strike="noStrike" kern="0" cap="none" spc="0" normalizeH="0" noProof="0" dirty="0" err="1" smtClean="0">
                <a:ln>
                  <a:noFill/>
                </a:ln>
                <a:solidFill>
                  <a:schemeClr val="tx1"/>
                </a:solidFill>
                <a:effectLst/>
                <a:uLnTx/>
                <a:uFillTx/>
                <a:latin typeface="+mn-lt"/>
                <a:ea typeface="ＭＳ Ｐゴシック" charset="-128"/>
                <a:cs typeface="+mn-cs"/>
              </a:rPr>
              <a:t>Popula</a:t>
            </a:r>
            <a:r>
              <a:rPr lang="en-US" sz="1400" b="1" kern="0" dirty="0" err="1" smtClean="0">
                <a:latin typeface="+mn-lt"/>
                <a:ea typeface="ＭＳ Ｐゴシック" charset="-128"/>
              </a:rPr>
              <a:t>ção</a:t>
            </a:r>
            <a:r>
              <a:rPr lang="en-US" sz="1400" b="1" kern="0" dirty="0" smtClean="0">
                <a:latin typeface="+mn-lt"/>
                <a:ea typeface="ＭＳ Ｐゴシック" charset="-128"/>
              </a:rPr>
              <a:t> </a:t>
            </a:r>
            <a:r>
              <a:rPr lang="en-US" sz="1400" b="1" kern="0" dirty="0" err="1" smtClean="0">
                <a:latin typeface="+mn-lt"/>
                <a:ea typeface="ＭＳ Ｐゴシック" charset="-128"/>
              </a:rPr>
              <a:t>em</a:t>
            </a:r>
            <a:r>
              <a:rPr lang="en-US" sz="1400" b="1" kern="0" dirty="0" smtClean="0">
                <a:latin typeface="+mn-lt"/>
                <a:ea typeface="ＭＳ Ｐゴシック" charset="-128"/>
              </a:rPr>
              <a:t> </a:t>
            </a:r>
            <a:r>
              <a:rPr lang="en-US" sz="1400" b="1" kern="0" dirty="0" err="1" smtClean="0">
                <a:latin typeface="+mn-lt"/>
                <a:ea typeface="ＭＳ Ｐゴシック" charset="-128"/>
              </a:rPr>
              <a:t>Risco</a:t>
            </a:r>
            <a:r>
              <a:rPr lang="en-US" sz="1400" b="1" kern="0" dirty="0" smtClean="0">
                <a:latin typeface="+mn-lt"/>
                <a:ea typeface="ＭＳ Ｐゴシック" charset="-128"/>
              </a:rPr>
              <a:t>  </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&gt; 15 </a:t>
            </a:r>
            <a:r>
              <a:rPr kumimoji="0" lang="en-US" sz="1400" b="1" i="0" u="none" strike="noStrike" kern="0" cap="none" spc="0" normalizeH="0" baseline="0" noProof="0" dirty="0" err="1" smtClean="0">
                <a:ln>
                  <a:noFill/>
                </a:ln>
                <a:solidFill>
                  <a:schemeClr val="tx1"/>
                </a:solidFill>
                <a:effectLst/>
                <a:uLnTx/>
                <a:uFillTx/>
                <a:latin typeface="+mn-lt"/>
                <a:ea typeface="ＭＳ Ｐゴシック" charset="-128"/>
                <a:cs typeface="+mn-cs"/>
              </a:rPr>
              <a:t>milhões</a:t>
            </a:r>
            <a:endPar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endParaRPr>
          </a:p>
          <a:p>
            <a:pPr marL="0" marR="0" lvl="0" indent="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 </a:t>
            </a:r>
            <a:r>
              <a:rPr kumimoji="0" lang="en-US" sz="1400" b="1" i="0" u="none" strike="noStrike" kern="0" cap="none" spc="0" normalizeH="0" baseline="0" noProof="0" dirty="0" err="1" smtClean="0">
                <a:ln>
                  <a:noFill/>
                </a:ln>
                <a:solidFill>
                  <a:schemeClr val="tx1"/>
                </a:solidFill>
                <a:effectLst/>
                <a:uLnTx/>
                <a:uFillTx/>
                <a:latin typeface="+mn-lt"/>
                <a:ea typeface="ＭＳ Ｐゴシック" charset="-128"/>
                <a:cs typeface="+mn-cs"/>
              </a:rPr>
              <a:t>Evita</a:t>
            </a:r>
            <a:r>
              <a:rPr kumimoji="0" lang="en-US" sz="1400" b="1" i="0" u="none" strike="noStrike" kern="0" cap="none" spc="0" normalizeH="0" noProof="0" dirty="0" smtClean="0">
                <a:ln>
                  <a:noFill/>
                </a:ln>
                <a:solidFill>
                  <a:schemeClr val="tx1"/>
                </a:solidFill>
                <a:effectLst/>
                <a:uLnTx/>
                <a:uFillTx/>
                <a:latin typeface="+mn-lt"/>
                <a:ea typeface="ＭＳ Ｐゴシック" charset="-128"/>
                <a:cs typeface="+mn-cs"/>
              </a:rPr>
              <a:t> </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$236 </a:t>
            </a:r>
            <a:r>
              <a:rPr lang="en-US" sz="1400" b="1" kern="0" dirty="0" err="1">
                <a:latin typeface="+mn-lt"/>
                <a:ea typeface="ＭＳ Ｐゴシック" charset="-128"/>
              </a:rPr>
              <a:t>B</a:t>
            </a:r>
            <a:r>
              <a:rPr kumimoji="0" lang="en-US" sz="1400" b="1" i="0" u="none" strike="noStrike" kern="0" cap="none" spc="0" normalizeH="0" baseline="0" noProof="0" dirty="0" err="1" smtClean="0">
                <a:ln>
                  <a:noFill/>
                </a:ln>
                <a:solidFill>
                  <a:schemeClr val="tx1"/>
                </a:solidFill>
                <a:effectLst/>
                <a:uLnTx/>
                <a:uFillTx/>
                <a:latin typeface="+mn-lt"/>
                <a:ea typeface="ＭＳ Ｐゴシック" charset="-128"/>
                <a:cs typeface="+mn-cs"/>
              </a:rPr>
              <a:t>ilhões</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 </a:t>
            </a:r>
            <a:r>
              <a:rPr lang="en-US" sz="1400" b="1" kern="0" dirty="0" err="1" smtClean="0">
                <a:latin typeface="+mn-lt"/>
                <a:ea typeface="ＭＳ Ｐゴシック" charset="-128"/>
              </a:rPr>
              <a:t>em</a:t>
            </a:r>
            <a:r>
              <a:rPr lang="en-US" sz="1400" b="1" kern="0" dirty="0" smtClean="0">
                <a:latin typeface="+mn-lt"/>
                <a:ea typeface="ＭＳ Ｐゴシック" charset="-128"/>
              </a:rPr>
              <a:t> </a:t>
            </a:r>
            <a:r>
              <a:rPr lang="en-US" sz="1400" b="1" kern="0" dirty="0" err="1" smtClean="0">
                <a:latin typeface="+mn-lt"/>
                <a:ea typeface="ＭＳ Ｐゴシック" charset="-128"/>
              </a:rPr>
              <a:t>Danos</a:t>
            </a:r>
            <a:r>
              <a:rPr lang="en-US" sz="1400" b="1" kern="0" dirty="0" smtClean="0">
                <a:latin typeface="+mn-lt"/>
                <a:ea typeface="ＭＳ Ｐゴシック" charset="-128"/>
              </a:rPr>
              <a:t> </a:t>
            </a:r>
            <a:r>
              <a:rPr lang="en-US" sz="1400" b="1" kern="0" dirty="0" err="1" smtClean="0">
                <a:latin typeface="+mn-lt"/>
                <a:ea typeface="ＭＳ Ｐゴシック" charset="-128"/>
              </a:rPr>
              <a:t>Diretos</a:t>
            </a:r>
            <a:endPar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endParaRP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533400" y="228600"/>
            <a:ext cx="8229600" cy="914400"/>
          </a:xfrm>
        </p:spPr>
        <p:txBody>
          <a:bodyPr/>
          <a:lstStyle/>
          <a:p>
            <a:pPr eaLnBrk="1" hangingPunct="1"/>
            <a:r>
              <a:rPr lang="pt-BR" sz="3600" noProof="0" dirty="0" smtClean="0">
                <a:solidFill>
                  <a:srgbClr val="FF0000"/>
                </a:solidFill>
              </a:rPr>
              <a:t>Gerenciamento </a:t>
            </a:r>
            <a:r>
              <a:rPr lang="pt-BR" sz="3600" noProof="0" smtClean="0">
                <a:solidFill>
                  <a:srgbClr val="FF0000"/>
                </a:solidFill>
              </a:rPr>
              <a:t>de </a:t>
            </a:r>
            <a:r>
              <a:rPr lang="pt-BR" sz="3600" noProof="0" smtClean="0">
                <a:solidFill>
                  <a:srgbClr val="FF0000"/>
                </a:solidFill>
              </a:rPr>
              <a:t>Consequências:</a:t>
            </a:r>
            <a:r>
              <a:rPr lang="pt-BR" sz="3600" noProof="0" dirty="0" smtClean="0">
                <a:solidFill>
                  <a:srgbClr val="FF0000"/>
                </a:solidFill>
              </a:rPr>
              <a:t/>
            </a:r>
            <a:br>
              <a:rPr lang="pt-BR" sz="3600" noProof="0" dirty="0" smtClean="0">
                <a:solidFill>
                  <a:srgbClr val="FF0000"/>
                </a:solidFill>
              </a:rPr>
            </a:br>
            <a:r>
              <a:rPr lang="pt-BR" sz="3600" noProof="0" dirty="0" smtClean="0">
                <a:solidFill>
                  <a:srgbClr val="FF0000"/>
                </a:solidFill>
              </a:rPr>
              <a:t>Uma Responsabilidade Compartilhada</a:t>
            </a:r>
          </a:p>
        </p:txBody>
      </p:sp>
      <p:sp>
        <p:nvSpPr>
          <p:cNvPr id="21508" name="Rectangle 3"/>
          <p:cNvSpPr>
            <a:spLocks noGrp="1" noChangeArrowheads="1"/>
          </p:cNvSpPr>
          <p:nvPr>
            <p:ph type="body" sz="half" idx="1"/>
          </p:nvPr>
        </p:nvSpPr>
        <p:spPr>
          <a:xfrm>
            <a:off x="457200" y="1447800"/>
            <a:ext cx="4033838" cy="3916363"/>
          </a:xfrm>
        </p:spPr>
        <p:txBody>
          <a:bodyPr/>
          <a:lstStyle/>
          <a:p>
            <a:pPr eaLnBrk="1" hangingPunct="1"/>
            <a:r>
              <a:rPr lang="pt-BR" sz="2400" noProof="0" dirty="0" smtClean="0">
                <a:latin typeface="Arial" pitchFamily="34" charset="0"/>
                <a:cs typeface="Arial" pitchFamily="34" charset="0"/>
              </a:rPr>
              <a:t>Desenvolvimento de Áreas Urbanas </a:t>
            </a:r>
            <a:r>
              <a:rPr lang="pt-BR" sz="2400" dirty="0" smtClean="0">
                <a:latin typeface="Arial" pitchFamily="34" charset="0"/>
                <a:cs typeface="Arial" pitchFamily="34" charset="0"/>
              </a:rPr>
              <a:t>e Rurais</a:t>
            </a:r>
            <a:endParaRPr lang="pt-BR" sz="2400" noProof="0" dirty="0" smtClean="0">
              <a:latin typeface="Arial" pitchFamily="34" charset="0"/>
              <a:cs typeface="Arial" pitchFamily="34" charset="0"/>
            </a:endParaRPr>
          </a:p>
          <a:p>
            <a:pPr lvl="1" eaLnBrk="1" hangingPunct="1"/>
            <a:r>
              <a:rPr lang="pt-BR" sz="2000" i="1" noProof="0" dirty="0" smtClean="0">
                <a:latin typeface="Arial" pitchFamily="34" charset="0"/>
                <a:cs typeface="Arial" pitchFamily="34" charset="0"/>
              </a:rPr>
              <a:t>Falta de </a:t>
            </a:r>
            <a:r>
              <a:rPr lang="pt-BR" sz="2000" i="1" dirty="0" smtClean="0">
                <a:latin typeface="Arial" pitchFamily="34" charset="0"/>
                <a:cs typeface="Arial" pitchFamily="34" charset="0"/>
              </a:rPr>
              <a:t>Gestão de Várzeas por Populações Locais</a:t>
            </a:r>
            <a:endParaRPr lang="pt-BR" sz="2000" i="1" noProof="0" dirty="0" smtClean="0">
              <a:latin typeface="Arial" pitchFamily="34" charset="0"/>
              <a:cs typeface="Arial" pitchFamily="34" charset="0"/>
            </a:endParaRPr>
          </a:p>
          <a:p>
            <a:pPr lvl="1" eaLnBrk="1" hangingPunct="1"/>
            <a:r>
              <a:rPr lang="pt-BR" sz="2000" i="1" noProof="0" dirty="0" smtClean="0">
                <a:solidFill>
                  <a:srgbClr val="000000"/>
                </a:solidFill>
                <a:latin typeface="Arial" pitchFamily="34" charset="0"/>
                <a:cs typeface="Arial" pitchFamily="34" charset="0"/>
              </a:rPr>
              <a:t>Armazenamento Para Prevenir Enchentes</a:t>
            </a:r>
          </a:p>
          <a:p>
            <a:pPr lvl="1" eaLnBrk="1" hangingPunct="1"/>
            <a:r>
              <a:rPr lang="pt-BR" sz="2000" i="1" noProof="0" dirty="0" smtClean="0">
                <a:latin typeface="Arial" pitchFamily="34" charset="0"/>
                <a:cs typeface="Arial" pitchFamily="34" charset="0"/>
              </a:rPr>
              <a:t>Desenvolvimento </a:t>
            </a:r>
            <a:r>
              <a:rPr lang="pt-BR" sz="2000" i="1" dirty="0" smtClean="0">
                <a:latin typeface="Arial" pitchFamily="34" charset="0"/>
                <a:cs typeface="Arial" pitchFamily="34" charset="0"/>
              </a:rPr>
              <a:t>Desordenado a Jusante</a:t>
            </a:r>
            <a:endParaRPr lang="pt-BR" sz="2000" i="1" noProof="0" dirty="0" smtClean="0">
              <a:latin typeface="Arial" pitchFamily="34" charset="0"/>
              <a:cs typeface="Arial" pitchFamily="34" charset="0"/>
            </a:endParaRPr>
          </a:p>
          <a:p>
            <a:pPr eaLnBrk="1" hangingPunct="1"/>
            <a:r>
              <a:rPr lang="pt-BR" sz="2400" noProof="0" dirty="0" smtClean="0">
                <a:latin typeface="Arial" pitchFamily="34" charset="0"/>
                <a:cs typeface="Arial" pitchFamily="34" charset="0"/>
              </a:rPr>
              <a:t>Medidas N</a:t>
            </a:r>
            <a:r>
              <a:rPr lang="pt-BR" sz="2400" dirty="0" err="1" smtClean="0">
                <a:latin typeface="Arial" pitchFamily="34" charset="0"/>
                <a:cs typeface="Arial" pitchFamily="34" charset="0"/>
              </a:rPr>
              <a:t>ão</a:t>
            </a:r>
            <a:r>
              <a:rPr lang="pt-BR" sz="2400" dirty="0" smtClean="0">
                <a:latin typeface="Arial" pitchFamily="34" charset="0"/>
                <a:cs typeface="Arial" pitchFamily="34" charset="0"/>
              </a:rPr>
              <a:t> Estruturais</a:t>
            </a:r>
          </a:p>
          <a:p>
            <a:pPr lvl="1"/>
            <a:r>
              <a:rPr lang="pt-BR" sz="2000" dirty="0" err="1" smtClean="0">
                <a:latin typeface="Arial" pitchFamily="34" charset="0"/>
                <a:cs typeface="Arial" pitchFamily="34" charset="0"/>
              </a:rPr>
              <a:t>PAEs</a:t>
            </a:r>
            <a:r>
              <a:rPr lang="pt-BR" sz="2000" dirty="0" smtClean="0">
                <a:latin typeface="Arial" pitchFamily="34" charset="0"/>
                <a:cs typeface="Arial" pitchFamily="34" charset="0"/>
              </a:rPr>
              <a:t> </a:t>
            </a:r>
            <a:r>
              <a:rPr lang="pt-BR" sz="1600" i="1" noProof="0" dirty="0" smtClean="0">
                <a:latin typeface="Arial" pitchFamily="34" charset="0"/>
                <a:cs typeface="Arial" pitchFamily="34" charset="0"/>
              </a:rPr>
              <a:t>&amp; </a:t>
            </a:r>
            <a:r>
              <a:rPr lang="pt-BR" sz="1800" noProof="0" dirty="0" smtClean="0">
                <a:latin typeface="Arial" pitchFamily="34" charset="0"/>
                <a:cs typeface="Arial" pitchFamily="34" charset="0"/>
              </a:rPr>
              <a:t>Mapas de Inundação</a:t>
            </a:r>
            <a:endParaRPr lang="pt-BR" sz="1600" noProof="0" dirty="0" smtClean="0">
              <a:latin typeface="Arial" pitchFamily="34" charset="0"/>
              <a:cs typeface="Arial" pitchFamily="34" charset="0"/>
            </a:endParaRPr>
          </a:p>
          <a:p>
            <a:pPr lvl="1" eaLnBrk="1" hangingPunct="1"/>
            <a:r>
              <a:rPr lang="pt-BR" sz="2000" i="1" noProof="0" dirty="0" smtClean="0">
                <a:solidFill>
                  <a:srgbClr val="000000"/>
                </a:solidFill>
                <a:latin typeface="Arial" pitchFamily="34" charset="0"/>
                <a:cs typeface="Arial" pitchFamily="34" charset="0"/>
              </a:rPr>
              <a:t>Comunicação de Riscos</a:t>
            </a:r>
          </a:p>
          <a:p>
            <a:pPr lvl="1" eaLnBrk="1" hangingPunct="1"/>
            <a:r>
              <a:rPr lang="pt-BR" sz="2000" i="1" noProof="0" dirty="0" smtClean="0">
                <a:solidFill>
                  <a:srgbClr val="000000"/>
                </a:solidFill>
                <a:latin typeface="Arial" pitchFamily="34" charset="0"/>
                <a:cs typeface="Arial" pitchFamily="34" charset="0"/>
              </a:rPr>
              <a:t>Aquisição da Barragem </a:t>
            </a:r>
          </a:p>
        </p:txBody>
      </p:sp>
      <p:pic>
        <p:nvPicPr>
          <p:cNvPr id="21509" name="Picture 4" descr="splpf256"/>
          <p:cNvPicPr>
            <a:picLocks noChangeAspect="1" noChangeArrowheads="1"/>
          </p:cNvPicPr>
          <p:nvPr/>
        </p:nvPicPr>
        <p:blipFill>
          <a:blip r:embed="rId3" cstate="screen"/>
          <a:srcRect/>
          <a:stretch>
            <a:fillRect/>
          </a:stretch>
        </p:blipFill>
        <p:spPr bwMode="auto">
          <a:xfrm>
            <a:off x="4495800" y="1676400"/>
            <a:ext cx="3455988" cy="2505075"/>
          </a:xfrm>
          <a:prstGeom prst="rect">
            <a:avLst/>
          </a:prstGeom>
          <a:noFill/>
          <a:ln w="9525">
            <a:noFill/>
            <a:miter lim="800000"/>
            <a:headEnd/>
            <a:tailEnd/>
          </a:ln>
        </p:spPr>
      </p:pic>
      <p:pic>
        <p:nvPicPr>
          <p:cNvPr id="21510" name="Picture 5" descr="wnrh-3"/>
          <p:cNvPicPr>
            <a:picLocks noChangeAspect="1" noChangeArrowheads="1"/>
          </p:cNvPicPr>
          <p:nvPr/>
        </p:nvPicPr>
        <p:blipFill>
          <a:blip r:embed="rId4" cstate="screen"/>
          <a:srcRect/>
          <a:stretch>
            <a:fillRect/>
          </a:stretch>
        </p:blipFill>
        <p:spPr bwMode="auto">
          <a:xfrm>
            <a:off x="5257800" y="4343400"/>
            <a:ext cx="2733675" cy="17824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6800" y="1600200"/>
            <a:ext cx="7162800" cy="3139321"/>
          </a:xfrm>
          <a:prstGeom prst="rect">
            <a:avLst/>
          </a:prstGeom>
        </p:spPr>
        <p:txBody>
          <a:bodyPr wrap="square">
            <a:spAutoFit/>
          </a:bodyPr>
          <a:lstStyle/>
          <a:p>
            <a:pPr algn="ctr">
              <a:spcBef>
                <a:spcPct val="50000"/>
              </a:spcBef>
            </a:pPr>
            <a:r>
              <a:rPr lang="en-US" sz="4400" b="1" dirty="0" smtClean="0"/>
              <a:t>Uma </a:t>
            </a:r>
            <a:r>
              <a:rPr lang="en-US" sz="4400" b="1" dirty="0" err="1" smtClean="0"/>
              <a:t>ação</a:t>
            </a:r>
            <a:r>
              <a:rPr lang="en-US" sz="4400" b="1" dirty="0" smtClean="0"/>
              <a:t> </a:t>
            </a:r>
            <a:r>
              <a:rPr lang="en-US" sz="4400" b="1" dirty="0" err="1" smtClean="0"/>
              <a:t>importante</a:t>
            </a:r>
            <a:r>
              <a:rPr lang="en-US" sz="4400" b="1" dirty="0" smtClean="0"/>
              <a:t> </a:t>
            </a:r>
            <a:r>
              <a:rPr lang="en-US" sz="4400" b="1" dirty="0" err="1" smtClean="0"/>
              <a:t>para</a:t>
            </a:r>
            <a:r>
              <a:rPr lang="en-US" sz="4400" b="1" dirty="0" smtClean="0"/>
              <a:t> </a:t>
            </a:r>
            <a:r>
              <a:rPr lang="en-US" sz="4400" b="1" dirty="0" err="1" smtClean="0"/>
              <a:t>reduzir</a:t>
            </a:r>
            <a:r>
              <a:rPr lang="en-US" sz="4400" b="1" dirty="0" smtClean="0"/>
              <a:t> </a:t>
            </a:r>
            <a:r>
              <a:rPr lang="en-US" sz="4400" b="1" dirty="0" err="1" smtClean="0"/>
              <a:t>riscos</a:t>
            </a:r>
            <a:r>
              <a:rPr lang="en-US" sz="4400" b="1" dirty="0" smtClean="0"/>
              <a:t>:</a:t>
            </a:r>
          </a:p>
          <a:p>
            <a:pPr algn="ctr">
              <a:spcBef>
                <a:spcPct val="50000"/>
              </a:spcBef>
            </a:pPr>
            <a:r>
              <a:rPr lang="en-US" sz="4400" b="1" dirty="0" err="1" smtClean="0"/>
              <a:t>Treinamento</a:t>
            </a:r>
            <a:r>
              <a:rPr lang="en-US" sz="4400" b="1" dirty="0" smtClean="0"/>
              <a:t> </a:t>
            </a:r>
            <a:r>
              <a:rPr lang="en-US" sz="4400" b="1" dirty="0" err="1" smtClean="0"/>
              <a:t>em</a:t>
            </a:r>
            <a:r>
              <a:rPr lang="en-US" sz="4400" b="1" dirty="0" smtClean="0"/>
              <a:t> </a:t>
            </a:r>
            <a:r>
              <a:rPr lang="en-US" sz="4400" b="1" dirty="0" err="1" smtClean="0"/>
              <a:t>Segurança</a:t>
            </a:r>
            <a:r>
              <a:rPr lang="en-US" sz="4400" b="1" dirty="0" smtClean="0"/>
              <a:t> de </a:t>
            </a:r>
            <a:r>
              <a:rPr lang="en-US" sz="4400" b="1" dirty="0" err="1" smtClean="0"/>
              <a:t>Barragens</a:t>
            </a:r>
            <a:endParaRPr lang="en-US" sz="4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457200" y="228600"/>
            <a:ext cx="8229600" cy="1143000"/>
          </a:xfrm>
        </p:spPr>
        <p:txBody>
          <a:bodyPr/>
          <a:lstStyle/>
          <a:p>
            <a:pPr eaLnBrk="1" hangingPunct="1"/>
            <a:r>
              <a:rPr lang="pt-BR" noProof="0" smtClean="0">
                <a:solidFill>
                  <a:srgbClr val="FF0000"/>
                </a:solidFill>
              </a:rPr>
              <a:t>Histórico do Corps of Engineers</a:t>
            </a:r>
          </a:p>
        </p:txBody>
      </p:sp>
      <p:sp>
        <p:nvSpPr>
          <p:cNvPr id="16388" name="Rectangle 3"/>
          <p:cNvSpPr>
            <a:spLocks noGrp="1" noChangeArrowheads="1"/>
          </p:cNvSpPr>
          <p:nvPr>
            <p:ph idx="1"/>
          </p:nvPr>
        </p:nvSpPr>
        <p:spPr>
          <a:xfrm>
            <a:off x="609600" y="1600200"/>
            <a:ext cx="7848600" cy="3886200"/>
          </a:xfrm>
        </p:spPr>
        <p:txBody>
          <a:bodyPr/>
          <a:lstStyle/>
          <a:p>
            <a:pPr eaLnBrk="1" hangingPunct="1"/>
            <a:r>
              <a:rPr lang="pt-BR" noProof="0" dirty="0" smtClean="0"/>
              <a:t>Fundado em 1775</a:t>
            </a:r>
          </a:p>
          <a:p>
            <a:pPr eaLnBrk="1" hangingPunct="1"/>
            <a:r>
              <a:rPr lang="pt-BR" noProof="0" dirty="0" smtClean="0"/>
              <a:t>Missão de Obras Civis estabelecida em 1800</a:t>
            </a:r>
          </a:p>
          <a:p>
            <a:pPr eaLnBrk="1" hangingPunct="1"/>
            <a:r>
              <a:rPr lang="pt-BR" noProof="0" dirty="0" smtClean="0"/>
              <a:t>Primeira barragem construída em 1824</a:t>
            </a:r>
          </a:p>
          <a:p>
            <a:pPr eaLnBrk="1" hangingPunct="1"/>
            <a:r>
              <a:rPr lang="pt-BR" noProof="0" dirty="0" smtClean="0">
                <a:sym typeface="Symbol" pitchFamily="18" charset="2"/>
              </a:rPr>
              <a:t>Barragem de grande porte mais recente construída em 2001</a:t>
            </a:r>
          </a:p>
          <a:p>
            <a:pPr eaLnBrk="1" hangingPunct="1"/>
            <a:r>
              <a:rPr lang="pt-BR" noProof="0" dirty="0" smtClean="0">
                <a:sym typeface="Symbol" pitchFamily="18" charset="2"/>
              </a:rPr>
              <a:t>Está quase concluindo construção de Barragem RCC em Porto Rico</a:t>
            </a:r>
            <a:r>
              <a:rPr lang="pt-BR" noProof="0" dirty="0" smtClean="0"/>
              <a:t> </a:t>
            </a:r>
            <a:br>
              <a:rPr lang="pt-BR" noProof="0" dirty="0" smtClean="0"/>
            </a:br>
            <a:r>
              <a:rPr lang="pt-BR" noProof="0" dirty="0" smtClean="0"/>
              <a:t>		</a:t>
            </a:r>
            <a:endParaRPr lang="pt-BR" noProof="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533400"/>
            <a:ext cx="8229600" cy="763587"/>
          </a:xfrm>
        </p:spPr>
        <p:txBody>
          <a:bodyPr/>
          <a:lstStyle/>
          <a:p>
            <a:pPr>
              <a:spcBef>
                <a:spcPct val="50000"/>
              </a:spcBef>
            </a:pPr>
            <a:r>
              <a:rPr lang="en-US" b="1" dirty="0" err="1" smtClean="0"/>
              <a:t>Por</a:t>
            </a:r>
            <a:r>
              <a:rPr lang="en-US" b="1" dirty="0" smtClean="0"/>
              <a:t> </a:t>
            </a:r>
            <a:r>
              <a:rPr lang="en-US" b="1" dirty="0" err="1" smtClean="0"/>
              <a:t>que</a:t>
            </a:r>
            <a:r>
              <a:rPr lang="en-US" b="1" dirty="0" smtClean="0"/>
              <a:t> </a:t>
            </a:r>
            <a:r>
              <a:rPr lang="en-US" b="1" dirty="0" err="1" smtClean="0"/>
              <a:t>Treinamento</a:t>
            </a:r>
            <a:r>
              <a:rPr lang="en-US" b="1" dirty="0" smtClean="0"/>
              <a:t> </a:t>
            </a:r>
            <a:r>
              <a:rPr lang="en-US" b="1" dirty="0" err="1"/>
              <a:t>em</a:t>
            </a:r>
            <a:r>
              <a:rPr lang="en-US" b="1" dirty="0"/>
              <a:t> </a:t>
            </a:r>
            <a:r>
              <a:rPr lang="en-US" b="1" dirty="0" err="1"/>
              <a:t>Segurança</a:t>
            </a:r>
            <a:r>
              <a:rPr lang="en-US" b="1" dirty="0"/>
              <a:t> de </a:t>
            </a:r>
            <a:r>
              <a:rPr lang="en-US" b="1" dirty="0" err="1" smtClean="0"/>
              <a:t>Barragens</a:t>
            </a:r>
            <a:r>
              <a:rPr lang="en-US" b="1" dirty="0" smtClean="0"/>
              <a:t>?</a:t>
            </a:r>
            <a:endParaRPr lang="en-US" b="1" dirty="0"/>
          </a:p>
        </p:txBody>
      </p:sp>
      <p:sp>
        <p:nvSpPr>
          <p:cNvPr id="4099" name="Rectangle 3"/>
          <p:cNvSpPr>
            <a:spLocks noGrp="1" noChangeArrowheads="1"/>
          </p:cNvSpPr>
          <p:nvPr>
            <p:ph type="body" idx="1"/>
          </p:nvPr>
        </p:nvSpPr>
        <p:spPr>
          <a:xfrm>
            <a:off x="838200" y="1676400"/>
            <a:ext cx="7391400" cy="3810000"/>
          </a:xfrm>
        </p:spPr>
        <p:txBody>
          <a:bodyPr/>
          <a:lstStyle/>
          <a:p>
            <a:pPr eaLnBrk="1" hangingPunct="1">
              <a:buFont typeface="Wingdings" pitchFamily="2" charset="2"/>
              <a:buChar char="§"/>
            </a:pPr>
            <a:r>
              <a:rPr lang="pt-BR" sz="2800" noProof="0" dirty="0" smtClean="0">
                <a:latin typeface="Arial" pitchFamily="34" charset="0"/>
                <a:cs typeface="Arial" pitchFamily="34" charset="0"/>
              </a:rPr>
              <a:t>Barragens </a:t>
            </a:r>
            <a:r>
              <a:rPr lang="pt-BR" sz="2800" dirty="0" smtClean="0">
                <a:latin typeface="Arial" pitchFamily="34" charset="0"/>
                <a:cs typeface="Arial" pitchFamily="34" charset="0"/>
              </a:rPr>
              <a:t>são estruturas singulares </a:t>
            </a:r>
            <a:endParaRPr lang="pt-BR" sz="2800" noProof="0" dirty="0" smtClean="0">
              <a:latin typeface="Arial" pitchFamily="34" charset="0"/>
              <a:cs typeface="Arial" pitchFamily="34" charset="0"/>
            </a:endParaRPr>
          </a:p>
          <a:p>
            <a:pPr eaLnBrk="1" hangingPunct="1">
              <a:buFont typeface="Wingdings" pitchFamily="2" charset="2"/>
              <a:buChar char="§"/>
            </a:pPr>
            <a:r>
              <a:rPr lang="pt-BR" sz="2800" dirty="0" smtClean="0">
                <a:latin typeface="Arial" pitchFamily="34" charset="0"/>
                <a:cs typeface="Arial" pitchFamily="34" charset="0"/>
              </a:rPr>
              <a:t>Devemos </a:t>
            </a:r>
            <a:r>
              <a:rPr lang="pt-BR" sz="2800" noProof="0" dirty="0" smtClean="0">
                <a:latin typeface="Arial" pitchFamily="34" charset="0"/>
                <a:cs typeface="Arial" pitchFamily="34" charset="0"/>
              </a:rPr>
              <a:t>aprender o que é normal</a:t>
            </a:r>
          </a:p>
          <a:p>
            <a:pPr eaLnBrk="1" hangingPunct="1">
              <a:buFont typeface="Wingdings" pitchFamily="2" charset="2"/>
              <a:buChar char="§"/>
            </a:pPr>
            <a:r>
              <a:rPr lang="pt-BR" sz="2800" noProof="0" dirty="0" smtClean="0">
                <a:latin typeface="Arial" pitchFamily="34" charset="0"/>
                <a:cs typeface="Arial" pitchFamily="34" charset="0"/>
              </a:rPr>
              <a:t>Devemos aprender a reconhecer problemas</a:t>
            </a:r>
          </a:p>
          <a:p>
            <a:pPr eaLnBrk="1" hangingPunct="1">
              <a:buFont typeface="Wingdings" pitchFamily="2" charset="2"/>
              <a:buChar char="§"/>
            </a:pPr>
            <a:r>
              <a:rPr lang="pt-BR" sz="2800" noProof="0" dirty="0" smtClean="0">
                <a:latin typeface="Arial" pitchFamily="34" charset="0"/>
                <a:cs typeface="Arial" pitchFamily="34" charset="0"/>
              </a:rPr>
              <a:t>Devemos saber quando agir</a:t>
            </a:r>
          </a:p>
          <a:p>
            <a:pPr eaLnBrk="1" hangingPunct="1">
              <a:buFont typeface="Wingdings" pitchFamily="2" charset="2"/>
              <a:buChar char="§"/>
            </a:pPr>
            <a:r>
              <a:rPr lang="pt-BR" sz="2800" noProof="0" dirty="0" smtClean="0">
                <a:latin typeface="Arial" pitchFamily="34" charset="0"/>
                <a:cs typeface="Arial" pitchFamily="34" charset="0"/>
              </a:rPr>
              <a:t>Quem </a:t>
            </a:r>
            <a:r>
              <a:rPr lang="pt-BR" sz="2800" dirty="0" smtClean="0">
                <a:latin typeface="Arial" pitchFamily="34" charset="0"/>
                <a:cs typeface="Arial" pitchFamily="34" charset="0"/>
              </a:rPr>
              <a:t>deve agir</a:t>
            </a:r>
            <a:endParaRPr lang="pt-BR" sz="2800" noProof="0" dirty="0" smtClean="0">
              <a:latin typeface="Arial" pitchFamily="34" charset="0"/>
              <a:cs typeface="Arial" pitchFamily="34" charset="0"/>
            </a:endParaRPr>
          </a:p>
          <a:p>
            <a:pPr eaLnBrk="1" hangingPunct="1">
              <a:buFont typeface="Wingdings" pitchFamily="2" charset="2"/>
              <a:buChar char="§"/>
            </a:pPr>
            <a:r>
              <a:rPr lang="pt-BR" sz="2800" noProof="0" dirty="0" smtClean="0">
                <a:latin typeface="Arial" pitchFamily="34" charset="0"/>
                <a:cs typeface="Arial" pitchFamily="34" charset="0"/>
              </a:rPr>
              <a:t>Que informação é importante</a:t>
            </a:r>
          </a:p>
          <a:p>
            <a:pPr eaLnBrk="1" hangingPunct="1">
              <a:buFont typeface="Wingdings" pitchFamily="2" charset="2"/>
              <a:buChar char="§"/>
            </a:pPr>
            <a:r>
              <a:rPr lang="pt-BR" sz="2800" noProof="0" dirty="0" smtClean="0">
                <a:latin typeface="Arial" pitchFamily="34" charset="0"/>
                <a:cs typeface="Arial" pitchFamily="34" charset="0"/>
              </a:rPr>
              <a:t>O objetivo é ser preventivo e evitar um desastre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838200"/>
            <a:ext cx="8229600" cy="763587"/>
          </a:xfrm>
        </p:spPr>
        <p:txBody>
          <a:bodyPr/>
          <a:lstStyle/>
          <a:p>
            <a:pPr eaLnBrk="1" hangingPunct="1">
              <a:defRPr/>
            </a:pPr>
            <a:r>
              <a:rPr lang="pt-BR" noProof="0" dirty="0" smtClean="0"/>
              <a:t>Quem </a:t>
            </a:r>
            <a:r>
              <a:rPr lang="pt-BR" dirty="0" smtClean="0"/>
              <a:t>Recebe o Treinamento em Segurança de Barragens</a:t>
            </a:r>
            <a:r>
              <a:rPr lang="pt-BR" noProof="0" dirty="0" smtClean="0"/>
              <a:t>?</a:t>
            </a:r>
          </a:p>
        </p:txBody>
      </p:sp>
      <p:sp>
        <p:nvSpPr>
          <p:cNvPr id="5123" name="Rectangle 3"/>
          <p:cNvSpPr>
            <a:spLocks noGrp="1" noChangeArrowheads="1"/>
          </p:cNvSpPr>
          <p:nvPr>
            <p:ph type="body" idx="1"/>
          </p:nvPr>
        </p:nvSpPr>
        <p:spPr>
          <a:xfrm>
            <a:off x="457200" y="2514600"/>
            <a:ext cx="8229600" cy="2667000"/>
          </a:xfrm>
        </p:spPr>
        <p:txBody>
          <a:bodyPr/>
          <a:lstStyle/>
          <a:p>
            <a:pPr eaLnBrk="1" hangingPunct="1">
              <a:buFont typeface="Wingdings" pitchFamily="2" charset="2"/>
              <a:buChar char="§"/>
            </a:pPr>
            <a:r>
              <a:rPr lang="pt-BR" noProof="0" dirty="0" smtClean="0">
                <a:latin typeface="Arial" pitchFamily="34" charset="0"/>
                <a:cs typeface="Arial" pitchFamily="34" charset="0"/>
              </a:rPr>
              <a:t>Todo mundo que trabalha com a barragem</a:t>
            </a:r>
          </a:p>
          <a:p>
            <a:pPr eaLnBrk="1" hangingPunct="1">
              <a:buFont typeface="Wingdings" pitchFamily="2" charset="2"/>
              <a:buChar char="§"/>
            </a:pPr>
            <a:r>
              <a:rPr lang="pt-BR" dirty="0" smtClean="0">
                <a:latin typeface="Arial" pitchFamily="34" charset="0"/>
                <a:cs typeface="Arial" pitchFamily="34" charset="0"/>
              </a:rPr>
              <a:t>Todos os Inspetores-Chefe</a:t>
            </a:r>
            <a:endParaRPr lang="pt-BR" noProof="0" dirty="0" smtClean="0">
              <a:latin typeface="Arial" pitchFamily="34" charset="0"/>
              <a:cs typeface="Arial" pitchFamily="34" charset="0"/>
            </a:endParaRPr>
          </a:p>
          <a:p>
            <a:pPr eaLnBrk="1" hangingPunct="1">
              <a:buFont typeface="Wingdings" pitchFamily="2" charset="2"/>
              <a:buNone/>
            </a:pPr>
            <a:endParaRPr lang="pt-BR" noProof="0" dirty="0" smtClean="0">
              <a:latin typeface="Arial" pitchFamily="34" charset="0"/>
              <a:cs typeface="Arial" pitchFamily="34" charset="0"/>
            </a:endParaRPr>
          </a:p>
          <a:p>
            <a:pPr eaLnBrk="1" hangingPunct="1">
              <a:buFont typeface="Wingdings" pitchFamily="2" charset="2"/>
              <a:buNone/>
            </a:pPr>
            <a:r>
              <a:rPr lang="pt-BR" noProof="0" dirty="0" smtClean="0">
                <a:latin typeface="Arial" pitchFamily="34" charset="0"/>
                <a:cs typeface="Arial" pitchFamily="34" charset="0"/>
              </a:rPr>
              <a:t>Com que frequência os técnicos recebem os treinamentos?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533400"/>
            <a:ext cx="8229600" cy="1068387"/>
          </a:xfrm>
        </p:spPr>
        <p:txBody>
          <a:bodyPr/>
          <a:lstStyle/>
          <a:p>
            <a:pPr eaLnBrk="1" hangingPunct="1">
              <a:defRPr/>
            </a:pPr>
            <a:r>
              <a:rPr lang="pt-BR" sz="4000" noProof="0" dirty="0" smtClean="0"/>
              <a:t>Quais os principais </a:t>
            </a:r>
            <a:r>
              <a:rPr lang="pt-BR" sz="4000" noProof="0" dirty="0" err="1" smtClean="0"/>
              <a:t>cont</a:t>
            </a:r>
            <a:r>
              <a:rPr lang="pt-BR" sz="4000" dirty="0" err="1" smtClean="0"/>
              <a:t>eúdos</a:t>
            </a:r>
            <a:r>
              <a:rPr lang="pt-BR" sz="4000" dirty="0" smtClean="0"/>
              <a:t> dos Treinamentos sobre Segurança de Barragens</a:t>
            </a:r>
            <a:r>
              <a:rPr lang="pt-BR" sz="4000" noProof="0" dirty="0" smtClean="0"/>
              <a:t>?</a:t>
            </a:r>
          </a:p>
        </p:txBody>
      </p:sp>
      <p:sp>
        <p:nvSpPr>
          <p:cNvPr id="6147" name="Rectangle 3"/>
          <p:cNvSpPr>
            <a:spLocks noGrp="1" noChangeArrowheads="1"/>
          </p:cNvSpPr>
          <p:nvPr>
            <p:ph type="body" idx="1"/>
          </p:nvPr>
        </p:nvSpPr>
        <p:spPr>
          <a:xfrm>
            <a:off x="762000" y="2286000"/>
            <a:ext cx="7848600" cy="3200400"/>
          </a:xfrm>
        </p:spPr>
        <p:txBody>
          <a:bodyPr/>
          <a:lstStyle/>
          <a:p>
            <a:pPr eaLnBrk="1" hangingPunct="1">
              <a:buFont typeface="Wingdings" pitchFamily="2" charset="2"/>
              <a:buChar char="§"/>
            </a:pPr>
            <a:r>
              <a:rPr lang="pt-BR" noProof="0" dirty="0" smtClean="0">
                <a:latin typeface="Arial" pitchFamily="34" charset="0"/>
                <a:cs typeface="Arial" pitchFamily="34" charset="0"/>
              </a:rPr>
              <a:t>Histórico </a:t>
            </a:r>
            <a:r>
              <a:rPr lang="pt-BR" dirty="0" smtClean="0">
                <a:latin typeface="Arial" pitchFamily="34" charset="0"/>
                <a:cs typeface="Arial" pitchFamily="34" charset="0"/>
              </a:rPr>
              <a:t>de Segurança de Barragens </a:t>
            </a:r>
            <a:endParaRPr lang="pt-BR" noProof="0" dirty="0" smtClean="0">
              <a:latin typeface="Arial" pitchFamily="34" charset="0"/>
              <a:cs typeface="Arial" pitchFamily="34" charset="0"/>
            </a:endParaRPr>
          </a:p>
          <a:p>
            <a:pPr eaLnBrk="1" hangingPunct="1">
              <a:buFont typeface="Wingdings" pitchFamily="2" charset="2"/>
              <a:buChar char="§"/>
            </a:pPr>
            <a:r>
              <a:rPr lang="pt-BR" noProof="0" dirty="0" smtClean="0">
                <a:latin typeface="Arial" pitchFamily="34" charset="0"/>
                <a:cs typeface="Arial" pitchFamily="34" charset="0"/>
              </a:rPr>
              <a:t>Aprender a reconhecer problemas e </a:t>
            </a:r>
            <a:r>
              <a:rPr lang="pt-BR" dirty="0" smtClean="0">
                <a:latin typeface="Arial" pitchFamily="34" charset="0"/>
                <a:cs typeface="Arial" pitchFamily="34" charset="0"/>
              </a:rPr>
              <a:t>distinguir o que é normal</a:t>
            </a:r>
            <a:endParaRPr lang="pt-BR" noProof="0" dirty="0" smtClean="0">
              <a:latin typeface="Arial" pitchFamily="34" charset="0"/>
              <a:cs typeface="Arial" pitchFamily="34" charset="0"/>
            </a:endParaRPr>
          </a:p>
          <a:p>
            <a:pPr eaLnBrk="1" hangingPunct="1">
              <a:buFont typeface="Wingdings" pitchFamily="2" charset="2"/>
              <a:buChar char="§"/>
            </a:pPr>
            <a:r>
              <a:rPr lang="pt-BR" noProof="0" dirty="0" smtClean="0">
                <a:latin typeface="Arial" pitchFamily="34" charset="0"/>
                <a:cs typeface="Arial" pitchFamily="34" charset="0"/>
              </a:rPr>
              <a:t>Todas as </a:t>
            </a:r>
            <a:r>
              <a:rPr lang="pt-BR" dirty="0" smtClean="0">
                <a:latin typeface="Arial" pitchFamily="34" charset="0"/>
                <a:cs typeface="Arial" pitchFamily="34" charset="0"/>
              </a:rPr>
              <a:t>barragens podem potencialmente apresentar problemas</a:t>
            </a:r>
            <a:endParaRPr lang="pt-BR" noProof="0" dirty="0" smtClean="0">
              <a:latin typeface="Arial" pitchFamily="34" charset="0"/>
              <a:cs typeface="Arial" pitchFamily="34" charset="0"/>
            </a:endParaRPr>
          </a:p>
          <a:p>
            <a:pPr eaLnBrk="1" hangingPunct="1">
              <a:buFont typeface="Wingdings" pitchFamily="2" charset="2"/>
              <a:buChar char="§"/>
            </a:pPr>
            <a:r>
              <a:rPr lang="pt-BR" noProof="0" dirty="0" smtClean="0">
                <a:latin typeface="Arial" pitchFamily="34" charset="0"/>
                <a:cs typeface="Arial" pitchFamily="34" charset="0"/>
              </a:rPr>
              <a:t>Técnicas de Inspeção</a:t>
            </a:r>
          </a:p>
          <a:p>
            <a:pPr eaLnBrk="1" hangingPunct="1">
              <a:buFont typeface="Wingdings" pitchFamily="2" charset="2"/>
              <a:buNone/>
            </a:pPr>
            <a:endParaRPr lang="pt-BR" noProof="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914400"/>
            <a:ext cx="8229600" cy="1068387"/>
          </a:xfrm>
        </p:spPr>
        <p:txBody>
          <a:bodyPr/>
          <a:lstStyle/>
          <a:p>
            <a:pPr eaLnBrk="1" hangingPunct="1">
              <a:defRPr/>
            </a:pPr>
            <a:r>
              <a:rPr lang="pt-BR" sz="4000" noProof="0" dirty="0" smtClean="0"/>
              <a:t>Detalhes sobre o Treinamento em Segurança de Barragens</a:t>
            </a:r>
          </a:p>
        </p:txBody>
      </p:sp>
      <p:sp>
        <p:nvSpPr>
          <p:cNvPr id="7171" name="Rectangle 3"/>
          <p:cNvSpPr>
            <a:spLocks noGrp="1" noChangeArrowheads="1"/>
          </p:cNvSpPr>
          <p:nvPr>
            <p:ph type="body" idx="1"/>
          </p:nvPr>
        </p:nvSpPr>
        <p:spPr>
          <a:xfrm>
            <a:off x="533400" y="2514600"/>
            <a:ext cx="8229600" cy="2971800"/>
          </a:xfrm>
        </p:spPr>
        <p:txBody>
          <a:bodyPr/>
          <a:lstStyle/>
          <a:p>
            <a:pPr eaLnBrk="1" hangingPunct="1">
              <a:buFont typeface="Wingdings" pitchFamily="2" charset="2"/>
              <a:buChar char="§"/>
            </a:pPr>
            <a:r>
              <a:rPr lang="pt-BR" noProof="0" dirty="0" smtClean="0">
                <a:latin typeface="Arial" pitchFamily="34" charset="0"/>
                <a:cs typeface="Arial" pitchFamily="34" charset="0"/>
              </a:rPr>
              <a:t>Como </a:t>
            </a:r>
            <a:r>
              <a:rPr lang="pt-BR" dirty="0" smtClean="0">
                <a:latin typeface="Arial" pitchFamily="34" charset="0"/>
                <a:cs typeface="Arial" pitchFamily="34" charset="0"/>
              </a:rPr>
              <a:t>a barragem é projetada e como ela funciona</a:t>
            </a:r>
            <a:endParaRPr lang="pt-BR" noProof="0" dirty="0" smtClean="0">
              <a:latin typeface="Arial" pitchFamily="34" charset="0"/>
              <a:cs typeface="Arial" pitchFamily="34" charset="0"/>
            </a:endParaRPr>
          </a:p>
          <a:p>
            <a:pPr eaLnBrk="1" hangingPunct="1">
              <a:buFont typeface="Wingdings" pitchFamily="2" charset="2"/>
              <a:buChar char="§"/>
            </a:pPr>
            <a:r>
              <a:rPr lang="pt-BR" noProof="0" dirty="0" smtClean="0">
                <a:latin typeface="Arial" pitchFamily="34" charset="0"/>
                <a:cs typeface="Arial" pitchFamily="34" charset="0"/>
              </a:rPr>
              <a:t>Problemas prévios </a:t>
            </a:r>
            <a:r>
              <a:rPr lang="pt-BR" dirty="0" smtClean="0">
                <a:latin typeface="Arial" pitchFamily="34" charset="0"/>
                <a:cs typeface="Arial" pitchFamily="34" charset="0"/>
              </a:rPr>
              <a:t>na construção ou operação</a:t>
            </a:r>
            <a:endParaRPr lang="pt-BR" noProof="0" dirty="0" smtClean="0">
              <a:latin typeface="Arial" pitchFamily="34" charset="0"/>
              <a:cs typeface="Arial" pitchFamily="34" charset="0"/>
            </a:endParaRPr>
          </a:p>
          <a:p>
            <a:pPr eaLnBrk="1" hangingPunct="1">
              <a:buFont typeface="Wingdings" pitchFamily="2" charset="2"/>
              <a:buChar char="§"/>
            </a:pPr>
            <a:r>
              <a:rPr lang="pt-BR" noProof="0" dirty="0" smtClean="0">
                <a:latin typeface="Arial" pitchFamily="34" charset="0"/>
                <a:cs typeface="Arial" pitchFamily="34" charset="0"/>
              </a:rPr>
              <a:t>Resultados de dados da instrumentação</a:t>
            </a:r>
          </a:p>
          <a:p>
            <a:pPr eaLnBrk="1" hangingPunct="1">
              <a:buFont typeface="Wingdings" pitchFamily="2" charset="2"/>
              <a:buChar char="§"/>
            </a:pPr>
            <a:r>
              <a:rPr lang="pt-BR" noProof="0" dirty="0" smtClean="0">
                <a:latin typeface="Arial" pitchFamily="34" charset="0"/>
                <a:cs typeface="Arial" pitchFamily="34" charset="0"/>
              </a:rPr>
              <a:t>Procedimentos de Elaboração de Relatórios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381000"/>
            <a:ext cx="8229600" cy="1068387"/>
          </a:xfrm>
        </p:spPr>
        <p:txBody>
          <a:bodyPr/>
          <a:lstStyle/>
          <a:p>
            <a:pPr eaLnBrk="1" hangingPunct="1">
              <a:defRPr/>
            </a:pPr>
            <a:r>
              <a:rPr lang="pt-BR" sz="4000" noProof="0" dirty="0" smtClean="0"/>
              <a:t>Atitudes que Devem ser Imbuídas nos Participantes de Treinamentos em Segurança de Barragens</a:t>
            </a:r>
          </a:p>
        </p:txBody>
      </p:sp>
      <p:sp>
        <p:nvSpPr>
          <p:cNvPr id="8195" name="Rectangle 3"/>
          <p:cNvSpPr>
            <a:spLocks noGrp="1" noChangeArrowheads="1"/>
          </p:cNvSpPr>
          <p:nvPr>
            <p:ph type="body" idx="1"/>
          </p:nvPr>
        </p:nvSpPr>
        <p:spPr>
          <a:xfrm>
            <a:off x="457200" y="1905000"/>
            <a:ext cx="8229600" cy="2971800"/>
          </a:xfrm>
        </p:spPr>
        <p:txBody>
          <a:bodyPr/>
          <a:lstStyle/>
          <a:p>
            <a:pPr eaLnBrk="1" hangingPunct="1">
              <a:lnSpc>
                <a:spcPct val="90000"/>
              </a:lnSpc>
              <a:buFont typeface="Wingdings" pitchFamily="2" charset="2"/>
              <a:buChar char="§"/>
            </a:pPr>
            <a:r>
              <a:rPr lang="pt-BR" sz="2800" noProof="0" dirty="0" smtClean="0">
                <a:latin typeface="Arial" pitchFamily="34" charset="0"/>
                <a:cs typeface="Arial" pitchFamily="34" charset="0"/>
              </a:rPr>
              <a:t>VOC</a:t>
            </a:r>
            <a:r>
              <a:rPr lang="pt-BR" sz="2800" dirty="0" err="1" smtClean="0">
                <a:latin typeface="Arial" pitchFamily="34" charset="0"/>
                <a:cs typeface="Arial" pitchFamily="34" charset="0"/>
              </a:rPr>
              <a:t>Ê</a:t>
            </a:r>
            <a:r>
              <a:rPr lang="pt-BR" sz="2800" dirty="0" smtClean="0">
                <a:latin typeface="Arial" pitchFamily="34" charset="0"/>
                <a:cs typeface="Arial" pitchFamily="34" charset="0"/>
              </a:rPr>
              <a:t> é a pessoa mais importante na segurança de barragens</a:t>
            </a:r>
            <a:endParaRPr lang="pt-BR" sz="2800" noProof="0" dirty="0" smtClean="0">
              <a:latin typeface="Arial" pitchFamily="34" charset="0"/>
              <a:cs typeface="Arial" pitchFamily="34" charset="0"/>
            </a:endParaRPr>
          </a:p>
          <a:p>
            <a:pPr eaLnBrk="1" hangingPunct="1">
              <a:lnSpc>
                <a:spcPct val="90000"/>
              </a:lnSpc>
              <a:buFont typeface="Wingdings" pitchFamily="2" charset="2"/>
              <a:buChar char="§"/>
            </a:pPr>
            <a:r>
              <a:rPr lang="pt-BR" sz="2800" dirty="0" smtClean="0">
                <a:latin typeface="Arial" pitchFamily="34" charset="0"/>
                <a:cs typeface="Arial" pitchFamily="34" charset="0"/>
              </a:rPr>
              <a:t>Toda barragem apresenta algum risco</a:t>
            </a:r>
            <a:endParaRPr lang="pt-BR" sz="2800" noProof="0" dirty="0" smtClean="0">
              <a:latin typeface="Arial" pitchFamily="34" charset="0"/>
              <a:cs typeface="Arial" pitchFamily="34" charset="0"/>
            </a:endParaRPr>
          </a:p>
          <a:p>
            <a:pPr eaLnBrk="1" hangingPunct="1">
              <a:lnSpc>
                <a:spcPct val="90000"/>
              </a:lnSpc>
              <a:buFont typeface="Wingdings" pitchFamily="2" charset="2"/>
              <a:buChar char="§"/>
            </a:pPr>
            <a:r>
              <a:rPr lang="pt-BR" sz="2800" noProof="0" dirty="0" smtClean="0">
                <a:latin typeface="Arial" pitchFamily="34" charset="0"/>
                <a:cs typeface="Arial" pitchFamily="34" charset="0"/>
              </a:rPr>
              <a:t>Problemas antigos </a:t>
            </a:r>
            <a:r>
              <a:rPr lang="pt-BR" sz="2800" dirty="0" smtClean="0">
                <a:latin typeface="Arial" pitchFamily="34" charset="0"/>
                <a:cs typeface="Arial" pitchFamily="34" charset="0"/>
              </a:rPr>
              <a:t>nunca deixam de existir </a:t>
            </a:r>
          </a:p>
          <a:p>
            <a:pPr eaLnBrk="1" hangingPunct="1">
              <a:lnSpc>
                <a:spcPct val="90000"/>
              </a:lnSpc>
              <a:buFont typeface="Wingdings" pitchFamily="2" charset="2"/>
              <a:buChar char="§"/>
            </a:pPr>
            <a:r>
              <a:rPr lang="pt-BR" sz="2800" noProof="0" dirty="0" smtClean="0">
                <a:latin typeface="Arial" pitchFamily="34" charset="0"/>
                <a:cs typeface="Arial" pitchFamily="34" charset="0"/>
              </a:rPr>
              <a:t>Novos problemas podem suscitar ações rápidas</a:t>
            </a:r>
          </a:p>
          <a:p>
            <a:pPr eaLnBrk="1" hangingPunct="1">
              <a:lnSpc>
                <a:spcPct val="90000"/>
              </a:lnSpc>
              <a:buFont typeface="Wingdings" pitchFamily="2" charset="2"/>
              <a:buChar char="§"/>
            </a:pPr>
            <a:r>
              <a:rPr lang="pt-BR" sz="2800" noProof="0" dirty="0" smtClean="0">
                <a:latin typeface="Arial" pitchFamily="34" charset="0"/>
                <a:cs typeface="Arial" pitchFamily="34" charset="0"/>
              </a:rPr>
              <a:t>Não tenha medo de relatar</a:t>
            </a:r>
          </a:p>
          <a:p>
            <a:pPr eaLnBrk="1" hangingPunct="1">
              <a:lnSpc>
                <a:spcPct val="90000"/>
              </a:lnSpc>
              <a:buFont typeface="Wingdings" pitchFamily="2" charset="2"/>
              <a:buChar char="§"/>
            </a:pPr>
            <a:r>
              <a:rPr lang="pt-BR" sz="2800" noProof="0" dirty="0" smtClean="0">
                <a:latin typeface="Arial" pitchFamily="34" charset="0"/>
                <a:cs typeface="Arial" pitchFamily="34" charset="0"/>
              </a:rPr>
              <a:t>Sempre há possibilidade de ajuda</a:t>
            </a:r>
          </a:p>
          <a:p>
            <a:pPr eaLnBrk="1" hangingPunct="1">
              <a:lnSpc>
                <a:spcPct val="90000"/>
              </a:lnSpc>
              <a:buFont typeface="Wingdings" pitchFamily="2" charset="2"/>
              <a:buChar char="§"/>
            </a:pPr>
            <a:r>
              <a:rPr lang="pt-BR" sz="2800" noProof="0" dirty="0" smtClean="0">
                <a:latin typeface="Arial" pitchFamily="34" charset="0"/>
                <a:cs typeface="Arial" pitchFamily="34" charset="0"/>
              </a:rPr>
              <a:t>Todos precisamos de cuidar da Segurança de Barragens como uma missão </a:t>
            </a:r>
            <a:r>
              <a:rPr lang="pt-BR" sz="2800" dirty="0" smtClean="0">
                <a:latin typeface="Arial" pitchFamily="34" charset="0"/>
                <a:cs typeface="Arial" pitchFamily="34" charset="0"/>
              </a:rPr>
              <a:t>e responsabilidade crucial</a:t>
            </a:r>
            <a:endParaRPr lang="pt-BR" sz="2800" noProof="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1676400" y="1447800"/>
            <a:ext cx="5943600" cy="3816429"/>
          </a:xfrm>
          <a:prstGeom prst="rect">
            <a:avLst/>
          </a:prstGeom>
          <a:noFill/>
          <a:ln w="9525">
            <a:noFill/>
            <a:miter lim="800000"/>
            <a:headEnd/>
            <a:tailEnd/>
          </a:ln>
        </p:spPr>
        <p:txBody>
          <a:bodyPr>
            <a:spAutoFit/>
          </a:bodyPr>
          <a:lstStyle/>
          <a:p>
            <a:pPr>
              <a:spcBef>
                <a:spcPct val="50000"/>
              </a:spcBef>
            </a:pPr>
            <a:r>
              <a:rPr lang="en-US" sz="4400" dirty="0" err="1" smtClean="0"/>
              <a:t>Reconheça</a:t>
            </a:r>
            <a:r>
              <a:rPr lang="en-US" sz="4400" dirty="0" smtClean="0"/>
              <a:t> </a:t>
            </a:r>
            <a:r>
              <a:rPr lang="en-US" sz="4400" dirty="0" err="1" smtClean="0"/>
              <a:t>Problemas</a:t>
            </a:r>
            <a:endParaRPr lang="en-US" sz="4400" dirty="0"/>
          </a:p>
          <a:p>
            <a:pPr>
              <a:spcBef>
                <a:spcPct val="50000"/>
              </a:spcBef>
            </a:pPr>
            <a:r>
              <a:rPr lang="en-US" sz="4400" dirty="0" err="1" smtClean="0"/>
              <a:t>Saiba</a:t>
            </a:r>
            <a:r>
              <a:rPr lang="en-US" sz="4400" dirty="0" smtClean="0"/>
              <a:t> o </a:t>
            </a:r>
            <a:r>
              <a:rPr lang="en-US" sz="4400" dirty="0" err="1" smtClean="0"/>
              <a:t>Que</a:t>
            </a:r>
            <a:r>
              <a:rPr lang="en-US" sz="4400" dirty="0" smtClean="0"/>
              <a:t> </a:t>
            </a:r>
            <a:r>
              <a:rPr lang="en-US" sz="4400" dirty="0" err="1" smtClean="0"/>
              <a:t>Fazer</a:t>
            </a:r>
            <a:endParaRPr lang="en-US" sz="4400" dirty="0"/>
          </a:p>
          <a:p>
            <a:pPr>
              <a:spcBef>
                <a:spcPct val="50000"/>
              </a:spcBef>
            </a:pPr>
            <a:r>
              <a:rPr lang="en-US" sz="4400" dirty="0" smtClean="0"/>
              <a:t>Tome </a:t>
            </a:r>
            <a:r>
              <a:rPr lang="en-US" sz="4400" dirty="0" err="1" smtClean="0"/>
              <a:t>Decisões</a:t>
            </a:r>
            <a:endParaRPr lang="en-US" sz="4400" dirty="0" smtClean="0"/>
          </a:p>
          <a:p>
            <a:pPr>
              <a:spcBef>
                <a:spcPct val="50000"/>
              </a:spcBef>
            </a:pPr>
            <a:r>
              <a:rPr lang="en-US" sz="4400" dirty="0" err="1" smtClean="0"/>
              <a:t>Notifique</a:t>
            </a:r>
            <a:endParaRPr lang="en-US" sz="4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838200"/>
            <a:ext cx="8229600" cy="1068387"/>
          </a:xfrm>
        </p:spPr>
        <p:txBody>
          <a:bodyPr/>
          <a:lstStyle/>
          <a:p>
            <a:pPr eaLnBrk="1" hangingPunct="1">
              <a:defRPr/>
            </a:pPr>
            <a:r>
              <a:rPr lang="pt-BR" noProof="0" dirty="0" smtClean="0"/>
              <a:t>Recursos para Treinamentos em </a:t>
            </a:r>
            <a:r>
              <a:rPr lang="pt-BR" dirty="0" smtClean="0"/>
              <a:t>Segurança de Barragens</a:t>
            </a:r>
            <a:endParaRPr lang="pt-BR" noProof="0" dirty="0" smtClean="0"/>
          </a:p>
        </p:txBody>
      </p:sp>
      <p:sp>
        <p:nvSpPr>
          <p:cNvPr id="9219" name="Rectangle 3"/>
          <p:cNvSpPr>
            <a:spLocks noGrp="1" noChangeArrowheads="1"/>
          </p:cNvSpPr>
          <p:nvPr>
            <p:ph type="body" idx="1"/>
          </p:nvPr>
        </p:nvSpPr>
        <p:spPr>
          <a:xfrm>
            <a:off x="533400" y="2590800"/>
            <a:ext cx="8229600" cy="2514600"/>
          </a:xfrm>
        </p:spPr>
        <p:txBody>
          <a:bodyPr/>
          <a:lstStyle/>
          <a:p>
            <a:pPr eaLnBrk="1" hangingPunct="1">
              <a:buFont typeface="Wingdings" pitchFamily="2" charset="2"/>
              <a:buChar char="§"/>
            </a:pPr>
            <a:r>
              <a:rPr lang="pt-BR" noProof="0" dirty="0" smtClean="0">
                <a:latin typeface="Arial" pitchFamily="34" charset="0"/>
                <a:cs typeface="Arial" pitchFamily="34" charset="0"/>
              </a:rPr>
              <a:t>Literatura Técnica</a:t>
            </a:r>
          </a:p>
          <a:p>
            <a:pPr eaLnBrk="1" hangingPunct="1">
              <a:buFont typeface="Wingdings" pitchFamily="2" charset="2"/>
              <a:buChar char="§"/>
            </a:pPr>
            <a:r>
              <a:rPr lang="pt-BR" noProof="0" dirty="0" smtClean="0">
                <a:latin typeface="Arial" pitchFamily="34" charset="0"/>
                <a:cs typeface="Arial" pitchFamily="34" charset="0"/>
              </a:rPr>
              <a:t>Filmes/Vídeos</a:t>
            </a:r>
          </a:p>
          <a:p>
            <a:pPr eaLnBrk="1" hangingPunct="1">
              <a:buFont typeface="Wingdings" pitchFamily="2" charset="2"/>
              <a:buChar char="§"/>
            </a:pPr>
            <a:r>
              <a:rPr lang="pt-BR" noProof="0" dirty="0" smtClean="0">
                <a:latin typeface="Arial" pitchFamily="34" charset="0"/>
                <a:cs typeface="Arial" pitchFamily="34" charset="0"/>
              </a:rPr>
              <a:t>A própria Barragem</a:t>
            </a:r>
          </a:p>
          <a:p>
            <a:pPr eaLnBrk="1" hangingPunct="1">
              <a:buFont typeface="Wingdings" pitchFamily="2" charset="2"/>
              <a:buChar char="§"/>
            </a:pPr>
            <a:r>
              <a:rPr lang="pt-BR" noProof="0" dirty="0" smtClean="0">
                <a:latin typeface="Arial" pitchFamily="34" charset="0"/>
                <a:cs typeface="Arial" pitchFamily="34" charset="0"/>
              </a:rPr>
              <a:t>Ferramentas de Treinamento em </a:t>
            </a:r>
            <a:r>
              <a:rPr lang="pt-BR" dirty="0" smtClean="0">
                <a:latin typeface="Arial" pitchFamily="34" charset="0"/>
                <a:cs typeface="Arial" pitchFamily="34" charset="0"/>
              </a:rPr>
              <a:t>Segurança de Barragens </a:t>
            </a:r>
            <a:r>
              <a:rPr lang="pt-BR" noProof="0" dirty="0" smtClean="0">
                <a:latin typeface="Arial" pitchFamily="34" charset="0"/>
                <a:cs typeface="Arial" pitchFamily="34" charset="0"/>
              </a:rPr>
              <a:t>(TADS)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304800"/>
            <a:ext cx="8229600" cy="1068387"/>
          </a:xfrm>
        </p:spPr>
        <p:txBody>
          <a:bodyPr/>
          <a:lstStyle/>
          <a:p>
            <a:pPr eaLnBrk="1" hangingPunct="1">
              <a:defRPr/>
            </a:pPr>
            <a:r>
              <a:rPr lang="pt-BR" noProof="0" dirty="0" smtClean="0"/>
              <a:t>Literatura de Segurança de Barragens </a:t>
            </a:r>
          </a:p>
        </p:txBody>
      </p:sp>
      <p:sp>
        <p:nvSpPr>
          <p:cNvPr id="14339" name="Rectangle 3"/>
          <p:cNvSpPr>
            <a:spLocks noGrp="1" noChangeArrowheads="1"/>
          </p:cNvSpPr>
          <p:nvPr>
            <p:ph type="body" idx="1"/>
          </p:nvPr>
        </p:nvSpPr>
        <p:spPr>
          <a:xfrm>
            <a:off x="533400" y="1677987"/>
            <a:ext cx="8305800" cy="3200400"/>
          </a:xfrm>
        </p:spPr>
        <p:txBody>
          <a:bodyPr/>
          <a:lstStyle/>
          <a:p>
            <a:pPr eaLnBrk="1" hangingPunct="1">
              <a:buFont typeface="Wingdings" pitchFamily="2" charset="2"/>
              <a:buChar char="§"/>
            </a:pPr>
            <a:r>
              <a:rPr lang="pt-BR" noProof="0" dirty="0" smtClean="0">
                <a:latin typeface="Arial" pitchFamily="34" charset="0"/>
                <a:cs typeface="Arial" pitchFamily="34" charset="0"/>
              </a:rPr>
              <a:t>Página do </a:t>
            </a:r>
            <a:r>
              <a:rPr lang="pt-BR" noProof="0" dirty="0" err="1" smtClean="0">
                <a:latin typeface="Arial" pitchFamily="34" charset="0"/>
                <a:cs typeface="Arial" pitchFamily="34" charset="0"/>
              </a:rPr>
              <a:t>Corps</a:t>
            </a:r>
            <a:r>
              <a:rPr lang="pt-BR" noProof="0" dirty="0" smtClean="0">
                <a:latin typeface="Arial" pitchFamily="34" charset="0"/>
                <a:cs typeface="Arial" pitchFamily="34" charset="0"/>
              </a:rPr>
              <a:t> </a:t>
            </a:r>
            <a:r>
              <a:rPr lang="pt-BR" noProof="0" dirty="0" err="1" smtClean="0">
                <a:latin typeface="Arial" pitchFamily="34" charset="0"/>
                <a:cs typeface="Arial" pitchFamily="34" charset="0"/>
              </a:rPr>
              <a:t>of</a:t>
            </a:r>
            <a:r>
              <a:rPr lang="pt-BR" noProof="0" dirty="0" smtClean="0">
                <a:latin typeface="Arial" pitchFamily="34" charset="0"/>
                <a:cs typeface="Arial" pitchFamily="34" charset="0"/>
              </a:rPr>
              <a:t> </a:t>
            </a:r>
            <a:r>
              <a:rPr lang="pt-BR" noProof="0" dirty="0" err="1" smtClean="0">
                <a:latin typeface="Arial" pitchFamily="34" charset="0"/>
                <a:cs typeface="Arial" pitchFamily="34" charset="0"/>
              </a:rPr>
              <a:t>Engineers</a:t>
            </a:r>
            <a:endParaRPr lang="pt-BR" noProof="0" dirty="0" smtClean="0">
              <a:latin typeface="Arial" pitchFamily="34" charset="0"/>
              <a:cs typeface="Arial" pitchFamily="34" charset="0"/>
            </a:endParaRPr>
          </a:p>
          <a:p>
            <a:pPr lvl="1" eaLnBrk="1" hangingPunct="1">
              <a:buFontTx/>
              <a:buChar char="-"/>
            </a:pPr>
            <a:r>
              <a:rPr lang="pt-BR" noProof="0" dirty="0" smtClean="0">
                <a:solidFill>
                  <a:schemeClr val="accent2"/>
                </a:solidFill>
                <a:latin typeface="Arial" pitchFamily="34" charset="0"/>
                <a:cs typeface="Arial" pitchFamily="34" charset="0"/>
                <a:hlinkClick r:id="rId3"/>
              </a:rPr>
              <a:t>http://www.usace.army.mil</a:t>
            </a:r>
            <a:endParaRPr lang="pt-BR" noProof="0" dirty="0" smtClean="0">
              <a:solidFill>
                <a:schemeClr val="accent2"/>
              </a:solidFill>
              <a:latin typeface="Arial" pitchFamily="34" charset="0"/>
              <a:cs typeface="Arial" pitchFamily="34" charset="0"/>
            </a:endParaRPr>
          </a:p>
          <a:p>
            <a:pPr lvl="1" eaLnBrk="1" hangingPunct="1">
              <a:buFontTx/>
              <a:buChar char="-"/>
            </a:pPr>
            <a:r>
              <a:rPr lang="pt-BR" noProof="0" dirty="0" smtClean="0">
                <a:latin typeface="Arial" pitchFamily="34" charset="0"/>
                <a:cs typeface="Arial" pitchFamily="34" charset="0"/>
              </a:rPr>
              <a:t>“</a:t>
            </a:r>
            <a:r>
              <a:rPr lang="pt-BR" noProof="0" dirty="0" err="1" smtClean="0">
                <a:latin typeface="Arial" pitchFamily="34" charset="0"/>
                <a:cs typeface="Arial" pitchFamily="34" charset="0"/>
              </a:rPr>
              <a:t>Find</a:t>
            </a:r>
            <a:r>
              <a:rPr lang="pt-BR" noProof="0" dirty="0" smtClean="0">
                <a:latin typeface="Arial" pitchFamily="34" charset="0"/>
                <a:cs typeface="Arial" pitchFamily="34" charset="0"/>
              </a:rPr>
              <a:t> </a:t>
            </a:r>
            <a:r>
              <a:rPr lang="pt-BR" noProof="0" dirty="0" err="1" smtClean="0">
                <a:latin typeface="Arial" pitchFamily="34" charset="0"/>
                <a:cs typeface="Arial" pitchFamily="34" charset="0"/>
              </a:rPr>
              <a:t>Corps</a:t>
            </a:r>
            <a:r>
              <a:rPr lang="pt-BR" noProof="0" dirty="0" smtClean="0">
                <a:latin typeface="Arial" pitchFamily="34" charset="0"/>
                <a:cs typeface="Arial" pitchFamily="34" charset="0"/>
              </a:rPr>
              <a:t> </a:t>
            </a:r>
            <a:r>
              <a:rPr lang="pt-BR" noProof="0" dirty="0" err="1" smtClean="0">
                <a:latin typeface="Arial" pitchFamily="34" charset="0"/>
                <a:cs typeface="Arial" pitchFamily="34" charset="0"/>
              </a:rPr>
              <a:t>Publications</a:t>
            </a:r>
            <a:r>
              <a:rPr lang="pt-BR" noProof="0" dirty="0" smtClean="0">
                <a:latin typeface="Arial" pitchFamily="34" charset="0"/>
                <a:cs typeface="Arial" pitchFamily="34" charset="0"/>
              </a:rPr>
              <a:t>”</a:t>
            </a:r>
          </a:p>
          <a:p>
            <a:pPr lvl="1" eaLnBrk="1" hangingPunct="1">
              <a:buFontTx/>
              <a:buChar char="-"/>
            </a:pPr>
            <a:r>
              <a:rPr lang="pt-BR" noProof="0" dirty="0" smtClean="0">
                <a:latin typeface="Arial" pitchFamily="34" charset="0"/>
                <a:cs typeface="Arial" pitchFamily="34" charset="0"/>
              </a:rPr>
              <a:t>“</a:t>
            </a:r>
            <a:r>
              <a:rPr lang="pt-BR" noProof="0" dirty="0" err="1" smtClean="0">
                <a:latin typeface="Arial" pitchFamily="34" charset="0"/>
                <a:cs typeface="Arial" pitchFamily="34" charset="0"/>
              </a:rPr>
              <a:t>Publications</a:t>
            </a:r>
            <a:r>
              <a:rPr lang="pt-BR" noProof="0" dirty="0" smtClean="0">
                <a:latin typeface="Arial" pitchFamily="34" charset="0"/>
                <a:cs typeface="Arial" pitchFamily="34" charset="0"/>
              </a:rPr>
              <a:t> Library”</a:t>
            </a:r>
          </a:p>
          <a:p>
            <a:pPr eaLnBrk="1" hangingPunct="1">
              <a:buFontTx/>
              <a:buNone/>
            </a:pPr>
            <a:r>
              <a:rPr lang="pt-BR" noProof="0" dirty="0" smtClean="0">
                <a:latin typeface="Arial" pitchFamily="34" charset="0"/>
                <a:cs typeface="Arial" pitchFamily="34" charset="0"/>
              </a:rPr>
              <a:t>	Escolha o tipo de publicação </a:t>
            </a:r>
            <a:r>
              <a:rPr lang="pt-BR" dirty="0" smtClean="0">
                <a:latin typeface="Arial" pitchFamily="34" charset="0"/>
                <a:cs typeface="Arial" pitchFamily="34" charset="0"/>
              </a:rPr>
              <a:t>que</a:t>
            </a:r>
            <a:r>
              <a:rPr lang="pt-BR" noProof="0" dirty="0" smtClean="0">
                <a:latin typeface="Arial" pitchFamily="34" charset="0"/>
                <a:cs typeface="Arial" pitchFamily="34" charset="0"/>
              </a:rPr>
              <a:t> deseja, pois há muitas!!</a:t>
            </a:r>
          </a:p>
          <a:p>
            <a:pPr eaLnBrk="1" hangingPunct="1">
              <a:buFontTx/>
              <a:buNone/>
            </a:pPr>
            <a:endParaRPr lang="pt-BR" noProof="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28600"/>
            <a:ext cx="8229600" cy="762000"/>
          </a:xfrm>
        </p:spPr>
        <p:txBody>
          <a:bodyPr/>
          <a:lstStyle/>
          <a:p>
            <a:pPr eaLnBrk="1" hangingPunct="1">
              <a:defRPr/>
            </a:pPr>
            <a:r>
              <a:rPr lang="pt-BR" noProof="0" smtClean="0"/>
              <a:t>Dam Safety Literature</a:t>
            </a:r>
          </a:p>
        </p:txBody>
      </p:sp>
      <p:sp>
        <p:nvSpPr>
          <p:cNvPr id="16387" name="Rectangle 3"/>
          <p:cNvSpPr>
            <a:spLocks noGrp="1" noChangeArrowheads="1"/>
          </p:cNvSpPr>
          <p:nvPr>
            <p:ph type="body" idx="1"/>
          </p:nvPr>
        </p:nvSpPr>
        <p:spPr>
          <a:xfrm>
            <a:off x="457200" y="914400"/>
            <a:ext cx="8382000" cy="4191000"/>
          </a:xfrm>
        </p:spPr>
        <p:txBody>
          <a:bodyPr/>
          <a:lstStyle/>
          <a:p>
            <a:pPr eaLnBrk="1" hangingPunct="1">
              <a:buFont typeface="Wingdings" pitchFamily="2" charset="2"/>
              <a:buChar char="§"/>
            </a:pPr>
            <a:r>
              <a:rPr lang="pt-BR" sz="2400" noProof="0" dirty="0" smtClean="0">
                <a:latin typeface="Arial" pitchFamily="34" charset="0"/>
                <a:cs typeface="Arial" pitchFamily="34" charset="0"/>
              </a:rPr>
              <a:t>Outros </a:t>
            </a:r>
            <a:r>
              <a:rPr lang="pt-BR" sz="2400" dirty="0" smtClean="0">
                <a:latin typeface="Arial" pitchFamily="34" charset="0"/>
                <a:cs typeface="Arial" pitchFamily="34" charset="0"/>
              </a:rPr>
              <a:t>Ótimos </a:t>
            </a:r>
            <a:r>
              <a:rPr lang="pt-BR" sz="2400" noProof="0" dirty="0" smtClean="0">
                <a:latin typeface="Arial" pitchFamily="34" charset="0"/>
                <a:cs typeface="Arial" pitchFamily="34" charset="0"/>
              </a:rPr>
              <a:t>Sites na Internet:</a:t>
            </a:r>
          </a:p>
          <a:p>
            <a:pPr eaLnBrk="1" hangingPunct="1">
              <a:buFont typeface="Wingdings" pitchFamily="2" charset="2"/>
              <a:buNone/>
            </a:pPr>
            <a:r>
              <a:rPr lang="pt-BR" sz="2400" noProof="0" dirty="0" smtClean="0">
                <a:latin typeface="Arial" pitchFamily="34" charset="0"/>
                <a:cs typeface="Arial" pitchFamily="34" charset="0"/>
              </a:rPr>
              <a:t>	- Associação de Oficiais de Segura</a:t>
            </a:r>
            <a:r>
              <a:rPr lang="pt-BR" sz="2400" dirty="0" err="1" smtClean="0">
                <a:latin typeface="Arial" pitchFamily="34" charset="0"/>
                <a:cs typeface="Arial" pitchFamily="34" charset="0"/>
              </a:rPr>
              <a:t>nça</a:t>
            </a:r>
            <a:r>
              <a:rPr lang="pt-BR" sz="2400" dirty="0" smtClean="0">
                <a:latin typeface="Arial" pitchFamily="34" charset="0"/>
                <a:cs typeface="Arial" pitchFamily="34" charset="0"/>
              </a:rPr>
              <a:t> de Barragens</a:t>
            </a:r>
            <a:endParaRPr lang="pt-BR" sz="2400" noProof="0" dirty="0" smtClean="0">
              <a:latin typeface="Arial" pitchFamily="34" charset="0"/>
              <a:cs typeface="Arial" pitchFamily="34" charset="0"/>
            </a:endParaRPr>
          </a:p>
          <a:p>
            <a:pPr lvl="2" eaLnBrk="1" hangingPunct="1">
              <a:buClr>
                <a:schemeClr val="tx1"/>
              </a:buClr>
            </a:pPr>
            <a:r>
              <a:rPr lang="pt-BR" noProof="0" dirty="0" smtClean="0">
                <a:solidFill>
                  <a:srgbClr val="FF0000"/>
                </a:solidFill>
                <a:latin typeface="Arial" pitchFamily="34" charset="0"/>
                <a:cs typeface="Arial" pitchFamily="34" charset="0"/>
                <a:hlinkClick r:id="rId3"/>
              </a:rPr>
              <a:t>http://www.damsafety.org</a:t>
            </a:r>
            <a:endParaRPr lang="pt-BR" noProof="0" dirty="0" smtClean="0">
              <a:solidFill>
                <a:srgbClr val="FF0000"/>
              </a:solidFill>
              <a:latin typeface="Arial" pitchFamily="34" charset="0"/>
              <a:cs typeface="Arial" pitchFamily="34" charset="0"/>
            </a:endParaRPr>
          </a:p>
          <a:p>
            <a:pPr eaLnBrk="1" hangingPunct="1">
              <a:buFontTx/>
              <a:buNone/>
            </a:pPr>
            <a:r>
              <a:rPr lang="pt-BR" sz="2400" noProof="0" dirty="0" smtClean="0">
                <a:latin typeface="Arial" pitchFamily="34" charset="0"/>
                <a:cs typeface="Arial" pitchFamily="34" charset="0"/>
              </a:rPr>
              <a:t>	- Sociedade Norte-americana de Barragens</a:t>
            </a:r>
          </a:p>
          <a:p>
            <a:pPr lvl="2" eaLnBrk="1" hangingPunct="1"/>
            <a:r>
              <a:rPr lang="pt-BR" noProof="0" dirty="0" smtClean="0">
                <a:latin typeface="Arial" pitchFamily="34" charset="0"/>
                <a:cs typeface="Arial" pitchFamily="34" charset="0"/>
                <a:hlinkClick r:id="rId4"/>
              </a:rPr>
              <a:t>http://www.ussdams.org</a:t>
            </a:r>
            <a:endParaRPr lang="pt-BR" noProof="0" dirty="0" smtClean="0">
              <a:latin typeface="Arial" pitchFamily="34" charset="0"/>
              <a:cs typeface="Arial" pitchFamily="34" charset="0"/>
            </a:endParaRPr>
          </a:p>
          <a:p>
            <a:pPr eaLnBrk="1" hangingPunct="1">
              <a:buFontTx/>
              <a:buNone/>
            </a:pPr>
            <a:r>
              <a:rPr lang="pt-BR" sz="2400" noProof="0" dirty="0" smtClean="0">
                <a:latin typeface="Arial" pitchFamily="34" charset="0"/>
                <a:cs typeface="Arial" pitchFamily="34" charset="0"/>
              </a:rPr>
              <a:t>	- Comissão Internacional de Grandes Barragens</a:t>
            </a:r>
          </a:p>
          <a:p>
            <a:pPr lvl="2" eaLnBrk="1" hangingPunct="1"/>
            <a:r>
              <a:rPr lang="pt-BR" noProof="0" dirty="0" smtClean="0">
                <a:latin typeface="Arial" pitchFamily="34" charset="0"/>
                <a:cs typeface="Arial" pitchFamily="34" charset="0"/>
                <a:hlinkClick r:id="rId5"/>
              </a:rPr>
              <a:t>http://www.icold-cigb.net</a:t>
            </a:r>
            <a:endParaRPr lang="pt-BR" noProof="0" dirty="0" smtClean="0">
              <a:latin typeface="Arial" pitchFamily="34" charset="0"/>
              <a:cs typeface="Arial" pitchFamily="34" charset="0"/>
            </a:endParaRPr>
          </a:p>
          <a:p>
            <a:pPr eaLnBrk="1" hangingPunct="1">
              <a:buFontTx/>
              <a:buNone/>
            </a:pPr>
            <a:r>
              <a:rPr lang="pt-BR" sz="2400" noProof="0" dirty="0" smtClean="0">
                <a:latin typeface="Arial" pitchFamily="34" charset="0"/>
                <a:cs typeface="Arial" pitchFamily="34" charset="0"/>
              </a:rPr>
              <a:t>	- Comissão Federal de Regulação Energética       </a:t>
            </a:r>
          </a:p>
          <a:p>
            <a:pPr lvl="2"/>
            <a:r>
              <a:rPr lang="pt-BR" noProof="0" dirty="0" smtClean="0">
                <a:latin typeface="Arial" pitchFamily="34" charset="0"/>
                <a:cs typeface="Arial" pitchFamily="34" charset="0"/>
                <a:hlinkClick r:id="rId6"/>
              </a:rPr>
              <a:t>http://www.ferc.gov</a:t>
            </a:r>
            <a:endParaRPr lang="pt-BR" noProof="0" dirty="0" smtClean="0">
              <a:latin typeface="Arial" pitchFamily="34" charset="0"/>
              <a:cs typeface="Arial" pitchFamily="34" charset="0"/>
            </a:endParaRPr>
          </a:p>
          <a:p>
            <a:pPr eaLnBrk="1" hangingPunct="1">
              <a:buFontTx/>
              <a:buNone/>
            </a:pPr>
            <a:r>
              <a:rPr lang="pt-BR" sz="2400" noProof="0" dirty="0" smtClean="0">
                <a:latin typeface="Arial" pitchFamily="34" charset="0"/>
                <a:cs typeface="Arial" pitchFamily="34" charset="0"/>
              </a:rPr>
              <a:t>	- Grupo de </a:t>
            </a:r>
            <a:r>
              <a:rPr lang="pt-BR" sz="2400" dirty="0" smtClean="0">
                <a:latin typeface="Arial" pitchFamily="34" charset="0"/>
                <a:cs typeface="Arial" pitchFamily="34" charset="0"/>
              </a:rPr>
              <a:t>Interesse em Segurança de Barragens</a:t>
            </a:r>
            <a:endParaRPr lang="pt-BR" sz="2400" noProof="0" dirty="0" smtClean="0">
              <a:latin typeface="Arial" pitchFamily="34" charset="0"/>
              <a:cs typeface="Arial" pitchFamily="34" charset="0"/>
            </a:endParaRPr>
          </a:p>
          <a:p>
            <a:pPr lvl="2" eaLnBrk="1" hangingPunct="1"/>
            <a:r>
              <a:rPr lang="pt-BR" noProof="0" dirty="0" smtClean="0">
                <a:latin typeface="Arial" pitchFamily="34" charset="0"/>
                <a:cs typeface="Arial" pitchFamily="34" charset="0"/>
                <a:hlinkClick r:id="rId7"/>
              </a:rPr>
              <a:t>http://www.ceati.com/DSIG.php</a:t>
            </a:r>
            <a:endParaRPr lang="pt-BR" noProof="0" dirty="0" smtClean="0">
              <a:latin typeface="Arial" pitchFamily="34" charset="0"/>
              <a:cs typeface="Arial" pitchFamily="34" charset="0"/>
            </a:endParaRPr>
          </a:p>
          <a:p>
            <a:pPr lvl="2" eaLnBrk="1" hangingPunct="1">
              <a:buFontTx/>
              <a:buNone/>
            </a:pPr>
            <a:r>
              <a:rPr lang="pt-BR" noProof="0" dirty="0" smtClean="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52400"/>
            <a:ext cx="8229600" cy="762000"/>
          </a:xfrm>
        </p:spPr>
        <p:txBody>
          <a:bodyPr/>
          <a:lstStyle/>
          <a:p>
            <a:pPr eaLnBrk="1" hangingPunct="1">
              <a:defRPr/>
            </a:pPr>
            <a:r>
              <a:rPr lang="pt-BR" sz="3600" noProof="0" dirty="0" smtClean="0"/>
              <a:t>Literatura de Segurança de Barragens</a:t>
            </a:r>
          </a:p>
        </p:txBody>
      </p:sp>
      <p:sp>
        <p:nvSpPr>
          <p:cNvPr id="17411" name="Rectangle 3"/>
          <p:cNvSpPr>
            <a:spLocks noGrp="1" noChangeArrowheads="1"/>
          </p:cNvSpPr>
          <p:nvPr>
            <p:ph type="body" idx="1"/>
          </p:nvPr>
        </p:nvSpPr>
        <p:spPr>
          <a:xfrm>
            <a:off x="533400" y="990600"/>
            <a:ext cx="8382000" cy="4191000"/>
          </a:xfrm>
        </p:spPr>
        <p:txBody>
          <a:bodyPr/>
          <a:lstStyle/>
          <a:p>
            <a:pPr eaLnBrk="1" hangingPunct="1">
              <a:buFont typeface="Wingdings" pitchFamily="2" charset="2"/>
              <a:buChar char="§"/>
            </a:pPr>
            <a:r>
              <a:rPr lang="pt-BR" sz="2000" noProof="0" dirty="0" smtClean="0">
                <a:latin typeface="Arial" pitchFamily="34" charset="0"/>
                <a:cs typeface="Arial" pitchFamily="34" charset="0"/>
              </a:rPr>
              <a:t>Outros </a:t>
            </a:r>
            <a:r>
              <a:rPr lang="pt-BR" sz="2000" dirty="0" smtClean="0">
                <a:latin typeface="Arial" pitchFamily="34" charset="0"/>
                <a:cs typeface="Arial" pitchFamily="34" charset="0"/>
              </a:rPr>
              <a:t>Ótimos Sites na Internet</a:t>
            </a:r>
            <a:r>
              <a:rPr lang="pt-BR" sz="2000" noProof="0" dirty="0" smtClean="0">
                <a:latin typeface="Arial" pitchFamily="34" charset="0"/>
                <a:cs typeface="Arial" pitchFamily="34" charset="0"/>
              </a:rPr>
              <a:t>:</a:t>
            </a:r>
          </a:p>
          <a:p>
            <a:pPr eaLnBrk="1" hangingPunct="1">
              <a:buFont typeface="Wingdings" pitchFamily="2" charset="2"/>
              <a:buNone/>
            </a:pPr>
            <a:r>
              <a:rPr lang="pt-BR" sz="2000" noProof="0" dirty="0" smtClean="0">
                <a:latin typeface="Arial" pitchFamily="34" charset="0"/>
                <a:cs typeface="Arial" pitchFamily="34" charset="0"/>
              </a:rPr>
              <a:t>	- Agência Federal de Gerenciamento de Emergências</a:t>
            </a:r>
          </a:p>
          <a:p>
            <a:pPr lvl="2" eaLnBrk="1" hangingPunct="1"/>
            <a:r>
              <a:rPr lang="pt-BR" sz="2000" noProof="0" dirty="0" smtClean="0">
                <a:latin typeface="Arial" pitchFamily="34" charset="0"/>
                <a:cs typeface="Arial" pitchFamily="34" charset="0"/>
                <a:hlinkClick r:id="rId3"/>
              </a:rPr>
              <a:t>http://www.fema.gov</a:t>
            </a:r>
            <a:r>
              <a:rPr lang="pt-BR" sz="2000" noProof="0" dirty="0" smtClean="0">
                <a:latin typeface="Arial" pitchFamily="34" charset="0"/>
                <a:cs typeface="Arial" pitchFamily="34" charset="0"/>
              </a:rPr>
              <a:t> </a:t>
            </a:r>
            <a:r>
              <a:rPr lang="pt-BR" sz="1800" i="1" noProof="0" dirty="0" smtClean="0">
                <a:latin typeface="Arial" pitchFamily="34" charset="0"/>
                <a:cs typeface="Arial" pitchFamily="34" charset="0"/>
              </a:rPr>
              <a:t>(Federal </a:t>
            </a:r>
            <a:r>
              <a:rPr lang="pt-BR" sz="1800" i="1" noProof="0" dirty="0" err="1" smtClean="0">
                <a:latin typeface="Arial" pitchFamily="34" charset="0"/>
                <a:cs typeface="Arial" pitchFamily="34" charset="0"/>
              </a:rPr>
              <a:t>Emergency</a:t>
            </a:r>
            <a:r>
              <a:rPr lang="pt-BR" sz="1800" i="1" noProof="0" dirty="0" smtClean="0">
                <a:latin typeface="Arial" pitchFamily="34" charset="0"/>
                <a:cs typeface="Arial" pitchFamily="34" charset="0"/>
              </a:rPr>
              <a:t> Management </a:t>
            </a:r>
            <a:r>
              <a:rPr lang="pt-BR" sz="1800" i="1" noProof="0" dirty="0" err="1" smtClean="0">
                <a:latin typeface="Arial" pitchFamily="34" charset="0"/>
                <a:cs typeface="Arial" pitchFamily="34" charset="0"/>
              </a:rPr>
              <a:t>Agency</a:t>
            </a:r>
            <a:r>
              <a:rPr lang="pt-BR" sz="1800" i="1" noProof="0" dirty="0" smtClean="0">
                <a:latin typeface="Arial" pitchFamily="34" charset="0"/>
                <a:cs typeface="Arial" pitchFamily="34" charset="0"/>
              </a:rPr>
              <a:t>)</a:t>
            </a:r>
            <a:endParaRPr lang="pt-BR" sz="2000" i="1" noProof="0" dirty="0" smtClean="0">
              <a:latin typeface="Arial" pitchFamily="34" charset="0"/>
              <a:cs typeface="Arial" pitchFamily="34" charset="0"/>
            </a:endParaRPr>
          </a:p>
          <a:p>
            <a:pPr eaLnBrk="1" hangingPunct="1">
              <a:buFontTx/>
              <a:buNone/>
            </a:pPr>
            <a:r>
              <a:rPr lang="pt-BR" sz="2000" noProof="0" dirty="0" smtClean="0">
                <a:latin typeface="Arial" pitchFamily="34" charset="0"/>
                <a:cs typeface="Arial" pitchFamily="34" charset="0"/>
              </a:rPr>
              <a:t>	- </a:t>
            </a:r>
            <a:r>
              <a:rPr lang="pt-BR" sz="2000" noProof="0" dirty="0" err="1" smtClean="0">
                <a:latin typeface="Arial" pitchFamily="34" charset="0"/>
                <a:cs typeface="Arial" pitchFamily="34" charset="0"/>
              </a:rPr>
              <a:t>Administr</a:t>
            </a:r>
            <a:r>
              <a:rPr lang="pt-BR" sz="2000" dirty="0" smtClean="0">
                <a:latin typeface="Arial" pitchFamily="34" charset="0"/>
                <a:cs typeface="Arial" pitchFamily="34" charset="0"/>
              </a:rPr>
              <a:t>ação de Segurança e Saúde em Minas </a:t>
            </a:r>
            <a:r>
              <a:rPr lang="pt-BR" sz="1800" i="1" dirty="0" smtClean="0">
                <a:latin typeface="Arial" pitchFamily="34" charset="0"/>
                <a:cs typeface="Arial" pitchFamily="34" charset="0"/>
              </a:rPr>
              <a:t>(Mine </a:t>
            </a:r>
            <a:r>
              <a:rPr lang="pt-BR" sz="1800" i="1" dirty="0" err="1" smtClean="0">
                <a:latin typeface="Arial" pitchFamily="34" charset="0"/>
                <a:cs typeface="Arial" pitchFamily="34" charset="0"/>
              </a:rPr>
              <a:t>Safety</a:t>
            </a:r>
            <a:r>
              <a:rPr lang="pt-BR" sz="1800" i="1" dirty="0" smtClean="0">
                <a:latin typeface="Arial" pitchFamily="34" charset="0"/>
                <a:cs typeface="Arial" pitchFamily="34" charset="0"/>
              </a:rPr>
              <a:t> </a:t>
            </a:r>
            <a:r>
              <a:rPr lang="pt-BR" sz="1800" i="1" dirty="0" err="1" smtClean="0">
                <a:latin typeface="Arial" pitchFamily="34" charset="0"/>
                <a:cs typeface="Arial" pitchFamily="34" charset="0"/>
              </a:rPr>
              <a:t>and</a:t>
            </a:r>
            <a:r>
              <a:rPr lang="pt-BR" sz="1800" i="1" dirty="0" smtClean="0">
                <a:latin typeface="Arial" pitchFamily="34" charset="0"/>
                <a:cs typeface="Arial" pitchFamily="34" charset="0"/>
              </a:rPr>
              <a:t> Health </a:t>
            </a:r>
            <a:r>
              <a:rPr lang="pt-BR" sz="1800" i="1" dirty="0" err="1" smtClean="0">
                <a:latin typeface="Arial" pitchFamily="34" charset="0"/>
                <a:cs typeface="Arial" pitchFamily="34" charset="0"/>
              </a:rPr>
              <a:t>Administration</a:t>
            </a:r>
            <a:r>
              <a:rPr lang="pt-BR" sz="1800" i="1" dirty="0" smtClean="0">
                <a:latin typeface="Arial" pitchFamily="34" charset="0"/>
                <a:cs typeface="Arial" pitchFamily="34" charset="0"/>
              </a:rPr>
              <a:t>)</a:t>
            </a:r>
            <a:endParaRPr lang="pt-BR" sz="2000" i="1" noProof="0" dirty="0" smtClean="0">
              <a:latin typeface="Arial" pitchFamily="34" charset="0"/>
              <a:cs typeface="Arial" pitchFamily="34" charset="0"/>
            </a:endParaRPr>
          </a:p>
          <a:p>
            <a:pPr lvl="2" eaLnBrk="1" hangingPunct="1"/>
            <a:r>
              <a:rPr lang="pt-BR" sz="2000" noProof="0" dirty="0" smtClean="0">
                <a:latin typeface="Arial" pitchFamily="34" charset="0"/>
                <a:cs typeface="Arial" pitchFamily="34" charset="0"/>
                <a:hlinkClick r:id="rId4"/>
              </a:rPr>
              <a:t>http://www.msha.gov</a:t>
            </a:r>
            <a:endParaRPr lang="pt-BR" sz="2000" noProof="0" dirty="0" smtClean="0">
              <a:latin typeface="Arial" pitchFamily="34" charset="0"/>
              <a:cs typeface="Arial" pitchFamily="34" charset="0"/>
            </a:endParaRPr>
          </a:p>
          <a:p>
            <a:pPr eaLnBrk="1" hangingPunct="1">
              <a:buFontTx/>
              <a:buNone/>
            </a:pPr>
            <a:r>
              <a:rPr lang="pt-BR" sz="2000" noProof="0" dirty="0" smtClean="0">
                <a:latin typeface="Arial" pitchFamily="34" charset="0"/>
                <a:cs typeface="Arial" pitchFamily="34" charset="0"/>
              </a:rPr>
              <a:t>	- </a:t>
            </a:r>
            <a:r>
              <a:rPr lang="pt-BR" sz="2000" noProof="0" dirty="0" err="1" smtClean="0">
                <a:latin typeface="Arial" pitchFamily="34" charset="0"/>
                <a:cs typeface="Arial" pitchFamily="34" charset="0"/>
              </a:rPr>
              <a:t>Serv</a:t>
            </a:r>
            <a:r>
              <a:rPr lang="pt-BR" sz="2000" dirty="0" smtClean="0">
                <a:latin typeface="Arial" pitchFamily="34" charset="0"/>
                <a:cs typeface="Arial" pitchFamily="34" charset="0"/>
              </a:rPr>
              <a:t>iço de Conservação de Recursos Naturais </a:t>
            </a:r>
            <a:r>
              <a:rPr lang="pt-BR" sz="1800" i="1" dirty="0" smtClean="0">
                <a:latin typeface="Arial" pitchFamily="34" charset="0"/>
                <a:cs typeface="Arial" pitchFamily="34" charset="0"/>
              </a:rPr>
              <a:t>(Natural </a:t>
            </a:r>
            <a:r>
              <a:rPr lang="pt-BR" sz="1800" i="1" dirty="0" err="1" smtClean="0">
                <a:latin typeface="Arial" pitchFamily="34" charset="0"/>
                <a:cs typeface="Arial" pitchFamily="34" charset="0"/>
              </a:rPr>
              <a:t>Resources</a:t>
            </a:r>
            <a:r>
              <a:rPr lang="pt-BR" sz="1800" i="1" dirty="0" smtClean="0">
                <a:latin typeface="Arial" pitchFamily="34" charset="0"/>
                <a:cs typeface="Arial" pitchFamily="34" charset="0"/>
              </a:rPr>
              <a:t> </a:t>
            </a:r>
            <a:r>
              <a:rPr lang="pt-BR" sz="1800" i="1" dirty="0" err="1" smtClean="0">
                <a:latin typeface="Arial" pitchFamily="34" charset="0"/>
                <a:cs typeface="Arial" pitchFamily="34" charset="0"/>
              </a:rPr>
              <a:t>Conservation</a:t>
            </a:r>
            <a:r>
              <a:rPr lang="pt-BR" sz="1800" i="1" dirty="0" smtClean="0">
                <a:latin typeface="Arial" pitchFamily="34" charset="0"/>
                <a:cs typeface="Arial" pitchFamily="34" charset="0"/>
              </a:rPr>
              <a:t> Service)</a:t>
            </a:r>
            <a:endParaRPr lang="pt-BR" sz="2000" i="1" noProof="0" dirty="0" smtClean="0">
              <a:latin typeface="Arial" pitchFamily="34" charset="0"/>
              <a:cs typeface="Arial" pitchFamily="34" charset="0"/>
            </a:endParaRPr>
          </a:p>
          <a:p>
            <a:pPr lvl="2" eaLnBrk="1" hangingPunct="1"/>
            <a:r>
              <a:rPr lang="pt-BR" sz="2000" u="sng" noProof="0" dirty="0" smtClean="0">
                <a:latin typeface="Arial" pitchFamily="34" charset="0"/>
                <a:cs typeface="Arial" pitchFamily="34" charset="0"/>
                <a:hlinkClick r:id="rId5"/>
              </a:rPr>
              <a:t>http://www.nrcs.usda.gov</a:t>
            </a:r>
            <a:endParaRPr lang="pt-BR" sz="2000" u="sng" noProof="0" dirty="0" smtClean="0">
              <a:latin typeface="Arial" pitchFamily="34" charset="0"/>
              <a:cs typeface="Arial" pitchFamily="34" charset="0"/>
            </a:endParaRPr>
          </a:p>
          <a:p>
            <a:pPr eaLnBrk="1" hangingPunct="1">
              <a:buFontTx/>
              <a:buNone/>
            </a:pPr>
            <a:r>
              <a:rPr lang="pt-BR" sz="2000" noProof="0" dirty="0" smtClean="0">
                <a:latin typeface="Arial" pitchFamily="34" charset="0"/>
                <a:cs typeface="Arial" pitchFamily="34" charset="0"/>
              </a:rPr>
              <a:t>	- Departamento de Reconstrução (</a:t>
            </a:r>
            <a:r>
              <a:rPr lang="pt-BR" sz="1800" i="1" noProof="0" dirty="0" smtClean="0">
                <a:latin typeface="Arial" pitchFamily="34" charset="0"/>
                <a:cs typeface="Arial" pitchFamily="34" charset="0"/>
              </a:rPr>
              <a:t>Bureau </a:t>
            </a:r>
            <a:r>
              <a:rPr lang="pt-BR" sz="1800" i="1" noProof="0" dirty="0" err="1" smtClean="0">
                <a:latin typeface="Arial" pitchFamily="34" charset="0"/>
                <a:cs typeface="Arial" pitchFamily="34" charset="0"/>
              </a:rPr>
              <a:t>of</a:t>
            </a:r>
            <a:r>
              <a:rPr lang="pt-BR" sz="1800" i="1" noProof="0" dirty="0" smtClean="0">
                <a:latin typeface="Arial" pitchFamily="34" charset="0"/>
                <a:cs typeface="Arial" pitchFamily="34" charset="0"/>
              </a:rPr>
              <a:t> </a:t>
            </a:r>
            <a:r>
              <a:rPr lang="pt-BR" sz="1800" i="1" noProof="0" dirty="0" err="1" smtClean="0">
                <a:latin typeface="Arial" pitchFamily="34" charset="0"/>
                <a:cs typeface="Arial" pitchFamily="34" charset="0"/>
              </a:rPr>
              <a:t>Reclamation</a:t>
            </a:r>
            <a:r>
              <a:rPr lang="pt-BR" sz="1800" i="1" noProof="0" dirty="0" smtClean="0">
                <a:latin typeface="Arial" pitchFamily="34" charset="0"/>
                <a:cs typeface="Arial" pitchFamily="34" charset="0"/>
              </a:rPr>
              <a:t>)</a:t>
            </a:r>
            <a:endParaRPr lang="pt-BR" sz="2000" i="1" noProof="0" dirty="0" smtClean="0">
              <a:latin typeface="Arial" pitchFamily="34" charset="0"/>
              <a:cs typeface="Arial" pitchFamily="34" charset="0"/>
            </a:endParaRPr>
          </a:p>
          <a:p>
            <a:pPr lvl="2" eaLnBrk="1" hangingPunct="1"/>
            <a:r>
              <a:rPr lang="pt-BR" sz="2000" noProof="0" dirty="0" smtClean="0">
                <a:latin typeface="Arial" pitchFamily="34" charset="0"/>
                <a:cs typeface="Arial" pitchFamily="34" charset="0"/>
                <a:hlinkClick r:id="rId6"/>
              </a:rPr>
              <a:t>http://www.usbr.gov/ssle/dam_safety</a:t>
            </a:r>
            <a:endParaRPr lang="pt-BR" sz="2000" noProof="0" dirty="0" smtClean="0">
              <a:latin typeface="Arial" pitchFamily="34" charset="0"/>
              <a:cs typeface="Arial" pitchFamily="34" charset="0"/>
            </a:endParaRPr>
          </a:p>
          <a:p>
            <a:pPr eaLnBrk="1" hangingPunct="1">
              <a:buFontTx/>
              <a:buNone/>
            </a:pPr>
            <a:r>
              <a:rPr lang="pt-BR" sz="2000" noProof="0" dirty="0" smtClean="0">
                <a:latin typeface="Arial" pitchFamily="34" charset="0"/>
                <a:cs typeface="Arial" pitchFamily="34" charset="0"/>
              </a:rPr>
              <a:t>	- Serviço Geológico dos Estados Unidos (</a:t>
            </a:r>
            <a:r>
              <a:rPr lang="pt-BR" sz="1800" noProof="0" dirty="0" smtClean="0">
                <a:latin typeface="Arial" pitchFamily="34" charset="0"/>
                <a:cs typeface="Arial" pitchFamily="34" charset="0"/>
              </a:rPr>
              <a:t>U.S. </a:t>
            </a:r>
            <a:r>
              <a:rPr lang="pt-BR" sz="1800" noProof="0" dirty="0" err="1" smtClean="0">
                <a:latin typeface="Arial" pitchFamily="34" charset="0"/>
                <a:cs typeface="Arial" pitchFamily="34" charset="0"/>
              </a:rPr>
              <a:t>Geological</a:t>
            </a:r>
            <a:r>
              <a:rPr lang="pt-BR" sz="1800" noProof="0" dirty="0" smtClean="0">
                <a:latin typeface="Arial" pitchFamily="34" charset="0"/>
                <a:cs typeface="Arial" pitchFamily="34" charset="0"/>
              </a:rPr>
              <a:t> </a:t>
            </a:r>
            <a:r>
              <a:rPr lang="pt-BR" sz="1800" noProof="0" dirty="0" err="1" smtClean="0">
                <a:latin typeface="Arial" pitchFamily="34" charset="0"/>
                <a:cs typeface="Arial" pitchFamily="34" charset="0"/>
              </a:rPr>
              <a:t>Survey</a:t>
            </a:r>
            <a:r>
              <a:rPr lang="pt-BR" sz="1800" noProof="0" dirty="0" smtClean="0">
                <a:latin typeface="Arial" pitchFamily="34" charset="0"/>
                <a:cs typeface="Arial" pitchFamily="34" charset="0"/>
              </a:rPr>
              <a:t>)</a:t>
            </a:r>
            <a:endParaRPr lang="pt-BR" sz="2000" noProof="0" dirty="0" smtClean="0">
              <a:latin typeface="Arial" pitchFamily="34" charset="0"/>
              <a:cs typeface="Arial" pitchFamily="34" charset="0"/>
            </a:endParaRPr>
          </a:p>
          <a:p>
            <a:pPr lvl="2" eaLnBrk="1" hangingPunct="1"/>
            <a:r>
              <a:rPr lang="pt-BR" sz="2000" noProof="0" dirty="0" smtClean="0">
                <a:latin typeface="Arial" pitchFamily="34" charset="0"/>
                <a:cs typeface="Arial" pitchFamily="34" charset="0"/>
                <a:hlinkClick r:id="rId7"/>
              </a:rPr>
              <a:t>http://www.usgs.gov</a:t>
            </a:r>
            <a:endParaRPr lang="pt-BR" sz="2000" noProof="0" dirty="0" smtClean="0">
              <a:latin typeface="Arial" pitchFamily="34" charset="0"/>
              <a:cs typeface="Arial" pitchFamily="34" charset="0"/>
            </a:endParaRPr>
          </a:p>
          <a:p>
            <a:pPr lvl="2" eaLnBrk="1" hangingPunct="1">
              <a:buFontTx/>
              <a:buNone/>
            </a:pPr>
            <a:r>
              <a:rPr lang="pt-BR" sz="1400" noProof="0" dirty="0" smtClean="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Picture 178" descr="USACE_Map_HighRes.png"/>
          <p:cNvPicPr>
            <a:picLocks noChangeAspect="1"/>
          </p:cNvPicPr>
          <p:nvPr/>
        </p:nvPicPr>
        <p:blipFill>
          <a:blip r:embed="rId3" cstate="print"/>
          <a:stretch>
            <a:fillRect/>
          </a:stretch>
        </p:blipFill>
        <p:spPr>
          <a:xfrm>
            <a:off x="838200" y="0"/>
            <a:ext cx="7543800" cy="6460273"/>
          </a:xfrm>
          <a:prstGeom prst="rect">
            <a:avLst/>
          </a:prstGeom>
        </p:spPr>
      </p:pic>
      <p:sp>
        <p:nvSpPr>
          <p:cNvPr id="2" name="CaixaDeTexto 1"/>
          <p:cNvSpPr txBox="1"/>
          <p:nvPr/>
        </p:nvSpPr>
        <p:spPr>
          <a:xfrm flipH="1">
            <a:off x="6095999" y="0"/>
            <a:ext cx="2863269" cy="369332"/>
          </a:xfrm>
          <a:prstGeom prst="rect">
            <a:avLst/>
          </a:prstGeom>
          <a:noFill/>
        </p:spPr>
        <p:txBody>
          <a:bodyPr wrap="square" rtlCol="0">
            <a:spAutoFit/>
          </a:bodyPr>
          <a:lstStyle/>
          <a:p>
            <a:r>
              <a:rPr lang="pt-BR" dirty="0" smtClean="0"/>
              <a:t>Onde estamos!</a:t>
            </a:r>
            <a:endParaRPr lang="pt-BR"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457200" y="1752600"/>
            <a:ext cx="8382000" cy="4191000"/>
          </a:xfrm>
        </p:spPr>
        <p:txBody>
          <a:bodyPr/>
          <a:lstStyle/>
          <a:p>
            <a:pPr eaLnBrk="1" hangingPunct="1">
              <a:buFont typeface="Wingdings" pitchFamily="2" charset="2"/>
              <a:buChar char="§"/>
            </a:pPr>
            <a:r>
              <a:rPr lang="pt-BR" sz="2400" b="1" noProof="0" dirty="0" smtClean="0">
                <a:latin typeface="Arial" pitchFamily="34" charset="0"/>
                <a:cs typeface="Arial" pitchFamily="34" charset="0"/>
              </a:rPr>
              <a:t>Associações</a:t>
            </a:r>
          </a:p>
          <a:p>
            <a:pPr eaLnBrk="1" hangingPunct="1">
              <a:buFont typeface="Wingdings" pitchFamily="2" charset="2"/>
              <a:buNone/>
            </a:pPr>
            <a:r>
              <a:rPr lang="pt-BR" sz="1800" noProof="0" dirty="0" smtClean="0">
                <a:latin typeface="Arial" pitchFamily="34" charset="0"/>
                <a:cs typeface="Arial" pitchFamily="34" charset="0"/>
              </a:rPr>
              <a:t>	- </a:t>
            </a:r>
            <a:r>
              <a:rPr lang="pt-BR" sz="2000" dirty="0">
                <a:latin typeface="Arial" pitchFamily="34" charset="0"/>
                <a:cs typeface="Arial" pitchFamily="34" charset="0"/>
              </a:rPr>
              <a:t>Comissão Internacional de Grandes Barragens</a:t>
            </a:r>
          </a:p>
          <a:p>
            <a:pPr eaLnBrk="1" hangingPunct="1">
              <a:buFontTx/>
              <a:buNone/>
            </a:pPr>
            <a:r>
              <a:rPr lang="pt-BR" sz="2000" dirty="0">
                <a:latin typeface="Arial" pitchFamily="34" charset="0"/>
                <a:cs typeface="Arial" pitchFamily="34" charset="0"/>
              </a:rPr>
              <a:t>	- Sociedade Norte-americana de Barragens</a:t>
            </a:r>
          </a:p>
          <a:p>
            <a:pPr eaLnBrk="1" hangingPunct="1">
              <a:buFontTx/>
              <a:buNone/>
            </a:pPr>
            <a:r>
              <a:rPr lang="pt-BR" sz="2000" noProof="0" dirty="0" smtClean="0">
                <a:latin typeface="Arial" pitchFamily="34" charset="0"/>
                <a:cs typeface="Arial" pitchFamily="34" charset="0"/>
              </a:rPr>
              <a:t>	- Associação de Oficiais de Segurança de Barragens</a:t>
            </a:r>
          </a:p>
          <a:p>
            <a:pPr eaLnBrk="1" hangingPunct="1">
              <a:buFont typeface="Wingdings" pitchFamily="2" charset="2"/>
              <a:buChar char="§"/>
            </a:pPr>
            <a:r>
              <a:rPr lang="pt-BR" sz="2400" b="1" noProof="0" dirty="0" smtClean="0">
                <a:latin typeface="Arial" pitchFamily="34" charset="0"/>
                <a:cs typeface="Arial" pitchFamily="34" charset="0"/>
              </a:rPr>
              <a:t>Publicações periódicas </a:t>
            </a:r>
          </a:p>
          <a:p>
            <a:pPr eaLnBrk="1" hangingPunct="1">
              <a:buFont typeface="Wingdings" pitchFamily="2" charset="2"/>
              <a:buNone/>
            </a:pPr>
            <a:r>
              <a:rPr lang="pt-BR" sz="2400" b="1" noProof="0" dirty="0" smtClean="0">
                <a:latin typeface="Arial" pitchFamily="34" charset="0"/>
                <a:cs typeface="Arial" pitchFamily="34" charset="0"/>
              </a:rPr>
              <a:t>	</a:t>
            </a:r>
            <a:r>
              <a:rPr lang="pt-BR" sz="2000" noProof="0" dirty="0" smtClean="0">
                <a:latin typeface="Arial" pitchFamily="34" charset="0"/>
                <a:cs typeface="Arial" pitchFamily="34" charset="0"/>
              </a:rPr>
              <a:t>- </a:t>
            </a:r>
            <a:r>
              <a:rPr lang="pt-BR" sz="2000" i="1" noProof="0" dirty="0" err="1" smtClean="0">
                <a:latin typeface="Arial" pitchFamily="34" charset="0"/>
                <a:cs typeface="Arial" pitchFamily="34" charset="0"/>
              </a:rPr>
              <a:t>Hydro</a:t>
            </a:r>
            <a:r>
              <a:rPr lang="pt-BR" sz="2000" i="1" noProof="0" dirty="0" smtClean="0">
                <a:latin typeface="Arial" pitchFamily="34" charset="0"/>
                <a:cs typeface="Arial" pitchFamily="34" charset="0"/>
              </a:rPr>
              <a:t> </a:t>
            </a:r>
            <a:r>
              <a:rPr lang="pt-BR" sz="2000" i="1" noProof="0" dirty="0" err="1" smtClean="0">
                <a:latin typeface="Arial" pitchFamily="34" charset="0"/>
                <a:cs typeface="Arial" pitchFamily="34" charset="0"/>
              </a:rPr>
              <a:t>Review</a:t>
            </a:r>
            <a:endParaRPr lang="pt-BR" sz="2000" i="1" noProof="0" dirty="0" smtClean="0">
              <a:latin typeface="Arial" pitchFamily="34" charset="0"/>
              <a:cs typeface="Arial" pitchFamily="34" charset="0"/>
            </a:endParaRPr>
          </a:p>
          <a:p>
            <a:pPr eaLnBrk="1" hangingPunct="1">
              <a:buFont typeface="Wingdings" pitchFamily="2" charset="2"/>
              <a:buNone/>
            </a:pPr>
            <a:r>
              <a:rPr lang="pt-BR" sz="2000" noProof="0" dirty="0" smtClean="0">
                <a:latin typeface="Arial" pitchFamily="34" charset="0"/>
                <a:cs typeface="Arial" pitchFamily="34" charset="0"/>
              </a:rPr>
              <a:t>	- </a:t>
            </a:r>
            <a:r>
              <a:rPr lang="pt-BR" sz="2000" i="1" noProof="0" dirty="0" err="1" smtClean="0">
                <a:latin typeface="Arial" pitchFamily="34" charset="0"/>
                <a:cs typeface="Arial" pitchFamily="34" charset="0"/>
              </a:rPr>
              <a:t>Dam</a:t>
            </a:r>
            <a:r>
              <a:rPr lang="pt-BR" sz="2000" i="1" noProof="0" dirty="0" smtClean="0">
                <a:latin typeface="Arial" pitchFamily="34" charset="0"/>
                <a:cs typeface="Arial" pitchFamily="34" charset="0"/>
              </a:rPr>
              <a:t> </a:t>
            </a:r>
            <a:r>
              <a:rPr lang="pt-BR" sz="2000" i="1" noProof="0" dirty="0" err="1" smtClean="0">
                <a:latin typeface="Arial" pitchFamily="34" charset="0"/>
                <a:cs typeface="Arial" pitchFamily="34" charset="0"/>
              </a:rPr>
              <a:t>Engineering</a:t>
            </a:r>
            <a:endParaRPr lang="pt-BR" sz="2000" i="1" noProof="0" dirty="0" smtClean="0">
              <a:latin typeface="Arial" pitchFamily="34" charset="0"/>
              <a:cs typeface="Arial" pitchFamily="34" charset="0"/>
            </a:endParaRPr>
          </a:p>
          <a:p>
            <a:pPr eaLnBrk="1" hangingPunct="1">
              <a:buFont typeface="Wingdings" pitchFamily="2" charset="2"/>
              <a:buNone/>
            </a:pPr>
            <a:r>
              <a:rPr lang="pt-BR" sz="2000" noProof="0" dirty="0" smtClean="0">
                <a:latin typeface="Arial" pitchFamily="34" charset="0"/>
                <a:cs typeface="Arial" pitchFamily="34" charset="0"/>
              </a:rPr>
              <a:t>	- </a:t>
            </a:r>
            <a:r>
              <a:rPr lang="pt-BR" sz="2000" i="1" noProof="0" dirty="0" err="1" smtClean="0">
                <a:latin typeface="Arial" pitchFamily="34" charset="0"/>
                <a:cs typeface="Arial" pitchFamily="34" charset="0"/>
              </a:rPr>
              <a:t>International</a:t>
            </a:r>
            <a:r>
              <a:rPr lang="pt-BR" sz="2000" i="1" noProof="0" dirty="0" smtClean="0">
                <a:latin typeface="Arial" pitchFamily="34" charset="0"/>
                <a:cs typeface="Arial" pitchFamily="34" charset="0"/>
              </a:rPr>
              <a:t> </a:t>
            </a:r>
            <a:r>
              <a:rPr lang="pt-BR" sz="2000" i="1" noProof="0" dirty="0" err="1" smtClean="0">
                <a:latin typeface="Arial" pitchFamily="34" charset="0"/>
                <a:cs typeface="Arial" pitchFamily="34" charset="0"/>
              </a:rPr>
              <a:t>Water</a:t>
            </a:r>
            <a:r>
              <a:rPr lang="pt-BR" sz="2000" i="1" noProof="0" dirty="0" smtClean="0">
                <a:latin typeface="Arial" pitchFamily="34" charset="0"/>
                <a:cs typeface="Arial" pitchFamily="34" charset="0"/>
              </a:rPr>
              <a:t> Power </a:t>
            </a:r>
            <a:r>
              <a:rPr lang="pt-BR" sz="2000" i="1" noProof="0" dirty="0" err="1" smtClean="0">
                <a:latin typeface="Arial" pitchFamily="34" charset="0"/>
                <a:cs typeface="Arial" pitchFamily="34" charset="0"/>
              </a:rPr>
              <a:t>and</a:t>
            </a:r>
            <a:r>
              <a:rPr lang="pt-BR" sz="2000" i="1" noProof="0" dirty="0" smtClean="0">
                <a:latin typeface="Arial" pitchFamily="34" charset="0"/>
                <a:cs typeface="Arial" pitchFamily="34" charset="0"/>
              </a:rPr>
              <a:t> </a:t>
            </a:r>
            <a:r>
              <a:rPr lang="pt-BR" sz="2000" i="1" noProof="0" dirty="0" err="1" smtClean="0">
                <a:latin typeface="Arial" pitchFamily="34" charset="0"/>
                <a:cs typeface="Arial" pitchFamily="34" charset="0"/>
              </a:rPr>
              <a:t>Dam</a:t>
            </a:r>
            <a:r>
              <a:rPr lang="pt-BR" sz="2000" i="1" noProof="0" dirty="0" smtClean="0">
                <a:latin typeface="Arial" pitchFamily="34" charset="0"/>
                <a:cs typeface="Arial" pitchFamily="34" charset="0"/>
              </a:rPr>
              <a:t> </a:t>
            </a:r>
            <a:r>
              <a:rPr lang="pt-BR" sz="2000" i="1" noProof="0" dirty="0" err="1" smtClean="0">
                <a:latin typeface="Arial" pitchFamily="34" charset="0"/>
                <a:cs typeface="Arial" pitchFamily="34" charset="0"/>
              </a:rPr>
              <a:t>Construction</a:t>
            </a:r>
            <a:endParaRPr lang="pt-BR" sz="2000" i="1" noProof="0" dirty="0" smtClean="0">
              <a:latin typeface="Arial" pitchFamily="34" charset="0"/>
              <a:cs typeface="Arial" pitchFamily="34" charset="0"/>
            </a:endParaRPr>
          </a:p>
          <a:p>
            <a:pPr eaLnBrk="1" hangingPunct="1">
              <a:buFont typeface="Wingdings" pitchFamily="2" charset="2"/>
              <a:buNone/>
            </a:pPr>
            <a:r>
              <a:rPr lang="pt-BR" sz="2000" noProof="0" dirty="0" smtClean="0">
                <a:latin typeface="Arial" pitchFamily="34" charset="0"/>
                <a:cs typeface="Arial" pitchFamily="34" charset="0"/>
              </a:rPr>
              <a:t>	- </a:t>
            </a:r>
            <a:r>
              <a:rPr lang="pt-BR" sz="2000" i="1" noProof="0" dirty="0" err="1" smtClean="0">
                <a:latin typeface="Arial" pitchFamily="34" charset="0"/>
                <a:cs typeface="Arial" pitchFamily="34" charset="0"/>
              </a:rPr>
              <a:t>Water</a:t>
            </a:r>
            <a:r>
              <a:rPr lang="pt-BR" sz="2000" i="1" noProof="0" dirty="0" smtClean="0">
                <a:latin typeface="Arial" pitchFamily="34" charset="0"/>
                <a:cs typeface="Arial" pitchFamily="34" charset="0"/>
              </a:rPr>
              <a:t> Power</a:t>
            </a:r>
          </a:p>
          <a:p>
            <a:pPr eaLnBrk="1" hangingPunct="1">
              <a:buFont typeface="Wingdings" pitchFamily="2" charset="2"/>
              <a:buNone/>
            </a:pPr>
            <a:r>
              <a:rPr lang="pt-BR" sz="2000" noProof="0" dirty="0" smtClean="0">
                <a:latin typeface="Arial" pitchFamily="34" charset="0"/>
                <a:cs typeface="Arial" pitchFamily="34" charset="0"/>
              </a:rPr>
              <a:t>	- Outras (</a:t>
            </a:r>
            <a:r>
              <a:rPr lang="pt-BR" sz="2000" i="1" noProof="0" dirty="0" smtClean="0">
                <a:latin typeface="Arial" pitchFamily="34" charset="0"/>
                <a:cs typeface="Arial" pitchFamily="34" charset="0"/>
              </a:rPr>
              <a:t>Civil </a:t>
            </a:r>
            <a:r>
              <a:rPr lang="pt-BR" sz="2000" i="1" noProof="0" dirty="0" err="1" smtClean="0">
                <a:latin typeface="Arial" pitchFamily="34" charset="0"/>
                <a:cs typeface="Arial" pitchFamily="34" charset="0"/>
              </a:rPr>
              <a:t>Engineering</a:t>
            </a:r>
            <a:r>
              <a:rPr lang="pt-BR" sz="2000" i="1" noProof="0" dirty="0" smtClean="0">
                <a:latin typeface="Arial" pitchFamily="34" charset="0"/>
                <a:cs typeface="Arial" pitchFamily="34" charset="0"/>
              </a:rPr>
              <a:t>, </a:t>
            </a:r>
            <a:r>
              <a:rPr lang="pt-BR" sz="2000" i="1" noProof="0" dirty="0" err="1" smtClean="0">
                <a:latin typeface="Arial" pitchFamily="34" charset="0"/>
                <a:cs typeface="Arial" pitchFamily="34" charset="0"/>
              </a:rPr>
              <a:t>Water</a:t>
            </a:r>
            <a:r>
              <a:rPr lang="pt-BR" sz="2000" i="1" noProof="0" dirty="0" smtClean="0">
                <a:latin typeface="Arial" pitchFamily="34" charset="0"/>
                <a:cs typeface="Arial" pitchFamily="34" charset="0"/>
              </a:rPr>
              <a:t> </a:t>
            </a:r>
            <a:r>
              <a:rPr lang="pt-BR" sz="2000" i="1" noProof="0" dirty="0" err="1" smtClean="0">
                <a:latin typeface="Arial" pitchFamily="34" charset="0"/>
                <a:cs typeface="Arial" pitchFamily="34" charset="0"/>
              </a:rPr>
              <a:t>Resources</a:t>
            </a:r>
            <a:r>
              <a:rPr lang="pt-BR" sz="2000" i="1" noProof="0" dirty="0" smtClean="0">
                <a:latin typeface="Arial" pitchFamily="34" charset="0"/>
                <a:cs typeface="Arial" pitchFamily="34" charset="0"/>
              </a:rPr>
              <a:t> </a:t>
            </a:r>
            <a:r>
              <a:rPr lang="pt-BR" sz="2000" i="1" noProof="0" dirty="0" err="1" smtClean="0">
                <a:latin typeface="Arial" pitchFamily="34" charset="0"/>
                <a:cs typeface="Arial" pitchFamily="34" charset="0"/>
              </a:rPr>
              <a:t>Research</a:t>
            </a:r>
            <a:r>
              <a:rPr lang="pt-BR" sz="2000" noProof="0" dirty="0" smtClean="0">
                <a:latin typeface="Arial" pitchFamily="34" charset="0"/>
                <a:cs typeface="Arial" pitchFamily="34" charset="0"/>
              </a:rPr>
              <a:t>, etc.)</a:t>
            </a:r>
            <a:endParaRPr lang="pt-BR" sz="2000" b="1" noProof="0" dirty="0" smtClean="0">
              <a:latin typeface="Arial" pitchFamily="34" charset="0"/>
              <a:cs typeface="Arial" pitchFamily="34" charset="0"/>
            </a:endParaRPr>
          </a:p>
          <a:p>
            <a:pPr eaLnBrk="1" hangingPunct="1">
              <a:buFontTx/>
              <a:buNone/>
            </a:pPr>
            <a:r>
              <a:rPr lang="pt-BR" sz="2000" noProof="0" dirty="0" smtClean="0">
                <a:latin typeface="Arial" pitchFamily="34" charset="0"/>
                <a:cs typeface="Arial" pitchFamily="34" charset="0"/>
              </a:rPr>
              <a:t>				</a:t>
            </a:r>
          </a:p>
        </p:txBody>
      </p:sp>
      <p:sp>
        <p:nvSpPr>
          <p:cNvPr id="7" name="Rectangle 2"/>
          <p:cNvSpPr txBox="1">
            <a:spLocks noChangeArrowheads="1"/>
          </p:cNvSpPr>
          <p:nvPr/>
        </p:nvSpPr>
        <p:spPr bwMode="auto">
          <a:xfrm>
            <a:off x="457200" y="152400"/>
            <a:ext cx="8382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pt-BR" sz="3600" dirty="0" smtClean="0"/>
              <a:t>A Literatura de Segurança de Barragens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23555"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23556" name="Rectangle 4"/>
          <p:cNvSpPr>
            <a:spLocks noGrp="1" noChangeArrowheads="1"/>
          </p:cNvSpPr>
          <p:nvPr>
            <p:ph type="title"/>
          </p:nvPr>
        </p:nvSpPr>
        <p:spPr>
          <a:xfrm>
            <a:off x="457200" y="304800"/>
            <a:ext cx="8229600" cy="1143000"/>
          </a:xfrm>
          <a:noFill/>
        </p:spPr>
        <p:txBody>
          <a:bodyPr lIns="92075" tIns="46038" rIns="92075" bIns="46038"/>
          <a:lstStyle/>
          <a:p>
            <a:pPr eaLnBrk="1" hangingPunct="1"/>
            <a:r>
              <a:rPr lang="pt-BR" noProof="0" dirty="0" smtClean="0">
                <a:solidFill>
                  <a:srgbClr val="FF0000"/>
                </a:solidFill>
              </a:rPr>
              <a:t>Nosso Terceiro </a:t>
            </a:r>
            <a:r>
              <a:rPr lang="pt-BR" noProof="0" dirty="0" err="1" smtClean="0">
                <a:solidFill>
                  <a:srgbClr val="FF0000"/>
                </a:solidFill>
              </a:rPr>
              <a:t>S</a:t>
            </a:r>
            <a:r>
              <a:rPr lang="pt-BR" dirty="0" smtClean="0">
                <a:solidFill>
                  <a:srgbClr val="FF0000"/>
                </a:solidFill>
              </a:rPr>
              <a:t>éculo Traz</a:t>
            </a:r>
            <a:endParaRPr lang="pt-BR" noProof="0" dirty="0" smtClean="0">
              <a:solidFill>
                <a:srgbClr val="FF0000"/>
              </a:solidFill>
            </a:endParaRPr>
          </a:p>
        </p:txBody>
      </p:sp>
      <p:sp>
        <p:nvSpPr>
          <p:cNvPr id="23557" name="Rectangle 5"/>
          <p:cNvSpPr>
            <a:spLocks noGrp="1" noChangeArrowheads="1"/>
          </p:cNvSpPr>
          <p:nvPr>
            <p:ph idx="1"/>
          </p:nvPr>
        </p:nvSpPr>
        <p:spPr>
          <a:xfrm>
            <a:off x="685800" y="1524000"/>
            <a:ext cx="7772400" cy="4572000"/>
          </a:xfrm>
          <a:noFill/>
        </p:spPr>
        <p:txBody>
          <a:bodyPr lIns="92075" tIns="46038" rIns="92075" bIns="46038"/>
          <a:lstStyle/>
          <a:p>
            <a:pPr eaLnBrk="1" hangingPunct="1">
              <a:lnSpc>
                <a:spcPct val="90000"/>
              </a:lnSpc>
            </a:pPr>
            <a:r>
              <a:rPr lang="pt-BR" noProof="0" dirty="0" smtClean="0">
                <a:latin typeface="Arial" pitchFamily="34" charset="0"/>
                <a:cs typeface="Arial" pitchFamily="34" charset="0"/>
              </a:rPr>
              <a:t>Desafios:</a:t>
            </a:r>
          </a:p>
          <a:p>
            <a:pPr lvl="1" eaLnBrk="1" hangingPunct="1">
              <a:lnSpc>
                <a:spcPct val="90000"/>
              </a:lnSpc>
            </a:pPr>
            <a:r>
              <a:rPr lang="pt-BR" sz="2400" dirty="0" smtClean="0">
                <a:latin typeface="Arial" pitchFamily="34" charset="0"/>
                <a:cs typeface="Arial" pitchFamily="34" charset="0"/>
              </a:rPr>
              <a:t>Infraestrutura está envelhecendo</a:t>
            </a:r>
            <a:endParaRPr lang="pt-BR" sz="2400" noProof="0" dirty="0" smtClean="0">
              <a:latin typeface="Arial" pitchFamily="34" charset="0"/>
              <a:cs typeface="Arial" pitchFamily="34" charset="0"/>
            </a:endParaRPr>
          </a:p>
          <a:p>
            <a:pPr lvl="1" eaLnBrk="1" hangingPunct="1">
              <a:lnSpc>
                <a:spcPct val="90000"/>
              </a:lnSpc>
            </a:pPr>
            <a:r>
              <a:rPr lang="pt-BR" sz="2400" noProof="0" dirty="0" smtClean="0">
                <a:latin typeface="Arial" pitchFamily="34" charset="0"/>
                <a:cs typeface="Arial" pitchFamily="34" charset="0"/>
              </a:rPr>
              <a:t>Orçamentos estão diminuindo </a:t>
            </a:r>
          </a:p>
          <a:p>
            <a:pPr lvl="1" eaLnBrk="1" hangingPunct="1">
              <a:lnSpc>
                <a:spcPct val="90000"/>
              </a:lnSpc>
            </a:pPr>
            <a:r>
              <a:rPr lang="pt-BR" sz="2400" noProof="0" dirty="0" smtClean="0">
                <a:latin typeface="Arial" pitchFamily="34" charset="0"/>
                <a:cs typeface="Arial" pitchFamily="34" charset="0"/>
              </a:rPr>
              <a:t>Estado da Arte está mudando</a:t>
            </a:r>
          </a:p>
          <a:p>
            <a:pPr lvl="1" eaLnBrk="1" hangingPunct="1">
              <a:lnSpc>
                <a:spcPct val="90000"/>
              </a:lnSpc>
            </a:pPr>
            <a:r>
              <a:rPr lang="pt-BR" sz="2400" noProof="0" dirty="0" smtClean="0">
                <a:latin typeface="Arial" pitchFamily="34" charset="0"/>
                <a:cs typeface="Arial" pitchFamily="34" charset="0"/>
              </a:rPr>
              <a:t>Crescimento Populacional &amp; Mudanças Climáticas</a:t>
            </a:r>
          </a:p>
          <a:p>
            <a:pPr eaLnBrk="1" hangingPunct="1">
              <a:lnSpc>
                <a:spcPct val="90000"/>
              </a:lnSpc>
            </a:pPr>
            <a:r>
              <a:rPr lang="pt-BR" noProof="0" dirty="0" smtClean="0">
                <a:latin typeface="Arial" pitchFamily="34" charset="0"/>
                <a:cs typeface="Arial" pitchFamily="34" charset="0"/>
              </a:rPr>
              <a:t>Oportunidades:</a:t>
            </a:r>
          </a:p>
          <a:p>
            <a:pPr lvl="1" eaLnBrk="1" hangingPunct="1">
              <a:lnSpc>
                <a:spcPct val="90000"/>
              </a:lnSpc>
            </a:pPr>
            <a:r>
              <a:rPr lang="pt-BR" sz="2400" noProof="0" dirty="0" smtClean="0">
                <a:latin typeface="Arial" pitchFamily="34" charset="0"/>
                <a:cs typeface="Arial" pitchFamily="34" charset="0"/>
              </a:rPr>
              <a:t>Novas tecnologias baseadas na Análise de Riscos</a:t>
            </a:r>
          </a:p>
          <a:p>
            <a:pPr lvl="1" eaLnBrk="1" hangingPunct="1">
              <a:lnSpc>
                <a:spcPct val="90000"/>
              </a:lnSpc>
            </a:pPr>
            <a:r>
              <a:rPr lang="pt-BR" sz="2400" noProof="0" dirty="0" smtClean="0">
                <a:latin typeface="Arial" pitchFamily="34" charset="0"/>
                <a:cs typeface="Arial" pitchFamily="34" charset="0"/>
              </a:rPr>
              <a:t>Relatar o histórico</a:t>
            </a:r>
          </a:p>
          <a:p>
            <a:pPr lvl="1" eaLnBrk="1" hangingPunct="1">
              <a:lnSpc>
                <a:spcPct val="90000"/>
              </a:lnSpc>
            </a:pPr>
            <a:r>
              <a:rPr lang="pt-BR" sz="2400" noProof="0" dirty="0" smtClean="0">
                <a:latin typeface="Arial" pitchFamily="34" charset="0"/>
                <a:cs typeface="Arial" pitchFamily="34" charset="0"/>
              </a:rPr>
              <a:t>Tomar  Decisões </a:t>
            </a:r>
            <a:r>
              <a:rPr lang="pt-BR" sz="2400" dirty="0" smtClean="0">
                <a:latin typeface="Arial" pitchFamily="34" charset="0"/>
                <a:cs typeface="Arial" pitchFamily="34" charset="0"/>
              </a:rPr>
              <a:t>para Reduzir Riscos</a:t>
            </a:r>
            <a:endParaRPr lang="pt-BR" sz="2400" noProof="0" dirty="0" smtClean="0">
              <a:latin typeface="Arial" pitchFamily="34" charset="0"/>
              <a:cs typeface="Arial" pitchFamily="34" charset="0"/>
            </a:endParaRPr>
          </a:p>
          <a:p>
            <a:pPr lvl="1" eaLnBrk="1" hangingPunct="1">
              <a:lnSpc>
                <a:spcPct val="90000"/>
              </a:lnSpc>
            </a:pPr>
            <a:r>
              <a:rPr lang="pt-BR" sz="2400" noProof="0" dirty="0" smtClean="0">
                <a:latin typeface="Arial" pitchFamily="34" charset="0"/>
                <a:cs typeface="Arial" pitchFamily="34" charset="0"/>
              </a:rPr>
              <a:t>A Demanda </a:t>
            </a:r>
            <a:r>
              <a:rPr lang="pt-BR" sz="2400" noProof="0" dirty="0" err="1" smtClean="0">
                <a:latin typeface="Arial" pitchFamily="34" charset="0"/>
                <a:cs typeface="Arial" pitchFamily="34" charset="0"/>
              </a:rPr>
              <a:t>pel</a:t>
            </a:r>
            <a:r>
              <a:rPr lang="pt-BR" sz="2400" dirty="0" smtClean="0">
                <a:latin typeface="Arial" pitchFamily="34" charset="0"/>
                <a:cs typeface="Arial" pitchFamily="34" charset="0"/>
              </a:rPr>
              <a:t>a Água</a:t>
            </a:r>
            <a:endParaRPr lang="pt-BR" sz="2400" noProof="0" dirty="0" smtClean="0">
              <a:latin typeface="Arial" pitchFamily="34" charset="0"/>
              <a:cs typeface="Arial" pitchFamily="34" charset="0"/>
            </a:endParaRPr>
          </a:p>
          <a:p>
            <a:pPr lvl="1" eaLnBrk="1" hangingPunct="1">
              <a:lnSpc>
                <a:spcPct val="90000"/>
              </a:lnSpc>
            </a:pPr>
            <a:endParaRPr lang="pt-BR" sz="2000" noProof="0" dirty="0" smtClean="0">
              <a:latin typeface="Arial" pitchFamily="34" charset="0"/>
              <a:cs typeface="Arial" pitchFamily="34" charset="0"/>
            </a:endParaRPr>
          </a:p>
        </p:txBody>
      </p:sp>
    </p:spTree>
  </p:cSld>
  <p:clrMapOvr>
    <a:masterClrMapping/>
  </p:clrMapOvr>
  <p:transition>
    <p:pull dir="rd"/>
    <p:sndAc>
      <p:stSnd>
        <p:snd r:embed="rId3" name="CAMERA.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AutoShape 1026"/>
          <p:cNvSpPr>
            <a:spLocks noChangeArrowheads="1"/>
          </p:cNvSpPr>
          <p:nvPr/>
        </p:nvSpPr>
        <p:spPr bwMode="auto">
          <a:xfrm>
            <a:off x="4953000" y="1752600"/>
            <a:ext cx="3352800" cy="3733800"/>
          </a:xfrm>
          <a:prstGeom prst="flowChartExtract">
            <a:avLst/>
          </a:prstGeom>
          <a:solidFill>
            <a:srgbClr val="CCCCFF"/>
          </a:solidFill>
          <a:ln w="28575">
            <a:solidFill>
              <a:schemeClr val="tx1"/>
            </a:solidFill>
            <a:miter lim="800000"/>
            <a:headEnd type="none" w="sm" len="sm"/>
            <a:tailEnd type="none" w="sm" len="sm"/>
          </a:ln>
          <a:effectLst/>
        </p:spPr>
        <p:txBody>
          <a:bodyPr wrap="none" anchor="ctr"/>
          <a:lstStyle/>
          <a:p>
            <a:endParaRPr lang="en-US"/>
          </a:p>
        </p:txBody>
      </p:sp>
      <p:sp>
        <p:nvSpPr>
          <p:cNvPr id="468995" name="AutoShape 1027"/>
          <p:cNvSpPr>
            <a:spLocks noChangeArrowheads="1"/>
          </p:cNvSpPr>
          <p:nvPr/>
        </p:nvSpPr>
        <p:spPr bwMode="auto">
          <a:xfrm rot="10811516" flipH="1">
            <a:off x="6246813" y="2209800"/>
            <a:ext cx="762000" cy="37941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2"/>
          </a:solidFill>
          <a:ln w="12700">
            <a:solidFill>
              <a:schemeClr val="tx1"/>
            </a:solidFill>
            <a:miter lim="800000"/>
            <a:headEnd type="none" w="sm" len="sm"/>
            <a:tailEnd type="none" w="sm" len="sm"/>
          </a:ln>
          <a:effectLst/>
        </p:spPr>
        <p:txBody>
          <a:bodyPr wrap="none" anchor="ctr"/>
          <a:lstStyle/>
          <a:p>
            <a:endParaRPr lang="en-US"/>
          </a:p>
        </p:txBody>
      </p:sp>
      <p:sp>
        <p:nvSpPr>
          <p:cNvPr id="468996" name="Freeform 1028"/>
          <p:cNvSpPr>
            <a:spLocks/>
          </p:cNvSpPr>
          <p:nvPr/>
        </p:nvSpPr>
        <p:spPr bwMode="auto">
          <a:xfrm>
            <a:off x="6705600" y="2590800"/>
            <a:ext cx="1600200" cy="2895600"/>
          </a:xfrm>
          <a:custGeom>
            <a:avLst/>
            <a:gdLst/>
            <a:ahLst/>
            <a:cxnLst>
              <a:cxn ang="0">
                <a:pos x="0" y="0"/>
              </a:cxn>
              <a:cxn ang="0">
                <a:pos x="192" y="0"/>
              </a:cxn>
              <a:cxn ang="0">
                <a:pos x="1008" y="1824"/>
              </a:cxn>
              <a:cxn ang="0">
                <a:pos x="816" y="1824"/>
              </a:cxn>
              <a:cxn ang="0">
                <a:pos x="0" y="0"/>
              </a:cxn>
            </a:cxnLst>
            <a:rect l="0" t="0" r="r" b="b"/>
            <a:pathLst>
              <a:path w="1008" h="1824">
                <a:moveTo>
                  <a:pt x="0" y="0"/>
                </a:moveTo>
                <a:lnTo>
                  <a:pt x="192" y="0"/>
                </a:lnTo>
                <a:lnTo>
                  <a:pt x="1008" y="1824"/>
                </a:lnTo>
                <a:lnTo>
                  <a:pt x="816" y="1824"/>
                </a:lnTo>
                <a:lnTo>
                  <a:pt x="0" y="0"/>
                </a:lnTo>
                <a:close/>
              </a:path>
            </a:pathLst>
          </a:custGeom>
          <a:solidFill>
            <a:srgbClr val="F9FD61"/>
          </a:solidFill>
          <a:ln w="12700" cap="flat" cmpd="sng">
            <a:solidFill>
              <a:schemeClr val="tx1"/>
            </a:solidFill>
            <a:prstDash val="solid"/>
            <a:round/>
            <a:headEnd type="none" w="sm" len="sm"/>
            <a:tailEnd type="none" w="sm" len="sm"/>
          </a:ln>
          <a:effectLst/>
        </p:spPr>
        <p:txBody>
          <a:bodyPr wrap="none" anchor="ctr"/>
          <a:lstStyle/>
          <a:p>
            <a:endParaRPr lang="en-US"/>
          </a:p>
        </p:txBody>
      </p:sp>
      <p:sp>
        <p:nvSpPr>
          <p:cNvPr id="468997" name="AutoShape 1029"/>
          <p:cNvSpPr>
            <a:spLocks noChangeArrowheads="1"/>
          </p:cNvSpPr>
          <p:nvPr/>
        </p:nvSpPr>
        <p:spPr bwMode="auto">
          <a:xfrm>
            <a:off x="6400800" y="1752600"/>
            <a:ext cx="457200" cy="533400"/>
          </a:xfrm>
          <a:prstGeom prst="flowChartExtract">
            <a:avLst/>
          </a:pr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468998" name="Rectangle 1030"/>
          <p:cNvSpPr>
            <a:spLocks noChangeArrowheads="1"/>
          </p:cNvSpPr>
          <p:nvPr/>
        </p:nvSpPr>
        <p:spPr bwMode="auto">
          <a:xfrm>
            <a:off x="2895600" y="304800"/>
            <a:ext cx="3581400" cy="523862"/>
          </a:xfrm>
          <a:prstGeom prst="rect">
            <a:avLst/>
          </a:prstGeom>
          <a:noFill/>
          <a:ln w="9525">
            <a:noFill/>
            <a:miter lim="800000"/>
            <a:headEnd/>
            <a:tailEnd/>
          </a:ln>
          <a:effectLst/>
        </p:spPr>
        <p:txBody>
          <a:bodyPr wrap="square" lIns="92075" tIns="46038" rIns="92075" bIns="46038">
            <a:spAutoFit/>
          </a:bodyPr>
          <a:lstStyle/>
          <a:p>
            <a:pPr algn="ctr"/>
            <a:r>
              <a:rPr lang="en-US" sz="2800" b="1" dirty="0" smtClean="0"/>
              <a:t>O </a:t>
            </a:r>
            <a:r>
              <a:rPr lang="en-US" sz="2800" b="1" dirty="0" err="1"/>
              <a:t>q</a:t>
            </a:r>
            <a:r>
              <a:rPr lang="en-US" sz="2800" b="1" dirty="0" err="1" smtClean="0"/>
              <a:t>ue</a:t>
            </a:r>
            <a:r>
              <a:rPr lang="en-US" sz="2800" b="1" dirty="0" smtClean="0"/>
              <a:t> </a:t>
            </a:r>
            <a:r>
              <a:rPr lang="en-US" sz="2800" b="1" dirty="0" err="1" smtClean="0"/>
              <a:t>é</a:t>
            </a:r>
            <a:r>
              <a:rPr lang="en-US" sz="2800" b="1" dirty="0" smtClean="0"/>
              <a:t> o USACE?</a:t>
            </a:r>
            <a:endParaRPr lang="en-US" sz="2800" b="1" dirty="0"/>
          </a:p>
        </p:txBody>
      </p:sp>
      <p:sp>
        <p:nvSpPr>
          <p:cNvPr id="468999" name="Rectangle 1031"/>
          <p:cNvSpPr>
            <a:spLocks noChangeArrowheads="1"/>
          </p:cNvSpPr>
          <p:nvPr/>
        </p:nvSpPr>
        <p:spPr bwMode="auto">
          <a:xfrm>
            <a:off x="1524000" y="1828800"/>
            <a:ext cx="1352550" cy="609600"/>
          </a:xfrm>
          <a:prstGeom prst="rect">
            <a:avLst/>
          </a:prstGeom>
          <a:noFill/>
          <a:ln w="19050">
            <a:solidFill>
              <a:schemeClr val="tx1"/>
            </a:solidFill>
            <a:miter lim="800000"/>
            <a:headEnd type="none" w="sm" len="sm"/>
            <a:tailEnd type="none" w="sm" len="sm"/>
          </a:ln>
          <a:effectLst/>
        </p:spPr>
        <p:txBody>
          <a:bodyPr wrap="none" anchor="ctr"/>
          <a:lstStyle/>
          <a:p>
            <a:endParaRPr lang="en-US"/>
          </a:p>
        </p:txBody>
      </p:sp>
      <p:sp>
        <p:nvSpPr>
          <p:cNvPr id="469000" name="Text Box 1032"/>
          <p:cNvSpPr txBox="1">
            <a:spLocks noChangeArrowheads="1"/>
          </p:cNvSpPr>
          <p:nvPr/>
        </p:nvSpPr>
        <p:spPr bwMode="auto">
          <a:xfrm>
            <a:off x="1595180" y="1905000"/>
            <a:ext cx="1159392" cy="461665"/>
          </a:xfrm>
          <a:prstGeom prst="rect">
            <a:avLst/>
          </a:prstGeom>
          <a:noFill/>
          <a:ln w="12700">
            <a:noFill/>
            <a:miter lim="800000"/>
            <a:headEnd type="none" w="sm" len="sm"/>
            <a:tailEnd type="none" w="sm" len="sm"/>
          </a:ln>
          <a:effectLst/>
        </p:spPr>
        <p:txBody>
          <a:bodyPr wrap="none">
            <a:spAutoFit/>
          </a:bodyPr>
          <a:lstStyle/>
          <a:p>
            <a:pPr algn="ctr"/>
            <a:r>
              <a:rPr lang="en-US" sz="1200" b="1" dirty="0" err="1" smtClean="0"/>
              <a:t>Comandante</a:t>
            </a:r>
            <a:r>
              <a:rPr lang="en-US" sz="1200" b="1" dirty="0" smtClean="0"/>
              <a:t>,</a:t>
            </a:r>
            <a:endParaRPr lang="en-US" sz="1200" b="1" dirty="0"/>
          </a:p>
          <a:p>
            <a:pPr algn="ctr"/>
            <a:r>
              <a:rPr lang="en-US" sz="1200" b="1" dirty="0"/>
              <a:t>USACE</a:t>
            </a:r>
          </a:p>
        </p:txBody>
      </p:sp>
      <p:graphicFrame>
        <p:nvGraphicFramePr>
          <p:cNvPr id="469001" name="Object 1033"/>
          <p:cNvGraphicFramePr>
            <a:graphicFrameLocks noChangeAspect="1"/>
          </p:cNvGraphicFramePr>
          <p:nvPr/>
        </p:nvGraphicFramePr>
        <p:xfrm>
          <a:off x="1595437" y="1447800"/>
          <a:ext cx="327025" cy="330200"/>
        </p:xfrm>
        <a:graphic>
          <a:graphicData uri="http://schemas.openxmlformats.org/presentationml/2006/ole">
            <mc:AlternateContent xmlns:mc="http://schemas.openxmlformats.org/markup-compatibility/2006">
              <mc:Choice xmlns:v="urn:schemas-microsoft-com:vml" Requires="v">
                <p:oleObj spid="_x0000_s1154" name="Microsoft ClipArt Gallery" r:id="rId4" imgW="807120" imgH="762840" progId="">
                  <p:embed/>
                </p:oleObj>
              </mc:Choice>
              <mc:Fallback>
                <p:oleObj name="Microsoft ClipArt Gallery" r:id="rId4" imgW="807120" imgH="76284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5437" y="1447800"/>
                        <a:ext cx="327025"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9002" name="Object 1034"/>
          <p:cNvGraphicFramePr>
            <a:graphicFrameLocks noChangeAspect="1"/>
          </p:cNvGraphicFramePr>
          <p:nvPr/>
        </p:nvGraphicFramePr>
        <p:xfrm>
          <a:off x="2022475" y="1447800"/>
          <a:ext cx="325437" cy="330200"/>
        </p:xfrm>
        <a:graphic>
          <a:graphicData uri="http://schemas.openxmlformats.org/presentationml/2006/ole">
            <mc:AlternateContent xmlns:mc="http://schemas.openxmlformats.org/markup-compatibility/2006">
              <mc:Choice xmlns:v="urn:schemas-microsoft-com:vml" Requires="v">
                <p:oleObj spid="_x0000_s1155" name="Microsoft ClipArt Gallery" r:id="rId6" imgW="807120" imgH="762840" progId="">
                  <p:embed/>
                </p:oleObj>
              </mc:Choice>
              <mc:Fallback>
                <p:oleObj name="Microsoft ClipArt Gallery" r:id="rId6" imgW="807120" imgH="762840"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2475" y="1447800"/>
                        <a:ext cx="325437"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9003" name="Object 1035"/>
          <p:cNvGraphicFramePr>
            <a:graphicFrameLocks noChangeAspect="1"/>
          </p:cNvGraphicFramePr>
          <p:nvPr/>
        </p:nvGraphicFramePr>
        <p:xfrm>
          <a:off x="2449512" y="1447800"/>
          <a:ext cx="325438" cy="330200"/>
        </p:xfrm>
        <a:graphic>
          <a:graphicData uri="http://schemas.openxmlformats.org/presentationml/2006/ole">
            <mc:AlternateContent xmlns:mc="http://schemas.openxmlformats.org/markup-compatibility/2006">
              <mc:Choice xmlns:v="urn:schemas-microsoft-com:vml" Requires="v">
                <p:oleObj spid="_x0000_s1156" name="Microsoft ClipArt Gallery" r:id="rId7" imgW="807120" imgH="762840" progId="">
                  <p:embed/>
                </p:oleObj>
              </mc:Choice>
              <mc:Fallback>
                <p:oleObj name="Microsoft ClipArt Gallery" r:id="rId7" imgW="807120" imgH="762840"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9512" y="1447800"/>
                        <a:ext cx="325438"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9004" name="Rectangle 1036"/>
          <p:cNvSpPr>
            <a:spLocks noChangeArrowheads="1"/>
          </p:cNvSpPr>
          <p:nvPr/>
        </p:nvSpPr>
        <p:spPr bwMode="auto">
          <a:xfrm>
            <a:off x="528637" y="2971800"/>
            <a:ext cx="925513" cy="762000"/>
          </a:xfrm>
          <a:prstGeom prst="rect">
            <a:avLst/>
          </a:prstGeom>
          <a:noFill/>
          <a:ln w="19050">
            <a:solidFill>
              <a:schemeClr val="tx1"/>
            </a:solidFill>
            <a:miter lim="800000"/>
            <a:headEnd type="none" w="sm" len="sm"/>
            <a:tailEnd type="none" w="sm" len="sm"/>
          </a:ln>
          <a:effectLst/>
        </p:spPr>
        <p:txBody>
          <a:bodyPr wrap="none" anchor="ctr"/>
          <a:lstStyle/>
          <a:p>
            <a:endParaRPr lang="en-US"/>
          </a:p>
        </p:txBody>
      </p:sp>
      <p:sp>
        <p:nvSpPr>
          <p:cNvPr id="469005" name="Text Box 1037"/>
          <p:cNvSpPr txBox="1">
            <a:spLocks noChangeArrowheads="1"/>
          </p:cNvSpPr>
          <p:nvPr/>
        </p:nvSpPr>
        <p:spPr bwMode="auto">
          <a:xfrm>
            <a:off x="604795" y="3048000"/>
            <a:ext cx="817652" cy="461665"/>
          </a:xfrm>
          <a:prstGeom prst="rect">
            <a:avLst/>
          </a:prstGeom>
          <a:noFill/>
          <a:ln w="12700">
            <a:noFill/>
            <a:miter lim="800000"/>
            <a:headEnd type="none" w="sm" len="sm"/>
            <a:tailEnd type="none" w="sm" len="sm"/>
          </a:ln>
          <a:effectLst/>
        </p:spPr>
        <p:txBody>
          <a:bodyPr wrap="none">
            <a:spAutoFit/>
          </a:bodyPr>
          <a:lstStyle/>
          <a:p>
            <a:pPr algn="ctr"/>
            <a:r>
              <a:rPr lang="en-US" sz="1200" b="1" dirty="0" err="1" smtClean="0"/>
              <a:t>Divisões</a:t>
            </a:r>
            <a:endParaRPr lang="en-US" sz="1200" b="1" dirty="0"/>
          </a:p>
          <a:p>
            <a:pPr algn="ctr"/>
            <a:r>
              <a:rPr lang="en-US" sz="1200" b="1" dirty="0"/>
              <a:t>(8)</a:t>
            </a:r>
          </a:p>
        </p:txBody>
      </p:sp>
      <p:sp>
        <p:nvSpPr>
          <p:cNvPr id="469006" name="Text Box 1038"/>
          <p:cNvSpPr txBox="1">
            <a:spLocks noChangeArrowheads="1"/>
          </p:cNvSpPr>
          <p:nvPr/>
        </p:nvSpPr>
        <p:spPr bwMode="auto">
          <a:xfrm>
            <a:off x="1524000" y="2895600"/>
            <a:ext cx="1114426" cy="830997"/>
          </a:xfrm>
          <a:prstGeom prst="rect">
            <a:avLst/>
          </a:prstGeom>
          <a:noFill/>
          <a:ln w="12700">
            <a:noFill/>
            <a:miter lim="800000"/>
            <a:headEnd type="none" w="sm" len="sm"/>
            <a:tailEnd type="none" w="sm" len="sm"/>
          </a:ln>
          <a:effectLst/>
        </p:spPr>
        <p:txBody>
          <a:bodyPr wrap="square">
            <a:spAutoFit/>
          </a:bodyPr>
          <a:lstStyle/>
          <a:p>
            <a:pPr algn="ctr"/>
            <a:r>
              <a:rPr lang="en-US" sz="1200" b="1" dirty="0" smtClean="0"/>
              <a:t>Centro de P&amp;</a:t>
            </a:r>
            <a:r>
              <a:rPr lang="en-US" sz="1200" b="1" dirty="0"/>
              <a:t>D</a:t>
            </a:r>
          </a:p>
          <a:p>
            <a:pPr algn="ctr"/>
            <a:r>
              <a:rPr lang="en-US" sz="1200" b="1" dirty="0" err="1" smtClean="0"/>
              <a:t>em</a:t>
            </a:r>
            <a:r>
              <a:rPr lang="en-US" sz="1200" b="1" dirty="0" smtClean="0"/>
              <a:t> </a:t>
            </a:r>
            <a:r>
              <a:rPr lang="en-US" sz="1200" b="1" dirty="0" err="1" smtClean="0"/>
              <a:t>Engenharia</a:t>
            </a:r>
            <a:r>
              <a:rPr lang="en-US" sz="1200" b="1" dirty="0" smtClean="0"/>
              <a:t> </a:t>
            </a:r>
            <a:endParaRPr lang="en-US" sz="1200" b="1" dirty="0"/>
          </a:p>
        </p:txBody>
      </p:sp>
      <p:sp>
        <p:nvSpPr>
          <p:cNvPr id="469007" name="Text Box 1039"/>
          <p:cNvSpPr txBox="1">
            <a:spLocks noChangeArrowheads="1"/>
          </p:cNvSpPr>
          <p:nvPr/>
        </p:nvSpPr>
        <p:spPr bwMode="auto">
          <a:xfrm>
            <a:off x="2832648" y="2911475"/>
            <a:ext cx="825992" cy="830997"/>
          </a:xfrm>
          <a:prstGeom prst="rect">
            <a:avLst/>
          </a:prstGeom>
          <a:noFill/>
          <a:ln w="12700">
            <a:noFill/>
            <a:miter lim="800000"/>
            <a:headEnd type="none" w="sm" len="sm"/>
            <a:tailEnd type="none" w="sm" len="sm"/>
          </a:ln>
          <a:effectLst/>
        </p:spPr>
        <p:txBody>
          <a:bodyPr wrap="none">
            <a:spAutoFit/>
          </a:bodyPr>
          <a:lstStyle/>
          <a:p>
            <a:pPr algn="ctr"/>
            <a:r>
              <a:rPr lang="en-US" sz="1200" b="1" dirty="0" err="1" smtClean="0"/>
              <a:t>Centros</a:t>
            </a:r>
            <a:r>
              <a:rPr lang="en-US" sz="1200" b="1" dirty="0"/>
              <a:t>*</a:t>
            </a:r>
          </a:p>
          <a:p>
            <a:pPr algn="ctr"/>
            <a:r>
              <a:rPr lang="en-US" sz="1200" b="1" dirty="0"/>
              <a:t>(2)</a:t>
            </a:r>
          </a:p>
          <a:p>
            <a:pPr algn="ctr"/>
            <a:r>
              <a:rPr lang="en-US" sz="1200" b="1" dirty="0"/>
              <a:t>FOAs</a:t>
            </a:r>
          </a:p>
          <a:p>
            <a:pPr algn="ctr"/>
            <a:r>
              <a:rPr lang="en-US" sz="1200" b="1" dirty="0"/>
              <a:t>(4)</a:t>
            </a:r>
          </a:p>
        </p:txBody>
      </p:sp>
      <p:sp>
        <p:nvSpPr>
          <p:cNvPr id="469009" name="Rectangle 1041"/>
          <p:cNvSpPr>
            <a:spLocks noChangeArrowheads="1"/>
          </p:cNvSpPr>
          <p:nvPr/>
        </p:nvSpPr>
        <p:spPr bwMode="auto">
          <a:xfrm>
            <a:off x="1636712" y="2971800"/>
            <a:ext cx="995363" cy="762000"/>
          </a:xfrm>
          <a:prstGeom prst="rect">
            <a:avLst/>
          </a:prstGeom>
          <a:noFill/>
          <a:ln w="19050">
            <a:solidFill>
              <a:schemeClr val="tx1"/>
            </a:solidFill>
            <a:miter lim="800000"/>
            <a:headEnd type="none" w="sm" len="sm"/>
            <a:tailEnd type="none" w="sm" len="sm"/>
          </a:ln>
          <a:effectLst/>
        </p:spPr>
        <p:txBody>
          <a:bodyPr wrap="none" anchor="ctr"/>
          <a:lstStyle/>
          <a:p>
            <a:endParaRPr lang="en-US"/>
          </a:p>
        </p:txBody>
      </p:sp>
      <p:sp>
        <p:nvSpPr>
          <p:cNvPr id="469010" name="Rectangle 1042"/>
          <p:cNvSpPr>
            <a:spLocks noChangeArrowheads="1"/>
          </p:cNvSpPr>
          <p:nvPr/>
        </p:nvSpPr>
        <p:spPr bwMode="auto">
          <a:xfrm>
            <a:off x="2805112" y="2971800"/>
            <a:ext cx="925513" cy="762000"/>
          </a:xfrm>
          <a:prstGeom prst="rect">
            <a:avLst/>
          </a:prstGeom>
          <a:noFill/>
          <a:ln w="19050">
            <a:solidFill>
              <a:schemeClr val="tx1"/>
            </a:solidFill>
            <a:miter lim="800000"/>
            <a:headEnd type="none" w="sm" len="sm"/>
            <a:tailEnd type="none" w="sm" len="sm"/>
          </a:ln>
          <a:effectLst/>
        </p:spPr>
        <p:txBody>
          <a:bodyPr wrap="none" anchor="ctr"/>
          <a:lstStyle/>
          <a:p>
            <a:endParaRPr lang="en-US"/>
          </a:p>
        </p:txBody>
      </p:sp>
      <p:sp>
        <p:nvSpPr>
          <p:cNvPr id="469012" name="Line 1044"/>
          <p:cNvSpPr>
            <a:spLocks noChangeShapeType="1"/>
          </p:cNvSpPr>
          <p:nvPr/>
        </p:nvSpPr>
        <p:spPr bwMode="auto">
          <a:xfrm flipV="1">
            <a:off x="1027112" y="2667000"/>
            <a:ext cx="0" cy="3048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69013" name="Rectangle 1045"/>
          <p:cNvSpPr>
            <a:spLocks noChangeArrowheads="1"/>
          </p:cNvSpPr>
          <p:nvPr/>
        </p:nvSpPr>
        <p:spPr bwMode="auto">
          <a:xfrm>
            <a:off x="600075" y="4343400"/>
            <a:ext cx="4125912" cy="533400"/>
          </a:xfrm>
          <a:prstGeom prst="rect">
            <a:avLst/>
          </a:prstGeom>
          <a:noFill/>
          <a:ln w="19050">
            <a:solidFill>
              <a:schemeClr val="tx1"/>
            </a:solidFill>
            <a:miter lim="800000"/>
            <a:headEnd type="none" w="sm" len="sm"/>
            <a:tailEnd type="none" w="sm" len="sm"/>
          </a:ln>
          <a:effectLst/>
        </p:spPr>
        <p:txBody>
          <a:bodyPr wrap="none" anchor="ctr"/>
          <a:lstStyle/>
          <a:p>
            <a:endParaRPr lang="en-US"/>
          </a:p>
        </p:txBody>
      </p:sp>
      <p:sp>
        <p:nvSpPr>
          <p:cNvPr id="469014" name="Text Box 1046"/>
          <p:cNvSpPr txBox="1">
            <a:spLocks noChangeArrowheads="1"/>
          </p:cNvSpPr>
          <p:nvPr/>
        </p:nvSpPr>
        <p:spPr bwMode="auto">
          <a:xfrm>
            <a:off x="680969" y="4419600"/>
            <a:ext cx="662123" cy="400110"/>
          </a:xfrm>
          <a:prstGeom prst="rect">
            <a:avLst/>
          </a:prstGeom>
          <a:noFill/>
          <a:ln w="12700">
            <a:noFill/>
            <a:miter lim="800000"/>
            <a:headEnd type="none" w="sm" len="sm"/>
            <a:tailEnd type="none" w="sm" len="sm"/>
          </a:ln>
          <a:effectLst/>
        </p:spPr>
        <p:txBody>
          <a:bodyPr wrap="none">
            <a:spAutoFit/>
          </a:bodyPr>
          <a:lstStyle/>
          <a:p>
            <a:pPr algn="ctr"/>
            <a:r>
              <a:rPr lang="en-US" sz="1000" b="1" dirty="0" err="1" smtClean="0"/>
              <a:t>Militar</a:t>
            </a:r>
            <a:r>
              <a:rPr lang="en-US" sz="1000" b="1" dirty="0" smtClean="0"/>
              <a:t>*</a:t>
            </a:r>
            <a:r>
              <a:rPr lang="en-US" sz="1000" b="1" dirty="0"/>
              <a:t>*</a:t>
            </a:r>
          </a:p>
          <a:p>
            <a:pPr algn="ctr"/>
            <a:r>
              <a:rPr lang="en-US" sz="1000" b="1" dirty="0"/>
              <a:t>(31)</a:t>
            </a:r>
          </a:p>
        </p:txBody>
      </p:sp>
      <p:sp>
        <p:nvSpPr>
          <p:cNvPr id="469015" name="Text Box 1047"/>
          <p:cNvSpPr txBox="1">
            <a:spLocks noChangeArrowheads="1"/>
          </p:cNvSpPr>
          <p:nvPr/>
        </p:nvSpPr>
        <p:spPr bwMode="auto">
          <a:xfrm>
            <a:off x="1428750" y="4419600"/>
            <a:ext cx="685800" cy="396875"/>
          </a:xfrm>
          <a:prstGeom prst="rect">
            <a:avLst/>
          </a:prstGeom>
          <a:noFill/>
          <a:ln w="12700">
            <a:noFill/>
            <a:miter lim="800000"/>
            <a:headEnd type="none" w="sm" len="sm"/>
            <a:tailEnd type="none" w="sm" len="sm"/>
          </a:ln>
          <a:effectLst/>
        </p:spPr>
        <p:txBody>
          <a:bodyPr wrap="none">
            <a:spAutoFit/>
          </a:bodyPr>
          <a:lstStyle/>
          <a:p>
            <a:pPr algn="ctr"/>
            <a:r>
              <a:rPr lang="en-US" sz="1000" b="1" dirty="0">
                <a:solidFill>
                  <a:srgbClr val="0000FF"/>
                </a:solidFill>
              </a:rPr>
              <a:t>MILCON</a:t>
            </a:r>
          </a:p>
          <a:p>
            <a:pPr algn="ctr"/>
            <a:r>
              <a:rPr lang="en-US" sz="1000" b="1" dirty="0"/>
              <a:t>(21)</a:t>
            </a:r>
          </a:p>
        </p:txBody>
      </p:sp>
      <p:sp>
        <p:nvSpPr>
          <p:cNvPr id="469016" name="Text Box 1048"/>
          <p:cNvSpPr txBox="1">
            <a:spLocks noChangeArrowheads="1"/>
          </p:cNvSpPr>
          <p:nvPr/>
        </p:nvSpPr>
        <p:spPr bwMode="auto">
          <a:xfrm>
            <a:off x="2100807" y="4419600"/>
            <a:ext cx="897439" cy="400110"/>
          </a:xfrm>
          <a:prstGeom prst="rect">
            <a:avLst/>
          </a:prstGeom>
          <a:noFill/>
          <a:ln w="12700">
            <a:noFill/>
            <a:miter lim="800000"/>
            <a:headEnd type="none" w="sm" len="sm"/>
            <a:tailEnd type="none" w="sm" len="sm"/>
          </a:ln>
          <a:effectLst/>
        </p:spPr>
        <p:txBody>
          <a:bodyPr wrap="none">
            <a:spAutoFit/>
          </a:bodyPr>
          <a:lstStyle/>
          <a:p>
            <a:pPr algn="ctr"/>
            <a:r>
              <a:rPr lang="en-US" sz="1000" b="1" dirty="0" err="1" smtClean="0"/>
              <a:t>Obras</a:t>
            </a:r>
            <a:r>
              <a:rPr lang="en-US" sz="1000" b="1" dirty="0" smtClean="0"/>
              <a:t> </a:t>
            </a:r>
            <a:r>
              <a:rPr lang="en-US" sz="1000" b="1" dirty="0" err="1" smtClean="0"/>
              <a:t>Civis</a:t>
            </a:r>
            <a:endParaRPr lang="en-US" sz="1000" b="1" dirty="0"/>
          </a:p>
          <a:p>
            <a:pPr algn="ctr"/>
            <a:r>
              <a:rPr lang="en-US" sz="1000" b="1" dirty="0"/>
              <a:t>(38)</a:t>
            </a:r>
          </a:p>
        </p:txBody>
      </p:sp>
      <p:sp>
        <p:nvSpPr>
          <p:cNvPr id="469017" name="Text Box 1049"/>
          <p:cNvSpPr txBox="1">
            <a:spLocks noChangeArrowheads="1"/>
          </p:cNvSpPr>
          <p:nvPr/>
        </p:nvSpPr>
        <p:spPr bwMode="auto">
          <a:xfrm>
            <a:off x="3078036" y="4419600"/>
            <a:ext cx="662248" cy="400110"/>
          </a:xfrm>
          <a:prstGeom prst="rect">
            <a:avLst/>
          </a:prstGeom>
          <a:noFill/>
          <a:ln w="12700">
            <a:noFill/>
            <a:miter lim="800000"/>
            <a:headEnd type="none" w="sm" len="sm"/>
            <a:tailEnd type="none" w="sm" len="sm"/>
          </a:ln>
          <a:effectLst/>
        </p:spPr>
        <p:txBody>
          <a:bodyPr wrap="none">
            <a:spAutoFit/>
          </a:bodyPr>
          <a:lstStyle/>
          <a:p>
            <a:pPr algn="ctr"/>
            <a:r>
              <a:rPr lang="en-US" sz="1000" b="1" dirty="0" err="1" smtClean="0"/>
              <a:t>Imóveis</a:t>
            </a:r>
            <a:endParaRPr lang="en-US" sz="1000" b="1" dirty="0"/>
          </a:p>
          <a:p>
            <a:pPr algn="ctr"/>
            <a:r>
              <a:rPr lang="en-US" sz="1000" b="1" dirty="0"/>
              <a:t>(33)</a:t>
            </a:r>
          </a:p>
        </p:txBody>
      </p:sp>
      <p:sp>
        <p:nvSpPr>
          <p:cNvPr id="469018" name="Text Box 1050"/>
          <p:cNvSpPr txBox="1">
            <a:spLocks noChangeArrowheads="1"/>
          </p:cNvSpPr>
          <p:nvPr/>
        </p:nvSpPr>
        <p:spPr bwMode="auto">
          <a:xfrm>
            <a:off x="3867150" y="4419600"/>
            <a:ext cx="741362" cy="396875"/>
          </a:xfrm>
          <a:prstGeom prst="rect">
            <a:avLst/>
          </a:prstGeom>
          <a:noFill/>
          <a:ln w="12700">
            <a:noFill/>
            <a:miter lim="800000"/>
            <a:headEnd type="none" w="sm" len="sm"/>
            <a:tailEnd type="none" w="sm" len="sm"/>
          </a:ln>
          <a:effectLst/>
        </p:spPr>
        <p:txBody>
          <a:bodyPr wrap="none">
            <a:spAutoFit/>
          </a:bodyPr>
          <a:lstStyle/>
          <a:p>
            <a:pPr algn="ctr"/>
            <a:r>
              <a:rPr lang="en-US" sz="1000" b="1" dirty="0">
                <a:solidFill>
                  <a:srgbClr val="0000FF"/>
                </a:solidFill>
              </a:rPr>
              <a:t>OCONUS</a:t>
            </a:r>
          </a:p>
          <a:p>
            <a:pPr algn="ctr"/>
            <a:r>
              <a:rPr lang="en-US" sz="1000" b="1" dirty="0"/>
              <a:t>(4)</a:t>
            </a:r>
          </a:p>
        </p:txBody>
      </p:sp>
      <p:sp>
        <p:nvSpPr>
          <p:cNvPr id="469019" name="Text Box 1051"/>
          <p:cNvSpPr txBox="1">
            <a:spLocks noChangeArrowheads="1"/>
          </p:cNvSpPr>
          <p:nvPr/>
        </p:nvSpPr>
        <p:spPr bwMode="auto">
          <a:xfrm>
            <a:off x="2113886" y="4068763"/>
            <a:ext cx="1125278" cy="276999"/>
          </a:xfrm>
          <a:prstGeom prst="rect">
            <a:avLst/>
          </a:prstGeom>
          <a:noFill/>
          <a:ln w="12700">
            <a:noFill/>
            <a:miter lim="800000"/>
            <a:headEnd type="none" w="sm" len="sm"/>
            <a:tailEnd type="none" w="sm" len="sm"/>
          </a:ln>
          <a:effectLst/>
        </p:spPr>
        <p:txBody>
          <a:bodyPr wrap="none">
            <a:spAutoFit/>
          </a:bodyPr>
          <a:lstStyle/>
          <a:p>
            <a:pPr algn="ctr"/>
            <a:r>
              <a:rPr lang="en-US" sz="1200" b="1" dirty="0" err="1" smtClean="0"/>
              <a:t>Distritos</a:t>
            </a:r>
            <a:r>
              <a:rPr lang="en-US" sz="1200" b="1" dirty="0" smtClean="0"/>
              <a:t> </a:t>
            </a:r>
            <a:r>
              <a:rPr lang="en-US" sz="1200" b="1" dirty="0"/>
              <a:t>(41)</a:t>
            </a:r>
          </a:p>
        </p:txBody>
      </p:sp>
      <p:sp>
        <p:nvSpPr>
          <p:cNvPr id="469020" name="Line 1052"/>
          <p:cNvSpPr>
            <a:spLocks noChangeShapeType="1"/>
          </p:cNvSpPr>
          <p:nvPr/>
        </p:nvSpPr>
        <p:spPr bwMode="auto">
          <a:xfrm flipV="1">
            <a:off x="1214437" y="3733800"/>
            <a:ext cx="0" cy="6096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69021" name="Line 1053"/>
          <p:cNvSpPr>
            <a:spLocks noChangeShapeType="1"/>
          </p:cNvSpPr>
          <p:nvPr/>
        </p:nvSpPr>
        <p:spPr bwMode="auto">
          <a:xfrm flipV="1">
            <a:off x="2165350" y="2438400"/>
            <a:ext cx="0" cy="5334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69022" name="Line 1054"/>
          <p:cNvSpPr>
            <a:spLocks noChangeShapeType="1"/>
          </p:cNvSpPr>
          <p:nvPr/>
        </p:nvSpPr>
        <p:spPr bwMode="auto">
          <a:xfrm flipV="1">
            <a:off x="3303587" y="2667000"/>
            <a:ext cx="0" cy="3048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69025" name="Rectangle 1057"/>
          <p:cNvSpPr>
            <a:spLocks noChangeArrowheads="1"/>
          </p:cNvSpPr>
          <p:nvPr/>
        </p:nvSpPr>
        <p:spPr bwMode="auto">
          <a:xfrm>
            <a:off x="1219200" y="5181600"/>
            <a:ext cx="2917825" cy="762000"/>
          </a:xfrm>
          <a:prstGeom prst="rect">
            <a:avLst/>
          </a:prstGeom>
          <a:noFill/>
          <a:ln w="19050">
            <a:solidFill>
              <a:schemeClr val="tx1"/>
            </a:solidFill>
            <a:miter lim="800000"/>
            <a:headEnd type="none" w="sm" len="sm"/>
            <a:tailEnd type="none" w="sm" len="sm"/>
          </a:ln>
          <a:effectLst/>
        </p:spPr>
        <p:txBody>
          <a:bodyPr wrap="none" anchor="ctr"/>
          <a:lstStyle/>
          <a:p>
            <a:endParaRPr lang="en-US"/>
          </a:p>
        </p:txBody>
      </p:sp>
      <p:sp>
        <p:nvSpPr>
          <p:cNvPr id="469026" name="Text Box 1058"/>
          <p:cNvSpPr txBox="1">
            <a:spLocks noChangeArrowheads="1"/>
          </p:cNvSpPr>
          <p:nvPr/>
        </p:nvSpPr>
        <p:spPr bwMode="auto">
          <a:xfrm>
            <a:off x="1123077" y="5257800"/>
            <a:ext cx="1097125" cy="707886"/>
          </a:xfrm>
          <a:prstGeom prst="rect">
            <a:avLst/>
          </a:prstGeom>
          <a:noFill/>
          <a:ln w="12700">
            <a:noFill/>
            <a:miter lim="800000"/>
            <a:headEnd type="none" w="sm" len="sm"/>
            <a:tailEnd type="none" w="sm" len="sm"/>
          </a:ln>
          <a:effectLst/>
        </p:spPr>
        <p:txBody>
          <a:bodyPr wrap="none">
            <a:spAutoFit/>
          </a:bodyPr>
          <a:lstStyle/>
          <a:p>
            <a:pPr algn="ctr"/>
            <a:r>
              <a:rPr lang="en-US" sz="1000" b="1" dirty="0" err="1" smtClean="0"/>
              <a:t>Centros</a:t>
            </a:r>
            <a:r>
              <a:rPr lang="en-US" sz="1000" b="1" dirty="0" smtClean="0"/>
              <a:t> </a:t>
            </a:r>
            <a:endParaRPr lang="en-US" sz="1000" b="1" dirty="0"/>
          </a:p>
          <a:p>
            <a:pPr algn="ctr"/>
            <a:r>
              <a:rPr lang="en-US" sz="1000" b="1" dirty="0" smtClean="0"/>
              <a:t>de</a:t>
            </a:r>
            <a:endParaRPr lang="en-US" sz="1000" b="1" dirty="0"/>
          </a:p>
          <a:p>
            <a:pPr algn="ctr"/>
            <a:r>
              <a:rPr lang="en-US" sz="1000" b="1" dirty="0" err="1" smtClean="0"/>
              <a:t>Especializacão</a:t>
            </a:r>
            <a:endParaRPr lang="en-US" sz="1000" b="1" dirty="0"/>
          </a:p>
          <a:p>
            <a:pPr algn="ctr"/>
            <a:r>
              <a:rPr lang="en-US" sz="1000" b="1" dirty="0"/>
              <a:t>(31)</a:t>
            </a:r>
          </a:p>
        </p:txBody>
      </p:sp>
      <p:sp>
        <p:nvSpPr>
          <p:cNvPr id="469027" name="Text Box 1059"/>
          <p:cNvSpPr txBox="1">
            <a:spLocks noChangeArrowheads="1"/>
          </p:cNvSpPr>
          <p:nvPr/>
        </p:nvSpPr>
        <p:spPr bwMode="auto">
          <a:xfrm>
            <a:off x="1849276" y="5257800"/>
            <a:ext cx="1645002" cy="553998"/>
          </a:xfrm>
          <a:prstGeom prst="rect">
            <a:avLst/>
          </a:prstGeom>
          <a:noFill/>
          <a:ln w="12700">
            <a:noFill/>
            <a:miter lim="800000"/>
            <a:headEnd type="none" w="sm" len="sm"/>
            <a:tailEnd type="none" w="sm" len="sm"/>
          </a:ln>
          <a:effectLst/>
        </p:spPr>
        <p:txBody>
          <a:bodyPr wrap="none">
            <a:spAutoFit/>
          </a:bodyPr>
          <a:lstStyle/>
          <a:p>
            <a:pPr algn="ctr"/>
            <a:r>
              <a:rPr lang="en-US" sz="1000" b="1" dirty="0" err="1" smtClean="0"/>
              <a:t>Áreas</a:t>
            </a:r>
            <a:r>
              <a:rPr lang="en-US" sz="1000" b="1" dirty="0" smtClean="0"/>
              <a:t> de </a:t>
            </a:r>
            <a:r>
              <a:rPr lang="en-US" sz="1000" b="1" dirty="0" err="1" smtClean="0"/>
              <a:t>Escritórios</a:t>
            </a:r>
            <a:r>
              <a:rPr lang="en-US" sz="1000" b="1" dirty="0" smtClean="0"/>
              <a:t> de </a:t>
            </a:r>
          </a:p>
          <a:p>
            <a:pPr algn="ctr"/>
            <a:r>
              <a:rPr lang="en-US" sz="1000" b="1" dirty="0" err="1" smtClean="0"/>
              <a:t>Projetos</a:t>
            </a:r>
            <a:endParaRPr lang="en-US" sz="1000" b="1" dirty="0" smtClean="0"/>
          </a:p>
          <a:p>
            <a:pPr algn="ctr"/>
            <a:r>
              <a:rPr lang="en-US" sz="1000" b="1" dirty="0" smtClean="0"/>
              <a:t>(</a:t>
            </a:r>
            <a:r>
              <a:rPr lang="en-US" sz="1000" b="1" dirty="0" err="1" smtClean="0"/>
              <a:t>Aprox</a:t>
            </a:r>
            <a:r>
              <a:rPr lang="en-US" sz="1000" b="1" dirty="0" smtClean="0"/>
              <a:t> </a:t>
            </a:r>
            <a:r>
              <a:rPr lang="en-US" sz="1000" b="1" dirty="0"/>
              <a:t>991)</a:t>
            </a:r>
          </a:p>
        </p:txBody>
      </p:sp>
      <p:sp>
        <p:nvSpPr>
          <p:cNvPr id="469028" name="Text Box 1060"/>
          <p:cNvSpPr txBox="1">
            <a:spLocks noChangeArrowheads="1"/>
          </p:cNvSpPr>
          <p:nvPr/>
        </p:nvSpPr>
        <p:spPr bwMode="auto">
          <a:xfrm>
            <a:off x="2971800" y="5257800"/>
            <a:ext cx="1475607" cy="338554"/>
          </a:xfrm>
          <a:prstGeom prst="rect">
            <a:avLst/>
          </a:prstGeom>
          <a:noFill/>
          <a:ln w="12700">
            <a:noFill/>
            <a:miter lim="800000"/>
            <a:headEnd type="none" w="sm" len="sm"/>
            <a:tailEnd type="none" w="sm" len="sm"/>
          </a:ln>
          <a:effectLst/>
        </p:spPr>
        <p:txBody>
          <a:bodyPr wrap="square">
            <a:spAutoFit/>
          </a:bodyPr>
          <a:lstStyle/>
          <a:p>
            <a:pPr algn="ctr"/>
            <a:r>
              <a:rPr lang="en-US" sz="800" b="1" dirty="0" err="1" smtClean="0"/>
              <a:t>Laboratórios</a:t>
            </a:r>
            <a:endParaRPr lang="en-US" sz="800" b="1" dirty="0"/>
          </a:p>
          <a:p>
            <a:pPr algn="ctr"/>
            <a:r>
              <a:rPr lang="en-US" sz="800" b="1" dirty="0" smtClean="0"/>
              <a:t>Testes de </a:t>
            </a:r>
            <a:r>
              <a:rPr lang="en-US" sz="800" b="1" dirty="0" err="1" smtClean="0"/>
              <a:t>Materiais</a:t>
            </a:r>
            <a:r>
              <a:rPr lang="en-US" sz="800" b="1" dirty="0" smtClean="0"/>
              <a:t> (</a:t>
            </a:r>
            <a:r>
              <a:rPr lang="en-US" sz="800" b="1" dirty="0"/>
              <a:t>1)</a:t>
            </a:r>
          </a:p>
        </p:txBody>
      </p:sp>
      <p:sp>
        <p:nvSpPr>
          <p:cNvPr id="469029" name="Line 1061"/>
          <p:cNvSpPr>
            <a:spLocks noChangeShapeType="1"/>
          </p:cNvSpPr>
          <p:nvPr/>
        </p:nvSpPr>
        <p:spPr bwMode="auto">
          <a:xfrm flipH="1" flipV="1">
            <a:off x="2662236" y="4876800"/>
            <a:ext cx="4763" cy="3048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69030" name="Rectangle 1062"/>
          <p:cNvSpPr>
            <a:spLocks noChangeArrowheads="1"/>
          </p:cNvSpPr>
          <p:nvPr/>
        </p:nvSpPr>
        <p:spPr bwMode="auto">
          <a:xfrm>
            <a:off x="3375025" y="2743200"/>
            <a:ext cx="352425" cy="274638"/>
          </a:xfrm>
          <a:prstGeom prst="rect">
            <a:avLst/>
          </a:prstGeom>
          <a:noFill/>
          <a:ln w="12700">
            <a:noFill/>
            <a:miter lim="800000"/>
            <a:headEnd type="none" w="sm" len="sm"/>
            <a:tailEnd type="none" w="sm" len="sm"/>
          </a:ln>
          <a:effectLst/>
        </p:spPr>
        <p:txBody>
          <a:bodyPr wrap="none">
            <a:spAutoFit/>
          </a:bodyPr>
          <a:lstStyle/>
          <a:p>
            <a:r>
              <a:rPr lang="en-US" sz="1200" b="1"/>
              <a:t>06</a:t>
            </a:r>
          </a:p>
        </p:txBody>
      </p:sp>
      <p:sp>
        <p:nvSpPr>
          <p:cNvPr id="469032" name="Rectangle 1064"/>
          <p:cNvSpPr>
            <a:spLocks noChangeArrowheads="1"/>
          </p:cNvSpPr>
          <p:nvPr/>
        </p:nvSpPr>
        <p:spPr bwMode="auto">
          <a:xfrm>
            <a:off x="2173287" y="2743200"/>
            <a:ext cx="488950" cy="274638"/>
          </a:xfrm>
          <a:prstGeom prst="rect">
            <a:avLst/>
          </a:prstGeom>
          <a:noFill/>
          <a:ln w="12700">
            <a:noFill/>
            <a:miter lim="800000"/>
            <a:headEnd type="none" w="sm" len="sm"/>
            <a:tailEnd type="none" w="sm" len="sm"/>
          </a:ln>
          <a:effectLst/>
        </p:spPr>
        <p:txBody>
          <a:bodyPr wrap="none">
            <a:spAutoFit/>
          </a:bodyPr>
          <a:lstStyle/>
          <a:p>
            <a:r>
              <a:rPr lang="en-US" sz="1200" b="1"/>
              <a:t>SES</a:t>
            </a:r>
          </a:p>
        </p:txBody>
      </p:sp>
      <p:graphicFrame>
        <p:nvGraphicFramePr>
          <p:cNvPr id="469033" name="Object 1065"/>
          <p:cNvGraphicFramePr>
            <a:graphicFrameLocks noChangeAspect="1"/>
          </p:cNvGraphicFramePr>
          <p:nvPr/>
        </p:nvGraphicFramePr>
        <p:xfrm>
          <a:off x="1027112" y="2755900"/>
          <a:ext cx="212725" cy="215900"/>
        </p:xfrm>
        <a:graphic>
          <a:graphicData uri="http://schemas.openxmlformats.org/presentationml/2006/ole">
            <mc:AlternateContent xmlns:mc="http://schemas.openxmlformats.org/markup-compatibility/2006">
              <mc:Choice xmlns:v="urn:schemas-microsoft-com:vml" Requires="v">
                <p:oleObj spid="_x0000_s1157" name="Microsoft ClipArt Gallery" r:id="rId8" imgW="807120" imgH="762840" progId="">
                  <p:embed/>
                </p:oleObj>
              </mc:Choice>
              <mc:Fallback>
                <p:oleObj name="Microsoft ClipArt Gallery" r:id="rId8" imgW="807120" imgH="762840" progId="">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112" y="2755900"/>
                        <a:ext cx="212725"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9034" name="Object 1066"/>
          <p:cNvGraphicFramePr>
            <a:graphicFrameLocks noChangeAspect="1"/>
          </p:cNvGraphicFramePr>
          <p:nvPr/>
        </p:nvGraphicFramePr>
        <p:xfrm>
          <a:off x="1239837" y="2755900"/>
          <a:ext cx="214313" cy="215900"/>
        </p:xfrm>
        <a:graphic>
          <a:graphicData uri="http://schemas.openxmlformats.org/presentationml/2006/ole">
            <mc:AlternateContent xmlns:mc="http://schemas.openxmlformats.org/markup-compatibility/2006">
              <mc:Choice xmlns:v="urn:schemas-microsoft-com:vml" Requires="v">
                <p:oleObj spid="_x0000_s1158" name="Microsoft ClipArt Gallery" r:id="rId9" imgW="807120" imgH="762840" progId="">
                  <p:embed/>
                </p:oleObj>
              </mc:Choice>
              <mc:Fallback>
                <p:oleObj name="Microsoft ClipArt Gallery" r:id="rId9" imgW="807120" imgH="76284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9837" y="2755900"/>
                        <a:ext cx="214313"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9035" name="Rectangle 1067"/>
          <p:cNvSpPr>
            <a:spLocks noChangeArrowheads="1"/>
          </p:cNvSpPr>
          <p:nvPr/>
        </p:nvSpPr>
        <p:spPr bwMode="auto">
          <a:xfrm>
            <a:off x="1143000" y="6477000"/>
            <a:ext cx="4348947" cy="216086"/>
          </a:xfrm>
          <a:prstGeom prst="rect">
            <a:avLst/>
          </a:prstGeom>
          <a:noFill/>
          <a:ln w="9525">
            <a:noFill/>
            <a:miter lim="800000"/>
            <a:headEnd/>
            <a:tailEnd/>
          </a:ln>
          <a:effectLst/>
        </p:spPr>
        <p:txBody>
          <a:bodyPr wrap="none" lIns="92075" tIns="46038" rIns="92075" bIns="46038">
            <a:spAutoFit/>
          </a:bodyPr>
          <a:lstStyle/>
          <a:p>
            <a:r>
              <a:rPr lang="en-US" sz="800" dirty="0" smtClean="0"/>
              <a:t>*MSC </a:t>
            </a:r>
            <a:r>
              <a:rPr lang="en-US" sz="800" dirty="0"/>
              <a:t>Centers=HNC,TAC     **MIL=MILCON,DERP,RE      FOAs=HECSA,IWR,MDC,UFC</a:t>
            </a:r>
          </a:p>
        </p:txBody>
      </p:sp>
      <p:sp>
        <p:nvSpPr>
          <p:cNvPr id="469036" name="Rectangle 1068"/>
          <p:cNvSpPr>
            <a:spLocks noChangeArrowheads="1"/>
          </p:cNvSpPr>
          <p:nvPr/>
        </p:nvSpPr>
        <p:spPr bwMode="auto">
          <a:xfrm>
            <a:off x="1300427" y="838200"/>
            <a:ext cx="1488546" cy="784830"/>
          </a:xfrm>
          <a:prstGeom prst="rect">
            <a:avLst/>
          </a:prstGeom>
          <a:noFill/>
          <a:ln w="12700">
            <a:noFill/>
            <a:miter lim="800000"/>
            <a:headEnd type="none" w="sm" len="sm"/>
            <a:tailEnd type="none" w="sm" len="sm"/>
          </a:ln>
          <a:effectLst/>
        </p:spPr>
        <p:txBody>
          <a:bodyPr wrap="none">
            <a:spAutoFit/>
          </a:bodyPr>
          <a:lstStyle/>
          <a:p>
            <a:pPr algn="ctr"/>
            <a:r>
              <a:rPr lang="en-US" sz="1500" b="1" dirty="0" err="1" smtClean="0"/>
              <a:t>Organograma</a:t>
            </a:r>
            <a:endParaRPr lang="en-US" sz="1500" b="1" dirty="0" smtClean="0"/>
          </a:p>
          <a:p>
            <a:pPr algn="ctr"/>
            <a:r>
              <a:rPr lang="en-US" sz="1500" b="1" dirty="0" smtClean="0"/>
              <a:t>Do HQUSACE</a:t>
            </a:r>
            <a:endParaRPr lang="en-US" sz="1500" b="1" dirty="0"/>
          </a:p>
          <a:p>
            <a:pPr algn="ctr"/>
            <a:endParaRPr lang="en-US" sz="1500" b="1" dirty="0"/>
          </a:p>
        </p:txBody>
      </p:sp>
      <p:sp>
        <p:nvSpPr>
          <p:cNvPr id="469038" name="Text Box 1070"/>
          <p:cNvSpPr txBox="1">
            <a:spLocks noChangeArrowheads="1"/>
          </p:cNvSpPr>
          <p:nvPr/>
        </p:nvSpPr>
        <p:spPr bwMode="auto">
          <a:xfrm>
            <a:off x="4953000" y="5562600"/>
            <a:ext cx="2590800" cy="461665"/>
          </a:xfrm>
          <a:prstGeom prst="rect">
            <a:avLst/>
          </a:prstGeom>
          <a:noFill/>
          <a:ln w="12700">
            <a:noFill/>
            <a:miter lim="800000"/>
            <a:headEnd type="none" w="sm" len="sm"/>
            <a:tailEnd type="none" w="sm" len="sm"/>
          </a:ln>
          <a:effectLst/>
        </p:spPr>
        <p:txBody>
          <a:bodyPr wrap="square">
            <a:spAutoFit/>
          </a:bodyPr>
          <a:lstStyle/>
          <a:p>
            <a:r>
              <a:rPr lang="en-US" sz="1200" b="1" dirty="0" err="1" smtClean="0"/>
              <a:t>Civis</a:t>
            </a:r>
            <a:r>
              <a:rPr lang="en-US" sz="1200" b="1" dirty="0" smtClean="0"/>
              <a:t>:  35,000</a:t>
            </a:r>
            <a:endParaRPr lang="en-US" sz="1200" b="1" dirty="0"/>
          </a:p>
          <a:p>
            <a:endParaRPr lang="en-US" sz="1200" b="1" dirty="0"/>
          </a:p>
        </p:txBody>
      </p:sp>
      <p:sp>
        <p:nvSpPr>
          <p:cNvPr id="469040" name="Text Box 1072"/>
          <p:cNvSpPr txBox="1">
            <a:spLocks noChangeArrowheads="1"/>
          </p:cNvSpPr>
          <p:nvPr/>
        </p:nvSpPr>
        <p:spPr bwMode="auto">
          <a:xfrm>
            <a:off x="5029200" y="1752600"/>
            <a:ext cx="1005428" cy="830997"/>
          </a:xfrm>
          <a:prstGeom prst="rect">
            <a:avLst/>
          </a:prstGeom>
          <a:noFill/>
          <a:ln w="12700">
            <a:noFill/>
            <a:miter lim="800000"/>
            <a:headEnd type="none" w="sm" len="sm"/>
            <a:tailEnd type="none" w="sm" len="sm"/>
          </a:ln>
          <a:effectLst/>
        </p:spPr>
        <p:txBody>
          <a:bodyPr wrap="none">
            <a:spAutoFit/>
          </a:bodyPr>
          <a:lstStyle/>
          <a:p>
            <a:r>
              <a:rPr lang="en-US" sz="1200" b="1" dirty="0"/>
              <a:t>HQUSACE:</a:t>
            </a:r>
          </a:p>
          <a:p>
            <a:r>
              <a:rPr lang="en-US" sz="1200" b="1" dirty="0" smtClean="0"/>
              <a:t>2%</a:t>
            </a:r>
          </a:p>
          <a:p>
            <a:r>
              <a:rPr lang="en-US" sz="1200" b="1" dirty="0" smtClean="0"/>
              <a:t>(</a:t>
            </a:r>
            <a:r>
              <a:rPr lang="en-US" sz="1200" b="1" i="1" dirty="0" err="1" smtClean="0"/>
              <a:t>Sede</a:t>
            </a:r>
            <a:r>
              <a:rPr lang="en-US" sz="1200" b="1" dirty="0" smtClean="0"/>
              <a:t>)</a:t>
            </a:r>
            <a:endParaRPr lang="en-US" sz="1200" b="1" dirty="0"/>
          </a:p>
          <a:p>
            <a:endParaRPr lang="en-US" sz="1200" b="1" dirty="0"/>
          </a:p>
        </p:txBody>
      </p:sp>
      <p:sp>
        <p:nvSpPr>
          <p:cNvPr id="469041" name="Text Box 1073"/>
          <p:cNvSpPr txBox="1">
            <a:spLocks noChangeArrowheads="1"/>
          </p:cNvSpPr>
          <p:nvPr/>
        </p:nvSpPr>
        <p:spPr bwMode="auto">
          <a:xfrm>
            <a:off x="7162800" y="2057400"/>
            <a:ext cx="1569961" cy="461665"/>
          </a:xfrm>
          <a:prstGeom prst="rect">
            <a:avLst/>
          </a:prstGeom>
          <a:noFill/>
          <a:ln w="12700">
            <a:noFill/>
            <a:miter lim="800000"/>
            <a:headEnd type="none" w="sm" len="sm"/>
            <a:tailEnd type="none" w="sm" len="sm"/>
          </a:ln>
          <a:effectLst/>
        </p:spPr>
        <p:txBody>
          <a:bodyPr wrap="none">
            <a:spAutoFit/>
          </a:bodyPr>
          <a:lstStyle/>
          <a:p>
            <a:r>
              <a:rPr lang="en-US" sz="1200" b="1" dirty="0" err="1" smtClean="0"/>
              <a:t>Divisão</a:t>
            </a:r>
            <a:r>
              <a:rPr lang="en-US" sz="1200" b="1" dirty="0" smtClean="0"/>
              <a:t> HQ (</a:t>
            </a:r>
            <a:r>
              <a:rPr lang="en-US" sz="1200" b="1" i="1" dirty="0" err="1"/>
              <a:t>S</a:t>
            </a:r>
            <a:r>
              <a:rPr lang="en-US" sz="1200" b="1" i="1" dirty="0" err="1" smtClean="0"/>
              <a:t>ede</a:t>
            </a:r>
            <a:r>
              <a:rPr lang="en-US" sz="1200" b="1" dirty="0" smtClean="0"/>
              <a:t>):</a:t>
            </a:r>
            <a:endParaRPr lang="en-US" sz="1200" b="1" dirty="0"/>
          </a:p>
          <a:p>
            <a:r>
              <a:rPr lang="en-US" sz="1200" b="1" dirty="0" smtClean="0"/>
              <a:t>3%</a:t>
            </a:r>
            <a:endParaRPr lang="en-US" sz="1200" b="1" dirty="0"/>
          </a:p>
        </p:txBody>
      </p:sp>
      <p:sp>
        <p:nvSpPr>
          <p:cNvPr id="469042" name="Text Box 1074"/>
          <p:cNvSpPr txBox="1">
            <a:spLocks noChangeArrowheads="1"/>
          </p:cNvSpPr>
          <p:nvPr/>
        </p:nvSpPr>
        <p:spPr bwMode="auto">
          <a:xfrm>
            <a:off x="7723188" y="3063875"/>
            <a:ext cx="1287657" cy="646331"/>
          </a:xfrm>
          <a:prstGeom prst="rect">
            <a:avLst/>
          </a:prstGeom>
          <a:noFill/>
          <a:ln w="12700">
            <a:noFill/>
            <a:miter lim="800000"/>
            <a:headEnd type="none" w="sm" len="sm"/>
            <a:tailEnd type="none" w="sm" len="sm"/>
          </a:ln>
          <a:effectLst/>
        </p:spPr>
        <p:txBody>
          <a:bodyPr wrap="none">
            <a:spAutoFit/>
          </a:bodyPr>
          <a:lstStyle/>
          <a:p>
            <a:r>
              <a:rPr lang="en-US" sz="1200" b="1" dirty="0"/>
              <a:t>ERDC, </a:t>
            </a:r>
            <a:r>
              <a:rPr lang="en-US" sz="1200" b="1" dirty="0" err="1" smtClean="0"/>
              <a:t>Centros</a:t>
            </a:r>
            <a:endParaRPr lang="en-US" sz="1200" b="1" dirty="0"/>
          </a:p>
          <a:p>
            <a:r>
              <a:rPr lang="en-US" sz="1200" b="1" dirty="0"/>
              <a:t>&amp; FOAs:</a:t>
            </a:r>
          </a:p>
          <a:p>
            <a:r>
              <a:rPr lang="en-US" sz="1200" b="1" dirty="0" smtClean="0"/>
              <a:t>11%</a:t>
            </a:r>
            <a:endParaRPr lang="en-US" sz="1200" b="1" dirty="0"/>
          </a:p>
        </p:txBody>
      </p:sp>
      <p:sp>
        <p:nvSpPr>
          <p:cNvPr id="469044" name="Line 1076"/>
          <p:cNvSpPr>
            <a:spLocks noChangeShapeType="1"/>
          </p:cNvSpPr>
          <p:nvPr/>
        </p:nvSpPr>
        <p:spPr bwMode="auto">
          <a:xfrm>
            <a:off x="6629400" y="2438400"/>
            <a:ext cx="609600" cy="0"/>
          </a:xfrm>
          <a:prstGeom prst="line">
            <a:avLst/>
          </a:prstGeom>
          <a:noFill/>
          <a:ln w="19050">
            <a:solidFill>
              <a:schemeClr val="tx1"/>
            </a:solidFill>
            <a:round/>
            <a:headEnd type="none" w="sm" len="sm"/>
            <a:tailEnd type="triangle" w="sm" len="sm"/>
          </a:ln>
          <a:effectLst/>
        </p:spPr>
        <p:txBody>
          <a:bodyPr wrap="none" anchor="ctr"/>
          <a:lstStyle/>
          <a:p>
            <a:endParaRPr lang="en-US"/>
          </a:p>
        </p:txBody>
      </p:sp>
      <p:sp>
        <p:nvSpPr>
          <p:cNvPr id="469045" name="Line 1077"/>
          <p:cNvSpPr>
            <a:spLocks noChangeShapeType="1"/>
          </p:cNvSpPr>
          <p:nvPr/>
        </p:nvSpPr>
        <p:spPr bwMode="auto">
          <a:xfrm flipH="1">
            <a:off x="6019800" y="2133600"/>
            <a:ext cx="609600" cy="0"/>
          </a:xfrm>
          <a:prstGeom prst="line">
            <a:avLst/>
          </a:prstGeom>
          <a:noFill/>
          <a:ln w="19050">
            <a:solidFill>
              <a:schemeClr val="tx1"/>
            </a:solidFill>
            <a:round/>
            <a:headEnd type="none" w="sm" len="sm"/>
            <a:tailEnd type="triangle" w="sm" len="sm"/>
          </a:ln>
          <a:effectLst/>
        </p:spPr>
        <p:txBody>
          <a:bodyPr wrap="none" anchor="ctr"/>
          <a:lstStyle/>
          <a:p>
            <a:endParaRPr lang="en-US"/>
          </a:p>
        </p:txBody>
      </p:sp>
      <p:sp>
        <p:nvSpPr>
          <p:cNvPr id="469046" name="Line 1078"/>
          <p:cNvSpPr>
            <a:spLocks noChangeShapeType="1"/>
          </p:cNvSpPr>
          <p:nvPr/>
        </p:nvSpPr>
        <p:spPr bwMode="auto">
          <a:xfrm>
            <a:off x="7315200" y="3581400"/>
            <a:ext cx="457200" cy="0"/>
          </a:xfrm>
          <a:prstGeom prst="line">
            <a:avLst/>
          </a:prstGeom>
          <a:noFill/>
          <a:ln w="19050">
            <a:solidFill>
              <a:schemeClr val="tx1"/>
            </a:solidFill>
            <a:round/>
            <a:headEnd type="none" w="sm" len="sm"/>
            <a:tailEnd type="triangle" w="sm" len="sm"/>
          </a:ln>
          <a:effectLst/>
        </p:spPr>
        <p:txBody>
          <a:bodyPr wrap="none" anchor="ctr"/>
          <a:lstStyle/>
          <a:p>
            <a:endParaRPr lang="en-US"/>
          </a:p>
        </p:txBody>
      </p:sp>
      <p:sp>
        <p:nvSpPr>
          <p:cNvPr id="469048" name="Text Box 1080"/>
          <p:cNvSpPr txBox="1">
            <a:spLocks noChangeArrowheads="1"/>
          </p:cNvSpPr>
          <p:nvPr/>
        </p:nvSpPr>
        <p:spPr bwMode="auto">
          <a:xfrm>
            <a:off x="5943600" y="4283075"/>
            <a:ext cx="860106" cy="461665"/>
          </a:xfrm>
          <a:prstGeom prst="rect">
            <a:avLst/>
          </a:prstGeom>
          <a:noFill/>
          <a:ln w="12700">
            <a:noFill/>
            <a:miter lim="800000"/>
            <a:headEnd type="none" w="sm" len="sm"/>
            <a:tailEnd type="none" w="sm" len="sm"/>
          </a:ln>
          <a:effectLst/>
        </p:spPr>
        <p:txBody>
          <a:bodyPr wrap="none">
            <a:spAutoFit/>
          </a:bodyPr>
          <a:lstStyle/>
          <a:p>
            <a:r>
              <a:rPr lang="en-US" sz="1200" b="1" dirty="0" err="1" smtClean="0"/>
              <a:t>Distritos</a:t>
            </a:r>
            <a:r>
              <a:rPr lang="en-US" sz="1200" b="1" dirty="0"/>
              <a:t>:</a:t>
            </a:r>
          </a:p>
          <a:p>
            <a:r>
              <a:rPr lang="en-US" sz="1200" b="1" dirty="0" smtClean="0"/>
              <a:t>84%</a:t>
            </a:r>
            <a:endParaRPr lang="en-US" sz="1200" b="1" dirty="0"/>
          </a:p>
        </p:txBody>
      </p:sp>
      <p:cxnSp>
        <p:nvCxnSpPr>
          <p:cNvPr id="58" name="Straight Connector 57"/>
          <p:cNvCxnSpPr>
            <a:stCxn id="469012" idx="1"/>
            <a:endCxn id="469022" idx="1"/>
          </p:cNvCxnSpPr>
          <p:nvPr/>
        </p:nvCxnSpPr>
        <p:spPr>
          <a:xfrm>
            <a:off x="1027112" y="2667000"/>
            <a:ext cx="2276475" cy="0"/>
          </a:xfrm>
          <a:prstGeom prst="line">
            <a:avLst/>
          </a:prstGeom>
          <a:ln w="12700"/>
        </p:spPr>
        <p:style>
          <a:lnRef idx="1">
            <a:schemeClr val="dk1"/>
          </a:lnRef>
          <a:fillRef idx="0">
            <a:schemeClr val="dk1"/>
          </a:fillRef>
          <a:effectRef idx="0">
            <a:schemeClr val="dk1"/>
          </a:effectRef>
          <a:fontRef idx="minor">
            <a:schemeClr val="tx1"/>
          </a:fontRef>
        </p:style>
      </p:cxn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a:xfrm>
            <a:off x="457200" y="0"/>
            <a:ext cx="8458200" cy="990600"/>
          </a:xfrm>
          <a:noFill/>
        </p:spPr>
        <p:txBody>
          <a:bodyPr lIns="92075" tIns="46038" rIns="92075" bIns="46038"/>
          <a:lstStyle/>
          <a:p>
            <a:pPr eaLnBrk="1" hangingPunct="1"/>
            <a:r>
              <a:rPr lang="pt-BR" sz="4000" noProof="0" dirty="0" smtClean="0">
                <a:solidFill>
                  <a:srgbClr val="F7071E"/>
                </a:solidFill>
              </a:rPr>
              <a:t>Barragens do USACE para Obras Civis</a:t>
            </a:r>
          </a:p>
        </p:txBody>
      </p:sp>
      <p:sp>
        <p:nvSpPr>
          <p:cNvPr id="8198" name="Rectangle 5"/>
          <p:cNvSpPr>
            <a:spLocks noGrp="1" noChangeArrowheads="1"/>
          </p:cNvSpPr>
          <p:nvPr>
            <p:ph idx="1"/>
          </p:nvPr>
        </p:nvSpPr>
        <p:spPr>
          <a:xfrm>
            <a:off x="76200" y="910856"/>
            <a:ext cx="9067800" cy="5334000"/>
          </a:xfrm>
          <a:noFill/>
        </p:spPr>
        <p:txBody>
          <a:bodyPr lIns="92075" tIns="46038" rIns="92075" bIns="46038"/>
          <a:lstStyle/>
          <a:p>
            <a:pPr eaLnBrk="1" hangingPunct="1">
              <a:lnSpc>
                <a:spcPct val="110000"/>
              </a:lnSpc>
              <a:spcBef>
                <a:spcPct val="0"/>
              </a:spcBef>
            </a:pPr>
            <a:r>
              <a:rPr lang="pt-BR" sz="2400" dirty="0" err="1" smtClean="0">
                <a:latin typeface="Arial" pitchFamily="34" charset="0"/>
                <a:cs typeface="Arial" pitchFamily="34" charset="0"/>
              </a:rPr>
              <a:t>Corps</a:t>
            </a:r>
            <a:r>
              <a:rPr lang="pt-BR" sz="2400" noProof="0" dirty="0" smtClean="0">
                <a:latin typeface="Arial" pitchFamily="34" charset="0"/>
                <a:cs typeface="Arial" pitchFamily="34" charset="0"/>
              </a:rPr>
              <a:t> possui 704 barragens</a:t>
            </a:r>
          </a:p>
          <a:p>
            <a:pPr lvl="1" eaLnBrk="1" hangingPunct="1">
              <a:lnSpc>
                <a:spcPct val="110000"/>
              </a:lnSpc>
              <a:spcBef>
                <a:spcPct val="0"/>
              </a:spcBef>
            </a:pPr>
            <a:r>
              <a:rPr lang="pt-BR" sz="1800" b="1" noProof="0" dirty="0" smtClean="0">
                <a:latin typeface="Arial" pitchFamily="34" charset="0"/>
                <a:cs typeface="Arial" pitchFamily="34" charset="0"/>
              </a:rPr>
              <a:t>Terra  =  86 %</a:t>
            </a:r>
          </a:p>
          <a:p>
            <a:pPr lvl="1" eaLnBrk="1" hangingPunct="1">
              <a:lnSpc>
                <a:spcPct val="110000"/>
              </a:lnSpc>
              <a:spcBef>
                <a:spcPct val="0"/>
              </a:spcBef>
            </a:pPr>
            <a:r>
              <a:rPr lang="pt-BR" sz="1800" b="1" noProof="0" dirty="0" smtClean="0">
                <a:latin typeface="Arial" pitchFamily="34" charset="0"/>
                <a:cs typeface="Arial" pitchFamily="34" charset="0"/>
              </a:rPr>
              <a:t>Concreto         =    7 %</a:t>
            </a:r>
          </a:p>
          <a:p>
            <a:pPr lvl="1" eaLnBrk="1" hangingPunct="1">
              <a:lnSpc>
                <a:spcPct val="110000"/>
              </a:lnSpc>
              <a:spcBef>
                <a:spcPct val="0"/>
              </a:spcBef>
            </a:pPr>
            <a:r>
              <a:rPr lang="pt-BR" sz="1800" b="1" noProof="0" dirty="0" smtClean="0">
                <a:latin typeface="Arial" pitchFamily="34" charset="0"/>
                <a:cs typeface="Arial" pitchFamily="34" charset="0"/>
              </a:rPr>
              <a:t>Mista  =    7 %</a:t>
            </a:r>
          </a:p>
          <a:p>
            <a:pPr eaLnBrk="1" hangingPunct="1">
              <a:lnSpc>
                <a:spcPct val="110000"/>
              </a:lnSpc>
              <a:spcBef>
                <a:spcPct val="0"/>
              </a:spcBef>
            </a:pPr>
            <a:r>
              <a:rPr lang="pt-BR" sz="2400" noProof="0" dirty="0" smtClean="0">
                <a:latin typeface="Arial" pitchFamily="34" charset="0"/>
                <a:cs typeface="Arial" pitchFamily="34" charset="0"/>
              </a:rPr>
              <a:t>Objetivos de projetos incluem controle de </a:t>
            </a:r>
          </a:p>
          <a:p>
            <a:pPr marL="0" indent="0" eaLnBrk="1" hangingPunct="1">
              <a:lnSpc>
                <a:spcPct val="110000"/>
              </a:lnSpc>
              <a:spcBef>
                <a:spcPct val="0"/>
              </a:spcBef>
              <a:buNone/>
            </a:pPr>
            <a:r>
              <a:rPr lang="pt-BR" sz="2400" noProof="0" dirty="0" smtClean="0">
                <a:latin typeface="Arial" pitchFamily="34" charset="0"/>
                <a:cs typeface="Arial" pitchFamily="34" charset="0"/>
              </a:rPr>
              <a:t>cheias, navegação, hidroeletricidade, </a:t>
            </a:r>
          </a:p>
          <a:p>
            <a:pPr marL="0" indent="0" eaLnBrk="1" hangingPunct="1">
              <a:lnSpc>
                <a:spcPct val="110000"/>
              </a:lnSpc>
              <a:spcBef>
                <a:spcPct val="0"/>
              </a:spcBef>
              <a:buNone/>
            </a:pPr>
            <a:r>
              <a:rPr lang="pt-BR" sz="2400" noProof="0" dirty="0" smtClean="0">
                <a:latin typeface="Arial" pitchFamily="34" charset="0"/>
                <a:cs typeface="Arial" pitchFamily="34" charset="0"/>
              </a:rPr>
              <a:t>abastecimento de água, conservação de </a:t>
            </a:r>
            <a:endParaRPr lang="pt-BR" sz="2400" dirty="0">
              <a:latin typeface="Arial" pitchFamily="34" charset="0"/>
              <a:cs typeface="Arial" pitchFamily="34" charset="0"/>
            </a:endParaRPr>
          </a:p>
          <a:p>
            <a:pPr marL="0" indent="0" eaLnBrk="1" hangingPunct="1">
              <a:lnSpc>
                <a:spcPct val="110000"/>
              </a:lnSpc>
              <a:spcBef>
                <a:spcPct val="0"/>
              </a:spcBef>
              <a:buNone/>
            </a:pPr>
            <a:r>
              <a:rPr lang="pt-BR" sz="2400" dirty="0" err="1">
                <a:latin typeface="Arial" pitchFamily="34" charset="0"/>
                <a:cs typeface="Arial" pitchFamily="34" charset="0"/>
              </a:rPr>
              <a:t>i</a:t>
            </a:r>
            <a:r>
              <a:rPr lang="pt-BR" sz="2400" noProof="0" dirty="0" err="1" smtClean="0">
                <a:latin typeface="Arial" pitchFamily="34" charset="0"/>
                <a:cs typeface="Arial" pitchFamily="34" charset="0"/>
              </a:rPr>
              <a:t>ctiofauna</a:t>
            </a:r>
            <a:r>
              <a:rPr lang="pt-BR" sz="2400" noProof="0" dirty="0" smtClean="0">
                <a:latin typeface="Arial" pitchFamily="34" charset="0"/>
                <a:cs typeface="Arial" pitchFamily="34" charset="0"/>
              </a:rPr>
              <a:t> e vida silvestre, recreação  </a:t>
            </a:r>
          </a:p>
          <a:p>
            <a:pPr eaLnBrk="1" hangingPunct="1">
              <a:lnSpc>
                <a:spcPct val="110000"/>
              </a:lnSpc>
              <a:spcBef>
                <a:spcPct val="0"/>
              </a:spcBef>
            </a:pPr>
            <a:r>
              <a:rPr lang="pt-BR" sz="2400" dirty="0" smtClean="0">
                <a:latin typeface="Arial" pitchFamily="34" charset="0"/>
                <a:cs typeface="Arial" pitchFamily="34" charset="0"/>
              </a:rPr>
              <a:t>Altura média</a:t>
            </a:r>
            <a:r>
              <a:rPr lang="pt-BR" sz="2400" noProof="0" dirty="0" smtClean="0">
                <a:latin typeface="Arial" pitchFamily="34" charset="0"/>
                <a:cs typeface="Arial" pitchFamily="34" charset="0"/>
              </a:rPr>
              <a:t>:  34,0 metros</a:t>
            </a:r>
          </a:p>
          <a:p>
            <a:pPr eaLnBrk="1" hangingPunct="1">
              <a:lnSpc>
                <a:spcPct val="110000"/>
              </a:lnSpc>
              <a:spcBef>
                <a:spcPct val="0"/>
              </a:spcBef>
            </a:pPr>
            <a:r>
              <a:rPr lang="pt-BR" sz="2400" noProof="0" dirty="0" smtClean="0">
                <a:latin typeface="Arial" pitchFamily="34" charset="0"/>
                <a:cs typeface="Arial" pitchFamily="34" charset="0"/>
              </a:rPr>
              <a:t>Idade média:   54 anos</a:t>
            </a:r>
          </a:p>
          <a:p>
            <a:pPr eaLnBrk="1" hangingPunct="1">
              <a:lnSpc>
                <a:spcPct val="110000"/>
              </a:lnSpc>
              <a:spcBef>
                <a:spcPct val="0"/>
              </a:spcBef>
            </a:pPr>
            <a:r>
              <a:rPr lang="pt-BR" sz="2400" noProof="0" dirty="0" smtClean="0">
                <a:latin typeface="Arial" pitchFamily="34" charset="0"/>
                <a:cs typeface="Arial" pitchFamily="34" charset="0"/>
              </a:rPr>
              <a:t>Barragens com Alto Potencial de Riscos:77 %  </a:t>
            </a:r>
          </a:p>
          <a:p>
            <a:pPr eaLnBrk="1" hangingPunct="1">
              <a:lnSpc>
                <a:spcPct val="110000"/>
              </a:lnSpc>
              <a:spcBef>
                <a:spcPct val="0"/>
              </a:spcBef>
            </a:pPr>
            <a:r>
              <a:rPr lang="pt-BR" sz="2400" noProof="0" dirty="0" smtClean="0">
                <a:latin typeface="Arial" pitchFamily="34" charset="0"/>
                <a:cs typeface="Arial" pitchFamily="34" charset="0"/>
              </a:rPr>
              <a:t>Capacidade total </a:t>
            </a:r>
            <a:r>
              <a:rPr lang="pt-BR" sz="2400" dirty="0" smtClean="0">
                <a:latin typeface="Arial" pitchFamily="34" charset="0"/>
                <a:cs typeface="Arial" pitchFamily="34" charset="0"/>
              </a:rPr>
              <a:t>de armazenamento</a:t>
            </a:r>
            <a:r>
              <a:rPr lang="pt-BR" sz="2400" noProof="0" dirty="0" smtClean="0">
                <a:latin typeface="Arial" pitchFamily="34" charset="0"/>
                <a:cs typeface="Arial" pitchFamily="34" charset="0"/>
              </a:rPr>
              <a:t>:  408 milhões </a:t>
            </a:r>
            <a:r>
              <a:rPr lang="pt-BR" sz="2400" dirty="0" smtClean="0">
                <a:latin typeface="Arial" pitchFamily="34" charset="0"/>
                <a:cs typeface="Arial" pitchFamily="34" charset="0"/>
              </a:rPr>
              <a:t>m3</a:t>
            </a:r>
            <a:endParaRPr lang="pt-BR" sz="2400" noProof="0" dirty="0" smtClean="0">
              <a:latin typeface="Arial" pitchFamily="34" charset="0"/>
              <a:cs typeface="Arial" pitchFamily="34" charset="0"/>
            </a:endParaRPr>
          </a:p>
          <a:p>
            <a:pPr>
              <a:lnSpc>
                <a:spcPct val="110000"/>
              </a:lnSpc>
              <a:spcBef>
                <a:spcPct val="0"/>
              </a:spcBef>
            </a:pPr>
            <a:r>
              <a:rPr lang="pt-BR" sz="2400" noProof="0" dirty="0" smtClean="0">
                <a:latin typeface="Arial" pitchFamily="34" charset="0"/>
                <a:cs typeface="Arial" pitchFamily="34" charset="0"/>
              </a:rPr>
              <a:t>Custos com Danos </a:t>
            </a:r>
            <a:r>
              <a:rPr lang="pt-BR" sz="2400" dirty="0" smtClean="0">
                <a:latin typeface="Arial" pitchFamily="34" charset="0"/>
                <a:cs typeface="Arial" pitchFamily="34" charset="0"/>
              </a:rPr>
              <a:t> em todas estruturas do </a:t>
            </a:r>
            <a:r>
              <a:rPr lang="pt-BR" sz="2400" noProof="0" dirty="0" err="1" smtClean="0">
                <a:latin typeface="Arial" pitchFamily="34" charset="0"/>
                <a:cs typeface="Arial" pitchFamily="34" charset="0"/>
              </a:rPr>
              <a:t>Corps</a:t>
            </a:r>
            <a:r>
              <a:rPr lang="pt-BR" sz="2400" noProof="0" dirty="0" smtClean="0">
                <a:latin typeface="Arial" pitchFamily="34" charset="0"/>
                <a:cs typeface="Arial" pitchFamily="34" charset="0"/>
              </a:rPr>
              <a:t>:  U$28,1 bilhões.  Média anual (2002-2010): U$25,2 bilhões</a:t>
            </a:r>
          </a:p>
        </p:txBody>
      </p:sp>
      <p:sp>
        <p:nvSpPr>
          <p:cNvPr id="8196"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pic>
        <p:nvPicPr>
          <p:cNvPr id="8199" name="Picture 6" descr="4597-07"/>
          <p:cNvPicPr>
            <a:picLocks noChangeAspect="1" noChangeArrowheads="1"/>
          </p:cNvPicPr>
          <p:nvPr/>
        </p:nvPicPr>
        <p:blipFill>
          <a:blip r:embed="rId3" cstate="screen"/>
          <a:srcRect/>
          <a:stretch>
            <a:fillRect/>
          </a:stretch>
        </p:blipFill>
        <p:spPr bwMode="auto">
          <a:xfrm>
            <a:off x="6629400" y="1295400"/>
            <a:ext cx="2334638" cy="1524000"/>
          </a:xfrm>
          <a:prstGeom prst="rect">
            <a:avLst/>
          </a:prstGeom>
          <a:noFill/>
          <a:ln w="9525">
            <a:noFill/>
            <a:miter lim="800000"/>
            <a:headEnd/>
            <a:tailEnd/>
          </a:ln>
        </p:spPr>
      </p:pic>
      <p:pic>
        <p:nvPicPr>
          <p:cNvPr id="8200" name="Picture 7" descr="0051-14"/>
          <p:cNvPicPr>
            <a:picLocks noChangeAspect="1" noChangeArrowheads="1"/>
          </p:cNvPicPr>
          <p:nvPr/>
        </p:nvPicPr>
        <p:blipFill>
          <a:blip r:embed="rId4" cstate="screen"/>
          <a:srcRect/>
          <a:stretch>
            <a:fillRect/>
          </a:stretch>
        </p:blipFill>
        <p:spPr bwMode="auto">
          <a:xfrm>
            <a:off x="6629400" y="3352800"/>
            <a:ext cx="2326407" cy="153352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026"/>
          <p:cNvSpPr>
            <a:spLocks noGrp="1" noChangeArrowheads="1"/>
          </p:cNvSpPr>
          <p:nvPr>
            <p:ph type="title"/>
          </p:nvPr>
        </p:nvSpPr>
        <p:spPr bwMode="auto">
          <a:xfrm>
            <a:off x="381000" y="228600"/>
            <a:ext cx="8229600" cy="7921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t-BR" sz="4000" noProof="0" dirty="0" smtClean="0">
                <a:solidFill>
                  <a:srgbClr val="FF0000"/>
                </a:solidFill>
              </a:rPr>
              <a:t>Diretrizes Federais para Segurança de Barragens</a:t>
            </a:r>
          </a:p>
        </p:txBody>
      </p:sp>
      <p:sp>
        <p:nvSpPr>
          <p:cNvPr id="17411" name="Rectangle 1027"/>
          <p:cNvSpPr>
            <a:spLocks noGrp="1" noChangeArrowheads="1"/>
          </p:cNvSpPr>
          <p:nvPr>
            <p:ph idx="1"/>
          </p:nvPr>
        </p:nvSpPr>
        <p:spPr bwMode="auto">
          <a:xfrm>
            <a:off x="457200" y="1371600"/>
            <a:ext cx="8229600" cy="46482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pt-BR" noProof="0" dirty="0" smtClean="0">
                <a:latin typeface="Arial" pitchFamily="34" charset="0"/>
                <a:cs typeface="Arial" pitchFamily="34" charset="0"/>
              </a:rPr>
              <a:t>Iniciado pelo </a:t>
            </a:r>
            <a:r>
              <a:rPr lang="pt-BR" dirty="0" smtClean="0">
                <a:latin typeface="Arial" pitchFamily="34" charset="0"/>
                <a:cs typeface="Arial" pitchFamily="34" charset="0"/>
              </a:rPr>
              <a:t>Presidente </a:t>
            </a:r>
            <a:r>
              <a:rPr lang="pt-BR" noProof="0" dirty="0" smtClean="0">
                <a:latin typeface="Arial" pitchFamily="34" charset="0"/>
                <a:cs typeface="Arial" pitchFamily="34" charset="0"/>
              </a:rPr>
              <a:t>Carter em abril de 1977</a:t>
            </a:r>
          </a:p>
          <a:p>
            <a:pPr eaLnBrk="1" hangingPunct="1">
              <a:defRPr/>
            </a:pPr>
            <a:r>
              <a:rPr lang="pt-BR" noProof="0" dirty="0" smtClean="0">
                <a:latin typeface="Arial" pitchFamily="34" charset="0"/>
                <a:cs typeface="Arial" pitchFamily="34" charset="0"/>
              </a:rPr>
              <a:t>Comitê </a:t>
            </a:r>
            <a:r>
              <a:rPr lang="pt-BR" i="1" noProof="0" dirty="0" smtClean="0">
                <a:latin typeface="Arial" pitchFamily="34" charset="0"/>
                <a:cs typeface="Arial" pitchFamily="34" charset="0"/>
              </a:rPr>
              <a:t>Ad Hoc</a:t>
            </a:r>
            <a:r>
              <a:rPr lang="pt-BR" noProof="0" dirty="0" smtClean="0">
                <a:latin typeface="Arial" pitchFamily="34" charset="0"/>
                <a:cs typeface="Arial" pitchFamily="34" charset="0"/>
              </a:rPr>
              <a:t> Interagências</a:t>
            </a:r>
          </a:p>
          <a:p>
            <a:pPr eaLnBrk="1" hangingPunct="1">
              <a:defRPr/>
            </a:pPr>
            <a:r>
              <a:rPr lang="pt-BR" noProof="0" dirty="0" smtClean="0">
                <a:latin typeface="Arial" pitchFamily="34" charset="0"/>
                <a:cs typeface="Arial" pitchFamily="34" charset="0"/>
              </a:rPr>
              <a:t>Publicadas em junho de 1979</a:t>
            </a:r>
          </a:p>
          <a:p>
            <a:pPr eaLnBrk="1" hangingPunct="1">
              <a:defRPr/>
            </a:pPr>
            <a:r>
              <a:rPr lang="pt-BR" dirty="0" smtClean="0">
                <a:latin typeface="Arial" pitchFamily="34" charset="0"/>
                <a:cs typeface="Arial" pitchFamily="34" charset="0"/>
              </a:rPr>
              <a:t>Estabelece </a:t>
            </a:r>
            <a:r>
              <a:rPr lang="pt-BR" dirty="0">
                <a:latin typeface="Arial" pitchFamily="34" charset="0"/>
                <a:cs typeface="Arial" pitchFamily="34" charset="0"/>
              </a:rPr>
              <a:t>padrão para Programas de Agências Federais </a:t>
            </a:r>
            <a:endParaRPr lang="pt-BR" dirty="0" smtClean="0">
              <a:latin typeface="Arial" pitchFamily="34" charset="0"/>
              <a:cs typeface="Arial" pitchFamily="34" charset="0"/>
            </a:endParaRPr>
          </a:p>
          <a:p>
            <a:pPr lvl="1">
              <a:defRPr/>
            </a:pPr>
            <a:r>
              <a:rPr lang="pt-BR" sz="2400" dirty="0">
                <a:latin typeface="Arial" pitchFamily="34" charset="0"/>
                <a:cs typeface="Arial" pitchFamily="34" charset="0"/>
              </a:rPr>
              <a:t>Gestão da Organização</a:t>
            </a:r>
          </a:p>
          <a:p>
            <a:pPr lvl="1" eaLnBrk="1" hangingPunct="1">
              <a:defRPr/>
            </a:pPr>
            <a:r>
              <a:rPr lang="pt-BR" sz="2400" dirty="0">
                <a:latin typeface="Arial" pitchFamily="34" charset="0"/>
                <a:cs typeface="Arial" pitchFamily="34" charset="0"/>
              </a:rPr>
              <a:t>Gerenciamento </a:t>
            </a:r>
            <a:r>
              <a:rPr lang="pt-BR" sz="2400" dirty="0" err="1">
                <a:latin typeface="Arial" pitchFamily="34" charset="0"/>
                <a:cs typeface="Arial" pitchFamily="34" charset="0"/>
              </a:rPr>
              <a:t>Téc</a:t>
            </a:r>
            <a:r>
              <a:rPr lang="pt-BR" sz="2400" noProof="0" dirty="0" err="1" smtClean="0">
                <a:latin typeface="Arial" pitchFamily="34" charset="0"/>
                <a:cs typeface="Arial" pitchFamily="34" charset="0"/>
              </a:rPr>
              <a:t>nico</a:t>
            </a:r>
            <a:r>
              <a:rPr lang="pt-BR" sz="2400" noProof="0" dirty="0" smtClean="0">
                <a:latin typeface="Arial" pitchFamily="34" charset="0"/>
                <a:cs typeface="Arial" pitchFamily="34" charset="0"/>
              </a:rPr>
              <a:t> do Projeto</a:t>
            </a:r>
          </a:p>
          <a:p>
            <a:pPr lvl="1" eaLnBrk="1" hangingPunct="1">
              <a:defRPr/>
            </a:pPr>
            <a:r>
              <a:rPr lang="pt-BR" sz="2400" noProof="0" dirty="0" smtClean="0">
                <a:latin typeface="Arial" pitchFamily="34" charset="0"/>
                <a:cs typeface="Arial" pitchFamily="34" charset="0"/>
              </a:rPr>
              <a:t>Gerenciamento Técnico da Construção</a:t>
            </a:r>
          </a:p>
          <a:p>
            <a:pPr lvl="1" eaLnBrk="1" hangingPunct="1">
              <a:defRPr/>
            </a:pPr>
            <a:r>
              <a:rPr lang="pt-BR" sz="2400" dirty="0">
                <a:latin typeface="Arial" pitchFamily="34" charset="0"/>
                <a:cs typeface="Arial" pitchFamily="34" charset="0"/>
              </a:rPr>
              <a:t>Gerenciamento Técnico </a:t>
            </a:r>
            <a:r>
              <a:rPr lang="pt-BR" sz="2400" dirty="0" smtClean="0">
                <a:latin typeface="Arial" pitchFamily="34" charset="0"/>
                <a:cs typeface="Arial" pitchFamily="34" charset="0"/>
              </a:rPr>
              <a:t>de Operações </a:t>
            </a:r>
            <a:r>
              <a:rPr lang="pt-BR" sz="2400" noProof="0" dirty="0" smtClean="0">
                <a:latin typeface="Arial" pitchFamily="34" charset="0"/>
                <a:cs typeface="Arial" pitchFamily="34" charset="0"/>
              </a:rPr>
              <a:t>&amp; </a:t>
            </a:r>
          </a:p>
          <a:p>
            <a:pPr marL="457200" lvl="1" indent="0" eaLnBrk="1" hangingPunct="1">
              <a:buNone/>
              <a:defRPr/>
            </a:pPr>
            <a:r>
              <a:rPr lang="pt-BR" sz="2400" dirty="0">
                <a:latin typeface="Arial" pitchFamily="34" charset="0"/>
                <a:cs typeface="Arial" pitchFamily="34" charset="0"/>
              </a:rPr>
              <a:t> </a:t>
            </a:r>
            <a:r>
              <a:rPr lang="pt-BR" sz="2400" dirty="0" smtClean="0">
                <a:latin typeface="Arial" pitchFamily="34" charset="0"/>
                <a:cs typeface="Arial" pitchFamily="34" charset="0"/>
              </a:rPr>
              <a:t>   </a:t>
            </a:r>
            <a:r>
              <a:rPr lang="pt-BR" sz="2400" noProof="0" dirty="0" smtClean="0">
                <a:latin typeface="Arial" pitchFamily="34" charset="0"/>
                <a:cs typeface="Arial" pitchFamily="34" charset="0"/>
              </a:rPr>
              <a:t>Manutenção</a:t>
            </a:r>
          </a:p>
        </p:txBody>
      </p:sp>
      <p:pic>
        <p:nvPicPr>
          <p:cNvPr id="30724" name="Picture 4" descr="fema93cover.jpg"/>
          <p:cNvPicPr>
            <a:picLocks noChangeAspect="1"/>
          </p:cNvPicPr>
          <p:nvPr/>
        </p:nvPicPr>
        <p:blipFill>
          <a:blip r:embed="rId3" cstate="print"/>
          <a:srcRect/>
          <a:stretch>
            <a:fillRect/>
          </a:stretch>
        </p:blipFill>
        <p:spPr bwMode="auto">
          <a:xfrm>
            <a:off x="7315200" y="1905000"/>
            <a:ext cx="1417109"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457200" y="0"/>
            <a:ext cx="8229600" cy="1143000"/>
          </a:xfrm>
          <a:noFill/>
        </p:spPr>
        <p:txBody>
          <a:bodyPr/>
          <a:lstStyle/>
          <a:p>
            <a:pPr eaLnBrk="1" hangingPunct="1"/>
            <a:r>
              <a:rPr lang="pt-BR" noProof="0" dirty="0" smtClean="0">
                <a:solidFill>
                  <a:srgbClr val="F7071E"/>
                </a:solidFill>
              </a:rPr>
              <a:t>Regulamentos do Exército e dos Engenheiros</a:t>
            </a:r>
          </a:p>
        </p:txBody>
      </p:sp>
      <p:sp>
        <p:nvSpPr>
          <p:cNvPr id="11268" name="Rectangle 3"/>
          <p:cNvSpPr>
            <a:spLocks noGrp="1" noChangeArrowheads="1"/>
          </p:cNvSpPr>
          <p:nvPr>
            <p:ph idx="1"/>
          </p:nvPr>
        </p:nvSpPr>
        <p:spPr>
          <a:xfrm>
            <a:off x="228600" y="1143000"/>
            <a:ext cx="8229600" cy="5029200"/>
          </a:xfrm>
        </p:spPr>
        <p:txBody>
          <a:bodyPr/>
          <a:lstStyle/>
          <a:p>
            <a:pPr eaLnBrk="1" hangingPunct="1">
              <a:spcBef>
                <a:spcPct val="10000"/>
              </a:spcBef>
            </a:pPr>
            <a:r>
              <a:rPr lang="pt-BR" sz="2800" noProof="0" dirty="0" smtClean="0">
                <a:latin typeface="Arial" pitchFamily="34" charset="0"/>
                <a:cs typeface="Arial" pitchFamily="34" charset="0"/>
              </a:rPr>
              <a:t>Barragens militares</a:t>
            </a:r>
          </a:p>
          <a:p>
            <a:pPr lvl="1" eaLnBrk="1" hangingPunct="1">
              <a:spcBef>
                <a:spcPct val="10000"/>
              </a:spcBef>
            </a:pPr>
            <a:r>
              <a:rPr lang="pt-BR" sz="2600" noProof="0" dirty="0" smtClean="0">
                <a:latin typeface="Arial" pitchFamily="34" charset="0"/>
                <a:cs typeface="Arial" pitchFamily="34" charset="0"/>
              </a:rPr>
              <a:t>AR 420-1, Gestão da Instalações do Exército</a:t>
            </a:r>
          </a:p>
          <a:p>
            <a:pPr lvl="2">
              <a:spcBef>
                <a:spcPct val="10000"/>
              </a:spcBef>
            </a:pPr>
            <a:r>
              <a:rPr lang="pt-BR" noProof="0" dirty="0" smtClean="0">
                <a:latin typeface="Arial" pitchFamily="34" charset="0"/>
                <a:cs typeface="Arial" pitchFamily="34" charset="0"/>
              </a:rPr>
              <a:t>Barragens cobertas pelo Capítulo 7, Seção VI</a:t>
            </a:r>
          </a:p>
          <a:p>
            <a:pPr eaLnBrk="1" hangingPunct="1">
              <a:spcBef>
                <a:spcPct val="10000"/>
              </a:spcBef>
            </a:pPr>
            <a:r>
              <a:rPr lang="pt-BR" sz="2800" noProof="0" dirty="0" smtClean="0">
                <a:latin typeface="Arial" pitchFamily="34" charset="0"/>
                <a:cs typeface="Arial" pitchFamily="34" charset="0"/>
              </a:rPr>
              <a:t>Barragens de Obras Civis</a:t>
            </a:r>
          </a:p>
          <a:p>
            <a:pPr lvl="1" eaLnBrk="1" hangingPunct="1">
              <a:spcBef>
                <a:spcPct val="10000"/>
              </a:spcBef>
            </a:pPr>
            <a:r>
              <a:rPr lang="pt-BR" sz="2600" noProof="0" dirty="0" smtClean="0">
                <a:latin typeface="Arial" pitchFamily="34" charset="0"/>
                <a:cs typeface="Arial" pitchFamily="34" charset="0"/>
              </a:rPr>
              <a:t>ER 1110-2-1156, Segurança de Barragens, Políticas e Procedimentos</a:t>
            </a:r>
          </a:p>
          <a:p>
            <a:pPr lvl="2" eaLnBrk="1" hangingPunct="1">
              <a:spcBef>
                <a:spcPct val="10000"/>
              </a:spcBef>
            </a:pPr>
            <a:r>
              <a:rPr lang="pt-BR" noProof="0" dirty="0" smtClean="0">
                <a:latin typeface="Arial" pitchFamily="34" charset="0"/>
                <a:cs typeface="Arial" pitchFamily="34" charset="0"/>
              </a:rPr>
              <a:t>Revisado para incluir Avaliação de Risco e Gerenciamento de Risco</a:t>
            </a:r>
          </a:p>
          <a:p>
            <a:pPr lvl="2">
              <a:spcBef>
                <a:spcPct val="10000"/>
              </a:spcBef>
            </a:pPr>
            <a:r>
              <a:rPr lang="pt-BR" dirty="0" smtClean="0">
                <a:latin typeface="Arial" pitchFamily="34" charset="0"/>
                <a:cs typeface="Arial" pitchFamily="34" charset="0"/>
              </a:rPr>
              <a:t>É composto por diversos documentos de orientação a engenheiros</a:t>
            </a:r>
            <a:endParaRPr lang="pt-BR" sz="2200" noProof="0" dirty="0" smtClean="0">
              <a:latin typeface="Arial" pitchFamily="34" charset="0"/>
              <a:cs typeface="Arial" pitchFamily="34" charset="0"/>
            </a:endParaRPr>
          </a:p>
          <a:p>
            <a:pPr lvl="2">
              <a:spcBef>
                <a:spcPct val="10000"/>
              </a:spcBef>
              <a:buNone/>
            </a:pPr>
            <a:r>
              <a:rPr lang="pt-BR" sz="2000" noProof="0" dirty="0" smtClean="0">
                <a:solidFill>
                  <a:schemeClr val="accent2"/>
                </a:solidFill>
                <a:latin typeface="Arial" pitchFamily="34" charset="0"/>
                <a:cs typeface="Arial" pitchFamily="34" charset="0"/>
                <a:hlinkClick r:id="rId3"/>
              </a:rPr>
              <a:t>http://www.usace.army.mil</a:t>
            </a:r>
            <a:endParaRPr lang="pt-BR" sz="2000" noProof="0" dirty="0" smtClean="0">
              <a:solidFill>
                <a:schemeClr val="accent2"/>
              </a:solidFill>
              <a:latin typeface="Arial" pitchFamily="34" charset="0"/>
              <a:cs typeface="Arial" pitchFamily="34" charset="0"/>
            </a:endParaRPr>
          </a:p>
          <a:p>
            <a:pPr lvl="2">
              <a:spcBef>
                <a:spcPct val="10000"/>
              </a:spcBef>
              <a:buNone/>
            </a:pPr>
            <a:endParaRPr lang="pt-BR" sz="2200" noProof="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457200" y="228600"/>
            <a:ext cx="8229600" cy="1143000"/>
          </a:xfrm>
        </p:spPr>
        <p:txBody>
          <a:bodyPr/>
          <a:lstStyle/>
          <a:p>
            <a:pPr eaLnBrk="1" hangingPunct="1"/>
            <a:r>
              <a:rPr lang="pt-BR" noProof="0" dirty="0" smtClean="0">
                <a:solidFill>
                  <a:srgbClr val="FF0000"/>
                </a:solidFill>
              </a:rPr>
              <a:t>Questões atuais</a:t>
            </a:r>
          </a:p>
        </p:txBody>
      </p:sp>
      <p:sp>
        <p:nvSpPr>
          <p:cNvPr id="16388" name="Rectangle 3"/>
          <p:cNvSpPr>
            <a:spLocks noGrp="1" noChangeArrowheads="1"/>
          </p:cNvSpPr>
          <p:nvPr>
            <p:ph idx="1"/>
          </p:nvPr>
        </p:nvSpPr>
        <p:spPr>
          <a:xfrm>
            <a:off x="609600" y="1295400"/>
            <a:ext cx="7772400" cy="4876800"/>
          </a:xfrm>
        </p:spPr>
        <p:txBody>
          <a:bodyPr/>
          <a:lstStyle/>
          <a:p>
            <a:pPr eaLnBrk="1" hangingPunct="1"/>
            <a:r>
              <a:rPr lang="pt-BR" noProof="0" dirty="0" smtClean="0">
                <a:latin typeface="Arial" pitchFamily="34" charset="0"/>
                <a:cs typeface="Arial" pitchFamily="34" charset="0"/>
              </a:rPr>
              <a:t>Transição para </a:t>
            </a:r>
            <a:r>
              <a:rPr lang="pt-BR" dirty="0" smtClean="0">
                <a:latin typeface="Arial" pitchFamily="34" charset="0"/>
                <a:cs typeface="Arial" pitchFamily="34" charset="0"/>
              </a:rPr>
              <a:t>programa baseado na avaliação de riscos</a:t>
            </a:r>
            <a:endParaRPr lang="pt-BR" noProof="0" dirty="0" smtClean="0">
              <a:latin typeface="Arial" pitchFamily="34" charset="0"/>
              <a:cs typeface="Arial" pitchFamily="34" charset="0"/>
            </a:endParaRPr>
          </a:p>
          <a:p>
            <a:pPr eaLnBrk="1" hangingPunct="1"/>
            <a:r>
              <a:rPr lang="pt-BR" noProof="0" dirty="0" smtClean="0">
                <a:latin typeface="Arial" pitchFamily="34" charset="0"/>
                <a:cs typeface="Arial" pitchFamily="34" charset="0"/>
              </a:rPr>
              <a:t>Tomada de </a:t>
            </a:r>
            <a:r>
              <a:rPr lang="pt-BR" dirty="0" smtClean="0">
                <a:latin typeface="Arial" pitchFamily="34" charset="0"/>
                <a:cs typeface="Arial" pitchFamily="34" charset="0"/>
              </a:rPr>
              <a:t>Decisão sobre Segurança</a:t>
            </a:r>
            <a:endParaRPr lang="pt-BR" noProof="0" dirty="0" smtClean="0">
              <a:latin typeface="Arial" pitchFamily="34" charset="0"/>
              <a:cs typeface="Arial" pitchFamily="34" charset="0"/>
            </a:endParaRPr>
          </a:p>
          <a:p>
            <a:pPr eaLnBrk="1" hangingPunct="1"/>
            <a:r>
              <a:rPr lang="pt-BR" noProof="0" dirty="0" smtClean="0">
                <a:latin typeface="Arial" pitchFamily="34" charset="0"/>
                <a:cs typeface="Arial" pitchFamily="34" charset="0"/>
              </a:rPr>
              <a:t>Engenheiro Chefe</a:t>
            </a:r>
          </a:p>
          <a:p>
            <a:pPr eaLnBrk="1" hangingPunct="1"/>
            <a:r>
              <a:rPr lang="pt-BR" noProof="0" dirty="0" smtClean="0">
                <a:latin typeface="Arial" pitchFamily="34" charset="0"/>
                <a:cs typeface="Arial" pitchFamily="34" charset="0"/>
              </a:rPr>
              <a:t>Comunicação de Riscos e Segurança</a:t>
            </a:r>
          </a:p>
          <a:p>
            <a:pPr eaLnBrk="1" hangingPunct="1"/>
            <a:r>
              <a:rPr lang="pt-BR" noProof="0" dirty="0" smtClean="0">
                <a:latin typeface="Arial" pitchFamily="34" charset="0"/>
                <a:cs typeface="Arial" pitchFamily="34" charset="0"/>
              </a:rPr>
              <a:t>Tempo Necessário para alcançar Barragens Seguras</a:t>
            </a:r>
          </a:p>
          <a:p>
            <a:pPr eaLnBrk="1" hangingPunct="1"/>
            <a:r>
              <a:rPr lang="pt-BR" noProof="0" dirty="0" smtClean="0">
                <a:latin typeface="Arial" pitchFamily="34" charset="0"/>
                <a:cs typeface="Arial" pitchFamily="34" charset="0"/>
              </a:rPr>
              <a:t>Gerenciamento de Consequências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auto">
          <a:xfrm>
            <a:off x="0" y="0"/>
            <a:ext cx="9144000" cy="6858000"/>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2"/>
              </a:solidFill>
              <a:effectLst/>
              <a:latin typeface="Times New Roman" pitchFamily="18" charset="0"/>
            </a:endParaRPr>
          </a:p>
        </p:txBody>
      </p:sp>
      <p:sp>
        <p:nvSpPr>
          <p:cNvPr id="1027" name="Text Box 2"/>
          <p:cNvSpPr txBox="1">
            <a:spLocks noChangeArrowheads="1"/>
          </p:cNvSpPr>
          <p:nvPr/>
        </p:nvSpPr>
        <p:spPr bwMode="auto">
          <a:xfrm>
            <a:off x="350838" y="4441825"/>
            <a:ext cx="184150" cy="336550"/>
          </a:xfrm>
          <a:prstGeom prst="rect">
            <a:avLst/>
          </a:prstGeom>
          <a:noFill/>
          <a:ln w="38100" algn="ctr">
            <a:noFill/>
            <a:miter lim="800000"/>
            <a:headEnd/>
            <a:tailEnd/>
          </a:ln>
        </p:spPr>
        <p:txBody>
          <a:bodyPr wrap="none">
            <a:spAutoFit/>
          </a:bodyPr>
          <a:lstStyle/>
          <a:p>
            <a:pPr algn="ctr" eaLnBrk="0" hangingPunct="0"/>
            <a:endParaRPr lang="en-US" sz="1600">
              <a:latin typeface="Garamond" pitchFamily="18" charset="0"/>
            </a:endParaRPr>
          </a:p>
        </p:txBody>
      </p:sp>
      <p:sp>
        <p:nvSpPr>
          <p:cNvPr id="1028" name="Rectangle 3"/>
          <p:cNvSpPr>
            <a:spLocks noChangeArrowheads="1"/>
          </p:cNvSpPr>
          <p:nvPr/>
        </p:nvSpPr>
        <p:spPr bwMode="auto">
          <a:xfrm>
            <a:off x="0" y="0"/>
            <a:ext cx="9144000" cy="0"/>
          </a:xfrm>
          <a:prstGeom prst="rect">
            <a:avLst/>
          </a:prstGeom>
          <a:noFill/>
          <a:ln w="38100" algn="ctr">
            <a:noFill/>
            <a:miter lim="800000"/>
            <a:headEnd/>
            <a:tailEnd/>
          </a:ln>
        </p:spPr>
        <p:txBody>
          <a:bodyPr wrap="none" anchor="ctr">
            <a:spAutoFit/>
          </a:bodyPr>
          <a:lstStyle/>
          <a:p>
            <a:endParaRPr lang="en-US"/>
          </a:p>
        </p:txBody>
      </p:sp>
      <p:sp>
        <p:nvSpPr>
          <p:cNvPr id="1029" name="Rectangle 5"/>
          <p:cNvSpPr>
            <a:spLocks noGrp="1" noChangeArrowheads="1"/>
          </p:cNvSpPr>
          <p:nvPr>
            <p:ph type="title"/>
          </p:nvPr>
        </p:nvSpPr>
        <p:spPr bwMode="auto">
          <a:xfrm>
            <a:off x="304800" y="228600"/>
            <a:ext cx="3886200"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t-BR" sz="2800" noProof="0" dirty="0" smtClean="0">
                <a:solidFill>
                  <a:srgbClr val="FF0000"/>
                </a:solidFill>
              </a:rPr>
              <a:t>Transição para Gerenciamento de </a:t>
            </a:r>
            <a:r>
              <a:rPr lang="pt-BR" sz="2800" dirty="0" smtClean="0">
                <a:solidFill>
                  <a:srgbClr val="FF0000"/>
                </a:solidFill>
              </a:rPr>
              <a:t>Barragens de Estado Estacionário</a:t>
            </a:r>
            <a:endParaRPr lang="pt-BR" sz="2800" noProof="0" dirty="0" smtClean="0">
              <a:solidFill>
                <a:srgbClr val="FF0000"/>
              </a:solidFill>
            </a:endParaRPr>
          </a:p>
        </p:txBody>
      </p:sp>
      <p:sp>
        <p:nvSpPr>
          <p:cNvPr id="382982" name="Rectangle 6"/>
          <p:cNvSpPr>
            <a:spLocks noGrp="1" noChangeArrowheads="1"/>
          </p:cNvSpPr>
          <p:nvPr>
            <p:ph type="body" sz="half" idx="1"/>
          </p:nvPr>
        </p:nvSpPr>
        <p:spPr bwMode="auto">
          <a:xfrm>
            <a:off x="609600" y="2209800"/>
            <a:ext cx="3200400" cy="4421188"/>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pt-BR" sz="2200" noProof="0" dirty="0" smtClean="0">
                <a:latin typeface="Arial" pitchFamily="34" charset="0"/>
                <a:cs typeface="Arial" pitchFamily="34" charset="0"/>
              </a:rPr>
              <a:t>Triagem de Avaliações de Risco 2005-2009</a:t>
            </a:r>
          </a:p>
          <a:p>
            <a:pPr>
              <a:lnSpc>
                <a:spcPct val="80000"/>
              </a:lnSpc>
            </a:pPr>
            <a:r>
              <a:rPr lang="pt-BR" sz="2200" noProof="0" dirty="0" smtClean="0">
                <a:latin typeface="Arial" pitchFamily="34" charset="0"/>
                <a:cs typeface="Arial" pitchFamily="34" charset="0"/>
              </a:rPr>
              <a:t>Classificação de </a:t>
            </a:r>
            <a:r>
              <a:rPr lang="pt-BR" sz="2200" dirty="0" smtClean="0">
                <a:latin typeface="Arial" pitchFamily="34" charset="0"/>
                <a:cs typeface="Arial" pitchFamily="34" charset="0"/>
              </a:rPr>
              <a:t>Ações de Segurança de Barragens </a:t>
            </a:r>
            <a:r>
              <a:rPr lang="pt-BR" sz="2200" noProof="0" dirty="0" smtClean="0">
                <a:latin typeface="Arial" pitchFamily="34" charset="0"/>
                <a:cs typeface="Arial" pitchFamily="34" charset="0"/>
              </a:rPr>
              <a:t>2007</a:t>
            </a:r>
          </a:p>
        </p:txBody>
      </p:sp>
      <p:graphicFrame>
        <p:nvGraphicFramePr>
          <p:cNvPr id="1026" name="Object 4"/>
          <p:cNvGraphicFramePr>
            <a:graphicFrameLocks noGrp="1" noChangeAspect="1"/>
          </p:cNvGraphicFramePr>
          <p:nvPr>
            <p:ph sz="half" idx="2"/>
          </p:nvPr>
        </p:nvGraphicFramePr>
        <p:xfrm>
          <a:off x="4343400" y="990600"/>
          <a:ext cx="4576763" cy="5562600"/>
        </p:xfrm>
        <a:graphic>
          <a:graphicData uri="http://schemas.openxmlformats.org/presentationml/2006/ole">
            <mc:AlternateContent xmlns:mc="http://schemas.openxmlformats.org/markup-compatibility/2006">
              <mc:Choice xmlns:v="urn:schemas-microsoft-com:vml" Requires="v">
                <p:oleObj spid="_x0000_s2076" r:id="rId4" imgW="6984492" imgH="8488070" progId="">
                  <p:embed/>
                </p:oleObj>
              </mc:Choice>
              <mc:Fallback>
                <p:oleObj r:id="rId4" imgW="6984492" imgH="848807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990600"/>
                        <a:ext cx="4576763" cy="5562600"/>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grpSp>
        <p:nvGrpSpPr>
          <p:cNvPr id="2" name="Group 7"/>
          <p:cNvGrpSpPr>
            <a:grpSpLocks/>
          </p:cNvGrpSpPr>
          <p:nvPr/>
        </p:nvGrpSpPr>
        <p:grpSpPr bwMode="auto">
          <a:xfrm>
            <a:off x="3048000" y="838200"/>
            <a:ext cx="5029200" cy="1295400"/>
            <a:chOff x="1920" y="528"/>
            <a:chExt cx="3168" cy="816"/>
          </a:xfrm>
        </p:grpSpPr>
        <p:sp>
          <p:nvSpPr>
            <p:cNvPr id="1048" name="Oval 8"/>
            <p:cNvSpPr>
              <a:spLocks noChangeArrowheads="1"/>
            </p:cNvSpPr>
            <p:nvPr/>
          </p:nvSpPr>
          <p:spPr bwMode="auto">
            <a:xfrm>
              <a:off x="3408" y="528"/>
              <a:ext cx="1680" cy="528"/>
            </a:xfrm>
            <a:prstGeom prst="ellipse">
              <a:avLst/>
            </a:prstGeom>
            <a:solidFill>
              <a:srgbClr val="CCFFFF">
                <a:alpha val="52156"/>
              </a:srgbClr>
            </a:solidFill>
            <a:ln w="57150">
              <a:solidFill>
                <a:schemeClr val="tx1"/>
              </a:solidFill>
              <a:round/>
              <a:headEnd/>
              <a:tailEnd/>
            </a:ln>
          </p:spPr>
          <p:txBody>
            <a:bodyPr wrap="none" anchor="ctr"/>
            <a:lstStyle/>
            <a:p>
              <a:endParaRPr lang="en-US"/>
            </a:p>
          </p:txBody>
        </p:sp>
        <p:sp>
          <p:nvSpPr>
            <p:cNvPr id="1049" name="Line 9"/>
            <p:cNvSpPr>
              <a:spLocks noChangeShapeType="1"/>
            </p:cNvSpPr>
            <p:nvPr/>
          </p:nvSpPr>
          <p:spPr bwMode="auto">
            <a:xfrm flipV="1">
              <a:off x="1920" y="816"/>
              <a:ext cx="1488" cy="528"/>
            </a:xfrm>
            <a:prstGeom prst="line">
              <a:avLst/>
            </a:prstGeom>
            <a:noFill/>
            <a:ln w="57150">
              <a:solidFill>
                <a:schemeClr val="tx1"/>
              </a:solidFill>
              <a:round/>
              <a:headEnd/>
              <a:tailEnd/>
            </a:ln>
          </p:spPr>
          <p:txBody>
            <a:bodyPr/>
            <a:lstStyle/>
            <a:p>
              <a:endParaRPr lang="en-US"/>
            </a:p>
          </p:txBody>
        </p:sp>
      </p:grpSp>
      <p:grpSp>
        <p:nvGrpSpPr>
          <p:cNvPr id="3" name="Group 10"/>
          <p:cNvGrpSpPr>
            <a:grpSpLocks/>
          </p:cNvGrpSpPr>
          <p:nvPr/>
        </p:nvGrpSpPr>
        <p:grpSpPr bwMode="auto">
          <a:xfrm>
            <a:off x="3429121" y="1066800"/>
            <a:ext cx="4651557" cy="1828800"/>
            <a:chOff x="2410" y="240"/>
            <a:chExt cx="2627" cy="1152"/>
          </a:xfrm>
        </p:grpSpPr>
        <p:sp>
          <p:nvSpPr>
            <p:cNvPr id="1046" name="Oval 11"/>
            <p:cNvSpPr>
              <a:spLocks noChangeArrowheads="1"/>
            </p:cNvSpPr>
            <p:nvPr/>
          </p:nvSpPr>
          <p:spPr bwMode="auto">
            <a:xfrm>
              <a:off x="3443" y="240"/>
              <a:ext cx="1594" cy="528"/>
            </a:xfrm>
            <a:prstGeom prst="ellipse">
              <a:avLst/>
            </a:prstGeom>
            <a:solidFill>
              <a:srgbClr val="CCFFFF">
                <a:alpha val="52156"/>
              </a:srgbClr>
            </a:solidFill>
            <a:ln w="57150">
              <a:solidFill>
                <a:schemeClr val="tx1"/>
              </a:solidFill>
              <a:round/>
              <a:headEnd/>
              <a:tailEnd/>
            </a:ln>
          </p:spPr>
          <p:txBody>
            <a:bodyPr wrap="none" anchor="ctr"/>
            <a:lstStyle/>
            <a:p>
              <a:endParaRPr lang="en-US"/>
            </a:p>
          </p:txBody>
        </p:sp>
        <p:sp>
          <p:nvSpPr>
            <p:cNvPr id="1047" name="Line 12"/>
            <p:cNvSpPr>
              <a:spLocks noChangeShapeType="1"/>
            </p:cNvSpPr>
            <p:nvPr/>
          </p:nvSpPr>
          <p:spPr bwMode="auto">
            <a:xfrm flipV="1">
              <a:off x="2410" y="576"/>
              <a:ext cx="1033" cy="816"/>
            </a:xfrm>
            <a:prstGeom prst="line">
              <a:avLst/>
            </a:prstGeom>
            <a:noFill/>
            <a:ln w="57150">
              <a:solidFill>
                <a:schemeClr val="tx1"/>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298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298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2982">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2" grpId="0" build="p" animBg="1"/>
    </p:bldLst>
  </p:timing>
</p:sld>
</file>

<file path=ppt/theme/theme1.xml><?xml version="1.0" encoding="utf-8"?>
<a:theme xmlns:a="http://schemas.openxmlformats.org/drawingml/2006/main" name="Title Master">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12262</TotalTime>
  <Words>2975</Words>
  <Application>Microsoft Office PowerPoint</Application>
  <PresentationFormat>On-screen Show (4:3)</PresentationFormat>
  <Paragraphs>395</Paragraphs>
  <Slides>31</Slides>
  <Notes>29</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31</vt:i4>
      </vt:variant>
    </vt:vector>
  </HeadingPairs>
  <TitlesOfParts>
    <vt:vector size="35" baseType="lpstr">
      <vt:lpstr>Title Master</vt:lpstr>
      <vt:lpstr>Slide Master</vt:lpstr>
      <vt:lpstr>Microsoft ClipArt Gallery</vt:lpstr>
      <vt:lpstr>Clip</vt:lpstr>
      <vt:lpstr>Visão Geral de Segurança de Barragens</vt:lpstr>
      <vt:lpstr>Histórico do Corps of Engineers</vt:lpstr>
      <vt:lpstr>PowerPoint Presentation</vt:lpstr>
      <vt:lpstr>PowerPoint Presentation</vt:lpstr>
      <vt:lpstr>Barragens do USACE para Obras Civis</vt:lpstr>
      <vt:lpstr>Diretrizes Federais para Segurança de Barragens</vt:lpstr>
      <vt:lpstr>Regulamentos do Exército e dos Engenheiros</vt:lpstr>
      <vt:lpstr>Questões atuais</vt:lpstr>
      <vt:lpstr>Transição para Gerenciamento de Barragens de Estado Estacionário</vt:lpstr>
      <vt:lpstr>PowerPoint Presentation</vt:lpstr>
      <vt:lpstr>Transição para Gerenciamento de Barragens de Estado Estacionário</vt:lpstr>
      <vt:lpstr>Tomada de Decisão sobre Segurança</vt:lpstr>
      <vt:lpstr>Segurança em Relação a Outras Finalidades do Projeto</vt:lpstr>
      <vt:lpstr>Engenheiro Chefe</vt:lpstr>
      <vt:lpstr>Comunicação de Riscos e Segurança</vt:lpstr>
      <vt:lpstr>O Que o Proprietário com Credibilidade Deve Fazer Enquanto as Deficiências Estão Sendo Resolvidas?  Medidas Interinas de Redução de Riscos (MIRRs) (Capítulo 7)</vt:lpstr>
      <vt:lpstr>PowerPoint Presentation</vt:lpstr>
      <vt:lpstr>Gerenciamento de Consequências: Uma Responsabilidade Compartilhada</vt:lpstr>
      <vt:lpstr>PowerPoint Presentation</vt:lpstr>
      <vt:lpstr>Por que Treinamento em Segurança de Barragens?</vt:lpstr>
      <vt:lpstr>Quem Recebe o Treinamento em Segurança de Barragens?</vt:lpstr>
      <vt:lpstr>Quais os principais conteúdos dos Treinamentos sobre Segurança de Barragens?</vt:lpstr>
      <vt:lpstr>Detalhes sobre o Treinamento em Segurança de Barragens</vt:lpstr>
      <vt:lpstr>Atitudes que Devem ser Imbuídas nos Participantes de Treinamentos em Segurança de Barragens</vt:lpstr>
      <vt:lpstr>PowerPoint Presentation</vt:lpstr>
      <vt:lpstr>Recursos para Treinamentos em Segurança de Barragens</vt:lpstr>
      <vt:lpstr>Literatura de Segurança de Barragens </vt:lpstr>
      <vt:lpstr>Dam Safety Literature</vt:lpstr>
      <vt:lpstr>Literatura de Segurança de Barragens</vt:lpstr>
      <vt:lpstr>PowerPoint Presentation</vt:lpstr>
      <vt:lpstr>Nosso Terceiro Século Traz</vt:lpstr>
    </vt:vector>
  </TitlesOfParts>
  <Company>US Army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b6imemb6</dc:creator>
  <cp:lastModifiedBy>Paula Silva Pedreira de Freitas</cp:lastModifiedBy>
  <cp:revision>85</cp:revision>
  <dcterms:created xsi:type="dcterms:W3CDTF">2009-05-21T17:19:18Z</dcterms:created>
  <dcterms:modified xsi:type="dcterms:W3CDTF">2013-05-21T12:16:01Z</dcterms:modified>
</cp:coreProperties>
</file>