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4"/>
  </p:notesMasterIdLst>
  <p:sldIdLst>
    <p:sldId id="256"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6" r:id="rId29"/>
    <p:sldId id="287" r:id="rId30"/>
    <p:sldId id="288" r:id="rId31"/>
    <p:sldId id="289" r:id="rId32"/>
    <p:sldId id="290"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4660"/>
  </p:normalViewPr>
  <p:slideViewPr>
    <p:cSldViewPr>
      <p:cViewPr varScale="1">
        <p:scale>
          <a:sx n="79" d="100"/>
          <a:sy n="79" d="100"/>
        </p:scale>
        <p:origin x="-27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2AFFB4-1F65-439D-A4E8-4AEB6591F3B6}" type="datetimeFigureOut">
              <a:rPr lang="en-US" smtClean="0"/>
              <a:pPr/>
              <a:t>4/30/2013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955C4-16DF-49C6-B43F-839A9E8C644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p:spPr>
        <p:txBody>
          <a:bodyPr/>
          <a:lstStyle/>
          <a:p>
            <a:r>
              <a:rPr lang="en-US"/>
              <a:t>Dam Safety Overview, Org &amp; Hist</a:t>
            </a:r>
          </a:p>
        </p:txBody>
      </p:sp>
      <p:sp>
        <p:nvSpPr>
          <p:cNvPr id="38915" name="Rectangle 7"/>
          <p:cNvSpPr>
            <a:spLocks noGrp="1" noChangeArrowheads="1"/>
          </p:cNvSpPr>
          <p:nvPr>
            <p:ph type="sldNum" sz="quarter" idx="5"/>
          </p:nvPr>
        </p:nvSpPr>
        <p:spPr>
          <a:noFill/>
        </p:spPr>
        <p:txBody>
          <a:bodyPr/>
          <a:lstStyle/>
          <a:p>
            <a:fld id="{7923B327-F12C-41D1-9F48-3D2BAABD20A4}" type="slidenum">
              <a:rPr lang="en-US"/>
              <a:pPr/>
              <a:t>2</a:t>
            </a:fld>
            <a:endParaRPr lang="en-US"/>
          </a:p>
        </p:txBody>
      </p:sp>
      <p:sp>
        <p:nvSpPr>
          <p:cNvPr id="38916" name="Rectangle 2"/>
          <p:cNvSpPr>
            <a:spLocks noGrp="1" noRot="1" noChangeAspect="1" noChangeArrowheads="1" noTextEdit="1"/>
          </p:cNvSpPr>
          <p:nvPr>
            <p:ph type="sldImg"/>
          </p:nvPr>
        </p:nvSpPr>
        <p:spPr>
          <a:xfrm>
            <a:off x="1150938" y="690563"/>
            <a:ext cx="4554537" cy="3416300"/>
          </a:xfrm>
          <a:ln/>
        </p:spPr>
      </p:sp>
      <p:sp>
        <p:nvSpPr>
          <p:cNvPr id="38917"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The Corps of Engineers goes back to Bunker Hill where the first fortifications were built.</a:t>
            </a:r>
          </a:p>
          <a:p>
            <a:pPr eaLnBrk="1" hangingPunct="1"/>
            <a:endParaRPr lang="en-US" dirty="0" smtClean="0"/>
          </a:p>
          <a:p>
            <a:pPr eaLnBrk="1" hangingPunct="1"/>
            <a:r>
              <a:rPr lang="en-US" dirty="0" smtClean="0"/>
              <a:t>Our Civil Works Mission was established in 1800.  This year we are celebrating one of our first big projects.  The Lewis and Clark expedition.</a:t>
            </a:r>
          </a:p>
          <a:p>
            <a:pPr eaLnBrk="1" hangingPunct="1"/>
            <a:endParaRPr lang="en-US" dirty="0" smtClean="0"/>
          </a:p>
          <a:p>
            <a:pPr eaLnBrk="1" hangingPunct="1"/>
            <a:r>
              <a:rPr lang="en-US" dirty="0" smtClean="0"/>
              <a:t>The first dam was built in 1824 to improve navigation.</a:t>
            </a:r>
          </a:p>
          <a:p>
            <a:pPr eaLnBrk="1" hangingPunct="1"/>
            <a:endParaRPr lang="en-US" dirty="0" smtClean="0"/>
          </a:p>
          <a:p>
            <a:pPr eaLnBrk="1" hangingPunct="1"/>
            <a:r>
              <a:rPr lang="en-US" dirty="0" smtClean="0"/>
              <a:t>Our newest dam was completed in 2001 – Seven Oaks.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 part of the Army and each level (district, division, HQ) has commanders.  They are ultimately responsible for the safety of their projects;</a:t>
            </a:r>
            <a:r>
              <a:rPr lang="en-US" baseline="0" dirty="0" smtClean="0"/>
              <a:t> however, realizing that many times these commanders aren’t dam engineers, they appoint and depend on Dam Safety Officers who are technical authorities and provide advise to commanders.  The DSOs are to provide technical information considering life safety ahead of all other interests, some of which might be competing interests.   Once the best action has been determined based on life safety, then other considerations and project purposes like economic and politics may be brought into the picture.</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p:spPr>
        <p:txBody>
          <a:bodyPr/>
          <a:lstStyle/>
          <a:p>
            <a:r>
              <a:rPr lang="en-US"/>
              <a:t>Dam Safety Overview, Org &amp; Hist</a:t>
            </a:r>
          </a:p>
        </p:txBody>
      </p:sp>
      <p:sp>
        <p:nvSpPr>
          <p:cNvPr id="40963" name="Rectangle 7"/>
          <p:cNvSpPr>
            <a:spLocks noGrp="1" noChangeArrowheads="1"/>
          </p:cNvSpPr>
          <p:nvPr>
            <p:ph type="sldNum" sz="quarter" idx="5"/>
          </p:nvPr>
        </p:nvSpPr>
        <p:spPr>
          <a:noFill/>
        </p:spPr>
        <p:txBody>
          <a:bodyPr/>
          <a:lstStyle/>
          <a:p>
            <a:fld id="{44072676-CFDE-490A-AA28-82351DABD5B1}" type="slidenum">
              <a:rPr lang="en-US"/>
              <a:pPr/>
              <a:t>13</a:t>
            </a:fld>
            <a:endParaRPr lang="en-US"/>
          </a:p>
        </p:txBody>
      </p:sp>
      <p:sp>
        <p:nvSpPr>
          <p:cNvPr id="40964" name="Rectangle 2"/>
          <p:cNvSpPr>
            <a:spLocks noGrp="1" noRot="1" noChangeAspect="1" noChangeArrowheads="1" noTextEdit="1"/>
          </p:cNvSpPr>
          <p:nvPr>
            <p:ph type="sldImg"/>
          </p:nvPr>
        </p:nvSpPr>
        <p:spPr>
          <a:xfrm>
            <a:off x="1150938" y="690563"/>
            <a:ext cx="4554537" cy="3416300"/>
          </a:xfrm>
          <a:ln/>
        </p:spPr>
      </p:sp>
      <p:sp>
        <p:nvSpPr>
          <p:cNvPr id="40965"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On this slide you first see the failure in a road relocation fill being constructed in conjunction with a good spillway structure.  This failure does not effect the safety of the dam.</a:t>
            </a:r>
          </a:p>
          <a:p>
            <a:pPr eaLnBrk="1" hangingPunct="1"/>
            <a:endParaRPr lang="en-US" dirty="0" smtClean="0"/>
          </a:p>
          <a:p>
            <a:pPr eaLnBrk="1" hangingPunct="1"/>
            <a:r>
              <a:rPr lang="en-US" dirty="0" smtClean="0"/>
              <a:t>It is presented as an example of pushing the envelope of the design values to the maximum in order to avoid a wetland area below the dam.  The net result was too steep a slope, an failure in the slope, and damage to the wetland area anyway.</a:t>
            </a:r>
          </a:p>
          <a:p>
            <a:pPr eaLnBrk="1" hangingPunct="1"/>
            <a:endParaRPr lang="en-US" dirty="0" smtClean="0"/>
          </a:p>
          <a:p>
            <a:pPr eaLnBrk="1" hangingPunct="1"/>
            <a:r>
              <a:rPr lang="en-US" dirty="0" smtClean="0"/>
              <a:t>In working the EIS, FONSI, or Operating Environmental Plan, we must be careful to balance Engineering and the Environmental to avoid disasters.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dam engineers we must make the decisions for the public’s safety but it</a:t>
            </a:r>
            <a:r>
              <a:rPr lang="en-US" baseline="0" dirty="0" smtClean="0"/>
              <a:t> is also our job to communicate the risks to the public to help them understand their individual risks.  All dams have some level of risk </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of our dams are in DSC 1,</a:t>
            </a:r>
            <a:r>
              <a:rPr lang="en-US" baseline="0" dirty="0" smtClean="0"/>
              <a:t> 2, or 3, but we don’t have enough funds to go out and fix everything right now.  Therefore, we have to implement measures to lower risks until they dams can be fixed with permanent measures.  The term we use for this is IRRM.  </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Based on what we found in the SPRA, we estimate that it will cost nearly $26 billion to fix the problems we know right now.  We looked at various funding scenarios, $2B/year, $1B/yr, and $0.5B/yr.  Right now we’re being funded close to $500 million so that will take us over 50 years to fix the deficiencies we know of today.  Therefore, the IRRMs will have to stay in place for a long time.</a:t>
            </a:r>
            <a:endParaRPr lang="en-US" dirty="0"/>
          </a:p>
        </p:txBody>
      </p:sp>
      <p:sp>
        <p:nvSpPr>
          <p:cNvPr id="4" name="Slide Number Placeholder 3"/>
          <p:cNvSpPr>
            <a:spLocks noGrp="1"/>
          </p:cNvSpPr>
          <p:nvPr>
            <p:ph type="sldNum" sz="quarter" idx="10"/>
          </p:nvPr>
        </p:nvSpPr>
        <p:spPr/>
        <p:txBody>
          <a:bodyPr/>
          <a:lstStyle/>
          <a:p>
            <a:fld id="{4C5DD73C-9983-402F-B3E5-A453E51BAADB}"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p:spPr>
        <p:txBody>
          <a:bodyPr/>
          <a:lstStyle/>
          <a:p>
            <a:r>
              <a:rPr lang="en-US"/>
              <a:t>Dam Safety Overview, Org &amp; Hist</a:t>
            </a:r>
          </a:p>
        </p:txBody>
      </p:sp>
      <p:sp>
        <p:nvSpPr>
          <p:cNvPr id="41987" name="Rectangle 7"/>
          <p:cNvSpPr>
            <a:spLocks noGrp="1" noChangeArrowheads="1"/>
          </p:cNvSpPr>
          <p:nvPr>
            <p:ph type="sldNum" sz="quarter" idx="5"/>
          </p:nvPr>
        </p:nvSpPr>
        <p:spPr>
          <a:noFill/>
        </p:spPr>
        <p:txBody>
          <a:bodyPr/>
          <a:lstStyle/>
          <a:p>
            <a:fld id="{25F4D935-A496-4336-BEA9-7823939F1C6B}" type="slidenum">
              <a:rPr lang="en-US"/>
              <a:pPr/>
              <a:t>18</a:t>
            </a:fld>
            <a:endParaRPr lang="en-US"/>
          </a:p>
        </p:txBody>
      </p:sp>
      <p:sp>
        <p:nvSpPr>
          <p:cNvPr id="41988" name="Rectangle 2"/>
          <p:cNvSpPr>
            <a:spLocks noGrp="1" noRot="1" noChangeAspect="1" noChangeArrowheads="1" noTextEdit="1"/>
          </p:cNvSpPr>
          <p:nvPr>
            <p:ph type="sldImg"/>
          </p:nvPr>
        </p:nvSpPr>
        <p:spPr>
          <a:xfrm>
            <a:off x="1150938" y="690563"/>
            <a:ext cx="4554537" cy="3416300"/>
          </a:xfrm>
          <a:ln/>
        </p:spPr>
      </p:sp>
      <p:sp>
        <p:nvSpPr>
          <p:cNvPr id="41989"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Even if we’re not fixing the dam, we can do things to help manage the consequences.</a:t>
            </a:r>
          </a:p>
          <a:p>
            <a:pPr eaLnBrk="1" hangingPunct="1"/>
            <a:endParaRPr lang="en-US" dirty="0" smtClean="0"/>
          </a:p>
          <a:p>
            <a:pPr eaLnBrk="1" hangingPunct="1"/>
            <a:r>
              <a:rPr lang="en-US" dirty="0" smtClean="0"/>
              <a:t>Whittier Narrows Dam, Los Angeles County -- This is a dry dam with flood control storage.  In the upper photograph the storage area is the only area without houses.  The downstream channel is limited because it is a concrete channel.</a:t>
            </a:r>
          </a:p>
          <a:p>
            <a:pPr eaLnBrk="1" hangingPunct="1"/>
            <a:endParaRPr lang="en-US" dirty="0" smtClean="0"/>
          </a:p>
          <a:p>
            <a:pPr eaLnBrk="1" hangingPunct="1"/>
            <a:r>
              <a:rPr lang="en-US" dirty="0" smtClean="0"/>
              <a:t>This is only one example.  Painted Rock Dam in Arizona had serious spillway erosion during a flood due to holding flows below outlet works capacity to save cabbage.</a:t>
            </a:r>
          </a:p>
          <a:p>
            <a:pPr eaLnBrk="1" hangingPunct="1"/>
            <a:endParaRPr lang="en-US" dirty="0" smtClean="0"/>
          </a:p>
          <a:p>
            <a:pPr eaLnBrk="1" hangingPunct="1"/>
            <a:r>
              <a:rPr lang="en-US" dirty="0" smtClean="0"/>
              <a:t>Below </a:t>
            </a:r>
            <a:r>
              <a:rPr lang="en-US" dirty="0" err="1" smtClean="0"/>
              <a:t>Oahe</a:t>
            </a:r>
            <a:r>
              <a:rPr lang="en-US" dirty="0" smtClean="0"/>
              <a:t> Dam, South Dakota, Congress has authorized a buy-out to restore channel capacity.</a:t>
            </a:r>
          </a:p>
          <a:p>
            <a:pPr eaLnBrk="1" hangingPunct="1"/>
            <a:endParaRPr lang="en-US" dirty="0" smtClean="0"/>
          </a:p>
          <a:p>
            <a:pPr eaLnBrk="1" hangingPunct="1"/>
            <a:r>
              <a:rPr lang="en-US" dirty="0" smtClean="0"/>
              <a:t>All dams should checked periodically for channel capacity.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important part of any IRRM plan and a way to lower risks is to make sure your staff is fully trained in knowing what to look for and how to respond to DS issues.</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Dams aren’t something that</a:t>
            </a:r>
            <a:r>
              <a:rPr lang="en-US" baseline="0" dirty="0" smtClean="0"/>
              <a:t> fall into what we call common sense or common knowledge, and even though a person might have worked at one dam, a different project might be total different—foundation might be different, construction materials might be different, machinery might be different, a lot of factors might be different.  So the training should be site-specific.</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It’s important that everyone who works at the dam gets some level of training</a:t>
            </a:r>
            <a:r>
              <a:rPr lang="en-US" baseline="0" dirty="0" smtClean="0"/>
              <a:t> commensurate with their job.</a:t>
            </a:r>
            <a:endParaRPr lang="en-US" dirty="0"/>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E2508-F846-4D79-AA4F-D26755F3F14D}" type="slidenum">
              <a:rPr lang="en-US"/>
              <a:pPr/>
              <a:t>3</a:t>
            </a:fld>
            <a:endParaRPr lang="en-US"/>
          </a:p>
        </p:txBody>
      </p:sp>
      <p:sp>
        <p:nvSpPr>
          <p:cNvPr id="308226" name="Rectangle 2"/>
          <p:cNvSpPr>
            <a:spLocks noGrp="1" noRot="1" noChangeAspect="1" noChangeArrowheads="1" noTextEdit="1"/>
          </p:cNvSpPr>
          <p:nvPr>
            <p:ph type="sldImg"/>
          </p:nvPr>
        </p:nvSpPr>
        <p:spPr>
          <a:ln cap="flat"/>
        </p:spPr>
      </p:sp>
      <p:sp>
        <p:nvSpPr>
          <p:cNvPr id="308227" name="Rectangle 3"/>
          <p:cNvSpPr>
            <a:spLocks noGrp="1" noChangeArrowheads="1"/>
          </p:cNvSpPr>
          <p:nvPr>
            <p:ph type="body" idx="1"/>
          </p:nvPr>
        </p:nvSpPr>
        <p:spPr>
          <a:xfrm>
            <a:off x="914400" y="4325057"/>
            <a:ext cx="5029200" cy="4116772"/>
          </a:xfrm>
          <a:noFill/>
          <a:ln/>
        </p:spPr>
        <p:txBody>
          <a:bodyPr/>
          <a:lstStyle/>
          <a:p>
            <a:r>
              <a:rPr lang="en-US" sz="1400" b="1">
                <a:latin typeface="Arial" pitchFamily="34" charset="0"/>
              </a:rPr>
              <a:t>4.  DIVISION / DISTRICT BOUNDARIES</a:t>
            </a:r>
          </a:p>
          <a:p>
            <a:endParaRPr lang="en-US" sz="1400">
              <a:latin typeface="Arial" pitchFamily="34" charset="0"/>
            </a:endParaRPr>
          </a:p>
          <a:p>
            <a:r>
              <a:rPr lang="en-US" sz="1400">
                <a:latin typeface="Arial" pitchFamily="34" charset="0"/>
              </a:rPr>
              <a:t>The Corps is divided into 8 divisions, 41 districts, 8 laboratories, 5 field operating activities and 2 centers.</a:t>
            </a:r>
          </a:p>
          <a:p>
            <a:endParaRPr lang="en-US" sz="1400">
              <a:latin typeface="Arial" pitchFamily="34" charset="0"/>
            </a:endParaRPr>
          </a:p>
          <a:p>
            <a:r>
              <a:rPr lang="en-US">
                <a:latin typeface="Arial" pitchFamily="34" charset="0"/>
              </a:rPr>
              <a:t>The Great Lakes and Ohio River Division, oversees the work done by its seven districts with headquarters located at Buffalo, Detroit, Chicago, Huntington, Louisville, Nashville and Pittsburgh.  Our area includes both the Great Lakes and Ohio River watersheds.</a:t>
            </a:r>
          </a:p>
          <a:p>
            <a:r>
              <a:rPr lang="en-US">
                <a:latin typeface="Arial" pitchFamily="34" charset="0"/>
              </a:rPr>
              <a:t>It encompasses 335,000 square miles, parts of 17 states, and 56 million people.  </a:t>
            </a:r>
          </a:p>
          <a:p>
            <a:r>
              <a:rPr lang="en-US">
                <a:latin typeface="Arial" pitchFamily="34" charset="0"/>
              </a:rPr>
              <a:t>That means we work with 114 of Congressional colleagues and 34 Senators to give the American taxpayers the most economic and  effective water resources projects.</a:t>
            </a:r>
          </a:p>
          <a:p>
            <a:endParaRPr lang="en-US">
              <a:latin typeface="Arial" pitchFamily="34" charset="0"/>
            </a:endParaRPr>
          </a:p>
          <a:p>
            <a:r>
              <a:rPr lang="en-US">
                <a:latin typeface="Arial" pitchFamily="34" charset="0"/>
              </a:rPr>
              <a:t>Although we are not the largest geographic division in the Corps, we have the most subordinate districts.  All 7 Districts work Civil Works missions while Louisville is the only district with both Civil Works and Military Construction responsibilities. </a:t>
            </a:r>
          </a:p>
          <a:p>
            <a:endParaRPr lang="en-US">
              <a:latin typeface="Arial" pitchFamily="34" charset="0"/>
            </a:endParaRPr>
          </a:p>
          <a:p>
            <a:endParaRPr lang="en-US" sz="140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p:spPr>
        <p:txBody>
          <a:bodyPr/>
          <a:lstStyle/>
          <a:p>
            <a:r>
              <a:rPr lang="en-US"/>
              <a:t>Dam Safety Overview, Org &amp; Hist</a:t>
            </a:r>
          </a:p>
        </p:txBody>
      </p:sp>
      <p:sp>
        <p:nvSpPr>
          <p:cNvPr id="43011" name="Rectangle 7"/>
          <p:cNvSpPr>
            <a:spLocks noGrp="1" noChangeArrowheads="1"/>
          </p:cNvSpPr>
          <p:nvPr>
            <p:ph type="sldNum" sz="quarter" idx="5"/>
          </p:nvPr>
        </p:nvSpPr>
        <p:spPr>
          <a:noFill/>
        </p:spPr>
        <p:txBody>
          <a:bodyPr/>
          <a:lstStyle/>
          <a:p>
            <a:fld id="{9FF2A190-B515-4AE6-984B-99FF87BE48A2}" type="slidenum">
              <a:rPr lang="en-US"/>
              <a:pPr/>
              <a:t>31</a:t>
            </a:fld>
            <a:endParaRPr lang="en-US"/>
          </a:p>
        </p:txBody>
      </p:sp>
      <p:sp>
        <p:nvSpPr>
          <p:cNvPr id="43012" name="Rectangle 2"/>
          <p:cNvSpPr>
            <a:spLocks noGrp="1" noRot="1" noChangeAspect="1" noChangeArrowheads="1" noTextEdit="1"/>
          </p:cNvSpPr>
          <p:nvPr>
            <p:ph type="sldImg"/>
          </p:nvPr>
        </p:nvSpPr>
        <p:spPr>
          <a:xfrm>
            <a:off x="1150938" y="690563"/>
            <a:ext cx="4554537" cy="3416300"/>
          </a:xfrm>
          <a:ln/>
        </p:spPr>
      </p:sp>
      <p:sp>
        <p:nvSpPr>
          <p:cNvPr id="43013" name="Rectangle 3"/>
          <p:cNvSpPr>
            <a:spLocks noGrp="1" noChangeArrowheads="1"/>
          </p:cNvSpPr>
          <p:nvPr>
            <p:ph type="body" idx="1"/>
          </p:nvPr>
        </p:nvSpPr>
        <p:spPr>
          <a:xfrm>
            <a:off x="914401" y="4799976"/>
            <a:ext cx="5029200" cy="3658538"/>
          </a:xfrm>
          <a:noFill/>
          <a:ln/>
        </p:spPr>
        <p:txBody>
          <a:bodyPr/>
          <a:lstStyle/>
          <a:p>
            <a:pPr eaLnBrk="1" hangingPunct="1"/>
            <a:r>
              <a:rPr lang="en-US" sz="1000" dirty="0" smtClean="0"/>
              <a:t>Challenges --</a:t>
            </a:r>
          </a:p>
          <a:p>
            <a:pPr eaLnBrk="1" hangingPunct="1"/>
            <a:r>
              <a:rPr lang="en-US" sz="1000" dirty="0" smtClean="0"/>
              <a:t>Aging Infrastructure -- Must continue to push for funding to maintain and/or update</a:t>
            </a:r>
          </a:p>
          <a:p>
            <a:pPr eaLnBrk="1" hangingPunct="1"/>
            <a:r>
              <a:rPr lang="en-US" sz="1000" dirty="0" smtClean="0"/>
              <a:t>Shrinking Budgets -- Must more actively promote the program</a:t>
            </a:r>
          </a:p>
          <a:p>
            <a:pPr eaLnBrk="1" hangingPunct="1"/>
            <a:r>
              <a:rPr lang="en-US" sz="1000" dirty="0" smtClean="0"/>
              <a:t>Changing Technical Criteria -- Must balance the old with the new – tempered with logic</a:t>
            </a:r>
          </a:p>
          <a:p>
            <a:pPr eaLnBrk="1" hangingPunct="1"/>
            <a:endParaRPr lang="en-US" sz="1000" dirty="0" smtClean="0"/>
          </a:p>
          <a:p>
            <a:pPr eaLnBrk="1" hangingPunct="1"/>
            <a:r>
              <a:rPr lang="en-US" sz="1000" dirty="0" smtClean="0"/>
              <a:t>Opportunities --</a:t>
            </a:r>
          </a:p>
          <a:p>
            <a:pPr eaLnBrk="1" hangingPunct="1"/>
            <a:r>
              <a:rPr lang="en-US" sz="1000" dirty="0" smtClean="0"/>
              <a:t>Continue the commitment – And actively promote importance of the Program.</a:t>
            </a:r>
          </a:p>
          <a:p>
            <a:pPr eaLnBrk="1" hangingPunct="1"/>
            <a:r>
              <a:rPr lang="en-US" sz="1000" dirty="0" smtClean="0"/>
              <a:t>Recruit top-notch people -- Dam Design is becoming Dam Rehabilitation and Modernization</a:t>
            </a:r>
          </a:p>
          <a:p>
            <a:pPr eaLnBrk="1" hangingPunct="1"/>
            <a:r>
              <a:rPr lang="en-US" sz="1000" dirty="0" smtClean="0"/>
              <a:t>Seek out new ways for accomplishing the mission within aforementioned constraints.</a:t>
            </a:r>
          </a:p>
          <a:p>
            <a:pPr eaLnBrk="1" hangingPunct="1"/>
            <a:r>
              <a:rPr lang="en-US" sz="1000" dirty="0" smtClean="0"/>
              <a:t>Embrace Risk-based methods at the proper level to help emphasize importance.</a:t>
            </a:r>
          </a:p>
          <a:p>
            <a:pPr eaLnBrk="1" hangingPunct="1"/>
            <a:endParaRPr lang="en-US" sz="10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EC31DF-9B85-4A2C-929F-06555B988726}" type="slidenum">
              <a:rPr lang="en-US"/>
              <a:pPr/>
              <a:t>4</a:t>
            </a:fld>
            <a:endParaRPr lang="en-US"/>
          </a:p>
        </p:txBody>
      </p:sp>
      <p:sp>
        <p:nvSpPr>
          <p:cNvPr id="470018" name="Rectangle 2"/>
          <p:cNvSpPr>
            <a:spLocks noGrp="1" noRot="1" noChangeAspect="1" noChangeArrowheads="1" noTextEdit="1"/>
          </p:cNvSpPr>
          <p:nvPr>
            <p:ph type="sldImg"/>
          </p:nvPr>
        </p:nvSpPr>
        <p:spPr>
          <a:xfrm>
            <a:off x="1708150" y="200025"/>
            <a:ext cx="3341688" cy="2508250"/>
          </a:xfrm>
          <a:ln/>
        </p:spPr>
      </p:sp>
      <p:sp>
        <p:nvSpPr>
          <p:cNvPr id="470020" name="Rectangle 4"/>
          <p:cNvSpPr>
            <a:spLocks noGrp="1" noChangeArrowheads="1"/>
          </p:cNvSpPr>
          <p:nvPr>
            <p:ph type="body" idx="1"/>
          </p:nvPr>
        </p:nvSpPr>
        <p:spPr>
          <a:xfrm>
            <a:off x="913850" y="3008994"/>
            <a:ext cx="5030301" cy="4112293"/>
          </a:xfrm>
          <a:noFill/>
          <a:ln/>
        </p:spPr>
        <p:txBody>
          <a:bodyPr/>
          <a:lstStyle/>
          <a:p>
            <a:pPr>
              <a:spcBef>
                <a:spcPct val="0"/>
              </a:spcBef>
              <a:buClr>
                <a:srgbClr val="FF0000"/>
              </a:buClr>
              <a:buFontTx/>
              <a:buChar char="•"/>
            </a:pPr>
            <a:r>
              <a:rPr lang="en-US" sz="1600" b="1">
                <a:latin typeface="Arial" pitchFamily="34" charset="0"/>
              </a:rPr>
              <a:t>  The Corps is a dynamic and diverse organization commanded by the Chief of Engineers and comprised of a headquarters, 8 Divisions (10 Major Subordinate Commands), 41 Districts, ERDC, 2 Centers, 4 FOAs (HECSA, IWR, MDC, UFC), and the 249th Engineer Battalion (Prime Power).</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 districts contain 84% of the FTE distribution; ERDC, Centers and FOAs 11%; division headquarters only 3%; and HQUSACE just 2% of the total FTE allocation.</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Currently, the Corps allocation of Full Time Equivalents (FTE) is 34,961 civilians and 610 authorized uniformed military personnel.  Only 221 uniformed military are currently supported by a DA Officer Distribution Plan (ODP).</a:t>
            </a:r>
          </a:p>
          <a:p>
            <a:pPr>
              <a:spcBef>
                <a:spcPct val="0"/>
              </a:spcBef>
              <a:buClr>
                <a:srgbClr val="FF0000"/>
              </a:buClr>
              <a:buFontTx/>
              <a:buChar char="•"/>
            </a:pPr>
            <a:endParaRPr lang="en-US" sz="1600" b="1">
              <a:latin typeface="Arial" pitchFamily="34" charset="0"/>
            </a:endParaRPr>
          </a:p>
          <a:p>
            <a:pPr>
              <a:spcBef>
                <a:spcPct val="0"/>
              </a:spcBef>
              <a:buClr>
                <a:srgbClr val="FF0000"/>
              </a:buClr>
              <a:buFontTx/>
              <a:buChar char="•"/>
            </a:pPr>
            <a:r>
              <a:rPr lang="en-US" sz="1600" b="1">
                <a:latin typeface="Arial" pitchFamily="34" charset="0"/>
              </a:rPr>
              <a:t>  There are 41 districts.  There are 21 districts with MILCON mission and an additional 10 with military work such as DERP or Real Estate.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p:spPr>
        <p:txBody>
          <a:bodyPr/>
          <a:lstStyle/>
          <a:p>
            <a:r>
              <a:rPr lang="en-US"/>
              <a:t>Dam Safety Overview, Org &amp; Hist</a:t>
            </a:r>
          </a:p>
        </p:txBody>
      </p:sp>
      <p:sp>
        <p:nvSpPr>
          <p:cNvPr id="30723" name="Rectangle 7"/>
          <p:cNvSpPr>
            <a:spLocks noGrp="1" noChangeArrowheads="1"/>
          </p:cNvSpPr>
          <p:nvPr>
            <p:ph type="sldNum" sz="quarter" idx="5"/>
          </p:nvPr>
        </p:nvSpPr>
        <p:spPr>
          <a:noFill/>
        </p:spPr>
        <p:txBody>
          <a:bodyPr/>
          <a:lstStyle/>
          <a:p>
            <a:fld id="{B6A5A9F8-08B9-4F6A-9EEC-8F290CE7F548}" type="slidenum">
              <a:rPr lang="en-US"/>
              <a:pPr/>
              <a:t>5</a:t>
            </a:fld>
            <a:endParaRPr lang="en-US"/>
          </a:p>
        </p:txBody>
      </p:sp>
      <p:sp>
        <p:nvSpPr>
          <p:cNvPr id="30724" name="Rectangle 2"/>
          <p:cNvSpPr>
            <a:spLocks noGrp="1" noRot="1" noChangeAspect="1" noChangeArrowheads="1" noTextEdit="1"/>
          </p:cNvSpPr>
          <p:nvPr>
            <p:ph type="sldImg"/>
          </p:nvPr>
        </p:nvSpPr>
        <p:spPr>
          <a:xfrm>
            <a:off x="1152525" y="690563"/>
            <a:ext cx="4554538" cy="3416300"/>
          </a:xfrm>
          <a:ln/>
        </p:spPr>
      </p:sp>
      <p:sp>
        <p:nvSpPr>
          <p:cNvPr id="30725"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The Corps is in the business of owning, operating, and maintaining dams; BIG TIME. </a:t>
            </a:r>
            <a:r>
              <a:rPr lang="en-US" dirty="0" smtClean="0">
                <a:latin typeface="Arial" charset="0"/>
              </a:rPr>
              <a:t>Tallest dam:  </a:t>
            </a:r>
            <a:r>
              <a:rPr lang="en-US" b="1" dirty="0" err="1" smtClean="0">
                <a:latin typeface="Arial" charset="0"/>
              </a:rPr>
              <a:t>Dworshak</a:t>
            </a:r>
            <a:r>
              <a:rPr lang="en-US" b="1" dirty="0" smtClean="0">
                <a:latin typeface="Arial" charset="0"/>
              </a:rPr>
              <a:t> Dam, North Fork Clearwater River, ID, 717 ft.</a:t>
            </a:r>
            <a:endParaRPr lang="en-US" dirty="0" smtClean="0"/>
          </a:p>
          <a:p>
            <a:pPr eaLnBrk="1" hangingPunct="1"/>
            <a:endParaRPr lang="en-US" dirty="0" smtClean="0"/>
          </a:p>
          <a:p>
            <a:pPr eaLnBrk="1" hangingPunct="1"/>
            <a:r>
              <a:rPr lang="en-US" dirty="0" smtClean="0"/>
              <a:t>However, our dams are getting older.  Our oldest dams are over 160 years old and we have a total of 14 dams over 100 years old.  </a:t>
            </a:r>
          </a:p>
          <a:p>
            <a:pPr eaLnBrk="1" hangingPunct="1"/>
            <a:endParaRPr lang="en-US" dirty="0" smtClean="0"/>
          </a:p>
          <a:p>
            <a:pPr eaLnBrk="1" hangingPunct="1"/>
            <a:r>
              <a:rPr lang="en-US" dirty="0" smtClean="0"/>
              <a:t>Last year the flood damages prevented were $21.2 billion.  However, regardless of losses, let one of the dams fail and all the damages prevented will be forgotten.</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ftr" sz="quarter" idx="4"/>
          </p:nvPr>
        </p:nvSpPr>
        <p:spPr>
          <a:noFill/>
        </p:spPr>
        <p:txBody>
          <a:bodyPr/>
          <a:lstStyle/>
          <a:p>
            <a:r>
              <a:rPr lang="en-US" smtClean="0"/>
              <a:t>Safety of Dams Funding &amp; Phases</a:t>
            </a:r>
          </a:p>
        </p:txBody>
      </p:sp>
      <p:sp>
        <p:nvSpPr>
          <p:cNvPr id="31746" name="Rectangle 5"/>
          <p:cNvSpPr>
            <a:spLocks noGrp="1" noChangeArrowheads="1"/>
          </p:cNvSpPr>
          <p:nvPr>
            <p:ph type="sldNum" sz="quarter" idx="5"/>
          </p:nvPr>
        </p:nvSpPr>
        <p:spPr>
          <a:noFill/>
        </p:spPr>
        <p:txBody>
          <a:bodyPr/>
          <a:lstStyle/>
          <a:p>
            <a:fld id="{55EBAF72-BC08-42BC-A77A-6DE270396E5D}" type="slidenum">
              <a:rPr lang="en-US" smtClean="0"/>
              <a:pPr/>
              <a:t>6</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en-US" dirty="0" smtClean="0"/>
              <a:t>The dam failure at Teton Dam in 1976 resulted in President Carter implementing a program to establish Federal guidelines to be used by all Federal Agencies involved in the design, construction, operation, and/or regulation of dams.</a:t>
            </a:r>
          </a:p>
          <a:p>
            <a:pPr eaLnBrk="1" hangingPunct="1"/>
            <a:endParaRPr lang="en-US" dirty="0" smtClean="0"/>
          </a:p>
          <a:p>
            <a:pPr eaLnBrk="1" hangingPunct="1"/>
            <a:r>
              <a:rPr lang="en-US" dirty="0" smtClean="0"/>
              <a:t>The guidelines were first published in June 1979 and include four main sections.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ftr" sz="quarter" idx="4"/>
          </p:nvPr>
        </p:nvSpPr>
        <p:spPr>
          <a:noFill/>
        </p:spPr>
        <p:txBody>
          <a:bodyPr/>
          <a:lstStyle/>
          <a:p>
            <a:r>
              <a:rPr lang="en-US"/>
              <a:t>Dam Safety Overview, Org &amp; Hist</a:t>
            </a:r>
          </a:p>
        </p:txBody>
      </p:sp>
      <p:sp>
        <p:nvSpPr>
          <p:cNvPr id="33795" name="Rectangle 7"/>
          <p:cNvSpPr>
            <a:spLocks noGrp="1" noChangeArrowheads="1"/>
          </p:cNvSpPr>
          <p:nvPr>
            <p:ph type="sldNum" sz="quarter" idx="5"/>
          </p:nvPr>
        </p:nvSpPr>
        <p:spPr>
          <a:noFill/>
        </p:spPr>
        <p:txBody>
          <a:bodyPr/>
          <a:lstStyle/>
          <a:p>
            <a:fld id="{80D79385-D516-4335-A2E1-417FE9F8DB63}" type="slidenum">
              <a:rPr lang="en-US"/>
              <a:pPr/>
              <a:t>7</a:t>
            </a:fld>
            <a:endParaRPr lang="en-US"/>
          </a:p>
        </p:txBody>
      </p:sp>
      <p:sp>
        <p:nvSpPr>
          <p:cNvPr id="33796" name="Rectangle 2"/>
          <p:cNvSpPr>
            <a:spLocks noGrp="1" noRot="1" noChangeAspect="1" noChangeArrowheads="1" noTextEdit="1"/>
          </p:cNvSpPr>
          <p:nvPr>
            <p:ph type="sldImg"/>
          </p:nvPr>
        </p:nvSpPr>
        <p:spPr>
          <a:xfrm>
            <a:off x="1152525" y="690563"/>
            <a:ext cx="4554538" cy="3416300"/>
          </a:xfrm>
          <a:ln/>
        </p:spPr>
      </p:sp>
      <p:sp>
        <p:nvSpPr>
          <p:cNvPr id="33797"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Army Installation Dams are covered by policy set in AR 420-1.  Chapter 7, Section VI of that regulation deals with dams.</a:t>
            </a:r>
          </a:p>
          <a:p>
            <a:pPr eaLnBrk="1" hangingPunct="1"/>
            <a:endParaRPr lang="en-US" dirty="0" smtClean="0"/>
          </a:p>
          <a:p>
            <a:pPr eaLnBrk="1" hangingPunct="1"/>
            <a:r>
              <a:rPr lang="en-US" dirty="0" smtClean="0"/>
              <a:t>Civil Works Dams will be covered in a new ER 1110-2-1156, which was published in Oct 2011.  This regulation has been under development for several years.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p:spPr>
        <p:txBody>
          <a:bodyPr/>
          <a:lstStyle/>
          <a:p>
            <a:r>
              <a:rPr lang="en-US"/>
              <a:t>Dam Safety Overview, Org &amp; Hist</a:t>
            </a:r>
          </a:p>
        </p:txBody>
      </p:sp>
      <p:sp>
        <p:nvSpPr>
          <p:cNvPr id="38915" name="Rectangle 7"/>
          <p:cNvSpPr>
            <a:spLocks noGrp="1" noChangeArrowheads="1"/>
          </p:cNvSpPr>
          <p:nvPr>
            <p:ph type="sldNum" sz="quarter" idx="5"/>
          </p:nvPr>
        </p:nvSpPr>
        <p:spPr>
          <a:noFill/>
        </p:spPr>
        <p:txBody>
          <a:bodyPr/>
          <a:lstStyle/>
          <a:p>
            <a:fld id="{7923B327-F12C-41D1-9F48-3D2BAABD20A4}" type="slidenum">
              <a:rPr lang="en-US"/>
              <a:pPr/>
              <a:t>8</a:t>
            </a:fld>
            <a:endParaRPr lang="en-US"/>
          </a:p>
        </p:txBody>
      </p:sp>
      <p:sp>
        <p:nvSpPr>
          <p:cNvPr id="38916" name="Rectangle 2"/>
          <p:cNvSpPr>
            <a:spLocks noGrp="1" noRot="1" noChangeAspect="1" noChangeArrowheads="1" noTextEdit="1"/>
          </p:cNvSpPr>
          <p:nvPr>
            <p:ph type="sldImg"/>
          </p:nvPr>
        </p:nvSpPr>
        <p:spPr>
          <a:xfrm>
            <a:off x="1150938" y="690563"/>
            <a:ext cx="4554537" cy="3416300"/>
          </a:xfrm>
          <a:ln/>
        </p:spPr>
      </p:sp>
      <p:sp>
        <p:nvSpPr>
          <p:cNvPr id="38917" name="Rectangle 3"/>
          <p:cNvSpPr>
            <a:spLocks noGrp="1" noChangeArrowheads="1"/>
          </p:cNvSpPr>
          <p:nvPr>
            <p:ph type="body" idx="1"/>
          </p:nvPr>
        </p:nvSpPr>
        <p:spPr>
          <a:xfrm>
            <a:off x="914401" y="4799976"/>
            <a:ext cx="5029200" cy="3658538"/>
          </a:xfrm>
          <a:noFill/>
          <a:ln/>
        </p:spPr>
        <p:txBody>
          <a:bodyPr/>
          <a:lstStyle/>
          <a:p>
            <a:pPr eaLnBrk="1" hangingPunct="1"/>
            <a:r>
              <a:rPr lang="en-US" dirty="0" smtClean="0"/>
              <a:t>Here are some of the current issues with</a:t>
            </a:r>
            <a:r>
              <a:rPr lang="en-US" baseline="0" dirty="0" smtClean="0"/>
              <a:t> the Corps of Engineers Dam Safety program.</a:t>
            </a:r>
          </a:p>
          <a:p>
            <a:pPr eaLnBrk="1" hangingPunct="1"/>
            <a:r>
              <a:rPr lang="en-US" baseline="0" dirty="0" smtClean="0"/>
              <a:t>Our projects were designed and constructed based on engineering criteria of the day.  As engineering profession and practice grew and matured, many of our projects don’t meet current criteria, not to mention the affects of age on the dams.  Rather than merely analyzing factors of safety of various load cases, practice now uses probabilities of loading and response along with the consequences of failure also known as risk to help us prioritize our resources.  This has caused a major shift in the way we look at and manage our portfolio of dams and has resulted in establishing new processes and procedures.  We use the term “risk informed” instead of “risk based” because risk gives us information to aid us in our decision making rather than the risk analysis to make the decision for us.  We don’t simply crank the numbers and then make decisions based on the output—we use engineering judgment informed by the risk analysis.</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r>
              <a:rPr lang="en-US" smtClean="0"/>
              <a:t>Dam Safety Overview, Org &amp; Hist</a:t>
            </a:r>
            <a:endParaRPr lang="en-US"/>
          </a:p>
        </p:txBody>
      </p:sp>
      <p:sp>
        <p:nvSpPr>
          <p:cNvPr id="5" name="Slide Number Placeholder 4"/>
          <p:cNvSpPr>
            <a:spLocks noGrp="1"/>
          </p:cNvSpPr>
          <p:nvPr>
            <p:ph type="sldNum" sz="quarter" idx="11"/>
          </p:nvPr>
        </p:nvSpPr>
        <p:spPr/>
        <p:txBody>
          <a:bodyPr/>
          <a:lstStyle/>
          <a:p>
            <a:pPr>
              <a:defRPr/>
            </a:pPr>
            <a:fld id="{330A5827-4948-4AB9-948E-7233FA343102}"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dam in our portfolio was assigned a Dam Safety Action Classification number 1 thru 4</a:t>
            </a:r>
            <a:r>
              <a:rPr lang="en-US" baseline="0" dirty="0" smtClean="0"/>
              <a:t> using SPRA.  No 5’s were given because SPRA is such a blunt tool that we did not have enough info.  The DSAC was based primarily on condition and consequences with DSAC 1 being the highest risk and “very high urgency for action”.</a:t>
            </a:r>
            <a:endParaRPr lang="en-US" dirty="0"/>
          </a:p>
        </p:txBody>
      </p:sp>
      <p:sp>
        <p:nvSpPr>
          <p:cNvPr id="4" name="Slide Number Placeholder 3"/>
          <p:cNvSpPr>
            <a:spLocks noGrp="1"/>
          </p:cNvSpPr>
          <p:nvPr>
            <p:ph type="sldNum" sz="quarter" idx="10"/>
          </p:nvPr>
        </p:nvSpPr>
        <p:spPr/>
        <p:txBody>
          <a:bodyPr/>
          <a:lstStyle/>
          <a:p>
            <a:fld id="{47FFBE54-C098-4075-B9FA-B65E0C55565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52400"/>
            <a:ext cx="215265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152400"/>
            <a:ext cx="6305550" cy="5973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F4B7F1BA-D67F-4C9B-A45C-B616BB130228}"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D03CC7D5-AADD-49FA-8209-475AB0712B2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6195FBA0-85FA-41DD-A1DD-482288AB0F1B}"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AD4C019-37C7-4484-AE0D-6330E9A3698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978772D2-7AE8-4A93-AA45-9019B250B6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62ABEF5F-8FA6-440F-B410-7B1ED1EF4D37}"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2BF0D79-5E21-4B51-83BC-01370C6300A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660489-68D3-439A-9BFF-659C217B7C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100AD57-2CF4-4544-96CA-35FCAB7A7A6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4F2CABE-9980-4043-AA6F-5024EEE23119}"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D79B778-9B5B-44B4-90AA-9D0DD5F65344}"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t>Slide </a:t>
            </a:r>
            <a:fld id="{61580C4C-5016-4E57-B001-1D6BD6C2578B}" type="slidenum">
              <a:rPr lang="en-US"/>
              <a:pPr>
                <a:defRPr/>
              </a:pPr>
              <a:t>‹#›</a:t>
            </a:fld>
            <a:r>
              <a:rPr lang="en-US"/>
              <a:t> of 23</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33600"/>
            <a:ext cx="4038600" cy="3992563"/>
          </a:xfrm>
          <a:prstGeom prst="rect">
            <a:avLst/>
          </a:prstGeom>
        </p:spPr>
        <p:txBody>
          <a:bodyPr/>
          <a:lstStyle/>
          <a:p>
            <a:pPr lvl="0"/>
            <a:endParaRPr lang="en-US" noProof="0" smtClean="0"/>
          </a:p>
        </p:txBody>
      </p:sp>
      <p:sp>
        <p:nvSpPr>
          <p:cNvPr id="5" name="Rectangle 4"/>
          <p:cNvSpPr>
            <a:spLocks noGrp="1" noChangeArrowheads="1"/>
          </p:cNvSpPr>
          <p:nvPr>
            <p:ph type="sldNum" sz="quarter" idx="10"/>
          </p:nvPr>
        </p:nvSpPr>
        <p:spPr>
          <a:ln/>
        </p:spPr>
        <p:txBody>
          <a:bodyPr/>
          <a:lstStyle>
            <a:lvl1pPr>
              <a:defRPr/>
            </a:lvl1pPr>
          </a:lstStyle>
          <a:p>
            <a:pPr>
              <a:defRPr/>
            </a:pPr>
            <a:r>
              <a:rPr lang="en-US"/>
              <a:t>Slide </a:t>
            </a:r>
            <a:fld id="{AA33D8B7-B8A3-4BD4-947D-5028A6269F9F}" type="slidenum">
              <a:rPr lang="en-US"/>
              <a:pPr>
                <a:defRPr/>
              </a:pPr>
              <a:t>‹#›</a:t>
            </a:fld>
            <a:r>
              <a:rPr lang="en-US"/>
              <a:t> of 23</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144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2133600"/>
            <a:ext cx="4038600" cy="39925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2133600"/>
            <a:ext cx="4038600" cy="39925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r>
              <a:rPr lang="en-US"/>
              <a:t>Slide </a:t>
            </a:r>
            <a:fld id="{295345BF-0BCE-43C4-BB6E-510CC34E6386}" type="slidenum">
              <a:rPr lang="en-US"/>
              <a:pPr>
                <a:defRPr/>
              </a:pPr>
              <a:t>‹#›</a:t>
            </a:fld>
            <a:r>
              <a:rPr lang="en-US"/>
              <a:t> of 23</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2" name="Picture 4"/>
          <p:cNvPicPr>
            <a:picLocks noChangeAspect="1" noChangeArrowheads="1"/>
          </p:cNvPicPr>
          <p:nvPr userDrawn="1"/>
        </p:nvPicPr>
        <p:blipFill>
          <a:blip r:embed="rId13" cstate="print"/>
          <a:srcRect/>
          <a:stretch>
            <a:fillRect/>
          </a:stretch>
        </p:blipFill>
        <p:spPr bwMode="auto">
          <a:xfrm>
            <a:off x="3962400" y="3383280"/>
            <a:ext cx="5486400" cy="3474720"/>
          </a:xfrm>
          <a:prstGeom prst="rect">
            <a:avLst/>
          </a:prstGeom>
          <a:noFill/>
          <a:ln w="9525">
            <a:noFill/>
            <a:miter lim="800000"/>
            <a:headEnd/>
            <a:tailEnd/>
          </a:ln>
          <a:effectLst/>
        </p:spPr>
      </p:pic>
      <p:pic>
        <p:nvPicPr>
          <p:cNvPr id="14" name="Picture 2"/>
          <p:cNvPicPr>
            <a:picLocks noChangeAspect="1" noChangeArrowheads="1"/>
          </p:cNvPicPr>
          <p:nvPr userDrawn="1"/>
        </p:nvPicPr>
        <p:blipFill>
          <a:blip r:embed="rId14" cstate="print"/>
          <a:srcRect/>
          <a:stretch>
            <a:fillRect/>
          </a:stretch>
        </p:blipFill>
        <p:spPr bwMode="auto">
          <a:xfrm>
            <a:off x="4953000" y="990600"/>
            <a:ext cx="4457700" cy="2971800"/>
          </a:xfrm>
          <a:prstGeom prst="rect">
            <a:avLst/>
          </a:prstGeom>
          <a:noFill/>
          <a:ln w="9525">
            <a:noFill/>
            <a:miter lim="800000"/>
            <a:headEnd/>
            <a:tailEnd/>
          </a:ln>
          <a:effectLst/>
        </p:spPr>
      </p:pic>
      <p:sp>
        <p:nvSpPr>
          <p:cNvPr id="13" name="Freeform 12"/>
          <p:cNvSpPr/>
          <p:nvPr userDrawn="1"/>
        </p:nvSpPr>
        <p:spPr>
          <a:xfrm>
            <a:off x="0" y="-7258"/>
            <a:ext cx="9129486" cy="6894286"/>
          </a:xfrm>
          <a:custGeom>
            <a:avLst/>
            <a:gdLst>
              <a:gd name="connsiteX0" fmla="*/ 0 w 9129486"/>
              <a:gd name="connsiteY0" fmla="*/ 0 h 6894286"/>
              <a:gd name="connsiteX1" fmla="*/ 9129486 w 9129486"/>
              <a:gd name="connsiteY1" fmla="*/ 0 h 6894286"/>
              <a:gd name="connsiteX2" fmla="*/ 9129486 w 9129486"/>
              <a:gd name="connsiteY2" fmla="*/ 1669143 h 6894286"/>
              <a:gd name="connsiteX3" fmla="*/ 8824686 w 9129486"/>
              <a:gd name="connsiteY3" fmla="*/ 1669143 h 6894286"/>
              <a:gd name="connsiteX4" fmla="*/ 8432800 w 9129486"/>
              <a:gd name="connsiteY4" fmla="*/ 1683657 h 6894286"/>
              <a:gd name="connsiteX5" fmla="*/ 8026400 w 9129486"/>
              <a:gd name="connsiteY5" fmla="*/ 1756229 h 6894286"/>
              <a:gd name="connsiteX6" fmla="*/ 7649029 w 9129486"/>
              <a:gd name="connsiteY6" fmla="*/ 1872343 h 6894286"/>
              <a:gd name="connsiteX7" fmla="*/ 7097486 w 9129486"/>
              <a:gd name="connsiteY7" fmla="*/ 2061029 h 6894286"/>
              <a:gd name="connsiteX8" fmla="*/ 6647543 w 9129486"/>
              <a:gd name="connsiteY8" fmla="*/ 2278743 h 6894286"/>
              <a:gd name="connsiteX9" fmla="*/ 6313714 w 9129486"/>
              <a:gd name="connsiteY9" fmla="*/ 2496457 h 6894286"/>
              <a:gd name="connsiteX10" fmla="*/ 5892800 w 9129486"/>
              <a:gd name="connsiteY10" fmla="*/ 2844800 h 6894286"/>
              <a:gd name="connsiteX11" fmla="*/ 5457371 w 9129486"/>
              <a:gd name="connsiteY11" fmla="*/ 3251200 h 6894286"/>
              <a:gd name="connsiteX12" fmla="*/ 5138057 w 9129486"/>
              <a:gd name="connsiteY12" fmla="*/ 3628571 h 6894286"/>
              <a:gd name="connsiteX13" fmla="*/ 4804229 w 9129486"/>
              <a:gd name="connsiteY13" fmla="*/ 4107543 h 6894286"/>
              <a:gd name="connsiteX14" fmla="*/ 4542971 w 9129486"/>
              <a:gd name="connsiteY14" fmla="*/ 4601029 h 6894286"/>
              <a:gd name="connsiteX15" fmla="*/ 4296229 w 9129486"/>
              <a:gd name="connsiteY15" fmla="*/ 5210629 h 6894286"/>
              <a:gd name="connsiteX16" fmla="*/ 4136571 w 9129486"/>
              <a:gd name="connsiteY16" fmla="*/ 5820229 h 6894286"/>
              <a:gd name="connsiteX17" fmla="*/ 4064000 w 9129486"/>
              <a:gd name="connsiteY17" fmla="*/ 6299200 h 6894286"/>
              <a:gd name="connsiteX18" fmla="*/ 4020457 w 9129486"/>
              <a:gd name="connsiteY18" fmla="*/ 6894286 h 6894286"/>
              <a:gd name="connsiteX19" fmla="*/ 0 w 9129486"/>
              <a:gd name="connsiteY19" fmla="*/ 6865257 h 6894286"/>
              <a:gd name="connsiteX20" fmla="*/ 0 w 9129486"/>
              <a:gd name="connsiteY20" fmla="*/ 0 h 6894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29486" h="6894286">
                <a:moveTo>
                  <a:pt x="0" y="0"/>
                </a:moveTo>
                <a:lnTo>
                  <a:pt x="9129486" y="0"/>
                </a:lnTo>
                <a:lnTo>
                  <a:pt x="9129486" y="1669143"/>
                </a:lnTo>
                <a:lnTo>
                  <a:pt x="8824686" y="1669143"/>
                </a:lnTo>
                <a:lnTo>
                  <a:pt x="8432800" y="1683657"/>
                </a:lnTo>
                <a:lnTo>
                  <a:pt x="8026400" y="1756229"/>
                </a:lnTo>
                <a:lnTo>
                  <a:pt x="7649029" y="1872343"/>
                </a:lnTo>
                <a:lnTo>
                  <a:pt x="7097486" y="2061029"/>
                </a:lnTo>
                <a:lnTo>
                  <a:pt x="6647543" y="2278743"/>
                </a:lnTo>
                <a:lnTo>
                  <a:pt x="6313714" y="2496457"/>
                </a:lnTo>
                <a:lnTo>
                  <a:pt x="5892800" y="2844800"/>
                </a:lnTo>
                <a:lnTo>
                  <a:pt x="5457371" y="3251200"/>
                </a:lnTo>
                <a:lnTo>
                  <a:pt x="5138057" y="3628571"/>
                </a:lnTo>
                <a:lnTo>
                  <a:pt x="4804229" y="4107543"/>
                </a:lnTo>
                <a:lnTo>
                  <a:pt x="4542971" y="4601029"/>
                </a:lnTo>
                <a:lnTo>
                  <a:pt x="4296229" y="5210629"/>
                </a:lnTo>
                <a:lnTo>
                  <a:pt x="4136571" y="5820229"/>
                </a:lnTo>
                <a:lnTo>
                  <a:pt x="4064000" y="6299200"/>
                </a:lnTo>
                <a:lnTo>
                  <a:pt x="4020457" y="6894286"/>
                </a:lnTo>
                <a:lnTo>
                  <a:pt x="0" y="6865257"/>
                </a:lnTo>
                <a:lnTo>
                  <a:pt x="0" y="0"/>
                </a:lnTo>
                <a:close/>
              </a:path>
            </a:pathLst>
          </a:custGeom>
          <a:solidFill>
            <a:schemeClr val="bg1">
              <a:lumMod val="95000"/>
            </a:scheme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descr="USACE_logo"/>
          <p:cNvPicPr>
            <a:picLocks noChangeAspect="1" noChangeArrowheads="1"/>
          </p:cNvPicPr>
          <p:nvPr userDrawn="1"/>
        </p:nvPicPr>
        <p:blipFill>
          <a:blip r:embed="rId15" cstate="print"/>
          <a:srcRect/>
          <a:stretch>
            <a:fillRect/>
          </a:stretch>
        </p:blipFill>
        <p:spPr bwMode="auto">
          <a:xfrm>
            <a:off x="228600" y="5081588"/>
            <a:ext cx="1371600" cy="938213"/>
          </a:xfrm>
          <a:prstGeom prst="rect">
            <a:avLst/>
          </a:prstGeom>
          <a:noFill/>
        </p:spPr>
      </p:pic>
      <p:sp>
        <p:nvSpPr>
          <p:cNvPr id="1043" name="Line 19"/>
          <p:cNvSpPr>
            <a:spLocks noChangeShapeType="1"/>
          </p:cNvSpPr>
          <p:nvPr/>
        </p:nvSpPr>
        <p:spPr bwMode="auto">
          <a:xfrm>
            <a:off x="4953000" y="3962400"/>
            <a:ext cx="4191000" cy="0"/>
          </a:xfrm>
          <a:prstGeom prst="line">
            <a:avLst/>
          </a:prstGeom>
          <a:noFill/>
          <a:ln w="63500">
            <a:solidFill>
              <a:schemeClr val="bg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76200" y="152400"/>
            <a:ext cx="6324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PRESENTATION TITLE</a:t>
            </a:r>
          </a:p>
        </p:txBody>
      </p:sp>
      <p:sp>
        <p:nvSpPr>
          <p:cNvPr id="1033" name="Text Box 9"/>
          <p:cNvSpPr txBox="1">
            <a:spLocks noChangeArrowheads="1"/>
          </p:cNvSpPr>
          <p:nvPr/>
        </p:nvSpPr>
        <p:spPr bwMode="auto">
          <a:xfrm>
            <a:off x="136525" y="6096000"/>
            <a:ext cx="2454275" cy="549275"/>
          </a:xfrm>
          <a:prstGeom prst="rect">
            <a:avLst/>
          </a:prstGeom>
          <a:noFill/>
          <a:ln w="9525">
            <a:noFill/>
            <a:miter lim="800000"/>
            <a:headEnd/>
            <a:tailEnd/>
          </a:ln>
          <a:effectLst/>
        </p:spPr>
        <p:txBody>
          <a:bodyPr wrap="square">
            <a:spAutoFit/>
          </a:bodyPr>
          <a:lstStyle/>
          <a:p>
            <a:r>
              <a:rPr lang="en-US" sz="1200" b="1" dirty="0" smtClean="0"/>
              <a:t>Corps </a:t>
            </a:r>
            <a:r>
              <a:rPr lang="en-US" sz="1200" b="1" dirty="0"/>
              <a:t>of Engineers</a:t>
            </a:r>
          </a:p>
          <a:p>
            <a:r>
              <a:rPr lang="en-US" b="1" dirty="0"/>
              <a:t>BUILDING STRONG</a:t>
            </a:r>
            <a:r>
              <a:rPr lang="en-US" sz="1400" b="1" baseline="-25000" dirty="0"/>
              <a:t>®</a:t>
            </a:r>
          </a:p>
        </p:txBody>
      </p:sp>
      <p:pic>
        <p:nvPicPr>
          <p:cNvPr id="10" name="Picture 23"/>
          <p:cNvPicPr/>
          <p:nvPr userDrawn="1"/>
        </p:nvPicPr>
        <p:blipFill>
          <a:blip r:embed="rId16"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3886200"/>
            <a:ext cx="1207672" cy="1131304"/>
          </a:xfrm>
          <a:prstGeom prst="rect">
            <a:avLst/>
          </a:prstGeom>
          <a:noFill/>
        </p:spPr>
      </p:pic>
      <p:pic>
        <p:nvPicPr>
          <p:cNvPr id="11" name="Picture 25"/>
          <p:cNvPicPr/>
          <p:nvPr userDrawn="1"/>
        </p:nvPicPr>
        <p:blipFill>
          <a:blip r:embed="rId17"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886200"/>
            <a:ext cx="1143000" cy="1143000"/>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3687647A-9332-4357-AB56-6FD9E33C24C2}" type="slidenum">
              <a:rPr lang="en-US"/>
              <a:pPr/>
              <a:t>‹#›</a:t>
            </a:fld>
            <a:endParaRPr lang="en-US"/>
          </a:p>
        </p:txBody>
      </p:sp>
      <p:sp>
        <p:nvSpPr>
          <p:cNvPr id="3082" name="Line 10"/>
          <p:cNvSpPr>
            <a:spLocks noChangeShapeType="1"/>
          </p:cNvSpPr>
          <p:nvPr/>
        </p:nvSpPr>
        <p:spPr bwMode="auto">
          <a:xfrm flipH="1">
            <a:off x="304800" y="6324600"/>
            <a:ext cx="7543800" cy="0"/>
          </a:xfrm>
          <a:prstGeom prst="line">
            <a:avLst/>
          </a:prstGeom>
          <a:noFill/>
          <a:ln w="9525">
            <a:solidFill>
              <a:schemeClr val="tx1"/>
            </a:solidFill>
            <a:round/>
            <a:headEnd/>
            <a:tailEnd/>
          </a:ln>
          <a:effectLst/>
        </p:spPr>
        <p:txBody>
          <a:bodyPr/>
          <a:lstStyle/>
          <a:p>
            <a:endParaRPr lang="en-US"/>
          </a:p>
        </p:txBody>
      </p:sp>
      <p:pic>
        <p:nvPicPr>
          <p:cNvPr id="8" name="Picture 8" descr="USACE_logo"/>
          <p:cNvPicPr>
            <a:picLocks noChangeAspect="1" noChangeArrowheads="1"/>
          </p:cNvPicPr>
          <p:nvPr userDrawn="1"/>
        </p:nvPicPr>
        <p:blipFill>
          <a:blip r:embed="rId16" cstate="print"/>
          <a:srcRect/>
          <a:stretch>
            <a:fillRect/>
          </a:stretch>
        </p:blipFill>
        <p:spPr bwMode="auto">
          <a:xfrm>
            <a:off x="8106597" y="5943600"/>
            <a:ext cx="1037403" cy="70961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se.hernandez@usace.army.mi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vmlDrawing" Target="../drawings/vmlDrawing4.vml"/><Relationship Id="rId5" Type="http://schemas.openxmlformats.org/officeDocument/2006/relationships/image" Target="../media/image14.jpeg"/><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www.usace.army.mil/"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damsafety.org/" TargetMode="External"/><Relationship Id="rId7" Type="http://schemas.openxmlformats.org/officeDocument/2006/relationships/hyperlink" Target="http://www.ceati.com/DSIG.php"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www.ferc.gov/" TargetMode="External"/><Relationship Id="rId5" Type="http://schemas.openxmlformats.org/officeDocument/2006/relationships/hyperlink" Target="http://www.icold-cigb.net/" TargetMode="External"/><Relationship Id="rId4" Type="http://schemas.openxmlformats.org/officeDocument/2006/relationships/hyperlink" Target="http://www.ussdams.or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damsafety.org/" TargetMode="External"/><Relationship Id="rId7" Type="http://schemas.openxmlformats.org/officeDocument/2006/relationships/hyperlink" Target="http://www.usgs.gov/"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www.usbr.gov/ssle/dam_safety" TargetMode="External"/><Relationship Id="rId5" Type="http://schemas.openxmlformats.org/officeDocument/2006/relationships/hyperlink" Target="http://www.nrcs.usda.gov/" TargetMode="External"/><Relationship Id="rId4" Type="http://schemas.openxmlformats.org/officeDocument/2006/relationships/hyperlink" Target="http://www.msh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www.usace.army.mil/"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6200" y="152400"/>
            <a:ext cx="9067800" cy="1470025"/>
          </a:xfrm>
        </p:spPr>
        <p:txBody>
          <a:bodyPr/>
          <a:lstStyle/>
          <a:p>
            <a:r>
              <a:rPr lang="en-US" dirty="0" smtClean="0"/>
              <a:t>Dam Safety Overview</a:t>
            </a:r>
            <a:endParaRPr lang="en-US" dirty="0"/>
          </a:p>
        </p:txBody>
      </p:sp>
      <p:sp>
        <p:nvSpPr>
          <p:cNvPr id="4100" name="Text Box 4"/>
          <p:cNvSpPr txBox="1">
            <a:spLocks noChangeArrowheads="1"/>
          </p:cNvSpPr>
          <p:nvPr/>
        </p:nvSpPr>
        <p:spPr bwMode="auto">
          <a:xfrm>
            <a:off x="152400" y="1981200"/>
            <a:ext cx="3505200" cy="1908215"/>
          </a:xfrm>
          <a:prstGeom prst="rect">
            <a:avLst/>
          </a:prstGeom>
          <a:noFill/>
          <a:ln w="9525">
            <a:noFill/>
            <a:miter lim="800000"/>
            <a:headEnd/>
            <a:tailEnd/>
          </a:ln>
          <a:effectLst/>
        </p:spPr>
        <p:txBody>
          <a:bodyPr>
            <a:spAutoFit/>
          </a:bodyPr>
          <a:lstStyle/>
          <a:p>
            <a:r>
              <a:rPr lang="en-US" sz="1400" b="1" dirty="0" smtClean="0"/>
              <a:t>Robert Taylor, </a:t>
            </a:r>
            <a:r>
              <a:rPr lang="en-US" sz="1400" b="1" dirty="0" smtClean="0"/>
              <a:t>P.E.</a:t>
            </a:r>
          </a:p>
          <a:p>
            <a:r>
              <a:rPr lang="en-US" sz="1400" dirty="0" smtClean="0"/>
              <a:t>Regional </a:t>
            </a:r>
            <a:r>
              <a:rPr lang="en-US" sz="1400" dirty="0" smtClean="0"/>
              <a:t>Dam Safety Program Manager</a:t>
            </a:r>
            <a:endParaRPr lang="en-US" sz="1400" dirty="0" smtClean="0"/>
          </a:p>
          <a:p>
            <a:r>
              <a:rPr lang="en-US" sz="1400" dirty="0" smtClean="0"/>
              <a:t>U.S. Army Corps of Engineers</a:t>
            </a:r>
          </a:p>
          <a:p>
            <a:r>
              <a:rPr lang="en-US" sz="1400" dirty="0" smtClean="0"/>
              <a:t>Great Lakes &amp; Ohio </a:t>
            </a:r>
            <a:r>
              <a:rPr lang="en-US" sz="1400" dirty="0" smtClean="0"/>
              <a:t>R</a:t>
            </a:r>
            <a:r>
              <a:rPr lang="en-US" sz="1400" dirty="0" smtClean="0"/>
              <a:t>iver </a:t>
            </a:r>
            <a:r>
              <a:rPr lang="en-US" sz="1400" dirty="0" smtClean="0"/>
              <a:t>Division    </a:t>
            </a:r>
          </a:p>
          <a:p>
            <a:r>
              <a:rPr lang="en-US" sz="1400" dirty="0" smtClean="0">
                <a:hlinkClick r:id="rId2"/>
              </a:rPr>
              <a:t>Robert.E.Taylor@usace.army.mil</a:t>
            </a:r>
            <a:endParaRPr lang="en-US" sz="1400" dirty="0" smtClean="0"/>
          </a:p>
          <a:p>
            <a:pPr>
              <a:spcBef>
                <a:spcPts val="0"/>
              </a:spcBef>
            </a:pPr>
            <a:endParaRPr lang="en-US" sz="1200" dirty="0" smtClean="0"/>
          </a:p>
          <a:p>
            <a:pPr>
              <a:spcBef>
                <a:spcPts val="0"/>
              </a:spcBef>
            </a:pPr>
            <a:r>
              <a:rPr lang="en-US" sz="1200" dirty="0" smtClean="0"/>
              <a:t>Dam Safety Workshop</a:t>
            </a:r>
          </a:p>
          <a:p>
            <a:pPr>
              <a:spcBef>
                <a:spcPts val="0"/>
              </a:spcBef>
            </a:pPr>
            <a:r>
              <a:rPr lang="en-US" sz="1200" dirty="0" smtClean="0"/>
              <a:t>Brasília, Brazil</a:t>
            </a:r>
          </a:p>
          <a:p>
            <a:pPr>
              <a:spcBef>
                <a:spcPts val="0"/>
              </a:spcBef>
            </a:pPr>
            <a:r>
              <a:rPr lang="en-US" sz="1200" dirty="0" smtClean="0"/>
              <a:t>20-24 May 2013</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endParaRPr lang="en-US" dirty="0"/>
          </a:p>
        </p:txBody>
      </p:sp>
      <p:sp>
        <p:nvSpPr>
          <p:cNvPr id="3" name="Text Placeholder 2"/>
          <p:cNvSpPr>
            <a:spLocks noGrp="1"/>
          </p:cNvSpPr>
          <p:nvPr>
            <p:ph type="body" sz="half" idx="1"/>
          </p:nvPr>
        </p:nvSpPr>
        <p:spPr>
          <a:xfrm>
            <a:off x="457200" y="1143000"/>
            <a:ext cx="8382000" cy="4983163"/>
          </a:xfrm>
        </p:spPr>
        <p:txBody>
          <a:bodyPr/>
          <a:lstStyle/>
          <a:p>
            <a:pPr>
              <a:buNone/>
            </a:pPr>
            <a:endParaRPr lang="en-US" dirty="0"/>
          </a:p>
        </p:txBody>
      </p:sp>
      <p:pic>
        <p:nvPicPr>
          <p:cNvPr id="7" name="Picture 6" descr="Table 3.jpg"/>
          <p:cNvPicPr>
            <a:picLocks noChangeAspect="1"/>
          </p:cNvPicPr>
          <p:nvPr/>
        </p:nvPicPr>
        <p:blipFill>
          <a:blip r:embed="rId3" cstate="print"/>
          <a:stretch>
            <a:fillRect/>
          </a:stretch>
        </p:blipFill>
        <p:spPr>
          <a:xfrm>
            <a:off x="0" y="20782"/>
            <a:ext cx="9144000" cy="706581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0"/>
            <a:ext cx="9144000" cy="6858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Times New Roman" pitchFamily="18" charset="0"/>
            </a:endParaRPr>
          </a:p>
        </p:txBody>
      </p:sp>
      <p:sp>
        <p:nvSpPr>
          <p:cNvPr id="1027" name="Text Box 2"/>
          <p:cNvSpPr txBox="1">
            <a:spLocks noChangeArrowheads="1"/>
          </p:cNvSpPr>
          <p:nvPr/>
        </p:nvSpPr>
        <p:spPr bwMode="auto">
          <a:xfrm>
            <a:off x="350838" y="4441825"/>
            <a:ext cx="184150" cy="336550"/>
          </a:xfrm>
          <a:prstGeom prst="rect">
            <a:avLst/>
          </a:prstGeom>
          <a:noFill/>
          <a:ln w="38100" algn="ctr">
            <a:noFill/>
            <a:miter lim="800000"/>
            <a:headEnd/>
            <a:tailEnd/>
          </a:ln>
        </p:spPr>
        <p:txBody>
          <a:bodyPr wrap="none">
            <a:spAutoFit/>
          </a:bodyPr>
          <a:lstStyle/>
          <a:p>
            <a:pPr algn="ctr" eaLnBrk="0" hangingPunct="0"/>
            <a:endParaRPr lang="en-US" sz="1600">
              <a:latin typeface="Garamond" pitchFamily="18" charset="0"/>
            </a:endParaRPr>
          </a:p>
        </p:txBody>
      </p:sp>
      <p:sp>
        <p:nvSpPr>
          <p:cNvPr id="1028" name="Rectangle 3"/>
          <p:cNvSpPr>
            <a:spLocks noChangeArrowheads="1"/>
          </p:cNvSpPr>
          <p:nvPr/>
        </p:nvSpPr>
        <p:spPr bwMode="auto">
          <a:xfrm>
            <a:off x="0" y="0"/>
            <a:ext cx="9144000" cy="0"/>
          </a:xfrm>
          <a:prstGeom prst="rect">
            <a:avLst/>
          </a:prstGeom>
          <a:noFill/>
          <a:ln w="38100" algn="ctr">
            <a:noFill/>
            <a:miter lim="800000"/>
            <a:headEnd/>
            <a:tailEnd/>
          </a:ln>
        </p:spPr>
        <p:txBody>
          <a:bodyPr wrap="none" anchor="ctr">
            <a:spAutoFit/>
          </a:bodyPr>
          <a:lstStyle/>
          <a:p>
            <a:endParaRPr lang="en-US"/>
          </a:p>
        </p:txBody>
      </p:sp>
      <p:sp>
        <p:nvSpPr>
          <p:cNvPr id="1029" name="Rectangle 5"/>
          <p:cNvSpPr>
            <a:spLocks noGrp="1" noChangeArrowheads="1"/>
          </p:cNvSpPr>
          <p:nvPr>
            <p:ph type="title"/>
          </p:nvPr>
        </p:nvSpPr>
        <p:spPr bwMode="auto">
          <a:xfrm>
            <a:off x="304800" y="457200"/>
            <a:ext cx="3886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FF0000"/>
                </a:solidFill>
              </a:rPr>
              <a:t>Transition to Steady State Risk Management</a:t>
            </a:r>
          </a:p>
        </p:txBody>
      </p:sp>
      <p:sp>
        <p:nvSpPr>
          <p:cNvPr id="382982" name="Rectangle 6"/>
          <p:cNvSpPr>
            <a:spLocks noGrp="1" noChangeArrowheads="1"/>
          </p:cNvSpPr>
          <p:nvPr>
            <p:ph type="body" sz="half" idx="1"/>
          </p:nvPr>
        </p:nvSpPr>
        <p:spPr bwMode="auto">
          <a:xfrm>
            <a:off x="609600" y="1905000"/>
            <a:ext cx="3200400" cy="442118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200" dirty="0" smtClean="0">
                <a:latin typeface="Arial" pitchFamily="34" charset="0"/>
                <a:cs typeface="Arial" pitchFamily="34" charset="0"/>
              </a:rPr>
              <a:t>Screening Risk Assessments: 2005-2009</a:t>
            </a:r>
          </a:p>
          <a:p>
            <a:pPr>
              <a:lnSpc>
                <a:spcPct val="80000"/>
              </a:lnSpc>
            </a:pPr>
            <a:r>
              <a:rPr lang="en-US" sz="2200" dirty="0" smtClean="0">
                <a:latin typeface="Arial" pitchFamily="34" charset="0"/>
                <a:cs typeface="Arial" pitchFamily="34" charset="0"/>
              </a:rPr>
              <a:t>Dam Safety Action Classification 2007</a:t>
            </a:r>
          </a:p>
          <a:p>
            <a:pPr eaLnBrk="1" hangingPunct="1">
              <a:lnSpc>
                <a:spcPct val="80000"/>
              </a:lnSpc>
            </a:pPr>
            <a:r>
              <a:rPr lang="en-US" sz="2200" dirty="0" smtClean="0">
                <a:latin typeface="Arial" pitchFamily="34" charset="0"/>
                <a:cs typeface="Arial" pitchFamily="34" charset="0"/>
              </a:rPr>
              <a:t>Interim Risk Reduction Measures 2007</a:t>
            </a:r>
          </a:p>
          <a:p>
            <a:pPr eaLnBrk="1" hangingPunct="1">
              <a:lnSpc>
                <a:spcPct val="80000"/>
              </a:lnSpc>
            </a:pPr>
            <a:r>
              <a:rPr lang="en-US" sz="2200" dirty="0" smtClean="0">
                <a:latin typeface="Arial" pitchFamily="34" charset="0"/>
                <a:cs typeface="Arial" pitchFamily="34" charset="0"/>
              </a:rPr>
              <a:t>Issue Evaluation Studies 2008</a:t>
            </a:r>
          </a:p>
          <a:p>
            <a:pPr eaLnBrk="1" hangingPunct="1">
              <a:lnSpc>
                <a:spcPct val="80000"/>
              </a:lnSpc>
            </a:pPr>
            <a:r>
              <a:rPr lang="en-US" sz="2200" dirty="0" smtClean="0">
                <a:latin typeface="Arial" pitchFamily="34" charset="0"/>
                <a:cs typeface="Arial" pitchFamily="34" charset="0"/>
              </a:rPr>
              <a:t>Modification Reports</a:t>
            </a:r>
          </a:p>
          <a:p>
            <a:pPr eaLnBrk="1" hangingPunct="1">
              <a:lnSpc>
                <a:spcPct val="80000"/>
              </a:lnSpc>
            </a:pPr>
            <a:r>
              <a:rPr lang="en-US" sz="2200" dirty="0" smtClean="0">
                <a:latin typeface="Arial" pitchFamily="34" charset="0"/>
                <a:cs typeface="Arial" pitchFamily="34" charset="0"/>
              </a:rPr>
              <a:t>Periodic Assessments 2011</a:t>
            </a:r>
          </a:p>
          <a:p>
            <a:pPr eaLnBrk="1" hangingPunct="1">
              <a:lnSpc>
                <a:spcPct val="80000"/>
              </a:lnSpc>
            </a:pPr>
            <a:r>
              <a:rPr lang="en-US" sz="2200" dirty="0" smtClean="0">
                <a:latin typeface="Arial" pitchFamily="34" charset="0"/>
                <a:cs typeface="Arial" pitchFamily="34" charset="0"/>
              </a:rPr>
              <a:t>Comprehensive Policy (ER 1110-2- 1156) 2011</a:t>
            </a:r>
          </a:p>
        </p:txBody>
      </p:sp>
      <p:graphicFrame>
        <p:nvGraphicFramePr>
          <p:cNvPr id="1026" name="Object 4"/>
          <p:cNvGraphicFramePr>
            <a:graphicFrameLocks noChangeAspect="1"/>
          </p:cNvGraphicFramePr>
          <p:nvPr>
            <p:ph sz="half" idx="2"/>
          </p:nvPr>
        </p:nvGraphicFramePr>
        <p:xfrm>
          <a:off x="4343400" y="990600"/>
          <a:ext cx="4576763" cy="5562600"/>
        </p:xfrm>
        <a:graphic>
          <a:graphicData uri="http://schemas.openxmlformats.org/presentationml/2006/ole">
            <p:oleObj spid="_x0000_s3074" r:id="rId4" imgW="6984492" imgH="8488070" progId="">
              <p:embed/>
            </p:oleObj>
          </a:graphicData>
        </a:graphic>
      </p:graphicFrame>
      <p:grpSp>
        <p:nvGrpSpPr>
          <p:cNvPr id="2" name="Group 13"/>
          <p:cNvGrpSpPr>
            <a:grpSpLocks/>
          </p:cNvGrpSpPr>
          <p:nvPr/>
        </p:nvGrpSpPr>
        <p:grpSpPr bwMode="auto">
          <a:xfrm>
            <a:off x="2591129" y="1676400"/>
            <a:ext cx="4799851" cy="1905637"/>
            <a:chOff x="2317" y="1016"/>
            <a:chExt cx="2627" cy="1061"/>
          </a:xfrm>
        </p:grpSpPr>
        <p:sp>
          <p:nvSpPr>
            <p:cNvPr id="1044" name="Oval 14"/>
            <p:cNvSpPr>
              <a:spLocks noChangeArrowheads="1"/>
            </p:cNvSpPr>
            <p:nvPr/>
          </p:nvSpPr>
          <p:spPr bwMode="auto">
            <a:xfrm>
              <a:off x="3193" y="1016"/>
              <a:ext cx="1751" cy="509"/>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5" name="Line 15"/>
            <p:cNvSpPr>
              <a:spLocks noChangeShapeType="1"/>
            </p:cNvSpPr>
            <p:nvPr/>
          </p:nvSpPr>
          <p:spPr bwMode="auto">
            <a:xfrm flipV="1">
              <a:off x="2317" y="1398"/>
              <a:ext cx="1001" cy="679"/>
            </a:xfrm>
            <a:prstGeom prst="line">
              <a:avLst/>
            </a:prstGeom>
            <a:noFill/>
            <a:ln w="57150">
              <a:solidFill>
                <a:schemeClr val="tx1"/>
              </a:solidFill>
              <a:round/>
              <a:headEnd/>
              <a:tailEnd/>
            </a:ln>
          </p:spPr>
          <p:txBody>
            <a:bodyPr/>
            <a:lstStyle/>
            <a:p>
              <a:endParaRPr lang="en-US"/>
            </a:p>
          </p:txBody>
        </p:sp>
      </p:grpSp>
      <p:grpSp>
        <p:nvGrpSpPr>
          <p:cNvPr id="3" name="Group 16"/>
          <p:cNvGrpSpPr>
            <a:grpSpLocks/>
          </p:cNvGrpSpPr>
          <p:nvPr/>
        </p:nvGrpSpPr>
        <p:grpSpPr bwMode="auto">
          <a:xfrm>
            <a:off x="3124200" y="2286000"/>
            <a:ext cx="4724400" cy="2819400"/>
            <a:chOff x="1968" y="1440"/>
            <a:chExt cx="2976" cy="1776"/>
          </a:xfrm>
        </p:grpSpPr>
        <p:sp>
          <p:nvSpPr>
            <p:cNvPr id="1042" name="Oval 17"/>
            <p:cNvSpPr>
              <a:spLocks noChangeArrowheads="1"/>
            </p:cNvSpPr>
            <p:nvPr/>
          </p:nvSpPr>
          <p:spPr bwMode="auto">
            <a:xfrm>
              <a:off x="3408" y="1440"/>
              <a:ext cx="1536" cy="1776"/>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3" name="Line 18"/>
            <p:cNvSpPr>
              <a:spLocks noChangeShapeType="1"/>
            </p:cNvSpPr>
            <p:nvPr/>
          </p:nvSpPr>
          <p:spPr bwMode="auto">
            <a:xfrm flipV="1">
              <a:off x="1968" y="2496"/>
              <a:ext cx="1440" cy="336"/>
            </a:xfrm>
            <a:prstGeom prst="line">
              <a:avLst/>
            </a:prstGeom>
            <a:noFill/>
            <a:ln w="57150">
              <a:solidFill>
                <a:schemeClr val="tx1"/>
              </a:solidFill>
              <a:round/>
              <a:headEnd/>
              <a:tailEnd/>
            </a:ln>
          </p:spPr>
          <p:txBody>
            <a:bodyPr/>
            <a:lstStyle/>
            <a:p>
              <a:endParaRPr lang="en-US"/>
            </a:p>
          </p:txBody>
        </p:sp>
      </p:grpSp>
      <p:grpSp>
        <p:nvGrpSpPr>
          <p:cNvPr id="4" name="Group 19"/>
          <p:cNvGrpSpPr>
            <a:grpSpLocks/>
          </p:cNvGrpSpPr>
          <p:nvPr/>
        </p:nvGrpSpPr>
        <p:grpSpPr bwMode="auto">
          <a:xfrm>
            <a:off x="3733800" y="3962400"/>
            <a:ext cx="2286000" cy="1752600"/>
            <a:chOff x="2577" y="2496"/>
            <a:chExt cx="1215" cy="1104"/>
          </a:xfrm>
        </p:grpSpPr>
        <p:sp>
          <p:nvSpPr>
            <p:cNvPr id="1040" name="Oval 20"/>
            <p:cNvSpPr>
              <a:spLocks noChangeArrowheads="1"/>
            </p:cNvSpPr>
            <p:nvPr/>
          </p:nvSpPr>
          <p:spPr bwMode="auto">
            <a:xfrm>
              <a:off x="2880" y="2496"/>
              <a:ext cx="912" cy="1104"/>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1" name="Line 21"/>
            <p:cNvSpPr>
              <a:spLocks noChangeShapeType="1"/>
            </p:cNvSpPr>
            <p:nvPr/>
          </p:nvSpPr>
          <p:spPr bwMode="auto">
            <a:xfrm flipV="1">
              <a:off x="2577" y="2976"/>
              <a:ext cx="303" cy="144"/>
            </a:xfrm>
            <a:prstGeom prst="line">
              <a:avLst/>
            </a:prstGeom>
            <a:noFill/>
            <a:ln w="57150">
              <a:solidFill>
                <a:schemeClr val="tx1"/>
              </a:solidFill>
              <a:round/>
              <a:headEnd/>
              <a:tailEnd/>
            </a:ln>
          </p:spPr>
          <p:txBody>
            <a:bodyPr/>
            <a:lstStyle/>
            <a:p>
              <a:endParaRPr lang="en-US"/>
            </a:p>
          </p:txBody>
        </p:sp>
      </p:grpSp>
      <p:grpSp>
        <p:nvGrpSpPr>
          <p:cNvPr id="5" name="Group 22"/>
          <p:cNvGrpSpPr>
            <a:grpSpLocks/>
          </p:cNvGrpSpPr>
          <p:nvPr/>
        </p:nvGrpSpPr>
        <p:grpSpPr bwMode="auto">
          <a:xfrm rot="-546548">
            <a:off x="3479598" y="4902340"/>
            <a:ext cx="5303161" cy="1522413"/>
            <a:chOff x="2344" y="2984"/>
            <a:chExt cx="3135" cy="959"/>
          </a:xfrm>
        </p:grpSpPr>
        <p:sp>
          <p:nvSpPr>
            <p:cNvPr id="1038" name="Oval 23"/>
            <p:cNvSpPr>
              <a:spLocks noChangeArrowheads="1"/>
            </p:cNvSpPr>
            <p:nvPr/>
          </p:nvSpPr>
          <p:spPr bwMode="auto">
            <a:xfrm rot="546548">
              <a:off x="4807" y="2984"/>
              <a:ext cx="672" cy="959"/>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39" name="Line 24"/>
            <p:cNvSpPr>
              <a:spLocks noChangeShapeType="1"/>
            </p:cNvSpPr>
            <p:nvPr/>
          </p:nvSpPr>
          <p:spPr bwMode="auto">
            <a:xfrm>
              <a:off x="2344" y="3131"/>
              <a:ext cx="2460" cy="323"/>
            </a:xfrm>
            <a:prstGeom prst="line">
              <a:avLst/>
            </a:prstGeom>
            <a:noFill/>
            <a:ln w="57150">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2982">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2982">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29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298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298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2982">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2982">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29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2"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9" descr="40%"/>
          <p:cNvSpPr>
            <a:spLocks noChangeArrowheads="1"/>
          </p:cNvSpPr>
          <p:nvPr/>
        </p:nvSpPr>
        <p:spPr bwMode="auto">
          <a:xfrm>
            <a:off x="4800600" y="1143000"/>
            <a:ext cx="4191000" cy="3048000"/>
          </a:xfrm>
          <a:prstGeom prst="rect">
            <a:avLst/>
          </a:prstGeom>
          <a:pattFill prst="pct40">
            <a:fgClr>
              <a:schemeClr val="folHlink">
                <a:alpha val="32941"/>
              </a:schemeClr>
            </a:fgClr>
            <a:bgClr>
              <a:schemeClr val="bg1">
                <a:alpha val="32941"/>
              </a:schemeClr>
            </a:bgClr>
          </a:pattFill>
          <a:ln w="9525">
            <a:solidFill>
              <a:schemeClr val="tx1">
                <a:alpha val="25000"/>
              </a:schemeClr>
            </a:solidFill>
            <a:miter lim="800000"/>
            <a:headEnd/>
            <a:tailEnd/>
          </a:ln>
        </p:spPr>
        <p:txBody>
          <a:bodyPr wrap="none" anchor="ctr"/>
          <a:lstStyle/>
          <a:p>
            <a:endParaRPr lang="en-US"/>
          </a:p>
        </p:txBody>
      </p:sp>
      <p:sp>
        <p:nvSpPr>
          <p:cNvPr id="26" name="Rectangle 20" descr="Wide downward diagonal"/>
          <p:cNvSpPr>
            <a:spLocks noChangeArrowheads="1"/>
          </p:cNvSpPr>
          <p:nvPr/>
        </p:nvSpPr>
        <p:spPr bwMode="auto">
          <a:xfrm>
            <a:off x="4800600" y="4191000"/>
            <a:ext cx="4191000" cy="1600200"/>
          </a:xfrm>
          <a:prstGeom prst="rect">
            <a:avLst/>
          </a:prstGeom>
          <a:pattFill prst="wdDnDiag">
            <a:fgClr>
              <a:schemeClr val="accent1">
                <a:alpha val="36078"/>
              </a:schemeClr>
            </a:fgClr>
            <a:bgClr>
              <a:schemeClr val="bg1">
                <a:alpha val="36078"/>
              </a:schemeClr>
            </a:bgClr>
          </a:pattFill>
          <a:ln w="9525">
            <a:solidFill>
              <a:schemeClr val="tx1">
                <a:alpha val="25000"/>
              </a:schemeClr>
            </a:solidFill>
            <a:miter lim="800000"/>
            <a:headEnd/>
            <a:tailEnd/>
          </a:ln>
        </p:spPr>
        <p:txBody>
          <a:bodyPr wrap="none" anchor="ctr"/>
          <a:lstStyle/>
          <a:p>
            <a:endParaRPr lang="en-US"/>
          </a:p>
        </p:txBody>
      </p:sp>
      <p:sp>
        <p:nvSpPr>
          <p:cNvPr id="2066" name="Rectangle 2"/>
          <p:cNvSpPr>
            <a:spLocks noGrp="1" noChangeArrowheads="1"/>
          </p:cNvSpPr>
          <p:nvPr>
            <p:ph type="title"/>
          </p:nvPr>
        </p:nvSpPr>
        <p:spPr>
          <a:xfrm>
            <a:off x="457200" y="0"/>
            <a:ext cx="8229600" cy="914400"/>
          </a:xfrm>
        </p:spPr>
        <p:txBody>
          <a:bodyPr/>
          <a:lstStyle/>
          <a:p>
            <a:pPr eaLnBrk="1" hangingPunct="1"/>
            <a:r>
              <a:rPr lang="en-US" sz="3600" dirty="0" smtClean="0">
                <a:solidFill>
                  <a:srgbClr val="FF0000"/>
                </a:solidFill>
              </a:rPr>
              <a:t>Safety Decision Making</a:t>
            </a:r>
          </a:p>
        </p:txBody>
      </p:sp>
      <p:sp>
        <p:nvSpPr>
          <p:cNvPr id="266243" name="Rectangle 3"/>
          <p:cNvSpPr>
            <a:spLocks noGrp="1" noChangeArrowheads="1"/>
          </p:cNvSpPr>
          <p:nvPr>
            <p:ph type="body" sz="half" idx="1"/>
          </p:nvPr>
        </p:nvSpPr>
        <p:spPr>
          <a:xfrm>
            <a:off x="0" y="1371600"/>
            <a:ext cx="4648200" cy="3992563"/>
          </a:xfrm>
        </p:spPr>
        <p:txBody>
          <a:bodyPr/>
          <a:lstStyle/>
          <a:p>
            <a:pPr eaLnBrk="1" hangingPunct="1"/>
            <a:r>
              <a:rPr lang="en-US" sz="2800" dirty="0" smtClean="0">
                <a:latin typeface="Arial" pitchFamily="34" charset="0"/>
                <a:cs typeface="Arial" pitchFamily="34" charset="0"/>
              </a:rPr>
              <a:t>Commanders:</a:t>
            </a:r>
          </a:p>
          <a:p>
            <a:pPr lvl="1" eaLnBrk="1" hangingPunct="1">
              <a:spcBef>
                <a:spcPts val="1200"/>
              </a:spcBef>
            </a:pPr>
            <a:r>
              <a:rPr lang="en-US" sz="2400" dirty="0" smtClean="0">
                <a:latin typeface="Arial" pitchFamily="34" charset="0"/>
                <a:cs typeface="Arial" pitchFamily="34" charset="0"/>
              </a:rPr>
              <a:t>Ultimately Responsible</a:t>
            </a:r>
          </a:p>
          <a:p>
            <a:pPr lvl="1" eaLnBrk="1" hangingPunct="1">
              <a:spcBef>
                <a:spcPts val="1200"/>
              </a:spcBef>
            </a:pPr>
            <a:r>
              <a:rPr lang="en-US" sz="2400" dirty="0" smtClean="0">
                <a:latin typeface="Arial" pitchFamily="34" charset="0"/>
                <a:cs typeface="Arial" pitchFamily="34" charset="0"/>
              </a:rPr>
              <a:t>Appoint Dam Safety Officers as Technical Authorities and Advisors</a:t>
            </a:r>
          </a:p>
          <a:p>
            <a:pPr lvl="1" eaLnBrk="1" hangingPunct="1">
              <a:spcBef>
                <a:spcPts val="1200"/>
              </a:spcBef>
            </a:pPr>
            <a:r>
              <a:rPr lang="en-US" sz="2400" dirty="0" smtClean="0">
                <a:latin typeface="Arial" pitchFamily="34" charset="0"/>
                <a:cs typeface="Arial" pitchFamily="34" charset="0"/>
              </a:rPr>
              <a:t>Make Safety Case First (1)</a:t>
            </a:r>
          </a:p>
          <a:p>
            <a:pPr lvl="1" eaLnBrk="1" hangingPunct="1">
              <a:spcBef>
                <a:spcPts val="1200"/>
              </a:spcBef>
            </a:pPr>
            <a:r>
              <a:rPr lang="en-US" sz="2400" dirty="0" smtClean="0">
                <a:latin typeface="Arial" pitchFamily="34" charset="0"/>
                <a:cs typeface="Arial" pitchFamily="34" charset="0"/>
              </a:rPr>
              <a:t>Consider all aspects: Safety, Political, Economic, Societal, Cultural (2)</a:t>
            </a:r>
          </a:p>
        </p:txBody>
      </p:sp>
      <p:grpSp>
        <p:nvGrpSpPr>
          <p:cNvPr id="2" name="Organization Chart 4"/>
          <p:cNvGrpSpPr>
            <a:grpSpLocks noChangeAspect="1"/>
          </p:cNvGrpSpPr>
          <p:nvPr/>
        </p:nvGrpSpPr>
        <p:grpSpPr bwMode="auto">
          <a:xfrm>
            <a:off x="4876800" y="1447800"/>
            <a:ext cx="4030662" cy="3992563"/>
            <a:chOff x="3214" y="1151"/>
            <a:chExt cx="3887" cy="1152"/>
          </a:xfrm>
        </p:grpSpPr>
        <p:cxnSp>
          <p:nvCxnSpPr>
            <p:cNvPr id="2107" name="_s2107"/>
            <p:cNvCxnSpPr>
              <a:cxnSpLocks noChangeShapeType="1"/>
              <a:stCxn id="34" idx="1"/>
              <a:endCxn id="21" idx="2"/>
            </p:cNvCxnSpPr>
            <p:nvPr/>
          </p:nvCxnSpPr>
          <p:spPr bwMode="auto">
            <a:xfrm rot="10800000">
              <a:off x="5190" y="1439"/>
              <a:ext cx="111" cy="288"/>
            </a:xfrm>
            <a:prstGeom prst="bentConnector2">
              <a:avLst/>
            </a:prstGeom>
            <a:noFill/>
            <a:ln w="28575">
              <a:solidFill>
                <a:schemeClr val="tx1"/>
              </a:solidFill>
              <a:miter lim="800000"/>
              <a:headEnd/>
              <a:tailEnd/>
            </a:ln>
          </p:spPr>
        </p:cxnSp>
        <p:cxnSp>
          <p:nvCxnSpPr>
            <p:cNvPr id="2108" name="_s2108"/>
            <p:cNvCxnSpPr>
              <a:cxnSpLocks noChangeShapeType="1"/>
              <a:stCxn id="33" idx="0"/>
              <a:endCxn id="21" idx="2"/>
            </p:cNvCxnSpPr>
            <p:nvPr/>
          </p:nvCxnSpPr>
          <p:spPr bwMode="auto">
            <a:xfrm rot="16200000" flipV="1">
              <a:off x="5642" y="987"/>
              <a:ext cx="576" cy="1479"/>
            </a:xfrm>
            <a:prstGeom prst="bentConnector3">
              <a:avLst>
                <a:gd name="adj1" fmla="val 50000"/>
              </a:avLst>
            </a:prstGeom>
            <a:noFill/>
            <a:ln w="28575">
              <a:solidFill>
                <a:schemeClr val="tx1"/>
              </a:solidFill>
              <a:miter lim="800000"/>
              <a:headEnd/>
              <a:tailEnd/>
            </a:ln>
          </p:spPr>
        </p:cxnSp>
        <p:cxnSp>
          <p:nvCxnSpPr>
            <p:cNvPr id="2109" name="_s2109"/>
            <p:cNvCxnSpPr>
              <a:cxnSpLocks noChangeShapeType="1"/>
              <a:stCxn id="32" idx="3"/>
              <a:endCxn id="21" idx="2"/>
            </p:cNvCxnSpPr>
            <p:nvPr/>
          </p:nvCxnSpPr>
          <p:spPr bwMode="auto">
            <a:xfrm flipV="1">
              <a:off x="5013" y="1439"/>
              <a:ext cx="177" cy="288"/>
            </a:xfrm>
            <a:prstGeom prst="bentConnector2">
              <a:avLst/>
            </a:prstGeom>
            <a:noFill/>
            <a:ln w="28575">
              <a:solidFill>
                <a:schemeClr val="tx1"/>
              </a:solidFill>
              <a:miter lim="800000"/>
              <a:headEnd/>
              <a:tailEnd/>
            </a:ln>
          </p:spPr>
        </p:cxnSp>
        <p:cxnSp>
          <p:nvCxnSpPr>
            <p:cNvPr id="2110" name="_s2110"/>
            <p:cNvCxnSpPr>
              <a:cxnSpLocks noChangeShapeType="1"/>
              <a:stCxn id="25" idx="0"/>
              <a:endCxn id="21" idx="2"/>
            </p:cNvCxnSpPr>
            <p:nvPr/>
          </p:nvCxnSpPr>
          <p:spPr bwMode="auto">
            <a:xfrm rot="16200000" flipV="1">
              <a:off x="5138" y="1491"/>
              <a:ext cx="576" cy="472"/>
            </a:xfrm>
            <a:prstGeom prst="bentConnector3">
              <a:avLst>
                <a:gd name="adj1" fmla="val 50000"/>
              </a:avLst>
            </a:prstGeom>
            <a:noFill/>
            <a:ln w="28575">
              <a:solidFill>
                <a:schemeClr val="tx1"/>
              </a:solidFill>
              <a:miter lim="800000"/>
              <a:headEnd/>
              <a:tailEnd/>
            </a:ln>
          </p:spPr>
        </p:cxnSp>
        <p:cxnSp>
          <p:nvCxnSpPr>
            <p:cNvPr id="2111" name="_s2111"/>
            <p:cNvCxnSpPr>
              <a:cxnSpLocks noChangeShapeType="1"/>
              <a:stCxn id="23" idx="0"/>
              <a:endCxn id="21" idx="2"/>
            </p:cNvCxnSpPr>
            <p:nvPr/>
          </p:nvCxnSpPr>
          <p:spPr bwMode="auto">
            <a:xfrm rot="5400000" flipH="1" flipV="1">
              <a:off x="4634" y="1459"/>
              <a:ext cx="576" cy="536"/>
            </a:xfrm>
            <a:prstGeom prst="bentConnector3">
              <a:avLst>
                <a:gd name="adj1" fmla="val 50000"/>
              </a:avLst>
            </a:prstGeom>
            <a:noFill/>
            <a:ln w="28575">
              <a:solidFill>
                <a:schemeClr val="tx1"/>
              </a:solidFill>
              <a:miter lim="800000"/>
              <a:headEnd/>
              <a:tailEnd/>
            </a:ln>
          </p:spPr>
        </p:cxnSp>
        <p:cxnSp>
          <p:nvCxnSpPr>
            <p:cNvPr id="2112" name="_s2112"/>
            <p:cNvCxnSpPr>
              <a:cxnSpLocks noChangeShapeType="1"/>
              <a:stCxn id="22" idx="0"/>
              <a:endCxn id="21" idx="2"/>
            </p:cNvCxnSpPr>
            <p:nvPr/>
          </p:nvCxnSpPr>
          <p:spPr bwMode="auto">
            <a:xfrm rot="5400000" flipH="1" flipV="1">
              <a:off x="4130" y="955"/>
              <a:ext cx="576" cy="1544"/>
            </a:xfrm>
            <a:prstGeom prst="bentConnector3">
              <a:avLst>
                <a:gd name="adj1" fmla="val 50000"/>
              </a:avLst>
            </a:prstGeom>
            <a:noFill/>
            <a:ln w="28575">
              <a:solidFill>
                <a:schemeClr val="tx1"/>
              </a:solidFill>
              <a:miter lim="800000"/>
              <a:headEnd/>
              <a:tailEnd/>
            </a:ln>
          </p:spPr>
        </p:cxnSp>
        <p:sp>
          <p:nvSpPr>
            <p:cNvPr id="21" name="_s2113"/>
            <p:cNvSpPr>
              <a:spLocks noChangeArrowheads="1"/>
            </p:cNvSpPr>
            <p:nvPr/>
          </p:nvSpPr>
          <p:spPr bwMode="auto">
            <a:xfrm>
              <a:off x="4529" y="1151"/>
              <a:ext cx="132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Commanders</a:t>
              </a:r>
            </a:p>
          </p:txBody>
        </p:sp>
        <p:sp>
          <p:nvSpPr>
            <p:cNvPr id="22" name="_s2114"/>
            <p:cNvSpPr>
              <a:spLocks noChangeArrowheads="1"/>
            </p:cNvSpPr>
            <p:nvPr/>
          </p:nvSpPr>
          <p:spPr bwMode="auto">
            <a:xfrm>
              <a:off x="3214" y="2015"/>
              <a:ext cx="864"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Politics</a:t>
              </a:r>
            </a:p>
          </p:txBody>
        </p:sp>
        <p:sp>
          <p:nvSpPr>
            <p:cNvPr id="23" name="_s2115"/>
            <p:cNvSpPr>
              <a:spLocks noChangeArrowheads="1"/>
            </p:cNvSpPr>
            <p:nvPr/>
          </p:nvSpPr>
          <p:spPr bwMode="auto">
            <a:xfrm>
              <a:off x="4222" y="2015"/>
              <a:ext cx="864"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Higher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Safety</a:t>
              </a:r>
            </a:p>
          </p:txBody>
        </p:sp>
        <p:sp>
          <p:nvSpPr>
            <p:cNvPr id="25" name="_s2116"/>
            <p:cNvSpPr>
              <a:spLocks noChangeArrowheads="1"/>
            </p:cNvSpPr>
            <p:nvPr/>
          </p:nvSpPr>
          <p:spPr bwMode="auto">
            <a:xfrm>
              <a:off x="5230" y="2015"/>
              <a:ext cx="864"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Economics</a:t>
              </a:r>
            </a:p>
          </p:txBody>
        </p:sp>
        <p:sp>
          <p:nvSpPr>
            <p:cNvPr id="32" name="_s2117"/>
            <p:cNvSpPr>
              <a:spLocks noChangeArrowheads="1"/>
            </p:cNvSpPr>
            <p:nvPr/>
          </p:nvSpPr>
          <p:spPr bwMode="auto">
            <a:xfrm>
              <a:off x="4150" y="1583"/>
              <a:ext cx="86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Dam</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Safety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Verdana" pitchFamily="34" charset="0"/>
                </a:rPr>
                <a:t>Officers</a:t>
              </a:r>
            </a:p>
          </p:txBody>
        </p:sp>
        <p:sp>
          <p:nvSpPr>
            <p:cNvPr id="33" name="_s2118"/>
            <p:cNvSpPr>
              <a:spLocks noChangeArrowheads="1"/>
            </p:cNvSpPr>
            <p:nvPr/>
          </p:nvSpPr>
          <p:spPr bwMode="auto">
            <a:xfrm>
              <a:off x="6238" y="2015"/>
              <a:ext cx="86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Societal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Cultural</a:t>
              </a:r>
            </a:p>
          </p:txBody>
        </p:sp>
        <p:sp>
          <p:nvSpPr>
            <p:cNvPr id="34" name="_s2119"/>
            <p:cNvSpPr>
              <a:spLocks noChangeArrowheads="1"/>
            </p:cNvSpPr>
            <p:nvPr/>
          </p:nvSpPr>
          <p:spPr bwMode="auto">
            <a:xfrm>
              <a:off x="5301" y="1583"/>
              <a:ext cx="863" cy="288"/>
            </a:xfrm>
            <a:prstGeom prst="roundRect">
              <a:avLst>
                <a:gd name="adj" fmla="val 16667"/>
              </a:avLst>
            </a:prstGeom>
            <a:solidFill>
              <a:schemeClr val="accent3">
                <a:lumMod val="85000"/>
              </a:schemeClr>
            </a:solidFill>
            <a:ln w="9525">
              <a:solidFill>
                <a:schemeClr val="tx1"/>
              </a:solidFill>
              <a:round/>
              <a:headEnd/>
              <a:tailEnd/>
            </a:ln>
            <a:effectLst>
              <a:softEdge rad="31750"/>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Policies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Verdana" pitchFamily="34" charset="0"/>
                </a:rPr>
                <a:t>Criteria</a:t>
              </a:r>
            </a:p>
          </p:txBody>
        </p:sp>
      </p:grpSp>
      <p:sp>
        <p:nvSpPr>
          <p:cNvPr id="27" name="Oval 21"/>
          <p:cNvSpPr>
            <a:spLocks noChangeArrowheads="1"/>
          </p:cNvSpPr>
          <p:nvPr/>
        </p:nvSpPr>
        <p:spPr bwMode="auto">
          <a:xfrm>
            <a:off x="7848600" y="1600200"/>
            <a:ext cx="3810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b="1">
                <a:latin typeface="Verdana" pitchFamily="34" charset="0"/>
              </a:rPr>
              <a:t>1</a:t>
            </a:r>
          </a:p>
        </p:txBody>
      </p:sp>
      <p:sp>
        <p:nvSpPr>
          <p:cNvPr id="28" name="Oval 22"/>
          <p:cNvSpPr>
            <a:spLocks noChangeArrowheads="1"/>
          </p:cNvSpPr>
          <p:nvPr/>
        </p:nvSpPr>
        <p:spPr bwMode="auto">
          <a:xfrm>
            <a:off x="6705600" y="5410200"/>
            <a:ext cx="381000" cy="381000"/>
          </a:xfrm>
          <a:prstGeom prst="ellipse">
            <a:avLst/>
          </a:prstGeom>
          <a:solidFill>
            <a:schemeClr val="accent1"/>
          </a:solidFill>
          <a:ln w="9525">
            <a:solidFill>
              <a:schemeClr val="tx1"/>
            </a:solidFill>
            <a:round/>
            <a:headEnd/>
            <a:tailEnd/>
          </a:ln>
        </p:spPr>
        <p:txBody>
          <a:bodyPr wrap="none" anchor="ctr"/>
          <a:lstStyle/>
          <a:p>
            <a:pPr algn="ctr" eaLnBrk="0" hangingPunct="0"/>
            <a:r>
              <a:rPr lang="en-US" b="1" dirty="0">
                <a:latin typeface="Verdana" pitchFamily="34" charset="0"/>
              </a:rPr>
              <a:t>2</a:t>
            </a:r>
          </a:p>
        </p:txBody>
      </p:sp>
      <p:sp>
        <p:nvSpPr>
          <p:cNvPr id="29" name="Text Box 23"/>
          <p:cNvSpPr txBox="1">
            <a:spLocks noChangeArrowheads="1"/>
          </p:cNvSpPr>
          <p:nvPr/>
        </p:nvSpPr>
        <p:spPr bwMode="auto">
          <a:xfrm>
            <a:off x="4876800" y="2362200"/>
            <a:ext cx="1277938" cy="523220"/>
          </a:xfrm>
          <a:prstGeom prst="rect">
            <a:avLst/>
          </a:prstGeom>
          <a:noFill/>
          <a:ln w="9525">
            <a:noFill/>
            <a:miter lim="800000"/>
            <a:headEnd/>
            <a:tailEnd/>
          </a:ln>
        </p:spPr>
        <p:txBody>
          <a:bodyPr wrap="square">
            <a:spAutoFit/>
          </a:bodyPr>
          <a:lstStyle/>
          <a:p>
            <a:pPr algn="ctr" eaLnBrk="0" hangingPunct="0"/>
            <a:r>
              <a:rPr lang="en-US" sz="1400" dirty="0">
                <a:latin typeface="Verdana" pitchFamily="34" charset="0"/>
              </a:rPr>
              <a:t>Site Specific</a:t>
            </a:r>
          </a:p>
          <a:p>
            <a:pPr algn="ctr" eaLnBrk="0" hangingPunct="0"/>
            <a:r>
              <a:rPr lang="en-US" sz="1400" dirty="0">
                <a:latin typeface="Verdana" pitchFamily="34" charset="0"/>
              </a:rPr>
              <a:t>Judgment</a:t>
            </a:r>
          </a:p>
        </p:txBody>
      </p:sp>
      <p:sp>
        <p:nvSpPr>
          <p:cNvPr id="30" name="Text Box 24"/>
          <p:cNvSpPr txBox="1">
            <a:spLocks noChangeArrowheads="1"/>
          </p:cNvSpPr>
          <p:nvPr/>
        </p:nvSpPr>
        <p:spPr bwMode="auto">
          <a:xfrm>
            <a:off x="7543800" y="2362200"/>
            <a:ext cx="1260475" cy="517525"/>
          </a:xfrm>
          <a:prstGeom prst="rect">
            <a:avLst/>
          </a:prstGeom>
          <a:noFill/>
          <a:ln w="9525">
            <a:noFill/>
            <a:miter lim="800000"/>
            <a:headEnd/>
            <a:tailEnd/>
          </a:ln>
        </p:spPr>
        <p:txBody>
          <a:bodyPr wrap="none">
            <a:spAutoFit/>
          </a:bodyPr>
          <a:lstStyle/>
          <a:p>
            <a:pPr algn="ctr" eaLnBrk="0" hangingPunct="0"/>
            <a:r>
              <a:rPr lang="en-US" sz="1400" dirty="0">
                <a:latin typeface="Verdana" pitchFamily="34" charset="0"/>
              </a:rPr>
              <a:t>Institutional</a:t>
            </a:r>
          </a:p>
          <a:p>
            <a:pPr algn="ctr" eaLnBrk="0" hangingPunct="0"/>
            <a:r>
              <a:rPr lang="en-US" sz="1400" dirty="0">
                <a:latin typeface="Verdana" pitchFamily="34" charset="0"/>
              </a:rPr>
              <a:t>Judgment</a:t>
            </a:r>
          </a:p>
        </p:txBody>
      </p:sp>
      <p:sp>
        <p:nvSpPr>
          <p:cNvPr id="31" name="Line 25"/>
          <p:cNvSpPr>
            <a:spLocks noChangeShapeType="1"/>
          </p:cNvSpPr>
          <p:nvPr/>
        </p:nvSpPr>
        <p:spPr bwMode="auto">
          <a:xfrm>
            <a:off x="4800600" y="4191000"/>
            <a:ext cx="4191000" cy="0"/>
          </a:xfrm>
          <a:prstGeom prst="line">
            <a:avLst/>
          </a:prstGeom>
          <a:noFill/>
          <a:ln w="76200">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243">
                                            <p:txEl>
                                              <p:pRg st="2" end="2"/>
                                            </p:txEl>
                                          </p:spTgt>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dissolve">
                                      <p:cBhvr>
                                        <p:cTn id="16" dur="500"/>
                                        <p:tgtEl>
                                          <p:spTgt spid="3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dissolv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66243">
                                            <p:txEl>
                                              <p:pRg st="3" end="3"/>
                                            </p:txEl>
                                          </p:spTgt>
                                        </p:tgtEl>
                                        <p:attrNameLst>
                                          <p:attrName>style.visibility</p:attrName>
                                        </p:attrNameLst>
                                      </p:cBhvr>
                                      <p:to>
                                        <p:strVal val="visible"/>
                                      </p:to>
                                    </p:set>
                                  </p:childTnLst>
                                </p:cTn>
                              </p:par>
                              <p:par>
                                <p:cTn id="24" presetID="9"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dissolv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43">
                                            <p:txEl>
                                              <p:pRg st="4" end="4"/>
                                            </p:txEl>
                                          </p:spTgt>
                                        </p:tgtEl>
                                        <p:attrNameLst>
                                          <p:attrName>style.visibility</p:attrName>
                                        </p:attrNameLst>
                                      </p:cBhvr>
                                      <p:to>
                                        <p:strVal val="visible"/>
                                      </p:to>
                                    </p:set>
                                  </p:childTnLst>
                                </p:cTn>
                              </p:par>
                              <p:par>
                                <p:cTn id="31" presetID="9"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dissolve">
                                      <p:cBhvr>
                                        <p:cTn id="33" dur="500"/>
                                        <p:tgtEl>
                                          <p:spTgt spid="2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66243" grpId="0" build="p"/>
      <p:bldP spid="27" grpId="0" animBg="1"/>
      <p:bldP spid="28" grpId="0" animBg="1"/>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a:xfrm>
            <a:off x="381000" y="381000"/>
            <a:ext cx="8229600" cy="914400"/>
          </a:xfrm>
        </p:spPr>
        <p:txBody>
          <a:bodyPr/>
          <a:lstStyle/>
          <a:p>
            <a:pPr eaLnBrk="1" hangingPunct="1"/>
            <a:r>
              <a:rPr lang="en-US" sz="3200" dirty="0" smtClean="0">
                <a:solidFill>
                  <a:srgbClr val="FF0000"/>
                </a:solidFill>
              </a:rPr>
              <a:t>Safety in Relation to Other </a:t>
            </a:r>
            <a:br>
              <a:rPr lang="en-US" sz="3200" dirty="0" smtClean="0">
                <a:solidFill>
                  <a:srgbClr val="FF0000"/>
                </a:solidFill>
              </a:rPr>
            </a:br>
            <a:r>
              <a:rPr lang="en-US" sz="3200" dirty="0" smtClean="0">
                <a:solidFill>
                  <a:srgbClr val="FF0000"/>
                </a:solidFill>
              </a:rPr>
              <a:t>Project Purposes</a:t>
            </a:r>
          </a:p>
        </p:txBody>
      </p:sp>
      <p:sp>
        <p:nvSpPr>
          <p:cNvPr id="3078" name="Rectangle 5"/>
          <p:cNvSpPr>
            <a:spLocks noGrp="1" noChangeArrowheads="1"/>
          </p:cNvSpPr>
          <p:nvPr>
            <p:ph type="body" sz="half" idx="1"/>
          </p:nvPr>
        </p:nvSpPr>
        <p:spPr>
          <a:xfrm>
            <a:off x="304800" y="1676400"/>
            <a:ext cx="4495800" cy="3394075"/>
          </a:xfrm>
        </p:spPr>
        <p:txBody>
          <a:bodyPr/>
          <a:lstStyle/>
          <a:p>
            <a:pPr eaLnBrk="1" hangingPunct="1"/>
            <a:r>
              <a:rPr lang="en-US" sz="2800" dirty="0" smtClean="0">
                <a:latin typeface="Arial" pitchFamily="34" charset="0"/>
                <a:cs typeface="Arial" pitchFamily="34" charset="0"/>
              </a:rPr>
              <a:t>Other Project  Purposes:</a:t>
            </a:r>
          </a:p>
          <a:p>
            <a:pPr lvl="1" eaLnBrk="1" hangingPunct="1"/>
            <a:r>
              <a:rPr lang="en-US" sz="2000" dirty="0" smtClean="0">
                <a:latin typeface="Arial" pitchFamily="34" charset="0"/>
                <a:cs typeface="Arial" pitchFamily="34" charset="0"/>
              </a:rPr>
              <a:t>Water Supply &amp; Reallocation</a:t>
            </a:r>
          </a:p>
          <a:p>
            <a:pPr lvl="1" eaLnBrk="1" hangingPunct="1"/>
            <a:r>
              <a:rPr lang="en-US" sz="2000" dirty="0" smtClean="0">
                <a:latin typeface="Arial" pitchFamily="34" charset="0"/>
                <a:cs typeface="Arial" pitchFamily="34" charset="0"/>
              </a:rPr>
              <a:t>Water Quality &amp; Reoperation</a:t>
            </a:r>
          </a:p>
          <a:p>
            <a:pPr lvl="1" eaLnBrk="1" hangingPunct="1"/>
            <a:r>
              <a:rPr lang="en-US" sz="2000" dirty="0" smtClean="0">
                <a:latin typeface="Arial" pitchFamily="34" charset="0"/>
                <a:cs typeface="Arial" pitchFamily="34" charset="0"/>
              </a:rPr>
              <a:t>Recreation &amp; Hydropower</a:t>
            </a:r>
          </a:p>
          <a:p>
            <a:pPr lvl="1" eaLnBrk="1" hangingPunct="1"/>
            <a:r>
              <a:rPr lang="en-US" sz="2000" dirty="0" smtClean="0">
                <a:latin typeface="Arial" pitchFamily="34" charset="0"/>
                <a:cs typeface="Arial" pitchFamily="34" charset="0"/>
              </a:rPr>
              <a:t>U/S Environmental Projects</a:t>
            </a:r>
          </a:p>
          <a:p>
            <a:pPr lvl="1" eaLnBrk="1" hangingPunct="1"/>
            <a:r>
              <a:rPr lang="en-US" sz="2000" dirty="0" smtClean="0">
                <a:latin typeface="Arial" pitchFamily="34" charset="0"/>
                <a:cs typeface="Arial" pitchFamily="34" charset="0"/>
              </a:rPr>
              <a:t>D/S Environmental Interests</a:t>
            </a:r>
          </a:p>
          <a:p>
            <a:pPr eaLnBrk="1" hangingPunct="1"/>
            <a:r>
              <a:rPr lang="en-US" sz="2800" dirty="0" smtClean="0">
                <a:latin typeface="Arial" pitchFamily="34" charset="0"/>
                <a:cs typeface="Arial" pitchFamily="34" charset="0"/>
              </a:rPr>
              <a:t>Not an “Either – Or” Proposition</a:t>
            </a:r>
          </a:p>
          <a:p>
            <a:pPr lvl="1" eaLnBrk="1" hangingPunct="1"/>
            <a:r>
              <a:rPr lang="en-US" sz="2000" dirty="0" smtClean="0">
                <a:latin typeface="Arial" pitchFamily="34" charset="0"/>
                <a:cs typeface="Arial" pitchFamily="34" charset="0"/>
              </a:rPr>
              <a:t>Meet Safety Criteria First</a:t>
            </a:r>
          </a:p>
          <a:p>
            <a:pPr lvl="1" eaLnBrk="1" hangingPunct="1"/>
            <a:r>
              <a:rPr lang="en-US" sz="2000" dirty="0" smtClean="0">
                <a:latin typeface="Arial" pitchFamily="34" charset="0"/>
                <a:cs typeface="Arial" pitchFamily="34" charset="0"/>
              </a:rPr>
              <a:t>Then Include Other Purposes</a:t>
            </a:r>
          </a:p>
        </p:txBody>
      </p:sp>
      <p:graphicFrame>
        <p:nvGraphicFramePr>
          <p:cNvPr id="3074" name="Object 3"/>
          <p:cNvGraphicFramePr>
            <a:graphicFrameLocks noChangeAspect="1"/>
          </p:cNvGraphicFramePr>
          <p:nvPr>
            <p:ph type="clipArt" sz="half" idx="2"/>
          </p:nvPr>
        </p:nvGraphicFramePr>
        <p:xfrm>
          <a:off x="5780088" y="1828800"/>
          <a:ext cx="3363912" cy="2205038"/>
        </p:xfrm>
        <a:graphic>
          <a:graphicData uri="http://schemas.openxmlformats.org/presentationml/2006/ole">
            <p:oleObj spid="_x0000_s4098" name="Clip" r:id="rId4" imgW="5638095" imgH="3695238" progId="">
              <p:embed/>
            </p:oleObj>
          </a:graphicData>
        </a:graphic>
      </p:graphicFrame>
      <p:pic>
        <p:nvPicPr>
          <p:cNvPr id="3077" name="Picture 4" descr="TF slide 1"/>
          <p:cNvPicPr>
            <a:picLocks noChangeAspect="1" noChangeArrowheads="1"/>
          </p:cNvPicPr>
          <p:nvPr/>
        </p:nvPicPr>
        <p:blipFill>
          <a:blip r:embed="rId5" cstate="screen"/>
          <a:srcRect/>
          <a:stretch>
            <a:fillRect/>
          </a:stretch>
        </p:blipFill>
        <p:spPr bwMode="auto">
          <a:xfrm>
            <a:off x="4648200" y="4191000"/>
            <a:ext cx="3227388" cy="213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dirty="0" smtClean="0"/>
              <a:t>Lead Engineer </a:t>
            </a:r>
            <a:endParaRPr lang="en-US" dirty="0"/>
          </a:p>
        </p:txBody>
      </p:sp>
      <p:sp>
        <p:nvSpPr>
          <p:cNvPr id="3" name="Text Placeholder 2"/>
          <p:cNvSpPr>
            <a:spLocks noGrp="1"/>
          </p:cNvSpPr>
          <p:nvPr>
            <p:ph type="body" sz="half" idx="1"/>
          </p:nvPr>
        </p:nvSpPr>
        <p:spPr>
          <a:xfrm>
            <a:off x="457200" y="1524000"/>
            <a:ext cx="8458200" cy="3992563"/>
          </a:xfrm>
        </p:spPr>
        <p:txBody>
          <a:bodyPr/>
          <a:lstStyle/>
          <a:p>
            <a:r>
              <a:rPr lang="en-US" dirty="0" smtClean="0"/>
              <a:t>A professional engineer, engineering geologist, or geologist, qualified through appropriate technical training and experience, assigned the responsibility to lead the technical team members of a product delivery team. </a:t>
            </a:r>
          </a:p>
          <a:p>
            <a:r>
              <a:rPr lang="en-US" dirty="0" smtClean="0"/>
              <a:t>Should be same person throughout studies.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dirty="0" smtClean="0">
                <a:solidFill>
                  <a:srgbClr val="FF0000"/>
                </a:solidFill>
              </a:rPr>
              <a:t>Communicating Risks &amp; Safety</a:t>
            </a:r>
          </a:p>
        </p:txBody>
      </p:sp>
      <p:sp>
        <p:nvSpPr>
          <p:cNvPr id="19460" name="Rectangle 3"/>
          <p:cNvSpPr>
            <a:spLocks noGrp="1" noChangeArrowheads="1"/>
          </p:cNvSpPr>
          <p:nvPr>
            <p:ph idx="1"/>
          </p:nvPr>
        </p:nvSpPr>
        <p:spPr>
          <a:xfrm>
            <a:off x="381000" y="1752600"/>
            <a:ext cx="8229600" cy="4525963"/>
          </a:xfrm>
        </p:spPr>
        <p:txBody>
          <a:bodyPr/>
          <a:lstStyle/>
          <a:p>
            <a:pPr eaLnBrk="1" hangingPunct="1">
              <a:lnSpc>
                <a:spcPct val="90000"/>
              </a:lnSpc>
            </a:pPr>
            <a:r>
              <a:rPr lang="en-US" dirty="0" smtClean="0">
                <a:latin typeface="Arial" pitchFamily="34" charset="0"/>
                <a:cs typeface="Arial" pitchFamily="34" charset="0"/>
              </a:rPr>
              <a:t>It is inconsistent and disingenuous to state that projects are “safe but require significant investment for repair”</a:t>
            </a:r>
          </a:p>
          <a:p>
            <a:pPr eaLnBrk="1" hangingPunct="1">
              <a:lnSpc>
                <a:spcPct val="90000"/>
              </a:lnSpc>
            </a:pPr>
            <a:r>
              <a:rPr lang="en-US" dirty="0" smtClean="0">
                <a:latin typeface="Arial" pitchFamily="34" charset="0"/>
                <a:cs typeface="Arial" pitchFamily="34" charset="0"/>
              </a:rPr>
              <a:t>As designers, constructors, and operators, engineers have a unique moral obligation to make judgments on safety because the general public does not have the experience and knowledge to do this.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304800" y="228600"/>
            <a:ext cx="8382000" cy="1676400"/>
          </a:xfrm>
        </p:spPr>
        <p:txBody>
          <a:bodyPr/>
          <a:lstStyle/>
          <a:p>
            <a:pPr eaLnBrk="1" hangingPunct="1"/>
            <a:r>
              <a:rPr lang="en-US" sz="2800" dirty="0" smtClean="0">
                <a:solidFill>
                  <a:srgbClr val="FF0000"/>
                </a:solidFill>
              </a:rPr>
              <a:t>What Does the Credible Owner While Deficiencies are Being Addressed?</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3200" dirty="0" smtClean="0">
                <a:solidFill>
                  <a:srgbClr val="FF0000"/>
                </a:solidFill>
              </a:rPr>
              <a:t>Interim Risk Reduction Measures (Chapter 7)</a:t>
            </a:r>
          </a:p>
        </p:txBody>
      </p:sp>
      <p:pic>
        <p:nvPicPr>
          <p:cNvPr id="20485" name="Picture 4" descr="Pages from EC 1110-2-6064"/>
          <p:cNvPicPr>
            <a:picLocks noGrp="1" noChangeAspect="1" noChangeArrowheads="1"/>
          </p:cNvPicPr>
          <p:nvPr>
            <p:ph type="clipArt" sz="half" idx="1"/>
          </p:nvPr>
        </p:nvPicPr>
        <p:blipFill>
          <a:blip r:embed="rId3" cstate="screen"/>
          <a:srcRect/>
          <a:stretch>
            <a:fillRect/>
          </a:stretch>
        </p:blipFill>
        <p:spPr>
          <a:xfrm>
            <a:off x="691857" y="2133601"/>
            <a:ext cx="3394368" cy="3657599"/>
          </a:xfrm>
          <a:noFill/>
        </p:spPr>
      </p:pic>
      <p:sp>
        <p:nvSpPr>
          <p:cNvPr id="20484" name="Rectangle 3"/>
          <p:cNvSpPr>
            <a:spLocks noGrp="1" noChangeArrowheads="1"/>
          </p:cNvSpPr>
          <p:nvPr>
            <p:ph type="body" sz="half" idx="2"/>
          </p:nvPr>
        </p:nvSpPr>
        <p:spPr>
          <a:xfrm>
            <a:off x="4648200" y="2362200"/>
            <a:ext cx="4033838" cy="3992563"/>
          </a:xfrm>
        </p:spPr>
        <p:txBody>
          <a:bodyPr/>
          <a:lstStyle/>
          <a:p>
            <a:pPr eaLnBrk="1" hangingPunct="1"/>
            <a:r>
              <a:rPr lang="en-US" sz="2800" dirty="0" smtClean="0">
                <a:latin typeface="Arial" pitchFamily="34" charset="0"/>
                <a:cs typeface="Arial" pitchFamily="34" charset="0"/>
              </a:rPr>
              <a:t>Our Response to Intolerable Risks within a Constrained Budget</a:t>
            </a:r>
          </a:p>
          <a:p>
            <a:pPr eaLnBrk="1" hangingPunct="1"/>
            <a:r>
              <a:rPr lang="en-US" sz="2800" dirty="0" smtClean="0">
                <a:latin typeface="Arial" pitchFamily="34" charset="0"/>
                <a:cs typeface="Arial" pitchFamily="34" charset="0"/>
              </a:rPr>
              <a:t>IRRMs will be around for a </a:t>
            </a:r>
            <a:r>
              <a:rPr lang="en-US" sz="2800" b="1" i="1" dirty="0" smtClean="0">
                <a:latin typeface="Arial" pitchFamily="34" charset="0"/>
                <a:cs typeface="Arial" pitchFamily="34" charset="0"/>
              </a:rPr>
              <a:t>long</a:t>
            </a:r>
            <a:r>
              <a:rPr lang="en-US" sz="2800" dirty="0" smtClean="0">
                <a:latin typeface="Arial" pitchFamily="34" charset="0"/>
                <a:cs typeface="Arial" pitchFamily="34" charset="0"/>
              </a:rPr>
              <a:t> time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7"/>
          <p:cNvSpPr>
            <a:spLocks noGrp="1"/>
          </p:cNvSpPr>
          <p:nvPr>
            <p:ph type="sldNum" sz="quarter" idx="10"/>
          </p:nvPr>
        </p:nvSpPr>
        <p:spPr/>
        <p:txBody>
          <a:bodyPr/>
          <a:lstStyle/>
          <a:p>
            <a:pPr>
              <a:defRPr/>
            </a:pPr>
            <a:fld id="{412D2CAC-BBC1-4E1D-B40E-AE6B92A03789}" type="slidenum">
              <a:rPr lang="en-US" smtClean="0"/>
              <a:pPr>
                <a:defRPr/>
              </a:pPr>
              <a:t>17</a:t>
            </a:fld>
            <a:endParaRPr lang="en-US" dirty="0"/>
          </a:p>
        </p:txBody>
      </p:sp>
      <p:pic>
        <p:nvPicPr>
          <p:cNvPr id="7" name="Picture 3"/>
          <p:cNvPicPr>
            <a:picLocks noChangeAspect="1" noChangeArrowheads="1"/>
          </p:cNvPicPr>
          <p:nvPr/>
        </p:nvPicPr>
        <p:blipFill>
          <a:blip r:embed="rId3" cstate="screen"/>
          <a:srcRect/>
          <a:stretch>
            <a:fillRect/>
          </a:stretch>
        </p:blipFill>
        <p:spPr bwMode="auto">
          <a:xfrm>
            <a:off x="304800" y="152400"/>
            <a:ext cx="8555020" cy="5715000"/>
          </a:xfrm>
          <a:prstGeom prst="rect">
            <a:avLst/>
          </a:prstGeom>
          <a:noFill/>
          <a:ln w="28575">
            <a:solidFill>
              <a:schemeClr val="tx1"/>
            </a:solidFill>
            <a:miter lim="800000"/>
            <a:headEnd/>
            <a:tailEnd/>
          </a:ln>
        </p:spPr>
      </p:pic>
      <p:sp>
        <p:nvSpPr>
          <p:cNvPr id="12" name="TextBox 11"/>
          <p:cNvSpPr txBox="1"/>
          <p:nvPr/>
        </p:nvSpPr>
        <p:spPr>
          <a:xfrm>
            <a:off x="1697020" y="261072"/>
            <a:ext cx="184731" cy="362309"/>
          </a:xfrm>
          <a:prstGeom prst="rect">
            <a:avLst/>
          </a:prstGeom>
          <a:noFill/>
        </p:spPr>
        <p:txBody>
          <a:bodyPr wrap="none" rtlCol="0">
            <a:spAutoFit/>
          </a:bodyPr>
          <a:lstStyle/>
          <a:p>
            <a:endParaRPr lang="en-US" dirty="0"/>
          </a:p>
        </p:txBody>
      </p:sp>
      <p:sp>
        <p:nvSpPr>
          <p:cNvPr id="13" name="TextBox 12"/>
          <p:cNvSpPr txBox="1"/>
          <p:nvPr/>
        </p:nvSpPr>
        <p:spPr>
          <a:xfrm>
            <a:off x="4364020" y="560076"/>
            <a:ext cx="184731" cy="362309"/>
          </a:xfrm>
          <a:prstGeom prst="rect">
            <a:avLst/>
          </a:prstGeom>
          <a:noFill/>
        </p:spPr>
        <p:txBody>
          <a:bodyPr wrap="none" rtlCol="0">
            <a:spAutoFit/>
          </a:bodyPr>
          <a:lstStyle/>
          <a:p>
            <a:endParaRPr lang="en-US" dirty="0"/>
          </a:p>
        </p:txBody>
      </p:sp>
      <p:sp>
        <p:nvSpPr>
          <p:cNvPr id="17" name="Left-Right Arrow 16"/>
          <p:cNvSpPr/>
          <p:nvPr/>
        </p:nvSpPr>
        <p:spPr>
          <a:xfrm>
            <a:off x="2230420" y="2129848"/>
            <a:ext cx="6096000" cy="373755"/>
          </a:xfrm>
          <a:prstGeom prst="leftRightArrow">
            <a:avLst/>
          </a:prstGeom>
          <a:solidFill>
            <a:srgbClr val="FFFF00"/>
          </a:solidFill>
          <a:ln>
            <a:solidFill>
              <a:srgbClr val="8E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dirty="0">
                <a:solidFill>
                  <a:srgbClr val="000000"/>
                </a:solidFill>
              </a:rPr>
              <a:t>Duration </a:t>
            </a:r>
            <a:r>
              <a:rPr lang="en-US" sz="1400" dirty="0" smtClean="0">
                <a:solidFill>
                  <a:srgbClr val="000000"/>
                </a:solidFill>
              </a:rPr>
              <a:t>of Interim Risk Reduction Measures!</a:t>
            </a:r>
            <a:endParaRPr lang="en-US" sz="1400" dirty="0">
              <a:solidFill>
                <a:srgbClr val="000000"/>
              </a:solidFill>
            </a:endParaRPr>
          </a:p>
        </p:txBody>
      </p:sp>
      <p:sp>
        <p:nvSpPr>
          <p:cNvPr id="21" name="TextBox 20"/>
          <p:cNvSpPr txBox="1"/>
          <p:nvPr/>
        </p:nvSpPr>
        <p:spPr>
          <a:xfrm>
            <a:off x="2763820" y="335823"/>
            <a:ext cx="4307589" cy="452886"/>
          </a:xfrm>
          <a:prstGeom prst="rect">
            <a:avLst/>
          </a:prstGeom>
          <a:noFill/>
        </p:spPr>
        <p:txBody>
          <a:bodyPr wrap="none" rtlCol="0">
            <a:spAutoFit/>
          </a:bodyPr>
          <a:lstStyle/>
          <a:p>
            <a:r>
              <a:rPr lang="en-US" sz="2400" b="1" dirty="0" smtClean="0"/>
              <a:t>Dam Safety Investment Plan</a:t>
            </a:r>
            <a:endParaRPr lang="en-US" sz="2400" b="1" dirty="0"/>
          </a:p>
        </p:txBody>
      </p:sp>
      <p:sp>
        <p:nvSpPr>
          <p:cNvPr id="6" name="Rectangle 3"/>
          <p:cNvSpPr txBox="1">
            <a:spLocks noChangeArrowheads="1"/>
          </p:cNvSpPr>
          <p:nvPr/>
        </p:nvSpPr>
        <p:spPr bwMode="auto">
          <a:xfrm>
            <a:off x="1620820" y="2802607"/>
            <a:ext cx="5410200" cy="171927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90000"/>
              </a:lnSpc>
              <a:spcBef>
                <a:spcPct val="20000"/>
              </a:spcBef>
              <a:buFont typeface="Arial" pitchFamily="34" charset="0"/>
              <a:buChar char="•"/>
              <a:defRPr/>
            </a:pP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$26 Billion Investment to Repair 319</a:t>
            </a:r>
            <a:r>
              <a:rPr kumimoji="0" lang="en-US" sz="1400" b="1" i="0" u="none" strike="noStrike" kern="0" cap="none" spc="0" normalizeH="0" noProof="0" dirty="0" smtClean="0">
                <a:ln>
                  <a:noFill/>
                </a:ln>
                <a:solidFill>
                  <a:schemeClr val="tx1"/>
                </a:solidFill>
                <a:effectLst/>
                <a:uLnTx/>
                <a:uFillTx/>
                <a:latin typeface="+mn-lt"/>
                <a:ea typeface="ＭＳ Ｐゴシック" charset="-128"/>
                <a:cs typeface="+mn-cs"/>
              </a:rPr>
              <a:t> </a:t>
            </a: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DSAC I, II &amp; III Dams</a:t>
            </a:r>
            <a:endParaRPr lang="en-US" sz="1400" b="1" kern="0" dirty="0" smtClean="0">
              <a:latin typeface="+mn-lt"/>
            </a:endParaRPr>
          </a:p>
          <a:p>
            <a:pPr lvl="0" eaLnBrk="0" hangingPunct="0">
              <a:lnSpc>
                <a:spcPct val="90000"/>
              </a:lnSpc>
              <a:spcBef>
                <a:spcPct val="20000"/>
              </a:spcBef>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Funding Scenario’s to Complete Investment:</a:t>
            </a:r>
          </a:p>
          <a:p>
            <a:pPr marL="457200" marR="0" lvl="1" indent="0" algn="l" defTabSz="914400" rtl="0" eaLnBrk="1" fontAlgn="base" latinLnBrk="0" hangingPunct="1">
              <a:lnSpc>
                <a:spcPct val="90000"/>
              </a:lnSpc>
              <a:spcBef>
                <a:spcPct val="20000"/>
              </a:spcBef>
              <a:spcAft>
                <a:spcPct val="0"/>
              </a:spcAft>
              <a:buClrTx/>
              <a:buSzPct val="75000"/>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rPr>
              <a:t> $500M / year – 55 years (current</a:t>
            </a:r>
            <a:r>
              <a:rPr lang="en-US" sz="1400" b="1" kern="0" dirty="0" smtClean="0">
                <a:latin typeface="+mn-lt"/>
                <a:ea typeface="ＭＳ Ｐゴシック" charset="-128"/>
              </a:rPr>
              <a:t>)</a:t>
            </a:r>
          </a:p>
          <a:p>
            <a:pPr>
              <a:lnSpc>
                <a:spcPct val="90000"/>
              </a:lnSpc>
              <a:spcBef>
                <a:spcPct val="20000"/>
              </a:spcBef>
              <a:buSzPct val="75000"/>
              <a:buFont typeface="Arial" pitchFamily="34" charset="0"/>
              <a:buChar char="•"/>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$25 Billion/year in Benefits</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Population at Risk is &gt; 15 Million</a:t>
            </a:r>
          </a:p>
          <a:p>
            <a:pPr marL="0" marR="0" lvl="0" indent="0" algn="l" defTabSz="914400" rtl="0" eaLnBrk="1" fontAlgn="base" latinLnBrk="0" hangingPunct="1">
              <a:lnSpc>
                <a:spcPct val="90000"/>
              </a:lnSpc>
              <a:spcBef>
                <a:spcPct val="20000"/>
              </a:spcBef>
              <a:spcAft>
                <a:spcPct val="0"/>
              </a:spcAft>
              <a:buClrTx/>
              <a:buSzTx/>
              <a:buFont typeface="Arial" pitchFamily="34" charset="0"/>
              <a:buChar char="•"/>
              <a:tabLst/>
              <a:defRPr/>
            </a:pPr>
            <a:r>
              <a:rPr kumimoji="0" lang="en-US" sz="1400" b="1" i="0" u="none" strike="noStrike" kern="0" cap="none" spc="0" normalizeH="0" baseline="0" noProof="0" dirty="0" smtClean="0">
                <a:ln>
                  <a:noFill/>
                </a:ln>
                <a:solidFill>
                  <a:schemeClr val="tx1"/>
                </a:solidFill>
                <a:effectLst/>
                <a:uLnTx/>
                <a:uFillTx/>
                <a:latin typeface="+mn-lt"/>
                <a:ea typeface="ＭＳ Ｐゴシック" charset="-128"/>
                <a:cs typeface="+mn-cs"/>
              </a:rPr>
              <a:t> Avoids $236 Billion in Direct Damages </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533400" y="228600"/>
            <a:ext cx="8229600" cy="914400"/>
          </a:xfrm>
        </p:spPr>
        <p:txBody>
          <a:bodyPr/>
          <a:lstStyle/>
          <a:p>
            <a:pPr eaLnBrk="1" hangingPunct="1"/>
            <a:r>
              <a:rPr lang="en-US" sz="4000" dirty="0" smtClean="0">
                <a:solidFill>
                  <a:srgbClr val="FF0000"/>
                </a:solidFill>
              </a:rPr>
              <a:t>Managing Consequences:</a:t>
            </a:r>
            <a:br>
              <a:rPr lang="en-US" sz="4000" dirty="0" smtClean="0">
                <a:solidFill>
                  <a:srgbClr val="FF0000"/>
                </a:solidFill>
              </a:rPr>
            </a:br>
            <a:r>
              <a:rPr lang="en-US" sz="4000" dirty="0" smtClean="0">
                <a:solidFill>
                  <a:srgbClr val="FF0000"/>
                </a:solidFill>
              </a:rPr>
              <a:t>A Shared Responsibility</a:t>
            </a:r>
          </a:p>
        </p:txBody>
      </p:sp>
      <p:sp>
        <p:nvSpPr>
          <p:cNvPr id="21508" name="Rectangle 3"/>
          <p:cNvSpPr>
            <a:spLocks noGrp="1" noChangeArrowheads="1"/>
          </p:cNvSpPr>
          <p:nvPr>
            <p:ph type="body" sz="half" idx="1"/>
          </p:nvPr>
        </p:nvSpPr>
        <p:spPr>
          <a:xfrm>
            <a:off x="457200" y="1447800"/>
            <a:ext cx="4033838" cy="3916363"/>
          </a:xfrm>
        </p:spPr>
        <p:txBody>
          <a:bodyPr/>
          <a:lstStyle/>
          <a:p>
            <a:pPr eaLnBrk="1" hangingPunct="1"/>
            <a:r>
              <a:rPr lang="en-US" sz="2400" dirty="0" smtClean="0">
                <a:latin typeface="Arial" pitchFamily="34" charset="0"/>
                <a:cs typeface="Arial" pitchFamily="34" charset="0"/>
              </a:rPr>
              <a:t>Development of Urban and Rural Areas</a:t>
            </a:r>
          </a:p>
          <a:p>
            <a:pPr lvl="1" eaLnBrk="1" hangingPunct="1"/>
            <a:r>
              <a:rPr lang="en-US" sz="2000" i="1" dirty="0" smtClean="0">
                <a:latin typeface="Arial" pitchFamily="34" charset="0"/>
                <a:cs typeface="Arial" pitchFamily="34" charset="0"/>
              </a:rPr>
              <a:t>Lack of Flood Plain Management by Locals</a:t>
            </a:r>
          </a:p>
          <a:p>
            <a:pPr lvl="1" eaLnBrk="1" hangingPunct="1"/>
            <a:r>
              <a:rPr lang="en-US" sz="2000" i="1" dirty="0" smtClean="0">
                <a:latin typeface="Arial" pitchFamily="34" charset="0"/>
                <a:cs typeface="Arial" pitchFamily="34" charset="0"/>
              </a:rPr>
              <a:t>Flood Storage to Accommodate</a:t>
            </a:r>
          </a:p>
          <a:p>
            <a:pPr lvl="1" eaLnBrk="1" hangingPunct="1"/>
            <a:r>
              <a:rPr lang="en-US" sz="2000" i="1" dirty="0" smtClean="0">
                <a:latin typeface="Arial" pitchFamily="34" charset="0"/>
                <a:cs typeface="Arial" pitchFamily="34" charset="0"/>
              </a:rPr>
              <a:t>Uncontrolled New Development Downstream</a:t>
            </a:r>
          </a:p>
          <a:p>
            <a:pPr eaLnBrk="1" hangingPunct="1"/>
            <a:r>
              <a:rPr lang="en-US" sz="2400" dirty="0" smtClean="0">
                <a:latin typeface="Arial" pitchFamily="34" charset="0"/>
                <a:cs typeface="Arial" pitchFamily="34" charset="0"/>
              </a:rPr>
              <a:t>Non-Structural Measures</a:t>
            </a:r>
            <a:endParaRPr lang="en-US" sz="2400" i="1" dirty="0" smtClean="0">
              <a:latin typeface="Arial" pitchFamily="34" charset="0"/>
              <a:cs typeface="Arial" pitchFamily="34" charset="0"/>
            </a:endParaRPr>
          </a:p>
          <a:p>
            <a:pPr lvl="1" eaLnBrk="1" hangingPunct="1"/>
            <a:r>
              <a:rPr lang="en-US" sz="2000" i="1" dirty="0" smtClean="0">
                <a:latin typeface="Arial" pitchFamily="34" charset="0"/>
                <a:cs typeface="Arial" pitchFamily="34" charset="0"/>
              </a:rPr>
              <a:t>EAPs &amp; Inundation Maps</a:t>
            </a:r>
          </a:p>
          <a:p>
            <a:pPr lvl="1" eaLnBrk="1" hangingPunct="1"/>
            <a:r>
              <a:rPr lang="en-US" sz="2000" i="1" dirty="0" smtClean="0">
                <a:latin typeface="Arial" pitchFamily="34" charset="0"/>
                <a:cs typeface="Arial" pitchFamily="34" charset="0"/>
              </a:rPr>
              <a:t>Risk Communication</a:t>
            </a:r>
          </a:p>
          <a:p>
            <a:pPr lvl="1" eaLnBrk="1" hangingPunct="1"/>
            <a:r>
              <a:rPr lang="en-US" sz="2000" i="1" dirty="0" smtClean="0">
                <a:latin typeface="Arial" pitchFamily="34" charset="0"/>
                <a:cs typeface="Arial" pitchFamily="34" charset="0"/>
              </a:rPr>
              <a:t>Buy Outs</a:t>
            </a:r>
          </a:p>
        </p:txBody>
      </p:sp>
      <p:pic>
        <p:nvPicPr>
          <p:cNvPr id="21509" name="Picture 4" descr="splpf256"/>
          <p:cNvPicPr>
            <a:picLocks noChangeAspect="1" noChangeArrowheads="1"/>
          </p:cNvPicPr>
          <p:nvPr/>
        </p:nvPicPr>
        <p:blipFill>
          <a:blip r:embed="rId3" cstate="screen"/>
          <a:srcRect/>
          <a:stretch>
            <a:fillRect/>
          </a:stretch>
        </p:blipFill>
        <p:spPr bwMode="auto">
          <a:xfrm>
            <a:off x="4495800" y="1676400"/>
            <a:ext cx="3455988" cy="2505075"/>
          </a:xfrm>
          <a:prstGeom prst="rect">
            <a:avLst/>
          </a:prstGeom>
          <a:noFill/>
          <a:ln w="9525">
            <a:noFill/>
            <a:miter lim="800000"/>
            <a:headEnd/>
            <a:tailEnd/>
          </a:ln>
        </p:spPr>
      </p:pic>
      <p:pic>
        <p:nvPicPr>
          <p:cNvPr id="21510" name="Picture 5" descr="wnrh-3"/>
          <p:cNvPicPr>
            <a:picLocks noChangeAspect="1" noChangeArrowheads="1"/>
          </p:cNvPicPr>
          <p:nvPr/>
        </p:nvPicPr>
        <p:blipFill>
          <a:blip r:embed="rId4" cstate="screen"/>
          <a:srcRect/>
          <a:stretch>
            <a:fillRect/>
          </a:stretch>
        </p:blipFill>
        <p:spPr bwMode="auto">
          <a:xfrm>
            <a:off x="5257800" y="4343400"/>
            <a:ext cx="2733675" cy="17824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6800" y="1600200"/>
            <a:ext cx="7162800" cy="2462213"/>
          </a:xfrm>
          <a:prstGeom prst="rect">
            <a:avLst/>
          </a:prstGeom>
        </p:spPr>
        <p:txBody>
          <a:bodyPr wrap="square">
            <a:spAutoFit/>
          </a:bodyPr>
          <a:lstStyle/>
          <a:p>
            <a:pPr algn="ctr">
              <a:spcBef>
                <a:spcPct val="50000"/>
              </a:spcBef>
            </a:pPr>
            <a:r>
              <a:rPr lang="en-US" sz="4400" b="1" dirty="0" smtClean="0"/>
              <a:t>An important action to reduce risk is:</a:t>
            </a:r>
          </a:p>
          <a:p>
            <a:pPr algn="ctr">
              <a:spcBef>
                <a:spcPct val="50000"/>
              </a:spcBef>
            </a:pPr>
            <a:r>
              <a:rPr lang="en-US" sz="4400" b="1" dirty="0" smtClean="0"/>
              <a:t>Dam Safety Training</a:t>
            </a:r>
            <a:endParaRPr lang="en-US" sz="4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FF0000"/>
                </a:solidFill>
              </a:rPr>
              <a:t>Corps of Engineers History</a:t>
            </a:r>
          </a:p>
        </p:txBody>
      </p:sp>
      <p:sp>
        <p:nvSpPr>
          <p:cNvPr id="16388" name="Rectangle 3"/>
          <p:cNvSpPr>
            <a:spLocks noGrp="1" noChangeArrowheads="1"/>
          </p:cNvSpPr>
          <p:nvPr>
            <p:ph idx="1"/>
          </p:nvPr>
        </p:nvSpPr>
        <p:spPr>
          <a:xfrm>
            <a:off x="609600" y="1600200"/>
            <a:ext cx="7848600" cy="3886200"/>
          </a:xfrm>
        </p:spPr>
        <p:txBody>
          <a:bodyPr/>
          <a:lstStyle/>
          <a:p>
            <a:pPr eaLnBrk="1" hangingPunct="1"/>
            <a:r>
              <a:rPr lang="en-US" dirty="0" smtClean="0"/>
              <a:t>Founded in 1775</a:t>
            </a:r>
          </a:p>
          <a:p>
            <a:pPr eaLnBrk="1" hangingPunct="1"/>
            <a:r>
              <a:rPr lang="en-US" dirty="0" smtClean="0"/>
              <a:t>Civil Works Mission Established in 1800</a:t>
            </a:r>
          </a:p>
          <a:p>
            <a:pPr eaLnBrk="1" hangingPunct="1"/>
            <a:r>
              <a:rPr lang="en-US" dirty="0" smtClean="0"/>
              <a:t>First Dam Built in 1824</a:t>
            </a:r>
          </a:p>
          <a:p>
            <a:pPr eaLnBrk="1" hangingPunct="1"/>
            <a:r>
              <a:rPr lang="en-US" dirty="0" smtClean="0">
                <a:sym typeface="Symbol" pitchFamily="18" charset="2"/>
              </a:rPr>
              <a:t>Newest Major Dam Completed in 2001</a:t>
            </a:r>
          </a:p>
          <a:p>
            <a:pPr eaLnBrk="1" hangingPunct="1"/>
            <a:r>
              <a:rPr lang="en-US" dirty="0" smtClean="0">
                <a:sym typeface="Symbol" pitchFamily="18" charset="2"/>
              </a:rPr>
              <a:t>Nearing Completion of RCC Dam in 	Puerto Rico</a:t>
            </a:r>
            <a:r>
              <a:rPr lang="en-US" dirty="0" smtClean="0"/>
              <a:t> </a:t>
            </a:r>
            <a:br>
              <a:rPr lang="en-US" dirty="0" smtClean="0"/>
            </a:br>
            <a:r>
              <a:rPr lang="en-US" dirty="0" smtClean="0"/>
              <a:t>		</a:t>
            </a: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533400"/>
            <a:ext cx="8229600" cy="763587"/>
          </a:xfrm>
        </p:spPr>
        <p:txBody>
          <a:bodyPr/>
          <a:lstStyle/>
          <a:p>
            <a:pPr eaLnBrk="1" hangingPunct="1">
              <a:defRPr/>
            </a:pPr>
            <a:r>
              <a:rPr lang="en-US" dirty="0" smtClean="0"/>
              <a:t>Why Dam Safety Training?</a:t>
            </a:r>
          </a:p>
        </p:txBody>
      </p:sp>
      <p:sp>
        <p:nvSpPr>
          <p:cNvPr id="4099" name="Rectangle 3"/>
          <p:cNvSpPr>
            <a:spLocks noGrp="1" noChangeArrowheads="1"/>
          </p:cNvSpPr>
          <p:nvPr>
            <p:ph type="body" idx="1"/>
          </p:nvPr>
        </p:nvSpPr>
        <p:spPr>
          <a:xfrm>
            <a:off x="838200" y="1676400"/>
            <a:ext cx="7391400" cy="3810000"/>
          </a:xfrm>
        </p:spPr>
        <p:txBody>
          <a:bodyPr/>
          <a:lstStyle/>
          <a:p>
            <a:pPr eaLnBrk="1" hangingPunct="1">
              <a:buFont typeface="Wingdings" pitchFamily="2" charset="2"/>
              <a:buChar char="§"/>
            </a:pPr>
            <a:r>
              <a:rPr lang="en-US" sz="2800" dirty="0" smtClean="0">
                <a:latin typeface="Arial" pitchFamily="34" charset="0"/>
                <a:cs typeface="Arial" pitchFamily="34" charset="0"/>
              </a:rPr>
              <a:t>Dams are unique structures</a:t>
            </a:r>
          </a:p>
          <a:p>
            <a:pPr eaLnBrk="1" hangingPunct="1">
              <a:buFont typeface="Wingdings" pitchFamily="2" charset="2"/>
              <a:buChar char="§"/>
            </a:pPr>
            <a:r>
              <a:rPr lang="en-US" sz="2800" dirty="0" smtClean="0">
                <a:latin typeface="Arial" pitchFamily="34" charset="0"/>
                <a:cs typeface="Arial" pitchFamily="34" charset="0"/>
              </a:rPr>
              <a:t>Must learn what is normal</a:t>
            </a:r>
          </a:p>
          <a:p>
            <a:pPr eaLnBrk="1" hangingPunct="1">
              <a:buFont typeface="Wingdings" pitchFamily="2" charset="2"/>
              <a:buChar char="§"/>
            </a:pPr>
            <a:r>
              <a:rPr lang="en-US" sz="2800" dirty="0" smtClean="0">
                <a:latin typeface="Arial" pitchFamily="34" charset="0"/>
                <a:cs typeface="Arial" pitchFamily="34" charset="0"/>
              </a:rPr>
              <a:t>Must learn to recognize problems</a:t>
            </a:r>
          </a:p>
          <a:p>
            <a:pPr eaLnBrk="1" hangingPunct="1">
              <a:buFont typeface="Wingdings" pitchFamily="2" charset="2"/>
              <a:buChar char="§"/>
            </a:pPr>
            <a:r>
              <a:rPr lang="en-US" sz="2800" dirty="0" smtClean="0">
                <a:latin typeface="Arial" pitchFamily="34" charset="0"/>
                <a:cs typeface="Arial" pitchFamily="34" charset="0"/>
              </a:rPr>
              <a:t>Know when to take action</a:t>
            </a:r>
          </a:p>
          <a:p>
            <a:pPr eaLnBrk="1" hangingPunct="1">
              <a:buFont typeface="Wingdings" pitchFamily="2" charset="2"/>
              <a:buChar char="§"/>
            </a:pPr>
            <a:r>
              <a:rPr lang="en-US" sz="2800" dirty="0" smtClean="0">
                <a:latin typeface="Arial" pitchFamily="34" charset="0"/>
                <a:cs typeface="Arial" pitchFamily="34" charset="0"/>
              </a:rPr>
              <a:t>Who takes action </a:t>
            </a:r>
          </a:p>
          <a:p>
            <a:pPr eaLnBrk="1" hangingPunct="1">
              <a:buFont typeface="Wingdings" pitchFamily="2" charset="2"/>
              <a:buChar char="§"/>
            </a:pPr>
            <a:r>
              <a:rPr lang="en-US" sz="2800" dirty="0" smtClean="0">
                <a:latin typeface="Arial" pitchFamily="34" charset="0"/>
                <a:cs typeface="Arial" pitchFamily="34" charset="0"/>
              </a:rPr>
              <a:t>What information is important</a:t>
            </a:r>
          </a:p>
          <a:p>
            <a:pPr eaLnBrk="1" hangingPunct="1">
              <a:buFont typeface="Wingdings" pitchFamily="2" charset="2"/>
              <a:buChar char="§"/>
            </a:pPr>
            <a:r>
              <a:rPr lang="en-US" sz="2800" dirty="0" smtClean="0">
                <a:latin typeface="Arial" pitchFamily="34" charset="0"/>
                <a:cs typeface="Arial" pitchFamily="34" charset="0"/>
              </a:rPr>
              <a:t>Goal is to be preemptive and avert disaster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838200"/>
            <a:ext cx="8229600" cy="763587"/>
          </a:xfrm>
        </p:spPr>
        <p:txBody>
          <a:bodyPr/>
          <a:lstStyle/>
          <a:p>
            <a:pPr eaLnBrk="1" hangingPunct="1">
              <a:defRPr/>
            </a:pPr>
            <a:r>
              <a:rPr lang="en-US" dirty="0" smtClean="0"/>
              <a:t>Who Gets Dam Safety Training?</a:t>
            </a:r>
          </a:p>
        </p:txBody>
      </p:sp>
      <p:sp>
        <p:nvSpPr>
          <p:cNvPr id="5123" name="Rectangle 3"/>
          <p:cNvSpPr>
            <a:spLocks noGrp="1" noChangeArrowheads="1"/>
          </p:cNvSpPr>
          <p:nvPr>
            <p:ph type="body" idx="1"/>
          </p:nvPr>
        </p:nvSpPr>
        <p:spPr>
          <a:xfrm>
            <a:off x="457200" y="2514600"/>
            <a:ext cx="8229600" cy="2667000"/>
          </a:xfrm>
        </p:spPr>
        <p:txBody>
          <a:bodyPr/>
          <a:lstStyle/>
          <a:p>
            <a:pPr eaLnBrk="1" hangingPunct="1">
              <a:buFont typeface="Wingdings" pitchFamily="2" charset="2"/>
              <a:buChar char="§"/>
            </a:pPr>
            <a:r>
              <a:rPr lang="en-US" dirty="0" smtClean="0">
                <a:latin typeface="Arial" pitchFamily="34" charset="0"/>
                <a:cs typeface="Arial" pitchFamily="34" charset="0"/>
              </a:rPr>
              <a:t>Everybody who works with the Dam</a:t>
            </a:r>
          </a:p>
          <a:p>
            <a:pPr eaLnBrk="1" hangingPunct="1">
              <a:buFont typeface="Wingdings" pitchFamily="2" charset="2"/>
              <a:buChar char="§"/>
            </a:pPr>
            <a:r>
              <a:rPr lang="en-US" dirty="0" smtClean="0">
                <a:latin typeface="Arial" pitchFamily="34" charset="0"/>
                <a:cs typeface="Arial" pitchFamily="34" charset="0"/>
              </a:rPr>
              <a:t>All the Chief Inspectors</a:t>
            </a:r>
          </a:p>
          <a:p>
            <a:pPr eaLnBrk="1" hangingPunct="1">
              <a:buFont typeface="Wingdings" pitchFamily="2" charset="2"/>
              <a:buNone/>
            </a:pPr>
            <a:endParaRPr lang="en-US" dirty="0" smtClean="0">
              <a:latin typeface="Arial" pitchFamily="34" charset="0"/>
              <a:cs typeface="Arial" pitchFamily="34" charset="0"/>
            </a:endParaRPr>
          </a:p>
          <a:p>
            <a:pPr eaLnBrk="1" hangingPunct="1">
              <a:buFont typeface="Wingdings" pitchFamily="2" charset="2"/>
              <a:buNone/>
            </a:pPr>
            <a:r>
              <a:rPr lang="en-US" dirty="0" smtClean="0">
                <a:latin typeface="Arial" pitchFamily="34" charset="0"/>
                <a:cs typeface="Arial" pitchFamily="34" charset="0"/>
              </a:rPr>
              <a:t>How often do you get Dam Safety Training?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8229600" cy="1068387"/>
          </a:xfrm>
        </p:spPr>
        <p:txBody>
          <a:bodyPr/>
          <a:lstStyle/>
          <a:p>
            <a:pPr eaLnBrk="1" hangingPunct="1">
              <a:defRPr/>
            </a:pPr>
            <a:r>
              <a:rPr lang="en-US" sz="4000" dirty="0" smtClean="0"/>
              <a:t>What To Cover in </a:t>
            </a:r>
            <a:br>
              <a:rPr lang="en-US" sz="4000" dirty="0" smtClean="0"/>
            </a:br>
            <a:r>
              <a:rPr lang="en-US" sz="4000" dirty="0" smtClean="0"/>
              <a:t>Dam Safety Training?</a:t>
            </a:r>
          </a:p>
        </p:txBody>
      </p:sp>
      <p:sp>
        <p:nvSpPr>
          <p:cNvPr id="6147" name="Rectangle 3"/>
          <p:cNvSpPr>
            <a:spLocks noGrp="1" noChangeArrowheads="1"/>
          </p:cNvSpPr>
          <p:nvPr>
            <p:ph type="body" idx="1"/>
          </p:nvPr>
        </p:nvSpPr>
        <p:spPr>
          <a:xfrm>
            <a:off x="762000" y="2286000"/>
            <a:ext cx="7848600" cy="3200400"/>
          </a:xfrm>
        </p:spPr>
        <p:txBody>
          <a:bodyPr/>
          <a:lstStyle/>
          <a:p>
            <a:pPr eaLnBrk="1" hangingPunct="1">
              <a:buFont typeface="Wingdings" pitchFamily="2" charset="2"/>
              <a:buChar char="§"/>
            </a:pPr>
            <a:r>
              <a:rPr lang="en-US" dirty="0" smtClean="0">
                <a:latin typeface="Arial" pitchFamily="34" charset="0"/>
                <a:cs typeface="Arial" pitchFamily="34" charset="0"/>
              </a:rPr>
              <a:t>Background in Dam Safety</a:t>
            </a:r>
          </a:p>
          <a:p>
            <a:pPr eaLnBrk="1" hangingPunct="1">
              <a:buFont typeface="Wingdings" pitchFamily="2" charset="2"/>
              <a:buChar char="§"/>
            </a:pPr>
            <a:r>
              <a:rPr lang="en-US" dirty="0" smtClean="0">
                <a:latin typeface="Arial" pitchFamily="34" charset="0"/>
                <a:cs typeface="Arial" pitchFamily="34" charset="0"/>
              </a:rPr>
              <a:t>How to recognize problems and know what is normal</a:t>
            </a:r>
          </a:p>
          <a:p>
            <a:pPr eaLnBrk="1" hangingPunct="1">
              <a:buFont typeface="Wingdings" pitchFamily="2" charset="2"/>
              <a:buChar char="§"/>
            </a:pPr>
            <a:r>
              <a:rPr lang="en-US" dirty="0" smtClean="0">
                <a:latin typeface="Arial" pitchFamily="34" charset="0"/>
                <a:cs typeface="Arial" pitchFamily="34" charset="0"/>
              </a:rPr>
              <a:t>Potential problems at all dams</a:t>
            </a:r>
          </a:p>
          <a:p>
            <a:pPr eaLnBrk="1" hangingPunct="1">
              <a:buFont typeface="Wingdings" pitchFamily="2" charset="2"/>
              <a:buChar char="§"/>
            </a:pPr>
            <a:r>
              <a:rPr lang="en-US" dirty="0" smtClean="0">
                <a:latin typeface="Arial" pitchFamily="34" charset="0"/>
                <a:cs typeface="Arial" pitchFamily="34" charset="0"/>
              </a:rPr>
              <a:t>Inspection Techniques</a:t>
            </a:r>
          </a:p>
          <a:p>
            <a:pPr eaLnBrk="1" hangingPunct="1">
              <a:buFont typeface="Wingdings" pitchFamily="2" charset="2"/>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914400"/>
            <a:ext cx="8229600" cy="1068387"/>
          </a:xfrm>
        </p:spPr>
        <p:txBody>
          <a:bodyPr/>
          <a:lstStyle/>
          <a:p>
            <a:pPr eaLnBrk="1" hangingPunct="1">
              <a:defRPr/>
            </a:pPr>
            <a:r>
              <a:rPr lang="en-US" sz="4000" dirty="0" smtClean="0"/>
              <a:t>Let’s Get Specific in</a:t>
            </a:r>
            <a:br>
              <a:rPr lang="en-US" sz="4000" dirty="0" smtClean="0"/>
            </a:br>
            <a:r>
              <a:rPr lang="en-US" sz="4000" dirty="0" smtClean="0"/>
              <a:t>Dam Safety Training</a:t>
            </a:r>
          </a:p>
        </p:txBody>
      </p:sp>
      <p:sp>
        <p:nvSpPr>
          <p:cNvPr id="7171" name="Rectangle 3"/>
          <p:cNvSpPr>
            <a:spLocks noGrp="1" noChangeArrowheads="1"/>
          </p:cNvSpPr>
          <p:nvPr>
            <p:ph type="body" idx="1"/>
          </p:nvPr>
        </p:nvSpPr>
        <p:spPr>
          <a:xfrm>
            <a:off x="533400" y="2743200"/>
            <a:ext cx="8229600" cy="2971800"/>
          </a:xfrm>
        </p:spPr>
        <p:txBody>
          <a:bodyPr/>
          <a:lstStyle/>
          <a:p>
            <a:pPr eaLnBrk="1" hangingPunct="1">
              <a:buFont typeface="Wingdings" pitchFamily="2" charset="2"/>
              <a:buChar char="§"/>
            </a:pPr>
            <a:r>
              <a:rPr lang="en-US" dirty="0" smtClean="0">
                <a:latin typeface="Arial" pitchFamily="34" charset="0"/>
                <a:cs typeface="Arial" pitchFamily="34" charset="0"/>
              </a:rPr>
              <a:t>How the dam is designed and how it works</a:t>
            </a:r>
          </a:p>
          <a:p>
            <a:pPr eaLnBrk="1" hangingPunct="1">
              <a:buFont typeface="Wingdings" pitchFamily="2" charset="2"/>
              <a:buChar char="§"/>
            </a:pPr>
            <a:r>
              <a:rPr lang="en-US" dirty="0" smtClean="0">
                <a:latin typeface="Arial" pitchFamily="34" charset="0"/>
                <a:cs typeface="Arial" pitchFamily="34" charset="0"/>
              </a:rPr>
              <a:t>Previous problems in construction and operation</a:t>
            </a:r>
          </a:p>
          <a:p>
            <a:pPr eaLnBrk="1" hangingPunct="1">
              <a:buFont typeface="Wingdings" pitchFamily="2" charset="2"/>
              <a:buChar char="§"/>
            </a:pPr>
            <a:r>
              <a:rPr lang="en-US" dirty="0" smtClean="0">
                <a:latin typeface="Arial" pitchFamily="34" charset="0"/>
                <a:cs typeface="Arial" pitchFamily="34" charset="0"/>
              </a:rPr>
              <a:t>Instrumentation data results</a:t>
            </a:r>
          </a:p>
          <a:p>
            <a:pPr eaLnBrk="1" hangingPunct="1">
              <a:buFont typeface="Wingdings" pitchFamily="2" charset="2"/>
              <a:buChar char="§"/>
            </a:pPr>
            <a:r>
              <a:rPr lang="en-US" dirty="0" smtClean="0">
                <a:latin typeface="Arial" pitchFamily="34" charset="0"/>
                <a:cs typeface="Arial" pitchFamily="34" charset="0"/>
              </a:rPr>
              <a:t>Reporting procedures</a:t>
            </a:r>
          </a:p>
          <a:p>
            <a:pPr eaLnBrk="1" hangingPunct="1">
              <a:buFont typeface="Wingdings" pitchFamily="2" charset="2"/>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81000"/>
            <a:ext cx="8229600" cy="1068387"/>
          </a:xfrm>
        </p:spPr>
        <p:txBody>
          <a:bodyPr/>
          <a:lstStyle/>
          <a:p>
            <a:pPr eaLnBrk="1" hangingPunct="1">
              <a:defRPr/>
            </a:pPr>
            <a:r>
              <a:rPr lang="en-US" sz="4000" dirty="0" smtClean="0"/>
              <a:t>Attitudes to Instill in </a:t>
            </a:r>
            <a:br>
              <a:rPr lang="en-US" sz="4000" dirty="0" smtClean="0"/>
            </a:br>
            <a:r>
              <a:rPr lang="en-US" sz="4000" dirty="0" smtClean="0"/>
              <a:t>Dam Safety Training</a:t>
            </a:r>
          </a:p>
        </p:txBody>
      </p:sp>
      <p:sp>
        <p:nvSpPr>
          <p:cNvPr id="8195" name="Rectangle 3"/>
          <p:cNvSpPr>
            <a:spLocks noGrp="1" noChangeArrowheads="1"/>
          </p:cNvSpPr>
          <p:nvPr>
            <p:ph type="body" idx="1"/>
          </p:nvPr>
        </p:nvSpPr>
        <p:spPr>
          <a:xfrm>
            <a:off x="457200" y="1905000"/>
            <a:ext cx="8229600" cy="2971800"/>
          </a:xfrm>
        </p:spPr>
        <p:txBody>
          <a:bodyPr/>
          <a:lstStyle/>
          <a:p>
            <a:pPr eaLnBrk="1" hangingPunct="1">
              <a:lnSpc>
                <a:spcPct val="90000"/>
              </a:lnSpc>
              <a:buFont typeface="Wingdings" pitchFamily="2" charset="2"/>
              <a:buChar char="§"/>
            </a:pPr>
            <a:r>
              <a:rPr lang="en-US" sz="2800" dirty="0" smtClean="0">
                <a:latin typeface="Arial" pitchFamily="34" charset="0"/>
                <a:cs typeface="Arial" pitchFamily="34" charset="0"/>
              </a:rPr>
              <a:t>YOU are the most important person in dam safety</a:t>
            </a:r>
          </a:p>
          <a:p>
            <a:pPr eaLnBrk="1" hangingPunct="1">
              <a:lnSpc>
                <a:spcPct val="90000"/>
              </a:lnSpc>
              <a:buFont typeface="Wingdings" pitchFamily="2" charset="2"/>
              <a:buChar char="§"/>
            </a:pPr>
            <a:r>
              <a:rPr lang="en-US" sz="2800" dirty="0" smtClean="0">
                <a:latin typeface="Arial" pitchFamily="34" charset="0"/>
                <a:cs typeface="Arial" pitchFamily="34" charset="0"/>
              </a:rPr>
              <a:t>Dams present some risk</a:t>
            </a:r>
          </a:p>
          <a:p>
            <a:pPr eaLnBrk="1" hangingPunct="1">
              <a:lnSpc>
                <a:spcPct val="90000"/>
              </a:lnSpc>
              <a:buFont typeface="Wingdings" pitchFamily="2" charset="2"/>
              <a:buChar char="§"/>
            </a:pPr>
            <a:r>
              <a:rPr lang="en-US" sz="2800" dirty="0" smtClean="0">
                <a:latin typeface="Arial" pitchFamily="34" charset="0"/>
                <a:cs typeface="Arial" pitchFamily="34" charset="0"/>
              </a:rPr>
              <a:t>Old problems never go away</a:t>
            </a:r>
          </a:p>
          <a:p>
            <a:pPr eaLnBrk="1" hangingPunct="1">
              <a:lnSpc>
                <a:spcPct val="90000"/>
              </a:lnSpc>
              <a:buFont typeface="Wingdings" pitchFamily="2" charset="2"/>
              <a:buChar char="§"/>
            </a:pPr>
            <a:r>
              <a:rPr lang="en-US" sz="2800" dirty="0" smtClean="0">
                <a:latin typeface="Arial" pitchFamily="34" charset="0"/>
                <a:cs typeface="Arial" pitchFamily="34" charset="0"/>
              </a:rPr>
              <a:t>New problems may require fast action</a:t>
            </a:r>
          </a:p>
          <a:p>
            <a:pPr eaLnBrk="1" hangingPunct="1">
              <a:lnSpc>
                <a:spcPct val="90000"/>
              </a:lnSpc>
              <a:buFont typeface="Wingdings" pitchFamily="2" charset="2"/>
              <a:buChar char="§"/>
            </a:pPr>
            <a:r>
              <a:rPr lang="en-US" sz="2800" dirty="0" smtClean="0">
                <a:latin typeface="Arial" pitchFamily="34" charset="0"/>
                <a:cs typeface="Arial" pitchFamily="34" charset="0"/>
              </a:rPr>
              <a:t>Don’t be afraid to report</a:t>
            </a:r>
          </a:p>
          <a:p>
            <a:pPr eaLnBrk="1" hangingPunct="1">
              <a:lnSpc>
                <a:spcPct val="90000"/>
              </a:lnSpc>
              <a:buFont typeface="Wingdings" pitchFamily="2" charset="2"/>
              <a:buChar char="§"/>
            </a:pPr>
            <a:r>
              <a:rPr lang="en-US" sz="2800" dirty="0" smtClean="0">
                <a:latin typeface="Arial" pitchFamily="34" charset="0"/>
                <a:cs typeface="Arial" pitchFamily="34" charset="0"/>
              </a:rPr>
              <a:t>Help is always available</a:t>
            </a:r>
          </a:p>
          <a:p>
            <a:pPr eaLnBrk="1" hangingPunct="1">
              <a:lnSpc>
                <a:spcPct val="90000"/>
              </a:lnSpc>
              <a:buFont typeface="Wingdings" pitchFamily="2" charset="2"/>
              <a:buChar char="§"/>
            </a:pPr>
            <a:r>
              <a:rPr lang="en-US" sz="2800" dirty="0" smtClean="0">
                <a:latin typeface="Arial" pitchFamily="34" charset="0"/>
                <a:cs typeface="Arial" pitchFamily="34" charset="0"/>
              </a:rPr>
              <a:t>We all need to care about Dam Safety as a crucial mission and responsibility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676400" y="1447800"/>
            <a:ext cx="5943600" cy="3816429"/>
          </a:xfrm>
          <a:prstGeom prst="rect">
            <a:avLst/>
          </a:prstGeom>
          <a:noFill/>
          <a:ln w="9525">
            <a:noFill/>
            <a:miter lim="800000"/>
            <a:headEnd/>
            <a:tailEnd/>
          </a:ln>
        </p:spPr>
        <p:txBody>
          <a:bodyPr>
            <a:spAutoFit/>
          </a:bodyPr>
          <a:lstStyle/>
          <a:p>
            <a:pPr>
              <a:spcBef>
                <a:spcPct val="50000"/>
              </a:spcBef>
            </a:pPr>
            <a:r>
              <a:rPr lang="en-US" sz="4400" dirty="0"/>
              <a:t>Recognize Problems</a:t>
            </a:r>
          </a:p>
          <a:p>
            <a:pPr>
              <a:spcBef>
                <a:spcPct val="50000"/>
              </a:spcBef>
            </a:pPr>
            <a:r>
              <a:rPr lang="en-US" sz="4400" dirty="0"/>
              <a:t>Know What To Do</a:t>
            </a:r>
          </a:p>
          <a:p>
            <a:pPr>
              <a:spcBef>
                <a:spcPct val="50000"/>
              </a:spcBef>
            </a:pPr>
            <a:r>
              <a:rPr lang="en-US" sz="4400" dirty="0"/>
              <a:t>Take Action</a:t>
            </a:r>
          </a:p>
          <a:p>
            <a:pPr>
              <a:spcBef>
                <a:spcPct val="50000"/>
              </a:spcBef>
            </a:pPr>
            <a:r>
              <a:rPr lang="en-US" sz="4400" dirty="0"/>
              <a:t>Notify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838200"/>
            <a:ext cx="8229600" cy="1068387"/>
          </a:xfrm>
        </p:spPr>
        <p:txBody>
          <a:bodyPr/>
          <a:lstStyle/>
          <a:p>
            <a:pPr eaLnBrk="1" hangingPunct="1">
              <a:defRPr/>
            </a:pPr>
            <a:r>
              <a:rPr lang="en-US" dirty="0" smtClean="0"/>
              <a:t>Resources for Dam</a:t>
            </a:r>
            <a:br>
              <a:rPr lang="en-US" dirty="0" smtClean="0"/>
            </a:br>
            <a:r>
              <a:rPr lang="en-US" dirty="0" smtClean="0"/>
              <a:t>Safety Training</a:t>
            </a:r>
          </a:p>
        </p:txBody>
      </p:sp>
      <p:sp>
        <p:nvSpPr>
          <p:cNvPr id="9219" name="Rectangle 3"/>
          <p:cNvSpPr>
            <a:spLocks noGrp="1" noChangeArrowheads="1"/>
          </p:cNvSpPr>
          <p:nvPr>
            <p:ph type="body" idx="1"/>
          </p:nvPr>
        </p:nvSpPr>
        <p:spPr>
          <a:xfrm>
            <a:off x="533400" y="2590800"/>
            <a:ext cx="8229600" cy="2514600"/>
          </a:xfrm>
        </p:spPr>
        <p:txBody>
          <a:bodyPr/>
          <a:lstStyle/>
          <a:p>
            <a:pPr eaLnBrk="1" hangingPunct="1">
              <a:buFont typeface="Wingdings" pitchFamily="2" charset="2"/>
              <a:buChar char="§"/>
            </a:pPr>
            <a:r>
              <a:rPr lang="en-US" dirty="0" smtClean="0">
                <a:latin typeface="Arial" pitchFamily="34" charset="0"/>
                <a:cs typeface="Arial" pitchFamily="34" charset="0"/>
              </a:rPr>
              <a:t>Technical Literature</a:t>
            </a:r>
          </a:p>
          <a:p>
            <a:pPr eaLnBrk="1" hangingPunct="1">
              <a:buFont typeface="Wingdings" pitchFamily="2" charset="2"/>
              <a:buChar char="§"/>
            </a:pPr>
            <a:r>
              <a:rPr lang="en-US" dirty="0" smtClean="0">
                <a:latin typeface="Arial" pitchFamily="34" charset="0"/>
                <a:cs typeface="Arial" pitchFamily="34" charset="0"/>
              </a:rPr>
              <a:t>Films/Videotapes</a:t>
            </a:r>
          </a:p>
          <a:p>
            <a:pPr eaLnBrk="1" hangingPunct="1">
              <a:buFont typeface="Wingdings" pitchFamily="2" charset="2"/>
              <a:buChar char="§"/>
            </a:pPr>
            <a:r>
              <a:rPr lang="en-US" dirty="0" smtClean="0">
                <a:latin typeface="Arial" pitchFamily="34" charset="0"/>
                <a:cs typeface="Arial" pitchFamily="34" charset="0"/>
              </a:rPr>
              <a:t>The Dam itself</a:t>
            </a:r>
          </a:p>
          <a:p>
            <a:pPr eaLnBrk="1" hangingPunct="1">
              <a:buFont typeface="Wingdings" pitchFamily="2" charset="2"/>
              <a:buChar char="§"/>
            </a:pPr>
            <a:r>
              <a:rPr lang="en-US" dirty="0" smtClean="0">
                <a:latin typeface="Arial" pitchFamily="34" charset="0"/>
                <a:cs typeface="Arial" pitchFamily="34" charset="0"/>
              </a:rPr>
              <a:t>Training Aids for Dam Safety (TADS)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229600" cy="1068387"/>
          </a:xfrm>
        </p:spPr>
        <p:txBody>
          <a:bodyPr/>
          <a:lstStyle/>
          <a:p>
            <a:pPr eaLnBrk="1" hangingPunct="1">
              <a:defRPr/>
            </a:pPr>
            <a:r>
              <a:rPr lang="en-US" smtClean="0"/>
              <a:t>Dam Safety Literature</a:t>
            </a:r>
          </a:p>
        </p:txBody>
      </p:sp>
      <p:sp>
        <p:nvSpPr>
          <p:cNvPr id="14339" name="Rectangle 3"/>
          <p:cNvSpPr>
            <a:spLocks noGrp="1" noChangeArrowheads="1"/>
          </p:cNvSpPr>
          <p:nvPr>
            <p:ph type="body" idx="1"/>
          </p:nvPr>
        </p:nvSpPr>
        <p:spPr>
          <a:xfrm>
            <a:off x="533400" y="1677987"/>
            <a:ext cx="8305800" cy="3200400"/>
          </a:xfrm>
        </p:spPr>
        <p:txBody>
          <a:bodyPr/>
          <a:lstStyle/>
          <a:p>
            <a:pPr eaLnBrk="1" hangingPunct="1">
              <a:buFont typeface="Wingdings" pitchFamily="2" charset="2"/>
              <a:buChar char="§"/>
            </a:pPr>
            <a:r>
              <a:rPr lang="en-US" dirty="0" smtClean="0">
                <a:latin typeface="Arial" pitchFamily="34" charset="0"/>
                <a:cs typeface="Arial" pitchFamily="34" charset="0"/>
              </a:rPr>
              <a:t>Corps of Engineers Home Page</a:t>
            </a:r>
          </a:p>
          <a:p>
            <a:pPr lvl="1" eaLnBrk="1" hangingPunct="1">
              <a:buFontTx/>
              <a:buChar char="-"/>
            </a:pPr>
            <a:r>
              <a:rPr lang="en-US" dirty="0" smtClean="0">
                <a:solidFill>
                  <a:schemeClr val="accent2"/>
                </a:solidFill>
                <a:latin typeface="Arial" pitchFamily="34" charset="0"/>
                <a:cs typeface="Arial" pitchFamily="34" charset="0"/>
                <a:hlinkClick r:id="rId3"/>
              </a:rPr>
              <a:t>http://www.usace.army.mil</a:t>
            </a:r>
            <a:endParaRPr lang="en-US" dirty="0" smtClean="0">
              <a:solidFill>
                <a:schemeClr val="accent2"/>
              </a:solidFill>
              <a:latin typeface="Arial" pitchFamily="34" charset="0"/>
              <a:cs typeface="Arial" pitchFamily="34" charset="0"/>
            </a:endParaRPr>
          </a:p>
          <a:p>
            <a:pPr lvl="1" eaLnBrk="1" hangingPunct="1">
              <a:buFontTx/>
              <a:buChar char="-"/>
            </a:pPr>
            <a:r>
              <a:rPr lang="en-US" dirty="0" smtClean="0">
                <a:latin typeface="Arial" pitchFamily="34" charset="0"/>
                <a:cs typeface="Arial" pitchFamily="34" charset="0"/>
              </a:rPr>
              <a:t>“Find Corps Publications”</a:t>
            </a:r>
          </a:p>
          <a:p>
            <a:pPr lvl="1" eaLnBrk="1" hangingPunct="1">
              <a:buFontTx/>
              <a:buChar char="-"/>
            </a:pPr>
            <a:r>
              <a:rPr lang="en-US" dirty="0" smtClean="0">
                <a:latin typeface="Arial" pitchFamily="34" charset="0"/>
                <a:cs typeface="Arial" pitchFamily="34" charset="0"/>
              </a:rPr>
              <a:t>“Publications Library”</a:t>
            </a:r>
          </a:p>
          <a:p>
            <a:pPr eaLnBrk="1" hangingPunct="1">
              <a:buFontTx/>
              <a:buNone/>
            </a:pPr>
            <a:r>
              <a:rPr lang="en-US" dirty="0" smtClean="0">
                <a:latin typeface="Arial" pitchFamily="34" charset="0"/>
                <a:cs typeface="Arial" pitchFamily="34" charset="0"/>
              </a:rPr>
              <a:t>	Choose the type of publication you want, there are many!!</a:t>
            </a:r>
          </a:p>
          <a:p>
            <a:pPr eaLnBrk="1" hangingPunct="1">
              <a:buFontTx/>
              <a:buNone/>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28600"/>
            <a:ext cx="8229600" cy="762000"/>
          </a:xfrm>
        </p:spPr>
        <p:txBody>
          <a:bodyPr/>
          <a:lstStyle/>
          <a:p>
            <a:pPr eaLnBrk="1" hangingPunct="1">
              <a:defRPr/>
            </a:pPr>
            <a:r>
              <a:rPr lang="en-US" dirty="0" smtClean="0"/>
              <a:t>Dam Safety Literature</a:t>
            </a:r>
          </a:p>
        </p:txBody>
      </p:sp>
      <p:sp>
        <p:nvSpPr>
          <p:cNvPr id="16387" name="Rectangle 3"/>
          <p:cNvSpPr>
            <a:spLocks noGrp="1" noChangeArrowheads="1"/>
          </p:cNvSpPr>
          <p:nvPr>
            <p:ph type="body" idx="1"/>
          </p:nvPr>
        </p:nvSpPr>
        <p:spPr>
          <a:xfrm>
            <a:off x="457200" y="914400"/>
            <a:ext cx="8382000" cy="4191000"/>
          </a:xfrm>
        </p:spPr>
        <p:txBody>
          <a:bodyPr/>
          <a:lstStyle/>
          <a:p>
            <a:pPr eaLnBrk="1" hangingPunct="1">
              <a:buFont typeface="Wingdings" pitchFamily="2" charset="2"/>
              <a:buChar char="§"/>
            </a:pPr>
            <a:r>
              <a:rPr lang="en-US" sz="2400" dirty="0" smtClean="0">
                <a:latin typeface="Arial" pitchFamily="34" charset="0"/>
                <a:cs typeface="Arial" pitchFamily="34" charset="0"/>
              </a:rPr>
              <a:t>Other Great Web Sites:</a:t>
            </a:r>
          </a:p>
          <a:p>
            <a:pPr eaLnBrk="1" hangingPunct="1">
              <a:buFont typeface="Wingdings" pitchFamily="2" charset="2"/>
              <a:buNone/>
            </a:pPr>
            <a:r>
              <a:rPr lang="en-US" sz="2400" dirty="0" smtClean="0">
                <a:latin typeface="Arial" pitchFamily="34" charset="0"/>
                <a:cs typeface="Arial" pitchFamily="34" charset="0"/>
              </a:rPr>
              <a:t>	- Association of State Dam Safety Officials</a:t>
            </a:r>
          </a:p>
          <a:p>
            <a:pPr lvl="2" eaLnBrk="1" hangingPunct="1">
              <a:buClr>
                <a:schemeClr val="tx1"/>
              </a:buClr>
            </a:pPr>
            <a:r>
              <a:rPr lang="en-US" dirty="0" smtClean="0">
                <a:solidFill>
                  <a:srgbClr val="FF0000"/>
                </a:solidFill>
                <a:latin typeface="Arial" pitchFamily="34" charset="0"/>
                <a:cs typeface="Arial" pitchFamily="34" charset="0"/>
                <a:hlinkClick r:id="rId3"/>
              </a:rPr>
              <a:t>http://www.damsafety.org</a:t>
            </a:r>
            <a:endParaRPr lang="en-US" dirty="0" smtClean="0">
              <a:solidFill>
                <a:srgbClr val="FF0000"/>
              </a:solidFill>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U.S. Society on Dams</a:t>
            </a:r>
          </a:p>
          <a:p>
            <a:pPr lvl="2" eaLnBrk="1" hangingPunct="1"/>
            <a:r>
              <a:rPr lang="en-US" dirty="0" smtClean="0">
                <a:latin typeface="Arial" pitchFamily="34" charset="0"/>
                <a:cs typeface="Arial" pitchFamily="34" charset="0"/>
                <a:hlinkClick r:id="rId4"/>
              </a:rPr>
              <a:t>http://www.ussdams.org</a:t>
            </a:r>
            <a:endParaRPr lang="en-US" dirty="0" smtClean="0">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International Commission on Large Dams</a:t>
            </a:r>
          </a:p>
          <a:p>
            <a:pPr lvl="2" eaLnBrk="1" hangingPunct="1"/>
            <a:r>
              <a:rPr lang="en-US" dirty="0" smtClean="0">
                <a:latin typeface="Arial" pitchFamily="34" charset="0"/>
                <a:cs typeface="Arial" pitchFamily="34" charset="0"/>
                <a:hlinkClick r:id="rId5"/>
              </a:rPr>
              <a:t>http://www.icold-cigb.net</a:t>
            </a:r>
            <a:endParaRPr lang="en-US" dirty="0" smtClean="0">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Federal Energy Regulatory Commission</a:t>
            </a:r>
          </a:p>
          <a:p>
            <a:pPr lvl="2" eaLnBrk="1" hangingPunct="1"/>
            <a:r>
              <a:rPr lang="en-US" dirty="0" smtClean="0">
                <a:latin typeface="Arial" pitchFamily="34" charset="0"/>
                <a:cs typeface="Arial" pitchFamily="34" charset="0"/>
                <a:hlinkClick r:id="rId6"/>
              </a:rPr>
              <a:t>http://www.ferc.gov</a:t>
            </a:r>
            <a:endParaRPr lang="en-US" dirty="0" smtClean="0">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Dam Safety Interest Group</a:t>
            </a:r>
          </a:p>
          <a:p>
            <a:pPr lvl="2" eaLnBrk="1" hangingPunct="1"/>
            <a:r>
              <a:rPr lang="en-US" dirty="0" smtClean="0">
                <a:latin typeface="Arial" pitchFamily="34" charset="0"/>
                <a:cs typeface="Arial" pitchFamily="34" charset="0"/>
                <a:hlinkClick r:id="rId7"/>
              </a:rPr>
              <a:t>http://www.ceati.com/DSIG.php</a:t>
            </a:r>
            <a:endParaRPr lang="en-US" dirty="0" smtClean="0">
              <a:latin typeface="Arial" pitchFamily="34" charset="0"/>
              <a:cs typeface="Arial" pitchFamily="34" charset="0"/>
            </a:endParaRPr>
          </a:p>
          <a:p>
            <a:pPr lvl="2" eaLnBrk="1" hangingPunct="1">
              <a:buFontTx/>
              <a:buNone/>
            </a:pPr>
            <a:r>
              <a:rPr lang="en-US"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52400"/>
            <a:ext cx="8229600" cy="762000"/>
          </a:xfrm>
        </p:spPr>
        <p:txBody>
          <a:bodyPr/>
          <a:lstStyle/>
          <a:p>
            <a:pPr eaLnBrk="1" hangingPunct="1">
              <a:defRPr/>
            </a:pPr>
            <a:r>
              <a:rPr lang="en-US" dirty="0" smtClean="0"/>
              <a:t>Dam Safety Literature</a:t>
            </a:r>
          </a:p>
        </p:txBody>
      </p:sp>
      <p:sp>
        <p:nvSpPr>
          <p:cNvPr id="17411" name="Rectangle 3"/>
          <p:cNvSpPr>
            <a:spLocks noGrp="1" noChangeArrowheads="1"/>
          </p:cNvSpPr>
          <p:nvPr>
            <p:ph type="body" idx="1"/>
          </p:nvPr>
        </p:nvSpPr>
        <p:spPr>
          <a:xfrm>
            <a:off x="457200" y="1066800"/>
            <a:ext cx="8382000" cy="4191000"/>
          </a:xfrm>
        </p:spPr>
        <p:txBody>
          <a:bodyPr/>
          <a:lstStyle/>
          <a:p>
            <a:pPr eaLnBrk="1" hangingPunct="1">
              <a:buFont typeface="Wingdings" pitchFamily="2" charset="2"/>
              <a:buChar char="§"/>
            </a:pPr>
            <a:r>
              <a:rPr lang="en-US" sz="2400" dirty="0" smtClean="0">
                <a:latin typeface="Arial" pitchFamily="34" charset="0"/>
                <a:cs typeface="Arial" pitchFamily="34" charset="0"/>
              </a:rPr>
              <a:t>More Great Web Sites:</a:t>
            </a:r>
          </a:p>
          <a:p>
            <a:pPr eaLnBrk="1" hangingPunct="1">
              <a:buFont typeface="Wingdings" pitchFamily="2" charset="2"/>
              <a:buNone/>
            </a:pPr>
            <a:r>
              <a:rPr lang="en-US" sz="2400" dirty="0" smtClean="0">
                <a:latin typeface="Arial" pitchFamily="34" charset="0"/>
                <a:cs typeface="Arial" pitchFamily="34" charset="0"/>
              </a:rPr>
              <a:t>	- Federal Emergency Management Agency</a:t>
            </a:r>
          </a:p>
          <a:p>
            <a:pPr lvl="2" eaLnBrk="1" hangingPunct="1"/>
            <a:r>
              <a:rPr lang="en-US" dirty="0" smtClean="0">
                <a:latin typeface="Arial" pitchFamily="34" charset="0"/>
                <a:cs typeface="Arial" pitchFamily="34" charset="0"/>
                <a:hlinkClick r:id="rId3"/>
              </a:rPr>
              <a:t>http://www.fema.gov</a:t>
            </a:r>
            <a:endParaRPr lang="en-US" dirty="0" smtClean="0">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Mine Safety and Health Administration</a:t>
            </a:r>
          </a:p>
          <a:p>
            <a:pPr lvl="2" eaLnBrk="1" hangingPunct="1"/>
            <a:r>
              <a:rPr lang="en-US" dirty="0" smtClean="0">
                <a:latin typeface="Arial" pitchFamily="34" charset="0"/>
                <a:cs typeface="Arial" pitchFamily="34" charset="0"/>
                <a:hlinkClick r:id="rId4"/>
              </a:rPr>
              <a:t>http://www.msha.gov</a:t>
            </a:r>
            <a:endParaRPr lang="en-US" dirty="0" smtClean="0">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Natural Resources Conservation Service</a:t>
            </a:r>
          </a:p>
          <a:p>
            <a:pPr lvl="2" eaLnBrk="1" hangingPunct="1"/>
            <a:r>
              <a:rPr lang="en-US" u="sng" dirty="0" smtClean="0">
                <a:latin typeface="Arial" pitchFamily="34" charset="0"/>
                <a:cs typeface="Arial" pitchFamily="34" charset="0"/>
                <a:hlinkClick r:id="rId5"/>
              </a:rPr>
              <a:t>http://www.nrcs.usda.gov</a:t>
            </a:r>
            <a:endParaRPr lang="en-US" u="sng" dirty="0" smtClean="0">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Bureau of Reclamation</a:t>
            </a:r>
          </a:p>
          <a:p>
            <a:pPr lvl="2" eaLnBrk="1" hangingPunct="1"/>
            <a:r>
              <a:rPr lang="en-US" dirty="0" smtClean="0">
                <a:latin typeface="Arial" pitchFamily="34" charset="0"/>
                <a:cs typeface="Arial" pitchFamily="34" charset="0"/>
                <a:hlinkClick r:id="rId6"/>
              </a:rPr>
              <a:t>http://www.usbr.gov/ssle/dam_safety</a:t>
            </a:r>
            <a:endParaRPr lang="en-US" dirty="0" smtClean="0">
              <a:latin typeface="Arial" pitchFamily="34" charset="0"/>
              <a:cs typeface="Arial" pitchFamily="34" charset="0"/>
            </a:endParaRPr>
          </a:p>
          <a:p>
            <a:pPr eaLnBrk="1" hangingPunct="1">
              <a:buFontTx/>
              <a:buNone/>
            </a:pPr>
            <a:r>
              <a:rPr lang="en-US" sz="2400" dirty="0" smtClean="0">
                <a:latin typeface="Arial" pitchFamily="34" charset="0"/>
                <a:cs typeface="Arial" pitchFamily="34" charset="0"/>
              </a:rPr>
              <a:t>	- U.S. Geological Survey</a:t>
            </a:r>
          </a:p>
          <a:p>
            <a:pPr lvl="2" eaLnBrk="1" hangingPunct="1"/>
            <a:r>
              <a:rPr lang="en-US" dirty="0" smtClean="0">
                <a:latin typeface="Arial" pitchFamily="34" charset="0"/>
                <a:cs typeface="Arial" pitchFamily="34" charset="0"/>
                <a:hlinkClick r:id="rId7"/>
              </a:rPr>
              <a:t>http://www.usgs.gov</a:t>
            </a:r>
            <a:endParaRPr lang="en-US" dirty="0" smtClean="0">
              <a:latin typeface="Arial" pitchFamily="34" charset="0"/>
              <a:cs typeface="Arial" pitchFamily="34" charset="0"/>
            </a:endParaRPr>
          </a:p>
          <a:p>
            <a:pPr lvl="2" eaLnBrk="1" hangingPunct="1">
              <a:buFontTx/>
              <a:buNone/>
            </a:pPr>
            <a:r>
              <a:rPr lang="en-US" sz="16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descr="USACE_Map_HighRes.png"/>
          <p:cNvPicPr>
            <a:picLocks noChangeAspect="1"/>
          </p:cNvPicPr>
          <p:nvPr/>
        </p:nvPicPr>
        <p:blipFill>
          <a:blip r:embed="rId3" cstate="print"/>
          <a:stretch>
            <a:fillRect/>
          </a:stretch>
        </p:blipFill>
        <p:spPr>
          <a:xfrm>
            <a:off x="838200" y="0"/>
            <a:ext cx="7543800" cy="6460273"/>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609600"/>
            <a:ext cx="8229600" cy="1068388"/>
          </a:xfrm>
        </p:spPr>
        <p:txBody>
          <a:bodyPr/>
          <a:lstStyle/>
          <a:p>
            <a:pPr eaLnBrk="1" hangingPunct="1">
              <a:defRPr/>
            </a:pPr>
            <a:r>
              <a:rPr lang="en-US" dirty="0" smtClean="0"/>
              <a:t>Dam Safety Literature</a:t>
            </a:r>
          </a:p>
        </p:txBody>
      </p:sp>
      <p:sp>
        <p:nvSpPr>
          <p:cNvPr id="18435" name="Rectangle 3"/>
          <p:cNvSpPr>
            <a:spLocks noGrp="1" noChangeArrowheads="1"/>
          </p:cNvSpPr>
          <p:nvPr>
            <p:ph type="body" idx="1"/>
          </p:nvPr>
        </p:nvSpPr>
        <p:spPr>
          <a:xfrm>
            <a:off x="457200" y="1752600"/>
            <a:ext cx="8382000" cy="4191000"/>
          </a:xfrm>
        </p:spPr>
        <p:txBody>
          <a:bodyPr/>
          <a:lstStyle/>
          <a:p>
            <a:pPr eaLnBrk="1" hangingPunct="1">
              <a:buFont typeface="Wingdings" pitchFamily="2" charset="2"/>
              <a:buChar char="§"/>
            </a:pPr>
            <a:r>
              <a:rPr lang="en-US" sz="2400" b="1" dirty="0" smtClean="0">
                <a:latin typeface="Arial" pitchFamily="34" charset="0"/>
                <a:cs typeface="Arial" pitchFamily="34" charset="0"/>
              </a:rPr>
              <a:t>Associations</a:t>
            </a:r>
          </a:p>
          <a:p>
            <a:pPr eaLnBrk="1" hangingPunct="1">
              <a:buFont typeface="Wingdings" pitchFamily="2" charset="2"/>
              <a:buNone/>
            </a:pPr>
            <a:r>
              <a:rPr lang="en-US" sz="1800" dirty="0" smtClean="0">
                <a:latin typeface="Arial" pitchFamily="34" charset="0"/>
                <a:cs typeface="Arial" pitchFamily="34" charset="0"/>
              </a:rPr>
              <a:t>	- </a:t>
            </a:r>
            <a:r>
              <a:rPr lang="en-US" sz="2000" dirty="0" smtClean="0">
                <a:latin typeface="Arial" pitchFamily="34" charset="0"/>
                <a:cs typeface="Arial" pitchFamily="34" charset="0"/>
              </a:rPr>
              <a:t>International Commission of Large Dams</a:t>
            </a:r>
            <a:endParaRPr lang="en-US" sz="2000" dirty="0" smtClean="0">
              <a:solidFill>
                <a:srgbClr val="FF0000"/>
              </a:solidFill>
              <a:latin typeface="Arial" pitchFamily="34" charset="0"/>
              <a:cs typeface="Arial" pitchFamily="34" charset="0"/>
            </a:endParaRPr>
          </a:p>
          <a:p>
            <a:pPr eaLnBrk="1" hangingPunct="1">
              <a:buFontTx/>
              <a:buNone/>
            </a:pPr>
            <a:r>
              <a:rPr lang="en-US" sz="2000" dirty="0" smtClean="0">
                <a:latin typeface="Arial" pitchFamily="34" charset="0"/>
                <a:cs typeface="Arial" pitchFamily="34" charset="0"/>
              </a:rPr>
              <a:t>	- United States Society on Dams</a:t>
            </a:r>
          </a:p>
          <a:p>
            <a:pPr eaLnBrk="1" hangingPunct="1">
              <a:buFontTx/>
              <a:buNone/>
            </a:pPr>
            <a:r>
              <a:rPr lang="en-US" sz="2000" dirty="0" smtClean="0">
                <a:latin typeface="Arial" pitchFamily="34" charset="0"/>
                <a:cs typeface="Arial" pitchFamily="34" charset="0"/>
              </a:rPr>
              <a:t>	- Association of State Dam Safety Officials</a:t>
            </a:r>
          </a:p>
          <a:p>
            <a:pPr eaLnBrk="1" hangingPunct="1">
              <a:buFont typeface="Wingdings" pitchFamily="2" charset="2"/>
              <a:buChar char="§"/>
            </a:pPr>
            <a:r>
              <a:rPr lang="en-US" sz="2400" b="1" dirty="0" smtClean="0">
                <a:latin typeface="Arial" pitchFamily="34" charset="0"/>
                <a:cs typeface="Arial" pitchFamily="34" charset="0"/>
              </a:rPr>
              <a:t>Periodicals</a:t>
            </a:r>
          </a:p>
          <a:p>
            <a:pPr eaLnBrk="1" hangingPunct="1">
              <a:buFont typeface="Wingdings" pitchFamily="2" charset="2"/>
              <a:buNone/>
            </a:pPr>
            <a:r>
              <a:rPr lang="en-US" sz="2400" b="1" dirty="0" smtClean="0">
                <a:latin typeface="Arial" pitchFamily="34" charset="0"/>
                <a:cs typeface="Arial" pitchFamily="34" charset="0"/>
              </a:rPr>
              <a:t>	</a:t>
            </a:r>
            <a:r>
              <a:rPr lang="en-US" sz="2000" dirty="0" smtClean="0">
                <a:latin typeface="Arial" pitchFamily="34" charset="0"/>
                <a:cs typeface="Arial" pitchFamily="34" charset="0"/>
              </a:rPr>
              <a:t>- Hydro Review</a:t>
            </a:r>
          </a:p>
          <a:p>
            <a:pPr eaLnBrk="1" hangingPunct="1">
              <a:buFont typeface="Wingdings" pitchFamily="2" charset="2"/>
              <a:buNone/>
            </a:pPr>
            <a:r>
              <a:rPr lang="en-US" sz="2000" dirty="0" smtClean="0">
                <a:latin typeface="Arial" pitchFamily="34" charset="0"/>
                <a:cs typeface="Arial" pitchFamily="34" charset="0"/>
              </a:rPr>
              <a:t>	- Dam Engineering</a:t>
            </a:r>
          </a:p>
          <a:p>
            <a:pPr eaLnBrk="1" hangingPunct="1">
              <a:buFont typeface="Wingdings" pitchFamily="2" charset="2"/>
              <a:buNone/>
            </a:pPr>
            <a:r>
              <a:rPr lang="en-US" sz="2000" dirty="0" smtClean="0">
                <a:latin typeface="Arial" pitchFamily="34" charset="0"/>
                <a:cs typeface="Arial" pitchFamily="34" charset="0"/>
              </a:rPr>
              <a:t>	- International Water Power and Dam Construction</a:t>
            </a:r>
          </a:p>
          <a:p>
            <a:pPr eaLnBrk="1" hangingPunct="1">
              <a:buFont typeface="Wingdings" pitchFamily="2" charset="2"/>
              <a:buNone/>
            </a:pPr>
            <a:r>
              <a:rPr lang="en-US" sz="2000" dirty="0" smtClean="0">
                <a:latin typeface="Arial" pitchFamily="34" charset="0"/>
                <a:cs typeface="Arial" pitchFamily="34" charset="0"/>
              </a:rPr>
              <a:t>	- Water Power</a:t>
            </a:r>
          </a:p>
          <a:p>
            <a:pPr eaLnBrk="1" hangingPunct="1">
              <a:buFont typeface="Wingdings" pitchFamily="2" charset="2"/>
              <a:buNone/>
            </a:pPr>
            <a:r>
              <a:rPr lang="en-US" sz="2000" dirty="0" smtClean="0">
                <a:latin typeface="Arial" pitchFamily="34" charset="0"/>
                <a:cs typeface="Arial" pitchFamily="34" charset="0"/>
              </a:rPr>
              <a:t>	- Other (Civil Engineering, Water Resources Research, etc.)</a:t>
            </a:r>
            <a:endParaRPr lang="en-US" sz="2000" b="1" dirty="0" smtClean="0">
              <a:latin typeface="Arial" pitchFamily="34" charset="0"/>
              <a:cs typeface="Arial" pitchFamily="34" charset="0"/>
            </a:endParaRPr>
          </a:p>
          <a:p>
            <a:pPr eaLnBrk="1" hangingPunct="1">
              <a:buFontTx/>
              <a:buNone/>
            </a:pPr>
            <a:r>
              <a:rPr lang="en-US" sz="2000" dirty="0" smtClean="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a:p>
        </p:txBody>
      </p:sp>
      <p:sp>
        <p:nvSpPr>
          <p:cNvPr id="2355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sp>
        <p:nvSpPr>
          <p:cNvPr id="23556" name="Rectangle 4"/>
          <p:cNvSpPr>
            <a:spLocks noGrp="1" noChangeArrowheads="1"/>
          </p:cNvSpPr>
          <p:nvPr>
            <p:ph type="title"/>
          </p:nvPr>
        </p:nvSpPr>
        <p:spPr>
          <a:xfrm>
            <a:off x="457200" y="304800"/>
            <a:ext cx="8229600" cy="1143000"/>
          </a:xfrm>
          <a:noFill/>
        </p:spPr>
        <p:txBody>
          <a:bodyPr lIns="92075" tIns="46038" rIns="92075" bIns="46038"/>
          <a:lstStyle/>
          <a:p>
            <a:pPr eaLnBrk="1" hangingPunct="1"/>
            <a:r>
              <a:rPr lang="en-US" dirty="0" smtClean="0">
                <a:solidFill>
                  <a:srgbClr val="FF0000"/>
                </a:solidFill>
              </a:rPr>
              <a:t>Our Third Century Brings</a:t>
            </a:r>
          </a:p>
        </p:txBody>
      </p:sp>
      <p:sp>
        <p:nvSpPr>
          <p:cNvPr id="23557" name="Rectangle 5"/>
          <p:cNvSpPr>
            <a:spLocks noGrp="1" noChangeArrowheads="1"/>
          </p:cNvSpPr>
          <p:nvPr>
            <p:ph idx="1"/>
          </p:nvPr>
        </p:nvSpPr>
        <p:spPr>
          <a:xfrm>
            <a:off x="685800" y="1524000"/>
            <a:ext cx="7772400" cy="4572000"/>
          </a:xfrm>
          <a:noFill/>
        </p:spPr>
        <p:txBody>
          <a:bodyPr lIns="92075" tIns="46038" rIns="92075" bIns="46038"/>
          <a:lstStyle/>
          <a:p>
            <a:pPr eaLnBrk="1" hangingPunct="1">
              <a:lnSpc>
                <a:spcPct val="90000"/>
              </a:lnSpc>
            </a:pPr>
            <a:r>
              <a:rPr lang="en-US" dirty="0" smtClean="0">
                <a:latin typeface="Arial" pitchFamily="34" charset="0"/>
                <a:cs typeface="Arial" pitchFamily="34" charset="0"/>
              </a:rPr>
              <a:t>Challenges:</a:t>
            </a:r>
          </a:p>
          <a:p>
            <a:pPr lvl="1" eaLnBrk="1" hangingPunct="1">
              <a:lnSpc>
                <a:spcPct val="90000"/>
              </a:lnSpc>
            </a:pPr>
            <a:r>
              <a:rPr lang="en-US" sz="2400" dirty="0" smtClean="0">
                <a:latin typeface="Arial" pitchFamily="34" charset="0"/>
                <a:cs typeface="Arial" pitchFamily="34" charset="0"/>
              </a:rPr>
              <a:t>Aging infrastructure</a:t>
            </a:r>
          </a:p>
          <a:p>
            <a:pPr lvl="1" eaLnBrk="1" hangingPunct="1">
              <a:lnSpc>
                <a:spcPct val="90000"/>
              </a:lnSpc>
            </a:pPr>
            <a:r>
              <a:rPr lang="en-US" sz="2400" dirty="0" smtClean="0">
                <a:latin typeface="Arial" pitchFamily="34" charset="0"/>
                <a:cs typeface="Arial" pitchFamily="34" charset="0"/>
              </a:rPr>
              <a:t>Shrinking budgets</a:t>
            </a:r>
          </a:p>
          <a:p>
            <a:pPr lvl="1" eaLnBrk="1" hangingPunct="1">
              <a:lnSpc>
                <a:spcPct val="90000"/>
              </a:lnSpc>
            </a:pPr>
            <a:r>
              <a:rPr lang="en-US" sz="2400" dirty="0" smtClean="0">
                <a:latin typeface="Arial" pitchFamily="34" charset="0"/>
                <a:cs typeface="Arial" pitchFamily="34" charset="0"/>
              </a:rPr>
              <a:t>Changing State of the Art</a:t>
            </a:r>
          </a:p>
          <a:p>
            <a:pPr lvl="1" eaLnBrk="1" hangingPunct="1">
              <a:lnSpc>
                <a:spcPct val="90000"/>
              </a:lnSpc>
            </a:pPr>
            <a:r>
              <a:rPr lang="en-US" sz="2400" dirty="0" smtClean="0">
                <a:latin typeface="Arial" pitchFamily="34" charset="0"/>
                <a:cs typeface="Arial" pitchFamily="34" charset="0"/>
              </a:rPr>
              <a:t>Population Growth &amp; Climate Change</a:t>
            </a:r>
          </a:p>
          <a:p>
            <a:pPr eaLnBrk="1" hangingPunct="1">
              <a:lnSpc>
                <a:spcPct val="90000"/>
              </a:lnSpc>
            </a:pPr>
            <a:r>
              <a:rPr lang="en-US" dirty="0" smtClean="0">
                <a:latin typeface="Arial" pitchFamily="34" charset="0"/>
                <a:cs typeface="Arial" pitchFamily="34" charset="0"/>
              </a:rPr>
              <a:t>Opportunities:</a:t>
            </a:r>
          </a:p>
          <a:p>
            <a:pPr lvl="1" eaLnBrk="1" hangingPunct="1">
              <a:lnSpc>
                <a:spcPct val="90000"/>
              </a:lnSpc>
            </a:pPr>
            <a:r>
              <a:rPr lang="en-US" sz="2400" dirty="0" smtClean="0">
                <a:latin typeface="Arial" pitchFamily="34" charset="0"/>
                <a:cs typeface="Arial" pitchFamily="34" charset="0"/>
              </a:rPr>
              <a:t>New Risk-Informed methodologies</a:t>
            </a:r>
          </a:p>
          <a:p>
            <a:pPr lvl="1" eaLnBrk="1" hangingPunct="1">
              <a:lnSpc>
                <a:spcPct val="90000"/>
              </a:lnSpc>
            </a:pPr>
            <a:r>
              <a:rPr lang="en-US" sz="2400" dirty="0" smtClean="0">
                <a:latin typeface="Arial" pitchFamily="34" charset="0"/>
                <a:cs typeface="Arial" pitchFamily="34" charset="0"/>
              </a:rPr>
              <a:t>Telling the Story</a:t>
            </a:r>
          </a:p>
          <a:p>
            <a:pPr lvl="1" eaLnBrk="1" hangingPunct="1">
              <a:lnSpc>
                <a:spcPct val="90000"/>
              </a:lnSpc>
            </a:pPr>
            <a:r>
              <a:rPr lang="en-US" sz="2400" dirty="0" smtClean="0">
                <a:latin typeface="Arial" pitchFamily="34" charset="0"/>
                <a:cs typeface="Arial" pitchFamily="34" charset="0"/>
              </a:rPr>
              <a:t>Taking Risk Reduction Action</a:t>
            </a:r>
          </a:p>
          <a:p>
            <a:pPr lvl="1" eaLnBrk="1" hangingPunct="1">
              <a:lnSpc>
                <a:spcPct val="90000"/>
              </a:lnSpc>
            </a:pPr>
            <a:r>
              <a:rPr lang="en-US" sz="2400" dirty="0" smtClean="0">
                <a:latin typeface="Arial" pitchFamily="34" charset="0"/>
                <a:cs typeface="Arial" pitchFamily="34" charset="0"/>
              </a:rPr>
              <a:t>A Demand for Water</a:t>
            </a:r>
          </a:p>
          <a:p>
            <a:pPr lvl="1" eaLnBrk="1" hangingPunct="1">
              <a:lnSpc>
                <a:spcPct val="90000"/>
              </a:lnSpc>
            </a:pPr>
            <a:endParaRPr lang="en-US" sz="2000" dirty="0" smtClean="0">
              <a:latin typeface="Arial" pitchFamily="34" charset="0"/>
              <a:cs typeface="Arial" pitchFamily="34" charset="0"/>
            </a:endParaRPr>
          </a:p>
        </p:txBody>
      </p:sp>
    </p:spTree>
  </p:cSld>
  <p:clrMapOvr>
    <a:masterClrMapping/>
  </p:clrMapOvr>
  <p:transition>
    <p:pull dir="rd"/>
    <p:sndAc>
      <p:stSnd>
        <p:snd r:embed="rId3"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AutoShape 1026"/>
          <p:cNvSpPr>
            <a:spLocks noChangeArrowheads="1"/>
          </p:cNvSpPr>
          <p:nvPr/>
        </p:nvSpPr>
        <p:spPr bwMode="auto">
          <a:xfrm>
            <a:off x="4953000" y="1752600"/>
            <a:ext cx="3352800" cy="3733800"/>
          </a:xfrm>
          <a:prstGeom prst="flowChartExtract">
            <a:avLst/>
          </a:prstGeom>
          <a:solidFill>
            <a:srgbClr val="CCCCFF"/>
          </a:solidFill>
          <a:ln w="28575">
            <a:solidFill>
              <a:schemeClr val="tx1"/>
            </a:solidFill>
            <a:miter lim="800000"/>
            <a:headEnd type="none" w="sm" len="sm"/>
            <a:tailEnd type="none" w="sm" len="sm"/>
          </a:ln>
          <a:effectLst/>
        </p:spPr>
        <p:txBody>
          <a:bodyPr wrap="none" anchor="ctr"/>
          <a:lstStyle/>
          <a:p>
            <a:endParaRPr lang="en-US"/>
          </a:p>
        </p:txBody>
      </p:sp>
      <p:sp>
        <p:nvSpPr>
          <p:cNvPr id="468995" name="AutoShape 1027"/>
          <p:cNvSpPr>
            <a:spLocks noChangeArrowheads="1"/>
          </p:cNvSpPr>
          <p:nvPr/>
        </p:nvSpPr>
        <p:spPr bwMode="auto">
          <a:xfrm rot="10811516" flipH="1">
            <a:off x="6246813" y="2209800"/>
            <a:ext cx="762000" cy="37941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2"/>
          </a:solidFill>
          <a:ln w="12700">
            <a:solidFill>
              <a:schemeClr val="tx1"/>
            </a:solidFill>
            <a:miter lim="800000"/>
            <a:headEnd type="none" w="sm" len="sm"/>
            <a:tailEnd type="none" w="sm" len="sm"/>
          </a:ln>
          <a:effectLst/>
        </p:spPr>
        <p:txBody>
          <a:bodyPr wrap="none" anchor="ctr"/>
          <a:lstStyle/>
          <a:p>
            <a:endParaRPr lang="en-US"/>
          </a:p>
        </p:txBody>
      </p:sp>
      <p:sp>
        <p:nvSpPr>
          <p:cNvPr id="468996" name="Freeform 1028"/>
          <p:cNvSpPr>
            <a:spLocks/>
          </p:cNvSpPr>
          <p:nvPr/>
        </p:nvSpPr>
        <p:spPr bwMode="auto">
          <a:xfrm>
            <a:off x="6705600" y="2590800"/>
            <a:ext cx="1600200" cy="2895600"/>
          </a:xfrm>
          <a:custGeom>
            <a:avLst/>
            <a:gdLst/>
            <a:ahLst/>
            <a:cxnLst>
              <a:cxn ang="0">
                <a:pos x="0" y="0"/>
              </a:cxn>
              <a:cxn ang="0">
                <a:pos x="192" y="0"/>
              </a:cxn>
              <a:cxn ang="0">
                <a:pos x="1008" y="1824"/>
              </a:cxn>
              <a:cxn ang="0">
                <a:pos x="816" y="1824"/>
              </a:cxn>
              <a:cxn ang="0">
                <a:pos x="0" y="0"/>
              </a:cxn>
            </a:cxnLst>
            <a:rect l="0" t="0" r="r" b="b"/>
            <a:pathLst>
              <a:path w="1008" h="1824">
                <a:moveTo>
                  <a:pt x="0" y="0"/>
                </a:moveTo>
                <a:lnTo>
                  <a:pt x="192" y="0"/>
                </a:lnTo>
                <a:lnTo>
                  <a:pt x="1008" y="1824"/>
                </a:lnTo>
                <a:lnTo>
                  <a:pt x="816" y="1824"/>
                </a:lnTo>
                <a:lnTo>
                  <a:pt x="0" y="0"/>
                </a:lnTo>
                <a:close/>
              </a:path>
            </a:pathLst>
          </a:custGeom>
          <a:solidFill>
            <a:srgbClr val="F9FD61"/>
          </a:solidFill>
          <a:ln w="12700" cap="flat" cmpd="sng">
            <a:solidFill>
              <a:schemeClr val="tx1"/>
            </a:solidFill>
            <a:prstDash val="solid"/>
            <a:round/>
            <a:headEnd type="none" w="sm" len="sm"/>
            <a:tailEnd type="none" w="sm" len="sm"/>
          </a:ln>
          <a:effectLst/>
        </p:spPr>
        <p:txBody>
          <a:bodyPr wrap="none" anchor="ctr"/>
          <a:lstStyle/>
          <a:p>
            <a:endParaRPr lang="en-US"/>
          </a:p>
        </p:txBody>
      </p:sp>
      <p:sp>
        <p:nvSpPr>
          <p:cNvPr id="468997" name="AutoShape 1029"/>
          <p:cNvSpPr>
            <a:spLocks noChangeArrowheads="1"/>
          </p:cNvSpPr>
          <p:nvPr/>
        </p:nvSpPr>
        <p:spPr bwMode="auto">
          <a:xfrm>
            <a:off x="6400800" y="1752600"/>
            <a:ext cx="457200" cy="533400"/>
          </a:xfrm>
          <a:prstGeom prst="flowChartExtract">
            <a:avLst/>
          </a:prstGeom>
          <a:solidFill>
            <a:schemeClr val="hlink"/>
          </a:solidFill>
          <a:ln w="12700">
            <a:solidFill>
              <a:schemeClr val="tx1"/>
            </a:solidFill>
            <a:miter lim="800000"/>
            <a:headEnd type="none" w="sm" len="sm"/>
            <a:tailEnd type="none" w="sm" len="sm"/>
          </a:ln>
          <a:effectLst/>
        </p:spPr>
        <p:txBody>
          <a:bodyPr wrap="none" anchor="ctr"/>
          <a:lstStyle/>
          <a:p>
            <a:endParaRPr lang="en-US"/>
          </a:p>
        </p:txBody>
      </p:sp>
      <p:sp>
        <p:nvSpPr>
          <p:cNvPr id="468998" name="Rectangle 1030"/>
          <p:cNvSpPr>
            <a:spLocks noChangeArrowheads="1"/>
          </p:cNvSpPr>
          <p:nvPr/>
        </p:nvSpPr>
        <p:spPr bwMode="auto">
          <a:xfrm>
            <a:off x="2895600" y="304800"/>
            <a:ext cx="3179763" cy="523862"/>
          </a:xfrm>
          <a:prstGeom prst="rect">
            <a:avLst/>
          </a:prstGeom>
          <a:noFill/>
          <a:ln w="9525">
            <a:noFill/>
            <a:miter lim="800000"/>
            <a:headEnd/>
            <a:tailEnd/>
          </a:ln>
          <a:effectLst/>
        </p:spPr>
        <p:txBody>
          <a:bodyPr lIns="92075" tIns="46038" rIns="92075" bIns="46038">
            <a:spAutoFit/>
          </a:bodyPr>
          <a:lstStyle/>
          <a:p>
            <a:pPr algn="ctr"/>
            <a:r>
              <a:rPr lang="en-US" sz="2800" b="1" dirty="0"/>
              <a:t>What is USACE</a:t>
            </a:r>
            <a:r>
              <a:rPr lang="en-US" sz="2800" b="1" dirty="0" smtClean="0"/>
              <a:t>?</a:t>
            </a:r>
            <a:endParaRPr lang="en-US" sz="2800" b="1" dirty="0"/>
          </a:p>
        </p:txBody>
      </p:sp>
      <p:sp>
        <p:nvSpPr>
          <p:cNvPr id="468999" name="Rectangle 1031"/>
          <p:cNvSpPr>
            <a:spLocks noChangeArrowheads="1"/>
          </p:cNvSpPr>
          <p:nvPr/>
        </p:nvSpPr>
        <p:spPr bwMode="auto">
          <a:xfrm>
            <a:off x="1524000" y="1828800"/>
            <a:ext cx="1352550" cy="6096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00" name="Text Box 1032"/>
          <p:cNvSpPr txBox="1">
            <a:spLocks noChangeArrowheads="1"/>
          </p:cNvSpPr>
          <p:nvPr/>
        </p:nvSpPr>
        <p:spPr bwMode="auto">
          <a:xfrm>
            <a:off x="1617662" y="1905000"/>
            <a:ext cx="1114425" cy="457200"/>
          </a:xfrm>
          <a:prstGeom prst="rect">
            <a:avLst/>
          </a:prstGeom>
          <a:noFill/>
          <a:ln w="12700">
            <a:noFill/>
            <a:miter lim="800000"/>
            <a:headEnd type="none" w="sm" len="sm"/>
            <a:tailEnd type="none" w="sm" len="sm"/>
          </a:ln>
          <a:effectLst/>
        </p:spPr>
        <p:txBody>
          <a:bodyPr wrap="none">
            <a:spAutoFit/>
          </a:bodyPr>
          <a:lstStyle/>
          <a:p>
            <a:pPr algn="ctr"/>
            <a:r>
              <a:rPr lang="en-US" sz="1200" b="1" dirty="0"/>
              <a:t>Commander,</a:t>
            </a:r>
          </a:p>
          <a:p>
            <a:pPr algn="ctr"/>
            <a:r>
              <a:rPr lang="en-US" sz="1200" b="1" dirty="0"/>
              <a:t>USACE</a:t>
            </a:r>
          </a:p>
        </p:txBody>
      </p:sp>
      <p:graphicFrame>
        <p:nvGraphicFramePr>
          <p:cNvPr id="469001" name="Object 1033"/>
          <p:cNvGraphicFramePr>
            <a:graphicFrameLocks noChangeAspect="1"/>
          </p:cNvGraphicFramePr>
          <p:nvPr/>
        </p:nvGraphicFramePr>
        <p:xfrm>
          <a:off x="1595437" y="1447800"/>
          <a:ext cx="327025" cy="330200"/>
        </p:xfrm>
        <a:graphic>
          <a:graphicData uri="http://schemas.openxmlformats.org/presentationml/2006/ole">
            <p:oleObj spid="_x0000_s1026" name="Microsoft ClipArt Gallery" r:id="rId4" imgW="807120" imgH="762840" progId="">
              <p:embed/>
            </p:oleObj>
          </a:graphicData>
        </a:graphic>
      </p:graphicFrame>
      <p:graphicFrame>
        <p:nvGraphicFramePr>
          <p:cNvPr id="469002" name="Object 1034"/>
          <p:cNvGraphicFramePr>
            <a:graphicFrameLocks noChangeAspect="1"/>
          </p:cNvGraphicFramePr>
          <p:nvPr/>
        </p:nvGraphicFramePr>
        <p:xfrm>
          <a:off x="2022475" y="1447800"/>
          <a:ext cx="325437" cy="330200"/>
        </p:xfrm>
        <a:graphic>
          <a:graphicData uri="http://schemas.openxmlformats.org/presentationml/2006/ole">
            <p:oleObj spid="_x0000_s1027" name="Microsoft ClipArt Gallery" r:id="rId5" imgW="807120" imgH="762840" progId="">
              <p:embed/>
            </p:oleObj>
          </a:graphicData>
        </a:graphic>
      </p:graphicFrame>
      <p:graphicFrame>
        <p:nvGraphicFramePr>
          <p:cNvPr id="469003" name="Object 1035"/>
          <p:cNvGraphicFramePr>
            <a:graphicFrameLocks noChangeAspect="1"/>
          </p:cNvGraphicFramePr>
          <p:nvPr/>
        </p:nvGraphicFramePr>
        <p:xfrm>
          <a:off x="2449512" y="1447800"/>
          <a:ext cx="325438" cy="330200"/>
        </p:xfrm>
        <a:graphic>
          <a:graphicData uri="http://schemas.openxmlformats.org/presentationml/2006/ole">
            <p:oleObj spid="_x0000_s1028" name="Microsoft ClipArt Gallery" r:id="rId6" imgW="807120" imgH="762840" progId="">
              <p:embed/>
            </p:oleObj>
          </a:graphicData>
        </a:graphic>
      </p:graphicFrame>
      <p:sp>
        <p:nvSpPr>
          <p:cNvPr id="469004" name="Rectangle 1036"/>
          <p:cNvSpPr>
            <a:spLocks noChangeArrowheads="1"/>
          </p:cNvSpPr>
          <p:nvPr/>
        </p:nvSpPr>
        <p:spPr bwMode="auto">
          <a:xfrm>
            <a:off x="528637" y="2971800"/>
            <a:ext cx="925513"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05" name="Text Box 1037"/>
          <p:cNvSpPr txBox="1">
            <a:spLocks noChangeArrowheads="1"/>
          </p:cNvSpPr>
          <p:nvPr/>
        </p:nvSpPr>
        <p:spPr bwMode="auto">
          <a:xfrm>
            <a:off x="582612" y="3048000"/>
            <a:ext cx="862013" cy="457200"/>
          </a:xfrm>
          <a:prstGeom prst="rect">
            <a:avLst/>
          </a:prstGeom>
          <a:noFill/>
          <a:ln w="12700">
            <a:noFill/>
            <a:miter lim="800000"/>
            <a:headEnd type="none" w="sm" len="sm"/>
            <a:tailEnd type="none" w="sm" len="sm"/>
          </a:ln>
          <a:effectLst/>
        </p:spPr>
        <p:txBody>
          <a:bodyPr wrap="none">
            <a:spAutoFit/>
          </a:bodyPr>
          <a:lstStyle/>
          <a:p>
            <a:pPr algn="ctr"/>
            <a:r>
              <a:rPr lang="en-US" sz="1200" b="1"/>
              <a:t>Divisions</a:t>
            </a:r>
          </a:p>
          <a:p>
            <a:pPr algn="ctr"/>
            <a:r>
              <a:rPr lang="en-US" sz="1200" b="1"/>
              <a:t>(8)</a:t>
            </a:r>
          </a:p>
        </p:txBody>
      </p:sp>
      <p:sp>
        <p:nvSpPr>
          <p:cNvPr id="469006" name="Text Box 1038"/>
          <p:cNvSpPr txBox="1">
            <a:spLocks noChangeArrowheads="1"/>
          </p:cNvSpPr>
          <p:nvPr/>
        </p:nvSpPr>
        <p:spPr bwMode="auto">
          <a:xfrm>
            <a:off x="1595437" y="3048000"/>
            <a:ext cx="1066800" cy="639763"/>
          </a:xfrm>
          <a:prstGeom prst="rect">
            <a:avLst/>
          </a:prstGeom>
          <a:noFill/>
          <a:ln w="12700">
            <a:noFill/>
            <a:miter lim="800000"/>
            <a:headEnd type="none" w="sm" len="sm"/>
            <a:tailEnd type="none" w="sm" len="sm"/>
          </a:ln>
          <a:effectLst/>
        </p:spPr>
        <p:txBody>
          <a:bodyPr wrap="none">
            <a:spAutoFit/>
          </a:bodyPr>
          <a:lstStyle/>
          <a:p>
            <a:pPr algn="ctr"/>
            <a:r>
              <a:rPr lang="en-US" sz="1200" b="1"/>
              <a:t>Engineering</a:t>
            </a:r>
          </a:p>
          <a:p>
            <a:pPr algn="ctr"/>
            <a:r>
              <a:rPr lang="en-US" sz="1200" b="1"/>
              <a:t>R&amp;D</a:t>
            </a:r>
          </a:p>
          <a:p>
            <a:pPr algn="ctr"/>
            <a:r>
              <a:rPr lang="en-US" sz="1200" b="1"/>
              <a:t>Center</a:t>
            </a:r>
          </a:p>
        </p:txBody>
      </p:sp>
      <p:sp>
        <p:nvSpPr>
          <p:cNvPr id="469007" name="Text Box 1039"/>
          <p:cNvSpPr txBox="1">
            <a:spLocks noChangeArrowheads="1"/>
          </p:cNvSpPr>
          <p:nvPr/>
        </p:nvSpPr>
        <p:spPr bwMode="auto">
          <a:xfrm>
            <a:off x="2841625" y="2911475"/>
            <a:ext cx="808037" cy="822325"/>
          </a:xfrm>
          <a:prstGeom prst="rect">
            <a:avLst/>
          </a:prstGeom>
          <a:noFill/>
          <a:ln w="12700">
            <a:noFill/>
            <a:miter lim="800000"/>
            <a:headEnd type="none" w="sm" len="sm"/>
            <a:tailEnd type="none" w="sm" len="sm"/>
          </a:ln>
          <a:effectLst/>
        </p:spPr>
        <p:txBody>
          <a:bodyPr wrap="none">
            <a:spAutoFit/>
          </a:bodyPr>
          <a:lstStyle/>
          <a:p>
            <a:pPr algn="ctr"/>
            <a:r>
              <a:rPr lang="en-US" sz="1200" b="1"/>
              <a:t>Centers*</a:t>
            </a:r>
          </a:p>
          <a:p>
            <a:pPr algn="ctr"/>
            <a:r>
              <a:rPr lang="en-US" sz="1200" b="1"/>
              <a:t>(2)</a:t>
            </a:r>
          </a:p>
          <a:p>
            <a:pPr algn="ctr"/>
            <a:r>
              <a:rPr lang="en-US" sz="1200" b="1"/>
              <a:t>FOAs</a:t>
            </a:r>
          </a:p>
          <a:p>
            <a:pPr algn="ctr"/>
            <a:r>
              <a:rPr lang="en-US" sz="1200" b="1"/>
              <a:t>(4)</a:t>
            </a:r>
          </a:p>
        </p:txBody>
      </p:sp>
      <p:sp>
        <p:nvSpPr>
          <p:cNvPr id="469009" name="Rectangle 1041"/>
          <p:cNvSpPr>
            <a:spLocks noChangeArrowheads="1"/>
          </p:cNvSpPr>
          <p:nvPr/>
        </p:nvSpPr>
        <p:spPr bwMode="auto">
          <a:xfrm>
            <a:off x="1636712" y="2971800"/>
            <a:ext cx="995363"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10" name="Rectangle 1042"/>
          <p:cNvSpPr>
            <a:spLocks noChangeArrowheads="1"/>
          </p:cNvSpPr>
          <p:nvPr/>
        </p:nvSpPr>
        <p:spPr bwMode="auto">
          <a:xfrm>
            <a:off x="2805112" y="2971800"/>
            <a:ext cx="925513"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12" name="Line 1044"/>
          <p:cNvSpPr>
            <a:spLocks noChangeShapeType="1"/>
          </p:cNvSpPr>
          <p:nvPr/>
        </p:nvSpPr>
        <p:spPr bwMode="auto">
          <a:xfrm flipV="1">
            <a:off x="1027112" y="2667000"/>
            <a:ext cx="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13" name="Rectangle 1045"/>
          <p:cNvSpPr>
            <a:spLocks noChangeArrowheads="1"/>
          </p:cNvSpPr>
          <p:nvPr/>
        </p:nvSpPr>
        <p:spPr bwMode="auto">
          <a:xfrm>
            <a:off x="600075" y="4343400"/>
            <a:ext cx="4125912" cy="5334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14" name="Text Box 1046"/>
          <p:cNvSpPr txBox="1">
            <a:spLocks noChangeArrowheads="1"/>
          </p:cNvSpPr>
          <p:nvPr/>
        </p:nvSpPr>
        <p:spPr bwMode="auto">
          <a:xfrm>
            <a:off x="649287" y="4419600"/>
            <a:ext cx="725488" cy="396875"/>
          </a:xfrm>
          <a:prstGeom prst="rect">
            <a:avLst/>
          </a:prstGeom>
          <a:noFill/>
          <a:ln w="12700">
            <a:noFill/>
            <a:miter lim="800000"/>
            <a:headEnd type="none" w="sm" len="sm"/>
            <a:tailEnd type="none" w="sm" len="sm"/>
          </a:ln>
          <a:effectLst/>
        </p:spPr>
        <p:txBody>
          <a:bodyPr wrap="none">
            <a:spAutoFit/>
          </a:bodyPr>
          <a:lstStyle/>
          <a:p>
            <a:pPr algn="ctr"/>
            <a:r>
              <a:rPr lang="en-US" sz="1000" b="1"/>
              <a:t>Military**</a:t>
            </a:r>
          </a:p>
          <a:p>
            <a:pPr algn="ctr"/>
            <a:r>
              <a:rPr lang="en-US" sz="1000" b="1"/>
              <a:t>(31)</a:t>
            </a:r>
          </a:p>
        </p:txBody>
      </p:sp>
      <p:sp>
        <p:nvSpPr>
          <p:cNvPr id="469015" name="Text Box 1047"/>
          <p:cNvSpPr txBox="1">
            <a:spLocks noChangeArrowheads="1"/>
          </p:cNvSpPr>
          <p:nvPr/>
        </p:nvSpPr>
        <p:spPr bwMode="auto">
          <a:xfrm>
            <a:off x="1428750" y="4419600"/>
            <a:ext cx="685800" cy="396875"/>
          </a:xfrm>
          <a:prstGeom prst="rect">
            <a:avLst/>
          </a:prstGeom>
          <a:noFill/>
          <a:ln w="12700">
            <a:noFill/>
            <a:miter lim="800000"/>
            <a:headEnd type="none" w="sm" len="sm"/>
            <a:tailEnd type="none" w="sm" len="sm"/>
          </a:ln>
          <a:effectLst/>
        </p:spPr>
        <p:txBody>
          <a:bodyPr wrap="none">
            <a:spAutoFit/>
          </a:bodyPr>
          <a:lstStyle/>
          <a:p>
            <a:pPr algn="ctr"/>
            <a:r>
              <a:rPr lang="en-US" sz="1000" b="1"/>
              <a:t>MILCON</a:t>
            </a:r>
          </a:p>
          <a:p>
            <a:pPr algn="ctr"/>
            <a:r>
              <a:rPr lang="en-US" sz="1000" b="1"/>
              <a:t>(21)</a:t>
            </a:r>
          </a:p>
        </p:txBody>
      </p:sp>
      <p:sp>
        <p:nvSpPr>
          <p:cNvPr id="469016" name="Text Box 1048"/>
          <p:cNvSpPr txBox="1">
            <a:spLocks noChangeArrowheads="1"/>
          </p:cNvSpPr>
          <p:nvPr/>
        </p:nvSpPr>
        <p:spPr bwMode="auto">
          <a:xfrm>
            <a:off x="2112962" y="4419600"/>
            <a:ext cx="873125" cy="396875"/>
          </a:xfrm>
          <a:prstGeom prst="rect">
            <a:avLst/>
          </a:prstGeom>
          <a:noFill/>
          <a:ln w="12700">
            <a:noFill/>
            <a:miter lim="800000"/>
            <a:headEnd type="none" w="sm" len="sm"/>
            <a:tailEnd type="none" w="sm" len="sm"/>
          </a:ln>
          <a:effectLst/>
        </p:spPr>
        <p:txBody>
          <a:bodyPr wrap="none">
            <a:spAutoFit/>
          </a:bodyPr>
          <a:lstStyle/>
          <a:p>
            <a:pPr algn="ctr"/>
            <a:r>
              <a:rPr lang="en-US" sz="1000" b="1"/>
              <a:t>Civil Works</a:t>
            </a:r>
          </a:p>
          <a:p>
            <a:pPr algn="ctr"/>
            <a:r>
              <a:rPr lang="en-US" sz="1000" b="1"/>
              <a:t>(38)</a:t>
            </a:r>
          </a:p>
        </p:txBody>
      </p:sp>
      <p:sp>
        <p:nvSpPr>
          <p:cNvPr id="469017" name="Text Box 1049"/>
          <p:cNvSpPr txBox="1">
            <a:spLocks noChangeArrowheads="1"/>
          </p:cNvSpPr>
          <p:nvPr/>
        </p:nvSpPr>
        <p:spPr bwMode="auto">
          <a:xfrm>
            <a:off x="2976562" y="4419600"/>
            <a:ext cx="865188" cy="396875"/>
          </a:xfrm>
          <a:prstGeom prst="rect">
            <a:avLst/>
          </a:prstGeom>
          <a:noFill/>
          <a:ln w="12700">
            <a:noFill/>
            <a:miter lim="800000"/>
            <a:headEnd type="none" w="sm" len="sm"/>
            <a:tailEnd type="none" w="sm" len="sm"/>
          </a:ln>
          <a:effectLst/>
        </p:spPr>
        <p:txBody>
          <a:bodyPr wrap="none">
            <a:spAutoFit/>
          </a:bodyPr>
          <a:lstStyle/>
          <a:p>
            <a:pPr algn="ctr"/>
            <a:r>
              <a:rPr lang="en-US" sz="1000" b="1"/>
              <a:t>Real Estate</a:t>
            </a:r>
          </a:p>
          <a:p>
            <a:pPr algn="ctr"/>
            <a:r>
              <a:rPr lang="en-US" sz="1000" b="1"/>
              <a:t>(33)</a:t>
            </a:r>
          </a:p>
        </p:txBody>
      </p:sp>
      <p:sp>
        <p:nvSpPr>
          <p:cNvPr id="469018" name="Text Box 1050"/>
          <p:cNvSpPr txBox="1">
            <a:spLocks noChangeArrowheads="1"/>
          </p:cNvSpPr>
          <p:nvPr/>
        </p:nvSpPr>
        <p:spPr bwMode="auto">
          <a:xfrm>
            <a:off x="3867150" y="4419600"/>
            <a:ext cx="741362" cy="396875"/>
          </a:xfrm>
          <a:prstGeom prst="rect">
            <a:avLst/>
          </a:prstGeom>
          <a:noFill/>
          <a:ln w="12700">
            <a:noFill/>
            <a:miter lim="800000"/>
            <a:headEnd type="none" w="sm" len="sm"/>
            <a:tailEnd type="none" w="sm" len="sm"/>
          </a:ln>
          <a:effectLst/>
        </p:spPr>
        <p:txBody>
          <a:bodyPr wrap="none">
            <a:spAutoFit/>
          </a:bodyPr>
          <a:lstStyle/>
          <a:p>
            <a:pPr algn="ctr"/>
            <a:r>
              <a:rPr lang="en-US" sz="1000" b="1"/>
              <a:t>OCONUS</a:t>
            </a:r>
          </a:p>
          <a:p>
            <a:pPr algn="ctr"/>
            <a:r>
              <a:rPr lang="en-US" sz="1000" b="1"/>
              <a:t>(4)</a:t>
            </a:r>
          </a:p>
        </p:txBody>
      </p:sp>
      <p:sp>
        <p:nvSpPr>
          <p:cNvPr id="469019" name="Text Box 1051"/>
          <p:cNvSpPr txBox="1">
            <a:spLocks noChangeArrowheads="1"/>
          </p:cNvSpPr>
          <p:nvPr/>
        </p:nvSpPr>
        <p:spPr bwMode="auto">
          <a:xfrm>
            <a:off x="2124075" y="4068763"/>
            <a:ext cx="1104900" cy="274637"/>
          </a:xfrm>
          <a:prstGeom prst="rect">
            <a:avLst/>
          </a:prstGeom>
          <a:noFill/>
          <a:ln w="12700">
            <a:noFill/>
            <a:miter lim="800000"/>
            <a:headEnd type="none" w="sm" len="sm"/>
            <a:tailEnd type="none" w="sm" len="sm"/>
          </a:ln>
          <a:effectLst/>
        </p:spPr>
        <p:txBody>
          <a:bodyPr wrap="none">
            <a:spAutoFit/>
          </a:bodyPr>
          <a:lstStyle/>
          <a:p>
            <a:pPr algn="ctr"/>
            <a:r>
              <a:rPr lang="en-US" sz="1200" b="1" dirty="0"/>
              <a:t>Districts (41)</a:t>
            </a:r>
          </a:p>
        </p:txBody>
      </p:sp>
      <p:sp>
        <p:nvSpPr>
          <p:cNvPr id="469020" name="Line 1052"/>
          <p:cNvSpPr>
            <a:spLocks noChangeShapeType="1"/>
          </p:cNvSpPr>
          <p:nvPr/>
        </p:nvSpPr>
        <p:spPr bwMode="auto">
          <a:xfrm flipV="1">
            <a:off x="1214437" y="3733800"/>
            <a:ext cx="0" cy="6096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1" name="Line 1053"/>
          <p:cNvSpPr>
            <a:spLocks noChangeShapeType="1"/>
          </p:cNvSpPr>
          <p:nvPr/>
        </p:nvSpPr>
        <p:spPr bwMode="auto">
          <a:xfrm flipV="1">
            <a:off x="2165350" y="2438400"/>
            <a:ext cx="0" cy="5334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2" name="Line 1054"/>
          <p:cNvSpPr>
            <a:spLocks noChangeShapeType="1"/>
          </p:cNvSpPr>
          <p:nvPr/>
        </p:nvSpPr>
        <p:spPr bwMode="auto">
          <a:xfrm flipV="1">
            <a:off x="3303587" y="2667000"/>
            <a:ext cx="0"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25" name="Rectangle 1057"/>
          <p:cNvSpPr>
            <a:spLocks noChangeArrowheads="1"/>
          </p:cNvSpPr>
          <p:nvPr/>
        </p:nvSpPr>
        <p:spPr bwMode="auto">
          <a:xfrm>
            <a:off x="1219200" y="5181600"/>
            <a:ext cx="2917825" cy="762000"/>
          </a:xfrm>
          <a:prstGeom prst="rect">
            <a:avLst/>
          </a:prstGeom>
          <a:noFill/>
          <a:ln w="19050">
            <a:solidFill>
              <a:schemeClr val="tx1"/>
            </a:solidFill>
            <a:miter lim="800000"/>
            <a:headEnd type="none" w="sm" len="sm"/>
            <a:tailEnd type="none" w="sm" len="sm"/>
          </a:ln>
          <a:effectLst/>
        </p:spPr>
        <p:txBody>
          <a:bodyPr wrap="none" anchor="ctr"/>
          <a:lstStyle/>
          <a:p>
            <a:endParaRPr lang="en-US"/>
          </a:p>
        </p:txBody>
      </p:sp>
      <p:sp>
        <p:nvSpPr>
          <p:cNvPr id="469026" name="Text Box 1058"/>
          <p:cNvSpPr txBox="1">
            <a:spLocks noChangeArrowheads="1"/>
          </p:cNvSpPr>
          <p:nvPr/>
        </p:nvSpPr>
        <p:spPr bwMode="auto">
          <a:xfrm>
            <a:off x="1295400" y="5257800"/>
            <a:ext cx="752475" cy="701675"/>
          </a:xfrm>
          <a:prstGeom prst="rect">
            <a:avLst/>
          </a:prstGeom>
          <a:noFill/>
          <a:ln w="12700">
            <a:noFill/>
            <a:miter lim="800000"/>
            <a:headEnd type="none" w="sm" len="sm"/>
            <a:tailEnd type="none" w="sm" len="sm"/>
          </a:ln>
          <a:effectLst/>
        </p:spPr>
        <p:txBody>
          <a:bodyPr wrap="none">
            <a:spAutoFit/>
          </a:bodyPr>
          <a:lstStyle/>
          <a:p>
            <a:pPr algn="ctr"/>
            <a:r>
              <a:rPr lang="en-US" sz="1000" b="1" dirty="0"/>
              <a:t>Centers</a:t>
            </a:r>
          </a:p>
          <a:p>
            <a:pPr algn="ctr"/>
            <a:r>
              <a:rPr lang="en-US" sz="1000" b="1" dirty="0"/>
              <a:t>of</a:t>
            </a:r>
          </a:p>
          <a:p>
            <a:pPr algn="ctr"/>
            <a:r>
              <a:rPr lang="en-US" sz="1000" b="1" dirty="0"/>
              <a:t>Expertise</a:t>
            </a:r>
          </a:p>
          <a:p>
            <a:pPr algn="ctr"/>
            <a:r>
              <a:rPr lang="en-US" sz="1000" b="1" dirty="0"/>
              <a:t>(31)</a:t>
            </a:r>
          </a:p>
        </p:txBody>
      </p:sp>
      <p:sp>
        <p:nvSpPr>
          <p:cNvPr id="469027" name="Text Box 1059"/>
          <p:cNvSpPr txBox="1">
            <a:spLocks noChangeArrowheads="1"/>
          </p:cNvSpPr>
          <p:nvPr/>
        </p:nvSpPr>
        <p:spPr bwMode="auto">
          <a:xfrm>
            <a:off x="2133600" y="5257800"/>
            <a:ext cx="1076325" cy="701675"/>
          </a:xfrm>
          <a:prstGeom prst="rect">
            <a:avLst/>
          </a:prstGeom>
          <a:noFill/>
          <a:ln w="12700">
            <a:noFill/>
            <a:miter lim="800000"/>
            <a:headEnd type="none" w="sm" len="sm"/>
            <a:tailEnd type="none" w="sm" len="sm"/>
          </a:ln>
          <a:effectLst/>
        </p:spPr>
        <p:txBody>
          <a:bodyPr wrap="none">
            <a:spAutoFit/>
          </a:bodyPr>
          <a:lstStyle/>
          <a:p>
            <a:pPr algn="ctr"/>
            <a:r>
              <a:rPr lang="en-US" sz="1000" b="1" dirty="0"/>
              <a:t>Area</a:t>
            </a:r>
          </a:p>
          <a:p>
            <a:pPr algn="ctr"/>
            <a:r>
              <a:rPr lang="en-US" sz="1000" b="1" dirty="0"/>
              <a:t>Resident</a:t>
            </a:r>
          </a:p>
          <a:p>
            <a:pPr algn="ctr"/>
            <a:r>
              <a:rPr lang="en-US" sz="1000" b="1" dirty="0"/>
              <a:t>Project Offices</a:t>
            </a:r>
          </a:p>
          <a:p>
            <a:pPr algn="ctr"/>
            <a:r>
              <a:rPr lang="en-US" sz="1000" b="1" dirty="0"/>
              <a:t>(Approx 991)</a:t>
            </a:r>
          </a:p>
        </p:txBody>
      </p:sp>
      <p:sp>
        <p:nvSpPr>
          <p:cNvPr id="469028" name="Text Box 1060"/>
          <p:cNvSpPr txBox="1">
            <a:spLocks noChangeArrowheads="1"/>
          </p:cNvSpPr>
          <p:nvPr/>
        </p:nvSpPr>
        <p:spPr bwMode="auto">
          <a:xfrm>
            <a:off x="3276600" y="5257800"/>
            <a:ext cx="774700" cy="549275"/>
          </a:xfrm>
          <a:prstGeom prst="rect">
            <a:avLst/>
          </a:prstGeom>
          <a:noFill/>
          <a:ln w="12700">
            <a:noFill/>
            <a:miter lim="800000"/>
            <a:headEnd type="none" w="sm" len="sm"/>
            <a:tailEnd type="none" w="sm" len="sm"/>
          </a:ln>
          <a:effectLst/>
        </p:spPr>
        <p:txBody>
          <a:bodyPr wrap="none">
            <a:spAutoFit/>
          </a:bodyPr>
          <a:lstStyle/>
          <a:p>
            <a:pPr algn="ctr"/>
            <a:r>
              <a:rPr lang="en-US" sz="1000" b="1" dirty="0"/>
              <a:t>Material</a:t>
            </a:r>
          </a:p>
          <a:p>
            <a:pPr algn="ctr"/>
            <a:r>
              <a:rPr lang="en-US" sz="1000" b="1" dirty="0"/>
              <a:t>Test Labs</a:t>
            </a:r>
          </a:p>
          <a:p>
            <a:pPr algn="ctr"/>
            <a:r>
              <a:rPr lang="en-US" sz="1000" b="1" dirty="0"/>
              <a:t>(1)</a:t>
            </a:r>
          </a:p>
        </p:txBody>
      </p:sp>
      <p:sp>
        <p:nvSpPr>
          <p:cNvPr id="469029" name="Line 1061"/>
          <p:cNvSpPr>
            <a:spLocks noChangeShapeType="1"/>
          </p:cNvSpPr>
          <p:nvPr/>
        </p:nvSpPr>
        <p:spPr bwMode="auto">
          <a:xfrm flipH="1" flipV="1">
            <a:off x="2662236" y="4876800"/>
            <a:ext cx="4763" cy="30480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469030" name="Rectangle 1062"/>
          <p:cNvSpPr>
            <a:spLocks noChangeArrowheads="1"/>
          </p:cNvSpPr>
          <p:nvPr/>
        </p:nvSpPr>
        <p:spPr bwMode="auto">
          <a:xfrm>
            <a:off x="3375025" y="2743200"/>
            <a:ext cx="352425" cy="274638"/>
          </a:xfrm>
          <a:prstGeom prst="rect">
            <a:avLst/>
          </a:prstGeom>
          <a:noFill/>
          <a:ln w="12700">
            <a:noFill/>
            <a:miter lim="800000"/>
            <a:headEnd type="none" w="sm" len="sm"/>
            <a:tailEnd type="none" w="sm" len="sm"/>
          </a:ln>
          <a:effectLst/>
        </p:spPr>
        <p:txBody>
          <a:bodyPr wrap="none">
            <a:spAutoFit/>
          </a:bodyPr>
          <a:lstStyle/>
          <a:p>
            <a:r>
              <a:rPr lang="en-US" sz="1200" b="1"/>
              <a:t>06</a:t>
            </a:r>
          </a:p>
        </p:txBody>
      </p:sp>
      <p:sp>
        <p:nvSpPr>
          <p:cNvPr id="469032" name="Rectangle 1064"/>
          <p:cNvSpPr>
            <a:spLocks noChangeArrowheads="1"/>
          </p:cNvSpPr>
          <p:nvPr/>
        </p:nvSpPr>
        <p:spPr bwMode="auto">
          <a:xfrm>
            <a:off x="2173287" y="2743200"/>
            <a:ext cx="488950" cy="274638"/>
          </a:xfrm>
          <a:prstGeom prst="rect">
            <a:avLst/>
          </a:prstGeom>
          <a:noFill/>
          <a:ln w="12700">
            <a:noFill/>
            <a:miter lim="800000"/>
            <a:headEnd type="none" w="sm" len="sm"/>
            <a:tailEnd type="none" w="sm" len="sm"/>
          </a:ln>
          <a:effectLst/>
        </p:spPr>
        <p:txBody>
          <a:bodyPr wrap="none">
            <a:spAutoFit/>
          </a:bodyPr>
          <a:lstStyle/>
          <a:p>
            <a:r>
              <a:rPr lang="en-US" sz="1200" b="1"/>
              <a:t>SES</a:t>
            </a:r>
          </a:p>
        </p:txBody>
      </p:sp>
      <p:graphicFrame>
        <p:nvGraphicFramePr>
          <p:cNvPr id="469033" name="Object 1065"/>
          <p:cNvGraphicFramePr>
            <a:graphicFrameLocks noChangeAspect="1"/>
          </p:cNvGraphicFramePr>
          <p:nvPr/>
        </p:nvGraphicFramePr>
        <p:xfrm>
          <a:off x="1027112" y="2755900"/>
          <a:ext cx="212725" cy="215900"/>
        </p:xfrm>
        <a:graphic>
          <a:graphicData uri="http://schemas.openxmlformats.org/presentationml/2006/ole">
            <p:oleObj spid="_x0000_s1029" name="Microsoft ClipArt Gallery" r:id="rId7" imgW="807120" imgH="762840" progId="">
              <p:embed/>
            </p:oleObj>
          </a:graphicData>
        </a:graphic>
      </p:graphicFrame>
      <p:graphicFrame>
        <p:nvGraphicFramePr>
          <p:cNvPr id="469034" name="Object 1066"/>
          <p:cNvGraphicFramePr>
            <a:graphicFrameLocks noChangeAspect="1"/>
          </p:cNvGraphicFramePr>
          <p:nvPr/>
        </p:nvGraphicFramePr>
        <p:xfrm>
          <a:off x="1239837" y="2755900"/>
          <a:ext cx="214313" cy="215900"/>
        </p:xfrm>
        <a:graphic>
          <a:graphicData uri="http://schemas.openxmlformats.org/presentationml/2006/ole">
            <p:oleObj spid="_x0000_s1030" name="Microsoft ClipArt Gallery" r:id="rId8" imgW="807120" imgH="762840" progId="">
              <p:embed/>
            </p:oleObj>
          </a:graphicData>
        </a:graphic>
      </p:graphicFrame>
      <p:sp>
        <p:nvSpPr>
          <p:cNvPr id="469035" name="Rectangle 1067"/>
          <p:cNvSpPr>
            <a:spLocks noChangeArrowheads="1"/>
          </p:cNvSpPr>
          <p:nvPr/>
        </p:nvSpPr>
        <p:spPr bwMode="auto">
          <a:xfrm>
            <a:off x="1143000" y="6477000"/>
            <a:ext cx="4348947" cy="216086"/>
          </a:xfrm>
          <a:prstGeom prst="rect">
            <a:avLst/>
          </a:prstGeom>
          <a:noFill/>
          <a:ln w="9525">
            <a:noFill/>
            <a:miter lim="800000"/>
            <a:headEnd/>
            <a:tailEnd/>
          </a:ln>
          <a:effectLst/>
        </p:spPr>
        <p:txBody>
          <a:bodyPr wrap="none" lIns="92075" tIns="46038" rIns="92075" bIns="46038">
            <a:spAutoFit/>
          </a:bodyPr>
          <a:lstStyle/>
          <a:p>
            <a:r>
              <a:rPr lang="en-US" sz="800" dirty="0" smtClean="0"/>
              <a:t>*MSC </a:t>
            </a:r>
            <a:r>
              <a:rPr lang="en-US" sz="800" dirty="0"/>
              <a:t>Centers=HNC,TAC     **MIL=MILCON,DERP,RE      FOAs=HECSA,IWR,MDC,UFC</a:t>
            </a:r>
          </a:p>
        </p:txBody>
      </p:sp>
      <p:sp>
        <p:nvSpPr>
          <p:cNvPr id="469036" name="Rectangle 1068"/>
          <p:cNvSpPr>
            <a:spLocks noChangeArrowheads="1"/>
          </p:cNvSpPr>
          <p:nvPr/>
        </p:nvSpPr>
        <p:spPr bwMode="auto">
          <a:xfrm>
            <a:off x="1371600" y="838200"/>
            <a:ext cx="1346200" cy="549275"/>
          </a:xfrm>
          <a:prstGeom prst="rect">
            <a:avLst/>
          </a:prstGeom>
          <a:noFill/>
          <a:ln w="12700">
            <a:noFill/>
            <a:miter lim="800000"/>
            <a:headEnd type="none" w="sm" len="sm"/>
            <a:tailEnd type="none" w="sm" len="sm"/>
          </a:ln>
          <a:effectLst/>
        </p:spPr>
        <p:txBody>
          <a:bodyPr wrap="none">
            <a:spAutoFit/>
          </a:bodyPr>
          <a:lstStyle/>
          <a:p>
            <a:pPr algn="ctr"/>
            <a:r>
              <a:rPr lang="en-US" sz="1500" b="1" dirty="0"/>
              <a:t>HQUSACE</a:t>
            </a:r>
          </a:p>
          <a:p>
            <a:pPr algn="ctr"/>
            <a:r>
              <a:rPr lang="en-US" sz="1500" b="1" dirty="0"/>
              <a:t>Organization</a:t>
            </a:r>
          </a:p>
        </p:txBody>
      </p:sp>
      <p:sp>
        <p:nvSpPr>
          <p:cNvPr id="469038" name="Text Box 1070"/>
          <p:cNvSpPr txBox="1">
            <a:spLocks noChangeArrowheads="1"/>
          </p:cNvSpPr>
          <p:nvPr/>
        </p:nvSpPr>
        <p:spPr bwMode="auto">
          <a:xfrm>
            <a:off x="4953000" y="5562600"/>
            <a:ext cx="2590800" cy="461665"/>
          </a:xfrm>
          <a:prstGeom prst="rect">
            <a:avLst/>
          </a:prstGeom>
          <a:noFill/>
          <a:ln w="12700">
            <a:noFill/>
            <a:miter lim="800000"/>
            <a:headEnd type="none" w="sm" len="sm"/>
            <a:tailEnd type="none" w="sm" len="sm"/>
          </a:ln>
          <a:effectLst/>
        </p:spPr>
        <p:txBody>
          <a:bodyPr wrap="square">
            <a:spAutoFit/>
          </a:bodyPr>
          <a:lstStyle/>
          <a:p>
            <a:r>
              <a:rPr lang="en-US" sz="1200" b="1" dirty="0"/>
              <a:t>Civilians</a:t>
            </a:r>
            <a:r>
              <a:rPr lang="en-US" sz="1200" b="1" dirty="0" smtClean="0"/>
              <a:t>:  35,000</a:t>
            </a:r>
            <a:endParaRPr lang="en-US" sz="1200" b="1" dirty="0"/>
          </a:p>
          <a:p>
            <a:endParaRPr lang="en-US" sz="1200" b="1" dirty="0"/>
          </a:p>
        </p:txBody>
      </p:sp>
      <p:sp>
        <p:nvSpPr>
          <p:cNvPr id="469040" name="Text Box 1072"/>
          <p:cNvSpPr txBox="1">
            <a:spLocks noChangeArrowheads="1"/>
          </p:cNvSpPr>
          <p:nvPr/>
        </p:nvSpPr>
        <p:spPr bwMode="auto">
          <a:xfrm>
            <a:off x="5029200" y="1752600"/>
            <a:ext cx="1003801" cy="646331"/>
          </a:xfrm>
          <a:prstGeom prst="rect">
            <a:avLst/>
          </a:prstGeom>
          <a:noFill/>
          <a:ln w="12700">
            <a:noFill/>
            <a:miter lim="800000"/>
            <a:headEnd type="none" w="sm" len="sm"/>
            <a:tailEnd type="none" w="sm" len="sm"/>
          </a:ln>
          <a:effectLst/>
        </p:spPr>
        <p:txBody>
          <a:bodyPr wrap="none">
            <a:spAutoFit/>
          </a:bodyPr>
          <a:lstStyle/>
          <a:p>
            <a:r>
              <a:rPr lang="en-US" sz="1200" b="1" dirty="0"/>
              <a:t>HQUSACE:</a:t>
            </a:r>
          </a:p>
          <a:p>
            <a:r>
              <a:rPr lang="en-US" sz="1200" b="1" dirty="0" smtClean="0"/>
              <a:t>2%</a:t>
            </a:r>
            <a:endParaRPr lang="en-US" sz="1200" b="1" dirty="0"/>
          </a:p>
          <a:p>
            <a:endParaRPr lang="en-US" sz="1200" b="1" dirty="0"/>
          </a:p>
        </p:txBody>
      </p:sp>
      <p:sp>
        <p:nvSpPr>
          <p:cNvPr id="469041" name="Text Box 1073"/>
          <p:cNvSpPr txBox="1">
            <a:spLocks noChangeArrowheads="1"/>
          </p:cNvSpPr>
          <p:nvPr/>
        </p:nvSpPr>
        <p:spPr bwMode="auto">
          <a:xfrm>
            <a:off x="7162800" y="2057400"/>
            <a:ext cx="1109599" cy="461665"/>
          </a:xfrm>
          <a:prstGeom prst="rect">
            <a:avLst/>
          </a:prstGeom>
          <a:noFill/>
          <a:ln w="12700">
            <a:noFill/>
            <a:miter lim="800000"/>
            <a:headEnd type="none" w="sm" len="sm"/>
            <a:tailEnd type="none" w="sm" len="sm"/>
          </a:ln>
          <a:effectLst/>
        </p:spPr>
        <p:txBody>
          <a:bodyPr wrap="none">
            <a:spAutoFit/>
          </a:bodyPr>
          <a:lstStyle/>
          <a:p>
            <a:r>
              <a:rPr lang="en-US" sz="1200" b="1" dirty="0"/>
              <a:t>Division HQ:</a:t>
            </a:r>
          </a:p>
          <a:p>
            <a:r>
              <a:rPr lang="en-US" sz="1200" b="1" dirty="0" smtClean="0"/>
              <a:t>3%</a:t>
            </a:r>
            <a:endParaRPr lang="en-US" sz="1200" b="1" dirty="0"/>
          </a:p>
        </p:txBody>
      </p:sp>
      <p:sp>
        <p:nvSpPr>
          <p:cNvPr id="469042" name="Text Box 1074"/>
          <p:cNvSpPr txBox="1">
            <a:spLocks noChangeArrowheads="1"/>
          </p:cNvSpPr>
          <p:nvPr/>
        </p:nvSpPr>
        <p:spPr bwMode="auto">
          <a:xfrm>
            <a:off x="7723188" y="3063875"/>
            <a:ext cx="1276311" cy="646331"/>
          </a:xfrm>
          <a:prstGeom prst="rect">
            <a:avLst/>
          </a:prstGeom>
          <a:noFill/>
          <a:ln w="12700">
            <a:noFill/>
            <a:miter lim="800000"/>
            <a:headEnd type="none" w="sm" len="sm"/>
            <a:tailEnd type="none" w="sm" len="sm"/>
          </a:ln>
          <a:effectLst/>
        </p:spPr>
        <p:txBody>
          <a:bodyPr wrap="none">
            <a:spAutoFit/>
          </a:bodyPr>
          <a:lstStyle/>
          <a:p>
            <a:r>
              <a:rPr lang="en-US" sz="1200" b="1" dirty="0"/>
              <a:t>ERDC, Centers</a:t>
            </a:r>
          </a:p>
          <a:p>
            <a:r>
              <a:rPr lang="en-US" sz="1200" b="1" dirty="0"/>
              <a:t>&amp; FOAs:</a:t>
            </a:r>
          </a:p>
          <a:p>
            <a:r>
              <a:rPr lang="en-US" sz="1200" b="1" dirty="0" smtClean="0"/>
              <a:t>11%</a:t>
            </a:r>
            <a:endParaRPr lang="en-US" sz="1200" b="1" dirty="0"/>
          </a:p>
        </p:txBody>
      </p:sp>
      <p:sp>
        <p:nvSpPr>
          <p:cNvPr id="469044" name="Line 1076"/>
          <p:cNvSpPr>
            <a:spLocks noChangeShapeType="1"/>
          </p:cNvSpPr>
          <p:nvPr/>
        </p:nvSpPr>
        <p:spPr bwMode="auto">
          <a:xfrm>
            <a:off x="6629400" y="2438400"/>
            <a:ext cx="609600" cy="0"/>
          </a:xfrm>
          <a:prstGeom prst="line">
            <a:avLst/>
          </a:prstGeom>
          <a:noFill/>
          <a:ln w="19050">
            <a:solidFill>
              <a:schemeClr val="tx1"/>
            </a:solidFill>
            <a:round/>
            <a:headEnd type="none" w="sm" len="sm"/>
            <a:tailEnd type="triangle" w="sm" len="sm"/>
          </a:ln>
          <a:effectLst/>
        </p:spPr>
        <p:txBody>
          <a:bodyPr wrap="none" anchor="ctr"/>
          <a:lstStyle/>
          <a:p>
            <a:endParaRPr lang="en-US"/>
          </a:p>
        </p:txBody>
      </p:sp>
      <p:sp>
        <p:nvSpPr>
          <p:cNvPr id="469045" name="Line 1077"/>
          <p:cNvSpPr>
            <a:spLocks noChangeShapeType="1"/>
          </p:cNvSpPr>
          <p:nvPr/>
        </p:nvSpPr>
        <p:spPr bwMode="auto">
          <a:xfrm flipH="1">
            <a:off x="6019800" y="2133600"/>
            <a:ext cx="609600" cy="0"/>
          </a:xfrm>
          <a:prstGeom prst="line">
            <a:avLst/>
          </a:prstGeom>
          <a:noFill/>
          <a:ln w="19050">
            <a:solidFill>
              <a:schemeClr val="tx1"/>
            </a:solidFill>
            <a:round/>
            <a:headEnd type="none" w="sm" len="sm"/>
            <a:tailEnd type="triangle" w="sm" len="sm"/>
          </a:ln>
          <a:effectLst/>
        </p:spPr>
        <p:txBody>
          <a:bodyPr wrap="none" anchor="ctr"/>
          <a:lstStyle/>
          <a:p>
            <a:endParaRPr lang="en-US"/>
          </a:p>
        </p:txBody>
      </p:sp>
      <p:sp>
        <p:nvSpPr>
          <p:cNvPr id="469046" name="Line 1078"/>
          <p:cNvSpPr>
            <a:spLocks noChangeShapeType="1"/>
          </p:cNvSpPr>
          <p:nvPr/>
        </p:nvSpPr>
        <p:spPr bwMode="auto">
          <a:xfrm>
            <a:off x="7315200" y="3581400"/>
            <a:ext cx="457200" cy="0"/>
          </a:xfrm>
          <a:prstGeom prst="line">
            <a:avLst/>
          </a:prstGeom>
          <a:noFill/>
          <a:ln w="19050">
            <a:solidFill>
              <a:schemeClr val="tx1"/>
            </a:solidFill>
            <a:round/>
            <a:headEnd type="none" w="sm" len="sm"/>
            <a:tailEnd type="triangle" w="sm" len="sm"/>
          </a:ln>
          <a:effectLst/>
        </p:spPr>
        <p:txBody>
          <a:bodyPr wrap="none" anchor="ctr"/>
          <a:lstStyle/>
          <a:p>
            <a:endParaRPr lang="en-US"/>
          </a:p>
        </p:txBody>
      </p:sp>
      <p:sp>
        <p:nvSpPr>
          <p:cNvPr id="469048" name="Text Box 1080"/>
          <p:cNvSpPr txBox="1">
            <a:spLocks noChangeArrowheads="1"/>
          </p:cNvSpPr>
          <p:nvPr/>
        </p:nvSpPr>
        <p:spPr bwMode="auto">
          <a:xfrm>
            <a:off x="5943600" y="4283075"/>
            <a:ext cx="849913" cy="461665"/>
          </a:xfrm>
          <a:prstGeom prst="rect">
            <a:avLst/>
          </a:prstGeom>
          <a:noFill/>
          <a:ln w="12700">
            <a:noFill/>
            <a:miter lim="800000"/>
            <a:headEnd type="none" w="sm" len="sm"/>
            <a:tailEnd type="none" w="sm" len="sm"/>
          </a:ln>
          <a:effectLst/>
        </p:spPr>
        <p:txBody>
          <a:bodyPr wrap="none">
            <a:spAutoFit/>
          </a:bodyPr>
          <a:lstStyle/>
          <a:p>
            <a:r>
              <a:rPr lang="en-US" sz="1200" b="1" dirty="0"/>
              <a:t>Districts:</a:t>
            </a:r>
          </a:p>
          <a:p>
            <a:r>
              <a:rPr lang="en-US" sz="1200" b="1" dirty="0" smtClean="0"/>
              <a:t>84%</a:t>
            </a:r>
            <a:endParaRPr lang="en-US" sz="1200" b="1" dirty="0"/>
          </a:p>
        </p:txBody>
      </p:sp>
      <p:cxnSp>
        <p:nvCxnSpPr>
          <p:cNvPr id="58" name="Straight Connector 57"/>
          <p:cNvCxnSpPr>
            <a:stCxn id="469012" idx="1"/>
            <a:endCxn id="469022" idx="1"/>
          </p:cNvCxnSpPr>
          <p:nvPr/>
        </p:nvCxnSpPr>
        <p:spPr>
          <a:xfrm>
            <a:off x="1027112" y="2667000"/>
            <a:ext cx="2276475" cy="0"/>
          </a:xfrm>
          <a:prstGeom prst="line">
            <a:avLst/>
          </a:prstGeom>
          <a:ln w="12700"/>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4"/>
          <p:cNvSpPr>
            <a:spLocks noGrp="1" noChangeArrowheads="1"/>
          </p:cNvSpPr>
          <p:nvPr>
            <p:ph type="title"/>
          </p:nvPr>
        </p:nvSpPr>
        <p:spPr>
          <a:xfrm>
            <a:off x="457200" y="0"/>
            <a:ext cx="8229600" cy="838200"/>
          </a:xfrm>
          <a:noFill/>
        </p:spPr>
        <p:txBody>
          <a:bodyPr lIns="92075" tIns="46038" rIns="92075" bIns="46038"/>
          <a:lstStyle/>
          <a:p>
            <a:pPr eaLnBrk="1" hangingPunct="1"/>
            <a:r>
              <a:rPr lang="en-US" dirty="0" smtClean="0">
                <a:solidFill>
                  <a:srgbClr val="F7071E"/>
                </a:solidFill>
              </a:rPr>
              <a:t>USACE Civil Works Dams</a:t>
            </a:r>
          </a:p>
        </p:txBody>
      </p:sp>
      <p:sp>
        <p:nvSpPr>
          <p:cNvPr id="8198" name="Rectangle 5"/>
          <p:cNvSpPr>
            <a:spLocks noGrp="1" noChangeArrowheads="1"/>
          </p:cNvSpPr>
          <p:nvPr>
            <p:ph idx="1"/>
          </p:nvPr>
        </p:nvSpPr>
        <p:spPr>
          <a:xfrm>
            <a:off x="304800" y="914400"/>
            <a:ext cx="8458200" cy="5334000"/>
          </a:xfrm>
          <a:noFill/>
        </p:spPr>
        <p:txBody>
          <a:bodyPr lIns="92075" tIns="46038" rIns="92075" bIns="46038"/>
          <a:lstStyle/>
          <a:p>
            <a:pPr eaLnBrk="1" hangingPunct="1">
              <a:lnSpc>
                <a:spcPct val="110000"/>
              </a:lnSpc>
              <a:spcBef>
                <a:spcPct val="0"/>
              </a:spcBef>
            </a:pPr>
            <a:r>
              <a:rPr lang="en-US" sz="2400" dirty="0" smtClean="0">
                <a:latin typeface="Arial" pitchFamily="34" charset="0"/>
                <a:cs typeface="Arial" pitchFamily="34" charset="0"/>
              </a:rPr>
              <a:t>Corps owns 704 dams</a:t>
            </a:r>
          </a:p>
          <a:p>
            <a:pPr lvl="1" eaLnBrk="1" hangingPunct="1">
              <a:lnSpc>
                <a:spcPct val="110000"/>
              </a:lnSpc>
              <a:spcBef>
                <a:spcPct val="0"/>
              </a:spcBef>
            </a:pPr>
            <a:r>
              <a:rPr lang="en-US" sz="1800" b="1" dirty="0" smtClean="0">
                <a:latin typeface="Arial" pitchFamily="34" charset="0"/>
                <a:cs typeface="Arial" pitchFamily="34" charset="0"/>
              </a:rPr>
              <a:t>embankment =  86 %</a:t>
            </a:r>
          </a:p>
          <a:p>
            <a:pPr lvl="1" eaLnBrk="1" hangingPunct="1">
              <a:lnSpc>
                <a:spcPct val="110000"/>
              </a:lnSpc>
              <a:spcBef>
                <a:spcPct val="0"/>
              </a:spcBef>
            </a:pPr>
            <a:r>
              <a:rPr lang="en-US" sz="1800" b="1" dirty="0" smtClean="0">
                <a:latin typeface="Arial" pitchFamily="34" charset="0"/>
                <a:cs typeface="Arial" pitchFamily="34" charset="0"/>
              </a:rPr>
              <a:t>concrete        =    7 %</a:t>
            </a:r>
          </a:p>
          <a:p>
            <a:pPr lvl="1" eaLnBrk="1" hangingPunct="1">
              <a:lnSpc>
                <a:spcPct val="110000"/>
              </a:lnSpc>
              <a:spcBef>
                <a:spcPct val="0"/>
              </a:spcBef>
            </a:pPr>
            <a:r>
              <a:rPr lang="en-US" sz="1800" b="1" dirty="0" smtClean="0">
                <a:latin typeface="Arial" pitchFamily="34" charset="0"/>
                <a:cs typeface="Arial" pitchFamily="34" charset="0"/>
              </a:rPr>
              <a:t>combination  =    7 %</a:t>
            </a:r>
          </a:p>
          <a:p>
            <a:pPr eaLnBrk="1" hangingPunct="1">
              <a:lnSpc>
                <a:spcPct val="110000"/>
              </a:lnSpc>
              <a:spcBef>
                <a:spcPct val="0"/>
              </a:spcBef>
            </a:pPr>
            <a:r>
              <a:rPr lang="en-US" sz="2400" dirty="0" smtClean="0">
                <a:latin typeface="Arial" pitchFamily="34" charset="0"/>
                <a:cs typeface="Arial" pitchFamily="34" charset="0"/>
              </a:rPr>
              <a:t>Project purposes include: flood control, </a:t>
            </a:r>
          </a:p>
          <a:p>
            <a:pPr eaLnBrk="1" hangingPunct="1">
              <a:lnSpc>
                <a:spcPct val="110000"/>
              </a:lnSpc>
              <a:spcBef>
                <a:spcPct val="0"/>
              </a:spcBef>
              <a:buFontTx/>
              <a:buNone/>
            </a:pPr>
            <a:r>
              <a:rPr lang="en-US" sz="2400" dirty="0" smtClean="0">
                <a:latin typeface="Arial" pitchFamily="34" charset="0"/>
                <a:cs typeface="Arial" pitchFamily="34" charset="0"/>
              </a:rPr>
              <a:t>	navigation, hydropower, water supply, </a:t>
            </a:r>
          </a:p>
          <a:p>
            <a:pPr eaLnBrk="1" hangingPunct="1">
              <a:lnSpc>
                <a:spcPct val="110000"/>
              </a:lnSpc>
              <a:spcBef>
                <a:spcPct val="0"/>
              </a:spcBef>
              <a:buFontTx/>
              <a:buNone/>
            </a:pPr>
            <a:r>
              <a:rPr lang="en-US" sz="2400" dirty="0" smtClean="0">
                <a:latin typeface="Arial" pitchFamily="34" charset="0"/>
                <a:cs typeface="Arial" pitchFamily="34" charset="0"/>
              </a:rPr>
              <a:t>	fish &amp; wildlife conservation, recreation</a:t>
            </a:r>
          </a:p>
          <a:p>
            <a:pPr eaLnBrk="1" hangingPunct="1">
              <a:lnSpc>
                <a:spcPct val="110000"/>
              </a:lnSpc>
              <a:spcBef>
                <a:spcPct val="0"/>
              </a:spcBef>
            </a:pPr>
            <a:r>
              <a:rPr lang="en-US" sz="2400" dirty="0" smtClean="0">
                <a:latin typeface="Arial" pitchFamily="34" charset="0"/>
                <a:cs typeface="Arial" pitchFamily="34" charset="0"/>
              </a:rPr>
              <a:t>Average height:   112 feet</a:t>
            </a:r>
          </a:p>
          <a:p>
            <a:pPr eaLnBrk="1" hangingPunct="1">
              <a:lnSpc>
                <a:spcPct val="110000"/>
              </a:lnSpc>
              <a:spcBef>
                <a:spcPct val="0"/>
              </a:spcBef>
            </a:pPr>
            <a:r>
              <a:rPr lang="en-US" sz="2400" dirty="0" smtClean="0">
                <a:latin typeface="Arial" pitchFamily="34" charset="0"/>
                <a:cs typeface="Arial" pitchFamily="34" charset="0"/>
              </a:rPr>
              <a:t>Average age:        54 years</a:t>
            </a:r>
          </a:p>
          <a:p>
            <a:pPr eaLnBrk="1" hangingPunct="1">
              <a:lnSpc>
                <a:spcPct val="110000"/>
              </a:lnSpc>
              <a:spcBef>
                <a:spcPct val="0"/>
              </a:spcBef>
            </a:pPr>
            <a:r>
              <a:rPr lang="en-US" sz="2400" dirty="0" smtClean="0">
                <a:latin typeface="Arial" pitchFamily="34" charset="0"/>
                <a:cs typeface="Arial" pitchFamily="34" charset="0"/>
              </a:rPr>
              <a:t>High </a:t>
            </a:r>
            <a:r>
              <a:rPr lang="en-US" sz="2400" smtClean="0">
                <a:latin typeface="Arial" pitchFamily="34" charset="0"/>
                <a:cs typeface="Arial" pitchFamily="34" charset="0"/>
              </a:rPr>
              <a:t>Hazard Potential dams</a:t>
            </a:r>
            <a:r>
              <a:rPr lang="en-US" sz="2400" dirty="0" smtClean="0">
                <a:latin typeface="Arial" pitchFamily="34" charset="0"/>
                <a:cs typeface="Arial" pitchFamily="34" charset="0"/>
              </a:rPr>
              <a:t>:    77 %  </a:t>
            </a:r>
          </a:p>
          <a:p>
            <a:pPr eaLnBrk="1" hangingPunct="1">
              <a:lnSpc>
                <a:spcPct val="110000"/>
              </a:lnSpc>
              <a:spcBef>
                <a:spcPct val="0"/>
              </a:spcBef>
            </a:pPr>
            <a:r>
              <a:rPr lang="en-US" sz="2400" dirty="0" smtClean="0">
                <a:latin typeface="Arial" pitchFamily="34" charset="0"/>
                <a:cs typeface="Arial" pitchFamily="34" charset="0"/>
              </a:rPr>
              <a:t>Total storage capacity:  331 Million Ac-ft</a:t>
            </a:r>
          </a:p>
          <a:p>
            <a:pPr>
              <a:lnSpc>
                <a:spcPct val="110000"/>
              </a:lnSpc>
              <a:spcBef>
                <a:spcPct val="0"/>
              </a:spcBef>
            </a:pPr>
            <a:r>
              <a:rPr lang="en-US" sz="2400" dirty="0" smtClean="0">
                <a:latin typeface="Arial" pitchFamily="34" charset="0"/>
                <a:cs typeface="Arial" pitchFamily="34" charset="0"/>
              </a:rPr>
              <a:t>All Corps structures, damages prevented in 2010:  $28.1 billion.  Average annual (2002-2010): $25.2 billion</a:t>
            </a:r>
          </a:p>
        </p:txBody>
      </p:sp>
      <p:sp>
        <p:nvSpPr>
          <p:cNvPr id="8196"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a:p>
        </p:txBody>
      </p:sp>
      <p:pic>
        <p:nvPicPr>
          <p:cNvPr id="8199" name="Picture 6" descr="4597-07"/>
          <p:cNvPicPr>
            <a:picLocks noChangeAspect="1" noChangeArrowheads="1"/>
          </p:cNvPicPr>
          <p:nvPr/>
        </p:nvPicPr>
        <p:blipFill>
          <a:blip r:embed="rId3" cstate="screen"/>
          <a:srcRect/>
          <a:stretch>
            <a:fillRect/>
          </a:stretch>
        </p:blipFill>
        <p:spPr bwMode="auto">
          <a:xfrm>
            <a:off x="6629400" y="1295400"/>
            <a:ext cx="2334638" cy="1524000"/>
          </a:xfrm>
          <a:prstGeom prst="rect">
            <a:avLst/>
          </a:prstGeom>
          <a:noFill/>
          <a:ln w="9525">
            <a:noFill/>
            <a:miter lim="800000"/>
            <a:headEnd/>
            <a:tailEnd/>
          </a:ln>
        </p:spPr>
      </p:pic>
      <p:pic>
        <p:nvPicPr>
          <p:cNvPr id="8200" name="Picture 7" descr="0051-14"/>
          <p:cNvPicPr>
            <a:picLocks noChangeAspect="1" noChangeArrowheads="1"/>
          </p:cNvPicPr>
          <p:nvPr/>
        </p:nvPicPr>
        <p:blipFill>
          <a:blip r:embed="rId4" cstate="screen"/>
          <a:srcRect/>
          <a:stretch>
            <a:fillRect/>
          </a:stretch>
        </p:blipFill>
        <p:spPr bwMode="auto">
          <a:xfrm>
            <a:off x="6629400" y="3352800"/>
            <a:ext cx="2326407" cy="15335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026"/>
          <p:cNvSpPr>
            <a:spLocks noGrp="1" noChangeArrowheads="1"/>
          </p:cNvSpPr>
          <p:nvPr>
            <p:ph type="title"/>
          </p:nvPr>
        </p:nvSpPr>
        <p:spPr bwMode="auto">
          <a:xfrm>
            <a:off x="381000" y="457200"/>
            <a:ext cx="8229600" cy="7921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4000" smtClean="0">
                <a:solidFill>
                  <a:srgbClr val="FF0000"/>
                </a:solidFill>
              </a:rPr>
              <a:t>Federal Guidelines for Dam Safety</a:t>
            </a:r>
          </a:p>
        </p:txBody>
      </p:sp>
      <p:sp>
        <p:nvSpPr>
          <p:cNvPr id="17411" name="Rectangle 1027"/>
          <p:cNvSpPr>
            <a:spLocks noGrp="1" noChangeArrowheads="1"/>
          </p:cNvSpPr>
          <p:nvPr>
            <p:ph idx="1"/>
          </p:nvPr>
        </p:nvSpPr>
        <p:spPr bwMode="auto">
          <a:xfrm>
            <a:off x="457200" y="1371600"/>
            <a:ext cx="8229600" cy="46482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latin typeface="Arial" pitchFamily="34" charset="0"/>
                <a:cs typeface="Arial" pitchFamily="34" charset="0"/>
              </a:rPr>
              <a:t>Initiated by President Carter in April 1977</a:t>
            </a:r>
          </a:p>
          <a:p>
            <a:pPr eaLnBrk="1" hangingPunct="1">
              <a:defRPr/>
            </a:pPr>
            <a:r>
              <a:rPr lang="en-US" i="1" dirty="0" smtClean="0">
                <a:latin typeface="Arial" pitchFamily="34" charset="0"/>
                <a:cs typeface="Arial" pitchFamily="34" charset="0"/>
              </a:rPr>
              <a:t>Ad Hoc</a:t>
            </a:r>
            <a:r>
              <a:rPr lang="en-US" dirty="0" smtClean="0">
                <a:latin typeface="Arial" pitchFamily="34" charset="0"/>
                <a:cs typeface="Arial" pitchFamily="34" charset="0"/>
              </a:rPr>
              <a:t> Interagency Committee</a:t>
            </a:r>
          </a:p>
          <a:p>
            <a:pPr eaLnBrk="1" hangingPunct="1">
              <a:defRPr/>
            </a:pPr>
            <a:r>
              <a:rPr lang="en-US" dirty="0" smtClean="0">
                <a:latin typeface="Arial" pitchFamily="34" charset="0"/>
                <a:cs typeface="Arial" pitchFamily="34" charset="0"/>
              </a:rPr>
              <a:t>Published in June 1979</a:t>
            </a:r>
          </a:p>
          <a:p>
            <a:pPr eaLnBrk="1" hangingPunct="1">
              <a:defRPr/>
            </a:pPr>
            <a:r>
              <a:rPr lang="en-US" dirty="0" smtClean="0">
                <a:latin typeface="Arial" pitchFamily="34" charset="0"/>
                <a:cs typeface="Arial" pitchFamily="34" charset="0"/>
              </a:rPr>
              <a:t>Provide the Standard for Federal</a:t>
            </a:r>
          </a:p>
          <a:p>
            <a:pPr marL="347472" eaLnBrk="1" hangingPunct="1">
              <a:spcBef>
                <a:spcPts val="0"/>
              </a:spcBef>
              <a:buFontTx/>
              <a:buNone/>
              <a:defRPr/>
            </a:pPr>
            <a:r>
              <a:rPr lang="en-US" dirty="0" smtClean="0">
                <a:latin typeface="Arial" pitchFamily="34" charset="0"/>
                <a:cs typeface="Arial" pitchFamily="34" charset="0"/>
              </a:rPr>
              <a:t>Agency Programs</a:t>
            </a:r>
          </a:p>
          <a:p>
            <a:pPr lvl="1" eaLnBrk="1" hangingPunct="1">
              <a:defRPr/>
            </a:pPr>
            <a:r>
              <a:rPr lang="en-US" sz="2400" dirty="0" smtClean="0">
                <a:latin typeface="Arial" pitchFamily="34" charset="0"/>
                <a:cs typeface="Arial" pitchFamily="34" charset="0"/>
              </a:rPr>
              <a:t>Organization Management</a:t>
            </a:r>
          </a:p>
          <a:p>
            <a:pPr lvl="1" eaLnBrk="1" hangingPunct="1">
              <a:defRPr/>
            </a:pPr>
            <a:r>
              <a:rPr lang="en-US" sz="2400" dirty="0" smtClean="0">
                <a:latin typeface="Arial" pitchFamily="34" charset="0"/>
                <a:cs typeface="Arial" pitchFamily="34" charset="0"/>
              </a:rPr>
              <a:t>Technical Management of Design</a:t>
            </a:r>
          </a:p>
          <a:p>
            <a:pPr lvl="1" eaLnBrk="1" hangingPunct="1">
              <a:defRPr/>
            </a:pPr>
            <a:r>
              <a:rPr lang="en-US" sz="2400" dirty="0" smtClean="0">
                <a:latin typeface="Arial" pitchFamily="34" charset="0"/>
                <a:cs typeface="Arial" pitchFamily="34" charset="0"/>
              </a:rPr>
              <a:t>Technical Management of Construction</a:t>
            </a:r>
          </a:p>
          <a:p>
            <a:pPr lvl="1" eaLnBrk="1" hangingPunct="1">
              <a:defRPr/>
            </a:pPr>
            <a:r>
              <a:rPr lang="en-US" sz="2400" dirty="0" smtClean="0">
                <a:latin typeface="Arial" pitchFamily="34" charset="0"/>
                <a:cs typeface="Arial" pitchFamily="34" charset="0"/>
              </a:rPr>
              <a:t>Technical Management of Operations &amp; Maintenance</a:t>
            </a:r>
          </a:p>
        </p:txBody>
      </p:sp>
      <p:pic>
        <p:nvPicPr>
          <p:cNvPr id="30724" name="Picture 4" descr="fema93cover.jpg"/>
          <p:cNvPicPr>
            <a:picLocks noChangeAspect="1"/>
          </p:cNvPicPr>
          <p:nvPr/>
        </p:nvPicPr>
        <p:blipFill>
          <a:blip r:embed="rId3" cstate="print"/>
          <a:srcRect/>
          <a:stretch>
            <a:fillRect/>
          </a:stretch>
        </p:blipFill>
        <p:spPr bwMode="auto">
          <a:xfrm>
            <a:off x="6858000" y="2286000"/>
            <a:ext cx="21256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0"/>
            <a:ext cx="8229600" cy="1143000"/>
          </a:xfrm>
          <a:noFill/>
        </p:spPr>
        <p:txBody>
          <a:bodyPr/>
          <a:lstStyle/>
          <a:p>
            <a:pPr eaLnBrk="1" hangingPunct="1"/>
            <a:r>
              <a:rPr lang="en-US" dirty="0" smtClean="0">
                <a:solidFill>
                  <a:srgbClr val="F7071E"/>
                </a:solidFill>
              </a:rPr>
              <a:t>Army and Engineer Regulations</a:t>
            </a:r>
          </a:p>
        </p:txBody>
      </p:sp>
      <p:sp>
        <p:nvSpPr>
          <p:cNvPr id="11268" name="Rectangle 3"/>
          <p:cNvSpPr>
            <a:spLocks noGrp="1" noChangeArrowheads="1"/>
          </p:cNvSpPr>
          <p:nvPr>
            <p:ph idx="1"/>
          </p:nvPr>
        </p:nvSpPr>
        <p:spPr>
          <a:xfrm>
            <a:off x="228600" y="1143000"/>
            <a:ext cx="8229600" cy="5029200"/>
          </a:xfrm>
        </p:spPr>
        <p:txBody>
          <a:bodyPr/>
          <a:lstStyle/>
          <a:p>
            <a:pPr eaLnBrk="1" hangingPunct="1">
              <a:spcBef>
                <a:spcPct val="10000"/>
              </a:spcBef>
            </a:pPr>
            <a:r>
              <a:rPr lang="en-US" sz="2800" dirty="0" smtClean="0">
                <a:latin typeface="Arial" pitchFamily="34" charset="0"/>
                <a:cs typeface="Arial" pitchFamily="34" charset="0"/>
              </a:rPr>
              <a:t>Military Dams</a:t>
            </a:r>
          </a:p>
          <a:p>
            <a:pPr lvl="1" eaLnBrk="1" hangingPunct="1">
              <a:spcBef>
                <a:spcPct val="10000"/>
              </a:spcBef>
            </a:pPr>
            <a:r>
              <a:rPr lang="en-US" sz="2600" dirty="0" smtClean="0">
                <a:latin typeface="Arial" pitchFamily="34" charset="0"/>
                <a:cs typeface="Arial" pitchFamily="34" charset="0"/>
              </a:rPr>
              <a:t>AR 420-1, Army Facilities Management</a:t>
            </a:r>
          </a:p>
          <a:p>
            <a:pPr lvl="2">
              <a:spcBef>
                <a:spcPct val="10000"/>
              </a:spcBef>
            </a:pPr>
            <a:r>
              <a:rPr lang="en-US" dirty="0" smtClean="0">
                <a:latin typeface="Arial" pitchFamily="34" charset="0"/>
                <a:cs typeface="Arial" pitchFamily="34" charset="0"/>
              </a:rPr>
              <a:t>Dams covered in Chapter 7, Section VI</a:t>
            </a:r>
          </a:p>
          <a:p>
            <a:pPr eaLnBrk="1" hangingPunct="1">
              <a:spcBef>
                <a:spcPct val="10000"/>
              </a:spcBef>
            </a:pPr>
            <a:r>
              <a:rPr lang="en-US" sz="2800" dirty="0" smtClean="0">
                <a:latin typeface="Arial" pitchFamily="34" charset="0"/>
                <a:cs typeface="Arial" pitchFamily="34" charset="0"/>
              </a:rPr>
              <a:t>Civil Works Dams</a:t>
            </a:r>
          </a:p>
          <a:p>
            <a:pPr lvl="1" eaLnBrk="1" hangingPunct="1">
              <a:spcBef>
                <a:spcPct val="10000"/>
              </a:spcBef>
            </a:pPr>
            <a:r>
              <a:rPr lang="en-US" sz="2600" dirty="0" smtClean="0">
                <a:latin typeface="Arial" pitchFamily="34" charset="0"/>
                <a:cs typeface="Arial" pitchFamily="34" charset="0"/>
              </a:rPr>
              <a:t>ER 1110-2-1156, Safety of Dams, Policies and Procedures</a:t>
            </a:r>
          </a:p>
          <a:p>
            <a:pPr lvl="2" eaLnBrk="1" hangingPunct="1">
              <a:spcBef>
                <a:spcPct val="10000"/>
              </a:spcBef>
            </a:pPr>
            <a:r>
              <a:rPr lang="en-US" dirty="0" smtClean="0">
                <a:latin typeface="Arial" pitchFamily="34" charset="0"/>
                <a:cs typeface="Arial" pitchFamily="34" charset="0"/>
              </a:rPr>
              <a:t>Revised to include Risk Assessment and Risk Management</a:t>
            </a:r>
          </a:p>
          <a:p>
            <a:pPr lvl="2">
              <a:spcBef>
                <a:spcPct val="10000"/>
              </a:spcBef>
            </a:pPr>
            <a:r>
              <a:rPr lang="en-US" dirty="0" smtClean="0">
                <a:latin typeface="Arial" pitchFamily="34" charset="0"/>
                <a:cs typeface="Arial" pitchFamily="34" charset="0"/>
              </a:rPr>
              <a:t>Combines several engineer guidance documents</a:t>
            </a:r>
          </a:p>
          <a:p>
            <a:pPr lvl="2">
              <a:spcBef>
                <a:spcPct val="10000"/>
              </a:spcBef>
            </a:pPr>
            <a:endParaRPr lang="en-US" sz="2200" dirty="0" smtClean="0">
              <a:latin typeface="Arial" pitchFamily="34" charset="0"/>
              <a:cs typeface="Arial" pitchFamily="34" charset="0"/>
            </a:endParaRPr>
          </a:p>
          <a:p>
            <a:pPr lvl="2">
              <a:spcBef>
                <a:spcPct val="10000"/>
              </a:spcBef>
              <a:buNone/>
            </a:pPr>
            <a:r>
              <a:rPr lang="en-US" sz="2000" dirty="0" smtClean="0">
                <a:solidFill>
                  <a:schemeClr val="accent2"/>
                </a:solidFill>
                <a:latin typeface="Arial" pitchFamily="34" charset="0"/>
                <a:cs typeface="Arial" pitchFamily="34" charset="0"/>
                <a:hlinkClick r:id="rId3"/>
              </a:rPr>
              <a:t>http://www.usace.army.mil</a:t>
            </a:r>
            <a:endParaRPr lang="en-US" sz="2000" dirty="0" smtClean="0">
              <a:solidFill>
                <a:schemeClr val="accent2"/>
              </a:solidFill>
              <a:latin typeface="Arial" pitchFamily="34" charset="0"/>
              <a:cs typeface="Arial" pitchFamily="34" charset="0"/>
            </a:endParaRPr>
          </a:p>
          <a:p>
            <a:pPr lvl="2">
              <a:spcBef>
                <a:spcPct val="10000"/>
              </a:spcBef>
              <a:buNone/>
            </a:pPr>
            <a:endParaRPr lang="en-US" sz="22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28600"/>
            <a:ext cx="8229600" cy="1143000"/>
          </a:xfrm>
        </p:spPr>
        <p:txBody>
          <a:bodyPr/>
          <a:lstStyle/>
          <a:p>
            <a:pPr eaLnBrk="1" hangingPunct="1"/>
            <a:r>
              <a:rPr lang="en-US" dirty="0" smtClean="0">
                <a:solidFill>
                  <a:srgbClr val="FF0000"/>
                </a:solidFill>
              </a:rPr>
              <a:t>Current Issues</a:t>
            </a:r>
          </a:p>
        </p:txBody>
      </p:sp>
      <p:sp>
        <p:nvSpPr>
          <p:cNvPr id="16388" name="Rectangle 3"/>
          <p:cNvSpPr>
            <a:spLocks noGrp="1" noChangeArrowheads="1"/>
          </p:cNvSpPr>
          <p:nvPr>
            <p:ph idx="1"/>
          </p:nvPr>
        </p:nvSpPr>
        <p:spPr>
          <a:xfrm>
            <a:off x="609600" y="1295400"/>
            <a:ext cx="7772400" cy="4876800"/>
          </a:xfrm>
        </p:spPr>
        <p:txBody>
          <a:bodyPr/>
          <a:lstStyle/>
          <a:p>
            <a:pPr eaLnBrk="1" hangingPunct="1"/>
            <a:r>
              <a:rPr lang="en-US" dirty="0" smtClean="0">
                <a:latin typeface="Arial" pitchFamily="34" charset="0"/>
                <a:cs typeface="Arial" pitchFamily="34" charset="0"/>
              </a:rPr>
              <a:t>Transition to risk informed program</a:t>
            </a:r>
          </a:p>
          <a:p>
            <a:pPr eaLnBrk="1" hangingPunct="1"/>
            <a:r>
              <a:rPr lang="en-US" dirty="0" smtClean="0">
                <a:latin typeface="Arial" pitchFamily="34" charset="0"/>
                <a:cs typeface="Arial" pitchFamily="34" charset="0"/>
              </a:rPr>
              <a:t>Safety Decision Making</a:t>
            </a:r>
          </a:p>
          <a:p>
            <a:pPr eaLnBrk="1" hangingPunct="1"/>
            <a:r>
              <a:rPr lang="en-US" dirty="0" smtClean="0">
                <a:latin typeface="Arial" pitchFamily="34" charset="0"/>
                <a:cs typeface="Arial" pitchFamily="34" charset="0"/>
              </a:rPr>
              <a:t>Lead Engineer</a:t>
            </a:r>
          </a:p>
          <a:p>
            <a:pPr eaLnBrk="1" hangingPunct="1"/>
            <a:r>
              <a:rPr lang="en-US" dirty="0" smtClean="0">
                <a:latin typeface="Arial" pitchFamily="34" charset="0"/>
                <a:cs typeface="Arial" pitchFamily="34" charset="0"/>
              </a:rPr>
              <a:t>Communicating Risks and Safety</a:t>
            </a:r>
          </a:p>
          <a:p>
            <a:pPr eaLnBrk="1" hangingPunct="1"/>
            <a:r>
              <a:rPr lang="en-US" dirty="0" smtClean="0">
                <a:latin typeface="Arial" pitchFamily="34" charset="0"/>
                <a:cs typeface="Arial" pitchFamily="34" charset="0"/>
              </a:rPr>
              <a:t>Time Required to Achieve Safe Dams</a:t>
            </a:r>
          </a:p>
          <a:p>
            <a:pPr eaLnBrk="1" hangingPunct="1"/>
            <a:r>
              <a:rPr lang="en-US" dirty="0" smtClean="0">
                <a:latin typeface="Arial" pitchFamily="34" charset="0"/>
                <a:cs typeface="Arial" pitchFamily="34" charset="0"/>
              </a:rPr>
              <a:t>Managing Consequences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0" y="0"/>
            <a:ext cx="9144000" cy="6858000"/>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2"/>
              </a:solidFill>
              <a:effectLst/>
              <a:latin typeface="Times New Roman" pitchFamily="18" charset="0"/>
            </a:endParaRPr>
          </a:p>
        </p:txBody>
      </p:sp>
      <p:sp>
        <p:nvSpPr>
          <p:cNvPr id="1027" name="Text Box 2"/>
          <p:cNvSpPr txBox="1">
            <a:spLocks noChangeArrowheads="1"/>
          </p:cNvSpPr>
          <p:nvPr/>
        </p:nvSpPr>
        <p:spPr bwMode="auto">
          <a:xfrm>
            <a:off x="350838" y="4441825"/>
            <a:ext cx="184150" cy="336550"/>
          </a:xfrm>
          <a:prstGeom prst="rect">
            <a:avLst/>
          </a:prstGeom>
          <a:noFill/>
          <a:ln w="38100" algn="ctr">
            <a:noFill/>
            <a:miter lim="800000"/>
            <a:headEnd/>
            <a:tailEnd/>
          </a:ln>
        </p:spPr>
        <p:txBody>
          <a:bodyPr wrap="none">
            <a:spAutoFit/>
          </a:bodyPr>
          <a:lstStyle/>
          <a:p>
            <a:pPr algn="ctr" eaLnBrk="0" hangingPunct="0"/>
            <a:endParaRPr lang="en-US" sz="1600">
              <a:latin typeface="Garamond" pitchFamily="18" charset="0"/>
            </a:endParaRPr>
          </a:p>
        </p:txBody>
      </p:sp>
      <p:sp>
        <p:nvSpPr>
          <p:cNvPr id="1028" name="Rectangle 3"/>
          <p:cNvSpPr>
            <a:spLocks noChangeArrowheads="1"/>
          </p:cNvSpPr>
          <p:nvPr/>
        </p:nvSpPr>
        <p:spPr bwMode="auto">
          <a:xfrm>
            <a:off x="0" y="0"/>
            <a:ext cx="9144000" cy="0"/>
          </a:xfrm>
          <a:prstGeom prst="rect">
            <a:avLst/>
          </a:prstGeom>
          <a:noFill/>
          <a:ln w="38100" algn="ctr">
            <a:noFill/>
            <a:miter lim="800000"/>
            <a:headEnd/>
            <a:tailEnd/>
          </a:ln>
        </p:spPr>
        <p:txBody>
          <a:bodyPr wrap="none" anchor="ctr">
            <a:spAutoFit/>
          </a:bodyPr>
          <a:lstStyle/>
          <a:p>
            <a:endParaRPr lang="en-US"/>
          </a:p>
        </p:txBody>
      </p:sp>
      <p:sp>
        <p:nvSpPr>
          <p:cNvPr id="1029" name="Rectangle 5"/>
          <p:cNvSpPr>
            <a:spLocks noGrp="1" noChangeArrowheads="1"/>
          </p:cNvSpPr>
          <p:nvPr>
            <p:ph type="title"/>
          </p:nvPr>
        </p:nvSpPr>
        <p:spPr bwMode="auto">
          <a:xfrm>
            <a:off x="304800" y="457200"/>
            <a:ext cx="3886200"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solidFill>
                  <a:srgbClr val="FF0000"/>
                </a:solidFill>
              </a:rPr>
              <a:t>Transition to Steady State Risk Management</a:t>
            </a:r>
          </a:p>
        </p:txBody>
      </p:sp>
      <p:sp>
        <p:nvSpPr>
          <p:cNvPr id="382982" name="Rectangle 6"/>
          <p:cNvSpPr>
            <a:spLocks noGrp="1" noChangeArrowheads="1"/>
          </p:cNvSpPr>
          <p:nvPr>
            <p:ph type="body" sz="half" idx="1"/>
          </p:nvPr>
        </p:nvSpPr>
        <p:spPr bwMode="auto">
          <a:xfrm>
            <a:off x="609600" y="1905000"/>
            <a:ext cx="3200400" cy="4421188"/>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200" dirty="0" smtClean="0">
                <a:latin typeface="Arial" pitchFamily="34" charset="0"/>
                <a:cs typeface="Arial" pitchFamily="34" charset="0"/>
              </a:rPr>
              <a:t>Screening Risk Assessments: 2005-2009</a:t>
            </a:r>
          </a:p>
          <a:p>
            <a:pPr>
              <a:lnSpc>
                <a:spcPct val="80000"/>
              </a:lnSpc>
            </a:pPr>
            <a:r>
              <a:rPr lang="en-US" sz="2200" dirty="0" smtClean="0">
                <a:latin typeface="Arial" pitchFamily="34" charset="0"/>
                <a:cs typeface="Arial" pitchFamily="34" charset="0"/>
              </a:rPr>
              <a:t>Dam Safety Action Classification 2007</a:t>
            </a:r>
          </a:p>
        </p:txBody>
      </p:sp>
      <p:graphicFrame>
        <p:nvGraphicFramePr>
          <p:cNvPr id="1026" name="Object 4"/>
          <p:cNvGraphicFramePr>
            <a:graphicFrameLocks noChangeAspect="1"/>
          </p:cNvGraphicFramePr>
          <p:nvPr>
            <p:ph sz="half" idx="2"/>
          </p:nvPr>
        </p:nvGraphicFramePr>
        <p:xfrm>
          <a:off x="4343400" y="990600"/>
          <a:ext cx="4576763" cy="5562600"/>
        </p:xfrm>
        <a:graphic>
          <a:graphicData uri="http://schemas.openxmlformats.org/presentationml/2006/ole">
            <p:oleObj spid="_x0000_s2050" r:id="rId4" imgW="6984492" imgH="8488070" progId="">
              <p:embed/>
            </p:oleObj>
          </a:graphicData>
        </a:graphic>
      </p:graphicFrame>
      <p:grpSp>
        <p:nvGrpSpPr>
          <p:cNvPr id="2" name="Group 7"/>
          <p:cNvGrpSpPr>
            <a:grpSpLocks/>
          </p:cNvGrpSpPr>
          <p:nvPr/>
        </p:nvGrpSpPr>
        <p:grpSpPr bwMode="auto">
          <a:xfrm>
            <a:off x="3048000" y="838200"/>
            <a:ext cx="5029200" cy="1295400"/>
            <a:chOff x="1920" y="528"/>
            <a:chExt cx="3168" cy="816"/>
          </a:xfrm>
        </p:grpSpPr>
        <p:sp>
          <p:nvSpPr>
            <p:cNvPr id="1048" name="Oval 8"/>
            <p:cNvSpPr>
              <a:spLocks noChangeArrowheads="1"/>
            </p:cNvSpPr>
            <p:nvPr/>
          </p:nvSpPr>
          <p:spPr bwMode="auto">
            <a:xfrm>
              <a:off x="3408" y="528"/>
              <a:ext cx="1680" cy="528"/>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9" name="Line 9"/>
            <p:cNvSpPr>
              <a:spLocks noChangeShapeType="1"/>
            </p:cNvSpPr>
            <p:nvPr/>
          </p:nvSpPr>
          <p:spPr bwMode="auto">
            <a:xfrm flipV="1">
              <a:off x="1920" y="816"/>
              <a:ext cx="1488" cy="528"/>
            </a:xfrm>
            <a:prstGeom prst="line">
              <a:avLst/>
            </a:prstGeom>
            <a:noFill/>
            <a:ln w="57150">
              <a:solidFill>
                <a:schemeClr val="tx1"/>
              </a:solidFill>
              <a:round/>
              <a:headEnd/>
              <a:tailEnd/>
            </a:ln>
          </p:spPr>
          <p:txBody>
            <a:bodyPr/>
            <a:lstStyle/>
            <a:p>
              <a:endParaRPr lang="en-US"/>
            </a:p>
          </p:txBody>
        </p:sp>
      </p:grpSp>
      <p:grpSp>
        <p:nvGrpSpPr>
          <p:cNvPr id="3" name="Group 10"/>
          <p:cNvGrpSpPr>
            <a:grpSpLocks/>
          </p:cNvGrpSpPr>
          <p:nvPr/>
        </p:nvGrpSpPr>
        <p:grpSpPr bwMode="auto">
          <a:xfrm>
            <a:off x="3429121" y="1066800"/>
            <a:ext cx="4651557" cy="1828800"/>
            <a:chOff x="2410" y="240"/>
            <a:chExt cx="2627" cy="1152"/>
          </a:xfrm>
        </p:grpSpPr>
        <p:sp>
          <p:nvSpPr>
            <p:cNvPr id="1046" name="Oval 11"/>
            <p:cNvSpPr>
              <a:spLocks noChangeArrowheads="1"/>
            </p:cNvSpPr>
            <p:nvPr/>
          </p:nvSpPr>
          <p:spPr bwMode="auto">
            <a:xfrm>
              <a:off x="3443" y="240"/>
              <a:ext cx="1594" cy="528"/>
            </a:xfrm>
            <a:prstGeom prst="ellipse">
              <a:avLst/>
            </a:prstGeom>
            <a:solidFill>
              <a:srgbClr val="CCFFFF">
                <a:alpha val="52156"/>
              </a:srgbClr>
            </a:solidFill>
            <a:ln w="57150">
              <a:solidFill>
                <a:schemeClr val="tx1"/>
              </a:solidFill>
              <a:round/>
              <a:headEnd/>
              <a:tailEnd/>
            </a:ln>
          </p:spPr>
          <p:txBody>
            <a:bodyPr wrap="none" anchor="ctr"/>
            <a:lstStyle/>
            <a:p>
              <a:endParaRPr lang="en-US"/>
            </a:p>
          </p:txBody>
        </p:sp>
        <p:sp>
          <p:nvSpPr>
            <p:cNvPr id="1047" name="Line 12"/>
            <p:cNvSpPr>
              <a:spLocks noChangeShapeType="1"/>
            </p:cNvSpPr>
            <p:nvPr/>
          </p:nvSpPr>
          <p:spPr bwMode="auto">
            <a:xfrm flipV="1">
              <a:off x="2410" y="576"/>
              <a:ext cx="1033" cy="816"/>
            </a:xfrm>
            <a:prstGeom prst="line">
              <a:avLst/>
            </a:prstGeom>
            <a:noFill/>
            <a:ln w="57150">
              <a:solidFill>
                <a:schemeClr val="tx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298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298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298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2" grpId="0" build="p" animBg="1"/>
    </p:bld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6878</TotalTime>
  <Words>2738</Words>
  <Application>Microsoft Office PowerPoint</Application>
  <PresentationFormat>On-screen Show (4:3)</PresentationFormat>
  <Paragraphs>398</Paragraphs>
  <Slides>31</Slides>
  <Notes>29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31</vt:i4>
      </vt:variant>
    </vt:vector>
  </HeadingPairs>
  <TitlesOfParts>
    <vt:vector size="35" baseType="lpstr">
      <vt:lpstr>Title Master</vt:lpstr>
      <vt:lpstr>Slide Master</vt:lpstr>
      <vt:lpstr>Microsoft ClipArt Gallery</vt:lpstr>
      <vt:lpstr>Clip</vt:lpstr>
      <vt:lpstr>Dam Safety Overview</vt:lpstr>
      <vt:lpstr>Corps of Engineers History</vt:lpstr>
      <vt:lpstr>Slide 3</vt:lpstr>
      <vt:lpstr>Slide 4</vt:lpstr>
      <vt:lpstr>USACE Civil Works Dams</vt:lpstr>
      <vt:lpstr>Federal Guidelines for Dam Safety</vt:lpstr>
      <vt:lpstr>Army and Engineer Regulations</vt:lpstr>
      <vt:lpstr>Current Issues</vt:lpstr>
      <vt:lpstr>Transition to Steady State Risk Management</vt:lpstr>
      <vt:lpstr>Slide 10</vt:lpstr>
      <vt:lpstr>Transition to Steady State Risk Management</vt:lpstr>
      <vt:lpstr>Safety Decision Making</vt:lpstr>
      <vt:lpstr>Safety in Relation to Other  Project Purposes</vt:lpstr>
      <vt:lpstr>Lead Engineer </vt:lpstr>
      <vt:lpstr>Communicating Risks &amp; Safety</vt:lpstr>
      <vt:lpstr>What Does the Credible Owner While Deficiencies are Being Addressed?  Interim Risk Reduction Measures (Chapter 7)</vt:lpstr>
      <vt:lpstr>Slide 17</vt:lpstr>
      <vt:lpstr>Managing Consequences: A Shared Responsibility</vt:lpstr>
      <vt:lpstr>Slide 19</vt:lpstr>
      <vt:lpstr>Why Dam Safety Training?</vt:lpstr>
      <vt:lpstr>Who Gets Dam Safety Training?</vt:lpstr>
      <vt:lpstr>What To Cover in  Dam Safety Training?</vt:lpstr>
      <vt:lpstr>Let’s Get Specific in Dam Safety Training</vt:lpstr>
      <vt:lpstr>Attitudes to Instill in  Dam Safety Training</vt:lpstr>
      <vt:lpstr>Slide 25</vt:lpstr>
      <vt:lpstr>Resources for Dam Safety Training</vt:lpstr>
      <vt:lpstr>Dam Safety Literature</vt:lpstr>
      <vt:lpstr>Dam Safety Literature</vt:lpstr>
      <vt:lpstr>Dam Safety Literature</vt:lpstr>
      <vt:lpstr>Dam Safety Literature</vt:lpstr>
      <vt:lpstr>Our Third Century Brings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K0RBTJH9</cp:lastModifiedBy>
  <cp:revision>52</cp:revision>
  <dcterms:created xsi:type="dcterms:W3CDTF">2009-05-21T17:19:18Z</dcterms:created>
  <dcterms:modified xsi:type="dcterms:W3CDTF">2013-04-30T11:07:03Z</dcterms:modified>
</cp:coreProperties>
</file>