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varScale="1">
        <p:scale>
          <a:sx n="126" d="100"/>
          <a:sy n="126" d="100"/>
        </p:scale>
        <p:origin x="-39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3"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9067800" cy="1470025"/>
          </a:xfrm>
        </p:spPr>
        <p:txBody>
          <a:bodyPr/>
          <a:lstStyle/>
          <a:p>
            <a:r>
              <a:rPr lang="en-US" sz="4400" dirty="0" smtClean="0"/>
              <a:t>Issue Evaluation Studies</a:t>
            </a:r>
            <a:endParaRPr lang="en-US" sz="4400" dirty="0"/>
          </a:p>
        </p:txBody>
      </p:sp>
      <p:sp>
        <p:nvSpPr>
          <p:cNvPr id="4100" name="Text Box 4"/>
          <p:cNvSpPr txBox="1">
            <a:spLocks noChangeArrowheads="1"/>
          </p:cNvSpPr>
          <p:nvPr/>
        </p:nvSpPr>
        <p:spPr bwMode="auto">
          <a:xfrm>
            <a:off x="152400" y="1600200"/>
            <a:ext cx="3505200" cy="1815882"/>
          </a:xfrm>
          <a:prstGeom prst="rect">
            <a:avLst/>
          </a:prstGeom>
          <a:noFill/>
          <a:ln w="9525">
            <a:noFill/>
            <a:miter lim="800000"/>
            <a:headEnd/>
            <a:tailEnd/>
          </a:ln>
          <a:effectLst/>
        </p:spPr>
        <p:txBody>
          <a:bodyPr>
            <a:spAutoFit/>
          </a:bodyPr>
          <a:lstStyle/>
          <a:p>
            <a:pPr>
              <a:spcBef>
                <a:spcPct val="50000"/>
              </a:spcBef>
            </a:pPr>
            <a:r>
              <a:rPr lang="en-US" sz="1600" b="1" dirty="0" smtClean="0"/>
              <a:t>Robert Taylor, P.E.</a:t>
            </a:r>
          </a:p>
          <a:p>
            <a:pPr>
              <a:spcBef>
                <a:spcPct val="50000"/>
              </a:spcBef>
            </a:pPr>
            <a:r>
              <a:rPr lang="en-US" sz="1600" dirty="0" smtClean="0"/>
              <a:t>Dam Safety Program Manager</a:t>
            </a:r>
          </a:p>
          <a:p>
            <a:pPr>
              <a:spcBef>
                <a:spcPct val="50000"/>
              </a:spcBef>
            </a:pPr>
            <a:r>
              <a:rPr lang="en-US" sz="1600" dirty="0" smtClean="0"/>
              <a:t>Great Lakes and Ohio River Division</a:t>
            </a:r>
          </a:p>
          <a:p>
            <a:pPr>
              <a:spcBef>
                <a:spcPct val="50000"/>
              </a:spcBef>
            </a:pPr>
            <a:r>
              <a:rPr lang="en-US" sz="1600" dirty="0" smtClean="0"/>
              <a:t>Brasilia, Brazil</a:t>
            </a:r>
          </a:p>
          <a:p>
            <a:pPr>
              <a:spcBef>
                <a:spcPct val="50000"/>
              </a:spcBef>
            </a:pPr>
            <a:r>
              <a:rPr lang="en-US" sz="1600" dirty="0" smtClean="0"/>
              <a:t>21-24 May 2013</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2"/>
          <p:cNvSpPr>
            <a:spLocks noGrp="1"/>
          </p:cNvSpPr>
          <p:nvPr>
            <p:ph type="body" idx="1"/>
          </p:nvPr>
        </p:nvSpPr>
        <p:spPr>
          <a:xfrm>
            <a:off x="457200" y="1287463"/>
            <a:ext cx="4040188" cy="862012"/>
          </a:xfrm>
        </p:spPr>
        <p:txBody>
          <a:bodyPr/>
          <a:lstStyle/>
          <a:p>
            <a:r>
              <a:rPr lang="en-US" dirty="0" smtClean="0"/>
              <a:t>Dams with a Risk Assessment</a:t>
            </a:r>
          </a:p>
        </p:txBody>
      </p:sp>
      <p:sp>
        <p:nvSpPr>
          <p:cNvPr id="12291" name="Content Placeholder 3"/>
          <p:cNvSpPr>
            <a:spLocks noGrp="1"/>
          </p:cNvSpPr>
          <p:nvPr>
            <p:ph sz="half" idx="2"/>
          </p:nvPr>
        </p:nvSpPr>
        <p:spPr>
          <a:xfrm>
            <a:off x="304800" y="2095500"/>
            <a:ext cx="4419600" cy="3810000"/>
          </a:xfrm>
        </p:spPr>
        <p:txBody>
          <a:bodyPr/>
          <a:lstStyle/>
          <a:p>
            <a:r>
              <a:rPr lang="en-US" sz="1800" dirty="0" smtClean="0"/>
              <a:t>Projects having a risk assessment using current guidance:</a:t>
            </a:r>
          </a:p>
          <a:p>
            <a:pPr lvl="1"/>
            <a:r>
              <a:rPr lang="en-US" sz="1800" dirty="0" smtClean="0"/>
              <a:t>Periodic Assessment</a:t>
            </a:r>
          </a:p>
          <a:p>
            <a:pPr lvl="1"/>
            <a:r>
              <a:rPr lang="en-US" sz="1800" dirty="0" smtClean="0"/>
              <a:t>IES / DSMS</a:t>
            </a:r>
          </a:p>
          <a:p>
            <a:pPr lvl="1"/>
            <a:r>
              <a:rPr lang="en-US" sz="1800" dirty="0" smtClean="0"/>
              <a:t>Post Construction RA</a:t>
            </a:r>
          </a:p>
          <a:p>
            <a:r>
              <a:rPr lang="en-US" sz="1800" dirty="0" smtClean="0"/>
              <a:t>New dam safety issue is identified</a:t>
            </a:r>
          </a:p>
          <a:p>
            <a:r>
              <a:rPr lang="en-US" sz="1800" dirty="0" smtClean="0"/>
              <a:t>IES focuses on the new issue(s) of concern.</a:t>
            </a:r>
          </a:p>
          <a:p>
            <a:r>
              <a:rPr lang="en-US" sz="1800" dirty="0" smtClean="0"/>
              <a:t>Project Risk Assessment is updated based on this new performance information.</a:t>
            </a:r>
          </a:p>
        </p:txBody>
      </p:sp>
      <p:sp>
        <p:nvSpPr>
          <p:cNvPr id="12292" name="Text Placeholder 4"/>
          <p:cNvSpPr>
            <a:spLocks noGrp="1"/>
          </p:cNvSpPr>
          <p:nvPr>
            <p:ph type="body" sz="quarter" idx="3"/>
          </p:nvPr>
        </p:nvSpPr>
        <p:spPr>
          <a:xfrm>
            <a:off x="4724400" y="1371600"/>
            <a:ext cx="4041775" cy="769937"/>
          </a:xfrm>
        </p:spPr>
        <p:txBody>
          <a:bodyPr anchor="b" anchorCtr="0"/>
          <a:lstStyle/>
          <a:p>
            <a:r>
              <a:rPr lang="en-US" dirty="0" smtClean="0"/>
              <a:t>Dams without a </a:t>
            </a:r>
          </a:p>
          <a:p>
            <a:r>
              <a:rPr lang="en-US" dirty="0" smtClean="0"/>
              <a:t>Risk Assessment</a:t>
            </a:r>
          </a:p>
        </p:txBody>
      </p:sp>
      <p:sp>
        <p:nvSpPr>
          <p:cNvPr id="12293" name="Content Placeholder 5"/>
          <p:cNvSpPr>
            <a:spLocks noGrp="1"/>
          </p:cNvSpPr>
          <p:nvPr>
            <p:ph sz="quarter" idx="4"/>
          </p:nvPr>
        </p:nvSpPr>
        <p:spPr>
          <a:xfrm>
            <a:off x="4648200" y="2057400"/>
            <a:ext cx="4041775" cy="4021138"/>
          </a:xfrm>
        </p:spPr>
        <p:txBody>
          <a:bodyPr/>
          <a:lstStyle/>
          <a:p>
            <a:r>
              <a:rPr lang="en-US" sz="1800" dirty="0" smtClean="0"/>
              <a:t>Most projects do not have a risk assessment using current guidance.</a:t>
            </a:r>
          </a:p>
          <a:p>
            <a:r>
              <a:rPr lang="en-US" sz="1800" dirty="0" smtClean="0"/>
              <a:t>IES focuses on all significant PFM’s identified during the PFMA.</a:t>
            </a:r>
          </a:p>
          <a:p>
            <a:r>
              <a:rPr lang="en-US" sz="1800" dirty="0" smtClean="0"/>
              <a:t>Perform a Semi-Quantitative Risk Assessment.  If project is judged low risk, complete Risk Assessment Report.</a:t>
            </a:r>
          </a:p>
          <a:p>
            <a:r>
              <a:rPr lang="en-US" sz="1800" dirty="0" smtClean="0"/>
              <a:t>If failure probabilities or consequences are high, perform </a:t>
            </a:r>
            <a:r>
              <a:rPr lang="en-US" sz="1800" dirty="0" err="1" smtClean="0"/>
              <a:t>Quanitative</a:t>
            </a:r>
            <a:r>
              <a:rPr lang="en-US" sz="1800" dirty="0" smtClean="0"/>
              <a:t> Risk Assessment.</a:t>
            </a:r>
          </a:p>
        </p:txBody>
      </p:sp>
      <p:sp>
        <p:nvSpPr>
          <p:cNvPr id="12294" name="Title 1"/>
          <p:cNvSpPr>
            <a:spLocks noGrp="1"/>
          </p:cNvSpPr>
          <p:nvPr>
            <p:ph type="title"/>
          </p:nvPr>
        </p:nvSpPr>
        <p:spPr>
          <a:xfrm>
            <a:off x="457200" y="274638"/>
            <a:ext cx="8229600" cy="258762"/>
          </a:xfrm>
        </p:spPr>
        <p:txBody>
          <a:bodyPr anchor="t"/>
          <a:lstStyle/>
          <a:p>
            <a:r>
              <a:rPr lang="en-US" sz="1400" b="1" dirty="0" smtClean="0"/>
              <a:t>ER </a:t>
            </a:r>
            <a:r>
              <a:rPr lang="en-US" sz="1400" b="1" dirty="0" smtClean="0"/>
              <a:t>1110-2-1156</a:t>
            </a:r>
            <a:r>
              <a:rPr lang="en-US" sz="1400" b="1" dirty="0" smtClean="0"/>
              <a:t>					Issue Evaluation Studies </a:t>
            </a:r>
            <a:endParaRPr lang="en-US" sz="2000" b="1" dirty="0" smtClean="0"/>
          </a:p>
        </p:txBody>
      </p:sp>
      <p:sp>
        <p:nvSpPr>
          <p:cNvPr id="9" name="Rounded Rectangle 8"/>
          <p:cNvSpPr/>
          <p:nvPr/>
        </p:nvSpPr>
        <p:spPr>
          <a:xfrm>
            <a:off x="1860550" y="612775"/>
            <a:ext cx="502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6" name="TextBox 9"/>
          <p:cNvSpPr txBox="1">
            <a:spLocks noChangeArrowheads="1"/>
          </p:cNvSpPr>
          <p:nvPr/>
        </p:nvSpPr>
        <p:spPr bwMode="auto">
          <a:xfrm>
            <a:off x="2012950" y="688975"/>
            <a:ext cx="4800600" cy="461963"/>
          </a:xfrm>
          <a:prstGeom prst="rect">
            <a:avLst/>
          </a:prstGeom>
          <a:noFill/>
          <a:ln w="9525">
            <a:noFill/>
            <a:miter lim="800000"/>
            <a:headEnd/>
            <a:tailEnd/>
          </a:ln>
        </p:spPr>
        <p:txBody>
          <a:bodyPr>
            <a:spAutoFit/>
          </a:bodyPr>
          <a:lstStyle/>
          <a:p>
            <a:pPr algn="ctr"/>
            <a:r>
              <a:rPr lang="en-US" sz="2400"/>
              <a:t>IES Study – Scope of 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5410200" y="457200"/>
            <a:ext cx="2667000" cy="708025"/>
          </a:xfrm>
          <a:prstGeom prst="rect">
            <a:avLst/>
          </a:prstGeom>
          <a:noFill/>
          <a:ln w="9525">
            <a:noFill/>
            <a:miter lim="800000"/>
            <a:headEnd/>
            <a:tailEnd/>
          </a:ln>
        </p:spPr>
        <p:txBody>
          <a:bodyPr>
            <a:spAutoFit/>
          </a:bodyPr>
          <a:lstStyle/>
          <a:p>
            <a:pPr algn="ctr"/>
            <a:r>
              <a:rPr lang="en-US" sz="2000"/>
              <a:t>Risk Assessment &amp; Draft IES Report</a:t>
            </a:r>
          </a:p>
        </p:txBody>
      </p:sp>
      <p:sp>
        <p:nvSpPr>
          <p:cNvPr id="13315"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2000" b="1" dirty="0" smtClean="0"/>
          </a:p>
        </p:txBody>
      </p:sp>
      <p:sp>
        <p:nvSpPr>
          <p:cNvPr id="13316" name="TextBox 6"/>
          <p:cNvSpPr txBox="1">
            <a:spLocks noChangeArrowheads="1"/>
          </p:cNvSpPr>
          <p:nvPr/>
        </p:nvSpPr>
        <p:spPr bwMode="auto">
          <a:xfrm>
            <a:off x="381000" y="609600"/>
            <a:ext cx="4724400" cy="923925"/>
          </a:xfrm>
          <a:prstGeom prst="rect">
            <a:avLst/>
          </a:prstGeom>
          <a:noFill/>
          <a:ln w="9525">
            <a:noFill/>
            <a:miter lim="800000"/>
            <a:headEnd/>
            <a:tailEnd/>
          </a:ln>
        </p:spPr>
        <p:txBody>
          <a:bodyPr>
            <a:spAutoFit/>
          </a:bodyPr>
          <a:lstStyle/>
          <a:p>
            <a:r>
              <a:rPr lang="en-US"/>
              <a:t>Semi-Quantitative Risk Assessment uses same risk  methodology as is used for Periodic Assessment.</a:t>
            </a:r>
          </a:p>
        </p:txBody>
      </p:sp>
      <p:pic>
        <p:nvPicPr>
          <p:cNvPr id="6146" name="Picture 2"/>
          <p:cNvPicPr>
            <a:picLocks noChangeAspect="1" noChangeArrowheads="1"/>
          </p:cNvPicPr>
          <p:nvPr/>
        </p:nvPicPr>
        <p:blipFill>
          <a:blip r:embed="rId2" cstate="print"/>
          <a:srcRect/>
          <a:stretch>
            <a:fillRect/>
          </a:stretch>
        </p:blipFill>
        <p:spPr bwMode="auto">
          <a:xfrm>
            <a:off x="1676400" y="1752600"/>
            <a:ext cx="5410200" cy="3922713"/>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pic>
      <p:sp>
        <p:nvSpPr>
          <p:cNvPr id="9" name="Rounded Rectangle 8"/>
          <p:cNvSpPr/>
          <p:nvPr/>
        </p:nvSpPr>
        <p:spPr>
          <a:xfrm>
            <a:off x="2590800" y="3581400"/>
            <a:ext cx="2133600" cy="1524000"/>
          </a:xfrm>
          <a:prstGeom prst="roundRect">
            <a:avLst/>
          </a:prstGeom>
          <a:noFill/>
          <a:ln w="508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TextBox 10"/>
          <p:cNvSpPr txBox="1">
            <a:spLocks noChangeArrowheads="1"/>
          </p:cNvSpPr>
          <p:nvPr/>
        </p:nvSpPr>
        <p:spPr bwMode="auto">
          <a:xfrm>
            <a:off x="228600" y="2209800"/>
            <a:ext cx="1524000" cy="3540125"/>
          </a:xfrm>
          <a:prstGeom prst="rect">
            <a:avLst/>
          </a:prstGeom>
          <a:noFill/>
          <a:ln w="50800">
            <a:solidFill>
              <a:srgbClr val="0033CC"/>
            </a:solidFill>
            <a:miter lim="800000"/>
            <a:headEnd/>
            <a:tailEnd/>
          </a:ln>
        </p:spPr>
        <p:txBody>
          <a:bodyPr>
            <a:spAutoFit/>
          </a:bodyPr>
          <a:lstStyle/>
          <a:p>
            <a:r>
              <a:rPr lang="en-US" sz="1400"/>
              <a:t>If  </a:t>
            </a:r>
            <a:r>
              <a:rPr lang="en-US" sz="1400" b="1">
                <a:solidFill>
                  <a:srgbClr val="0033CC"/>
                </a:solidFill>
              </a:rPr>
              <a:t>ALL</a:t>
            </a:r>
            <a:r>
              <a:rPr lang="en-US" sz="1400"/>
              <a:t> PFM’s are believed to have a Low to Moderate likelihood of failure and result in Level 1 or Level 2 consequences, then the Issue Evaluation Study can be concluded by documenting the Risk Assessment</a:t>
            </a:r>
          </a:p>
        </p:txBody>
      </p:sp>
      <p:sp>
        <p:nvSpPr>
          <p:cNvPr id="13320" name="TextBox 19"/>
          <p:cNvSpPr txBox="1">
            <a:spLocks noChangeArrowheads="1"/>
          </p:cNvSpPr>
          <p:nvPr/>
        </p:nvSpPr>
        <p:spPr bwMode="auto">
          <a:xfrm>
            <a:off x="7162800" y="2362200"/>
            <a:ext cx="1676400" cy="2892425"/>
          </a:xfrm>
          <a:prstGeom prst="rect">
            <a:avLst/>
          </a:prstGeom>
          <a:noFill/>
          <a:ln w="50800">
            <a:solidFill>
              <a:srgbClr val="FF0000"/>
            </a:solidFill>
            <a:miter lim="800000"/>
            <a:headEnd/>
            <a:tailEnd/>
          </a:ln>
        </p:spPr>
        <p:txBody>
          <a:bodyPr>
            <a:spAutoFit/>
          </a:bodyPr>
          <a:lstStyle/>
          <a:p>
            <a:r>
              <a:rPr lang="en-US" sz="1400"/>
              <a:t>If  </a:t>
            </a:r>
            <a:r>
              <a:rPr lang="en-US" sz="1400" b="1">
                <a:solidFill>
                  <a:srgbClr val="FF0000"/>
                </a:solidFill>
              </a:rPr>
              <a:t>ANY</a:t>
            </a:r>
            <a:r>
              <a:rPr lang="en-US" sz="1400"/>
              <a:t> PFM’s are believed to have a high or very high  likelihood of failure OR result in Level 3 or Level 4 consequences, then a quantitative risk assessment shall be conducted and documented in an Issue Evaluation Report</a:t>
            </a:r>
          </a:p>
        </p:txBody>
      </p:sp>
      <p:sp>
        <p:nvSpPr>
          <p:cNvPr id="21" name="Freeform 20"/>
          <p:cNvSpPr/>
          <p:nvPr/>
        </p:nvSpPr>
        <p:spPr>
          <a:xfrm>
            <a:off x="2589213" y="1935163"/>
            <a:ext cx="4283075" cy="3155950"/>
          </a:xfrm>
          <a:custGeom>
            <a:avLst/>
            <a:gdLst>
              <a:gd name="connsiteX0" fmla="*/ 9625 w 4283242"/>
              <a:gd name="connsiteY0" fmla="*/ 0 h 3157086"/>
              <a:gd name="connsiteX1" fmla="*/ 0 w 4283242"/>
              <a:gd name="connsiteY1" fmla="*/ 1530417 h 3157086"/>
              <a:gd name="connsiteX2" fmla="*/ 2223436 w 4283242"/>
              <a:gd name="connsiteY2" fmla="*/ 1540042 h 3157086"/>
              <a:gd name="connsiteX3" fmla="*/ 2223436 w 4283242"/>
              <a:gd name="connsiteY3" fmla="*/ 3147461 h 3157086"/>
              <a:gd name="connsiteX4" fmla="*/ 4283242 w 4283242"/>
              <a:gd name="connsiteY4" fmla="*/ 3157086 h 3157086"/>
              <a:gd name="connsiteX5" fmla="*/ 4283242 w 4283242"/>
              <a:gd name="connsiteY5" fmla="*/ 28876 h 3157086"/>
              <a:gd name="connsiteX6" fmla="*/ 9625 w 4283242"/>
              <a:gd name="connsiteY6" fmla="*/ 0 h 315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242" h="3157086">
                <a:moveTo>
                  <a:pt x="9625" y="0"/>
                </a:moveTo>
                <a:cubicBezTo>
                  <a:pt x="6417" y="510139"/>
                  <a:pt x="3208" y="1020278"/>
                  <a:pt x="0" y="1530417"/>
                </a:cubicBezTo>
                <a:lnTo>
                  <a:pt x="2223436" y="1540042"/>
                </a:lnTo>
                <a:lnTo>
                  <a:pt x="2223436" y="3147461"/>
                </a:lnTo>
                <a:lnTo>
                  <a:pt x="4283242" y="3157086"/>
                </a:lnTo>
                <a:lnTo>
                  <a:pt x="4283242" y="28876"/>
                </a:lnTo>
                <a:lnTo>
                  <a:pt x="9625" y="0"/>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3733800" y="609600"/>
            <a:ext cx="4724400" cy="914400"/>
          </a:xfrm>
          <a:prstGeom prst="wedgeRectCallout">
            <a:avLst>
              <a:gd name="adj1" fmla="val -98633"/>
              <a:gd name="adj2" fmla="val 316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0" name="TextBox 6"/>
          <p:cNvSpPr txBox="1">
            <a:spLocks noChangeArrowheads="1"/>
          </p:cNvSpPr>
          <p:nvPr/>
        </p:nvSpPr>
        <p:spPr bwMode="auto">
          <a:xfrm>
            <a:off x="3851275" y="598488"/>
            <a:ext cx="4495800" cy="954087"/>
          </a:xfrm>
          <a:prstGeom prst="rect">
            <a:avLst/>
          </a:prstGeom>
          <a:noFill/>
          <a:ln w="9525">
            <a:noFill/>
            <a:miter lim="800000"/>
            <a:headEnd/>
            <a:tailEnd/>
          </a:ln>
        </p:spPr>
        <p:txBody>
          <a:bodyPr>
            <a:spAutoFit/>
          </a:bodyPr>
          <a:lstStyle/>
          <a:p>
            <a:pPr algn="ctr"/>
            <a:r>
              <a:rPr lang="en-US" sz="2800"/>
              <a:t>Risk Assessment &amp; Draft IES Report</a:t>
            </a:r>
          </a:p>
        </p:txBody>
      </p:sp>
      <p:sp>
        <p:nvSpPr>
          <p:cNvPr id="14341"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2000" b="1" dirty="0" smtClean="0"/>
          </a:p>
        </p:txBody>
      </p:sp>
      <p:pic>
        <p:nvPicPr>
          <p:cNvPr id="14342" name="Picture 4"/>
          <p:cNvPicPr>
            <a:picLocks noChangeAspect="1" noChangeArrowheads="1"/>
          </p:cNvPicPr>
          <p:nvPr/>
        </p:nvPicPr>
        <p:blipFill>
          <a:blip r:embed="rId3" cstate="print"/>
          <a:srcRect/>
          <a:stretch>
            <a:fillRect/>
          </a:stretch>
        </p:blipFill>
        <p:spPr bwMode="auto">
          <a:xfrm>
            <a:off x="4114800" y="1676400"/>
            <a:ext cx="47720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258762"/>
          </a:xfrm>
        </p:spPr>
        <p:txBody>
          <a:bodyPr anchor="t"/>
          <a:lstStyle/>
          <a:p>
            <a:r>
              <a:rPr lang="en-US" sz="1400" b="1" dirty="0" smtClean="0"/>
              <a:t>ER </a:t>
            </a:r>
            <a:r>
              <a:rPr lang="en-US" sz="1400" b="1" dirty="0" smtClean="0"/>
              <a:t>1110-2-1156</a:t>
            </a:r>
            <a:r>
              <a:rPr lang="en-US" sz="1400" b="1" dirty="0" smtClean="0"/>
              <a:t>					Issue Evaluation Studies </a:t>
            </a:r>
            <a:endParaRPr lang="en-US" sz="2000" b="1" dirty="0" smtClean="0"/>
          </a:p>
        </p:txBody>
      </p:sp>
      <p:sp>
        <p:nvSpPr>
          <p:cNvPr id="15363" name="TextBox 2"/>
          <p:cNvSpPr txBox="1">
            <a:spLocks noChangeArrowheads="1"/>
          </p:cNvSpPr>
          <p:nvPr/>
        </p:nvSpPr>
        <p:spPr bwMode="auto">
          <a:xfrm>
            <a:off x="188913" y="762000"/>
            <a:ext cx="8839200" cy="523875"/>
          </a:xfrm>
          <a:prstGeom prst="rect">
            <a:avLst/>
          </a:prstGeom>
          <a:noFill/>
          <a:ln w="9525">
            <a:noFill/>
            <a:miter lim="800000"/>
            <a:headEnd/>
            <a:tailEnd/>
          </a:ln>
        </p:spPr>
        <p:txBody>
          <a:bodyPr>
            <a:spAutoFit/>
          </a:bodyPr>
          <a:lstStyle/>
          <a:p>
            <a:pPr algn="ctr"/>
            <a:r>
              <a:rPr lang="en-US" sz="2800" b="1"/>
              <a:t>When does a IES Phase 1 become a Phase 2 ?</a:t>
            </a:r>
          </a:p>
        </p:txBody>
      </p:sp>
      <p:sp>
        <p:nvSpPr>
          <p:cNvPr id="15364" name="TextBox 3"/>
          <p:cNvSpPr txBox="1">
            <a:spLocks noChangeArrowheads="1"/>
          </p:cNvSpPr>
          <p:nvPr/>
        </p:nvSpPr>
        <p:spPr bwMode="auto">
          <a:xfrm>
            <a:off x="381000" y="1447800"/>
            <a:ext cx="8534400" cy="4708525"/>
          </a:xfrm>
          <a:prstGeom prst="rect">
            <a:avLst/>
          </a:prstGeom>
          <a:noFill/>
          <a:ln w="9525">
            <a:noFill/>
            <a:miter lim="800000"/>
            <a:headEnd/>
            <a:tailEnd/>
          </a:ln>
        </p:spPr>
        <p:txBody>
          <a:bodyPr>
            <a:spAutoFit/>
          </a:bodyPr>
          <a:lstStyle/>
          <a:p>
            <a:r>
              <a:rPr lang="en-US" sz="2000"/>
              <a:t>IES Phase 1 based on existing data and documentation.</a:t>
            </a:r>
          </a:p>
          <a:p>
            <a:r>
              <a:rPr lang="en-US" sz="2000"/>
              <a:t>Insufficient data may result in significant uncertainty in the Risk Estimate.</a:t>
            </a:r>
          </a:p>
          <a:p>
            <a:r>
              <a:rPr lang="en-US" sz="2000"/>
              <a:t>The Risk Estimate is needed to support decisions on the need for DSM Studies.</a:t>
            </a:r>
          </a:p>
          <a:p>
            <a:endParaRPr lang="en-US" sz="2000"/>
          </a:p>
          <a:p>
            <a:r>
              <a:rPr lang="en-US" sz="2000"/>
              <a:t>Risk Team shall conduct parametric (sensitivity) studies to determine what influence the data has on load response probabilities.</a:t>
            </a:r>
          </a:p>
          <a:p>
            <a:endParaRPr lang="en-US" sz="2000"/>
          </a:p>
          <a:p>
            <a:r>
              <a:rPr lang="en-US" sz="2000"/>
              <a:t>Risk Team shall evaluate what improvements in the confidence of the risk estimate can be gained by from additional expenditures of time and resources.</a:t>
            </a:r>
          </a:p>
          <a:p>
            <a:endParaRPr lang="en-US" sz="2000"/>
          </a:p>
          <a:p>
            <a:r>
              <a:rPr lang="en-US" sz="2000"/>
              <a:t>IES Phase II Studies are justified when it can be clearly demonstrated that the additional data or analysis will reduce the uncertainty or provide a greater level of confidence in the decision.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258762"/>
          </a:xfrm>
        </p:spPr>
        <p:txBody>
          <a:bodyPr anchor="t"/>
          <a:lstStyle/>
          <a:p>
            <a:r>
              <a:rPr lang="en-US" sz="1400" b="1" dirty="0" smtClean="0"/>
              <a:t>ER </a:t>
            </a:r>
            <a:r>
              <a:rPr lang="en-US" sz="1400" b="1" dirty="0" smtClean="0"/>
              <a:t>1110-2-1156</a:t>
            </a:r>
            <a:r>
              <a:rPr lang="en-US" sz="1400" b="1" dirty="0" smtClean="0"/>
              <a:t>					Issue Evaluation Studies </a:t>
            </a:r>
            <a:endParaRPr lang="en-US" sz="2000" b="1" dirty="0" smtClean="0"/>
          </a:p>
        </p:txBody>
      </p:sp>
      <p:sp>
        <p:nvSpPr>
          <p:cNvPr id="16387" name="TextBox 2"/>
          <p:cNvSpPr txBox="1">
            <a:spLocks noChangeArrowheads="1"/>
          </p:cNvSpPr>
          <p:nvPr/>
        </p:nvSpPr>
        <p:spPr bwMode="auto">
          <a:xfrm>
            <a:off x="188913" y="762000"/>
            <a:ext cx="8839200" cy="523875"/>
          </a:xfrm>
          <a:prstGeom prst="rect">
            <a:avLst/>
          </a:prstGeom>
          <a:noFill/>
          <a:ln w="9525">
            <a:noFill/>
            <a:miter lim="800000"/>
            <a:headEnd/>
            <a:tailEnd/>
          </a:ln>
        </p:spPr>
        <p:txBody>
          <a:bodyPr>
            <a:spAutoFit/>
          </a:bodyPr>
          <a:lstStyle/>
          <a:p>
            <a:pPr algn="ctr"/>
            <a:r>
              <a:rPr lang="en-US" sz="2800" b="1"/>
              <a:t>How is the need for a Phase 2 effort determined ?</a:t>
            </a:r>
          </a:p>
        </p:txBody>
      </p:sp>
      <p:sp>
        <p:nvSpPr>
          <p:cNvPr id="16388" name="TextBox 4"/>
          <p:cNvSpPr txBox="1">
            <a:spLocks noChangeArrowheads="1"/>
          </p:cNvSpPr>
          <p:nvPr/>
        </p:nvSpPr>
        <p:spPr bwMode="auto">
          <a:xfrm>
            <a:off x="609600" y="1524000"/>
            <a:ext cx="8077200" cy="4016375"/>
          </a:xfrm>
          <a:prstGeom prst="rect">
            <a:avLst/>
          </a:prstGeom>
          <a:noFill/>
          <a:ln w="9525">
            <a:noFill/>
            <a:miter lim="800000"/>
            <a:headEnd/>
            <a:tailEnd/>
          </a:ln>
        </p:spPr>
        <p:txBody>
          <a:bodyPr>
            <a:spAutoFit/>
          </a:bodyPr>
          <a:lstStyle/>
          <a:p>
            <a:pPr indent="-231775">
              <a:spcAft>
                <a:spcPts val="600"/>
              </a:spcAft>
            </a:pPr>
            <a:r>
              <a:rPr lang="en-US" sz="2400"/>
              <a:t>Decision for incremental Phase 2 requirements typically can occur at 3 different milestones.</a:t>
            </a:r>
          </a:p>
          <a:p>
            <a:pPr marL="688975" lvl="1" indent="-231775">
              <a:spcAft>
                <a:spcPts val="600"/>
              </a:spcAft>
              <a:buFont typeface="Arial" charset="0"/>
              <a:buChar char="•"/>
            </a:pPr>
            <a:r>
              <a:rPr lang="en-US" sz="2400"/>
              <a:t>The RMC Advisors and Risk Cadre determines during Phase 1 that there is insufficient data to compute the Risk Estimate</a:t>
            </a:r>
          </a:p>
          <a:p>
            <a:pPr marL="688975" lvl="1" indent="-231775">
              <a:spcAft>
                <a:spcPts val="600"/>
              </a:spcAft>
              <a:buFont typeface="Arial" charset="0"/>
              <a:buChar char="•"/>
            </a:pPr>
            <a:r>
              <a:rPr lang="en-US" sz="2400"/>
              <a:t>QCC Panel recommends additional efforts based on high degree of uncertainty in Risk Estimate.</a:t>
            </a:r>
          </a:p>
          <a:p>
            <a:pPr marL="688975" lvl="1" indent="-231775">
              <a:spcAft>
                <a:spcPts val="600"/>
              </a:spcAft>
              <a:buFont typeface="Arial" charset="0"/>
              <a:buChar char="•"/>
            </a:pPr>
            <a:r>
              <a:rPr lang="en-US" sz="2400"/>
              <a:t>DSOG determines if the level of confidence in the Risk Estimate is insufficient to support the recommended actions.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258762"/>
          </a:xfrm>
        </p:spPr>
        <p:txBody>
          <a:bodyPr anchor="t"/>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17411" name="TextBox 2"/>
          <p:cNvSpPr txBox="1">
            <a:spLocks noChangeArrowheads="1"/>
          </p:cNvSpPr>
          <p:nvPr/>
        </p:nvSpPr>
        <p:spPr bwMode="auto">
          <a:xfrm>
            <a:off x="838200" y="838200"/>
            <a:ext cx="7010400" cy="523875"/>
          </a:xfrm>
          <a:prstGeom prst="rect">
            <a:avLst/>
          </a:prstGeom>
          <a:noFill/>
          <a:ln w="9525">
            <a:noFill/>
            <a:miter lim="800000"/>
            <a:headEnd/>
            <a:tailEnd/>
          </a:ln>
        </p:spPr>
        <p:txBody>
          <a:bodyPr>
            <a:spAutoFit/>
          </a:bodyPr>
          <a:lstStyle/>
          <a:p>
            <a:pPr algn="ctr"/>
            <a:r>
              <a:rPr lang="en-US" sz="2800" b="1"/>
              <a:t>IES Phase 2 Study Plans</a:t>
            </a:r>
          </a:p>
        </p:txBody>
      </p:sp>
      <p:sp>
        <p:nvSpPr>
          <p:cNvPr id="17412" name="TextBox 3"/>
          <p:cNvSpPr txBox="1">
            <a:spLocks noChangeArrowheads="1"/>
          </p:cNvSpPr>
          <p:nvPr/>
        </p:nvSpPr>
        <p:spPr bwMode="auto">
          <a:xfrm>
            <a:off x="381000" y="1600200"/>
            <a:ext cx="8001000" cy="4462463"/>
          </a:xfrm>
          <a:prstGeom prst="rect">
            <a:avLst/>
          </a:prstGeom>
          <a:noFill/>
          <a:ln w="9525">
            <a:noFill/>
            <a:miter lim="800000"/>
            <a:headEnd/>
            <a:tailEnd/>
          </a:ln>
        </p:spPr>
        <p:txBody>
          <a:bodyPr>
            <a:spAutoFit/>
          </a:bodyPr>
          <a:lstStyle/>
          <a:p>
            <a:pPr marL="231775" indent="-231775">
              <a:spcAft>
                <a:spcPts val="600"/>
              </a:spcAft>
              <a:buFont typeface="Arial" charset="0"/>
              <a:buChar char="•"/>
            </a:pPr>
            <a:r>
              <a:rPr lang="en-US" sz="2400"/>
              <a:t>Limited, Incremental, approach to reducing uncertainty.</a:t>
            </a:r>
          </a:p>
          <a:p>
            <a:pPr marL="231775" indent="-231775">
              <a:spcAft>
                <a:spcPts val="600"/>
              </a:spcAft>
              <a:buFont typeface="Arial" charset="0"/>
              <a:buChar char="•"/>
            </a:pPr>
            <a:r>
              <a:rPr lang="en-US" sz="2400"/>
              <a:t>District is typically responsible for performing the additional studies, analyses, and investigations based on the guidance and scope provided by the Risk Cadre.</a:t>
            </a:r>
          </a:p>
          <a:p>
            <a:pPr marL="231775" indent="-231775">
              <a:spcAft>
                <a:spcPts val="600"/>
              </a:spcAft>
              <a:buFont typeface="Arial" charset="0"/>
              <a:buChar char="•"/>
            </a:pPr>
            <a:r>
              <a:rPr lang="en-US" sz="2400"/>
              <a:t>Study Plan Addendums must be submitted by the District PM to request funding for each additional incremental level of study or investigation.</a:t>
            </a:r>
          </a:p>
          <a:p>
            <a:pPr marL="231775" indent="-231775">
              <a:spcAft>
                <a:spcPts val="600"/>
              </a:spcAft>
              <a:buFont typeface="Arial" charset="0"/>
              <a:buChar char="•"/>
            </a:pPr>
            <a:r>
              <a:rPr lang="en-US" sz="2400"/>
              <a:t>Format and content of IES Phase 2 Study Plans are identified in EC 1156; Chapter 8, Section 8.9.</a:t>
            </a:r>
          </a:p>
          <a:p>
            <a:pPr marL="231775" indent="-231775">
              <a:spcAft>
                <a:spcPts val="600"/>
              </a:spcAft>
              <a:buFont typeface="Arial" charset="0"/>
              <a:buChar char="•"/>
            </a:pPr>
            <a:r>
              <a:rPr lang="en-US" sz="2400"/>
              <a:t>Activities and actions must be fully collaborated  with the RMC Risk Cadre and supported by the RMC.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495800" y="457200"/>
            <a:ext cx="4191000" cy="609600"/>
          </a:xfrm>
          <a:prstGeom prst="wedgeRectCallout">
            <a:avLst>
              <a:gd name="adj1" fmla="val -123009"/>
              <a:gd name="adj2" fmla="val 5236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6" name="TextBox 6"/>
          <p:cNvSpPr txBox="1">
            <a:spLocks noChangeArrowheads="1"/>
          </p:cNvSpPr>
          <p:nvPr/>
        </p:nvSpPr>
        <p:spPr bwMode="auto">
          <a:xfrm>
            <a:off x="3886200" y="533400"/>
            <a:ext cx="5067300" cy="523875"/>
          </a:xfrm>
          <a:prstGeom prst="rect">
            <a:avLst/>
          </a:prstGeom>
          <a:noFill/>
          <a:ln w="9525">
            <a:noFill/>
            <a:miter lim="800000"/>
            <a:headEnd/>
            <a:tailEnd/>
          </a:ln>
        </p:spPr>
        <p:txBody>
          <a:bodyPr>
            <a:spAutoFit/>
          </a:bodyPr>
          <a:lstStyle/>
          <a:p>
            <a:pPr algn="ctr"/>
            <a:r>
              <a:rPr lang="en-US" sz="2800"/>
              <a:t>IES Phase 2 Approval</a:t>
            </a:r>
          </a:p>
        </p:txBody>
      </p:sp>
      <p:sp>
        <p:nvSpPr>
          <p:cNvPr id="18437" name="TextBox 12"/>
          <p:cNvSpPr txBox="1">
            <a:spLocks noChangeArrowheads="1"/>
          </p:cNvSpPr>
          <p:nvPr/>
        </p:nvSpPr>
        <p:spPr bwMode="auto">
          <a:xfrm>
            <a:off x="4114800" y="4419600"/>
            <a:ext cx="4724400" cy="1277938"/>
          </a:xfrm>
          <a:prstGeom prst="rect">
            <a:avLst/>
          </a:prstGeom>
          <a:noFill/>
          <a:ln w="9525">
            <a:noFill/>
            <a:miter lim="800000"/>
            <a:headEnd/>
            <a:tailEnd/>
          </a:ln>
        </p:spPr>
        <p:txBody>
          <a:bodyPr>
            <a:spAutoFit/>
          </a:bodyPr>
          <a:lstStyle/>
          <a:p>
            <a:pPr marL="231775" indent="-231775">
              <a:spcBef>
                <a:spcPts val="600"/>
              </a:spcBef>
              <a:buFont typeface="Arial" charset="0"/>
              <a:buChar char="•"/>
            </a:pPr>
            <a:r>
              <a:rPr lang="en-US"/>
              <a:t>Submit  e-copy for  MSC DSO, HQ USACE DSPM, &amp; RMC review.</a:t>
            </a:r>
          </a:p>
          <a:p>
            <a:pPr marL="231775" indent="-231775">
              <a:spcBef>
                <a:spcPts val="600"/>
              </a:spcBef>
              <a:buFont typeface="Arial" charset="0"/>
              <a:buChar char="•"/>
            </a:pPr>
            <a:r>
              <a:rPr lang="en-US"/>
              <a:t>Upload FINAL copies of Approved Phase 2 Study Plans to RADS II data repository.</a:t>
            </a:r>
          </a:p>
        </p:txBody>
      </p:sp>
      <p:sp>
        <p:nvSpPr>
          <p:cNvPr id="18438"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1843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pic>
        <p:nvPicPr>
          <p:cNvPr id="18440" name="Picture 2"/>
          <p:cNvPicPr>
            <a:picLocks noChangeAspect="1" noChangeArrowheads="1"/>
          </p:cNvPicPr>
          <p:nvPr/>
        </p:nvPicPr>
        <p:blipFill>
          <a:blip r:embed="rId3" cstate="print"/>
          <a:srcRect/>
          <a:stretch>
            <a:fillRect/>
          </a:stretch>
        </p:blipFill>
        <p:spPr bwMode="auto">
          <a:xfrm>
            <a:off x="4038600" y="1676400"/>
            <a:ext cx="4800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258762"/>
          </a:xfrm>
        </p:spPr>
        <p:txBody>
          <a:bodyPr anchor="t"/>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10" name="Rounded Rectangle 9"/>
          <p:cNvSpPr/>
          <p:nvPr/>
        </p:nvSpPr>
        <p:spPr>
          <a:xfrm>
            <a:off x="685800" y="685800"/>
            <a:ext cx="7467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0" name="TextBox 10"/>
          <p:cNvSpPr txBox="1">
            <a:spLocks noChangeArrowheads="1"/>
          </p:cNvSpPr>
          <p:nvPr/>
        </p:nvSpPr>
        <p:spPr bwMode="auto">
          <a:xfrm>
            <a:off x="1295400" y="688975"/>
            <a:ext cx="6248400" cy="461963"/>
          </a:xfrm>
          <a:prstGeom prst="rect">
            <a:avLst/>
          </a:prstGeom>
          <a:noFill/>
          <a:ln w="9525">
            <a:noFill/>
            <a:miter lim="800000"/>
            <a:headEnd/>
            <a:tailEnd/>
          </a:ln>
        </p:spPr>
        <p:txBody>
          <a:bodyPr>
            <a:spAutoFit/>
          </a:bodyPr>
          <a:lstStyle/>
          <a:p>
            <a:pPr algn="ctr"/>
            <a:r>
              <a:rPr lang="en-US" sz="2400"/>
              <a:t>Alternate IES Study Pathways</a:t>
            </a:r>
          </a:p>
        </p:txBody>
      </p:sp>
      <p:sp>
        <p:nvSpPr>
          <p:cNvPr id="19461" name="Rectangle 4"/>
          <p:cNvSpPr>
            <a:spLocks noChangeArrowheads="1"/>
          </p:cNvSpPr>
          <p:nvPr/>
        </p:nvSpPr>
        <p:spPr bwMode="auto">
          <a:xfrm>
            <a:off x="228600" y="1600200"/>
            <a:ext cx="8686800" cy="1754188"/>
          </a:xfrm>
          <a:prstGeom prst="rect">
            <a:avLst/>
          </a:prstGeom>
          <a:noFill/>
          <a:ln w="9525">
            <a:noFill/>
            <a:miter lim="800000"/>
            <a:headEnd/>
            <a:tailEnd/>
          </a:ln>
        </p:spPr>
        <p:txBody>
          <a:bodyPr anchor="ctr">
            <a:spAutoFit/>
          </a:bodyPr>
          <a:lstStyle/>
          <a:p>
            <a:pPr eaLnBrk="0" hangingPunct="0"/>
            <a:r>
              <a:rPr lang="en-US">
                <a:cs typeface="Times New Roman" pitchFamily="18" charset="0"/>
              </a:rPr>
              <a:t>8.8.4   At anytime during the conduct of an Issue Evaluation Study, if a finding of major concern or evidence is identified requiring an “urgent and compelling” need for action, such as if the dam is judged to be in the failure continuum, the project should immediately be moved to the expedited process as outlined in Chapter 9, Dam Safety Modification Studies and Documentation.</a:t>
            </a:r>
          </a:p>
          <a:p>
            <a:pPr eaLnBrk="0" hangingPunct="0"/>
            <a:endParaRPr lang="en-US">
              <a:cs typeface="Times New Roman" pitchFamily="18" charset="0"/>
            </a:endParaRPr>
          </a:p>
        </p:txBody>
      </p:sp>
      <p:sp>
        <p:nvSpPr>
          <p:cNvPr id="19462" name="Rectangle 5"/>
          <p:cNvSpPr>
            <a:spLocks noChangeArrowheads="1"/>
          </p:cNvSpPr>
          <p:nvPr/>
        </p:nvSpPr>
        <p:spPr bwMode="auto">
          <a:xfrm>
            <a:off x="228600" y="3429000"/>
            <a:ext cx="8610600" cy="2308225"/>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a:t>
            </a:r>
            <a:r>
              <a:rPr lang="en-US">
                <a:cs typeface="Times New Roman" pitchFamily="18" charset="0"/>
              </a:rPr>
              <a:t>8.11.1 Objective:     …In the event that a Dam Safety Modification study is not justified, or the issues can be remediated under the major maintenance funding criteria, the Issue Evaluation Study is concluded, and project is assigned to the routine O&amp;M processes as defined in Figure 3.1.  At the minimum, a semi-quantitative risk assessment will be conducted.  </a:t>
            </a:r>
            <a:r>
              <a:rPr lang="en-US">
                <a:ea typeface="MS Mincho" pitchFamily="49" charset="-128"/>
              </a:rPr>
              <a:t>The IES document shall include information </a:t>
            </a:r>
            <a:r>
              <a:rPr lang="en-US">
                <a:cs typeface="Times New Roman" pitchFamily="18" charset="0"/>
              </a:rPr>
              <a:t>that provides the rationale for the decisions presented in the report and shows how this dam does or does not comply with the tolerable risk guidelines, and describes the recommended plan and why it is justified.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258762"/>
          </a:xfrm>
        </p:spPr>
        <p:txBody>
          <a:bodyPr anchor="t"/>
          <a:lstStyle/>
          <a:p>
            <a:r>
              <a:rPr lang="en-US" sz="1400" b="1" dirty="0" smtClean="0"/>
              <a:t>ER </a:t>
            </a:r>
            <a:r>
              <a:rPr lang="en-US" sz="1400" b="1" dirty="0" smtClean="0"/>
              <a:t>1110-2-1156</a:t>
            </a:r>
            <a:r>
              <a:rPr lang="en-US" sz="1400" b="1" dirty="0" smtClean="0"/>
              <a:t>					Issue Evaluation Studies </a:t>
            </a:r>
            <a:endParaRPr lang="en-US" sz="2000" b="1" dirty="0" smtClean="0"/>
          </a:p>
        </p:txBody>
      </p:sp>
      <p:sp>
        <p:nvSpPr>
          <p:cNvPr id="20483" name="TextBox 2"/>
          <p:cNvSpPr txBox="1">
            <a:spLocks noChangeArrowheads="1"/>
          </p:cNvSpPr>
          <p:nvPr/>
        </p:nvSpPr>
        <p:spPr bwMode="auto">
          <a:xfrm>
            <a:off x="914400" y="685800"/>
            <a:ext cx="7239000" cy="584200"/>
          </a:xfrm>
          <a:prstGeom prst="rect">
            <a:avLst/>
          </a:prstGeom>
          <a:noFill/>
          <a:ln w="9525">
            <a:noFill/>
            <a:miter lim="800000"/>
            <a:headEnd/>
            <a:tailEnd/>
          </a:ln>
        </p:spPr>
        <p:txBody>
          <a:bodyPr>
            <a:spAutoFit/>
          </a:bodyPr>
          <a:lstStyle/>
          <a:p>
            <a:r>
              <a:rPr lang="en-US" sz="3200"/>
              <a:t>Issue Evaluation Study Documentation</a:t>
            </a:r>
          </a:p>
        </p:txBody>
      </p:sp>
      <p:sp>
        <p:nvSpPr>
          <p:cNvPr id="4" name="TextBox 3"/>
          <p:cNvSpPr txBox="1"/>
          <p:nvPr/>
        </p:nvSpPr>
        <p:spPr>
          <a:xfrm>
            <a:off x="381000" y="1295400"/>
            <a:ext cx="8534400" cy="4343400"/>
          </a:xfrm>
          <a:prstGeom prst="rect">
            <a:avLst/>
          </a:prstGeom>
          <a:noFill/>
        </p:spPr>
        <p:txBody>
          <a:bodyPr/>
          <a:lstStyle/>
          <a:p>
            <a:pPr>
              <a:defRPr/>
            </a:pPr>
            <a:r>
              <a:rPr lang="en-US" sz="2400" dirty="0">
                <a:cs typeface="+mn-cs"/>
              </a:rPr>
              <a:t>Flood </a:t>
            </a:r>
            <a:r>
              <a:rPr lang="en-US" sz="2400" dirty="0">
                <a:cs typeface="+mn-cs"/>
              </a:rPr>
              <a:t>Inundation Risk Fact </a:t>
            </a:r>
            <a:r>
              <a:rPr lang="en-US" sz="2400" dirty="0">
                <a:cs typeface="+mn-cs"/>
              </a:rPr>
              <a:t>Sheet</a:t>
            </a:r>
          </a:p>
          <a:p>
            <a:pPr marL="288925" lvl="2" indent="-288925">
              <a:buFont typeface="Arial" pitchFamily="34" charset="0"/>
              <a:buChar char="•"/>
              <a:defRPr/>
            </a:pPr>
            <a:r>
              <a:rPr lang="en-US" dirty="0">
                <a:cs typeface="+mn-cs"/>
              </a:rPr>
              <a:t>Communication tool for media and general public.  (IE: public affairs pamphlet)</a:t>
            </a:r>
          </a:p>
          <a:p>
            <a:pPr>
              <a:defRPr/>
            </a:pPr>
            <a:endParaRPr lang="en-US" sz="800" dirty="0">
              <a:cs typeface="+mn-cs"/>
            </a:endParaRPr>
          </a:p>
          <a:p>
            <a:pPr>
              <a:defRPr/>
            </a:pPr>
            <a:r>
              <a:rPr lang="en-US" sz="2400" dirty="0">
                <a:cs typeface="+mn-cs"/>
              </a:rPr>
              <a:t>Issue Evaluation Study Summary of Findings (IESSF) Report</a:t>
            </a:r>
          </a:p>
          <a:p>
            <a:pPr marL="288925" lvl="2" indent="-231775">
              <a:spcAft>
                <a:spcPts val="0"/>
              </a:spcAft>
              <a:buFont typeface="Arial" pitchFamily="34" charset="0"/>
              <a:buChar char="•"/>
              <a:defRPr/>
            </a:pPr>
            <a:r>
              <a:rPr lang="en-US" dirty="0">
                <a:cs typeface="+mn-cs"/>
              </a:rPr>
              <a:t>Stand alone document used to inform and assist Senior Leaders with  making dam safety decisions.</a:t>
            </a:r>
          </a:p>
          <a:p>
            <a:pPr marL="288925" lvl="2" indent="-231775">
              <a:spcAft>
                <a:spcPts val="0"/>
              </a:spcAft>
              <a:buFont typeface="Arial" pitchFamily="34" charset="0"/>
              <a:buChar char="•"/>
              <a:defRPr/>
            </a:pPr>
            <a:r>
              <a:rPr lang="en-US" dirty="0">
                <a:cs typeface="+mn-cs"/>
              </a:rPr>
              <a:t>Suitable for release to  local sponsors, stakeholders, resource agencies, etc.</a:t>
            </a:r>
          </a:p>
          <a:p>
            <a:pPr marL="288925" lvl="2" indent="-231775">
              <a:spcAft>
                <a:spcPts val="0"/>
              </a:spcAft>
              <a:buFont typeface="Arial" pitchFamily="34" charset="0"/>
              <a:buChar char="•"/>
              <a:defRPr/>
            </a:pPr>
            <a:r>
              <a:rPr lang="en-US" dirty="0">
                <a:cs typeface="+mn-cs"/>
              </a:rPr>
              <a:t>Level of detail not intended for media and general public.</a:t>
            </a:r>
          </a:p>
          <a:p>
            <a:pPr>
              <a:defRPr/>
            </a:pPr>
            <a:r>
              <a:rPr lang="en-US" sz="2400" dirty="0">
                <a:cs typeface="+mn-cs"/>
              </a:rPr>
              <a:t>Issue Evaluation Study (IES) Report</a:t>
            </a:r>
          </a:p>
          <a:p>
            <a:pPr marL="282575" indent="-282575">
              <a:buFont typeface="Arial" pitchFamily="34" charset="0"/>
              <a:buChar char="•"/>
              <a:defRPr/>
            </a:pPr>
            <a:r>
              <a:rPr lang="en-US" dirty="0">
                <a:cs typeface="+mn-cs"/>
              </a:rPr>
              <a:t>Background data</a:t>
            </a:r>
          </a:p>
          <a:p>
            <a:pPr marL="282575" indent="-282575">
              <a:buFont typeface="Arial" pitchFamily="34" charset="0"/>
              <a:buChar char="•"/>
              <a:defRPr/>
            </a:pPr>
            <a:r>
              <a:rPr lang="en-US" dirty="0">
                <a:cs typeface="+mn-cs"/>
              </a:rPr>
              <a:t>PFMA and Expert Elicitation Notes</a:t>
            </a:r>
          </a:p>
          <a:p>
            <a:pPr marL="282575" indent="-282575">
              <a:buFont typeface="Arial" pitchFamily="34" charset="0"/>
              <a:buChar char="•"/>
              <a:defRPr/>
            </a:pPr>
            <a:r>
              <a:rPr lang="en-US" dirty="0">
                <a:cs typeface="+mn-cs"/>
              </a:rPr>
              <a:t>Risk Assessment Computations</a:t>
            </a:r>
          </a:p>
          <a:p>
            <a:pPr marL="282575" indent="-282575">
              <a:buFont typeface="Arial" pitchFamily="34" charset="0"/>
              <a:buChar char="•"/>
              <a:defRPr/>
            </a:pPr>
            <a:r>
              <a:rPr lang="en-US" dirty="0">
                <a:cs typeface="+mn-cs"/>
              </a:rPr>
              <a:t>Supporting documentation for conclusions and recommendations</a:t>
            </a:r>
          </a:p>
          <a:p>
            <a:pPr marL="282575" indent="-282575">
              <a:buFont typeface="Arial" pitchFamily="34" charset="0"/>
              <a:buChar char="•"/>
              <a:defRPr/>
            </a:pPr>
            <a:r>
              <a:rPr lang="en-US" dirty="0">
                <a:cs typeface="+mn-cs"/>
              </a:rPr>
              <a:t>Used as Technical Reference for the IESSF</a:t>
            </a:r>
          </a:p>
          <a:p>
            <a:pPr marL="282575" indent="-282575">
              <a:buFont typeface="Arial" pitchFamily="34" charset="0"/>
              <a:buChar char="•"/>
              <a:defRPr/>
            </a:pPr>
            <a:r>
              <a:rPr lang="en-US" dirty="0">
                <a:cs typeface="+mn-cs"/>
              </a:rPr>
              <a:t>FOUO – Not for public release</a:t>
            </a:r>
          </a:p>
          <a:p>
            <a:pPr marL="282575" indent="-282575">
              <a:buFont typeface="Arial" pitchFamily="34" charset="0"/>
              <a:buChar char="•"/>
              <a:defRPr/>
            </a:pPr>
            <a:endParaRPr lang="en-US" sz="2000" dirty="0">
              <a:cs typeface="+mn-cs"/>
            </a:endParaRPr>
          </a:p>
          <a:p>
            <a:pPr>
              <a:defRPr/>
            </a:pPr>
            <a:endParaRPr lang="en-US" sz="2400" dirty="0">
              <a:cs typeface="+mn-cs"/>
            </a:endParaRPr>
          </a:p>
        </p:txBody>
      </p:sp>
      <p:sp>
        <p:nvSpPr>
          <p:cNvPr id="20485" name="TextBox 5"/>
          <p:cNvSpPr txBox="1">
            <a:spLocks noChangeArrowheads="1"/>
          </p:cNvSpPr>
          <p:nvPr/>
        </p:nvSpPr>
        <p:spPr bwMode="auto">
          <a:xfrm>
            <a:off x="381000" y="5638800"/>
            <a:ext cx="7543800" cy="708025"/>
          </a:xfrm>
          <a:prstGeom prst="rect">
            <a:avLst/>
          </a:prstGeom>
          <a:noFill/>
          <a:ln w="9525">
            <a:noFill/>
            <a:miter lim="800000"/>
            <a:headEnd/>
            <a:tailEnd/>
          </a:ln>
        </p:spPr>
        <p:txBody>
          <a:bodyPr>
            <a:spAutoFit/>
          </a:bodyPr>
          <a:lstStyle/>
          <a:p>
            <a:endParaRPr lang="en-US" sz="2000"/>
          </a:p>
          <a:p>
            <a:r>
              <a:rPr lang="en-US" sz="2000"/>
              <a:t>Reference Appendix P for reporting requirements and format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3430588" y="638175"/>
            <a:ext cx="5181600" cy="914400"/>
          </a:xfrm>
          <a:prstGeom prst="wedgeRectCallout">
            <a:avLst>
              <a:gd name="adj1" fmla="val -86360"/>
              <a:gd name="adj2" fmla="val 3995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8" name="TextBox 6"/>
          <p:cNvSpPr txBox="1">
            <a:spLocks noChangeArrowheads="1"/>
          </p:cNvSpPr>
          <p:nvPr/>
        </p:nvSpPr>
        <p:spPr bwMode="auto">
          <a:xfrm>
            <a:off x="3363913" y="801688"/>
            <a:ext cx="5067300" cy="523875"/>
          </a:xfrm>
          <a:prstGeom prst="rect">
            <a:avLst/>
          </a:prstGeom>
          <a:noFill/>
          <a:ln w="9525">
            <a:noFill/>
            <a:miter lim="800000"/>
            <a:headEnd/>
            <a:tailEnd/>
          </a:ln>
        </p:spPr>
        <p:txBody>
          <a:bodyPr>
            <a:spAutoFit/>
          </a:bodyPr>
          <a:lstStyle/>
          <a:p>
            <a:pPr algn="ctr"/>
            <a:r>
              <a:rPr lang="en-US" sz="2800"/>
              <a:t>ATR Review</a:t>
            </a:r>
          </a:p>
        </p:txBody>
      </p:sp>
      <p:sp>
        <p:nvSpPr>
          <p:cNvPr id="21509"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21510" name="TextBox 8"/>
          <p:cNvSpPr txBox="1">
            <a:spLocks noChangeArrowheads="1"/>
          </p:cNvSpPr>
          <p:nvPr/>
        </p:nvSpPr>
        <p:spPr bwMode="auto">
          <a:xfrm>
            <a:off x="4038600" y="2362200"/>
            <a:ext cx="4800600" cy="3140075"/>
          </a:xfrm>
          <a:prstGeom prst="rect">
            <a:avLst/>
          </a:prstGeom>
          <a:noFill/>
          <a:ln w="9525">
            <a:noFill/>
            <a:miter lim="800000"/>
            <a:headEnd/>
            <a:tailEnd/>
          </a:ln>
        </p:spPr>
        <p:txBody>
          <a:bodyPr>
            <a:spAutoFit/>
          </a:bodyPr>
          <a:lstStyle/>
          <a:p>
            <a:pPr marL="282575" indent="-282575">
              <a:buFont typeface="Arial" charset="0"/>
              <a:buChar char="•"/>
            </a:pPr>
            <a:r>
              <a:rPr lang="en-US" dirty="0"/>
              <a:t>The Risk Management Center is responsible for coordinating and managing ATR in accordance with </a:t>
            </a:r>
            <a:r>
              <a:rPr lang="en-US" dirty="0" smtClean="0"/>
              <a:t>EC 1165-2-214.</a:t>
            </a:r>
            <a:endParaRPr lang="en-US" dirty="0"/>
          </a:p>
          <a:p>
            <a:pPr marL="282575" indent="-282575">
              <a:buFont typeface="Arial" charset="0"/>
              <a:buChar char="•"/>
            </a:pPr>
            <a:r>
              <a:rPr lang="en-US" dirty="0"/>
              <a:t>The RMC selects ATR members,  manages the review efforts using DR Checks, and funds the review activities.</a:t>
            </a:r>
          </a:p>
          <a:p>
            <a:pPr marL="282575" indent="-282575">
              <a:buFont typeface="Arial" charset="0"/>
              <a:buChar char="•"/>
            </a:pPr>
            <a:r>
              <a:rPr lang="en-US" dirty="0"/>
              <a:t>QCC Reviews have been incorporated into the review process and are now conducted as part of the ATR.  The reviews are typically conducted concurrently but can be separated.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858962"/>
          </a:xfrm>
        </p:spPr>
        <p:txBody>
          <a:bodyPr/>
          <a:lstStyle/>
          <a:p>
            <a:r>
              <a:rPr lang="en-US" sz="3600" dirty="0" smtClean="0"/>
              <a:t>ER </a:t>
            </a:r>
            <a:r>
              <a:rPr lang="en-US" sz="3600" dirty="0" smtClean="0"/>
              <a:t>1110-2-1156</a:t>
            </a:r>
            <a:r>
              <a:rPr lang="en-US" sz="3600" dirty="0" smtClean="0"/>
              <a:t/>
            </a:r>
            <a:br>
              <a:rPr lang="en-US" sz="3600" dirty="0" smtClean="0"/>
            </a:br>
            <a:r>
              <a:rPr lang="en-US" sz="3600" dirty="0" smtClean="0"/>
              <a:t>Chapter 8</a:t>
            </a:r>
            <a:br>
              <a:rPr lang="en-US" sz="3600" dirty="0" smtClean="0"/>
            </a:br>
            <a:r>
              <a:rPr lang="en-US" sz="2800" dirty="0" smtClean="0"/>
              <a:t>Issue Evaluation Studies </a:t>
            </a:r>
            <a:endParaRPr lang="en-US" sz="3600" dirty="0" smtClean="0"/>
          </a:p>
        </p:txBody>
      </p:sp>
      <p:sp>
        <p:nvSpPr>
          <p:cNvPr id="3075" name="Content Placeholder 2"/>
          <p:cNvSpPr>
            <a:spLocks noGrp="1"/>
          </p:cNvSpPr>
          <p:nvPr>
            <p:ph idx="1"/>
          </p:nvPr>
        </p:nvSpPr>
        <p:spPr>
          <a:xfrm>
            <a:off x="457200" y="2133600"/>
            <a:ext cx="8229600" cy="4114800"/>
          </a:xfrm>
        </p:spPr>
        <p:txBody>
          <a:bodyPr/>
          <a:lstStyle/>
          <a:p>
            <a:r>
              <a:rPr lang="en-US" smtClean="0"/>
              <a:t>Purposes of Issue Evaluation Study</a:t>
            </a:r>
          </a:p>
          <a:p>
            <a:pPr lvl="1"/>
            <a:r>
              <a:rPr lang="en-US" sz="2400" smtClean="0"/>
              <a:t>Justify need to pursue or not pursue Dam Safety Modification Study</a:t>
            </a:r>
          </a:p>
          <a:p>
            <a:pPr lvl="1"/>
            <a:r>
              <a:rPr lang="en-US" sz="2400" smtClean="0"/>
              <a:t>Identify significant Potential Failure Modes</a:t>
            </a:r>
          </a:p>
          <a:p>
            <a:pPr lvl="1"/>
            <a:r>
              <a:rPr lang="en-US" sz="2400" smtClean="0"/>
              <a:t>Review current DSAC Rating</a:t>
            </a:r>
          </a:p>
          <a:p>
            <a:pPr lvl="1"/>
            <a:r>
              <a:rPr lang="en-US" sz="2400" smtClean="0"/>
              <a:t>Guide selection and gauge the effectiveness of IRRM’s</a:t>
            </a:r>
          </a:p>
          <a:p>
            <a:pPr lvl="1"/>
            <a:r>
              <a:rPr lang="en-US" sz="2400" smtClean="0"/>
              <a:t>Assist with prioritization and scoping of Dam Safety Modification Studies with respect to the national USACE portfolio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267200" y="533400"/>
            <a:ext cx="4495800" cy="914400"/>
          </a:xfrm>
          <a:prstGeom prst="wedgeRectCallout">
            <a:avLst>
              <a:gd name="adj1" fmla="val -110689"/>
              <a:gd name="adj2" fmla="val 4018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2" name="TextBox 6"/>
          <p:cNvSpPr txBox="1">
            <a:spLocks noChangeArrowheads="1"/>
          </p:cNvSpPr>
          <p:nvPr/>
        </p:nvSpPr>
        <p:spPr bwMode="auto">
          <a:xfrm>
            <a:off x="3886200" y="533400"/>
            <a:ext cx="5067300" cy="830263"/>
          </a:xfrm>
          <a:prstGeom prst="rect">
            <a:avLst/>
          </a:prstGeom>
          <a:noFill/>
          <a:ln w="9525">
            <a:noFill/>
            <a:miter lim="800000"/>
            <a:headEnd/>
            <a:tailEnd/>
          </a:ln>
        </p:spPr>
        <p:txBody>
          <a:bodyPr>
            <a:spAutoFit/>
          </a:bodyPr>
          <a:lstStyle/>
          <a:p>
            <a:pPr algn="ctr"/>
            <a:r>
              <a:rPr lang="en-US" sz="2400"/>
              <a:t>What is Quality Control and Consistency (QCC) Review ?</a:t>
            </a:r>
          </a:p>
        </p:txBody>
      </p:sp>
      <p:sp>
        <p:nvSpPr>
          <p:cNvPr id="22533"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22534" name="TextBox 8"/>
          <p:cNvSpPr txBox="1">
            <a:spLocks noChangeArrowheads="1"/>
          </p:cNvSpPr>
          <p:nvPr/>
        </p:nvSpPr>
        <p:spPr bwMode="auto">
          <a:xfrm>
            <a:off x="4114800" y="2057400"/>
            <a:ext cx="4724400" cy="4246563"/>
          </a:xfrm>
          <a:prstGeom prst="rect">
            <a:avLst/>
          </a:prstGeom>
          <a:noFill/>
          <a:ln w="9525">
            <a:noFill/>
            <a:miter lim="800000"/>
            <a:headEnd/>
            <a:tailEnd/>
          </a:ln>
        </p:spPr>
        <p:txBody>
          <a:bodyPr>
            <a:spAutoFit/>
          </a:bodyPr>
          <a:lstStyle/>
          <a:p>
            <a:pPr marL="282575" indent="-282575">
              <a:buFont typeface="Arial" charset="0"/>
              <a:buChar char="•"/>
            </a:pPr>
            <a:r>
              <a:rPr lang="en-US"/>
              <a:t>The Risk Management Center has implemented an internal review process to assure the quality and consistency of our Risk Assessments.</a:t>
            </a:r>
          </a:p>
          <a:p>
            <a:pPr marL="282575" indent="-282575">
              <a:buFont typeface="Arial" charset="0"/>
              <a:buChar char="•"/>
            </a:pPr>
            <a:r>
              <a:rPr lang="en-US"/>
              <a:t>QCC Panel consists of recognized experts in the field of Risk Analysis for Dams</a:t>
            </a:r>
          </a:p>
          <a:p>
            <a:pPr marL="282575" indent="-282575">
              <a:buFont typeface="Arial" charset="0"/>
              <a:buChar char="•"/>
            </a:pPr>
            <a:r>
              <a:rPr lang="en-US"/>
              <a:t>The ATR Lead attends the QCC discussion and is a member of the panel.</a:t>
            </a:r>
          </a:p>
          <a:p>
            <a:pPr marL="282575" indent="-282575">
              <a:buFont typeface="Arial" charset="0"/>
              <a:buChar char="•"/>
            </a:pPr>
            <a:r>
              <a:rPr lang="en-US"/>
              <a:t>RMC Cadre Lead presents report findings and defends the recommended actions.</a:t>
            </a:r>
          </a:p>
          <a:p>
            <a:pPr marL="282575" indent="-282575">
              <a:buFont typeface="Arial" charset="0"/>
              <a:buChar char="•"/>
            </a:pPr>
            <a:r>
              <a:rPr lang="en-US"/>
              <a:t>District DSO, DSPM, Lead Engineer, and MSC DSPM typically attend.</a:t>
            </a:r>
          </a:p>
          <a:p>
            <a:pPr marL="282575" indent="-282575">
              <a:buFont typeface="Arial" charset="0"/>
              <a:buChar char="•"/>
            </a:pPr>
            <a:r>
              <a:rPr lang="en-US"/>
              <a:t>RMC Director and DSO determine path forward following the panel discussion.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191000" y="609600"/>
            <a:ext cx="4800600" cy="914400"/>
          </a:xfrm>
          <a:prstGeom prst="wedgeRectCallout">
            <a:avLst>
              <a:gd name="adj1" fmla="val -64230"/>
              <a:gd name="adj2" fmla="val 519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6" name="TextBox 6"/>
          <p:cNvSpPr txBox="1">
            <a:spLocks noChangeArrowheads="1"/>
          </p:cNvSpPr>
          <p:nvPr/>
        </p:nvSpPr>
        <p:spPr bwMode="auto">
          <a:xfrm>
            <a:off x="3962400" y="609600"/>
            <a:ext cx="5067300" cy="830263"/>
          </a:xfrm>
          <a:prstGeom prst="rect">
            <a:avLst/>
          </a:prstGeom>
          <a:noFill/>
          <a:ln w="9525">
            <a:noFill/>
            <a:miter lim="800000"/>
            <a:headEnd/>
            <a:tailEnd/>
          </a:ln>
        </p:spPr>
        <p:txBody>
          <a:bodyPr>
            <a:spAutoFit/>
          </a:bodyPr>
          <a:lstStyle/>
          <a:p>
            <a:pPr algn="ctr"/>
            <a:r>
              <a:rPr lang="en-US" sz="2400"/>
              <a:t>Quality Assurance and Policy Compliance Review</a:t>
            </a:r>
          </a:p>
        </p:txBody>
      </p:sp>
      <p:sp>
        <p:nvSpPr>
          <p:cNvPr id="23557"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23558" name="TextBox 8"/>
          <p:cNvSpPr txBox="1">
            <a:spLocks noChangeArrowheads="1"/>
          </p:cNvSpPr>
          <p:nvPr/>
        </p:nvSpPr>
        <p:spPr bwMode="auto">
          <a:xfrm>
            <a:off x="4267200" y="3733800"/>
            <a:ext cx="4572000" cy="1554163"/>
          </a:xfrm>
          <a:prstGeom prst="rect">
            <a:avLst/>
          </a:prstGeom>
          <a:noFill/>
          <a:ln w="9525">
            <a:noFill/>
            <a:miter lim="800000"/>
            <a:headEnd/>
            <a:tailEnd/>
          </a:ln>
        </p:spPr>
        <p:txBody>
          <a:bodyPr>
            <a:spAutoFit/>
          </a:bodyPr>
          <a:lstStyle/>
          <a:p>
            <a:pPr marL="333375" indent="-333375">
              <a:spcAft>
                <a:spcPts val="600"/>
              </a:spcAft>
              <a:buFont typeface="Arial" charset="0"/>
              <a:buChar char="•"/>
            </a:pPr>
            <a:r>
              <a:rPr lang="en-US"/>
              <a:t>QA Review conducted by MSC and HQUSACE as per mission requirements.</a:t>
            </a:r>
          </a:p>
          <a:p>
            <a:pPr marL="333375" indent="-333375">
              <a:spcAft>
                <a:spcPts val="600"/>
              </a:spcAft>
              <a:buFont typeface="Arial" charset="0"/>
              <a:buChar char="•"/>
            </a:pPr>
            <a:r>
              <a:rPr lang="en-US"/>
              <a:t>Typically occurs concurrently with DSOG Review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191000" y="609600"/>
            <a:ext cx="4800600" cy="914400"/>
          </a:xfrm>
          <a:prstGeom prst="wedgeRectCallout">
            <a:avLst>
              <a:gd name="adj1" fmla="val -70146"/>
              <a:gd name="adj2" fmla="val 4169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0" name="TextBox 6"/>
          <p:cNvSpPr txBox="1">
            <a:spLocks noChangeArrowheads="1"/>
          </p:cNvSpPr>
          <p:nvPr/>
        </p:nvSpPr>
        <p:spPr bwMode="auto">
          <a:xfrm>
            <a:off x="4419600" y="609600"/>
            <a:ext cx="4256088" cy="830263"/>
          </a:xfrm>
          <a:prstGeom prst="rect">
            <a:avLst/>
          </a:prstGeom>
          <a:noFill/>
          <a:ln w="9525">
            <a:noFill/>
            <a:miter lim="800000"/>
            <a:headEnd/>
            <a:tailEnd/>
          </a:ln>
        </p:spPr>
        <p:txBody>
          <a:bodyPr>
            <a:spAutoFit/>
          </a:bodyPr>
          <a:lstStyle/>
          <a:p>
            <a:pPr algn="ctr"/>
            <a:r>
              <a:rPr lang="en-US" sz="2400"/>
              <a:t>Dam Senior Oversight Group</a:t>
            </a:r>
          </a:p>
          <a:p>
            <a:pPr algn="ctr"/>
            <a:r>
              <a:rPr lang="en-US" sz="2400"/>
              <a:t>(DSOG) Review</a:t>
            </a:r>
          </a:p>
        </p:txBody>
      </p:sp>
      <p:sp>
        <p:nvSpPr>
          <p:cNvPr id="24581"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24582" name="TextBox 8"/>
          <p:cNvSpPr txBox="1">
            <a:spLocks noChangeArrowheads="1"/>
          </p:cNvSpPr>
          <p:nvPr/>
        </p:nvSpPr>
        <p:spPr bwMode="auto">
          <a:xfrm>
            <a:off x="4114800" y="1828800"/>
            <a:ext cx="4724400" cy="430213"/>
          </a:xfrm>
          <a:prstGeom prst="rect">
            <a:avLst/>
          </a:prstGeom>
          <a:noFill/>
          <a:ln w="9525">
            <a:noFill/>
            <a:miter lim="800000"/>
            <a:headEnd/>
            <a:tailEnd/>
          </a:ln>
        </p:spPr>
        <p:txBody>
          <a:bodyPr>
            <a:spAutoFit/>
          </a:bodyPr>
          <a:lstStyle/>
          <a:p>
            <a:pPr marL="333375" indent="-333375">
              <a:spcAft>
                <a:spcPts val="600"/>
              </a:spcAft>
              <a:buFont typeface="Arial" charset="0"/>
              <a:buChar char="•"/>
            </a:pPr>
            <a:endParaRPr lang="en-US" sz="2200"/>
          </a:p>
        </p:txBody>
      </p:sp>
      <p:sp>
        <p:nvSpPr>
          <p:cNvPr id="24583" name="Rectangle 10"/>
          <p:cNvSpPr>
            <a:spLocks noChangeArrowheads="1"/>
          </p:cNvSpPr>
          <p:nvPr/>
        </p:nvSpPr>
        <p:spPr bwMode="auto">
          <a:xfrm>
            <a:off x="4267200" y="2895600"/>
            <a:ext cx="4572000" cy="2108269"/>
          </a:xfrm>
          <a:prstGeom prst="rect">
            <a:avLst/>
          </a:prstGeom>
          <a:noFill/>
          <a:ln w="9525">
            <a:noFill/>
            <a:miter lim="800000"/>
            <a:headEnd/>
            <a:tailEnd/>
          </a:ln>
        </p:spPr>
        <p:txBody>
          <a:bodyPr>
            <a:spAutoFit/>
          </a:bodyPr>
          <a:lstStyle/>
          <a:p>
            <a:pPr marL="282575" indent="-282575">
              <a:spcBef>
                <a:spcPts val="600"/>
              </a:spcBef>
              <a:buFont typeface="Arial" charset="0"/>
              <a:buChar char="•"/>
            </a:pPr>
            <a:r>
              <a:rPr lang="en-US" dirty="0"/>
              <a:t>District DSO and Cadre Lead present risk assessment results, conclusions, and recommendations to the DSOG.</a:t>
            </a:r>
          </a:p>
          <a:p>
            <a:pPr marL="282575" indent="-282575">
              <a:spcBef>
                <a:spcPts val="600"/>
              </a:spcBef>
              <a:buFont typeface="Arial" charset="0"/>
              <a:buChar char="•"/>
            </a:pPr>
            <a:r>
              <a:rPr lang="en-US" dirty="0" smtClean="0"/>
              <a:t>DSOG </a:t>
            </a:r>
            <a:r>
              <a:rPr lang="en-US" dirty="0"/>
              <a:t>provides technical and policy recommendations to the HQUSACE DSO for appropriate action and DSM  Study prioritization if warranted.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419600" y="609600"/>
            <a:ext cx="4572000" cy="609600"/>
          </a:xfrm>
          <a:prstGeom prst="wedgeRectCallout">
            <a:avLst>
              <a:gd name="adj1" fmla="val -67574"/>
              <a:gd name="adj2" fmla="val 2424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4" name="TextBox 6"/>
          <p:cNvSpPr txBox="1">
            <a:spLocks noChangeArrowheads="1"/>
          </p:cNvSpPr>
          <p:nvPr/>
        </p:nvSpPr>
        <p:spPr bwMode="auto">
          <a:xfrm>
            <a:off x="4076700" y="685800"/>
            <a:ext cx="5067300" cy="461963"/>
          </a:xfrm>
          <a:prstGeom prst="rect">
            <a:avLst/>
          </a:prstGeom>
          <a:noFill/>
          <a:ln w="9525">
            <a:noFill/>
            <a:miter lim="800000"/>
            <a:headEnd/>
            <a:tailEnd/>
          </a:ln>
        </p:spPr>
        <p:txBody>
          <a:bodyPr>
            <a:spAutoFit/>
          </a:bodyPr>
          <a:lstStyle/>
          <a:p>
            <a:pPr algn="ctr"/>
            <a:r>
              <a:rPr lang="en-US" sz="2400"/>
              <a:t>Joint Approval of  IES Report</a:t>
            </a:r>
          </a:p>
        </p:txBody>
      </p:sp>
      <p:sp>
        <p:nvSpPr>
          <p:cNvPr id="25605"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25606" name="TextBox 8"/>
          <p:cNvSpPr txBox="1">
            <a:spLocks noChangeArrowheads="1"/>
          </p:cNvSpPr>
          <p:nvPr/>
        </p:nvSpPr>
        <p:spPr bwMode="auto">
          <a:xfrm>
            <a:off x="4038600" y="1371600"/>
            <a:ext cx="4800600" cy="1338263"/>
          </a:xfrm>
          <a:prstGeom prst="rect">
            <a:avLst/>
          </a:prstGeom>
          <a:noFill/>
          <a:ln w="9525">
            <a:noFill/>
            <a:miter lim="800000"/>
            <a:headEnd/>
            <a:tailEnd/>
          </a:ln>
        </p:spPr>
        <p:txBody>
          <a:bodyPr>
            <a:spAutoFit/>
          </a:bodyPr>
          <a:lstStyle/>
          <a:p>
            <a:pPr marL="333375" indent="-333375">
              <a:spcAft>
                <a:spcPts val="600"/>
              </a:spcAft>
              <a:buFont typeface="Arial" charset="0"/>
              <a:buChar char="•"/>
            </a:pPr>
            <a:r>
              <a:rPr lang="en-US"/>
              <a:t>District DSO, MSC DSO, and DSOG Chairman sign joint memorandum </a:t>
            </a:r>
            <a:r>
              <a:rPr lang="en-US" b="1"/>
              <a:t>recommending</a:t>
            </a:r>
            <a:r>
              <a:rPr lang="en-US"/>
              <a:t> </a:t>
            </a:r>
            <a:r>
              <a:rPr lang="en-US" b="1"/>
              <a:t>approval</a:t>
            </a:r>
            <a:r>
              <a:rPr lang="en-US"/>
              <a:t> of the IES.</a:t>
            </a:r>
          </a:p>
          <a:p>
            <a:pPr marL="333375" indent="-333375">
              <a:spcAft>
                <a:spcPts val="600"/>
              </a:spcAft>
              <a:buFont typeface="Arial" charset="0"/>
              <a:buChar char="•"/>
            </a:pPr>
            <a:r>
              <a:rPr lang="en-US"/>
              <a:t>USACE DSO </a:t>
            </a:r>
            <a:r>
              <a:rPr lang="en-US" b="1"/>
              <a:t>approves</a:t>
            </a:r>
            <a:r>
              <a:rPr lang="en-US"/>
              <a:t> the IES Report</a:t>
            </a:r>
            <a:endParaRPr lang="en-US" sz="2200"/>
          </a:p>
        </p:txBody>
      </p:sp>
      <p:pic>
        <p:nvPicPr>
          <p:cNvPr id="25607" name="Picture 2"/>
          <p:cNvPicPr>
            <a:picLocks noChangeAspect="1" noChangeArrowheads="1"/>
          </p:cNvPicPr>
          <p:nvPr/>
        </p:nvPicPr>
        <p:blipFill>
          <a:blip r:embed="rId3" cstate="print"/>
          <a:srcRect/>
          <a:stretch>
            <a:fillRect/>
          </a:stretch>
        </p:blipFill>
        <p:spPr bwMode="auto">
          <a:xfrm>
            <a:off x="4038600" y="2743200"/>
            <a:ext cx="4876800" cy="3581400"/>
          </a:xfrm>
          <a:prstGeom prst="rect">
            <a:avLst/>
          </a:prstGeom>
          <a:noFill/>
          <a:ln w="9525">
            <a:noFill/>
            <a:miter lim="800000"/>
            <a:headEnd/>
            <a:tailEnd/>
          </a:ln>
        </p:spPr>
      </p:pic>
      <p:sp>
        <p:nvSpPr>
          <p:cNvPr id="12" name="Rounded Rectangle 11"/>
          <p:cNvSpPr/>
          <p:nvPr/>
        </p:nvSpPr>
        <p:spPr>
          <a:xfrm>
            <a:off x="1981200" y="1676400"/>
            <a:ext cx="1828800" cy="1676400"/>
          </a:xfrm>
          <a:prstGeom prst="round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495800" y="838200"/>
            <a:ext cx="4495800" cy="457200"/>
          </a:xfrm>
          <a:prstGeom prst="wedgeRectCallout">
            <a:avLst>
              <a:gd name="adj1" fmla="val -69116"/>
              <a:gd name="adj2" fmla="val 673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8" name="TextBox 6"/>
          <p:cNvSpPr txBox="1">
            <a:spLocks noChangeArrowheads="1"/>
          </p:cNvSpPr>
          <p:nvPr/>
        </p:nvSpPr>
        <p:spPr bwMode="auto">
          <a:xfrm>
            <a:off x="4648200" y="914400"/>
            <a:ext cx="3962400" cy="400050"/>
          </a:xfrm>
          <a:prstGeom prst="rect">
            <a:avLst/>
          </a:prstGeom>
          <a:noFill/>
          <a:ln w="9525">
            <a:noFill/>
            <a:miter lim="800000"/>
            <a:headEnd/>
            <a:tailEnd/>
          </a:ln>
        </p:spPr>
        <p:txBody>
          <a:bodyPr>
            <a:spAutoFit/>
          </a:bodyPr>
          <a:lstStyle/>
          <a:p>
            <a:pPr algn="ctr"/>
            <a:r>
              <a:rPr lang="en-US" sz="2000"/>
              <a:t>Notification of  MSC Commander </a:t>
            </a:r>
          </a:p>
        </p:txBody>
      </p:sp>
      <p:sp>
        <p:nvSpPr>
          <p:cNvPr id="26629"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25606" name="TextBox 8"/>
          <p:cNvSpPr txBox="1">
            <a:spLocks noChangeArrowheads="1"/>
          </p:cNvSpPr>
          <p:nvPr/>
        </p:nvSpPr>
        <p:spPr bwMode="auto">
          <a:xfrm>
            <a:off x="4267200" y="1600200"/>
            <a:ext cx="4572000" cy="3524250"/>
          </a:xfrm>
          <a:prstGeom prst="rect">
            <a:avLst/>
          </a:prstGeom>
          <a:noFill/>
          <a:ln w="9525">
            <a:noFill/>
            <a:miter lim="800000"/>
            <a:headEnd/>
            <a:tailEnd/>
          </a:ln>
        </p:spPr>
        <p:txBody>
          <a:bodyPr>
            <a:spAutoFit/>
          </a:bodyPr>
          <a:lstStyle/>
          <a:p>
            <a:pPr marL="333375" indent="-333375">
              <a:spcAft>
                <a:spcPts val="600"/>
              </a:spcAft>
              <a:buFont typeface="Arial" charset="0"/>
              <a:buChar char="•"/>
              <a:defRPr/>
            </a:pPr>
            <a:r>
              <a:rPr lang="en-US" dirty="0">
                <a:cs typeface="+mn-cs"/>
              </a:rPr>
              <a:t>DSOG Chair notifies the MSC Commander via formal Memorandum that the Issue Evaluation Report has been approved by the USACE DSO.</a:t>
            </a:r>
          </a:p>
          <a:p>
            <a:pPr marL="333375" indent="-333375">
              <a:spcAft>
                <a:spcPts val="600"/>
              </a:spcAft>
              <a:buFont typeface="Arial" charset="0"/>
              <a:buChar char="•"/>
              <a:defRPr/>
            </a:pPr>
            <a:r>
              <a:rPr lang="en-US" dirty="0">
                <a:cs typeface="+mn-cs"/>
              </a:rPr>
              <a:t>Informs MSC of change in DSAC if applicable</a:t>
            </a:r>
          </a:p>
          <a:p>
            <a:pPr marL="333375" indent="-333375">
              <a:spcAft>
                <a:spcPts val="600"/>
              </a:spcAft>
              <a:buFont typeface="Arial" charset="0"/>
              <a:buChar char="•"/>
              <a:defRPr/>
            </a:pPr>
            <a:r>
              <a:rPr lang="en-US" dirty="0">
                <a:cs typeface="+mn-cs"/>
              </a:rPr>
              <a:t>Identifies future actions</a:t>
            </a:r>
          </a:p>
          <a:p>
            <a:pPr marL="333375" indent="-333375">
              <a:spcAft>
                <a:spcPts val="600"/>
              </a:spcAft>
              <a:buFont typeface="Arial" charset="0"/>
              <a:buChar char="•"/>
              <a:defRPr/>
            </a:pPr>
            <a:endParaRPr lang="en-US" dirty="0">
              <a:cs typeface="+mn-cs"/>
            </a:endParaRPr>
          </a:p>
          <a:p>
            <a:pPr marL="333375" indent="-333375">
              <a:spcAft>
                <a:spcPts val="600"/>
              </a:spcAft>
              <a:defRPr/>
            </a:pPr>
            <a:r>
              <a:rPr lang="en-US" dirty="0">
                <a:cs typeface="+mn-cs"/>
              </a:rPr>
              <a:t>Note: District DSPM</a:t>
            </a:r>
          </a:p>
          <a:p>
            <a:pPr indent="-333375">
              <a:spcAft>
                <a:spcPts val="600"/>
              </a:spcAft>
              <a:defRPr/>
            </a:pPr>
            <a:r>
              <a:rPr lang="en-US" dirty="0">
                <a:cs typeface="+mn-cs"/>
              </a:rPr>
              <a:t>Make sure any change in DSAC is reflected in the DSPMT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648200" y="609600"/>
            <a:ext cx="4343400" cy="457200"/>
          </a:xfrm>
          <a:prstGeom prst="wedgeRectCallout">
            <a:avLst>
              <a:gd name="adj1" fmla="val -77957"/>
              <a:gd name="adj2" fmla="val -122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2" name="TextBox 6"/>
          <p:cNvSpPr txBox="1">
            <a:spLocks noChangeArrowheads="1"/>
          </p:cNvSpPr>
          <p:nvPr/>
        </p:nvSpPr>
        <p:spPr bwMode="auto">
          <a:xfrm>
            <a:off x="4705350" y="657225"/>
            <a:ext cx="4191000" cy="400050"/>
          </a:xfrm>
          <a:prstGeom prst="rect">
            <a:avLst/>
          </a:prstGeom>
          <a:noFill/>
          <a:ln w="9525">
            <a:noFill/>
            <a:miter lim="800000"/>
            <a:headEnd/>
            <a:tailEnd/>
          </a:ln>
        </p:spPr>
        <p:txBody>
          <a:bodyPr>
            <a:spAutoFit/>
          </a:bodyPr>
          <a:lstStyle/>
          <a:p>
            <a:pPr algn="ctr"/>
            <a:r>
              <a:rPr lang="en-US" sz="2000"/>
              <a:t>Issue Evaluation Study Complete</a:t>
            </a:r>
          </a:p>
        </p:txBody>
      </p:sp>
      <p:sp>
        <p:nvSpPr>
          <p:cNvPr id="27653"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9" name="TextBox 8"/>
          <p:cNvSpPr txBox="1"/>
          <p:nvPr/>
        </p:nvSpPr>
        <p:spPr>
          <a:xfrm>
            <a:off x="4038600" y="1676400"/>
            <a:ext cx="4800600" cy="3724275"/>
          </a:xfrm>
          <a:prstGeom prst="rect">
            <a:avLst/>
          </a:prstGeom>
          <a:noFill/>
        </p:spPr>
        <p:txBody>
          <a:bodyPr>
            <a:spAutoFit/>
          </a:bodyPr>
          <a:lstStyle/>
          <a:p>
            <a:pPr indent="-333375">
              <a:spcAft>
                <a:spcPts val="600"/>
              </a:spcAft>
              <a:defRPr/>
            </a:pPr>
            <a:r>
              <a:rPr lang="en-US" dirty="0">
                <a:cs typeface="+mn-cs"/>
              </a:rPr>
              <a:t>For projects where a Dam Safety Modification Study </a:t>
            </a:r>
            <a:r>
              <a:rPr lang="en-US" u="sng" dirty="0">
                <a:cs typeface="+mn-cs"/>
              </a:rPr>
              <a:t>is justified</a:t>
            </a:r>
            <a:r>
              <a:rPr lang="en-US" dirty="0">
                <a:cs typeface="+mn-cs"/>
              </a:rPr>
              <a:t>;</a:t>
            </a:r>
          </a:p>
          <a:p>
            <a:pPr marL="333375" indent="-333375">
              <a:spcAft>
                <a:spcPts val="600"/>
              </a:spcAft>
              <a:buFont typeface="Arial" pitchFamily="34" charset="0"/>
              <a:buChar char="•"/>
              <a:defRPr/>
            </a:pPr>
            <a:r>
              <a:rPr lang="en-US" dirty="0">
                <a:cs typeface="+mn-cs"/>
              </a:rPr>
              <a:t>project is prioritized based on risk and enters study queue for DSMS funding.</a:t>
            </a:r>
          </a:p>
          <a:p>
            <a:pPr marL="333375" indent="-333375">
              <a:spcAft>
                <a:spcPts val="600"/>
              </a:spcAft>
              <a:buFont typeface="Arial" pitchFamily="34" charset="0"/>
              <a:buChar char="•"/>
              <a:defRPr/>
            </a:pPr>
            <a:r>
              <a:rPr lang="en-US" dirty="0">
                <a:cs typeface="+mn-cs"/>
              </a:rPr>
              <a:t>Districts will be funded in advance to prepare a comprehensive Project Management Plan including a technical work plan.</a:t>
            </a:r>
          </a:p>
          <a:p>
            <a:pPr marL="333375" indent="-333375">
              <a:spcAft>
                <a:spcPts val="600"/>
              </a:spcAft>
              <a:buFont typeface="Arial" pitchFamily="34" charset="0"/>
              <a:buChar char="•"/>
              <a:defRPr/>
            </a:pPr>
            <a:r>
              <a:rPr lang="en-US" dirty="0">
                <a:cs typeface="+mn-cs"/>
              </a:rPr>
              <a:t>Interim Risk Reduction Measures are the most important line of defense during the study, design, and construction phases.</a:t>
            </a:r>
          </a:p>
          <a:p>
            <a:pPr marL="333375" indent="-333375">
              <a:spcAft>
                <a:spcPts val="600"/>
              </a:spcAft>
              <a:buFont typeface="Arial" pitchFamily="34" charset="0"/>
              <a:buChar char="•"/>
              <a:defRPr/>
            </a:pPr>
            <a:r>
              <a:rPr lang="en-US" dirty="0">
                <a:cs typeface="+mn-cs"/>
              </a:rPr>
              <a:t>IRRM’s are funded by O&amp;M.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191000" y="609600"/>
            <a:ext cx="4495800" cy="533400"/>
          </a:xfrm>
          <a:prstGeom prst="wedgeRectCallout">
            <a:avLst>
              <a:gd name="adj1" fmla="val -66497"/>
              <a:gd name="adj2" fmla="val -233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76" name="TextBox 6"/>
          <p:cNvSpPr txBox="1">
            <a:spLocks noChangeArrowheads="1"/>
          </p:cNvSpPr>
          <p:nvPr/>
        </p:nvSpPr>
        <p:spPr bwMode="auto">
          <a:xfrm>
            <a:off x="4076700" y="685800"/>
            <a:ext cx="5067300" cy="400050"/>
          </a:xfrm>
          <a:prstGeom prst="rect">
            <a:avLst/>
          </a:prstGeom>
          <a:noFill/>
          <a:ln w="9525">
            <a:noFill/>
            <a:miter lim="800000"/>
            <a:headEnd/>
            <a:tailEnd/>
          </a:ln>
        </p:spPr>
        <p:txBody>
          <a:bodyPr>
            <a:spAutoFit/>
          </a:bodyPr>
          <a:lstStyle/>
          <a:p>
            <a:pPr algn="ctr"/>
            <a:r>
              <a:rPr lang="en-US" sz="2000"/>
              <a:t>Issue Evaluation Study Complete</a:t>
            </a:r>
          </a:p>
        </p:txBody>
      </p:sp>
      <p:sp>
        <p:nvSpPr>
          <p:cNvPr id="28677"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9" name="TextBox 8"/>
          <p:cNvSpPr txBox="1"/>
          <p:nvPr/>
        </p:nvSpPr>
        <p:spPr>
          <a:xfrm>
            <a:off x="4114800" y="1676400"/>
            <a:ext cx="4724400" cy="2816225"/>
          </a:xfrm>
          <a:prstGeom prst="rect">
            <a:avLst/>
          </a:prstGeom>
          <a:noFill/>
        </p:spPr>
        <p:txBody>
          <a:bodyPr>
            <a:spAutoFit/>
          </a:bodyPr>
          <a:lstStyle/>
          <a:p>
            <a:pPr indent="-333375">
              <a:spcAft>
                <a:spcPts val="600"/>
              </a:spcAft>
              <a:defRPr/>
            </a:pPr>
            <a:r>
              <a:rPr lang="en-US" dirty="0">
                <a:cs typeface="+mn-cs"/>
              </a:rPr>
              <a:t>For projects where a Dam Safety Modification Study </a:t>
            </a:r>
            <a:r>
              <a:rPr lang="en-US" u="sng" dirty="0">
                <a:cs typeface="+mn-cs"/>
              </a:rPr>
              <a:t>is not justified</a:t>
            </a:r>
            <a:r>
              <a:rPr lang="en-US" dirty="0">
                <a:cs typeface="+mn-cs"/>
              </a:rPr>
              <a:t>;</a:t>
            </a:r>
          </a:p>
          <a:p>
            <a:pPr marL="333375" indent="-333375">
              <a:spcAft>
                <a:spcPts val="600"/>
              </a:spcAft>
              <a:buFont typeface="Arial" pitchFamily="34" charset="0"/>
              <a:buChar char="•"/>
              <a:defRPr/>
            </a:pPr>
            <a:r>
              <a:rPr lang="en-US" dirty="0">
                <a:cs typeface="+mn-cs"/>
              </a:rPr>
              <a:t>Project DSAC is typically adjusted</a:t>
            </a:r>
          </a:p>
          <a:p>
            <a:pPr marL="333375" indent="-333375">
              <a:spcAft>
                <a:spcPts val="600"/>
              </a:spcAft>
              <a:buFont typeface="Arial" pitchFamily="34" charset="0"/>
              <a:buChar char="•"/>
              <a:defRPr/>
            </a:pPr>
            <a:r>
              <a:rPr lang="en-US" dirty="0">
                <a:cs typeface="+mn-cs"/>
              </a:rPr>
              <a:t>Project returns to the routine Dam Safety Activity processes.</a:t>
            </a:r>
          </a:p>
          <a:p>
            <a:pPr marL="333375" indent="-333375">
              <a:spcAft>
                <a:spcPts val="600"/>
              </a:spcAft>
              <a:buFont typeface="Arial" pitchFamily="34" charset="0"/>
              <a:buChar char="•"/>
              <a:defRPr/>
            </a:pPr>
            <a:r>
              <a:rPr lang="en-US" dirty="0">
                <a:cs typeface="+mn-cs"/>
              </a:rPr>
              <a:t>Evaluation of the residual risk and compliance with Essential Agency Guidelines should be conducted in accordance with Chapter 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00200" y="2209800"/>
            <a:ext cx="5867400" cy="1143000"/>
          </a:xfrm>
        </p:spPr>
        <p:txBody>
          <a:bodyPr/>
          <a:lstStyle/>
          <a:p>
            <a:r>
              <a:rPr lang="en-US" dirty="0" smtClean="0">
                <a:solidFill>
                  <a:schemeClr val="tx1"/>
                </a:solidFill>
              </a:rPr>
              <a:t>Questions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33400"/>
            <a:ext cx="8229600" cy="685800"/>
          </a:xfrm>
        </p:spPr>
        <p:txBody>
          <a:bodyPr/>
          <a:lstStyle/>
          <a:p>
            <a:r>
              <a:rPr lang="en-US" sz="3600" dirty="0" smtClean="0"/>
              <a:t>Issue </a:t>
            </a:r>
            <a:r>
              <a:rPr lang="en-US" sz="3600" dirty="0" smtClean="0"/>
              <a:t>Evaluation Studies </a:t>
            </a:r>
            <a:r>
              <a:rPr lang="en-US" sz="3600" dirty="0" smtClean="0"/>
              <a:t> (IES)</a:t>
            </a:r>
            <a:endParaRPr lang="en-US" dirty="0" smtClean="0"/>
          </a:p>
        </p:txBody>
      </p:sp>
      <p:sp>
        <p:nvSpPr>
          <p:cNvPr id="5123" name="Content Placeholder 2"/>
          <p:cNvSpPr>
            <a:spLocks noGrp="1"/>
          </p:cNvSpPr>
          <p:nvPr>
            <p:ph idx="1"/>
          </p:nvPr>
        </p:nvSpPr>
        <p:spPr>
          <a:xfrm>
            <a:off x="533400" y="1447800"/>
            <a:ext cx="8229600" cy="4419600"/>
          </a:xfrm>
        </p:spPr>
        <p:txBody>
          <a:bodyPr/>
          <a:lstStyle/>
          <a:p>
            <a:r>
              <a:rPr lang="en-US" dirty="0" smtClean="0"/>
              <a:t>IES </a:t>
            </a:r>
            <a:r>
              <a:rPr lang="en-US" dirty="0" smtClean="0"/>
              <a:t>are </a:t>
            </a:r>
            <a:r>
              <a:rPr lang="en-US" dirty="0" smtClean="0"/>
              <a:t>used to determine the nature of the safety issue or concern, and the degree of urgency for action.</a:t>
            </a:r>
          </a:p>
          <a:p>
            <a:pPr lvl="1"/>
            <a:r>
              <a:rPr lang="en-US" dirty="0" smtClean="0"/>
              <a:t>Informs senior leaders on the significant PFM’s and incremental risk of the project </a:t>
            </a:r>
          </a:p>
          <a:p>
            <a:pPr lvl="1"/>
            <a:r>
              <a:rPr lang="en-US" dirty="0" smtClean="0"/>
              <a:t>Allows for comparison of the risk with USACE Tolerable Risk Guidelines</a:t>
            </a:r>
          </a:p>
          <a:p>
            <a:pPr lvl="1"/>
            <a:r>
              <a:rPr lang="en-US" dirty="0" smtClean="0"/>
              <a:t>Provides credible and consistent information for prioritizing studies and actions</a:t>
            </a:r>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48200" y="274638"/>
            <a:ext cx="4038600" cy="1554162"/>
          </a:xfrm>
        </p:spPr>
        <p:txBody>
          <a:bodyPr anchor="t"/>
          <a:lstStyle/>
          <a:p>
            <a:pPr eaLnBrk="1" hangingPunct="1"/>
            <a:r>
              <a:rPr lang="en-US" sz="3200" dirty="0" smtClean="0"/>
              <a:t>ER </a:t>
            </a:r>
            <a:r>
              <a:rPr lang="en-US" sz="3200" dirty="0" smtClean="0"/>
              <a:t>1110-2-1156</a:t>
            </a:r>
            <a:r>
              <a:rPr lang="en-US" sz="3200" dirty="0" smtClean="0"/>
              <a:t/>
            </a:r>
            <a:br>
              <a:rPr lang="en-US" sz="3200" dirty="0" smtClean="0"/>
            </a:br>
            <a:r>
              <a:rPr lang="en-US" sz="3200" dirty="0" smtClean="0"/>
              <a:t>Chapter 8</a:t>
            </a:r>
            <a:br>
              <a:rPr lang="en-US" sz="3200" dirty="0" smtClean="0"/>
            </a:br>
            <a:r>
              <a:rPr lang="en-US" sz="2400" dirty="0" smtClean="0"/>
              <a:t>Issue Evaluation Studies </a:t>
            </a:r>
            <a:r>
              <a:rPr lang="en-US" sz="3200" dirty="0" smtClean="0"/>
              <a:t/>
            </a:r>
            <a:br>
              <a:rPr lang="en-US" sz="3200" dirty="0" smtClean="0"/>
            </a:br>
            <a:r>
              <a:rPr lang="en-US" sz="3200" dirty="0" smtClean="0"/>
              <a:t/>
            </a:r>
            <a:br>
              <a:rPr lang="en-US" sz="3200" dirty="0" smtClean="0"/>
            </a:br>
            <a:endParaRPr lang="en-US" sz="3200" dirty="0" smtClean="0"/>
          </a:p>
        </p:txBody>
      </p:sp>
      <p:sp>
        <p:nvSpPr>
          <p:cNvPr id="6147" name="Rectangle 3"/>
          <p:cNvSpPr>
            <a:spLocks noGrp="1" noChangeArrowheads="1"/>
          </p:cNvSpPr>
          <p:nvPr>
            <p:ph type="body" idx="1"/>
          </p:nvPr>
        </p:nvSpPr>
        <p:spPr>
          <a:xfrm>
            <a:off x="4572000" y="2362200"/>
            <a:ext cx="4572000" cy="1066800"/>
          </a:xfrm>
        </p:spPr>
        <p:txBody>
          <a:bodyPr/>
          <a:lstStyle/>
          <a:p>
            <a:pPr algn="ctr" eaLnBrk="1" hangingPunct="1">
              <a:buFont typeface="Wingdings" pitchFamily="2" charset="2"/>
              <a:buNone/>
            </a:pPr>
            <a:r>
              <a:rPr lang="en-US" sz="2400" smtClean="0"/>
              <a:t>Study Process Flowchart </a:t>
            </a:r>
          </a:p>
          <a:p>
            <a:pPr algn="ctr" eaLnBrk="1" hangingPunct="1">
              <a:buFont typeface="Wingdings" pitchFamily="2" charset="2"/>
              <a:buNone/>
            </a:pPr>
            <a:r>
              <a:rPr lang="en-US" sz="2400" smtClean="0"/>
              <a:t> </a:t>
            </a:r>
            <a:r>
              <a:rPr lang="en-US" sz="2000" smtClean="0"/>
              <a:t>Fig 8.3</a:t>
            </a:r>
          </a:p>
        </p:txBody>
      </p:sp>
      <p:pic>
        <p:nvPicPr>
          <p:cNvPr id="6148" name="Picture 2"/>
          <p:cNvPicPr>
            <a:picLocks noChangeAspect="1" noChangeArrowheads="1"/>
          </p:cNvPicPr>
          <p:nvPr/>
        </p:nvPicPr>
        <p:blipFill>
          <a:blip r:embed="rId2" cstate="print"/>
          <a:srcRect/>
          <a:stretch>
            <a:fillRect/>
          </a:stretch>
        </p:blipFill>
        <p:spPr bwMode="auto">
          <a:xfrm>
            <a:off x="228600" y="152400"/>
            <a:ext cx="4648200" cy="656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6" name="Rounded Rectangular Callout 5"/>
          <p:cNvSpPr/>
          <p:nvPr/>
        </p:nvSpPr>
        <p:spPr>
          <a:xfrm>
            <a:off x="4419600" y="609600"/>
            <a:ext cx="4343400" cy="990600"/>
          </a:xfrm>
          <a:prstGeom prst="wedgeRoundRectCallout">
            <a:avLst>
              <a:gd name="adj1" fmla="val -117990"/>
              <a:gd name="adj2" fmla="val -328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TextBox 6"/>
          <p:cNvSpPr txBox="1">
            <a:spLocks noChangeArrowheads="1"/>
          </p:cNvSpPr>
          <p:nvPr/>
        </p:nvSpPr>
        <p:spPr bwMode="auto">
          <a:xfrm>
            <a:off x="4876800" y="762000"/>
            <a:ext cx="3505200" cy="584200"/>
          </a:xfrm>
          <a:prstGeom prst="rect">
            <a:avLst/>
          </a:prstGeom>
          <a:noFill/>
          <a:ln w="9525">
            <a:noFill/>
            <a:miter lim="800000"/>
            <a:headEnd/>
            <a:tailEnd/>
          </a:ln>
        </p:spPr>
        <p:txBody>
          <a:bodyPr>
            <a:spAutoFit/>
          </a:bodyPr>
          <a:lstStyle/>
          <a:p>
            <a:r>
              <a:rPr lang="en-US" sz="3200"/>
              <a:t>Start IES Process</a:t>
            </a:r>
          </a:p>
        </p:txBody>
      </p:sp>
      <p:sp>
        <p:nvSpPr>
          <p:cNvPr id="8" name="TextBox 7"/>
          <p:cNvSpPr txBox="1"/>
          <p:nvPr/>
        </p:nvSpPr>
        <p:spPr>
          <a:xfrm>
            <a:off x="4114800" y="1752600"/>
            <a:ext cx="4343400" cy="3308350"/>
          </a:xfrm>
          <a:prstGeom prst="rect">
            <a:avLst/>
          </a:prstGeom>
          <a:noFill/>
        </p:spPr>
        <p:txBody>
          <a:bodyPr>
            <a:spAutoFit/>
          </a:bodyPr>
          <a:lstStyle/>
          <a:p>
            <a:pPr>
              <a:defRPr/>
            </a:pPr>
            <a:endParaRPr lang="en-US" sz="2400" b="1" dirty="0">
              <a:cs typeface="+mn-cs"/>
            </a:endParaRPr>
          </a:p>
          <a:p>
            <a:pPr marL="231775" indent="-231775">
              <a:spcAft>
                <a:spcPts val="600"/>
              </a:spcAft>
              <a:buFont typeface="Arial" pitchFamily="34" charset="0"/>
              <a:buChar char="•"/>
              <a:defRPr/>
            </a:pPr>
            <a:r>
              <a:rPr lang="en-US" dirty="0">
                <a:cs typeface="+mn-cs"/>
              </a:rPr>
              <a:t>HQ and RMC have prioritized projects for IES based on SPRA results, Periodic Assessment findings, knowledge of the portfolio, and unsatisfactory performance issues that have been communicated to us.</a:t>
            </a:r>
          </a:p>
          <a:p>
            <a:pPr marL="231775" indent="-231775">
              <a:spcAft>
                <a:spcPts val="600"/>
              </a:spcAft>
              <a:buFont typeface="Arial" pitchFamily="34" charset="0"/>
              <a:buChar char="•"/>
              <a:defRPr/>
            </a:pPr>
            <a:r>
              <a:rPr lang="en-US" dirty="0">
                <a:cs typeface="+mn-cs"/>
              </a:rPr>
              <a:t>RMC notifies the district that an IES study should be initiated and provides technical resources and funding to perform the risk assessment.</a:t>
            </a:r>
          </a:p>
        </p:txBody>
      </p:sp>
      <p:sp>
        <p:nvSpPr>
          <p:cNvPr id="7174"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8195" name="TextBox 7"/>
          <p:cNvSpPr txBox="1">
            <a:spLocks noChangeArrowheads="1"/>
          </p:cNvSpPr>
          <p:nvPr/>
        </p:nvSpPr>
        <p:spPr bwMode="auto">
          <a:xfrm>
            <a:off x="4343400" y="1219200"/>
            <a:ext cx="4343400" cy="4031873"/>
          </a:xfrm>
          <a:prstGeom prst="rect">
            <a:avLst/>
          </a:prstGeom>
          <a:noFill/>
          <a:ln w="9525">
            <a:noFill/>
            <a:miter lim="800000"/>
            <a:headEnd/>
            <a:tailEnd/>
          </a:ln>
        </p:spPr>
        <p:txBody>
          <a:bodyPr>
            <a:spAutoFit/>
          </a:bodyPr>
          <a:lstStyle/>
          <a:p>
            <a:pPr>
              <a:defRPr/>
            </a:pPr>
            <a:r>
              <a:rPr lang="en-US" dirty="0">
                <a:cs typeface="+mn-cs"/>
              </a:rPr>
              <a:t>The Dam Safety and Seepage/Stability Correction Program (Wedge Funds)  is the funding source for Issue Evaluation Studies.</a:t>
            </a:r>
          </a:p>
          <a:p>
            <a:pPr>
              <a:defRPr/>
            </a:pPr>
            <a:endParaRPr lang="en-US" sz="1200" dirty="0">
              <a:cs typeface="+mn-cs"/>
            </a:endParaRPr>
          </a:p>
          <a:p>
            <a:pPr>
              <a:defRPr/>
            </a:pPr>
            <a:r>
              <a:rPr lang="en-US" dirty="0">
                <a:cs typeface="+mn-cs"/>
              </a:rPr>
              <a:t>The RMC manages the WEDGE for the HQ Dam Safety Team</a:t>
            </a:r>
          </a:p>
          <a:p>
            <a:pPr>
              <a:defRPr/>
            </a:pPr>
            <a:endParaRPr lang="en-US" sz="1100" dirty="0">
              <a:cs typeface="+mn-cs"/>
            </a:endParaRPr>
          </a:p>
          <a:p>
            <a:pPr>
              <a:defRPr/>
            </a:pPr>
            <a:endParaRPr lang="en-US" sz="1100" dirty="0">
              <a:cs typeface="+mn-cs"/>
            </a:endParaRPr>
          </a:p>
          <a:p>
            <a:pPr>
              <a:defRPr/>
            </a:pPr>
            <a:r>
              <a:rPr lang="en-US" dirty="0">
                <a:cs typeface="+mn-cs"/>
              </a:rPr>
              <a:t>Typical Project Team:</a:t>
            </a:r>
          </a:p>
          <a:p>
            <a:pPr marL="288925" indent="-288925">
              <a:buFont typeface="Arial" pitchFamily="34" charset="0"/>
              <a:buChar char="•"/>
              <a:defRPr/>
            </a:pPr>
            <a:r>
              <a:rPr lang="en-US" sz="1600" dirty="0">
                <a:cs typeface="+mn-cs"/>
              </a:rPr>
              <a:t>District PDT &amp; Project Manager</a:t>
            </a:r>
          </a:p>
          <a:p>
            <a:pPr marL="288925" indent="-288925">
              <a:buFont typeface="Arial" pitchFamily="34" charset="0"/>
              <a:buChar char="•"/>
              <a:defRPr/>
            </a:pPr>
            <a:r>
              <a:rPr lang="en-US" sz="1600" dirty="0">
                <a:cs typeface="+mn-cs"/>
              </a:rPr>
              <a:t>RMC Senior Advisor and Technical Advisor</a:t>
            </a:r>
          </a:p>
          <a:p>
            <a:pPr marL="288925" indent="-288925">
              <a:buFont typeface="Arial" pitchFamily="34" charset="0"/>
              <a:buChar char="•"/>
              <a:defRPr/>
            </a:pPr>
            <a:r>
              <a:rPr lang="en-US" sz="1600" dirty="0">
                <a:cs typeface="+mn-cs"/>
              </a:rPr>
              <a:t>Regional RMC Risk Cadre</a:t>
            </a:r>
          </a:p>
          <a:p>
            <a:pPr marL="288925" indent="-288925">
              <a:buFont typeface="Arial" pitchFamily="34" charset="0"/>
              <a:buChar char="•"/>
              <a:defRPr/>
            </a:pPr>
            <a:r>
              <a:rPr lang="en-US" sz="1600" dirty="0">
                <a:cs typeface="+mn-cs"/>
              </a:rPr>
              <a:t>Consequence Team</a:t>
            </a:r>
          </a:p>
          <a:p>
            <a:pPr marL="288925" indent="-288925">
              <a:buFont typeface="Arial" pitchFamily="34" charset="0"/>
              <a:buChar char="•"/>
              <a:defRPr/>
            </a:pPr>
            <a:r>
              <a:rPr lang="en-US" sz="1600" dirty="0">
                <a:cs typeface="+mn-cs"/>
              </a:rPr>
              <a:t>Vertical Team</a:t>
            </a:r>
          </a:p>
          <a:p>
            <a:pPr marL="288925" indent="-288925">
              <a:buFont typeface="Arial" pitchFamily="34" charset="0"/>
              <a:buChar char="•"/>
              <a:defRPr/>
            </a:pPr>
            <a:r>
              <a:rPr lang="en-US" sz="1600" dirty="0">
                <a:cs typeface="+mn-cs"/>
              </a:rPr>
              <a:t>DSPC &amp; DSMMCX</a:t>
            </a:r>
          </a:p>
        </p:txBody>
      </p:sp>
      <p:sp>
        <p:nvSpPr>
          <p:cNvPr id="9" name="Rectangular Callout 8"/>
          <p:cNvSpPr/>
          <p:nvPr/>
        </p:nvSpPr>
        <p:spPr>
          <a:xfrm>
            <a:off x="4114800" y="457200"/>
            <a:ext cx="4724400" cy="609600"/>
          </a:xfrm>
          <a:prstGeom prst="wedgeRectCallout">
            <a:avLst>
              <a:gd name="adj1" fmla="val -104438"/>
              <a:gd name="adj2" fmla="val 1076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7" name="TextBox 6"/>
          <p:cNvSpPr txBox="1">
            <a:spLocks noChangeArrowheads="1"/>
          </p:cNvSpPr>
          <p:nvPr/>
        </p:nvSpPr>
        <p:spPr bwMode="auto">
          <a:xfrm>
            <a:off x="4343400" y="533400"/>
            <a:ext cx="4267200" cy="585788"/>
          </a:xfrm>
          <a:prstGeom prst="rect">
            <a:avLst/>
          </a:prstGeom>
          <a:noFill/>
          <a:ln w="9525">
            <a:noFill/>
            <a:miter lim="800000"/>
            <a:headEnd/>
            <a:tailEnd/>
          </a:ln>
        </p:spPr>
        <p:txBody>
          <a:bodyPr>
            <a:spAutoFit/>
          </a:bodyPr>
          <a:lstStyle/>
          <a:p>
            <a:pPr algn="ctr"/>
            <a:r>
              <a:rPr lang="en-US" sz="3200"/>
              <a:t>Fund IES Study Plan</a:t>
            </a:r>
          </a:p>
        </p:txBody>
      </p:sp>
      <p:sp>
        <p:nvSpPr>
          <p:cNvPr id="8198"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191000" y="457200"/>
            <a:ext cx="4724400" cy="609600"/>
          </a:xfrm>
          <a:prstGeom prst="wedgeRectCallout">
            <a:avLst>
              <a:gd name="adj1" fmla="val -106342"/>
              <a:gd name="adj2" fmla="val 1961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0" name="TextBox 6"/>
          <p:cNvSpPr txBox="1">
            <a:spLocks noChangeArrowheads="1"/>
          </p:cNvSpPr>
          <p:nvPr/>
        </p:nvSpPr>
        <p:spPr bwMode="auto">
          <a:xfrm>
            <a:off x="4343400" y="533400"/>
            <a:ext cx="4495800" cy="522288"/>
          </a:xfrm>
          <a:prstGeom prst="rect">
            <a:avLst/>
          </a:prstGeom>
          <a:noFill/>
          <a:ln w="9525">
            <a:noFill/>
            <a:miter lim="800000"/>
            <a:headEnd/>
            <a:tailEnd/>
          </a:ln>
        </p:spPr>
        <p:txBody>
          <a:bodyPr>
            <a:spAutoFit/>
          </a:bodyPr>
          <a:lstStyle/>
          <a:p>
            <a:pPr algn="ctr"/>
            <a:r>
              <a:rPr lang="en-US" sz="2800"/>
              <a:t>IES Study Plan Approved</a:t>
            </a:r>
          </a:p>
        </p:txBody>
      </p:sp>
      <p:sp>
        <p:nvSpPr>
          <p:cNvPr id="9221"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12" name="TextBox 11"/>
          <p:cNvSpPr txBox="1"/>
          <p:nvPr/>
        </p:nvSpPr>
        <p:spPr>
          <a:xfrm>
            <a:off x="4038600" y="1447800"/>
            <a:ext cx="5105400" cy="5078413"/>
          </a:xfrm>
          <a:prstGeom prst="rect">
            <a:avLst/>
          </a:prstGeom>
          <a:noFill/>
        </p:spPr>
        <p:txBody>
          <a:bodyPr>
            <a:spAutoFit/>
          </a:bodyPr>
          <a:lstStyle/>
          <a:p>
            <a:pPr>
              <a:defRPr/>
            </a:pPr>
            <a:r>
              <a:rPr lang="en-US" sz="2400" dirty="0">
                <a:cs typeface="+mn-cs"/>
              </a:rPr>
              <a:t>Contents of IES Study Plan:</a:t>
            </a:r>
          </a:p>
          <a:p>
            <a:pPr marL="347663" indent="-347663">
              <a:buFont typeface="Arial" pitchFamily="34" charset="0"/>
              <a:buChar char="•"/>
              <a:defRPr/>
            </a:pPr>
            <a:r>
              <a:rPr lang="en-US" dirty="0">
                <a:cs typeface="+mn-cs"/>
              </a:rPr>
              <a:t>Project Description and purpose</a:t>
            </a:r>
          </a:p>
          <a:p>
            <a:pPr marL="347663" indent="-347663">
              <a:buFont typeface="Arial" pitchFamily="34" charset="0"/>
              <a:buChar char="•"/>
              <a:defRPr/>
            </a:pPr>
            <a:r>
              <a:rPr lang="en-US" dirty="0">
                <a:cs typeface="+mn-cs"/>
              </a:rPr>
              <a:t>Overview of previous risk analysis, findings and reasons for current DSAC rating</a:t>
            </a:r>
          </a:p>
          <a:p>
            <a:pPr marL="347663" indent="-347663">
              <a:buFont typeface="Arial" pitchFamily="34" charset="0"/>
              <a:buChar char="•"/>
              <a:defRPr/>
            </a:pPr>
            <a:r>
              <a:rPr lang="en-US" dirty="0">
                <a:cs typeface="+mn-cs"/>
              </a:rPr>
              <a:t>Description of Dam Safety issues of concern.</a:t>
            </a:r>
          </a:p>
          <a:p>
            <a:pPr marL="347663" indent="-347663">
              <a:buFont typeface="Arial" pitchFamily="34" charset="0"/>
              <a:buChar char="•"/>
              <a:defRPr/>
            </a:pPr>
            <a:r>
              <a:rPr lang="en-US" dirty="0">
                <a:cs typeface="+mn-cs"/>
              </a:rPr>
              <a:t>IRRMs that have been implemented to address the issue(s) of concern.</a:t>
            </a:r>
          </a:p>
          <a:p>
            <a:pPr marL="347663" indent="-347663">
              <a:buFont typeface="Arial" pitchFamily="34" charset="0"/>
              <a:buChar char="•"/>
              <a:defRPr/>
            </a:pPr>
            <a:r>
              <a:rPr lang="en-US" dirty="0">
                <a:cs typeface="+mn-cs"/>
              </a:rPr>
              <a:t>Proposed scope of the effort, listing of project team members, baseline budget estimate, and baseline </a:t>
            </a:r>
            <a:r>
              <a:rPr lang="en-US" dirty="0" err="1">
                <a:cs typeface="+mn-cs"/>
              </a:rPr>
              <a:t>projecyt</a:t>
            </a:r>
            <a:r>
              <a:rPr lang="en-US" dirty="0">
                <a:cs typeface="+mn-cs"/>
              </a:rPr>
              <a:t> schedule. </a:t>
            </a:r>
          </a:p>
          <a:p>
            <a:pPr marL="347663" indent="-347663">
              <a:buFont typeface="Arial" pitchFamily="34" charset="0"/>
              <a:buChar char="•"/>
              <a:defRPr/>
            </a:pPr>
            <a:r>
              <a:rPr lang="en-US" dirty="0">
                <a:cs typeface="+mn-cs"/>
              </a:rPr>
              <a:t>Project Review </a:t>
            </a:r>
            <a:r>
              <a:rPr lang="en-US" dirty="0" smtClean="0">
                <a:cs typeface="+mn-cs"/>
              </a:rPr>
              <a:t>Plan</a:t>
            </a:r>
            <a:endParaRPr lang="en-US" dirty="0">
              <a:solidFill>
                <a:srgbClr val="0033CC"/>
              </a:solidFill>
              <a:cs typeface="+mn-cs"/>
            </a:endParaRPr>
          </a:p>
          <a:p>
            <a:pPr marL="347663" indent="-347663">
              <a:buFont typeface="Arial" pitchFamily="34" charset="0"/>
              <a:buChar char="•"/>
              <a:defRPr/>
            </a:pPr>
            <a:endParaRPr lang="en-US" dirty="0">
              <a:cs typeface="+mn-cs"/>
            </a:endParaRPr>
          </a:p>
          <a:p>
            <a:pPr indent="-347663">
              <a:defRPr/>
            </a:pPr>
            <a:r>
              <a:rPr lang="en-US" sz="2400" dirty="0">
                <a:cs typeface="+mn-cs"/>
              </a:rPr>
              <a:t>Lead Responsibility for Submittal of Study Plan:</a:t>
            </a:r>
          </a:p>
          <a:p>
            <a:pPr marL="347663" indent="-347663">
              <a:buFont typeface="Arial" pitchFamily="34" charset="0"/>
              <a:buChar char="•"/>
              <a:defRPr/>
            </a:pPr>
            <a:r>
              <a:rPr lang="en-US" dirty="0">
                <a:cs typeface="+mn-cs"/>
              </a:rPr>
              <a:t>District PM and PDT </a:t>
            </a:r>
          </a:p>
          <a:p>
            <a:pPr marL="347663" indent="-347663">
              <a:buFont typeface="Arial" pitchFamily="34" charset="0"/>
              <a:buChar char="•"/>
              <a:defRPr/>
            </a:pPr>
            <a:endParaRPr lang="en-US" dirty="0">
              <a:cs typeface="+mn-cs"/>
            </a:endParaRPr>
          </a:p>
          <a:p>
            <a:pPr marL="347663" indent="-347663">
              <a:defRPr/>
            </a:pPr>
            <a:endParaRPr lang="en-US"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3430588" y="638175"/>
            <a:ext cx="5181600" cy="914400"/>
          </a:xfrm>
          <a:prstGeom prst="wedgeRectCallout">
            <a:avLst>
              <a:gd name="adj1" fmla="val -87096"/>
              <a:gd name="adj2" fmla="val 16208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4" name="TextBox 6"/>
          <p:cNvSpPr txBox="1">
            <a:spLocks noChangeArrowheads="1"/>
          </p:cNvSpPr>
          <p:nvPr/>
        </p:nvSpPr>
        <p:spPr bwMode="auto">
          <a:xfrm>
            <a:off x="3363913" y="801688"/>
            <a:ext cx="5067300" cy="523875"/>
          </a:xfrm>
          <a:prstGeom prst="rect">
            <a:avLst/>
          </a:prstGeom>
          <a:noFill/>
          <a:ln w="9525">
            <a:noFill/>
            <a:miter lim="800000"/>
            <a:headEnd/>
            <a:tailEnd/>
          </a:ln>
        </p:spPr>
        <p:txBody>
          <a:bodyPr>
            <a:spAutoFit/>
          </a:bodyPr>
          <a:lstStyle/>
          <a:p>
            <a:pPr algn="ctr"/>
            <a:r>
              <a:rPr lang="en-US" sz="2800"/>
              <a:t>IES Study Funding Approved</a:t>
            </a:r>
          </a:p>
        </p:txBody>
      </p:sp>
      <p:sp>
        <p:nvSpPr>
          <p:cNvPr id="10245" name="TextBox 12"/>
          <p:cNvSpPr txBox="1">
            <a:spLocks noChangeArrowheads="1"/>
          </p:cNvSpPr>
          <p:nvPr/>
        </p:nvSpPr>
        <p:spPr bwMode="auto">
          <a:xfrm>
            <a:off x="4191000" y="4038600"/>
            <a:ext cx="4572000" cy="1277938"/>
          </a:xfrm>
          <a:prstGeom prst="rect">
            <a:avLst/>
          </a:prstGeom>
          <a:noFill/>
          <a:ln w="9525">
            <a:noFill/>
            <a:miter lim="800000"/>
            <a:headEnd/>
            <a:tailEnd/>
          </a:ln>
        </p:spPr>
        <p:txBody>
          <a:bodyPr>
            <a:spAutoFit/>
          </a:bodyPr>
          <a:lstStyle/>
          <a:p>
            <a:pPr marL="231775" indent="-231775">
              <a:spcBef>
                <a:spcPts val="600"/>
              </a:spcBef>
              <a:buFont typeface="Arial" charset="0"/>
              <a:buChar char="•"/>
            </a:pPr>
            <a:r>
              <a:rPr lang="en-US"/>
              <a:t>Submit  e-copy for  MSC DSO, HQ USACE DSPM &amp; RMC review.</a:t>
            </a:r>
          </a:p>
          <a:p>
            <a:pPr marL="231775" indent="-231775">
              <a:spcBef>
                <a:spcPts val="600"/>
              </a:spcBef>
              <a:buFont typeface="Arial" charset="0"/>
              <a:buChar char="•"/>
            </a:pPr>
            <a:r>
              <a:rPr lang="en-US"/>
              <a:t>Upload FINAL copy of Approved Study Plan to RADS II data repository.</a:t>
            </a:r>
          </a:p>
        </p:txBody>
      </p:sp>
      <p:sp>
        <p:nvSpPr>
          <p:cNvPr id="10246"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1800" b="1" dirty="0" smtClean="0"/>
          </a:p>
        </p:txBody>
      </p:sp>
      <p:sp>
        <p:nvSpPr>
          <p:cNvPr id="1024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p>
        </p:txBody>
      </p:sp>
      <p:pic>
        <p:nvPicPr>
          <p:cNvPr id="10248" name="Picture 3"/>
          <p:cNvPicPr>
            <a:picLocks noChangeAspect="1" noChangeArrowheads="1"/>
          </p:cNvPicPr>
          <p:nvPr/>
        </p:nvPicPr>
        <p:blipFill>
          <a:blip r:embed="rId3" cstate="print"/>
          <a:srcRect/>
          <a:stretch>
            <a:fillRect/>
          </a:stretch>
        </p:blipFill>
        <p:spPr bwMode="auto">
          <a:xfrm>
            <a:off x="4114800" y="1828800"/>
            <a:ext cx="48355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28600" y="457200"/>
            <a:ext cx="3657600" cy="6248400"/>
          </a:xfrm>
          <a:prstGeom prst="rect">
            <a:avLst/>
          </a:prstGeom>
          <a:noFill/>
          <a:ln w="9525">
            <a:noFill/>
            <a:miter lim="800000"/>
            <a:headEnd/>
            <a:tailEnd/>
          </a:ln>
        </p:spPr>
      </p:pic>
      <p:sp>
        <p:nvSpPr>
          <p:cNvPr id="10" name="Rectangular Callout 9"/>
          <p:cNvSpPr/>
          <p:nvPr/>
        </p:nvSpPr>
        <p:spPr>
          <a:xfrm>
            <a:off x="4267200" y="457200"/>
            <a:ext cx="4724400" cy="533400"/>
          </a:xfrm>
          <a:prstGeom prst="wedgeRectCallout">
            <a:avLst>
              <a:gd name="adj1" fmla="val -108270"/>
              <a:gd name="adj2" fmla="val 4809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8" name="TextBox 6"/>
          <p:cNvSpPr txBox="1">
            <a:spLocks noChangeArrowheads="1"/>
          </p:cNvSpPr>
          <p:nvPr/>
        </p:nvSpPr>
        <p:spPr bwMode="auto">
          <a:xfrm>
            <a:off x="4343400" y="457200"/>
            <a:ext cx="4495800" cy="523875"/>
          </a:xfrm>
          <a:prstGeom prst="rect">
            <a:avLst/>
          </a:prstGeom>
          <a:noFill/>
          <a:ln w="9525">
            <a:noFill/>
            <a:miter lim="800000"/>
            <a:headEnd/>
            <a:tailEnd/>
          </a:ln>
        </p:spPr>
        <p:txBody>
          <a:bodyPr>
            <a:spAutoFit/>
          </a:bodyPr>
          <a:lstStyle/>
          <a:p>
            <a:pPr algn="ctr"/>
            <a:r>
              <a:rPr lang="en-US" sz="2800"/>
              <a:t>Start IES Study</a:t>
            </a:r>
          </a:p>
        </p:txBody>
      </p:sp>
      <p:sp>
        <p:nvSpPr>
          <p:cNvPr id="11269" name="TextBox 7"/>
          <p:cNvSpPr txBox="1">
            <a:spLocks noChangeArrowheads="1"/>
          </p:cNvSpPr>
          <p:nvPr/>
        </p:nvSpPr>
        <p:spPr bwMode="auto">
          <a:xfrm>
            <a:off x="4038600" y="1219200"/>
            <a:ext cx="4724400" cy="5108575"/>
          </a:xfrm>
          <a:prstGeom prst="rect">
            <a:avLst/>
          </a:prstGeom>
          <a:noFill/>
          <a:ln w="9525">
            <a:noFill/>
            <a:miter lim="800000"/>
            <a:headEnd/>
            <a:tailEnd/>
          </a:ln>
        </p:spPr>
        <p:txBody>
          <a:bodyPr>
            <a:spAutoFit/>
          </a:bodyPr>
          <a:lstStyle/>
          <a:p>
            <a:pPr marL="231775" indent="-231775">
              <a:spcAft>
                <a:spcPts val="600"/>
              </a:spcAft>
              <a:buFont typeface="Arial" charset="0"/>
              <a:buChar char="•"/>
            </a:pPr>
            <a:r>
              <a:rPr lang="en-US"/>
              <a:t>Phase 1 IES – Based on existing data</a:t>
            </a:r>
          </a:p>
          <a:p>
            <a:pPr marL="231775" indent="-231775">
              <a:spcAft>
                <a:spcPts val="600"/>
              </a:spcAft>
              <a:buFont typeface="Arial" charset="0"/>
              <a:buChar char="•"/>
            </a:pPr>
            <a:r>
              <a:rPr lang="en-US"/>
              <a:t>Phase 2 IES – Based on limited and incremental collection of additional data as needed.</a:t>
            </a:r>
          </a:p>
          <a:p>
            <a:pPr marL="231775" indent="-231775">
              <a:spcAft>
                <a:spcPts val="600"/>
              </a:spcAft>
              <a:buFont typeface="Arial" charset="0"/>
              <a:buChar char="•"/>
            </a:pPr>
            <a:r>
              <a:rPr lang="en-US"/>
              <a:t>Regional RMC Risk Cadre and District PDT participate in the PFMA and Elicitation Processes.  A Project Operations staff member from the dam must attend the PFMA and RA activities.  </a:t>
            </a:r>
          </a:p>
          <a:p>
            <a:pPr marL="231775" indent="-231775">
              <a:spcAft>
                <a:spcPts val="600"/>
              </a:spcAft>
              <a:buFont typeface="Arial" charset="0"/>
              <a:buChar char="•"/>
            </a:pPr>
            <a:r>
              <a:rPr lang="en-US"/>
              <a:t>The Regional RMC Risk Cadre is responsible for documentation of the risk assessment and pertinent report sections.</a:t>
            </a:r>
          </a:p>
          <a:p>
            <a:pPr marL="231775" indent="-231775">
              <a:spcAft>
                <a:spcPts val="600"/>
              </a:spcAft>
              <a:buFont typeface="Arial" charset="0"/>
              <a:buChar char="•"/>
            </a:pPr>
            <a:r>
              <a:rPr lang="en-US"/>
              <a:t>The District  PDT is responsible for coordinating and compiling input from the project team, preparing the Issue Evaluation Report,  and coordinating review activities.</a:t>
            </a:r>
          </a:p>
        </p:txBody>
      </p:sp>
      <p:sp>
        <p:nvSpPr>
          <p:cNvPr id="11270" name="Title 1"/>
          <p:cNvSpPr>
            <a:spLocks noGrp="1"/>
          </p:cNvSpPr>
          <p:nvPr>
            <p:ph type="title"/>
          </p:nvPr>
        </p:nvSpPr>
        <p:spPr>
          <a:xfrm>
            <a:off x="457200" y="152400"/>
            <a:ext cx="8382000" cy="304800"/>
          </a:xfrm>
        </p:spPr>
        <p:txBody>
          <a:bodyPr/>
          <a:lstStyle/>
          <a:p>
            <a:r>
              <a:rPr lang="en-US" sz="1400" b="1" dirty="0" smtClean="0"/>
              <a:t>ER </a:t>
            </a:r>
            <a:r>
              <a:rPr lang="en-US" sz="1400" b="1" dirty="0" smtClean="0"/>
              <a:t>1110-2-1156</a:t>
            </a:r>
            <a:r>
              <a:rPr lang="en-US" sz="1400" b="1" dirty="0" smtClean="0"/>
              <a:t>			  		Issue Evaluation Studies </a:t>
            </a:r>
            <a:endParaRPr lang="en-US" sz="2000"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8010</TotalTime>
  <Words>1834</Words>
  <Application>Microsoft Office PowerPoint</Application>
  <PresentationFormat>On-screen Show (4:3)</PresentationFormat>
  <Paragraphs>184</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Title Master</vt:lpstr>
      <vt:lpstr>Slide Master</vt:lpstr>
      <vt:lpstr>Issue Evaluation Studies</vt:lpstr>
      <vt:lpstr>ER 1110-2-1156 Chapter 8 Issue Evaluation Studies </vt:lpstr>
      <vt:lpstr>Issue Evaluation Studies  (IES)</vt:lpstr>
      <vt:lpstr>ER 1110-2-1156 Chapter 8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ER 1110-2-1156       Issue Evaluation Studies </vt:lpstr>
      <vt:lpstr>Questions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Robert Taylor</cp:lastModifiedBy>
  <cp:revision>55</cp:revision>
  <dcterms:created xsi:type="dcterms:W3CDTF">2009-05-21T17:19:18Z</dcterms:created>
  <dcterms:modified xsi:type="dcterms:W3CDTF">2013-05-01T19:54:15Z</dcterms:modified>
</cp:coreProperties>
</file>