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>
        <p:scale>
          <a:sx n="75" d="100"/>
          <a:sy n="75" d="100"/>
        </p:scale>
        <p:origin x="-1760" y="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B7F1BA-D67F-4C9B-A45C-B616BB130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3CC7D5-AADD-49FA-8209-475AB0712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5FBA0-85FA-41DD-A1DD-482288AB0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D4C019-37C7-4484-AE0D-6330E9A369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8772D2-7AE8-4A93-AA45-9019B250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ABEF5F-8FA6-440F-B410-7B1ED1EF4D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BF0D79-5E21-4B51-83BC-01370C63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660489-68D3-439A-9BFF-659C217B7C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00AD57-2CF4-4544-96CA-35FCAB7A7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2CABE-9980-4043-AA6F-5024EEE23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79B778-9B5B-44B4-90AA-9D0DD5F653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gif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3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86200" y="3448050"/>
            <a:ext cx="5257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3" name="Picture 3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9200" y="1676400"/>
            <a:ext cx="4114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reeform 12"/>
          <p:cNvSpPr/>
          <p:nvPr userDrawn="1"/>
        </p:nvSpPr>
        <p:spPr>
          <a:xfrm>
            <a:off x="0" y="-7258"/>
            <a:ext cx="9129486" cy="6894286"/>
          </a:xfrm>
          <a:custGeom>
            <a:avLst/>
            <a:gdLst>
              <a:gd name="connsiteX0" fmla="*/ 0 w 9129486"/>
              <a:gd name="connsiteY0" fmla="*/ 0 h 6894286"/>
              <a:gd name="connsiteX1" fmla="*/ 9129486 w 9129486"/>
              <a:gd name="connsiteY1" fmla="*/ 0 h 6894286"/>
              <a:gd name="connsiteX2" fmla="*/ 9129486 w 9129486"/>
              <a:gd name="connsiteY2" fmla="*/ 1669143 h 6894286"/>
              <a:gd name="connsiteX3" fmla="*/ 8824686 w 9129486"/>
              <a:gd name="connsiteY3" fmla="*/ 1669143 h 6894286"/>
              <a:gd name="connsiteX4" fmla="*/ 8432800 w 9129486"/>
              <a:gd name="connsiteY4" fmla="*/ 1683657 h 6894286"/>
              <a:gd name="connsiteX5" fmla="*/ 8026400 w 9129486"/>
              <a:gd name="connsiteY5" fmla="*/ 1756229 h 6894286"/>
              <a:gd name="connsiteX6" fmla="*/ 7649029 w 9129486"/>
              <a:gd name="connsiteY6" fmla="*/ 1872343 h 6894286"/>
              <a:gd name="connsiteX7" fmla="*/ 7097486 w 9129486"/>
              <a:gd name="connsiteY7" fmla="*/ 2061029 h 6894286"/>
              <a:gd name="connsiteX8" fmla="*/ 6647543 w 9129486"/>
              <a:gd name="connsiteY8" fmla="*/ 2278743 h 6894286"/>
              <a:gd name="connsiteX9" fmla="*/ 6313714 w 9129486"/>
              <a:gd name="connsiteY9" fmla="*/ 2496457 h 6894286"/>
              <a:gd name="connsiteX10" fmla="*/ 5892800 w 9129486"/>
              <a:gd name="connsiteY10" fmla="*/ 2844800 h 6894286"/>
              <a:gd name="connsiteX11" fmla="*/ 5457371 w 9129486"/>
              <a:gd name="connsiteY11" fmla="*/ 3251200 h 6894286"/>
              <a:gd name="connsiteX12" fmla="*/ 5138057 w 9129486"/>
              <a:gd name="connsiteY12" fmla="*/ 3628571 h 6894286"/>
              <a:gd name="connsiteX13" fmla="*/ 4804229 w 9129486"/>
              <a:gd name="connsiteY13" fmla="*/ 4107543 h 6894286"/>
              <a:gd name="connsiteX14" fmla="*/ 4542971 w 9129486"/>
              <a:gd name="connsiteY14" fmla="*/ 4601029 h 6894286"/>
              <a:gd name="connsiteX15" fmla="*/ 4296229 w 9129486"/>
              <a:gd name="connsiteY15" fmla="*/ 5210629 h 6894286"/>
              <a:gd name="connsiteX16" fmla="*/ 4136571 w 9129486"/>
              <a:gd name="connsiteY16" fmla="*/ 5820229 h 6894286"/>
              <a:gd name="connsiteX17" fmla="*/ 4064000 w 9129486"/>
              <a:gd name="connsiteY17" fmla="*/ 6299200 h 6894286"/>
              <a:gd name="connsiteX18" fmla="*/ 4020457 w 9129486"/>
              <a:gd name="connsiteY18" fmla="*/ 6894286 h 6894286"/>
              <a:gd name="connsiteX19" fmla="*/ 0 w 9129486"/>
              <a:gd name="connsiteY19" fmla="*/ 6865257 h 6894286"/>
              <a:gd name="connsiteX20" fmla="*/ 0 w 9129486"/>
              <a:gd name="connsiteY20" fmla="*/ 0 h 689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29486" h="6894286">
                <a:moveTo>
                  <a:pt x="0" y="0"/>
                </a:moveTo>
                <a:lnTo>
                  <a:pt x="9129486" y="0"/>
                </a:lnTo>
                <a:lnTo>
                  <a:pt x="9129486" y="1669143"/>
                </a:lnTo>
                <a:lnTo>
                  <a:pt x="8824686" y="1669143"/>
                </a:lnTo>
                <a:lnTo>
                  <a:pt x="8432800" y="1683657"/>
                </a:lnTo>
                <a:lnTo>
                  <a:pt x="8026400" y="1756229"/>
                </a:lnTo>
                <a:lnTo>
                  <a:pt x="7649029" y="1872343"/>
                </a:lnTo>
                <a:lnTo>
                  <a:pt x="7097486" y="2061029"/>
                </a:lnTo>
                <a:lnTo>
                  <a:pt x="6647543" y="2278743"/>
                </a:lnTo>
                <a:lnTo>
                  <a:pt x="6313714" y="2496457"/>
                </a:lnTo>
                <a:lnTo>
                  <a:pt x="5892800" y="2844800"/>
                </a:lnTo>
                <a:lnTo>
                  <a:pt x="5457371" y="3251200"/>
                </a:lnTo>
                <a:lnTo>
                  <a:pt x="5138057" y="3628571"/>
                </a:lnTo>
                <a:lnTo>
                  <a:pt x="4804229" y="4107543"/>
                </a:lnTo>
                <a:lnTo>
                  <a:pt x="4542971" y="4601029"/>
                </a:lnTo>
                <a:lnTo>
                  <a:pt x="4296229" y="5210629"/>
                </a:lnTo>
                <a:lnTo>
                  <a:pt x="4136571" y="5820229"/>
                </a:lnTo>
                <a:lnTo>
                  <a:pt x="4064000" y="6299200"/>
                </a:lnTo>
                <a:lnTo>
                  <a:pt x="4020457" y="6894286"/>
                </a:lnTo>
                <a:lnTo>
                  <a:pt x="0" y="686525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USACE_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4953000" y="3962400"/>
            <a:ext cx="4191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2454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/>
              <a:t>Corps </a:t>
            </a:r>
            <a:r>
              <a:rPr lang="en-US" sz="1200" b="1" dirty="0"/>
              <a:t>of Engineers</a:t>
            </a:r>
          </a:p>
          <a:p>
            <a:r>
              <a:rPr lang="en-US" b="1" dirty="0"/>
              <a:t>BUILDING STRONG</a:t>
            </a:r>
            <a:r>
              <a:rPr lang="en-US" sz="1400" b="1" baseline="-25000" dirty="0"/>
              <a:t>®</a:t>
            </a:r>
          </a:p>
        </p:txBody>
      </p:sp>
      <p:pic>
        <p:nvPicPr>
          <p:cNvPr id="10" name="Picture 23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1207672" cy="1131304"/>
          </a:xfrm>
          <a:prstGeom prst="rect">
            <a:avLst/>
          </a:prstGeom>
          <a:noFill/>
        </p:spPr>
      </p:pic>
      <p:pic>
        <p:nvPicPr>
          <p:cNvPr id="11" name="Picture 25"/>
          <p:cNvPicPr/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1143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3687647A-9332-4357-AB56-6FD9E33C2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381000" y="63246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8" descr="USAC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6597" y="5943600"/>
            <a:ext cx="1037403" cy="7096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52400"/>
            <a:ext cx="9067800" cy="1470025"/>
          </a:xfrm>
        </p:spPr>
        <p:txBody>
          <a:bodyPr/>
          <a:lstStyle/>
          <a:p>
            <a:r>
              <a:rPr lang="pt-BR" sz="4400" dirty="0" smtClean="0"/>
              <a:t>Estudos </a:t>
            </a:r>
            <a:r>
              <a:rPr lang="pt-BR" sz="4400" dirty="0" smtClean="0"/>
              <a:t>de Avalia</a:t>
            </a:r>
            <a:r>
              <a:rPr lang="pt-BR" sz="4400" dirty="0" smtClean="0"/>
              <a:t>ção</a:t>
            </a:r>
            <a:endParaRPr lang="pt-BR" sz="44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600200"/>
            <a:ext cx="3505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 b="1" dirty="0" smtClean="0"/>
              <a:t>Robert Taylor, </a:t>
            </a:r>
            <a:r>
              <a:rPr lang="pt-BR" sz="1600" b="1" dirty="0" err="1" smtClean="0"/>
              <a:t>P.E.</a:t>
            </a:r>
            <a:endParaRPr lang="pt-BR" sz="1600" b="1" dirty="0" smtClean="0"/>
          </a:p>
          <a:p>
            <a:pPr>
              <a:spcBef>
                <a:spcPct val="50000"/>
              </a:spcBef>
            </a:pPr>
            <a:r>
              <a:rPr lang="pt-BR" sz="1600" dirty="0" smtClean="0"/>
              <a:t>Gestor do Programa de Segurança de Barragens</a:t>
            </a:r>
          </a:p>
          <a:p>
            <a:pPr>
              <a:spcBef>
                <a:spcPct val="50000"/>
              </a:spcBef>
            </a:pPr>
            <a:r>
              <a:rPr lang="pt-BR" sz="1600" dirty="0" smtClean="0"/>
              <a:t>Great </a:t>
            </a:r>
            <a:r>
              <a:rPr lang="pt-BR" sz="1600" dirty="0" err="1" smtClean="0"/>
              <a:t>Lakes</a:t>
            </a:r>
            <a:r>
              <a:rPr lang="pt-BR" sz="1600" dirty="0" smtClean="0"/>
              <a:t> </a:t>
            </a:r>
            <a:r>
              <a:rPr lang="pt-BR" sz="1600" dirty="0" err="1" smtClean="0"/>
              <a:t>and</a:t>
            </a:r>
            <a:r>
              <a:rPr lang="pt-BR" sz="1600" dirty="0" smtClean="0"/>
              <a:t> Ohio </a:t>
            </a:r>
            <a:r>
              <a:rPr lang="pt-BR" sz="1600" dirty="0" err="1" smtClean="0"/>
              <a:t>River</a:t>
            </a:r>
            <a:r>
              <a:rPr lang="pt-BR" sz="1600" dirty="0" smtClean="0"/>
              <a:t> </a:t>
            </a:r>
            <a:r>
              <a:rPr lang="pt-BR" sz="1600" dirty="0" err="1" smtClean="0"/>
              <a:t>Division</a:t>
            </a:r>
            <a:endParaRPr lang="pt-BR" sz="1600" dirty="0" smtClean="0"/>
          </a:p>
          <a:p>
            <a:pPr>
              <a:spcBef>
                <a:spcPct val="50000"/>
              </a:spcBef>
            </a:pPr>
            <a:r>
              <a:rPr lang="pt-BR" sz="1600" dirty="0" smtClean="0"/>
              <a:t>Brasília, Brasil</a:t>
            </a:r>
          </a:p>
          <a:p>
            <a:pPr>
              <a:spcBef>
                <a:spcPct val="50000"/>
              </a:spcBef>
            </a:pPr>
            <a:r>
              <a:rPr lang="pt-BR" sz="1600" dirty="0" smtClean="0"/>
              <a:t>21-24 de maio de 2013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7463"/>
            <a:ext cx="4040188" cy="862012"/>
          </a:xfrm>
        </p:spPr>
        <p:txBody>
          <a:bodyPr/>
          <a:lstStyle/>
          <a:p>
            <a:r>
              <a:rPr lang="pt-BR" dirty="0" smtClean="0"/>
              <a:t>Barragens com Avaliação de Riscos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095500"/>
            <a:ext cx="4419600" cy="3810000"/>
          </a:xfrm>
        </p:spPr>
        <p:txBody>
          <a:bodyPr/>
          <a:lstStyle/>
          <a:p>
            <a:r>
              <a:rPr lang="pt-BR" sz="1800" dirty="0" smtClean="0"/>
              <a:t>projetos com avaliação de riscos utilizando a orientação atual:</a:t>
            </a:r>
          </a:p>
          <a:p>
            <a:pPr lvl="1"/>
            <a:r>
              <a:rPr lang="pt-BR" sz="1800" dirty="0" smtClean="0"/>
              <a:t>Avaliações Periódicas </a:t>
            </a:r>
          </a:p>
          <a:p>
            <a:pPr lvl="1"/>
            <a:r>
              <a:rPr lang="pt-BR" sz="1800" dirty="0" smtClean="0"/>
              <a:t>IES / DSMS</a:t>
            </a:r>
          </a:p>
          <a:p>
            <a:pPr lvl="1"/>
            <a:r>
              <a:rPr lang="pt-BR" sz="1800" dirty="0" smtClean="0"/>
              <a:t>RA Após a Construção</a:t>
            </a:r>
          </a:p>
          <a:p>
            <a:r>
              <a:rPr lang="pt-BR" sz="1800" dirty="0" smtClean="0"/>
              <a:t>Novo risco à segurança da barragem identificada</a:t>
            </a:r>
          </a:p>
          <a:p>
            <a:r>
              <a:rPr lang="pt-BR" sz="1800" dirty="0" smtClean="0"/>
              <a:t>IES focaliza novo(s) fator(</a:t>
            </a:r>
            <a:r>
              <a:rPr lang="pt-BR" sz="1800" dirty="0" err="1" smtClean="0"/>
              <a:t>es</a:t>
            </a:r>
            <a:r>
              <a:rPr lang="pt-BR" sz="1800" dirty="0" smtClean="0"/>
              <a:t>) de preocupação.</a:t>
            </a:r>
          </a:p>
          <a:p>
            <a:r>
              <a:rPr lang="pt-BR" sz="1800" dirty="0" smtClean="0"/>
              <a:t>Projeto de avaliação de riscos é atualizado com base em novas informações de desempenho.</a:t>
            </a:r>
          </a:p>
        </p:txBody>
      </p:sp>
      <p:sp>
        <p:nvSpPr>
          <p:cNvPr id="1229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371600"/>
            <a:ext cx="4041775" cy="769937"/>
          </a:xfrm>
        </p:spPr>
        <p:txBody>
          <a:bodyPr anchor="b" anchorCtr="0"/>
          <a:lstStyle/>
          <a:p>
            <a:r>
              <a:rPr lang="pt-BR" dirty="0" smtClean="0"/>
              <a:t>Barragens sem</a:t>
            </a:r>
          </a:p>
          <a:p>
            <a:r>
              <a:rPr lang="pt-BR" dirty="0" smtClean="0"/>
              <a:t>Avaliação de Riscos</a:t>
            </a:r>
          </a:p>
        </p:txBody>
      </p:sp>
      <p:sp>
        <p:nvSpPr>
          <p:cNvPr id="12293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057400"/>
            <a:ext cx="3965575" cy="4267200"/>
          </a:xfrm>
        </p:spPr>
        <p:txBody>
          <a:bodyPr/>
          <a:lstStyle/>
          <a:p>
            <a:r>
              <a:rPr lang="pt-BR" sz="1800" dirty="0" smtClean="0"/>
              <a:t>A maioria dos projetos não contam com avaliação de riscos utilizando a orientação atual.</a:t>
            </a:r>
          </a:p>
          <a:p>
            <a:r>
              <a:rPr lang="pt-BR" sz="1800" dirty="0" smtClean="0"/>
              <a:t>IES focaliza todos os </a:t>
            </a:r>
            <a:r>
              <a:rPr lang="pt-BR" sz="1800" dirty="0" err="1" smtClean="0"/>
              <a:t>PFMs</a:t>
            </a:r>
            <a:r>
              <a:rPr lang="pt-BR" sz="1800" dirty="0" smtClean="0"/>
              <a:t> significativos identificados durante o PFMA.</a:t>
            </a:r>
          </a:p>
          <a:p>
            <a:r>
              <a:rPr lang="pt-BR" sz="1800" dirty="0" smtClean="0"/>
              <a:t>Realizar avaliação de riscos semi quantitativos.  Se o projeto for considerado de baixo risco, completar o Relatório de Avaliação de Riscos.</a:t>
            </a:r>
          </a:p>
          <a:p>
            <a:r>
              <a:rPr lang="pt-BR" sz="1800" dirty="0" smtClean="0"/>
              <a:t>Se as probabilidades de falha ou suas consequências forem elevadas, realizar Avaliação de Riscos Quantitativa.</a:t>
            </a:r>
          </a:p>
        </p:txBody>
      </p:sp>
      <p:sp>
        <p:nvSpPr>
          <p:cNvPr id="122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anchor="t"/>
          <a:lstStyle/>
          <a:p>
            <a:r>
              <a:rPr lang="en-US" sz="1400" b="1" dirty="0" smtClean="0"/>
              <a:t>ER 1110-2-1156					</a:t>
            </a:r>
            <a:r>
              <a:rPr lang="en-US" sz="1400" b="1" dirty="0" err="1" smtClean="0"/>
              <a:t>Estudos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Avaliativos</a:t>
            </a:r>
            <a:r>
              <a:rPr lang="en-US" sz="1400" b="1" dirty="0" smtClean="0"/>
              <a:t> IES</a:t>
            </a:r>
            <a:endParaRPr lang="en-US" sz="20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1828800" y="609600"/>
            <a:ext cx="5029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2012950" y="688975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Estudo IES – Escopo do Trabalho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5410200" y="457200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 smtClean="0"/>
              <a:t>avaliação de riscos e Minuta de Relatório IES</a:t>
            </a:r>
            <a:endParaRPr lang="pt-BR" sz="2000" dirty="0"/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2000" b="1" smtClean="0"/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381000" y="609600"/>
            <a:ext cx="472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 smtClean="0"/>
              <a:t>A avaliação de riscos Semi Quantitativa  utiliza a mesma metodologia empregada nas Avaliações Periódicas 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410200" cy="392271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2590800" y="3581400"/>
            <a:ext cx="2133600" cy="1524000"/>
          </a:xfrm>
          <a:prstGeom prst="roundRect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228600" y="2209800"/>
            <a:ext cx="1524000" cy="3754874"/>
          </a:xfrm>
          <a:prstGeom prst="rect">
            <a:avLst/>
          </a:prstGeom>
          <a:noFill/>
          <a:ln w="50800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/>
              <a:t>Caso </a:t>
            </a:r>
            <a:r>
              <a:rPr lang="pt-BR" sz="1400" b="1" dirty="0" smtClean="0">
                <a:solidFill>
                  <a:srgbClr val="FF0000"/>
                </a:solidFill>
              </a:rPr>
              <a:t>TODOS</a:t>
            </a:r>
            <a:r>
              <a:rPr lang="pt-BR" sz="1400" dirty="0" smtClean="0">
                <a:solidFill>
                  <a:srgbClr val="FF0000"/>
                </a:solidFill>
              </a:rPr>
              <a:t> </a:t>
            </a:r>
            <a:r>
              <a:rPr lang="pt-BR" sz="1400" dirty="0" smtClean="0"/>
              <a:t>os </a:t>
            </a:r>
            <a:r>
              <a:rPr lang="pt-BR" sz="1400" dirty="0" err="1" smtClean="0"/>
              <a:t>PFMs</a:t>
            </a:r>
            <a:r>
              <a:rPr lang="pt-BR" sz="1400" dirty="0" smtClean="0"/>
              <a:t> sejam considerados como sendo de probabilidade de falha Baixa ou Moderada e resultarem em consequências de Nível 1 ou Nível 2, então o Estudo IES poderá ser concluído com a documentação da avaliação de riscos</a:t>
            </a:r>
            <a:endParaRPr lang="pt-BR" sz="1400" dirty="0"/>
          </a:p>
        </p:txBody>
      </p:sp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7162800" y="2362200"/>
            <a:ext cx="1676400" cy="375487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dirty="0" smtClean="0"/>
              <a:t>Caso </a:t>
            </a:r>
            <a:r>
              <a:rPr lang="pt-BR" sz="1400" b="1" dirty="0" smtClean="0">
                <a:solidFill>
                  <a:srgbClr val="FF0000"/>
                </a:solidFill>
              </a:rPr>
              <a:t>QUALQUER </a:t>
            </a:r>
            <a:r>
              <a:rPr lang="pt-BR" sz="1400" dirty="0" smtClean="0"/>
              <a:t>dos </a:t>
            </a:r>
            <a:r>
              <a:rPr lang="pt-BR" sz="1400" dirty="0" err="1" smtClean="0"/>
              <a:t>PFMs</a:t>
            </a:r>
            <a:r>
              <a:rPr lang="pt-BR" sz="1400" dirty="0" smtClean="0"/>
              <a:t> seja considerado de probabilidade de falha alta ou muito alta OU caso resulte em consequências de Nível 1 ou Nível 2, então, deve ser realizada e documentada uma avaliação quantitativa de riscos por meio de um Relatório de Avaliação IES</a:t>
            </a:r>
            <a:endParaRPr lang="pt-BR" sz="1400" dirty="0"/>
          </a:p>
        </p:txBody>
      </p:sp>
      <p:sp>
        <p:nvSpPr>
          <p:cNvPr id="21" name="Freeform 20"/>
          <p:cNvSpPr/>
          <p:nvPr/>
        </p:nvSpPr>
        <p:spPr>
          <a:xfrm>
            <a:off x="2589213" y="1935163"/>
            <a:ext cx="4283075" cy="3155950"/>
          </a:xfrm>
          <a:custGeom>
            <a:avLst/>
            <a:gdLst>
              <a:gd name="connsiteX0" fmla="*/ 9625 w 4283242"/>
              <a:gd name="connsiteY0" fmla="*/ 0 h 3157086"/>
              <a:gd name="connsiteX1" fmla="*/ 0 w 4283242"/>
              <a:gd name="connsiteY1" fmla="*/ 1530417 h 3157086"/>
              <a:gd name="connsiteX2" fmla="*/ 2223436 w 4283242"/>
              <a:gd name="connsiteY2" fmla="*/ 1540042 h 3157086"/>
              <a:gd name="connsiteX3" fmla="*/ 2223436 w 4283242"/>
              <a:gd name="connsiteY3" fmla="*/ 3147461 h 3157086"/>
              <a:gd name="connsiteX4" fmla="*/ 4283242 w 4283242"/>
              <a:gd name="connsiteY4" fmla="*/ 3157086 h 3157086"/>
              <a:gd name="connsiteX5" fmla="*/ 4283242 w 4283242"/>
              <a:gd name="connsiteY5" fmla="*/ 28876 h 3157086"/>
              <a:gd name="connsiteX6" fmla="*/ 9625 w 4283242"/>
              <a:gd name="connsiteY6" fmla="*/ 0 h 315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42" h="3157086">
                <a:moveTo>
                  <a:pt x="9625" y="0"/>
                </a:moveTo>
                <a:cubicBezTo>
                  <a:pt x="6417" y="510139"/>
                  <a:pt x="3208" y="1020278"/>
                  <a:pt x="0" y="1530417"/>
                </a:cubicBezTo>
                <a:lnTo>
                  <a:pt x="2223436" y="1540042"/>
                </a:lnTo>
                <a:lnTo>
                  <a:pt x="2223436" y="3147461"/>
                </a:lnTo>
                <a:lnTo>
                  <a:pt x="4283242" y="3157086"/>
                </a:lnTo>
                <a:lnTo>
                  <a:pt x="4283242" y="28876"/>
                </a:lnTo>
                <a:lnTo>
                  <a:pt x="9625" y="0"/>
                </a:lnTo>
                <a:close/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3733800" y="609600"/>
            <a:ext cx="4724400" cy="914400"/>
          </a:xfrm>
          <a:prstGeom prst="wedgeRectCallout">
            <a:avLst>
              <a:gd name="adj1" fmla="val -98633"/>
              <a:gd name="adj2" fmla="val 31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851275" y="598488"/>
            <a:ext cx="449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Avaliação de riscos e Minuta de Relatório IES</a:t>
            </a:r>
            <a:endParaRPr lang="pt-BR" sz="2800" dirty="0"/>
          </a:p>
        </p:txBody>
      </p:sp>
      <p:sp>
        <p:nvSpPr>
          <p:cNvPr id="1434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pt-BR" sz="1400" b="1" dirty="0" smtClean="0"/>
              <a:t>Estudos Avaliativos IES</a:t>
            </a:r>
            <a:endParaRPr lang="pt-BR" sz="2000" b="1" dirty="0" smtClean="0"/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772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anchor="t"/>
          <a:lstStyle/>
          <a:p>
            <a:r>
              <a:rPr lang="en-US" sz="1400" b="1" dirty="0" smtClean="0"/>
              <a:t>ER 1110-2-1156					</a:t>
            </a:r>
            <a:r>
              <a:rPr lang="pt-BR" sz="1400" b="1" dirty="0" smtClean="0"/>
              <a:t>Estudos Avaliativos IES</a:t>
            </a:r>
            <a:endParaRPr lang="pt-BR" sz="2000" b="1" dirty="0" smtClean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88913" y="7620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 smtClean="0"/>
              <a:t>Quando é que a Fase 1 do IES passa para a Fase 2?</a:t>
            </a:r>
            <a:endParaRPr lang="pt-BR" sz="2400" b="1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 smtClean="0"/>
              <a:t>A Fase 1 do IES se </a:t>
            </a:r>
            <a:r>
              <a:rPr lang="pt-BR" sz="2000" dirty="0" smtClean="0"/>
              <a:t>baseia </a:t>
            </a:r>
            <a:r>
              <a:rPr lang="pt-BR" sz="2000" dirty="0" smtClean="0"/>
              <a:t>em dados e documentação existentes .</a:t>
            </a:r>
          </a:p>
          <a:p>
            <a:r>
              <a:rPr lang="pt-BR" sz="2000" dirty="0" smtClean="0"/>
              <a:t>Dados insuficientes podem gerar incertezas na Estimativa de Riscos.</a:t>
            </a:r>
          </a:p>
          <a:p>
            <a:r>
              <a:rPr lang="pt-BR" sz="2000" dirty="0" smtClean="0"/>
              <a:t>A Estimativa de Riscos é necessária para apoiar decisões sobre a necessidade de Estudos DSM.</a:t>
            </a:r>
          </a:p>
          <a:p>
            <a:endParaRPr lang="pt-BR" sz="2000" dirty="0" smtClean="0"/>
          </a:p>
          <a:p>
            <a:r>
              <a:rPr lang="pt-BR" sz="2000" dirty="0" smtClean="0"/>
              <a:t>A Equipe de Risco realizará estudos paramétricos (de sensibilidade) para determinar as influências dos dados sobre as probabilidades de resposta à carga.</a:t>
            </a:r>
          </a:p>
          <a:p>
            <a:endParaRPr lang="pt-BR" sz="2000" dirty="0" smtClean="0"/>
          </a:p>
          <a:p>
            <a:r>
              <a:rPr lang="pt-BR" sz="2000" dirty="0" smtClean="0"/>
              <a:t>A Equipe de Risco deve avaliar quais melhorias podem ser alcançadas na confiabilidade das Estimativa de Riscos por meio de dedicação adicional de tempo e recursos.</a:t>
            </a:r>
          </a:p>
          <a:p>
            <a:endParaRPr lang="pt-BR" sz="2000" dirty="0" smtClean="0"/>
          </a:p>
          <a:p>
            <a:r>
              <a:rPr lang="pt-BR" sz="2000" dirty="0" smtClean="0"/>
              <a:t>Estudos IES de Fase II são justificados quando é possível demonstrar que dados ou análises adicionais poderão reduzir incertezas ou proporcionar maior nível de confiança às decisões.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anchor="t"/>
          <a:lstStyle/>
          <a:p>
            <a:r>
              <a:rPr lang="pt-BR" sz="1400" b="1" smtClean="0"/>
              <a:t>ER 1110-2-1156					Estudos Avaliativos IES</a:t>
            </a:r>
            <a:endParaRPr lang="pt-BR" sz="2000" b="1" smtClean="0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88913" y="762000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Como é determinada a necessidade de um esforço  de Fase 2?</a:t>
            </a:r>
            <a:endParaRPr lang="pt-BR" sz="2800" b="1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09600" y="1905000"/>
            <a:ext cx="8077200" cy="475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31775">
              <a:spcAft>
                <a:spcPts val="600"/>
              </a:spcAft>
            </a:pPr>
            <a:r>
              <a:rPr lang="pt-BR" sz="2400" dirty="0" smtClean="0"/>
              <a:t>A decisão de partir para a Fase 2 ocorre, basicamente, em 3 marcos diferentes.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Os Assessores CGR e a Equipe de Risco determinam durante a Fase 1 que há uma insuficiência de dados para computar a Estimativa de Risco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O Painel QCC recomenda esforços adicionais, com base no alto grau de incertezas apurado durante a Estimativa de Risco.</a:t>
            </a:r>
          </a:p>
          <a:p>
            <a:pPr marL="688975" lvl="1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O DSOG determina se o nível de confiança na Estimativa de Riscos é insuficiente para apoiar as ações recomendadas.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anchor="t"/>
          <a:lstStyle/>
          <a:p>
            <a:r>
              <a:rPr lang="pt-BR" sz="1400" b="1" smtClean="0"/>
              <a:t>ER 1110-2-1156					Estudos Avaliativos IES</a:t>
            </a:r>
            <a:endParaRPr lang="pt-BR" sz="1800" b="1" smtClean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838200" y="838200"/>
            <a:ext cx="701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/>
              <a:t>IES Fase 2 - Planos de Estudos</a:t>
            </a:r>
            <a:endParaRPr lang="pt-BR" sz="2800" b="1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1000" y="1600200"/>
            <a:ext cx="8001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Abordagem limitada e incremental à redução de incertezas.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O distrito é responsável pela realização de estudos, análises e investigações adicionais, com base em orientações fornecidas pelas Equipes de Risco.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Adendos ao Plano de Estudo devem ser encaminhados pelo GP do distrito para solicitar recursos para cada nível adicional de estudo ou investigação.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O formato e conteúdo do Plano de Estudos IES Fase 2  é identificado no EC 1156</a:t>
            </a:r>
            <a:r>
              <a:rPr lang="pt-BR" sz="2400" dirty="0" smtClean="0"/>
              <a:t>, </a:t>
            </a:r>
            <a:r>
              <a:rPr lang="pt-BR" sz="2400" dirty="0" smtClean="0"/>
              <a:t>Capítulo 8, Seção 8.9.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2400" dirty="0" smtClean="0"/>
              <a:t>Atividades e ações devem contar com a colaboração plena da Equipe de Risco CGR e com apoio do RMC.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495800" y="457200"/>
            <a:ext cx="4191000" cy="609600"/>
          </a:xfrm>
          <a:prstGeom prst="wedgeRectCallout">
            <a:avLst>
              <a:gd name="adj1" fmla="val -123009"/>
              <a:gd name="adj2" fmla="val 5236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3886200" y="533400"/>
            <a:ext cx="506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IES Fase 2 Aprovação</a:t>
            </a:r>
            <a:endParaRPr lang="pt-BR" sz="2800" dirty="0"/>
          </a:p>
        </p:txBody>
      </p:sp>
      <p:sp>
        <p:nvSpPr>
          <p:cNvPr id="18437" name="TextBox 12"/>
          <p:cNvSpPr txBox="1">
            <a:spLocks noChangeArrowheads="1"/>
          </p:cNvSpPr>
          <p:nvPr/>
        </p:nvSpPr>
        <p:spPr bwMode="auto">
          <a:xfrm>
            <a:off x="4114800" y="4419600"/>
            <a:ext cx="47244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ts val="600"/>
              </a:spcBef>
              <a:buFont typeface="Arial" charset="0"/>
              <a:buChar char="•"/>
            </a:pPr>
            <a:r>
              <a:rPr lang="pt-BR" dirty="0" smtClean="0"/>
              <a:t>Encaminhar cópia para análise da </a:t>
            </a:r>
            <a:r>
              <a:rPr lang="en-US" dirty="0" smtClean="0"/>
              <a:t>MSC DSO</a:t>
            </a:r>
            <a:r>
              <a:rPr lang="pt-BR" dirty="0" smtClean="0"/>
              <a:t>, QG USACE DSPM e CGR.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•"/>
            </a:pPr>
            <a:r>
              <a:rPr lang="pt-BR" i="1" dirty="0" err="1" smtClean="0"/>
              <a:t>Upload</a:t>
            </a:r>
            <a:r>
              <a:rPr lang="pt-BR" i="1" dirty="0" smtClean="0"/>
              <a:t> </a:t>
            </a:r>
            <a:r>
              <a:rPr lang="pt-BR" dirty="0" smtClean="0"/>
              <a:t>cópias FINAIS do Plano de Estudos RADS II Fase 2 Aprovado para o banco de dados.</a:t>
            </a:r>
            <a:endParaRPr lang="pt-BR" dirty="0"/>
          </a:p>
        </p:txBody>
      </p: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pt-BR" sz="1400" b="1" dirty="0" smtClean="0"/>
              <a:t>Estudos Avaliativos IES</a:t>
            </a:r>
            <a:endParaRPr lang="pt-BR" sz="1800" b="1" dirty="0" smtClean="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00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anchor="t"/>
          <a:lstStyle/>
          <a:p>
            <a:r>
              <a:rPr lang="pt-BR" sz="1400" b="1" smtClean="0"/>
              <a:t>ER 1110-2-1156					Estudos Avaliativos IES</a:t>
            </a:r>
            <a:endParaRPr lang="pt-BR" sz="1800" b="1" smtClean="0"/>
          </a:p>
        </p:txBody>
      </p:sp>
      <p:sp>
        <p:nvSpPr>
          <p:cNvPr id="10" name="Rounded Rectangle 9"/>
          <p:cNvSpPr/>
          <p:nvPr/>
        </p:nvSpPr>
        <p:spPr>
          <a:xfrm>
            <a:off x="685800" y="685800"/>
            <a:ext cx="7467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460" name="TextBox 10"/>
          <p:cNvSpPr txBox="1">
            <a:spLocks noChangeArrowheads="1"/>
          </p:cNvSpPr>
          <p:nvPr/>
        </p:nvSpPr>
        <p:spPr bwMode="auto">
          <a:xfrm>
            <a:off x="1295400" y="688975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smtClean="0"/>
              <a:t>Caminhos Alternativos de Estudos IES</a:t>
            </a:r>
            <a:endParaRPr lang="pt-BR" sz="2400"/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28600" y="1461632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dirty="0" smtClean="0">
                <a:cs typeface="Times New Roman" pitchFamily="18" charset="0"/>
              </a:rPr>
              <a:t>8.8.4   Em qualquer momento, durante a realização de um Estudo de avaliação IES, caso seja identificado algum indício de problema que requeira providências “urgentes e imediatas”(como por exemplo, se julgar que a barragem está ameaçada de falha) o projeto deverá ser transferido imediatamente para o processo expedito, conforme detalhado no Capítulo 9, Estudos e Documentação de Modificação de Segurança de Barragem.</a:t>
            </a:r>
          </a:p>
          <a:p>
            <a:pPr eaLnBrk="0" hangingPunct="0"/>
            <a:endParaRPr lang="pt-BR" dirty="0">
              <a:cs typeface="Times New Roman" pitchFamily="18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28600" y="3290451"/>
            <a:ext cx="8610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 sz="1200" dirty="0" smtClean="0">
                <a:cs typeface="Times New Roman" pitchFamily="18" charset="0"/>
              </a:rPr>
              <a:t> </a:t>
            </a:r>
            <a:r>
              <a:rPr lang="pt-BR" dirty="0" smtClean="0">
                <a:cs typeface="Times New Roman" pitchFamily="18" charset="0"/>
              </a:rPr>
              <a:t>8.11.1 Objetivo:     …Caso o Estudo de Modificação de Segurança de Barragem não seja justificado, ou se as questões puderem ser remediadas por meio de critérios de manutenção, o Estudo de Avaliação IES poderá ser concluído e o projeto repassado aos processos </a:t>
            </a:r>
            <a:r>
              <a:rPr lang="pt-BR" dirty="0" err="1" smtClean="0">
                <a:cs typeface="Times New Roman" pitchFamily="18" charset="0"/>
              </a:rPr>
              <a:t>O&amp;M</a:t>
            </a:r>
            <a:r>
              <a:rPr lang="pt-BR" dirty="0" smtClean="0">
                <a:cs typeface="Times New Roman" pitchFamily="18" charset="0"/>
              </a:rPr>
              <a:t>, conforme definido na Figura 3.1.  No mínimo, será realizada uma avaliação de riscos semi quantitativa.  </a:t>
            </a:r>
            <a:r>
              <a:rPr lang="pt-BR" dirty="0" smtClean="0">
                <a:ea typeface="MS Mincho" pitchFamily="49" charset="-128"/>
              </a:rPr>
              <a:t>O documento  IES deve incluir informações que apoiem o raciocínio </a:t>
            </a:r>
            <a:r>
              <a:rPr lang="pt-BR" dirty="0" smtClean="0">
                <a:cs typeface="Times New Roman" pitchFamily="18" charset="0"/>
              </a:rPr>
              <a:t>das decisões apresentadas no relatório, mostrar se a barragem em questão está (ou não) em conformidade com as diretrizes de risco tolerável, descrever o plano recomendado e explicar a justificativa apresentada.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 anchor="t"/>
          <a:lstStyle/>
          <a:p>
            <a:r>
              <a:rPr lang="pt-BR" sz="1400" b="1" smtClean="0"/>
              <a:t>ER 1110-2-1156					Estudos Avaliativos IES</a:t>
            </a:r>
            <a:endParaRPr lang="pt-BR" sz="2000" b="1" smtClean="0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14400" y="685800"/>
            <a:ext cx="723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 dirty="0" smtClean="0"/>
              <a:t>Estudo de Avaliação IES - Documentação</a:t>
            </a:r>
            <a:endParaRPr lang="pt-B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763000" cy="5029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pt-BR" dirty="0" smtClean="0"/>
              <a:t>Folha Informativa sobre Risco </a:t>
            </a:r>
            <a:r>
              <a:rPr lang="pt-BR" dirty="0" smtClean="0">
                <a:cs typeface="+mn-cs"/>
              </a:rPr>
              <a:t>de Inundação por Cheia</a:t>
            </a:r>
          </a:p>
          <a:p>
            <a:pPr marL="288925" lvl="2" indent="-288925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Ferramenta de comunicação para a mídia e o público em geral.  (IE: panfletos de assuntos públicos)</a:t>
            </a:r>
          </a:p>
          <a:p>
            <a:pPr>
              <a:defRPr/>
            </a:pPr>
            <a:endParaRPr lang="pt-BR" dirty="0" smtClean="0">
              <a:cs typeface="+mn-cs"/>
            </a:endParaRPr>
          </a:p>
          <a:p>
            <a:pPr>
              <a:defRPr/>
            </a:pPr>
            <a:r>
              <a:rPr lang="pt-BR" dirty="0" smtClean="0"/>
              <a:t>Relatório do Estudo </a:t>
            </a:r>
            <a:r>
              <a:rPr lang="pt-BR" dirty="0" smtClean="0">
                <a:cs typeface="+mn-cs"/>
              </a:rPr>
              <a:t>de Avaliação IES - Resumo das Conclusões (IESSF)</a:t>
            </a:r>
          </a:p>
          <a:p>
            <a:pPr marL="288925" lvl="2" indent="-23177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Documento </a:t>
            </a:r>
            <a:r>
              <a:rPr lang="pt-BR" dirty="0" smtClean="0"/>
              <a:t>único usado </a:t>
            </a:r>
            <a:r>
              <a:rPr lang="pt-BR" dirty="0" smtClean="0">
                <a:cs typeface="+mn-cs"/>
              </a:rPr>
              <a:t>para informar e orientar Gestores Sênior quanto à tomada de decisões sobre segurança de barragens.</a:t>
            </a:r>
          </a:p>
          <a:p>
            <a:pPr marL="288925" lvl="2" indent="-23177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Apropriado para divulgação a patrocinadores locais, partes interessadas (</a:t>
            </a:r>
            <a:r>
              <a:rPr lang="pt-BR" i="1" dirty="0" err="1" smtClean="0">
                <a:cs typeface="+mn-cs"/>
              </a:rPr>
              <a:t>stakeholders</a:t>
            </a:r>
            <a:r>
              <a:rPr lang="pt-BR" i="1" dirty="0" smtClean="0">
                <a:cs typeface="+mn-cs"/>
              </a:rPr>
              <a:t>)</a:t>
            </a:r>
            <a:r>
              <a:rPr lang="pt-BR" dirty="0" smtClean="0">
                <a:cs typeface="+mn-cs"/>
              </a:rPr>
              <a:t>, agências de fomento, etc.</a:t>
            </a:r>
          </a:p>
          <a:p>
            <a:pPr marL="288925" lvl="2" indent="-231775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Nível de detalhamento não direcionado à mídia e ao público em geral.</a:t>
            </a:r>
          </a:p>
          <a:p>
            <a:pPr>
              <a:defRPr/>
            </a:pPr>
            <a:r>
              <a:rPr lang="pt-BR" dirty="0" smtClean="0">
                <a:cs typeface="+mn-cs"/>
              </a:rPr>
              <a:t>Relatório do Estudo de Avaliação IES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Dados básicos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PFMA e Notas de Peritos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pt-BR" dirty="0" smtClean="0"/>
              <a:t>Computação da avaliação de riscos</a:t>
            </a:r>
            <a:endParaRPr lang="pt-BR" dirty="0" smtClean="0">
              <a:cs typeface="+mn-cs"/>
            </a:endParaRP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Documentação de apoio às conclusões e recomendações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Utilizado como Referência Técnica do IESSF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FOUO – Não direcionado à divulgação pública</a:t>
            </a:r>
          </a:p>
          <a:p>
            <a:pPr marL="282575" indent="-282575">
              <a:buFont typeface="Arial" pitchFamily="34" charset="0"/>
              <a:buChar char="•"/>
              <a:defRPr/>
            </a:pPr>
            <a:endParaRPr lang="pt-BR" sz="2000" dirty="0" smtClean="0">
              <a:cs typeface="+mn-cs"/>
            </a:endParaRPr>
          </a:p>
          <a:p>
            <a:pPr>
              <a:defRPr/>
            </a:pPr>
            <a:endParaRPr lang="pt-BR" sz="2400" dirty="0">
              <a:cs typeface="+mn-cs"/>
            </a:endParaRP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81000" y="5638800"/>
            <a:ext cx="7696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000" dirty="0" smtClean="0"/>
              <a:t>Referência Apêndice P para exigências de registro e formatação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3430588" y="638175"/>
            <a:ext cx="5181600" cy="914400"/>
          </a:xfrm>
          <a:prstGeom prst="wedgeRectCallout">
            <a:avLst>
              <a:gd name="adj1" fmla="val -86360"/>
              <a:gd name="adj2" fmla="val 399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363913" y="801688"/>
            <a:ext cx="506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Avaliação ATR</a:t>
            </a:r>
            <a:endParaRPr lang="pt-BR" sz="2800" dirty="0"/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038600" y="2362200"/>
            <a:ext cx="48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buFont typeface="Arial" charset="0"/>
              <a:buChar char="•"/>
            </a:pPr>
            <a:r>
              <a:rPr lang="pt-BR" dirty="0" smtClean="0"/>
              <a:t>O Centro de Gestão de </a:t>
            </a:r>
            <a:r>
              <a:rPr lang="pt-BR" dirty="0" smtClean="0"/>
              <a:t>Riscos </a:t>
            </a:r>
            <a:r>
              <a:rPr lang="pt-BR" dirty="0" smtClean="0"/>
              <a:t>é responsável pela coordenação e gestão  ATR, de acordo com EC 1165-2-214.</a:t>
            </a:r>
          </a:p>
          <a:p>
            <a:pPr marL="282575" indent="-282575">
              <a:buFont typeface="Arial" charset="0"/>
              <a:buChar char="•"/>
            </a:pPr>
            <a:r>
              <a:rPr lang="pt-BR" dirty="0" smtClean="0"/>
              <a:t>O CGR seleciona membros da ATR,  gerencia esforços de avaliação, fazendo uso de Conferências DR e financia atividades de avaliação.</a:t>
            </a:r>
          </a:p>
          <a:p>
            <a:pPr marL="282575" indent="-282575">
              <a:buFont typeface="Arial" charset="0"/>
              <a:buChar char="•"/>
            </a:pPr>
            <a:r>
              <a:rPr lang="pt-BR" dirty="0" smtClean="0"/>
              <a:t>Revisões QCC foram incorporadas ao processo e agora são realizadas como parte da ATR.  As revisões são realizadas concomitantemente, mas podem ser feitas em separado.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3600" dirty="0" smtClean="0"/>
              <a:t>ER 1110-2-1156</a:t>
            </a:r>
            <a:br>
              <a:rPr lang="en-US" sz="3600" dirty="0" smtClean="0"/>
            </a:br>
            <a:r>
              <a:rPr lang="pt-BR" sz="3600" dirty="0" smtClean="0"/>
              <a:t>Capítulo 8</a:t>
            </a:r>
            <a:br>
              <a:rPr lang="pt-BR" sz="3600" dirty="0" smtClean="0"/>
            </a:br>
            <a:r>
              <a:rPr lang="pt-BR" sz="2800" dirty="0" smtClean="0"/>
              <a:t>Estudos </a:t>
            </a:r>
            <a:r>
              <a:rPr lang="pt-BR" sz="2800" dirty="0" smtClean="0"/>
              <a:t>de Avalia</a:t>
            </a:r>
            <a:r>
              <a:rPr lang="pt-BR" sz="2800" dirty="0" smtClean="0"/>
              <a:t>ção </a:t>
            </a:r>
            <a:r>
              <a:rPr lang="pt-BR" sz="2800" dirty="0" smtClean="0"/>
              <a:t>IES</a:t>
            </a:r>
            <a:endParaRPr lang="pt-BR" sz="3600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114800"/>
          </a:xfrm>
        </p:spPr>
        <p:txBody>
          <a:bodyPr/>
          <a:lstStyle/>
          <a:p>
            <a:r>
              <a:rPr lang="pt-BR" dirty="0" smtClean="0"/>
              <a:t>Finalidade do Estudo </a:t>
            </a:r>
            <a:r>
              <a:rPr lang="pt-BR" dirty="0" smtClean="0"/>
              <a:t>de Avalia</a:t>
            </a:r>
            <a:r>
              <a:rPr lang="pt-BR" dirty="0" smtClean="0"/>
              <a:t>ção </a:t>
            </a:r>
            <a:r>
              <a:rPr lang="pt-BR" dirty="0" smtClean="0"/>
              <a:t>IES</a:t>
            </a:r>
            <a:endParaRPr lang="pt-BR" dirty="0" smtClean="0"/>
          </a:p>
          <a:p>
            <a:pPr lvl="1"/>
            <a:r>
              <a:rPr lang="pt-BR" sz="2400" dirty="0" smtClean="0"/>
              <a:t>Justificar a necessidade de prosseguir ou não com um Estudo de Modificação de Segurança de Barragem</a:t>
            </a:r>
          </a:p>
          <a:p>
            <a:pPr lvl="1"/>
            <a:r>
              <a:rPr lang="pt-BR" sz="2400" dirty="0" smtClean="0"/>
              <a:t>Identificar Potenciais Modos de Falha</a:t>
            </a:r>
          </a:p>
          <a:p>
            <a:pPr lvl="1"/>
            <a:r>
              <a:rPr lang="pt-BR" sz="2400" dirty="0" smtClean="0"/>
              <a:t>Rever a atual Classificação DSAC</a:t>
            </a:r>
          </a:p>
          <a:p>
            <a:pPr lvl="1"/>
            <a:r>
              <a:rPr lang="pt-BR" sz="2400" dirty="0" smtClean="0"/>
              <a:t>Orientar a seleção e avaliar a efetividade de </a:t>
            </a:r>
            <a:r>
              <a:rPr lang="pt-BR" sz="2400" dirty="0" err="1" smtClean="0"/>
              <a:t>MIRRs</a:t>
            </a:r>
            <a:endParaRPr lang="pt-BR" sz="2400" dirty="0" smtClean="0"/>
          </a:p>
          <a:p>
            <a:pPr lvl="1"/>
            <a:r>
              <a:rPr lang="pt-BR" sz="2400" dirty="0" smtClean="0"/>
              <a:t>Auxiliar com a priorização e dimensionamento de Estudos de Modificação de Segurança de Barragem da carteira do USACE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267200" y="533400"/>
            <a:ext cx="4495800" cy="914400"/>
          </a:xfrm>
          <a:prstGeom prst="wedgeRectCallout">
            <a:avLst>
              <a:gd name="adj1" fmla="val -110689"/>
              <a:gd name="adj2" fmla="val 401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4114800" y="533401"/>
            <a:ext cx="472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O que é Análise de Controle de Qualidade e de Consistência(QCC</a:t>
            </a:r>
            <a:r>
              <a:rPr lang="en-US" sz="2000" dirty="0" smtClean="0"/>
              <a:t>)?</a:t>
            </a:r>
            <a:endParaRPr lang="en-US" sz="2000" dirty="0"/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pt-BR" sz="1400" b="1" dirty="0" smtClean="0"/>
              <a:t>Estudos Avaliativos IES</a:t>
            </a:r>
            <a:endParaRPr lang="pt-BR" sz="1800" b="1" dirty="0" smtClean="0"/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4114800" y="1676400"/>
            <a:ext cx="47244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2575" indent="-282575">
              <a:buFont typeface="Arial" charset="0"/>
              <a:buChar char="•"/>
            </a:pPr>
            <a:r>
              <a:rPr lang="pt-BR" sz="1600" dirty="0" smtClean="0"/>
              <a:t>O Centro de Gestão de </a:t>
            </a:r>
            <a:r>
              <a:rPr lang="pt-BR" sz="1600" dirty="0" smtClean="0"/>
              <a:t>Riscos </a:t>
            </a:r>
            <a:r>
              <a:rPr lang="pt-BR" sz="1600" dirty="0" smtClean="0"/>
              <a:t>tem implementado um processo de análise para assegurar a qualidade e consistência das nossas avaliações de riscos.</a:t>
            </a:r>
          </a:p>
          <a:p>
            <a:pPr marL="282575" indent="-282575">
              <a:buFont typeface="Arial" charset="0"/>
              <a:buChar char="•"/>
            </a:pPr>
            <a:r>
              <a:rPr lang="pt-BR" sz="1600" dirty="0" smtClean="0"/>
              <a:t>O Painel QCC consiste de especialistas reconhecidos no campo de Análise de Riscos de Barragens</a:t>
            </a:r>
          </a:p>
          <a:p>
            <a:pPr marL="282575" indent="-282575">
              <a:buFont typeface="Arial" charset="0"/>
              <a:buChar char="•"/>
            </a:pPr>
            <a:r>
              <a:rPr lang="pt-BR" sz="1600" dirty="0" smtClean="0"/>
              <a:t>O Líder do  ATR participa das deliberações QCC e é membro do painel.</a:t>
            </a:r>
          </a:p>
          <a:p>
            <a:pPr marL="282575" indent="-282575">
              <a:buFont typeface="Arial" charset="0"/>
              <a:buChar char="•"/>
            </a:pPr>
            <a:r>
              <a:rPr lang="pt-BR" sz="1600" dirty="0" smtClean="0"/>
              <a:t>O Líder do Grupo CGR apresenta as conclusões do relatório e defende as ações recomendadas.</a:t>
            </a:r>
          </a:p>
          <a:p>
            <a:pPr marL="282575" indent="-282575">
              <a:buFont typeface="Arial" charset="0"/>
              <a:buChar char="•"/>
            </a:pPr>
            <a:r>
              <a:rPr lang="pt-BR" sz="1600" dirty="0" smtClean="0"/>
              <a:t>O DSO do distrito, DSPM, Engenheiro Líder e MSC DSPM também comparecem.</a:t>
            </a:r>
          </a:p>
          <a:p>
            <a:pPr marL="282575" indent="-282575">
              <a:buFont typeface="Arial" charset="0"/>
              <a:buChar char="•"/>
            </a:pPr>
            <a:r>
              <a:rPr lang="pt-BR" sz="1600" dirty="0" smtClean="0"/>
              <a:t>O Diretor CGR e DSO determina o rumo a ser seguido após as deliberações do pain</a:t>
            </a:r>
            <a:r>
              <a:rPr lang="pt-BR" dirty="0" smtClean="0"/>
              <a:t>el.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191000" y="609600"/>
            <a:ext cx="4800600" cy="914400"/>
          </a:xfrm>
          <a:prstGeom prst="wedgeRectCallout">
            <a:avLst>
              <a:gd name="adj1" fmla="val -64230"/>
              <a:gd name="adj2" fmla="val 519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3962400" y="609600"/>
            <a:ext cx="50673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Garantia e Política de Qualidade Avaliação de Conformidade</a:t>
            </a:r>
            <a:endParaRPr lang="pt-BR" sz="2400" dirty="0"/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4267200" y="3733800"/>
            <a:ext cx="45720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pt-BR" dirty="0" smtClean="0"/>
              <a:t>Avaliação QA realizada pelo MSC e HQUSACE, conforme os requisitos da  missão.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pt-BR" dirty="0" smtClean="0"/>
              <a:t>Normalmente, ocorre concomitantemente à análise DSOG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191000" y="609600"/>
            <a:ext cx="4800600" cy="914400"/>
          </a:xfrm>
          <a:prstGeom prst="wedgeRectCallout">
            <a:avLst>
              <a:gd name="adj1" fmla="val -70146"/>
              <a:gd name="adj2" fmla="val 4169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4419600" y="609600"/>
            <a:ext cx="42560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Avaliação pelo Grupo Sênior de Supervisão da Barragem</a:t>
            </a:r>
          </a:p>
          <a:p>
            <a:pPr algn="ctr"/>
            <a:r>
              <a:rPr lang="pt-BR" sz="2400" dirty="0" smtClean="0"/>
              <a:t> (DSOG)</a:t>
            </a:r>
            <a:endParaRPr lang="pt-BR" sz="2400" dirty="0"/>
          </a:p>
        </p:txBody>
      </p:sp>
      <p:sp>
        <p:nvSpPr>
          <p:cNvPr id="2458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4114800" y="1828800"/>
            <a:ext cx="4724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endParaRPr lang="pt-BR" sz="2200"/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267200" y="2895600"/>
            <a:ext cx="45720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2575" indent="-282575">
              <a:spcBef>
                <a:spcPts val="600"/>
              </a:spcBef>
              <a:buFont typeface="Arial" charset="0"/>
              <a:buChar char="•"/>
            </a:pPr>
            <a:r>
              <a:rPr lang="pt-BR" dirty="0" smtClean="0"/>
              <a:t>DSO do distrito e Equipe apresentam os resultados da avaliação de riscos, conclusões e recomendações ao DSOG.</a:t>
            </a:r>
          </a:p>
          <a:p>
            <a:pPr marL="282575" indent="-282575">
              <a:spcBef>
                <a:spcPts val="600"/>
              </a:spcBef>
              <a:buFont typeface="Arial" charset="0"/>
              <a:buChar char="•"/>
            </a:pPr>
            <a:r>
              <a:rPr lang="pt-BR" dirty="0" smtClean="0"/>
              <a:t>DSOG faz recomendações técnicas de política ao HQUSACE DSO para a tomada das providências cabíveis  e prioriza os Estudos DSM,  caso justificado.</a:t>
            </a:r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419600" y="609600"/>
            <a:ext cx="4572000" cy="609600"/>
          </a:xfrm>
          <a:prstGeom prst="wedgeRectCallout">
            <a:avLst>
              <a:gd name="adj1" fmla="val -67574"/>
              <a:gd name="adj2" fmla="val 242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3810000" y="685800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Aprovação Conjunta do Relatório IES</a:t>
            </a:r>
            <a:endParaRPr lang="pt-BR" sz="2000" dirty="0"/>
          </a:p>
        </p:txBody>
      </p:sp>
      <p:sp>
        <p:nvSpPr>
          <p:cNvPr id="2560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4038600" y="1371600"/>
            <a:ext cx="4800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O DSO do distrito, MSC DSO e o presidente do DSOG assinam o memorando conjunto, </a:t>
            </a:r>
            <a:r>
              <a:rPr lang="pt-BR" sz="1600" b="1" dirty="0" smtClean="0"/>
              <a:t>recomendando a aprovação </a:t>
            </a:r>
            <a:r>
              <a:rPr lang="pt-BR" sz="1600" dirty="0" smtClean="0"/>
              <a:t>do IES.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O USACE DSO </a:t>
            </a:r>
            <a:r>
              <a:rPr lang="pt-BR" sz="1600" b="1" dirty="0" smtClean="0"/>
              <a:t>aprova</a:t>
            </a:r>
            <a:r>
              <a:rPr lang="pt-BR" sz="1600" dirty="0" smtClean="0"/>
              <a:t> o Relatório IES</a:t>
            </a:r>
            <a:endParaRPr lang="pt-BR" sz="2000" dirty="0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7432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981200" y="1676400"/>
            <a:ext cx="1828800" cy="1676400"/>
          </a:xfrm>
          <a:prstGeom prst="roundRect">
            <a:avLst/>
          </a:prstGeom>
          <a:noFill/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495800" y="838200"/>
            <a:ext cx="4495800" cy="457200"/>
          </a:xfrm>
          <a:prstGeom prst="wedgeRectCallout">
            <a:avLst>
              <a:gd name="adj1" fmla="val -69116"/>
              <a:gd name="adj2" fmla="val 673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648200" y="914400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Notificação do Comandante MSC</a:t>
            </a:r>
            <a:endParaRPr lang="pt-BR" sz="2000" dirty="0"/>
          </a:p>
        </p:txBody>
      </p:sp>
      <p:sp>
        <p:nvSpPr>
          <p:cNvPr id="266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4267200" y="1600200"/>
            <a:ext cx="4572000" cy="380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3375" indent="-333375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dirty="0" smtClean="0">
                <a:cs typeface="+mn-cs"/>
              </a:rPr>
              <a:t>O Presidente do DSOG notifica o Comandante MSC de que o Relatório de Avaliação IES foi aprovado pelo USACE </a:t>
            </a:r>
            <a:r>
              <a:rPr lang="pt-BR" dirty="0" smtClean="0"/>
              <a:t>DSO, por meio de um Memorando formal</a:t>
            </a:r>
            <a:r>
              <a:rPr lang="pt-BR" dirty="0" smtClean="0">
                <a:cs typeface="+mn-cs"/>
              </a:rPr>
              <a:t>.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dirty="0" smtClean="0">
                <a:cs typeface="+mn-cs"/>
              </a:rPr>
              <a:t>Informa o MSC da alteração do DSAC, caso aplicável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  <a:defRPr/>
            </a:pPr>
            <a:r>
              <a:rPr lang="pt-BR" dirty="0" smtClean="0">
                <a:cs typeface="+mn-cs"/>
              </a:rPr>
              <a:t>Identifica ações futuras</a:t>
            </a:r>
          </a:p>
          <a:p>
            <a:pPr marL="333375" indent="-333375">
              <a:spcAft>
                <a:spcPts val="600"/>
              </a:spcAft>
              <a:buFont typeface="Arial" charset="0"/>
              <a:buChar char="•"/>
              <a:defRPr/>
            </a:pPr>
            <a:endParaRPr lang="pt-BR" dirty="0" smtClean="0">
              <a:cs typeface="+mn-cs"/>
            </a:endParaRPr>
          </a:p>
          <a:p>
            <a:pPr marL="333375" indent="-333375">
              <a:spcAft>
                <a:spcPts val="600"/>
              </a:spcAft>
              <a:defRPr/>
            </a:pPr>
            <a:r>
              <a:rPr lang="pt-BR" dirty="0" smtClean="0">
                <a:cs typeface="+mn-cs"/>
              </a:rPr>
              <a:t>Obs.: </a:t>
            </a:r>
            <a:r>
              <a:rPr lang="pt-BR" dirty="0" smtClean="0"/>
              <a:t>DSPM do distrito</a:t>
            </a:r>
            <a:endParaRPr lang="pt-BR" dirty="0" smtClean="0">
              <a:cs typeface="+mn-cs"/>
            </a:endParaRPr>
          </a:p>
          <a:p>
            <a:pPr indent="-333375">
              <a:spcAft>
                <a:spcPts val="600"/>
              </a:spcAft>
              <a:defRPr/>
            </a:pPr>
            <a:r>
              <a:rPr lang="pt-BR" dirty="0" smtClean="0">
                <a:cs typeface="+mn-cs"/>
              </a:rPr>
              <a:t>Assegura que qualquer alteração do DSAC seja refletida no DSPMT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648200" y="609600"/>
            <a:ext cx="4343400" cy="457200"/>
          </a:xfrm>
          <a:prstGeom prst="wedgeRectCallout">
            <a:avLst>
              <a:gd name="adj1" fmla="val -77957"/>
              <a:gd name="adj2" fmla="val -12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4705350" y="657225"/>
            <a:ext cx="44386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000" dirty="0" smtClean="0"/>
              <a:t>Estudo de Avaliação IES Concluído</a:t>
            </a:r>
            <a:endParaRPr lang="pt-BR" sz="2000" dirty="0"/>
          </a:p>
        </p:txBody>
      </p:sp>
      <p:sp>
        <p:nvSpPr>
          <p:cNvPr id="2765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9" name="TextBox 8"/>
          <p:cNvSpPr txBox="1"/>
          <p:nvPr/>
        </p:nvSpPr>
        <p:spPr>
          <a:xfrm>
            <a:off x="4038600" y="1676400"/>
            <a:ext cx="4800600" cy="463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33375">
              <a:spcAft>
                <a:spcPts val="600"/>
              </a:spcAft>
              <a:defRPr/>
            </a:pPr>
            <a:r>
              <a:rPr lang="pt-BR" dirty="0" smtClean="0">
                <a:cs typeface="+mn-cs"/>
              </a:rPr>
              <a:t>Para projetos em que o Estudo de Modificação de Segurança de Barragem </a:t>
            </a:r>
          </a:p>
          <a:p>
            <a:pPr indent="-333375">
              <a:spcAft>
                <a:spcPts val="600"/>
              </a:spcAft>
              <a:defRPr/>
            </a:pPr>
            <a:r>
              <a:rPr lang="pt-BR" u="sng" dirty="0" smtClean="0">
                <a:cs typeface="+mn-cs"/>
              </a:rPr>
              <a:t>é justificado</a:t>
            </a:r>
            <a:r>
              <a:rPr lang="pt-BR" dirty="0" smtClean="0">
                <a:cs typeface="+mn-cs"/>
              </a:rPr>
              <a:t>;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o projeto é priorizado com base no risco apresentado e entra na fila, à espera de financiamento do DSMS.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</a:t>
            </a:r>
            <a:r>
              <a:rPr lang="pt-BR" dirty="0" smtClean="0">
                <a:cs typeface="+mn-cs"/>
              </a:rPr>
              <a:t>s distritos receberão financiamento com antecedência, para a preparação de um Plano de Manejo abrangente que inclui um plano de trabalhos técnicos.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M</a:t>
            </a:r>
            <a:r>
              <a:rPr lang="pt-BR" dirty="0" smtClean="0">
                <a:cs typeface="+mn-cs"/>
              </a:rPr>
              <a:t>edidas Interinas de Redução de Risco são a linha mais importante de defesa  durante as fases do estudo, desenho e construção.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</a:t>
            </a:r>
            <a:r>
              <a:rPr lang="pt-BR" dirty="0" smtClean="0">
                <a:cs typeface="+mn-cs"/>
              </a:rPr>
              <a:t>s </a:t>
            </a:r>
            <a:r>
              <a:rPr lang="pt-BR" dirty="0" err="1" smtClean="0">
                <a:cs typeface="+mn-cs"/>
              </a:rPr>
              <a:t>MIRRs</a:t>
            </a:r>
            <a:r>
              <a:rPr lang="pt-BR" dirty="0" smtClean="0">
                <a:cs typeface="+mn-cs"/>
              </a:rPr>
              <a:t> </a:t>
            </a:r>
            <a:r>
              <a:rPr lang="pt-BR" dirty="0" smtClean="0">
                <a:cs typeface="+mn-cs"/>
              </a:rPr>
              <a:t>são financiados pela O&amp;M. 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191000" y="609600"/>
            <a:ext cx="4495800" cy="533400"/>
          </a:xfrm>
          <a:prstGeom prst="wedgeRectCallout">
            <a:avLst>
              <a:gd name="adj1" fmla="val -66497"/>
              <a:gd name="adj2" fmla="val -233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4076700" y="685800"/>
            <a:ext cx="506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dirty="0" smtClean="0"/>
              <a:t>Estudo de Avaliação IES Concluído</a:t>
            </a:r>
            <a:endParaRPr lang="pt-BR" sz="2000" dirty="0"/>
          </a:p>
        </p:txBody>
      </p:sp>
      <p:sp>
        <p:nvSpPr>
          <p:cNvPr id="286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smtClean="0"/>
              <a:t>ER 1110-2-1156			  		Estudos Avaliativos IES</a:t>
            </a:r>
            <a:endParaRPr lang="pt-BR" sz="1800" b="1" smtClean="0"/>
          </a:p>
        </p:txBody>
      </p:sp>
      <p:sp>
        <p:nvSpPr>
          <p:cNvPr id="9" name="TextBox 8"/>
          <p:cNvSpPr txBox="1"/>
          <p:nvPr/>
        </p:nvSpPr>
        <p:spPr>
          <a:xfrm>
            <a:off x="4114800" y="1676400"/>
            <a:ext cx="4724400" cy="30931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33375">
              <a:spcAft>
                <a:spcPts val="600"/>
              </a:spcAft>
              <a:defRPr/>
            </a:pPr>
            <a:r>
              <a:rPr lang="pt-BR" dirty="0" smtClean="0">
                <a:cs typeface="+mn-cs"/>
              </a:rPr>
              <a:t>Para projetos em que o Estudo de Modificação de Segurança de Barragem </a:t>
            </a:r>
            <a:r>
              <a:rPr lang="pt-BR" u="sng" dirty="0" smtClean="0">
                <a:cs typeface="+mn-cs"/>
              </a:rPr>
              <a:t>não é justificado</a:t>
            </a:r>
            <a:r>
              <a:rPr lang="pt-BR" dirty="0" smtClean="0">
                <a:cs typeface="+mn-cs"/>
              </a:rPr>
              <a:t>;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o projeto DSAC é ajustado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o projeto retorna ao processo rotineiro de Atividades de Segurança de Barragens.</a:t>
            </a:r>
          </a:p>
          <a:p>
            <a:pPr marL="333375" indent="-3333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</a:t>
            </a:r>
            <a:r>
              <a:rPr lang="pt-BR" dirty="0" smtClean="0">
                <a:cs typeface="+mn-cs"/>
              </a:rPr>
              <a:t>avaliação de risco residual e a conformidade com Diretrizes Essenciais da Agência devem ser conduzidas de acordo com o Capítulo 5.</a:t>
            </a:r>
            <a:endParaRPr lang="pt-BR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600200" y="2209800"/>
            <a:ext cx="5867400" cy="1143000"/>
          </a:xfrm>
        </p:spPr>
        <p:txBody>
          <a:bodyPr/>
          <a:lstStyle/>
          <a:p>
            <a:r>
              <a:rPr lang="pt-BR" smtClean="0">
                <a:solidFill>
                  <a:schemeClr val="tx1"/>
                </a:solidFill>
              </a:rPr>
              <a:t>Perguntas?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pt-BR" sz="3600" dirty="0" smtClean="0"/>
              <a:t>Estudos </a:t>
            </a:r>
            <a:r>
              <a:rPr lang="pt-BR" sz="3600" dirty="0" smtClean="0"/>
              <a:t>de Avalia</a:t>
            </a:r>
            <a:r>
              <a:rPr lang="pt-BR" sz="3600" dirty="0" smtClean="0"/>
              <a:t>ção </a:t>
            </a:r>
            <a:r>
              <a:rPr lang="en-US" sz="3600" dirty="0" smtClean="0"/>
              <a:t>(</a:t>
            </a:r>
            <a:r>
              <a:rPr lang="en-US" sz="3600" dirty="0" smtClean="0"/>
              <a:t>IES)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458200" cy="5257800"/>
          </a:xfrm>
        </p:spPr>
        <p:txBody>
          <a:bodyPr/>
          <a:lstStyle/>
          <a:p>
            <a:r>
              <a:rPr lang="pt-BR" dirty="0" smtClean="0"/>
              <a:t>Estudos Avaliativos são utilizados para apurar a natureza de questões ou preocupações de segurança e determinar a urgência  das ações.</a:t>
            </a:r>
          </a:p>
          <a:p>
            <a:pPr lvl="1"/>
            <a:r>
              <a:rPr lang="pt-BR" dirty="0" smtClean="0"/>
              <a:t>Informar gestores sênior sobre </a:t>
            </a:r>
            <a:r>
              <a:rPr lang="pt-BR" dirty="0" smtClean="0"/>
              <a:t>modos potenciais </a:t>
            </a:r>
            <a:r>
              <a:rPr lang="pt-BR" dirty="0" smtClean="0"/>
              <a:t>falhas (</a:t>
            </a:r>
            <a:r>
              <a:rPr lang="pt-BR" dirty="0" err="1" smtClean="0"/>
              <a:t>PFMs</a:t>
            </a:r>
            <a:r>
              <a:rPr lang="pt-BR" dirty="0" smtClean="0"/>
              <a:t>) e riscos ao projeto </a:t>
            </a:r>
          </a:p>
          <a:p>
            <a:pPr lvl="1"/>
            <a:r>
              <a:rPr lang="pt-BR" dirty="0" smtClean="0"/>
              <a:t>Permitir comparações de riscos segundo Diretrizes de Riscos Toleráveis do USACE</a:t>
            </a:r>
          </a:p>
          <a:p>
            <a:pPr lvl="1"/>
            <a:r>
              <a:rPr lang="pt-BR" dirty="0" smtClean="0"/>
              <a:t>Prestar informações fidedignas  e consistentes  para a priorização de estudos e ações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554162"/>
          </a:xfrm>
        </p:spPr>
        <p:txBody>
          <a:bodyPr anchor="t"/>
          <a:lstStyle/>
          <a:p>
            <a:pPr eaLnBrk="1" hangingPunct="1"/>
            <a:r>
              <a:rPr lang="pt-BR" sz="3200" dirty="0" smtClean="0"/>
              <a:t>ER 1110-2-1156</a:t>
            </a:r>
            <a:br>
              <a:rPr lang="pt-BR" sz="3200" dirty="0" smtClean="0"/>
            </a:br>
            <a:r>
              <a:rPr lang="pt-BR" sz="3200" dirty="0" smtClean="0"/>
              <a:t>Capítulo 8</a:t>
            </a:r>
            <a:br>
              <a:rPr lang="pt-BR" sz="3200" dirty="0" smtClean="0"/>
            </a:br>
            <a:r>
              <a:rPr lang="pt-BR" sz="2400" dirty="0" smtClean="0"/>
              <a:t>Estudos Avaliativos 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362200"/>
            <a:ext cx="45720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pt-BR" sz="2400" dirty="0" smtClean="0"/>
              <a:t>Fluxograma do Processo de Estudo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pt-BR" sz="2400" dirty="0" smtClean="0"/>
              <a:t> </a:t>
            </a:r>
            <a:r>
              <a:rPr lang="pt-BR" sz="2000" dirty="0" smtClean="0"/>
              <a:t>Fig. 8.3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4648200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4419600" y="609600"/>
            <a:ext cx="4343400" cy="990600"/>
          </a:xfrm>
          <a:prstGeom prst="wedgeRoundRectCallout">
            <a:avLst>
              <a:gd name="adj1" fmla="val -117990"/>
              <a:gd name="adj2" fmla="val -328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572000" y="7620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800" dirty="0" smtClean="0"/>
              <a:t>Iniciar um Processo IES</a:t>
            </a:r>
            <a:endParaRPr lang="pt-B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1752600"/>
            <a:ext cx="4343400" cy="35855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cs typeface="+mn-cs"/>
            </a:endParaRP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cs typeface="+mn-cs"/>
              </a:rPr>
              <a:t>QG e </a:t>
            </a:r>
            <a:r>
              <a:rPr lang="pt-BR" dirty="0" smtClean="0">
                <a:cs typeface="+mn-cs"/>
              </a:rPr>
              <a:t>CGR priorizaram projetos IES com base em resultados SPRA, conclusões de Avaliações Periódicas, conhecimento da carteira </a:t>
            </a:r>
            <a:r>
              <a:rPr lang="pt-BR" dirty="0" smtClean="0">
                <a:cs typeface="+mn-cs"/>
              </a:rPr>
              <a:t>de projetos e </a:t>
            </a:r>
            <a:r>
              <a:rPr lang="pt-BR" dirty="0" smtClean="0">
                <a:cs typeface="+mn-cs"/>
              </a:rPr>
              <a:t>fatores de desempenho insatisfatório informados.</a:t>
            </a:r>
          </a:p>
          <a:p>
            <a:pPr marL="231775" indent="-231775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O CGR notifica o distrito de que um estudo IES deve ser iniciado e providencia recursos técnicos e financeiros para a realização da avaliação de riscos.</a:t>
            </a:r>
            <a:endParaRPr lang="pt-BR" dirty="0">
              <a:cs typeface="+mn-cs"/>
            </a:endParaRPr>
          </a:p>
        </p:txBody>
      </p:sp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pt-BR" sz="1400" b="1" dirty="0" smtClean="0"/>
              <a:t>ER 1110-2-1156			  		Estudos Avaliativos </a:t>
            </a:r>
            <a:endParaRPr lang="pt-BR" sz="1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7"/>
          <p:cNvSpPr txBox="1">
            <a:spLocks noChangeArrowheads="1"/>
          </p:cNvSpPr>
          <p:nvPr/>
        </p:nvSpPr>
        <p:spPr bwMode="auto">
          <a:xfrm>
            <a:off x="4343400" y="1676400"/>
            <a:ext cx="43434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 </a:t>
            </a:r>
            <a:r>
              <a:rPr lang="pt-BR" dirty="0" smtClean="0"/>
              <a:t>O Programa de Segurança de Correção de  </a:t>
            </a:r>
            <a:r>
              <a:rPr lang="pt-BR" dirty="0" smtClean="0"/>
              <a:t>Infiltra</a:t>
            </a:r>
            <a:r>
              <a:rPr lang="pt-BR" dirty="0" smtClean="0"/>
              <a:t>ção</a:t>
            </a:r>
            <a:r>
              <a:rPr lang="pt-BR" dirty="0" smtClean="0">
                <a:cs typeface="+mn-cs"/>
              </a:rPr>
              <a:t>/</a:t>
            </a:r>
            <a:r>
              <a:rPr lang="pt-BR" dirty="0" smtClean="0"/>
              <a:t>Es</a:t>
            </a:r>
            <a:r>
              <a:rPr lang="pt-BR" dirty="0" smtClean="0">
                <a:cs typeface="+mn-cs"/>
              </a:rPr>
              <a:t>tabilidade (</a:t>
            </a:r>
            <a:r>
              <a:rPr lang="pt-BR" dirty="0" err="1" smtClean="0">
                <a:cs typeface="+mn-cs"/>
              </a:rPr>
              <a:t>Wedge</a:t>
            </a:r>
            <a:r>
              <a:rPr lang="pt-BR" dirty="0" smtClean="0">
                <a:cs typeface="+mn-cs"/>
              </a:rPr>
              <a:t> </a:t>
            </a:r>
            <a:r>
              <a:rPr lang="pt-BR" dirty="0" err="1" smtClean="0">
                <a:cs typeface="+mn-cs"/>
              </a:rPr>
              <a:t>Funds</a:t>
            </a:r>
            <a:r>
              <a:rPr lang="pt-BR" dirty="0" smtClean="0">
                <a:cs typeface="+mn-cs"/>
              </a:rPr>
              <a:t>)  é a fonte de financiamento para Estudos Avaliativos IES.</a:t>
            </a:r>
          </a:p>
          <a:p>
            <a:pPr>
              <a:defRPr/>
            </a:pPr>
            <a:endParaRPr lang="pt-BR" sz="1200" dirty="0" smtClean="0">
              <a:cs typeface="+mn-cs"/>
            </a:endParaRPr>
          </a:p>
          <a:p>
            <a:pPr>
              <a:defRPr/>
            </a:pPr>
            <a:r>
              <a:rPr lang="pt-BR" dirty="0" smtClean="0">
                <a:cs typeface="+mn-cs"/>
              </a:rPr>
              <a:t>O CGR administra o WEDGE para a Equipe de Segurança de Barragens da QG</a:t>
            </a:r>
          </a:p>
          <a:p>
            <a:pPr>
              <a:defRPr/>
            </a:pPr>
            <a:endParaRPr lang="pt-BR" sz="1100" dirty="0" smtClean="0">
              <a:cs typeface="+mn-cs"/>
            </a:endParaRPr>
          </a:p>
          <a:p>
            <a:pPr>
              <a:defRPr/>
            </a:pPr>
            <a:endParaRPr lang="pt-BR" sz="1100" dirty="0" smtClean="0">
              <a:cs typeface="+mn-cs"/>
            </a:endParaRPr>
          </a:p>
          <a:p>
            <a:pPr>
              <a:defRPr/>
            </a:pPr>
            <a:r>
              <a:rPr lang="pt-BR" dirty="0" smtClean="0">
                <a:cs typeface="+mn-cs"/>
              </a:rPr>
              <a:t>Projeto Típico da Equipe:</a:t>
            </a:r>
          </a:p>
          <a:p>
            <a:pPr marL="288925" indent="-288925">
              <a:buFont typeface="Arial" pitchFamily="34" charset="0"/>
              <a:buChar char="•"/>
              <a:defRPr/>
            </a:pPr>
            <a:r>
              <a:rPr lang="pt-BR" sz="1600" dirty="0" smtClean="0"/>
              <a:t>PDT do Distrito e </a:t>
            </a:r>
            <a:r>
              <a:rPr lang="pt-BR" sz="1600" dirty="0" smtClean="0">
                <a:cs typeface="+mn-cs"/>
              </a:rPr>
              <a:t>Gestor de projeto</a:t>
            </a:r>
          </a:p>
          <a:p>
            <a:pPr marL="288925" indent="-288925">
              <a:buFont typeface="Arial" pitchFamily="34" charset="0"/>
              <a:buChar char="•"/>
              <a:defRPr/>
            </a:pPr>
            <a:r>
              <a:rPr lang="pt-BR" sz="1600" dirty="0" smtClean="0"/>
              <a:t>Assessor Sênior CGR </a:t>
            </a:r>
            <a:r>
              <a:rPr lang="pt-BR" sz="1600" dirty="0" smtClean="0">
                <a:cs typeface="+mn-cs"/>
              </a:rPr>
              <a:t>e Assessor Técnico</a:t>
            </a:r>
          </a:p>
          <a:p>
            <a:pPr marL="288925" indent="-288925">
              <a:buFont typeface="Arial" pitchFamily="34" charset="0"/>
              <a:buChar char="•"/>
              <a:defRPr/>
            </a:pPr>
            <a:r>
              <a:rPr lang="pt-BR" sz="1600" dirty="0" smtClean="0"/>
              <a:t>CGR Regional - Equipe</a:t>
            </a:r>
            <a:r>
              <a:rPr lang="pt-BR" sz="1600" dirty="0" smtClean="0">
                <a:cs typeface="+mn-cs"/>
              </a:rPr>
              <a:t> de </a:t>
            </a:r>
            <a:r>
              <a:rPr lang="pt-BR" sz="1600" dirty="0" smtClean="0"/>
              <a:t>Risco</a:t>
            </a:r>
            <a:endParaRPr lang="pt-BR" sz="1600" dirty="0" smtClean="0">
              <a:cs typeface="+mn-cs"/>
            </a:endParaRPr>
          </a:p>
          <a:p>
            <a:pPr marL="288925" indent="-288925">
              <a:buFont typeface="Arial" pitchFamily="34" charset="0"/>
              <a:buChar char="•"/>
              <a:defRPr/>
            </a:pPr>
            <a:r>
              <a:rPr lang="pt-BR" sz="1600" dirty="0" smtClean="0">
                <a:cs typeface="+mn-cs"/>
              </a:rPr>
              <a:t>Equipe de Consequências</a:t>
            </a:r>
          </a:p>
          <a:p>
            <a:pPr marL="288925" indent="-288925">
              <a:buFont typeface="Arial" pitchFamily="34" charset="0"/>
              <a:buChar char="•"/>
              <a:defRPr/>
            </a:pPr>
            <a:r>
              <a:rPr lang="pt-BR" sz="1600" dirty="0" smtClean="0">
                <a:cs typeface="+mn-cs"/>
              </a:rPr>
              <a:t>Equipe Vertical</a:t>
            </a:r>
          </a:p>
          <a:p>
            <a:pPr marL="288925" indent="-288925">
              <a:buFont typeface="Arial" pitchFamily="34" charset="0"/>
              <a:buChar char="•"/>
              <a:defRPr/>
            </a:pPr>
            <a:r>
              <a:rPr lang="pt-BR" sz="1600" dirty="0" smtClean="0">
                <a:cs typeface="+mn-cs"/>
              </a:rPr>
              <a:t>DSPC e DSMMCX</a:t>
            </a:r>
            <a:endParaRPr lang="pt-BR" sz="1600" dirty="0">
              <a:cs typeface="+mn-cs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114800" y="609600"/>
            <a:ext cx="4724400" cy="685800"/>
          </a:xfrm>
          <a:prstGeom prst="wedgeRectCallout">
            <a:avLst>
              <a:gd name="adj1" fmla="val -104438"/>
              <a:gd name="adj2" fmla="val 107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343400" y="533400"/>
            <a:ext cx="426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Financiar um Plano de Estudo IES</a:t>
            </a:r>
            <a:endParaRPr lang="pt-BR" sz="2400" dirty="0"/>
          </a:p>
        </p:txBody>
      </p:sp>
      <p:sp>
        <p:nvSpPr>
          <p:cNvPr id="81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pt-BR" sz="1400" b="1" dirty="0" smtClean="0"/>
              <a:t>Estudos Avaliativos </a:t>
            </a:r>
            <a:endParaRPr lang="pt-BR" sz="18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191000" y="457200"/>
            <a:ext cx="4724400" cy="609600"/>
          </a:xfrm>
          <a:prstGeom prst="wedgeRectCallout">
            <a:avLst>
              <a:gd name="adj1" fmla="val -106342"/>
              <a:gd name="adj2" fmla="val 196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4343400" y="533400"/>
            <a:ext cx="449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/>
              <a:t>Plano de Estudo IES Aprovado </a:t>
            </a:r>
            <a:endParaRPr lang="pt-BR" sz="2400" dirty="0"/>
          </a:p>
        </p:txBody>
      </p:sp>
      <p:sp>
        <p:nvSpPr>
          <p:cNvPr id="922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en-US" sz="1400" b="1" dirty="0" err="1" smtClean="0"/>
              <a:t>Estudos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Avaliativos</a:t>
            </a:r>
            <a:r>
              <a:rPr lang="en-US" sz="1400" b="1" dirty="0" smtClean="0"/>
              <a:t> IES</a:t>
            </a:r>
            <a:endParaRPr lang="en-US" sz="1800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1447800"/>
            <a:ext cx="5105400" cy="535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 smtClean="0">
                <a:cs typeface="+mn-cs"/>
              </a:rPr>
              <a:t>Conteúdo do Plano de Estudo IES: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Descrição </a:t>
            </a:r>
            <a:r>
              <a:rPr lang="pt-BR" dirty="0" smtClean="0"/>
              <a:t>e finalidade do projeto </a:t>
            </a:r>
            <a:endParaRPr lang="pt-BR" dirty="0" smtClean="0">
              <a:cs typeface="+mn-cs"/>
            </a:endParaRP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Panorama de análises de risco anteriores, conclusões e motivos por traz da atual escala DSAC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Descrição dos fatores de Segurança de Barragens.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err="1" smtClean="0">
                <a:cs typeface="+mn-cs"/>
              </a:rPr>
              <a:t>IRRMs</a:t>
            </a:r>
            <a:r>
              <a:rPr lang="pt-BR" dirty="0" smtClean="0">
                <a:cs typeface="+mn-cs"/>
              </a:rPr>
              <a:t> já implementadas para tratar da(s) questão(</a:t>
            </a:r>
            <a:r>
              <a:rPr lang="pt-BR" dirty="0" err="1" smtClean="0">
                <a:cs typeface="+mn-cs"/>
              </a:rPr>
              <a:t>ões</a:t>
            </a:r>
            <a:r>
              <a:rPr lang="pt-BR" dirty="0" smtClean="0">
                <a:cs typeface="+mn-cs"/>
              </a:rPr>
              <a:t>).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Escopo proposto dos esforços, listando membros da equipe do projeto, estimativa orçamentária e cronograma básico. 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Plano de Avaliação do Projeto</a:t>
            </a:r>
            <a:endParaRPr lang="pt-BR" dirty="0" smtClean="0">
              <a:solidFill>
                <a:srgbClr val="0033CC"/>
              </a:solidFill>
              <a:cs typeface="+mn-cs"/>
            </a:endParaRPr>
          </a:p>
          <a:p>
            <a:pPr indent="-347663">
              <a:defRPr/>
            </a:pPr>
            <a:r>
              <a:rPr lang="pt-BR" sz="2400" dirty="0" smtClean="0">
                <a:cs typeface="+mn-cs"/>
              </a:rPr>
              <a:t>Responsabilidade pela Elaboração do Plano de Estudo: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r>
              <a:rPr lang="pt-BR" dirty="0" smtClean="0">
                <a:cs typeface="+mn-cs"/>
              </a:rPr>
              <a:t>GP do distrito e PDT </a:t>
            </a:r>
          </a:p>
          <a:p>
            <a:pPr marL="347663" indent="-347663">
              <a:buFont typeface="Arial" pitchFamily="34" charset="0"/>
              <a:buChar char="•"/>
              <a:defRPr/>
            </a:pPr>
            <a:endParaRPr lang="en-US" dirty="0">
              <a:cs typeface="+mn-cs"/>
            </a:endParaRPr>
          </a:p>
          <a:p>
            <a:pPr marL="347663" indent="-347663"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3581400" y="638175"/>
            <a:ext cx="5030788" cy="914400"/>
          </a:xfrm>
          <a:prstGeom prst="wedgeRectCallout">
            <a:avLst>
              <a:gd name="adj1" fmla="val -87096"/>
              <a:gd name="adj2" fmla="val 162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363912" y="801688"/>
            <a:ext cx="5627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Financiamento do Estudo Aprovado</a:t>
            </a:r>
            <a:endParaRPr lang="pt-BR" sz="2400" dirty="0"/>
          </a:p>
        </p:txBody>
      </p:sp>
      <p:sp>
        <p:nvSpPr>
          <p:cNvPr id="10245" name="TextBox 12"/>
          <p:cNvSpPr txBox="1">
            <a:spLocks noChangeArrowheads="1"/>
          </p:cNvSpPr>
          <p:nvPr/>
        </p:nvSpPr>
        <p:spPr bwMode="auto">
          <a:xfrm>
            <a:off x="4191000" y="4038600"/>
            <a:ext cx="457200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ts val="600"/>
              </a:spcBef>
              <a:buFont typeface="Arial" charset="0"/>
              <a:buChar char="•"/>
            </a:pPr>
            <a:r>
              <a:rPr lang="pt-BR" dirty="0" smtClean="0"/>
              <a:t>Apresentar  cópia eletrônica para análise do MSC DSO, QG USACE DSPM e CGR.</a:t>
            </a:r>
          </a:p>
          <a:p>
            <a:pPr marL="231775" indent="-231775">
              <a:spcBef>
                <a:spcPts val="600"/>
              </a:spcBef>
              <a:buFont typeface="Arial" charset="0"/>
              <a:buChar char="•"/>
            </a:pPr>
            <a:r>
              <a:rPr lang="pt-BR" i="1" dirty="0" err="1" smtClean="0"/>
              <a:t>Upload</a:t>
            </a:r>
            <a:r>
              <a:rPr lang="pt-BR" dirty="0" smtClean="0"/>
              <a:t> a cópia FINAL do Plano de Estudo Aprovado para o banco de dados RADS II.</a:t>
            </a:r>
            <a:endParaRPr lang="pt-BR" dirty="0"/>
          </a:p>
        </p:txBody>
      </p:sp>
      <p:sp>
        <p:nvSpPr>
          <p:cNvPr id="102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en-US" sz="1400" b="1" dirty="0" err="1" smtClean="0"/>
              <a:t>Estudos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Avaliativos</a:t>
            </a:r>
            <a:r>
              <a:rPr lang="en-US" sz="1400" b="1" dirty="0" smtClean="0"/>
              <a:t> IES</a:t>
            </a:r>
            <a:endParaRPr lang="en-US" sz="1800" b="1" dirty="0" smtClean="0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102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4835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657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ular Callout 9"/>
          <p:cNvSpPr/>
          <p:nvPr/>
        </p:nvSpPr>
        <p:spPr>
          <a:xfrm>
            <a:off x="4267200" y="457200"/>
            <a:ext cx="4724400" cy="533400"/>
          </a:xfrm>
          <a:prstGeom prst="wedgeRectCallout">
            <a:avLst>
              <a:gd name="adj1" fmla="val -108270"/>
              <a:gd name="adj2" fmla="val 4809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4343400" y="4572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dirty="0" smtClean="0"/>
              <a:t>Iniciar estudo IES</a:t>
            </a:r>
            <a:endParaRPr lang="pt-BR" sz="2800" dirty="0"/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4038600" y="1066800"/>
            <a:ext cx="4724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Fase 1 IES – Com base em dados existentes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Fase 2 IES – Com base em dados adicionais e agregados e coletados conforme a necessidade.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Equipes </a:t>
            </a:r>
            <a:r>
              <a:rPr lang="pt-BR" sz="1600" dirty="0" smtClean="0"/>
              <a:t>de Risco regional CGR e PDT do distrito participam do processo de Solicitação PFMA.  Um membro da equipe de operações da barragem deve participar das atividades PFMA e RA.  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A Equipe de Risco da </a:t>
            </a:r>
            <a:r>
              <a:rPr lang="pt-BR" sz="1600" dirty="0" smtClean="0"/>
              <a:t>CGR </a:t>
            </a:r>
            <a:r>
              <a:rPr lang="pt-BR" sz="1600" dirty="0" smtClean="0"/>
              <a:t>é responsável pela documentação da avaliação de riscos e pelas seções pertinentes do relatório.</a:t>
            </a:r>
          </a:p>
          <a:p>
            <a:pPr marL="231775" indent="-231775">
              <a:spcAft>
                <a:spcPts val="600"/>
              </a:spcAft>
              <a:buFont typeface="Arial" charset="0"/>
              <a:buChar char="•"/>
            </a:pPr>
            <a:r>
              <a:rPr lang="pt-BR" sz="1600" dirty="0" smtClean="0"/>
              <a:t>O PDT distrital é responsável pela coordenação de insumos da equipe do projeto, pela prepação do Relatório de Avaliação  e pela coordenação das atividades de Avaliação.</a:t>
            </a:r>
            <a:endParaRPr lang="pt-BR" sz="1600" dirty="0"/>
          </a:p>
        </p:txBody>
      </p:sp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304800"/>
          </a:xfrm>
        </p:spPr>
        <p:txBody>
          <a:bodyPr/>
          <a:lstStyle/>
          <a:p>
            <a:r>
              <a:rPr lang="en-US" sz="1400" b="1" dirty="0" smtClean="0"/>
              <a:t>ER 1110-2-1156			  		</a:t>
            </a:r>
            <a:r>
              <a:rPr lang="en-US" sz="1400" b="1" dirty="0" err="1" smtClean="0"/>
              <a:t>Estudos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Avaliativos</a:t>
            </a:r>
            <a:r>
              <a:rPr lang="en-US" sz="1400" b="1" dirty="0" smtClean="0"/>
              <a:t> IES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Master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8803</TotalTime>
  <Words>2175</Words>
  <Application>Microsoft Macintosh PowerPoint</Application>
  <PresentationFormat>On-screen Show (4:3)</PresentationFormat>
  <Paragraphs>184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Title Master</vt:lpstr>
      <vt:lpstr>Slide Master</vt:lpstr>
      <vt:lpstr>Estudos de Avaliação</vt:lpstr>
      <vt:lpstr>ER 1110-2-1156 Capítulo 8 Estudos de Avaliação IES</vt:lpstr>
      <vt:lpstr>Estudos de Avaliação (IES)</vt:lpstr>
      <vt:lpstr>ER 1110-2-1156 Capítulo 8 Estudos Avaliativos   </vt:lpstr>
      <vt:lpstr>ER 1110-2-1156       Estudos Avaliativos </vt:lpstr>
      <vt:lpstr>ER 1110-2-1156       Estudos Avaliativos </vt:lpstr>
      <vt:lpstr>ER 1110-2-1156       Estudos Avaliativos IES</vt:lpstr>
      <vt:lpstr>ER 1110-2-1156       Estudos Avaliativos IES</vt:lpstr>
      <vt:lpstr>ER 1110-2-1156       Estudos Avaliativos IES</vt:lpstr>
      <vt:lpstr>ER 1110-2-1156     Estudos Avaliativos IES</vt:lpstr>
      <vt:lpstr>ER 1110-2-1156       Estudos Avaliativos IES</vt:lpstr>
      <vt:lpstr>ER 1110-2-1156       Estudos Avaliativos IES</vt:lpstr>
      <vt:lpstr>ER 1110-2-1156     Estudos Avaliativos IES</vt:lpstr>
      <vt:lpstr>ER 1110-2-1156     Estudos Avaliativos IES</vt:lpstr>
      <vt:lpstr>ER 1110-2-1156     Estudos Avaliativos IES</vt:lpstr>
      <vt:lpstr>ER 1110-2-1156       Estudos Avaliativos IES</vt:lpstr>
      <vt:lpstr>ER 1110-2-1156     Estudos Avaliativos IES</vt:lpstr>
      <vt:lpstr>ER 1110-2-1156     Estudos Avaliativos IES</vt:lpstr>
      <vt:lpstr>ER 1110-2-1156       Estudos Avaliativos IES</vt:lpstr>
      <vt:lpstr>ER 1110-2-1156       Estudos Avaliativos IES</vt:lpstr>
      <vt:lpstr>ER 1110-2-1156       Estudos Avaliativos IES</vt:lpstr>
      <vt:lpstr>ER 1110-2-1156       Estudos Avaliativos IES</vt:lpstr>
      <vt:lpstr>ER 1110-2-1156       Estudos Avaliativos IES</vt:lpstr>
      <vt:lpstr>ER 1110-2-1156       Estudos Avaliativos IES</vt:lpstr>
      <vt:lpstr>ER 1110-2-1156       Estudos Avaliativos IES</vt:lpstr>
      <vt:lpstr>ER 1110-2-1156       Estudos Avaliativos IES</vt:lpstr>
      <vt:lpstr>Perguntas?</vt:lpstr>
    </vt:vector>
  </TitlesOfParts>
  <Company>US Army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b6imemb6</dc:creator>
  <cp:lastModifiedBy>Andrew Miccolis</cp:lastModifiedBy>
  <cp:revision>104</cp:revision>
  <dcterms:created xsi:type="dcterms:W3CDTF">2009-05-21T17:19:18Z</dcterms:created>
  <dcterms:modified xsi:type="dcterms:W3CDTF">2013-05-23T11:36:15Z</dcterms:modified>
</cp:coreProperties>
</file>