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66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1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>
      <p:cViewPr>
        <p:scale>
          <a:sx n="66" d="100"/>
          <a:sy n="66" d="100"/>
        </p:scale>
        <p:origin x="-658" y="-6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7EC0-BC35-4CB0-976C-46CFD67B81BF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1857-5FD2-4E7B-8613-B1FCA88FB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Getting</a:t>
            </a:r>
            <a:r>
              <a:rPr lang="en-US" baseline="0" dirty="0" smtClean="0"/>
              <a:t> away from specifically HSS and moving to inspection of all structural items, preparation for inspections includes proper planning, </a:t>
            </a:r>
            <a:r>
              <a:rPr lang="en-US" baseline="0" dirty="0" err="1" smtClean="0"/>
              <a:t>stc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for short dams and slopes not too steep.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BE54-C098-4075-B9FA-B65E0C55565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A256D-8FEF-4F0C-AEC4-BFF3F187AA05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Note green grass (seepage in D/S left abutment.)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Relief wells are designed to help control seepage</a:t>
            </a:r>
            <a:r>
              <a:rPr lang="en-US" baseline="0" dirty="0" smtClean="0"/>
              <a:t> pressures that could lead to piping or instability by collecting seepage and discharging it safely downstream.  Visually check whether flow is occurring.  Determine if a flow should be present based on previous readings and current reservoir level.  Measure flow rate with weir, flume, or bucket and stopwatch and compare with expectations.  Check turbidity.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BE54-C098-4075-B9FA-B65E0C55565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9A7482-0422-494E-94FF-C346946F550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8896F-D142-45D3-A37F-E43D5E664666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DA6E38-AA99-4F67-A283-CEB1C377E900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4A1A6-6C6E-4A16-9A7C-76505FB74B4A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25ADB-AD88-4101-B5B4-39862A66B575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3A05E-F05F-4A0A-ADD3-5584BC777346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0C0F81-0693-43B8-BD26-6DCDBAF0D58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Assemble team appropriate for inspection.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03399-9AE3-4735-AA93-6495159EF93C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EA789-12A8-4312-917F-B5A3F4D74D3C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88761-F48A-4FFE-84D6-B5230A2F4ECA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080F7-6DCD-4B6C-A8E4-99E0905697F3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4913"/>
            <a:fld id="{0D400571-A725-4323-A531-F750C10C2238}" type="slidenum">
              <a:rPr lang="en-US" smtClean="0"/>
              <a:pPr defTabSz="904913"/>
              <a:t>46</a:t>
            </a:fld>
            <a:endParaRPr lang="en-US" dirty="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Periodic Inspections of the dam revealed a slight depression on the upstream slope and leakage through conduit joints, and movement of fine sand from the downstream slope during major maintenance activities.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Sounding with hammer is a method of determining</a:t>
            </a:r>
            <a:r>
              <a:rPr lang="en-US" baseline="0" dirty="0" smtClean="0"/>
              <a:t> quality of concrete.  Hollow sound indicates failed concrete.  High sound indicates good concrete.  Also can use chain drag method.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times </a:t>
            </a:r>
            <a:r>
              <a:rPr lang="en-US" dirty="0" err="1" smtClean="0"/>
              <a:t>tainter</a:t>
            </a:r>
            <a:r>
              <a:rPr lang="en-US" dirty="0" smtClean="0"/>
              <a:t> gates have several levels of compartments and the lower compartments get filled with debris.  Debris needs to be cleaned out s</a:t>
            </a:r>
            <a:r>
              <a:rPr lang="en-US" baseline="0" dirty="0" smtClean="0"/>
              <a:t>o that it can be properly inspected.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Climb teams can be used to inspect piers and other otherwise inaccessible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glasses can help</a:t>
            </a:r>
            <a:r>
              <a:rPr lang="en-US" baseline="0" dirty="0" smtClean="0"/>
              <a:t> with visual inspections of inaccessible items.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Ops personnel can</a:t>
            </a:r>
            <a:r>
              <a:rPr lang="en-US" baseline="0" dirty="0" smtClean="0"/>
              <a:t> give important info that can aid you in inspection.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Structural Aspects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4395AE-7E99-4049-A5FA-A21BC439E2D1}" type="slidenum">
              <a:rPr lang="en-US"/>
              <a:pPr/>
              <a:t>8</a:t>
            </a:fld>
            <a:endParaRPr lang="en-US"/>
          </a:p>
        </p:txBody>
      </p:sp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locate deficiency, identify monolith numbers.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40DE-5F23-4D8D-BCA1-9749EA174E2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E706B-4398-44AA-A1FE-E40986FBA34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3757B-F715-449C-B639-8401278B989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7F1BA-D67F-4C9B-A45C-B616BB130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CC7D5-AADD-49FA-8209-475AB0712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5FBA0-85FA-41DD-A1DD-482288AB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4C019-37C7-4484-AE0D-6330E9A36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8772D2-7AE8-4A93-AA45-9019B250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BEF5F-8FA6-440F-B410-7B1ED1EF4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BF0D79-5E21-4B51-83BC-01370C630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60489-68D3-439A-9BFF-659C217B7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0AD57-2CF4-4544-96CA-35FCAB7A7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F2CABE-9980-4043-AA6F-5024EEE23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79B778-9B5B-44B4-90AA-9D0DD5F6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826073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>
          <a:xfrm>
            <a:off x="4094011" y="3733800"/>
            <a:ext cx="5049989" cy="3787788"/>
          </a:xfrm>
          <a:prstGeom prst="rect">
            <a:avLst/>
          </a:prstGeom>
          <a:noFill/>
          <a:ln/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 l="5948" b="20731"/>
          <a:stretch>
            <a:fillRect/>
          </a:stretch>
        </p:blipFill>
        <p:spPr bwMode="auto">
          <a:xfrm>
            <a:off x="4876800" y="1600200"/>
            <a:ext cx="4267200" cy="268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12"/>
          <p:cNvSpPr/>
          <p:nvPr userDrawn="1"/>
        </p:nvSpPr>
        <p:spPr>
          <a:xfrm>
            <a:off x="0" y="-7258"/>
            <a:ext cx="9129486" cy="6894286"/>
          </a:xfrm>
          <a:custGeom>
            <a:avLst/>
            <a:gdLst>
              <a:gd name="connsiteX0" fmla="*/ 0 w 9129486"/>
              <a:gd name="connsiteY0" fmla="*/ 0 h 6894286"/>
              <a:gd name="connsiteX1" fmla="*/ 9129486 w 9129486"/>
              <a:gd name="connsiteY1" fmla="*/ 0 h 6894286"/>
              <a:gd name="connsiteX2" fmla="*/ 9129486 w 9129486"/>
              <a:gd name="connsiteY2" fmla="*/ 1669143 h 6894286"/>
              <a:gd name="connsiteX3" fmla="*/ 8824686 w 9129486"/>
              <a:gd name="connsiteY3" fmla="*/ 1669143 h 6894286"/>
              <a:gd name="connsiteX4" fmla="*/ 8432800 w 9129486"/>
              <a:gd name="connsiteY4" fmla="*/ 1683657 h 6894286"/>
              <a:gd name="connsiteX5" fmla="*/ 8026400 w 9129486"/>
              <a:gd name="connsiteY5" fmla="*/ 1756229 h 6894286"/>
              <a:gd name="connsiteX6" fmla="*/ 7649029 w 9129486"/>
              <a:gd name="connsiteY6" fmla="*/ 1872343 h 6894286"/>
              <a:gd name="connsiteX7" fmla="*/ 7097486 w 9129486"/>
              <a:gd name="connsiteY7" fmla="*/ 2061029 h 6894286"/>
              <a:gd name="connsiteX8" fmla="*/ 6647543 w 9129486"/>
              <a:gd name="connsiteY8" fmla="*/ 2278743 h 6894286"/>
              <a:gd name="connsiteX9" fmla="*/ 6313714 w 9129486"/>
              <a:gd name="connsiteY9" fmla="*/ 2496457 h 6894286"/>
              <a:gd name="connsiteX10" fmla="*/ 5892800 w 9129486"/>
              <a:gd name="connsiteY10" fmla="*/ 2844800 h 6894286"/>
              <a:gd name="connsiteX11" fmla="*/ 5457371 w 9129486"/>
              <a:gd name="connsiteY11" fmla="*/ 3251200 h 6894286"/>
              <a:gd name="connsiteX12" fmla="*/ 5138057 w 9129486"/>
              <a:gd name="connsiteY12" fmla="*/ 3628571 h 6894286"/>
              <a:gd name="connsiteX13" fmla="*/ 4804229 w 9129486"/>
              <a:gd name="connsiteY13" fmla="*/ 4107543 h 6894286"/>
              <a:gd name="connsiteX14" fmla="*/ 4542971 w 9129486"/>
              <a:gd name="connsiteY14" fmla="*/ 4601029 h 6894286"/>
              <a:gd name="connsiteX15" fmla="*/ 4296229 w 9129486"/>
              <a:gd name="connsiteY15" fmla="*/ 5210629 h 6894286"/>
              <a:gd name="connsiteX16" fmla="*/ 4136571 w 9129486"/>
              <a:gd name="connsiteY16" fmla="*/ 5820229 h 6894286"/>
              <a:gd name="connsiteX17" fmla="*/ 4064000 w 9129486"/>
              <a:gd name="connsiteY17" fmla="*/ 6299200 h 6894286"/>
              <a:gd name="connsiteX18" fmla="*/ 4020457 w 9129486"/>
              <a:gd name="connsiteY18" fmla="*/ 6894286 h 6894286"/>
              <a:gd name="connsiteX19" fmla="*/ 0 w 9129486"/>
              <a:gd name="connsiteY19" fmla="*/ 6865257 h 6894286"/>
              <a:gd name="connsiteX20" fmla="*/ 0 w 9129486"/>
              <a:gd name="connsiteY20" fmla="*/ 0 h 68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29486" h="6894286">
                <a:moveTo>
                  <a:pt x="0" y="0"/>
                </a:moveTo>
                <a:lnTo>
                  <a:pt x="9129486" y="0"/>
                </a:lnTo>
                <a:lnTo>
                  <a:pt x="9129486" y="1669143"/>
                </a:lnTo>
                <a:lnTo>
                  <a:pt x="8824686" y="1669143"/>
                </a:lnTo>
                <a:lnTo>
                  <a:pt x="8432800" y="1683657"/>
                </a:lnTo>
                <a:lnTo>
                  <a:pt x="8026400" y="1756229"/>
                </a:lnTo>
                <a:lnTo>
                  <a:pt x="7649029" y="1872343"/>
                </a:lnTo>
                <a:lnTo>
                  <a:pt x="7097486" y="2061029"/>
                </a:lnTo>
                <a:lnTo>
                  <a:pt x="6647543" y="2278743"/>
                </a:lnTo>
                <a:lnTo>
                  <a:pt x="6313714" y="2496457"/>
                </a:lnTo>
                <a:lnTo>
                  <a:pt x="5892800" y="2844800"/>
                </a:lnTo>
                <a:lnTo>
                  <a:pt x="5457371" y="3251200"/>
                </a:lnTo>
                <a:lnTo>
                  <a:pt x="5138057" y="3628571"/>
                </a:lnTo>
                <a:lnTo>
                  <a:pt x="4804229" y="4107543"/>
                </a:lnTo>
                <a:lnTo>
                  <a:pt x="4542971" y="4601029"/>
                </a:lnTo>
                <a:lnTo>
                  <a:pt x="4296229" y="5210629"/>
                </a:lnTo>
                <a:lnTo>
                  <a:pt x="4136571" y="5820229"/>
                </a:lnTo>
                <a:lnTo>
                  <a:pt x="4064000" y="6299200"/>
                </a:lnTo>
                <a:lnTo>
                  <a:pt x="4020457" y="6894286"/>
                </a:lnTo>
                <a:lnTo>
                  <a:pt x="0" y="6865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081588"/>
            <a:ext cx="1371600" cy="938213"/>
          </a:xfrm>
          <a:prstGeom prst="rect">
            <a:avLst/>
          </a:prstGeom>
          <a:noFill/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724400" y="4267200"/>
            <a:ext cx="44196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2454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smtClean="0"/>
              <a:t>Corps </a:t>
            </a:r>
            <a:r>
              <a:rPr lang="en-US" sz="1200" b="1" dirty="0"/>
              <a:t>of Engineers</a:t>
            </a:r>
          </a:p>
          <a:p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0" name="Picture 23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207672" cy="1131304"/>
          </a:xfrm>
          <a:prstGeom prst="rect">
            <a:avLst/>
          </a:prstGeom>
          <a:noFill/>
        </p:spPr>
      </p:pic>
      <p:pic>
        <p:nvPicPr>
          <p:cNvPr id="11" name="Picture 25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43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687647A-9332-4357-AB56-6FD9E33C2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3810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8" descr="USACE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6597" y="5943600"/>
            <a:ext cx="1037403" cy="7096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se.hernandez@usace.army.mi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Documents%20and%20Settings\m5meadr\Desktop\2010%20Prospect\MVI_0027.AVI" TargetMode="Externa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7772400" cy="1470025"/>
          </a:xfrm>
        </p:spPr>
        <p:txBody>
          <a:bodyPr/>
          <a:lstStyle/>
          <a:p>
            <a:r>
              <a:rPr lang="en-US" sz="4400" dirty="0" smtClean="0"/>
              <a:t>Dam Safety Inspections</a:t>
            </a:r>
            <a:endParaRPr lang="en-US" sz="4400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1828800"/>
            <a:ext cx="4572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/>
              <a:t>Robert Taylor, P.E.</a:t>
            </a:r>
          </a:p>
          <a:p>
            <a:r>
              <a:rPr lang="en-US" sz="1600" dirty="0" smtClean="0"/>
              <a:t>Regional Dam Safety Program Manager</a:t>
            </a:r>
          </a:p>
          <a:p>
            <a:r>
              <a:rPr lang="en-US" sz="1600" dirty="0" smtClean="0"/>
              <a:t>U.S. Army Corps of Engineers</a:t>
            </a:r>
          </a:p>
          <a:p>
            <a:r>
              <a:rPr lang="en-US" sz="1600" dirty="0" smtClean="0"/>
              <a:t>Great Lakes &amp; Ohio River Division    </a:t>
            </a:r>
          </a:p>
          <a:p>
            <a:r>
              <a:rPr lang="en-US" sz="1600" dirty="0" smtClean="0">
                <a:hlinkClick r:id="rId2"/>
              </a:rPr>
              <a:t>Robert.E.Taylor@usace.army.mil</a:t>
            </a: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Dam Safety Workshop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Brasília, Brazil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20-24 May 2013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Sighting Crest for Movement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56927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/>
              <a:t>Sight along Guardrails</a:t>
            </a:r>
            <a:endParaRPr lang="en-US" dirty="0"/>
          </a:p>
        </p:txBody>
      </p:sp>
      <p:pic>
        <p:nvPicPr>
          <p:cNvPr id="4" name="Picture 4" descr="DCP_04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034244"/>
            <a:ext cx="4419600" cy="582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031038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Upstream Slope and Crest</a:t>
            </a:r>
          </a:p>
        </p:txBody>
      </p:sp>
      <p:pic>
        <p:nvPicPr>
          <p:cNvPr id="15364" name="Picture 3" descr="DCP_1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73040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Downstream Slope and Crest</a:t>
            </a:r>
          </a:p>
        </p:txBody>
      </p:sp>
      <p:pic>
        <p:nvPicPr>
          <p:cNvPr id="17412" name="Picture 3" descr="DCP_1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3040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Zig-Zag</a:t>
            </a:r>
            <a:r>
              <a:rPr lang="en-US" dirty="0" smtClean="0"/>
              <a:t> Pattern of Inspecting Slope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21573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Pattern of Inspecting Slope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95" y="1828800"/>
            <a:ext cx="925839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Slope Inspection</a:t>
            </a:r>
            <a:endParaRPr lang="en-US" dirty="0"/>
          </a:p>
        </p:txBody>
      </p:sp>
      <p:pic>
        <p:nvPicPr>
          <p:cNvPr id="3" name="Picture 3" descr="P82607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895337"/>
            <a:ext cx="7208837" cy="5407051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Abutment Seepage</a:t>
            </a:r>
          </a:p>
        </p:txBody>
      </p:sp>
      <p:pic>
        <p:nvPicPr>
          <p:cNvPr id="52228" name="Picture 3" descr="Seep Jul 10 06  drought  Elev 7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953" y="1219200"/>
            <a:ext cx="736975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Rip Rap Deterioration</a:t>
            </a:r>
          </a:p>
        </p:txBody>
      </p:sp>
      <p:pic>
        <p:nvPicPr>
          <p:cNvPr id="34820" name="Picture 3" descr="Broken Riprap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33004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Broken Riprap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752600"/>
            <a:ext cx="563880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Rip Rap Deterioration</a:t>
            </a:r>
          </a:p>
        </p:txBody>
      </p:sp>
      <p:pic>
        <p:nvPicPr>
          <p:cNvPr id="35844" name="Picture 3" descr="Ark1999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90841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FF1BA9E4-EACC-4CF8-BAC3-6EABB96527DF}" type="slidenum">
              <a:rPr lang="en-US"/>
              <a:pPr/>
              <a:t>2</a:t>
            </a:fld>
            <a:endParaRPr lang="en-US"/>
          </a:p>
        </p:txBody>
      </p:sp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Inspections</a:t>
            </a:r>
          </a:p>
        </p:txBody>
      </p:sp>
      <p:sp>
        <p:nvSpPr>
          <p:cNvPr id="604163" name="Text Box 3"/>
          <p:cNvSpPr txBox="1">
            <a:spLocks noChangeArrowheads="1"/>
          </p:cNvSpPr>
          <p:nvPr/>
        </p:nvSpPr>
        <p:spPr bwMode="auto">
          <a:xfrm>
            <a:off x="1066800" y="1524000"/>
            <a:ext cx="7620000" cy="39370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Planning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Equipment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Inspection Procedures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Deficiency Identification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Documentation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CP_07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7293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Rodent Holes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borro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199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Rodent Holes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borro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848600" cy="49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Rodent Holes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Tree Growth on Embankment</a:t>
            </a:r>
          </a:p>
        </p:txBody>
      </p:sp>
      <p:pic>
        <p:nvPicPr>
          <p:cNvPr id="39940" name="Picture 3" descr="DCP_02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0735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Tree Growth on Embankment</a:t>
            </a:r>
          </a:p>
        </p:txBody>
      </p:sp>
      <p:pic>
        <p:nvPicPr>
          <p:cNvPr id="40964" name="Picture 3" descr="tree r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239000" cy="524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Access to D/S Toe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5187950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050" y="2590800"/>
            <a:ext cx="5187950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smtClean="0"/>
              <a:t>Groins</a:t>
            </a:r>
            <a:endParaRPr lang="en-US" dirty="0"/>
          </a:p>
        </p:txBody>
      </p:sp>
      <p:pic>
        <p:nvPicPr>
          <p:cNvPr id="3" name="Picture 3" descr="DCP_2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0729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Tree Growth on Abutment</a:t>
            </a:r>
          </a:p>
        </p:txBody>
      </p:sp>
      <p:pic>
        <p:nvPicPr>
          <p:cNvPr id="48132" name="Picture 3" descr="DSC010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954" y="1219200"/>
            <a:ext cx="736976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Tree Growth on Abutment</a:t>
            </a:r>
          </a:p>
        </p:txBody>
      </p:sp>
      <p:pic>
        <p:nvPicPr>
          <p:cNvPr id="49156" name="Picture 5" descr="DSCN16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Relief Wells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71437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EA1F1273-05EA-4A5C-8BF3-F530F7D52A56}" type="slidenum">
              <a:rPr lang="en-US"/>
              <a:pPr/>
              <a:t>3</a:t>
            </a:fld>
            <a:endParaRPr lang="en-US"/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Planning Inspections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05187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8458200" cy="353943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Review Previous </a:t>
            </a:r>
            <a:r>
              <a:rPr lang="en-US" sz="2800" b="1" dirty="0" smtClean="0">
                <a:solidFill>
                  <a:schemeClr val="accent6"/>
                </a:solidFill>
              </a:rPr>
              <a:t>Inspection Reports</a:t>
            </a:r>
            <a:endParaRPr lang="en-US" sz="2800" b="1" dirty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Review </a:t>
            </a:r>
            <a:r>
              <a:rPr lang="en-US" sz="2800" b="1" dirty="0" smtClean="0">
                <a:solidFill>
                  <a:schemeClr val="accent6"/>
                </a:solidFill>
              </a:rPr>
              <a:t>Stability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solidFill>
                  <a:schemeClr val="accent6"/>
                </a:solidFill>
              </a:rPr>
              <a:t>Review Materials Data, Construction Records, Operations Records, Maintenance Records,</a:t>
            </a:r>
            <a:endParaRPr lang="en-US" sz="2800" b="1" dirty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Review </a:t>
            </a:r>
            <a:r>
              <a:rPr lang="en-US" sz="2800" b="1" dirty="0" smtClean="0">
                <a:solidFill>
                  <a:schemeClr val="accent6"/>
                </a:solidFill>
              </a:rPr>
              <a:t>Instrumentation Data, Crack </a:t>
            </a:r>
            <a:r>
              <a:rPr lang="en-US" sz="2800" b="1" dirty="0">
                <a:solidFill>
                  <a:schemeClr val="accent6"/>
                </a:solidFill>
              </a:rPr>
              <a:t>Survey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Prepare Checklist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Weir to Measure RW Flow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14501"/>
            <a:ext cx="7010400" cy="526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843" y="1219200"/>
            <a:ext cx="721649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48” </a:t>
            </a:r>
            <a:r>
              <a:rPr lang="en-US" dirty="0" err="1" smtClean="0"/>
              <a:t>Parshall</a:t>
            </a:r>
            <a:r>
              <a:rPr lang="en-US" dirty="0" smtClean="0"/>
              <a:t> Flume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Parshall</a:t>
            </a:r>
            <a:r>
              <a:rPr lang="en-US" dirty="0" smtClean="0"/>
              <a:t> Flume</a:t>
            </a:r>
          </a:p>
        </p:txBody>
      </p:sp>
      <p:pic>
        <p:nvPicPr>
          <p:cNvPr id="58372" name="Picture 3" descr="image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7687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Parshall</a:t>
            </a:r>
            <a:r>
              <a:rPr lang="en-US" dirty="0" smtClean="0"/>
              <a:t> Flume</a:t>
            </a:r>
          </a:p>
        </p:txBody>
      </p:sp>
      <p:pic>
        <p:nvPicPr>
          <p:cNvPr id="59396" name="Picture 3" descr="DCP_11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781128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Broadcrested</a:t>
            </a:r>
            <a:r>
              <a:rPr lang="en-US" dirty="0" smtClean="0"/>
              <a:t> Weir</a:t>
            </a:r>
          </a:p>
        </p:txBody>
      </p:sp>
      <p:pic>
        <p:nvPicPr>
          <p:cNvPr id="60420" name="Picture 3" descr="IMG_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27148"/>
            <a:ext cx="7453312" cy="506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Broadcrested</a:t>
            </a:r>
            <a:r>
              <a:rPr lang="en-US" dirty="0" smtClean="0"/>
              <a:t> Weir</a:t>
            </a:r>
          </a:p>
        </p:txBody>
      </p:sp>
      <p:pic>
        <p:nvPicPr>
          <p:cNvPr id="7" name="MVI_002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8382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Broadcrested</a:t>
            </a:r>
            <a:r>
              <a:rPr lang="en-US" dirty="0" smtClean="0"/>
              <a:t> Weir</a:t>
            </a:r>
          </a:p>
        </p:txBody>
      </p:sp>
      <p:pic>
        <p:nvPicPr>
          <p:cNvPr id="62468" name="Picture 2" descr="C:\Documents and Settings\m5meadr\Desktop\Amistad\Pictrures\IMG_0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7035800" cy="525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Toe Drains</a:t>
            </a:r>
          </a:p>
        </p:txBody>
      </p:sp>
      <p:pic>
        <p:nvPicPr>
          <p:cNvPr id="63492" name="Picture 3" descr="DCP_0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805968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Toe Drains</a:t>
            </a:r>
          </a:p>
        </p:txBody>
      </p:sp>
      <p:pic>
        <p:nvPicPr>
          <p:cNvPr id="64516" name="Picture 3" descr="DCP_00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768188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Toe Drains</a:t>
            </a:r>
          </a:p>
        </p:txBody>
      </p:sp>
      <p:pic>
        <p:nvPicPr>
          <p:cNvPr id="65540" name="Picture 3" descr="DCP_0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7949277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80C0E690-E02D-4838-AE81-4D608F069A07}" type="slidenum">
              <a:rPr lang="en-US"/>
              <a:pPr/>
              <a:t>4</a:t>
            </a:fld>
            <a:endParaRPr lang="en-US"/>
          </a:p>
        </p:txBody>
      </p:sp>
      <p:pic>
        <p:nvPicPr>
          <p:cNvPr id="610309" name="Picture 5" descr="NP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16038"/>
            <a:ext cx="9144000" cy="5541962"/>
          </a:xfrm>
          <a:noFill/>
          <a:ln/>
        </p:spPr>
      </p:pic>
      <p:sp>
        <p:nvSpPr>
          <p:cNvPr id="610310" name="Text Box 6"/>
          <p:cNvSpPr txBox="1">
            <a:spLocks noChangeArrowheads="1"/>
          </p:cNvSpPr>
          <p:nvPr/>
        </p:nvSpPr>
        <p:spPr bwMode="auto">
          <a:xfrm>
            <a:off x="1447800" y="304800"/>
            <a:ext cx="6477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chemeClr val="accent6"/>
                </a:solidFill>
              </a:rPr>
              <a:t>Inspection Team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Vertical Wall Movement</a:t>
            </a:r>
          </a:p>
        </p:txBody>
      </p:sp>
      <p:pic>
        <p:nvPicPr>
          <p:cNvPr id="84996" name="Picture 3" descr="IMG_43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34764"/>
            <a:ext cx="4267200" cy="500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4" descr="DCP_15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00" y="990600"/>
            <a:ext cx="373317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0"/>
            <a:ext cx="6356350" cy="518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Spillway Displacement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Spillway Displacement</a:t>
            </a:r>
          </a:p>
        </p:txBody>
      </p:sp>
      <p:pic>
        <p:nvPicPr>
          <p:cNvPr id="87044" name="Picture 3" descr="DSC00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06894"/>
            <a:ext cx="7300912" cy="496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Conduits and Stilling Basins</a:t>
            </a:r>
          </a:p>
        </p:txBody>
      </p:sp>
      <p:pic>
        <p:nvPicPr>
          <p:cNvPr id="88068" name="Picture 6" descr="DSC008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7" descr="DSC021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Conduits and Stilling Basins</a:t>
            </a:r>
          </a:p>
        </p:txBody>
      </p:sp>
      <p:pic>
        <p:nvPicPr>
          <p:cNvPr id="89092" name="Picture 6" descr="D:\My Documents\My Pictures\LakeOPines Split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675" y="1676400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4" descr="LTPATCH3"/>
          <p:cNvPicPr>
            <a:picLocks noChangeAspect="1" noChangeArrowheads="1"/>
          </p:cNvPicPr>
          <p:nvPr/>
        </p:nvPicPr>
        <p:blipFill>
          <a:blip r:embed="rId3" cstate="print"/>
          <a:srcRect r="9375"/>
          <a:stretch>
            <a:fillRect/>
          </a:stretch>
        </p:blipFill>
        <p:spPr bwMode="auto">
          <a:xfrm>
            <a:off x="0" y="1676400"/>
            <a:ext cx="4198938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Conduits and Stilling Basins</a:t>
            </a:r>
          </a:p>
        </p:txBody>
      </p:sp>
      <p:pic>
        <p:nvPicPr>
          <p:cNvPr id="90116" name="Picture 5" descr="P10027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95399"/>
            <a:ext cx="3124200" cy="470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6" descr="P10027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4724400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Text Box 7"/>
          <p:cNvSpPr txBox="1">
            <a:spLocks noChangeArrowheads="1"/>
          </p:cNvSpPr>
          <p:nvPr/>
        </p:nvSpPr>
        <p:spPr bwMode="auto">
          <a:xfrm>
            <a:off x="669925" y="5903913"/>
            <a:ext cx="283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0119" name="Text Box 8"/>
          <p:cNvSpPr txBox="1">
            <a:spLocks noChangeArrowheads="1"/>
          </p:cNvSpPr>
          <p:nvPr/>
        </p:nvSpPr>
        <p:spPr bwMode="auto">
          <a:xfrm>
            <a:off x="898525" y="5827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609600" y="4648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Loss of Cement in Concrete</a:t>
            </a:r>
          </a:p>
        </p:txBody>
      </p:sp>
      <p:sp>
        <p:nvSpPr>
          <p:cNvPr id="90121" name="Text Box 10"/>
          <p:cNvSpPr txBox="1">
            <a:spLocks noChangeArrowheads="1"/>
          </p:cNvSpPr>
          <p:nvPr/>
        </p:nvSpPr>
        <p:spPr bwMode="auto">
          <a:xfrm>
            <a:off x="5334000" y="5943600"/>
            <a:ext cx="285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Leaking Cracks in Conduit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9" descr="Pine_Creek_emb_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38600"/>
            <a:ext cx="70866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Conduits and Stilling Basins</a:t>
            </a:r>
            <a:br>
              <a:rPr lang="en-US" sz="3200" dirty="0" smtClean="0"/>
            </a:br>
            <a:r>
              <a:rPr lang="en-US" sz="3200" dirty="0" smtClean="0"/>
              <a:t>Pine Creek</a:t>
            </a:r>
          </a:p>
        </p:txBody>
      </p:sp>
      <p:pic>
        <p:nvPicPr>
          <p:cNvPr id="91140" name="Picture 2" descr="DSC0607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219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3" descr="DSC0162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371600"/>
            <a:ext cx="37258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90600" y="1905000"/>
            <a:ext cx="1066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600200" y="2590800"/>
            <a:ext cx="91440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5" idx="7"/>
          </p:cNvCxnSpPr>
          <p:nvPr/>
        </p:nvCxnSpPr>
        <p:spPr>
          <a:xfrm flipV="1">
            <a:off x="2904845" y="3276600"/>
            <a:ext cx="3114955" cy="20369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514600" y="525780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Stilling Basin Inspection</a:t>
            </a:r>
            <a:endParaRPr lang="en-US" dirty="0"/>
          </a:p>
        </p:txBody>
      </p:sp>
      <p:pic>
        <p:nvPicPr>
          <p:cNvPr id="3" name="Picture 3" descr="BLN Baff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143000"/>
            <a:ext cx="7315199" cy="5168112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AF200F2-7C75-4663-A7AC-A70303904FC4}" type="slidenum">
              <a:rPr lang="en-US"/>
              <a:pPr/>
              <a:t>48</a:t>
            </a:fld>
            <a:endParaRPr lang="en-US"/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Sounding Concrete</a:t>
            </a:r>
            <a:endParaRPr lang="en-US" dirty="0"/>
          </a:p>
        </p:txBody>
      </p:sp>
      <p:pic>
        <p:nvPicPr>
          <p:cNvPr id="783366" name="Picture 6" descr="IMGP06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95400"/>
            <a:ext cx="6286500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764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CJ Brown Lake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Jack Stands for Safety</a:t>
            </a:r>
            <a:endParaRPr lang="en-US" dirty="0"/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68390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D3E93FED-9B6E-4E04-A58F-1CA97B19E6F4}" type="slidenum">
              <a:rPr lang="en-US"/>
              <a:pPr/>
              <a:t>5</a:t>
            </a:fld>
            <a:endParaRPr lang="en-US"/>
          </a:p>
        </p:txBody>
      </p:sp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Service Bridge</a:t>
            </a:r>
          </a:p>
        </p:txBody>
      </p:sp>
      <p:pic>
        <p:nvPicPr>
          <p:cNvPr id="5" name="Picture 4" descr="Bridge Inspection with rope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247900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/>
          <a:srcRect t="20784" b="28542"/>
          <a:stretch>
            <a:fillRect/>
          </a:stretch>
        </p:blipFill>
        <p:spPr bwMode="auto">
          <a:xfrm>
            <a:off x="1164336" y="1143000"/>
            <a:ext cx="721766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Inspect the downstream sides &amp; operating equipment of the </a:t>
            </a:r>
            <a:r>
              <a:rPr lang="en-US" sz="2400" dirty="0" err="1"/>
              <a:t>tainter</a:t>
            </a:r>
            <a:r>
              <a:rPr lang="en-US" sz="2400" dirty="0"/>
              <a:t> gates for rust, corrosion, bent member, etc.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458200" cy="95410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Crack located just upstream of </a:t>
            </a:r>
            <a:r>
              <a:rPr lang="en-US" sz="2800" b="1" dirty="0" err="1">
                <a:solidFill>
                  <a:schemeClr val="tx2"/>
                </a:solidFill>
              </a:rPr>
              <a:t>trunnion</a:t>
            </a:r>
            <a:r>
              <a:rPr lang="en-US" sz="2800" b="1" dirty="0">
                <a:solidFill>
                  <a:schemeClr val="tx2"/>
                </a:solidFill>
              </a:rPr>
              <a:t> anchorage in piers.</a:t>
            </a:r>
          </a:p>
        </p:txBody>
      </p:sp>
      <p:pic>
        <p:nvPicPr>
          <p:cNvPr id="93188" name="Picture 5" descr="D:\My Documents\My Pictures\Kaw Pier 8.jpg"/>
          <p:cNvPicPr>
            <a:picLocks noChangeAspect="1" noChangeArrowheads="1"/>
          </p:cNvPicPr>
          <p:nvPr/>
        </p:nvPicPr>
        <p:blipFill>
          <a:blip r:embed="rId2" cstate="print"/>
          <a:srcRect t="8992" r="1694" b="5722"/>
          <a:stretch>
            <a:fillRect/>
          </a:stretch>
        </p:blipFill>
        <p:spPr bwMode="auto">
          <a:xfrm>
            <a:off x="2438400" y="1447800"/>
            <a:ext cx="3684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Oval 9"/>
          <p:cNvSpPr>
            <a:spLocks noChangeArrowheads="1"/>
          </p:cNvSpPr>
          <p:nvPr/>
        </p:nvSpPr>
        <p:spPr bwMode="auto">
          <a:xfrm rot="5400000">
            <a:off x="2057400" y="2667000"/>
            <a:ext cx="46482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 smtClean="0"/>
              <a:t>                                                                                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Rust stains are coming out of </a:t>
            </a:r>
            <a:r>
              <a:rPr lang="en-US" sz="2000" b="1" dirty="0" smtClean="0">
                <a:solidFill>
                  <a:schemeClr val="tx2"/>
                </a:solidFill>
              </a:rPr>
              <a:t>piers at </a:t>
            </a:r>
            <a:r>
              <a:rPr lang="en-US" sz="2000" b="1" dirty="0">
                <a:solidFill>
                  <a:schemeClr val="tx2"/>
                </a:solidFill>
              </a:rPr>
              <a:t>tie-back beam level and </a:t>
            </a:r>
            <a:r>
              <a:rPr lang="en-US" sz="2000" b="1" dirty="0" smtClean="0">
                <a:solidFill>
                  <a:schemeClr val="tx2"/>
                </a:solidFill>
              </a:rPr>
              <a:t>out </a:t>
            </a:r>
            <a:r>
              <a:rPr lang="en-US" sz="2000" b="1" dirty="0">
                <a:solidFill>
                  <a:schemeClr val="tx2"/>
                </a:solidFill>
              </a:rPr>
              <a:t>the backs of the piers.  Possible source is joints in piers just upstream of </a:t>
            </a:r>
            <a:r>
              <a:rPr lang="en-US" sz="2000" b="1" dirty="0" smtClean="0">
                <a:solidFill>
                  <a:schemeClr val="tx2"/>
                </a:solidFill>
              </a:rPr>
              <a:t>gates.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335438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90600"/>
            <a:ext cx="335438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4" cstate="print"/>
          <a:srcRect t="10345" b="33626"/>
          <a:stretch>
            <a:fillRect/>
          </a:stretch>
        </p:blipFill>
        <p:spPr bwMode="auto">
          <a:xfrm>
            <a:off x="4876800" y="3429000"/>
            <a:ext cx="33528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7" descr="DSC052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3354388" cy="2514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56731" y="152400"/>
            <a:ext cx="9062289" cy="4001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Tie-back </a:t>
            </a:r>
            <a:r>
              <a:rPr lang="en-US" sz="2000" b="1" dirty="0" smtClean="0">
                <a:solidFill>
                  <a:schemeClr val="tx2"/>
                </a:solidFill>
              </a:rPr>
              <a:t>beams that hold gates in place have laminated </a:t>
            </a:r>
            <a:r>
              <a:rPr lang="en-US" sz="2000" b="1" dirty="0">
                <a:solidFill>
                  <a:schemeClr val="tx2"/>
                </a:solidFill>
              </a:rPr>
              <a:t>rust inside piers.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76200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 cstate="print"/>
          <a:srcRect t="7843" b="9148"/>
          <a:stretch>
            <a:fillRect/>
          </a:stretch>
        </p:blipFill>
        <p:spPr bwMode="auto">
          <a:xfrm>
            <a:off x="1219200" y="4038600"/>
            <a:ext cx="3886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4" cstate="print"/>
          <a:srcRect l="4692" t="12511" b="8253"/>
          <a:stretch>
            <a:fillRect/>
          </a:stretch>
        </p:blipFill>
        <p:spPr bwMode="auto">
          <a:xfrm>
            <a:off x="457200" y="762000"/>
            <a:ext cx="46434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990600" y="1828800"/>
            <a:ext cx="5334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Oval 8"/>
          <p:cNvSpPr>
            <a:spLocks noChangeArrowheads="1"/>
          </p:cNvSpPr>
          <p:nvPr/>
        </p:nvSpPr>
        <p:spPr bwMode="auto">
          <a:xfrm>
            <a:off x="7162800" y="2895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Oval 9"/>
          <p:cNvSpPr>
            <a:spLocks noChangeArrowheads="1"/>
          </p:cNvSpPr>
          <p:nvPr/>
        </p:nvSpPr>
        <p:spPr bwMode="auto">
          <a:xfrm>
            <a:off x="2057400" y="4724400"/>
            <a:ext cx="3200400" cy="17526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>
            <a:off x="1524000" y="2362200"/>
            <a:ext cx="5638800" cy="6858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 flipH="1">
            <a:off x="5181600" y="3352800"/>
            <a:ext cx="2133600" cy="20574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85800" y="2590800"/>
            <a:ext cx="351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Laminated rust on critical arm.</a:t>
            </a: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4419600" y="4648200"/>
            <a:ext cx="0" cy="83820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124200"/>
            <a:ext cx="3354388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3354387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4724400" y="2590800"/>
            <a:ext cx="394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Laminated rust in middle of girder.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762000" y="5638800"/>
            <a:ext cx="339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Holes rusted through bottom.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5181600" y="5638800"/>
            <a:ext cx="271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Rusty </a:t>
            </a:r>
            <a:r>
              <a:rPr lang="en-US" b="1" dirty="0" err="1">
                <a:solidFill>
                  <a:schemeClr val="tx2"/>
                </a:solidFill>
              </a:rPr>
              <a:t>trunnion</a:t>
            </a:r>
            <a:r>
              <a:rPr lang="en-US" b="1" dirty="0">
                <a:solidFill>
                  <a:schemeClr val="tx2"/>
                </a:solidFill>
              </a:rPr>
              <a:t> girders.</a:t>
            </a:r>
          </a:p>
        </p:txBody>
      </p:sp>
      <p:pic>
        <p:nvPicPr>
          <p:cNvPr id="9626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048000"/>
            <a:ext cx="3354388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 cstate="print"/>
          <a:srcRect t="8337"/>
          <a:stretch>
            <a:fillRect/>
          </a:stretch>
        </p:blipFill>
        <p:spPr bwMode="auto">
          <a:xfrm>
            <a:off x="6629400" y="3124200"/>
            <a:ext cx="22733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/>
          <a:srcRect l="18173" t="15141" r="15948" b="3091"/>
          <a:stretch>
            <a:fillRect/>
          </a:stretch>
        </p:blipFill>
        <p:spPr bwMode="auto">
          <a:xfrm>
            <a:off x="304800" y="33528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/>
          <a:srcRect l="20445" t="6056" r="11407" b="9148"/>
          <a:stretch>
            <a:fillRect/>
          </a:stretch>
        </p:blipFill>
        <p:spPr bwMode="auto">
          <a:xfrm>
            <a:off x="6629400" y="3048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5" cstate="print"/>
          <a:srcRect l="27260" r="4591" b="15205"/>
          <a:stretch>
            <a:fillRect/>
          </a:stretch>
        </p:blipFill>
        <p:spPr bwMode="auto">
          <a:xfrm>
            <a:off x="152400" y="3048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743200" y="2133600"/>
            <a:ext cx="3275013" cy="3962400"/>
            <a:chOff x="384" y="480"/>
            <a:chExt cx="1727" cy="2111"/>
          </a:xfrm>
        </p:grpSpPr>
        <p:pic>
          <p:nvPicPr>
            <p:cNvPr id="9729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t="8337"/>
            <a:stretch>
              <a:fillRect/>
            </a:stretch>
          </p:blipFill>
          <p:spPr bwMode="auto">
            <a:xfrm>
              <a:off x="384" y="480"/>
              <a:ext cx="1727" cy="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7" name="Oval 9"/>
            <p:cNvSpPr>
              <a:spLocks noChangeArrowheads="1"/>
            </p:cNvSpPr>
            <p:nvPr/>
          </p:nvSpPr>
          <p:spPr bwMode="auto">
            <a:xfrm>
              <a:off x="480" y="1248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8" name="Oval 10"/>
            <p:cNvSpPr>
              <a:spLocks noChangeArrowheads="1"/>
            </p:cNvSpPr>
            <p:nvPr/>
          </p:nvSpPr>
          <p:spPr bwMode="auto">
            <a:xfrm>
              <a:off x="1776" y="2112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9" name="Oval 11"/>
            <p:cNvSpPr>
              <a:spLocks noChangeArrowheads="1"/>
            </p:cNvSpPr>
            <p:nvPr/>
          </p:nvSpPr>
          <p:spPr bwMode="auto">
            <a:xfrm>
              <a:off x="480" y="2112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0" name="Oval 12"/>
            <p:cNvSpPr>
              <a:spLocks noChangeArrowheads="1"/>
            </p:cNvSpPr>
            <p:nvPr/>
          </p:nvSpPr>
          <p:spPr bwMode="auto">
            <a:xfrm>
              <a:off x="1806" y="1248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8" name="Line 13"/>
          <p:cNvSpPr>
            <a:spLocks noChangeShapeType="1"/>
          </p:cNvSpPr>
          <p:nvPr/>
        </p:nvSpPr>
        <p:spPr bwMode="auto">
          <a:xfrm flipH="1" flipV="1">
            <a:off x="1447800" y="1600200"/>
            <a:ext cx="1524000" cy="20574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89" name="Line 14"/>
          <p:cNvSpPr>
            <a:spLocks noChangeShapeType="1"/>
          </p:cNvSpPr>
          <p:nvPr/>
        </p:nvSpPr>
        <p:spPr bwMode="auto">
          <a:xfrm flipV="1">
            <a:off x="5638800" y="1524000"/>
            <a:ext cx="1981200" cy="21336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90" name="Line 15"/>
          <p:cNvSpPr>
            <a:spLocks noChangeShapeType="1"/>
          </p:cNvSpPr>
          <p:nvPr/>
        </p:nvSpPr>
        <p:spPr bwMode="auto">
          <a:xfrm flipH="1" flipV="1">
            <a:off x="1447800" y="4876800"/>
            <a:ext cx="1524000" cy="5334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91" name="Line 16"/>
          <p:cNvSpPr>
            <a:spLocks noChangeShapeType="1"/>
          </p:cNvSpPr>
          <p:nvPr/>
        </p:nvSpPr>
        <p:spPr bwMode="auto">
          <a:xfrm flipV="1">
            <a:off x="5638800" y="4343400"/>
            <a:ext cx="1828800" cy="10668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92" name="Text Box 17"/>
          <p:cNvSpPr txBox="1">
            <a:spLocks noChangeArrowheads="1"/>
          </p:cNvSpPr>
          <p:nvPr/>
        </p:nvSpPr>
        <p:spPr bwMode="auto">
          <a:xfrm>
            <a:off x="6629400" y="2514600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Crack in rib weld</a:t>
            </a:r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Gate 1.</a:t>
            </a:r>
          </a:p>
        </p:txBody>
      </p:sp>
      <p:sp>
        <p:nvSpPr>
          <p:cNvPr id="97293" name="Text Box 18"/>
          <p:cNvSpPr txBox="1">
            <a:spLocks noChangeArrowheads="1"/>
          </p:cNvSpPr>
          <p:nvPr/>
        </p:nvSpPr>
        <p:spPr bwMode="auto">
          <a:xfrm>
            <a:off x="228600" y="2514600"/>
            <a:ext cx="2286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Cracks in rib &amp; stiffener welds on Gate 2.</a:t>
            </a:r>
          </a:p>
        </p:txBody>
      </p:sp>
      <p:sp>
        <p:nvSpPr>
          <p:cNvPr id="97294" name="Text Box 19"/>
          <p:cNvSpPr txBox="1">
            <a:spLocks noChangeArrowheads="1"/>
          </p:cNvSpPr>
          <p:nvPr/>
        </p:nvSpPr>
        <p:spPr bwMode="auto">
          <a:xfrm>
            <a:off x="457200" y="5410200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Crack in rib weld</a:t>
            </a:r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Gate 2.</a:t>
            </a:r>
          </a:p>
        </p:txBody>
      </p:sp>
      <p:sp>
        <p:nvSpPr>
          <p:cNvPr id="97295" name="Text Box 20"/>
          <p:cNvSpPr txBox="1">
            <a:spLocks noChangeArrowheads="1"/>
          </p:cNvSpPr>
          <p:nvPr/>
        </p:nvSpPr>
        <p:spPr bwMode="auto">
          <a:xfrm>
            <a:off x="5715000" y="5791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Pack rust between rib &amp; girder.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286000" y="2971800"/>
            <a:ext cx="487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Gate 4’s right strut arm is slightly twisted.</a:t>
            </a:r>
          </a:p>
        </p:txBody>
      </p:sp>
      <p:pic>
        <p:nvPicPr>
          <p:cNvPr id="98308" name="Picture 4" descr="DSC05370"/>
          <p:cNvPicPr>
            <a:picLocks noChangeAspect="1" noChangeArrowheads="1"/>
          </p:cNvPicPr>
          <p:nvPr/>
        </p:nvPicPr>
        <p:blipFill>
          <a:blip r:embed="rId2" cstate="print"/>
          <a:srcRect t="4131" b="39601"/>
          <a:stretch>
            <a:fillRect/>
          </a:stretch>
        </p:blipFill>
        <p:spPr bwMode="auto">
          <a:xfrm>
            <a:off x="533400" y="381000"/>
            <a:ext cx="3352800" cy="2513013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09" name="Picture 5" descr="DSC053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"/>
            <a:ext cx="3352800" cy="2514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10" name="Picture 6" descr="DSC05374"/>
          <p:cNvPicPr>
            <a:picLocks noChangeAspect="1" noChangeArrowheads="1"/>
          </p:cNvPicPr>
          <p:nvPr/>
        </p:nvPicPr>
        <p:blipFill>
          <a:blip r:embed="rId4" cstate="print"/>
          <a:srcRect t="19867" b="23909"/>
          <a:stretch>
            <a:fillRect/>
          </a:stretch>
        </p:blipFill>
        <p:spPr bwMode="auto">
          <a:xfrm>
            <a:off x="609600" y="3352800"/>
            <a:ext cx="3352800" cy="2513013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11" name="Picture 7" descr="P0003878"/>
          <p:cNvPicPr>
            <a:picLocks noChangeAspect="1" noChangeArrowheads="1"/>
          </p:cNvPicPr>
          <p:nvPr/>
        </p:nvPicPr>
        <p:blipFill>
          <a:blip r:embed="rId5" cstate="print"/>
          <a:srcRect l="11137"/>
          <a:stretch>
            <a:fillRect/>
          </a:stretch>
        </p:blipFill>
        <p:spPr bwMode="auto">
          <a:xfrm>
            <a:off x="4876800" y="3429000"/>
            <a:ext cx="3352800" cy="2514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990600" y="5943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Flaw in Gate 4 bottom girder.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5181600" y="59436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Crack in Gate 5 rib.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28600" y="4419600"/>
            <a:ext cx="5562600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Chains are very rusty, develop pack rust between members, kinks catch in hoists, and/or retaining rings pop off allowing links to fall apart.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27416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 descr="fg tg 1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85800"/>
            <a:ext cx="2743200" cy="3657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938" y="685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248400" y="4419600"/>
            <a:ext cx="2743200" cy="20145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Anchor bolts that hold the hoist platforms to the tops of the piers are failing due to pack rust.  Loose too many &amp; can pull platforms into water.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 cstate="print"/>
          <a:srcRect l="16676"/>
          <a:stretch>
            <a:fillRect/>
          </a:stretch>
        </p:blipFill>
        <p:spPr bwMode="auto">
          <a:xfrm>
            <a:off x="7010400" y="24384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0" y="5410200"/>
            <a:ext cx="9153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Flat wire ropes have several strands rusted through since last inspection.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9800" y="228600"/>
            <a:ext cx="4725988" cy="3600450"/>
            <a:chOff x="384" y="432"/>
            <a:chExt cx="2833" cy="2124"/>
          </a:xfrm>
        </p:grpSpPr>
        <p:pic>
          <p:nvPicPr>
            <p:cNvPr id="10036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432"/>
              <a:ext cx="2833" cy="2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2" name="Oval 7"/>
            <p:cNvSpPr>
              <a:spLocks noChangeArrowheads="1"/>
            </p:cNvSpPr>
            <p:nvPr/>
          </p:nvSpPr>
          <p:spPr bwMode="auto">
            <a:xfrm>
              <a:off x="624" y="1920"/>
              <a:ext cx="96" cy="14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63" name="Oval 8"/>
            <p:cNvSpPr>
              <a:spLocks noChangeArrowheads="1"/>
            </p:cNvSpPr>
            <p:nvPr/>
          </p:nvSpPr>
          <p:spPr bwMode="auto">
            <a:xfrm>
              <a:off x="2892" y="1920"/>
              <a:ext cx="96" cy="14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58" name="Line 9"/>
          <p:cNvSpPr>
            <a:spLocks noChangeShapeType="1"/>
          </p:cNvSpPr>
          <p:nvPr/>
        </p:nvSpPr>
        <p:spPr bwMode="auto">
          <a:xfrm>
            <a:off x="6553200" y="2895600"/>
            <a:ext cx="838200" cy="11430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100359" name="Picture 10"/>
          <p:cNvPicPr>
            <a:picLocks noChangeAspect="1" noChangeArrowheads="1"/>
          </p:cNvPicPr>
          <p:nvPr/>
        </p:nvPicPr>
        <p:blipFill>
          <a:blip r:embed="rId4" cstate="print"/>
          <a:srcRect l="25926" b="11110"/>
          <a:stretch>
            <a:fillRect/>
          </a:stretch>
        </p:blipFill>
        <p:spPr bwMode="auto">
          <a:xfrm>
            <a:off x="304800" y="23622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0" name="Line 11"/>
          <p:cNvSpPr>
            <a:spLocks noChangeShapeType="1"/>
          </p:cNvSpPr>
          <p:nvPr/>
        </p:nvSpPr>
        <p:spPr bwMode="auto">
          <a:xfrm flipH="1">
            <a:off x="1143000" y="2971800"/>
            <a:ext cx="1447800" cy="1219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Gates</a:t>
            </a:r>
          </a:p>
        </p:txBody>
      </p:sp>
      <p:pic>
        <p:nvPicPr>
          <p:cNvPr id="101380" name="Picture 4" descr="P10027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066800"/>
            <a:ext cx="2933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6" descr="Picture 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48768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 Box 7"/>
          <p:cNvSpPr txBox="1">
            <a:spLocks noChangeArrowheads="1"/>
          </p:cNvSpPr>
          <p:nvPr/>
        </p:nvSpPr>
        <p:spPr bwMode="auto">
          <a:xfrm>
            <a:off x="990600" y="51054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Inspect Gates and Seals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77B9356-1F63-4243-8F00-BD9EE588A34F}" type="slidenum">
              <a:rPr lang="en-US"/>
              <a:pPr/>
              <a:t>6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Inspection Equipment</a:t>
            </a:r>
          </a:p>
        </p:txBody>
      </p:sp>
      <p:sp>
        <p:nvSpPr>
          <p:cNvPr id="606211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305800" cy="6093976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Safety </a:t>
            </a:r>
            <a:r>
              <a:rPr lang="en-US" sz="3600" b="1" dirty="0" smtClean="0">
                <a:solidFill>
                  <a:schemeClr val="accent6"/>
                </a:solidFill>
              </a:rPr>
              <a:t>Gear, Climbing Harness</a:t>
            </a:r>
            <a:endParaRPr lang="en-US" sz="3600" b="1" dirty="0">
              <a:solidFill>
                <a:schemeClr val="accent6"/>
              </a:solidFill>
            </a:endParaRP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Rain Gear, Rubber Boots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Rock Hammer, Pocket Knife, Probe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Flashlight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Field Glasses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Camera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Measuring </a:t>
            </a:r>
            <a:r>
              <a:rPr lang="en-US" sz="3600" b="1" dirty="0" smtClean="0">
                <a:solidFill>
                  <a:schemeClr val="accent6"/>
                </a:solidFill>
              </a:rPr>
              <a:t>Tape, Crack Gauge</a:t>
            </a:r>
            <a:endParaRPr lang="en-US" sz="3600" b="1" dirty="0">
              <a:solidFill>
                <a:schemeClr val="accent6"/>
              </a:solidFill>
            </a:endParaRP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Crack Survey, Checklist, </a:t>
            </a:r>
            <a:r>
              <a:rPr lang="en-US" sz="3600" b="1" dirty="0" smtClean="0">
                <a:solidFill>
                  <a:schemeClr val="accent6"/>
                </a:solidFill>
              </a:rPr>
              <a:t>Notebook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600" b="1" dirty="0" smtClean="0">
                <a:solidFill>
                  <a:schemeClr val="accent6"/>
                </a:solidFill>
              </a:rPr>
              <a:t>Remotely Operated Vehicle</a:t>
            </a:r>
          </a:p>
          <a:p>
            <a:pPr algn="l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endParaRPr lang="en-US" sz="3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Birch Stem Guide</a:t>
            </a: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2" cstate="print"/>
          <a:srcRect r="16049"/>
          <a:stretch>
            <a:fillRect/>
          </a:stretch>
        </p:blipFill>
        <p:spPr bwMode="auto">
          <a:xfrm>
            <a:off x="3276600" y="1219200"/>
            <a:ext cx="3124200" cy="49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Roller Chains</a:t>
            </a:r>
          </a:p>
        </p:txBody>
      </p:sp>
      <p:pic>
        <p:nvPicPr>
          <p:cNvPr id="103427" name="Picture 15" descr="T:\Sardis Structural\Tenkiller Chain.bmp"/>
          <p:cNvPicPr>
            <a:picLocks noChangeAspect="1" noChangeArrowheads="1"/>
          </p:cNvPicPr>
          <p:nvPr/>
        </p:nvPicPr>
        <p:blipFill>
          <a:blip r:embed="rId2" cstate="print"/>
          <a:srcRect t="1961" r="16502"/>
          <a:stretch>
            <a:fillRect/>
          </a:stretch>
        </p:blipFill>
        <p:spPr bwMode="auto">
          <a:xfrm>
            <a:off x="435620" y="1066800"/>
            <a:ext cx="402843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5" descr="IMG_1192"/>
          <p:cNvPicPr>
            <a:picLocks noChangeAspect="1" noChangeArrowheads="1"/>
          </p:cNvPicPr>
          <p:nvPr/>
        </p:nvPicPr>
        <p:blipFill>
          <a:blip r:embed="rId3" cstate="print"/>
          <a:srcRect l="26953" t="26074" r="16797" b="19629"/>
          <a:stretch>
            <a:fillRect/>
          </a:stretch>
        </p:blipFill>
        <p:spPr bwMode="auto">
          <a:xfrm>
            <a:off x="5029200" y="1022842"/>
            <a:ext cx="3810000" cy="490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Oval 7"/>
          <p:cNvSpPr>
            <a:spLocks noChangeArrowheads="1"/>
          </p:cNvSpPr>
          <p:nvPr/>
        </p:nvSpPr>
        <p:spPr bwMode="auto">
          <a:xfrm>
            <a:off x="6400800" y="31242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Oval 7"/>
          <p:cNvSpPr>
            <a:spLocks noChangeArrowheads="1"/>
          </p:cNvSpPr>
          <p:nvPr/>
        </p:nvSpPr>
        <p:spPr bwMode="auto">
          <a:xfrm>
            <a:off x="6400800" y="48768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52132A8A-338E-4155-BB15-4F1E3634528F}" type="slidenum">
              <a:rPr lang="en-US"/>
              <a:pPr/>
              <a:t>62</a:t>
            </a:fld>
            <a:endParaRPr lang="en-US"/>
          </a:p>
        </p:txBody>
      </p:sp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6"/>
                </a:solidFill>
              </a:rPr>
              <a:t>Tainter</a:t>
            </a:r>
            <a:r>
              <a:rPr lang="en-US" b="1" dirty="0">
                <a:solidFill>
                  <a:schemeClr val="accent6"/>
                </a:solidFill>
              </a:rPr>
              <a:t> Gate Interior</a:t>
            </a:r>
          </a:p>
        </p:txBody>
      </p:sp>
      <p:pic>
        <p:nvPicPr>
          <p:cNvPr id="77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12825"/>
            <a:ext cx="8153400" cy="58880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2C5EBDE-4F94-4144-9FFA-A290FDD51271}" type="slidenum">
              <a:rPr lang="en-US"/>
              <a:pPr/>
              <a:t>63</a:t>
            </a:fld>
            <a:endParaRPr lang="en-US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86371" name="Picture 3" descr="bd06663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6553200" cy="56848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1A2BF44-5078-4229-9EC9-775E8A8EA5A6}" type="slidenum">
              <a:rPr lang="en-US"/>
              <a:pPr/>
              <a:t>7</a:t>
            </a:fld>
            <a:endParaRPr lang="en-US"/>
          </a:p>
        </p:txBody>
      </p:sp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Inspection Procedures</a:t>
            </a:r>
          </a:p>
        </p:txBody>
      </p:sp>
      <p:sp>
        <p:nvSpPr>
          <p:cNvPr id="607235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9144000" cy="418576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ts val="12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Talk to </a:t>
            </a:r>
            <a:r>
              <a:rPr lang="en-US" sz="3600" b="1" dirty="0" smtClean="0">
                <a:solidFill>
                  <a:schemeClr val="accent6"/>
                </a:solidFill>
              </a:rPr>
              <a:t>Project </a:t>
            </a:r>
            <a:r>
              <a:rPr lang="en-US" sz="3600" b="1" dirty="0">
                <a:solidFill>
                  <a:schemeClr val="accent6"/>
                </a:solidFill>
              </a:rPr>
              <a:t>personnel</a:t>
            </a:r>
          </a:p>
          <a:p>
            <a:pPr algn="l">
              <a:spcBef>
                <a:spcPts val="12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Sight from distance &amp; along alignment</a:t>
            </a:r>
          </a:p>
          <a:p>
            <a:pPr algn="l">
              <a:spcBef>
                <a:spcPts val="12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Hands On (Up Close and Personal)</a:t>
            </a:r>
          </a:p>
          <a:p>
            <a:pPr algn="l">
              <a:spcBef>
                <a:spcPts val="12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Systematic, Thorough</a:t>
            </a:r>
          </a:p>
          <a:p>
            <a:pPr algn="l">
              <a:spcBef>
                <a:spcPts val="12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Visual, Sound, Smell, Touch</a:t>
            </a:r>
          </a:p>
          <a:p>
            <a:pPr algn="l">
              <a:spcBef>
                <a:spcPts val="1200"/>
              </a:spcBef>
              <a:buFontTx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Safety First!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CB227A4-8966-4191-B231-56D57199D92A}" type="slidenum">
              <a:rPr lang="en-US"/>
              <a:pPr/>
              <a:t>8</a:t>
            </a:fld>
            <a:endParaRPr lang="en-US"/>
          </a:p>
        </p:txBody>
      </p:sp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Documentation</a:t>
            </a:r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685800" y="1600200"/>
            <a:ext cx="8458200" cy="403187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4000" b="1" dirty="0">
                <a:solidFill>
                  <a:schemeClr val="accent6"/>
                </a:solidFill>
              </a:rPr>
              <a:t>Keep it SMPL 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>
                <a:solidFill>
                  <a:schemeClr val="accent6"/>
                </a:solidFill>
              </a:rPr>
              <a:t>Sketch the deficiency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>
                <a:solidFill>
                  <a:schemeClr val="accent6"/>
                </a:solidFill>
              </a:rPr>
              <a:t>Measure the deficiency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>
                <a:solidFill>
                  <a:schemeClr val="accent6"/>
                </a:solidFill>
              </a:rPr>
              <a:t>Photograph the deficiency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>
                <a:solidFill>
                  <a:schemeClr val="accent6"/>
                </a:solidFill>
              </a:rPr>
              <a:t>Locate the deficiency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Crest</a:t>
            </a:r>
          </a:p>
        </p:txBody>
      </p:sp>
      <p:pic>
        <p:nvPicPr>
          <p:cNvPr id="16388" name="Picture 3" descr="DCP_1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7304087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6379</TotalTime>
  <Words>870</Words>
  <Application>Microsoft Office PowerPoint</Application>
  <PresentationFormat>On-screen Show (4:3)</PresentationFormat>
  <Paragraphs>207</Paragraphs>
  <Slides>63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Title Master</vt:lpstr>
      <vt:lpstr>Slide Master</vt:lpstr>
      <vt:lpstr>Dam Safety Inspections</vt:lpstr>
      <vt:lpstr>Inspections</vt:lpstr>
      <vt:lpstr>Planning Inspections</vt:lpstr>
      <vt:lpstr>Slide 4</vt:lpstr>
      <vt:lpstr>Service Bridge</vt:lpstr>
      <vt:lpstr>Inspection Equipment</vt:lpstr>
      <vt:lpstr>Inspection Procedures</vt:lpstr>
      <vt:lpstr>Documentation</vt:lpstr>
      <vt:lpstr>Crest</vt:lpstr>
      <vt:lpstr>Sighting Crest for Movement</vt:lpstr>
      <vt:lpstr>Sight along Guardrails</vt:lpstr>
      <vt:lpstr>Upstream Slope and Crest</vt:lpstr>
      <vt:lpstr>Downstream Slope and Crest</vt:lpstr>
      <vt:lpstr>Zig-Zag Pattern of Inspecting Slope</vt:lpstr>
      <vt:lpstr>Parallel Pattern of Inspecting Slope</vt:lpstr>
      <vt:lpstr>Slope Inspection</vt:lpstr>
      <vt:lpstr>Abutment Seepage</vt:lpstr>
      <vt:lpstr>Rip Rap Deterioration</vt:lpstr>
      <vt:lpstr>Rip Rap Deterioration</vt:lpstr>
      <vt:lpstr>Rodent Holes</vt:lpstr>
      <vt:lpstr>Rodent Holes</vt:lpstr>
      <vt:lpstr>Rodent Holes</vt:lpstr>
      <vt:lpstr>Tree Growth on Embankment</vt:lpstr>
      <vt:lpstr>Tree Growth on Embankment</vt:lpstr>
      <vt:lpstr>Access to D/S Toe</vt:lpstr>
      <vt:lpstr>Groins</vt:lpstr>
      <vt:lpstr>Tree Growth on Abutment</vt:lpstr>
      <vt:lpstr>Tree Growth on Abutment</vt:lpstr>
      <vt:lpstr>Check Relief Wells</vt:lpstr>
      <vt:lpstr>Weir to Measure RW Flow</vt:lpstr>
      <vt:lpstr>48” Parshall Flume</vt:lpstr>
      <vt:lpstr>Parshall Flume</vt:lpstr>
      <vt:lpstr>Parshall Flume</vt:lpstr>
      <vt:lpstr>Broadcrested Weir</vt:lpstr>
      <vt:lpstr>Broadcrested Weir</vt:lpstr>
      <vt:lpstr>Broadcrested Weir</vt:lpstr>
      <vt:lpstr>Toe Drains</vt:lpstr>
      <vt:lpstr>Toe Drains</vt:lpstr>
      <vt:lpstr>Toe Drains</vt:lpstr>
      <vt:lpstr>Vertical Wall Movement</vt:lpstr>
      <vt:lpstr>Spillway Displacement</vt:lpstr>
      <vt:lpstr>Spillway Displacement</vt:lpstr>
      <vt:lpstr>Conduits and Stilling Basins</vt:lpstr>
      <vt:lpstr>Conduits and Stilling Basins</vt:lpstr>
      <vt:lpstr>Conduits and Stilling Basins</vt:lpstr>
      <vt:lpstr>Conduits and Stilling Basins Pine Creek</vt:lpstr>
      <vt:lpstr>Stilling Basin Inspection</vt:lpstr>
      <vt:lpstr>Sounding Concrete</vt:lpstr>
      <vt:lpstr>Jack Stands for Safety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Gates</vt:lpstr>
      <vt:lpstr>Birch Stem Guide</vt:lpstr>
      <vt:lpstr>Roller Chains</vt:lpstr>
      <vt:lpstr>Tainter Gate Interior</vt:lpstr>
      <vt:lpstr>Questions?</vt:lpstr>
    </vt:vector>
  </TitlesOfParts>
  <Company>US Army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K0RBTJH9</cp:lastModifiedBy>
  <cp:revision>34</cp:revision>
  <dcterms:created xsi:type="dcterms:W3CDTF">2009-05-21T17:19:18Z</dcterms:created>
  <dcterms:modified xsi:type="dcterms:W3CDTF">2013-04-30T12:11:53Z</dcterms:modified>
</cp:coreProperties>
</file>