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24" d="100"/>
          <a:sy n="124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Documents and Settings\h3ecgjab\Desktop\20110902 Mark H\IMG_5816.JPG"/>
          <p:cNvPicPr>
            <a:picLocks noChangeAspect="1" noChangeArrowheads="1"/>
          </p:cNvPicPr>
          <p:nvPr userDrawn="1"/>
        </p:nvPicPr>
        <p:blipFill>
          <a:blip r:embed="rId13" cstate="print"/>
          <a:srcRect t="-79"/>
          <a:stretch>
            <a:fillRect/>
          </a:stretch>
        </p:blipFill>
        <p:spPr bwMode="auto">
          <a:xfrm>
            <a:off x="4038600" y="3429000"/>
            <a:ext cx="5583865" cy="3918447"/>
          </a:xfrm>
          <a:prstGeom prst="rect">
            <a:avLst/>
          </a:prstGeom>
          <a:noFill/>
        </p:spPr>
      </p:pic>
      <p:pic>
        <p:nvPicPr>
          <p:cNvPr id="14" name="Picture 3" descr="Tremie-ing Concrete into an Excavated Panel for the PCEW"/>
          <p:cNvPicPr>
            <a:picLocks noChangeAspect="1" noChangeArrowheads="1"/>
          </p:cNvPicPr>
          <p:nvPr userDrawn="1"/>
        </p:nvPicPr>
        <p:blipFill>
          <a:blip r:embed="rId14" cstate="print"/>
          <a:srcRect b="7500"/>
          <a:stretch>
            <a:fillRect/>
          </a:stretch>
        </p:blipFill>
        <p:spPr bwMode="auto">
          <a:xfrm>
            <a:off x="4953000" y="1066800"/>
            <a:ext cx="4191000" cy="29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876800" y="3962400"/>
            <a:ext cx="41148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686800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Dam Safety Modification Studies</a:t>
            </a:r>
            <a:endParaRPr lang="en-US" sz="40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Robert Taylor, P.E.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Dam Safety Program Manager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Great Lakes and Ohio River Division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Brasilia, Brazil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21-24 May 2013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4648200" y="1752600"/>
            <a:ext cx="42672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The District, in coordination with the DSPC will prepare a Review Plan in accordance with EC </a:t>
            </a:r>
            <a:r>
              <a:rPr lang="en-US" sz="2000" dirty="0" smtClean="0"/>
              <a:t>1165-2-214.</a:t>
            </a:r>
            <a:endParaRPr lang="en-US" sz="2000" dirty="0"/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This plan includes all levels of review from DQC, ATR, DSOG, through IEPR.</a:t>
            </a:r>
            <a:endParaRPr lang="en-US" sz="2000" dirty="0"/>
          </a:p>
          <a:p>
            <a:pPr marL="231775" indent="-231775">
              <a:spcAft>
                <a:spcPts val="600"/>
              </a:spcAft>
            </a:pP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4800600" y="685800"/>
            <a:ext cx="4114800" cy="914400"/>
          </a:xfrm>
          <a:prstGeom prst="wedgeRectCallout">
            <a:avLst>
              <a:gd name="adj1" fmla="val -126751"/>
              <a:gd name="adj2" fmla="val 79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343400" y="609600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Start ATR of Risk Assessment</a:t>
            </a:r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5105400" y="1905000"/>
            <a:ext cx="38862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District hosts </a:t>
            </a:r>
            <a:r>
              <a:rPr lang="en-US" sz="2000" dirty="0" smtClean="0"/>
              <a:t>in-progress review meeting with Vertical Team </a:t>
            </a:r>
            <a:r>
              <a:rPr lang="en-US" sz="2000" dirty="0"/>
              <a:t>after </a:t>
            </a:r>
            <a:r>
              <a:rPr lang="en-US" sz="2000" dirty="0" smtClean="0"/>
              <a:t>Baseline Risk has </a:t>
            </a:r>
            <a:r>
              <a:rPr lang="en-US" sz="2000" dirty="0"/>
              <a:t>been </a:t>
            </a:r>
            <a:r>
              <a:rPr lang="en-US" sz="2000" dirty="0" smtClean="0"/>
              <a:t>established.</a:t>
            </a:r>
            <a:endParaRPr lang="en-US" sz="2000" dirty="0"/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Purpose of meeting is to brainstorm </a:t>
            </a:r>
            <a:r>
              <a:rPr lang="en-US" sz="2000" dirty="0"/>
              <a:t>and identify the most appropriate </a:t>
            </a:r>
            <a:r>
              <a:rPr lang="en-US" sz="2000" dirty="0" smtClean="0"/>
              <a:t>Risk Management Measures to carry forward into the development of alternatives.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53000" y="762000"/>
            <a:ext cx="3962400" cy="914400"/>
          </a:xfrm>
          <a:prstGeom prst="wedgeRectCallout">
            <a:avLst>
              <a:gd name="adj1" fmla="val -124392"/>
              <a:gd name="adj2" fmla="val 113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953000" y="7620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Risk Management Measures Identification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953000" y="609600"/>
            <a:ext cx="4038600" cy="914400"/>
          </a:xfrm>
          <a:prstGeom prst="wedgeRectCallout">
            <a:avLst>
              <a:gd name="adj1" fmla="val -116869"/>
              <a:gd name="adj2" fmla="val 187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114800" y="6096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Formulate Alternative Risk Management Plans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4724400" y="1905000"/>
            <a:ext cx="4267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PDT </a:t>
            </a:r>
            <a:r>
              <a:rPr lang="en-US" sz="2000" dirty="0"/>
              <a:t>is responsible for </a:t>
            </a:r>
            <a:r>
              <a:rPr lang="en-US" sz="2000" dirty="0" smtClean="0"/>
              <a:t>the overall development </a:t>
            </a:r>
            <a:r>
              <a:rPr lang="en-US" sz="2000" dirty="0"/>
              <a:t>of </a:t>
            </a:r>
            <a:r>
              <a:rPr lang="en-US" sz="2000" dirty="0" smtClean="0"/>
              <a:t>alternatives; both non-structural/structural measures are to be given equal consideration.</a:t>
            </a:r>
            <a:endParaRPr lang="en-US" sz="2000" dirty="0"/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Preliminary E&amp;D work must be conducted during </a:t>
            </a:r>
            <a:r>
              <a:rPr lang="en-US" sz="2000" dirty="0" smtClean="0"/>
              <a:t>this step to </a:t>
            </a:r>
            <a:r>
              <a:rPr lang="en-US" sz="2000" dirty="0"/>
              <a:t>provide a </a:t>
            </a:r>
            <a:r>
              <a:rPr lang="en-US" sz="2000" dirty="0" smtClean="0"/>
              <a:t>comparable “level </a:t>
            </a:r>
            <a:r>
              <a:rPr lang="en-US" sz="2000" dirty="0"/>
              <a:t>of </a:t>
            </a:r>
            <a:r>
              <a:rPr lang="en-US" sz="2000" dirty="0" smtClean="0"/>
              <a:t>detail” for all alternatives.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Consider the constructability and cost </a:t>
            </a:r>
            <a:r>
              <a:rPr lang="en-US" sz="2000" dirty="0"/>
              <a:t>of each </a:t>
            </a:r>
            <a:r>
              <a:rPr lang="en-US" sz="2000" dirty="0" smtClean="0"/>
              <a:t>alternative and </a:t>
            </a:r>
            <a:r>
              <a:rPr lang="en-US" sz="2000" dirty="0"/>
              <a:t>the </a:t>
            </a:r>
            <a:r>
              <a:rPr lang="en-US" sz="2000" dirty="0" smtClean="0"/>
              <a:t>amount of relative risk reduction.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76800" y="685800"/>
            <a:ext cx="4114800" cy="914400"/>
          </a:xfrm>
          <a:prstGeom prst="wedgeRectCallout">
            <a:avLst>
              <a:gd name="adj1" fmla="val -113200"/>
              <a:gd name="adj2" fmla="val 17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953000" y="6858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Formulate Alternative Risk Management Plans (cont.)</a:t>
            </a:r>
            <a:endParaRPr lang="en-US" sz="24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24400" y="1905000"/>
            <a:ext cx="4419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Minimum Required Alternatives to consider are:</a:t>
            </a:r>
            <a:endParaRPr lang="en-US" sz="2000" dirty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No Action Alternatives (existing and future conditions)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Meeting full Tolerable </a:t>
            </a:r>
            <a:r>
              <a:rPr lang="en-US" sz="2000" dirty="0"/>
              <a:t>R</a:t>
            </a:r>
            <a:r>
              <a:rPr lang="en-US" sz="2000" dirty="0" smtClean="0"/>
              <a:t>isk </a:t>
            </a:r>
            <a:r>
              <a:rPr lang="en-US" sz="2000" dirty="0"/>
              <a:t>G</a:t>
            </a:r>
            <a:r>
              <a:rPr lang="en-US" sz="2000" dirty="0" smtClean="0"/>
              <a:t>uidelines including ALARP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Achieving only Tolerable </a:t>
            </a:r>
            <a:r>
              <a:rPr lang="en-US" sz="2000" dirty="0"/>
              <a:t>R</a:t>
            </a:r>
            <a:r>
              <a:rPr lang="en-US" sz="2000" dirty="0" smtClean="0"/>
              <a:t>isk </a:t>
            </a:r>
            <a:r>
              <a:rPr lang="en-US" sz="2000" dirty="0"/>
              <a:t>L</a:t>
            </a:r>
            <a:r>
              <a:rPr lang="en-US" sz="2000" dirty="0" smtClean="0"/>
              <a:t>imit for Life Safety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Making the IRRM’s permanent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Removing the structure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Replacing the structure</a:t>
            </a:r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00600" y="838200"/>
            <a:ext cx="4114800" cy="914400"/>
          </a:xfrm>
          <a:prstGeom prst="wedgeRectCallout">
            <a:avLst>
              <a:gd name="adj1" fmla="val -122005"/>
              <a:gd name="adj2" fmla="val 214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953000" y="8382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Risk </a:t>
            </a:r>
            <a:r>
              <a:rPr lang="en-US" sz="2400" dirty="0" smtClean="0"/>
              <a:t>Management Plan Meeting</a:t>
            </a:r>
            <a:endParaRPr lang="en-US" sz="24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53000" y="2057400"/>
            <a:ext cx="3886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Lead Engineer briefs Vertical Team on the </a:t>
            </a:r>
            <a:r>
              <a:rPr lang="en-US" dirty="0"/>
              <a:t>various risk reduction alternatives </a:t>
            </a:r>
            <a:r>
              <a:rPr lang="en-US" dirty="0" smtClean="0"/>
              <a:t>and the initial screening of alternatives are </a:t>
            </a:r>
            <a:r>
              <a:rPr lang="en-US" dirty="0"/>
              <a:t>presented and discussed</a:t>
            </a:r>
            <a:r>
              <a:rPr lang="en-US" dirty="0" smtClean="0"/>
              <a:t>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Each plan is compared to the Future Without Action Condition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Outcome will be an agreement on those alternatives that will be carried forward and the appropriate level of design, cost estimates, economic, and environmental impacts of each.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5029200" y="228600"/>
            <a:ext cx="3962400" cy="914400"/>
          </a:xfrm>
          <a:prstGeom prst="wedgeRectCallout">
            <a:avLst>
              <a:gd name="adj1" fmla="val -126830"/>
              <a:gd name="adj2" fmla="val 337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876800" y="2286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Evaluate Alternative Risk Management Plans</a:t>
            </a:r>
            <a:endParaRPr lang="en-US" sz="2400" dirty="0"/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4800600" y="1371600"/>
            <a:ext cx="41148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Risk Cadre works closely with PDT to evaluate and compare the various risk reduction plans, (including the No Action plan).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Evaluation factors based on life safety, annual Pf, and relationship to TRG’s, ALARP considerations, and essential engineering guidelines.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Risk Reduction Plans are compared to each other resulting in a ranking of  plans based on incremental risk reductions and associated cost.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>
          <a:xfrm>
            <a:off x="5029200" y="685800"/>
            <a:ext cx="3505200" cy="838200"/>
          </a:xfrm>
          <a:prstGeom prst="wedgeRectCallout">
            <a:avLst>
              <a:gd name="adj1" fmla="val -138362"/>
              <a:gd name="adj2" fmla="val 379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800" y="6858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Tentatively Select the Recommended Plan</a:t>
            </a:r>
            <a:endParaRPr lang="en-US" sz="2400" dirty="0"/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4953000" y="2133600"/>
            <a:ext cx="3962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Risk Management plan selected from all alternatives using ranking as a guide.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Vertical </a:t>
            </a:r>
            <a:r>
              <a:rPr lang="en-US" dirty="0"/>
              <a:t>T</a:t>
            </a:r>
            <a:r>
              <a:rPr lang="en-US" dirty="0" smtClean="0"/>
              <a:t>eam meets to confirm that the selected plan meets applicable laws, statutes, Executive Orders, regulations, and current policy.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Opportunity to </a:t>
            </a:r>
            <a:r>
              <a:rPr lang="en-US" dirty="0" smtClean="0"/>
              <a:t>identify </a:t>
            </a:r>
            <a:r>
              <a:rPr lang="en-US" dirty="0" smtClean="0"/>
              <a:t>and resolve any legal or policy concerns that could delay approval of the final report and release of the NEPA document to the public.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4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00600" y="914400"/>
            <a:ext cx="4114800" cy="914400"/>
          </a:xfrm>
          <a:prstGeom prst="wedgeRectCallout">
            <a:avLst>
              <a:gd name="adj1" fmla="val -116975"/>
              <a:gd name="adj2" fmla="val 38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724400" y="10668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DSOG Endorsement of Tentatively Selected Plan and the ‘Draft’ DSMR</a:t>
            </a:r>
            <a:endParaRPr lang="en-US" dirty="0"/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5105400" y="2514600"/>
            <a:ext cx="35814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Lead Engineer and District DSO present all the Alternatives and the Tentatively Selected Plan to the DSOG prior to finalizing ATR.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They also present the major ATR comments, how they were resolved, and any unresolved issues.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00600" y="685800"/>
            <a:ext cx="4114800" cy="914400"/>
          </a:xfrm>
          <a:prstGeom prst="wedgeRectCallout">
            <a:avLst>
              <a:gd name="adj1" fmla="val -119533"/>
              <a:gd name="adj2" fmla="val 495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267200" y="762000"/>
            <a:ext cx="506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District finishes ‘draft’ DSMR,</a:t>
            </a:r>
          </a:p>
          <a:p>
            <a:pPr algn="ctr"/>
            <a:r>
              <a:rPr lang="en-US" sz="2000" dirty="0" smtClean="0"/>
              <a:t> DQC, and ATR/QCC (cont.)</a:t>
            </a:r>
            <a:endParaRPr lang="en-US" sz="2000" dirty="0"/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4724400" y="2362200"/>
            <a:ext cx="434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 typeface="Arial" charset="0"/>
              <a:buChar char="•"/>
            </a:pPr>
            <a:r>
              <a:rPr lang="en-US" dirty="0" smtClean="0"/>
              <a:t>District must complete DQC review prior to start of ATR.</a:t>
            </a:r>
          </a:p>
          <a:p>
            <a:pPr marL="282575" indent="-282575">
              <a:buFont typeface="Arial" charset="0"/>
              <a:buChar char="•"/>
            </a:pPr>
            <a:r>
              <a:rPr lang="en-US" dirty="0" smtClean="0"/>
              <a:t>The RMC is the responsible RMO for </a:t>
            </a:r>
            <a:r>
              <a:rPr lang="en-US" dirty="0"/>
              <a:t>coordinating and managing ATR in accordance with EC </a:t>
            </a:r>
            <a:r>
              <a:rPr lang="en-US" dirty="0" smtClean="0"/>
              <a:t>1165-2-214.</a:t>
            </a:r>
            <a:endParaRPr lang="en-US" dirty="0"/>
          </a:p>
          <a:p>
            <a:pPr marL="282575" indent="-282575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MCX will primarily establish ATR teams and execute ATR in coordination with the RMO and appropriate PCX in accordance with ER 10-1-51.</a:t>
            </a:r>
          </a:p>
          <a:p>
            <a:pPr marL="282575" indent="-282575">
              <a:buFont typeface="Arial" charset="0"/>
              <a:buChar char="•"/>
            </a:pPr>
            <a:r>
              <a:rPr lang="en-US" dirty="0" smtClean="0"/>
              <a:t>The RMO ensures that the DSPC is included in Technical Evaluation.</a:t>
            </a:r>
            <a:endParaRPr lang="en-US" dirty="0"/>
          </a:p>
          <a:p>
            <a:pPr marL="282575" indent="-282575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4876800" y="152400"/>
            <a:ext cx="4038600" cy="914400"/>
          </a:xfrm>
          <a:prstGeom prst="wedgeRectCallout">
            <a:avLst>
              <a:gd name="adj1" fmla="val -122552"/>
              <a:gd name="adj2" fmla="val 534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876800" y="3810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Final DRAFT Deliverables</a:t>
            </a:r>
            <a:endParaRPr lang="en-US" sz="24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1148745"/>
            <a:ext cx="472440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Inundation Risk Fact Sheet</a:t>
            </a:r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Communication tool for media and general public.  (IE: public affairs pamphlet)</a:t>
            </a:r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Dam </a:t>
            </a:r>
            <a:r>
              <a:rPr lang="en-US" dirty="0"/>
              <a:t>Safety Action Decision Summary (DSADS)</a:t>
            </a:r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Stand alone document used to inform and assist Senior </a:t>
            </a:r>
            <a:r>
              <a:rPr lang="en-US" sz="1400" dirty="0"/>
              <a:t>L</a:t>
            </a:r>
            <a:r>
              <a:rPr lang="en-US" sz="1400" dirty="0" smtClean="0"/>
              <a:t>eaders with  making </a:t>
            </a:r>
            <a:r>
              <a:rPr lang="en-US" sz="1400" dirty="0"/>
              <a:t>dam safety </a:t>
            </a:r>
            <a:r>
              <a:rPr lang="en-US" sz="1400" dirty="0" smtClean="0"/>
              <a:t>decisions.</a:t>
            </a:r>
            <a:endParaRPr lang="en-US" sz="1400" dirty="0"/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Suitable for release to  local sponsors, stakeholders, resource agencies, etc.</a:t>
            </a:r>
          </a:p>
          <a:p>
            <a:pPr marL="1146175" lvl="2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Level of detail not intended for media and general public.</a:t>
            </a:r>
            <a:endParaRPr lang="en-US" sz="1400" dirty="0"/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DSMR Documentation</a:t>
            </a:r>
            <a:endParaRPr lang="en-US" dirty="0"/>
          </a:p>
          <a:p>
            <a:pPr marL="1092200" lvl="2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The decision document that contains both the technical alternative evaluation, preliminary design work, and </a:t>
            </a:r>
            <a:r>
              <a:rPr lang="en-US" sz="1400" dirty="0"/>
              <a:t>r</a:t>
            </a:r>
            <a:r>
              <a:rPr lang="en-US" sz="1400" dirty="0" smtClean="0"/>
              <a:t>isk assessment documentation.</a:t>
            </a:r>
            <a:endParaRPr lang="en-US" sz="1400" dirty="0"/>
          </a:p>
          <a:p>
            <a:pPr marL="1092200" lvl="2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DSMR of FOUO and not intended for public release.</a:t>
            </a:r>
            <a:endParaRPr lang="en-US" dirty="0"/>
          </a:p>
          <a:p>
            <a:pPr marL="231775" indent="-231775">
              <a:spcAft>
                <a:spcPts val="600"/>
              </a:spcAft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114800" cy="58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562600" cy="1447800"/>
          </a:xfrm>
        </p:spPr>
        <p:txBody>
          <a:bodyPr/>
          <a:lstStyle/>
          <a:p>
            <a:r>
              <a:rPr lang="en-US" sz="2400" dirty="0" smtClean="0"/>
              <a:t>ER 1110-2-1156</a:t>
            </a:r>
            <a:br>
              <a:rPr lang="en-US" sz="2400" dirty="0" smtClean="0"/>
            </a:br>
            <a:r>
              <a:rPr lang="en-US" sz="2400" dirty="0" smtClean="0"/>
              <a:t>Chapter 9 Updates</a:t>
            </a:r>
            <a:br>
              <a:rPr lang="en-US" sz="2400" dirty="0" smtClean="0"/>
            </a:br>
            <a:r>
              <a:rPr lang="en-US" sz="2400" dirty="0" smtClean="0"/>
              <a:t>Dam Safety Modification Studies 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1828800"/>
            <a:ext cx="4343400" cy="990600"/>
          </a:xfrm>
          <a:prstGeom prst="wedgeRoundRectCallout">
            <a:avLst>
              <a:gd name="adj1" fmla="val -123465"/>
              <a:gd name="adj2" fmla="val 1483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20574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Focus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800600" y="3124200"/>
            <a:ext cx="373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briefing is for communication purposes only. It does not supersede the currently approved ER 1110-2-1156.</a:t>
            </a:r>
          </a:p>
          <a:p>
            <a:endParaRPr lang="en-US" dirty="0" smtClean="0"/>
          </a:p>
          <a:p>
            <a:r>
              <a:rPr lang="en-US" dirty="0" smtClean="0"/>
              <a:t>The proposed revisions may change prior to final approval. Always consult to approved version of ER 1110-2-1156 for official guidance.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76800" y="762000"/>
            <a:ext cx="3886200" cy="914400"/>
          </a:xfrm>
          <a:prstGeom prst="wedgeRectCallout">
            <a:avLst>
              <a:gd name="adj1" fmla="val -121988"/>
              <a:gd name="adj2" fmla="val 533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029200" y="838200"/>
            <a:ext cx="3695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HQ conducts Policy </a:t>
            </a:r>
            <a:r>
              <a:rPr lang="en-US" sz="2000" dirty="0"/>
              <a:t>Compliance Review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4800600" y="2209800"/>
            <a:ext cx="4191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HQ conducts Agency Policy </a:t>
            </a:r>
            <a:r>
              <a:rPr lang="en-US" sz="2000" dirty="0"/>
              <a:t>Compliance Review </a:t>
            </a:r>
            <a:r>
              <a:rPr lang="en-US" sz="2000" dirty="0" smtClean="0"/>
              <a:t>as </a:t>
            </a:r>
            <a:r>
              <a:rPr lang="en-US" sz="2000" dirty="0"/>
              <a:t>per mission requirements.</a:t>
            </a:r>
          </a:p>
          <a:p>
            <a:pPr marL="790575" lvl="1" indent="-3333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HQ DSPM provides the RIT with copies of the DSMR and will log the report in with the Office of Water Project Review indicating the appropriate recommended reviewers.</a:t>
            </a:r>
            <a:endParaRPr lang="en-US" dirty="0"/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Policy </a:t>
            </a:r>
            <a:r>
              <a:rPr lang="en-US" sz="2000" dirty="0"/>
              <a:t>Compliance Review typically occurs concurrently with </a:t>
            </a:r>
            <a:r>
              <a:rPr lang="en-US" sz="2000" dirty="0" smtClean="0"/>
              <a:t>DSOG Review.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00600" y="685800"/>
            <a:ext cx="4038600" cy="914400"/>
          </a:xfrm>
          <a:prstGeom prst="wedgeRectCallout">
            <a:avLst>
              <a:gd name="adj1" fmla="val -91047"/>
              <a:gd name="adj2" fmla="val 539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288450" y="838200"/>
            <a:ext cx="5067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Draft DSM Report Revisions</a:t>
            </a:r>
            <a:endParaRPr lang="en-US" sz="2400" dirty="0"/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876800" y="1752600"/>
            <a:ext cx="4013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 typeface="Arial" charset="0"/>
              <a:buChar char="•"/>
            </a:pPr>
            <a:r>
              <a:rPr lang="en-US" sz="2000" dirty="0" smtClean="0"/>
              <a:t>Policy, Legal, and Technical issues must be resolved prior to presentation to DSOG.</a:t>
            </a:r>
          </a:p>
          <a:p>
            <a:pPr marL="282575" indent="-282575">
              <a:buFont typeface="Arial" charset="0"/>
              <a:buChar char="•"/>
            </a:pPr>
            <a:endParaRPr lang="en-US" sz="2000" dirty="0" smtClean="0"/>
          </a:p>
          <a:p>
            <a:pPr marL="282575" indent="-282575">
              <a:buFont typeface="Arial" charset="0"/>
              <a:buChar char="•"/>
            </a:pPr>
            <a:r>
              <a:rPr lang="en-US" sz="2000" dirty="0" smtClean="0"/>
              <a:t>If the district is unable to resolve Policy, Legal, or technical issues, they should first work thru their Vertical Team and RIT for resolution.</a:t>
            </a:r>
          </a:p>
          <a:p>
            <a:pPr marL="282575" indent="-282575">
              <a:buFont typeface="Arial" charset="0"/>
              <a:buChar char="•"/>
            </a:pPr>
            <a:endParaRPr lang="en-US" sz="2000" dirty="0" smtClean="0"/>
          </a:p>
          <a:p>
            <a:pPr marL="282575" indent="-282575">
              <a:buFont typeface="Arial" charset="0"/>
              <a:buChar char="•"/>
            </a:pPr>
            <a:r>
              <a:rPr lang="en-US" sz="2000" dirty="0" smtClean="0"/>
              <a:t>If resolution cannot be obtained, a DSOG Review can be requested.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76800" y="762000"/>
            <a:ext cx="4038600" cy="914400"/>
          </a:xfrm>
          <a:prstGeom prst="wedgeRectCallout">
            <a:avLst>
              <a:gd name="adj1" fmla="val -97352"/>
              <a:gd name="adj2" fmla="val 442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419600" y="8382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Dam Senior </a:t>
            </a:r>
            <a:r>
              <a:rPr lang="en-US" sz="2000" dirty="0"/>
              <a:t>Oversight Group</a:t>
            </a:r>
          </a:p>
          <a:p>
            <a:pPr algn="ctr"/>
            <a:r>
              <a:rPr lang="en-US" sz="2000" dirty="0" smtClean="0"/>
              <a:t>(DSOG</a:t>
            </a:r>
            <a:r>
              <a:rPr lang="en-US" sz="2000" dirty="0"/>
              <a:t>)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438400"/>
            <a:ext cx="426720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indent="-2825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District </a:t>
            </a:r>
            <a:r>
              <a:rPr lang="en-US" dirty="0"/>
              <a:t>DSO </a:t>
            </a:r>
            <a:r>
              <a:rPr lang="en-US" dirty="0" smtClean="0"/>
              <a:t>and Lead Engineer present </a:t>
            </a:r>
            <a:r>
              <a:rPr lang="en-US" dirty="0"/>
              <a:t>report findings </a:t>
            </a:r>
            <a:r>
              <a:rPr lang="en-US" dirty="0" smtClean="0"/>
              <a:t>and technical justification for </a:t>
            </a:r>
            <a:r>
              <a:rPr lang="en-US" dirty="0"/>
              <a:t>implementing the </a:t>
            </a:r>
            <a:r>
              <a:rPr lang="en-US" dirty="0" smtClean="0"/>
              <a:t>recommended risk reduction plan to DSOG.</a:t>
            </a:r>
          </a:p>
          <a:p>
            <a:pPr marL="282575" indent="-2825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DSOG </a:t>
            </a:r>
            <a:r>
              <a:rPr lang="en-US" dirty="0" smtClean="0"/>
              <a:t>provides technical and policy recommendations to the HQUSACE DSO</a:t>
            </a:r>
            <a:endParaRPr lang="en-US" dirty="0"/>
          </a:p>
          <a:p>
            <a:pPr marL="333375" indent="-333375">
              <a:spcAft>
                <a:spcPts val="600"/>
              </a:spcAft>
              <a:defRPr/>
            </a:pPr>
            <a:endParaRPr lang="en-US" sz="2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800600" y="685800"/>
            <a:ext cx="4038600" cy="914400"/>
          </a:xfrm>
          <a:prstGeom prst="wedgeRectCallout">
            <a:avLst>
              <a:gd name="adj1" fmla="val -97959"/>
              <a:gd name="adj2" fmla="val 362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876800" y="762000"/>
            <a:ext cx="3864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Are Risk Reduction Actions Justified ?</a:t>
            </a:r>
            <a:endParaRPr lang="en-US" sz="2400" dirty="0"/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800600" y="2286000"/>
            <a:ext cx="4013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 typeface="Arial" charset="0"/>
              <a:buChar char="•"/>
            </a:pPr>
            <a:endParaRPr lang="en-US" sz="2000" dirty="0" smtClean="0"/>
          </a:p>
          <a:p>
            <a:pPr marL="282575" indent="-282575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DSOG and DSO determine path forward (approve or revise) following the briefing and discussion.</a:t>
            </a:r>
          </a:p>
          <a:p>
            <a:pPr marL="282575" indent="-282575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DSOG determines nature and priority of actions with respect to national portfolio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953000" y="762000"/>
            <a:ext cx="4038600" cy="609600"/>
          </a:xfrm>
          <a:prstGeom prst="wedgeRectCallout">
            <a:avLst>
              <a:gd name="adj1" fmla="val -74731"/>
              <a:gd name="adj2" fmla="val 293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952999" y="685800"/>
            <a:ext cx="3848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DSMR </a:t>
            </a:r>
            <a:r>
              <a:rPr lang="en-US" sz="2000" dirty="0"/>
              <a:t>Recommended for Approval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4724400" y="1447801"/>
            <a:ext cx="43100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District DSO, MSC DSO, and </a:t>
            </a:r>
            <a:r>
              <a:rPr lang="en-US" sz="2000" dirty="0" smtClean="0"/>
              <a:t>DSOG Chair </a:t>
            </a:r>
            <a:r>
              <a:rPr lang="en-US" sz="2000" dirty="0"/>
              <a:t>sign joint memorandum </a:t>
            </a:r>
            <a:r>
              <a:rPr lang="en-US" sz="2000" u="sng" dirty="0"/>
              <a:t>recommending</a:t>
            </a:r>
            <a:r>
              <a:rPr lang="en-US" sz="2000" dirty="0"/>
              <a:t> approval of the proposed modification plans.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5029200" y="990600"/>
            <a:ext cx="3886200" cy="609600"/>
          </a:xfrm>
          <a:prstGeom prst="wedgeRectCallout">
            <a:avLst>
              <a:gd name="adj1" fmla="val -61482"/>
              <a:gd name="adj2" fmla="val 187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800600" y="10668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Approval of DSM Report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4876800" y="2438400"/>
            <a:ext cx="4267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USACE </a:t>
            </a:r>
            <a:r>
              <a:rPr lang="en-US" sz="2000" dirty="0"/>
              <a:t>DSO has been delegated </a:t>
            </a:r>
            <a:r>
              <a:rPr lang="en-US" sz="2000" dirty="0" smtClean="0"/>
              <a:t>approval authority </a:t>
            </a:r>
            <a:r>
              <a:rPr lang="en-US" sz="2000" dirty="0"/>
              <a:t>from ASA-CW and is the responsible approval official for DSM reports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953000" y="838200"/>
            <a:ext cx="3962400" cy="914400"/>
          </a:xfrm>
          <a:prstGeom prst="wedgeRectCallout">
            <a:avLst>
              <a:gd name="adj1" fmla="val -64570"/>
              <a:gd name="adj2" fmla="val 32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876800" y="914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Notify </a:t>
            </a:r>
            <a:r>
              <a:rPr lang="en-US" sz="2400" dirty="0" smtClean="0"/>
              <a:t>USACE &amp; MSC Commanders </a:t>
            </a:r>
            <a:endParaRPr lang="en-US" sz="2400" dirty="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53000" y="2133600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DSOG </a:t>
            </a:r>
            <a:r>
              <a:rPr lang="en-US" sz="2000" dirty="0"/>
              <a:t>Chairman notifies the ASA-CW, USACE Commander, and the MSC Commander, via formal Memorandum, that </a:t>
            </a:r>
            <a:r>
              <a:rPr lang="en-US" sz="2000" dirty="0" smtClean="0"/>
              <a:t>DSM Report has </a:t>
            </a:r>
            <a:r>
              <a:rPr lang="en-US" sz="2000" dirty="0"/>
              <a:t>been approved.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953000" y="838200"/>
            <a:ext cx="3962400" cy="914400"/>
          </a:xfrm>
          <a:prstGeom prst="wedgeRectCallout">
            <a:avLst>
              <a:gd name="adj1" fmla="val -64570"/>
              <a:gd name="adj2" fmla="val 32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876800" y="914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Notify </a:t>
            </a:r>
            <a:r>
              <a:rPr lang="en-US" sz="2400" dirty="0" smtClean="0"/>
              <a:t>USACE &amp; MSC Commanders </a:t>
            </a:r>
            <a:endParaRPr lang="en-US" sz="2400" dirty="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53000" y="2133600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DSOG </a:t>
            </a:r>
            <a:r>
              <a:rPr lang="en-US" sz="2000" dirty="0"/>
              <a:t>Chairman notifies the ASA-CW, USACE Commander, and the MSC Commander, via formal Memorandum, that </a:t>
            </a:r>
            <a:r>
              <a:rPr lang="en-US" sz="2000" dirty="0" smtClean="0"/>
              <a:t>DSM Report has </a:t>
            </a:r>
            <a:r>
              <a:rPr lang="en-US" sz="2000" dirty="0"/>
              <a:t>been approved.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953000" y="838200"/>
            <a:ext cx="3962400" cy="914400"/>
          </a:xfrm>
          <a:prstGeom prst="wedgeRectCallout">
            <a:avLst>
              <a:gd name="adj1" fmla="val -64570"/>
              <a:gd name="adj2" fmla="val 32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876800" y="9144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ASA-CW Concurrence </a:t>
            </a:r>
            <a:endParaRPr lang="en-US" sz="2400" dirty="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53000" y="1828800"/>
            <a:ext cx="40386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DSOG </a:t>
            </a:r>
            <a:r>
              <a:rPr lang="en-US" sz="2000" dirty="0"/>
              <a:t>Chairman notifies the </a:t>
            </a:r>
            <a:r>
              <a:rPr lang="en-US" sz="2000" dirty="0" smtClean="0"/>
              <a:t>ASA-CW via </a:t>
            </a:r>
            <a:r>
              <a:rPr lang="en-US" sz="2000" dirty="0"/>
              <a:t>formal Memorandum, that </a:t>
            </a:r>
            <a:r>
              <a:rPr lang="en-US" sz="2000" dirty="0" smtClean="0"/>
              <a:t>DSM Report has </a:t>
            </a:r>
            <a:r>
              <a:rPr lang="en-US" sz="2000" dirty="0"/>
              <a:t>been approved</a:t>
            </a:r>
            <a:r>
              <a:rPr lang="en-US" sz="2000" dirty="0" smtClean="0"/>
              <a:t>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Memo requests concurrence for Civil Works budgeting as construction CG line Item.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ASA-CW often requests additional briefings and coordination.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Districts may have to provide technical support for these requests.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5181600" y="1066800"/>
            <a:ext cx="3810000" cy="609600"/>
          </a:xfrm>
          <a:prstGeom prst="wedgeRectCallout">
            <a:avLst>
              <a:gd name="adj1" fmla="val -67841"/>
              <a:gd name="adj2" fmla="val -135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257800" y="1143000"/>
            <a:ext cx="365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DSM Study Complete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4876800" y="1981200"/>
            <a:ext cx="4267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USACE DSPM enters project funding request into budget cycle for CG appropriations.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 During </a:t>
            </a:r>
            <a:r>
              <a:rPr lang="en-US" sz="2000" dirty="0" smtClean="0"/>
              <a:t>2-year </a:t>
            </a:r>
            <a:r>
              <a:rPr lang="en-US" sz="2000" dirty="0"/>
              <a:t>budget cycle, WEDGE funds can be used to advance preconstruction engineering and design (PED) activities until the project receives a line item in the CG budget appropriation</a:t>
            </a:r>
            <a:r>
              <a:rPr lang="en-US" sz="2000" dirty="0" smtClean="0"/>
              <a:t>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PED cannot begin without ASA-CW concurrence 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858963"/>
          </a:xfrm>
        </p:spPr>
        <p:txBody>
          <a:bodyPr/>
          <a:lstStyle/>
          <a:p>
            <a:r>
              <a:rPr lang="en-US" sz="3200" dirty="0" smtClean="0"/>
              <a:t>ER 1110-2-1156</a:t>
            </a:r>
            <a:br>
              <a:rPr lang="en-US" sz="3200" dirty="0" smtClean="0"/>
            </a:br>
            <a:r>
              <a:rPr lang="en-US" sz="3200" dirty="0" smtClean="0"/>
              <a:t>Chapter 9 Updates</a:t>
            </a:r>
            <a:br>
              <a:rPr lang="en-US" sz="3200" dirty="0" smtClean="0"/>
            </a:br>
            <a:r>
              <a:rPr lang="en-US" sz="3200" dirty="0" smtClean="0"/>
              <a:t>Dam Safety Modification Studies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r>
              <a:rPr lang="en-US" sz="2400" dirty="0" smtClean="0"/>
              <a:t>DSM Reports are decision documents used to address the associated risks of a dam and identify and recommend an alternative risk management plan that supports the expeditious and cost effective reduction of risk.</a:t>
            </a:r>
          </a:p>
          <a:p>
            <a:r>
              <a:rPr lang="en-US" sz="2400" dirty="0" smtClean="0"/>
              <a:t>DSM Report replaces:</a:t>
            </a:r>
          </a:p>
          <a:p>
            <a:pPr lvl="1"/>
            <a:r>
              <a:rPr lang="en-US" sz="2400" dirty="0" smtClean="0"/>
              <a:t>Major Rehabilitation Reports</a:t>
            </a:r>
          </a:p>
          <a:p>
            <a:pPr lvl="1"/>
            <a:r>
              <a:rPr lang="en-US" sz="2400" dirty="0" smtClean="0"/>
              <a:t>Dam Safety Assurance Reports</a:t>
            </a:r>
          </a:p>
          <a:p>
            <a:pPr lvl="1"/>
            <a:r>
              <a:rPr lang="en-US" sz="2400" dirty="0" smtClean="0"/>
              <a:t>Project Operations – Partners and Support (Work Management Studies)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800" b="1" dirty="0" smtClean="0"/>
              <a:t>Questions?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28600"/>
            <a:ext cx="4343400" cy="2163762"/>
          </a:xfrm>
        </p:spPr>
        <p:txBody>
          <a:bodyPr anchor="t"/>
          <a:lstStyle/>
          <a:p>
            <a:pPr eaLnBrk="1" hangingPunct="1"/>
            <a:r>
              <a:rPr lang="en-US" sz="2400" dirty="0" smtClean="0"/>
              <a:t>ER 1110-2-1156</a:t>
            </a:r>
            <a:br>
              <a:rPr lang="en-US" sz="2400" dirty="0" smtClean="0"/>
            </a:br>
            <a:r>
              <a:rPr lang="en-US" sz="2400" dirty="0" smtClean="0"/>
              <a:t>Chapter 9 Updates</a:t>
            </a:r>
            <a:br>
              <a:rPr lang="en-US" sz="2400" dirty="0" smtClean="0"/>
            </a:br>
            <a:r>
              <a:rPr lang="en-US" sz="2400" dirty="0" smtClean="0"/>
              <a:t>Dam Safety Modification Studies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2819400"/>
            <a:ext cx="4343400" cy="213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u="sng" dirty="0" smtClean="0"/>
              <a:t>Study Process Flowchart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1600200"/>
            <a:ext cx="41148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/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DSM </a:t>
            </a:r>
            <a:r>
              <a:rPr lang="en-US" sz="1600" dirty="0" smtClean="0"/>
              <a:t>projects are prioritized </a:t>
            </a:r>
            <a:r>
              <a:rPr lang="en-US" sz="1600" dirty="0"/>
              <a:t>by the </a:t>
            </a:r>
            <a:r>
              <a:rPr lang="en-US" sz="1600" dirty="0" smtClean="0"/>
              <a:t>DSOG </a:t>
            </a:r>
            <a:r>
              <a:rPr lang="en-US" sz="1600" dirty="0"/>
              <a:t>based on the DSAC rating and an assessment of </a:t>
            </a:r>
            <a:r>
              <a:rPr lang="en-US" sz="1600" dirty="0" smtClean="0"/>
              <a:t>the baseline risk.</a:t>
            </a:r>
            <a:endParaRPr lang="en-US" sz="1600" dirty="0"/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Study funds </a:t>
            </a:r>
            <a:r>
              <a:rPr lang="en-US" sz="1600" dirty="0"/>
              <a:t>provided </a:t>
            </a:r>
            <a:r>
              <a:rPr lang="en-US" sz="1600" dirty="0" smtClean="0"/>
              <a:t>by </a:t>
            </a:r>
            <a:r>
              <a:rPr lang="en-US" sz="1600" dirty="0"/>
              <a:t>the Dam Safety &amp; Seepage/Stability Correction Program (</a:t>
            </a:r>
            <a:r>
              <a:rPr lang="en-US" sz="1600" dirty="0" smtClean="0"/>
              <a:t>WEDGE).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The RMC manages the study queue and the funding based on DSOG prioritization.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029200" y="762000"/>
            <a:ext cx="3886200" cy="990600"/>
          </a:xfrm>
          <a:prstGeom prst="wedgeRoundRectCallout">
            <a:avLst>
              <a:gd name="adj1" fmla="val -129902"/>
              <a:gd name="adj2" fmla="val -956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181600" y="9144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Funding Approved</a:t>
            </a:r>
          </a:p>
        </p:txBody>
      </p:sp>
      <p:sp>
        <p:nvSpPr>
          <p:cNvPr id="7174" name="Title 1"/>
          <p:cNvSpPr>
            <a:spLocks noGrp="1"/>
          </p:cNvSpPr>
          <p:nvPr>
            <p:ph type="title"/>
          </p:nvPr>
        </p:nvSpPr>
        <p:spPr>
          <a:xfrm>
            <a:off x="4953000" y="166688"/>
            <a:ext cx="3733800" cy="519112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4648200" y="1676400"/>
            <a:ext cx="4267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DSMS Scope:</a:t>
            </a:r>
          </a:p>
          <a:p>
            <a:pPr marL="511175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Encompasses all structural and non-structural project modifications needed to address dam safety.</a:t>
            </a:r>
          </a:p>
          <a:p>
            <a:pPr marL="911225" lvl="1" indent="-22860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1600" dirty="0" smtClean="0"/>
              <a:t>Exception:  Potential operational failures identified by risk assessment that do not directly impact life safety or catastrophic failure are generally not addressed in a DSM Report.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endParaRPr lang="en-US" sz="2400" dirty="0" smtClean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5105400" y="685800"/>
            <a:ext cx="3505200" cy="914400"/>
          </a:xfrm>
          <a:prstGeom prst="wedgeRectCallout">
            <a:avLst>
              <a:gd name="adj1" fmla="val -140362"/>
              <a:gd name="adj2" fmla="val -53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495800" y="685800"/>
            <a:ext cx="5189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Start </a:t>
            </a:r>
            <a:r>
              <a:rPr lang="en-US" sz="3200" dirty="0" smtClean="0"/>
              <a:t>DSMS </a:t>
            </a:r>
            <a:endParaRPr lang="en-US" sz="3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4495800" y="1612225"/>
            <a:ext cx="41910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Start-Up </a:t>
            </a:r>
            <a:r>
              <a:rPr lang="en-US" sz="1600" dirty="0" smtClean="0"/>
              <a:t>Actions / General Roles &amp; Responsibilities:</a:t>
            </a:r>
            <a:endParaRPr lang="en-US" sz="1600" dirty="0"/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District manages and executes the study, formulates and manages the PDT, assigns a PM, prepares the PMP and RP, and coordinates in-progress reviews</a:t>
            </a:r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DSMMCX provides oversight by participating on Vertical Teams, provides technical assistance through PED and Construction, and establishes and executes ATR in coordination with RMO and PCX</a:t>
            </a:r>
            <a:endParaRPr lang="en-US" sz="1600" dirty="0"/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DSPC ensures appropriate Technical PDT members and Lead Engineer are assigned to project and prepares the DSM Report</a:t>
            </a:r>
            <a:endParaRPr lang="en-US" sz="1600" dirty="0"/>
          </a:p>
        </p:txBody>
      </p:sp>
      <p:sp>
        <p:nvSpPr>
          <p:cNvPr id="9" name="Rectangular Callout 8"/>
          <p:cNvSpPr/>
          <p:nvPr/>
        </p:nvSpPr>
        <p:spPr>
          <a:xfrm>
            <a:off x="4800600" y="609600"/>
            <a:ext cx="3810000" cy="914400"/>
          </a:xfrm>
          <a:prstGeom prst="wedgeRectCallout">
            <a:avLst>
              <a:gd name="adj1" fmla="val -122622"/>
              <a:gd name="adj2" fmla="val -4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191000" y="8382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Start </a:t>
            </a:r>
            <a:r>
              <a:rPr lang="en-US" sz="2400" dirty="0" smtClean="0"/>
              <a:t>DSMS (cont.) 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4876800" y="1600200"/>
            <a:ext cx="4267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District </a:t>
            </a:r>
            <a:r>
              <a:rPr lang="en-US" dirty="0" smtClean="0"/>
              <a:t>PDT hosts Kickoff Meeting w/ Vertical Team:</a:t>
            </a:r>
            <a:endParaRPr lang="en-US" dirty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Regional DSPC, MCX, MSC, RMC, HQ,  others …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Kickoff Meeting Purpose: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Discuss proposed PMP </a:t>
            </a:r>
            <a:r>
              <a:rPr lang="en-US" sz="1600" dirty="0"/>
              <a:t>prior to approval by the </a:t>
            </a:r>
            <a:r>
              <a:rPr lang="en-US" sz="1600" dirty="0" smtClean="0"/>
              <a:t>DSO (includes DSPM and RIT) and acts as official start of the DSMS.</a:t>
            </a:r>
            <a:endParaRPr lang="en-US" sz="1600" dirty="0"/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Review </a:t>
            </a:r>
            <a:r>
              <a:rPr lang="en-US" sz="1600" dirty="0"/>
              <a:t>comments </a:t>
            </a:r>
            <a:r>
              <a:rPr lang="en-US" sz="1600" dirty="0" smtClean="0"/>
              <a:t>must be submitted </a:t>
            </a:r>
            <a:r>
              <a:rPr lang="en-US" sz="1600" dirty="0"/>
              <a:t>to the District within 30 days </a:t>
            </a:r>
            <a:r>
              <a:rPr lang="en-US" sz="1600" dirty="0" smtClean="0"/>
              <a:t>or </a:t>
            </a:r>
            <a:r>
              <a:rPr lang="en-US" sz="1600" dirty="0"/>
              <a:t>district may proceed with submitted plan.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Upload approved PMP to RADS.</a:t>
            </a:r>
            <a:endParaRPr lang="en-US" dirty="0"/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9" name="Rectangular Callout 8"/>
          <p:cNvSpPr/>
          <p:nvPr/>
        </p:nvSpPr>
        <p:spPr>
          <a:xfrm>
            <a:off x="4953000" y="609600"/>
            <a:ext cx="3810000" cy="914400"/>
          </a:xfrm>
          <a:prstGeom prst="wedgeRectCallout">
            <a:avLst>
              <a:gd name="adj1" fmla="val -128514"/>
              <a:gd name="adj2" fmla="val -12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6482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Kickoff </a:t>
            </a:r>
            <a:r>
              <a:rPr lang="en-US" sz="3200" dirty="0"/>
              <a:t>Meeting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112644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</a:t>
            </a:r>
            <a:br>
              <a:rPr lang="en-US" sz="1600" dirty="0" smtClean="0"/>
            </a:br>
            <a:r>
              <a:rPr lang="en-US" sz="1600" dirty="0" smtClean="0"/>
              <a:t>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0" y="77000"/>
            <a:ext cx="457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4724400" y="1828800"/>
            <a:ext cx="4267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RMC assigns </a:t>
            </a:r>
            <a:r>
              <a:rPr lang="en-US" sz="2000" dirty="0" smtClean="0"/>
              <a:t>a Risk </a:t>
            </a:r>
            <a:r>
              <a:rPr lang="en-US" sz="2000" dirty="0"/>
              <a:t>Cadre to perform </a:t>
            </a:r>
            <a:r>
              <a:rPr lang="en-US" sz="2000" dirty="0" smtClean="0"/>
              <a:t>a new or update an existing risk assessment.</a:t>
            </a:r>
            <a:endParaRPr lang="en-US" sz="2000" dirty="0"/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Risk Cadre ensures that all significant failure modes have been properly evaluated during the PFMA and are carried forward into the DSMS.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Cadre estimates existing and future without action risks.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Cadre evaluates effectiveness of IRRM’s and recommends plan revisions if necessary.</a:t>
            </a:r>
            <a:endParaRPr lang="en-US" sz="2000" dirty="0"/>
          </a:p>
          <a:p>
            <a:pPr marL="231775" indent="-231775">
              <a:spcAft>
                <a:spcPts val="600"/>
              </a:spcAft>
            </a:pPr>
            <a:endParaRPr lang="en-US" sz="2400" dirty="0"/>
          </a:p>
        </p:txBody>
      </p:sp>
      <p:sp>
        <p:nvSpPr>
          <p:cNvPr id="9" name="Rectangular Callout 8"/>
          <p:cNvSpPr/>
          <p:nvPr/>
        </p:nvSpPr>
        <p:spPr>
          <a:xfrm>
            <a:off x="4876800" y="685800"/>
            <a:ext cx="4114800" cy="914400"/>
          </a:xfrm>
          <a:prstGeom prst="wedgeRectCallout">
            <a:avLst>
              <a:gd name="adj1" fmla="val -97141"/>
              <a:gd name="adj2" fmla="val 35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876800" y="6858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Estimate Existing and Future w/out Action Risks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810000" cy="381000"/>
          </a:xfrm>
        </p:spPr>
        <p:txBody>
          <a:bodyPr/>
          <a:lstStyle/>
          <a:p>
            <a:pPr algn="l"/>
            <a:r>
              <a:rPr lang="en-US" sz="1600" dirty="0" smtClean="0"/>
              <a:t>Dam Safety Modification Study                                                         ER 1110-2-1156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7952</TotalTime>
  <Words>1662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Title Master</vt:lpstr>
      <vt:lpstr>Slide Master</vt:lpstr>
      <vt:lpstr>Dam Safety Modification Studies</vt:lpstr>
      <vt:lpstr>ER 1110-2-1156 Chapter 9 Updates Dam Safety Modification Studies </vt:lpstr>
      <vt:lpstr>ER 1110-2-1156 Chapter 9 Updates Dam Safety Modification Studies </vt:lpstr>
      <vt:lpstr>ER 1110-2-1156 Chapter 9 Updates Dam Safety Modification Studies   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Slide 15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Slide 19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Dam Safety Modification Study                                                         ER 1110-2-1156 Updates</vt:lpstr>
      <vt:lpstr>Slide 30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Robert Taylor</cp:lastModifiedBy>
  <cp:revision>191</cp:revision>
  <dcterms:created xsi:type="dcterms:W3CDTF">2009-05-21T17:19:18Z</dcterms:created>
  <dcterms:modified xsi:type="dcterms:W3CDTF">2013-05-01T18:59:43Z</dcterms:modified>
</cp:coreProperties>
</file>