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61"/>
  </p:notesMasterIdLst>
  <p:sldIdLst>
    <p:sldId id="256" r:id="rId3"/>
    <p:sldId id="31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p:cViewPr varScale="1">
        <p:scale>
          <a:sx n="86" d="100"/>
          <a:sy n="86" d="100"/>
        </p:scale>
        <p:origin x="-82" y="-13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EC25A-D219-4CB9-9EE4-FB78A138D445}" type="datetimeFigureOut">
              <a:rPr lang="en-US" smtClean="0"/>
              <a:pPr/>
              <a:t>5/3/2013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10095C-EAEA-4A0D-B0B0-4710D94C8AD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E2508-F846-4D79-AA4F-D26755F3F14D}" type="slidenum">
              <a:rPr lang="en-US"/>
              <a:pPr/>
              <a:t>2</a:t>
            </a:fld>
            <a:endParaRPr lang="en-US"/>
          </a:p>
        </p:txBody>
      </p:sp>
      <p:sp>
        <p:nvSpPr>
          <p:cNvPr id="308226" name="Rectangle 2"/>
          <p:cNvSpPr>
            <a:spLocks noGrp="1" noRot="1" noChangeAspect="1" noChangeArrowheads="1" noTextEdit="1"/>
          </p:cNvSpPr>
          <p:nvPr>
            <p:ph type="sldImg"/>
          </p:nvPr>
        </p:nvSpPr>
        <p:spPr>
          <a:ln cap="flat"/>
        </p:spPr>
      </p:sp>
      <p:sp>
        <p:nvSpPr>
          <p:cNvPr id="308227" name="Rectangle 3"/>
          <p:cNvSpPr>
            <a:spLocks noGrp="1" noChangeArrowheads="1"/>
          </p:cNvSpPr>
          <p:nvPr>
            <p:ph type="body" idx="1"/>
          </p:nvPr>
        </p:nvSpPr>
        <p:spPr>
          <a:xfrm>
            <a:off x="914400" y="4325057"/>
            <a:ext cx="5029200" cy="4116772"/>
          </a:xfrm>
          <a:noFill/>
          <a:ln/>
        </p:spPr>
        <p:txBody>
          <a:bodyPr/>
          <a:lstStyle/>
          <a:p>
            <a:r>
              <a:rPr lang="en-US" sz="1400" b="1">
                <a:latin typeface="Arial" pitchFamily="34" charset="0"/>
              </a:rPr>
              <a:t>4.  DIVISION / DISTRICT BOUNDARIES</a:t>
            </a:r>
          </a:p>
          <a:p>
            <a:endParaRPr lang="en-US" sz="1400">
              <a:latin typeface="Arial" pitchFamily="34" charset="0"/>
            </a:endParaRPr>
          </a:p>
          <a:p>
            <a:r>
              <a:rPr lang="en-US" sz="1400">
                <a:latin typeface="Arial" pitchFamily="34" charset="0"/>
              </a:rPr>
              <a:t>The Corps is divided into 8 divisions, 41 districts, 8 laboratories, 5 field operating activities and 2 centers.</a:t>
            </a:r>
          </a:p>
          <a:p>
            <a:endParaRPr lang="en-US" sz="1400">
              <a:latin typeface="Arial" pitchFamily="34" charset="0"/>
            </a:endParaRPr>
          </a:p>
          <a:p>
            <a:r>
              <a:rPr lang="en-US">
                <a:latin typeface="Arial" pitchFamily="34" charset="0"/>
              </a:rPr>
              <a:t>The Great Lakes and Ohio River Division, oversees the work done by its seven districts with headquarters located at Buffalo, Detroit, Chicago, Huntington, Louisville, Nashville and Pittsburgh.  Our area includes both the Great Lakes and Ohio River watersheds.</a:t>
            </a:r>
          </a:p>
          <a:p>
            <a:r>
              <a:rPr lang="en-US">
                <a:latin typeface="Arial" pitchFamily="34" charset="0"/>
              </a:rPr>
              <a:t>It encompasses 335,000 square miles, parts of 17 states, and 56 million people.  </a:t>
            </a:r>
          </a:p>
          <a:p>
            <a:r>
              <a:rPr lang="en-US">
                <a:latin typeface="Arial" pitchFamily="34" charset="0"/>
              </a:rPr>
              <a:t>That means we work with 114 of Congressional colleagues and 34 Senators to give the American taxpayers the most economic and  effective water resources projects.</a:t>
            </a:r>
          </a:p>
          <a:p>
            <a:endParaRPr lang="en-US">
              <a:latin typeface="Arial" pitchFamily="34" charset="0"/>
            </a:endParaRPr>
          </a:p>
          <a:p>
            <a:r>
              <a:rPr lang="en-US">
                <a:latin typeface="Arial" pitchFamily="34" charset="0"/>
              </a:rPr>
              <a:t>Although we are not the largest geographic division in the Corps, we have the most subordinate districts.  All 7 Districts work Civil Works missions while Louisville is the only district with both Civil Works and Military Construction responsibilities. </a:t>
            </a:r>
          </a:p>
          <a:p>
            <a:endParaRPr lang="en-US">
              <a:latin typeface="Arial" pitchFamily="34" charset="0"/>
            </a:endParaRPr>
          </a:p>
          <a:p>
            <a:endParaRPr lang="en-US" sz="140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DFFF08-D71F-423A-8D24-C558C25E8821}" type="slidenum">
              <a:rPr lang="en-US"/>
              <a:pPr/>
              <a:t>11</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720905" y="4421688"/>
            <a:ext cx="5486400" cy="4114800"/>
          </a:xfrm>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AC139-84E4-4F9C-AE69-6D7429D73705}" type="slidenum">
              <a:rPr lang="en-US"/>
              <a:pPr/>
              <a:t>12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DD6F3-A4F6-4812-A83D-47E0A0A3FF34}" type="slidenum">
              <a:rPr lang="en-US"/>
              <a:pPr/>
              <a:t>13</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Vertical sidewalls left untreated in cutoff trench. </a:t>
            </a:r>
          </a:p>
          <a:p>
            <a:r>
              <a:rPr lang="en-US" sz="1200" kern="1200" baseline="0" dirty="0" smtClean="0">
                <a:solidFill>
                  <a:schemeClr val="tx1"/>
                </a:solidFill>
                <a:latin typeface="+mn-lt"/>
                <a:ea typeface="+mn-ea"/>
                <a:cs typeface="+mn-cs"/>
              </a:rPr>
              <a:t>Large joints in upstream side of cutoff trench near Station 8+56 were not treated. </a:t>
            </a:r>
          </a:p>
          <a:p>
            <a:pPr eaLnBrk="1" hangingPunct="1">
              <a:buFont typeface="Arial" pitchFamily="34" charset="0"/>
              <a:buChar char="•"/>
            </a:pPr>
            <a:endParaRPr lang="en-US" sz="1200" dirty="0" smtClean="0">
              <a:latin typeface="Arial" charset="0"/>
            </a:endParaRPr>
          </a:p>
          <a:p>
            <a:pPr eaLnBrk="1" hangingPunct="1">
              <a:buFont typeface="Arial" pitchFamily="34" charset="0"/>
              <a:buChar char="•"/>
            </a:pPr>
            <a:r>
              <a:rPr lang="en-US" sz="1200" b="0" dirty="0" smtClean="0">
                <a:latin typeface="Arial" charset="0"/>
              </a:rPr>
              <a:t> Dam constructed with soil cutoff trench into rock (right abutment only) with untreated joints</a:t>
            </a:r>
          </a:p>
          <a:p>
            <a:pPr eaLnBrk="1" hangingPunct="1">
              <a:buFont typeface="Arial" pitchFamily="34" charset="0"/>
              <a:buChar char="•"/>
            </a:pPr>
            <a:endParaRPr lang="en-US" sz="1200" b="0" dirty="0" smtClean="0">
              <a:latin typeface="Arial" charset="0"/>
            </a:endParaRPr>
          </a:p>
          <a:p>
            <a:pPr eaLnBrk="1" hangingPunct="1">
              <a:buFont typeface="Arial" pitchFamily="34" charset="0"/>
              <a:buChar char="•"/>
            </a:pPr>
            <a:r>
              <a:rPr lang="en-US" sz="1200" b="0" dirty="0" smtClean="0">
                <a:latin typeface="Arial" charset="0"/>
              </a:rPr>
              <a:t> Dam composed of highly erodible soils</a:t>
            </a:r>
          </a:p>
          <a:p>
            <a:pPr marL="342900" indent="-342900" eaLnBrk="1" hangingPunct="1"/>
            <a:endParaRPr lang="en-US" sz="1200" dirty="0" smtClean="0">
              <a:latin typeface="Arial" charset="0"/>
            </a:endParaRPr>
          </a:p>
          <a:p>
            <a:pPr eaLnBrk="1" hangingPunct="1">
              <a:buFontTx/>
              <a:buChar char="•"/>
            </a:pPr>
            <a:r>
              <a:rPr lang="en-US" sz="1200" b="0" dirty="0" smtClean="0">
                <a:latin typeface="Arial" charset="0"/>
              </a:rPr>
              <a:t>High potential for erosion of soil into joints under water pressure from reservoir</a:t>
            </a:r>
            <a:endParaRPr lang="en-US" sz="1200"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48300028-2BBD-4C79-AC7E-B22ED55C7B94}"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1D7D28-C2A5-4506-90A7-4ADB4C3A40D7}" type="slidenum">
              <a:rPr lang="en-US"/>
              <a:pPr/>
              <a:t>6</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D5ADA4-CBEE-43D3-AE78-8B3666E06B2E}" type="slidenum">
              <a:rPr lang="en-US"/>
              <a:pPr/>
              <a:t>7</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7D129-EA28-441D-92C3-2C30E5389533}" type="slidenum">
              <a:rPr lang="en-US"/>
              <a:pPr/>
              <a:t>8</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34CE5-2EDC-4705-8935-CE816F322E4B}" type="slidenum">
              <a:rPr lang="en-US"/>
              <a:pPr/>
              <a:t>9</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dirty="0">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300028-2BBD-4C79-AC7E-B22ED55C7B9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2" descr="East Branch 2892-18"/>
          <p:cNvPicPr>
            <a:picLocks noChangeAspect="1" noChangeArrowheads="1"/>
          </p:cNvPicPr>
          <p:nvPr userDrawn="1"/>
        </p:nvPicPr>
        <p:blipFill>
          <a:blip r:embed="rId13" cstate="print"/>
          <a:srcRect r="18000"/>
          <a:stretch>
            <a:fillRect/>
          </a:stretch>
        </p:blipFill>
        <p:spPr bwMode="auto">
          <a:xfrm>
            <a:off x="2589733" y="1524000"/>
            <a:ext cx="6554267" cy="5334000"/>
          </a:xfrm>
          <a:prstGeom prst="rect">
            <a:avLst/>
          </a:prstGeom>
          <a:noFill/>
          <a:ln w="9525">
            <a:noFill/>
            <a:miter lim="800000"/>
            <a:headEnd/>
            <a:tailEnd/>
          </a:ln>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USACE_logo"/>
          <p:cNvPicPr>
            <a:picLocks noChangeAspect="1" noChangeArrowheads="1"/>
          </p:cNvPicPr>
          <p:nvPr userDrawn="1"/>
        </p:nvPicPr>
        <p:blipFill>
          <a:blip r:embed="rId14" cstate="print"/>
          <a:srcRect/>
          <a:stretch>
            <a:fillRect/>
          </a:stretch>
        </p:blipFill>
        <p:spPr bwMode="auto">
          <a:xfrm>
            <a:off x="228600" y="5081588"/>
            <a:ext cx="1371600" cy="938213"/>
          </a:xfrm>
          <a:prstGeom prst="rect">
            <a:avLst/>
          </a:prstGeom>
          <a:noFill/>
        </p:spPr>
      </p:pic>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5"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se.hernandez@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8382000" cy="1470025"/>
          </a:xfrm>
        </p:spPr>
        <p:txBody>
          <a:bodyPr/>
          <a:lstStyle/>
          <a:p>
            <a:r>
              <a:rPr lang="en-US" dirty="0" smtClean="0"/>
              <a:t>Dam Safety Modification Case Study</a:t>
            </a:r>
            <a:endParaRPr lang="en-US" dirty="0"/>
          </a:p>
        </p:txBody>
      </p:sp>
      <p:sp>
        <p:nvSpPr>
          <p:cNvPr id="4100" name="Text Box 4"/>
          <p:cNvSpPr txBox="1">
            <a:spLocks noChangeArrowheads="1"/>
          </p:cNvSpPr>
          <p:nvPr/>
        </p:nvSpPr>
        <p:spPr bwMode="auto">
          <a:xfrm>
            <a:off x="76200" y="1828800"/>
            <a:ext cx="4495800" cy="2185214"/>
          </a:xfrm>
          <a:prstGeom prst="rect">
            <a:avLst/>
          </a:prstGeom>
          <a:noFill/>
          <a:ln w="9525">
            <a:noFill/>
            <a:miter lim="800000"/>
            <a:headEnd/>
            <a:tailEnd/>
          </a:ln>
          <a:effectLst/>
        </p:spPr>
        <p:txBody>
          <a:bodyPr wrap="square">
            <a:spAutoFit/>
          </a:bodyPr>
          <a:lstStyle/>
          <a:p>
            <a:r>
              <a:rPr lang="en-US" sz="1600" b="1" dirty="0" smtClean="0"/>
              <a:t>Robert Taylor, P.E.</a:t>
            </a:r>
          </a:p>
          <a:p>
            <a:r>
              <a:rPr lang="en-US" sz="1600" dirty="0" smtClean="0"/>
              <a:t>Regional Dam Safety Program Manager</a:t>
            </a:r>
          </a:p>
          <a:p>
            <a:r>
              <a:rPr lang="en-US" sz="1600" dirty="0" smtClean="0"/>
              <a:t>U.S. Army Corps of Engineers</a:t>
            </a:r>
          </a:p>
          <a:p>
            <a:r>
              <a:rPr lang="en-US" sz="1600" dirty="0" smtClean="0"/>
              <a:t>Great Lakes &amp; Ohio River Division    </a:t>
            </a:r>
          </a:p>
          <a:p>
            <a:r>
              <a:rPr lang="en-US" sz="1600" dirty="0" smtClean="0">
                <a:hlinkClick r:id="rId2"/>
              </a:rPr>
              <a:t>Robert.E.Taylor@usace.army.mil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reeform 2"/>
          <p:cNvSpPr>
            <a:spLocks/>
          </p:cNvSpPr>
          <p:nvPr/>
        </p:nvSpPr>
        <p:spPr bwMode="auto">
          <a:xfrm>
            <a:off x="0" y="4664075"/>
            <a:ext cx="9144000" cy="2181225"/>
          </a:xfrm>
          <a:custGeom>
            <a:avLst/>
            <a:gdLst>
              <a:gd name="T0" fmla="*/ 0 w 5616"/>
              <a:gd name="T1" fmla="*/ 0 h 1248"/>
              <a:gd name="T2" fmla="*/ 2147483647 w 5616"/>
              <a:gd name="T3" fmla="*/ 0 h 1248"/>
              <a:gd name="T4" fmla="*/ 2147483647 w 5616"/>
              <a:gd name="T5" fmla="*/ 2147483647 h 1248"/>
              <a:gd name="T6" fmla="*/ 0 w 5616"/>
              <a:gd name="T7" fmla="*/ 2147483647 h 1248"/>
              <a:gd name="T8" fmla="*/ 0 w 5616"/>
              <a:gd name="T9" fmla="*/ 0 h 1248"/>
              <a:gd name="T10" fmla="*/ 0 60000 65536"/>
              <a:gd name="T11" fmla="*/ 0 60000 65536"/>
              <a:gd name="T12" fmla="*/ 0 60000 65536"/>
              <a:gd name="T13" fmla="*/ 0 60000 65536"/>
              <a:gd name="T14" fmla="*/ 0 60000 65536"/>
              <a:gd name="T15" fmla="*/ 0 w 5616"/>
              <a:gd name="T16" fmla="*/ 0 h 1248"/>
              <a:gd name="T17" fmla="*/ 5616 w 5616"/>
              <a:gd name="T18" fmla="*/ 1248 h 1248"/>
            </a:gdLst>
            <a:ahLst/>
            <a:cxnLst>
              <a:cxn ang="T10">
                <a:pos x="T0" y="T1"/>
              </a:cxn>
              <a:cxn ang="T11">
                <a:pos x="T2" y="T3"/>
              </a:cxn>
              <a:cxn ang="T12">
                <a:pos x="T4" y="T5"/>
              </a:cxn>
              <a:cxn ang="T13">
                <a:pos x="T6" y="T7"/>
              </a:cxn>
              <a:cxn ang="T14">
                <a:pos x="T8" y="T9"/>
              </a:cxn>
            </a:cxnLst>
            <a:rect l="T15" t="T16" r="T17" b="T18"/>
            <a:pathLst>
              <a:path w="5616" h="1248">
                <a:moveTo>
                  <a:pt x="0" y="0"/>
                </a:moveTo>
                <a:lnTo>
                  <a:pt x="5616" y="0"/>
                </a:lnTo>
                <a:lnTo>
                  <a:pt x="5616" y="1248"/>
                </a:lnTo>
                <a:lnTo>
                  <a:pt x="0" y="1248"/>
                </a:lnTo>
                <a:lnTo>
                  <a:pt x="0" y="0"/>
                </a:lnTo>
                <a:close/>
              </a:path>
            </a:pathLst>
          </a:custGeom>
          <a:solidFill>
            <a:srgbClr val="993300"/>
          </a:solidFill>
          <a:ln w="9525">
            <a:noFill/>
            <a:round/>
            <a:headEnd/>
            <a:tailEnd/>
          </a:ln>
        </p:spPr>
        <p:txBody>
          <a:bodyPr/>
          <a:lstStyle/>
          <a:p>
            <a:endParaRPr lang="en-US"/>
          </a:p>
        </p:txBody>
      </p:sp>
      <p:sp>
        <p:nvSpPr>
          <p:cNvPr id="13315" name="Rectangle 3" descr="Diagonal brick"/>
          <p:cNvSpPr>
            <a:spLocks noChangeArrowheads="1"/>
          </p:cNvSpPr>
          <p:nvPr/>
        </p:nvSpPr>
        <p:spPr bwMode="auto">
          <a:xfrm>
            <a:off x="2895600" y="4876800"/>
            <a:ext cx="1905000" cy="152400"/>
          </a:xfrm>
          <a:prstGeom prst="rect">
            <a:avLst/>
          </a:prstGeom>
          <a:pattFill prst="diagBrick">
            <a:fgClr>
              <a:schemeClr val="accent1"/>
            </a:fgClr>
            <a:bgClr>
              <a:srgbClr val="993300"/>
            </a:bgClr>
          </a:patt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16" name="Freeform 4" descr="Stationery"/>
          <p:cNvSpPr>
            <a:spLocks/>
          </p:cNvSpPr>
          <p:nvPr/>
        </p:nvSpPr>
        <p:spPr bwMode="auto">
          <a:xfrm>
            <a:off x="4724400" y="3200400"/>
            <a:ext cx="2743200" cy="1371600"/>
          </a:xfrm>
          <a:custGeom>
            <a:avLst/>
            <a:gdLst>
              <a:gd name="T0" fmla="*/ 2147483647 w 1728"/>
              <a:gd name="T1" fmla="*/ 2147483647 h 864"/>
              <a:gd name="T2" fmla="*/ 2147483647 w 1728"/>
              <a:gd name="T3" fmla="*/ 2147483647 h 864"/>
              <a:gd name="T4" fmla="*/ 2147483647 w 1728"/>
              <a:gd name="T5" fmla="*/ 2147483647 h 864"/>
              <a:gd name="T6" fmla="*/ 2147483647 w 1728"/>
              <a:gd name="T7" fmla="*/ 2147483647 h 864"/>
              <a:gd name="T8" fmla="*/ 2147483647 w 1728"/>
              <a:gd name="T9" fmla="*/ 2147483647 h 864"/>
              <a:gd name="T10" fmla="*/ 2147483647 w 1728"/>
              <a:gd name="T11" fmla="*/ 2147483647 h 864"/>
              <a:gd name="T12" fmla="*/ 0 w 1728"/>
              <a:gd name="T13" fmla="*/ 0 h 864"/>
              <a:gd name="T14" fmla="*/ 2147483647 w 1728"/>
              <a:gd name="T15" fmla="*/ 2147483647 h 864"/>
              <a:gd name="T16" fmla="*/ 0 60000 65536"/>
              <a:gd name="T17" fmla="*/ 0 60000 65536"/>
              <a:gd name="T18" fmla="*/ 0 60000 65536"/>
              <a:gd name="T19" fmla="*/ 0 60000 65536"/>
              <a:gd name="T20" fmla="*/ 0 60000 65536"/>
              <a:gd name="T21" fmla="*/ 0 60000 65536"/>
              <a:gd name="T22" fmla="*/ 0 60000 65536"/>
              <a:gd name="T23" fmla="*/ 0 60000 65536"/>
              <a:gd name="T24" fmla="*/ 0 w 1728"/>
              <a:gd name="T25" fmla="*/ 0 h 864"/>
              <a:gd name="T26" fmla="*/ 1728 w 1728"/>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8" h="864">
                <a:moveTo>
                  <a:pt x="528" y="864"/>
                </a:moveTo>
                <a:lnTo>
                  <a:pt x="1728" y="864"/>
                </a:lnTo>
                <a:lnTo>
                  <a:pt x="1632" y="720"/>
                </a:lnTo>
                <a:lnTo>
                  <a:pt x="1104" y="528"/>
                </a:lnTo>
                <a:lnTo>
                  <a:pt x="720" y="384"/>
                </a:lnTo>
                <a:lnTo>
                  <a:pt x="192" y="144"/>
                </a:lnTo>
                <a:lnTo>
                  <a:pt x="0" y="0"/>
                </a:lnTo>
                <a:lnTo>
                  <a:pt x="528" y="864"/>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13317" name="Freeform 5" descr="Parchment"/>
          <p:cNvSpPr>
            <a:spLocks/>
          </p:cNvSpPr>
          <p:nvPr/>
        </p:nvSpPr>
        <p:spPr bwMode="auto">
          <a:xfrm>
            <a:off x="3352800" y="3124200"/>
            <a:ext cx="2286000" cy="1828800"/>
          </a:xfrm>
          <a:custGeom>
            <a:avLst/>
            <a:gdLst>
              <a:gd name="T0" fmla="*/ 2147483647 w 1440"/>
              <a:gd name="T1" fmla="*/ 0 h 1152"/>
              <a:gd name="T2" fmla="*/ 0 w 1440"/>
              <a:gd name="T3" fmla="*/ 2147483647 h 1152"/>
              <a:gd name="T4" fmla="*/ 2147483647 w 1440"/>
              <a:gd name="T5" fmla="*/ 2147483647 h 1152"/>
              <a:gd name="T6" fmla="*/ 2147483647 w 1440"/>
              <a:gd name="T7" fmla="*/ 2147483647 h 1152"/>
              <a:gd name="T8" fmla="*/ 2147483647 w 1440"/>
              <a:gd name="T9" fmla="*/ 2147483647 h 1152"/>
              <a:gd name="T10" fmla="*/ 2147483647 w 1440"/>
              <a:gd name="T11" fmla="*/ 2147483647 h 1152"/>
              <a:gd name="T12" fmla="*/ 2147483647 w 1440"/>
              <a:gd name="T13" fmla="*/ 2147483647 h 1152"/>
              <a:gd name="T14" fmla="*/ 2147483647 w 1440"/>
              <a:gd name="T15" fmla="*/ 0 h 1152"/>
              <a:gd name="T16" fmla="*/ 2147483647 w 1440"/>
              <a:gd name="T17" fmla="*/ 0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0"/>
              <a:gd name="T28" fmla="*/ 0 h 1152"/>
              <a:gd name="T29" fmla="*/ 1440 w 1440"/>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0" h="1152">
                <a:moveTo>
                  <a:pt x="624" y="0"/>
                </a:moveTo>
                <a:lnTo>
                  <a:pt x="0" y="960"/>
                </a:lnTo>
                <a:lnTo>
                  <a:pt x="384" y="960"/>
                </a:lnTo>
                <a:lnTo>
                  <a:pt x="576" y="1152"/>
                </a:lnTo>
                <a:lnTo>
                  <a:pt x="816" y="1152"/>
                </a:lnTo>
                <a:lnTo>
                  <a:pt x="1008" y="960"/>
                </a:lnTo>
                <a:lnTo>
                  <a:pt x="1440" y="960"/>
                </a:lnTo>
                <a:lnTo>
                  <a:pt x="816" y="0"/>
                </a:lnTo>
                <a:lnTo>
                  <a:pt x="624"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13318" name="Line 6"/>
          <p:cNvSpPr>
            <a:spLocks noChangeShapeType="1"/>
          </p:cNvSpPr>
          <p:nvPr/>
        </p:nvSpPr>
        <p:spPr bwMode="auto">
          <a:xfrm flipV="1">
            <a:off x="609600" y="4038600"/>
            <a:ext cx="1676400" cy="609600"/>
          </a:xfrm>
          <a:prstGeom prst="line">
            <a:avLst/>
          </a:prstGeom>
          <a:noFill/>
          <a:ln w="25400">
            <a:solidFill>
              <a:srgbClr val="DDDDDD"/>
            </a:solidFill>
            <a:round/>
            <a:headEnd/>
            <a:tailEnd/>
          </a:ln>
        </p:spPr>
        <p:txBody>
          <a:bodyPr/>
          <a:lstStyle/>
          <a:p>
            <a:endParaRPr lang="en-US"/>
          </a:p>
        </p:txBody>
      </p:sp>
      <p:sp>
        <p:nvSpPr>
          <p:cNvPr id="13319" name="Line 7"/>
          <p:cNvSpPr>
            <a:spLocks noChangeShapeType="1"/>
          </p:cNvSpPr>
          <p:nvPr/>
        </p:nvSpPr>
        <p:spPr bwMode="auto">
          <a:xfrm flipV="1">
            <a:off x="2286000" y="3505200"/>
            <a:ext cx="1371600" cy="533400"/>
          </a:xfrm>
          <a:prstGeom prst="line">
            <a:avLst/>
          </a:prstGeom>
          <a:noFill/>
          <a:ln w="25400">
            <a:solidFill>
              <a:srgbClr val="DDDDDD"/>
            </a:solidFill>
            <a:round/>
            <a:headEnd/>
            <a:tailEnd/>
          </a:ln>
        </p:spPr>
        <p:txBody>
          <a:bodyPr/>
          <a:lstStyle/>
          <a:p>
            <a:endParaRPr lang="en-US"/>
          </a:p>
        </p:txBody>
      </p:sp>
      <p:sp>
        <p:nvSpPr>
          <p:cNvPr id="13320" name="Line 8"/>
          <p:cNvSpPr>
            <a:spLocks noChangeShapeType="1"/>
          </p:cNvSpPr>
          <p:nvPr/>
        </p:nvSpPr>
        <p:spPr bwMode="auto">
          <a:xfrm flipV="1">
            <a:off x="3657600" y="3124200"/>
            <a:ext cx="685800" cy="381000"/>
          </a:xfrm>
          <a:prstGeom prst="line">
            <a:avLst/>
          </a:prstGeom>
          <a:noFill/>
          <a:ln w="25400">
            <a:solidFill>
              <a:srgbClr val="DDDDDD"/>
            </a:solidFill>
            <a:round/>
            <a:headEnd/>
            <a:tailEnd/>
          </a:ln>
        </p:spPr>
        <p:txBody>
          <a:bodyPr/>
          <a:lstStyle/>
          <a:p>
            <a:endParaRPr lang="en-US"/>
          </a:p>
        </p:txBody>
      </p:sp>
      <p:sp>
        <p:nvSpPr>
          <p:cNvPr id="13321" name="Line 9"/>
          <p:cNvSpPr>
            <a:spLocks noChangeShapeType="1"/>
          </p:cNvSpPr>
          <p:nvPr/>
        </p:nvSpPr>
        <p:spPr bwMode="auto">
          <a:xfrm>
            <a:off x="5029200" y="3429000"/>
            <a:ext cx="685800" cy="304800"/>
          </a:xfrm>
          <a:prstGeom prst="line">
            <a:avLst/>
          </a:prstGeom>
          <a:noFill/>
          <a:ln w="25400">
            <a:solidFill>
              <a:srgbClr val="DDDDDD"/>
            </a:solidFill>
            <a:round/>
            <a:headEnd/>
            <a:tailEnd/>
          </a:ln>
        </p:spPr>
        <p:txBody>
          <a:bodyPr/>
          <a:lstStyle/>
          <a:p>
            <a:endParaRPr lang="en-US"/>
          </a:p>
        </p:txBody>
      </p:sp>
      <p:sp>
        <p:nvSpPr>
          <p:cNvPr id="13322" name="Line 10"/>
          <p:cNvSpPr>
            <a:spLocks noChangeShapeType="1"/>
          </p:cNvSpPr>
          <p:nvPr/>
        </p:nvSpPr>
        <p:spPr bwMode="auto">
          <a:xfrm>
            <a:off x="4648200" y="3124200"/>
            <a:ext cx="381000" cy="304800"/>
          </a:xfrm>
          <a:prstGeom prst="line">
            <a:avLst/>
          </a:prstGeom>
          <a:noFill/>
          <a:ln w="25400">
            <a:solidFill>
              <a:srgbClr val="DDDDDD"/>
            </a:solidFill>
            <a:round/>
            <a:headEnd/>
            <a:tailEnd/>
          </a:ln>
        </p:spPr>
        <p:txBody>
          <a:bodyPr/>
          <a:lstStyle/>
          <a:p>
            <a:endParaRPr lang="en-US"/>
          </a:p>
        </p:txBody>
      </p:sp>
      <p:sp>
        <p:nvSpPr>
          <p:cNvPr id="13323" name="Line 11"/>
          <p:cNvSpPr>
            <a:spLocks noChangeShapeType="1"/>
          </p:cNvSpPr>
          <p:nvPr/>
        </p:nvSpPr>
        <p:spPr bwMode="auto">
          <a:xfrm>
            <a:off x="0" y="4648200"/>
            <a:ext cx="3962400" cy="0"/>
          </a:xfrm>
          <a:prstGeom prst="line">
            <a:avLst/>
          </a:prstGeom>
          <a:noFill/>
          <a:ln w="25400">
            <a:solidFill>
              <a:srgbClr val="FFFFFF"/>
            </a:solidFill>
            <a:round/>
            <a:headEnd/>
            <a:tailEnd/>
          </a:ln>
        </p:spPr>
        <p:txBody>
          <a:bodyPr/>
          <a:lstStyle/>
          <a:p>
            <a:endParaRPr lang="en-US"/>
          </a:p>
        </p:txBody>
      </p:sp>
      <p:sp>
        <p:nvSpPr>
          <p:cNvPr id="13324" name="Line 12"/>
          <p:cNvSpPr>
            <a:spLocks noChangeShapeType="1"/>
          </p:cNvSpPr>
          <p:nvPr/>
        </p:nvSpPr>
        <p:spPr bwMode="auto">
          <a:xfrm>
            <a:off x="4953000" y="4648200"/>
            <a:ext cx="4114800" cy="0"/>
          </a:xfrm>
          <a:prstGeom prst="line">
            <a:avLst/>
          </a:prstGeom>
          <a:noFill/>
          <a:ln w="25400">
            <a:solidFill>
              <a:srgbClr val="FFFFFF"/>
            </a:solidFill>
            <a:round/>
            <a:headEnd/>
            <a:tailEnd/>
          </a:ln>
        </p:spPr>
        <p:txBody>
          <a:bodyPr/>
          <a:lstStyle/>
          <a:p>
            <a:endParaRPr lang="en-US"/>
          </a:p>
        </p:txBody>
      </p:sp>
      <p:sp>
        <p:nvSpPr>
          <p:cNvPr id="13325" name="Line 13"/>
          <p:cNvSpPr>
            <a:spLocks noChangeShapeType="1"/>
          </p:cNvSpPr>
          <p:nvPr/>
        </p:nvSpPr>
        <p:spPr bwMode="auto">
          <a:xfrm>
            <a:off x="4267200" y="4953000"/>
            <a:ext cx="381000" cy="0"/>
          </a:xfrm>
          <a:prstGeom prst="line">
            <a:avLst/>
          </a:prstGeom>
          <a:noFill/>
          <a:ln w="25400">
            <a:solidFill>
              <a:srgbClr val="FFFFFF"/>
            </a:solidFill>
            <a:round/>
            <a:headEnd/>
            <a:tailEnd/>
          </a:ln>
        </p:spPr>
        <p:txBody>
          <a:bodyPr/>
          <a:lstStyle/>
          <a:p>
            <a:endParaRPr lang="en-US"/>
          </a:p>
        </p:txBody>
      </p:sp>
      <p:sp>
        <p:nvSpPr>
          <p:cNvPr id="13326" name="Line 14"/>
          <p:cNvSpPr>
            <a:spLocks noChangeShapeType="1"/>
          </p:cNvSpPr>
          <p:nvPr/>
        </p:nvSpPr>
        <p:spPr bwMode="auto">
          <a:xfrm flipV="1">
            <a:off x="4648200" y="4648200"/>
            <a:ext cx="304800" cy="304800"/>
          </a:xfrm>
          <a:prstGeom prst="line">
            <a:avLst/>
          </a:prstGeom>
          <a:noFill/>
          <a:ln w="25400">
            <a:solidFill>
              <a:srgbClr val="FFFFFF"/>
            </a:solidFill>
            <a:round/>
            <a:headEnd/>
            <a:tailEnd/>
          </a:ln>
        </p:spPr>
        <p:txBody>
          <a:bodyPr/>
          <a:lstStyle/>
          <a:p>
            <a:endParaRPr lang="en-US"/>
          </a:p>
        </p:txBody>
      </p:sp>
      <p:sp>
        <p:nvSpPr>
          <p:cNvPr id="13327" name="Line 15"/>
          <p:cNvSpPr>
            <a:spLocks noChangeShapeType="1"/>
          </p:cNvSpPr>
          <p:nvPr/>
        </p:nvSpPr>
        <p:spPr bwMode="auto">
          <a:xfrm>
            <a:off x="3962400" y="4648200"/>
            <a:ext cx="304800" cy="304800"/>
          </a:xfrm>
          <a:prstGeom prst="line">
            <a:avLst/>
          </a:prstGeom>
          <a:noFill/>
          <a:ln w="25400">
            <a:solidFill>
              <a:srgbClr val="FFFFFF"/>
            </a:solidFill>
            <a:round/>
            <a:headEnd/>
            <a:tailEnd/>
          </a:ln>
        </p:spPr>
        <p:txBody>
          <a:bodyPr/>
          <a:lstStyle/>
          <a:p>
            <a:endParaRPr lang="en-US"/>
          </a:p>
        </p:txBody>
      </p:sp>
      <p:sp>
        <p:nvSpPr>
          <p:cNvPr id="13328" name="Line 16"/>
          <p:cNvSpPr>
            <a:spLocks noChangeShapeType="1"/>
          </p:cNvSpPr>
          <p:nvPr/>
        </p:nvSpPr>
        <p:spPr bwMode="auto">
          <a:xfrm>
            <a:off x="4343400" y="3124200"/>
            <a:ext cx="304800" cy="0"/>
          </a:xfrm>
          <a:prstGeom prst="line">
            <a:avLst/>
          </a:prstGeom>
          <a:noFill/>
          <a:ln w="25400">
            <a:solidFill>
              <a:srgbClr val="DDDDDD"/>
            </a:solidFill>
            <a:round/>
            <a:headEnd/>
            <a:tailEnd/>
          </a:ln>
        </p:spPr>
        <p:txBody>
          <a:bodyPr/>
          <a:lstStyle/>
          <a:p>
            <a:endParaRPr lang="en-US"/>
          </a:p>
        </p:txBody>
      </p:sp>
      <p:sp>
        <p:nvSpPr>
          <p:cNvPr id="13329" name="Line 17"/>
          <p:cNvSpPr>
            <a:spLocks noChangeShapeType="1"/>
          </p:cNvSpPr>
          <p:nvPr/>
        </p:nvSpPr>
        <p:spPr bwMode="auto">
          <a:xfrm flipV="1">
            <a:off x="5562600" y="4572000"/>
            <a:ext cx="1905000" cy="0"/>
          </a:xfrm>
          <a:prstGeom prst="line">
            <a:avLst/>
          </a:prstGeom>
          <a:noFill/>
          <a:ln w="25400">
            <a:solidFill>
              <a:srgbClr val="DDDDDD"/>
            </a:solidFill>
            <a:round/>
            <a:headEnd/>
            <a:tailEnd/>
          </a:ln>
        </p:spPr>
        <p:txBody>
          <a:bodyPr/>
          <a:lstStyle/>
          <a:p>
            <a:endParaRPr lang="en-US"/>
          </a:p>
        </p:txBody>
      </p:sp>
      <p:sp>
        <p:nvSpPr>
          <p:cNvPr id="13330" name="Line 18"/>
          <p:cNvSpPr>
            <a:spLocks noChangeShapeType="1"/>
          </p:cNvSpPr>
          <p:nvPr/>
        </p:nvSpPr>
        <p:spPr bwMode="auto">
          <a:xfrm flipH="1" flipV="1">
            <a:off x="7315200" y="4343400"/>
            <a:ext cx="152400" cy="228600"/>
          </a:xfrm>
          <a:prstGeom prst="line">
            <a:avLst/>
          </a:prstGeom>
          <a:noFill/>
          <a:ln w="25400">
            <a:solidFill>
              <a:srgbClr val="DDDDDD"/>
            </a:solidFill>
            <a:round/>
            <a:headEnd/>
            <a:tailEnd/>
          </a:ln>
        </p:spPr>
        <p:txBody>
          <a:bodyPr/>
          <a:lstStyle/>
          <a:p>
            <a:endParaRPr lang="en-US"/>
          </a:p>
        </p:txBody>
      </p:sp>
      <p:sp>
        <p:nvSpPr>
          <p:cNvPr id="13331" name="Line 19"/>
          <p:cNvSpPr>
            <a:spLocks noChangeShapeType="1"/>
          </p:cNvSpPr>
          <p:nvPr/>
        </p:nvSpPr>
        <p:spPr bwMode="auto">
          <a:xfrm>
            <a:off x="457200" y="3657600"/>
            <a:ext cx="990600" cy="0"/>
          </a:xfrm>
          <a:prstGeom prst="line">
            <a:avLst/>
          </a:prstGeom>
          <a:noFill/>
          <a:ln w="25400">
            <a:solidFill>
              <a:schemeClr val="tx1"/>
            </a:solidFill>
            <a:round/>
            <a:headEnd/>
            <a:tailEnd type="arrow" w="med" len="med"/>
          </a:ln>
        </p:spPr>
        <p:txBody>
          <a:bodyPr/>
          <a:lstStyle/>
          <a:p>
            <a:endParaRPr lang="en-US"/>
          </a:p>
        </p:txBody>
      </p:sp>
      <p:sp>
        <p:nvSpPr>
          <p:cNvPr id="13332" name="Line 20"/>
          <p:cNvSpPr>
            <a:spLocks noChangeShapeType="1"/>
          </p:cNvSpPr>
          <p:nvPr/>
        </p:nvSpPr>
        <p:spPr bwMode="auto">
          <a:xfrm flipV="1">
            <a:off x="990600" y="4038600"/>
            <a:ext cx="1676400" cy="609600"/>
          </a:xfrm>
          <a:prstGeom prst="line">
            <a:avLst/>
          </a:prstGeom>
          <a:noFill/>
          <a:ln w="25400">
            <a:solidFill>
              <a:srgbClr val="DDDDDD"/>
            </a:solidFill>
            <a:round/>
            <a:headEnd/>
            <a:tailEnd/>
          </a:ln>
        </p:spPr>
        <p:txBody>
          <a:bodyPr/>
          <a:lstStyle/>
          <a:p>
            <a:endParaRPr lang="en-US"/>
          </a:p>
        </p:txBody>
      </p:sp>
      <p:sp>
        <p:nvSpPr>
          <p:cNvPr id="13333" name="Line 21"/>
          <p:cNvSpPr>
            <a:spLocks noChangeShapeType="1"/>
          </p:cNvSpPr>
          <p:nvPr/>
        </p:nvSpPr>
        <p:spPr bwMode="auto">
          <a:xfrm flipV="1">
            <a:off x="2667000" y="3657600"/>
            <a:ext cx="990600" cy="381000"/>
          </a:xfrm>
          <a:prstGeom prst="line">
            <a:avLst/>
          </a:prstGeom>
          <a:noFill/>
          <a:ln w="25400">
            <a:solidFill>
              <a:srgbClr val="DDDDDD"/>
            </a:solidFill>
            <a:round/>
            <a:headEnd/>
            <a:tailEnd/>
          </a:ln>
        </p:spPr>
        <p:txBody>
          <a:bodyPr/>
          <a:lstStyle/>
          <a:p>
            <a:endParaRPr lang="en-US"/>
          </a:p>
        </p:txBody>
      </p:sp>
      <p:sp>
        <p:nvSpPr>
          <p:cNvPr id="13334" name="Line 22"/>
          <p:cNvSpPr>
            <a:spLocks noChangeShapeType="1"/>
          </p:cNvSpPr>
          <p:nvPr/>
        </p:nvSpPr>
        <p:spPr bwMode="auto">
          <a:xfrm flipV="1">
            <a:off x="3657600" y="3352800"/>
            <a:ext cx="533400" cy="304800"/>
          </a:xfrm>
          <a:prstGeom prst="line">
            <a:avLst/>
          </a:prstGeom>
          <a:noFill/>
          <a:ln w="25400">
            <a:solidFill>
              <a:srgbClr val="DDDDDD"/>
            </a:solidFill>
            <a:round/>
            <a:headEnd/>
            <a:tailEnd/>
          </a:ln>
        </p:spPr>
        <p:txBody>
          <a:bodyPr/>
          <a:lstStyle/>
          <a:p>
            <a:endParaRPr lang="en-US"/>
          </a:p>
        </p:txBody>
      </p:sp>
      <p:grpSp>
        <p:nvGrpSpPr>
          <p:cNvPr id="2" name="Group 23"/>
          <p:cNvGrpSpPr>
            <a:grpSpLocks/>
          </p:cNvGrpSpPr>
          <p:nvPr/>
        </p:nvGrpSpPr>
        <p:grpSpPr bwMode="auto">
          <a:xfrm>
            <a:off x="3581400" y="5029200"/>
            <a:ext cx="762000" cy="76200"/>
            <a:chOff x="1968" y="3312"/>
            <a:chExt cx="480" cy="48"/>
          </a:xfrm>
        </p:grpSpPr>
        <p:sp>
          <p:nvSpPr>
            <p:cNvPr id="13385" name="Line 24"/>
            <p:cNvSpPr>
              <a:spLocks noChangeShapeType="1"/>
            </p:cNvSpPr>
            <p:nvPr/>
          </p:nvSpPr>
          <p:spPr bwMode="auto">
            <a:xfrm flipH="1">
              <a:off x="1968" y="3312"/>
              <a:ext cx="48" cy="48"/>
            </a:xfrm>
            <a:prstGeom prst="line">
              <a:avLst/>
            </a:prstGeom>
            <a:noFill/>
            <a:ln w="9525">
              <a:solidFill>
                <a:srgbClr val="DDDDDD"/>
              </a:solidFill>
              <a:round/>
              <a:headEnd/>
              <a:tailEnd/>
            </a:ln>
          </p:spPr>
          <p:txBody>
            <a:bodyPr/>
            <a:lstStyle/>
            <a:p>
              <a:endParaRPr lang="en-US"/>
            </a:p>
          </p:txBody>
        </p:sp>
        <p:sp>
          <p:nvSpPr>
            <p:cNvPr id="13386" name="Line 25"/>
            <p:cNvSpPr>
              <a:spLocks noChangeShapeType="1"/>
            </p:cNvSpPr>
            <p:nvPr/>
          </p:nvSpPr>
          <p:spPr bwMode="auto">
            <a:xfrm flipH="1">
              <a:off x="2016" y="3312"/>
              <a:ext cx="48" cy="48"/>
            </a:xfrm>
            <a:prstGeom prst="line">
              <a:avLst/>
            </a:prstGeom>
            <a:noFill/>
            <a:ln w="9525">
              <a:solidFill>
                <a:srgbClr val="DDDDDD"/>
              </a:solidFill>
              <a:round/>
              <a:headEnd/>
              <a:tailEnd/>
            </a:ln>
          </p:spPr>
          <p:txBody>
            <a:bodyPr/>
            <a:lstStyle/>
            <a:p>
              <a:endParaRPr lang="en-US"/>
            </a:p>
          </p:txBody>
        </p:sp>
        <p:sp>
          <p:nvSpPr>
            <p:cNvPr id="13387" name="Line 26"/>
            <p:cNvSpPr>
              <a:spLocks noChangeShapeType="1"/>
            </p:cNvSpPr>
            <p:nvPr/>
          </p:nvSpPr>
          <p:spPr bwMode="auto">
            <a:xfrm flipH="1">
              <a:off x="2064" y="3312"/>
              <a:ext cx="48" cy="48"/>
            </a:xfrm>
            <a:prstGeom prst="line">
              <a:avLst/>
            </a:prstGeom>
            <a:noFill/>
            <a:ln w="9525">
              <a:solidFill>
                <a:srgbClr val="DDDDDD"/>
              </a:solidFill>
              <a:round/>
              <a:headEnd/>
              <a:tailEnd/>
            </a:ln>
          </p:spPr>
          <p:txBody>
            <a:bodyPr/>
            <a:lstStyle/>
            <a:p>
              <a:endParaRPr lang="en-US"/>
            </a:p>
          </p:txBody>
        </p:sp>
        <p:sp>
          <p:nvSpPr>
            <p:cNvPr id="13388" name="Line 27"/>
            <p:cNvSpPr>
              <a:spLocks noChangeShapeType="1"/>
            </p:cNvSpPr>
            <p:nvPr/>
          </p:nvSpPr>
          <p:spPr bwMode="auto">
            <a:xfrm flipH="1">
              <a:off x="2112" y="3312"/>
              <a:ext cx="48" cy="48"/>
            </a:xfrm>
            <a:prstGeom prst="line">
              <a:avLst/>
            </a:prstGeom>
            <a:noFill/>
            <a:ln w="9525">
              <a:solidFill>
                <a:srgbClr val="DDDDDD"/>
              </a:solidFill>
              <a:round/>
              <a:headEnd/>
              <a:tailEnd/>
            </a:ln>
          </p:spPr>
          <p:txBody>
            <a:bodyPr/>
            <a:lstStyle/>
            <a:p>
              <a:endParaRPr lang="en-US"/>
            </a:p>
          </p:txBody>
        </p:sp>
        <p:sp>
          <p:nvSpPr>
            <p:cNvPr id="13389" name="Line 28"/>
            <p:cNvSpPr>
              <a:spLocks noChangeShapeType="1"/>
            </p:cNvSpPr>
            <p:nvPr/>
          </p:nvSpPr>
          <p:spPr bwMode="auto">
            <a:xfrm flipH="1">
              <a:off x="2304" y="3312"/>
              <a:ext cx="48" cy="48"/>
            </a:xfrm>
            <a:prstGeom prst="line">
              <a:avLst/>
            </a:prstGeom>
            <a:noFill/>
            <a:ln w="9525">
              <a:solidFill>
                <a:srgbClr val="DDDDDD"/>
              </a:solidFill>
              <a:round/>
              <a:headEnd/>
              <a:tailEnd/>
            </a:ln>
          </p:spPr>
          <p:txBody>
            <a:bodyPr/>
            <a:lstStyle/>
            <a:p>
              <a:endParaRPr lang="en-US"/>
            </a:p>
          </p:txBody>
        </p:sp>
        <p:sp>
          <p:nvSpPr>
            <p:cNvPr id="13390" name="Line 29"/>
            <p:cNvSpPr>
              <a:spLocks noChangeShapeType="1"/>
            </p:cNvSpPr>
            <p:nvPr/>
          </p:nvSpPr>
          <p:spPr bwMode="auto">
            <a:xfrm>
              <a:off x="2160" y="3312"/>
              <a:ext cx="48" cy="48"/>
            </a:xfrm>
            <a:prstGeom prst="line">
              <a:avLst/>
            </a:prstGeom>
            <a:noFill/>
            <a:ln w="9525">
              <a:solidFill>
                <a:srgbClr val="DDDDDD"/>
              </a:solidFill>
              <a:round/>
              <a:headEnd/>
              <a:tailEnd/>
            </a:ln>
          </p:spPr>
          <p:txBody>
            <a:bodyPr/>
            <a:lstStyle/>
            <a:p>
              <a:endParaRPr lang="en-US"/>
            </a:p>
          </p:txBody>
        </p:sp>
        <p:sp>
          <p:nvSpPr>
            <p:cNvPr id="13391" name="Line 30"/>
            <p:cNvSpPr>
              <a:spLocks noChangeShapeType="1"/>
            </p:cNvSpPr>
            <p:nvPr/>
          </p:nvSpPr>
          <p:spPr bwMode="auto">
            <a:xfrm>
              <a:off x="2208" y="3312"/>
              <a:ext cx="48" cy="48"/>
            </a:xfrm>
            <a:prstGeom prst="line">
              <a:avLst/>
            </a:prstGeom>
            <a:noFill/>
            <a:ln w="9525">
              <a:solidFill>
                <a:srgbClr val="DDDDDD"/>
              </a:solidFill>
              <a:round/>
              <a:headEnd/>
              <a:tailEnd/>
            </a:ln>
          </p:spPr>
          <p:txBody>
            <a:bodyPr/>
            <a:lstStyle/>
            <a:p>
              <a:endParaRPr lang="en-US"/>
            </a:p>
          </p:txBody>
        </p:sp>
        <p:sp>
          <p:nvSpPr>
            <p:cNvPr id="13392" name="Line 31"/>
            <p:cNvSpPr>
              <a:spLocks noChangeShapeType="1"/>
            </p:cNvSpPr>
            <p:nvPr/>
          </p:nvSpPr>
          <p:spPr bwMode="auto">
            <a:xfrm>
              <a:off x="2256" y="3312"/>
              <a:ext cx="48" cy="48"/>
            </a:xfrm>
            <a:prstGeom prst="line">
              <a:avLst/>
            </a:prstGeom>
            <a:noFill/>
            <a:ln w="9525">
              <a:solidFill>
                <a:srgbClr val="DDDDDD"/>
              </a:solidFill>
              <a:round/>
              <a:headEnd/>
              <a:tailEnd/>
            </a:ln>
          </p:spPr>
          <p:txBody>
            <a:bodyPr/>
            <a:lstStyle/>
            <a:p>
              <a:endParaRPr lang="en-US"/>
            </a:p>
          </p:txBody>
        </p:sp>
        <p:sp>
          <p:nvSpPr>
            <p:cNvPr id="13393" name="Line 32"/>
            <p:cNvSpPr>
              <a:spLocks noChangeShapeType="1"/>
            </p:cNvSpPr>
            <p:nvPr/>
          </p:nvSpPr>
          <p:spPr bwMode="auto">
            <a:xfrm flipH="1">
              <a:off x="2352" y="3312"/>
              <a:ext cx="48" cy="48"/>
            </a:xfrm>
            <a:prstGeom prst="line">
              <a:avLst/>
            </a:prstGeom>
            <a:noFill/>
            <a:ln w="9525">
              <a:solidFill>
                <a:srgbClr val="DDDDDD"/>
              </a:solidFill>
              <a:round/>
              <a:headEnd/>
              <a:tailEnd/>
            </a:ln>
          </p:spPr>
          <p:txBody>
            <a:bodyPr/>
            <a:lstStyle/>
            <a:p>
              <a:endParaRPr lang="en-US"/>
            </a:p>
          </p:txBody>
        </p:sp>
        <p:sp>
          <p:nvSpPr>
            <p:cNvPr id="13394" name="Line 33"/>
            <p:cNvSpPr>
              <a:spLocks noChangeShapeType="1"/>
            </p:cNvSpPr>
            <p:nvPr/>
          </p:nvSpPr>
          <p:spPr bwMode="auto">
            <a:xfrm flipH="1">
              <a:off x="2400" y="3312"/>
              <a:ext cx="48" cy="48"/>
            </a:xfrm>
            <a:prstGeom prst="line">
              <a:avLst/>
            </a:prstGeom>
            <a:noFill/>
            <a:ln w="9525">
              <a:solidFill>
                <a:srgbClr val="DDDDDD"/>
              </a:solidFill>
              <a:round/>
              <a:headEnd/>
              <a:tailEnd/>
            </a:ln>
          </p:spPr>
          <p:txBody>
            <a:bodyPr/>
            <a:lstStyle/>
            <a:p>
              <a:endParaRPr lang="en-US"/>
            </a:p>
          </p:txBody>
        </p:sp>
      </p:grpSp>
      <p:grpSp>
        <p:nvGrpSpPr>
          <p:cNvPr id="3" name="Group 34"/>
          <p:cNvGrpSpPr>
            <a:grpSpLocks/>
          </p:cNvGrpSpPr>
          <p:nvPr/>
        </p:nvGrpSpPr>
        <p:grpSpPr bwMode="auto">
          <a:xfrm>
            <a:off x="4495800" y="5029200"/>
            <a:ext cx="762000" cy="76200"/>
            <a:chOff x="1968" y="3312"/>
            <a:chExt cx="480" cy="48"/>
          </a:xfrm>
        </p:grpSpPr>
        <p:sp>
          <p:nvSpPr>
            <p:cNvPr id="13375" name="Line 35"/>
            <p:cNvSpPr>
              <a:spLocks noChangeShapeType="1"/>
            </p:cNvSpPr>
            <p:nvPr/>
          </p:nvSpPr>
          <p:spPr bwMode="auto">
            <a:xfrm flipH="1">
              <a:off x="1968" y="3312"/>
              <a:ext cx="48" cy="48"/>
            </a:xfrm>
            <a:prstGeom prst="line">
              <a:avLst/>
            </a:prstGeom>
            <a:noFill/>
            <a:ln w="9525">
              <a:solidFill>
                <a:srgbClr val="DDDDDD"/>
              </a:solidFill>
              <a:round/>
              <a:headEnd/>
              <a:tailEnd/>
            </a:ln>
          </p:spPr>
          <p:txBody>
            <a:bodyPr/>
            <a:lstStyle/>
            <a:p>
              <a:endParaRPr lang="en-US"/>
            </a:p>
          </p:txBody>
        </p:sp>
        <p:sp>
          <p:nvSpPr>
            <p:cNvPr id="13376" name="Line 36"/>
            <p:cNvSpPr>
              <a:spLocks noChangeShapeType="1"/>
            </p:cNvSpPr>
            <p:nvPr/>
          </p:nvSpPr>
          <p:spPr bwMode="auto">
            <a:xfrm flipH="1">
              <a:off x="2016" y="3312"/>
              <a:ext cx="48" cy="48"/>
            </a:xfrm>
            <a:prstGeom prst="line">
              <a:avLst/>
            </a:prstGeom>
            <a:noFill/>
            <a:ln w="9525">
              <a:solidFill>
                <a:srgbClr val="DDDDDD"/>
              </a:solidFill>
              <a:round/>
              <a:headEnd/>
              <a:tailEnd/>
            </a:ln>
          </p:spPr>
          <p:txBody>
            <a:bodyPr/>
            <a:lstStyle/>
            <a:p>
              <a:endParaRPr lang="en-US"/>
            </a:p>
          </p:txBody>
        </p:sp>
        <p:sp>
          <p:nvSpPr>
            <p:cNvPr id="13377" name="Line 37"/>
            <p:cNvSpPr>
              <a:spLocks noChangeShapeType="1"/>
            </p:cNvSpPr>
            <p:nvPr/>
          </p:nvSpPr>
          <p:spPr bwMode="auto">
            <a:xfrm flipH="1">
              <a:off x="2064" y="3312"/>
              <a:ext cx="48" cy="48"/>
            </a:xfrm>
            <a:prstGeom prst="line">
              <a:avLst/>
            </a:prstGeom>
            <a:noFill/>
            <a:ln w="9525">
              <a:solidFill>
                <a:srgbClr val="DDDDDD"/>
              </a:solidFill>
              <a:round/>
              <a:headEnd/>
              <a:tailEnd/>
            </a:ln>
          </p:spPr>
          <p:txBody>
            <a:bodyPr/>
            <a:lstStyle/>
            <a:p>
              <a:endParaRPr lang="en-US"/>
            </a:p>
          </p:txBody>
        </p:sp>
        <p:sp>
          <p:nvSpPr>
            <p:cNvPr id="13378" name="Line 38"/>
            <p:cNvSpPr>
              <a:spLocks noChangeShapeType="1"/>
            </p:cNvSpPr>
            <p:nvPr/>
          </p:nvSpPr>
          <p:spPr bwMode="auto">
            <a:xfrm flipH="1">
              <a:off x="2112" y="3312"/>
              <a:ext cx="48" cy="48"/>
            </a:xfrm>
            <a:prstGeom prst="line">
              <a:avLst/>
            </a:prstGeom>
            <a:noFill/>
            <a:ln w="9525">
              <a:solidFill>
                <a:srgbClr val="DDDDDD"/>
              </a:solidFill>
              <a:round/>
              <a:headEnd/>
              <a:tailEnd/>
            </a:ln>
          </p:spPr>
          <p:txBody>
            <a:bodyPr/>
            <a:lstStyle/>
            <a:p>
              <a:endParaRPr lang="en-US"/>
            </a:p>
          </p:txBody>
        </p:sp>
        <p:sp>
          <p:nvSpPr>
            <p:cNvPr id="13379" name="Line 39"/>
            <p:cNvSpPr>
              <a:spLocks noChangeShapeType="1"/>
            </p:cNvSpPr>
            <p:nvPr/>
          </p:nvSpPr>
          <p:spPr bwMode="auto">
            <a:xfrm flipH="1">
              <a:off x="2304" y="3312"/>
              <a:ext cx="48" cy="48"/>
            </a:xfrm>
            <a:prstGeom prst="line">
              <a:avLst/>
            </a:prstGeom>
            <a:noFill/>
            <a:ln w="9525">
              <a:solidFill>
                <a:srgbClr val="DDDDDD"/>
              </a:solidFill>
              <a:round/>
              <a:headEnd/>
              <a:tailEnd/>
            </a:ln>
          </p:spPr>
          <p:txBody>
            <a:bodyPr/>
            <a:lstStyle/>
            <a:p>
              <a:endParaRPr lang="en-US"/>
            </a:p>
          </p:txBody>
        </p:sp>
        <p:sp>
          <p:nvSpPr>
            <p:cNvPr id="13380" name="Line 40"/>
            <p:cNvSpPr>
              <a:spLocks noChangeShapeType="1"/>
            </p:cNvSpPr>
            <p:nvPr/>
          </p:nvSpPr>
          <p:spPr bwMode="auto">
            <a:xfrm>
              <a:off x="2160" y="3312"/>
              <a:ext cx="48" cy="48"/>
            </a:xfrm>
            <a:prstGeom prst="line">
              <a:avLst/>
            </a:prstGeom>
            <a:noFill/>
            <a:ln w="9525">
              <a:solidFill>
                <a:srgbClr val="DDDDDD"/>
              </a:solidFill>
              <a:round/>
              <a:headEnd/>
              <a:tailEnd/>
            </a:ln>
          </p:spPr>
          <p:txBody>
            <a:bodyPr/>
            <a:lstStyle/>
            <a:p>
              <a:endParaRPr lang="en-US"/>
            </a:p>
          </p:txBody>
        </p:sp>
        <p:sp>
          <p:nvSpPr>
            <p:cNvPr id="13381" name="Line 41"/>
            <p:cNvSpPr>
              <a:spLocks noChangeShapeType="1"/>
            </p:cNvSpPr>
            <p:nvPr/>
          </p:nvSpPr>
          <p:spPr bwMode="auto">
            <a:xfrm>
              <a:off x="2208" y="3312"/>
              <a:ext cx="48" cy="48"/>
            </a:xfrm>
            <a:prstGeom prst="line">
              <a:avLst/>
            </a:prstGeom>
            <a:noFill/>
            <a:ln w="9525">
              <a:solidFill>
                <a:srgbClr val="DDDDDD"/>
              </a:solidFill>
              <a:round/>
              <a:headEnd/>
              <a:tailEnd/>
            </a:ln>
          </p:spPr>
          <p:txBody>
            <a:bodyPr/>
            <a:lstStyle/>
            <a:p>
              <a:endParaRPr lang="en-US"/>
            </a:p>
          </p:txBody>
        </p:sp>
        <p:sp>
          <p:nvSpPr>
            <p:cNvPr id="13382" name="Line 42"/>
            <p:cNvSpPr>
              <a:spLocks noChangeShapeType="1"/>
            </p:cNvSpPr>
            <p:nvPr/>
          </p:nvSpPr>
          <p:spPr bwMode="auto">
            <a:xfrm>
              <a:off x="2256" y="3312"/>
              <a:ext cx="48" cy="48"/>
            </a:xfrm>
            <a:prstGeom prst="line">
              <a:avLst/>
            </a:prstGeom>
            <a:noFill/>
            <a:ln w="9525">
              <a:solidFill>
                <a:srgbClr val="DDDDDD"/>
              </a:solidFill>
              <a:round/>
              <a:headEnd/>
              <a:tailEnd/>
            </a:ln>
          </p:spPr>
          <p:txBody>
            <a:bodyPr/>
            <a:lstStyle/>
            <a:p>
              <a:endParaRPr lang="en-US"/>
            </a:p>
          </p:txBody>
        </p:sp>
        <p:sp>
          <p:nvSpPr>
            <p:cNvPr id="13383" name="Line 43"/>
            <p:cNvSpPr>
              <a:spLocks noChangeShapeType="1"/>
            </p:cNvSpPr>
            <p:nvPr/>
          </p:nvSpPr>
          <p:spPr bwMode="auto">
            <a:xfrm flipH="1">
              <a:off x="2352" y="3312"/>
              <a:ext cx="48" cy="48"/>
            </a:xfrm>
            <a:prstGeom prst="line">
              <a:avLst/>
            </a:prstGeom>
            <a:noFill/>
            <a:ln w="9525">
              <a:solidFill>
                <a:srgbClr val="DDDDDD"/>
              </a:solidFill>
              <a:round/>
              <a:headEnd/>
              <a:tailEnd/>
            </a:ln>
          </p:spPr>
          <p:txBody>
            <a:bodyPr/>
            <a:lstStyle/>
            <a:p>
              <a:endParaRPr lang="en-US"/>
            </a:p>
          </p:txBody>
        </p:sp>
        <p:sp>
          <p:nvSpPr>
            <p:cNvPr id="13384" name="Line 44"/>
            <p:cNvSpPr>
              <a:spLocks noChangeShapeType="1"/>
            </p:cNvSpPr>
            <p:nvPr/>
          </p:nvSpPr>
          <p:spPr bwMode="auto">
            <a:xfrm flipH="1">
              <a:off x="2400" y="3312"/>
              <a:ext cx="48" cy="48"/>
            </a:xfrm>
            <a:prstGeom prst="line">
              <a:avLst/>
            </a:prstGeom>
            <a:noFill/>
            <a:ln w="9525">
              <a:solidFill>
                <a:srgbClr val="DDDDDD"/>
              </a:solidFill>
              <a:round/>
              <a:headEnd/>
              <a:tailEnd/>
            </a:ln>
          </p:spPr>
          <p:txBody>
            <a:bodyPr/>
            <a:lstStyle/>
            <a:p>
              <a:endParaRPr lang="en-US"/>
            </a:p>
          </p:txBody>
        </p:sp>
      </p:grpSp>
      <p:sp>
        <p:nvSpPr>
          <p:cNvPr id="13337" name="Rectangle 45" descr="Granite"/>
          <p:cNvSpPr>
            <a:spLocks noChangeArrowheads="1"/>
          </p:cNvSpPr>
          <p:nvPr/>
        </p:nvSpPr>
        <p:spPr bwMode="auto">
          <a:xfrm>
            <a:off x="5638800" y="4572000"/>
            <a:ext cx="1905000" cy="76200"/>
          </a:xfrm>
          <a:prstGeom prst="rect">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38" name="Freeform 46" descr="Granite"/>
          <p:cNvSpPr>
            <a:spLocks/>
          </p:cNvSpPr>
          <p:nvPr/>
        </p:nvSpPr>
        <p:spPr bwMode="auto">
          <a:xfrm>
            <a:off x="7239000" y="4343400"/>
            <a:ext cx="914400" cy="304800"/>
          </a:xfrm>
          <a:custGeom>
            <a:avLst/>
            <a:gdLst>
              <a:gd name="T0" fmla="*/ 0 w 576"/>
              <a:gd name="T1" fmla="*/ 0 h 192"/>
              <a:gd name="T2" fmla="*/ 2147483647 w 576"/>
              <a:gd name="T3" fmla="*/ 2147483647 h 192"/>
              <a:gd name="T4" fmla="*/ 2147483647 w 576"/>
              <a:gd name="T5" fmla="*/ 2147483647 h 192"/>
              <a:gd name="T6" fmla="*/ 2147483647 w 576"/>
              <a:gd name="T7" fmla="*/ 2147483647 h 192"/>
              <a:gd name="T8" fmla="*/ 2147483647 w 576"/>
              <a:gd name="T9" fmla="*/ 0 h 192"/>
              <a:gd name="T10" fmla="*/ 0 w 576"/>
              <a:gd name="T11" fmla="*/ 0 h 192"/>
              <a:gd name="T12" fmla="*/ 0 60000 65536"/>
              <a:gd name="T13" fmla="*/ 0 60000 65536"/>
              <a:gd name="T14" fmla="*/ 0 60000 65536"/>
              <a:gd name="T15" fmla="*/ 0 60000 65536"/>
              <a:gd name="T16" fmla="*/ 0 60000 65536"/>
              <a:gd name="T17" fmla="*/ 0 60000 65536"/>
              <a:gd name="T18" fmla="*/ 0 w 576"/>
              <a:gd name="T19" fmla="*/ 0 h 192"/>
              <a:gd name="T20" fmla="*/ 576 w 576"/>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576" h="192">
                <a:moveTo>
                  <a:pt x="0" y="0"/>
                </a:moveTo>
                <a:lnTo>
                  <a:pt x="96" y="144"/>
                </a:lnTo>
                <a:lnTo>
                  <a:pt x="144" y="192"/>
                </a:lnTo>
                <a:lnTo>
                  <a:pt x="576" y="192"/>
                </a:lnTo>
                <a:lnTo>
                  <a:pt x="48" y="0"/>
                </a:lnTo>
                <a:lnTo>
                  <a:pt x="0" y="0"/>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13339" name="Rectangle 47" descr="Granite"/>
          <p:cNvSpPr>
            <a:spLocks noChangeArrowheads="1"/>
          </p:cNvSpPr>
          <p:nvPr/>
        </p:nvSpPr>
        <p:spPr bwMode="auto">
          <a:xfrm>
            <a:off x="5562600" y="4572000"/>
            <a:ext cx="76200" cy="76200"/>
          </a:xfrm>
          <a:prstGeom prst="rect">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40" name="Freeform 48" descr="Granite"/>
          <p:cNvSpPr>
            <a:spLocks/>
          </p:cNvSpPr>
          <p:nvPr/>
        </p:nvSpPr>
        <p:spPr bwMode="auto">
          <a:xfrm>
            <a:off x="609600" y="3124200"/>
            <a:ext cx="3733800" cy="1524000"/>
          </a:xfrm>
          <a:custGeom>
            <a:avLst/>
            <a:gdLst>
              <a:gd name="T0" fmla="*/ 0 w 2352"/>
              <a:gd name="T1" fmla="*/ 2147483647 h 960"/>
              <a:gd name="T2" fmla="*/ 2147483647 w 2352"/>
              <a:gd name="T3" fmla="*/ 2147483647 h 960"/>
              <a:gd name="T4" fmla="*/ 2147483647 w 2352"/>
              <a:gd name="T5" fmla="*/ 2147483647 h 960"/>
              <a:gd name="T6" fmla="*/ 2147483647 w 2352"/>
              <a:gd name="T7" fmla="*/ 2147483647 h 960"/>
              <a:gd name="T8" fmla="*/ 2147483647 w 2352"/>
              <a:gd name="T9" fmla="*/ 2147483647 h 960"/>
              <a:gd name="T10" fmla="*/ 2147483647 w 2352"/>
              <a:gd name="T11" fmla="*/ 0 h 960"/>
              <a:gd name="T12" fmla="*/ 2147483647 w 2352"/>
              <a:gd name="T13" fmla="*/ 2147483647 h 960"/>
              <a:gd name="T14" fmla="*/ 2147483647 w 2352"/>
              <a:gd name="T15" fmla="*/ 2147483647 h 960"/>
              <a:gd name="T16" fmla="*/ 0 w 2352"/>
              <a:gd name="T17" fmla="*/ 2147483647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2"/>
              <a:gd name="T28" fmla="*/ 0 h 960"/>
              <a:gd name="T29" fmla="*/ 2352 w 2352"/>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2" h="960">
                <a:moveTo>
                  <a:pt x="0" y="960"/>
                </a:moveTo>
                <a:lnTo>
                  <a:pt x="240" y="960"/>
                </a:lnTo>
                <a:lnTo>
                  <a:pt x="1296" y="576"/>
                </a:lnTo>
                <a:lnTo>
                  <a:pt x="1920" y="336"/>
                </a:lnTo>
                <a:lnTo>
                  <a:pt x="2256" y="144"/>
                </a:lnTo>
                <a:lnTo>
                  <a:pt x="2352" y="0"/>
                </a:lnTo>
                <a:lnTo>
                  <a:pt x="1920" y="240"/>
                </a:lnTo>
                <a:lnTo>
                  <a:pt x="1056" y="576"/>
                </a:lnTo>
                <a:lnTo>
                  <a:pt x="0" y="960"/>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13341" name="Freeform 49" descr="Stationery"/>
          <p:cNvSpPr>
            <a:spLocks/>
          </p:cNvSpPr>
          <p:nvPr/>
        </p:nvSpPr>
        <p:spPr bwMode="auto">
          <a:xfrm>
            <a:off x="990600" y="3352800"/>
            <a:ext cx="3200400" cy="1295400"/>
          </a:xfrm>
          <a:custGeom>
            <a:avLst/>
            <a:gdLst>
              <a:gd name="T0" fmla="*/ 0 w 2016"/>
              <a:gd name="T1" fmla="*/ 2147483647 h 816"/>
              <a:gd name="T2" fmla="*/ 2147483647 w 2016"/>
              <a:gd name="T3" fmla="*/ 2147483647 h 816"/>
              <a:gd name="T4" fmla="*/ 2147483647 w 2016"/>
              <a:gd name="T5" fmla="*/ 0 h 816"/>
              <a:gd name="T6" fmla="*/ 2147483647 w 2016"/>
              <a:gd name="T7" fmla="*/ 2147483647 h 816"/>
              <a:gd name="T8" fmla="*/ 0 w 2016"/>
              <a:gd name="T9" fmla="*/ 2147483647 h 816"/>
              <a:gd name="T10" fmla="*/ 0 60000 65536"/>
              <a:gd name="T11" fmla="*/ 0 60000 65536"/>
              <a:gd name="T12" fmla="*/ 0 60000 65536"/>
              <a:gd name="T13" fmla="*/ 0 60000 65536"/>
              <a:gd name="T14" fmla="*/ 0 60000 65536"/>
              <a:gd name="T15" fmla="*/ 0 w 2016"/>
              <a:gd name="T16" fmla="*/ 0 h 816"/>
              <a:gd name="T17" fmla="*/ 2016 w 2016"/>
              <a:gd name="T18" fmla="*/ 816 h 816"/>
            </a:gdLst>
            <a:ahLst/>
            <a:cxnLst>
              <a:cxn ang="T10">
                <a:pos x="T0" y="T1"/>
              </a:cxn>
              <a:cxn ang="T11">
                <a:pos x="T2" y="T3"/>
              </a:cxn>
              <a:cxn ang="T12">
                <a:pos x="T4" y="T5"/>
              </a:cxn>
              <a:cxn ang="T13">
                <a:pos x="T6" y="T7"/>
              </a:cxn>
              <a:cxn ang="T14">
                <a:pos x="T8" y="T9"/>
              </a:cxn>
            </a:cxnLst>
            <a:rect l="T15" t="T16" r="T17" b="T18"/>
            <a:pathLst>
              <a:path w="2016" h="816">
                <a:moveTo>
                  <a:pt x="0" y="816"/>
                </a:moveTo>
                <a:lnTo>
                  <a:pt x="1488" y="816"/>
                </a:lnTo>
                <a:lnTo>
                  <a:pt x="2016" y="0"/>
                </a:lnTo>
                <a:lnTo>
                  <a:pt x="1680" y="192"/>
                </a:lnTo>
                <a:lnTo>
                  <a:pt x="0" y="816"/>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13342" name="Line 50"/>
          <p:cNvSpPr>
            <a:spLocks noChangeShapeType="1"/>
          </p:cNvSpPr>
          <p:nvPr/>
        </p:nvSpPr>
        <p:spPr bwMode="auto">
          <a:xfrm>
            <a:off x="4648200" y="3124200"/>
            <a:ext cx="914400" cy="1447800"/>
          </a:xfrm>
          <a:prstGeom prst="line">
            <a:avLst/>
          </a:prstGeom>
          <a:noFill/>
          <a:ln w="44450">
            <a:solidFill>
              <a:srgbClr val="DDDDDD"/>
            </a:solidFill>
            <a:round/>
            <a:headEnd/>
            <a:tailEnd/>
          </a:ln>
        </p:spPr>
        <p:txBody>
          <a:bodyPr/>
          <a:lstStyle/>
          <a:p>
            <a:endParaRPr lang="en-US"/>
          </a:p>
        </p:txBody>
      </p:sp>
      <p:sp>
        <p:nvSpPr>
          <p:cNvPr id="13343" name="Line 51"/>
          <p:cNvSpPr>
            <a:spLocks noChangeShapeType="1"/>
          </p:cNvSpPr>
          <p:nvPr/>
        </p:nvSpPr>
        <p:spPr bwMode="auto">
          <a:xfrm flipH="1">
            <a:off x="3352800" y="3124200"/>
            <a:ext cx="990600" cy="1524000"/>
          </a:xfrm>
          <a:prstGeom prst="line">
            <a:avLst/>
          </a:prstGeom>
          <a:noFill/>
          <a:ln w="38100">
            <a:solidFill>
              <a:srgbClr val="DDDDDD"/>
            </a:solidFill>
            <a:round/>
            <a:headEnd/>
            <a:tailEnd/>
          </a:ln>
        </p:spPr>
        <p:txBody>
          <a:bodyPr/>
          <a:lstStyle/>
          <a:p>
            <a:endParaRPr lang="en-US"/>
          </a:p>
        </p:txBody>
      </p:sp>
      <p:sp>
        <p:nvSpPr>
          <p:cNvPr id="13344" name="Line 52"/>
          <p:cNvSpPr>
            <a:spLocks noChangeShapeType="1"/>
          </p:cNvSpPr>
          <p:nvPr/>
        </p:nvSpPr>
        <p:spPr bwMode="auto">
          <a:xfrm>
            <a:off x="5715000" y="3733800"/>
            <a:ext cx="2438400" cy="914400"/>
          </a:xfrm>
          <a:prstGeom prst="line">
            <a:avLst/>
          </a:prstGeom>
          <a:noFill/>
          <a:ln w="25400">
            <a:solidFill>
              <a:srgbClr val="DDDDDD"/>
            </a:solidFill>
            <a:round/>
            <a:headEnd/>
            <a:tailEnd/>
          </a:ln>
        </p:spPr>
        <p:txBody>
          <a:bodyPr/>
          <a:lstStyle/>
          <a:p>
            <a:endParaRPr lang="en-US"/>
          </a:p>
        </p:txBody>
      </p:sp>
      <p:sp>
        <p:nvSpPr>
          <p:cNvPr id="13345" name="Line 53"/>
          <p:cNvSpPr>
            <a:spLocks noChangeShapeType="1"/>
          </p:cNvSpPr>
          <p:nvPr/>
        </p:nvSpPr>
        <p:spPr bwMode="auto">
          <a:xfrm>
            <a:off x="2647950" y="4876800"/>
            <a:ext cx="1524000" cy="0"/>
          </a:xfrm>
          <a:prstGeom prst="line">
            <a:avLst/>
          </a:prstGeom>
          <a:noFill/>
          <a:ln w="12700">
            <a:solidFill>
              <a:srgbClr val="DDDDDD"/>
            </a:solidFill>
            <a:round/>
            <a:headEnd/>
            <a:tailEnd/>
          </a:ln>
        </p:spPr>
        <p:txBody>
          <a:bodyPr/>
          <a:lstStyle/>
          <a:p>
            <a:endParaRPr lang="en-US"/>
          </a:p>
        </p:txBody>
      </p:sp>
      <p:sp>
        <p:nvSpPr>
          <p:cNvPr id="13346" name="Rectangle 54" descr="Diagonal brick"/>
          <p:cNvSpPr>
            <a:spLocks noChangeArrowheads="1"/>
          </p:cNvSpPr>
          <p:nvPr/>
        </p:nvSpPr>
        <p:spPr bwMode="auto">
          <a:xfrm>
            <a:off x="4800600" y="4876800"/>
            <a:ext cx="1295400" cy="152400"/>
          </a:xfrm>
          <a:prstGeom prst="rect">
            <a:avLst/>
          </a:prstGeom>
          <a:pattFill prst="diagBrick">
            <a:fgClr>
              <a:schemeClr val="accent1"/>
            </a:fgClr>
            <a:bgClr>
              <a:srgbClr val="993300"/>
            </a:bgClr>
          </a:patt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47" name="Line 55"/>
          <p:cNvSpPr>
            <a:spLocks noChangeShapeType="1"/>
          </p:cNvSpPr>
          <p:nvPr/>
        </p:nvSpPr>
        <p:spPr bwMode="auto">
          <a:xfrm>
            <a:off x="4752975" y="4876800"/>
            <a:ext cx="1524000" cy="0"/>
          </a:xfrm>
          <a:prstGeom prst="line">
            <a:avLst/>
          </a:prstGeom>
          <a:noFill/>
          <a:ln w="12700">
            <a:solidFill>
              <a:srgbClr val="DDDDDD"/>
            </a:solidFill>
            <a:round/>
            <a:headEnd/>
            <a:tailEnd/>
          </a:ln>
        </p:spPr>
        <p:txBody>
          <a:bodyPr/>
          <a:lstStyle/>
          <a:p>
            <a:endParaRPr lang="en-US"/>
          </a:p>
        </p:txBody>
      </p:sp>
      <p:sp>
        <p:nvSpPr>
          <p:cNvPr id="13348" name="Line 56"/>
          <p:cNvSpPr>
            <a:spLocks noChangeShapeType="1"/>
          </p:cNvSpPr>
          <p:nvPr/>
        </p:nvSpPr>
        <p:spPr bwMode="auto">
          <a:xfrm>
            <a:off x="5867400" y="3810000"/>
            <a:ext cx="2209800" cy="838200"/>
          </a:xfrm>
          <a:prstGeom prst="line">
            <a:avLst/>
          </a:prstGeom>
          <a:noFill/>
          <a:ln w="25400">
            <a:solidFill>
              <a:srgbClr val="DDDDDD"/>
            </a:solidFill>
            <a:round/>
            <a:headEnd/>
            <a:tailEnd/>
          </a:ln>
        </p:spPr>
        <p:txBody>
          <a:bodyPr/>
          <a:lstStyle/>
          <a:p>
            <a:endParaRPr lang="en-US"/>
          </a:p>
        </p:txBody>
      </p:sp>
      <p:sp>
        <p:nvSpPr>
          <p:cNvPr id="13349" name="Line 57"/>
          <p:cNvSpPr>
            <a:spLocks noChangeShapeType="1"/>
          </p:cNvSpPr>
          <p:nvPr/>
        </p:nvSpPr>
        <p:spPr bwMode="auto">
          <a:xfrm>
            <a:off x="5181600" y="3505200"/>
            <a:ext cx="685800" cy="304800"/>
          </a:xfrm>
          <a:prstGeom prst="line">
            <a:avLst/>
          </a:prstGeom>
          <a:noFill/>
          <a:ln w="25400">
            <a:solidFill>
              <a:srgbClr val="DDDDDD"/>
            </a:solidFill>
            <a:round/>
            <a:headEnd/>
            <a:tailEnd/>
          </a:ln>
        </p:spPr>
        <p:txBody>
          <a:bodyPr/>
          <a:lstStyle/>
          <a:p>
            <a:endParaRPr lang="en-US"/>
          </a:p>
        </p:txBody>
      </p:sp>
      <p:sp>
        <p:nvSpPr>
          <p:cNvPr id="13350" name="Text Box 58"/>
          <p:cNvSpPr txBox="1">
            <a:spLocks noChangeArrowheads="1"/>
          </p:cNvSpPr>
          <p:nvPr/>
        </p:nvSpPr>
        <p:spPr bwMode="auto">
          <a:xfrm>
            <a:off x="533400" y="3276600"/>
            <a:ext cx="666750" cy="366713"/>
          </a:xfrm>
          <a:prstGeom prst="rect">
            <a:avLst/>
          </a:prstGeom>
          <a:noFill/>
          <a:ln w="9525">
            <a:noFill/>
            <a:miter lim="800000"/>
            <a:headEnd/>
            <a:tailEnd/>
          </a:ln>
        </p:spPr>
        <p:txBody>
          <a:bodyPr wrap="none">
            <a:spAutoFit/>
          </a:bodyPr>
          <a:lstStyle/>
          <a:p>
            <a:r>
              <a:rPr lang="en-US" sz="1800" b="0" i="1">
                <a:latin typeface="Arial" charset="0"/>
              </a:rPr>
              <a:t>Flow</a:t>
            </a:r>
          </a:p>
        </p:txBody>
      </p:sp>
      <p:sp>
        <p:nvSpPr>
          <p:cNvPr id="13351" name="Freeform 63" descr="Small confetti"/>
          <p:cNvSpPr>
            <a:spLocks/>
          </p:cNvSpPr>
          <p:nvPr/>
        </p:nvSpPr>
        <p:spPr bwMode="auto">
          <a:xfrm>
            <a:off x="4810125" y="4695825"/>
            <a:ext cx="1600200" cy="152400"/>
          </a:xfrm>
          <a:custGeom>
            <a:avLst/>
            <a:gdLst>
              <a:gd name="T0" fmla="*/ 2147483647 w 1008"/>
              <a:gd name="T1" fmla="*/ 0 h 96"/>
              <a:gd name="T2" fmla="*/ 0 w 1008"/>
              <a:gd name="T3" fmla="*/ 2147483647 h 96"/>
              <a:gd name="T4" fmla="*/ 2147483647 w 1008"/>
              <a:gd name="T5" fmla="*/ 2147483647 h 96"/>
              <a:gd name="T6" fmla="*/ 2147483647 w 1008"/>
              <a:gd name="T7" fmla="*/ 0 h 96"/>
              <a:gd name="T8" fmla="*/ 2147483647 w 1008"/>
              <a:gd name="T9" fmla="*/ 0 h 96"/>
              <a:gd name="T10" fmla="*/ 0 60000 65536"/>
              <a:gd name="T11" fmla="*/ 0 60000 65536"/>
              <a:gd name="T12" fmla="*/ 0 60000 65536"/>
              <a:gd name="T13" fmla="*/ 0 60000 65536"/>
              <a:gd name="T14" fmla="*/ 0 60000 65536"/>
              <a:gd name="T15" fmla="*/ 0 w 1008"/>
              <a:gd name="T16" fmla="*/ 0 h 96"/>
              <a:gd name="T17" fmla="*/ 1008 w 1008"/>
              <a:gd name="T18" fmla="*/ 96 h 96"/>
            </a:gdLst>
            <a:ahLst/>
            <a:cxnLst>
              <a:cxn ang="T10">
                <a:pos x="T0" y="T1"/>
              </a:cxn>
              <a:cxn ang="T11">
                <a:pos x="T2" y="T3"/>
              </a:cxn>
              <a:cxn ang="T12">
                <a:pos x="T4" y="T5"/>
              </a:cxn>
              <a:cxn ang="T13">
                <a:pos x="T6" y="T7"/>
              </a:cxn>
              <a:cxn ang="T14">
                <a:pos x="T8" y="T9"/>
              </a:cxn>
            </a:cxnLst>
            <a:rect l="T15" t="T16" r="T17" b="T18"/>
            <a:pathLst>
              <a:path w="1008" h="96">
                <a:moveTo>
                  <a:pt x="96" y="0"/>
                </a:moveTo>
                <a:lnTo>
                  <a:pt x="0" y="96"/>
                </a:lnTo>
                <a:lnTo>
                  <a:pt x="1008" y="96"/>
                </a:lnTo>
                <a:lnTo>
                  <a:pt x="1008" y="0"/>
                </a:lnTo>
                <a:lnTo>
                  <a:pt x="96" y="0"/>
                </a:lnTo>
                <a:close/>
              </a:path>
            </a:pathLst>
          </a:custGeom>
          <a:pattFill prst="smConfetti">
            <a:fgClr>
              <a:schemeClr val="accent1"/>
            </a:fgClr>
            <a:bgClr>
              <a:srgbClr val="993300"/>
            </a:bgClr>
          </a:pattFill>
          <a:ln w="9525">
            <a:noFill/>
            <a:round/>
            <a:headEnd/>
            <a:tailEnd/>
          </a:ln>
        </p:spPr>
        <p:txBody>
          <a:bodyPr/>
          <a:lstStyle/>
          <a:p>
            <a:endParaRPr lang="en-US"/>
          </a:p>
        </p:txBody>
      </p:sp>
      <p:sp>
        <p:nvSpPr>
          <p:cNvPr id="13352" name="Freeform 64" descr="Small confetti"/>
          <p:cNvSpPr>
            <a:spLocks/>
          </p:cNvSpPr>
          <p:nvPr/>
        </p:nvSpPr>
        <p:spPr bwMode="auto">
          <a:xfrm>
            <a:off x="2433638" y="4695825"/>
            <a:ext cx="1676400" cy="152400"/>
          </a:xfrm>
          <a:custGeom>
            <a:avLst/>
            <a:gdLst>
              <a:gd name="T0" fmla="*/ 0 w 1056"/>
              <a:gd name="T1" fmla="*/ 0 h 96"/>
              <a:gd name="T2" fmla="*/ 2147483647 w 1056"/>
              <a:gd name="T3" fmla="*/ 0 h 96"/>
              <a:gd name="T4" fmla="*/ 2147483647 w 1056"/>
              <a:gd name="T5" fmla="*/ 2147483647 h 96"/>
              <a:gd name="T6" fmla="*/ 0 w 1056"/>
              <a:gd name="T7" fmla="*/ 2147483647 h 96"/>
              <a:gd name="T8" fmla="*/ 0 w 1056"/>
              <a:gd name="T9" fmla="*/ 0 h 96"/>
              <a:gd name="T10" fmla="*/ 0 60000 65536"/>
              <a:gd name="T11" fmla="*/ 0 60000 65536"/>
              <a:gd name="T12" fmla="*/ 0 60000 65536"/>
              <a:gd name="T13" fmla="*/ 0 60000 65536"/>
              <a:gd name="T14" fmla="*/ 0 60000 65536"/>
              <a:gd name="T15" fmla="*/ 0 w 1056"/>
              <a:gd name="T16" fmla="*/ 0 h 96"/>
              <a:gd name="T17" fmla="*/ 1056 w 1056"/>
              <a:gd name="T18" fmla="*/ 96 h 96"/>
            </a:gdLst>
            <a:ahLst/>
            <a:cxnLst>
              <a:cxn ang="T10">
                <a:pos x="T0" y="T1"/>
              </a:cxn>
              <a:cxn ang="T11">
                <a:pos x="T2" y="T3"/>
              </a:cxn>
              <a:cxn ang="T12">
                <a:pos x="T4" y="T5"/>
              </a:cxn>
              <a:cxn ang="T13">
                <a:pos x="T6" y="T7"/>
              </a:cxn>
              <a:cxn ang="T14">
                <a:pos x="T8" y="T9"/>
              </a:cxn>
            </a:cxnLst>
            <a:rect l="T15" t="T16" r="T17" b="T18"/>
            <a:pathLst>
              <a:path w="1056" h="96">
                <a:moveTo>
                  <a:pt x="0" y="0"/>
                </a:moveTo>
                <a:lnTo>
                  <a:pt x="960" y="0"/>
                </a:lnTo>
                <a:lnTo>
                  <a:pt x="1056" y="96"/>
                </a:lnTo>
                <a:lnTo>
                  <a:pt x="0" y="96"/>
                </a:lnTo>
                <a:lnTo>
                  <a:pt x="0" y="0"/>
                </a:lnTo>
                <a:close/>
              </a:path>
            </a:pathLst>
          </a:custGeom>
          <a:pattFill prst="smConfetti">
            <a:fgClr>
              <a:schemeClr val="accent1"/>
            </a:fgClr>
            <a:bgClr>
              <a:srgbClr val="993300"/>
            </a:bgClr>
          </a:pattFill>
          <a:ln w="9525">
            <a:noFill/>
            <a:round/>
            <a:headEnd/>
            <a:tailEnd/>
          </a:ln>
        </p:spPr>
        <p:txBody>
          <a:bodyPr/>
          <a:lstStyle/>
          <a:p>
            <a:endParaRPr lang="en-US"/>
          </a:p>
        </p:txBody>
      </p:sp>
      <p:sp>
        <p:nvSpPr>
          <p:cNvPr id="13358" name="Text Box 70"/>
          <p:cNvSpPr txBox="1">
            <a:spLocks noChangeArrowheads="1"/>
          </p:cNvSpPr>
          <p:nvPr/>
        </p:nvSpPr>
        <p:spPr bwMode="auto">
          <a:xfrm>
            <a:off x="6461125" y="4632325"/>
            <a:ext cx="1257300" cy="336550"/>
          </a:xfrm>
          <a:prstGeom prst="rect">
            <a:avLst/>
          </a:prstGeom>
          <a:noFill/>
          <a:ln w="9525">
            <a:noFill/>
            <a:miter lim="800000"/>
            <a:headEnd/>
            <a:tailEnd/>
          </a:ln>
        </p:spPr>
        <p:txBody>
          <a:bodyPr wrap="none">
            <a:spAutoFit/>
          </a:bodyPr>
          <a:lstStyle/>
          <a:p>
            <a:r>
              <a:rPr lang="en-US" sz="1600" b="0">
                <a:solidFill>
                  <a:srgbClr val="FFFF00"/>
                </a:solidFill>
                <a:latin typeface="Arial" charset="0"/>
              </a:rPr>
              <a:t>Overburden</a:t>
            </a:r>
          </a:p>
        </p:txBody>
      </p:sp>
      <p:sp>
        <p:nvSpPr>
          <p:cNvPr id="13359" name="Text Box 71"/>
          <p:cNvSpPr txBox="1">
            <a:spLocks noChangeArrowheads="1"/>
          </p:cNvSpPr>
          <p:nvPr/>
        </p:nvSpPr>
        <p:spPr bwMode="auto">
          <a:xfrm>
            <a:off x="5257800" y="5029200"/>
            <a:ext cx="646113" cy="336550"/>
          </a:xfrm>
          <a:prstGeom prst="rect">
            <a:avLst/>
          </a:prstGeom>
          <a:noFill/>
          <a:ln w="9525">
            <a:noFill/>
            <a:miter lim="800000"/>
            <a:headEnd/>
            <a:tailEnd/>
          </a:ln>
        </p:spPr>
        <p:txBody>
          <a:bodyPr wrap="none">
            <a:spAutoFit/>
          </a:bodyPr>
          <a:lstStyle/>
          <a:p>
            <a:r>
              <a:rPr lang="en-US" sz="1600" b="0">
                <a:solidFill>
                  <a:srgbClr val="FFFF00"/>
                </a:solidFill>
                <a:latin typeface="Arial" charset="0"/>
              </a:rPr>
              <a:t>Rock</a:t>
            </a:r>
          </a:p>
        </p:txBody>
      </p:sp>
      <p:sp>
        <p:nvSpPr>
          <p:cNvPr id="13360" name="AutoShape 72" descr="Granite"/>
          <p:cNvSpPr>
            <a:spLocks noChangeArrowheads="1"/>
          </p:cNvSpPr>
          <p:nvPr/>
        </p:nvSpPr>
        <p:spPr bwMode="auto">
          <a:xfrm rot="-2733702">
            <a:off x="702469" y="4515644"/>
            <a:ext cx="206375" cy="255587"/>
          </a:xfrm>
          <a:prstGeom prst="rtTriangle">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61" name="AutoShape 73" descr="Granite"/>
          <p:cNvSpPr>
            <a:spLocks noChangeArrowheads="1"/>
          </p:cNvSpPr>
          <p:nvPr/>
        </p:nvSpPr>
        <p:spPr bwMode="auto">
          <a:xfrm rot="-2733702">
            <a:off x="7857332" y="4569618"/>
            <a:ext cx="152400" cy="144463"/>
          </a:xfrm>
          <a:prstGeom prst="rtTriangle">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62" name="Line 74"/>
          <p:cNvSpPr>
            <a:spLocks noChangeShapeType="1"/>
          </p:cNvSpPr>
          <p:nvPr/>
        </p:nvSpPr>
        <p:spPr bwMode="auto">
          <a:xfrm>
            <a:off x="7854950" y="4654550"/>
            <a:ext cx="76200" cy="76200"/>
          </a:xfrm>
          <a:prstGeom prst="line">
            <a:avLst/>
          </a:prstGeom>
          <a:noFill/>
          <a:ln w="25400">
            <a:solidFill>
              <a:srgbClr val="DDDDDD"/>
            </a:solidFill>
            <a:round/>
            <a:headEnd/>
            <a:tailEnd/>
          </a:ln>
        </p:spPr>
        <p:txBody>
          <a:bodyPr/>
          <a:lstStyle/>
          <a:p>
            <a:endParaRPr lang="en-US"/>
          </a:p>
        </p:txBody>
      </p:sp>
      <p:sp>
        <p:nvSpPr>
          <p:cNvPr id="13363" name="Line 75"/>
          <p:cNvSpPr>
            <a:spLocks noChangeShapeType="1"/>
          </p:cNvSpPr>
          <p:nvPr/>
        </p:nvSpPr>
        <p:spPr bwMode="auto">
          <a:xfrm flipV="1">
            <a:off x="7931150" y="4648200"/>
            <a:ext cx="76200" cy="76200"/>
          </a:xfrm>
          <a:prstGeom prst="line">
            <a:avLst/>
          </a:prstGeom>
          <a:noFill/>
          <a:ln w="25400">
            <a:solidFill>
              <a:srgbClr val="DDDDDD"/>
            </a:solidFill>
            <a:round/>
            <a:headEnd/>
            <a:tailEnd/>
          </a:ln>
        </p:spPr>
        <p:txBody>
          <a:bodyPr/>
          <a:lstStyle/>
          <a:p>
            <a:endParaRPr lang="en-US"/>
          </a:p>
        </p:txBody>
      </p:sp>
      <p:sp>
        <p:nvSpPr>
          <p:cNvPr id="13364" name="Line 76"/>
          <p:cNvSpPr>
            <a:spLocks noChangeShapeType="1"/>
          </p:cNvSpPr>
          <p:nvPr/>
        </p:nvSpPr>
        <p:spPr bwMode="auto">
          <a:xfrm flipV="1">
            <a:off x="812800" y="4648200"/>
            <a:ext cx="165100" cy="158750"/>
          </a:xfrm>
          <a:prstGeom prst="line">
            <a:avLst/>
          </a:prstGeom>
          <a:noFill/>
          <a:ln w="25400">
            <a:solidFill>
              <a:srgbClr val="DDDDDD"/>
            </a:solidFill>
            <a:round/>
            <a:headEnd/>
            <a:tailEnd/>
          </a:ln>
        </p:spPr>
        <p:txBody>
          <a:bodyPr/>
          <a:lstStyle/>
          <a:p>
            <a:endParaRPr lang="en-US"/>
          </a:p>
        </p:txBody>
      </p:sp>
      <p:sp>
        <p:nvSpPr>
          <p:cNvPr id="13365" name="Line 77"/>
          <p:cNvSpPr>
            <a:spLocks noChangeShapeType="1"/>
          </p:cNvSpPr>
          <p:nvPr/>
        </p:nvSpPr>
        <p:spPr bwMode="auto">
          <a:xfrm>
            <a:off x="647700" y="4648200"/>
            <a:ext cx="184150" cy="152400"/>
          </a:xfrm>
          <a:prstGeom prst="line">
            <a:avLst/>
          </a:prstGeom>
          <a:noFill/>
          <a:ln w="25400">
            <a:solidFill>
              <a:srgbClr val="DDDDDD"/>
            </a:solidFill>
            <a:round/>
            <a:headEnd/>
            <a:tailEnd/>
          </a:ln>
        </p:spPr>
        <p:txBody>
          <a:bodyPr/>
          <a:lstStyle/>
          <a:p>
            <a:endParaRPr lang="en-US"/>
          </a:p>
        </p:txBody>
      </p:sp>
      <p:sp>
        <p:nvSpPr>
          <p:cNvPr id="13368" name="AutoShape 80"/>
          <p:cNvSpPr>
            <a:spLocks noChangeArrowheads="1"/>
          </p:cNvSpPr>
          <p:nvPr/>
        </p:nvSpPr>
        <p:spPr bwMode="auto">
          <a:xfrm rot="10704699">
            <a:off x="5486400" y="4746625"/>
            <a:ext cx="152400" cy="152400"/>
          </a:xfrm>
          <a:prstGeom prst="triangle">
            <a:avLst>
              <a:gd name="adj" fmla="val 50000"/>
            </a:avLst>
          </a:prstGeom>
          <a:solidFill>
            <a:srgbClr val="FF0000"/>
          </a:solidFill>
          <a:ln w="9525">
            <a:solidFill>
              <a:srgbClr val="FF0000"/>
            </a:solid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70" name="Freeform 87"/>
          <p:cNvSpPr>
            <a:spLocks/>
          </p:cNvSpPr>
          <p:nvPr/>
        </p:nvSpPr>
        <p:spPr bwMode="auto">
          <a:xfrm rot="-655466">
            <a:off x="4358236" y="4386213"/>
            <a:ext cx="371475" cy="577175"/>
          </a:xfrm>
          <a:custGeom>
            <a:avLst/>
            <a:gdLst>
              <a:gd name="T0" fmla="*/ 2147483647 w 181"/>
              <a:gd name="T1" fmla="*/ 2147483647 h 194"/>
              <a:gd name="T2" fmla="*/ 2147483647 w 181"/>
              <a:gd name="T3" fmla="*/ 2147483647 h 194"/>
              <a:gd name="T4" fmla="*/ 0 w 181"/>
              <a:gd name="T5" fmla="*/ 2147483647 h 194"/>
              <a:gd name="T6" fmla="*/ 2147483647 w 181"/>
              <a:gd name="T7" fmla="*/ 2147483647 h 194"/>
              <a:gd name="T8" fmla="*/ 2147483647 w 181"/>
              <a:gd name="T9" fmla="*/ 2147483647 h 194"/>
              <a:gd name="T10" fmla="*/ 2147483647 w 181"/>
              <a:gd name="T11" fmla="*/ 2147483647 h 194"/>
              <a:gd name="T12" fmla="*/ 0 60000 65536"/>
              <a:gd name="T13" fmla="*/ 0 60000 65536"/>
              <a:gd name="T14" fmla="*/ 0 60000 65536"/>
              <a:gd name="T15" fmla="*/ 0 60000 65536"/>
              <a:gd name="T16" fmla="*/ 0 60000 65536"/>
              <a:gd name="T17" fmla="*/ 0 60000 65536"/>
              <a:gd name="T18" fmla="*/ 0 w 181"/>
              <a:gd name="T19" fmla="*/ 0 h 194"/>
              <a:gd name="T20" fmla="*/ 181 w 181"/>
              <a:gd name="T21" fmla="*/ 194 h 194"/>
            </a:gdLst>
            <a:ahLst/>
            <a:cxnLst>
              <a:cxn ang="T12">
                <a:pos x="T0" y="T1"/>
              </a:cxn>
              <a:cxn ang="T13">
                <a:pos x="T2" y="T3"/>
              </a:cxn>
              <a:cxn ang="T14">
                <a:pos x="T4" y="T5"/>
              </a:cxn>
              <a:cxn ang="T15">
                <a:pos x="T6" y="T7"/>
              </a:cxn>
              <a:cxn ang="T16">
                <a:pos x="T8" y="T9"/>
              </a:cxn>
              <a:cxn ang="T17">
                <a:pos x="T10" y="T11"/>
              </a:cxn>
            </a:cxnLst>
            <a:rect l="T18" t="T19" r="T20" b="T21"/>
            <a:pathLst>
              <a:path w="181" h="194">
                <a:moveTo>
                  <a:pt x="126" y="194"/>
                </a:moveTo>
                <a:cubicBezTo>
                  <a:pt x="98" y="176"/>
                  <a:pt x="68" y="157"/>
                  <a:pt x="36" y="146"/>
                </a:cubicBezTo>
                <a:cubicBezTo>
                  <a:pt x="7" y="117"/>
                  <a:pt x="13" y="88"/>
                  <a:pt x="0" y="50"/>
                </a:cubicBezTo>
                <a:cubicBezTo>
                  <a:pt x="12" y="0"/>
                  <a:pt x="44" y="21"/>
                  <a:pt x="96" y="32"/>
                </a:cubicBezTo>
                <a:cubicBezTo>
                  <a:pt x="108" y="35"/>
                  <a:pt x="132" y="44"/>
                  <a:pt x="132" y="44"/>
                </a:cubicBezTo>
                <a:cubicBezTo>
                  <a:pt x="138" y="192"/>
                  <a:pt x="181" y="167"/>
                  <a:pt x="126" y="194"/>
                </a:cubicBezTo>
                <a:close/>
              </a:path>
            </a:pathLst>
          </a:custGeom>
          <a:solidFill>
            <a:srgbClr val="00CC99"/>
          </a:solidFill>
          <a:ln w="9525">
            <a:noFill/>
            <a:round/>
            <a:headEnd/>
            <a:tailEnd/>
          </a:ln>
        </p:spPr>
        <p:txBody>
          <a:bodyPr anchor="ctr"/>
          <a:lstStyle/>
          <a:p>
            <a:endParaRPr lang="en-US"/>
          </a:p>
        </p:txBody>
      </p:sp>
      <p:sp>
        <p:nvSpPr>
          <p:cNvPr id="13371" name="Text Box 88"/>
          <p:cNvSpPr txBox="1">
            <a:spLocks noChangeArrowheads="1"/>
          </p:cNvSpPr>
          <p:nvPr/>
        </p:nvSpPr>
        <p:spPr bwMode="auto">
          <a:xfrm>
            <a:off x="3743325" y="5410200"/>
            <a:ext cx="1412875" cy="457200"/>
          </a:xfrm>
          <a:prstGeom prst="rect">
            <a:avLst/>
          </a:prstGeom>
          <a:noFill/>
          <a:ln w="9525" algn="ctr">
            <a:noFill/>
            <a:miter lim="800000"/>
            <a:headEnd/>
            <a:tailEnd/>
          </a:ln>
        </p:spPr>
        <p:txBody>
          <a:bodyPr wrap="none">
            <a:spAutoFit/>
          </a:bodyPr>
          <a:lstStyle/>
          <a:p>
            <a:pPr algn="ctr" eaLnBrk="0" hangingPunct="0"/>
            <a:r>
              <a:rPr lang="en-US" sz="2400" b="0">
                <a:latin typeface="Arial" charset="0"/>
              </a:rPr>
              <a:t>Sta 8+30</a:t>
            </a:r>
          </a:p>
        </p:txBody>
      </p:sp>
      <p:cxnSp>
        <p:nvCxnSpPr>
          <p:cNvPr id="84" name="Straight Connector 83"/>
          <p:cNvCxnSpPr/>
          <p:nvPr/>
        </p:nvCxnSpPr>
        <p:spPr>
          <a:xfrm flipH="1">
            <a:off x="152400" y="4343400"/>
            <a:ext cx="1295400" cy="0"/>
          </a:xfrm>
          <a:prstGeom prst="line">
            <a:avLst/>
          </a:prstGeom>
          <a:ln>
            <a:solidFill>
              <a:srgbClr val="0033CC"/>
            </a:solidFill>
          </a:ln>
        </p:spPr>
        <p:style>
          <a:lnRef idx="2">
            <a:schemeClr val="accent1"/>
          </a:lnRef>
          <a:fillRef idx="0">
            <a:schemeClr val="accent1"/>
          </a:fillRef>
          <a:effectRef idx="1">
            <a:schemeClr val="accent1"/>
          </a:effectRef>
          <a:fontRef idx="minor">
            <a:schemeClr val="tx1"/>
          </a:fontRef>
        </p:style>
      </p:cxnSp>
      <p:sp>
        <p:nvSpPr>
          <p:cNvPr id="86" name="AutoShape 69"/>
          <p:cNvSpPr>
            <a:spLocks noChangeArrowheads="1"/>
          </p:cNvSpPr>
          <p:nvPr/>
        </p:nvSpPr>
        <p:spPr bwMode="auto">
          <a:xfrm rot="10704699">
            <a:off x="687883" y="4116883"/>
            <a:ext cx="152400" cy="152400"/>
          </a:xfrm>
          <a:prstGeom prst="triangle">
            <a:avLst>
              <a:gd name="adj" fmla="val 50000"/>
            </a:avLst>
          </a:prstGeom>
          <a:solidFill>
            <a:srgbClr val="FF0000"/>
          </a:solidFill>
          <a:ln w="9525">
            <a:solidFill>
              <a:srgbClr val="FF0000"/>
            </a:solid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87" name="TextBox 86"/>
          <p:cNvSpPr txBox="1"/>
          <p:nvPr/>
        </p:nvSpPr>
        <p:spPr>
          <a:xfrm>
            <a:off x="762000" y="685800"/>
            <a:ext cx="7696200" cy="1077218"/>
          </a:xfrm>
          <a:prstGeom prst="rect">
            <a:avLst/>
          </a:prstGeom>
          <a:noFill/>
        </p:spPr>
        <p:txBody>
          <a:bodyPr wrap="square" rtlCol="0">
            <a:spAutoFit/>
          </a:bodyPr>
          <a:lstStyle/>
          <a:p>
            <a:pPr algn="ctr"/>
            <a:r>
              <a:rPr lang="en-US" sz="3200" b="1" dirty="0" smtClean="0"/>
              <a:t>Interpretation of Void Location from</a:t>
            </a:r>
          </a:p>
          <a:p>
            <a:pPr algn="ctr"/>
            <a:r>
              <a:rPr lang="en-US" sz="3200" b="1" dirty="0" smtClean="0"/>
              <a:t>Boring Records and Grout Takes </a:t>
            </a:r>
            <a:endParaRPr lang="en-US" sz="32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5800" y="685800"/>
            <a:ext cx="7772400" cy="762000"/>
          </a:xfrm>
          <a:prstGeom prst="rect">
            <a:avLst/>
          </a:prstGeom>
          <a:noFill/>
          <a:ln w="9525">
            <a:noFill/>
            <a:miter lim="800000"/>
            <a:headEnd/>
            <a:tailEnd/>
          </a:ln>
          <a:effectLst/>
        </p:spPr>
        <p:txBody>
          <a:bodyPr anchor="t"/>
          <a:lstStyle/>
          <a:p>
            <a:pPr algn="ctr"/>
            <a:r>
              <a:rPr lang="en-US" sz="4000" b="1" dirty="0" smtClean="0">
                <a:solidFill>
                  <a:srgbClr val="000000"/>
                </a:solidFill>
              </a:rPr>
              <a:t>1957 Incident Review</a:t>
            </a:r>
          </a:p>
          <a:p>
            <a:pPr algn="ctr"/>
            <a:endParaRPr lang="en-US" sz="4000" dirty="0">
              <a:solidFill>
                <a:srgbClr val="000000"/>
              </a:solidFill>
            </a:endParaRPr>
          </a:p>
        </p:txBody>
      </p:sp>
      <p:sp>
        <p:nvSpPr>
          <p:cNvPr id="53251" name="Text Box 3"/>
          <p:cNvSpPr txBox="1">
            <a:spLocks noChangeArrowheads="1"/>
          </p:cNvSpPr>
          <p:nvPr/>
        </p:nvSpPr>
        <p:spPr bwMode="auto">
          <a:xfrm>
            <a:off x="2362200" y="2286000"/>
            <a:ext cx="4876800" cy="3084513"/>
          </a:xfrm>
          <a:prstGeom prst="rect">
            <a:avLst/>
          </a:prstGeom>
          <a:noFill/>
          <a:ln w="9525">
            <a:noFill/>
            <a:miter lim="800000"/>
            <a:headEnd/>
            <a:tailEnd/>
          </a:ln>
          <a:effectLst/>
        </p:spPr>
        <p:txBody>
          <a:bodyPr>
            <a:spAutoFit/>
          </a:bodyPr>
          <a:lstStyle/>
          <a:p>
            <a:pPr marL="457200" indent="-457200">
              <a:spcBef>
                <a:spcPct val="50000"/>
              </a:spcBef>
              <a:buClr>
                <a:srgbClr val="FFCC00"/>
              </a:buClr>
              <a:buFont typeface="Wingdings" pitchFamily="2" charset="2"/>
              <a:buChar char="q"/>
            </a:pPr>
            <a:r>
              <a:rPr lang="en-US" sz="2800" b="1" dirty="0">
                <a:solidFill>
                  <a:srgbClr val="000000"/>
                </a:solidFill>
              </a:rPr>
              <a:t>Foundation Treatment</a:t>
            </a:r>
          </a:p>
          <a:p>
            <a:pPr marL="457200" indent="-457200">
              <a:spcBef>
                <a:spcPct val="50000"/>
              </a:spcBef>
              <a:buClr>
                <a:srgbClr val="FFCC00"/>
              </a:buClr>
              <a:buFont typeface="Wingdings" pitchFamily="2" charset="2"/>
              <a:buChar char="q"/>
            </a:pPr>
            <a:r>
              <a:rPr lang="en-US" sz="2800" b="1" dirty="0">
                <a:solidFill>
                  <a:srgbClr val="000000"/>
                </a:solidFill>
              </a:rPr>
              <a:t>Geometry of Cut-Off</a:t>
            </a:r>
          </a:p>
          <a:p>
            <a:pPr marL="457200" indent="-457200">
              <a:spcBef>
                <a:spcPct val="50000"/>
              </a:spcBef>
              <a:buClr>
                <a:srgbClr val="FFCC00"/>
              </a:buClr>
              <a:buFont typeface="Wingdings" pitchFamily="2" charset="2"/>
              <a:buChar char="q"/>
            </a:pPr>
            <a:r>
              <a:rPr lang="en-US" sz="2800" b="1" dirty="0">
                <a:solidFill>
                  <a:srgbClr val="000000"/>
                </a:solidFill>
              </a:rPr>
              <a:t>Construction Practices</a:t>
            </a:r>
          </a:p>
          <a:p>
            <a:pPr marL="457200" indent="-457200">
              <a:spcBef>
                <a:spcPct val="50000"/>
              </a:spcBef>
              <a:buClr>
                <a:srgbClr val="FFCC00"/>
              </a:buClr>
              <a:buFont typeface="Wingdings" pitchFamily="2" charset="2"/>
              <a:buChar char="q"/>
            </a:pPr>
            <a:r>
              <a:rPr lang="en-US" sz="2800" b="1" dirty="0">
                <a:solidFill>
                  <a:srgbClr val="000000"/>
                </a:solidFill>
              </a:rPr>
              <a:t>Haul Road</a:t>
            </a:r>
          </a:p>
          <a:p>
            <a:pPr marL="457200" indent="-457200">
              <a:spcBef>
                <a:spcPct val="50000"/>
              </a:spcBef>
              <a:buClr>
                <a:srgbClr val="FFCC00"/>
              </a:buClr>
              <a:buFont typeface="Wingdings" pitchFamily="2" charset="2"/>
              <a:buChar char="q"/>
            </a:pPr>
            <a:r>
              <a:rPr lang="en-US" sz="2800" b="1" dirty="0">
                <a:solidFill>
                  <a:srgbClr val="000000"/>
                </a:solidFill>
              </a:rPr>
              <a:t>Springs</a:t>
            </a:r>
          </a:p>
        </p:txBody>
      </p:sp>
      <p:sp>
        <p:nvSpPr>
          <p:cNvPr id="4" name="Rectangle 3"/>
          <p:cNvSpPr/>
          <p:nvPr/>
        </p:nvSpPr>
        <p:spPr>
          <a:xfrm>
            <a:off x="2766958" y="1447800"/>
            <a:ext cx="3042821" cy="523220"/>
          </a:xfrm>
          <a:prstGeom prst="rect">
            <a:avLst/>
          </a:prstGeom>
        </p:spPr>
        <p:txBody>
          <a:bodyPr wrap="none">
            <a:spAutoFit/>
          </a:bodyPr>
          <a:lstStyle/>
          <a:p>
            <a:pPr algn="ctr"/>
            <a:r>
              <a:rPr lang="en-US" sz="2800" b="1" dirty="0" smtClean="0">
                <a:solidFill>
                  <a:srgbClr val="000000"/>
                </a:solidFill>
              </a:rPr>
              <a:t>Possible Causes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c_24"/>
          <p:cNvPicPr>
            <a:picLocks noChangeAspect="1" noChangeArrowheads="1"/>
          </p:cNvPicPr>
          <p:nvPr/>
        </p:nvPicPr>
        <p:blipFill>
          <a:blip r:embed="rId3" cstate="print"/>
          <a:srcRect/>
          <a:stretch>
            <a:fillRect/>
          </a:stretch>
        </p:blipFill>
        <p:spPr bwMode="auto">
          <a:xfrm>
            <a:off x="4572000" y="152400"/>
            <a:ext cx="4368800" cy="3276600"/>
          </a:xfrm>
          <a:prstGeom prst="rect">
            <a:avLst/>
          </a:prstGeom>
          <a:noFill/>
        </p:spPr>
      </p:pic>
      <p:pic>
        <p:nvPicPr>
          <p:cNvPr id="3" name="Picture 2" descr="pic_26"/>
          <p:cNvPicPr>
            <a:picLocks noChangeAspect="1" noChangeArrowheads="1"/>
          </p:cNvPicPr>
          <p:nvPr/>
        </p:nvPicPr>
        <p:blipFill>
          <a:blip r:embed="rId4" cstate="print"/>
          <a:srcRect r="1666"/>
          <a:stretch>
            <a:fillRect/>
          </a:stretch>
        </p:blipFill>
        <p:spPr bwMode="auto">
          <a:xfrm>
            <a:off x="228600" y="3429000"/>
            <a:ext cx="4267200" cy="3200400"/>
          </a:xfrm>
          <a:prstGeom prst="rect">
            <a:avLst/>
          </a:prstGeom>
          <a:noFill/>
        </p:spPr>
      </p:pic>
      <p:sp>
        <p:nvSpPr>
          <p:cNvPr id="4" name="TextBox 3"/>
          <p:cNvSpPr txBox="1"/>
          <p:nvPr/>
        </p:nvSpPr>
        <p:spPr>
          <a:xfrm>
            <a:off x="533400" y="609600"/>
            <a:ext cx="3810000" cy="2923877"/>
          </a:xfrm>
          <a:prstGeom prst="rect">
            <a:avLst/>
          </a:prstGeom>
          <a:noFill/>
        </p:spPr>
        <p:txBody>
          <a:bodyPr wrap="square" rtlCol="0">
            <a:spAutoFit/>
          </a:bodyPr>
          <a:lstStyle/>
          <a:p>
            <a:r>
              <a:rPr lang="en-US" sz="2000" b="1" dirty="0" smtClean="0"/>
              <a:t>Foundation Treatment</a:t>
            </a:r>
          </a:p>
          <a:p>
            <a:pPr marL="287338" indent="-287338">
              <a:buFont typeface="Arial" pitchFamily="34" charset="0"/>
              <a:buChar char="•"/>
            </a:pPr>
            <a:r>
              <a:rPr lang="en-US" dirty="0" smtClean="0"/>
              <a:t>Embankment soils placed directly against the fractured rock foundation</a:t>
            </a:r>
          </a:p>
          <a:p>
            <a:pPr marL="287338" indent="-287338"/>
            <a:endParaRPr lang="en-US" dirty="0" smtClean="0"/>
          </a:p>
          <a:p>
            <a:endParaRPr lang="en-US" dirty="0" smtClean="0"/>
          </a:p>
          <a:p>
            <a:r>
              <a:rPr lang="en-US" sz="2000" b="1" dirty="0" smtClean="0"/>
              <a:t>Geometry of Cut-off Trench</a:t>
            </a:r>
          </a:p>
          <a:p>
            <a:pPr marL="287338" indent="-287338">
              <a:buFont typeface="Arial" pitchFamily="34" charset="0"/>
              <a:buChar char="•"/>
            </a:pPr>
            <a:r>
              <a:rPr lang="en-US" dirty="0" smtClean="0"/>
              <a:t>Abrupt changes in slope</a:t>
            </a:r>
          </a:p>
          <a:p>
            <a:endParaRPr lang="en-US" dirty="0" smtClean="0"/>
          </a:p>
          <a:p>
            <a:endParaRPr lang="en-US" dirty="0" smtClean="0"/>
          </a:p>
        </p:txBody>
      </p:sp>
      <p:pic>
        <p:nvPicPr>
          <p:cNvPr id="5" name="Picture 2" descr="2nd_test_fig_3"/>
          <p:cNvPicPr>
            <a:picLocks noChangeAspect="1" noChangeArrowheads="1"/>
          </p:cNvPicPr>
          <p:nvPr/>
        </p:nvPicPr>
        <p:blipFill>
          <a:blip r:embed="rId5" cstate="print"/>
          <a:srcRect/>
          <a:stretch>
            <a:fillRect/>
          </a:stretch>
        </p:blipFill>
        <p:spPr bwMode="auto">
          <a:xfrm>
            <a:off x="4800600" y="3581400"/>
            <a:ext cx="41656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pic_28"/>
          <p:cNvPicPr>
            <a:picLocks noChangeAspect="1" noChangeArrowheads="1"/>
          </p:cNvPicPr>
          <p:nvPr/>
        </p:nvPicPr>
        <p:blipFill>
          <a:blip r:embed="rId3" cstate="print">
            <a:lum bright="6000"/>
          </a:blip>
          <a:srcRect/>
          <a:stretch>
            <a:fillRect/>
          </a:stretch>
        </p:blipFill>
        <p:spPr bwMode="auto">
          <a:xfrm>
            <a:off x="4343400" y="152400"/>
            <a:ext cx="4191000" cy="3143250"/>
          </a:xfrm>
          <a:prstGeom prst="rect">
            <a:avLst/>
          </a:prstGeom>
          <a:noFill/>
        </p:spPr>
      </p:pic>
      <p:sp>
        <p:nvSpPr>
          <p:cNvPr id="4" name="TextBox 3"/>
          <p:cNvSpPr txBox="1"/>
          <p:nvPr/>
        </p:nvSpPr>
        <p:spPr>
          <a:xfrm>
            <a:off x="533400" y="533400"/>
            <a:ext cx="3657600" cy="1785104"/>
          </a:xfrm>
          <a:prstGeom prst="rect">
            <a:avLst/>
          </a:prstGeom>
          <a:noFill/>
        </p:spPr>
        <p:txBody>
          <a:bodyPr wrap="square" rtlCol="0">
            <a:spAutoFit/>
          </a:bodyPr>
          <a:lstStyle/>
          <a:p>
            <a:r>
              <a:rPr lang="en-US" sz="2000" b="1" dirty="0" smtClean="0"/>
              <a:t>Construction Practices</a:t>
            </a:r>
          </a:p>
          <a:p>
            <a:endParaRPr lang="en-US" dirty="0" smtClean="0"/>
          </a:p>
          <a:p>
            <a:pPr marL="228600" indent="-228600">
              <a:buFont typeface="Arial" pitchFamily="34" charset="0"/>
              <a:buChar char="•"/>
            </a:pPr>
            <a:r>
              <a:rPr lang="en-US" dirty="0" smtClean="0"/>
              <a:t>High potential for poor compaction at critical contact areas due to tight turning radius of compaction equipment</a:t>
            </a:r>
            <a:endParaRPr lang="en-US" dirty="0"/>
          </a:p>
        </p:txBody>
      </p:sp>
      <p:pic>
        <p:nvPicPr>
          <p:cNvPr id="5" name="Picture 3" descr="pic_28"/>
          <p:cNvPicPr>
            <a:picLocks noChangeAspect="1" noChangeArrowheads="1"/>
          </p:cNvPicPr>
          <p:nvPr/>
        </p:nvPicPr>
        <p:blipFill>
          <a:blip r:embed="rId3" cstate="print">
            <a:lum bright="6000"/>
          </a:blip>
          <a:srcRect l="53323" t="53271"/>
          <a:stretch>
            <a:fillRect/>
          </a:stretch>
        </p:blipFill>
        <p:spPr bwMode="auto">
          <a:xfrm>
            <a:off x="381000" y="3124200"/>
            <a:ext cx="3857648" cy="2895600"/>
          </a:xfrm>
          <a:prstGeom prst="rect">
            <a:avLst/>
          </a:prstGeom>
          <a:noFill/>
          <a:ln w="25400">
            <a:noFill/>
            <a:miter lim="800000"/>
            <a:headEnd/>
            <a:tailEnd/>
          </a:ln>
        </p:spPr>
      </p:pic>
      <p:sp>
        <p:nvSpPr>
          <p:cNvPr id="6" name="TextBox 5"/>
          <p:cNvSpPr txBox="1"/>
          <p:nvPr/>
        </p:nvSpPr>
        <p:spPr>
          <a:xfrm>
            <a:off x="4648200" y="3733800"/>
            <a:ext cx="3657600" cy="2308324"/>
          </a:xfrm>
          <a:prstGeom prst="rect">
            <a:avLst/>
          </a:prstGeom>
          <a:noFill/>
        </p:spPr>
        <p:txBody>
          <a:bodyPr wrap="square" rtlCol="0">
            <a:spAutoFit/>
          </a:bodyPr>
          <a:lstStyle/>
          <a:p>
            <a:r>
              <a:rPr lang="en-US" b="1" dirty="0" smtClean="0"/>
              <a:t>Springs</a:t>
            </a:r>
          </a:p>
          <a:p>
            <a:endParaRPr lang="en-US" dirty="0" smtClean="0"/>
          </a:p>
          <a:p>
            <a:pPr marL="287338" indent="-287338">
              <a:buFont typeface="Arial" pitchFamily="34" charset="0"/>
              <a:buChar char="•"/>
            </a:pPr>
            <a:r>
              <a:rPr lang="en-US" dirty="0" smtClean="0"/>
              <a:t>Excessive drainage from springs and seeps along the right (east) abutment </a:t>
            </a:r>
          </a:p>
          <a:p>
            <a:pPr marL="287338" indent="-287338">
              <a:buFont typeface="Arial" pitchFamily="34" charset="0"/>
              <a:buChar char="•"/>
            </a:pPr>
            <a:r>
              <a:rPr lang="en-US" dirty="0" smtClean="0"/>
              <a:t>Drainage ditch consisted of 150 mm pipe bedded in filter material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04800" y="304800"/>
            <a:ext cx="4038600" cy="28956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876800" y="304800"/>
            <a:ext cx="4025900" cy="2878889"/>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04800" y="3352799"/>
            <a:ext cx="4114800" cy="3087267"/>
          </a:xfrm>
          <a:prstGeom prst="rect">
            <a:avLst/>
          </a:prstGeom>
          <a:noFill/>
          <a:ln w="9525">
            <a:noFill/>
            <a:miter lim="800000"/>
            <a:headEnd/>
            <a:tailEnd/>
          </a:ln>
        </p:spPr>
      </p:pic>
      <p:sp>
        <p:nvSpPr>
          <p:cNvPr id="5" name="TextBox 4"/>
          <p:cNvSpPr txBox="1"/>
          <p:nvPr/>
        </p:nvSpPr>
        <p:spPr>
          <a:xfrm>
            <a:off x="4800600" y="3581400"/>
            <a:ext cx="3962400" cy="1785104"/>
          </a:xfrm>
          <a:prstGeom prst="rect">
            <a:avLst/>
          </a:prstGeom>
          <a:noFill/>
        </p:spPr>
        <p:txBody>
          <a:bodyPr wrap="square" rtlCol="0">
            <a:spAutoFit/>
          </a:bodyPr>
          <a:lstStyle/>
          <a:p>
            <a:r>
              <a:rPr lang="en-US" sz="2000" b="1" dirty="0" smtClean="0"/>
              <a:t>Construction Haul Roads</a:t>
            </a:r>
          </a:p>
          <a:p>
            <a:pPr marL="347663" indent="-347663">
              <a:buFont typeface="Arial" pitchFamily="34" charset="0"/>
              <a:buChar char="•"/>
            </a:pPr>
            <a:r>
              <a:rPr lang="en-US" dirty="0" smtClean="0"/>
              <a:t>No clear records of what was done to address abrupt changes in slope geometry</a:t>
            </a:r>
          </a:p>
          <a:p>
            <a:pPr marL="347663" indent="-347663">
              <a:buFont typeface="Arial" pitchFamily="34" charset="0"/>
              <a:buChar char="•"/>
            </a:pPr>
            <a:r>
              <a:rPr lang="en-US" dirty="0" smtClean="0"/>
              <a:t>Interference between haul trucks and compaction equipment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381000" y="3429000"/>
            <a:ext cx="4191000" cy="3187964"/>
          </a:xfrm>
          <a:prstGeom prst="rect">
            <a:avLst/>
          </a:prstGeom>
          <a:noFill/>
          <a:ln w="9525">
            <a:noFill/>
            <a:miter lim="800000"/>
            <a:headEnd/>
            <a:tailEnd/>
          </a:ln>
        </p:spPr>
      </p:pic>
      <p:sp>
        <p:nvSpPr>
          <p:cNvPr id="5" name="Rectangle 4"/>
          <p:cNvSpPr/>
          <p:nvPr/>
        </p:nvSpPr>
        <p:spPr>
          <a:xfrm>
            <a:off x="4953000" y="381000"/>
            <a:ext cx="3733800" cy="5632311"/>
          </a:xfrm>
          <a:prstGeom prst="rect">
            <a:avLst/>
          </a:prstGeom>
        </p:spPr>
        <p:txBody>
          <a:bodyPr wrap="square">
            <a:spAutoFit/>
          </a:bodyPr>
          <a:lstStyle/>
          <a:p>
            <a:pPr marL="347663" indent="-347663" algn="ctr">
              <a:spcAft>
                <a:spcPts val="600"/>
              </a:spcAft>
            </a:pPr>
            <a:r>
              <a:rPr lang="en-US" sz="2000" b="1" dirty="0" smtClean="0">
                <a:solidFill>
                  <a:srgbClr val="000000"/>
                </a:solidFill>
              </a:rPr>
              <a:t>Results of Incident Review  were Inconclusive</a:t>
            </a:r>
          </a:p>
          <a:p>
            <a:pPr marL="347663" indent="-347663" algn="ctr">
              <a:spcAft>
                <a:spcPts val="600"/>
              </a:spcAft>
            </a:pPr>
            <a:r>
              <a:rPr lang="en-US" sz="2000" b="1" dirty="0" smtClean="0">
                <a:solidFill>
                  <a:srgbClr val="000000"/>
                </a:solidFill>
              </a:rPr>
              <a:t>Embankment Performance</a:t>
            </a:r>
          </a:p>
          <a:p>
            <a:pPr marL="347663" indent="-347663" algn="ctr">
              <a:spcAft>
                <a:spcPts val="600"/>
              </a:spcAft>
            </a:pPr>
            <a:r>
              <a:rPr lang="en-US" sz="2000" b="1" dirty="0" smtClean="0">
                <a:solidFill>
                  <a:srgbClr val="000000"/>
                </a:solidFill>
              </a:rPr>
              <a:t>1958 – Present</a:t>
            </a:r>
          </a:p>
          <a:p>
            <a:pPr marL="347663" indent="-347663">
              <a:spcAft>
                <a:spcPts val="600"/>
              </a:spcAft>
              <a:buFont typeface="Arial" pitchFamily="34" charset="0"/>
              <a:buChar char="•"/>
            </a:pPr>
            <a:r>
              <a:rPr lang="en-US" sz="1600" dirty="0" smtClean="0">
                <a:solidFill>
                  <a:srgbClr val="000000"/>
                </a:solidFill>
              </a:rPr>
              <a:t>District Commander nicknamed the dam “Leaky”</a:t>
            </a:r>
          </a:p>
          <a:p>
            <a:pPr marL="347663" indent="-347663">
              <a:spcAft>
                <a:spcPts val="600"/>
              </a:spcAft>
              <a:buFont typeface="Arial" pitchFamily="34" charset="0"/>
              <a:buChar char="•"/>
            </a:pPr>
            <a:r>
              <a:rPr lang="en-US" sz="1600" dirty="0" smtClean="0">
                <a:solidFill>
                  <a:srgbClr val="000000"/>
                </a:solidFill>
              </a:rPr>
              <a:t>Constructed dike and gauge house across original stream channel to facilitate monitoring of toe seepage</a:t>
            </a:r>
          </a:p>
          <a:p>
            <a:pPr marL="347663" indent="-347663">
              <a:spcAft>
                <a:spcPts val="600"/>
              </a:spcAft>
              <a:buFont typeface="Arial" pitchFamily="34" charset="0"/>
              <a:buChar char="•"/>
            </a:pPr>
            <a:r>
              <a:rPr lang="en-US" sz="1600" dirty="0" smtClean="0">
                <a:solidFill>
                  <a:srgbClr val="000000"/>
                </a:solidFill>
              </a:rPr>
              <a:t>Implemented Monitoring &amp; Surveillance, Instrumentation, &amp; Inspection  Programs</a:t>
            </a:r>
          </a:p>
          <a:p>
            <a:pPr marL="347663" indent="-347663">
              <a:spcAft>
                <a:spcPts val="600"/>
              </a:spcAft>
              <a:buFont typeface="Arial" pitchFamily="34" charset="0"/>
              <a:buChar char="•"/>
            </a:pPr>
            <a:r>
              <a:rPr lang="en-US" sz="1600" dirty="0" smtClean="0">
                <a:solidFill>
                  <a:srgbClr val="000000"/>
                </a:solidFill>
              </a:rPr>
              <a:t>Dam loaded above Spillway Crest in 1972 (Hurricane Agnes)</a:t>
            </a:r>
          </a:p>
          <a:p>
            <a:pPr marL="347663" indent="-347663">
              <a:spcAft>
                <a:spcPts val="600"/>
              </a:spcAft>
              <a:buFont typeface="Arial" pitchFamily="34" charset="0"/>
              <a:buChar char="•"/>
            </a:pPr>
            <a:r>
              <a:rPr lang="en-US" sz="1600" dirty="0" smtClean="0">
                <a:solidFill>
                  <a:srgbClr val="000000"/>
                </a:solidFill>
              </a:rPr>
              <a:t>No physical signs of distress since repair was completed</a:t>
            </a:r>
          </a:p>
          <a:p>
            <a:pPr marL="347663" indent="-347663">
              <a:spcAft>
                <a:spcPts val="600"/>
              </a:spcAft>
              <a:buFont typeface="Arial" pitchFamily="34" charset="0"/>
              <a:buChar char="•"/>
            </a:pPr>
            <a:r>
              <a:rPr lang="en-US" sz="1600" dirty="0" smtClean="0">
                <a:solidFill>
                  <a:srgbClr val="000000"/>
                </a:solidFill>
              </a:rPr>
              <a:t>Routine investigations, analyses, and remedial work over the last 50 years.</a:t>
            </a:r>
            <a:endParaRPr lang="en-US" sz="1600" dirty="0">
              <a:solidFill>
                <a:srgbClr val="000000"/>
              </a:solidFill>
            </a:endParaRPr>
          </a:p>
        </p:txBody>
      </p:sp>
      <p:pic>
        <p:nvPicPr>
          <p:cNvPr id="6" name="Picture 2" descr="EB Fig 4"/>
          <p:cNvPicPr>
            <a:picLocks noChangeAspect="1" noChangeArrowheads="1"/>
          </p:cNvPicPr>
          <p:nvPr/>
        </p:nvPicPr>
        <p:blipFill>
          <a:blip r:embed="rId4" cstate="print"/>
          <a:srcRect/>
          <a:stretch>
            <a:fillRect/>
          </a:stretch>
        </p:blipFill>
        <p:spPr bwMode="auto">
          <a:xfrm>
            <a:off x="381000" y="304800"/>
            <a:ext cx="41910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0" y="-814388"/>
            <a:ext cx="9144000" cy="0"/>
          </a:xfrm>
          <a:prstGeom prst="rect">
            <a:avLst/>
          </a:prstGeom>
          <a:noFill/>
          <a:ln w="9525">
            <a:noFill/>
            <a:miter lim="800000"/>
            <a:headEnd/>
            <a:tailEnd/>
          </a:ln>
        </p:spPr>
        <p:txBody>
          <a:bodyPr wrap="none" anchor="ctr">
            <a:spAutoFit/>
          </a:bodyPr>
          <a:lstStyle/>
          <a:p>
            <a:endParaRPr lang="en-US"/>
          </a:p>
        </p:txBody>
      </p:sp>
      <p:pic>
        <p:nvPicPr>
          <p:cNvPr id="6147" name="Picture 4"/>
          <p:cNvPicPr>
            <a:picLocks noChangeAspect="1" noChangeArrowheads="1"/>
          </p:cNvPicPr>
          <p:nvPr/>
        </p:nvPicPr>
        <p:blipFill>
          <a:blip r:embed="rId3" cstate="print"/>
          <a:srcRect/>
          <a:stretch>
            <a:fillRect/>
          </a:stretch>
        </p:blipFill>
        <p:spPr bwMode="auto">
          <a:xfrm>
            <a:off x="457200" y="1447800"/>
            <a:ext cx="7848600" cy="4765675"/>
          </a:xfrm>
          <a:prstGeom prst="rect">
            <a:avLst/>
          </a:prstGeom>
          <a:noFill/>
          <a:ln w="9525">
            <a:noFill/>
            <a:miter lim="800000"/>
            <a:headEnd/>
            <a:tailEnd/>
          </a:ln>
        </p:spPr>
      </p:pic>
      <p:sp>
        <p:nvSpPr>
          <p:cNvPr id="6148" name="AutoShape 5"/>
          <p:cNvSpPr>
            <a:spLocks noChangeArrowheads="1"/>
          </p:cNvSpPr>
          <p:nvPr/>
        </p:nvSpPr>
        <p:spPr bwMode="auto">
          <a:xfrm>
            <a:off x="7239000" y="1600200"/>
            <a:ext cx="1600200" cy="609600"/>
          </a:xfrm>
          <a:prstGeom prst="leftArrow">
            <a:avLst>
              <a:gd name="adj1" fmla="val 50000"/>
              <a:gd name="adj2" fmla="val 65625"/>
            </a:avLst>
          </a:prstGeom>
          <a:solidFill>
            <a:srgbClr val="FFFF00"/>
          </a:solidFill>
          <a:ln w="28575">
            <a:solidFill>
              <a:schemeClr val="tx1"/>
            </a:solidFill>
            <a:miter lim="800000"/>
            <a:headEnd/>
            <a:tailEnd/>
          </a:ln>
        </p:spPr>
        <p:txBody>
          <a:bodyPr wrap="none" anchor="ctr"/>
          <a:lstStyle/>
          <a:p>
            <a:endParaRPr lang="en-US"/>
          </a:p>
        </p:txBody>
      </p:sp>
      <p:sp>
        <p:nvSpPr>
          <p:cNvPr id="6149" name="Text Box 6"/>
          <p:cNvSpPr txBox="1">
            <a:spLocks noChangeArrowheads="1"/>
          </p:cNvSpPr>
          <p:nvPr/>
        </p:nvSpPr>
        <p:spPr bwMode="auto">
          <a:xfrm>
            <a:off x="7772400" y="1724025"/>
            <a:ext cx="914400" cy="336550"/>
          </a:xfrm>
          <a:prstGeom prst="rect">
            <a:avLst/>
          </a:prstGeom>
          <a:noFill/>
          <a:ln w="9525">
            <a:noFill/>
            <a:miter lim="800000"/>
            <a:headEnd/>
            <a:tailEnd/>
          </a:ln>
        </p:spPr>
        <p:txBody>
          <a:bodyPr>
            <a:spAutoFit/>
          </a:bodyPr>
          <a:lstStyle/>
          <a:p>
            <a:pPr>
              <a:spcBef>
                <a:spcPct val="50000"/>
              </a:spcBef>
            </a:pPr>
            <a:r>
              <a:rPr lang="en-US" sz="1600"/>
              <a:t>2006</a:t>
            </a:r>
          </a:p>
        </p:txBody>
      </p:sp>
      <p:sp>
        <p:nvSpPr>
          <p:cNvPr id="6" name="TextBox 5"/>
          <p:cNvSpPr txBox="1"/>
          <p:nvPr/>
        </p:nvSpPr>
        <p:spPr>
          <a:xfrm>
            <a:off x="762000" y="381000"/>
            <a:ext cx="7696200" cy="584775"/>
          </a:xfrm>
          <a:prstGeom prst="rect">
            <a:avLst/>
          </a:prstGeom>
          <a:noFill/>
        </p:spPr>
        <p:txBody>
          <a:bodyPr wrap="square" rtlCol="0">
            <a:spAutoFit/>
          </a:bodyPr>
          <a:lstStyle/>
          <a:p>
            <a:pPr algn="ctr"/>
            <a:r>
              <a:rPr lang="en-US" sz="3200" b="1" dirty="0" smtClean="0"/>
              <a:t>SPRA - 2006</a:t>
            </a:r>
            <a:endParaRPr lang="en-US" sz="3200" b="1" dirty="0"/>
          </a:p>
        </p:txBody>
      </p:sp>
      <p:sp>
        <p:nvSpPr>
          <p:cNvPr id="7" name="TextBox 6"/>
          <p:cNvSpPr txBox="1"/>
          <p:nvPr/>
        </p:nvSpPr>
        <p:spPr>
          <a:xfrm>
            <a:off x="685800" y="381000"/>
            <a:ext cx="2514600" cy="923330"/>
          </a:xfrm>
          <a:prstGeom prst="rect">
            <a:avLst/>
          </a:prstGeom>
          <a:noFill/>
        </p:spPr>
        <p:txBody>
          <a:bodyPr wrap="square" rtlCol="0">
            <a:spAutoFit/>
          </a:bodyPr>
          <a:lstStyle/>
          <a:p>
            <a:r>
              <a:rPr lang="en-US" dirty="0" smtClean="0"/>
              <a:t>2005 – SPRA Data Call for the “Bad Boys” in the portfolio.</a:t>
            </a:r>
            <a:endParaRPr lang="en-US" dirty="0"/>
          </a:p>
        </p:txBody>
      </p:sp>
      <p:sp>
        <p:nvSpPr>
          <p:cNvPr id="8" name="TextBox 7"/>
          <p:cNvSpPr txBox="1"/>
          <p:nvPr/>
        </p:nvSpPr>
        <p:spPr>
          <a:xfrm>
            <a:off x="5943600" y="457200"/>
            <a:ext cx="2514600" cy="923330"/>
          </a:xfrm>
          <a:prstGeom prst="rect">
            <a:avLst/>
          </a:prstGeom>
          <a:noFill/>
        </p:spPr>
        <p:txBody>
          <a:bodyPr wrap="square" rtlCol="0">
            <a:spAutoFit/>
          </a:bodyPr>
          <a:lstStyle/>
          <a:p>
            <a:r>
              <a:rPr lang="en-US" dirty="0" smtClean="0"/>
              <a:t>East Branch was submitted in the 2</a:t>
            </a:r>
            <a:r>
              <a:rPr lang="en-US" baseline="30000" dirty="0" smtClean="0"/>
              <a:t>nd</a:t>
            </a:r>
            <a:r>
              <a:rPr lang="en-US" dirty="0" smtClean="0"/>
              <a:t> year of SPRA</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228600" y="890588"/>
            <a:ext cx="5029200" cy="2066925"/>
          </a:xfrm>
          <a:prstGeom prst="rect">
            <a:avLst/>
          </a:prstGeom>
          <a:noFill/>
          <a:ln w="19050">
            <a:solidFill>
              <a:schemeClr val="tx1"/>
            </a:solidFill>
            <a:miter lim="800000"/>
            <a:headEnd/>
            <a:tailEnd/>
          </a:ln>
        </p:spPr>
        <p:txBody>
          <a:bodyPr>
            <a:spAutoFit/>
          </a:bodyPr>
          <a:lstStyle/>
          <a:p>
            <a:r>
              <a:rPr lang="en-US" sz="1600" dirty="0"/>
              <a:t>SPRA Conducted in May 2006 – 8 Hr Effort</a:t>
            </a:r>
          </a:p>
          <a:p>
            <a:r>
              <a:rPr lang="en-US" sz="1600" b="0" dirty="0">
                <a:solidFill>
                  <a:srgbClr val="0000FF"/>
                </a:solidFill>
              </a:rPr>
              <a:t>Results:</a:t>
            </a:r>
          </a:p>
          <a:p>
            <a:r>
              <a:rPr lang="en-US" sz="1600" b="0" dirty="0"/>
              <a:t>     </a:t>
            </a:r>
            <a:r>
              <a:rPr lang="en-US" sz="1600" b="0" dirty="0" err="1"/>
              <a:t>Emb</a:t>
            </a:r>
            <a:r>
              <a:rPr lang="en-US" sz="1600" b="0" dirty="0"/>
              <a:t> Erosion, Toe-Surf-Cr	PI @ Extreme</a:t>
            </a:r>
          </a:p>
          <a:p>
            <a:r>
              <a:rPr lang="en-US" sz="1600" b="0" dirty="0">
                <a:solidFill>
                  <a:srgbClr val="0000FF"/>
                </a:solidFill>
              </a:rPr>
              <a:t>    </a:t>
            </a:r>
            <a:r>
              <a:rPr lang="en-US" sz="1600" b="0" dirty="0"/>
              <a:t> </a:t>
            </a:r>
            <a:r>
              <a:rPr lang="en-US" sz="1600" b="0" dirty="0" err="1"/>
              <a:t>Emb</a:t>
            </a:r>
            <a:r>
              <a:rPr lang="en-US" sz="1600" b="0" dirty="0"/>
              <a:t> – Abutment S&amp;P	PI @ Un; I @ Extreme</a:t>
            </a:r>
          </a:p>
          <a:p>
            <a:r>
              <a:rPr lang="en-US" sz="1600" b="0" dirty="0"/>
              <a:t>     </a:t>
            </a:r>
            <a:r>
              <a:rPr lang="en-US" sz="1600" b="0" dirty="0" err="1"/>
              <a:t>Emb</a:t>
            </a:r>
            <a:r>
              <a:rPr lang="en-US" sz="1600" b="0" dirty="0"/>
              <a:t> – Stability		  I @ Un &amp; Extreme </a:t>
            </a:r>
          </a:p>
          <a:p>
            <a:r>
              <a:rPr lang="en-US" sz="1600" b="0" dirty="0">
                <a:solidFill>
                  <a:srgbClr val="0000FF"/>
                </a:solidFill>
              </a:rPr>
              <a:t>Recommendations:</a:t>
            </a:r>
          </a:p>
          <a:p>
            <a:r>
              <a:rPr lang="en-US" sz="1600" b="0" dirty="0"/>
              <a:t>Update EAP; Monitor Seepage; Initiate studies leading to more positive cut-off/grout curtain </a:t>
            </a:r>
          </a:p>
        </p:txBody>
      </p:sp>
      <p:pic>
        <p:nvPicPr>
          <p:cNvPr id="7171" name="Picture 8"/>
          <p:cNvPicPr>
            <a:picLocks noChangeAspect="1" noChangeArrowheads="1"/>
          </p:cNvPicPr>
          <p:nvPr/>
        </p:nvPicPr>
        <p:blipFill>
          <a:blip r:embed="rId3" cstate="print"/>
          <a:srcRect/>
          <a:stretch>
            <a:fillRect/>
          </a:stretch>
        </p:blipFill>
        <p:spPr bwMode="auto">
          <a:xfrm>
            <a:off x="228600" y="3021013"/>
            <a:ext cx="5021263" cy="2849562"/>
          </a:xfrm>
          <a:prstGeom prst="rect">
            <a:avLst/>
          </a:prstGeom>
          <a:noFill/>
          <a:ln w="19050" algn="ctr">
            <a:solidFill>
              <a:srgbClr val="000000"/>
            </a:solidFill>
            <a:miter lim="800000"/>
            <a:headEnd/>
            <a:tailEnd/>
          </a:ln>
        </p:spPr>
      </p:pic>
      <p:pic>
        <p:nvPicPr>
          <p:cNvPr id="7172" name="Picture 9"/>
          <p:cNvPicPr>
            <a:picLocks noChangeAspect="1" noChangeArrowheads="1"/>
          </p:cNvPicPr>
          <p:nvPr/>
        </p:nvPicPr>
        <p:blipFill>
          <a:blip r:embed="rId4" cstate="print"/>
          <a:srcRect/>
          <a:stretch>
            <a:fillRect/>
          </a:stretch>
        </p:blipFill>
        <p:spPr bwMode="auto">
          <a:xfrm>
            <a:off x="5422900" y="885825"/>
            <a:ext cx="3429000" cy="3235325"/>
          </a:xfrm>
          <a:prstGeom prst="rect">
            <a:avLst/>
          </a:prstGeom>
          <a:noFill/>
          <a:ln w="9525">
            <a:solidFill>
              <a:schemeClr val="tx1"/>
            </a:solidFill>
            <a:miter lim="800000"/>
            <a:headEnd/>
            <a:tailEnd/>
          </a:ln>
        </p:spPr>
      </p:pic>
      <p:pic>
        <p:nvPicPr>
          <p:cNvPr id="7173" name="Picture 10"/>
          <p:cNvPicPr>
            <a:picLocks noChangeAspect="1" noChangeArrowheads="1"/>
          </p:cNvPicPr>
          <p:nvPr/>
        </p:nvPicPr>
        <p:blipFill>
          <a:blip r:embed="rId5" cstate="print"/>
          <a:srcRect/>
          <a:stretch>
            <a:fillRect/>
          </a:stretch>
        </p:blipFill>
        <p:spPr bwMode="auto">
          <a:xfrm>
            <a:off x="5410200" y="4238624"/>
            <a:ext cx="3429000" cy="2009775"/>
          </a:xfrm>
          <a:prstGeom prst="rect">
            <a:avLst/>
          </a:prstGeom>
          <a:noFill/>
          <a:ln w="19050">
            <a:solidFill>
              <a:schemeClr val="tx1"/>
            </a:solidFill>
            <a:miter lim="800000"/>
            <a:headEnd/>
            <a:tailEnd/>
          </a:ln>
        </p:spPr>
      </p:pic>
      <p:sp>
        <p:nvSpPr>
          <p:cNvPr id="7174" name="Text Box 12"/>
          <p:cNvSpPr txBox="1">
            <a:spLocks noChangeArrowheads="1"/>
          </p:cNvSpPr>
          <p:nvPr/>
        </p:nvSpPr>
        <p:spPr bwMode="auto">
          <a:xfrm>
            <a:off x="304800" y="5943600"/>
            <a:ext cx="4648200" cy="284162"/>
          </a:xfrm>
          <a:prstGeom prst="rect">
            <a:avLst/>
          </a:prstGeom>
          <a:solidFill>
            <a:srgbClr val="FFFF99">
              <a:alpha val="52940"/>
            </a:srgbClr>
          </a:solidFill>
          <a:ln w="9525">
            <a:solidFill>
              <a:schemeClr val="tx1"/>
            </a:solidFill>
            <a:miter lim="800000"/>
            <a:headEnd/>
            <a:tailEnd/>
          </a:ln>
        </p:spPr>
        <p:txBody>
          <a:bodyPr wrap="square">
            <a:spAutoFit/>
          </a:bodyPr>
          <a:lstStyle/>
          <a:p>
            <a:pPr algn="ctr">
              <a:spcBef>
                <a:spcPct val="50000"/>
              </a:spcBef>
            </a:pPr>
            <a:r>
              <a:rPr lang="en-US" sz="1200" b="1" dirty="0">
                <a:solidFill>
                  <a:srgbClr val="0000FF"/>
                </a:solidFill>
              </a:rPr>
              <a:t>EAST BRANCH – </a:t>
            </a:r>
            <a:r>
              <a:rPr lang="en-US" sz="1200" b="1" dirty="0" smtClean="0">
                <a:solidFill>
                  <a:srgbClr val="0000FF"/>
                </a:solidFill>
              </a:rPr>
              <a:t>Plotted as DSAC III</a:t>
            </a:r>
            <a:endParaRPr lang="en-US" sz="1200" b="1" dirty="0">
              <a:solidFill>
                <a:srgbClr val="0000FF"/>
              </a:solidFill>
            </a:endParaRPr>
          </a:p>
        </p:txBody>
      </p:sp>
      <p:sp>
        <p:nvSpPr>
          <p:cNvPr id="7175" name="Text Box 13"/>
          <p:cNvSpPr txBox="1">
            <a:spLocks noChangeArrowheads="1"/>
          </p:cNvSpPr>
          <p:nvPr/>
        </p:nvSpPr>
        <p:spPr bwMode="auto">
          <a:xfrm>
            <a:off x="381000" y="6400800"/>
            <a:ext cx="6324600" cy="304800"/>
          </a:xfrm>
          <a:prstGeom prst="rect">
            <a:avLst/>
          </a:prstGeom>
          <a:noFill/>
          <a:ln w="9525">
            <a:noFill/>
            <a:miter lim="800000"/>
            <a:headEnd/>
            <a:tailEnd/>
          </a:ln>
        </p:spPr>
        <p:txBody>
          <a:bodyPr>
            <a:spAutoFit/>
          </a:bodyPr>
          <a:lstStyle/>
          <a:p>
            <a:pPr>
              <a:spcBef>
                <a:spcPct val="50000"/>
              </a:spcBef>
            </a:pPr>
            <a:r>
              <a:rPr lang="en-US" sz="1400" dirty="0"/>
              <a:t> </a:t>
            </a:r>
            <a:r>
              <a:rPr lang="en-US" sz="1400" dirty="0" err="1"/>
              <a:t>sPRA</a:t>
            </a:r>
            <a:r>
              <a:rPr lang="en-US" sz="1400" dirty="0"/>
              <a:t> Identified $3.5 M for Dam Safety Studies and Modifications</a:t>
            </a:r>
          </a:p>
        </p:txBody>
      </p:sp>
      <p:sp>
        <p:nvSpPr>
          <p:cNvPr id="13" name="TextBox 12"/>
          <p:cNvSpPr txBox="1"/>
          <p:nvPr/>
        </p:nvSpPr>
        <p:spPr>
          <a:xfrm>
            <a:off x="762000" y="228600"/>
            <a:ext cx="7696200" cy="584775"/>
          </a:xfrm>
          <a:prstGeom prst="rect">
            <a:avLst/>
          </a:prstGeom>
          <a:noFill/>
        </p:spPr>
        <p:txBody>
          <a:bodyPr wrap="square" rtlCol="0">
            <a:spAutoFit/>
          </a:bodyPr>
          <a:lstStyle/>
          <a:p>
            <a:pPr algn="ctr"/>
            <a:r>
              <a:rPr lang="en-US" sz="3200" b="1" dirty="0" smtClean="0"/>
              <a:t>SPRA - Results</a:t>
            </a:r>
            <a:endParaRPr lang="en-US" sz="3200" b="1" dirty="0"/>
          </a:p>
        </p:txBody>
      </p:sp>
      <p:sp>
        <p:nvSpPr>
          <p:cNvPr id="14" name="Rounded Rectangle 13"/>
          <p:cNvSpPr/>
          <p:nvPr/>
        </p:nvSpPr>
        <p:spPr>
          <a:xfrm>
            <a:off x="2590800" y="4286250"/>
            <a:ext cx="228600" cy="228600"/>
          </a:xfrm>
          <a:prstGeom prst="roundRect">
            <a:avLst/>
          </a:prstGeom>
          <a:noFill/>
          <a:ln w="38100">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3EC6A5F-2273-4F06-A289-56E9F2060A2E}" type="slidenum">
              <a:rPr lang="en-US" smtClean="0"/>
              <a:pPr>
                <a:defRPr/>
              </a:pPr>
              <a:t>18</a:t>
            </a:fld>
            <a:endParaRPr lang="en-US" dirty="0"/>
          </a:p>
        </p:txBody>
      </p:sp>
      <p:sp>
        <p:nvSpPr>
          <p:cNvPr id="3" name="Rectangle 3"/>
          <p:cNvSpPr txBox="1">
            <a:spLocks noChangeArrowheads="1"/>
          </p:cNvSpPr>
          <p:nvPr/>
        </p:nvSpPr>
        <p:spPr>
          <a:xfrm>
            <a:off x="1371600" y="533400"/>
            <a:ext cx="6629400" cy="1828800"/>
          </a:xfrm>
          <a:prstGeom prst="rect">
            <a:avLst/>
          </a:prstGeom>
        </p:spPr>
        <p:txBody>
          <a:bodyPr/>
          <a:lstStyle/>
          <a:p>
            <a:pPr marL="342900" marR="0" lvl="0" indent="-342900" algn="ctr" defTabSz="914400" rtl="0" eaLnBrk="0" fontAlgn="base" latinLnBrk="0" hangingPunct="0">
              <a:lnSpc>
                <a:spcPct val="100000"/>
              </a:lnSpc>
              <a:spcBef>
                <a:spcPct val="20000"/>
              </a:spcBef>
              <a:spcAft>
                <a:spcPct val="0"/>
              </a:spcAft>
              <a:buClrTx/>
              <a:buSzTx/>
              <a:tabLst/>
              <a:defRPr/>
            </a:pPr>
            <a:r>
              <a:rPr lang="en-US" sz="2800" kern="0" dirty="0" smtClean="0">
                <a:latin typeface="+mj-lt"/>
              </a:rPr>
              <a:t>SOG Rated as DSAC II</a:t>
            </a:r>
            <a:endParaRPr kumimoji="0" lang="en-US" sz="2800" i="0" u="none" strike="noStrike" kern="0" cap="none" spc="0" normalizeH="0" baseline="0" noProof="0" dirty="0" smtClean="0">
              <a:ln>
                <a:noFill/>
              </a:ln>
              <a:solidFill>
                <a:schemeClr val="tx1"/>
              </a:solidFill>
              <a:effectLst/>
              <a:uLnTx/>
              <a:uFillTx/>
              <a:latin typeface="+mj-lt"/>
              <a:ea typeface="+mn-ea"/>
              <a:cs typeface="+mn-cs"/>
            </a:endParaRPr>
          </a:p>
          <a:p>
            <a:pPr marL="228600" marR="0" lvl="2" indent="-228600"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j-lt"/>
              </a:rPr>
              <a:t>1957 internal erosion incident/incomplete grout repair</a:t>
            </a:r>
          </a:p>
          <a:p>
            <a:pPr marL="228600" marR="0" lvl="2" indent="-228600"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j-lt"/>
              </a:rPr>
              <a:t>Strong Evidence of continuing seepage problems</a:t>
            </a:r>
          </a:p>
        </p:txBody>
      </p:sp>
      <p:grpSp>
        <p:nvGrpSpPr>
          <p:cNvPr id="7" name="Group 20"/>
          <p:cNvGrpSpPr/>
          <p:nvPr/>
        </p:nvGrpSpPr>
        <p:grpSpPr>
          <a:xfrm>
            <a:off x="149225" y="2047875"/>
            <a:ext cx="8994775" cy="4352925"/>
            <a:chOff x="-3175" y="1524000"/>
            <a:chExt cx="9174607" cy="4429125"/>
          </a:xfrm>
        </p:grpSpPr>
        <p:grpSp>
          <p:nvGrpSpPr>
            <p:cNvPr id="8" name="Group 7"/>
            <p:cNvGrpSpPr/>
            <p:nvPr/>
          </p:nvGrpSpPr>
          <p:grpSpPr>
            <a:xfrm>
              <a:off x="-3175" y="1524000"/>
              <a:ext cx="9147175" cy="4429125"/>
              <a:chOff x="0" y="1828800"/>
              <a:chExt cx="9147175" cy="4429125"/>
            </a:xfrm>
          </p:grpSpPr>
          <p:grpSp>
            <p:nvGrpSpPr>
              <p:cNvPr id="9" name="Group 6"/>
              <p:cNvGrpSpPr/>
              <p:nvPr/>
            </p:nvGrpSpPr>
            <p:grpSpPr>
              <a:xfrm>
                <a:off x="1219200" y="1828800"/>
                <a:ext cx="6486525" cy="4429125"/>
                <a:chOff x="771525" y="914400"/>
                <a:chExt cx="8001000" cy="5343525"/>
              </a:xfrm>
            </p:grpSpPr>
            <p:pic>
              <p:nvPicPr>
                <p:cNvPr id="4" name="Picture 3"/>
                <p:cNvPicPr>
                  <a:picLocks noChangeAspect="1" noChangeArrowheads="1"/>
                </p:cNvPicPr>
                <p:nvPr/>
              </p:nvPicPr>
              <p:blipFill>
                <a:blip r:embed="rId3" cstate="print"/>
                <a:srcRect/>
                <a:stretch>
                  <a:fillRect/>
                </a:stretch>
              </p:blipFill>
              <p:spPr bwMode="auto">
                <a:xfrm>
                  <a:off x="771525" y="914400"/>
                  <a:ext cx="8001000" cy="5343525"/>
                </a:xfrm>
                <a:prstGeom prst="rect">
                  <a:avLst/>
                </a:prstGeom>
                <a:noFill/>
                <a:ln w="9525" algn="ctr">
                  <a:noFill/>
                  <a:miter lim="800000"/>
                  <a:headEnd/>
                  <a:tailEnd/>
                </a:ln>
                <a:effectLst/>
              </p:spPr>
            </p:pic>
            <p:sp>
              <p:nvSpPr>
                <p:cNvPr id="5" name="Rectangle 4"/>
                <p:cNvSpPr>
                  <a:spLocks noChangeArrowheads="1"/>
                </p:cNvSpPr>
                <p:nvPr/>
              </p:nvSpPr>
              <p:spPr bwMode="auto">
                <a:xfrm>
                  <a:off x="828675" y="2695575"/>
                  <a:ext cx="7867650" cy="1190625"/>
                </a:xfrm>
                <a:prstGeom prst="rect">
                  <a:avLst/>
                </a:prstGeom>
                <a:noFill/>
                <a:ln w="38100">
                  <a:solidFill>
                    <a:srgbClr val="FF0000"/>
                  </a:solidFill>
                  <a:miter lim="800000"/>
                  <a:headEnd/>
                  <a:tailEnd/>
                </a:ln>
                <a:effectLst/>
              </p:spPr>
              <p:txBody>
                <a:bodyPr wrap="none" anchor="ctr"/>
                <a:lstStyle/>
                <a:p>
                  <a:endParaRPr lang="en-US"/>
                </a:p>
              </p:txBody>
            </p:sp>
          </p:grpSp>
          <p:pic>
            <p:nvPicPr>
              <p:cNvPr id="6" name="Picture 5"/>
              <p:cNvPicPr>
                <a:picLocks noChangeAspect="1" noChangeArrowheads="1"/>
              </p:cNvPicPr>
              <p:nvPr/>
            </p:nvPicPr>
            <p:blipFill>
              <a:blip r:embed="rId3" cstate="print"/>
              <a:srcRect l="18332" t="33826" r="2473" b="44420"/>
              <a:stretch>
                <a:fillRect/>
              </a:stretch>
            </p:blipFill>
            <p:spPr bwMode="auto">
              <a:xfrm>
                <a:off x="0" y="4343400"/>
                <a:ext cx="9147175" cy="1677987"/>
              </a:xfrm>
              <a:prstGeom prst="rect">
                <a:avLst/>
              </a:prstGeom>
              <a:noFill/>
              <a:ln w="41275" algn="ctr">
                <a:solidFill>
                  <a:srgbClr val="FF0000"/>
                </a:solidFill>
                <a:miter lim="800000"/>
                <a:headEnd/>
                <a:tailEnd/>
              </a:ln>
              <a:effectLst/>
            </p:spPr>
          </p:pic>
        </p:grpSp>
        <p:grpSp>
          <p:nvGrpSpPr>
            <p:cNvPr id="11" name="Group 19"/>
            <p:cNvGrpSpPr/>
            <p:nvPr/>
          </p:nvGrpSpPr>
          <p:grpSpPr>
            <a:xfrm>
              <a:off x="319" y="2968755"/>
              <a:ext cx="9171113" cy="1069848"/>
              <a:chOff x="319" y="2968755"/>
              <a:chExt cx="9171113" cy="1069848"/>
            </a:xfrm>
          </p:grpSpPr>
          <p:cxnSp>
            <p:nvCxnSpPr>
              <p:cNvPr id="10" name="Straight Connector 9"/>
              <p:cNvCxnSpPr/>
              <p:nvPr/>
            </p:nvCxnSpPr>
            <p:spPr bwMode="auto">
              <a:xfrm rot="10980000" flipV="1">
                <a:off x="319" y="2968755"/>
                <a:ext cx="1219200" cy="1069848"/>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a:off x="7635240" y="2999231"/>
                <a:ext cx="1536192" cy="100584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lide Number Placeholder 5"/>
          <p:cNvSpPr txBox="1">
            <a:spLocks noGrp="1"/>
          </p:cNvSpPr>
          <p:nvPr/>
        </p:nvSpPr>
        <p:spPr bwMode="auto">
          <a:xfrm>
            <a:off x="3657600" y="6400800"/>
            <a:ext cx="2133600" cy="476250"/>
          </a:xfrm>
          <a:prstGeom prst="rect">
            <a:avLst/>
          </a:prstGeom>
          <a:noFill/>
          <a:ln w="9525">
            <a:noFill/>
            <a:miter lim="800000"/>
            <a:headEnd/>
            <a:tailEnd/>
          </a:ln>
        </p:spPr>
        <p:txBody>
          <a:bodyPr/>
          <a:lstStyle/>
          <a:p>
            <a:pPr algn="ctr" eaLnBrk="1" hangingPunct="1"/>
            <a:fld id="{CF04DFD3-513D-40D3-99A3-418A726D6EBC}" type="slidenum">
              <a:rPr lang="en-US" sz="1400" b="0">
                <a:latin typeface="Arial" charset="0"/>
              </a:rPr>
              <a:pPr algn="ctr" eaLnBrk="1" hangingPunct="1"/>
              <a:t>19</a:t>
            </a:fld>
            <a:endParaRPr lang="en-US" sz="1400" b="0" dirty="0">
              <a:latin typeface="Arial" charset="0"/>
            </a:endParaRPr>
          </a:p>
        </p:txBody>
      </p:sp>
      <p:grpSp>
        <p:nvGrpSpPr>
          <p:cNvPr id="2" name="Group 8"/>
          <p:cNvGrpSpPr/>
          <p:nvPr/>
        </p:nvGrpSpPr>
        <p:grpSpPr>
          <a:xfrm>
            <a:off x="457200" y="685800"/>
            <a:ext cx="8153400" cy="5715000"/>
            <a:chOff x="304800" y="609600"/>
            <a:chExt cx="8610600" cy="6043429"/>
          </a:xfrm>
        </p:grpSpPr>
        <p:pic>
          <p:nvPicPr>
            <p:cNvPr id="8" name="Picture 7" descr="Failure continuum slide.jpg"/>
            <p:cNvPicPr>
              <a:picLocks noChangeAspect="1"/>
            </p:cNvPicPr>
            <p:nvPr/>
          </p:nvPicPr>
          <p:blipFill>
            <a:blip r:embed="rId3" cstate="print"/>
            <a:stretch>
              <a:fillRect/>
            </a:stretch>
          </p:blipFill>
          <p:spPr>
            <a:xfrm>
              <a:off x="304800" y="609600"/>
              <a:ext cx="8610600" cy="6043429"/>
            </a:xfrm>
            <a:prstGeom prst="rect">
              <a:avLst/>
            </a:prstGeom>
          </p:spPr>
        </p:pic>
        <p:grpSp>
          <p:nvGrpSpPr>
            <p:cNvPr id="3" name="Group 126"/>
            <p:cNvGrpSpPr/>
            <p:nvPr/>
          </p:nvGrpSpPr>
          <p:grpSpPr>
            <a:xfrm>
              <a:off x="2638514" y="3671604"/>
              <a:ext cx="5436503" cy="762000"/>
              <a:chOff x="2729784" y="3604421"/>
              <a:chExt cx="5744959" cy="838199"/>
            </a:xfrm>
          </p:grpSpPr>
          <p:sp>
            <p:nvSpPr>
              <p:cNvPr id="10" name="Line 1082"/>
              <p:cNvSpPr>
                <a:spLocks noChangeShapeType="1"/>
              </p:cNvSpPr>
              <p:nvPr/>
            </p:nvSpPr>
            <p:spPr bwMode="auto">
              <a:xfrm>
                <a:off x="6524602" y="3833020"/>
                <a:ext cx="0" cy="609600"/>
              </a:xfrm>
              <a:prstGeom prst="line">
                <a:avLst/>
              </a:prstGeom>
              <a:noFill/>
              <a:ln w="38100">
                <a:solidFill>
                  <a:srgbClr val="FF0000"/>
                </a:solidFill>
                <a:round/>
                <a:headEnd type="triangle" w="med" len="med"/>
                <a:tailEnd type="triangle" w="med" len="med"/>
              </a:ln>
            </p:spPr>
            <p:txBody>
              <a:bodyPr/>
              <a:lstStyle/>
              <a:p>
                <a:endParaRPr lang="en-US"/>
              </a:p>
            </p:txBody>
          </p:sp>
          <p:sp>
            <p:nvSpPr>
              <p:cNvPr id="11" name="Line 1083"/>
              <p:cNvSpPr>
                <a:spLocks noChangeShapeType="1"/>
              </p:cNvSpPr>
              <p:nvPr/>
            </p:nvSpPr>
            <p:spPr bwMode="auto">
              <a:xfrm>
                <a:off x="2729784" y="4224879"/>
                <a:ext cx="990600" cy="0"/>
              </a:xfrm>
              <a:prstGeom prst="line">
                <a:avLst/>
              </a:prstGeom>
              <a:noFill/>
              <a:ln w="9525">
                <a:solidFill>
                  <a:srgbClr val="FF0000"/>
                </a:solidFill>
                <a:round/>
                <a:headEnd type="triangle" w="med" len="med"/>
                <a:tailEnd type="triangle" w="med" len="med"/>
              </a:ln>
            </p:spPr>
            <p:txBody>
              <a:bodyPr/>
              <a:lstStyle/>
              <a:p>
                <a:endParaRPr lang="en-US"/>
              </a:p>
            </p:txBody>
          </p:sp>
          <p:sp>
            <p:nvSpPr>
              <p:cNvPr id="12" name="Text Box 1084"/>
              <p:cNvSpPr txBox="1">
                <a:spLocks noChangeArrowheads="1"/>
              </p:cNvSpPr>
              <p:nvPr/>
            </p:nvSpPr>
            <p:spPr bwMode="auto">
              <a:xfrm>
                <a:off x="5791180" y="3604421"/>
                <a:ext cx="2683563" cy="338555"/>
              </a:xfrm>
              <a:prstGeom prst="rect">
                <a:avLst/>
              </a:prstGeom>
              <a:noFill/>
              <a:ln w="9525">
                <a:noFill/>
                <a:miter lim="800000"/>
                <a:headEnd/>
                <a:tailEnd/>
              </a:ln>
            </p:spPr>
            <p:txBody>
              <a:bodyPr wrap="none">
                <a:spAutoFit/>
              </a:bodyPr>
              <a:lstStyle/>
              <a:p>
                <a:r>
                  <a:rPr lang="en-US" sz="1400" dirty="0" smtClean="0">
                    <a:solidFill>
                      <a:srgbClr val="FF0000"/>
                    </a:solidFill>
                  </a:rPr>
                  <a:t>East Branch 1957 Crisis</a:t>
                </a:r>
                <a:endParaRPr lang="en-US" sz="1400" dirty="0">
                  <a:solidFill>
                    <a:srgbClr val="FF0000"/>
                  </a:solidFill>
                </a:endParaRPr>
              </a:p>
            </p:txBody>
          </p:sp>
        </p:grpSp>
      </p:grpSp>
      <p:sp>
        <p:nvSpPr>
          <p:cNvPr id="13" name="Rectangle 2"/>
          <p:cNvSpPr txBox="1">
            <a:spLocks noChangeArrowheads="1"/>
          </p:cNvSpPr>
          <p:nvPr/>
        </p:nvSpPr>
        <p:spPr bwMode="auto">
          <a:xfrm>
            <a:off x="381000" y="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Failure Continuum</a:t>
            </a:r>
            <a:endParaRPr kumimoji="0" lang="en-US" sz="2800" b="1" i="0" u="none" strike="noStrike" kern="0" cap="none" spc="0" normalizeH="0" baseline="0" noProof="0" dirty="0">
              <a:ln>
                <a:noFill/>
              </a:ln>
              <a:solidFill>
                <a:schemeClr val="tx2"/>
              </a:solidFill>
              <a:effectLst/>
              <a:uLnTx/>
              <a:uFillTx/>
              <a:latin typeface="+mj-lt"/>
              <a:ea typeface="+mj-ea"/>
              <a:cs typeface="+mj-cs"/>
            </a:endParaRPr>
          </a:p>
        </p:txBody>
      </p:sp>
      <p:sp>
        <p:nvSpPr>
          <p:cNvPr id="14" name="Line 1082"/>
          <p:cNvSpPr>
            <a:spLocks noChangeShapeType="1"/>
          </p:cNvSpPr>
          <p:nvPr/>
        </p:nvSpPr>
        <p:spPr bwMode="auto">
          <a:xfrm flipH="1">
            <a:off x="3200400" y="3936756"/>
            <a:ext cx="7350" cy="358315"/>
          </a:xfrm>
          <a:prstGeom prst="line">
            <a:avLst/>
          </a:prstGeom>
          <a:noFill/>
          <a:ln w="38100">
            <a:solidFill>
              <a:srgbClr val="FF0000"/>
            </a:solidFill>
            <a:round/>
            <a:headEnd type="triangle" w="med" len="med"/>
            <a:tailEnd type="triangle" w="med" len="med"/>
          </a:ln>
        </p:spPr>
        <p:txBody>
          <a:bodyPr/>
          <a:lstStyle/>
          <a:p>
            <a:endParaRPr lang="en-US"/>
          </a:p>
        </p:txBody>
      </p:sp>
      <p:sp>
        <p:nvSpPr>
          <p:cNvPr id="15" name="Text Box 1084"/>
          <p:cNvSpPr txBox="1">
            <a:spLocks noChangeArrowheads="1"/>
          </p:cNvSpPr>
          <p:nvPr/>
        </p:nvSpPr>
        <p:spPr bwMode="auto">
          <a:xfrm>
            <a:off x="914400" y="3810000"/>
            <a:ext cx="2064989" cy="523220"/>
          </a:xfrm>
          <a:prstGeom prst="rect">
            <a:avLst/>
          </a:prstGeom>
          <a:noFill/>
          <a:ln w="9525">
            <a:noFill/>
            <a:miter lim="800000"/>
            <a:headEnd/>
            <a:tailEnd/>
          </a:ln>
        </p:spPr>
        <p:txBody>
          <a:bodyPr wrap="none">
            <a:spAutoFit/>
          </a:bodyPr>
          <a:lstStyle/>
          <a:p>
            <a:r>
              <a:rPr lang="en-US" sz="1400" dirty="0" smtClean="0">
                <a:solidFill>
                  <a:srgbClr val="FF0000"/>
                </a:solidFill>
              </a:rPr>
              <a:t>East Branch 1957-2008</a:t>
            </a:r>
          </a:p>
          <a:p>
            <a:r>
              <a:rPr lang="en-US" sz="1400" dirty="0" smtClean="0">
                <a:solidFill>
                  <a:srgbClr val="FF0000"/>
                </a:solidFill>
              </a:rPr>
              <a:t>(After Grout Repair)</a:t>
            </a:r>
            <a:endParaRPr lang="en-US" sz="1400" dirty="0">
              <a:solidFill>
                <a:srgbClr val="FF0000"/>
              </a:solidFill>
            </a:endParaRPr>
          </a:p>
        </p:txBody>
      </p:sp>
      <p:sp>
        <p:nvSpPr>
          <p:cNvPr id="16" name="Line 1083"/>
          <p:cNvSpPr>
            <a:spLocks noChangeShapeType="1"/>
          </p:cNvSpPr>
          <p:nvPr/>
        </p:nvSpPr>
        <p:spPr bwMode="auto">
          <a:xfrm>
            <a:off x="5715000" y="4038600"/>
            <a:ext cx="887639" cy="0"/>
          </a:xfrm>
          <a:prstGeom prst="line">
            <a:avLst/>
          </a:prstGeom>
          <a:noFill/>
          <a:ln w="9525">
            <a:solidFill>
              <a:srgbClr val="FF00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178" descr="USACE_Map_HighRes.png"/>
          <p:cNvPicPr>
            <a:picLocks noChangeAspect="1"/>
          </p:cNvPicPr>
          <p:nvPr/>
        </p:nvPicPr>
        <p:blipFill>
          <a:blip r:embed="rId3" cstate="print"/>
          <a:stretch>
            <a:fillRect/>
          </a:stretch>
        </p:blipFill>
        <p:spPr>
          <a:xfrm>
            <a:off x="838200" y="0"/>
            <a:ext cx="7543800" cy="6460273"/>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814388"/>
            <a:ext cx="9144000" cy="0"/>
          </a:xfrm>
          <a:prstGeom prst="rect">
            <a:avLst/>
          </a:prstGeom>
          <a:noFill/>
          <a:ln w="9525">
            <a:noFill/>
            <a:miter lim="800000"/>
            <a:headEnd/>
            <a:tailEnd/>
          </a:ln>
        </p:spPr>
        <p:txBody>
          <a:bodyPr wrap="none" anchor="ctr">
            <a:spAutoFit/>
          </a:bodyPr>
          <a:lstStyle/>
          <a:p>
            <a:endParaRPr lang="en-US"/>
          </a:p>
        </p:txBody>
      </p:sp>
      <p:pic>
        <p:nvPicPr>
          <p:cNvPr id="8195" name="Picture 3"/>
          <p:cNvPicPr>
            <a:picLocks noChangeAspect="1" noChangeArrowheads="1"/>
          </p:cNvPicPr>
          <p:nvPr/>
        </p:nvPicPr>
        <p:blipFill>
          <a:blip r:embed="rId3" cstate="print"/>
          <a:srcRect/>
          <a:stretch>
            <a:fillRect/>
          </a:stretch>
        </p:blipFill>
        <p:spPr bwMode="auto">
          <a:xfrm>
            <a:off x="457200" y="1447800"/>
            <a:ext cx="7848600" cy="4765675"/>
          </a:xfrm>
          <a:prstGeom prst="rect">
            <a:avLst/>
          </a:prstGeom>
          <a:noFill/>
          <a:ln w="9525">
            <a:noFill/>
            <a:miter lim="800000"/>
            <a:headEnd/>
            <a:tailEnd/>
          </a:ln>
        </p:spPr>
      </p:pic>
      <p:sp>
        <p:nvSpPr>
          <p:cNvPr id="8196" name="AutoShape 4"/>
          <p:cNvSpPr>
            <a:spLocks noChangeArrowheads="1"/>
          </p:cNvSpPr>
          <p:nvPr/>
        </p:nvSpPr>
        <p:spPr bwMode="auto">
          <a:xfrm>
            <a:off x="6610350" y="1628775"/>
            <a:ext cx="1600200" cy="609600"/>
          </a:xfrm>
          <a:prstGeom prst="leftArrow">
            <a:avLst>
              <a:gd name="adj1" fmla="val 50000"/>
              <a:gd name="adj2" fmla="val 65625"/>
            </a:avLst>
          </a:prstGeom>
          <a:solidFill>
            <a:srgbClr val="FFFF00"/>
          </a:solidFill>
          <a:ln w="28575">
            <a:solidFill>
              <a:schemeClr val="tx1"/>
            </a:solidFill>
            <a:miter lim="800000"/>
            <a:headEnd/>
            <a:tailEnd/>
          </a:ln>
        </p:spPr>
        <p:txBody>
          <a:bodyPr wrap="none" anchor="ctr"/>
          <a:lstStyle/>
          <a:p>
            <a:endParaRPr lang="en-US"/>
          </a:p>
        </p:txBody>
      </p:sp>
      <p:sp>
        <p:nvSpPr>
          <p:cNvPr id="8197" name="Text Box 5"/>
          <p:cNvSpPr txBox="1">
            <a:spLocks noChangeArrowheads="1"/>
          </p:cNvSpPr>
          <p:nvPr/>
        </p:nvSpPr>
        <p:spPr bwMode="auto">
          <a:xfrm>
            <a:off x="7239000" y="1752600"/>
            <a:ext cx="914400" cy="336550"/>
          </a:xfrm>
          <a:prstGeom prst="rect">
            <a:avLst/>
          </a:prstGeom>
          <a:noFill/>
          <a:ln w="9525">
            <a:noFill/>
            <a:miter lim="800000"/>
            <a:headEnd/>
            <a:tailEnd/>
          </a:ln>
        </p:spPr>
        <p:txBody>
          <a:bodyPr>
            <a:spAutoFit/>
          </a:bodyPr>
          <a:lstStyle/>
          <a:p>
            <a:pPr>
              <a:spcBef>
                <a:spcPct val="50000"/>
              </a:spcBef>
            </a:pPr>
            <a:r>
              <a:rPr lang="en-US" sz="1600"/>
              <a:t>2006</a:t>
            </a:r>
          </a:p>
        </p:txBody>
      </p:sp>
      <p:sp>
        <p:nvSpPr>
          <p:cNvPr id="8198" name="Text Box 6"/>
          <p:cNvSpPr txBox="1">
            <a:spLocks noChangeArrowheads="1"/>
          </p:cNvSpPr>
          <p:nvPr/>
        </p:nvSpPr>
        <p:spPr bwMode="auto">
          <a:xfrm>
            <a:off x="5386388" y="4799013"/>
            <a:ext cx="3452812" cy="1038225"/>
          </a:xfrm>
          <a:prstGeom prst="rect">
            <a:avLst/>
          </a:prstGeom>
          <a:solidFill>
            <a:schemeClr val="bg1"/>
          </a:solidFill>
          <a:ln w="9525">
            <a:noFill/>
            <a:miter lim="800000"/>
            <a:headEnd/>
            <a:tailEnd/>
          </a:ln>
        </p:spPr>
        <p:txBody>
          <a:bodyPr>
            <a:spAutoFit/>
          </a:bodyPr>
          <a:lstStyle/>
          <a:p>
            <a:endParaRPr lang="en-US" sz="1800"/>
          </a:p>
          <a:p>
            <a:r>
              <a:rPr lang="en-US" sz="1800"/>
              <a:t>US Bureau of Reclamation</a:t>
            </a:r>
          </a:p>
          <a:p>
            <a:r>
              <a:rPr lang="en-US" sz="1800"/>
              <a:t>Partnering Opportunity</a:t>
            </a:r>
          </a:p>
          <a:p>
            <a:endParaRPr lang="en-US" sz="800"/>
          </a:p>
        </p:txBody>
      </p:sp>
      <p:sp>
        <p:nvSpPr>
          <p:cNvPr id="8199" name="AutoShape 7"/>
          <p:cNvSpPr>
            <a:spLocks noChangeArrowheads="1"/>
          </p:cNvSpPr>
          <p:nvPr/>
        </p:nvSpPr>
        <p:spPr bwMode="auto">
          <a:xfrm>
            <a:off x="4810125" y="5643563"/>
            <a:ext cx="2200275" cy="762000"/>
          </a:xfrm>
          <a:prstGeom prst="leftArrow">
            <a:avLst>
              <a:gd name="adj1" fmla="val 50000"/>
              <a:gd name="adj2" fmla="val 72188"/>
            </a:avLst>
          </a:prstGeom>
          <a:solidFill>
            <a:srgbClr val="FFFF00"/>
          </a:solidFill>
          <a:ln w="28575">
            <a:solidFill>
              <a:schemeClr val="tx1"/>
            </a:solidFill>
            <a:miter lim="800000"/>
            <a:headEnd/>
            <a:tailEnd/>
          </a:ln>
        </p:spPr>
        <p:txBody>
          <a:bodyPr wrap="none" anchor="ctr"/>
          <a:lstStyle/>
          <a:p>
            <a:endParaRPr lang="en-US"/>
          </a:p>
        </p:txBody>
      </p:sp>
      <p:sp>
        <p:nvSpPr>
          <p:cNvPr id="8200" name="Text Box 8"/>
          <p:cNvSpPr txBox="1">
            <a:spLocks noChangeArrowheads="1"/>
          </p:cNvSpPr>
          <p:nvPr/>
        </p:nvSpPr>
        <p:spPr bwMode="auto">
          <a:xfrm>
            <a:off x="5100638" y="5824538"/>
            <a:ext cx="1757362" cy="336550"/>
          </a:xfrm>
          <a:prstGeom prst="rect">
            <a:avLst/>
          </a:prstGeom>
          <a:noFill/>
          <a:ln w="9525">
            <a:noFill/>
            <a:miter lim="800000"/>
            <a:headEnd/>
            <a:tailEnd/>
          </a:ln>
        </p:spPr>
        <p:txBody>
          <a:bodyPr>
            <a:spAutoFit/>
          </a:bodyPr>
          <a:lstStyle/>
          <a:p>
            <a:pPr>
              <a:spcBef>
                <a:spcPct val="50000"/>
              </a:spcBef>
            </a:pPr>
            <a:r>
              <a:rPr lang="en-US" sz="1600"/>
              <a:t>January  2008</a:t>
            </a:r>
          </a:p>
        </p:txBody>
      </p:sp>
      <p:sp>
        <p:nvSpPr>
          <p:cNvPr id="8201" name="Text Box 9"/>
          <p:cNvSpPr txBox="1">
            <a:spLocks noChangeArrowheads="1"/>
          </p:cNvSpPr>
          <p:nvPr/>
        </p:nvSpPr>
        <p:spPr bwMode="auto">
          <a:xfrm>
            <a:off x="7100888" y="2181225"/>
            <a:ext cx="1781175" cy="641350"/>
          </a:xfrm>
          <a:prstGeom prst="rect">
            <a:avLst/>
          </a:prstGeom>
          <a:solidFill>
            <a:schemeClr val="bg1"/>
          </a:solidFill>
          <a:ln w="9525">
            <a:noFill/>
            <a:miter lim="800000"/>
            <a:headEnd/>
            <a:tailEnd/>
          </a:ln>
        </p:spPr>
        <p:txBody>
          <a:bodyPr>
            <a:spAutoFit/>
          </a:bodyPr>
          <a:lstStyle/>
          <a:p>
            <a:r>
              <a:rPr lang="en-US" sz="1800"/>
              <a:t>SPRA Cadre</a:t>
            </a:r>
          </a:p>
          <a:p>
            <a:endParaRPr lang="en-US" sz="1800"/>
          </a:p>
        </p:txBody>
      </p:sp>
      <p:sp>
        <p:nvSpPr>
          <p:cNvPr id="8202" name="AutoShape 11"/>
          <p:cNvSpPr>
            <a:spLocks noChangeArrowheads="1"/>
          </p:cNvSpPr>
          <p:nvPr/>
        </p:nvSpPr>
        <p:spPr bwMode="auto">
          <a:xfrm>
            <a:off x="6705600" y="2971800"/>
            <a:ext cx="2200275" cy="762000"/>
          </a:xfrm>
          <a:prstGeom prst="leftArrow">
            <a:avLst>
              <a:gd name="adj1" fmla="val 50000"/>
              <a:gd name="adj2" fmla="val 72188"/>
            </a:avLst>
          </a:prstGeom>
          <a:solidFill>
            <a:srgbClr val="FFFF00"/>
          </a:solidFill>
          <a:ln w="28575">
            <a:solidFill>
              <a:schemeClr val="tx1"/>
            </a:solidFill>
            <a:miter lim="800000"/>
            <a:headEnd/>
            <a:tailEnd/>
          </a:ln>
        </p:spPr>
        <p:txBody>
          <a:bodyPr wrap="none" anchor="ctr"/>
          <a:lstStyle/>
          <a:p>
            <a:endParaRPr lang="en-US"/>
          </a:p>
        </p:txBody>
      </p:sp>
      <p:sp>
        <p:nvSpPr>
          <p:cNvPr id="8203" name="Text Box 12"/>
          <p:cNvSpPr txBox="1">
            <a:spLocks noChangeArrowheads="1"/>
          </p:cNvSpPr>
          <p:nvPr/>
        </p:nvSpPr>
        <p:spPr bwMode="auto">
          <a:xfrm>
            <a:off x="7086600" y="3200400"/>
            <a:ext cx="1757363" cy="336550"/>
          </a:xfrm>
          <a:prstGeom prst="rect">
            <a:avLst/>
          </a:prstGeom>
          <a:noFill/>
          <a:ln w="9525">
            <a:noFill/>
            <a:miter lim="800000"/>
            <a:headEnd/>
            <a:tailEnd/>
          </a:ln>
        </p:spPr>
        <p:txBody>
          <a:bodyPr>
            <a:spAutoFit/>
          </a:bodyPr>
          <a:lstStyle/>
          <a:p>
            <a:pPr>
              <a:spcBef>
                <a:spcPct val="50000"/>
              </a:spcBef>
            </a:pPr>
            <a:r>
              <a:rPr lang="en-US" sz="1600"/>
              <a:t>IRRM’s 2007</a:t>
            </a:r>
          </a:p>
        </p:txBody>
      </p:sp>
      <p:sp>
        <p:nvSpPr>
          <p:cNvPr id="12" name="TextBox 11"/>
          <p:cNvSpPr txBox="1"/>
          <p:nvPr/>
        </p:nvSpPr>
        <p:spPr>
          <a:xfrm>
            <a:off x="762000" y="457200"/>
            <a:ext cx="7696200" cy="584775"/>
          </a:xfrm>
          <a:prstGeom prst="rect">
            <a:avLst/>
          </a:prstGeom>
          <a:noFill/>
        </p:spPr>
        <p:txBody>
          <a:bodyPr wrap="square" rtlCol="0">
            <a:spAutoFit/>
          </a:bodyPr>
          <a:lstStyle/>
          <a:p>
            <a:pPr algn="ctr"/>
            <a:r>
              <a:rPr lang="en-US" sz="3200" b="1" dirty="0" smtClean="0"/>
              <a:t>Issue Evaluation Study Queue</a:t>
            </a:r>
            <a:endParaRPr lang="en-US" sz="32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ast Branch 2892-18"/>
          <p:cNvPicPr>
            <a:picLocks noChangeAspect="1" noChangeArrowheads="1"/>
          </p:cNvPicPr>
          <p:nvPr/>
        </p:nvPicPr>
        <p:blipFill>
          <a:blip r:embed="rId3" cstate="print">
            <a:lum bright="26000" contrast="-42000"/>
          </a:blip>
          <a:srcRect/>
          <a:stretch>
            <a:fillRect/>
          </a:stretch>
        </p:blipFill>
        <p:spPr bwMode="auto">
          <a:xfrm>
            <a:off x="0" y="1295400"/>
            <a:ext cx="9144000" cy="5562600"/>
          </a:xfrm>
          <a:prstGeom prst="rect">
            <a:avLst/>
          </a:prstGeom>
          <a:noFill/>
          <a:ln w="9525">
            <a:noFill/>
            <a:miter lim="800000"/>
            <a:headEnd/>
            <a:tailEnd/>
          </a:ln>
        </p:spPr>
      </p:pic>
      <p:sp>
        <p:nvSpPr>
          <p:cNvPr id="9219" name="Text Box 2"/>
          <p:cNvSpPr txBox="1">
            <a:spLocks noChangeArrowheads="1"/>
          </p:cNvSpPr>
          <p:nvPr/>
        </p:nvSpPr>
        <p:spPr bwMode="auto">
          <a:xfrm>
            <a:off x="838200" y="1905000"/>
            <a:ext cx="7543800" cy="2492990"/>
          </a:xfrm>
          <a:prstGeom prst="rect">
            <a:avLst/>
          </a:prstGeom>
          <a:noFill/>
          <a:ln w="9525">
            <a:noFill/>
            <a:miter lim="800000"/>
            <a:headEnd/>
            <a:tailEnd/>
          </a:ln>
        </p:spPr>
        <p:txBody>
          <a:bodyPr>
            <a:spAutoFit/>
          </a:bodyPr>
          <a:lstStyle/>
          <a:p>
            <a:pPr marL="342900" indent="-342900" algn="ctr"/>
            <a:r>
              <a:rPr lang="en-US" sz="2800" dirty="0"/>
              <a:t>EAST BRANCH DAM </a:t>
            </a:r>
          </a:p>
          <a:p>
            <a:pPr marL="342900" indent="-342900" algn="ctr"/>
            <a:r>
              <a:rPr lang="en-US" sz="2800" dirty="0"/>
              <a:t>Issue Evaluation Study</a:t>
            </a:r>
          </a:p>
          <a:p>
            <a:pPr marL="342900" indent="-342900" algn="ctr"/>
            <a:r>
              <a:rPr lang="en-US" sz="2800" dirty="0"/>
              <a:t>by US Bureau of Reclamation</a:t>
            </a:r>
          </a:p>
          <a:p>
            <a:pPr marL="342900" indent="-342900" algn="ctr">
              <a:spcBef>
                <a:spcPct val="20000"/>
              </a:spcBef>
            </a:pPr>
            <a:endParaRPr lang="en-US" sz="2000" dirty="0">
              <a:solidFill>
                <a:srgbClr val="FFFF00"/>
              </a:solidFill>
            </a:endParaRPr>
          </a:p>
          <a:p>
            <a:pPr marL="342900" indent="-342900" algn="ctr">
              <a:spcBef>
                <a:spcPct val="20000"/>
              </a:spcBef>
            </a:pPr>
            <a:r>
              <a:rPr lang="en-US" sz="2000" dirty="0"/>
              <a:t>COE-USBR INTERAGENCY AGREEMENT</a:t>
            </a:r>
          </a:p>
          <a:p>
            <a:pPr marL="342900" indent="-342900" algn="ctr">
              <a:spcBef>
                <a:spcPct val="20000"/>
              </a:spcBef>
            </a:pPr>
            <a:r>
              <a:rPr lang="en-US" sz="2000" dirty="0"/>
              <a:t>Collaboration &amp; Training</a:t>
            </a:r>
            <a:endParaRPr lang="en-US" sz="2000" b="0" dirty="0"/>
          </a:p>
        </p:txBody>
      </p:sp>
      <p:sp>
        <p:nvSpPr>
          <p:cNvPr id="9221" name="Text Box 10"/>
          <p:cNvSpPr txBox="1">
            <a:spLocks noChangeArrowheads="1"/>
          </p:cNvSpPr>
          <p:nvPr/>
        </p:nvSpPr>
        <p:spPr bwMode="auto">
          <a:xfrm>
            <a:off x="1676400" y="5256213"/>
            <a:ext cx="6781800" cy="915987"/>
          </a:xfrm>
          <a:prstGeom prst="rect">
            <a:avLst/>
          </a:prstGeom>
          <a:solidFill>
            <a:schemeClr val="bg1">
              <a:alpha val="67842"/>
            </a:schemeClr>
          </a:solidFill>
          <a:ln w="9525" algn="ctr">
            <a:noFill/>
            <a:miter lim="800000"/>
            <a:headEnd/>
            <a:tailEnd/>
          </a:ln>
        </p:spPr>
        <p:txBody>
          <a:bodyPr>
            <a:spAutoFit/>
          </a:bodyPr>
          <a:lstStyle/>
          <a:p>
            <a:pPr marL="398463"/>
            <a:r>
              <a:rPr lang="en-US" sz="1800"/>
              <a:t>2008 Funding for IES</a:t>
            </a:r>
          </a:p>
          <a:p>
            <a:pPr marL="398463"/>
            <a:r>
              <a:rPr lang="en-US" sz="1800" b="0"/>
              <a:t>USBR – Lead Agency 			$90 k</a:t>
            </a:r>
          </a:p>
          <a:p>
            <a:pPr marL="398463"/>
            <a:r>
              <a:rPr lang="en-US" sz="1800" b="0"/>
              <a:t>CELRP – Technical Support &amp; Review	$70 k  </a:t>
            </a:r>
            <a:r>
              <a:rPr lang="en-US" sz="1800"/>
              <a:t>   </a:t>
            </a:r>
          </a:p>
        </p:txBody>
      </p:sp>
      <p:sp>
        <p:nvSpPr>
          <p:cNvPr id="9222" name="AutoShape 5"/>
          <p:cNvSpPr>
            <a:spLocks/>
          </p:cNvSpPr>
          <p:nvPr/>
        </p:nvSpPr>
        <p:spPr bwMode="auto">
          <a:xfrm>
            <a:off x="7086600" y="5410200"/>
            <a:ext cx="152400" cy="685800"/>
          </a:xfrm>
          <a:prstGeom prst="rightBrace">
            <a:avLst>
              <a:gd name="adj1" fmla="val 37500"/>
              <a:gd name="adj2" fmla="val 50000"/>
            </a:avLst>
          </a:prstGeom>
          <a:noFill/>
          <a:ln w="9525">
            <a:solidFill>
              <a:schemeClr val="tx1"/>
            </a:solidFill>
            <a:round/>
            <a:headEnd/>
            <a:tailEnd/>
          </a:ln>
        </p:spPr>
        <p:txBody>
          <a:bodyPr wrap="none" anchor="ctr"/>
          <a:lstStyle/>
          <a:p>
            <a:endParaRPr lang="en-US"/>
          </a:p>
        </p:txBody>
      </p:sp>
      <p:sp>
        <p:nvSpPr>
          <p:cNvPr id="9223" name="Text Box 6"/>
          <p:cNvSpPr txBox="1">
            <a:spLocks noChangeArrowheads="1"/>
          </p:cNvSpPr>
          <p:nvPr/>
        </p:nvSpPr>
        <p:spPr bwMode="auto">
          <a:xfrm>
            <a:off x="7391400" y="5486400"/>
            <a:ext cx="1066800" cy="366713"/>
          </a:xfrm>
          <a:prstGeom prst="rect">
            <a:avLst/>
          </a:prstGeom>
          <a:noFill/>
          <a:ln w="9525">
            <a:noFill/>
            <a:miter lim="800000"/>
            <a:headEnd/>
            <a:tailEnd/>
          </a:ln>
        </p:spPr>
        <p:txBody>
          <a:bodyPr>
            <a:spAutoFit/>
          </a:bodyPr>
          <a:lstStyle/>
          <a:p>
            <a:pPr>
              <a:spcBef>
                <a:spcPct val="50000"/>
              </a:spcBef>
            </a:pPr>
            <a:r>
              <a:rPr lang="en-US" sz="1800"/>
              <a:t>$ 160 k</a:t>
            </a:r>
          </a:p>
        </p:txBody>
      </p:sp>
      <p:sp>
        <p:nvSpPr>
          <p:cNvPr id="8" name="TextBox 7"/>
          <p:cNvSpPr txBox="1"/>
          <p:nvPr/>
        </p:nvSpPr>
        <p:spPr>
          <a:xfrm>
            <a:off x="762000" y="228600"/>
            <a:ext cx="7696200" cy="1077218"/>
          </a:xfrm>
          <a:prstGeom prst="rect">
            <a:avLst/>
          </a:prstGeom>
          <a:noFill/>
        </p:spPr>
        <p:txBody>
          <a:bodyPr wrap="square" rtlCol="0">
            <a:spAutoFit/>
          </a:bodyPr>
          <a:lstStyle/>
          <a:p>
            <a:pPr algn="ctr"/>
            <a:r>
              <a:rPr lang="en-US" sz="3200" b="1" dirty="0" smtClean="0"/>
              <a:t>Issue Evaluation Study</a:t>
            </a:r>
          </a:p>
          <a:p>
            <a:pPr algn="ctr"/>
            <a:r>
              <a:rPr lang="en-US" sz="3200" b="1" dirty="0" smtClean="0"/>
              <a:t>January 2008</a:t>
            </a:r>
            <a:endParaRPr lang="en-US" sz="32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3"/>
          <p:cNvSpPr>
            <a:spLocks noChangeShapeType="1"/>
          </p:cNvSpPr>
          <p:nvPr/>
        </p:nvSpPr>
        <p:spPr bwMode="auto">
          <a:xfrm>
            <a:off x="685800" y="1981200"/>
            <a:ext cx="8077200" cy="0"/>
          </a:xfrm>
          <a:prstGeom prst="line">
            <a:avLst/>
          </a:prstGeom>
          <a:noFill/>
          <a:ln w="38100">
            <a:solidFill>
              <a:srgbClr val="FF0000"/>
            </a:solidFill>
            <a:round/>
            <a:headEnd/>
            <a:tailEnd/>
          </a:ln>
        </p:spPr>
        <p:txBody>
          <a:bodyPr/>
          <a:lstStyle/>
          <a:p>
            <a:endParaRPr lang="en-US"/>
          </a:p>
        </p:txBody>
      </p:sp>
      <p:sp>
        <p:nvSpPr>
          <p:cNvPr id="11267" name="Text Box 5"/>
          <p:cNvSpPr txBox="1">
            <a:spLocks noChangeArrowheads="1"/>
          </p:cNvSpPr>
          <p:nvPr/>
        </p:nvSpPr>
        <p:spPr bwMode="auto">
          <a:xfrm>
            <a:off x="762000" y="979468"/>
            <a:ext cx="7924800" cy="4955203"/>
          </a:xfrm>
          <a:prstGeom prst="rect">
            <a:avLst/>
          </a:prstGeom>
          <a:noFill/>
          <a:ln w="9525">
            <a:noFill/>
            <a:miter lim="800000"/>
            <a:headEnd/>
            <a:tailEnd/>
          </a:ln>
        </p:spPr>
        <p:txBody>
          <a:bodyPr wrap="square">
            <a:spAutoFit/>
          </a:bodyPr>
          <a:lstStyle/>
          <a:p>
            <a:pPr>
              <a:spcBef>
                <a:spcPts val="0"/>
              </a:spcBef>
            </a:pPr>
            <a:endParaRPr lang="en-US" sz="2800" dirty="0" smtClean="0"/>
          </a:p>
          <a:p>
            <a:pPr>
              <a:spcBef>
                <a:spcPts val="0"/>
              </a:spcBef>
            </a:pPr>
            <a:r>
              <a:rPr lang="en-US" sz="2800" dirty="0" smtClean="0"/>
              <a:t>US Bureau of Reclamation</a:t>
            </a:r>
          </a:p>
          <a:p>
            <a:pPr>
              <a:spcBef>
                <a:spcPct val="50000"/>
              </a:spcBef>
            </a:pPr>
            <a:r>
              <a:rPr lang="en-US" sz="2400" dirty="0" smtClean="0">
                <a:solidFill>
                  <a:srgbClr val="0000FF"/>
                </a:solidFill>
              </a:rPr>
              <a:t>4 Basic Steps (Phase I)</a:t>
            </a:r>
          </a:p>
          <a:p>
            <a:pPr>
              <a:spcBef>
                <a:spcPct val="50000"/>
              </a:spcBef>
              <a:buFontTx/>
              <a:buChar char="•"/>
            </a:pPr>
            <a:r>
              <a:rPr lang="en-US" sz="2000" dirty="0" smtClean="0"/>
              <a:t>Perform a facilitated PFMA and Risk Estimate.</a:t>
            </a:r>
          </a:p>
          <a:p>
            <a:pPr marL="633413" lvl="1" indent="-176213">
              <a:buFontTx/>
              <a:buChar char="•"/>
            </a:pPr>
            <a:r>
              <a:rPr lang="en-US" sz="1600" dirty="0" smtClean="0"/>
              <a:t>Existing Design &amp; Construction Documentation Review</a:t>
            </a:r>
          </a:p>
          <a:p>
            <a:pPr marL="633413" lvl="1" indent="-176213">
              <a:buFontTx/>
              <a:buChar char="•"/>
            </a:pPr>
            <a:r>
              <a:rPr lang="en-US" sz="1600" dirty="0" smtClean="0"/>
              <a:t>Potential Failure Mode Analysis </a:t>
            </a:r>
          </a:p>
          <a:p>
            <a:pPr marL="633413" lvl="1" indent="-176213">
              <a:buFontTx/>
              <a:buChar char="•"/>
            </a:pPr>
            <a:r>
              <a:rPr lang="en-US" sz="1600" dirty="0" smtClean="0"/>
              <a:t>Estimate Conditional Probabilities of Failure for critical failure modes</a:t>
            </a:r>
          </a:p>
          <a:p>
            <a:pPr marL="633413" lvl="1" indent="-176213">
              <a:buFontTx/>
              <a:buChar char="•"/>
            </a:pPr>
            <a:r>
              <a:rPr lang="en-US" sz="1600" dirty="0" smtClean="0"/>
              <a:t>Estimate Consequences of Failure (Annualized </a:t>
            </a:r>
            <a:r>
              <a:rPr lang="en-US" sz="1600" dirty="0" err="1" smtClean="0"/>
              <a:t>LoL</a:t>
            </a:r>
            <a:r>
              <a:rPr lang="en-US" sz="1600" dirty="0" smtClean="0"/>
              <a:t>)</a:t>
            </a:r>
          </a:p>
          <a:p>
            <a:pPr>
              <a:spcBef>
                <a:spcPct val="50000"/>
              </a:spcBef>
              <a:buFontTx/>
              <a:buChar char="•"/>
            </a:pPr>
            <a:r>
              <a:rPr lang="en-US" sz="2000" dirty="0" smtClean="0"/>
              <a:t>Analyze </a:t>
            </a:r>
            <a:r>
              <a:rPr lang="en-US" sz="2000" dirty="0"/>
              <a:t>Results with respect to the </a:t>
            </a:r>
            <a:r>
              <a:rPr lang="en-US" sz="2000" dirty="0">
                <a:solidFill>
                  <a:srgbClr val="FF0000"/>
                </a:solidFill>
              </a:rPr>
              <a:t>USBR Public Protection Guidelines</a:t>
            </a:r>
            <a:r>
              <a:rPr lang="en-US" sz="2000" dirty="0"/>
              <a:t>.     </a:t>
            </a:r>
            <a:r>
              <a:rPr lang="en-US" sz="1400" dirty="0"/>
              <a:t>(USACE Tolerable Risk Guidelines had not yet been formulated)</a:t>
            </a:r>
          </a:p>
          <a:p>
            <a:pPr>
              <a:spcBef>
                <a:spcPct val="50000"/>
              </a:spcBef>
              <a:buFontTx/>
              <a:buChar char="•"/>
            </a:pPr>
            <a:r>
              <a:rPr lang="en-US" sz="2000" dirty="0"/>
              <a:t>Use the results and guidelines to recommend appropriate Dam Safety Actions.</a:t>
            </a:r>
          </a:p>
          <a:p>
            <a:pPr>
              <a:spcBef>
                <a:spcPct val="50000"/>
              </a:spcBef>
              <a:buFontTx/>
              <a:buChar char="•"/>
            </a:pPr>
            <a:r>
              <a:rPr lang="en-US" sz="2000" dirty="0"/>
              <a:t>Document Findings, Conclusions, and </a:t>
            </a:r>
            <a:r>
              <a:rPr lang="en-US" sz="2000" dirty="0" smtClean="0"/>
              <a:t>Actions</a:t>
            </a:r>
            <a:endParaRPr lang="en-US" sz="2000" dirty="0"/>
          </a:p>
        </p:txBody>
      </p:sp>
      <p:sp>
        <p:nvSpPr>
          <p:cNvPr id="4" name="TextBox 3"/>
          <p:cNvSpPr txBox="1"/>
          <p:nvPr/>
        </p:nvSpPr>
        <p:spPr>
          <a:xfrm>
            <a:off x="762000" y="457200"/>
            <a:ext cx="7696200" cy="584775"/>
          </a:xfrm>
          <a:prstGeom prst="rect">
            <a:avLst/>
          </a:prstGeom>
          <a:noFill/>
        </p:spPr>
        <p:txBody>
          <a:bodyPr wrap="square" rtlCol="0">
            <a:spAutoFit/>
          </a:bodyPr>
          <a:lstStyle/>
          <a:p>
            <a:pPr algn="ctr"/>
            <a:r>
              <a:rPr lang="en-US" sz="3200" b="1" dirty="0" smtClean="0"/>
              <a:t>Issue Evaluation Study Plan</a:t>
            </a:r>
            <a:endParaRPr lang="en-US" sz="32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reeform 2"/>
          <p:cNvSpPr>
            <a:spLocks/>
          </p:cNvSpPr>
          <p:nvPr/>
        </p:nvSpPr>
        <p:spPr bwMode="auto">
          <a:xfrm>
            <a:off x="0" y="4664075"/>
            <a:ext cx="9144000" cy="2181225"/>
          </a:xfrm>
          <a:custGeom>
            <a:avLst/>
            <a:gdLst>
              <a:gd name="T0" fmla="*/ 0 w 5616"/>
              <a:gd name="T1" fmla="*/ 0 h 1248"/>
              <a:gd name="T2" fmla="*/ 2147483647 w 5616"/>
              <a:gd name="T3" fmla="*/ 0 h 1248"/>
              <a:gd name="T4" fmla="*/ 2147483647 w 5616"/>
              <a:gd name="T5" fmla="*/ 2147483647 h 1248"/>
              <a:gd name="T6" fmla="*/ 0 w 5616"/>
              <a:gd name="T7" fmla="*/ 2147483647 h 1248"/>
              <a:gd name="T8" fmla="*/ 0 w 5616"/>
              <a:gd name="T9" fmla="*/ 0 h 1248"/>
              <a:gd name="T10" fmla="*/ 0 60000 65536"/>
              <a:gd name="T11" fmla="*/ 0 60000 65536"/>
              <a:gd name="T12" fmla="*/ 0 60000 65536"/>
              <a:gd name="T13" fmla="*/ 0 60000 65536"/>
              <a:gd name="T14" fmla="*/ 0 60000 65536"/>
              <a:gd name="T15" fmla="*/ 0 w 5616"/>
              <a:gd name="T16" fmla="*/ 0 h 1248"/>
              <a:gd name="T17" fmla="*/ 5616 w 5616"/>
              <a:gd name="T18" fmla="*/ 1248 h 1248"/>
            </a:gdLst>
            <a:ahLst/>
            <a:cxnLst>
              <a:cxn ang="T10">
                <a:pos x="T0" y="T1"/>
              </a:cxn>
              <a:cxn ang="T11">
                <a:pos x="T2" y="T3"/>
              </a:cxn>
              <a:cxn ang="T12">
                <a:pos x="T4" y="T5"/>
              </a:cxn>
              <a:cxn ang="T13">
                <a:pos x="T6" y="T7"/>
              </a:cxn>
              <a:cxn ang="T14">
                <a:pos x="T8" y="T9"/>
              </a:cxn>
            </a:cxnLst>
            <a:rect l="T15" t="T16" r="T17" b="T18"/>
            <a:pathLst>
              <a:path w="5616" h="1248">
                <a:moveTo>
                  <a:pt x="0" y="0"/>
                </a:moveTo>
                <a:lnTo>
                  <a:pt x="5616" y="0"/>
                </a:lnTo>
                <a:lnTo>
                  <a:pt x="5616" y="1248"/>
                </a:lnTo>
                <a:lnTo>
                  <a:pt x="0" y="1248"/>
                </a:lnTo>
                <a:lnTo>
                  <a:pt x="0" y="0"/>
                </a:lnTo>
                <a:close/>
              </a:path>
            </a:pathLst>
          </a:custGeom>
          <a:solidFill>
            <a:srgbClr val="993300"/>
          </a:solidFill>
          <a:ln w="9525">
            <a:noFill/>
            <a:round/>
            <a:headEnd/>
            <a:tailEnd/>
          </a:ln>
        </p:spPr>
        <p:txBody>
          <a:bodyPr/>
          <a:lstStyle/>
          <a:p>
            <a:endParaRPr lang="en-US"/>
          </a:p>
        </p:txBody>
      </p:sp>
      <p:sp>
        <p:nvSpPr>
          <p:cNvPr id="13315" name="Rectangle 3" descr="Diagonal brick"/>
          <p:cNvSpPr>
            <a:spLocks noChangeArrowheads="1"/>
          </p:cNvSpPr>
          <p:nvPr/>
        </p:nvSpPr>
        <p:spPr bwMode="auto">
          <a:xfrm>
            <a:off x="2895600" y="4876800"/>
            <a:ext cx="1905000" cy="152400"/>
          </a:xfrm>
          <a:prstGeom prst="rect">
            <a:avLst/>
          </a:prstGeom>
          <a:pattFill prst="diagBrick">
            <a:fgClr>
              <a:schemeClr val="accent1"/>
            </a:fgClr>
            <a:bgClr>
              <a:srgbClr val="993300"/>
            </a:bgClr>
          </a:patt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16" name="Freeform 4" descr="Stationery"/>
          <p:cNvSpPr>
            <a:spLocks/>
          </p:cNvSpPr>
          <p:nvPr/>
        </p:nvSpPr>
        <p:spPr bwMode="auto">
          <a:xfrm>
            <a:off x="4724400" y="3200400"/>
            <a:ext cx="2743200" cy="1371600"/>
          </a:xfrm>
          <a:custGeom>
            <a:avLst/>
            <a:gdLst>
              <a:gd name="T0" fmla="*/ 2147483647 w 1728"/>
              <a:gd name="T1" fmla="*/ 2147483647 h 864"/>
              <a:gd name="T2" fmla="*/ 2147483647 w 1728"/>
              <a:gd name="T3" fmla="*/ 2147483647 h 864"/>
              <a:gd name="T4" fmla="*/ 2147483647 w 1728"/>
              <a:gd name="T5" fmla="*/ 2147483647 h 864"/>
              <a:gd name="T6" fmla="*/ 2147483647 w 1728"/>
              <a:gd name="T7" fmla="*/ 2147483647 h 864"/>
              <a:gd name="T8" fmla="*/ 2147483647 w 1728"/>
              <a:gd name="T9" fmla="*/ 2147483647 h 864"/>
              <a:gd name="T10" fmla="*/ 2147483647 w 1728"/>
              <a:gd name="T11" fmla="*/ 2147483647 h 864"/>
              <a:gd name="T12" fmla="*/ 0 w 1728"/>
              <a:gd name="T13" fmla="*/ 0 h 864"/>
              <a:gd name="T14" fmla="*/ 2147483647 w 1728"/>
              <a:gd name="T15" fmla="*/ 2147483647 h 864"/>
              <a:gd name="T16" fmla="*/ 0 60000 65536"/>
              <a:gd name="T17" fmla="*/ 0 60000 65536"/>
              <a:gd name="T18" fmla="*/ 0 60000 65536"/>
              <a:gd name="T19" fmla="*/ 0 60000 65536"/>
              <a:gd name="T20" fmla="*/ 0 60000 65536"/>
              <a:gd name="T21" fmla="*/ 0 60000 65536"/>
              <a:gd name="T22" fmla="*/ 0 60000 65536"/>
              <a:gd name="T23" fmla="*/ 0 60000 65536"/>
              <a:gd name="T24" fmla="*/ 0 w 1728"/>
              <a:gd name="T25" fmla="*/ 0 h 864"/>
              <a:gd name="T26" fmla="*/ 1728 w 1728"/>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8" h="864">
                <a:moveTo>
                  <a:pt x="528" y="864"/>
                </a:moveTo>
                <a:lnTo>
                  <a:pt x="1728" y="864"/>
                </a:lnTo>
                <a:lnTo>
                  <a:pt x="1632" y="720"/>
                </a:lnTo>
                <a:lnTo>
                  <a:pt x="1104" y="528"/>
                </a:lnTo>
                <a:lnTo>
                  <a:pt x="720" y="384"/>
                </a:lnTo>
                <a:lnTo>
                  <a:pt x="192" y="144"/>
                </a:lnTo>
                <a:lnTo>
                  <a:pt x="0" y="0"/>
                </a:lnTo>
                <a:lnTo>
                  <a:pt x="528" y="864"/>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13317" name="Freeform 5" descr="Parchment"/>
          <p:cNvSpPr>
            <a:spLocks/>
          </p:cNvSpPr>
          <p:nvPr/>
        </p:nvSpPr>
        <p:spPr bwMode="auto">
          <a:xfrm>
            <a:off x="3352800" y="3124200"/>
            <a:ext cx="2286000" cy="1828800"/>
          </a:xfrm>
          <a:custGeom>
            <a:avLst/>
            <a:gdLst>
              <a:gd name="T0" fmla="*/ 2147483647 w 1440"/>
              <a:gd name="T1" fmla="*/ 0 h 1152"/>
              <a:gd name="T2" fmla="*/ 0 w 1440"/>
              <a:gd name="T3" fmla="*/ 2147483647 h 1152"/>
              <a:gd name="T4" fmla="*/ 2147483647 w 1440"/>
              <a:gd name="T5" fmla="*/ 2147483647 h 1152"/>
              <a:gd name="T6" fmla="*/ 2147483647 w 1440"/>
              <a:gd name="T7" fmla="*/ 2147483647 h 1152"/>
              <a:gd name="T8" fmla="*/ 2147483647 w 1440"/>
              <a:gd name="T9" fmla="*/ 2147483647 h 1152"/>
              <a:gd name="T10" fmla="*/ 2147483647 w 1440"/>
              <a:gd name="T11" fmla="*/ 2147483647 h 1152"/>
              <a:gd name="T12" fmla="*/ 2147483647 w 1440"/>
              <a:gd name="T13" fmla="*/ 2147483647 h 1152"/>
              <a:gd name="T14" fmla="*/ 2147483647 w 1440"/>
              <a:gd name="T15" fmla="*/ 0 h 1152"/>
              <a:gd name="T16" fmla="*/ 2147483647 w 1440"/>
              <a:gd name="T17" fmla="*/ 0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0"/>
              <a:gd name="T28" fmla="*/ 0 h 1152"/>
              <a:gd name="T29" fmla="*/ 1440 w 1440"/>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0" h="1152">
                <a:moveTo>
                  <a:pt x="624" y="0"/>
                </a:moveTo>
                <a:lnTo>
                  <a:pt x="0" y="960"/>
                </a:lnTo>
                <a:lnTo>
                  <a:pt x="384" y="960"/>
                </a:lnTo>
                <a:lnTo>
                  <a:pt x="576" y="1152"/>
                </a:lnTo>
                <a:lnTo>
                  <a:pt x="816" y="1152"/>
                </a:lnTo>
                <a:lnTo>
                  <a:pt x="1008" y="960"/>
                </a:lnTo>
                <a:lnTo>
                  <a:pt x="1440" y="960"/>
                </a:lnTo>
                <a:lnTo>
                  <a:pt x="816" y="0"/>
                </a:lnTo>
                <a:lnTo>
                  <a:pt x="624"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13318" name="Line 6"/>
          <p:cNvSpPr>
            <a:spLocks noChangeShapeType="1"/>
          </p:cNvSpPr>
          <p:nvPr/>
        </p:nvSpPr>
        <p:spPr bwMode="auto">
          <a:xfrm flipV="1">
            <a:off x="609600" y="4038600"/>
            <a:ext cx="1676400" cy="609600"/>
          </a:xfrm>
          <a:prstGeom prst="line">
            <a:avLst/>
          </a:prstGeom>
          <a:noFill/>
          <a:ln w="25400">
            <a:solidFill>
              <a:srgbClr val="DDDDDD"/>
            </a:solidFill>
            <a:round/>
            <a:headEnd/>
            <a:tailEnd/>
          </a:ln>
        </p:spPr>
        <p:txBody>
          <a:bodyPr/>
          <a:lstStyle/>
          <a:p>
            <a:endParaRPr lang="en-US"/>
          </a:p>
        </p:txBody>
      </p:sp>
      <p:sp>
        <p:nvSpPr>
          <p:cNvPr id="13319" name="Line 7"/>
          <p:cNvSpPr>
            <a:spLocks noChangeShapeType="1"/>
          </p:cNvSpPr>
          <p:nvPr/>
        </p:nvSpPr>
        <p:spPr bwMode="auto">
          <a:xfrm flipV="1">
            <a:off x="2286000" y="3505200"/>
            <a:ext cx="1371600" cy="533400"/>
          </a:xfrm>
          <a:prstGeom prst="line">
            <a:avLst/>
          </a:prstGeom>
          <a:noFill/>
          <a:ln w="25400">
            <a:solidFill>
              <a:srgbClr val="DDDDDD"/>
            </a:solidFill>
            <a:round/>
            <a:headEnd/>
            <a:tailEnd/>
          </a:ln>
        </p:spPr>
        <p:txBody>
          <a:bodyPr/>
          <a:lstStyle/>
          <a:p>
            <a:endParaRPr lang="en-US"/>
          </a:p>
        </p:txBody>
      </p:sp>
      <p:sp>
        <p:nvSpPr>
          <p:cNvPr id="13320" name="Line 8"/>
          <p:cNvSpPr>
            <a:spLocks noChangeShapeType="1"/>
          </p:cNvSpPr>
          <p:nvPr/>
        </p:nvSpPr>
        <p:spPr bwMode="auto">
          <a:xfrm flipV="1">
            <a:off x="3657600" y="3124200"/>
            <a:ext cx="685800" cy="381000"/>
          </a:xfrm>
          <a:prstGeom prst="line">
            <a:avLst/>
          </a:prstGeom>
          <a:noFill/>
          <a:ln w="25400">
            <a:solidFill>
              <a:srgbClr val="DDDDDD"/>
            </a:solidFill>
            <a:round/>
            <a:headEnd/>
            <a:tailEnd/>
          </a:ln>
        </p:spPr>
        <p:txBody>
          <a:bodyPr/>
          <a:lstStyle/>
          <a:p>
            <a:endParaRPr lang="en-US"/>
          </a:p>
        </p:txBody>
      </p:sp>
      <p:sp>
        <p:nvSpPr>
          <p:cNvPr id="13321" name="Line 9"/>
          <p:cNvSpPr>
            <a:spLocks noChangeShapeType="1"/>
          </p:cNvSpPr>
          <p:nvPr/>
        </p:nvSpPr>
        <p:spPr bwMode="auto">
          <a:xfrm>
            <a:off x="5029200" y="3429000"/>
            <a:ext cx="685800" cy="304800"/>
          </a:xfrm>
          <a:prstGeom prst="line">
            <a:avLst/>
          </a:prstGeom>
          <a:noFill/>
          <a:ln w="25400">
            <a:solidFill>
              <a:srgbClr val="DDDDDD"/>
            </a:solidFill>
            <a:round/>
            <a:headEnd/>
            <a:tailEnd/>
          </a:ln>
        </p:spPr>
        <p:txBody>
          <a:bodyPr/>
          <a:lstStyle/>
          <a:p>
            <a:endParaRPr lang="en-US"/>
          </a:p>
        </p:txBody>
      </p:sp>
      <p:sp>
        <p:nvSpPr>
          <p:cNvPr id="13322" name="Line 10"/>
          <p:cNvSpPr>
            <a:spLocks noChangeShapeType="1"/>
          </p:cNvSpPr>
          <p:nvPr/>
        </p:nvSpPr>
        <p:spPr bwMode="auto">
          <a:xfrm>
            <a:off x="4648200" y="3124200"/>
            <a:ext cx="381000" cy="304800"/>
          </a:xfrm>
          <a:prstGeom prst="line">
            <a:avLst/>
          </a:prstGeom>
          <a:noFill/>
          <a:ln w="25400">
            <a:solidFill>
              <a:srgbClr val="DDDDDD"/>
            </a:solidFill>
            <a:round/>
            <a:headEnd/>
            <a:tailEnd/>
          </a:ln>
        </p:spPr>
        <p:txBody>
          <a:bodyPr/>
          <a:lstStyle/>
          <a:p>
            <a:endParaRPr lang="en-US"/>
          </a:p>
        </p:txBody>
      </p:sp>
      <p:sp>
        <p:nvSpPr>
          <p:cNvPr id="13323" name="Line 11"/>
          <p:cNvSpPr>
            <a:spLocks noChangeShapeType="1"/>
          </p:cNvSpPr>
          <p:nvPr/>
        </p:nvSpPr>
        <p:spPr bwMode="auto">
          <a:xfrm>
            <a:off x="0" y="4648200"/>
            <a:ext cx="3962400" cy="0"/>
          </a:xfrm>
          <a:prstGeom prst="line">
            <a:avLst/>
          </a:prstGeom>
          <a:noFill/>
          <a:ln w="25400">
            <a:solidFill>
              <a:srgbClr val="FFFFFF"/>
            </a:solidFill>
            <a:round/>
            <a:headEnd/>
            <a:tailEnd/>
          </a:ln>
        </p:spPr>
        <p:txBody>
          <a:bodyPr/>
          <a:lstStyle/>
          <a:p>
            <a:endParaRPr lang="en-US"/>
          </a:p>
        </p:txBody>
      </p:sp>
      <p:sp>
        <p:nvSpPr>
          <p:cNvPr id="13324" name="Line 12"/>
          <p:cNvSpPr>
            <a:spLocks noChangeShapeType="1"/>
          </p:cNvSpPr>
          <p:nvPr/>
        </p:nvSpPr>
        <p:spPr bwMode="auto">
          <a:xfrm>
            <a:off x="4953000" y="4648200"/>
            <a:ext cx="4114800" cy="0"/>
          </a:xfrm>
          <a:prstGeom prst="line">
            <a:avLst/>
          </a:prstGeom>
          <a:noFill/>
          <a:ln w="25400">
            <a:solidFill>
              <a:srgbClr val="FFFFFF"/>
            </a:solidFill>
            <a:round/>
            <a:headEnd/>
            <a:tailEnd/>
          </a:ln>
        </p:spPr>
        <p:txBody>
          <a:bodyPr/>
          <a:lstStyle/>
          <a:p>
            <a:endParaRPr lang="en-US"/>
          </a:p>
        </p:txBody>
      </p:sp>
      <p:sp>
        <p:nvSpPr>
          <p:cNvPr id="13325" name="Line 13"/>
          <p:cNvSpPr>
            <a:spLocks noChangeShapeType="1"/>
          </p:cNvSpPr>
          <p:nvPr/>
        </p:nvSpPr>
        <p:spPr bwMode="auto">
          <a:xfrm>
            <a:off x="4267200" y="4953000"/>
            <a:ext cx="381000" cy="0"/>
          </a:xfrm>
          <a:prstGeom prst="line">
            <a:avLst/>
          </a:prstGeom>
          <a:noFill/>
          <a:ln w="25400">
            <a:solidFill>
              <a:srgbClr val="FFFFFF"/>
            </a:solidFill>
            <a:round/>
            <a:headEnd/>
            <a:tailEnd/>
          </a:ln>
        </p:spPr>
        <p:txBody>
          <a:bodyPr/>
          <a:lstStyle/>
          <a:p>
            <a:endParaRPr lang="en-US"/>
          </a:p>
        </p:txBody>
      </p:sp>
      <p:sp>
        <p:nvSpPr>
          <p:cNvPr id="13326" name="Line 14"/>
          <p:cNvSpPr>
            <a:spLocks noChangeShapeType="1"/>
          </p:cNvSpPr>
          <p:nvPr/>
        </p:nvSpPr>
        <p:spPr bwMode="auto">
          <a:xfrm flipV="1">
            <a:off x="4648200" y="4648200"/>
            <a:ext cx="304800" cy="304800"/>
          </a:xfrm>
          <a:prstGeom prst="line">
            <a:avLst/>
          </a:prstGeom>
          <a:noFill/>
          <a:ln w="25400">
            <a:solidFill>
              <a:srgbClr val="FFFFFF"/>
            </a:solidFill>
            <a:round/>
            <a:headEnd/>
            <a:tailEnd/>
          </a:ln>
        </p:spPr>
        <p:txBody>
          <a:bodyPr/>
          <a:lstStyle/>
          <a:p>
            <a:endParaRPr lang="en-US"/>
          </a:p>
        </p:txBody>
      </p:sp>
      <p:sp>
        <p:nvSpPr>
          <p:cNvPr id="13327" name="Line 15"/>
          <p:cNvSpPr>
            <a:spLocks noChangeShapeType="1"/>
          </p:cNvSpPr>
          <p:nvPr/>
        </p:nvSpPr>
        <p:spPr bwMode="auto">
          <a:xfrm>
            <a:off x="3962400" y="4648200"/>
            <a:ext cx="304800" cy="304800"/>
          </a:xfrm>
          <a:prstGeom prst="line">
            <a:avLst/>
          </a:prstGeom>
          <a:noFill/>
          <a:ln w="25400">
            <a:solidFill>
              <a:srgbClr val="FFFFFF"/>
            </a:solidFill>
            <a:round/>
            <a:headEnd/>
            <a:tailEnd/>
          </a:ln>
        </p:spPr>
        <p:txBody>
          <a:bodyPr/>
          <a:lstStyle/>
          <a:p>
            <a:endParaRPr lang="en-US"/>
          </a:p>
        </p:txBody>
      </p:sp>
      <p:sp>
        <p:nvSpPr>
          <p:cNvPr id="13328" name="Line 16"/>
          <p:cNvSpPr>
            <a:spLocks noChangeShapeType="1"/>
          </p:cNvSpPr>
          <p:nvPr/>
        </p:nvSpPr>
        <p:spPr bwMode="auto">
          <a:xfrm>
            <a:off x="4343400" y="3124200"/>
            <a:ext cx="304800" cy="0"/>
          </a:xfrm>
          <a:prstGeom prst="line">
            <a:avLst/>
          </a:prstGeom>
          <a:noFill/>
          <a:ln w="25400">
            <a:solidFill>
              <a:srgbClr val="DDDDDD"/>
            </a:solidFill>
            <a:round/>
            <a:headEnd/>
            <a:tailEnd/>
          </a:ln>
        </p:spPr>
        <p:txBody>
          <a:bodyPr/>
          <a:lstStyle/>
          <a:p>
            <a:endParaRPr lang="en-US"/>
          </a:p>
        </p:txBody>
      </p:sp>
      <p:sp>
        <p:nvSpPr>
          <p:cNvPr id="13329" name="Line 17"/>
          <p:cNvSpPr>
            <a:spLocks noChangeShapeType="1"/>
          </p:cNvSpPr>
          <p:nvPr/>
        </p:nvSpPr>
        <p:spPr bwMode="auto">
          <a:xfrm flipV="1">
            <a:off x="5562600" y="4572000"/>
            <a:ext cx="1905000" cy="0"/>
          </a:xfrm>
          <a:prstGeom prst="line">
            <a:avLst/>
          </a:prstGeom>
          <a:noFill/>
          <a:ln w="25400">
            <a:solidFill>
              <a:srgbClr val="DDDDDD"/>
            </a:solidFill>
            <a:round/>
            <a:headEnd/>
            <a:tailEnd/>
          </a:ln>
        </p:spPr>
        <p:txBody>
          <a:bodyPr/>
          <a:lstStyle/>
          <a:p>
            <a:endParaRPr lang="en-US"/>
          </a:p>
        </p:txBody>
      </p:sp>
      <p:sp>
        <p:nvSpPr>
          <p:cNvPr id="13330" name="Line 18"/>
          <p:cNvSpPr>
            <a:spLocks noChangeShapeType="1"/>
          </p:cNvSpPr>
          <p:nvPr/>
        </p:nvSpPr>
        <p:spPr bwMode="auto">
          <a:xfrm flipH="1" flipV="1">
            <a:off x="7315200" y="4343400"/>
            <a:ext cx="152400" cy="228600"/>
          </a:xfrm>
          <a:prstGeom prst="line">
            <a:avLst/>
          </a:prstGeom>
          <a:noFill/>
          <a:ln w="25400">
            <a:solidFill>
              <a:srgbClr val="DDDDDD"/>
            </a:solidFill>
            <a:round/>
            <a:headEnd/>
            <a:tailEnd/>
          </a:ln>
        </p:spPr>
        <p:txBody>
          <a:bodyPr/>
          <a:lstStyle/>
          <a:p>
            <a:endParaRPr lang="en-US"/>
          </a:p>
        </p:txBody>
      </p:sp>
      <p:sp>
        <p:nvSpPr>
          <p:cNvPr id="13331" name="Line 19"/>
          <p:cNvSpPr>
            <a:spLocks noChangeShapeType="1"/>
          </p:cNvSpPr>
          <p:nvPr/>
        </p:nvSpPr>
        <p:spPr bwMode="auto">
          <a:xfrm>
            <a:off x="762000" y="3124200"/>
            <a:ext cx="990600" cy="0"/>
          </a:xfrm>
          <a:prstGeom prst="line">
            <a:avLst/>
          </a:prstGeom>
          <a:noFill/>
          <a:ln w="25400">
            <a:solidFill>
              <a:schemeClr val="tx1"/>
            </a:solidFill>
            <a:round/>
            <a:headEnd/>
            <a:tailEnd type="arrow" w="med" len="med"/>
          </a:ln>
        </p:spPr>
        <p:txBody>
          <a:bodyPr/>
          <a:lstStyle/>
          <a:p>
            <a:endParaRPr lang="en-US"/>
          </a:p>
        </p:txBody>
      </p:sp>
      <p:sp>
        <p:nvSpPr>
          <p:cNvPr id="13332" name="Line 20"/>
          <p:cNvSpPr>
            <a:spLocks noChangeShapeType="1"/>
          </p:cNvSpPr>
          <p:nvPr/>
        </p:nvSpPr>
        <p:spPr bwMode="auto">
          <a:xfrm flipV="1">
            <a:off x="990600" y="4038600"/>
            <a:ext cx="1676400" cy="609600"/>
          </a:xfrm>
          <a:prstGeom prst="line">
            <a:avLst/>
          </a:prstGeom>
          <a:noFill/>
          <a:ln w="25400">
            <a:solidFill>
              <a:srgbClr val="DDDDDD"/>
            </a:solidFill>
            <a:round/>
            <a:headEnd/>
            <a:tailEnd/>
          </a:ln>
        </p:spPr>
        <p:txBody>
          <a:bodyPr/>
          <a:lstStyle/>
          <a:p>
            <a:endParaRPr lang="en-US"/>
          </a:p>
        </p:txBody>
      </p:sp>
      <p:sp>
        <p:nvSpPr>
          <p:cNvPr id="13333" name="Line 21"/>
          <p:cNvSpPr>
            <a:spLocks noChangeShapeType="1"/>
          </p:cNvSpPr>
          <p:nvPr/>
        </p:nvSpPr>
        <p:spPr bwMode="auto">
          <a:xfrm flipV="1">
            <a:off x="2667000" y="3657600"/>
            <a:ext cx="990600" cy="381000"/>
          </a:xfrm>
          <a:prstGeom prst="line">
            <a:avLst/>
          </a:prstGeom>
          <a:noFill/>
          <a:ln w="25400">
            <a:solidFill>
              <a:srgbClr val="DDDDDD"/>
            </a:solidFill>
            <a:round/>
            <a:headEnd/>
            <a:tailEnd/>
          </a:ln>
        </p:spPr>
        <p:txBody>
          <a:bodyPr/>
          <a:lstStyle/>
          <a:p>
            <a:endParaRPr lang="en-US"/>
          </a:p>
        </p:txBody>
      </p:sp>
      <p:sp>
        <p:nvSpPr>
          <p:cNvPr id="13334" name="Line 22"/>
          <p:cNvSpPr>
            <a:spLocks noChangeShapeType="1"/>
          </p:cNvSpPr>
          <p:nvPr/>
        </p:nvSpPr>
        <p:spPr bwMode="auto">
          <a:xfrm flipV="1">
            <a:off x="3657600" y="3352800"/>
            <a:ext cx="533400" cy="304800"/>
          </a:xfrm>
          <a:prstGeom prst="line">
            <a:avLst/>
          </a:prstGeom>
          <a:noFill/>
          <a:ln w="25400">
            <a:solidFill>
              <a:srgbClr val="DDDDDD"/>
            </a:solidFill>
            <a:round/>
            <a:headEnd/>
            <a:tailEnd/>
          </a:ln>
        </p:spPr>
        <p:txBody>
          <a:bodyPr/>
          <a:lstStyle/>
          <a:p>
            <a:endParaRPr lang="en-US"/>
          </a:p>
        </p:txBody>
      </p:sp>
      <p:grpSp>
        <p:nvGrpSpPr>
          <p:cNvPr id="2" name="Group 23"/>
          <p:cNvGrpSpPr>
            <a:grpSpLocks/>
          </p:cNvGrpSpPr>
          <p:nvPr/>
        </p:nvGrpSpPr>
        <p:grpSpPr bwMode="auto">
          <a:xfrm>
            <a:off x="3581400" y="5029200"/>
            <a:ext cx="762000" cy="76200"/>
            <a:chOff x="1968" y="3312"/>
            <a:chExt cx="480" cy="48"/>
          </a:xfrm>
        </p:grpSpPr>
        <p:sp>
          <p:nvSpPr>
            <p:cNvPr id="13385" name="Line 24"/>
            <p:cNvSpPr>
              <a:spLocks noChangeShapeType="1"/>
            </p:cNvSpPr>
            <p:nvPr/>
          </p:nvSpPr>
          <p:spPr bwMode="auto">
            <a:xfrm flipH="1">
              <a:off x="1968" y="3312"/>
              <a:ext cx="48" cy="48"/>
            </a:xfrm>
            <a:prstGeom prst="line">
              <a:avLst/>
            </a:prstGeom>
            <a:noFill/>
            <a:ln w="9525">
              <a:solidFill>
                <a:srgbClr val="DDDDDD"/>
              </a:solidFill>
              <a:round/>
              <a:headEnd/>
              <a:tailEnd/>
            </a:ln>
          </p:spPr>
          <p:txBody>
            <a:bodyPr/>
            <a:lstStyle/>
            <a:p>
              <a:endParaRPr lang="en-US"/>
            </a:p>
          </p:txBody>
        </p:sp>
        <p:sp>
          <p:nvSpPr>
            <p:cNvPr id="13386" name="Line 25"/>
            <p:cNvSpPr>
              <a:spLocks noChangeShapeType="1"/>
            </p:cNvSpPr>
            <p:nvPr/>
          </p:nvSpPr>
          <p:spPr bwMode="auto">
            <a:xfrm flipH="1">
              <a:off x="2016" y="3312"/>
              <a:ext cx="48" cy="48"/>
            </a:xfrm>
            <a:prstGeom prst="line">
              <a:avLst/>
            </a:prstGeom>
            <a:noFill/>
            <a:ln w="9525">
              <a:solidFill>
                <a:srgbClr val="DDDDDD"/>
              </a:solidFill>
              <a:round/>
              <a:headEnd/>
              <a:tailEnd/>
            </a:ln>
          </p:spPr>
          <p:txBody>
            <a:bodyPr/>
            <a:lstStyle/>
            <a:p>
              <a:endParaRPr lang="en-US"/>
            </a:p>
          </p:txBody>
        </p:sp>
        <p:sp>
          <p:nvSpPr>
            <p:cNvPr id="13387" name="Line 26"/>
            <p:cNvSpPr>
              <a:spLocks noChangeShapeType="1"/>
            </p:cNvSpPr>
            <p:nvPr/>
          </p:nvSpPr>
          <p:spPr bwMode="auto">
            <a:xfrm flipH="1">
              <a:off x="2064" y="3312"/>
              <a:ext cx="48" cy="48"/>
            </a:xfrm>
            <a:prstGeom prst="line">
              <a:avLst/>
            </a:prstGeom>
            <a:noFill/>
            <a:ln w="9525">
              <a:solidFill>
                <a:srgbClr val="DDDDDD"/>
              </a:solidFill>
              <a:round/>
              <a:headEnd/>
              <a:tailEnd/>
            </a:ln>
          </p:spPr>
          <p:txBody>
            <a:bodyPr/>
            <a:lstStyle/>
            <a:p>
              <a:endParaRPr lang="en-US"/>
            </a:p>
          </p:txBody>
        </p:sp>
        <p:sp>
          <p:nvSpPr>
            <p:cNvPr id="13388" name="Line 27"/>
            <p:cNvSpPr>
              <a:spLocks noChangeShapeType="1"/>
            </p:cNvSpPr>
            <p:nvPr/>
          </p:nvSpPr>
          <p:spPr bwMode="auto">
            <a:xfrm flipH="1">
              <a:off x="2112" y="3312"/>
              <a:ext cx="48" cy="48"/>
            </a:xfrm>
            <a:prstGeom prst="line">
              <a:avLst/>
            </a:prstGeom>
            <a:noFill/>
            <a:ln w="9525">
              <a:solidFill>
                <a:srgbClr val="DDDDDD"/>
              </a:solidFill>
              <a:round/>
              <a:headEnd/>
              <a:tailEnd/>
            </a:ln>
          </p:spPr>
          <p:txBody>
            <a:bodyPr/>
            <a:lstStyle/>
            <a:p>
              <a:endParaRPr lang="en-US"/>
            </a:p>
          </p:txBody>
        </p:sp>
        <p:sp>
          <p:nvSpPr>
            <p:cNvPr id="13389" name="Line 28"/>
            <p:cNvSpPr>
              <a:spLocks noChangeShapeType="1"/>
            </p:cNvSpPr>
            <p:nvPr/>
          </p:nvSpPr>
          <p:spPr bwMode="auto">
            <a:xfrm flipH="1">
              <a:off x="2304" y="3312"/>
              <a:ext cx="48" cy="48"/>
            </a:xfrm>
            <a:prstGeom prst="line">
              <a:avLst/>
            </a:prstGeom>
            <a:noFill/>
            <a:ln w="9525">
              <a:solidFill>
                <a:srgbClr val="DDDDDD"/>
              </a:solidFill>
              <a:round/>
              <a:headEnd/>
              <a:tailEnd/>
            </a:ln>
          </p:spPr>
          <p:txBody>
            <a:bodyPr/>
            <a:lstStyle/>
            <a:p>
              <a:endParaRPr lang="en-US"/>
            </a:p>
          </p:txBody>
        </p:sp>
        <p:sp>
          <p:nvSpPr>
            <p:cNvPr id="13390" name="Line 29"/>
            <p:cNvSpPr>
              <a:spLocks noChangeShapeType="1"/>
            </p:cNvSpPr>
            <p:nvPr/>
          </p:nvSpPr>
          <p:spPr bwMode="auto">
            <a:xfrm>
              <a:off x="2160" y="3312"/>
              <a:ext cx="48" cy="48"/>
            </a:xfrm>
            <a:prstGeom prst="line">
              <a:avLst/>
            </a:prstGeom>
            <a:noFill/>
            <a:ln w="9525">
              <a:solidFill>
                <a:srgbClr val="DDDDDD"/>
              </a:solidFill>
              <a:round/>
              <a:headEnd/>
              <a:tailEnd/>
            </a:ln>
          </p:spPr>
          <p:txBody>
            <a:bodyPr/>
            <a:lstStyle/>
            <a:p>
              <a:endParaRPr lang="en-US"/>
            </a:p>
          </p:txBody>
        </p:sp>
        <p:sp>
          <p:nvSpPr>
            <p:cNvPr id="13391" name="Line 30"/>
            <p:cNvSpPr>
              <a:spLocks noChangeShapeType="1"/>
            </p:cNvSpPr>
            <p:nvPr/>
          </p:nvSpPr>
          <p:spPr bwMode="auto">
            <a:xfrm>
              <a:off x="2208" y="3312"/>
              <a:ext cx="48" cy="48"/>
            </a:xfrm>
            <a:prstGeom prst="line">
              <a:avLst/>
            </a:prstGeom>
            <a:noFill/>
            <a:ln w="9525">
              <a:solidFill>
                <a:srgbClr val="DDDDDD"/>
              </a:solidFill>
              <a:round/>
              <a:headEnd/>
              <a:tailEnd/>
            </a:ln>
          </p:spPr>
          <p:txBody>
            <a:bodyPr/>
            <a:lstStyle/>
            <a:p>
              <a:endParaRPr lang="en-US"/>
            </a:p>
          </p:txBody>
        </p:sp>
        <p:sp>
          <p:nvSpPr>
            <p:cNvPr id="13392" name="Line 31"/>
            <p:cNvSpPr>
              <a:spLocks noChangeShapeType="1"/>
            </p:cNvSpPr>
            <p:nvPr/>
          </p:nvSpPr>
          <p:spPr bwMode="auto">
            <a:xfrm>
              <a:off x="2256" y="3312"/>
              <a:ext cx="48" cy="48"/>
            </a:xfrm>
            <a:prstGeom prst="line">
              <a:avLst/>
            </a:prstGeom>
            <a:noFill/>
            <a:ln w="9525">
              <a:solidFill>
                <a:srgbClr val="DDDDDD"/>
              </a:solidFill>
              <a:round/>
              <a:headEnd/>
              <a:tailEnd/>
            </a:ln>
          </p:spPr>
          <p:txBody>
            <a:bodyPr/>
            <a:lstStyle/>
            <a:p>
              <a:endParaRPr lang="en-US"/>
            </a:p>
          </p:txBody>
        </p:sp>
        <p:sp>
          <p:nvSpPr>
            <p:cNvPr id="13393" name="Line 32"/>
            <p:cNvSpPr>
              <a:spLocks noChangeShapeType="1"/>
            </p:cNvSpPr>
            <p:nvPr/>
          </p:nvSpPr>
          <p:spPr bwMode="auto">
            <a:xfrm flipH="1">
              <a:off x="2352" y="3312"/>
              <a:ext cx="48" cy="48"/>
            </a:xfrm>
            <a:prstGeom prst="line">
              <a:avLst/>
            </a:prstGeom>
            <a:noFill/>
            <a:ln w="9525">
              <a:solidFill>
                <a:srgbClr val="DDDDDD"/>
              </a:solidFill>
              <a:round/>
              <a:headEnd/>
              <a:tailEnd/>
            </a:ln>
          </p:spPr>
          <p:txBody>
            <a:bodyPr/>
            <a:lstStyle/>
            <a:p>
              <a:endParaRPr lang="en-US"/>
            </a:p>
          </p:txBody>
        </p:sp>
        <p:sp>
          <p:nvSpPr>
            <p:cNvPr id="13394" name="Line 33"/>
            <p:cNvSpPr>
              <a:spLocks noChangeShapeType="1"/>
            </p:cNvSpPr>
            <p:nvPr/>
          </p:nvSpPr>
          <p:spPr bwMode="auto">
            <a:xfrm flipH="1">
              <a:off x="2400" y="3312"/>
              <a:ext cx="48" cy="48"/>
            </a:xfrm>
            <a:prstGeom prst="line">
              <a:avLst/>
            </a:prstGeom>
            <a:noFill/>
            <a:ln w="9525">
              <a:solidFill>
                <a:srgbClr val="DDDDDD"/>
              </a:solidFill>
              <a:round/>
              <a:headEnd/>
              <a:tailEnd/>
            </a:ln>
          </p:spPr>
          <p:txBody>
            <a:bodyPr/>
            <a:lstStyle/>
            <a:p>
              <a:endParaRPr lang="en-US"/>
            </a:p>
          </p:txBody>
        </p:sp>
      </p:grpSp>
      <p:grpSp>
        <p:nvGrpSpPr>
          <p:cNvPr id="3" name="Group 34"/>
          <p:cNvGrpSpPr>
            <a:grpSpLocks/>
          </p:cNvGrpSpPr>
          <p:nvPr/>
        </p:nvGrpSpPr>
        <p:grpSpPr bwMode="auto">
          <a:xfrm>
            <a:off x="4495800" y="5029200"/>
            <a:ext cx="762000" cy="76200"/>
            <a:chOff x="1968" y="3312"/>
            <a:chExt cx="480" cy="48"/>
          </a:xfrm>
        </p:grpSpPr>
        <p:sp>
          <p:nvSpPr>
            <p:cNvPr id="13375" name="Line 35"/>
            <p:cNvSpPr>
              <a:spLocks noChangeShapeType="1"/>
            </p:cNvSpPr>
            <p:nvPr/>
          </p:nvSpPr>
          <p:spPr bwMode="auto">
            <a:xfrm flipH="1">
              <a:off x="1968" y="3312"/>
              <a:ext cx="48" cy="48"/>
            </a:xfrm>
            <a:prstGeom prst="line">
              <a:avLst/>
            </a:prstGeom>
            <a:noFill/>
            <a:ln w="9525">
              <a:solidFill>
                <a:srgbClr val="DDDDDD"/>
              </a:solidFill>
              <a:round/>
              <a:headEnd/>
              <a:tailEnd/>
            </a:ln>
          </p:spPr>
          <p:txBody>
            <a:bodyPr/>
            <a:lstStyle/>
            <a:p>
              <a:endParaRPr lang="en-US"/>
            </a:p>
          </p:txBody>
        </p:sp>
        <p:sp>
          <p:nvSpPr>
            <p:cNvPr id="13376" name="Line 36"/>
            <p:cNvSpPr>
              <a:spLocks noChangeShapeType="1"/>
            </p:cNvSpPr>
            <p:nvPr/>
          </p:nvSpPr>
          <p:spPr bwMode="auto">
            <a:xfrm flipH="1">
              <a:off x="2016" y="3312"/>
              <a:ext cx="48" cy="48"/>
            </a:xfrm>
            <a:prstGeom prst="line">
              <a:avLst/>
            </a:prstGeom>
            <a:noFill/>
            <a:ln w="9525">
              <a:solidFill>
                <a:srgbClr val="DDDDDD"/>
              </a:solidFill>
              <a:round/>
              <a:headEnd/>
              <a:tailEnd/>
            </a:ln>
          </p:spPr>
          <p:txBody>
            <a:bodyPr/>
            <a:lstStyle/>
            <a:p>
              <a:endParaRPr lang="en-US"/>
            </a:p>
          </p:txBody>
        </p:sp>
        <p:sp>
          <p:nvSpPr>
            <p:cNvPr id="13377" name="Line 37"/>
            <p:cNvSpPr>
              <a:spLocks noChangeShapeType="1"/>
            </p:cNvSpPr>
            <p:nvPr/>
          </p:nvSpPr>
          <p:spPr bwMode="auto">
            <a:xfrm flipH="1">
              <a:off x="2064" y="3312"/>
              <a:ext cx="48" cy="48"/>
            </a:xfrm>
            <a:prstGeom prst="line">
              <a:avLst/>
            </a:prstGeom>
            <a:noFill/>
            <a:ln w="9525">
              <a:solidFill>
                <a:srgbClr val="DDDDDD"/>
              </a:solidFill>
              <a:round/>
              <a:headEnd/>
              <a:tailEnd/>
            </a:ln>
          </p:spPr>
          <p:txBody>
            <a:bodyPr/>
            <a:lstStyle/>
            <a:p>
              <a:endParaRPr lang="en-US"/>
            </a:p>
          </p:txBody>
        </p:sp>
        <p:sp>
          <p:nvSpPr>
            <p:cNvPr id="13378" name="Line 38"/>
            <p:cNvSpPr>
              <a:spLocks noChangeShapeType="1"/>
            </p:cNvSpPr>
            <p:nvPr/>
          </p:nvSpPr>
          <p:spPr bwMode="auto">
            <a:xfrm flipH="1">
              <a:off x="2112" y="3312"/>
              <a:ext cx="48" cy="48"/>
            </a:xfrm>
            <a:prstGeom prst="line">
              <a:avLst/>
            </a:prstGeom>
            <a:noFill/>
            <a:ln w="9525">
              <a:solidFill>
                <a:srgbClr val="DDDDDD"/>
              </a:solidFill>
              <a:round/>
              <a:headEnd/>
              <a:tailEnd/>
            </a:ln>
          </p:spPr>
          <p:txBody>
            <a:bodyPr/>
            <a:lstStyle/>
            <a:p>
              <a:endParaRPr lang="en-US"/>
            </a:p>
          </p:txBody>
        </p:sp>
        <p:sp>
          <p:nvSpPr>
            <p:cNvPr id="13379" name="Line 39"/>
            <p:cNvSpPr>
              <a:spLocks noChangeShapeType="1"/>
            </p:cNvSpPr>
            <p:nvPr/>
          </p:nvSpPr>
          <p:spPr bwMode="auto">
            <a:xfrm flipH="1">
              <a:off x="2304" y="3312"/>
              <a:ext cx="48" cy="48"/>
            </a:xfrm>
            <a:prstGeom prst="line">
              <a:avLst/>
            </a:prstGeom>
            <a:noFill/>
            <a:ln w="9525">
              <a:solidFill>
                <a:srgbClr val="DDDDDD"/>
              </a:solidFill>
              <a:round/>
              <a:headEnd/>
              <a:tailEnd/>
            </a:ln>
          </p:spPr>
          <p:txBody>
            <a:bodyPr/>
            <a:lstStyle/>
            <a:p>
              <a:endParaRPr lang="en-US"/>
            </a:p>
          </p:txBody>
        </p:sp>
        <p:sp>
          <p:nvSpPr>
            <p:cNvPr id="13380" name="Line 40"/>
            <p:cNvSpPr>
              <a:spLocks noChangeShapeType="1"/>
            </p:cNvSpPr>
            <p:nvPr/>
          </p:nvSpPr>
          <p:spPr bwMode="auto">
            <a:xfrm>
              <a:off x="2160" y="3312"/>
              <a:ext cx="48" cy="48"/>
            </a:xfrm>
            <a:prstGeom prst="line">
              <a:avLst/>
            </a:prstGeom>
            <a:noFill/>
            <a:ln w="9525">
              <a:solidFill>
                <a:srgbClr val="DDDDDD"/>
              </a:solidFill>
              <a:round/>
              <a:headEnd/>
              <a:tailEnd/>
            </a:ln>
          </p:spPr>
          <p:txBody>
            <a:bodyPr/>
            <a:lstStyle/>
            <a:p>
              <a:endParaRPr lang="en-US"/>
            </a:p>
          </p:txBody>
        </p:sp>
        <p:sp>
          <p:nvSpPr>
            <p:cNvPr id="13381" name="Line 41"/>
            <p:cNvSpPr>
              <a:spLocks noChangeShapeType="1"/>
            </p:cNvSpPr>
            <p:nvPr/>
          </p:nvSpPr>
          <p:spPr bwMode="auto">
            <a:xfrm>
              <a:off x="2208" y="3312"/>
              <a:ext cx="48" cy="48"/>
            </a:xfrm>
            <a:prstGeom prst="line">
              <a:avLst/>
            </a:prstGeom>
            <a:noFill/>
            <a:ln w="9525">
              <a:solidFill>
                <a:srgbClr val="DDDDDD"/>
              </a:solidFill>
              <a:round/>
              <a:headEnd/>
              <a:tailEnd/>
            </a:ln>
          </p:spPr>
          <p:txBody>
            <a:bodyPr/>
            <a:lstStyle/>
            <a:p>
              <a:endParaRPr lang="en-US"/>
            </a:p>
          </p:txBody>
        </p:sp>
        <p:sp>
          <p:nvSpPr>
            <p:cNvPr id="13382" name="Line 42"/>
            <p:cNvSpPr>
              <a:spLocks noChangeShapeType="1"/>
            </p:cNvSpPr>
            <p:nvPr/>
          </p:nvSpPr>
          <p:spPr bwMode="auto">
            <a:xfrm>
              <a:off x="2256" y="3312"/>
              <a:ext cx="48" cy="48"/>
            </a:xfrm>
            <a:prstGeom prst="line">
              <a:avLst/>
            </a:prstGeom>
            <a:noFill/>
            <a:ln w="9525">
              <a:solidFill>
                <a:srgbClr val="DDDDDD"/>
              </a:solidFill>
              <a:round/>
              <a:headEnd/>
              <a:tailEnd/>
            </a:ln>
          </p:spPr>
          <p:txBody>
            <a:bodyPr/>
            <a:lstStyle/>
            <a:p>
              <a:endParaRPr lang="en-US"/>
            </a:p>
          </p:txBody>
        </p:sp>
        <p:sp>
          <p:nvSpPr>
            <p:cNvPr id="13383" name="Line 43"/>
            <p:cNvSpPr>
              <a:spLocks noChangeShapeType="1"/>
            </p:cNvSpPr>
            <p:nvPr/>
          </p:nvSpPr>
          <p:spPr bwMode="auto">
            <a:xfrm flipH="1">
              <a:off x="2352" y="3312"/>
              <a:ext cx="48" cy="48"/>
            </a:xfrm>
            <a:prstGeom prst="line">
              <a:avLst/>
            </a:prstGeom>
            <a:noFill/>
            <a:ln w="9525">
              <a:solidFill>
                <a:srgbClr val="DDDDDD"/>
              </a:solidFill>
              <a:round/>
              <a:headEnd/>
              <a:tailEnd/>
            </a:ln>
          </p:spPr>
          <p:txBody>
            <a:bodyPr/>
            <a:lstStyle/>
            <a:p>
              <a:endParaRPr lang="en-US"/>
            </a:p>
          </p:txBody>
        </p:sp>
        <p:sp>
          <p:nvSpPr>
            <p:cNvPr id="13384" name="Line 44"/>
            <p:cNvSpPr>
              <a:spLocks noChangeShapeType="1"/>
            </p:cNvSpPr>
            <p:nvPr/>
          </p:nvSpPr>
          <p:spPr bwMode="auto">
            <a:xfrm flipH="1">
              <a:off x="2400" y="3312"/>
              <a:ext cx="48" cy="48"/>
            </a:xfrm>
            <a:prstGeom prst="line">
              <a:avLst/>
            </a:prstGeom>
            <a:noFill/>
            <a:ln w="9525">
              <a:solidFill>
                <a:srgbClr val="DDDDDD"/>
              </a:solidFill>
              <a:round/>
              <a:headEnd/>
              <a:tailEnd/>
            </a:ln>
          </p:spPr>
          <p:txBody>
            <a:bodyPr/>
            <a:lstStyle/>
            <a:p>
              <a:endParaRPr lang="en-US"/>
            </a:p>
          </p:txBody>
        </p:sp>
      </p:grpSp>
      <p:sp>
        <p:nvSpPr>
          <p:cNvPr id="13337" name="Rectangle 45" descr="Granite"/>
          <p:cNvSpPr>
            <a:spLocks noChangeArrowheads="1"/>
          </p:cNvSpPr>
          <p:nvPr/>
        </p:nvSpPr>
        <p:spPr bwMode="auto">
          <a:xfrm>
            <a:off x="5638800" y="4572000"/>
            <a:ext cx="1905000" cy="76200"/>
          </a:xfrm>
          <a:prstGeom prst="rect">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38" name="Freeform 46" descr="Granite"/>
          <p:cNvSpPr>
            <a:spLocks/>
          </p:cNvSpPr>
          <p:nvPr/>
        </p:nvSpPr>
        <p:spPr bwMode="auto">
          <a:xfrm>
            <a:off x="7239000" y="4343400"/>
            <a:ext cx="914400" cy="304800"/>
          </a:xfrm>
          <a:custGeom>
            <a:avLst/>
            <a:gdLst>
              <a:gd name="T0" fmla="*/ 0 w 576"/>
              <a:gd name="T1" fmla="*/ 0 h 192"/>
              <a:gd name="T2" fmla="*/ 2147483647 w 576"/>
              <a:gd name="T3" fmla="*/ 2147483647 h 192"/>
              <a:gd name="T4" fmla="*/ 2147483647 w 576"/>
              <a:gd name="T5" fmla="*/ 2147483647 h 192"/>
              <a:gd name="T6" fmla="*/ 2147483647 w 576"/>
              <a:gd name="T7" fmla="*/ 2147483647 h 192"/>
              <a:gd name="T8" fmla="*/ 2147483647 w 576"/>
              <a:gd name="T9" fmla="*/ 0 h 192"/>
              <a:gd name="T10" fmla="*/ 0 w 576"/>
              <a:gd name="T11" fmla="*/ 0 h 192"/>
              <a:gd name="T12" fmla="*/ 0 60000 65536"/>
              <a:gd name="T13" fmla="*/ 0 60000 65536"/>
              <a:gd name="T14" fmla="*/ 0 60000 65536"/>
              <a:gd name="T15" fmla="*/ 0 60000 65536"/>
              <a:gd name="T16" fmla="*/ 0 60000 65536"/>
              <a:gd name="T17" fmla="*/ 0 60000 65536"/>
              <a:gd name="T18" fmla="*/ 0 w 576"/>
              <a:gd name="T19" fmla="*/ 0 h 192"/>
              <a:gd name="T20" fmla="*/ 576 w 576"/>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576" h="192">
                <a:moveTo>
                  <a:pt x="0" y="0"/>
                </a:moveTo>
                <a:lnTo>
                  <a:pt x="96" y="144"/>
                </a:lnTo>
                <a:lnTo>
                  <a:pt x="144" y="192"/>
                </a:lnTo>
                <a:lnTo>
                  <a:pt x="576" y="192"/>
                </a:lnTo>
                <a:lnTo>
                  <a:pt x="48" y="0"/>
                </a:lnTo>
                <a:lnTo>
                  <a:pt x="0" y="0"/>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13339" name="Rectangle 47" descr="Granite"/>
          <p:cNvSpPr>
            <a:spLocks noChangeArrowheads="1"/>
          </p:cNvSpPr>
          <p:nvPr/>
        </p:nvSpPr>
        <p:spPr bwMode="auto">
          <a:xfrm>
            <a:off x="5562600" y="4572000"/>
            <a:ext cx="76200" cy="76200"/>
          </a:xfrm>
          <a:prstGeom prst="rect">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40" name="Freeform 48" descr="Granite"/>
          <p:cNvSpPr>
            <a:spLocks/>
          </p:cNvSpPr>
          <p:nvPr/>
        </p:nvSpPr>
        <p:spPr bwMode="auto">
          <a:xfrm>
            <a:off x="609600" y="3124200"/>
            <a:ext cx="3733800" cy="1524000"/>
          </a:xfrm>
          <a:custGeom>
            <a:avLst/>
            <a:gdLst>
              <a:gd name="T0" fmla="*/ 0 w 2352"/>
              <a:gd name="T1" fmla="*/ 2147483647 h 960"/>
              <a:gd name="T2" fmla="*/ 2147483647 w 2352"/>
              <a:gd name="T3" fmla="*/ 2147483647 h 960"/>
              <a:gd name="T4" fmla="*/ 2147483647 w 2352"/>
              <a:gd name="T5" fmla="*/ 2147483647 h 960"/>
              <a:gd name="T6" fmla="*/ 2147483647 w 2352"/>
              <a:gd name="T7" fmla="*/ 2147483647 h 960"/>
              <a:gd name="T8" fmla="*/ 2147483647 w 2352"/>
              <a:gd name="T9" fmla="*/ 2147483647 h 960"/>
              <a:gd name="T10" fmla="*/ 2147483647 w 2352"/>
              <a:gd name="T11" fmla="*/ 0 h 960"/>
              <a:gd name="T12" fmla="*/ 2147483647 w 2352"/>
              <a:gd name="T13" fmla="*/ 2147483647 h 960"/>
              <a:gd name="T14" fmla="*/ 2147483647 w 2352"/>
              <a:gd name="T15" fmla="*/ 2147483647 h 960"/>
              <a:gd name="T16" fmla="*/ 0 w 2352"/>
              <a:gd name="T17" fmla="*/ 2147483647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2"/>
              <a:gd name="T28" fmla="*/ 0 h 960"/>
              <a:gd name="T29" fmla="*/ 2352 w 2352"/>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2" h="960">
                <a:moveTo>
                  <a:pt x="0" y="960"/>
                </a:moveTo>
                <a:lnTo>
                  <a:pt x="240" y="960"/>
                </a:lnTo>
                <a:lnTo>
                  <a:pt x="1296" y="576"/>
                </a:lnTo>
                <a:lnTo>
                  <a:pt x="1920" y="336"/>
                </a:lnTo>
                <a:lnTo>
                  <a:pt x="2256" y="144"/>
                </a:lnTo>
                <a:lnTo>
                  <a:pt x="2352" y="0"/>
                </a:lnTo>
                <a:lnTo>
                  <a:pt x="1920" y="240"/>
                </a:lnTo>
                <a:lnTo>
                  <a:pt x="1056" y="576"/>
                </a:lnTo>
                <a:lnTo>
                  <a:pt x="0" y="960"/>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13341" name="Freeform 49" descr="Stationery"/>
          <p:cNvSpPr>
            <a:spLocks/>
          </p:cNvSpPr>
          <p:nvPr/>
        </p:nvSpPr>
        <p:spPr bwMode="auto">
          <a:xfrm>
            <a:off x="990600" y="3352800"/>
            <a:ext cx="3200400" cy="1295400"/>
          </a:xfrm>
          <a:custGeom>
            <a:avLst/>
            <a:gdLst>
              <a:gd name="T0" fmla="*/ 0 w 2016"/>
              <a:gd name="T1" fmla="*/ 2147483647 h 816"/>
              <a:gd name="T2" fmla="*/ 2147483647 w 2016"/>
              <a:gd name="T3" fmla="*/ 2147483647 h 816"/>
              <a:gd name="T4" fmla="*/ 2147483647 w 2016"/>
              <a:gd name="T5" fmla="*/ 0 h 816"/>
              <a:gd name="T6" fmla="*/ 2147483647 w 2016"/>
              <a:gd name="T7" fmla="*/ 2147483647 h 816"/>
              <a:gd name="T8" fmla="*/ 0 w 2016"/>
              <a:gd name="T9" fmla="*/ 2147483647 h 816"/>
              <a:gd name="T10" fmla="*/ 0 60000 65536"/>
              <a:gd name="T11" fmla="*/ 0 60000 65536"/>
              <a:gd name="T12" fmla="*/ 0 60000 65536"/>
              <a:gd name="T13" fmla="*/ 0 60000 65536"/>
              <a:gd name="T14" fmla="*/ 0 60000 65536"/>
              <a:gd name="T15" fmla="*/ 0 w 2016"/>
              <a:gd name="T16" fmla="*/ 0 h 816"/>
              <a:gd name="T17" fmla="*/ 2016 w 2016"/>
              <a:gd name="T18" fmla="*/ 816 h 816"/>
            </a:gdLst>
            <a:ahLst/>
            <a:cxnLst>
              <a:cxn ang="T10">
                <a:pos x="T0" y="T1"/>
              </a:cxn>
              <a:cxn ang="T11">
                <a:pos x="T2" y="T3"/>
              </a:cxn>
              <a:cxn ang="T12">
                <a:pos x="T4" y="T5"/>
              </a:cxn>
              <a:cxn ang="T13">
                <a:pos x="T6" y="T7"/>
              </a:cxn>
              <a:cxn ang="T14">
                <a:pos x="T8" y="T9"/>
              </a:cxn>
            </a:cxnLst>
            <a:rect l="T15" t="T16" r="T17" b="T18"/>
            <a:pathLst>
              <a:path w="2016" h="816">
                <a:moveTo>
                  <a:pt x="0" y="816"/>
                </a:moveTo>
                <a:lnTo>
                  <a:pt x="1488" y="816"/>
                </a:lnTo>
                <a:lnTo>
                  <a:pt x="2016" y="0"/>
                </a:lnTo>
                <a:lnTo>
                  <a:pt x="1680" y="192"/>
                </a:lnTo>
                <a:lnTo>
                  <a:pt x="0" y="816"/>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13342" name="Line 50"/>
          <p:cNvSpPr>
            <a:spLocks noChangeShapeType="1"/>
          </p:cNvSpPr>
          <p:nvPr/>
        </p:nvSpPr>
        <p:spPr bwMode="auto">
          <a:xfrm>
            <a:off x="4648200" y="3124200"/>
            <a:ext cx="914400" cy="1447800"/>
          </a:xfrm>
          <a:prstGeom prst="line">
            <a:avLst/>
          </a:prstGeom>
          <a:noFill/>
          <a:ln w="44450">
            <a:solidFill>
              <a:srgbClr val="DDDDDD"/>
            </a:solidFill>
            <a:round/>
            <a:headEnd/>
            <a:tailEnd/>
          </a:ln>
        </p:spPr>
        <p:txBody>
          <a:bodyPr/>
          <a:lstStyle/>
          <a:p>
            <a:endParaRPr lang="en-US"/>
          </a:p>
        </p:txBody>
      </p:sp>
      <p:sp>
        <p:nvSpPr>
          <p:cNvPr id="13343" name="Line 51"/>
          <p:cNvSpPr>
            <a:spLocks noChangeShapeType="1"/>
          </p:cNvSpPr>
          <p:nvPr/>
        </p:nvSpPr>
        <p:spPr bwMode="auto">
          <a:xfrm flipH="1">
            <a:off x="3352800" y="3124200"/>
            <a:ext cx="990600" cy="1524000"/>
          </a:xfrm>
          <a:prstGeom prst="line">
            <a:avLst/>
          </a:prstGeom>
          <a:noFill/>
          <a:ln w="38100">
            <a:solidFill>
              <a:srgbClr val="DDDDDD"/>
            </a:solidFill>
            <a:round/>
            <a:headEnd/>
            <a:tailEnd/>
          </a:ln>
        </p:spPr>
        <p:txBody>
          <a:bodyPr/>
          <a:lstStyle/>
          <a:p>
            <a:endParaRPr lang="en-US"/>
          </a:p>
        </p:txBody>
      </p:sp>
      <p:sp>
        <p:nvSpPr>
          <p:cNvPr id="13344" name="Line 52"/>
          <p:cNvSpPr>
            <a:spLocks noChangeShapeType="1"/>
          </p:cNvSpPr>
          <p:nvPr/>
        </p:nvSpPr>
        <p:spPr bwMode="auto">
          <a:xfrm>
            <a:off x="5715000" y="3733800"/>
            <a:ext cx="2438400" cy="914400"/>
          </a:xfrm>
          <a:prstGeom prst="line">
            <a:avLst/>
          </a:prstGeom>
          <a:noFill/>
          <a:ln w="25400">
            <a:solidFill>
              <a:srgbClr val="DDDDDD"/>
            </a:solidFill>
            <a:round/>
            <a:headEnd/>
            <a:tailEnd/>
          </a:ln>
        </p:spPr>
        <p:txBody>
          <a:bodyPr/>
          <a:lstStyle/>
          <a:p>
            <a:endParaRPr lang="en-US"/>
          </a:p>
        </p:txBody>
      </p:sp>
      <p:sp>
        <p:nvSpPr>
          <p:cNvPr id="13345" name="Line 53"/>
          <p:cNvSpPr>
            <a:spLocks noChangeShapeType="1"/>
          </p:cNvSpPr>
          <p:nvPr/>
        </p:nvSpPr>
        <p:spPr bwMode="auto">
          <a:xfrm>
            <a:off x="2647950" y="4876800"/>
            <a:ext cx="1524000" cy="0"/>
          </a:xfrm>
          <a:prstGeom prst="line">
            <a:avLst/>
          </a:prstGeom>
          <a:noFill/>
          <a:ln w="12700">
            <a:solidFill>
              <a:srgbClr val="DDDDDD"/>
            </a:solidFill>
            <a:round/>
            <a:headEnd/>
            <a:tailEnd/>
          </a:ln>
        </p:spPr>
        <p:txBody>
          <a:bodyPr/>
          <a:lstStyle/>
          <a:p>
            <a:endParaRPr lang="en-US"/>
          </a:p>
        </p:txBody>
      </p:sp>
      <p:sp>
        <p:nvSpPr>
          <p:cNvPr id="13346" name="Rectangle 54" descr="Diagonal brick"/>
          <p:cNvSpPr>
            <a:spLocks noChangeArrowheads="1"/>
          </p:cNvSpPr>
          <p:nvPr/>
        </p:nvSpPr>
        <p:spPr bwMode="auto">
          <a:xfrm>
            <a:off x="4800600" y="4876800"/>
            <a:ext cx="1295400" cy="152400"/>
          </a:xfrm>
          <a:prstGeom prst="rect">
            <a:avLst/>
          </a:prstGeom>
          <a:pattFill prst="diagBrick">
            <a:fgClr>
              <a:schemeClr val="accent1"/>
            </a:fgClr>
            <a:bgClr>
              <a:srgbClr val="993300"/>
            </a:bgClr>
          </a:patt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47" name="Line 55"/>
          <p:cNvSpPr>
            <a:spLocks noChangeShapeType="1"/>
          </p:cNvSpPr>
          <p:nvPr/>
        </p:nvSpPr>
        <p:spPr bwMode="auto">
          <a:xfrm>
            <a:off x="4752975" y="4876800"/>
            <a:ext cx="1524000" cy="0"/>
          </a:xfrm>
          <a:prstGeom prst="line">
            <a:avLst/>
          </a:prstGeom>
          <a:noFill/>
          <a:ln w="12700">
            <a:solidFill>
              <a:srgbClr val="DDDDDD"/>
            </a:solidFill>
            <a:round/>
            <a:headEnd/>
            <a:tailEnd/>
          </a:ln>
        </p:spPr>
        <p:txBody>
          <a:bodyPr/>
          <a:lstStyle/>
          <a:p>
            <a:endParaRPr lang="en-US"/>
          </a:p>
        </p:txBody>
      </p:sp>
      <p:sp>
        <p:nvSpPr>
          <p:cNvPr id="13348" name="Line 56"/>
          <p:cNvSpPr>
            <a:spLocks noChangeShapeType="1"/>
          </p:cNvSpPr>
          <p:nvPr/>
        </p:nvSpPr>
        <p:spPr bwMode="auto">
          <a:xfrm>
            <a:off x="5867400" y="3810000"/>
            <a:ext cx="2209800" cy="838200"/>
          </a:xfrm>
          <a:prstGeom prst="line">
            <a:avLst/>
          </a:prstGeom>
          <a:noFill/>
          <a:ln w="25400">
            <a:solidFill>
              <a:srgbClr val="DDDDDD"/>
            </a:solidFill>
            <a:round/>
            <a:headEnd/>
            <a:tailEnd/>
          </a:ln>
        </p:spPr>
        <p:txBody>
          <a:bodyPr/>
          <a:lstStyle/>
          <a:p>
            <a:endParaRPr lang="en-US"/>
          </a:p>
        </p:txBody>
      </p:sp>
      <p:sp>
        <p:nvSpPr>
          <p:cNvPr id="13349" name="Line 57"/>
          <p:cNvSpPr>
            <a:spLocks noChangeShapeType="1"/>
          </p:cNvSpPr>
          <p:nvPr/>
        </p:nvSpPr>
        <p:spPr bwMode="auto">
          <a:xfrm>
            <a:off x="5181600" y="3505200"/>
            <a:ext cx="685800" cy="304800"/>
          </a:xfrm>
          <a:prstGeom prst="line">
            <a:avLst/>
          </a:prstGeom>
          <a:noFill/>
          <a:ln w="25400">
            <a:solidFill>
              <a:srgbClr val="DDDDDD"/>
            </a:solidFill>
            <a:round/>
            <a:headEnd/>
            <a:tailEnd/>
          </a:ln>
        </p:spPr>
        <p:txBody>
          <a:bodyPr/>
          <a:lstStyle/>
          <a:p>
            <a:endParaRPr lang="en-US"/>
          </a:p>
        </p:txBody>
      </p:sp>
      <p:sp>
        <p:nvSpPr>
          <p:cNvPr id="13350" name="Text Box 58"/>
          <p:cNvSpPr txBox="1">
            <a:spLocks noChangeArrowheads="1"/>
          </p:cNvSpPr>
          <p:nvPr/>
        </p:nvSpPr>
        <p:spPr bwMode="auto">
          <a:xfrm>
            <a:off x="838200" y="2743200"/>
            <a:ext cx="666750" cy="366713"/>
          </a:xfrm>
          <a:prstGeom prst="rect">
            <a:avLst/>
          </a:prstGeom>
          <a:noFill/>
          <a:ln w="9525">
            <a:noFill/>
            <a:miter lim="800000"/>
            <a:headEnd/>
            <a:tailEnd/>
          </a:ln>
        </p:spPr>
        <p:txBody>
          <a:bodyPr wrap="none">
            <a:spAutoFit/>
          </a:bodyPr>
          <a:lstStyle/>
          <a:p>
            <a:r>
              <a:rPr lang="en-US" sz="1800" b="0" i="1">
                <a:latin typeface="Arial" charset="0"/>
              </a:rPr>
              <a:t>Flow</a:t>
            </a:r>
          </a:p>
        </p:txBody>
      </p:sp>
      <p:sp>
        <p:nvSpPr>
          <p:cNvPr id="13351" name="Freeform 63" descr="Small confetti"/>
          <p:cNvSpPr>
            <a:spLocks/>
          </p:cNvSpPr>
          <p:nvPr/>
        </p:nvSpPr>
        <p:spPr bwMode="auto">
          <a:xfrm>
            <a:off x="4810125" y="4695825"/>
            <a:ext cx="1600200" cy="152400"/>
          </a:xfrm>
          <a:custGeom>
            <a:avLst/>
            <a:gdLst>
              <a:gd name="T0" fmla="*/ 2147483647 w 1008"/>
              <a:gd name="T1" fmla="*/ 0 h 96"/>
              <a:gd name="T2" fmla="*/ 0 w 1008"/>
              <a:gd name="T3" fmla="*/ 2147483647 h 96"/>
              <a:gd name="T4" fmla="*/ 2147483647 w 1008"/>
              <a:gd name="T5" fmla="*/ 2147483647 h 96"/>
              <a:gd name="T6" fmla="*/ 2147483647 w 1008"/>
              <a:gd name="T7" fmla="*/ 0 h 96"/>
              <a:gd name="T8" fmla="*/ 2147483647 w 1008"/>
              <a:gd name="T9" fmla="*/ 0 h 96"/>
              <a:gd name="T10" fmla="*/ 0 60000 65536"/>
              <a:gd name="T11" fmla="*/ 0 60000 65536"/>
              <a:gd name="T12" fmla="*/ 0 60000 65536"/>
              <a:gd name="T13" fmla="*/ 0 60000 65536"/>
              <a:gd name="T14" fmla="*/ 0 60000 65536"/>
              <a:gd name="T15" fmla="*/ 0 w 1008"/>
              <a:gd name="T16" fmla="*/ 0 h 96"/>
              <a:gd name="T17" fmla="*/ 1008 w 1008"/>
              <a:gd name="T18" fmla="*/ 96 h 96"/>
            </a:gdLst>
            <a:ahLst/>
            <a:cxnLst>
              <a:cxn ang="T10">
                <a:pos x="T0" y="T1"/>
              </a:cxn>
              <a:cxn ang="T11">
                <a:pos x="T2" y="T3"/>
              </a:cxn>
              <a:cxn ang="T12">
                <a:pos x="T4" y="T5"/>
              </a:cxn>
              <a:cxn ang="T13">
                <a:pos x="T6" y="T7"/>
              </a:cxn>
              <a:cxn ang="T14">
                <a:pos x="T8" y="T9"/>
              </a:cxn>
            </a:cxnLst>
            <a:rect l="T15" t="T16" r="T17" b="T18"/>
            <a:pathLst>
              <a:path w="1008" h="96">
                <a:moveTo>
                  <a:pt x="96" y="0"/>
                </a:moveTo>
                <a:lnTo>
                  <a:pt x="0" y="96"/>
                </a:lnTo>
                <a:lnTo>
                  <a:pt x="1008" y="96"/>
                </a:lnTo>
                <a:lnTo>
                  <a:pt x="1008" y="0"/>
                </a:lnTo>
                <a:lnTo>
                  <a:pt x="96" y="0"/>
                </a:lnTo>
                <a:close/>
              </a:path>
            </a:pathLst>
          </a:custGeom>
          <a:pattFill prst="smConfetti">
            <a:fgClr>
              <a:schemeClr val="accent1"/>
            </a:fgClr>
            <a:bgClr>
              <a:srgbClr val="993300"/>
            </a:bgClr>
          </a:pattFill>
          <a:ln w="9525">
            <a:noFill/>
            <a:round/>
            <a:headEnd/>
            <a:tailEnd/>
          </a:ln>
        </p:spPr>
        <p:txBody>
          <a:bodyPr/>
          <a:lstStyle/>
          <a:p>
            <a:endParaRPr lang="en-US"/>
          </a:p>
        </p:txBody>
      </p:sp>
      <p:sp>
        <p:nvSpPr>
          <p:cNvPr id="13352" name="Freeform 64" descr="Small confetti"/>
          <p:cNvSpPr>
            <a:spLocks/>
          </p:cNvSpPr>
          <p:nvPr/>
        </p:nvSpPr>
        <p:spPr bwMode="auto">
          <a:xfrm>
            <a:off x="2433638" y="4695825"/>
            <a:ext cx="1676400" cy="152400"/>
          </a:xfrm>
          <a:custGeom>
            <a:avLst/>
            <a:gdLst>
              <a:gd name="T0" fmla="*/ 0 w 1056"/>
              <a:gd name="T1" fmla="*/ 0 h 96"/>
              <a:gd name="T2" fmla="*/ 2147483647 w 1056"/>
              <a:gd name="T3" fmla="*/ 0 h 96"/>
              <a:gd name="T4" fmla="*/ 2147483647 w 1056"/>
              <a:gd name="T5" fmla="*/ 2147483647 h 96"/>
              <a:gd name="T6" fmla="*/ 0 w 1056"/>
              <a:gd name="T7" fmla="*/ 2147483647 h 96"/>
              <a:gd name="T8" fmla="*/ 0 w 1056"/>
              <a:gd name="T9" fmla="*/ 0 h 96"/>
              <a:gd name="T10" fmla="*/ 0 60000 65536"/>
              <a:gd name="T11" fmla="*/ 0 60000 65536"/>
              <a:gd name="T12" fmla="*/ 0 60000 65536"/>
              <a:gd name="T13" fmla="*/ 0 60000 65536"/>
              <a:gd name="T14" fmla="*/ 0 60000 65536"/>
              <a:gd name="T15" fmla="*/ 0 w 1056"/>
              <a:gd name="T16" fmla="*/ 0 h 96"/>
              <a:gd name="T17" fmla="*/ 1056 w 1056"/>
              <a:gd name="T18" fmla="*/ 96 h 96"/>
            </a:gdLst>
            <a:ahLst/>
            <a:cxnLst>
              <a:cxn ang="T10">
                <a:pos x="T0" y="T1"/>
              </a:cxn>
              <a:cxn ang="T11">
                <a:pos x="T2" y="T3"/>
              </a:cxn>
              <a:cxn ang="T12">
                <a:pos x="T4" y="T5"/>
              </a:cxn>
              <a:cxn ang="T13">
                <a:pos x="T6" y="T7"/>
              </a:cxn>
              <a:cxn ang="T14">
                <a:pos x="T8" y="T9"/>
              </a:cxn>
            </a:cxnLst>
            <a:rect l="T15" t="T16" r="T17" b="T18"/>
            <a:pathLst>
              <a:path w="1056" h="96">
                <a:moveTo>
                  <a:pt x="0" y="0"/>
                </a:moveTo>
                <a:lnTo>
                  <a:pt x="960" y="0"/>
                </a:lnTo>
                <a:lnTo>
                  <a:pt x="1056" y="96"/>
                </a:lnTo>
                <a:lnTo>
                  <a:pt x="0" y="96"/>
                </a:lnTo>
                <a:lnTo>
                  <a:pt x="0" y="0"/>
                </a:lnTo>
                <a:close/>
              </a:path>
            </a:pathLst>
          </a:custGeom>
          <a:pattFill prst="smConfetti">
            <a:fgClr>
              <a:schemeClr val="accent1"/>
            </a:fgClr>
            <a:bgClr>
              <a:srgbClr val="993300"/>
            </a:bgClr>
          </a:pattFill>
          <a:ln w="9525">
            <a:noFill/>
            <a:round/>
            <a:headEnd/>
            <a:tailEnd/>
          </a:ln>
        </p:spPr>
        <p:txBody>
          <a:bodyPr/>
          <a:lstStyle/>
          <a:p>
            <a:endParaRPr lang="en-US"/>
          </a:p>
        </p:txBody>
      </p:sp>
      <p:sp>
        <p:nvSpPr>
          <p:cNvPr id="13353" name="Line 65"/>
          <p:cNvSpPr>
            <a:spLocks noChangeShapeType="1"/>
          </p:cNvSpPr>
          <p:nvPr/>
        </p:nvSpPr>
        <p:spPr bwMode="auto">
          <a:xfrm>
            <a:off x="1066800" y="3581400"/>
            <a:ext cx="3048000" cy="0"/>
          </a:xfrm>
          <a:prstGeom prst="line">
            <a:avLst/>
          </a:prstGeom>
          <a:noFill/>
          <a:ln w="28575">
            <a:solidFill>
              <a:srgbClr val="0000FF"/>
            </a:solidFill>
            <a:round/>
            <a:headEnd/>
            <a:tailEnd/>
          </a:ln>
        </p:spPr>
        <p:txBody>
          <a:bodyPr/>
          <a:lstStyle/>
          <a:p>
            <a:endParaRPr lang="en-US"/>
          </a:p>
        </p:txBody>
      </p:sp>
      <p:sp>
        <p:nvSpPr>
          <p:cNvPr id="13354" name="Line 66"/>
          <p:cNvSpPr>
            <a:spLocks noChangeShapeType="1"/>
          </p:cNvSpPr>
          <p:nvPr/>
        </p:nvSpPr>
        <p:spPr bwMode="auto">
          <a:xfrm>
            <a:off x="1219200" y="3632200"/>
            <a:ext cx="1524000" cy="0"/>
          </a:xfrm>
          <a:prstGeom prst="line">
            <a:avLst/>
          </a:prstGeom>
          <a:noFill/>
          <a:ln w="12700">
            <a:solidFill>
              <a:schemeClr val="accent1"/>
            </a:solidFill>
            <a:round/>
            <a:headEnd/>
            <a:tailEnd/>
          </a:ln>
        </p:spPr>
        <p:txBody>
          <a:bodyPr/>
          <a:lstStyle/>
          <a:p>
            <a:endParaRPr lang="en-US"/>
          </a:p>
        </p:txBody>
      </p:sp>
      <p:sp>
        <p:nvSpPr>
          <p:cNvPr id="13355" name="Line 67"/>
          <p:cNvSpPr>
            <a:spLocks noChangeShapeType="1"/>
          </p:cNvSpPr>
          <p:nvPr/>
        </p:nvSpPr>
        <p:spPr bwMode="auto">
          <a:xfrm>
            <a:off x="1524000" y="3683000"/>
            <a:ext cx="914400" cy="0"/>
          </a:xfrm>
          <a:prstGeom prst="line">
            <a:avLst/>
          </a:prstGeom>
          <a:noFill/>
          <a:ln w="9525">
            <a:solidFill>
              <a:schemeClr val="accent1"/>
            </a:solidFill>
            <a:round/>
            <a:headEnd/>
            <a:tailEnd/>
          </a:ln>
        </p:spPr>
        <p:txBody>
          <a:bodyPr/>
          <a:lstStyle/>
          <a:p>
            <a:endParaRPr lang="en-US"/>
          </a:p>
        </p:txBody>
      </p:sp>
      <p:sp>
        <p:nvSpPr>
          <p:cNvPr id="13356" name="Line 68"/>
          <p:cNvSpPr>
            <a:spLocks noChangeShapeType="1"/>
          </p:cNvSpPr>
          <p:nvPr/>
        </p:nvSpPr>
        <p:spPr bwMode="auto">
          <a:xfrm>
            <a:off x="1676400" y="3733800"/>
            <a:ext cx="609600" cy="0"/>
          </a:xfrm>
          <a:prstGeom prst="line">
            <a:avLst/>
          </a:prstGeom>
          <a:noFill/>
          <a:ln w="9525">
            <a:solidFill>
              <a:schemeClr val="accent1"/>
            </a:solidFill>
            <a:round/>
            <a:headEnd/>
            <a:tailEnd/>
          </a:ln>
        </p:spPr>
        <p:txBody>
          <a:bodyPr/>
          <a:lstStyle/>
          <a:p>
            <a:endParaRPr lang="en-US"/>
          </a:p>
        </p:txBody>
      </p:sp>
      <p:sp>
        <p:nvSpPr>
          <p:cNvPr id="13357" name="AutoShape 69"/>
          <p:cNvSpPr>
            <a:spLocks noChangeArrowheads="1"/>
          </p:cNvSpPr>
          <p:nvPr/>
        </p:nvSpPr>
        <p:spPr bwMode="auto">
          <a:xfrm rot="10704699">
            <a:off x="1981200" y="3429000"/>
            <a:ext cx="152400" cy="152400"/>
          </a:xfrm>
          <a:prstGeom prst="triangle">
            <a:avLst>
              <a:gd name="adj" fmla="val 50000"/>
            </a:avLst>
          </a:prstGeom>
          <a:solidFill>
            <a:srgbClr val="FF0000"/>
          </a:solidFill>
          <a:ln w="9525">
            <a:solidFill>
              <a:srgbClr val="FF0000"/>
            </a:solid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58" name="Text Box 70"/>
          <p:cNvSpPr txBox="1">
            <a:spLocks noChangeArrowheads="1"/>
          </p:cNvSpPr>
          <p:nvPr/>
        </p:nvSpPr>
        <p:spPr bwMode="auto">
          <a:xfrm>
            <a:off x="6461125" y="4632325"/>
            <a:ext cx="1257300" cy="336550"/>
          </a:xfrm>
          <a:prstGeom prst="rect">
            <a:avLst/>
          </a:prstGeom>
          <a:noFill/>
          <a:ln w="9525">
            <a:noFill/>
            <a:miter lim="800000"/>
            <a:headEnd/>
            <a:tailEnd/>
          </a:ln>
        </p:spPr>
        <p:txBody>
          <a:bodyPr wrap="none">
            <a:spAutoFit/>
          </a:bodyPr>
          <a:lstStyle/>
          <a:p>
            <a:r>
              <a:rPr lang="en-US" sz="1600" b="0">
                <a:solidFill>
                  <a:srgbClr val="FFFF00"/>
                </a:solidFill>
                <a:latin typeface="Arial" charset="0"/>
              </a:rPr>
              <a:t>Overburden</a:t>
            </a:r>
          </a:p>
        </p:txBody>
      </p:sp>
      <p:sp>
        <p:nvSpPr>
          <p:cNvPr id="13359" name="Text Box 71"/>
          <p:cNvSpPr txBox="1">
            <a:spLocks noChangeArrowheads="1"/>
          </p:cNvSpPr>
          <p:nvPr/>
        </p:nvSpPr>
        <p:spPr bwMode="auto">
          <a:xfrm>
            <a:off x="5257800" y="5029200"/>
            <a:ext cx="646113" cy="336550"/>
          </a:xfrm>
          <a:prstGeom prst="rect">
            <a:avLst/>
          </a:prstGeom>
          <a:noFill/>
          <a:ln w="9525">
            <a:noFill/>
            <a:miter lim="800000"/>
            <a:headEnd/>
            <a:tailEnd/>
          </a:ln>
        </p:spPr>
        <p:txBody>
          <a:bodyPr wrap="none">
            <a:spAutoFit/>
          </a:bodyPr>
          <a:lstStyle/>
          <a:p>
            <a:r>
              <a:rPr lang="en-US" sz="1600" b="0">
                <a:solidFill>
                  <a:srgbClr val="FFFF00"/>
                </a:solidFill>
                <a:latin typeface="Arial" charset="0"/>
              </a:rPr>
              <a:t>Rock</a:t>
            </a:r>
          </a:p>
        </p:txBody>
      </p:sp>
      <p:sp>
        <p:nvSpPr>
          <p:cNvPr id="13360" name="AutoShape 72" descr="Granite"/>
          <p:cNvSpPr>
            <a:spLocks noChangeArrowheads="1"/>
          </p:cNvSpPr>
          <p:nvPr/>
        </p:nvSpPr>
        <p:spPr bwMode="auto">
          <a:xfrm rot="-2733702">
            <a:off x="702469" y="4515644"/>
            <a:ext cx="206375" cy="255587"/>
          </a:xfrm>
          <a:prstGeom prst="rtTriangle">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61" name="AutoShape 73" descr="Granite"/>
          <p:cNvSpPr>
            <a:spLocks noChangeArrowheads="1"/>
          </p:cNvSpPr>
          <p:nvPr/>
        </p:nvSpPr>
        <p:spPr bwMode="auto">
          <a:xfrm rot="-2733702">
            <a:off x="7857332" y="4569618"/>
            <a:ext cx="152400" cy="144463"/>
          </a:xfrm>
          <a:prstGeom prst="rtTriangle">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62" name="Line 74"/>
          <p:cNvSpPr>
            <a:spLocks noChangeShapeType="1"/>
          </p:cNvSpPr>
          <p:nvPr/>
        </p:nvSpPr>
        <p:spPr bwMode="auto">
          <a:xfrm>
            <a:off x="7854950" y="4654550"/>
            <a:ext cx="76200" cy="76200"/>
          </a:xfrm>
          <a:prstGeom prst="line">
            <a:avLst/>
          </a:prstGeom>
          <a:noFill/>
          <a:ln w="25400">
            <a:solidFill>
              <a:srgbClr val="DDDDDD"/>
            </a:solidFill>
            <a:round/>
            <a:headEnd/>
            <a:tailEnd/>
          </a:ln>
        </p:spPr>
        <p:txBody>
          <a:bodyPr/>
          <a:lstStyle/>
          <a:p>
            <a:endParaRPr lang="en-US"/>
          </a:p>
        </p:txBody>
      </p:sp>
      <p:sp>
        <p:nvSpPr>
          <p:cNvPr id="13363" name="Line 75"/>
          <p:cNvSpPr>
            <a:spLocks noChangeShapeType="1"/>
          </p:cNvSpPr>
          <p:nvPr/>
        </p:nvSpPr>
        <p:spPr bwMode="auto">
          <a:xfrm flipV="1">
            <a:off x="7931150" y="4648200"/>
            <a:ext cx="76200" cy="76200"/>
          </a:xfrm>
          <a:prstGeom prst="line">
            <a:avLst/>
          </a:prstGeom>
          <a:noFill/>
          <a:ln w="25400">
            <a:solidFill>
              <a:srgbClr val="DDDDDD"/>
            </a:solidFill>
            <a:round/>
            <a:headEnd/>
            <a:tailEnd/>
          </a:ln>
        </p:spPr>
        <p:txBody>
          <a:bodyPr/>
          <a:lstStyle/>
          <a:p>
            <a:endParaRPr lang="en-US"/>
          </a:p>
        </p:txBody>
      </p:sp>
      <p:sp>
        <p:nvSpPr>
          <p:cNvPr id="13364" name="Line 76"/>
          <p:cNvSpPr>
            <a:spLocks noChangeShapeType="1"/>
          </p:cNvSpPr>
          <p:nvPr/>
        </p:nvSpPr>
        <p:spPr bwMode="auto">
          <a:xfrm flipV="1">
            <a:off x="812800" y="4648200"/>
            <a:ext cx="165100" cy="158750"/>
          </a:xfrm>
          <a:prstGeom prst="line">
            <a:avLst/>
          </a:prstGeom>
          <a:noFill/>
          <a:ln w="25400">
            <a:solidFill>
              <a:srgbClr val="DDDDDD"/>
            </a:solidFill>
            <a:round/>
            <a:headEnd/>
            <a:tailEnd/>
          </a:ln>
        </p:spPr>
        <p:txBody>
          <a:bodyPr/>
          <a:lstStyle/>
          <a:p>
            <a:endParaRPr lang="en-US"/>
          </a:p>
        </p:txBody>
      </p:sp>
      <p:sp>
        <p:nvSpPr>
          <p:cNvPr id="13365" name="Line 77"/>
          <p:cNvSpPr>
            <a:spLocks noChangeShapeType="1"/>
          </p:cNvSpPr>
          <p:nvPr/>
        </p:nvSpPr>
        <p:spPr bwMode="auto">
          <a:xfrm>
            <a:off x="647700" y="4648200"/>
            <a:ext cx="184150" cy="152400"/>
          </a:xfrm>
          <a:prstGeom prst="line">
            <a:avLst/>
          </a:prstGeom>
          <a:noFill/>
          <a:ln w="25400">
            <a:solidFill>
              <a:srgbClr val="DDDDDD"/>
            </a:solidFill>
            <a:round/>
            <a:headEnd/>
            <a:tailEnd/>
          </a:ln>
        </p:spPr>
        <p:txBody>
          <a:bodyPr/>
          <a:lstStyle/>
          <a:p>
            <a:endParaRPr lang="en-US"/>
          </a:p>
        </p:txBody>
      </p:sp>
      <p:sp>
        <p:nvSpPr>
          <p:cNvPr id="13366" name="Line 78"/>
          <p:cNvSpPr>
            <a:spLocks noChangeShapeType="1"/>
          </p:cNvSpPr>
          <p:nvPr/>
        </p:nvSpPr>
        <p:spPr bwMode="auto">
          <a:xfrm>
            <a:off x="4800600" y="4953000"/>
            <a:ext cx="3048000" cy="0"/>
          </a:xfrm>
          <a:prstGeom prst="line">
            <a:avLst/>
          </a:prstGeom>
          <a:noFill/>
          <a:ln w="28575">
            <a:solidFill>
              <a:srgbClr val="0000FF"/>
            </a:solidFill>
            <a:round/>
            <a:headEnd/>
            <a:tailEnd/>
          </a:ln>
        </p:spPr>
        <p:txBody>
          <a:bodyPr/>
          <a:lstStyle/>
          <a:p>
            <a:endParaRPr lang="en-US"/>
          </a:p>
        </p:txBody>
      </p:sp>
      <p:sp>
        <p:nvSpPr>
          <p:cNvPr id="13367" name="Line 79"/>
          <p:cNvSpPr>
            <a:spLocks noChangeShapeType="1"/>
          </p:cNvSpPr>
          <p:nvPr/>
        </p:nvSpPr>
        <p:spPr bwMode="auto">
          <a:xfrm>
            <a:off x="4114800" y="3581400"/>
            <a:ext cx="685800" cy="1371600"/>
          </a:xfrm>
          <a:prstGeom prst="line">
            <a:avLst/>
          </a:prstGeom>
          <a:noFill/>
          <a:ln w="28575">
            <a:solidFill>
              <a:srgbClr val="0000FF"/>
            </a:solidFill>
            <a:round/>
            <a:headEnd/>
            <a:tailEnd/>
          </a:ln>
        </p:spPr>
        <p:txBody>
          <a:bodyPr/>
          <a:lstStyle/>
          <a:p>
            <a:endParaRPr lang="en-US"/>
          </a:p>
        </p:txBody>
      </p:sp>
      <p:sp>
        <p:nvSpPr>
          <p:cNvPr id="13368" name="AutoShape 80"/>
          <p:cNvSpPr>
            <a:spLocks noChangeArrowheads="1"/>
          </p:cNvSpPr>
          <p:nvPr/>
        </p:nvSpPr>
        <p:spPr bwMode="auto">
          <a:xfrm rot="10704699">
            <a:off x="5486400" y="4746625"/>
            <a:ext cx="152400" cy="152400"/>
          </a:xfrm>
          <a:prstGeom prst="triangle">
            <a:avLst>
              <a:gd name="adj" fmla="val 50000"/>
            </a:avLst>
          </a:prstGeom>
          <a:solidFill>
            <a:srgbClr val="FF0000"/>
          </a:solidFill>
          <a:ln w="9525">
            <a:solidFill>
              <a:srgbClr val="FF0000"/>
            </a:solid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69" name="Rectangle 81"/>
          <p:cNvSpPr>
            <a:spLocks noChangeArrowheads="1"/>
          </p:cNvSpPr>
          <p:nvPr/>
        </p:nvSpPr>
        <p:spPr bwMode="auto">
          <a:xfrm>
            <a:off x="4114800" y="3810000"/>
            <a:ext cx="685800" cy="1524000"/>
          </a:xfrm>
          <a:prstGeom prst="rect">
            <a:avLst/>
          </a:prstGeom>
          <a:noFill/>
          <a:ln w="22225">
            <a:solidFill>
              <a:schemeClr val="tx1"/>
            </a:solidFill>
            <a:prstDash val="dash"/>
            <a:miter lim="800000"/>
            <a:headEnd/>
            <a:tailEnd/>
          </a:ln>
        </p:spPr>
        <p:txBody>
          <a:bodyPr wrap="none" anchor="ctr"/>
          <a:lstStyle/>
          <a:p>
            <a:pPr algn="ctr" eaLnBrk="0" hangingPunct="0"/>
            <a:endParaRPr lang="en-US" sz="4000">
              <a:solidFill>
                <a:srgbClr val="FFFF00"/>
              </a:solidFill>
              <a:latin typeface="Arial" charset="0"/>
            </a:endParaRPr>
          </a:p>
        </p:txBody>
      </p:sp>
      <p:sp>
        <p:nvSpPr>
          <p:cNvPr id="13370" name="Freeform 87"/>
          <p:cNvSpPr>
            <a:spLocks/>
          </p:cNvSpPr>
          <p:nvPr/>
        </p:nvSpPr>
        <p:spPr bwMode="auto">
          <a:xfrm rot="-655466">
            <a:off x="4378329" y="4596342"/>
            <a:ext cx="371475" cy="365125"/>
          </a:xfrm>
          <a:custGeom>
            <a:avLst/>
            <a:gdLst>
              <a:gd name="T0" fmla="*/ 2147483647 w 181"/>
              <a:gd name="T1" fmla="*/ 2147483647 h 194"/>
              <a:gd name="T2" fmla="*/ 2147483647 w 181"/>
              <a:gd name="T3" fmla="*/ 2147483647 h 194"/>
              <a:gd name="T4" fmla="*/ 0 w 181"/>
              <a:gd name="T5" fmla="*/ 2147483647 h 194"/>
              <a:gd name="T6" fmla="*/ 2147483647 w 181"/>
              <a:gd name="T7" fmla="*/ 2147483647 h 194"/>
              <a:gd name="T8" fmla="*/ 2147483647 w 181"/>
              <a:gd name="T9" fmla="*/ 2147483647 h 194"/>
              <a:gd name="T10" fmla="*/ 2147483647 w 181"/>
              <a:gd name="T11" fmla="*/ 2147483647 h 194"/>
              <a:gd name="T12" fmla="*/ 0 60000 65536"/>
              <a:gd name="T13" fmla="*/ 0 60000 65536"/>
              <a:gd name="T14" fmla="*/ 0 60000 65536"/>
              <a:gd name="T15" fmla="*/ 0 60000 65536"/>
              <a:gd name="T16" fmla="*/ 0 60000 65536"/>
              <a:gd name="T17" fmla="*/ 0 60000 65536"/>
              <a:gd name="T18" fmla="*/ 0 w 181"/>
              <a:gd name="T19" fmla="*/ 0 h 194"/>
              <a:gd name="T20" fmla="*/ 181 w 181"/>
              <a:gd name="T21" fmla="*/ 194 h 194"/>
            </a:gdLst>
            <a:ahLst/>
            <a:cxnLst>
              <a:cxn ang="T12">
                <a:pos x="T0" y="T1"/>
              </a:cxn>
              <a:cxn ang="T13">
                <a:pos x="T2" y="T3"/>
              </a:cxn>
              <a:cxn ang="T14">
                <a:pos x="T4" y="T5"/>
              </a:cxn>
              <a:cxn ang="T15">
                <a:pos x="T6" y="T7"/>
              </a:cxn>
              <a:cxn ang="T16">
                <a:pos x="T8" y="T9"/>
              </a:cxn>
              <a:cxn ang="T17">
                <a:pos x="T10" y="T11"/>
              </a:cxn>
            </a:cxnLst>
            <a:rect l="T18" t="T19" r="T20" b="T21"/>
            <a:pathLst>
              <a:path w="181" h="194">
                <a:moveTo>
                  <a:pt x="126" y="194"/>
                </a:moveTo>
                <a:cubicBezTo>
                  <a:pt x="98" y="176"/>
                  <a:pt x="68" y="157"/>
                  <a:pt x="36" y="146"/>
                </a:cubicBezTo>
                <a:cubicBezTo>
                  <a:pt x="7" y="117"/>
                  <a:pt x="13" y="88"/>
                  <a:pt x="0" y="50"/>
                </a:cubicBezTo>
                <a:cubicBezTo>
                  <a:pt x="12" y="0"/>
                  <a:pt x="44" y="21"/>
                  <a:pt x="96" y="32"/>
                </a:cubicBezTo>
                <a:cubicBezTo>
                  <a:pt x="108" y="35"/>
                  <a:pt x="132" y="44"/>
                  <a:pt x="132" y="44"/>
                </a:cubicBezTo>
                <a:cubicBezTo>
                  <a:pt x="138" y="192"/>
                  <a:pt x="181" y="167"/>
                  <a:pt x="126" y="194"/>
                </a:cubicBezTo>
                <a:close/>
              </a:path>
            </a:pathLst>
          </a:custGeom>
          <a:solidFill>
            <a:schemeClr val="tx1"/>
          </a:solidFill>
          <a:ln w="9525">
            <a:noFill/>
            <a:round/>
            <a:headEnd/>
            <a:tailEnd/>
          </a:ln>
        </p:spPr>
        <p:txBody>
          <a:bodyPr anchor="ctr"/>
          <a:lstStyle/>
          <a:p>
            <a:endParaRPr lang="en-US"/>
          </a:p>
        </p:txBody>
      </p:sp>
      <p:sp>
        <p:nvSpPr>
          <p:cNvPr id="13371" name="Text Box 88"/>
          <p:cNvSpPr txBox="1">
            <a:spLocks noChangeArrowheads="1"/>
          </p:cNvSpPr>
          <p:nvPr/>
        </p:nvSpPr>
        <p:spPr bwMode="auto">
          <a:xfrm>
            <a:off x="3743325" y="5410200"/>
            <a:ext cx="1412875" cy="457200"/>
          </a:xfrm>
          <a:prstGeom prst="rect">
            <a:avLst/>
          </a:prstGeom>
          <a:noFill/>
          <a:ln w="9525" algn="ctr">
            <a:noFill/>
            <a:miter lim="800000"/>
            <a:headEnd/>
            <a:tailEnd/>
          </a:ln>
        </p:spPr>
        <p:txBody>
          <a:bodyPr wrap="none">
            <a:spAutoFit/>
          </a:bodyPr>
          <a:lstStyle/>
          <a:p>
            <a:pPr algn="ctr" eaLnBrk="0" hangingPunct="0"/>
            <a:r>
              <a:rPr lang="en-US" sz="2400" b="0">
                <a:latin typeface="Arial" charset="0"/>
              </a:rPr>
              <a:t>Sta 8+30</a:t>
            </a:r>
          </a:p>
        </p:txBody>
      </p:sp>
      <p:sp>
        <p:nvSpPr>
          <p:cNvPr id="13373" name="Rectangle 81"/>
          <p:cNvSpPr>
            <a:spLocks noChangeArrowheads="1"/>
          </p:cNvSpPr>
          <p:nvPr/>
        </p:nvSpPr>
        <p:spPr bwMode="auto">
          <a:xfrm>
            <a:off x="2514600" y="1452563"/>
            <a:ext cx="5630863" cy="1256371"/>
          </a:xfrm>
          <a:prstGeom prst="rect">
            <a:avLst/>
          </a:prstGeom>
          <a:noFill/>
          <a:ln w="9525">
            <a:noFill/>
            <a:miter lim="800000"/>
            <a:headEnd/>
            <a:tailEnd/>
          </a:ln>
        </p:spPr>
        <p:txBody>
          <a:bodyPr lIns="92075" tIns="46038" rIns="92075" bIns="46038">
            <a:spAutoFit/>
          </a:bodyPr>
          <a:lstStyle/>
          <a:p>
            <a:pPr marL="342900" indent="-342900">
              <a:spcBef>
                <a:spcPct val="20000"/>
              </a:spcBef>
              <a:buFont typeface="Arial" pitchFamily="34" charset="0"/>
              <a:buChar char="•"/>
            </a:pPr>
            <a:r>
              <a:rPr lang="en-US" sz="1800" b="0" dirty="0" err="1" smtClean="0"/>
              <a:t>Piezometers</a:t>
            </a:r>
            <a:r>
              <a:rPr lang="en-US" sz="1800" b="0" dirty="0" smtClean="0"/>
              <a:t> </a:t>
            </a:r>
            <a:r>
              <a:rPr lang="en-US" sz="1800" b="0" dirty="0"/>
              <a:t>in Former Cavity Area Confirm High Gradients Across Grouted Zone</a:t>
            </a:r>
          </a:p>
          <a:p>
            <a:pPr marL="342900" indent="-342900">
              <a:spcBef>
                <a:spcPct val="20000"/>
              </a:spcBef>
              <a:buFont typeface="Arial" pitchFamily="34" charset="0"/>
              <a:buChar char="•"/>
            </a:pPr>
            <a:r>
              <a:rPr lang="en-US" sz="1800" b="0" dirty="0"/>
              <a:t>High Potential for Seepage, Piping, and Internal Erosion on Right and Left Abutments</a:t>
            </a:r>
          </a:p>
        </p:txBody>
      </p:sp>
      <p:sp>
        <p:nvSpPr>
          <p:cNvPr id="13374" name="Text Box 86"/>
          <p:cNvSpPr txBox="1">
            <a:spLocks noChangeArrowheads="1"/>
          </p:cNvSpPr>
          <p:nvPr/>
        </p:nvSpPr>
        <p:spPr bwMode="auto">
          <a:xfrm>
            <a:off x="3276600" y="5867400"/>
            <a:ext cx="5096332" cy="646331"/>
          </a:xfrm>
          <a:prstGeom prst="rect">
            <a:avLst/>
          </a:prstGeom>
          <a:noFill/>
          <a:ln w="9525">
            <a:noFill/>
            <a:miter lim="800000"/>
            <a:headEnd/>
            <a:tailEnd/>
          </a:ln>
        </p:spPr>
        <p:txBody>
          <a:bodyPr wrap="none">
            <a:spAutoFit/>
          </a:bodyPr>
          <a:lstStyle/>
          <a:p>
            <a:r>
              <a:rPr lang="en-US" sz="1800" dirty="0">
                <a:solidFill>
                  <a:schemeClr val="bg1"/>
                </a:solidFill>
                <a:latin typeface="Arial" charset="0"/>
              </a:rPr>
              <a:t>Note: At Record Pool the Spillway Crest El 1685</a:t>
            </a:r>
          </a:p>
          <a:p>
            <a:r>
              <a:rPr lang="en-US" sz="1800" dirty="0">
                <a:solidFill>
                  <a:schemeClr val="bg1"/>
                </a:solidFill>
                <a:latin typeface="Arial" charset="0"/>
              </a:rPr>
              <a:t> was overtopped by </a:t>
            </a:r>
            <a:r>
              <a:rPr lang="en-US" sz="1800" dirty="0" smtClean="0">
                <a:solidFill>
                  <a:schemeClr val="bg1"/>
                </a:solidFill>
                <a:latin typeface="Arial" charset="0"/>
              </a:rPr>
              <a:t>183 mm in </a:t>
            </a:r>
            <a:r>
              <a:rPr lang="en-US" sz="1800" dirty="0">
                <a:solidFill>
                  <a:schemeClr val="bg1"/>
                </a:solidFill>
                <a:latin typeface="Arial" charset="0"/>
              </a:rPr>
              <a:t>June 1972</a:t>
            </a:r>
          </a:p>
        </p:txBody>
      </p:sp>
      <p:sp>
        <p:nvSpPr>
          <p:cNvPr id="83" name="TextBox 82"/>
          <p:cNvSpPr txBox="1"/>
          <p:nvPr/>
        </p:nvSpPr>
        <p:spPr>
          <a:xfrm>
            <a:off x="762000" y="457200"/>
            <a:ext cx="7696200" cy="584775"/>
          </a:xfrm>
          <a:prstGeom prst="rect">
            <a:avLst/>
          </a:prstGeom>
          <a:noFill/>
        </p:spPr>
        <p:txBody>
          <a:bodyPr wrap="square" rtlCol="0">
            <a:spAutoFit/>
          </a:bodyPr>
          <a:lstStyle/>
          <a:p>
            <a:pPr algn="ctr"/>
            <a:r>
              <a:rPr lang="en-US" sz="3200" b="1" dirty="0" smtClean="0"/>
              <a:t>Key Findings from Document Review</a:t>
            </a:r>
            <a:endParaRPr lang="en-US" sz="32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E Br Clarion River Map"/>
          <p:cNvPicPr>
            <a:picLocks noChangeAspect="1" noChangeArrowheads="1"/>
          </p:cNvPicPr>
          <p:nvPr/>
        </p:nvPicPr>
        <p:blipFill>
          <a:blip r:embed="rId3" cstate="print"/>
          <a:srcRect/>
          <a:stretch>
            <a:fillRect/>
          </a:stretch>
        </p:blipFill>
        <p:spPr bwMode="auto">
          <a:xfrm>
            <a:off x="3997325" y="3810000"/>
            <a:ext cx="4875213" cy="2895600"/>
          </a:xfrm>
          <a:prstGeom prst="rect">
            <a:avLst/>
          </a:prstGeom>
          <a:noFill/>
          <a:ln w="31750">
            <a:solidFill>
              <a:schemeClr val="tx1"/>
            </a:solidFill>
            <a:miter lim="800000"/>
            <a:headEnd/>
            <a:tailEnd/>
          </a:ln>
        </p:spPr>
      </p:pic>
      <p:sp>
        <p:nvSpPr>
          <p:cNvPr id="12291" name="Oval 4"/>
          <p:cNvSpPr>
            <a:spLocks noChangeArrowheads="1"/>
          </p:cNvSpPr>
          <p:nvPr/>
        </p:nvSpPr>
        <p:spPr bwMode="auto">
          <a:xfrm>
            <a:off x="8401050" y="4038600"/>
            <a:ext cx="457200" cy="457200"/>
          </a:xfrm>
          <a:prstGeom prst="ellipse">
            <a:avLst/>
          </a:prstGeom>
          <a:noFill/>
          <a:ln w="25400">
            <a:solidFill>
              <a:schemeClr val="tx1"/>
            </a:solidFill>
            <a:round/>
            <a:headEnd/>
            <a:tailEnd/>
          </a:ln>
        </p:spPr>
        <p:txBody>
          <a:bodyPr wrap="none" anchor="ctr"/>
          <a:lstStyle/>
          <a:p>
            <a:pPr algn="ctr" eaLnBrk="0" hangingPunct="0"/>
            <a:endParaRPr lang="en-US" sz="4000">
              <a:solidFill>
                <a:srgbClr val="FFFF00"/>
              </a:solidFill>
              <a:latin typeface="Arial" charset="0"/>
            </a:endParaRPr>
          </a:p>
        </p:txBody>
      </p:sp>
      <p:sp>
        <p:nvSpPr>
          <p:cNvPr id="12292" name="Rectangle 5"/>
          <p:cNvSpPr>
            <a:spLocks noChangeArrowheads="1"/>
          </p:cNvSpPr>
          <p:nvPr/>
        </p:nvSpPr>
        <p:spPr bwMode="auto">
          <a:xfrm>
            <a:off x="7429500" y="3819525"/>
            <a:ext cx="1447800" cy="1371600"/>
          </a:xfrm>
          <a:prstGeom prst="rect">
            <a:avLst/>
          </a:prstGeom>
          <a:noFill/>
          <a:ln w="57150">
            <a:solidFill>
              <a:schemeClr val="tx1"/>
            </a:solidFill>
            <a:miter lim="800000"/>
            <a:headEnd/>
            <a:tailEnd/>
          </a:ln>
        </p:spPr>
        <p:txBody>
          <a:bodyPr wrap="none" anchor="ctr"/>
          <a:lstStyle/>
          <a:p>
            <a:pPr algn="ctr" eaLnBrk="0" hangingPunct="0"/>
            <a:endParaRPr lang="en-US" sz="4000">
              <a:solidFill>
                <a:srgbClr val="FFFF00"/>
              </a:solidFill>
              <a:latin typeface="Arial" charset="0"/>
            </a:endParaRPr>
          </a:p>
        </p:txBody>
      </p:sp>
      <p:sp>
        <p:nvSpPr>
          <p:cNvPr id="12293" name="Oval 6"/>
          <p:cNvSpPr>
            <a:spLocks noChangeArrowheads="1"/>
          </p:cNvSpPr>
          <p:nvPr/>
        </p:nvSpPr>
        <p:spPr bwMode="auto">
          <a:xfrm>
            <a:off x="4533900" y="6248400"/>
            <a:ext cx="457200" cy="457200"/>
          </a:xfrm>
          <a:prstGeom prst="ellipse">
            <a:avLst/>
          </a:prstGeom>
          <a:noFill/>
          <a:ln w="25400">
            <a:solidFill>
              <a:schemeClr val="tx1"/>
            </a:solidFill>
            <a:round/>
            <a:headEnd/>
            <a:tailEnd/>
          </a:ln>
        </p:spPr>
        <p:txBody>
          <a:bodyPr wrap="none" anchor="ctr"/>
          <a:lstStyle/>
          <a:p>
            <a:pPr algn="ctr" eaLnBrk="0" hangingPunct="0"/>
            <a:endParaRPr lang="en-US" sz="4000">
              <a:solidFill>
                <a:srgbClr val="FFFF00"/>
              </a:solidFill>
              <a:latin typeface="Arial" charset="0"/>
            </a:endParaRPr>
          </a:p>
        </p:txBody>
      </p:sp>
      <p:sp>
        <p:nvSpPr>
          <p:cNvPr id="12294" name="Text Box 9"/>
          <p:cNvSpPr txBox="1">
            <a:spLocks noChangeArrowheads="1"/>
          </p:cNvSpPr>
          <p:nvPr/>
        </p:nvSpPr>
        <p:spPr bwMode="auto">
          <a:xfrm>
            <a:off x="269875" y="4965700"/>
            <a:ext cx="3692525" cy="954088"/>
          </a:xfrm>
          <a:prstGeom prst="rect">
            <a:avLst/>
          </a:prstGeom>
          <a:solidFill>
            <a:srgbClr val="FFFF00"/>
          </a:solidFill>
          <a:ln w="38100">
            <a:solidFill>
              <a:schemeClr val="tx1"/>
            </a:solidFill>
            <a:miter lim="800000"/>
            <a:headEnd/>
            <a:tailEnd/>
          </a:ln>
        </p:spPr>
        <p:txBody>
          <a:bodyPr wrap="none">
            <a:spAutoFit/>
          </a:bodyPr>
          <a:lstStyle/>
          <a:p>
            <a:pPr>
              <a:buFontTx/>
              <a:buChar char="•"/>
            </a:pPr>
            <a:r>
              <a:rPr lang="en-US" sz="1800" b="0">
                <a:latin typeface="Arial" charset="0"/>
              </a:rPr>
              <a:t>  Economic Losses $200M+</a:t>
            </a:r>
          </a:p>
          <a:p>
            <a:pPr>
              <a:buFontTx/>
              <a:buChar char="•"/>
            </a:pPr>
            <a:r>
              <a:rPr lang="en-US" sz="1800" b="0">
                <a:latin typeface="Arial" charset="0"/>
              </a:rPr>
              <a:t>  Population at Risk 8,800</a:t>
            </a:r>
          </a:p>
          <a:p>
            <a:pPr>
              <a:buFontTx/>
              <a:buChar char="•"/>
            </a:pPr>
            <a:r>
              <a:rPr lang="en-US" sz="1800" b="0">
                <a:latin typeface="Arial" charset="0"/>
              </a:rPr>
              <a:t>  Estimated Loss of Life 10 to 130</a:t>
            </a:r>
          </a:p>
        </p:txBody>
      </p:sp>
      <p:sp>
        <p:nvSpPr>
          <p:cNvPr id="12295" name="Oval 10"/>
          <p:cNvSpPr>
            <a:spLocks noChangeArrowheads="1"/>
          </p:cNvSpPr>
          <p:nvPr/>
        </p:nvSpPr>
        <p:spPr bwMode="auto">
          <a:xfrm>
            <a:off x="5448300" y="5943600"/>
            <a:ext cx="457200" cy="457200"/>
          </a:xfrm>
          <a:prstGeom prst="ellipse">
            <a:avLst/>
          </a:prstGeom>
          <a:noFill/>
          <a:ln w="25400">
            <a:solidFill>
              <a:schemeClr val="tx1"/>
            </a:solidFill>
            <a:round/>
            <a:headEnd/>
            <a:tailEnd/>
          </a:ln>
        </p:spPr>
        <p:txBody>
          <a:bodyPr wrap="none" anchor="ctr"/>
          <a:lstStyle/>
          <a:p>
            <a:pPr algn="ctr" eaLnBrk="0" hangingPunct="0"/>
            <a:endParaRPr lang="en-US" sz="4000">
              <a:solidFill>
                <a:srgbClr val="FFFF00"/>
              </a:solidFill>
              <a:latin typeface="Arial" charset="0"/>
            </a:endParaRPr>
          </a:p>
        </p:txBody>
      </p:sp>
      <p:sp>
        <p:nvSpPr>
          <p:cNvPr id="12296" name="Text Box 11"/>
          <p:cNvSpPr txBox="1">
            <a:spLocks noChangeArrowheads="1"/>
          </p:cNvSpPr>
          <p:nvPr/>
        </p:nvSpPr>
        <p:spPr bwMode="auto">
          <a:xfrm>
            <a:off x="7426325" y="4953000"/>
            <a:ext cx="755650" cy="228600"/>
          </a:xfrm>
          <a:prstGeom prst="rect">
            <a:avLst/>
          </a:prstGeom>
          <a:noFill/>
          <a:ln w="9525">
            <a:noFill/>
            <a:miter lim="800000"/>
            <a:headEnd/>
            <a:tailEnd/>
          </a:ln>
        </p:spPr>
        <p:txBody>
          <a:bodyPr wrap="none">
            <a:spAutoFit/>
          </a:bodyPr>
          <a:lstStyle/>
          <a:p>
            <a:r>
              <a:rPr lang="en-US" sz="900" b="0">
                <a:latin typeface="Arial" charset="0"/>
              </a:rPr>
              <a:t>Ridgway  </a:t>
            </a:r>
            <a:r>
              <a:rPr lang="en-US" sz="900">
                <a:latin typeface="Arial" charset="0"/>
              </a:rPr>
              <a:t>o</a:t>
            </a:r>
          </a:p>
        </p:txBody>
      </p:sp>
      <p:sp>
        <p:nvSpPr>
          <p:cNvPr id="12297" name="Text Box 12"/>
          <p:cNvSpPr txBox="1">
            <a:spLocks noChangeArrowheads="1"/>
          </p:cNvSpPr>
          <p:nvPr/>
        </p:nvSpPr>
        <p:spPr bwMode="auto">
          <a:xfrm>
            <a:off x="7423150" y="4648200"/>
            <a:ext cx="977900" cy="228600"/>
          </a:xfrm>
          <a:prstGeom prst="rect">
            <a:avLst/>
          </a:prstGeom>
          <a:noFill/>
          <a:ln w="9525">
            <a:noFill/>
            <a:miter lim="800000"/>
            <a:headEnd/>
            <a:tailEnd/>
          </a:ln>
        </p:spPr>
        <p:txBody>
          <a:bodyPr wrap="none">
            <a:spAutoFit/>
          </a:bodyPr>
          <a:lstStyle/>
          <a:p>
            <a:r>
              <a:rPr lang="en-US" sz="900" b="0">
                <a:latin typeface="Arial" charset="0"/>
              </a:rPr>
              <a:t>Johnsonburg  </a:t>
            </a:r>
            <a:r>
              <a:rPr lang="en-US" sz="900">
                <a:latin typeface="Arial" charset="0"/>
              </a:rPr>
              <a:t>o</a:t>
            </a:r>
          </a:p>
        </p:txBody>
      </p:sp>
      <p:sp>
        <p:nvSpPr>
          <p:cNvPr id="12298" name="Text Box 13"/>
          <p:cNvSpPr txBox="1">
            <a:spLocks noChangeArrowheads="1"/>
          </p:cNvSpPr>
          <p:nvPr/>
        </p:nvSpPr>
        <p:spPr bwMode="auto">
          <a:xfrm>
            <a:off x="2590800" y="304800"/>
            <a:ext cx="3810000" cy="584775"/>
          </a:xfrm>
          <a:prstGeom prst="rect">
            <a:avLst/>
          </a:prstGeom>
          <a:solidFill>
            <a:schemeClr val="bg1"/>
          </a:solidFill>
          <a:ln w="12700">
            <a:solidFill>
              <a:schemeClr val="tx1"/>
            </a:solidFill>
            <a:miter lim="800000"/>
            <a:headEnd/>
            <a:tailEnd/>
          </a:ln>
        </p:spPr>
        <p:txBody>
          <a:bodyPr wrap="square">
            <a:spAutoFit/>
          </a:bodyPr>
          <a:lstStyle/>
          <a:p>
            <a:r>
              <a:rPr lang="en-US" sz="3200" dirty="0">
                <a:latin typeface="Arial" charset="0"/>
              </a:rPr>
              <a:t>East Branch Dam</a:t>
            </a:r>
          </a:p>
        </p:txBody>
      </p:sp>
      <p:pic>
        <p:nvPicPr>
          <p:cNvPr id="12299" name="Picture 15"/>
          <p:cNvPicPr>
            <a:picLocks noChangeAspect="1" noChangeArrowheads="1"/>
          </p:cNvPicPr>
          <p:nvPr/>
        </p:nvPicPr>
        <p:blipFill>
          <a:blip r:embed="rId4" cstate="print"/>
          <a:srcRect/>
          <a:stretch>
            <a:fillRect/>
          </a:stretch>
        </p:blipFill>
        <p:spPr bwMode="auto">
          <a:xfrm>
            <a:off x="2660650" y="1447800"/>
            <a:ext cx="4419600" cy="3281363"/>
          </a:xfrm>
          <a:prstGeom prst="rect">
            <a:avLst/>
          </a:prstGeom>
          <a:noFill/>
          <a:ln w="25400">
            <a:solidFill>
              <a:srgbClr val="FFFF00"/>
            </a:solidFill>
            <a:miter lim="800000"/>
            <a:headEnd/>
            <a:tailEnd/>
          </a:ln>
        </p:spPr>
      </p:pic>
      <p:sp>
        <p:nvSpPr>
          <p:cNvPr id="12300" name="Oval 16"/>
          <p:cNvSpPr>
            <a:spLocks noChangeArrowheads="1"/>
          </p:cNvSpPr>
          <p:nvPr/>
        </p:nvSpPr>
        <p:spPr bwMode="auto">
          <a:xfrm>
            <a:off x="3729038" y="3213100"/>
            <a:ext cx="490537" cy="458788"/>
          </a:xfrm>
          <a:prstGeom prst="ellipse">
            <a:avLst/>
          </a:prstGeom>
          <a:noFill/>
          <a:ln w="22225">
            <a:solidFill>
              <a:srgbClr val="FF0000"/>
            </a:solidFill>
            <a:round/>
            <a:headEnd/>
            <a:tailEnd/>
          </a:ln>
        </p:spPr>
        <p:txBody>
          <a:bodyPr wrap="none" anchor="ctr"/>
          <a:lstStyle/>
          <a:p>
            <a:pPr algn="ctr" eaLnBrk="0" hangingPunct="0"/>
            <a:endParaRPr lang="en-US" sz="4000">
              <a:solidFill>
                <a:srgbClr val="FFFF00"/>
              </a:solidFill>
              <a:latin typeface="Arial" charset="0"/>
            </a:endParaRPr>
          </a:p>
        </p:txBody>
      </p:sp>
      <p:sp>
        <p:nvSpPr>
          <p:cNvPr id="12301" name="Text Box 17"/>
          <p:cNvSpPr txBox="1">
            <a:spLocks noChangeArrowheads="1"/>
          </p:cNvSpPr>
          <p:nvPr/>
        </p:nvSpPr>
        <p:spPr bwMode="auto">
          <a:xfrm>
            <a:off x="4208463" y="3308350"/>
            <a:ext cx="1507144" cy="677108"/>
          </a:xfrm>
          <a:prstGeom prst="rect">
            <a:avLst/>
          </a:prstGeom>
          <a:noFill/>
          <a:ln w="9525">
            <a:noFill/>
            <a:miter lim="800000"/>
            <a:headEnd/>
            <a:tailEnd/>
          </a:ln>
        </p:spPr>
        <p:txBody>
          <a:bodyPr wrap="none">
            <a:spAutoFit/>
          </a:bodyPr>
          <a:lstStyle/>
          <a:p>
            <a:r>
              <a:rPr lang="en-US" sz="1400" dirty="0">
                <a:latin typeface="Arial" charset="0"/>
              </a:rPr>
              <a:t>Johnsonburg</a:t>
            </a:r>
          </a:p>
          <a:p>
            <a:r>
              <a:rPr lang="en-US" sz="1200" dirty="0" smtClean="0">
                <a:latin typeface="Arial" charset="0"/>
              </a:rPr>
              <a:t>12 </a:t>
            </a:r>
            <a:r>
              <a:rPr lang="en-US" sz="1200" dirty="0" smtClean="0"/>
              <a:t>km </a:t>
            </a:r>
            <a:r>
              <a:rPr lang="en-US" sz="1200" dirty="0" smtClean="0">
                <a:latin typeface="Arial" charset="0"/>
              </a:rPr>
              <a:t>Downstream</a:t>
            </a:r>
            <a:endParaRPr lang="en-US" sz="1200" dirty="0">
              <a:latin typeface="Arial" charset="0"/>
            </a:endParaRPr>
          </a:p>
          <a:p>
            <a:r>
              <a:rPr lang="en-US" sz="1200" dirty="0">
                <a:latin typeface="Arial" charset="0"/>
              </a:rPr>
              <a:t>Population 3,000</a:t>
            </a:r>
          </a:p>
        </p:txBody>
      </p:sp>
      <p:sp>
        <p:nvSpPr>
          <p:cNvPr id="12302" name="Text Box 18"/>
          <p:cNvSpPr txBox="1">
            <a:spLocks noChangeArrowheads="1"/>
          </p:cNvSpPr>
          <p:nvPr/>
        </p:nvSpPr>
        <p:spPr bwMode="auto">
          <a:xfrm>
            <a:off x="3875088" y="4032250"/>
            <a:ext cx="1507144" cy="677108"/>
          </a:xfrm>
          <a:prstGeom prst="rect">
            <a:avLst/>
          </a:prstGeom>
          <a:noFill/>
          <a:ln w="9525">
            <a:noFill/>
            <a:miter lim="800000"/>
            <a:headEnd/>
            <a:tailEnd/>
          </a:ln>
        </p:spPr>
        <p:txBody>
          <a:bodyPr wrap="none">
            <a:spAutoFit/>
          </a:bodyPr>
          <a:lstStyle/>
          <a:p>
            <a:r>
              <a:rPr lang="en-US" sz="1400" dirty="0">
                <a:latin typeface="Arial" charset="0"/>
              </a:rPr>
              <a:t>Ridgway</a:t>
            </a:r>
          </a:p>
          <a:p>
            <a:r>
              <a:rPr lang="en-US" sz="1200" dirty="0" smtClean="0">
                <a:latin typeface="Arial" charset="0"/>
              </a:rPr>
              <a:t>24 km </a:t>
            </a:r>
            <a:r>
              <a:rPr lang="en-US" sz="1200" dirty="0">
                <a:latin typeface="Arial" charset="0"/>
              </a:rPr>
              <a:t>Downstream</a:t>
            </a:r>
          </a:p>
          <a:p>
            <a:r>
              <a:rPr lang="en-US" sz="1200" dirty="0">
                <a:latin typeface="Arial" charset="0"/>
              </a:rPr>
              <a:t>Population 4,500</a:t>
            </a:r>
          </a:p>
        </p:txBody>
      </p:sp>
      <p:sp>
        <p:nvSpPr>
          <p:cNvPr id="12303" name="Text Box 19"/>
          <p:cNvSpPr txBox="1">
            <a:spLocks noChangeArrowheads="1"/>
          </p:cNvSpPr>
          <p:nvPr/>
        </p:nvSpPr>
        <p:spPr bwMode="auto">
          <a:xfrm>
            <a:off x="5257800" y="2362200"/>
            <a:ext cx="1663700" cy="314325"/>
          </a:xfrm>
          <a:prstGeom prst="rect">
            <a:avLst/>
          </a:prstGeom>
          <a:solidFill>
            <a:schemeClr val="bg1"/>
          </a:solidFill>
          <a:ln w="9525">
            <a:solidFill>
              <a:schemeClr val="tx1"/>
            </a:solidFill>
            <a:miter lim="800000"/>
            <a:headEnd/>
            <a:tailEnd/>
          </a:ln>
        </p:spPr>
        <p:txBody>
          <a:bodyPr wrap="none">
            <a:spAutoFit/>
          </a:bodyPr>
          <a:lstStyle/>
          <a:p>
            <a:r>
              <a:rPr lang="en-US" sz="1400">
                <a:latin typeface="Arial" charset="0"/>
              </a:rPr>
              <a:t>East Branch Dam</a:t>
            </a:r>
          </a:p>
        </p:txBody>
      </p:sp>
      <p:sp>
        <p:nvSpPr>
          <p:cNvPr id="12304" name="Oval 20"/>
          <p:cNvSpPr>
            <a:spLocks noChangeArrowheads="1"/>
          </p:cNvSpPr>
          <p:nvPr/>
        </p:nvSpPr>
        <p:spPr bwMode="auto">
          <a:xfrm>
            <a:off x="3378200" y="4003675"/>
            <a:ext cx="490538" cy="458788"/>
          </a:xfrm>
          <a:prstGeom prst="ellipse">
            <a:avLst/>
          </a:prstGeom>
          <a:noFill/>
          <a:ln w="22225">
            <a:solidFill>
              <a:srgbClr val="FF0000"/>
            </a:solidFill>
            <a:round/>
            <a:headEnd/>
            <a:tailEnd/>
          </a:ln>
        </p:spPr>
        <p:txBody>
          <a:bodyPr wrap="none" anchor="ctr"/>
          <a:lstStyle/>
          <a:p>
            <a:pPr algn="ctr" eaLnBrk="0" hangingPunct="0"/>
            <a:endParaRPr lang="en-US" sz="4000">
              <a:solidFill>
                <a:srgbClr val="FFFF00"/>
              </a:solidFill>
              <a:latin typeface="Arial" charset="0"/>
            </a:endParaRPr>
          </a:p>
        </p:txBody>
      </p:sp>
      <p:sp>
        <p:nvSpPr>
          <p:cNvPr id="12305" name="Oval 21"/>
          <p:cNvSpPr>
            <a:spLocks noChangeArrowheads="1"/>
          </p:cNvSpPr>
          <p:nvPr/>
        </p:nvSpPr>
        <p:spPr bwMode="auto">
          <a:xfrm>
            <a:off x="4079875" y="2824163"/>
            <a:ext cx="490538" cy="458787"/>
          </a:xfrm>
          <a:prstGeom prst="ellipse">
            <a:avLst/>
          </a:prstGeom>
          <a:noFill/>
          <a:ln w="22225">
            <a:solidFill>
              <a:srgbClr val="FF0000"/>
            </a:solidFill>
            <a:round/>
            <a:headEnd/>
            <a:tailEnd/>
          </a:ln>
        </p:spPr>
        <p:txBody>
          <a:bodyPr wrap="none" anchor="ctr"/>
          <a:lstStyle/>
          <a:p>
            <a:pPr algn="ctr" eaLnBrk="0" hangingPunct="0"/>
            <a:endParaRPr lang="en-US" sz="4000">
              <a:solidFill>
                <a:srgbClr val="FFFF00"/>
              </a:solidFill>
              <a:latin typeface="Arial" charset="0"/>
            </a:endParaRPr>
          </a:p>
        </p:txBody>
      </p:sp>
      <p:sp>
        <p:nvSpPr>
          <p:cNvPr id="12306" name="Text Box 22"/>
          <p:cNvSpPr txBox="1">
            <a:spLocks noChangeArrowheads="1"/>
          </p:cNvSpPr>
          <p:nvPr/>
        </p:nvSpPr>
        <p:spPr bwMode="auto">
          <a:xfrm>
            <a:off x="4621215" y="2766482"/>
            <a:ext cx="1550424" cy="646331"/>
          </a:xfrm>
          <a:prstGeom prst="rect">
            <a:avLst/>
          </a:prstGeom>
          <a:noFill/>
          <a:ln w="9525">
            <a:noFill/>
            <a:miter lim="800000"/>
            <a:headEnd/>
            <a:tailEnd/>
          </a:ln>
        </p:spPr>
        <p:txBody>
          <a:bodyPr wrap="none">
            <a:spAutoFit/>
          </a:bodyPr>
          <a:lstStyle/>
          <a:p>
            <a:r>
              <a:rPr lang="en-US" sz="1200" dirty="0" smtClean="0">
                <a:latin typeface="Arial" charset="0"/>
              </a:rPr>
              <a:t>Glen Hazel</a:t>
            </a:r>
          </a:p>
          <a:p>
            <a:r>
              <a:rPr lang="en-US" sz="1200" dirty="0" smtClean="0"/>
              <a:t>1.6 km</a:t>
            </a:r>
            <a:r>
              <a:rPr lang="en-US" sz="1200" dirty="0" smtClean="0">
                <a:latin typeface="Arial" charset="0"/>
              </a:rPr>
              <a:t> Downstream</a:t>
            </a:r>
          </a:p>
          <a:p>
            <a:r>
              <a:rPr lang="en-US" sz="1200" dirty="0" smtClean="0"/>
              <a:t>Population 100</a:t>
            </a:r>
            <a:endParaRPr lang="en-US" sz="1200" dirty="0">
              <a:latin typeface="Arial" charset="0"/>
            </a:endParaRPr>
          </a:p>
        </p:txBody>
      </p:sp>
      <p:pic>
        <p:nvPicPr>
          <p:cNvPr id="12307" name="Picture 23" descr="pineyDam"/>
          <p:cNvPicPr>
            <a:picLocks noChangeAspect="1" noChangeArrowheads="1"/>
          </p:cNvPicPr>
          <p:nvPr/>
        </p:nvPicPr>
        <p:blipFill>
          <a:blip r:embed="rId5" cstate="print"/>
          <a:srcRect/>
          <a:stretch>
            <a:fillRect/>
          </a:stretch>
        </p:blipFill>
        <p:spPr bwMode="auto">
          <a:xfrm>
            <a:off x="6200775" y="5332413"/>
            <a:ext cx="2743200" cy="1412875"/>
          </a:xfrm>
          <a:prstGeom prst="rect">
            <a:avLst/>
          </a:prstGeom>
          <a:noFill/>
          <a:ln w="19050">
            <a:solidFill>
              <a:schemeClr val="tx1"/>
            </a:solidFill>
            <a:miter lim="800000"/>
            <a:headEnd/>
            <a:tailEnd/>
          </a:ln>
        </p:spPr>
      </p:pic>
      <p:sp>
        <p:nvSpPr>
          <p:cNvPr id="12308" name="Text Box 24"/>
          <p:cNvSpPr txBox="1">
            <a:spLocks noChangeArrowheads="1"/>
          </p:cNvSpPr>
          <p:nvPr/>
        </p:nvSpPr>
        <p:spPr bwMode="auto">
          <a:xfrm>
            <a:off x="6438900" y="5440363"/>
            <a:ext cx="1609736" cy="276999"/>
          </a:xfrm>
          <a:prstGeom prst="rect">
            <a:avLst/>
          </a:prstGeom>
          <a:noFill/>
          <a:ln w="12700">
            <a:noFill/>
            <a:miter lim="800000"/>
            <a:headEnd/>
            <a:tailEnd/>
          </a:ln>
        </p:spPr>
        <p:txBody>
          <a:bodyPr wrap="none">
            <a:spAutoFit/>
          </a:bodyPr>
          <a:lstStyle/>
          <a:p>
            <a:r>
              <a:rPr lang="en-US" sz="1200" dirty="0">
                <a:solidFill>
                  <a:schemeClr val="bg1"/>
                </a:solidFill>
                <a:latin typeface="Arial" charset="0"/>
              </a:rPr>
              <a:t>Piney Dam – </a:t>
            </a:r>
            <a:r>
              <a:rPr lang="en-US" sz="1200" dirty="0" smtClean="0">
                <a:solidFill>
                  <a:schemeClr val="bg1"/>
                </a:solidFill>
                <a:latin typeface="Arial" charset="0"/>
              </a:rPr>
              <a:t>132 km</a:t>
            </a:r>
            <a:endParaRPr lang="en-US" sz="1200" dirty="0">
              <a:solidFill>
                <a:schemeClr val="bg1"/>
              </a:solidFill>
              <a:latin typeface="Arial" charset="0"/>
            </a:endParaRPr>
          </a:p>
        </p:txBody>
      </p:sp>
      <p:sp>
        <p:nvSpPr>
          <p:cNvPr id="12309" name="Text Box 25"/>
          <p:cNvSpPr txBox="1">
            <a:spLocks noChangeArrowheads="1"/>
          </p:cNvSpPr>
          <p:nvPr/>
        </p:nvSpPr>
        <p:spPr bwMode="auto">
          <a:xfrm>
            <a:off x="1414463" y="6288088"/>
            <a:ext cx="2751074" cy="307777"/>
          </a:xfrm>
          <a:prstGeom prst="rect">
            <a:avLst/>
          </a:prstGeom>
          <a:solidFill>
            <a:schemeClr val="bg1"/>
          </a:solidFill>
          <a:ln w="12700">
            <a:solidFill>
              <a:schemeClr val="tx1"/>
            </a:solidFill>
            <a:miter lim="800000"/>
            <a:headEnd/>
            <a:tailEnd/>
          </a:ln>
        </p:spPr>
        <p:txBody>
          <a:bodyPr wrap="none">
            <a:spAutoFit/>
          </a:bodyPr>
          <a:lstStyle/>
          <a:p>
            <a:r>
              <a:rPr lang="en-US" sz="1400" dirty="0">
                <a:latin typeface="Arial" charset="0"/>
              </a:rPr>
              <a:t>Mouth of Clarion River – </a:t>
            </a:r>
            <a:r>
              <a:rPr lang="en-US" sz="1400" dirty="0" smtClean="0">
                <a:latin typeface="Arial" charset="0"/>
              </a:rPr>
              <a:t>175 km</a:t>
            </a:r>
            <a:endParaRPr lang="en-US" sz="1400" dirty="0">
              <a:latin typeface="Arial" charset="0"/>
            </a:endParaRPr>
          </a:p>
        </p:txBody>
      </p:sp>
      <p:sp>
        <p:nvSpPr>
          <p:cNvPr id="12310" name="Text Box 27"/>
          <p:cNvSpPr txBox="1">
            <a:spLocks noChangeArrowheads="1"/>
          </p:cNvSpPr>
          <p:nvPr/>
        </p:nvSpPr>
        <p:spPr bwMode="auto">
          <a:xfrm>
            <a:off x="4598988" y="3768725"/>
            <a:ext cx="1160462" cy="457200"/>
          </a:xfrm>
          <a:prstGeom prst="rect">
            <a:avLst/>
          </a:prstGeom>
          <a:noFill/>
          <a:ln w="12700">
            <a:noFill/>
            <a:miter lim="800000"/>
            <a:headEnd/>
            <a:tailEnd/>
          </a:ln>
        </p:spPr>
        <p:txBody>
          <a:bodyPr wrap="none">
            <a:spAutoFit/>
          </a:bodyPr>
          <a:lstStyle/>
          <a:p>
            <a:pPr algn="ctr"/>
            <a:r>
              <a:rPr lang="en-US" sz="1200" dirty="0">
                <a:solidFill>
                  <a:schemeClr val="bg1"/>
                </a:solidFill>
                <a:latin typeface="Arial" charset="0"/>
              </a:rPr>
              <a:t>Johnsonburg</a:t>
            </a:r>
          </a:p>
          <a:p>
            <a:pPr algn="ctr"/>
            <a:r>
              <a:rPr lang="en-US" sz="1200" dirty="0">
                <a:solidFill>
                  <a:schemeClr val="bg1"/>
                </a:solidFill>
                <a:latin typeface="Arial" charset="0"/>
              </a:rPr>
              <a:t>Paper Mill</a:t>
            </a:r>
          </a:p>
        </p:txBody>
      </p:sp>
      <p:sp>
        <p:nvSpPr>
          <p:cNvPr id="12311" name="Rectangle 29"/>
          <p:cNvSpPr>
            <a:spLocks noChangeArrowheads="1"/>
          </p:cNvSpPr>
          <p:nvPr/>
        </p:nvSpPr>
        <p:spPr bwMode="auto">
          <a:xfrm>
            <a:off x="2682875" y="1450975"/>
            <a:ext cx="4419600" cy="3276600"/>
          </a:xfrm>
          <a:prstGeom prst="rect">
            <a:avLst/>
          </a:prstGeom>
          <a:noFill/>
          <a:ln w="53975" algn="ctr">
            <a:solidFill>
              <a:schemeClr val="tx1"/>
            </a:solidFill>
            <a:miter lim="800000"/>
            <a:headEnd/>
            <a:tailEnd/>
          </a:ln>
        </p:spPr>
        <p:txBody>
          <a:bodyPr wrap="none" anchor="ctr"/>
          <a:lstStyle/>
          <a:p>
            <a:pPr algn="ctr" eaLnBrk="0" hangingPunct="0"/>
            <a:endParaRPr lang="en-US" sz="4000">
              <a:solidFill>
                <a:srgbClr val="FFFF00"/>
              </a:solidFill>
              <a:latin typeface="Arial" charset="0"/>
            </a:endParaRPr>
          </a:p>
        </p:txBody>
      </p:sp>
      <p:pic>
        <p:nvPicPr>
          <p:cNvPr id="12312" name="Picture 26" descr="Johnsonburg 2"/>
          <p:cNvPicPr>
            <a:picLocks noChangeAspect="1" noChangeArrowheads="1"/>
          </p:cNvPicPr>
          <p:nvPr/>
        </p:nvPicPr>
        <p:blipFill>
          <a:blip r:embed="rId6" cstate="print"/>
          <a:srcRect/>
          <a:stretch>
            <a:fillRect/>
          </a:stretch>
        </p:blipFill>
        <p:spPr bwMode="auto">
          <a:xfrm>
            <a:off x="381000" y="2514600"/>
            <a:ext cx="2043113" cy="2209800"/>
          </a:xfrm>
          <a:prstGeom prst="rect">
            <a:avLst/>
          </a:prstGeom>
          <a:noFill/>
          <a:ln w="19050">
            <a:solidFill>
              <a:schemeClr val="tx1"/>
            </a:solidFill>
            <a:miter lim="800000"/>
            <a:headEnd/>
            <a:tailEnd/>
          </a:ln>
        </p:spPr>
      </p:pic>
      <p:sp>
        <p:nvSpPr>
          <p:cNvPr id="12313" name="Text Box 30"/>
          <p:cNvSpPr txBox="1">
            <a:spLocks noChangeArrowheads="1"/>
          </p:cNvSpPr>
          <p:nvPr/>
        </p:nvSpPr>
        <p:spPr bwMode="auto">
          <a:xfrm>
            <a:off x="5067300" y="3581400"/>
            <a:ext cx="1524000" cy="457200"/>
          </a:xfrm>
          <a:prstGeom prst="rect">
            <a:avLst/>
          </a:prstGeom>
          <a:noFill/>
          <a:ln w="9525" algn="ctr">
            <a:noFill/>
            <a:miter lim="800000"/>
            <a:headEnd/>
            <a:tailEnd/>
          </a:ln>
        </p:spPr>
        <p:txBody>
          <a:bodyPr>
            <a:spAutoFit/>
          </a:bodyPr>
          <a:lstStyle/>
          <a:p>
            <a:pPr algn="ctr" eaLnBrk="0" hangingPunct="0">
              <a:spcBef>
                <a:spcPct val="50000"/>
              </a:spcBef>
            </a:pPr>
            <a:r>
              <a:rPr lang="en-US" sz="1200" dirty="0">
                <a:solidFill>
                  <a:schemeClr val="bg1"/>
                </a:solidFill>
                <a:latin typeface="Arial" charset="0"/>
              </a:rPr>
              <a:t>Johnsonburg Paper Mill</a:t>
            </a:r>
          </a:p>
        </p:txBody>
      </p:sp>
      <p:sp>
        <p:nvSpPr>
          <p:cNvPr id="12314" name="Line 30"/>
          <p:cNvSpPr>
            <a:spLocks noChangeShapeType="1"/>
          </p:cNvSpPr>
          <p:nvPr/>
        </p:nvSpPr>
        <p:spPr bwMode="auto">
          <a:xfrm flipH="1" flipV="1">
            <a:off x="2667000" y="4724400"/>
            <a:ext cx="4800600" cy="457200"/>
          </a:xfrm>
          <a:prstGeom prst="line">
            <a:avLst/>
          </a:prstGeom>
          <a:noFill/>
          <a:ln w="9525">
            <a:solidFill>
              <a:schemeClr val="tx1"/>
            </a:solidFill>
            <a:round/>
            <a:headEnd/>
            <a:tailEnd/>
          </a:ln>
        </p:spPr>
        <p:txBody>
          <a:bodyPr/>
          <a:lstStyle/>
          <a:p>
            <a:endParaRPr lang="en-US"/>
          </a:p>
        </p:txBody>
      </p:sp>
      <p:sp>
        <p:nvSpPr>
          <p:cNvPr id="12315" name="Line 31"/>
          <p:cNvSpPr>
            <a:spLocks noChangeShapeType="1"/>
          </p:cNvSpPr>
          <p:nvPr/>
        </p:nvSpPr>
        <p:spPr bwMode="auto">
          <a:xfrm flipH="1" flipV="1">
            <a:off x="7086600" y="1447800"/>
            <a:ext cx="1828800" cy="2362200"/>
          </a:xfrm>
          <a:prstGeom prst="line">
            <a:avLst/>
          </a:prstGeom>
          <a:noFill/>
          <a:ln w="9525">
            <a:solidFill>
              <a:schemeClr val="tx1"/>
            </a:solidFill>
            <a:round/>
            <a:headEnd/>
            <a:tailEnd/>
          </a:ln>
        </p:spPr>
        <p:txBody>
          <a:bodyPr/>
          <a:lstStyle/>
          <a:p>
            <a:endParaRPr lang="en-US"/>
          </a:p>
        </p:txBody>
      </p:sp>
      <p:sp>
        <p:nvSpPr>
          <p:cNvPr id="12316" name="Line 32"/>
          <p:cNvSpPr>
            <a:spLocks noChangeShapeType="1"/>
          </p:cNvSpPr>
          <p:nvPr/>
        </p:nvSpPr>
        <p:spPr bwMode="auto">
          <a:xfrm flipV="1">
            <a:off x="2438400" y="3505200"/>
            <a:ext cx="1295400" cy="1219200"/>
          </a:xfrm>
          <a:prstGeom prst="line">
            <a:avLst/>
          </a:prstGeom>
          <a:noFill/>
          <a:ln w="9525">
            <a:solidFill>
              <a:schemeClr val="tx1"/>
            </a:solidFill>
            <a:round/>
            <a:headEnd/>
            <a:tailEnd/>
          </a:ln>
        </p:spPr>
        <p:txBody>
          <a:bodyPr/>
          <a:lstStyle/>
          <a:p>
            <a:endParaRPr lang="en-US"/>
          </a:p>
        </p:txBody>
      </p:sp>
      <p:sp>
        <p:nvSpPr>
          <p:cNvPr id="12317" name="Line 33"/>
          <p:cNvSpPr>
            <a:spLocks noChangeShapeType="1"/>
          </p:cNvSpPr>
          <p:nvPr/>
        </p:nvSpPr>
        <p:spPr bwMode="auto">
          <a:xfrm flipH="1" flipV="1">
            <a:off x="2438400" y="2514600"/>
            <a:ext cx="1447800" cy="685800"/>
          </a:xfrm>
          <a:prstGeom prst="line">
            <a:avLst/>
          </a:prstGeom>
          <a:noFill/>
          <a:ln w="9525">
            <a:solidFill>
              <a:schemeClr val="tx1"/>
            </a:solidFill>
            <a:round/>
            <a:headEnd/>
            <a:tailEnd/>
          </a:ln>
        </p:spPr>
        <p:txBody>
          <a:bodyPr/>
          <a:lstStyle/>
          <a:p>
            <a:endParaRPr lang="en-US"/>
          </a:p>
        </p:txBody>
      </p:sp>
      <p:sp>
        <p:nvSpPr>
          <p:cNvPr id="12318" name="Line 34"/>
          <p:cNvSpPr>
            <a:spLocks noChangeShapeType="1"/>
          </p:cNvSpPr>
          <p:nvPr/>
        </p:nvSpPr>
        <p:spPr bwMode="auto">
          <a:xfrm flipH="1">
            <a:off x="5715000" y="5334000"/>
            <a:ext cx="457200" cy="609600"/>
          </a:xfrm>
          <a:prstGeom prst="line">
            <a:avLst/>
          </a:prstGeom>
          <a:noFill/>
          <a:ln w="9525">
            <a:solidFill>
              <a:schemeClr val="tx1"/>
            </a:solidFill>
            <a:round/>
            <a:headEnd/>
            <a:tailEnd/>
          </a:ln>
        </p:spPr>
        <p:txBody>
          <a:bodyPr/>
          <a:lstStyle/>
          <a:p>
            <a:endParaRPr lang="en-US"/>
          </a:p>
        </p:txBody>
      </p:sp>
      <p:sp>
        <p:nvSpPr>
          <p:cNvPr id="12319" name="Line 35"/>
          <p:cNvSpPr>
            <a:spLocks noChangeShapeType="1"/>
          </p:cNvSpPr>
          <p:nvPr/>
        </p:nvSpPr>
        <p:spPr bwMode="auto">
          <a:xfrm flipH="1" flipV="1">
            <a:off x="5791200" y="6400800"/>
            <a:ext cx="381000" cy="304800"/>
          </a:xfrm>
          <a:prstGeom prst="line">
            <a:avLst/>
          </a:prstGeom>
          <a:noFill/>
          <a:ln w="9525">
            <a:solidFill>
              <a:schemeClr val="tx1"/>
            </a:solidFill>
            <a:round/>
            <a:headEnd/>
            <a:tailEnd/>
          </a:ln>
        </p:spPr>
        <p:txBody>
          <a:bodyPr/>
          <a:lstStyle/>
          <a:p>
            <a:endParaRPr lang="en-US"/>
          </a:p>
        </p:txBody>
      </p:sp>
      <p:sp>
        <p:nvSpPr>
          <p:cNvPr id="12320" name="Text Box 36"/>
          <p:cNvSpPr txBox="1">
            <a:spLocks noChangeArrowheads="1"/>
          </p:cNvSpPr>
          <p:nvPr/>
        </p:nvSpPr>
        <p:spPr bwMode="auto">
          <a:xfrm>
            <a:off x="609600" y="990600"/>
            <a:ext cx="8129587" cy="462307"/>
          </a:xfrm>
          <a:prstGeom prst="rect">
            <a:avLst/>
          </a:prstGeom>
          <a:solidFill>
            <a:schemeClr val="accent1"/>
          </a:solidFill>
          <a:ln w="9525" algn="ctr">
            <a:solidFill>
              <a:schemeClr val="tx1"/>
            </a:solidFill>
            <a:miter lim="800000"/>
            <a:headEnd/>
            <a:tailEnd/>
          </a:ln>
        </p:spPr>
        <p:txBody>
          <a:bodyPr wrap="square" lIns="92075" tIns="46038" rIns="92075" bIns="46038">
            <a:spAutoFit/>
          </a:bodyPr>
          <a:lstStyle/>
          <a:p>
            <a:pPr marL="342900" indent="-342900" algn="ctr">
              <a:spcBef>
                <a:spcPct val="10000"/>
              </a:spcBef>
              <a:buClr>
                <a:srgbClr val="FFFF00"/>
              </a:buClr>
              <a:buSzPct val="75000"/>
              <a:buFont typeface="Wingdings" pitchFamily="2" charset="2"/>
              <a:buNone/>
            </a:pPr>
            <a:r>
              <a:rPr lang="en-US" sz="2400" b="0" dirty="0">
                <a:latin typeface="Arial" charset="0"/>
              </a:rPr>
              <a:t>Consequence Analysis – USBR </a:t>
            </a:r>
            <a:r>
              <a:rPr lang="en-US" sz="2400" b="0" dirty="0" smtClean="0">
                <a:latin typeface="Arial" charset="0"/>
              </a:rPr>
              <a:t>Method by Wayne </a:t>
            </a:r>
            <a:r>
              <a:rPr lang="en-US" sz="2400" b="0" dirty="0" err="1" smtClean="0">
                <a:latin typeface="Arial" charset="0"/>
              </a:rPr>
              <a:t>Grahm</a:t>
            </a:r>
            <a:endParaRPr lang="en-US" sz="2400" b="0" dirty="0">
              <a:latin typeface="Arial" charset="0"/>
            </a:endParaRPr>
          </a:p>
        </p:txBody>
      </p:sp>
      <p:sp>
        <p:nvSpPr>
          <p:cNvPr id="12321" name="Text Box 37"/>
          <p:cNvSpPr txBox="1">
            <a:spLocks noChangeArrowheads="1"/>
          </p:cNvSpPr>
          <p:nvPr/>
        </p:nvSpPr>
        <p:spPr bwMode="auto">
          <a:xfrm>
            <a:off x="1066800" y="5934075"/>
            <a:ext cx="1676400" cy="274638"/>
          </a:xfrm>
          <a:prstGeom prst="rect">
            <a:avLst/>
          </a:prstGeom>
          <a:noFill/>
          <a:ln w="9525">
            <a:noFill/>
            <a:miter lim="800000"/>
            <a:headEnd/>
            <a:tailEnd/>
          </a:ln>
        </p:spPr>
        <p:txBody>
          <a:bodyPr>
            <a:spAutoFit/>
          </a:bodyPr>
          <a:lstStyle/>
          <a:p>
            <a:pPr>
              <a:spcBef>
                <a:spcPct val="50000"/>
              </a:spcBef>
            </a:pPr>
            <a:r>
              <a:rPr lang="en-US" sz="1200"/>
              <a:t>sPRA LoL @ 3 - 30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2nd_test_fig_3"/>
          <p:cNvPicPr>
            <a:picLocks noChangeAspect="1" noChangeArrowheads="1"/>
          </p:cNvPicPr>
          <p:nvPr/>
        </p:nvPicPr>
        <p:blipFill>
          <a:blip r:embed="rId3" cstate="print"/>
          <a:srcRect/>
          <a:stretch>
            <a:fillRect/>
          </a:stretch>
        </p:blipFill>
        <p:spPr bwMode="auto">
          <a:xfrm>
            <a:off x="685800" y="457200"/>
            <a:ext cx="4165600" cy="3124200"/>
          </a:xfrm>
          <a:prstGeom prst="rect">
            <a:avLst/>
          </a:prstGeom>
          <a:noFill/>
          <a:ln w="9525">
            <a:noFill/>
            <a:miter lim="800000"/>
            <a:headEnd/>
            <a:tailEnd/>
          </a:ln>
        </p:spPr>
      </p:pic>
      <p:pic>
        <p:nvPicPr>
          <p:cNvPr id="3" name="Picture 2" descr="Cutoff 8+56 Foundation Report.jpg"/>
          <p:cNvPicPr>
            <a:picLocks noChangeAspect="1"/>
          </p:cNvPicPr>
          <p:nvPr/>
        </p:nvPicPr>
        <p:blipFill>
          <a:blip r:embed="rId4" cstate="screen"/>
          <a:stretch>
            <a:fillRect/>
          </a:stretch>
        </p:blipFill>
        <p:spPr>
          <a:xfrm>
            <a:off x="5410200" y="381000"/>
            <a:ext cx="3276600" cy="5872348"/>
          </a:xfrm>
          <a:prstGeom prst="rect">
            <a:avLst/>
          </a:prstGeom>
        </p:spPr>
      </p:pic>
      <p:sp>
        <p:nvSpPr>
          <p:cNvPr id="4" name="TextBox 3"/>
          <p:cNvSpPr txBox="1"/>
          <p:nvPr/>
        </p:nvSpPr>
        <p:spPr>
          <a:xfrm>
            <a:off x="381000" y="3733800"/>
            <a:ext cx="4495800" cy="2400657"/>
          </a:xfrm>
          <a:prstGeom prst="rect">
            <a:avLst/>
          </a:prstGeom>
          <a:noFill/>
        </p:spPr>
        <p:txBody>
          <a:bodyPr wrap="square" rtlCol="0">
            <a:spAutoFit/>
          </a:bodyPr>
          <a:lstStyle/>
          <a:p>
            <a:pPr algn="ctr"/>
            <a:r>
              <a:rPr lang="en-US" sz="2400" b="1" dirty="0" smtClean="0">
                <a:solidFill>
                  <a:srgbClr val="0033CC"/>
                </a:solidFill>
              </a:rPr>
              <a:t>“Smoking Gun”</a:t>
            </a:r>
          </a:p>
          <a:p>
            <a:r>
              <a:rPr lang="en-US" dirty="0" smtClean="0"/>
              <a:t>Untreated rock joints in cut-off trench </a:t>
            </a:r>
          </a:p>
          <a:p>
            <a:endParaRPr lang="en-US" dirty="0" smtClean="0"/>
          </a:p>
          <a:p>
            <a:r>
              <a:rPr lang="en-US" dirty="0" smtClean="0"/>
              <a:t>Photo evidence at </a:t>
            </a:r>
            <a:r>
              <a:rPr lang="en-US" dirty="0" err="1" smtClean="0"/>
              <a:t>Sta</a:t>
            </a:r>
            <a:r>
              <a:rPr lang="en-US" dirty="0" smtClean="0"/>
              <a:t> 8+40 discovered by Risk Cadre during review of data housed at the Federal Archives in Philadelphia.</a:t>
            </a:r>
          </a:p>
          <a:p>
            <a:endParaRPr lang="en-US" dirty="0" smtClean="0"/>
          </a:p>
          <a:p>
            <a:r>
              <a:rPr lang="en-US" dirty="0" smtClean="0"/>
              <a:t>This was a key piece of evidence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28600" y="152400"/>
            <a:ext cx="5105400" cy="6497782"/>
          </a:xfrm>
          <a:prstGeom prst="rect">
            <a:avLst/>
          </a:prstGeom>
          <a:noFill/>
          <a:ln w="9525">
            <a:noFill/>
            <a:miter lim="800000"/>
            <a:headEnd/>
            <a:tailEnd/>
          </a:ln>
        </p:spPr>
      </p:pic>
      <p:sp>
        <p:nvSpPr>
          <p:cNvPr id="6" name="TextBox 5"/>
          <p:cNvSpPr txBox="1"/>
          <p:nvPr/>
        </p:nvSpPr>
        <p:spPr>
          <a:xfrm>
            <a:off x="5562600" y="1752600"/>
            <a:ext cx="3276600" cy="2862322"/>
          </a:xfrm>
          <a:prstGeom prst="rect">
            <a:avLst/>
          </a:prstGeom>
          <a:noFill/>
        </p:spPr>
        <p:txBody>
          <a:bodyPr wrap="square" rtlCol="0">
            <a:spAutoFit/>
          </a:bodyPr>
          <a:lstStyle/>
          <a:p>
            <a:r>
              <a:rPr lang="en-US" b="1" dirty="0" smtClean="0"/>
              <a:t>USBR Risk Analysis Results</a:t>
            </a:r>
          </a:p>
          <a:p>
            <a:r>
              <a:rPr lang="en-US" sz="1600" dirty="0" smtClean="0"/>
              <a:t>(Public Protection Guidelines)</a:t>
            </a:r>
          </a:p>
          <a:p>
            <a:endParaRPr lang="en-US" dirty="0" smtClean="0"/>
          </a:p>
          <a:p>
            <a:pPr marL="285750" indent="-285750">
              <a:buFont typeface="Arial" pitchFamily="34" charset="0"/>
              <a:buChar char="•"/>
            </a:pPr>
            <a:r>
              <a:rPr lang="en-US" dirty="0" smtClean="0"/>
              <a:t>Confirmed SPRA findings that the project posed unacceptable high risk</a:t>
            </a:r>
          </a:p>
          <a:p>
            <a:pPr marL="285750" indent="-285750">
              <a:buFont typeface="Arial" pitchFamily="34" charset="0"/>
              <a:buChar char="•"/>
            </a:pPr>
            <a:endParaRPr lang="en-US" dirty="0" smtClean="0"/>
          </a:p>
          <a:p>
            <a:pPr marL="285750" indent="-285750">
              <a:buFont typeface="Arial" pitchFamily="34" charset="0"/>
              <a:buChar char="•"/>
            </a:pPr>
            <a:r>
              <a:rPr lang="en-US" dirty="0" smtClean="0"/>
              <a:t>Expedited Actions were justified</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1"/>
          <p:cNvSpPr txBox="1">
            <a:spLocks noChangeArrowheads="1"/>
          </p:cNvSpPr>
          <p:nvPr/>
        </p:nvSpPr>
        <p:spPr bwMode="auto">
          <a:xfrm>
            <a:off x="228600" y="2057400"/>
            <a:ext cx="3429000" cy="2554545"/>
          </a:xfrm>
          <a:prstGeom prst="rect">
            <a:avLst/>
          </a:prstGeom>
          <a:noFill/>
          <a:ln w="9525">
            <a:noFill/>
            <a:miter lim="800000"/>
            <a:headEnd/>
            <a:tailEnd/>
          </a:ln>
        </p:spPr>
        <p:txBody>
          <a:bodyPr>
            <a:spAutoFit/>
          </a:bodyPr>
          <a:lstStyle/>
          <a:p>
            <a:pPr>
              <a:spcBef>
                <a:spcPct val="50000"/>
              </a:spcBef>
            </a:pPr>
            <a:r>
              <a:rPr lang="en-US" sz="1600" dirty="0" smtClean="0"/>
              <a:t>CELRP District Commander directed immediate pool restrictions as IRRM</a:t>
            </a:r>
          </a:p>
          <a:p>
            <a:pPr>
              <a:spcBef>
                <a:spcPct val="50000"/>
              </a:spcBef>
            </a:pPr>
            <a:r>
              <a:rPr lang="en-US" sz="1600" dirty="0" smtClean="0"/>
              <a:t>Risk Cadre evaluated pool elevation that would achieve risk guideline</a:t>
            </a:r>
          </a:p>
          <a:p>
            <a:pPr>
              <a:spcBef>
                <a:spcPct val="50000"/>
              </a:spcBef>
            </a:pPr>
            <a:r>
              <a:rPr lang="en-US" sz="1600" dirty="0" smtClean="0"/>
              <a:t>Decision made to implement El 1650 pool restriction and implement additional non-structural IRRM’s</a:t>
            </a:r>
          </a:p>
        </p:txBody>
      </p:sp>
      <p:pic>
        <p:nvPicPr>
          <p:cNvPr id="14340" name="Picture 13"/>
          <p:cNvPicPr>
            <a:picLocks noChangeAspect="1" noChangeArrowheads="1"/>
          </p:cNvPicPr>
          <p:nvPr/>
        </p:nvPicPr>
        <p:blipFill>
          <a:blip r:embed="rId3" cstate="print"/>
          <a:srcRect/>
          <a:stretch>
            <a:fillRect/>
          </a:stretch>
        </p:blipFill>
        <p:spPr bwMode="auto">
          <a:xfrm>
            <a:off x="228600" y="4876800"/>
            <a:ext cx="3505200" cy="1143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848444" y="228600"/>
            <a:ext cx="4990756" cy="6096000"/>
          </a:xfrm>
          <a:prstGeom prst="rect">
            <a:avLst/>
          </a:prstGeom>
          <a:noFill/>
          <a:ln w="9525">
            <a:noFill/>
            <a:miter lim="800000"/>
            <a:headEnd/>
            <a:tailEnd/>
          </a:ln>
        </p:spPr>
      </p:pic>
      <p:sp>
        <p:nvSpPr>
          <p:cNvPr id="11" name="TextBox 10"/>
          <p:cNvSpPr txBox="1"/>
          <p:nvPr/>
        </p:nvSpPr>
        <p:spPr>
          <a:xfrm>
            <a:off x="304800" y="533400"/>
            <a:ext cx="3048000" cy="1446550"/>
          </a:xfrm>
          <a:prstGeom prst="rect">
            <a:avLst/>
          </a:prstGeom>
          <a:noFill/>
        </p:spPr>
        <p:txBody>
          <a:bodyPr wrap="square" rtlCol="0">
            <a:spAutoFit/>
          </a:bodyPr>
          <a:lstStyle/>
          <a:p>
            <a:pPr algn="ctr"/>
            <a:r>
              <a:rPr lang="en-US" sz="2800" b="1" dirty="0" smtClean="0"/>
              <a:t>IRRM</a:t>
            </a:r>
          </a:p>
          <a:p>
            <a:pPr algn="ctr"/>
            <a:r>
              <a:rPr lang="en-US" sz="2000" b="1" dirty="0" smtClean="0"/>
              <a:t>Interim Water Control Plan for </a:t>
            </a:r>
          </a:p>
          <a:p>
            <a:pPr algn="ctr"/>
            <a:r>
              <a:rPr lang="en-US" sz="2000" b="1" dirty="0" smtClean="0"/>
              <a:t>Pool Restriction</a:t>
            </a:r>
            <a:endParaRPr lang="en-US" sz="20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267200" y="228600"/>
            <a:ext cx="4461753" cy="349504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228600" y="3886200"/>
            <a:ext cx="5715000" cy="2782401"/>
          </a:xfrm>
          <a:prstGeom prst="rect">
            <a:avLst/>
          </a:prstGeom>
          <a:noFill/>
          <a:ln w="9525">
            <a:noFill/>
            <a:miter lim="800000"/>
            <a:headEnd/>
            <a:tailEnd/>
          </a:ln>
        </p:spPr>
      </p:pic>
      <p:sp>
        <p:nvSpPr>
          <p:cNvPr id="4" name="TextBox 3"/>
          <p:cNvSpPr txBox="1"/>
          <p:nvPr/>
        </p:nvSpPr>
        <p:spPr>
          <a:xfrm>
            <a:off x="533400" y="609600"/>
            <a:ext cx="3505200" cy="3139321"/>
          </a:xfrm>
          <a:prstGeom prst="rect">
            <a:avLst/>
          </a:prstGeom>
          <a:noFill/>
        </p:spPr>
        <p:txBody>
          <a:bodyPr wrap="square" rtlCol="0">
            <a:spAutoFit/>
          </a:bodyPr>
          <a:lstStyle/>
          <a:p>
            <a:r>
              <a:rPr lang="en-US" dirty="0" smtClean="0"/>
              <a:t>Non-Risk Impact Considerations for selection of pool restriction</a:t>
            </a:r>
          </a:p>
          <a:p>
            <a:endParaRPr lang="en-US" dirty="0" smtClean="0"/>
          </a:p>
          <a:p>
            <a:r>
              <a:rPr lang="en-US" dirty="0" smtClean="0"/>
              <a:t>Findings used as basis for Environmental Assessment</a:t>
            </a:r>
          </a:p>
          <a:p>
            <a:endParaRPr lang="en-US" dirty="0" smtClean="0"/>
          </a:p>
          <a:p>
            <a:r>
              <a:rPr lang="en-US" dirty="0" smtClean="0"/>
              <a:t>District chose to implement operating restrictions (lower summer pool elevation) and additional IRRMs</a:t>
            </a:r>
          </a:p>
          <a:p>
            <a:endParaRPr lang="en-US" dirty="0" smtClean="0"/>
          </a:p>
        </p:txBody>
      </p:sp>
      <p:sp>
        <p:nvSpPr>
          <p:cNvPr id="5" name="TextBox 4"/>
          <p:cNvSpPr txBox="1"/>
          <p:nvPr/>
        </p:nvSpPr>
        <p:spPr>
          <a:xfrm>
            <a:off x="6248400" y="3886200"/>
            <a:ext cx="2438400" cy="2031325"/>
          </a:xfrm>
          <a:prstGeom prst="rect">
            <a:avLst/>
          </a:prstGeom>
          <a:noFill/>
        </p:spPr>
        <p:txBody>
          <a:bodyPr wrap="square" rtlCol="0">
            <a:spAutoFit/>
          </a:bodyPr>
          <a:lstStyle/>
          <a:p>
            <a:r>
              <a:rPr lang="en-US" b="1" dirty="0" smtClean="0"/>
              <a:t>HQ and RMC had numerous concerns with this approach.</a:t>
            </a:r>
          </a:p>
          <a:p>
            <a:endParaRPr lang="en-US" b="1" dirty="0" smtClean="0"/>
          </a:p>
          <a:p>
            <a:r>
              <a:rPr lang="en-US" b="1" dirty="0" smtClean="0"/>
              <a:t>“Public Safety is Paramount”</a:t>
            </a:r>
          </a:p>
          <a:p>
            <a:endParaRPr lang="en-US"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228600"/>
            <a:ext cx="4724400" cy="1066800"/>
          </a:xfrm>
        </p:spPr>
        <p:txBody>
          <a:bodyPr/>
          <a:lstStyle/>
          <a:p>
            <a:r>
              <a:rPr lang="en-US" sz="3200" b="1" dirty="0" smtClean="0">
                <a:latin typeface="Arial" pitchFamily="34" charset="0"/>
                <a:cs typeface="Arial" pitchFamily="34" charset="0"/>
              </a:rPr>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 </a:t>
            </a:r>
            <a:r>
              <a:rPr lang="en-US" sz="2800" b="1" dirty="0" smtClean="0">
                <a:latin typeface="Arial" pitchFamily="34" charset="0"/>
                <a:cs typeface="Arial" pitchFamily="34" charset="0"/>
              </a:rPr>
              <a:t>Interim Risk Reduction Measures </a:t>
            </a:r>
            <a:br>
              <a:rPr lang="en-US" sz="2800" b="1" dirty="0" smtClean="0">
                <a:latin typeface="Arial" pitchFamily="34" charset="0"/>
                <a:cs typeface="Arial" pitchFamily="34" charset="0"/>
              </a:rPr>
            </a:br>
            <a:endParaRPr lang="en-US" sz="2800" b="1" dirty="0">
              <a:latin typeface="Arial" pitchFamily="34" charset="0"/>
              <a:cs typeface="Arial" pitchFamily="34" charset="0"/>
            </a:endParaRPr>
          </a:p>
        </p:txBody>
      </p:sp>
      <p:sp>
        <p:nvSpPr>
          <p:cNvPr id="45059" name="Rectangle 3"/>
          <p:cNvSpPr>
            <a:spLocks noChangeArrowheads="1"/>
          </p:cNvSpPr>
          <p:nvPr/>
        </p:nvSpPr>
        <p:spPr bwMode="auto">
          <a:xfrm>
            <a:off x="228600" y="1371600"/>
            <a:ext cx="4419600" cy="4267200"/>
          </a:xfrm>
          <a:prstGeom prst="rect">
            <a:avLst/>
          </a:prstGeom>
          <a:noFill/>
          <a:ln w="9525">
            <a:noFill/>
            <a:miter lim="800000"/>
            <a:headEnd/>
            <a:tailEnd/>
          </a:ln>
        </p:spPr>
        <p:txBody>
          <a:bodyPr/>
          <a:lstStyle/>
          <a:p>
            <a:pPr marL="347472" indent="-347472">
              <a:lnSpc>
                <a:spcPct val="90000"/>
              </a:lnSpc>
              <a:spcBef>
                <a:spcPct val="20000"/>
              </a:spcBef>
              <a:spcAft>
                <a:spcPts val="600"/>
              </a:spcAft>
              <a:buSzPct val="200000"/>
              <a:buFont typeface="Arial" pitchFamily="34" charset="0"/>
              <a:buChar char="•"/>
            </a:pPr>
            <a:r>
              <a:rPr lang="en-US" b="0" dirty="0" smtClean="0">
                <a:latin typeface="Arial" pitchFamily="34" charset="0"/>
                <a:cs typeface="Arial" pitchFamily="34" charset="0"/>
              </a:rPr>
              <a:t>Additional instrumentation/more </a:t>
            </a:r>
            <a:r>
              <a:rPr lang="en-US" b="0" dirty="0">
                <a:latin typeface="Arial" pitchFamily="34" charset="0"/>
                <a:cs typeface="Arial" pitchFamily="34" charset="0"/>
              </a:rPr>
              <a:t>frequent monitoring</a:t>
            </a:r>
          </a:p>
          <a:p>
            <a:pPr marL="347472" indent="-347472">
              <a:lnSpc>
                <a:spcPct val="90000"/>
              </a:lnSpc>
              <a:spcBef>
                <a:spcPct val="20000"/>
              </a:spcBef>
              <a:spcAft>
                <a:spcPts val="600"/>
              </a:spcAft>
              <a:buSzPct val="200000"/>
              <a:buFont typeface="Arial" pitchFamily="34" charset="0"/>
              <a:buChar char="•"/>
            </a:pPr>
            <a:r>
              <a:rPr lang="en-US" b="0" dirty="0">
                <a:latin typeface="Arial" pitchFamily="34" charset="0"/>
                <a:cs typeface="Arial" pitchFamily="34" charset="0"/>
              </a:rPr>
              <a:t>Cross-train regional staff</a:t>
            </a:r>
          </a:p>
          <a:p>
            <a:pPr marL="347472" indent="-347472">
              <a:lnSpc>
                <a:spcPct val="90000"/>
              </a:lnSpc>
              <a:spcBef>
                <a:spcPct val="20000"/>
              </a:spcBef>
              <a:spcAft>
                <a:spcPts val="600"/>
              </a:spcAft>
              <a:buSzPct val="200000"/>
              <a:buFont typeface="Arial" pitchFamily="34" charset="0"/>
              <a:buChar char="•"/>
            </a:pPr>
            <a:r>
              <a:rPr lang="en-US" b="0" dirty="0">
                <a:latin typeface="Arial" pitchFamily="34" charset="0"/>
                <a:cs typeface="Arial" pitchFamily="34" charset="0"/>
              </a:rPr>
              <a:t>24-hour surveillance at dam</a:t>
            </a:r>
          </a:p>
          <a:p>
            <a:pPr marL="347472" indent="-347472">
              <a:lnSpc>
                <a:spcPct val="90000"/>
              </a:lnSpc>
              <a:spcBef>
                <a:spcPct val="20000"/>
              </a:spcBef>
              <a:spcAft>
                <a:spcPts val="600"/>
              </a:spcAft>
              <a:buSzPct val="200000"/>
              <a:buFont typeface="Arial" pitchFamily="34" charset="0"/>
              <a:buChar char="•"/>
            </a:pPr>
            <a:r>
              <a:rPr lang="en-US" b="0" dirty="0">
                <a:latin typeface="Arial" pitchFamily="34" charset="0"/>
                <a:cs typeface="Arial" pitchFamily="34" charset="0"/>
              </a:rPr>
              <a:t>Update Emergency Action Plan and calling tree</a:t>
            </a:r>
          </a:p>
          <a:p>
            <a:pPr marL="347472" indent="-347472">
              <a:lnSpc>
                <a:spcPct val="90000"/>
              </a:lnSpc>
              <a:spcBef>
                <a:spcPct val="20000"/>
              </a:spcBef>
              <a:spcAft>
                <a:spcPts val="600"/>
              </a:spcAft>
              <a:buSzPct val="200000"/>
              <a:buFont typeface="Arial" pitchFamily="34" charset="0"/>
              <a:buChar char="•"/>
            </a:pPr>
            <a:r>
              <a:rPr lang="en-US" b="0" dirty="0">
                <a:latin typeface="Arial" pitchFamily="34" charset="0"/>
                <a:cs typeface="Arial" pitchFamily="34" charset="0"/>
              </a:rPr>
              <a:t>Develop new inundation mapping</a:t>
            </a:r>
          </a:p>
          <a:p>
            <a:pPr marL="347472" indent="-347472">
              <a:lnSpc>
                <a:spcPct val="90000"/>
              </a:lnSpc>
              <a:spcBef>
                <a:spcPct val="20000"/>
              </a:spcBef>
              <a:spcAft>
                <a:spcPts val="600"/>
              </a:spcAft>
              <a:buSzPct val="200000"/>
              <a:buFont typeface="Arial" pitchFamily="34" charset="0"/>
              <a:buChar char="•"/>
            </a:pPr>
            <a:r>
              <a:rPr lang="en-US" b="0" dirty="0">
                <a:latin typeface="Arial" pitchFamily="34" charset="0"/>
                <a:cs typeface="Arial" pitchFamily="34" charset="0"/>
              </a:rPr>
              <a:t>Conduct drills and </a:t>
            </a:r>
            <a:r>
              <a:rPr lang="en-US" b="0" dirty="0" smtClean="0">
                <a:latin typeface="Arial" pitchFamily="34" charset="0"/>
                <a:cs typeface="Arial" pitchFamily="34" charset="0"/>
              </a:rPr>
              <a:t>exercises</a:t>
            </a:r>
          </a:p>
          <a:p>
            <a:pPr marL="347472" indent="-347472">
              <a:lnSpc>
                <a:spcPct val="90000"/>
              </a:lnSpc>
              <a:spcBef>
                <a:spcPct val="20000"/>
              </a:spcBef>
              <a:spcAft>
                <a:spcPts val="600"/>
              </a:spcAft>
              <a:buSzPct val="200000"/>
              <a:buFont typeface="Arial" pitchFamily="34" charset="0"/>
              <a:buChar char="•"/>
            </a:pPr>
            <a:r>
              <a:rPr lang="en-US" dirty="0" smtClean="0">
                <a:latin typeface="Arial" pitchFamily="34" charset="0"/>
                <a:cs typeface="Arial" pitchFamily="34" charset="0"/>
              </a:rPr>
              <a:t>Monthly Public meetings and media coordination</a:t>
            </a:r>
            <a:endParaRPr lang="en-US" b="0" dirty="0">
              <a:latin typeface="Arial" pitchFamily="34" charset="0"/>
              <a:cs typeface="Arial" pitchFamily="34" charset="0"/>
            </a:endParaRPr>
          </a:p>
          <a:p>
            <a:pPr marL="347472" indent="-347472">
              <a:lnSpc>
                <a:spcPct val="90000"/>
              </a:lnSpc>
              <a:spcBef>
                <a:spcPct val="20000"/>
              </a:spcBef>
              <a:spcAft>
                <a:spcPts val="600"/>
              </a:spcAft>
              <a:buSzPct val="200000"/>
              <a:buFont typeface="Arial" pitchFamily="34" charset="0"/>
              <a:buChar char="•"/>
            </a:pPr>
            <a:r>
              <a:rPr lang="en-US" b="0" dirty="0">
                <a:latin typeface="Arial" pitchFamily="34" charset="0"/>
                <a:cs typeface="Arial" pitchFamily="34" charset="0"/>
              </a:rPr>
              <a:t>Pre-position contracts/materials</a:t>
            </a:r>
          </a:p>
          <a:p>
            <a:pPr marL="347472" indent="-347472">
              <a:lnSpc>
                <a:spcPct val="90000"/>
              </a:lnSpc>
              <a:spcBef>
                <a:spcPct val="20000"/>
              </a:spcBef>
              <a:spcAft>
                <a:spcPts val="600"/>
              </a:spcAft>
              <a:buSzPct val="200000"/>
              <a:buFont typeface="Arial" pitchFamily="34" charset="0"/>
              <a:buChar char="•"/>
            </a:pPr>
            <a:r>
              <a:rPr lang="en-US" b="0" dirty="0">
                <a:latin typeface="Arial" pitchFamily="34" charset="0"/>
                <a:cs typeface="Arial" pitchFamily="34" charset="0"/>
              </a:rPr>
              <a:t>Restricted operation of reservoir:</a:t>
            </a:r>
          </a:p>
          <a:p>
            <a:pPr marL="804672" lvl="2" indent="-347472">
              <a:lnSpc>
                <a:spcPct val="90000"/>
              </a:lnSpc>
              <a:spcBef>
                <a:spcPct val="20000"/>
              </a:spcBef>
              <a:spcAft>
                <a:spcPts val="600"/>
              </a:spcAft>
              <a:buSzPct val="100000"/>
              <a:buFont typeface="Wingdings" pitchFamily="2" charset="2"/>
              <a:buChar char="Ø"/>
            </a:pPr>
            <a:r>
              <a:rPr lang="en-US" sz="1600" b="0" dirty="0" smtClean="0">
                <a:latin typeface="Arial" pitchFamily="34" charset="0"/>
                <a:cs typeface="Arial" pitchFamily="34" charset="0"/>
              </a:rPr>
              <a:t> Summer </a:t>
            </a:r>
            <a:r>
              <a:rPr lang="en-US" sz="1600" b="0" dirty="0">
                <a:latin typeface="Arial" pitchFamily="34" charset="0"/>
                <a:cs typeface="Arial" pitchFamily="34" charset="0"/>
              </a:rPr>
              <a:t>Pool </a:t>
            </a:r>
            <a:r>
              <a:rPr lang="en-US" sz="1600" b="0" dirty="0" smtClean="0">
                <a:latin typeface="Arial" pitchFamily="34" charset="0"/>
                <a:cs typeface="Arial" pitchFamily="34" charset="0"/>
              </a:rPr>
              <a:t>– </a:t>
            </a:r>
            <a:r>
              <a:rPr lang="en-US" sz="1600" b="0" dirty="0">
                <a:latin typeface="Arial" pitchFamily="34" charset="0"/>
                <a:cs typeface="Arial" pitchFamily="34" charset="0"/>
              </a:rPr>
              <a:t>EL </a:t>
            </a:r>
            <a:r>
              <a:rPr lang="en-US" sz="1600" b="0" dirty="0" smtClean="0">
                <a:latin typeface="Arial" pitchFamily="34" charset="0"/>
                <a:cs typeface="Arial" pitchFamily="34" charset="0"/>
              </a:rPr>
              <a:t>1650</a:t>
            </a:r>
          </a:p>
          <a:p>
            <a:pPr marL="804672" lvl="2" indent="-347472">
              <a:lnSpc>
                <a:spcPct val="90000"/>
              </a:lnSpc>
              <a:spcBef>
                <a:spcPct val="20000"/>
              </a:spcBef>
              <a:spcAft>
                <a:spcPts val="600"/>
              </a:spcAft>
              <a:buSzPct val="100000"/>
              <a:buFont typeface="Wingdings" pitchFamily="2" charset="2"/>
              <a:buChar char="Ø"/>
            </a:pPr>
            <a:r>
              <a:rPr lang="en-US" sz="1600" b="0" dirty="0" smtClean="0">
                <a:latin typeface="Arial" pitchFamily="34" charset="0"/>
                <a:cs typeface="Arial" pitchFamily="34" charset="0"/>
              </a:rPr>
              <a:t> Winter Pool – EL 1623</a:t>
            </a:r>
            <a:endParaRPr lang="en-US" sz="1600" b="0" dirty="0">
              <a:latin typeface="Arial" pitchFamily="34" charset="0"/>
              <a:cs typeface="Arial" pitchFamily="34" charset="0"/>
            </a:endParaRPr>
          </a:p>
        </p:txBody>
      </p:sp>
      <p:sp>
        <p:nvSpPr>
          <p:cNvPr id="6" name="Slide Number Placeholder 1"/>
          <p:cNvSpPr>
            <a:spLocks noGrp="1"/>
          </p:cNvSpPr>
          <p:nvPr>
            <p:ph type="sldNum" sz="quarter" idx="10"/>
          </p:nvPr>
        </p:nvSpPr>
        <p:spPr>
          <a:xfrm>
            <a:off x="3657600" y="6400800"/>
            <a:ext cx="2133600" cy="476250"/>
          </a:xfrm>
        </p:spPr>
        <p:txBody>
          <a:bodyPr/>
          <a:lstStyle/>
          <a:p>
            <a:pPr>
              <a:defRPr/>
            </a:pPr>
            <a:fld id="{B3EC6A5F-2273-4F06-A289-56E9F2060A2E}" type="slidenum">
              <a:rPr lang="en-US" smtClean="0"/>
              <a:pPr>
                <a:defRPr/>
              </a:pPr>
              <a:t>29</a:t>
            </a:fld>
            <a:endParaRPr lang="en-US" dirty="0"/>
          </a:p>
        </p:txBody>
      </p:sp>
      <p:pic>
        <p:nvPicPr>
          <p:cNvPr id="7" name="Picture 3" descr="100_2493"/>
          <p:cNvPicPr>
            <a:picLocks noChangeAspect="1" noChangeArrowheads="1"/>
          </p:cNvPicPr>
          <p:nvPr/>
        </p:nvPicPr>
        <p:blipFill>
          <a:blip r:embed="rId3" cstate="print"/>
          <a:srcRect/>
          <a:stretch>
            <a:fillRect/>
          </a:stretch>
        </p:blipFill>
        <p:spPr bwMode="auto">
          <a:xfrm>
            <a:off x="4800600" y="304800"/>
            <a:ext cx="4114800" cy="3086100"/>
          </a:xfrm>
          <a:prstGeom prst="rect">
            <a:avLst/>
          </a:prstGeom>
          <a:noFill/>
        </p:spPr>
      </p:pic>
      <p:pic>
        <p:nvPicPr>
          <p:cNvPr id="8" name="Picture 6" descr="100_1902"/>
          <p:cNvPicPr>
            <a:picLocks noChangeAspect="1" noChangeArrowheads="1"/>
          </p:cNvPicPr>
          <p:nvPr/>
        </p:nvPicPr>
        <p:blipFill>
          <a:blip r:embed="rId4" cstate="print"/>
          <a:srcRect/>
          <a:stretch>
            <a:fillRect/>
          </a:stretch>
        </p:blipFill>
        <p:spPr bwMode="auto">
          <a:xfrm>
            <a:off x="4800600" y="3505200"/>
            <a:ext cx="4114800" cy="27813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304801" y="990600"/>
            <a:ext cx="3505200" cy="5257800"/>
            <a:chOff x="685800" y="533400"/>
            <a:chExt cx="3895725" cy="5715000"/>
          </a:xfrm>
        </p:grpSpPr>
        <p:pic>
          <p:nvPicPr>
            <p:cNvPr id="8194" name="Picture 2" descr="DistMap"/>
            <p:cNvPicPr>
              <a:picLocks noGrp="1" noChangeAspect="1" noChangeArrowheads="1"/>
            </p:cNvPicPr>
            <p:nvPr>
              <p:ph type="body" idx="1"/>
            </p:nvPr>
          </p:nvPicPr>
          <p:blipFill>
            <a:blip r:embed="rId3" cstate="screen"/>
            <a:srcRect/>
            <a:stretch>
              <a:fillRect/>
            </a:stretch>
          </p:blipFill>
          <p:spPr>
            <a:xfrm>
              <a:off x="685800" y="533400"/>
              <a:ext cx="3895725" cy="5715000"/>
            </a:xfrm>
            <a:noFill/>
          </p:spPr>
        </p:pic>
        <p:sp>
          <p:nvSpPr>
            <p:cNvPr id="8196" name="Oval 5"/>
            <p:cNvSpPr>
              <a:spLocks noChangeArrowheads="1"/>
            </p:cNvSpPr>
            <p:nvPr/>
          </p:nvSpPr>
          <p:spPr bwMode="auto">
            <a:xfrm>
              <a:off x="3352800" y="1447800"/>
              <a:ext cx="1066800" cy="914400"/>
            </a:xfrm>
            <a:prstGeom prst="ellipse">
              <a:avLst/>
            </a:prstGeom>
            <a:noFill/>
            <a:ln w="44450">
              <a:solidFill>
                <a:srgbClr val="FF0000"/>
              </a:solidFill>
              <a:round/>
              <a:headEnd/>
              <a:tailEnd/>
            </a:ln>
          </p:spPr>
          <p:txBody>
            <a:bodyPr wrap="none" anchor="ctr"/>
            <a:lstStyle/>
            <a:p>
              <a:endParaRPr lang="en-US" dirty="0"/>
            </a:p>
          </p:txBody>
        </p:sp>
      </p:grpSp>
      <p:sp>
        <p:nvSpPr>
          <p:cNvPr id="8197" name="Slide Number Placeholder 5"/>
          <p:cNvSpPr txBox="1">
            <a:spLocks noGrp="1"/>
          </p:cNvSpPr>
          <p:nvPr/>
        </p:nvSpPr>
        <p:spPr bwMode="auto">
          <a:xfrm>
            <a:off x="3657600" y="6400800"/>
            <a:ext cx="2133600" cy="476250"/>
          </a:xfrm>
          <a:prstGeom prst="rect">
            <a:avLst/>
          </a:prstGeom>
          <a:noFill/>
          <a:ln w="9525">
            <a:noFill/>
            <a:miter lim="800000"/>
            <a:headEnd/>
            <a:tailEnd/>
          </a:ln>
        </p:spPr>
        <p:txBody>
          <a:bodyPr/>
          <a:lstStyle/>
          <a:p>
            <a:pPr algn="ctr" eaLnBrk="1" hangingPunct="1"/>
            <a:fld id="{DCD04138-9526-46D1-94A9-8F5062656AE1}" type="slidenum">
              <a:rPr lang="en-US" sz="1400" b="0">
                <a:latin typeface="Arial" charset="0"/>
              </a:rPr>
              <a:pPr algn="ctr" eaLnBrk="1" hangingPunct="1"/>
              <a:t>3</a:t>
            </a:fld>
            <a:endParaRPr lang="en-US" sz="1400" b="0" dirty="0">
              <a:latin typeface="Arial" charset="0"/>
            </a:endParaRPr>
          </a:p>
        </p:txBody>
      </p:sp>
      <p:sp>
        <p:nvSpPr>
          <p:cNvPr id="6" name="Text Box 3"/>
          <p:cNvSpPr txBox="1">
            <a:spLocks noChangeArrowheads="1"/>
          </p:cNvSpPr>
          <p:nvPr/>
        </p:nvSpPr>
        <p:spPr bwMode="auto">
          <a:xfrm>
            <a:off x="4114800" y="1524000"/>
            <a:ext cx="4876800" cy="4339650"/>
          </a:xfrm>
          <a:prstGeom prst="rect">
            <a:avLst/>
          </a:prstGeom>
          <a:noFill/>
          <a:ln w="9525">
            <a:noFill/>
            <a:miter lim="800000"/>
            <a:headEnd/>
            <a:tailEnd/>
          </a:ln>
        </p:spPr>
        <p:txBody>
          <a:bodyPr>
            <a:spAutoFit/>
          </a:bodyPr>
          <a:lstStyle/>
          <a:p>
            <a:pPr marL="347472" indent="-347472" eaLnBrk="1" hangingPunct="1">
              <a:spcBef>
                <a:spcPct val="50000"/>
              </a:spcBef>
              <a:buClr>
                <a:schemeClr val="bg1"/>
              </a:buClr>
              <a:buSzPct val="150000"/>
              <a:buFont typeface="Wingdings" pitchFamily="2" charset="2"/>
              <a:buNone/>
            </a:pPr>
            <a:r>
              <a:rPr lang="en-US" sz="2400" b="1" dirty="0" smtClean="0">
                <a:latin typeface="Arial" charset="0"/>
                <a:ea typeface="ＭＳ Ｐゴシック" pitchFamily="34" charset="-128"/>
              </a:rPr>
              <a:t>Location</a:t>
            </a:r>
            <a:endParaRPr lang="en-US" sz="2400" b="1" dirty="0">
              <a:latin typeface="Arial" charset="0"/>
              <a:ea typeface="ＭＳ Ｐゴシック" pitchFamily="34" charset="-128"/>
            </a:endParaRPr>
          </a:p>
          <a:p>
            <a:pPr marL="347472" indent="-347472" eaLnBrk="1" hangingPunct="1">
              <a:spcBef>
                <a:spcPct val="50000"/>
              </a:spcBef>
              <a:buClr>
                <a:schemeClr val="tx1"/>
              </a:buClr>
              <a:buSzPct val="150000"/>
              <a:buFontTx/>
              <a:buChar char="•"/>
            </a:pPr>
            <a:r>
              <a:rPr lang="en-US" sz="2400" dirty="0" smtClean="0">
                <a:latin typeface="Arial" charset="0"/>
                <a:ea typeface="ＭＳ Ｐゴシック" pitchFamily="34" charset="-128"/>
              </a:rPr>
              <a:t> </a:t>
            </a:r>
            <a:r>
              <a:rPr lang="en-US" sz="2400" b="0" dirty="0" smtClean="0">
                <a:latin typeface="Arial" charset="0"/>
                <a:ea typeface="ＭＳ Ｐゴシック" pitchFamily="34" charset="-128"/>
              </a:rPr>
              <a:t>Northwestern PA</a:t>
            </a:r>
            <a:endParaRPr lang="en-US" sz="2400" b="0" dirty="0">
              <a:latin typeface="Arial" charset="0"/>
              <a:ea typeface="ＭＳ Ｐゴシック" pitchFamily="34" charset="-128"/>
            </a:endParaRPr>
          </a:p>
          <a:p>
            <a:pPr marL="347472" indent="-347472" eaLnBrk="1" hangingPunct="1">
              <a:spcBef>
                <a:spcPct val="50000"/>
              </a:spcBef>
              <a:buClr>
                <a:schemeClr val="tx1"/>
              </a:buClr>
              <a:buSzPct val="150000"/>
              <a:buFontTx/>
              <a:buChar char="•"/>
            </a:pPr>
            <a:r>
              <a:rPr lang="en-US" sz="2400" b="0" dirty="0" smtClean="0">
                <a:latin typeface="Arial" charset="0"/>
                <a:ea typeface="ＭＳ Ｐゴシック" pitchFamily="34" charset="-128"/>
              </a:rPr>
              <a:t>210 km NE of Pittsburgh, PA</a:t>
            </a:r>
          </a:p>
          <a:p>
            <a:pPr marL="347472" indent="-347472" eaLnBrk="1" hangingPunct="1">
              <a:spcBef>
                <a:spcPct val="50000"/>
              </a:spcBef>
              <a:buClr>
                <a:schemeClr val="bg1"/>
              </a:buClr>
              <a:buSzPct val="150000"/>
              <a:buFont typeface="Wingdings" pitchFamily="2" charset="2"/>
              <a:buNone/>
            </a:pPr>
            <a:r>
              <a:rPr lang="en-US" sz="2400" b="1" dirty="0" smtClean="0">
                <a:latin typeface="Arial" charset="0"/>
                <a:ea typeface="ＭＳ Ｐゴシック" pitchFamily="34" charset="-128"/>
              </a:rPr>
              <a:t>Authorized Purposes</a:t>
            </a:r>
            <a:endParaRPr lang="en-US" sz="2800" b="1" dirty="0" smtClean="0">
              <a:latin typeface="Arial" charset="0"/>
              <a:ea typeface="ＭＳ Ｐゴシック" pitchFamily="34" charset="-128"/>
            </a:endParaRPr>
          </a:p>
          <a:p>
            <a:pPr marL="347472" indent="-347472" eaLnBrk="1" hangingPunct="1">
              <a:spcBef>
                <a:spcPct val="50000"/>
              </a:spcBef>
              <a:buClr>
                <a:schemeClr val="tx1"/>
              </a:buClr>
              <a:buSzPct val="150000"/>
              <a:buFontTx/>
              <a:buChar char="•"/>
            </a:pPr>
            <a:r>
              <a:rPr lang="en-US" sz="2400" b="0" dirty="0" smtClean="0">
                <a:latin typeface="Arial" charset="0"/>
                <a:ea typeface="ＭＳ Ｐゴシック" pitchFamily="34" charset="-128"/>
              </a:rPr>
              <a:t> Flood Control </a:t>
            </a:r>
          </a:p>
          <a:p>
            <a:pPr marL="347472" indent="-347472" eaLnBrk="1" hangingPunct="1">
              <a:spcBef>
                <a:spcPct val="50000"/>
              </a:spcBef>
              <a:buClr>
                <a:schemeClr val="tx1"/>
              </a:buClr>
              <a:buSzPct val="150000"/>
              <a:buFontTx/>
              <a:buChar char="•"/>
            </a:pPr>
            <a:r>
              <a:rPr lang="en-US" sz="2400" b="0" dirty="0" smtClean="0">
                <a:latin typeface="Arial" charset="0"/>
                <a:ea typeface="ＭＳ Ｐゴシック" pitchFamily="34" charset="-128"/>
              </a:rPr>
              <a:t> Low Flow Augmentation </a:t>
            </a:r>
          </a:p>
          <a:p>
            <a:pPr marL="347472" indent="-347472" eaLnBrk="1" hangingPunct="1">
              <a:spcBef>
                <a:spcPct val="50000"/>
              </a:spcBef>
              <a:buClr>
                <a:schemeClr val="tx1"/>
              </a:buClr>
              <a:buSzPct val="150000"/>
              <a:buFontTx/>
              <a:buChar char="•"/>
            </a:pPr>
            <a:r>
              <a:rPr lang="en-US" sz="2400" b="0" dirty="0" smtClean="0">
                <a:latin typeface="Arial" charset="0"/>
                <a:ea typeface="ＭＳ Ｐゴシック" pitchFamily="34" charset="-128"/>
              </a:rPr>
              <a:t> Water Quality </a:t>
            </a:r>
          </a:p>
          <a:p>
            <a:pPr marL="347472" indent="-347472" eaLnBrk="1" hangingPunct="1">
              <a:spcBef>
                <a:spcPct val="50000"/>
              </a:spcBef>
              <a:buClr>
                <a:schemeClr val="tx1"/>
              </a:buClr>
              <a:buSzPct val="150000"/>
              <a:buFontTx/>
              <a:buChar char="•"/>
            </a:pPr>
            <a:r>
              <a:rPr lang="en-US" sz="2400" b="0" dirty="0" smtClean="0">
                <a:latin typeface="Arial" charset="0"/>
                <a:ea typeface="ＭＳ Ｐゴシック" pitchFamily="34" charset="-128"/>
              </a:rPr>
              <a:t> Recreation</a:t>
            </a:r>
            <a:endParaRPr lang="en-US" sz="2400" b="0" dirty="0">
              <a:latin typeface="Arial" charset="0"/>
              <a:ea typeface="ＭＳ Ｐゴシック" pitchFamily="34" charset="-128"/>
            </a:endParaRPr>
          </a:p>
        </p:txBody>
      </p:sp>
      <p:sp>
        <p:nvSpPr>
          <p:cNvPr id="7" name="Rectangle 2"/>
          <p:cNvSpPr>
            <a:spLocks noGrp="1" noChangeArrowheads="1"/>
          </p:cNvSpPr>
          <p:nvPr>
            <p:ph type="title"/>
          </p:nvPr>
        </p:nvSpPr>
        <p:spPr>
          <a:xfrm>
            <a:off x="3381375" y="609600"/>
            <a:ext cx="4953000" cy="1066800"/>
          </a:xfrm>
        </p:spPr>
        <p:txBody>
          <a:bodyPr/>
          <a:lstStyle/>
          <a:p>
            <a:r>
              <a:rPr lang="en-US" sz="3200" b="1" dirty="0" smtClean="0"/>
              <a:t>East Branch Dam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3EC6A5F-2273-4F06-A289-56E9F2060A2E}" type="slidenum">
              <a:rPr lang="en-US" smtClean="0"/>
              <a:pPr>
                <a:defRPr/>
              </a:pPr>
              <a:t>30</a:t>
            </a:fld>
            <a:endParaRPr lang="en-US"/>
          </a:p>
        </p:txBody>
      </p:sp>
      <p:pic>
        <p:nvPicPr>
          <p:cNvPr id="4" name="Picture 3" descr="Failure continuum slide.jpg"/>
          <p:cNvPicPr>
            <a:picLocks noChangeAspect="1"/>
          </p:cNvPicPr>
          <p:nvPr/>
        </p:nvPicPr>
        <p:blipFill>
          <a:blip r:embed="rId3" cstate="print"/>
          <a:stretch>
            <a:fillRect/>
          </a:stretch>
        </p:blipFill>
        <p:spPr>
          <a:xfrm>
            <a:off x="457200" y="685800"/>
            <a:ext cx="8153400" cy="5723500"/>
          </a:xfrm>
          <a:prstGeom prst="rect">
            <a:avLst/>
          </a:prstGeom>
        </p:spPr>
      </p:pic>
      <p:grpSp>
        <p:nvGrpSpPr>
          <p:cNvPr id="3" name="Group 126"/>
          <p:cNvGrpSpPr/>
          <p:nvPr/>
        </p:nvGrpSpPr>
        <p:grpSpPr>
          <a:xfrm>
            <a:off x="1176868" y="3657600"/>
            <a:ext cx="2258952" cy="569078"/>
            <a:chOff x="4410073" y="3500427"/>
            <a:chExt cx="2677229" cy="701919"/>
          </a:xfrm>
        </p:grpSpPr>
        <p:sp>
          <p:nvSpPr>
            <p:cNvPr id="6" name="Line 1082"/>
            <p:cNvSpPr>
              <a:spLocks noChangeShapeType="1"/>
            </p:cNvSpPr>
            <p:nvPr/>
          </p:nvSpPr>
          <p:spPr bwMode="auto">
            <a:xfrm flipH="1">
              <a:off x="6343361" y="3760386"/>
              <a:ext cx="8711" cy="441960"/>
            </a:xfrm>
            <a:prstGeom prst="line">
              <a:avLst/>
            </a:prstGeom>
            <a:noFill/>
            <a:ln w="38100">
              <a:solidFill>
                <a:srgbClr val="0033CC"/>
              </a:solidFill>
              <a:round/>
              <a:headEnd type="triangle" w="med" len="med"/>
              <a:tailEnd type="triangle" w="med" len="med"/>
            </a:ln>
          </p:spPr>
          <p:txBody>
            <a:bodyPr/>
            <a:lstStyle/>
            <a:p>
              <a:endParaRPr lang="en-US"/>
            </a:p>
          </p:txBody>
        </p:sp>
        <p:sp>
          <p:nvSpPr>
            <p:cNvPr id="7" name="Line 1083"/>
            <p:cNvSpPr>
              <a:spLocks noChangeShapeType="1"/>
            </p:cNvSpPr>
            <p:nvPr/>
          </p:nvSpPr>
          <p:spPr bwMode="auto">
            <a:xfrm>
              <a:off x="5742472" y="4141383"/>
              <a:ext cx="990601" cy="0"/>
            </a:xfrm>
            <a:prstGeom prst="line">
              <a:avLst/>
            </a:prstGeom>
            <a:noFill/>
            <a:ln w="9525">
              <a:solidFill>
                <a:srgbClr val="0033CC"/>
              </a:solidFill>
              <a:round/>
              <a:headEnd type="triangle" w="med" len="med"/>
              <a:tailEnd type="triangle" w="med" len="med"/>
            </a:ln>
          </p:spPr>
          <p:txBody>
            <a:bodyPr/>
            <a:lstStyle/>
            <a:p>
              <a:endParaRPr lang="en-US"/>
            </a:p>
          </p:txBody>
        </p:sp>
        <p:sp>
          <p:nvSpPr>
            <p:cNvPr id="8" name="Text Box 1084"/>
            <p:cNvSpPr txBox="1">
              <a:spLocks noChangeArrowheads="1"/>
            </p:cNvSpPr>
            <p:nvPr/>
          </p:nvSpPr>
          <p:spPr bwMode="auto">
            <a:xfrm>
              <a:off x="4410073" y="3500427"/>
              <a:ext cx="2677229" cy="569432"/>
            </a:xfrm>
            <a:prstGeom prst="rect">
              <a:avLst/>
            </a:prstGeom>
            <a:noFill/>
            <a:ln w="9525">
              <a:noFill/>
              <a:miter lim="800000"/>
              <a:headEnd/>
              <a:tailEnd/>
            </a:ln>
          </p:spPr>
          <p:txBody>
            <a:bodyPr wrap="none">
              <a:spAutoFit/>
            </a:bodyPr>
            <a:lstStyle/>
            <a:p>
              <a:r>
                <a:rPr lang="en-US" sz="1200" b="1" dirty="0" smtClean="0">
                  <a:solidFill>
                    <a:srgbClr val="0033CC"/>
                  </a:solidFill>
                </a:rPr>
                <a:t>East Branch 2008 to Present</a:t>
              </a:r>
            </a:p>
            <a:p>
              <a:r>
                <a:rPr lang="en-US" sz="1200" b="1" dirty="0" smtClean="0">
                  <a:solidFill>
                    <a:srgbClr val="0033CC"/>
                  </a:solidFill>
                </a:rPr>
                <a:t>w/ IRRMs</a:t>
              </a:r>
              <a:endParaRPr lang="en-US" sz="1200" b="1" dirty="0">
                <a:solidFill>
                  <a:srgbClr val="0033CC"/>
                </a:solidFill>
              </a:endParaRPr>
            </a:p>
          </p:txBody>
        </p:sp>
      </p:grpSp>
      <p:sp>
        <p:nvSpPr>
          <p:cNvPr id="9" name="Rectangle 2"/>
          <p:cNvSpPr txBox="1">
            <a:spLocks noChangeArrowheads="1"/>
          </p:cNvSpPr>
          <p:nvPr/>
        </p:nvSpPr>
        <p:spPr bwMode="auto">
          <a:xfrm>
            <a:off x="381000" y="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Failure Continuum</a:t>
            </a:r>
            <a:endParaRPr kumimoji="0" lang="en-US" sz="2800" b="1" i="0" u="none" strike="noStrike" kern="0" cap="none" spc="0" normalizeH="0" baseline="0" noProof="0" dirty="0">
              <a:ln>
                <a:noFill/>
              </a:ln>
              <a:solidFill>
                <a:schemeClr val="tx2"/>
              </a:solidFill>
              <a:effectLst/>
              <a:uLnTx/>
              <a:uFillTx/>
              <a:latin typeface="+mj-lt"/>
              <a:ea typeface="+mj-ea"/>
              <a:cs typeface="+mj-cs"/>
            </a:endParaRPr>
          </a:p>
        </p:txBody>
      </p:sp>
      <p:sp>
        <p:nvSpPr>
          <p:cNvPr id="10" name="Line 1082"/>
          <p:cNvSpPr>
            <a:spLocks noChangeShapeType="1"/>
          </p:cNvSpPr>
          <p:nvPr/>
        </p:nvSpPr>
        <p:spPr bwMode="auto">
          <a:xfrm flipH="1">
            <a:off x="3129916" y="3936756"/>
            <a:ext cx="7350" cy="358315"/>
          </a:xfrm>
          <a:prstGeom prst="line">
            <a:avLst/>
          </a:prstGeom>
          <a:noFill/>
          <a:ln w="38100">
            <a:solidFill>
              <a:srgbClr val="FF0000"/>
            </a:solidFill>
            <a:round/>
            <a:headEnd type="triangle" w="med" len="med"/>
            <a:tailEnd type="triangle" w="med" len="med"/>
          </a:ln>
        </p:spPr>
        <p:txBody>
          <a:bodyPr/>
          <a:lstStyle/>
          <a:p>
            <a:endParaRPr lang="en-US"/>
          </a:p>
        </p:txBody>
      </p:sp>
      <p:sp>
        <p:nvSpPr>
          <p:cNvPr id="11" name="Line 1083"/>
          <p:cNvSpPr>
            <a:spLocks noChangeShapeType="1"/>
          </p:cNvSpPr>
          <p:nvPr/>
        </p:nvSpPr>
        <p:spPr bwMode="auto">
          <a:xfrm>
            <a:off x="2622890" y="4245648"/>
            <a:ext cx="835860" cy="0"/>
          </a:xfrm>
          <a:prstGeom prst="line">
            <a:avLst/>
          </a:prstGeom>
          <a:noFill/>
          <a:ln w="9525">
            <a:solidFill>
              <a:srgbClr val="FF0000"/>
            </a:solidFill>
            <a:round/>
            <a:headEnd type="triangle" w="med" len="med"/>
            <a:tailEnd type="triangle" w="med" len="med"/>
          </a:ln>
        </p:spPr>
        <p:txBody>
          <a:bodyPr/>
          <a:lstStyle/>
          <a:p>
            <a:endParaRPr lang="en-US"/>
          </a:p>
        </p:txBody>
      </p:sp>
      <p:sp>
        <p:nvSpPr>
          <p:cNvPr id="12" name="Text Box 1084"/>
          <p:cNvSpPr txBox="1">
            <a:spLocks noChangeArrowheads="1"/>
          </p:cNvSpPr>
          <p:nvPr/>
        </p:nvSpPr>
        <p:spPr bwMode="auto">
          <a:xfrm>
            <a:off x="3429000" y="4343400"/>
            <a:ext cx="1904689" cy="646331"/>
          </a:xfrm>
          <a:prstGeom prst="rect">
            <a:avLst/>
          </a:prstGeom>
          <a:noFill/>
          <a:ln w="9525">
            <a:noFill/>
            <a:miter lim="800000"/>
            <a:headEnd/>
            <a:tailEnd/>
          </a:ln>
        </p:spPr>
        <p:txBody>
          <a:bodyPr wrap="none">
            <a:spAutoFit/>
          </a:bodyPr>
          <a:lstStyle/>
          <a:p>
            <a:r>
              <a:rPr lang="en-US" sz="1200" b="1" dirty="0" smtClean="0">
                <a:solidFill>
                  <a:srgbClr val="FF0000"/>
                </a:solidFill>
              </a:rPr>
              <a:t>East Branch </a:t>
            </a:r>
          </a:p>
          <a:p>
            <a:r>
              <a:rPr lang="en-US" sz="1200" b="1" dirty="0" smtClean="0">
                <a:solidFill>
                  <a:srgbClr val="FF0000"/>
                </a:solidFill>
              </a:rPr>
              <a:t>1957-2008</a:t>
            </a:r>
          </a:p>
          <a:p>
            <a:r>
              <a:rPr lang="en-US" sz="1200" b="1" dirty="0" smtClean="0">
                <a:solidFill>
                  <a:srgbClr val="FF0000"/>
                </a:solidFill>
              </a:rPr>
              <a:t>(After Grouting Repair)</a:t>
            </a:r>
            <a:endParaRPr lang="en-US" sz="1200" b="1" dirty="0">
              <a:solidFill>
                <a:srgbClr val="FF0000"/>
              </a:solidFill>
            </a:endParaRPr>
          </a:p>
        </p:txBody>
      </p:sp>
      <p:sp>
        <p:nvSpPr>
          <p:cNvPr id="13" name="Line 1082"/>
          <p:cNvSpPr>
            <a:spLocks noChangeShapeType="1"/>
          </p:cNvSpPr>
          <p:nvPr/>
        </p:nvSpPr>
        <p:spPr bwMode="auto">
          <a:xfrm flipH="1">
            <a:off x="6096000" y="3962400"/>
            <a:ext cx="7350" cy="358315"/>
          </a:xfrm>
          <a:prstGeom prst="line">
            <a:avLst/>
          </a:prstGeom>
          <a:noFill/>
          <a:ln w="38100">
            <a:solidFill>
              <a:srgbClr val="FF0000"/>
            </a:solidFill>
            <a:round/>
            <a:headEnd type="triangle" w="med" len="med"/>
            <a:tailEnd type="triangle" w="med" len="med"/>
          </a:ln>
        </p:spPr>
        <p:txBody>
          <a:bodyPr/>
          <a:lstStyle/>
          <a:p>
            <a:endParaRPr lang="en-US"/>
          </a:p>
        </p:txBody>
      </p:sp>
      <p:cxnSp>
        <p:nvCxnSpPr>
          <p:cNvPr id="15" name="Straight Arrow Connector 14"/>
          <p:cNvCxnSpPr/>
          <p:nvPr/>
        </p:nvCxnSpPr>
        <p:spPr>
          <a:xfrm flipH="1">
            <a:off x="3276600" y="4114800"/>
            <a:ext cx="2667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48400" y="3886200"/>
            <a:ext cx="1600200" cy="430887"/>
          </a:xfrm>
          <a:prstGeom prst="rect">
            <a:avLst/>
          </a:prstGeom>
          <a:noFill/>
        </p:spPr>
        <p:txBody>
          <a:bodyPr wrap="square" rtlCol="0">
            <a:spAutoFit/>
          </a:bodyPr>
          <a:lstStyle/>
          <a:p>
            <a:r>
              <a:rPr lang="en-US" sz="1100" b="1" dirty="0" smtClean="0"/>
              <a:t>1957 Seepage Incident</a:t>
            </a:r>
            <a:endParaRPr lang="en-US" sz="11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East Branch Dam</a:t>
            </a:r>
            <a:br>
              <a:rPr lang="en-US" dirty="0" smtClean="0"/>
            </a:br>
            <a:r>
              <a:rPr lang="en-US" sz="2800" dirty="0" smtClean="0"/>
              <a:t>Dam Safety Modification Study</a:t>
            </a:r>
            <a:r>
              <a:rPr lang="en-US" dirty="0" smtClean="0"/>
              <a:t/>
            </a:r>
            <a:br>
              <a:rPr lang="en-US" dirty="0" smtClean="0"/>
            </a:br>
            <a:endParaRPr lang="en-US" dirty="0"/>
          </a:p>
        </p:txBody>
      </p:sp>
      <p:sp>
        <p:nvSpPr>
          <p:cNvPr id="3" name="Content Placeholder 2"/>
          <p:cNvSpPr>
            <a:spLocks noGrp="1"/>
          </p:cNvSpPr>
          <p:nvPr>
            <p:ph idx="1"/>
          </p:nvPr>
        </p:nvSpPr>
        <p:spPr>
          <a:xfrm>
            <a:off x="5334000" y="1752600"/>
            <a:ext cx="3810000" cy="3962400"/>
          </a:xfrm>
        </p:spPr>
        <p:txBody>
          <a:bodyPr/>
          <a:lstStyle/>
          <a:p>
            <a:endParaRPr lang="en-US" sz="2800" dirty="0" smtClean="0"/>
          </a:p>
          <a:p>
            <a:r>
              <a:rPr lang="en-US" sz="2400" dirty="0" smtClean="0"/>
              <a:t>Started October 2009</a:t>
            </a:r>
          </a:p>
          <a:p>
            <a:pPr>
              <a:buNone/>
            </a:pPr>
            <a:endParaRPr lang="en-US" sz="2400" dirty="0" smtClean="0"/>
          </a:p>
          <a:p>
            <a:pPr>
              <a:buNone/>
            </a:pPr>
            <a:r>
              <a:rPr lang="en-US" sz="1400" dirty="0" smtClean="0"/>
              <a:t>Guidance from RMC to Cadre &amp; District</a:t>
            </a:r>
          </a:p>
          <a:p>
            <a:pPr lvl="1">
              <a:spcBef>
                <a:spcPts val="1200"/>
              </a:spcBef>
            </a:pPr>
            <a:r>
              <a:rPr lang="en-US" sz="1400" dirty="0" smtClean="0"/>
              <a:t>Be flexible as we finalize policy, procedures, and methodology</a:t>
            </a:r>
          </a:p>
          <a:p>
            <a:pPr lvl="1">
              <a:spcBef>
                <a:spcPts val="1200"/>
              </a:spcBef>
            </a:pPr>
            <a:r>
              <a:rPr lang="en-US" sz="1400" dirty="0" smtClean="0"/>
              <a:t>Use DRAFT ER 1156</a:t>
            </a:r>
          </a:p>
          <a:p>
            <a:pPr lvl="1">
              <a:spcBef>
                <a:spcPts val="1200"/>
              </a:spcBef>
            </a:pPr>
            <a:r>
              <a:rPr lang="en-US" sz="1400" dirty="0" smtClean="0"/>
              <a:t>Risk Cadre – New Tools  (Risk Methodology, Toolboxes, etc)</a:t>
            </a:r>
          </a:p>
          <a:p>
            <a:pPr lvl="1">
              <a:spcBef>
                <a:spcPts val="1200"/>
              </a:spcBef>
            </a:pPr>
            <a:r>
              <a:rPr lang="en-US" sz="1400" dirty="0" smtClean="0"/>
              <a:t>District PDT – New Rules          (</a:t>
            </a:r>
            <a:r>
              <a:rPr lang="en-US" sz="1400" strike="sngStrike" dirty="0" smtClean="0"/>
              <a:t>DSA &amp; MRR  </a:t>
            </a:r>
            <a:r>
              <a:rPr lang="en-US" sz="1400" dirty="0" smtClean="0"/>
              <a:t>DSMS, ATR, IEPR)</a:t>
            </a:r>
          </a:p>
          <a:p>
            <a:pPr lvl="1"/>
            <a:endParaRPr lang="en-US" sz="2000" dirty="0" smtClean="0"/>
          </a:p>
          <a:p>
            <a:pPr lvl="2">
              <a:buNone/>
            </a:pPr>
            <a:endParaRPr lang="en-US" sz="2000" dirty="0" smtClean="0"/>
          </a:p>
        </p:txBody>
      </p:sp>
      <p:pic>
        <p:nvPicPr>
          <p:cNvPr id="6146" name="Picture 2"/>
          <p:cNvPicPr>
            <a:picLocks noChangeAspect="1" noChangeArrowheads="1"/>
          </p:cNvPicPr>
          <p:nvPr/>
        </p:nvPicPr>
        <p:blipFill>
          <a:blip r:embed="rId3" cstate="print"/>
          <a:srcRect/>
          <a:stretch>
            <a:fillRect/>
          </a:stretch>
        </p:blipFill>
        <p:spPr bwMode="auto">
          <a:xfrm>
            <a:off x="152400" y="1676400"/>
            <a:ext cx="5065627"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32</a:t>
            </a:fld>
            <a:endParaRPr lang="en-US" dirty="0"/>
          </a:p>
        </p:txBody>
      </p:sp>
      <p:sp>
        <p:nvSpPr>
          <p:cNvPr id="5" name="Text Box 2"/>
          <p:cNvSpPr txBox="1">
            <a:spLocks noChangeArrowheads="1"/>
          </p:cNvSpPr>
          <p:nvPr/>
        </p:nvSpPr>
        <p:spPr bwMode="auto">
          <a:xfrm>
            <a:off x="381000" y="3810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Dam Safety Modification Study Process</a:t>
            </a:r>
            <a:endParaRPr lang="en-US" sz="2800" b="1" dirty="0">
              <a:latin typeface="+mj-lt"/>
              <a:ea typeface="ＭＳ Ｐゴシック" pitchFamily="34" charset="-128"/>
            </a:endParaRPr>
          </a:p>
        </p:txBody>
      </p:sp>
      <p:sp>
        <p:nvSpPr>
          <p:cNvPr id="7" name="Rectangle 6"/>
          <p:cNvSpPr/>
          <p:nvPr/>
        </p:nvSpPr>
        <p:spPr>
          <a:xfrm>
            <a:off x="304800" y="1066800"/>
            <a:ext cx="8534400" cy="5139869"/>
          </a:xfrm>
          <a:prstGeom prst="rect">
            <a:avLst/>
          </a:prstGeom>
        </p:spPr>
        <p:txBody>
          <a:bodyPr wrap="square">
            <a:spAutoFit/>
          </a:bodyPr>
          <a:lstStyle/>
          <a:p>
            <a:pPr marL="400050" indent="-400050">
              <a:spcBef>
                <a:spcPts val="1200"/>
              </a:spcBef>
              <a:buFont typeface="Arial" pitchFamily="34" charset="0"/>
              <a:buChar char="•"/>
            </a:pPr>
            <a:r>
              <a:rPr lang="en-US" sz="2400" dirty="0" smtClean="0">
                <a:latin typeface="+mn-lt"/>
                <a:ea typeface="ＭＳ Ｐゴシック" pitchFamily="34" charset="-128"/>
              </a:rPr>
              <a:t>Estimate Baseline Risk of Project based on all significant failure modes</a:t>
            </a:r>
          </a:p>
          <a:p>
            <a:pPr marL="400050" indent="-400050">
              <a:spcBef>
                <a:spcPts val="1200"/>
              </a:spcBef>
              <a:buFont typeface="Arial" pitchFamily="34" charset="0"/>
              <a:buChar char="•"/>
            </a:pPr>
            <a:r>
              <a:rPr lang="en-US" sz="2400" dirty="0" smtClean="0">
                <a:latin typeface="+mn-lt"/>
                <a:ea typeface="ＭＳ Ｐゴシック" pitchFamily="34" charset="-128"/>
              </a:rPr>
              <a:t>Identify structural and non-structural alternatives to reduce risk </a:t>
            </a:r>
          </a:p>
          <a:p>
            <a:pPr marL="400050" indent="-400050">
              <a:spcBef>
                <a:spcPts val="1200"/>
              </a:spcBef>
              <a:buFont typeface="Arial" pitchFamily="34" charset="0"/>
              <a:buChar char="•"/>
            </a:pPr>
            <a:r>
              <a:rPr lang="en-US" sz="2400" b="0" dirty="0" smtClean="0">
                <a:latin typeface="+mn-lt"/>
                <a:ea typeface="ＭＳ Ｐゴシック" pitchFamily="34" charset="-128"/>
              </a:rPr>
              <a:t>Formulate risk reduction alternatives by </a:t>
            </a:r>
            <a:r>
              <a:rPr lang="en-US" sz="2400" dirty="0" smtClean="0">
                <a:latin typeface="+mn-lt"/>
                <a:ea typeface="ＭＳ Ｐゴシック" pitchFamily="34" charset="-128"/>
              </a:rPr>
              <a:t>c</a:t>
            </a:r>
            <a:r>
              <a:rPr lang="en-US" sz="2400" b="0" dirty="0" smtClean="0">
                <a:latin typeface="+mn-lt"/>
                <a:ea typeface="ＭＳ Ｐゴシック" pitchFamily="34" charset="-128"/>
              </a:rPr>
              <a:t>ombining </a:t>
            </a:r>
            <a:r>
              <a:rPr lang="en-US" sz="2400" dirty="0" smtClean="0">
                <a:latin typeface="+mn-lt"/>
                <a:ea typeface="ＭＳ Ｐゴシック" pitchFamily="34" charset="-128"/>
              </a:rPr>
              <a:t>r</a:t>
            </a:r>
            <a:r>
              <a:rPr lang="en-US" sz="2400" b="0" dirty="0" smtClean="0">
                <a:latin typeface="+mn-lt"/>
                <a:ea typeface="ＭＳ Ｐゴシック" pitchFamily="34" charset="-128"/>
              </a:rPr>
              <a:t>elevant </a:t>
            </a:r>
            <a:r>
              <a:rPr lang="en-US" sz="2400" dirty="0" smtClean="0">
                <a:latin typeface="+mn-lt"/>
                <a:ea typeface="ＭＳ Ｐゴシック" pitchFamily="34" charset="-128"/>
              </a:rPr>
              <a:t>r</a:t>
            </a:r>
            <a:r>
              <a:rPr lang="en-US" sz="2400" b="0" dirty="0" smtClean="0">
                <a:latin typeface="+mn-lt"/>
                <a:ea typeface="ＭＳ Ｐゴシック" pitchFamily="34" charset="-128"/>
              </a:rPr>
              <a:t>isk </a:t>
            </a:r>
            <a:r>
              <a:rPr lang="en-US" sz="2400" dirty="0" smtClean="0">
                <a:latin typeface="+mn-lt"/>
                <a:ea typeface="ＭＳ Ｐゴシック" pitchFamily="34" charset="-128"/>
              </a:rPr>
              <a:t>r</a:t>
            </a:r>
            <a:r>
              <a:rPr lang="en-US" sz="2400" b="0" dirty="0" smtClean="0">
                <a:latin typeface="+mn-lt"/>
                <a:ea typeface="ＭＳ Ｐゴシック" pitchFamily="34" charset="-128"/>
              </a:rPr>
              <a:t>eduction </a:t>
            </a:r>
            <a:r>
              <a:rPr lang="en-US" sz="2400" dirty="0" smtClean="0">
                <a:latin typeface="+mn-lt"/>
                <a:ea typeface="ＭＳ Ｐゴシック" pitchFamily="34" charset="-128"/>
              </a:rPr>
              <a:t>m</a:t>
            </a:r>
            <a:r>
              <a:rPr lang="en-US" sz="2400" b="0" dirty="0" smtClean="0">
                <a:latin typeface="+mn-lt"/>
                <a:ea typeface="ＭＳ Ｐゴシック" pitchFamily="34" charset="-128"/>
              </a:rPr>
              <a:t>easures to achieve a recommended plan that meets tolerable risk guidelines, ALARP, and essential USACE guidelines.</a:t>
            </a:r>
          </a:p>
          <a:p>
            <a:pPr marL="400050" indent="-400050">
              <a:spcBef>
                <a:spcPts val="1200"/>
              </a:spcBef>
              <a:buFont typeface="Arial" pitchFamily="34" charset="0"/>
              <a:buChar char="•"/>
            </a:pPr>
            <a:r>
              <a:rPr lang="en-US" sz="2400" dirty="0" smtClean="0">
                <a:latin typeface="+mn-lt"/>
                <a:ea typeface="ＭＳ Ｐゴシック" pitchFamily="34" charset="-128"/>
              </a:rPr>
              <a:t>Periodically coordinate review efforts and study findings with RMC, SOG, and Vertical Team (MSC, ATR, HQ).</a:t>
            </a:r>
          </a:p>
          <a:p>
            <a:pPr marL="400050" indent="-400050">
              <a:spcBef>
                <a:spcPts val="1200"/>
              </a:spcBef>
              <a:buFont typeface="Arial" pitchFamily="34" charset="0"/>
              <a:buChar char="•"/>
            </a:pPr>
            <a:r>
              <a:rPr lang="en-US" sz="2400" b="0" dirty="0" smtClean="0">
                <a:latin typeface="+mn-lt"/>
                <a:ea typeface="ＭＳ Ｐゴシック" pitchFamily="34" charset="-128"/>
              </a:rPr>
              <a:t>CELRP hired an A-E panel of independent advisors to provide input and guidance during alternative selection.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 Branch Dam</a:t>
            </a:r>
            <a:br>
              <a:rPr lang="en-US" dirty="0" smtClean="0"/>
            </a:br>
            <a:r>
              <a:rPr lang="en-US" sz="2400" dirty="0" smtClean="0"/>
              <a:t>Dam Safety Modification Study</a:t>
            </a:r>
            <a:endParaRPr lang="en-US" dirty="0"/>
          </a:p>
        </p:txBody>
      </p:sp>
      <p:sp>
        <p:nvSpPr>
          <p:cNvPr id="3" name="Content Placeholder 2"/>
          <p:cNvSpPr>
            <a:spLocks noGrp="1"/>
          </p:cNvSpPr>
          <p:nvPr>
            <p:ph idx="1"/>
          </p:nvPr>
        </p:nvSpPr>
        <p:spPr>
          <a:xfrm>
            <a:off x="381000" y="1371600"/>
            <a:ext cx="8458200" cy="4724400"/>
          </a:xfrm>
        </p:spPr>
        <p:txBody>
          <a:bodyPr/>
          <a:lstStyle/>
          <a:p>
            <a:r>
              <a:rPr lang="en-US" sz="2000" dirty="0" smtClean="0"/>
              <a:t>USBR IES methodology</a:t>
            </a:r>
          </a:p>
          <a:p>
            <a:pPr lvl="1"/>
            <a:r>
              <a:rPr lang="en-US" sz="1800" dirty="0" smtClean="0"/>
              <a:t>Identify primary risk drivers </a:t>
            </a:r>
          </a:p>
          <a:p>
            <a:pPr lvl="1"/>
            <a:r>
              <a:rPr lang="en-US" sz="1800" dirty="0" smtClean="0"/>
              <a:t>3 Seepage &amp; Piping failure modes @ 3 static pool elevations</a:t>
            </a:r>
          </a:p>
          <a:p>
            <a:r>
              <a:rPr lang="en-US" sz="2000" dirty="0" smtClean="0"/>
              <a:t>ER 1156 Chapter 9 DSMS</a:t>
            </a:r>
          </a:p>
          <a:p>
            <a:pPr lvl="1"/>
            <a:r>
              <a:rPr lang="en-US" sz="1800" dirty="0" smtClean="0"/>
              <a:t>Consider all significant PFM’s in baseline risk estimate</a:t>
            </a:r>
          </a:p>
          <a:p>
            <a:pPr lvl="1"/>
            <a:r>
              <a:rPr lang="en-US" sz="1800" dirty="0" smtClean="0"/>
              <a:t>RMC Cadre identified 10 significant failure modes</a:t>
            </a:r>
          </a:p>
          <a:p>
            <a:r>
              <a:rPr lang="en-US" sz="2000" dirty="0" smtClean="0"/>
              <a:t>QCC Findings</a:t>
            </a:r>
          </a:p>
          <a:p>
            <a:pPr lvl="1"/>
            <a:r>
              <a:rPr lang="en-US" sz="1800" dirty="0" smtClean="0"/>
              <a:t>Failure modes identified are very concerning; corrective actions are justified</a:t>
            </a:r>
          </a:p>
          <a:p>
            <a:pPr lvl="1"/>
            <a:r>
              <a:rPr lang="en-US" sz="1800" dirty="0" smtClean="0"/>
              <a:t>Seepage &amp; Piping Toolbox results appear high</a:t>
            </a:r>
          </a:p>
          <a:p>
            <a:pPr lvl="1"/>
            <a:r>
              <a:rPr lang="en-US" sz="1800" dirty="0" smtClean="0"/>
              <a:t>RMC required reanalysis using Expert Elicitation</a:t>
            </a:r>
          </a:p>
          <a:p>
            <a:r>
              <a:rPr lang="en-US" sz="2000" dirty="0" smtClean="0"/>
              <a:t>In Progress Review</a:t>
            </a:r>
          </a:p>
          <a:p>
            <a:pPr lvl="1"/>
            <a:r>
              <a:rPr lang="en-US" sz="1800" dirty="0" smtClean="0"/>
              <a:t>RMC and SOG required evaluation of additional alternatives</a:t>
            </a:r>
          </a:p>
          <a:p>
            <a:pPr lvl="1"/>
            <a:r>
              <a:rPr lang="en-US" sz="1800" dirty="0" smtClean="0"/>
              <a:t>Independent panel of experts could not be used for IEPR</a:t>
            </a:r>
          </a:p>
          <a:p>
            <a:pPr lvl="1">
              <a:buNone/>
            </a:pPr>
            <a:endParaRPr lang="en-US" sz="2000" dirty="0" smtClean="0"/>
          </a:p>
          <a:p>
            <a:pPr lvl="1">
              <a:buNone/>
            </a:pPr>
            <a:endParaRPr lang="en-US" dirty="0" smtClean="0"/>
          </a:p>
          <a:p>
            <a:pPr lvl="1">
              <a:buNone/>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34</a:t>
            </a:fld>
            <a:endParaRPr lang="en-US"/>
          </a:p>
        </p:txBody>
      </p:sp>
      <p:sp>
        <p:nvSpPr>
          <p:cNvPr id="14" name="Rectangle 2"/>
          <p:cNvSpPr txBox="1">
            <a:spLocks noChangeArrowheads="1"/>
          </p:cNvSpPr>
          <p:nvPr/>
        </p:nvSpPr>
        <p:spPr>
          <a:xfrm>
            <a:off x="228600" y="152400"/>
            <a:ext cx="8229600" cy="1143000"/>
          </a:xfrm>
          <a:prstGeom prst="rect">
            <a:avLst/>
          </a:prstGeom>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Results of Baseline Risk Assessment</a:t>
            </a:r>
            <a:r>
              <a:rPr kumimoji="0" lang="en-US" sz="2800" b="1" i="0" u="none" strike="noStrike" kern="0" cap="none" spc="0" normalizeH="0" noProof="0" dirty="0" smtClean="0">
                <a:ln>
                  <a:noFill/>
                </a:ln>
                <a:solidFill>
                  <a:schemeClr val="tx2"/>
                </a:solidFill>
                <a:effectLst/>
                <a:uLnTx/>
                <a:uFillTx/>
                <a:latin typeface="+mj-lt"/>
                <a:ea typeface="+mj-ea"/>
                <a:cs typeface="+mj-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noProof="0" dirty="0" smtClean="0">
                <a:ln>
                  <a:noFill/>
                </a:ln>
                <a:solidFill>
                  <a:schemeClr val="tx2"/>
                </a:solidFill>
                <a:effectLst/>
                <a:uLnTx/>
                <a:uFillTx/>
                <a:latin typeface="+mj-lt"/>
                <a:ea typeface="+mj-ea"/>
                <a:cs typeface="+mj-cs"/>
              </a:rPr>
              <a:t>Risks above Tolerable Levels and Justifying Expedited Action</a:t>
            </a:r>
            <a:endParaRPr kumimoji="0" lang="en-US" sz="2000" b="0" i="0" u="none" strike="noStrike" kern="0" cap="none" spc="0" normalizeH="0" baseline="0" noProof="0" dirty="0">
              <a:ln>
                <a:noFill/>
              </a:ln>
              <a:solidFill>
                <a:schemeClr val="tx2"/>
              </a:solidFill>
              <a:effectLst/>
              <a:uLnTx/>
              <a:uFillTx/>
              <a:latin typeface="+mj-lt"/>
              <a:ea typeface="+mj-ea"/>
              <a:cs typeface="+mj-cs"/>
            </a:endParaRPr>
          </a:p>
        </p:txBody>
      </p:sp>
      <p:grpSp>
        <p:nvGrpSpPr>
          <p:cNvPr id="2" name="Group 22"/>
          <p:cNvGrpSpPr/>
          <p:nvPr/>
        </p:nvGrpSpPr>
        <p:grpSpPr>
          <a:xfrm>
            <a:off x="152400" y="1257623"/>
            <a:ext cx="7924800" cy="5116151"/>
            <a:chOff x="152400" y="1257623"/>
            <a:chExt cx="7924800" cy="5116151"/>
          </a:xfrm>
        </p:grpSpPr>
        <p:pic>
          <p:nvPicPr>
            <p:cNvPr id="16" name="Picture 15" descr="Baseline Risk Assessment updated Feb2011.jpg"/>
            <p:cNvPicPr>
              <a:picLocks noChangeAspect="1"/>
            </p:cNvPicPr>
            <p:nvPr/>
          </p:nvPicPr>
          <p:blipFill>
            <a:blip r:embed="rId3" cstate="print"/>
            <a:srcRect l="6362" t="13529" r="6362" b="13529"/>
            <a:stretch>
              <a:fillRect/>
            </a:stretch>
          </p:blipFill>
          <p:spPr>
            <a:xfrm>
              <a:off x="152400" y="1257623"/>
              <a:ext cx="7924800" cy="5116151"/>
            </a:xfrm>
            <a:prstGeom prst="rect">
              <a:avLst/>
            </a:prstGeom>
          </p:spPr>
        </p:pic>
        <p:sp>
          <p:nvSpPr>
            <p:cNvPr id="17" name="TextBox 16"/>
            <p:cNvSpPr txBox="1"/>
            <p:nvPr/>
          </p:nvSpPr>
          <p:spPr>
            <a:xfrm>
              <a:off x="1676400" y="5410200"/>
              <a:ext cx="1828800" cy="523220"/>
            </a:xfrm>
            <a:prstGeom prst="rect">
              <a:avLst/>
            </a:prstGeom>
            <a:noFill/>
          </p:spPr>
          <p:txBody>
            <a:bodyPr wrap="square" rtlCol="0">
              <a:spAutoFit/>
            </a:bodyPr>
            <a:lstStyle/>
            <a:p>
              <a:r>
                <a:rPr lang="en-US" sz="1400" dirty="0" smtClean="0"/>
                <a:t>Tolerable Risk Limits</a:t>
              </a:r>
            </a:p>
          </p:txBody>
        </p:sp>
        <p:cxnSp>
          <p:nvCxnSpPr>
            <p:cNvPr id="18" name="Straight Arrow Connector 17"/>
            <p:cNvCxnSpPr/>
            <p:nvPr/>
          </p:nvCxnSpPr>
          <p:spPr bwMode="auto">
            <a:xfrm rot="5400000" flipH="1" flipV="1">
              <a:off x="1181894" y="4686300"/>
              <a:ext cx="12946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rot="5400000" flipH="1" flipV="1">
              <a:off x="2628900" y="4533900"/>
              <a:ext cx="990600"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a:off x="2819400" y="5791200"/>
              <a:ext cx="3886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lum bright="8000" contrast="-60000"/>
          </a:blip>
          <a:srcRect/>
          <a:stretch>
            <a:fillRect/>
          </a:stretch>
        </p:blipFill>
        <p:spPr bwMode="auto">
          <a:xfrm>
            <a:off x="0" y="0"/>
            <a:ext cx="9138494" cy="685800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35</a:t>
            </a:fld>
            <a:endParaRPr lang="en-US"/>
          </a:p>
        </p:txBody>
      </p:sp>
      <p:sp>
        <p:nvSpPr>
          <p:cNvPr id="5" name="Rectangle 2"/>
          <p:cNvSpPr txBox="1">
            <a:spLocks noChangeArrowheads="1"/>
          </p:cNvSpPr>
          <p:nvPr/>
        </p:nvSpPr>
        <p:spPr bwMode="auto">
          <a:xfrm>
            <a:off x="381000" y="762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mj-cs"/>
              </a:rPr>
              <a:t> Baseline Risk Assessment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mj-lt"/>
                <a:ea typeface="+mj-ea"/>
                <a:cs typeface="+mj-cs"/>
              </a:rPr>
              <a:t>Consequences of</a:t>
            </a:r>
            <a:r>
              <a:rPr kumimoji="0" lang="en-US" sz="2400" b="1" i="0" u="none" strike="noStrike" kern="0" cap="none" spc="0" normalizeH="0" noProof="0" dirty="0" smtClean="0">
                <a:ln>
                  <a:noFill/>
                </a:ln>
                <a:solidFill>
                  <a:schemeClr val="tx2"/>
                </a:solidFill>
                <a:effectLst/>
                <a:uLnTx/>
                <a:uFillTx/>
                <a:latin typeface="+mj-lt"/>
                <a:ea typeface="+mj-ea"/>
                <a:cs typeface="+mj-cs"/>
              </a:rPr>
              <a:t> Dam Failure</a:t>
            </a:r>
            <a:endParaRPr kumimoji="0" lang="en-US" sz="2400" b="1" i="0" u="none" strike="noStrike" kern="0" cap="none"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457200" y="1295400"/>
            <a:ext cx="7924800" cy="3831818"/>
          </a:xfrm>
          <a:prstGeom prst="rect">
            <a:avLst/>
          </a:prstGeom>
          <a:noFill/>
          <a:ln w="9525">
            <a:noFill/>
            <a:miter lim="800000"/>
            <a:headEnd/>
            <a:tailEnd/>
          </a:ln>
        </p:spPr>
        <p:txBody>
          <a:bodyPr>
            <a:spAutoFit/>
          </a:bodyPr>
          <a:lstStyle/>
          <a:p>
            <a:pPr eaLnBrk="1" hangingPunct="1">
              <a:lnSpc>
                <a:spcPct val="75000"/>
              </a:lnSpc>
            </a:pPr>
            <a:endParaRPr lang="en-US" sz="2700" b="0" dirty="0" smtClean="0">
              <a:latin typeface="Arial" charset="0"/>
            </a:endParaRPr>
          </a:p>
          <a:p>
            <a:pPr eaLnBrk="1" hangingPunct="1"/>
            <a:endParaRPr lang="en-US" sz="2700" b="0" dirty="0" smtClean="0">
              <a:latin typeface="Arial" charset="0"/>
            </a:endParaRPr>
          </a:p>
          <a:p>
            <a:pPr eaLnBrk="1" hangingPunct="1">
              <a:lnSpc>
                <a:spcPct val="75000"/>
              </a:lnSpc>
              <a:buFont typeface="Arial" pitchFamily="34" charset="0"/>
              <a:buChar char="•"/>
            </a:pPr>
            <a:endParaRPr lang="en-US" sz="2700" b="0" dirty="0" smtClean="0">
              <a:latin typeface="Arial" charset="0"/>
            </a:endParaRPr>
          </a:p>
          <a:p>
            <a:pPr eaLnBrk="1" hangingPunct="1">
              <a:lnSpc>
                <a:spcPct val="75000"/>
              </a:lnSpc>
              <a:buFont typeface="Arial" pitchFamily="34" charset="0"/>
              <a:buChar char="•"/>
            </a:pPr>
            <a:r>
              <a:rPr lang="en-US" sz="2700" b="0" dirty="0" smtClean="0">
                <a:latin typeface="Arial" charset="0"/>
              </a:rPr>
              <a:t> Estimated Loss of Life – 227 people</a:t>
            </a:r>
          </a:p>
          <a:p>
            <a:pPr eaLnBrk="1" hangingPunct="1">
              <a:lnSpc>
                <a:spcPct val="75000"/>
              </a:lnSpc>
            </a:pPr>
            <a:endParaRPr lang="en-US" sz="2700" b="0" dirty="0" smtClean="0">
              <a:latin typeface="Arial" charset="0"/>
            </a:endParaRPr>
          </a:p>
          <a:p>
            <a:pPr eaLnBrk="1" hangingPunct="1">
              <a:buFont typeface="Arial" pitchFamily="34" charset="0"/>
              <a:buChar char="•"/>
            </a:pPr>
            <a:r>
              <a:rPr lang="en-US" sz="2700" b="0" dirty="0" smtClean="0">
                <a:latin typeface="Arial" charset="0"/>
              </a:rPr>
              <a:t> Economic Damages – $1.04 Billion (including physical damages, loss of dam and loss of attendant benefits)</a:t>
            </a:r>
          </a:p>
          <a:p>
            <a:pPr eaLnBrk="1" hangingPunct="1">
              <a:buFont typeface="Arial" pitchFamily="34" charset="0"/>
              <a:buChar char="•"/>
            </a:pPr>
            <a:endParaRPr lang="en-US" sz="2700" b="0" dirty="0" smtClean="0">
              <a:latin typeface="Arial" charset="0"/>
            </a:endParaRPr>
          </a:p>
          <a:p>
            <a:pPr eaLnBrk="1" hangingPunct="1">
              <a:buFont typeface="Arial" pitchFamily="34" charset="0"/>
              <a:buChar char="•"/>
            </a:pPr>
            <a:r>
              <a:rPr lang="en-US" sz="2700" b="0" dirty="0" smtClean="0">
                <a:latin typeface="Arial" charset="0"/>
              </a:rPr>
              <a:t> Annual lost benefits = $83 M</a:t>
            </a:r>
          </a:p>
        </p:txBody>
      </p:sp>
      <p:sp>
        <p:nvSpPr>
          <p:cNvPr id="7" name="TextBox 6"/>
          <p:cNvSpPr txBox="1"/>
          <p:nvPr/>
        </p:nvSpPr>
        <p:spPr>
          <a:xfrm>
            <a:off x="6477000" y="2209800"/>
            <a:ext cx="2667000" cy="523220"/>
          </a:xfrm>
          <a:prstGeom prst="rect">
            <a:avLst/>
          </a:prstGeom>
          <a:noFill/>
        </p:spPr>
        <p:txBody>
          <a:bodyPr wrap="square" rtlCol="0">
            <a:spAutoFit/>
          </a:bodyPr>
          <a:lstStyle/>
          <a:p>
            <a:r>
              <a:rPr lang="en-US" sz="1400" dirty="0" smtClean="0"/>
              <a:t>SPRA :   3 – 30</a:t>
            </a:r>
          </a:p>
          <a:p>
            <a:r>
              <a:rPr lang="en-US" sz="1400" dirty="0" smtClean="0"/>
              <a:t>USBR IES:	10 - 130</a:t>
            </a:r>
            <a:endParaRPr lang="en-US" sz="1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36</a:t>
            </a:fld>
            <a:endParaRPr lang="en-US"/>
          </a:p>
        </p:txBody>
      </p:sp>
      <p:sp>
        <p:nvSpPr>
          <p:cNvPr id="7" name="Text Box 2"/>
          <p:cNvSpPr txBox="1">
            <a:spLocks noChangeArrowheads="1"/>
          </p:cNvSpPr>
          <p:nvPr/>
        </p:nvSpPr>
        <p:spPr bwMode="auto">
          <a:xfrm>
            <a:off x="346075" y="506413"/>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East Branch Dam – Alternative Remedial Plans</a:t>
            </a:r>
            <a:endParaRPr lang="en-US" sz="2800" b="1" dirty="0">
              <a:latin typeface="+mj-lt"/>
              <a:ea typeface="ＭＳ Ｐゴシック" pitchFamily="34" charset="-128"/>
            </a:endParaRPr>
          </a:p>
        </p:txBody>
      </p:sp>
      <p:sp>
        <p:nvSpPr>
          <p:cNvPr id="8" name="Text Box 8"/>
          <p:cNvSpPr txBox="1">
            <a:spLocks noChangeArrowheads="1"/>
          </p:cNvSpPr>
          <p:nvPr/>
        </p:nvSpPr>
        <p:spPr bwMode="auto">
          <a:xfrm>
            <a:off x="533400" y="1143000"/>
            <a:ext cx="7620000" cy="5309146"/>
          </a:xfrm>
          <a:prstGeom prst="rect">
            <a:avLst/>
          </a:prstGeom>
          <a:noFill/>
          <a:ln w="9525">
            <a:noFill/>
            <a:miter lim="800000"/>
            <a:headEnd/>
            <a:tailEnd/>
          </a:ln>
          <a:effectLst/>
        </p:spPr>
        <p:txBody>
          <a:bodyPr wrap="square">
            <a:spAutoFit/>
          </a:bodyPr>
          <a:lstStyle/>
          <a:p>
            <a:pPr>
              <a:spcBef>
                <a:spcPct val="50000"/>
              </a:spcBef>
            </a:pPr>
            <a:r>
              <a:rPr lang="en-US" sz="2400" b="0" dirty="0" smtClean="0">
                <a:latin typeface="+mn-lt"/>
              </a:rPr>
              <a:t>S1 – Partial Length Cutoff </a:t>
            </a:r>
          </a:p>
          <a:p>
            <a:pPr>
              <a:spcBef>
                <a:spcPct val="50000"/>
              </a:spcBef>
            </a:pPr>
            <a:r>
              <a:rPr lang="en-US" sz="2400" b="0" dirty="0" smtClean="0">
                <a:latin typeface="+mn-lt"/>
              </a:rPr>
              <a:t>S2 – Full Length Cutoff in Soil, Grouting of Bedrock</a:t>
            </a:r>
          </a:p>
          <a:p>
            <a:pPr>
              <a:spcBef>
                <a:spcPct val="50000"/>
              </a:spcBef>
            </a:pPr>
            <a:r>
              <a:rPr lang="en-US" sz="2400" b="0" dirty="0" smtClean="0">
                <a:latin typeface="+mn-lt"/>
              </a:rPr>
              <a:t>S3 – Full Length Cutoff in Soil and Rock</a:t>
            </a:r>
          </a:p>
          <a:p>
            <a:pPr>
              <a:spcBef>
                <a:spcPct val="50000"/>
              </a:spcBef>
            </a:pPr>
            <a:r>
              <a:rPr lang="en-US" sz="2400" b="0" dirty="0" smtClean="0">
                <a:latin typeface="+mn-lt"/>
              </a:rPr>
              <a:t>S4 – Embankment Extension with D/S Cutoff</a:t>
            </a:r>
          </a:p>
          <a:p>
            <a:pPr>
              <a:spcBef>
                <a:spcPct val="50000"/>
              </a:spcBef>
            </a:pPr>
            <a:r>
              <a:rPr lang="en-US" sz="2400" b="0" dirty="0" smtClean="0">
                <a:latin typeface="+mn-lt"/>
              </a:rPr>
              <a:t>S5 – Concrete Gravity Structure</a:t>
            </a:r>
          </a:p>
          <a:p>
            <a:pPr>
              <a:spcBef>
                <a:spcPct val="50000"/>
              </a:spcBef>
            </a:pPr>
            <a:r>
              <a:rPr lang="en-US" sz="2400" b="0" dirty="0" smtClean="0">
                <a:latin typeface="+mn-lt"/>
              </a:rPr>
              <a:t>S6 – Remove Dam</a:t>
            </a:r>
          </a:p>
          <a:p>
            <a:pPr>
              <a:spcBef>
                <a:spcPct val="50000"/>
              </a:spcBef>
            </a:pPr>
            <a:r>
              <a:rPr lang="en-US" sz="2400" b="0" dirty="0" smtClean="0">
                <a:latin typeface="+mn-lt"/>
              </a:rPr>
              <a:t>NS1 – All IRRMs permanent (El 1650 Summer Pool)</a:t>
            </a:r>
          </a:p>
          <a:p>
            <a:pPr>
              <a:spcBef>
                <a:spcPct val="50000"/>
              </a:spcBef>
            </a:pPr>
            <a:r>
              <a:rPr lang="en-US" sz="2400" b="0" dirty="0" smtClean="0">
                <a:latin typeface="+mn-lt"/>
              </a:rPr>
              <a:t>NS2 – NS1 + Spillway Modifications</a:t>
            </a:r>
          </a:p>
          <a:p>
            <a:pPr>
              <a:spcBef>
                <a:spcPct val="50000"/>
              </a:spcBef>
            </a:pPr>
            <a:r>
              <a:rPr lang="en-US" sz="2400" b="0" dirty="0" smtClean="0">
                <a:latin typeface="+mn-lt"/>
              </a:rPr>
              <a:t>NS3 – Permanently Open Flood Gates (Dry Reservoir)</a:t>
            </a:r>
          </a:p>
          <a:p>
            <a:pPr>
              <a:spcBef>
                <a:spcPct val="50000"/>
              </a:spcBef>
            </a:pPr>
            <a:r>
              <a:rPr lang="en-US" sz="1800" dirty="0" smtClean="0">
                <a:latin typeface="+mn-lt"/>
              </a:rPr>
              <a:t>    Note:  Plans S1-S5 would restore normal summer pool El 1670</a:t>
            </a:r>
            <a:endParaRPr lang="en-US" sz="1800" dirty="0">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3EC6A5F-2273-4F06-A289-56E9F2060A2E}" type="slidenum">
              <a:rPr lang="en-US" smtClean="0"/>
              <a:pPr>
                <a:defRPr/>
              </a:pPr>
              <a:t>37</a:t>
            </a:fld>
            <a:endParaRPr lang="en-US"/>
          </a:p>
        </p:txBody>
      </p:sp>
      <p:pic>
        <p:nvPicPr>
          <p:cNvPr id="3" name="Picture 2" descr="Alternatives Risk Assessment for ASA Brief 02.jpg"/>
          <p:cNvPicPr>
            <a:picLocks noChangeAspect="1"/>
          </p:cNvPicPr>
          <p:nvPr/>
        </p:nvPicPr>
        <p:blipFill>
          <a:blip r:embed="rId3" cstate="print"/>
          <a:srcRect l="6362" t="11765" r="6362" b="11765"/>
          <a:stretch>
            <a:fillRect/>
          </a:stretch>
        </p:blipFill>
        <p:spPr>
          <a:xfrm>
            <a:off x="304800" y="1295400"/>
            <a:ext cx="7467600" cy="5054386"/>
          </a:xfrm>
          <a:prstGeom prst="rect">
            <a:avLst/>
          </a:prstGeom>
        </p:spPr>
      </p:pic>
      <p:sp>
        <p:nvSpPr>
          <p:cNvPr id="6" name="Rectangle 2"/>
          <p:cNvSpPr txBox="1">
            <a:spLocks noChangeArrowheads="1"/>
          </p:cNvSpPr>
          <p:nvPr/>
        </p:nvSpPr>
        <p:spPr bwMode="auto">
          <a:xfrm>
            <a:off x="152400" y="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Dam Safety Modification Study Process</a:t>
            </a:r>
            <a:br>
              <a:rPr kumimoji="0" lang="en-US" sz="2800" b="1" i="0" u="none" strike="noStrike" kern="0" cap="none" spc="0" normalizeH="0" baseline="0" noProof="0" dirty="0" smtClean="0">
                <a:ln>
                  <a:noFill/>
                </a:ln>
                <a:solidFill>
                  <a:schemeClr val="tx2"/>
                </a:solidFill>
                <a:effectLst/>
                <a:uLnTx/>
                <a:uFillTx/>
                <a:latin typeface="+mj-lt"/>
                <a:ea typeface="+mj-ea"/>
                <a:cs typeface="+mj-cs"/>
              </a:rPr>
            </a:br>
            <a:r>
              <a:rPr kumimoji="0" lang="en-US" sz="2800" b="1" i="0" u="none" strike="noStrike" kern="0" cap="none" spc="0" normalizeH="0" baseline="0" noProof="0" dirty="0" smtClean="0">
                <a:ln>
                  <a:noFill/>
                </a:ln>
                <a:solidFill>
                  <a:schemeClr val="tx2"/>
                </a:solidFill>
                <a:effectLst/>
                <a:uLnTx/>
                <a:uFillTx/>
                <a:latin typeface="+mj-lt"/>
                <a:ea typeface="+mj-ea"/>
                <a:cs typeface="+mj-cs"/>
              </a:rPr>
              <a:t>4. </a:t>
            </a:r>
            <a:r>
              <a:rPr lang="en-US" sz="2800" b="1" kern="0" dirty="0" smtClean="0">
                <a:solidFill>
                  <a:schemeClr val="tx2"/>
                </a:solidFill>
                <a:latin typeface="+mj-lt"/>
                <a:ea typeface="+mj-ea"/>
                <a:cs typeface="+mj-cs"/>
              </a:rPr>
              <a:t>Risk </a:t>
            </a:r>
            <a:r>
              <a:rPr kumimoji="0" lang="en-US" sz="2800" b="1" i="0" u="none" strike="noStrike" kern="0" cap="none" spc="0" normalizeH="0" baseline="0" noProof="0" dirty="0" smtClean="0">
                <a:ln>
                  <a:noFill/>
                </a:ln>
                <a:solidFill>
                  <a:schemeClr val="tx2"/>
                </a:solidFill>
                <a:effectLst/>
                <a:uLnTx/>
                <a:uFillTx/>
                <a:latin typeface="+mj-lt"/>
                <a:ea typeface="+mj-ea"/>
                <a:cs typeface="+mj-cs"/>
              </a:rPr>
              <a:t>Evaluation of Alternative</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baseline="0" noProof="0" dirty="0" smtClean="0">
                <a:ln>
                  <a:noFill/>
                </a:ln>
                <a:solidFill>
                  <a:schemeClr val="tx2"/>
                </a:solidFill>
                <a:effectLst/>
                <a:uLnTx/>
                <a:uFillTx/>
                <a:latin typeface="+mj-lt"/>
                <a:ea typeface="+mj-ea"/>
                <a:cs typeface="+mj-cs"/>
              </a:rPr>
              <a:t>Plans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38</a:t>
            </a:fld>
            <a:endParaRPr lang="en-US"/>
          </a:p>
        </p:txBody>
      </p:sp>
      <p:sp>
        <p:nvSpPr>
          <p:cNvPr id="8" name="Text Box 8"/>
          <p:cNvSpPr txBox="1">
            <a:spLocks noChangeArrowheads="1"/>
          </p:cNvSpPr>
          <p:nvPr/>
        </p:nvSpPr>
        <p:spPr bwMode="auto">
          <a:xfrm>
            <a:off x="685800" y="1295400"/>
            <a:ext cx="7481888" cy="5447645"/>
          </a:xfrm>
          <a:prstGeom prst="rect">
            <a:avLst/>
          </a:prstGeom>
          <a:noFill/>
          <a:ln w="9525">
            <a:noFill/>
            <a:miter lim="800000"/>
            <a:headEnd/>
            <a:tailEnd/>
          </a:ln>
          <a:effectLst/>
        </p:spPr>
        <p:txBody>
          <a:bodyPr>
            <a:spAutoFit/>
          </a:bodyPr>
          <a:lstStyle/>
          <a:p>
            <a:pPr>
              <a:spcBef>
                <a:spcPct val="50000"/>
              </a:spcBef>
            </a:pPr>
            <a:r>
              <a:rPr lang="en-US" sz="2400" b="0" dirty="0" smtClean="0">
                <a:solidFill>
                  <a:srgbClr val="FF0000"/>
                </a:solidFill>
                <a:latin typeface="+mn-lt"/>
              </a:rPr>
              <a:t>S1 – Partial Length Cutoff </a:t>
            </a:r>
          </a:p>
          <a:p>
            <a:pPr>
              <a:spcBef>
                <a:spcPct val="50000"/>
              </a:spcBef>
            </a:pPr>
            <a:r>
              <a:rPr lang="en-US" sz="2400" b="0" dirty="0" smtClean="0">
                <a:solidFill>
                  <a:srgbClr val="FF0000"/>
                </a:solidFill>
                <a:latin typeface="+mn-lt"/>
              </a:rPr>
              <a:t>S2 – Full Length Cutoff in Soil, Grouting of Bedrock</a:t>
            </a:r>
          </a:p>
          <a:p>
            <a:pPr>
              <a:spcBef>
                <a:spcPct val="50000"/>
              </a:spcBef>
            </a:pPr>
            <a:r>
              <a:rPr lang="en-US" sz="2400" b="0" dirty="0" smtClean="0">
                <a:latin typeface="+mn-lt"/>
              </a:rPr>
              <a:t>S3 – Full Length Cutoff in Soil and Rock</a:t>
            </a:r>
          </a:p>
          <a:p>
            <a:pPr>
              <a:spcBef>
                <a:spcPct val="50000"/>
              </a:spcBef>
            </a:pPr>
            <a:r>
              <a:rPr lang="en-US" sz="2400" b="0" dirty="0" smtClean="0">
                <a:latin typeface="+mn-lt"/>
              </a:rPr>
              <a:t>S4 – Embankment Extension with D/S Cutoff</a:t>
            </a:r>
          </a:p>
          <a:p>
            <a:pPr>
              <a:spcBef>
                <a:spcPct val="50000"/>
              </a:spcBef>
            </a:pPr>
            <a:r>
              <a:rPr lang="en-US" sz="2400" b="0" dirty="0" smtClean="0">
                <a:latin typeface="+mn-lt"/>
              </a:rPr>
              <a:t>S5 – Concrete Gravity Structure</a:t>
            </a:r>
          </a:p>
          <a:p>
            <a:pPr>
              <a:spcBef>
                <a:spcPct val="50000"/>
              </a:spcBef>
            </a:pPr>
            <a:r>
              <a:rPr lang="en-US" sz="2400" b="0" dirty="0" smtClean="0">
                <a:latin typeface="+mn-lt"/>
              </a:rPr>
              <a:t>S6 – Remove Dam</a:t>
            </a:r>
          </a:p>
          <a:p>
            <a:pPr>
              <a:spcBef>
                <a:spcPct val="50000"/>
              </a:spcBef>
            </a:pPr>
            <a:r>
              <a:rPr lang="en-US" sz="2400" b="0" dirty="0" smtClean="0">
                <a:solidFill>
                  <a:srgbClr val="FF0000"/>
                </a:solidFill>
                <a:latin typeface="+mn-lt"/>
              </a:rPr>
              <a:t>NS1 – All IRRMs permanent</a:t>
            </a:r>
          </a:p>
          <a:p>
            <a:pPr>
              <a:spcBef>
                <a:spcPct val="50000"/>
              </a:spcBef>
            </a:pPr>
            <a:r>
              <a:rPr lang="en-US" sz="2400" b="0" dirty="0" smtClean="0">
                <a:solidFill>
                  <a:srgbClr val="FF0000"/>
                </a:solidFill>
                <a:latin typeface="+mn-lt"/>
              </a:rPr>
              <a:t>NS2 – All IRRMs permanent + Minor Spillway Mods.</a:t>
            </a:r>
          </a:p>
          <a:p>
            <a:pPr>
              <a:spcBef>
                <a:spcPct val="50000"/>
              </a:spcBef>
            </a:pPr>
            <a:r>
              <a:rPr lang="en-US" sz="2400" b="0" dirty="0" smtClean="0">
                <a:latin typeface="+mn-lt"/>
              </a:rPr>
              <a:t>NS3 – Permanently Open Flood Gates</a:t>
            </a:r>
          </a:p>
          <a:p>
            <a:pPr>
              <a:spcBef>
                <a:spcPct val="50000"/>
              </a:spcBef>
            </a:pPr>
            <a:endParaRPr lang="en-US" sz="2400" b="0" dirty="0">
              <a:latin typeface="+mn-lt"/>
            </a:endParaRPr>
          </a:p>
        </p:txBody>
      </p:sp>
      <p:sp>
        <p:nvSpPr>
          <p:cNvPr id="5" name="Rectangle 2"/>
          <p:cNvSpPr txBox="1">
            <a:spLocks noChangeArrowheads="1"/>
          </p:cNvSpPr>
          <p:nvPr/>
        </p:nvSpPr>
        <p:spPr bwMode="auto">
          <a:xfrm>
            <a:off x="152400" y="2286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Dam Safety Modification Study Process</a:t>
            </a:r>
            <a:br>
              <a:rPr kumimoji="0" lang="en-US" sz="2800" b="1" i="0" u="none" strike="noStrike" kern="0" cap="none" spc="0" normalizeH="0" baseline="0" noProof="0" dirty="0" smtClean="0">
                <a:ln>
                  <a:noFill/>
                </a:ln>
                <a:solidFill>
                  <a:schemeClr val="tx2"/>
                </a:solidFill>
                <a:effectLst/>
                <a:uLnTx/>
                <a:uFillTx/>
                <a:latin typeface="+mj-lt"/>
                <a:ea typeface="+mj-ea"/>
                <a:cs typeface="+mj-cs"/>
              </a:rPr>
            </a:br>
            <a:r>
              <a:rPr kumimoji="0" lang="en-US" sz="2800" b="1" i="0" u="none" strike="noStrike" kern="0" cap="none" spc="0" normalizeH="0" baseline="0" noProof="0" dirty="0" smtClean="0">
                <a:ln>
                  <a:noFill/>
                </a:ln>
                <a:solidFill>
                  <a:schemeClr val="tx2"/>
                </a:solidFill>
                <a:effectLst/>
                <a:uLnTx/>
                <a:uFillTx/>
                <a:latin typeface="+mj-lt"/>
                <a:ea typeface="+mj-ea"/>
                <a:cs typeface="+mj-cs"/>
              </a:rPr>
              <a:t>Evaluation of Alternative</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baseline="0" noProof="0" dirty="0" smtClean="0">
                <a:ln>
                  <a:noFill/>
                </a:ln>
                <a:solidFill>
                  <a:schemeClr val="tx2"/>
                </a:solidFill>
                <a:effectLst/>
                <a:uLnTx/>
                <a:uFillTx/>
                <a:latin typeface="+mj-lt"/>
                <a:ea typeface="+mj-ea"/>
                <a:cs typeface="+mj-cs"/>
              </a:rPr>
              <a:t>Plans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3EC6A5F-2273-4F06-A289-56E9F2060A2E}" type="slidenum">
              <a:rPr lang="en-US" smtClean="0"/>
              <a:pPr>
                <a:defRPr/>
              </a:pPr>
              <a:t>39</a:t>
            </a:fld>
            <a:endParaRPr lang="en-US"/>
          </a:p>
        </p:txBody>
      </p:sp>
      <p:sp>
        <p:nvSpPr>
          <p:cNvPr id="3" name="TextBox 2"/>
          <p:cNvSpPr txBox="1"/>
          <p:nvPr/>
        </p:nvSpPr>
        <p:spPr>
          <a:xfrm>
            <a:off x="762000" y="1447800"/>
            <a:ext cx="6858000" cy="3416320"/>
          </a:xfrm>
          <a:prstGeom prst="rect">
            <a:avLst/>
          </a:prstGeom>
          <a:noFill/>
        </p:spPr>
        <p:txBody>
          <a:bodyPr wrap="square" rtlCol="0">
            <a:spAutoFit/>
          </a:bodyPr>
          <a:lstStyle/>
          <a:p>
            <a:r>
              <a:rPr lang="en-US" sz="2400" dirty="0" smtClean="0">
                <a:latin typeface="+mn-lt"/>
              </a:rPr>
              <a:t>Plans S5, Concrete Gravity Structure </a:t>
            </a:r>
            <a:r>
              <a:rPr lang="en-US" sz="2400" b="0" dirty="0" smtClean="0">
                <a:latin typeface="+mn-lt"/>
              </a:rPr>
              <a:t>– No explicit risk assessment performed.  Considered risk-acceptable, since construction would be in accordance with current standards.</a:t>
            </a:r>
          </a:p>
          <a:p>
            <a:endParaRPr lang="en-US" sz="2400" b="0" dirty="0" smtClean="0">
              <a:latin typeface="+mn-lt"/>
            </a:endParaRPr>
          </a:p>
          <a:p>
            <a:r>
              <a:rPr lang="en-US" sz="2400" dirty="0" smtClean="0">
                <a:latin typeface="+mn-lt"/>
              </a:rPr>
              <a:t>Plan S6, Remove Dam </a:t>
            </a:r>
            <a:r>
              <a:rPr lang="en-US" sz="2400" b="0" dirty="0" smtClean="0">
                <a:latin typeface="+mn-lt"/>
              </a:rPr>
              <a:t>– Eliminates possibility of catastrophic dam failure.   (Downstream public subject to increased risk associated with more frequent flooding)</a:t>
            </a:r>
          </a:p>
        </p:txBody>
      </p:sp>
      <p:sp>
        <p:nvSpPr>
          <p:cNvPr id="5" name="Rectangle 2"/>
          <p:cNvSpPr txBox="1">
            <a:spLocks noChangeArrowheads="1"/>
          </p:cNvSpPr>
          <p:nvPr/>
        </p:nvSpPr>
        <p:spPr bwMode="auto">
          <a:xfrm>
            <a:off x="152400" y="1524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2"/>
                </a:solidFill>
                <a:effectLst/>
                <a:uLnTx/>
                <a:uFillTx/>
                <a:latin typeface="+mj-lt"/>
                <a:ea typeface="+mj-ea"/>
                <a:cs typeface="+mj-cs"/>
              </a:rPr>
              <a:t>Dam Safety Modification Study Process</a:t>
            </a:r>
            <a:br>
              <a:rPr kumimoji="0" lang="en-US" sz="2800" b="1" i="0" u="none" strike="noStrike" kern="0" cap="none" spc="0" normalizeH="0" baseline="0" noProof="0" dirty="0" smtClean="0">
                <a:ln>
                  <a:noFill/>
                </a:ln>
                <a:solidFill>
                  <a:schemeClr val="tx2"/>
                </a:solidFill>
                <a:effectLst/>
                <a:uLnTx/>
                <a:uFillTx/>
                <a:latin typeface="+mj-lt"/>
                <a:ea typeface="+mj-ea"/>
                <a:cs typeface="+mj-cs"/>
              </a:rPr>
            </a:br>
            <a:r>
              <a:rPr kumimoji="0" lang="en-US" sz="2800" b="1" i="0" u="none" strike="noStrike" kern="0" cap="none" spc="0" normalizeH="0" baseline="0" noProof="0" dirty="0" smtClean="0">
                <a:ln>
                  <a:noFill/>
                </a:ln>
                <a:solidFill>
                  <a:schemeClr val="tx2"/>
                </a:solidFill>
                <a:effectLst/>
                <a:uLnTx/>
                <a:uFillTx/>
                <a:latin typeface="+mj-lt"/>
                <a:ea typeface="+mj-ea"/>
                <a:cs typeface="+mj-cs"/>
              </a:rPr>
              <a:t>Evaluation of Alternative</a:t>
            </a:r>
            <a:r>
              <a:rPr kumimoji="0" lang="en-US" sz="2800" b="1" i="0" u="none" strike="noStrike" kern="0" cap="none" spc="0" normalizeH="0" noProof="0" dirty="0" smtClean="0">
                <a:ln>
                  <a:noFill/>
                </a:ln>
                <a:solidFill>
                  <a:schemeClr val="tx2"/>
                </a:solidFill>
                <a:effectLst/>
                <a:uLnTx/>
                <a:uFillTx/>
                <a:latin typeface="+mj-lt"/>
                <a:ea typeface="+mj-ea"/>
                <a:cs typeface="+mj-cs"/>
              </a:rPr>
              <a:t> </a:t>
            </a:r>
            <a:r>
              <a:rPr kumimoji="0" lang="en-US" sz="2800" b="1" i="0" u="none" strike="noStrike" kern="0" cap="none" spc="0" normalizeH="0" baseline="0" noProof="0" dirty="0" smtClean="0">
                <a:ln>
                  <a:noFill/>
                </a:ln>
                <a:solidFill>
                  <a:schemeClr val="tx2"/>
                </a:solidFill>
                <a:effectLst/>
                <a:uLnTx/>
                <a:uFillTx/>
                <a:latin typeface="+mj-lt"/>
                <a:ea typeface="+mj-ea"/>
                <a:cs typeface="+mj-cs"/>
              </a:rPr>
              <a:t>Plans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st Branch 2892-1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51" name="Rectangle 4"/>
          <p:cNvSpPr>
            <a:spLocks noChangeArrowheads="1"/>
          </p:cNvSpPr>
          <p:nvPr/>
        </p:nvSpPr>
        <p:spPr bwMode="auto">
          <a:xfrm>
            <a:off x="838200" y="3581400"/>
            <a:ext cx="2895600" cy="1143000"/>
          </a:xfrm>
          <a:prstGeom prst="rect">
            <a:avLst/>
          </a:prstGeom>
          <a:noFill/>
          <a:ln w="9525">
            <a:noFill/>
            <a:miter lim="800000"/>
            <a:headEnd/>
            <a:tailEnd/>
          </a:ln>
        </p:spPr>
        <p:txBody>
          <a:bodyPr anchor="ctr"/>
          <a:lstStyle/>
          <a:p>
            <a:r>
              <a:rPr lang="en-US" sz="1800" dirty="0">
                <a:solidFill>
                  <a:srgbClr val="FFFF00"/>
                </a:solidFill>
                <a:latin typeface="Arial" charset="0"/>
              </a:rPr>
              <a:t>Outlet Works</a:t>
            </a:r>
            <a:br>
              <a:rPr lang="en-US" sz="1800" dirty="0">
                <a:solidFill>
                  <a:srgbClr val="FFFF00"/>
                </a:solidFill>
                <a:latin typeface="Arial" charset="0"/>
              </a:rPr>
            </a:br>
            <a:r>
              <a:rPr lang="en-US" sz="1800" dirty="0">
                <a:solidFill>
                  <a:srgbClr val="FFFF00"/>
                </a:solidFill>
                <a:latin typeface="Arial" charset="0"/>
              </a:rPr>
              <a:t>Gated Control Tower</a:t>
            </a:r>
            <a:br>
              <a:rPr lang="en-US" sz="1800" dirty="0">
                <a:solidFill>
                  <a:srgbClr val="FFFF00"/>
                </a:solidFill>
                <a:latin typeface="Arial" charset="0"/>
              </a:rPr>
            </a:br>
            <a:r>
              <a:rPr lang="en-US" sz="1800" dirty="0">
                <a:solidFill>
                  <a:srgbClr val="FFFF00"/>
                </a:solidFill>
                <a:latin typeface="Arial" charset="0"/>
              </a:rPr>
              <a:t>Concrete Lined Tunnel</a:t>
            </a:r>
            <a:br>
              <a:rPr lang="en-US" sz="1800" dirty="0">
                <a:solidFill>
                  <a:srgbClr val="FFFF00"/>
                </a:solidFill>
                <a:latin typeface="Arial" charset="0"/>
              </a:rPr>
            </a:br>
            <a:r>
              <a:rPr lang="en-US" sz="1800" dirty="0">
                <a:solidFill>
                  <a:srgbClr val="FFFF00"/>
                </a:solidFill>
                <a:latin typeface="Arial" charset="0"/>
              </a:rPr>
              <a:t>Stilling Basin</a:t>
            </a:r>
          </a:p>
        </p:txBody>
      </p:sp>
      <p:sp>
        <p:nvSpPr>
          <p:cNvPr id="2052" name="Rectangle 5"/>
          <p:cNvSpPr>
            <a:spLocks noChangeArrowheads="1"/>
          </p:cNvSpPr>
          <p:nvPr/>
        </p:nvSpPr>
        <p:spPr bwMode="auto">
          <a:xfrm>
            <a:off x="6324600" y="3810000"/>
            <a:ext cx="2209800" cy="1905000"/>
          </a:xfrm>
          <a:prstGeom prst="rect">
            <a:avLst/>
          </a:prstGeom>
          <a:noFill/>
          <a:ln w="9525">
            <a:noFill/>
            <a:miter lim="800000"/>
            <a:headEnd/>
            <a:tailEnd/>
          </a:ln>
        </p:spPr>
        <p:txBody>
          <a:bodyPr anchor="ctr"/>
          <a:lstStyle/>
          <a:p>
            <a:r>
              <a:rPr lang="en-US" sz="1800" dirty="0">
                <a:solidFill>
                  <a:srgbClr val="FFFF00"/>
                </a:solidFill>
                <a:latin typeface="Arial" charset="0"/>
              </a:rPr>
              <a:t>Spillway</a:t>
            </a:r>
            <a:br>
              <a:rPr lang="en-US" sz="1800" dirty="0">
                <a:solidFill>
                  <a:srgbClr val="FFFF00"/>
                </a:solidFill>
                <a:latin typeface="Arial" charset="0"/>
              </a:rPr>
            </a:br>
            <a:r>
              <a:rPr lang="en-US" sz="1800" dirty="0">
                <a:solidFill>
                  <a:srgbClr val="FFFF00"/>
                </a:solidFill>
                <a:latin typeface="Arial" charset="0"/>
              </a:rPr>
              <a:t>Concrete Lined Channel</a:t>
            </a:r>
            <a:br>
              <a:rPr lang="en-US" sz="1800" dirty="0">
                <a:solidFill>
                  <a:srgbClr val="FFFF00"/>
                </a:solidFill>
                <a:latin typeface="Arial" charset="0"/>
              </a:rPr>
            </a:br>
            <a:r>
              <a:rPr lang="en-US" sz="1800" dirty="0">
                <a:solidFill>
                  <a:srgbClr val="FFFF00"/>
                </a:solidFill>
                <a:latin typeface="Arial" charset="0"/>
              </a:rPr>
              <a:t>Side-Channel Inlet</a:t>
            </a:r>
          </a:p>
        </p:txBody>
      </p:sp>
      <p:sp>
        <p:nvSpPr>
          <p:cNvPr id="2053" name="Text Box 6"/>
          <p:cNvSpPr txBox="1">
            <a:spLocks noChangeArrowheads="1"/>
          </p:cNvSpPr>
          <p:nvPr/>
        </p:nvSpPr>
        <p:spPr bwMode="auto">
          <a:xfrm>
            <a:off x="3429000" y="2819400"/>
            <a:ext cx="2263440" cy="923972"/>
          </a:xfrm>
          <a:prstGeom prst="rect">
            <a:avLst/>
          </a:prstGeom>
          <a:noFill/>
          <a:ln w="9525" algn="ctr">
            <a:noFill/>
            <a:miter lim="800000"/>
            <a:headEnd/>
            <a:tailEnd/>
          </a:ln>
        </p:spPr>
        <p:txBody>
          <a:bodyPr wrap="none" lIns="92075" tIns="46038" rIns="92075" bIns="46038">
            <a:spAutoFit/>
          </a:bodyPr>
          <a:lstStyle/>
          <a:p>
            <a:pPr marL="342900" indent="-342900">
              <a:buClr>
                <a:srgbClr val="FFFF00"/>
              </a:buClr>
              <a:buSzPct val="75000"/>
              <a:buFont typeface="Wingdings" pitchFamily="2" charset="2"/>
              <a:buNone/>
            </a:pPr>
            <a:r>
              <a:rPr lang="en-US" sz="1800" dirty="0">
                <a:solidFill>
                  <a:srgbClr val="FFFF00"/>
                </a:solidFill>
                <a:latin typeface="Arial" charset="0"/>
              </a:rPr>
              <a:t>Zoned Embankment</a:t>
            </a:r>
          </a:p>
          <a:p>
            <a:pPr marL="342900" indent="-342900">
              <a:buClr>
                <a:srgbClr val="FFFF00"/>
              </a:buClr>
              <a:buSzPct val="75000"/>
              <a:buFont typeface="Wingdings" pitchFamily="2" charset="2"/>
              <a:buNone/>
            </a:pPr>
            <a:r>
              <a:rPr lang="en-US" sz="1800" dirty="0" smtClean="0">
                <a:solidFill>
                  <a:srgbClr val="FFFF00"/>
                </a:solidFill>
                <a:latin typeface="Arial" charset="0"/>
              </a:rPr>
              <a:t>56 Meters </a:t>
            </a:r>
            <a:r>
              <a:rPr lang="en-US" sz="1800" dirty="0">
                <a:solidFill>
                  <a:srgbClr val="FFFF00"/>
                </a:solidFill>
                <a:latin typeface="Arial" charset="0"/>
              </a:rPr>
              <a:t>High</a:t>
            </a:r>
          </a:p>
          <a:p>
            <a:pPr marL="342900" indent="-342900">
              <a:buClr>
                <a:srgbClr val="FFFF00"/>
              </a:buClr>
              <a:buSzPct val="75000"/>
              <a:buFont typeface="Wingdings" pitchFamily="2" charset="2"/>
              <a:buNone/>
            </a:pPr>
            <a:r>
              <a:rPr lang="en-US" sz="1800" dirty="0" smtClean="0">
                <a:solidFill>
                  <a:srgbClr val="FFFF00"/>
                </a:solidFill>
                <a:latin typeface="Arial" charset="0"/>
              </a:rPr>
              <a:t>526 Meters </a:t>
            </a:r>
            <a:r>
              <a:rPr lang="en-US" sz="1800" dirty="0">
                <a:solidFill>
                  <a:srgbClr val="FFFF00"/>
                </a:solidFill>
                <a:latin typeface="Arial" charset="0"/>
              </a:rPr>
              <a:t>Long</a:t>
            </a:r>
          </a:p>
        </p:txBody>
      </p:sp>
      <p:sp>
        <p:nvSpPr>
          <p:cNvPr id="2054" name="Text Box 7"/>
          <p:cNvSpPr txBox="1">
            <a:spLocks noChangeArrowheads="1"/>
          </p:cNvSpPr>
          <p:nvPr/>
        </p:nvSpPr>
        <p:spPr bwMode="auto">
          <a:xfrm>
            <a:off x="304800" y="5791200"/>
            <a:ext cx="4114800" cy="830997"/>
          </a:xfrm>
          <a:prstGeom prst="rect">
            <a:avLst/>
          </a:prstGeom>
          <a:noFill/>
          <a:ln w="9525">
            <a:noFill/>
            <a:miter lim="800000"/>
            <a:headEnd/>
            <a:tailEnd/>
          </a:ln>
        </p:spPr>
        <p:txBody>
          <a:bodyPr wrap="square">
            <a:spAutoFit/>
          </a:bodyPr>
          <a:lstStyle/>
          <a:p>
            <a:pPr>
              <a:spcBef>
                <a:spcPts val="0"/>
              </a:spcBef>
            </a:pPr>
            <a:r>
              <a:rPr lang="en-US" sz="2400" b="1" dirty="0">
                <a:solidFill>
                  <a:srgbClr val="FFFF00"/>
                </a:solidFill>
              </a:rPr>
              <a:t>EAST BRANCH </a:t>
            </a:r>
            <a:r>
              <a:rPr lang="en-US" sz="2400" b="1" dirty="0" smtClean="0">
                <a:solidFill>
                  <a:srgbClr val="FFFF00"/>
                </a:solidFill>
              </a:rPr>
              <a:t>DAM</a:t>
            </a:r>
          </a:p>
          <a:p>
            <a:pPr>
              <a:spcBef>
                <a:spcPts val="0"/>
              </a:spcBef>
            </a:pPr>
            <a:r>
              <a:rPr lang="en-US" sz="2400" b="1" dirty="0" smtClean="0">
                <a:solidFill>
                  <a:srgbClr val="FFFF00"/>
                </a:solidFill>
              </a:rPr>
              <a:t>Elk County, Pennsylvania </a:t>
            </a:r>
            <a:endParaRPr lang="en-US" sz="2400" b="1" dirty="0">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40</a:t>
            </a:fld>
            <a:endParaRPr lang="en-US"/>
          </a:p>
        </p:txBody>
      </p:sp>
      <p:sp>
        <p:nvSpPr>
          <p:cNvPr id="7" name="Text Box 2"/>
          <p:cNvSpPr txBox="1">
            <a:spLocks noChangeArrowheads="1"/>
          </p:cNvSpPr>
          <p:nvPr/>
        </p:nvSpPr>
        <p:spPr bwMode="auto">
          <a:xfrm>
            <a:off x="457200" y="609600"/>
            <a:ext cx="8504238" cy="1169551"/>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DSM Study Process</a:t>
            </a:r>
          </a:p>
          <a:p>
            <a:pPr algn="ctr">
              <a:spcBef>
                <a:spcPct val="50000"/>
              </a:spcBef>
            </a:pPr>
            <a:r>
              <a:rPr lang="en-US" sz="2800" dirty="0" smtClean="0">
                <a:latin typeface="+mj-lt"/>
                <a:ea typeface="ＭＳ Ｐゴシック" pitchFamily="34" charset="-128"/>
              </a:rPr>
              <a:t>Risk-Acceptable Alternative Remedial Plans</a:t>
            </a:r>
            <a:endParaRPr lang="en-US" sz="2800" b="1" dirty="0">
              <a:latin typeface="+mj-lt"/>
              <a:ea typeface="ＭＳ Ｐゴシック" pitchFamily="34" charset="-128"/>
            </a:endParaRPr>
          </a:p>
        </p:txBody>
      </p:sp>
      <p:sp>
        <p:nvSpPr>
          <p:cNvPr id="8" name="Text Box 8"/>
          <p:cNvSpPr txBox="1">
            <a:spLocks noChangeArrowheads="1"/>
          </p:cNvSpPr>
          <p:nvPr/>
        </p:nvSpPr>
        <p:spPr bwMode="auto">
          <a:xfrm>
            <a:off x="152400" y="2286000"/>
            <a:ext cx="7481888" cy="3785652"/>
          </a:xfrm>
          <a:prstGeom prst="rect">
            <a:avLst/>
          </a:prstGeom>
          <a:noFill/>
          <a:ln w="9525">
            <a:noFill/>
            <a:miter lim="800000"/>
            <a:headEnd/>
            <a:tailEnd/>
          </a:ln>
          <a:effectLst/>
        </p:spPr>
        <p:txBody>
          <a:bodyPr>
            <a:spAutoFit/>
          </a:bodyPr>
          <a:lstStyle/>
          <a:p>
            <a:pPr>
              <a:spcBef>
                <a:spcPct val="50000"/>
              </a:spcBef>
            </a:pPr>
            <a:r>
              <a:rPr lang="en-US" sz="2400" b="0" dirty="0" smtClean="0">
                <a:latin typeface="+mn-lt"/>
              </a:rPr>
              <a:t>S3 – Full Length Cutoff in Soil and Rock</a:t>
            </a:r>
          </a:p>
          <a:p>
            <a:pPr>
              <a:spcBef>
                <a:spcPct val="50000"/>
              </a:spcBef>
            </a:pPr>
            <a:r>
              <a:rPr lang="en-US" sz="2400" b="0" dirty="0" smtClean="0">
                <a:latin typeface="+mn-lt"/>
              </a:rPr>
              <a:t>S4 – Embankment Extension with D/S Cutoff</a:t>
            </a:r>
          </a:p>
          <a:p>
            <a:pPr>
              <a:spcBef>
                <a:spcPct val="50000"/>
              </a:spcBef>
            </a:pPr>
            <a:r>
              <a:rPr lang="en-US" sz="2400" b="0" dirty="0" smtClean="0">
                <a:latin typeface="+mn-lt"/>
              </a:rPr>
              <a:t>S5 – Concrete Gravity Structure</a:t>
            </a:r>
          </a:p>
          <a:p>
            <a:pPr>
              <a:spcBef>
                <a:spcPct val="50000"/>
              </a:spcBef>
            </a:pPr>
            <a:r>
              <a:rPr lang="en-US" sz="2400" b="0" dirty="0" smtClean="0">
                <a:latin typeface="+mn-lt"/>
              </a:rPr>
              <a:t>S6 – Remove Dam</a:t>
            </a:r>
          </a:p>
          <a:p>
            <a:pPr>
              <a:spcBef>
                <a:spcPct val="50000"/>
              </a:spcBef>
            </a:pPr>
            <a:r>
              <a:rPr lang="en-US" sz="2400" b="0" dirty="0" smtClean="0">
                <a:latin typeface="+mn-lt"/>
              </a:rPr>
              <a:t>NS3 – Permanently Open Flood Gates</a:t>
            </a:r>
          </a:p>
          <a:p>
            <a:pPr>
              <a:spcBef>
                <a:spcPct val="50000"/>
              </a:spcBef>
            </a:pPr>
            <a:endParaRPr lang="en-US" sz="2400" b="0" dirty="0" smtClean="0">
              <a:latin typeface="+mn-lt"/>
            </a:endParaRPr>
          </a:p>
          <a:p>
            <a:pPr>
              <a:spcBef>
                <a:spcPct val="50000"/>
              </a:spcBef>
            </a:pPr>
            <a:endParaRPr lang="en-US" sz="2400" b="0"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41</a:t>
            </a:fld>
            <a:endParaRPr lang="en-US"/>
          </a:p>
        </p:txBody>
      </p:sp>
      <p:sp>
        <p:nvSpPr>
          <p:cNvPr id="7" name="Text Box 2"/>
          <p:cNvSpPr txBox="1">
            <a:spLocks noChangeArrowheads="1"/>
          </p:cNvSpPr>
          <p:nvPr/>
        </p:nvSpPr>
        <p:spPr bwMode="auto">
          <a:xfrm>
            <a:off x="381000" y="609600"/>
            <a:ext cx="8504238" cy="1169551"/>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DSM Study Process</a:t>
            </a:r>
          </a:p>
          <a:p>
            <a:pPr algn="ctr">
              <a:spcBef>
                <a:spcPct val="50000"/>
              </a:spcBef>
            </a:pPr>
            <a:r>
              <a:rPr lang="en-US" sz="2800" dirty="0" smtClean="0">
                <a:latin typeface="+mj-lt"/>
                <a:ea typeface="ＭＳ Ｐゴシック" pitchFamily="34" charset="-128"/>
              </a:rPr>
              <a:t>Risk-Acceptable Alternative Remedial Plans</a:t>
            </a:r>
            <a:endParaRPr lang="en-US" sz="2800" b="1" dirty="0">
              <a:latin typeface="+mj-lt"/>
              <a:ea typeface="ＭＳ Ｐゴシック" pitchFamily="34" charset="-128"/>
            </a:endParaRPr>
          </a:p>
        </p:txBody>
      </p:sp>
      <p:sp>
        <p:nvSpPr>
          <p:cNvPr id="8" name="Text Box 8"/>
          <p:cNvSpPr txBox="1">
            <a:spLocks noChangeArrowheads="1"/>
          </p:cNvSpPr>
          <p:nvPr/>
        </p:nvSpPr>
        <p:spPr bwMode="auto">
          <a:xfrm>
            <a:off x="152400" y="2286000"/>
            <a:ext cx="7481888" cy="2677656"/>
          </a:xfrm>
          <a:prstGeom prst="rect">
            <a:avLst/>
          </a:prstGeom>
          <a:noFill/>
          <a:ln w="9525">
            <a:noFill/>
            <a:miter lim="800000"/>
            <a:headEnd/>
            <a:tailEnd/>
          </a:ln>
          <a:effectLst/>
        </p:spPr>
        <p:txBody>
          <a:bodyPr>
            <a:spAutoFit/>
          </a:bodyPr>
          <a:lstStyle/>
          <a:p>
            <a:pPr>
              <a:spcBef>
                <a:spcPct val="50000"/>
              </a:spcBef>
            </a:pPr>
            <a:r>
              <a:rPr lang="en-US" sz="2400" dirty="0" smtClean="0">
                <a:latin typeface="+mn-lt"/>
              </a:rPr>
              <a:t>S3 – Full Length Cutoff in Soil and Rock</a:t>
            </a:r>
          </a:p>
          <a:p>
            <a:pPr>
              <a:spcBef>
                <a:spcPct val="50000"/>
              </a:spcBef>
            </a:pPr>
            <a:r>
              <a:rPr lang="en-US" sz="2400" b="0" dirty="0" smtClean="0">
                <a:latin typeface="+mn-lt"/>
              </a:rPr>
              <a:t>S4 – Embankment Extension with D/S Cutoff</a:t>
            </a:r>
          </a:p>
          <a:p>
            <a:pPr>
              <a:spcBef>
                <a:spcPct val="50000"/>
              </a:spcBef>
            </a:pPr>
            <a:r>
              <a:rPr lang="en-US" sz="2400" b="0" dirty="0" smtClean="0">
                <a:latin typeface="+mn-lt"/>
              </a:rPr>
              <a:t>S5 – Concrete Gravity Structure</a:t>
            </a:r>
          </a:p>
          <a:p>
            <a:pPr>
              <a:spcBef>
                <a:spcPct val="50000"/>
              </a:spcBef>
            </a:pPr>
            <a:r>
              <a:rPr lang="en-US" sz="2400" b="0" dirty="0" smtClean="0">
                <a:solidFill>
                  <a:srgbClr val="BC8F00"/>
                </a:solidFill>
                <a:latin typeface="+mn-lt"/>
              </a:rPr>
              <a:t>S6 – Remove Dam</a:t>
            </a:r>
          </a:p>
          <a:p>
            <a:pPr>
              <a:spcBef>
                <a:spcPct val="50000"/>
              </a:spcBef>
            </a:pPr>
            <a:r>
              <a:rPr lang="en-US" sz="2400" b="0" dirty="0" smtClean="0">
                <a:solidFill>
                  <a:srgbClr val="BC8F00"/>
                </a:solidFill>
                <a:latin typeface="+mn-lt"/>
              </a:rPr>
              <a:t>NS3 – Permanently Open Flood Gates</a:t>
            </a:r>
            <a:endParaRPr lang="en-US" sz="2400" b="0" dirty="0">
              <a:latin typeface="+mn-lt"/>
            </a:endParaRPr>
          </a:p>
        </p:txBody>
      </p:sp>
      <p:sp>
        <p:nvSpPr>
          <p:cNvPr id="5" name="Right Brace 4"/>
          <p:cNvSpPr/>
          <p:nvPr/>
        </p:nvSpPr>
        <p:spPr bwMode="auto">
          <a:xfrm>
            <a:off x="5334000" y="3962400"/>
            <a:ext cx="457200" cy="990600"/>
          </a:xfrm>
          <a:prstGeom prst="rightBrace">
            <a:avLst/>
          </a:prstGeom>
          <a:noFill/>
          <a:ln w="34925" cap="flat" cmpd="sng" algn="ctr">
            <a:solidFill>
              <a:srgbClr val="BC8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smtClean="0">
              <a:ln>
                <a:noFill/>
              </a:ln>
              <a:solidFill>
                <a:schemeClr val="tx1"/>
              </a:solidFill>
              <a:effectLst/>
              <a:latin typeface="Arial Black" pitchFamily="34" charset="0"/>
            </a:endParaRPr>
          </a:p>
        </p:txBody>
      </p:sp>
      <p:sp>
        <p:nvSpPr>
          <p:cNvPr id="9" name="TextBox 8"/>
          <p:cNvSpPr txBox="1"/>
          <p:nvPr/>
        </p:nvSpPr>
        <p:spPr>
          <a:xfrm>
            <a:off x="5791200" y="3962400"/>
            <a:ext cx="3352800" cy="1446550"/>
          </a:xfrm>
          <a:prstGeom prst="rect">
            <a:avLst/>
          </a:prstGeom>
          <a:noFill/>
        </p:spPr>
        <p:txBody>
          <a:bodyPr wrap="square" rtlCol="0">
            <a:spAutoFit/>
          </a:bodyPr>
          <a:lstStyle/>
          <a:p>
            <a:r>
              <a:rPr lang="en-US" sz="2200" dirty="0" smtClean="0">
                <a:solidFill>
                  <a:srgbClr val="BC8F00"/>
                </a:solidFill>
              </a:rPr>
              <a:t>Would Result in Loss of Most or All of Authorized Purposes</a:t>
            </a:r>
            <a:endParaRPr lang="en-US" sz="2200" dirty="0">
              <a:solidFill>
                <a:srgbClr val="BC8F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42</a:t>
            </a:fld>
            <a:endParaRPr lang="en-US"/>
          </a:p>
        </p:txBody>
      </p:sp>
      <p:pic>
        <p:nvPicPr>
          <p:cNvPr id="3" name="Picture 2" descr="a 18.gif"/>
          <p:cNvPicPr>
            <a:picLocks noChangeAspect="1"/>
          </p:cNvPicPr>
          <p:nvPr/>
        </p:nvPicPr>
        <p:blipFill>
          <a:blip r:embed="rId3" cstate="print"/>
          <a:srcRect t="27331"/>
          <a:stretch>
            <a:fillRect/>
          </a:stretch>
        </p:blipFill>
        <p:spPr>
          <a:xfrm>
            <a:off x="0" y="1761291"/>
            <a:ext cx="9144000" cy="4682506"/>
          </a:xfrm>
          <a:prstGeom prst="rect">
            <a:avLst/>
          </a:prstGeom>
        </p:spPr>
      </p:pic>
      <p:sp>
        <p:nvSpPr>
          <p:cNvPr id="6"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S3 – Full Length Cutoff in Soil and Rock</a:t>
            </a:r>
            <a:endParaRPr lang="en-US" sz="2800" b="1" dirty="0">
              <a:latin typeface="+mj-lt"/>
              <a:ea typeface="ＭＳ Ｐゴシック" pitchFamily="34"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43</a:t>
            </a:fld>
            <a:endParaRPr lang="en-US"/>
          </a:p>
        </p:txBody>
      </p:sp>
      <p:pic>
        <p:nvPicPr>
          <p:cNvPr id="3" name="Picture 2" descr="a 19.gif"/>
          <p:cNvPicPr>
            <a:picLocks noChangeAspect="1"/>
          </p:cNvPicPr>
          <p:nvPr/>
        </p:nvPicPr>
        <p:blipFill>
          <a:blip r:embed="rId3" cstate="print"/>
          <a:srcRect t="22187"/>
          <a:stretch>
            <a:fillRect/>
          </a:stretch>
        </p:blipFill>
        <p:spPr>
          <a:xfrm>
            <a:off x="0" y="1430961"/>
            <a:ext cx="9144000" cy="5018569"/>
          </a:xfrm>
          <a:prstGeom prst="rect">
            <a:avLst/>
          </a:prstGeom>
        </p:spPr>
      </p:pic>
      <p:sp>
        <p:nvSpPr>
          <p:cNvPr id="5"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S3 – Full Length Cutoff in Soil and Rock</a:t>
            </a:r>
            <a:endParaRPr lang="en-US" sz="2800" b="1" dirty="0">
              <a:latin typeface="+mj-lt"/>
              <a:ea typeface="ＭＳ Ｐゴシック"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44</a:t>
            </a:fld>
            <a:endParaRPr lang="en-US"/>
          </a:p>
        </p:txBody>
      </p:sp>
      <p:sp>
        <p:nvSpPr>
          <p:cNvPr id="6"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S3 – Full Length Cutoff in Soil and Rock</a:t>
            </a:r>
            <a:endParaRPr lang="en-US" sz="2800" b="1" dirty="0">
              <a:latin typeface="+mj-lt"/>
              <a:ea typeface="ＭＳ Ｐゴシック" pitchFamily="34" charset="-128"/>
            </a:endParaRPr>
          </a:p>
        </p:txBody>
      </p:sp>
      <p:grpSp>
        <p:nvGrpSpPr>
          <p:cNvPr id="2" name="Group 8"/>
          <p:cNvGrpSpPr/>
          <p:nvPr/>
        </p:nvGrpSpPr>
        <p:grpSpPr>
          <a:xfrm>
            <a:off x="-9144" y="1208521"/>
            <a:ext cx="9144000" cy="5228901"/>
            <a:chOff x="-9144" y="1208521"/>
            <a:chExt cx="9144000" cy="5228901"/>
          </a:xfrm>
        </p:grpSpPr>
        <p:pic>
          <p:nvPicPr>
            <p:cNvPr id="3" name="Picture 2" descr="b 21.gif"/>
            <p:cNvPicPr>
              <a:picLocks noChangeAspect="1"/>
            </p:cNvPicPr>
            <p:nvPr/>
          </p:nvPicPr>
          <p:blipFill>
            <a:blip r:embed="rId3" cstate="print"/>
            <a:srcRect t="18773"/>
            <a:stretch>
              <a:fillRect/>
            </a:stretch>
          </p:blipFill>
          <p:spPr>
            <a:xfrm>
              <a:off x="-9144" y="1208521"/>
              <a:ext cx="9144000" cy="5228901"/>
            </a:xfrm>
            <a:prstGeom prst="rect">
              <a:avLst/>
            </a:prstGeom>
          </p:spPr>
        </p:pic>
        <p:sp>
          <p:nvSpPr>
            <p:cNvPr id="7" name="Freeform 15"/>
            <p:cNvSpPr>
              <a:spLocks/>
            </p:cNvSpPr>
            <p:nvPr/>
          </p:nvSpPr>
          <p:spPr bwMode="auto">
            <a:xfrm>
              <a:off x="5404104" y="2286000"/>
              <a:ext cx="76200" cy="3400425"/>
            </a:xfrm>
            <a:custGeom>
              <a:avLst/>
              <a:gdLst>
                <a:gd name="T0" fmla="*/ 5 w 48"/>
                <a:gd name="T1" fmla="*/ 0 h 2142"/>
                <a:gd name="T2" fmla="*/ 0 w 48"/>
                <a:gd name="T3" fmla="*/ 2142 h 2142"/>
                <a:gd name="T4" fmla="*/ 48 w 48"/>
                <a:gd name="T5" fmla="*/ 2142 h 2142"/>
                <a:gd name="T6" fmla="*/ 47 w 48"/>
                <a:gd name="T7" fmla="*/ 38 h 2142"/>
                <a:gd name="T8" fmla="*/ 5 w 48"/>
                <a:gd name="T9" fmla="*/ 0 h 2142"/>
                <a:gd name="T10" fmla="*/ 0 60000 65536"/>
                <a:gd name="T11" fmla="*/ 0 60000 65536"/>
                <a:gd name="T12" fmla="*/ 0 60000 65536"/>
                <a:gd name="T13" fmla="*/ 0 60000 65536"/>
                <a:gd name="T14" fmla="*/ 0 60000 65536"/>
                <a:gd name="T15" fmla="*/ 0 w 48"/>
                <a:gd name="T16" fmla="*/ 0 h 2142"/>
                <a:gd name="T17" fmla="*/ 48 w 48"/>
                <a:gd name="T18" fmla="*/ 2142 h 2142"/>
              </a:gdLst>
              <a:ahLst/>
              <a:cxnLst>
                <a:cxn ang="T10">
                  <a:pos x="T0" y="T1"/>
                </a:cxn>
                <a:cxn ang="T11">
                  <a:pos x="T2" y="T3"/>
                </a:cxn>
                <a:cxn ang="T12">
                  <a:pos x="T4" y="T5"/>
                </a:cxn>
                <a:cxn ang="T13">
                  <a:pos x="T6" y="T7"/>
                </a:cxn>
                <a:cxn ang="T14">
                  <a:pos x="T8" y="T9"/>
                </a:cxn>
              </a:cxnLst>
              <a:rect l="T15" t="T16" r="T17" b="T18"/>
              <a:pathLst>
                <a:path w="48" h="2142">
                  <a:moveTo>
                    <a:pt x="5" y="0"/>
                  </a:moveTo>
                  <a:lnTo>
                    <a:pt x="0" y="2142"/>
                  </a:lnTo>
                  <a:lnTo>
                    <a:pt x="48" y="2142"/>
                  </a:lnTo>
                  <a:lnTo>
                    <a:pt x="47" y="38"/>
                  </a:lnTo>
                  <a:lnTo>
                    <a:pt x="5" y="0"/>
                  </a:lnTo>
                  <a:close/>
                </a:path>
              </a:pathLst>
            </a:custGeom>
            <a:solidFill>
              <a:srgbClr val="969696"/>
            </a:solidFill>
            <a:ln w="9525">
              <a:solidFill>
                <a:schemeClr val="tx1"/>
              </a:solidFill>
              <a:round/>
              <a:headEnd/>
              <a:tailEnd/>
            </a:ln>
          </p:spPr>
          <p:txBody>
            <a:bodyPr/>
            <a:lstStyle/>
            <a:p>
              <a:endParaRPr lang="en-US"/>
            </a:p>
          </p:txBody>
        </p:sp>
        <p:sp>
          <p:nvSpPr>
            <p:cNvPr id="8" name="Rectangle 7"/>
            <p:cNvSpPr/>
            <p:nvPr/>
          </p:nvSpPr>
          <p:spPr bwMode="auto">
            <a:xfrm>
              <a:off x="5486400" y="5105400"/>
              <a:ext cx="1447800" cy="3810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smtClean="0">
                <a:ln>
                  <a:noFill/>
                </a:ln>
                <a:solidFill>
                  <a:schemeClr val="tx1"/>
                </a:solidFill>
                <a:effectLst/>
                <a:latin typeface="Arial Black" pitchFamily="34" charset="0"/>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45</a:t>
            </a:fld>
            <a:endParaRPr lang="en-US"/>
          </a:p>
        </p:txBody>
      </p:sp>
      <p:pic>
        <p:nvPicPr>
          <p:cNvPr id="3" name="Picture 2" descr="5.gif"/>
          <p:cNvPicPr>
            <a:picLocks noChangeAspect="1"/>
          </p:cNvPicPr>
          <p:nvPr/>
        </p:nvPicPr>
        <p:blipFill>
          <a:blip r:embed="rId3" cstate="print"/>
          <a:srcRect t="32456"/>
          <a:stretch>
            <a:fillRect/>
          </a:stretch>
        </p:blipFill>
        <p:spPr>
          <a:xfrm>
            <a:off x="0" y="2090230"/>
            <a:ext cx="9144000" cy="4349529"/>
          </a:xfrm>
          <a:prstGeom prst="rect">
            <a:avLst/>
          </a:prstGeom>
        </p:spPr>
      </p:pic>
      <p:sp>
        <p:nvSpPr>
          <p:cNvPr id="6"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S4 – Embankment Extension with D/S Cutoff</a:t>
            </a:r>
            <a:endParaRPr lang="en-US" sz="2800" b="1" dirty="0">
              <a:latin typeface="+mj-lt"/>
              <a:ea typeface="ＭＳ Ｐゴシック" pitchFamily="34"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46</a:t>
            </a:fld>
            <a:endParaRPr lang="en-US"/>
          </a:p>
        </p:txBody>
      </p:sp>
      <p:sp>
        <p:nvSpPr>
          <p:cNvPr id="6"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S4 – Embankment Extension with D/S Cutoff</a:t>
            </a:r>
            <a:endParaRPr lang="en-US" sz="2800" b="1" dirty="0">
              <a:latin typeface="+mj-lt"/>
              <a:ea typeface="ＭＳ Ｐゴシック" pitchFamily="34" charset="-128"/>
            </a:endParaRPr>
          </a:p>
        </p:txBody>
      </p:sp>
      <p:grpSp>
        <p:nvGrpSpPr>
          <p:cNvPr id="2" name="Group 14"/>
          <p:cNvGrpSpPr/>
          <p:nvPr/>
        </p:nvGrpSpPr>
        <p:grpSpPr>
          <a:xfrm>
            <a:off x="9144" y="1868898"/>
            <a:ext cx="9144000" cy="4572555"/>
            <a:chOff x="9144" y="1868898"/>
            <a:chExt cx="9144000" cy="4572555"/>
          </a:xfrm>
        </p:grpSpPr>
        <p:pic>
          <p:nvPicPr>
            <p:cNvPr id="3" name="Picture 2" descr="6.gif"/>
            <p:cNvPicPr>
              <a:picLocks noChangeAspect="1"/>
            </p:cNvPicPr>
            <p:nvPr/>
          </p:nvPicPr>
          <p:blipFill>
            <a:blip r:embed="rId3" cstate="print"/>
            <a:srcRect t="29013"/>
            <a:stretch>
              <a:fillRect/>
            </a:stretch>
          </p:blipFill>
          <p:spPr>
            <a:xfrm>
              <a:off x="9144" y="1868898"/>
              <a:ext cx="9144000" cy="4572555"/>
            </a:xfrm>
            <a:prstGeom prst="rect">
              <a:avLst/>
            </a:prstGeom>
          </p:spPr>
        </p:pic>
        <p:sp>
          <p:nvSpPr>
            <p:cNvPr id="9" name="Freeform 15"/>
            <p:cNvSpPr>
              <a:spLocks/>
            </p:cNvSpPr>
            <p:nvPr/>
          </p:nvSpPr>
          <p:spPr bwMode="auto">
            <a:xfrm>
              <a:off x="2971800" y="4160520"/>
              <a:ext cx="76200" cy="1572768"/>
            </a:xfrm>
            <a:custGeom>
              <a:avLst/>
              <a:gdLst>
                <a:gd name="T0" fmla="*/ 5 w 48"/>
                <a:gd name="T1" fmla="*/ 0 h 2142"/>
                <a:gd name="T2" fmla="*/ 0 w 48"/>
                <a:gd name="T3" fmla="*/ 2142 h 2142"/>
                <a:gd name="T4" fmla="*/ 48 w 48"/>
                <a:gd name="T5" fmla="*/ 2142 h 2142"/>
                <a:gd name="T6" fmla="*/ 47 w 48"/>
                <a:gd name="T7" fmla="*/ 38 h 2142"/>
                <a:gd name="T8" fmla="*/ 5 w 48"/>
                <a:gd name="T9" fmla="*/ 0 h 2142"/>
                <a:gd name="T10" fmla="*/ 0 60000 65536"/>
                <a:gd name="T11" fmla="*/ 0 60000 65536"/>
                <a:gd name="T12" fmla="*/ 0 60000 65536"/>
                <a:gd name="T13" fmla="*/ 0 60000 65536"/>
                <a:gd name="T14" fmla="*/ 0 60000 65536"/>
                <a:gd name="T15" fmla="*/ 0 w 48"/>
                <a:gd name="T16" fmla="*/ 0 h 2142"/>
                <a:gd name="T17" fmla="*/ 48 w 48"/>
                <a:gd name="T18" fmla="*/ 2142 h 2142"/>
              </a:gdLst>
              <a:ahLst/>
              <a:cxnLst>
                <a:cxn ang="T10">
                  <a:pos x="T0" y="T1"/>
                </a:cxn>
                <a:cxn ang="T11">
                  <a:pos x="T2" y="T3"/>
                </a:cxn>
                <a:cxn ang="T12">
                  <a:pos x="T4" y="T5"/>
                </a:cxn>
                <a:cxn ang="T13">
                  <a:pos x="T6" y="T7"/>
                </a:cxn>
                <a:cxn ang="T14">
                  <a:pos x="T8" y="T9"/>
                </a:cxn>
              </a:cxnLst>
              <a:rect l="T15" t="T16" r="T17" b="T18"/>
              <a:pathLst>
                <a:path w="48" h="2142">
                  <a:moveTo>
                    <a:pt x="5" y="0"/>
                  </a:moveTo>
                  <a:lnTo>
                    <a:pt x="0" y="2142"/>
                  </a:lnTo>
                  <a:lnTo>
                    <a:pt x="48" y="2142"/>
                  </a:lnTo>
                  <a:lnTo>
                    <a:pt x="47" y="38"/>
                  </a:lnTo>
                  <a:lnTo>
                    <a:pt x="5" y="0"/>
                  </a:lnTo>
                  <a:close/>
                </a:path>
              </a:pathLst>
            </a:custGeom>
            <a:solidFill>
              <a:srgbClr val="969696"/>
            </a:solidFill>
            <a:ln w="9525">
              <a:solidFill>
                <a:schemeClr val="tx1"/>
              </a:solidFill>
              <a:round/>
              <a:headEnd/>
              <a:tailEnd/>
            </a:ln>
          </p:spPr>
          <p:txBody>
            <a:bodyPr/>
            <a:lstStyle/>
            <a:p>
              <a:endParaRPr lang="en-US"/>
            </a:p>
          </p:txBody>
        </p:sp>
        <p:sp>
          <p:nvSpPr>
            <p:cNvPr id="10" name="Rectangle 9"/>
            <p:cNvSpPr/>
            <p:nvPr/>
          </p:nvSpPr>
          <p:spPr bwMode="auto">
            <a:xfrm>
              <a:off x="3063240" y="5181600"/>
              <a:ext cx="2133600" cy="3048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smtClean="0">
                <a:ln>
                  <a:noFill/>
                </a:ln>
                <a:solidFill>
                  <a:schemeClr val="tx1"/>
                </a:solidFill>
                <a:effectLst/>
                <a:latin typeface="Arial Black" pitchFamily="34" charset="0"/>
              </a:endParaRPr>
            </a:p>
          </p:txBody>
        </p:sp>
        <p:sp>
          <p:nvSpPr>
            <p:cNvPr id="11" name="TextBox 10"/>
            <p:cNvSpPr txBox="1"/>
            <p:nvPr/>
          </p:nvSpPr>
          <p:spPr>
            <a:xfrm>
              <a:off x="838200" y="5257800"/>
              <a:ext cx="1676400" cy="261610"/>
            </a:xfrm>
            <a:prstGeom prst="rect">
              <a:avLst/>
            </a:prstGeom>
            <a:noFill/>
          </p:spPr>
          <p:txBody>
            <a:bodyPr wrap="square" rtlCol="0">
              <a:spAutoFit/>
            </a:bodyPr>
            <a:lstStyle/>
            <a:p>
              <a:r>
                <a:rPr lang="en-US" sz="1100" dirty="0" smtClean="0"/>
                <a:t>CUTOFF WALL</a:t>
              </a:r>
              <a:endParaRPr lang="en-US" sz="1100" dirty="0"/>
            </a:p>
          </p:txBody>
        </p:sp>
        <p:cxnSp>
          <p:nvCxnSpPr>
            <p:cNvPr id="13" name="Straight Arrow Connector 12"/>
            <p:cNvCxnSpPr/>
            <p:nvPr/>
          </p:nvCxnSpPr>
          <p:spPr bwMode="auto">
            <a:xfrm flipV="1">
              <a:off x="2133600" y="5257800"/>
              <a:ext cx="838200" cy="152400"/>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47</a:t>
            </a:fld>
            <a:endParaRPr lang="en-US"/>
          </a:p>
        </p:txBody>
      </p:sp>
      <p:sp>
        <p:nvSpPr>
          <p:cNvPr id="6"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S4 – Embankment Extension with D/S Cutoff</a:t>
            </a:r>
            <a:endParaRPr lang="en-US" sz="2800" b="1" dirty="0">
              <a:latin typeface="+mj-lt"/>
              <a:ea typeface="ＭＳ Ｐゴシック" pitchFamily="34" charset="-128"/>
            </a:endParaRPr>
          </a:p>
        </p:txBody>
      </p:sp>
      <p:grpSp>
        <p:nvGrpSpPr>
          <p:cNvPr id="2" name="Group 8"/>
          <p:cNvGrpSpPr/>
          <p:nvPr/>
        </p:nvGrpSpPr>
        <p:grpSpPr>
          <a:xfrm>
            <a:off x="0" y="1876913"/>
            <a:ext cx="9144000" cy="4563931"/>
            <a:chOff x="0" y="1876913"/>
            <a:chExt cx="9144000" cy="4563931"/>
          </a:xfrm>
        </p:grpSpPr>
        <p:pic>
          <p:nvPicPr>
            <p:cNvPr id="3" name="Picture 2" descr="7.gif"/>
            <p:cNvPicPr>
              <a:picLocks noChangeAspect="1"/>
            </p:cNvPicPr>
            <p:nvPr/>
          </p:nvPicPr>
          <p:blipFill>
            <a:blip r:embed="rId3" cstate="print"/>
            <a:srcRect t="29039"/>
            <a:stretch>
              <a:fillRect/>
            </a:stretch>
          </p:blipFill>
          <p:spPr>
            <a:xfrm>
              <a:off x="0" y="1876913"/>
              <a:ext cx="9144000" cy="4563931"/>
            </a:xfrm>
            <a:prstGeom prst="rect">
              <a:avLst/>
            </a:prstGeom>
          </p:spPr>
        </p:pic>
        <p:sp>
          <p:nvSpPr>
            <p:cNvPr id="7" name="Freeform 15"/>
            <p:cNvSpPr>
              <a:spLocks/>
            </p:cNvSpPr>
            <p:nvPr/>
          </p:nvSpPr>
          <p:spPr bwMode="auto">
            <a:xfrm>
              <a:off x="2962656" y="2209800"/>
              <a:ext cx="76200" cy="3502152"/>
            </a:xfrm>
            <a:custGeom>
              <a:avLst/>
              <a:gdLst>
                <a:gd name="T0" fmla="*/ 5 w 48"/>
                <a:gd name="T1" fmla="*/ 0 h 2142"/>
                <a:gd name="T2" fmla="*/ 0 w 48"/>
                <a:gd name="T3" fmla="*/ 2142 h 2142"/>
                <a:gd name="T4" fmla="*/ 48 w 48"/>
                <a:gd name="T5" fmla="*/ 2142 h 2142"/>
                <a:gd name="T6" fmla="*/ 47 w 48"/>
                <a:gd name="T7" fmla="*/ 38 h 2142"/>
                <a:gd name="T8" fmla="*/ 5 w 48"/>
                <a:gd name="T9" fmla="*/ 0 h 2142"/>
                <a:gd name="T10" fmla="*/ 0 60000 65536"/>
                <a:gd name="T11" fmla="*/ 0 60000 65536"/>
                <a:gd name="T12" fmla="*/ 0 60000 65536"/>
                <a:gd name="T13" fmla="*/ 0 60000 65536"/>
                <a:gd name="T14" fmla="*/ 0 60000 65536"/>
                <a:gd name="T15" fmla="*/ 0 w 48"/>
                <a:gd name="T16" fmla="*/ 0 h 2142"/>
                <a:gd name="T17" fmla="*/ 48 w 48"/>
                <a:gd name="T18" fmla="*/ 2142 h 2142"/>
              </a:gdLst>
              <a:ahLst/>
              <a:cxnLst>
                <a:cxn ang="T10">
                  <a:pos x="T0" y="T1"/>
                </a:cxn>
                <a:cxn ang="T11">
                  <a:pos x="T2" y="T3"/>
                </a:cxn>
                <a:cxn ang="T12">
                  <a:pos x="T4" y="T5"/>
                </a:cxn>
                <a:cxn ang="T13">
                  <a:pos x="T6" y="T7"/>
                </a:cxn>
                <a:cxn ang="T14">
                  <a:pos x="T8" y="T9"/>
                </a:cxn>
              </a:cxnLst>
              <a:rect l="T15" t="T16" r="T17" b="T18"/>
              <a:pathLst>
                <a:path w="48" h="2142">
                  <a:moveTo>
                    <a:pt x="5" y="0"/>
                  </a:moveTo>
                  <a:lnTo>
                    <a:pt x="0" y="2142"/>
                  </a:lnTo>
                  <a:lnTo>
                    <a:pt x="48" y="2142"/>
                  </a:lnTo>
                  <a:lnTo>
                    <a:pt x="47" y="38"/>
                  </a:lnTo>
                  <a:lnTo>
                    <a:pt x="5" y="0"/>
                  </a:lnTo>
                  <a:close/>
                </a:path>
              </a:pathLst>
            </a:custGeom>
            <a:solidFill>
              <a:srgbClr val="969696"/>
            </a:solidFill>
            <a:ln w="9525">
              <a:solidFill>
                <a:schemeClr val="tx1"/>
              </a:solidFill>
              <a:round/>
              <a:headEnd/>
              <a:tailEnd/>
            </a:ln>
          </p:spPr>
          <p:txBody>
            <a:bodyPr/>
            <a:lstStyle/>
            <a:p>
              <a:endParaRPr lang="en-US"/>
            </a:p>
          </p:txBody>
        </p:sp>
        <p:sp>
          <p:nvSpPr>
            <p:cNvPr id="8" name="Rectangle 7"/>
            <p:cNvSpPr/>
            <p:nvPr/>
          </p:nvSpPr>
          <p:spPr bwMode="auto">
            <a:xfrm>
              <a:off x="3054096" y="5181600"/>
              <a:ext cx="2127504" cy="3048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smtClean="0">
                <a:ln>
                  <a:noFill/>
                </a:ln>
                <a:solidFill>
                  <a:schemeClr val="tx1"/>
                </a:solidFill>
                <a:effectLst/>
                <a:latin typeface="Arial Black" pitchFamily="34" charset="0"/>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48</a:t>
            </a:fld>
            <a:endParaRPr lang="en-US"/>
          </a:p>
        </p:txBody>
      </p:sp>
      <p:sp>
        <p:nvSpPr>
          <p:cNvPr id="5"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S4 – Embankment Extension with D/S Cutoff</a:t>
            </a:r>
            <a:endParaRPr lang="en-US" sz="2800" b="1" dirty="0">
              <a:latin typeface="+mj-lt"/>
              <a:ea typeface="ＭＳ Ｐゴシック" pitchFamily="34" charset="-128"/>
            </a:endParaRPr>
          </a:p>
        </p:txBody>
      </p:sp>
      <p:grpSp>
        <p:nvGrpSpPr>
          <p:cNvPr id="2" name="Group 8"/>
          <p:cNvGrpSpPr/>
          <p:nvPr/>
        </p:nvGrpSpPr>
        <p:grpSpPr>
          <a:xfrm>
            <a:off x="0" y="1884869"/>
            <a:ext cx="9144000" cy="4555378"/>
            <a:chOff x="0" y="1884869"/>
            <a:chExt cx="9144000" cy="4555378"/>
          </a:xfrm>
        </p:grpSpPr>
        <p:pic>
          <p:nvPicPr>
            <p:cNvPr id="3" name="Picture 2" descr="8.gif"/>
            <p:cNvPicPr>
              <a:picLocks noChangeAspect="1"/>
            </p:cNvPicPr>
            <p:nvPr/>
          </p:nvPicPr>
          <p:blipFill>
            <a:blip r:embed="rId3" cstate="print"/>
            <a:srcRect t="29065"/>
            <a:stretch>
              <a:fillRect/>
            </a:stretch>
          </p:blipFill>
          <p:spPr>
            <a:xfrm>
              <a:off x="0" y="1884869"/>
              <a:ext cx="9144000" cy="4555378"/>
            </a:xfrm>
            <a:prstGeom prst="rect">
              <a:avLst/>
            </a:prstGeom>
          </p:spPr>
        </p:pic>
        <p:sp>
          <p:nvSpPr>
            <p:cNvPr id="7" name="Freeform 15"/>
            <p:cNvSpPr>
              <a:spLocks/>
            </p:cNvSpPr>
            <p:nvPr/>
          </p:nvSpPr>
          <p:spPr bwMode="auto">
            <a:xfrm>
              <a:off x="2962656" y="2209800"/>
              <a:ext cx="76200" cy="3502152"/>
            </a:xfrm>
            <a:custGeom>
              <a:avLst/>
              <a:gdLst>
                <a:gd name="T0" fmla="*/ 5 w 48"/>
                <a:gd name="T1" fmla="*/ 0 h 2142"/>
                <a:gd name="T2" fmla="*/ 0 w 48"/>
                <a:gd name="T3" fmla="*/ 2142 h 2142"/>
                <a:gd name="T4" fmla="*/ 48 w 48"/>
                <a:gd name="T5" fmla="*/ 2142 h 2142"/>
                <a:gd name="T6" fmla="*/ 47 w 48"/>
                <a:gd name="T7" fmla="*/ 38 h 2142"/>
                <a:gd name="T8" fmla="*/ 5 w 48"/>
                <a:gd name="T9" fmla="*/ 0 h 2142"/>
                <a:gd name="T10" fmla="*/ 0 60000 65536"/>
                <a:gd name="T11" fmla="*/ 0 60000 65536"/>
                <a:gd name="T12" fmla="*/ 0 60000 65536"/>
                <a:gd name="T13" fmla="*/ 0 60000 65536"/>
                <a:gd name="T14" fmla="*/ 0 60000 65536"/>
                <a:gd name="T15" fmla="*/ 0 w 48"/>
                <a:gd name="T16" fmla="*/ 0 h 2142"/>
                <a:gd name="T17" fmla="*/ 48 w 48"/>
                <a:gd name="T18" fmla="*/ 2142 h 2142"/>
              </a:gdLst>
              <a:ahLst/>
              <a:cxnLst>
                <a:cxn ang="T10">
                  <a:pos x="T0" y="T1"/>
                </a:cxn>
                <a:cxn ang="T11">
                  <a:pos x="T2" y="T3"/>
                </a:cxn>
                <a:cxn ang="T12">
                  <a:pos x="T4" y="T5"/>
                </a:cxn>
                <a:cxn ang="T13">
                  <a:pos x="T6" y="T7"/>
                </a:cxn>
                <a:cxn ang="T14">
                  <a:pos x="T8" y="T9"/>
                </a:cxn>
              </a:cxnLst>
              <a:rect l="T15" t="T16" r="T17" b="T18"/>
              <a:pathLst>
                <a:path w="48" h="2142">
                  <a:moveTo>
                    <a:pt x="5" y="0"/>
                  </a:moveTo>
                  <a:lnTo>
                    <a:pt x="0" y="2142"/>
                  </a:lnTo>
                  <a:lnTo>
                    <a:pt x="48" y="2142"/>
                  </a:lnTo>
                  <a:lnTo>
                    <a:pt x="47" y="38"/>
                  </a:lnTo>
                  <a:lnTo>
                    <a:pt x="5" y="0"/>
                  </a:lnTo>
                  <a:close/>
                </a:path>
              </a:pathLst>
            </a:custGeom>
            <a:solidFill>
              <a:srgbClr val="969696"/>
            </a:solidFill>
            <a:ln w="9525">
              <a:solidFill>
                <a:schemeClr val="tx1"/>
              </a:solidFill>
              <a:round/>
              <a:headEnd/>
              <a:tailEnd/>
            </a:ln>
          </p:spPr>
          <p:txBody>
            <a:bodyPr/>
            <a:lstStyle/>
            <a:p>
              <a:endParaRPr lang="en-US"/>
            </a:p>
          </p:txBody>
        </p:sp>
        <p:sp>
          <p:nvSpPr>
            <p:cNvPr id="8" name="Rectangle 7"/>
            <p:cNvSpPr/>
            <p:nvPr/>
          </p:nvSpPr>
          <p:spPr bwMode="auto">
            <a:xfrm>
              <a:off x="3054096" y="5181600"/>
              <a:ext cx="2127504" cy="3048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smtClean="0">
                <a:ln>
                  <a:noFill/>
                </a:ln>
                <a:solidFill>
                  <a:schemeClr val="tx1"/>
                </a:solidFill>
                <a:effectLst/>
                <a:latin typeface="Arial Black" pitchFamily="34" charset="0"/>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49</a:t>
            </a:fld>
            <a:endParaRPr lang="en-US"/>
          </a:p>
        </p:txBody>
      </p:sp>
      <p:sp>
        <p:nvSpPr>
          <p:cNvPr id="7"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S4 – Embankment Extension with D/S Cutoff</a:t>
            </a:r>
            <a:endParaRPr lang="en-US" sz="2800" b="1" dirty="0">
              <a:latin typeface="+mj-lt"/>
              <a:ea typeface="ＭＳ Ｐゴシック" pitchFamily="34" charset="-128"/>
            </a:endParaRPr>
          </a:p>
        </p:txBody>
      </p:sp>
      <p:grpSp>
        <p:nvGrpSpPr>
          <p:cNvPr id="2" name="Group 9"/>
          <p:cNvGrpSpPr/>
          <p:nvPr/>
        </p:nvGrpSpPr>
        <p:grpSpPr>
          <a:xfrm>
            <a:off x="18288" y="1867698"/>
            <a:ext cx="9126768" cy="4569678"/>
            <a:chOff x="18288" y="1867698"/>
            <a:chExt cx="9126768" cy="4569678"/>
          </a:xfrm>
        </p:grpSpPr>
        <p:pic>
          <p:nvPicPr>
            <p:cNvPr id="5" name="Picture 4" descr="9.gif"/>
            <p:cNvPicPr>
              <a:picLocks noChangeAspect="1"/>
            </p:cNvPicPr>
            <p:nvPr/>
          </p:nvPicPr>
          <p:blipFill>
            <a:blip r:embed="rId3" cstate="print"/>
            <a:srcRect t="29013"/>
            <a:stretch>
              <a:fillRect/>
            </a:stretch>
          </p:blipFill>
          <p:spPr>
            <a:xfrm>
              <a:off x="18288" y="1867698"/>
              <a:ext cx="9126768" cy="4569678"/>
            </a:xfrm>
            <a:prstGeom prst="rect">
              <a:avLst/>
            </a:prstGeom>
          </p:spPr>
        </p:pic>
        <p:sp>
          <p:nvSpPr>
            <p:cNvPr id="8" name="Freeform 15"/>
            <p:cNvSpPr>
              <a:spLocks/>
            </p:cNvSpPr>
            <p:nvPr/>
          </p:nvSpPr>
          <p:spPr bwMode="auto">
            <a:xfrm>
              <a:off x="2962656" y="2209800"/>
              <a:ext cx="76200" cy="3502152"/>
            </a:xfrm>
            <a:custGeom>
              <a:avLst/>
              <a:gdLst>
                <a:gd name="T0" fmla="*/ 5 w 48"/>
                <a:gd name="T1" fmla="*/ 0 h 2142"/>
                <a:gd name="T2" fmla="*/ 0 w 48"/>
                <a:gd name="T3" fmla="*/ 2142 h 2142"/>
                <a:gd name="T4" fmla="*/ 48 w 48"/>
                <a:gd name="T5" fmla="*/ 2142 h 2142"/>
                <a:gd name="T6" fmla="*/ 47 w 48"/>
                <a:gd name="T7" fmla="*/ 38 h 2142"/>
                <a:gd name="T8" fmla="*/ 5 w 48"/>
                <a:gd name="T9" fmla="*/ 0 h 2142"/>
                <a:gd name="T10" fmla="*/ 0 60000 65536"/>
                <a:gd name="T11" fmla="*/ 0 60000 65536"/>
                <a:gd name="T12" fmla="*/ 0 60000 65536"/>
                <a:gd name="T13" fmla="*/ 0 60000 65536"/>
                <a:gd name="T14" fmla="*/ 0 60000 65536"/>
                <a:gd name="T15" fmla="*/ 0 w 48"/>
                <a:gd name="T16" fmla="*/ 0 h 2142"/>
                <a:gd name="T17" fmla="*/ 48 w 48"/>
                <a:gd name="T18" fmla="*/ 2142 h 2142"/>
              </a:gdLst>
              <a:ahLst/>
              <a:cxnLst>
                <a:cxn ang="T10">
                  <a:pos x="T0" y="T1"/>
                </a:cxn>
                <a:cxn ang="T11">
                  <a:pos x="T2" y="T3"/>
                </a:cxn>
                <a:cxn ang="T12">
                  <a:pos x="T4" y="T5"/>
                </a:cxn>
                <a:cxn ang="T13">
                  <a:pos x="T6" y="T7"/>
                </a:cxn>
                <a:cxn ang="T14">
                  <a:pos x="T8" y="T9"/>
                </a:cxn>
              </a:cxnLst>
              <a:rect l="T15" t="T16" r="T17" b="T18"/>
              <a:pathLst>
                <a:path w="48" h="2142">
                  <a:moveTo>
                    <a:pt x="5" y="0"/>
                  </a:moveTo>
                  <a:lnTo>
                    <a:pt x="0" y="2142"/>
                  </a:lnTo>
                  <a:lnTo>
                    <a:pt x="48" y="2142"/>
                  </a:lnTo>
                  <a:lnTo>
                    <a:pt x="47" y="38"/>
                  </a:lnTo>
                  <a:lnTo>
                    <a:pt x="5" y="0"/>
                  </a:lnTo>
                  <a:close/>
                </a:path>
              </a:pathLst>
            </a:custGeom>
            <a:solidFill>
              <a:srgbClr val="969696"/>
            </a:solidFill>
            <a:ln w="9525">
              <a:solidFill>
                <a:schemeClr val="tx1"/>
              </a:solidFill>
              <a:round/>
              <a:headEnd/>
              <a:tailEnd/>
            </a:ln>
          </p:spPr>
          <p:txBody>
            <a:bodyPr/>
            <a:lstStyle/>
            <a:p>
              <a:endParaRPr lang="en-US"/>
            </a:p>
          </p:txBody>
        </p:sp>
        <p:sp>
          <p:nvSpPr>
            <p:cNvPr id="9" name="Rectangle 8"/>
            <p:cNvSpPr/>
            <p:nvPr/>
          </p:nvSpPr>
          <p:spPr bwMode="auto">
            <a:xfrm>
              <a:off x="3054096" y="5181600"/>
              <a:ext cx="2127504" cy="304800"/>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smtClean="0">
                <a:ln>
                  <a:noFill/>
                </a:ln>
                <a:solidFill>
                  <a:schemeClr val="tx1"/>
                </a:solidFill>
                <a:effectLst/>
                <a:latin typeface="Arial Black" pitchFamily="34"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reeform 2"/>
          <p:cNvSpPr>
            <a:spLocks/>
          </p:cNvSpPr>
          <p:nvPr/>
        </p:nvSpPr>
        <p:spPr bwMode="auto">
          <a:xfrm>
            <a:off x="0" y="4676775"/>
            <a:ext cx="9144000" cy="2181225"/>
          </a:xfrm>
          <a:custGeom>
            <a:avLst/>
            <a:gdLst>
              <a:gd name="T0" fmla="*/ 0 w 5616"/>
              <a:gd name="T1" fmla="*/ 0 h 1248"/>
              <a:gd name="T2" fmla="*/ 2147483647 w 5616"/>
              <a:gd name="T3" fmla="*/ 0 h 1248"/>
              <a:gd name="T4" fmla="*/ 2147483647 w 5616"/>
              <a:gd name="T5" fmla="*/ 2147483647 h 1248"/>
              <a:gd name="T6" fmla="*/ 0 w 5616"/>
              <a:gd name="T7" fmla="*/ 2147483647 h 1248"/>
              <a:gd name="T8" fmla="*/ 0 w 5616"/>
              <a:gd name="T9" fmla="*/ 0 h 1248"/>
              <a:gd name="T10" fmla="*/ 0 60000 65536"/>
              <a:gd name="T11" fmla="*/ 0 60000 65536"/>
              <a:gd name="T12" fmla="*/ 0 60000 65536"/>
              <a:gd name="T13" fmla="*/ 0 60000 65536"/>
              <a:gd name="T14" fmla="*/ 0 60000 65536"/>
              <a:gd name="T15" fmla="*/ 0 w 5616"/>
              <a:gd name="T16" fmla="*/ 0 h 1248"/>
              <a:gd name="T17" fmla="*/ 5616 w 5616"/>
              <a:gd name="T18" fmla="*/ 1248 h 1248"/>
            </a:gdLst>
            <a:ahLst/>
            <a:cxnLst>
              <a:cxn ang="T10">
                <a:pos x="T0" y="T1"/>
              </a:cxn>
              <a:cxn ang="T11">
                <a:pos x="T2" y="T3"/>
              </a:cxn>
              <a:cxn ang="T12">
                <a:pos x="T4" y="T5"/>
              </a:cxn>
              <a:cxn ang="T13">
                <a:pos x="T6" y="T7"/>
              </a:cxn>
              <a:cxn ang="T14">
                <a:pos x="T8" y="T9"/>
              </a:cxn>
            </a:cxnLst>
            <a:rect l="T15" t="T16" r="T17" b="T18"/>
            <a:pathLst>
              <a:path w="5616" h="1248">
                <a:moveTo>
                  <a:pt x="0" y="0"/>
                </a:moveTo>
                <a:lnTo>
                  <a:pt x="5616" y="0"/>
                </a:lnTo>
                <a:lnTo>
                  <a:pt x="5616" y="1248"/>
                </a:lnTo>
                <a:lnTo>
                  <a:pt x="0" y="1248"/>
                </a:lnTo>
                <a:lnTo>
                  <a:pt x="0" y="0"/>
                </a:lnTo>
                <a:close/>
              </a:path>
            </a:pathLst>
          </a:custGeom>
          <a:solidFill>
            <a:srgbClr val="993300"/>
          </a:solidFill>
          <a:ln w="9525">
            <a:noFill/>
            <a:round/>
            <a:headEnd/>
            <a:tailEnd/>
          </a:ln>
        </p:spPr>
        <p:txBody>
          <a:bodyPr/>
          <a:lstStyle/>
          <a:p>
            <a:endParaRPr lang="en-US"/>
          </a:p>
        </p:txBody>
      </p:sp>
      <p:sp>
        <p:nvSpPr>
          <p:cNvPr id="3075" name="Rectangle 3" descr="Diagonal brick"/>
          <p:cNvSpPr>
            <a:spLocks noChangeArrowheads="1"/>
          </p:cNvSpPr>
          <p:nvPr/>
        </p:nvSpPr>
        <p:spPr bwMode="auto">
          <a:xfrm>
            <a:off x="2895600" y="4876800"/>
            <a:ext cx="1905000" cy="152400"/>
          </a:xfrm>
          <a:prstGeom prst="rect">
            <a:avLst/>
          </a:prstGeom>
          <a:pattFill prst="diagBrick">
            <a:fgClr>
              <a:schemeClr val="accent1"/>
            </a:fgClr>
            <a:bgClr>
              <a:srgbClr val="993300"/>
            </a:bgClr>
          </a:pattFill>
          <a:ln w="9525">
            <a:noFill/>
            <a:miter lim="800000"/>
            <a:headEnd/>
            <a:tailEnd/>
          </a:ln>
        </p:spPr>
        <p:txBody>
          <a:bodyPr wrap="none" anchor="ctr"/>
          <a:lstStyle/>
          <a:p>
            <a:pPr algn="ctr" eaLnBrk="0" hangingPunct="0"/>
            <a:endParaRPr lang="en-US" sz="4000">
              <a:latin typeface="Arial" charset="0"/>
            </a:endParaRPr>
          </a:p>
        </p:txBody>
      </p:sp>
      <p:sp>
        <p:nvSpPr>
          <p:cNvPr id="3076" name="Freeform 4" descr="Stationery"/>
          <p:cNvSpPr>
            <a:spLocks/>
          </p:cNvSpPr>
          <p:nvPr/>
        </p:nvSpPr>
        <p:spPr bwMode="auto">
          <a:xfrm>
            <a:off x="4724400" y="3200400"/>
            <a:ext cx="2743200" cy="1371600"/>
          </a:xfrm>
          <a:custGeom>
            <a:avLst/>
            <a:gdLst>
              <a:gd name="T0" fmla="*/ 2147483647 w 1728"/>
              <a:gd name="T1" fmla="*/ 2147483647 h 864"/>
              <a:gd name="T2" fmla="*/ 2147483647 w 1728"/>
              <a:gd name="T3" fmla="*/ 2147483647 h 864"/>
              <a:gd name="T4" fmla="*/ 2147483647 w 1728"/>
              <a:gd name="T5" fmla="*/ 2147483647 h 864"/>
              <a:gd name="T6" fmla="*/ 2147483647 w 1728"/>
              <a:gd name="T7" fmla="*/ 2147483647 h 864"/>
              <a:gd name="T8" fmla="*/ 2147483647 w 1728"/>
              <a:gd name="T9" fmla="*/ 2147483647 h 864"/>
              <a:gd name="T10" fmla="*/ 2147483647 w 1728"/>
              <a:gd name="T11" fmla="*/ 2147483647 h 864"/>
              <a:gd name="T12" fmla="*/ 0 w 1728"/>
              <a:gd name="T13" fmla="*/ 0 h 864"/>
              <a:gd name="T14" fmla="*/ 2147483647 w 1728"/>
              <a:gd name="T15" fmla="*/ 2147483647 h 864"/>
              <a:gd name="T16" fmla="*/ 0 60000 65536"/>
              <a:gd name="T17" fmla="*/ 0 60000 65536"/>
              <a:gd name="T18" fmla="*/ 0 60000 65536"/>
              <a:gd name="T19" fmla="*/ 0 60000 65536"/>
              <a:gd name="T20" fmla="*/ 0 60000 65536"/>
              <a:gd name="T21" fmla="*/ 0 60000 65536"/>
              <a:gd name="T22" fmla="*/ 0 60000 65536"/>
              <a:gd name="T23" fmla="*/ 0 60000 65536"/>
              <a:gd name="T24" fmla="*/ 0 w 1728"/>
              <a:gd name="T25" fmla="*/ 0 h 864"/>
              <a:gd name="T26" fmla="*/ 1728 w 1728"/>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8" h="864">
                <a:moveTo>
                  <a:pt x="528" y="864"/>
                </a:moveTo>
                <a:lnTo>
                  <a:pt x="1728" y="864"/>
                </a:lnTo>
                <a:lnTo>
                  <a:pt x="1632" y="720"/>
                </a:lnTo>
                <a:lnTo>
                  <a:pt x="1104" y="528"/>
                </a:lnTo>
                <a:lnTo>
                  <a:pt x="720" y="384"/>
                </a:lnTo>
                <a:lnTo>
                  <a:pt x="192" y="144"/>
                </a:lnTo>
                <a:lnTo>
                  <a:pt x="0" y="0"/>
                </a:lnTo>
                <a:lnTo>
                  <a:pt x="528" y="864"/>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3077" name="Freeform 5" descr="Parchment"/>
          <p:cNvSpPr>
            <a:spLocks/>
          </p:cNvSpPr>
          <p:nvPr/>
        </p:nvSpPr>
        <p:spPr bwMode="auto">
          <a:xfrm>
            <a:off x="3352800" y="3124200"/>
            <a:ext cx="2286000" cy="1828800"/>
          </a:xfrm>
          <a:custGeom>
            <a:avLst/>
            <a:gdLst>
              <a:gd name="T0" fmla="*/ 2147483647 w 1440"/>
              <a:gd name="T1" fmla="*/ 0 h 1152"/>
              <a:gd name="T2" fmla="*/ 0 w 1440"/>
              <a:gd name="T3" fmla="*/ 2147483647 h 1152"/>
              <a:gd name="T4" fmla="*/ 2147483647 w 1440"/>
              <a:gd name="T5" fmla="*/ 2147483647 h 1152"/>
              <a:gd name="T6" fmla="*/ 2147483647 w 1440"/>
              <a:gd name="T7" fmla="*/ 2147483647 h 1152"/>
              <a:gd name="T8" fmla="*/ 2147483647 w 1440"/>
              <a:gd name="T9" fmla="*/ 2147483647 h 1152"/>
              <a:gd name="T10" fmla="*/ 2147483647 w 1440"/>
              <a:gd name="T11" fmla="*/ 2147483647 h 1152"/>
              <a:gd name="T12" fmla="*/ 2147483647 w 1440"/>
              <a:gd name="T13" fmla="*/ 2147483647 h 1152"/>
              <a:gd name="T14" fmla="*/ 2147483647 w 1440"/>
              <a:gd name="T15" fmla="*/ 0 h 1152"/>
              <a:gd name="T16" fmla="*/ 2147483647 w 1440"/>
              <a:gd name="T17" fmla="*/ 0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0"/>
              <a:gd name="T28" fmla="*/ 0 h 1152"/>
              <a:gd name="T29" fmla="*/ 1440 w 1440"/>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0" h="1152">
                <a:moveTo>
                  <a:pt x="624" y="0"/>
                </a:moveTo>
                <a:lnTo>
                  <a:pt x="0" y="960"/>
                </a:lnTo>
                <a:lnTo>
                  <a:pt x="384" y="960"/>
                </a:lnTo>
                <a:lnTo>
                  <a:pt x="576" y="1152"/>
                </a:lnTo>
                <a:lnTo>
                  <a:pt x="816" y="1152"/>
                </a:lnTo>
                <a:lnTo>
                  <a:pt x="1008" y="960"/>
                </a:lnTo>
                <a:lnTo>
                  <a:pt x="1440" y="960"/>
                </a:lnTo>
                <a:lnTo>
                  <a:pt x="816" y="0"/>
                </a:lnTo>
                <a:lnTo>
                  <a:pt x="624" y="0"/>
                </a:lnTo>
                <a:close/>
              </a:path>
            </a:pathLst>
          </a:custGeom>
          <a:blipFill dpi="0" rotWithShape="0">
            <a:blip r:embed="rId4" cstate="print"/>
            <a:srcRect/>
            <a:tile tx="0" ty="0" sx="100000" sy="100000" flip="none" algn="tl"/>
          </a:blipFill>
          <a:ln w="9525">
            <a:noFill/>
            <a:round/>
            <a:headEnd/>
            <a:tailEnd/>
          </a:ln>
        </p:spPr>
        <p:txBody>
          <a:bodyPr/>
          <a:lstStyle/>
          <a:p>
            <a:endParaRPr lang="en-US"/>
          </a:p>
        </p:txBody>
      </p:sp>
      <p:sp>
        <p:nvSpPr>
          <p:cNvPr id="3078" name="Line 6"/>
          <p:cNvSpPr>
            <a:spLocks noChangeShapeType="1"/>
          </p:cNvSpPr>
          <p:nvPr/>
        </p:nvSpPr>
        <p:spPr bwMode="auto">
          <a:xfrm flipV="1">
            <a:off x="609600" y="4038600"/>
            <a:ext cx="1676400" cy="609600"/>
          </a:xfrm>
          <a:prstGeom prst="line">
            <a:avLst/>
          </a:prstGeom>
          <a:noFill/>
          <a:ln w="25400">
            <a:solidFill>
              <a:srgbClr val="DDDDDD"/>
            </a:solidFill>
            <a:round/>
            <a:headEnd/>
            <a:tailEnd/>
          </a:ln>
        </p:spPr>
        <p:txBody>
          <a:bodyPr/>
          <a:lstStyle/>
          <a:p>
            <a:endParaRPr lang="en-US"/>
          </a:p>
        </p:txBody>
      </p:sp>
      <p:sp>
        <p:nvSpPr>
          <p:cNvPr id="3079" name="Line 7"/>
          <p:cNvSpPr>
            <a:spLocks noChangeShapeType="1"/>
          </p:cNvSpPr>
          <p:nvPr/>
        </p:nvSpPr>
        <p:spPr bwMode="auto">
          <a:xfrm flipV="1">
            <a:off x="2286000" y="3505200"/>
            <a:ext cx="1371600" cy="533400"/>
          </a:xfrm>
          <a:prstGeom prst="line">
            <a:avLst/>
          </a:prstGeom>
          <a:noFill/>
          <a:ln w="25400">
            <a:solidFill>
              <a:srgbClr val="DDDDDD"/>
            </a:solidFill>
            <a:round/>
            <a:headEnd/>
            <a:tailEnd/>
          </a:ln>
        </p:spPr>
        <p:txBody>
          <a:bodyPr/>
          <a:lstStyle/>
          <a:p>
            <a:endParaRPr lang="en-US"/>
          </a:p>
        </p:txBody>
      </p:sp>
      <p:sp>
        <p:nvSpPr>
          <p:cNvPr id="3080" name="Line 8"/>
          <p:cNvSpPr>
            <a:spLocks noChangeShapeType="1"/>
          </p:cNvSpPr>
          <p:nvPr/>
        </p:nvSpPr>
        <p:spPr bwMode="auto">
          <a:xfrm flipV="1">
            <a:off x="3657600" y="3124200"/>
            <a:ext cx="685800" cy="381000"/>
          </a:xfrm>
          <a:prstGeom prst="line">
            <a:avLst/>
          </a:prstGeom>
          <a:noFill/>
          <a:ln w="25400">
            <a:solidFill>
              <a:srgbClr val="DDDDDD"/>
            </a:solidFill>
            <a:round/>
            <a:headEnd/>
            <a:tailEnd/>
          </a:ln>
        </p:spPr>
        <p:txBody>
          <a:bodyPr/>
          <a:lstStyle/>
          <a:p>
            <a:endParaRPr lang="en-US"/>
          </a:p>
        </p:txBody>
      </p:sp>
      <p:sp>
        <p:nvSpPr>
          <p:cNvPr id="3081" name="Line 9"/>
          <p:cNvSpPr>
            <a:spLocks noChangeShapeType="1"/>
          </p:cNvSpPr>
          <p:nvPr/>
        </p:nvSpPr>
        <p:spPr bwMode="auto">
          <a:xfrm>
            <a:off x="5029200" y="3429000"/>
            <a:ext cx="685800" cy="304800"/>
          </a:xfrm>
          <a:prstGeom prst="line">
            <a:avLst/>
          </a:prstGeom>
          <a:noFill/>
          <a:ln w="25400">
            <a:solidFill>
              <a:srgbClr val="DDDDDD"/>
            </a:solidFill>
            <a:round/>
            <a:headEnd/>
            <a:tailEnd/>
          </a:ln>
        </p:spPr>
        <p:txBody>
          <a:bodyPr/>
          <a:lstStyle/>
          <a:p>
            <a:endParaRPr lang="en-US"/>
          </a:p>
        </p:txBody>
      </p:sp>
      <p:sp>
        <p:nvSpPr>
          <p:cNvPr id="3082" name="Line 10"/>
          <p:cNvSpPr>
            <a:spLocks noChangeShapeType="1"/>
          </p:cNvSpPr>
          <p:nvPr/>
        </p:nvSpPr>
        <p:spPr bwMode="auto">
          <a:xfrm>
            <a:off x="4648200" y="3124200"/>
            <a:ext cx="381000" cy="304800"/>
          </a:xfrm>
          <a:prstGeom prst="line">
            <a:avLst/>
          </a:prstGeom>
          <a:noFill/>
          <a:ln w="25400">
            <a:solidFill>
              <a:srgbClr val="DDDDDD"/>
            </a:solidFill>
            <a:round/>
            <a:headEnd/>
            <a:tailEnd/>
          </a:ln>
        </p:spPr>
        <p:txBody>
          <a:bodyPr/>
          <a:lstStyle/>
          <a:p>
            <a:endParaRPr lang="en-US"/>
          </a:p>
        </p:txBody>
      </p:sp>
      <p:sp>
        <p:nvSpPr>
          <p:cNvPr id="3083" name="Line 11"/>
          <p:cNvSpPr>
            <a:spLocks noChangeShapeType="1"/>
          </p:cNvSpPr>
          <p:nvPr/>
        </p:nvSpPr>
        <p:spPr bwMode="auto">
          <a:xfrm>
            <a:off x="0" y="4648200"/>
            <a:ext cx="3962400" cy="0"/>
          </a:xfrm>
          <a:prstGeom prst="line">
            <a:avLst/>
          </a:prstGeom>
          <a:noFill/>
          <a:ln w="25400">
            <a:solidFill>
              <a:srgbClr val="FFFFFF"/>
            </a:solidFill>
            <a:round/>
            <a:headEnd/>
            <a:tailEnd/>
          </a:ln>
        </p:spPr>
        <p:txBody>
          <a:bodyPr/>
          <a:lstStyle/>
          <a:p>
            <a:endParaRPr lang="en-US"/>
          </a:p>
        </p:txBody>
      </p:sp>
      <p:sp>
        <p:nvSpPr>
          <p:cNvPr id="3084" name="Line 12"/>
          <p:cNvSpPr>
            <a:spLocks noChangeShapeType="1"/>
          </p:cNvSpPr>
          <p:nvPr/>
        </p:nvSpPr>
        <p:spPr bwMode="auto">
          <a:xfrm>
            <a:off x="4953000" y="4648200"/>
            <a:ext cx="4114800" cy="0"/>
          </a:xfrm>
          <a:prstGeom prst="line">
            <a:avLst/>
          </a:prstGeom>
          <a:noFill/>
          <a:ln w="25400">
            <a:solidFill>
              <a:srgbClr val="FFFFFF"/>
            </a:solidFill>
            <a:round/>
            <a:headEnd/>
            <a:tailEnd/>
          </a:ln>
        </p:spPr>
        <p:txBody>
          <a:bodyPr/>
          <a:lstStyle/>
          <a:p>
            <a:endParaRPr lang="en-US"/>
          </a:p>
        </p:txBody>
      </p:sp>
      <p:sp>
        <p:nvSpPr>
          <p:cNvPr id="3085" name="Line 13"/>
          <p:cNvSpPr>
            <a:spLocks noChangeShapeType="1"/>
          </p:cNvSpPr>
          <p:nvPr/>
        </p:nvSpPr>
        <p:spPr bwMode="auto">
          <a:xfrm>
            <a:off x="4267200" y="4953000"/>
            <a:ext cx="381000" cy="0"/>
          </a:xfrm>
          <a:prstGeom prst="line">
            <a:avLst/>
          </a:prstGeom>
          <a:noFill/>
          <a:ln w="25400">
            <a:solidFill>
              <a:srgbClr val="FFFFFF"/>
            </a:solidFill>
            <a:round/>
            <a:headEnd/>
            <a:tailEnd/>
          </a:ln>
        </p:spPr>
        <p:txBody>
          <a:bodyPr/>
          <a:lstStyle/>
          <a:p>
            <a:endParaRPr lang="en-US"/>
          </a:p>
        </p:txBody>
      </p:sp>
      <p:sp>
        <p:nvSpPr>
          <p:cNvPr id="3086" name="Line 14"/>
          <p:cNvSpPr>
            <a:spLocks noChangeShapeType="1"/>
          </p:cNvSpPr>
          <p:nvPr/>
        </p:nvSpPr>
        <p:spPr bwMode="auto">
          <a:xfrm flipV="1">
            <a:off x="4648200" y="4648200"/>
            <a:ext cx="304800" cy="304800"/>
          </a:xfrm>
          <a:prstGeom prst="line">
            <a:avLst/>
          </a:prstGeom>
          <a:noFill/>
          <a:ln w="25400">
            <a:solidFill>
              <a:srgbClr val="FFFFFF"/>
            </a:solidFill>
            <a:round/>
            <a:headEnd/>
            <a:tailEnd/>
          </a:ln>
        </p:spPr>
        <p:txBody>
          <a:bodyPr/>
          <a:lstStyle/>
          <a:p>
            <a:endParaRPr lang="en-US"/>
          </a:p>
        </p:txBody>
      </p:sp>
      <p:sp>
        <p:nvSpPr>
          <p:cNvPr id="3087" name="Line 15"/>
          <p:cNvSpPr>
            <a:spLocks noChangeShapeType="1"/>
          </p:cNvSpPr>
          <p:nvPr/>
        </p:nvSpPr>
        <p:spPr bwMode="auto">
          <a:xfrm>
            <a:off x="3962400" y="4648200"/>
            <a:ext cx="304800" cy="304800"/>
          </a:xfrm>
          <a:prstGeom prst="line">
            <a:avLst/>
          </a:prstGeom>
          <a:noFill/>
          <a:ln w="25400">
            <a:solidFill>
              <a:srgbClr val="FFFFFF"/>
            </a:solidFill>
            <a:round/>
            <a:headEnd/>
            <a:tailEnd/>
          </a:ln>
        </p:spPr>
        <p:txBody>
          <a:bodyPr/>
          <a:lstStyle/>
          <a:p>
            <a:endParaRPr lang="en-US"/>
          </a:p>
        </p:txBody>
      </p:sp>
      <p:sp>
        <p:nvSpPr>
          <p:cNvPr id="3088" name="Line 16"/>
          <p:cNvSpPr>
            <a:spLocks noChangeShapeType="1"/>
          </p:cNvSpPr>
          <p:nvPr/>
        </p:nvSpPr>
        <p:spPr bwMode="auto">
          <a:xfrm>
            <a:off x="4343400" y="3124200"/>
            <a:ext cx="304800" cy="0"/>
          </a:xfrm>
          <a:prstGeom prst="line">
            <a:avLst/>
          </a:prstGeom>
          <a:noFill/>
          <a:ln w="25400">
            <a:solidFill>
              <a:srgbClr val="DDDDDD"/>
            </a:solidFill>
            <a:round/>
            <a:headEnd/>
            <a:tailEnd/>
          </a:ln>
        </p:spPr>
        <p:txBody>
          <a:bodyPr/>
          <a:lstStyle/>
          <a:p>
            <a:endParaRPr lang="en-US"/>
          </a:p>
        </p:txBody>
      </p:sp>
      <p:sp>
        <p:nvSpPr>
          <p:cNvPr id="3089" name="Line 17"/>
          <p:cNvSpPr>
            <a:spLocks noChangeShapeType="1"/>
          </p:cNvSpPr>
          <p:nvPr/>
        </p:nvSpPr>
        <p:spPr bwMode="auto">
          <a:xfrm flipV="1">
            <a:off x="5562600" y="4572000"/>
            <a:ext cx="1905000" cy="0"/>
          </a:xfrm>
          <a:prstGeom prst="line">
            <a:avLst/>
          </a:prstGeom>
          <a:noFill/>
          <a:ln w="25400">
            <a:solidFill>
              <a:srgbClr val="DDDDDD"/>
            </a:solidFill>
            <a:round/>
            <a:headEnd/>
            <a:tailEnd/>
          </a:ln>
        </p:spPr>
        <p:txBody>
          <a:bodyPr/>
          <a:lstStyle/>
          <a:p>
            <a:endParaRPr lang="en-US"/>
          </a:p>
        </p:txBody>
      </p:sp>
      <p:sp>
        <p:nvSpPr>
          <p:cNvPr id="3090" name="Line 18"/>
          <p:cNvSpPr>
            <a:spLocks noChangeShapeType="1"/>
          </p:cNvSpPr>
          <p:nvPr/>
        </p:nvSpPr>
        <p:spPr bwMode="auto">
          <a:xfrm flipH="1" flipV="1">
            <a:off x="7315200" y="4343400"/>
            <a:ext cx="152400" cy="228600"/>
          </a:xfrm>
          <a:prstGeom prst="line">
            <a:avLst/>
          </a:prstGeom>
          <a:noFill/>
          <a:ln w="25400">
            <a:solidFill>
              <a:srgbClr val="DDDDDD"/>
            </a:solidFill>
            <a:round/>
            <a:headEnd/>
            <a:tailEnd/>
          </a:ln>
        </p:spPr>
        <p:txBody>
          <a:bodyPr/>
          <a:lstStyle/>
          <a:p>
            <a:endParaRPr lang="en-US"/>
          </a:p>
        </p:txBody>
      </p:sp>
      <p:sp>
        <p:nvSpPr>
          <p:cNvPr id="3091" name="Line 19"/>
          <p:cNvSpPr>
            <a:spLocks noChangeShapeType="1"/>
          </p:cNvSpPr>
          <p:nvPr/>
        </p:nvSpPr>
        <p:spPr bwMode="auto">
          <a:xfrm>
            <a:off x="1905000" y="3124200"/>
            <a:ext cx="990600" cy="0"/>
          </a:xfrm>
          <a:prstGeom prst="line">
            <a:avLst/>
          </a:prstGeom>
          <a:noFill/>
          <a:ln w="25400">
            <a:solidFill>
              <a:srgbClr val="0000FF"/>
            </a:solidFill>
            <a:round/>
            <a:headEnd/>
            <a:tailEnd type="arrow" w="med" len="med"/>
          </a:ln>
        </p:spPr>
        <p:txBody>
          <a:bodyPr/>
          <a:lstStyle/>
          <a:p>
            <a:endParaRPr lang="en-US"/>
          </a:p>
        </p:txBody>
      </p:sp>
      <p:sp>
        <p:nvSpPr>
          <p:cNvPr id="3092" name="Line 20"/>
          <p:cNvSpPr>
            <a:spLocks noChangeShapeType="1"/>
          </p:cNvSpPr>
          <p:nvPr/>
        </p:nvSpPr>
        <p:spPr bwMode="auto">
          <a:xfrm flipV="1">
            <a:off x="990600" y="4038600"/>
            <a:ext cx="1676400" cy="609600"/>
          </a:xfrm>
          <a:prstGeom prst="line">
            <a:avLst/>
          </a:prstGeom>
          <a:noFill/>
          <a:ln w="25400">
            <a:solidFill>
              <a:srgbClr val="DDDDDD"/>
            </a:solidFill>
            <a:round/>
            <a:headEnd/>
            <a:tailEnd/>
          </a:ln>
        </p:spPr>
        <p:txBody>
          <a:bodyPr/>
          <a:lstStyle/>
          <a:p>
            <a:endParaRPr lang="en-US"/>
          </a:p>
        </p:txBody>
      </p:sp>
      <p:sp>
        <p:nvSpPr>
          <p:cNvPr id="3093" name="Line 21"/>
          <p:cNvSpPr>
            <a:spLocks noChangeShapeType="1"/>
          </p:cNvSpPr>
          <p:nvPr/>
        </p:nvSpPr>
        <p:spPr bwMode="auto">
          <a:xfrm flipV="1">
            <a:off x="2667000" y="3657600"/>
            <a:ext cx="990600" cy="381000"/>
          </a:xfrm>
          <a:prstGeom prst="line">
            <a:avLst/>
          </a:prstGeom>
          <a:noFill/>
          <a:ln w="25400">
            <a:solidFill>
              <a:srgbClr val="DDDDDD"/>
            </a:solidFill>
            <a:round/>
            <a:headEnd/>
            <a:tailEnd/>
          </a:ln>
        </p:spPr>
        <p:txBody>
          <a:bodyPr/>
          <a:lstStyle/>
          <a:p>
            <a:endParaRPr lang="en-US"/>
          </a:p>
        </p:txBody>
      </p:sp>
      <p:sp>
        <p:nvSpPr>
          <p:cNvPr id="3094" name="Line 22"/>
          <p:cNvSpPr>
            <a:spLocks noChangeShapeType="1"/>
          </p:cNvSpPr>
          <p:nvPr/>
        </p:nvSpPr>
        <p:spPr bwMode="auto">
          <a:xfrm flipV="1">
            <a:off x="3657600" y="3352800"/>
            <a:ext cx="533400" cy="304800"/>
          </a:xfrm>
          <a:prstGeom prst="line">
            <a:avLst/>
          </a:prstGeom>
          <a:noFill/>
          <a:ln w="25400">
            <a:solidFill>
              <a:srgbClr val="DDDDDD"/>
            </a:solidFill>
            <a:round/>
            <a:headEnd/>
            <a:tailEnd/>
          </a:ln>
        </p:spPr>
        <p:txBody>
          <a:bodyPr/>
          <a:lstStyle/>
          <a:p>
            <a:endParaRPr lang="en-US"/>
          </a:p>
        </p:txBody>
      </p:sp>
      <p:grpSp>
        <p:nvGrpSpPr>
          <p:cNvPr id="2" name="Group 23"/>
          <p:cNvGrpSpPr>
            <a:grpSpLocks/>
          </p:cNvGrpSpPr>
          <p:nvPr/>
        </p:nvGrpSpPr>
        <p:grpSpPr bwMode="auto">
          <a:xfrm>
            <a:off x="3581400" y="5029200"/>
            <a:ext cx="762000" cy="76200"/>
            <a:chOff x="1968" y="3312"/>
            <a:chExt cx="480" cy="48"/>
          </a:xfrm>
        </p:grpSpPr>
        <p:sp>
          <p:nvSpPr>
            <p:cNvPr id="3153" name="Line 24"/>
            <p:cNvSpPr>
              <a:spLocks noChangeShapeType="1"/>
            </p:cNvSpPr>
            <p:nvPr/>
          </p:nvSpPr>
          <p:spPr bwMode="auto">
            <a:xfrm flipH="1">
              <a:off x="1968" y="3312"/>
              <a:ext cx="48" cy="48"/>
            </a:xfrm>
            <a:prstGeom prst="line">
              <a:avLst/>
            </a:prstGeom>
            <a:noFill/>
            <a:ln w="9525">
              <a:solidFill>
                <a:srgbClr val="DDDDDD"/>
              </a:solidFill>
              <a:round/>
              <a:headEnd/>
              <a:tailEnd/>
            </a:ln>
          </p:spPr>
          <p:txBody>
            <a:bodyPr/>
            <a:lstStyle/>
            <a:p>
              <a:endParaRPr lang="en-US"/>
            </a:p>
          </p:txBody>
        </p:sp>
        <p:sp>
          <p:nvSpPr>
            <p:cNvPr id="3154" name="Line 25"/>
            <p:cNvSpPr>
              <a:spLocks noChangeShapeType="1"/>
            </p:cNvSpPr>
            <p:nvPr/>
          </p:nvSpPr>
          <p:spPr bwMode="auto">
            <a:xfrm flipH="1">
              <a:off x="2016" y="3312"/>
              <a:ext cx="48" cy="48"/>
            </a:xfrm>
            <a:prstGeom prst="line">
              <a:avLst/>
            </a:prstGeom>
            <a:noFill/>
            <a:ln w="9525">
              <a:solidFill>
                <a:srgbClr val="DDDDDD"/>
              </a:solidFill>
              <a:round/>
              <a:headEnd/>
              <a:tailEnd/>
            </a:ln>
          </p:spPr>
          <p:txBody>
            <a:bodyPr/>
            <a:lstStyle/>
            <a:p>
              <a:endParaRPr lang="en-US"/>
            </a:p>
          </p:txBody>
        </p:sp>
        <p:sp>
          <p:nvSpPr>
            <p:cNvPr id="3155" name="Line 26"/>
            <p:cNvSpPr>
              <a:spLocks noChangeShapeType="1"/>
            </p:cNvSpPr>
            <p:nvPr/>
          </p:nvSpPr>
          <p:spPr bwMode="auto">
            <a:xfrm flipH="1">
              <a:off x="2064" y="3312"/>
              <a:ext cx="48" cy="48"/>
            </a:xfrm>
            <a:prstGeom prst="line">
              <a:avLst/>
            </a:prstGeom>
            <a:noFill/>
            <a:ln w="9525">
              <a:solidFill>
                <a:srgbClr val="DDDDDD"/>
              </a:solidFill>
              <a:round/>
              <a:headEnd/>
              <a:tailEnd/>
            </a:ln>
          </p:spPr>
          <p:txBody>
            <a:bodyPr/>
            <a:lstStyle/>
            <a:p>
              <a:endParaRPr lang="en-US"/>
            </a:p>
          </p:txBody>
        </p:sp>
        <p:sp>
          <p:nvSpPr>
            <p:cNvPr id="3156" name="Line 27"/>
            <p:cNvSpPr>
              <a:spLocks noChangeShapeType="1"/>
            </p:cNvSpPr>
            <p:nvPr/>
          </p:nvSpPr>
          <p:spPr bwMode="auto">
            <a:xfrm flipH="1">
              <a:off x="2112" y="3312"/>
              <a:ext cx="48" cy="48"/>
            </a:xfrm>
            <a:prstGeom prst="line">
              <a:avLst/>
            </a:prstGeom>
            <a:noFill/>
            <a:ln w="9525">
              <a:solidFill>
                <a:srgbClr val="DDDDDD"/>
              </a:solidFill>
              <a:round/>
              <a:headEnd/>
              <a:tailEnd/>
            </a:ln>
          </p:spPr>
          <p:txBody>
            <a:bodyPr/>
            <a:lstStyle/>
            <a:p>
              <a:endParaRPr lang="en-US"/>
            </a:p>
          </p:txBody>
        </p:sp>
        <p:sp>
          <p:nvSpPr>
            <p:cNvPr id="3157" name="Line 28"/>
            <p:cNvSpPr>
              <a:spLocks noChangeShapeType="1"/>
            </p:cNvSpPr>
            <p:nvPr/>
          </p:nvSpPr>
          <p:spPr bwMode="auto">
            <a:xfrm flipH="1">
              <a:off x="2304" y="3312"/>
              <a:ext cx="48" cy="48"/>
            </a:xfrm>
            <a:prstGeom prst="line">
              <a:avLst/>
            </a:prstGeom>
            <a:noFill/>
            <a:ln w="9525">
              <a:solidFill>
                <a:srgbClr val="DDDDDD"/>
              </a:solidFill>
              <a:round/>
              <a:headEnd/>
              <a:tailEnd/>
            </a:ln>
          </p:spPr>
          <p:txBody>
            <a:bodyPr/>
            <a:lstStyle/>
            <a:p>
              <a:endParaRPr lang="en-US"/>
            </a:p>
          </p:txBody>
        </p:sp>
        <p:sp>
          <p:nvSpPr>
            <p:cNvPr id="3158" name="Line 29"/>
            <p:cNvSpPr>
              <a:spLocks noChangeShapeType="1"/>
            </p:cNvSpPr>
            <p:nvPr/>
          </p:nvSpPr>
          <p:spPr bwMode="auto">
            <a:xfrm>
              <a:off x="2160" y="3312"/>
              <a:ext cx="48" cy="48"/>
            </a:xfrm>
            <a:prstGeom prst="line">
              <a:avLst/>
            </a:prstGeom>
            <a:noFill/>
            <a:ln w="9525">
              <a:solidFill>
                <a:srgbClr val="DDDDDD"/>
              </a:solidFill>
              <a:round/>
              <a:headEnd/>
              <a:tailEnd/>
            </a:ln>
          </p:spPr>
          <p:txBody>
            <a:bodyPr/>
            <a:lstStyle/>
            <a:p>
              <a:endParaRPr lang="en-US"/>
            </a:p>
          </p:txBody>
        </p:sp>
        <p:sp>
          <p:nvSpPr>
            <p:cNvPr id="3159" name="Line 30"/>
            <p:cNvSpPr>
              <a:spLocks noChangeShapeType="1"/>
            </p:cNvSpPr>
            <p:nvPr/>
          </p:nvSpPr>
          <p:spPr bwMode="auto">
            <a:xfrm>
              <a:off x="2208" y="3312"/>
              <a:ext cx="48" cy="48"/>
            </a:xfrm>
            <a:prstGeom prst="line">
              <a:avLst/>
            </a:prstGeom>
            <a:noFill/>
            <a:ln w="9525">
              <a:solidFill>
                <a:srgbClr val="DDDDDD"/>
              </a:solidFill>
              <a:round/>
              <a:headEnd/>
              <a:tailEnd/>
            </a:ln>
          </p:spPr>
          <p:txBody>
            <a:bodyPr/>
            <a:lstStyle/>
            <a:p>
              <a:endParaRPr lang="en-US"/>
            </a:p>
          </p:txBody>
        </p:sp>
        <p:sp>
          <p:nvSpPr>
            <p:cNvPr id="3160" name="Line 31"/>
            <p:cNvSpPr>
              <a:spLocks noChangeShapeType="1"/>
            </p:cNvSpPr>
            <p:nvPr/>
          </p:nvSpPr>
          <p:spPr bwMode="auto">
            <a:xfrm>
              <a:off x="2256" y="3312"/>
              <a:ext cx="48" cy="48"/>
            </a:xfrm>
            <a:prstGeom prst="line">
              <a:avLst/>
            </a:prstGeom>
            <a:noFill/>
            <a:ln w="9525">
              <a:solidFill>
                <a:srgbClr val="DDDDDD"/>
              </a:solidFill>
              <a:round/>
              <a:headEnd/>
              <a:tailEnd/>
            </a:ln>
          </p:spPr>
          <p:txBody>
            <a:bodyPr/>
            <a:lstStyle/>
            <a:p>
              <a:endParaRPr lang="en-US"/>
            </a:p>
          </p:txBody>
        </p:sp>
        <p:sp>
          <p:nvSpPr>
            <p:cNvPr id="3161" name="Line 32"/>
            <p:cNvSpPr>
              <a:spLocks noChangeShapeType="1"/>
            </p:cNvSpPr>
            <p:nvPr/>
          </p:nvSpPr>
          <p:spPr bwMode="auto">
            <a:xfrm flipH="1">
              <a:off x="2352" y="3312"/>
              <a:ext cx="48" cy="48"/>
            </a:xfrm>
            <a:prstGeom prst="line">
              <a:avLst/>
            </a:prstGeom>
            <a:noFill/>
            <a:ln w="9525">
              <a:solidFill>
                <a:srgbClr val="DDDDDD"/>
              </a:solidFill>
              <a:round/>
              <a:headEnd/>
              <a:tailEnd/>
            </a:ln>
          </p:spPr>
          <p:txBody>
            <a:bodyPr/>
            <a:lstStyle/>
            <a:p>
              <a:endParaRPr lang="en-US"/>
            </a:p>
          </p:txBody>
        </p:sp>
        <p:sp>
          <p:nvSpPr>
            <p:cNvPr id="3162" name="Line 33"/>
            <p:cNvSpPr>
              <a:spLocks noChangeShapeType="1"/>
            </p:cNvSpPr>
            <p:nvPr/>
          </p:nvSpPr>
          <p:spPr bwMode="auto">
            <a:xfrm flipH="1">
              <a:off x="2400" y="3312"/>
              <a:ext cx="48" cy="48"/>
            </a:xfrm>
            <a:prstGeom prst="line">
              <a:avLst/>
            </a:prstGeom>
            <a:noFill/>
            <a:ln w="9525">
              <a:solidFill>
                <a:srgbClr val="DDDDDD"/>
              </a:solidFill>
              <a:round/>
              <a:headEnd/>
              <a:tailEnd/>
            </a:ln>
          </p:spPr>
          <p:txBody>
            <a:bodyPr/>
            <a:lstStyle/>
            <a:p>
              <a:endParaRPr lang="en-US"/>
            </a:p>
          </p:txBody>
        </p:sp>
      </p:grpSp>
      <p:grpSp>
        <p:nvGrpSpPr>
          <p:cNvPr id="3" name="Group 34"/>
          <p:cNvGrpSpPr>
            <a:grpSpLocks/>
          </p:cNvGrpSpPr>
          <p:nvPr/>
        </p:nvGrpSpPr>
        <p:grpSpPr bwMode="auto">
          <a:xfrm>
            <a:off x="4495800" y="5029200"/>
            <a:ext cx="762000" cy="76200"/>
            <a:chOff x="1968" y="3312"/>
            <a:chExt cx="480" cy="48"/>
          </a:xfrm>
        </p:grpSpPr>
        <p:sp>
          <p:nvSpPr>
            <p:cNvPr id="3143" name="Line 35"/>
            <p:cNvSpPr>
              <a:spLocks noChangeShapeType="1"/>
            </p:cNvSpPr>
            <p:nvPr/>
          </p:nvSpPr>
          <p:spPr bwMode="auto">
            <a:xfrm flipH="1">
              <a:off x="1968" y="3312"/>
              <a:ext cx="48" cy="48"/>
            </a:xfrm>
            <a:prstGeom prst="line">
              <a:avLst/>
            </a:prstGeom>
            <a:noFill/>
            <a:ln w="9525">
              <a:solidFill>
                <a:srgbClr val="DDDDDD"/>
              </a:solidFill>
              <a:round/>
              <a:headEnd/>
              <a:tailEnd/>
            </a:ln>
          </p:spPr>
          <p:txBody>
            <a:bodyPr/>
            <a:lstStyle/>
            <a:p>
              <a:endParaRPr lang="en-US"/>
            </a:p>
          </p:txBody>
        </p:sp>
        <p:sp>
          <p:nvSpPr>
            <p:cNvPr id="3144" name="Line 36"/>
            <p:cNvSpPr>
              <a:spLocks noChangeShapeType="1"/>
            </p:cNvSpPr>
            <p:nvPr/>
          </p:nvSpPr>
          <p:spPr bwMode="auto">
            <a:xfrm flipH="1">
              <a:off x="2016" y="3312"/>
              <a:ext cx="48" cy="48"/>
            </a:xfrm>
            <a:prstGeom prst="line">
              <a:avLst/>
            </a:prstGeom>
            <a:noFill/>
            <a:ln w="9525">
              <a:solidFill>
                <a:srgbClr val="DDDDDD"/>
              </a:solidFill>
              <a:round/>
              <a:headEnd/>
              <a:tailEnd/>
            </a:ln>
          </p:spPr>
          <p:txBody>
            <a:bodyPr/>
            <a:lstStyle/>
            <a:p>
              <a:endParaRPr lang="en-US"/>
            </a:p>
          </p:txBody>
        </p:sp>
        <p:sp>
          <p:nvSpPr>
            <p:cNvPr id="3145" name="Line 37"/>
            <p:cNvSpPr>
              <a:spLocks noChangeShapeType="1"/>
            </p:cNvSpPr>
            <p:nvPr/>
          </p:nvSpPr>
          <p:spPr bwMode="auto">
            <a:xfrm flipH="1">
              <a:off x="2064" y="3312"/>
              <a:ext cx="48" cy="48"/>
            </a:xfrm>
            <a:prstGeom prst="line">
              <a:avLst/>
            </a:prstGeom>
            <a:noFill/>
            <a:ln w="9525">
              <a:solidFill>
                <a:srgbClr val="DDDDDD"/>
              </a:solidFill>
              <a:round/>
              <a:headEnd/>
              <a:tailEnd/>
            </a:ln>
          </p:spPr>
          <p:txBody>
            <a:bodyPr/>
            <a:lstStyle/>
            <a:p>
              <a:endParaRPr lang="en-US"/>
            </a:p>
          </p:txBody>
        </p:sp>
        <p:sp>
          <p:nvSpPr>
            <p:cNvPr id="3146" name="Line 38"/>
            <p:cNvSpPr>
              <a:spLocks noChangeShapeType="1"/>
            </p:cNvSpPr>
            <p:nvPr/>
          </p:nvSpPr>
          <p:spPr bwMode="auto">
            <a:xfrm flipH="1">
              <a:off x="2112" y="3312"/>
              <a:ext cx="48" cy="48"/>
            </a:xfrm>
            <a:prstGeom prst="line">
              <a:avLst/>
            </a:prstGeom>
            <a:noFill/>
            <a:ln w="9525">
              <a:solidFill>
                <a:srgbClr val="DDDDDD"/>
              </a:solidFill>
              <a:round/>
              <a:headEnd/>
              <a:tailEnd/>
            </a:ln>
          </p:spPr>
          <p:txBody>
            <a:bodyPr/>
            <a:lstStyle/>
            <a:p>
              <a:endParaRPr lang="en-US"/>
            </a:p>
          </p:txBody>
        </p:sp>
        <p:sp>
          <p:nvSpPr>
            <p:cNvPr id="3147" name="Line 39"/>
            <p:cNvSpPr>
              <a:spLocks noChangeShapeType="1"/>
            </p:cNvSpPr>
            <p:nvPr/>
          </p:nvSpPr>
          <p:spPr bwMode="auto">
            <a:xfrm flipH="1">
              <a:off x="2304" y="3312"/>
              <a:ext cx="48" cy="48"/>
            </a:xfrm>
            <a:prstGeom prst="line">
              <a:avLst/>
            </a:prstGeom>
            <a:noFill/>
            <a:ln w="9525">
              <a:solidFill>
                <a:srgbClr val="DDDDDD"/>
              </a:solidFill>
              <a:round/>
              <a:headEnd/>
              <a:tailEnd/>
            </a:ln>
          </p:spPr>
          <p:txBody>
            <a:bodyPr/>
            <a:lstStyle/>
            <a:p>
              <a:endParaRPr lang="en-US"/>
            </a:p>
          </p:txBody>
        </p:sp>
        <p:sp>
          <p:nvSpPr>
            <p:cNvPr id="3148" name="Line 40"/>
            <p:cNvSpPr>
              <a:spLocks noChangeShapeType="1"/>
            </p:cNvSpPr>
            <p:nvPr/>
          </p:nvSpPr>
          <p:spPr bwMode="auto">
            <a:xfrm>
              <a:off x="2160" y="3312"/>
              <a:ext cx="48" cy="48"/>
            </a:xfrm>
            <a:prstGeom prst="line">
              <a:avLst/>
            </a:prstGeom>
            <a:noFill/>
            <a:ln w="9525">
              <a:solidFill>
                <a:srgbClr val="DDDDDD"/>
              </a:solidFill>
              <a:round/>
              <a:headEnd/>
              <a:tailEnd/>
            </a:ln>
          </p:spPr>
          <p:txBody>
            <a:bodyPr/>
            <a:lstStyle/>
            <a:p>
              <a:endParaRPr lang="en-US"/>
            </a:p>
          </p:txBody>
        </p:sp>
        <p:sp>
          <p:nvSpPr>
            <p:cNvPr id="3149" name="Line 41"/>
            <p:cNvSpPr>
              <a:spLocks noChangeShapeType="1"/>
            </p:cNvSpPr>
            <p:nvPr/>
          </p:nvSpPr>
          <p:spPr bwMode="auto">
            <a:xfrm>
              <a:off x="2208" y="3312"/>
              <a:ext cx="48" cy="48"/>
            </a:xfrm>
            <a:prstGeom prst="line">
              <a:avLst/>
            </a:prstGeom>
            <a:noFill/>
            <a:ln w="9525">
              <a:solidFill>
                <a:srgbClr val="DDDDDD"/>
              </a:solidFill>
              <a:round/>
              <a:headEnd/>
              <a:tailEnd/>
            </a:ln>
          </p:spPr>
          <p:txBody>
            <a:bodyPr/>
            <a:lstStyle/>
            <a:p>
              <a:endParaRPr lang="en-US"/>
            </a:p>
          </p:txBody>
        </p:sp>
        <p:sp>
          <p:nvSpPr>
            <p:cNvPr id="3150" name="Line 42"/>
            <p:cNvSpPr>
              <a:spLocks noChangeShapeType="1"/>
            </p:cNvSpPr>
            <p:nvPr/>
          </p:nvSpPr>
          <p:spPr bwMode="auto">
            <a:xfrm>
              <a:off x="2256" y="3312"/>
              <a:ext cx="48" cy="48"/>
            </a:xfrm>
            <a:prstGeom prst="line">
              <a:avLst/>
            </a:prstGeom>
            <a:noFill/>
            <a:ln w="9525">
              <a:solidFill>
                <a:srgbClr val="DDDDDD"/>
              </a:solidFill>
              <a:round/>
              <a:headEnd/>
              <a:tailEnd/>
            </a:ln>
          </p:spPr>
          <p:txBody>
            <a:bodyPr/>
            <a:lstStyle/>
            <a:p>
              <a:endParaRPr lang="en-US"/>
            </a:p>
          </p:txBody>
        </p:sp>
        <p:sp>
          <p:nvSpPr>
            <p:cNvPr id="3151" name="Line 43"/>
            <p:cNvSpPr>
              <a:spLocks noChangeShapeType="1"/>
            </p:cNvSpPr>
            <p:nvPr/>
          </p:nvSpPr>
          <p:spPr bwMode="auto">
            <a:xfrm flipH="1">
              <a:off x="2352" y="3312"/>
              <a:ext cx="48" cy="48"/>
            </a:xfrm>
            <a:prstGeom prst="line">
              <a:avLst/>
            </a:prstGeom>
            <a:noFill/>
            <a:ln w="9525">
              <a:solidFill>
                <a:srgbClr val="DDDDDD"/>
              </a:solidFill>
              <a:round/>
              <a:headEnd/>
              <a:tailEnd/>
            </a:ln>
          </p:spPr>
          <p:txBody>
            <a:bodyPr/>
            <a:lstStyle/>
            <a:p>
              <a:endParaRPr lang="en-US"/>
            </a:p>
          </p:txBody>
        </p:sp>
        <p:sp>
          <p:nvSpPr>
            <p:cNvPr id="3152" name="Line 44"/>
            <p:cNvSpPr>
              <a:spLocks noChangeShapeType="1"/>
            </p:cNvSpPr>
            <p:nvPr/>
          </p:nvSpPr>
          <p:spPr bwMode="auto">
            <a:xfrm flipH="1">
              <a:off x="2400" y="3312"/>
              <a:ext cx="48" cy="48"/>
            </a:xfrm>
            <a:prstGeom prst="line">
              <a:avLst/>
            </a:prstGeom>
            <a:noFill/>
            <a:ln w="9525">
              <a:solidFill>
                <a:srgbClr val="DDDDDD"/>
              </a:solidFill>
              <a:round/>
              <a:headEnd/>
              <a:tailEnd/>
            </a:ln>
          </p:spPr>
          <p:txBody>
            <a:bodyPr/>
            <a:lstStyle/>
            <a:p>
              <a:endParaRPr lang="en-US"/>
            </a:p>
          </p:txBody>
        </p:sp>
      </p:grpSp>
      <p:sp>
        <p:nvSpPr>
          <p:cNvPr id="3097" name="Rectangle 45" descr="Granite"/>
          <p:cNvSpPr>
            <a:spLocks noChangeArrowheads="1"/>
          </p:cNvSpPr>
          <p:nvPr/>
        </p:nvSpPr>
        <p:spPr bwMode="auto">
          <a:xfrm>
            <a:off x="5638800" y="4572000"/>
            <a:ext cx="1905000" cy="76200"/>
          </a:xfrm>
          <a:prstGeom prst="rect">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latin typeface="Arial" charset="0"/>
            </a:endParaRPr>
          </a:p>
        </p:txBody>
      </p:sp>
      <p:sp>
        <p:nvSpPr>
          <p:cNvPr id="3098" name="Freeform 46" descr="Granite"/>
          <p:cNvSpPr>
            <a:spLocks/>
          </p:cNvSpPr>
          <p:nvPr/>
        </p:nvSpPr>
        <p:spPr bwMode="auto">
          <a:xfrm>
            <a:off x="7239000" y="4343400"/>
            <a:ext cx="914400" cy="304800"/>
          </a:xfrm>
          <a:custGeom>
            <a:avLst/>
            <a:gdLst>
              <a:gd name="T0" fmla="*/ 0 w 576"/>
              <a:gd name="T1" fmla="*/ 0 h 192"/>
              <a:gd name="T2" fmla="*/ 2147483647 w 576"/>
              <a:gd name="T3" fmla="*/ 2147483647 h 192"/>
              <a:gd name="T4" fmla="*/ 2147483647 w 576"/>
              <a:gd name="T5" fmla="*/ 2147483647 h 192"/>
              <a:gd name="T6" fmla="*/ 2147483647 w 576"/>
              <a:gd name="T7" fmla="*/ 2147483647 h 192"/>
              <a:gd name="T8" fmla="*/ 2147483647 w 576"/>
              <a:gd name="T9" fmla="*/ 0 h 192"/>
              <a:gd name="T10" fmla="*/ 0 w 576"/>
              <a:gd name="T11" fmla="*/ 0 h 192"/>
              <a:gd name="T12" fmla="*/ 0 60000 65536"/>
              <a:gd name="T13" fmla="*/ 0 60000 65536"/>
              <a:gd name="T14" fmla="*/ 0 60000 65536"/>
              <a:gd name="T15" fmla="*/ 0 60000 65536"/>
              <a:gd name="T16" fmla="*/ 0 60000 65536"/>
              <a:gd name="T17" fmla="*/ 0 60000 65536"/>
              <a:gd name="T18" fmla="*/ 0 w 576"/>
              <a:gd name="T19" fmla="*/ 0 h 192"/>
              <a:gd name="T20" fmla="*/ 576 w 576"/>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576" h="192">
                <a:moveTo>
                  <a:pt x="0" y="0"/>
                </a:moveTo>
                <a:lnTo>
                  <a:pt x="96" y="144"/>
                </a:lnTo>
                <a:lnTo>
                  <a:pt x="144" y="192"/>
                </a:lnTo>
                <a:lnTo>
                  <a:pt x="576" y="192"/>
                </a:lnTo>
                <a:lnTo>
                  <a:pt x="48" y="0"/>
                </a:lnTo>
                <a:lnTo>
                  <a:pt x="0" y="0"/>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3099" name="Rectangle 47" descr="Granite"/>
          <p:cNvSpPr>
            <a:spLocks noChangeArrowheads="1"/>
          </p:cNvSpPr>
          <p:nvPr/>
        </p:nvSpPr>
        <p:spPr bwMode="auto">
          <a:xfrm>
            <a:off x="5562600" y="4572000"/>
            <a:ext cx="76200" cy="76200"/>
          </a:xfrm>
          <a:prstGeom prst="rect">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latin typeface="Arial" charset="0"/>
            </a:endParaRPr>
          </a:p>
        </p:txBody>
      </p:sp>
      <p:sp>
        <p:nvSpPr>
          <p:cNvPr id="3100" name="Freeform 48" descr="Granite"/>
          <p:cNvSpPr>
            <a:spLocks/>
          </p:cNvSpPr>
          <p:nvPr/>
        </p:nvSpPr>
        <p:spPr bwMode="auto">
          <a:xfrm>
            <a:off x="609600" y="3124200"/>
            <a:ext cx="3733800" cy="1524000"/>
          </a:xfrm>
          <a:custGeom>
            <a:avLst/>
            <a:gdLst>
              <a:gd name="T0" fmla="*/ 0 w 2352"/>
              <a:gd name="T1" fmla="*/ 2147483647 h 960"/>
              <a:gd name="T2" fmla="*/ 2147483647 w 2352"/>
              <a:gd name="T3" fmla="*/ 2147483647 h 960"/>
              <a:gd name="T4" fmla="*/ 2147483647 w 2352"/>
              <a:gd name="T5" fmla="*/ 2147483647 h 960"/>
              <a:gd name="T6" fmla="*/ 2147483647 w 2352"/>
              <a:gd name="T7" fmla="*/ 2147483647 h 960"/>
              <a:gd name="T8" fmla="*/ 2147483647 w 2352"/>
              <a:gd name="T9" fmla="*/ 2147483647 h 960"/>
              <a:gd name="T10" fmla="*/ 2147483647 w 2352"/>
              <a:gd name="T11" fmla="*/ 0 h 960"/>
              <a:gd name="T12" fmla="*/ 2147483647 w 2352"/>
              <a:gd name="T13" fmla="*/ 2147483647 h 960"/>
              <a:gd name="T14" fmla="*/ 2147483647 w 2352"/>
              <a:gd name="T15" fmla="*/ 2147483647 h 960"/>
              <a:gd name="T16" fmla="*/ 0 w 2352"/>
              <a:gd name="T17" fmla="*/ 2147483647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2"/>
              <a:gd name="T28" fmla="*/ 0 h 960"/>
              <a:gd name="T29" fmla="*/ 2352 w 2352"/>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2" h="960">
                <a:moveTo>
                  <a:pt x="0" y="960"/>
                </a:moveTo>
                <a:lnTo>
                  <a:pt x="240" y="960"/>
                </a:lnTo>
                <a:lnTo>
                  <a:pt x="1296" y="576"/>
                </a:lnTo>
                <a:lnTo>
                  <a:pt x="1920" y="336"/>
                </a:lnTo>
                <a:lnTo>
                  <a:pt x="2256" y="144"/>
                </a:lnTo>
                <a:lnTo>
                  <a:pt x="2352" y="0"/>
                </a:lnTo>
                <a:lnTo>
                  <a:pt x="1920" y="240"/>
                </a:lnTo>
                <a:lnTo>
                  <a:pt x="1056" y="576"/>
                </a:lnTo>
                <a:lnTo>
                  <a:pt x="0" y="960"/>
                </a:lnTo>
                <a:close/>
              </a:path>
            </a:pathLst>
          </a:custGeom>
          <a:blipFill dpi="0" rotWithShape="0">
            <a:blip r:embed="rId5" cstate="print"/>
            <a:srcRect/>
            <a:tile tx="0" ty="0" sx="100000" sy="100000" flip="none" algn="tl"/>
          </a:blipFill>
          <a:ln w="9525">
            <a:noFill/>
            <a:round/>
            <a:headEnd/>
            <a:tailEnd/>
          </a:ln>
        </p:spPr>
        <p:txBody>
          <a:bodyPr/>
          <a:lstStyle/>
          <a:p>
            <a:endParaRPr lang="en-US"/>
          </a:p>
        </p:txBody>
      </p:sp>
      <p:sp>
        <p:nvSpPr>
          <p:cNvPr id="3101" name="Freeform 49" descr="Stationery"/>
          <p:cNvSpPr>
            <a:spLocks/>
          </p:cNvSpPr>
          <p:nvPr/>
        </p:nvSpPr>
        <p:spPr bwMode="auto">
          <a:xfrm>
            <a:off x="990600" y="3352800"/>
            <a:ext cx="3200400" cy="1295400"/>
          </a:xfrm>
          <a:custGeom>
            <a:avLst/>
            <a:gdLst>
              <a:gd name="T0" fmla="*/ 0 w 2016"/>
              <a:gd name="T1" fmla="*/ 2147483647 h 816"/>
              <a:gd name="T2" fmla="*/ 2147483647 w 2016"/>
              <a:gd name="T3" fmla="*/ 2147483647 h 816"/>
              <a:gd name="T4" fmla="*/ 2147483647 w 2016"/>
              <a:gd name="T5" fmla="*/ 0 h 816"/>
              <a:gd name="T6" fmla="*/ 2147483647 w 2016"/>
              <a:gd name="T7" fmla="*/ 2147483647 h 816"/>
              <a:gd name="T8" fmla="*/ 0 w 2016"/>
              <a:gd name="T9" fmla="*/ 2147483647 h 816"/>
              <a:gd name="T10" fmla="*/ 0 60000 65536"/>
              <a:gd name="T11" fmla="*/ 0 60000 65536"/>
              <a:gd name="T12" fmla="*/ 0 60000 65536"/>
              <a:gd name="T13" fmla="*/ 0 60000 65536"/>
              <a:gd name="T14" fmla="*/ 0 60000 65536"/>
              <a:gd name="T15" fmla="*/ 0 w 2016"/>
              <a:gd name="T16" fmla="*/ 0 h 816"/>
              <a:gd name="T17" fmla="*/ 2016 w 2016"/>
              <a:gd name="T18" fmla="*/ 816 h 816"/>
            </a:gdLst>
            <a:ahLst/>
            <a:cxnLst>
              <a:cxn ang="T10">
                <a:pos x="T0" y="T1"/>
              </a:cxn>
              <a:cxn ang="T11">
                <a:pos x="T2" y="T3"/>
              </a:cxn>
              <a:cxn ang="T12">
                <a:pos x="T4" y="T5"/>
              </a:cxn>
              <a:cxn ang="T13">
                <a:pos x="T6" y="T7"/>
              </a:cxn>
              <a:cxn ang="T14">
                <a:pos x="T8" y="T9"/>
              </a:cxn>
            </a:cxnLst>
            <a:rect l="T15" t="T16" r="T17" b="T18"/>
            <a:pathLst>
              <a:path w="2016" h="816">
                <a:moveTo>
                  <a:pt x="0" y="816"/>
                </a:moveTo>
                <a:lnTo>
                  <a:pt x="1488" y="816"/>
                </a:lnTo>
                <a:lnTo>
                  <a:pt x="2016" y="0"/>
                </a:lnTo>
                <a:lnTo>
                  <a:pt x="1680" y="192"/>
                </a:lnTo>
                <a:lnTo>
                  <a:pt x="0" y="816"/>
                </a:lnTo>
                <a:close/>
              </a:path>
            </a:pathLst>
          </a:custGeom>
          <a:blipFill dpi="0" rotWithShape="0">
            <a:blip r:embed="rId3" cstate="print"/>
            <a:srcRect/>
            <a:tile tx="0" ty="0" sx="100000" sy="100000" flip="none" algn="tl"/>
          </a:blipFill>
          <a:ln w="9525">
            <a:noFill/>
            <a:round/>
            <a:headEnd/>
            <a:tailEnd/>
          </a:ln>
        </p:spPr>
        <p:txBody>
          <a:bodyPr/>
          <a:lstStyle/>
          <a:p>
            <a:endParaRPr lang="en-US"/>
          </a:p>
        </p:txBody>
      </p:sp>
      <p:sp>
        <p:nvSpPr>
          <p:cNvPr id="3102" name="Line 50"/>
          <p:cNvSpPr>
            <a:spLocks noChangeShapeType="1"/>
          </p:cNvSpPr>
          <p:nvPr/>
        </p:nvSpPr>
        <p:spPr bwMode="auto">
          <a:xfrm>
            <a:off x="4648200" y="3124200"/>
            <a:ext cx="914400" cy="1447800"/>
          </a:xfrm>
          <a:prstGeom prst="line">
            <a:avLst/>
          </a:prstGeom>
          <a:noFill/>
          <a:ln w="44450">
            <a:solidFill>
              <a:srgbClr val="DDDDDD"/>
            </a:solidFill>
            <a:round/>
            <a:headEnd/>
            <a:tailEnd/>
          </a:ln>
        </p:spPr>
        <p:txBody>
          <a:bodyPr/>
          <a:lstStyle/>
          <a:p>
            <a:endParaRPr lang="en-US"/>
          </a:p>
        </p:txBody>
      </p:sp>
      <p:sp>
        <p:nvSpPr>
          <p:cNvPr id="3103" name="Line 51"/>
          <p:cNvSpPr>
            <a:spLocks noChangeShapeType="1"/>
          </p:cNvSpPr>
          <p:nvPr/>
        </p:nvSpPr>
        <p:spPr bwMode="auto">
          <a:xfrm flipH="1">
            <a:off x="3352800" y="3124200"/>
            <a:ext cx="990600" cy="1524000"/>
          </a:xfrm>
          <a:prstGeom prst="line">
            <a:avLst/>
          </a:prstGeom>
          <a:noFill/>
          <a:ln w="38100">
            <a:solidFill>
              <a:srgbClr val="DDDDDD"/>
            </a:solidFill>
            <a:round/>
            <a:headEnd/>
            <a:tailEnd/>
          </a:ln>
        </p:spPr>
        <p:txBody>
          <a:bodyPr/>
          <a:lstStyle/>
          <a:p>
            <a:endParaRPr lang="en-US"/>
          </a:p>
        </p:txBody>
      </p:sp>
      <p:sp>
        <p:nvSpPr>
          <p:cNvPr id="3104" name="Line 52"/>
          <p:cNvSpPr>
            <a:spLocks noChangeShapeType="1"/>
          </p:cNvSpPr>
          <p:nvPr/>
        </p:nvSpPr>
        <p:spPr bwMode="auto">
          <a:xfrm>
            <a:off x="5715000" y="3733800"/>
            <a:ext cx="2438400" cy="914400"/>
          </a:xfrm>
          <a:prstGeom prst="line">
            <a:avLst/>
          </a:prstGeom>
          <a:noFill/>
          <a:ln w="25400">
            <a:solidFill>
              <a:srgbClr val="DDDDDD"/>
            </a:solidFill>
            <a:round/>
            <a:headEnd/>
            <a:tailEnd/>
          </a:ln>
        </p:spPr>
        <p:txBody>
          <a:bodyPr/>
          <a:lstStyle/>
          <a:p>
            <a:endParaRPr lang="en-US"/>
          </a:p>
        </p:txBody>
      </p:sp>
      <p:sp>
        <p:nvSpPr>
          <p:cNvPr id="3105" name="Line 53"/>
          <p:cNvSpPr>
            <a:spLocks noChangeShapeType="1"/>
          </p:cNvSpPr>
          <p:nvPr/>
        </p:nvSpPr>
        <p:spPr bwMode="auto">
          <a:xfrm>
            <a:off x="2647950" y="4876800"/>
            <a:ext cx="1524000" cy="0"/>
          </a:xfrm>
          <a:prstGeom prst="line">
            <a:avLst/>
          </a:prstGeom>
          <a:noFill/>
          <a:ln w="12700">
            <a:solidFill>
              <a:srgbClr val="DDDDDD"/>
            </a:solidFill>
            <a:round/>
            <a:headEnd/>
            <a:tailEnd/>
          </a:ln>
        </p:spPr>
        <p:txBody>
          <a:bodyPr/>
          <a:lstStyle/>
          <a:p>
            <a:endParaRPr lang="en-US"/>
          </a:p>
        </p:txBody>
      </p:sp>
      <p:sp>
        <p:nvSpPr>
          <p:cNvPr id="3106" name="Rectangle 54" descr="Diagonal brick"/>
          <p:cNvSpPr>
            <a:spLocks noChangeArrowheads="1"/>
          </p:cNvSpPr>
          <p:nvPr/>
        </p:nvSpPr>
        <p:spPr bwMode="auto">
          <a:xfrm>
            <a:off x="4800600" y="4876800"/>
            <a:ext cx="1295400" cy="152400"/>
          </a:xfrm>
          <a:prstGeom prst="rect">
            <a:avLst/>
          </a:prstGeom>
          <a:pattFill prst="diagBrick">
            <a:fgClr>
              <a:schemeClr val="accent1"/>
            </a:fgClr>
            <a:bgClr>
              <a:srgbClr val="993300"/>
            </a:bgClr>
          </a:pattFill>
          <a:ln w="9525">
            <a:noFill/>
            <a:miter lim="800000"/>
            <a:headEnd/>
            <a:tailEnd/>
          </a:ln>
        </p:spPr>
        <p:txBody>
          <a:bodyPr wrap="none" anchor="ctr"/>
          <a:lstStyle/>
          <a:p>
            <a:pPr algn="ctr" eaLnBrk="0" hangingPunct="0"/>
            <a:endParaRPr lang="en-US" sz="4000">
              <a:latin typeface="Arial" charset="0"/>
            </a:endParaRPr>
          </a:p>
        </p:txBody>
      </p:sp>
      <p:sp>
        <p:nvSpPr>
          <p:cNvPr id="3107" name="Line 55"/>
          <p:cNvSpPr>
            <a:spLocks noChangeShapeType="1"/>
          </p:cNvSpPr>
          <p:nvPr/>
        </p:nvSpPr>
        <p:spPr bwMode="auto">
          <a:xfrm>
            <a:off x="4752975" y="4876800"/>
            <a:ext cx="1524000" cy="0"/>
          </a:xfrm>
          <a:prstGeom prst="line">
            <a:avLst/>
          </a:prstGeom>
          <a:noFill/>
          <a:ln w="12700">
            <a:solidFill>
              <a:srgbClr val="DDDDDD"/>
            </a:solidFill>
            <a:round/>
            <a:headEnd/>
            <a:tailEnd/>
          </a:ln>
        </p:spPr>
        <p:txBody>
          <a:bodyPr/>
          <a:lstStyle/>
          <a:p>
            <a:endParaRPr lang="en-US"/>
          </a:p>
        </p:txBody>
      </p:sp>
      <p:sp>
        <p:nvSpPr>
          <p:cNvPr id="3108" name="Line 56"/>
          <p:cNvSpPr>
            <a:spLocks noChangeShapeType="1"/>
          </p:cNvSpPr>
          <p:nvPr/>
        </p:nvSpPr>
        <p:spPr bwMode="auto">
          <a:xfrm>
            <a:off x="5867400" y="3810000"/>
            <a:ext cx="2209800" cy="838200"/>
          </a:xfrm>
          <a:prstGeom prst="line">
            <a:avLst/>
          </a:prstGeom>
          <a:noFill/>
          <a:ln w="25400">
            <a:solidFill>
              <a:srgbClr val="DDDDDD"/>
            </a:solidFill>
            <a:round/>
            <a:headEnd/>
            <a:tailEnd/>
          </a:ln>
        </p:spPr>
        <p:txBody>
          <a:bodyPr/>
          <a:lstStyle/>
          <a:p>
            <a:endParaRPr lang="en-US"/>
          </a:p>
        </p:txBody>
      </p:sp>
      <p:sp>
        <p:nvSpPr>
          <p:cNvPr id="3109" name="Line 57"/>
          <p:cNvSpPr>
            <a:spLocks noChangeShapeType="1"/>
          </p:cNvSpPr>
          <p:nvPr/>
        </p:nvSpPr>
        <p:spPr bwMode="auto">
          <a:xfrm>
            <a:off x="5181600" y="3505200"/>
            <a:ext cx="685800" cy="304800"/>
          </a:xfrm>
          <a:prstGeom prst="line">
            <a:avLst/>
          </a:prstGeom>
          <a:noFill/>
          <a:ln w="25400">
            <a:solidFill>
              <a:srgbClr val="DDDDDD"/>
            </a:solidFill>
            <a:round/>
            <a:headEnd/>
            <a:tailEnd/>
          </a:ln>
        </p:spPr>
        <p:txBody>
          <a:bodyPr/>
          <a:lstStyle/>
          <a:p>
            <a:endParaRPr lang="en-US"/>
          </a:p>
        </p:txBody>
      </p:sp>
      <p:sp>
        <p:nvSpPr>
          <p:cNvPr id="3110" name="Text Box 58"/>
          <p:cNvSpPr txBox="1">
            <a:spLocks noChangeArrowheads="1"/>
          </p:cNvSpPr>
          <p:nvPr/>
        </p:nvSpPr>
        <p:spPr bwMode="auto">
          <a:xfrm>
            <a:off x="1981200" y="2743200"/>
            <a:ext cx="666750" cy="366713"/>
          </a:xfrm>
          <a:prstGeom prst="rect">
            <a:avLst/>
          </a:prstGeom>
          <a:noFill/>
          <a:ln w="9525">
            <a:noFill/>
            <a:miter lim="800000"/>
            <a:headEnd/>
            <a:tailEnd/>
          </a:ln>
        </p:spPr>
        <p:txBody>
          <a:bodyPr wrap="none">
            <a:spAutoFit/>
          </a:bodyPr>
          <a:lstStyle/>
          <a:p>
            <a:r>
              <a:rPr lang="en-US" sz="1800" b="0" i="1">
                <a:latin typeface="Arial" charset="0"/>
              </a:rPr>
              <a:t>Flow</a:t>
            </a:r>
          </a:p>
        </p:txBody>
      </p:sp>
      <p:sp>
        <p:nvSpPr>
          <p:cNvPr id="3111" name="Text Box 59"/>
          <p:cNvSpPr txBox="1">
            <a:spLocks noChangeArrowheads="1"/>
          </p:cNvSpPr>
          <p:nvPr/>
        </p:nvSpPr>
        <p:spPr bwMode="auto">
          <a:xfrm>
            <a:off x="3886200" y="4022725"/>
            <a:ext cx="1177925" cy="336550"/>
          </a:xfrm>
          <a:prstGeom prst="rect">
            <a:avLst/>
          </a:prstGeom>
          <a:noFill/>
          <a:ln w="9525">
            <a:noFill/>
            <a:miter lim="800000"/>
            <a:headEnd/>
            <a:tailEnd/>
          </a:ln>
        </p:spPr>
        <p:txBody>
          <a:bodyPr wrap="none">
            <a:spAutoFit/>
          </a:bodyPr>
          <a:lstStyle/>
          <a:p>
            <a:r>
              <a:rPr lang="en-US" sz="1600" b="0">
                <a:latin typeface="Arial" charset="0"/>
              </a:rPr>
              <a:t>Impervious</a:t>
            </a:r>
          </a:p>
        </p:txBody>
      </p:sp>
      <p:sp>
        <p:nvSpPr>
          <p:cNvPr id="3112" name="Text Box 60"/>
          <p:cNvSpPr txBox="1">
            <a:spLocks noChangeArrowheads="1"/>
          </p:cNvSpPr>
          <p:nvPr/>
        </p:nvSpPr>
        <p:spPr bwMode="auto">
          <a:xfrm>
            <a:off x="2286000" y="4175125"/>
            <a:ext cx="950913" cy="336550"/>
          </a:xfrm>
          <a:prstGeom prst="rect">
            <a:avLst/>
          </a:prstGeom>
          <a:noFill/>
          <a:ln w="9525">
            <a:noFill/>
            <a:miter lim="800000"/>
            <a:headEnd/>
            <a:tailEnd/>
          </a:ln>
        </p:spPr>
        <p:txBody>
          <a:bodyPr wrap="none">
            <a:spAutoFit/>
          </a:bodyPr>
          <a:lstStyle/>
          <a:p>
            <a:r>
              <a:rPr lang="en-US" sz="1600" b="0">
                <a:latin typeface="Arial" charset="0"/>
              </a:rPr>
              <a:t>Random</a:t>
            </a:r>
          </a:p>
        </p:txBody>
      </p:sp>
      <p:sp>
        <p:nvSpPr>
          <p:cNvPr id="3113" name="Text Box 61"/>
          <p:cNvSpPr txBox="1">
            <a:spLocks noChangeArrowheads="1"/>
          </p:cNvSpPr>
          <p:nvPr/>
        </p:nvSpPr>
        <p:spPr bwMode="auto">
          <a:xfrm>
            <a:off x="5334000" y="3886200"/>
            <a:ext cx="950913" cy="336550"/>
          </a:xfrm>
          <a:prstGeom prst="rect">
            <a:avLst/>
          </a:prstGeom>
          <a:noFill/>
          <a:ln w="9525">
            <a:noFill/>
            <a:miter lim="800000"/>
            <a:headEnd/>
            <a:tailEnd/>
          </a:ln>
        </p:spPr>
        <p:txBody>
          <a:bodyPr wrap="none">
            <a:spAutoFit/>
          </a:bodyPr>
          <a:lstStyle/>
          <a:p>
            <a:r>
              <a:rPr lang="en-US" sz="1600" b="0">
                <a:latin typeface="Arial" charset="0"/>
              </a:rPr>
              <a:t>Random</a:t>
            </a:r>
          </a:p>
        </p:txBody>
      </p:sp>
      <p:sp>
        <p:nvSpPr>
          <p:cNvPr id="3114" name="Text Box 62"/>
          <p:cNvSpPr txBox="1">
            <a:spLocks noChangeArrowheads="1"/>
          </p:cNvSpPr>
          <p:nvPr/>
        </p:nvSpPr>
        <p:spPr bwMode="auto">
          <a:xfrm>
            <a:off x="6265863" y="4267200"/>
            <a:ext cx="668337" cy="336550"/>
          </a:xfrm>
          <a:prstGeom prst="rect">
            <a:avLst/>
          </a:prstGeom>
          <a:noFill/>
          <a:ln w="9525">
            <a:noFill/>
            <a:miter lim="800000"/>
            <a:headEnd/>
            <a:tailEnd/>
          </a:ln>
        </p:spPr>
        <p:txBody>
          <a:bodyPr wrap="none">
            <a:spAutoFit/>
          </a:bodyPr>
          <a:lstStyle/>
          <a:p>
            <a:r>
              <a:rPr lang="en-US" sz="1600" b="0">
                <a:latin typeface="Arial" charset="0"/>
              </a:rPr>
              <a:t>Drain</a:t>
            </a:r>
          </a:p>
        </p:txBody>
      </p:sp>
      <p:sp>
        <p:nvSpPr>
          <p:cNvPr id="3115" name="Freeform 63" descr="Small confetti"/>
          <p:cNvSpPr>
            <a:spLocks/>
          </p:cNvSpPr>
          <p:nvPr/>
        </p:nvSpPr>
        <p:spPr bwMode="auto">
          <a:xfrm>
            <a:off x="4810125" y="4695825"/>
            <a:ext cx="1600200" cy="152400"/>
          </a:xfrm>
          <a:custGeom>
            <a:avLst/>
            <a:gdLst>
              <a:gd name="T0" fmla="*/ 2147483647 w 1008"/>
              <a:gd name="T1" fmla="*/ 0 h 96"/>
              <a:gd name="T2" fmla="*/ 0 w 1008"/>
              <a:gd name="T3" fmla="*/ 2147483647 h 96"/>
              <a:gd name="T4" fmla="*/ 2147483647 w 1008"/>
              <a:gd name="T5" fmla="*/ 2147483647 h 96"/>
              <a:gd name="T6" fmla="*/ 2147483647 w 1008"/>
              <a:gd name="T7" fmla="*/ 0 h 96"/>
              <a:gd name="T8" fmla="*/ 2147483647 w 1008"/>
              <a:gd name="T9" fmla="*/ 0 h 96"/>
              <a:gd name="T10" fmla="*/ 0 60000 65536"/>
              <a:gd name="T11" fmla="*/ 0 60000 65536"/>
              <a:gd name="T12" fmla="*/ 0 60000 65536"/>
              <a:gd name="T13" fmla="*/ 0 60000 65536"/>
              <a:gd name="T14" fmla="*/ 0 60000 65536"/>
              <a:gd name="T15" fmla="*/ 0 w 1008"/>
              <a:gd name="T16" fmla="*/ 0 h 96"/>
              <a:gd name="T17" fmla="*/ 1008 w 1008"/>
              <a:gd name="T18" fmla="*/ 96 h 96"/>
            </a:gdLst>
            <a:ahLst/>
            <a:cxnLst>
              <a:cxn ang="T10">
                <a:pos x="T0" y="T1"/>
              </a:cxn>
              <a:cxn ang="T11">
                <a:pos x="T2" y="T3"/>
              </a:cxn>
              <a:cxn ang="T12">
                <a:pos x="T4" y="T5"/>
              </a:cxn>
              <a:cxn ang="T13">
                <a:pos x="T6" y="T7"/>
              </a:cxn>
              <a:cxn ang="T14">
                <a:pos x="T8" y="T9"/>
              </a:cxn>
            </a:cxnLst>
            <a:rect l="T15" t="T16" r="T17" b="T18"/>
            <a:pathLst>
              <a:path w="1008" h="96">
                <a:moveTo>
                  <a:pt x="96" y="0"/>
                </a:moveTo>
                <a:lnTo>
                  <a:pt x="0" y="96"/>
                </a:lnTo>
                <a:lnTo>
                  <a:pt x="1008" y="96"/>
                </a:lnTo>
                <a:lnTo>
                  <a:pt x="1008" y="0"/>
                </a:lnTo>
                <a:lnTo>
                  <a:pt x="96" y="0"/>
                </a:lnTo>
                <a:close/>
              </a:path>
            </a:pathLst>
          </a:custGeom>
          <a:pattFill prst="smConfetti">
            <a:fgClr>
              <a:schemeClr val="accent1"/>
            </a:fgClr>
            <a:bgClr>
              <a:srgbClr val="993300"/>
            </a:bgClr>
          </a:pattFill>
          <a:ln w="9525">
            <a:noFill/>
            <a:round/>
            <a:headEnd/>
            <a:tailEnd/>
          </a:ln>
        </p:spPr>
        <p:txBody>
          <a:bodyPr/>
          <a:lstStyle/>
          <a:p>
            <a:endParaRPr lang="en-US"/>
          </a:p>
        </p:txBody>
      </p:sp>
      <p:sp>
        <p:nvSpPr>
          <p:cNvPr id="3116" name="Freeform 64" descr="Small confetti"/>
          <p:cNvSpPr>
            <a:spLocks/>
          </p:cNvSpPr>
          <p:nvPr/>
        </p:nvSpPr>
        <p:spPr bwMode="auto">
          <a:xfrm>
            <a:off x="2433638" y="4695825"/>
            <a:ext cx="1676400" cy="152400"/>
          </a:xfrm>
          <a:custGeom>
            <a:avLst/>
            <a:gdLst>
              <a:gd name="T0" fmla="*/ 0 w 1056"/>
              <a:gd name="T1" fmla="*/ 0 h 96"/>
              <a:gd name="T2" fmla="*/ 2147483647 w 1056"/>
              <a:gd name="T3" fmla="*/ 0 h 96"/>
              <a:gd name="T4" fmla="*/ 2147483647 w 1056"/>
              <a:gd name="T5" fmla="*/ 2147483647 h 96"/>
              <a:gd name="T6" fmla="*/ 0 w 1056"/>
              <a:gd name="T7" fmla="*/ 2147483647 h 96"/>
              <a:gd name="T8" fmla="*/ 0 w 1056"/>
              <a:gd name="T9" fmla="*/ 0 h 96"/>
              <a:gd name="T10" fmla="*/ 0 60000 65536"/>
              <a:gd name="T11" fmla="*/ 0 60000 65536"/>
              <a:gd name="T12" fmla="*/ 0 60000 65536"/>
              <a:gd name="T13" fmla="*/ 0 60000 65536"/>
              <a:gd name="T14" fmla="*/ 0 60000 65536"/>
              <a:gd name="T15" fmla="*/ 0 w 1056"/>
              <a:gd name="T16" fmla="*/ 0 h 96"/>
              <a:gd name="T17" fmla="*/ 1056 w 1056"/>
              <a:gd name="T18" fmla="*/ 96 h 96"/>
            </a:gdLst>
            <a:ahLst/>
            <a:cxnLst>
              <a:cxn ang="T10">
                <a:pos x="T0" y="T1"/>
              </a:cxn>
              <a:cxn ang="T11">
                <a:pos x="T2" y="T3"/>
              </a:cxn>
              <a:cxn ang="T12">
                <a:pos x="T4" y="T5"/>
              </a:cxn>
              <a:cxn ang="T13">
                <a:pos x="T6" y="T7"/>
              </a:cxn>
              <a:cxn ang="T14">
                <a:pos x="T8" y="T9"/>
              </a:cxn>
            </a:cxnLst>
            <a:rect l="T15" t="T16" r="T17" b="T18"/>
            <a:pathLst>
              <a:path w="1056" h="96">
                <a:moveTo>
                  <a:pt x="0" y="0"/>
                </a:moveTo>
                <a:lnTo>
                  <a:pt x="960" y="0"/>
                </a:lnTo>
                <a:lnTo>
                  <a:pt x="1056" y="96"/>
                </a:lnTo>
                <a:lnTo>
                  <a:pt x="0" y="96"/>
                </a:lnTo>
                <a:lnTo>
                  <a:pt x="0" y="0"/>
                </a:lnTo>
                <a:close/>
              </a:path>
            </a:pathLst>
          </a:custGeom>
          <a:pattFill prst="smConfetti">
            <a:fgClr>
              <a:schemeClr val="accent1"/>
            </a:fgClr>
            <a:bgClr>
              <a:srgbClr val="993300"/>
            </a:bgClr>
          </a:pattFill>
          <a:ln w="9525">
            <a:noFill/>
            <a:round/>
            <a:headEnd/>
            <a:tailEnd/>
          </a:ln>
        </p:spPr>
        <p:txBody>
          <a:bodyPr/>
          <a:lstStyle/>
          <a:p>
            <a:endParaRPr lang="en-US"/>
          </a:p>
        </p:txBody>
      </p:sp>
      <p:sp>
        <p:nvSpPr>
          <p:cNvPr id="3117" name="Line 65"/>
          <p:cNvSpPr>
            <a:spLocks noChangeShapeType="1"/>
          </p:cNvSpPr>
          <p:nvPr/>
        </p:nvSpPr>
        <p:spPr bwMode="auto">
          <a:xfrm>
            <a:off x="533400" y="3733800"/>
            <a:ext cx="2362200" cy="0"/>
          </a:xfrm>
          <a:prstGeom prst="line">
            <a:avLst/>
          </a:prstGeom>
          <a:noFill/>
          <a:ln w="19050">
            <a:solidFill>
              <a:schemeClr val="accent1"/>
            </a:solidFill>
            <a:round/>
            <a:headEnd/>
            <a:tailEnd/>
          </a:ln>
        </p:spPr>
        <p:txBody>
          <a:bodyPr/>
          <a:lstStyle/>
          <a:p>
            <a:endParaRPr lang="en-US"/>
          </a:p>
        </p:txBody>
      </p:sp>
      <p:sp>
        <p:nvSpPr>
          <p:cNvPr id="3118" name="Text Box 66"/>
          <p:cNvSpPr txBox="1">
            <a:spLocks noChangeArrowheads="1"/>
          </p:cNvSpPr>
          <p:nvPr/>
        </p:nvSpPr>
        <p:spPr bwMode="auto">
          <a:xfrm>
            <a:off x="6461125" y="4632325"/>
            <a:ext cx="1257300" cy="336550"/>
          </a:xfrm>
          <a:prstGeom prst="rect">
            <a:avLst/>
          </a:prstGeom>
          <a:noFill/>
          <a:ln w="9525">
            <a:noFill/>
            <a:miter lim="800000"/>
            <a:headEnd/>
            <a:tailEnd/>
          </a:ln>
        </p:spPr>
        <p:txBody>
          <a:bodyPr wrap="none">
            <a:spAutoFit/>
          </a:bodyPr>
          <a:lstStyle/>
          <a:p>
            <a:r>
              <a:rPr lang="en-US" sz="1600" b="0">
                <a:latin typeface="Arial" charset="0"/>
              </a:rPr>
              <a:t>Overburden</a:t>
            </a:r>
          </a:p>
        </p:txBody>
      </p:sp>
      <p:sp>
        <p:nvSpPr>
          <p:cNvPr id="3119" name="Text Box 67"/>
          <p:cNvSpPr txBox="1">
            <a:spLocks noChangeArrowheads="1"/>
          </p:cNvSpPr>
          <p:nvPr/>
        </p:nvSpPr>
        <p:spPr bwMode="auto">
          <a:xfrm>
            <a:off x="5257800" y="5029200"/>
            <a:ext cx="646113" cy="336550"/>
          </a:xfrm>
          <a:prstGeom prst="rect">
            <a:avLst/>
          </a:prstGeom>
          <a:noFill/>
          <a:ln w="9525">
            <a:noFill/>
            <a:miter lim="800000"/>
            <a:headEnd/>
            <a:tailEnd/>
          </a:ln>
        </p:spPr>
        <p:txBody>
          <a:bodyPr wrap="none">
            <a:spAutoFit/>
          </a:bodyPr>
          <a:lstStyle/>
          <a:p>
            <a:r>
              <a:rPr lang="en-US" sz="1600" b="0">
                <a:latin typeface="Arial" charset="0"/>
              </a:rPr>
              <a:t>Rock</a:t>
            </a:r>
          </a:p>
        </p:txBody>
      </p:sp>
      <p:sp>
        <p:nvSpPr>
          <p:cNvPr id="3120" name="Text Box 68"/>
          <p:cNvSpPr txBox="1">
            <a:spLocks noChangeArrowheads="1"/>
          </p:cNvSpPr>
          <p:nvPr/>
        </p:nvSpPr>
        <p:spPr bwMode="auto">
          <a:xfrm>
            <a:off x="1066800" y="1905000"/>
            <a:ext cx="4267200" cy="701675"/>
          </a:xfrm>
          <a:prstGeom prst="rect">
            <a:avLst/>
          </a:prstGeom>
          <a:noFill/>
          <a:ln w="9525">
            <a:noFill/>
            <a:miter lim="800000"/>
            <a:headEnd/>
            <a:tailEnd/>
          </a:ln>
        </p:spPr>
        <p:txBody>
          <a:bodyPr>
            <a:spAutoFit/>
          </a:bodyPr>
          <a:lstStyle/>
          <a:p>
            <a:pPr algn="ctr"/>
            <a:r>
              <a:rPr lang="en-US" sz="2000" b="0" dirty="0">
                <a:latin typeface="Arial" charset="0"/>
              </a:rPr>
              <a:t>Embankment Cross Section </a:t>
            </a:r>
          </a:p>
          <a:p>
            <a:pPr algn="ctr"/>
            <a:r>
              <a:rPr lang="en-US" sz="2000" b="0" dirty="0">
                <a:latin typeface="Arial" charset="0"/>
              </a:rPr>
              <a:t>at Maximum Height = </a:t>
            </a:r>
            <a:r>
              <a:rPr lang="en-US" sz="2000" b="0" dirty="0" smtClean="0">
                <a:latin typeface="Arial" charset="0"/>
              </a:rPr>
              <a:t>56 meter</a:t>
            </a:r>
            <a:endParaRPr lang="en-US" sz="2000" b="0" dirty="0">
              <a:latin typeface="Arial" charset="0"/>
            </a:endParaRPr>
          </a:p>
        </p:txBody>
      </p:sp>
      <p:sp>
        <p:nvSpPr>
          <p:cNvPr id="3121" name="AutoShape 69" descr="Granite"/>
          <p:cNvSpPr>
            <a:spLocks noChangeArrowheads="1"/>
          </p:cNvSpPr>
          <p:nvPr/>
        </p:nvSpPr>
        <p:spPr bwMode="auto">
          <a:xfrm rot="-2733702">
            <a:off x="702469" y="4515644"/>
            <a:ext cx="206375" cy="255587"/>
          </a:xfrm>
          <a:prstGeom prst="rtTriangle">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latin typeface="Arial" charset="0"/>
            </a:endParaRPr>
          </a:p>
        </p:txBody>
      </p:sp>
      <p:sp>
        <p:nvSpPr>
          <p:cNvPr id="3122" name="AutoShape 70" descr="Granite"/>
          <p:cNvSpPr>
            <a:spLocks noChangeArrowheads="1"/>
          </p:cNvSpPr>
          <p:nvPr/>
        </p:nvSpPr>
        <p:spPr bwMode="auto">
          <a:xfrm rot="-2733702">
            <a:off x="7857332" y="4569618"/>
            <a:ext cx="152400" cy="144463"/>
          </a:xfrm>
          <a:prstGeom prst="rtTriangle">
            <a:avLst/>
          </a:prstGeom>
          <a:blipFill dpi="0" rotWithShape="0">
            <a:blip r:embed="rId5" cstate="print"/>
            <a:srcRect/>
            <a:tile tx="0" ty="0" sx="100000" sy="100000" flip="none" algn="tl"/>
          </a:blipFill>
          <a:ln w="9525">
            <a:noFill/>
            <a:miter lim="800000"/>
            <a:headEnd/>
            <a:tailEnd/>
          </a:ln>
        </p:spPr>
        <p:txBody>
          <a:bodyPr wrap="none" anchor="ctr"/>
          <a:lstStyle/>
          <a:p>
            <a:pPr algn="ctr" eaLnBrk="0" hangingPunct="0"/>
            <a:endParaRPr lang="en-US" sz="4000">
              <a:latin typeface="Arial" charset="0"/>
            </a:endParaRPr>
          </a:p>
        </p:txBody>
      </p:sp>
      <p:sp>
        <p:nvSpPr>
          <p:cNvPr id="3123" name="Line 71"/>
          <p:cNvSpPr>
            <a:spLocks noChangeShapeType="1"/>
          </p:cNvSpPr>
          <p:nvPr/>
        </p:nvSpPr>
        <p:spPr bwMode="auto">
          <a:xfrm>
            <a:off x="7854950" y="4654550"/>
            <a:ext cx="76200" cy="76200"/>
          </a:xfrm>
          <a:prstGeom prst="line">
            <a:avLst/>
          </a:prstGeom>
          <a:noFill/>
          <a:ln w="25400">
            <a:solidFill>
              <a:srgbClr val="DDDDDD"/>
            </a:solidFill>
            <a:round/>
            <a:headEnd/>
            <a:tailEnd/>
          </a:ln>
        </p:spPr>
        <p:txBody>
          <a:bodyPr/>
          <a:lstStyle/>
          <a:p>
            <a:endParaRPr lang="en-US"/>
          </a:p>
        </p:txBody>
      </p:sp>
      <p:sp>
        <p:nvSpPr>
          <p:cNvPr id="3124" name="Line 72"/>
          <p:cNvSpPr>
            <a:spLocks noChangeShapeType="1"/>
          </p:cNvSpPr>
          <p:nvPr/>
        </p:nvSpPr>
        <p:spPr bwMode="auto">
          <a:xfrm flipV="1">
            <a:off x="7931150" y="4648200"/>
            <a:ext cx="76200" cy="76200"/>
          </a:xfrm>
          <a:prstGeom prst="line">
            <a:avLst/>
          </a:prstGeom>
          <a:noFill/>
          <a:ln w="25400">
            <a:solidFill>
              <a:srgbClr val="DDDDDD"/>
            </a:solidFill>
            <a:round/>
            <a:headEnd/>
            <a:tailEnd/>
          </a:ln>
        </p:spPr>
        <p:txBody>
          <a:bodyPr/>
          <a:lstStyle/>
          <a:p>
            <a:endParaRPr lang="en-US"/>
          </a:p>
        </p:txBody>
      </p:sp>
      <p:sp>
        <p:nvSpPr>
          <p:cNvPr id="3125" name="Line 73"/>
          <p:cNvSpPr>
            <a:spLocks noChangeShapeType="1"/>
          </p:cNvSpPr>
          <p:nvPr/>
        </p:nvSpPr>
        <p:spPr bwMode="auto">
          <a:xfrm flipV="1">
            <a:off x="812800" y="4648200"/>
            <a:ext cx="165100" cy="158750"/>
          </a:xfrm>
          <a:prstGeom prst="line">
            <a:avLst/>
          </a:prstGeom>
          <a:noFill/>
          <a:ln w="25400">
            <a:solidFill>
              <a:srgbClr val="DDDDDD"/>
            </a:solidFill>
            <a:round/>
            <a:headEnd/>
            <a:tailEnd/>
          </a:ln>
        </p:spPr>
        <p:txBody>
          <a:bodyPr/>
          <a:lstStyle/>
          <a:p>
            <a:endParaRPr lang="en-US"/>
          </a:p>
        </p:txBody>
      </p:sp>
      <p:sp>
        <p:nvSpPr>
          <p:cNvPr id="3126" name="Line 74"/>
          <p:cNvSpPr>
            <a:spLocks noChangeShapeType="1"/>
          </p:cNvSpPr>
          <p:nvPr/>
        </p:nvSpPr>
        <p:spPr bwMode="auto">
          <a:xfrm>
            <a:off x="647700" y="4648200"/>
            <a:ext cx="184150" cy="152400"/>
          </a:xfrm>
          <a:prstGeom prst="line">
            <a:avLst/>
          </a:prstGeom>
          <a:noFill/>
          <a:ln w="25400">
            <a:solidFill>
              <a:srgbClr val="DDDDDD"/>
            </a:solidFill>
            <a:round/>
            <a:headEnd/>
            <a:tailEnd/>
          </a:ln>
        </p:spPr>
        <p:txBody>
          <a:bodyPr/>
          <a:lstStyle/>
          <a:p>
            <a:endParaRPr lang="en-US"/>
          </a:p>
        </p:txBody>
      </p:sp>
      <p:pic>
        <p:nvPicPr>
          <p:cNvPr id="3127" name="Picture 75" descr="East Branch 2892-18"/>
          <p:cNvPicPr>
            <a:picLocks noChangeAspect="1" noChangeArrowheads="1"/>
          </p:cNvPicPr>
          <p:nvPr/>
        </p:nvPicPr>
        <p:blipFill>
          <a:blip r:embed="rId6" cstate="print"/>
          <a:srcRect l="9200"/>
          <a:stretch>
            <a:fillRect/>
          </a:stretch>
        </p:blipFill>
        <p:spPr bwMode="auto">
          <a:xfrm>
            <a:off x="6324600" y="1349375"/>
            <a:ext cx="2741613" cy="2057400"/>
          </a:xfrm>
          <a:prstGeom prst="rect">
            <a:avLst/>
          </a:prstGeom>
          <a:noFill/>
          <a:ln w="12700">
            <a:solidFill>
              <a:srgbClr val="FFFF00"/>
            </a:solidFill>
            <a:miter lim="800000"/>
            <a:headEnd/>
            <a:tailEnd/>
          </a:ln>
        </p:spPr>
      </p:pic>
      <p:sp>
        <p:nvSpPr>
          <p:cNvPr id="3128" name="Line 76"/>
          <p:cNvSpPr>
            <a:spLocks noChangeShapeType="1"/>
          </p:cNvSpPr>
          <p:nvPr/>
        </p:nvSpPr>
        <p:spPr bwMode="auto">
          <a:xfrm>
            <a:off x="7467600" y="2286000"/>
            <a:ext cx="0" cy="457200"/>
          </a:xfrm>
          <a:prstGeom prst="line">
            <a:avLst/>
          </a:prstGeom>
          <a:noFill/>
          <a:ln w="25400">
            <a:solidFill>
              <a:srgbClr val="FFFF00"/>
            </a:solidFill>
            <a:round/>
            <a:headEnd/>
            <a:tailEnd/>
          </a:ln>
        </p:spPr>
        <p:txBody>
          <a:bodyPr/>
          <a:lstStyle/>
          <a:p>
            <a:endParaRPr lang="en-US"/>
          </a:p>
        </p:txBody>
      </p:sp>
      <p:sp>
        <p:nvSpPr>
          <p:cNvPr id="3129" name="Line 77"/>
          <p:cNvSpPr>
            <a:spLocks noChangeShapeType="1"/>
          </p:cNvSpPr>
          <p:nvPr/>
        </p:nvSpPr>
        <p:spPr bwMode="auto">
          <a:xfrm>
            <a:off x="7473950" y="2286000"/>
            <a:ext cx="228600" cy="0"/>
          </a:xfrm>
          <a:prstGeom prst="line">
            <a:avLst/>
          </a:prstGeom>
          <a:noFill/>
          <a:ln w="25400">
            <a:solidFill>
              <a:srgbClr val="FFFF00"/>
            </a:solidFill>
            <a:round/>
            <a:headEnd/>
            <a:tailEnd type="triangle" w="med" len="med"/>
          </a:ln>
        </p:spPr>
        <p:txBody>
          <a:bodyPr/>
          <a:lstStyle/>
          <a:p>
            <a:endParaRPr lang="en-US"/>
          </a:p>
        </p:txBody>
      </p:sp>
      <p:sp>
        <p:nvSpPr>
          <p:cNvPr id="3130" name="Line 78"/>
          <p:cNvSpPr>
            <a:spLocks noChangeShapeType="1"/>
          </p:cNvSpPr>
          <p:nvPr/>
        </p:nvSpPr>
        <p:spPr bwMode="auto">
          <a:xfrm>
            <a:off x="7473950" y="2743200"/>
            <a:ext cx="228600" cy="0"/>
          </a:xfrm>
          <a:prstGeom prst="line">
            <a:avLst/>
          </a:prstGeom>
          <a:noFill/>
          <a:ln w="25400">
            <a:solidFill>
              <a:srgbClr val="FFFF00"/>
            </a:solidFill>
            <a:round/>
            <a:headEnd/>
            <a:tailEnd type="triangle" w="med" len="med"/>
          </a:ln>
        </p:spPr>
        <p:txBody>
          <a:bodyPr/>
          <a:lstStyle/>
          <a:p>
            <a:endParaRPr lang="en-US"/>
          </a:p>
        </p:txBody>
      </p:sp>
      <p:sp>
        <p:nvSpPr>
          <p:cNvPr id="3131" name="Text Box 79"/>
          <p:cNvSpPr txBox="1">
            <a:spLocks noChangeArrowheads="1"/>
          </p:cNvSpPr>
          <p:nvPr/>
        </p:nvSpPr>
        <p:spPr bwMode="auto">
          <a:xfrm>
            <a:off x="6524625" y="3435350"/>
            <a:ext cx="2286000" cy="336550"/>
          </a:xfrm>
          <a:prstGeom prst="rect">
            <a:avLst/>
          </a:prstGeom>
          <a:noFill/>
          <a:ln w="9525">
            <a:noFill/>
            <a:miter lim="800000"/>
            <a:headEnd/>
            <a:tailEnd/>
          </a:ln>
        </p:spPr>
        <p:txBody>
          <a:bodyPr>
            <a:spAutoFit/>
          </a:bodyPr>
          <a:lstStyle/>
          <a:p>
            <a:pPr algn="ctr"/>
            <a:r>
              <a:rPr lang="en-US" sz="1600">
                <a:latin typeface="Arial" charset="0"/>
              </a:rPr>
              <a:t>X-Section Location</a:t>
            </a:r>
          </a:p>
        </p:txBody>
      </p:sp>
      <p:sp>
        <p:nvSpPr>
          <p:cNvPr id="3132" name="Line 80"/>
          <p:cNvSpPr>
            <a:spLocks noChangeShapeType="1"/>
          </p:cNvSpPr>
          <p:nvPr/>
        </p:nvSpPr>
        <p:spPr bwMode="auto">
          <a:xfrm>
            <a:off x="0" y="4038600"/>
            <a:ext cx="2362200" cy="0"/>
          </a:xfrm>
          <a:prstGeom prst="line">
            <a:avLst/>
          </a:prstGeom>
          <a:noFill/>
          <a:ln w="19050">
            <a:solidFill>
              <a:schemeClr val="accent1"/>
            </a:solidFill>
            <a:round/>
            <a:headEnd/>
            <a:tailEnd/>
          </a:ln>
        </p:spPr>
        <p:txBody>
          <a:bodyPr/>
          <a:lstStyle/>
          <a:p>
            <a:endParaRPr lang="en-US"/>
          </a:p>
        </p:txBody>
      </p:sp>
      <p:sp>
        <p:nvSpPr>
          <p:cNvPr id="3133" name="Text Box 81"/>
          <p:cNvSpPr txBox="1">
            <a:spLocks noChangeArrowheads="1"/>
          </p:cNvSpPr>
          <p:nvPr/>
        </p:nvSpPr>
        <p:spPr bwMode="auto">
          <a:xfrm>
            <a:off x="4572000" y="2819400"/>
            <a:ext cx="1568450" cy="366713"/>
          </a:xfrm>
          <a:prstGeom prst="rect">
            <a:avLst/>
          </a:prstGeom>
          <a:noFill/>
          <a:ln w="9525">
            <a:noFill/>
            <a:miter lim="800000"/>
            <a:headEnd/>
            <a:tailEnd/>
          </a:ln>
        </p:spPr>
        <p:txBody>
          <a:bodyPr wrap="none">
            <a:spAutoFit/>
          </a:bodyPr>
          <a:lstStyle/>
          <a:p>
            <a:r>
              <a:rPr lang="en-US" sz="1800" b="0">
                <a:latin typeface="Arial" charset="0"/>
              </a:rPr>
              <a:t>Crest El 1707</a:t>
            </a:r>
          </a:p>
        </p:txBody>
      </p:sp>
      <p:sp>
        <p:nvSpPr>
          <p:cNvPr id="3134" name="Text Box 82"/>
          <p:cNvSpPr txBox="1">
            <a:spLocks noChangeArrowheads="1"/>
          </p:cNvSpPr>
          <p:nvPr/>
        </p:nvSpPr>
        <p:spPr bwMode="auto">
          <a:xfrm>
            <a:off x="1295400" y="3124200"/>
            <a:ext cx="2306638" cy="336550"/>
          </a:xfrm>
          <a:prstGeom prst="rect">
            <a:avLst/>
          </a:prstGeom>
          <a:noFill/>
          <a:ln w="9525">
            <a:noFill/>
            <a:miter lim="800000"/>
            <a:headEnd/>
            <a:tailEnd/>
          </a:ln>
        </p:spPr>
        <p:txBody>
          <a:bodyPr wrap="none">
            <a:spAutoFit/>
          </a:bodyPr>
          <a:lstStyle/>
          <a:p>
            <a:r>
              <a:rPr lang="en-US" sz="1600">
                <a:latin typeface="Arial" charset="0"/>
              </a:rPr>
              <a:t>Record Pool El 1685.6</a:t>
            </a:r>
          </a:p>
        </p:txBody>
      </p:sp>
      <p:sp>
        <p:nvSpPr>
          <p:cNvPr id="3135" name="Text Box 83"/>
          <p:cNvSpPr txBox="1">
            <a:spLocks noChangeArrowheads="1"/>
          </p:cNvSpPr>
          <p:nvPr/>
        </p:nvSpPr>
        <p:spPr bwMode="auto">
          <a:xfrm>
            <a:off x="533400" y="3429000"/>
            <a:ext cx="2420938" cy="336550"/>
          </a:xfrm>
          <a:prstGeom prst="rect">
            <a:avLst/>
          </a:prstGeom>
          <a:noFill/>
          <a:ln w="9525">
            <a:noFill/>
            <a:miter lim="800000"/>
            <a:headEnd/>
            <a:tailEnd/>
          </a:ln>
        </p:spPr>
        <p:txBody>
          <a:bodyPr wrap="none">
            <a:spAutoFit/>
          </a:bodyPr>
          <a:lstStyle/>
          <a:p>
            <a:r>
              <a:rPr lang="en-US" sz="1600">
                <a:latin typeface="Arial" charset="0"/>
              </a:rPr>
              <a:t>Summer Pool El 1670.0</a:t>
            </a:r>
          </a:p>
        </p:txBody>
      </p:sp>
      <p:sp>
        <p:nvSpPr>
          <p:cNvPr id="3136" name="Text Box 84"/>
          <p:cNvSpPr txBox="1">
            <a:spLocks noChangeArrowheads="1"/>
          </p:cNvSpPr>
          <p:nvPr/>
        </p:nvSpPr>
        <p:spPr bwMode="auto">
          <a:xfrm>
            <a:off x="381000" y="3733800"/>
            <a:ext cx="2241550" cy="336550"/>
          </a:xfrm>
          <a:prstGeom prst="rect">
            <a:avLst/>
          </a:prstGeom>
          <a:noFill/>
          <a:ln w="9525">
            <a:noFill/>
            <a:miter lim="800000"/>
            <a:headEnd/>
            <a:tailEnd/>
          </a:ln>
        </p:spPr>
        <p:txBody>
          <a:bodyPr wrap="none">
            <a:spAutoFit/>
          </a:bodyPr>
          <a:lstStyle/>
          <a:p>
            <a:r>
              <a:rPr lang="en-US" sz="1600">
                <a:latin typeface="Arial" charset="0"/>
              </a:rPr>
              <a:t>Winter Pool El 1651.0</a:t>
            </a:r>
          </a:p>
        </p:txBody>
      </p:sp>
      <p:sp>
        <p:nvSpPr>
          <p:cNvPr id="3137" name="Line 85"/>
          <p:cNvSpPr>
            <a:spLocks noChangeShapeType="1"/>
          </p:cNvSpPr>
          <p:nvPr/>
        </p:nvSpPr>
        <p:spPr bwMode="auto">
          <a:xfrm>
            <a:off x="1295400" y="3429000"/>
            <a:ext cx="2362200" cy="0"/>
          </a:xfrm>
          <a:prstGeom prst="line">
            <a:avLst/>
          </a:prstGeom>
          <a:noFill/>
          <a:ln w="19050">
            <a:solidFill>
              <a:schemeClr val="accent1"/>
            </a:solidFill>
            <a:round/>
            <a:headEnd/>
            <a:tailEnd/>
          </a:ln>
        </p:spPr>
        <p:txBody>
          <a:bodyPr/>
          <a:lstStyle/>
          <a:p>
            <a:endParaRPr lang="en-US"/>
          </a:p>
        </p:txBody>
      </p:sp>
      <p:sp>
        <p:nvSpPr>
          <p:cNvPr id="3138" name="Line 88"/>
          <p:cNvSpPr>
            <a:spLocks noChangeShapeType="1"/>
          </p:cNvSpPr>
          <p:nvPr/>
        </p:nvSpPr>
        <p:spPr bwMode="auto">
          <a:xfrm>
            <a:off x="4724400" y="3124200"/>
            <a:ext cx="1295400" cy="0"/>
          </a:xfrm>
          <a:prstGeom prst="line">
            <a:avLst/>
          </a:prstGeom>
          <a:noFill/>
          <a:ln w="19050">
            <a:solidFill>
              <a:schemeClr val="tx1"/>
            </a:solidFill>
            <a:round/>
            <a:headEnd/>
            <a:tailEnd/>
          </a:ln>
        </p:spPr>
        <p:txBody>
          <a:bodyPr/>
          <a:lstStyle/>
          <a:p>
            <a:endParaRPr lang="en-US"/>
          </a:p>
        </p:txBody>
      </p:sp>
      <p:sp>
        <p:nvSpPr>
          <p:cNvPr id="3139" name="Text Box 89"/>
          <p:cNvSpPr txBox="1">
            <a:spLocks noChangeArrowheads="1"/>
          </p:cNvSpPr>
          <p:nvPr/>
        </p:nvSpPr>
        <p:spPr bwMode="auto">
          <a:xfrm>
            <a:off x="1371600" y="4387850"/>
            <a:ext cx="2362200" cy="336550"/>
          </a:xfrm>
          <a:prstGeom prst="rect">
            <a:avLst/>
          </a:prstGeom>
          <a:noFill/>
          <a:ln w="9525">
            <a:noFill/>
            <a:miter lim="800000"/>
            <a:headEnd/>
            <a:tailEnd/>
          </a:ln>
        </p:spPr>
        <p:txBody>
          <a:bodyPr>
            <a:spAutoFit/>
          </a:bodyPr>
          <a:lstStyle/>
          <a:p>
            <a:r>
              <a:rPr lang="en-US" sz="1600" b="0">
                <a:latin typeface="Arial" charset="0"/>
              </a:rPr>
              <a:t>Stream Bed El 1523</a:t>
            </a:r>
          </a:p>
        </p:txBody>
      </p:sp>
      <p:sp>
        <p:nvSpPr>
          <p:cNvPr id="3140" name="Text Box 90"/>
          <p:cNvSpPr txBox="1">
            <a:spLocks noChangeArrowheads="1"/>
          </p:cNvSpPr>
          <p:nvPr/>
        </p:nvSpPr>
        <p:spPr bwMode="auto">
          <a:xfrm>
            <a:off x="0" y="4038600"/>
            <a:ext cx="1089025" cy="581025"/>
          </a:xfrm>
          <a:prstGeom prst="rect">
            <a:avLst/>
          </a:prstGeom>
          <a:noFill/>
          <a:ln w="9525">
            <a:noFill/>
            <a:miter lim="800000"/>
            <a:headEnd/>
            <a:tailEnd/>
          </a:ln>
        </p:spPr>
        <p:txBody>
          <a:bodyPr wrap="none">
            <a:spAutoFit/>
          </a:bodyPr>
          <a:lstStyle/>
          <a:p>
            <a:r>
              <a:rPr lang="en-US" sz="1600">
                <a:latin typeface="Arial" charset="0"/>
              </a:rPr>
              <a:t>Min Pool </a:t>
            </a:r>
          </a:p>
          <a:p>
            <a:r>
              <a:rPr lang="en-US" sz="1600">
                <a:latin typeface="Arial" charset="0"/>
              </a:rPr>
              <a:t>El 1555.0</a:t>
            </a:r>
          </a:p>
        </p:txBody>
      </p:sp>
      <p:sp>
        <p:nvSpPr>
          <p:cNvPr id="3141" name="Line 91"/>
          <p:cNvSpPr>
            <a:spLocks noChangeShapeType="1"/>
          </p:cNvSpPr>
          <p:nvPr/>
        </p:nvSpPr>
        <p:spPr bwMode="auto">
          <a:xfrm>
            <a:off x="0" y="4343400"/>
            <a:ext cx="1295400" cy="0"/>
          </a:xfrm>
          <a:prstGeom prst="line">
            <a:avLst/>
          </a:prstGeom>
          <a:noFill/>
          <a:ln w="19050">
            <a:solidFill>
              <a:schemeClr val="accent1"/>
            </a:solidFill>
            <a:round/>
            <a:headEnd/>
            <a:tailEnd/>
          </a:ln>
        </p:spPr>
        <p:txBody>
          <a:bodyPr/>
          <a:lstStyle/>
          <a:p>
            <a:endParaRPr lang="en-US"/>
          </a:p>
        </p:txBody>
      </p:sp>
      <p:sp>
        <p:nvSpPr>
          <p:cNvPr id="3142" name="Text Box 101"/>
          <p:cNvSpPr txBox="1">
            <a:spLocks noChangeArrowheads="1"/>
          </p:cNvSpPr>
          <p:nvPr/>
        </p:nvSpPr>
        <p:spPr bwMode="auto">
          <a:xfrm>
            <a:off x="357188" y="1447800"/>
            <a:ext cx="5562600" cy="396875"/>
          </a:xfrm>
          <a:prstGeom prst="rect">
            <a:avLst/>
          </a:prstGeom>
          <a:noFill/>
          <a:ln w="9525">
            <a:noFill/>
            <a:miter lim="800000"/>
            <a:headEnd/>
            <a:tailEnd/>
          </a:ln>
        </p:spPr>
        <p:txBody>
          <a:bodyPr>
            <a:spAutoFit/>
          </a:bodyPr>
          <a:lstStyle/>
          <a:p>
            <a:pPr algn="ctr">
              <a:spcBef>
                <a:spcPct val="50000"/>
              </a:spcBef>
            </a:pPr>
            <a:r>
              <a:rPr lang="en-US" sz="2000" b="0">
                <a:latin typeface="Arial" charset="0"/>
              </a:rPr>
              <a:t>Construction:  1947 - 1952</a:t>
            </a:r>
          </a:p>
        </p:txBody>
      </p:sp>
      <p:sp>
        <p:nvSpPr>
          <p:cNvPr id="91" name="TextBox 90"/>
          <p:cNvSpPr txBox="1"/>
          <p:nvPr/>
        </p:nvSpPr>
        <p:spPr>
          <a:xfrm>
            <a:off x="914400" y="381000"/>
            <a:ext cx="7696200" cy="584775"/>
          </a:xfrm>
          <a:prstGeom prst="rect">
            <a:avLst/>
          </a:prstGeom>
          <a:noFill/>
        </p:spPr>
        <p:txBody>
          <a:bodyPr wrap="square" rtlCol="0">
            <a:spAutoFit/>
          </a:bodyPr>
          <a:lstStyle/>
          <a:p>
            <a:pPr algn="ctr"/>
            <a:r>
              <a:rPr lang="en-US" sz="3200" b="1" dirty="0" smtClean="0"/>
              <a:t>Typical Embankment Cross-Section</a:t>
            </a:r>
            <a:endParaRPr lang="en-US" sz="32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50</a:t>
            </a:fld>
            <a:endParaRPr lang="en-US"/>
          </a:p>
        </p:txBody>
      </p:sp>
      <p:pic>
        <p:nvPicPr>
          <p:cNvPr id="3" name="Picture 2" descr="a 12.gif"/>
          <p:cNvPicPr>
            <a:picLocks noChangeAspect="1"/>
          </p:cNvPicPr>
          <p:nvPr/>
        </p:nvPicPr>
        <p:blipFill>
          <a:blip r:embed="rId3" cstate="print"/>
          <a:srcRect t="29013"/>
          <a:stretch>
            <a:fillRect/>
          </a:stretch>
        </p:blipFill>
        <p:spPr>
          <a:xfrm>
            <a:off x="0" y="1867688"/>
            <a:ext cx="9144000" cy="4569734"/>
          </a:xfrm>
          <a:prstGeom prst="rect">
            <a:avLst/>
          </a:prstGeom>
        </p:spPr>
      </p:pic>
      <p:sp>
        <p:nvSpPr>
          <p:cNvPr id="5"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S5 – Concrete Gravity Structure</a:t>
            </a:r>
            <a:endParaRPr lang="en-US" sz="2800" b="1" dirty="0">
              <a:latin typeface="+mj-lt"/>
              <a:ea typeface="ＭＳ Ｐゴシック" pitchFamily="34"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51</a:t>
            </a:fld>
            <a:endParaRPr lang="en-US"/>
          </a:p>
        </p:txBody>
      </p:sp>
      <p:pic>
        <p:nvPicPr>
          <p:cNvPr id="3" name="Picture 2" descr="a 13.gif"/>
          <p:cNvPicPr>
            <a:picLocks noChangeAspect="1"/>
          </p:cNvPicPr>
          <p:nvPr/>
        </p:nvPicPr>
        <p:blipFill>
          <a:blip r:embed="rId3" cstate="print"/>
          <a:srcRect t="22167"/>
          <a:stretch>
            <a:fillRect/>
          </a:stretch>
        </p:blipFill>
        <p:spPr>
          <a:xfrm>
            <a:off x="0" y="1428242"/>
            <a:ext cx="9144000" cy="5014902"/>
          </a:xfrm>
          <a:prstGeom prst="rect">
            <a:avLst/>
          </a:prstGeom>
        </p:spPr>
      </p:pic>
      <p:sp>
        <p:nvSpPr>
          <p:cNvPr id="6"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S5 – Concrete Gravity Structure</a:t>
            </a:r>
            <a:endParaRPr lang="en-US" sz="2800" b="1" dirty="0">
              <a:latin typeface="+mj-lt"/>
              <a:ea typeface="ＭＳ Ｐゴシック" pitchFamily="34" charset="-12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52</a:t>
            </a:fld>
            <a:endParaRPr lang="en-US"/>
          </a:p>
        </p:txBody>
      </p:sp>
      <p:pic>
        <p:nvPicPr>
          <p:cNvPr id="3" name="Picture 2" descr="a 14.gif"/>
          <p:cNvPicPr>
            <a:picLocks noChangeAspect="1"/>
          </p:cNvPicPr>
          <p:nvPr/>
        </p:nvPicPr>
        <p:blipFill>
          <a:blip r:embed="rId3" cstate="print"/>
          <a:srcRect t="22167"/>
          <a:stretch>
            <a:fillRect/>
          </a:stretch>
        </p:blipFill>
        <p:spPr>
          <a:xfrm>
            <a:off x="0" y="1428267"/>
            <a:ext cx="9144000" cy="5014877"/>
          </a:xfrm>
          <a:prstGeom prst="rect">
            <a:avLst/>
          </a:prstGeom>
        </p:spPr>
      </p:pic>
      <p:sp>
        <p:nvSpPr>
          <p:cNvPr id="6"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S5 – Concrete Gravity Structure</a:t>
            </a:r>
            <a:endParaRPr lang="en-US" sz="2800" b="1" dirty="0">
              <a:latin typeface="+mj-lt"/>
              <a:ea typeface="ＭＳ Ｐゴシック" pitchFamily="34"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28AD660-9BBA-4ACD-B2C2-FC4EC2942572}" type="slidenum">
              <a:rPr lang="en-US" smtClean="0"/>
              <a:pPr>
                <a:defRPr/>
              </a:pPr>
              <a:t>53</a:t>
            </a:fld>
            <a:endParaRPr lang="en-US"/>
          </a:p>
        </p:txBody>
      </p:sp>
      <p:pic>
        <p:nvPicPr>
          <p:cNvPr id="3" name="Picture 2" descr="a 15.gif"/>
          <p:cNvPicPr>
            <a:picLocks noChangeAspect="1"/>
          </p:cNvPicPr>
          <p:nvPr/>
        </p:nvPicPr>
        <p:blipFill>
          <a:blip r:embed="rId3" cstate="print"/>
          <a:srcRect t="22167"/>
          <a:stretch>
            <a:fillRect/>
          </a:stretch>
        </p:blipFill>
        <p:spPr>
          <a:xfrm>
            <a:off x="-9144" y="1420022"/>
            <a:ext cx="9144000" cy="5018012"/>
          </a:xfrm>
          <a:prstGeom prst="rect">
            <a:avLst/>
          </a:prstGeom>
        </p:spPr>
      </p:pic>
      <p:sp>
        <p:nvSpPr>
          <p:cNvPr id="6" name="Text Box 2"/>
          <p:cNvSpPr txBox="1">
            <a:spLocks noChangeArrowheads="1"/>
          </p:cNvSpPr>
          <p:nvPr/>
        </p:nvSpPr>
        <p:spPr bwMode="auto">
          <a:xfrm>
            <a:off x="381000" y="228600"/>
            <a:ext cx="8504238" cy="523220"/>
          </a:xfrm>
          <a:prstGeom prst="rect">
            <a:avLst/>
          </a:prstGeom>
          <a:noFill/>
          <a:ln w="9525">
            <a:noFill/>
            <a:miter lim="800000"/>
            <a:headEnd/>
            <a:tailEnd/>
          </a:ln>
          <a:effectLst/>
        </p:spPr>
        <p:txBody>
          <a:bodyPr>
            <a:spAutoFit/>
          </a:bodyPr>
          <a:lstStyle/>
          <a:p>
            <a:pPr algn="ctr">
              <a:spcBef>
                <a:spcPct val="50000"/>
              </a:spcBef>
            </a:pPr>
            <a:r>
              <a:rPr lang="en-US" sz="2800" b="1" dirty="0" smtClean="0">
                <a:latin typeface="+mj-lt"/>
                <a:ea typeface="ＭＳ Ｐゴシック" pitchFamily="34" charset="-128"/>
              </a:rPr>
              <a:t>S5 – Concrete Gravity Structure</a:t>
            </a:r>
            <a:endParaRPr lang="en-US" sz="2800" b="1" dirty="0">
              <a:latin typeface="+mj-lt"/>
              <a:ea typeface="ＭＳ Ｐゴシック" pitchFamily="34" charset="-12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228600" y="228600"/>
            <a:ext cx="8686800" cy="1143000"/>
          </a:xfrm>
        </p:spPr>
        <p:txBody>
          <a:bodyPr/>
          <a:lstStyle/>
          <a:p>
            <a:r>
              <a:rPr lang="en-US" sz="2800" b="1" dirty="0" smtClean="0"/>
              <a:t>Dam Safety Modification Study Process</a:t>
            </a:r>
            <a:br>
              <a:rPr lang="en-US" sz="2800" b="1" dirty="0" smtClean="0"/>
            </a:br>
            <a:r>
              <a:rPr lang="en-US" sz="2800" b="1" dirty="0" smtClean="0"/>
              <a:t/>
            </a:r>
            <a:br>
              <a:rPr lang="en-US" sz="2800" b="1" dirty="0" smtClean="0"/>
            </a:br>
            <a:r>
              <a:rPr lang="en-US" sz="2800" b="1" dirty="0" smtClean="0"/>
              <a:t>5. Key Comparison Factors</a:t>
            </a:r>
          </a:p>
        </p:txBody>
      </p:sp>
      <p:sp>
        <p:nvSpPr>
          <p:cNvPr id="15363" name="Rectangle 3"/>
          <p:cNvSpPr>
            <a:spLocks noChangeArrowheads="1"/>
          </p:cNvSpPr>
          <p:nvPr/>
        </p:nvSpPr>
        <p:spPr bwMode="auto">
          <a:xfrm>
            <a:off x="533400" y="1524000"/>
            <a:ext cx="8458200" cy="4693593"/>
          </a:xfrm>
          <a:prstGeom prst="rect">
            <a:avLst/>
          </a:prstGeom>
          <a:noFill/>
          <a:ln w="9525">
            <a:noFill/>
            <a:miter lim="800000"/>
            <a:headEnd/>
            <a:tailEnd/>
          </a:ln>
        </p:spPr>
        <p:txBody>
          <a:bodyPr wrap="square">
            <a:spAutoFit/>
          </a:bodyPr>
          <a:lstStyle/>
          <a:p>
            <a:pPr marL="342900" indent="-342900" eaLnBrk="1" hangingPunct="1">
              <a:lnSpc>
                <a:spcPct val="150000"/>
              </a:lnSpc>
              <a:buFont typeface="Arial" pitchFamily="34" charset="0"/>
              <a:buChar char="•"/>
            </a:pPr>
            <a:r>
              <a:rPr lang="en-US" sz="2600" b="0" dirty="0" smtClean="0">
                <a:latin typeface="Arial" charset="0"/>
              </a:rPr>
              <a:t>Authorized Purposes (S3, S4 and S5 sustain all)</a:t>
            </a:r>
            <a:endParaRPr lang="en-US" sz="2600" b="0" dirty="0">
              <a:latin typeface="Arial" charset="0"/>
            </a:endParaRPr>
          </a:p>
          <a:p>
            <a:pPr marL="342900" indent="-342900" eaLnBrk="1" hangingPunct="1">
              <a:buFont typeface="Arial" pitchFamily="34" charset="0"/>
              <a:buChar char="•"/>
            </a:pPr>
            <a:r>
              <a:rPr lang="en-US" sz="2600" b="0" dirty="0">
                <a:latin typeface="Arial" charset="0"/>
              </a:rPr>
              <a:t>Environmental </a:t>
            </a:r>
            <a:r>
              <a:rPr lang="en-US" sz="2600" b="0" dirty="0" smtClean="0">
                <a:latin typeface="Arial" charset="0"/>
              </a:rPr>
              <a:t>Impacts (S3 slightly more favorable during and after construction)</a:t>
            </a:r>
            <a:endParaRPr lang="en-US" sz="2600" b="0" dirty="0">
              <a:latin typeface="Arial" charset="0"/>
            </a:endParaRPr>
          </a:p>
          <a:p>
            <a:pPr marL="342900" indent="-342900" eaLnBrk="1" hangingPunct="1">
              <a:buFont typeface="Arial" pitchFamily="34" charset="0"/>
              <a:buChar char="•"/>
            </a:pPr>
            <a:r>
              <a:rPr lang="en-US" sz="2600" b="0" dirty="0">
                <a:latin typeface="Arial" charset="0"/>
              </a:rPr>
              <a:t>Economic </a:t>
            </a:r>
            <a:r>
              <a:rPr lang="en-US" sz="2600" b="0" dirty="0" smtClean="0">
                <a:latin typeface="Arial" charset="0"/>
              </a:rPr>
              <a:t>Impacts (S3, S4 and S5 roughly equal, each cause some impacts during construction)</a:t>
            </a:r>
            <a:endParaRPr lang="en-US" sz="2600" b="0" dirty="0">
              <a:latin typeface="Arial" charset="0"/>
            </a:endParaRPr>
          </a:p>
          <a:p>
            <a:pPr marL="342900" indent="-342900" eaLnBrk="1" hangingPunct="1">
              <a:lnSpc>
                <a:spcPct val="150000"/>
              </a:lnSpc>
              <a:buFont typeface="Arial" pitchFamily="34" charset="0"/>
              <a:buChar char="•"/>
            </a:pPr>
            <a:r>
              <a:rPr lang="en-US" sz="2600" b="0" dirty="0" smtClean="0">
                <a:latin typeface="Arial" charset="0"/>
              </a:rPr>
              <a:t>Screening Level Costs</a:t>
            </a:r>
          </a:p>
          <a:p>
            <a:pPr marL="800100" lvl="1" indent="-342900" eaLnBrk="1" hangingPunct="1">
              <a:lnSpc>
                <a:spcPct val="150000"/>
              </a:lnSpc>
              <a:buFont typeface="Wingdings" pitchFamily="2" charset="2"/>
              <a:buChar char="Ø"/>
            </a:pPr>
            <a:r>
              <a:rPr lang="en-US" sz="2600" b="0" dirty="0" smtClean="0">
                <a:latin typeface="Arial" charset="0"/>
              </a:rPr>
              <a:t>S3 - $284 M</a:t>
            </a:r>
          </a:p>
          <a:p>
            <a:pPr marL="800100" lvl="1" indent="-342900" eaLnBrk="1" hangingPunct="1">
              <a:lnSpc>
                <a:spcPct val="150000"/>
              </a:lnSpc>
              <a:buFont typeface="Wingdings" pitchFamily="2" charset="2"/>
              <a:buChar char="Ø"/>
            </a:pPr>
            <a:r>
              <a:rPr lang="en-US" sz="2600" b="0" dirty="0" smtClean="0">
                <a:latin typeface="Arial" charset="0"/>
              </a:rPr>
              <a:t>S4 - $450 M</a:t>
            </a:r>
          </a:p>
          <a:p>
            <a:pPr marL="800100" lvl="1" indent="-342900" eaLnBrk="1" hangingPunct="1">
              <a:lnSpc>
                <a:spcPct val="150000"/>
              </a:lnSpc>
              <a:buFont typeface="Wingdings" pitchFamily="2" charset="2"/>
              <a:buChar char="Ø"/>
            </a:pPr>
            <a:r>
              <a:rPr lang="en-US" sz="2600" b="0" dirty="0" smtClean="0">
                <a:latin typeface="Arial" charset="0"/>
              </a:rPr>
              <a:t>S5 - $639 M</a:t>
            </a:r>
            <a:endParaRPr lang="en-US" sz="2600" b="0" dirty="0">
              <a:latin typeface="Arial" charset="0"/>
            </a:endParaRPr>
          </a:p>
        </p:txBody>
      </p:sp>
      <p:sp>
        <p:nvSpPr>
          <p:cNvPr id="15364" name="Slide Number Placeholder 5"/>
          <p:cNvSpPr txBox="1">
            <a:spLocks noGrp="1"/>
          </p:cNvSpPr>
          <p:nvPr/>
        </p:nvSpPr>
        <p:spPr bwMode="auto">
          <a:xfrm>
            <a:off x="3657600" y="6400800"/>
            <a:ext cx="2133600" cy="476250"/>
          </a:xfrm>
          <a:prstGeom prst="rect">
            <a:avLst/>
          </a:prstGeom>
          <a:noFill/>
          <a:ln w="9525">
            <a:noFill/>
            <a:miter lim="800000"/>
            <a:headEnd/>
            <a:tailEnd/>
          </a:ln>
        </p:spPr>
        <p:txBody>
          <a:bodyPr/>
          <a:lstStyle/>
          <a:p>
            <a:pPr algn="ctr" eaLnBrk="1" hangingPunct="1"/>
            <a:fld id="{F3B31033-6900-4086-B50F-BF93460E8BC1}" type="slidenum">
              <a:rPr lang="en-US" sz="1400" b="0">
                <a:latin typeface="Arial" charset="0"/>
              </a:rPr>
              <a:pPr algn="ctr" eaLnBrk="1" hangingPunct="1"/>
              <a:t>54</a:t>
            </a:fld>
            <a:endParaRPr lang="en-US" sz="1400" b="0">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505200" y="6324600"/>
            <a:ext cx="1810395" cy="412245"/>
          </a:xfrm>
        </p:spPr>
        <p:txBody>
          <a:bodyPr/>
          <a:lstStyle/>
          <a:p>
            <a:pPr>
              <a:defRPr/>
            </a:pPr>
            <a:fld id="{F28AD660-9BBA-4ACD-B2C2-FC4EC2942572}" type="slidenum">
              <a:rPr lang="en-US" smtClean="0"/>
              <a:pPr>
                <a:defRPr/>
              </a:pPr>
              <a:t>55</a:t>
            </a:fld>
            <a:endParaRPr lang="en-US" dirty="0"/>
          </a:p>
        </p:txBody>
      </p:sp>
      <p:grpSp>
        <p:nvGrpSpPr>
          <p:cNvPr id="2" name="Group 4"/>
          <p:cNvGrpSpPr>
            <a:grpSpLocks/>
          </p:cNvGrpSpPr>
          <p:nvPr/>
        </p:nvGrpSpPr>
        <p:grpSpPr>
          <a:xfrm>
            <a:off x="838200" y="1066800"/>
            <a:ext cx="7306238" cy="5540582"/>
            <a:chOff x="-7315" y="489014"/>
            <a:chExt cx="9158630" cy="6256575"/>
          </a:xfrm>
        </p:grpSpPr>
        <p:grpSp>
          <p:nvGrpSpPr>
            <p:cNvPr id="3" name="Group 11"/>
            <p:cNvGrpSpPr/>
            <p:nvPr/>
          </p:nvGrpSpPr>
          <p:grpSpPr>
            <a:xfrm>
              <a:off x="-7315" y="489014"/>
              <a:ext cx="9144000" cy="6256575"/>
              <a:chOff x="-7315" y="489014"/>
              <a:chExt cx="9144000" cy="6256575"/>
            </a:xfrm>
          </p:grpSpPr>
          <p:pic>
            <p:nvPicPr>
              <p:cNvPr id="18" name="Picture 17" descr="1.jpg"/>
              <p:cNvPicPr>
                <a:picLocks noChangeAspect="1"/>
              </p:cNvPicPr>
              <p:nvPr/>
            </p:nvPicPr>
            <p:blipFill>
              <a:blip r:embed="rId3" cstate="screen"/>
              <a:srcRect t="-22108" b="-22108"/>
              <a:stretch>
                <a:fillRect/>
              </a:stretch>
            </p:blipFill>
            <p:spPr>
              <a:xfrm>
                <a:off x="-7315" y="489014"/>
                <a:ext cx="9144000" cy="6256575"/>
              </a:xfrm>
              <a:prstGeom prst="rect">
                <a:avLst/>
              </a:prstGeom>
            </p:spPr>
          </p:pic>
          <p:sp>
            <p:nvSpPr>
              <p:cNvPr id="19" name="Freeform 18"/>
              <p:cNvSpPr/>
              <p:nvPr/>
            </p:nvSpPr>
            <p:spPr bwMode="auto">
              <a:xfrm>
                <a:off x="3752850" y="2928938"/>
                <a:ext cx="1407319" cy="483393"/>
              </a:xfrm>
              <a:custGeom>
                <a:avLst/>
                <a:gdLst>
                  <a:gd name="connsiteX0" fmla="*/ 0 w 1407319"/>
                  <a:gd name="connsiteY0" fmla="*/ 483393 h 483393"/>
                  <a:gd name="connsiteX1" fmla="*/ 966788 w 1407319"/>
                  <a:gd name="connsiteY1" fmla="*/ 0 h 483393"/>
                  <a:gd name="connsiteX2" fmla="*/ 1407319 w 1407319"/>
                  <a:gd name="connsiteY2" fmla="*/ 0 h 483393"/>
                  <a:gd name="connsiteX3" fmla="*/ 971550 w 1407319"/>
                  <a:gd name="connsiteY3" fmla="*/ 176212 h 483393"/>
                  <a:gd name="connsiteX4" fmla="*/ 0 w 1407319"/>
                  <a:gd name="connsiteY4" fmla="*/ 483393 h 48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19" h="483393">
                    <a:moveTo>
                      <a:pt x="0" y="483393"/>
                    </a:moveTo>
                    <a:lnTo>
                      <a:pt x="966788" y="0"/>
                    </a:lnTo>
                    <a:lnTo>
                      <a:pt x="1407319" y="0"/>
                    </a:lnTo>
                    <a:lnTo>
                      <a:pt x="971550" y="176212"/>
                    </a:lnTo>
                    <a:lnTo>
                      <a:pt x="0" y="483393"/>
                    </a:lnTo>
                    <a:close/>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Black" pitchFamily="34" charset="0"/>
                </a:endParaRPr>
              </a:p>
            </p:txBody>
          </p:sp>
          <p:sp>
            <p:nvSpPr>
              <p:cNvPr id="20" name="Freeform 19"/>
              <p:cNvSpPr/>
              <p:nvPr/>
            </p:nvSpPr>
            <p:spPr bwMode="auto">
              <a:xfrm>
                <a:off x="-4763" y="3371850"/>
                <a:ext cx="3814763" cy="966788"/>
              </a:xfrm>
              <a:custGeom>
                <a:avLst/>
                <a:gdLst>
                  <a:gd name="connsiteX0" fmla="*/ 4763 w 3814763"/>
                  <a:gd name="connsiteY0" fmla="*/ 962025 h 966788"/>
                  <a:gd name="connsiteX1" fmla="*/ 209551 w 3814763"/>
                  <a:gd name="connsiteY1" fmla="*/ 966788 h 966788"/>
                  <a:gd name="connsiteX2" fmla="*/ 2562226 w 3814763"/>
                  <a:gd name="connsiteY2" fmla="*/ 381000 h 966788"/>
                  <a:gd name="connsiteX3" fmla="*/ 3776663 w 3814763"/>
                  <a:gd name="connsiteY3" fmla="*/ 33338 h 966788"/>
                  <a:gd name="connsiteX4" fmla="*/ 3814763 w 3814763"/>
                  <a:gd name="connsiteY4" fmla="*/ 4763 h 966788"/>
                  <a:gd name="connsiteX5" fmla="*/ 0 w 3814763"/>
                  <a:gd name="connsiteY5" fmla="*/ 0 h 966788"/>
                  <a:gd name="connsiteX6" fmla="*/ 4763 w 3814763"/>
                  <a:gd name="connsiteY6" fmla="*/ 962025 h 96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763" h="966788">
                    <a:moveTo>
                      <a:pt x="4763" y="962025"/>
                    </a:moveTo>
                    <a:lnTo>
                      <a:pt x="209551" y="966788"/>
                    </a:lnTo>
                    <a:lnTo>
                      <a:pt x="2562226" y="381000"/>
                    </a:lnTo>
                    <a:lnTo>
                      <a:pt x="3776663" y="33338"/>
                    </a:lnTo>
                    <a:lnTo>
                      <a:pt x="3814763" y="4763"/>
                    </a:lnTo>
                    <a:lnTo>
                      <a:pt x="0" y="0"/>
                    </a:lnTo>
                    <a:cubicBezTo>
                      <a:pt x="1588" y="319088"/>
                      <a:pt x="3175" y="638175"/>
                      <a:pt x="4763" y="962025"/>
                    </a:cubicBezTo>
                    <a:close/>
                  </a:path>
                </a:pathLst>
              </a:cu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Black" pitchFamily="34" charset="0"/>
                </a:endParaRPr>
              </a:p>
            </p:txBody>
          </p:sp>
        </p:grpSp>
        <p:sp>
          <p:nvSpPr>
            <p:cNvPr id="7" name="Freeform 6"/>
            <p:cNvSpPr/>
            <p:nvPr/>
          </p:nvSpPr>
          <p:spPr bwMode="auto">
            <a:xfrm>
              <a:off x="205991" y="2929095"/>
              <a:ext cx="8621486" cy="1713243"/>
            </a:xfrm>
            <a:custGeom>
              <a:avLst/>
              <a:gdLst>
                <a:gd name="connsiteX0" fmla="*/ 0 w 8621486"/>
                <a:gd name="connsiteY0" fmla="*/ 1416817 h 1713243"/>
                <a:gd name="connsiteX1" fmla="*/ 1663002 w 8621486"/>
                <a:gd name="connsiteY1" fmla="*/ 999810 h 1713243"/>
                <a:gd name="connsiteX2" fmla="*/ 1738365 w 8621486"/>
                <a:gd name="connsiteY2" fmla="*/ 974690 h 1713243"/>
                <a:gd name="connsiteX3" fmla="*/ 2416629 w 8621486"/>
                <a:gd name="connsiteY3" fmla="*/ 813916 h 1713243"/>
                <a:gd name="connsiteX4" fmla="*/ 3587262 w 8621486"/>
                <a:gd name="connsiteY4" fmla="*/ 482320 h 1713243"/>
                <a:gd name="connsiteX5" fmla="*/ 4094704 w 8621486"/>
                <a:gd name="connsiteY5" fmla="*/ 311498 h 1713243"/>
                <a:gd name="connsiteX6" fmla="*/ 4521758 w 8621486"/>
                <a:gd name="connsiteY6" fmla="*/ 175846 h 1713243"/>
                <a:gd name="connsiteX7" fmla="*/ 4918668 w 8621486"/>
                <a:gd name="connsiteY7" fmla="*/ 0 h 1713243"/>
                <a:gd name="connsiteX8" fmla="*/ 5114611 w 8621486"/>
                <a:gd name="connsiteY8" fmla="*/ 5024 h 1713243"/>
                <a:gd name="connsiteX9" fmla="*/ 6089301 w 8621486"/>
                <a:gd name="connsiteY9" fmla="*/ 487345 h 1713243"/>
                <a:gd name="connsiteX10" fmla="*/ 7295104 w 8621486"/>
                <a:gd name="connsiteY10" fmla="*/ 964641 h 1713243"/>
                <a:gd name="connsiteX11" fmla="*/ 8304963 w 8621486"/>
                <a:gd name="connsiteY11" fmla="*/ 1291213 h 1713243"/>
                <a:gd name="connsiteX12" fmla="*/ 8621486 w 8621486"/>
                <a:gd name="connsiteY12" fmla="*/ 1416817 h 1713243"/>
                <a:gd name="connsiteX13" fmla="*/ 5365820 w 8621486"/>
                <a:gd name="connsiteY13" fmla="*/ 1411793 h 1713243"/>
                <a:gd name="connsiteX14" fmla="*/ 5069394 w 8621486"/>
                <a:gd name="connsiteY14" fmla="*/ 1713243 h 1713243"/>
                <a:gd name="connsiteX15" fmla="*/ 4983983 w 8621486"/>
                <a:gd name="connsiteY15" fmla="*/ 1713243 h 1713243"/>
                <a:gd name="connsiteX16" fmla="*/ 4672484 w 8621486"/>
                <a:gd name="connsiteY16" fmla="*/ 1396720 h 1713243"/>
                <a:gd name="connsiteX17" fmla="*/ 3868616 w 8621486"/>
                <a:gd name="connsiteY17" fmla="*/ 1396720 h 1713243"/>
                <a:gd name="connsiteX18" fmla="*/ 3667649 w 8621486"/>
                <a:gd name="connsiteY18" fmla="*/ 1376624 h 1713243"/>
                <a:gd name="connsiteX19" fmla="*/ 2697983 w 8621486"/>
                <a:gd name="connsiteY19" fmla="*/ 1386672 h 1713243"/>
                <a:gd name="connsiteX20" fmla="*/ 2486967 w 8621486"/>
                <a:gd name="connsiteY20" fmla="*/ 1401745 h 1713243"/>
                <a:gd name="connsiteX21" fmla="*/ 195943 w 8621486"/>
                <a:gd name="connsiteY21" fmla="*/ 1416817 h 1713243"/>
                <a:gd name="connsiteX22" fmla="*/ 0 w 8621486"/>
                <a:gd name="connsiteY22" fmla="*/ 1416817 h 171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21486" h="1713243">
                  <a:moveTo>
                    <a:pt x="0" y="1416817"/>
                  </a:moveTo>
                  <a:lnTo>
                    <a:pt x="1663002" y="999810"/>
                  </a:lnTo>
                  <a:lnTo>
                    <a:pt x="1738365" y="974690"/>
                  </a:lnTo>
                  <a:lnTo>
                    <a:pt x="2416629" y="813916"/>
                  </a:lnTo>
                  <a:lnTo>
                    <a:pt x="3587262" y="482320"/>
                  </a:lnTo>
                  <a:lnTo>
                    <a:pt x="4094704" y="311498"/>
                  </a:lnTo>
                  <a:lnTo>
                    <a:pt x="4521758" y="175846"/>
                  </a:lnTo>
                  <a:lnTo>
                    <a:pt x="4918668" y="0"/>
                  </a:lnTo>
                  <a:lnTo>
                    <a:pt x="5114611" y="5024"/>
                  </a:lnTo>
                  <a:lnTo>
                    <a:pt x="6089301" y="487345"/>
                  </a:lnTo>
                  <a:lnTo>
                    <a:pt x="7295104" y="964641"/>
                  </a:lnTo>
                  <a:lnTo>
                    <a:pt x="8304963" y="1291213"/>
                  </a:lnTo>
                  <a:lnTo>
                    <a:pt x="8621486" y="1416817"/>
                  </a:lnTo>
                  <a:lnTo>
                    <a:pt x="5365820" y="1411793"/>
                  </a:lnTo>
                  <a:lnTo>
                    <a:pt x="5069394" y="1713243"/>
                  </a:lnTo>
                  <a:lnTo>
                    <a:pt x="4983983" y="1713243"/>
                  </a:lnTo>
                  <a:lnTo>
                    <a:pt x="4672484" y="1396720"/>
                  </a:lnTo>
                  <a:lnTo>
                    <a:pt x="3868616" y="1396720"/>
                  </a:lnTo>
                  <a:lnTo>
                    <a:pt x="3667649" y="1376624"/>
                  </a:lnTo>
                  <a:lnTo>
                    <a:pt x="2697983" y="1386672"/>
                  </a:lnTo>
                  <a:lnTo>
                    <a:pt x="2486967" y="1401745"/>
                  </a:lnTo>
                  <a:lnTo>
                    <a:pt x="195943" y="1416817"/>
                  </a:lnTo>
                  <a:lnTo>
                    <a:pt x="0" y="1416817"/>
                  </a:lnTo>
                  <a:close/>
                </a:path>
              </a:pathLst>
            </a:custGeom>
            <a:solidFill>
              <a:srgbClr val="A3712F">
                <a:alpha val="40000"/>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Black" pitchFamily="34" charset="0"/>
              </a:endParaRPr>
            </a:p>
          </p:txBody>
        </p:sp>
        <p:sp>
          <p:nvSpPr>
            <p:cNvPr id="8" name="Freeform 7"/>
            <p:cNvSpPr/>
            <p:nvPr/>
          </p:nvSpPr>
          <p:spPr bwMode="auto">
            <a:xfrm>
              <a:off x="4038600" y="2927350"/>
              <a:ext cx="2397125" cy="1717675"/>
            </a:xfrm>
            <a:custGeom>
              <a:avLst/>
              <a:gdLst>
                <a:gd name="connsiteX0" fmla="*/ 2397125 w 2397125"/>
                <a:gd name="connsiteY0" fmla="*/ 1416050 h 1717675"/>
                <a:gd name="connsiteX1" fmla="*/ 1276350 w 2397125"/>
                <a:gd name="connsiteY1" fmla="*/ 3175 h 1717675"/>
                <a:gd name="connsiteX2" fmla="*/ 1108075 w 2397125"/>
                <a:gd name="connsiteY2" fmla="*/ 0 h 1717675"/>
                <a:gd name="connsiteX3" fmla="*/ 0 w 2397125"/>
                <a:gd name="connsiteY3" fmla="*/ 1397000 h 1717675"/>
                <a:gd name="connsiteX4" fmla="*/ 838200 w 2397125"/>
                <a:gd name="connsiteY4" fmla="*/ 1397000 h 1717675"/>
                <a:gd name="connsiteX5" fmla="*/ 1152525 w 2397125"/>
                <a:gd name="connsiteY5" fmla="*/ 1717675 h 1717675"/>
                <a:gd name="connsiteX6" fmla="*/ 1238250 w 2397125"/>
                <a:gd name="connsiteY6" fmla="*/ 1717675 h 1717675"/>
                <a:gd name="connsiteX7" fmla="*/ 1536700 w 2397125"/>
                <a:gd name="connsiteY7" fmla="*/ 1409700 h 1717675"/>
                <a:gd name="connsiteX8" fmla="*/ 2397125 w 2397125"/>
                <a:gd name="connsiteY8" fmla="*/ 1416050 h 171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7125" h="1717675">
                  <a:moveTo>
                    <a:pt x="2397125" y="1416050"/>
                  </a:moveTo>
                  <a:lnTo>
                    <a:pt x="1276350" y="3175"/>
                  </a:lnTo>
                  <a:lnTo>
                    <a:pt x="1108075" y="0"/>
                  </a:lnTo>
                  <a:lnTo>
                    <a:pt x="0" y="1397000"/>
                  </a:lnTo>
                  <a:lnTo>
                    <a:pt x="838200" y="1397000"/>
                  </a:lnTo>
                  <a:lnTo>
                    <a:pt x="1152525" y="1717675"/>
                  </a:lnTo>
                  <a:lnTo>
                    <a:pt x="1238250" y="1717675"/>
                  </a:lnTo>
                  <a:lnTo>
                    <a:pt x="1536700" y="1409700"/>
                  </a:lnTo>
                  <a:lnTo>
                    <a:pt x="2397125" y="1416050"/>
                  </a:lnTo>
                  <a:close/>
                </a:path>
              </a:pathLst>
            </a:custGeom>
            <a:solidFill>
              <a:srgbClr val="655621">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Black" pitchFamily="34" charset="0"/>
              </a:endParaRPr>
            </a:p>
          </p:txBody>
        </p:sp>
        <p:sp>
          <p:nvSpPr>
            <p:cNvPr id="9" name="Freeform 8"/>
            <p:cNvSpPr/>
            <p:nvPr/>
          </p:nvSpPr>
          <p:spPr bwMode="auto">
            <a:xfrm>
              <a:off x="-7315" y="4308653"/>
              <a:ext cx="9158630" cy="387705"/>
            </a:xfrm>
            <a:custGeom>
              <a:avLst/>
              <a:gdLst>
                <a:gd name="connsiteX0" fmla="*/ 7315 w 9158630"/>
                <a:gd name="connsiteY0" fmla="*/ 43891 h 387705"/>
                <a:gd name="connsiteX1" fmla="*/ 0 w 9158630"/>
                <a:gd name="connsiteY1" fmla="*/ 387705 h 387705"/>
                <a:gd name="connsiteX2" fmla="*/ 1155801 w 9158630"/>
                <a:gd name="connsiteY2" fmla="*/ 299923 h 387705"/>
                <a:gd name="connsiteX3" fmla="*/ 3840480 w 9158630"/>
                <a:gd name="connsiteY3" fmla="*/ 387705 h 387705"/>
                <a:gd name="connsiteX4" fmla="*/ 7739481 w 9158630"/>
                <a:gd name="connsiteY4" fmla="*/ 234086 h 387705"/>
                <a:gd name="connsiteX5" fmla="*/ 9158630 w 9158630"/>
                <a:gd name="connsiteY5" fmla="*/ 329184 h 387705"/>
                <a:gd name="connsiteX6" fmla="*/ 9158630 w 9158630"/>
                <a:gd name="connsiteY6" fmla="*/ 0 h 387705"/>
                <a:gd name="connsiteX7" fmla="*/ 8822131 w 9158630"/>
                <a:gd name="connsiteY7" fmla="*/ 43891 h 387705"/>
                <a:gd name="connsiteX8" fmla="*/ 5588813 w 9158630"/>
                <a:gd name="connsiteY8" fmla="*/ 36576 h 387705"/>
                <a:gd name="connsiteX9" fmla="*/ 5296205 w 9158630"/>
                <a:gd name="connsiteY9" fmla="*/ 351129 h 387705"/>
                <a:gd name="connsiteX10" fmla="*/ 5201107 w 9158630"/>
                <a:gd name="connsiteY10" fmla="*/ 351129 h 387705"/>
                <a:gd name="connsiteX11" fmla="*/ 4864608 w 9158630"/>
                <a:gd name="connsiteY11" fmla="*/ 21945 h 387705"/>
                <a:gd name="connsiteX12" fmla="*/ 4045305 w 9158630"/>
                <a:gd name="connsiteY12" fmla="*/ 29261 h 387705"/>
                <a:gd name="connsiteX13" fmla="*/ 3767328 w 9158630"/>
                <a:gd name="connsiteY13" fmla="*/ 0 h 387705"/>
                <a:gd name="connsiteX14" fmla="*/ 2882189 w 9158630"/>
                <a:gd name="connsiteY14" fmla="*/ 0 h 387705"/>
                <a:gd name="connsiteX15" fmla="*/ 2662733 w 9158630"/>
                <a:gd name="connsiteY15" fmla="*/ 21945 h 387705"/>
                <a:gd name="connsiteX16" fmla="*/ 204825 w 9158630"/>
                <a:gd name="connsiteY16" fmla="*/ 51206 h 387705"/>
                <a:gd name="connsiteX17" fmla="*/ 7315 w 9158630"/>
                <a:gd name="connsiteY17" fmla="*/ 43891 h 38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58630" h="387705">
                  <a:moveTo>
                    <a:pt x="7315" y="43891"/>
                  </a:moveTo>
                  <a:lnTo>
                    <a:pt x="0" y="387705"/>
                  </a:lnTo>
                  <a:lnTo>
                    <a:pt x="1155801" y="299923"/>
                  </a:lnTo>
                  <a:lnTo>
                    <a:pt x="3840480" y="387705"/>
                  </a:lnTo>
                  <a:lnTo>
                    <a:pt x="7739481" y="234086"/>
                  </a:lnTo>
                  <a:lnTo>
                    <a:pt x="9158630" y="329184"/>
                  </a:lnTo>
                  <a:lnTo>
                    <a:pt x="9158630" y="0"/>
                  </a:lnTo>
                  <a:lnTo>
                    <a:pt x="8822131" y="43891"/>
                  </a:lnTo>
                  <a:lnTo>
                    <a:pt x="5588813" y="36576"/>
                  </a:lnTo>
                  <a:lnTo>
                    <a:pt x="5296205" y="351129"/>
                  </a:lnTo>
                  <a:lnTo>
                    <a:pt x="5201107" y="351129"/>
                  </a:lnTo>
                  <a:lnTo>
                    <a:pt x="4864608" y="21945"/>
                  </a:lnTo>
                  <a:lnTo>
                    <a:pt x="4045305" y="29261"/>
                  </a:lnTo>
                  <a:lnTo>
                    <a:pt x="3767328" y="0"/>
                  </a:lnTo>
                  <a:lnTo>
                    <a:pt x="2882189" y="0"/>
                  </a:lnTo>
                  <a:lnTo>
                    <a:pt x="2662733" y="21945"/>
                  </a:lnTo>
                  <a:lnTo>
                    <a:pt x="204825" y="51206"/>
                  </a:lnTo>
                  <a:lnTo>
                    <a:pt x="7315" y="43891"/>
                  </a:lnTo>
                  <a:close/>
                </a:path>
              </a:pathLst>
            </a:custGeom>
            <a:solidFill>
              <a:srgbClr val="D4C17A">
                <a:alpha val="8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Black" pitchFamily="34" charset="0"/>
              </a:endParaRPr>
            </a:p>
          </p:txBody>
        </p:sp>
        <p:sp>
          <p:nvSpPr>
            <p:cNvPr id="10" name="Freeform 9"/>
            <p:cNvSpPr/>
            <p:nvPr/>
          </p:nvSpPr>
          <p:spPr bwMode="auto">
            <a:xfrm>
              <a:off x="-7315" y="4542739"/>
              <a:ext cx="9158630" cy="811987"/>
            </a:xfrm>
            <a:custGeom>
              <a:avLst/>
              <a:gdLst>
                <a:gd name="connsiteX0" fmla="*/ 7315 w 9158630"/>
                <a:gd name="connsiteY0" fmla="*/ 811987 h 811987"/>
                <a:gd name="connsiteX1" fmla="*/ 0 w 9158630"/>
                <a:gd name="connsiteY1" fmla="*/ 146304 h 811987"/>
                <a:gd name="connsiteX2" fmla="*/ 1155801 w 9158630"/>
                <a:gd name="connsiteY2" fmla="*/ 73152 h 811987"/>
                <a:gd name="connsiteX3" fmla="*/ 3869741 w 9158630"/>
                <a:gd name="connsiteY3" fmla="*/ 160935 h 811987"/>
                <a:gd name="connsiteX4" fmla="*/ 7754112 w 9158630"/>
                <a:gd name="connsiteY4" fmla="*/ 0 h 811987"/>
                <a:gd name="connsiteX5" fmla="*/ 9158630 w 9158630"/>
                <a:gd name="connsiteY5" fmla="*/ 95098 h 811987"/>
                <a:gd name="connsiteX6" fmla="*/ 9151315 w 9158630"/>
                <a:gd name="connsiteY6" fmla="*/ 811987 h 811987"/>
                <a:gd name="connsiteX7" fmla="*/ 7315 w 9158630"/>
                <a:gd name="connsiteY7" fmla="*/ 811987 h 81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8630" h="811987">
                  <a:moveTo>
                    <a:pt x="7315" y="811987"/>
                  </a:moveTo>
                  <a:cubicBezTo>
                    <a:pt x="4877" y="590093"/>
                    <a:pt x="2438" y="368198"/>
                    <a:pt x="0" y="146304"/>
                  </a:cubicBezTo>
                  <a:lnTo>
                    <a:pt x="1155801" y="73152"/>
                  </a:lnTo>
                  <a:lnTo>
                    <a:pt x="3869741" y="160935"/>
                  </a:lnTo>
                  <a:lnTo>
                    <a:pt x="7754112" y="0"/>
                  </a:lnTo>
                  <a:lnTo>
                    <a:pt x="9158630" y="95098"/>
                  </a:lnTo>
                  <a:cubicBezTo>
                    <a:pt x="9156192" y="334061"/>
                    <a:pt x="9153753" y="573024"/>
                    <a:pt x="9151315" y="811987"/>
                  </a:cubicBezTo>
                  <a:lnTo>
                    <a:pt x="7315" y="811987"/>
                  </a:lnTo>
                  <a:close/>
                </a:path>
              </a:pathLst>
            </a:custGeom>
            <a:solidFill>
              <a:srgbClr val="141106">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Black" pitchFamily="34" charset="0"/>
              </a:endParaRPr>
            </a:p>
          </p:txBody>
        </p:sp>
        <p:sp>
          <p:nvSpPr>
            <p:cNvPr id="11" name="Rectangle 10"/>
            <p:cNvSpPr/>
            <p:nvPr/>
          </p:nvSpPr>
          <p:spPr bwMode="auto">
            <a:xfrm>
              <a:off x="5120640" y="2935224"/>
              <a:ext cx="54864" cy="2057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tx1"/>
                </a:solidFill>
                <a:effectLst/>
                <a:latin typeface="Arial Black" pitchFamily="34" charset="0"/>
              </a:endParaRPr>
            </a:p>
          </p:txBody>
        </p:sp>
        <p:sp>
          <p:nvSpPr>
            <p:cNvPr id="12" name="TextBox 11"/>
            <p:cNvSpPr txBox="1"/>
            <p:nvPr/>
          </p:nvSpPr>
          <p:spPr>
            <a:xfrm>
              <a:off x="2380670" y="1572344"/>
              <a:ext cx="2286000" cy="695099"/>
            </a:xfrm>
            <a:prstGeom prst="rect">
              <a:avLst/>
            </a:prstGeom>
            <a:noFill/>
          </p:spPr>
          <p:txBody>
            <a:bodyPr wrap="square" rtlCol="0">
              <a:spAutoFit/>
            </a:bodyPr>
            <a:lstStyle/>
            <a:p>
              <a:r>
                <a:rPr lang="en-US" sz="1600" dirty="0" smtClean="0">
                  <a:solidFill>
                    <a:srgbClr val="FF0000"/>
                  </a:solidFill>
                </a:rPr>
                <a:t>Work </a:t>
              </a:r>
              <a:r>
                <a:rPr lang="en-US" sz="1800" dirty="0" smtClean="0">
                  <a:solidFill>
                    <a:srgbClr val="FF0000"/>
                  </a:solidFill>
                </a:rPr>
                <a:t>Platform</a:t>
              </a:r>
              <a:endParaRPr lang="en-US" sz="1800" dirty="0">
                <a:solidFill>
                  <a:srgbClr val="FF0000"/>
                </a:solidFill>
              </a:endParaRPr>
            </a:p>
          </p:txBody>
        </p:sp>
        <p:cxnSp>
          <p:nvCxnSpPr>
            <p:cNvPr id="13" name="Straight Arrow Connector 12"/>
            <p:cNvCxnSpPr>
              <a:stCxn id="12" idx="2"/>
            </p:cNvCxnSpPr>
            <p:nvPr/>
          </p:nvCxnSpPr>
          <p:spPr bwMode="auto">
            <a:xfrm rot="16200000" flipH="1">
              <a:off x="3491759" y="2299354"/>
              <a:ext cx="828478" cy="764654"/>
            </a:xfrm>
            <a:prstGeom prst="straightConnector1">
              <a:avLst/>
            </a:prstGeom>
            <a:solidFill>
              <a:schemeClr val="accent1"/>
            </a:solidFill>
            <a:ln w="9525" cap="flat" cmpd="sng" algn="ctr">
              <a:solidFill>
                <a:srgbClr val="FF0000"/>
              </a:solidFill>
              <a:prstDash val="solid"/>
              <a:round/>
              <a:headEnd type="none" w="med" len="med"/>
              <a:tailEnd type="stealth"/>
            </a:ln>
            <a:effectLst/>
          </p:spPr>
        </p:cxnSp>
        <p:sp>
          <p:nvSpPr>
            <p:cNvPr id="14" name="TextBox 13"/>
            <p:cNvSpPr txBox="1"/>
            <p:nvPr/>
          </p:nvSpPr>
          <p:spPr>
            <a:xfrm>
              <a:off x="5914889" y="1486297"/>
              <a:ext cx="1719350" cy="729854"/>
            </a:xfrm>
            <a:prstGeom prst="rect">
              <a:avLst/>
            </a:prstGeom>
            <a:noFill/>
          </p:spPr>
          <p:txBody>
            <a:bodyPr wrap="square" rtlCol="0">
              <a:spAutoFit/>
            </a:bodyPr>
            <a:lstStyle/>
            <a:p>
              <a:r>
                <a:rPr lang="en-US" sz="1800" dirty="0" smtClean="0">
                  <a:solidFill>
                    <a:srgbClr val="FF0000"/>
                  </a:solidFill>
                </a:rPr>
                <a:t>Cutoff Wall</a:t>
              </a:r>
              <a:endParaRPr lang="en-US" sz="1800" dirty="0">
                <a:solidFill>
                  <a:srgbClr val="FF0000"/>
                </a:solidFill>
              </a:endParaRPr>
            </a:p>
          </p:txBody>
        </p:sp>
        <p:cxnSp>
          <p:nvCxnSpPr>
            <p:cNvPr id="15" name="Straight Arrow Connector 14"/>
            <p:cNvCxnSpPr>
              <a:stCxn id="14" idx="1"/>
            </p:cNvCxnSpPr>
            <p:nvPr/>
          </p:nvCxnSpPr>
          <p:spPr bwMode="auto">
            <a:xfrm rot="10800000" flipV="1">
              <a:off x="5150734" y="1851224"/>
              <a:ext cx="764155" cy="1269967"/>
            </a:xfrm>
            <a:prstGeom prst="straightConnector1">
              <a:avLst/>
            </a:prstGeom>
            <a:solidFill>
              <a:schemeClr val="accent1"/>
            </a:solidFill>
            <a:ln w="9525" cap="flat" cmpd="sng" algn="ctr">
              <a:solidFill>
                <a:srgbClr val="FF0000"/>
              </a:solidFill>
              <a:prstDash val="solid"/>
              <a:round/>
              <a:headEnd type="none" w="med" len="med"/>
              <a:tailEnd type="stealth"/>
            </a:ln>
            <a:effectLst/>
          </p:spPr>
        </p:cxnSp>
        <p:sp>
          <p:nvSpPr>
            <p:cNvPr id="16" name="TextBox 15"/>
            <p:cNvSpPr txBox="1"/>
            <p:nvPr/>
          </p:nvSpPr>
          <p:spPr>
            <a:xfrm>
              <a:off x="1219200" y="4876800"/>
              <a:ext cx="1828800" cy="338554"/>
            </a:xfrm>
            <a:prstGeom prst="rect">
              <a:avLst/>
            </a:prstGeom>
            <a:noFill/>
          </p:spPr>
          <p:txBody>
            <a:bodyPr wrap="square" rtlCol="0">
              <a:spAutoFit/>
            </a:bodyPr>
            <a:lstStyle/>
            <a:p>
              <a:r>
                <a:rPr lang="en-US" sz="1600" dirty="0" smtClean="0">
                  <a:solidFill>
                    <a:schemeClr val="bg1"/>
                  </a:solidFill>
                </a:rPr>
                <a:t>BEDROCK</a:t>
              </a:r>
              <a:endParaRPr lang="en-US" sz="1600" dirty="0">
                <a:solidFill>
                  <a:schemeClr val="bg1"/>
                </a:solidFill>
              </a:endParaRPr>
            </a:p>
          </p:txBody>
        </p:sp>
        <p:sp>
          <p:nvSpPr>
            <p:cNvPr id="17" name="TextBox 16"/>
            <p:cNvSpPr txBox="1"/>
            <p:nvPr/>
          </p:nvSpPr>
          <p:spPr>
            <a:xfrm>
              <a:off x="1676400" y="4343400"/>
              <a:ext cx="3048000" cy="338554"/>
            </a:xfrm>
            <a:prstGeom prst="rect">
              <a:avLst/>
            </a:prstGeom>
            <a:noFill/>
          </p:spPr>
          <p:txBody>
            <a:bodyPr wrap="square" rtlCol="0">
              <a:spAutoFit/>
            </a:bodyPr>
            <a:lstStyle/>
            <a:p>
              <a:r>
                <a:rPr lang="en-US" sz="1600" dirty="0" smtClean="0">
                  <a:solidFill>
                    <a:schemeClr val="bg1"/>
                  </a:solidFill>
                </a:rPr>
                <a:t>FOUNDATION SOIL</a:t>
              </a:r>
              <a:endParaRPr lang="en-US" sz="1600" dirty="0">
                <a:solidFill>
                  <a:schemeClr val="bg1"/>
                </a:solidFill>
              </a:endParaRPr>
            </a:p>
          </p:txBody>
        </p:sp>
      </p:grpSp>
      <p:sp>
        <p:nvSpPr>
          <p:cNvPr id="21" name="Text Box 2"/>
          <p:cNvSpPr txBox="1">
            <a:spLocks noChangeArrowheads="1"/>
          </p:cNvSpPr>
          <p:nvPr/>
        </p:nvSpPr>
        <p:spPr bwMode="auto">
          <a:xfrm>
            <a:off x="762000" y="685800"/>
            <a:ext cx="7089068" cy="969496"/>
          </a:xfrm>
          <a:prstGeom prst="rect">
            <a:avLst/>
          </a:prstGeom>
          <a:noFill/>
          <a:ln w="9525">
            <a:noFill/>
            <a:miter lim="800000"/>
            <a:headEnd/>
            <a:tailEnd/>
          </a:ln>
          <a:effectLst/>
        </p:spPr>
        <p:txBody>
          <a:bodyPr wrap="square" anchor="ctr">
            <a:spAutoFit/>
          </a:bodyPr>
          <a:lstStyle/>
          <a:p>
            <a:pPr algn="ctr">
              <a:spcBef>
                <a:spcPts val="600"/>
              </a:spcBef>
            </a:pPr>
            <a:r>
              <a:rPr lang="en-US" sz="3200" dirty="0" smtClean="0">
                <a:latin typeface="Arial" pitchFamily="34" charset="0"/>
                <a:ea typeface="ＭＳ Ｐゴシック" pitchFamily="34" charset="-128"/>
                <a:cs typeface="Arial" pitchFamily="34" charset="0"/>
              </a:rPr>
              <a:t>Recommended Alternative S-3</a:t>
            </a:r>
          </a:p>
          <a:p>
            <a:pPr algn="ctr">
              <a:spcBef>
                <a:spcPts val="600"/>
              </a:spcBef>
            </a:pPr>
            <a:r>
              <a:rPr lang="en-US" sz="2000" dirty="0" smtClean="0">
                <a:latin typeface="Arial" pitchFamily="34" charset="0"/>
                <a:ea typeface="ＭＳ Ｐゴシック" pitchFamily="34" charset="-128"/>
                <a:cs typeface="Arial" pitchFamily="34" charset="0"/>
              </a:rPr>
              <a:t>Full Depth, Full Length Cut-Off Wall</a:t>
            </a:r>
          </a:p>
        </p:txBody>
      </p:sp>
      <p:sp>
        <p:nvSpPr>
          <p:cNvPr id="22" name="TextBox 21"/>
          <p:cNvSpPr txBox="1"/>
          <p:nvPr/>
        </p:nvSpPr>
        <p:spPr>
          <a:xfrm>
            <a:off x="1524000" y="5867400"/>
            <a:ext cx="5334000" cy="369332"/>
          </a:xfrm>
          <a:prstGeom prst="rect">
            <a:avLst/>
          </a:prstGeom>
          <a:noFill/>
        </p:spPr>
        <p:txBody>
          <a:bodyPr wrap="square" rtlCol="0">
            <a:spAutoFit/>
          </a:bodyPr>
          <a:lstStyle/>
          <a:p>
            <a:r>
              <a:rPr lang="en-US" dirty="0" smtClean="0"/>
              <a:t>Selected plan developed to 60% design level</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304800" y="1066800"/>
            <a:ext cx="8558166"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75"/>
            <a:ext cx="8229600" cy="1143000"/>
          </a:xfrm>
        </p:spPr>
        <p:txBody>
          <a:bodyPr anchor="t"/>
          <a:lstStyle/>
          <a:p>
            <a:r>
              <a:rPr lang="en-US" sz="4000" dirty="0" smtClean="0"/>
              <a:t>Lessons Learned</a:t>
            </a:r>
            <a:r>
              <a:rPr lang="en-US" dirty="0" smtClean="0"/>
              <a:t/>
            </a:r>
            <a:br>
              <a:rPr lang="en-US" dirty="0" smtClean="0"/>
            </a:br>
            <a:r>
              <a:rPr lang="en-US" sz="2400" dirty="0" smtClean="0"/>
              <a:t>East Branch and other DSMS Projects</a:t>
            </a:r>
            <a:r>
              <a:rPr lang="en-US" sz="2800" dirty="0" smtClean="0"/>
              <a:t/>
            </a:r>
            <a:br>
              <a:rPr lang="en-US" sz="2800" dirty="0" smtClean="0"/>
            </a:br>
            <a:endParaRPr lang="en-US" dirty="0"/>
          </a:p>
        </p:txBody>
      </p:sp>
      <p:sp>
        <p:nvSpPr>
          <p:cNvPr id="3" name="Content Placeholder 2"/>
          <p:cNvSpPr>
            <a:spLocks noGrp="1"/>
          </p:cNvSpPr>
          <p:nvPr>
            <p:ph idx="1"/>
          </p:nvPr>
        </p:nvSpPr>
        <p:spPr>
          <a:xfrm>
            <a:off x="266700" y="1219200"/>
            <a:ext cx="8229600" cy="5029200"/>
          </a:xfrm>
        </p:spPr>
        <p:txBody>
          <a:bodyPr/>
          <a:lstStyle/>
          <a:p>
            <a:r>
              <a:rPr lang="en-US" sz="1800" dirty="0" smtClean="0"/>
              <a:t>Identification of high risk projects is not always intuitive.  East Branch was not identified in the first SPRA data call for BAD BOYs.   Each level of risk analysis made the case for corrective actions more compelling.</a:t>
            </a:r>
          </a:p>
          <a:p>
            <a:r>
              <a:rPr lang="en-US" sz="1800" dirty="0" smtClean="0"/>
              <a:t>Do not go into the process with preconceived solutions.  Many risk reduction alternatives on other projects have not required cut-off walls.</a:t>
            </a:r>
          </a:p>
          <a:p>
            <a:r>
              <a:rPr lang="en-US" sz="1800" dirty="0" smtClean="0"/>
              <a:t>Monthly meetings with the Vertical Team and ATR team is essential.</a:t>
            </a:r>
          </a:p>
          <a:p>
            <a:r>
              <a:rPr lang="en-US" sz="1800" dirty="0" smtClean="0"/>
              <a:t>The baseline risk estimate must be reviewed and approved by the RMC and QCC panel prior to formulation of alternatives.</a:t>
            </a:r>
          </a:p>
          <a:p>
            <a:r>
              <a:rPr lang="en-US" sz="1800" dirty="0" smtClean="0"/>
              <a:t>Formulation of alternatives must include vertical team, RMC and SOG.</a:t>
            </a:r>
          </a:p>
          <a:p>
            <a:r>
              <a:rPr lang="en-US" sz="1800" dirty="0" smtClean="0"/>
              <a:t>Screening level alternative designs can have high uncertainty in cost estimates.  All final alternatives shall be developed to a consistent design level and supported with a cost and schedule risk analysis.</a:t>
            </a:r>
          </a:p>
          <a:p>
            <a:r>
              <a:rPr lang="en-US" sz="1800" dirty="0" smtClean="0"/>
              <a:t>Selection of recommended plan must include vertical team, RMC and SOG representatives</a:t>
            </a:r>
          </a:p>
          <a:p>
            <a:r>
              <a:rPr lang="en-US" sz="1800" dirty="0" smtClean="0"/>
              <a:t>IEPR Type 1 should be conducted concurrently with SOG Panel Review, with final IEPR comments submitted after SOG review.</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2400" y="152400"/>
            <a:ext cx="8861629" cy="6553200"/>
          </a:xfrm>
          <a:prstGeom prst="rect">
            <a:avLst/>
          </a:prstGeom>
          <a:noFill/>
          <a:ln w="9525">
            <a:noFill/>
            <a:miter lim="800000"/>
            <a:headEnd/>
            <a:tailEnd/>
          </a:ln>
        </p:spPr>
      </p:pic>
      <p:sp>
        <p:nvSpPr>
          <p:cNvPr id="2054" name="Text Box 7"/>
          <p:cNvSpPr txBox="1">
            <a:spLocks noChangeArrowheads="1"/>
          </p:cNvSpPr>
          <p:nvPr/>
        </p:nvSpPr>
        <p:spPr bwMode="auto">
          <a:xfrm>
            <a:off x="609600" y="381000"/>
            <a:ext cx="7848600" cy="523220"/>
          </a:xfrm>
          <a:prstGeom prst="rect">
            <a:avLst/>
          </a:prstGeom>
          <a:noFill/>
          <a:ln w="9525">
            <a:noFill/>
            <a:miter lim="800000"/>
            <a:headEnd/>
            <a:tailEnd/>
          </a:ln>
        </p:spPr>
        <p:txBody>
          <a:bodyPr>
            <a:spAutoFit/>
          </a:bodyPr>
          <a:lstStyle/>
          <a:p>
            <a:pPr algn="ctr">
              <a:spcBef>
                <a:spcPct val="50000"/>
              </a:spcBef>
            </a:pPr>
            <a:r>
              <a:rPr lang="en-US" sz="2800" b="1" dirty="0" smtClean="0"/>
              <a:t>QUESTIONS ?</a:t>
            </a:r>
            <a:endParaRPr lang="en-US" sz="4400" b="1" dirty="0"/>
          </a:p>
        </p:txBody>
      </p:sp>
      <p:sp>
        <p:nvSpPr>
          <p:cNvPr id="6" name="TextBox 5"/>
          <p:cNvSpPr txBox="1"/>
          <p:nvPr/>
        </p:nvSpPr>
        <p:spPr>
          <a:xfrm>
            <a:off x="6248400" y="6172200"/>
            <a:ext cx="2514600" cy="369332"/>
          </a:xfrm>
          <a:prstGeom prst="rect">
            <a:avLst/>
          </a:prstGeom>
          <a:noFill/>
        </p:spPr>
        <p:txBody>
          <a:bodyPr wrap="square" rtlCol="0">
            <a:spAutoFit/>
          </a:bodyPr>
          <a:lstStyle/>
          <a:p>
            <a:r>
              <a:rPr lang="en-US" dirty="0" smtClean="0">
                <a:solidFill>
                  <a:srgbClr val="FFFF00"/>
                </a:solidFill>
              </a:rPr>
              <a:t>Pittsburgh Circa 1850</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ic_12"/>
          <p:cNvPicPr>
            <a:picLocks noChangeAspect="1" noChangeArrowheads="1"/>
          </p:cNvPicPr>
          <p:nvPr/>
        </p:nvPicPr>
        <p:blipFill>
          <a:blip r:embed="rId3" cstate="print"/>
          <a:srcRect l="11316"/>
          <a:stretch>
            <a:fillRect/>
          </a:stretch>
        </p:blipFill>
        <p:spPr bwMode="auto">
          <a:xfrm>
            <a:off x="228600" y="1981200"/>
            <a:ext cx="5638800" cy="4248679"/>
          </a:xfrm>
          <a:prstGeom prst="rect">
            <a:avLst/>
          </a:prstGeom>
          <a:noFill/>
        </p:spPr>
      </p:pic>
      <p:sp>
        <p:nvSpPr>
          <p:cNvPr id="38915" name="Text Box 3"/>
          <p:cNvSpPr txBox="1">
            <a:spLocks noChangeArrowheads="1"/>
          </p:cNvSpPr>
          <p:nvPr/>
        </p:nvSpPr>
        <p:spPr bwMode="auto">
          <a:xfrm>
            <a:off x="304800" y="3429000"/>
            <a:ext cx="1822450" cy="366712"/>
          </a:xfrm>
          <a:prstGeom prst="rect">
            <a:avLst/>
          </a:prstGeom>
          <a:noFill/>
          <a:ln w="9525">
            <a:noFill/>
            <a:miter lim="800000"/>
            <a:headEnd/>
            <a:tailEnd/>
          </a:ln>
          <a:effectLst/>
        </p:spPr>
        <p:txBody>
          <a:bodyPr wrap="none">
            <a:spAutoFit/>
          </a:bodyPr>
          <a:lstStyle/>
          <a:p>
            <a:r>
              <a:rPr lang="en-US" dirty="0">
                <a:solidFill>
                  <a:srgbClr val="FFFF00"/>
                </a:solidFill>
              </a:rPr>
              <a:t>Temporary Weir</a:t>
            </a:r>
          </a:p>
        </p:txBody>
      </p:sp>
      <p:sp>
        <p:nvSpPr>
          <p:cNvPr id="38916" name="Line 4"/>
          <p:cNvSpPr>
            <a:spLocks noChangeShapeType="1"/>
          </p:cNvSpPr>
          <p:nvPr/>
        </p:nvSpPr>
        <p:spPr bwMode="auto">
          <a:xfrm>
            <a:off x="1981200" y="3810000"/>
            <a:ext cx="457200" cy="685800"/>
          </a:xfrm>
          <a:prstGeom prst="line">
            <a:avLst/>
          </a:prstGeom>
          <a:noFill/>
          <a:ln w="28575">
            <a:solidFill>
              <a:srgbClr val="FFFF00"/>
            </a:solidFill>
            <a:round/>
            <a:headEnd/>
            <a:tailEnd type="triangle" w="med" len="med"/>
          </a:ln>
          <a:effectLst/>
        </p:spPr>
        <p:txBody>
          <a:bodyPr/>
          <a:lstStyle/>
          <a:p>
            <a:endParaRPr lang="en-US"/>
          </a:p>
        </p:txBody>
      </p:sp>
      <p:sp>
        <p:nvSpPr>
          <p:cNvPr id="5" name="TextBox 4"/>
          <p:cNvSpPr txBox="1"/>
          <p:nvPr/>
        </p:nvSpPr>
        <p:spPr>
          <a:xfrm>
            <a:off x="6019800" y="1981200"/>
            <a:ext cx="2819400" cy="3170099"/>
          </a:xfrm>
          <a:prstGeom prst="rect">
            <a:avLst/>
          </a:prstGeom>
          <a:noFill/>
        </p:spPr>
        <p:txBody>
          <a:bodyPr wrap="square" rtlCol="0">
            <a:spAutoFit/>
          </a:bodyPr>
          <a:lstStyle/>
          <a:p>
            <a:r>
              <a:rPr lang="en-US" sz="1600" b="1" dirty="0" smtClean="0">
                <a:solidFill>
                  <a:srgbClr val="000000"/>
                </a:solidFill>
              </a:rPr>
              <a:t>08 May 1957</a:t>
            </a:r>
          </a:p>
          <a:p>
            <a:r>
              <a:rPr lang="en-US" sz="1400" dirty="0" smtClean="0">
                <a:solidFill>
                  <a:srgbClr val="000000"/>
                </a:solidFill>
              </a:rPr>
              <a:t>Dam Tender reported muddy seepage at toe of dam</a:t>
            </a:r>
          </a:p>
          <a:p>
            <a:endParaRPr lang="en-US" sz="1400" dirty="0" smtClean="0">
              <a:solidFill>
                <a:srgbClr val="000000"/>
              </a:solidFill>
            </a:endParaRPr>
          </a:p>
          <a:p>
            <a:r>
              <a:rPr lang="en-US" sz="1400" dirty="0" smtClean="0">
                <a:solidFill>
                  <a:srgbClr val="000000"/>
                </a:solidFill>
              </a:rPr>
              <a:t>No signs of slope distress on embankment</a:t>
            </a:r>
          </a:p>
          <a:p>
            <a:endParaRPr lang="en-US" sz="1400" dirty="0" smtClean="0">
              <a:solidFill>
                <a:srgbClr val="000000"/>
              </a:solidFill>
            </a:endParaRPr>
          </a:p>
          <a:p>
            <a:r>
              <a:rPr lang="en-US" sz="1400" dirty="0" smtClean="0">
                <a:solidFill>
                  <a:srgbClr val="000000"/>
                </a:solidFill>
              </a:rPr>
              <a:t>Installed temporary weir for</a:t>
            </a:r>
          </a:p>
          <a:p>
            <a:r>
              <a:rPr lang="en-US" sz="1400" dirty="0" smtClean="0">
                <a:solidFill>
                  <a:srgbClr val="000000"/>
                </a:solidFill>
              </a:rPr>
              <a:t>Continuous monitoring</a:t>
            </a:r>
          </a:p>
          <a:p>
            <a:endParaRPr lang="en-US" sz="1400" dirty="0" smtClean="0">
              <a:solidFill>
                <a:srgbClr val="000000"/>
              </a:solidFill>
            </a:endParaRPr>
          </a:p>
          <a:p>
            <a:r>
              <a:rPr lang="en-US" sz="1400" dirty="0" smtClean="0">
                <a:solidFill>
                  <a:srgbClr val="000000"/>
                </a:solidFill>
              </a:rPr>
              <a:t>Started exploratory drilling</a:t>
            </a:r>
          </a:p>
          <a:p>
            <a:endParaRPr lang="en-US" sz="1400" dirty="0" smtClean="0">
              <a:solidFill>
                <a:srgbClr val="000000"/>
              </a:solidFill>
            </a:endParaRPr>
          </a:p>
          <a:p>
            <a:r>
              <a:rPr lang="en-US" sz="1600" b="1" dirty="0" smtClean="0">
                <a:solidFill>
                  <a:srgbClr val="000000"/>
                </a:solidFill>
              </a:rPr>
              <a:t>10-18 May 1957</a:t>
            </a:r>
          </a:p>
          <a:p>
            <a:r>
              <a:rPr lang="en-US" sz="1400" dirty="0" smtClean="0">
                <a:solidFill>
                  <a:srgbClr val="000000"/>
                </a:solidFill>
              </a:rPr>
              <a:t>9 meter pool drawdown</a:t>
            </a:r>
          </a:p>
        </p:txBody>
      </p:sp>
      <p:sp>
        <p:nvSpPr>
          <p:cNvPr id="6" name="TextBox 5"/>
          <p:cNvSpPr txBox="1"/>
          <p:nvPr/>
        </p:nvSpPr>
        <p:spPr>
          <a:xfrm>
            <a:off x="838200" y="609600"/>
            <a:ext cx="7696200" cy="584775"/>
          </a:xfrm>
          <a:prstGeom prst="rect">
            <a:avLst/>
          </a:prstGeom>
          <a:noFill/>
        </p:spPr>
        <p:txBody>
          <a:bodyPr wrap="square" rtlCol="0">
            <a:spAutoFit/>
          </a:bodyPr>
          <a:lstStyle/>
          <a:p>
            <a:pPr algn="ctr"/>
            <a:r>
              <a:rPr lang="en-US" sz="3200" b="1" dirty="0" smtClean="0"/>
              <a:t>1957  Seepage Incident</a:t>
            </a:r>
            <a:endParaRPr lang="en-US" sz="3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9400" y="1524000"/>
            <a:ext cx="2438400" cy="4185761"/>
          </a:xfrm>
          <a:prstGeom prst="rect">
            <a:avLst/>
          </a:prstGeom>
          <a:noFill/>
        </p:spPr>
        <p:txBody>
          <a:bodyPr wrap="square" rtlCol="0">
            <a:spAutoFit/>
          </a:bodyPr>
          <a:lstStyle/>
          <a:p>
            <a:r>
              <a:rPr lang="en-US" sz="1400" dirty="0" smtClean="0">
                <a:solidFill>
                  <a:srgbClr val="000000"/>
                </a:solidFill>
              </a:rPr>
              <a:t>Government Drill Rigs Mobilized</a:t>
            </a:r>
          </a:p>
          <a:p>
            <a:endParaRPr lang="en-US" sz="1400" dirty="0" smtClean="0">
              <a:solidFill>
                <a:srgbClr val="000000"/>
              </a:solidFill>
            </a:endParaRPr>
          </a:p>
          <a:p>
            <a:r>
              <a:rPr lang="en-US" sz="1400" dirty="0" smtClean="0">
                <a:solidFill>
                  <a:srgbClr val="000000"/>
                </a:solidFill>
              </a:rPr>
              <a:t>Exploratory Drilling proceeded over the next two week period to find the source of the seepage</a:t>
            </a:r>
          </a:p>
          <a:p>
            <a:endParaRPr lang="en-US" sz="1400" dirty="0" smtClean="0">
              <a:solidFill>
                <a:srgbClr val="000000"/>
              </a:solidFill>
            </a:endParaRPr>
          </a:p>
          <a:p>
            <a:r>
              <a:rPr lang="en-US" sz="1400" dirty="0" smtClean="0">
                <a:solidFill>
                  <a:srgbClr val="000000"/>
                </a:solidFill>
              </a:rPr>
              <a:t>Auger holes in embankment found no signs of voids</a:t>
            </a:r>
          </a:p>
          <a:p>
            <a:endParaRPr lang="en-US" sz="1400" dirty="0" smtClean="0">
              <a:solidFill>
                <a:srgbClr val="000000"/>
              </a:solidFill>
            </a:endParaRPr>
          </a:p>
          <a:p>
            <a:r>
              <a:rPr lang="en-US" sz="1400" dirty="0" smtClean="0">
                <a:solidFill>
                  <a:srgbClr val="000000"/>
                </a:solidFill>
              </a:rPr>
              <a:t>Core drilling in downstream right abutment contact lost drill water in 3 holes</a:t>
            </a:r>
          </a:p>
          <a:p>
            <a:endParaRPr lang="en-US" sz="1400" dirty="0" smtClean="0">
              <a:solidFill>
                <a:srgbClr val="000000"/>
              </a:solidFill>
            </a:endParaRPr>
          </a:p>
          <a:p>
            <a:r>
              <a:rPr lang="en-US" sz="1400" dirty="0" smtClean="0">
                <a:solidFill>
                  <a:srgbClr val="000000"/>
                </a:solidFill>
              </a:rPr>
              <a:t>Dye added to holes did not appear in the muddy seepage at the downstream toe</a:t>
            </a:r>
          </a:p>
        </p:txBody>
      </p:sp>
      <p:pic>
        <p:nvPicPr>
          <p:cNvPr id="4" name="Picture 2" descr="pic_20"/>
          <p:cNvPicPr>
            <a:picLocks noChangeAspect="1" noChangeArrowheads="1"/>
          </p:cNvPicPr>
          <p:nvPr/>
        </p:nvPicPr>
        <p:blipFill>
          <a:blip r:embed="rId3" cstate="print"/>
          <a:srcRect/>
          <a:stretch>
            <a:fillRect/>
          </a:stretch>
        </p:blipFill>
        <p:spPr bwMode="auto">
          <a:xfrm>
            <a:off x="304800" y="1524000"/>
            <a:ext cx="6248400" cy="4686300"/>
          </a:xfrm>
          <a:prstGeom prst="rect">
            <a:avLst/>
          </a:prstGeom>
          <a:noFill/>
        </p:spPr>
      </p:pic>
      <p:sp>
        <p:nvSpPr>
          <p:cNvPr id="5" name="TextBox 4"/>
          <p:cNvSpPr txBox="1"/>
          <p:nvPr/>
        </p:nvSpPr>
        <p:spPr>
          <a:xfrm>
            <a:off x="838200" y="609600"/>
            <a:ext cx="7696200" cy="584775"/>
          </a:xfrm>
          <a:prstGeom prst="rect">
            <a:avLst/>
          </a:prstGeom>
          <a:noFill/>
        </p:spPr>
        <p:txBody>
          <a:bodyPr wrap="square" rtlCol="0">
            <a:spAutoFit/>
          </a:bodyPr>
          <a:lstStyle/>
          <a:p>
            <a:pPr algn="ctr"/>
            <a:r>
              <a:rPr lang="en-US" sz="3200" b="1" dirty="0" smtClean="0"/>
              <a:t>Emergency Exploratory Drilling</a:t>
            </a:r>
            <a:endParaRPr lang="en-US" sz="32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ic_17"/>
          <p:cNvPicPr>
            <a:picLocks noChangeAspect="1" noChangeArrowheads="1"/>
          </p:cNvPicPr>
          <p:nvPr/>
        </p:nvPicPr>
        <p:blipFill>
          <a:blip r:embed="rId3" cstate="print"/>
          <a:srcRect r="1666" b="2222"/>
          <a:stretch>
            <a:fillRect/>
          </a:stretch>
        </p:blipFill>
        <p:spPr bwMode="auto">
          <a:xfrm>
            <a:off x="381000" y="1676400"/>
            <a:ext cx="5283200" cy="3962400"/>
          </a:xfrm>
          <a:prstGeom prst="rect">
            <a:avLst/>
          </a:prstGeom>
          <a:noFill/>
        </p:spPr>
      </p:pic>
      <p:sp>
        <p:nvSpPr>
          <p:cNvPr id="4" name="TextBox 3"/>
          <p:cNvSpPr txBox="1"/>
          <p:nvPr/>
        </p:nvSpPr>
        <p:spPr>
          <a:xfrm>
            <a:off x="5943600" y="1676400"/>
            <a:ext cx="2971800" cy="4031873"/>
          </a:xfrm>
          <a:prstGeom prst="rect">
            <a:avLst/>
          </a:prstGeom>
          <a:noFill/>
        </p:spPr>
        <p:txBody>
          <a:bodyPr wrap="square" rtlCol="0">
            <a:spAutoFit/>
          </a:bodyPr>
          <a:lstStyle/>
          <a:p>
            <a:r>
              <a:rPr lang="en-US" sz="1600" b="1" dirty="0" smtClean="0"/>
              <a:t>30 May – 4 June</a:t>
            </a:r>
          </a:p>
          <a:p>
            <a:r>
              <a:rPr lang="en-US" sz="1600" dirty="0" smtClean="0"/>
              <a:t>6 meter Drawdown</a:t>
            </a:r>
          </a:p>
          <a:p>
            <a:r>
              <a:rPr lang="en-US" sz="1600" dirty="0" smtClean="0"/>
              <a:t>(15 meters total)</a:t>
            </a:r>
          </a:p>
          <a:p>
            <a:endParaRPr lang="en-US" sz="1600" dirty="0" smtClean="0"/>
          </a:p>
          <a:p>
            <a:r>
              <a:rPr lang="en-US" sz="1600" b="1" dirty="0" smtClean="0"/>
              <a:t>10 June 1957</a:t>
            </a:r>
          </a:p>
          <a:p>
            <a:r>
              <a:rPr lang="en-US" sz="1600" dirty="0" smtClean="0"/>
              <a:t>First void was found in embankment near </a:t>
            </a:r>
            <a:r>
              <a:rPr lang="en-US" sz="1600" dirty="0" err="1" smtClean="0"/>
              <a:t>Sta</a:t>
            </a:r>
            <a:r>
              <a:rPr lang="en-US" sz="1600" dirty="0" smtClean="0"/>
              <a:t> 8+50 above the grout cap</a:t>
            </a:r>
          </a:p>
          <a:p>
            <a:endParaRPr lang="en-US" sz="1600" dirty="0" smtClean="0"/>
          </a:p>
          <a:p>
            <a:r>
              <a:rPr lang="en-US" sz="1600" b="1" dirty="0" smtClean="0"/>
              <a:t>18 June 1957</a:t>
            </a:r>
          </a:p>
          <a:p>
            <a:r>
              <a:rPr lang="en-US" sz="1600" dirty="0" smtClean="0"/>
              <a:t>Additional voids were found by borings</a:t>
            </a:r>
          </a:p>
          <a:p>
            <a:endParaRPr lang="en-US" sz="1600" dirty="0" smtClean="0"/>
          </a:p>
          <a:p>
            <a:r>
              <a:rPr lang="en-US" sz="1600" b="1" dirty="0" smtClean="0"/>
              <a:t>19 June 1957</a:t>
            </a:r>
          </a:p>
          <a:p>
            <a:r>
              <a:rPr lang="en-US" sz="1600" dirty="0" smtClean="0"/>
              <a:t>Decision to drain the pool additional 18 meters</a:t>
            </a:r>
            <a:endParaRPr lang="en-US" sz="1600" dirty="0"/>
          </a:p>
        </p:txBody>
      </p:sp>
      <p:sp>
        <p:nvSpPr>
          <p:cNvPr id="6" name="TextBox 5"/>
          <p:cNvSpPr txBox="1"/>
          <p:nvPr/>
        </p:nvSpPr>
        <p:spPr>
          <a:xfrm>
            <a:off x="838200" y="609600"/>
            <a:ext cx="7696200" cy="584775"/>
          </a:xfrm>
          <a:prstGeom prst="rect">
            <a:avLst/>
          </a:prstGeom>
          <a:noFill/>
        </p:spPr>
        <p:txBody>
          <a:bodyPr wrap="square" rtlCol="0">
            <a:spAutoFit/>
          </a:bodyPr>
          <a:lstStyle/>
          <a:p>
            <a:pPr algn="ctr"/>
            <a:r>
              <a:rPr lang="en-US" sz="3200" b="1" dirty="0" smtClean="0"/>
              <a:t>Locating Voids</a:t>
            </a:r>
            <a:endParaRPr lang="en-US" sz="32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ic_19"/>
          <p:cNvPicPr>
            <a:picLocks noChangeAspect="1" noChangeArrowheads="1"/>
          </p:cNvPicPr>
          <p:nvPr/>
        </p:nvPicPr>
        <p:blipFill>
          <a:blip r:embed="rId3" cstate="print"/>
          <a:srcRect/>
          <a:stretch>
            <a:fillRect/>
          </a:stretch>
        </p:blipFill>
        <p:spPr bwMode="auto">
          <a:xfrm>
            <a:off x="762000" y="1371600"/>
            <a:ext cx="4572000" cy="2583493"/>
          </a:xfrm>
          <a:prstGeom prst="rect">
            <a:avLst/>
          </a:prstGeom>
          <a:noFill/>
        </p:spPr>
      </p:pic>
      <p:sp>
        <p:nvSpPr>
          <p:cNvPr id="3" name="TextBox 2"/>
          <p:cNvSpPr txBox="1"/>
          <p:nvPr/>
        </p:nvSpPr>
        <p:spPr>
          <a:xfrm>
            <a:off x="5638800" y="1371600"/>
            <a:ext cx="3124200" cy="4616648"/>
          </a:xfrm>
          <a:prstGeom prst="rect">
            <a:avLst/>
          </a:prstGeom>
          <a:noFill/>
        </p:spPr>
        <p:txBody>
          <a:bodyPr wrap="square" rtlCol="0">
            <a:spAutoFit/>
          </a:bodyPr>
          <a:lstStyle/>
          <a:p>
            <a:r>
              <a:rPr lang="en-US" sz="1400" b="1" dirty="0" smtClean="0"/>
              <a:t>19 – 28 June</a:t>
            </a:r>
          </a:p>
          <a:p>
            <a:r>
              <a:rPr lang="en-US" sz="1400" dirty="0" smtClean="0"/>
              <a:t>Final 60 ft pool drawdown</a:t>
            </a:r>
          </a:p>
          <a:p>
            <a:r>
              <a:rPr lang="en-US" sz="1400" dirty="0" smtClean="0"/>
              <a:t>(110 ft total)</a:t>
            </a:r>
          </a:p>
          <a:p>
            <a:endParaRPr lang="en-US" sz="1400" dirty="0" smtClean="0"/>
          </a:p>
          <a:p>
            <a:r>
              <a:rPr lang="en-US" sz="1400" b="1" dirty="0" smtClean="0"/>
              <a:t>21 June 1957</a:t>
            </a:r>
          </a:p>
          <a:p>
            <a:r>
              <a:rPr lang="en-US" sz="1400" dirty="0" smtClean="0"/>
              <a:t>Extensive grouting program began to fill void in embankment </a:t>
            </a:r>
          </a:p>
          <a:p>
            <a:endParaRPr lang="en-US" sz="1400" dirty="0" smtClean="0"/>
          </a:p>
          <a:p>
            <a:r>
              <a:rPr lang="en-US" sz="1400" b="1" dirty="0" smtClean="0"/>
              <a:t>June to November 1957</a:t>
            </a:r>
          </a:p>
          <a:p>
            <a:r>
              <a:rPr lang="en-US" sz="1400" dirty="0" smtClean="0"/>
              <a:t>Repairs consisted of filling void with grout and consolidation grouting in areas surrounding the void</a:t>
            </a:r>
          </a:p>
          <a:p>
            <a:endParaRPr lang="en-US" sz="1400" dirty="0" smtClean="0"/>
          </a:p>
          <a:p>
            <a:r>
              <a:rPr lang="en-US" sz="1400" dirty="0" smtClean="0"/>
              <a:t>Grouting of embankment and foundation did not stop muddy flows near </a:t>
            </a:r>
            <a:r>
              <a:rPr lang="en-US" sz="1400" dirty="0" err="1" smtClean="0"/>
              <a:t>Sta</a:t>
            </a:r>
            <a:r>
              <a:rPr lang="en-US" sz="1400" dirty="0" smtClean="0"/>
              <a:t> 8+30</a:t>
            </a:r>
          </a:p>
          <a:p>
            <a:endParaRPr lang="en-US" sz="1400" dirty="0" smtClean="0"/>
          </a:p>
          <a:p>
            <a:r>
              <a:rPr lang="en-US" sz="1400" dirty="0" smtClean="0"/>
              <a:t>Two-foot drill hole was primed with large gravel and then grouted to form what the contractor called a “Cork”.</a:t>
            </a:r>
          </a:p>
          <a:p>
            <a:endParaRPr lang="en-US" sz="1400" dirty="0" smtClean="0"/>
          </a:p>
        </p:txBody>
      </p:sp>
      <p:pic>
        <p:nvPicPr>
          <p:cNvPr id="4" name="Picture 2"/>
          <p:cNvPicPr>
            <a:picLocks noChangeAspect="1" noChangeArrowheads="1"/>
          </p:cNvPicPr>
          <p:nvPr/>
        </p:nvPicPr>
        <p:blipFill>
          <a:blip r:embed="rId4" cstate="print">
            <a:lum bright="-46000"/>
          </a:blip>
          <a:srcRect/>
          <a:stretch>
            <a:fillRect/>
          </a:stretch>
        </p:blipFill>
        <p:spPr bwMode="auto">
          <a:xfrm>
            <a:off x="762000" y="4114800"/>
            <a:ext cx="4572000" cy="2139736"/>
          </a:xfrm>
          <a:prstGeom prst="rect">
            <a:avLst/>
          </a:prstGeom>
          <a:noFill/>
          <a:ln w="9525">
            <a:noFill/>
            <a:miter lim="800000"/>
            <a:headEnd/>
            <a:tailEnd/>
          </a:ln>
        </p:spPr>
      </p:pic>
      <p:sp>
        <p:nvSpPr>
          <p:cNvPr id="5" name="TextBox 4"/>
          <p:cNvSpPr txBox="1"/>
          <p:nvPr/>
        </p:nvSpPr>
        <p:spPr>
          <a:xfrm>
            <a:off x="762000" y="381000"/>
            <a:ext cx="7696200" cy="584775"/>
          </a:xfrm>
          <a:prstGeom prst="rect">
            <a:avLst/>
          </a:prstGeom>
          <a:noFill/>
        </p:spPr>
        <p:txBody>
          <a:bodyPr wrap="square" rtlCol="0">
            <a:spAutoFit/>
          </a:bodyPr>
          <a:lstStyle/>
          <a:p>
            <a:pPr algn="ctr"/>
            <a:r>
              <a:rPr lang="en-US" sz="3200" b="1" dirty="0" smtClean="0"/>
              <a:t>Grouting of Voids in Embankment</a:t>
            </a:r>
            <a:endParaRPr lang="en-US" sz="32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7715</TotalTime>
  <Words>2417</Words>
  <Application>Microsoft Office PowerPoint</Application>
  <PresentationFormat>On-screen Show (4:3)</PresentationFormat>
  <Paragraphs>491</Paragraphs>
  <Slides>58</Slides>
  <Notes>57</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Title Master</vt:lpstr>
      <vt:lpstr>Slide Master</vt:lpstr>
      <vt:lpstr>Dam Safety Modification Case Study</vt:lpstr>
      <vt:lpstr>Slide 2</vt:lpstr>
      <vt:lpstr>East Branch Dam</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  Interim Risk Reduction Measures  </vt:lpstr>
      <vt:lpstr>Slide 30</vt:lpstr>
      <vt:lpstr>East Branch Dam Dam Safety Modification Study </vt:lpstr>
      <vt:lpstr>Slide 32</vt:lpstr>
      <vt:lpstr>East Branch Dam Dam Safety Modification Study</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Dam Safety Modification Study Process  5. Key Comparison Factors</vt:lpstr>
      <vt:lpstr>Slide 55</vt:lpstr>
      <vt:lpstr>Slide 56</vt:lpstr>
      <vt:lpstr>Lessons Learned East Branch and other DSMS Projects </vt:lpstr>
      <vt:lpstr>Slide 58</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105</cp:revision>
  <dcterms:created xsi:type="dcterms:W3CDTF">2009-05-21T17:19:18Z</dcterms:created>
  <dcterms:modified xsi:type="dcterms:W3CDTF">2013-05-03T14:46:07Z</dcterms:modified>
</cp:coreProperties>
</file>