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2"/>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p:scale>
          <a:sx n="66" d="100"/>
          <a:sy n="66" d="100"/>
        </p:scale>
        <p:origin x="-1954" y="-7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9F544-2DF2-4901-BBC8-550359C383F7}" type="datetimeFigureOut">
              <a:rPr lang="en-US" smtClean="0"/>
              <a:pPr/>
              <a:t>5/12/2013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86603-AAC3-450C-8A0B-DE544C4FC5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0EF78A-E017-47F1-AD51-E56CD9F7CFA1}"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During the event of April 2011, an incident began to develop at Table Rock Dam.</a:t>
            </a:r>
          </a:p>
          <a:p>
            <a:endParaRPr lang="en-US" smtClean="0"/>
          </a:p>
          <a:p>
            <a:r>
              <a:rPr lang="en-US" smtClean="0"/>
              <a:t>The near record rainfall led to record inflow, a record release, followed by a record pool.  All of that was topped of with a slide on the downstream slope.</a:t>
            </a:r>
          </a:p>
          <a:p>
            <a:endParaRPr lang="en-US" smtClean="0"/>
          </a:p>
          <a:p>
            <a:r>
              <a:rPr lang="en-US" smtClean="0"/>
              <a:t>Record Rainfall = 10” in 72+ hours</a:t>
            </a:r>
          </a:p>
          <a:p>
            <a:endParaRPr lang="en-US" smtClean="0"/>
          </a:p>
          <a:p>
            <a:r>
              <a:rPr lang="en-US" smtClean="0"/>
              <a:t>Record Inflow = 290,000 cfs</a:t>
            </a:r>
          </a:p>
          <a:p>
            <a:endParaRPr lang="en-US" smtClean="0"/>
          </a:p>
          <a:p>
            <a:r>
              <a:rPr lang="en-US" smtClean="0"/>
              <a:t>Record Release = 68,000 cfs (previous record = 45,000 cfs)</a:t>
            </a:r>
          </a:p>
          <a:p>
            <a:endParaRPr lang="en-US" smtClean="0"/>
          </a:p>
          <a:p>
            <a:r>
              <a:rPr lang="en-US" smtClean="0"/>
              <a:t>Record Pool = 935.37-ft.</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91757E-B5B6-4E66-9E72-BE956BEAE0FC}"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en-US" smtClean="0"/>
              <a:t>The issue is discovered in the field, </a:t>
            </a:r>
          </a:p>
          <a:p>
            <a:pPr marL="228600" indent="-228600">
              <a:buFontTx/>
              <a:buAutoNum type="arabicParenR"/>
            </a:pPr>
            <a:endParaRPr lang="en-US" smtClean="0"/>
          </a:p>
          <a:p>
            <a:pPr marL="228600" indent="-228600">
              <a:buFontTx/>
              <a:buAutoNum type="arabicParenR"/>
            </a:pPr>
            <a:r>
              <a:rPr lang="en-US" smtClean="0"/>
              <a:t>OPM calls DSO,</a:t>
            </a:r>
          </a:p>
          <a:p>
            <a:pPr marL="228600" indent="-228600">
              <a:buFontTx/>
              <a:buAutoNum type="arabicParenR"/>
            </a:pPr>
            <a:endParaRPr lang="en-US" smtClean="0"/>
          </a:p>
          <a:p>
            <a:pPr marL="228600" indent="-228600">
              <a:buFontTx/>
              <a:buAutoNum type="arabicParenR"/>
            </a:pPr>
            <a:r>
              <a:rPr lang="en-US" smtClean="0"/>
              <a:t>DSO engages technical staff to make determination of problem,</a:t>
            </a:r>
          </a:p>
          <a:p>
            <a:pPr marL="228600" indent="-228600">
              <a:buFontTx/>
              <a:buAutoNum type="arabicParenR"/>
            </a:pPr>
            <a:endParaRPr lang="en-US" smtClean="0"/>
          </a:p>
          <a:p>
            <a:pPr marL="228600" indent="-228600">
              <a:buFontTx/>
              <a:buAutoNum type="arabicParenR"/>
            </a:pPr>
            <a:r>
              <a:rPr lang="en-US" smtClean="0"/>
              <a:t>staff is dispatched to the site, </a:t>
            </a:r>
          </a:p>
          <a:p>
            <a:pPr marL="228600" indent="-228600">
              <a:buFontTx/>
              <a:buAutoNum type="arabicParenR"/>
            </a:pPr>
            <a:endParaRPr lang="en-US" smtClean="0"/>
          </a:p>
          <a:p>
            <a:pPr marL="228600" indent="-228600">
              <a:buFontTx/>
              <a:buAutoNum type="arabicParenR"/>
            </a:pPr>
            <a:r>
              <a:rPr lang="en-US" smtClean="0"/>
              <a:t>media outlets are contacted to explain situation and to tell about road closure, </a:t>
            </a:r>
          </a:p>
          <a:p>
            <a:pPr marL="228600" indent="-228600">
              <a:buFontTx/>
              <a:buAutoNum type="arabicParenR"/>
            </a:pPr>
            <a:endParaRPr lang="en-US" smtClean="0"/>
          </a:p>
          <a:p>
            <a:pPr marL="228600" indent="-228600">
              <a:buFontTx/>
              <a:buAutoNum type="arabicParenR"/>
            </a:pPr>
            <a:r>
              <a:rPr lang="en-US" smtClean="0"/>
              <a:t>team is on-site making repair/stability decision and getting emergency contract in place,</a:t>
            </a:r>
          </a:p>
          <a:p>
            <a:pPr marL="228600" indent="-228600">
              <a:buFontTx/>
              <a:buAutoNum type="arabicParenR"/>
            </a:pPr>
            <a:endParaRPr lang="en-US" smtClean="0"/>
          </a:p>
          <a:p>
            <a:pPr marL="228600" indent="-228600">
              <a:buFontTx/>
              <a:buAutoNum type="arabicParenR"/>
            </a:pPr>
            <a:r>
              <a:rPr lang="en-US" smtClean="0"/>
              <a:t>DSPM concurrently reports evidence of distress to HQ because it fits the categories we mention above,</a:t>
            </a:r>
          </a:p>
          <a:p>
            <a:pPr marL="228600" indent="-228600">
              <a:buFontTx/>
              <a:buAutoNum type="arabicParenR"/>
            </a:pPr>
            <a:endParaRPr lang="en-US" smtClean="0"/>
          </a:p>
          <a:p>
            <a:pPr marL="228600" indent="-228600">
              <a:buFontTx/>
              <a:buAutoNum type="arabicParenR"/>
            </a:pPr>
            <a:r>
              <a:rPr lang="en-US" smtClean="0"/>
              <a:t>distress is repaired and project functions normally.  </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E075E9-54BF-41B5-B30C-CE404C262FEB}"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en-US" smtClean="0"/>
              <a:t>The issue is discovered in the field, </a:t>
            </a:r>
          </a:p>
          <a:p>
            <a:pPr marL="228600" indent="-228600">
              <a:buFontTx/>
              <a:buAutoNum type="arabicParenR"/>
            </a:pPr>
            <a:endParaRPr lang="en-US" smtClean="0"/>
          </a:p>
          <a:p>
            <a:pPr marL="228600" indent="-228600">
              <a:buFontTx/>
              <a:buAutoNum type="arabicParenR"/>
            </a:pPr>
            <a:r>
              <a:rPr lang="en-US" smtClean="0"/>
              <a:t>OPM calls DSO,</a:t>
            </a:r>
          </a:p>
          <a:p>
            <a:pPr marL="228600" indent="-228600">
              <a:buFontTx/>
              <a:buAutoNum type="arabicParenR"/>
            </a:pPr>
            <a:endParaRPr lang="en-US" smtClean="0"/>
          </a:p>
          <a:p>
            <a:pPr marL="228600" indent="-228600">
              <a:buFontTx/>
              <a:buAutoNum type="arabicParenR"/>
            </a:pPr>
            <a:r>
              <a:rPr lang="en-US" smtClean="0"/>
              <a:t>DSO engages technical staff to make determination of problem,</a:t>
            </a:r>
          </a:p>
          <a:p>
            <a:pPr marL="228600" indent="-228600">
              <a:buFontTx/>
              <a:buAutoNum type="arabicParenR"/>
            </a:pPr>
            <a:endParaRPr lang="en-US" smtClean="0"/>
          </a:p>
          <a:p>
            <a:pPr marL="228600" indent="-228600">
              <a:buFontTx/>
              <a:buAutoNum type="arabicParenR"/>
            </a:pPr>
            <a:r>
              <a:rPr lang="en-US" smtClean="0"/>
              <a:t>staff is dispatched to the site, </a:t>
            </a:r>
          </a:p>
          <a:p>
            <a:pPr marL="228600" indent="-228600">
              <a:buFontTx/>
              <a:buAutoNum type="arabicParenR"/>
            </a:pPr>
            <a:endParaRPr lang="en-US" smtClean="0"/>
          </a:p>
          <a:p>
            <a:pPr marL="228600" indent="-228600">
              <a:buFontTx/>
              <a:buAutoNum type="arabicParenR"/>
            </a:pPr>
            <a:r>
              <a:rPr lang="en-US" smtClean="0"/>
              <a:t>media outlets are contacted to explain situation and to tell about road closure, </a:t>
            </a:r>
          </a:p>
          <a:p>
            <a:pPr marL="228600" indent="-228600">
              <a:buFontTx/>
              <a:buAutoNum type="arabicParenR"/>
            </a:pPr>
            <a:endParaRPr lang="en-US" smtClean="0"/>
          </a:p>
          <a:p>
            <a:pPr marL="228600" indent="-228600">
              <a:buFontTx/>
              <a:buAutoNum type="arabicParenR"/>
            </a:pPr>
            <a:r>
              <a:rPr lang="en-US" smtClean="0"/>
              <a:t>team is on-site making repair/stability decision and getting emergency contract in place,</a:t>
            </a:r>
          </a:p>
          <a:p>
            <a:pPr marL="228600" indent="-228600">
              <a:buFontTx/>
              <a:buAutoNum type="arabicParenR"/>
            </a:pPr>
            <a:endParaRPr lang="en-US" smtClean="0"/>
          </a:p>
          <a:p>
            <a:pPr marL="228600" indent="-228600">
              <a:buFontTx/>
              <a:buAutoNum type="arabicParenR"/>
            </a:pPr>
            <a:r>
              <a:rPr lang="en-US" smtClean="0"/>
              <a:t>DSPM concurrently reports evidence of distress to HQ because it fits the categories we mention above,</a:t>
            </a:r>
          </a:p>
          <a:p>
            <a:pPr marL="228600" indent="-228600">
              <a:buFontTx/>
              <a:buAutoNum type="arabicParenR"/>
            </a:pPr>
            <a:endParaRPr lang="en-US" smtClean="0"/>
          </a:p>
          <a:p>
            <a:pPr marL="228600" indent="-228600">
              <a:buFontTx/>
              <a:buAutoNum type="arabicParenR"/>
            </a:pPr>
            <a:r>
              <a:rPr lang="en-US" smtClean="0"/>
              <a:t>distress is repaired and project functions normally.  </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190D7D-E179-486E-B0CD-A0188CD66F23}"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 the pool continued to rise, a slide was detected by the Project Office personnel on the downstream slope near the top of the dam.</a:t>
            </a:r>
          </a:p>
          <a:p>
            <a:endParaRPr lang="en-US" smtClean="0"/>
          </a:p>
          <a:p>
            <a:r>
              <a:rPr lang="en-US" smtClean="0"/>
              <a:t>Project personnel immediately notified Engineering Division and the DSO.</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2244AF-9E85-4B89-BBE5-30BD007417C5}"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Video of the slide taken by project personnel.</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468C71-9CBD-4DE3-9D8E-E43A9ABD1583}"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en-US" smtClean="0"/>
              <a:t>The issue is discovered in the field, </a:t>
            </a:r>
          </a:p>
          <a:p>
            <a:pPr marL="228600" indent="-228600">
              <a:buFontTx/>
              <a:buAutoNum type="arabicParenR"/>
            </a:pPr>
            <a:endParaRPr lang="en-US" smtClean="0"/>
          </a:p>
          <a:p>
            <a:pPr marL="228600" indent="-228600">
              <a:buFontTx/>
              <a:buAutoNum type="arabicParenR"/>
            </a:pPr>
            <a:r>
              <a:rPr lang="en-US" smtClean="0"/>
              <a:t>OPM calls DSO,</a:t>
            </a:r>
          </a:p>
          <a:p>
            <a:pPr marL="685800" lvl="1" indent="-228600">
              <a:buFont typeface="Calibri" pitchFamily="34" charset="0"/>
              <a:buAutoNum type="alphaLcParenR"/>
            </a:pPr>
            <a:r>
              <a:rPr lang="en-US" smtClean="0"/>
              <a:t>Confusion (Which is it?  sinkhole on upstream, sinkhole on downstream, slide on downstream)</a:t>
            </a:r>
          </a:p>
          <a:p>
            <a:pPr marL="685800" lvl="1" indent="-228600">
              <a:buFont typeface="Calibri" pitchFamily="34" charset="0"/>
              <a:buAutoNum type="alphaLcParenR"/>
            </a:pPr>
            <a:r>
              <a:rPr lang="en-US" smtClean="0"/>
              <a:t>Need photos</a:t>
            </a:r>
          </a:p>
          <a:p>
            <a:pPr marL="228600" indent="-228600">
              <a:buFontTx/>
              <a:buAutoNum type="arabicParenR"/>
            </a:pPr>
            <a:endParaRPr lang="en-US" smtClean="0"/>
          </a:p>
          <a:p>
            <a:pPr marL="228600" indent="-228600">
              <a:buFontTx/>
              <a:buAutoNum type="arabicParenR"/>
            </a:pPr>
            <a:r>
              <a:rPr lang="en-US" smtClean="0"/>
              <a:t>DSO engages technical staff to make determination of problem,</a:t>
            </a:r>
          </a:p>
          <a:p>
            <a:pPr marL="685800" lvl="1" indent="-228600">
              <a:buFont typeface="Calibri" pitchFamily="34" charset="0"/>
              <a:buAutoNum type="alphaLcParenR"/>
            </a:pPr>
            <a:r>
              <a:rPr lang="en-US" smtClean="0"/>
              <a:t>Quick stability analysis</a:t>
            </a:r>
          </a:p>
          <a:p>
            <a:pPr marL="685800" lvl="1" indent="-228600">
              <a:buFont typeface="Calibri" pitchFamily="34" charset="0"/>
              <a:buAutoNum type="alphaLcParenR"/>
            </a:pPr>
            <a:r>
              <a:rPr lang="en-US" smtClean="0"/>
              <a:t>No immediate evacuation or extreme releases required</a:t>
            </a:r>
          </a:p>
          <a:p>
            <a:pPr marL="685800" lvl="1" indent="-228600">
              <a:buFont typeface="Calibri" pitchFamily="34" charset="0"/>
              <a:buAutoNum type="alphaLcParenR"/>
            </a:pPr>
            <a:endParaRPr lang="en-US" smtClean="0"/>
          </a:p>
          <a:p>
            <a:pPr marL="228600" indent="-228600">
              <a:buFontTx/>
              <a:buAutoNum type="arabicParenR"/>
            </a:pPr>
            <a:r>
              <a:rPr lang="en-US" smtClean="0"/>
              <a:t>staff is dispatched to the site, </a:t>
            </a:r>
          </a:p>
          <a:p>
            <a:pPr marL="228600" indent="-228600"/>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1D19A6-B18E-4EC0-98E8-8D867E8DD3F9}"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The DSO, Tony Batey, had sent many SWL geotechnical engineers to observe Clearwater, a DSAC I dam, with rising water as well.</a:t>
            </a:r>
          </a:p>
          <a:p>
            <a:endParaRPr lang="en-US" smtClean="0"/>
          </a:p>
          <a:p>
            <a:pPr>
              <a:buFontTx/>
              <a:buChar char="•"/>
            </a:pPr>
            <a:r>
              <a:rPr lang="en-US" smtClean="0"/>
              <a:t>Little Rock Engineer was sent from Little Rock, AR (3.5 hr drive).</a:t>
            </a:r>
          </a:p>
          <a:p>
            <a:pPr>
              <a:buFontTx/>
              <a:buChar char="•"/>
            </a:pPr>
            <a:endParaRPr lang="en-US" smtClean="0"/>
          </a:p>
          <a:p>
            <a:pPr>
              <a:buFontTx/>
              <a:buChar char="•"/>
            </a:pPr>
            <a:r>
              <a:rPr lang="en-US" smtClean="0"/>
              <a:t>He quickly called his counterpart, SWT DSO Clif Warren, for geotechnical support.</a:t>
            </a:r>
          </a:p>
          <a:p>
            <a:pPr>
              <a:buFontTx/>
              <a:buChar char="•"/>
            </a:pPr>
            <a:endParaRPr lang="en-US" smtClean="0"/>
          </a:p>
          <a:p>
            <a:pPr>
              <a:buFontTx/>
              <a:buChar char="•"/>
            </a:pPr>
            <a:r>
              <a:rPr lang="en-US" smtClean="0"/>
              <a:t>Geotechnical engineer team from Tulsa sent to Table Rock immediately (3.5 hr drive).</a:t>
            </a:r>
          </a:p>
          <a:p>
            <a:pPr>
              <a:buFontTx/>
              <a:buChar char="•"/>
            </a:pPr>
            <a:endParaRPr lang="en-US" smtClean="0"/>
          </a:p>
          <a:p>
            <a:pPr>
              <a:buFontTx/>
              <a:buChar char="•"/>
            </a:pPr>
            <a:r>
              <a:rPr lang="en-US" smtClean="0"/>
              <a:t>While on the drive there, I received several phone calls stating there were now 2 slides, they were growing, and had reached the crest of the dam and the pool had exceeded the elevation of the base of the slide.</a:t>
            </a:r>
          </a:p>
          <a:p>
            <a:pPr>
              <a:buFontTx/>
              <a:buChar char="•"/>
            </a:pPr>
            <a:endParaRPr lang="en-US" smtClean="0"/>
          </a:p>
          <a:p>
            <a:pPr>
              <a:buFontTx/>
              <a:buChar char="•"/>
            </a:pPr>
            <a:r>
              <a:rPr lang="en-US" smtClean="0"/>
              <a:t>Operations and Water Management were considering an increase in releases to prevent further increase in pool.</a:t>
            </a:r>
          </a:p>
          <a:p>
            <a:pPr>
              <a:buFontTx/>
              <a:buChar char="•"/>
            </a:pPr>
            <a:endParaRPr lang="en-US" smtClean="0"/>
          </a:p>
          <a:p>
            <a:pPr>
              <a:buFontTx/>
              <a:buChar char="•"/>
            </a:pPr>
            <a:r>
              <a:rPr lang="en-US" smtClean="0"/>
              <a:t>Once we arrived at the site, it was dark and raining but we evaluated the slide, discussed it with the DSO, reviewed as-built drawings (in the warm and dry powerhouse), and eventually decided the dam was not at risk of failure and operations could continue in accordance with the Water Control Manual for such an extreme event.  Increased releases to control the rise in pool for embankment stability concerns were not required.</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8398F6-2B49-4828-BDD1-0E1F0AA86210}"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24-hour surveillance was instituted and continued until the situation was stabilized.</a:t>
            </a:r>
          </a:p>
          <a:p>
            <a:endParaRPr lang="en-US" smtClean="0"/>
          </a:p>
          <a:p>
            <a:r>
              <a:rPr lang="en-US" smtClean="0"/>
              <a:t>Left – Main slide area had 2-slides with mud flow to the downstream toe – just above the powerhouse.</a:t>
            </a:r>
          </a:p>
          <a:p>
            <a:endParaRPr lang="en-US" smtClean="0"/>
          </a:p>
          <a:p>
            <a:r>
              <a:rPr lang="en-US" smtClean="0"/>
              <a:t>Middle – A 3</a:t>
            </a:r>
            <a:r>
              <a:rPr lang="en-US" baseline="30000" smtClean="0"/>
              <a:t>rd</a:t>
            </a:r>
            <a:r>
              <a:rPr lang="en-US" smtClean="0"/>
              <a:t> slide developed overnight due to continued rain and saturation of the slope.  Plastic visqueen was place over the slide to reduce rainfall from entering the slide.</a:t>
            </a:r>
          </a:p>
          <a:p>
            <a:endParaRPr lang="en-US" smtClean="0"/>
          </a:p>
          <a:p>
            <a:r>
              <a:rPr lang="en-US" smtClean="0"/>
              <a:t>Right – Scarp of main slide near the crest was estimated to be 13-feet.</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7C820F-FA92-4F0C-B37E-C3C4E32FFF35}"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endParaRPr lang="en-US" smtClean="0"/>
          </a:p>
          <a:p>
            <a:pPr marL="228600" indent="-228600">
              <a:buFont typeface="Calibri" pitchFamily="34" charset="0"/>
              <a:buAutoNum type="arabicParenR"/>
            </a:pPr>
            <a:r>
              <a:rPr lang="en-US" smtClean="0"/>
              <a:t>media outlets and state police are contacted to explain situation and to tell about road closure, </a:t>
            </a:r>
          </a:p>
          <a:p>
            <a:pPr marL="685800" lvl="1" indent="-228600">
              <a:buFont typeface="Calibri" pitchFamily="34" charset="0"/>
              <a:buAutoNum type="alphaLcParenR"/>
            </a:pPr>
            <a:r>
              <a:rPr lang="en-US" smtClean="0"/>
              <a:t>High visibility</a:t>
            </a:r>
          </a:p>
          <a:p>
            <a:pPr marL="685800" lvl="1" indent="-228600">
              <a:buFont typeface="Calibri" pitchFamily="34" charset="0"/>
              <a:buAutoNum type="alphaLcParenR"/>
            </a:pPr>
            <a:r>
              <a:rPr lang="en-US" smtClean="0"/>
              <a:t>Road closure for traffic safety</a:t>
            </a:r>
          </a:p>
          <a:p>
            <a:pPr marL="685800" lvl="1" indent="-228600">
              <a:buFont typeface="Calibri" pitchFamily="34" charset="0"/>
              <a:buAutoNum type="alphaLcParenR"/>
            </a:pPr>
            <a:r>
              <a:rPr lang="en-US" smtClean="0"/>
              <a:t>Lessened public angst </a:t>
            </a:r>
          </a:p>
          <a:p>
            <a:pPr marL="228600" indent="-228600">
              <a:buFont typeface="Calibri" pitchFamily="34" charset="0"/>
              <a:buAutoNum type="arabicParenR"/>
            </a:pPr>
            <a:endParaRPr lang="en-US" smtClean="0"/>
          </a:p>
          <a:p>
            <a:pPr marL="228600" indent="-228600">
              <a:buFont typeface="Calibri" pitchFamily="34" charset="0"/>
              <a:buAutoNum type="arabicParenR"/>
            </a:pPr>
            <a:r>
              <a:rPr lang="en-US" smtClean="0"/>
              <a:t>DSPM concurrently reports evidence of distress to HQ because it fits the categories we mention above,</a:t>
            </a:r>
          </a:p>
          <a:p>
            <a:pPr marL="228600" indent="-228600">
              <a:buFont typeface="Calibri" pitchFamily="34" charset="0"/>
              <a:buAutoNum type="arabicParenR"/>
            </a:pPr>
            <a:endParaRPr lang="en-US" smtClean="0"/>
          </a:p>
          <a:p>
            <a:pPr marL="228600" indent="-228600"/>
            <a:endParaRPr lang="en-US" smtClean="0"/>
          </a:p>
          <a:p>
            <a:pPr marL="228600" indent="-228600">
              <a:buFontTx/>
              <a:buAutoNum type="arabicParenR"/>
            </a:pPr>
            <a:endParaRPr lang="en-US" smtClean="0"/>
          </a:p>
          <a:p>
            <a:pPr marL="228600" indent="-228600"/>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F8EE01-563A-4A20-BC77-B4FFAC478F8C}"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left photo is the Table Rock office.  The water is typically several yards from the project beyond the trees in the foreground..  It eventually rose to within 1-2 feet  deep adjacent to the office.</a:t>
            </a:r>
          </a:p>
          <a:p>
            <a:endParaRPr lang="en-US" smtClean="0"/>
          </a:p>
          <a:p>
            <a:r>
              <a:rPr lang="en-US" smtClean="0"/>
              <a:t>The middle photo is from the right abutment of the dam showing the releases and homes immediately downstream.</a:t>
            </a:r>
          </a:p>
          <a:p>
            <a:endParaRPr lang="en-US" smtClean="0"/>
          </a:p>
          <a:p>
            <a:r>
              <a:rPr lang="en-US" smtClean="0"/>
              <a:t>The bottom right photo is of downtown Branson, MO.  Several business along the river were inundated.  Several homes along the River and Lake Taneycomo where flooded downstream</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391A92-F2DD-461B-A66A-F42224057567}"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SWL operates 6 flood damage reduction lakes in the White River Basin</a:t>
            </a:r>
          </a:p>
          <a:p>
            <a:pPr lvl="1">
              <a:buFontTx/>
              <a:buChar char="•"/>
            </a:pPr>
            <a:r>
              <a:rPr lang="en-US" smtClean="0"/>
              <a:t>Drains 28,000 sm across southern Missouri and Arkansas</a:t>
            </a:r>
          </a:p>
          <a:p>
            <a:pPr lvl="1">
              <a:buFontTx/>
              <a:buChar char="•"/>
            </a:pPr>
            <a:r>
              <a:rPr lang="en-US" smtClean="0"/>
              <a:t>Empties into the Mississippi River near Tichnor, AR</a:t>
            </a:r>
          </a:p>
          <a:p>
            <a:pPr>
              <a:buFontTx/>
              <a:buChar char="•"/>
            </a:pPr>
            <a:r>
              <a:rPr lang="en-US" smtClean="0"/>
              <a:t>SWL operates 13 navigation locks and dams and 2 flood damage reduction lakes in the Arkansas River Basin in Arkansas.</a:t>
            </a:r>
          </a:p>
          <a:p>
            <a:pPr lvl="1">
              <a:buFontTx/>
              <a:buChar char="•"/>
            </a:pPr>
            <a:r>
              <a:rPr lang="en-US" smtClean="0"/>
              <a:t>The entire basin, which originates in the Rocky Mountains of CO, drains 160,000 sm before joining the White River and emptying into the Mississippi River.</a:t>
            </a:r>
          </a:p>
          <a:p>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D89493-23DB-4D55-84E3-A73C76431E66}"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wrap="square" numCol="1" anchor="t" anchorCtr="0" compatLnSpc="1">
            <a:prstTxWarp prst="textNoShape">
              <a:avLst/>
            </a:prstTxWarp>
          </a:bodyPr>
          <a:lstStyle/>
          <a:p>
            <a:pPr>
              <a:buFont typeface="Arial" pitchFamily="34" charset="0"/>
              <a:buChar char="•"/>
              <a:defRPr/>
            </a:pPr>
            <a:r>
              <a:rPr lang="en-US" dirty="0" smtClean="0"/>
              <a:t> DSPMT is an important web based site that is used to consolidate critical dam safety data for the USACE inventory. </a:t>
            </a:r>
          </a:p>
          <a:p>
            <a:pPr>
              <a:buFont typeface="Arial" pitchFamily="34" charset="0"/>
              <a:buChar char="•"/>
              <a:defRPr/>
            </a:pPr>
            <a:endParaRPr lang="en-US" dirty="0" smtClean="0"/>
          </a:p>
          <a:p>
            <a:pPr>
              <a:buFont typeface="Arial" pitchFamily="34" charset="0"/>
              <a:buChar char="•"/>
              <a:defRPr/>
            </a:pPr>
            <a:r>
              <a:rPr lang="en-US" dirty="0" smtClean="0"/>
              <a:t> Questionnaire for notification of distress involves project specific data. </a:t>
            </a:r>
          </a:p>
          <a:p>
            <a:pPr lvl="1">
              <a:buFont typeface="Arial" pitchFamily="34" charset="0"/>
              <a:buChar char="•"/>
              <a:defRPr/>
            </a:pPr>
            <a:r>
              <a:rPr lang="en-US" dirty="0" smtClean="0"/>
              <a:t>Experience and knowledge of DSPM is very important</a:t>
            </a:r>
          </a:p>
          <a:p>
            <a:pPr>
              <a:defRPr/>
            </a:pPr>
            <a:endParaRPr lang="en-US" dirty="0" smtClean="0"/>
          </a:p>
          <a:p>
            <a:pPr>
              <a:buFont typeface="Arial" pitchFamily="34" charset="0"/>
              <a:buChar char="•"/>
              <a:defRPr/>
            </a:pPr>
            <a:r>
              <a:rPr lang="en-US" dirty="0" smtClean="0"/>
              <a:t>Report does not have to be lengthy but should include:</a:t>
            </a:r>
          </a:p>
          <a:p>
            <a:pPr marL="685800" lvl="1" indent="-228600">
              <a:buFont typeface="+mj-lt"/>
              <a:buAutoNum type="alphaLcParenR"/>
              <a:defRPr/>
            </a:pPr>
            <a:r>
              <a:rPr lang="en-US" dirty="0" smtClean="0"/>
              <a:t>A concise summary of the issue/distress</a:t>
            </a:r>
          </a:p>
          <a:p>
            <a:pPr marL="685800" lvl="1" indent="-228600">
              <a:buFont typeface="+mj-lt"/>
              <a:buAutoNum type="alphaLcParenR"/>
              <a:defRPr/>
            </a:pPr>
            <a:r>
              <a:rPr lang="en-US" dirty="0" smtClean="0"/>
              <a:t>Where it is located</a:t>
            </a:r>
          </a:p>
          <a:p>
            <a:pPr marL="685800" lvl="1" indent="-228600">
              <a:buFont typeface="+mj-lt"/>
              <a:buAutoNum type="alphaLcParenR"/>
              <a:defRPr/>
            </a:pPr>
            <a:r>
              <a:rPr lang="en-US" dirty="0" smtClean="0"/>
              <a:t>Appropriate actions being taken</a:t>
            </a:r>
          </a:p>
          <a:p>
            <a:pPr marL="685800" lvl="1" indent="-228600">
              <a:buFont typeface="+mj-lt"/>
              <a:buAutoNum type="alphaLcParenR"/>
              <a:defRPr/>
            </a:pPr>
            <a:r>
              <a:rPr lang="en-US" dirty="0" smtClean="0"/>
              <a:t>Photographs of the distress</a:t>
            </a:r>
          </a:p>
          <a:p>
            <a:pPr marL="685800" lvl="1" indent="-228600">
              <a:buFont typeface="+mj-lt"/>
              <a:buAutoNum type="alphaLcParenR"/>
              <a:defRPr/>
            </a:pPr>
            <a:r>
              <a:rPr lang="en-US" smtClean="0"/>
              <a:t>Plan forward</a:t>
            </a:r>
            <a:endParaRPr lang="en-US" dirty="0" smtClean="0"/>
          </a:p>
          <a:p>
            <a:pPr marL="685800" lvl="1" indent="-228600">
              <a:buFont typeface="+mj-lt"/>
              <a:buAutoNum type="alphaLcParenR"/>
              <a:defRPr/>
            </a:pPr>
            <a:r>
              <a:rPr lang="en-US" dirty="0" smtClean="0"/>
              <a:t>Sketches of planned remediation</a:t>
            </a:r>
          </a:p>
          <a:p>
            <a:pPr marL="685800" lvl="1" indent="-228600">
              <a:buFont typeface="+mj-lt"/>
              <a:buAutoNum type="alphaLcParen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FAAA73-C3EC-4297-B8F0-76E0F01946E4}"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en-US" smtClean="0"/>
              <a:t>The issue is discovered in the field, </a:t>
            </a:r>
          </a:p>
          <a:p>
            <a:pPr marL="228600" indent="-228600">
              <a:buFontTx/>
              <a:buAutoNum type="arabicParenR"/>
            </a:pPr>
            <a:endParaRPr lang="en-US" smtClean="0"/>
          </a:p>
          <a:p>
            <a:pPr marL="228600" indent="-228600">
              <a:buFontTx/>
              <a:buAutoNum type="arabicParenR"/>
            </a:pPr>
            <a:r>
              <a:rPr lang="en-US" smtClean="0"/>
              <a:t>OPM calls DSO,</a:t>
            </a:r>
          </a:p>
          <a:p>
            <a:pPr marL="228600" indent="-228600">
              <a:buFontTx/>
              <a:buAutoNum type="arabicParenR"/>
            </a:pPr>
            <a:endParaRPr lang="en-US" smtClean="0"/>
          </a:p>
          <a:p>
            <a:pPr marL="228600" indent="-228600">
              <a:buFontTx/>
              <a:buAutoNum type="arabicParenR"/>
            </a:pPr>
            <a:r>
              <a:rPr lang="en-US" smtClean="0"/>
              <a:t>DSO engages technical staff to make determination of problem,</a:t>
            </a:r>
          </a:p>
          <a:p>
            <a:pPr marL="228600" indent="-228600">
              <a:buFontTx/>
              <a:buAutoNum type="arabicParenR"/>
            </a:pPr>
            <a:endParaRPr lang="en-US" smtClean="0"/>
          </a:p>
          <a:p>
            <a:pPr marL="228600" indent="-228600">
              <a:buFontTx/>
              <a:buAutoNum type="arabicParenR"/>
            </a:pPr>
            <a:r>
              <a:rPr lang="en-US" smtClean="0"/>
              <a:t>staff is dispatched to the site, </a:t>
            </a:r>
          </a:p>
          <a:p>
            <a:pPr marL="228600" indent="-228600">
              <a:buFontTx/>
              <a:buAutoNum type="arabicParenR"/>
            </a:pPr>
            <a:endParaRPr lang="en-US" smtClean="0"/>
          </a:p>
          <a:p>
            <a:pPr marL="228600" indent="-228600">
              <a:buFontTx/>
              <a:buAutoNum type="arabicParenR"/>
            </a:pPr>
            <a:r>
              <a:rPr lang="en-US" smtClean="0"/>
              <a:t>media outlets are contacted to explain situation and to tell about road closure, </a:t>
            </a:r>
          </a:p>
          <a:p>
            <a:pPr marL="228600" indent="-228600">
              <a:buFontTx/>
              <a:buAutoNum type="arabicParenR"/>
            </a:pPr>
            <a:endParaRPr lang="en-US" smtClean="0"/>
          </a:p>
          <a:p>
            <a:pPr marL="228600" indent="-228600">
              <a:buFontTx/>
              <a:buAutoNum type="arabicParenR"/>
            </a:pPr>
            <a:r>
              <a:rPr lang="en-US" smtClean="0"/>
              <a:t>team is on-site making repair/stability decision and getting emergency contract in place,</a:t>
            </a:r>
          </a:p>
          <a:p>
            <a:pPr marL="228600" indent="-228600">
              <a:buFontTx/>
              <a:buAutoNum type="arabicParenR"/>
            </a:pPr>
            <a:endParaRPr lang="en-US" smtClean="0"/>
          </a:p>
          <a:p>
            <a:pPr marL="228600" indent="-228600">
              <a:buFontTx/>
              <a:buAutoNum type="arabicParenR"/>
            </a:pPr>
            <a:r>
              <a:rPr lang="en-US" smtClean="0"/>
              <a:t>DSPM concurrently reports evidence of distress to HQ because it fits the categories we mention above,</a:t>
            </a:r>
          </a:p>
          <a:p>
            <a:pPr marL="228600" indent="-228600">
              <a:buFontTx/>
              <a:buAutoNum type="arabicParenR"/>
            </a:pPr>
            <a:endParaRPr lang="en-US" smtClean="0"/>
          </a:p>
          <a:p>
            <a:pPr marL="228600" indent="-228600">
              <a:buFontTx/>
              <a:buAutoNum type="arabicParenR"/>
            </a:pPr>
            <a:r>
              <a:rPr lang="en-US" smtClean="0"/>
              <a:t>distress is repaired and project functions normally.  </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1B7DB4-4FC6-4877-BF7E-06939C055E06}"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State Highway on top of the dam was closed to traffic for 2 days.  The upstream lane was then opened until the Contractor began work which closed both lanes again for 2 weeks.</a:t>
            </a:r>
          </a:p>
          <a:p>
            <a:endParaRPr lang="en-US" smtClean="0"/>
          </a:p>
          <a:p>
            <a:r>
              <a:rPr lang="en-US" smtClean="0"/>
              <a:t>The emergency repair consisted of:</a:t>
            </a:r>
          </a:p>
          <a:p>
            <a:pPr>
              <a:buFontTx/>
              <a:buChar char="•"/>
            </a:pPr>
            <a:r>
              <a:rPr lang="en-US" smtClean="0"/>
              <a:t>Excavation and Removal of the slide</a:t>
            </a:r>
          </a:p>
          <a:p>
            <a:pPr>
              <a:buFontTx/>
              <a:buChar char="•"/>
            </a:pPr>
            <a:r>
              <a:rPr lang="en-US" smtClean="0"/>
              <a:t>Placement of an 18-inch sand filter against the existing core and bottom of the excavation (Use of sand was minimized since sand was not readily available – turned out not to be an issue)</a:t>
            </a:r>
          </a:p>
          <a:p>
            <a:pPr>
              <a:buFontTx/>
              <a:buChar char="•"/>
            </a:pPr>
            <a:r>
              <a:rPr lang="en-US" smtClean="0"/>
              <a:t>A gravel zone at the base of the sand to allow drainage of any embankment seepage or infiltrated water</a:t>
            </a:r>
          </a:p>
          <a:p>
            <a:pPr>
              <a:buFontTx/>
              <a:buChar char="•"/>
            </a:pPr>
            <a:r>
              <a:rPr lang="en-US" smtClean="0"/>
              <a:t>Backfill with compacted clay soil and top soil</a:t>
            </a:r>
          </a:p>
          <a:p>
            <a:endParaRPr lang="en-US" smtClean="0"/>
          </a:p>
          <a:p>
            <a:r>
              <a:rPr lang="en-US" smtClean="0"/>
              <a:t>Emergency plans and specs were completed within three days of the slide.</a:t>
            </a:r>
          </a:p>
          <a:p>
            <a:endParaRPr lang="en-US" smtClean="0"/>
          </a:p>
          <a:p>
            <a:r>
              <a:rPr lang="en-US" smtClean="0"/>
              <a:t>Four pages of specs and one drawing became 70 pages of contract documents.</a:t>
            </a:r>
          </a:p>
          <a:p>
            <a:endParaRPr lang="en-US" smtClean="0"/>
          </a:p>
          <a:p>
            <a:r>
              <a:rPr lang="en-US" smtClean="0"/>
              <a:t>Two local contractors were invited to the site to discuss the repairs.  Some modifications were made based on their comments.  Contractors were given 24 hours to submit a bid.  Both submitted a bid on time.  The contract was awarded the same day.</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36C15A-247B-424A-8B2E-25FA06BB983D}"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en-US" smtClean="0"/>
              <a:t>The issue is discovered in the field, </a:t>
            </a:r>
          </a:p>
          <a:p>
            <a:pPr marL="228600" indent="-228600">
              <a:buFontTx/>
              <a:buAutoNum type="arabicParenR"/>
            </a:pPr>
            <a:endParaRPr lang="en-US" smtClean="0"/>
          </a:p>
          <a:p>
            <a:pPr marL="228600" indent="-228600">
              <a:buFontTx/>
              <a:buAutoNum type="arabicParenR"/>
            </a:pPr>
            <a:r>
              <a:rPr lang="en-US" smtClean="0"/>
              <a:t>OPM calls DSO,</a:t>
            </a:r>
          </a:p>
          <a:p>
            <a:pPr marL="228600" indent="-228600">
              <a:buFontTx/>
              <a:buAutoNum type="arabicParenR"/>
            </a:pPr>
            <a:endParaRPr lang="en-US" smtClean="0"/>
          </a:p>
          <a:p>
            <a:pPr marL="228600" indent="-228600">
              <a:buFontTx/>
              <a:buAutoNum type="arabicParenR"/>
            </a:pPr>
            <a:r>
              <a:rPr lang="en-US" smtClean="0"/>
              <a:t>DSO engages technical staff to make determination of problem,</a:t>
            </a:r>
          </a:p>
          <a:p>
            <a:pPr marL="228600" indent="-228600">
              <a:buFontTx/>
              <a:buAutoNum type="arabicParenR"/>
            </a:pPr>
            <a:endParaRPr lang="en-US" smtClean="0"/>
          </a:p>
          <a:p>
            <a:pPr marL="228600" indent="-228600">
              <a:buFontTx/>
              <a:buAutoNum type="arabicParenR"/>
            </a:pPr>
            <a:r>
              <a:rPr lang="en-US" smtClean="0"/>
              <a:t>staff is dispatched to the site, </a:t>
            </a:r>
          </a:p>
          <a:p>
            <a:pPr marL="228600" indent="-228600">
              <a:buFontTx/>
              <a:buAutoNum type="arabicParenR"/>
            </a:pPr>
            <a:endParaRPr lang="en-US" smtClean="0"/>
          </a:p>
          <a:p>
            <a:pPr marL="228600" indent="-228600">
              <a:buFontTx/>
              <a:buAutoNum type="arabicParenR"/>
            </a:pPr>
            <a:r>
              <a:rPr lang="en-US" smtClean="0"/>
              <a:t>media outlets are contacted to explain situation and to tell about road closure, </a:t>
            </a:r>
          </a:p>
          <a:p>
            <a:pPr marL="228600" indent="-228600">
              <a:buFontTx/>
              <a:buAutoNum type="arabicParenR"/>
            </a:pPr>
            <a:endParaRPr lang="en-US" smtClean="0"/>
          </a:p>
          <a:p>
            <a:pPr marL="228600" indent="-228600">
              <a:buFontTx/>
              <a:buAutoNum type="arabicParenR"/>
            </a:pPr>
            <a:r>
              <a:rPr lang="en-US" smtClean="0"/>
              <a:t>team is on-site making repair/stability decision and getting emergency contract in place,</a:t>
            </a:r>
          </a:p>
          <a:p>
            <a:pPr marL="228600" indent="-228600">
              <a:buFontTx/>
              <a:buAutoNum type="arabicParenR"/>
            </a:pPr>
            <a:endParaRPr lang="en-US" smtClean="0"/>
          </a:p>
          <a:p>
            <a:pPr marL="228600" indent="-228600">
              <a:buFontTx/>
              <a:buAutoNum type="arabicParenR"/>
            </a:pPr>
            <a:r>
              <a:rPr lang="en-US" smtClean="0"/>
              <a:t>DSPM concurrently reports evidence of distress to HQ because it fits the categories we mention above,</a:t>
            </a:r>
          </a:p>
          <a:p>
            <a:pPr marL="228600" indent="-228600">
              <a:buFontTx/>
              <a:buAutoNum type="arabicParenR"/>
            </a:pPr>
            <a:endParaRPr lang="en-US" smtClean="0"/>
          </a:p>
          <a:p>
            <a:pPr marL="228600" indent="-228600">
              <a:buFontTx/>
              <a:buAutoNum type="arabicParenR"/>
            </a:pPr>
            <a:r>
              <a:rPr lang="en-US" smtClean="0"/>
              <a:t>distress is repaired and project functions normally.  </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9D4866-71B9-48F2-8FD1-1756CC3EF774}"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Removal of slide is shown in left photo.  As the excavation progressed, additional rainfall occurred.  The contractor protected the excavated slope with a thin geomembrane, as shown in photo on the right.  As the excavation progressed, it was discovered the removal depth of 15-feet was not sufficient.  Engineers completed estimates of excavated slope stability and recommended the excavation could safely proceed to a depth of 19-feet.  Once the rain ceased and excavation proceeded, a maximum depth of 17-feet was required to remove the soft and wet slide material.</a:t>
            </a:r>
          </a:p>
          <a:p>
            <a:pPr>
              <a:buFontTx/>
              <a:buChar char="•"/>
            </a:pPr>
            <a:endParaRPr lang="en-US" smtClean="0"/>
          </a:p>
          <a:p>
            <a:pPr>
              <a:buFontTx/>
              <a:buChar char="•"/>
            </a:pPr>
            <a:r>
              <a:rPr lang="en-US" smtClean="0"/>
              <a:t>Approximately 7,000 cy of compacted fill was placed.</a:t>
            </a:r>
          </a:p>
          <a:p>
            <a:pPr>
              <a:buFontTx/>
              <a:buChar char="•"/>
            </a:pPr>
            <a:endParaRPr lang="en-US" smtClean="0"/>
          </a:p>
          <a:p>
            <a:pPr>
              <a:buFontTx/>
              <a:buChar char="•"/>
            </a:pPr>
            <a:r>
              <a:rPr lang="en-US" smtClean="0"/>
              <a:t>Construction was completed within 2 weeks of award.</a:t>
            </a:r>
          </a:p>
          <a:p>
            <a:pPr>
              <a:buFontTx/>
              <a:buChar char="•"/>
            </a:pPr>
            <a:endParaRPr lang="en-US" smtClean="0"/>
          </a:p>
          <a:p>
            <a:pPr>
              <a:buFontTx/>
              <a:buChar char="•"/>
            </a:pPr>
            <a:r>
              <a:rPr lang="en-US" smtClean="0"/>
              <a:t>Total cost of slide repair was about $120,000 (pending modification to add more seeding/turfing).</a:t>
            </a:r>
          </a:p>
          <a:p>
            <a:pPr>
              <a:buFontTx/>
              <a:buChar char="•"/>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98F10B-679A-42B2-830A-57EC6A0C217D}"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arenR"/>
            </a:pPr>
            <a:r>
              <a:rPr lang="en-US" smtClean="0"/>
              <a:t>The issue is discovered in the field, </a:t>
            </a:r>
          </a:p>
          <a:p>
            <a:pPr marL="228600" indent="-228600">
              <a:buFontTx/>
              <a:buAutoNum type="arabicParenR"/>
            </a:pPr>
            <a:endParaRPr lang="en-US" smtClean="0"/>
          </a:p>
          <a:p>
            <a:pPr marL="228600" indent="-228600">
              <a:buFontTx/>
              <a:buAutoNum type="arabicParenR"/>
            </a:pPr>
            <a:r>
              <a:rPr lang="en-US" smtClean="0"/>
              <a:t>OPM calls DSO,</a:t>
            </a:r>
          </a:p>
          <a:p>
            <a:pPr marL="228600" indent="-228600">
              <a:buFontTx/>
              <a:buAutoNum type="arabicParenR"/>
            </a:pPr>
            <a:endParaRPr lang="en-US" smtClean="0"/>
          </a:p>
          <a:p>
            <a:pPr marL="228600" indent="-228600">
              <a:buFontTx/>
              <a:buAutoNum type="arabicParenR"/>
            </a:pPr>
            <a:r>
              <a:rPr lang="en-US" smtClean="0"/>
              <a:t>DSO engages technical staff to make determination of problem,</a:t>
            </a:r>
          </a:p>
          <a:p>
            <a:pPr marL="228600" indent="-228600">
              <a:buFontTx/>
              <a:buAutoNum type="arabicParenR"/>
            </a:pPr>
            <a:endParaRPr lang="en-US" smtClean="0"/>
          </a:p>
          <a:p>
            <a:pPr marL="228600" indent="-228600">
              <a:buFontTx/>
              <a:buAutoNum type="arabicParenR"/>
            </a:pPr>
            <a:r>
              <a:rPr lang="en-US" smtClean="0"/>
              <a:t>staff is dispatched to the site, </a:t>
            </a:r>
          </a:p>
          <a:p>
            <a:pPr marL="228600" indent="-228600">
              <a:buFontTx/>
              <a:buAutoNum type="arabicParenR"/>
            </a:pPr>
            <a:endParaRPr lang="en-US" smtClean="0"/>
          </a:p>
          <a:p>
            <a:pPr marL="228600" indent="-228600">
              <a:buFontTx/>
              <a:buAutoNum type="arabicParenR"/>
            </a:pPr>
            <a:r>
              <a:rPr lang="en-US" smtClean="0"/>
              <a:t>media outlets are contacted to explain situation and to tell about road closure, </a:t>
            </a:r>
          </a:p>
          <a:p>
            <a:pPr marL="228600" indent="-228600">
              <a:buFontTx/>
              <a:buAutoNum type="arabicParenR"/>
            </a:pPr>
            <a:endParaRPr lang="en-US" smtClean="0"/>
          </a:p>
          <a:p>
            <a:pPr marL="228600" indent="-228600">
              <a:buFontTx/>
              <a:buAutoNum type="arabicParenR"/>
            </a:pPr>
            <a:r>
              <a:rPr lang="en-US" smtClean="0"/>
              <a:t>team is on-site making repair/stability decision and getting emergency contract in place,</a:t>
            </a:r>
          </a:p>
          <a:p>
            <a:pPr marL="228600" indent="-228600">
              <a:buFontTx/>
              <a:buAutoNum type="arabicParenR"/>
            </a:pPr>
            <a:endParaRPr lang="en-US" smtClean="0"/>
          </a:p>
          <a:p>
            <a:pPr marL="228600" indent="-228600">
              <a:buFontTx/>
              <a:buAutoNum type="arabicParenR"/>
            </a:pPr>
            <a:r>
              <a:rPr lang="en-US" smtClean="0"/>
              <a:t>DSPM concurrently reports evidence of distress to HQ because it fits the categories we mention above,</a:t>
            </a:r>
          </a:p>
          <a:p>
            <a:pPr marL="228600" indent="-228600">
              <a:buFontTx/>
              <a:buAutoNum type="arabicParenR"/>
            </a:pPr>
            <a:endParaRPr lang="en-US" smtClean="0"/>
          </a:p>
          <a:p>
            <a:pPr marL="228600" indent="-228600">
              <a:buFontTx/>
              <a:buAutoNum type="arabicParenR"/>
            </a:pPr>
            <a:r>
              <a:rPr lang="en-US" smtClean="0"/>
              <a:t>distress is repaired and project functions normally.  </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36F276-D167-4FAA-B60F-CB2468EE4A4A}"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THIS IS A SUCCESS STORY!!  Everyone is well trained and knows their roles</a:t>
            </a:r>
          </a:p>
          <a:p>
            <a:pPr>
              <a:buFontTx/>
              <a:buChar char="•"/>
            </a:pPr>
            <a:endParaRPr lang="en-US" smtClean="0"/>
          </a:p>
          <a:p>
            <a:pPr>
              <a:buFontTx/>
              <a:buChar char="•"/>
            </a:pPr>
            <a:r>
              <a:rPr lang="en-US" smtClean="0"/>
              <a:t>In the middle of a flood fight, resources will be stretched thin</a:t>
            </a:r>
          </a:p>
          <a:p>
            <a:pPr>
              <a:buFontTx/>
              <a:buChar char="•"/>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5288BF-16CD-4F08-9096-8DD13C80C744}"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smtClean="0"/>
          </a:p>
          <a:p>
            <a:pPr>
              <a:buFontTx/>
              <a:buChar char="•"/>
            </a:pPr>
            <a:r>
              <a:rPr lang="en-US" smtClean="0"/>
              <a:t>I can basically sum up this page with the word:  RELATIONSHIPS!</a:t>
            </a:r>
          </a:p>
          <a:p>
            <a:pPr>
              <a:buFontTx/>
              <a:buChar char="•"/>
            </a:pPr>
            <a:endParaRPr lang="en-US" smtClean="0"/>
          </a:p>
          <a:p>
            <a:pPr>
              <a:buFontTx/>
              <a:buChar char="•"/>
            </a:pPr>
            <a:r>
              <a:rPr lang="en-US" smtClean="0"/>
              <a:t>Never underestimate the need for PAO support and a solid communications plan (RELATIONSHIPS) </a:t>
            </a:r>
          </a:p>
          <a:p>
            <a:pPr lvl="1">
              <a:buFontTx/>
              <a:buChar char="•"/>
            </a:pPr>
            <a:r>
              <a:rPr lang="en-US" smtClean="0"/>
              <a:t>Build a climate where the project personnel are comfortable in calling.</a:t>
            </a:r>
          </a:p>
          <a:p>
            <a:pPr>
              <a:buFontTx/>
              <a:buChar char="•"/>
            </a:pPr>
            <a:endParaRPr lang="en-US" smtClean="0"/>
          </a:p>
          <a:p>
            <a:pPr>
              <a:buFontTx/>
              <a:buChar char="•"/>
            </a:pPr>
            <a:endParaRPr lang="en-US" smtClean="0"/>
          </a:p>
          <a:p>
            <a:pPr>
              <a:buFontTx/>
              <a:buChar char="•"/>
            </a:pPr>
            <a:r>
              <a:rPr lang="en-US" smtClean="0"/>
              <a:t>There is great value in regional assistance…particularly when hard calls have to be made.</a:t>
            </a:r>
          </a:p>
          <a:p>
            <a:pPr>
              <a:buFontTx/>
              <a:buChar char="•"/>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FE7758-3F21-48B6-874C-45D21412098A}" type="slidenum">
              <a:rPr lang="en-US" smtClean="0"/>
              <a:pPr/>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The map shows the 14 day total rainfall.</a:t>
            </a:r>
          </a:p>
          <a:p>
            <a:r>
              <a:rPr lang="en-US" smtClean="0"/>
              <a:t>Most of the rainfall occurred in a 72-hour period from 4/24 to 4/27.</a:t>
            </a:r>
          </a:p>
          <a:p>
            <a:endParaRPr lang="en-US" smtClean="0"/>
          </a:p>
          <a:p>
            <a:pPr>
              <a:buFontTx/>
              <a:buChar char="•"/>
            </a:pPr>
            <a:r>
              <a:rPr lang="en-US" smtClean="0"/>
              <a:t>A Majority of the rainfall fell in north Arkansas and south Missouri.</a:t>
            </a:r>
          </a:p>
          <a:p>
            <a:r>
              <a:rPr lang="en-US" smtClean="0"/>
              <a:t> </a:t>
            </a:r>
          </a:p>
          <a:p>
            <a:pPr>
              <a:buFontTx/>
              <a:buChar char="•"/>
            </a:pPr>
            <a:r>
              <a:rPr lang="en-US" smtClean="0"/>
              <a:t>By May 6, up to 22 inches of rain had fallen in large portions of the White River Basin.</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2BC133-ABCF-4E43-A513-6E0D64E7B345}"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Largest release did not exceed the largest inflow</a:t>
            </a:r>
          </a:p>
          <a:p>
            <a:r>
              <a:rPr lang="en-US" smtClean="0"/>
              <a:t>The map shows the 14 day total rainfall.</a:t>
            </a:r>
          </a:p>
          <a:p>
            <a:r>
              <a:rPr lang="en-US" smtClean="0"/>
              <a:t>Most of the rainfall occurred in a 72-hour period from 4/24 to 4/27.</a:t>
            </a:r>
          </a:p>
          <a:p>
            <a:endParaRPr lang="en-US" smtClean="0"/>
          </a:p>
          <a:p>
            <a:r>
              <a:rPr lang="en-US" smtClean="0"/>
              <a:t>Lake	Basin Ave April	4/2011	22-28 Apr 11		3/2008	4/2008</a:t>
            </a:r>
          </a:p>
          <a:p>
            <a:r>
              <a:rPr lang="en-US" smtClean="0"/>
              <a:t>BV	4.5”		15.1”	11.57”		11.77”	9.16”</a:t>
            </a:r>
          </a:p>
          <a:p>
            <a:r>
              <a:rPr lang="en-US" smtClean="0"/>
              <a:t>TR	4.1		13.6	10.43		10.04	7.90</a:t>
            </a:r>
          </a:p>
          <a:p>
            <a:r>
              <a:rPr lang="en-US" smtClean="0"/>
              <a:t>BS	3.9		15.3	12.06		12.85	7.90</a:t>
            </a:r>
          </a:p>
          <a:p>
            <a:r>
              <a:rPr lang="en-US" smtClean="0"/>
              <a:t>NF	4.1		16.8	13.23		15.06	8.15</a:t>
            </a:r>
          </a:p>
          <a:p>
            <a:r>
              <a:rPr lang="en-US" smtClean="0"/>
              <a:t>GF	4.9		10.6	7.40		10.33	9.21</a:t>
            </a:r>
          </a:p>
          <a:p>
            <a:r>
              <a:rPr lang="en-US" smtClean="0"/>
              <a:t>CW	4.5		14.01	11.31		11.77	9.16</a:t>
            </a:r>
          </a:p>
          <a:p>
            <a:endParaRPr lang="en-US" smtClean="0"/>
          </a:p>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B27C70-A0BC-4897-872D-8D6D9A80CC35}"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Largest release did not exceed the largest inflow</a:t>
            </a:r>
          </a:p>
          <a:p>
            <a:r>
              <a:rPr lang="en-US" smtClean="0"/>
              <a:t>The map shows the 14 day total rainfall.</a:t>
            </a:r>
          </a:p>
          <a:p>
            <a:r>
              <a:rPr lang="en-US" smtClean="0"/>
              <a:t>Most of the rainfall occurred in a 72-hour period from 4/24 to 4/27.</a:t>
            </a:r>
          </a:p>
          <a:p>
            <a:endParaRPr lang="en-US" smtClean="0"/>
          </a:p>
          <a:p>
            <a:r>
              <a:rPr lang="en-US" smtClean="0"/>
              <a:t>Lake	Basin Ave April	4/2011	22-28 Apr 11		3/2008	4/2008</a:t>
            </a:r>
          </a:p>
          <a:p>
            <a:r>
              <a:rPr lang="en-US" smtClean="0"/>
              <a:t>BV	4.5”		15.1”	11.57”		11.77”	9.16”</a:t>
            </a:r>
          </a:p>
          <a:p>
            <a:r>
              <a:rPr lang="en-US" smtClean="0"/>
              <a:t>TR	4.1		13.6	10.43		10.04	7.90</a:t>
            </a:r>
          </a:p>
          <a:p>
            <a:r>
              <a:rPr lang="en-US" smtClean="0"/>
              <a:t>BS	3.9		15.3	12.06		12.85	7.90</a:t>
            </a:r>
          </a:p>
          <a:p>
            <a:r>
              <a:rPr lang="en-US" smtClean="0"/>
              <a:t>NF	4.1		16.8	13.23		15.06	8.15</a:t>
            </a:r>
          </a:p>
          <a:p>
            <a:r>
              <a:rPr lang="en-US" smtClean="0"/>
              <a:t>GF	4.9		10.6	7.40		10.33	9.21</a:t>
            </a:r>
          </a:p>
          <a:p>
            <a:r>
              <a:rPr lang="en-US" smtClean="0"/>
              <a:t>CW	4.5		14.01	11.31		11.77	9.16</a:t>
            </a:r>
          </a:p>
          <a:p>
            <a:endParaRPr lang="en-US" smtClean="0"/>
          </a:p>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CBE875-86D2-4C9C-B450-448F61E2E389}"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Clearwater is a DSAC I dam with a Water Action Plan that requires a technical staff on site during higher pools to make decisions on releases.  Historic Seepage area at Clearwater where dry, indicating the grouting and ongoing cut-off are successful.</a:t>
            </a:r>
          </a:p>
          <a:p>
            <a:pPr>
              <a:buFontTx/>
              <a:buChar char="•"/>
            </a:pPr>
            <a:endParaRPr lang="en-US" smtClean="0"/>
          </a:p>
          <a:p>
            <a:pPr>
              <a:buFontTx/>
              <a:buChar char="•"/>
            </a:pPr>
            <a:r>
              <a:rPr lang="en-US" smtClean="0"/>
              <a:t>Bull Shoals set a new crest of record El 696.51…Conservation Pool is 657.0…Over 39 foot difference.</a:t>
            </a:r>
          </a:p>
          <a:p>
            <a:pPr>
              <a:buFontTx/>
              <a:buChar char="•"/>
            </a:pPr>
            <a:endParaRPr lang="en-US" smtClean="0"/>
          </a:p>
          <a:p>
            <a:pPr>
              <a:buFontTx/>
              <a:buChar char="•"/>
            </a:pPr>
            <a:r>
              <a:rPr lang="en-US" smtClean="0"/>
              <a:t>Also, highest release of record at 58,000 cfs (5-27-11)</a:t>
            </a:r>
          </a:p>
          <a:p>
            <a:pPr>
              <a:buFontTx/>
              <a:buChar char="•"/>
            </a:pPr>
            <a:endParaRPr lang="en-US" smtClean="0"/>
          </a:p>
          <a:p>
            <a:pPr>
              <a:buFontTx/>
              <a:buChar char="•"/>
            </a:pPr>
            <a:r>
              <a:rPr lang="en-US" smtClean="0"/>
              <a:t>Table Rock Lake set a new pool of record of 935.47…..Cons. Pool is 917…over 17 foot difference.</a:t>
            </a:r>
          </a:p>
          <a:p>
            <a:pPr>
              <a:buFontTx/>
              <a:buChar char="•"/>
            </a:pPr>
            <a:endParaRPr lang="en-US" smtClean="0"/>
          </a:p>
          <a:p>
            <a:pPr>
              <a:buFontTx/>
              <a:buChar char="•"/>
            </a:pPr>
            <a:r>
              <a:rPr lang="en-US" smtClean="0"/>
              <a:t>Beaver (El 1131.8), Clearwater (El 566.6) and Norfork Lakes (El 579.4) reached their second highest pool of record.</a:t>
            </a:r>
          </a:p>
          <a:p>
            <a:pPr>
              <a:buFontTx/>
              <a:buChar char="•"/>
            </a:pPr>
            <a:endParaRPr lang="en-US" smtClean="0"/>
          </a:p>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D44958-1AF8-4306-982A-6AA1C6F6DD23}"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Corps personnel placed sandbag ring around boils and monitor condition. </a:t>
            </a:r>
          </a:p>
          <a:p>
            <a:pPr>
              <a:buFontTx/>
              <a:buChar char="•"/>
            </a:pPr>
            <a:endParaRPr lang="en-US" smtClean="0"/>
          </a:p>
          <a:p>
            <a:pPr>
              <a:buFontTx/>
              <a:buChar char="•"/>
            </a:pPr>
            <a:r>
              <a:rPr lang="en-US" smtClean="0"/>
              <a:t>The Corps was asked by the Arkansas State Emergency Management Office and local officials and first responders to provide technical assistance, recommendations and materials to better combat flood waters.</a:t>
            </a:r>
          </a:p>
          <a:p>
            <a:pPr>
              <a:buFontTx/>
              <a:buChar char="•"/>
            </a:pPr>
            <a:endParaRPr lang="en-US" smtClean="0"/>
          </a:p>
          <a:p>
            <a:pPr lvl="1">
              <a:buFontTx/>
              <a:buChar char="•"/>
            </a:pPr>
            <a:r>
              <a:rPr lang="en-US" smtClean="0"/>
              <a:t>The Corps is considered to be the expert during times of natural disasters.</a:t>
            </a:r>
          </a:p>
          <a:p>
            <a:pPr lvl="1">
              <a:buFontTx/>
              <a:buChar char="•"/>
            </a:pPr>
            <a:endParaRPr lang="en-US" smtClean="0"/>
          </a:p>
          <a:p>
            <a:pPr lvl="1">
              <a:buFontTx/>
              <a:buChar char="•"/>
            </a:pPr>
            <a:r>
              <a:rPr lang="en-US" smtClean="0"/>
              <a:t>Should continue to develop relationships and foster trust….BE THERE WHEN CALLED UPON.</a:t>
            </a:r>
          </a:p>
          <a:p>
            <a:pPr lvl="1">
              <a:buFontTx/>
              <a:buChar char="•"/>
            </a:pPr>
            <a:endParaRPr lang="en-US" smtClean="0"/>
          </a:p>
          <a:p>
            <a:pPr>
              <a:buFontTx/>
              <a:buChar char="•"/>
            </a:pPr>
            <a:r>
              <a:rPr lang="en-US" smtClean="0"/>
              <a:t>Corps personnel provide assistance in evaluation and placement of sandbag closure structures for a railroad spur encroachment.</a:t>
            </a:r>
          </a:p>
          <a:p>
            <a:pPr>
              <a:buFontTx/>
              <a:buChar char="•"/>
            </a:pPr>
            <a:endParaRPr lang="en-US" smtClean="0"/>
          </a:p>
          <a:p>
            <a:pPr>
              <a:buFontTx/>
              <a:buChar char="•"/>
            </a:pPr>
            <a:r>
              <a:rPr lang="en-US" smtClean="0"/>
              <a:t>Over 458,000 sandbags were distributed to various communities within the Little Rock District during this event. </a:t>
            </a:r>
          </a:p>
          <a:p>
            <a:pPr>
              <a:buFontTx/>
              <a:buChar char="•"/>
            </a:pPr>
            <a:endParaRPr lang="en-US" smtClean="0"/>
          </a:p>
          <a:p>
            <a:pPr>
              <a:buFontTx/>
              <a:buChar char="•"/>
            </a:pPr>
            <a:r>
              <a:rPr lang="en-US" smtClean="0"/>
              <a:t>Multiple levee failures occurred at several locations in SE Missouri and NE Arkansas</a:t>
            </a:r>
          </a:p>
          <a:p>
            <a:pPr>
              <a:buFontTx/>
              <a:buChar char="•"/>
            </a:pPr>
            <a:endParaRPr lang="en-US" smtClean="0"/>
          </a:p>
          <a:p>
            <a:pPr lvl="1">
              <a:buFontTx/>
              <a:buChar char="•"/>
            </a:pPr>
            <a:endParaRPr lang="en-US" smtClean="0"/>
          </a:p>
          <a:p>
            <a:endParaRPr lang="en-US" smtClean="0"/>
          </a:p>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222F70-2182-4D55-85FF-B0F21A35DC4E}"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t> Mississippi River rose to such a level that flow was running up and into the Arkansas River Navigation channel.</a:t>
            </a:r>
          </a:p>
          <a:p>
            <a:pPr>
              <a:buFontTx/>
              <a:buChar char="•"/>
            </a:pPr>
            <a:endParaRPr lang="en-US" smtClean="0"/>
          </a:p>
          <a:p>
            <a:pPr>
              <a:buFontTx/>
              <a:buChar char="•"/>
            </a:pPr>
            <a:r>
              <a:rPr lang="en-US" smtClean="0"/>
              <a:t> Norrell Lock and Dam No.1, bottom floor under water.</a:t>
            </a:r>
          </a:p>
          <a:p>
            <a:pPr>
              <a:buFontTx/>
              <a:buChar char="•"/>
            </a:pPr>
            <a:endParaRPr lang="en-US" smtClean="0"/>
          </a:p>
          <a:p>
            <a:pPr>
              <a:buFontTx/>
              <a:buChar char="•"/>
            </a:pPr>
            <a:r>
              <a:rPr lang="en-US" smtClean="0"/>
              <a:t>Barge crane at Lock No. 2 after setting stoplogs.</a:t>
            </a:r>
          </a:p>
          <a:p>
            <a:pPr>
              <a:buFontTx/>
              <a:buChar char="•"/>
            </a:pPr>
            <a:endParaRPr lang="en-US" smtClean="0"/>
          </a:p>
          <a:p>
            <a:pPr>
              <a:buFontTx/>
              <a:buChar char="•"/>
            </a:pPr>
            <a:r>
              <a:rPr lang="en-US" smtClean="0"/>
              <a:t>First time that stop logs were placed in Lock No. 2 in an effort to limit damages. </a:t>
            </a:r>
          </a:p>
          <a:p>
            <a:pPr>
              <a:buFontTx/>
              <a:buChar char="•"/>
            </a:pPr>
            <a:endParaRPr lang="en-US" smtClean="0"/>
          </a:p>
          <a:p>
            <a:pPr>
              <a:buFontTx/>
              <a:buChar char="•"/>
            </a:pPr>
            <a:r>
              <a:rPr lang="en-US" smtClean="0"/>
              <a:t>Completed stoplog structure and water flowing upstream.</a:t>
            </a:r>
          </a:p>
          <a:p>
            <a:pPr>
              <a:buFontTx/>
              <a:buChar char="•"/>
            </a:pPr>
            <a:endParaRPr lang="en-US" smtClean="0"/>
          </a:p>
          <a:p>
            <a:pPr>
              <a:buFontTx/>
              <a:buChar char="•"/>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3578CC-9106-40EF-9DEE-3F4D02EA0DCD}"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Pertinent data for the Table Rock Dam is:</a:t>
            </a:r>
          </a:p>
          <a:p>
            <a:r>
              <a:rPr lang="en-US" smtClean="0"/>
              <a:t> </a:t>
            </a:r>
          </a:p>
          <a:p>
            <a:r>
              <a:rPr lang="en-US" u="sng" smtClean="0"/>
              <a:t>Feature</a:t>
            </a:r>
            <a:r>
              <a:rPr lang="en-US" smtClean="0"/>
              <a:t>				</a:t>
            </a:r>
            <a:r>
              <a:rPr lang="en-US" u="sng" smtClean="0"/>
              <a:t>Elevation (ft)</a:t>
            </a:r>
            <a:endParaRPr lang="en-US" smtClean="0"/>
          </a:p>
          <a:p>
            <a:r>
              <a:rPr lang="en-US" smtClean="0"/>
              <a:t>Top of Dam			   	 947.0</a:t>
            </a:r>
          </a:p>
          <a:p>
            <a:r>
              <a:rPr lang="en-US" smtClean="0"/>
              <a:t>Maximum Pool		  	 942.0</a:t>
            </a:r>
          </a:p>
          <a:p>
            <a:r>
              <a:rPr lang="en-US" smtClean="0"/>
              <a:t>Top of Original Gates and</a:t>
            </a:r>
          </a:p>
          <a:p>
            <a:r>
              <a:rPr lang="en-US" smtClean="0"/>
              <a:t>  Flood Control Pool			 933.0</a:t>
            </a:r>
          </a:p>
          <a:p>
            <a:r>
              <a:rPr lang="en-US" smtClean="0"/>
              <a:t>Conservation Pool			 915.0</a:t>
            </a:r>
          </a:p>
          <a:p>
            <a:r>
              <a:rPr lang="en-US" smtClean="0"/>
              <a:t>Spillway Crest			 896.0</a:t>
            </a:r>
          </a:p>
          <a:p>
            <a:r>
              <a:rPr lang="en-US" smtClean="0"/>
              <a:t>Previous Pool of Record (April 2008)  	 	933.25</a:t>
            </a:r>
          </a:p>
          <a:p>
            <a:r>
              <a:rPr lang="en-US" smtClean="0"/>
              <a:t>New Pool of Record (April 2011)	  	 935.47</a:t>
            </a:r>
          </a:p>
          <a:p>
            <a:endParaRPr lang="en-US" smtClean="0"/>
          </a:p>
          <a:p>
            <a:endParaRPr lang="en-US" smtClean="0"/>
          </a:p>
          <a:p>
            <a:r>
              <a:rPr lang="en-US" smtClean="0"/>
              <a:t>Original Tainter gate Spillway – 10 gates with height = 206-ft.</a:t>
            </a:r>
          </a:p>
          <a:p>
            <a:r>
              <a:rPr lang="en-US" smtClean="0"/>
              <a:t>Auxiliary Tainter Gate Spillway – 8 gates</a:t>
            </a:r>
          </a:p>
          <a:p>
            <a:r>
              <a:rPr lang="en-US" smtClean="0"/>
              <a:t>Original Embankment – 3,800-ft. </a:t>
            </a:r>
          </a:p>
          <a:p>
            <a:r>
              <a:rPr lang="en-US" smtClean="0"/>
              <a:t>New Embankment – Right = 755-ft., Left = 377-ft.</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CB9043-B9B3-4C42-B6D0-A9184B32335E}"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rcRect/>
          <a:stretch>
            <a:fillRect/>
          </a:stretch>
        </p:blipFill>
        <p:spPr bwMode="auto">
          <a:xfrm>
            <a:off x="3886200" y="3448050"/>
            <a:ext cx="5257800" cy="340995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rcRect/>
          <a:stretch>
            <a:fillRect/>
          </a:stretch>
        </p:blipFill>
        <p:spPr bwMode="auto">
          <a:xfrm>
            <a:off x="5029200" y="1676400"/>
            <a:ext cx="4114800" cy="23241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3"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vid.B.Paul@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ideo" Target="file:///C:\Users\M4ECDBVC\Desktop\Dam%20Safety%20102%20Prospect\Presentations\TR%20Dam%20Slide%20April%202011%20016.avi"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7772400" cy="1470025"/>
          </a:xfrm>
        </p:spPr>
        <p:txBody>
          <a:bodyPr/>
          <a:lstStyle/>
          <a:p>
            <a:r>
              <a:rPr lang="en-US" dirty="0" smtClean="0"/>
              <a:t>TABLE ROCK DAM SLIDE – CASE STUDY</a:t>
            </a:r>
            <a:endParaRPr lang="en-US" dirty="0"/>
          </a:p>
        </p:txBody>
      </p:sp>
      <p:sp>
        <p:nvSpPr>
          <p:cNvPr id="4100" name="Text Box 4"/>
          <p:cNvSpPr txBox="1">
            <a:spLocks noChangeArrowheads="1"/>
          </p:cNvSpPr>
          <p:nvPr/>
        </p:nvSpPr>
        <p:spPr bwMode="auto">
          <a:xfrm>
            <a:off x="152400" y="1676400"/>
            <a:ext cx="3962400" cy="2508379"/>
          </a:xfrm>
          <a:prstGeom prst="rect">
            <a:avLst/>
          </a:prstGeom>
          <a:noFill/>
          <a:ln w="9525">
            <a:noFill/>
            <a:miter lim="800000"/>
            <a:headEnd/>
            <a:tailEnd/>
          </a:ln>
          <a:effectLst/>
        </p:spPr>
        <p:txBody>
          <a:bodyPr wrap="square">
            <a:spAutoFit/>
          </a:bodyPr>
          <a:lstStyle/>
          <a:p>
            <a:r>
              <a:rPr lang="en-US" sz="1600" b="1" dirty="0" smtClean="0"/>
              <a:t>Dave Paul, P.E.</a:t>
            </a:r>
          </a:p>
          <a:p>
            <a:r>
              <a:rPr lang="en-US" sz="1600" dirty="0" smtClean="0"/>
              <a:t>Lead Civil Engineer</a:t>
            </a:r>
          </a:p>
          <a:p>
            <a:r>
              <a:rPr lang="en-US" sz="1600" dirty="0" smtClean="0"/>
              <a:t>U.S. Army Corps of Engineers</a:t>
            </a:r>
          </a:p>
          <a:p>
            <a:r>
              <a:rPr lang="en-US" sz="1600" dirty="0" smtClean="0"/>
              <a:t>Risk Management Center    </a:t>
            </a:r>
          </a:p>
          <a:p>
            <a:r>
              <a:rPr lang="en-US" sz="1600" dirty="0" smtClean="0">
                <a:hlinkClick r:id="rId2"/>
              </a:rPr>
              <a:t>David.B.Paul@usace.army.mil</a:t>
            </a:r>
            <a:endParaRPr lang="en-US" sz="1600" dirty="0" smtClean="0"/>
          </a:p>
          <a:p>
            <a:pPr>
              <a:spcBef>
                <a:spcPts val="0"/>
              </a:spcBef>
            </a:pPr>
            <a:endParaRPr lang="en-US" sz="1400" dirty="0" smtClean="0"/>
          </a:p>
          <a:p>
            <a:pPr>
              <a:spcBef>
                <a:spcPts val="0"/>
              </a:spcBef>
            </a:pPr>
            <a:r>
              <a:rPr lang="en-US" sz="1400" dirty="0" smtClean="0"/>
              <a:t>Dam Safety Workshop</a:t>
            </a:r>
          </a:p>
          <a:p>
            <a:pPr>
              <a:spcBef>
                <a:spcPts val="0"/>
              </a:spcBef>
            </a:pPr>
            <a:r>
              <a:rPr lang="en-US" sz="1400" dirty="0" smtClean="0"/>
              <a:t>Brasília, Brazil</a:t>
            </a:r>
          </a:p>
          <a:p>
            <a:pPr>
              <a:spcBef>
                <a:spcPts val="0"/>
              </a:spcBef>
            </a:pPr>
            <a:r>
              <a:rPr lang="en-US" sz="1400" dirty="0" smtClean="0"/>
              <a:t>20-24 May 2013</a:t>
            </a:r>
          </a:p>
          <a:p>
            <a:pPr>
              <a:spcBef>
                <a:spcPct val="50000"/>
              </a:spcBef>
            </a:pP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0"/>
            <a:ext cx="8229600" cy="1143000"/>
          </a:xfrm>
        </p:spPr>
        <p:txBody>
          <a:bodyPr/>
          <a:lstStyle/>
          <a:p>
            <a:r>
              <a:rPr lang="en-US" b="1" smtClean="0"/>
              <a:t>Table Rock Lake Dam</a:t>
            </a:r>
          </a:p>
        </p:txBody>
      </p:sp>
      <p:pic>
        <p:nvPicPr>
          <p:cNvPr id="12291" name="Picture 2" descr="TABLE ROCK AERIAL"/>
          <p:cNvPicPr>
            <a:picLocks noChangeAspect="1" noChangeArrowheads="1"/>
          </p:cNvPicPr>
          <p:nvPr/>
        </p:nvPicPr>
        <p:blipFill>
          <a:blip r:embed="rId3" cstate="print"/>
          <a:srcRect l="14078" r="29233"/>
          <a:stretch>
            <a:fillRect/>
          </a:stretch>
        </p:blipFill>
        <p:spPr bwMode="auto">
          <a:xfrm>
            <a:off x="1600200" y="841375"/>
            <a:ext cx="5715000" cy="583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143000"/>
          </a:xfrm>
        </p:spPr>
        <p:txBody>
          <a:bodyPr/>
          <a:lstStyle/>
          <a:p>
            <a:r>
              <a:rPr lang="en-US" sz="4000" b="1" smtClean="0"/>
              <a:t>Records at Table Rock Dam</a:t>
            </a:r>
          </a:p>
        </p:txBody>
      </p:sp>
      <p:sp>
        <p:nvSpPr>
          <p:cNvPr id="13315" name="TextBox 4"/>
          <p:cNvSpPr txBox="1">
            <a:spLocks noChangeArrowheads="1"/>
          </p:cNvSpPr>
          <p:nvPr/>
        </p:nvSpPr>
        <p:spPr bwMode="auto">
          <a:xfrm>
            <a:off x="457200" y="1219200"/>
            <a:ext cx="2667000" cy="369888"/>
          </a:xfrm>
          <a:prstGeom prst="rect">
            <a:avLst/>
          </a:prstGeom>
          <a:noFill/>
          <a:ln w="9525">
            <a:noFill/>
            <a:miter lim="800000"/>
            <a:headEnd/>
            <a:tailEnd/>
          </a:ln>
        </p:spPr>
        <p:txBody>
          <a:bodyPr>
            <a:spAutoFit/>
          </a:bodyPr>
          <a:lstStyle/>
          <a:p>
            <a:r>
              <a:rPr lang="en-US"/>
              <a:t>RECORD RAINFALL</a:t>
            </a:r>
          </a:p>
        </p:txBody>
      </p:sp>
      <p:sp>
        <p:nvSpPr>
          <p:cNvPr id="13316" name="TextBox 5"/>
          <p:cNvSpPr txBox="1">
            <a:spLocks noChangeArrowheads="1"/>
          </p:cNvSpPr>
          <p:nvPr/>
        </p:nvSpPr>
        <p:spPr bwMode="auto">
          <a:xfrm>
            <a:off x="5791200" y="1219200"/>
            <a:ext cx="2667000" cy="369888"/>
          </a:xfrm>
          <a:prstGeom prst="rect">
            <a:avLst/>
          </a:prstGeom>
          <a:noFill/>
          <a:ln w="9525">
            <a:noFill/>
            <a:miter lim="800000"/>
            <a:headEnd/>
            <a:tailEnd/>
          </a:ln>
        </p:spPr>
        <p:txBody>
          <a:bodyPr>
            <a:spAutoFit/>
          </a:bodyPr>
          <a:lstStyle/>
          <a:p>
            <a:r>
              <a:rPr lang="en-US"/>
              <a:t>RECORD INFLOW</a:t>
            </a:r>
          </a:p>
        </p:txBody>
      </p:sp>
      <p:sp>
        <p:nvSpPr>
          <p:cNvPr id="13317" name="TextBox 6"/>
          <p:cNvSpPr txBox="1">
            <a:spLocks noChangeArrowheads="1"/>
          </p:cNvSpPr>
          <p:nvPr/>
        </p:nvSpPr>
        <p:spPr bwMode="auto">
          <a:xfrm>
            <a:off x="381000" y="3962400"/>
            <a:ext cx="2667000" cy="369888"/>
          </a:xfrm>
          <a:prstGeom prst="rect">
            <a:avLst/>
          </a:prstGeom>
          <a:noFill/>
          <a:ln w="9525">
            <a:noFill/>
            <a:miter lim="800000"/>
            <a:headEnd/>
            <a:tailEnd/>
          </a:ln>
        </p:spPr>
        <p:txBody>
          <a:bodyPr>
            <a:spAutoFit/>
          </a:bodyPr>
          <a:lstStyle/>
          <a:p>
            <a:r>
              <a:rPr lang="en-US"/>
              <a:t>RECORD RELEASE</a:t>
            </a:r>
          </a:p>
        </p:txBody>
      </p:sp>
      <p:sp>
        <p:nvSpPr>
          <p:cNvPr id="13318" name="TextBox 7"/>
          <p:cNvSpPr txBox="1">
            <a:spLocks noChangeArrowheads="1"/>
          </p:cNvSpPr>
          <p:nvPr/>
        </p:nvSpPr>
        <p:spPr bwMode="auto">
          <a:xfrm>
            <a:off x="5791200" y="3962400"/>
            <a:ext cx="2667000" cy="369888"/>
          </a:xfrm>
          <a:prstGeom prst="rect">
            <a:avLst/>
          </a:prstGeom>
          <a:noFill/>
          <a:ln w="9525">
            <a:noFill/>
            <a:miter lim="800000"/>
            <a:headEnd/>
            <a:tailEnd/>
          </a:ln>
        </p:spPr>
        <p:txBody>
          <a:bodyPr>
            <a:spAutoFit/>
          </a:bodyPr>
          <a:lstStyle/>
          <a:p>
            <a:r>
              <a:rPr lang="en-US"/>
              <a:t>RECORD POOL</a:t>
            </a:r>
          </a:p>
        </p:txBody>
      </p:sp>
      <p:pic>
        <p:nvPicPr>
          <p:cNvPr id="13319" name="Picture 2" descr="C:\Users\m5ecddwa\Desktop\Table Rock Slide Repair\DSC01803.JPG"/>
          <p:cNvPicPr>
            <a:picLocks noChangeAspect="1" noChangeArrowheads="1"/>
          </p:cNvPicPr>
          <p:nvPr/>
        </p:nvPicPr>
        <p:blipFill>
          <a:blip r:embed="rId3" cstate="print"/>
          <a:srcRect/>
          <a:stretch>
            <a:fillRect/>
          </a:stretch>
        </p:blipFill>
        <p:spPr bwMode="auto">
          <a:xfrm>
            <a:off x="5638800" y="1676400"/>
            <a:ext cx="2946400" cy="2209800"/>
          </a:xfrm>
          <a:prstGeom prst="rect">
            <a:avLst/>
          </a:prstGeom>
          <a:noFill/>
          <a:ln w="9525">
            <a:noFill/>
            <a:miter lim="800000"/>
            <a:headEnd/>
            <a:tailEnd/>
          </a:ln>
        </p:spPr>
      </p:pic>
      <p:pic>
        <p:nvPicPr>
          <p:cNvPr id="13320" name="Picture 4" descr="14 DAY RAINFALL TOTAL_5_6_2011_14_DAY.jpg"/>
          <p:cNvPicPr>
            <a:picLocks noChangeAspect="1"/>
          </p:cNvPicPr>
          <p:nvPr/>
        </p:nvPicPr>
        <p:blipFill>
          <a:blip r:embed="rId4" cstate="print"/>
          <a:srcRect/>
          <a:stretch>
            <a:fillRect/>
          </a:stretch>
        </p:blipFill>
        <p:spPr bwMode="auto">
          <a:xfrm>
            <a:off x="304800" y="1676400"/>
            <a:ext cx="2590800" cy="2001838"/>
          </a:xfrm>
          <a:prstGeom prst="rect">
            <a:avLst/>
          </a:prstGeom>
          <a:noFill/>
          <a:ln w="9525">
            <a:noFill/>
            <a:miter lim="800000"/>
            <a:headEnd/>
            <a:tailEnd/>
          </a:ln>
        </p:spPr>
      </p:pic>
      <p:pic>
        <p:nvPicPr>
          <p:cNvPr id="13321" name="Picture 3" descr="C:\Users\m5ecddwa\Desktop\Table Rock Slide Repair\DSC01795.JPG"/>
          <p:cNvPicPr>
            <a:picLocks noChangeAspect="1" noChangeArrowheads="1"/>
          </p:cNvPicPr>
          <p:nvPr/>
        </p:nvPicPr>
        <p:blipFill>
          <a:blip r:embed="rId5" cstate="print"/>
          <a:srcRect/>
          <a:stretch>
            <a:fillRect/>
          </a:stretch>
        </p:blipFill>
        <p:spPr bwMode="auto">
          <a:xfrm>
            <a:off x="5562600" y="4419600"/>
            <a:ext cx="3251200" cy="2438400"/>
          </a:xfrm>
          <a:prstGeom prst="rect">
            <a:avLst/>
          </a:prstGeom>
          <a:noFill/>
          <a:ln w="9525">
            <a:noFill/>
            <a:miter lim="800000"/>
            <a:headEnd/>
            <a:tailEnd/>
          </a:ln>
        </p:spPr>
      </p:pic>
      <p:pic>
        <p:nvPicPr>
          <p:cNvPr id="13322" name="Picture 4" descr="C:\Users\m5ecddwa\Desktop\Table Rock Slide Repair\DSC01796.JPG"/>
          <p:cNvPicPr>
            <a:picLocks noChangeAspect="1" noChangeArrowheads="1"/>
          </p:cNvPicPr>
          <p:nvPr/>
        </p:nvPicPr>
        <p:blipFill>
          <a:blip r:embed="rId6" cstate="print"/>
          <a:srcRect/>
          <a:stretch>
            <a:fillRect/>
          </a:stretch>
        </p:blipFill>
        <p:spPr bwMode="auto">
          <a:xfrm>
            <a:off x="152400" y="4343400"/>
            <a:ext cx="3352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r>
              <a:rPr lang="en-US" b="1" smtClean="0"/>
              <a:t>Distress Reporting Timeline</a:t>
            </a:r>
          </a:p>
        </p:txBody>
      </p:sp>
      <p:sp>
        <p:nvSpPr>
          <p:cNvPr id="4" name="Rounded Rectangle 3"/>
          <p:cNvSpPr/>
          <p:nvPr/>
        </p:nvSpPr>
        <p:spPr>
          <a:xfrm>
            <a:off x="228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Discovery</a:t>
            </a:r>
            <a:endParaRPr lang="en-US" sz="2400" dirty="0">
              <a:solidFill>
                <a:srgbClr val="FFFFFF"/>
              </a:solidFill>
            </a:endParaRPr>
          </a:p>
        </p:txBody>
      </p:sp>
      <p:sp>
        <p:nvSpPr>
          <p:cNvPr id="5" name="Right Arrow 4"/>
          <p:cNvSpPr/>
          <p:nvPr/>
        </p:nvSpPr>
        <p:spPr>
          <a:xfrm>
            <a:off x="2362200" y="16002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276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OPM Calls DSO</a:t>
            </a:r>
            <a:endParaRPr lang="en-US" sz="2400" dirty="0">
              <a:solidFill>
                <a:srgbClr val="FFFFFF"/>
              </a:solidFill>
            </a:endParaRPr>
          </a:p>
        </p:txBody>
      </p:sp>
      <p:sp>
        <p:nvSpPr>
          <p:cNvPr id="7" name="Right Arrow 6"/>
          <p:cNvSpPr/>
          <p:nvPr/>
        </p:nvSpPr>
        <p:spPr>
          <a:xfrm>
            <a:off x="5410200" y="1600200"/>
            <a:ext cx="9906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400800" y="12192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 Engages Tech Team</a:t>
            </a:r>
            <a:endParaRPr lang="en-US" sz="2400" dirty="0">
              <a:solidFill>
                <a:srgbClr val="FFFFFF"/>
              </a:solidFill>
            </a:endParaRPr>
          </a:p>
        </p:txBody>
      </p:sp>
      <p:sp>
        <p:nvSpPr>
          <p:cNvPr id="10" name="Right Arrow 9"/>
          <p:cNvSpPr/>
          <p:nvPr/>
        </p:nvSpPr>
        <p:spPr>
          <a:xfrm rot="5400000">
            <a:off x="7162800" y="2514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0800000">
            <a:off x="5486400" y="34290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228600" y="29718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Media Outlets Contacted</a:t>
            </a:r>
            <a:endParaRPr lang="en-US" sz="2400" dirty="0">
              <a:solidFill>
                <a:srgbClr val="FFFFFF"/>
              </a:solidFill>
            </a:endParaRPr>
          </a:p>
        </p:txBody>
      </p:sp>
      <p:sp>
        <p:nvSpPr>
          <p:cNvPr id="15" name="Right Arrow 14"/>
          <p:cNvSpPr/>
          <p:nvPr/>
        </p:nvSpPr>
        <p:spPr>
          <a:xfrm rot="10800000">
            <a:off x="2362200" y="3429000"/>
            <a:ext cx="7620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152400" y="4800600"/>
            <a:ext cx="2209800" cy="2057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000000"/>
              </a:solidFill>
            </a:endParaRPr>
          </a:p>
          <a:p>
            <a:pPr algn="ctr">
              <a:defRPr/>
            </a:pPr>
            <a:r>
              <a:rPr lang="en-US" sz="2400" dirty="0">
                <a:solidFill>
                  <a:srgbClr val="000000"/>
                </a:solidFill>
              </a:rPr>
              <a:t>Tech Team Makes Stability / Repair Decisions</a:t>
            </a:r>
            <a:endParaRPr lang="en-US" sz="2400" dirty="0">
              <a:solidFill>
                <a:srgbClr val="FFFFFF"/>
              </a:solidFill>
            </a:endParaRPr>
          </a:p>
          <a:p>
            <a:pPr algn="ctr">
              <a:defRPr/>
            </a:pPr>
            <a:endParaRPr lang="en-US" sz="2400" dirty="0">
              <a:solidFill>
                <a:srgbClr val="FFFFFF"/>
              </a:solidFill>
            </a:endParaRPr>
          </a:p>
        </p:txBody>
      </p:sp>
      <p:sp>
        <p:nvSpPr>
          <p:cNvPr id="19" name="Right Arrow 18"/>
          <p:cNvSpPr/>
          <p:nvPr/>
        </p:nvSpPr>
        <p:spPr>
          <a:xfrm rot="5400000">
            <a:off x="762000" y="42672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5562600" y="5562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3200400" y="4495800"/>
            <a:ext cx="2362200" cy="23622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Emergency Contract</a:t>
            </a:r>
          </a:p>
          <a:p>
            <a:pPr algn="ctr">
              <a:defRPr/>
            </a:pPr>
            <a:r>
              <a:rPr lang="en-US" sz="2400" dirty="0">
                <a:solidFill>
                  <a:srgbClr val="000000"/>
                </a:solidFill>
              </a:rPr>
              <a:t> In-Place and Repairs Completed</a:t>
            </a:r>
            <a:endParaRPr lang="en-US" sz="2400" dirty="0">
              <a:solidFill>
                <a:srgbClr val="FFFFFF"/>
              </a:solidFill>
            </a:endParaRPr>
          </a:p>
        </p:txBody>
      </p:sp>
      <p:sp>
        <p:nvSpPr>
          <p:cNvPr id="22" name="Rounded Rectangle 21"/>
          <p:cNvSpPr/>
          <p:nvPr/>
        </p:nvSpPr>
        <p:spPr>
          <a:xfrm>
            <a:off x="6248400" y="4648200"/>
            <a:ext cx="2667000" cy="2209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Normal Operation and Follow-up Inspection</a:t>
            </a:r>
            <a:endParaRPr lang="en-US" sz="2400" dirty="0">
              <a:solidFill>
                <a:srgbClr val="FFFFFF"/>
              </a:solidFill>
            </a:endParaRPr>
          </a:p>
        </p:txBody>
      </p:sp>
      <p:sp>
        <p:nvSpPr>
          <p:cNvPr id="23" name="Right Arrow 22"/>
          <p:cNvSpPr/>
          <p:nvPr/>
        </p:nvSpPr>
        <p:spPr>
          <a:xfrm>
            <a:off x="2362200" y="5562600"/>
            <a:ext cx="8382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6400800" y="3048000"/>
            <a:ext cx="2438400" cy="1295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Tech Team Dispatched to Site/Evaluation</a:t>
            </a:r>
            <a:endParaRPr lang="en-US" sz="2400" dirty="0">
              <a:solidFill>
                <a:srgbClr val="FFFFFF"/>
              </a:solidFill>
            </a:endParaRPr>
          </a:p>
        </p:txBody>
      </p:sp>
      <p:sp>
        <p:nvSpPr>
          <p:cNvPr id="25" name="Rounded Rectangle 24"/>
          <p:cNvSpPr/>
          <p:nvPr/>
        </p:nvSpPr>
        <p:spPr>
          <a:xfrm>
            <a:off x="3124200" y="3048000"/>
            <a:ext cx="2362200" cy="1066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DSO/DSPM Upward Reports</a:t>
            </a:r>
            <a:endParaRPr lang="en-US" sz="2400" dirty="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r>
              <a:rPr lang="en-US" b="1" smtClean="0"/>
              <a:t>Distress Reporting Timeline</a:t>
            </a:r>
          </a:p>
        </p:txBody>
      </p:sp>
      <p:sp>
        <p:nvSpPr>
          <p:cNvPr id="4" name="Rounded Rectangle 3"/>
          <p:cNvSpPr/>
          <p:nvPr/>
        </p:nvSpPr>
        <p:spPr>
          <a:xfrm>
            <a:off x="228600" y="1447800"/>
            <a:ext cx="2133600" cy="9906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Discovery</a:t>
            </a:r>
            <a:endParaRPr lang="en-US" sz="2400" dirty="0">
              <a:solidFill>
                <a:srgbClr val="FFFFFF"/>
              </a:solidFill>
            </a:endParaRPr>
          </a:p>
        </p:txBody>
      </p:sp>
      <p:sp>
        <p:nvSpPr>
          <p:cNvPr id="5" name="Right Arrow 4"/>
          <p:cNvSpPr/>
          <p:nvPr/>
        </p:nvSpPr>
        <p:spPr>
          <a:xfrm>
            <a:off x="2362200" y="16002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276600" y="1447800"/>
            <a:ext cx="2133600" cy="9906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OPM Calls DSO</a:t>
            </a:r>
            <a:endParaRPr lang="en-US" sz="2400" dirty="0">
              <a:solidFill>
                <a:srgbClr val="FFFFFF"/>
              </a:solidFill>
            </a:endParaRPr>
          </a:p>
        </p:txBody>
      </p:sp>
      <p:sp>
        <p:nvSpPr>
          <p:cNvPr id="7" name="Right Arrow 6"/>
          <p:cNvSpPr/>
          <p:nvPr/>
        </p:nvSpPr>
        <p:spPr>
          <a:xfrm>
            <a:off x="5410200" y="1600200"/>
            <a:ext cx="9906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400800" y="12192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 Engages Tech Team</a:t>
            </a:r>
            <a:endParaRPr lang="en-US" sz="2400" dirty="0">
              <a:solidFill>
                <a:srgbClr val="FFFFFF"/>
              </a:solidFill>
            </a:endParaRPr>
          </a:p>
        </p:txBody>
      </p:sp>
      <p:sp>
        <p:nvSpPr>
          <p:cNvPr id="10" name="Right Arrow 9"/>
          <p:cNvSpPr/>
          <p:nvPr/>
        </p:nvSpPr>
        <p:spPr>
          <a:xfrm rot="5400000">
            <a:off x="7162800" y="2514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0800000">
            <a:off x="5486400" y="34290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228600" y="29718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Media Outlets Contacted</a:t>
            </a:r>
            <a:endParaRPr lang="en-US" sz="2400" dirty="0">
              <a:solidFill>
                <a:srgbClr val="FFFFFF"/>
              </a:solidFill>
            </a:endParaRPr>
          </a:p>
        </p:txBody>
      </p:sp>
      <p:sp>
        <p:nvSpPr>
          <p:cNvPr id="15" name="Right Arrow 14"/>
          <p:cNvSpPr/>
          <p:nvPr/>
        </p:nvSpPr>
        <p:spPr>
          <a:xfrm rot="10800000">
            <a:off x="2362200" y="3429000"/>
            <a:ext cx="7620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152400" y="4800600"/>
            <a:ext cx="2209800" cy="2057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000000"/>
              </a:solidFill>
            </a:endParaRPr>
          </a:p>
          <a:p>
            <a:pPr algn="ctr">
              <a:defRPr/>
            </a:pPr>
            <a:r>
              <a:rPr lang="en-US" sz="2400" dirty="0">
                <a:solidFill>
                  <a:srgbClr val="000000"/>
                </a:solidFill>
              </a:rPr>
              <a:t>Tech Team Makes Stability / Repair Decisions</a:t>
            </a:r>
            <a:endParaRPr lang="en-US" sz="2400" dirty="0">
              <a:solidFill>
                <a:srgbClr val="FFFFFF"/>
              </a:solidFill>
            </a:endParaRPr>
          </a:p>
          <a:p>
            <a:pPr algn="ctr">
              <a:defRPr/>
            </a:pPr>
            <a:endParaRPr lang="en-US" sz="2400" dirty="0">
              <a:solidFill>
                <a:srgbClr val="FFFFFF"/>
              </a:solidFill>
            </a:endParaRPr>
          </a:p>
        </p:txBody>
      </p:sp>
      <p:sp>
        <p:nvSpPr>
          <p:cNvPr id="19" name="Right Arrow 18"/>
          <p:cNvSpPr/>
          <p:nvPr/>
        </p:nvSpPr>
        <p:spPr>
          <a:xfrm rot="5400000">
            <a:off x="762000" y="42672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5562600" y="5562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3200400" y="4495800"/>
            <a:ext cx="2362200" cy="23622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Emergency Contract</a:t>
            </a:r>
          </a:p>
          <a:p>
            <a:pPr algn="ctr">
              <a:defRPr/>
            </a:pPr>
            <a:r>
              <a:rPr lang="en-US" sz="2400" dirty="0">
                <a:solidFill>
                  <a:srgbClr val="000000"/>
                </a:solidFill>
              </a:rPr>
              <a:t> In-Place and Repairs Completed</a:t>
            </a:r>
            <a:endParaRPr lang="en-US" sz="2400" dirty="0">
              <a:solidFill>
                <a:srgbClr val="FFFFFF"/>
              </a:solidFill>
            </a:endParaRPr>
          </a:p>
        </p:txBody>
      </p:sp>
      <p:sp>
        <p:nvSpPr>
          <p:cNvPr id="22" name="Rounded Rectangle 21"/>
          <p:cNvSpPr/>
          <p:nvPr/>
        </p:nvSpPr>
        <p:spPr>
          <a:xfrm>
            <a:off x="6248400" y="4648200"/>
            <a:ext cx="2667000" cy="2209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Normal Operation and Follow-up Inspection</a:t>
            </a:r>
            <a:endParaRPr lang="en-US" sz="2400" dirty="0">
              <a:solidFill>
                <a:srgbClr val="FFFFFF"/>
              </a:solidFill>
            </a:endParaRPr>
          </a:p>
        </p:txBody>
      </p:sp>
      <p:sp>
        <p:nvSpPr>
          <p:cNvPr id="23" name="Right Arrow 22"/>
          <p:cNvSpPr/>
          <p:nvPr/>
        </p:nvSpPr>
        <p:spPr>
          <a:xfrm>
            <a:off x="2362200" y="5562600"/>
            <a:ext cx="8382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6400800" y="3048000"/>
            <a:ext cx="2438400" cy="1295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Tech Team Dispatched to Site/Evaluation</a:t>
            </a:r>
            <a:endParaRPr lang="en-US" sz="2400" dirty="0">
              <a:solidFill>
                <a:srgbClr val="FFFFFF"/>
              </a:solidFill>
            </a:endParaRPr>
          </a:p>
        </p:txBody>
      </p:sp>
      <p:sp>
        <p:nvSpPr>
          <p:cNvPr id="25" name="Rounded Rectangle 24"/>
          <p:cNvSpPr/>
          <p:nvPr/>
        </p:nvSpPr>
        <p:spPr>
          <a:xfrm>
            <a:off x="3124200" y="3048000"/>
            <a:ext cx="2362200" cy="1066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DSO/DSPM Upward Reports</a:t>
            </a:r>
            <a:endParaRPr lang="en-US" sz="2400"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0"/>
            <a:ext cx="8229600" cy="1143000"/>
          </a:xfrm>
        </p:spPr>
        <p:txBody>
          <a:bodyPr/>
          <a:lstStyle/>
          <a:p>
            <a:r>
              <a:rPr lang="en-US" b="1" smtClean="0"/>
              <a:t>Table Rock Slide</a:t>
            </a:r>
          </a:p>
        </p:txBody>
      </p:sp>
      <p:pic>
        <p:nvPicPr>
          <p:cNvPr id="16387" name="Picture 2" descr="C:\Users\m5ecddwa\Desktop\Table Rock Slide Repair\IMG00022-20110425-1131.jpg"/>
          <p:cNvPicPr>
            <a:picLocks noChangeAspect="1" noChangeArrowheads="1"/>
          </p:cNvPicPr>
          <p:nvPr/>
        </p:nvPicPr>
        <p:blipFill>
          <a:blip r:embed="rId3" cstate="print"/>
          <a:srcRect/>
          <a:stretch>
            <a:fillRect/>
          </a:stretch>
        </p:blipFill>
        <p:spPr bwMode="auto">
          <a:xfrm>
            <a:off x="0" y="1219200"/>
            <a:ext cx="3886200" cy="2914650"/>
          </a:xfrm>
          <a:prstGeom prst="rect">
            <a:avLst/>
          </a:prstGeom>
          <a:noFill/>
          <a:ln w="9525">
            <a:noFill/>
            <a:miter lim="800000"/>
            <a:headEnd/>
            <a:tailEnd/>
          </a:ln>
        </p:spPr>
      </p:pic>
      <p:pic>
        <p:nvPicPr>
          <p:cNvPr id="16388" name="Picture 3" descr="C:\Users\m5ecddwa\Desktop\Table Rock Slide Repair\IMG00025-20110425-1433.JPG"/>
          <p:cNvPicPr>
            <a:picLocks noChangeAspect="1" noChangeArrowheads="1"/>
          </p:cNvPicPr>
          <p:nvPr/>
        </p:nvPicPr>
        <p:blipFill>
          <a:blip r:embed="rId4" cstate="print"/>
          <a:srcRect/>
          <a:stretch>
            <a:fillRect/>
          </a:stretch>
        </p:blipFill>
        <p:spPr bwMode="auto">
          <a:xfrm>
            <a:off x="3962400" y="2971800"/>
            <a:ext cx="4876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0"/>
            <a:ext cx="8229600" cy="1143000"/>
          </a:xfrm>
        </p:spPr>
        <p:txBody>
          <a:bodyPr/>
          <a:lstStyle/>
          <a:p>
            <a:r>
              <a:rPr lang="en-US" b="1" smtClean="0"/>
              <a:t>Table Rock Slide</a:t>
            </a:r>
          </a:p>
        </p:txBody>
      </p:sp>
      <p:pic>
        <p:nvPicPr>
          <p:cNvPr id="5" name="TR Dam Slide April 2011 016.avi">
            <a:hlinkClick r:id="" action="ppaction://media"/>
          </p:cNvPr>
          <p:cNvPicPr>
            <a:picLocks noRot="1" noChangeAspect="1"/>
          </p:cNvPicPr>
          <p:nvPr>
            <a:videoFile r:link="rId1"/>
          </p:nvPr>
        </p:nvPicPr>
        <p:blipFill>
          <a:blip r:embed="rId4" cstate="print"/>
          <a:srcRect/>
          <a:stretch>
            <a:fillRect/>
          </a:stretch>
        </p:blipFill>
        <p:spPr bwMode="auto">
          <a:xfrm>
            <a:off x="990600" y="1219200"/>
            <a:ext cx="6731000" cy="5048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143000"/>
          </a:xfrm>
        </p:spPr>
        <p:txBody>
          <a:bodyPr/>
          <a:lstStyle/>
          <a:p>
            <a:r>
              <a:rPr lang="en-US" b="1" smtClean="0"/>
              <a:t>Distress Reporting Timeline</a:t>
            </a:r>
          </a:p>
        </p:txBody>
      </p:sp>
      <p:sp>
        <p:nvSpPr>
          <p:cNvPr id="4" name="Rounded Rectangle 3"/>
          <p:cNvSpPr/>
          <p:nvPr/>
        </p:nvSpPr>
        <p:spPr>
          <a:xfrm>
            <a:off x="228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Discovery</a:t>
            </a:r>
            <a:endParaRPr lang="en-US" sz="2400" dirty="0">
              <a:solidFill>
                <a:srgbClr val="FFFFFF"/>
              </a:solidFill>
            </a:endParaRPr>
          </a:p>
        </p:txBody>
      </p:sp>
      <p:sp>
        <p:nvSpPr>
          <p:cNvPr id="5" name="Right Arrow 4"/>
          <p:cNvSpPr/>
          <p:nvPr/>
        </p:nvSpPr>
        <p:spPr>
          <a:xfrm>
            <a:off x="2362200" y="16002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276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OPM Calls DSO</a:t>
            </a:r>
            <a:endParaRPr lang="en-US" sz="2400" dirty="0">
              <a:solidFill>
                <a:srgbClr val="FFFFFF"/>
              </a:solidFill>
            </a:endParaRPr>
          </a:p>
        </p:txBody>
      </p:sp>
      <p:sp>
        <p:nvSpPr>
          <p:cNvPr id="7" name="Right Arrow 6"/>
          <p:cNvSpPr/>
          <p:nvPr/>
        </p:nvSpPr>
        <p:spPr>
          <a:xfrm>
            <a:off x="5410200" y="1600200"/>
            <a:ext cx="9906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400800" y="1219200"/>
            <a:ext cx="2133600" cy="11430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 Engages Tech Team</a:t>
            </a:r>
            <a:endParaRPr lang="en-US" sz="2400" dirty="0">
              <a:solidFill>
                <a:srgbClr val="FFFFFF"/>
              </a:solidFill>
            </a:endParaRPr>
          </a:p>
        </p:txBody>
      </p:sp>
      <p:sp>
        <p:nvSpPr>
          <p:cNvPr id="10" name="Right Arrow 9"/>
          <p:cNvSpPr/>
          <p:nvPr/>
        </p:nvSpPr>
        <p:spPr>
          <a:xfrm rot="5400000">
            <a:off x="7162800" y="2514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0800000">
            <a:off x="5486400" y="34290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228600" y="29718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Media Outlets Contacted</a:t>
            </a:r>
            <a:endParaRPr lang="en-US" sz="2400" dirty="0">
              <a:solidFill>
                <a:srgbClr val="FFFFFF"/>
              </a:solidFill>
            </a:endParaRPr>
          </a:p>
        </p:txBody>
      </p:sp>
      <p:sp>
        <p:nvSpPr>
          <p:cNvPr id="15" name="Right Arrow 14"/>
          <p:cNvSpPr/>
          <p:nvPr/>
        </p:nvSpPr>
        <p:spPr>
          <a:xfrm rot="10800000">
            <a:off x="2362200" y="3429000"/>
            <a:ext cx="7620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152400" y="4800600"/>
            <a:ext cx="2209800" cy="2057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000000"/>
              </a:solidFill>
            </a:endParaRPr>
          </a:p>
          <a:p>
            <a:pPr algn="ctr">
              <a:defRPr/>
            </a:pPr>
            <a:r>
              <a:rPr lang="en-US" sz="2400" dirty="0">
                <a:solidFill>
                  <a:srgbClr val="000000"/>
                </a:solidFill>
              </a:rPr>
              <a:t>Tech Team Makes Stability / Repair Decisions</a:t>
            </a:r>
            <a:endParaRPr lang="en-US" sz="2400" dirty="0">
              <a:solidFill>
                <a:srgbClr val="FFFFFF"/>
              </a:solidFill>
            </a:endParaRPr>
          </a:p>
          <a:p>
            <a:pPr algn="ctr">
              <a:defRPr/>
            </a:pPr>
            <a:endParaRPr lang="en-US" sz="2400" dirty="0">
              <a:solidFill>
                <a:srgbClr val="FFFFFF"/>
              </a:solidFill>
            </a:endParaRPr>
          </a:p>
        </p:txBody>
      </p:sp>
      <p:sp>
        <p:nvSpPr>
          <p:cNvPr id="19" name="Right Arrow 18"/>
          <p:cNvSpPr/>
          <p:nvPr/>
        </p:nvSpPr>
        <p:spPr>
          <a:xfrm rot="5400000">
            <a:off x="762000" y="42672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5562600" y="5562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3200400" y="4495800"/>
            <a:ext cx="2362200" cy="23622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Emergency Contract</a:t>
            </a:r>
          </a:p>
          <a:p>
            <a:pPr algn="ctr">
              <a:defRPr/>
            </a:pPr>
            <a:r>
              <a:rPr lang="en-US" sz="2400" dirty="0">
                <a:solidFill>
                  <a:srgbClr val="000000"/>
                </a:solidFill>
              </a:rPr>
              <a:t> In-Place and Repairs Completed</a:t>
            </a:r>
            <a:endParaRPr lang="en-US" sz="2400" dirty="0">
              <a:solidFill>
                <a:srgbClr val="FFFFFF"/>
              </a:solidFill>
            </a:endParaRPr>
          </a:p>
        </p:txBody>
      </p:sp>
      <p:sp>
        <p:nvSpPr>
          <p:cNvPr id="22" name="Rounded Rectangle 21"/>
          <p:cNvSpPr/>
          <p:nvPr/>
        </p:nvSpPr>
        <p:spPr>
          <a:xfrm>
            <a:off x="6248400" y="4648200"/>
            <a:ext cx="2667000" cy="2209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Normal Operation and Follow-up Inspection</a:t>
            </a:r>
            <a:endParaRPr lang="en-US" sz="2400" dirty="0">
              <a:solidFill>
                <a:srgbClr val="FFFFFF"/>
              </a:solidFill>
            </a:endParaRPr>
          </a:p>
        </p:txBody>
      </p:sp>
      <p:sp>
        <p:nvSpPr>
          <p:cNvPr id="23" name="Right Arrow 22"/>
          <p:cNvSpPr/>
          <p:nvPr/>
        </p:nvSpPr>
        <p:spPr>
          <a:xfrm>
            <a:off x="2362200" y="5562600"/>
            <a:ext cx="8382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6400800" y="3048000"/>
            <a:ext cx="2438400" cy="12954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Tech Team Dispatched to Site/Evaluation</a:t>
            </a:r>
            <a:endParaRPr lang="en-US" sz="2400" dirty="0">
              <a:solidFill>
                <a:srgbClr val="FFFFFF"/>
              </a:solidFill>
            </a:endParaRPr>
          </a:p>
        </p:txBody>
      </p:sp>
      <p:sp>
        <p:nvSpPr>
          <p:cNvPr id="25" name="Rounded Rectangle 24"/>
          <p:cNvSpPr/>
          <p:nvPr/>
        </p:nvSpPr>
        <p:spPr>
          <a:xfrm>
            <a:off x="3124200" y="3048000"/>
            <a:ext cx="2362200" cy="1066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DSO/DSPM Upward Reports</a:t>
            </a:r>
            <a:endParaRPr lang="en-US" sz="2400" dirty="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2011 SWL Boundary Map.jpg"/>
          <p:cNvPicPr>
            <a:picLocks noChangeAspect="1"/>
          </p:cNvPicPr>
          <p:nvPr/>
        </p:nvPicPr>
        <p:blipFill>
          <a:blip r:embed="rId3" cstate="print"/>
          <a:srcRect/>
          <a:stretch>
            <a:fillRect/>
          </a:stretch>
        </p:blipFill>
        <p:spPr bwMode="auto">
          <a:xfrm>
            <a:off x="269875" y="0"/>
            <a:ext cx="8874125" cy="6858000"/>
          </a:xfrm>
          <a:prstGeom prst="rect">
            <a:avLst/>
          </a:prstGeom>
          <a:noFill/>
          <a:ln w="9525">
            <a:noFill/>
            <a:miter lim="800000"/>
            <a:headEnd/>
            <a:tailEnd/>
          </a:ln>
        </p:spPr>
      </p:pic>
      <p:sp>
        <p:nvSpPr>
          <p:cNvPr id="3" name="Oval 2"/>
          <p:cNvSpPr/>
          <p:nvPr/>
        </p:nvSpPr>
        <p:spPr>
          <a:xfrm>
            <a:off x="3657600" y="16002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990600" y="2286000"/>
            <a:ext cx="838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1447800" y="2286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447800" y="1219200"/>
            <a:ext cx="2057400" cy="1066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505200" y="1066800"/>
            <a:ext cx="6858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91000" y="1066800"/>
            <a:ext cx="1524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876800" y="4038600"/>
            <a:ext cx="8382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H="1" flipV="1">
            <a:off x="4343400" y="1905000"/>
            <a:ext cx="838200" cy="2133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467" name="TextBox 10"/>
          <p:cNvSpPr txBox="1">
            <a:spLocks noChangeArrowheads="1"/>
          </p:cNvSpPr>
          <p:nvPr/>
        </p:nvSpPr>
        <p:spPr bwMode="auto">
          <a:xfrm>
            <a:off x="457200" y="2895600"/>
            <a:ext cx="1905000" cy="369888"/>
          </a:xfrm>
          <a:prstGeom prst="rect">
            <a:avLst/>
          </a:prstGeom>
          <a:solidFill>
            <a:srgbClr val="FFFFFF"/>
          </a:solidFill>
          <a:ln w="9525">
            <a:solidFill>
              <a:srgbClr val="000000"/>
            </a:solidFill>
            <a:miter lim="800000"/>
            <a:headEnd/>
            <a:tailEnd/>
          </a:ln>
        </p:spPr>
        <p:txBody>
          <a:bodyPr>
            <a:spAutoFit/>
          </a:bodyPr>
          <a:lstStyle/>
          <a:p>
            <a:r>
              <a:rPr lang="en-US"/>
              <a:t>Tulsa Tech Team</a:t>
            </a:r>
          </a:p>
        </p:txBody>
      </p:sp>
      <p:sp>
        <p:nvSpPr>
          <p:cNvPr id="19468" name="TextBox 11"/>
          <p:cNvSpPr txBox="1">
            <a:spLocks noChangeArrowheads="1"/>
          </p:cNvSpPr>
          <p:nvPr/>
        </p:nvSpPr>
        <p:spPr bwMode="auto">
          <a:xfrm>
            <a:off x="4191000" y="4648200"/>
            <a:ext cx="2438400" cy="369888"/>
          </a:xfrm>
          <a:prstGeom prst="rect">
            <a:avLst/>
          </a:prstGeom>
          <a:solidFill>
            <a:srgbClr val="FFFFFF"/>
          </a:solidFill>
          <a:ln w="9525">
            <a:solidFill>
              <a:srgbClr val="000000"/>
            </a:solidFill>
            <a:miter lim="800000"/>
            <a:headEnd/>
            <a:tailEnd/>
          </a:ln>
        </p:spPr>
        <p:txBody>
          <a:bodyPr>
            <a:spAutoFit/>
          </a:bodyPr>
          <a:lstStyle/>
          <a:p>
            <a:r>
              <a:rPr lang="en-US"/>
              <a:t>Little Rock Tech Team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m5ecddwa\Desktop\Table Rock Slide Repair\DSC01788.JPG"/>
          <p:cNvPicPr>
            <a:picLocks noChangeAspect="1" noChangeArrowheads="1"/>
          </p:cNvPicPr>
          <p:nvPr/>
        </p:nvPicPr>
        <p:blipFill>
          <a:blip r:embed="rId3" cstate="print"/>
          <a:srcRect/>
          <a:stretch>
            <a:fillRect/>
          </a:stretch>
        </p:blipFill>
        <p:spPr bwMode="auto">
          <a:xfrm>
            <a:off x="0" y="1181100"/>
            <a:ext cx="3124200" cy="2343150"/>
          </a:xfrm>
          <a:prstGeom prst="rect">
            <a:avLst/>
          </a:prstGeom>
          <a:noFill/>
          <a:ln w="9525">
            <a:noFill/>
            <a:miter lim="800000"/>
            <a:headEnd/>
            <a:tailEnd/>
          </a:ln>
        </p:spPr>
      </p:pic>
      <p:sp>
        <p:nvSpPr>
          <p:cNvPr id="20483" name="Title 2"/>
          <p:cNvSpPr>
            <a:spLocks noGrp="1"/>
          </p:cNvSpPr>
          <p:nvPr>
            <p:ph type="title"/>
          </p:nvPr>
        </p:nvSpPr>
        <p:spPr>
          <a:xfrm>
            <a:off x="381000" y="0"/>
            <a:ext cx="8229600" cy="1143000"/>
          </a:xfrm>
        </p:spPr>
        <p:txBody>
          <a:bodyPr/>
          <a:lstStyle/>
          <a:p>
            <a:r>
              <a:rPr lang="en-US" b="1" smtClean="0"/>
              <a:t>24-Hour Observation</a:t>
            </a:r>
          </a:p>
        </p:txBody>
      </p:sp>
      <p:pic>
        <p:nvPicPr>
          <p:cNvPr id="20484" name="Picture 3" descr="C:\Users\m5ecddwa\Desktop\Table Rock Slide Repair\DSC01798.JPG"/>
          <p:cNvPicPr>
            <a:picLocks noChangeAspect="1" noChangeArrowheads="1"/>
          </p:cNvPicPr>
          <p:nvPr/>
        </p:nvPicPr>
        <p:blipFill>
          <a:blip r:embed="rId4" cstate="print"/>
          <a:srcRect/>
          <a:stretch>
            <a:fillRect/>
          </a:stretch>
        </p:blipFill>
        <p:spPr bwMode="auto">
          <a:xfrm>
            <a:off x="3048000" y="2362200"/>
            <a:ext cx="3581400" cy="2686050"/>
          </a:xfrm>
          <a:prstGeom prst="rect">
            <a:avLst/>
          </a:prstGeom>
          <a:noFill/>
          <a:ln w="9525">
            <a:noFill/>
            <a:miter lim="800000"/>
            <a:headEnd/>
            <a:tailEnd/>
          </a:ln>
        </p:spPr>
      </p:pic>
      <p:pic>
        <p:nvPicPr>
          <p:cNvPr id="20485" name="Picture 4" descr="C:\Documents and Settings\m4ecdbvc\Local Settings\Temporary Internet Files\Content.Word\TR Dam Slide April 2011 018.jpg"/>
          <p:cNvPicPr>
            <a:picLocks noChangeAspect="1" noChangeArrowheads="1"/>
          </p:cNvPicPr>
          <p:nvPr/>
        </p:nvPicPr>
        <p:blipFill>
          <a:blip r:embed="rId5" cstate="print"/>
          <a:srcRect/>
          <a:stretch>
            <a:fillRect/>
          </a:stretch>
        </p:blipFill>
        <p:spPr bwMode="auto">
          <a:xfrm>
            <a:off x="5334000" y="4343400"/>
            <a:ext cx="3810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43000"/>
          </a:xfrm>
        </p:spPr>
        <p:txBody>
          <a:bodyPr/>
          <a:lstStyle/>
          <a:p>
            <a:r>
              <a:rPr lang="en-US" b="1" smtClean="0"/>
              <a:t>Distress Reporting Timeline</a:t>
            </a:r>
          </a:p>
        </p:txBody>
      </p:sp>
      <p:sp>
        <p:nvSpPr>
          <p:cNvPr id="4" name="Rounded Rectangle 3"/>
          <p:cNvSpPr/>
          <p:nvPr/>
        </p:nvSpPr>
        <p:spPr>
          <a:xfrm>
            <a:off x="228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Discovery</a:t>
            </a:r>
            <a:endParaRPr lang="en-US" sz="2400" dirty="0">
              <a:solidFill>
                <a:srgbClr val="FFFFFF"/>
              </a:solidFill>
            </a:endParaRPr>
          </a:p>
        </p:txBody>
      </p:sp>
      <p:sp>
        <p:nvSpPr>
          <p:cNvPr id="5" name="Right Arrow 4"/>
          <p:cNvSpPr/>
          <p:nvPr/>
        </p:nvSpPr>
        <p:spPr>
          <a:xfrm>
            <a:off x="2362200" y="16002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276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OPM Calls DSO</a:t>
            </a:r>
            <a:endParaRPr lang="en-US" sz="2400" dirty="0">
              <a:solidFill>
                <a:srgbClr val="FFFFFF"/>
              </a:solidFill>
            </a:endParaRPr>
          </a:p>
        </p:txBody>
      </p:sp>
      <p:sp>
        <p:nvSpPr>
          <p:cNvPr id="7" name="Right Arrow 6"/>
          <p:cNvSpPr/>
          <p:nvPr/>
        </p:nvSpPr>
        <p:spPr>
          <a:xfrm>
            <a:off x="5410200" y="1600200"/>
            <a:ext cx="9906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400800" y="12192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 Engages Tech Team</a:t>
            </a:r>
            <a:endParaRPr lang="en-US" sz="2400" dirty="0">
              <a:solidFill>
                <a:srgbClr val="FFFFFF"/>
              </a:solidFill>
            </a:endParaRPr>
          </a:p>
        </p:txBody>
      </p:sp>
      <p:sp>
        <p:nvSpPr>
          <p:cNvPr id="10" name="Right Arrow 9"/>
          <p:cNvSpPr/>
          <p:nvPr/>
        </p:nvSpPr>
        <p:spPr>
          <a:xfrm rot="5400000">
            <a:off x="7162800" y="2514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0800000">
            <a:off x="5486400" y="34290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228600" y="2971800"/>
            <a:ext cx="2133600" cy="11430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Media Outlets Contacted</a:t>
            </a:r>
            <a:endParaRPr lang="en-US" sz="2400" dirty="0">
              <a:solidFill>
                <a:srgbClr val="FFFFFF"/>
              </a:solidFill>
            </a:endParaRPr>
          </a:p>
        </p:txBody>
      </p:sp>
      <p:sp>
        <p:nvSpPr>
          <p:cNvPr id="15" name="Right Arrow 14"/>
          <p:cNvSpPr/>
          <p:nvPr/>
        </p:nvSpPr>
        <p:spPr>
          <a:xfrm rot="10800000">
            <a:off x="2362200" y="3429000"/>
            <a:ext cx="7620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152400" y="4800600"/>
            <a:ext cx="2209800" cy="2057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000000"/>
              </a:solidFill>
            </a:endParaRPr>
          </a:p>
          <a:p>
            <a:pPr algn="ctr">
              <a:defRPr/>
            </a:pPr>
            <a:r>
              <a:rPr lang="en-US" sz="2400" dirty="0">
                <a:solidFill>
                  <a:srgbClr val="000000"/>
                </a:solidFill>
              </a:rPr>
              <a:t>Tech Team Makes Stability / Repair Decisions</a:t>
            </a:r>
            <a:endParaRPr lang="en-US" sz="2400" dirty="0">
              <a:solidFill>
                <a:srgbClr val="FFFFFF"/>
              </a:solidFill>
            </a:endParaRPr>
          </a:p>
          <a:p>
            <a:pPr algn="ctr">
              <a:defRPr/>
            </a:pPr>
            <a:endParaRPr lang="en-US" sz="2400" dirty="0">
              <a:solidFill>
                <a:srgbClr val="FFFFFF"/>
              </a:solidFill>
            </a:endParaRPr>
          </a:p>
        </p:txBody>
      </p:sp>
      <p:sp>
        <p:nvSpPr>
          <p:cNvPr id="19" name="Right Arrow 18"/>
          <p:cNvSpPr/>
          <p:nvPr/>
        </p:nvSpPr>
        <p:spPr>
          <a:xfrm rot="5400000">
            <a:off x="762000" y="42672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5562600" y="5562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3200400" y="4495800"/>
            <a:ext cx="2362200" cy="23622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Emergency Contract</a:t>
            </a:r>
          </a:p>
          <a:p>
            <a:pPr algn="ctr">
              <a:defRPr/>
            </a:pPr>
            <a:r>
              <a:rPr lang="en-US" sz="2400" dirty="0">
                <a:solidFill>
                  <a:srgbClr val="000000"/>
                </a:solidFill>
              </a:rPr>
              <a:t> In-Place and Repairs Completed</a:t>
            </a:r>
            <a:endParaRPr lang="en-US" sz="2400" dirty="0">
              <a:solidFill>
                <a:srgbClr val="FFFFFF"/>
              </a:solidFill>
            </a:endParaRPr>
          </a:p>
        </p:txBody>
      </p:sp>
      <p:sp>
        <p:nvSpPr>
          <p:cNvPr id="22" name="Rounded Rectangle 21"/>
          <p:cNvSpPr/>
          <p:nvPr/>
        </p:nvSpPr>
        <p:spPr>
          <a:xfrm>
            <a:off x="6248400" y="4648200"/>
            <a:ext cx="2667000" cy="2209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Normal Operation and Follow-up Inspection</a:t>
            </a:r>
            <a:endParaRPr lang="en-US" sz="2400" dirty="0">
              <a:solidFill>
                <a:srgbClr val="FFFFFF"/>
              </a:solidFill>
            </a:endParaRPr>
          </a:p>
        </p:txBody>
      </p:sp>
      <p:sp>
        <p:nvSpPr>
          <p:cNvPr id="23" name="Right Arrow 22"/>
          <p:cNvSpPr/>
          <p:nvPr/>
        </p:nvSpPr>
        <p:spPr>
          <a:xfrm>
            <a:off x="2362200" y="5562600"/>
            <a:ext cx="8382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6400800" y="3048000"/>
            <a:ext cx="2438400" cy="1295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Tech Team Dispatched to Site/Evaluation</a:t>
            </a:r>
            <a:endParaRPr lang="en-US" sz="2400" dirty="0">
              <a:solidFill>
                <a:srgbClr val="FFFFFF"/>
              </a:solidFill>
            </a:endParaRPr>
          </a:p>
        </p:txBody>
      </p:sp>
      <p:sp>
        <p:nvSpPr>
          <p:cNvPr id="25" name="Rounded Rectangle 24"/>
          <p:cNvSpPr/>
          <p:nvPr/>
        </p:nvSpPr>
        <p:spPr>
          <a:xfrm>
            <a:off x="3124200" y="3048000"/>
            <a:ext cx="2362200" cy="10668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DSO/DSPM Upward Reports</a:t>
            </a:r>
            <a:endParaRPr lang="en-US" sz="2400"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0"/>
            <a:ext cx="8229600" cy="1143000"/>
          </a:xfrm>
        </p:spPr>
        <p:txBody>
          <a:bodyPr/>
          <a:lstStyle/>
          <a:p>
            <a:r>
              <a:rPr lang="en-US" b="1" smtClean="0"/>
              <a:t>Purpose</a:t>
            </a:r>
            <a:endParaRPr lang="en-US" sz="3200" b="1" smtClean="0"/>
          </a:p>
        </p:txBody>
      </p:sp>
      <p:sp>
        <p:nvSpPr>
          <p:cNvPr id="4099" name="Content Placeholder 3"/>
          <p:cNvSpPr>
            <a:spLocks noGrp="1"/>
          </p:cNvSpPr>
          <p:nvPr>
            <p:ph idx="1"/>
          </p:nvPr>
        </p:nvSpPr>
        <p:spPr>
          <a:xfrm>
            <a:off x="457200" y="1295400"/>
            <a:ext cx="8229600" cy="4800600"/>
          </a:xfrm>
        </p:spPr>
        <p:txBody>
          <a:bodyPr/>
          <a:lstStyle/>
          <a:p>
            <a:pPr>
              <a:lnSpc>
                <a:spcPct val="150000"/>
              </a:lnSpc>
            </a:pPr>
            <a:r>
              <a:rPr lang="en-US" sz="2800" smtClean="0"/>
              <a:t>Provide real-life application for reporting distress</a:t>
            </a:r>
          </a:p>
          <a:p>
            <a:pPr>
              <a:lnSpc>
                <a:spcPct val="150000"/>
              </a:lnSpc>
            </a:pPr>
            <a:r>
              <a:rPr lang="en-US" sz="2800" smtClean="0"/>
              <a:t>Review project conditions and distress reporting timeline</a:t>
            </a:r>
          </a:p>
          <a:p>
            <a:pPr>
              <a:lnSpc>
                <a:spcPct val="150000"/>
              </a:lnSpc>
            </a:pPr>
            <a:r>
              <a:rPr lang="en-US" sz="2800" smtClean="0"/>
              <a:t>Stress Dam Safety training and communication</a:t>
            </a:r>
          </a:p>
          <a:p>
            <a:pPr>
              <a:lnSpc>
                <a:spcPct val="150000"/>
              </a:lnSpc>
            </a:pPr>
            <a:r>
              <a:rPr lang="en-US" sz="2800" smtClean="0"/>
              <a:t>Emphasize the importance of partnering with regional experts</a:t>
            </a:r>
          </a:p>
          <a:p>
            <a:endParaRPr lang="en-US" sz="2800" smtClean="0"/>
          </a:p>
          <a:p>
            <a:endParaRPr lang="en-US" sz="2800" smtClean="0"/>
          </a:p>
          <a:p>
            <a:endParaRPr lang="en-US"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990600"/>
          </a:xfrm>
        </p:spPr>
        <p:txBody>
          <a:bodyPr/>
          <a:lstStyle/>
          <a:p>
            <a:r>
              <a:rPr lang="en-US" b="1" smtClean="0"/>
              <a:t>Table Rock Event</a:t>
            </a:r>
          </a:p>
        </p:txBody>
      </p:sp>
      <p:pic>
        <p:nvPicPr>
          <p:cNvPr id="22531" name="Picture 2" descr="C:\Documents and Settings\m4ecdbvc\Desktop\2011 SWL Flood\Photos\20110428-A-IF081-041.JPG"/>
          <p:cNvPicPr>
            <a:picLocks noChangeAspect="1" noChangeArrowheads="1"/>
          </p:cNvPicPr>
          <p:nvPr/>
        </p:nvPicPr>
        <p:blipFill>
          <a:blip r:embed="rId3" cstate="print"/>
          <a:srcRect/>
          <a:stretch>
            <a:fillRect/>
          </a:stretch>
        </p:blipFill>
        <p:spPr bwMode="auto">
          <a:xfrm>
            <a:off x="0" y="838200"/>
            <a:ext cx="3505200" cy="2336800"/>
          </a:xfrm>
          <a:prstGeom prst="rect">
            <a:avLst/>
          </a:prstGeom>
          <a:noFill/>
          <a:ln w="9525">
            <a:noFill/>
            <a:miter lim="800000"/>
            <a:headEnd/>
            <a:tailEnd/>
          </a:ln>
        </p:spPr>
      </p:pic>
      <p:pic>
        <p:nvPicPr>
          <p:cNvPr id="22532" name="Picture 2" descr="C:\Documents and Settings\m4ecdbvc\Desktop\2011 SWL Flood\Photos\20110428-A-CE999-052.JPG"/>
          <p:cNvPicPr>
            <a:picLocks noChangeAspect="1" noChangeArrowheads="1"/>
          </p:cNvPicPr>
          <p:nvPr/>
        </p:nvPicPr>
        <p:blipFill>
          <a:blip r:embed="rId4" cstate="print"/>
          <a:srcRect/>
          <a:stretch>
            <a:fillRect/>
          </a:stretch>
        </p:blipFill>
        <p:spPr bwMode="auto">
          <a:xfrm>
            <a:off x="2209800" y="2438400"/>
            <a:ext cx="3657600" cy="2743200"/>
          </a:xfrm>
          <a:prstGeom prst="rect">
            <a:avLst/>
          </a:prstGeom>
          <a:noFill/>
          <a:ln w="9525">
            <a:noFill/>
            <a:miter lim="800000"/>
            <a:headEnd/>
            <a:tailEnd/>
          </a:ln>
        </p:spPr>
      </p:pic>
      <p:pic>
        <p:nvPicPr>
          <p:cNvPr id="22533" name="Picture 2" descr="C:\Documents and Settings\m4ecdbvc\Desktop\2011 SWL Flood\Photos\20110428-A-CE999-093.JPG"/>
          <p:cNvPicPr>
            <a:picLocks noChangeAspect="1" noChangeArrowheads="1"/>
          </p:cNvPicPr>
          <p:nvPr/>
        </p:nvPicPr>
        <p:blipFill>
          <a:blip r:embed="rId5" cstate="print"/>
          <a:srcRect b="-839"/>
          <a:stretch>
            <a:fillRect/>
          </a:stretch>
        </p:blipFill>
        <p:spPr bwMode="auto">
          <a:xfrm>
            <a:off x="5410200" y="4057650"/>
            <a:ext cx="37338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990600"/>
          </a:xfrm>
        </p:spPr>
        <p:txBody>
          <a:bodyPr/>
          <a:lstStyle/>
          <a:p>
            <a:r>
              <a:rPr lang="en-US" b="1" smtClean="0"/>
              <a:t>DSPMT Reporting</a:t>
            </a:r>
          </a:p>
        </p:txBody>
      </p:sp>
      <p:pic>
        <p:nvPicPr>
          <p:cNvPr id="23555" name="Picture 2" descr="C:\Users\M4ECDBVC\Desktop\Dam Safety 102 Prospect\Capture.JPG"/>
          <p:cNvPicPr>
            <a:picLocks noChangeAspect="1" noChangeArrowheads="1"/>
          </p:cNvPicPr>
          <p:nvPr/>
        </p:nvPicPr>
        <p:blipFill>
          <a:blip r:embed="rId3" cstate="print"/>
          <a:srcRect l="14957" t="8656" r="22627" b="25192"/>
          <a:stretch>
            <a:fillRect/>
          </a:stretch>
        </p:blipFill>
        <p:spPr bwMode="auto">
          <a:xfrm>
            <a:off x="0" y="914400"/>
            <a:ext cx="5734050" cy="3657600"/>
          </a:xfrm>
          <a:prstGeom prst="rect">
            <a:avLst/>
          </a:prstGeom>
          <a:noFill/>
          <a:ln w="9525">
            <a:noFill/>
            <a:miter lim="800000"/>
            <a:headEnd/>
            <a:tailEnd/>
          </a:ln>
        </p:spPr>
      </p:pic>
      <p:pic>
        <p:nvPicPr>
          <p:cNvPr id="23556" name="Picture 3"/>
          <p:cNvPicPr>
            <a:picLocks noChangeAspect="1" noChangeArrowheads="1"/>
          </p:cNvPicPr>
          <p:nvPr/>
        </p:nvPicPr>
        <p:blipFill>
          <a:blip r:embed="rId4" cstate="print"/>
          <a:srcRect/>
          <a:stretch>
            <a:fillRect/>
          </a:stretch>
        </p:blipFill>
        <p:spPr bwMode="auto">
          <a:xfrm>
            <a:off x="4337050" y="2743200"/>
            <a:ext cx="480695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lstStyle/>
          <a:p>
            <a:r>
              <a:rPr lang="en-US" b="1" smtClean="0"/>
              <a:t>Distress Reporting Timeline</a:t>
            </a:r>
          </a:p>
        </p:txBody>
      </p:sp>
      <p:sp>
        <p:nvSpPr>
          <p:cNvPr id="4" name="Rounded Rectangle 3"/>
          <p:cNvSpPr/>
          <p:nvPr/>
        </p:nvSpPr>
        <p:spPr>
          <a:xfrm>
            <a:off x="228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Discovery</a:t>
            </a:r>
            <a:endParaRPr lang="en-US" sz="2400" dirty="0">
              <a:solidFill>
                <a:srgbClr val="FFFFFF"/>
              </a:solidFill>
            </a:endParaRPr>
          </a:p>
        </p:txBody>
      </p:sp>
      <p:sp>
        <p:nvSpPr>
          <p:cNvPr id="5" name="Right Arrow 4"/>
          <p:cNvSpPr/>
          <p:nvPr/>
        </p:nvSpPr>
        <p:spPr>
          <a:xfrm>
            <a:off x="2362200" y="16002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276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OPM Calls DSO</a:t>
            </a:r>
            <a:endParaRPr lang="en-US" sz="2400" dirty="0">
              <a:solidFill>
                <a:srgbClr val="FFFFFF"/>
              </a:solidFill>
            </a:endParaRPr>
          </a:p>
        </p:txBody>
      </p:sp>
      <p:sp>
        <p:nvSpPr>
          <p:cNvPr id="7" name="Right Arrow 6"/>
          <p:cNvSpPr/>
          <p:nvPr/>
        </p:nvSpPr>
        <p:spPr>
          <a:xfrm>
            <a:off x="5410200" y="1600200"/>
            <a:ext cx="9906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400800" y="12192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 Engages Tech Team</a:t>
            </a:r>
            <a:endParaRPr lang="en-US" sz="2400" dirty="0">
              <a:solidFill>
                <a:srgbClr val="FFFFFF"/>
              </a:solidFill>
            </a:endParaRPr>
          </a:p>
        </p:txBody>
      </p:sp>
      <p:sp>
        <p:nvSpPr>
          <p:cNvPr id="10" name="Right Arrow 9"/>
          <p:cNvSpPr/>
          <p:nvPr/>
        </p:nvSpPr>
        <p:spPr>
          <a:xfrm rot="5400000">
            <a:off x="7162800" y="2514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0800000">
            <a:off x="5486400" y="34290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228600" y="29718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Media Outlets Contacted</a:t>
            </a:r>
            <a:endParaRPr lang="en-US" sz="2400" dirty="0">
              <a:solidFill>
                <a:srgbClr val="FFFFFF"/>
              </a:solidFill>
            </a:endParaRPr>
          </a:p>
        </p:txBody>
      </p:sp>
      <p:sp>
        <p:nvSpPr>
          <p:cNvPr id="15" name="Right Arrow 14"/>
          <p:cNvSpPr/>
          <p:nvPr/>
        </p:nvSpPr>
        <p:spPr>
          <a:xfrm rot="10800000">
            <a:off x="2362200" y="3429000"/>
            <a:ext cx="7620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152400" y="4800600"/>
            <a:ext cx="2209800" cy="20574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000000"/>
              </a:solidFill>
            </a:endParaRPr>
          </a:p>
          <a:p>
            <a:pPr algn="ctr">
              <a:defRPr/>
            </a:pPr>
            <a:r>
              <a:rPr lang="en-US" sz="2400" dirty="0">
                <a:solidFill>
                  <a:srgbClr val="000000"/>
                </a:solidFill>
              </a:rPr>
              <a:t>Tech Team Makes Stability / Repair Decisions</a:t>
            </a:r>
            <a:endParaRPr lang="en-US" sz="2400" dirty="0">
              <a:solidFill>
                <a:srgbClr val="FFFFFF"/>
              </a:solidFill>
            </a:endParaRPr>
          </a:p>
          <a:p>
            <a:pPr algn="ctr">
              <a:defRPr/>
            </a:pPr>
            <a:endParaRPr lang="en-US" sz="2400" dirty="0">
              <a:solidFill>
                <a:srgbClr val="FFFFFF"/>
              </a:solidFill>
            </a:endParaRPr>
          </a:p>
        </p:txBody>
      </p:sp>
      <p:sp>
        <p:nvSpPr>
          <p:cNvPr id="19" name="Right Arrow 18"/>
          <p:cNvSpPr/>
          <p:nvPr/>
        </p:nvSpPr>
        <p:spPr>
          <a:xfrm rot="5400000">
            <a:off x="762000" y="42672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5562600" y="5562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3200400" y="4495800"/>
            <a:ext cx="2362200" cy="23622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Emergency Contract</a:t>
            </a:r>
          </a:p>
          <a:p>
            <a:pPr algn="ctr">
              <a:defRPr/>
            </a:pPr>
            <a:r>
              <a:rPr lang="en-US" sz="2400" dirty="0">
                <a:solidFill>
                  <a:srgbClr val="000000"/>
                </a:solidFill>
              </a:rPr>
              <a:t> In-Place and Repairs Completed</a:t>
            </a:r>
            <a:endParaRPr lang="en-US" sz="2400" dirty="0">
              <a:solidFill>
                <a:srgbClr val="FFFFFF"/>
              </a:solidFill>
            </a:endParaRPr>
          </a:p>
        </p:txBody>
      </p:sp>
      <p:sp>
        <p:nvSpPr>
          <p:cNvPr id="22" name="Rounded Rectangle 21"/>
          <p:cNvSpPr/>
          <p:nvPr/>
        </p:nvSpPr>
        <p:spPr>
          <a:xfrm>
            <a:off x="6248400" y="4648200"/>
            <a:ext cx="2667000" cy="2209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Normal Operation and Follow-up Inspection</a:t>
            </a:r>
            <a:endParaRPr lang="en-US" sz="2400" dirty="0">
              <a:solidFill>
                <a:srgbClr val="FFFFFF"/>
              </a:solidFill>
            </a:endParaRPr>
          </a:p>
        </p:txBody>
      </p:sp>
      <p:sp>
        <p:nvSpPr>
          <p:cNvPr id="23" name="Right Arrow 22"/>
          <p:cNvSpPr/>
          <p:nvPr/>
        </p:nvSpPr>
        <p:spPr>
          <a:xfrm>
            <a:off x="2362200" y="5562600"/>
            <a:ext cx="8382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6400800" y="3048000"/>
            <a:ext cx="2438400" cy="1295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Tech Team Dispatched to Site/Evaluation</a:t>
            </a:r>
            <a:endParaRPr lang="en-US" sz="2400" dirty="0">
              <a:solidFill>
                <a:srgbClr val="FFFFFF"/>
              </a:solidFill>
            </a:endParaRPr>
          </a:p>
        </p:txBody>
      </p:sp>
      <p:sp>
        <p:nvSpPr>
          <p:cNvPr id="25" name="Rounded Rectangle 24"/>
          <p:cNvSpPr/>
          <p:nvPr/>
        </p:nvSpPr>
        <p:spPr>
          <a:xfrm>
            <a:off x="3124200" y="3048000"/>
            <a:ext cx="2362200" cy="1066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DSO/DSPM Upward Reports</a:t>
            </a:r>
            <a:endParaRPr lang="en-US" sz="2400"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1143000"/>
          </a:xfrm>
        </p:spPr>
        <p:txBody>
          <a:bodyPr/>
          <a:lstStyle/>
          <a:p>
            <a:r>
              <a:rPr lang="en-US" b="1" smtClean="0"/>
              <a:t>Emergency Repair</a:t>
            </a:r>
          </a:p>
        </p:txBody>
      </p:sp>
      <p:pic>
        <p:nvPicPr>
          <p:cNvPr id="25603" name="Picture 2"/>
          <p:cNvPicPr>
            <a:picLocks noChangeAspect="1" noChangeArrowheads="1"/>
          </p:cNvPicPr>
          <p:nvPr/>
        </p:nvPicPr>
        <p:blipFill>
          <a:blip r:embed="rId3" cstate="print"/>
          <a:srcRect/>
          <a:stretch>
            <a:fillRect/>
          </a:stretch>
        </p:blipFill>
        <p:spPr bwMode="auto">
          <a:xfrm>
            <a:off x="609600" y="3567113"/>
            <a:ext cx="8172450" cy="3290887"/>
          </a:xfrm>
          <a:prstGeom prst="rect">
            <a:avLst/>
          </a:prstGeom>
          <a:noFill/>
          <a:ln w="9525">
            <a:noFill/>
            <a:miter lim="800000"/>
            <a:headEnd/>
            <a:tailEnd/>
          </a:ln>
        </p:spPr>
      </p:pic>
      <p:pic>
        <p:nvPicPr>
          <p:cNvPr id="25604" name="Picture 3" descr="C:\Users\m5ecddwa\Desktop\Table Rock Slide Repair\DSC01808.JPG"/>
          <p:cNvPicPr>
            <a:picLocks noChangeAspect="1" noChangeArrowheads="1"/>
          </p:cNvPicPr>
          <p:nvPr/>
        </p:nvPicPr>
        <p:blipFill>
          <a:blip r:embed="rId4" cstate="print"/>
          <a:srcRect/>
          <a:stretch>
            <a:fillRect/>
          </a:stretch>
        </p:blipFill>
        <p:spPr bwMode="auto">
          <a:xfrm>
            <a:off x="2667000" y="11430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1143000"/>
          </a:xfrm>
        </p:spPr>
        <p:txBody>
          <a:bodyPr/>
          <a:lstStyle/>
          <a:p>
            <a:r>
              <a:rPr lang="en-US" b="1" smtClean="0"/>
              <a:t>Distress Reporting Timeline</a:t>
            </a:r>
          </a:p>
        </p:txBody>
      </p:sp>
      <p:sp>
        <p:nvSpPr>
          <p:cNvPr id="4" name="Rounded Rectangle 3"/>
          <p:cNvSpPr/>
          <p:nvPr/>
        </p:nvSpPr>
        <p:spPr>
          <a:xfrm>
            <a:off x="228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Discovery</a:t>
            </a:r>
            <a:endParaRPr lang="en-US" sz="2400" dirty="0">
              <a:solidFill>
                <a:srgbClr val="FFFFFF"/>
              </a:solidFill>
            </a:endParaRPr>
          </a:p>
        </p:txBody>
      </p:sp>
      <p:sp>
        <p:nvSpPr>
          <p:cNvPr id="5" name="Right Arrow 4"/>
          <p:cNvSpPr/>
          <p:nvPr/>
        </p:nvSpPr>
        <p:spPr>
          <a:xfrm>
            <a:off x="2362200" y="16002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276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OPM Calls DSO</a:t>
            </a:r>
            <a:endParaRPr lang="en-US" sz="2400" dirty="0">
              <a:solidFill>
                <a:srgbClr val="FFFFFF"/>
              </a:solidFill>
            </a:endParaRPr>
          </a:p>
        </p:txBody>
      </p:sp>
      <p:sp>
        <p:nvSpPr>
          <p:cNvPr id="7" name="Right Arrow 6"/>
          <p:cNvSpPr/>
          <p:nvPr/>
        </p:nvSpPr>
        <p:spPr>
          <a:xfrm>
            <a:off x="5410200" y="1600200"/>
            <a:ext cx="9906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400800" y="12192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 Engages Tech Team</a:t>
            </a:r>
            <a:endParaRPr lang="en-US" sz="2400" dirty="0">
              <a:solidFill>
                <a:srgbClr val="FFFFFF"/>
              </a:solidFill>
            </a:endParaRPr>
          </a:p>
        </p:txBody>
      </p:sp>
      <p:sp>
        <p:nvSpPr>
          <p:cNvPr id="10" name="Right Arrow 9"/>
          <p:cNvSpPr/>
          <p:nvPr/>
        </p:nvSpPr>
        <p:spPr>
          <a:xfrm rot="5400000">
            <a:off x="7162800" y="2514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0800000">
            <a:off x="5486400" y="34290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228600" y="29718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Media Outlets Contacted</a:t>
            </a:r>
            <a:endParaRPr lang="en-US" sz="2400" dirty="0">
              <a:solidFill>
                <a:srgbClr val="FFFFFF"/>
              </a:solidFill>
            </a:endParaRPr>
          </a:p>
        </p:txBody>
      </p:sp>
      <p:sp>
        <p:nvSpPr>
          <p:cNvPr id="15" name="Right Arrow 14"/>
          <p:cNvSpPr/>
          <p:nvPr/>
        </p:nvSpPr>
        <p:spPr>
          <a:xfrm rot="10800000">
            <a:off x="2362200" y="3429000"/>
            <a:ext cx="7620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152400" y="4800600"/>
            <a:ext cx="2209800" cy="2057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000000"/>
              </a:solidFill>
            </a:endParaRPr>
          </a:p>
          <a:p>
            <a:pPr algn="ctr">
              <a:defRPr/>
            </a:pPr>
            <a:r>
              <a:rPr lang="en-US" sz="2400" dirty="0">
                <a:solidFill>
                  <a:srgbClr val="000000"/>
                </a:solidFill>
              </a:rPr>
              <a:t>Tech Team Makes Stability / Repair Decisions</a:t>
            </a:r>
            <a:endParaRPr lang="en-US" sz="2400" dirty="0">
              <a:solidFill>
                <a:srgbClr val="FFFFFF"/>
              </a:solidFill>
            </a:endParaRPr>
          </a:p>
          <a:p>
            <a:pPr algn="ctr">
              <a:defRPr/>
            </a:pPr>
            <a:endParaRPr lang="en-US" sz="2400" dirty="0">
              <a:solidFill>
                <a:srgbClr val="FFFFFF"/>
              </a:solidFill>
            </a:endParaRPr>
          </a:p>
        </p:txBody>
      </p:sp>
      <p:sp>
        <p:nvSpPr>
          <p:cNvPr id="19" name="Right Arrow 18"/>
          <p:cNvSpPr/>
          <p:nvPr/>
        </p:nvSpPr>
        <p:spPr>
          <a:xfrm rot="5400000">
            <a:off x="762000" y="42672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5562600" y="5562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3200400" y="4495800"/>
            <a:ext cx="2362200" cy="23622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Emergency Contract</a:t>
            </a:r>
          </a:p>
          <a:p>
            <a:pPr algn="ctr">
              <a:defRPr/>
            </a:pPr>
            <a:r>
              <a:rPr lang="en-US" sz="2400" dirty="0">
                <a:solidFill>
                  <a:srgbClr val="000000"/>
                </a:solidFill>
              </a:rPr>
              <a:t> In-Place and Repairs Completed</a:t>
            </a:r>
            <a:endParaRPr lang="en-US" sz="2400" dirty="0">
              <a:solidFill>
                <a:srgbClr val="FFFFFF"/>
              </a:solidFill>
            </a:endParaRPr>
          </a:p>
        </p:txBody>
      </p:sp>
      <p:sp>
        <p:nvSpPr>
          <p:cNvPr id="22" name="Rounded Rectangle 21"/>
          <p:cNvSpPr/>
          <p:nvPr/>
        </p:nvSpPr>
        <p:spPr>
          <a:xfrm>
            <a:off x="6248400" y="4648200"/>
            <a:ext cx="2667000" cy="2209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Normal Operation and Follow-up Inspection</a:t>
            </a:r>
            <a:endParaRPr lang="en-US" sz="2400" dirty="0">
              <a:solidFill>
                <a:srgbClr val="FFFFFF"/>
              </a:solidFill>
            </a:endParaRPr>
          </a:p>
        </p:txBody>
      </p:sp>
      <p:sp>
        <p:nvSpPr>
          <p:cNvPr id="23" name="Right Arrow 22"/>
          <p:cNvSpPr/>
          <p:nvPr/>
        </p:nvSpPr>
        <p:spPr>
          <a:xfrm>
            <a:off x="2362200" y="5562600"/>
            <a:ext cx="8382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6400800" y="3048000"/>
            <a:ext cx="2438400" cy="1295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Tech Team Dispatched to Site/Evaluation</a:t>
            </a:r>
            <a:endParaRPr lang="en-US" sz="2400" dirty="0">
              <a:solidFill>
                <a:srgbClr val="FFFFFF"/>
              </a:solidFill>
            </a:endParaRPr>
          </a:p>
        </p:txBody>
      </p:sp>
      <p:sp>
        <p:nvSpPr>
          <p:cNvPr id="25" name="Rounded Rectangle 24"/>
          <p:cNvSpPr/>
          <p:nvPr/>
        </p:nvSpPr>
        <p:spPr>
          <a:xfrm>
            <a:off x="3124200" y="3048000"/>
            <a:ext cx="2362200" cy="1066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DSO/DSPM Upward Reports</a:t>
            </a:r>
            <a:endParaRPr lang="en-US" sz="2400"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G:\My Photos\TR Slide Repair\100_0357.JPG"/>
          <p:cNvPicPr>
            <a:picLocks noChangeAspect="1" noChangeArrowheads="1"/>
          </p:cNvPicPr>
          <p:nvPr/>
        </p:nvPicPr>
        <p:blipFill>
          <a:blip r:embed="rId3" cstate="print"/>
          <a:srcRect t="6235" r="4546" b="14806"/>
          <a:stretch>
            <a:fillRect/>
          </a:stretch>
        </p:blipFill>
        <p:spPr bwMode="auto">
          <a:xfrm>
            <a:off x="4343400" y="990600"/>
            <a:ext cx="4800600" cy="2895600"/>
          </a:xfrm>
          <a:prstGeom prst="rect">
            <a:avLst/>
          </a:prstGeom>
          <a:noFill/>
          <a:ln w="9525">
            <a:noFill/>
            <a:miter lim="800000"/>
            <a:headEnd/>
            <a:tailEnd/>
          </a:ln>
        </p:spPr>
      </p:pic>
      <p:sp>
        <p:nvSpPr>
          <p:cNvPr id="27651" name="Title 6"/>
          <p:cNvSpPr>
            <a:spLocks noGrp="1"/>
          </p:cNvSpPr>
          <p:nvPr>
            <p:ph type="title"/>
          </p:nvPr>
        </p:nvSpPr>
        <p:spPr>
          <a:xfrm>
            <a:off x="533400" y="0"/>
            <a:ext cx="8229600" cy="1143000"/>
          </a:xfrm>
        </p:spPr>
        <p:txBody>
          <a:bodyPr/>
          <a:lstStyle/>
          <a:p>
            <a:r>
              <a:rPr lang="en-US" b="1" smtClean="0"/>
              <a:t>Repair</a:t>
            </a:r>
          </a:p>
        </p:txBody>
      </p:sp>
      <p:pic>
        <p:nvPicPr>
          <p:cNvPr id="27652" name="Picture 4" descr="C:\Users\m5ecddwa\Desktop\Table Rock Slide Repair\June6.JPG"/>
          <p:cNvPicPr>
            <a:picLocks noChangeAspect="1" noChangeArrowheads="1"/>
          </p:cNvPicPr>
          <p:nvPr/>
        </p:nvPicPr>
        <p:blipFill>
          <a:blip r:embed="rId4" cstate="print"/>
          <a:srcRect/>
          <a:stretch>
            <a:fillRect/>
          </a:stretch>
        </p:blipFill>
        <p:spPr bwMode="auto">
          <a:xfrm>
            <a:off x="2209800" y="3581400"/>
            <a:ext cx="4386263" cy="3276600"/>
          </a:xfrm>
          <a:prstGeom prst="rect">
            <a:avLst/>
          </a:prstGeom>
          <a:noFill/>
          <a:ln w="9525">
            <a:noFill/>
            <a:miter lim="800000"/>
            <a:headEnd/>
            <a:tailEnd/>
          </a:ln>
        </p:spPr>
      </p:pic>
      <p:pic>
        <p:nvPicPr>
          <p:cNvPr id="27653" name="Picture 3" descr="G:\My Photos\TR Slide Repair\100_0382.JPG"/>
          <p:cNvPicPr>
            <a:picLocks noChangeAspect="1" noChangeArrowheads="1"/>
          </p:cNvPicPr>
          <p:nvPr/>
        </p:nvPicPr>
        <p:blipFill>
          <a:blip r:embed="rId5" cstate="print"/>
          <a:srcRect r="1613" b="14734"/>
          <a:stretch>
            <a:fillRect/>
          </a:stretch>
        </p:blipFill>
        <p:spPr bwMode="auto">
          <a:xfrm>
            <a:off x="0" y="838200"/>
            <a:ext cx="4648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143000"/>
          </a:xfrm>
        </p:spPr>
        <p:txBody>
          <a:bodyPr/>
          <a:lstStyle/>
          <a:p>
            <a:r>
              <a:rPr lang="en-US" b="1" smtClean="0"/>
              <a:t>Distress Reporting Timeline</a:t>
            </a:r>
          </a:p>
        </p:txBody>
      </p:sp>
      <p:sp>
        <p:nvSpPr>
          <p:cNvPr id="4" name="Rounded Rectangle 3"/>
          <p:cNvSpPr/>
          <p:nvPr/>
        </p:nvSpPr>
        <p:spPr>
          <a:xfrm>
            <a:off x="228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Discovery</a:t>
            </a:r>
            <a:endParaRPr lang="en-US" sz="2400" dirty="0">
              <a:solidFill>
                <a:srgbClr val="FFFFFF"/>
              </a:solidFill>
            </a:endParaRPr>
          </a:p>
        </p:txBody>
      </p:sp>
      <p:sp>
        <p:nvSpPr>
          <p:cNvPr id="5" name="Right Arrow 4"/>
          <p:cNvSpPr/>
          <p:nvPr/>
        </p:nvSpPr>
        <p:spPr>
          <a:xfrm>
            <a:off x="2362200" y="16002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3276600" y="1447800"/>
            <a:ext cx="2133600" cy="9906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OPM Calls DSO</a:t>
            </a:r>
            <a:endParaRPr lang="en-US" sz="2400" dirty="0">
              <a:solidFill>
                <a:srgbClr val="FFFFFF"/>
              </a:solidFill>
            </a:endParaRPr>
          </a:p>
        </p:txBody>
      </p:sp>
      <p:sp>
        <p:nvSpPr>
          <p:cNvPr id="7" name="Right Arrow 6"/>
          <p:cNvSpPr/>
          <p:nvPr/>
        </p:nvSpPr>
        <p:spPr>
          <a:xfrm>
            <a:off x="5410200" y="1600200"/>
            <a:ext cx="9906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400800" y="12192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 Engages Tech Team</a:t>
            </a:r>
            <a:endParaRPr lang="en-US" sz="2400" dirty="0">
              <a:solidFill>
                <a:srgbClr val="FFFFFF"/>
              </a:solidFill>
            </a:endParaRPr>
          </a:p>
        </p:txBody>
      </p:sp>
      <p:sp>
        <p:nvSpPr>
          <p:cNvPr id="10" name="Right Arrow 9"/>
          <p:cNvSpPr/>
          <p:nvPr/>
        </p:nvSpPr>
        <p:spPr>
          <a:xfrm rot="5400000">
            <a:off x="7162800" y="2514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0800000">
            <a:off x="5486400" y="3429000"/>
            <a:ext cx="9144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228600" y="2971800"/>
            <a:ext cx="2133600" cy="11430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Media Outlets Contacted</a:t>
            </a:r>
            <a:endParaRPr lang="en-US" sz="2400" dirty="0">
              <a:solidFill>
                <a:srgbClr val="FFFFFF"/>
              </a:solidFill>
            </a:endParaRPr>
          </a:p>
        </p:txBody>
      </p:sp>
      <p:sp>
        <p:nvSpPr>
          <p:cNvPr id="15" name="Right Arrow 14"/>
          <p:cNvSpPr/>
          <p:nvPr/>
        </p:nvSpPr>
        <p:spPr>
          <a:xfrm rot="10800000">
            <a:off x="2362200" y="3429000"/>
            <a:ext cx="7620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152400" y="4800600"/>
            <a:ext cx="2209800" cy="2057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000000"/>
              </a:solidFill>
            </a:endParaRPr>
          </a:p>
          <a:p>
            <a:pPr algn="ctr">
              <a:defRPr/>
            </a:pPr>
            <a:r>
              <a:rPr lang="en-US" sz="2400" dirty="0">
                <a:solidFill>
                  <a:srgbClr val="000000"/>
                </a:solidFill>
              </a:rPr>
              <a:t>Tech Team Makes Stability / Repair Decisions</a:t>
            </a:r>
            <a:endParaRPr lang="en-US" sz="2400" dirty="0">
              <a:solidFill>
                <a:srgbClr val="FFFFFF"/>
              </a:solidFill>
            </a:endParaRPr>
          </a:p>
          <a:p>
            <a:pPr algn="ctr">
              <a:defRPr/>
            </a:pPr>
            <a:endParaRPr lang="en-US" sz="2400" dirty="0">
              <a:solidFill>
                <a:srgbClr val="FFFFFF"/>
              </a:solidFill>
            </a:endParaRPr>
          </a:p>
        </p:txBody>
      </p:sp>
      <p:sp>
        <p:nvSpPr>
          <p:cNvPr id="19" name="Right Arrow 18"/>
          <p:cNvSpPr/>
          <p:nvPr/>
        </p:nvSpPr>
        <p:spPr>
          <a:xfrm rot="5400000">
            <a:off x="762000" y="42672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5562600" y="5562600"/>
            <a:ext cx="6858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3200400" y="4495800"/>
            <a:ext cx="2362200" cy="23622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Emergency Contract</a:t>
            </a:r>
          </a:p>
          <a:p>
            <a:pPr algn="ctr">
              <a:defRPr/>
            </a:pPr>
            <a:r>
              <a:rPr lang="en-US" sz="2400" dirty="0">
                <a:solidFill>
                  <a:srgbClr val="000000"/>
                </a:solidFill>
              </a:rPr>
              <a:t> In-Place and Repairs Completed</a:t>
            </a:r>
            <a:endParaRPr lang="en-US" sz="2400" dirty="0">
              <a:solidFill>
                <a:srgbClr val="FFFFFF"/>
              </a:solidFill>
            </a:endParaRPr>
          </a:p>
        </p:txBody>
      </p:sp>
      <p:sp>
        <p:nvSpPr>
          <p:cNvPr id="22" name="Rounded Rectangle 21"/>
          <p:cNvSpPr/>
          <p:nvPr/>
        </p:nvSpPr>
        <p:spPr>
          <a:xfrm>
            <a:off x="6248400" y="4648200"/>
            <a:ext cx="2667000" cy="22098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Normal Operation and Follow-up Inspection</a:t>
            </a:r>
            <a:endParaRPr lang="en-US" sz="2400" dirty="0">
              <a:solidFill>
                <a:srgbClr val="FFFFFF"/>
              </a:solidFill>
            </a:endParaRPr>
          </a:p>
        </p:txBody>
      </p:sp>
      <p:sp>
        <p:nvSpPr>
          <p:cNvPr id="23" name="Right Arrow 22"/>
          <p:cNvSpPr/>
          <p:nvPr/>
        </p:nvSpPr>
        <p:spPr>
          <a:xfrm>
            <a:off x="2362200" y="5562600"/>
            <a:ext cx="838200" cy="381000"/>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6400800" y="3048000"/>
            <a:ext cx="2438400" cy="12954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Tech Team Dispatched to Site/Evaluation</a:t>
            </a:r>
            <a:endParaRPr lang="en-US" sz="2400" dirty="0">
              <a:solidFill>
                <a:srgbClr val="FFFFFF"/>
              </a:solidFill>
            </a:endParaRPr>
          </a:p>
        </p:txBody>
      </p:sp>
      <p:sp>
        <p:nvSpPr>
          <p:cNvPr id="25" name="Rounded Rectangle 24"/>
          <p:cNvSpPr/>
          <p:nvPr/>
        </p:nvSpPr>
        <p:spPr>
          <a:xfrm>
            <a:off x="3124200" y="3048000"/>
            <a:ext cx="2362200" cy="1066800"/>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DSO/DSPM Upward Reports</a:t>
            </a:r>
            <a:endParaRPr lang="en-US" sz="2400" dirty="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r>
              <a:rPr lang="en-US" sz="4400" b="1"/>
              <a:t>Lesson’s Learned</a:t>
            </a:r>
          </a:p>
        </p:txBody>
      </p:sp>
      <p:sp>
        <p:nvSpPr>
          <p:cNvPr id="4" name="Content Placeholder 3"/>
          <p:cNvSpPr txBox="1">
            <a:spLocks/>
          </p:cNvSpPr>
          <p:nvPr/>
        </p:nvSpPr>
        <p:spPr>
          <a:xfrm>
            <a:off x="381000" y="1066800"/>
            <a:ext cx="8229600" cy="5105400"/>
          </a:xfrm>
          <a:prstGeom prst="rect">
            <a:avLst/>
          </a:prstGeom>
        </p:spPr>
        <p:txBody>
          <a:bodyPr/>
          <a:lstStyle/>
          <a:p>
            <a:pPr marL="342900" indent="-342900" eaLnBrk="0" hangingPunct="0">
              <a:spcBef>
                <a:spcPct val="20000"/>
              </a:spcBef>
              <a:buFont typeface="Wingdings" pitchFamily="2" charset="2"/>
              <a:buChar char="§"/>
              <a:defRPr/>
            </a:pPr>
            <a:r>
              <a:rPr lang="en-US" sz="2400" kern="0" dirty="0">
                <a:latin typeface="+mn-lt"/>
              </a:rPr>
              <a:t>District and technical team reacted well</a:t>
            </a:r>
          </a:p>
          <a:p>
            <a:pPr marL="342900" indent="-342900" eaLnBrk="0" hangingPunct="0">
              <a:spcBef>
                <a:spcPct val="20000"/>
              </a:spcBef>
              <a:buFont typeface="Wingdings" pitchFamily="2" charset="2"/>
              <a:buChar char="§"/>
              <a:defRPr/>
            </a:pPr>
            <a:endParaRPr lang="en-US" sz="2400" kern="0" dirty="0">
              <a:latin typeface="+mn-lt"/>
            </a:endParaRPr>
          </a:p>
          <a:p>
            <a:pPr marL="342900" indent="-342900" eaLnBrk="0" hangingPunct="0">
              <a:spcBef>
                <a:spcPct val="20000"/>
              </a:spcBef>
              <a:buFont typeface="Wingdings" pitchFamily="2" charset="2"/>
              <a:buChar char="§"/>
              <a:defRPr/>
            </a:pPr>
            <a:r>
              <a:rPr lang="en-US" sz="2400" kern="0" dirty="0">
                <a:latin typeface="+mn-lt"/>
              </a:rPr>
              <a:t> Anticipate the unexpected</a:t>
            </a:r>
          </a:p>
          <a:p>
            <a:pPr marL="800100" lvl="1" indent="-342900" eaLnBrk="0" hangingPunct="0">
              <a:spcBef>
                <a:spcPct val="20000"/>
              </a:spcBef>
              <a:buFont typeface="Wingdings" pitchFamily="2" charset="2"/>
              <a:buChar char="§"/>
              <a:defRPr/>
            </a:pPr>
            <a:r>
              <a:rPr lang="en-US" sz="2400" kern="0" dirty="0">
                <a:latin typeface="+mn-lt"/>
              </a:rPr>
              <a:t> Project challenges</a:t>
            </a:r>
          </a:p>
          <a:p>
            <a:pPr marL="800100" lvl="1" indent="-342900" eaLnBrk="0" hangingPunct="0">
              <a:spcBef>
                <a:spcPct val="20000"/>
              </a:spcBef>
              <a:buFont typeface="Wingdings" pitchFamily="2" charset="2"/>
              <a:buChar char="§"/>
              <a:defRPr/>
            </a:pPr>
            <a:r>
              <a:rPr lang="en-US" sz="2400" kern="0" dirty="0">
                <a:latin typeface="+mn-lt"/>
              </a:rPr>
              <a:t> Performance may change</a:t>
            </a:r>
          </a:p>
          <a:p>
            <a:pPr marL="800100" lvl="1" indent="-342900" eaLnBrk="0" hangingPunct="0">
              <a:spcBef>
                <a:spcPct val="20000"/>
              </a:spcBef>
              <a:buFont typeface="Wingdings" pitchFamily="2" charset="2"/>
              <a:buChar char="§"/>
              <a:defRPr/>
            </a:pPr>
            <a:r>
              <a:rPr lang="en-US" sz="2400" kern="0" dirty="0">
                <a:latin typeface="+mn-lt"/>
              </a:rPr>
              <a:t> Resources will be thin</a:t>
            </a:r>
          </a:p>
          <a:p>
            <a:pPr marL="800100" lvl="1" indent="-342900" eaLnBrk="0" hangingPunct="0">
              <a:spcBef>
                <a:spcPct val="20000"/>
              </a:spcBef>
              <a:buFont typeface="Wingdings" pitchFamily="2" charset="2"/>
              <a:buChar char="§"/>
              <a:defRPr/>
            </a:pPr>
            <a:r>
              <a:rPr lang="en-US" sz="2400" kern="0" dirty="0">
                <a:latin typeface="+mn-lt"/>
              </a:rPr>
              <a:t> Plan for backup DSO</a:t>
            </a:r>
          </a:p>
          <a:p>
            <a:pPr marL="342900" indent="-342900" eaLnBrk="0" hangingPunct="0">
              <a:spcBef>
                <a:spcPct val="20000"/>
              </a:spcBef>
              <a:buFont typeface="Wingdings" pitchFamily="2" charset="2"/>
              <a:buChar char="§"/>
              <a:defRPr/>
            </a:pPr>
            <a:endParaRPr lang="en-US" sz="2400" kern="0" dirty="0">
              <a:latin typeface="+mn-lt"/>
            </a:endParaRPr>
          </a:p>
          <a:p>
            <a:pPr marL="342900" indent="-342900" eaLnBrk="0" hangingPunct="0">
              <a:spcBef>
                <a:spcPct val="20000"/>
              </a:spcBef>
              <a:buFont typeface="Wingdings" pitchFamily="2" charset="2"/>
              <a:buChar char="§"/>
              <a:defRPr/>
            </a:pPr>
            <a:r>
              <a:rPr lang="en-US" sz="2400" kern="0" dirty="0">
                <a:latin typeface="+mn-lt"/>
              </a:rPr>
              <a:t> Dam safety training is critical</a:t>
            </a:r>
          </a:p>
          <a:p>
            <a:pPr marL="800100" lvl="1" indent="-342900" eaLnBrk="0" hangingPunct="0">
              <a:spcBef>
                <a:spcPct val="20000"/>
              </a:spcBef>
              <a:buFont typeface="Wingdings" pitchFamily="2" charset="2"/>
              <a:buChar char="§"/>
              <a:defRPr/>
            </a:pPr>
            <a:r>
              <a:rPr lang="en-US" sz="2400" kern="0" dirty="0">
                <a:latin typeface="+mn-lt"/>
              </a:rPr>
              <a:t> It works – project personnel noted the distress</a:t>
            </a:r>
          </a:p>
          <a:p>
            <a:pPr marL="342900" indent="-342900" eaLnBrk="0" hangingPunct="0">
              <a:spcBef>
                <a:spcPct val="20000"/>
              </a:spcBef>
              <a:buFont typeface="Wingdings" pitchFamily="2" charset="2"/>
              <a:buChar char="§"/>
              <a:defRPr/>
            </a:pPr>
            <a:endParaRPr lang="en-US" sz="2400" kern="0" dirty="0">
              <a:latin typeface="+mn-lt"/>
            </a:endParaRPr>
          </a:p>
          <a:p>
            <a:pPr marL="342900" indent="-342900" eaLnBrk="0" hangingPunct="0">
              <a:spcBef>
                <a:spcPct val="20000"/>
              </a:spcBef>
              <a:buFont typeface="Wingdings" pitchFamily="2" charset="2"/>
              <a:buChar char="§"/>
              <a:defRPr/>
            </a:pPr>
            <a:endParaRPr lang="en-US" sz="2400" kern="0" dirty="0">
              <a:latin typeface="+mn-lt"/>
            </a:endParaRPr>
          </a:p>
          <a:p>
            <a:pPr marL="342900" indent="-342900" eaLnBrk="0" hangingPunct="0">
              <a:spcBef>
                <a:spcPct val="20000"/>
              </a:spcBef>
              <a:buFont typeface="Wingdings" pitchFamily="2" charset="2"/>
              <a:buChar char="§"/>
              <a:defRPr/>
            </a:pPr>
            <a:endParaRPr lang="en-US" sz="2400" kern="0"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r>
              <a:rPr lang="en-US" sz="4400" b="1"/>
              <a:t>Lesson’s Learned</a:t>
            </a:r>
          </a:p>
        </p:txBody>
      </p:sp>
      <p:sp>
        <p:nvSpPr>
          <p:cNvPr id="4" name="Content Placeholder 3"/>
          <p:cNvSpPr txBox="1">
            <a:spLocks/>
          </p:cNvSpPr>
          <p:nvPr/>
        </p:nvSpPr>
        <p:spPr>
          <a:xfrm>
            <a:off x="381000" y="914400"/>
            <a:ext cx="8534400" cy="5486400"/>
          </a:xfrm>
          <a:prstGeom prst="rect">
            <a:avLst/>
          </a:prstGeom>
        </p:spPr>
        <p:txBody>
          <a:bodyPr/>
          <a:lstStyle/>
          <a:p>
            <a:pPr marL="342900" indent="-342900" eaLnBrk="0" hangingPunct="0">
              <a:spcBef>
                <a:spcPct val="20000"/>
              </a:spcBef>
              <a:buFont typeface="Wingdings" pitchFamily="2" charset="2"/>
              <a:buChar char="§"/>
              <a:defRPr/>
            </a:pPr>
            <a:r>
              <a:rPr lang="en-US" sz="2400" kern="0" dirty="0">
                <a:latin typeface="+mn-lt"/>
              </a:rPr>
              <a:t> Communication</a:t>
            </a:r>
          </a:p>
          <a:p>
            <a:pPr marL="800100" lvl="1" indent="-342900" eaLnBrk="0" hangingPunct="0">
              <a:spcBef>
                <a:spcPct val="20000"/>
              </a:spcBef>
              <a:buFont typeface="Wingdings" pitchFamily="2" charset="2"/>
              <a:buChar char="§"/>
              <a:defRPr/>
            </a:pPr>
            <a:r>
              <a:rPr lang="en-US" sz="2400" kern="0" dirty="0">
                <a:latin typeface="+mn-lt"/>
              </a:rPr>
              <a:t> Project Personnel to DSO</a:t>
            </a:r>
          </a:p>
          <a:p>
            <a:pPr marL="800100" lvl="1" indent="-342900" eaLnBrk="0" hangingPunct="0">
              <a:spcBef>
                <a:spcPct val="20000"/>
              </a:spcBef>
              <a:buFont typeface="Wingdings" pitchFamily="2" charset="2"/>
              <a:buChar char="§"/>
              <a:defRPr/>
            </a:pPr>
            <a:r>
              <a:rPr lang="en-US" sz="2400" kern="0" dirty="0">
                <a:latin typeface="+mn-lt"/>
              </a:rPr>
              <a:t> DSO to Engineers/DSPM</a:t>
            </a:r>
          </a:p>
          <a:p>
            <a:pPr marL="800100" lvl="1" indent="-342900" eaLnBrk="0" hangingPunct="0">
              <a:spcBef>
                <a:spcPct val="20000"/>
              </a:spcBef>
              <a:buFont typeface="Wingdings" pitchFamily="2" charset="2"/>
              <a:buChar char="§"/>
              <a:defRPr/>
            </a:pPr>
            <a:r>
              <a:rPr lang="en-US" sz="2400" kern="0" dirty="0">
                <a:latin typeface="+mn-lt"/>
              </a:rPr>
              <a:t> Engineers on Site to DSO/DSPM</a:t>
            </a:r>
          </a:p>
          <a:p>
            <a:pPr marL="800100" lvl="1" indent="-342900" eaLnBrk="0" hangingPunct="0">
              <a:spcBef>
                <a:spcPct val="20000"/>
              </a:spcBef>
              <a:buFont typeface="Wingdings" pitchFamily="2" charset="2"/>
              <a:buChar char="§"/>
              <a:defRPr/>
            </a:pPr>
            <a:r>
              <a:rPr lang="en-US" sz="2400" kern="0" dirty="0">
                <a:latin typeface="+mn-lt"/>
              </a:rPr>
              <a:t> DSO/DSPM to MSC and HQ</a:t>
            </a:r>
          </a:p>
          <a:p>
            <a:pPr marL="800100" lvl="1" indent="-342900" eaLnBrk="0" hangingPunct="0">
              <a:spcBef>
                <a:spcPct val="20000"/>
              </a:spcBef>
              <a:buFont typeface="Wingdings" pitchFamily="2" charset="2"/>
              <a:buChar char="§"/>
              <a:defRPr/>
            </a:pPr>
            <a:r>
              <a:rPr lang="en-US" sz="2400" kern="0" dirty="0">
                <a:latin typeface="+mn-lt"/>
              </a:rPr>
              <a:t> OPM/Lake Manager and PAO to Public and Media</a:t>
            </a:r>
          </a:p>
          <a:p>
            <a:pPr marL="342900" indent="-342900" eaLnBrk="0" hangingPunct="0">
              <a:spcBef>
                <a:spcPct val="20000"/>
              </a:spcBef>
              <a:buFont typeface="Wingdings" pitchFamily="2" charset="2"/>
              <a:buChar char="§"/>
              <a:defRPr/>
            </a:pPr>
            <a:endParaRPr lang="en-US" sz="2400" kern="0" dirty="0">
              <a:latin typeface="+mn-lt"/>
            </a:endParaRPr>
          </a:p>
          <a:p>
            <a:pPr marL="342900" indent="-342900" eaLnBrk="0" hangingPunct="0">
              <a:spcBef>
                <a:spcPct val="20000"/>
              </a:spcBef>
              <a:buFont typeface="Wingdings" pitchFamily="2" charset="2"/>
              <a:buChar char="§"/>
              <a:defRPr/>
            </a:pPr>
            <a:r>
              <a:rPr lang="en-US" sz="2400" kern="0" dirty="0">
                <a:latin typeface="+mn-lt"/>
              </a:rPr>
              <a:t>Constantly educate the public</a:t>
            </a:r>
          </a:p>
          <a:p>
            <a:pPr marL="800100" lvl="1" indent="-342900" eaLnBrk="0" hangingPunct="0">
              <a:spcBef>
                <a:spcPct val="20000"/>
              </a:spcBef>
              <a:buFont typeface="Wingdings" pitchFamily="2" charset="2"/>
              <a:buChar char="§"/>
              <a:defRPr/>
            </a:pPr>
            <a:r>
              <a:rPr lang="en-US" sz="2400" kern="0" dirty="0">
                <a:latin typeface="+mn-lt"/>
              </a:rPr>
              <a:t>Purpose and Value of Projects</a:t>
            </a:r>
          </a:p>
          <a:p>
            <a:pPr marL="800100" lvl="1" indent="-342900" eaLnBrk="0" hangingPunct="0">
              <a:spcBef>
                <a:spcPct val="20000"/>
              </a:spcBef>
              <a:buFont typeface="Wingdings" pitchFamily="2" charset="2"/>
              <a:buChar char="§"/>
              <a:defRPr/>
            </a:pPr>
            <a:r>
              <a:rPr lang="en-US" sz="2400" kern="0" dirty="0">
                <a:latin typeface="+mn-lt"/>
              </a:rPr>
              <a:t>Consequences without Projects</a:t>
            </a:r>
          </a:p>
          <a:p>
            <a:pPr marL="342900" indent="-342900" eaLnBrk="0" hangingPunct="0">
              <a:spcBef>
                <a:spcPct val="20000"/>
              </a:spcBef>
              <a:buFont typeface="Wingdings" pitchFamily="2" charset="2"/>
              <a:buChar char="§"/>
              <a:defRPr/>
            </a:pPr>
            <a:endParaRPr lang="en-US" sz="2400" kern="0" dirty="0">
              <a:latin typeface="+mn-lt"/>
            </a:endParaRPr>
          </a:p>
          <a:p>
            <a:pPr marL="342900" indent="-342900" eaLnBrk="0" hangingPunct="0">
              <a:spcBef>
                <a:spcPct val="20000"/>
              </a:spcBef>
              <a:buFont typeface="Wingdings" pitchFamily="2" charset="2"/>
              <a:buChar char="§"/>
              <a:defRPr/>
            </a:pPr>
            <a:r>
              <a:rPr lang="en-US" sz="2400" kern="0" dirty="0">
                <a:latin typeface="+mn-lt"/>
              </a:rPr>
              <a:t> Consult regional dam safety engineers</a:t>
            </a:r>
          </a:p>
          <a:p>
            <a:pPr marL="342900" indent="-342900" eaLnBrk="0" hangingPunct="0">
              <a:spcBef>
                <a:spcPct val="20000"/>
              </a:spcBef>
              <a:buFont typeface="Wingdings" pitchFamily="2" charset="2"/>
              <a:buChar char="§"/>
              <a:defRPr/>
            </a:pPr>
            <a:endParaRPr lang="en-US" sz="2400" kern="0" dirty="0">
              <a:latin typeface="+mn-lt"/>
            </a:endParaRPr>
          </a:p>
          <a:p>
            <a:pPr marL="342900" indent="-342900" eaLnBrk="0" hangingPunct="0">
              <a:spcBef>
                <a:spcPct val="20000"/>
              </a:spcBef>
              <a:buFont typeface="Wingdings" pitchFamily="2" charset="2"/>
              <a:buChar char="§"/>
              <a:defRPr/>
            </a:pPr>
            <a:endParaRPr lang="en-US" sz="2400" kern="0" dirty="0">
              <a:latin typeface="+mn-lt"/>
            </a:endParaRPr>
          </a:p>
          <a:p>
            <a:pPr marL="342900" indent="-342900" eaLnBrk="0" hangingPunct="0">
              <a:spcBef>
                <a:spcPct val="20000"/>
              </a:spcBef>
              <a:buFont typeface="Wingdings" pitchFamily="2" charset="2"/>
              <a:buChar char="§"/>
              <a:defRPr/>
            </a:pPr>
            <a:endParaRPr lang="en-US" sz="2400" kern="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r>
              <a:rPr lang="en-US" smtClean="0"/>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US" b="1" smtClean="0"/>
              <a:t>Event Background</a:t>
            </a:r>
          </a:p>
        </p:txBody>
      </p:sp>
      <p:pic>
        <p:nvPicPr>
          <p:cNvPr id="5123" name="Picture 1" descr="2011 SWL Boundary Map.jpg"/>
          <p:cNvPicPr>
            <a:picLocks noChangeAspect="1" noChangeArrowheads="1"/>
          </p:cNvPicPr>
          <p:nvPr/>
        </p:nvPicPr>
        <p:blipFill>
          <a:blip r:embed="rId3" cstate="print"/>
          <a:srcRect/>
          <a:stretch>
            <a:fillRect/>
          </a:stretch>
        </p:blipFill>
        <p:spPr bwMode="auto">
          <a:xfrm>
            <a:off x="1524000" y="1371600"/>
            <a:ext cx="6172200" cy="476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14 DAY RAINFALL TOTAL_5_6_2011_14_DAY.jpg"/>
          <p:cNvPicPr>
            <a:picLocks noChangeAspect="1"/>
          </p:cNvPicPr>
          <p:nvPr/>
        </p:nvPicPr>
        <p:blipFill>
          <a:blip r:embed="rId3" cstate="print"/>
          <a:srcRect/>
          <a:stretch>
            <a:fillRect/>
          </a:stretch>
        </p:blipFill>
        <p:spPr bwMode="auto">
          <a:xfrm>
            <a:off x="93663" y="0"/>
            <a:ext cx="88741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152400"/>
            <a:ext cx="9144000" cy="1143000"/>
          </a:xfrm>
        </p:spPr>
        <p:txBody>
          <a:bodyPr/>
          <a:lstStyle/>
          <a:p>
            <a:r>
              <a:rPr lang="en-US" b="1" smtClean="0"/>
              <a:t>Rainfall Comparison</a:t>
            </a:r>
            <a:endParaRPr lang="en-US" sz="3200" b="1" smtClean="0"/>
          </a:p>
        </p:txBody>
      </p:sp>
      <p:sp>
        <p:nvSpPr>
          <p:cNvPr id="7171" name="Content Placeholder 2"/>
          <p:cNvSpPr>
            <a:spLocks noGrp="1"/>
          </p:cNvSpPr>
          <p:nvPr>
            <p:ph idx="4294967295"/>
          </p:nvPr>
        </p:nvSpPr>
        <p:spPr>
          <a:xfrm>
            <a:off x="228600" y="1600200"/>
            <a:ext cx="8915400" cy="4525963"/>
          </a:xfrm>
        </p:spPr>
        <p:txBody>
          <a:bodyPr/>
          <a:lstStyle/>
          <a:p>
            <a:pPr>
              <a:buFont typeface="Wingdings" pitchFamily="2" charset="2"/>
              <a:buNone/>
            </a:pPr>
            <a:r>
              <a:rPr lang="en-US" sz="2800" smtClean="0"/>
              <a:t>			</a:t>
            </a:r>
            <a:r>
              <a:rPr lang="en-US" sz="2400" smtClean="0"/>
              <a:t>Average	Rainfall	 Rainfall	Rainfall</a:t>
            </a:r>
          </a:p>
          <a:p>
            <a:pPr>
              <a:buFont typeface="Wingdings" pitchFamily="2" charset="2"/>
              <a:buNone/>
            </a:pPr>
            <a:r>
              <a:rPr lang="en-US" sz="2300" u="sng" smtClean="0"/>
              <a:t>DAM	</a:t>
            </a:r>
            <a:r>
              <a:rPr lang="en-US" sz="2300" smtClean="0"/>
              <a:t>	</a:t>
            </a:r>
            <a:r>
              <a:rPr lang="en-US" sz="2300" u="sng" smtClean="0"/>
              <a:t>April Rain</a:t>
            </a:r>
            <a:r>
              <a:rPr lang="en-US" sz="2300" smtClean="0"/>
              <a:t>     </a:t>
            </a:r>
            <a:r>
              <a:rPr lang="en-US" sz="2300" u="sng" smtClean="0"/>
              <a:t>22-28 April</a:t>
            </a:r>
            <a:r>
              <a:rPr lang="en-US" sz="2300" smtClean="0"/>
              <a:t>	</a:t>
            </a:r>
            <a:r>
              <a:rPr lang="en-US" sz="2300" u="sng" smtClean="0"/>
              <a:t>April 2011</a:t>
            </a:r>
            <a:r>
              <a:rPr lang="en-US" sz="2300" smtClean="0"/>
              <a:t>	</a:t>
            </a:r>
            <a:r>
              <a:rPr lang="en-US" sz="2300" u="sng" smtClean="0"/>
              <a:t>April 2008</a:t>
            </a:r>
          </a:p>
          <a:p>
            <a:pPr>
              <a:buFont typeface="Wingdings" pitchFamily="2" charset="2"/>
              <a:buNone/>
            </a:pPr>
            <a:r>
              <a:rPr lang="en-US" sz="2400" smtClean="0"/>
              <a:t>Beaver	    4.5 in	11.57 in	  15.1 in	  9.16 in</a:t>
            </a:r>
          </a:p>
          <a:p>
            <a:pPr>
              <a:buFont typeface="Wingdings" pitchFamily="2" charset="2"/>
              <a:buNone/>
            </a:pPr>
            <a:r>
              <a:rPr lang="en-US" sz="2400" smtClean="0"/>
              <a:t>Table Rock	    4.1	    	10.43		  13.6		  7.90</a:t>
            </a:r>
          </a:p>
          <a:p>
            <a:pPr>
              <a:buFont typeface="Wingdings" pitchFamily="2" charset="2"/>
              <a:buNone/>
            </a:pPr>
            <a:r>
              <a:rPr lang="en-US" sz="2400" smtClean="0"/>
              <a:t>Bull Shoals	    3.9	    	12.06	  	  15.3		  7.90</a:t>
            </a:r>
          </a:p>
          <a:p>
            <a:pPr>
              <a:buFont typeface="Wingdings" pitchFamily="2" charset="2"/>
              <a:buNone/>
            </a:pPr>
            <a:r>
              <a:rPr lang="en-US" sz="2400" smtClean="0"/>
              <a:t>Norfork	    4.1	    	13.23	  	  16.8		  8.15</a:t>
            </a:r>
          </a:p>
          <a:p>
            <a:pPr>
              <a:buFont typeface="Wingdings" pitchFamily="2" charset="2"/>
              <a:buNone/>
            </a:pPr>
            <a:r>
              <a:rPr lang="en-US" sz="2400" smtClean="0"/>
              <a:t>Greers Ferry	    4.9	      	  7.4		  10.6		  9.21</a:t>
            </a:r>
          </a:p>
          <a:p>
            <a:pPr>
              <a:buFont typeface="Wingdings" pitchFamily="2" charset="2"/>
              <a:buNone/>
            </a:pPr>
            <a:r>
              <a:rPr lang="en-US" sz="2400" smtClean="0"/>
              <a:t>Clearwater	    4.5		 11.31		  14.01	  9.16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152400"/>
            <a:ext cx="9144000" cy="1143000"/>
          </a:xfrm>
        </p:spPr>
        <p:txBody>
          <a:bodyPr/>
          <a:lstStyle/>
          <a:p>
            <a:r>
              <a:rPr lang="en-US" b="1" smtClean="0"/>
              <a:t>Rainfall Comparison</a:t>
            </a:r>
            <a:endParaRPr lang="en-US" sz="3200" b="1" smtClean="0"/>
          </a:p>
        </p:txBody>
      </p:sp>
      <p:sp>
        <p:nvSpPr>
          <p:cNvPr id="8195" name="Content Placeholder 2"/>
          <p:cNvSpPr>
            <a:spLocks noGrp="1"/>
          </p:cNvSpPr>
          <p:nvPr>
            <p:ph idx="4294967295"/>
          </p:nvPr>
        </p:nvSpPr>
        <p:spPr>
          <a:xfrm>
            <a:off x="228600" y="1600200"/>
            <a:ext cx="8915400" cy="4525963"/>
          </a:xfrm>
        </p:spPr>
        <p:txBody>
          <a:bodyPr/>
          <a:lstStyle/>
          <a:p>
            <a:pPr>
              <a:buFont typeface="Wingdings" pitchFamily="2" charset="2"/>
              <a:buNone/>
            </a:pPr>
            <a:r>
              <a:rPr lang="en-US" sz="2800" smtClean="0"/>
              <a:t>			</a:t>
            </a:r>
            <a:r>
              <a:rPr lang="en-US" sz="2400" smtClean="0"/>
              <a:t>Average	Rainfall	 Rainfall	Rainfall</a:t>
            </a:r>
          </a:p>
          <a:p>
            <a:pPr>
              <a:buFont typeface="Wingdings" pitchFamily="2" charset="2"/>
              <a:buNone/>
            </a:pPr>
            <a:r>
              <a:rPr lang="en-US" sz="2300" u="sng" smtClean="0"/>
              <a:t>DAM	</a:t>
            </a:r>
            <a:r>
              <a:rPr lang="en-US" sz="2300" smtClean="0"/>
              <a:t>	</a:t>
            </a:r>
            <a:r>
              <a:rPr lang="en-US" sz="2300" u="sng" smtClean="0"/>
              <a:t>April Rain</a:t>
            </a:r>
            <a:r>
              <a:rPr lang="en-US" sz="2300" smtClean="0"/>
              <a:t>     </a:t>
            </a:r>
            <a:r>
              <a:rPr lang="en-US" sz="2300" u="sng" smtClean="0"/>
              <a:t>22-28 April</a:t>
            </a:r>
            <a:r>
              <a:rPr lang="en-US" sz="2300" smtClean="0"/>
              <a:t>	</a:t>
            </a:r>
            <a:r>
              <a:rPr lang="en-US" sz="2300" u="sng" smtClean="0"/>
              <a:t>April 2011</a:t>
            </a:r>
            <a:r>
              <a:rPr lang="en-US" sz="2300" smtClean="0"/>
              <a:t>	</a:t>
            </a:r>
            <a:r>
              <a:rPr lang="en-US" sz="2300" u="sng" smtClean="0"/>
              <a:t>April 2008</a:t>
            </a:r>
          </a:p>
          <a:p>
            <a:pPr>
              <a:buFont typeface="Wingdings" pitchFamily="2" charset="2"/>
              <a:buNone/>
            </a:pPr>
            <a:r>
              <a:rPr lang="en-US" sz="2400" smtClean="0"/>
              <a:t>Beaver	    4.5 in	11.57 in	  15.1 in	  9.16 in</a:t>
            </a:r>
          </a:p>
          <a:p>
            <a:pPr>
              <a:buFont typeface="Wingdings" pitchFamily="2" charset="2"/>
              <a:buNone/>
            </a:pPr>
            <a:r>
              <a:rPr lang="en-US" sz="2400" smtClean="0"/>
              <a:t>Table Rock	    4.1	    	10.43		  13.6		  7.90</a:t>
            </a:r>
          </a:p>
          <a:p>
            <a:pPr>
              <a:buFont typeface="Wingdings" pitchFamily="2" charset="2"/>
              <a:buNone/>
            </a:pPr>
            <a:r>
              <a:rPr lang="en-US" sz="2400" smtClean="0"/>
              <a:t>Bull Shoals	    3.9	    	12.06	  	  15.3		  7.90</a:t>
            </a:r>
          </a:p>
          <a:p>
            <a:pPr>
              <a:buFont typeface="Wingdings" pitchFamily="2" charset="2"/>
              <a:buNone/>
            </a:pPr>
            <a:r>
              <a:rPr lang="en-US" sz="2400" smtClean="0"/>
              <a:t>Norfork	    4.1	    	13.23	  	  16.8		  8.15</a:t>
            </a:r>
          </a:p>
          <a:p>
            <a:pPr>
              <a:buFont typeface="Wingdings" pitchFamily="2" charset="2"/>
              <a:buNone/>
            </a:pPr>
            <a:r>
              <a:rPr lang="en-US" sz="2400" smtClean="0"/>
              <a:t>Greers Ferry	    4.9	      	  7.4		  10.6		  9.21</a:t>
            </a:r>
          </a:p>
          <a:p>
            <a:pPr>
              <a:buFont typeface="Wingdings" pitchFamily="2" charset="2"/>
              <a:buNone/>
            </a:pPr>
            <a:r>
              <a:rPr lang="en-US" sz="2400" smtClean="0"/>
              <a:t>Clearwater	    4.5		 11.31		  14.01	  9.16</a:t>
            </a:r>
          </a:p>
        </p:txBody>
      </p:sp>
      <p:sp>
        <p:nvSpPr>
          <p:cNvPr id="4" name="Oval 3"/>
          <p:cNvSpPr/>
          <p:nvPr/>
        </p:nvSpPr>
        <p:spPr>
          <a:xfrm>
            <a:off x="5410200" y="1295400"/>
            <a:ext cx="2057400" cy="4419600"/>
          </a:xfrm>
          <a:prstGeom prst="ellipse">
            <a:avLst/>
          </a:prstGeom>
          <a:solidFill>
            <a:srgbClr val="FF0000">
              <a:alpha val="5000"/>
            </a:srgbClr>
          </a:solidFill>
          <a:ln w="698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152400"/>
            <a:ext cx="9144000" cy="1143000"/>
          </a:xfrm>
          <a:prstGeom prst="rect">
            <a:avLst/>
          </a:prstGeom>
          <a:noFill/>
          <a:ln w="9525">
            <a:noFill/>
            <a:miter lim="800000"/>
            <a:headEnd/>
            <a:tailEnd/>
          </a:ln>
        </p:spPr>
        <p:txBody>
          <a:bodyPr anchor="ctr"/>
          <a:lstStyle/>
          <a:p>
            <a:pPr algn="ctr" eaLnBrk="0" hangingPunct="0">
              <a:defRPr/>
            </a:pPr>
            <a:r>
              <a:rPr lang="en-US" sz="4400" b="1" kern="0" dirty="0">
                <a:solidFill>
                  <a:schemeClr val="tx2"/>
                </a:solidFill>
                <a:latin typeface="+mj-lt"/>
                <a:ea typeface="+mj-ea"/>
                <a:cs typeface="+mj-cs"/>
              </a:rPr>
              <a:t>CHALLENGES</a:t>
            </a:r>
          </a:p>
          <a:p>
            <a:pPr algn="ctr" eaLnBrk="0" hangingPunct="0">
              <a:defRPr/>
            </a:pPr>
            <a:r>
              <a:rPr lang="en-US" sz="4400" b="1" kern="0" dirty="0">
                <a:solidFill>
                  <a:schemeClr val="tx2"/>
                </a:solidFill>
                <a:latin typeface="+mj-lt"/>
                <a:ea typeface="+mj-ea"/>
                <a:cs typeface="+mj-cs"/>
              </a:rPr>
              <a:t>Dams</a:t>
            </a:r>
            <a:endParaRPr lang="en-US" sz="3200" b="1" kern="0" dirty="0">
              <a:solidFill>
                <a:schemeClr val="tx2"/>
              </a:solidFill>
              <a:latin typeface="+mj-lt"/>
              <a:ea typeface="+mj-ea"/>
              <a:cs typeface="+mj-cs"/>
            </a:endParaRPr>
          </a:p>
        </p:txBody>
      </p:sp>
      <p:pic>
        <p:nvPicPr>
          <p:cNvPr id="9219" name="Picture 2" descr="C:\Documents and Settings\m4ecdbvc\Desktop\2011 SWL Flood\Photos\Olympus Photos\P5310010.JPG"/>
          <p:cNvPicPr>
            <a:picLocks noChangeAspect="1" noChangeArrowheads="1"/>
          </p:cNvPicPr>
          <p:nvPr/>
        </p:nvPicPr>
        <p:blipFill>
          <a:blip r:embed="rId3" cstate="print"/>
          <a:srcRect/>
          <a:stretch>
            <a:fillRect/>
          </a:stretch>
        </p:blipFill>
        <p:spPr bwMode="auto">
          <a:xfrm>
            <a:off x="2971800" y="2819400"/>
            <a:ext cx="3275013" cy="2457450"/>
          </a:xfrm>
          <a:prstGeom prst="rect">
            <a:avLst/>
          </a:prstGeom>
          <a:noFill/>
          <a:ln w="9525">
            <a:noFill/>
            <a:miter lim="800000"/>
            <a:headEnd/>
            <a:tailEnd/>
          </a:ln>
        </p:spPr>
      </p:pic>
      <p:pic>
        <p:nvPicPr>
          <p:cNvPr id="9220" name="Picture 2" descr="C:\Documents and Settings\m4ecdbvc\Desktop\2011 SWL Flood\Photos\20110428-A-IF081-009.JPG"/>
          <p:cNvPicPr>
            <a:picLocks noChangeAspect="1" noChangeArrowheads="1"/>
          </p:cNvPicPr>
          <p:nvPr/>
        </p:nvPicPr>
        <p:blipFill>
          <a:blip r:embed="rId4" cstate="print"/>
          <a:srcRect/>
          <a:stretch>
            <a:fillRect/>
          </a:stretch>
        </p:blipFill>
        <p:spPr bwMode="auto">
          <a:xfrm>
            <a:off x="5638800" y="4054475"/>
            <a:ext cx="3505200" cy="2803525"/>
          </a:xfrm>
          <a:prstGeom prst="rect">
            <a:avLst/>
          </a:prstGeom>
          <a:noFill/>
          <a:ln w="9525">
            <a:noFill/>
            <a:miter lim="800000"/>
            <a:headEnd/>
            <a:tailEnd/>
          </a:ln>
        </p:spPr>
      </p:pic>
      <p:pic>
        <p:nvPicPr>
          <p:cNvPr id="9221" name="Picture 2" descr="C:\Documents and Settings\m4ecdbvc\Desktop\2011 SWL Flood\Photos\100_2288.JPG"/>
          <p:cNvPicPr>
            <a:picLocks noChangeAspect="1" noChangeArrowheads="1"/>
          </p:cNvPicPr>
          <p:nvPr/>
        </p:nvPicPr>
        <p:blipFill>
          <a:blip r:embed="rId5" cstate="print"/>
          <a:srcRect/>
          <a:stretch>
            <a:fillRect/>
          </a:stretch>
        </p:blipFill>
        <p:spPr bwMode="auto">
          <a:xfrm>
            <a:off x="152400" y="1295400"/>
            <a:ext cx="3352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152400"/>
            <a:ext cx="9144000" cy="1143000"/>
          </a:xfrm>
          <a:prstGeom prst="rect">
            <a:avLst/>
          </a:prstGeom>
          <a:noFill/>
          <a:ln w="9525">
            <a:noFill/>
            <a:miter lim="800000"/>
            <a:headEnd/>
            <a:tailEnd/>
          </a:ln>
        </p:spPr>
        <p:txBody>
          <a:bodyPr anchor="ctr"/>
          <a:lstStyle/>
          <a:p>
            <a:pPr algn="ctr" eaLnBrk="0" hangingPunct="0">
              <a:defRPr/>
            </a:pPr>
            <a:r>
              <a:rPr lang="en-US" sz="4400" b="1" kern="0" dirty="0">
                <a:solidFill>
                  <a:schemeClr val="tx2"/>
                </a:solidFill>
                <a:latin typeface="+mj-lt"/>
                <a:ea typeface="+mj-ea"/>
                <a:cs typeface="+mj-cs"/>
              </a:rPr>
              <a:t>CHALLENGES</a:t>
            </a:r>
          </a:p>
          <a:p>
            <a:pPr algn="ctr" eaLnBrk="0" hangingPunct="0">
              <a:defRPr/>
            </a:pPr>
            <a:r>
              <a:rPr lang="en-US" sz="4400" b="1" kern="0" dirty="0">
                <a:solidFill>
                  <a:schemeClr val="tx2"/>
                </a:solidFill>
                <a:latin typeface="+mj-lt"/>
                <a:ea typeface="+mj-ea"/>
                <a:cs typeface="+mj-cs"/>
              </a:rPr>
              <a:t>Levees</a:t>
            </a:r>
            <a:endParaRPr lang="en-US" sz="3200" b="1" kern="0" dirty="0">
              <a:solidFill>
                <a:schemeClr val="tx2"/>
              </a:solidFill>
              <a:latin typeface="+mj-lt"/>
              <a:ea typeface="+mj-ea"/>
              <a:cs typeface="+mj-cs"/>
            </a:endParaRPr>
          </a:p>
        </p:txBody>
      </p:sp>
      <p:pic>
        <p:nvPicPr>
          <p:cNvPr id="10243" name="Picture 2" descr="C:\Documents and Settings\m4ecdbvc\Desktop\2011 SWL Flood\Photos\IMG_4491.JPG"/>
          <p:cNvPicPr>
            <a:picLocks noChangeAspect="1" noChangeArrowheads="1"/>
          </p:cNvPicPr>
          <p:nvPr/>
        </p:nvPicPr>
        <p:blipFill>
          <a:blip r:embed="rId3" cstate="print"/>
          <a:srcRect/>
          <a:stretch>
            <a:fillRect/>
          </a:stretch>
        </p:blipFill>
        <p:spPr bwMode="auto">
          <a:xfrm>
            <a:off x="228600" y="1447800"/>
            <a:ext cx="3314700" cy="2209800"/>
          </a:xfrm>
          <a:prstGeom prst="rect">
            <a:avLst/>
          </a:prstGeom>
          <a:noFill/>
          <a:ln w="9525">
            <a:noFill/>
            <a:miter lim="800000"/>
            <a:headEnd/>
            <a:tailEnd/>
          </a:ln>
        </p:spPr>
      </p:pic>
      <p:pic>
        <p:nvPicPr>
          <p:cNvPr id="10244" name="Picture 2" descr="C:\Documents and Settings\m4ecdbvc\Desktop\2011 SWL Flood\Photos\20110505-A-VX033-004.JPG"/>
          <p:cNvPicPr>
            <a:picLocks noChangeAspect="1" noChangeArrowheads="1"/>
          </p:cNvPicPr>
          <p:nvPr/>
        </p:nvPicPr>
        <p:blipFill>
          <a:blip r:embed="rId4" cstate="print"/>
          <a:srcRect/>
          <a:stretch>
            <a:fillRect/>
          </a:stretch>
        </p:blipFill>
        <p:spPr bwMode="auto">
          <a:xfrm>
            <a:off x="5181600" y="1447800"/>
            <a:ext cx="3581400" cy="2387600"/>
          </a:xfrm>
          <a:prstGeom prst="rect">
            <a:avLst/>
          </a:prstGeom>
          <a:noFill/>
          <a:ln w="9525">
            <a:noFill/>
            <a:miter lim="800000"/>
            <a:headEnd/>
            <a:tailEnd/>
          </a:ln>
        </p:spPr>
      </p:pic>
      <p:pic>
        <p:nvPicPr>
          <p:cNvPr id="10245" name="Picture 2" descr="C:\Documents and Settings\m4ecdbvc\Desktop\2011 SWL Flood\Photos\IMG_2889.JPG"/>
          <p:cNvPicPr>
            <a:picLocks noChangeAspect="1" noChangeArrowheads="1"/>
          </p:cNvPicPr>
          <p:nvPr/>
        </p:nvPicPr>
        <p:blipFill>
          <a:blip r:embed="rId5" cstate="print"/>
          <a:srcRect/>
          <a:stretch>
            <a:fillRect/>
          </a:stretch>
        </p:blipFill>
        <p:spPr bwMode="auto">
          <a:xfrm>
            <a:off x="152400" y="4343400"/>
            <a:ext cx="3581400" cy="2387600"/>
          </a:xfrm>
          <a:prstGeom prst="rect">
            <a:avLst/>
          </a:prstGeom>
          <a:noFill/>
          <a:ln w="9525">
            <a:noFill/>
            <a:miter lim="800000"/>
            <a:headEnd/>
            <a:tailEnd/>
          </a:ln>
        </p:spPr>
      </p:pic>
      <p:pic>
        <p:nvPicPr>
          <p:cNvPr id="10246" name="Picture 2" descr="L:\ENG Shared\DESIGN\Levees - ICW\Levees\2011 Flood Photos\P5110769.JPG"/>
          <p:cNvPicPr>
            <a:picLocks noChangeAspect="1" noChangeArrowheads="1"/>
          </p:cNvPicPr>
          <p:nvPr/>
        </p:nvPicPr>
        <p:blipFill>
          <a:blip r:embed="rId6" cstate="print"/>
          <a:srcRect/>
          <a:stretch>
            <a:fillRect/>
          </a:stretch>
        </p:blipFill>
        <p:spPr bwMode="auto">
          <a:xfrm>
            <a:off x="5257800" y="4267200"/>
            <a:ext cx="3733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152400"/>
            <a:ext cx="9144000" cy="1143000"/>
          </a:xfrm>
          <a:prstGeom prst="rect">
            <a:avLst/>
          </a:prstGeom>
          <a:noFill/>
          <a:ln w="9525">
            <a:noFill/>
            <a:miter lim="800000"/>
            <a:headEnd/>
            <a:tailEnd/>
          </a:ln>
        </p:spPr>
        <p:txBody>
          <a:bodyPr anchor="ctr"/>
          <a:lstStyle/>
          <a:p>
            <a:pPr algn="ctr" eaLnBrk="0" hangingPunct="0">
              <a:defRPr/>
            </a:pPr>
            <a:r>
              <a:rPr lang="en-US" sz="4400" b="1" kern="0" dirty="0">
                <a:solidFill>
                  <a:schemeClr val="tx2"/>
                </a:solidFill>
                <a:latin typeface="+mj-lt"/>
                <a:ea typeface="+mj-ea"/>
                <a:cs typeface="+mj-cs"/>
              </a:rPr>
              <a:t>CHALLENGES</a:t>
            </a:r>
          </a:p>
          <a:p>
            <a:pPr algn="ctr" eaLnBrk="0" hangingPunct="0">
              <a:defRPr/>
            </a:pPr>
            <a:r>
              <a:rPr lang="en-US" sz="4400" b="1" kern="0" dirty="0">
                <a:solidFill>
                  <a:schemeClr val="tx2"/>
                </a:solidFill>
                <a:latin typeface="+mj-lt"/>
                <a:ea typeface="+mj-ea"/>
                <a:cs typeface="+mj-cs"/>
              </a:rPr>
              <a:t>Navigation System</a:t>
            </a:r>
            <a:endParaRPr lang="en-US" sz="3200" b="1" kern="0" dirty="0">
              <a:solidFill>
                <a:schemeClr val="tx2"/>
              </a:solidFill>
              <a:latin typeface="+mj-lt"/>
              <a:ea typeface="+mj-ea"/>
              <a:cs typeface="+mj-cs"/>
            </a:endParaRPr>
          </a:p>
        </p:txBody>
      </p:sp>
      <p:pic>
        <p:nvPicPr>
          <p:cNvPr id="11267" name="Picture 2" descr="C:\Documents and Settings\m4ecdbvc\Desktop\2011 SWL Flood\Photos\Arkansas River\Lock 1 Control House 5-9-2011b.JPG"/>
          <p:cNvPicPr>
            <a:picLocks noChangeAspect="1" noChangeArrowheads="1"/>
          </p:cNvPicPr>
          <p:nvPr/>
        </p:nvPicPr>
        <p:blipFill>
          <a:blip r:embed="rId3" cstate="print"/>
          <a:srcRect/>
          <a:stretch>
            <a:fillRect/>
          </a:stretch>
        </p:blipFill>
        <p:spPr bwMode="auto">
          <a:xfrm>
            <a:off x="381000" y="1524000"/>
            <a:ext cx="2771775" cy="1981200"/>
          </a:xfrm>
          <a:prstGeom prst="rect">
            <a:avLst/>
          </a:prstGeom>
          <a:noFill/>
          <a:ln w="9525">
            <a:noFill/>
            <a:miter lim="800000"/>
            <a:headEnd/>
            <a:tailEnd/>
          </a:ln>
        </p:spPr>
      </p:pic>
      <p:pic>
        <p:nvPicPr>
          <p:cNvPr id="11268" name="Picture 2" descr="C:\Documents and Settings\m4ecdbvc\Desktop\2011 SWL Flood\Photos\Arkansas River\Lock 2, water flowing upstream over submerged stoplogs US view.JPG"/>
          <p:cNvPicPr>
            <a:picLocks noChangeAspect="1" noChangeArrowheads="1"/>
          </p:cNvPicPr>
          <p:nvPr/>
        </p:nvPicPr>
        <p:blipFill>
          <a:blip r:embed="rId4" cstate="print"/>
          <a:srcRect/>
          <a:stretch>
            <a:fillRect/>
          </a:stretch>
        </p:blipFill>
        <p:spPr bwMode="auto">
          <a:xfrm>
            <a:off x="2743200" y="2514600"/>
            <a:ext cx="3643313" cy="2438400"/>
          </a:xfrm>
          <a:prstGeom prst="rect">
            <a:avLst/>
          </a:prstGeom>
          <a:noFill/>
          <a:ln w="9525">
            <a:noFill/>
            <a:miter lim="800000"/>
            <a:headEnd/>
            <a:tailEnd/>
          </a:ln>
        </p:spPr>
      </p:pic>
      <p:pic>
        <p:nvPicPr>
          <p:cNvPr id="11269" name="Picture 2" descr="C:\Documents and Settings\m4ecdbvc\Desktop\2011 SWL Flood\Photos\Arkansas River\DSC_0346.JPG"/>
          <p:cNvPicPr>
            <a:picLocks noChangeAspect="1" noChangeArrowheads="1"/>
          </p:cNvPicPr>
          <p:nvPr/>
        </p:nvPicPr>
        <p:blipFill>
          <a:blip r:embed="rId5" cstate="print"/>
          <a:srcRect/>
          <a:stretch>
            <a:fillRect/>
          </a:stretch>
        </p:blipFill>
        <p:spPr bwMode="auto">
          <a:xfrm>
            <a:off x="5105400" y="4257675"/>
            <a:ext cx="388620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6363</TotalTime>
  <Words>2534</Words>
  <Application>Microsoft Office PowerPoint</Application>
  <PresentationFormat>On-screen Show (4:3)</PresentationFormat>
  <Paragraphs>459</Paragraphs>
  <Slides>29</Slides>
  <Notes>27</Notes>
  <HiddenSlides>0</HiddenSlides>
  <MMClips>1</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Title Master</vt:lpstr>
      <vt:lpstr>Slide Master</vt:lpstr>
      <vt:lpstr>TABLE ROCK DAM SLIDE – CASE STUDY</vt:lpstr>
      <vt:lpstr>Purpose</vt:lpstr>
      <vt:lpstr>Event Background</vt:lpstr>
      <vt:lpstr>Slide 4</vt:lpstr>
      <vt:lpstr>Rainfall Comparison</vt:lpstr>
      <vt:lpstr>Rainfall Comparison</vt:lpstr>
      <vt:lpstr>Slide 7</vt:lpstr>
      <vt:lpstr>Slide 8</vt:lpstr>
      <vt:lpstr>Slide 9</vt:lpstr>
      <vt:lpstr>Table Rock Lake Dam</vt:lpstr>
      <vt:lpstr>Records at Table Rock Dam</vt:lpstr>
      <vt:lpstr>Distress Reporting Timeline</vt:lpstr>
      <vt:lpstr>Distress Reporting Timeline</vt:lpstr>
      <vt:lpstr>Table Rock Slide</vt:lpstr>
      <vt:lpstr>Table Rock Slide</vt:lpstr>
      <vt:lpstr>Distress Reporting Timeline</vt:lpstr>
      <vt:lpstr>Slide 17</vt:lpstr>
      <vt:lpstr>24-Hour Observation</vt:lpstr>
      <vt:lpstr>Distress Reporting Timeline</vt:lpstr>
      <vt:lpstr>Table Rock Event</vt:lpstr>
      <vt:lpstr>DSPMT Reporting</vt:lpstr>
      <vt:lpstr>Distress Reporting Timeline</vt:lpstr>
      <vt:lpstr>Emergency Repair</vt:lpstr>
      <vt:lpstr>Distress Reporting Timeline</vt:lpstr>
      <vt:lpstr>Repair</vt:lpstr>
      <vt:lpstr>Distress Reporting Timeline</vt:lpstr>
      <vt:lpstr>Slide 27</vt:lpstr>
      <vt:lpstr>Slide 28</vt:lpstr>
      <vt:lpstr>QUESTIONS?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K0RBTJH9</cp:lastModifiedBy>
  <cp:revision>34</cp:revision>
  <dcterms:created xsi:type="dcterms:W3CDTF">2009-05-21T17:19:18Z</dcterms:created>
  <dcterms:modified xsi:type="dcterms:W3CDTF">2013-05-12T21:22:11Z</dcterms:modified>
</cp:coreProperties>
</file>