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rawings/legacyDiagramText8.bin" ContentType="application/vnd.ms-office.legacyDiagramText"/>
  <Override PartName="/ppt/notesSlides/notesSlide23.xml" ContentType="application/vnd.openxmlformats-officedocument.presentationml.notesSlide+xml"/>
  <Override PartName="/ppt/notesSlides/notesSlide12.xml" ContentType="application/vnd.openxmlformats-officedocument.presentationml.notesSlide+xml"/>
  <Override PartName="/ppt/drawings/legacyDiagramText12.bin" ContentType="application/vnd.ms-office.legacyDiagramText"/>
  <Override PartName="/ppt/notesSlides/notesSlide30.xml" ContentType="application/vnd.openxmlformats-officedocument.presentationml.notesSlide+xml"/>
  <Override PartName="/ppt/notesSlides/notesSlide7.xml" ContentType="application/vnd.openxmlformats-officedocument.presentationml.notesSlide+xml"/>
  <Override PartName="/ppt/drawings/legacyDiagramText4.bin" ContentType="application/vnd.ms-office.legacyDiagramText"/>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rawings/legacyDiagramText9.bin" ContentType="application/vnd.ms-office.legacyDiagramText"/>
  <Override PartName="/ppt/drawings/legacyDiagramText13.bin" ContentType="application/vnd.ms-office.legacyDiagramText"/>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rawings/legacyDiagramText5.bin" ContentType="application/vnd.ms-office.legacyDiagramText"/>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rawings/legacyDiagramText1.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rawings/legacyDiagramText14.bin" ContentType="application/vnd.ms-office.legacyDiagramText"/>
  <Override PartName="/ppt/notesSlides/notesSlide32.xml" ContentType="application/vnd.openxmlformats-officedocument.presentationml.notesSlide+xml"/>
  <Override PartName="/ppt/notesSlides/notesSlide9.xml" ContentType="application/vnd.openxmlformats-officedocument.presentationml.notesSlide+xml"/>
  <Override PartName="/ppt/drawings/legacyDiagramText6.bin" ContentType="application/vnd.ms-office.legacyDiagramText"/>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rawings/legacyDiagramText10.bin" ContentType="application/vnd.ms-office.legacyDiagramText"/>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rawings/legacyDiagramText2.bin" ContentType="application/vnd.ms-office.legacyDiagramText"/>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rawings/legacyDiagramText15.bin" ContentType="application/vnd.ms-office.legacyDiagramText"/>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rawings/legacyDiagramText7.bin" ContentType="application/vnd.ms-office.legacyDiagramText"/>
  <Override PartName="/ppt/drawings/legacyDiagramText11.bin" ContentType="application/vnd.ms-office.legacyDiagramText"/>
  <Override PartName="/ppt/notesSlides/notesSlide4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rawings/legacyDiagramText3.bin" ContentType="application/vnd.ms-office.legacyDiagramText"/>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94"/>
  </p:notesMasterIdLst>
  <p:sldIdLst>
    <p:sldId id="256" r:id="rId3"/>
    <p:sldId id="259" r:id="rId4"/>
    <p:sldId id="503" r:id="rId5"/>
    <p:sldId id="475" r:id="rId6"/>
    <p:sldId id="450" r:id="rId7"/>
    <p:sldId id="451" r:id="rId8"/>
    <p:sldId id="439" r:id="rId9"/>
    <p:sldId id="440" r:id="rId10"/>
    <p:sldId id="441" r:id="rId11"/>
    <p:sldId id="442" r:id="rId12"/>
    <p:sldId id="443" r:id="rId13"/>
    <p:sldId id="444" r:id="rId14"/>
    <p:sldId id="445" r:id="rId15"/>
    <p:sldId id="446" r:id="rId16"/>
    <p:sldId id="447" r:id="rId17"/>
    <p:sldId id="448" r:id="rId18"/>
    <p:sldId id="498" r:id="rId19"/>
    <p:sldId id="499" r:id="rId20"/>
    <p:sldId id="500" r:id="rId21"/>
    <p:sldId id="501" r:id="rId22"/>
    <p:sldId id="502" r:id="rId23"/>
    <p:sldId id="419" r:id="rId24"/>
    <p:sldId id="449" r:id="rId25"/>
    <p:sldId id="418" r:id="rId26"/>
    <p:sldId id="420" r:id="rId27"/>
    <p:sldId id="421" r:id="rId28"/>
    <p:sldId id="422" r:id="rId29"/>
    <p:sldId id="423" r:id="rId30"/>
    <p:sldId id="425" r:id="rId31"/>
    <p:sldId id="426" r:id="rId32"/>
    <p:sldId id="427" r:id="rId33"/>
    <p:sldId id="428" r:id="rId34"/>
    <p:sldId id="429" r:id="rId35"/>
    <p:sldId id="431" r:id="rId36"/>
    <p:sldId id="432" r:id="rId37"/>
    <p:sldId id="434" r:id="rId38"/>
    <p:sldId id="433" r:id="rId39"/>
    <p:sldId id="370" r:id="rId40"/>
    <p:sldId id="365" r:id="rId41"/>
    <p:sldId id="489" r:id="rId42"/>
    <p:sldId id="490" r:id="rId43"/>
    <p:sldId id="491" r:id="rId44"/>
    <p:sldId id="492" r:id="rId45"/>
    <p:sldId id="494" r:id="rId46"/>
    <p:sldId id="368" r:id="rId47"/>
    <p:sldId id="369"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 id="405" r:id="rId67"/>
    <p:sldId id="406" r:id="rId68"/>
    <p:sldId id="407" r:id="rId69"/>
    <p:sldId id="409" r:id="rId70"/>
    <p:sldId id="260" r:id="rId71"/>
    <p:sldId id="261" r:id="rId72"/>
    <p:sldId id="262" r:id="rId73"/>
    <p:sldId id="263" r:id="rId74"/>
    <p:sldId id="264" r:id="rId75"/>
    <p:sldId id="265" r:id="rId76"/>
    <p:sldId id="266" r:id="rId77"/>
    <p:sldId id="314" r:id="rId78"/>
    <p:sldId id="315" r:id="rId79"/>
    <p:sldId id="316" r:id="rId80"/>
    <p:sldId id="317" r:id="rId81"/>
    <p:sldId id="320" r:id="rId82"/>
    <p:sldId id="321" r:id="rId83"/>
    <p:sldId id="322" r:id="rId84"/>
    <p:sldId id="323" r:id="rId85"/>
    <p:sldId id="324" r:id="rId86"/>
    <p:sldId id="325" r:id="rId87"/>
    <p:sldId id="326" r:id="rId88"/>
    <p:sldId id="327" r:id="rId89"/>
    <p:sldId id="328" r:id="rId90"/>
    <p:sldId id="329" r:id="rId91"/>
    <p:sldId id="488" r:id="rId92"/>
    <p:sldId id="363" r:id="rId9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p:scale>
          <a:sx n="66" d="100"/>
          <a:sy n="66" d="100"/>
        </p:scale>
        <p:origin x="-1954" y="-7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microsoft.com/office/2006/relationships/legacyDocTextInfo" Target="legacyDocTextInfo.bin"/><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l2edgdcs\Desktop\RMP_Risk_Evaluation\ALARP_Isabella%20(f-N)_BASELINE.xlsx" TargetMode="External"/><Relationship Id="rId1" Type="http://schemas.openxmlformats.org/officeDocument/2006/relationships/image" Target="../media/image42.pn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0"/>
          <c:order val="0"/>
          <c:tx>
            <c:strRef>
              <c:f>Sheet1!$B$2</c:f>
              <c:strCache>
                <c:ptCount val="1"/>
                <c:pt idx="0">
                  <c:v>Budget</c:v>
                </c:pt>
              </c:strCache>
            </c:strRef>
          </c:tx>
          <c:dLbls>
            <c:showPercent val="1"/>
            <c:showLeaderLines val="1"/>
          </c:dLbls>
          <c:cat>
            <c:strRef>
              <c:f>Sheet1!$A$3:$A$6</c:f>
              <c:strCache>
                <c:ptCount val="4"/>
                <c:pt idx="0">
                  <c:v>DS IRRM in O&amp;M</c:v>
                </c:pt>
                <c:pt idx="1">
                  <c:v>DS Construction</c:v>
                </c:pt>
                <c:pt idx="2">
                  <c:v>DS Wedge (Construction)</c:v>
                </c:pt>
                <c:pt idx="3">
                  <c:v>DS Program Management (O&amp;M)</c:v>
                </c:pt>
              </c:strCache>
            </c:strRef>
          </c:cat>
          <c:val>
            <c:numRef>
              <c:f>Sheet1!$B$3:$B$6</c:f>
              <c:numCache>
                <c:formatCode>"$"#,##0</c:formatCode>
                <c:ptCount val="4"/>
                <c:pt idx="0">
                  <c:v>14226000</c:v>
                </c:pt>
                <c:pt idx="1">
                  <c:v>432700000</c:v>
                </c:pt>
                <c:pt idx="2">
                  <c:v>37000000</c:v>
                </c:pt>
                <c:pt idx="3">
                  <c:v>15000000</c:v>
                </c:pt>
              </c:numCache>
            </c:numRef>
          </c:val>
        </c:ser>
        <c:ser>
          <c:idx val="1"/>
          <c:order val="1"/>
          <c:tx>
            <c:strRef>
              <c:f>Sheet1!$C$2</c:f>
              <c:strCache>
                <c:ptCount val="1"/>
                <c:pt idx="0">
                  <c:v>% of Budget</c:v>
                </c:pt>
              </c:strCache>
            </c:strRef>
          </c:tx>
          <c:dLbls>
            <c:showPercent val="1"/>
            <c:showLeaderLines val="1"/>
          </c:dLbls>
          <c:cat>
            <c:strRef>
              <c:f>Sheet1!$A$3:$A$6</c:f>
              <c:strCache>
                <c:ptCount val="4"/>
                <c:pt idx="0">
                  <c:v>DS IRRM in O&amp;M</c:v>
                </c:pt>
                <c:pt idx="1">
                  <c:v>DS Construction</c:v>
                </c:pt>
                <c:pt idx="2">
                  <c:v>DS Wedge (Construction)</c:v>
                </c:pt>
                <c:pt idx="3">
                  <c:v>DS Program Management (O&amp;M)</c:v>
                </c:pt>
              </c:strCache>
            </c:strRef>
          </c:cat>
          <c:val>
            <c:numRef>
              <c:f>Sheet1!$C$3:$C$6</c:f>
              <c:numCache>
                <c:formatCode>0.00%</c:formatCode>
                <c:ptCount val="4"/>
                <c:pt idx="0">
                  <c:v>2.8513246453381946E-2</c:v>
                </c:pt>
                <c:pt idx="1">
                  <c:v>0.86726288066767421</c:v>
                </c:pt>
                <c:pt idx="2">
                  <c:v>7.4159294163863992E-2</c:v>
                </c:pt>
                <c:pt idx="3">
                  <c:v>3.0064578715080011E-2</c:v>
                </c:pt>
              </c:numCache>
            </c:numRef>
          </c:val>
        </c:ser>
        <c:dLbls>
          <c:showPercent val="1"/>
        </c:dLbls>
        <c:firstSliceAng val="45"/>
      </c:pieChart>
    </c:plotArea>
    <c:legend>
      <c:legendPos val="r"/>
      <c:layout>
        <c:manualLayout>
          <c:xMode val="edge"/>
          <c:yMode val="edge"/>
          <c:x val="0.58264980648606102"/>
          <c:y val="3.6664364322880685E-2"/>
          <c:w val="0.40993482806174658"/>
          <c:h val="0.57906893217295208"/>
        </c:manualLayout>
      </c:layout>
      <c:txPr>
        <a:bodyPr/>
        <a:lstStyle/>
        <a:p>
          <a:pPr>
            <a:defRPr sz="18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0"/>
          <c:order val="0"/>
          <c:tx>
            <c:strRef>
              <c:f>Sheet1!$B$2</c:f>
              <c:strCache>
                <c:ptCount val="1"/>
                <c:pt idx="0">
                  <c:v>Budget</c:v>
                </c:pt>
              </c:strCache>
            </c:strRef>
          </c:tx>
          <c:dLbls>
            <c:showPercent val="1"/>
            <c:showLeaderLines val="1"/>
          </c:dLbls>
          <c:cat>
            <c:strRef>
              <c:f>Sheet1!$A$3:$A$6</c:f>
              <c:strCache>
                <c:ptCount val="4"/>
                <c:pt idx="0">
                  <c:v>DS IRRM in O&amp;M</c:v>
                </c:pt>
                <c:pt idx="1">
                  <c:v>DS Construction</c:v>
                </c:pt>
                <c:pt idx="2">
                  <c:v>DS Wedge (Construction)</c:v>
                </c:pt>
                <c:pt idx="3">
                  <c:v>DS Program Management (O&amp;M)</c:v>
                </c:pt>
              </c:strCache>
            </c:strRef>
          </c:cat>
          <c:val>
            <c:numRef>
              <c:f>Sheet1!$B$3:$B$6</c:f>
              <c:numCache>
                <c:formatCode>"$"#,##0_);[Red]\("$"#,##0\)</c:formatCode>
                <c:ptCount val="4"/>
                <c:pt idx="0">
                  <c:v>2947000</c:v>
                </c:pt>
                <c:pt idx="1">
                  <c:v>362550000</c:v>
                </c:pt>
                <c:pt idx="2">
                  <c:v>47750000</c:v>
                </c:pt>
                <c:pt idx="3">
                  <c:v>10000000</c:v>
                </c:pt>
              </c:numCache>
            </c:numRef>
          </c:val>
        </c:ser>
        <c:ser>
          <c:idx val="1"/>
          <c:order val="1"/>
          <c:tx>
            <c:strRef>
              <c:f>Sheet1!$C$2</c:f>
              <c:strCache>
                <c:ptCount val="1"/>
                <c:pt idx="0">
                  <c:v>% of Budget</c:v>
                </c:pt>
              </c:strCache>
            </c:strRef>
          </c:tx>
          <c:dLbls>
            <c:showPercent val="1"/>
            <c:showLeaderLines val="1"/>
          </c:dLbls>
          <c:cat>
            <c:strRef>
              <c:f>Sheet1!$A$3:$A$6</c:f>
              <c:strCache>
                <c:ptCount val="4"/>
                <c:pt idx="0">
                  <c:v>DS IRRM in O&amp;M</c:v>
                </c:pt>
                <c:pt idx="1">
                  <c:v>DS Construction</c:v>
                </c:pt>
                <c:pt idx="2">
                  <c:v>DS Wedge (Construction)</c:v>
                </c:pt>
                <c:pt idx="3">
                  <c:v>DS Program Management (O&amp;M)</c:v>
                </c:pt>
              </c:strCache>
            </c:strRef>
          </c:cat>
          <c:val>
            <c:numRef>
              <c:f>Sheet1!$C$3:$C$6</c:f>
              <c:numCache>
                <c:formatCode>0.00%</c:formatCode>
                <c:ptCount val="4"/>
                <c:pt idx="0">
                  <c:v>6.9628373030405514E-3</c:v>
                </c:pt>
                <c:pt idx="1">
                  <c:v>0.85659201364688708</c:v>
                </c:pt>
                <c:pt idx="2">
                  <c:v>0.11281828341370405</c:v>
                </c:pt>
                <c:pt idx="3">
                  <c:v>2.3626865636377808E-2</c:v>
                </c:pt>
              </c:numCache>
            </c:numRef>
          </c:val>
        </c:ser>
        <c:dLbls>
          <c:showPercent val="1"/>
        </c:dLbls>
        <c:firstSliceAng val="45"/>
      </c:pieChart>
    </c:plotArea>
    <c:legend>
      <c:legendPos val="r"/>
      <c:layout>
        <c:manualLayout>
          <c:xMode val="edge"/>
          <c:yMode val="edge"/>
          <c:x val="0.58264980648605991"/>
          <c:y val="3.6664364322880685E-2"/>
          <c:w val="0.40993482806174658"/>
          <c:h val="0.57906893217295208"/>
        </c:manualLayout>
      </c:layout>
      <c:txPr>
        <a:bodyPr/>
        <a:lstStyle/>
        <a:p>
          <a:pPr>
            <a:defRPr sz="18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Risk Estimates</a:t>
            </a:r>
          </a:p>
          <a:p>
            <a:pPr>
              <a:defRPr/>
            </a:pPr>
            <a:r>
              <a:rPr lang="en-US"/>
              <a:t>Isabella Lake Project - CA10106</a:t>
            </a:r>
          </a:p>
        </c:rich>
      </c:tx>
      <c:layout>
        <c:manualLayout>
          <c:xMode val="edge"/>
          <c:yMode val="edge"/>
          <c:x val="0.36040784229592587"/>
          <c:y val="7.6370168008356304E-3"/>
        </c:manualLayout>
      </c:layout>
    </c:title>
    <c:plotArea>
      <c:layout>
        <c:manualLayout>
          <c:layoutTarget val="inner"/>
          <c:xMode val="edge"/>
          <c:yMode val="edge"/>
          <c:x val="0.18053596614950634"/>
          <c:y val="8.0046519655095502E-2"/>
          <c:w val="0.73315623907724559"/>
          <c:h val="0.81721720337255477"/>
        </c:manualLayout>
      </c:layout>
      <c:areaChart>
        <c:grouping val="standard"/>
        <c:ser>
          <c:idx val="31"/>
          <c:order val="0"/>
          <c:tx>
            <c:v>Category C</c:v>
          </c:tx>
          <c:spPr>
            <a:solidFill>
              <a:schemeClr val="bg1"/>
            </a:solidFill>
          </c:spPr>
          <c:cat>
            <c:numRef>
              <c:f>'Plot Data'!$J$4:$J$9</c:f>
              <c:numCache>
                <c:formatCode>General</c:formatCode>
                <c:ptCount val="6"/>
                <c:pt idx="0">
                  <c:v>1</c:v>
                </c:pt>
                <c:pt idx="1">
                  <c:v>2</c:v>
                </c:pt>
                <c:pt idx="2">
                  <c:v>3</c:v>
                </c:pt>
                <c:pt idx="3">
                  <c:v>4</c:v>
                </c:pt>
                <c:pt idx="4">
                  <c:v>5</c:v>
                </c:pt>
                <c:pt idx="5">
                  <c:v>6</c:v>
                </c:pt>
              </c:numCache>
            </c:numRef>
          </c:cat>
          <c:val>
            <c:numRef>
              <c:f>'Plot Data'!$K$18:$K$23</c:f>
              <c:numCache>
                <c:formatCode>0.00E+00</c:formatCode>
                <c:ptCount val="6"/>
                <c:pt idx="0">
                  <c:v>1.0000000000000542E-9</c:v>
                </c:pt>
                <c:pt idx="1">
                  <c:v>1.0000000000000542E-9</c:v>
                </c:pt>
                <c:pt idx="2">
                  <c:v>1.0000000000000542E-9</c:v>
                </c:pt>
                <c:pt idx="3">
                  <c:v>1.0000000000000542E-9</c:v>
                </c:pt>
                <c:pt idx="4">
                  <c:v>1.0000000000000542E-9</c:v>
                </c:pt>
                <c:pt idx="5">
                  <c:v>1.0000000000000542E-9</c:v>
                </c:pt>
              </c:numCache>
            </c:numRef>
          </c:val>
        </c:ser>
        <c:ser>
          <c:idx val="29"/>
          <c:order val="1"/>
          <c:tx>
            <c:v>Category B</c:v>
          </c:tx>
          <c:spPr>
            <a:solidFill>
              <a:schemeClr val="bg1"/>
            </a:solidFill>
          </c:spPr>
          <c:cat>
            <c:numRef>
              <c:f>'Plot Data'!$J$4:$J$9</c:f>
              <c:numCache>
                <c:formatCode>General</c:formatCode>
                <c:ptCount val="6"/>
                <c:pt idx="0">
                  <c:v>1</c:v>
                </c:pt>
                <c:pt idx="1">
                  <c:v>2</c:v>
                </c:pt>
                <c:pt idx="2">
                  <c:v>3</c:v>
                </c:pt>
                <c:pt idx="3">
                  <c:v>4</c:v>
                </c:pt>
                <c:pt idx="4">
                  <c:v>5</c:v>
                </c:pt>
                <c:pt idx="5">
                  <c:v>6</c:v>
                </c:pt>
              </c:numCache>
            </c:numRef>
          </c:cat>
          <c:val>
            <c:numRef>
              <c:f>'Plot Data'!$K$11:$K$16</c:f>
              <c:numCache>
                <c:formatCode>0.00E+00</c:formatCode>
                <c:ptCount val="6"/>
                <c:pt idx="0">
                  <c:v>1.0000000000000225E-4</c:v>
                </c:pt>
                <c:pt idx="1">
                  <c:v>1.0000000000000225E-4</c:v>
                </c:pt>
                <c:pt idx="2">
                  <c:v>1.0000000000000225E-4</c:v>
                </c:pt>
                <c:pt idx="3">
                  <c:v>1.0000000000000313E-5</c:v>
                </c:pt>
                <c:pt idx="4">
                  <c:v>1.0000000000000357E-6</c:v>
                </c:pt>
                <c:pt idx="5">
                  <c:v>1.0000000000000431E-7</c:v>
                </c:pt>
              </c:numCache>
            </c:numRef>
          </c:val>
        </c:ser>
        <c:ser>
          <c:idx val="30"/>
          <c:order val="2"/>
          <c:tx>
            <c:v>Category A</c:v>
          </c:tx>
          <c:spPr>
            <a:solidFill>
              <a:schemeClr val="bg1"/>
            </a:solidFill>
          </c:spPr>
          <c:cat>
            <c:numRef>
              <c:f>'Plot Data'!$J$4:$J$9</c:f>
              <c:numCache>
                <c:formatCode>General</c:formatCode>
                <c:ptCount val="6"/>
                <c:pt idx="0">
                  <c:v>1</c:v>
                </c:pt>
                <c:pt idx="1">
                  <c:v>2</c:v>
                </c:pt>
                <c:pt idx="2">
                  <c:v>3</c:v>
                </c:pt>
                <c:pt idx="3">
                  <c:v>4</c:v>
                </c:pt>
                <c:pt idx="4">
                  <c:v>5</c:v>
                </c:pt>
                <c:pt idx="5">
                  <c:v>6</c:v>
                </c:pt>
              </c:numCache>
            </c:numRef>
          </c:cat>
          <c:val>
            <c:numRef>
              <c:f>'Plot Data'!$K$4:$K$9</c:f>
              <c:numCache>
                <c:formatCode>0.00E+00</c:formatCode>
                <c:ptCount val="6"/>
                <c:pt idx="0">
                  <c:v>0.1</c:v>
                </c:pt>
                <c:pt idx="1">
                  <c:v>1.0000000000000009E-2</c:v>
                </c:pt>
                <c:pt idx="2">
                  <c:v>1.0000000000000041E-3</c:v>
                </c:pt>
                <c:pt idx="3">
                  <c:v>1.0000000000000225E-4</c:v>
                </c:pt>
                <c:pt idx="4">
                  <c:v>1.0000000000000313E-5</c:v>
                </c:pt>
                <c:pt idx="5">
                  <c:v>1.0000000000000357E-6</c:v>
                </c:pt>
              </c:numCache>
            </c:numRef>
          </c:val>
        </c:ser>
        <c:axId val="85643648"/>
        <c:axId val="85637760"/>
      </c:areaChart>
      <c:scatterChart>
        <c:scatterStyle val="lineMarker"/>
        <c:ser>
          <c:idx val="32"/>
          <c:order val="3"/>
          <c:tx>
            <c:v>X Secondary Gridlines</c:v>
          </c:tx>
          <c:spPr>
            <a:ln w="6350">
              <a:solidFill>
                <a:schemeClr val="bg1">
                  <a:lumMod val="85000"/>
                </a:schemeClr>
              </a:solidFill>
            </a:ln>
          </c:spPr>
          <c:marker>
            <c:symbol val="picture"/>
            <c:spPr>
              <a:blipFill>
                <a:blip xmlns:r="http://schemas.openxmlformats.org/officeDocument/2006/relationships" r:embed="rId1"/>
                <a:stretch>
                  <a:fillRect/>
                </a:stretch>
              </a:blipFill>
              <a:ln w="25400">
                <a:noFill/>
              </a:ln>
            </c:spPr>
          </c:marker>
          <c:dLbls>
            <c:delete val="1"/>
          </c:dLbls>
          <c:xVal>
            <c:numRef>
              <c:f>'Plot Data'!$T$4:$T$109</c:f>
              <c:numCache>
                <c:formatCode>General</c:formatCode>
                <c:ptCount val="106"/>
                <c:pt idx="0">
                  <c:v>0.2</c:v>
                </c:pt>
                <c:pt idx="1">
                  <c:v>0.2</c:v>
                </c:pt>
                <c:pt idx="2">
                  <c:v>0.30000000000000032</c:v>
                </c:pt>
                <c:pt idx="3">
                  <c:v>0.30000000000000032</c:v>
                </c:pt>
                <c:pt idx="4">
                  <c:v>0.4</c:v>
                </c:pt>
                <c:pt idx="5">
                  <c:v>0.4</c:v>
                </c:pt>
                <c:pt idx="6">
                  <c:v>0.5</c:v>
                </c:pt>
                <c:pt idx="7">
                  <c:v>0.5</c:v>
                </c:pt>
                <c:pt idx="8">
                  <c:v>0.60000000000000064</c:v>
                </c:pt>
                <c:pt idx="9">
                  <c:v>0.60000000000000064</c:v>
                </c:pt>
                <c:pt idx="10">
                  <c:v>0.70000000000000062</c:v>
                </c:pt>
                <c:pt idx="11">
                  <c:v>0.70000000000000062</c:v>
                </c:pt>
                <c:pt idx="12">
                  <c:v>0.8</c:v>
                </c:pt>
                <c:pt idx="13">
                  <c:v>0.8</c:v>
                </c:pt>
                <c:pt idx="14">
                  <c:v>0.9</c:v>
                </c:pt>
                <c:pt idx="15">
                  <c:v>0.9</c:v>
                </c:pt>
                <c:pt idx="18">
                  <c:v>2</c:v>
                </c:pt>
                <c:pt idx="19">
                  <c:v>2</c:v>
                </c:pt>
                <c:pt idx="20">
                  <c:v>3</c:v>
                </c:pt>
                <c:pt idx="21">
                  <c:v>3</c:v>
                </c:pt>
                <c:pt idx="22">
                  <c:v>4</c:v>
                </c:pt>
                <c:pt idx="23">
                  <c:v>4</c:v>
                </c:pt>
                <c:pt idx="24">
                  <c:v>5</c:v>
                </c:pt>
                <c:pt idx="25">
                  <c:v>5</c:v>
                </c:pt>
                <c:pt idx="26">
                  <c:v>6</c:v>
                </c:pt>
                <c:pt idx="27">
                  <c:v>6</c:v>
                </c:pt>
                <c:pt idx="28">
                  <c:v>7</c:v>
                </c:pt>
                <c:pt idx="29">
                  <c:v>7</c:v>
                </c:pt>
                <c:pt idx="30">
                  <c:v>8</c:v>
                </c:pt>
                <c:pt idx="31">
                  <c:v>8</c:v>
                </c:pt>
                <c:pt idx="32">
                  <c:v>9</c:v>
                </c:pt>
                <c:pt idx="33">
                  <c:v>9</c:v>
                </c:pt>
                <c:pt idx="36">
                  <c:v>20</c:v>
                </c:pt>
                <c:pt idx="37">
                  <c:v>20</c:v>
                </c:pt>
                <c:pt idx="38">
                  <c:v>30</c:v>
                </c:pt>
                <c:pt idx="39">
                  <c:v>30</c:v>
                </c:pt>
                <c:pt idx="40">
                  <c:v>40</c:v>
                </c:pt>
                <c:pt idx="41">
                  <c:v>40</c:v>
                </c:pt>
                <c:pt idx="42">
                  <c:v>50</c:v>
                </c:pt>
                <c:pt idx="43">
                  <c:v>50</c:v>
                </c:pt>
                <c:pt idx="44">
                  <c:v>60</c:v>
                </c:pt>
                <c:pt idx="45">
                  <c:v>60</c:v>
                </c:pt>
                <c:pt idx="46">
                  <c:v>70</c:v>
                </c:pt>
                <c:pt idx="47">
                  <c:v>70</c:v>
                </c:pt>
                <c:pt idx="48">
                  <c:v>80</c:v>
                </c:pt>
                <c:pt idx="49">
                  <c:v>80</c:v>
                </c:pt>
                <c:pt idx="50">
                  <c:v>90</c:v>
                </c:pt>
                <c:pt idx="51">
                  <c:v>90</c:v>
                </c:pt>
                <c:pt idx="54">
                  <c:v>200</c:v>
                </c:pt>
                <c:pt idx="55">
                  <c:v>200</c:v>
                </c:pt>
                <c:pt idx="56">
                  <c:v>300</c:v>
                </c:pt>
                <c:pt idx="57">
                  <c:v>300</c:v>
                </c:pt>
                <c:pt idx="58">
                  <c:v>400</c:v>
                </c:pt>
                <c:pt idx="59">
                  <c:v>400</c:v>
                </c:pt>
                <c:pt idx="60">
                  <c:v>500</c:v>
                </c:pt>
                <c:pt idx="61">
                  <c:v>500</c:v>
                </c:pt>
                <c:pt idx="62">
                  <c:v>600</c:v>
                </c:pt>
                <c:pt idx="63">
                  <c:v>600</c:v>
                </c:pt>
                <c:pt idx="64">
                  <c:v>700</c:v>
                </c:pt>
                <c:pt idx="65">
                  <c:v>700</c:v>
                </c:pt>
                <c:pt idx="66">
                  <c:v>800</c:v>
                </c:pt>
                <c:pt idx="67">
                  <c:v>800</c:v>
                </c:pt>
                <c:pt idx="68">
                  <c:v>900</c:v>
                </c:pt>
                <c:pt idx="69">
                  <c:v>900</c:v>
                </c:pt>
                <c:pt idx="72">
                  <c:v>2000</c:v>
                </c:pt>
                <c:pt idx="73">
                  <c:v>2000</c:v>
                </c:pt>
                <c:pt idx="74">
                  <c:v>3000</c:v>
                </c:pt>
                <c:pt idx="75">
                  <c:v>3000</c:v>
                </c:pt>
                <c:pt idx="76">
                  <c:v>4000</c:v>
                </c:pt>
                <c:pt idx="77">
                  <c:v>4000</c:v>
                </c:pt>
                <c:pt idx="78">
                  <c:v>5000</c:v>
                </c:pt>
                <c:pt idx="79">
                  <c:v>5000</c:v>
                </c:pt>
                <c:pt idx="80">
                  <c:v>6000</c:v>
                </c:pt>
                <c:pt idx="81">
                  <c:v>6000</c:v>
                </c:pt>
                <c:pt idx="82">
                  <c:v>7000</c:v>
                </c:pt>
                <c:pt idx="83">
                  <c:v>7000</c:v>
                </c:pt>
                <c:pt idx="84">
                  <c:v>8000</c:v>
                </c:pt>
                <c:pt idx="85">
                  <c:v>8000</c:v>
                </c:pt>
                <c:pt idx="86">
                  <c:v>9000</c:v>
                </c:pt>
                <c:pt idx="87">
                  <c:v>9000</c:v>
                </c:pt>
                <c:pt idx="90">
                  <c:v>20000</c:v>
                </c:pt>
                <c:pt idx="91">
                  <c:v>20000</c:v>
                </c:pt>
                <c:pt idx="92">
                  <c:v>30000</c:v>
                </c:pt>
                <c:pt idx="93">
                  <c:v>30000</c:v>
                </c:pt>
                <c:pt idx="94">
                  <c:v>40000</c:v>
                </c:pt>
                <c:pt idx="95">
                  <c:v>40000</c:v>
                </c:pt>
                <c:pt idx="96">
                  <c:v>50000</c:v>
                </c:pt>
                <c:pt idx="97">
                  <c:v>50000</c:v>
                </c:pt>
                <c:pt idx="98">
                  <c:v>60000</c:v>
                </c:pt>
                <c:pt idx="99">
                  <c:v>60000</c:v>
                </c:pt>
                <c:pt idx="100">
                  <c:v>70000</c:v>
                </c:pt>
                <c:pt idx="101">
                  <c:v>70000</c:v>
                </c:pt>
                <c:pt idx="102">
                  <c:v>80000</c:v>
                </c:pt>
                <c:pt idx="103">
                  <c:v>80000</c:v>
                </c:pt>
                <c:pt idx="104">
                  <c:v>90000</c:v>
                </c:pt>
                <c:pt idx="105">
                  <c:v>90000</c:v>
                </c:pt>
              </c:numCache>
            </c:numRef>
          </c:xVal>
          <c:yVal>
            <c:numRef>
              <c:f>'Plot Data'!$U$4:$U$109</c:f>
              <c:numCache>
                <c:formatCode>0.00E+00</c:formatCode>
                <c:ptCount val="106"/>
                <c:pt idx="0" formatCode="General">
                  <c:v>2</c:v>
                </c:pt>
                <c:pt idx="1">
                  <c:v>1.0000000000000596E-10</c:v>
                </c:pt>
                <c:pt idx="2">
                  <c:v>1.0000000000000596E-10</c:v>
                </c:pt>
                <c:pt idx="3" formatCode="General">
                  <c:v>2</c:v>
                </c:pt>
                <c:pt idx="4" formatCode="General">
                  <c:v>2</c:v>
                </c:pt>
                <c:pt idx="5">
                  <c:v>1.0000000000000596E-10</c:v>
                </c:pt>
                <c:pt idx="6">
                  <c:v>1.0000000000000596E-10</c:v>
                </c:pt>
                <c:pt idx="7" formatCode="General">
                  <c:v>2</c:v>
                </c:pt>
                <c:pt idx="8" formatCode="General">
                  <c:v>2</c:v>
                </c:pt>
                <c:pt idx="9">
                  <c:v>1.0000000000000596E-10</c:v>
                </c:pt>
                <c:pt idx="10">
                  <c:v>1.0000000000000596E-10</c:v>
                </c:pt>
                <c:pt idx="11" formatCode="General">
                  <c:v>2</c:v>
                </c:pt>
                <c:pt idx="12" formatCode="General">
                  <c:v>2</c:v>
                </c:pt>
                <c:pt idx="13">
                  <c:v>1.0000000000000596E-10</c:v>
                </c:pt>
                <c:pt idx="14">
                  <c:v>1.0000000000000596E-10</c:v>
                </c:pt>
                <c:pt idx="15" formatCode="General">
                  <c:v>2</c:v>
                </c:pt>
                <c:pt idx="18" formatCode="General">
                  <c:v>2</c:v>
                </c:pt>
                <c:pt idx="19">
                  <c:v>1.0000000000000596E-10</c:v>
                </c:pt>
                <c:pt idx="20">
                  <c:v>1.0000000000000596E-10</c:v>
                </c:pt>
                <c:pt idx="21" formatCode="General">
                  <c:v>2</c:v>
                </c:pt>
                <c:pt idx="22" formatCode="General">
                  <c:v>2</c:v>
                </c:pt>
                <c:pt idx="23">
                  <c:v>1.0000000000000596E-10</c:v>
                </c:pt>
                <c:pt idx="24">
                  <c:v>1.0000000000000596E-10</c:v>
                </c:pt>
                <c:pt idx="25" formatCode="General">
                  <c:v>2</c:v>
                </c:pt>
                <c:pt idx="26" formatCode="General">
                  <c:v>2</c:v>
                </c:pt>
                <c:pt idx="27">
                  <c:v>1.0000000000000596E-10</c:v>
                </c:pt>
                <c:pt idx="28">
                  <c:v>1.0000000000000596E-10</c:v>
                </c:pt>
                <c:pt idx="29" formatCode="General">
                  <c:v>2</c:v>
                </c:pt>
                <c:pt idx="30" formatCode="General">
                  <c:v>2</c:v>
                </c:pt>
                <c:pt idx="31">
                  <c:v>1.0000000000000596E-10</c:v>
                </c:pt>
                <c:pt idx="32">
                  <c:v>1.0000000000000596E-10</c:v>
                </c:pt>
                <c:pt idx="33" formatCode="General">
                  <c:v>2</c:v>
                </c:pt>
                <c:pt idx="36" formatCode="General">
                  <c:v>2</c:v>
                </c:pt>
                <c:pt idx="37">
                  <c:v>1.0000000000000596E-10</c:v>
                </c:pt>
                <c:pt idx="38">
                  <c:v>1.0000000000000596E-10</c:v>
                </c:pt>
                <c:pt idx="39" formatCode="General">
                  <c:v>2</c:v>
                </c:pt>
                <c:pt idx="40" formatCode="General">
                  <c:v>2</c:v>
                </c:pt>
                <c:pt idx="41">
                  <c:v>1.0000000000000596E-10</c:v>
                </c:pt>
                <c:pt idx="42">
                  <c:v>1.0000000000000596E-10</c:v>
                </c:pt>
                <c:pt idx="43" formatCode="General">
                  <c:v>2</c:v>
                </c:pt>
                <c:pt idx="44" formatCode="General">
                  <c:v>2</c:v>
                </c:pt>
                <c:pt idx="45" formatCode="General">
                  <c:v>1.0000000000000596E-10</c:v>
                </c:pt>
                <c:pt idx="46">
                  <c:v>1.0000000000000596E-10</c:v>
                </c:pt>
                <c:pt idx="47" formatCode="General">
                  <c:v>2</c:v>
                </c:pt>
                <c:pt idx="48" formatCode="General">
                  <c:v>2</c:v>
                </c:pt>
                <c:pt idx="49">
                  <c:v>1.0000000000000596E-10</c:v>
                </c:pt>
                <c:pt idx="50">
                  <c:v>1.0000000000000596E-10</c:v>
                </c:pt>
                <c:pt idx="51" formatCode="General">
                  <c:v>2</c:v>
                </c:pt>
                <c:pt idx="54" formatCode="General">
                  <c:v>2</c:v>
                </c:pt>
                <c:pt idx="55">
                  <c:v>1.0000000000000596E-10</c:v>
                </c:pt>
                <c:pt idx="56">
                  <c:v>1.0000000000000596E-10</c:v>
                </c:pt>
                <c:pt idx="57" formatCode="General">
                  <c:v>2</c:v>
                </c:pt>
                <c:pt idx="58" formatCode="General">
                  <c:v>2</c:v>
                </c:pt>
                <c:pt idx="59">
                  <c:v>1.0000000000000596E-10</c:v>
                </c:pt>
                <c:pt idx="60">
                  <c:v>1.0000000000000596E-10</c:v>
                </c:pt>
                <c:pt idx="61" formatCode="General">
                  <c:v>2</c:v>
                </c:pt>
                <c:pt idx="62" formatCode="General">
                  <c:v>2</c:v>
                </c:pt>
                <c:pt idx="63">
                  <c:v>1.0000000000000596E-10</c:v>
                </c:pt>
                <c:pt idx="64">
                  <c:v>1.0000000000000596E-10</c:v>
                </c:pt>
                <c:pt idx="65" formatCode="General">
                  <c:v>2</c:v>
                </c:pt>
                <c:pt idx="66" formatCode="General">
                  <c:v>2</c:v>
                </c:pt>
                <c:pt idx="67">
                  <c:v>1.0000000000000596E-10</c:v>
                </c:pt>
                <c:pt idx="68">
                  <c:v>1.0000000000000596E-10</c:v>
                </c:pt>
                <c:pt idx="69" formatCode="General">
                  <c:v>2</c:v>
                </c:pt>
                <c:pt idx="72" formatCode="General">
                  <c:v>2</c:v>
                </c:pt>
                <c:pt idx="73">
                  <c:v>1.0000000000000596E-10</c:v>
                </c:pt>
                <c:pt idx="74">
                  <c:v>1.0000000000000596E-10</c:v>
                </c:pt>
                <c:pt idx="75" formatCode="General">
                  <c:v>2</c:v>
                </c:pt>
                <c:pt idx="76" formatCode="General">
                  <c:v>2</c:v>
                </c:pt>
                <c:pt idx="77">
                  <c:v>1.0000000000000596E-10</c:v>
                </c:pt>
                <c:pt idx="78">
                  <c:v>1.0000000000000596E-10</c:v>
                </c:pt>
                <c:pt idx="79" formatCode="General">
                  <c:v>2</c:v>
                </c:pt>
                <c:pt idx="80" formatCode="General">
                  <c:v>2</c:v>
                </c:pt>
                <c:pt idx="81">
                  <c:v>1.0000000000000596E-10</c:v>
                </c:pt>
                <c:pt idx="82">
                  <c:v>1.0000000000000596E-10</c:v>
                </c:pt>
                <c:pt idx="83" formatCode="General">
                  <c:v>2</c:v>
                </c:pt>
                <c:pt idx="84" formatCode="General">
                  <c:v>2</c:v>
                </c:pt>
                <c:pt idx="85">
                  <c:v>1.0000000000000596E-10</c:v>
                </c:pt>
                <c:pt idx="86">
                  <c:v>1.0000000000000596E-10</c:v>
                </c:pt>
                <c:pt idx="87" formatCode="General">
                  <c:v>2</c:v>
                </c:pt>
                <c:pt idx="90" formatCode="General">
                  <c:v>2</c:v>
                </c:pt>
                <c:pt idx="91">
                  <c:v>1.0000000000000596E-10</c:v>
                </c:pt>
                <c:pt idx="92">
                  <c:v>1.0000000000000596E-10</c:v>
                </c:pt>
                <c:pt idx="93" formatCode="General">
                  <c:v>2</c:v>
                </c:pt>
                <c:pt idx="94" formatCode="General">
                  <c:v>2</c:v>
                </c:pt>
                <c:pt idx="95">
                  <c:v>1.0000000000000596E-10</c:v>
                </c:pt>
                <c:pt idx="96">
                  <c:v>1.0000000000000596E-10</c:v>
                </c:pt>
                <c:pt idx="97" formatCode="General">
                  <c:v>2</c:v>
                </c:pt>
                <c:pt idx="98" formatCode="General">
                  <c:v>2</c:v>
                </c:pt>
                <c:pt idx="99">
                  <c:v>1.0000000000000596E-10</c:v>
                </c:pt>
                <c:pt idx="100">
                  <c:v>1.0000000000000596E-10</c:v>
                </c:pt>
                <c:pt idx="101" formatCode="General">
                  <c:v>2</c:v>
                </c:pt>
                <c:pt idx="102" formatCode="General">
                  <c:v>2</c:v>
                </c:pt>
                <c:pt idx="103">
                  <c:v>1.0000000000000596E-10</c:v>
                </c:pt>
                <c:pt idx="104">
                  <c:v>1.0000000000000596E-10</c:v>
                </c:pt>
                <c:pt idx="105" formatCode="General">
                  <c:v>2</c:v>
                </c:pt>
              </c:numCache>
            </c:numRef>
          </c:yVal>
        </c:ser>
        <c:ser>
          <c:idx val="33"/>
          <c:order val="4"/>
          <c:tx>
            <c:v>Y Primary Gridlines</c:v>
          </c:tx>
          <c:spPr>
            <a:ln w="6350">
              <a:solidFill>
                <a:schemeClr val="tx1"/>
              </a:solidFill>
            </a:ln>
          </c:spPr>
          <c:marker>
            <c:symbol val="none"/>
          </c:marker>
          <c:dLbls>
            <c:delete val="1"/>
          </c:dLbls>
          <c:xVal>
            <c:numRef>
              <c:f>'Plot Data'!$Q$4:$Q$23</c:f>
              <c:numCache>
                <c:formatCode>General</c:formatCode>
                <c:ptCount val="20"/>
                <c:pt idx="0">
                  <c:v>0.1</c:v>
                </c:pt>
                <c:pt idx="1">
                  <c:v>10000</c:v>
                </c:pt>
                <c:pt idx="2">
                  <c:v>10000</c:v>
                </c:pt>
                <c:pt idx="3">
                  <c:v>0.1</c:v>
                </c:pt>
                <c:pt idx="4">
                  <c:v>0.1</c:v>
                </c:pt>
                <c:pt idx="5">
                  <c:v>10000</c:v>
                </c:pt>
                <c:pt idx="6">
                  <c:v>10000</c:v>
                </c:pt>
                <c:pt idx="7">
                  <c:v>0.1</c:v>
                </c:pt>
                <c:pt idx="8">
                  <c:v>0.1</c:v>
                </c:pt>
                <c:pt idx="9">
                  <c:v>10000</c:v>
                </c:pt>
                <c:pt idx="10">
                  <c:v>10000</c:v>
                </c:pt>
                <c:pt idx="11">
                  <c:v>0.1</c:v>
                </c:pt>
                <c:pt idx="12">
                  <c:v>0.1</c:v>
                </c:pt>
                <c:pt idx="13">
                  <c:v>10000</c:v>
                </c:pt>
                <c:pt idx="14">
                  <c:v>10000</c:v>
                </c:pt>
                <c:pt idx="15">
                  <c:v>0.1</c:v>
                </c:pt>
                <c:pt idx="16">
                  <c:v>0.1</c:v>
                </c:pt>
                <c:pt idx="17">
                  <c:v>10000</c:v>
                </c:pt>
                <c:pt idx="18">
                  <c:v>10000</c:v>
                </c:pt>
                <c:pt idx="19">
                  <c:v>0.1</c:v>
                </c:pt>
              </c:numCache>
            </c:numRef>
          </c:xVal>
          <c:yVal>
            <c:numRef>
              <c:f>'Plot Data'!$R$4:$R$23</c:f>
              <c:numCache>
                <c:formatCode>0.00E+00</c:formatCode>
                <c:ptCount val="20"/>
                <c:pt idx="0">
                  <c:v>1.0000000000000542E-9</c:v>
                </c:pt>
                <c:pt idx="1">
                  <c:v>1.0000000000000542E-9</c:v>
                </c:pt>
                <c:pt idx="2">
                  <c:v>1.000000000000051E-8</c:v>
                </c:pt>
                <c:pt idx="3">
                  <c:v>1.000000000000051E-8</c:v>
                </c:pt>
                <c:pt idx="4">
                  <c:v>1.0000000000000431E-7</c:v>
                </c:pt>
                <c:pt idx="5">
                  <c:v>1.0000000000000431E-7</c:v>
                </c:pt>
                <c:pt idx="6">
                  <c:v>1.0000000000000357E-6</c:v>
                </c:pt>
                <c:pt idx="7">
                  <c:v>1.0000000000000357E-6</c:v>
                </c:pt>
                <c:pt idx="8">
                  <c:v>1.0000000000000316E-5</c:v>
                </c:pt>
                <c:pt idx="9">
                  <c:v>1.0000000000000316E-5</c:v>
                </c:pt>
                <c:pt idx="10">
                  <c:v>1.0000000000000225E-4</c:v>
                </c:pt>
                <c:pt idx="11">
                  <c:v>1.0000000000000225E-4</c:v>
                </c:pt>
                <c:pt idx="12">
                  <c:v>1.0000000000000041E-3</c:v>
                </c:pt>
                <c:pt idx="13">
                  <c:v>1.0000000000000041E-3</c:v>
                </c:pt>
                <c:pt idx="14">
                  <c:v>1.0000000000000009E-2</c:v>
                </c:pt>
                <c:pt idx="15">
                  <c:v>1.0000000000000009E-2</c:v>
                </c:pt>
                <c:pt idx="16">
                  <c:v>0.1</c:v>
                </c:pt>
                <c:pt idx="17">
                  <c:v>0.1</c:v>
                </c:pt>
                <c:pt idx="18">
                  <c:v>1</c:v>
                </c:pt>
                <c:pt idx="19">
                  <c:v>1</c:v>
                </c:pt>
              </c:numCache>
            </c:numRef>
          </c:yVal>
        </c:ser>
        <c:ser>
          <c:idx val="34"/>
          <c:order val="5"/>
          <c:tx>
            <c:v>X Primary Gridlines</c:v>
          </c:tx>
          <c:spPr>
            <a:ln w="6350">
              <a:solidFill>
                <a:prstClr val="black"/>
              </a:solidFill>
            </a:ln>
          </c:spPr>
          <c:marker>
            <c:symbol val="none"/>
          </c:marker>
          <c:dLbls>
            <c:delete val="1"/>
          </c:dLbls>
          <c:xVal>
            <c:numRef>
              <c:f>'Plot Data'!$N$4:$N$15</c:f>
              <c:numCache>
                <c:formatCode>General</c:formatCode>
                <c:ptCount val="12"/>
                <c:pt idx="0">
                  <c:v>0.1</c:v>
                </c:pt>
                <c:pt idx="1">
                  <c:v>0.1</c:v>
                </c:pt>
                <c:pt idx="2">
                  <c:v>1</c:v>
                </c:pt>
                <c:pt idx="3">
                  <c:v>1</c:v>
                </c:pt>
                <c:pt idx="4">
                  <c:v>10</c:v>
                </c:pt>
                <c:pt idx="5">
                  <c:v>10</c:v>
                </c:pt>
                <c:pt idx="6">
                  <c:v>100</c:v>
                </c:pt>
                <c:pt idx="7">
                  <c:v>100</c:v>
                </c:pt>
                <c:pt idx="8">
                  <c:v>1000</c:v>
                </c:pt>
                <c:pt idx="9">
                  <c:v>1000</c:v>
                </c:pt>
                <c:pt idx="10">
                  <c:v>10000</c:v>
                </c:pt>
                <c:pt idx="11">
                  <c:v>10000</c:v>
                </c:pt>
              </c:numCache>
            </c:numRef>
          </c:xVal>
          <c:yVal>
            <c:numRef>
              <c:f>'Plot Data'!$O$4:$O$15</c:f>
              <c:numCache>
                <c:formatCode>0.00E+00</c:formatCode>
                <c:ptCount val="12"/>
                <c:pt idx="0" formatCode="General">
                  <c:v>2</c:v>
                </c:pt>
                <c:pt idx="1">
                  <c:v>1.0000000000000596E-10</c:v>
                </c:pt>
                <c:pt idx="2">
                  <c:v>1.0000000000000596E-10</c:v>
                </c:pt>
                <c:pt idx="3" formatCode="General">
                  <c:v>2</c:v>
                </c:pt>
                <c:pt idx="4" formatCode="General">
                  <c:v>2</c:v>
                </c:pt>
                <c:pt idx="5">
                  <c:v>1.0000000000000596E-10</c:v>
                </c:pt>
                <c:pt idx="6">
                  <c:v>1.0000000000000596E-10</c:v>
                </c:pt>
                <c:pt idx="7" formatCode="General">
                  <c:v>2</c:v>
                </c:pt>
                <c:pt idx="8" formatCode="General">
                  <c:v>2</c:v>
                </c:pt>
                <c:pt idx="9">
                  <c:v>1.0000000000000596E-10</c:v>
                </c:pt>
                <c:pt idx="10">
                  <c:v>1.0000000000000596E-10</c:v>
                </c:pt>
                <c:pt idx="11" formatCode="General">
                  <c:v>2</c:v>
                </c:pt>
              </c:numCache>
            </c:numRef>
          </c:yVal>
        </c:ser>
        <c:ser>
          <c:idx val="2"/>
          <c:order val="6"/>
          <c:tx>
            <c:v>0.001</c:v>
          </c:tx>
          <c:spPr>
            <a:ln w="38100">
              <a:solidFill>
                <a:srgbClr val="0000FF"/>
              </a:solidFill>
              <a:prstDash val="solid"/>
            </a:ln>
          </c:spPr>
          <c:marker>
            <c:symbol val="none"/>
          </c:marker>
          <c:dLbls>
            <c:delete val="1"/>
          </c:dLbls>
          <c:xVal>
            <c:numRef>
              <c:f>'Plot Data'!$A$14:$A$15</c:f>
              <c:numCache>
                <c:formatCode>General</c:formatCode>
                <c:ptCount val="2"/>
                <c:pt idx="0">
                  <c:v>0.1</c:v>
                </c:pt>
                <c:pt idx="1">
                  <c:v>10000</c:v>
                </c:pt>
              </c:numCache>
            </c:numRef>
          </c:xVal>
          <c:yVal>
            <c:numRef>
              <c:f>'Plot Data'!$B$14:$B$15</c:f>
              <c:numCache>
                <c:formatCode>0.E+00</c:formatCode>
                <c:ptCount val="2"/>
                <c:pt idx="0">
                  <c:v>1.0000000000000009E-2</c:v>
                </c:pt>
                <c:pt idx="1">
                  <c:v>1.0000000000000431E-7</c:v>
                </c:pt>
              </c:numCache>
            </c:numRef>
          </c:yVal>
        </c:ser>
        <c:ser>
          <c:idx val="3"/>
          <c:order val="7"/>
          <c:tx>
            <c:v>0.01</c:v>
          </c:tx>
          <c:spPr>
            <a:ln w="38100">
              <a:solidFill>
                <a:srgbClr val="0000FF"/>
              </a:solidFill>
              <a:prstDash val="solid"/>
            </a:ln>
          </c:spPr>
          <c:marker>
            <c:symbol val="none"/>
          </c:marker>
          <c:dLbls>
            <c:delete val="1"/>
          </c:dLbls>
          <c:xVal>
            <c:numRef>
              <c:f>'Plot Data'!$A$17:$A$18</c:f>
              <c:numCache>
                <c:formatCode>General</c:formatCode>
                <c:ptCount val="2"/>
                <c:pt idx="0">
                  <c:v>0.1</c:v>
                </c:pt>
                <c:pt idx="1">
                  <c:v>10000</c:v>
                </c:pt>
              </c:numCache>
            </c:numRef>
          </c:xVal>
          <c:yVal>
            <c:numRef>
              <c:f>'Plot Data'!$B$17:$B$18</c:f>
              <c:numCache>
                <c:formatCode>0.E+00</c:formatCode>
                <c:ptCount val="2"/>
                <c:pt idx="0">
                  <c:v>0.1</c:v>
                </c:pt>
                <c:pt idx="1">
                  <c:v>1.0000000000000357E-6</c:v>
                </c:pt>
              </c:numCache>
            </c:numRef>
          </c:yVal>
        </c:ser>
        <c:ser>
          <c:idx val="7"/>
          <c:order val="8"/>
          <c:tx>
            <c:v>APF</c:v>
          </c:tx>
          <c:spPr>
            <a:ln w="38100">
              <a:solidFill>
                <a:srgbClr val="FF0000"/>
              </a:solidFill>
              <a:prstDash val="lgDash"/>
            </a:ln>
          </c:spPr>
          <c:marker>
            <c:symbol val="none"/>
          </c:marker>
          <c:dLbls>
            <c:delete val="1"/>
          </c:dLbls>
          <c:xVal>
            <c:numRef>
              <c:f>'Plot Data'!$A$5:$A$6</c:f>
              <c:numCache>
                <c:formatCode>General</c:formatCode>
                <c:ptCount val="2"/>
                <c:pt idx="0">
                  <c:v>0.1</c:v>
                </c:pt>
                <c:pt idx="1">
                  <c:v>10000</c:v>
                </c:pt>
              </c:numCache>
            </c:numRef>
          </c:xVal>
          <c:yVal>
            <c:numRef>
              <c:f>'Plot Data'!$B$5:$B$6</c:f>
              <c:numCache>
                <c:formatCode>0.E+00</c:formatCode>
                <c:ptCount val="2"/>
                <c:pt idx="0">
                  <c:v>1.0000000000000225E-4</c:v>
                </c:pt>
                <c:pt idx="1">
                  <c:v>1.0000000000000225E-4</c:v>
                </c:pt>
              </c:numCache>
            </c:numRef>
          </c:yVal>
        </c:ser>
        <c:ser>
          <c:idx val="0"/>
          <c:order val="9"/>
          <c:tx>
            <c:v>TOTAL</c:v>
          </c:tx>
          <c:marker>
            <c:symbol val="diamond"/>
            <c:size val="15"/>
            <c:spPr>
              <a:solidFill>
                <a:schemeClr val="tx1">
                  <a:lumMod val="75000"/>
                  <a:lumOff val="25000"/>
                </a:schemeClr>
              </a:solidFill>
              <a:ln w="22225">
                <a:solidFill>
                  <a:schemeClr val="tx1"/>
                </a:solidFill>
              </a:ln>
            </c:spPr>
          </c:marker>
          <c:dLbls>
            <c:dLbl>
              <c:idx val="0"/>
              <c:layout>
                <c:manualLayout>
                  <c:x val="1.0197020896184853E-2"/>
                  <c:y val="0"/>
                </c:manualLayout>
              </c:layout>
              <c:tx>
                <c:rich>
                  <a:bodyPr/>
                  <a:lstStyle/>
                  <a:p>
                    <a:r>
                      <a:rPr lang="en-US"/>
                      <a:t>TOTAL</a:t>
                    </a:r>
                  </a:p>
                  <a:p>
                    <a:r>
                      <a:rPr lang="en-US"/>
                      <a:t>(Baseline)</a:t>
                    </a:r>
                  </a:p>
                </c:rich>
              </c:tx>
              <c:showSerName val="1"/>
            </c:dLbl>
            <c:showSerName val="1"/>
          </c:dLbls>
          <c:xVal>
            <c:numRef>
              <c:f>'Project Data'!$D$29</c:f>
              <c:numCache>
                <c:formatCode>0</c:formatCode>
                <c:ptCount val="1"/>
                <c:pt idx="0">
                  <c:v>774.09035847576581</c:v>
                </c:pt>
              </c:numCache>
            </c:numRef>
          </c:xVal>
          <c:yVal>
            <c:numRef>
              <c:f>'Project Data'!$B$29</c:f>
              <c:numCache>
                <c:formatCode>0.00E+00</c:formatCode>
                <c:ptCount val="1"/>
                <c:pt idx="0">
                  <c:v>1.1455452200000028E-3</c:v>
                </c:pt>
              </c:numCache>
            </c:numRef>
          </c:yVal>
        </c:ser>
        <c:ser>
          <c:idx val="1"/>
          <c:order val="10"/>
          <c:tx>
            <c:strRef>
              <c:f>'Project Data'!$N$35</c:f>
              <c:strCache>
                <c:ptCount val="1"/>
                <c:pt idx="0">
                  <c:v>Life Safety Plan 1</c:v>
                </c:pt>
              </c:strCache>
            </c:strRef>
          </c:tx>
          <c:marker>
            <c:symbol val="diamond"/>
            <c:size val="11"/>
            <c:spPr>
              <a:solidFill>
                <a:srgbClr val="7030A0"/>
              </a:solidFill>
            </c:spPr>
          </c:marker>
          <c:dLbls>
            <c:dLbl>
              <c:idx val="0"/>
              <c:layout>
                <c:manualLayout>
                  <c:x val="0"/>
                  <c:y val="1.5274033601671243E-3"/>
                </c:manualLayout>
              </c:layout>
              <c:spPr>
                <a:solidFill>
                  <a:sysClr val="window" lastClr="FFFFFF">
                    <a:alpha val="67000"/>
                  </a:sysClr>
                </a:solidFill>
              </c:spPr>
              <c:txPr>
                <a:bodyPr/>
                <a:lstStyle/>
                <a:p>
                  <a:pPr>
                    <a:defRPr/>
                  </a:pPr>
                  <a:endParaRPr lang="en-US"/>
                </a:p>
              </c:txPr>
              <c:showSerName val="1"/>
            </c:dLbl>
            <c:showSerName val="1"/>
          </c:dLbls>
          <c:xVal>
            <c:numRef>
              <c:f>'Project Data'!$Q$35</c:f>
              <c:numCache>
                <c:formatCode>0</c:formatCode>
                <c:ptCount val="1"/>
                <c:pt idx="0">
                  <c:v>704.29694978330519</c:v>
                </c:pt>
              </c:numCache>
            </c:numRef>
          </c:xVal>
          <c:yVal>
            <c:numRef>
              <c:f>'Project Data'!$O$35</c:f>
              <c:numCache>
                <c:formatCode>0.00E+00</c:formatCode>
                <c:ptCount val="1"/>
                <c:pt idx="0">
                  <c:v>4.0147246000000009E-7</c:v>
                </c:pt>
              </c:numCache>
            </c:numRef>
          </c:yVal>
        </c:ser>
        <c:ser>
          <c:idx val="8"/>
          <c:order val="11"/>
          <c:tx>
            <c:strRef>
              <c:f>'Project Data'!$N$36</c:f>
              <c:strCache>
                <c:ptCount val="1"/>
                <c:pt idx="0">
                  <c:v>Life Safety Plan 2</c:v>
                </c:pt>
              </c:strCache>
            </c:strRef>
          </c:tx>
          <c:marker>
            <c:symbol val="diamond"/>
            <c:size val="10"/>
            <c:spPr>
              <a:solidFill>
                <a:srgbClr val="00B0F0"/>
              </a:solidFill>
            </c:spPr>
          </c:marker>
          <c:dLbls>
            <c:dLbl>
              <c:idx val="0"/>
              <c:layout>
                <c:manualLayout>
                  <c:x val="-2.0394041792369715E-3"/>
                  <c:y val="1.2219226881336778E-2"/>
                </c:manualLayout>
              </c:layout>
              <c:showSerName val="1"/>
            </c:dLbl>
            <c:spPr>
              <a:solidFill>
                <a:sysClr val="window" lastClr="FFFFFF">
                  <a:alpha val="87000"/>
                </a:sysClr>
              </a:solidFill>
              <a:ln>
                <a:noFill/>
              </a:ln>
            </c:spPr>
            <c:showSerName val="1"/>
          </c:dLbls>
          <c:xVal>
            <c:numRef>
              <c:f>'Project Data'!$Q$36</c:f>
              <c:numCache>
                <c:formatCode>0</c:formatCode>
                <c:ptCount val="1"/>
                <c:pt idx="0">
                  <c:v>514.65384926741353</c:v>
                </c:pt>
              </c:numCache>
            </c:numRef>
          </c:xVal>
          <c:yVal>
            <c:numRef>
              <c:f>'Project Data'!$O$36</c:f>
              <c:numCache>
                <c:formatCode>0.00E+00</c:formatCode>
                <c:ptCount val="1"/>
                <c:pt idx="0">
                  <c:v>7.6413796100003335E-6</c:v>
                </c:pt>
              </c:numCache>
            </c:numRef>
          </c:yVal>
        </c:ser>
        <c:ser>
          <c:idx val="5"/>
          <c:order val="12"/>
          <c:tx>
            <c:strRef>
              <c:f>'Project Data'!$N$37</c:f>
              <c:strCache>
                <c:ptCount val="1"/>
                <c:pt idx="0">
                  <c:v>Life Safety Plan 3</c:v>
                </c:pt>
              </c:strCache>
            </c:strRef>
          </c:tx>
          <c:marker>
            <c:symbol val="diamond"/>
            <c:size val="11"/>
            <c:spPr>
              <a:solidFill>
                <a:srgbClr val="C00000"/>
              </a:solidFill>
            </c:spPr>
          </c:marker>
          <c:dLbls>
            <c:dLbl>
              <c:idx val="0"/>
              <c:layout>
                <c:manualLayout>
                  <c:x val="-0.23249207643301464"/>
                  <c:y val="4.5822100805014022E-3"/>
                </c:manualLayout>
              </c:layout>
              <c:spPr>
                <a:solidFill>
                  <a:sysClr val="window" lastClr="FFFFFF">
                    <a:alpha val="36000"/>
                  </a:sysClr>
                </a:solidFill>
              </c:spPr>
              <c:txPr>
                <a:bodyPr/>
                <a:lstStyle/>
                <a:p>
                  <a:pPr>
                    <a:defRPr/>
                  </a:pPr>
                  <a:endParaRPr lang="en-US"/>
                </a:p>
              </c:txPr>
              <c:showSerName val="1"/>
            </c:dLbl>
            <c:showSerName val="1"/>
          </c:dLbls>
          <c:xVal>
            <c:numRef>
              <c:f>'Project Data'!$Q$37</c:f>
              <c:numCache>
                <c:formatCode>0</c:formatCode>
                <c:ptCount val="1"/>
                <c:pt idx="0">
                  <c:v>498.94710987459899</c:v>
                </c:pt>
              </c:numCache>
            </c:numRef>
          </c:xVal>
          <c:yVal>
            <c:numRef>
              <c:f>'Project Data'!$O$37</c:f>
              <c:numCache>
                <c:formatCode>0.00E+00</c:formatCode>
                <c:ptCount val="1"/>
                <c:pt idx="0">
                  <c:v>1.8660598600000924E-6</c:v>
                </c:pt>
              </c:numCache>
            </c:numRef>
          </c:yVal>
        </c:ser>
        <c:ser>
          <c:idx val="6"/>
          <c:order val="13"/>
          <c:tx>
            <c:strRef>
              <c:f>'Project Data'!$N$38</c:f>
              <c:strCache>
                <c:ptCount val="1"/>
                <c:pt idx="0">
                  <c:v>Life Safety Plan 4</c:v>
                </c:pt>
              </c:strCache>
            </c:strRef>
          </c:tx>
          <c:marker>
            <c:symbol val="diamond"/>
            <c:size val="11"/>
            <c:spPr>
              <a:solidFill>
                <a:srgbClr val="11EE00"/>
              </a:solidFill>
            </c:spPr>
          </c:marker>
          <c:dLbls>
            <c:dLbl>
              <c:idx val="0"/>
              <c:layout>
                <c:manualLayout>
                  <c:x val="-0.23045267225377467"/>
                  <c:y val="7.6370168008356304E-3"/>
                </c:manualLayout>
              </c:layout>
              <c:showSerName val="1"/>
            </c:dLbl>
            <c:showSerName val="1"/>
          </c:dLbls>
          <c:xVal>
            <c:numRef>
              <c:f>'Project Data'!$Q$38</c:f>
              <c:numCache>
                <c:formatCode>0</c:formatCode>
                <c:ptCount val="1"/>
                <c:pt idx="0">
                  <c:v>520.38995303333252</c:v>
                </c:pt>
              </c:numCache>
            </c:numRef>
          </c:xVal>
          <c:yVal>
            <c:numRef>
              <c:f>'Project Data'!$O$38</c:f>
              <c:numCache>
                <c:formatCode>0.00E+00</c:formatCode>
                <c:ptCount val="1"/>
                <c:pt idx="0">
                  <c:v>2.2153221700000862E-7</c:v>
                </c:pt>
              </c:numCache>
            </c:numRef>
          </c:yVal>
        </c:ser>
        <c:ser>
          <c:idx val="4"/>
          <c:order val="14"/>
          <c:tx>
            <c:strRef>
              <c:f>'Project Data'!$N$39</c:f>
              <c:strCache>
                <c:ptCount val="1"/>
                <c:pt idx="0">
                  <c:v>DSAC Plan 1</c:v>
                </c:pt>
              </c:strCache>
            </c:strRef>
          </c:tx>
          <c:marker>
            <c:symbol val="diamond"/>
            <c:size val="13"/>
            <c:spPr>
              <a:solidFill>
                <a:srgbClr val="FF0000"/>
              </a:solidFill>
            </c:spPr>
          </c:marker>
          <c:dLbls>
            <c:showSerName val="1"/>
          </c:dLbls>
          <c:xVal>
            <c:numRef>
              <c:f>'Project Data'!$Q$39</c:f>
              <c:numCache>
                <c:formatCode>0</c:formatCode>
                <c:ptCount val="1"/>
                <c:pt idx="0">
                  <c:v>605.53237559784952</c:v>
                </c:pt>
              </c:numCache>
            </c:numRef>
          </c:xVal>
          <c:yVal>
            <c:numRef>
              <c:f>'Project Data'!$O$39</c:f>
              <c:numCache>
                <c:formatCode>0.00E+00</c:formatCode>
                <c:ptCount val="1"/>
                <c:pt idx="0">
                  <c:v>9.0629060000005747E-8</c:v>
                </c:pt>
              </c:numCache>
            </c:numRef>
          </c:yVal>
        </c:ser>
        <c:ser>
          <c:idx val="9"/>
          <c:order val="15"/>
          <c:tx>
            <c:strRef>
              <c:f>'Project Data'!$N$40</c:f>
              <c:strCache>
                <c:ptCount val="1"/>
                <c:pt idx="0">
                  <c:v>DSAC Plan 2</c:v>
                </c:pt>
              </c:strCache>
            </c:strRef>
          </c:tx>
          <c:marker>
            <c:symbol val="diamond"/>
            <c:size val="8"/>
            <c:spPr>
              <a:solidFill>
                <a:schemeClr val="bg2">
                  <a:lumMod val="50000"/>
                </a:schemeClr>
              </a:solidFill>
            </c:spPr>
          </c:marker>
          <c:dLbls>
            <c:dLbl>
              <c:idx val="0"/>
              <c:layout>
                <c:manualLayout>
                  <c:x val="-0.16519173851819477"/>
                  <c:y val="1.2219226881336778E-2"/>
                </c:manualLayout>
              </c:layout>
              <c:showSerName val="1"/>
            </c:dLbl>
            <c:spPr>
              <a:noFill/>
            </c:spPr>
            <c:showSerName val="1"/>
          </c:dLbls>
          <c:xVal>
            <c:numRef>
              <c:f>'Project Data'!$Q$40</c:f>
              <c:numCache>
                <c:formatCode>0</c:formatCode>
                <c:ptCount val="1"/>
                <c:pt idx="0">
                  <c:v>593.97067136988392</c:v>
                </c:pt>
              </c:numCache>
            </c:numRef>
          </c:xVal>
          <c:yVal>
            <c:numRef>
              <c:f>'Project Data'!$O$40</c:f>
              <c:numCache>
                <c:formatCode>0.00E+00</c:formatCode>
                <c:ptCount val="1"/>
                <c:pt idx="0">
                  <c:v>8.6783460000003578E-8</c:v>
                </c:pt>
              </c:numCache>
            </c:numRef>
          </c:yVal>
        </c:ser>
        <c:ser>
          <c:idx val="10"/>
          <c:order val="16"/>
          <c:tx>
            <c:strRef>
              <c:f>'Project Data'!$N$41</c:f>
              <c:strCache>
                <c:ptCount val="1"/>
                <c:pt idx="0">
                  <c:v>Replacement Dam</c:v>
                </c:pt>
              </c:strCache>
            </c:strRef>
          </c:tx>
          <c:marker>
            <c:symbol val="diamond"/>
            <c:size val="10"/>
            <c:spPr>
              <a:solidFill>
                <a:srgbClr val="FFC000"/>
              </a:solidFill>
            </c:spPr>
          </c:marker>
          <c:dLbls>
            <c:dLbl>
              <c:idx val="0"/>
              <c:layout>
                <c:manualLayout>
                  <c:x val="0"/>
                  <c:y val="2.4438453762673999E-2"/>
                </c:manualLayout>
              </c:layout>
              <c:showSerName val="1"/>
            </c:dLbl>
            <c:showSerName val="1"/>
          </c:dLbls>
          <c:xVal>
            <c:numRef>
              <c:f>'Project Data'!$Q$41</c:f>
              <c:numCache>
                <c:formatCode>0</c:formatCode>
                <c:ptCount val="1"/>
                <c:pt idx="0">
                  <c:v>734.97878444654725</c:v>
                </c:pt>
              </c:numCache>
            </c:numRef>
          </c:xVal>
          <c:yVal>
            <c:numRef>
              <c:f>'Project Data'!$O$41</c:f>
              <c:numCache>
                <c:formatCode>0.00E+00</c:formatCode>
                <c:ptCount val="1"/>
                <c:pt idx="0">
                  <c:v>6.957160000000327E-8</c:v>
                </c:pt>
              </c:numCache>
            </c:numRef>
          </c:yVal>
        </c:ser>
        <c:dLbls>
          <c:showVal val="1"/>
        </c:dLbls>
        <c:axId val="85621376"/>
        <c:axId val="85635840"/>
      </c:scatterChart>
      <c:valAx>
        <c:axId val="85621376"/>
        <c:scaling>
          <c:logBase val="10"/>
          <c:orientation val="minMax"/>
          <c:max val="10000"/>
          <c:min val="0.1"/>
        </c:scaling>
        <c:axPos val="b"/>
        <c:title>
          <c:tx>
            <c:rich>
              <a:bodyPr/>
              <a:lstStyle/>
              <a:p>
                <a:pPr>
                  <a:defRPr/>
                </a:pPr>
                <a:r>
                  <a:rPr lang="en-US"/>
                  <a:t>Loss of Life, N</a:t>
                </a:r>
              </a:p>
            </c:rich>
          </c:tx>
          <c:layout>
            <c:manualLayout>
              <c:xMode val="edge"/>
              <c:yMode val="edge"/>
              <c:x val="0.4692903467613237"/>
              <c:y val="0.9392953378718466"/>
            </c:manualLayout>
          </c:layout>
        </c:title>
        <c:numFmt formatCode="General" sourceLinked="1"/>
        <c:majorTickMark val="in"/>
        <c:minorTickMark val="out"/>
        <c:tickLblPos val="nextTo"/>
        <c:spPr>
          <a:ln w="3175">
            <a:solidFill>
              <a:srgbClr val="000000"/>
            </a:solidFill>
            <a:prstDash val="solid"/>
          </a:ln>
        </c:spPr>
        <c:txPr>
          <a:bodyPr rot="0" vert="horz"/>
          <a:lstStyle/>
          <a:p>
            <a:pPr>
              <a:defRPr/>
            </a:pPr>
            <a:endParaRPr lang="en-US"/>
          </a:p>
        </c:txPr>
        <c:crossAx val="85635840"/>
        <c:crossesAt val="1.0000000000001027E-10"/>
        <c:crossBetween val="midCat"/>
      </c:valAx>
      <c:valAx>
        <c:axId val="85635840"/>
        <c:scaling>
          <c:logBase val="10"/>
          <c:orientation val="minMax"/>
          <c:max val="1"/>
          <c:min val="1.0000000000000904E-9"/>
        </c:scaling>
        <c:axPos val="l"/>
        <c:title>
          <c:tx>
            <c:rich>
              <a:bodyPr/>
              <a:lstStyle/>
              <a:p>
                <a:pPr>
                  <a:defRPr/>
                </a:pPr>
                <a:r>
                  <a:rPr lang="en-US"/>
                  <a:t>Annual Failure Probability, f</a:t>
                </a:r>
              </a:p>
            </c:rich>
          </c:tx>
          <c:layout>
            <c:manualLayout>
              <c:xMode val="edge"/>
              <c:yMode val="edge"/>
              <c:x val="2.9790716985458748E-2"/>
              <c:y val="0.37091679680666612"/>
            </c:manualLayout>
          </c:layout>
          <c:spPr>
            <a:noFill/>
            <a:ln w="25400">
              <a:noFill/>
            </a:ln>
          </c:spPr>
        </c:title>
        <c:numFmt formatCode="0.E+00" sourceLinked="0"/>
        <c:minorTickMark val="out"/>
        <c:tickLblPos val="nextTo"/>
        <c:spPr>
          <a:ln w="3175">
            <a:solidFill>
              <a:srgbClr val="000000"/>
            </a:solidFill>
            <a:prstDash val="solid"/>
          </a:ln>
        </c:spPr>
        <c:txPr>
          <a:bodyPr rot="0" vert="horz"/>
          <a:lstStyle/>
          <a:p>
            <a:pPr>
              <a:defRPr/>
            </a:pPr>
            <a:endParaRPr lang="en-US"/>
          </a:p>
        </c:txPr>
        <c:crossAx val="85621376"/>
        <c:crossesAt val="0.1"/>
        <c:crossBetween val="midCat"/>
      </c:valAx>
      <c:valAx>
        <c:axId val="85637760"/>
        <c:scaling>
          <c:logBase val="10"/>
          <c:orientation val="minMax"/>
          <c:max val="1"/>
          <c:min val="1.0000000000000848E-9"/>
        </c:scaling>
        <c:axPos val="r"/>
        <c:numFmt formatCode="0.00E+00" sourceLinked="1"/>
        <c:majorTickMark val="none"/>
        <c:tickLblPos val="none"/>
        <c:crossAx val="85643648"/>
        <c:crosses val="max"/>
        <c:crossBetween val="midCat"/>
      </c:valAx>
      <c:catAx>
        <c:axId val="85643648"/>
        <c:scaling>
          <c:orientation val="minMax"/>
        </c:scaling>
        <c:axPos val="t"/>
        <c:numFmt formatCode="General" sourceLinked="1"/>
        <c:majorTickMark val="none"/>
        <c:tickLblPos val="none"/>
        <c:spPr>
          <a:noFill/>
          <a:ln>
            <a:solidFill>
              <a:prstClr val="black"/>
            </a:solidFill>
          </a:ln>
        </c:spPr>
        <c:crossAx val="85637760"/>
        <c:crosses val="max"/>
        <c:auto val="1"/>
        <c:lblAlgn val="ctr"/>
        <c:lblOffset val="100"/>
        <c:tickLblSkip val="1"/>
      </c:catAx>
      <c:spPr>
        <a:noFill/>
        <a:ln w="3175">
          <a:solidFill>
            <a:srgbClr val="000000"/>
          </a:solidFill>
          <a:prstDash val="solid"/>
        </a:ln>
      </c:spPr>
    </c:plotArea>
    <c:plotVisOnly val="1"/>
    <c:dispBlanksAs val="gap"/>
  </c:chart>
  <c:spPr>
    <a:solidFill>
      <a:schemeClr val="bg1"/>
    </a:solidFill>
    <a:ln w="9525">
      <a:noFill/>
    </a:ln>
  </c:spPr>
  <c:txPr>
    <a:bodyPr/>
    <a:lstStyle/>
    <a:p>
      <a:pPr>
        <a:defRPr sz="600" b="0" i="0" u="none" strike="noStrike" baseline="0">
          <a:solidFill>
            <a:srgbClr val="000000"/>
          </a:solidFill>
          <a:latin typeface="Arial"/>
          <a:ea typeface="Arial"/>
          <a:cs typeface="Arial"/>
        </a:defRPr>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2" Type="http://schemas.microsoft.com/office/2006/relationships/legacyDiagramText" Target="legacyDiagramText2.bin"/><Relationship Id="rId16" Type="http://schemas.microsoft.com/office/2006/relationships/legacyDiagramText" Target="legacyDiagramText15.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5" Type="http://schemas.microsoft.com/office/2006/relationships/legacyDiagramText" Target="legacyDiagramText14.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 Id="rId14"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drawings/drawing1.xml><?xml version="1.0" encoding="utf-8"?>
<c:userShapes xmlns:c="http://schemas.openxmlformats.org/drawingml/2006/chart">
  <cdr:relSizeAnchor xmlns:cdr="http://schemas.openxmlformats.org/drawingml/2006/chartDrawing">
    <cdr:from>
      <cdr:x>0.22982</cdr:x>
      <cdr:y>0.68194</cdr:y>
    </cdr:from>
    <cdr:to>
      <cdr:x>0.64011</cdr:x>
      <cdr:y>0.87601</cdr:y>
    </cdr:to>
    <cdr:sp macro="" textlink="">
      <cdr:nvSpPr>
        <cdr:cNvPr id="8" name="TextBox 7"/>
        <cdr:cNvSpPr txBox="1"/>
      </cdr:nvSpPr>
      <cdr:spPr>
        <a:xfrm xmlns:a="http://schemas.openxmlformats.org/drawingml/2006/main">
          <a:off x="1431191" y="5670176"/>
          <a:ext cx="2554941" cy="1613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0.22982</cdr:x>
      <cdr:y>0.68194</cdr:y>
    </cdr:from>
    <cdr:to>
      <cdr:x>0.64011</cdr:x>
      <cdr:y>0.87601</cdr:y>
    </cdr:to>
    <cdr:sp macro="" textlink="">
      <cdr:nvSpPr>
        <cdr:cNvPr id="14" name="TextBox 7"/>
        <cdr:cNvSpPr txBox="1"/>
      </cdr:nvSpPr>
      <cdr:spPr>
        <a:xfrm xmlns:a="http://schemas.openxmlformats.org/drawingml/2006/main">
          <a:off x="1431191" y="5670176"/>
          <a:ext cx="2554941" cy="1613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0.22982</cdr:x>
      <cdr:y>0.68194</cdr:y>
    </cdr:from>
    <cdr:to>
      <cdr:x>0.64011</cdr:x>
      <cdr:y>0.87601</cdr:y>
    </cdr:to>
    <cdr:sp macro="" textlink="">
      <cdr:nvSpPr>
        <cdr:cNvPr id="22" name="TextBox 7"/>
        <cdr:cNvSpPr txBox="1"/>
      </cdr:nvSpPr>
      <cdr:spPr>
        <a:xfrm xmlns:a="http://schemas.openxmlformats.org/drawingml/2006/main">
          <a:off x="1431191" y="5670176"/>
          <a:ext cx="2554941" cy="1613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0.22982</cdr:x>
      <cdr:y>0.68194</cdr:y>
    </cdr:from>
    <cdr:to>
      <cdr:x>0.64011</cdr:x>
      <cdr:y>0.87601</cdr:y>
    </cdr:to>
    <cdr:sp macro="" textlink="">
      <cdr:nvSpPr>
        <cdr:cNvPr id="30" name="TextBox 7"/>
        <cdr:cNvSpPr txBox="1"/>
      </cdr:nvSpPr>
      <cdr:spPr>
        <a:xfrm xmlns:a="http://schemas.openxmlformats.org/drawingml/2006/main">
          <a:off x="1431191" y="5670176"/>
          <a:ext cx="2554941" cy="16136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B5DCC-E961-4D5F-AA3B-EAED923F4676}" type="datetimeFigureOut">
              <a:rPr lang="en-US" smtClean="0"/>
              <a:pPr/>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72804-7EBC-408F-A25A-9A7ECDA443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FB023ED-37C0-4D9C-971B-ED87340BA994}" type="slidenum">
              <a:rPr lang="en-US" smtClean="0"/>
              <a:pPr/>
              <a:t>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Critical thinking</a:t>
            </a:r>
            <a:endParaRPr lang="en-US" dirty="0"/>
          </a:p>
        </p:txBody>
      </p:sp>
      <p:sp>
        <p:nvSpPr>
          <p:cNvPr id="4" name="Slide Number Placeholder 3"/>
          <p:cNvSpPr>
            <a:spLocks noGrp="1"/>
          </p:cNvSpPr>
          <p:nvPr>
            <p:ph type="sldNum" sz="quarter" idx="10"/>
          </p:nvPr>
        </p:nvSpPr>
        <p:spPr/>
        <p:txBody>
          <a:bodyPr/>
          <a:lstStyle/>
          <a:p>
            <a:pPr>
              <a:defRPr/>
            </a:pPr>
            <a:fld id="{F3E37125-4A99-43CF-9D06-4F1234F48E6C}" type="slidenum">
              <a:rPr lang="en-US" smtClean="0"/>
              <a:pPr>
                <a:defRPr/>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2B06B7D9-44FA-456F-8255-82FDE90F9507}" type="slidenum">
              <a:rPr lang="en-US" smtClean="0">
                <a:latin typeface="Arial" charset="0"/>
              </a:rPr>
              <a:pPr/>
              <a:t>20</a:t>
            </a:fld>
            <a:endParaRPr lang="en-US" smtClean="0">
              <a:latin typeface="Arial"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r>
              <a:rPr lang="en-US" smtClean="0">
                <a:latin typeface="Arial" charset="0"/>
              </a:rPr>
              <a:t>USACE is moving from a solely standards based approach for its dam safety program to a dam safety portfolio risk management approach.  The standards based or essential guidelines approach is included in the risk informed approach to the dam safety program and dam safety program decisions will now be risk informed.  One of the bases for a risk informed decision, and prioritization of the work, is a consideration of the achievement of tolerable risk guidelines following implementation of risk reduction measures. In addition, it should be recognized that other non-quantitative factors will influence practical decision making for the dam safety program.</a:t>
            </a:r>
          </a:p>
          <a:p>
            <a:pPr eaLnBrk="1" hangingPunct="1"/>
            <a:endParaRPr lang="en-US" smtClean="0">
              <a:latin typeface="Arial" charset="0"/>
            </a:endParaRPr>
          </a:p>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AF228A28-67C0-460A-9B8C-D9521389CF2E}" type="slidenum">
              <a:rPr lang="en-US" smtClean="0">
                <a:latin typeface="Arial" charset="0"/>
              </a:rPr>
              <a:pPr/>
              <a:t>22</a:t>
            </a:fld>
            <a:endParaRPr lang="en-US" smtClean="0">
              <a:latin typeface="Arial"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r>
              <a:rPr lang="en-US" dirty="0" smtClean="0">
                <a:latin typeface="Arial" charset="0"/>
              </a:rPr>
              <a:t>Risk assessors vs.  Risk Managers</a:t>
            </a:r>
          </a:p>
          <a:p>
            <a:pPr eaLnBrk="1" hangingPunct="1"/>
            <a:r>
              <a:rPr lang="en-US" dirty="0" smtClean="0">
                <a:latin typeface="Arial" charset="0"/>
              </a:rPr>
              <a:t>It is the risk assessor’s job to assess and convey the extent and significance of uncertainty in the technical aspects of a decision process.  It is the risk manager’s job to weight its importance in the decision.</a:t>
            </a:r>
          </a:p>
          <a:p>
            <a:pPr eaLnBrk="1" hangingPunct="1"/>
            <a:endParaRPr lang="en-US" dirty="0" smtClean="0">
              <a:latin typeface="Arial" charset="0"/>
            </a:endParaRPr>
          </a:p>
          <a:p>
            <a:pPr eaLnBrk="1" hangingPunct="1"/>
            <a:r>
              <a:rPr lang="en-US" dirty="0" smtClean="0">
                <a:latin typeface="Arial" charset="0"/>
              </a:rPr>
              <a:t>The safety case for justifying the choice of a specific risk management option must be made explicit, transparent, and based on a shared responsibility for the choice made. The effectiveness of a specific option and any residual, transformed or substitute risks must be recognized.  The actions individuals may take to reduce personal risk should be carefully communicated as a part of the risk management alterative that is chosen.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BA94E7BE-B01F-4B57-A823-121D52BA1954}" type="slidenum">
              <a:rPr lang="en-US" smtClean="0">
                <a:latin typeface="Arial" charset="0"/>
              </a:rPr>
              <a:pPr/>
              <a:t>25</a:t>
            </a:fld>
            <a:endParaRPr lang="en-US" smtClean="0">
              <a:latin typeface="Arial"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r>
              <a:rPr lang="en-US" dirty="0" smtClean="0">
                <a:latin typeface="Arial" charset="0"/>
              </a:rPr>
              <a:t>This is a simplified flow chart of the dam safety risk management portfolio process that is used by USACE and Reclamation.  FERC is considering implementing this type of process – the current process used by FERC is similar but does have differences.</a:t>
            </a:r>
          </a:p>
          <a:p>
            <a:pPr eaLnBrk="1" hangingPunct="1"/>
            <a:endParaRPr lang="en-US" dirty="0" smtClean="0">
              <a:latin typeface="Arial" charset="0"/>
            </a:endParaRPr>
          </a:p>
          <a:p>
            <a:pPr eaLnBrk="1" hangingPunct="1"/>
            <a:r>
              <a:rPr lang="en-US" dirty="0" smtClean="0">
                <a:latin typeface="Arial" charset="0"/>
              </a:rPr>
              <a:t>This process meets the requirements of being continuous, iterative, systematic, and scalable.  It can be modified to fit the details and requirements of each federal agency.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Zoomed in to New Orleans</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915A61-24E0-4F52-AE27-F17D3971DD28}" type="slidenum">
              <a:rPr lang="en-US" smtClean="0">
                <a:latin typeface="Arial" pitchFamily="34" charset="0"/>
              </a:rPr>
              <a:pPr/>
              <a:t>28</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3E5900-2965-408F-A1FD-83E1C344DBC6}" type="slidenum">
              <a:rPr lang="en-US" smtClean="0"/>
              <a:pPr/>
              <a:t>29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p:spPr>
        <p:txBody>
          <a:bodyPr/>
          <a:lstStyle/>
          <a:p>
            <a:r>
              <a:rPr lang="en-US"/>
              <a:t>Dam Safety Overview, Org &amp; Hist</a:t>
            </a:r>
          </a:p>
        </p:txBody>
      </p:sp>
      <p:sp>
        <p:nvSpPr>
          <p:cNvPr id="34819" name="Rectangle 7"/>
          <p:cNvSpPr>
            <a:spLocks noGrp="1" noChangeArrowheads="1"/>
          </p:cNvSpPr>
          <p:nvPr>
            <p:ph type="sldNum" sz="quarter" idx="5"/>
          </p:nvPr>
        </p:nvSpPr>
        <p:spPr>
          <a:noFill/>
        </p:spPr>
        <p:txBody>
          <a:bodyPr/>
          <a:lstStyle/>
          <a:p>
            <a:fld id="{987EEE0D-A0EA-433A-8EF9-378D20D27D2D}" type="slidenum">
              <a:rPr lang="en-US"/>
              <a:pPr/>
              <a:t>38</a:t>
            </a:fld>
            <a:endParaRPr lang="en-US"/>
          </a:p>
        </p:txBody>
      </p:sp>
      <p:sp>
        <p:nvSpPr>
          <p:cNvPr id="34820" name="Rectangle 2"/>
          <p:cNvSpPr>
            <a:spLocks noGrp="1" noRot="1" noChangeAspect="1" noChangeArrowheads="1" noTextEdit="1"/>
          </p:cNvSpPr>
          <p:nvPr>
            <p:ph type="sldImg"/>
          </p:nvPr>
        </p:nvSpPr>
        <p:spPr>
          <a:xfrm>
            <a:off x="1152525" y="692150"/>
            <a:ext cx="4554538" cy="3416300"/>
          </a:xfrm>
          <a:ln/>
        </p:spPr>
      </p:sp>
      <p:sp>
        <p:nvSpPr>
          <p:cNvPr id="34821" name="Rectangle 3"/>
          <p:cNvSpPr>
            <a:spLocks noGrp="1" noChangeArrowheads="1"/>
          </p:cNvSpPr>
          <p:nvPr>
            <p:ph type="body" idx="1"/>
          </p:nvPr>
        </p:nvSpPr>
        <p:spPr>
          <a:xfrm>
            <a:off x="914400" y="4799976"/>
            <a:ext cx="5029200" cy="3658537"/>
          </a:xfrm>
          <a:noFill/>
          <a:ln/>
        </p:spPr>
        <p:txBody>
          <a:bodyPr/>
          <a:lstStyle/>
          <a:p>
            <a:pPr eaLnBrk="1" hangingPunct="1"/>
            <a:r>
              <a:rPr lang="en-US" smtClean="0"/>
              <a:t>The Corps of Engineers can be defined as four levels from the Headquarters at Washington to the individual dams.</a:t>
            </a:r>
          </a:p>
          <a:p>
            <a:pPr eaLnBrk="1" hangingPunct="1"/>
            <a:endParaRPr lang="en-US" smtClean="0"/>
          </a:p>
          <a:p>
            <a:pPr eaLnBrk="1" hangingPunct="1"/>
            <a:r>
              <a:rPr lang="en-US" smtClean="0"/>
              <a:t>At each level where there is a military officer position designated as a Commander, that individual is responsible for dam safety.  Below the District commander, there are a number of organizational structures; however, the operations manager in charge of a dam is the individual that is responsible for dam safety at the dam.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p:spPr>
        <p:txBody>
          <a:bodyPr/>
          <a:lstStyle/>
          <a:p>
            <a:r>
              <a:rPr lang="en-US"/>
              <a:t>Dam Safety Overview, Org &amp; Hist</a:t>
            </a:r>
          </a:p>
        </p:txBody>
      </p:sp>
      <p:sp>
        <p:nvSpPr>
          <p:cNvPr id="30723" name="Rectangle 7"/>
          <p:cNvSpPr>
            <a:spLocks noGrp="1" noChangeArrowheads="1"/>
          </p:cNvSpPr>
          <p:nvPr>
            <p:ph type="sldNum" sz="quarter" idx="5"/>
          </p:nvPr>
        </p:nvSpPr>
        <p:spPr>
          <a:noFill/>
        </p:spPr>
        <p:txBody>
          <a:bodyPr/>
          <a:lstStyle/>
          <a:p>
            <a:fld id="{B6A5A9F8-08B9-4F6A-9EEC-8F290CE7F548}" type="slidenum">
              <a:rPr lang="en-US"/>
              <a:pPr/>
              <a:t>39</a:t>
            </a:fld>
            <a:endParaRPr lang="en-US"/>
          </a:p>
        </p:txBody>
      </p:sp>
      <p:sp>
        <p:nvSpPr>
          <p:cNvPr id="30724" name="Rectangle 2"/>
          <p:cNvSpPr>
            <a:spLocks noGrp="1" noRot="1" noChangeAspect="1" noChangeArrowheads="1" noTextEdit="1"/>
          </p:cNvSpPr>
          <p:nvPr>
            <p:ph type="sldImg"/>
          </p:nvPr>
        </p:nvSpPr>
        <p:spPr>
          <a:xfrm>
            <a:off x="1152525" y="692150"/>
            <a:ext cx="4554538" cy="3416300"/>
          </a:xfrm>
          <a:ln/>
        </p:spPr>
      </p:sp>
      <p:sp>
        <p:nvSpPr>
          <p:cNvPr id="30725" name="Rectangle 3"/>
          <p:cNvSpPr>
            <a:spLocks noGrp="1" noChangeArrowheads="1"/>
          </p:cNvSpPr>
          <p:nvPr>
            <p:ph type="body" idx="1"/>
          </p:nvPr>
        </p:nvSpPr>
        <p:spPr>
          <a:xfrm>
            <a:off x="914400" y="4799976"/>
            <a:ext cx="5029200" cy="3658537"/>
          </a:xfrm>
          <a:noFill/>
          <a:ln/>
        </p:spPr>
        <p:txBody>
          <a:bodyPr/>
          <a:lstStyle/>
          <a:p>
            <a:pPr eaLnBrk="1" hangingPunct="1"/>
            <a:r>
              <a:rPr lang="en-US" smtClean="0"/>
              <a:t>The Corps is in the business of owning, operating, and maintaining dams; BIG TIME.</a:t>
            </a:r>
          </a:p>
          <a:p>
            <a:pPr eaLnBrk="1" hangingPunct="1"/>
            <a:endParaRPr lang="en-US" smtClean="0"/>
          </a:p>
          <a:p>
            <a:pPr eaLnBrk="1" hangingPunct="1"/>
            <a:r>
              <a:rPr lang="en-US" smtClean="0"/>
              <a:t>However, our dams are getting older.  Our oldest dams are over 160 years old and we have a total of 14 dams over 100 years old.  The median age of the dams is 44 years old.</a:t>
            </a:r>
          </a:p>
          <a:p>
            <a:pPr eaLnBrk="1" hangingPunct="1"/>
            <a:endParaRPr lang="en-US" smtClean="0"/>
          </a:p>
          <a:p>
            <a:pPr eaLnBrk="1" hangingPunct="1"/>
            <a:r>
              <a:rPr lang="en-US" smtClean="0"/>
              <a:t>Last year the flood damages prevented were $21.2 billion.  However, regardless of losses, let one of the dams fail and all the damages prevented will be forgotten.</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Our current total inventory for Sep 2012 is 704 structures at 556 projects compared to 698 structures at 559 projects in Sep 2011. </a:t>
            </a:r>
          </a:p>
          <a:p>
            <a:endParaRPr lang="en-US" dirty="0" smtClean="0"/>
          </a:p>
          <a:p>
            <a:r>
              <a:rPr lang="en-US" dirty="0" smtClean="0"/>
              <a:t>In Sep 2011, there were 698 structures at 559 projects.  During the last year, we deleted one dam (Elk Creek) and reassigned 5 dams to separate structures.  These 5 structures were incorrectly identified as main dams, when they are really separate structures to other dams.  We also added 2 dams to the inventory: Woonsocket Falls and Indiana Harbor CDF. One dam, Green River Lake Dam, was incorrectly identified as a separate structure so we fixed to show as a main project.  So 6 dams were removed and 3 were added to make the difference 3 (559 --&gt; 556).  </a:t>
            </a:r>
          </a:p>
          <a:p>
            <a:r>
              <a:rPr lang="en-US" dirty="0" smtClean="0"/>
              <a:t> </a:t>
            </a:r>
          </a:p>
          <a:p>
            <a:r>
              <a:rPr lang="en-US" dirty="0" smtClean="0"/>
              <a:t>The separate structure number is still changing as we improve and modify the database.  In Sep 2011, there were 139 appurtenant structures included in the USACE inventory.  During the last year, we removed 17 structures because they had the same consequences as the main dam and reassigned one separate structure to be a main dam (incorrectly labeled).  Total of 18 appurtenant structures removed.  We also added 22 separate structures and reassigned 5 dams to separate structures for a total addition of 27.  So the difference is an additional 9 structures. In Sep 2012, there are 148 appurtenant structures in the USACE inventory.</a:t>
            </a:r>
          </a:p>
          <a:p>
            <a:r>
              <a:rPr lang="en-US" dirty="0" smtClean="0"/>
              <a:t> </a:t>
            </a:r>
          </a:p>
          <a:p>
            <a:r>
              <a:rPr lang="en-US" dirty="0" smtClean="0"/>
              <a:t>There is the potential to remove 35 appurtenant structures and add 4 for a total loss of 31.  Our project number is more steady but could still change with the possible addition of 4 dams (Daguerre Point Dam, Brown Lake Dam WES, Black Rock Lock, Depoe Bay Sediment Dam) that were screened during SPRA but are not currently included in the DSPMT.  There are also two dams currently under construction: </a:t>
            </a:r>
            <a:r>
              <a:rPr lang="en-US" dirty="0" err="1" smtClean="0"/>
              <a:t>Portugues</a:t>
            </a:r>
            <a:r>
              <a:rPr lang="en-US" dirty="0" smtClean="0"/>
              <a:t> Dam and Ten Mile Creek Water Preserve Area.</a:t>
            </a:r>
            <a:endParaRPr lang="en-US" dirty="0"/>
          </a:p>
        </p:txBody>
      </p:sp>
      <p:sp>
        <p:nvSpPr>
          <p:cNvPr id="4" name="Slide Number Placeholder 3"/>
          <p:cNvSpPr>
            <a:spLocks noGrp="1"/>
          </p:cNvSpPr>
          <p:nvPr>
            <p:ph type="sldNum" sz="quarter" idx="10"/>
          </p:nvPr>
        </p:nvSpPr>
        <p:spPr/>
        <p:txBody>
          <a:bodyPr/>
          <a:lstStyle/>
          <a:p>
            <a:fld id="{48300028-2BBD-4C79-AC7E-B22ED55C7B94}" type="slidenum">
              <a:rPr lang="en-US" smtClean="0"/>
              <a:pPr/>
              <a:t>40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B2717178-3A31-4A59-8C19-BE5C5D5D6311}"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en-US"/>
              <a:t>Dam Safety Overview, Org &amp; Hist</a:t>
            </a:r>
          </a:p>
        </p:txBody>
      </p:sp>
      <p:sp>
        <p:nvSpPr>
          <p:cNvPr id="44035" name="Rectangle 7"/>
          <p:cNvSpPr>
            <a:spLocks noGrp="1" noChangeArrowheads="1"/>
          </p:cNvSpPr>
          <p:nvPr>
            <p:ph type="sldNum" sz="quarter" idx="5"/>
          </p:nvPr>
        </p:nvSpPr>
        <p:spPr>
          <a:noFill/>
        </p:spPr>
        <p:txBody>
          <a:bodyPr/>
          <a:lstStyle/>
          <a:p>
            <a:fld id="{4751F7F5-60E3-4BFC-A868-32DFFB9BEBED}" type="slidenum">
              <a:rPr lang="en-US"/>
              <a:pPr/>
              <a:t>6</a:t>
            </a:fld>
            <a:endParaRPr lang="en-US"/>
          </a:p>
        </p:txBody>
      </p:sp>
      <p:sp>
        <p:nvSpPr>
          <p:cNvPr id="44036" name="Rectangle 2"/>
          <p:cNvSpPr>
            <a:spLocks noGrp="1" noRot="1" noChangeAspect="1" noChangeArrowheads="1" noTextEdit="1"/>
          </p:cNvSpPr>
          <p:nvPr>
            <p:ph type="sldImg"/>
          </p:nvPr>
        </p:nvSpPr>
        <p:spPr>
          <a:xfrm>
            <a:off x="1152525" y="692150"/>
            <a:ext cx="4554538" cy="3416300"/>
          </a:xfrm>
          <a:ln/>
        </p:spPr>
      </p:sp>
      <p:sp>
        <p:nvSpPr>
          <p:cNvPr id="44037" name="Rectangle 3"/>
          <p:cNvSpPr>
            <a:spLocks noGrp="1" noChangeArrowheads="1"/>
          </p:cNvSpPr>
          <p:nvPr>
            <p:ph type="body" idx="1"/>
          </p:nvPr>
        </p:nvSpPr>
        <p:spPr>
          <a:xfrm>
            <a:off x="914400" y="4799976"/>
            <a:ext cx="5029200" cy="3658537"/>
          </a:xfrm>
          <a:noFill/>
          <a:ln/>
        </p:spPr>
        <p:txBody>
          <a:bodyPr/>
          <a:lstStyle/>
          <a:p>
            <a:pPr eaLnBrk="1" hangingPunct="1"/>
            <a:r>
              <a:rPr lang="en-US" sz="1000" smtClean="0"/>
              <a:t>List of Dam Failures </a:t>
            </a:r>
          </a:p>
          <a:p>
            <a:pPr eaLnBrk="1" hangingPunct="1"/>
            <a:endParaRPr lang="en-US" sz="1000" smtClean="0"/>
          </a:p>
          <a:p>
            <a:pPr eaLnBrk="1" hangingPunct="1"/>
            <a:r>
              <a:rPr lang="en-US" sz="1000" smtClean="0"/>
              <a:t>Video – “One Saturday Morning”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Increment 1, 2 and most of 3 were funded.  </a:t>
            </a:r>
          </a:p>
          <a:p>
            <a:r>
              <a:rPr lang="en-US" dirty="0" smtClean="0"/>
              <a:t> </a:t>
            </a:r>
          </a:p>
          <a:p>
            <a:r>
              <a:rPr lang="en-US" dirty="0" smtClean="0"/>
              <a:t>FY12 IRRMs $14,226,000 (funded)</a:t>
            </a:r>
          </a:p>
          <a:p>
            <a:r>
              <a:rPr lang="en-US" dirty="0" smtClean="0"/>
              <a:t>FY13 IRRMs $2,947,000 (funded)</a:t>
            </a:r>
          </a:p>
          <a:p>
            <a:r>
              <a:rPr lang="en-US" dirty="0" smtClean="0"/>
              <a:t>FY13 IRRMs $5,573,000 (increment 1, 2, 3)</a:t>
            </a:r>
          </a:p>
          <a:p>
            <a:endParaRPr lang="en-US" dirty="0"/>
          </a:p>
        </p:txBody>
      </p:sp>
      <p:sp>
        <p:nvSpPr>
          <p:cNvPr id="4" name="Slide Number Placeholder 3"/>
          <p:cNvSpPr>
            <a:spLocks noGrp="1"/>
          </p:cNvSpPr>
          <p:nvPr>
            <p:ph type="sldNum" sz="quarter" idx="10"/>
          </p:nvPr>
        </p:nvSpPr>
        <p:spPr/>
        <p:txBody>
          <a:bodyPr/>
          <a:lstStyle/>
          <a:p>
            <a:fld id="{48300028-2BBD-4C79-AC7E-B22ED55C7B94}" type="slidenum">
              <a:rPr lang="en-US" smtClean="0"/>
              <a:pPr/>
              <a:t>43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926CD2B-8FE4-48DC-A043-AA0D9CDBF084}" type="slidenum">
              <a:rPr lang="en-US"/>
              <a:pPr/>
              <a:t>44</a:t>
            </a:fld>
            <a:endParaRPr lang="en-US" dirty="0"/>
          </a:p>
        </p:txBody>
      </p:sp>
      <p:sp>
        <p:nvSpPr>
          <p:cNvPr id="988162" name="Rectangle 2"/>
          <p:cNvSpPr>
            <a:spLocks noGrp="1" noRot="1" noChangeAspect="1" noChangeArrowheads="1" noTextEdit="1"/>
          </p:cNvSpPr>
          <p:nvPr>
            <p:ph type="sldImg"/>
          </p:nvPr>
        </p:nvSpPr>
        <p:spPr>
          <a:xfrm>
            <a:off x="1141413" y="685800"/>
            <a:ext cx="4575175" cy="3430588"/>
          </a:xfrm>
          <a:ln/>
        </p:spPr>
      </p:sp>
      <p:sp>
        <p:nvSpPr>
          <p:cNvPr id="988163" name="Rectangle 3"/>
          <p:cNvSpPr>
            <a:spLocks noGrp="1" noChangeArrowheads="1"/>
          </p:cNvSpPr>
          <p:nvPr>
            <p:ph type="body" idx="1"/>
          </p:nvPr>
        </p:nvSpPr>
        <p:spPr>
          <a:xfrm>
            <a:off x="686422" y="4344027"/>
            <a:ext cx="5485158" cy="4114488"/>
          </a:xfrm>
        </p:spPr>
        <p:txBody>
          <a:bodyPr/>
          <a:lstStyle/>
          <a:p>
            <a:pPr defTabSz="902147">
              <a:defRP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5DD73C-9983-402F-B3E5-A453E51BAADB}" type="slidenum">
              <a:rPr lang="en-US" smtClean="0"/>
              <a:pPr/>
              <a:t>45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ftr" sz="quarter" idx="4"/>
          </p:nvPr>
        </p:nvSpPr>
        <p:spPr>
          <a:noFill/>
        </p:spPr>
        <p:txBody>
          <a:bodyPr/>
          <a:lstStyle/>
          <a:p>
            <a:r>
              <a:rPr lang="en-US"/>
              <a:t>Dam Safety Overview, Org &amp; Hist</a:t>
            </a:r>
          </a:p>
        </p:txBody>
      </p:sp>
      <p:sp>
        <p:nvSpPr>
          <p:cNvPr id="31747" name="Rectangle 7"/>
          <p:cNvSpPr>
            <a:spLocks noGrp="1" noChangeArrowheads="1"/>
          </p:cNvSpPr>
          <p:nvPr>
            <p:ph type="sldNum" sz="quarter" idx="5"/>
          </p:nvPr>
        </p:nvSpPr>
        <p:spPr>
          <a:noFill/>
        </p:spPr>
        <p:txBody>
          <a:bodyPr/>
          <a:lstStyle/>
          <a:p>
            <a:fld id="{6C911F98-97F8-4910-9208-905DB2A295B6}" type="slidenum">
              <a:rPr lang="en-US"/>
              <a:pPr/>
              <a:t>46</a:t>
            </a:fld>
            <a:endParaRPr lang="en-US"/>
          </a:p>
        </p:txBody>
      </p:sp>
      <p:sp>
        <p:nvSpPr>
          <p:cNvPr id="31748" name="Rectangle 2"/>
          <p:cNvSpPr>
            <a:spLocks noGrp="1" noRot="1" noChangeAspect="1" noChangeArrowheads="1" noTextEdit="1"/>
          </p:cNvSpPr>
          <p:nvPr>
            <p:ph type="sldImg"/>
          </p:nvPr>
        </p:nvSpPr>
        <p:spPr>
          <a:xfrm>
            <a:off x="1152525" y="692150"/>
            <a:ext cx="4554538" cy="3416300"/>
          </a:xfrm>
          <a:ln/>
        </p:spPr>
      </p:sp>
      <p:sp>
        <p:nvSpPr>
          <p:cNvPr id="31749" name="Rectangle 3"/>
          <p:cNvSpPr>
            <a:spLocks noGrp="1" noChangeArrowheads="1"/>
          </p:cNvSpPr>
          <p:nvPr>
            <p:ph type="body" idx="1"/>
          </p:nvPr>
        </p:nvSpPr>
        <p:spPr>
          <a:xfrm>
            <a:off x="914400" y="4799976"/>
            <a:ext cx="5029200" cy="3658537"/>
          </a:xfrm>
          <a:noFill/>
          <a:ln/>
        </p:spPr>
        <p:txBody>
          <a:bodyPr/>
          <a:lstStyle/>
          <a:p>
            <a:pPr eaLnBrk="1" hangingPunct="1"/>
            <a:r>
              <a:rPr lang="en-US" smtClean="0"/>
              <a:t>The dam failure at Teton Dam in 1976 resulted in President Carter implementing a problem to establish Federal guidelines to be used by all Federal Agencies involved in the design, construction, operation, and/or regulation of dams.</a:t>
            </a:r>
          </a:p>
          <a:p>
            <a:pPr eaLnBrk="1" hangingPunct="1"/>
            <a:endParaRPr lang="en-US" smtClean="0"/>
          </a:p>
          <a:p>
            <a:pPr eaLnBrk="1" hangingPunct="1"/>
            <a:r>
              <a:rPr lang="en-US" smtClean="0"/>
              <a:t>The guidelines were first published in June 1979 and include four main sections.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42572-D1AE-4E7D-9582-2B98F3DABE2A}" type="slidenum">
              <a:rPr lang="en-US"/>
              <a:pPr/>
              <a:t>52</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GB"/>
              <a:t> “Broadly acceptable risk” is contrasted with tolerable risk.  "Risks falling into this region are generally regarded as insignificant and adequately controlled.  The levels of risk characterising this region are comparable to those that people regard as insignificant or trivial in their daily lives. They are typical of the risk from activities that are inherently not very hazardous or from hazardous activities that can be, and are, readily controlled to produce very low risks." (HSE, 2001)  By the nature of the hazard that dams pose it is inappropriate to attempt to manage them as a broadly acceptable risk and therefore the concept of the broadly acceptable risk level or limit does not apply to dams.</a:t>
            </a:r>
          </a:p>
          <a:p>
            <a:r>
              <a:rPr lang="en-GB"/>
              <a:t>5.2.1.3. Definition of Tolerable Risk Range.  Figure 5.1 shows how in general tolerable risk is a range between unacceptable, where the risk cannot be justified except in extraordinary circumstance, and broadly acceptable, where the risk is regarded as negligible. (Adapted from HSE, 2001).  This figure illustrates the point at which the residual risk for a specific dam is tolerable within the general range of tolerability as defined by meeting the as-low-as-reasonably-practicable (ALARP) considerations. </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D88E2-5002-49D7-BD5E-81DFD27951D0}" type="slidenum">
              <a:rPr lang="en-US"/>
              <a:pPr/>
              <a:t>53</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AU"/>
              <a:t>Definition of Tolerable Risk.  Tolerable risks are:</a:t>
            </a:r>
          </a:p>
          <a:p>
            <a:r>
              <a:rPr lang="en-AU"/>
              <a:t>risks that society is willing to live with so as to secure certain benefits,</a:t>
            </a:r>
          </a:p>
          <a:p>
            <a:r>
              <a:rPr lang="en-AU"/>
              <a:t>risks that society does not regard as negligible (broadly acceptable) or something it might ignore,</a:t>
            </a:r>
          </a:p>
          <a:p>
            <a:r>
              <a:rPr lang="en-AU"/>
              <a:t>risks that society is confident are being properly managed by the owner, and</a:t>
            </a:r>
          </a:p>
          <a:p>
            <a:r>
              <a:rPr lang="en-AU"/>
              <a:t>risks that the owner keeps under review and reduces still further if and as practicable. (Adapted from HSE, 2001)</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B3455-92D1-412D-9E41-899A3BB1143F}" type="slidenum">
              <a:rPr lang="en-US"/>
              <a:pPr/>
              <a:t>54</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GB"/>
              <a:t>Two fundamental principles, from which tolerability of risk guidelines are derived, are described as follows in ICOLD (2005):</a:t>
            </a:r>
          </a:p>
          <a:p>
            <a:r>
              <a:rPr lang="en-GB"/>
              <a:t>.</a:t>
            </a:r>
          </a:p>
          <a:p>
            <a:r>
              <a:rPr lang="en-GB"/>
              <a:t>Equity:  The right of individuals and society to be protected, and the right that the interests of all are treated with fairness, with the goal of placing all members of society on an essentially equal footing in terms of levels of risk that they face; and</a:t>
            </a:r>
          </a:p>
          <a:p>
            <a:r>
              <a:rPr lang="en-GB"/>
              <a:t>Efficiency:  The need for society to distribute and use available resources so as to achieve the greatest benefit.</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04A5A-1275-4E7E-A614-6C9816528F3F}" type="slidenum">
              <a:rPr lang="en-US"/>
              <a:pPr/>
              <a:t>55</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pPr marL="1081164" lvl="2" indent="-216233">
              <a:lnSpc>
                <a:spcPct val="90000"/>
              </a:lnSpc>
            </a:pPr>
            <a:r>
              <a:rPr lang="en-US" dirty="0"/>
              <a:t>There can be conflict in achieving equity and efficiency. Achieving equity justifies the establishment of maximum tolerable risk limits for individual and societal risk.  Efficiency is defined by the risk level where marginal benefits equal or exceed the marginal cost.  Equity requires that a tolerable risk limit should be met regardless of the lack of economic justification or the magnitude of the cost.  Equity implies the need for this limit even if efficiency does not support reducing risks to meet the maximum tolerable risk limit. There is, therefore, a need to obtain an appropriate balance between equity and efficiency in the development of tolerable risk guidelines.  In general, society is more averse to risks if multiple fatalities were to occur from a single event and hence impact on society as a whole, creating a socio-political response.  In contrast, society tends to be less averse to risks that result from many individual small loss accidents involving only one or two fatalities, even if the total loss from the sum of all of the small loss accidents is larger than that from the single large loss accident.  This leads to the notion that tolerable risk should consider both societal and individual risks as an integral part of the framework for managing risks.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F1271-38F6-411F-BBB8-B8C884D411CC}" type="slidenum">
              <a:rPr lang="en-US"/>
              <a:pPr/>
              <a:t>56</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pPr marL="1081164" lvl="2" indent="-216233">
              <a:lnSpc>
                <a:spcPct val="90000"/>
              </a:lnSpc>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78592-182F-4209-ABDC-D7CB60A09792}" type="slidenum">
              <a:rPr lang="en-US"/>
              <a:pPr/>
              <a:t>57</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sz="900" b="1" dirty="0"/>
              <a:t>Annual probability of failure guideline </a:t>
            </a:r>
            <a:endParaRPr lang="en-US" sz="900" dirty="0"/>
          </a:p>
          <a:p>
            <a:r>
              <a:rPr lang="en-US" sz="900" dirty="0"/>
              <a:t>5.3.3.1. Annual probability of failure will be evaluated based on Reclamation’s value for its annual probability of failure (APF) Public Protection Guideline applied to the total estimated annual probability of failure from all failure modes associated with all loading or initiating event types. </a:t>
            </a:r>
          </a:p>
          <a:p>
            <a:endParaRPr lang="en-US" sz="900" dirty="0"/>
          </a:p>
          <a:p>
            <a:r>
              <a:rPr lang="en-US" sz="900" dirty="0"/>
              <a:t>5.3.4.2.4. Individual risk should be checked below the main and each auxiliary dam to verify that the person or group, which is most at risk, is provided a level of protection that satisfies this individual incremental life safety tolerable risk guideline.  </a:t>
            </a:r>
          </a:p>
          <a:p>
            <a:endParaRPr lang="en-US" sz="900" dirty="0"/>
          </a:p>
          <a:p>
            <a:r>
              <a:rPr lang="en-US" sz="900" dirty="0"/>
              <a:t>5.3.4.2.5. The probability of individual life loss, which is used in the evaluation of individual incremental life safety risk, is not necessarily the same as the probability of failure that is used in the evaluation of the APF guideline, which is described in Section 5.3.3.  The probability of life loss is based on the probability of failure, a consideration of exposure factors to characterize the day-night, seasonal, or other exposure scenarios, and the conditional of life loss given exposure to the dam failure flood.  The level of detail that is appropriate for characterizing exposure factors should be “decision driven.” </a:t>
            </a:r>
          </a:p>
          <a:p>
            <a:endParaRPr lang="en-US" sz="900" dirty="0"/>
          </a:p>
          <a:p>
            <a:r>
              <a:rPr lang="en-US" sz="900" b="1" dirty="0"/>
              <a:t>5.3.4.4 Annualized Incremental Life Loss (ALL) Public Protection Guideline.  </a:t>
            </a:r>
            <a:r>
              <a:rPr lang="en-US" sz="900" dirty="0"/>
              <a:t>Annualized Life Loss (ALL) guideline is the expected value (average annual) of incremental potential life loss resulting from dam failure as shown in the f-N chart.  </a:t>
            </a:r>
          </a:p>
          <a:p>
            <a:r>
              <a:rPr lang="en-US" sz="900" dirty="0"/>
              <a:t>5.3.4.4.1. Annualized incremental societal life loss will be evaluated based on the limit values as shown in the ALL guideline (Figure 5.6).  This should be applied to the total estimated annualized incremental life loss from all failure modes associated with all loading or initiating event types and considering all exposure conditions associated with life loss. </a:t>
            </a:r>
          </a:p>
          <a:p>
            <a:endParaRPr lang="en-US" sz="900" dirty="0"/>
          </a:p>
          <a:p>
            <a:endParaRPr lang="en-US" sz="900" dirty="0"/>
          </a:p>
          <a:p>
            <a:endParaRPr lang="en-US" sz="9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Overall point 1: Focus is</a:t>
            </a:r>
            <a:r>
              <a:rPr lang="en-US" baseline="0" dirty="0" smtClean="0"/>
              <a:t> on protecting people, not levees</a:t>
            </a:r>
            <a:endParaRPr lang="en-US" dirty="0" smtClean="0"/>
          </a:p>
          <a:p>
            <a:endParaRPr lang="en-US" dirty="0"/>
          </a:p>
        </p:txBody>
      </p:sp>
      <p:sp>
        <p:nvSpPr>
          <p:cNvPr id="4" name="Slide Number Placeholder 3"/>
          <p:cNvSpPr>
            <a:spLocks noGrp="1"/>
          </p:cNvSpPr>
          <p:nvPr>
            <p:ph type="sldNum" sz="quarter" idx="10"/>
          </p:nvPr>
        </p:nvSpPr>
        <p:spPr/>
        <p:txBody>
          <a:bodyPr/>
          <a:lstStyle/>
          <a:p>
            <a:fld id="{928FC64A-60C3-441C-B005-370FED954B9F}" type="slidenum">
              <a:rPr lang="en-US" smtClean="0"/>
              <a:pPr/>
              <a:t>7</a:t>
            </a:fld>
            <a:endParaRPr lang="en-US" dirty="0"/>
          </a:p>
        </p:txBody>
      </p:sp>
    </p:spTree>
    <p:extLst>
      <p:ext uri="{BB962C8B-B14F-4D97-AF65-F5344CB8AC3E}">
        <p14:creationId xmlns:p14="http://schemas.microsoft.com/office/powerpoint/2010/main" xmlns="" val="538843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6684E-92A1-40FD-AF31-83BE2908521F}" type="slidenum">
              <a:rPr lang="en-US"/>
              <a:pPr/>
              <a:t>58</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pPr>
              <a:lnSpc>
                <a:spcPct val="80000"/>
              </a:lnSpc>
            </a:pPr>
            <a:r>
              <a:rPr lang="en-US" sz="900" b="1" dirty="0"/>
              <a:t>5.3.4.2   Individual Incremental Life Safety Tolerable Risk Guideline.  </a:t>
            </a:r>
            <a:r>
              <a:rPr lang="en-US" sz="900" dirty="0"/>
              <a:t>The individual risk is represented by the probability of life loss for the identifiable person or group by location, that is most at risk. This is combined over all modes of failure with due regard for non-mutually exclusive failure modes, for the purpose of tolerable risk evaluation. </a:t>
            </a:r>
          </a:p>
          <a:p>
            <a:pPr>
              <a:lnSpc>
                <a:spcPct val="80000"/>
              </a:lnSpc>
            </a:pPr>
            <a:endParaRPr lang="en-US" sz="900" dirty="0"/>
          </a:p>
          <a:p>
            <a:pPr>
              <a:lnSpc>
                <a:spcPct val="80000"/>
              </a:lnSpc>
            </a:pPr>
            <a:r>
              <a:rPr lang="en-GB" sz="900" b="1" dirty="0"/>
              <a:t>Probability Distribution of Potential Life Loss.  </a:t>
            </a:r>
            <a:r>
              <a:rPr lang="en-GB" sz="900" dirty="0"/>
              <a:t>The societal risk is represented by a distribution of the estimated annual probability of potential life loss from dam failure for all loading types and conditions and all failure modes and all population exposure scenarios.  This is displayed as an F-N chart which is a plot of the annual probability of </a:t>
            </a:r>
            <a:r>
              <a:rPr lang="en-GB" sz="900" dirty="0" err="1"/>
              <a:t>exceedance</a:t>
            </a:r>
            <a:r>
              <a:rPr lang="en-GB" sz="900" dirty="0"/>
              <a:t> (greater than or equal to) of potential life loss (F) vs. incremental potential loss of life (N)</a:t>
            </a:r>
            <a:r>
              <a:rPr lang="en-GB" sz="900" dirty="0">
                <a:hlinkClick r:id="" action="ppaction://noaction"/>
              </a:rPr>
              <a:t>[1]</a:t>
            </a:r>
            <a:r>
              <a:rPr lang="en-GB" sz="900" dirty="0"/>
              <a:t> due to failure compared to the no failure condition.  Thus, the F-N chart displays the estimated probability distribution of life loss for a reservoir encompassing all failure modes and all population exposure scenarios for a particular dam. </a:t>
            </a:r>
          </a:p>
          <a:p>
            <a:pPr>
              <a:lnSpc>
                <a:spcPct val="80000"/>
              </a:lnSpc>
            </a:pPr>
            <a:endParaRPr lang="en-US" sz="900" dirty="0"/>
          </a:p>
          <a:p>
            <a:pPr>
              <a:lnSpc>
                <a:spcPct val="80000"/>
              </a:lnSpc>
            </a:pPr>
            <a:r>
              <a:rPr lang="en-US" sz="900" dirty="0"/>
              <a:t>5.3.4.3.7. Except in Exceptional Circumstances.  The qualifier “except in exceptional circumstances” refers to a situation in which government, acting on behalf of society, may determine that risks exceeding the tolerable risk limits may be tolerated based on special benefits that “the dam brings to society at large”.  </a:t>
            </a:r>
            <a:r>
              <a:rPr lang="en-AU" sz="900" dirty="0"/>
              <a:t>"The justification for tolerating such high risks is the wider interests of society.  Risks, which would normally be unacceptable, can be tolerated on account of the special benefits, which the dam brings to society." (ANCOLD, October 2003). </a:t>
            </a:r>
            <a:r>
              <a:rPr lang="en-US" sz="900" dirty="0"/>
              <a:t>This is an example of the conflict between the fundamental principles of equity and efficiency.  Specifically, the maximum risk level that satisfies equity considerations can be at the expense of reducing efficiency.  The equity consideration might be relaxed because of special benefits are deemed to outweigh the increased residual risk. This exception might be made where the residual potential life loss and economic consequences are large, but where the probability of failure is very low and state of the practice risk reduction measures have been implemented.  For dams </a:t>
            </a:r>
            <a:r>
              <a:rPr lang="en-AU" sz="900" dirty="0"/>
              <a:t>in this area on Figures 5.4.b and 5.5.b USACE will look critically at the confidence in the estimate of the risk.  Full compliance with essential guidelines will be expected.  The adequacy of potential failure modes analysis and risk assessment will be carefully examined.  The USACE is to demonstrate that risks are ALARP.  HQUSACE would reach a decision based on the merits of the case.</a:t>
            </a:r>
            <a:endParaRPr lang="en-US" sz="900" dirty="0"/>
          </a:p>
          <a:p>
            <a:pPr>
              <a:lnSpc>
                <a:spcPct val="80000"/>
              </a:lnSpc>
            </a:pPr>
            <a:r>
              <a:rPr lang="en-US" sz="900" dirty="0"/>
              <a:t/>
            </a:r>
            <a:br>
              <a:rPr lang="en-US" sz="900" dirty="0"/>
            </a:br>
            <a:r>
              <a:rPr lang="en-US" sz="900" dirty="0">
                <a:hlinkClick r:id="" action="ppaction://noaction"/>
              </a:rPr>
              <a:t>[1]</a:t>
            </a:r>
            <a:r>
              <a:rPr lang="en-US" sz="900" dirty="0"/>
              <a:t> In probability textbooks a cumulative (probability) distribution function (CDF) is defined to have probability “less than or equal to” on the vertical axis and a complementary cumulative (probability) distribution function (CCDF) is defined to have probability “greater than” on the vertical axis.  Although similar to a CCDF, an F-N chart is subtly, but in some cases importantly, different because it has probability “greater than or equal to” on the vertical axis rather than “greater than” as in the CCDF.</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DSO - Dam Safety Program Management</a:t>
            </a:r>
          </a:p>
        </p:txBody>
      </p:sp>
      <p:sp>
        <p:nvSpPr>
          <p:cNvPr id="7" name="Rectangle 7"/>
          <p:cNvSpPr>
            <a:spLocks noGrp="1" noChangeArrowheads="1"/>
          </p:cNvSpPr>
          <p:nvPr>
            <p:ph type="sldNum" sz="quarter" idx="5"/>
          </p:nvPr>
        </p:nvSpPr>
        <p:spPr>
          <a:ln/>
        </p:spPr>
        <p:txBody>
          <a:bodyPr/>
          <a:lstStyle/>
          <a:p>
            <a:fld id="{06FFA5AB-F178-4C24-BFC7-84AB20516597}" type="slidenum">
              <a:rPr lang="en-US"/>
              <a:pPr/>
              <a:t>59</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marL="1143000" lvl="2" indent="-228600"/>
            <a:r>
              <a:rPr lang="en-GB"/>
              <a:t>“As-low-as-reasonably-practicable” (ALARP)</a:t>
            </a:r>
          </a:p>
          <a:p>
            <a:pPr marL="228600" indent="-228600"/>
            <a:r>
              <a:rPr lang="en-GB"/>
              <a:t>The “as-low-as-reasonably-practicable” (ALARP) considerations include a way to address efficiency aspects in both individual and societal tolerable risk guidelines.  The ALARP consideration applies to the tolerable risk region of slide 12 between the tolerable risk limit and the broadly acceptable risk level.  The ALARP consideration states that risks lower than the tolerable risk limit are tolerable only if further risk reduction is impracticable or if the cost is grossly disproportional to the risk reduction.  ALARP only has meaning in evaluating risk reduction measures – it cannot be applied to an existing risk without considering the options to reduce that risk.  ALARP is an explicit consideration under ANCOLD (2003) tolerable risk guidelines.</a:t>
            </a:r>
            <a:endParaRPr lang="en-US"/>
          </a:p>
          <a:p>
            <a:pPr marL="228600" indent="-228600"/>
            <a:r>
              <a:rPr lang="en-US"/>
              <a:t>Determining that ALARP is satisfied is a matter of judgment. In making a judgment on whether risks are ALARP, the following should be taken into account (ANCOLD 2003):</a:t>
            </a:r>
          </a:p>
          <a:p>
            <a:pPr marL="228600" indent="-228600"/>
            <a:r>
              <a:rPr lang="en-US"/>
              <a:t>	• The disproportion between the sacrifice (money, time, trouble and effort) in making the safety improvement and the risk reduction that is achieved. </a:t>
            </a:r>
          </a:p>
          <a:p>
            <a:pPr marL="228600" indent="-228600"/>
            <a:r>
              <a:rPr lang="en-US"/>
              <a:t>	• The cost-effectiveness of safety improvement options; </a:t>
            </a:r>
          </a:p>
          <a:p>
            <a:pPr marL="228600" indent="-228600"/>
            <a:r>
              <a:rPr lang="en-US"/>
              <a:t>	• Any relevant recognized good practice; and </a:t>
            </a:r>
          </a:p>
          <a:p>
            <a:pPr marL="228600" indent="-228600"/>
            <a:r>
              <a:rPr lang="en-US"/>
              <a:t>	• Societal concerns as revealed by the owner’s or proponent’s consultation with the community and other stakeholders.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34807D-D75A-42F2-A092-3213512E4CB9}" type="slidenum">
              <a:rPr lang="en-US"/>
              <a:pPr/>
              <a:t>60</a:t>
            </a:fld>
            <a:endParaRPr lang="en-US"/>
          </a:p>
        </p:txBody>
      </p:sp>
      <p:sp>
        <p:nvSpPr>
          <p:cNvPr id="267266"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a:fld id="{AA49994E-448C-485F-9174-1E3DD1777F77}" type="slidenum">
              <a:rPr lang="en-US" sz="1200"/>
              <a:pPr algn="r" defTabSz="914485"/>
              <a:t>60</a:t>
            </a:fld>
            <a:endParaRPr lang="en-US" sz="1200" dirty="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p:spPr>
        <p:txBody>
          <a:bodyPr>
            <a:normAutofit fontScale="92500" lnSpcReduction="20000"/>
          </a:bodyPr>
          <a:lstStyle/>
          <a:p>
            <a:r>
              <a:rPr lang="en-US"/>
              <a:t>In making a judgment on whether risks are ALARP, the USACE shall take the following into account:  the level of risk in relation to the tolerable risk limit and the broadly acceptable risk level (not applicable to dams);  the disproportion between the sacrifice (money, time, trouble and effort) in implementing the risk reduction measures and the subsequent risk reduction achieved; the cost-effectiveness of the risk reduction measures; compliance with essential USACE guidelines; and societal concerns as revealed by consultation with the community and other stakeholders. </a:t>
            </a:r>
          </a:p>
          <a:p>
            <a:r>
              <a:rPr lang="en-GB"/>
              <a:t>1. The level of risk in relation to the tolerable risk limit:  When the estimated life safety risk has been reduced to the tolerable risk limit the ALARP consideration leads to the question, "How far below that limit is the level of risk to be reduced?"  The further below the tolerable risk limit the weaker the ALARP justification for further risk reductions.</a:t>
            </a:r>
            <a:endParaRPr lang="en-US"/>
          </a:p>
          <a:p>
            <a:r>
              <a:rPr lang="en-US"/>
              <a:t>2.  The cost-effectiveness of the risk reduction measures and  </a:t>
            </a:r>
          </a:p>
          <a:p>
            <a:r>
              <a:rPr lang="en-US"/>
              <a:t>3.  The disproportion between the sacrifice (money, time, trouble and effort) in implementing the risk reduction measures and the subsequent risk reduction achieved.</a:t>
            </a:r>
          </a:p>
          <a:p>
            <a:r>
              <a:rPr lang="en-US"/>
              <a:t>This entails the use of the following two measures: 1) a cost effectiveness measure called, the "cost-to-save-a-statistical-life" (CSSL); and 2) a "willingness-to-pay-to-prevent-a-statistical-fatality" (WTP), commonly referred by the Office of Management and Budget (OMB 2003) and other federal agencies as the "value-of-statistical-life" (VSL).  VSL is used by OMB, the United States Department of Transportation (USDOT) and other federal agencies to evaluate the case for regulating risk or investing in life-saving risk reduction measures.  The risk measure for disproportionality is the ratio of the adjusted CSSL divided by WTP.   The quantitative ANCOLD (2003) guidance is based on estimating the incremental CSSL for any risk reduction options that could reduce the risk below the limit values, starting at or below the limit values, and assigning a “strength of ALARP justification” to proceed with the risk reduction measure based on the magnitude of the estimated CSSL.  This approach has it roots in work by the Health Safety Executive, United Kingdom (HSE 2001) and by Bowles and Anderson (2003).  CSSL calculations are shown in Appendix K .</a:t>
            </a:r>
          </a:p>
          <a:p>
            <a:r>
              <a:rPr lang="en-US"/>
              <a:t> The ANCOLD approach has been adapted for application to USACE dams as represented in Tables 5.1 and 5.2 that show the disproportionality ratio of the CSSL to the WTP.  </a:t>
            </a:r>
          </a:p>
          <a:p>
            <a:r>
              <a:rPr lang="en-US"/>
              <a:t>Disproportionality ratio = CSSL/WTP</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DSO - Dam Safety Program Management</a:t>
            </a:r>
          </a:p>
        </p:txBody>
      </p:sp>
      <p:sp>
        <p:nvSpPr>
          <p:cNvPr id="7" name="Rectangle 7"/>
          <p:cNvSpPr>
            <a:spLocks noGrp="1" noChangeArrowheads="1"/>
          </p:cNvSpPr>
          <p:nvPr>
            <p:ph type="sldNum" sz="quarter" idx="5"/>
          </p:nvPr>
        </p:nvSpPr>
        <p:spPr>
          <a:ln/>
        </p:spPr>
        <p:txBody>
          <a:bodyPr/>
          <a:lstStyle/>
          <a:p>
            <a:fld id="{3418B285-2B0B-4A2F-8B62-91AF4213EDF0}" type="slidenum">
              <a:rPr lang="en-US"/>
              <a:pPr/>
              <a:t>62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Risk assessment is a systematic, evidence based approach for quantifying and describing the nature, likelihood, and magnitude of risk associated with the current condition and the same values resulting from a changed condition due to some action.</a:t>
            </a:r>
          </a:p>
          <a:p>
            <a:r>
              <a:rPr lang="en-US"/>
              <a:t>Risk management is the process of problem finding and initiating action to identify, evaluate, select, implement, monitor and modify actions taken to alter levels of risk, as compared to taking no action</a:t>
            </a:r>
          </a:p>
          <a:p>
            <a:r>
              <a:rPr lang="en-US"/>
              <a:t>Risk Communication is the open, two-way exchange of information and opinion about hazards and risks leading to a better understanding of the risks and better risk management decisions.  </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36D386A-4B16-4CF2-8157-C260062CC291}" type="slidenum">
              <a:rPr lang="en-US" smtClean="0"/>
              <a:pPr/>
              <a:t>69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CE186D-1A31-4020-98DC-0117B28CA66A}" type="slidenum">
              <a:rPr lang="en-US" smtClean="0"/>
              <a:pPr/>
              <a:t>70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Data was developed as part of the original risk analysis effort, John Wilson put this together using ICOLD 1975, letters to states, and Corps data base.  Point out that piping has historically been a major failure mode but doesn’t lend itself to analysis.  It is interesting to note that post-Teton dam safety laws were targeted toward changes in the state-of-the-art, seismic loading, and floods, the latter two of which could be analyzed, and the first being difficult to define.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14485"/>
            <a:fld id="{A67F2D4A-68A1-45BE-A7DE-646179AC3818}" type="slidenum">
              <a:rPr lang="en-US" smtClean="0"/>
              <a:pPr defTabSz="914485"/>
              <a:t>72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14485"/>
            <a:fld id="{E9FD7DC8-663D-4B3C-BBB2-7EB2CA9DC74D}" type="slidenum">
              <a:rPr lang="en-US" smtClean="0"/>
              <a:pPr defTabSz="914485"/>
              <a:t>75</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66B417F-687A-4615-B7D9-DE26D381E977}" type="slidenum">
              <a:rPr lang="en-US" smtClean="0">
                <a:latin typeface="Arial" charset="0"/>
              </a:rPr>
              <a:pPr/>
              <a:t>78</a:t>
            </a:fld>
            <a:endParaRPr lang="en-US"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02147">
              <a:defRPr/>
            </a:pPr>
            <a:r>
              <a:rPr lang="en-US" sz="2400" dirty="0" smtClean="0"/>
              <a:t>Significant and Low hazard potential dam activities secondary for funding and schedule. </a:t>
            </a:r>
          </a:p>
          <a:p>
            <a:endParaRPr lang="en-US" dirty="0" smtClean="0"/>
          </a:p>
          <a:p>
            <a:r>
              <a:rPr lang="en-US" dirty="0" smtClean="0"/>
              <a:t>The current senior-level group (approximately 100+ individuals) is less than half of what the Corps needs to support dam safety </a:t>
            </a:r>
            <a:r>
              <a:rPr lang="en-US" sz="1000" dirty="0" smtClean="0"/>
              <a:t>(USBR – 80 for 1/3 as many dams and no levees)</a:t>
            </a:r>
            <a:endParaRPr lang="en-US" dirty="0" smtClean="0"/>
          </a:p>
          <a:p>
            <a:r>
              <a:rPr lang="en-US" dirty="0" smtClean="0"/>
              <a:t>These individuals are generally the technical all-stars of their District</a:t>
            </a:r>
          </a:p>
          <a:p>
            <a:r>
              <a:rPr lang="en-US" dirty="0" smtClean="0"/>
              <a:t>Consultant firms can help with some things, but reliance on them is not a successful long-term strategy</a:t>
            </a:r>
          </a:p>
          <a:p>
            <a:r>
              <a:rPr lang="en-US" dirty="0" smtClean="0"/>
              <a:t>RMC and the regions are currently working effectively to balance senior resources</a:t>
            </a:r>
          </a:p>
          <a:p>
            <a:r>
              <a:rPr lang="en-US" dirty="0" smtClean="0"/>
              <a:t>These individuals are being driven extremely hard</a:t>
            </a:r>
          </a:p>
          <a:p>
            <a:r>
              <a:rPr lang="en-US" dirty="0" smtClean="0"/>
              <a:t>Funding exists to support more of them</a:t>
            </a:r>
            <a:endParaRPr lang="en-US" dirty="0"/>
          </a:p>
        </p:txBody>
      </p:sp>
      <p:sp>
        <p:nvSpPr>
          <p:cNvPr id="4" name="Slide Number Placeholder 3"/>
          <p:cNvSpPr>
            <a:spLocks noGrp="1"/>
          </p:cNvSpPr>
          <p:nvPr>
            <p:ph type="sldNum" sz="quarter" idx="10"/>
          </p:nvPr>
        </p:nvSpPr>
        <p:spPr/>
        <p:txBody>
          <a:bodyPr/>
          <a:lstStyle/>
          <a:p>
            <a:fld id="{48300028-2BBD-4C79-AC7E-B22ED55C7B94}" type="slidenum">
              <a:rPr lang="en-US" smtClean="0"/>
              <a:pPr/>
              <a:t>90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Overall point 4:</a:t>
            </a:r>
            <a:r>
              <a:rPr lang="en-US" baseline="0" dirty="0" smtClean="0"/>
              <a:t> </a:t>
            </a:r>
            <a:r>
              <a:rPr lang="en-US" dirty="0" smtClean="0"/>
              <a:t>Clarify</a:t>
            </a:r>
            <a:r>
              <a:rPr lang="en-US" baseline="0" dirty="0" smtClean="0"/>
              <a:t> on funding-when, how, etc.</a:t>
            </a:r>
            <a:endParaRPr lang="en-US" dirty="0" smtClean="0"/>
          </a:p>
          <a:p>
            <a:endParaRPr lang="en-US" dirty="0"/>
          </a:p>
        </p:txBody>
      </p:sp>
      <p:sp>
        <p:nvSpPr>
          <p:cNvPr id="4" name="Slide Number Placeholder 3"/>
          <p:cNvSpPr>
            <a:spLocks noGrp="1"/>
          </p:cNvSpPr>
          <p:nvPr>
            <p:ph type="sldNum" sz="quarter" idx="10"/>
          </p:nvPr>
        </p:nvSpPr>
        <p:spPr/>
        <p:txBody>
          <a:bodyPr/>
          <a:lstStyle/>
          <a:p>
            <a:fld id="{928FC64A-60C3-441C-B005-370FED954B9F}" type="slidenum">
              <a:rPr lang="en-US" smtClean="0"/>
              <a:pPr/>
              <a:t>8</a:t>
            </a:fld>
            <a:endParaRPr lang="en-US" dirty="0"/>
          </a:p>
        </p:txBody>
      </p:sp>
    </p:spTree>
    <p:extLst>
      <p:ext uri="{BB962C8B-B14F-4D97-AF65-F5344CB8AC3E}">
        <p14:creationId xmlns:p14="http://schemas.microsoft.com/office/powerpoint/2010/main" xmlns="" val="1865656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079">
              <a:defRPr/>
            </a:pPr>
            <a:r>
              <a:rPr lang="en-US" dirty="0" err="1" smtClean="0"/>
              <a:t>Pic</a:t>
            </a:r>
            <a:r>
              <a:rPr lang="en-US" dirty="0" smtClean="0"/>
              <a:t> Table Rock Dam 2011 slide during high water event and repair</a:t>
            </a:r>
          </a:p>
          <a:p>
            <a:endParaRPr lang="en-US" dirty="0"/>
          </a:p>
        </p:txBody>
      </p:sp>
      <p:sp>
        <p:nvSpPr>
          <p:cNvPr id="4" name="Slide Number Placeholder 3"/>
          <p:cNvSpPr>
            <a:spLocks noGrp="1"/>
          </p:cNvSpPr>
          <p:nvPr>
            <p:ph type="sldNum" sz="quarter" idx="10"/>
          </p:nvPr>
        </p:nvSpPr>
        <p:spPr/>
        <p:txBody>
          <a:bodyPr/>
          <a:lstStyle/>
          <a:p>
            <a:fld id="{48300028-2BBD-4C79-AC7E-B22ED55C7B94}" type="slidenum">
              <a:rPr lang="en-US" smtClean="0"/>
              <a:pPr/>
              <a:t>91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point</a:t>
            </a:r>
            <a:r>
              <a:rPr lang="en-US" baseline="0" dirty="0" smtClean="0"/>
              <a:t> 2: Risk communication-keep it simple, useful, and transparent</a:t>
            </a:r>
            <a:endParaRPr lang="en-US" dirty="0"/>
          </a:p>
        </p:txBody>
      </p:sp>
      <p:sp>
        <p:nvSpPr>
          <p:cNvPr id="4" name="Slide Number Placeholder 3"/>
          <p:cNvSpPr>
            <a:spLocks noGrp="1"/>
          </p:cNvSpPr>
          <p:nvPr>
            <p:ph type="sldNum" sz="quarter" idx="10"/>
          </p:nvPr>
        </p:nvSpPr>
        <p:spPr/>
        <p:txBody>
          <a:bodyPr/>
          <a:lstStyle/>
          <a:p>
            <a:fld id="{928FC64A-60C3-441C-B005-370FED954B9F}" type="slidenum">
              <a:rPr lang="en-US" smtClean="0"/>
              <a:pPr/>
              <a:t>9</a:t>
            </a:fld>
            <a:endParaRPr lang="en-US" dirty="0"/>
          </a:p>
        </p:txBody>
      </p:sp>
    </p:spTree>
    <p:extLst>
      <p:ext uri="{BB962C8B-B14F-4D97-AF65-F5344CB8AC3E}">
        <p14:creationId xmlns:p14="http://schemas.microsoft.com/office/powerpoint/2010/main" xmlns="" val="117161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 Responsibility</a:t>
            </a:r>
          </a:p>
          <a:p>
            <a:r>
              <a:rPr lang="en-US" dirty="0" smtClean="0"/>
              <a:t>And shared responsibility.  That doesn’t mean transferred responsibility.  In fact, an important thing we heard was the need to take on more ourselves.  </a:t>
            </a:r>
          </a:p>
          <a:p>
            <a:r>
              <a:rPr lang="en-US" dirty="0" smtClean="0"/>
              <a:t>This picture</a:t>
            </a:r>
            <a:r>
              <a:rPr lang="en-US" baseline="0" dirty="0" smtClean="0"/>
              <a:t> also represents the generational change happening at the corps</a:t>
            </a:r>
            <a:endParaRPr lang="en-US" dirty="0"/>
          </a:p>
        </p:txBody>
      </p:sp>
      <p:sp>
        <p:nvSpPr>
          <p:cNvPr id="4" name="Slide Number Placeholder 3"/>
          <p:cNvSpPr>
            <a:spLocks noGrp="1"/>
          </p:cNvSpPr>
          <p:nvPr>
            <p:ph type="sldNum" sz="quarter" idx="10"/>
          </p:nvPr>
        </p:nvSpPr>
        <p:spPr/>
        <p:txBody>
          <a:bodyPr/>
          <a:lstStyle/>
          <a:p>
            <a:pPr>
              <a:defRPr/>
            </a:pPr>
            <a:fld id="{F27243EF-2F94-4486-9B73-EBB14DF5591E}" type="slidenum">
              <a:rPr lang="en-US" smtClean="0"/>
              <a:pPr>
                <a:defRPr/>
              </a:pPr>
              <a:t>11</a:t>
            </a:fld>
            <a:endParaRPr lang="en-US" dirty="0"/>
          </a:p>
        </p:txBody>
      </p:sp>
    </p:spTree>
    <p:extLst>
      <p:ext uri="{BB962C8B-B14F-4D97-AF65-F5344CB8AC3E}">
        <p14:creationId xmlns:mc="http://schemas.openxmlformats.org/markup-compatibility/2006" xmlns:mv="urn:schemas-microsoft-com:mac:vml" xmlns:p14="http://schemas.microsoft.com/office/powerpoint/2010/main" xmlns="" val="217167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Overal</a:t>
            </a:r>
            <a:r>
              <a:rPr lang="en-US" baseline="0" dirty="0" smtClean="0"/>
              <a:t>l point 5: Federal Alignment</a:t>
            </a:r>
            <a:endParaRPr lang="en-US" dirty="0" smtClean="0"/>
          </a:p>
          <a:p>
            <a:endParaRPr lang="en-US" dirty="0"/>
          </a:p>
        </p:txBody>
      </p:sp>
      <p:sp>
        <p:nvSpPr>
          <p:cNvPr id="4" name="Slide Number Placeholder 3"/>
          <p:cNvSpPr>
            <a:spLocks noGrp="1"/>
          </p:cNvSpPr>
          <p:nvPr>
            <p:ph type="sldNum" sz="quarter" idx="10"/>
          </p:nvPr>
        </p:nvSpPr>
        <p:spPr/>
        <p:txBody>
          <a:bodyPr/>
          <a:lstStyle/>
          <a:p>
            <a:fld id="{928FC64A-60C3-441C-B005-370FED954B9F}" type="slidenum">
              <a:rPr lang="en-US" smtClean="0"/>
              <a:pPr/>
              <a:t>12</a:t>
            </a:fld>
            <a:endParaRPr lang="en-US" dirty="0"/>
          </a:p>
        </p:txBody>
      </p:sp>
    </p:spTree>
    <p:extLst>
      <p:ext uri="{BB962C8B-B14F-4D97-AF65-F5344CB8AC3E}">
        <p14:creationId xmlns:p14="http://schemas.microsoft.com/office/powerpoint/2010/main" xmlns="" val="18877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no harm</a:t>
            </a:r>
            <a:endParaRPr lang="en-US" dirty="0"/>
          </a:p>
        </p:txBody>
      </p:sp>
      <p:sp>
        <p:nvSpPr>
          <p:cNvPr id="4" name="Slide Number Placeholder 3"/>
          <p:cNvSpPr>
            <a:spLocks noGrp="1"/>
          </p:cNvSpPr>
          <p:nvPr>
            <p:ph type="sldNum" sz="quarter" idx="10"/>
          </p:nvPr>
        </p:nvSpPr>
        <p:spPr/>
        <p:txBody>
          <a:bodyPr/>
          <a:lstStyle/>
          <a:p>
            <a:pPr>
              <a:defRPr/>
            </a:pPr>
            <a:fld id="{F3E37125-4A99-43CF-9D06-4F1234F48E6C}"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Failure modes</a:t>
            </a:r>
            <a:endParaRPr lang="en-US" dirty="0"/>
          </a:p>
        </p:txBody>
      </p:sp>
      <p:sp>
        <p:nvSpPr>
          <p:cNvPr id="4" name="Slide Number Placeholder 3"/>
          <p:cNvSpPr>
            <a:spLocks noGrp="1"/>
          </p:cNvSpPr>
          <p:nvPr>
            <p:ph type="sldNum" sz="quarter" idx="10"/>
          </p:nvPr>
        </p:nvSpPr>
        <p:spPr/>
        <p:txBody>
          <a:bodyPr/>
          <a:lstStyle/>
          <a:p>
            <a:pPr>
              <a:defRPr/>
            </a:pPr>
            <a:fld id="{F3E37125-4A99-43CF-9D06-4F1234F48E6C}"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3124200" y="6356350"/>
            <a:ext cx="2895600" cy="365125"/>
          </a:xfrm>
          <a:prstGeom prst="rect">
            <a:avLst/>
          </a:prstGeom>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5E3C075-1F72-4B9B-8386-29E8D45DD7DC}"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09800"/>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209800"/>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61F42913-8FC2-4B34-B9BD-BE690CEE1031}"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2133600"/>
            <a:ext cx="8229600" cy="3992563"/>
          </a:xfrm>
        </p:spPr>
        <p:txBody>
          <a:bodyPr/>
          <a:lstStyle/>
          <a:p>
            <a:pPr lvl="0"/>
            <a:endParaRPr lang="en-US" noProof="0" smtClean="0"/>
          </a:p>
        </p:txBody>
      </p:sp>
      <p:sp>
        <p:nvSpPr>
          <p:cNvPr id="4" name="Rectangle 4"/>
          <p:cNvSpPr>
            <a:spLocks noGrp="1" noChangeArrowheads="1"/>
          </p:cNvSpPr>
          <p:nvPr>
            <p:ph type="sldNum" sz="quarter" idx="10"/>
          </p:nvPr>
        </p:nvSpPr>
        <p:spPr>
          <a:ln/>
        </p:spPr>
        <p:txBody>
          <a:bodyPr/>
          <a:lstStyle>
            <a:lvl1pPr>
              <a:defRPr/>
            </a:lvl1pPr>
          </a:lstStyle>
          <a:p>
            <a:pPr>
              <a:defRPr/>
            </a:pPr>
            <a:fld id="{66960708-0E9E-4C91-8FFD-047D7BFC7EE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6848AC05-DBD6-4CDF-8932-29E49CCF26F1}" type="slidenum">
              <a:rPr lang="en-US" smtClean="0"/>
              <a:pPr>
                <a:defRPr/>
              </a:pPr>
              <a:t>‹#›</a:t>
            </a:fld>
            <a:endParaRPr lang="en-US" dirty="0"/>
          </a:p>
        </p:txBody>
      </p:sp>
      <p:sp>
        <p:nvSpPr>
          <p:cNvPr id="4" name="Date Placeholder 3"/>
          <p:cNvSpPr>
            <a:spLocks noGrp="1"/>
          </p:cNvSpPr>
          <p:nvPr>
            <p:ph type="dt" sz="half" idx="11"/>
          </p:nvPr>
        </p:nvSpPr>
        <p:spPr>
          <a:xfrm>
            <a:off x="457200" y="6356350"/>
            <a:ext cx="2133600" cy="365125"/>
          </a:xfrm>
          <a:prstGeom prst="rect">
            <a:avLst/>
          </a:prstGeom>
        </p:spPr>
        <p:txBody>
          <a:bodyPr/>
          <a:lstStyle/>
          <a:p>
            <a:fld id="{9249BAED-E08A-4C6A-A0AE-7DD8365358D6}" type="datetimeFigureOut">
              <a:rPr lang="en-US" smtClean="0"/>
              <a:pPr/>
              <a:t>5/8/2013</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62" name="Picture 38"/>
          <p:cNvPicPr>
            <a:picLocks noChangeAspect="1" noChangeArrowheads="1"/>
          </p:cNvPicPr>
          <p:nvPr userDrawn="1"/>
        </p:nvPicPr>
        <p:blipFill>
          <a:blip r:embed="rId13" cstate="print"/>
          <a:srcRect/>
          <a:stretch>
            <a:fillRect/>
          </a:stretch>
        </p:blipFill>
        <p:spPr bwMode="auto">
          <a:xfrm>
            <a:off x="3886200" y="3448050"/>
            <a:ext cx="5257800" cy="3409950"/>
          </a:xfrm>
          <a:prstGeom prst="rect">
            <a:avLst/>
          </a:prstGeom>
          <a:noFill/>
          <a:ln w="9525">
            <a:noFill/>
            <a:miter lim="800000"/>
            <a:headEnd/>
            <a:tailEnd/>
          </a:ln>
          <a:effectLst/>
        </p:spPr>
      </p:pic>
      <p:pic>
        <p:nvPicPr>
          <p:cNvPr id="1063" name="Picture 39"/>
          <p:cNvPicPr>
            <a:picLocks noChangeAspect="1" noChangeArrowheads="1"/>
          </p:cNvPicPr>
          <p:nvPr userDrawn="1"/>
        </p:nvPicPr>
        <p:blipFill>
          <a:blip r:embed="rId14" cstate="print"/>
          <a:srcRect/>
          <a:stretch>
            <a:fillRect/>
          </a:stretch>
        </p:blipFill>
        <p:spPr bwMode="auto">
          <a:xfrm>
            <a:off x="5029200" y="1676400"/>
            <a:ext cx="4114800" cy="23241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7"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vid.B.Paul@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26.jpeg"/><Relationship Id="rId5" Type="http://schemas.openxmlformats.org/officeDocument/2006/relationships/hyperlink" Target="http://www.usace.army.mil/LeveeSafety/Background/Pages/intro.aspx" TargetMode="External"/><Relationship Id="rId4" Type="http://schemas.openxmlformats.org/officeDocument/2006/relationships/hyperlink" Target="https://nld.usace.army.mil/"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package" Target="../embeddings/Microsoft_Office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vmlDrawing" Target="../drawings/vmlDrawing5.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4.xml"/><Relationship Id="rId1" Type="http://schemas.openxmlformats.org/officeDocument/2006/relationships/vmlDrawing" Target="../drawings/vmlDrawing6.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3.xml"/><Relationship Id="rId1" Type="http://schemas.openxmlformats.org/officeDocument/2006/relationships/vmlDrawing" Target="../drawings/vmlDrawing7.v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4.xml"/><Relationship Id="rId1" Type="http://schemas.openxmlformats.org/officeDocument/2006/relationships/vmlDrawing" Target="../drawings/vmlDrawing8.vml"/><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4.xml"/><Relationship Id="rId1" Type="http://schemas.openxmlformats.org/officeDocument/2006/relationships/vmlDrawing" Target="../drawings/vmlDrawing9.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4.xml"/><Relationship Id="rId1" Type="http://schemas.openxmlformats.org/officeDocument/2006/relationships/vmlDrawing" Target="../drawings/vmlDrawing10.vml"/><Relationship Id="rId4" Type="http://schemas.openxmlformats.org/officeDocument/2006/relationships/chart" Target="../charts/char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vmlDrawing" Target="../drawings/vmlDrawing11.vml"/><Relationship Id="rId4" Type="http://schemas.openxmlformats.org/officeDocument/2006/relationships/oleObject" Target="../embeddings/oleObject9.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152400"/>
            <a:ext cx="8610600" cy="1600200"/>
          </a:xfrm>
        </p:spPr>
        <p:txBody>
          <a:bodyPr/>
          <a:lstStyle/>
          <a:p>
            <a:r>
              <a:rPr lang="en-US" dirty="0" smtClean="0"/>
              <a:t>RISK FRAMEWORK, RISK MANAGEMENT AND TOLERABLE RISK GUIDELINES</a:t>
            </a:r>
            <a:endParaRPr lang="en-US" dirty="0"/>
          </a:p>
        </p:txBody>
      </p:sp>
      <p:sp>
        <p:nvSpPr>
          <p:cNvPr id="4100" name="Text Box 4"/>
          <p:cNvSpPr txBox="1">
            <a:spLocks noChangeArrowheads="1"/>
          </p:cNvSpPr>
          <p:nvPr/>
        </p:nvSpPr>
        <p:spPr bwMode="auto">
          <a:xfrm>
            <a:off x="228600" y="1828800"/>
            <a:ext cx="3505200" cy="2185214"/>
          </a:xfrm>
          <a:prstGeom prst="rect">
            <a:avLst/>
          </a:prstGeom>
          <a:noFill/>
          <a:ln w="9525">
            <a:noFill/>
            <a:miter lim="800000"/>
            <a:headEnd/>
            <a:tailEnd/>
          </a:ln>
          <a:effectLst/>
        </p:spPr>
        <p:txBody>
          <a:bodyPr>
            <a:spAutoFit/>
          </a:bodyPr>
          <a:lstStyle/>
          <a:p>
            <a:r>
              <a:rPr lang="en-US" sz="1600" b="1" dirty="0" smtClean="0"/>
              <a:t>Dave Paul, P.E.</a:t>
            </a:r>
          </a:p>
          <a:p>
            <a:r>
              <a:rPr lang="en-US" sz="1600" dirty="0" smtClean="0"/>
              <a:t>Lead Civil Engineer</a:t>
            </a:r>
          </a:p>
          <a:p>
            <a:r>
              <a:rPr lang="en-US" sz="1600" dirty="0" smtClean="0"/>
              <a:t>U.S. Army Corps of Engineers</a:t>
            </a:r>
          </a:p>
          <a:p>
            <a:r>
              <a:rPr lang="en-US" sz="1600" dirty="0" smtClean="0"/>
              <a:t>Risk Management Center    </a:t>
            </a:r>
          </a:p>
          <a:p>
            <a:r>
              <a:rPr lang="en-US" sz="1600" dirty="0" smtClean="0">
                <a:hlinkClick r:id="rId2"/>
              </a:rPr>
              <a:t>David.B.Paul@usace.army.mil</a:t>
            </a:r>
            <a:endParaRPr lang="en-US" sz="1600" dirty="0" smtClean="0"/>
          </a:p>
          <a:p>
            <a:pPr>
              <a:spcBef>
                <a:spcPts val="0"/>
              </a:spcBef>
            </a:pPr>
            <a:endParaRPr lang="en-US" sz="1400" dirty="0" smtClean="0"/>
          </a:p>
          <a:p>
            <a:pPr>
              <a:spcBef>
                <a:spcPts val="0"/>
              </a:spcBef>
            </a:pPr>
            <a:r>
              <a:rPr lang="en-US" sz="1400" dirty="0" smtClean="0"/>
              <a:t>Dam Safety Workshop</a:t>
            </a:r>
          </a:p>
          <a:p>
            <a:pPr>
              <a:spcBef>
                <a:spcPts val="0"/>
              </a:spcBef>
            </a:pPr>
            <a:r>
              <a:rPr lang="en-US" sz="1400" dirty="0" smtClean="0"/>
              <a:t>Brasília, Brazil</a:t>
            </a:r>
          </a:p>
          <a:p>
            <a:pPr>
              <a:spcBef>
                <a:spcPts val="0"/>
              </a:spcBef>
            </a:pPr>
            <a:r>
              <a:rPr lang="en-US" sz="1400" dirty="0" smtClean="0"/>
              <a:t>20-24 May 2013</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207963"/>
          <a:ext cx="9144000" cy="7065963"/>
        </p:xfrm>
        <a:graphic>
          <a:graphicData uri="http://schemas.openxmlformats.org/presentationml/2006/ole">
            <p:oleObj spid="_x0000_s114690" name="Acrobat Document" r:id="rId3" imgW="5940000" imgH="4577760" progId="AcroExch.Document.7">
              <p:embed/>
            </p:oleObj>
          </a:graphicData>
        </a:graphic>
      </p:graphicFrame>
      <p:sp>
        <p:nvSpPr>
          <p:cNvPr id="4" name="TextBox 3"/>
          <p:cNvSpPr txBox="1"/>
          <p:nvPr/>
        </p:nvSpPr>
        <p:spPr>
          <a:xfrm>
            <a:off x="990600" y="152400"/>
            <a:ext cx="7924800" cy="707886"/>
          </a:xfrm>
          <a:prstGeom prst="rect">
            <a:avLst/>
          </a:prstGeom>
          <a:solidFill>
            <a:schemeClr val="bg1"/>
          </a:solidFill>
        </p:spPr>
        <p:txBody>
          <a:bodyPr wrap="square" rtlCol="0">
            <a:spAutoFit/>
          </a:bodyPr>
          <a:lstStyle/>
          <a:p>
            <a:pPr algn="ctr"/>
            <a:r>
              <a:rPr lang="en-US" sz="4000" b="1" dirty="0" smtClean="0"/>
              <a:t>Let’s Change the Dialogue!</a:t>
            </a:r>
            <a:endParaRPr lang="en-US" sz="4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6848AC05-DBD6-4CDF-8932-29E49CCF26F1}" type="slidenum">
              <a:rPr lang="en-US" smtClean="0"/>
              <a:pPr>
                <a:defRPr/>
              </a:pPr>
              <a:t>11</a:t>
            </a:fld>
            <a:endParaRPr lang="en-US" dirty="0"/>
          </a:p>
        </p:txBody>
      </p:sp>
      <p:pic>
        <p:nvPicPr>
          <p:cNvPr id="9218" name="Picture 2" descr="F:\Sandbagging.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6200" y="-381000"/>
            <a:ext cx="9144001" cy="754380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4" name="TextBox 3"/>
          <p:cNvSpPr txBox="1"/>
          <p:nvPr/>
        </p:nvSpPr>
        <p:spPr>
          <a:xfrm>
            <a:off x="914400" y="5410200"/>
            <a:ext cx="7311617" cy="584775"/>
          </a:xfrm>
          <a:prstGeom prst="rect">
            <a:avLst/>
          </a:prstGeom>
          <a:noFill/>
        </p:spPr>
        <p:txBody>
          <a:bodyPr wrap="none" rtlCol="0">
            <a:spAutoFit/>
          </a:bodyPr>
          <a:lstStyle/>
          <a:p>
            <a:r>
              <a:rPr lang="en-US" sz="3200" b="1" dirty="0" smtClean="0"/>
              <a:t>Shared Risks, Shared Responsibility</a:t>
            </a:r>
            <a:endParaRPr lang="en-US" sz="3200" b="1" dirty="0"/>
          </a:p>
        </p:txBody>
      </p:sp>
    </p:spTree>
    <p:extLst>
      <p:ext uri="{BB962C8B-B14F-4D97-AF65-F5344CB8AC3E}">
        <p14:creationId xmlns:mc="http://schemas.openxmlformats.org/markup-compatibility/2006" xmlns:mv="urn:schemas-microsoft-com:mac:vml" xmlns:p14="http://schemas.microsoft.com/office/powerpoint/2010/main" xmlns="" val="3700342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freecrmstrategies.files.wordpress.com/2010/11/rowing_crew.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600200" y="304800"/>
            <a:ext cx="5277279" cy="769441"/>
          </a:xfrm>
          <a:prstGeom prst="rect">
            <a:avLst/>
          </a:prstGeom>
          <a:noFill/>
        </p:spPr>
        <p:txBody>
          <a:bodyPr wrap="none" rtlCol="0">
            <a:spAutoFit/>
          </a:bodyPr>
          <a:lstStyle/>
          <a:p>
            <a:r>
              <a:rPr lang="en-US" sz="4400" b="1" dirty="0" smtClean="0"/>
              <a:t>Systems Approach</a:t>
            </a:r>
            <a:endParaRPr lang="en-US" sz="4400" b="1" dirty="0"/>
          </a:p>
        </p:txBody>
      </p:sp>
    </p:spTree>
    <p:extLst>
      <p:ext uri="{BB962C8B-B14F-4D97-AF65-F5344CB8AC3E}">
        <p14:creationId xmlns:p14="http://schemas.microsoft.com/office/powerpoint/2010/main" xmlns="" val="3759351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2910E39-9DDD-4401-B793-84D146E805B1}" type="slidenum">
              <a:rPr lang="en-US" smtClean="0"/>
              <a:pPr>
                <a:defRPr/>
              </a:pPr>
              <a:t>13</a:t>
            </a:fld>
            <a:endParaRPr lang="en-US" dirty="0"/>
          </a:p>
        </p:txBody>
      </p:sp>
      <p:pic>
        <p:nvPicPr>
          <p:cNvPr id="191490" name="Picture 2" descr="http://ts2.mm.bing.net/th?id=I4564189426549277&amp;pid=1.7&amp;w=122&amp;h=149&amp;c=7&amp;rs=1"/>
          <p:cNvPicPr>
            <a:picLocks noChangeAspect="1" noChangeArrowheads="1"/>
          </p:cNvPicPr>
          <p:nvPr/>
        </p:nvPicPr>
        <p:blipFill>
          <a:blip r:embed="rId2" cstate="print"/>
          <a:srcRect/>
          <a:stretch>
            <a:fillRect/>
          </a:stretch>
        </p:blipFill>
        <p:spPr bwMode="auto">
          <a:xfrm>
            <a:off x="5562600" y="2837512"/>
            <a:ext cx="2457450" cy="3001314"/>
          </a:xfrm>
          <a:prstGeom prst="rect">
            <a:avLst/>
          </a:prstGeom>
          <a:noFill/>
        </p:spPr>
      </p:pic>
      <p:pic>
        <p:nvPicPr>
          <p:cNvPr id="191493" name="Picture 5" descr="http://ts1.mm.bing.net/th?id=I4591166119151660&amp;pid=1.7&amp;w=166&amp;h=144&amp;c=7&amp;rs=1"/>
          <p:cNvPicPr>
            <a:picLocks noChangeAspect="1" noChangeArrowheads="1"/>
          </p:cNvPicPr>
          <p:nvPr/>
        </p:nvPicPr>
        <p:blipFill>
          <a:blip r:embed="rId3" cstate="print"/>
          <a:srcRect/>
          <a:stretch>
            <a:fillRect/>
          </a:stretch>
        </p:blipFill>
        <p:spPr bwMode="auto">
          <a:xfrm>
            <a:off x="0" y="-396608"/>
            <a:ext cx="9144000" cy="7932151"/>
          </a:xfrm>
          <a:prstGeom prst="rect">
            <a:avLst/>
          </a:prstGeom>
          <a:noFill/>
        </p:spPr>
      </p:pic>
      <p:sp>
        <p:nvSpPr>
          <p:cNvPr id="5" name="TextBox 4"/>
          <p:cNvSpPr txBox="1"/>
          <p:nvPr/>
        </p:nvSpPr>
        <p:spPr>
          <a:xfrm>
            <a:off x="762000" y="762000"/>
            <a:ext cx="3730508" cy="1446550"/>
          </a:xfrm>
          <a:prstGeom prst="rect">
            <a:avLst/>
          </a:prstGeom>
          <a:noFill/>
        </p:spPr>
        <p:txBody>
          <a:bodyPr wrap="none" rtlCol="0">
            <a:spAutoFit/>
          </a:bodyPr>
          <a:lstStyle/>
          <a:p>
            <a:r>
              <a:rPr lang="en-US" sz="4400" b="1" dirty="0" smtClean="0"/>
              <a:t>Periodic and </a:t>
            </a:r>
          </a:p>
          <a:p>
            <a:r>
              <a:rPr lang="en-US" sz="4400" b="1" dirty="0" smtClean="0"/>
              <a:t>Continuing</a:t>
            </a:r>
            <a:endParaRPr lang="en-US" sz="4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43F20B-9ABF-403B-BADA-7CEA110C3B16}" type="slidenum">
              <a:rPr lang="en-US" smtClean="0"/>
              <a:pPr>
                <a:defRPr/>
              </a:pPr>
              <a:t>14</a:t>
            </a:fld>
            <a:endParaRPr lang="en-US" dirty="0"/>
          </a:p>
        </p:txBody>
      </p:sp>
      <p:pic>
        <p:nvPicPr>
          <p:cNvPr id="10248" name="Picture 8" descr="http://ts1.mm.bing.net/th?id=I4530916314383028&amp;pid=1.8&amp;w=257&amp;h=155&amp;c=7&amp;rs=1"/>
          <p:cNvPicPr>
            <a:picLocks noChangeAspect="1" noChangeArrowheads="1"/>
          </p:cNvPicPr>
          <p:nvPr/>
        </p:nvPicPr>
        <p:blipFill>
          <a:blip r:embed="rId3" cstate="print"/>
          <a:srcRect/>
          <a:stretch>
            <a:fillRect/>
          </a:stretch>
        </p:blipFill>
        <p:spPr bwMode="auto">
          <a:xfrm>
            <a:off x="-1" y="1"/>
            <a:ext cx="11371005" cy="6858000"/>
          </a:xfrm>
          <a:prstGeom prst="rect">
            <a:avLst/>
          </a:prstGeom>
          <a:noFill/>
        </p:spPr>
      </p:pic>
      <p:sp>
        <p:nvSpPr>
          <p:cNvPr id="6" name="TextBox 5"/>
          <p:cNvSpPr txBox="1"/>
          <p:nvPr/>
        </p:nvSpPr>
        <p:spPr>
          <a:xfrm>
            <a:off x="2971800" y="5791200"/>
            <a:ext cx="5867401" cy="769441"/>
          </a:xfrm>
          <a:prstGeom prst="rect">
            <a:avLst/>
          </a:prstGeom>
          <a:noFill/>
        </p:spPr>
        <p:txBody>
          <a:bodyPr wrap="square" rtlCol="0">
            <a:spAutoFit/>
          </a:bodyPr>
          <a:lstStyle/>
          <a:p>
            <a:r>
              <a:rPr lang="en-US" sz="4400" b="1" dirty="0" smtClean="0"/>
              <a:t>First, Do No Harm…</a:t>
            </a:r>
            <a:endParaRPr lang="en-US" sz="4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2910E39-9DDD-4401-B793-84D146E805B1}" type="slidenum">
              <a:rPr lang="en-US" smtClean="0"/>
              <a:pPr>
                <a:defRPr/>
              </a:pPr>
              <a:t>15</a:t>
            </a:fld>
            <a:endParaRPr lang="en-US" dirty="0"/>
          </a:p>
        </p:txBody>
      </p:sp>
      <p:pic>
        <p:nvPicPr>
          <p:cNvPr id="8194" name="Picture 2" descr="http://ts4.mm.bing.net/th?id=I4607525660525051&amp;pid=1.8&amp;w=232&amp;h=155&amp;c=7&amp;rs=1"/>
          <p:cNvPicPr>
            <a:picLocks noChangeAspect="1" noChangeArrowheads="1"/>
          </p:cNvPicPr>
          <p:nvPr/>
        </p:nvPicPr>
        <p:blipFill>
          <a:blip r:embed="rId3" cstate="print"/>
          <a:srcRect/>
          <a:stretch>
            <a:fillRect/>
          </a:stretch>
        </p:blipFill>
        <p:spPr bwMode="auto">
          <a:xfrm>
            <a:off x="-457200" y="0"/>
            <a:ext cx="10264877" cy="6858000"/>
          </a:xfrm>
          <a:prstGeom prst="rect">
            <a:avLst/>
          </a:prstGeom>
          <a:noFill/>
        </p:spPr>
      </p:pic>
      <p:sp>
        <p:nvSpPr>
          <p:cNvPr id="4" name="TextBox 3"/>
          <p:cNvSpPr txBox="1"/>
          <p:nvPr/>
        </p:nvSpPr>
        <p:spPr>
          <a:xfrm>
            <a:off x="4191000" y="3581400"/>
            <a:ext cx="4576894" cy="2123658"/>
          </a:xfrm>
          <a:prstGeom prst="rect">
            <a:avLst/>
          </a:prstGeom>
          <a:noFill/>
        </p:spPr>
        <p:txBody>
          <a:bodyPr wrap="none" rtlCol="0">
            <a:spAutoFit/>
          </a:bodyPr>
          <a:lstStyle/>
          <a:p>
            <a:r>
              <a:rPr lang="en-US" sz="4400" b="1" dirty="0" smtClean="0"/>
              <a:t>Understand</a:t>
            </a:r>
          </a:p>
          <a:p>
            <a:r>
              <a:rPr lang="en-US" sz="4400" b="1" dirty="0" smtClean="0"/>
              <a:t>Potential Failure</a:t>
            </a:r>
          </a:p>
          <a:p>
            <a:r>
              <a:rPr lang="en-US" sz="4400" b="1" dirty="0" smtClean="0"/>
              <a:t>Modes!</a:t>
            </a:r>
            <a:endParaRPr lang="en-US" sz="4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Critical Thinking</a:t>
            </a:r>
            <a:endParaRPr lang="en-US" dirty="0"/>
          </a:p>
        </p:txBody>
      </p:sp>
      <p:sp>
        <p:nvSpPr>
          <p:cNvPr id="6" name="Content Placeholder 5"/>
          <p:cNvSpPr>
            <a:spLocks noGrp="1"/>
          </p:cNvSpPr>
          <p:nvPr>
            <p:ph sz="half" idx="2"/>
          </p:nvPr>
        </p:nvSpPr>
        <p:spPr/>
        <p:txBody>
          <a:bodyPr/>
          <a:lstStyle/>
          <a:p>
            <a:r>
              <a:rPr lang="en-US" dirty="0" smtClean="0"/>
              <a:t>Institutionalize Lessons in Policy…</a:t>
            </a:r>
          </a:p>
          <a:p>
            <a:r>
              <a:rPr lang="en-US" dirty="0" smtClean="0"/>
              <a:t>…Add Critical Thinking in all Cases</a:t>
            </a:r>
          </a:p>
          <a:p>
            <a:r>
              <a:rPr lang="en-US" dirty="0" smtClean="0"/>
              <a:t>Be Decision Oriented</a:t>
            </a:r>
            <a:endParaRPr lang="en-US" dirty="0"/>
          </a:p>
        </p:txBody>
      </p:sp>
      <p:sp>
        <p:nvSpPr>
          <p:cNvPr id="2" name="Slide Number Placeholder 1"/>
          <p:cNvSpPr>
            <a:spLocks noGrp="1"/>
          </p:cNvSpPr>
          <p:nvPr>
            <p:ph type="sldNum" sz="quarter" idx="10"/>
          </p:nvPr>
        </p:nvSpPr>
        <p:spPr/>
        <p:txBody>
          <a:bodyPr/>
          <a:lstStyle/>
          <a:p>
            <a:pPr>
              <a:defRPr/>
            </a:pPr>
            <a:fld id="{42910E39-9DDD-4401-B793-84D146E805B1}" type="slidenum">
              <a:rPr lang="en-US" smtClean="0"/>
              <a:pPr>
                <a:defRPr/>
              </a:pPr>
              <a:t>16</a:t>
            </a:fld>
            <a:endParaRPr lang="en-US" dirty="0"/>
          </a:p>
        </p:txBody>
      </p:sp>
      <p:pic>
        <p:nvPicPr>
          <p:cNvPr id="6150" name="Picture 6" descr="http://ts1.mm.bing.net/th?id=I4863398323945496&amp;pid=1.8&amp;w=168&amp;h=141&amp;c=7&amp;rs=1"/>
          <p:cNvPicPr>
            <a:picLocks noChangeAspect="1" noChangeArrowheads="1"/>
          </p:cNvPicPr>
          <p:nvPr/>
        </p:nvPicPr>
        <p:blipFill>
          <a:blip r:embed="rId3" cstate="print"/>
          <a:srcRect/>
          <a:stretch>
            <a:fillRect/>
          </a:stretch>
        </p:blipFill>
        <p:spPr bwMode="auto">
          <a:xfrm>
            <a:off x="228600" y="1676400"/>
            <a:ext cx="4267200" cy="358140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27B59C11-9019-458B-B24A-26300FB493F3}" type="slidenum">
              <a:rPr lang="en-US" smtClean="0">
                <a:latin typeface="Arial" charset="0"/>
              </a:rPr>
              <a:pPr/>
              <a:t>17</a:t>
            </a:fld>
            <a:endParaRPr lang="en-US" smtClean="0">
              <a:latin typeface="Arial" charset="0"/>
            </a:endParaRPr>
          </a:p>
        </p:txBody>
      </p:sp>
      <p:sp>
        <p:nvSpPr>
          <p:cNvPr id="26627" name="Rectangle 2"/>
          <p:cNvSpPr>
            <a:spLocks noGrp="1" noChangeArrowheads="1"/>
          </p:cNvSpPr>
          <p:nvPr>
            <p:ph type="title"/>
          </p:nvPr>
        </p:nvSpPr>
        <p:spPr>
          <a:xfrm>
            <a:off x="457200" y="381000"/>
            <a:ext cx="8229600" cy="1752600"/>
          </a:xfrm>
        </p:spPr>
        <p:txBody>
          <a:bodyPr/>
          <a:lstStyle/>
          <a:p>
            <a:pPr eaLnBrk="1" hangingPunct="1"/>
            <a:r>
              <a:rPr lang="en-US" sz="4000" b="1" dirty="0" smtClean="0">
                <a:solidFill>
                  <a:schemeClr val="tx1"/>
                </a:solidFill>
              </a:rPr>
              <a:t>IMPROVING THE USACE DAM</a:t>
            </a:r>
            <a:br>
              <a:rPr lang="en-US" sz="4000" b="1" dirty="0" smtClean="0">
                <a:solidFill>
                  <a:schemeClr val="tx1"/>
                </a:solidFill>
              </a:rPr>
            </a:br>
            <a:r>
              <a:rPr lang="en-US" sz="4000" b="1" dirty="0" smtClean="0">
                <a:solidFill>
                  <a:schemeClr val="tx1"/>
                </a:solidFill>
              </a:rPr>
              <a:t> SAFETY  PROGRAM</a:t>
            </a:r>
            <a:r>
              <a:rPr lang="en-US" sz="4400" dirty="0" smtClean="0">
                <a:solidFill>
                  <a:schemeClr val="tx1"/>
                </a:solidFill>
              </a:rPr>
              <a:t/>
            </a:r>
            <a:br>
              <a:rPr lang="en-US" sz="4400" dirty="0" smtClean="0">
                <a:solidFill>
                  <a:schemeClr val="tx1"/>
                </a:solidFill>
              </a:rPr>
            </a:br>
            <a:endParaRPr lang="en-US" sz="4400" dirty="0" smtClean="0">
              <a:solidFill>
                <a:schemeClr val="tx1"/>
              </a:solidFill>
            </a:endParaRPr>
          </a:p>
        </p:txBody>
      </p:sp>
      <p:sp>
        <p:nvSpPr>
          <p:cNvPr id="10243" name="Rectangle 3"/>
          <p:cNvSpPr>
            <a:spLocks noGrp="1" noChangeArrowheads="1"/>
          </p:cNvSpPr>
          <p:nvPr>
            <p:ph type="body" idx="1"/>
          </p:nvPr>
        </p:nvSpPr>
        <p:spPr>
          <a:xfrm>
            <a:off x="457200" y="2133600"/>
            <a:ext cx="8229600" cy="4343400"/>
          </a:xfrm>
        </p:spPr>
        <p:txBody>
          <a:bodyPr/>
          <a:lstStyle/>
          <a:p>
            <a:pPr eaLnBrk="1" hangingPunct="1">
              <a:buFont typeface="Wingdings" pitchFamily="2" charset="2"/>
              <a:buNone/>
            </a:pPr>
            <a:r>
              <a:rPr lang="en-US" sz="2400" dirty="0" smtClean="0"/>
              <a:t>In September 2001, the ASDSO Peer Review Team issued a Draft report, stating:</a:t>
            </a:r>
            <a:r>
              <a:rPr lang="en-US" sz="2400" b="1" dirty="0" smtClean="0"/>
              <a:t> </a:t>
            </a:r>
          </a:p>
          <a:p>
            <a:pPr eaLnBrk="1" hangingPunct="1">
              <a:buFont typeface="Wingdings" pitchFamily="2" charset="2"/>
              <a:buNone/>
            </a:pPr>
            <a:endParaRPr lang="en-US" sz="2400" b="1" dirty="0" smtClean="0"/>
          </a:p>
          <a:p>
            <a:pPr algn="ctr" eaLnBrk="1" hangingPunct="1">
              <a:buFont typeface="Wingdings" pitchFamily="2" charset="2"/>
              <a:buNone/>
            </a:pPr>
            <a:r>
              <a:rPr lang="en-US" sz="2400" b="1" i="1" dirty="0" smtClean="0"/>
              <a:t>“USACE has a marginally acceptable dam safety program.”</a:t>
            </a:r>
          </a:p>
          <a:p>
            <a:pPr algn="ctr" eaLnBrk="1" hangingPunct="1">
              <a:buFont typeface="Wingdings" pitchFamily="2" charset="2"/>
              <a:buNone/>
            </a:pPr>
            <a:endParaRPr lang="en-US" sz="2400" b="1" i="1" dirty="0" smtClean="0"/>
          </a:p>
          <a:p>
            <a:pPr eaLnBrk="1" hangingPunct="1">
              <a:buFont typeface="Wingdings" pitchFamily="2" charset="2"/>
              <a:buNone/>
            </a:pPr>
            <a:r>
              <a:rPr lang="en-US" sz="2400" dirty="0" smtClean="0"/>
              <a:t>The Peer Review Team issued 17 recommendations on how the Corps could regain leadership in the Dam Safety field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0794C9AA-9073-4874-9D66-BE399FC9DB79}" type="slidenum">
              <a:rPr lang="en-US" smtClean="0">
                <a:latin typeface="Arial" charset="0"/>
              </a:rPr>
              <a:pPr/>
              <a:t>18</a:t>
            </a:fld>
            <a:endParaRPr lang="en-US" smtClean="0">
              <a:latin typeface="Arial" charset="0"/>
            </a:endParaRPr>
          </a:p>
        </p:txBody>
      </p:sp>
      <p:sp>
        <p:nvSpPr>
          <p:cNvPr id="27651" name="Rectangle 2"/>
          <p:cNvSpPr>
            <a:spLocks noGrp="1" noChangeArrowheads="1"/>
          </p:cNvSpPr>
          <p:nvPr>
            <p:ph type="title"/>
          </p:nvPr>
        </p:nvSpPr>
        <p:spPr>
          <a:xfrm>
            <a:off x="457200" y="304800"/>
            <a:ext cx="8229600" cy="1676400"/>
          </a:xfrm>
        </p:spPr>
        <p:txBody>
          <a:bodyPr/>
          <a:lstStyle/>
          <a:p>
            <a:pPr eaLnBrk="1" hangingPunct="1"/>
            <a:r>
              <a:rPr lang="en-US" sz="4000" dirty="0" smtClean="0">
                <a:solidFill>
                  <a:schemeClr val="tx1"/>
                </a:solidFill>
              </a:rPr>
              <a:t> </a:t>
            </a:r>
            <a:r>
              <a:rPr lang="en-US" sz="4000" b="1" dirty="0" smtClean="0">
                <a:solidFill>
                  <a:schemeClr val="tx1"/>
                </a:solidFill>
              </a:rPr>
              <a:t>THE USACE DAM AND LEVEE</a:t>
            </a:r>
            <a:br>
              <a:rPr lang="en-US" sz="4000" b="1" dirty="0" smtClean="0">
                <a:solidFill>
                  <a:schemeClr val="tx1"/>
                </a:solidFill>
              </a:rPr>
            </a:br>
            <a:r>
              <a:rPr lang="en-US" sz="4000" b="1" dirty="0" smtClean="0">
                <a:solidFill>
                  <a:schemeClr val="tx1"/>
                </a:solidFill>
              </a:rPr>
              <a:t> SAFETY  PROGRAM</a:t>
            </a:r>
          </a:p>
        </p:txBody>
      </p:sp>
      <p:sp>
        <p:nvSpPr>
          <p:cNvPr id="27652" name="Rectangle 3"/>
          <p:cNvSpPr>
            <a:spLocks noGrp="1" noChangeArrowheads="1"/>
          </p:cNvSpPr>
          <p:nvPr>
            <p:ph type="body" idx="1"/>
          </p:nvPr>
        </p:nvSpPr>
        <p:spPr>
          <a:xfrm>
            <a:off x="457200" y="1981200"/>
            <a:ext cx="8229600" cy="4267200"/>
          </a:xfrm>
        </p:spPr>
        <p:txBody>
          <a:bodyPr/>
          <a:lstStyle/>
          <a:p>
            <a:pPr eaLnBrk="1" hangingPunct="1">
              <a:lnSpc>
                <a:spcPct val="90000"/>
              </a:lnSpc>
            </a:pPr>
            <a:r>
              <a:rPr lang="en-US" sz="2400" dirty="0" smtClean="0"/>
              <a:t>Established National Dam Safety Steering Committee</a:t>
            </a:r>
          </a:p>
          <a:p>
            <a:pPr eaLnBrk="1" hangingPunct="1">
              <a:lnSpc>
                <a:spcPct val="90000"/>
              </a:lnSpc>
            </a:pPr>
            <a:r>
              <a:rPr lang="en-US" sz="2400" dirty="0" smtClean="0"/>
              <a:t>Established Special Assistant for Dam and Levee Safety in HQ</a:t>
            </a:r>
          </a:p>
          <a:p>
            <a:pPr eaLnBrk="1" hangingPunct="1">
              <a:lnSpc>
                <a:spcPct val="90000"/>
              </a:lnSpc>
            </a:pPr>
            <a:r>
              <a:rPr lang="en-US" sz="2400" dirty="0" smtClean="0"/>
              <a:t>Established Policy and Procedures Team</a:t>
            </a:r>
          </a:p>
          <a:p>
            <a:pPr eaLnBrk="1" hangingPunct="1">
              <a:lnSpc>
                <a:spcPct val="90000"/>
              </a:lnSpc>
            </a:pPr>
            <a:r>
              <a:rPr lang="en-US" sz="2400" dirty="0" smtClean="0"/>
              <a:t>Established Risk Management Center</a:t>
            </a:r>
          </a:p>
          <a:p>
            <a:pPr eaLnBrk="1" hangingPunct="1">
              <a:lnSpc>
                <a:spcPct val="90000"/>
              </a:lnSpc>
            </a:pPr>
            <a:r>
              <a:rPr lang="en-US" sz="2400" dirty="0" smtClean="0"/>
              <a:t>Established Senior Oversight Group (Chaired by Special Assistant for Dam and Levee Safety)</a:t>
            </a:r>
          </a:p>
          <a:p>
            <a:pPr eaLnBrk="1" hangingPunct="1">
              <a:lnSpc>
                <a:spcPct val="90000"/>
              </a:lnSpc>
            </a:pPr>
            <a:r>
              <a:rPr lang="en-US" sz="2400" dirty="0" smtClean="0"/>
              <a:t>Revised ER 1110-2-1156 based on risk management principles</a:t>
            </a:r>
          </a:p>
          <a:p>
            <a:pPr eaLnBrk="1" hangingPunct="1">
              <a:lnSpc>
                <a:spcPct val="90000"/>
              </a:lnSpc>
            </a:pPr>
            <a:r>
              <a:rPr lang="en-US" sz="2400" dirty="0" smtClean="0"/>
              <a:t>An ER being developed for Levee safety</a:t>
            </a:r>
          </a:p>
          <a:p>
            <a:pPr eaLnBrk="1" hangingPunct="1">
              <a:lnSpc>
                <a:spcPct val="90000"/>
              </a:lnSpc>
            </a:pPr>
            <a:endParaRPr lang="en-US" sz="2400" dirty="0" smtClean="0"/>
          </a:p>
          <a:p>
            <a:pPr eaLnBrk="1" hangingPunct="1">
              <a:lnSpc>
                <a:spcPct val="90000"/>
              </a:lnSpc>
            </a:pPr>
            <a:endParaRPr lang="en-US" sz="2400" dirty="0" smtClean="0"/>
          </a:p>
          <a:p>
            <a:pPr lvl="1"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BD293454-0B1B-457F-85C9-534BC2CF5E5B}" type="slidenum">
              <a:rPr lang="en-US" smtClean="0">
                <a:latin typeface="Arial" charset="0"/>
              </a:rPr>
              <a:pPr/>
              <a:t>19</a:t>
            </a:fld>
            <a:endParaRPr lang="en-US" smtClean="0">
              <a:latin typeface="Arial" charset="0"/>
            </a:endParaRPr>
          </a:p>
        </p:txBody>
      </p:sp>
      <p:sp>
        <p:nvSpPr>
          <p:cNvPr id="32771" name="Rectangle 2"/>
          <p:cNvSpPr>
            <a:spLocks noGrp="1" noChangeArrowheads="1"/>
          </p:cNvSpPr>
          <p:nvPr>
            <p:ph type="title"/>
          </p:nvPr>
        </p:nvSpPr>
        <p:spPr>
          <a:xfrm>
            <a:off x="457200" y="304800"/>
            <a:ext cx="8229600" cy="1676400"/>
          </a:xfrm>
        </p:spPr>
        <p:txBody>
          <a:bodyPr/>
          <a:lstStyle/>
          <a:p>
            <a:pPr eaLnBrk="1" hangingPunct="1"/>
            <a:r>
              <a:rPr lang="en-US" sz="4000" dirty="0" smtClean="0">
                <a:solidFill>
                  <a:schemeClr val="tx1"/>
                </a:solidFill>
              </a:rPr>
              <a:t> </a:t>
            </a:r>
            <a:r>
              <a:rPr lang="en-US" sz="4000" b="1" dirty="0" smtClean="0">
                <a:solidFill>
                  <a:schemeClr val="tx1"/>
                </a:solidFill>
              </a:rPr>
              <a:t>THE USACE DAM AND LEVEE</a:t>
            </a:r>
            <a:br>
              <a:rPr lang="en-US" sz="4000" b="1" dirty="0" smtClean="0">
                <a:solidFill>
                  <a:schemeClr val="tx1"/>
                </a:solidFill>
              </a:rPr>
            </a:br>
            <a:r>
              <a:rPr lang="en-US" sz="4000" b="1" dirty="0" smtClean="0">
                <a:solidFill>
                  <a:schemeClr val="tx1"/>
                </a:solidFill>
              </a:rPr>
              <a:t> SAFETY  PROGRAM</a:t>
            </a:r>
          </a:p>
        </p:txBody>
      </p:sp>
      <p:sp>
        <p:nvSpPr>
          <p:cNvPr id="32772" name="Rectangle 3"/>
          <p:cNvSpPr>
            <a:spLocks noGrp="1" noChangeArrowheads="1"/>
          </p:cNvSpPr>
          <p:nvPr>
            <p:ph type="body" idx="1"/>
          </p:nvPr>
        </p:nvSpPr>
        <p:spPr>
          <a:xfrm>
            <a:off x="457200" y="2209800"/>
            <a:ext cx="8229600" cy="3276600"/>
          </a:xfrm>
        </p:spPr>
        <p:txBody>
          <a:bodyPr/>
          <a:lstStyle/>
          <a:p>
            <a:pPr eaLnBrk="1" hangingPunct="1">
              <a:lnSpc>
                <a:spcPct val="90000"/>
              </a:lnSpc>
            </a:pPr>
            <a:r>
              <a:rPr lang="en-US" sz="2400" dirty="0" smtClean="0"/>
              <a:t>Established Mapping Modeling Consequence Center as part of the RMC (update and improve inundation mapping production)</a:t>
            </a:r>
          </a:p>
          <a:p>
            <a:pPr eaLnBrk="1" hangingPunct="1">
              <a:lnSpc>
                <a:spcPct val="90000"/>
              </a:lnSpc>
            </a:pPr>
            <a:r>
              <a:rPr lang="en-US" sz="2400" dirty="0" smtClean="0"/>
              <a:t>Developed tool boxes to facilitate risk evaluations (more than 10 discipline-specific tool boxes available for PA and IES)</a:t>
            </a:r>
          </a:p>
          <a:p>
            <a:pPr eaLnBrk="1" hangingPunct="1">
              <a:lnSpc>
                <a:spcPct val="90000"/>
              </a:lnSpc>
            </a:pPr>
            <a:r>
              <a:rPr lang="en-US" sz="2400" dirty="0" smtClean="0"/>
              <a:t>Established closer coordination with sister federal agencies (USBR, TVA, FERC, and NRCS) to ensure consistent policy where applicable</a:t>
            </a:r>
          </a:p>
          <a:p>
            <a:pPr eaLnBrk="1" hangingPunct="1">
              <a:lnSpc>
                <a:spcPct val="90000"/>
              </a:lnSpc>
            </a:pPr>
            <a:r>
              <a:rPr lang="en-US" sz="2400" dirty="0" smtClean="0"/>
              <a:t>Completed inventory of levee systems and established the </a:t>
            </a:r>
            <a:r>
              <a:rPr lang="en-US" sz="2400" dirty="0" err="1" smtClean="0"/>
              <a:t>databas</a:t>
            </a:r>
            <a:endParaRPr lang="en-US" sz="2400" dirty="0" smtClean="0"/>
          </a:p>
          <a:p>
            <a:pPr lvl="1" eaLnBrk="1" hangingPunct="1">
              <a:lnSpc>
                <a:spcPct val="90000"/>
              </a:lnSpc>
            </a:pPr>
            <a:endParaRPr lang="en-US" dirty="0" smtClean="0"/>
          </a:p>
          <a:p>
            <a:pPr lvl="1"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pPr eaLnBrk="1" hangingPunct="1"/>
            <a:r>
              <a:rPr lang="en-US" dirty="0" smtClean="0"/>
              <a:t>Origins</a:t>
            </a:r>
          </a:p>
        </p:txBody>
      </p:sp>
      <p:sp>
        <p:nvSpPr>
          <p:cNvPr id="3076" name="Rectangle 3"/>
          <p:cNvSpPr>
            <a:spLocks noGrp="1" noChangeArrowheads="1"/>
          </p:cNvSpPr>
          <p:nvPr>
            <p:ph idx="1"/>
          </p:nvPr>
        </p:nvSpPr>
        <p:spPr>
          <a:xfrm>
            <a:off x="457200" y="1295400"/>
            <a:ext cx="8229600" cy="4267199"/>
          </a:xfrm>
        </p:spPr>
        <p:txBody>
          <a:bodyPr>
            <a:noAutofit/>
          </a:bodyPr>
          <a:lstStyle/>
          <a:p>
            <a:pPr eaLnBrk="1" hangingPunct="1">
              <a:lnSpc>
                <a:spcPct val="80000"/>
              </a:lnSpc>
            </a:pPr>
            <a:r>
              <a:rPr lang="en-US" sz="2400" dirty="0" smtClean="0"/>
              <a:t>US Bureau of Reclamation performed initial deterministic studies for all of its dams.  A way to look after the dams long term.</a:t>
            </a:r>
          </a:p>
          <a:p>
            <a:pPr eaLnBrk="1" hangingPunct="1">
              <a:lnSpc>
                <a:spcPct val="80000"/>
              </a:lnSpc>
            </a:pPr>
            <a:endParaRPr lang="en-US" sz="2400" dirty="0" smtClean="0"/>
          </a:p>
          <a:p>
            <a:pPr eaLnBrk="1" hangingPunct="1">
              <a:lnSpc>
                <a:spcPct val="80000"/>
              </a:lnSpc>
            </a:pPr>
            <a:r>
              <a:rPr lang="en-US" sz="2400" dirty="0" smtClean="0"/>
              <a:t>Previous teams had tried to develop “minimum instrumentation requirements”, but could not agree on what they should be.</a:t>
            </a:r>
          </a:p>
          <a:p>
            <a:pPr eaLnBrk="1" hangingPunct="1">
              <a:lnSpc>
                <a:spcPct val="80000"/>
              </a:lnSpc>
            </a:pPr>
            <a:endParaRPr lang="en-US" sz="2400" dirty="0" smtClean="0"/>
          </a:p>
          <a:p>
            <a:pPr eaLnBrk="1" hangingPunct="1">
              <a:lnSpc>
                <a:spcPct val="80000"/>
              </a:lnSpc>
            </a:pPr>
            <a:r>
              <a:rPr lang="en-US" sz="2400" dirty="0" smtClean="0"/>
              <a:t>Team was formed to develop a process to address the long term monitoring issues. </a:t>
            </a:r>
          </a:p>
          <a:p>
            <a:pPr eaLnBrk="1" hangingPunct="1">
              <a:lnSpc>
                <a:spcPct val="80000"/>
              </a:lnSpc>
            </a:pPr>
            <a:endParaRPr lang="en-US" sz="2400" dirty="0" smtClean="0"/>
          </a:p>
          <a:p>
            <a:pPr eaLnBrk="1" hangingPunct="1">
              <a:lnSpc>
                <a:spcPct val="80000"/>
              </a:lnSpc>
            </a:pPr>
            <a:r>
              <a:rPr lang="en-US" sz="2400" dirty="0" smtClean="0"/>
              <a:t>The Probable Failure Mode Analyses (PFMA) process was developed.</a:t>
            </a:r>
          </a:p>
        </p:txBody>
      </p:sp>
      <p:sp>
        <p:nvSpPr>
          <p:cNvPr id="3074" name="Slide Number Placeholder 4"/>
          <p:cNvSpPr>
            <a:spLocks noGrp="1"/>
          </p:cNvSpPr>
          <p:nvPr>
            <p:ph type="sldNum" sz="quarter" idx="4294967295"/>
          </p:nvPr>
        </p:nvSpPr>
        <p:spPr>
          <a:xfrm>
            <a:off x="6553200" y="6356350"/>
            <a:ext cx="2133600" cy="365125"/>
          </a:xfrm>
          <a:prstGeom prst="rect">
            <a:avLst/>
          </a:prstGeom>
          <a:noFill/>
        </p:spPr>
        <p:txBody>
          <a:bodyPr/>
          <a:lstStyle/>
          <a:p>
            <a:pPr algn="ctr"/>
            <a:fld id="{930A3679-B6EB-4C82-A419-99BB66078892}" type="slidenum">
              <a:rPr lang="en-US" smtClean="0"/>
              <a:pPr algn="ctr"/>
              <a:t>2</a:t>
            </a:fld>
            <a:endParaRPr lang="en-US"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ABC6914F-1D15-4EB9-824E-A07830A13849}" type="slidenum">
              <a:rPr lang="en-US" smtClean="0">
                <a:latin typeface="Arial" charset="0"/>
              </a:rPr>
              <a:pPr/>
              <a:t>20</a:t>
            </a:fld>
            <a:endParaRPr lang="en-US" smtClean="0">
              <a:latin typeface="Arial" charset="0"/>
            </a:endParaRPr>
          </a:p>
        </p:txBody>
      </p:sp>
      <p:sp>
        <p:nvSpPr>
          <p:cNvPr id="55299" name="Rectangle 2"/>
          <p:cNvSpPr>
            <a:spLocks noGrp="1" noChangeArrowheads="1"/>
          </p:cNvSpPr>
          <p:nvPr>
            <p:ph type="title"/>
          </p:nvPr>
        </p:nvSpPr>
        <p:spPr>
          <a:xfrm>
            <a:off x="152400" y="685800"/>
            <a:ext cx="9144000" cy="762000"/>
          </a:xfrm>
          <a:noFill/>
        </p:spPr>
        <p:txBody>
          <a:bodyPr/>
          <a:lstStyle/>
          <a:p>
            <a:pPr eaLnBrk="1" hangingPunct="1"/>
            <a:r>
              <a:rPr lang="en-US" b="1" dirty="0" smtClean="0">
                <a:solidFill>
                  <a:schemeClr val="tx1"/>
                </a:solidFill>
              </a:rPr>
              <a:t>Transition to a Risk Informed Dam Safety Program</a:t>
            </a:r>
          </a:p>
        </p:txBody>
      </p:sp>
      <p:sp>
        <p:nvSpPr>
          <p:cNvPr id="55300" name="Rectangle 3"/>
          <p:cNvSpPr>
            <a:spLocks noGrp="1" noChangeArrowheads="1"/>
          </p:cNvSpPr>
          <p:nvPr>
            <p:ph type="body" idx="1"/>
          </p:nvPr>
        </p:nvSpPr>
        <p:spPr>
          <a:xfrm>
            <a:off x="457200" y="1951038"/>
            <a:ext cx="8229600" cy="4525962"/>
          </a:xfrm>
        </p:spPr>
        <p:txBody>
          <a:bodyPr/>
          <a:lstStyle/>
          <a:p>
            <a:pPr eaLnBrk="1" hangingPunct="1">
              <a:lnSpc>
                <a:spcPct val="90000"/>
              </a:lnSpc>
            </a:pPr>
            <a:r>
              <a:rPr lang="en-US" sz="2800" dirty="0" smtClean="0"/>
              <a:t>Moving from a solely standards based approach to a dam safety portfolio risk management approach  </a:t>
            </a:r>
          </a:p>
          <a:p>
            <a:pPr eaLnBrk="1" hangingPunct="1">
              <a:lnSpc>
                <a:spcPct val="90000"/>
              </a:lnSpc>
            </a:pPr>
            <a:r>
              <a:rPr lang="en-US" sz="2800" dirty="0" smtClean="0"/>
              <a:t>Standards based or essential guidelines approach is included in the risk informed approach</a:t>
            </a:r>
          </a:p>
          <a:p>
            <a:pPr eaLnBrk="1" hangingPunct="1">
              <a:lnSpc>
                <a:spcPct val="90000"/>
              </a:lnSpc>
            </a:pPr>
            <a:r>
              <a:rPr lang="en-US" sz="2800" dirty="0" smtClean="0"/>
              <a:t>One of the bases for a risk informed decision is achievement of tolerable risk guidelines </a:t>
            </a:r>
          </a:p>
          <a:p>
            <a:pPr eaLnBrk="1" hangingPunct="1">
              <a:lnSpc>
                <a:spcPct val="90000"/>
              </a:lnSpc>
            </a:pPr>
            <a:r>
              <a:rPr lang="en-US" sz="2800" dirty="0" smtClean="0"/>
              <a:t>Other non-quantitative factors will influence risk management decisions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0"/>
          </p:nvPr>
        </p:nvSpPr>
        <p:spPr>
          <a:noFill/>
        </p:spPr>
        <p:txBody>
          <a:bodyPr/>
          <a:lstStyle/>
          <a:p>
            <a:fld id="{4983D17E-1388-4B10-9BD9-8BCA659B69B0}" type="slidenum">
              <a:rPr lang="en-US" smtClean="0">
                <a:latin typeface="Arial" charset="0"/>
              </a:rPr>
              <a:pPr/>
              <a:t>21</a:t>
            </a:fld>
            <a:endParaRPr lang="en-US" smtClean="0">
              <a:latin typeface="Arial" charset="0"/>
            </a:endParaRPr>
          </a:p>
        </p:txBody>
      </p:sp>
      <p:sp>
        <p:nvSpPr>
          <p:cNvPr id="47107" name="Rectangle 2"/>
          <p:cNvSpPr>
            <a:spLocks noGrp="1" noChangeArrowheads="1"/>
          </p:cNvSpPr>
          <p:nvPr>
            <p:ph type="title" idx="4294967295"/>
          </p:nvPr>
        </p:nvSpPr>
        <p:spPr>
          <a:xfrm>
            <a:off x="381000" y="457200"/>
            <a:ext cx="8229600" cy="1600200"/>
          </a:xfrm>
          <a:solidFill>
            <a:schemeClr val="accent1"/>
          </a:solidFill>
        </p:spPr>
        <p:txBody>
          <a:bodyPr/>
          <a:lstStyle/>
          <a:p>
            <a:pPr eaLnBrk="1" hangingPunct="1"/>
            <a:r>
              <a:rPr lang="en-US" b="1" dirty="0" smtClean="0">
                <a:solidFill>
                  <a:schemeClr val="tx1"/>
                </a:solidFill>
              </a:rPr>
              <a:t>Management Initiatives:</a:t>
            </a:r>
            <a:br>
              <a:rPr lang="en-US" b="1" dirty="0" smtClean="0">
                <a:solidFill>
                  <a:schemeClr val="tx1"/>
                </a:solidFill>
              </a:rPr>
            </a:br>
            <a:r>
              <a:rPr lang="en-US" b="1" dirty="0" smtClean="0">
                <a:solidFill>
                  <a:schemeClr val="tx1"/>
                </a:solidFill>
              </a:rPr>
              <a:t>Principles of Decision Making</a:t>
            </a:r>
          </a:p>
        </p:txBody>
      </p:sp>
      <p:sp>
        <p:nvSpPr>
          <p:cNvPr id="32771" name="Rectangle 3"/>
          <p:cNvSpPr>
            <a:spLocks noGrp="1" noChangeArrowheads="1"/>
          </p:cNvSpPr>
          <p:nvPr>
            <p:ph type="body" sz="half" idx="4294967295"/>
          </p:nvPr>
        </p:nvSpPr>
        <p:spPr>
          <a:xfrm>
            <a:off x="457200" y="2514600"/>
            <a:ext cx="4038600" cy="3916363"/>
          </a:xfrm>
        </p:spPr>
        <p:txBody>
          <a:bodyPr/>
          <a:lstStyle/>
          <a:p>
            <a:pPr eaLnBrk="1" hangingPunct="1"/>
            <a:r>
              <a:rPr lang="en-US" sz="2400" smtClean="0"/>
              <a:t>Locally Led</a:t>
            </a:r>
          </a:p>
          <a:p>
            <a:pPr eaLnBrk="1" hangingPunct="1"/>
            <a:r>
              <a:rPr lang="en-US" sz="2400" smtClean="0"/>
              <a:t>Locally Decided</a:t>
            </a:r>
          </a:p>
          <a:p>
            <a:pPr eaLnBrk="1" hangingPunct="1"/>
            <a:r>
              <a:rPr lang="en-US" sz="2400" smtClean="0"/>
              <a:t>Balance Safety with Other Benefits</a:t>
            </a:r>
          </a:p>
          <a:p>
            <a:pPr eaLnBrk="1" hangingPunct="1"/>
            <a:r>
              <a:rPr lang="en-US" sz="2400" smtClean="0"/>
              <a:t>First Come, First …</a:t>
            </a:r>
          </a:p>
          <a:p>
            <a:pPr eaLnBrk="1" hangingPunct="1"/>
            <a:r>
              <a:rPr lang="en-US" sz="2400" smtClean="0"/>
              <a:t>Politics Drive Decisions</a:t>
            </a:r>
          </a:p>
          <a:p>
            <a:pPr eaLnBrk="1" hangingPunct="1"/>
            <a:r>
              <a:rPr lang="en-US" sz="2400" smtClean="0"/>
              <a:t>Every District for Themselves</a:t>
            </a:r>
          </a:p>
          <a:p>
            <a:pPr eaLnBrk="1" hangingPunct="1"/>
            <a:r>
              <a:rPr lang="en-US" sz="2400" smtClean="0"/>
              <a:t>DSA and Major Rehab</a:t>
            </a:r>
          </a:p>
        </p:txBody>
      </p:sp>
      <p:sp>
        <p:nvSpPr>
          <p:cNvPr id="32772" name="Rectangle 4"/>
          <p:cNvSpPr>
            <a:spLocks noGrp="1" noChangeArrowheads="1"/>
          </p:cNvSpPr>
          <p:nvPr>
            <p:ph type="body" sz="half" idx="4294967295"/>
          </p:nvPr>
        </p:nvSpPr>
        <p:spPr>
          <a:xfrm>
            <a:off x="4267200" y="2514601"/>
            <a:ext cx="4419600" cy="3733800"/>
          </a:xfrm>
        </p:spPr>
        <p:txBody>
          <a:bodyPr/>
          <a:lstStyle/>
          <a:p>
            <a:pPr eaLnBrk="1" hangingPunct="1"/>
            <a:r>
              <a:rPr lang="en-US" sz="2400" dirty="0" smtClean="0"/>
              <a:t>Nationally Led</a:t>
            </a:r>
          </a:p>
          <a:p>
            <a:pPr eaLnBrk="1" hangingPunct="1"/>
            <a:r>
              <a:rPr lang="en-US" sz="2400" dirty="0" smtClean="0"/>
              <a:t>Jointly Decided</a:t>
            </a:r>
          </a:p>
          <a:p>
            <a:pPr eaLnBrk="1" hangingPunct="1"/>
            <a:r>
              <a:rPr lang="en-US" sz="2400" dirty="0" smtClean="0"/>
              <a:t>Safety Paramount</a:t>
            </a:r>
          </a:p>
          <a:p>
            <a:pPr eaLnBrk="1" hangingPunct="1"/>
            <a:r>
              <a:rPr lang="en-US" sz="2400" dirty="0" smtClean="0"/>
              <a:t>Risk Informed</a:t>
            </a:r>
          </a:p>
          <a:p>
            <a:pPr eaLnBrk="1" hangingPunct="1"/>
            <a:r>
              <a:rPr lang="en-US" sz="2400" dirty="0" smtClean="0"/>
              <a:t>Politics Supports Decisions</a:t>
            </a:r>
          </a:p>
          <a:p>
            <a:pPr eaLnBrk="1" hangingPunct="1"/>
            <a:r>
              <a:rPr lang="en-US" sz="2400" dirty="0" smtClean="0"/>
              <a:t>Cooperation Key to Survival</a:t>
            </a:r>
          </a:p>
          <a:p>
            <a:pPr eaLnBrk="1" hangingPunct="1"/>
            <a:r>
              <a:rPr lang="en-US" sz="2400" dirty="0" smtClean="0"/>
              <a:t>DS Modification Report</a:t>
            </a:r>
          </a:p>
        </p:txBody>
      </p:sp>
      <p:sp>
        <p:nvSpPr>
          <p:cNvPr id="47110" name="Text Box 5"/>
          <p:cNvSpPr txBox="1">
            <a:spLocks noChangeArrowheads="1"/>
          </p:cNvSpPr>
          <p:nvPr/>
        </p:nvSpPr>
        <p:spPr bwMode="auto">
          <a:xfrm>
            <a:off x="914400" y="2108200"/>
            <a:ext cx="1863725" cy="396875"/>
          </a:xfrm>
          <a:prstGeom prst="rect">
            <a:avLst/>
          </a:prstGeom>
          <a:noFill/>
          <a:ln w="9525" algn="ctr">
            <a:noFill/>
            <a:miter lim="800000"/>
            <a:headEnd/>
            <a:tailEnd/>
          </a:ln>
        </p:spPr>
        <p:txBody>
          <a:bodyPr wrap="none">
            <a:spAutoFit/>
          </a:bodyPr>
          <a:lstStyle/>
          <a:p>
            <a:r>
              <a:rPr lang="en-US" sz="2000" b="1"/>
              <a:t>Old Approach</a:t>
            </a:r>
          </a:p>
        </p:txBody>
      </p:sp>
      <p:sp>
        <p:nvSpPr>
          <p:cNvPr id="47111" name="Text Box 6"/>
          <p:cNvSpPr txBox="1">
            <a:spLocks noChangeArrowheads="1"/>
          </p:cNvSpPr>
          <p:nvPr/>
        </p:nvSpPr>
        <p:spPr bwMode="auto">
          <a:xfrm>
            <a:off x="5029200" y="2108200"/>
            <a:ext cx="1963738" cy="396875"/>
          </a:xfrm>
          <a:prstGeom prst="rect">
            <a:avLst/>
          </a:prstGeom>
          <a:noFill/>
          <a:ln w="9525" algn="ctr">
            <a:noFill/>
            <a:miter lim="800000"/>
            <a:headEnd/>
            <a:tailEnd/>
          </a:ln>
        </p:spPr>
        <p:txBody>
          <a:bodyPr wrap="none">
            <a:spAutoFit/>
          </a:bodyPr>
          <a:lstStyle/>
          <a:p>
            <a:r>
              <a:rPr lang="en-US" sz="2000" b="1"/>
              <a:t>New 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dissolve">
                                      <p:cBhvr>
                                        <p:cTn id="7" dur="500"/>
                                        <p:tgtEl>
                                          <p:spTgt spid="327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772">
                                            <p:txEl>
                                              <p:pRg st="0" end="0"/>
                                            </p:txEl>
                                          </p:spTgt>
                                        </p:tgtEl>
                                        <p:attrNameLst>
                                          <p:attrName>style.visibility</p:attrName>
                                        </p:attrNameLst>
                                      </p:cBhvr>
                                      <p:to>
                                        <p:strVal val="visible"/>
                                      </p:to>
                                    </p:set>
                                    <p:animEffect transition="in" filter="dissolve">
                                      <p:cBhvr>
                                        <p:cTn id="10" dur="500"/>
                                        <p:tgtEl>
                                          <p:spTgt spid="327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animEffect transition="in" filter="dissolve">
                                      <p:cBhvr>
                                        <p:cTn id="15" dur="500"/>
                                        <p:tgtEl>
                                          <p:spTgt spid="327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772">
                                            <p:txEl>
                                              <p:pRg st="1" end="1"/>
                                            </p:txEl>
                                          </p:spTgt>
                                        </p:tgtEl>
                                        <p:attrNameLst>
                                          <p:attrName>style.visibility</p:attrName>
                                        </p:attrNameLst>
                                      </p:cBhvr>
                                      <p:to>
                                        <p:strVal val="visible"/>
                                      </p:to>
                                    </p:set>
                                    <p:animEffect transition="in" filter="dissolve">
                                      <p:cBhvr>
                                        <p:cTn id="18" dur="500"/>
                                        <p:tgtEl>
                                          <p:spTgt spid="3277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2771">
                                            <p:txEl>
                                              <p:pRg st="2" end="2"/>
                                            </p:txEl>
                                          </p:spTgt>
                                        </p:tgtEl>
                                        <p:attrNameLst>
                                          <p:attrName>style.visibility</p:attrName>
                                        </p:attrNameLst>
                                      </p:cBhvr>
                                      <p:to>
                                        <p:strVal val="visible"/>
                                      </p:to>
                                    </p:set>
                                    <p:animEffect transition="in" filter="dissolve">
                                      <p:cBhvr>
                                        <p:cTn id="23" dur="500"/>
                                        <p:tgtEl>
                                          <p:spTgt spid="32771">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2772">
                                            <p:txEl>
                                              <p:pRg st="2" end="2"/>
                                            </p:txEl>
                                          </p:spTgt>
                                        </p:tgtEl>
                                        <p:attrNameLst>
                                          <p:attrName>style.visibility</p:attrName>
                                        </p:attrNameLst>
                                      </p:cBhvr>
                                      <p:to>
                                        <p:strVal val="visible"/>
                                      </p:to>
                                    </p:set>
                                    <p:animEffect transition="in" filter="dissolve">
                                      <p:cBhvr>
                                        <p:cTn id="26" dur="500"/>
                                        <p:tgtEl>
                                          <p:spTgt spid="3277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2771">
                                            <p:txEl>
                                              <p:pRg st="3" end="3"/>
                                            </p:txEl>
                                          </p:spTgt>
                                        </p:tgtEl>
                                        <p:attrNameLst>
                                          <p:attrName>style.visibility</p:attrName>
                                        </p:attrNameLst>
                                      </p:cBhvr>
                                      <p:to>
                                        <p:strVal val="visible"/>
                                      </p:to>
                                    </p:set>
                                    <p:animEffect transition="in" filter="dissolve">
                                      <p:cBhvr>
                                        <p:cTn id="31" dur="500"/>
                                        <p:tgtEl>
                                          <p:spTgt spid="32771">
                                            <p:txEl>
                                              <p:pRg st="3" end="3"/>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2772">
                                            <p:txEl>
                                              <p:pRg st="3" end="3"/>
                                            </p:txEl>
                                          </p:spTgt>
                                        </p:tgtEl>
                                        <p:attrNameLst>
                                          <p:attrName>style.visibility</p:attrName>
                                        </p:attrNameLst>
                                      </p:cBhvr>
                                      <p:to>
                                        <p:strVal val="visible"/>
                                      </p:to>
                                    </p:set>
                                    <p:animEffect transition="in" filter="dissolve">
                                      <p:cBhvr>
                                        <p:cTn id="34" dur="500"/>
                                        <p:tgtEl>
                                          <p:spTgt spid="3277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771">
                                            <p:txEl>
                                              <p:pRg st="4" end="4"/>
                                            </p:txEl>
                                          </p:spTgt>
                                        </p:tgtEl>
                                        <p:attrNameLst>
                                          <p:attrName>style.visibility</p:attrName>
                                        </p:attrNameLst>
                                      </p:cBhvr>
                                      <p:to>
                                        <p:strVal val="visible"/>
                                      </p:to>
                                    </p:set>
                                    <p:animEffect transition="in" filter="dissolve">
                                      <p:cBhvr>
                                        <p:cTn id="39" dur="500"/>
                                        <p:tgtEl>
                                          <p:spTgt spid="32771">
                                            <p:txEl>
                                              <p:pRg st="4" end="4"/>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2772">
                                            <p:txEl>
                                              <p:pRg st="4" end="4"/>
                                            </p:txEl>
                                          </p:spTgt>
                                        </p:tgtEl>
                                        <p:attrNameLst>
                                          <p:attrName>style.visibility</p:attrName>
                                        </p:attrNameLst>
                                      </p:cBhvr>
                                      <p:to>
                                        <p:strVal val="visible"/>
                                      </p:to>
                                    </p:set>
                                    <p:animEffect transition="in" filter="dissolve">
                                      <p:cBhvr>
                                        <p:cTn id="42" dur="500"/>
                                        <p:tgtEl>
                                          <p:spTgt spid="3277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2771">
                                            <p:txEl>
                                              <p:pRg st="5" end="5"/>
                                            </p:txEl>
                                          </p:spTgt>
                                        </p:tgtEl>
                                        <p:attrNameLst>
                                          <p:attrName>style.visibility</p:attrName>
                                        </p:attrNameLst>
                                      </p:cBhvr>
                                      <p:to>
                                        <p:strVal val="visible"/>
                                      </p:to>
                                    </p:set>
                                    <p:animEffect transition="in" filter="dissolve">
                                      <p:cBhvr>
                                        <p:cTn id="47" dur="500"/>
                                        <p:tgtEl>
                                          <p:spTgt spid="3277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2771">
                                            <p:txEl>
                                              <p:pRg st="6" end="6"/>
                                            </p:txEl>
                                          </p:spTgt>
                                        </p:tgtEl>
                                        <p:attrNameLst>
                                          <p:attrName>style.visibility</p:attrName>
                                        </p:attrNameLst>
                                      </p:cBhvr>
                                      <p:to>
                                        <p:strVal val="visible"/>
                                      </p:to>
                                    </p:set>
                                    <p:animEffect transition="in" filter="dissolve">
                                      <p:cBhvr>
                                        <p:cTn id="52" dur="500"/>
                                        <p:tgtEl>
                                          <p:spTgt spid="32771">
                                            <p:txEl>
                                              <p:pRg st="6" end="6"/>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2772">
                                            <p:txEl>
                                              <p:pRg st="5" end="5"/>
                                            </p:txEl>
                                          </p:spTgt>
                                        </p:tgtEl>
                                        <p:attrNameLst>
                                          <p:attrName>style.visibility</p:attrName>
                                        </p:attrNameLst>
                                      </p:cBhvr>
                                      <p:to>
                                        <p:strVal val="visible"/>
                                      </p:to>
                                    </p:set>
                                    <p:animEffect transition="in" filter="dissolve">
                                      <p:cBhvr>
                                        <p:cTn id="55" dur="500"/>
                                        <p:tgtEl>
                                          <p:spTgt spid="3277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2772">
                                            <p:txEl>
                                              <p:pRg st="6" end="6"/>
                                            </p:txEl>
                                          </p:spTgt>
                                        </p:tgtEl>
                                        <p:attrNameLst>
                                          <p:attrName>style.visibility</p:attrName>
                                        </p:attrNameLst>
                                      </p:cBhvr>
                                      <p:to>
                                        <p:strVal val="visible"/>
                                      </p:to>
                                    </p:set>
                                    <p:animEffect transition="in" filter="dissolve">
                                      <p:cBhvr>
                                        <p:cTn id="60" dur="500"/>
                                        <p:tgtEl>
                                          <p:spTgt spid="327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2"/>
          <p:cNvSpPr>
            <a:spLocks noGrp="1"/>
          </p:cNvSpPr>
          <p:nvPr>
            <p:ph type="sldNum" sz="quarter" idx="10"/>
          </p:nvPr>
        </p:nvSpPr>
        <p:spPr>
          <a:noFill/>
        </p:spPr>
        <p:txBody>
          <a:bodyPr/>
          <a:lstStyle/>
          <a:p>
            <a:fld id="{A6A587ED-FAC3-43BB-8119-56ACF399869B}" type="slidenum">
              <a:rPr lang="en-US" smtClean="0">
                <a:latin typeface="Arial" charset="0"/>
              </a:rPr>
              <a:pPr/>
              <a:t>22</a:t>
            </a:fld>
            <a:endParaRPr lang="en-US" smtClean="0">
              <a:latin typeface="Arial" charset="0"/>
            </a:endParaRPr>
          </a:p>
        </p:txBody>
      </p:sp>
      <p:sp>
        <p:nvSpPr>
          <p:cNvPr id="2052" name="Rectangle 2"/>
          <p:cNvSpPr>
            <a:spLocks noGrp="1" noChangeArrowheads="1"/>
          </p:cNvSpPr>
          <p:nvPr>
            <p:ph type="title"/>
          </p:nvPr>
        </p:nvSpPr>
        <p:spPr>
          <a:xfrm>
            <a:off x="457200" y="1143000"/>
            <a:ext cx="8229600" cy="533400"/>
          </a:xfrm>
          <a:noFill/>
        </p:spPr>
        <p:txBody>
          <a:bodyPr/>
          <a:lstStyle/>
          <a:p>
            <a:pPr eaLnBrk="1" hangingPunct="1"/>
            <a:r>
              <a:rPr lang="en-US" sz="4400" smtClean="0">
                <a:solidFill>
                  <a:schemeClr val="tx1"/>
                </a:solidFill>
              </a:rPr>
              <a:t>Dam Safety Risk Framework</a:t>
            </a:r>
          </a:p>
        </p:txBody>
      </p:sp>
      <p:sp>
        <p:nvSpPr>
          <p:cNvPr id="2053" name="Rectangle 3"/>
          <p:cNvSpPr>
            <a:spLocks noChangeArrowheads="1"/>
          </p:cNvSpPr>
          <p:nvPr/>
        </p:nvSpPr>
        <p:spPr bwMode="auto">
          <a:xfrm>
            <a:off x="0" y="1095375"/>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4"/>
          <p:cNvGraphicFramePr>
            <a:graphicFrameLocks noChangeAspect="1"/>
          </p:cNvGraphicFramePr>
          <p:nvPr/>
        </p:nvGraphicFramePr>
        <p:xfrm>
          <a:off x="533400" y="457200"/>
          <a:ext cx="7924800" cy="5562600"/>
        </p:xfrm>
        <a:graphic>
          <a:graphicData uri="http://schemas.openxmlformats.org/presentationml/2006/ole">
            <p:oleObj spid="_x0000_s110594" name="Visio" r:id="rId4" imgW="4255770" imgH="3346704"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b="1" dirty="0" smtClean="0"/>
              <a:t>Portfolio Risk Management Process</a:t>
            </a:r>
          </a:p>
        </p:txBody>
      </p:sp>
      <p:sp>
        <p:nvSpPr>
          <p:cNvPr id="6" name="Content Placeholder 5"/>
          <p:cNvSpPr>
            <a:spLocks noGrp="1"/>
          </p:cNvSpPr>
          <p:nvPr>
            <p:ph sz="half" idx="2"/>
          </p:nvPr>
        </p:nvSpPr>
        <p:spPr/>
        <p:txBody>
          <a:bodyPr/>
          <a:lstStyle/>
          <a:p>
            <a:r>
              <a:rPr lang="en-US" sz="2400" dirty="0" smtClean="0"/>
              <a:t>Credible Way to Address 3000 Elements of Infrastructure</a:t>
            </a:r>
          </a:p>
          <a:p>
            <a:r>
              <a:rPr lang="en-US" sz="2400" dirty="0" smtClean="0"/>
              <a:t>Effort &amp; Funding Commensurate with Decision to be Made</a:t>
            </a:r>
          </a:p>
          <a:p>
            <a:r>
              <a:rPr lang="en-US" sz="2400" dirty="0" smtClean="0"/>
              <a:t>There is Always Residual Risk to be Managed</a:t>
            </a:r>
            <a:endParaRPr lang="en-US" sz="2400" dirty="0"/>
          </a:p>
        </p:txBody>
      </p:sp>
      <p:sp>
        <p:nvSpPr>
          <p:cNvPr id="4100" name="Slide Number Placeholder 3"/>
          <p:cNvSpPr>
            <a:spLocks noGrp="1"/>
          </p:cNvSpPr>
          <p:nvPr>
            <p:ph type="sldNum" sz="quarter" idx="10"/>
          </p:nvPr>
        </p:nvSpPr>
        <p:spPr>
          <a:noFill/>
        </p:spPr>
        <p:txBody>
          <a:bodyPr/>
          <a:lstStyle/>
          <a:p>
            <a:fld id="{4B762640-7BB1-4282-9E65-6DA5FED0BE0D}" type="slidenum">
              <a:rPr lang="en-US" smtClean="0">
                <a:latin typeface="Arial" pitchFamily="34" charset="0"/>
              </a:rPr>
              <a:pPr/>
              <a:t>23</a:t>
            </a:fld>
            <a:endParaRPr lang="en-US" dirty="0" smtClean="0">
              <a:latin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28600" y="1371600"/>
            <a:ext cx="4495800" cy="47388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Dam Safety Regulation</a:t>
            </a:r>
            <a:br>
              <a:rPr lang="en-US" b="1" dirty="0" smtClean="0"/>
            </a:br>
            <a:r>
              <a:rPr lang="en-US" b="1" dirty="0" smtClean="0"/>
              <a:t>ER 1110-2-1156</a:t>
            </a:r>
            <a:endParaRPr lang="en-US" b="1" dirty="0"/>
          </a:p>
        </p:txBody>
      </p:sp>
      <p:sp>
        <p:nvSpPr>
          <p:cNvPr id="3" name="Content Placeholder 2"/>
          <p:cNvSpPr>
            <a:spLocks noGrp="1"/>
          </p:cNvSpPr>
          <p:nvPr>
            <p:ph idx="1"/>
          </p:nvPr>
        </p:nvSpPr>
        <p:spPr/>
        <p:txBody>
          <a:bodyPr/>
          <a:lstStyle/>
          <a:p>
            <a:r>
              <a:rPr lang="en-US" dirty="0" smtClean="0"/>
              <a:t>Risk Based/Failure Modes</a:t>
            </a:r>
          </a:p>
          <a:p>
            <a:r>
              <a:rPr lang="en-US" dirty="0" smtClean="0"/>
              <a:t>Lead Engineer Concept</a:t>
            </a:r>
          </a:p>
          <a:p>
            <a:r>
              <a:rPr lang="en-US" dirty="0" smtClean="0"/>
              <a:t>Emphasis on Total/Design Construction Process</a:t>
            </a:r>
          </a:p>
          <a:p>
            <a:r>
              <a:rPr lang="en-US" dirty="0" smtClean="0"/>
              <a:t>Total Design and Construction Oversight</a:t>
            </a:r>
          </a:p>
          <a:p>
            <a:r>
              <a:rPr lang="en-US" dirty="0" smtClean="0"/>
              <a:t>Emphasis on Government Oversight</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1"/>
          <p:cNvSpPr>
            <a:spLocks noGrp="1"/>
          </p:cNvSpPr>
          <p:nvPr>
            <p:ph type="sldNum" sz="quarter" idx="10"/>
          </p:nvPr>
        </p:nvSpPr>
        <p:spPr>
          <a:noFill/>
        </p:spPr>
        <p:txBody>
          <a:bodyPr/>
          <a:lstStyle/>
          <a:p>
            <a:fld id="{A0035B6D-4EBE-4773-A797-8F4FE51CD5FB}" type="slidenum">
              <a:rPr lang="en-US" smtClean="0">
                <a:latin typeface="Arial" charset="0"/>
              </a:rPr>
              <a:pPr/>
              <a:t>25</a:t>
            </a:fld>
            <a:endParaRPr lang="en-US" smtClean="0">
              <a:latin typeface="Arial" charset="0"/>
            </a:endParaRPr>
          </a:p>
        </p:txBody>
      </p:sp>
      <p:sp>
        <p:nvSpPr>
          <p:cNvPr id="3076" name="Rectangle 2"/>
          <p:cNvSpPr>
            <a:spLocks noChangeArrowheads="1"/>
          </p:cNvSpPr>
          <p:nvPr/>
        </p:nvSpPr>
        <p:spPr bwMode="auto">
          <a:xfrm>
            <a:off x="0" y="-395288"/>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3"/>
          <p:cNvGraphicFramePr>
            <a:graphicFrameLocks noChangeAspect="1"/>
          </p:cNvGraphicFramePr>
          <p:nvPr/>
        </p:nvGraphicFramePr>
        <p:xfrm>
          <a:off x="457200" y="1066800"/>
          <a:ext cx="5029200" cy="5791200"/>
        </p:xfrm>
        <a:graphic>
          <a:graphicData uri="http://schemas.openxmlformats.org/presentationml/2006/ole">
            <p:oleObj spid="_x0000_s111618" name="Visio" r:id="rId4" imgW="6390742" imgH="8523427" progId="">
              <p:embed/>
            </p:oleObj>
          </a:graphicData>
        </a:graphic>
      </p:graphicFrame>
      <p:sp>
        <p:nvSpPr>
          <p:cNvPr id="3077" name="Text Box 4"/>
          <p:cNvSpPr txBox="1">
            <a:spLocks noChangeArrowheads="1"/>
          </p:cNvSpPr>
          <p:nvPr/>
        </p:nvSpPr>
        <p:spPr bwMode="auto">
          <a:xfrm>
            <a:off x="5791200" y="1600200"/>
            <a:ext cx="2819400" cy="3810000"/>
          </a:xfrm>
          <a:prstGeom prst="rect">
            <a:avLst/>
          </a:prstGeom>
          <a:solidFill>
            <a:srgbClr val="FFFFFF"/>
          </a:solidFill>
          <a:ln w="9525">
            <a:solidFill>
              <a:srgbClr val="000000"/>
            </a:solidFill>
            <a:miter lim="800000"/>
            <a:headEnd/>
            <a:tailEnd/>
          </a:ln>
        </p:spPr>
        <p:txBody>
          <a:bodyPr/>
          <a:lstStyle/>
          <a:p>
            <a:r>
              <a:rPr lang="en-US" sz="1200">
                <a:latin typeface="Times New Roman" pitchFamily="18" charset="0"/>
              </a:rPr>
              <a:t>DSAC – Dam Safety Action Classification; a categorization scheme ranging from ‘Urgent and Compelling’ to ‘Normal’ that depicts the degree of urgency in taking safety-related actions</a:t>
            </a:r>
          </a:p>
          <a:p>
            <a:endParaRPr lang="en-US" sz="1200">
              <a:latin typeface="Times New Roman" pitchFamily="18" charset="0"/>
            </a:endParaRPr>
          </a:p>
          <a:p>
            <a:r>
              <a:rPr lang="en-US" sz="1200">
                <a:latin typeface="Times New Roman" pitchFamily="18" charset="0"/>
              </a:rPr>
              <a:t>IRRM – Interim Risk Reduction Measures; measures that are to be formulated and undertaken for dams that are not considered to be tolerably safe intended as interim until more permanent remediation measures are implemented.</a:t>
            </a:r>
          </a:p>
          <a:p>
            <a:endParaRPr lang="en-US" sz="1200">
              <a:latin typeface="Times New Roman" pitchFamily="18" charset="0"/>
            </a:endParaRPr>
          </a:p>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p:spPr>
        <p:txBody>
          <a:bodyPr/>
          <a:lstStyle/>
          <a:p>
            <a:fld id="{D3F13F21-C42C-43E8-AEBA-2BA54B94D72E}" type="slidenum">
              <a:rPr lang="en-US" smtClean="0">
                <a:latin typeface="Arial" charset="0"/>
              </a:rPr>
              <a:pPr/>
              <a:t>26</a:t>
            </a:fld>
            <a:endParaRPr lang="en-US" smtClean="0">
              <a:latin typeface="Arial" charset="0"/>
            </a:endParaRPr>
          </a:p>
        </p:txBody>
      </p:sp>
      <p:grpSp>
        <p:nvGrpSpPr>
          <p:cNvPr id="2" name="Group 64"/>
          <p:cNvGrpSpPr>
            <a:grpSpLocks/>
          </p:cNvGrpSpPr>
          <p:nvPr/>
        </p:nvGrpSpPr>
        <p:grpSpPr bwMode="auto">
          <a:xfrm>
            <a:off x="685800" y="1600200"/>
            <a:ext cx="3810000" cy="4572000"/>
            <a:chOff x="912" y="960"/>
            <a:chExt cx="2400" cy="2880"/>
          </a:xfrm>
        </p:grpSpPr>
        <p:sp>
          <p:nvSpPr>
            <p:cNvPr id="48179" name="AutoShape 65"/>
            <p:cNvSpPr>
              <a:spLocks noChangeArrowheads="1"/>
            </p:cNvSpPr>
            <p:nvPr/>
          </p:nvSpPr>
          <p:spPr bwMode="auto">
            <a:xfrm>
              <a:off x="912" y="960"/>
              <a:ext cx="2400" cy="288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8180" name="AutoShape 66"/>
            <p:cNvSpPr>
              <a:spLocks noChangeArrowheads="1"/>
            </p:cNvSpPr>
            <p:nvPr/>
          </p:nvSpPr>
          <p:spPr bwMode="auto">
            <a:xfrm>
              <a:off x="1248" y="1296"/>
              <a:ext cx="1728" cy="2208"/>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grpSp>
      <p:sp>
        <p:nvSpPr>
          <p:cNvPr id="30723" name="Rectangle 3"/>
          <p:cNvSpPr>
            <a:spLocks noGrp="1" noChangeArrowheads="1"/>
          </p:cNvSpPr>
          <p:nvPr>
            <p:ph type="body" sz="half" idx="4294967295"/>
          </p:nvPr>
        </p:nvSpPr>
        <p:spPr>
          <a:xfrm>
            <a:off x="5638800" y="2133600"/>
            <a:ext cx="3048000" cy="3992563"/>
          </a:xfrm>
        </p:spPr>
        <p:txBody>
          <a:bodyPr/>
          <a:lstStyle/>
          <a:p>
            <a:pPr eaLnBrk="1" hangingPunct="1">
              <a:lnSpc>
                <a:spcPct val="90000"/>
              </a:lnSpc>
            </a:pPr>
            <a:r>
              <a:rPr lang="en-US" sz="2400" smtClean="0"/>
              <a:t>Routine Activities are </a:t>
            </a:r>
            <a:r>
              <a:rPr lang="en-US" sz="2400" b="1" i="1" smtClean="0"/>
              <a:t>Decentrally</a:t>
            </a:r>
            <a:r>
              <a:rPr lang="en-US" sz="2400" smtClean="0"/>
              <a:t> Managed</a:t>
            </a:r>
          </a:p>
          <a:p>
            <a:pPr eaLnBrk="1" hangingPunct="1">
              <a:lnSpc>
                <a:spcPct val="90000"/>
              </a:lnSpc>
            </a:pPr>
            <a:r>
              <a:rPr lang="en-US" sz="2400" smtClean="0"/>
              <a:t>Non-Routine Activities are </a:t>
            </a:r>
            <a:r>
              <a:rPr lang="en-US" sz="2400" b="1" i="1" smtClean="0"/>
              <a:t>Centrally</a:t>
            </a:r>
            <a:r>
              <a:rPr lang="en-US" sz="2400" smtClean="0"/>
              <a:t> Managed:</a:t>
            </a:r>
          </a:p>
          <a:p>
            <a:pPr lvl="1" eaLnBrk="1" hangingPunct="1">
              <a:lnSpc>
                <a:spcPct val="90000"/>
              </a:lnSpc>
            </a:pPr>
            <a:r>
              <a:rPr lang="en-US" sz="2000" smtClean="0"/>
              <a:t>Priorities</a:t>
            </a:r>
          </a:p>
          <a:p>
            <a:pPr lvl="1" eaLnBrk="1" hangingPunct="1">
              <a:lnSpc>
                <a:spcPct val="90000"/>
              </a:lnSpc>
            </a:pPr>
            <a:r>
              <a:rPr lang="en-US" sz="2000" smtClean="0"/>
              <a:t>Queues</a:t>
            </a:r>
          </a:p>
          <a:p>
            <a:pPr lvl="1" eaLnBrk="1" hangingPunct="1">
              <a:lnSpc>
                <a:spcPct val="90000"/>
              </a:lnSpc>
            </a:pPr>
            <a:r>
              <a:rPr lang="en-US" sz="2000" smtClean="0"/>
              <a:t>Staging</a:t>
            </a:r>
          </a:p>
          <a:p>
            <a:pPr lvl="1" eaLnBrk="1" hangingPunct="1">
              <a:lnSpc>
                <a:spcPct val="90000"/>
              </a:lnSpc>
            </a:pPr>
            <a:r>
              <a:rPr lang="en-US" sz="2000" smtClean="0"/>
              <a:t>Investments</a:t>
            </a:r>
          </a:p>
        </p:txBody>
      </p:sp>
      <p:grpSp>
        <p:nvGrpSpPr>
          <p:cNvPr id="3" name="Group 60"/>
          <p:cNvGrpSpPr>
            <a:grpSpLocks/>
          </p:cNvGrpSpPr>
          <p:nvPr/>
        </p:nvGrpSpPr>
        <p:grpSpPr bwMode="auto">
          <a:xfrm>
            <a:off x="457200" y="1676400"/>
            <a:ext cx="5181600" cy="4572000"/>
            <a:chOff x="384" y="1008"/>
            <a:chExt cx="3504" cy="3168"/>
          </a:xfrm>
        </p:grpSpPr>
        <p:sp>
          <p:nvSpPr>
            <p:cNvPr id="48136" name="Line 4"/>
            <p:cNvSpPr>
              <a:spLocks noChangeShapeType="1"/>
            </p:cNvSpPr>
            <p:nvPr/>
          </p:nvSpPr>
          <p:spPr bwMode="auto">
            <a:xfrm flipV="1">
              <a:off x="2910" y="2513"/>
              <a:ext cx="0" cy="792"/>
            </a:xfrm>
            <a:prstGeom prst="line">
              <a:avLst/>
            </a:prstGeom>
            <a:noFill/>
            <a:ln w="38100">
              <a:solidFill>
                <a:schemeClr val="tx1"/>
              </a:solidFill>
              <a:round/>
              <a:headEnd type="triangle" w="med" len="med"/>
              <a:tailEnd/>
            </a:ln>
          </p:spPr>
          <p:txBody>
            <a:bodyPr/>
            <a:lstStyle/>
            <a:p>
              <a:endParaRPr lang="en-US"/>
            </a:p>
          </p:txBody>
        </p:sp>
        <p:grpSp>
          <p:nvGrpSpPr>
            <p:cNvPr id="4" name="Group 5"/>
            <p:cNvGrpSpPr>
              <a:grpSpLocks/>
            </p:cNvGrpSpPr>
            <p:nvPr/>
          </p:nvGrpSpPr>
          <p:grpSpPr bwMode="auto">
            <a:xfrm>
              <a:off x="384" y="1008"/>
              <a:ext cx="2852" cy="3049"/>
              <a:chOff x="384" y="336"/>
              <a:chExt cx="3360" cy="3696"/>
            </a:xfrm>
          </p:grpSpPr>
          <p:grpSp>
            <p:nvGrpSpPr>
              <p:cNvPr id="5" name="Group 6"/>
              <p:cNvGrpSpPr>
                <a:grpSpLocks/>
              </p:cNvGrpSpPr>
              <p:nvPr/>
            </p:nvGrpSpPr>
            <p:grpSpPr bwMode="auto">
              <a:xfrm>
                <a:off x="864" y="336"/>
                <a:ext cx="2506" cy="240"/>
                <a:chOff x="864" y="480"/>
                <a:chExt cx="2506" cy="240"/>
              </a:xfrm>
            </p:grpSpPr>
            <p:sp>
              <p:nvSpPr>
                <p:cNvPr id="48176" name="Arc 7"/>
                <p:cNvSpPr>
                  <a:spLocks/>
                </p:cNvSpPr>
                <p:nvPr/>
              </p:nvSpPr>
              <p:spPr bwMode="auto">
                <a:xfrm flipH="1">
                  <a:off x="864" y="480"/>
                  <a:ext cx="394" cy="240"/>
                </a:xfrm>
                <a:custGeom>
                  <a:avLst/>
                  <a:gdLst>
                    <a:gd name="T0" fmla="*/ 0 w 22272"/>
                    <a:gd name="T1" fmla="*/ 0 h 21600"/>
                    <a:gd name="T2" fmla="*/ 0 w 22272"/>
                    <a:gd name="T3" fmla="*/ 0 h 21600"/>
                    <a:gd name="T4" fmla="*/ 0 w 22272"/>
                    <a:gd name="T5" fmla="*/ 0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a:ln>
              </p:spPr>
              <p:txBody>
                <a:bodyPr wrap="none" anchor="ctr"/>
                <a:lstStyle/>
                <a:p>
                  <a:endParaRPr lang="en-US"/>
                </a:p>
              </p:txBody>
            </p:sp>
            <p:sp>
              <p:nvSpPr>
                <p:cNvPr id="48177" name="Line 8"/>
                <p:cNvSpPr>
                  <a:spLocks noChangeShapeType="1"/>
                </p:cNvSpPr>
                <p:nvPr/>
              </p:nvSpPr>
              <p:spPr bwMode="auto">
                <a:xfrm>
                  <a:off x="1248" y="480"/>
                  <a:ext cx="1774" cy="0"/>
                </a:xfrm>
                <a:prstGeom prst="line">
                  <a:avLst/>
                </a:prstGeom>
                <a:noFill/>
                <a:ln w="38100">
                  <a:solidFill>
                    <a:schemeClr val="tx1"/>
                  </a:solidFill>
                  <a:round/>
                  <a:headEnd/>
                  <a:tailEnd/>
                </a:ln>
              </p:spPr>
              <p:txBody>
                <a:bodyPr/>
                <a:lstStyle/>
                <a:p>
                  <a:endParaRPr lang="en-US"/>
                </a:p>
              </p:txBody>
            </p:sp>
            <p:sp>
              <p:nvSpPr>
                <p:cNvPr id="48178" name="Arc 9"/>
                <p:cNvSpPr>
                  <a:spLocks/>
                </p:cNvSpPr>
                <p:nvPr/>
              </p:nvSpPr>
              <p:spPr bwMode="auto">
                <a:xfrm>
                  <a:off x="2976" y="480"/>
                  <a:ext cx="394" cy="240"/>
                </a:xfrm>
                <a:custGeom>
                  <a:avLst/>
                  <a:gdLst>
                    <a:gd name="T0" fmla="*/ 0 w 22272"/>
                    <a:gd name="T1" fmla="*/ 0 h 21600"/>
                    <a:gd name="T2" fmla="*/ 0 w 22272"/>
                    <a:gd name="T3" fmla="*/ 0 h 21600"/>
                    <a:gd name="T4" fmla="*/ 0 w 22272"/>
                    <a:gd name="T5" fmla="*/ 0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type="triangle" w="med" len="med"/>
                </a:ln>
              </p:spPr>
              <p:txBody>
                <a:bodyPr wrap="none" anchor="ctr"/>
                <a:lstStyle/>
                <a:p>
                  <a:endParaRPr lang="en-US"/>
                </a:p>
              </p:txBody>
            </p:sp>
          </p:grpSp>
          <p:sp>
            <p:nvSpPr>
              <p:cNvPr id="48163" name="AutoShape 10"/>
              <p:cNvSpPr>
                <a:spLocks noChangeArrowheads="1"/>
              </p:cNvSpPr>
              <p:nvPr/>
            </p:nvSpPr>
            <p:spPr bwMode="auto">
              <a:xfrm>
                <a:off x="528" y="1392"/>
                <a:ext cx="624"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eaLnBrk="0" hangingPunct="0"/>
                <a:r>
                  <a:rPr lang="en-US" sz="1000">
                    <a:latin typeface="Verdana" pitchFamily="34" charset="0"/>
                  </a:rPr>
                  <a:t>Routine</a:t>
                </a:r>
              </a:p>
              <a:p>
                <a:pPr algn="ctr" eaLnBrk="0" hangingPunct="0"/>
                <a:r>
                  <a:rPr lang="en-US" sz="1000">
                    <a:latin typeface="Verdana" pitchFamily="34" charset="0"/>
                  </a:rPr>
                  <a:t>Inspections</a:t>
                </a:r>
              </a:p>
            </p:txBody>
          </p:sp>
          <p:sp>
            <p:nvSpPr>
              <p:cNvPr id="48164" name="AutoShape 11"/>
              <p:cNvSpPr>
                <a:spLocks noChangeArrowheads="1"/>
              </p:cNvSpPr>
              <p:nvPr/>
            </p:nvSpPr>
            <p:spPr bwMode="auto">
              <a:xfrm>
                <a:off x="384" y="576"/>
                <a:ext cx="912"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eaLnBrk="0" hangingPunct="0"/>
                <a:r>
                  <a:rPr lang="en-US" sz="1000">
                    <a:latin typeface="Verdana" pitchFamily="34" charset="0"/>
                  </a:rPr>
                  <a:t>Instrumentation</a:t>
                </a:r>
              </a:p>
            </p:txBody>
          </p:sp>
          <p:sp>
            <p:nvSpPr>
              <p:cNvPr id="48165" name="AutoShape 12"/>
              <p:cNvSpPr>
                <a:spLocks noChangeArrowheads="1"/>
              </p:cNvSpPr>
              <p:nvPr/>
            </p:nvSpPr>
            <p:spPr bwMode="auto">
              <a:xfrm>
                <a:off x="3024" y="576"/>
                <a:ext cx="624"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eaLnBrk="0" hangingPunct="0"/>
                <a:r>
                  <a:rPr lang="en-US" sz="1000">
                    <a:latin typeface="Verdana" pitchFamily="34" charset="0"/>
                  </a:rPr>
                  <a:t>Periodic</a:t>
                </a:r>
              </a:p>
              <a:p>
                <a:pPr algn="ctr" eaLnBrk="0" hangingPunct="0"/>
                <a:r>
                  <a:rPr lang="en-US" sz="1000">
                    <a:latin typeface="Verdana" pitchFamily="34" charset="0"/>
                  </a:rPr>
                  <a:t>Inspections</a:t>
                </a:r>
              </a:p>
            </p:txBody>
          </p:sp>
          <p:sp>
            <p:nvSpPr>
              <p:cNvPr id="48166" name="AutoShape 13"/>
              <p:cNvSpPr>
                <a:spLocks noChangeArrowheads="1"/>
              </p:cNvSpPr>
              <p:nvPr/>
            </p:nvSpPr>
            <p:spPr bwMode="auto">
              <a:xfrm>
                <a:off x="2976" y="1776"/>
                <a:ext cx="720" cy="384"/>
              </a:xfrm>
              <a:prstGeom prst="roundRect">
                <a:avLst>
                  <a:gd name="adj" fmla="val 16667"/>
                </a:avLst>
              </a:prstGeom>
              <a:solidFill>
                <a:schemeClr val="folHlink">
                  <a:alpha val="27058"/>
                </a:schemeClr>
              </a:solidFill>
              <a:ln w="9525">
                <a:solidFill>
                  <a:schemeClr val="tx1"/>
                </a:solidFill>
                <a:round/>
                <a:headEnd/>
                <a:tailEnd/>
              </a:ln>
            </p:spPr>
            <p:txBody>
              <a:bodyPr wrap="none" anchor="ctr"/>
              <a:lstStyle/>
              <a:p>
                <a:pPr algn="ctr" eaLnBrk="0" hangingPunct="0"/>
                <a:r>
                  <a:rPr lang="en-US" sz="1000">
                    <a:latin typeface="Verdana" pitchFamily="34" charset="0"/>
                  </a:rPr>
                  <a:t>Periodic</a:t>
                </a:r>
              </a:p>
              <a:p>
                <a:pPr algn="ctr" eaLnBrk="0" hangingPunct="0"/>
                <a:r>
                  <a:rPr lang="en-US" sz="1000">
                    <a:latin typeface="Verdana" pitchFamily="34" charset="0"/>
                  </a:rPr>
                  <a:t>Assessments</a:t>
                </a:r>
              </a:p>
            </p:txBody>
          </p:sp>
          <p:sp>
            <p:nvSpPr>
              <p:cNvPr id="48167" name="Line 14"/>
              <p:cNvSpPr>
                <a:spLocks noChangeShapeType="1"/>
              </p:cNvSpPr>
              <p:nvPr/>
            </p:nvSpPr>
            <p:spPr bwMode="auto">
              <a:xfrm>
                <a:off x="816" y="960"/>
                <a:ext cx="0" cy="432"/>
              </a:xfrm>
              <a:prstGeom prst="line">
                <a:avLst/>
              </a:prstGeom>
              <a:noFill/>
              <a:ln w="38100">
                <a:solidFill>
                  <a:schemeClr val="tx1"/>
                </a:solidFill>
                <a:round/>
                <a:headEnd type="triangle" w="med" len="med"/>
                <a:tailEnd/>
              </a:ln>
            </p:spPr>
            <p:txBody>
              <a:bodyPr/>
              <a:lstStyle/>
              <a:p>
                <a:endParaRPr lang="en-US"/>
              </a:p>
            </p:txBody>
          </p:sp>
          <p:grpSp>
            <p:nvGrpSpPr>
              <p:cNvPr id="6" name="Group 15"/>
              <p:cNvGrpSpPr>
                <a:grpSpLocks/>
              </p:cNvGrpSpPr>
              <p:nvPr/>
            </p:nvGrpSpPr>
            <p:grpSpPr bwMode="auto">
              <a:xfrm>
                <a:off x="864" y="3792"/>
                <a:ext cx="2496" cy="240"/>
                <a:chOff x="1056" y="3840"/>
                <a:chExt cx="2314" cy="240"/>
              </a:xfrm>
            </p:grpSpPr>
            <p:sp>
              <p:nvSpPr>
                <p:cNvPr id="48173" name="Arc 16"/>
                <p:cNvSpPr>
                  <a:spLocks/>
                </p:cNvSpPr>
                <p:nvPr/>
              </p:nvSpPr>
              <p:spPr bwMode="auto">
                <a:xfrm rot="10800000" flipH="1">
                  <a:off x="2976" y="3840"/>
                  <a:ext cx="394" cy="240"/>
                </a:xfrm>
                <a:custGeom>
                  <a:avLst/>
                  <a:gdLst>
                    <a:gd name="T0" fmla="*/ 0 w 22272"/>
                    <a:gd name="T1" fmla="*/ 0 h 21600"/>
                    <a:gd name="T2" fmla="*/ 0 w 22272"/>
                    <a:gd name="T3" fmla="*/ 0 h 21600"/>
                    <a:gd name="T4" fmla="*/ 0 w 22272"/>
                    <a:gd name="T5" fmla="*/ 0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a:ln>
              </p:spPr>
              <p:txBody>
                <a:bodyPr wrap="none" anchor="ctr"/>
                <a:lstStyle/>
                <a:p>
                  <a:endParaRPr lang="en-US"/>
                </a:p>
              </p:txBody>
            </p:sp>
            <p:sp>
              <p:nvSpPr>
                <p:cNvPr id="48174" name="Line 17"/>
                <p:cNvSpPr>
                  <a:spLocks noChangeShapeType="1"/>
                </p:cNvSpPr>
                <p:nvPr/>
              </p:nvSpPr>
              <p:spPr bwMode="auto">
                <a:xfrm rot="10800000" flipH="1" flipV="1">
                  <a:off x="1440" y="4080"/>
                  <a:ext cx="1536" cy="0"/>
                </a:xfrm>
                <a:prstGeom prst="line">
                  <a:avLst/>
                </a:prstGeom>
                <a:noFill/>
                <a:ln w="38100">
                  <a:solidFill>
                    <a:schemeClr val="tx1"/>
                  </a:solidFill>
                  <a:round/>
                  <a:headEnd/>
                  <a:tailEnd/>
                </a:ln>
              </p:spPr>
              <p:txBody>
                <a:bodyPr/>
                <a:lstStyle/>
                <a:p>
                  <a:endParaRPr lang="en-US"/>
                </a:p>
              </p:txBody>
            </p:sp>
            <p:sp>
              <p:nvSpPr>
                <p:cNvPr id="48175" name="Arc 18"/>
                <p:cNvSpPr>
                  <a:spLocks/>
                </p:cNvSpPr>
                <p:nvPr/>
              </p:nvSpPr>
              <p:spPr bwMode="auto">
                <a:xfrm rot="10800000">
                  <a:off x="1056" y="3840"/>
                  <a:ext cx="394" cy="240"/>
                </a:xfrm>
                <a:custGeom>
                  <a:avLst/>
                  <a:gdLst>
                    <a:gd name="T0" fmla="*/ 0 w 22272"/>
                    <a:gd name="T1" fmla="*/ 0 h 21600"/>
                    <a:gd name="T2" fmla="*/ 0 w 22272"/>
                    <a:gd name="T3" fmla="*/ 0 h 21600"/>
                    <a:gd name="T4" fmla="*/ 0 w 22272"/>
                    <a:gd name="T5" fmla="*/ 0 h 21600"/>
                    <a:gd name="T6" fmla="*/ 0 60000 65536"/>
                    <a:gd name="T7" fmla="*/ 0 60000 65536"/>
                    <a:gd name="T8" fmla="*/ 0 60000 65536"/>
                    <a:gd name="T9" fmla="*/ 0 w 22272"/>
                    <a:gd name="T10" fmla="*/ 0 h 21600"/>
                    <a:gd name="T11" fmla="*/ 22272 w 22272"/>
                    <a:gd name="T12" fmla="*/ 21600 h 21600"/>
                  </a:gdLst>
                  <a:ahLst/>
                  <a:cxnLst>
                    <a:cxn ang="T6">
                      <a:pos x="T0" y="T1"/>
                    </a:cxn>
                    <a:cxn ang="T7">
                      <a:pos x="T2" y="T3"/>
                    </a:cxn>
                    <a:cxn ang="T8">
                      <a:pos x="T4" y="T5"/>
                    </a:cxn>
                  </a:cxnLst>
                  <a:rect l="T9" t="T10" r="T11" b="T12"/>
                  <a:pathLst>
                    <a:path w="22272" h="21600" fill="none" extrusionOk="0">
                      <a:moveTo>
                        <a:pt x="0" y="10"/>
                      </a:moveTo>
                      <a:cubicBezTo>
                        <a:pt x="223" y="3"/>
                        <a:pt x="447" y="-1"/>
                        <a:pt x="672" y="0"/>
                      </a:cubicBezTo>
                      <a:cubicBezTo>
                        <a:pt x="12601" y="0"/>
                        <a:pt x="22272" y="9670"/>
                        <a:pt x="22272" y="21600"/>
                      </a:cubicBezTo>
                    </a:path>
                    <a:path w="22272" h="21600" stroke="0" extrusionOk="0">
                      <a:moveTo>
                        <a:pt x="0" y="10"/>
                      </a:moveTo>
                      <a:cubicBezTo>
                        <a:pt x="223" y="3"/>
                        <a:pt x="447" y="-1"/>
                        <a:pt x="672" y="0"/>
                      </a:cubicBezTo>
                      <a:cubicBezTo>
                        <a:pt x="12601" y="0"/>
                        <a:pt x="22272" y="9670"/>
                        <a:pt x="22272" y="21600"/>
                      </a:cubicBezTo>
                      <a:lnTo>
                        <a:pt x="672" y="21600"/>
                      </a:lnTo>
                      <a:close/>
                    </a:path>
                  </a:pathLst>
                </a:custGeom>
                <a:noFill/>
                <a:ln w="38100">
                  <a:solidFill>
                    <a:schemeClr val="tx1"/>
                  </a:solidFill>
                  <a:round/>
                  <a:headEnd/>
                  <a:tailEnd type="triangle" w="med" len="med"/>
                </a:ln>
              </p:spPr>
              <p:txBody>
                <a:bodyPr wrap="none" anchor="ctr"/>
                <a:lstStyle/>
                <a:p>
                  <a:endParaRPr lang="en-US"/>
                </a:p>
              </p:txBody>
            </p:sp>
          </p:grpSp>
          <p:sp>
            <p:nvSpPr>
              <p:cNvPr id="48169" name="Line 19"/>
              <p:cNvSpPr>
                <a:spLocks noChangeShapeType="1"/>
              </p:cNvSpPr>
              <p:nvPr/>
            </p:nvSpPr>
            <p:spPr bwMode="auto">
              <a:xfrm flipV="1">
                <a:off x="3360" y="960"/>
                <a:ext cx="0" cy="816"/>
              </a:xfrm>
              <a:prstGeom prst="line">
                <a:avLst/>
              </a:prstGeom>
              <a:noFill/>
              <a:ln w="38100">
                <a:solidFill>
                  <a:schemeClr val="tx1"/>
                </a:solidFill>
                <a:round/>
                <a:headEnd type="triangle" w="med" len="med"/>
                <a:tailEnd/>
              </a:ln>
            </p:spPr>
            <p:txBody>
              <a:bodyPr/>
              <a:lstStyle/>
              <a:p>
                <a:endParaRPr lang="en-US"/>
              </a:p>
            </p:txBody>
          </p:sp>
          <p:sp>
            <p:nvSpPr>
              <p:cNvPr id="48170" name="AutoShape 20"/>
              <p:cNvSpPr>
                <a:spLocks noChangeArrowheads="1"/>
              </p:cNvSpPr>
              <p:nvPr/>
            </p:nvSpPr>
            <p:spPr bwMode="auto">
              <a:xfrm>
                <a:off x="2976" y="3120"/>
                <a:ext cx="768" cy="672"/>
              </a:xfrm>
              <a:prstGeom prst="flowChartDecision">
                <a:avLst/>
              </a:prstGeom>
              <a:solidFill>
                <a:schemeClr val="folHlink">
                  <a:alpha val="23921"/>
                </a:schemeClr>
              </a:solidFill>
              <a:ln w="9525">
                <a:solidFill>
                  <a:schemeClr val="tx1"/>
                </a:solidFill>
                <a:miter lim="800000"/>
                <a:headEnd/>
                <a:tailEnd/>
              </a:ln>
            </p:spPr>
            <p:txBody>
              <a:bodyPr wrap="none" anchor="ctr"/>
              <a:lstStyle/>
              <a:p>
                <a:pPr algn="ctr" eaLnBrk="0" hangingPunct="0"/>
                <a:r>
                  <a:rPr lang="en-US" sz="1000">
                    <a:latin typeface="Verdana" pitchFamily="34" charset="0"/>
                  </a:rPr>
                  <a:t>Safety </a:t>
                </a:r>
              </a:p>
              <a:p>
                <a:pPr algn="ctr" eaLnBrk="0" hangingPunct="0"/>
                <a:r>
                  <a:rPr lang="en-US" sz="1000">
                    <a:latin typeface="Verdana" pitchFamily="34" charset="0"/>
                  </a:rPr>
                  <a:t>Concern?</a:t>
                </a:r>
              </a:p>
            </p:txBody>
          </p:sp>
          <p:sp>
            <p:nvSpPr>
              <p:cNvPr id="48171" name="Line 21"/>
              <p:cNvSpPr>
                <a:spLocks noChangeShapeType="1"/>
              </p:cNvSpPr>
              <p:nvPr/>
            </p:nvSpPr>
            <p:spPr bwMode="auto">
              <a:xfrm>
                <a:off x="816" y="1776"/>
                <a:ext cx="0" cy="1488"/>
              </a:xfrm>
              <a:prstGeom prst="line">
                <a:avLst/>
              </a:prstGeom>
              <a:noFill/>
              <a:ln w="38100">
                <a:solidFill>
                  <a:schemeClr val="tx1"/>
                </a:solidFill>
                <a:round/>
                <a:headEnd type="triangle" w="med" len="med"/>
                <a:tailEnd/>
              </a:ln>
            </p:spPr>
            <p:txBody>
              <a:bodyPr/>
              <a:lstStyle/>
              <a:p>
                <a:endParaRPr lang="en-US"/>
              </a:p>
            </p:txBody>
          </p:sp>
          <p:sp>
            <p:nvSpPr>
              <p:cNvPr id="48172" name="Text Box 22"/>
              <p:cNvSpPr txBox="1">
                <a:spLocks noChangeArrowheads="1"/>
              </p:cNvSpPr>
              <p:nvPr/>
            </p:nvSpPr>
            <p:spPr bwMode="auto">
              <a:xfrm>
                <a:off x="433" y="3349"/>
                <a:ext cx="843" cy="435"/>
              </a:xfrm>
              <a:prstGeom prst="rect">
                <a:avLst/>
              </a:prstGeom>
              <a:noFill/>
              <a:ln w="9525">
                <a:noFill/>
                <a:miter lim="800000"/>
                <a:headEnd/>
                <a:tailEnd/>
              </a:ln>
            </p:spPr>
            <p:txBody>
              <a:bodyPr wrap="none">
                <a:spAutoFit/>
              </a:bodyPr>
              <a:lstStyle/>
              <a:p>
                <a:pPr eaLnBrk="0" hangingPunct="0"/>
                <a:r>
                  <a:rPr lang="en-US" sz="1400">
                    <a:latin typeface="Verdana" pitchFamily="34" charset="0"/>
                  </a:rPr>
                  <a:t>Routine &amp;</a:t>
                </a:r>
              </a:p>
              <a:p>
                <a:pPr eaLnBrk="0" hangingPunct="0"/>
                <a:r>
                  <a:rPr lang="en-US" sz="1400">
                    <a:latin typeface="Verdana" pitchFamily="34" charset="0"/>
                  </a:rPr>
                  <a:t>On-Going</a:t>
                </a:r>
              </a:p>
            </p:txBody>
          </p:sp>
        </p:grpSp>
        <p:grpSp>
          <p:nvGrpSpPr>
            <p:cNvPr id="7" name="Group 23"/>
            <p:cNvGrpSpPr>
              <a:grpSpLocks/>
            </p:cNvGrpSpPr>
            <p:nvPr/>
          </p:nvGrpSpPr>
          <p:grpSpPr bwMode="auto">
            <a:xfrm>
              <a:off x="1403" y="3423"/>
              <a:ext cx="1181" cy="317"/>
              <a:chOff x="1584" y="3264"/>
              <a:chExt cx="1392" cy="384"/>
            </a:xfrm>
          </p:grpSpPr>
          <p:sp>
            <p:nvSpPr>
              <p:cNvPr id="48160" name="AutoShape 24"/>
              <p:cNvSpPr>
                <a:spLocks noChangeArrowheads="1"/>
              </p:cNvSpPr>
              <p:nvPr/>
            </p:nvSpPr>
            <p:spPr bwMode="auto">
              <a:xfrm>
                <a:off x="1584" y="3264"/>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eaLnBrk="0" hangingPunct="0"/>
                <a:r>
                  <a:rPr lang="en-US" sz="1000">
                    <a:latin typeface="Verdana" pitchFamily="34" charset="0"/>
                  </a:rPr>
                  <a:t>Issue</a:t>
                </a:r>
              </a:p>
              <a:p>
                <a:pPr algn="ctr" eaLnBrk="0" hangingPunct="0"/>
                <a:r>
                  <a:rPr lang="en-US" sz="1000">
                    <a:latin typeface="Verdana" pitchFamily="34" charset="0"/>
                  </a:rPr>
                  <a:t>Evaluation</a:t>
                </a:r>
              </a:p>
              <a:p>
                <a:pPr algn="ctr" eaLnBrk="0" hangingPunct="0"/>
                <a:r>
                  <a:rPr lang="en-US" sz="1000">
                    <a:latin typeface="Verdana" pitchFamily="34" charset="0"/>
                  </a:rPr>
                  <a:t>And IRRM</a:t>
                </a:r>
              </a:p>
            </p:txBody>
          </p:sp>
          <p:sp>
            <p:nvSpPr>
              <p:cNvPr id="48161" name="Line 25"/>
              <p:cNvSpPr>
                <a:spLocks noChangeShapeType="1"/>
              </p:cNvSpPr>
              <p:nvPr/>
            </p:nvSpPr>
            <p:spPr bwMode="auto">
              <a:xfrm flipH="1">
                <a:off x="2304" y="3456"/>
                <a:ext cx="672" cy="0"/>
              </a:xfrm>
              <a:prstGeom prst="line">
                <a:avLst/>
              </a:prstGeom>
              <a:noFill/>
              <a:ln w="38100">
                <a:solidFill>
                  <a:srgbClr val="FF0000"/>
                </a:solidFill>
                <a:round/>
                <a:headEnd/>
                <a:tailEnd type="triangle" w="med" len="med"/>
              </a:ln>
            </p:spPr>
            <p:txBody>
              <a:bodyPr/>
              <a:lstStyle/>
              <a:p>
                <a:endParaRPr lang="en-US"/>
              </a:p>
            </p:txBody>
          </p:sp>
        </p:grpSp>
        <p:grpSp>
          <p:nvGrpSpPr>
            <p:cNvPr id="8" name="Group 26"/>
            <p:cNvGrpSpPr>
              <a:grpSpLocks/>
            </p:cNvGrpSpPr>
            <p:nvPr/>
          </p:nvGrpSpPr>
          <p:grpSpPr bwMode="auto">
            <a:xfrm>
              <a:off x="740" y="2688"/>
              <a:ext cx="1256" cy="735"/>
              <a:chOff x="740" y="2688"/>
              <a:chExt cx="1256" cy="735"/>
            </a:xfrm>
          </p:grpSpPr>
          <p:sp>
            <p:nvSpPr>
              <p:cNvPr id="48157" name="AutoShape 27"/>
              <p:cNvSpPr>
                <a:spLocks noChangeArrowheads="1"/>
              </p:cNvSpPr>
              <p:nvPr/>
            </p:nvSpPr>
            <p:spPr bwMode="auto">
              <a:xfrm>
                <a:off x="1344" y="2688"/>
                <a:ext cx="652" cy="554"/>
              </a:xfrm>
              <a:prstGeom prst="flowChartDecision">
                <a:avLst/>
              </a:prstGeom>
              <a:solidFill>
                <a:srgbClr val="FF0000">
                  <a:alpha val="23921"/>
                </a:srgbClr>
              </a:solidFill>
              <a:ln w="9525">
                <a:solidFill>
                  <a:schemeClr val="tx1"/>
                </a:solidFill>
                <a:miter lim="800000"/>
                <a:headEnd/>
                <a:tailEnd/>
              </a:ln>
            </p:spPr>
            <p:txBody>
              <a:bodyPr wrap="none" anchor="ctr"/>
              <a:lstStyle/>
              <a:p>
                <a:pPr algn="ctr" eaLnBrk="0" hangingPunct="0"/>
                <a:r>
                  <a:rPr lang="en-US" sz="1000">
                    <a:latin typeface="Verdana" pitchFamily="34" charset="0"/>
                  </a:rPr>
                  <a:t>Remedial</a:t>
                </a:r>
              </a:p>
              <a:p>
                <a:pPr algn="ctr" eaLnBrk="0" hangingPunct="0"/>
                <a:r>
                  <a:rPr lang="en-US" sz="1000">
                    <a:latin typeface="Verdana" pitchFamily="34" charset="0"/>
                  </a:rPr>
                  <a:t>Action?</a:t>
                </a:r>
              </a:p>
            </p:txBody>
          </p:sp>
          <p:sp>
            <p:nvSpPr>
              <p:cNvPr id="48158" name="Line 28"/>
              <p:cNvSpPr>
                <a:spLocks noChangeShapeType="1"/>
              </p:cNvSpPr>
              <p:nvPr/>
            </p:nvSpPr>
            <p:spPr bwMode="auto">
              <a:xfrm>
                <a:off x="1680" y="3264"/>
                <a:ext cx="8" cy="159"/>
              </a:xfrm>
              <a:prstGeom prst="line">
                <a:avLst/>
              </a:prstGeom>
              <a:noFill/>
              <a:ln w="38100">
                <a:solidFill>
                  <a:srgbClr val="FF0000"/>
                </a:solidFill>
                <a:round/>
                <a:headEnd type="triangle" w="med" len="med"/>
                <a:tailEnd/>
              </a:ln>
            </p:spPr>
            <p:txBody>
              <a:bodyPr/>
              <a:lstStyle/>
              <a:p>
                <a:endParaRPr lang="en-US"/>
              </a:p>
            </p:txBody>
          </p:sp>
          <p:sp>
            <p:nvSpPr>
              <p:cNvPr id="48159" name="Arc 29"/>
              <p:cNvSpPr>
                <a:spLocks/>
              </p:cNvSpPr>
              <p:nvPr/>
            </p:nvSpPr>
            <p:spPr bwMode="auto">
              <a:xfrm flipH="1" flipV="1">
                <a:off x="740" y="2703"/>
                <a:ext cx="611" cy="266"/>
              </a:xfrm>
              <a:custGeom>
                <a:avLst/>
                <a:gdLst>
                  <a:gd name="T0" fmla="*/ 0 w 21600"/>
                  <a:gd name="T1" fmla="*/ 0 h 24194"/>
                  <a:gd name="T2" fmla="*/ 0 w 21600"/>
                  <a:gd name="T3" fmla="*/ 0 h 24194"/>
                  <a:gd name="T4" fmla="*/ 0 w 21600"/>
                  <a:gd name="T5" fmla="*/ 0 h 24194"/>
                  <a:gd name="T6" fmla="*/ 0 60000 65536"/>
                  <a:gd name="T7" fmla="*/ 0 60000 65536"/>
                  <a:gd name="T8" fmla="*/ 0 60000 65536"/>
                  <a:gd name="T9" fmla="*/ 0 w 21600"/>
                  <a:gd name="T10" fmla="*/ 0 h 24194"/>
                  <a:gd name="T11" fmla="*/ 21600 w 21600"/>
                  <a:gd name="T12" fmla="*/ 24194 h 24194"/>
                </a:gdLst>
                <a:ahLst/>
                <a:cxnLst>
                  <a:cxn ang="T6">
                    <a:pos x="T0" y="T1"/>
                  </a:cxn>
                  <a:cxn ang="T7">
                    <a:pos x="T2" y="T3"/>
                  </a:cxn>
                  <a:cxn ang="T8">
                    <a:pos x="T4" y="T5"/>
                  </a:cxn>
                </a:cxnLst>
                <a:rect l="T9" t="T10" r="T11" b="T12"/>
                <a:pathLst>
                  <a:path w="21600" h="24194" fill="none" extrusionOk="0">
                    <a:moveTo>
                      <a:pt x="-1" y="0"/>
                    </a:moveTo>
                    <a:cubicBezTo>
                      <a:pt x="11929" y="0"/>
                      <a:pt x="21600" y="9670"/>
                      <a:pt x="21600" y="21600"/>
                    </a:cubicBezTo>
                    <a:cubicBezTo>
                      <a:pt x="21600" y="22467"/>
                      <a:pt x="21547" y="23333"/>
                      <a:pt x="21443" y="24193"/>
                    </a:cubicBezTo>
                  </a:path>
                  <a:path w="21600" h="24194" stroke="0" extrusionOk="0">
                    <a:moveTo>
                      <a:pt x="-1" y="0"/>
                    </a:moveTo>
                    <a:cubicBezTo>
                      <a:pt x="11929" y="0"/>
                      <a:pt x="21600" y="9670"/>
                      <a:pt x="21600" y="21600"/>
                    </a:cubicBezTo>
                    <a:cubicBezTo>
                      <a:pt x="21600" y="22467"/>
                      <a:pt x="21547" y="23333"/>
                      <a:pt x="21443" y="24193"/>
                    </a:cubicBezTo>
                    <a:lnTo>
                      <a:pt x="0" y="21600"/>
                    </a:lnTo>
                    <a:close/>
                  </a:path>
                </a:pathLst>
              </a:custGeom>
              <a:noFill/>
              <a:ln w="38100">
                <a:solidFill>
                  <a:schemeClr val="tx1"/>
                </a:solidFill>
                <a:round/>
                <a:headEnd/>
                <a:tailEnd type="triangle" w="med" len="med"/>
              </a:ln>
            </p:spPr>
            <p:txBody>
              <a:bodyPr wrap="none" anchor="ctr"/>
              <a:lstStyle/>
              <a:p>
                <a:endParaRPr lang="en-US"/>
              </a:p>
            </p:txBody>
          </p:sp>
        </p:grpSp>
        <p:grpSp>
          <p:nvGrpSpPr>
            <p:cNvPr id="9" name="Group 30"/>
            <p:cNvGrpSpPr>
              <a:grpSpLocks/>
            </p:cNvGrpSpPr>
            <p:nvPr/>
          </p:nvGrpSpPr>
          <p:grpSpPr bwMode="auto">
            <a:xfrm>
              <a:off x="3073" y="3582"/>
              <a:ext cx="815" cy="594"/>
              <a:chOff x="3552" y="3456"/>
              <a:chExt cx="960" cy="720"/>
            </a:xfrm>
          </p:grpSpPr>
          <p:sp>
            <p:nvSpPr>
              <p:cNvPr id="48155" name="AutoShape 31"/>
              <p:cNvSpPr>
                <a:spLocks noChangeArrowheads="1"/>
              </p:cNvSpPr>
              <p:nvPr/>
            </p:nvSpPr>
            <p:spPr bwMode="auto">
              <a:xfrm>
                <a:off x="3552" y="3648"/>
                <a:ext cx="960" cy="528"/>
              </a:xfrm>
              <a:prstGeom prst="parallelogram">
                <a:avLst>
                  <a:gd name="adj" fmla="val 45455"/>
                </a:avLst>
              </a:prstGeom>
              <a:solidFill>
                <a:srgbClr val="FF0000">
                  <a:alpha val="54117"/>
                </a:srgbClr>
              </a:solidFill>
              <a:ln w="9525">
                <a:solidFill>
                  <a:schemeClr val="tx1"/>
                </a:solidFill>
                <a:miter lim="800000"/>
                <a:headEnd/>
                <a:tailEnd/>
              </a:ln>
            </p:spPr>
            <p:txBody>
              <a:bodyPr wrap="none" anchor="ctr"/>
              <a:lstStyle/>
              <a:p>
                <a:pPr algn="ctr" eaLnBrk="0" hangingPunct="0"/>
                <a:r>
                  <a:rPr lang="en-US" sz="1000">
                    <a:latin typeface="Verdana" pitchFamily="34" charset="0"/>
                  </a:rPr>
                  <a:t>Incident or</a:t>
                </a:r>
              </a:p>
              <a:p>
                <a:pPr algn="ctr" eaLnBrk="0" hangingPunct="0"/>
                <a:r>
                  <a:rPr lang="en-US" sz="1000">
                    <a:latin typeface="Verdana" pitchFamily="34" charset="0"/>
                  </a:rPr>
                  <a:t>Special</a:t>
                </a:r>
              </a:p>
              <a:p>
                <a:pPr algn="ctr" eaLnBrk="0" hangingPunct="0"/>
                <a:r>
                  <a:rPr lang="en-US" sz="1000">
                    <a:latin typeface="Verdana" pitchFamily="34" charset="0"/>
                  </a:rPr>
                  <a:t>Event</a:t>
                </a:r>
              </a:p>
            </p:txBody>
          </p:sp>
          <p:sp>
            <p:nvSpPr>
              <p:cNvPr id="48156" name="Arc 32"/>
              <p:cNvSpPr>
                <a:spLocks/>
              </p:cNvSpPr>
              <p:nvPr/>
            </p:nvSpPr>
            <p:spPr bwMode="auto">
              <a:xfrm rot="5561018" flipH="1">
                <a:off x="3798" y="3408"/>
                <a:ext cx="192"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med" len="med"/>
              </a:ln>
            </p:spPr>
            <p:txBody>
              <a:bodyPr wrap="none" anchor="ctr"/>
              <a:lstStyle/>
              <a:p>
                <a:endParaRPr lang="en-US"/>
              </a:p>
            </p:txBody>
          </p:sp>
        </p:grpSp>
        <p:grpSp>
          <p:nvGrpSpPr>
            <p:cNvPr id="10" name="Group 33"/>
            <p:cNvGrpSpPr>
              <a:grpSpLocks/>
            </p:cNvGrpSpPr>
            <p:nvPr/>
          </p:nvGrpSpPr>
          <p:grpSpPr bwMode="auto">
            <a:xfrm>
              <a:off x="1392" y="1800"/>
              <a:ext cx="622" cy="892"/>
              <a:chOff x="1392" y="1800"/>
              <a:chExt cx="622" cy="892"/>
            </a:xfrm>
          </p:grpSpPr>
          <p:grpSp>
            <p:nvGrpSpPr>
              <p:cNvPr id="11" name="Group 34"/>
              <p:cNvGrpSpPr>
                <a:grpSpLocks/>
              </p:cNvGrpSpPr>
              <p:nvPr/>
            </p:nvGrpSpPr>
            <p:grpSpPr bwMode="auto">
              <a:xfrm>
                <a:off x="1403" y="1800"/>
                <a:ext cx="611" cy="475"/>
                <a:chOff x="1584" y="1296"/>
                <a:chExt cx="720" cy="576"/>
              </a:xfrm>
            </p:grpSpPr>
            <p:sp>
              <p:nvSpPr>
                <p:cNvPr id="48153" name="AutoShape 35"/>
                <p:cNvSpPr>
                  <a:spLocks noChangeArrowheads="1"/>
                </p:cNvSpPr>
                <p:nvPr/>
              </p:nvSpPr>
              <p:spPr bwMode="auto">
                <a:xfrm>
                  <a:off x="1584" y="1296"/>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eaLnBrk="0" hangingPunct="0"/>
                  <a:r>
                    <a:rPr lang="en-US" sz="1000">
                      <a:latin typeface="Verdana" pitchFamily="34" charset="0"/>
                    </a:rPr>
                    <a:t>Rehab</a:t>
                  </a:r>
                </a:p>
                <a:p>
                  <a:pPr algn="ctr" eaLnBrk="0" hangingPunct="0"/>
                  <a:r>
                    <a:rPr lang="en-US" sz="1000">
                      <a:latin typeface="Verdana" pitchFamily="34" charset="0"/>
                    </a:rPr>
                    <a:t>Construction</a:t>
                  </a:r>
                </a:p>
              </p:txBody>
            </p:sp>
            <p:sp>
              <p:nvSpPr>
                <p:cNvPr id="48154" name="Line 36"/>
                <p:cNvSpPr>
                  <a:spLocks noChangeShapeType="1"/>
                </p:cNvSpPr>
                <p:nvPr/>
              </p:nvSpPr>
              <p:spPr bwMode="auto">
                <a:xfrm>
                  <a:off x="1920" y="1680"/>
                  <a:ext cx="0" cy="192"/>
                </a:xfrm>
                <a:prstGeom prst="line">
                  <a:avLst/>
                </a:prstGeom>
                <a:noFill/>
                <a:ln w="38100">
                  <a:solidFill>
                    <a:srgbClr val="FF0000"/>
                  </a:solidFill>
                  <a:round/>
                  <a:headEnd type="triangle" w="med" len="med"/>
                  <a:tailEnd/>
                </a:ln>
              </p:spPr>
              <p:txBody>
                <a:bodyPr/>
                <a:lstStyle/>
                <a:p>
                  <a:endParaRPr lang="en-US"/>
                </a:p>
              </p:txBody>
            </p:sp>
          </p:grpSp>
          <p:grpSp>
            <p:nvGrpSpPr>
              <p:cNvPr id="12" name="Group 37"/>
              <p:cNvGrpSpPr>
                <a:grpSpLocks/>
              </p:cNvGrpSpPr>
              <p:nvPr/>
            </p:nvGrpSpPr>
            <p:grpSpPr bwMode="auto">
              <a:xfrm>
                <a:off x="1392" y="2256"/>
                <a:ext cx="611" cy="436"/>
                <a:chOff x="1584" y="1872"/>
                <a:chExt cx="720" cy="528"/>
              </a:xfrm>
            </p:grpSpPr>
            <p:sp>
              <p:nvSpPr>
                <p:cNvPr id="48151" name="AutoShape 38"/>
                <p:cNvSpPr>
                  <a:spLocks noChangeArrowheads="1"/>
                </p:cNvSpPr>
                <p:nvPr/>
              </p:nvSpPr>
              <p:spPr bwMode="auto">
                <a:xfrm>
                  <a:off x="1584" y="1872"/>
                  <a:ext cx="720" cy="384"/>
                </a:xfrm>
                <a:prstGeom prst="roundRect">
                  <a:avLst>
                    <a:gd name="adj" fmla="val 16667"/>
                  </a:avLst>
                </a:prstGeom>
                <a:solidFill>
                  <a:srgbClr val="FF0000">
                    <a:alpha val="27058"/>
                  </a:srgbClr>
                </a:solidFill>
                <a:ln w="9525">
                  <a:solidFill>
                    <a:schemeClr val="tx1"/>
                  </a:solidFill>
                  <a:round/>
                  <a:headEnd/>
                  <a:tailEnd/>
                </a:ln>
              </p:spPr>
              <p:txBody>
                <a:bodyPr wrap="none" anchor="ctr"/>
                <a:lstStyle/>
                <a:p>
                  <a:pPr algn="ctr" eaLnBrk="0" hangingPunct="0"/>
                  <a:r>
                    <a:rPr lang="en-US" sz="1000">
                      <a:latin typeface="Verdana" pitchFamily="34" charset="0"/>
                    </a:rPr>
                    <a:t>Modification</a:t>
                  </a:r>
                </a:p>
                <a:p>
                  <a:pPr algn="ctr" eaLnBrk="0" hangingPunct="0"/>
                  <a:r>
                    <a:rPr lang="en-US" sz="1000">
                      <a:latin typeface="Verdana" pitchFamily="34" charset="0"/>
                    </a:rPr>
                    <a:t>Report</a:t>
                  </a:r>
                </a:p>
              </p:txBody>
            </p:sp>
            <p:sp>
              <p:nvSpPr>
                <p:cNvPr id="48152" name="Line 39"/>
                <p:cNvSpPr>
                  <a:spLocks noChangeShapeType="1"/>
                </p:cNvSpPr>
                <p:nvPr/>
              </p:nvSpPr>
              <p:spPr bwMode="auto">
                <a:xfrm>
                  <a:off x="1920" y="2256"/>
                  <a:ext cx="0" cy="144"/>
                </a:xfrm>
                <a:prstGeom prst="line">
                  <a:avLst/>
                </a:prstGeom>
                <a:noFill/>
                <a:ln w="38100">
                  <a:solidFill>
                    <a:srgbClr val="FF0000"/>
                  </a:solidFill>
                  <a:round/>
                  <a:headEnd type="triangle" w="med" len="med"/>
                  <a:tailEnd/>
                </a:ln>
              </p:spPr>
              <p:txBody>
                <a:bodyPr/>
                <a:lstStyle/>
                <a:p>
                  <a:endParaRPr lang="en-US"/>
                </a:p>
              </p:txBody>
            </p:sp>
          </p:grpSp>
        </p:grpSp>
        <p:grpSp>
          <p:nvGrpSpPr>
            <p:cNvPr id="13" name="Group 40"/>
            <p:cNvGrpSpPr>
              <a:grpSpLocks/>
            </p:cNvGrpSpPr>
            <p:nvPr/>
          </p:nvGrpSpPr>
          <p:grpSpPr bwMode="auto">
            <a:xfrm>
              <a:off x="2014" y="1444"/>
              <a:ext cx="334" cy="2156"/>
              <a:chOff x="2304" y="864"/>
              <a:chExt cx="394" cy="2640"/>
            </a:xfrm>
          </p:grpSpPr>
          <p:sp>
            <p:nvSpPr>
              <p:cNvPr id="48147" name="Arc 41"/>
              <p:cNvSpPr>
                <a:spLocks/>
              </p:cNvSpPr>
              <p:nvPr/>
            </p:nvSpPr>
            <p:spPr bwMode="auto">
              <a:xfrm>
                <a:off x="2304" y="864"/>
                <a:ext cx="394" cy="250"/>
              </a:xfrm>
              <a:custGeom>
                <a:avLst/>
                <a:gdLst>
                  <a:gd name="T0" fmla="*/ 0 w 22272"/>
                  <a:gd name="T1" fmla="*/ 0 h 22509"/>
                  <a:gd name="T2" fmla="*/ 0 w 22272"/>
                  <a:gd name="T3" fmla="*/ 0 h 22509"/>
                  <a:gd name="T4" fmla="*/ 0 w 22272"/>
                  <a:gd name="T5" fmla="*/ 0 h 22509"/>
                  <a:gd name="T6" fmla="*/ 0 60000 65536"/>
                  <a:gd name="T7" fmla="*/ 0 60000 65536"/>
                  <a:gd name="T8" fmla="*/ 0 60000 65536"/>
                  <a:gd name="T9" fmla="*/ 0 w 22272"/>
                  <a:gd name="T10" fmla="*/ 0 h 22509"/>
                  <a:gd name="T11" fmla="*/ 22272 w 22272"/>
                  <a:gd name="T12" fmla="*/ 22509 h 22509"/>
                </a:gdLst>
                <a:ahLst/>
                <a:cxnLst>
                  <a:cxn ang="T6">
                    <a:pos x="T0" y="T1"/>
                  </a:cxn>
                  <a:cxn ang="T7">
                    <a:pos x="T2" y="T3"/>
                  </a:cxn>
                  <a:cxn ang="T8">
                    <a:pos x="T4" y="T5"/>
                  </a:cxn>
                </a:cxnLst>
                <a:rect l="T9" t="T10" r="T11" b="T12"/>
                <a:pathLst>
                  <a:path w="22272" h="22509" fill="none" extrusionOk="0">
                    <a:moveTo>
                      <a:pt x="0" y="10"/>
                    </a:moveTo>
                    <a:cubicBezTo>
                      <a:pt x="223" y="3"/>
                      <a:pt x="447" y="-1"/>
                      <a:pt x="672" y="0"/>
                    </a:cubicBezTo>
                    <a:cubicBezTo>
                      <a:pt x="12601" y="0"/>
                      <a:pt x="22272" y="9670"/>
                      <a:pt x="22272" y="21600"/>
                    </a:cubicBezTo>
                    <a:cubicBezTo>
                      <a:pt x="22272" y="21903"/>
                      <a:pt x="22265" y="22206"/>
                      <a:pt x="22252" y="22508"/>
                    </a:cubicBezTo>
                  </a:path>
                  <a:path w="22272" h="22509" stroke="0" extrusionOk="0">
                    <a:moveTo>
                      <a:pt x="0" y="10"/>
                    </a:moveTo>
                    <a:cubicBezTo>
                      <a:pt x="223" y="3"/>
                      <a:pt x="447" y="-1"/>
                      <a:pt x="672" y="0"/>
                    </a:cubicBezTo>
                    <a:cubicBezTo>
                      <a:pt x="12601" y="0"/>
                      <a:pt x="22272" y="9670"/>
                      <a:pt x="22272" y="21600"/>
                    </a:cubicBezTo>
                    <a:cubicBezTo>
                      <a:pt x="22272" y="21903"/>
                      <a:pt x="22265" y="22206"/>
                      <a:pt x="22252" y="22508"/>
                    </a:cubicBezTo>
                    <a:lnTo>
                      <a:pt x="672" y="21600"/>
                    </a:lnTo>
                    <a:close/>
                  </a:path>
                </a:pathLst>
              </a:custGeom>
              <a:noFill/>
              <a:ln w="38100">
                <a:solidFill>
                  <a:srgbClr val="FF0000"/>
                </a:solidFill>
                <a:round/>
                <a:headEnd/>
                <a:tailEnd/>
              </a:ln>
            </p:spPr>
            <p:txBody>
              <a:bodyPr wrap="none" anchor="ctr"/>
              <a:lstStyle/>
              <a:p>
                <a:endParaRPr lang="en-US"/>
              </a:p>
            </p:txBody>
          </p:sp>
          <p:sp>
            <p:nvSpPr>
              <p:cNvPr id="48148" name="Line 42"/>
              <p:cNvSpPr>
                <a:spLocks noChangeShapeType="1"/>
              </p:cNvSpPr>
              <p:nvPr/>
            </p:nvSpPr>
            <p:spPr bwMode="auto">
              <a:xfrm>
                <a:off x="2688" y="1104"/>
                <a:ext cx="0" cy="2400"/>
              </a:xfrm>
              <a:prstGeom prst="line">
                <a:avLst/>
              </a:prstGeom>
              <a:noFill/>
              <a:ln w="38100">
                <a:solidFill>
                  <a:srgbClr val="FF0000"/>
                </a:solidFill>
                <a:round/>
                <a:headEnd/>
                <a:tailEnd/>
              </a:ln>
            </p:spPr>
            <p:txBody>
              <a:bodyPr/>
              <a:lstStyle/>
              <a:p>
                <a:endParaRPr lang="en-US"/>
              </a:p>
            </p:txBody>
          </p:sp>
        </p:grpSp>
        <p:grpSp>
          <p:nvGrpSpPr>
            <p:cNvPr id="14" name="Group 43"/>
            <p:cNvGrpSpPr>
              <a:grpSpLocks/>
            </p:cNvGrpSpPr>
            <p:nvPr/>
          </p:nvGrpSpPr>
          <p:grpSpPr bwMode="auto">
            <a:xfrm>
              <a:off x="1362" y="1048"/>
              <a:ext cx="652" cy="752"/>
              <a:chOff x="1536" y="384"/>
              <a:chExt cx="768" cy="912"/>
            </a:xfrm>
          </p:grpSpPr>
          <p:sp>
            <p:nvSpPr>
              <p:cNvPr id="48144" name="AutoShape 44"/>
              <p:cNvSpPr>
                <a:spLocks noChangeArrowheads="1"/>
              </p:cNvSpPr>
              <p:nvPr/>
            </p:nvSpPr>
            <p:spPr bwMode="auto">
              <a:xfrm>
                <a:off x="1536" y="528"/>
                <a:ext cx="768" cy="672"/>
              </a:xfrm>
              <a:prstGeom prst="flowChartDecision">
                <a:avLst/>
              </a:prstGeom>
              <a:solidFill>
                <a:srgbClr val="FF0000">
                  <a:alpha val="23921"/>
                </a:srgbClr>
              </a:solidFill>
              <a:ln w="9525">
                <a:solidFill>
                  <a:schemeClr val="tx1"/>
                </a:solidFill>
                <a:miter lim="800000"/>
                <a:headEnd/>
                <a:tailEnd/>
              </a:ln>
            </p:spPr>
            <p:txBody>
              <a:bodyPr wrap="none" anchor="ctr"/>
              <a:lstStyle/>
              <a:p>
                <a:pPr algn="ctr" eaLnBrk="0" hangingPunct="0"/>
                <a:r>
                  <a:rPr lang="en-US" sz="1000">
                    <a:latin typeface="Verdana" pitchFamily="34" charset="0"/>
                  </a:rPr>
                  <a:t>Risk</a:t>
                </a:r>
              </a:p>
              <a:p>
                <a:pPr algn="ctr" eaLnBrk="0" hangingPunct="0"/>
                <a:r>
                  <a:rPr lang="en-US" sz="1000">
                    <a:latin typeface="Verdana" pitchFamily="34" charset="0"/>
                  </a:rPr>
                  <a:t>Reclassified?</a:t>
                </a:r>
              </a:p>
              <a:p>
                <a:pPr algn="ctr" eaLnBrk="0" hangingPunct="0"/>
                <a:endParaRPr lang="en-US" sz="1000">
                  <a:latin typeface="Verdana" pitchFamily="34" charset="0"/>
                </a:endParaRPr>
              </a:p>
            </p:txBody>
          </p:sp>
          <p:sp>
            <p:nvSpPr>
              <p:cNvPr id="48145" name="Line 45"/>
              <p:cNvSpPr>
                <a:spLocks noChangeShapeType="1"/>
              </p:cNvSpPr>
              <p:nvPr/>
            </p:nvSpPr>
            <p:spPr bwMode="auto">
              <a:xfrm>
                <a:off x="1920" y="1200"/>
                <a:ext cx="0" cy="96"/>
              </a:xfrm>
              <a:prstGeom prst="line">
                <a:avLst/>
              </a:prstGeom>
              <a:noFill/>
              <a:ln w="38100">
                <a:solidFill>
                  <a:srgbClr val="FF0000"/>
                </a:solidFill>
                <a:round/>
                <a:headEnd type="triangle" w="med" len="med"/>
                <a:tailEnd/>
              </a:ln>
            </p:spPr>
            <p:txBody>
              <a:bodyPr/>
              <a:lstStyle/>
              <a:p>
                <a:endParaRPr lang="en-US"/>
              </a:p>
            </p:txBody>
          </p:sp>
          <p:sp>
            <p:nvSpPr>
              <p:cNvPr id="48146" name="Arc 46"/>
              <p:cNvSpPr>
                <a:spLocks/>
              </p:cNvSpPr>
              <p:nvPr/>
            </p:nvSpPr>
            <p:spPr bwMode="auto">
              <a:xfrm rot="-5792878">
                <a:off x="1992" y="312"/>
                <a:ext cx="144" cy="288"/>
              </a:xfrm>
              <a:custGeom>
                <a:avLst/>
                <a:gdLst>
                  <a:gd name="T0" fmla="*/ 0 w 21600"/>
                  <a:gd name="T1" fmla="*/ 0 h 21568"/>
                  <a:gd name="T2" fmla="*/ 0 w 21600"/>
                  <a:gd name="T3" fmla="*/ 0 h 21568"/>
                  <a:gd name="T4" fmla="*/ 0 w 21600"/>
                  <a:gd name="T5" fmla="*/ 0 h 21568"/>
                  <a:gd name="T6" fmla="*/ 0 60000 65536"/>
                  <a:gd name="T7" fmla="*/ 0 60000 65536"/>
                  <a:gd name="T8" fmla="*/ 0 60000 65536"/>
                  <a:gd name="T9" fmla="*/ 0 w 21600"/>
                  <a:gd name="T10" fmla="*/ 0 h 21568"/>
                  <a:gd name="T11" fmla="*/ 21600 w 21600"/>
                  <a:gd name="T12" fmla="*/ 21568 h 21568"/>
                </a:gdLst>
                <a:ahLst/>
                <a:cxnLst>
                  <a:cxn ang="T6">
                    <a:pos x="T0" y="T1"/>
                  </a:cxn>
                  <a:cxn ang="T7">
                    <a:pos x="T2" y="T3"/>
                  </a:cxn>
                  <a:cxn ang="T8">
                    <a:pos x="T4" y="T5"/>
                  </a:cxn>
                </a:cxnLst>
                <a:rect l="T9" t="T10" r="T11" b="T12"/>
                <a:pathLst>
                  <a:path w="21600" h="21568" fill="none" extrusionOk="0">
                    <a:moveTo>
                      <a:pt x="1175" y="-1"/>
                    </a:moveTo>
                    <a:cubicBezTo>
                      <a:pt x="12630" y="624"/>
                      <a:pt x="21600" y="10095"/>
                      <a:pt x="21600" y="21568"/>
                    </a:cubicBezTo>
                  </a:path>
                  <a:path w="21600" h="21568" stroke="0" extrusionOk="0">
                    <a:moveTo>
                      <a:pt x="1175" y="-1"/>
                    </a:moveTo>
                    <a:cubicBezTo>
                      <a:pt x="12630" y="624"/>
                      <a:pt x="21600" y="10095"/>
                      <a:pt x="21600" y="21568"/>
                    </a:cubicBezTo>
                    <a:lnTo>
                      <a:pt x="0" y="21568"/>
                    </a:lnTo>
                    <a:close/>
                  </a:path>
                </a:pathLst>
              </a:custGeom>
              <a:noFill/>
              <a:ln w="38100">
                <a:solidFill>
                  <a:schemeClr val="tx1"/>
                </a:solidFill>
                <a:round/>
                <a:headEnd/>
                <a:tailEnd type="triangle" w="med" len="med"/>
              </a:ln>
            </p:spPr>
            <p:txBody>
              <a:bodyPr wrap="none" anchor="ctr"/>
              <a:lstStyle/>
              <a:p>
                <a:endParaRPr lang="en-US"/>
              </a:p>
            </p:txBody>
          </p:sp>
        </p:grpSp>
      </p:grpSp>
      <p:sp>
        <p:nvSpPr>
          <p:cNvPr id="48134" name="Rectangle 59"/>
          <p:cNvSpPr>
            <a:spLocks noGrp="1" noChangeArrowheads="1"/>
          </p:cNvSpPr>
          <p:nvPr>
            <p:ph type="title" idx="4294967295"/>
          </p:nvPr>
        </p:nvSpPr>
        <p:spPr>
          <a:xfrm>
            <a:off x="457200" y="762000"/>
            <a:ext cx="8229600" cy="762000"/>
          </a:xfrm>
        </p:spPr>
        <p:txBody>
          <a:bodyPr/>
          <a:lstStyle/>
          <a:p>
            <a:pPr eaLnBrk="1" hangingPunct="1"/>
            <a:r>
              <a:rPr lang="en-US" sz="4800" smtClean="0">
                <a:solidFill>
                  <a:schemeClr val="tx1"/>
                </a:solidFill>
              </a:rPr>
              <a:t>Risk Management Process</a:t>
            </a:r>
          </a:p>
        </p:txBody>
      </p:sp>
      <p:sp>
        <p:nvSpPr>
          <p:cNvPr id="30787" name="AutoShape 67"/>
          <p:cNvSpPr>
            <a:spLocks noChangeArrowheads="1"/>
          </p:cNvSpPr>
          <p:nvPr/>
        </p:nvSpPr>
        <p:spPr bwMode="auto">
          <a:xfrm>
            <a:off x="1219200" y="2133600"/>
            <a:ext cx="2743200" cy="3505200"/>
          </a:xfrm>
          <a:prstGeom prst="roundRect">
            <a:avLst>
              <a:gd name="adj" fmla="val 16667"/>
            </a:avLst>
          </a:prstGeom>
          <a:solidFill>
            <a:schemeClr val="accent1">
              <a:alpha val="45097"/>
            </a:schemeClr>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ssolve">
                                      <p:cBhvr>
                                        <p:cTn id="7" dur="500"/>
                                        <p:tgtEl>
                                          <p:spTgt spid="3072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animEffect transition="in" filter="dissolve">
                                      <p:cBhvr>
                                        <p:cTn id="15" dur="500"/>
                                        <p:tgtEl>
                                          <p:spTgt spid="3072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Effect transition="in" filter="dissolve">
                                      <p:cBhvr>
                                        <p:cTn id="18" dur="500"/>
                                        <p:tgtEl>
                                          <p:spTgt spid="3072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723">
                                            <p:txEl>
                                              <p:pRg st="3" end="3"/>
                                            </p:txEl>
                                          </p:spTgt>
                                        </p:tgtEl>
                                        <p:attrNameLst>
                                          <p:attrName>style.visibility</p:attrName>
                                        </p:attrNameLst>
                                      </p:cBhvr>
                                      <p:to>
                                        <p:strVal val="visible"/>
                                      </p:to>
                                    </p:set>
                                    <p:animEffect transition="in" filter="dissolve">
                                      <p:cBhvr>
                                        <p:cTn id="21" dur="500"/>
                                        <p:tgtEl>
                                          <p:spTgt spid="3072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723">
                                            <p:txEl>
                                              <p:pRg st="4" end="4"/>
                                            </p:txEl>
                                          </p:spTgt>
                                        </p:tgtEl>
                                        <p:attrNameLst>
                                          <p:attrName>style.visibility</p:attrName>
                                        </p:attrNameLst>
                                      </p:cBhvr>
                                      <p:to>
                                        <p:strVal val="visible"/>
                                      </p:to>
                                    </p:set>
                                    <p:animEffect transition="in" filter="dissolve">
                                      <p:cBhvr>
                                        <p:cTn id="24" dur="500"/>
                                        <p:tgtEl>
                                          <p:spTgt spid="30723">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Effect transition="in" filter="dissolve">
                                      <p:cBhvr>
                                        <p:cTn id="27" dur="500"/>
                                        <p:tgtEl>
                                          <p:spTgt spid="30723">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0787"/>
                                        </p:tgtEl>
                                        <p:attrNameLst>
                                          <p:attrName>style.visibility</p:attrName>
                                        </p:attrNameLst>
                                      </p:cBhvr>
                                      <p:to>
                                        <p:strVal val="visible"/>
                                      </p:to>
                                    </p:set>
                                    <p:animEffect transition="in" filter="dissolve">
                                      <p:cBhvr>
                                        <p:cTn id="30" dur="500"/>
                                        <p:tgtEl>
                                          <p:spTgt spid="30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noFill/>
        </p:spPr>
        <p:txBody>
          <a:bodyPr/>
          <a:lstStyle/>
          <a:p>
            <a:fld id="{10AB3EAB-AA99-4D7F-8B5E-BBE2A2A9998D}" type="slidenum">
              <a:rPr lang="en-US" smtClean="0">
                <a:latin typeface="Arial" charset="0"/>
              </a:rPr>
              <a:pPr/>
              <a:t>27</a:t>
            </a:fld>
            <a:endParaRPr lang="en-US" smtClean="0">
              <a:latin typeface="Arial" charset="0"/>
            </a:endParaRPr>
          </a:p>
        </p:txBody>
      </p:sp>
      <p:sp>
        <p:nvSpPr>
          <p:cNvPr id="49155" name="Rectangle 2"/>
          <p:cNvSpPr>
            <a:spLocks noGrp="1" noChangeArrowheads="1"/>
          </p:cNvSpPr>
          <p:nvPr>
            <p:ph type="title" idx="4294967295"/>
          </p:nvPr>
        </p:nvSpPr>
        <p:spPr>
          <a:xfrm>
            <a:off x="457200" y="1066800"/>
            <a:ext cx="8229600" cy="914400"/>
          </a:xfrm>
          <a:solidFill>
            <a:schemeClr val="accent1"/>
          </a:solidFill>
          <a:ln>
            <a:solidFill>
              <a:schemeClr val="tx1"/>
            </a:solidFill>
          </a:ln>
        </p:spPr>
        <p:txBody>
          <a:bodyPr/>
          <a:lstStyle/>
          <a:p>
            <a:pPr eaLnBrk="1" hangingPunct="1"/>
            <a:r>
              <a:rPr lang="en-US" smtClean="0"/>
              <a:t>Decision Levels</a:t>
            </a:r>
          </a:p>
        </p:txBody>
      </p:sp>
      <p:pic>
        <p:nvPicPr>
          <p:cNvPr id="49156" name="Picture 3" descr="DSAC Chart"/>
          <p:cNvPicPr>
            <a:picLocks noGrp="1" noChangeAspect="1" noChangeArrowheads="1"/>
          </p:cNvPicPr>
          <p:nvPr>
            <p:ph sz="half" idx="4294967295"/>
          </p:nvPr>
        </p:nvPicPr>
        <p:blipFill>
          <a:blip r:embed="rId2" cstate="print"/>
          <a:srcRect/>
          <a:stretch>
            <a:fillRect/>
          </a:stretch>
        </p:blipFill>
        <p:spPr>
          <a:xfrm>
            <a:off x="0" y="-131763"/>
            <a:ext cx="9144000" cy="7065963"/>
          </a:xfrm>
          <a:noFill/>
        </p:spPr>
      </p:pic>
      <p:sp>
        <p:nvSpPr>
          <p:cNvPr id="35844" name="Rectangle 4"/>
          <p:cNvSpPr>
            <a:spLocks noChangeArrowheads="1"/>
          </p:cNvSpPr>
          <p:nvPr/>
        </p:nvSpPr>
        <p:spPr bwMode="auto">
          <a:xfrm rot="-5400000">
            <a:off x="-1562100" y="2705100"/>
            <a:ext cx="5486400" cy="1295400"/>
          </a:xfrm>
          <a:prstGeom prst="rect">
            <a:avLst/>
          </a:prstGeom>
          <a:solidFill>
            <a:schemeClr val="accent1">
              <a:alpha val="38823"/>
            </a:schemeClr>
          </a:solidFill>
          <a:ln w="9525">
            <a:solidFill>
              <a:schemeClr val="tx1"/>
            </a:solidFill>
            <a:miter lim="800000"/>
            <a:headEnd/>
            <a:tailEnd/>
          </a:ln>
        </p:spPr>
        <p:txBody>
          <a:bodyPr wrap="none" anchor="ctr"/>
          <a:lstStyle/>
          <a:p>
            <a:pPr algn="ctr" eaLnBrk="0" hangingPunct="0"/>
            <a:r>
              <a:rPr lang="en-US" sz="2000" b="1">
                <a:latin typeface="Verdana" pitchFamily="34" charset="0"/>
              </a:rPr>
              <a:t>General Description</a:t>
            </a:r>
          </a:p>
        </p:txBody>
      </p:sp>
      <p:sp>
        <p:nvSpPr>
          <p:cNvPr id="35845" name="Rectangle 5"/>
          <p:cNvSpPr>
            <a:spLocks noChangeArrowheads="1"/>
          </p:cNvSpPr>
          <p:nvPr/>
        </p:nvSpPr>
        <p:spPr bwMode="auto">
          <a:xfrm rot="-5400000">
            <a:off x="647700" y="1790700"/>
            <a:ext cx="5486400" cy="3124200"/>
          </a:xfrm>
          <a:prstGeom prst="rect">
            <a:avLst/>
          </a:prstGeom>
          <a:solidFill>
            <a:schemeClr val="accent1">
              <a:alpha val="38823"/>
            </a:schemeClr>
          </a:solidFill>
          <a:ln w="9525">
            <a:solidFill>
              <a:schemeClr val="tx1"/>
            </a:solidFill>
            <a:miter lim="800000"/>
            <a:headEnd/>
            <a:tailEnd/>
          </a:ln>
        </p:spPr>
        <p:txBody>
          <a:bodyPr wrap="none" anchor="ctr"/>
          <a:lstStyle/>
          <a:p>
            <a:pPr algn="ctr" eaLnBrk="0" hangingPunct="0"/>
            <a:r>
              <a:rPr lang="en-US" sz="2000" b="1">
                <a:latin typeface="Verdana" pitchFamily="34" charset="0"/>
              </a:rPr>
              <a:t>Urgency &amp; Risk</a:t>
            </a:r>
          </a:p>
          <a:p>
            <a:pPr algn="ctr" eaLnBrk="0" hangingPunct="0"/>
            <a:r>
              <a:rPr lang="en-US" sz="2000" b="1">
                <a:latin typeface="Verdana" pitchFamily="34" charset="0"/>
              </a:rPr>
              <a:t> Description</a:t>
            </a:r>
          </a:p>
        </p:txBody>
      </p:sp>
      <p:sp>
        <p:nvSpPr>
          <p:cNvPr id="35846" name="Rectangle 6"/>
          <p:cNvSpPr>
            <a:spLocks noChangeArrowheads="1"/>
          </p:cNvSpPr>
          <p:nvPr/>
        </p:nvSpPr>
        <p:spPr bwMode="auto">
          <a:xfrm rot="-5400000">
            <a:off x="3962400" y="1600200"/>
            <a:ext cx="5486400" cy="3505200"/>
          </a:xfrm>
          <a:prstGeom prst="rect">
            <a:avLst/>
          </a:prstGeom>
          <a:solidFill>
            <a:schemeClr val="accent1">
              <a:alpha val="38823"/>
            </a:schemeClr>
          </a:solidFill>
          <a:ln w="9525">
            <a:solidFill>
              <a:schemeClr val="tx1"/>
            </a:solidFill>
            <a:miter lim="800000"/>
            <a:headEnd/>
            <a:tailEnd/>
          </a:ln>
        </p:spPr>
        <p:txBody>
          <a:bodyPr wrap="none" anchor="ctr"/>
          <a:lstStyle/>
          <a:p>
            <a:pPr algn="ctr" eaLnBrk="0" hangingPunct="0"/>
            <a:r>
              <a:rPr lang="en-US" sz="2000" b="1">
                <a:latin typeface="Verdana" pitchFamily="34" charset="0"/>
              </a:rPr>
              <a:t>Actions Required</a:t>
            </a:r>
          </a:p>
          <a:p>
            <a:pPr algn="ctr" eaLnBrk="0" hangingPunct="0"/>
            <a:r>
              <a:rPr lang="en-US" sz="2000" b="1">
                <a:latin typeface="Verdana" pitchFamily="34" charset="0"/>
              </a:rPr>
              <a:t> Description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ssolve">
                                      <p:cBhvr>
                                        <p:cTn id="7" dur="500"/>
                                        <p:tgtEl>
                                          <p:spTgt spid="358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dissolve">
                                      <p:cBhvr>
                                        <p:cTn id="12" dur="500"/>
                                        <p:tgtEl>
                                          <p:spTgt spid="358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6"/>
                                        </p:tgtEl>
                                        <p:attrNameLst>
                                          <p:attrName>style.visibility</p:attrName>
                                        </p:attrNameLst>
                                      </p:cBhvr>
                                      <p:to>
                                        <p:strVal val="visible"/>
                                      </p:to>
                                    </p:set>
                                    <p:animEffect transition="in" filter="dissolve">
                                      <p:cBhvr>
                                        <p:cTn id="17"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P spid="358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NOLA_Brief2.jpg"/>
          <p:cNvPicPr>
            <a:picLocks noChangeAspect="1"/>
          </p:cNvPicPr>
          <p:nvPr/>
        </p:nvPicPr>
        <p:blipFill>
          <a:blip r:embed="rId3" cstate="print"/>
          <a:srcRect/>
          <a:stretch>
            <a:fillRect/>
          </a:stretch>
        </p:blipFill>
        <p:spPr bwMode="auto">
          <a:xfrm>
            <a:off x="457200" y="1752600"/>
            <a:ext cx="6829425" cy="4438650"/>
          </a:xfrm>
          <a:prstGeom prst="rect">
            <a:avLst/>
          </a:prstGeom>
          <a:noFill/>
          <a:ln w="9525">
            <a:noFill/>
            <a:miter lim="800000"/>
            <a:headEnd/>
            <a:tailEnd/>
          </a:ln>
        </p:spPr>
      </p:pic>
      <p:sp>
        <p:nvSpPr>
          <p:cNvPr id="3" name="Title 2"/>
          <p:cNvSpPr>
            <a:spLocks noGrp="1"/>
          </p:cNvSpPr>
          <p:nvPr>
            <p:ph type="title"/>
          </p:nvPr>
        </p:nvSpPr>
        <p:spPr>
          <a:xfrm>
            <a:off x="228600" y="457200"/>
            <a:ext cx="8458200" cy="762000"/>
          </a:xfrm>
        </p:spPr>
        <p:txBody>
          <a:bodyPr>
            <a:noAutofit/>
          </a:bodyPr>
          <a:lstStyle/>
          <a:p>
            <a:pPr>
              <a:defRPr/>
            </a:pPr>
            <a:r>
              <a:rPr lang="en-US" sz="3600" b="1" dirty="0" smtClean="0"/>
              <a:t>National Levee Database Public View</a:t>
            </a:r>
            <a:br>
              <a:rPr lang="en-US" sz="3600" b="1" dirty="0" smtClean="0"/>
            </a:br>
            <a:r>
              <a:rPr lang="en-US" sz="3600" b="1" dirty="0" smtClean="0">
                <a:hlinkClick r:id="rId4"/>
              </a:rPr>
              <a:t>https://nld.usace.army.mil</a:t>
            </a:r>
            <a:r>
              <a:rPr lang="en-US" sz="3600" b="1" dirty="0" smtClean="0"/>
              <a:t/>
            </a:r>
            <a:br>
              <a:rPr lang="en-US" sz="3600" b="1" dirty="0" smtClean="0"/>
            </a:br>
            <a:r>
              <a:rPr lang="en-US" sz="1800" b="1" dirty="0" smtClean="0"/>
              <a:t>Continue to website through certificate notices</a:t>
            </a:r>
            <a:endParaRPr lang="en-US" sz="2400" b="1" dirty="0"/>
          </a:p>
        </p:txBody>
      </p:sp>
      <p:pic>
        <p:nvPicPr>
          <p:cNvPr id="4" name="Picture 2" descr="Levees Logo">
            <a:hlinkClick r:id="rId5"/>
          </p:cNvPr>
          <p:cNvPicPr>
            <a:picLocks noChangeAspect="1" noChangeArrowheads="1"/>
          </p:cNvPicPr>
          <p:nvPr/>
        </p:nvPicPr>
        <p:blipFill>
          <a:blip r:embed="rId6" cstate="print"/>
          <a:srcRect/>
          <a:stretch>
            <a:fillRect/>
          </a:stretch>
        </p:blipFill>
        <p:spPr bwMode="auto">
          <a:xfrm>
            <a:off x="0" y="6324600"/>
            <a:ext cx="533400" cy="533400"/>
          </a:xfrm>
          <a:prstGeom prst="rect">
            <a:avLst/>
          </a:prstGeom>
          <a:noFill/>
          <a:ln w="9525">
            <a:noFill/>
            <a:miter lim="800000"/>
            <a:headEnd/>
            <a:tailEnd/>
          </a:ln>
        </p:spPr>
      </p:pic>
      <p:sp>
        <p:nvSpPr>
          <p:cNvPr id="5" name="TextBox 4"/>
          <p:cNvSpPr txBox="1"/>
          <p:nvPr/>
        </p:nvSpPr>
        <p:spPr>
          <a:xfrm>
            <a:off x="4419600" y="1981200"/>
            <a:ext cx="4538422" cy="2308324"/>
          </a:xfrm>
          <a:prstGeom prst="rect">
            <a:avLst/>
          </a:prstGeom>
          <a:solidFill>
            <a:schemeClr val="bg1">
              <a:lumMod val="85000"/>
            </a:schemeClr>
          </a:solidFill>
        </p:spPr>
        <p:txBody>
          <a:bodyPr wrap="none" rtlCol="0">
            <a:spAutoFit/>
          </a:bodyPr>
          <a:lstStyle/>
          <a:p>
            <a:pPr marL="342900" indent="-342900" fontAlgn="auto">
              <a:spcBef>
                <a:spcPct val="20000"/>
              </a:spcBef>
              <a:spcAft>
                <a:spcPts val="0"/>
              </a:spcAft>
              <a:buFont typeface="Arial" pitchFamily="34" charset="0"/>
              <a:buChar char="•"/>
              <a:defRPr/>
            </a:pPr>
            <a:r>
              <a:rPr lang="en-US" dirty="0" smtClean="0"/>
              <a:t>&gt;2,774 Segments and &gt;2,105 systems</a:t>
            </a:r>
          </a:p>
          <a:p>
            <a:pPr marL="342900" indent="-342900" fontAlgn="auto">
              <a:spcBef>
                <a:spcPct val="20000"/>
              </a:spcBef>
              <a:spcAft>
                <a:spcPts val="0"/>
              </a:spcAft>
              <a:buFont typeface="Arial" pitchFamily="34" charset="0"/>
              <a:buChar char="•"/>
              <a:defRPr/>
            </a:pPr>
            <a:endParaRPr lang="en-US" dirty="0" smtClean="0"/>
          </a:p>
          <a:p>
            <a:pPr marL="342900" indent="-342900" fontAlgn="auto">
              <a:spcBef>
                <a:spcPct val="20000"/>
              </a:spcBef>
              <a:spcAft>
                <a:spcPts val="0"/>
              </a:spcAft>
              <a:buFont typeface="Arial" pitchFamily="34" charset="0"/>
              <a:buChar char="•"/>
              <a:defRPr/>
            </a:pPr>
            <a:r>
              <a:rPr lang="en-US" dirty="0" smtClean="0"/>
              <a:t>Known miles today = 14648.65</a:t>
            </a:r>
          </a:p>
          <a:p>
            <a:pPr marL="342900" indent="-342900" fontAlgn="auto">
              <a:spcBef>
                <a:spcPct val="20000"/>
              </a:spcBef>
              <a:spcAft>
                <a:spcPts val="0"/>
              </a:spcAft>
              <a:buFont typeface="Arial" pitchFamily="34" charset="0"/>
              <a:buChar char="•"/>
              <a:defRPr/>
            </a:pPr>
            <a:r>
              <a:rPr lang="en-US" dirty="0" smtClean="0"/>
              <a:t>Miles Completed = 13099.88 	= 89%</a:t>
            </a:r>
          </a:p>
          <a:p>
            <a:pPr marL="342900" indent="-342900" fontAlgn="auto">
              <a:spcBef>
                <a:spcPct val="20000"/>
              </a:spcBef>
              <a:spcAft>
                <a:spcPts val="0"/>
              </a:spcAft>
              <a:buFont typeface="Arial" pitchFamily="34" charset="0"/>
              <a:buChar char="•"/>
              <a:defRPr/>
            </a:pPr>
            <a:r>
              <a:rPr lang="en-US" dirty="0" smtClean="0"/>
              <a:t>Miles under contract = 1391.77	= 10%</a:t>
            </a:r>
          </a:p>
          <a:p>
            <a:pPr marL="342900" indent="-342900" fontAlgn="auto">
              <a:spcBef>
                <a:spcPct val="20000"/>
              </a:spcBef>
              <a:spcAft>
                <a:spcPts val="0"/>
              </a:spcAft>
              <a:buFont typeface="Arial" pitchFamily="34" charset="0"/>
              <a:buChar char="•"/>
              <a:defRPr/>
            </a:pPr>
            <a:r>
              <a:rPr lang="en-US" dirty="0" smtClean="0"/>
              <a:t>Waiting contract award 	= 157.00 = 1%</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3" name="Object 1"/>
          <p:cNvGraphicFramePr>
            <a:graphicFrameLocks noChangeAspect="1"/>
          </p:cNvGraphicFramePr>
          <p:nvPr/>
        </p:nvGraphicFramePr>
        <p:xfrm>
          <a:off x="76200" y="381000"/>
          <a:ext cx="8221824" cy="5638800"/>
        </p:xfrm>
        <a:graphic>
          <a:graphicData uri="http://schemas.openxmlformats.org/presentationml/2006/ole">
            <p:oleObj spid="_x0000_s112642" name="Document" r:id="rId4" imgW="8393897" imgH="5755894" progId="Word.Document.12">
              <p:embed/>
            </p:oleObj>
          </a:graphicData>
        </a:graphic>
      </p:graphicFrame>
      <p:sp>
        <p:nvSpPr>
          <p:cNvPr id="3" name="Slide Number Placeholder 5"/>
          <p:cNvSpPr txBox="1">
            <a:spLocks/>
          </p:cNvSpPr>
          <p:nvPr/>
        </p:nvSpPr>
        <p:spPr>
          <a:xfrm>
            <a:off x="3657600" y="6381750"/>
            <a:ext cx="2133600" cy="4762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E766EE0-867F-468B-B0AD-72D3DD40957D}" type="slidenum">
              <a:rPr kumimoji="0" lang="en-US" sz="1400" b="1" i="0" u="none" strike="noStrike" kern="1200" cap="none" spc="0" normalizeH="0" baseline="0" noProof="0" smtClean="0">
                <a:ln>
                  <a:noFill/>
                </a:ln>
                <a:solidFill>
                  <a:schemeClr val="tx1"/>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29</a:t>
            </a:fld>
            <a:endParaRPr kumimoji="0" lang="en-US" sz="1400" b="1"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Learning Objectives</a:t>
            </a:r>
            <a:endParaRPr lang="en-US" b="1" dirty="0"/>
          </a:p>
        </p:txBody>
      </p:sp>
      <p:sp>
        <p:nvSpPr>
          <p:cNvPr id="5" name="Content Placeholder 4"/>
          <p:cNvSpPr>
            <a:spLocks noGrp="1"/>
          </p:cNvSpPr>
          <p:nvPr>
            <p:ph idx="1"/>
          </p:nvPr>
        </p:nvSpPr>
        <p:spPr>
          <a:xfrm>
            <a:off x="457200" y="1600200"/>
            <a:ext cx="8229600" cy="4267200"/>
          </a:xfrm>
        </p:spPr>
        <p:txBody>
          <a:bodyPr/>
          <a:lstStyle/>
          <a:p>
            <a:r>
              <a:rPr lang="en-US" sz="2400" dirty="0" smtClean="0"/>
              <a:t>Dam Safety Portfolio Risk Framework </a:t>
            </a:r>
          </a:p>
          <a:p>
            <a:pPr lvl="1"/>
            <a:r>
              <a:rPr lang="en-US" sz="1800" dirty="0" smtClean="0"/>
              <a:t>Understand the Process of Assessment and Decision Making</a:t>
            </a:r>
          </a:p>
          <a:p>
            <a:pPr lvl="1"/>
            <a:r>
              <a:rPr lang="en-US" sz="1800" dirty="0" smtClean="0"/>
              <a:t>Aware of the Changes in the Dam Safety Action Classification</a:t>
            </a:r>
          </a:p>
          <a:p>
            <a:r>
              <a:rPr lang="en-US" sz="2400" dirty="0" smtClean="0"/>
              <a:t>Dam Safety Risk Management Prioritization</a:t>
            </a:r>
          </a:p>
          <a:p>
            <a:pPr lvl="1"/>
            <a:r>
              <a:rPr lang="en-US" sz="1800" dirty="0" smtClean="0"/>
              <a:t>Be conversant in Roles, Responsibilities, Philosophy and Implementation of Agency Priorities in Dam Safety Including:</a:t>
            </a:r>
          </a:p>
          <a:p>
            <a:pPr lvl="2"/>
            <a:r>
              <a:rPr lang="en-US" sz="1800" dirty="0" smtClean="0"/>
              <a:t>Action Queues</a:t>
            </a:r>
          </a:p>
          <a:p>
            <a:pPr lvl="2"/>
            <a:r>
              <a:rPr lang="en-US" sz="1800" dirty="0" smtClean="0"/>
              <a:t>Decision Factors</a:t>
            </a:r>
          </a:p>
          <a:p>
            <a:r>
              <a:rPr lang="en-US" sz="2400" dirty="0" smtClean="0"/>
              <a:t>Tolerable Risk Guidelines</a:t>
            </a:r>
          </a:p>
          <a:p>
            <a:pPr lvl="1"/>
            <a:r>
              <a:rPr lang="en-US" sz="1800" dirty="0" smtClean="0"/>
              <a:t>Understand the Concepts of the Tolerability of Risk</a:t>
            </a:r>
          </a:p>
          <a:p>
            <a:pPr lvl="1"/>
            <a:r>
              <a:rPr lang="en-US" sz="1800" dirty="0" smtClean="0"/>
              <a:t>Understand the Visualization of Risks in f-N Charts</a:t>
            </a:r>
          </a:p>
          <a:p>
            <a:pPr lvl="1"/>
            <a:r>
              <a:rPr lang="en-US" sz="1800" dirty="0" smtClean="0"/>
              <a:t>Be Familiar with the ALARP Principles</a:t>
            </a:r>
          </a:p>
          <a:p>
            <a:endParaRPr lang="en-US" sz="2800" dirty="0"/>
          </a:p>
        </p:txBody>
      </p:sp>
      <p:sp>
        <p:nvSpPr>
          <p:cNvPr id="6" name="Slide Number Placeholder 3"/>
          <p:cNvSpPr>
            <a:spLocks noGrp="1"/>
          </p:cNvSpPr>
          <p:nvPr>
            <p:ph type="sldNum" sz="quarter" idx="10"/>
          </p:nvPr>
        </p:nvSpPr>
        <p:spPr/>
        <p:txBody>
          <a:bodyPr/>
          <a:lstStyle/>
          <a:p>
            <a:r>
              <a:rPr lang="en-US" dirty="0"/>
              <a:t>Slide </a:t>
            </a:r>
            <a:fld id="{6A694030-3B6A-451C-B14C-C142C3614921}"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rot="3558766">
            <a:off x="4119726" y="1597025"/>
            <a:ext cx="4716463" cy="2973387"/>
          </a:xfrm>
          <a:prstGeom prst="ellipse">
            <a:avLst/>
          </a:prstGeom>
          <a:solidFill>
            <a:srgbClr val="00B050"/>
          </a:solidFill>
          <a:ln w="12700">
            <a:solidFill>
              <a:schemeClr val="tx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Oval 32"/>
          <p:cNvSpPr/>
          <p:nvPr/>
        </p:nvSpPr>
        <p:spPr>
          <a:xfrm rot="1806857">
            <a:off x="1390650" y="3351212"/>
            <a:ext cx="4716463" cy="2973388"/>
          </a:xfrm>
          <a:prstGeom prst="ellipse">
            <a:avLst/>
          </a:prstGeom>
          <a:solidFill>
            <a:srgbClr val="FFC000"/>
          </a:solidFill>
          <a:ln w="12700">
            <a:solidFill>
              <a:schemeClr val="tx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Oval 30"/>
          <p:cNvSpPr/>
          <p:nvPr/>
        </p:nvSpPr>
        <p:spPr>
          <a:xfrm rot="692611">
            <a:off x="246983" y="728516"/>
            <a:ext cx="4324316" cy="2213549"/>
          </a:xfrm>
          <a:prstGeom prst="ellipse">
            <a:avLst/>
          </a:prstGeom>
          <a:solidFill>
            <a:srgbClr val="00B0F0"/>
          </a:solidFill>
          <a:ln w="12700">
            <a:solidFill>
              <a:schemeClr val="tx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Flowchart: Decision 37"/>
          <p:cNvSpPr/>
          <p:nvPr/>
        </p:nvSpPr>
        <p:spPr>
          <a:xfrm>
            <a:off x="3638550" y="4335462"/>
            <a:ext cx="2209800" cy="18954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sz="1600" b="1" dirty="0">
                <a:solidFill>
                  <a:schemeClr val="tx1"/>
                </a:solidFill>
              </a:rPr>
              <a:t>National Quality Assurance Team</a:t>
            </a:r>
          </a:p>
        </p:txBody>
      </p:sp>
      <p:sp>
        <p:nvSpPr>
          <p:cNvPr id="39" name="Flowchart: Decision 38"/>
          <p:cNvSpPr/>
          <p:nvPr/>
        </p:nvSpPr>
        <p:spPr>
          <a:xfrm>
            <a:off x="1581150" y="3192462"/>
            <a:ext cx="2209800" cy="18954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1600" b="1" dirty="0">
                <a:solidFill>
                  <a:schemeClr val="tx1"/>
                </a:solidFill>
              </a:rPr>
              <a:t>Division</a:t>
            </a:r>
          </a:p>
        </p:txBody>
      </p:sp>
      <p:sp>
        <p:nvSpPr>
          <p:cNvPr id="41" name="Flowchart: Decision 40"/>
          <p:cNvSpPr/>
          <p:nvPr/>
        </p:nvSpPr>
        <p:spPr>
          <a:xfrm>
            <a:off x="2190750" y="1058862"/>
            <a:ext cx="2209800" cy="18954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sz="1600" b="1" dirty="0">
                <a:solidFill>
                  <a:schemeClr val="tx1"/>
                </a:solidFill>
              </a:rPr>
              <a:t>District</a:t>
            </a:r>
          </a:p>
        </p:txBody>
      </p:sp>
      <p:sp>
        <p:nvSpPr>
          <p:cNvPr id="42" name="Flowchart: Decision 41"/>
          <p:cNvSpPr/>
          <p:nvPr/>
        </p:nvSpPr>
        <p:spPr>
          <a:xfrm>
            <a:off x="5695950" y="3192462"/>
            <a:ext cx="2209800" cy="18954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sz="1600" b="1" dirty="0">
                <a:solidFill>
                  <a:schemeClr val="tx1"/>
                </a:solidFill>
              </a:rPr>
              <a:t>Levee Senior Oversight Group</a:t>
            </a:r>
          </a:p>
        </p:txBody>
      </p:sp>
      <p:sp>
        <p:nvSpPr>
          <p:cNvPr id="43" name="Flowchart: Decision 42"/>
          <p:cNvSpPr/>
          <p:nvPr/>
        </p:nvSpPr>
        <p:spPr>
          <a:xfrm>
            <a:off x="4933950" y="1058862"/>
            <a:ext cx="2209800" cy="1895475"/>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sz="1600" b="1" dirty="0" smtClean="0">
                <a:solidFill>
                  <a:schemeClr val="tx1"/>
                </a:solidFill>
              </a:rPr>
              <a:t>HQ </a:t>
            </a:r>
            <a:r>
              <a:rPr lang="en-US" sz="1600" b="1" dirty="0">
                <a:solidFill>
                  <a:schemeClr val="tx1"/>
                </a:solidFill>
              </a:rPr>
              <a:t>Levee Safety Officer</a:t>
            </a:r>
          </a:p>
        </p:txBody>
      </p:sp>
      <p:cxnSp>
        <p:nvCxnSpPr>
          <p:cNvPr id="52" name="Straight Arrow Connector 51"/>
          <p:cNvCxnSpPr>
            <a:endCxn id="41" idx="2"/>
          </p:cNvCxnSpPr>
          <p:nvPr/>
        </p:nvCxnSpPr>
        <p:spPr>
          <a:xfrm rot="5400000" flipH="1" flipV="1">
            <a:off x="2890837" y="3168650"/>
            <a:ext cx="619125" cy="190500"/>
          </a:xfrm>
          <a:prstGeom prst="straightConnector1">
            <a:avLst/>
          </a:prstGeom>
          <a:ln w="38100">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3419850" y="4465936"/>
            <a:ext cx="599700" cy="445791"/>
          </a:xfrm>
          <a:prstGeom prst="straightConnector1">
            <a:avLst/>
          </a:prstGeom>
          <a:ln w="38100">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2" idx="1"/>
            <a:endCxn id="39" idx="3"/>
          </p:cNvCxnSpPr>
          <p:nvPr/>
        </p:nvCxnSpPr>
        <p:spPr>
          <a:xfrm rot="10800000">
            <a:off x="3790950" y="4140200"/>
            <a:ext cx="1905000" cy="1587"/>
          </a:xfrm>
          <a:prstGeom prst="straightConnector1">
            <a:avLst/>
          </a:prstGeom>
          <a:ln w="44450">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0800000" flipV="1">
            <a:off x="3227827" y="2468874"/>
            <a:ext cx="2227488" cy="1190555"/>
          </a:xfrm>
          <a:prstGeom prst="straightConnector1">
            <a:avLst/>
          </a:prstGeom>
          <a:ln w="44450">
            <a:solidFill>
              <a:schemeClr val="tx1"/>
            </a:solidFill>
            <a:prstDash val="solid"/>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6150" name="Title 1"/>
          <p:cNvSpPr>
            <a:spLocks noGrp="1"/>
          </p:cNvSpPr>
          <p:nvPr>
            <p:ph type="title"/>
          </p:nvPr>
        </p:nvSpPr>
        <p:spPr>
          <a:xfrm>
            <a:off x="457200" y="1"/>
            <a:ext cx="8229600" cy="740650"/>
          </a:xfrm>
        </p:spPr>
        <p:txBody>
          <a:bodyPr>
            <a:normAutofit/>
          </a:bodyPr>
          <a:lstStyle/>
          <a:p>
            <a:r>
              <a:rPr lang="en-US" sz="2800" b="1" dirty="0" smtClean="0"/>
              <a:t>Levee Risk Classification Process</a:t>
            </a:r>
            <a:endParaRPr lang="en-US" sz="2800" dirty="0" smtClean="0"/>
          </a:p>
        </p:txBody>
      </p:sp>
      <p:sp>
        <p:nvSpPr>
          <p:cNvPr id="30" name="TextBox 62"/>
          <p:cNvSpPr txBox="1">
            <a:spLocks noChangeArrowheads="1"/>
          </p:cNvSpPr>
          <p:nvPr/>
        </p:nvSpPr>
        <p:spPr bwMode="auto">
          <a:xfrm>
            <a:off x="155425" y="2489342"/>
            <a:ext cx="1371600" cy="1477328"/>
          </a:xfrm>
          <a:prstGeom prst="rect">
            <a:avLst/>
          </a:prstGeom>
          <a:noFill/>
          <a:ln w="9525">
            <a:noFill/>
            <a:miter lim="800000"/>
            <a:headEnd/>
            <a:tailEnd/>
          </a:ln>
        </p:spPr>
        <p:txBody>
          <a:bodyPr wrap="square">
            <a:spAutoFit/>
          </a:bodyPr>
          <a:lstStyle/>
          <a:p>
            <a:r>
              <a:rPr lang="en-US" b="1" dirty="0" smtClean="0"/>
              <a:t>Execution</a:t>
            </a:r>
          </a:p>
          <a:p>
            <a:r>
              <a:rPr lang="en-US" sz="1200" b="1" dirty="0" smtClean="0"/>
              <a:t>Levee screening</a:t>
            </a:r>
          </a:p>
          <a:p>
            <a:r>
              <a:rPr lang="en-US" sz="1200" b="1" dirty="0" smtClean="0"/>
              <a:t>Communicate LSAC  to sponsor/non-Federal owner and stakeholders</a:t>
            </a:r>
            <a:endParaRPr lang="en-US" sz="1200" b="1" dirty="0"/>
          </a:p>
        </p:txBody>
      </p:sp>
      <p:sp>
        <p:nvSpPr>
          <p:cNvPr id="34" name="Rectangle 33"/>
          <p:cNvSpPr/>
          <p:nvPr/>
        </p:nvSpPr>
        <p:spPr>
          <a:xfrm>
            <a:off x="609600" y="1342072"/>
            <a:ext cx="1524000" cy="68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Sponsor</a:t>
            </a:r>
            <a:r>
              <a:rPr lang="en-US" sz="1400" b="1" dirty="0" smtClean="0">
                <a:solidFill>
                  <a:schemeClr val="tx1"/>
                </a:solidFill>
              </a:rPr>
              <a:t> or  non-Federal owner</a:t>
            </a:r>
          </a:p>
          <a:p>
            <a:r>
              <a:rPr lang="en-US" sz="1200" dirty="0" smtClean="0">
                <a:solidFill>
                  <a:schemeClr val="tx1"/>
                </a:solidFill>
              </a:rPr>
              <a:t>Input to Screening</a:t>
            </a:r>
          </a:p>
        </p:txBody>
      </p:sp>
      <p:sp>
        <p:nvSpPr>
          <p:cNvPr id="78" name="TextBox 63"/>
          <p:cNvSpPr txBox="1">
            <a:spLocks noChangeArrowheads="1"/>
          </p:cNvSpPr>
          <p:nvPr/>
        </p:nvSpPr>
        <p:spPr bwMode="auto">
          <a:xfrm>
            <a:off x="152400" y="4953000"/>
            <a:ext cx="2743200" cy="1661993"/>
          </a:xfrm>
          <a:prstGeom prst="rect">
            <a:avLst/>
          </a:prstGeom>
          <a:noFill/>
          <a:ln w="9525">
            <a:noFill/>
            <a:miter lim="800000"/>
            <a:headEnd/>
            <a:tailEnd/>
          </a:ln>
        </p:spPr>
        <p:txBody>
          <a:bodyPr wrap="square">
            <a:spAutoFit/>
          </a:bodyPr>
          <a:lstStyle/>
          <a:p>
            <a:r>
              <a:rPr lang="en-US" b="1" dirty="0" smtClean="0"/>
              <a:t>National Roll-Up</a:t>
            </a:r>
          </a:p>
          <a:p>
            <a:r>
              <a:rPr lang="en-US" sz="1200" dirty="0" smtClean="0"/>
              <a:t>National consistency</a:t>
            </a:r>
          </a:p>
          <a:p>
            <a:r>
              <a:rPr lang="en-US" sz="1200" dirty="0" smtClean="0"/>
              <a:t>Quality assurance</a:t>
            </a:r>
          </a:p>
          <a:p>
            <a:r>
              <a:rPr lang="en-US" sz="1200" dirty="0" smtClean="0"/>
              <a:t>Provides preliminary LSAC for LSOG</a:t>
            </a:r>
          </a:p>
          <a:p>
            <a:r>
              <a:rPr lang="en-US" sz="1200" dirty="0" smtClean="0"/>
              <a:t>Provides comments and guidance to the Districts</a:t>
            </a:r>
          </a:p>
          <a:p>
            <a:endParaRPr lang="en-US" sz="2400" b="1" dirty="0"/>
          </a:p>
        </p:txBody>
      </p:sp>
      <p:sp>
        <p:nvSpPr>
          <p:cNvPr id="79" name="TextBox 64"/>
          <p:cNvSpPr txBox="1">
            <a:spLocks noChangeArrowheads="1"/>
          </p:cNvSpPr>
          <p:nvPr/>
        </p:nvSpPr>
        <p:spPr bwMode="auto">
          <a:xfrm>
            <a:off x="6934200" y="533400"/>
            <a:ext cx="1940339" cy="1384995"/>
          </a:xfrm>
          <a:prstGeom prst="rect">
            <a:avLst/>
          </a:prstGeom>
          <a:noFill/>
          <a:ln w="9525">
            <a:noFill/>
            <a:miter lim="800000"/>
            <a:headEnd/>
            <a:tailEnd/>
          </a:ln>
        </p:spPr>
        <p:txBody>
          <a:bodyPr wrap="none">
            <a:spAutoFit/>
          </a:bodyPr>
          <a:lstStyle/>
          <a:p>
            <a:r>
              <a:rPr lang="en-US" b="1" dirty="0" smtClean="0"/>
              <a:t>Decision</a:t>
            </a:r>
          </a:p>
          <a:p>
            <a:r>
              <a:rPr lang="en-US" sz="1200" dirty="0" smtClean="0"/>
              <a:t>LSOG recommends LSAC to </a:t>
            </a:r>
          </a:p>
          <a:p>
            <a:r>
              <a:rPr lang="en-US" sz="1200" dirty="0" smtClean="0"/>
              <a:t>USACE LSO</a:t>
            </a:r>
          </a:p>
          <a:p>
            <a:r>
              <a:rPr lang="en-US" sz="1200" dirty="0" smtClean="0"/>
              <a:t>USACE LSO approved LSAC</a:t>
            </a:r>
          </a:p>
          <a:p>
            <a:r>
              <a:rPr lang="en-US" sz="1200" dirty="0" smtClean="0"/>
              <a:t>assignment</a:t>
            </a:r>
          </a:p>
          <a:p>
            <a:endParaRPr lang="en-US" b="1" dirty="0"/>
          </a:p>
        </p:txBody>
      </p:sp>
      <p:cxnSp>
        <p:nvCxnSpPr>
          <p:cNvPr id="84" name="Straight Connector 83"/>
          <p:cNvCxnSpPr/>
          <p:nvPr/>
        </p:nvCxnSpPr>
        <p:spPr>
          <a:xfrm>
            <a:off x="2152485" y="1431940"/>
            <a:ext cx="691290" cy="0"/>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4" name="Arc 43"/>
          <p:cNvSpPr/>
          <p:nvPr/>
        </p:nvSpPr>
        <p:spPr>
          <a:xfrm>
            <a:off x="2651750" y="1355130"/>
            <a:ext cx="4186145" cy="4186144"/>
          </a:xfrm>
          <a:prstGeom prst="arc">
            <a:avLst>
              <a:gd name="adj1" fmla="val 19947633"/>
              <a:gd name="adj2" fmla="val 21173696"/>
            </a:avLst>
          </a:prstGeom>
          <a:noFill/>
          <a:ln w="44450">
            <a:solidFill>
              <a:schemeClr val="tx1"/>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Arc 50"/>
          <p:cNvSpPr/>
          <p:nvPr/>
        </p:nvSpPr>
        <p:spPr>
          <a:xfrm>
            <a:off x="2651750" y="1355130"/>
            <a:ext cx="4186145" cy="4186144"/>
          </a:xfrm>
          <a:prstGeom prst="arc">
            <a:avLst>
              <a:gd name="adj1" fmla="val 7276970"/>
              <a:gd name="adj2" fmla="val 8538062"/>
            </a:avLst>
          </a:prstGeom>
          <a:noFill/>
          <a:ln w="444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Arc 47"/>
          <p:cNvSpPr/>
          <p:nvPr/>
        </p:nvSpPr>
        <p:spPr>
          <a:xfrm>
            <a:off x="2651750" y="1355130"/>
            <a:ext cx="4186145" cy="4186144"/>
          </a:xfrm>
          <a:prstGeom prst="arc">
            <a:avLst>
              <a:gd name="adj1" fmla="val 2292056"/>
              <a:gd name="adj2" fmla="val 3567147"/>
            </a:avLst>
          </a:prstGeom>
          <a:noFill/>
          <a:ln w="444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Arc 52"/>
          <p:cNvSpPr/>
          <p:nvPr/>
        </p:nvSpPr>
        <p:spPr>
          <a:xfrm>
            <a:off x="2651750" y="1355130"/>
            <a:ext cx="4186145" cy="4186144"/>
          </a:xfrm>
          <a:prstGeom prst="arc">
            <a:avLst>
              <a:gd name="adj1" fmla="val 11180224"/>
              <a:gd name="adj2" fmla="val 12275209"/>
            </a:avLst>
          </a:prstGeom>
          <a:noFill/>
          <a:ln w="444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p:cNvSpPr txBox="1"/>
          <p:nvPr/>
        </p:nvSpPr>
        <p:spPr>
          <a:xfrm>
            <a:off x="6172200" y="5334000"/>
            <a:ext cx="2265895" cy="1292662"/>
          </a:xfrm>
          <a:prstGeom prst="rect">
            <a:avLst/>
          </a:prstGeom>
          <a:noFill/>
        </p:spPr>
        <p:txBody>
          <a:bodyPr wrap="square" rtlCol="0">
            <a:spAutoFit/>
          </a:bodyPr>
          <a:lstStyle/>
          <a:p>
            <a:r>
              <a:rPr lang="en-US" sz="1000" dirty="0" smtClean="0"/>
              <a:t>Dashed lines represent  reports on levee systems being sent back down for more work.  </a:t>
            </a:r>
          </a:p>
          <a:p>
            <a:endParaRPr lang="en-US" sz="1000" dirty="0" smtClean="0"/>
          </a:p>
          <a:p>
            <a:r>
              <a:rPr lang="en-US" sz="1000" dirty="0" smtClean="0"/>
              <a:t>Solid lines represent formal transmittal of reports and decisions.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1" name="Slide Number Placeholder 3"/>
          <p:cNvSpPr>
            <a:spLocks noGrp="1"/>
          </p:cNvSpPr>
          <p:nvPr>
            <p:ph type="sldNum" sz="quarter" idx="10"/>
          </p:nvPr>
        </p:nvSpPr>
        <p:spPr>
          <a:noFill/>
        </p:spPr>
        <p:txBody>
          <a:bodyPr/>
          <a:lstStyle/>
          <a:p>
            <a:fld id="{CE5C61E3-43E6-4297-9145-D8EAC1D95D1E}" type="slidenum">
              <a:rPr lang="en-US" smtClean="0">
                <a:latin typeface="Arial" charset="0"/>
              </a:rPr>
              <a:pPr/>
              <a:t>31</a:t>
            </a:fld>
            <a:endParaRPr lang="en-US" smtClean="0">
              <a:latin typeface="Arial" charset="0"/>
            </a:endParaRPr>
          </a:p>
        </p:txBody>
      </p:sp>
      <p:sp>
        <p:nvSpPr>
          <p:cNvPr id="7202" name="Rectangle 2"/>
          <p:cNvSpPr>
            <a:spLocks noGrp="1" noChangeArrowheads="1"/>
          </p:cNvSpPr>
          <p:nvPr>
            <p:ph type="title"/>
          </p:nvPr>
        </p:nvSpPr>
        <p:spPr>
          <a:xfrm>
            <a:off x="457200" y="304800"/>
            <a:ext cx="8229600" cy="1585913"/>
          </a:xfrm>
        </p:spPr>
        <p:txBody>
          <a:bodyPr/>
          <a:lstStyle/>
          <a:p>
            <a:pPr eaLnBrk="1" hangingPunct="1"/>
            <a:r>
              <a:rPr lang="en-US" sz="3200" b="1" dirty="0" smtClean="0"/>
              <a:t>USACE Dam and Levee Safety </a:t>
            </a:r>
            <a:br>
              <a:rPr lang="en-US" sz="3200" b="1" dirty="0" smtClean="0"/>
            </a:br>
            <a:r>
              <a:rPr lang="en-US" sz="3200" b="1" dirty="0" smtClean="0"/>
              <a:t>Community of Practice</a:t>
            </a:r>
            <a:r>
              <a:rPr lang="en-US" sz="3200" dirty="0" smtClean="0"/>
              <a:t/>
            </a:r>
            <a:br>
              <a:rPr lang="en-US" sz="3200" dirty="0" smtClean="0"/>
            </a:br>
            <a:endParaRPr lang="en-US" sz="3200" dirty="0" smtClean="0"/>
          </a:p>
        </p:txBody>
      </p:sp>
      <p:sp>
        <p:nvSpPr>
          <p:cNvPr id="7203" name="Text Box 3"/>
          <p:cNvSpPr txBox="1">
            <a:spLocks noChangeArrowheads="1"/>
          </p:cNvSpPr>
          <p:nvPr/>
        </p:nvSpPr>
        <p:spPr bwMode="auto">
          <a:xfrm>
            <a:off x="914400" y="5943600"/>
            <a:ext cx="6726237" cy="307777"/>
          </a:xfrm>
          <a:prstGeom prst="rect">
            <a:avLst/>
          </a:prstGeom>
          <a:noFill/>
          <a:ln w="9525">
            <a:noFill/>
            <a:miter lim="800000"/>
            <a:headEnd/>
            <a:tailEnd/>
          </a:ln>
        </p:spPr>
        <p:txBody>
          <a:bodyPr wrap="square">
            <a:spAutoFit/>
          </a:bodyPr>
          <a:lstStyle/>
          <a:p>
            <a:r>
              <a:rPr lang="en-US" sz="1400" dirty="0"/>
              <a:t>Dam Safety Officer and Dam Safety Program Manager at every organizational level</a:t>
            </a:r>
          </a:p>
        </p:txBody>
      </p:sp>
      <p:graphicFrame>
        <p:nvGraphicFramePr>
          <p:cNvPr id="7170" name="Organization Chart 4"/>
          <p:cNvGraphicFramePr>
            <a:graphicFrameLocks/>
          </p:cNvGraphicFramePr>
          <p:nvPr>
            <p:ph idx="1"/>
          </p:nvPr>
        </p:nvGraphicFramePr>
        <p:xfrm>
          <a:off x="1524000" y="2227263"/>
          <a:ext cx="6911975" cy="3487737"/>
        </p:xfrm>
        <a:graphic>
          <a:graphicData uri="http://schemas.openxmlformats.org/drawingml/2006/compatibility">
            <com:legacyDrawing xmlns:com="http://schemas.openxmlformats.org/drawingml/2006/compatibility" spid="_x0000_s113666"/>
          </a:graphicData>
        </a:graphic>
      </p:graphicFrame>
      <p:sp>
        <p:nvSpPr>
          <p:cNvPr id="7204" name="Text Box 35"/>
          <p:cNvSpPr txBox="1">
            <a:spLocks noChangeArrowheads="1"/>
          </p:cNvSpPr>
          <p:nvPr/>
        </p:nvSpPr>
        <p:spPr bwMode="auto">
          <a:xfrm>
            <a:off x="4267200" y="1600200"/>
            <a:ext cx="4779835" cy="1169551"/>
          </a:xfrm>
          <a:prstGeom prst="rect">
            <a:avLst/>
          </a:prstGeom>
          <a:solidFill>
            <a:srgbClr val="FFFFFF"/>
          </a:solidFill>
          <a:ln w="9525">
            <a:solidFill>
              <a:schemeClr val="tx1"/>
            </a:solidFill>
            <a:miter lim="800000"/>
            <a:headEnd/>
            <a:tailEnd/>
          </a:ln>
        </p:spPr>
        <p:txBody>
          <a:bodyPr wrap="square">
            <a:spAutoFit/>
          </a:bodyPr>
          <a:lstStyle/>
          <a:p>
            <a:r>
              <a:rPr lang="en-US" sz="1400" dirty="0"/>
              <a:t>Steve Stockton, </a:t>
            </a:r>
            <a:r>
              <a:rPr lang="en-US" sz="1400" dirty="0" smtClean="0"/>
              <a:t> Chief, Civil Works</a:t>
            </a:r>
          </a:p>
          <a:p>
            <a:r>
              <a:rPr lang="en-US" sz="1400" dirty="0" smtClean="0"/>
              <a:t>James Dalton, Chief, Engineering &amp; Construction</a:t>
            </a:r>
          </a:p>
          <a:p>
            <a:r>
              <a:rPr lang="en-US" sz="1400" dirty="0" smtClean="0"/>
              <a:t>Eric </a:t>
            </a:r>
            <a:r>
              <a:rPr lang="en-US" sz="1400" dirty="0"/>
              <a:t>Halpin, Special Assistant for Dam Safety</a:t>
            </a:r>
          </a:p>
          <a:p>
            <a:r>
              <a:rPr lang="en-US" sz="1400" dirty="0" smtClean="0"/>
              <a:t>Barb Schuelke, </a:t>
            </a:r>
            <a:r>
              <a:rPr lang="en-US" sz="1400" dirty="0"/>
              <a:t>National Dam </a:t>
            </a:r>
            <a:r>
              <a:rPr lang="en-US" sz="1400" dirty="0" smtClean="0"/>
              <a:t>Safety </a:t>
            </a:r>
            <a:r>
              <a:rPr lang="en-US" sz="1400" dirty="0"/>
              <a:t>Program </a:t>
            </a:r>
            <a:r>
              <a:rPr lang="en-US" sz="1400" dirty="0" smtClean="0"/>
              <a:t>Manager</a:t>
            </a:r>
          </a:p>
          <a:p>
            <a:r>
              <a:rPr lang="en-US" sz="1400" dirty="0" smtClean="0"/>
              <a:t>Tammy </a:t>
            </a:r>
            <a:r>
              <a:rPr lang="en-US" sz="1400" dirty="0" err="1" smtClean="0"/>
              <a:t>Conforti</a:t>
            </a:r>
            <a:r>
              <a:rPr lang="en-US" sz="1400" dirty="0" smtClean="0"/>
              <a:t>, National Levee Safety Program Manager</a:t>
            </a:r>
          </a:p>
        </p:txBody>
      </p:sp>
      <p:sp>
        <p:nvSpPr>
          <p:cNvPr id="7205" name="_s1052"/>
          <p:cNvSpPr>
            <a:spLocks noChangeArrowheads="1"/>
          </p:cNvSpPr>
          <p:nvPr/>
        </p:nvSpPr>
        <p:spPr bwMode="auto">
          <a:xfrm>
            <a:off x="685800" y="2362200"/>
            <a:ext cx="1016000" cy="487363"/>
          </a:xfrm>
          <a:prstGeom prst="roundRect">
            <a:avLst>
              <a:gd name="adj" fmla="val 16667"/>
            </a:avLst>
          </a:prstGeom>
          <a:solidFill>
            <a:schemeClr val="hlink"/>
          </a:solidFill>
          <a:ln w="9525">
            <a:solidFill>
              <a:schemeClr val="tx1"/>
            </a:solidFill>
            <a:round/>
            <a:headEnd/>
            <a:tailEnd/>
          </a:ln>
        </p:spPr>
        <p:txBody>
          <a:bodyPr wrap="none" lIns="0" tIns="0" rIns="0" bIns="0" anchor="ctr"/>
          <a:lstStyle/>
          <a:p>
            <a:pPr algn="ctr"/>
            <a:r>
              <a:rPr lang="en-US" sz="1100"/>
              <a:t>IWR</a:t>
            </a:r>
          </a:p>
        </p:txBody>
      </p:sp>
      <p:cxnSp>
        <p:nvCxnSpPr>
          <p:cNvPr id="7206" name="AutoShape 37"/>
          <p:cNvCxnSpPr>
            <a:cxnSpLocks noChangeShapeType="1"/>
            <a:stCxn id="7205" idx="2"/>
          </p:cNvCxnSpPr>
          <p:nvPr/>
        </p:nvCxnSpPr>
        <p:spPr bwMode="auto">
          <a:xfrm rot="16200000" flipH="1">
            <a:off x="1231900" y="2811463"/>
            <a:ext cx="814387" cy="890588"/>
          </a:xfrm>
          <a:prstGeom prst="bentConnector2">
            <a:avLst/>
          </a:prstGeom>
          <a:noFill/>
          <a:ln w="28575">
            <a:solidFill>
              <a:schemeClr val="tx1"/>
            </a:solidFill>
            <a:miter lim="800000"/>
            <a:headEnd/>
            <a:tailEnd/>
          </a:ln>
        </p:spPr>
      </p:cxnSp>
      <p:sp>
        <p:nvSpPr>
          <p:cNvPr id="7207" name="Oval 38"/>
          <p:cNvSpPr>
            <a:spLocks noChangeArrowheads="1"/>
          </p:cNvSpPr>
          <p:nvPr/>
        </p:nvSpPr>
        <p:spPr bwMode="auto">
          <a:xfrm>
            <a:off x="152400" y="3810000"/>
            <a:ext cx="914400" cy="533400"/>
          </a:xfrm>
          <a:prstGeom prst="ellipse">
            <a:avLst/>
          </a:prstGeom>
          <a:solidFill>
            <a:schemeClr val="accent1"/>
          </a:solidFill>
          <a:ln w="9525" algn="ctr">
            <a:solidFill>
              <a:schemeClr val="tx1"/>
            </a:solidFill>
            <a:round/>
            <a:headEnd/>
            <a:tailEnd/>
          </a:ln>
        </p:spPr>
        <p:txBody>
          <a:bodyPr wrap="none" anchor="ctr"/>
          <a:lstStyle/>
          <a:p>
            <a:pPr algn="ctr"/>
            <a:r>
              <a:rPr lang="en-US" sz="1200"/>
              <a:t>Policy &amp;</a:t>
            </a:r>
          </a:p>
          <a:p>
            <a:pPr algn="ctr"/>
            <a:r>
              <a:rPr lang="en-US" sz="1200"/>
              <a:t>Proc.</a:t>
            </a:r>
          </a:p>
        </p:txBody>
      </p:sp>
      <p:sp>
        <p:nvSpPr>
          <p:cNvPr id="7208" name="Oval 39"/>
          <p:cNvSpPr>
            <a:spLocks noChangeArrowheads="1"/>
          </p:cNvSpPr>
          <p:nvPr/>
        </p:nvSpPr>
        <p:spPr bwMode="auto">
          <a:xfrm>
            <a:off x="228600" y="4495800"/>
            <a:ext cx="914400" cy="533400"/>
          </a:xfrm>
          <a:prstGeom prst="ellipse">
            <a:avLst/>
          </a:prstGeom>
          <a:solidFill>
            <a:schemeClr val="accent1"/>
          </a:solidFill>
          <a:ln w="9525" algn="ctr">
            <a:solidFill>
              <a:schemeClr val="tx1"/>
            </a:solidFill>
            <a:round/>
            <a:headEnd/>
            <a:tailEnd/>
          </a:ln>
        </p:spPr>
        <p:txBody>
          <a:bodyPr wrap="none" anchor="ctr"/>
          <a:lstStyle/>
          <a:p>
            <a:pPr algn="ctr"/>
            <a:r>
              <a:rPr lang="en-US" sz="1200"/>
              <a:t>Risk</a:t>
            </a:r>
          </a:p>
          <a:p>
            <a:pPr algn="ctr"/>
            <a:r>
              <a:rPr lang="en-US" sz="1200"/>
              <a:t>Cadres</a:t>
            </a:r>
          </a:p>
        </p:txBody>
      </p:sp>
      <p:sp>
        <p:nvSpPr>
          <p:cNvPr id="7209" name="Line 40"/>
          <p:cNvSpPr>
            <a:spLocks noChangeShapeType="1"/>
          </p:cNvSpPr>
          <p:nvPr/>
        </p:nvSpPr>
        <p:spPr bwMode="auto">
          <a:xfrm flipV="1">
            <a:off x="1066800" y="4495800"/>
            <a:ext cx="457200" cy="152400"/>
          </a:xfrm>
          <a:prstGeom prst="line">
            <a:avLst/>
          </a:prstGeom>
          <a:noFill/>
          <a:ln w="9525">
            <a:solidFill>
              <a:schemeClr val="tx1"/>
            </a:solidFill>
            <a:round/>
            <a:headEnd/>
            <a:tailEnd/>
          </a:ln>
        </p:spPr>
        <p:txBody>
          <a:bodyPr/>
          <a:lstStyle/>
          <a:p>
            <a:endParaRPr lang="en-US"/>
          </a:p>
        </p:txBody>
      </p:sp>
      <p:sp>
        <p:nvSpPr>
          <p:cNvPr id="7210" name="Line 41"/>
          <p:cNvSpPr>
            <a:spLocks noChangeShapeType="1"/>
          </p:cNvSpPr>
          <p:nvPr/>
        </p:nvSpPr>
        <p:spPr bwMode="auto">
          <a:xfrm flipV="1">
            <a:off x="1066800" y="3810000"/>
            <a:ext cx="990600" cy="2286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p:spPr>
        <p:txBody>
          <a:bodyPr/>
          <a:lstStyle/>
          <a:p>
            <a:fld id="{B1590CF9-8F80-440D-9131-07C38A510A85}" type="slidenum">
              <a:rPr lang="en-US" smtClean="0">
                <a:latin typeface="Arial" charset="0"/>
              </a:rPr>
              <a:pPr/>
              <a:t>32</a:t>
            </a:fld>
            <a:endParaRPr lang="en-US" smtClean="0">
              <a:latin typeface="Arial" charset="0"/>
            </a:endParaRPr>
          </a:p>
        </p:txBody>
      </p:sp>
      <p:sp>
        <p:nvSpPr>
          <p:cNvPr id="65539" name="Rectangle 2"/>
          <p:cNvSpPr>
            <a:spLocks noGrp="1" noChangeArrowheads="1"/>
          </p:cNvSpPr>
          <p:nvPr>
            <p:ph type="title"/>
          </p:nvPr>
        </p:nvSpPr>
        <p:spPr>
          <a:xfrm>
            <a:off x="457200" y="228600"/>
            <a:ext cx="8229600" cy="1447800"/>
          </a:xfrm>
        </p:spPr>
        <p:txBody>
          <a:bodyPr/>
          <a:lstStyle/>
          <a:p>
            <a:pPr eaLnBrk="1" hangingPunct="1"/>
            <a:r>
              <a:rPr lang="en-US" sz="4000" b="1" dirty="0" smtClean="0"/>
              <a:t>Roles and Responsibilities Overview</a:t>
            </a:r>
          </a:p>
        </p:txBody>
      </p:sp>
      <p:sp>
        <p:nvSpPr>
          <p:cNvPr id="65540" name="Rectangle 3"/>
          <p:cNvSpPr>
            <a:spLocks noGrp="1" noChangeArrowheads="1"/>
          </p:cNvSpPr>
          <p:nvPr>
            <p:ph type="body" idx="1"/>
          </p:nvPr>
        </p:nvSpPr>
        <p:spPr/>
        <p:txBody>
          <a:bodyPr/>
          <a:lstStyle/>
          <a:p>
            <a:pPr eaLnBrk="1" hangingPunct="1">
              <a:lnSpc>
                <a:spcPct val="80000"/>
              </a:lnSpc>
            </a:pPr>
            <a:r>
              <a:rPr lang="en-US" sz="2000" dirty="0" smtClean="0"/>
              <a:t>Most roles and responsibilities of key dam safety personnel remain essentially the same as before.  Major difference is creation of Risk Management Center.  </a:t>
            </a:r>
          </a:p>
          <a:p>
            <a:pPr eaLnBrk="1" hangingPunct="1">
              <a:lnSpc>
                <a:spcPct val="80000"/>
              </a:lnSpc>
            </a:pPr>
            <a:endParaRPr lang="en-US" sz="2000" dirty="0" smtClean="0"/>
          </a:p>
          <a:p>
            <a:pPr eaLnBrk="1" hangingPunct="1">
              <a:lnSpc>
                <a:spcPct val="80000"/>
              </a:lnSpc>
            </a:pPr>
            <a:r>
              <a:rPr lang="en-US" sz="2000" dirty="0" smtClean="0"/>
              <a:t>Commanders at each level of USACE still have the ultimate responsibility for dam safety within their commands.</a:t>
            </a:r>
          </a:p>
          <a:p>
            <a:pPr eaLnBrk="1" hangingPunct="1">
              <a:lnSpc>
                <a:spcPct val="80000"/>
              </a:lnSpc>
            </a:pPr>
            <a:endParaRPr lang="en-US" sz="2000" dirty="0" smtClean="0"/>
          </a:p>
          <a:p>
            <a:pPr eaLnBrk="1" hangingPunct="1">
              <a:lnSpc>
                <a:spcPct val="80000"/>
              </a:lnSpc>
            </a:pPr>
            <a:r>
              <a:rPr lang="en-US" sz="2000" dirty="0" smtClean="0"/>
              <a:t>Commanders exercise this responsibility through officially designated Dam Safety Officers at each level.</a:t>
            </a:r>
          </a:p>
          <a:p>
            <a:pPr eaLnBrk="1" hangingPunct="1">
              <a:lnSpc>
                <a:spcPct val="80000"/>
              </a:lnSpc>
            </a:pPr>
            <a:endParaRPr lang="en-US" sz="2000" dirty="0" smtClean="0"/>
          </a:p>
          <a:p>
            <a:pPr eaLnBrk="1" hangingPunct="1">
              <a:lnSpc>
                <a:spcPct val="80000"/>
              </a:lnSpc>
            </a:pPr>
            <a:r>
              <a:rPr lang="en-US" sz="2000" dirty="0" smtClean="0"/>
              <a:t>Personnel in key dam safety positions (DSO, DSPM, Special Assistant, etc…) require professional registration, experience in dam safety as well as demonstrated leadership and management capabilities.</a:t>
            </a:r>
          </a:p>
          <a:p>
            <a:pPr eaLnBrk="1" hangingPunct="1">
              <a:lnSpc>
                <a:spcPct val="80000"/>
              </a:lnSpc>
            </a:pPr>
            <a:endParaRPr lang="en-US" sz="2000" b="1"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p>
            <a:fld id="{2B13F826-B481-4922-A8CA-11D0FF3113C9}" type="slidenum">
              <a:rPr lang="en-US" smtClean="0">
                <a:latin typeface="Arial" charset="0"/>
              </a:rPr>
              <a:pPr/>
              <a:t>33</a:t>
            </a:fld>
            <a:endParaRPr lang="en-US" smtClean="0">
              <a:latin typeface="Arial" charset="0"/>
            </a:endParaRPr>
          </a:p>
        </p:txBody>
      </p:sp>
      <p:sp>
        <p:nvSpPr>
          <p:cNvPr id="67587" name="Rectangle 2"/>
          <p:cNvSpPr>
            <a:spLocks noGrp="1" noChangeArrowheads="1"/>
          </p:cNvSpPr>
          <p:nvPr>
            <p:ph type="title"/>
          </p:nvPr>
        </p:nvSpPr>
        <p:spPr>
          <a:xfrm>
            <a:off x="457200" y="1066800"/>
            <a:ext cx="8229600" cy="1143000"/>
          </a:xfrm>
        </p:spPr>
        <p:txBody>
          <a:bodyPr/>
          <a:lstStyle/>
          <a:p>
            <a:pPr eaLnBrk="1" hangingPunct="1"/>
            <a:r>
              <a:rPr lang="en-US" sz="4000" b="1" dirty="0" smtClean="0"/>
              <a:t>Roles and Responsibilities</a:t>
            </a:r>
            <a:br>
              <a:rPr lang="en-US" sz="4000" b="1" dirty="0" smtClean="0"/>
            </a:br>
            <a:r>
              <a:rPr lang="en-US" sz="4000" b="1" dirty="0" smtClean="0"/>
              <a:t>Overview</a:t>
            </a:r>
          </a:p>
        </p:txBody>
      </p:sp>
      <p:sp>
        <p:nvSpPr>
          <p:cNvPr id="67588" name="Rectangle 3"/>
          <p:cNvSpPr>
            <a:spLocks noGrp="1" noChangeArrowheads="1"/>
          </p:cNvSpPr>
          <p:nvPr>
            <p:ph type="body" idx="1"/>
          </p:nvPr>
        </p:nvSpPr>
        <p:spPr>
          <a:xfrm>
            <a:off x="457200" y="2444750"/>
            <a:ext cx="8229600" cy="3681413"/>
          </a:xfrm>
        </p:spPr>
        <p:txBody>
          <a:bodyPr/>
          <a:lstStyle/>
          <a:p>
            <a:pPr eaLnBrk="1" hangingPunct="1"/>
            <a:r>
              <a:rPr lang="en-US" sz="2800" dirty="0" smtClean="0"/>
              <a:t>Special Assistant for Dam and Levee Safety</a:t>
            </a:r>
          </a:p>
          <a:p>
            <a:pPr lvl="1" eaLnBrk="1" hangingPunct="1"/>
            <a:r>
              <a:rPr lang="en-US" sz="2400" dirty="0" smtClean="0"/>
              <a:t>Acts for DSO in execution of program</a:t>
            </a:r>
          </a:p>
          <a:p>
            <a:pPr lvl="1" eaLnBrk="1" hangingPunct="1"/>
            <a:r>
              <a:rPr lang="en-US" sz="2400" dirty="0" smtClean="0"/>
              <a:t>Represents USACE DSO in budget submissions</a:t>
            </a:r>
          </a:p>
          <a:p>
            <a:pPr lvl="1" eaLnBrk="1" hangingPunct="1"/>
            <a:r>
              <a:rPr lang="en-US" sz="2400" dirty="0" smtClean="0"/>
              <a:t>Chairs key committees (DSSC, SOG, etc..)</a:t>
            </a:r>
          </a:p>
          <a:p>
            <a:pPr lvl="1" eaLnBrk="1" hangingPunct="1"/>
            <a:r>
              <a:rPr lang="en-US" sz="2400" dirty="0" smtClean="0"/>
              <a:t>Advises Risk Management Center on DS priorities and provides direction to RMC Director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p:spPr>
        <p:txBody>
          <a:bodyPr/>
          <a:lstStyle/>
          <a:p>
            <a:fld id="{57F6B519-A48C-45F6-9B9B-47738CE09E27}" type="slidenum">
              <a:rPr lang="en-US" smtClean="0">
                <a:latin typeface="Arial" charset="0"/>
              </a:rPr>
              <a:pPr/>
              <a:t>34</a:t>
            </a:fld>
            <a:endParaRPr lang="en-US" smtClean="0">
              <a:latin typeface="Arial" charset="0"/>
            </a:endParaRPr>
          </a:p>
        </p:txBody>
      </p:sp>
      <p:sp>
        <p:nvSpPr>
          <p:cNvPr id="71683" name="Rectangle 2"/>
          <p:cNvSpPr>
            <a:spLocks noGrp="1" noChangeArrowheads="1"/>
          </p:cNvSpPr>
          <p:nvPr>
            <p:ph type="title"/>
          </p:nvPr>
        </p:nvSpPr>
        <p:spPr>
          <a:xfrm>
            <a:off x="457200" y="457200"/>
            <a:ext cx="8229600" cy="1752600"/>
          </a:xfrm>
        </p:spPr>
        <p:txBody>
          <a:bodyPr/>
          <a:lstStyle/>
          <a:p>
            <a:pPr eaLnBrk="1" hangingPunct="1"/>
            <a:r>
              <a:rPr lang="en-US" sz="4000" b="1" dirty="0" smtClean="0"/>
              <a:t>Risk Management Center – Roles and Responsibilities</a:t>
            </a:r>
          </a:p>
        </p:txBody>
      </p:sp>
      <p:sp>
        <p:nvSpPr>
          <p:cNvPr id="71684" name="Rectangle 3"/>
          <p:cNvSpPr>
            <a:spLocks noGrp="1" noChangeArrowheads="1"/>
          </p:cNvSpPr>
          <p:nvPr>
            <p:ph type="body" idx="1"/>
          </p:nvPr>
        </p:nvSpPr>
        <p:spPr>
          <a:xfrm>
            <a:off x="457200" y="2444750"/>
            <a:ext cx="8229600" cy="3681413"/>
          </a:xfrm>
        </p:spPr>
        <p:txBody>
          <a:bodyPr/>
          <a:lstStyle/>
          <a:p>
            <a:pPr eaLnBrk="1" hangingPunct="1">
              <a:lnSpc>
                <a:spcPct val="80000"/>
              </a:lnSpc>
            </a:pPr>
            <a:r>
              <a:rPr lang="en-US" sz="2400" smtClean="0"/>
              <a:t>Monitors and provides QA to entire DS program performance</a:t>
            </a:r>
          </a:p>
          <a:p>
            <a:pPr eaLnBrk="1" hangingPunct="1">
              <a:lnSpc>
                <a:spcPct val="80000"/>
              </a:lnSpc>
            </a:pPr>
            <a:r>
              <a:rPr lang="en-US" sz="2400" smtClean="0"/>
              <a:t>Manages DSAC resource queues (sets priority in close conjunction with Special Assistant and SOG)</a:t>
            </a:r>
          </a:p>
          <a:p>
            <a:pPr eaLnBrk="1" hangingPunct="1">
              <a:lnSpc>
                <a:spcPct val="80000"/>
              </a:lnSpc>
            </a:pPr>
            <a:r>
              <a:rPr lang="en-US" sz="2400" smtClean="0"/>
              <a:t>Provides consistency in technical review and oversight (IRRMPs, IE Reports, etc…) </a:t>
            </a:r>
          </a:p>
          <a:p>
            <a:pPr eaLnBrk="1" hangingPunct="1">
              <a:lnSpc>
                <a:spcPct val="80000"/>
              </a:lnSpc>
            </a:pPr>
            <a:r>
              <a:rPr lang="en-US" sz="2400" smtClean="0"/>
              <a:t>Maintains dam safety technology programs (i.e. consistency/efficiency of database management) </a:t>
            </a:r>
          </a:p>
          <a:p>
            <a:pPr eaLnBrk="1" hangingPunct="1">
              <a:lnSpc>
                <a:spcPct val="80000"/>
              </a:lnSpc>
            </a:pPr>
            <a:r>
              <a:rPr lang="en-US" sz="2400" smtClean="0"/>
              <a:t>Maintains dam safety technical competencies</a:t>
            </a:r>
          </a:p>
          <a:p>
            <a:pPr eaLnBrk="1" hangingPunct="1">
              <a:lnSpc>
                <a:spcPct val="80000"/>
              </a:lnSpc>
            </a:pPr>
            <a:r>
              <a:rPr lang="en-US" sz="2400" smtClean="0"/>
              <a:t>Manages risk rankings and all supporting data</a:t>
            </a:r>
          </a:p>
          <a:p>
            <a:pPr eaLnBrk="1" hangingPunct="1">
              <a:lnSpc>
                <a:spcPct val="80000"/>
              </a:lnSpc>
            </a:pPr>
            <a:endParaRPr lang="en-US" sz="240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p:spPr>
        <p:txBody>
          <a:bodyPr/>
          <a:lstStyle/>
          <a:p>
            <a:fld id="{F40806CD-B62E-4D41-92EB-51C1BE95AEBC}" type="slidenum">
              <a:rPr lang="en-US" smtClean="0">
                <a:latin typeface="Arial" charset="0"/>
              </a:rPr>
              <a:pPr/>
              <a:t>35</a:t>
            </a:fld>
            <a:endParaRPr lang="en-US" smtClean="0">
              <a:latin typeface="Arial" charset="0"/>
            </a:endParaRPr>
          </a:p>
        </p:txBody>
      </p:sp>
      <p:sp>
        <p:nvSpPr>
          <p:cNvPr id="72707" name="Rectangle 2"/>
          <p:cNvSpPr>
            <a:spLocks noGrp="1" noChangeArrowheads="1"/>
          </p:cNvSpPr>
          <p:nvPr>
            <p:ph type="title"/>
          </p:nvPr>
        </p:nvSpPr>
        <p:spPr>
          <a:xfrm>
            <a:off x="457200" y="457200"/>
            <a:ext cx="8229600" cy="1524000"/>
          </a:xfrm>
        </p:spPr>
        <p:txBody>
          <a:bodyPr/>
          <a:lstStyle/>
          <a:p>
            <a:pPr eaLnBrk="1" hangingPunct="1"/>
            <a:r>
              <a:rPr lang="en-US" sz="4000" b="1" dirty="0" smtClean="0"/>
              <a:t>Risk Management Center – Roles and Responsibilities</a:t>
            </a:r>
          </a:p>
        </p:txBody>
      </p:sp>
      <p:sp>
        <p:nvSpPr>
          <p:cNvPr id="72708" name="Rectangle 3"/>
          <p:cNvSpPr>
            <a:spLocks noGrp="1" noChangeArrowheads="1"/>
          </p:cNvSpPr>
          <p:nvPr>
            <p:ph type="body" idx="1"/>
          </p:nvPr>
        </p:nvSpPr>
        <p:spPr>
          <a:xfrm>
            <a:off x="457200" y="2444750"/>
            <a:ext cx="8229600" cy="3681413"/>
          </a:xfrm>
        </p:spPr>
        <p:txBody>
          <a:bodyPr/>
          <a:lstStyle/>
          <a:p>
            <a:pPr eaLnBrk="1" hangingPunct="1">
              <a:lnSpc>
                <a:spcPct val="90000"/>
              </a:lnSpc>
            </a:pPr>
            <a:r>
              <a:rPr lang="en-US" sz="2400" smtClean="0"/>
              <a:t>Updates DS lessons learned, policy and procedures guidance</a:t>
            </a:r>
          </a:p>
          <a:p>
            <a:pPr eaLnBrk="1" hangingPunct="1">
              <a:lnSpc>
                <a:spcPct val="90000"/>
              </a:lnSpc>
            </a:pPr>
            <a:r>
              <a:rPr lang="en-US" sz="2400" smtClean="0"/>
              <a:t>Establishes and tracks program metrics</a:t>
            </a:r>
          </a:p>
          <a:p>
            <a:pPr eaLnBrk="1" hangingPunct="1">
              <a:lnSpc>
                <a:spcPct val="90000"/>
              </a:lnSpc>
            </a:pPr>
            <a:r>
              <a:rPr lang="en-US" sz="2400" smtClean="0"/>
              <a:t>Supports ITR process and budget development</a:t>
            </a:r>
          </a:p>
          <a:p>
            <a:pPr eaLnBrk="1" hangingPunct="1">
              <a:lnSpc>
                <a:spcPct val="90000"/>
              </a:lnSpc>
            </a:pPr>
            <a:r>
              <a:rPr lang="en-US" sz="2400" smtClean="0"/>
              <a:t>Acts as liaison to national peer review panels</a:t>
            </a:r>
          </a:p>
          <a:p>
            <a:pPr eaLnBrk="1" hangingPunct="1">
              <a:lnSpc>
                <a:spcPct val="90000"/>
              </a:lnSpc>
            </a:pPr>
            <a:r>
              <a:rPr lang="en-US" sz="2400" smtClean="0"/>
              <a:t>Coordinates the efforts of special working groups (e.g. Policy &amp; Procedures)</a:t>
            </a:r>
          </a:p>
          <a:p>
            <a:pPr eaLnBrk="1" hangingPunct="1">
              <a:lnSpc>
                <a:spcPct val="90000"/>
              </a:lnSpc>
            </a:pPr>
            <a:r>
              <a:rPr lang="en-US" sz="2400" smtClean="0"/>
              <a:t>Maintains 10 year plan for dam safety</a:t>
            </a:r>
          </a:p>
          <a:p>
            <a:pPr eaLnBrk="1" hangingPunct="1">
              <a:lnSpc>
                <a:spcPct val="90000"/>
              </a:lnSpc>
            </a:pPr>
            <a:endParaRPr lang="en-US" sz="240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p:spPr>
        <p:txBody>
          <a:bodyPr/>
          <a:lstStyle/>
          <a:p>
            <a:fld id="{03BA7496-545D-41F5-A422-C749E1F64249}" type="slidenum">
              <a:rPr lang="en-US" smtClean="0">
                <a:latin typeface="Arial" charset="0"/>
              </a:rPr>
              <a:pPr/>
              <a:t>36</a:t>
            </a:fld>
            <a:endParaRPr lang="en-US" smtClean="0">
              <a:latin typeface="Arial" charset="0"/>
            </a:endParaRPr>
          </a:p>
        </p:txBody>
      </p:sp>
      <p:sp>
        <p:nvSpPr>
          <p:cNvPr id="93187" name="Rectangle 2"/>
          <p:cNvSpPr>
            <a:spLocks noGrp="1" noChangeArrowheads="1"/>
          </p:cNvSpPr>
          <p:nvPr>
            <p:ph type="title"/>
          </p:nvPr>
        </p:nvSpPr>
        <p:spPr>
          <a:xfrm>
            <a:off x="533400" y="838200"/>
            <a:ext cx="8229600" cy="1143000"/>
          </a:xfrm>
          <a:noFill/>
        </p:spPr>
        <p:txBody>
          <a:bodyPr/>
          <a:lstStyle/>
          <a:p>
            <a:pPr eaLnBrk="1" hangingPunct="1"/>
            <a:r>
              <a:rPr lang="en-US" b="1" dirty="0" smtClean="0">
                <a:solidFill>
                  <a:schemeClr val="tx1"/>
                </a:solidFill>
              </a:rPr>
              <a:t>Organizational Roles and Responsibilities </a:t>
            </a:r>
          </a:p>
        </p:txBody>
      </p:sp>
      <p:sp>
        <p:nvSpPr>
          <p:cNvPr id="93188" name="Rectangle 3"/>
          <p:cNvSpPr>
            <a:spLocks noGrp="1" noChangeArrowheads="1"/>
          </p:cNvSpPr>
          <p:nvPr>
            <p:ph type="body" idx="1"/>
          </p:nvPr>
        </p:nvSpPr>
        <p:spPr>
          <a:xfrm>
            <a:off x="457200" y="2286000"/>
            <a:ext cx="8229600" cy="3810000"/>
          </a:xfrm>
        </p:spPr>
        <p:txBody>
          <a:bodyPr/>
          <a:lstStyle/>
          <a:p>
            <a:pPr eaLnBrk="1" hangingPunct="1"/>
            <a:r>
              <a:rPr lang="en-US" smtClean="0"/>
              <a:t>Decisions on priorities in these queues will be risk informed and done at the national level. </a:t>
            </a:r>
          </a:p>
          <a:p>
            <a:pPr eaLnBrk="1" hangingPunct="1"/>
            <a:r>
              <a:rPr lang="en-US" smtClean="0"/>
              <a:t>Risk Management Center will make recommendations to the SOG.</a:t>
            </a:r>
          </a:p>
          <a:p>
            <a:pPr eaLnBrk="1" hangingPunct="1"/>
            <a:r>
              <a:rPr lang="en-US" smtClean="0"/>
              <a:t>SOG and HQUSACE will make the final decision on priorities.</a:t>
            </a:r>
          </a:p>
          <a:p>
            <a:pPr eaLnBrk="1" hangingPunct="1"/>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0"/>
          </p:nvPr>
        </p:nvSpPr>
        <p:spPr>
          <a:noFill/>
        </p:spPr>
        <p:txBody>
          <a:bodyPr/>
          <a:lstStyle/>
          <a:p>
            <a:fld id="{2746F7A0-27EF-4F0E-A1D8-5E1A6CCD8847}" type="slidenum">
              <a:rPr lang="en-US" smtClean="0">
                <a:latin typeface="Arial" charset="0"/>
              </a:rPr>
              <a:pPr/>
              <a:t>37</a:t>
            </a:fld>
            <a:endParaRPr lang="en-US" smtClean="0">
              <a:latin typeface="Arial" charset="0"/>
            </a:endParaRPr>
          </a:p>
        </p:txBody>
      </p:sp>
      <p:sp>
        <p:nvSpPr>
          <p:cNvPr id="95235" name="Rectangle 2"/>
          <p:cNvSpPr>
            <a:spLocks noGrp="1" noChangeArrowheads="1"/>
          </p:cNvSpPr>
          <p:nvPr>
            <p:ph type="title"/>
          </p:nvPr>
        </p:nvSpPr>
        <p:spPr>
          <a:xfrm>
            <a:off x="457200" y="381000"/>
            <a:ext cx="8229600" cy="1752600"/>
          </a:xfrm>
          <a:noFill/>
        </p:spPr>
        <p:txBody>
          <a:bodyPr/>
          <a:lstStyle/>
          <a:p>
            <a:pPr eaLnBrk="1" hangingPunct="1"/>
            <a:r>
              <a:rPr lang="en-US" sz="4000" b="1" dirty="0" smtClean="0">
                <a:solidFill>
                  <a:schemeClr val="tx1"/>
                </a:solidFill>
              </a:rPr>
              <a:t>DSAC Class and Priority</a:t>
            </a:r>
          </a:p>
        </p:txBody>
      </p:sp>
      <p:sp>
        <p:nvSpPr>
          <p:cNvPr id="95236" name="Rectangle 3"/>
          <p:cNvSpPr>
            <a:spLocks noGrp="1" noChangeArrowheads="1"/>
          </p:cNvSpPr>
          <p:nvPr>
            <p:ph type="body" idx="1"/>
          </p:nvPr>
        </p:nvSpPr>
        <p:spPr>
          <a:xfrm>
            <a:off x="457200" y="2057400"/>
            <a:ext cx="8229600" cy="4191000"/>
          </a:xfrm>
        </p:spPr>
        <p:txBody>
          <a:bodyPr/>
          <a:lstStyle/>
          <a:p>
            <a:pPr eaLnBrk="1" hangingPunct="1">
              <a:lnSpc>
                <a:spcPct val="90000"/>
              </a:lnSpc>
            </a:pPr>
            <a:r>
              <a:rPr lang="en-US" sz="2800" smtClean="0"/>
              <a:t>Highest DSAC class being given the highest priority.</a:t>
            </a:r>
          </a:p>
          <a:p>
            <a:pPr eaLnBrk="1" hangingPunct="1">
              <a:lnSpc>
                <a:spcPct val="90000"/>
              </a:lnSpc>
            </a:pPr>
            <a:r>
              <a:rPr lang="en-US" sz="2800" smtClean="0"/>
              <a:t>Dams will be prioritized within their DSAC class. </a:t>
            </a:r>
          </a:p>
          <a:p>
            <a:pPr eaLnBrk="1" hangingPunct="1">
              <a:lnSpc>
                <a:spcPct val="90000"/>
              </a:lnSpc>
            </a:pPr>
            <a:r>
              <a:rPr lang="en-US" sz="2800" smtClean="0"/>
              <a:t>DSAC I dams, Life Loss risk, will automatically be given first priority for DSM studies and will not require an issue evaluation study.</a:t>
            </a:r>
          </a:p>
          <a:p>
            <a:pPr eaLnBrk="1" hangingPunct="1">
              <a:lnSpc>
                <a:spcPct val="90000"/>
              </a:lnSpc>
            </a:pPr>
            <a:r>
              <a:rPr lang="en-US" sz="2800" smtClean="0"/>
              <a:t>Lower risk dam may be funded ahead of a dam with higher risk when it is cost effective and expeditious risk management of the portfolio.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381000"/>
            <a:ext cx="9144000" cy="1295400"/>
          </a:xfrm>
          <a:noFill/>
        </p:spPr>
        <p:txBody>
          <a:bodyPr/>
          <a:lstStyle/>
          <a:p>
            <a:pPr eaLnBrk="1" hangingPunct="1"/>
            <a:r>
              <a:rPr lang="en-US" b="1" dirty="0" smtClean="0">
                <a:solidFill>
                  <a:schemeClr val="tx1"/>
                </a:solidFill>
              </a:rPr>
              <a:t>Responsibility for Corps of</a:t>
            </a:r>
            <a:br>
              <a:rPr lang="en-US" b="1" dirty="0" smtClean="0">
                <a:solidFill>
                  <a:schemeClr val="tx1"/>
                </a:solidFill>
              </a:rPr>
            </a:br>
            <a:r>
              <a:rPr lang="en-US" b="1" dirty="0" smtClean="0">
                <a:solidFill>
                  <a:schemeClr val="tx1"/>
                </a:solidFill>
              </a:rPr>
              <a:t>Engineers Dam Safety</a:t>
            </a:r>
          </a:p>
        </p:txBody>
      </p:sp>
      <p:sp>
        <p:nvSpPr>
          <p:cNvPr id="12292" name="Rectangle 3"/>
          <p:cNvSpPr>
            <a:spLocks noGrp="1" noChangeArrowheads="1"/>
          </p:cNvSpPr>
          <p:nvPr>
            <p:ph idx="1"/>
          </p:nvPr>
        </p:nvSpPr>
        <p:spPr>
          <a:xfrm>
            <a:off x="457200" y="1905000"/>
            <a:ext cx="8229600" cy="4373562"/>
          </a:xfrm>
          <a:noFill/>
        </p:spPr>
        <p:txBody>
          <a:bodyPr/>
          <a:lstStyle/>
          <a:p>
            <a:pPr eaLnBrk="1" hangingPunct="1">
              <a:lnSpc>
                <a:spcPct val="90000"/>
              </a:lnSpc>
            </a:pPr>
            <a:r>
              <a:rPr lang="en-US" sz="2800" dirty="0" smtClean="0"/>
              <a:t>The </a:t>
            </a:r>
            <a:r>
              <a:rPr lang="en-US" sz="2800" b="1" i="1" dirty="0" smtClean="0"/>
              <a:t>Commander</a:t>
            </a:r>
            <a:r>
              <a:rPr lang="en-US" sz="2800" dirty="0" smtClean="0"/>
              <a:t> (the Chief of Engineers) is responsible for Dam Safety for the Corps.</a:t>
            </a:r>
          </a:p>
          <a:p>
            <a:pPr lvl="1" eaLnBrk="1" hangingPunct="1">
              <a:lnSpc>
                <a:spcPct val="90000"/>
              </a:lnSpc>
            </a:pPr>
            <a:r>
              <a:rPr lang="en-US" sz="2400" dirty="0" smtClean="0"/>
              <a:t>The Chief of Engineers has appointed Mr. James C. Dalton, P.E., as the Corps Dam Safety Officer</a:t>
            </a:r>
          </a:p>
          <a:p>
            <a:pPr eaLnBrk="1" hangingPunct="1">
              <a:lnSpc>
                <a:spcPct val="90000"/>
              </a:lnSpc>
            </a:pPr>
            <a:r>
              <a:rPr lang="en-US" sz="2800" dirty="0" smtClean="0"/>
              <a:t>At the MSC (Division) level, the </a:t>
            </a:r>
            <a:r>
              <a:rPr lang="en-US" sz="2800" b="1" i="1" dirty="0" smtClean="0"/>
              <a:t>Commander</a:t>
            </a:r>
            <a:r>
              <a:rPr lang="en-US" sz="2800" dirty="0" smtClean="0"/>
              <a:t> is responsible.</a:t>
            </a:r>
          </a:p>
          <a:p>
            <a:pPr eaLnBrk="1" hangingPunct="1">
              <a:lnSpc>
                <a:spcPct val="90000"/>
              </a:lnSpc>
            </a:pPr>
            <a:r>
              <a:rPr lang="en-US" sz="2800" dirty="0" smtClean="0"/>
              <a:t>At the District level, the </a:t>
            </a:r>
            <a:r>
              <a:rPr lang="en-US" sz="2800" b="1" i="1" dirty="0" smtClean="0"/>
              <a:t>Commander</a:t>
            </a:r>
            <a:r>
              <a:rPr lang="en-US" sz="2800" dirty="0" smtClean="0"/>
              <a:t> is responsible.</a:t>
            </a:r>
          </a:p>
          <a:p>
            <a:pPr eaLnBrk="1" hangingPunct="1">
              <a:lnSpc>
                <a:spcPct val="90000"/>
              </a:lnSpc>
            </a:pPr>
            <a:r>
              <a:rPr lang="en-US" sz="2800" dirty="0" smtClean="0"/>
              <a:t>At the dam site, the Operations Manager is responsible.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a:xfrm>
            <a:off x="457200" y="381000"/>
            <a:ext cx="8229600" cy="1143000"/>
          </a:xfrm>
          <a:noFill/>
        </p:spPr>
        <p:txBody>
          <a:bodyPr lIns="92075" tIns="46038" rIns="92075" bIns="46038"/>
          <a:lstStyle/>
          <a:p>
            <a:pPr eaLnBrk="1" hangingPunct="1"/>
            <a:r>
              <a:rPr lang="en-US" dirty="0" smtClean="0">
                <a:solidFill>
                  <a:srgbClr val="F7071E"/>
                </a:solidFill>
              </a:rPr>
              <a:t>Our Civil Works Dams</a:t>
            </a:r>
          </a:p>
        </p:txBody>
      </p:sp>
      <p:sp>
        <p:nvSpPr>
          <p:cNvPr id="8198" name="Rectangle 5"/>
          <p:cNvSpPr>
            <a:spLocks noGrp="1" noChangeArrowheads="1"/>
          </p:cNvSpPr>
          <p:nvPr>
            <p:ph idx="1"/>
          </p:nvPr>
        </p:nvSpPr>
        <p:spPr>
          <a:xfrm>
            <a:off x="304800" y="1295400"/>
            <a:ext cx="8458200" cy="5334000"/>
          </a:xfrm>
          <a:noFill/>
        </p:spPr>
        <p:txBody>
          <a:bodyPr lIns="92075" tIns="46038" rIns="92075" bIns="46038"/>
          <a:lstStyle/>
          <a:p>
            <a:pPr eaLnBrk="1" hangingPunct="1">
              <a:lnSpc>
                <a:spcPct val="110000"/>
              </a:lnSpc>
              <a:spcBef>
                <a:spcPct val="0"/>
              </a:spcBef>
            </a:pPr>
            <a:r>
              <a:rPr lang="en-US" sz="2400" dirty="0" smtClean="0"/>
              <a:t>Corps owns over 700 dams, Nationwide and in P.R.</a:t>
            </a:r>
          </a:p>
          <a:p>
            <a:pPr lvl="1" eaLnBrk="1" hangingPunct="1">
              <a:lnSpc>
                <a:spcPct val="110000"/>
              </a:lnSpc>
              <a:spcBef>
                <a:spcPct val="0"/>
              </a:spcBef>
            </a:pPr>
            <a:r>
              <a:rPr lang="en-US" sz="1800" b="1" dirty="0" smtClean="0"/>
              <a:t>embankment =  86 %</a:t>
            </a:r>
          </a:p>
          <a:p>
            <a:pPr lvl="1" eaLnBrk="1" hangingPunct="1">
              <a:lnSpc>
                <a:spcPct val="110000"/>
              </a:lnSpc>
              <a:spcBef>
                <a:spcPct val="0"/>
              </a:spcBef>
            </a:pPr>
            <a:r>
              <a:rPr lang="en-US" sz="1800" b="1" dirty="0" smtClean="0"/>
              <a:t>concrete        =    7 %</a:t>
            </a:r>
          </a:p>
          <a:p>
            <a:pPr lvl="1" eaLnBrk="1" hangingPunct="1">
              <a:lnSpc>
                <a:spcPct val="110000"/>
              </a:lnSpc>
              <a:spcBef>
                <a:spcPct val="0"/>
              </a:spcBef>
            </a:pPr>
            <a:r>
              <a:rPr lang="en-US" sz="1800" b="1" dirty="0" smtClean="0"/>
              <a:t>combination  =    7 %</a:t>
            </a:r>
          </a:p>
          <a:p>
            <a:pPr eaLnBrk="1" hangingPunct="1">
              <a:lnSpc>
                <a:spcPct val="110000"/>
              </a:lnSpc>
              <a:spcBef>
                <a:spcPct val="0"/>
              </a:spcBef>
            </a:pPr>
            <a:r>
              <a:rPr lang="en-US" sz="2400" dirty="0" smtClean="0"/>
              <a:t>Project purposes include: flood control, </a:t>
            </a:r>
          </a:p>
          <a:p>
            <a:pPr eaLnBrk="1" hangingPunct="1">
              <a:lnSpc>
                <a:spcPct val="110000"/>
              </a:lnSpc>
              <a:spcBef>
                <a:spcPct val="0"/>
              </a:spcBef>
              <a:buFontTx/>
              <a:buNone/>
            </a:pPr>
            <a:r>
              <a:rPr lang="en-US" sz="2400" dirty="0" smtClean="0"/>
              <a:t>	navigation, hydropower, water supply, </a:t>
            </a:r>
          </a:p>
          <a:p>
            <a:pPr eaLnBrk="1" hangingPunct="1">
              <a:lnSpc>
                <a:spcPct val="110000"/>
              </a:lnSpc>
              <a:spcBef>
                <a:spcPct val="0"/>
              </a:spcBef>
              <a:buFontTx/>
              <a:buNone/>
            </a:pPr>
            <a:r>
              <a:rPr lang="en-US" sz="2400" dirty="0" smtClean="0"/>
              <a:t>	fish &amp; wildlife conservation, recreation</a:t>
            </a:r>
          </a:p>
          <a:p>
            <a:pPr eaLnBrk="1" hangingPunct="1">
              <a:lnSpc>
                <a:spcPct val="110000"/>
              </a:lnSpc>
              <a:spcBef>
                <a:spcPct val="0"/>
              </a:spcBef>
            </a:pPr>
            <a:r>
              <a:rPr lang="en-US" sz="2400" dirty="0" smtClean="0"/>
              <a:t>Median height:  93 feet</a:t>
            </a:r>
          </a:p>
          <a:p>
            <a:pPr eaLnBrk="1" hangingPunct="1">
              <a:lnSpc>
                <a:spcPct val="110000"/>
              </a:lnSpc>
              <a:spcBef>
                <a:spcPct val="0"/>
              </a:spcBef>
            </a:pPr>
            <a:r>
              <a:rPr lang="en-US" sz="2400" dirty="0" smtClean="0"/>
              <a:t>Mean height:   112 feet</a:t>
            </a:r>
          </a:p>
          <a:p>
            <a:pPr eaLnBrk="1" hangingPunct="1">
              <a:lnSpc>
                <a:spcPct val="110000"/>
              </a:lnSpc>
              <a:spcBef>
                <a:spcPct val="0"/>
              </a:spcBef>
            </a:pPr>
            <a:r>
              <a:rPr lang="en-US" sz="2400" dirty="0" smtClean="0"/>
              <a:t>Average age:        55 years</a:t>
            </a:r>
          </a:p>
          <a:p>
            <a:pPr eaLnBrk="1" hangingPunct="1">
              <a:lnSpc>
                <a:spcPct val="110000"/>
              </a:lnSpc>
              <a:spcBef>
                <a:spcPct val="0"/>
              </a:spcBef>
            </a:pPr>
            <a:r>
              <a:rPr lang="en-US" sz="2400" dirty="0" smtClean="0"/>
              <a:t>High Hazard dams:    77 %  </a:t>
            </a:r>
          </a:p>
          <a:p>
            <a:pPr eaLnBrk="1" hangingPunct="1">
              <a:lnSpc>
                <a:spcPct val="110000"/>
              </a:lnSpc>
              <a:spcBef>
                <a:spcPct val="0"/>
              </a:spcBef>
            </a:pPr>
            <a:r>
              <a:rPr lang="en-US" sz="2400" dirty="0" smtClean="0"/>
              <a:t>Total storage capacity:  331 Million Ac-ft</a:t>
            </a:r>
          </a:p>
        </p:txBody>
      </p:sp>
      <p:sp>
        <p:nvSpPr>
          <p:cNvPr id="8195"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8196"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pic>
        <p:nvPicPr>
          <p:cNvPr id="8199" name="Picture 6" descr="4597-07"/>
          <p:cNvPicPr>
            <a:picLocks noChangeAspect="1" noChangeArrowheads="1"/>
          </p:cNvPicPr>
          <p:nvPr/>
        </p:nvPicPr>
        <p:blipFill>
          <a:blip r:embed="rId3" cstate="print"/>
          <a:srcRect/>
          <a:stretch>
            <a:fillRect/>
          </a:stretch>
        </p:blipFill>
        <p:spPr bwMode="auto">
          <a:xfrm>
            <a:off x="6629400" y="2133600"/>
            <a:ext cx="2057400" cy="1343025"/>
          </a:xfrm>
          <a:prstGeom prst="rect">
            <a:avLst/>
          </a:prstGeom>
          <a:noFill/>
          <a:ln w="9525">
            <a:noFill/>
            <a:miter lim="800000"/>
            <a:headEnd/>
            <a:tailEnd/>
          </a:ln>
        </p:spPr>
      </p:pic>
      <p:pic>
        <p:nvPicPr>
          <p:cNvPr id="8200" name="Picture 7" descr="0051-14"/>
          <p:cNvPicPr>
            <a:picLocks noChangeAspect="1" noChangeArrowheads="1"/>
          </p:cNvPicPr>
          <p:nvPr/>
        </p:nvPicPr>
        <p:blipFill>
          <a:blip r:embed="rId4" cstate="print"/>
          <a:srcRect/>
          <a:stretch>
            <a:fillRect/>
          </a:stretch>
        </p:blipFill>
        <p:spPr bwMode="auto">
          <a:xfrm>
            <a:off x="6629400" y="4419600"/>
            <a:ext cx="1979613" cy="13049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41F0D174-2E8D-4C14-9835-D71BAD4EA40E}" type="slidenum">
              <a:rPr lang="en-US" smtClean="0">
                <a:latin typeface="Arial" charset="0"/>
              </a:rPr>
              <a:pPr/>
              <a:t>4</a:t>
            </a:fld>
            <a:endParaRPr lang="en-US" smtClean="0">
              <a:latin typeface="Arial" charset="0"/>
            </a:endParaRPr>
          </a:p>
        </p:txBody>
      </p:sp>
      <p:sp>
        <p:nvSpPr>
          <p:cNvPr id="54275" name="Rectangle 2"/>
          <p:cNvSpPr>
            <a:spLocks noGrp="1" noChangeArrowheads="1"/>
          </p:cNvSpPr>
          <p:nvPr>
            <p:ph type="title"/>
          </p:nvPr>
        </p:nvSpPr>
        <p:spPr>
          <a:xfrm>
            <a:off x="457200" y="1066800"/>
            <a:ext cx="8686800" cy="533400"/>
          </a:xfrm>
          <a:noFill/>
        </p:spPr>
        <p:txBody>
          <a:bodyPr/>
          <a:lstStyle/>
          <a:p>
            <a:pPr eaLnBrk="1" hangingPunct="1"/>
            <a:r>
              <a:rPr lang="en-US" sz="4400" b="1" dirty="0" smtClean="0">
                <a:solidFill>
                  <a:schemeClr val="tx1"/>
                </a:solidFill>
              </a:rPr>
              <a:t>Dam and Levee Safety Defined</a:t>
            </a:r>
          </a:p>
        </p:txBody>
      </p:sp>
      <p:sp>
        <p:nvSpPr>
          <p:cNvPr id="37891" name="Rectangle 3"/>
          <p:cNvSpPr>
            <a:spLocks noGrp="1" noChangeArrowheads="1"/>
          </p:cNvSpPr>
          <p:nvPr>
            <p:ph type="body" idx="1"/>
          </p:nvPr>
        </p:nvSpPr>
        <p:spPr>
          <a:xfrm>
            <a:off x="457200" y="2200275"/>
            <a:ext cx="8229600" cy="3929063"/>
          </a:xfrm>
        </p:spPr>
        <p:txBody>
          <a:bodyPr/>
          <a:lstStyle/>
          <a:p>
            <a:pPr eaLnBrk="1" hangingPunct="1">
              <a:lnSpc>
                <a:spcPct val="80000"/>
              </a:lnSpc>
            </a:pPr>
            <a:r>
              <a:rPr lang="en-US" sz="2000" dirty="0" smtClean="0"/>
              <a:t>“Dam  and levee safety is the art and science of ensuring the integrity and viability of dams and levees such that they </a:t>
            </a:r>
            <a:r>
              <a:rPr lang="en-US" sz="2000" b="1" u="sng" dirty="0" smtClean="0">
                <a:solidFill>
                  <a:srgbClr val="0033CC"/>
                </a:solidFill>
              </a:rPr>
              <a:t>do not present unacceptable risks to the public, property, and the environment</a:t>
            </a:r>
            <a:r>
              <a:rPr lang="en-US" sz="2000" dirty="0" smtClean="0"/>
              <a:t>.</a:t>
            </a:r>
          </a:p>
          <a:p>
            <a:pPr eaLnBrk="1" hangingPunct="1">
              <a:lnSpc>
                <a:spcPct val="80000"/>
              </a:lnSpc>
            </a:pPr>
            <a:r>
              <a:rPr lang="en-US" sz="2000" dirty="0" smtClean="0"/>
              <a:t>It requires the collective application of engineering principles and experience, and a </a:t>
            </a:r>
            <a:r>
              <a:rPr lang="en-US" sz="2000" b="1" u="sng" dirty="0" smtClean="0">
                <a:solidFill>
                  <a:srgbClr val="0033CC"/>
                </a:solidFill>
              </a:rPr>
              <a:t>philosophy of risk management</a:t>
            </a:r>
            <a:r>
              <a:rPr lang="en-US" sz="2000" b="1" dirty="0" smtClean="0">
                <a:solidFill>
                  <a:srgbClr val="CC3300"/>
                </a:solidFill>
              </a:rPr>
              <a:t> </a:t>
            </a:r>
            <a:r>
              <a:rPr lang="en-US" sz="2000" dirty="0" smtClean="0"/>
              <a:t>that recognizes that a dam or levee is a structure whose safe function is not explicitly determined by its original design and construction.</a:t>
            </a:r>
          </a:p>
          <a:p>
            <a:pPr eaLnBrk="1" hangingPunct="1">
              <a:lnSpc>
                <a:spcPct val="80000"/>
              </a:lnSpc>
            </a:pPr>
            <a:r>
              <a:rPr lang="en-US" sz="2000" dirty="0" smtClean="0"/>
              <a:t>It also includes all actions taken to</a:t>
            </a:r>
            <a:r>
              <a:rPr lang="en-US" sz="2000" b="1" dirty="0" smtClean="0">
                <a:solidFill>
                  <a:srgbClr val="CC3300"/>
                </a:solidFill>
              </a:rPr>
              <a:t> </a:t>
            </a:r>
            <a:r>
              <a:rPr lang="en-US" sz="2000" dirty="0" smtClean="0"/>
              <a:t>identify or predict </a:t>
            </a:r>
            <a:r>
              <a:rPr lang="en-US" sz="2000" b="1" u="sng" dirty="0" smtClean="0">
                <a:solidFill>
                  <a:srgbClr val="0033CC"/>
                </a:solidFill>
              </a:rPr>
              <a:t>deficiencies and consequences related to failure</a:t>
            </a:r>
            <a:r>
              <a:rPr lang="en-US" sz="2000" dirty="0" smtClean="0"/>
              <a:t>, and to document, publicize, and </a:t>
            </a:r>
            <a:r>
              <a:rPr lang="en-US" sz="2000" b="1" u="sng" dirty="0" smtClean="0">
                <a:solidFill>
                  <a:srgbClr val="0033CC"/>
                </a:solidFill>
              </a:rPr>
              <a:t>reduce, eliminate, or remediate to the extent reasonably possible, any unacceptable risks</a:t>
            </a:r>
            <a:r>
              <a:rPr lang="en-US" sz="2000" dirty="0" smtClean="0"/>
              <a:t>”</a:t>
            </a:r>
            <a:endParaRPr lang="en-US" sz="1200" dirty="0" smtClean="0"/>
          </a:p>
        </p:txBody>
      </p:sp>
      <p:sp>
        <p:nvSpPr>
          <p:cNvPr id="37892" name="Rectangle 4"/>
          <p:cNvSpPr>
            <a:spLocks noChangeArrowheads="1"/>
          </p:cNvSpPr>
          <p:nvPr/>
        </p:nvSpPr>
        <p:spPr bwMode="auto">
          <a:xfrm>
            <a:off x="685800" y="5410200"/>
            <a:ext cx="7626350" cy="307777"/>
          </a:xfrm>
          <a:prstGeom prst="rect">
            <a:avLst/>
          </a:prstGeom>
          <a:noFill/>
          <a:ln w="12700" algn="ctr">
            <a:noFill/>
            <a:miter lim="800000"/>
            <a:headEnd/>
            <a:tailEnd/>
          </a:ln>
        </p:spPr>
        <p:txBody>
          <a:bodyPr wrap="square">
            <a:spAutoFit/>
          </a:bodyPr>
          <a:lstStyle/>
          <a:p>
            <a:pPr algn="r">
              <a:spcBef>
                <a:spcPct val="20000"/>
              </a:spcBef>
              <a:buClr>
                <a:schemeClr val="accent1"/>
              </a:buClr>
              <a:buSzPct val="50000"/>
              <a:buFont typeface="Wingdings" pitchFamily="2" charset="2"/>
              <a:buNone/>
            </a:pPr>
            <a:r>
              <a:rPr lang="en-US" sz="1400" dirty="0">
                <a:solidFill>
                  <a:srgbClr val="000000"/>
                </a:solidFill>
              </a:rPr>
              <a:t>Federal Guidelines for Dam Safety, Glossary of Terms (FEMA 148), April 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10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7891">
                                            <p:txEl>
                                              <p:pRg st="0" end="0"/>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7891">
                                            <p:txEl>
                                              <p:pRg st="0" end="0"/>
                                            </p:txEl>
                                          </p:spTgt>
                                        </p:tgtEl>
                                        <p:attrNameLst>
                                          <p:attrName>ppt_c</p:attrName>
                                        </p:attrNameLst>
                                      </p:cBhvr>
                                      <p:to>
                                        <a:srgbClr val="808080"/>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10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7891">
                                            <p:txEl>
                                              <p:pRg st="1" end="1"/>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7891">
                                            <p:txEl>
                                              <p:pRg st="1" end="1"/>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10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7891">
                                            <p:txEl>
                                              <p:pRg st="2" end="2"/>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37891">
                                            <p:txEl>
                                              <p:pRg st="2" end="2"/>
                                            </p:txEl>
                                          </p:spTgt>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1"/>
            <a:ext cx="7391400" cy="1815882"/>
          </a:xfrm>
          <a:prstGeom prst="rect">
            <a:avLst/>
          </a:prstGeom>
          <a:noFill/>
        </p:spPr>
        <p:txBody>
          <a:bodyPr wrap="square" rtlCol="0">
            <a:spAutoFit/>
          </a:bodyPr>
          <a:lstStyle/>
          <a:p>
            <a:pPr algn="ctr" fontAlgn="auto">
              <a:defRPr sz="1800" b="1" i="0" u="none" strike="noStrike" kern="1200" baseline="0">
                <a:solidFill>
                  <a:sysClr val="windowText" lastClr="000000"/>
                </a:solidFill>
                <a:latin typeface="+mn-lt"/>
                <a:ea typeface="+mn-ea"/>
                <a:cs typeface="+mn-cs"/>
              </a:defRPr>
            </a:pPr>
            <a:r>
              <a:rPr lang="en-US" sz="2800" b="1" dirty="0" smtClean="0">
                <a:solidFill>
                  <a:sysClr val="windowText" lastClr="000000"/>
                </a:solidFill>
              </a:rPr>
              <a:t>USACE Dam Safety Action Classification </a:t>
            </a:r>
          </a:p>
          <a:p>
            <a:pPr algn="ctr" fontAlgn="auto">
              <a:defRPr sz="1800" b="1" i="0" u="none" strike="noStrike" kern="1200" baseline="0">
                <a:solidFill>
                  <a:sysClr val="windowText" lastClr="000000"/>
                </a:solidFill>
                <a:latin typeface="+mn-lt"/>
                <a:ea typeface="+mn-ea"/>
                <a:cs typeface="+mn-cs"/>
              </a:defRPr>
            </a:pPr>
            <a:r>
              <a:rPr lang="en-US" sz="2800" b="1" dirty="0" smtClean="0">
                <a:solidFill>
                  <a:sysClr val="windowText" lastClr="000000"/>
                </a:solidFill>
              </a:rPr>
              <a:t>Dam Portfolio Distribution</a:t>
            </a:r>
          </a:p>
          <a:p>
            <a:pPr algn="ctr">
              <a:defRPr sz="1800" b="1" i="0" u="none" strike="noStrike" kern="1200" baseline="0">
                <a:solidFill>
                  <a:sysClr val="windowText" lastClr="000000"/>
                </a:solidFill>
                <a:latin typeface="+mn-lt"/>
                <a:ea typeface="+mn-ea"/>
                <a:cs typeface="+mn-cs"/>
              </a:defRPr>
            </a:pPr>
            <a:endParaRPr lang="en-US" sz="2800" b="1" dirty="0" smtClean="0">
              <a:solidFill>
                <a:sysClr val="windowText" lastClr="000000"/>
              </a:solidFill>
            </a:endParaRPr>
          </a:p>
          <a:p>
            <a:endParaRPr lang="en-US" sz="2800" dirty="0"/>
          </a:p>
        </p:txBody>
      </p:sp>
      <p:pic>
        <p:nvPicPr>
          <p:cNvPr id="2" name="Picture 2"/>
          <p:cNvPicPr>
            <a:picLocks noChangeAspect="1" noChangeArrowheads="1"/>
          </p:cNvPicPr>
          <p:nvPr/>
        </p:nvPicPr>
        <p:blipFill>
          <a:blip r:embed="rId3" cstate="email"/>
          <a:srcRect/>
          <a:stretch>
            <a:fillRect/>
          </a:stretch>
        </p:blipFill>
        <p:spPr bwMode="auto">
          <a:xfrm>
            <a:off x="533400" y="1371600"/>
            <a:ext cx="4405884" cy="4495800"/>
          </a:xfrm>
          <a:prstGeom prst="rect">
            <a:avLst/>
          </a:prstGeom>
          <a:noFill/>
          <a:ln w="9525">
            <a:solidFill>
              <a:schemeClr val="tx1"/>
            </a:solidFill>
            <a:miter lim="800000"/>
            <a:headEnd/>
            <a:tailEnd/>
          </a:ln>
          <a:effectLst/>
        </p:spPr>
      </p:pic>
      <p:sp>
        <p:nvSpPr>
          <p:cNvPr id="8" name="Slide Number Placeholder 3"/>
          <p:cNvSpPr txBox="1">
            <a:spLocks/>
          </p:cNvSpPr>
          <p:nvPr/>
        </p:nvSpPr>
        <p:spPr bwMode="auto">
          <a:xfrm>
            <a:off x="5181600" y="1371600"/>
            <a:ext cx="3962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buFont typeface="Arial" pitchFamily="34" charset="0"/>
              <a:buChar char="•"/>
              <a:defRPr/>
            </a:pPr>
            <a:r>
              <a:rPr lang="en-US" sz="2000" dirty="0" smtClean="0"/>
              <a:t>  Count as of Sep 2012 is 702 dams at 556 projects </a:t>
            </a:r>
          </a:p>
          <a:p>
            <a:pPr lvl="0">
              <a:buFont typeface="Arial" pitchFamily="34" charset="0"/>
              <a:buChar char="•"/>
              <a:defRPr/>
            </a:pPr>
            <a:endParaRPr lang="en-US" sz="2000" dirty="0" smtClean="0"/>
          </a:p>
          <a:p>
            <a:pPr lvl="0">
              <a:buFont typeface="Arial" pitchFamily="34" charset="0"/>
              <a:buChar char="•"/>
              <a:defRPr/>
            </a:pPr>
            <a:r>
              <a:rPr lang="en-US" sz="2000" dirty="0" smtClean="0"/>
              <a:t>Sep 2011 was 698 dams at 559 projects.</a:t>
            </a:r>
          </a:p>
          <a:p>
            <a:pPr lvl="0">
              <a:defRPr/>
            </a:pPr>
            <a:r>
              <a:rPr lang="en-US" sz="2000" dirty="0" smtClean="0"/>
              <a:t> </a:t>
            </a:r>
            <a:endPar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endParaRPr>
          </a:p>
          <a:p>
            <a:pPr marL="0" marR="0" lvl="0" indent="0" defTabSz="914400" rtl="0" eaLnBrk="1" fontAlgn="base" latinLnBrk="0" hangingPunct="1">
              <a:spcBef>
                <a:spcPct val="0"/>
              </a:spcBef>
              <a:spcAft>
                <a:spcPct val="0"/>
              </a:spcAft>
              <a:buClrTx/>
              <a:buSzTx/>
              <a:buFont typeface="Arial" pitchFamily="34" charset="0"/>
              <a:buChar char="•"/>
              <a:tabLst/>
              <a:defRPr/>
            </a:pPr>
            <a:r>
              <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rPr>
              <a:t>  DSAC chart is for all dams.  Does not include one newly constructed dam that does not have a DSAC value.</a:t>
            </a:r>
          </a:p>
          <a:p>
            <a:pPr marL="0" marR="0" lvl="0" indent="0" defTabSz="914400" rtl="0" eaLnBrk="1" fontAlgn="base" latinLnBrk="0" hangingPunct="1">
              <a:spcBef>
                <a:spcPct val="0"/>
              </a:spcBef>
              <a:spcAft>
                <a:spcPct val="0"/>
              </a:spcAft>
              <a:buClrTx/>
              <a:buSzTx/>
              <a:buFont typeface="Arial" pitchFamily="34" charset="0"/>
              <a:buChar char="•"/>
              <a:tabLst/>
              <a:defRPr/>
            </a:pPr>
            <a:endParaRPr kumimoji="0" lang="en-US" sz="2000" b="0" i="0" u="none" strike="noStrike" kern="1200" cap="none" spc="0" normalizeH="0" noProof="0" dirty="0" smtClean="0">
              <a:ln>
                <a:noFill/>
              </a:ln>
              <a:solidFill>
                <a:schemeClr val="tx1"/>
              </a:solidFill>
              <a:effectLst/>
              <a:uLnTx/>
              <a:uFillTx/>
              <a:latin typeface="Arial" charset="0"/>
              <a:ea typeface="ＭＳ Ｐゴシック" charset="-128"/>
              <a:cs typeface="+mn-cs"/>
            </a:endParaRPr>
          </a:p>
          <a:p>
            <a:pPr marL="0" marR="0" lvl="0" indent="0" defTabSz="914400" rtl="0" eaLnBrk="1" fontAlgn="base" latinLnBrk="0" hangingPunct="1">
              <a:spcBef>
                <a:spcPct val="0"/>
              </a:spcBef>
              <a:spcAft>
                <a:spcPct val="0"/>
              </a:spcAft>
              <a:buClrTx/>
              <a:buSzTx/>
              <a:buFont typeface="Arial" pitchFamily="34" charset="0"/>
              <a:buChar char="•"/>
              <a:tabLst/>
              <a:defRPr/>
            </a:pPr>
            <a:r>
              <a:rPr lang="en-US" sz="2000" baseline="0" dirty="0" smtClean="0"/>
              <a:t>  Data Source: DSPMT, 4</a:t>
            </a:r>
            <a:r>
              <a:rPr lang="en-US" sz="2000" dirty="0" smtClean="0"/>
              <a:t> Sep 2012</a:t>
            </a:r>
            <a:endParaRPr kumimoji="0" lang="en-US" sz="20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
        <p:nvSpPr>
          <p:cNvPr id="5" name="Rectangle 4"/>
          <p:cNvSpPr/>
          <p:nvPr/>
        </p:nvSpPr>
        <p:spPr>
          <a:xfrm>
            <a:off x="2362200" y="1475601"/>
            <a:ext cx="1295400" cy="276999"/>
          </a:xfrm>
          <a:prstGeom prst="rect">
            <a:avLst/>
          </a:prstGeom>
          <a:solidFill>
            <a:schemeClr val="bg1"/>
          </a:solidFill>
        </p:spPr>
        <p:txBody>
          <a:bodyPr wrap="square">
            <a:spAutoFit/>
          </a:bodyPr>
          <a:lstStyle/>
          <a:p>
            <a:pPr lvl="0" algn="ctr" fontAlgn="base">
              <a:spcBef>
                <a:spcPct val="0"/>
              </a:spcBef>
              <a:spcAft>
                <a:spcPct val="0"/>
              </a:spcAft>
            </a:pPr>
            <a:r>
              <a:rPr lang="en-US" sz="1200" b="1" dirty="0" smtClean="0">
                <a:solidFill>
                  <a:srgbClr val="000000"/>
                </a:solidFill>
                <a:latin typeface="+mj-lt"/>
              </a:rPr>
              <a:t>DSAC I, 19</a:t>
            </a:r>
            <a:endParaRPr lang="en-US" sz="1200" b="1" dirty="0">
              <a:solidFill>
                <a:srgbClr val="000000"/>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endParaRPr lang="en-US" dirty="0">
              <a:solidFill>
                <a:srgbClr val="000000"/>
              </a:solidFill>
            </a:endParaRPr>
          </a:p>
        </p:txBody>
      </p:sp>
      <p:sp>
        <p:nvSpPr>
          <p:cNvPr id="4" name="Rectangle 3"/>
          <p:cNvSpPr/>
          <p:nvPr/>
        </p:nvSpPr>
        <p:spPr>
          <a:xfrm>
            <a:off x="609600" y="391180"/>
            <a:ext cx="7696200" cy="523220"/>
          </a:xfrm>
          <a:prstGeom prst="rect">
            <a:avLst/>
          </a:prstGeom>
        </p:spPr>
        <p:txBody>
          <a:bodyPr wrap="square">
            <a:spAutoFit/>
          </a:bodyPr>
          <a:lstStyle/>
          <a:p>
            <a:pPr lvl="0" algn="ctr" fontAlgn="base">
              <a:spcBef>
                <a:spcPct val="0"/>
              </a:spcBef>
              <a:spcAft>
                <a:spcPct val="0"/>
              </a:spcAft>
            </a:pPr>
            <a:r>
              <a:rPr lang="en-US" sz="2800" b="1" dirty="0" smtClean="0">
                <a:solidFill>
                  <a:srgbClr val="000000"/>
                </a:solidFill>
                <a:latin typeface="Calibri" pitchFamily="34" charset="0"/>
              </a:rPr>
              <a:t>Dam Safety Action Classification (DSAC) Trend</a:t>
            </a:r>
            <a:endParaRPr lang="en-US" sz="2800" b="1" dirty="0">
              <a:solidFill>
                <a:srgbClr val="000000"/>
              </a:solidFill>
              <a:latin typeface="Calibri" pitchFamily="34" charset="0"/>
            </a:endParaRPr>
          </a:p>
        </p:txBody>
      </p:sp>
      <p:pic>
        <p:nvPicPr>
          <p:cNvPr id="2050" name="Picture 2"/>
          <p:cNvPicPr>
            <a:picLocks noChangeAspect="1" noChangeArrowheads="1"/>
          </p:cNvPicPr>
          <p:nvPr/>
        </p:nvPicPr>
        <p:blipFill>
          <a:blip r:embed="rId3" cstate="email"/>
          <a:srcRect/>
          <a:stretch>
            <a:fillRect/>
          </a:stretch>
        </p:blipFill>
        <p:spPr bwMode="auto">
          <a:xfrm>
            <a:off x="894440" y="1058022"/>
            <a:ext cx="7028938" cy="4656978"/>
          </a:xfrm>
          <a:prstGeom prst="rect">
            <a:avLst/>
          </a:prstGeom>
          <a:noFill/>
          <a:ln w="9525">
            <a:noFill/>
            <a:miter lim="800000"/>
            <a:headEnd/>
            <a:tailEnd/>
          </a:ln>
          <a:effectLst/>
        </p:spPr>
      </p:pic>
      <p:sp>
        <p:nvSpPr>
          <p:cNvPr id="5" name="Rectangle 4"/>
          <p:cNvSpPr/>
          <p:nvPr/>
        </p:nvSpPr>
        <p:spPr>
          <a:xfrm>
            <a:off x="6934200" y="2514600"/>
            <a:ext cx="838200" cy="400110"/>
          </a:xfrm>
          <a:prstGeom prst="rect">
            <a:avLst/>
          </a:prstGeom>
          <a:solidFill>
            <a:schemeClr val="bg1"/>
          </a:solidFill>
        </p:spPr>
        <p:txBody>
          <a:bodyPr wrap="square">
            <a:spAutoFit/>
          </a:bodyPr>
          <a:lstStyle/>
          <a:p>
            <a:pPr lvl="0" algn="ctr" fontAlgn="base">
              <a:spcBef>
                <a:spcPct val="0"/>
              </a:spcBef>
              <a:spcAft>
                <a:spcPct val="0"/>
              </a:spcAft>
            </a:pPr>
            <a:r>
              <a:rPr lang="en-US" sz="1000" b="1" dirty="0" smtClean="0">
                <a:solidFill>
                  <a:srgbClr val="000000"/>
                </a:solidFill>
                <a:latin typeface="+mj-lt"/>
              </a:rPr>
              <a:t>Not Classified</a:t>
            </a:r>
            <a:endParaRPr lang="en-US" sz="1000" b="1" dirty="0">
              <a:solidFill>
                <a:srgbClr val="000000"/>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066800" y="609600"/>
          <a:ext cx="899160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nvGraphicFramePr>
        <p:xfrm>
          <a:off x="3048000" y="3581400"/>
          <a:ext cx="5562600" cy="2465675"/>
        </p:xfrm>
        <a:graphic>
          <a:graphicData uri="http://schemas.openxmlformats.org/drawingml/2006/table">
            <a:tbl>
              <a:tblPr/>
              <a:tblGrid>
                <a:gridCol w="2971800"/>
                <a:gridCol w="1176580"/>
                <a:gridCol w="1414220"/>
              </a:tblGrid>
              <a:tr h="405886">
                <a:tc>
                  <a:txBody>
                    <a:bodyPr/>
                    <a:lstStyle/>
                    <a:p>
                      <a:pPr algn="l" fontAlgn="b"/>
                      <a:r>
                        <a:rPr lang="en-US" sz="1400" b="1" i="0" u="none" strike="noStrike" dirty="0">
                          <a:solidFill>
                            <a:srgbClr val="000000"/>
                          </a:solidFill>
                          <a:latin typeface="Arial"/>
                        </a:rPr>
                        <a:t> </a:t>
                      </a:r>
                    </a:p>
                  </a:txBody>
                  <a:tcPr marL="9525" marR="9525" marT="9525" marB="0" anchor="b">
                    <a:lnL>
                      <a:noFill/>
                    </a:lnL>
                    <a:lnR>
                      <a:noFill/>
                    </a:lnR>
                    <a:lnT>
                      <a:noFill/>
                    </a:lnT>
                    <a:lnB>
                      <a:noFill/>
                    </a:lnB>
                  </a:tcPr>
                </a:tc>
                <a:tc>
                  <a:txBody>
                    <a:bodyPr/>
                    <a:lstStyle/>
                    <a:p>
                      <a:pPr algn="ctr" fontAlgn="b"/>
                      <a:r>
                        <a:rPr lang="en-US" sz="1400" b="1" i="0" u="none" strike="noStrike">
                          <a:solidFill>
                            <a:srgbClr val="000000"/>
                          </a:solidFill>
                          <a:latin typeface="Arial"/>
                        </a:rPr>
                        <a:t>Budget</a:t>
                      </a:r>
                    </a:p>
                  </a:txBody>
                  <a:tcPr marL="9525" marR="9525" marT="9525" marB="0" anchor="b">
                    <a:lnL>
                      <a:noFill/>
                    </a:lnL>
                    <a:lnR>
                      <a:noFill/>
                    </a:lnR>
                    <a:lnT>
                      <a:noFill/>
                    </a:lnT>
                    <a:lnB>
                      <a:noFill/>
                    </a:lnB>
                  </a:tcPr>
                </a:tc>
                <a:tc>
                  <a:txBody>
                    <a:bodyPr/>
                    <a:lstStyle/>
                    <a:p>
                      <a:pPr algn="ctr" fontAlgn="b"/>
                      <a:r>
                        <a:rPr lang="en-US" sz="1400" b="1" i="0" u="none" strike="noStrike" dirty="0">
                          <a:solidFill>
                            <a:srgbClr val="000000"/>
                          </a:solidFill>
                          <a:latin typeface="Arial"/>
                        </a:rPr>
                        <a:t>% of </a:t>
                      </a:r>
                      <a:r>
                        <a:rPr lang="en-US" sz="1400" b="1" i="0" u="none" strike="noStrike" dirty="0" smtClean="0">
                          <a:solidFill>
                            <a:srgbClr val="000000"/>
                          </a:solidFill>
                          <a:latin typeface="Arial"/>
                        </a:rPr>
                        <a:t>Dam Safety Budget</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a:solidFill>
                            <a:srgbClr val="000000"/>
                          </a:solidFill>
                          <a:latin typeface="Arial"/>
                        </a:rPr>
                        <a:t>DS IRRM in O&amp;M</a:t>
                      </a:r>
                    </a:p>
                  </a:txBody>
                  <a:tcPr marL="9525" marR="9525" marT="9525" marB="0" anchor="b">
                    <a:lnL>
                      <a:noFill/>
                    </a:lnL>
                    <a:lnR>
                      <a:noFill/>
                    </a:lnR>
                    <a:lnT>
                      <a:noFill/>
                    </a:lnT>
                    <a:lnB>
                      <a:noFill/>
                    </a:lnB>
                  </a:tcPr>
                </a:tc>
                <a:tc>
                  <a:txBody>
                    <a:bodyPr/>
                    <a:lstStyle/>
                    <a:p>
                      <a:pPr algn="r" fontAlgn="b"/>
                      <a:r>
                        <a:rPr lang="en-US" sz="1400" b="1" i="0" u="none" strike="noStrike">
                          <a:solidFill>
                            <a:srgbClr val="000000"/>
                          </a:solidFill>
                          <a:latin typeface="Arial"/>
                        </a:rPr>
                        <a:t>$14,226,000</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2.9%</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a:solidFill>
                            <a:srgbClr val="000000"/>
                          </a:solidFill>
                          <a:latin typeface="Arial"/>
                        </a:rPr>
                        <a:t>DS Construction</a:t>
                      </a: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latin typeface="Arial"/>
                        </a:rPr>
                        <a:t>$432,700,000</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86.7%</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a:solidFill>
                            <a:srgbClr val="000000"/>
                          </a:solidFill>
                          <a:latin typeface="Arial"/>
                        </a:rPr>
                        <a:t>DS Wedge (Construction)</a:t>
                      </a: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latin typeface="Arial"/>
                        </a:rPr>
                        <a:t>$37,000,000</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7.4%</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a:solidFill>
                            <a:srgbClr val="000000"/>
                          </a:solidFill>
                          <a:latin typeface="Arial"/>
                        </a:rPr>
                        <a:t>DS Program Management (</a:t>
                      </a:r>
                      <a:r>
                        <a:rPr lang="en-US" sz="1400" b="1" i="0" u="none" strike="noStrike" dirty="0" smtClean="0">
                          <a:solidFill>
                            <a:srgbClr val="000000"/>
                          </a:solidFill>
                          <a:latin typeface="Arial"/>
                        </a:rPr>
                        <a:t>O&amp;MRI)</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latin typeface="Arial"/>
                        </a:rPr>
                        <a:t>$15,000,000</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3.0%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a:solidFill>
                            <a:srgbClr val="000000"/>
                          </a:solidFill>
                          <a:latin typeface="Arial"/>
                        </a:rPr>
                        <a:t>Dam Safety Budget Total</a:t>
                      </a:r>
                    </a:p>
                  </a:txBody>
                  <a:tcPr marL="9525" marR="9525" marT="9525" marB="0" anchor="b">
                    <a:lnL>
                      <a:noFill/>
                    </a:lnL>
                    <a:lnR>
                      <a:noFill/>
                    </a:lnR>
                    <a:lnT>
                      <a:noFill/>
                    </a:lnT>
                    <a:lnB>
                      <a:noFill/>
                    </a:lnB>
                  </a:tcPr>
                </a:tc>
                <a:tc>
                  <a:txBody>
                    <a:bodyPr/>
                    <a:lstStyle/>
                    <a:p>
                      <a:pPr algn="r" fontAlgn="b"/>
                      <a:r>
                        <a:rPr lang="en-US" sz="1400" b="1" i="0" u="none" strike="noStrike">
                          <a:solidFill>
                            <a:srgbClr val="000000"/>
                          </a:solidFill>
                          <a:latin typeface="Arial"/>
                        </a:rPr>
                        <a:t>$498,926,000</a:t>
                      </a: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bl>
          </a:graphicData>
        </a:graphic>
      </p:graphicFrame>
      <p:sp>
        <p:nvSpPr>
          <p:cNvPr id="4" name="Rectangle 2"/>
          <p:cNvSpPr txBox="1">
            <a:spLocks noChangeArrowheads="1"/>
          </p:cNvSpPr>
          <p:nvPr/>
        </p:nvSpPr>
        <p:spPr bwMode="auto">
          <a:xfrm>
            <a:off x="3048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200" b="1" dirty="0" smtClean="0"/>
              <a:t>FY 2012 Dam Safety Budget Summary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smtClean="0">
              <a:ln>
                <a:noFill/>
              </a:ln>
              <a:solidFill>
                <a:schemeClr val="tx2"/>
              </a:solidFill>
              <a:effectLst/>
              <a:uLnTx/>
              <a:uFillTx/>
              <a:latin typeface="+mj-lt"/>
              <a:ea typeface="ＭＳ Ｐゴシック" charset="-128"/>
              <a:cs typeface="+mj-cs"/>
            </a:endParaRPr>
          </a:p>
        </p:txBody>
      </p:sp>
      <p:sp>
        <p:nvSpPr>
          <p:cNvPr id="5" name="Slide Number Placeholder 3"/>
          <p:cNvSpPr>
            <a:spLocks noGrp="1"/>
          </p:cNvSpPr>
          <p:nvPr>
            <p:ph type="sldNum" sz="quarter" idx="10"/>
          </p:nvPr>
        </p:nvSpPr>
        <p:spPr>
          <a:xfrm>
            <a:off x="3657600" y="6381750"/>
            <a:ext cx="2133600" cy="476250"/>
          </a:xfrm>
        </p:spPr>
        <p:txBody>
          <a:bodyPr/>
          <a:lstStyle/>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066800" y="609600"/>
          <a:ext cx="89916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nvGraphicFramePr>
        <p:xfrm>
          <a:off x="3048000" y="3581400"/>
          <a:ext cx="5562600" cy="2465675"/>
        </p:xfrm>
        <a:graphic>
          <a:graphicData uri="http://schemas.openxmlformats.org/drawingml/2006/table">
            <a:tbl>
              <a:tblPr/>
              <a:tblGrid>
                <a:gridCol w="2971800"/>
                <a:gridCol w="1176580"/>
                <a:gridCol w="1414220"/>
              </a:tblGrid>
              <a:tr h="405886">
                <a:tc>
                  <a:txBody>
                    <a:bodyPr/>
                    <a:lstStyle/>
                    <a:p>
                      <a:pPr algn="l" fontAlgn="b"/>
                      <a:r>
                        <a:rPr lang="en-US" sz="1400" b="1" i="0" u="none" strike="noStrike" dirty="0">
                          <a:solidFill>
                            <a:srgbClr val="000000"/>
                          </a:solidFill>
                          <a:latin typeface="Arial"/>
                        </a:rPr>
                        <a:t> </a:t>
                      </a:r>
                    </a:p>
                  </a:txBody>
                  <a:tcPr marL="9525" marR="9525" marT="9525" marB="0" anchor="b">
                    <a:lnL>
                      <a:noFill/>
                    </a:lnL>
                    <a:lnR>
                      <a:noFill/>
                    </a:lnR>
                    <a:lnT>
                      <a:noFill/>
                    </a:lnT>
                    <a:lnB>
                      <a:noFill/>
                    </a:lnB>
                  </a:tcPr>
                </a:tc>
                <a:tc>
                  <a:txBody>
                    <a:bodyPr/>
                    <a:lstStyle/>
                    <a:p>
                      <a:pPr algn="ctr" fontAlgn="b"/>
                      <a:r>
                        <a:rPr lang="en-US" sz="1400" b="1" i="0" u="none" strike="noStrike">
                          <a:solidFill>
                            <a:srgbClr val="000000"/>
                          </a:solidFill>
                          <a:latin typeface="Arial"/>
                        </a:rPr>
                        <a:t>Budget</a:t>
                      </a:r>
                    </a:p>
                  </a:txBody>
                  <a:tcPr marL="9525" marR="9525" marT="9525" marB="0" anchor="b">
                    <a:lnL>
                      <a:noFill/>
                    </a:lnL>
                    <a:lnR>
                      <a:noFill/>
                    </a:lnR>
                    <a:lnT>
                      <a:noFill/>
                    </a:lnT>
                    <a:lnB>
                      <a:noFill/>
                    </a:lnB>
                  </a:tcPr>
                </a:tc>
                <a:tc>
                  <a:txBody>
                    <a:bodyPr/>
                    <a:lstStyle/>
                    <a:p>
                      <a:pPr algn="ctr" fontAlgn="b"/>
                      <a:r>
                        <a:rPr lang="en-US" sz="1400" b="1" i="0" u="none" strike="noStrike" dirty="0">
                          <a:solidFill>
                            <a:srgbClr val="000000"/>
                          </a:solidFill>
                          <a:latin typeface="Arial"/>
                        </a:rPr>
                        <a:t>% of </a:t>
                      </a:r>
                      <a:r>
                        <a:rPr lang="en-US" sz="1400" b="1" i="0" u="none" strike="noStrike" dirty="0" smtClean="0">
                          <a:solidFill>
                            <a:srgbClr val="000000"/>
                          </a:solidFill>
                          <a:latin typeface="Arial"/>
                        </a:rPr>
                        <a:t>Dam Safety Budget</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a:solidFill>
                            <a:srgbClr val="000000"/>
                          </a:solidFill>
                          <a:latin typeface="Arial"/>
                        </a:rPr>
                        <a:t>DS IRRM in O&amp;M</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$2,947,000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0.7%</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a:solidFill>
                            <a:srgbClr val="000000"/>
                          </a:solidFill>
                          <a:latin typeface="Arial"/>
                        </a:rPr>
                        <a:t>DS Construction</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$362,550,000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85.6%</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a:solidFill>
                            <a:srgbClr val="000000"/>
                          </a:solidFill>
                          <a:latin typeface="Arial"/>
                        </a:rPr>
                        <a:t>DS Wedge (Construction)</a:t>
                      </a: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$47,750,000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11.3%</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dirty="0">
                          <a:solidFill>
                            <a:srgbClr val="000000"/>
                          </a:solidFill>
                          <a:latin typeface="Arial"/>
                        </a:rPr>
                        <a:t>DS Program Management (</a:t>
                      </a:r>
                      <a:r>
                        <a:rPr lang="en-US" sz="1400" b="1" i="0" u="none" strike="noStrike" dirty="0" smtClean="0">
                          <a:solidFill>
                            <a:srgbClr val="000000"/>
                          </a:solidFill>
                          <a:latin typeface="Arial"/>
                        </a:rPr>
                        <a:t>O&amp;MRI)</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latin typeface="Arial"/>
                        </a:rPr>
                        <a:t>$</a:t>
                      </a:r>
                      <a:r>
                        <a:rPr lang="en-US" sz="1400" b="1" i="0" u="none" strike="noStrike" dirty="0" smtClean="0">
                          <a:solidFill>
                            <a:srgbClr val="000000"/>
                          </a:solidFill>
                          <a:latin typeface="Arial"/>
                        </a:rPr>
                        <a:t>10,000,000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r" fontAlgn="b"/>
                      <a:r>
                        <a:rPr lang="en-US" sz="1400" b="1" i="0" u="none" strike="noStrike" dirty="0" smtClean="0">
                          <a:solidFill>
                            <a:srgbClr val="000000"/>
                          </a:solidFill>
                          <a:latin typeface="Arial"/>
                        </a:rPr>
                        <a:t>2.4%</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r h="405886">
                <a:tc>
                  <a:txBody>
                    <a:bodyPr/>
                    <a:lstStyle/>
                    <a:p>
                      <a:pPr algn="l" fontAlgn="b"/>
                      <a:r>
                        <a:rPr lang="en-US" sz="1400" b="1" i="0" u="none" strike="noStrike">
                          <a:solidFill>
                            <a:srgbClr val="000000"/>
                          </a:solidFill>
                          <a:latin typeface="Arial"/>
                        </a:rPr>
                        <a:t>Dam Safety Budget Total</a:t>
                      </a: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latin typeface="Arial"/>
                        </a:rPr>
                        <a:t>$</a:t>
                      </a:r>
                      <a:r>
                        <a:rPr lang="en-US" sz="1400" b="1" i="0" u="none" strike="noStrike" dirty="0" smtClean="0">
                          <a:solidFill>
                            <a:srgbClr val="000000"/>
                          </a:solidFill>
                          <a:latin typeface="Arial"/>
                        </a:rPr>
                        <a:t>423,247,000</a:t>
                      </a:r>
                      <a:endParaRPr lang="en-US" sz="1400" b="1"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latin typeface="Arial"/>
                      </a:endParaRPr>
                    </a:p>
                  </a:txBody>
                  <a:tcPr marL="9525" marR="9525" marT="9525" marB="0" anchor="b">
                    <a:lnL>
                      <a:noFill/>
                    </a:lnL>
                    <a:lnR>
                      <a:noFill/>
                    </a:lnR>
                    <a:lnT>
                      <a:noFill/>
                    </a:lnT>
                    <a:lnB>
                      <a:noFill/>
                    </a:lnB>
                  </a:tcPr>
                </a:tc>
              </a:tr>
            </a:tbl>
          </a:graphicData>
        </a:graphic>
      </p:graphicFrame>
      <p:sp>
        <p:nvSpPr>
          <p:cNvPr id="4" name="Rectangle 2"/>
          <p:cNvSpPr txBox="1">
            <a:spLocks noChangeArrowheads="1"/>
          </p:cNvSpPr>
          <p:nvPr/>
        </p:nvSpPr>
        <p:spPr bwMode="auto">
          <a:xfrm>
            <a:off x="3048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200" b="1" dirty="0" smtClean="0"/>
              <a:t>FY 2013 Dam Safety Budget Summary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smtClean="0">
              <a:ln>
                <a:noFill/>
              </a:ln>
              <a:solidFill>
                <a:schemeClr val="tx2"/>
              </a:solidFill>
              <a:effectLst/>
              <a:uLnTx/>
              <a:uFillTx/>
              <a:latin typeface="+mj-lt"/>
              <a:ea typeface="ＭＳ Ｐゴシック" charset="-128"/>
              <a:cs typeface="+mj-cs"/>
            </a:endParaRPr>
          </a:p>
        </p:txBody>
      </p:sp>
      <p:sp>
        <p:nvSpPr>
          <p:cNvPr id="8" name="Slide Number Placeholder 3"/>
          <p:cNvSpPr>
            <a:spLocks noGrp="1"/>
          </p:cNvSpPr>
          <p:nvPr>
            <p:ph type="sldNum" sz="quarter" idx="10"/>
          </p:nvPr>
        </p:nvSpPr>
        <p:spPr>
          <a:xfrm>
            <a:off x="3657600" y="6381750"/>
            <a:ext cx="2133600" cy="476250"/>
          </a:xfrm>
        </p:spPr>
        <p:txBody>
          <a:bodyPr/>
          <a:lstStyle/>
          <a:p>
            <a:endParaRPr lang="en-US" dirty="0"/>
          </a:p>
        </p:txBody>
      </p:sp>
      <p:sp>
        <p:nvSpPr>
          <p:cNvPr id="10" name="TextBox 9"/>
          <p:cNvSpPr txBox="1"/>
          <p:nvPr/>
        </p:nvSpPr>
        <p:spPr>
          <a:xfrm>
            <a:off x="381000" y="5257800"/>
            <a:ext cx="2133600" cy="369332"/>
          </a:xfrm>
          <a:prstGeom prst="rect">
            <a:avLst/>
          </a:prstGeom>
          <a:noFill/>
        </p:spPr>
        <p:txBody>
          <a:bodyPr wrap="square" rtlCol="0">
            <a:spAutoFit/>
          </a:bodyPr>
          <a:lstStyle/>
          <a:p>
            <a:endParaRPr lang="en-US" b="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772400" y="4091352"/>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2" name="Rectangle 31"/>
          <p:cNvSpPr/>
          <p:nvPr/>
        </p:nvSpPr>
        <p:spPr bwMode="auto">
          <a:xfrm>
            <a:off x="7772400" y="4566136"/>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3" name="Rectangle 32"/>
          <p:cNvSpPr/>
          <p:nvPr/>
        </p:nvSpPr>
        <p:spPr bwMode="auto">
          <a:xfrm>
            <a:off x="7772400" y="5099536"/>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4" name="Rectangle 33"/>
          <p:cNvSpPr/>
          <p:nvPr/>
        </p:nvSpPr>
        <p:spPr bwMode="auto">
          <a:xfrm>
            <a:off x="7772400" y="3616568"/>
            <a:ext cx="609600" cy="304800"/>
          </a:xfrm>
          <a:prstGeom prst="rect">
            <a:avLst/>
          </a:prstGeom>
          <a:solidFill>
            <a:srgbClr val="44E93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5" name="Rectangle 34"/>
          <p:cNvSpPr/>
          <p:nvPr/>
        </p:nvSpPr>
        <p:spPr bwMode="auto">
          <a:xfrm>
            <a:off x="7772400" y="3118336"/>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6" name="Rectangle 35"/>
          <p:cNvSpPr/>
          <p:nvPr/>
        </p:nvSpPr>
        <p:spPr bwMode="auto">
          <a:xfrm>
            <a:off x="7772400" y="2658208"/>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7" name="Rectangle 36"/>
          <p:cNvSpPr/>
          <p:nvPr/>
        </p:nvSpPr>
        <p:spPr bwMode="auto">
          <a:xfrm>
            <a:off x="7772400" y="2151184"/>
            <a:ext cx="609600" cy="3048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11" name="Rectangle 10"/>
          <p:cNvSpPr/>
          <p:nvPr/>
        </p:nvSpPr>
        <p:spPr bwMode="auto">
          <a:xfrm>
            <a:off x="6781800" y="4097216"/>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25" name="Rectangle 24"/>
          <p:cNvSpPr/>
          <p:nvPr/>
        </p:nvSpPr>
        <p:spPr bwMode="auto">
          <a:xfrm>
            <a:off x="6781800" y="4572000"/>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26" name="Rectangle 25"/>
          <p:cNvSpPr/>
          <p:nvPr/>
        </p:nvSpPr>
        <p:spPr bwMode="auto">
          <a:xfrm>
            <a:off x="6781800" y="5105400"/>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27" name="Rectangle 26"/>
          <p:cNvSpPr/>
          <p:nvPr/>
        </p:nvSpPr>
        <p:spPr bwMode="auto">
          <a:xfrm>
            <a:off x="6781800" y="3622432"/>
            <a:ext cx="609600" cy="304800"/>
          </a:xfrm>
          <a:prstGeom prst="rect">
            <a:avLst/>
          </a:prstGeom>
          <a:solidFill>
            <a:srgbClr val="44E93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28" name="Rectangle 27"/>
          <p:cNvSpPr/>
          <p:nvPr/>
        </p:nvSpPr>
        <p:spPr bwMode="auto">
          <a:xfrm>
            <a:off x="6781800" y="3124200"/>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29" name="Rectangle 28"/>
          <p:cNvSpPr/>
          <p:nvPr/>
        </p:nvSpPr>
        <p:spPr bwMode="auto">
          <a:xfrm>
            <a:off x="6781800" y="2664072"/>
            <a:ext cx="6096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30" name="Rectangle 29"/>
          <p:cNvSpPr/>
          <p:nvPr/>
        </p:nvSpPr>
        <p:spPr bwMode="auto">
          <a:xfrm>
            <a:off x="6781800" y="2157048"/>
            <a:ext cx="609600" cy="3048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 typeface="Wingdings" pitchFamily="2" charset="2"/>
              <a:buChar char="§"/>
              <a:tabLst/>
            </a:pPr>
            <a:endParaRPr kumimoji="0" lang="en-US" sz="1800" b="0" i="0" u="none" strike="noStrike" cap="none" normalizeH="0" baseline="0" dirty="0" smtClean="0">
              <a:ln>
                <a:noFill/>
              </a:ln>
              <a:solidFill>
                <a:srgbClr val="FFFF00"/>
              </a:solidFill>
              <a:effectLst/>
              <a:latin typeface="Arial" charset="0"/>
            </a:endParaRPr>
          </a:p>
        </p:txBody>
      </p:sp>
      <p:sp>
        <p:nvSpPr>
          <p:cNvPr id="987138" name="Rectangle 2"/>
          <p:cNvSpPr>
            <a:spLocks noGrp="1" noChangeArrowheads="1"/>
          </p:cNvSpPr>
          <p:nvPr>
            <p:ph type="title"/>
          </p:nvPr>
        </p:nvSpPr>
        <p:spPr>
          <a:xfrm>
            <a:off x="0" y="457200"/>
            <a:ext cx="9144000" cy="838200"/>
          </a:xfrm>
        </p:spPr>
        <p:txBody>
          <a:bodyPr/>
          <a:lstStyle/>
          <a:p>
            <a:r>
              <a:rPr lang="en-US" sz="2400" dirty="0" smtClean="0">
                <a:solidFill>
                  <a:schemeClr val="tx1"/>
                </a:solidFill>
              </a:rPr>
              <a:t/>
            </a:r>
            <a:br>
              <a:rPr lang="en-US" sz="2400" dirty="0" smtClean="0">
                <a:solidFill>
                  <a:schemeClr val="tx1"/>
                </a:solidFill>
              </a:rPr>
            </a:br>
            <a:r>
              <a:rPr lang="en-US" sz="3200" dirty="0" smtClean="0">
                <a:solidFill>
                  <a:schemeClr val="tx1"/>
                </a:solidFill>
              </a:rPr>
              <a:t>USACE</a:t>
            </a:r>
            <a:r>
              <a:rPr lang="en-US" sz="2400" dirty="0" smtClean="0">
                <a:solidFill>
                  <a:schemeClr val="tx1"/>
                </a:solidFill>
              </a:rPr>
              <a:t> </a:t>
            </a:r>
            <a:r>
              <a:rPr lang="en-US" sz="3200" dirty="0" smtClean="0">
                <a:solidFill>
                  <a:schemeClr val="tx1"/>
                </a:solidFill>
              </a:rPr>
              <a:t>Dam </a:t>
            </a:r>
            <a:r>
              <a:rPr lang="en-US" sz="3200" dirty="0">
                <a:solidFill>
                  <a:schemeClr val="tx1"/>
                </a:solidFill>
              </a:rPr>
              <a:t>Safety Program Scorecard </a:t>
            </a:r>
            <a:r>
              <a:rPr lang="en-US" sz="2400" dirty="0">
                <a:solidFill>
                  <a:schemeClr val="tx1"/>
                </a:solidFill>
              </a:rPr>
              <a:t/>
            </a:r>
            <a:br>
              <a:rPr lang="en-US" sz="2400" dirty="0">
                <a:solidFill>
                  <a:schemeClr val="tx1"/>
                </a:solidFill>
              </a:rPr>
            </a:br>
            <a:r>
              <a:rPr lang="en-US" sz="2400" dirty="0">
                <a:solidFill>
                  <a:schemeClr val="tx1"/>
                </a:solidFill>
              </a:rPr>
              <a:t>Points for Routine </a:t>
            </a:r>
            <a:r>
              <a:rPr lang="en-US" sz="2400" dirty="0" smtClean="0">
                <a:solidFill>
                  <a:schemeClr val="tx1"/>
                </a:solidFill>
              </a:rPr>
              <a:t>Activities</a:t>
            </a:r>
            <a:r>
              <a:rPr lang="en-US" sz="2400" dirty="0">
                <a:solidFill>
                  <a:schemeClr val="tx1"/>
                </a:solidFill>
              </a:rPr>
              <a:t>, </a:t>
            </a:r>
            <a:r>
              <a:rPr lang="en-US" sz="2400" dirty="0" smtClean="0">
                <a:solidFill>
                  <a:schemeClr val="tx1"/>
                </a:solidFill>
              </a:rPr>
              <a:t>Per dam</a:t>
            </a:r>
            <a:br>
              <a:rPr lang="en-US" sz="2400" dirty="0" smtClean="0">
                <a:solidFill>
                  <a:schemeClr val="tx1"/>
                </a:solidFill>
              </a:rPr>
            </a:br>
            <a:r>
              <a:rPr lang="en-US" sz="1000" dirty="0" smtClean="0">
                <a:solidFill>
                  <a:schemeClr val="tx1"/>
                </a:solidFill>
              </a:rPr>
              <a:t>  </a:t>
            </a: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t>
            </a:r>
            <a:endParaRPr lang="en-US" sz="1400" i="1" dirty="0">
              <a:solidFill>
                <a:schemeClr val="tx1"/>
              </a:solidFill>
            </a:endParaRPr>
          </a:p>
        </p:txBody>
      </p:sp>
      <p:sp>
        <p:nvSpPr>
          <p:cNvPr id="987139" name="Rectangle 3"/>
          <p:cNvSpPr>
            <a:spLocks noGrp="1" noChangeArrowheads="1"/>
          </p:cNvSpPr>
          <p:nvPr>
            <p:ph type="body" idx="1"/>
          </p:nvPr>
        </p:nvSpPr>
        <p:spPr>
          <a:xfrm>
            <a:off x="457200" y="2057400"/>
            <a:ext cx="8229600" cy="4572000"/>
          </a:xfrm>
        </p:spPr>
        <p:txBody>
          <a:bodyPr/>
          <a:lstStyle/>
          <a:p>
            <a:pPr>
              <a:lnSpc>
                <a:spcPct val="140000"/>
              </a:lnSpc>
            </a:pPr>
            <a:r>
              <a:rPr lang="en-US" sz="2000" dirty="0"/>
              <a:t>Staffing and Funding </a:t>
            </a:r>
            <a:r>
              <a:rPr lang="en-US" sz="2000" dirty="0" smtClean="0"/>
              <a:t>Adequacy</a:t>
            </a:r>
            <a:r>
              <a:rPr lang="en-US" sz="2000" dirty="0"/>
              <a:t>	</a:t>
            </a:r>
            <a:r>
              <a:rPr lang="en-US" sz="2000" dirty="0" smtClean="0"/>
              <a:t>	   2	39	40</a:t>
            </a:r>
            <a:endParaRPr lang="en-US" sz="2000" dirty="0"/>
          </a:p>
          <a:p>
            <a:pPr>
              <a:lnSpc>
                <a:spcPct val="140000"/>
              </a:lnSpc>
            </a:pPr>
            <a:r>
              <a:rPr lang="en-US" sz="2000" dirty="0"/>
              <a:t>Inspections and Evaluations		</a:t>
            </a:r>
            <a:r>
              <a:rPr lang="en-US" sz="2000" dirty="0" smtClean="0"/>
              <a:t>	 30	88	88</a:t>
            </a:r>
            <a:endParaRPr lang="en-US" sz="2000" dirty="0"/>
          </a:p>
          <a:p>
            <a:pPr>
              <a:lnSpc>
                <a:spcPct val="140000"/>
              </a:lnSpc>
            </a:pPr>
            <a:r>
              <a:rPr lang="en-US" sz="2000" dirty="0"/>
              <a:t>Project Instrumentation 			</a:t>
            </a:r>
            <a:r>
              <a:rPr lang="en-US" sz="2000" dirty="0" smtClean="0"/>
              <a:t> 18	88	88</a:t>
            </a:r>
            <a:endParaRPr lang="en-US" sz="2000" dirty="0"/>
          </a:p>
          <a:p>
            <a:pPr>
              <a:lnSpc>
                <a:spcPct val="140000"/>
              </a:lnSpc>
            </a:pPr>
            <a:r>
              <a:rPr lang="en-US" sz="2000" dirty="0"/>
              <a:t>Project Response </a:t>
            </a:r>
            <a:r>
              <a:rPr lang="en-US" sz="2000" dirty="0" smtClean="0"/>
              <a:t>Preparedness</a:t>
            </a:r>
            <a:r>
              <a:rPr lang="en-US" sz="2000" dirty="0"/>
              <a:t>	 </a:t>
            </a:r>
            <a:r>
              <a:rPr lang="en-US" sz="2000" dirty="0" smtClean="0"/>
              <a:t>	 10	92	96</a:t>
            </a:r>
            <a:endParaRPr lang="en-US" sz="2000" dirty="0"/>
          </a:p>
          <a:p>
            <a:pPr>
              <a:lnSpc>
                <a:spcPct val="140000"/>
              </a:lnSpc>
            </a:pPr>
            <a:r>
              <a:rPr lang="en-US" sz="2000" dirty="0"/>
              <a:t>Agency </a:t>
            </a:r>
            <a:r>
              <a:rPr lang="en-US" sz="2000" dirty="0" smtClean="0"/>
              <a:t>&amp; Public </a:t>
            </a:r>
            <a:r>
              <a:rPr lang="en-US" sz="2000" dirty="0"/>
              <a:t>Response Preparedness	</a:t>
            </a:r>
            <a:r>
              <a:rPr lang="en-US" sz="2000" dirty="0" smtClean="0"/>
              <a:t> 15	74	78</a:t>
            </a:r>
            <a:endParaRPr lang="en-US" sz="2000" dirty="0"/>
          </a:p>
          <a:p>
            <a:pPr>
              <a:lnSpc>
                <a:spcPct val="140000"/>
              </a:lnSpc>
            </a:pPr>
            <a:r>
              <a:rPr lang="en-US" sz="2000" dirty="0"/>
              <a:t>Interim Risk Reduction Measures	</a:t>
            </a:r>
            <a:r>
              <a:rPr lang="en-US" sz="2000" u="sng" dirty="0" smtClean="0"/>
              <a:t> 	 25</a:t>
            </a:r>
            <a:r>
              <a:rPr lang="en-US" sz="2000" u="sng" dirty="0"/>
              <a:t>	</a:t>
            </a:r>
            <a:r>
              <a:rPr lang="en-US" sz="2000" u="sng" dirty="0" smtClean="0"/>
              <a:t>80	82</a:t>
            </a:r>
            <a:endParaRPr lang="en-US" sz="2000" u="sng" dirty="0"/>
          </a:p>
          <a:p>
            <a:pPr>
              <a:lnSpc>
                <a:spcPct val="140000"/>
              </a:lnSpc>
              <a:buFontTx/>
              <a:buNone/>
            </a:pPr>
            <a:r>
              <a:rPr lang="en-US" sz="2000" dirty="0"/>
              <a:t> 							</a:t>
            </a:r>
            <a:r>
              <a:rPr lang="en-US" sz="2000" dirty="0" smtClean="0"/>
              <a:t>100	83	85</a:t>
            </a:r>
            <a:endParaRPr lang="en-US" sz="2000" dirty="0"/>
          </a:p>
        </p:txBody>
      </p:sp>
      <p:sp>
        <p:nvSpPr>
          <p:cNvPr id="5" name="Rectangle 4"/>
          <p:cNvSpPr/>
          <p:nvPr/>
        </p:nvSpPr>
        <p:spPr>
          <a:xfrm>
            <a:off x="5638800" y="1371601"/>
            <a:ext cx="3276600" cy="954107"/>
          </a:xfrm>
          <a:prstGeom prst="rect">
            <a:avLst/>
          </a:prstGeom>
        </p:spPr>
        <p:txBody>
          <a:bodyPr wrap="square">
            <a:spAutoFit/>
          </a:bodyPr>
          <a:lstStyle/>
          <a:p>
            <a:r>
              <a:rPr lang="en-US" sz="1400" i="1" dirty="0" smtClean="0"/>
              <a:t>Total Points   % Average   % Average 	   all dams	    High Hazard 	  	    Potential                          	</a:t>
            </a:r>
            <a:endParaRPr lang="en-US" sz="1400" dirty="0"/>
          </a:p>
        </p:txBody>
      </p:sp>
      <p:sp>
        <p:nvSpPr>
          <p:cNvPr id="14" name="Slide Number Placeholder 3"/>
          <p:cNvSpPr>
            <a:spLocks noGrp="1"/>
          </p:cNvSpPr>
          <p:nvPr>
            <p:ph type="sldNum" sz="quarter" idx="10"/>
          </p:nvPr>
        </p:nvSpPr>
        <p:spPr>
          <a:xfrm>
            <a:off x="3657600" y="6381750"/>
            <a:ext cx="2133600" cy="476250"/>
          </a:xfrm>
        </p:spPr>
        <p:txBody>
          <a:bodyPr/>
          <a:lstStyle/>
          <a:p>
            <a:endParaRPr lang="en-US" dirty="0"/>
          </a:p>
        </p:txBody>
      </p:sp>
      <p:sp>
        <p:nvSpPr>
          <p:cNvPr id="13" name="Slide Number Placeholder 3"/>
          <p:cNvSpPr txBox="1">
            <a:spLocks/>
          </p:cNvSpPr>
          <p:nvPr/>
        </p:nvSpPr>
        <p:spPr bwMode="auto">
          <a:xfrm>
            <a:off x="533400" y="1428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As of 3 Aug 2012</a:t>
            </a:r>
            <a:endParaRPr kumimoji="0" lang="en-US" sz="14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
        <p:nvSpPr>
          <p:cNvPr id="38" name="Slide Number Placeholder 3"/>
          <p:cNvSpPr txBox="1">
            <a:spLocks/>
          </p:cNvSpPr>
          <p:nvPr/>
        </p:nvSpPr>
        <p:spPr bwMode="auto">
          <a:xfrm>
            <a:off x="609600" y="5181600"/>
            <a:ext cx="30480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High Hazard Potential – 396 (71%)</a:t>
            </a:r>
          </a:p>
          <a:p>
            <a:pPr marL="0" marR="0" lvl="0" indent="0" defTabSz="914400" rtl="0" eaLnBrk="1" fontAlgn="base" latinLnBrk="0" hangingPunct="1">
              <a:lnSpc>
                <a:spcPct val="100000"/>
              </a:lnSpc>
              <a:spcBef>
                <a:spcPct val="0"/>
              </a:spcBef>
              <a:spcAft>
                <a:spcPct val="0"/>
              </a:spcAft>
              <a:buClrTx/>
              <a:buSzTx/>
              <a:buFontTx/>
              <a:buNone/>
              <a:tabLst/>
              <a:defRPr/>
            </a:pPr>
            <a:r>
              <a:rPr lang="en-US" sz="1400" dirty="0" smtClean="0">
                <a:latin typeface="Arial" charset="0"/>
                <a:ea typeface="ＭＳ Ｐゴシック" charset="-128"/>
              </a:rPr>
              <a:t>All USACE projects - 554</a:t>
            </a:r>
            <a:r>
              <a:rPr kumimoji="0" lang="en-US" sz="140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a:t>
            </a:r>
            <a:endParaRPr kumimoji="0" lang="en-US" sz="14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pic>
        <p:nvPicPr>
          <p:cNvPr id="22" name="Picture 2"/>
          <p:cNvPicPr>
            <a:picLocks noChangeAspect="1" noChangeArrowheads="1"/>
          </p:cNvPicPr>
          <p:nvPr/>
        </p:nvPicPr>
        <p:blipFill>
          <a:blip r:embed="rId3" cstate="email"/>
          <a:srcRect/>
          <a:stretch>
            <a:fillRect/>
          </a:stretch>
        </p:blipFill>
        <p:spPr bwMode="auto">
          <a:xfrm>
            <a:off x="6705600" y="5562600"/>
            <a:ext cx="2438400" cy="112821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screen"/>
          <a:srcRect/>
          <a:stretch>
            <a:fillRect/>
          </a:stretch>
        </p:blipFill>
        <p:spPr bwMode="auto">
          <a:xfrm>
            <a:off x="284180" y="422622"/>
            <a:ext cx="8555020" cy="5825778"/>
          </a:xfrm>
          <a:prstGeom prst="rect">
            <a:avLst/>
          </a:prstGeom>
          <a:noFill/>
          <a:ln w="28575">
            <a:solidFill>
              <a:schemeClr val="tx1"/>
            </a:solidFill>
            <a:miter lim="800000"/>
            <a:headEnd/>
            <a:tailEnd/>
          </a:ln>
        </p:spPr>
      </p:pic>
      <p:sp>
        <p:nvSpPr>
          <p:cNvPr id="12" name="TextBox 11"/>
          <p:cNvSpPr txBox="1"/>
          <p:nvPr/>
        </p:nvSpPr>
        <p:spPr>
          <a:xfrm>
            <a:off x="1676400" y="533400"/>
            <a:ext cx="184731" cy="369332"/>
          </a:xfrm>
          <a:prstGeom prst="rect">
            <a:avLst/>
          </a:prstGeom>
          <a:noFill/>
        </p:spPr>
        <p:txBody>
          <a:bodyPr wrap="none" rtlCol="0">
            <a:spAutoFit/>
          </a:bodyPr>
          <a:lstStyle/>
          <a:p>
            <a:endParaRPr lang="en-US" dirty="0"/>
          </a:p>
        </p:txBody>
      </p:sp>
      <p:sp>
        <p:nvSpPr>
          <p:cNvPr id="13" name="TextBox 12"/>
          <p:cNvSpPr txBox="1"/>
          <p:nvPr/>
        </p:nvSpPr>
        <p:spPr>
          <a:xfrm>
            <a:off x="4343400" y="838200"/>
            <a:ext cx="184731" cy="369332"/>
          </a:xfrm>
          <a:prstGeom prst="rect">
            <a:avLst/>
          </a:prstGeom>
          <a:noFill/>
        </p:spPr>
        <p:txBody>
          <a:bodyPr wrap="none" rtlCol="0">
            <a:spAutoFit/>
          </a:bodyPr>
          <a:lstStyle/>
          <a:p>
            <a:endParaRPr lang="en-US" dirty="0"/>
          </a:p>
        </p:txBody>
      </p:sp>
      <p:sp>
        <p:nvSpPr>
          <p:cNvPr id="17" name="Left-Right Arrow 16"/>
          <p:cNvSpPr/>
          <p:nvPr/>
        </p:nvSpPr>
        <p:spPr>
          <a:xfrm>
            <a:off x="2209800" y="2438400"/>
            <a:ext cx="6096000" cy="381000"/>
          </a:xfrm>
          <a:prstGeom prst="leftRightArrow">
            <a:avLst/>
          </a:prstGeom>
          <a:solidFill>
            <a:srgbClr val="FFFF00"/>
          </a:solidFill>
          <a:ln>
            <a:solidFill>
              <a:srgbClr val="8E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00000"/>
                </a:solidFill>
              </a:rPr>
              <a:t>Duration </a:t>
            </a:r>
            <a:r>
              <a:rPr lang="en-US" sz="1400" dirty="0" smtClean="0">
                <a:solidFill>
                  <a:srgbClr val="000000"/>
                </a:solidFill>
              </a:rPr>
              <a:t>of Interim Risk Reduction Measures!</a:t>
            </a:r>
            <a:endParaRPr lang="en-US" sz="1400" dirty="0">
              <a:solidFill>
                <a:srgbClr val="000000"/>
              </a:solidFill>
            </a:endParaRPr>
          </a:p>
        </p:txBody>
      </p:sp>
      <p:sp>
        <p:nvSpPr>
          <p:cNvPr id="18" name="Slide Number Placeholder 17"/>
          <p:cNvSpPr>
            <a:spLocks noGrp="1"/>
          </p:cNvSpPr>
          <p:nvPr>
            <p:ph type="sldNum" sz="quarter" idx="10"/>
          </p:nvPr>
        </p:nvSpPr>
        <p:spPr/>
        <p:txBody>
          <a:bodyPr/>
          <a:lstStyle/>
          <a:p>
            <a:pPr>
              <a:defRPr/>
            </a:pPr>
            <a:fld id="{412D2CAC-BBC1-4E1D-B40E-AE6B92A03789}" type="slidenum">
              <a:rPr lang="en-US" smtClean="0"/>
              <a:pPr>
                <a:defRPr/>
              </a:pPr>
              <a:t>45</a:t>
            </a:fld>
            <a:endParaRPr lang="en-US" dirty="0"/>
          </a:p>
        </p:txBody>
      </p:sp>
      <p:sp>
        <p:nvSpPr>
          <p:cNvPr id="21" name="TextBox 20"/>
          <p:cNvSpPr txBox="1"/>
          <p:nvPr/>
        </p:nvSpPr>
        <p:spPr>
          <a:xfrm>
            <a:off x="2743200" y="609600"/>
            <a:ext cx="4307589" cy="461665"/>
          </a:xfrm>
          <a:prstGeom prst="rect">
            <a:avLst/>
          </a:prstGeom>
          <a:noFill/>
        </p:spPr>
        <p:txBody>
          <a:bodyPr wrap="none" rtlCol="0">
            <a:spAutoFit/>
          </a:bodyPr>
          <a:lstStyle/>
          <a:p>
            <a:r>
              <a:rPr lang="en-US" sz="2400" b="1" dirty="0" smtClean="0"/>
              <a:t>Dam Safety Investment Plan</a:t>
            </a:r>
            <a:endParaRPr lang="en-US" sz="2400" b="1" dirty="0"/>
          </a:p>
        </p:txBody>
      </p:sp>
      <p:sp>
        <p:nvSpPr>
          <p:cNvPr id="6" name="Rectangle 3"/>
          <p:cNvSpPr txBox="1">
            <a:spLocks noChangeArrowheads="1"/>
          </p:cNvSpPr>
          <p:nvPr/>
        </p:nvSpPr>
        <p:spPr bwMode="auto">
          <a:xfrm>
            <a:off x="1600200" y="3124200"/>
            <a:ext cx="5410200" cy="1752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nSpc>
                <a:spcPct val="90000"/>
              </a:lnSpc>
              <a:spcBef>
                <a:spcPct val="20000"/>
              </a:spcBef>
              <a:buFont typeface="Arial" pitchFamily="34" charset="0"/>
              <a:buChar char="•"/>
              <a:defRPr/>
            </a:pP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$26 Billion Investment to Repair 319</a:t>
            </a: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DSAC I, II &amp; III Dams</a:t>
            </a:r>
            <a:endParaRPr lang="en-US" sz="1400" b="1" kern="0" dirty="0" smtClean="0">
              <a:latin typeface="+mn-lt"/>
            </a:endParaRPr>
          </a:p>
          <a:p>
            <a:pPr lvl="0" eaLnBrk="0" hangingPunct="0">
              <a:lnSpc>
                <a:spcPct val="90000"/>
              </a:lnSpc>
              <a:spcBef>
                <a:spcPct val="20000"/>
              </a:spcBef>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Funding Scenario’s to Complete Investment:</a:t>
            </a:r>
          </a:p>
          <a:p>
            <a:pPr marL="457200" marR="0" lvl="1" indent="0" algn="l" defTabSz="914400" rtl="0" eaLnBrk="1" fontAlgn="base" latinLnBrk="0" hangingPunct="1">
              <a:lnSpc>
                <a:spcPct val="90000"/>
              </a:lnSpc>
              <a:spcBef>
                <a:spcPct val="20000"/>
              </a:spcBef>
              <a:spcAft>
                <a:spcPct val="0"/>
              </a:spcAft>
              <a:buClrTx/>
              <a:buSzPct val="75000"/>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$500M / year – 55 years (current</a:t>
            </a:r>
            <a:r>
              <a:rPr lang="en-US" sz="1400" b="1" kern="0" dirty="0" smtClean="0">
                <a:latin typeface="+mn-lt"/>
                <a:ea typeface="ＭＳ Ｐゴシック" charset="-128"/>
              </a:rPr>
              <a:t>)</a:t>
            </a:r>
          </a:p>
          <a:p>
            <a:pPr>
              <a:lnSpc>
                <a:spcPct val="90000"/>
              </a:lnSpc>
              <a:spcBef>
                <a:spcPct val="20000"/>
              </a:spcBef>
              <a:buSzPct val="75000"/>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$25 Billion/year in Benefits</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Population at Risk is &gt; 15 Million</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Avoids $236 Billion in Direct Damages </a:t>
            </a: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304800"/>
            <a:ext cx="9144000" cy="1143000"/>
          </a:xfrm>
          <a:noFill/>
        </p:spPr>
        <p:txBody>
          <a:bodyPr/>
          <a:lstStyle/>
          <a:p>
            <a:pPr eaLnBrk="1" hangingPunct="1"/>
            <a:r>
              <a:rPr lang="en-US" sz="4200" dirty="0" smtClean="0">
                <a:solidFill>
                  <a:srgbClr val="F7071E"/>
                </a:solidFill>
              </a:rPr>
              <a:t>Federal Guidelines for Dam Safety</a:t>
            </a:r>
          </a:p>
        </p:txBody>
      </p:sp>
      <p:sp>
        <p:nvSpPr>
          <p:cNvPr id="9220" name="Rectangle 3"/>
          <p:cNvSpPr>
            <a:spLocks noGrp="1" noChangeArrowheads="1"/>
          </p:cNvSpPr>
          <p:nvPr>
            <p:ph idx="1"/>
          </p:nvPr>
        </p:nvSpPr>
        <p:spPr>
          <a:xfrm>
            <a:off x="457200" y="1371600"/>
            <a:ext cx="8229600" cy="4525963"/>
          </a:xfrm>
        </p:spPr>
        <p:txBody>
          <a:bodyPr/>
          <a:lstStyle/>
          <a:p>
            <a:pPr eaLnBrk="1" hangingPunct="1">
              <a:spcBef>
                <a:spcPct val="10000"/>
              </a:spcBef>
            </a:pPr>
            <a:r>
              <a:rPr lang="en-US" dirty="0" smtClean="0"/>
              <a:t>Initiated by President Carter in April 1977</a:t>
            </a:r>
          </a:p>
          <a:p>
            <a:pPr eaLnBrk="1" hangingPunct="1">
              <a:spcBef>
                <a:spcPct val="10000"/>
              </a:spcBef>
            </a:pPr>
            <a:r>
              <a:rPr lang="en-US" i="1" dirty="0" smtClean="0"/>
              <a:t>Ad Hoc</a:t>
            </a:r>
            <a:r>
              <a:rPr lang="en-US" dirty="0" smtClean="0"/>
              <a:t> Interagency Committee</a:t>
            </a:r>
          </a:p>
          <a:p>
            <a:pPr eaLnBrk="1" hangingPunct="1">
              <a:spcBef>
                <a:spcPct val="10000"/>
              </a:spcBef>
            </a:pPr>
            <a:r>
              <a:rPr lang="en-US" dirty="0" smtClean="0"/>
              <a:t>Published in June 1979</a:t>
            </a:r>
          </a:p>
          <a:p>
            <a:pPr eaLnBrk="1" hangingPunct="1">
              <a:spcBef>
                <a:spcPct val="10000"/>
              </a:spcBef>
            </a:pPr>
            <a:r>
              <a:rPr lang="en-US" dirty="0" smtClean="0"/>
              <a:t>Provide the Standard for Federal Agency Programs</a:t>
            </a:r>
          </a:p>
          <a:p>
            <a:pPr lvl="1" eaLnBrk="1" hangingPunct="1">
              <a:spcBef>
                <a:spcPct val="10000"/>
              </a:spcBef>
            </a:pPr>
            <a:r>
              <a:rPr lang="en-US" dirty="0" smtClean="0"/>
              <a:t>Organization Management</a:t>
            </a:r>
          </a:p>
          <a:p>
            <a:pPr lvl="1" eaLnBrk="1" hangingPunct="1">
              <a:spcBef>
                <a:spcPct val="10000"/>
              </a:spcBef>
            </a:pPr>
            <a:r>
              <a:rPr lang="en-US" dirty="0" smtClean="0"/>
              <a:t>Technical Management of Design</a:t>
            </a:r>
          </a:p>
          <a:p>
            <a:pPr lvl="1" eaLnBrk="1" hangingPunct="1">
              <a:spcBef>
                <a:spcPct val="10000"/>
              </a:spcBef>
            </a:pPr>
            <a:r>
              <a:rPr lang="en-US" dirty="0" smtClean="0"/>
              <a:t>Technical Management of Construction</a:t>
            </a:r>
          </a:p>
          <a:p>
            <a:pPr lvl="1" eaLnBrk="1" hangingPunct="1">
              <a:spcBef>
                <a:spcPct val="10000"/>
              </a:spcBef>
            </a:pPr>
            <a:r>
              <a:rPr lang="en-US" dirty="0" smtClean="0"/>
              <a:t>Technical Management of Operations &amp; Maintenance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87042" name="Rectangle 2"/>
          <p:cNvSpPr>
            <a:spLocks noGrp="1" noChangeArrowheads="1"/>
          </p:cNvSpPr>
          <p:nvPr>
            <p:ph type="title"/>
          </p:nvPr>
        </p:nvSpPr>
        <p:spPr>
          <a:xfrm>
            <a:off x="5486400" y="354013"/>
            <a:ext cx="3424238" cy="714375"/>
          </a:xfrm>
        </p:spPr>
        <p:txBody>
          <a:bodyPr/>
          <a:lstStyle/>
          <a:p>
            <a:r>
              <a:rPr lang="en-US" sz="3600" dirty="0" smtClean="0"/>
              <a:t>New Decision </a:t>
            </a:r>
            <a:r>
              <a:rPr lang="en-US" sz="3600" dirty="0"/>
              <a:t>Processes</a:t>
            </a:r>
          </a:p>
        </p:txBody>
      </p:sp>
      <p:graphicFrame>
        <p:nvGraphicFramePr>
          <p:cNvPr id="87043" name="Object 3"/>
          <p:cNvGraphicFramePr>
            <a:graphicFrameLocks noChangeAspect="1"/>
          </p:cNvGraphicFramePr>
          <p:nvPr>
            <p:ph sz="half" idx="1"/>
          </p:nvPr>
        </p:nvGraphicFramePr>
        <p:xfrm>
          <a:off x="0" y="228600"/>
          <a:ext cx="5456238" cy="6629400"/>
        </p:xfrm>
        <a:graphic>
          <a:graphicData uri="http://schemas.openxmlformats.org/presentationml/2006/ole">
            <p:oleObj spid="_x0000_s105474" r:id="rId3" imgW="6984492" imgH="8488070" progId="">
              <p:embed/>
            </p:oleObj>
          </a:graphicData>
        </a:graphic>
      </p:graphicFrame>
      <p:sp>
        <p:nvSpPr>
          <p:cNvPr id="87044" name="Rectangle 4"/>
          <p:cNvSpPr>
            <a:spLocks noGrp="1" noChangeArrowheads="1"/>
          </p:cNvSpPr>
          <p:nvPr>
            <p:ph type="body" sz="half" idx="2"/>
          </p:nvPr>
        </p:nvSpPr>
        <p:spPr>
          <a:xfrm>
            <a:off x="5410200" y="1524000"/>
            <a:ext cx="3505200" cy="4114800"/>
          </a:xfrm>
        </p:spPr>
        <p:txBody>
          <a:bodyPr/>
          <a:lstStyle/>
          <a:p>
            <a:pPr>
              <a:lnSpc>
                <a:spcPct val="80000"/>
              </a:lnSpc>
              <a:buFont typeface="Wingdings" pitchFamily="2" charset="2"/>
              <a:buChar char="Ø"/>
            </a:pPr>
            <a:r>
              <a:rPr lang="en-US" sz="2000"/>
              <a:t>Outside Loop: Routine Processes</a:t>
            </a:r>
          </a:p>
          <a:p>
            <a:pPr>
              <a:lnSpc>
                <a:spcPct val="80000"/>
              </a:lnSpc>
              <a:buFont typeface="Wingdings" pitchFamily="2" charset="2"/>
              <a:buChar char="Ø"/>
            </a:pPr>
            <a:r>
              <a:rPr lang="en-US" sz="2000"/>
              <a:t>Inside Loop: Remedial Processes</a:t>
            </a:r>
          </a:p>
          <a:p>
            <a:pPr>
              <a:lnSpc>
                <a:spcPct val="80000"/>
              </a:lnSpc>
              <a:buFont typeface="Wingdings" pitchFamily="2" charset="2"/>
              <a:buChar char="Ø"/>
            </a:pPr>
            <a:r>
              <a:rPr lang="en-US" sz="2000"/>
              <a:t>Centrally Managed Processes:</a:t>
            </a:r>
          </a:p>
          <a:p>
            <a:pPr lvl="1">
              <a:lnSpc>
                <a:spcPct val="80000"/>
              </a:lnSpc>
              <a:buFont typeface="Wingdings" pitchFamily="2" charset="2"/>
              <a:buChar char="Ø"/>
            </a:pPr>
            <a:r>
              <a:rPr lang="en-US" sz="1800"/>
              <a:t>Queues</a:t>
            </a:r>
          </a:p>
          <a:p>
            <a:pPr lvl="1">
              <a:lnSpc>
                <a:spcPct val="80000"/>
              </a:lnSpc>
              <a:buFont typeface="Wingdings" pitchFamily="2" charset="2"/>
              <a:buChar char="Ø"/>
            </a:pPr>
            <a:r>
              <a:rPr lang="en-US" sz="1800"/>
              <a:t>Priorities</a:t>
            </a:r>
          </a:p>
          <a:p>
            <a:pPr lvl="1">
              <a:lnSpc>
                <a:spcPct val="80000"/>
              </a:lnSpc>
              <a:buFont typeface="Wingdings" pitchFamily="2" charset="2"/>
              <a:buChar char="Ø"/>
            </a:pPr>
            <a:r>
              <a:rPr lang="en-US" sz="1800"/>
              <a:t>Classifications</a:t>
            </a:r>
          </a:p>
          <a:p>
            <a:pPr lvl="1">
              <a:lnSpc>
                <a:spcPct val="80000"/>
              </a:lnSpc>
              <a:buFont typeface="Wingdings" pitchFamily="2" charset="2"/>
              <a:buChar char="Ø"/>
            </a:pPr>
            <a:r>
              <a:rPr lang="en-US" sz="1800"/>
              <a:t>Policy</a:t>
            </a:r>
          </a:p>
          <a:p>
            <a:pPr>
              <a:lnSpc>
                <a:spcPct val="80000"/>
              </a:lnSpc>
              <a:buFont typeface="Wingdings" pitchFamily="2" charset="2"/>
              <a:buChar char="Ø"/>
            </a:pPr>
            <a:r>
              <a:rPr lang="en-US" sz="2000"/>
              <a:t>Decentrally Executed Processes:</a:t>
            </a:r>
          </a:p>
          <a:p>
            <a:pPr lvl="1">
              <a:lnSpc>
                <a:spcPct val="80000"/>
              </a:lnSpc>
              <a:buFont typeface="Wingdings" pitchFamily="2" charset="2"/>
              <a:buChar char="Ø"/>
            </a:pPr>
            <a:r>
              <a:rPr lang="en-US" sz="1800"/>
              <a:t>IRRMs</a:t>
            </a:r>
          </a:p>
          <a:p>
            <a:pPr lvl="1">
              <a:lnSpc>
                <a:spcPct val="80000"/>
              </a:lnSpc>
              <a:buFont typeface="Wingdings" pitchFamily="2" charset="2"/>
              <a:buChar char="Ø"/>
            </a:pPr>
            <a:r>
              <a:rPr lang="en-US" sz="1800"/>
              <a:t>Routine</a:t>
            </a:r>
          </a:p>
          <a:p>
            <a:pPr lvl="1">
              <a:lnSpc>
                <a:spcPct val="80000"/>
              </a:lnSpc>
              <a:buFont typeface="Wingdings" pitchFamily="2" charset="2"/>
              <a:buChar char="Ø"/>
            </a:pPr>
            <a:r>
              <a:rPr lang="en-US" sz="1800"/>
              <a:t>Modifications</a:t>
            </a:r>
          </a:p>
          <a:p>
            <a:pPr>
              <a:lnSpc>
                <a:spcPct val="80000"/>
              </a:lnSpc>
              <a:buFont typeface="Wingdings" pitchFamily="2" charset="2"/>
              <a:buChar char="Ø"/>
            </a:pPr>
            <a:r>
              <a:rPr lang="en-US" sz="2000"/>
              <a:t>Jointly Executed:</a:t>
            </a:r>
          </a:p>
          <a:p>
            <a:pPr lvl="1">
              <a:lnSpc>
                <a:spcPct val="80000"/>
              </a:lnSpc>
              <a:buFont typeface="Wingdings" pitchFamily="2" charset="2"/>
              <a:buChar char="Ø"/>
            </a:pPr>
            <a:r>
              <a:rPr lang="en-US" sz="1800"/>
              <a:t>Studies</a:t>
            </a:r>
          </a:p>
          <a:p>
            <a:pPr lvl="1">
              <a:lnSpc>
                <a:spcPct val="80000"/>
              </a:lnSpc>
              <a:buFont typeface="Wingdings" pitchFamily="2" charset="2"/>
              <a:buChar char="Ø"/>
            </a:pPr>
            <a:r>
              <a:rPr lang="en-US" sz="1800"/>
              <a:t>Risk Assessments</a:t>
            </a:r>
          </a:p>
        </p:txBody>
      </p:sp>
      <p:sp>
        <p:nvSpPr>
          <p:cNvPr id="6" name="Rounded Rectangle 5"/>
          <p:cNvSpPr/>
          <p:nvPr/>
        </p:nvSpPr>
        <p:spPr>
          <a:xfrm>
            <a:off x="3810000" y="2438400"/>
            <a:ext cx="1295400" cy="4038600"/>
          </a:xfrm>
          <a:prstGeom prst="roundRect">
            <a:avLst/>
          </a:prstGeom>
          <a:solidFill>
            <a:schemeClr val="accent1">
              <a:alpha val="3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28600" y="1752600"/>
            <a:ext cx="3505200" cy="4724400"/>
          </a:xfrm>
          <a:prstGeom prst="roundRect">
            <a:avLst/>
          </a:prstGeom>
          <a:solidFill>
            <a:schemeClr val="accent1">
              <a:alpha val="3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371600" y="5486400"/>
            <a:ext cx="914400" cy="457200"/>
          </a:xfrm>
          <a:prstGeom prst="ellipse">
            <a:avLst/>
          </a:prstGeom>
          <a:solidFill>
            <a:schemeClr val="accent1">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371600" y="4038600"/>
            <a:ext cx="914400" cy="457200"/>
          </a:xfrm>
          <a:prstGeom prst="ellipse">
            <a:avLst/>
          </a:prstGeom>
          <a:solidFill>
            <a:schemeClr val="accent1">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828800" y="2362200"/>
            <a:ext cx="914400" cy="457200"/>
          </a:xfrm>
          <a:prstGeom prst="ellipse">
            <a:avLst/>
          </a:prstGeom>
          <a:solidFill>
            <a:schemeClr val="accent1">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dissolve">
                                      <p:cBhvr>
                                        <p:cTn id="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7044">
                                            <p:txEl>
                                              <p:pRg st="1" end="1"/>
                                            </p:txEl>
                                          </p:spTgt>
                                        </p:tgtEl>
                                        <p:attrNameLst>
                                          <p:attrName>style.visibility</p:attrName>
                                        </p:attrNameLst>
                                      </p:cBhvr>
                                      <p:to>
                                        <p:strVal val="visible"/>
                                      </p:to>
                                    </p:set>
                                  </p:childTnLst>
                                </p:cTn>
                              </p:par>
                              <p:par>
                                <p:cTn id="14" presetID="9" presetClass="entr"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704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04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04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04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044">
                                            <p:txEl>
                                              <p:pRg st="6" end="6"/>
                                            </p:txEl>
                                          </p:spTgt>
                                        </p:tgtEl>
                                        <p:attrNameLst>
                                          <p:attrName>style.visibility</p:attrName>
                                        </p:attrNameLst>
                                      </p:cBhvr>
                                      <p:to>
                                        <p:strVal val="visible"/>
                                      </p:to>
                                    </p:set>
                                  </p:childTnLst>
                                </p:cTn>
                              </p:par>
                              <p:par>
                                <p:cTn id="29" presetID="9"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32" presetID="9"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7044">
                                            <p:txEl>
                                              <p:pRg st="7" end="7"/>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7044">
                                            <p:txEl>
                                              <p:pRg st="8" end="8"/>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7044">
                                            <p:txEl>
                                              <p:pRg st="9" end="9"/>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7044">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7044">
                                            <p:txEl>
                                              <p:pRg st="11" end="11"/>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7044">
                                            <p:txEl>
                                              <p:pRg st="12" end="12"/>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7044">
                                            <p:txEl>
                                              <p:pRg st="13" end="13"/>
                                            </p:txEl>
                                          </p:spTgt>
                                        </p:tgtEl>
                                        <p:attrNameLst>
                                          <p:attrName>style.visibility</p:attrName>
                                        </p:attrNameLst>
                                      </p:cBhvr>
                                      <p:to>
                                        <p:strVal val="visible"/>
                                      </p:to>
                                    </p:set>
                                  </p:childTnLst>
                                </p:cTn>
                              </p:par>
                              <p:par>
                                <p:cTn id="56" presetID="9"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p:bldP spid="6" grpId="0" animBg="1"/>
      <p:bldP spid="7" grpId="0" animBg="1"/>
      <p:bldP spid="7" grpId="1"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89" name="Rectangle 25"/>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88066" name="Text Box 2"/>
          <p:cNvSpPr txBox="1">
            <a:spLocks noChangeArrowheads="1"/>
          </p:cNvSpPr>
          <p:nvPr/>
        </p:nvSpPr>
        <p:spPr bwMode="auto">
          <a:xfrm>
            <a:off x="350838" y="4441825"/>
            <a:ext cx="184150" cy="336550"/>
          </a:xfrm>
          <a:prstGeom prst="rect">
            <a:avLst/>
          </a:prstGeom>
          <a:noFill/>
          <a:ln w="38100" algn="ctr">
            <a:noFill/>
            <a:miter lim="800000"/>
            <a:headEnd/>
            <a:tailEnd/>
          </a:ln>
          <a:effectLst/>
        </p:spPr>
        <p:txBody>
          <a:bodyPr wrap="none">
            <a:spAutoFit/>
          </a:bodyPr>
          <a:lstStyle/>
          <a:p>
            <a:pPr algn="ctr" eaLnBrk="0" hangingPunct="0"/>
            <a:endParaRPr lang="en-US" sz="1600">
              <a:latin typeface="Garamond" pitchFamily="18" charset="0"/>
            </a:endParaRPr>
          </a:p>
        </p:txBody>
      </p:sp>
      <p:sp>
        <p:nvSpPr>
          <p:cNvPr id="88067" name="Rectangle 3"/>
          <p:cNvSpPr>
            <a:spLocks noChangeArrowheads="1"/>
          </p:cNvSpPr>
          <p:nvPr/>
        </p:nvSpPr>
        <p:spPr bwMode="auto">
          <a:xfrm>
            <a:off x="0" y="0"/>
            <a:ext cx="9144000" cy="0"/>
          </a:xfrm>
          <a:prstGeom prst="rect">
            <a:avLst/>
          </a:prstGeom>
          <a:noFill/>
          <a:ln w="38100" algn="ctr">
            <a:noFill/>
            <a:miter lim="800000"/>
            <a:headEnd/>
            <a:tailEnd/>
          </a:ln>
          <a:effectLst/>
        </p:spPr>
        <p:txBody>
          <a:bodyPr wrap="none" anchor="ctr">
            <a:spAutoFit/>
          </a:bodyPr>
          <a:lstStyle/>
          <a:p>
            <a:endParaRPr lang="en-US"/>
          </a:p>
        </p:txBody>
      </p:sp>
      <p:graphicFrame>
        <p:nvGraphicFramePr>
          <p:cNvPr id="88068" name="Object 4"/>
          <p:cNvGraphicFramePr>
            <a:graphicFrameLocks noChangeAspect="1"/>
          </p:cNvGraphicFramePr>
          <p:nvPr>
            <p:ph sz="half" idx="2"/>
          </p:nvPr>
        </p:nvGraphicFramePr>
        <p:xfrm>
          <a:off x="4343400" y="990600"/>
          <a:ext cx="4578350" cy="5562600"/>
        </p:xfrm>
        <a:graphic>
          <a:graphicData uri="http://schemas.openxmlformats.org/presentationml/2006/ole">
            <p:oleObj spid="_x0000_s106498" r:id="rId3" imgW="6984492" imgH="8488070" progId="">
              <p:embed/>
            </p:oleObj>
          </a:graphicData>
        </a:graphic>
      </p:graphicFrame>
      <p:sp>
        <p:nvSpPr>
          <p:cNvPr id="88069" name="Rectangle 5"/>
          <p:cNvSpPr>
            <a:spLocks noGrp="1" noChangeArrowheads="1"/>
          </p:cNvSpPr>
          <p:nvPr>
            <p:ph type="body" sz="half" idx="1"/>
          </p:nvPr>
        </p:nvSpPr>
        <p:spPr>
          <a:xfrm>
            <a:off x="457200" y="1447800"/>
            <a:ext cx="3925888" cy="4573588"/>
          </a:xfrm>
        </p:spPr>
        <p:txBody>
          <a:bodyPr/>
          <a:lstStyle/>
          <a:p>
            <a:pPr>
              <a:lnSpc>
                <a:spcPct val="80000"/>
              </a:lnSpc>
              <a:buFont typeface="Wingdings" pitchFamily="2" charset="2"/>
              <a:buChar char="Ø"/>
            </a:pPr>
            <a:r>
              <a:rPr lang="en-US" sz="2400" dirty="0"/>
              <a:t>Screening Risk Assessments: 2005-2009</a:t>
            </a:r>
          </a:p>
          <a:p>
            <a:pPr>
              <a:lnSpc>
                <a:spcPct val="80000"/>
              </a:lnSpc>
              <a:buFont typeface="Wingdings" pitchFamily="2" charset="2"/>
              <a:buChar char="Ø"/>
            </a:pPr>
            <a:r>
              <a:rPr lang="en-US" sz="2400" dirty="0"/>
              <a:t>Interim Risk Reduction Measures 2007</a:t>
            </a:r>
          </a:p>
          <a:p>
            <a:pPr>
              <a:lnSpc>
                <a:spcPct val="80000"/>
              </a:lnSpc>
              <a:buFont typeface="Wingdings" pitchFamily="2" charset="2"/>
              <a:buChar char="Ø"/>
            </a:pPr>
            <a:r>
              <a:rPr lang="en-US" sz="2400" dirty="0"/>
              <a:t>Dam Safety Action Classification 2007</a:t>
            </a:r>
          </a:p>
          <a:p>
            <a:pPr>
              <a:lnSpc>
                <a:spcPct val="80000"/>
              </a:lnSpc>
              <a:buFont typeface="Wingdings" pitchFamily="2" charset="2"/>
              <a:buChar char="Ø"/>
            </a:pPr>
            <a:r>
              <a:rPr lang="en-US" sz="2400" dirty="0"/>
              <a:t>Issue Evaluation Studies and Tolerable Risk Guidelines 2008-beyond</a:t>
            </a:r>
          </a:p>
          <a:p>
            <a:pPr>
              <a:lnSpc>
                <a:spcPct val="80000"/>
              </a:lnSpc>
              <a:buFont typeface="Wingdings" pitchFamily="2" charset="2"/>
              <a:buChar char="Ø"/>
            </a:pPr>
            <a:r>
              <a:rPr lang="en-US" sz="2400" dirty="0"/>
              <a:t>Modification Reports</a:t>
            </a:r>
          </a:p>
          <a:p>
            <a:pPr>
              <a:lnSpc>
                <a:spcPct val="80000"/>
              </a:lnSpc>
              <a:buFont typeface="Wingdings" pitchFamily="2" charset="2"/>
              <a:buChar char="Ø"/>
            </a:pPr>
            <a:r>
              <a:rPr lang="en-US" sz="2400" dirty="0"/>
              <a:t>Periodic Assessments 2009-2010</a:t>
            </a:r>
          </a:p>
          <a:p>
            <a:pPr>
              <a:lnSpc>
                <a:spcPct val="80000"/>
              </a:lnSpc>
              <a:buFont typeface="Wingdings" pitchFamily="2" charset="2"/>
              <a:buChar char="Ø"/>
            </a:pPr>
            <a:r>
              <a:rPr lang="en-US" sz="2400" dirty="0"/>
              <a:t>Comprehensive Policy (ER 1110-2- 1156) </a:t>
            </a:r>
            <a:r>
              <a:rPr lang="en-US" sz="2400" dirty="0" smtClean="0"/>
              <a:t>2010</a:t>
            </a:r>
            <a:endParaRPr lang="en-US" sz="2400" dirty="0"/>
          </a:p>
        </p:txBody>
      </p:sp>
      <p:grpSp>
        <p:nvGrpSpPr>
          <p:cNvPr id="2" name="Group 6"/>
          <p:cNvGrpSpPr>
            <a:grpSpLocks/>
          </p:cNvGrpSpPr>
          <p:nvPr/>
        </p:nvGrpSpPr>
        <p:grpSpPr bwMode="auto">
          <a:xfrm>
            <a:off x="3962400" y="838200"/>
            <a:ext cx="3962400" cy="1295400"/>
            <a:chOff x="2496" y="528"/>
            <a:chExt cx="2496" cy="816"/>
          </a:xfrm>
        </p:grpSpPr>
        <p:sp>
          <p:nvSpPr>
            <p:cNvPr id="88071" name="Oval 7"/>
            <p:cNvSpPr>
              <a:spLocks noChangeArrowheads="1"/>
            </p:cNvSpPr>
            <p:nvPr/>
          </p:nvSpPr>
          <p:spPr bwMode="auto">
            <a:xfrm>
              <a:off x="3312" y="528"/>
              <a:ext cx="1680" cy="720"/>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72" name="Line 8"/>
            <p:cNvSpPr>
              <a:spLocks noChangeShapeType="1"/>
            </p:cNvSpPr>
            <p:nvPr/>
          </p:nvSpPr>
          <p:spPr bwMode="auto">
            <a:xfrm flipV="1">
              <a:off x="2496" y="912"/>
              <a:ext cx="816" cy="432"/>
            </a:xfrm>
            <a:prstGeom prst="line">
              <a:avLst/>
            </a:prstGeom>
            <a:noFill/>
            <a:ln w="57150">
              <a:solidFill>
                <a:schemeClr val="tx1"/>
              </a:solidFill>
              <a:round/>
              <a:headEnd/>
              <a:tailEnd/>
            </a:ln>
            <a:effectLst/>
          </p:spPr>
          <p:txBody>
            <a:bodyPr/>
            <a:lstStyle/>
            <a:p>
              <a:endParaRPr lang="en-US"/>
            </a:p>
          </p:txBody>
        </p:sp>
      </p:grpSp>
      <p:grpSp>
        <p:nvGrpSpPr>
          <p:cNvPr id="3" name="Group 9"/>
          <p:cNvGrpSpPr>
            <a:grpSpLocks/>
          </p:cNvGrpSpPr>
          <p:nvPr/>
        </p:nvGrpSpPr>
        <p:grpSpPr bwMode="auto">
          <a:xfrm>
            <a:off x="3949700" y="1524000"/>
            <a:ext cx="4051300" cy="912813"/>
            <a:chOff x="2496" y="528"/>
            <a:chExt cx="2496" cy="816"/>
          </a:xfrm>
        </p:grpSpPr>
        <p:sp>
          <p:nvSpPr>
            <p:cNvPr id="88074" name="Oval 10"/>
            <p:cNvSpPr>
              <a:spLocks noChangeArrowheads="1"/>
            </p:cNvSpPr>
            <p:nvPr/>
          </p:nvSpPr>
          <p:spPr bwMode="auto">
            <a:xfrm>
              <a:off x="3312" y="528"/>
              <a:ext cx="1680" cy="720"/>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75" name="Line 11"/>
            <p:cNvSpPr>
              <a:spLocks noChangeShapeType="1"/>
            </p:cNvSpPr>
            <p:nvPr/>
          </p:nvSpPr>
          <p:spPr bwMode="auto">
            <a:xfrm flipV="1">
              <a:off x="2496" y="912"/>
              <a:ext cx="816" cy="432"/>
            </a:xfrm>
            <a:prstGeom prst="line">
              <a:avLst/>
            </a:prstGeom>
            <a:noFill/>
            <a:ln w="57150">
              <a:solidFill>
                <a:schemeClr val="tx1"/>
              </a:solidFill>
              <a:round/>
              <a:headEnd/>
              <a:tailEnd/>
            </a:ln>
            <a:effectLst/>
          </p:spPr>
          <p:txBody>
            <a:bodyPr/>
            <a:lstStyle/>
            <a:p>
              <a:endParaRPr lang="en-US"/>
            </a:p>
          </p:txBody>
        </p:sp>
      </p:grpSp>
      <p:grpSp>
        <p:nvGrpSpPr>
          <p:cNvPr id="4" name="Group 12"/>
          <p:cNvGrpSpPr>
            <a:grpSpLocks/>
          </p:cNvGrpSpPr>
          <p:nvPr/>
        </p:nvGrpSpPr>
        <p:grpSpPr bwMode="auto">
          <a:xfrm>
            <a:off x="3486150" y="1612900"/>
            <a:ext cx="4362450" cy="1446213"/>
            <a:chOff x="2400" y="1016"/>
            <a:chExt cx="2544" cy="1096"/>
          </a:xfrm>
        </p:grpSpPr>
        <p:sp>
          <p:nvSpPr>
            <p:cNvPr id="88077" name="Oval 13"/>
            <p:cNvSpPr>
              <a:spLocks noChangeArrowheads="1"/>
            </p:cNvSpPr>
            <p:nvPr/>
          </p:nvSpPr>
          <p:spPr bwMode="auto">
            <a:xfrm>
              <a:off x="3232" y="1016"/>
              <a:ext cx="1712" cy="432"/>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78" name="Line 14"/>
            <p:cNvSpPr>
              <a:spLocks noChangeShapeType="1"/>
            </p:cNvSpPr>
            <p:nvPr/>
          </p:nvSpPr>
          <p:spPr bwMode="auto">
            <a:xfrm flipV="1">
              <a:off x="2400" y="1200"/>
              <a:ext cx="864" cy="912"/>
            </a:xfrm>
            <a:prstGeom prst="line">
              <a:avLst/>
            </a:prstGeom>
            <a:noFill/>
            <a:ln w="57150">
              <a:solidFill>
                <a:schemeClr val="tx1"/>
              </a:solidFill>
              <a:round/>
              <a:headEnd/>
              <a:tailEnd/>
            </a:ln>
            <a:effectLst/>
          </p:spPr>
          <p:txBody>
            <a:bodyPr/>
            <a:lstStyle/>
            <a:p>
              <a:endParaRPr lang="en-US"/>
            </a:p>
          </p:txBody>
        </p:sp>
      </p:grpSp>
      <p:grpSp>
        <p:nvGrpSpPr>
          <p:cNvPr id="5" name="Group 15"/>
          <p:cNvGrpSpPr>
            <a:grpSpLocks/>
          </p:cNvGrpSpPr>
          <p:nvPr/>
        </p:nvGrpSpPr>
        <p:grpSpPr bwMode="auto">
          <a:xfrm>
            <a:off x="3548063" y="2819400"/>
            <a:ext cx="4300537" cy="2286000"/>
            <a:chOff x="2208" y="1776"/>
            <a:chExt cx="2736" cy="1440"/>
          </a:xfrm>
        </p:grpSpPr>
        <p:sp>
          <p:nvSpPr>
            <p:cNvPr id="88080" name="Oval 16"/>
            <p:cNvSpPr>
              <a:spLocks noChangeArrowheads="1"/>
            </p:cNvSpPr>
            <p:nvPr/>
          </p:nvSpPr>
          <p:spPr bwMode="auto">
            <a:xfrm>
              <a:off x="3552" y="1776"/>
              <a:ext cx="1392" cy="1440"/>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81" name="Line 17"/>
            <p:cNvSpPr>
              <a:spLocks noChangeShapeType="1"/>
            </p:cNvSpPr>
            <p:nvPr/>
          </p:nvSpPr>
          <p:spPr bwMode="auto">
            <a:xfrm>
              <a:off x="2208" y="2496"/>
              <a:ext cx="1344" cy="41"/>
            </a:xfrm>
            <a:prstGeom prst="line">
              <a:avLst/>
            </a:prstGeom>
            <a:noFill/>
            <a:ln w="57150">
              <a:solidFill>
                <a:schemeClr val="tx1"/>
              </a:solidFill>
              <a:round/>
              <a:headEnd/>
              <a:tailEnd/>
            </a:ln>
            <a:effectLst/>
          </p:spPr>
          <p:txBody>
            <a:bodyPr/>
            <a:lstStyle/>
            <a:p>
              <a:endParaRPr lang="en-US"/>
            </a:p>
          </p:txBody>
        </p:sp>
      </p:grpSp>
      <p:grpSp>
        <p:nvGrpSpPr>
          <p:cNvPr id="6" name="Group 18"/>
          <p:cNvGrpSpPr>
            <a:grpSpLocks/>
          </p:cNvGrpSpPr>
          <p:nvPr/>
        </p:nvGrpSpPr>
        <p:grpSpPr bwMode="auto">
          <a:xfrm>
            <a:off x="3886200" y="3962400"/>
            <a:ext cx="2133600" cy="1752600"/>
            <a:chOff x="2448" y="2496"/>
            <a:chExt cx="1344" cy="1104"/>
          </a:xfrm>
        </p:grpSpPr>
        <p:sp>
          <p:nvSpPr>
            <p:cNvPr id="88083" name="Oval 19"/>
            <p:cNvSpPr>
              <a:spLocks noChangeArrowheads="1"/>
            </p:cNvSpPr>
            <p:nvPr/>
          </p:nvSpPr>
          <p:spPr bwMode="auto">
            <a:xfrm>
              <a:off x="2880" y="2496"/>
              <a:ext cx="912" cy="1104"/>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84" name="Line 20"/>
            <p:cNvSpPr>
              <a:spLocks noChangeShapeType="1"/>
            </p:cNvSpPr>
            <p:nvPr/>
          </p:nvSpPr>
          <p:spPr bwMode="auto">
            <a:xfrm flipV="1">
              <a:off x="2448" y="2976"/>
              <a:ext cx="432" cy="48"/>
            </a:xfrm>
            <a:prstGeom prst="line">
              <a:avLst/>
            </a:prstGeom>
            <a:noFill/>
            <a:ln w="57150">
              <a:solidFill>
                <a:schemeClr val="tx1"/>
              </a:solidFill>
              <a:round/>
              <a:headEnd/>
              <a:tailEnd/>
            </a:ln>
            <a:effectLst/>
          </p:spPr>
          <p:txBody>
            <a:bodyPr/>
            <a:lstStyle/>
            <a:p>
              <a:endParaRPr lang="en-US"/>
            </a:p>
          </p:txBody>
        </p:sp>
      </p:grpSp>
      <p:grpSp>
        <p:nvGrpSpPr>
          <p:cNvPr id="7" name="Group 21"/>
          <p:cNvGrpSpPr>
            <a:grpSpLocks/>
          </p:cNvGrpSpPr>
          <p:nvPr/>
        </p:nvGrpSpPr>
        <p:grpSpPr bwMode="auto">
          <a:xfrm>
            <a:off x="4038600" y="4876800"/>
            <a:ext cx="4648200" cy="1524000"/>
            <a:chOff x="2496" y="2976"/>
            <a:chExt cx="2928" cy="960"/>
          </a:xfrm>
        </p:grpSpPr>
        <p:sp>
          <p:nvSpPr>
            <p:cNvPr id="88086" name="Oval 22"/>
            <p:cNvSpPr>
              <a:spLocks noChangeArrowheads="1"/>
            </p:cNvSpPr>
            <p:nvPr/>
          </p:nvSpPr>
          <p:spPr bwMode="auto">
            <a:xfrm>
              <a:off x="4752" y="2976"/>
              <a:ext cx="672" cy="960"/>
            </a:xfrm>
            <a:prstGeom prst="ellipse">
              <a:avLst/>
            </a:prstGeom>
            <a:solidFill>
              <a:srgbClr val="CCFFFF">
                <a:alpha val="52000"/>
              </a:srgbClr>
            </a:solidFill>
            <a:ln w="57150">
              <a:solidFill>
                <a:schemeClr val="tx1"/>
              </a:solidFill>
              <a:round/>
              <a:headEnd/>
              <a:tailEnd/>
            </a:ln>
            <a:effectLst/>
          </p:spPr>
          <p:txBody>
            <a:bodyPr wrap="none" anchor="ctr"/>
            <a:lstStyle/>
            <a:p>
              <a:endParaRPr lang="en-US"/>
            </a:p>
          </p:txBody>
        </p:sp>
        <p:sp>
          <p:nvSpPr>
            <p:cNvPr id="88087" name="Line 23"/>
            <p:cNvSpPr>
              <a:spLocks noChangeShapeType="1"/>
            </p:cNvSpPr>
            <p:nvPr/>
          </p:nvSpPr>
          <p:spPr bwMode="auto">
            <a:xfrm>
              <a:off x="2496" y="3072"/>
              <a:ext cx="2256" cy="384"/>
            </a:xfrm>
            <a:prstGeom prst="line">
              <a:avLst/>
            </a:prstGeom>
            <a:noFill/>
            <a:ln w="57150">
              <a:solidFill>
                <a:schemeClr val="tx1"/>
              </a:solidFill>
              <a:round/>
              <a:headEnd/>
              <a:tailEnd/>
            </a:ln>
            <a:effectLst/>
          </p:spPr>
          <p:txBody>
            <a:bodyPr/>
            <a:lstStyle/>
            <a:p>
              <a:endParaRPr lang="en-US"/>
            </a:p>
          </p:txBody>
        </p:sp>
      </p:grpSp>
      <p:sp>
        <p:nvSpPr>
          <p:cNvPr id="88088" name="Rectangle 24"/>
          <p:cNvSpPr>
            <a:spLocks noGrp="1" noChangeArrowheads="1"/>
          </p:cNvSpPr>
          <p:nvPr>
            <p:ph type="title"/>
          </p:nvPr>
        </p:nvSpPr>
        <p:spPr>
          <a:xfrm>
            <a:off x="152400" y="1"/>
            <a:ext cx="7315200" cy="1138238"/>
          </a:xfrm>
        </p:spPr>
        <p:txBody>
          <a:bodyPr/>
          <a:lstStyle/>
          <a:p>
            <a:r>
              <a:rPr lang="en-US" sz="4800" dirty="0" smtClean="0"/>
              <a:t>Policy Development</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06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06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8069">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069">
                                            <p:txEl>
                                              <p:pRg st="4" end="4"/>
                                            </p:txEl>
                                          </p:spTgt>
                                        </p:tgtEl>
                                        <p:attrNameLst>
                                          <p:attrName>style.visibility</p:attrName>
                                        </p:attrNameLst>
                                      </p:cBhvr>
                                      <p:to>
                                        <p:strVal val="visible"/>
                                      </p:to>
                                    </p:set>
                                  </p:childTnLst>
                                </p:cTn>
                              </p:par>
                              <p:par>
                                <p:cTn id="31" presetID="9"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8069">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80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AC 17 September 2012 .jpg"/>
          <p:cNvPicPr>
            <a:picLocks noChangeAspect="1"/>
          </p:cNvPicPr>
          <p:nvPr/>
        </p:nvPicPr>
        <p:blipFill>
          <a:blip r:embed="rId2" cstate="print"/>
          <a:stretch>
            <a:fillRect/>
          </a:stretch>
        </p:blipFill>
        <p:spPr>
          <a:xfrm>
            <a:off x="0" y="-457200"/>
            <a:ext cx="9448800" cy="7858591"/>
          </a:xfrm>
          <a:prstGeom prst="rect">
            <a:avLst/>
          </a:prstGeom>
        </p:spPr>
      </p:pic>
      <p:sp>
        <p:nvSpPr>
          <p:cNvPr id="4" name="Rounded Rectangular Callout 3"/>
          <p:cNvSpPr/>
          <p:nvPr/>
        </p:nvSpPr>
        <p:spPr>
          <a:xfrm>
            <a:off x="3200400" y="228600"/>
            <a:ext cx="3429000" cy="1295400"/>
          </a:xfrm>
          <a:prstGeom prst="wedgeRoundRectCallout">
            <a:avLst>
              <a:gd name="adj1" fmla="val -93340"/>
              <a:gd name="adj2" fmla="val 30414"/>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Removed “safe” words. </a:t>
            </a:r>
          </a:p>
          <a:p>
            <a:pPr algn="ctr"/>
            <a:r>
              <a:rPr lang="en-US" dirty="0" smtClean="0">
                <a:solidFill>
                  <a:schemeClr val="tx1"/>
                </a:solidFill>
              </a:rPr>
              <a:t>Focus on Urgency</a:t>
            </a:r>
          </a:p>
          <a:p>
            <a:pPr algn="ctr"/>
            <a:r>
              <a:rPr lang="en-US" dirty="0" smtClean="0">
                <a:solidFill>
                  <a:schemeClr val="tx1"/>
                </a:solidFill>
              </a:rPr>
              <a:t>Revised Colors</a:t>
            </a:r>
            <a:endParaRPr lang="en-US" dirty="0">
              <a:solidFill>
                <a:schemeClr val="tx1"/>
              </a:solidFill>
            </a:endParaRPr>
          </a:p>
        </p:txBody>
      </p:sp>
      <p:sp>
        <p:nvSpPr>
          <p:cNvPr id="5" name="Rounded Rectangular Callout 4"/>
          <p:cNvSpPr/>
          <p:nvPr/>
        </p:nvSpPr>
        <p:spPr>
          <a:xfrm>
            <a:off x="5638800" y="1676400"/>
            <a:ext cx="2590800" cy="990600"/>
          </a:xfrm>
          <a:prstGeom prst="wedgeRoundRectCallout">
            <a:avLst>
              <a:gd name="adj1" fmla="val -92400"/>
              <a:gd name="adj2" fmla="val 53838"/>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Moved Actions to Center </a:t>
            </a:r>
          </a:p>
          <a:p>
            <a:pPr algn="ctr"/>
            <a:r>
              <a:rPr lang="en-US" dirty="0" smtClean="0">
                <a:solidFill>
                  <a:schemeClr val="tx1"/>
                </a:solidFill>
              </a:rPr>
              <a:t>For Emphasis</a:t>
            </a:r>
            <a:endParaRPr lang="en-US" dirty="0">
              <a:solidFill>
                <a:schemeClr val="tx1"/>
              </a:solidFill>
            </a:endParaRPr>
          </a:p>
        </p:txBody>
      </p:sp>
      <p:sp>
        <p:nvSpPr>
          <p:cNvPr id="6" name="Rounded Rectangular Callout 5"/>
          <p:cNvSpPr/>
          <p:nvPr/>
        </p:nvSpPr>
        <p:spPr>
          <a:xfrm>
            <a:off x="1066800" y="2743200"/>
            <a:ext cx="3429000" cy="1295400"/>
          </a:xfrm>
          <a:prstGeom prst="wedgeRoundRectCallout">
            <a:avLst>
              <a:gd name="adj1" fmla="val 84512"/>
              <a:gd name="adj2" fmla="val 30998"/>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Uses Context of Tolerable</a:t>
            </a:r>
          </a:p>
          <a:p>
            <a:pPr algn="ctr"/>
            <a:r>
              <a:rPr lang="en-US" dirty="0" smtClean="0">
                <a:solidFill>
                  <a:schemeClr val="tx1"/>
                </a:solidFill>
              </a:rPr>
              <a:t>Risk Guidelines in Risk Description</a:t>
            </a:r>
            <a:endParaRPr lang="en-US" dirty="0">
              <a:solidFill>
                <a:schemeClr val="tx1"/>
              </a:solidFill>
            </a:endParaRPr>
          </a:p>
        </p:txBody>
      </p:sp>
      <p:sp>
        <p:nvSpPr>
          <p:cNvPr id="8" name="Rounded Rectangular Callout 7"/>
          <p:cNvSpPr/>
          <p:nvPr/>
        </p:nvSpPr>
        <p:spPr>
          <a:xfrm>
            <a:off x="5334000" y="4572000"/>
            <a:ext cx="3429000" cy="1295400"/>
          </a:xfrm>
          <a:prstGeom prst="wedgeRoundRectCallout">
            <a:avLst>
              <a:gd name="adj1" fmla="val -110750"/>
              <a:gd name="adj2" fmla="val 81751"/>
              <a:gd name="adj3" fmla="val 16667"/>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Provides Context for </a:t>
            </a:r>
          </a:p>
          <a:p>
            <a:pPr algn="ctr"/>
            <a:r>
              <a:rPr lang="en-US" dirty="0" smtClean="0">
                <a:solidFill>
                  <a:schemeClr val="tx1"/>
                </a:solidFill>
              </a:rPr>
              <a:t>Incremental Risk and </a:t>
            </a:r>
          </a:p>
          <a:p>
            <a:pPr algn="ctr"/>
            <a:r>
              <a:rPr lang="en-US" dirty="0" smtClean="0">
                <a:solidFill>
                  <a:schemeClr val="tx1"/>
                </a:solidFill>
              </a:rPr>
              <a:t>Non-Breach Risks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Risk Framework</a:t>
            </a:r>
            <a:endParaRPr lang="en-US" b="1" dirty="0"/>
          </a:p>
        </p:txBody>
      </p:sp>
      <p:sp>
        <p:nvSpPr>
          <p:cNvPr id="4" name="Oval 3"/>
          <p:cNvSpPr/>
          <p:nvPr/>
        </p:nvSpPr>
        <p:spPr>
          <a:xfrm>
            <a:off x="1066800" y="1752600"/>
            <a:ext cx="3886200" cy="2819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038600" y="1752600"/>
            <a:ext cx="3886200" cy="2819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667000" y="3505200"/>
            <a:ext cx="3886200" cy="28194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890060" y="2667000"/>
            <a:ext cx="2086854" cy="646331"/>
          </a:xfrm>
          <a:prstGeom prst="rect">
            <a:avLst/>
          </a:prstGeom>
          <a:noFill/>
        </p:spPr>
        <p:txBody>
          <a:bodyPr wrap="none" rtlCol="0">
            <a:spAutoFit/>
          </a:bodyPr>
          <a:lstStyle/>
          <a:p>
            <a:pPr algn="ctr"/>
            <a:r>
              <a:rPr lang="en-US" b="1" dirty="0" smtClean="0"/>
              <a:t>Risk Assessment</a:t>
            </a:r>
          </a:p>
          <a:p>
            <a:pPr algn="ctr"/>
            <a:r>
              <a:rPr lang="en-US" dirty="0" smtClean="0"/>
              <a:t>Analytically Based</a:t>
            </a:r>
            <a:endParaRPr lang="en-US" dirty="0"/>
          </a:p>
        </p:txBody>
      </p:sp>
      <p:sp>
        <p:nvSpPr>
          <p:cNvPr id="10" name="TextBox 9"/>
          <p:cNvSpPr txBox="1"/>
          <p:nvPr/>
        </p:nvSpPr>
        <p:spPr>
          <a:xfrm>
            <a:off x="4593184" y="2743200"/>
            <a:ext cx="2929008" cy="646331"/>
          </a:xfrm>
          <a:prstGeom prst="rect">
            <a:avLst/>
          </a:prstGeom>
          <a:noFill/>
        </p:spPr>
        <p:txBody>
          <a:bodyPr wrap="none" rtlCol="0">
            <a:spAutoFit/>
          </a:bodyPr>
          <a:lstStyle/>
          <a:p>
            <a:pPr algn="ctr"/>
            <a:r>
              <a:rPr lang="en-US" b="1" dirty="0" smtClean="0"/>
              <a:t>Risk Management</a:t>
            </a:r>
          </a:p>
          <a:p>
            <a:pPr algn="ctr"/>
            <a:r>
              <a:rPr lang="en-US" dirty="0" smtClean="0"/>
              <a:t>Policy &amp; Preference Based</a:t>
            </a:r>
            <a:endParaRPr lang="en-US" dirty="0"/>
          </a:p>
        </p:txBody>
      </p:sp>
      <p:sp>
        <p:nvSpPr>
          <p:cNvPr id="11" name="TextBox 10"/>
          <p:cNvSpPr txBox="1"/>
          <p:nvPr/>
        </p:nvSpPr>
        <p:spPr>
          <a:xfrm>
            <a:off x="3369804" y="4572000"/>
            <a:ext cx="2480167" cy="646331"/>
          </a:xfrm>
          <a:prstGeom prst="rect">
            <a:avLst/>
          </a:prstGeom>
          <a:noFill/>
        </p:spPr>
        <p:txBody>
          <a:bodyPr wrap="none" rtlCol="0">
            <a:spAutoFit/>
          </a:bodyPr>
          <a:lstStyle/>
          <a:p>
            <a:pPr algn="ctr"/>
            <a:r>
              <a:rPr lang="en-US" b="1" dirty="0" smtClean="0"/>
              <a:t>Risk Communication</a:t>
            </a:r>
          </a:p>
          <a:p>
            <a:pPr algn="ctr"/>
            <a:r>
              <a:rPr lang="en-US" dirty="0" smtClean="0"/>
              <a:t>Interactive Exchange</a:t>
            </a:r>
            <a:endParaRPr lang="en-US" dirty="0"/>
          </a:p>
        </p:txBody>
      </p:sp>
      <p:sp>
        <p:nvSpPr>
          <p:cNvPr id="12" name="TextBox 11"/>
          <p:cNvSpPr txBox="1"/>
          <p:nvPr/>
        </p:nvSpPr>
        <p:spPr>
          <a:xfrm>
            <a:off x="2133600" y="1143000"/>
            <a:ext cx="4791183" cy="338554"/>
          </a:xfrm>
          <a:prstGeom prst="rect">
            <a:avLst/>
          </a:prstGeom>
          <a:noFill/>
        </p:spPr>
        <p:txBody>
          <a:bodyPr wrap="none" rtlCol="0">
            <a:spAutoFit/>
          </a:bodyPr>
          <a:lstStyle/>
          <a:p>
            <a:pPr algn="ctr"/>
            <a:r>
              <a:rPr lang="en-US" sz="1600" dirty="0" smtClean="0"/>
              <a:t>Office of Management and Budget, 1995 and 2007</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AC 17 September 2012 .jpg"/>
          <p:cNvPicPr>
            <a:picLocks noChangeAspect="1"/>
          </p:cNvPicPr>
          <p:nvPr/>
        </p:nvPicPr>
        <p:blipFill>
          <a:blip r:embed="rId2" cstate="print"/>
          <a:stretch>
            <a:fillRect/>
          </a:stretch>
        </p:blipFill>
        <p:spPr>
          <a:xfrm>
            <a:off x="0" y="-457200"/>
            <a:ext cx="9448800" cy="7858591"/>
          </a:xfrm>
          <a:prstGeom prst="rect">
            <a:avLst/>
          </a:prstGeom>
        </p:spPr>
      </p:pic>
      <p:sp>
        <p:nvSpPr>
          <p:cNvPr id="9" name="Rounded Rectangle 8"/>
          <p:cNvSpPr/>
          <p:nvPr/>
        </p:nvSpPr>
        <p:spPr>
          <a:xfrm>
            <a:off x="2286000" y="685800"/>
            <a:ext cx="3048000" cy="3886200"/>
          </a:xfrm>
          <a:prstGeom prst="roundRect">
            <a:avLst/>
          </a:prstGeom>
          <a:solidFill>
            <a:schemeClr val="accent1">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$26 Billion Investment Plan Based on What We Know Today</a:t>
            </a:r>
          </a:p>
          <a:p>
            <a:pPr algn="ctr"/>
            <a:endParaRPr lang="en-US" dirty="0" smtClean="0">
              <a:solidFill>
                <a:schemeClr val="tx1"/>
              </a:solidFill>
            </a:endParaRPr>
          </a:p>
          <a:p>
            <a:pPr algn="ctr"/>
            <a:r>
              <a:rPr lang="en-US" dirty="0" smtClean="0">
                <a:solidFill>
                  <a:schemeClr val="tx1"/>
                </a:solidFill>
              </a:rPr>
              <a:t>Currently Investing </a:t>
            </a:r>
          </a:p>
          <a:p>
            <a:pPr algn="ctr"/>
            <a:r>
              <a:rPr lang="en-US" dirty="0" smtClean="0">
                <a:solidFill>
                  <a:schemeClr val="tx1"/>
                </a:solidFill>
              </a:rPr>
              <a:t>At ~$500M/Year</a:t>
            </a:r>
            <a:endParaRPr lang="en-US" dirty="0">
              <a:solidFill>
                <a:schemeClr val="tx1"/>
              </a:solidFill>
            </a:endParaRPr>
          </a:p>
        </p:txBody>
      </p:sp>
      <p:sp>
        <p:nvSpPr>
          <p:cNvPr id="10" name="Rounded Rectangle 9"/>
          <p:cNvSpPr/>
          <p:nvPr/>
        </p:nvSpPr>
        <p:spPr>
          <a:xfrm>
            <a:off x="5334000" y="762000"/>
            <a:ext cx="3505200" cy="3886200"/>
          </a:xfrm>
          <a:prstGeom prst="roundRect">
            <a:avLst/>
          </a:prstGeom>
          <a:solidFill>
            <a:schemeClr val="accent1">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Interim Risk Reduction</a:t>
            </a:r>
          </a:p>
          <a:p>
            <a:pPr algn="ctr"/>
            <a:r>
              <a:rPr lang="en-US" dirty="0" smtClean="0">
                <a:solidFill>
                  <a:schemeClr val="tx1"/>
                </a:solidFill>
              </a:rPr>
              <a:t>Measures in Place</a:t>
            </a:r>
          </a:p>
          <a:p>
            <a:pPr algn="ctr"/>
            <a:r>
              <a:rPr lang="en-US" dirty="0" smtClean="0">
                <a:solidFill>
                  <a:schemeClr val="tx1"/>
                </a:solidFill>
              </a:rPr>
              <a:t>For Next 55 Years</a:t>
            </a:r>
            <a:endParaRPr lang="en-US" dirty="0">
              <a:solidFill>
                <a:schemeClr val="tx1"/>
              </a:solidFill>
            </a:endParaRPr>
          </a:p>
        </p:txBody>
      </p:sp>
      <p:sp>
        <p:nvSpPr>
          <p:cNvPr id="12" name="Rounded Rectangle 11"/>
          <p:cNvSpPr/>
          <p:nvPr/>
        </p:nvSpPr>
        <p:spPr>
          <a:xfrm>
            <a:off x="762000" y="6096000"/>
            <a:ext cx="8153400" cy="762000"/>
          </a:xfrm>
          <a:prstGeom prst="roundRect">
            <a:avLst/>
          </a:prstGeom>
          <a:solidFill>
            <a:schemeClr val="accent1">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Next Challenge: Communication of Non-Breach Risks!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b="1" dirty="0"/>
              <a:t>Tolerable Risks:</a:t>
            </a:r>
            <a:br>
              <a:rPr lang="en-US" sz="4000" b="1" dirty="0"/>
            </a:br>
            <a:r>
              <a:rPr lang="en-US" sz="4000" b="1" dirty="0"/>
              <a:t>Bottom Line Up Front</a:t>
            </a:r>
          </a:p>
        </p:txBody>
      </p:sp>
      <p:sp>
        <p:nvSpPr>
          <p:cNvPr id="60419" name="Rectangle 3"/>
          <p:cNvSpPr>
            <a:spLocks noGrp="1" noChangeArrowheads="1"/>
          </p:cNvSpPr>
          <p:nvPr>
            <p:ph type="body" idx="1"/>
          </p:nvPr>
        </p:nvSpPr>
        <p:spPr/>
        <p:txBody>
          <a:bodyPr/>
          <a:lstStyle/>
          <a:p>
            <a:r>
              <a:rPr lang="en-US" sz="2800"/>
              <a:t>Risk justifies </a:t>
            </a:r>
            <a:r>
              <a:rPr lang="en-US" sz="2800" i="1"/>
              <a:t>Priorities</a:t>
            </a:r>
            <a:r>
              <a:rPr lang="en-US" sz="2800"/>
              <a:t>, but better decisions must </a:t>
            </a:r>
            <a:r>
              <a:rPr lang="en-US" sz="2800" i="1"/>
              <a:t>also</a:t>
            </a:r>
            <a:r>
              <a:rPr lang="en-US" sz="2800"/>
              <a:t> be driven from:</a:t>
            </a:r>
          </a:p>
          <a:p>
            <a:pPr lvl="1"/>
            <a:r>
              <a:rPr lang="en-US" sz="2400"/>
              <a:t> </a:t>
            </a:r>
            <a:r>
              <a:rPr lang="en-US" sz="2400" b="1" i="1"/>
              <a:t>Understanding of what is </a:t>
            </a:r>
            <a:r>
              <a:rPr lang="en-US" sz="2400" b="1" i="1">
                <a:solidFill>
                  <a:srgbClr val="0000FF"/>
                </a:solidFill>
              </a:rPr>
              <a:t>Tolerable </a:t>
            </a:r>
            <a:r>
              <a:rPr lang="en-US" sz="2400"/>
              <a:t>(</a:t>
            </a:r>
            <a:r>
              <a:rPr lang="en-US" sz="2400">
                <a:solidFill>
                  <a:srgbClr val="0000FF"/>
                </a:solidFill>
              </a:rPr>
              <a:t>tolerability limits</a:t>
            </a:r>
            <a:r>
              <a:rPr lang="en-US" sz="2400"/>
              <a:t> &amp; essential standards)</a:t>
            </a:r>
          </a:p>
          <a:p>
            <a:pPr lvl="1"/>
            <a:r>
              <a:rPr lang="en-US" sz="2400" b="1" i="1"/>
              <a:t> What is achievable,</a:t>
            </a:r>
            <a:r>
              <a:rPr lang="en-US" sz="2400"/>
              <a:t> (As Low As Reasonably Practicable Considerations)</a:t>
            </a:r>
          </a:p>
          <a:p>
            <a:pPr lvl="1"/>
            <a:r>
              <a:rPr lang="en-US" sz="2400"/>
              <a:t> and the </a:t>
            </a:r>
            <a:r>
              <a:rPr lang="en-US" sz="2400" b="1" i="1"/>
              <a:t>Urgency of Action</a:t>
            </a:r>
            <a:r>
              <a:rPr lang="en-US" sz="2400"/>
              <a:t> (proximity to tolerability)</a:t>
            </a:r>
          </a:p>
          <a:p>
            <a:r>
              <a:rPr lang="en-US" sz="2800"/>
              <a:t>…which is why </a:t>
            </a:r>
            <a:r>
              <a:rPr lang="en-US" sz="2800" b="1" i="1"/>
              <a:t>Tolerable Risk Guidelines </a:t>
            </a:r>
            <a:r>
              <a:rPr lang="en-US" sz="2800"/>
              <a:t>are needed</a:t>
            </a:r>
            <a:r>
              <a:rPr lang="en-US" sz="2800" b="1" i="1"/>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b="1" dirty="0"/>
              <a:t>Tolerable Risk Framework</a:t>
            </a:r>
          </a:p>
        </p:txBody>
      </p:sp>
      <p:pic>
        <p:nvPicPr>
          <p:cNvPr id="310275" name="Picture 6"/>
          <p:cNvPicPr>
            <a:picLocks noChangeAspect="1" noChangeArrowheads="1"/>
          </p:cNvPicPr>
          <p:nvPr/>
        </p:nvPicPr>
        <p:blipFill>
          <a:blip r:embed="rId3" cstate="print"/>
          <a:srcRect/>
          <a:stretch>
            <a:fillRect/>
          </a:stretch>
        </p:blipFill>
        <p:spPr bwMode="auto">
          <a:xfrm>
            <a:off x="323850" y="2060575"/>
            <a:ext cx="4191000" cy="4210050"/>
          </a:xfrm>
          <a:prstGeom prst="rect">
            <a:avLst/>
          </a:prstGeom>
          <a:noFill/>
          <a:ln w="12700" algn="ctr">
            <a:noFill/>
            <a:miter lim="800000"/>
            <a:headEnd/>
            <a:tailEnd/>
          </a:ln>
        </p:spPr>
      </p:pic>
      <p:grpSp>
        <p:nvGrpSpPr>
          <p:cNvPr id="4" name="Group 4"/>
          <p:cNvGrpSpPr>
            <a:grpSpLocks/>
          </p:cNvGrpSpPr>
          <p:nvPr/>
        </p:nvGrpSpPr>
        <p:grpSpPr bwMode="auto">
          <a:xfrm>
            <a:off x="4572000" y="2276475"/>
            <a:ext cx="4464050" cy="952500"/>
            <a:chOff x="2880" y="1434"/>
            <a:chExt cx="2812" cy="600"/>
          </a:xfrm>
        </p:grpSpPr>
        <p:sp>
          <p:nvSpPr>
            <p:cNvPr id="2" name="Rectangle 2"/>
            <p:cNvSpPr>
              <a:spLocks noChangeArrowheads="1"/>
            </p:cNvSpPr>
            <p:nvPr/>
          </p:nvSpPr>
          <p:spPr bwMode="auto">
            <a:xfrm>
              <a:off x="3198" y="1434"/>
              <a:ext cx="2494" cy="600"/>
            </a:xfrm>
            <a:prstGeom prst="rect">
              <a:avLst/>
            </a:prstGeom>
            <a:noFill/>
            <a:ln w="9525">
              <a:noFill/>
              <a:miter lim="800000"/>
              <a:headEnd/>
              <a:tailEnd/>
            </a:ln>
          </p:spPr>
          <p:txBody>
            <a:bodyPr lIns="90488" tIns="44450" rIns="90488" bIns="44450" anchor="ctr"/>
            <a:lstStyle/>
            <a:p>
              <a:pPr marL="342900" indent="-342900">
                <a:spcBef>
                  <a:spcPct val="20000"/>
                </a:spcBef>
              </a:pPr>
              <a:r>
                <a:rPr lang="en-US" sz="2000"/>
                <a:t>Risk cannot be justified except in extraordinary circumstances</a:t>
              </a:r>
            </a:p>
          </p:txBody>
        </p:sp>
        <p:sp>
          <p:nvSpPr>
            <p:cNvPr id="310278" name="Line 6"/>
            <p:cNvSpPr>
              <a:spLocks noChangeShapeType="1"/>
            </p:cNvSpPr>
            <p:nvPr/>
          </p:nvSpPr>
          <p:spPr bwMode="auto">
            <a:xfrm>
              <a:off x="2880" y="1752"/>
              <a:ext cx="264" cy="0"/>
            </a:xfrm>
            <a:prstGeom prst="line">
              <a:avLst/>
            </a:prstGeom>
            <a:noFill/>
            <a:ln w="25400">
              <a:solidFill>
                <a:srgbClr val="000000"/>
              </a:solidFill>
              <a:round/>
              <a:headEnd/>
              <a:tailEnd type="triangle" w="lg" len="lg"/>
            </a:ln>
            <a:effectLst/>
          </p:spPr>
          <p:txBody>
            <a:bodyPr>
              <a:spAutoFit/>
            </a:bodyPr>
            <a:lstStyle/>
            <a:p>
              <a:endParaRPr lang="en-US"/>
            </a:p>
          </p:txBody>
        </p:sp>
      </p:grpSp>
      <p:grpSp>
        <p:nvGrpSpPr>
          <p:cNvPr id="5" name="Group 7"/>
          <p:cNvGrpSpPr>
            <a:grpSpLocks/>
          </p:cNvGrpSpPr>
          <p:nvPr/>
        </p:nvGrpSpPr>
        <p:grpSpPr bwMode="auto">
          <a:xfrm>
            <a:off x="4535488" y="3500438"/>
            <a:ext cx="4429125" cy="952500"/>
            <a:chOff x="2857" y="2205"/>
            <a:chExt cx="2790" cy="600"/>
          </a:xfrm>
        </p:grpSpPr>
        <p:sp>
          <p:nvSpPr>
            <p:cNvPr id="3" name="Rectangle 2"/>
            <p:cNvSpPr>
              <a:spLocks noChangeArrowheads="1"/>
            </p:cNvSpPr>
            <p:nvPr/>
          </p:nvSpPr>
          <p:spPr bwMode="auto">
            <a:xfrm>
              <a:off x="3152" y="2205"/>
              <a:ext cx="2495" cy="600"/>
            </a:xfrm>
            <a:prstGeom prst="rect">
              <a:avLst/>
            </a:prstGeom>
            <a:noFill/>
            <a:ln w="9525">
              <a:noFill/>
              <a:miter lim="800000"/>
              <a:headEnd/>
              <a:tailEnd/>
            </a:ln>
          </p:spPr>
          <p:txBody>
            <a:bodyPr lIns="90488" tIns="44450" rIns="90488" bIns="44450"/>
            <a:lstStyle/>
            <a:p>
              <a:pPr marL="342900" indent="-342900">
                <a:spcBef>
                  <a:spcPct val="20000"/>
                </a:spcBef>
              </a:pPr>
              <a:r>
                <a:rPr lang="en-US" sz="2000"/>
                <a:t>People and society are prepared to tolerate risk in order to secure benefits</a:t>
              </a:r>
            </a:p>
          </p:txBody>
        </p:sp>
        <p:sp>
          <p:nvSpPr>
            <p:cNvPr id="310281" name="Line 9"/>
            <p:cNvSpPr>
              <a:spLocks noChangeShapeType="1"/>
            </p:cNvSpPr>
            <p:nvPr/>
          </p:nvSpPr>
          <p:spPr bwMode="auto">
            <a:xfrm>
              <a:off x="2857" y="2523"/>
              <a:ext cx="264" cy="0"/>
            </a:xfrm>
            <a:prstGeom prst="line">
              <a:avLst/>
            </a:prstGeom>
            <a:noFill/>
            <a:ln w="25400">
              <a:solidFill>
                <a:srgbClr val="000000"/>
              </a:solidFill>
              <a:round/>
              <a:headEnd/>
              <a:tailEnd type="triangle" w="lg" len="lg"/>
            </a:ln>
            <a:effectLst/>
          </p:spPr>
          <p:txBody>
            <a:bodyPr>
              <a:spAutoFit/>
            </a:bodyPr>
            <a:lstStyle/>
            <a:p>
              <a:endParaRPr lang="en-US"/>
            </a:p>
          </p:txBody>
        </p:sp>
      </p:grpSp>
      <p:grpSp>
        <p:nvGrpSpPr>
          <p:cNvPr id="6" name="Group 10"/>
          <p:cNvGrpSpPr>
            <a:grpSpLocks/>
          </p:cNvGrpSpPr>
          <p:nvPr/>
        </p:nvGrpSpPr>
        <p:grpSpPr bwMode="auto">
          <a:xfrm>
            <a:off x="4572000" y="4905375"/>
            <a:ext cx="4319588" cy="1008063"/>
            <a:chOff x="2880" y="3090"/>
            <a:chExt cx="2721" cy="635"/>
          </a:xfrm>
        </p:grpSpPr>
        <p:sp>
          <p:nvSpPr>
            <p:cNvPr id="310283" name="Line 11"/>
            <p:cNvSpPr>
              <a:spLocks noChangeShapeType="1"/>
            </p:cNvSpPr>
            <p:nvPr/>
          </p:nvSpPr>
          <p:spPr bwMode="auto">
            <a:xfrm>
              <a:off x="2880" y="3430"/>
              <a:ext cx="264" cy="0"/>
            </a:xfrm>
            <a:prstGeom prst="line">
              <a:avLst/>
            </a:prstGeom>
            <a:noFill/>
            <a:ln w="25400">
              <a:solidFill>
                <a:srgbClr val="000000"/>
              </a:solidFill>
              <a:round/>
              <a:headEnd/>
              <a:tailEnd type="triangle" w="lg" len="lg"/>
            </a:ln>
            <a:effectLst/>
          </p:spPr>
          <p:txBody>
            <a:bodyPr>
              <a:spAutoFit/>
            </a:bodyPr>
            <a:lstStyle/>
            <a:p>
              <a:endParaRPr lang="en-US"/>
            </a:p>
          </p:txBody>
        </p:sp>
        <p:sp>
          <p:nvSpPr>
            <p:cNvPr id="1293314" name="Rectangle 2"/>
            <p:cNvSpPr>
              <a:spLocks noChangeArrowheads="1"/>
            </p:cNvSpPr>
            <p:nvPr/>
          </p:nvSpPr>
          <p:spPr bwMode="auto">
            <a:xfrm>
              <a:off x="3129" y="3090"/>
              <a:ext cx="2472" cy="635"/>
            </a:xfrm>
            <a:prstGeom prst="rect">
              <a:avLst/>
            </a:prstGeom>
            <a:noFill/>
            <a:ln w="9525">
              <a:noFill/>
              <a:miter lim="800000"/>
              <a:headEnd/>
              <a:tailEnd/>
            </a:ln>
          </p:spPr>
          <p:txBody>
            <a:bodyPr lIns="90488" tIns="44450" rIns="90488" bIns="44450"/>
            <a:lstStyle/>
            <a:p>
              <a:pPr marL="342900" indent="-342900">
                <a:spcBef>
                  <a:spcPct val="20000"/>
                </a:spcBef>
              </a:pPr>
              <a:r>
                <a:rPr lang="en-US" sz="2000"/>
                <a:t>Risk regarded as negligible with little or no effort to review, control, or reduce the risk</a:t>
              </a:r>
            </a:p>
          </p:txBody>
        </p:sp>
      </p:grpSp>
      <p:sp>
        <p:nvSpPr>
          <p:cNvPr id="310286" name="Oval 14"/>
          <p:cNvSpPr>
            <a:spLocks noChangeArrowheads="1"/>
          </p:cNvSpPr>
          <p:nvPr/>
        </p:nvSpPr>
        <p:spPr bwMode="auto">
          <a:xfrm rot="16200000">
            <a:off x="2627312" y="3321051"/>
            <a:ext cx="1763713" cy="900112"/>
          </a:xfrm>
          <a:prstGeom prst="ellipse">
            <a:avLst/>
          </a:prstGeom>
          <a:noFill/>
          <a:ln w="12700">
            <a:solidFill>
              <a:schemeClr val="tx1"/>
            </a:solidFill>
            <a:round/>
            <a:headEnd/>
            <a:tailEnd/>
          </a:ln>
          <a:effectLst/>
        </p:spPr>
        <p:txBody>
          <a:bodyPr wrap="none" anchor="ctr"/>
          <a:lstStyle/>
          <a:p>
            <a:pPr algn="ctr"/>
            <a:r>
              <a:rPr lang="en-US"/>
              <a:t>Dams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0286"/>
                                        </p:tgtEl>
                                        <p:attrNameLst>
                                          <p:attrName>style.visibility</p:attrName>
                                        </p:attrNameLst>
                                      </p:cBhvr>
                                      <p:to>
                                        <p:strVal val="visible"/>
                                      </p:to>
                                    </p:set>
                                    <p:anim calcmode="lin" valueType="num">
                                      <p:cBhvr additive="base">
                                        <p:cTn id="25" dur="1000" fill="hold"/>
                                        <p:tgtEl>
                                          <p:spTgt spid="310286"/>
                                        </p:tgtEl>
                                        <p:attrNameLst>
                                          <p:attrName>ppt_x</p:attrName>
                                        </p:attrNameLst>
                                      </p:cBhvr>
                                      <p:tavLst>
                                        <p:tav tm="0">
                                          <p:val>
                                            <p:strVal val="1+#ppt_w/2"/>
                                          </p:val>
                                        </p:tav>
                                        <p:tav tm="100000">
                                          <p:val>
                                            <p:strVal val="#ppt_x"/>
                                          </p:val>
                                        </p:tav>
                                      </p:tavLst>
                                    </p:anim>
                                    <p:anim calcmode="lin" valueType="num">
                                      <p:cBhvr additive="base">
                                        <p:cTn id="26" dur="1000" fill="hold"/>
                                        <p:tgtEl>
                                          <p:spTgt spid="3102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b="1" dirty="0"/>
              <a:t>Tolerable Risk Defined</a:t>
            </a:r>
          </a:p>
        </p:txBody>
      </p:sp>
      <p:sp>
        <p:nvSpPr>
          <p:cNvPr id="293891" name="Rectangle 3"/>
          <p:cNvSpPr>
            <a:spLocks noGrp="1" noChangeArrowheads="1"/>
          </p:cNvSpPr>
          <p:nvPr>
            <p:ph type="body" idx="1"/>
          </p:nvPr>
        </p:nvSpPr>
        <p:spPr>
          <a:xfrm>
            <a:off x="457200" y="2024063"/>
            <a:ext cx="8229600" cy="3600450"/>
          </a:xfrm>
        </p:spPr>
        <p:txBody>
          <a:bodyPr/>
          <a:lstStyle/>
          <a:p>
            <a:r>
              <a:rPr lang="en-US" sz="2800"/>
              <a:t>“Risk within a range that society can live with so as to </a:t>
            </a:r>
            <a:r>
              <a:rPr lang="en-US" sz="2800" b="1" u="sng">
                <a:solidFill>
                  <a:srgbClr val="0033CC"/>
                </a:solidFill>
              </a:rPr>
              <a:t>secure certain net benefits</a:t>
            </a:r>
            <a:r>
              <a:rPr lang="en-US" sz="2800"/>
              <a:t>.</a:t>
            </a:r>
          </a:p>
          <a:p>
            <a:r>
              <a:rPr lang="en-US" sz="2800"/>
              <a:t>It is a range that we </a:t>
            </a:r>
            <a:r>
              <a:rPr lang="en-US" sz="2800" b="1" u="sng">
                <a:solidFill>
                  <a:srgbClr val="0033CC"/>
                </a:solidFill>
              </a:rPr>
              <a:t>do not regard as negligible</a:t>
            </a:r>
            <a:r>
              <a:rPr lang="en-US" sz="2800"/>
              <a:t> or as something we might ignore,</a:t>
            </a:r>
          </a:p>
          <a:p>
            <a:r>
              <a:rPr lang="en-US" sz="2800"/>
              <a:t>but rather as something we need to</a:t>
            </a:r>
            <a:r>
              <a:rPr lang="en-US" sz="2800" b="1">
                <a:solidFill>
                  <a:srgbClr val="CC3300"/>
                </a:solidFill>
              </a:rPr>
              <a:t> </a:t>
            </a:r>
            <a:r>
              <a:rPr lang="en-US" sz="2800" b="1" u="sng">
                <a:solidFill>
                  <a:srgbClr val="0033CC"/>
                </a:solidFill>
              </a:rPr>
              <a:t>keep under review</a:t>
            </a:r>
          </a:p>
          <a:p>
            <a:r>
              <a:rPr lang="en-US" sz="2800"/>
              <a:t>and </a:t>
            </a:r>
            <a:r>
              <a:rPr lang="en-US" sz="2800" b="1" u="sng">
                <a:solidFill>
                  <a:srgbClr val="0033CC"/>
                </a:solidFill>
              </a:rPr>
              <a:t>reduce it still further if and as we can</a:t>
            </a:r>
            <a:r>
              <a:rPr lang="en-US" sz="2800"/>
              <a:t>.”</a:t>
            </a:r>
          </a:p>
        </p:txBody>
      </p:sp>
      <p:sp>
        <p:nvSpPr>
          <p:cNvPr id="293892" name="Rectangle 4"/>
          <p:cNvSpPr>
            <a:spLocks noChangeArrowheads="1"/>
          </p:cNvSpPr>
          <p:nvPr/>
        </p:nvSpPr>
        <p:spPr bwMode="auto">
          <a:xfrm>
            <a:off x="1219200" y="5638800"/>
            <a:ext cx="5753100" cy="517525"/>
          </a:xfrm>
          <a:prstGeom prst="rect">
            <a:avLst/>
          </a:prstGeom>
          <a:noFill/>
          <a:ln w="12700" algn="ctr">
            <a:noFill/>
            <a:miter lim="800000"/>
            <a:headEnd/>
            <a:tailEnd/>
          </a:ln>
          <a:effectLst/>
        </p:spPr>
        <p:txBody>
          <a:bodyPr>
            <a:spAutoFit/>
          </a:bodyPr>
          <a:lstStyle/>
          <a:p>
            <a:pPr algn="r">
              <a:spcBef>
                <a:spcPct val="20000"/>
              </a:spcBef>
              <a:buClr>
                <a:schemeClr val="accent1"/>
              </a:buClr>
              <a:buSzPct val="50000"/>
              <a:buFont typeface="Wingdings" pitchFamily="2" charset="2"/>
              <a:buNone/>
            </a:pPr>
            <a:r>
              <a:rPr lang="en-US" sz="1400" dirty="0">
                <a:solidFill>
                  <a:srgbClr val="000000"/>
                </a:solidFill>
              </a:rPr>
              <a:t>Risk Assessment in Dam Safety Management: A Reconnaissance of Benefits, Methods and Current Applications (ICOLD 130),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slide(fromBottom)">
                                      <p:cBhvr>
                                        <p:cTn id="7" dur="1000"/>
                                        <p:tgtEl>
                                          <p:spTgt spid="293891">
                                            <p:txEl>
                                              <p:pRg st="0" end="0"/>
                                            </p:txEl>
                                          </p:spTgt>
                                        </p:tgtEl>
                                      </p:cBhvr>
                                    </p:animEffect>
                                  </p:childTnLst>
                                  <p:subTnLst>
                                    <p:animClr>
                                      <p:cBhvr override="childStyle">
                                        <p:cTn dur="1" fill="hold" display="0" masterRel="nextClick" afterEffect="1"/>
                                        <p:tgtEl>
                                          <p:spTgt spid="293891">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3891">
                                            <p:txEl>
                                              <p:pRg st="1" end="1"/>
                                            </p:txEl>
                                          </p:spTgt>
                                        </p:tgtEl>
                                        <p:attrNameLst>
                                          <p:attrName>style.visibility</p:attrName>
                                        </p:attrNameLst>
                                      </p:cBhvr>
                                      <p:to>
                                        <p:strVal val="visible"/>
                                      </p:to>
                                    </p:set>
                                    <p:animEffect transition="in" filter="slide(fromBottom)">
                                      <p:cBhvr>
                                        <p:cTn id="12" dur="1000"/>
                                        <p:tgtEl>
                                          <p:spTgt spid="293891">
                                            <p:txEl>
                                              <p:pRg st="1" end="1"/>
                                            </p:txEl>
                                          </p:spTgt>
                                        </p:tgtEl>
                                      </p:cBhvr>
                                    </p:animEffect>
                                  </p:childTnLst>
                                  <p:subTnLst>
                                    <p:animClr>
                                      <p:cBhvr override="childStyle">
                                        <p:cTn dur="1" fill="hold" display="0" masterRel="nextClick" afterEffect="1"/>
                                        <p:tgtEl>
                                          <p:spTgt spid="293891">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93891">
                                            <p:txEl>
                                              <p:pRg st="2" end="2"/>
                                            </p:txEl>
                                          </p:spTgt>
                                        </p:tgtEl>
                                        <p:attrNameLst>
                                          <p:attrName>style.visibility</p:attrName>
                                        </p:attrNameLst>
                                      </p:cBhvr>
                                      <p:to>
                                        <p:strVal val="visible"/>
                                      </p:to>
                                    </p:set>
                                    <p:animEffect transition="in" filter="slide(fromBottom)">
                                      <p:cBhvr>
                                        <p:cTn id="17" dur="1000"/>
                                        <p:tgtEl>
                                          <p:spTgt spid="293891">
                                            <p:txEl>
                                              <p:pRg st="2" end="2"/>
                                            </p:txEl>
                                          </p:spTgt>
                                        </p:tgtEl>
                                      </p:cBhvr>
                                    </p:animEffect>
                                  </p:childTnLst>
                                  <p:subTnLst>
                                    <p:animClr>
                                      <p:cBhvr override="childStyle">
                                        <p:cTn dur="1" fill="hold" display="0" masterRel="nextClick" afterEffect="1"/>
                                        <p:tgtEl>
                                          <p:spTgt spid="293891">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3891">
                                            <p:txEl>
                                              <p:pRg st="3" end="3"/>
                                            </p:txEl>
                                          </p:spTgt>
                                        </p:tgtEl>
                                        <p:attrNameLst>
                                          <p:attrName>style.visibility</p:attrName>
                                        </p:attrNameLst>
                                      </p:cBhvr>
                                      <p:to>
                                        <p:strVal val="visible"/>
                                      </p:to>
                                    </p:set>
                                    <p:animEffect transition="in" filter="slide(fromBottom)">
                                      <p:cBhvr>
                                        <p:cTn id="22" dur="1000"/>
                                        <p:tgtEl>
                                          <p:spTgt spid="293891">
                                            <p:txEl>
                                              <p:pRg st="3" end="3"/>
                                            </p:txEl>
                                          </p:spTgt>
                                        </p:tgtEl>
                                      </p:cBhvr>
                                    </p:animEffect>
                                  </p:childTnLst>
                                  <p:subTnLst>
                                    <p:animClr>
                                      <p:cBhvr override="childStyle">
                                        <p:cTn dur="1" fill="hold" display="0" masterRel="nextClick" afterEffect="1"/>
                                        <p:tgtEl>
                                          <p:spTgt spid="293891">
                                            <p:txEl>
                                              <p:pRg st="3" end="3"/>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3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p:bldP spid="29389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76200" y="381000"/>
            <a:ext cx="9144000" cy="1143000"/>
          </a:xfrm>
        </p:spPr>
        <p:txBody>
          <a:bodyPr/>
          <a:lstStyle/>
          <a:p>
            <a:r>
              <a:rPr lang="en-US" sz="3700" b="1" dirty="0"/>
              <a:t>Tolerable Risk Principles &amp; Considerations</a:t>
            </a:r>
          </a:p>
        </p:txBody>
      </p:sp>
      <p:sp>
        <p:nvSpPr>
          <p:cNvPr id="296963" name="Rectangle 3"/>
          <p:cNvSpPr>
            <a:spLocks noGrp="1" noChangeArrowheads="1"/>
          </p:cNvSpPr>
          <p:nvPr>
            <p:ph type="body" idx="1"/>
          </p:nvPr>
        </p:nvSpPr>
        <p:spPr>
          <a:xfrm>
            <a:off x="457200" y="1881188"/>
            <a:ext cx="8255000" cy="4356100"/>
          </a:xfrm>
        </p:spPr>
        <p:txBody>
          <a:bodyPr/>
          <a:lstStyle/>
          <a:p>
            <a:pPr>
              <a:lnSpc>
                <a:spcPct val="90000"/>
              </a:lnSpc>
            </a:pPr>
            <a:r>
              <a:rPr lang="en-US" sz="2400" dirty="0"/>
              <a:t>Equity (Principle)</a:t>
            </a:r>
          </a:p>
          <a:p>
            <a:pPr lvl="1">
              <a:lnSpc>
                <a:spcPct val="90000"/>
              </a:lnSpc>
            </a:pPr>
            <a:r>
              <a:rPr lang="en-US" sz="2000" dirty="0"/>
              <a:t>“The right of individuals and society to be protected, and the right that the interests of all are treated with fairness”</a:t>
            </a:r>
          </a:p>
          <a:p>
            <a:pPr>
              <a:lnSpc>
                <a:spcPct val="90000"/>
              </a:lnSpc>
            </a:pPr>
            <a:r>
              <a:rPr lang="en-US" sz="2400" dirty="0"/>
              <a:t>Efficiency (Principle)</a:t>
            </a:r>
          </a:p>
          <a:p>
            <a:pPr lvl="1">
              <a:lnSpc>
                <a:spcPct val="90000"/>
              </a:lnSpc>
            </a:pPr>
            <a:r>
              <a:rPr lang="en-US" sz="2000" dirty="0"/>
              <a:t>“The need for society to distribute and use available resources so as to achieve the greatest benefit”</a:t>
            </a:r>
          </a:p>
          <a:p>
            <a:pPr>
              <a:lnSpc>
                <a:spcPct val="90000"/>
              </a:lnSpc>
            </a:pPr>
            <a:r>
              <a:rPr lang="en-US" sz="2400" dirty="0"/>
              <a:t>As Low as Reasonably Practicable (ALARP) (Considerations)</a:t>
            </a:r>
          </a:p>
          <a:p>
            <a:pPr lvl="1">
              <a:lnSpc>
                <a:spcPct val="90000"/>
              </a:lnSpc>
            </a:pPr>
            <a:r>
              <a:rPr lang="en-US" sz="2000" dirty="0"/>
              <a:t>Existing good practice</a:t>
            </a:r>
          </a:p>
          <a:p>
            <a:pPr lvl="1">
              <a:lnSpc>
                <a:spcPct val="90000"/>
              </a:lnSpc>
            </a:pPr>
            <a:r>
              <a:rPr lang="en-US" sz="2000" dirty="0"/>
              <a:t>Cost effectiveness</a:t>
            </a:r>
          </a:p>
          <a:p>
            <a:pPr lvl="1">
              <a:lnSpc>
                <a:spcPct val="90000"/>
              </a:lnSpc>
            </a:pPr>
            <a:r>
              <a:rPr lang="en-US" sz="2000" dirty="0" err="1"/>
              <a:t>Disproportionality</a:t>
            </a:r>
            <a:endParaRPr lang="en-US" sz="2000" dirty="0"/>
          </a:p>
          <a:p>
            <a:pPr lvl="1">
              <a:lnSpc>
                <a:spcPct val="90000"/>
              </a:lnSpc>
            </a:pPr>
            <a:r>
              <a:rPr lang="en-US" sz="2000" dirty="0"/>
              <a:t>Societal concerns</a:t>
            </a:r>
          </a:p>
        </p:txBody>
      </p:sp>
      <p:sp>
        <p:nvSpPr>
          <p:cNvPr id="296964" name="Rectangle 4"/>
          <p:cNvSpPr>
            <a:spLocks noChangeArrowheads="1"/>
          </p:cNvSpPr>
          <p:nvPr/>
        </p:nvSpPr>
        <p:spPr bwMode="auto">
          <a:xfrm>
            <a:off x="685800" y="6340475"/>
            <a:ext cx="5573713" cy="517525"/>
          </a:xfrm>
          <a:prstGeom prst="rect">
            <a:avLst/>
          </a:prstGeom>
          <a:noFill/>
          <a:ln w="12700" algn="ctr">
            <a:noFill/>
            <a:miter lim="800000"/>
            <a:headEnd/>
            <a:tailEnd/>
          </a:ln>
          <a:effectLst/>
        </p:spPr>
        <p:txBody>
          <a:bodyPr>
            <a:spAutoFit/>
          </a:bodyPr>
          <a:lstStyle/>
          <a:p>
            <a:pPr algn="r">
              <a:spcBef>
                <a:spcPct val="20000"/>
              </a:spcBef>
              <a:buClr>
                <a:schemeClr val="accent1"/>
              </a:buClr>
              <a:buSzPct val="50000"/>
              <a:buFont typeface="Wingdings" pitchFamily="2" charset="2"/>
              <a:buNone/>
            </a:pPr>
            <a:r>
              <a:rPr lang="en-US" sz="1400" dirty="0">
                <a:solidFill>
                  <a:srgbClr val="000000"/>
                </a:solidFill>
              </a:rPr>
              <a:t>Risk Assessment in Dam Safety Management: A Reconnaissance of Benefits, Methods and Current Applications (ICOLD 130),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fade">
                                      <p:cBhvr>
                                        <p:cTn id="7" dur="1000"/>
                                        <p:tgtEl>
                                          <p:spTgt spid="296963">
                                            <p:txEl>
                                              <p:pRg st="0" end="0"/>
                                            </p:txEl>
                                          </p:spTgt>
                                        </p:tgtEl>
                                      </p:cBhvr>
                                    </p:animEffect>
                                  </p:childTnLst>
                                  <p:subTnLst>
                                    <p:animClr>
                                      <p:cBhvr override="childStyle">
                                        <p:cTn dur="1" fill="hold" display="0" masterRel="nextClick" afterEffect="1"/>
                                        <p:tgtEl>
                                          <p:spTgt spid="29696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296963">
                                            <p:txEl>
                                              <p:pRg st="1" end="1"/>
                                            </p:txEl>
                                          </p:spTgt>
                                        </p:tgtEl>
                                        <p:attrNameLst>
                                          <p:attrName>style.visibility</p:attrName>
                                        </p:attrNameLst>
                                      </p:cBhvr>
                                      <p:to>
                                        <p:strVal val="visible"/>
                                      </p:to>
                                    </p:set>
                                    <p:animEffect transition="in" filter="fade">
                                      <p:cBhvr>
                                        <p:cTn id="10" dur="1000"/>
                                        <p:tgtEl>
                                          <p:spTgt spid="296963">
                                            <p:txEl>
                                              <p:pRg st="1" end="1"/>
                                            </p:txEl>
                                          </p:spTgt>
                                        </p:tgtEl>
                                      </p:cBhvr>
                                    </p:animEffect>
                                  </p:childTnLst>
                                  <p:subTnLst>
                                    <p:animClr>
                                      <p:cBhvr override="childStyle">
                                        <p:cTn dur="1" fill="hold" display="0" masterRel="nextClick" afterEffect="1"/>
                                        <p:tgtEl>
                                          <p:spTgt spid="29696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animEffect transition="in" filter="fade">
                                      <p:cBhvr>
                                        <p:cTn id="15" dur="1000"/>
                                        <p:tgtEl>
                                          <p:spTgt spid="296963">
                                            <p:txEl>
                                              <p:pRg st="2" end="2"/>
                                            </p:txEl>
                                          </p:spTgt>
                                        </p:tgtEl>
                                      </p:cBhvr>
                                    </p:animEffect>
                                  </p:childTnLst>
                                  <p:subTnLst>
                                    <p:animClr>
                                      <p:cBhvr override="childStyle">
                                        <p:cTn dur="1" fill="hold" display="0" masterRel="nextClick" afterEffect="1"/>
                                        <p:tgtEl>
                                          <p:spTgt spid="29696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296963">
                                            <p:txEl>
                                              <p:pRg st="3" end="3"/>
                                            </p:txEl>
                                          </p:spTgt>
                                        </p:tgtEl>
                                        <p:attrNameLst>
                                          <p:attrName>style.visibility</p:attrName>
                                        </p:attrNameLst>
                                      </p:cBhvr>
                                      <p:to>
                                        <p:strVal val="visible"/>
                                      </p:to>
                                    </p:set>
                                    <p:animEffect transition="in" filter="fade">
                                      <p:cBhvr>
                                        <p:cTn id="18" dur="1000"/>
                                        <p:tgtEl>
                                          <p:spTgt spid="296963">
                                            <p:txEl>
                                              <p:pRg st="3" end="3"/>
                                            </p:txEl>
                                          </p:spTgt>
                                        </p:tgtEl>
                                      </p:cBhvr>
                                    </p:animEffect>
                                  </p:childTnLst>
                                  <p:subTnLst>
                                    <p:animClr>
                                      <p:cBhvr override="childStyle">
                                        <p:cTn dur="1" fill="hold" display="0" masterRel="nextClick" afterEffect="1"/>
                                        <p:tgtEl>
                                          <p:spTgt spid="29696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6963">
                                            <p:txEl>
                                              <p:pRg st="4" end="4"/>
                                            </p:txEl>
                                          </p:spTgt>
                                        </p:tgtEl>
                                        <p:attrNameLst>
                                          <p:attrName>style.visibility</p:attrName>
                                        </p:attrNameLst>
                                      </p:cBhvr>
                                      <p:to>
                                        <p:strVal val="visible"/>
                                      </p:to>
                                    </p:set>
                                    <p:animEffect transition="in" filter="fade">
                                      <p:cBhvr>
                                        <p:cTn id="23" dur="1000"/>
                                        <p:tgtEl>
                                          <p:spTgt spid="296963">
                                            <p:txEl>
                                              <p:pRg st="4" end="4"/>
                                            </p:txEl>
                                          </p:spTgt>
                                        </p:tgtEl>
                                      </p:cBhvr>
                                    </p:animEffect>
                                  </p:childTnLst>
                                  <p:subTnLst>
                                    <p:animClr>
                                      <p:cBhvr override="childStyle">
                                        <p:cTn dur="1" fill="hold" display="0" masterRel="nextClick" afterEffect="1"/>
                                        <p:tgtEl>
                                          <p:spTgt spid="296963">
                                            <p:txEl>
                                              <p:pRg st="4" end="4"/>
                                            </p:txEl>
                                          </p:spTgt>
                                        </p:tgtEl>
                                        <p:attrNameLst>
                                          <p:attrName>ppt_c</p:attrName>
                                        </p:attrNameLst>
                                      </p:cBhvr>
                                      <p:to>
                                        <a:srgbClr val="808080"/>
                                      </p:to>
                                    </p:animClr>
                                  </p:subTnLst>
                                </p:cTn>
                              </p:par>
                              <p:par>
                                <p:cTn id="24" presetID="10" presetClass="entr" presetSubtype="0" fill="hold" grpId="0" nodeType="withEffect">
                                  <p:stCondLst>
                                    <p:cond delay="0"/>
                                  </p:stCondLst>
                                  <p:childTnLst>
                                    <p:set>
                                      <p:cBhvr>
                                        <p:cTn id="25" dur="1" fill="hold">
                                          <p:stCondLst>
                                            <p:cond delay="0"/>
                                          </p:stCondLst>
                                        </p:cTn>
                                        <p:tgtEl>
                                          <p:spTgt spid="296963">
                                            <p:txEl>
                                              <p:pRg st="5" end="5"/>
                                            </p:txEl>
                                          </p:spTgt>
                                        </p:tgtEl>
                                        <p:attrNameLst>
                                          <p:attrName>style.visibility</p:attrName>
                                        </p:attrNameLst>
                                      </p:cBhvr>
                                      <p:to>
                                        <p:strVal val="visible"/>
                                      </p:to>
                                    </p:set>
                                    <p:animEffect transition="in" filter="fade">
                                      <p:cBhvr>
                                        <p:cTn id="26" dur="1000"/>
                                        <p:tgtEl>
                                          <p:spTgt spid="296963">
                                            <p:txEl>
                                              <p:pRg st="5" end="5"/>
                                            </p:txEl>
                                          </p:spTgt>
                                        </p:tgtEl>
                                      </p:cBhvr>
                                    </p:animEffect>
                                  </p:childTnLst>
                                  <p:subTnLst>
                                    <p:animClr>
                                      <p:cBhvr override="childStyle">
                                        <p:cTn dur="1" fill="hold" display="0" masterRel="nextClick" afterEffect="1"/>
                                        <p:tgtEl>
                                          <p:spTgt spid="296963">
                                            <p:txEl>
                                              <p:pRg st="5" end="5"/>
                                            </p:txEl>
                                          </p:spTgt>
                                        </p:tgtEl>
                                        <p:attrNameLst>
                                          <p:attrName>ppt_c</p:attrName>
                                        </p:attrNameLst>
                                      </p:cBhvr>
                                      <p:to>
                                        <a:srgbClr val="808080"/>
                                      </p:to>
                                    </p:animClr>
                                  </p:subTnLst>
                                </p:cTn>
                              </p:par>
                              <p:par>
                                <p:cTn id="27" presetID="10" presetClass="entr" presetSubtype="0" fill="hold" grpId="0" nodeType="withEffect">
                                  <p:stCondLst>
                                    <p:cond delay="0"/>
                                  </p:stCondLst>
                                  <p:childTnLst>
                                    <p:set>
                                      <p:cBhvr>
                                        <p:cTn id="28" dur="1" fill="hold">
                                          <p:stCondLst>
                                            <p:cond delay="0"/>
                                          </p:stCondLst>
                                        </p:cTn>
                                        <p:tgtEl>
                                          <p:spTgt spid="296963">
                                            <p:txEl>
                                              <p:pRg st="6" end="6"/>
                                            </p:txEl>
                                          </p:spTgt>
                                        </p:tgtEl>
                                        <p:attrNameLst>
                                          <p:attrName>style.visibility</p:attrName>
                                        </p:attrNameLst>
                                      </p:cBhvr>
                                      <p:to>
                                        <p:strVal val="visible"/>
                                      </p:to>
                                    </p:set>
                                    <p:animEffect transition="in" filter="fade">
                                      <p:cBhvr>
                                        <p:cTn id="29" dur="1000"/>
                                        <p:tgtEl>
                                          <p:spTgt spid="296963">
                                            <p:txEl>
                                              <p:pRg st="6" end="6"/>
                                            </p:txEl>
                                          </p:spTgt>
                                        </p:tgtEl>
                                      </p:cBhvr>
                                    </p:animEffect>
                                  </p:childTnLst>
                                  <p:subTnLst>
                                    <p:animClr>
                                      <p:cBhvr override="childStyle">
                                        <p:cTn dur="1" fill="hold" display="0" masterRel="nextClick" afterEffect="1"/>
                                        <p:tgtEl>
                                          <p:spTgt spid="296963">
                                            <p:txEl>
                                              <p:pRg st="6" end="6"/>
                                            </p:txEl>
                                          </p:spTgt>
                                        </p:tgtEl>
                                        <p:attrNameLst>
                                          <p:attrName>ppt_c</p:attrName>
                                        </p:attrNameLst>
                                      </p:cBhvr>
                                      <p:to>
                                        <a:srgbClr val="808080"/>
                                      </p:to>
                                    </p:animClr>
                                  </p:subTnLst>
                                </p:cTn>
                              </p:par>
                              <p:par>
                                <p:cTn id="30" presetID="10" presetClass="entr" presetSubtype="0" fill="hold" grpId="0" nodeType="withEffect">
                                  <p:stCondLst>
                                    <p:cond delay="0"/>
                                  </p:stCondLst>
                                  <p:childTnLst>
                                    <p:set>
                                      <p:cBhvr>
                                        <p:cTn id="31" dur="1" fill="hold">
                                          <p:stCondLst>
                                            <p:cond delay="0"/>
                                          </p:stCondLst>
                                        </p:cTn>
                                        <p:tgtEl>
                                          <p:spTgt spid="296963">
                                            <p:txEl>
                                              <p:pRg st="7" end="7"/>
                                            </p:txEl>
                                          </p:spTgt>
                                        </p:tgtEl>
                                        <p:attrNameLst>
                                          <p:attrName>style.visibility</p:attrName>
                                        </p:attrNameLst>
                                      </p:cBhvr>
                                      <p:to>
                                        <p:strVal val="visible"/>
                                      </p:to>
                                    </p:set>
                                    <p:animEffect transition="in" filter="fade">
                                      <p:cBhvr>
                                        <p:cTn id="32" dur="1000"/>
                                        <p:tgtEl>
                                          <p:spTgt spid="296963">
                                            <p:txEl>
                                              <p:pRg st="7" end="7"/>
                                            </p:txEl>
                                          </p:spTgt>
                                        </p:tgtEl>
                                      </p:cBhvr>
                                    </p:animEffect>
                                  </p:childTnLst>
                                  <p:subTnLst>
                                    <p:animClr>
                                      <p:cBhvr override="childStyle">
                                        <p:cTn dur="1" fill="hold" display="0" masterRel="nextClick" afterEffect="1"/>
                                        <p:tgtEl>
                                          <p:spTgt spid="296963">
                                            <p:txEl>
                                              <p:pRg st="7" end="7"/>
                                            </p:txEl>
                                          </p:spTgt>
                                        </p:tgtEl>
                                        <p:attrNameLst>
                                          <p:attrName>ppt_c</p:attrName>
                                        </p:attrNameLst>
                                      </p:cBhvr>
                                      <p:to>
                                        <a:srgbClr val="808080"/>
                                      </p:to>
                                    </p:animClr>
                                  </p:subTnLst>
                                </p:cTn>
                              </p:par>
                              <p:par>
                                <p:cTn id="33" presetID="10" presetClass="entr" presetSubtype="0" fill="hold" grpId="0" nodeType="withEffect">
                                  <p:stCondLst>
                                    <p:cond delay="0"/>
                                  </p:stCondLst>
                                  <p:childTnLst>
                                    <p:set>
                                      <p:cBhvr>
                                        <p:cTn id="34" dur="1" fill="hold">
                                          <p:stCondLst>
                                            <p:cond delay="0"/>
                                          </p:stCondLst>
                                        </p:cTn>
                                        <p:tgtEl>
                                          <p:spTgt spid="296963">
                                            <p:txEl>
                                              <p:pRg st="8" end="8"/>
                                            </p:txEl>
                                          </p:spTgt>
                                        </p:tgtEl>
                                        <p:attrNameLst>
                                          <p:attrName>style.visibility</p:attrName>
                                        </p:attrNameLst>
                                      </p:cBhvr>
                                      <p:to>
                                        <p:strVal val="visible"/>
                                      </p:to>
                                    </p:set>
                                    <p:animEffect transition="in" filter="fade">
                                      <p:cBhvr>
                                        <p:cTn id="35" dur="1000"/>
                                        <p:tgtEl>
                                          <p:spTgt spid="296963">
                                            <p:txEl>
                                              <p:pRg st="8" end="8"/>
                                            </p:txEl>
                                          </p:spTgt>
                                        </p:tgtEl>
                                      </p:cBhvr>
                                    </p:animEffect>
                                  </p:childTnLst>
                                  <p:subTnLst>
                                    <p:animClr>
                                      <p:cBhvr override="childStyle">
                                        <p:cTn dur="1" fill="hold" display="0" masterRel="nextClick" afterEffect="1"/>
                                        <p:tgtEl>
                                          <p:spTgt spid="296963">
                                            <p:txEl>
                                              <p:pRg st="8" end="8"/>
                                            </p:txEl>
                                          </p:spTgt>
                                        </p:tgtEl>
                                        <p:attrNameLst>
                                          <p:attrName>ppt_c</p:attrName>
                                        </p:attrNameLst>
                                      </p:cBhvr>
                                      <p:to>
                                        <a:srgbClr val="808080"/>
                                      </p:to>
                                    </p:animClr>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6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P spid="29696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a:blip r:embed="rId3" cstate="print"/>
          <a:srcRect/>
          <a:stretch>
            <a:fillRect/>
          </a:stretch>
        </p:blipFill>
        <p:spPr bwMode="auto">
          <a:xfrm>
            <a:off x="0" y="22671"/>
            <a:ext cx="9144000" cy="6835329"/>
          </a:xfrm>
          <a:prstGeom prst="rect">
            <a:avLst/>
          </a:prstGeom>
          <a:noFill/>
          <a:ln w="9525">
            <a:noFill/>
            <a:miter lim="800000"/>
            <a:headEnd/>
            <a:tailEnd/>
          </a:ln>
          <a:effectLst/>
        </p:spPr>
      </p:pic>
      <p:sp>
        <p:nvSpPr>
          <p:cNvPr id="297987" name="Rectangle 3"/>
          <p:cNvSpPr>
            <a:spLocks noChangeArrowheads="1"/>
          </p:cNvSpPr>
          <p:nvPr/>
        </p:nvSpPr>
        <p:spPr bwMode="auto">
          <a:xfrm>
            <a:off x="0" y="1028700"/>
            <a:ext cx="9144000" cy="0"/>
          </a:xfrm>
          <a:prstGeom prst="rect">
            <a:avLst/>
          </a:prstGeom>
          <a:noFill/>
          <a:ln w="9525">
            <a:noFill/>
            <a:miter lim="800000"/>
            <a:headEnd/>
            <a:tailEnd/>
          </a:ln>
          <a:effectLst/>
        </p:spPr>
        <p:txBody>
          <a:bodyPr wrap="none" anchor="ctr">
            <a:spAutoFit/>
          </a:bodyPr>
          <a:lstStyle/>
          <a:p>
            <a:endParaRPr lang="en-US"/>
          </a:p>
        </p:txBody>
      </p:sp>
      <p:sp>
        <p:nvSpPr>
          <p:cNvPr id="297988" name="Rectangle 4"/>
          <p:cNvSpPr>
            <a:spLocks noChangeArrowheads="1"/>
          </p:cNvSpPr>
          <p:nvPr/>
        </p:nvSpPr>
        <p:spPr bwMode="auto">
          <a:xfrm>
            <a:off x="0" y="1181100"/>
            <a:ext cx="9144000" cy="0"/>
          </a:xfrm>
          <a:prstGeom prst="rect">
            <a:avLst/>
          </a:prstGeom>
          <a:noFill/>
          <a:ln w="9525">
            <a:noFill/>
            <a:miter lim="800000"/>
            <a:headEnd/>
            <a:tailEnd/>
          </a:ln>
          <a:effectLst/>
        </p:spPr>
        <p:txBody>
          <a:bodyPr wrap="none" anchor="ctr">
            <a:spAutoFit/>
          </a:bodyPr>
          <a:lstStyle/>
          <a:p>
            <a:endParaRPr lang="en-US"/>
          </a:p>
        </p:txBody>
      </p:sp>
      <p:sp>
        <p:nvSpPr>
          <p:cNvPr id="297989" name="Text Box 5"/>
          <p:cNvSpPr txBox="1">
            <a:spLocks noChangeArrowheads="1"/>
          </p:cNvSpPr>
          <p:nvPr/>
        </p:nvSpPr>
        <p:spPr bwMode="auto">
          <a:xfrm>
            <a:off x="0" y="381000"/>
            <a:ext cx="9144000" cy="762000"/>
          </a:xfrm>
          <a:prstGeom prst="rect">
            <a:avLst/>
          </a:prstGeom>
          <a:noFill/>
          <a:ln w="9525">
            <a:noFill/>
            <a:miter lim="800000"/>
            <a:headEnd/>
            <a:tailEnd/>
          </a:ln>
          <a:effectLst/>
        </p:spPr>
        <p:txBody>
          <a:bodyPr>
            <a:spAutoFit/>
          </a:bodyPr>
          <a:lstStyle/>
          <a:p>
            <a:pPr algn="ctr">
              <a:spcBef>
                <a:spcPct val="50000"/>
              </a:spcBef>
            </a:pPr>
            <a:r>
              <a:rPr lang="en-GB" sz="4400" b="1" dirty="0">
                <a:solidFill>
                  <a:schemeClr val="tx2"/>
                </a:solidFill>
              </a:rPr>
              <a:t>Equity</a:t>
            </a:r>
            <a:endParaRPr lang="en-US" sz="4400" b="1" dirty="0">
              <a:solidFill>
                <a:schemeClr val="tx2"/>
              </a:solidFill>
            </a:endParaRPr>
          </a:p>
        </p:txBody>
      </p:sp>
      <p:sp>
        <p:nvSpPr>
          <p:cNvPr id="297990" name="Rectangle 6"/>
          <p:cNvSpPr>
            <a:spLocks noChangeArrowheads="1"/>
          </p:cNvSpPr>
          <p:nvPr/>
        </p:nvSpPr>
        <p:spPr bwMode="auto">
          <a:xfrm>
            <a:off x="0" y="1181100"/>
            <a:ext cx="9144000" cy="0"/>
          </a:xfrm>
          <a:prstGeom prst="rect">
            <a:avLst/>
          </a:prstGeom>
          <a:noFill/>
          <a:ln w="9525">
            <a:noFill/>
            <a:miter lim="800000"/>
            <a:headEnd/>
            <a:tailEnd/>
          </a:ln>
          <a:effectLst/>
        </p:spPr>
        <p:txBody>
          <a:bodyPr wrap="none" anchor="ctr">
            <a:spAutoFit/>
          </a:bodyPr>
          <a:lstStyle/>
          <a:p>
            <a:endParaRPr lang="en-US"/>
          </a:p>
        </p:txBody>
      </p:sp>
      <p:sp>
        <p:nvSpPr>
          <p:cNvPr id="297991" name="Oval 7"/>
          <p:cNvSpPr>
            <a:spLocks noChangeArrowheads="1"/>
          </p:cNvSpPr>
          <p:nvPr/>
        </p:nvSpPr>
        <p:spPr bwMode="auto">
          <a:xfrm>
            <a:off x="6096000" y="2438400"/>
            <a:ext cx="1763713" cy="396875"/>
          </a:xfrm>
          <a:prstGeom prst="ellipse">
            <a:avLst/>
          </a:prstGeom>
          <a:solidFill>
            <a:srgbClr val="0000FF">
              <a:alpha val="25000"/>
            </a:srgbClr>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97991"/>
                                        </p:tgtEl>
                                        <p:attrNameLst>
                                          <p:attrName>style.visibility</p:attrName>
                                        </p:attrNameLst>
                                      </p:cBhvr>
                                      <p:to>
                                        <p:strVal val="visible"/>
                                      </p:to>
                                    </p:set>
                                    <p:anim calcmode="lin" valueType="num">
                                      <p:cBhvr additive="base">
                                        <p:cTn id="7" dur="500" fill="hold"/>
                                        <p:tgtEl>
                                          <p:spTgt spid="297991"/>
                                        </p:tgtEl>
                                        <p:attrNameLst>
                                          <p:attrName>ppt_x</p:attrName>
                                        </p:attrNameLst>
                                      </p:cBhvr>
                                      <p:tavLst>
                                        <p:tav tm="0">
                                          <p:val>
                                            <p:strVal val="1+#ppt_w/2"/>
                                          </p:val>
                                        </p:tav>
                                        <p:tav tm="100000">
                                          <p:val>
                                            <p:strVal val="#ppt_x"/>
                                          </p:val>
                                        </p:tav>
                                      </p:tavLst>
                                    </p:anim>
                                    <p:anim calcmode="lin" valueType="num">
                                      <p:cBhvr additive="base">
                                        <p:cTn id="8" dur="500" fill="hold"/>
                                        <p:tgtEl>
                                          <p:spTgt spid="2979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p:cNvPicPr>
            <a:picLocks noChangeAspect="1" noChangeArrowheads="1"/>
          </p:cNvPicPr>
          <p:nvPr/>
        </p:nvPicPr>
        <p:blipFill>
          <a:blip r:embed="rId3" cstate="print"/>
          <a:srcRect/>
          <a:stretch>
            <a:fillRect/>
          </a:stretch>
        </p:blipFill>
        <p:spPr bwMode="auto">
          <a:xfrm>
            <a:off x="0" y="1"/>
            <a:ext cx="9174328" cy="6858000"/>
          </a:xfrm>
          <a:prstGeom prst="rect">
            <a:avLst/>
          </a:prstGeom>
          <a:noFill/>
          <a:ln w="9525">
            <a:noFill/>
            <a:miter lim="800000"/>
            <a:headEnd/>
            <a:tailEnd/>
          </a:ln>
          <a:effectLst/>
        </p:spPr>
      </p:pic>
      <p:sp>
        <p:nvSpPr>
          <p:cNvPr id="300035" name="Rectangle 3"/>
          <p:cNvSpPr>
            <a:spLocks noChangeArrowheads="1"/>
          </p:cNvSpPr>
          <p:nvPr/>
        </p:nvSpPr>
        <p:spPr bwMode="auto">
          <a:xfrm>
            <a:off x="0" y="1028700"/>
            <a:ext cx="9144000" cy="0"/>
          </a:xfrm>
          <a:prstGeom prst="rect">
            <a:avLst/>
          </a:prstGeom>
          <a:noFill/>
          <a:ln w="9525">
            <a:noFill/>
            <a:miter lim="800000"/>
            <a:headEnd/>
            <a:tailEnd/>
          </a:ln>
          <a:effectLst/>
        </p:spPr>
        <p:txBody>
          <a:bodyPr wrap="none" anchor="ctr">
            <a:spAutoFit/>
          </a:bodyPr>
          <a:lstStyle/>
          <a:p>
            <a:endParaRPr lang="en-US"/>
          </a:p>
        </p:txBody>
      </p:sp>
      <p:sp>
        <p:nvSpPr>
          <p:cNvPr id="300036" name="Rectangle 4"/>
          <p:cNvSpPr>
            <a:spLocks noChangeArrowheads="1"/>
          </p:cNvSpPr>
          <p:nvPr/>
        </p:nvSpPr>
        <p:spPr bwMode="auto">
          <a:xfrm>
            <a:off x="0" y="1181100"/>
            <a:ext cx="9144000" cy="0"/>
          </a:xfrm>
          <a:prstGeom prst="rect">
            <a:avLst/>
          </a:prstGeom>
          <a:noFill/>
          <a:ln w="9525">
            <a:noFill/>
            <a:miter lim="800000"/>
            <a:headEnd/>
            <a:tailEnd/>
          </a:ln>
          <a:effectLst/>
        </p:spPr>
        <p:txBody>
          <a:bodyPr wrap="none" anchor="ctr">
            <a:spAutoFit/>
          </a:bodyPr>
          <a:lstStyle/>
          <a:p>
            <a:endParaRPr lang="en-US"/>
          </a:p>
        </p:txBody>
      </p:sp>
      <p:sp>
        <p:nvSpPr>
          <p:cNvPr id="300037" name="Text Box 5"/>
          <p:cNvSpPr txBox="1">
            <a:spLocks noChangeArrowheads="1"/>
          </p:cNvSpPr>
          <p:nvPr/>
        </p:nvSpPr>
        <p:spPr bwMode="auto">
          <a:xfrm>
            <a:off x="0" y="304800"/>
            <a:ext cx="9144000" cy="762000"/>
          </a:xfrm>
          <a:prstGeom prst="rect">
            <a:avLst/>
          </a:prstGeom>
          <a:noFill/>
          <a:ln w="9525">
            <a:noFill/>
            <a:miter lim="800000"/>
            <a:headEnd/>
            <a:tailEnd/>
          </a:ln>
          <a:effectLst/>
        </p:spPr>
        <p:txBody>
          <a:bodyPr>
            <a:spAutoFit/>
          </a:bodyPr>
          <a:lstStyle/>
          <a:p>
            <a:pPr algn="ctr">
              <a:spcBef>
                <a:spcPct val="50000"/>
              </a:spcBef>
            </a:pPr>
            <a:r>
              <a:rPr lang="en-GB" sz="4400" b="1" dirty="0">
                <a:solidFill>
                  <a:schemeClr val="tx2"/>
                </a:solidFill>
              </a:rPr>
              <a:t>Efficiency</a:t>
            </a:r>
            <a:endParaRPr lang="en-US" sz="4400" b="1" dirty="0">
              <a:solidFill>
                <a:schemeClr val="tx2"/>
              </a:solidFill>
            </a:endParaRPr>
          </a:p>
        </p:txBody>
      </p:sp>
      <p:sp>
        <p:nvSpPr>
          <p:cNvPr id="300038" name="Rectangle 6"/>
          <p:cNvSpPr>
            <a:spLocks noChangeArrowheads="1"/>
          </p:cNvSpPr>
          <p:nvPr/>
        </p:nvSpPr>
        <p:spPr bwMode="auto">
          <a:xfrm>
            <a:off x="0" y="1181100"/>
            <a:ext cx="9144000" cy="0"/>
          </a:xfrm>
          <a:prstGeom prst="rect">
            <a:avLst/>
          </a:prstGeom>
          <a:noFill/>
          <a:ln w="9525">
            <a:noFill/>
            <a:miter lim="800000"/>
            <a:headEnd/>
            <a:tailEnd/>
          </a:ln>
          <a:effectLst/>
        </p:spPr>
        <p:txBody>
          <a:bodyPr wrap="none" anchor="ctr">
            <a:spAutoFit/>
          </a:bodyPr>
          <a:lstStyle/>
          <a:p>
            <a:endParaRPr lang="en-US"/>
          </a:p>
        </p:txBody>
      </p:sp>
      <p:sp>
        <p:nvSpPr>
          <p:cNvPr id="300039" name="Oval 7"/>
          <p:cNvSpPr>
            <a:spLocks noChangeArrowheads="1"/>
          </p:cNvSpPr>
          <p:nvPr/>
        </p:nvSpPr>
        <p:spPr bwMode="auto">
          <a:xfrm rot="5400000">
            <a:off x="5924550" y="3067050"/>
            <a:ext cx="1044575" cy="396875"/>
          </a:xfrm>
          <a:prstGeom prst="ellipse">
            <a:avLst/>
          </a:prstGeom>
          <a:solidFill>
            <a:srgbClr val="0000FF">
              <a:alpha val="25000"/>
            </a:srgbClr>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00039"/>
                                        </p:tgtEl>
                                        <p:attrNameLst>
                                          <p:attrName>style.visibility</p:attrName>
                                        </p:attrNameLst>
                                      </p:cBhvr>
                                      <p:to>
                                        <p:strVal val="visible"/>
                                      </p:to>
                                    </p:set>
                                    <p:anim calcmode="lin" valueType="num">
                                      <p:cBhvr additive="base">
                                        <p:cTn id="7" dur="500" fill="hold"/>
                                        <p:tgtEl>
                                          <p:spTgt spid="300039"/>
                                        </p:tgtEl>
                                        <p:attrNameLst>
                                          <p:attrName>ppt_x</p:attrName>
                                        </p:attrNameLst>
                                      </p:cBhvr>
                                      <p:tavLst>
                                        <p:tav tm="0">
                                          <p:val>
                                            <p:strVal val="1+#ppt_w/2"/>
                                          </p:val>
                                        </p:tav>
                                        <p:tav tm="100000">
                                          <p:val>
                                            <p:strVal val="#ppt_x"/>
                                          </p:val>
                                        </p:tav>
                                      </p:tavLst>
                                    </p:anim>
                                    <p:anim calcmode="lin" valueType="num">
                                      <p:cBhvr additive="base">
                                        <p:cTn id="8" dur="500" fill="hold"/>
                                        <p:tgtEl>
                                          <p:spTgt spid="3000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19" name="Picture 15"/>
          <p:cNvPicPr>
            <a:picLocks noChangeAspect="1" noChangeArrowheads="1"/>
          </p:cNvPicPr>
          <p:nvPr/>
        </p:nvPicPr>
        <p:blipFill>
          <a:blip r:embed="rId3" cstate="print"/>
          <a:srcRect/>
          <a:stretch>
            <a:fillRect/>
          </a:stretch>
        </p:blipFill>
        <p:spPr bwMode="auto">
          <a:xfrm>
            <a:off x="971550" y="1844675"/>
            <a:ext cx="4679950" cy="4567238"/>
          </a:xfrm>
          <a:prstGeom prst="rect">
            <a:avLst/>
          </a:prstGeom>
          <a:noFill/>
          <a:ln w="9525">
            <a:noFill/>
            <a:miter lim="800000"/>
            <a:headEnd/>
            <a:tailEnd/>
          </a:ln>
          <a:effectLst/>
        </p:spPr>
      </p:pic>
      <p:sp>
        <p:nvSpPr>
          <p:cNvPr id="303106" name="Rectangle 2"/>
          <p:cNvSpPr>
            <a:spLocks noGrp="1" noChangeArrowheads="1"/>
          </p:cNvSpPr>
          <p:nvPr>
            <p:ph type="title"/>
          </p:nvPr>
        </p:nvSpPr>
        <p:spPr/>
        <p:txBody>
          <a:bodyPr/>
          <a:lstStyle/>
          <a:p>
            <a:r>
              <a:rPr lang="en-US" b="1" dirty="0"/>
              <a:t>Tolerable Risk Guidelines</a:t>
            </a:r>
          </a:p>
        </p:txBody>
      </p:sp>
      <p:grpSp>
        <p:nvGrpSpPr>
          <p:cNvPr id="2" name="Group 16"/>
          <p:cNvGrpSpPr>
            <a:grpSpLocks/>
          </p:cNvGrpSpPr>
          <p:nvPr/>
        </p:nvGrpSpPr>
        <p:grpSpPr bwMode="auto">
          <a:xfrm>
            <a:off x="1187450" y="2241550"/>
            <a:ext cx="7596188" cy="1741488"/>
            <a:chOff x="771" y="1389"/>
            <a:chExt cx="4785" cy="1097"/>
          </a:xfrm>
        </p:grpSpPr>
        <p:sp>
          <p:nvSpPr>
            <p:cNvPr id="303109" name="Line 5"/>
            <p:cNvSpPr>
              <a:spLocks noChangeShapeType="1"/>
            </p:cNvSpPr>
            <p:nvPr/>
          </p:nvSpPr>
          <p:spPr bwMode="auto">
            <a:xfrm flipH="1">
              <a:off x="3379" y="1820"/>
              <a:ext cx="431" cy="430"/>
            </a:xfrm>
            <a:prstGeom prst="line">
              <a:avLst/>
            </a:prstGeom>
            <a:noFill/>
            <a:ln w="25400">
              <a:solidFill>
                <a:schemeClr val="tx1"/>
              </a:solidFill>
              <a:round/>
              <a:headEnd/>
              <a:tailEnd type="triangle" w="lg" len="lg"/>
            </a:ln>
            <a:effectLst/>
          </p:spPr>
          <p:txBody>
            <a:bodyPr/>
            <a:lstStyle/>
            <a:p>
              <a:endParaRPr lang="en-US"/>
            </a:p>
          </p:txBody>
        </p:sp>
        <p:sp>
          <p:nvSpPr>
            <p:cNvPr id="303110" name="Text Box 6"/>
            <p:cNvSpPr txBox="1">
              <a:spLocks noChangeArrowheads="1"/>
            </p:cNvSpPr>
            <p:nvPr/>
          </p:nvSpPr>
          <p:spPr bwMode="auto">
            <a:xfrm>
              <a:off x="3742" y="1389"/>
              <a:ext cx="1814" cy="1097"/>
            </a:xfrm>
            <a:prstGeom prst="rect">
              <a:avLst/>
            </a:prstGeom>
            <a:noFill/>
            <a:ln w="9525">
              <a:noFill/>
              <a:miter lim="800000"/>
              <a:headEnd/>
              <a:tailEnd/>
            </a:ln>
            <a:effectLst/>
          </p:spPr>
          <p:txBody>
            <a:bodyPr>
              <a:spAutoFit/>
            </a:bodyPr>
            <a:lstStyle/>
            <a:p>
              <a:pPr algn="ctr">
                <a:spcBef>
                  <a:spcPct val="50000"/>
                </a:spcBef>
              </a:pPr>
              <a:r>
                <a:rPr lang="en-US" b="1"/>
                <a:t>Performance (Annual Probability of Failure)</a:t>
              </a:r>
            </a:p>
            <a:p>
              <a:pPr algn="ctr">
                <a:spcBef>
                  <a:spcPct val="50000"/>
                </a:spcBef>
              </a:pPr>
              <a:r>
                <a:rPr lang="en-US" b="1"/>
                <a:t>and</a:t>
              </a:r>
            </a:p>
            <a:p>
              <a:r>
                <a:rPr lang="en-US" b="1"/>
                <a:t> Individual Life Safety</a:t>
              </a:r>
            </a:p>
            <a:p>
              <a:pPr algn="ctr">
                <a:spcBef>
                  <a:spcPct val="50000"/>
                </a:spcBef>
              </a:pPr>
              <a:endParaRPr lang="en-US" b="1"/>
            </a:p>
          </p:txBody>
        </p:sp>
        <p:sp>
          <p:nvSpPr>
            <p:cNvPr id="303111" name="Rectangle 7"/>
            <p:cNvSpPr>
              <a:spLocks noChangeArrowheads="1"/>
            </p:cNvSpPr>
            <p:nvPr/>
          </p:nvSpPr>
          <p:spPr bwMode="auto">
            <a:xfrm>
              <a:off x="771" y="2205"/>
              <a:ext cx="2631" cy="182"/>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grpSp>
      <p:grpSp>
        <p:nvGrpSpPr>
          <p:cNvPr id="3" name="Group 19"/>
          <p:cNvGrpSpPr>
            <a:grpSpLocks/>
          </p:cNvGrpSpPr>
          <p:nvPr/>
        </p:nvGrpSpPr>
        <p:grpSpPr bwMode="auto">
          <a:xfrm>
            <a:off x="942975" y="3357563"/>
            <a:ext cx="8201025" cy="1690687"/>
            <a:chOff x="594" y="2115"/>
            <a:chExt cx="5166" cy="1065"/>
          </a:xfrm>
        </p:grpSpPr>
        <p:sp>
          <p:nvSpPr>
            <p:cNvPr id="303113" name="Line 9"/>
            <p:cNvSpPr>
              <a:spLocks noChangeShapeType="1"/>
            </p:cNvSpPr>
            <p:nvPr/>
          </p:nvSpPr>
          <p:spPr bwMode="auto">
            <a:xfrm flipH="1">
              <a:off x="3288" y="2500"/>
              <a:ext cx="885" cy="680"/>
            </a:xfrm>
            <a:prstGeom prst="line">
              <a:avLst/>
            </a:prstGeom>
            <a:noFill/>
            <a:ln w="25400">
              <a:solidFill>
                <a:schemeClr val="tx1"/>
              </a:solidFill>
              <a:round/>
              <a:headEnd/>
              <a:tailEnd type="triangle" w="lg" len="lg"/>
            </a:ln>
            <a:effectLst/>
          </p:spPr>
          <p:txBody>
            <a:bodyPr/>
            <a:lstStyle/>
            <a:p>
              <a:endParaRPr lang="en-US"/>
            </a:p>
          </p:txBody>
        </p:sp>
        <p:sp>
          <p:nvSpPr>
            <p:cNvPr id="303114" name="Text Box 10"/>
            <p:cNvSpPr txBox="1">
              <a:spLocks noChangeArrowheads="1"/>
            </p:cNvSpPr>
            <p:nvPr/>
          </p:nvSpPr>
          <p:spPr bwMode="auto">
            <a:xfrm>
              <a:off x="4082" y="2115"/>
              <a:ext cx="1678" cy="664"/>
            </a:xfrm>
            <a:prstGeom prst="rect">
              <a:avLst/>
            </a:prstGeom>
            <a:noFill/>
            <a:ln w="9525">
              <a:noFill/>
              <a:miter lim="800000"/>
              <a:headEnd/>
              <a:tailEnd/>
            </a:ln>
            <a:effectLst/>
          </p:spPr>
          <p:txBody>
            <a:bodyPr>
              <a:spAutoFit/>
            </a:bodyPr>
            <a:lstStyle/>
            <a:p>
              <a:pPr algn="ctr">
                <a:spcBef>
                  <a:spcPct val="50000"/>
                </a:spcBef>
              </a:pPr>
              <a:endParaRPr lang="en-US" b="1"/>
            </a:p>
            <a:p>
              <a:pPr algn="ctr">
                <a:spcBef>
                  <a:spcPct val="50000"/>
                </a:spcBef>
              </a:pPr>
              <a:r>
                <a:rPr lang="en-US" b="1"/>
                <a:t>Societal Life Safety (Annual Life Loss)</a:t>
              </a:r>
            </a:p>
          </p:txBody>
        </p:sp>
        <p:sp>
          <p:nvSpPr>
            <p:cNvPr id="303115" name="Rectangle 11"/>
            <p:cNvSpPr>
              <a:spLocks noChangeArrowheads="1"/>
            </p:cNvSpPr>
            <p:nvPr/>
          </p:nvSpPr>
          <p:spPr bwMode="auto">
            <a:xfrm rot="2581490">
              <a:off x="594" y="2526"/>
              <a:ext cx="3221" cy="180"/>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sp>
          <p:nvSpPr>
            <p:cNvPr id="303122" name="Rectangle 18"/>
            <p:cNvSpPr>
              <a:spLocks noChangeArrowheads="1"/>
            </p:cNvSpPr>
            <p:nvPr/>
          </p:nvSpPr>
          <p:spPr bwMode="auto">
            <a:xfrm rot="2581490">
              <a:off x="635" y="2205"/>
              <a:ext cx="3221" cy="180"/>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b="1" dirty="0"/>
              <a:t>Tolerable Risk Guidelines</a:t>
            </a:r>
          </a:p>
        </p:txBody>
      </p:sp>
      <p:pic>
        <p:nvPicPr>
          <p:cNvPr id="304131" name="Picture 3"/>
          <p:cNvPicPr>
            <a:picLocks noChangeAspect="1" noChangeArrowheads="1"/>
          </p:cNvPicPr>
          <p:nvPr/>
        </p:nvPicPr>
        <p:blipFill>
          <a:blip r:embed="rId3" cstate="print"/>
          <a:srcRect/>
          <a:stretch>
            <a:fillRect/>
          </a:stretch>
        </p:blipFill>
        <p:spPr bwMode="auto">
          <a:xfrm>
            <a:off x="73025" y="1866900"/>
            <a:ext cx="5976938" cy="4589463"/>
          </a:xfrm>
          <a:prstGeom prst="rect">
            <a:avLst/>
          </a:prstGeom>
          <a:noFill/>
          <a:ln w="9525">
            <a:noFill/>
            <a:miter lim="800000"/>
            <a:headEnd/>
            <a:tailEnd/>
          </a:ln>
          <a:effectLst/>
        </p:spPr>
      </p:pic>
      <p:grpSp>
        <p:nvGrpSpPr>
          <p:cNvPr id="2" name="Group 17"/>
          <p:cNvGrpSpPr>
            <a:grpSpLocks/>
          </p:cNvGrpSpPr>
          <p:nvPr/>
        </p:nvGrpSpPr>
        <p:grpSpPr bwMode="auto">
          <a:xfrm>
            <a:off x="287338" y="1989138"/>
            <a:ext cx="8677275" cy="1547812"/>
            <a:chOff x="181" y="1253"/>
            <a:chExt cx="5466" cy="975"/>
          </a:xfrm>
        </p:grpSpPr>
        <p:sp>
          <p:nvSpPr>
            <p:cNvPr id="304133" name="Line 5"/>
            <p:cNvSpPr>
              <a:spLocks noChangeShapeType="1"/>
            </p:cNvSpPr>
            <p:nvPr/>
          </p:nvSpPr>
          <p:spPr bwMode="auto">
            <a:xfrm flipH="1">
              <a:off x="1088" y="1457"/>
              <a:ext cx="2790" cy="612"/>
            </a:xfrm>
            <a:prstGeom prst="line">
              <a:avLst/>
            </a:prstGeom>
            <a:noFill/>
            <a:ln w="25400">
              <a:solidFill>
                <a:schemeClr val="tx1"/>
              </a:solidFill>
              <a:round/>
              <a:headEnd/>
              <a:tailEnd type="triangle" w="lg" len="lg"/>
            </a:ln>
            <a:effectLst/>
          </p:spPr>
          <p:txBody>
            <a:bodyPr/>
            <a:lstStyle/>
            <a:p>
              <a:endParaRPr lang="en-US"/>
            </a:p>
          </p:txBody>
        </p:sp>
        <p:sp>
          <p:nvSpPr>
            <p:cNvPr id="304134" name="Text Box 6"/>
            <p:cNvSpPr txBox="1">
              <a:spLocks noChangeArrowheads="1"/>
            </p:cNvSpPr>
            <p:nvPr/>
          </p:nvSpPr>
          <p:spPr bwMode="auto">
            <a:xfrm>
              <a:off x="3833" y="1253"/>
              <a:ext cx="1814" cy="404"/>
            </a:xfrm>
            <a:prstGeom prst="rect">
              <a:avLst/>
            </a:prstGeom>
            <a:noFill/>
            <a:ln w="9525">
              <a:noFill/>
              <a:miter lim="800000"/>
              <a:headEnd/>
              <a:tailEnd/>
            </a:ln>
            <a:effectLst/>
          </p:spPr>
          <p:txBody>
            <a:bodyPr>
              <a:spAutoFit/>
            </a:bodyPr>
            <a:lstStyle/>
            <a:p>
              <a:pPr algn="ctr">
                <a:spcBef>
                  <a:spcPct val="50000"/>
                </a:spcBef>
              </a:pPr>
              <a:r>
                <a:rPr lang="en-US" b="1"/>
                <a:t>Individual Life Safety (Probability of Life Loss)</a:t>
              </a:r>
            </a:p>
          </p:txBody>
        </p:sp>
        <p:sp>
          <p:nvSpPr>
            <p:cNvPr id="304135" name="Rectangle 7"/>
            <p:cNvSpPr>
              <a:spLocks noChangeArrowheads="1"/>
            </p:cNvSpPr>
            <p:nvPr/>
          </p:nvSpPr>
          <p:spPr bwMode="auto">
            <a:xfrm>
              <a:off x="181" y="1933"/>
              <a:ext cx="907" cy="295"/>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grpSp>
      <p:grpSp>
        <p:nvGrpSpPr>
          <p:cNvPr id="3" name="Group 16"/>
          <p:cNvGrpSpPr>
            <a:grpSpLocks/>
          </p:cNvGrpSpPr>
          <p:nvPr/>
        </p:nvGrpSpPr>
        <p:grpSpPr bwMode="auto">
          <a:xfrm>
            <a:off x="3779838" y="1557338"/>
            <a:ext cx="5364162" cy="3302000"/>
            <a:chOff x="2381" y="981"/>
            <a:chExt cx="3379" cy="2080"/>
          </a:xfrm>
        </p:grpSpPr>
        <p:sp>
          <p:nvSpPr>
            <p:cNvPr id="304137" name="Rectangle 9"/>
            <p:cNvSpPr>
              <a:spLocks noChangeArrowheads="1"/>
            </p:cNvSpPr>
            <p:nvPr/>
          </p:nvSpPr>
          <p:spPr bwMode="auto">
            <a:xfrm rot="2828336">
              <a:off x="1489" y="1873"/>
              <a:ext cx="2080" cy="295"/>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sp>
          <p:nvSpPr>
            <p:cNvPr id="304138" name="Line 10"/>
            <p:cNvSpPr>
              <a:spLocks noChangeShapeType="1"/>
            </p:cNvSpPr>
            <p:nvPr/>
          </p:nvSpPr>
          <p:spPr bwMode="auto">
            <a:xfrm flipH="1">
              <a:off x="2744" y="2137"/>
              <a:ext cx="1202" cy="68"/>
            </a:xfrm>
            <a:prstGeom prst="line">
              <a:avLst/>
            </a:prstGeom>
            <a:noFill/>
            <a:ln w="25400">
              <a:solidFill>
                <a:schemeClr val="tx1"/>
              </a:solidFill>
              <a:round/>
              <a:headEnd/>
              <a:tailEnd type="triangle" w="lg" len="lg"/>
            </a:ln>
            <a:effectLst/>
          </p:spPr>
          <p:txBody>
            <a:bodyPr/>
            <a:lstStyle/>
            <a:p>
              <a:endParaRPr lang="en-US"/>
            </a:p>
          </p:txBody>
        </p:sp>
        <p:sp>
          <p:nvSpPr>
            <p:cNvPr id="304139" name="Text Box 11"/>
            <p:cNvSpPr txBox="1">
              <a:spLocks noChangeArrowheads="1"/>
            </p:cNvSpPr>
            <p:nvPr/>
          </p:nvSpPr>
          <p:spPr bwMode="auto">
            <a:xfrm>
              <a:off x="3946" y="1979"/>
              <a:ext cx="1814" cy="577"/>
            </a:xfrm>
            <a:prstGeom prst="rect">
              <a:avLst/>
            </a:prstGeom>
            <a:noFill/>
            <a:ln w="9525">
              <a:noFill/>
              <a:miter lim="800000"/>
              <a:headEnd/>
              <a:tailEnd/>
            </a:ln>
            <a:effectLst/>
          </p:spPr>
          <p:txBody>
            <a:bodyPr>
              <a:spAutoFit/>
            </a:bodyPr>
            <a:lstStyle/>
            <a:p>
              <a:pPr algn="ctr">
                <a:spcBef>
                  <a:spcPct val="50000"/>
                </a:spcBef>
              </a:pPr>
              <a:r>
                <a:rPr lang="en-US" b="1"/>
                <a:t>Societal Life Safety (Probability Distribution of Life Loss)</a:t>
              </a:r>
            </a:p>
          </p:txBody>
        </p:sp>
      </p:grpSp>
      <p:grpSp>
        <p:nvGrpSpPr>
          <p:cNvPr id="4" name="Group 12"/>
          <p:cNvGrpSpPr>
            <a:grpSpLocks/>
          </p:cNvGrpSpPr>
          <p:nvPr/>
        </p:nvGrpSpPr>
        <p:grpSpPr bwMode="auto">
          <a:xfrm>
            <a:off x="4859338" y="4400550"/>
            <a:ext cx="4284662" cy="1620838"/>
            <a:chOff x="3061" y="2772"/>
            <a:chExt cx="2699" cy="1021"/>
          </a:xfrm>
        </p:grpSpPr>
        <p:sp>
          <p:nvSpPr>
            <p:cNvPr id="304141" name="Rectangle 13"/>
            <p:cNvSpPr>
              <a:spLocks noChangeArrowheads="1"/>
            </p:cNvSpPr>
            <p:nvPr/>
          </p:nvSpPr>
          <p:spPr bwMode="auto">
            <a:xfrm rot="5400000">
              <a:off x="2698" y="3135"/>
              <a:ext cx="1021" cy="295"/>
            </a:xfrm>
            <a:prstGeom prst="rect">
              <a:avLst/>
            </a:prstGeom>
            <a:solidFill>
              <a:srgbClr val="0000FF">
                <a:alpha val="25000"/>
              </a:srgbClr>
            </a:solidFill>
            <a:ln w="9525">
              <a:solidFill>
                <a:schemeClr val="tx1"/>
              </a:solidFill>
              <a:miter lim="800000"/>
              <a:headEnd/>
              <a:tailEnd/>
            </a:ln>
            <a:effectLst/>
          </p:spPr>
          <p:txBody>
            <a:bodyPr wrap="none" anchor="ctr"/>
            <a:lstStyle/>
            <a:p>
              <a:endParaRPr lang="en-US"/>
            </a:p>
          </p:txBody>
        </p:sp>
        <p:sp>
          <p:nvSpPr>
            <p:cNvPr id="304142" name="Line 14"/>
            <p:cNvSpPr>
              <a:spLocks noChangeShapeType="1"/>
            </p:cNvSpPr>
            <p:nvPr/>
          </p:nvSpPr>
          <p:spPr bwMode="auto">
            <a:xfrm flipH="1">
              <a:off x="3220" y="3090"/>
              <a:ext cx="703" cy="45"/>
            </a:xfrm>
            <a:prstGeom prst="line">
              <a:avLst/>
            </a:prstGeom>
            <a:noFill/>
            <a:ln w="25400">
              <a:solidFill>
                <a:schemeClr val="tx1"/>
              </a:solidFill>
              <a:round/>
              <a:headEnd/>
              <a:tailEnd type="triangle" w="lg" len="lg"/>
            </a:ln>
            <a:effectLst/>
          </p:spPr>
          <p:txBody>
            <a:bodyPr/>
            <a:lstStyle/>
            <a:p>
              <a:endParaRPr lang="en-US"/>
            </a:p>
          </p:txBody>
        </p:sp>
        <p:sp>
          <p:nvSpPr>
            <p:cNvPr id="304143" name="Text Box 15"/>
            <p:cNvSpPr txBox="1">
              <a:spLocks noChangeArrowheads="1"/>
            </p:cNvSpPr>
            <p:nvPr/>
          </p:nvSpPr>
          <p:spPr bwMode="auto">
            <a:xfrm>
              <a:off x="3946" y="2795"/>
              <a:ext cx="1814" cy="750"/>
            </a:xfrm>
            <a:prstGeom prst="rect">
              <a:avLst/>
            </a:prstGeom>
            <a:noFill/>
            <a:ln w="9525">
              <a:noFill/>
              <a:miter lim="800000"/>
              <a:headEnd/>
              <a:tailEnd/>
            </a:ln>
            <a:effectLst/>
          </p:spPr>
          <p:txBody>
            <a:bodyPr>
              <a:spAutoFit/>
            </a:bodyPr>
            <a:lstStyle/>
            <a:p>
              <a:pPr algn="ctr">
                <a:spcBef>
                  <a:spcPct val="50000"/>
                </a:spcBef>
              </a:pPr>
              <a:r>
                <a:rPr lang="en-US" b="1"/>
                <a:t>Special Consideration for High Consequence Projects (Life Loss &gt; 1000)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609600"/>
            <a:ext cx="8229600" cy="1143000"/>
          </a:xfrm>
        </p:spPr>
        <p:txBody>
          <a:bodyPr/>
          <a:lstStyle/>
          <a:p>
            <a:pPr marL="838200" indent="-838200"/>
            <a:r>
              <a:rPr lang="en-GB" sz="3600" b="1" dirty="0"/>
              <a:t>“As-low-as-reasonably-practicable” (ALARP)</a:t>
            </a:r>
            <a:endParaRPr lang="en-US" sz="3600" b="1" dirty="0"/>
          </a:p>
        </p:txBody>
      </p:sp>
      <p:sp>
        <p:nvSpPr>
          <p:cNvPr id="69635" name="Rectangle 3"/>
          <p:cNvSpPr>
            <a:spLocks noGrp="1" noChangeArrowheads="1"/>
          </p:cNvSpPr>
          <p:nvPr>
            <p:ph type="body" idx="1"/>
          </p:nvPr>
        </p:nvSpPr>
        <p:spPr>
          <a:xfrm>
            <a:off x="1066800" y="1981200"/>
            <a:ext cx="7313613" cy="4725988"/>
          </a:xfrm>
        </p:spPr>
        <p:txBody>
          <a:bodyPr/>
          <a:lstStyle/>
          <a:p>
            <a:pPr>
              <a:lnSpc>
                <a:spcPct val="90000"/>
              </a:lnSpc>
            </a:pPr>
            <a:r>
              <a:rPr lang="en-US" sz="2400"/>
              <a:t>The “as-low-as-reasonably-practicable” (ALARP) considerations include a way to address efficiency aspects in both individual and societal tolerable risk guidelines. </a:t>
            </a:r>
          </a:p>
          <a:p>
            <a:pPr>
              <a:lnSpc>
                <a:spcPct val="90000"/>
              </a:lnSpc>
            </a:pPr>
            <a:r>
              <a:rPr lang="en-US" sz="2400"/>
              <a:t>The ALARP consideration states that risks lower than the tolerable risk limit are tolerable only if further risk reduction is impracticable or if the cost is grossly disproportional to the risk reduction. (Adapted from ICOLD)</a:t>
            </a:r>
          </a:p>
          <a:p>
            <a:pPr>
              <a:lnSpc>
                <a:spcPct val="90000"/>
              </a:lnSpc>
            </a:pPr>
            <a:r>
              <a:rPr lang="en-US" sz="2400"/>
              <a:t>Determining that ALARP is satisfied is a matter of judgment.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
          <p:cNvSpPr>
            <a:spLocks noGrp="1" noChangeArrowheads="1"/>
          </p:cNvSpPr>
          <p:nvPr>
            <p:ph type="title"/>
          </p:nvPr>
        </p:nvSpPr>
        <p:spPr>
          <a:xfrm>
            <a:off x="304800" y="381000"/>
            <a:ext cx="8382000" cy="792162"/>
          </a:xfrm>
          <a:noFill/>
        </p:spPr>
        <p:txBody>
          <a:bodyPr lIns="92075" tIns="46038" rIns="92075" bIns="46038"/>
          <a:lstStyle/>
          <a:p>
            <a:pPr eaLnBrk="1" hangingPunct="1"/>
            <a:r>
              <a:rPr lang="en-US" sz="4000" b="1" dirty="0" smtClean="0">
                <a:solidFill>
                  <a:schemeClr val="tx1"/>
                </a:solidFill>
              </a:rPr>
              <a:t>Remember Past Dam Failures</a:t>
            </a:r>
          </a:p>
        </p:txBody>
      </p:sp>
      <p:sp>
        <p:nvSpPr>
          <p:cNvPr id="24582" name="Rectangle 5"/>
          <p:cNvSpPr>
            <a:spLocks noGrp="1" noChangeArrowheads="1"/>
          </p:cNvSpPr>
          <p:nvPr>
            <p:ph idx="1"/>
          </p:nvPr>
        </p:nvSpPr>
        <p:spPr>
          <a:xfrm>
            <a:off x="685800" y="1752600"/>
            <a:ext cx="7772400" cy="4572000"/>
          </a:xfrm>
          <a:noFill/>
        </p:spPr>
        <p:txBody>
          <a:bodyPr lIns="92075" tIns="46038" rIns="92075" bIns="46038"/>
          <a:lstStyle/>
          <a:p>
            <a:pPr eaLnBrk="1" hangingPunct="1">
              <a:spcBef>
                <a:spcPct val="10000"/>
              </a:spcBef>
            </a:pPr>
            <a:r>
              <a:rPr lang="en-US" sz="2800" dirty="0" smtClean="0"/>
              <a:t>Johnstown, PA – May 1889</a:t>
            </a:r>
          </a:p>
          <a:p>
            <a:pPr eaLnBrk="1" hangingPunct="1">
              <a:spcBef>
                <a:spcPct val="10000"/>
              </a:spcBef>
            </a:pPr>
            <a:r>
              <a:rPr lang="en-US" sz="2800" dirty="0" smtClean="0"/>
              <a:t>Austin, TX – 1900</a:t>
            </a:r>
          </a:p>
          <a:p>
            <a:pPr eaLnBrk="1" hangingPunct="1">
              <a:spcBef>
                <a:spcPct val="10000"/>
              </a:spcBef>
            </a:pPr>
            <a:r>
              <a:rPr lang="en-US" sz="2800" dirty="0" smtClean="0"/>
              <a:t>St. Francis, CA – March 1928</a:t>
            </a:r>
          </a:p>
          <a:p>
            <a:pPr eaLnBrk="1" hangingPunct="1">
              <a:spcBef>
                <a:spcPct val="10000"/>
              </a:spcBef>
            </a:pPr>
            <a:r>
              <a:rPr lang="en-US" sz="2800" dirty="0" smtClean="0"/>
              <a:t>Buffalo Creek, WV – February 1972</a:t>
            </a:r>
          </a:p>
          <a:p>
            <a:pPr eaLnBrk="1" hangingPunct="1">
              <a:spcBef>
                <a:spcPct val="10000"/>
              </a:spcBef>
            </a:pPr>
            <a:r>
              <a:rPr lang="en-US" sz="2800" dirty="0" smtClean="0"/>
              <a:t>Teton, ID – June 1976</a:t>
            </a:r>
          </a:p>
          <a:p>
            <a:pPr eaLnBrk="1" hangingPunct="1">
              <a:spcBef>
                <a:spcPct val="10000"/>
              </a:spcBef>
            </a:pPr>
            <a:r>
              <a:rPr lang="en-US" sz="2800" dirty="0" smtClean="0"/>
              <a:t>Kelly Barnes, GA – November 1977</a:t>
            </a:r>
          </a:p>
          <a:p>
            <a:pPr eaLnBrk="1" hangingPunct="1">
              <a:spcBef>
                <a:spcPct val="10000"/>
              </a:spcBef>
            </a:pPr>
            <a:r>
              <a:rPr lang="en-US" sz="2800" dirty="0" err="1" smtClean="0"/>
              <a:t>Taum</a:t>
            </a:r>
            <a:r>
              <a:rPr lang="en-US" sz="2800" dirty="0" smtClean="0"/>
              <a:t> Sauk, MO – December 2005</a:t>
            </a:r>
          </a:p>
          <a:p>
            <a:pPr eaLnBrk="1" hangingPunct="1">
              <a:spcBef>
                <a:spcPct val="10000"/>
              </a:spcBef>
            </a:pPr>
            <a:r>
              <a:rPr lang="en-US" sz="2800" dirty="0" smtClean="0"/>
              <a:t>Ka </a:t>
            </a:r>
            <a:r>
              <a:rPr lang="en-US" sz="2800" dirty="0" err="1" smtClean="0"/>
              <a:t>Loko</a:t>
            </a:r>
            <a:r>
              <a:rPr lang="en-US" sz="2800" dirty="0" smtClean="0"/>
              <a:t> &amp; </a:t>
            </a:r>
            <a:r>
              <a:rPr lang="en-US" sz="2800" dirty="0" err="1" smtClean="0"/>
              <a:t>Waiakalau</a:t>
            </a:r>
            <a:r>
              <a:rPr lang="en-US" sz="2800" dirty="0" smtClean="0"/>
              <a:t>, HI – March 2006</a:t>
            </a:r>
          </a:p>
          <a:p>
            <a:pPr eaLnBrk="1" hangingPunct="1">
              <a:spcBef>
                <a:spcPct val="10000"/>
              </a:spcBef>
            </a:pPr>
            <a:r>
              <a:rPr lang="en-US" sz="2800" dirty="0" smtClean="0"/>
              <a:t>New Delhi, IA – December 2010</a:t>
            </a:r>
          </a:p>
        </p:txBody>
      </p:sp>
      <p:sp>
        <p:nvSpPr>
          <p:cNvPr id="24579"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4580"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Tree>
  </p:cSld>
  <p:clrMapOvr>
    <a:masterClrMapping/>
  </p:clrMapOvr>
  <p:transition>
    <p:pull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idx="4294967295"/>
          </p:nvPr>
        </p:nvSpPr>
        <p:spPr>
          <a:xfrm>
            <a:off x="457200" y="457200"/>
            <a:ext cx="8229600" cy="817563"/>
          </a:xfrm>
        </p:spPr>
        <p:txBody>
          <a:bodyPr/>
          <a:lstStyle/>
          <a:p>
            <a:r>
              <a:rPr lang="en-US" b="1" dirty="0"/>
              <a:t>ALARP Considerations</a:t>
            </a:r>
          </a:p>
        </p:txBody>
      </p:sp>
      <p:sp>
        <p:nvSpPr>
          <p:cNvPr id="266243" name="Rectangle 3"/>
          <p:cNvSpPr>
            <a:spLocks noGrp="1" noChangeArrowheads="1"/>
          </p:cNvSpPr>
          <p:nvPr>
            <p:ph type="body" idx="4294967295"/>
          </p:nvPr>
        </p:nvSpPr>
        <p:spPr>
          <a:xfrm>
            <a:off x="457200" y="1989138"/>
            <a:ext cx="8507413" cy="4137025"/>
          </a:xfrm>
        </p:spPr>
        <p:txBody>
          <a:bodyPr/>
          <a:lstStyle/>
          <a:p>
            <a:r>
              <a:rPr lang="en-US" dirty="0"/>
              <a:t>Cost effectiveness (CSSL)</a:t>
            </a:r>
          </a:p>
          <a:p>
            <a:pPr lvl="1"/>
            <a:r>
              <a:rPr lang="en-US" dirty="0"/>
              <a:t>Cost to save a statistical life</a:t>
            </a:r>
          </a:p>
          <a:p>
            <a:r>
              <a:rPr lang="en-US" dirty="0" err="1"/>
              <a:t>Disproportionality</a:t>
            </a:r>
            <a:r>
              <a:rPr lang="en-US" dirty="0"/>
              <a:t> (CSSL / WPT)</a:t>
            </a:r>
          </a:p>
          <a:p>
            <a:pPr lvl="1"/>
            <a:r>
              <a:rPr lang="en-US" dirty="0"/>
              <a:t>Willingness to pay to prevent a statistical fatality</a:t>
            </a:r>
          </a:p>
          <a:p>
            <a:r>
              <a:rPr lang="en-US" dirty="0"/>
              <a:t>Essential USACE guidelines and best practices</a:t>
            </a:r>
          </a:p>
          <a:p>
            <a:r>
              <a:rPr lang="en-US" dirty="0"/>
              <a:t>Consultation with stakeholders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box(in)">
                                      <p:cBhvr>
                                        <p:cTn id="7" dur="500"/>
                                        <p:tgtEl>
                                          <p:spTgt spid="266243">
                                            <p:txEl>
                                              <p:pRg st="0" end="0"/>
                                            </p:txEl>
                                          </p:spTgt>
                                        </p:tgtEl>
                                      </p:cBhvr>
                                    </p:animEffect>
                                  </p:childTnLst>
                                  <p:subTnLst>
                                    <p:animClr>
                                      <p:cBhvr override="childStyle">
                                        <p:cTn dur="1" fill="hold" display="0" masterRel="nextClick" afterEffect="1"/>
                                        <p:tgtEl>
                                          <p:spTgt spid="266243">
                                            <p:txEl>
                                              <p:pRg st="0" end="0"/>
                                            </p:txEl>
                                          </p:spTgt>
                                        </p:tgtEl>
                                        <p:attrNameLst>
                                          <p:attrName>ppt_c</p:attrName>
                                        </p:attrNameLst>
                                      </p:cBhvr>
                                      <p:to>
                                        <a:srgbClr val="808080"/>
                                      </p:to>
                                    </p:animClr>
                                  </p:subTnLst>
                                </p:cTn>
                              </p:par>
                              <p:par>
                                <p:cTn id="8" presetID="4" presetClass="entr" presetSubtype="16" fill="hold" grpId="0" nodeType="withEffect">
                                  <p:stCondLst>
                                    <p:cond delay="0"/>
                                  </p:stCondLst>
                                  <p:childTnLst>
                                    <p:set>
                                      <p:cBhvr>
                                        <p:cTn id="9" dur="1" fill="hold">
                                          <p:stCondLst>
                                            <p:cond delay="0"/>
                                          </p:stCondLst>
                                        </p:cTn>
                                        <p:tgtEl>
                                          <p:spTgt spid="266243">
                                            <p:txEl>
                                              <p:pRg st="1" end="1"/>
                                            </p:txEl>
                                          </p:spTgt>
                                        </p:tgtEl>
                                        <p:attrNameLst>
                                          <p:attrName>style.visibility</p:attrName>
                                        </p:attrNameLst>
                                      </p:cBhvr>
                                      <p:to>
                                        <p:strVal val="visible"/>
                                      </p:to>
                                    </p:set>
                                    <p:animEffect transition="in" filter="box(in)">
                                      <p:cBhvr>
                                        <p:cTn id="10" dur="500"/>
                                        <p:tgtEl>
                                          <p:spTgt spid="266243">
                                            <p:txEl>
                                              <p:pRg st="1" end="1"/>
                                            </p:txEl>
                                          </p:spTgt>
                                        </p:tgtEl>
                                      </p:cBhvr>
                                    </p:animEffect>
                                  </p:childTnLst>
                                  <p:subTnLst>
                                    <p:animClr>
                                      <p:cBhvr override="childStyle">
                                        <p:cTn dur="1" fill="hold" display="0" masterRel="nextClick" afterEffect="1"/>
                                        <p:tgtEl>
                                          <p:spTgt spid="26624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66243">
                                            <p:txEl>
                                              <p:pRg st="2" end="2"/>
                                            </p:txEl>
                                          </p:spTgt>
                                        </p:tgtEl>
                                        <p:attrNameLst>
                                          <p:attrName>style.visibility</p:attrName>
                                        </p:attrNameLst>
                                      </p:cBhvr>
                                      <p:to>
                                        <p:strVal val="visible"/>
                                      </p:to>
                                    </p:set>
                                    <p:animEffect transition="in" filter="box(in)">
                                      <p:cBhvr>
                                        <p:cTn id="15" dur="500"/>
                                        <p:tgtEl>
                                          <p:spTgt spid="266243">
                                            <p:txEl>
                                              <p:pRg st="2" end="2"/>
                                            </p:txEl>
                                          </p:spTgt>
                                        </p:tgtEl>
                                      </p:cBhvr>
                                    </p:animEffect>
                                  </p:childTnLst>
                                  <p:subTnLst>
                                    <p:animClr>
                                      <p:cBhvr override="childStyle">
                                        <p:cTn dur="1" fill="hold" display="0" masterRel="nextClick" afterEffect="1"/>
                                        <p:tgtEl>
                                          <p:spTgt spid="266243">
                                            <p:txEl>
                                              <p:pRg st="2" end="2"/>
                                            </p:txEl>
                                          </p:spTgt>
                                        </p:tgtEl>
                                        <p:attrNameLst>
                                          <p:attrName>ppt_c</p:attrName>
                                        </p:attrNameLst>
                                      </p:cBhvr>
                                      <p:to>
                                        <a:srgbClr val="808080"/>
                                      </p:to>
                                    </p:animClr>
                                  </p:subTnLst>
                                </p:cTn>
                              </p:par>
                              <p:par>
                                <p:cTn id="16" presetID="4" presetClass="entr" presetSubtype="16" fill="hold" grpId="0" nodeType="withEffect">
                                  <p:stCondLst>
                                    <p:cond delay="0"/>
                                  </p:stCondLst>
                                  <p:childTnLst>
                                    <p:set>
                                      <p:cBhvr>
                                        <p:cTn id="17" dur="1" fill="hold">
                                          <p:stCondLst>
                                            <p:cond delay="0"/>
                                          </p:stCondLst>
                                        </p:cTn>
                                        <p:tgtEl>
                                          <p:spTgt spid="266243">
                                            <p:txEl>
                                              <p:pRg st="3" end="3"/>
                                            </p:txEl>
                                          </p:spTgt>
                                        </p:tgtEl>
                                        <p:attrNameLst>
                                          <p:attrName>style.visibility</p:attrName>
                                        </p:attrNameLst>
                                      </p:cBhvr>
                                      <p:to>
                                        <p:strVal val="visible"/>
                                      </p:to>
                                    </p:set>
                                    <p:animEffect transition="in" filter="box(in)">
                                      <p:cBhvr>
                                        <p:cTn id="18" dur="500"/>
                                        <p:tgtEl>
                                          <p:spTgt spid="266243">
                                            <p:txEl>
                                              <p:pRg st="3" end="3"/>
                                            </p:txEl>
                                          </p:spTgt>
                                        </p:tgtEl>
                                      </p:cBhvr>
                                    </p:animEffect>
                                  </p:childTnLst>
                                  <p:subTnLst>
                                    <p:animClr>
                                      <p:cBhvr override="childStyle">
                                        <p:cTn dur="1" fill="hold" display="0" masterRel="nextClick" afterEffect="1"/>
                                        <p:tgtEl>
                                          <p:spTgt spid="26624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66243">
                                            <p:txEl>
                                              <p:pRg st="4" end="4"/>
                                            </p:txEl>
                                          </p:spTgt>
                                        </p:tgtEl>
                                        <p:attrNameLst>
                                          <p:attrName>style.visibility</p:attrName>
                                        </p:attrNameLst>
                                      </p:cBhvr>
                                      <p:to>
                                        <p:strVal val="visible"/>
                                      </p:to>
                                    </p:set>
                                    <p:animEffect transition="in" filter="box(in)">
                                      <p:cBhvr>
                                        <p:cTn id="23" dur="500"/>
                                        <p:tgtEl>
                                          <p:spTgt spid="266243">
                                            <p:txEl>
                                              <p:pRg st="4" end="4"/>
                                            </p:txEl>
                                          </p:spTgt>
                                        </p:tgtEl>
                                      </p:cBhvr>
                                    </p:animEffect>
                                  </p:childTnLst>
                                  <p:subTnLst>
                                    <p:animClr>
                                      <p:cBhvr override="childStyle">
                                        <p:cTn dur="1" fill="hold" display="0" masterRel="nextClick" afterEffect="1"/>
                                        <p:tgtEl>
                                          <p:spTgt spid="266243">
                                            <p:txEl>
                                              <p:pRg st="4" end="4"/>
                                            </p:txEl>
                                          </p:spTgt>
                                        </p:tgtEl>
                                        <p:attrNameLst>
                                          <p:attrName>ppt_c</p:attrName>
                                        </p:attrNameLst>
                                      </p:cBhvr>
                                      <p:to>
                                        <a:srgbClr val="808080"/>
                                      </p:to>
                                    </p:animClr>
                                  </p:sub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66243">
                                            <p:txEl>
                                              <p:pRg st="5" end="5"/>
                                            </p:txEl>
                                          </p:spTgt>
                                        </p:tgtEl>
                                        <p:attrNameLst>
                                          <p:attrName>style.visibility</p:attrName>
                                        </p:attrNameLst>
                                      </p:cBhvr>
                                      <p:to>
                                        <p:strVal val="visible"/>
                                      </p:to>
                                    </p:set>
                                    <p:animEffect transition="in" filter="box(in)">
                                      <p:cBhvr>
                                        <p:cTn id="28" dur="500"/>
                                        <p:tgtEl>
                                          <p:spTgt spid="266243">
                                            <p:txEl>
                                              <p:pRg st="5" end="5"/>
                                            </p:txEl>
                                          </p:spTgt>
                                        </p:tgtEl>
                                      </p:cBhvr>
                                    </p:animEffect>
                                  </p:childTnLst>
                                  <p:subTnLst>
                                    <p:animClr>
                                      <p:cBhvr override="childStyle">
                                        <p:cTn dur="1" fill="hold" display="0" masterRel="nextClick" afterEffect="1"/>
                                        <p:tgtEl>
                                          <p:spTgt spid="26624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srcRect/>
          <a:stretch>
            <a:fillRect/>
          </a:stretch>
        </p:blipFill>
        <p:spPr bwMode="auto">
          <a:xfrm>
            <a:off x="1752600" y="-106363"/>
            <a:ext cx="5549900" cy="7038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val 2"/>
          <p:cNvSpPr>
            <a:spLocks noChangeArrowheads="1"/>
          </p:cNvSpPr>
          <p:nvPr/>
        </p:nvSpPr>
        <p:spPr bwMode="auto">
          <a:xfrm>
            <a:off x="4495800" y="1524000"/>
            <a:ext cx="3657600" cy="2743200"/>
          </a:xfrm>
          <a:prstGeom prst="ellipse">
            <a:avLst/>
          </a:prstGeom>
          <a:solidFill>
            <a:srgbClr val="008000">
              <a:alpha val="50000"/>
            </a:srgbClr>
          </a:solidFill>
          <a:ln w="9525">
            <a:solidFill>
              <a:schemeClr val="tx1"/>
            </a:solidFill>
            <a:round/>
            <a:headEnd/>
            <a:tailEnd/>
          </a:ln>
          <a:effectLst/>
        </p:spPr>
        <p:txBody>
          <a:bodyPr wrap="none" anchor="ctr"/>
          <a:lstStyle/>
          <a:p>
            <a:pPr algn="ctr"/>
            <a:r>
              <a:rPr lang="en-US" sz="2400" b="1"/>
              <a:t>Risk Management</a:t>
            </a:r>
          </a:p>
          <a:p>
            <a:pPr algn="ctr"/>
            <a:r>
              <a:rPr lang="en-US"/>
              <a:t> </a:t>
            </a:r>
            <a:r>
              <a:rPr lang="en-US">
                <a:solidFill>
                  <a:srgbClr val="FF0066"/>
                </a:solidFill>
              </a:rPr>
              <a:t>Policy and preference </a:t>
            </a:r>
          </a:p>
          <a:p>
            <a:pPr algn="ctr"/>
            <a:r>
              <a:rPr lang="en-US">
                <a:solidFill>
                  <a:srgbClr val="FF0066"/>
                </a:solidFill>
              </a:rPr>
              <a:t>based</a:t>
            </a:r>
          </a:p>
        </p:txBody>
      </p:sp>
      <p:sp>
        <p:nvSpPr>
          <p:cNvPr id="64515" name="Oval 3"/>
          <p:cNvSpPr>
            <a:spLocks noChangeArrowheads="1"/>
          </p:cNvSpPr>
          <p:nvPr/>
        </p:nvSpPr>
        <p:spPr bwMode="auto">
          <a:xfrm>
            <a:off x="1295400" y="1524000"/>
            <a:ext cx="3657600" cy="2743200"/>
          </a:xfrm>
          <a:prstGeom prst="ellipse">
            <a:avLst/>
          </a:prstGeom>
          <a:solidFill>
            <a:schemeClr val="accent1">
              <a:alpha val="50000"/>
            </a:schemeClr>
          </a:solidFill>
          <a:ln w="9525">
            <a:solidFill>
              <a:schemeClr val="tx1"/>
            </a:solidFill>
            <a:round/>
            <a:headEnd/>
            <a:tailEnd/>
          </a:ln>
          <a:effectLst/>
        </p:spPr>
        <p:txBody>
          <a:bodyPr wrap="none" anchor="ctr"/>
          <a:lstStyle/>
          <a:p>
            <a:pPr algn="ctr"/>
            <a:r>
              <a:rPr lang="en-US" sz="2400" b="1"/>
              <a:t>Risk Assessment</a:t>
            </a:r>
          </a:p>
          <a:p>
            <a:pPr algn="ctr"/>
            <a:r>
              <a:rPr lang="en-US">
                <a:solidFill>
                  <a:srgbClr val="FF0066"/>
                </a:solidFill>
              </a:rPr>
              <a:t>Analytically based</a:t>
            </a:r>
          </a:p>
        </p:txBody>
      </p:sp>
      <p:sp>
        <p:nvSpPr>
          <p:cNvPr id="64516" name="Oval 4"/>
          <p:cNvSpPr>
            <a:spLocks noChangeArrowheads="1"/>
          </p:cNvSpPr>
          <p:nvPr/>
        </p:nvSpPr>
        <p:spPr bwMode="auto">
          <a:xfrm>
            <a:off x="2286000" y="3352800"/>
            <a:ext cx="5257800" cy="3200400"/>
          </a:xfrm>
          <a:prstGeom prst="ellipse">
            <a:avLst/>
          </a:prstGeom>
          <a:noFill/>
          <a:ln w="9525">
            <a:solidFill>
              <a:schemeClr val="tx1"/>
            </a:solidFill>
            <a:round/>
            <a:headEnd/>
            <a:tailEnd/>
          </a:ln>
          <a:effectLst/>
        </p:spPr>
        <p:txBody>
          <a:bodyPr wrap="none" anchor="ctr"/>
          <a:lstStyle/>
          <a:p>
            <a:pPr algn="ctr"/>
            <a:endParaRPr lang="en-US"/>
          </a:p>
          <a:p>
            <a:pPr algn="ctr"/>
            <a:endParaRPr lang="en-US"/>
          </a:p>
          <a:p>
            <a:pPr algn="ctr"/>
            <a:r>
              <a:rPr lang="en-US" sz="2400"/>
              <a:t>Risk Communication</a:t>
            </a:r>
            <a:endParaRPr lang="en-US"/>
          </a:p>
          <a:p>
            <a:pPr algn="ctr"/>
            <a:r>
              <a:rPr lang="en-US">
                <a:solidFill>
                  <a:srgbClr val="FF0000"/>
                </a:solidFill>
              </a:rPr>
              <a:t>Int</a:t>
            </a:r>
            <a:r>
              <a:rPr lang="en-US">
                <a:solidFill>
                  <a:srgbClr val="FF0066"/>
                </a:solidFill>
              </a:rPr>
              <a:t>eractive exchange of information, opinions, </a:t>
            </a:r>
          </a:p>
          <a:p>
            <a:pPr algn="ctr"/>
            <a:r>
              <a:rPr lang="en-US">
                <a:solidFill>
                  <a:srgbClr val="FF0066"/>
                </a:solidFill>
              </a:rPr>
              <a:t>and preferences concerning risks</a:t>
            </a:r>
          </a:p>
        </p:txBody>
      </p:sp>
      <p:sp>
        <p:nvSpPr>
          <p:cNvPr id="64517" name="Oval 5"/>
          <p:cNvSpPr>
            <a:spLocks noChangeArrowheads="1"/>
          </p:cNvSpPr>
          <p:nvPr/>
        </p:nvSpPr>
        <p:spPr bwMode="auto">
          <a:xfrm>
            <a:off x="3962400" y="3048000"/>
            <a:ext cx="1828800" cy="1371600"/>
          </a:xfrm>
          <a:prstGeom prst="ellipse">
            <a:avLst/>
          </a:prstGeom>
          <a:solidFill>
            <a:srgbClr val="00FF00"/>
          </a:solidFill>
          <a:ln w="9525">
            <a:solidFill>
              <a:schemeClr val="tx1"/>
            </a:solidFill>
            <a:round/>
            <a:headEnd/>
            <a:tailEnd/>
          </a:ln>
          <a:effectLst/>
        </p:spPr>
        <p:txBody>
          <a:bodyPr wrap="none" anchor="ctr"/>
          <a:lstStyle/>
          <a:p>
            <a:pPr algn="ctr" eaLnBrk="0" hangingPunct="0"/>
            <a:r>
              <a:rPr lang="en-US">
                <a:latin typeface="Verdana" pitchFamily="34" charset="0"/>
              </a:rPr>
              <a:t>Tolerable</a:t>
            </a:r>
          </a:p>
          <a:p>
            <a:pPr algn="ctr" eaLnBrk="0" hangingPunct="0"/>
            <a:r>
              <a:rPr lang="en-US">
                <a:latin typeface="Verdana" pitchFamily="34" charset="0"/>
              </a:rPr>
              <a:t>Risk</a:t>
            </a:r>
          </a:p>
          <a:p>
            <a:pPr algn="ctr" eaLnBrk="0" hangingPunct="0"/>
            <a:r>
              <a:rPr lang="en-US">
                <a:latin typeface="Verdana" pitchFamily="34" charset="0"/>
              </a:rPr>
              <a:t>Guidelines</a:t>
            </a:r>
          </a:p>
        </p:txBody>
      </p:sp>
      <p:sp>
        <p:nvSpPr>
          <p:cNvPr id="64518" name="Text Box 6"/>
          <p:cNvSpPr txBox="1">
            <a:spLocks noChangeArrowheads="1"/>
          </p:cNvSpPr>
          <p:nvPr/>
        </p:nvSpPr>
        <p:spPr bwMode="auto">
          <a:xfrm>
            <a:off x="762000" y="685800"/>
            <a:ext cx="8382000" cy="701675"/>
          </a:xfrm>
          <a:prstGeom prst="rect">
            <a:avLst/>
          </a:prstGeom>
          <a:noFill/>
          <a:ln w="9525">
            <a:noFill/>
            <a:miter lim="800000"/>
            <a:headEnd/>
            <a:tailEnd/>
          </a:ln>
          <a:effectLst/>
        </p:spPr>
        <p:txBody>
          <a:bodyPr>
            <a:spAutoFit/>
          </a:bodyPr>
          <a:lstStyle/>
          <a:p>
            <a:pPr eaLnBrk="0" hangingPunct="0">
              <a:spcBef>
                <a:spcPct val="50000"/>
              </a:spcBef>
            </a:pPr>
            <a:r>
              <a:rPr lang="en-US" sz="4000" b="1" dirty="0">
                <a:solidFill>
                  <a:schemeClr val="tx2"/>
                </a:solidFill>
              </a:rPr>
              <a:t>Dam Safety Risk Framework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533400"/>
            <a:ext cx="8229600" cy="121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smtClean="0"/>
              <a:t>Why Tolerable Risk?</a:t>
            </a:r>
            <a:br>
              <a:rPr lang="en-US" sz="4000" b="1" dirty="0" smtClean="0"/>
            </a:br>
            <a:r>
              <a:rPr lang="en-US" sz="4000" b="1" dirty="0" smtClean="0"/>
              <a:t>…Begin with the End in Mind</a:t>
            </a:r>
          </a:p>
        </p:txBody>
      </p:sp>
      <p:sp>
        <p:nvSpPr>
          <p:cNvPr id="14339" name="Rectangle 3"/>
          <p:cNvSpPr>
            <a:spLocks noGrp="1" noChangeArrowheads="1"/>
          </p:cNvSpPr>
          <p:nvPr>
            <p:ph type="body" idx="1"/>
          </p:nvPr>
        </p:nvSpPr>
        <p:spPr bwMode="auto">
          <a:xfrm>
            <a:off x="457200" y="2286000"/>
            <a:ext cx="8458200" cy="3840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t>Identify infrastructure that poses greatest risk</a:t>
            </a:r>
          </a:p>
          <a:p>
            <a:pPr eaLnBrk="1" hangingPunct="1">
              <a:lnSpc>
                <a:spcPct val="90000"/>
              </a:lnSpc>
            </a:pPr>
            <a:r>
              <a:rPr lang="en-US" sz="2400" dirty="0" smtClean="0"/>
              <a:t>To what extent does risk need to be reduced? (tolerability)</a:t>
            </a:r>
          </a:p>
          <a:p>
            <a:pPr eaLnBrk="1" hangingPunct="1">
              <a:lnSpc>
                <a:spcPct val="90000"/>
              </a:lnSpc>
            </a:pPr>
            <a:r>
              <a:rPr lang="en-US" sz="2400" dirty="0" smtClean="0"/>
              <a:t>Understanding shared responsibilities</a:t>
            </a:r>
          </a:p>
          <a:p>
            <a:pPr eaLnBrk="1" hangingPunct="1">
              <a:lnSpc>
                <a:spcPct val="90000"/>
              </a:lnSpc>
            </a:pPr>
            <a:r>
              <a:rPr lang="en-US" sz="2400" dirty="0" smtClean="0"/>
              <a:t>Which infrastructure should be addressed first? (priority/sequence)</a:t>
            </a:r>
          </a:p>
          <a:p>
            <a:pPr eaLnBrk="1" hangingPunct="1">
              <a:lnSpc>
                <a:spcPct val="90000"/>
              </a:lnSpc>
            </a:pPr>
            <a:r>
              <a:rPr lang="en-US" sz="2400" dirty="0" smtClean="0"/>
              <a:t>How do we balance the desire to reduce risk with the availability of resources? (urgency)</a:t>
            </a:r>
          </a:p>
          <a:p>
            <a:pPr eaLnBrk="1" hangingPunct="1">
              <a:lnSpc>
                <a:spcPct val="90000"/>
              </a:lnSpc>
            </a:pPr>
            <a:r>
              <a:rPr lang="en-US" sz="2400" dirty="0" smtClean="0"/>
              <a:t>Improve Risk Communication</a:t>
            </a:r>
          </a:p>
          <a:p>
            <a:pPr eaLnBrk="1" hangingPunct="1">
              <a:lnSpc>
                <a:spcPct val="90000"/>
              </a:lnSpc>
            </a:pPr>
            <a:r>
              <a:rPr lang="en-US" sz="2400" dirty="0" smtClean="0"/>
              <a:t>….</a:t>
            </a:r>
            <a:r>
              <a:rPr lang="en-US" sz="2400" b="1" dirty="0" smtClean="0"/>
              <a:t>BETTER DECISION MAKING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dissolv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dissolve">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dissolve">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dissolve">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dissolve">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dissolve">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t>General Philosophy on </a:t>
            </a:r>
            <a:br>
              <a:rPr lang="en-US" sz="4000" b="1" dirty="0" smtClean="0"/>
            </a:br>
            <a:r>
              <a:rPr lang="en-US" sz="4000" b="1" dirty="0" smtClean="0"/>
              <a:t>Risk Management</a:t>
            </a:r>
            <a:endParaRPr lang="en-US" sz="4000" b="1" dirty="0"/>
          </a:p>
        </p:txBody>
      </p:sp>
      <p:sp>
        <p:nvSpPr>
          <p:cNvPr id="6" name="Content Placeholder 5"/>
          <p:cNvSpPr>
            <a:spLocks noGrp="1"/>
          </p:cNvSpPr>
          <p:nvPr>
            <p:ph idx="1"/>
          </p:nvPr>
        </p:nvSpPr>
        <p:spPr>
          <a:xfrm>
            <a:off x="457200" y="1447800"/>
            <a:ext cx="8229600" cy="3962400"/>
          </a:xfrm>
        </p:spPr>
        <p:txBody>
          <a:bodyPr/>
          <a:lstStyle/>
          <a:p>
            <a:r>
              <a:rPr lang="en-US" dirty="0" smtClean="0"/>
              <a:t>Optimize Risk Reduction in Time and Investment Within:</a:t>
            </a:r>
          </a:p>
          <a:p>
            <a:pPr lvl="1"/>
            <a:r>
              <a:rPr lang="en-US" dirty="0" smtClean="0"/>
              <a:t>Portfolio</a:t>
            </a:r>
          </a:p>
          <a:p>
            <a:pPr lvl="1"/>
            <a:r>
              <a:rPr lang="en-US" dirty="0" smtClean="0"/>
              <a:t>Decision Queues</a:t>
            </a:r>
          </a:p>
          <a:p>
            <a:pPr lvl="1"/>
            <a:r>
              <a:rPr lang="en-US" dirty="0" smtClean="0"/>
              <a:t>Individual Modifications</a:t>
            </a:r>
          </a:p>
          <a:p>
            <a:r>
              <a:rPr lang="en-US" dirty="0" smtClean="0"/>
              <a:t>Do so in a Credible and Transparent Manner</a:t>
            </a:r>
          </a:p>
          <a:p>
            <a:r>
              <a:rPr lang="en-US" dirty="0" smtClean="0"/>
              <a:t>Do So Nimbly and Flexibly</a:t>
            </a:r>
          </a:p>
          <a:p>
            <a:r>
              <a:rPr lang="en-US" dirty="0" smtClean="0"/>
              <a:t>Life Safety is Paramount</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87042" name="Rectangle 2"/>
          <p:cNvSpPr>
            <a:spLocks noGrp="1" noChangeArrowheads="1"/>
          </p:cNvSpPr>
          <p:nvPr>
            <p:ph type="title"/>
          </p:nvPr>
        </p:nvSpPr>
        <p:spPr>
          <a:xfrm>
            <a:off x="5486400" y="228600"/>
            <a:ext cx="3424238" cy="714375"/>
          </a:xfrm>
        </p:spPr>
        <p:txBody>
          <a:bodyPr/>
          <a:lstStyle/>
          <a:p>
            <a:r>
              <a:rPr lang="en-US" sz="2800" dirty="0" smtClean="0"/>
              <a:t>How Risk is Used at Portfolio Level?</a:t>
            </a:r>
            <a:endParaRPr lang="en-US" sz="2800" dirty="0"/>
          </a:p>
        </p:txBody>
      </p:sp>
      <p:graphicFrame>
        <p:nvGraphicFramePr>
          <p:cNvPr id="87043" name="Object 3"/>
          <p:cNvGraphicFramePr>
            <a:graphicFrameLocks noChangeAspect="1"/>
          </p:cNvGraphicFramePr>
          <p:nvPr>
            <p:ph sz="half" idx="1"/>
          </p:nvPr>
        </p:nvGraphicFramePr>
        <p:xfrm>
          <a:off x="0" y="228600"/>
          <a:ext cx="5456238" cy="6629400"/>
        </p:xfrm>
        <a:graphic>
          <a:graphicData uri="http://schemas.openxmlformats.org/presentationml/2006/ole">
            <p:oleObj spid="_x0000_s107522" r:id="rId3" imgW="6984492" imgH="8488070" progId="">
              <p:embed/>
            </p:oleObj>
          </a:graphicData>
        </a:graphic>
      </p:graphicFrame>
      <p:sp>
        <p:nvSpPr>
          <p:cNvPr id="87044" name="Rectangle 4"/>
          <p:cNvSpPr>
            <a:spLocks noGrp="1" noChangeArrowheads="1"/>
          </p:cNvSpPr>
          <p:nvPr>
            <p:ph type="body" sz="half" idx="2"/>
          </p:nvPr>
        </p:nvSpPr>
        <p:spPr>
          <a:xfrm>
            <a:off x="5486400" y="1066800"/>
            <a:ext cx="3505200" cy="3505200"/>
          </a:xfrm>
        </p:spPr>
        <p:txBody>
          <a:bodyPr/>
          <a:lstStyle/>
          <a:p>
            <a:pPr>
              <a:lnSpc>
                <a:spcPct val="80000"/>
              </a:lnSpc>
              <a:buFont typeface="Wingdings" pitchFamily="2" charset="2"/>
              <a:buChar char="Ø"/>
            </a:pPr>
            <a:r>
              <a:rPr lang="en-US" sz="2400" dirty="0" smtClean="0"/>
              <a:t>Within the Portfolio of all +700 Dams:</a:t>
            </a:r>
          </a:p>
          <a:p>
            <a:pPr lvl="1">
              <a:lnSpc>
                <a:spcPct val="80000"/>
              </a:lnSpc>
              <a:buFont typeface="Wingdings" pitchFamily="2" charset="2"/>
              <a:buChar char="Ø"/>
            </a:pPr>
            <a:r>
              <a:rPr lang="en-US" sz="1800" dirty="0" smtClean="0"/>
              <a:t>DSAC Used to Consistently:</a:t>
            </a:r>
          </a:p>
          <a:p>
            <a:pPr lvl="2">
              <a:lnSpc>
                <a:spcPct val="80000"/>
              </a:lnSpc>
              <a:buFont typeface="Wingdings" pitchFamily="2" charset="2"/>
              <a:buChar char="Ø"/>
            </a:pPr>
            <a:r>
              <a:rPr lang="en-US" sz="1400" dirty="0" smtClean="0"/>
              <a:t>Characterize the Portfolio</a:t>
            </a:r>
          </a:p>
          <a:p>
            <a:pPr lvl="2">
              <a:lnSpc>
                <a:spcPct val="80000"/>
              </a:lnSpc>
              <a:buFont typeface="Wingdings" pitchFamily="2" charset="2"/>
              <a:buChar char="Ø"/>
            </a:pPr>
            <a:r>
              <a:rPr lang="en-US" sz="1400" dirty="0" smtClean="0"/>
              <a:t>Communicate Risk </a:t>
            </a:r>
          </a:p>
          <a:p>
            <a:pPr lvl="2">
              <a:lnSpc>
                <a:spcPct val="80000"/>
              </a:lnSpc>
              <a:buFont typeface="Wingdings" pitchFamily="2" charset="2"/>
              <a:buChar char="Ø"/>
            </a:pPr>
            <a:r>
              <a:rPr lang="en-US" sz="1400" dirty="0" smtClean="0"/>
              <a:t>Take Action</a:t>
            </a:r>
          </a:p>
          <a:p>
            <a:pPr lvl="1">
              <a:lnSpc>
                <a:spcPct val="80000"/>
              </a:lnSpc>
              <a:buFont typeface="Wingdings" pitchFamily="2" charset="2"/>
              <a:buChar char="Ø"/>
            </a:pPr>
            <a:r>
              <a:rPr lang="en-US" sz="1800" dirty="0" smtClean="0"/>
              <a:t>Generally, Rank Priority from DSAC I as Priority</a:t>
            </a:r>
          </a:p>
        </p:txBody>
      </p:sp>
      <p:sp>
        <p:nvSpPr>
          <p:cNvPr id="10" name="Oval 9"/>
          <p:cNvSpPr/>
          <p:nvPr/>
        </p:nvSpPr>
        <p:spPr>
          <a:xfrm>
            <a:off x="1219200" y="533400"/>
            <a:ext cx="30480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4" cstate="email"/>
          <a:srcRect/>
          <a:stretch>
            <a:fillRect/>
          </a:stretch>
        </p:blipFill>
        <p:spPr bwMode="auto">
          <a:xfrm>
            <a:off x="5715000" y="3581400"/>
            <a:ext cx="3048000" cy="3110204"/>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0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04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04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04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044">
                                            <p:txEl>
                                              <p:pRg st="5" end="5"/>
                                            </p:txEl>
                                          </p:spTgt>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87042" name="Rectangle 2"/>
          <p:cNvSpPr>
            <a:spLocks noGrp="1" noChangeArrowheads="1"/>
          </p:cNvSpPr>
          <p:nvPr>
            <p:ph type="title"/>
          </p:nvPr>
        </p:nvSpPr>
        <p:spPr>
          <a:xfrm>
            <a:off x="5562600" y="457200"/>
            <a:ext cx="3424238" cy="714375"/>
          </a:xfrm>
        </p:spPr>
        <p:txBody>
          <a:bodyPr/>
          <a:lstStyle/>
          <a:p>
            <a:r>
              <a:rPr lang="en-US" sz="2400" dirty="0" smtClean="0"/>
              <a:t>How Risk is Used in Decision Queues?</a:t>
            </a:r>
            <a:endParaRPr lang="en-US" sz="2400" dirty="0"/>
          </a:p>
        </p:txBody>
      </p:sp>
      <p:graphicFrame>
        <p:nvGraphicFramePr>
          <p:cNvPr id="87043" name="Object 3"/>
          <p:cNvGraphicFramePr>
            <a:graphicFrameLocks noChangeAspect="1"/>
          </p:cNvGraphicFramePr>
          <p:nvPr>
            <p:ph sz="half" idx="1"/>
          </p:nvPr>
        </p:nvGraphicFramePr>
        <p:xfrm>
          <a:off x="0" y="228600"/>
          <a:ext cx="5456238" cy="6629400"/>
        </p:xfrm>
        <a:graphic>
          <a:graphicData uri="http://schemas.openxmlformats.org/presentationml/2006/ole">
            <p:oleObj spid="_x0000_s108546" r:id="rId3" imgW="6984492" imgH="8488070" progId="">
              <p:embed/>
            </p:oleObj>
          </a:graphicData>
        </a:graphic>
      </p:graphicFrame>
      <p:sp>
        <p:nvSpPr>
          <p:cNvPr id="87044" name="Rectangle 4"/>
          <p:cNvSpPr>
            <a:spLocks noGrp="1" noChangeArrowheads="1"/>
          </p:cNvSpPr>
          <p:nvPr>
            <p:ph type="body" sz="half" idx="2"/>
          </p:nvPr>
        </p:nvSpPr>
        <p:spPr>
          <a:xfrm>
            <a:off x="5486400" y="1447800"/>
            <a:ext cx="3505200" cy="1828800"/>
          </a:xfrm>
        </p:spPr>
        <p:txBody>
          <a:bodyPr/>
          <a:lstStyle/>
          <a:p>
            <a:pPr>
              <a:lnSpc>
                <a:spcPct val="80000"/>
              </a:lnSpc>
              <a:buFont typeface="Wingdings" pitchFamily="2" charset="2"/>
              <a:buChar char="Ø"/>
            </a:pPr>
            <a:r>
              <a:rPr lang="en-US" sz="2000" dirty="0" smtClean="0"/>
              <a:t>Priority Within Each DSAC Category at Each Decision Queue of Process – </a:t>
            </a:r>
          </a:p>
          <a:p>
            <a:pPr lvl="1">
              <a:lnSpc>
                <a:spcPct val="80000"/>
              </a:lnSpc>
              <a:buFont typeface="Wingdings" pitchFamily="2" charset="2"/>
              <a:buChar char="Ø"/>
            </a:pPr>
            <a:r>
              <a:rPr lang="en-US" sz="1600" dirty="0" smtClean="0"/>
              <a:t>Annualized Loss of Life Risk</a:t>
            </a:r>
          </a:p>
          <a:p>
            <a:pPr lvl="1">
              <a:lnSpc>
                <a:spcPct val="80000"/>
              </a:lnSpc>
              <a:buFont typeface="Wingdings" pitchFamily="2" charset="2"/>
              <a:buChar char="Ø"/>
            </a:pPr>
            <a:r>
              <a:rPr lang="en-US" sz="1600" dirty="0" smtClean="0"/>
              <a:t>Probability of Failure</a:t>
            </a:r>
          </a:p>
          <a:p>
            <a:pPr>
              <a:lnSpc>
                <a:spcPct val="80000"/>
              </a:lnSpc>
              <a:buFont typeface="Wingdings" pitchFamily="2" charset="2"/>
              <a:buChar char="Ø"/>
            </a:pPr>
            <a:r>
              <a:rPr lang="en-US" sz="2000" dirty="0" smtClean="0"/>
              <a:t>Understand the Nature and Severity of Risks</a:t>
            </a:r>
          </a:p>
          <a:p>
            <a:pPr lvl="1">
              <a:lnSpc>
                <a:spcPct val="80000"/>
              </a:lnSpc>
              <a:buFont typeface="Wingdings" pitchFamily="2" charset="2"/>
              <a:buChar char="Ø"/>
            </a:pPr>
            <a:r>
              <a:rPr lang="en-US" sz="1600" dirty="0" smtClean="0"/>
              <a:t>Risk Understood?</a:t>
            </a:r>
          </a:p>
          <a:p>
            <a:pPr lvl="1">
              <a:lnSpc>
                <a:spcPct val="80000"/>
              </a:lnSpc>
              <a:buFont typeface="Wingdings" pitchFamily="2" charset="2"/>
              <a:buChar char="Ø"/>
            </a:pPr>
            <a:r>
              <a:rPr lang="en-US" sz="1600" dirty="0" smtClean="0"/>
              <a:t>More Information Needed?</a:t>
            </a:r>
          </a:p>
          <a:p>
            <a:pPr>
              <a:lnSpc>
                <a:spcPct val="80000"/>
              </a:lnSpc>
              <a:buFont typeface="Wingdings" pitchFamily="2" charset="2"/>
              <a:buChar char="Ø"/>
            </a:pPr>
            <a:r>
              <a:rPr lang="en-US" sz="2000" dirty="0" smtClean="0"/>
              <a:t>Exceptions:</a:t>
            </a:r>
          </a:p>
          <a:p>
            <a:pPr lvl="1">
              <a:lnSpc>
                <a:spcPct val="80000"/>
              </a:lnSpc>
              <a:buFont typeface="Wingdings" pitchFamily="2" charset="2"/>
              <a:buChar char="Ø"/>
            </a:pPr>
            <a:r>
              <a:rPr lang="en-US" sz="1600" dirty="0" smtClean="0"/>
              <a:t>Legacy Projects Already in the Queue</a:t>
            </a:r>
          </a:p>
          <a:p>
            <a:pPr lvl="1">
              <a:lnSpc>
                <a:spcPct val="80000"/>
              </a:lnSpc>
              <a:buFont typeface="Wingdings" pitchFamily="2" charset="2"/>
              <a:buChar char="Ø"/>
            </a:pPr>
            <a:r>
              <a:rPr lang="en-US" sz="1600" dirty="0" smtClean="0"/>
              <a:t>“Ready to Go” Lower Risk Projects</a:t>
            </a:r>
          </a:p>
          <a:p>
            <a:pPr lvl="1">
              <a:lnSpc>
                <a:spcPct val="80000"/>
              </a:lnSpc>
              <a:buFont typeface="Wingdings" pitchFamily="2" charset="2"/>
              <a:buChar char="Ø"/>
            </a:pPr>
            <a:r>
              <a:rPr lang="en-US" sz="1600" dirty="0" smtClean="0"/>
              <a:t>Regionally Directed O&amp;M Funded Activities</a:t>
            </a:r>
          </a:p>
          <a:p>
            <a:pPr>
              <a:lnSpc>
                <a:spcPct val="80000"/>
              </a:lnSpc>
              <a:buFont typeface="Wingdings" pitchFamily="2" charset="2"/>
              <a:buChar char="Ø"/>
            </a:pPr>
            <a:r>
              <a:rPr lang="en-US" sz="2000" dirty="0" smtClean="0"/>
              <a:t>Key Current Restraint: Progress on Modification Reports!</a:t>
            </a:r>
          </a:p>
        </p:txBody>
      </p:sp>
      <p:sp>
        <p:nvSpPr>
          <p:cNvPr id="11" name="Oval 10"/>
          <p:cNvSpPr/>
          <p:nvPr/>
        </p:nvSpPr>
        <p:spPr>
          <a:xfrm>
            <a:off x="1295400" y="3962400"/>
            <a:ext cx="11430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371600" y="5410200"/>
            <a:ext cx="10668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600200" y="2286000"/>
            <a:ext cx="14478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0"/>
            <a:ext cx="9144000" cy="6858000"/>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87042" name="Rectangle 2"/>
          <p:cNvSpPr>
            <a:spLocks noGrp="1" noChangeArrowheads="1"/>
          </p:cNvSpPr>
          <p:nvPr>
            <p:ph type="title"/>
          </p:nvPr>
        </p:nvSpPr>
        <p:spPr>
          <a:xfrm>
            <a:off x="5486400" y="228600"/>
            <a:ext cx="3424238" cy="714375"/>
          </a:xfrm>
        </p:spPr>
        <p:txBody>
          <a:bodyPr/>
          <a:lstStyle/>
          <a:p>
            <a:r>
              <a:rPr lang="en-US" sz="1800" dirty="0" smtClean="0"/>
              <a:t>How Risk is Used in Within Dam Modifications?</a:t>
            </a:r>
            <a:endParaRPr lang="en-US" sz="1800" dirty="0"/>
          </a:p>
        </p:txBody>
      </p:sp>
      <p:graphicFrame>
        <p:nvGraphicFramePr>
          <p:cNvPr id="87043" name="Object 3"/>
          <p:cNvGraphicFramePr>
            <a:graphicFrameLocks noChangeAspect="1"/>
          </p:cNvGraphicFramePr>
          <p:nvPr>
            <p:ph sz="half" idx="1"/>
          </p:nvPr>
        </p:nvGraphicFramePr>
        <p:xfrm>
          <a:off x="0" y="228600"/>
          <a:ext cx="5456238" cy="6629400"/>
        </p:xfrm>
        <a:graphic>
          <a:graphicData uri="http://schemas.openxmlformats.org/presentationml/2006/ole">
            <p:oleObj spid="_x0000_s109570" r:id="rId3" imgW="6984492" imgH="8488070" progId="">
              <p:embed/>
            </p:oleObj>
          </a:graphicData>
        </a:graphic>
      </p:graphicFrame>
      <p:sp>
        <p:nvSpPr>
          <p:cNvPr id="87044" name="Rectangle 4"/>
          <p:cNvSpPr>
            <a:spLocks noGrp="1" noChangeArrowheads="1"/>
          </p:cNvSpPr>
          <p:nvPr>
            <p:ph type="body" sz="half" idx="2"/>
          </p:nvPr>
        </p:nvSpPr>
        <p:spPr>
          <a:xfrm>
            <a:off x="5791200" y="914400"/>
            <a:ext cx="3505200" cy="3505200"/>
          </a:xfrm>
        </p:spPr>
        <p:txBody>
          <a:bodyPr/>
          <a:lstStyle/>
          <a:p>
            <a:pPr>
              <a:lnSpc>
                <a:spcPct val="80000"/>
              </a:lnSpc>
              <a:buFont typeface="Wingdings" pitchFamily="2" charset="2"/>
              <a:buChar char="Ø"/>
            </a:pPr>
            <a:r>
              <a:rPr lang="en-US" sz="1800" dirty="0" smtClean="0"/>
              <a:t>Better Understand the Effectiveness of Risk Reduction Measures</a:t>
            </a:r>
          </a:p>
          <a:p>
            <a:pPr>
              <a:lnSpc>
                <a:spcPct val="80000"/>
              </a:lnSpc>
              <a:buFont typeface="Wingdings" pitchFamily="2" charset="2"/>
              <a:buChar char="Ø"/>
            </a:pPr>
            <a:r>
              <a:rPr lang="en-US" sz="1800" dirty="0" smtClean="0"/>
              <a:t>Make Decisions on Selected Alternatives</a:t>
            </a:r>
          </a:p>
          <a:p>
            <a:pPr>
              <a:lnSpc>
                <a:spcPct val="80000"/>
              </a:lnSpc>
              <a:buFont typeface="Wingdings" pitchFamily="2" charset="2"/>
              <a:buChar char="Ø"/>
            </a:pPr>
            <a:r>
              <a:rPr lang="en-US" sz="1800" dirty="0" smtClean="0"/>
              <a:t>Priority of Modifications Entering Construction</a:t>
            </a:r>
          </a:p>
        </p:txBody>
      </p:sp>
      <p:sp>
        <p:nvSpPr>
          <p:cNvPr id="11" name="Oval 10"/>
          <p:cNvSpPr/>
          <p:nvPr/>
        </p:nvSpPr>
        <p:spPr>
          <a:xfrm>
            <a:off x="1295400" y="3962400"/>
            <a:ext cx="11430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371600" y="5410200"/>
            <a:ext cx="1066800" cy="685800"/>
          </a:xfrm>
          <a:prstGeom prst="ellipse">
            <a:avLst/>
          </a:prstGeom>
          <a:solidFill>
            <a:srgbClr val="00B0F0">
              <a:alpha val="2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Chart 13"/>
          <p:cNvGraphicFramePr/>
          <p:nvPr/>
        </p:nvGraphicFramePr>
        <p:xfrm>
          <a:off x="5791200" y="2895600"/>
          <a:ext cx="3124200" cy="3505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4">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8" presetID="9"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81000" y="914400"/>
            <a:ext cx="82296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t>Why Risk Management?</a:t>
            </a:r>
          </a:p>
        </p:txBody>
      </p:sp>
      <p:sp>
        <p:nvSpPr>
          <p:cNvPr id="14339" name="Rectangle 3"/>
          <p:cNvSpPr>
            <a:spLocks noGrp="1" noChangeArrowheads="1"/>
          </p:cNvSpPr>
          <p:nvPr>
            <p:ph type="body" idx="1"/>
          </p:nvPr>
        </p:nvSpPr>
        <p:spPr bwMode="auto">
          <a:xfrm>
            <a:off x="457200" y="2057400"/>
            <a:ext cx="8229600" cy="40687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000" smtClean="0"/>
              <a:t>“ That </a:t>
            </a:r>
            <a:r>
              <a:rPr lang="en-US" sz="2000" b="1" i="1" smtClean="0"/>
              <a:t>engineers have moral and legal obligations beyond those of the ordinary citizen</a:t>
            </a:r>
            <a:r>
              <a:rPr lang="en-US" sz="2000" smtClean="0"/>
              <a:t> is well accepted. This is because trained engineers can perceive and evaluate hazardous conditions that ordinary persons are not aware of. This is especially true for man-made hazards, because engineers are often involved in making them ... In more basic ethical terms, the moral obligation of the engineer arises from the general philosophy that it is part of a natural relationship between human beings to warn and protect one another from hazards as far as they can be known. </a:t>
            </a:r>
            <a:r>
              <a:rPr lang="en-US" sz="2000" b="1" i="1" smtClean="0"/>
              <a:t>Because of his knowledge, therefore, an engineer has a higher moral obligation than one who is not knowledgeable in the field</a:t>
            </a:r>
            <a:r>
              <a:rPr lang="en-US" sz="2000" smtClean="0"/>
              <a:t>.”</a:t>
            </a:r>
          </a:p>
          <a:p>
            <a:pPr lvl="4" eaLnBrk="1" hangingPunct="1">
              <a:lnSpc>
                <a:spcPct val="80000"/>
              </a:lnSpc>
            </a:pPr>
            <a:endParaRPr lang="en-US" sz="1400" smtClean="0"/>
          </a:p>
          <a:p>
            <a:pPr lvl="4" eaLnBrk="1" hangingPunct="1">
              <a:lnSpc>
                <a:spcPct val="80000"/>
              </a:lnSpc>
            </a:pPr>
            <a:r>
              <a:rPr lang="en-US" smtClean="0"/>
              <a:t>Unattributed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a:xfrm>
            <a:off x="3124200" y="6245225"/>
            <a:ext cx="2895600" cy="476250"/>
          </a:xfrm>
          <a:prstGeom prst="rect">
            <a:avLst/>
          </a:prstGeom>
          <a:noFill/>
        </p:spPr>
        <p:txBody>
          <a:bodyPr/>
          <a:lstStyle/>
          <a:p>
            <a:pPr algn="ctr"/>
            <a:fld id="{A0DA4951-28F0-40EC-A29B-CB9632693C9A}" type="slidenum">
              <a:rPr lang="en-US" smtClean="0"/>
              <a:pPr algn="ctr"/>
              <a:t>69</a:t>
            </a:fld>
            <a:endParaRPr lang="en-US" smtClean="0"/>
          </a:p>
        </p:txBody>
      </p:sp>
      <p:sp>
        <p:nvSpPr>
          <p:cNvPr id="4099" name="Rectangle 2"/>
          <p:cNvSpPr>
            <a:spLocks noGrp="1" noChangeArrowheads="1"/>
          </p:cNvSpPr>
          <p:nvPr>
            <p:ph type="title"/>
          </p:nvPr>
        </p:nvSpPr>
        <p:spPr>
          <a:xfrm>
            <a:off x="457200" y="457200"/>
            <a:ext cx="8229600" cy="1143000"/>
          </a:xfrm>
        </p:spPr>
        <p:txBody>
          <a:bodyPr>
            <a:normAutofit fontScale="90000"/>
          </a:bodyPr>
          <a:lstStyle/>
          <a:p>
            <a:pPr eaLnBrk="1" hangingPunct="1"/>
            <a:r>
              <a:rPr lang="en-US" sz="4900" b="1" dirty="0" smtClean="0"/>
              <a:t>Examination of Past Failures and their Causes</a:t>
            </a:r>
            <a:r>
              <a:rPr lang="en-US" sz="4000" b="1" dirty="0" smtClean="0">
                <a:solidFill>
                  <a:schemeClr val="bg1"/>
                </a:solidFill>
              </a:rPr>
              <a:t/>
            </a:r>
            <a:br>
              <a:rPr lang="en-US" sz="4000" b="1" dirty="0" smtClean="0">
                <a:solidFill>
                  <a:schemeClr val="bg1"/>
                </a:solidFill>
              </a:rPr>
            </a:br>
            <a:endParaRPr lang="en-US" sz="4000" b="1" dirty="0" smtClean="0">
              <a:solidFill>
                <a:schemeClr val="bg1"/>
              </a:solidFill>
            </a:endParaRPr>
          </a:p>
        </p:txBody>
      </p:sp>
      <p:sp>
        <p:nvSpPr>
          <p:cNvPr id="4100" name="Rectangle 3"/>
          <p:cNvSpPr>
            <a:spLocks noGrp="1" noChangeArrowheads="1"/>
          </p:cNvSpPr>
          <p:nvPr>
            <p:ph type="body" idx="1"/>
          </p:nvPr>
        </p:nvSpPr>
        <p:spPr>
          <a:xfrm>
            <a:off x="457200" y="1828800"/>
            <a:ext cx="8229600" cy="4221163"/>
          </a:xfrm>
        </p:spPr>
        <p:txBody>
          <a:bodyPr>
            <a:normAutofit/>
          </a:bodyPr>
          <a:lstStyle/>
          <a:p>
            <a:pPr eaLnBrk="1" hangingPunct="1"/>
            <a:r>
              <a:rPr lang="en-US" sz="2400" dirty="0" smtClean="0"/>
              <a:t>It is interesting to note that post-Teton dam safety laws were targeted toward changes in the state-of-the-art, seismic loading, and floods, the latter two of which could be analyzed, and the first being difficult to define.</a:t>
            </a:r>
          </a:p>
          <a:p>
            <a:pPr eaLnBrk="1" hangingPunct="1"/>
            <a:r>
              <a:rPr lang="en-US" sz="2400" dirty="0" smtClean="0"/>
              <a:t>Teton Dam failed by internal erosion, but this failure mode was not directly mentioned.</a:t>
            </a:r>
          </a:p>
          <a:p>
            <a:pPr eaLnBrk="1" hangingPunct="1"/>
            <a:r>
              <a:rPr lang="en-US" sz="2400" dirty="0" smtClean="0"/>
              <a:t>Yet, data suggests that most large dam failures (in the Western U.S.) were the result of internal erosion.</a:t>
            </a:r>
          </a:p>
          <a:p>
            <a:pPr eaLnBrk="1" hangingPunct="1"/>
            <a:r>
              <a:rPr lang="en-US" sz="2400" dirty="0" smtClean="0"/>
              <a:t>Standards based analyses are not the complete dam safety picture.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9525" y="0"/>
            <a:ext cx="9153525" cy="6858000"/>
            <a:chOff x="-9525" y="0"/>
            <a:chExt cx="9153525" cy="6858000"/>
          </a:xfrm>
        </p:grpSpPr>
        <p:pic>
          <p:nvPicPr>
            <p:cNvPr id="5131" name="Picture 11" descr="http://www.blogcdn.com/www.engadget.com/media/2007/06/katrina-traffic-sm.jpg"/>
            <p:cNvPicPr>
              <a:picLocks noChangeAspect="1" noChangeArrowheads="1"/>
            </p:cNvPicPr>
            <p:nvPr/>
          </p:nvPicPr>
          <p:blipFill>
            <a:blip r:embed="rId3" cstate="print">
              <a:lum bright="38000" contrast="-71000"/>
              <a:extLst>
                <a:ext uri="{28A0092B-C50C-407E-A947-70E740481C1C}">
                  <a14:useLocalDpi xmlns:a14="http://schemas.microsoft.com/office/drawing/2010/main" xmlns="" val="0"/>
                </a:ext>
              </a:extLst>
            </a:blip>
            <a:srcRect/>
            <a:stretch>
              <a:fillRect/>
            </a:stretch>
          </p:blipFill>
          <p:spPr bwMode="auto">
            <a:xfrm>
              <a:off x="-9525" y="3352800"/>
              <a:ext cx="5614797" cy="35052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http://img2.allvoices.com/thumbs/event/609/480/78737517-poplar-bluff.jpg"/>
            <p:cNvPicPr>
              <a:picLocks noChangeAspect="1" noChangeArrowheads="1"/>
            </p:cNvPicPr>
            <p:nvPr/>
          </p:nvPicPr>
          <p:blipFill rotWithShape="1">
            <a:blip r:embed="rId4" cstate="print">
              <a:lum bright="38000" contrast="-71000"/>
              <a:extLst>
                <a:ext uri="{28A0092B-C50C-407E-A947-70E740481C1C}">
                  <a14:useLocalDpi xmlns:a14="http://schemas.microsoft.com/office/drawing/2010/main" xmlns="" val="0"/>
                </a:ext>
              </a:extLst>
            </a:blip>
            <a:srcRect t="14171" b="20836"/>
            <a:stretch/>
          </p:blipFill>
          <p:spPr bwMode="auto">
            <a:xfrm>
              <a:off x="3343275" y="0"/>
              <a:ext cx="5800725" cy="296527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 descr="http://www.hurricanekatrina.com/images/hurricane-katrina-84.jpg"/>
            <p:cNvPicPr>
              <a:picLocks noChangeAspect="1" noChangeArrowheads="1"/>
            </p:cNvPicPr>
            <p:nvPr/>
          </p:nvPicPr>
          <p:blipFill>
            <a:blip r:embed="rId5" cstate="print">
              <a:lum bright="38000" contrast="-71000"/>
              <a:extLst>
                <a:ext uri="{28A0092B-C50C-407E-A947-70E740481C1C}">
                  <a14:useLocalDpi xmlns:a14="http://schemas.microsoft.com/office/drawing/2010/main" xmlns="" val="0"/>
                </a:ext>
              </a:extLst>
            </a:blip>
            <a:srcRect/>
            <a:stretch>
              <a:fillRect/>
            </a:stretch>
          </p:blipFill>
          <p:spPr bwMode="auto">
            <a:xfrm>
              <a:off x="5605272" y="2743200"/>
              <a:ext cx="3538728" cy="4114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C:\Users\peakk\AppData\Local\Microsoft\Windows\Temporary Internet Files\Content.Outlook\ZWQR7CEB\flood rescue2.jpg"/>
            <p:cNvPicPr>
              <a:picLocks noChangeAspect="1" noChangeArrowheads="1"/>
            </p:cNvPicPr>
            <p:nvPr/>
          </p:nvPicPr>
          <p:blipFill>
            <a:blip r:embed="rId6" cstate="print">
              <a:lum bright="38000" contrast="-71000"/>
              <a:extLst>
                <a:ext uri="{28A0092B-C50C-407E-A947-70E740481C1C}">
                  <a14:useLocalDpi xmlns:a14="http://schemas.microsoft.com/office/drawing/2010/main" xmlns="" val="0"/>
                </a:ext>
              </a:extLst>
            </a:blip>
            <a:srcRect/>
            <a:stretch>
              <a:fillRect/>
            </a:stretch>
          </p:blipFill>
          <p:spPr bwMode="auto">
            <a:xfrm>
              <a:off x="-1" y="0"/>
              <a:ext cx="5215467" cy="33528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9" descr="C:\Users\peakk\AppData\Local\Microsoft\Windows\Temporary Internet Files\Content.Outlook\ZWQR7CEB\flood rescue1.jpg"/>
            <p:cNvPicPr>
              <a:picLocks noChangeAspect="1" noChangeArrowheads="1"/>
            </p:cNvPicPr>
            <p:nvPr/>
          </p:nvPicPr>
          <p:blipFill>
            <a:blip r:embed="rId7" cstate="print">
              <a:lum bright="38000" contrast="-71000"/>
              <a:extLst>
                <a:ext uri="{28A0092B-C50C-407E-A947-70E740481C1C}">
                  <a14:useLocalDpi xmlns:a14="http://schemas.microsoft.com/office/drawing/2010/main" xmlns="" val="0"/>
                </a:ext>
              </a:extLst>
            </a:blip>
            <a:srcRect/>
            <a:stretch>
              <a:fillRect/>
            </a:stretch>
          </p:blipFill>
          <p:spPr bwMode="auto">
            <a:xfrm>
              <a:off x="2895600" y="2369249"/>
              <a:ext cx="3195637" cy="212655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TextBox 7"/>
          <p:cNvSpPr txBox="1"/>
          <p:nvPr/>
        </p:nvSpPr>
        <p:spPr>
          <a:xfrm>
            <a:off x="1143000" y="1143000"/>
            <a:ext cx="6781800" cy="4585871"/>
          </a:xfrm>
          <a:prstGeom prst="rect">
            <a:avLst/>
          </a:prstGeom>
          <a:noFill/>
        </p:spPr>
        <p:txBody>
          <a:bodyPr wrap="square" rtlCol="0">
            <a:spAutoFit/>
          </a:bodyPr>
          <a:lstStyle/>
          <a:p>
            <a:pPr algn="ctr"/>
            <a:r>
              <a:rPr lang="en-US" sz="4000" b="1" dirty="0" smtClean="0"/>
              <a:t>Life Safety is Paramount</a:t>
            </a:r>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endParaRPr lang="en-US" sz="2800" b="1" dirty="0" smtClean="0"/>
          </a:p>
          <a:p>
            <a:pPr algn="ctr"/>
            <a:r>
              <a:rPr lang="en-US" sz="2800" b="1" dirty="0" smtClean="0"/>
              <a:t>Protecting People, Not Dams</a:t>
            </a:r>
            <a:endParaRPr lang="en-US" sz="2800" b="1" dirty="0"/>
          </a:p>
        </p:txBody>
      </p:sp>
    </p:spTree>
    <p:extLst>
      <p:ext uri="{BB962C8B-B14F-4D97-AF65-F5344CB8AC3E}">
        <p14:creationId xmlns:p14="http://schemas.microsoft.com/office/powerpoint/2010/main" xmlns="" val="7710066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4294967295"/>
          </p:nvPr>
        </p:nvSpPr>
        <p:spPr>
          <a:xfrm>
            <a:off x="3124200" y="6245225"/>
            <a:ext cx="2895600" cy="476250"/>
          </a:xfrm>
          <a:prstGeom prst="rect">
            <a:avLst/>
          </a:prstGeom>
          <a:noFill/>
        </p:spPr>
        <p:txBody>
          <a:bodyPr/>
          <a:lstStyle/>
          <a:p>
            <a:pPr algn="ctr"/>
            <a:fld id="{31E5767E-353C-4683-AD3F-05FDD15BEE2F}" type="slidenum">
              <a:rPr lang="en-US" smtClean="0"/>
              <a:pPr algn="ctr"/>
              <a:t>70</a:t>
            </a:fld>
            <a:endParaRPr lang="en-US" smtClean="0"/>
          </a:p>
        </p:txBody>
      </p:sp>
      <p:graphicFrame>
        <p:nvGraphicFramePr>
          <p:cNvPr id="317532" name="Group 92"/>
          <p:cNvGraphicFramePr>
            <a:graphicFrameLocks noGrp="1"/>
          </p:cNvGraphicFramePr>
          <p:nvPr>
            <p:ph idx="1"/>
          </p:nvPr>
        </p:nvGraphicFramePr>
        <p:xfrm>
          <a:off x="533400" y="1676400"/>
          <a:ext cx="8229600" cy="3962400"/>
        </p:xfrm>
        <a:graphic>
          <a:graphicData uri="http://schemas.openxmlformats.org/drawingml/2006/table">
            <a:tbl>
              <a:tblPr/>
              <a:tblGrid>
                <a:gridCol w="838200"/>
                <a:gridCol w="1066800"/>
                <a:gridCol w="960438"/>
                <a:gridCol w="863600"/>
                <a:gridCol w="854075"/>
                <a:gridCol w="849312"/>
                <a:gridCol w="1130300"/>
                <a:gridCol w="1000125"/>
                <a:gridCol w="666750"/>
              </a:tblGrid>
              <a:tr h="347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Height</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Category</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Overtop</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Found.</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Piping</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Sliding</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Structural</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Spillway</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E.Q.</a:t>
                      </a:r>
                      <a:endParaRPr kumimoji="0" lang="en-US" sz="1000" b="0" i="0" u="none" strike="noStrike" cap="none" normalizeH="0" baseline="0" smtClean="0">
                        <a:ln>
                          <a:noFill/>
                        </a:ln>
                        <a:solidFill>
                          <a:schemeClr val="tx1"/>
                        </a:solidFill>
                        <a:effectLst/>
                        <a:latin typeface="+mn-lt"/>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73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All Dams</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Eastern</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23</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8</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11</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Western</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45</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5</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34</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3</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9</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3</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C00000"/>
                          </a:solidFill>
                          <a:effectLst/>
                          <a:latin typeface="+mn-lt"/>
                          <a:ea typeface="Times New Roman" pitchFamily="18" charset="0"/>
                          <a:cs typeface="Arial" charset="0"/>
                        </a:rPr>
                        <a:t>Dams</a:t>
                      </a:r>
                      <a:endParaRPr kumimoji="0" lang="en-US" sz="1000" b="0" i="0" u="none" strike="noStrike" cap="none" normalizeH="0" baseline="0" dirty="0" smtClean="0">
                        <a:ln>
                          <a:noFill/>
                        </a:ln>
                        <a:solidFill>
                          <a:srgbClr val="C00000"/>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C00000"/>
                          </a:solidFill>
                          <a:effectLst/>
                          <a:latin typeface="+mn-lt"/>
                          <a:ea typeface="Times New Roman" pitchFamily="18" charset="0"/>
                          <a:cs typeface="Arial" charset="0"/>
                        </a:rPr>
                        <a:t>&gt; 50 ft</a:t>
                      </a:r>
                      <a:endParaRPr kumimoji="0" lang="en-US" sz="1800" b="0" i="0" u="none" strike="noStrike" cap="none" normalizeH="0" baseline="0" dirty="0" smtClean="0">
                        <a:ln>
                          <a:noFill/>
                        </a:ln>
                        <a:solidFill>
                          <a:srgbClr val="C00000"/>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Eastern</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16</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20</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16</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16</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Western</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dirty="0" smtClean="0">
                          <a:ln>
                            <a:noFill/>
                          </a:ln>
                          <a:solidFill>
                            <a:srgbClr val="C00000"/>
                          </a:solidFill>
                          <a:effectLst/>
                          <a:latin typeface="+mn-lt"/>
                          <a:ea typeface="Times New Roman" pitchFamily="18" charset="0"/>
                          <a:cs typeface="Arial" charset="0"/>
                        </a:rPr>
                        <a:t>60</a:t>
                      </a:r>
                      <a:endParaRPr kumimoji="0" lang="en-US" sz="1800" b="0" i="0" u="none" strike="noStrike" cap="none" normalizeH="0" baseline="0" dirty="0" smtClean="0">
                        <a:ln>
                          <a:noFill/>
                        </a:ln>
                        <a:solidFill>
                          <a:srgbClr val="C00000"/>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8</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51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Dams</a:t>
                      </a:r>
                      <a:endParaRPr kumimoji="0" lang="en-US" sz="1000" b="0" i="0" u="none" strike="noStrike" cap="none" normalizeH="0" baseline="0" dirty="0" smtClean="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&lt; 50 ft</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Eastern</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46</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11.5</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23.5</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2.5</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6.5</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10</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Western</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57</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546100"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21</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484188" algn="l"/>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0</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mn-lt"/>
                          <a:ea typeface="Times New Roman" pitchFamily="18" charset="0"/>
                          <a:cs typeface="Arial" charset="0"/>
                        </a:rPr>
                        <a:t>12</a:t>
                      </a:r>
                      <a:endParaRPr kumimoji="0" lang="en-US" sz="1800" b="0" i="0" u="none" strike="noStrike" cap="none" normalizeH="0" baseline="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54050" algn="l"/>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2</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mn-lt"/>
                          <a:ea typeface="Times New Roman" pitchFamily="18" charset="0"/>
                          <a:cs typeface="Arial" charset="0"/>
                        </a:rPr>
                        <a:t>4</a:t>
                      </a:r>
                      <a:endParaRPr kumimoji="0" lang="en-US" sz="1800" b="0" i="0" u="none" strike="noStrike" cap="none" normalizeH="0" baseline="0" dirty="0" smtClean="0">
                        <a:ln>
                          <a:noFill/>
                        </a:ln>
                        <a:solidFill>
                          <a:schemeClr val="tx1"/>
                        </a:solidFill>
                        <a:effectLst/>
                        <a:latin typeface="+mn-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02" name="Rectangle 82"/>
          <p:cNvSpPr>
            <a:spLocks noGrp="1" noChangeArrowheads="1"/>
          </p:cNvSpPr>
          <p:nvPr>
            <p:ph type="title"/>
          </p:nvPr>
        </p:nvSpPr>
        <p:spPr/>
        <p:txBody>
          <a:bodyPr>
            <a:noAutofit/>
          </a:bodyPr>
          <a:lstStyle/>
          <a:p>
            <a:pPr eaLnBrk="1" hangingPunct="1"/>
            <a:r>
              <a:rPr lang="en-US" sz="3600" b="1" dirty="0" smtClean="0"/>
              <a:t>Percent Failures by Type of Failure</a:t>
            </a:r>
            <a:br>
              <a:rPr lang="en-US" sz="3600" b="1" dirty="0" smtClean="0"/>
            </a:br>
            <a:r>
              <a:rPr lang="en-US" sz="3600" b="1" dirty="0" smtClean="0"/>
              <a:t>United States Earth Dams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US" b="1" dirty="0" smtClean="0"/>
              <a:t>Definitions</a:t>
            </a:r>
          </a:p>
        </p:txBody>
      </p:sp>
      <p:sp>
        <p:nvSpPr>
          <p:cNvPr id="3075" name="Content Placeholder 5"/>
          <p:cNvSpPr>
            <a:spLocks noGrp="1"/>
          </p:cNvSpPr>
          <p:nvPr>
            <p:ph idx="1"/>
          </p:nvPr>
        </p:nvSpPr>
        <p:spPr/>
        <p:txBody>
          <a:bodyPr/>
          <a:lstStyle/>
          <a:p>
            <a:pPr eaLnBrk="1" hangingPunct="1"/>
            <a:r>
              <a:rPr lang="en-US" sz="2400" dirty="0" smtClean="0"/>
              <a:t>Risk – the probability of adverse consequences</a:t>
            </a:r>
          </a:p>
          <a:p>
            <a:pPr lvl="1" eaLnBrk="1" hangingPunct="1"/>
            <a:r>
              <a:rPr lang="en-US" sz="2400" dirty="0" smtClean="0"/>
              <a:t>P(load) x P(failure) </a:t>
            </a:r>
            <a:r>
              <a:rPr lang="en-US" sz="2400" baseline="-25000" dirty="0" smtClean="0"/>
              <a:t>given the load</a:t>
            </a:r>
            <a:r>
              <a:rPr lang="en-US" sz="2400" dirty="0" smtClean="0"/>
              <a:t> x Consequences </a:t>
            </a:r>
            <a:r>
              <a:rPr lang="en-US" sz="2400" baseline="-25000" dirty="0" smtClean="0"/>
              <a:t>given failure</a:t>
            </a:r>
          </a:p>
          <a:p>
            <a:pPr eaLnBrk="1" hangingPunct="1"/>
            <a:endParaRPr lang="en-US" sz="2400" dirty="0" smtClean="0"/>
          </a:p>
          <a:p>
            <a:pPr eaLnBrk="1" hangingPunct="1"/>
            <a:r>
              <a:rPr lang="en-US" sz="2400" dirty="0" smtClean="0"/>
              <a:t>Risk Analysis – A quantitative calculation or qualitative evaluation of risk</a:t>
            </a:r>
          </a:p>
          <a:p>
            <a:pPr eaLnBrk="1" hangingPunct="1"/>
            <a:endParaRPr lang="en-US" sz="2400" dirty="0" smtClean="0"/>
          </a:p>
          <a:p>
            <a:pPr eaLnBrk="1" hangingPunct="1"/>
            <a:r>
              <a:rPr lang="en-US" sz="2400" dirty="0" smtClean="0"/>
              <a:t>Risk Assessment – The process of deciding whether risk reduction actions are needed</a:t>
            </a:r>
          </a:p>
          <a:p>
            <a:pPr eaLnBrk="1" hangingPunct="1"/>
            <a:endParaRPr lang="en-US" sz="2400" b="1" dirty="0" smtClean="0">
              <a:solidFill>
                <a:schemeClr val="bg1"/>
              </a:solidFill>
            </a:endParaRPr>
          </a:p>
        </p:txBody>
      </p:sp>
      <p:sp>
        <p:nvSpPr>
          <p:cNvPr id="3076" name="Slide Number Placeholder 4"/>
          <p:cNvSpPr>
            <a:spLocks noGrp="1"/>
          </p:cNvSpPr>
          <p:nvPr>
            <p:ph type="sldNum" sz="quarter" idx="4294967295"/>
          </p:nvPr>
        </p:nvSpPr>
        <p:spPr>
          <a:xfrm>
            <a:off x="3124200" y="6356350"/>
            <a:ext cx="2895600" cy="365125"/>
          </a:xfrm>
          <a:prstGeom prst="rect">
            <a:avLst/>
          </a:prstGeom>
          <a:noFill/>
        </p:spPr>
        <p:txBody>
          <a:bodyPr/>
          <a:lstStyle/>
          <a:p>
            <a:fld id="{A98ABEB1-9191-4788-89D8-6C99449F349D}" type="slidenum">
              <a:rPr lang="en-US" smtClean="0"/>
              <a:pPr/>
              <a:t>71</a:t>
            </a:fld>
            <a:endParaRPr lang="en-US"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a:noFill/>
        </p:spPr>
        <p:txBody>
          <a:bodyPr/>
          <a:lstStyle/>
          <a:p>
            <a:fld id="{5F5FD980-F019-4E4D-9CE1-2120C5E43F2D}" type="slidenum">
              <a:rPr lang="en-US" smtClean="0"/>
              <a:pPr/>
              <a:t>72</a:t>
            </a:fld>
            <a:endParaRPr lang="en-US" smtClean="0"/>
          </a:p>
        </p:txBody>
      </p:sp>
      <p:sp>
        <p:nvSpPr>
          <p:cNvPr id="5123"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b="1" dirty="0" smtClean="0"/>
              <a:t>Dam Safety Risk Analysis is New?</a:t>
            </a:r>
          </a:p>
        </p:txBody>
      </p:sp>
      <p:sp>
        <p:nvSpPr>
          <p:cNvPr id="415747" name="Rectangle 3"/>
          <p:cNvSpPr>
            <a:spLocks noGrp="1" noChangeArrowheads="1"/>
          </p:cNvSpPr>
          <p:nvPr>
            <p:ph type="body" sz="half" idx="1"/>
          </p:nvPr>
        </p:nvSpPr>
        <p:spPr>
          <a:xfrm>
            <a:off x="457200" y="1295400"/>
            <a:ext cx="8305800" cy="4953000"/>
          </a:xfrm>
        </p:spPr>
        <p:txBody>
          <a:bodyPr/>
          <a:lstStyle/>
          <a:p>
            <a:pPr eaLnBrk="1" hangingPunct="1">
              <a:buFontTx/>
              <a:buNone/>
            </a:pPr>
            <a:r>
              <a:rPr lang="en-US" sz="2000" dirty="0" smtClean="0"/>
              <a:t>“The possibility of failure must not be lost sight of.  To sum up in a concrete manner, it is my judgment that the chances of failure with the water at varying elevations will be substantially as follows:</a:t>
            </a:r>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2000" dirty="0" smtClean="0"/>
          </a:p>
          <a:p>
            <a:pPr eaLnBrk="1" hangingPunct="1">
              <a:buFontTx/>
              <a:buNone/>
            </a:pPr>
            <a:r>
              <a:rPr lang="en-US" sz="2000" dirty="0" smtClean="0"/>
              <a:t>In case of failure, while there might be no loss of life, yet the loss in time, in property, in money and in prestige would many times over exceed the cost of even an entirely new structure.”</a:t>
            </a:r>
          </a:p>
          <a:p>
            <a:pPr eaLnBrk="1" hangingPunct="1">
              <a:buFontTx/>
              <a:buNone/>
            </a:pPr>
            <a:r>
              <a:rPr lang="en-US" sz="2000" dirty="0" smtClean="0">
                <a:solidFill>
                  <a:srgbClr val="FF0000"/>
                </a:solidFill>
              </a:rPr>
              <a:t>Thaddeus Merriman, New York, February 21, 1912</a:t>
            </a:r>
          </a:p>
        </p:txBody>
      </p:sp>
      <p:sp>
        <p:nvSpPr>
          <p:cNvPr id="5125" name="Text Box 4"/>
          <p:cNvSpPr txBox="1">
            <a:spLocks noChangeArrowheads="1"/>
          </p:cNvSpPr>
          <p:nvPr/>
        </p:nvSpPr>
        <p:spPr bwMode="auto">
          <a:xfrm>
            <a:off x="0" y="5562600"/>
            <a:ext cx="1851025" cy="685800"/>
          </a:xfrm>
          <a:prstGeom prst="rect">
            <a:avLst/>
          </a:prstGeom>
          <a:noFill/>
          <a:ln w="9525">
            <a:noFill/>
            <a:miter lim="800000"/>
            <a:headEnd/>
            <a:tailEnd/>
          </a:ln>
        </p:spPr>
        <p:txBody>
          <a:bodyPr lIns="45720" rIns="45720"/>
          <a:lstStyle/>
          <a:p>
            <a:pPr eaLnBrk="0" hangingPunct="0">
              <a:spcBef>
                <a:spcPct val="50000"/>
              </a:spcBef>
            </a:pPr>
            <a:endParaRPr lang="en-US" sz="1000">
              <a:solidFill>
                <a:srgbClr val="FF0000"/>
              </a:solidFill>
            </a:endParaRPr>
          </a:p>
        </p:txBody>
      </p:sp>
      <p:sp>
        <p:nvSpPr>
          <p:cNvPr id="5126" name="Text Box 5"/>
          <p:cNvSpPr txBox="1">
            <a:spLocks noChangeArrowheads="1"/>
          </p:cNvSpPr>
          <p:nvPr/>
        </p:nvSpPr>
        <p:spPr bwMode="auto">
          <a:xfrm>
            <a:off x="2590800" y="5943600"/>
            <a:ext cx="1851025" cy="838200"/>
          </a:xfrm>
          <a:prstGeom prst="rect">
            <a:avLst/>
          </a:prstGeom>
          <a:noFill/>
          <a:ln w="9525">
            <a:noFill/>
            <a:miter lim="800000"/>
            <a:headEnd/>
            <a:tailEnd/>
          </a:ln>
        </p:spPr>
        <p:txBody>
          <a:bodyPr lIns="45720" rIns="45720"/>
          <a:lstStyle/>
          <a:p>
            <a:pPr eaLnBrk="0" hangingPunct="0">
              <a:spcBef>
                <a:spcPct val="50000"/>
              </a:spcBef>
            </a:pPr>
            <a:endParaRPr lang="en-US" sz="1000">
              <a:solidFill>
                <a:srgbClr val="FF0000"/>
              </a:solidFill>
            </a:endParaRPr>
          </a:p>
        </p:txBody>
      </p:sp>
      <p:graphicFrame>
        <p:nvGraphicFramePr>
          <p:cNvPr id="415750" name="Group 6"/>
          <p:cNvGraphicFramePr>
            <a:graphicFrameLocks noGrp="1"/>
          </p:cNvGraphicFramePr>
          <p:nvPr>
            <p:ph sz="half" idx="2"/>
          </p:nvPr>
        </p:nvGraphicFramePr>
        <p:xfrm>
          <a:off x="2590800" y="2270760"/>
          <a:ext cx="4038600" cy="2377440"/>
        </p:xfrm>
        <a:graphic>
          <a:graphicData uri="http://schemas.openxmlformats.org/drawingml/2006/table">
            <a:tbl>
              <a:tblPr/>
              <a:tblGrid>
                <a:gridCol w="2019300"/>
                <a:gridCol w="2019300"/>
              </a:tblGrid>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ELEVATION</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CHANCES</a:t>
                      </a:r>
                    </a:p>
                  </a:txBody>
                  <a:tcPr horzOverflow="overflow">
                    <a:lnL>
                      <a:noFill/>
                    </a:lnL>
                    <a:lnR cap="flat">
                      <a:noFill/>
                    </a:lnR>
                    <a:lnT cap="flat">
                      <a:noFill/>
                    </a:lnT>
                    <a:lnB>
                      <a:noFill/>
                    </a:lnB>
                    <a:lnTlToBr>
                      <a:noFill/>
                    </a:lnTlToBr>
                    <a:lnBlToTr>
                      <a:noFill/>
                    </a:lnBlToTr>
                    <a:noFill/>
                  </a:tcPr>
                </a:tc>
              </a:tr>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3795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in 5000</a:t>
                      </a:r>
                    </a:p>
                  </a:txBody>
                  <a:tcPr horzOverflow="overflow">
                    <a:lnL>
                      <a:noFill/>
                    </a:lnL>
                    <a:lnR cap="flat">
                      <a:noFill/>
                    </a:lnR>
                    <a:lnT>
                      <a:noFill/>
                    </a:lnT>
                    <a:lnB>
                      <a:noFill/>
                    </a:lnB>
                    <a:lnTlToBr>
                      <a:noFill/>
                    </a:lnTlToBr>
                    <a:lnBlToTr>
                      <a:noFill/>
                    </a:lnBlToTr>
                    <a:noFill/>
                  </a:tcPr>
                </a:tc>
              </a:tr>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3800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in 2000</a:t>
                      </a:r>
                    </a:p>
                  </a:txBody>
                  <a:tcPr horzOverflow="overflow">
                    <a:lnL>
                      <a:noFill/>
                    </a:lnL>
                    <a:lnR cap="flat">
                      <a:noFill/>
                    </a:lnR>
                    <a:lnT>
                      <a:noFill/>
                    </a:lnT>
                    <a:lnB>
                      <a:noFill/>
                    </a:lnB>
                    <a:lnTlToBr>
                      <a:noFill/>
                    </a:lnTlToBr>
                    <a:lnBlToTr>
                      <a:noFill/>
                    </a:lnBlToTr>
                    <a:noFill/>
                  </a:tcPr>
                </a:tc>
              </a:tr>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3805</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 in 500</a:t>
                      </a:r>
                    </a:p>
                  </a:txBody>
                  <a:tcPr horzOverflow="overflow">
                    <a:lnL>
                      <a:noFill/>
                    </a:lnL>
                    <a:lnR cap="flat">
                      <a:noFill/>
                    </a:lnR>
                    <a:lnT>
                      <a:noFill/>
                    </a:lnT>
                    <a:lnB>
                      <a:noFill/>
                    </a:lnB>
                    <a:lnTlToBr>
                      <a:noFill/>
                    </a:lnTlToBr>
                    <a:lnBlToTr>
                      <a:noFill/>
                    </a:lnBlToTr>
                    <a:noFill/>
                  </a:tcPr>
                </a:tc>
              </a:tr>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3810</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in 100</a:t>
                      </a:r>
                    </a:p>
                  </a:txBody>
                  <a:tcPr horzOverflow="overflow">
                    <a:lnL>
                      <a:noFill/>
                    </a:lnL>
                    <a:lnR cap="flat">
                      <a:noFill/>
                    </a:lnR>
                    <a:lnT>
                      <a:noFill/>
                    </a:lnT>
                    <a:lnB>
                      <a:noFill/>
                    </a:lnB>
                    <a:lnTlToBr>
                      <a:noFill/>
                    </a:lnTlToBr>
                    <a:lnBlToTr>
                      <a:noFill/>
                    </a:lnBlToTr>
                    <a:noFill/>
                  </a:tcPr>
                </a:tc>
              </a:tr>
              <a:tr h="3835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3815</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 in 10</a:t>
                      </a:r>
                    </a:p>
                  </a:txBody>
                  <a:tcPr horzOverflow="overflow">
                    <a:lnL>
                      <a:noFill/>
                    </a:lnL>
                    <a:lnR cap="flat">
                      <a:noFill/>
                    </a:lnR>
                    <a:lnT>
                      <a:noFill/>
                    </a:lnT>
                    <a:lnB cap="flat">
                      <a:noFill/>
                    </a:lnB>
                    <a:lnTlToBr>
                      <a:noFill/>
                    </a:lnTlToBr>
                    <a:lnBlToTr>
                      <a:noFill/>
                    </a:lnBlToTr>
                    <a:noFill/>
                  </a:tcPr>
                </a:tc>
              </a:tr>
            </a:tbl>
          </a:graphicData>
        </a:graphic>
      </p:graphicFrame>
      <p:sp>
        <p:nvSpPr>
          <p:cNvPr id="5140" name="Text Box 35"/>
          <p:cNvSpPr txBox="1">
            <a:spLocks noChangeArrowheads="1"/>
          </p:cNvSpPr>
          <p:nvPr/>
        </p:nvSpPr>
        <p:spPr bwMode="auto">
          <a:xfrm>
            <a:off x="1219200" y="3200400"/>
            <a:ext cx="2362200" cy="396875"/>
          </a:xfrm>
          <a:prstGeom prst="rect">
            <a:avLst/>
          </a:prstGeom>
          <a:noFill/>
          <a:ln w="9525">
            <a:noFill/>
            <a:miter lim="800000"/>
            <a:headEnd/>
            <a:tailEnd/>
          </a:ln>
        </p:spPr>
        <p:txBody>
          <a:bodyPr>
            <a:spAutoFit/>
          </a:bodyPr>
          <a:lstStyle/>
          <a:p>
            <a:pPr>
              <a:spcBef>
                <a:spcPct val="50000"/>
              </a:spcBef>
            </a:pPr>
            <a:r>
              <a:rPr lang="en-US" sz="2000" dirty="0">
                <a:solidFill>
                  <a:srgbClr val="FF0000"/>
                </a:solidFill>
              </a:rPr>
              <a:t>LIKELIHOOD</a:t>
            </a:r>
          </a:p>
        </p:txBody>
      </p:sp>
      <p:sp>
        <p:nvSpPr>
          <p:cNvPr id="5141" name="Text Box 36"/>
          <p:cNvSpPr txBox="1">
            <a:spLocks noChangeArrowheads="1"/>
          </p:cNvSpPr>
          <p:nvPr/>
        </p:nvSpPr>
        <p:spPr bwMode="auto">
          <a:xfrm>
            <a:off x="7315200" y="4953000"/>
            <a:ext cx="838200" cy="1015663"/>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accent5">
                    <a:lumMod val="40000"/>
                    <a:lumOff val="60000"/>
                  </a:schemeClr>
                </a:solidFill>
              </a:rPr>
              <a:t>SEQUENCES</a:t>
            </a:r>
            <a:endParaRPr lang="en-US" sz="2000" dirty="0">
              <a:solidFill>
                <a:schemeClr val="accent5">
                  <a:lumMod val="40000"/>
                  <a:lumOff val="6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5747">
                                            <p:txEl>
                                              <p:pRg st="9" end="9"/>
                                            </p:txEl>
                                          </p:spTgt>
                                        </p:tgtEl>
                                        <p:attrNameLst>
                                          <p:attrName>style.visibility</p:attrName>
                                        </p:attrNameLst>
                                      </p:cBhvr>
                                      <p:to>
                                        <p:strVal val="visible"/>
                                      </p:to>
                                    </p:set>
                                    <p:animEffect transition="in" filter="box(in)">
                                      <p:cBhvr>
                                        <p:cTn id="7" dur="500"/>
                                        <p:tgtEl>
                                          <p:spTgt spid="4157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a:xfrm>
            <a:off x="3124200" y="6356350"/>
            <a:ext cx="2895600" cy="365125"/>
          </a:xfrm>
          <a:prstGeom prst="rect">
            <a:avLst/>
          </a:prstGeom>
          <a:noFill/>
        </p:spPr>
        <p:txBody>
          <a:bodyPr/>
          <a:lstStyle/>
          <a:p>
            <a:fld id="{842F127D-21AC-4D39-BF58-4A6C30B514FA}" type="slidenum">
              <a:rPr lang="en-US" smtClean="0"/>
              <a:pPr/>
              <a:t>73</a:t>
            </a:fld>
            <a:endParaRPr lang="en-US" smtClean="0"/>
          </a:p>
        </p:txBody>
      </p:sp>
      <p:sp>
        <p:nvSpPr>
          <p:cNvPr id="6147" name="Rectangle 2"/>
          <p:cNvSpPr>
            <a:spLocks noGrp="1" noChangeArrowheads="1"/>
          </p:cNvSpPr>
          <p:nvPr>
            <p:ph type="title"/>
          </p:nvPr>
        </p:nvSpPr>
        <p:spPr>
          <a:xfrm>
            <a:off x="457200" y="274638"/>
            <a:ext cx="8229600" cy="944562"/>
          </a:xfrm>
        </p:spPr>
        <p:txBody>
          <a:bodyPr>
            <a:normAutofit/>
          </a:bodyPr>
          <a:lstStyle/>
          <a:p>
            <a:pPr eaLnBrk="1" hangingPunct="1"/>
            <a:r>
              <a:rPr lang="en-US" b="1" dirty="0" smtClean="0"/>
              <a:t>Why Risk Analysis?</a:t>
            </a:r>
          </a:p>
        </p:txBody>
      </p:sp>
      <p:sp>
        <p:nvSpPr>
          <p:cNvPr id="6148" name="Rectangle 3"/>
          <p:cNvSpPr>
            <a:spLocks noGrp="1" noChangeArrowheads="1"/>
          </p:cNvSpPr>
          <p:nvPr>
            <p:ph type="body" idx="1"/>
          </p:nvPr>
        </p:nvSpPr>
        <p:spPr>
          <a:xfrm>
            <a:off x="457200" y="1066800"/>
            <a:ext cx="8229600" cy="5257800"/>
          </a:xfrm>
        </p:spPr>
        <p:txBody>
          <a:bodyPr/>
          <a:lstStyle/>
          <a:p>
            <a:pPr eaLnBrk="1" hangingPunct="1"/>
            <a:r>
              <a:rPr lang="en-US" sz="2400" dirty="0" smtClean="0"/>
              <a:t>Following the failure of Teton Dam in 1976,   US Bureau of Reclamation was asked to begin developing risk analysis methodology for dams (risk is mentioned in dam safety legislation)</a:t>
            </a:r>
          </a:p>
          <a:p>
            <a:pPr eaLnBrk="1" hangingPunct="1"/>
            <a:r>
              <a:rPr lang="en-US" sz="2400" dirty="0" smtClean="0"/>
              <a:t>USACE recognized need to implement risk analysis following failure of levees in New Orleans during Hurricane Katrina</a:t>
            </a:r>
          </a:p>
          <a:p>
            <a:pPr eaLnBrk="1" hangingPunct="1"/>
            <a:r>
              <a:rPr lang="en-US" sz="2400" dirty="0" smtClean="0"/>
              <a:t>Need to improve and balance risk reduction benefits with limited budget (e.g. upgrading a few dams to pass the PMF vs. using available budget to reduce risk at many dams)</a:t>
            </a:r>
          </a:p>
          <a:p>
            <a:pPr eaLnBrk="1" hangingPunct="1"/>
            <a:r>
              <a:rPr lang="en-US" sz="2400" dirty="0" smtClean="0"/>
              <a:t>More transparency and justification for dam and levee safety decisions was desired</a:t>
            </a:r>
          </a:p>
          <a:p>
            <a:pPr eaLnBrk="1" hangingPunct="1"/>
            <a:endParaRPr lang="en-US" sz="2400" dirty="0"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124200" y="6356350"/>
            <a:ext cx="2895600" cy="365125"/>
          </a:xfrm>
          <a:prstGeom prst="rect">
            <a:avLst/>
          </a:prstGeom>
          <a:noFill/>
        </p:spPr>
        <p:txBody>
          <a:bodyPr/>
          <a:lstStyle/>
          <a:p>
            <a:fld id="{F1DF005C-3DB7-4399-AA74-C9B3E56E62DF}" type="slidenum">
              <a:rPr lang="en-US" smtClean="0"/>
              <a:pPr/>
              <a:t>74</a:t>
            </a:fld>
            <a:endParaRPr lang="en-US" smtClean="0"/>
          </a:p>
        </p:txBody>
      </p:sp>
      <p:sp>
        <p:nvSpPr>
          <p:cNvPr id="7171" name="Rectangle 2"/>
          <p:cNvSpPr>
            <a:spLocks noGrp="1" noChangeArrowheads="1"/>
          </p:cNvSpPr>
          <p:nvPr>
            <p:ph type="title"/>
          </p:nvPr>
        </p:nvSpPr>
        <p:spPr/>
        <p:txBody>
          <a:bodyPr>
            <a:normAutofit/>
          </a:bodyPr>
          <a:lstStyle/>
          <a:p>
            <a:pPr eaLnBrk="1" hangingPunct="1"/>
            <a:r>
              <a:rPr lang="en-US" b="1" dirty="0" smtClean="0"/>
              <a:t>Guiding Principles</a:t>
            </a:r>
          </a:p>
        </p:txBody>
      </p:sp>
      <p:sp>
        <p:nvSpPr>
          <p:cNvPr id="7172" name="Rectangle 3"/>
          <p:cNvSpPr>
            <a:spLocks noGrp="1" noChangeArrowheads="1"/>
          </p:cNvSpPr>
          <p:nvPr>
            <p:ph type="body" idx="1"/>
          </p:nvPr>
        </p:nvSpPr>
        <p:spPr>
          <a:xfrm>
            <a:off x="457200" y="1295400"/>
            <a:ext cx="8229600" cy="4525963"/>
          </a:xfrm>
        </p:spPr>
        <p:txBody>
          <a:bodyPr/>
          <a:lstStyle/>
          <a:p>
            <a:pPr eaLnBrk="1" hangingPunct="1">
              <a:lnSpc>
                <a:spcPct val="90000"/>
              </a:lnSpc>
            </a:pPr>
            <a:r>
              <a:rPr lang="en-US" sz="2400" dirty="0" smtClean="0"/>
              <a:t>Risk analysis procedures, although quantitative, do not provide precise numerical results.  Thus, the nature of the risk evaluation needs to be advisory, not prescriptive, such that site specific considerations, good logic, and all relevant external factors could be applied in decision making, rather than reliance on a ‘cookbook’ numeric criteria approach.</a:t>
            </a:r>
          </a:p>
          <a:p>
            <a:pPr eaLnBrk="1" hangingPunct="1">
              <a:lnSpc>
                <a:spcPct val="90000"/>
              </a:lnSpc>
              <a:buFontTx/>
              <a:buNone/>
            </a:pPr>
            <a:endParaRPr lang="en-US" sz="2400" dirty="0" smtClean="0"/>
          </a:p>
          <a:p>
            <a:pPr eaLnBrk="1" hangingPunct="1">
              <a:lnSpc>
                <a:spcPct val="90000"/>
              </a:lnSpc>
            </a:pPr>
            <a:r>
              <a:rPr lang="en-AU" sz="2400" dirty="0" smtClean="0"/>
              <a:t>The numbers, while important, are less important than understanding and clearly documenting what the major risk contributors are and why.</a:t>
            </a:r>
            <a:r>
              <a:rPr lang="en-US" sz="2400" dirty="0" smtClean="0"/>
              <a:t> </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4294967295"/>
          </p:nvPr>
        </p:nvSpPr>
        <p:spPr>
          <a:xfrm>
            <a:off x="3124200" y="6356350"/>
            <a:ext cx="2895600" cy="365125"/>
          </a:xfrm>
          <a:prstGeom prst="rect">
            <a:avLst/>
          </a:prstGeom>
          <a:noFill/>
        </p:spPr>
        <p:txBody>
          <a:bodyPr/>
          <a:lstStyle/>
          <a:p>
            <a:fld id="{B43FAB2F-FF34-4F4C-88B1-B9F58003B8D1}" type="slidenum">
              <a:rPr lang="en-US" smtClean="0"/>
              <a:pPr/>
              <a:t>75</a:t>
            </a:fld>
            <a:endParaRPr lang="en-US" smtClean="0"/>
          </a:p>
        </p:txBody>
      </p:sp>
      <p:sp>
        <p:nvSpPr>
          <p:cNvPr id="8195" name="Rectangle 2"/>
          <p:cNvSpPr>
            <a:spLocks noGrp="1" noChangeArrowheads="1"/>
          </p:cNvSpPr>
          <p:nvPr>
            <p:ph type="title"/>
          </p:nvPr>
        </p:nvSpPr>
        <p:spPr>
          <a:xfrm>
            <a:off x="1143000" y="274638"/>
            <a:ext cx="7543800" cy="1143000"/>
          </a:xfrm>
        </p:spPr>
        <p:txBody>
          <a:bodyPr>
            <a:normAutofit/>
          </a:bodyPr>
          <a:lstStyle/>
          <a:p>
            <a:pPr eaLnBrk="1" hangingPunct="1"/>
            <a:r>
              <a:rPr lang="en-US" b="1" dirty="0" smtClean="0"/>
              <a:t>Building Blocks</a:t>
            </a:r>
          </a:p>
        </p:txBody>
      </p:sp>
      <p:sp>
        <p:nvSpPr>
          <p:cNvPr id="8196" name="Rectangle 3"/>
          <p:cNvSpPr>
            <a:spLocks noGrp="1" noChangeArrowheads="1"/>
          </p:cNvSpPr>
          <p:nvPr>
            <p:ph type="body" idx="1"/>
          </p:nvPr>
        </p:nvSpPr>
        <p:spPr>
          <a:xfrm>
            <a:off x="838200" y="1676400"/>
            <a:ext cx="7848600" cy="4221163"/>
          </a:xfrm>
        </p:spPr>
        <p:txBody>
          <a:bodyPr/>
          <a:lstStyle/>
          <a:p>
            <a:pPr eaLnBrk="1" hangingPunct="1"/>
            <a:r>
              <a:rPr lang="en-US" sz="2400" dirty="0" smtClean="0"/>
              <a:t>Seismic and Hydrologic Hazard Assessments</a:t>
            </a:r>
          </a:p>
          <a:p>
            <a:pPr eaLnBrk="1" hangingPunct="1"/>
            <a:r>
              <a:rPr lang="en-US" sz="2400" dirty="0" smtClean="0"/>
              <a:t>Failure Mode Analysis and Screening</a:t>
            </a:r>
          </a:p>
          <a:p>
            <a:pPr eaLnBrk="1" hangingPunct="1"/>
            <a:r>
              <a:rPr lang="en-US" sz="2400" dirty="0" smtClean="0"/>
              <a:t>Event Trees and System Response Curves</a:t>
            </a:r>
          </a:p>
          <a:p>
            <a:pPr eaLnBrk="1" hangingPunct="1"/>
            <a:r>
              <a:rPr lang="en-US" sz="2400" dirty="0" smtClean="0"/>
              <a:t>Probabilistic Analysis and Models</a:t>
            </a:r>
          </a:p>
          <a:p>
            <a:pPr eaLnBrk="1" hangingPunct="1"/>
            <a:r>
              <a:rPr lang="en-US" sz="2400" dirty="0" smtClean="0"/>
              <a:t>Subjective Probability and Expert Elicitation</a:t>
            </a:r>
          </a:p>
          <a:p>
            <a:pPr eaLnBrk="1" hangingPunct="1"/>
            <a:r>
              <a:rPr lang="en-US" sz="2400" dirty="0" smtClean="0"/>
              <a:t>Consequence Evaluation</a:t>
            </a:r>
          </a:p>
          <a:p>
            <a:pPr eaLnBrk="1" hangingPunct="1">
              <a:buNone/>
            </a:pPr>
            <a:endParaRPr lang="en-US" sz="2400" dirty="0"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304800"/>
            <a:ext cx="8229600" cy="1219200"/>
          </a:xfrm>
        </p:spPr>
        <p:txBody>
          <a:bodyPr>
            <a:normAutofit fontScale="47500" lnSpcReduction="20000"/>
          </a:bodyPr>
          <a:lstStyle/>
          <a:p>
            <a:pPr eaLnBrk="1" hangingPunct="1">
              <a:buFont typeface="Wingdings" pitchFamily="2" charset="2"/>
              <a:buNone/>
            </a:pPr>
            <a:r>
              <a:rPr lang="en-US" sz="7600" b="1" dirty="0" smtClean="0"/>
              <a:t>Modifications to Existing Dams</a:t>
            </a:r>
          </a:p>
          <a:p>
            <a:pPr eaLnBrk="1" hangingPunct="1">
              <a:buFont typeface="Wingdings" pitchFamily="2" charset="2"/>
              <a:buNone/>
            </a:pPr>
            <a:r>
              <a:rPr lang="en-US" dirty="0" smtClean="0"/>
              <a:t>	</a:t>
            </a:r>
          </a:p>
          <a:p>
            <a:pPr eaLnBrk="1" hangingPunct="1">
              <a:buFont typeface="Wingdings" pitchFamily="2" charset="2"/>
              <a:buNone/>
            </a:pPr>
            <a:r>
              <a:rPr lang="en-US" dirty="0" smtClean="0"/>
              <a:t>		</a:t>
            </a:r>
            <a:endParaRPr lang="en-US" b="1" dirty="0" smtClean="0">
              <a:solidFill>
                <a:srgbClr val="FF0000"/>
              </a:solidFill>
            </a:endParaRPr>
          </a:p>
          <a:p>
            <a:pPr eaLnBrk="1" hangingPunct="1">
              <a:buFont typeface="Wingdings" pitchFamily="2" charset="2"/>
              <a:buNone/>
            </a:pPr>
            <a:r>
              <a:rPr lang="en-US" dirty="0" smtClean="0"/>
              <a:t>		</a:t>
            </a:r>
          </a:p>
        </p:txBody>
      </p:sp>
      <p:sp>
        <p:nvSpPr>
          <p:cNvPr id="26627" name="Title 3"/>
          <p:cNvSpPr>
            <a:spLocks noGrp="1"/>
          </p:cNvSpPr>
          <p:nvPr>
            <p:ph type="title"/>
          </p:nvPr>
        </p:nvSpPr>
        <p:spPr>
          <a:xfrm>
            <a:off x="3276600" y="1447800"/>
            <a:ext cx="5867400" cy="1143000"/>
          </a:xfrm>
        </p:spPr>
        <p:txBody>
          <a:bodyPr>
            <a:normAutofit fontScale="90000"/>
          </a:bodyPr>
          <a:lstStyle/>
          <a:p>
            <a:r>
              <a:rPr lang="en-US" smtClean="0"/>
              <a:t>FIRST -</a:t>
            </a:r>
            <a:br>
              <a:rPr lang="en-US" smtClean="0"/>
            </a:br>
            <a:r>
              <a:rPr lang="en-US" smtClean="0"/>
              <a:t>“DO NO HARM”</a:t>
            </a:r>
          </a:p>
        </p:txBody>
      </p:sp>
      <p:pic>
        <p:nvPicPr>
          <p:cNvPr id="26628" name="Picture 5" descr="Dealing with Gov Trip"/>
          <p:cNvPicPr>
            <a:picLocks noChangeAspect="1" noChangeArrowheads="1"/>
          </p:cNvPicPr>
          <p:nvPr/>
        </p:nvPicPr>
        <p:blipFill>
          <a:blip r:embed="rId2" cstate="print"/>
          <a:srcRect/>
          <a:stretch>
            <a:fillRect/>
          </a:stretch>
        </p:blipFill>
        <p:spPr bwMode="auto">
          <a:xfrm>
            <a:off x="0" y="990600"/>
            <a:ext cx="400208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685800" y="1981200"/>
            <a:ext cx="7848600" cy="2438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200" b="0" dirty="0" smtClean="0">
                <a:solidFill>
                  <a:schemeClr val="tx1"/>
                </a:solidFill>
              </a:rPr>
              <a:t> </a:t>
            </a:r>
            <a:r>
              <a:rPr lang="en-US" b="1" dirty="0" smtClean="0">
                <a:solidFill>
                  <a:schemeClr val="tx1"/>
                </a:solidFill>
              </a:rPr>
              <a:t>Dam Safety Modification Studies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2"/>
          <p:cNvGraphicFramePr>
            <a:graphicFrameLocks noChangeAspect="1"/>
          </p:cNvGraphicFramePr>
          <p:nvPr/>
        </p:nvGraphicFramePr>
        <p:xfrm>
          <a:off x="152400" y="228600"/>
          <a:ext cx="4602163" cy="6629400"/>
        </p:xfrm>
        <a:graphic>
          <a:graphicData uri="http://schemas.openxmlformats.org/presentationml/2006/ole">
            <p:oleObj spid="_x0000_s1026" name="Visio" r:id="rId4" imgW="6930628" imgH="8843010" progId="">
              <p:embed/>
            </p:oleObj>
          </a:graphicData>
        </a:graphic>
      </p:graphicFrame>
      <p:sp>
        <p:nvSpPr>
          <p:cNvPr id="1027" name="Rectangle 2"/>
          <p:cNvSpPr>
            <a:spLocks noChangeArrowheads="1"/>
          </p:cNvSpPr>
          <p:nvPr/>
        </p:nvSpPr>
        <p:spPr bwMode="auto">
          <a:xfrm>
            <a:off x="0" y="-538163"/>
            <a:ext cx="9144000" cy="0"/>
          </a:xfrm>
          <a:prstGeom prst="rect">
            <a:avLst/>
          </a:prstGeom>
          <a:noFill/>
          <a:ln w="9525">
            <a:noFill/>
            <a:miter lim="800000"/>
            <a:headEnd/>
            <a:tailEnd/>
          </a:ln>
        </p:spPr>
        <p:txBody>
          <a:bodyPr wrap="none" anchor="ctr">
            <a:spAutoFit/>
          </a:bodyPr>
          <a:lstStyle/>
          <a:p>
            <a:endParaRPr lang="en-US"/>
          </a:p>
        </p:txBody>
      </p:sp>
      <p:sp>
        <p:nvSpPr>
          <p:cNvPr id="1028" name="Rectangle 4"/>
          <p:cNvSpPr>
            <a:spLocks noChangeArrowheads="1"/>
          </p:cNvSpPr>
          <p:nvPr/>
        </p:nvSpPr>
        <p:spPr bwMode="auto">
          <a:xfrm>
            <a:off x="5181600" y="2819400"/>
            <a:ext cx="3962400" cy="1371600"/>
          </a:xfrm>
          <a:prstGeom prst="rect">
            <a:avLst/>
          </a:prstGeom>
          <a:noFill/>
          <a:ln w="9525">
            <a:noFill/>
            <a:miter lim="800000"/>
            <a:headEnd/>
            <a:tailEnd/>
          </a:ln>
        </p:spPr>
        <p:txBody>
          <a:bodyPr/>
          <a:lstStyle/>
          <a:p>
            <a:pPr marL="342900" indent="-342900" algn="l">
              <a:lnSpc>
                <a:spcPct val="90000"/>
              </a:lnSpc>
              <a:spcBef>
                <a:spcPct val="20000"/>
              </a:spcBef>
            </a:pPr>
            <a:r>
              <a:rPr lang="en-US" sz="2400" b="0" dirty="0">
                <a:solidFill>
                  <a:schemeClr val="tx1"/>
                </a:solidFill>
              </a:rPr>
              <a:t> Dam Safety Modification Study Process (gray)</a:t>
            </a:r>
          </a:p>
        </p:txBody>
      </p:sp>
      <p:sp>
        <p:nvSpPr>
          <p:cNvPr id="1029" name="Text Box 5"/>
          <p:cNvSpPr txBox="1">
            <a:spLocks noChangeArrowheads="1"/>
          </p:cNvSpPr>
          <p:nvPr/>
        </p:nvSpPr>
        <p:spPr bwMode="auto">
          <a:xfrm>
            <a:off x="4953000" y="685800"/>
            <a:ext cx="3886200" cy="2041525"/>
          </a:xfrm>
          <a:prstGeom prst="rect">
            <a:avLst/>
          </a:prstGeom>
          <a:noFill/>
          <a:ln w="9525">
            <a:noFill/>
            <a:miter lim="800000"/>
            <a:headEnd/>
            <a:tailEnd/>
          </a:ln>
        </p:spPr>
        <p:txBody>
          <a:bodyPr>
            <a:spAutoFit/>
          </a:bodyPr>
          <a:lstStyle/>
          <a:p>
            <a:pPr algn="l">
              <a:spcBef>
                <a:spcPct val="50000"/>
              </a:spcBef>
            </a:pPr>
            <a:r>
              <a:rPr lang="en-US" dirty="0">
                <a:solidFill>
                  <a:schemeClr val="tx1"/>
                </a:solidFill>
              </a:rPr>
              <a:t>USACE Dam Safety Portfolio Risk Management Process Flowchart</a:t>
            </a:r>
            <a:r>
              <a:rPr lang="en-US" sz="2800" b="0" dirty="0">
                <a:solidFill>
                  <a:schemeClr val="tx1"/>
                </a:solidFill>
              </a:rPr>
              <a:t> </a:t>
            </a:r>
          </a:p>
        </p:txBody>
      </p:sp>
      <p:sp>
        <p:nvSpPr>
          <p:cNvPr id="1030" name="AutoShape 6"/>
          <p:cNvSpPr>
            <a:spLocks noChangeArrowheads="1"/>
          </p:cNvSpPr>
          <p:nvPr/>
        </p:nvSpPr>
        <p:spPr bwMode="auto">
          <a:xfrm rot="9772859">
            <a:off x="1731471" y="3315751"/>
            <a:ext cx="3546720" cy="1157930"/>
          </a:xfrm>
          <a:prstGeom prst="rightArrow">
            <a:avLst>
              <a:gd name="adj1" fmla="val 50000"/>
              <a:gd name="adj2" fmla="val 166667"/>
            </a:avLst>
          </a:prstGeom>
          <a:solidFill>
            <a:srgbClr val="000000"/>
          </a:solidFill>
          <a:ln w="9525">
            <a:solidFill>
              <a:schemeClr val="tx1"/>
            </a:solidFill>
            <a:miter lim="800000"/>
            <a:headEnd/>
            <a:tailEnd/>
          </a:ln>
        </p:spPr>
        <p:txBody>
          <a:bodyPr wrap="none" anchor="ctr"/>
          <a:lstStyle/>
          <a:p>
            <a:endParaRPr lang="en-US"/>
          </a:p>
        </p:txBody>
      </p:sp>
      <p:sp>
        <p:nvSpPr>
          <p:cNvPr id="1031" name="Oval 8"/>
          <p:cNvSpPr>
            <a:spLocks noChangeArrowheads="1"/>
          </p:cNvSpPr>
          <p:nvPr/>
        </p:nvSpPr>
        <p:spPr bwMode="auto">
          <a:xfrm>
            <a:off x="152400" y="3276600"/>
            <a:ext cx="1828800" cy="2895600"/>
          </a:xfrm>
          <a:prstGeom prst="ellipse">
            <a:avLst/>
          </a:prstGeom>
          <a:noFill/>
          <a:ln w="101600">
            <a:solidFill>
              <a:srgbClr val="333333"/>
            </a:solidFill>
            <a:round/>
            <a:headEnd/>
            <a:tailEnd/>
          </a:ln>
        </p:spPr>
        <p:txBody>
          <a:bodyPr wrap="none" anchor="ctr"/>
          <a:lstStyle/>
          <a:p>
            <a:endParaRPr lang="en-US"/>
          </a:p>
        </p:txBody>
      </p:sp>
      <p:sp>
        <p:nvSpPr>
          <p:cNvPr id="1032" name="Rectangle 13"/>
          <p:cNvSpPr>
            <a:spLocks noChangeArrowheads="1"/>
          </p:cNvSpPr>
          <p:nvPr/>
        </p:nvSpPr>
        <p:spPr bwMode="auto">
          <a:xfrm>
            <a:off x="0" y="-723900"/>
            <a:ext cx="9144000" cy="0"/>
          </a:xfrm>
          <a:prstGeom prst="rect">
            <a:avLst/>
          </a:prstGeom>
          <a:noFill/>
          <a:ln w="9525" algn="ctr">
            <a:noFill/>
            <a:miter lim="800000"/>
            <a:headEnd/>
            <a:tailEnd/>
          </a:ln>
        </p:spPr>
        <p:txBody>
          <a:bodyPr wrap="none" lIns="0" rIns="0" anchor="ctr">
            <a:spAutoFit/>
          </a:bodyPr>
          <a:lstStyle/>
          <a:p>
            <a:endParaRPr lang="en-US"/>
          </a:p>
        </p:txBody>
      </p:sp>
      <p:sp>
        <p:nvSpPr>
          <p:cNvPr id="76814" name="Text Box 14"/>
          <p:cNvSpPr txBox="1">
            <a:spLocks noChangeArrowheads="1"/>
          </p:cNvSpPr>
          <p:nvPr/>
        </p:nvSpPr>
        <p:spPr bwMode="auto">
          <a:xfrm>
            <a:off x="4876800" y="3886200"/>
            <a:ext cx="3962400" cy="2062103"/>
          </a:xfrm>
          <a:prstGeom prst="rect">
            <a:avLst/>
          </a:prstGeom>
          <a:noFill/>
          <a:ln w="9525" algn="ctr">
            <a:noFill/>
            <a:miter lim="800000"/>
            <a:headEnd/>
            <a:tailEnd/>
          </a:ln>
        </p:spPr>
        <p:txBody>
          <a:bodyPr wrap="square" lIns="0" rIns="0" anchorCtr="1">
            <a:spAutoFit/>
          </a:bodyPr>
          <a:lstStyle/>
          <a:p>
            <a:pPr>
              <a:spcBef>
                <a:spcPct val="50000"/>
              </a:spcBef>
            </a:pPr>
            <a:r>
              <a:rPr lang="en-US" sz="1600" dirty="0">
                <a:solidFill>
                  <a:schemeClr val="tx1"/>
                </a:solidFill>
              </a:rPr>
              <a:t>Dam Safety Modification study </a:t>
            </a:r>
          </a:p>
          <a:p>
            <a:pPr>
              <a:spcBef>
                <a:spcPct val="50000"/>
              </a:spcBef>
            </a:pPr>
            <a:r>
              <a:rPr lang="en-US" sz="1600" dirty="0">
                <a:solidFill>
                  <a:schemeClr val="tx1"/>
                </a:solidFill>
              </a:rPr>
              <a:t>replaces </a:t>
            </a:r>
          </a:p>
          <a:p>
            <a:pPr>
              <a:spcBef>
                <a:spcPct val="50000"/>
              </a:spcBef>
            </a:pPr>
            <a:r>
              <a:rPr lang="en-US" sz="1600" dirty="0">
                <a:solidFill>
                  <a:schemeClr val="tx1"/>
                </a:solidFill>
              </a:rPr>
              <a:t>Major Rehabilitation Evaluation report for Dam Safety</a:t>
            </a:r>
          </a:p>
          <a:p>
            <a:pPr>
              <a:spcBef>
                <a:spcPct val="50000"/>
              </a:spcBef>
            </a:pPr>
            <a:r>
              <a:rPr lang="en-US" sz="1600" dirty="0">
                <a:solidFill>
                  <a:schemeClr val="tx1"/>
                </a:solidFill>
              </a:rPr>
              <a:t>and</a:t>
            </a:r>
          </a:p>
          <a:p>
            <a:pPr>
              <a:spcBef>
                <a:spcPct val="50000"/>
              </a:spcBef>
            </a:pPr>
            <a:r>
              <a:rPr lang="en-US" sz="1600" dirty="0">
                <a:solidFill>
                  <a:schemeClr val="tx1"/>
                </a:solidFill>
              </a:rPr>
              <a:t>Dam Safety Assurance Evaluation reports.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8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8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81000" y="381000"/>
            <a:ext cx="8229600" cy="838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000" b="1" dirty="0" smtClean="0">
                <a:solidFill>
                  <a:schemeClr val="tx1"/>
                </a:solidFill>
              </a:rPr>
              <a:t>Purpose</a:t>
            </a:r>
            <a:r>
              <a:rPr lang="en-US" sz="3200" b="0" dirty="0" smtClean="0">
                <a:solidFill>
                  <a:schemeClr val="tx1"/>
                </a:solidFill>
              </a:rPr>
              <a:t> </a:t>
            </a:r>
          </a:p>
        </p:txBody>
      </p:sp>
      <p:sp>
        <p:nvSpPr>
          <p:cNvPr id="4099" name="Rectangle 3"/>
          <p:cNvSpPr>
            <a:spLocks noGrp="1" noChangeArrowheads="1"/>
          </p:cNvSpPr>
          <p:nvPr>
            <p:ph type="body" idx="1"/>
          </p:nvPr>
        </p:nvSpPr>
        <p:spPr>
          <a:xfrm>
            <a:off x="533400" y="1295400"/>
            <a:ext cx="8229600" cy="5181600"/>
          </a:xfrm>
        </p:spPr>
        <p:txBody>
          <a:bodyPr/>
          <a:lstStyle/>
          <a:p>
            <a:pPr marL="0" indent="0" eaLnBrk="1" hangingPunct="1">
              <a:lnSpc>
                <a:spcPct val="80000"/>
              </a:lnSpc>
              <a:buFontTx/>
              <a:buNone/>
            </a:pPr>
            <a:r>
              <a:rPr lang="en-US" sz="2800" dirty="0" smtClean="0"/>
              <a:t>Guidance and procedures for:</a:t>
            </a:r>
          </a:p>
          <a:p>
            <a:pPr marL="1787525" lvl="2" indent="-457200" eaLnBrk="1" hangingPunct="1">
              <a:lnSpc>
                <a:spcPct val="80000"/>
              </a:lnSpc>
            </a:pPr>
            <a:r>
              <a:rPr lang="en-US" sz="2800" dirty="0" smtClean="0"/>
              <a:t>Develop Safety Case</a:t>
            </a:r>
          </a:p>
          <a:p>
            <a:pPr marL="1787525" lvl="2" indent="-457200" eaLnBrk="1" hangingPunct="1">
              <a:lnSpc>
                <a:spcPct val="80000"/>
              </a:lnSpc>
            </a:pPr>
            <a:r>
              <a:rPr lang="en-US" sz="2800" dirty="0" smtClean="0"/>
              <a:t>investigation and studies,</a:t>
            </a:r>
          </a:p>
          <a:p>
            <a:pPr marL="1787525" lvl="2" indent="-457200" eaLnBrk="1" hangingPunct="1">
              <a:lnSpc>
                <a:spcPct val="80000"/>
              </a:lnSpc>
            </a:pPr>
            <a:r>
              <a:rPr lang="en-US" sz="2800" dirty="0" smtClean="0"/>
              <a:t>risk assessment,</a:t>
            </a:r>
          </a:p>
          <a:p>
            <a:pPr marL="1787525" lvl="2" indent="-457200" eaLnBrk="1" hangingPunct="1">
              <a:lnSpc>
                <a:spcPct val="80000"/>
              </a:lnSpc>
            </a:pPr>
            <a:r>
              <a:rPr lang="en-US" sz="2800" dirty="0" smtClean="0"/>
              <a:t>development of alternatives,</a:t>
            </a:r>
          </a:p>
          <a:p>
            <a:pPr marL="1787525" lvl="2" indent="-457200" eaLnBrk="1" hangingPunct="1">
              <a:lnSpc>
                <a:spcPct val="80000"/>
              </a:lnSpc>
            </a:pPr>
            <a:r>
              <a:rPr lang="en-US" sz="2800" dirty="0" smtClean="0"/>
              <a:t>evaluation,</a:t>
            </a:r>
          </a:p>
          <a:p>
            <a:pPr marL="1787525" lvl="2" indent="-457200" eaLnBrk="1" hangingPunct="1">
              <a:lnSpc>
                <a:spcPct val="80000"/>
              </a:lnSpc>
            </a:pPr>
            <a:r>
              <a:rPr lang="en-US" sz="2800" dirty="0" smtClean="0"/>
              <a:t>justification, </a:t>
            </a:r>
          </a:p>
          <a:p>
            <a:pPr marL="1787525" lvl="2" indent="-457200" eaLnBrk="1" hangingPunct="1">
              <a:lnSpc>
                <a:spcPct val="80000"/>
              </a:lnSpc>
            </a:pPr>
            <a:r>
              <a:rPr lang="en-US" sz="2800" dirty="0" smtClean="0"/>
              <a:t>approval, and </a:t>
            </a:r>
          </a:p>
          <a:p>
            <a:pPr marL="1787525" lvl="2" indent="-457200" eaLnBrk="1" hangingPunct="1">
              <a:lnSpc>
                <a:spcPct val="80000"/>
              </a:lnSpc>
            </a:pPr>
            <a:r>
              <a:rPr lang="en-US" sz="2800" dirty="0" smtClean="0"/>
              <a:t>documentation </a:t>
            </a:r>
          </a:p>
          <a:p>
            <a:pPr marL="0" indent="0" eaLnBrk="1" hangingPunct="1">
              <a:lnSpc>
                <a:spcPct val="80000"/>
              </a:lnSpc>
              <a:buFontTx/>
              <a:buNone/>
            </a:pPr>
            <a:r>
              <a:rPr lang="en-US" sz="2800" dirty="0" smtClean="0"/>
              <a:t>in support of modifications for dam safety issues at completed Corps of Engineers projects.</a:t>
            </a:r>
            <a:r>
              <a:rPr lang="en-US" sz="2000" dirty="0" smtClean="0"/>
              <a:t> </a:t>
            </a:r>
          </a:p>
          <a:p>
            <a:pPr marL="0" indent="0" eaLnBrk="1" hangingPunct="1">
              <a:lnSpc>
                <a:spcPct val="80000"/>
              </a:lnSpc>
              <a:buFontTx/>
              <a:buNone/>
            </a:pP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2.bp.blogspot.com/-KhiSQv5R3NQ/TbSgTcsFk0I/AAAAAAAAB58/t1KK76zCt1w/s1600/Piggy-Bank-Belte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57200" y="533400"/>
            <a:ext cx="2379177" cy="1323439"/>
          </a:xfrm>
          <a:prstGeom prst="rect">
            <a:avLst/>
          </a:prstGeom>
          <a:noFill/>
        </p:spPr>
        <p:txBody>
          <a:bodyPr wrap="none" rtlCol="0">
            <a:spAutoFit/>
          </a:bodyPr>
          <a:lstStyle/>
          <a:p>
            <a:r>
              <a:rPr lang="en-US" sz="4000" b="1" dirty="0" smtClean="0"/>
              <a:t>Risk </a:t>
            </a:r>
          </a:p>
          <a:p>
            <a:r>
              <a:rPr lang="en-US" sz="4000" b="1" dirty="0" smtClean="0"/>
              <a:t>Informed</a:t>
            </a:r>
            <a:endParaRPr lang="en-US" sz="4000" b="1" dirty="0"/>
          </a:p>
        </p:txBody>
      </p:sp>
    </p:spTree>
    <p:extLst>
      <p:ext uri="{BB962C8B-B14F-4D97-AF65-F5344CB8AC3E}">
        <p14:creationId xmlns:p14="http://schemas.microsoft.com/office/powerpoint/2010/main" xmlns="" val="33494271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381000"/>
            <a:ext cx="8763000" cy="1371600"/>
          </a:xfrm>
          <a:noFill/>
          <a:ln>
            <a:miter lim="800000"/>
            <a:headEnd/>
            <a:tailEnd/>
          </a:ln>
        </p:spPr>
        <p:txBody>
          <a:bodyPr vert="horz" wrap="square" lIns="91440" tIns="45720" rIns="91440" bIns="45720" numCol="1" anchor="t" anchorCtr="0" compatLnSpc="1">
            <a:prstTxWarp prst="textNoShape">
              <a:avLst/>
            </a:prstTxWarp>
          </a:bodyPr>
          <a:lstStyle/>
          <a:p>
            <a:pPr marL="838200" indent="-838200" algn="ctr" eaLnBrk="1" hangingPunct="1"/>
            <a:r>
              <a:rPr lang="en-US" sz="4000" b="1" dirty="0" smtClean="0">
                <a:solidFill>
                  <a:schemeClr val="tx1"/>
                </a:solidFill>
              </a:rPr>
              <a:t>DSAC, DSM Study &amp; Staged Fixes</a:t>
            </a:r>
          </a:p>
        </p:txBody>
      </p:sp>
      <p:sp>
        <p:nvSpPr>
          <p:cNvPr id="7171" name="Rectangle 3"/>
          <p:cNvSpPr>
            <a:spLocks noGrp="1" noChangeArrowheads="1"/>
          </p:cNvSpPr>
          <p:nvPr>
            <p:ph type="body" idx="1"/>
          </p:nvPr>
        </p:nvSpPr>
        <p:spPr>
          <a:xfrm>
            <a:off x="457200" y="1828800"/>
            <a:ext cx="8229600" cy="5029200"/>
          </a:xfrm>
        </p:spPr>
        <p:txBody>
          <a:bodyPr/>
          <a:lstStyle/>
          <a:p>
            <a:pPr eaLnBrk="1" hangingPunct="1">
              <a:lnSpc>
                <a:spcPct val="80000"/>
              </a:lnSpc>
            </a:pPr>
            <a:r>
              <a:rPr lang="en-US" smtClean="0"/>
              <a:t>DSAC I with Life Loss risk</a:t>
            </a:r>
          </a:p>
          <a:p>
            <a:pPr lvl="1" eaLnBrk="1" hangingPunct="1">
              <a:lnSpc>
                <a:spcPct val="80000"/>
              </a:lnSpc>
            </a:pPr>
            <a:r>
              <a:rPr lang="en-US" sz="3200" smtClean="0"/>
              <a:t>highest national priority. </a:t>
            </a:r>
          </a:p>
          <a:p>
            <a:pPr eaLnBrk="1" hangingPunct="1">
              <a:lnSpc>
                <a:spcPct val="80000"/>
              </a:lnSpc>
            </a:pPr>
            <a:r>
              <a:rPr lang="en-US" smtClean="0"/>
              <a:t>Expedited process for all DSAC I and II </a:t>
            </a:r>
          </a:p>
          <a:p>
            <a:pPr eaLnBrk="1" hangingPunct="1">
              <a:lnSpc>
                <a:spcPct val="80000"/>
              </a:lnSpc>
            </a:pPr>
            <a:r>
              <a:rPr lang="en-US" smtClean="0"/>
              <a:t>Address other failure modes that can be expeditiously and cost effectively addressed </a:t>
            </a:r>
          </a:p>
          <a:p>
            <a:pPr eaLnBrk="1" hangingPunct="1">
              <a:lnSpc>
                <a:spcPct val="80000"/>
              </a:lnSpc>
            </a:pPr>
            <a:r>
              <a:rPr lang="en-US" smtClean="0"/>
              <a:t>Other failure modes that are shown to contribute risk will be dealt with as risk informed priorities and funding allow.</a:t>
            </a:r>
            <a:r>
              <a:rPr lang="en-US" sz="2500" smtClean="0"/>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81000" y="381000"/>
            <a:ext cx="8229600" cy="1371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000" b="1" dirty="0" smtClean="0">
                <a:solidFill>
                  <a:schemeClr val="tx1"/>
                </a:solidFill>
              </a:rPr>
              <a:t>Risk Assessments</a:t>
            </a:r>
          </a:p>
        </p:txBody>
      </p:sp>
      <p:sp>
        <p:nvSpPr>
          <p:cNvPr id="8195" name="Rectangle 3"/>
          <p:cNvSpPr>
            <a:spLocks noGrp="1" noChangeArrowheads="1"/>
          </p:cNvSpPr>
          <p:nvPr>
            <p:ph type="body" idx="1"/>
          </p:nvPr>
        </p:nvSpPr>
        <p:spPr>
          <a:xfrm>
            <a:off x="381000" y="1951038"/>
            <a:ext cx="8458200" cy="4525962"/>
          </a:xfrm>
        </p:spPr>
        <p:txBody>
          <a:bodyPr/>
          <a:lstStyle/>
          <a:p>
            <a:pPr eaLnBrk="1" hangingPunct="1">
              <a:lnSpc>
                <a:spcPct val="90000"/>
              </a:lnSpc>
            </a:pPr>
            <a:r>
              <a:rPr lang="en-US" sz="2400" b="1" smtClean="0"/>
              <a:t>Baseline risk assessment</a:t>
            </a:r>
            <a:r>
              <a:rPr lang="en-US" sz="2400" smtClean="0"/>
              <a:t> for all failure modes (PFM) that have been determined to significantly contribute to the risk for that dam.  (performed by </a:t>
            </a:r>
            <a:r>
              <a:rPr lang="en-US" sz="2400" b="1" smtClean="0"/>
              <a:t>National Risk Cadre – </a:t>
            </a:r>
            <a:r>
              <a:rPr lang="en-US" sz="2400" smtClean="0"/>
              <a:t>reviewed by different</a:t>
            </a:r>
            <a:r>
              <a:rPr lang="en-US" sz="2400" b="1" smtClean="0"/>
              <a:t> National Risk Cadre</a:t>
            </a:r>
            <a:r>
              <a:rPr lang="en-US" sz="2400" smtClean="0"/>
              <a:t>)</a:t>
            </a:r>
          </a:p>
          <a:p>
            <a:pPr lvl="1" eaLnBrk="1" hangingPunct="1">
              <a:lnSpc>
                <a:spcPct val="90000"/>
              </a:lnSpc>
            </a:pPr>
            <a:r>
              <a:rPr lang="en-US" sz="2000" smtClean="0"/>
              <a:t>That means assess the PFM that drove the DSAC Classification plus all the other credible PFM.</a:t>
            </a:r>
          </a:p>
          <a:p>
            <a:pPr lvl="1" eaLnBrk="1" hangingPunct="1">
              <a:lnSpc>
                <a:spcPct val="90000"/>
              </a:lnSpc>
            </a:pPr>
            <a:r>
              <a:rPr lang="en-US" sz="2000" smtClean="0"/>
              <a:t>Address life safety, economic, and environmental consequences associated with all credible PFM.</a:t>
            </a:r>
          </a:p>
          <a:p>
            <a:pPr eaLnBrk="1" hangingPunct="1">
              <a:lnSpc>
                <a:spcPct val="90000"/>
              </a:lnSpc>
            </a:pPr>
            <a:r>
              <a:rPr lang="en-US" sz="2400" b="1" smtClean="0"/>
              <a:t>Risk</a:t>
            </a:r>
            <a:r>
              <a:rPr lang="en-US" sz="2400" smtClean="0"/>
              <a:t> </a:t>
            </a:r>
            <a:r>
              <a:rPr lang="en-US" sz="2400" b="1" smtClean="0"/>
              <a:t>assessment to determine risk reduction</a:t>
            </a:r>
            <a:r>
              <a:rPr lang="en-US" sz="2400" smtClean="0"/>
              <a:t> achieved by the alternatives, including potential staged implementation options.  (Performed by </a:t>
            </a:r>
            <a:r>
              <a:rPr lang="en-US" sz="2400" b="1" smtClean="0"/>
              <a:t>District Risk Assessment Team - </a:t>
            </a:r>
            <a:r>
              <a:rPr lang="en-US" sz="2400" smtClean="0"/>
              <a:t>review by</a:t>
            </a:r>
            <a:r>
              <a:rPr lang="en-US" sz="2400" b="1" smtClean="0"/>
              <a:t> National Risk Cadre</a:t>
            </a:r>
            <a:r>
              <a:rPr lang="en-US" sz="2400" smtClean="0"/>
              <a:t>)</a:t>
            </a:r>
          </a:p>
          <a:p>
            <a:pPr eaLnBrk="1" hangingPunct="1">
              <a:lnSpc>
                <a:spcPct val="90000"/>
              </a:lnSpc>
            </a:pPr>
            <a:endParaRPr lang="en-US" sz="2400" smtClean="0"/>
          </a:p>
          <a:p>
            <a:pPr lvl="1" eaLnBrk="1" hangingPunct="1">
              <a:lnSpc>
                <a:spcPct val="90000"/>
              </a:lnSpc>
            </a:pPr>
            <a:endParaRPr lang="en-US" sz="20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229600" cy="20574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600" b="1" dirty="0" smtClean="0">
                <a:solidFill>
                  <a:schemeClr val="tx1"/>
                </a:solidFill>
              </a:rPr>
              <a:t>Basic Approach and Principles for Execution of a DSM Study to Develop “Safety Case”</a:t>
            </a:r>
          </a:p>
        </p:txBody>
      </p:sp>
      <p:sp>
        <p:nvSpPr>
          <p:cNvPr id="9219" name="Rectangle 3"/>
          <p:cNvSpPr>
            <a:spLocks noGrp="1" noChangeArrowheads="1"/>
          </p:cNvSpPr>
          <p:nvPr>
            <p:ph type="body" idx="1"/>
          </p:nvPr>
        </p:nvSpPr>
        <p:spPr>
          <a:xfrm>
            <a:off x="457200" y="2438400"/>
            <a:ext cx="8229600" cy="4419600"/>
          </a:xfrm>
        </p:spPr>
        <p:txBody>
          <a:bodyPr/>
          <a:lstStyle/>
          <a:p>
            <a:pPr marL="349250" indent="-349250" eaLnBrk="1" hangingPunct="1"/>
            <a:r>
              <a:rPr lang="en-US" sz="2800" dirty="0" smtClean="0"/>
              <a:t>Identifying Dam safety issues and opportunities;</a:t>
            </a:r>
          </a:p>
          <a:p>
            <a:pPr marL="349250" indent="-349250" eaLnBrk="1" hangingPunct="1"/>
            <a:r>
              <a:rPr lang="en-US" sz="2800" dirty="0" smtClean="0"/>
              <a:t>Baseline risk condition;</a:t>
            </a:r>
          </a:p>
          <a:p>
            <a:pPr marL="349250" indent="-349250" eaLnBrk="1" hangingPunct="1"/>
            <a:r>
              <a:rPr lang="en-US" sz="2800" dirty="0" smtClean="0"/>
              <a:t>Formulate alternative risk reduction plans</a:t>
            </a:r>
          </a:p>
          <a:p>
            <a:pPr marL="349250" indent="-349250" eaLnBrk="1" hangingPunct="1"/>
            <a:r>
              <a:rPr lang="en-US" sz="2800" dirty="0" smtClean="0"/>
              <a:t>Evaluate alternative risk reduction plans</a:t>
            </a:r>
          </a:p>
          <a:p>
            <a:pPr marL="349250" indent="-349250" eaLnBrk="1" hangingPunct="1"/>
            <a:r>
              <a:rPr lang="en-US" sz="2800" dirty="0" smtClean="0"/>
              <a:t>Compare alternative risk reduction plans; and</a:t>
            </a:r>
          </a:p>
          <a:p>
            <a:pPr marL="349250" indent="-349250" eaLnBrk="1" hangingPunct="1"/>
            <a:r>
              <a:rPr lang="en-US" sz="2800" dirty="0" smtClean="0"/>
              <a:t>Select a risk reduction plan.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0" y="381000"/>
            <a:ext cx="8229600" cy="1600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000" b="1" dirty="0" smtClean="0">
                <a:solidFill>
                  <a:schemeClr val="tx1"/>
                </a:solidFill>
              </a:rPr>
              <a:t>Dam Safety Issues And Opportunities</a:t>
            </a:r>
          </a:p>
        </p:txBody>
      </p:sp>
      <p:sp>
        <p:nvSpPr>
          <p:cNvPr id="10243" name="Rectangle 3"/>
          <p:cNvSpPr>
            <a:spLocks noGrp="1" noChangeArrowheads="1"/>
          </p:cNvSpPr>
          <p:nvPr>
            <p:ph type="body" idx="1"/>
          </p:nvPr>
        </p:nvSpPr>
        <p:spPr>
          <a:xfrm>
            <a:off x="533400" y="2332038"/>
            <a:ext cx="8229600" cy="4525962"/>
          </a:xfrm>
        </p:spPr>
        <p:txBody>
          <a:bodyPr/>
          <a:lstStyle/>
          <a:p>
            <a:pPr eaLnBrk="1" hangingPunct="1"/>
            <a:r>
              <a:rPr lang="en-US" smtClean="0"/>
              <a:t>Study framed in terms of the </a:t>
            </a:r>
          </a:p>
          <a:p>
            <a:pPr lvl="1" eaLnBrk="1" hangingPunct="1"/>
            <a:r>
              <a:rPr lang="en-US" smtClean="0"/>
              <a:t>USACE dam safety program objectives,</a:t>
            </a:r>
          </a:p>
          <a:p>
            <a:pPr lvl="1" eaLnBrk="1" hangingPunct="1"/>
            <a:r>
              <a:rPr lang="en-US" smtClean="0"/>
              <a:t>Identified dam safety issues (significant potential failure modes).</a:t>
            </a:r>
          </a:p>
          <a:p>
            <a:pPr lvl="1" eaLnBrk="1" hangingPunct="1"/>
            <a:r>
              <a:rPr lang="en-US" smtClean="0"/>
              <a:t>Tolerable risk and essential USACE engineering guidelines. </a:t>
            </a:r>
          </a:p>
          <a:p>
            <a:pPr lvl="1" eaLnBrk="1" hangingPunct="1"/>
            <a:r>
              <a:rPr lang="en-US" smtClean="0"/>
              <a:t>Other considerations.</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04800" y="533400"/>
            <a:ext cx="8229600" cy="1524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000" b="1" dirty="0" smtClean="0">
                <a:solidFill>
                  <a:schemeClr val="tx1"/>
                </a:solidFill>
              </a:rPr>
              <a:t>Baseline Risk Condition</a:t>
            </a:r>
          </a:p>
        </p:txBody>
      </p:sp>
      <p:sp>
        <p:nvSpPr>
          <p:cNvPr id="11267" name="Rectangle 3"/>
          <p:cNvSpPr>
            <a:spLocks noGrp="1" noChangeArrowheads="1"/>
          </p:cNvSpPr>
          <p:nvPr>
            <p:ph type="body" idx="1"/>
          </p:nvPr>
        </p:nvSpPr>
        <p:spPr>
          <a:xfrm>
            <a:off x="228600" y="2057400"/>
            <a:ext cx="8915400" cy="5105400"/>
          </a:xfrm>
        </p:spPr>
        <p:txBody>
          <a:bodyPr/>
          <a:lstStyle/>
          <a:p>
            <a:pPr eaLnBrk="1" hangingPunct="1">
              <a:lnSpc>
                <a:spcPct val="90000"/>
              </a:lnSpc>
            </a:pPr>
            <a:r>
              <a:rPr lang="en-US" sz="2600" b="1" smtClean="0"/>
              <a:t>Baseline condition</a:t>
            </a:r>
            <a:r>
              <a:rPr lang="en-US" sz="2600" smtClean="0"/>
              <a:t> - quantitative and qualitative description of </a:t>
            </a:r>
            <a:r>
              <a:rPr lang="en-US" sz="2600" b="1" smtClean="0"/>
              <a:t>current</a:t>
            </a:r>
            <a:r>
              <a:rPr lang="en-US" sz="2600" smtClean="0"/>
              <a:t> and </a:t>
            </a:r>
            <a:r>
              <a:rPr lang="en-US" sz="2600" b="1" smtClean="0"/>
              <a:t>future risk</a:t>
            </a:r>
            <a:r>
              <a:rPr lang="en-US" sz="2600" smtClean="0"/>
              <a:t> conditions</a:t>
            </a:r>
          </a:p>
          <a:p>
            <a:pPr eaLnBrk="1" hangingPunct="1">
              <a:lnSpc>
                <a:spcPct val="90000"/>
              </a:lnSpc>
            </a:pPr>
            <a:r>
              <a:rPr lang="en-US" sz="2600" b="1" smtClean="0"/>
              <a:t>Baseline risk condition</a:t>
            </a:r>
            <a:r>
              <a:rPr lang="en-US" sz="2600" smtClean="0"/>
              <a:t>, “</a:t>
            </a:r>
            <a:r>
              <a:rPr lang="en-US" sz="2600" b="1" smtClean="0"/>
              <a:t>without IRRM</a:t>
            </a:r>
            <a:r>
              <a:rPr lang="en-US" sz="2600" smtClean="0"/>
              <a:t>” condition, provides the basis from which alternatives are formulated and assessed. </a:t>
            </a:r>
          </a:p>
          <a:p>
            <a:pPr eaLnBrk="1" hangingPunct="1">
              <a:lnSpc>
                <a:spcPct val="90000"/>
              </a:lnSpc>
            </a:pPr>
            <a:r>
              <a:rPr lang="en-US" sz="2600" smtClean="0"/>
              <a:t>Consequence analysis - </a:t>
            </a:r>
            <a:r>
              <a:rPr lang="en-US" sz="2600" b="1" smtClean="0"/>
              <a:t>existing </a:t>
            </a:r>
            <a:r>
              <a:rPr lang="en-US" sz="2600" smtClean="0"/>
              <a:t>and </a:t>
            </a:r>
            <a:r>
              <a:rPr lang="en-US" sz="2600" b="1" smtClean="0"/>
              <a:t>future</a:t>
            </a:r>
            <a:r>
              <a:rPr lang="en-US" sz="2600" smtClean="0"/>
              <a:t> </a:t>
            </a:r>
            <a:r>
              <a:rPr lang="en-US" sz="2600" b="1" smtClean="0"/>
              <a:t>population at risk</a:t>
            </a:r>
            <a:r>
              <a:rPr lang="en-US" sz="2600" smtClean="0"/>
              <a:t> and </a:t>
            </a:r>
            <a:r>
              <a:rPr lang="en-US" sz="2600" b="1" smtClean="0"/>
              <a:t>threatened population</a:t>
            </a:r>
            <a:r>
              <a:rPr lang="en-US" sz="2600" smtClean="0"/>
              <a:t> for fatality estimates. </a:t>
            </a:r>
          </a:p>
          <a:p>
            <a:pPr eaLnBrk="1" hangingPunct="1">
              <a:lnSpc>
                <a:spcPct val="90000"/>
              </a:lnSpc>
            </a:pPr>
            <a:r>
              <a:rPr lang="en-US" sz="2600" smtClean="0"/>
              <a:t>Identify </a:t>
            </a:r>
            <a:r>
              <a:rPr lang="en-US" sz="2600" b="1" smtClean="0"/>
              <a:t>key assumptions</a:t>
            </a:r>
            <a:r>
              <a:rPr lang="en-US" sz="2600" smtClean="0"/>
              <a:t> and </a:t>
            </a:r>
            <a:r>
              <a:rPr lang="en-US" sz="2600" b="1" smtClean="0"/>
              <a:t>sources of uncertainty</a:t>
            </a:r>
          </a:p>
          <a:p>
            <a:pPr eaLnBrk="1" hangingPunct="1">
              <a:lnSpc>
                <a:spcPct val="90000"/>
              </a:lnSpc>
            </a:pPr>
            <a:r>
              <a:rPr lang="en-US" sz="2600" smtClean="0"/>
              <a:t>Each </a:t>
            </a:r>
            <a:r>
              <a:rPr lang="en-US" sz="2600" b="1" smtClean="0"/>
              <a:t>failure mode</a:t>
            </a:r>
            <a:r>
              <a:rPr lang="en-US" sz="2600" smtClean="0"/>
              <a:t> assessed must be shown to lead to a </a:t>
            </a:r>
            <a:r>
              <a:rPr lang="en-US" sz="2600" b="1" smtClean="0"/>
              <a:t>plausible failure</a:t>
            </a:r>
            <a:r>
              <a:rPr lang="en-US" sz="2600" smtClean="0"/>
              <a:t> of the dam. </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04800" y="609600"/>
            <a:ext cx="8534400" cy="1219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000" b="1" dirty="0" smtClean="0">
                <a:solidFill>
                  <a:schemeClr val="tx1"/>
                </a:solidFill>
              </a:rPr>
              <a:t>Formulating Alternative Risk Reduction Plans</a:t>
            </a:r>
          </a:p>
        </p:txBody>
      </p:sp>
      <p:sp>
        <p:nvSpPr>
          <p:cNvPr id="12291" name="Rectangle 3"/>
          <p:cNvSpPr>
            <a:spLocks noGrp="1" noChangeArrowheads="1"/>
          </p:cNvSpPr>
          <p:nvPr>
            <p:ph type="body" idx="1"/>
          </p:nvPr>
        </p:nvSpPr>
        <p:spPr>
          <a:xfrm>
            <a:off x="381000" y="2789238"/>
            <a:ext cx="8458200" cy="3459162"/>
          </a:xfrm>
        </p:spPr>
        <p:txBody>
          <a:bodyPr/>
          <a:lstStyle/>
          <a:p>
            <a:pPr eaLnBrk="1" hangingPunct="1"/>
            <a:r>
              <a:rPr lang="en-US" sz="3600" smtClean="0"/>
              <a:t>Risk reduction plans formulated to achieve dam safety objectives. </a:t>
            </a:r>
          </a:p>
          <a:p>
            <a:pPr eaLnBrk="1" hangingPunct="1"/>
            <a:r>
              <a:rPr lang="en-US" sz="3600" smtClean="0"/>
              <a:t>At least one risk reduction alternative must meet the tolerable risk guidelines.</a:t>
            </a:r>
          </a:p>
          <a:p>
            <a:pPr eaLnBrk="1" hangingPunct="1"/>
            <a:r>
              <a:rPr lang="en-US" sz="3600" smtClean="0"/>
              <a:t>Need to consider dam removal.</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457200"/>
            <a:ext cx="9144000" cy="17526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400" b="1" dirty="0" smtClean="0">
                <a:solidFill>
                  <a:schemeClr val="tx1"/>
                </a:solidFill>
              </a:rPr>
              <a:t>Evaluating Alternative Risk Reduction Plans</a:t>
            </a:r>
          </a:p>
        </p:txBody>
      </p:sp>
      <p:sp>
        <p:nvSpPr>
          <p:cNvPr id="13315" name="Rectangle 3"/>
          <p:cNvSpPr>
            <a:spLocks noGrp="1" noChangeArrowheads="1"/>
          </p:cNvSpPr>
          <p:nvPr>
            <p:ph type="body" idx="1"/>
          </p:nvPr>
        </p:nvSpPr>
        <p:spPr>
          <a:xfrm>
            <a:off x="0" y="1828800"/>
            <a:ext cx="8763000" cy="4525963"/>
          </a:xfrm>
        </p:spPr>
        <p:txBody>
          <a:bodyPr/>
          <a:lstStyle/>
          <a:p>
            <a:pPr eaLnBrk="1" hangingPunct="1">
              <a:lnSpc>
                <a:spcPct val="90000"/>
              </a:lnSpc>
            </a:pPr>
            <a:r>
              <a:rPr lang="en-US" smtClean="0"/>
              <a:t>Compare </a:t>
            </a:r>
            <a:r>
              <a:rPr lang="en-US" b="1" smtClean="0"/>
              <a:t>risk reduction alternatives </a:t>
            </a:r>
            <a:r>
              <a:rPr lang="en-US" smtClean="0"/>
              <a:t>with the </a:t>
            </a:r>
            <a:r>
              <a:rPr lang="en-US" b="1" smtClean="0"/>
              <a:t>baseline</a:t>
            </a:r>
            <a:r>
              <a:rPr lang="en-US" smtClean="0"/>
              <a:t> condition.</a:t>
            </a:r>
          </a:p>
          <a:p>
            <a:pPr eaLnBrk="1" hangingPunct="1">
              <a:lnSpc>
                <a:spcPct val="90000"/>
              </a:lnSpc>
            </a:pPr>
            <a:r>
              <a:rPr lang="en-US" smtClean="0"/>
              <a:t>Necessitates </a:t>
            </a:r>
            <a:r>
              <a:rPr lang="en-US" b="1" smtClean="0"/>
              <a:t>risk assessment</a:t>
            </a:r>
            <a:r>
              <a:rPr lang="en-US" smtClean="0"/>
              <a:t> be performed for </a:t>
            </a:r>
            <a:r>
              <a:rPr lang="en-US" b="1" smtClean="0"/>
              <a:t>all alternatives. </a:t>
            </a:r>
          </a:p>
          <a:p>
            <a:pPr eaLnBrk="1" hangingPunct="1">
              <a:lnSpc>
                <a:spcPct val="90000"/>
              </a:lnSpc>
            </a:pPr>
            <a:r>
              <a:rPr lang="en-US" smtClean="0"/>
              <a:t>Characterize beneficial and adverse effects by magnitude, location, timing and duration. </a:t>
            </a:r>
          </a:p>
          <a:p>
            <a:pPr eaLnBrk="1" hangingPunct="1">
              <a:lnSpc>
                <a:spcPct val="90000"/>
              </a:lnSpc>
            </a:pPr>
            <a:r>
              <a:rPr lang="en-US" smtClean="0"/>
              <a:t>Identify the plans that will be considered, dropped or reformulated in the DSM study process. </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81000" y="381000"/>
            <a:ext cx="8229600" cy="1524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000" b="1" dirty="0" smtClean="0">
                <a:solidFill>
                  <a:schemeClr val="tx1"/>
                </a:solidFill>
              </a:rPr>
              <a:t>Comparing Alternative Risk Reduction Plans</a:t>
            </a:r>
          </a:p>
        </p:txBody>
      </p:sp>
      <p:sp>
        <p:nvSpPr>
          <p:cNvPr id="14339" name="Rectangle 3"/>
          <p:cNvSpPr>
            <a:spLocks noGrp="1" noChangeArrowheads="1"/>
          </p:cNvSpPr>
          <p:nvPr>
            <p:ph type="body" idx="1"/>
          </p:nvPr>
        </p:nvSpPr>
        <p:spPr>
          <a:xfrm>
            <a:off x="685800" y="2103438"/>
            <a:ext cx="8229600" cy="4525962"/>
          </a:xfrm>
        </p:spPr>
        <p:txBody>
          <a:bodyPr/>
          <a:lstStyle/>
          <a:p>
            <a:pPr eaLnBrk="1" hangingPunct="1"/>
            <a:r>
              <a:rPr lang="en-US" sz="3000" smtClean="0"/>
              <a:t>Each plan (including the no permanent risk reduction action plan) is compared against each other and ranked with respect to:</a:t>
            </a:r>
          </a:p>
          <a:p>
            <a:pPr lvl="1" eaLnBrk="1" hangingPunct="1"/>
            <a:r>
              <a:rPr lang="en-US" sz="2600" smtClean="0"/>
              <a:t>Tolerable risk guidelines</a:t>
            </a:r>
          </a:p>
          <a:p>
            <a:pPr lvl="1" eaLnBrk="1" hangingPunct="1"/>
            <a:r>
              <a:rPr lang="en-US" sz="2600" smtClean="0"/>
              <a:t>Residual risk compared to baseline risk</a:t>
            </a:r>
          </a:p>
          <a:p>
            <a:pPr lvl="1" eaLnBrk="1" hangingPunct="1"/>
            <a:r>
              <a:rPr lang="en-US" sz="2600" smtClean="0"/>
              <a:t>Cost effectiveness</a:t>
            </a:r>
          </a:p>
          <a:p>
            <a:pPr eaLnBrk="1" hangingPunct="1"/>
            <a:r>
              <a:rPr lang="en-US" sz="3000" smtClean="0"/>
              <a:t>Beneficial and adverse effects of each plan must be compared.</a:t>
            </a:r>
          </a:p>
          <a:p>
            <a:pPr eaLnBrk="1" hangingPunct="1">
              <a:buFontTx/>
              <a:buNone/>
            </a:pPr>
            <a:endParaRPr lang="en-US" smtClean="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0" y="228600"/>
            <a:ext cx="8229600" cy="1524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000" b="1" dirty="0" smtClean="0">
                <a:solidFill>
                  <a:schemeClr val="tx1"/>
                </a:solidFill>
              </a:rPr>
              <a:t>Selecting A Risk Reduction Plan</a:t>
            </a:r>
          </a:p>
        </p:txBody>
      </p:sp>
      <p:sp>
        <p:nvSpPr>
          <p:cNvPr id="15363" name="Rectangle 3"/>
          <p:cNvSpPr>
            <a:spLocks noGrp="1" noChangeArrowheads="1"/>
          </p:cNvSpPr>
          <p:nvPr>
            <p:ph type="body" idx="1"/>
          </p:nvPr>
        </p:nvSpPr>
        <p:spPr>
          <a:xfrm>
            <a:off x="533400" y="1371600"/>
            <a:ext cx="8229600" cy="5410200"/>
          </a:xfrm>
        </p:spPr>
        <p:txBody>
          <a:bodyPr/>
          <a:lstStyle/>
          <a:p>
            <a:pPr eaLnBrk="1" hangingPunct="1"/>
            <a:r>
              <a:rPr lang="en-US" dirty="0" smtClean="0"/>
              <a:t>A single risk reduction plan will be recommended and defended against: </a:t>
            </a:r>
          </a:p>
          <a:p>
            <a:pPr lvl="1" eaLnBrk="1" hangingPunct="1"/>
            <a:r>
              <a:rPr lang="en-US" sz="2600" dirty="0" smtClean="0"/>
              <a:t>No action</a:t>
            </a:r>
          </a:p>
          <a:p>
            <a:pPr lvl="1" eaLnBrk="1" hangingPunct="1"/>
            <a:r>
              <a:rPr lang="en-US" sz="2600" dirty="0" smtClean="0"/>
              <a:t>The other alternatives developed.</a:t>
            </a:r>
          </a:p>
          <a:p>
            <a:pPr eaLnBrk="1" hangingPunct="1"/>
            <a:r>
              <a:rPr lang="en-US" dirty="0" smtClean="0"/>
              <a:t>The primary evaluation factors for plan selection, but not the only factors, are: </a:t>
            </a:r>
          </a:p>
          <a:p>
            <a:pPr lvl="1" eaLnBrk="1" hangingPunct="1"/>
            <a:r>
              <a:rPr lang="en-US" sz="2600" dirty="0" smtClean="0"/>
              <a:t>Residual risk in relation to tolerable risk guidelines </a:t>
            </a:r>
          </a:p>
          <a:p>
            <a:pPr lvl="1" eaLnBrk="1" hangingPunct="1"/>
            <a:r>
              <a:rPr lang="en-US" sz="2600" dirty="0" smtClean="0"/>
              <a:t>ALARP considerations to include essential USACE guidelines</a:t>
            </a:r>
            <a:r>
              <a:rPr lang="en-US" dirty="0" smtClean="0"/>
              <a:t>  </a:t>
            </a:r>
          </a:p>
          <a:p>
            <a:pPr lvl="1" eaLnBrk="1" hangingPunct="1"/>
            <a:endParaRPr lang="en-US" dirty="0"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0" y="304800"/>
            <a:ext cx="9144000" cy="14478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4000" b="1" dirty="0" smtClean="0">
                <a:solidFill>
                  <a:schemeClr val="tx1"/>
                </a:solidFill>
              </a:rPr>
              <a:t>Initial Dam Safety Modification Study Actions </a:t>
            </a:r>
          </a:p>
        </p:txBody>
      </p:sp>
      <p:sp>
        <p:nvSpPr>
          <p:cNvPr id="16387" name="Rectangle 3"/>
          <p:cNvSpPr>
            <a:spLocks noGrp="1" noChangeArrowheads="1"/>
          </p:cNvSpPr>
          <p:nvPr>
            <p:ph type="body" idx="1"/>
          </p:nvPr>
        </p:nvSpPr>
        <p:spPr>
          <a:xfrm>
            <a:off x="381000" y="1828800"/>
            <a:ext cx="8229600" cy="4525963"/>
          </a:xfrm>
        </p:spPr>
        <p:txBody>
          <a:bodyPr/>
          <a:lstStyle/>
          <a:p>
            <a:pPr eaLnBrk="1" hangingPunct="1">
              <a:lnSpc>
                <a:spcPct val="90000"/>
              </a:lnSpc>
            </a:pPr>
            <a:r>
              <a:rPr lang="en-US" sz="2600" smtClean="0"/>
              <a:t>Project management plan - Begin with the end in mind. </a:t>
            </a:r>
          </a:p>
          <a:p>
            <a:pPr eaLnBrk="1" hangingPunct="1">
              <a:lnSpc>
                <a:spcPct val="90000"/>
              </a:lnSpc>
            </a:pPr>
            <a:r>
              <a:rPr lang="en-US" sz="2600" smtClean="0"/>
              <a:t>Review and concurrence of the PMP prior to start of the DSM study.</a:t>
            </a:r>
            <a:r>
              <a:rPr lang="en-US" sz="3000" smtClean="0"/>
              <a:t> </a:t>
            </a:r>
          </a:p>
          <a:p>
            <a:pPr eaLnBrk="1" hangingPunct="1">
              <a:lnSpc>
                <a:spcPct val="90000"/>
              </a:lnSpc>
            </a:pPr>
            <a:r>
              <a:rPr lang="en-US" sz="2600" smtClean="0"/>
              <a:t>Review Plan – prepared and approved</a:t>
            </a:r>
          </a:p>
          <a:p>
            <a:pPr eaLnBrk="1" hangingPunct="1">
              <a:lnSpc>
                <a:spcPct val="90000"/>
              </a:lnSpc>
            </a:pPr>
            <a:r>
              <a:rPr lang="en-US" sz="2600" smtClean="0"/>
              <a:t>Vertical team coordination meetings</a:t>
            </a:r>
          </a:p>
          <a:p>
            <a:pPr lvl="1" eaLnBrk="1" hangingPunct="1">
              <a:lnSpc>
                <a:spcPct val="90000"/>
              </a:lnSpc>
            </a:pPr>
            <a:r>
              <a:rPr lang="en-US" sz="2000" smtClean="0"/>
              <a:t>Kickoff and In-Progress-Reviews</a:t>
            </a:r>
          </a:p>
          <a:p>
            <a:pPr lvl="1" eaLnBrk="1" hangingPunct="1">
              <a:lnSpc>
                <a:spcPct val="90000"/>
              </a:lnSpc>
            </a:pPr>
            <a:r>
              <a:rPr lang="en-US" sz="2000" smtClean="0"/>
              <a:t>HQUSACE, Dam Safety Risk Management Center, RIT, MSC, and others as needed.</a:t>
            </a:r>
          </a:p>
          <a:p>
            <a:pPr eaLnBrk="1" hangingPunct="1">
              <a:lnSpc>
                <a:spcPct val="90000"/>
              </a:lnSpc>
            </a:pPr>
            <a:r>
              <a:rPr lang="en-US" sz="2600" smtClean="0"/>
              <a:t>Baseline risk assessment to assure all significant failure modes are addressed in the DSM study</a:t>
            </a:r>
          </a:p>
          <a:p>
            <a:pPr eaLnBrk="1" hangingPunct="1">
              <a:lnSpc>
                <a:spcPct val="90000"/>
              </a:lnSpc>
            </a:pPr>
            <a:endParaRPr lang="en-US" sz="2800" smtClean="0"/>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8200" y="610696"/>
            <a:ext cx="3581400"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66" name="Picture 6" descr="http://cari373.files.wordpress.com/2010/03/w8-524x24slipperywhenwetsymbo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
            <a:ext cx="6858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rot="18912125">
            <a:off x="1410802" y="1060473"/>
            <a:ext cx="1596912" cy="769441"/>
          </a:xfrm>
          <a:prstGeom prst="rect">
            <a:avLst/>
          </a:prstGeom>
          <a:noFill/>
        </p:spPr>
        <p:txBody>
          <a:bodyPr wrap="none" rtlCol="0">
            <a:spAutoFit/>
          </a:bodyPr>
          <a:lstStyle/>
          <a:p>
            <a:r>
              <a:rPr lang="en-US" sz="4400" b="1" dirty="0" smtClean="0"/>
              <a:t>Clear</a:t>
            </a:r>
            <a:endParaRPr lang="en-US" sz="4400" b="1" dirty="0"/>
          </a:p>
        </p:txBody>
      </p:sp>
      <p:sp>
        <p:nvSpPr>
          <p:cNvPr id="5" name="TextBox 4"/>
          <p:cNvSpPr txBox="1"/>
          <p:nvPr/>
        </p:nvSpPr>
        <p:spPr>
          <a:xfrm rot="2770348">
            <a:off x="646667" y="4877322"/>
            <a:ext cx="3415615" cy="769441"/>
          </a:xfrm>
          <a:prstGeom prst="rect">
            <a:avLst/>
          </a:prstGeom>
          <a:noFill/>
        </p:spPr>
        <p:txBody>
          <a:bodyPr wrap="none" rtlCol="0">
            <a:spAutoFit/>
          </a:bodyPr>
          <a:lstStyle/>
          <a:p>
            <a:r>
              <a:rPr lang="en-US" sz="4400" b="1" dirty="0" smtClean="0"/>
              <a:t>Transparent</a:t>
            </a:r>
            <a:endParaRPr lang="en-US" sz="4400" b="1" dirty="0"/>
          </a:p>
        </p:txBody>
      </p:sp>
      <p:sp>
        <p:nvSpPr>
          <p:cNvPr id="7" name="TextBox 6"/>
          <p:cNvSpPr txBox="1"/>
          <p:nvPr/>
        </p:nvSpPr>
        <p:spPr>
          <a:xfrm rot="2691751">
            <a:off x="5639745" y="1032481"/>
            <a:ext cx="2380780" cy="769441"/>
          </a:xfrm>
          <a:prstGeom prst="rect">
            <a:avLst/>
          </a:prstGeom>
          <a:noFill/>
        </p:spPr>
        <p:txBody>
          <a:bodyPr wrap="none" rtlCol="0">
            <a:spAutoFit/>
          </a:bodyPr>
          <a:lstStyle/>
          <a:p>
            <a:r>
              <a:rPr lang="en-US" sz="4400" b="1" dirty="0" smtClean="0"/>
              <a:t>Concise</a:t>
            </a:r>
            <a:endParaRPr lang="en-US" sz="4400" b="1" dirty="0"/>
          </a:p>
        </p:txBody>
      </p:sp>
      <p:sp>
        <p:nvSpPr>
          <p:cNvPr id="8" name="TextBox 7"/>
          <p:cNvSpPr txBox="1"/>
          <p:nvPr/>
        </p:nvSpPr>
        <p:spPr>
          <a:xfrm rot="18912125">
            <a:off x="5674110" y="5251475"/>
            <a:ext cx="1909497" cy="769441"/>
          </a:xfrm>
          <a:prstGeom prst="rect">
            <a:avLst/>
          </a:prstGeom>
          <a:noFill/>
        </p:spPr>
        <p:txBody>
          <a:bodyPr wrap="none" rtlCol="0">
            <a:spAutoFit/>
          </a:bodyPr>
          <a:lstStyle/>
          <a:p>
            <a:r>
              <a:rPr lang="en-US" sz="4400" b="1" dirty="0" smtClean="0"/>
              <a:t>Useful</a:t>
            </a:r>
            <a:endParaRPr lang="en-US" sz="4400" b="1" dirty="0"/>
          </a:p>
        </p:txBody>
      </p:sp>
    </p:spTree>
    <p:extLst>
      <p:ext uri="{BB962C8B-B14F-4D97-AF65-F5344CB8AC3E}">
        <p14:creationId xmlns:p14="http://schemas.microsoft.com/office/powerpoint/2010/main" xmlns="" val="24317113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995330" name="Rectangle 2"/>
          <p:cNvSpPr>
            <a:spLocks noGrp="1" noChangeArrowheads="1"/>
          </p:cNvSpPr>
          <p:nvPr>
            <p:ph type="title"/>
          </p:nvPr>
        </p:nvSpPr>
        <p:spPr>
          <a:xfrm>
            <a:off x="990600" y="304800"/>
            <a:ext cx="7772400" cy="990600"/>
          </a:xfrm>
        </p:spPr>
        <p:txBody>
          <a:bodyPr/>
          <a:lstStyle/>
          <a:p>
            <a:r>
              <a:rPr lang="en-US" sz="4000" b="1" dirty="0">
                <a:solidFill>
                  <a:schemeClr val="tx1"/>
                </a:solidFill>
              </a:rPr>
              <a:t>Summary Observations </a:t>
            </a:r>
          </a:p>
        </p:txBody>
      </p:sp>
      <p:sp>
        <p:nvSpPr>
          <p:cNvPr id="995331" name="Rectangle 3"/>
          <p:cNvSpPr>
            <a:spLocks noGrp="1" noChangeArrowheads="1"/>
          </p:cNvSpPr>
          <p:nvPr>
            <p:ph type="body" idx="1"/>
          </p:nvPr>
        </p:nvSpPr>
        <p:spPr>
          <a:xfrm>
            <a:off x="228600" y="1295400"/>
            <a:ext cx="8763000" cy="4419600"/>
          </a:xfrm>
        </p:spPr>
        <p:txBody>
          <a:bodyPr/>
          <a:lstStyle/>
          <a:p>
            <a:pPr>
              <a:lnSpc>
                <a:spcPct val="90000"/>
              </a:lnSpc>
            </a:pPr>
            <a:r>
              <a:rPr lang="en-US" sz="2800" dirty="0" smtClean="0"/>
              <a:t>Program is leading the way with national risk informed prioritization and production centers</a:t>
            </a:r>
          </a:p>
          <a:p>
            <a:pPr>
              <a:lnSpc>
                <a:spcPct val="90000"/>
              </a:lnSpc>
            </a:pPr>
            <a:r>
              <a:rPr lang="en-US" sz="2800" dirty="0" smtClean="0"/>
              <a:t>Foundation of the Safety Program is improving;</a:t>
            </a:r>
          </a:p>
          <a:p>
            <a:pPr lvl="1">
              <a:lnSpc>
                <a:spcPct val="90000"/>
              </a:lnSpc>
            </a:pPr>
            <a:r>
              <a:rPr lang="en-US" sz="2400" dirty="0" smtClean="0"/>
              <a:t>New PA process improves ability to track portfolio over time and will be mechanism to modify DSAC</a:t>
            </a:r>
          </a:p>
          <a:p>
            <a:pPr lvl="1">
              <a:lnSpc>
                <a:spcPct val="90000"/>
              </a:lnSpc>
            </a:pPr>
            <a:r>
              <a:rPr lang="en-US" sz="2400" dirty="0" smtClean="0"/>
              <a:t>ER 1156 update and QMS will improve consistency</a:t>
            </a:r>
          </a:p>
          <a:p>
            <a:pPr>
              <a:lnSpc>
                <a:spcPct val="90000"/>
              </a:lnSpc>
            </a:pPr>
            <a:r>
              <a:rPr lang="en-US" sz="2800" dirty="0" smtClean="0"/>
              <a:t>Scorecard confirms progress continues</a:t>
            </a:r>
          </a:p>
          <a:p>
            <a:pPr lvl="1">
              <a:lnSpc>
                <a:spcPct val="90000"/>
              </a:lnSpc>
            </a:pPr>
            <a:r>
              <a:rPr lang="en-US" sz="2400" dirty="0" smtClean="0"/>
              <a:t>Although small percentage of dams are fully funded.  The major routine components continue to be accomplished.</a:t>
            </a:r>
            <a:endParaRPr lang="en-US" sz="2800" dirty="0" smtClean="0"/>
          </a:p>
          <a:p>
            <a:pPr>
              <a:lnSpc>
                <a:spcPct val="90000"/>
              </a:lnSpc>
            </a:pPr>
            <a:r>
              <a:rPr lang="en-US" sz="2800" dirty="0" smtClean="0"/>
              <a:t>The “bottleneck” for the entire program is senior level dam engineers – specifically geotechnical engineers and geologists</a:t>
            </a:r>
          </a:p>
          <a:p>
            <a:pPr>
              <a:lnSpc>
                <a:spcPct val="90000"/>
              </a:lnSpc>
            </a:pPr>
            <a:endParaRPr lang="en-US" sz="2400" dirty="0" smtClean="0"/>
          </a:p>
          <a:p>
            <a:pPr lvl="1">
              <a:lnSpc>
                <a:spcPct val="90000"/>
              </a:lnSpc>
            </a:pPr>
            <a:endParaRPr lang="en-US" sz="2400" dirty="0" smtClean="0"/>
          </a:p>
          <a:p>
            <a:pPr>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5331">
                                            <p:txEl>
                                              <p:pRg st="0" end="0"/>
                                            </p:txEl>
                                          </p:spTgt>
                                        </p:tgtEl>
                                        <p:attrNameLst>
                                          <p:attrName>style.visibility</p:attrName>
                                        </p:attrNameLst>
                                      </p:cBhvr>
                                      <p:to>
                                        <p:strVal val="visible"/>
                                      </p:to>
                                    </p:set>
                                    <p:animEffect transition="in" filter="dissolve">
                                      <p:cBhvr>
                                        <p:cTn id="7" dur="500"/>
                                        <p:tgtEl>
                                          <p:spTgt spid="995331">
                                            <p:txEl>
                                              <p:pRg st="0" end="0"/>
                                            </p:txEl>
                                          </p:spTgt>
                                        </p:tgtEl>
                                      </p:cBhvr>
                                    </p:animEffect>
                                  </p:childTnLst>
                                  <p:subTnLst>
                                    <p:animClr>
                                      <p:cBhvr override="childStyle">
                                        <p:cTn dur="1" fill="hold" display="0" masterRel="nextClick" afterEffect="1"/>
                                        <p:tgtEl>
                                          <p:spTgt spid="995331">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5331">
                                            <p:txEl>
                                              <p:pRg st="1" end="1"/>
                                            </p:txEl>
                                          </p:spTgt>
                                        </p:tgtEl>
                                        <p:attrNameLst>
                                          <p:attrName>style.visibility</p:attrName>
                                        </p:attrNameLst>
                                      </p:cBhvr>
                                      <p:to>
                                        <p:strVal val="visible"/>
                                      </p:to>
                                    </p:set>
                                    <p:animEffect transition="in" filter="dissolve">
                                      <p:cBhvr>
                                        <p:cTn id="12" dur="500"/>
                                        <p:tgtEl>
                                          <p:spTgt spid="995331">
                                            <p:txEl>
                                              <p:pRg st="1" end="1"/>
                                            </p:txEl>
                                          </p:spTgt>
                                        </p:tgtEl>
                                      </p:cBhvr>
                                    </p:animEffect>
                                  </p:childTnLst>
                                  <p:subTnLst>
                                    <p:animClr>
                                      <p:cBhvr override="childStyle">
                                        <p:cTn dur="1" fill="hold" display="0" masterRel="nextClick" afterEffect="1"/>
                                        <p:tgtEl>
                                          <p:spTgt spid="995331">
                                            <p:txEl>
                                              <p:pRg st="1" end="1"/>
                                            </p:txEl>
                                          </p:spTgt>
                                        </p:tgtEl>
                                        <p:attrNameLst>
                                          <p:attrName>ppt_c</p:attrName>
                                        </p:attrNameLst>
                                      </p:cBhvr>
                                      <p:to>
                                        <a:schemeClr val="accent1"/>
                                      </p:to>
                                    </p:animClr>
                                  </p:subTnLst>
                                </p:cTn>
                              </p:par>
                              <p:par>
                                <p:cTn id="13" presetID="9" presetClass="entr" presetSubtype="0" fill="hold" grpId="0" nodeType="withEffect">
                                  <p:stCondLst>
                                    <p:cond delay="0"/>
                                  </p:stCondLst>
                                  <p:childTnLst>
                                    <p:set>
                                      <p:cBhvr>
                                        <p:cTn id="14" dur="1" fill="hold">
                                          <p:stCondLst>
                                            <p:cond delay="0"/>
                                          </p:stCondLst>
                                        </p:cTn>
                                        <p:tgtEl>
                                          <p:spTgt spid="995331">
                                            <p:txEl>
                                              <p:pRg st="2" end="2"/>
                                            </p:txEl>
                                          </p:spTgt>
                                        </p:tgtEl>
                                        <p:attrNameLst>
                                          <p:attrName>style.visibility</p:attrName>
                                        </p:attrNameLst>
                                      </p:cBhvr>
                                      <p:to>
                                        <p:strVal val="visible"/>
                                      </p:to>
                                    </p:set>
                                    <p:animEffect transition="in" filter="dissolve">
                                      <p:cBhvr>
                                        <p:cTn id="15" dur="500"/>
                                        <p:tgtEl>
                                          <p:spTgt spid="995331">
                                            <p:txEl>
                                              <p:pRg st="2" end="2"/>
                                            </p:txEl>
                                          </p:spTgt>
                                        </p:tgtEl>
                                      </p:cBhvr>
                                    </p:animEffect>
                                  </p:childTnLst>
                                  <p:subTnLst>
                                    <p:animClr>
                                      <p:cBhvr override="childStyle">
                                        <p:cTn dur="1" fill="hold" display="0" masterRel="nextClick" afterEffect="1"/>
                                        <p:tgtEl>
                                          <p:spTgt spid="995331">
                                            <p:txEl>
                                              <p:pRg st="2" end="2"/>
                                            </p:txEl>
                                          </p:spTgt>
                                        </p:tgtEl>
                                        <p:attrNameLst>
                                          <p:attrName>ppt_c</p:attrName>
                                        </p:attrNameLst>
                                      </p:cBhvr>
                                      <p:to>
                                        <a:schemeClr val="accent1"/>
                                      </p:to>
                                    </p:animClr>
                                  </p:subTnLst>
                                </p:cTn>
                              </p:par>
                              <p:par>
                                <p:cTn id="16" presetID="9" presetClass="entr" presetSubtype="0" fill="hold" grpId="0" nodeType="withEffect">
                                  <p:stCondLst>
                                    <p:cond delay="0"/>
                                  </p:stCondLst>
                                  <p:childTnLst>
                                    <p:set>
                                      <p:cBhvr>
                                        <p:cTn id="17" dur="1" fill="hold">
                                          <p:stCondLst>
                                            <p:cond delay="0"/>
                                          </p:stCondLst>
                                        </p:cTn>
                                        <p:tgtEl>
                                          <p:spTgt spid="995331">
                                            <p:txEl>
                                              <p:pRg st="3" end="3"/>
                                            </p:txEl>
                                          </p:spTgt>
                                        </p:tgtEl>
                                        <p:attrNameLst>
                                          <p:attrName>style.visibility</p:attrName>
                                        </p:attrNameLst>
                                      </p:cBhvr>
                                      <p:to>
                                        <p:strVal val="visible"/>
                                      </p:to>
                                    </p:set>
                                    <p:animEffect transition="in" filter="dissolve">
                                      <p:cBhvr>
                                        <p:cTn id="18" dur="500"/>
                                        <p:tgtEl>
                                          <p:spTgt spid="995331">
                                            <p:txEl>
                                              <p:pRg st="3" end="3"/>
                                            </p:txEl>
                                          </p:spTgt>
                                        </p:tgtEl>
                                      </p:cBhvr>
                                    </p:animEffect>
                                  </p:childTnLst>
                                  <p:subTnLst>
                                    <p:animClr>
                                      <p:cBhvr override="childStyle">
                                        <p:cTn dur="1" fill="hold" display="0" masterRel="nextClick" afterEffect="1"/>
                                        <p:tgtEl>
                                          <p:spTgt spid="995331">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95331">
                                            <p:txEl>
                                              <p:pRg st="4" end="4"/>
                                            </p:txEl>
                                          </p:spTgt>
                                        </p:tgtEl>
                                        <p:attrNameLst>
                                          <p:attrName>style.visibility</p:attrName>
                                        </p:attrNameLst>
                                      </p:cBhvr>
                                      <p:to>
                                        <p:strVal val="visible"/>
                                      </p:to>
                                    </p:set>
                                    <p:animEffect transition="in" filter="dissolve">
                                      <p:cBhvr>
                                        <p:cTn id="23" dur="500"/>
                                        <p:tgtEl>
                                          <p:spTgt spid="995331">
                                            <p:txEl>
                                              <p:pRg st="4" end="4"/>
                                            </p:txEl>
                                          </p:spTgt>
                                        </p:tgtEl>
                                      </p:cBhvr>
                                    </p:animEffect>
                                  </p:childTnLst>
                                  <p:subTnLst>
                                    <p:animClr>
                                      <p:cBhvr override="childStyle">
                                        <p:cTn dur="1" fill="hold" display="0" masterRel="nextClick" afterEffect="1"/>
                                        <p:tgtEl>
                                          <p:spTgt spid="995331">
                                            <p:txEl>
                                              <p:pRg st="4" end="4"/>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95331">
                                            <p:txEl>
                                              <p:pRg st="5" end="5"/>
                                            </p:txEl>
                                          </p:spTgt>
                                        </p:tgtEl>
                                        <p:attrNameLst>
                                          <p:attrName>style.visibility</p:attrName>
                                        </p:attrNameLst>
                                      </p:cBhvr>
                                      <p:to>
                                        <p:strVal val="visible"/>
                                      </p:to>
                                    </p:set>
                                    <p:animEffect transition="in" filter="dissolve">
                                      <p:cBhvr>
                                        <p:cTn id="28" dur="500"/>
                                        <p:tgtEl>
                                          <p:spTgt spid="995331">
                                            <p:txEl>
                                              <p:pRg st="5" end="5"/>
                                            </p:txEl>
                                          </p:spTgt>
                                        </p:tgtEl>
                                      </p:cBhvr>
                                    </p:animEffect>
                                  </p:childTnLst>
                                  <p:subTnLst>
                                    <p:animClr>
                                      <p:cBhvr override="childStyle">
                                        <p:cTn dur="1" fill="hold" display="0" masterRel="nextClick" afterEffect="1"/>
                                        <p:tgtEl>
                                          <p:spTgt spid="995331">
                                            <p:txEl>
                                              <p:pRg st="5" end="5"/>
                                            </p:txEl>
                                          </p:spTgt>
                                        </p:tgtEl>
                                        <p:attrNameLst>
                                          <p:attrName>ppt_c</p:attrName>
                                        </p:attrNameLst>
                                      </p:cBhvr>
                                      <p:to>
                                        <a:schemeClr val="accent1"/>
                                      </p:to>
                                    </p:animClr>
                                  </p:sub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95331">
                                            <p:txEl>
                                              <p:pRg st="6" end="6"/>
                                            </p:txEl>
                                          </p:spTgt>
                                        </p:tgtEl>
                                        <p:attrNameLst>
                                          <p:attrName>style.visibility</p:attrName>
                                        </p:attrNameLst>
                                      </p:cBhvr>
                                      <p:to>
                                        <p:strVal val="visible"/>
                                      </p:to>
                                    </p:set>
                                    <p:animEffect transition="in" filter="dissolve">
                                      <p:cBhvr>
                                        <p:cTn id="33" dur="500"/>
                                        <p:tgtEl>
                                          <p:spTgt spid="995331">
                                            <p:txEl>
                                              <p:pRg st="6" end="6"/>
                                            </p:txEl>
                                          </p:spTgt>
                                        </p:tgtEl>
                                      </p:cBhvr>
                                    </p:animEffect>
                                  </p:childTnLst>
                                  <p:subTnLst>
                                    <p:animClr>
                                      <p:cBhvr override="childStyle">
                                        <p:cTn dur="1" fill="hold" display="0" masterRel="nextClick" afterEffect="1"/>
                                        <p:tgtEl>
                                          <p:spTgt spid="995331">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1"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Documents and Settings\S0CWETCT\My Documents\My Pictures\Dam\Table Rock Dam Slide April 2011 021.JPG"/>
          <p:cNvPicPr>
            <a:picLocks noChangeAspect="1" noChangeArrowheads="1"/>
          </p:cNvPicPr>
          <p:nvPr/>
        </p:nvPicPr>
        <p:blipFill>
          <a:blip r:embed="rId3" cstate="email"/>
          <a:srcRect/>
          <a:stretch>
            <a:fillRect/>
          </a:stretch>
        </p:blipFill>
        <p:spPr bwMode="auto">
          <a:xfrm>
            <a:off x="3962400" y="4267200"/>
            <a:ext cx="5181600" cy="2895600"/>
          </a:xfrm>
          <a:prstGeom prst="rect">
            <a:avLst/>
          </a:prstGeom>
          <a:noFill/>
          <a:ln w="9525">
            <a:noFill/>
            <a:miter lim="800000"/>
            <a:headEnd/>
            <a:tailEnd/>
          </a:ln>
        </p:spPr>
      </p:pic>
      <p:pic>
        <p:nvPicPr>
          <p:cNvPr id="5" name="Picture 12" descr="http://farm3.static.flickr.com/2064/5708039904_56d381cbf1.jpg"/>
          <p:cNvPicPr>
            <a:picLocks noChangeAspect="1" noChangeArrowheads="1"/>
          </p:cNvPicPr>
          <p:nvPr/>
        </p:nvPicPr>
        <p:blipFill>
          <a:blip r:embed="rId4" cstate="email"/>
          <a:srcRect/>
          <a:stretch>
            <a:fillRect/>
          </a:stretch>
        </p:blipFill>
        <p:spPr bwMode="auto">
          <a:xfrm>
            <a:off x="4452938" y="1524000"/>
            <a:ext cx="4691062" cy="3124200"/>
          </a:xfrm>
          <a:prstGeom prst="rect">
            <a:avLst/>
          </a:prstGeom>
          <a:noFill/>
          <a:ln w="9525">
            <a:noFill/>
            <a:miter lim="800000"/>
            <a:headEnd/>
            <a:tailEnd/>
          </a:ln>
        </p:spPr>
      </p:pic>
      <p:pic>
        <p:nvPicPr>
          <p:cNvPr id="6" name="Picture 4" descr="ppt_camo_bkgrnd-03"/>
          <p:cNvPicPr>
            <a:picLocks noChangeAspect="1" noChangeArrowheads="1"/>
          </p:cNvPicPr>
          <p:nvPr/>
        </p:nvPicPr>
        <p:blipFill>
          <a:blip r:embed="rId5" cstate="email"/>
          <a:srcRect/>
          <a:stretch>
            <a:fillRect/>
          </a:stretch>
        </p:blipFill>
        <p:spPr bwMode="auto">
          <a:xfrm>
            <a:off x="0" y="0"/>
            <a:ext cx="9144000" cy="6861175"/>
          </a:xfrm>
          <a:prstGeom prst="rect">
            <a:avLst/>
          </a:prstGeom>
          <a:noFill/>
          <a:ln w="9525">
            <a:noFill/>
            <a:miter lim="800000"/>
            <a:headEnd/>
            <a:tailEnd/>
          </a:ln>
        </p:spPr>
      </p:pic>
      <p:pic>
        <p:nvPicPr>
          <p:cNvPr id="7" name="Picture 5" descr="white_curve"/>
          <p:cNvPicPr>
            <a:picLocks noChangeAspect="1" noChangeArrowheads="1"/>
          </p:cNvPicPr>
          <p:nvPr/>
        </p:nvPicPr>
        <p:blipFill>
          <a:blip r:embed="rId6" cstate="email"/>
          <a:srcRect/>
          <a:stretch>
            <a:fillRect/>
          </a:stretch>
        </p:blipFill>
        <p:spPr bwMode="auto">
          <a:xfrm>
            <a:off x="3971925" y="1571625"/>
            <a:ext cx="5172075" cy="5286375"/>
          </a:xfrm>
          <a:prstGeom prst="rect">
            <a:avLst/>
          </a:prstGeom>
          <a:noFill/>
          <a:ln w="9525">
            <a:noFill/>
            <a:miter lim="800000"/>
            <a:headEnd/>
            <a:tailEnd/>
          </a:ln>
        </p:spPr>
      </p:pic>
      <p:pic>
        <p:nvPicPr>
          <p:cNvPr id="8" name="Picture 7" descr="USACE_logo"/>
          <p:cNvPicPr>
            <a:picLocks noChangeAspect="1" noChangeArrowheads="1"/>
          </p:cNvPicPr>
          <p:nvPr/>
        </p:nvPicPr>
        <p:blipFill>
          <a:blip r:embed="rId7" cstate="email"/>
          <a:srcRect/>
          <a:stretch>
            <a:fillRect/>
          </a:stretch>
        </p:blipFill>
        <p:spPr bwMode="auto">
          <a:xfrm>
            <a:off x="228600" y="5081588"/>
            <a:ext cx="1371600" cy="938212"/>
          </a:xfrm>
          <a:prstGeom prst="rect">
            <a:avLst/>
          </a:prstGeom>
          <a:noFill/>
          <a:ln w="9525">
            <a:noFill/>
            <a:miter lim="800000"/>
            <a:headEnd/>
            <a:tailEnd/>
          </a:ln>
        </p:spPr>
      </p:pic>
      <p:sp>
        <p:nvSpPr>
          <p:cNvPr id="9" name="Rectangle 8"/>
          <p:cNvSpPr txBox="1">
            <a:spLocks noChangeArrowheads="1"/>
          </p:cNvSpPr>
          <p:nvPr/>
        </p:nvSpPr>
        <p:spPr bwMode="auto">
          <a:xfrm>
            <a:off x="76200" y="6096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mj-lt"/>
                <a:ea typeface="ＭＳ Ｐゴシック" charset="-128"/>
                <a:cs typeface="+mj-cs"/>
              </a:rPr>
              <a:t>Questions?</a:t>
            </a:r>
          </a:p>
        </p:txBody>
      </p:sp>
      <p:sp>
        <p:nvSpPr>
          <p:cNvPr id="10"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a:defRPr/>
            </a:pPr>
            <a:r>
              <a:rPr lang="en-US" sz="1200" b="1"/>
              <a:t>US Army Corps of Engineers</a:t>
            </a:r>
          </a:p>
          <a:p>
            <a:pPr>
              <a:defRPr/>
            </a:pPr>
            <a:r>
              <a:rPr lang="en-US" b="1"/>
              <a:t>BUILDING STRONG</a:t>
            </a:r>
            <a:r>
              <a:rPr lang="en-US" sz="1400" b="1" baseline="-2500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6655</TotalTime>
  <Words>7489</Words>
  <Application>Microsoft Office PowerPoint</Application>
  <PresentationFormat>On-screen Show (4:3)</PresentationFormat>
  <Paragraphs>924</Paragraphs>
  <Slides>91</Slides>
  <Notes>40</Notes>
  <HiddenSlides>1</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91</vt:i4>
      </vt:variant>
    </vt:vector>
  </HeadingPairs>
  <TitlesOfParts>
    <vt:vector size="96" baseType="lpstr">
      <vt:lpstr>Title Master</vt:lpstr>
      <vt:lpstr>Slide Master</vt:lpstr>
      <vt:lpstr>Acrobat Document</vt:lpstr>
      <vt:lpstr>Visio</vt:lpstr>
      <vt:lpstr>Document</vt:lpstr>
      <vt:lpstr>RISK FRAMEWORK, RISK MANAGEMENT AND TOLERABLE RISK GUIDELINES</vt:lpstr>
      <vt:lpstr>Origins</vt:lpstr>
      <vt:lpstr>Learning Objectives</vt:lpstr>
      <vt:lpstr>Dam and Levee Safety Defined</vt:lpstr>
      <vt:lpstr>Risk Framework</vt:lpstr>
      <vt:lpstr>Remember Past Dam Failures</vt:lpstr>
      <vt:lpstr>Slide 7</vt:lpstr>
      <vt:lpstr>Slide 8</vt:lpstr>
      <vt:lpstr>Slide 9</vt:lpstr>
      <vt:lpstr>Slide 10</vt:lpstr>
      <vt:lpstr>Slide 11</vt:lpstr>
      <vt:lpstr>Slide 12</vt:lpstr>
      <vt:lpstr>Slide 13</vt:lpstr>
      <vt:lpstr>Slide 14</vt:lpstr>
      <vt:lpstr>Slide 15</vt:lpstr>
      <vt:lpstr>Critical Thinking</vt:lpstr>
      <vt:lpstr>IMPROVING THE USACE DAM  SAFETY  PROGRAM </vt:lpstr>
      <vt:lpstr> THE USACE DAM AND LEVEE  SAFETY  PROGRAM</vt:lpstr>
      <vt:lpstr> THE USACE DAM AND LEVEE  SAFETY  PROGRAM</vt:lpstr>
      <vt:lpstr>Transition to a Risk Informed Dam Safety Program</vt:lpstr>
      <vt:lpstr>Management Initiatives: Principles of Decision Making</vt:lpstr>
      <vt:lpstr>Dam Safety Risk Framework</vt:lpstr>
      <vt:lpstr>Portfolio Risk Management Process</vt:lpstr>
      <vt:lpstr>Dam Safety Regulation ER 1110-2-1156</vt:lpstr>
      <vt:lpstr>Slide 25</vt:lpstr>
      <vt:lpstr>Risk Management Process</vt:lpstr>
      <vt:lpstr>Decision Levels</vt:lpstr>
      <vt:lpstr>National Levee Database Public View https://nld.usace.army.mil Continue to website through certificate notices</vt:lpstr>
      <vt:lpstr>Slide 29</vt:lpstr>
      <vt:lpstr>Levee Risk Classification Process</vt:lpstr>
      <vt:lpstr>USACE Dam and Levee Safety  Community of Practice </vt:lpstr>
      <vt:lpstr>Roles and Responsibilities Overview</vt:lpstr>
      <vt:lpstr>Roles and Responsibilities Overview</vt:lpstr>
      <vt:lpstr>Risk Management Center – Roles and Responsibilities</vt:lpstr>
      <vt:lpstr>Risk Management Center – Roles and Responsibilities</vt:lpstr>
      <vt:lpstr>Organizational Roles and Responsibilities </vt:lpstr>
      <vt:lpstr>DSAC Class and Priority</vt:lpstr>
      <vt:lpstr>Responsibility for Corps of Engineers Dam Safety</vt:lpstr>
      <vt:lpstr>Our Civil Works Dams</vt:lpstr>
      <vt:lpstr>Slide 40</vt:lpstr>
      <vt:lpstr>Slide 41</vt:lpstr>
      <vt:lpstr>Slide 42</vt:lpstr>
      <vt:lpstr>Slide 43</vt:lpstr>
      <vt:lpstr> USACE Dam Safety Program Scorecard  Points for Routine Activities, Per dam           </vt:lpstr>
      <vt:lpstr>Slide 45</vt:lpstr>
      <vt:lpstr>Federal Guidelines for Dam Safety</vt:lpstr>
      <vt:lpstr>New Decision Processes</vt:lpstr>
      <vt:lpstr>Policy Development</vt:lpstr>
      <vt:lpstr>Slide 49</vt:lpstr>
      <vt:lpstr>Slide 50</vt:lpstr>
      <vt:lpstr>Tolerable Risks: Bottom Line Up Front</vt:lpstr>
      <vt:lpstr>Tolerable Risk Framework</vt:lpstr>
      <vt:lpstr>Tolerable Risk Defined</vt:lpstr>
      <vt:lpstr>Tolerable Risk Principles &amp; Considerations</vt:lpstr>
      <vt:lpstr>Slide 55</vt:lpstr>
      <vt:lpstr>Slide 56</vt:lpstr>
      <vt:lpstr>Tolerable Risk Guidelines</vt:lpstr>
      <vt:lpstr>Tolerable Risk Guidelines</vt:lpstr>
      <vt:lpstr>“As-low-as-reasonably-practicable” (ALARP)</vt:lpstr>
      <vt:lpstr>ALARP Considerations</vt:lpstr>
      <vt:lpstr>Slide 61</vt:lpstr>
      <vt:lpstr>Slide 62</vt:lpstr>
      <vt:lpstr>Why Tolerable Risk? …Begin with the End in Mind</vt:lpstr>
      <vt:lpstr>General Philosophy on  Risk Management</vt:lpstr>
      <vt:lpstr>How Risk is Used at Portfolio Level?</vt:lpstr>
      <vt:lpstr>How Risk is Used in Decision Queues?</vt:lpstr>
      <vt:lpstr>How Risk is Used in Within Dam Modifications?</vt:lpstr>
      <vt:lpstr>Why Risk Management?</vt:lpstr>
      <vt:lpstr>Examination of Past Failures and their Causes </vt:lpstr>
      <vt:lpstr>Percent Failures by Type of Failure United States Earth Dams</vt:lpstr>
      <vt:lpstr>Definitions</vt:lpstr>
      <vt:lpstr>Dam Safety Risk Analysis is New?</vt:lpstr>
      <vt:lpstr>Why Risk Analysis?</vt:lpstr>
      <vt:lpstr>Guiding Principles</vt:lpstr>
      <vt:lpstr>Building Blocks</vt:lpstr>
      <vt:lpstr>FIRST - “DO NO HARM”</vt:lpstr>
      <vt:lpstr> Dam Safety Modification Studies </vt:lpstr>
      <vt:lpstr>Slide 78</vt:lpstr>
      <vt:lpstr>Purpose </vt:lpstr>
      <vt:lpstr>DSAC, DSM Study &amp; Staged Fixes</vt:lpstr>
      <vt:lpstr>Risk Assessments</vt:lpstr>
      <vt:lpstr>Basic Approach and Principles for Execution of a DSM Study to Develop “Safety Case”</vt:lpstr>
      <vt:lpstr>Dam Safety Issues And Opportunities</vt:lpstr>
      <vt:lpstr>Baseline Risk Condition</vt:lpstr>
      <vt:lpstr>Formulating Alternative Risk Reduction Plans</vt:lpstr>
      <vt:lpstr>Evaluating Alternative Risk Reduction Plans</vt:lpstr>
      <vt:lpstr>Comparing Alternative Risk Reduction Plans</vt:lpstr>
      <vt:lpstr>Selecting A Risk Reduction Plan</vt:lpstr>
      <vt:lpstr>Initial Dam Safety Modification Study Actions </vt:lpstr>
      <vt:lpstr>Summary Observations </vt:lpstr>
      <vt:lpstr>Slide 91</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K0RBTJH9</cp:lastModifiedBy>
  <cp:revision>56</cp:revision>
  <dcterms:created xsi:type="dcterms:W3CDTF">2009-05-21T17:19:18Z</dcterms:created>
  <dcterms:modified xsi:type="dcterms:W3CDTF">2013-05-08T14:59:59Z</dcterms:modified>
</cp:coreProperties>
</file>