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99"/>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Ines Muanis Persechini" initials="MIM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p:restoredLeft sz="6033" autoAdjust="0"/>
    <p:restoredTop sz="96322" autoAdjust="0"/>
  </p:normalViewPr>
  <p:slideViewPr>
    <p:cSldViewPr>
      <p:cViewPr varScale="1">
        <p:scale>
          <a:sx n="70" d="100"/>
          <a:sy n="70" d="100"/>
        </p:scale>
        <p:origin x="966" y="72"/>
      </p:cViewPr>
      <p:guideLst>
        <p:guide orient="horz" pos="2160"/>
        <p:guide pos="2880"/>
      </p:guideLst>
    </p:cSldViewPr>
  </p:slideViewPr>
  <p:outlineViewPr>
    <p:cViewPr>
      <p:scale>
        <a:sx n="33" d="100"/>
        <a:sy n="33" d="100"/>
      </p:scale>
      <p:origin x="48" y="6528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305F01-3128-464F-90DF-A54BC4CB540A}" type="datetimeFigureOut">
              <a:rPr lang="en-US" smtClean="0"/>
              <a:pPr/>
              <a:t>5/18/2013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1C4047-13C8-412E-BB5B-FD6E5DEC8BA3}" type="slidenum">
              <a:rPr lang="en-US" smtClean="0"/>
              <a:pPr/>
              <a:t>‹nº›</a:t>
            </a:fld>
            <a:endParaRPr lang="en-US"/>
          </a:p>
        </p:txBody>
      </p:sp>
    </p:spTree>
    <p:extLst>
      <p:ext uri="{BB962C8B-B14F-4D97-AF65-F5344CB8AC3E}">
        <p14:creationId xmlns:p14="http://schemas.microsoft.com/office/powerpoint/2010/main" val="3536355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FB023ED-37C0-4D9C-971B-ED87340BA994}" type="slidenum">
              <a:rPr lang="en-US" smtClean="0"/>
              <a:pPr/>
              <a:t>3</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8947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seismic load ranges 2 – 5</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analysis assumed lift was cracked at beginning of E.Q. when in fact it is bonded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smtClean="0"/>
          </a:p>
        </p:txBody>
      </p:sp>
      <p:sp>
        <p:nvSpPr>
          <p:cNvPr id="4" name="Espaço Reservado para Número de Slide 3"/>
          <p:cNvSpPr>
            <a:spLocks noGrp="1"/>
          </p:cNvSpPr>
          <p:nvPr>
            <p:ph type="sldNum" sz="quarter" idx="10"/>
          </p:nvPr>
        </p:nvSpPr>
        <p:spPr/>
        <p:txBody>
          <a:bodyPr/>
          <a:lstStyle/>
          <a:p>
            <a:fld id="{AF1C4047-13C8-412E-BB5B-FD6E5DEC8BA3}" type="slidenum">
              <a:rPr lang="en-US" smtClean="0"/>
              <a:pPr/>
              <a:t>20</a:t>
            </a:fld>
            <a:endParaRPr lang="en-US"/>
          </a:p>
        </p:txBody>
      </p:sp>
    </p:spTree>
    <p:extLst>
      <p:ext uri="{BB962C8B-B14F-4D97-AF65-F5344CB8AC3E}">
        <p14:creationId xmlns:p14="http://schemas.microsoft.com/office/powerpoint/2010/main" val="3876306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14485"/>
            <a:fld id="{7AD75253-6219-41E4-BDB2-8DB73BD78FDF}" type="slidenum">
              <a:rPr lang="en-US" smtClean="0"/>
              <a:pPr defTabSz="914485"/>
              <a:t>26</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04219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As a result of high reservoir levels and (1) a </a:t>
            </a:r>
            <a:r>
              <a:rPr lang="en-US" sz="1200" u="sng" dirty="0" smtClean="0"/>
              <a:t>continuing increase in uplift pressure</a:t>
            </a:r>
            <a:r>
              <a:rPr lang="en-US" sz="1200" dirty="0" smtClean="0"/>
              <a:t> on the old shale layer slide plane, or (2) a </a:t>
            </a:r>
            <a:r>
              <a:rPr lang="en-US" sz="1200" u="sng" dirty="0" smtClean="0"/>
              <a:t>decrease in shearing resistance</a:t>
            </a:r>
            <a:r>
              <a:rPr lang="en-US" sz="1200" dirty="0" smtClean="0"/>
              <a:t> due to gradual creep on the slide plane,  sliding of the buttresses initiates.  Major </a:t>
            </a:r>
            <a:r>
              <a:rPr lang="en-US" sz="1200" u="sng" dirty="0" smtClean="0"/>
              <a:t>differential movement between two buttresses takes place causing the deck slabs to be unseated</a:t>
            </a:r>
            <a:r>
              <a:rPr lang="en-US" sz="1200" dirty="0" smtClean="0"/>
              <a:t> from their simply supported condition on the corbels.  </a:t>
            </a:r>
            <a:r>
              <a:rPr lang="en-US" sz="1200" u="sng" dirty="0" smtClean="0"/>
              <a:t>Breaching </a:t>
            </a:r>
            <a:r>
              <a:rPr lang="en-US" sz="1200" dirty="0" smtClean="0"/>
              <a:t>failure of the concrete dam </a:t>
            </a:r>
            <a:r>
              <a:rPr lang="en-US" sz="1200" u="sng" dirty="0" smtClean="0"/>
              <a:t>through two bays quickly results followed by failure of adjacent buttresses due to lateral water load.</a:t>
            </a:r>
            <a:r>
              <a:rPr lang="en-US" sz="1400" u="sng" dirty="0" smtClean="0"/>
              <a:t> </a:t>
            </a:r>
          </a:p>
          <a:p>
            <a:endParaRPr lang="pt-BR" dirty="0"/>
          </a:p>
        </p:txBody>
      </p:sp>
      <p:sp>
        <p:nvSpPr>
          <p:cNvPr id="4" name="Espaço Reservado para Número de Slide 3"/>
          <p:cNvSpPr>
            <a:spLocks noGrp="1"/>
          </p:cNvSpPr>
          <p:nvPr>
            <p:ph type="sldNum" sz="quarter" idx="10"/>
          </p:nvPr>
        </p:nvSpPr>
        <p:spPr/>
        <p:txBody>
          <a:bodyPr/>
          <a:lstStyle/>
          <a:p>
            <a:fld id="{AF1C4047-13C8-412E-BB5B-FD6E5DEC8BA3}" type="slidenum">
              <a:rPr lang="en-US" smtClean="0"/>
              <a:pPr/>
              <a:t>31</a:t>
            </a:fld>
            <a:endParaRPr lang="en-US"/>
          </a:p>
        </p:txBody>
      </p:sp>
    </p:spTree>
    <p:extLst>
      <p:ext uri="{BB962C8B-B14F-4D97-AF65-F5344CB8AC3E}">
        <p14:creationId xmlns:p14="http://schemas.microsoft.com/office/powerpoint/2010/main" val="1974027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eaLnBrk="1" hangingPunct="1">
              <a:lnSpc>
                <a:spcPct val="80000"/>
              </a:lnSpc>
            </a:pPr>
            <a:r>
              <a:rPr lang="en-US" sz="1200" dirty="0" smtClean="0"/>
              <a:t>If the Dam were to breach by this mechanism, at risk would be a highway, a railroad, two bridges, farmhouses, a gas pumping station, an aggregate plant, a barley mill, a transmission line, and the town of Ledger.  There is little recreation activity downstream of the dam.  The total population at risk is estimated at about 1400.</a:t>
            </a:r>
          </a:p>
          <a:p>
            <a:pPr eaLnBrk="1" hangingPunct="1">
              <a:lnSpc>
                <a:spcPct val="80000"/>
              </a:lnSpc>
              <a:buFontTx/>
              <a:buNone/>
            </a:pPr>
            <a:endParaRPr lang="en-US" sz="1200" dirty="0" smtClean="0"/>
          </a:p>
          <a:p>
            <a:pPr eaLnBrk="1" hangingPunct="1">
              <a:lnSpc>
                <a:spcPct val="80000"/>
              </a:lnSpc>
            </a:pPr>
            <a:r>
              <a:rPr lang="en-US" sz="1200" dirty="0" smtClean="0"/>
              <a:t>The embankment is constructed of </a:t>
            </a:r>
            <a:r>
              <a:rPr lang="en-US" sz="1200" dirty="0" err="1" smtClean="0"/>
              <a:t>silty</a:t>
            </a:r>
            <a:r>
              <a:rPr lang="en-US" sz="1200" dirty="0" smtClean="0"/>
              <a:t> material with a low PI and the alluvium is mostly </a:t>
            </a:r>
            <a:r>
              <a:rPr lang="en-US" sz="1200" dirty="0" err="1" smtClean="0"/>
              <a:t>cohesionless</a:t>
            </a:r>
            <a:r>
              <a:rPr lang="en-US" sz="1200" dirty="0" smtClean="0"/>
              <a:t> sand, a rapid erosion breach would likely occur down to bedrock.</a:t>
            </a:r>
          </a:p>
          <a:p>
            <a:pPr eaLnBrk="1" hangingPunct="1">
              <a:lnSpc>
                <a:spcPct val="80000"/>
              </a:lnSpc>
            </a:pPr>
            <a:endParaRPr lang="en-US" sz="1200" dirty="0" smtClean="0"/>
          </a:p>
          <a:p>
            <a:pPr eaLnBrk="1" hangingPunct="1">
              <a:lnSpc>
                <a:spcPct val="80000"/>
              </a:lnSpc>
            </a:pPr>
            <a:r>
              <a:rPr lang="en-US" sz="1200" dirty="0" smtClean="0"/>
              <a:t>(But, don’t rule out a potential failure mode with low consequences if it has a high likelihood of occurrence)</a:t>
            </a:r>
          </a:p>
          <a:p>
            <a:endParaRPr lang="pt-BR" dirty="0"/>
          </a:p>
        </p:txBody>
      </p:sp>
      <p:sp>
        <p:nvSpPr>
          <p:cNvPr id="4" name="Espaço Reservado para Número de Slide 3"/>
          <p:cNvSpPr>
            <a:spLocks noGrp="1"/>
          </p:cNvSpPr>
          <p:nvPr>
            <p:ph type="sldNum" sz="quarter" idx="10"/>
          </p:nvPr>
        </p:nvSpPr>
        <p:spPr/>
        <p:txBody>
          <a:bodyPr/>
          <a:lstStyle/>
          <a:p>
            <a:fld id="{AF1C4047-13C8-412E-BB5B-FD6E5DEC8BA3}" type="slidenum">
              <a:rPr lang="en-US" smtClean="0"/>
              <a:pPr/>
              <a:t>32</a:t>
            </a:fld>
            <a:endParaRPr lang="en-US"/>
          </a:p>
        </p:txBody>
      </p:sp>
    </p:spTree>
    <p:extLst>
      <p:ext uri="{BB962C8B-B14F-4D97-AF65-F5344CB8AC3E}">
        <p14:creationId xmlns:p14="http://schemas.microsoft.com/office/powerpoint/2010/main" val="2769081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eaLnBrk="1" hangingPunct="1">
              <a:lnSpc>
                <a:spcPct val="110000"/>
              </a:lnSpc>
              <a:spcBef>
                <a:spcPts val="0"/>
              </a:spcBef>
              <a:spcAft>
                <a:spcPts val="600"/>
              </a:spcAft>
            </a:pPr>
            <a:r>
              <a:rPr lang="en-AU" sz="1200" dirty="0" smtClean="0"/>
              <a:t>The gravel alluvium </a:t>
            </a:r>
            <a:r>
              <a:rPr lang="en-AU" sz="1200" i="1" dirty="0" smtClean="0"/>
              <a:t>in contact with the embankment core on the downstream side of the </a:t>
            </a:r>
            <a:r>
              <a:rPr lang="en-AU" sz="1200" i="1" dirty="0" err="1" smtClean="0"/>
              <a:t>cutoff</a:t>
            </a:r>
            <a:r>
              <a:rPr lang="en-AU" sz="1200" i="1" dirty="0" smtClean="0"/>
              <a:t> trench </a:t>
            </a:r>
            <a:r>
              <a:rPr lang="en-AU" sz="1200" dirty="0" smtClean="0"/>
              <a:t>is similar to the transition zones which do not meet </a:t>
            </a:r>
            <a:r>
              <a:rPr lang="en-AU" sz="1200" i="1" dirty="0" smtClean="0"/>
              <a:t>modern “no erosion”</a:t>
            </a:r>
            <a:r>
              <a:rPr lang="en-AU" sz="1200" dirty="0" smtClean="0"/>
              <a:t> filter criteria </a:t>
            </a:r>
            <a:r>
              <a:rPr lang="en-AU" sz="1200" i="1" dirty="0" smtClean="0"/>
              <a:t>relative to the core base soil</a:t>
            </a:r>
            <a:r>
              <a:rPr lang="en-AU" sz="1200" dirty="0" smtClean="0"/>
              <a:t>.</a:t>
            </a:r>
          </a:p>
          <a:p>
            <a:pPr eaLnBrk="1" hangingPunct="1">
              <a:lnSpc>
                <a:spcPct val="110000"/>
              </a:lnSpc>
              <a:spcBef>
                <a:spcPts val="0"/>
              </a:spcBef>
              <a:spcAft>
                <a:spcPts val="600"/>
              </a:spcAft>
            </a:pPr>
            <a:r>
              <a:rPr lang="en-AU" sz="1200" dirty="0" smtClean="0"/>
              <a:t>The gravel alluvium may be internally unstable</a:t>
            </a:r>
            <a:r>
              <a:rPr lang="en-AU" sz="1200" i="1" dirty="0" smtClean="0"/>
              <a:t>, leading to erosion of the finer fraction through the coarser fraction and even worse filter compatibility with the core</a:t>
            </a:r>
            <a:r>
              <a:rPr lang="en-AU" sz="1200" dirty="0" smtClean="0"/>
              <a:t>.</a:t>
            </a:r>
          </a:p>
          <a:p>
            <a:pPr eaLnBrk="1" hangingPunct="1">
              <a:lnSpc>
                <a:spcPct val="110000"/>
              </a:lnSpc>
              <a:spcBef>
                <a:spcPts val="0"/>
              </a:spcBef>
              <a:spcAft>
                <a:spcPts val="600"/>
              </a:spcAft>
            </a:pPr>
            <a:r>
              <a:rPr lang="en-AU" sz="1200" dirty="0" smtClean="0"/>
              <a:t>The reservoir has never filled to the top of joint use</a:t>
            </a:r>
            <a:r>
              <a:rPr lang="en-AU" sz="1200" i="1" dirty="0" smtClean="0"/>
              <a:t>; it has only been within 9 feet of this level; most dam failures occur at high reservoir levels; the reservoir would fill here for a 50 to 100-year snow pack (based on reservoir </a:t>
            </a:r>
            <a:r>
              <a:rPr lang="en-AU" sz="1200" i="1" dirty="0" err="1" smtClean="0"/>
              <a:t>exceedance</a:t>
            </a:r>
            <a:r>
              <a:rPr lang="en-AU" sz="1200" i="1" dirty="0" smtClean="0"/>
              <a:t> probability curves from historical operation).</a:t>
            </a:r>
            <a:endParaRPr lang="en-AU" sz="1200" dirty="0" smtClean="0"/>
          </a:p>
          <a:p>
            <a:pPr eaLnBrk="1" hangingPunct="1">
              <a:lnSpc>
                <a:spcPct val="110000"/>
              </a:lnSpc>
              <a:spcBef>
                <a:spcPts val="0"/>
              </a:spcBef>
              <a:spcAft>
                <a:spcPts val="600"/>
              </a:spcAft>
            </a:pPr>
            <a:r>
              <a:rPr lang="en-AU" sz="1200" dirty="0" smtClean="0"/>
              <a:t>The core can sustain a roof or pipe</a:t>
            </a:r>
            <a:r>
              <a:rPr lang="en-AU" sz="1200" i="1" dirty="0" smtClean="0"/>
              <a:t>; the material was well compacted (to 100 </a:t>
            </a:r>
            <a:r>
              <a:rPr lang="en-AU" sz="1200" i="1" dirty="0" err="1" smtClean="0"/>
              <a:t>percent</a:t>
            </a:r>
            <a:r>
              <a:rPr lang="en-AU" sz="1200" i="1" dirty="0" smtClean="0"/>
              <a:t> of laboratory maximum), and contains some plasticity (average Plasticity Index ~ 11).</a:t>
            </a:r>
            <a:endParaRPr lang="en-AU" sz="1200" dirty="0" smtClean="0"/>
          </a:p>
          <a:p>
            <a:pPr eaLnBrk="1" hangingPunct="1">
              <a:lnSpc>
                <a:spcPct val="110000"/>
              </a:lnSpc>
              <a:spcBef>
                <a:spcPts val="0"/>
              </a:spcBef>
              <a:spcAft>
                <a:spcPts val="600"/>
              </a:spcAft>
            </a:pPr>
            <a:r>
              <a:rPr lang="en-AU" sz="1200" dirty="0" smtClean="0"/>
              <a:t>There is likely a </a:t>
            </a:r>
            <a:r>
              <a:rPr lang="en-AU" sz="1200" i="1" dirty="0" smtClean="0"/>
              <a:t>significant seepage </a:t>
            </a:r>
            <a:r>
              <a:rPr lang="en-AU" sz="1200" dirty="0" smtClean="0"/>
              <a:t>gradient </a:t>
            </a:r>
            <a:r>
              <a:rPr lang="en-AU" sz="1200" i="1" dirty="0" smtClean="0"/>
              <a:t>from the core </a:t>
            </a:r>
            <a:r>
              <a:rPr lang="en-AU" sz="1200" dirty="0" smtClean="0"/>
              <a:t>into the </a:t>
            </a:r>
            <a:r>
              <a:rPr lang="en-AU" sz="1200" i="1" dirty="0" smtClean="0"/>
              <a:t>downstream </a:t>
            </a:r>
            <a:r>
              <a:rPr lang="en-AU" sz="1200" dirty="0" smtClean="0"/>
              <a:t>gravel foundation</a:t>
            </a:r>
            <a:r>
              <a:rPr lang="en-AU" sz="1200" i="1" dirty="0" smtClean="0"/>
              <a:t>, as evidenced by the hydraulic piezometers installed during original construction (and since abandoned)</a:t>
            </a:r>
            <a:r>
              <a:rPr lang="en-AU" sz="1200" dirty="0" smtClean="0"/>
              <a:t>.</a:t>
            </a:r>
            <a:endParaRPr lang="en-AU" sz="1200" i="1" dirty="0" smtClean="0"/>
          </a:p>
          <a:p>
            <a:pPr eaLnBrk="1" hangingPunct="1">
              <a:lnSpc>
                <a:spcPct val="110000"/>
              </a:lnSpc>
              <a:spcBef>
                <a:spcPts val="0"/>
              </a:spcBef>
              <a:spcAft>
                <a:spcPts val="0"/>
              </a:spcAft>
            </a:pPr>
            <a:r>
              <a:rPr lang="en-AU" sz="1200" i="1" dirty="0" smtClean="0"/>
              <a:t>It is likely that </a:t>
            </a:r>
            <a:r>
              <a:rPr lang="en-AU" sz="1200" dirty="0" smtClean="0"/>
              <a:t>all flow through the foundation cannot be observed </a:t>
            </a:r>
            <a:r>
              <a:rPr lang="en-AU" sz="1200" i="1" dirty="0" smtClean="0"/>
              <a:t>due to the thickness and pervious nature (</a:t>
            </a:r>
            <a:r>
              <a:rPr lang="en-AU" sz="1200" i="1" dirty="0" err="1" smtClean="0"/>
              <a:t>transmissivity</a:t>
            </a:r>
            <a:r>
              <a:rPr lang="en-AU" sz="1200" i="1" dirty="0" smtClean="0"/>
              <a:t>) of the alluvium</a:t>
            </a:r>
            <a:endParaRPr lang="pt-BR" dirty="0"/>
          </a:p>
        </p:txBody>
      </p:sp>
      <p:sp>
        <p:nvSpPr>
          <p:cNvPr id="4" name="Espaço Reservado para Número de Slide 3"/>
          <p:cNvSpPr>
            <a:spLocks noGrp="1"/>
          </p:cNvSpPr>
          <p:nvPr>
            <p:ph type="sldNum" sz="quarter" idx="10"/>
          </p:nvPr>
        </p:nvSpPr>
        <p:spPr/>
        <p:txBody>
          <a:bodyPr/>
          <a:lstStyle/>
          <a:p>
            <a:fld id="{AF1C4047-13C8-412E-BB5B-FD6E5DEC8BA3}" type="slidenum">
              <a:rPr lang="en-US" smtClean="0"/>
              <a:pPr/>
              <a:t>34</a:t>
            </a:fld>
            <a:endParaRPr lang="en-US"/>
          </a:p>
        </p:txBody>
      </p:sp>
    </p:spTree>
    <p:extLst>
      <p:ext uri="{BB962C8B-B14F-4D97-AF65-F5344CB8AC3E}">
        <p14:creationId xmlns:p14="http://schemas.microsoft.com/office/powerpoint/2010/main" val="1614721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eaLnBrk="1" hangingPunct="1">
              <a:lnSpc>
                <a:spcPct val="80000"/>
              </a:lnSpc>
            </a:pPr>
            <a:r>
              <a:rPr lang="en-AU" sz="1200" dirty="0" smtClean="0"/>
              <a:t>Very little seepage is seen downstream</a:t>
            </a:r>
            <a:r>
              <a:rPr lang="en-AU" sz="1200" i="1" dirty="0" smtClean="0"/>
              <a:t>; the weir at the downstream toe, which records about 10 gal/min at high reservoir when there is no preceding precipitation, indicating the core is relatively impermeable; these flow rates may be too small to initiate erosion.</a:t>
            </a:r>
          </a:p>
          <a:p>
            <a:pPr eaLnBrk="1" hangingPunct="1">
              <a:lnSpc>
                <a:spcPct val="80000"/>
              </a:lnSpc>
            </a:pPr>
            <a:r>
              <a:rPr lang="en-AU" sz="1200" dirty="0" smtClean="0"/>
              <a:t>The core material is well compacted</a:t>
            </a:r>
            <a:r>
              <a:rPr lang="en-AU" sz="1200" i="1" dirty="0" smtClean="0"/>
              <a:t> (to 100 </a:t>
            </a:r>
            <a:r>
              <a:rPr lang="en-AU" sz="1200" i="1" dirty="0" err="1" smtClean="0"/>
              <a:t>percent</a:t>
            </a:r>
            <a:r>
              <a:rPr lang="en-AU" sz="1200" i="1" dirty="0" smtClean="0"/>
              <a:t> of laboratory maximum) </a:t>
            </a:r>
            <a:r>
              <a:rPr lang="en-AU" sz="1200" dirty="0" smtClean="0"/>
              <a:t>and has some plasticity</a:t>
            </a:r>
            <a:r>
              <a:rPr lang="en-AU" sz="1200" i="1" dirty="0" smtClean="0"/>
              <a:t> (average Plasticity Index ~ 11), both of which reduce its susceptibility to erosion.</a:t>
            </a:r>
          </a:p>
          <a:p>
            <a:pPr eaLnBrk="1" hangingPunct="1">
              <a:lnSpc>
                <a:spcPct val="80000"/>
              </a:lnSpc>
            </a:pPr>
            <a:r>
              <a:rPr lang="en-AU" sz="1200" dirty="0" smtClean="0"/>
              <a:t>N</a:t>
            </a:r>
            <a:r>
              <a:rPr lang="en-AU" sz="1200" i="1" dirty="0" smtClean="0"/>
              <a:t>o benches were left in the excavation profile that could cause cracking and the abutments were excavated to smooth slopes less than 2H:1V.</a:t>
            </a:r>
            <a:endParaRPr lang="en-US" sz="1200" i="1" dirty="0" smtClean="0"/>
          </a:p>
          <a:p>
            <a:pPr eaLnBrk="1" hangingPunct="1">
              <a:lnSpc>
                <a:spcPct val="80000"/>
              </a:lnSpc>
            </a:pPr>
            <a:r>
              <a:rPr lang="en-US" sz="1200" i="1" dirty="0" smtClean="0"/>
              <a:t>If erosion of the core initiates, </a:t>
            </a:r>
            <a:r>
              <a:rPr lang="en-US" sz="1200" dirty="0" smtClean="0"/>
              <a:t>the gravel alluvium may plug off before complete breach occurs</a:t>
            </a:r>
            <a:r>
              <a:rPr lang="en-US" sz="1200" i="1" dirty="0" smtClean="0"/>
              <a:t> (see criteria for “some erosion” or “excessive erosion”, Foster and Fell, 2001).</a:t>
            </a:r>
            <a:r>
              <a:rPr lang="en-US" sz="1200" dirty="0" smtClean="0"/>
              <a:t> </a:t>
            </a:r>
          </a:p>
        </p:txBody>
      </p:sp>
      <p:sp>
        <p:nvSpPr>
          <p:cNvPr id="4" name="Espaço Reservado para Número de Slide 3"/>
          <p:cNvSpPr>
            <a:spLocks noGrp="1"/>
          </p:cNvSpPr>
          <p:nvPr>
            <p:ph type="sldNum" sz="quarter" idx="10"/>
          </p:nvPr>
        </p:nvSpPr>
        <p:spPr/>
        <p:txBody>
          <a:bodyPr/>
          <a:lstStyle/>
          <a:p>
            <a:fld id="{AF1C4047-13C8-412E-BB5B-FD6E5DEC8BA3}" type="slidenum">
              <a:rPr lang="en-US" smtClean="0"/>
              <a:pPr/>
              <a:t>35</a:t>
            </a:fld>
            <a:endParaRPr lang="en-US"/>
          </a:p>
        </p:txBody>
      </p:sp>
    </p:spTree>
    <p:extLst>
      <p:ext uri="{BB962C8B-B14F-4D97-AF65-F5344CB8AC3E}">
        <p14:creationId xmlns:p14="http://schemas.microsoft.com/office/powerpoint/2010/main" val="2834375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F1C4047-13C8-412E-BB5B-FD6E5DEC8BA3}" type="slidenum">
              <a:rPr lang="en-US" smtClean="0"/>
              <a:pPr/>
              <a:t>37</a:t>
            </a:fld>
            <a:endParaRPr lang="en-US"/>
          </a:p>
        </p:txBody>
      </p:sp>
    </p:spTree>
    <p:extLst>
      <p:ext uri="{BB962C8B-B14F-4D97-AF65-F5344CB8AC3E}">
        <p14:creationId xmlns:p14="http://schemas.microsoft.com/office/powerpoint/2010/main" val="502976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413CFD-8D52-4793-8B30-704A1C0B5CDA}" type="slidenum">
              <a:rPr lang="en-US"/>
              <a:pPr/>
              <a:t>42</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r>
              <a:rPr lang="en-US" dirty="0" smtClean="0"/>
              <a:t>Chapter </a:t>
            </a:r>
            <a:r>
              <a:rPr lang="en-US" dirty="0"/>
              <a:t>7 of the New dam safety guidance will address the Interim Risk Reduction </a:t>
            </a:r>
            <a:r>
              <a:rPr lang="en-US"/>
              <a:t>Measures </a:t>
            </a:r>
            <a:r>
              <a:rPr lang="en-US" smtClean="0"/>
              <a:t>Plans.   </a:t>
            </a:r>
            <a:endParaRPr lang="en-US" dirty="0"/>
          </a:p>
          <a:p>
            <a:endParaRPr lang="en-US" dirty="0"/>
          </a:p>
        </p:txBody>
      </p:sp>
    </p:spTree>
    <p:extLst>
      <p:ext uri="{BB962C8B-B14F-4D97-AF65-F5344CB8AC3E}">
        <p14:creationId xmlns:p14="http://schemas.microsoft.com/office/powerpoint/2010/main" val="670696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reduce risk, you have to alter one of three things.</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can reduce the probability of a load occurring.</a:t>
            </a:r>
          </a:p>
          <a:p>
            <a:r>
              <a:rPr lang="en-US" baseline="0" dirty="0" smtClean="0"/>
              <a:t>You can reduce the probability of the dam failing given a specified load.</a:t>
            </a:r>
          </a:p>
          <a:p>
            <a:r>
              <a:rPr lang="en-US" baseline="0" dirty="0" smtClean="0"/>
              <a:t>You can reduce the consequences of the failure (in most cases life loss).</a:t>
            </a:r>
          </a:p>
          <a:p>
            <a:endParaRPr lang="en-US" baseline="0" dirty="0" smtClean="0"/>
          </a:p>
          <a:p>
            <a:r>
              <a:rPr lang="en-US" baseline="0" dirty="0" smtClean="0"/>
              <a:t>If you address structural failure modes only, it is possible to not change your risk from the project due to consequences downstream.</a:t>
            </a:r>
          </a:p>
          <a:p>
            <a:r>
              <a:rPr lang="en-US" baseline="0" dirty="0" smtClean="0"/>
              <a:t>In many cases, it would be more effective from a cost and consequence standpoint to do non-structural alternatives for a lower cost, higher benefit result.</a:t>
            </a:r>
          </a:p>
          <a:p>
            <a:endParaRPr lang="en-US" dirty="0"/>
          </a:p>
        </p:txBody>
      </p:sp>
      <p:sp>
        <p:nvSpPr>
          <p:cNvPr id="4" name="Slide Number Placeholder 3"/>
          <p:cNvSpPr>
            <a:spLocks noGrp="1"/>
          </p:cNvSpPr>
          <p:nvPr>
            <p:ph type="sldNum" sz="quarter" idx="10"/>
          </p:nvPr>
        </p:nvSpPr>
        <p:spPr/>
        <p:txBody>
          <a:bodyPr/>
          <a:lstStyle/>
          <a:p>
            <a:fld id="{8C54E96E-A6F9-4DBD-A205-83BC542843AB}" type="slidenum">
              <a:rPr lang="en-US" smtClean="0"/>
              <a:pPr/>
              <a:t>43</a:t>
            </a:fld>
            <a:endParaRPr lang="en-US"/>
          </a:p>
        </p:txBody>
      </p:sp>
    </p:spTree>
    <p:extLst>
      <p:ext uri="{BB962C8B-B14F-4D97-AF65-F5344CB8AC3E}">
        <p14:creationId xmlns:p14="http://schemas.microsoft.com/office/powerpoint/2010/main" val="743563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7E72A5-DCD5-42AC-9571-F4B1DC61C610}" type="slidenum">
              <a:rPr lang="en-US"/>
              <a:pPr/>
              <a:t>44</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en-US" dirty="0"/>
              <a:t>Interim Risk Reduction Measures are meant to be expedient actions to reduce dam </a:t>
            </a:r>
            <a:r>
              <a:rPr lang="en-US"/>
              <a:t>safety </a:t>
            </a:r>
            <a:r>
              <a:rPr lang="en-US" smtClean="0"/>
              <a:t>risk.   </a:t>
            </a:r>
            <a:endParaRPr lang="en-US" dirty="0" smtClean="0"/>
          </a:p>
          <a:p>
            <a:r>
              <a:rPr lang="en-US" dirty="0" smtClean="0"/>
              <a:t>They </a:t>
            </a:r>
            <a:r>
              <a:rPr lang="en-US" dirty="0"/>
              <a:t>are not to be considered the final long term solution for a </a:t>
            </a:r>
            <a:r>
              <a:rPr lang="en-US"/>
              <a:t>dam </a:t>
            </a:r>
            <a:r>
              <a:rPr lang="en-US" smtClean="0"/>
              <a:t>deficiency.  </a:t>
            </a:r>
            <a:endParaRPr lang="en-US" dirty="0"/>
          </a:p>
          <a:p>
            <a:r>
              <a:rPr lang="en-US" dirty="0"/>
              <a:t>Although they are not the final solution the time frame for their application can extend to years while long term final solutions </a:t>
            </a:r>
            <a:r>
              <a:rPr lang="en-US"/>
              <a:t>are </a:t>
            </a:r>
            <a:r>
              <a:rPr lang="en-US" smtClean="0"/>
              <a:t>pursued.  </a:t>
            </a:r>
            <a:endParaRPr lang="en-US" dirty="0" smtClean="0"/>
          </a:p>
          <a:p>
            <a:r>
              <a:rPr lang="en-US" dirty="0" smtClean="0"/>
              <a:t>It </a:t>
            </a:r>
            <a:r>
              <a:rPr lang="en-US" dirty="0"/>
              <a:t>might be that a final solution for a project is known but that there are other priorities for the </a:t>
            </a:r>
            <a:r>
              <a:rPr lang="en-US"/>
              <a:t>existing </a:t>
            </a:r>
            <a:r>
              <a:rPr lang="en-US" smtClean="0"/>
              <a:t>funding.</a:t>
            </a:r>
            <a:endParaRPr lang="en-US" dirty="0" smtClean="0"/>
          </a:p>
          <a:p>
            <a:endParaRPr lang="en-US" dirty="0" smtClean="0"/>
          </a:p>
          <a:p>
            <a:r>
              <a:rPr lang="en-US" dirty="0" smtClean="0"/>
              <a:t>The</a:t>
            </a:r>
            <a:r>
              <a:rPr lang="en-US" baseline="0" dirty="0" smtClean="0"/>
              <a:t> IRRM should lower the risk presented by </a:t>
            </a:r>
            <a:r>
              <a:rPr lang="en-US" baseline="0" smtClean="0"/>
              <a:t>a dam.</a:t>
            </a:r>
            <a:endParaRPr lang="en-US" dirty="0"/>
          </a:p>
        </p:txBody>
      </p:sp>
    </p:spTree>
    <p:extLst>
      <p:ext uri="{BB962C8B-B14F-4D97-AF65-F5344CB8AC3E}">
        <p14:creationId xmlns:p14="http://schemas.microsoft.com/office/powerpoint/2010/main" val="3006429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236D386A-4B16-4CF2-8157-C260062CC291}" type="slidenum">
              <a:rPr lang="en-US" smtClean="0"/>
              <a:pPr/>
              <a:t>4</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88530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0A3D4-9B57-4058-983C-9875340EE87E}" type="slidenum">
              <a:rPr lang="en-US"/>
              <a:pPr/>
              <a:t>45</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US" dirty="0"/>
              <a:t>In USACE Public Safety is the </a:t>
            </a:r>
            <a:r>
              <a:rPr lang="en-US"/>
              <a:t>preeminent </a:t>
            </a:r>
            <a:r>
              <a:rPr lang="en-US" smtClean="0"/>
              <a:t>objective.</a:t>
            </a:r>
            <a:endParaRPr lang="en-US" dirty="0"/>
          </a:p>
          <a:p>
            <a:endParaRPr lang="en-US" dirty="0"/>
          </a:p>
          <a:p>
            <a:r>
              <a:rPr lang="en-US" dirty="0"/>
              <a:t>This means that consideration of the congressionally authorized purposes for the project  are secondary to Life and </a:t>
            </a:r>
            <a:r>
              <a:rPr lang="en-US"/>
              <a:t>Public </a:t>
            </a:r>
            <a:r>
              <a:rPr lang="en-US" smtClean="0"/>
              <a:t>Safety.</a:t>
            </a:r>
            <a:endParaRPr lang="en-US" dirty="0"/>
          </a:p>
          <a:p>
            <a:r>
              <a:rPr lang="en-US" dirty="0"/>
              <a:t>There is some balancing of priorities at these projects how much water to release, whether recreation is </a:t>
            </a:r>
            <a:r>
              <a:rPr lang="en-US"/>
              <a:t>supportable </a:t>
            </a:r>
            <a:r>
              <a:rPr lang="en-US" smtClean="0"/>
              <a:t>etc. </a:t>
            </a:r>
            <a:endParaRPr lang="en-US" dirty="0" smtClean="0"/>
          </a:p>
          <a:p>
            <a:r>
              <a:rPr lang="en-US" dirty="0" smtClean="0"/>
              <a:t>But </a:t>
            </a:r>
            <a:r>
              <a:rPr lang="en-US" dirty="0"/>
              <a:t>when Life and Public Safety are thrown into the mix they trump all </a:t>
            </a:r>
            <a:r>
              <a:rPr lang="en-US"/>
              <a:t>other </a:t>
            </a:r>
            <a:r>
              <a:rPr lang="en-US" smtClean="0"/>
              <a:t>considerations.</a:t>
            </a:r>
            <a:endParaRPr lang="en-US" dirty="0"/>
          </a:p>
          <a:p>
            <a:endParaRPr lang="en-US" dirty="0"/>
          </a:p>
        </p:txBody>
      </p:sp>
    </p:spTree>
    <p:extLst>
      <p:ext uri="{BB962C8B-B14F-4D97-AF65-F5344CB8AC3E}">
        <p14:creationId xmlns:p14="http://schemas.microsoft.com/office/powerpoint/2010/main" val="3753441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6BBAA6-9995-4DC1-82E9-27AB12166CCF}" type="slidenum">
              <a:rPr lang="en-US"/>
              <a:pPr/>
              <a:t>46</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r>
              <a:rPr lang="en-US" dirty="0"/>
              <a:t>USACE is an engineering organization with highly competent staff that are </a:t>
            </a:r>
            <a:r>
              <a:rPr lang="en-US" dirty="0" err="1"/>
              <a:t>knowledgable</a:t>
            </a:r>
            <a:r>
              <a:rPr lang="en-US" dirty="0"/>
              <a:t> in all areas of dam safety;  </a:t>
            </a:r>
            <a:endParaRPr lang="en-US" dirty="0" smtClean="0"/>
          </a:p>
          <a:p>
            <a:r>
              <a:rPr lang="en-US" dirty="0" smtClean="0"/>
              <a:t>as </a:t>
            </a:r>
            <a:r>
              <a:rPr lang="en-US" dirty="0"/>
              <a:t>such USACE uses risk assessments as one tool to inform decisions on </a:t>
            </a:r>
            <a:r>
              <a:rPr lang="en-US"/>
              <a:t>dam </a:t>
            </a:r>
            <a:r>
              <a:rPr lang="en-US" smtClean="0"/>
              <a:t>safety.  </a:t>
            </a:r>
            <a:endParaRPr lang="en-US" dirty="0" smtClean="0"/>
          </a:p>
          <a:p>
            <a:r>
              <a:rPr lang="en-US" dirty="0" smtClean="0"/>
              <a:t>Risk </a:t>
            </a:r>
            <a:r>
              <a:rPr lang="en-US" dirty="0"/>
              <a:t>plus other information is used to assist USACE Decision makers prioritize and </a:t>
            </a:r>
            <a:r>
              <a:rPr lang="en-US"/>
              <a:t>make </a:t>
            </a:r>
            <a:r>
              <a:rPr lang="en-US" smtClean="0"/>
              <a:t>decisions.</a:t>
            </a:r>
            <a:endParaRPr lang="en-US" dirty="0"/>
          </a:p>
          <a:p>
            <a:endParaRPr lang="en-US" dirty="0"/>
          </a:p>
        </p:txBody>
      </p:sp>
    </p:spTree>
    <p:extLst>
      <p:ext uri="{BB962C8B-B14F-4D97-AF65-F5344CB8AC3E}">
        <p14:creationId xmlns:p14="http://schemas.microsoft.com/office/powerpoint/2010/main" val="3820700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7E72A5-DCD5-42AC-9571-F4B1DC61C610}" type="slidenum">
              <a:rPr lang="en-US"/>
              <a:pPr/>
              <a:t>47</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en-US" b="0" dirty="0" smtClean="0"/>
              <a:t>These questions are meant to</a:t>
            </a:r>
            <a:r>
              <a:rPr lang="en-US" b="0" baseline="0" dirty="0" smtClean="0"/>
              <a:t> determine validity of a proposed IRRM.</a:t>
            </a:r>
          </a:p>
          <a:p>
            <a:r>
              <a:rPr lang="en-US" dirty="0" smtClean="0"/>
              <a:t>Interim </a:t>
            </a:r>
            <a:r>
              <a:rPr lang="en-US" dirty="0"/>
              <a:t>Risk Reduction Measures are meant to be expedient actions to reduce dam safety </a:t>
            </a:r>
            <a:r>
              <a:rPr lang="en-US" dirty="0" smtClean="0"/>
              <a:t>risk.   </a:t>
            </a:r>
          </a:p>
          <a:p>
            <a:r>
              <a:rPr lang="en-US" dirty="0" smtClean="0"/>
              <a:t>They </a:t>
            </a:r>
            <a:r>
              <a:rPr lang="en-US" dirty="0"/>
              <a:t>are not to be considered the final long term solution for a dam </a:t>
            </a:r>
            <a:r>
              <a:rPr lang="en-US" dirty="0" smtClean="0"/>
              <a:t>deficiency.  </a:t>
            </a:r>
            <a:endParaRPr lang="en-US" dirty="0"/>
          </a:p>
          <a:p>
            <a:r>
              <a:rPr lang="en-US" dirty="0"/>
              <a:t>Although they are not the final solution the time frame for their application can extend to years while long term final solutions are </a:t>
            </a:r>
            <a:r>
              <a:rPr lang="en-US" dirty="0" smtClean="0"/>
              <a:t>pursued.  </a:t>
            </a:r>
          </a:p>
          <a:p>
            <a:r>
              <a:rPr lang="en-US" dirty="0" smtClean="0"/>
              <a:t>It </a:t>
            </a:r>
            <a:r>
              <a:rPr lang="en-US" dirty="0"/>
              <a:t>might be that a final solution for a project is known but that there are other priorities for the existing </a:t>
            </a:r>
            <a:r>
              <a:rPr lang="en-US" dirty="0" smtClean="0"/>
              <a:t>funding.</a:t>
            </a:r>
            <a:endParaRPr lang="en-US" dirty="0"/>
          </a:p>
          <a:p>
            <a:endParaRPr lang="en-US" dirty="0"/>
          </a:p>
          <a:p>
            <a:endParaRPr lang="en-US" dirty="0" smtClean="0"/>
          </a:p>
          <a:p>
            <a:r>
              <a:rPr lang="en-US" dirty="0" smtClean="0"/>
              <a:t>IRRM’s should be tied in with a</a:t>
            </a:r>
            <a:r>
              <a:rPr lang="en-US" baseline="0" dirty="0" smtClean="0"/>
              <a:t> potential failure mode, or documented area of concern for the project.</a:t>
            </a:r>
          </a:p>
          <a:p>
            <a:endParaRPr lang="en-US" baseline="0" dirty="0" smtClean="0"/>
          </a:p>
          <a:p>
            <a:endParaRPr lang="en-US" dirty="0"/>
          </a:p>
        </p:txBody>
      </p:sp>
    </p:spTree>
    <p:extLst>
      <p:ext uri="{BB962C8B-B14F-4D97-AF65-F5344CB8AC3E}">
        <p14:creationId xmlns:p14="http://schemas.microsoft.com/office/powerpoint/2010/main" val="2751386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Or by increasing overall risk downstream – some items</a:t>
            </a:r>
            <a:r>
              <a:rPr lang="en-US" b="0" baseline="0" dirty="0" smtClean="0"/>
              <a:t> may increase overall risk downstream – early high releases, lowering spillway crests</a:t>
            </a:r>
            <a:r>
              <a:rPr lang="en-US" b="0" baseline="0" smtClean="0"/>
              <a:t>, etc.  </a:t>
            </a:r>
            <a:endParaRPr lang="en-US" b="0" dirty="0"/>
          </a:p>
        </p:txBody>
      </p:sp>
      <p:sp>
        <p:nvSpPr>
          <p:cNvPr id="4" name="Slide Number Placeholder 3"/>
          <p:cNvSpPr>
            <a:spLocks noGrp="1"/>
          </p:cNvSpPr>
          <p:nvPr>
            <p:ph type="sldNum" sz="quarter" idx="10"/>
          </p:nvPr>
        </p:nvSpPr>
        <p:spPr/>
        <p:txBody>
          <a:bodyPr/>
          <a:lstStyle/>
          <a:p>
            <a:fld id="{8C54E96E-A6F9-4DBD-A205-83BC542843AB}" type="slidenum">
              <a:rPr lang="en-US" smtClean="0"/>
              <a:pPr/>
              <a:t>48</a:t>
            </a:fld>
            <a:endParaRPr lang="en-US"/>
          </a:p>
        </p:txBody>
      </p:sp>
    </p:spTree>
    <p:extLst>
      <p:ext uri="{BB962C8B-B14F-4D97-AF65-F5344CB8AC3E}">
        <p14:creationId xmlns:p14="http://schemas.microsoft.com/office/powerpoint/2010/main" val="2257049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7BECD3-273E-43C6-9406-D8716F8ECEE6}" type="slidenum">
              <a:rPr lang="en-US"/>
              <a:pPr/>
              <a:t>50</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r>
              <a:rPr lang="en-US" dirty="0"/>
              <a:t>The Interim Risk Reduction Measures plans are discussed in chapter 7 of the New </a:t>
            </a:r>
            <a:r>
              <a:rPr lang="en-US" dirty="0" smtClean="0"/>
              <a:t>Dam </a:t>
            </a:r>
            <a:r>
              <a:rPr lang="en-US" smtClean="0"/>
              <a:t>Safety Guidance.</a:t>
            </a:r>
            <a:endParaRPr lang="en-US" dirty="0"/>
          </a:p>
          <a:p>
            <a:endParaRPr lang="en-US" dirty="0"/>
          </a:p>
          <a:p>
            <a:r>
              <a:rPr lang="en-US" dirty="0"/>
              <a:t>The Chapter provides guidance on the implementation of the measures including </a:t>
            </a:r>
            <a:r>
              <a:rPr lang="en-US" dirty="0" smtClean="0"/>
              <a:t>guidance </a:t>
            </a:r>
            <a:r>
              <a:rPr lang="en-US" dirty="0"/>
              <a:t>on when the interim risk reduction measure implementation should </a:t>
            </a:r>
            <a:r>
              <a:rPr lang="en-US"/>
              <a:t>be </a:t>
            </a:r>
            <a:r>
              <a:rPr lang="en-US" smtClean="0"/>
              <a:t>accelerated.</a:t>
            </a:r>
            <a:endParaRPr lang="en-US" dirty="0"/>
          </a:p>
          <a:p>
            <a:endParaRPr lang="en-US" dirty="0"/>
          </a:p>
          <a:p>
            <a:r>
              <a:rPr lang="en-US" dirty="0"/>
              <a:t>The chapter also provides suggestions for evaluating the efficacy of the measures that are being proposed for </a:t>
            </a:r>
            <a:r>
              <a:rPr lang="en-US"/>
              <a:t>a </a:t>
            </a:r>
            <a:r>
              <a:rPr lang="en-US" smtClean="0"/>
              <a:t>project.</a:t>
            </a:r>
            <a:endParaRPr lang="en-US" dirty="0"/>
          </a:p>
        </p:txBody>
      </p:sp>
    </p:spTree>
    <p:extLst>
      <p:ext uri="{BB962C8B-B14F-4D97-AF65-F5344CB8AC3E}">
        <p14:creationId xmlns:p14="http://schemas.microsoft.com/office/powerpoint/2010/main" val="2186255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 some examples:</a:t>
            </a:r>
          </a:p>
          <a:p>
            <a:endParaRPr lang="en-US" dirty="0" smtClean="0"/>
          </a:p>
          <a:p>
            <a:r>
              <a:rPr lang="en-US" dirty="0" smtClean="0"/>
              <a:t>If the only area of concern for a project is spillway erosion, or overtopping of the embankment,</a:t>
            </a:r>
            <a:r>
              <a:rPr lang="en-US" baseline="0" dirty="0" smtClean="0"/>
              <a:t> then installation of 20 </a:t>
            </a:r>
            <a:r>
              <a:rPr lang="en-US" baseline="0" dirty="0" err="1" smtClean="0"/>
              <a:t>pizeometers</a:t>
            </a:r>
            <a:r>
              <a:rPr lang="en-US" baseline="0" dirty="0" smtClean="0"/>
              <a:t> along the toe of the embankment to measure seepage, or replacement of </a:t>
            </a:r>
            <a:r>
              <a:rPr lang="en-US" baseline="0" dirty="0" err="1" smtClean="0"/>
              <a:t>a</a:t>
            </a:r>
            <a:r>
              <a:rPr lang="en-US" baseline="0" dirty="0" smtClean="0"/>
              <a:t> outlet gate would not be justified as </a:t>
            </a:r>
            <a:r>
              <a:rPr lang="en-US" baseline="0" smtClean="0"/>
              <a:t>an IRRM.  </a:t>
            </a:r>
            <a:endParaRPr lang="en-US" baseline="0" dirty="0" smtClean="0"/>
          </a:p>
          <a:p>
            <a:endParaRPr lang="en-US" baseline="0" dirty="0" smtClean="0"/>
          </a:p>
          <a:p>
            <a:r>
              <a:rPr lang="en-US" baseline="0" dirty="0" smtClean="0"/>
              <a:t>Continued monitoring of the embankment in accordance of the operations manual, or mowing the grass when it gets over 12 inches would not </a:t>
            </a:r>
            <a:r>
              <a:rPr lang="en-US" baseline="0" smtClean="0"/>
              <a:t>be IRRM’s.  </a:t>
            </a:r>
            <a:r>
              <a:rPr lang="en-US" baseline="0" dirty="0" smtClean="0"/>
              <a:t>These are supposed to be normal practice and fall under standard </a:t>
            </a:r>
            <a:r>
              <a:rPr lang="en-US" baseline="0" smtClean="0"/>
              <a:t>project O&amp;M.  </a:t>
            </a:r>
            <a:r>
              <a:rPr lang="en-US" baseline="0" dirty="0" smtClean="0"/>
              <a:t>There are exceptions to </a:t>
            </a:r>
            <a:r>
              <a:rPr lang="en-US" baseline="0" smtClean="0"/>
              <a:t>this though.</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C54E96E-A6F9-4DBD-A205-83BC542843AB}" type="slidenum">
              <a:rPr lang="en-US" smtClean="0"/>
              <a:pPr/>
              <a:t>51</a:t>
            </a:fld>
            <a:endParaRPr lang="en-US"/>
          </a:p>
        </p:txBody>
      </p:sp>
    </p:spTree>
    <p:extLst>
      <p:ext uri="{BB962C8B-B14F-4D97-AF65-F5344CB8AC3E}">
        <p14:creationId xmlns:p14="http://schemas.microsoft.com/office/powerpoint/2010/main" val="11817821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60DEC0-E565-4F81-9BA7-6A779604234F}" type="slidenum">
              <a:rPr lang="en-US"/>
              <a:pPr/>
              <a:t>52</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n-US" b="0" dirty="0" smtClean="0"/>
              <a:t>Having the reasoning</a:t>
            </a:r>
            <a:r>
              <a:rPr lang="en-US" b="0" baseline="0" dirty="0" smtClean="0"/>
              <a:t> is important to allow what may trigger it to be considered in the future if conditions worsen – Also that a pool cannot be restricted below a specific elevation for all inflow events…. </a:t>
            </a:r>
          </a:p>
          <a:p>
            <a:endParaRPr lang="en-US" b="1" baseline="0" dirty="0" smtClean="0"/>
          </a:p>
          <a:p>
            <a:r>
              <a:rPr lang="en-US" b="0" baseline="0" dirty="0" smtClean="0"/>
              <a:t>May want to consider making this an operational change and not just pool restrictions…. </a:t>
            </a:r>
            <a:endParaRPr lang="en-US" b="0" dirty="0" smtClean="0"/>
          </a:p>
          <a:p>
            <a:r>
              <a:rPr lang="en-US" dirty="0" smtClean="0"/>
              <a:t>When </a:t>
            </a:r>
            <a:r>
              <a:rPr lang="en-US" dirty="0"/>
              <a:t>a project is a DSAC I, a DSAC II or a DSAC III serious consideration must be given to restricting the pool; additionally, on these projects consideration of raising the pool levels for water reallocation should not be a </a:t>
            </a:r>
            <a:r>
              <a:rPr lang="en-US" dirty="0" smtClean="0"/>
              <a:t>consideration.</a:t>
            </a:r>
            <a:endParaRPr lang="en-US" dirty="0"/>
          </a:p>
          <a:p>
            <a:endParaRPr lang="en-US" dirty="0"/>
          </a:p>
          <a:p>
            <a:r>
              <a:rPr lang="en-US" dirty="0"/>
              <a:t>Water Management Plans need to complement the Interim Risk Reduction Measure </a:t>
            </a:r>
            <a:r>
              <a:rPr lang="en-US" dirty="0" smtClean="0"/>
              <a:t>Plans.</a:t>
            </a:r>
            <a:endParaRPr lang="en-US" dirty="0"/>
          </a:p>
          <a:p>
            <a:endParaRPr lang="en-US" dirty="0"/>
          </a:p>
          <a:p>
            <a:r>
              <a:rPr lang="en-US" dirty="0"/>
              <a:t>It is highly likely that restricting a project pool will have an impact on the environment either upstream or </a:t>
            </a:r>
            <a:r>
              <a:rPr lang="en-US" dirty="0" smtClean="0"/>
              <a:t>downstream.</a:t>
            </a:r>
            <a:endParaRPr lang="en-US" dirty="0"/>
          </a:p>
          <a:p>
            <a:r>
              <a:rPr lang="en-US" dirty="0"/>
              <a:t>Upstream because pools could be lower and affect the environment along the </a:t>
            </a:r>
            <a:r>
              <a:rPr lang="en-US" dirty="0" smtClean="0"/>
              <a:t>border </a:t>
            </a:r>
            <a:r>
              <a:rPr lang="en-US" dirty="0"/>
              <a:t>of the </a:t>
            </a:r>
            <a:r>
              <a:rPr lang="en-US" dirty="0" smtClean="0"/>
              <a:t>pool.</a:t>
            </a:r>
            <a:endParaRPr lang="en-US" dirty="0"/>
          </a:p>
          <a:p>
            <a:r>
              <a:rPr lang="en-US" dirty="0"/>
              <a:t>Downstream we may require more water </a:t>
            </a:r>
            <a:r>
              <a:rPr lang="en-US" dirty="0" smtClean="0"/>
              <a:t>releases.    </a:t>
            </a:r>
            <a:r>
              <a:rPr lang="en-US" dirty="0"/>
              <a:t>The districts should be aware that they will need to prepare NEPA documentation… </a:t>
            </a:r>
          </a:p>
          <a:p>
            <a:endParaRPr lang="en-US" dirty="0"/>
          </a:p>
          <a:p>
            <a:endParaRPr lang="en-US" dirty="0"/>
          </a:p>
          <a:p>
            <a:endParaRPr lang="en-US" dirty="0"/>
          </a:p>
        </p:txBody>
      </p:sp>
    </p:spTree>
    <p:extLst>
      <p:ext uri="{BB962C8B-B14F-4D97-AF65-F5344CB8AC3E}">
        <p14:creationId xmlns:p14="http://schemas.microsoft.com/office/powerpoint/2010/main" val="4062487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full</a:t>
            </a:r>
            <a:r>
              <a:rPr lang="en-US" baseline="0" dirty="0" smtClean="0"/>
              <a:t> requirements are detailed in chapter 7, </a:t>
            </a:r>
            <a:r>
              <a:rPr lang="en-US" baseline="0" smtClean="0"/>
              <a:t>section 5.  </a:t>
            </a:r>
            <a:r>
              <a:rPr lang="en-US" baseline="0" dirty="0" smtClean="0"/>
              <a:t>The requirements for the EAP coordination exercises are provided in chapter 16, and are based on the DSAC rating for </a:t>
            </a:r>
            <a:r>
              <a:rPr lang="en-US" baseline="0" smtClean="0"/>
              <a:t>the project.  </a:t>
            </a:r>
            <a:r>
              <a:rPr lang="en-US" baseline="0" dirty="0" smtClean="0"/>
              <a:t>The Communications plan is discussed in </a:t>
            </a:r>
            <a:r>
              <a:rPr lang="en-US" baseline="0" smtClean="0"/>
              <a:t>Chapter 10.</a:t>
            </a:r>
            <a:endParaRPr lang="en-US" baseline="0" dirty="0" smtClean="0"/>
          </a:p>
          <a:p>
            <a:endParaRPr lang="en-US" baseline="0" dirty="0" smtClean="0"/>
          </a:p>
          <a:p>
            <a:r>
              <a:rPr lang="en-US" baseline="0" dirty="0" smtClean="0"/>
              <a:t>When developing an IRRMP the district is supposed to use the most current </a:t>
            </a:r>
            <a:r>
              <a:rPr lang="en-US" baseline="0" smtClean="0"/>
              <a:t>information available.  </a:t>
            </a:r>
            <a:r>
              <a:rPr lang="en-US" baseline="0" dirty="0" smtClean="0"/>
              <a:t>If a PFMA has been performed, that would supersede the </a:t>
            </a:r>
            <a:r>
              <a:rPr lang="en-US" baseline="0" smtClean="0"/>
              <a:t>SPRA analysis.  </a:t>
            </a:r>
            <a:endParaRPr lang="en-US" dirty="0"/>
          </a:p>
        </p:txBody>
      </p:sp>
      <p:sp>
        <p:nvSpPr>
          <p:cNvPr id="4" name="Slide Number Placeholder 3"/>
          <p:cNvSpPr>
            <a:spLocks noGrp="1"/>
          </p:cNvSpPr>
          <p:nvPr>
            <p:ph type="sldNum" sz="quarter" idx="10"/>
          </p:nvPr>
        </p:nvSpPr>
        <p:spPr/>
        <p:txBody>
          <a:bodyPr/>
          <a:lstStyle/>
          <a:p>
            <a:fld id="{8C54E96E-A6F9-4DBD-A205-83BC542843AB}" type="slidenum">
              <a:rPr lang="en-US" smtClean="0"/>
              <a:pPr/>
              <a:t>53</a:t>
            </a:fld>
            <a:endParaRPr lang="en-US"/>
          </a:p>
        </p:txBody>
      </p:sp>
    </p:spTree>
    <p:extLst>
      <p:ext uri="{BB962C8B-B14F-4D97-AF65-F5344CB8AC3E}">
        <p14:creationId xmlns:p14="http://schemas.microsoft.com/office/powerpoint/2010/main" val="22231090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C123D4-6E5B-4018-8A86-D7F5F8B51720}" type="slidenum">
              <a:rPr lang="en-US"/>
              <a:pPr/>
              <a:t>54</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en-US" b="0" dirty="0" smtClean="0"/>
              <a:t>Do not need to consider every item mentioned in the </a:t>
            </a:r>
            <a:r>
              <a:rPr lang="en-US" b="0" smtClean="0"/>
              <a:t>SPRA document.</a:t>
            </a:r>
            <a:endParaRPr lang="en-US" b="0" dirty="0" smtClean="0"/>
          </a:p>
          <a:p>
            <a:endParaRPr lang="en-US" b="0" dirty="0" smtClean="0"/>
          </a:p>
          <a:p>
            <a:r>
              <a:rPr lang="en-US" dirty="0" smtClean="0"/>
              <a:t>The </a:t>
            </a:r>
            <a:r>
              <a:rPr lang="en-US" dirty="0"/>
              <a:t>Interim Risk Reduction </a:t>
            </a:r>
            <a:r>
              <a:rPr lang="en-US" dirty="0" smtClean="0"/>
              <a:t>Measures Plans is a </a:t>
            </a:r>
            <a:r>
              <a:rPr lang="en-US"/>
              <a:t>living </a:t>
            </a:r>
            <a:r>
              <a:rPr lang="en-US" smtClean="0"/>
              <a:t>document.</a:t>
            </a:r>
            <a:endParaRPr lang="en-US" dirty="0" smtClean="0"/>
          </a:p>
          <a:p>
            <a:r>
              <a:rPr lang="en-US" dirty="0" smtClean="0"/>
              <a:t>Plans should </a:t>
            </a:r>
            <a:r>
              <a:rPr lang="en-US" dirty="0"/>
              <a:t>be modified to address changes in the condition of the structure or even the knowledge of the structure that the </a:t>
            </a:r>
            <a:r>
              <a:rPr lang="en-US"/>
              <a:t>districts </a:t>
            </a:r>
            <a:r>
              <a:rPr lang="en-US" smtClean="0"/>
              <a:t>have.  </a:t>
            </a:r>
            <a:endParaRPr lang="en-US" dirty="0"/>
          </a:p>
          <a:p>
            <a:endParaRPr lang="en-US" dirty="0"/>
          </a:p>
          <a:p>
            <a:r>
              <a:rPr lang="en-US" dirty="0"/>
              <a:t>As the potential failure modes of a project are confirmed to be significant through the Periodic Assessment, Issue Evaluation Studies or the Dam Safety Modification Studies interim risk reduction measures should be developed to </a:t>
            </a:r>
            <a:r>
              <a:rPr lang="en-US"/>
              <a:t>address </a:t>
            </a:r>
            <a:r>
              <a:rPr lang="en-US" smtClean="0"/>
              <a:t>them.   </a:t>
            </a:r>
            <a:endParaRPr lang="en-US" dirty="0"/>
          </a:p>
        </p:txBody>
      </p:sp>
    </p:spTree>
    <p:extLst>
      <p:ext uri="{BB962C8B-B14F-4D97-AF65-F5344CB8AC3E}">
        <p14:creationId xmlns:p14="http://schemas.microsoft.com/office/powerpoint/2010/main" val="30868795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surveillance and monitoring is to be used as</a:t>
            </a:r>
            <a:r>
              <a:rPr lang="en-US" baseline="0" dirty="0" smtClean="0"/>
              <a:t> an IRRM, there needs to be specific issues tied in with the failure modes they are </a:t>
            </a:r>
            <a:r>
              <a:rPr lang="en-US" baseline="0" smtClean="0"/>
              <a:t>to address.</a:t>
            </a:r>
            <a:endParaRPr lang="en-US" baseline="0" dirty="0" smtClean="0"/>
          </a:p>
          <a:p>
            <a:r>
              <a:rPr lang="en-US" baseline="0" dirty="0" smtClean="0"/>
              <a:t>If additional surveillance and monitoring is used, the Interim Operations Plan or EAP needs to note the changes and they need to be documented </a:t>
            </a:r>
            <a:r>
              <a:rPr lang="en-US" baseline="0" smtClean="0"/>
              <a:t>and published.</a:t>
            </a:r>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8C54E96E-A6F9-4DBD-A205-83BC542843AB}" type="slidenum">
              <a:rPr lang="en-US" smtClean="0"/>
              <a:pPr/>
              <a:t>55</a:t>
            </a:fld>
            <a:endParaRPr lang="en-US"/>
          </a:p>
        </p:txBody>
      </p:sp>
    </p:spTree>
    <p:extLst>
      <p:ext uri="{BB962C8B-B14F-4D97-AF65-F5344CB8AC3E}">
        <p14:creationId xmlns:p14="http://schemas.microsoft.com/office/powerpoint/2010/main" val="3020420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3CE186D-1A31-4020-98DC-0117B28CA66A}" type="slidenum">
              <a:rPr lang="en-US" smtClean="0"/>
              <a:pPr/>
              <a:t>5</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smtClean="0"/>
              <a:t>Data was developed as part of the original risk analysis effort, John Wilson put this together using ICOLD 1975, letters to states, and Corps </a:t>
            </a:r>
            <a:r>
              <a:rPr lang="en-US" smtClean="0"/>
              <a:t>data base.  </a:t>
            </a:r>
            <a:r>
              <a:rPr lang="en-US" dirty="0" smtClean="0"/>
              <a:t>Point out that piping has historically been a major failure mode but doesn’t lend itself </a:t>
            </a:r>
            <a:r>
              <a:rPr lang="en-US" smtClean="0"/>
              <a:t>to analysis.  </a:t>
            </a:r>
            <a:r>
              <a:rPr lang="en-US" dirty="0" smtClean="0"/>
              <a:t>It is interesting to note that post-Teton dam safety laws were targeted toward changes in the state-of-the-art, seismic loading, and floods, the latter two of which could be analyzed, and the first being difficult </a:t>
            </a:r>
            <a:r>
              <a:rPr lang="en-US" smtClean="0"/>
              <a:t>to define.</a:t>
            </a:r>
            <a:endParaRPr lang="en-US" dirty="0" smtClean="0"/>
          </a:p>
        </p:txBody>
      </p:sp>
    </p:spTree>
    <p:extLst>
      <p:ext uri="{BB962C8B-B14F-4D97-AF65-F5344CB8AC3E}">
        <p14:creationId xmlns:p14="http://schemas.microsoft.com/office/powerpoint/2010/main" val="14733195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mn-lt"/>
                <a:ea typeface="+mn-ea"/>
                <a:cs typeface="+mn-cs"/>
              </a:rPr>
              <a:t>The use of an automatic system for monitoring that is connected to an alarm system is </a:t>
            </a:r>
            <a:r>
              <a:rPr lang="en-US" sz="1200" b="0" kern="1200" smtClean="0">
                <a:solidFill>
                  <a:schemeClr val="tx1"/>
                </a:solidFill>
                <a:latin typeface="+mn-lt"/>
                <a:ea typeface="+mn-ea"/>
                <a:cs typeface="+mn-cs"/>
              </a:rPr>
              <a:t>not recommended. </a:t>
            </a:r>
            <a:r>
              <a:rPr lang="en-US" sz="1200" b="0" kern="1200" dirty="0" smtClean="0">
                <a:solidFill>
                  <a:schemeClr val="tx1"/>
                </a:solidFill>
                <a:latin typeface="+mn-lt"/>
                <a:ea typeface="+mn-ea"/>
                <a:cs typeface="+mn-cs"/>
              </a:rPr>
              <a:t>Need some judgment and not a direct connection to the </a:t>
            </a:r>
            <a:r>
              <a:rPr lang="en-US" sz="1200" b="0" kern="1200" smtClean="0">
                <a:solidFill>
                  <a:schemeClr val="tx1"/>
                </a:solidFill>
                <a:latin typeface="+mn-lt"/>
                <a:ea typeface="+mn-ea"/>
                <a:cs typeface="+mn-cs"/>
              </a:rPr>
              <a:t>public here.  </a:t>
            </a:r>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Pool restriction</a:t>
            </a:r>
            <a:r>
              <a:rPr lang="en-US" sz="1200" b="0" kern="1200" baseline="0" dirty="0" smtClean="0">
                <a:solidFill>
                  <a:schemeClr val="tx1"/>
                </a:solidFill>
                <a:latin typeface="+mn-lt"/>
                <a:ea typeface="+mn-ea"/>
                <a:cs typeface="+mn-cs"/>
              </a:rPr>
              <a:t> – if not recommended, state all that was considered and justify why action is </a:t>
            </a:r>
            <a:r>
              <a:rPr lang="en-US" sz="1200" b="0" kern="1200" baseline="0" smtClean="0">
                <a:solidFill>
                  <a:schemeClr val="tx1"/>
                </a:solidFill>
                <a:latin typeface="+mn-lt"/>
                <a:ea typeface="+mn-ea"/>
                <a:cs typeface="+mn-cs"/>
              </a:rPr>
              <a:t>not needed.  </a:t>
            </a:r>
            <a:r>
              <a:rPr lang="en-US" sz="1200" b="0" kern="1200" baseline="0" dirty="0" smtClean="0">
                <a:solidFill>
                  <a:schemeClr val="tx1"/>
                </a:solidFill>
                <a:latin typeface="+mn-lt"/>
                <a:ea typeface="+mn-ea"/>
                <a:cs typeface="+mn-cs"/>
              </a:rPr>
              <a:t>IRRM Plans are meant to be living documents and should be updated as new information becomes available, especially if project conditions change and in a few years a  District may need to implement </a:t>
            </a:r>
            <a:r>
              <a:rPr lang="en-US" sz="1200" b="0" kern="1200" baseline="0" smtClean="0">
                <a:solidFill>
                  <a:schemeClr val="tx1"/>
                </a:solidFill>
                <a:latin typeface="+mn-lt"/>
                <a:ea typeface="+mn-ea"/>
                <a:cs typeface="+mn-cs"/>
              </a:rPr>
              <a:t>pool restrictions.  </a:t>
            </a:r>
            <a:r>
              <a:rPr lang="en-US" sz="1200" b="0" kern="1200" baseline="0" dirty="0" smtClean="0">
                <a:solidFill>
                  <a:schemeClr val="tx1"/>
                </a:solidFill>
                <a:latin typeface="+mn-lt"/>
                <a:ea typeface="+mn-ea"/>
                <a:cs typeface="+mn-cs"/>
              </a:rPr>
              <a:t>If the reasoning/justification is included in the IRRM plan, it makes updating the </a:t>
            </a:r>
            <a:r>
              <a:rPr lang="en-US" sz="1200" b="0" kern="1200" baseline="0" smtClean="0">
                <a:solidFill>
                  <a:schemeClr val="tx1"/>
                </a:solidFill>
                <a:latin typeface="+mn-lt"/>
                <a:ea typeface="+mn-ea"/>
                <a:cs typeface="+mn-cs"/>
              </a:rPr>
              <a:t>document easier.</a:t>
            </a:r>
            <a:endParaRPr lang="en-US" b="0" dirty="0" smtClean="0"/>
          </a:p>
          <a:p>
            <a:endParaRPr lang="en-US" b="0" dirty="0" smtClean="0"/>
          </a:p>
          <a:p>
            <a:r>
              <a:rPr lang="en-US" b="0" dirty="0" smtClean="0"/>
              <a:t>“Copy and Paste – just copying the IRRM’s and not tailoring</a:t>
            </a:r>
            <a:r>
              <a:rPr lang="en-US" b="0" baseline="0" dirty="0" smtClean="0"/>
              <a:t> specifically for the dam -  THIS IS THE TIME TO THINK INDIVIDUALLY ABOUT THE DAM AND WHAT </a:t>
            </a:r>
            <a:r>
              <a:rPr lang="en-US" b="0" baseline="0" smtClean="0"/>
              <a:t>IS KNOWN.</a:t>
            </a:r>
            <a:endParaRPr lang="en-US" b="0" baseline="0" dirty="0" smtClean="0"/>
          </a:p>
          <a:p>
            <a:endParaRPr lang="en-US" b="0" baseline="0" dirty="0" smtClean="0"/>
          </a:p>
          <a:p>
            <a:r>
              <a:rPr lang="en-US" b="0" baseline="0" dirty="0" smtClean="0"/>
              <a:t>Why is a study needed to set up a monitoring surveillance plan specific for current knowledge of </a:t>
            </a:r>
            <a:r>
              <a:rPr lang="en-US" b="0" baseline="0" smtClean="0"/>
              <a:t>the dam.   </a:t>
            </a:r>
            <a:r>
              <a:rPr lang="en-US" b="0" baseline="0" dirty="0" smtClean="0"/>
              <a:t>Base it on current knowledge – adjust as this knowledge changes</a:t>
            </a:r>
          </a:p>
          <a:p>
            <a:r>
              <a:rPr lang="en-US" b="0" baseline="0" dirty="0" smtClean="0"/>
              <a:t>Needing a study to identify stockpile items for the potential failure modes for the dam could be grounds </a:t>
            </a:r>
            <a:r>
              <a:rPr lang="en-US" b="0" baseline="0" smtClean="0"/>
              <a:t>for non-concurrence.</a:t>
            </a:r>
            <a:endParaRPr lang="en-US" b="0" baseline="0" dirty="0" smtClean="0"/>
          </a:p>
          <a:p>
            <a:endParaRPr lang="en-US" b="1" dirty="0"/>
          </a:p>
        </p:txBody>
      </p:sp>
      <p:sp>
        <p:nvSpPr>
          <p:cNvPr id="4" name="Slide Number Placeholder 3"/>
          <p:cNvSpPr>
            <a:spLocks noGrp="1"/>
          </p:cNvSpPr>
          <p:nvPr>
            <p:ph type="sldNum" sz="quarter" idx="10"/>
          </p:nvPr>
        </p:nvSpPr>
        <p:spPr/>
        <p:txBody>
          <a:bodyPr/>
          <a:lstStyle/>
          <a:p>
            <a:fld id="{8C54E96E-A6F9-4DBD-A205-83BC542843AB}" type="slidenum">
              <a:rPr lang="en-US" smtClean="0"/>
              <a:pPr/>
              <a:t>56</a:t>
            </a:fld>
            <a:endParaRPr lang="en-US"/>
          </a:p>
        </p:txBody>
      </p:sp>
    </p:spTree>
    <p:extLst>
      <p:ext uri="{BB962C8B-B14F-4D97-AF65-F5344CB8AC3E}">
        <p14:creationId xmlns:p14="http://schemas.microsoft.com/office/powerpoint/2010/main" val="16498033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you do not have a Communications Plan, the IRRMP will </a:t>
            </a:r>
            <a:r>
              <a:rPr lang="en-US" baseline="0" smtClean="0"/>
              <a:t>not pass.</a:t>
            </a:r>
            <a:endParaRPr lang="en-US" baseline="0" dirty="0" smtClean="0"/>
          </a:p>
          <a:p>
            <a:r>
              <a:rPr lang="en-US" baseline="0" dirty="0" smtClean="0"/>
              <a:t>Future promises of a Communications Plan do </a:t>
            </a:r>
            <a:r>
              <a:rPr lang="en-US" baseline="0" smtClean="0"/>
              <a:t>not work.</a:t>
            </a:r>
            <a:endParaRPr lang="en-US" dirty="0"/>
          </a:p>
        </p:txBody>
      </p:sp>
      <p:sp>
        <p:nvSpPr>
          <p:cNvPr id="4" name="Slide Number Placeholder 3"/>
          <p:cNvSpPr>
            <a:spLocks noGrp="1"/>
          </p:cNvSpPr>
          <p:nvPr>
            <p:ph type="sldNum" sz="quarter" idx="10"/>
          </p:nvPr>
        </p:nvSpPr>
        <p:spPr/>
        <p:txBody>
          <a:bodyPr/>
          <a:lstStyle/>
          <a:p>
            <a:fld id="{8C54E96E-A6F9-4DBD-A205-83BC542843AB}" type="slidenum">
              <a:rPr lang="en-US" smtClean="0"/>
              <a:pPr/>
              <a:t>57</a:t>
            </a:fld>
            <a:endParaRPr lang="en-US"/>
          </a:p>
        </p:txBody>
      </p:sp>
    </p:spTree>
    <p:extLst>
      <p:ext uri="{BB962C8B-B14F-4D97-AF65-F5344CB8AC3E}">
        <p14:creationId xmlns:p14="http://schemas.microsoft.com/office/powerpoint/2010/main" val="17410669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only does this say why a pool restriction is not needed, it provides</a:t>
            </a:r>
            <a:r>
              <a:rPr lang="en-US" baseline="0" dirty="0" smtClean="0"/>
              <a:t> the </a:t>
            </a:r>
            <a:r>
              <a:rPr lang="en-US" baseline="0" smtClean="0"/>
              <a:t>reasoning also.  </a:t>
            </a:r>
            <a:r>
              <a:rPr lang="en-US" baseline="0" dirty="0" smtClean="0"/>
              <a:t>So this shows it was considered, evaluated and </a:t>
            </a:r>
            <a:r>
              <a:rPr lang="en-US" baseline="0" smtClean="0"/>
              <a:t>ruled out.</a:t>
            </a:r>
            <a:endParaRPr lang="en-US" dirty="0"/>
          </a:p>
        </p:txBody>
      </p:sp>
      <p:sp>
        <p:nvSpPr>
          <p:cNvPr id="4" name="Slide Number Placeholder 3"/>
          <p:cNvSpPr>
            <a:spLocks noGrp="1"/>
          </p:cNvSpPr>
          <p:nvPr>
            <p:ph type="sldNum" sz="quarter" idx="10"/>
          </p:nvPr>
        </p:nvSpPr>
        <p:spPr/>
        <p:txBody>
          <a:bodyPr/>
          <a:lstStyle/>
          <a:p>
            <a:fld id="{8C54E96E-A6F9-4DBD-A205-83BC542843AB}" type="slidenum">
              <a:rPr lang="en-US" smtClean="0"/>
              <a:pPr/>
              <a:t>58</a:t>
            </a:fld>
            <a:endParaRPr lang="en-US"/>
          </a:p>
        </p:txBody>
      </p:sp>
    </p:spTree>
    <p:extLst>
      <p:ext uri="{BB962C8B-B14F-4D97-AF65-F5344CB8AC3E}">
        <p14:creationId xmlns:p14="http://schemas.microsoft.com/office/powerpoint/2010/main" val="19541586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IRRM as written is missing </a:t>
            </a:r>
            <a:r>
              <a:rPr lang="en-US" smtClean="0"/>
              <a:t>many parts.</a:t>
            </a:r>
            <a:endParaRPr lang="en-US" dirty="0" smtClean="0"/>
          </a:p>
          <a:p>
            <a:r>
              <a:rPr lang="en-US" dirty="0" smtClean="0"/>
              <a:t>The wording in the IRRM is passive </a:t>
            </a:r>
            <a:r>
              <a:rPr lang="en-US" smtClean="0"/>
              <a:t>and probabilistic</a:t>
            </a:r>
            <a:r>
              <a:rPr lang="en-US" baseline="0" smtClean="0"/>
              <a:t>.</a:t>
            </a:r>
            <a:endParaRPr lang="en-US" dirty="0" smtClean="0"/>
          </a:p>
          <a:p>
            <a:r>
              <a:rPr lang="en-US" dirty="0" smtClean="0"/>
              <a:t>It</a:t>
            </a:r>
            <a:r>
              <a:rPr lang="en-US" baseline="0" dirty="0" smtClean="0"/>
              <a:t> does not state that materials will be provided, just that </a:t>
            </a:r>
            <a:r>
              <a:rPr lang="en-US" baseline="0" smtClean="0"/>
              <a:t>they should.</a:t>
            </a:r>
            <a:endParaRPr lang="en-US" baseline="0" dirty="0" smtClean="0"/>
          </a:p>
          <a:p>
            <a:r>
              <a:rPr lang="en-US" baseline="0" dirty="0" smtClean="0"/>
              <a:t>There is no reference to any quantities that are known, or of an effort being made to identify </a:t>
            </a:r>
            <a:r>
              <a:rPr lang="en-US" baseline="0" smtClean="0"/>
              <a:t>the quantities.</a:t>
            </a:r>
            <a:endParaRPr lang="en-US" baseline="0" dirty="0" smtClean="0"/>
          </a:p>
          <a:p>
            <a:r>
              <a:rPr lang="en-US" baseline="0" dirty="0" smtClean="0"/>
              <a:t>It does not say how the materials will </a:t>
            </a:r>
            <a:r>
              <a:rPr lang="en-US" baseline="0" smtClean="0"/>
              <a:t>be moved.</a:t>
            </a:r>
            <a:endParaRPr lang="en-US" baseline="0" dirty="0" smtClean="0"/>
          </a:p>
          <a:p>
            <a:r>
              <a:rPr lang="en-US" baseline="0" dirty="0" smtClean="0"/>
              <a:t>It is unclear if the district has equipment, or </a:t>
            </a:r>
            <a:r>
              <a:rPr lang="en-US" baseline="0" smtClean="0"/>
              <a:t>the personnel.  </a:t>
            </a:r>
            <a:endParaRPr lang="en-US" baseline="0" dirty="0" smtClean="0"/>
          </a:p>
          <a:p>
            <a:r>
              <a:rPr lang="en-US" baseline="0" dirty="0" smtClean="0"/>
              <a:t>If the district has no equipment or personnel, an effort should be made to identify local sources to determine if they are </a:t>
            </a:r>
            <a:r>
              <a:rPr lang="en-US" baseline="0" smtClean="0"/>
              <a:t>even available.</a:t>
            </a:r>
            <a:endParaRPr lang="en-US" baseline="0" dirty="0" smtClean="0"/>
          </a:p>
          <a:p>
            <a:r>
              <a:rPr lang="en-US" baseline="0" dirty="0" smtClean="0"/>
              <a:t>There is also no cost or schedule associated with </a:t>
            </a:r>
            <a:r>
              <a:rPr lang="en-US" baseline="0" smtClean="0"/>
              <a:t>this IRRM.</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C54E96E-A6F9-4DBD-A205-83BC542843AB}" type="slidenum">
              <a:rPr lang="en-US" smtClean="0"/>
              <a:pPr/>
              <a:t>59</a:t>
            </a:fld>
            <a:endParaRPr lang="en-US"/>
          </a:p>
        </p:txBody>
      </p:sp>
    </p:spTree>
    <p:extLst>
      <p:ext uri="{BB962C8B-B14F-4D97-AF65-F5344CB8AC3E}">
        <p14:creationId xmlns:p14="http://schemas.microsoft.com/office/powerpoint/2010/main" val="26715681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a:t>
            </a:r>
            <a:r>
              <a:rPr lang="en-US" smtClean="0"/>
              <a:t>good IRRM.</a:t>
            </a:r>
            <a:endParaRPr lang="en-US" dirty="0" smtClean="0"/>
          </a:p>
          <a:p>
            <a:r>
              <a:rPr lang="en-US" dirty="0" smtClean="0"/>
              <a:t>It specifically states what they are going </a:t>
            </a:r>
            <a:r>
              <a:rPr lang="en-US" smtClean="0"/>
              <a:t>to do.</a:t>
            </a:r>
            <a:endParaRPr lang="en-US" dirty="0" smtClean="0"/>
          </a:p>
          <a:p>
            <a:r>
              <a:rPr lang="en-US" dirty="0" smtClean="0"/>
              <a:t>It says how and where they are going to </a:t>
            </a:r>
            <a:r>
              <a:rPr lang="en-US" smtClean="0"/>
              <a:t>do it.</a:t>
            </a:r>
            <a:endParaRPr lang="en-US" dirty="0" smtClean="0"/>
          </a:p>
          <a:p>
            <a:r>
              <a:rPr lang="en-US" dirty="0" smtClean="0"/>
              <a:t>It says how</a:t>
            </a:r>
            <a:r>
              <a:rPr lang="en-US" baseline="0" dirty="0" smtClean="0"/>
              <a:t> the IRRM is going to </a:t>
            </a:r>
            <a:r>
              <a:rPr lang="en-US" baseline="0" smtClean="0"/>
              <a:t>reduce risk.</a:t>
            </a:r>
            <a:endParaRPr lang="en-US" dirty="0" smtClean="0"/>
          </a:p>
          <a:p>
            <a:r>
              <a:rPr lang="en-US" dirty="0" smtClean="0"/>
              <a:t>It provides a schedule</a:t>
            </a:r>
            <a:r>
              <a:rPr lang="en-US" baseline="0" dirty="0" smtClean="0"/>
              <a:t> and a dollar amount </a:t>
            </a:r>
            <a:r>
              <a:rPr lang="en-US" baseline="0" smtClean="0"/>
              <a:t>to implement.</a:t>
            </a:r>
            <a:endParaRPr lang="en-US" baseline="0" dirty="0" smtClean="0"/>
          </a:p>
          <a:p>
            <a:r>
              <a:rPr lang="en-US" baseline="0" dirty="0" smtClean="0"/>
              <a:t>They address the environmental impacts of </a:t>
            </a:r>
            <a:r>
              <a:rPr lang="en-US" baseline="0" smtClean="0"/>
              <a:t>the stockpile.</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C54E96E-A6F9-4DBD-A205-83BC542843AB}" type="slidenum">
              <a:rPr lang="en-US" smtClean="0"/>
              <a:pPr/>
              <a:t>60</a:t>
            </a:fld>
            <a:endParaRPr lang="en-US"/>
          </a:p>
        </p:txBody>
      </p:sp>
    </p:spTree>
    <p:extLst>
      <p:ext uri="{BB962C8B-B14F-4D97-AF65-F5344CB8AC3E}">
        <p14:creationId xmlns:p14="http://schemas.microsoft.com/office/powerpoint/2010/main" val="15905801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the piles are free of vegetation</a:t>
            </a:r>
            <a:r>
              <a:rPr lang="en-US" baseline="0" dirty="0" smtClean="0"/>
              <a:t>, they appear to have access to the piles where they can get </a:t>
            </a:r>
            <a:r>
              <a:rPr lang="en-US" baseline="0" smtClean="0"/>
              <a:t>equipment in.</a:t>
            </a:r>
            <a:endParaRPr lang="en-US" dirty="0"/>
          </a:p>
        </p:txBody>
      </p:sp>
      <p:sp>
        <p:nvSpPr>
          <p:cNvPr id="4" name="Slide Number Placeholder 3"/>
          <p:cNvSpPr>
            <a:spLocks noGrp="1"/>
          </p:cNvSpPr>
          <p:nvPr>
            <p:ph type="sldNum" sz="quarter" idx="10"/>
          </p:nvPr>
        </p:nvSpPr>
        <p:spPr/>
        <p:txBody>
          <a:bodyPr/>
          <a:lstStyle/>
          <a:p>
            <a:fld id="{8C54E96E-A6F9-4DBD-A205-83BC542843AB}" type="slidenum">
              <a:rPr lang="en-US" smtClean="0"/>
              <a:pPr/>
              <a:t>61</a:t>
            </a:fld>
            <a:endParaRPr lang="en-US"/>
          </a:p>
        </p:txBody>
      </p:sp>
    </p:spTree>
    <p:extLst>
      <p:ext uri="{BB962C8B-B14F-4D97-AF65-F5344CB8AC3E}">
        <p14:creationId xmlns:p14="http://schemas.microsoft.com/office/powerpoint/2010/main" val="34960455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this</a:t>
            </a:r>
            <a:r>
              <a:rPr lang="en-US" baseline="0" dirty="0" smtClean="0"/>
              <a:t> is a vegetation removal item, which should have been performed under </a:t>
            </a:r>
            <a:r>
              <a:rPr lang="en-US" baseline="0" smtClean="0"/>
              <a:t>standard O&amp;M.  </a:t>
            </a:r>
            <a:endParaRPr lang="en-US" baseline="0" dirty="0" smtClean="0"/>
          </a:p>
          <a:p>
            <a:r>
              <a:rPr lang="en-US" baseline="0" dirty="0" smtClean="0"/>
              <a:t>However, the problem was so severe a special effort was required to remove the vegetation so the project could be inspected which would be </a:t>
            </a:r>
            <a:r>
              <a:rPr lang="en-US" baseline="0" smtClean="0"/>
              <a:t>an IRRM.</a:t>
            </a:r>
            <a:endParaRPr lang="en-US" baseline="0" dirty="0" smtClean="0"/>
          </a:p>
          <a:p>
            <a:r>
              <a:rPr lang="en-US" baseline="0" dirty="0" smtClean="0"/>
              <a:t>After the tree removal is complete, the IRRMP should be updated to show the work is complete, and the continued maintenance of the embankment should be under O&amp;M and not be included as part of </a:t>
            </a:r>
            <a:r>
              <a:rPr lang="en-US" baseline="0" smtClean="0"/>
              <a:t>this IRRM.  </a:t>
            </a:r>
            <a:endParaRPr lang="en-US" baseline="0" dirty="0" smtClean="0"/>
          </a:p>
          <a:p>
            <a:r>
              <a:rPr lang="en-US" baseline="0" dirty="0" smtClean="0"/>
              <a:t>They address the environmental impacts of the </a:t>
            </a:r>
            <a:r>
              <a:rPr lang="en-US" baseline="0" smtClean="0"/>
              <a:t>tree removal.</a:t>
            </a:r>
            <a:endParaRPr lang="en-US" dirty="0"/>
          </a:p>
        </p:txBody>
      </p:sp>
      <p:sp>
        <p:nvSpPr>
          <p:cNvPr id="4" name="Slide Number Placeholder 3"/>
          <p:cNvSpPr>
            <a:spLocks noGrp="1"/>
          </p:cNvSpPr>
          <p:nvPr>
            <p:ph type="sldNum" sz="quarter" idx="10"/>
          </p:nvPr>
        </p:nvSpPr>
        <p:spPr/>
        <p:txBody>
          <a:bodyPr/>
          <a:lstStyle/>
          <a:p>
            <a:fld id="{8C54E96E-A6F9-4DBD-A205-83BC542843AB}" type="slidenum">
              <a:rPr lang="en-US" smtClean="0"/>
              <a:pPr/>
              <a:t>62</a:t>
            </a:fld>
            <a:endParaRPr lang="en-US"/>
          </a:p>
        </p:txBody>
      </p:sp>
    </p:spTree>
    <p:extLst>
      <p:ext uri="{BB962C8B-B14F-4D97-AF65-F5344CB8AC3E}">
        <p14:creationId xmlns:p14="http://schemas.microsoft.com/office/powerpoint/2010/main" val="37700149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54E96E-A6F9-4DBD-A205-83BC542843AB}" type="slidenum">
              <a:rPr lang="en-US" smtClean="0"/>
              <a:pPr/>
              <a:t>63</a:t>
            </a:fld>
            <a:endParaRPr lang="en-US"/>
          </a:p>
        </p:txBody>
      </p:sp>
    </p:spTree>
    <p:extLst>
      <p:ext uri="{BB962C8B-B14F-4D97-AF65-F5344CB8AC3E}">
        <p14:creationId xmlns:p14="http://schemas.microsoft.com/office/powerpoint/2010/main" val="3923685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Changes need to be made to the IRRMP’s as project</a:t>
            </a:r>
            <a:r>
              <a:rPr lang="en-US" baseline="0" dirty="0" smtClean="0"/>
              <a:t> </a:t>
            </a:r>
            <a:r>
              <a:rPr lang="en-US" baseline="0" smtClean="0"/>
              <a:t>information changes.</a:t>
            </a:r>
            <a:endParaRPr lang="en-US" baseline="0" dirty="0" smtClean="0"/>
          </a:p>
          <a:p>
            <a:r>
              <a:rPr lang="en-US" baseline="0" dirty="0" smtClean="0"/>
              <a:t>Documents from earlier than the current year, should be altered to show changes to the IRRM’s based on </a:t>
            </a:r>
            <a:r>
              <a:rPr lang="en-US" baseline="0" smtClean="0"/>
              <a:t>their schedules.</a:t>
            </a:r>
            <a:endParaRPr lang="en-US" baseline="0" dirty="0" smtClean="0"/>
          </a:p>
          <a:p>
            <a:r>
              <a:rPr lang="en-US" baseline="0" dirty="0" smtClean="0"/>
              <a:t>There are some IRRM’s and formats that can be provided as </a:t>
            </a:r>
            <a:r>
              <a:rPr lang="en-US" baseline="0" smtClean="0"/>
              <a:t>good examples.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C54E96E-A6F9-4DBD-A205-83BC542843AB}" type="slidenum">
              <a:rPr lang="en-US" smtClean="0"/>
              <a:pPr/>
              <a:t>64</a:t>
            </a:fld>
            <a:endParaRPr lang="en-US"/>
          </a:p>
        </p:txBody>
      </p:sp>
    </p:spTree>
    <p:extLst>
      <p:ext uri="{BB962C8B-B14F-4D97-AF65-F5344CB8AC3E}">
        <p14:creationId xmlns:p14="http://schemas.microsoft.com/office/powerpoint/2010/main" val="3409702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smtClean="0"/>
          </a:p>
          <a:p>
            <a:endParaRPr lang="en-US" b="1"/>
          </a:p>
        </p:txBody>
      </p:sp>
      <p:sp>
        <p:nvSpPr>
          <p:cNvPr id="4" name="Slide Number Placeholder 3"/>
          <p:cNvSpPr>
            <a:spLocks noGrp="1"/>
          </p:cNvSpPr>
          <p:nvPr>
            <p:ph type="sldNum" sz="quarter" idx="10"/>
          </p:nvPr>
        </p:nvSpPr>
        <p:spPr/>
        <p:txBody>
          <a:bodyPr/>
          <a:lstStyle/>
          <a:p>
            <a:fld id="{8C54E96E-A6F9-4DBD-A205-83BC542843AB}" type="slidenum">
              <a:rPr lang="en-US" smtClean="0"/>
              <a:pPr/>
              <a:t>65</a:t>
            </a:fld>
            <a:endParaRPr lang="en-US"/>
          </a:p>
        </p:txBody>
      </p:sp>
    </p:spTree>
    <p:extLst>
      <p:ext uri="{BB962C8B-B14F-4D97-AF65-F5344CB8AC3E}">
        <p14:creationId xmlns:p14="http://schemas.microsoft.com/office/powerpoint/2010/main" val="907192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pPr defTabSz="914485"/>
            <a:fld id="{A67F2D4A-68A1-45BE-A7DE-646179AC3818}" type="slidenum">
              <a:rPr lang="en-US" smtClean="0"/>
              <a:pPr defTabSz="914485"/>
              <a:t>7</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684993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46EFF1F9-BAF7-4E8C-94CE-C2E8AC36C889}" type="slidenum">
              <a:rPr lang="en-US" smtClean="0"/>
              <a:pPr/>
              <a:t>66</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dirty="0" smtClean="0"/>
              <a:t>Dam at the head of a river system (storage </a:t>
            </a:r>
            <a:r>
              <a:rPr lang="en-US" smtClean="0"/>
              <a:t>dam).  </a:t>
            </a:r>
            <a:r>
              <a:rPr lang="en-US" dirty="0" smtClean="0"/>
              <a:t>Every day someone looked at the (water gage on) concrete dam, but not the </a:t>
            </a:r>
            <a:r>
              <a:rPr lang="en-US" smtClean="0"/>
              <a:t>earth dam.  </a:t>
            </a:r>
            <a:r>
              <a:rPr lang="en-US" dirty="0" smtClean="0"/>
              <a:t>The earth dam foundation consisted of three types: concrete cutoff wall, sheet pile cutoff wall, </a:t>
            </a:r>
            <a:r>
              <a:rPr lang="en-US" smtClean="0"/>
              <a:t>cutoff trench.  </a:t>
            </a:r>
            <a:endParaRPr lang="en-US" dirty="0" smtClean="0"/>
          </a:p>
        </p:txBody>
      </p:sp>
    </p:spTree>
    <p:extLst>
      <p:ext uri="{BB962C8B-B14F-4D97-AF65-F5344CB8AC3E}">
        <p14:creationId xmlns:p14="http://schemas.microsoft.com/office/powerpoint/2010/main" val="42213909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7C593F5B-E8D0-4826-9487-3397D515F175}" type="slidenum">
              <a:rPr lang="en-US" smtClean="0"/>
              <a:pPr/>
              <a:t>67</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smtClean="0"/>
              <a:t>Eight safety inspections @ 5 year intervals only mention settlement on </a:t>
            </a:r>
            <a:r>
              <a:rPr lang="en-US" smtClean="0"/>
              <a:t>first filling.  </a:t>
            </a:r>
            <a:r>
              <a:rPr lang="en-US" dirty="0" smtClean="0"/>
              <a:t>This propagated through all </a:t>
            </a:r>
            <a:r>
              <a:rPr lang="en-US" smtClean="0"/>
              <a:t>the reports.  </a:t>
            </a:r>
            <a:r>
              <a:rPr lang="en-US" dirty="0" smtClean="0"/>
              <a:t>Need to read the </a:t>
            </a:r>
            <a:r>
              <a:rPr lang="en-US" smtClean="0"/>
              <a:t>material again.  </a:t>
            </a:r>
            <a:r>
              <a:rPr lang="en-US" dirty="0" smtClean="0"/>
              <a:t>This photograph of the “settlement” was in </a:t>
            </a:r>
            <a:r>
              <a:rPr lang="en-US" smtClean="0"/>
              <a:t>the files.  </a:t>
            </a:r>
            <a:endParaRPr lang="en-US" dirty="0" smtClean="0"/>
          </a:p>
        </p:txBody>
      </p:sp>
    </p:spTree>
    <p:extLst>
      <p:ext uri="{BB962C8B-B14F-4D97-AF65-F5344CB8AC3E}">
        <p14:creationId xmlns:p14="http://schemas.microsoft.com/office/powerpoint/2010/main" val="40487385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E898F168-9C77-4D2F-BC48-45583DFC1683}" type="slidenum">
              <a:rPr lang="en-US" smtClean="0"/>
              <a:pPr/>
              <a:t>68</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smtClean="0"/>
              <a:t>Sheet piling at the same stationing as the </a:t>
            </a:r>
            <a:r>
              <a:rPr lang="en-US" smtClean="0"/>
              <a:t>sink hole.  </a:t>
            </a:r>
            <a:r>
              <a:rPr lang="en-US" dirty="0" smtClean="0"/>
              <a:t>This is sheet piling they tried to install, but had trouble driving and pulled it out, and then supposedly </a:t>
            </a:r>
            <a:r>
              <a:rPr lang="en-US" smtClean="0"/>
              <a:t>re-installed it.  </a:t>
            </a:r>
            <a:r>
              <a:rPr lang="en-US" dirty="0" smtClean="0"/>
              <a:t>After the sink hole, they drove sheet piling into and through embankment at the hole, then filled in on </a:t>
            </a:r>
            <a:r>
              <a:rPr lang="en-US" smtClean="0"/>
              <a:t>either side.</a:t>
            </a:r>
            <a:endParaRPr lang="en-US" dirty="0" smtClean="0"/>
          </a:p>
        </p:txBody>
      </p:sp>
    </p:spTree>
    <p:extLst>
      <p:ext uri="{BB962C8B-B14F-4D97-AF65-F5344CB8AC3E}">
        <p14:creationId xmlns:p14="http://schemas.microsoft.com/office/powerpoint/2010/main" val="25957852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F1C4047-13C8-412E-BB5B-FD6E5DEC8BA3}" type="slidenum">
              <a:rPr lang="en-US" smtClean="0"/>
              <a:pPr/>
              <a:t>76</a:t>
            </a:fld>
            <a:endParaRPr lang="en-US"/>
          </a:p>
        </p:txBody>
      </p:sp>
    </p:spTree>
    <p:extLst>
      <p:ext uri="{BB962C8B-B14F-4D97-AF65-F5344CB8AC3E}">
        <p14:creationId xmlns:p14="http://schemas.microsoft.com/office/powerpoint/2010/main" val="2888457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dirty="0" smtClean="0"/>
              <a:t>upgrading a few dams to pass the PMF</a:t>
            </a:r>
            <a:endParaRPr lang="pt-BR" dirty="0"/>
          </a:p>
        </p:txBody>
      </p:sp>
      <p:sp>
        <p:nvSpPr>
          <p:cNvPr id="4" name="Espaço Reservado para Número de Slide 3"/>
          <p:cNvSpPr>
            <a:spLocks noGrp="1"/>
          </p:cNvSpPr>
          <p:nvPr>
            <p:ph type="sldNum" sz="quarter" idx="10"/>
          </p:nvPr>
        </p:nvSpPr>
        <p:spPr/>
        <p:txBody>
          <a:bodyPr/>
          <a:lstStyle/>
          <a:p>
            <a:fld id="{AF1C4047-13C8-412E-BB5B-FD6E5DEC8BA3}" type="slidenum">
              <a:rPr lang="en-US" smtClean="0"/>
              <a:pPr/>
              <a:t>8</a:t>
            </a:fld>
            <a:endParaRPr lang="en-US"/>
          </a:p>
        </p:txBody>
      </p:sp>
    </p:spTree>
    <p:extLst>
      <p:ext uri="{BB962C8B-B14F-4D97-AF65-F5344CB8AC3E}">
        <p14:creationId xmlns:p14="http://schemas.microsoft.com/office/powerpoint/2010/main" val="2444327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defTabSz="914485"/>
            <a:fld id="{E9FD7DC8-663D-4B3C-BBB2-7EB2CA9DC74D}" type="slidenum">
              <a:rPr lang="en-US" smtClean="0"/>
              <a:pPr defTabSz="914485"/>
              <a:t>10</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11034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solidFill>
                  <a:srgbClr val="C00000"/>
                </a:solidFill>
              </a:rPr>
              <a:t>Edited:</a:t>
            </a:r>
            <a:r>
              <a:rPr lang="en-AU" sz="1200" dirty="0" smtClean="0"/>
              <a:t>  (1) As a result of  strong earthquake ground shaking during a period of high reservoir elevation, (2) cracking initiates at the change in slope on the downstream face of the concrete gravity dam at about elevation 3514.  Due to cyclic “rocking” of the structure, the dam cracks completely through monoliths on either side of the spillway.  Sliding initiates during the shaking, perhaps causing enough displacement to dilate the sliding plane and offset and shear the formed drains.  This potentially leads to an increase in uplift on the cracked section and post-earthquake instability.    (3) The dam breaches by sudden sliding of several monoliths down to elevation 3514.</a:t>
            </a:r>
          </a:p>
        </p:txBody>
      </p:sp>
      <p:sp>
        <p:nvSpPr>
          <p:cNvPr id="4" name="Espaço Reservado para Número de Slide 3"/>
          <p:cNvSpPr>
            <a:spLocks noGrp="1"/>
          </p:cNvSpPr>
          <p:nvPr>
            <p:ph type="sldNum" sz="quarter" idx="10"/>
          </p:nvPr>
        </p:nvSpPr>
        <p:spPr/>
        <p:txBody>
          <a:bodyPr/>
          <a:lstStyle/>
          <a:p>
            <a:fld id="{AF1C4047-13C8-412E-BB5B-FD6E5DEC8BA3}" type="slidenum">
              <a:rPr lang="en-US" smtClean="0"/>
              <a:pPr/>
              <a:t>12</a:t>
            </a:fld>
            <a:endParaRPr lang="en-US"/>
          </a:p>
        </p:txBody>
      </p:sp>
    </p:spTree>
    <p:extLst>
      <p:ext uri="{BB962C8B-B14F-4D97-AF65-F5344CB8AC3E}">
        <p14:creationId xmlns:p14="http://schemas.microsoft.com/office/powerpoint/2010/main" val="3527104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Likelihood of Cracking Through</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Tensile stress on u/s face exceeds estimated dynamic tensile strength for load ranges 5-6</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smtClean="0"/>
              <a:t>Coring showed good bond at lift joints</a:t>
            </a:r>
          </a:p>
          <a:p>
            <a:pPr marL="0" marR="0" lvl="1"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Espaço Reservado para Número de Slide 3"/>
          <p:cNvSpPr>
            <a:spLocks noGrp="1"/>
          </p:cNvSpPr>
          <p:nvPr>
            <p:ph type="sldNum" sz="quarter" idx="10"/>
          </p:nvPr>
        </p:nvSpPr>
        <p:spPr/>
        <p:txBody>
          <a:bodyPr/>
          <a:lstStyle/>
          <a:p>
            <a:fld id="{AF1C4047-13C8-412E-BB5B-FD6E5DEC8BA3}" type="slidenum">
              <a:rPr lang="en-US" smtClean="0"/>
              <a:pPr/>
              <a:t>17</a:t>
            </a:fld>
            <a:endParaRPr lang="en-US"/>
          </a:p>
        </p:txBody>
      </p:sp>
    </p:spTree>
    <p:extLst>
      <p:ext uri="{BB962C8B-B14F-4D97-AF65-F5344CB8AC3E}">
        <p14:creationId xmlns:p14="http://schemas.microsoft.com/office/powerpoint/2010/main" val="3380364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smtClean="0"/>
              <a:t>Likelihood of Displacing Drains/ Increasing Uplift</a:t>
            </a:r>
            <a:endParaRPr lang="pt-BR" dirty="0"/>
          </a:p>
        </p:txBody>
      </p:sp>
      <p:sp>
        <p:nvSpPr>
          <p:cNvPr id="4" name="Espaço Reservado para Número de Slide 3"/>
          <p:cNvSpPr>
            <a:spLocks noGrp="1"/>
          </p:cNvSpPr>
          <p:nvPr>
            <p:ph type="sldNum" sz="quarter" idx="10"/>
          </p:nvPr>
        </p:nvSpPr>
        <p:spPr/>
        <p:txBody>
          <a:bodyPr/>
          <a:lstStyle/>
          <a:p>
            <a:fld id="{AF1C4047-13C8-412E-BB5B-FD6E5DEC8BA3}" type="slidenum">
              <a:rPr lang="en-US" smtClean="0"/>
              <a:pPr/>
              <a:t>19</a:t>
            </a:fld>
            <a:endParaRPr lang="en-US"/>
          </a:p>
        </p:txBody>
      </p:sp>
    </p:spTree>
    <p:extLst>
      <p:ext uri="{BB962C8B-B14F-4D97-AF65-F5344CB8AC3E}">
        <p14:creationId xmlns:p14="http://schemas.microsoft.com/office/powerpoint/2010/main" val="1704648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52400"/>
            <a:ext cx="21526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152400"/>
            <a:ext cx="6305550" cy="5973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F4B7F1BA-D67F-4C9B-A45C-B616BB130228}" type="slidenum">
              <a:rPr lang="en-US"/>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03CC7D5-AADD-49FA-8209-475AB0712B2E}" type="slidenum">
              <a:rPr lang="en-US"/>
              <a:pPr/>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6195FBA0-85FA-41DD-A1DD-482288AB0F1B}" type="slidenum">
              <a:rPr lang="en-US"/>
              <a:pPr/>
              <a:t>‹nº›</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AD4C019-37C7-4484-AE0D-6330E9A36984}" type="slidenum">
              <a:rPr lang="en-US"/>
              <a:pPr/>
              <a:t>‹nº›</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978772D2-7AE8-4A93-AA45-9019B250B68F}" type="slidenum">
              <a:rPr lang="en-US"/>
              <a:pPr/>
              <a:t>‹nº›</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fld id="{62ABEF5F-8FA6-440F-B410-7B1ED1EF4D37}" type="slidenum">
              <a:rPr lang="en-US"/>
              <a:pPr/>
              <a:t>‹nº›</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2BF0D79-5E21-4B51-83BC-01370C6300A1}" type="slidenum">
              <a:rPr lang="en-US"/>
              <a:pPr/>
              <a:t>‹nº›</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8660489-68D3-439A-9BFF-659C217B7CE4}" type="slidenum">
              <a:rPr lang="en-US"/>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100AD57-2CF4-4544-96CA-35FCAB7A7A6B}" type="slidenum">
              <a:rPr lang="en-US"/>
              <a:pPr/>
              <a:t>‹nº›</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4F2CABE-9980-4043-AA6F-5024EEE23119}" type="slidenum">
              <a:rPr lang="en-US"/>
              <a:pPr/>
              <a:t>‹nº›</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D79B778-9B5B-44B4-90AA-9D0DD5F65344}" type="slidenum">
              <a:rPr lang="en-US"/>
              <a:pPr/>
              <a:t>‹nº›</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noChangeArrowheads="1"/>
          </p:cNvSpPr>
          <p:nvPr>
            <p:ph type="ftr" sz="quarter" idx="10"/>
          </p:nvPr>
        </p:nvSpPr>
        <p:spPr>
          <a:xfrm>
            <a:off x="3124200" y="6356350"/>
            <a:ext cx="2895600" cy="365125"/>
          </a:xfrm>
          <a:prstGeom prst="rect">
            <a:avLst/>
          </a:prstGeom>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75E3C075-1F72-4B9B-8386-29E8D45DD7DC}" type="slidenum">
              <a:rPr lang="en-US"/>
              <a:pPr>
                <a:defRPr/>
              </a:pPr>
              <a:t>‹nº›</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62" name="Picture 38"/>
          <p:cNvPicPr>
            <a:picLocks noChangeAspect="1" noChangeArrowheads="1"/>
          </p:cNvPicPr>
          <p:nvPr userDrawn="1"/>
        </p:nvPicPr>
        <p:blipFill>
          <a:blip r:embed="rId13" cstate="print"/>
          <a:srcRect/>
          <a:stretch>
            <a:fillRect/>
          </a:stretch>
        </p:blipFill>
        <p:spPr bwMode="auto">
          <a:xfrm>
            <a:off x="3886200" y="3448050"/>
            <a:ext cx="5257800" cy="3409950"/>
          </a:xfrm>
          <a:prstGeom prst="rect">
            <a:avLst/>
          </a:prstGeom>
          <a:noFill/>
          <a:ln w="9525">
            <a:noFill/>
            <a:miter lim="800000"/>
            <a:headEnd/>
            <a:tailEnd/>
          </a:ln>
          <a:effectLst/>
        </p:spPr>
      </p:pic>
      <p:pic>
        <p:nvPicPr>
          <p:cNvPr id="1063" name="Picture 39"/>
          <p:cNvPicPr>
            <a:picLocks noChangeAspect="1" noChangeArrowheads="1"/>
          </p:cNvPicPr>
          <p:nvPr userDrawn="1"/>
        </p:nvPicPr>
        <p:blipFill>
          <a:blip r:embed="rId14" cstate="print"/>
          <a:srcRect/>
          <a:stretch>
            <a:fillRect/>
          </a:stretch>
        </p:blipFill>
        <p:spPr bwMode="auto">
          <a:xfrm>
            <a:off x="5029200" y="1676400"/>
            <a:ext cx="4114800" cy="2324100"/>
          </a:xfrm>
          <a:prstGeom prst="rect">
            <a:avLst/>
          </a:prstGeom>
          <a:noFill/>
          <a:ln w="9525">
            <a:noFill/>
            <a:miter lim="800000"/>
            <a:headEnd/>
            <a:tailEnd/>
          </a:ln>
          <a:effectLst/>
        </p:spPr>
      </p:pic>
      <p:sp>
        <p:nvSpPr>
          <p:cNvPr id="13" name="Freeform 12"/>
          <p:cNvSpPr/>
          <p:nvPr userDrawn="1"/>
        </p:nvSpPr>
        <p:spPr>
          <a:xfrm>
            <a:off x="0" y="-7258"/>
            <a:ext cx="9129486" cy="6894286"/>
          </a:xfrm>
          <a:custGeom>
            <a:avLst/>
            <a:gdLst>
              <a:gd name="connsiteX0" fmla="*/ 0 w 9129486"/>
              <a:gd name="connsiteY0" fmla="*/ 0 h 6894286"/>
              <a:gd name="connsiteX1" fmla="*/ 9129486 w 9129486"/>
              <a:gd name="connsiteY1" fmla="*/ 0 h 6894286"/>
              <a:gd name="connsiteX2" fmla="*/ 9129486 w 9129486"/>
              <a:gd name="connsiteY2" fmla="*/ 1669143 h 6894286"/>
              <a:gd name="connsiteX3" fmla="*/ 8824686 w 9129486"/>
              <a:gd name="connsiteY3" fmla="*/ 1669143 h 6894286"/>
              <a:gd name="connsiteX4" fmla="*/ 8432800 w 9129486"/>
              <a:gd name="connsiteY4" fmla="*/ 1683657 h 6894286"/>
              <a:gd name="connsiteX5" fmla="*/ 8026400 w 9129486"/>
              <a:gd name="connsiteY5" fmla="*/ 1756229 h 6894286"/>
              <a:gd name="connsiteX6" fmla="*/ 7649029 w 9129486"/>
              <a:gd name="connsiteY6" fmla="*/ 1872343 h 6894286"/>
              <a:gd name="connsiteX7" fmla="*/ 7097486 w 9129486"/>
              <a:gd name="connsiteY7" fmla="*/ 2061029 h 6894286"/>
              <a:gd name="connsiteX8" fmla="*/ 6647543 w 9129486"/>
              <a:gd name="connsiteY8" fmla="*/ 2278743 h 6894286"/>
              <a:gd name="connsiteX9" fmla="*/ 6313714 w 9129486"/>
              <a:gd name="connsiteY9" fmla="*/ 2496457 h 6894286"/>
              <a:gd name="connsiteX10" fmla="*/ 5892800 w 9129486"/>
              <a:gd name="connsiteY10" fmla="*/ 2844800 h 6894286"/>
              <a:gd name="connsiteX11" fmla="*/ 5457371 w 9129486"/>
              <a:gd name="connsiteY11" fmla="*/ 3251200 h 6894286"/>
              <a:gd name="connsiteX12" fmla="*/ 5138057 w 9129486"/>
              <a:gd name="connsiteY12" fmla="*/ 3628571 h 6894286"/>
              <a:gd name="connsiteX13" fmla="*/ 4804229 w 9129486"/>
              <a:gd name="connsiteY13" fmla="*/ 4107543 h 6894286"/>
              <a:gd name="connsiteX14" fmla="*/ 4542971 w 9129486"/>
              <a:gd name="connsiteY14" fmla="*/ 4601029 h 6894286"/>
              <a:gd name="connsiteX15" fmla="*/ 4296229 w 9129486"/>
              <a:gd name="connsiteY15" fmla="*/ 5210629 h 6894286"/>
              <a:gd name="connsiteX16" fmla="*/ 4136571 w 9129486"/>
              <a:gd name="connsiteY16" fmla="*/ 5820229 h 6894286"/>
              <a:gd name="connsiteX17" fmla="*/ 4064000 w 9129486"/>
              <a:gd name="connsiteY17" fmla="*/ 6299200 h 6894286"/>
              <a:gd name="connsiteX18" fmla="*/ 4020457 w 9129486"/>
              <a:gd name="connsiteY18" fmla="*/ 6894286 h 6894286"/>
              <a:gd name="connsiteX19" fmla="*/ 0 w 9129486"/>
              <a:gd name="connsiteY19" fmla="*/ 6865257 h 6894286"/>
              <a:gd name="connsiteX20" fmla="*/ 0 w 9129486"/>
              <a:gd name="connsiteY20" fmla="*/ 0 h 68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29486" h="6894286">
                <a:moveTo>
                  <a:pt x="0" y="0"/>
                </a:moveTo>
                <a:lnTo>
                  <a:pt x="9129486" y="0"/>
                </a:lnTo>
                <a:lnTo>
                  <a:pt x="9129486" y="1669143"/>
                </a:lnTo>
                <a:lnTo>
                  <a:pt x="8824686" y="1669143"/>
                </a:lnTo>
                <a:lnTo>
                  <a:pt x="8432800" y="1683657"/>
                </a:lnTo>
                <a:lnTo>
                  <a:pt x="8026400" y="1756229"/>
                </a:lnTo>
                <a:lnTo>
                  <a:pt x="7649029" y="1872343"/>
                </a:lnTo>
                <a:lnTo>
                  <a:pt x="7097486" y="2061029"/>
                </a:lnTo>
                <a:lnTo>
                  <a:pt x="6647543" y="2278743"/>
                </a:lnTo>
                <a:lnTo>
                  <a:pt x="6313714" y="2496457"/>
                </a:lnTo>
                <a:lnTo>
                  <a:pt x="5892800" y="2844800"/>
                </a:lnTo>
                <a:lnTo>
                  <a:pt x="5457371" y="3251200"/>
                </a:lnTo>
                <a:lnTo>
                  <a:pt x="5138057" y="3628571"/>
                </a:lnTo>
                <a:lnTo>
                  <a:pt x="4804229" y="4107543"/>
                </a:lnTo>
                <a:lnTo>
                  <a:pt x="4542971" y="4601029"/>
                </a:lnTo>
                <a:lnTo>
                  <a:pt x="4296229" y="5210629"/>
                </a:lnTo>
                <a:lnTo>
                  <a:pt x="4136571" y="5820229"/>
                </a:lnTo>
                <a:lnTo>
                  <a:pt x="4064000" y="6299200"/>
                </a:lnTo>
                <a:lnTo>
                  <a:pt x="4020457" y="6894286"/>
                </a:lnTo>
                <a:lnTo>
                  <a:pt x="0" y="6865257"/>
                </a:lnTo>
                <a:lnTo>
                  <a:pt x="0" y="0"/>
                </a:lnTo>
                <a:close/>
              </a:path>
            </a:pathLst>
          </a:custGeom>
          <a:solidFill>
            <a:schemeClr val="bg1">
              <a:lumMod val="95000"/>
            </a:scheme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USACE_logo"/>
          <p:cNvPicPr>
            <a:picLocks noChangeAspect="1" noChangeArrowheads="1"/>
          </p:cNvPicPr>
          <p:nvPr userDrawn="1"/>
        </p:nvPicPr>
        <p:blipFill>
          <a:blip r:embed="rId15" cstate="print"/>
          <a:srcRect/>
          <a:stretch>
            <a:fillRect/>
          </a:stretch>
        </p:blipFill>
        <p:spPr bwMode="auto">
          <a:xfrm>
            <a:off x="228600" y="5081588"/>
            <a:ext cx="1371600" cy="938213"/>
          </a:xfrm>
          <a:prstGeom prst="rect">
            <a:avLst/>
          </a:prstGeom>
          <a:noFill/>
        </p:spPr>
      </p:pic>
      <p:sp>
        <p:nvSpPr>
          <p:cNvPr id="1043" name="Line 19"/>
          <p:cNvSpPr>
            <a:spLocks noChangeShapeType="1"/>
          </p:cNvSpPr>
          <p:nvPr/>
        </p:nvSpPr>
        <p:spPr bwMode="auto">
          <a:xfrm>
            <a:off x="4953000" y="3962400"/>
            <a:ext cx="4191000" cy="0"/>
          </a:xfrm>
          <a:prstGeom prst="line">
            <a:avLst/>
          </a:prstGeom>
          <a:noFill/>
          <a:ln w="63500">
            <a:solidFill>
              <a:schemeClr val="bg1"/>
            </a:solidFill>
            <a:round/>
            <a:headEnd/>
            <a:tailEnd/>
          </a:ln>
          <a:effectLst/>
        </p:spPr>
        <p:txBody>
          <a:bodyPr/>
          <a:lstStyle/>
          <a:p>
            <a:endParaRPr lang="en-US"/>
          </a:p>
        </p:txBody>
      </p:sp>
      <p:sp>
        <p:nvSpPr>
          <p:cNvPr id="1026" name="Rectangle 2"/>
          <p:cNvSpPr>
            <a:spLocks noGrp="1" noChangeArrowheads="1"/>
          </p:cNvSpPr>
          <p:nvPr>
            <p:ph type="title"/>
          </p:nvPr>
        </p:nvSpPr>
        <p:spPr bwMode="auto">
          <a:xfrm>
            <a:off x="76200" y="152400"/>
            <a:ext cx="6324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PRESENTATION TITLE</a:t>
            </a:r>
          </a:p>
        </p:txBody>
      </p:sp>
      <p:sp>
        <p:nvSpPr>
          <p:cNvPr id="1033" name="Text Box 9"/>
          <p:cNvSpPr txBox="1">
            <a:spLocks noChangeArrowheads="1"/>
          </p:cNvSpPr>
          <p:nvPr/>
        </p:nvSpPr>
        <p:spPr bwMode="auto">
          <a:xfrm>
            <a:off x="136525" y="6096000"/>
            <a:ext cx="2454275" cy="549275"/>
          </a:xfrm>
          <a:prstGeom prst="rect">
            <a:avLst/>
          </a:prstGeom>
          <a:noFill/>
          <a:ln w="9525">
            <a:noFill/>
            <a:miter lim="800000"/>
            <a:headEnd/>
            <a:tailEnd/>
          </a:ln>
          <a:effectLst/>
        </p:spPr>
        <p:txBody>
          <a:bodyPr wrap="square">
            <a:spAutoFit/>
          </a:bodyPr>
          <a:lstStyle/>
          <a:p>
            <a:r>
              <a:rPr lang="en-US" sz="1200" b="1" smtClean="0"/>
              <a:t>Corps </a:t>
            </a:r>
            <a:r>
              <a:rPr lang="en-US" sz="1200" b="1"/>
              <a:t>of Engineers</a:t>
            </a:r>
          </a:p>
          <a:p>
            <a:r>
              <a:rPr lang="en-US" b="1"/>
              <a:t>BUILDING STRONG</a:t>
            </a:r>
            <a:r>
              <a:rPr lang="en-US" sz="1400" b="1" baseline="-25000"/>
              <a:t>®</a:t>
            </a:r>
          </a:p>
        </p:txBody>
      </p:sp>
      <p:pic>
        <p:nvPicPr>
          <p:cNvPr id="10" name="Picture 23"/>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228600" y="3886200"/>
            <a:ext cx="1207672" cy="1131304"/>
          </a:xfrm>
          <a:prstGeom prst="rect">
            <a:avLst/>
          </a:prstGeom>
          <a:noFill/>
        </p:spPr>
      </p:pic>
      <p:pic>
        <p:nvPicPr>
          <p:cNvPr id="11" name="Picture 25"/>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676400" y="3886200"/>
            <a:ext cx="1143000" cy="1143000"/>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Arial" charset="0"/>
        </a:defRPr>
      </a:lvl2pPr>
      <a:lvl3pPr algn="l" rtl="0" fontAlgn="base">
        <a:spcBef>
          <a:spcPct val="0"/>
        </a:spcBef>
        <a:spcAft>
          <a:spcPct val="0"/>
        </a:spcAft>
        <a:defRPr sz="3600" b="1">
          <a:solidFill>
            <a:schemeClr val="tx2"/>
          </a:solidFill>
          <a:latin typeface="Arial" charset="0"/>
        </a:defRPr>
      </a:lvl3pPr>
      <a:lvl4pPr algn="l" rtl="0" fontAlgn="base">
        <a:spcBef>
          <a:spcPct val="0"/>
        </a:spcBef>
        <a:spcAft>
          <a:spcPct val="0"/>
        </a:spcAft>
        <a:defRPr sz="3600" b="1">
          <a:solidFill>
            <a:schemeClr val="tx2"/>
          </a:solidFill>
          <a:latin typeface="Arial" charset="0"/>
        </a:defRPr>
      </a:lvl4pPr>
      <a:lvl5pPr algn="l" rtl="0" fontAlgn="base">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fld id="{3687647A-9332-4357-AB56-6FD9E33C24C2}" type="slidenum">
              <a:rPr lang="en-US"/>
              <a:pPr/>
              <a:t>‹nº›</a:t>
            </a:fld>
            <a:endParaRPr lang="en-US"/>
          </a:p>
        </p:txBody>
      </p:sp>
      <p:sp>
        <p:nvSpPr>
          <p:cNvPr id="3082" name="Line 10"/>
          <p:cNvSpPr>
            <a:spLocks noChangeShapeType="1"/>
          </p:cNvSpPr>
          <p:nvPr/>
        </p:nvSpPr>
        <p:spPr bwMode="auto">
          <a:xfrm flipH="1">
            <a:off x="381000" y="6324600"/>
            <a:ext cx="7467600" cy="0"/>
          </a:xfrm>
          <a:prstGeom prst="line">
            <a:avLst/>
          </a:prstGeom>
          <a:noFill/>
          <a:ln w="9525">
            <a:solidFill>
              <a:schemeClr val="tx1"/>
            </a:solidFill>
            <a:round/>
            <a:headEnd/>
            <a:tailEnd/>
          </a:ln>
          <a:effectLst/>
        </p:spPr>
        <p:txBody>
          <a:bodyPr/>
          <a:lstStyle/>
          <a:p>
            <a:endParaRPr lang="en-US"/>
          </a:p>
        </p:txBody>
      </p:sp>
      <p:pic>
        <p:nvPicPr>
          <p:cNvPr id="8" name="Picture 8" descr="USACE_logo"/>
          <p:cNvPicPr>
            <a:picLocks noChangeAspect="1" noChangeArrowheads="1"/>
          </p:cNvPicPr>
          <p:nvPr userDrawn="1"/>
        </p:nvPicPr>
        <p:blipFill>
          <a:blip r:embed="rId14" cstate="print"/>
          <a:srcRect/>
          <a:stretch>
            <a:fillRect/>
          </a:stretch>
        </p:blipFill>
        <p:spPr bwMode="auto">
          <a:xfrm>
            <a:off x="8106597" y="5943600"/>
            <a:ext cx="1037403" cy="709613"/>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SzPct val="75000"/>
        <a:buFont typeface="Arial" charset="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fontAlgn="base">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avid.B.Paul@usace.army.mi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16.xml"/><Relationship Id="rId4" Type="http://schemas.openxmlformats.org/officeDocument/2006/relationships/image" Target="../media/image24.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13.xml"/><Relationship Id="rId5" Type="http://schemas.openxmlformats.org/officeDocument/2006/relationships/image" Target="../media/image28.jpeg"/><Relationship Id="rId4" Type="http://schemas.openxmlformats.org/officeDocument/2006/relationships/image" Target="../media/image27.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3.xml"/><Relationship Id="rId5" Type="http://schemas.openxmlformats.org/officeDocument/2006/relationships/image" Target="../media/image37.jpeg"/><Relationship Id="rId4" Type="http://schemas.openxmlformats.org/officeDocument/2006/relationships/image" Target="../media/image36.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6200" y="152400"/>
            <a:ext cx="9067800" cy="1470025"/>
          </a:xfrm>
        </p:spPr>
        <p:txBody>
          <a:bodyPr/>
          <a:lstStyle/>
          <a:p>
            <a:r>
              <a:rPr lang="en-US" sz="3200" dirty="0" smtClean="0">
                <a:solidFill>
                  <a:schemeClr val="tx1"/>
                </a:solidFill>
              </a:rPr>
              <a:t>ANÁLISE DE MODO DE FALHA POTENCIAL</a:t>
            </a:r>
            <a:endParaRPr lang="en-US" sz="3200" dirty="0">
              <a:solidFill>
                <a:schemeClr val="tx1"/>
              </a:solidFill>
            </a:endParaRPr>
          </a:p>
        </p:txBody>
      </p:sp>
      <p:sp>
        <p:nvSpPr>
          <p:cNvPr id="4100" name="Text Box 4"/>
          <p:cNvSpPr txBox="1">
            <a:spLocks noChangeArrowheads="1"/>
          </p:cNvSpPr>
          <p:nvPr/>
        </p:nvSpPr>
        <p:spPr bwMode="auto">
          <a:xfrm>
            <a:off x="152400" y="1752600"/>
            <a:ext cx="3810000" cy="2185214"/>
          </a:xfrm>
          <a:prstGeom prst="rect">
            <a:avLst/>
          </a:prstGeom>
          <a:noFill/>
          <a:ln w="9525">
            <a:noFill/>
            <a:miter lim="800000"/>
            <a:headEnd/>
            <a:tailEnd/>
          </a:ln>
          <a:effectLst/>
        </p:spPr>
        <p:txBody>
          <a:bodyPr wrap="square">
            <a:spAutoFit/>
          </a:bodyPr>
          <a:lstStyle/>
          <a:p>
            <a:r>
              <a:rPr lang="en-US" sz="1600" b="1" dirty="0" smtClean="0"/>
              <a:t>Dave Paul, P.E.</a:t>
            </a:r>
          </a:p>
          <a:p>
            <a:r>
              <a:rPr lang="en-US" sz="1600" dirty="0" err="1"/>
              <a:t>Chefe</a:t>
            </a:r>
            <a:r>
              <a:rPr lang="en-US" sz="1600" dirty="0"/>
              <a:t>, </a:t>
            </a:r>
            <a:r>
              <a:rPr lang="en-US" sz="1600" dirty="0" err="1"/>
              <a:t>Engenharia</a:t>
            </a:r>
            <a:r>
              <a:rPr lang="en-US" sz="1600" dirty="0"/>
              <a:t> Civil</a:t>
            </a:r>
          </a:p>
          <a:p>
            <a:r>
              <a:rPr lang="en-US" sz="1600" dirty="0"/>
              <a:t>US Army Corps of Engineers</a:t>
            </a:r>
          </a:p>
          <a:p>
            <a:r>
              <a:rPr lang="en-US" sz="1600" dirty="0"/>
              <a:t>Centro de </a:t>
            </a:r>
            <a:r>
              <a:rPr lang="en-US" sz="1600" dirty="0" err="1"/>
              <a:t>Gerenciamento</a:t>
            </a:r>
            <a:r>
              <a:rPr lang="en-US" sz="1600" dirty="0"/>
              <a:t> de </a:t>
            </a:r>
            <a:r>
              <a:rPr lang="en-US" sz="1600" dirty="0" err="1" smtClean="0"/>
              <a:t>Riscos</a:t>
            </a:r>
            <a:r>
              <a:rPr lang="en-US" sz="1600" dirty="0" smtClean="0"/>
              <a:t>   </a:t>
            </a:r>
          </a:p>
          <a:p>
            <a:r>
              <a:rPr lang="en-US" sz="1600" smtClean="0">
                <a:hlinkClick r:id="rId2"/>
              </a:rPr>
              <a:t>David.B.Paul@usace.army.mil</a:t>
            </a:r>
            <a:endParaRPr lang="en-US" sz="1600" dirty="0" smtClean="0"/>
          </a:p>
          <a:p>
            <a:pPr>
              <a:spcBef>
                <a:spcPts val="0"/>
              </a:spcBef>
            </a:pPr>
            <a:endParaRPr lang="en-US" sz="1400" dirty="0" smtClean="0"/>
          </a:p>
          <a:p>
            <a:pPr>
              <a:spcBef>
                <a:spcPts val="0"/>
              </a:spcBef>
            </a:pPr>
            <a:r>
              <a:rPr lang="en-US" sz="1400" dirty="0" err="1" smtClean="0"/>
              <a:t>Oficina</a:t>
            </a:r>
            <a:r>
              <a:rPr lang="en-US" sz="1400" dirty="0" smtClean="0"/>
              <a:t> </a:t>
            </a:r>
            <a:r>
              <a:rPr lang="en-US" sz="1400" dirty="0" err="1" smtClean="0"/>
              <a:t>sobre</a:t>
            </a:r>
            <a:r>
              <a:rPr lang="en-US" sz="1400" dirty="0" smtClean="0"/>
              <a:t> </a:t>
            </a:r>
            <a:r>
              <a:rPr lang="en-US" sz="1400" dirty="0" err="1" smtClean="0"/>
              <a:t>Segurança</a:t>
            </a:r>
            <a:r>
              <a:rPr lang="en-US" sz="1400" dirty="0" smtClean="0"/>
              <a:t> de </a:t>
            </a:r>
            <a:r>
              <a:rPr lang="en-US" sz="1400" dirty="0" err="1" smtClean="0"/>
              <a:t>Barragens</a:t>
            </a:r>
            <a:endParaRPr lang="en-US" sz="1400" dirty="0" smtClean="0"/>
          </a:p>
          <a:p>
            <a:pPr>
              <a:spcBef>
                <a:spcPts val="0"/>
              </a:spcBef>
            </a:pPr>
            <a:r>
              <a:rPr lang="en-US" sz="1400" dirty="0" smtClean="0"/>
              <a:t>Brasília, </a:t>
            </a:r>
            <a:r>
              <a:rPr lang="en-US" sz="1400" dirty="0" err="1" smtClean="0"/>
              <a:t>Brasil</a:t>
            </a:r>
            <a:endParaRPr lang="en-US" sz="1400" dirty="0" smtClean="0"/>
          </a:p>
          <a:p>
            <a:pPr>
              <a:spcBef>
                <a:spcPts val="0"/>
              </a:spcBef>
            </a:pPr>
            <a:r>
              <a:rPr lang="en-US" sz="1400" dirty="0" smtClean="0"/>
              <a:t>20-24 </a:t>
            </a:r>
            <a:r>
              <a:rPr lang="en-US" sz="1400" dirty="0" err="1" smtClean="0"/>
              <a:t>maio</a:t>
            </a:r>
            <a:r>
              <a:rPr lang="en-US" sz="1400" dirty="0" smtClean="0"/>
              <a:t> 2013</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a:spLocks noGrp="1"/>
          </p:cNvSpPr>
          <p:nvPr>
            <p:ph type="sldNum" sz="quarter" idx="4294967295"/>
          </p:nvPr>
        </p:nvSpPr>
        <p:spPr>
          <a:xfrm>
            <a:off x="3124200" y="6356350"/>
            <a:ext cx="2895600" cy="365125"/>
          </a:xfrm>
          <a:prstGeom prst="rect">
            <a:avLst/>
          </a:prstGeom>
          <a:noFill/>
        </p:spPr>
        <p:txBody>
          <a:bodyPr/>
          <a:lstStyle/>
          <a:p>
            <a:fld id="{B43FAB2F-FF34-4F4C-88B1-B9F58003B8D1}" type="slidenum">
              <a:rPr lang="en-US" smtClean="0"/>
              <a:pPr/>
              <a:t>10</a:t>
            </a:fld>
            <a:endParaRPr lang="en-US" smtClean="0"/>
          </a:p>
        </p:txBody>
      </p:sp>
      <p:sp>
        <p:nvSpPr>
          <p:cNvPr id="8195" name="Rectangle 2"/>
          <p:cNvSpPr>
            <a:spLocks noGrp="1" noChangeArrowheads="1"/>
          </p:cNvSpPr>
          <p:nvPr>
            <p:ph type="title"/>
          </p:nvPr>
        </p:nvSpPr>
        <p:spPr>
          <a:xfrm>
            <a:off x="1143000" y="274638"/>
            <a:ext cx="7543800" cy="1143000"/>
          </a:xfrm>
        </p:spPr>
        <p:txBody>
          <a:bodyPr>
            <a:normAutofit/>
          </a:bodyPr>
          <a:lstStyle/>
          <a:p>
            <a:pPr eaLnBrk="1" hangingPunct="1"/>
            <a:r>
              <a:rPr lang="en-US" dirty="0" err="1" smtClean="0"/>
              <a:t>Componentes</a:t>
            </a:r>
            <a:endParaRPr lang="en-US" dirty="0" smtClean="0"/>
          </a:p>
        </p:txBody>
      </p:sp>
      <p:sp>
        <p:nvSpPr>
          <p:cNvPr id="8196" name="Rectangle 3"/>
          <p:cNvSpPr>
            <a:spLocks noGrp="1" noChangeArrowheads="1"/>
          </p:cNvSpPr>
          <p:nvPr>
            <p:ph type="body" idx="1"/>
          </p:nvPr>
        </p:nvSpPr>
        <p:spPr>
          <a:xfrm>
            <a:off x="838200" y="1371600"/>
            <a:ext cx="7848600" cy="4525963"/>
          </a:xfrm>
        </p:spPr>
        <p:txBody>
          <a:bodyPr/>
          <a:lstStyle/>
          <a:p>
            <a:pPr eaLnBrk="1" hangingPunct="1"/>
            <a:r>
              <a:rPr lang="en-US" sz="2400" dirty="0" err="1" smtClean="0"/>
              <a:t>Avaliações</a:t>
            </a:r>
            <a:r>
              <a:rPr lang="en-US" sz="2400" dirty="0" smtClean="0"/>
              <a:t> do </a:t>
            </a:r>
            <a:r>
              <a:rPr lang="en-US" sz="2400" dirty="0" err="1" smtClean="0"/>
              <a:t>risco</a:t>
            </a:r>
            <a:r>
              <a:rPr lang="en-US" sz="2400" dirty="0" smtClean="0"/>
              <a:t> </a:t>
            </a:r>
            <a:r>
              <a:rPr lang="en-US" sz="2400" dirty="0" err="1" smtClean="0"/>
              <a:t>sísmico</a:t>
            </a:r>
            <a:r>
              <a:rPr lang="en-US" sz="2400" dirty="0" smtClean="0"/>
              <a:t> e </a:t>
            </a:r>
            <a:r>
              <a:rPr lang="en-US" sz="2400" dirty="0" err="1" smtClean="0"/>
              <a:t>hidrológico</a:t>
            </a:r>
            <a:endParaRPr lang="en-US" sz="2400" dirty="0" smtClean="0"/>
          </a:p>
          <a:p>
            <a:pPr eaLnBrk="1" hangingPunct="1"/>
            <a:r>
              <a:rPr lang="en-US" sz="2400" dirty="0" err="1" smtClean="0"/>
              <a:t>Análise</a:t>
            </a:r>
            <a:r>
              <a:rPr lang="en-US" sz="2400" dirty="0" smtClean="0"/>
              <a:t> e </a:t>
            </a:r>
            <a:r>
              <a:rPr lang="en-US" sz="2400" dirty="0" err="1" smtClean="0"/>
              <a:t>triagem</a:t>
            </a:r>
            <a:r>
              <a:rPr lang="en-US" sz="2400" dirty="0" smtClean="0"/>
              <a:t> de </a:t>
            </a:r>
            <a:r>
              <a:rPr lang="en-US" sz="2400" dirty="0" err="1" smtClean="0"/>
              <a:t>modos</a:t>
            </a:r>
            <a:r>
              <a:rPr lang="en-US" sz="2400" dirty="0" smtClean="0"/>
              <a:t> de </a:t>
            </a:r>
            <a:r>
              <a:rPr lang="en-US" sz="2400" dirty="0" err="1" smtClean="0"/>
              <a:t>falha</a:t>
            </a:r>
            <a:endParaRPr lang="en-US" sz="2400" dirty="0" smtClean="0"/>
          </a:p>
          <a:p>
            <a:pPr eaLnBrk="1" hangingPunct="1"/>
            <a:r>
              <a:rPr lang="en-US" sz="2400" dirty="0" err="1" smtClean="0"/>
              <a:t>Árvores</a:t>
            </a:r>
            <a:r>
              <a:rPr lang="en-US" sz="2400" dirty="0" smtClean="0"/>
              <a:t> de </a:t>
            </a:r>
            <a:r>
              <a:rPr lang="en-US" sz="2400" dirty="0" err="1" smtClean="0"/>
              <a:t>eventos</a:t>
            </a:r>
            <a:r>
              <a:rPr lang="en-US" sz="2400" dirty="0" smtClean="0"/>
              <a:t> e </a:t>
            </a:r>
            <a:r>
              <a:rPr lang="en-US" sz="2400" dirty="0" err="1" smtClean="0"/>
              <a:t>curvas</a:t>
            </a:r>
            <a:r>
              <a:rPr lang="en-US" sz="2400" dirty="0" smtClean="0"/>
              <a:t> de </a:t>
            </a:r>
            <a:r>
              <a:rPr lang="en-US" sz="2400" dirty="0" err="1" smtClean="0"/>
              <a:t>resposta</a:t>
            </a:r>
            <a:r>
              <a:rPr lang="en-US" sz="2400" dirty="0" smtClean="0"/>
              <a:t> do </a:t>
            </a:r>
            <a:r>
              <a:rPr lang="en-US" sz="2400" dirty="0" err="1" smtClean="0"/>
              <a:t>sistema</a:t>
            </a:r>
            <a:endParaRPr lang="en-US" sz="2400" dirty="0" smtClean="0"/>
          </a:p>
          <a:p>
            <a:pPr eaLnBrk="1" hangingPunct="1"/>
            <a:r>
              <a:rPr lang="en-US" sz="2400" dirty="0" err="1" smtClean="0"/>
              <a:t>Análise</a:t>
            </a:r>
            <a:r>
              <a:rPr lang="en-US" sz="2400" dirty="0" smtClean="0"/>
              <a:t> e </a:t>
            </a:r>
            <a:r>
              <a:rPr lang="en-US" sz="2400" dirty="0" err="1" smtClean="0"/>
              <a:t>modelos</a:t>
            </a:r>
            <a:r>
              <a:rPr lang="en-US" sz="2400" dirty="0" smtClean="0"/>
              <a:t> </a:t>
            </a:r>
            <a:r>
              <a:rPr lang="en-US" sz="2400" dirty="0" err="1" smtClean="0"/>
              <a:t>probabilísticos</a:t>
            </a:r>
            <a:endParaRPr lang="en-US" sz="2400" dirty="0" smtClean="0"/>
          </a:p>
          <a:p>
            <a:pPr eaLnBrk="1" hangingPunct="1"/>
            <a:r>
              <a:rPr lang="en-US" sz="2400" dirty="0" err="1" smtClean="0"/>
              <a:t>Probabilidade</a:t>
            </a:r>
            <a:r>
              <a:rPr lang="en-US" sz="2400" dirty="0" smtClean="0"/>
              <a:t> </a:t>
            </a:r>
            <a:r>
              <a:rPr lang="en-US" sz="2400" dirty="0" err="1" smtClean="0"/>
              <a:t>subjetiva</a:t>
            </a:r>
            <a:r>
              <a:rPr lang="en-US" sz="2400" dirty="0" smtClean="0"/>
              <a:t> </a:t>
            </a:r>
            <a:r>
              <a:rPr lang="en-US" sz="2400" dirty="0" smtClean="0">
                <a:solidFill>
                  <a:schemeClr val="accent4"/>
                </a:solidFill>
              </a:rPr>
              <a:t>e </a:t>
            </a:r>
            <a:r>
              <a:rPr lang="en-US" sz="2400" dirty="0" err="1" smtClean="0">
                <a:solidFill>
                  <a:schemeClr val="accent4"/>
                </a:solidFill>
              </a:rPr>
              <a:t>Interpretação</a:t>
            </a:r>
            <a:r>
              <a:rPr lang="en-US" sz="2400" dirty="0" smtClean="0">
                <a:solidFill>
                  <a:schemeClr val="accent4"/>
                </a:solidFill>
              </a:rPr>
              <a:t> de </a:t>
            </a:r>
            <a:r>
              <a:rPr lang="en-US" sz="2400" dirty="0" err="1" smtClean="0">
                <a:solidFill>
                  <a:schemeClr val="accent4"/>
                </a:solidFill>
              </a:rPr>
              <a:t>Peritos</a:t>
            </a:r>
            <a:endParaRPr lang="en-US" sz="2400" dirty="0" smtClean="0">
              <a:solidFill>
                <a:schemeClr val="accent4"/>
              </a:solidFill>
            </a:endParaRPr>
          </a:p>
          <a:p>
            <a:pPr eaLnBrk="1" hangingPunct="1"/>
            <a:r>
              <a:rPr lang="en-US" sz="2400" dirty="0" err="1" smtClean="0"/>
              <a:t>Avaliação</a:t>
            </a:r>
            <a:r>
              <a:rPr lang="en-US" sz="2400" dirty="0" smtClean="0"/>
              <a:t> de </a:t>
            </a:r>
            <a:r>
              <a:rPr lang="en-US" sz="2400" dirty="0" err="1" smtClean="0"/>
              <a:t>consequências</a:t>
            </a:r>
            <a:endParaRPr lang="en-US" sz="2400" dirty="0" smtClean="0"/>
          </a:p>
          <a:p>
            <a:pPr eaLnBrk="1" hangingPunct="1"/>
            <a:endParaRPr lang="en-US" sz="2400" dirty="0" smtClean="0"/>
          </a:p>
          <a:p>
            <a:pPr eaLnBrk="1" hangingPunct="1"/>
            <a:r>
              <a:rPr lang="en-US" sz="2400" dirty="0" smtClean="0"/>
              <a:t>O restante do </a:t>
            </a:r>
            <a:r>
              <a:rPr lang="en-US" sz="2400" dirty="0" err="1" smtClean="0"/>
              <a:t>curso</a:t>
            </a:r>
            <a:r>
              <a:rPr lang="en-US" sz="2400" dirty="0" smtClean="0"/>
              <a:t> </a:t>
            </a:r>
            <a:r>
              <a:rPr lang="en-US" sz="2400" dirty="0" err="1" smtClean="0"/>
              <a:t>focará</a:t>
            </a:r>
            <a:r>
              <a:rPr lang="en-US" sz="2400" dirty="0" smtClean="0"/>
              <a:t> </a:t>
            </a:r>
            <a:r>
              <a:rPr lang="en-US" sz="2400" dirty="0" err="1" smtClean="0"/>
              <a:t>nestes</a:t>
            </a:r>
            <a:r>
              <a:rPr lang="en-US" sz="2400" dirty="0" smtClean="0"/>
              <a:t> </a:t>
            </a:r>
            <a:r>
              <a:rPr lang="en-US" sz="2400" dirty="0" err="1" smtClean="0"/>
              <a:t>pontos</a:t>
            </a:r>
            <a:r>
              <a:rPr lang="en-US" sz="2400" dirty="0" smtClean="0"/>
              <a:t> e </a:t>
            </a:r>
            <a:r>
              <a:rPr lang="en-US" sz="2400" dirty="0" err="1" smtClean="0"/>
              <a:t>sua</a:t>
            </a:r>
            <a:r>
              <a:rPr lang="en-US" sz="2400" dirty="0" smtClean="0"/>
              <a:t> </a:t>
            </a:r>
            <a:r>
              <a:rPr lang="en-US" sz="2400" dirty="0" err="1" smtClean="0"/>
              <a:t>aplicação</a:t>
            </a:r>
            <a:r>
              <a:rPr lang="en-US" sz="2400" dirty="0" smtClean="0"/>
              <a:t> a </a:t>
            </a:r>
            <a:r>
              <a:rPr lang="en-US" sz="2400" dirty="0" err="1" smtClean="0"/>
              <a:t>modos</a:t>
            </a:r>
            <a:r>
              <a:rPr lang="en-US" sz="2400" dirty="0" smtClean="0"/>
              <a:t> de </a:t>
            </a:r>
            <a:r>
              <a:rPr lang="en-US" sz="2400" dirty="0" err="1" smtClean="0"/>
              <a:t>falha</a:t>
            </a:r>
            <a:r>
              <a:rPr lang="en-US" sz="2400" dirty="0" smtClean="0"/>
              <a:t> </a:t>
            </a:r>
            <a:r>
              <a:rPr lang="en-US" sz="2400" dirty="0" err="1" smtClean="0"/>
              <a:t>potenciais</a:t>
            </a:r>
            <a:r>
              <a:rPr lang="en-US" sz="2400" dirty="0" smtClean="0"/>
              <a:t> </a:t>
            </a:r>
            <a:r>
              <a:rPr lang="en-US" sz="2400" dirty="0" err="1" smtClean="0"/>
              <a:t>específicos</a:t>
            </a:r>
            <a:r>
              <a:rPr lang="en-US" sz="2400" dirty="0" smtClean="0"/>
              <a:t>, </a:t>
            </a:r>
            <a:r>
              <a:rPr lang="en-US" sz="2400" dirty="0" err="1" smtClean="0"/>
              <a:t>assim</a:t>
            </a:r>
            <a:r>
              <a:rPr lang="en-US" sz="2400" dirty="0" smtClean="0"/>
              <a:t> </a:t>
            </a:r>
            <a:r>
              <a:rPr lang="en-US" sz="2400" dirty="0" err="1" smtClean="0"/>
              <a:t>como</a:t>
            </a:r>
            <a:r>
              <a:rPr lang="en-US" sz="2400" dirty="0" smtClean="0"/>
              <a:t> a </a:t>
            </a:r>
            <a:r>
              <a:rPr lang="en-US" sz="2400" dirty="0" err="1" smtClean="0"/>
              <a:t>comunicação</a:t>
            </a:r>
            <a:r>
              <a:rPr lang="en-US" sz="2400" dirty="0" smtClean="0"/>
              <a:t> de </a:t>
            </a:r>
            <a:r>
              <a:rPr lang="en-US" sz="2400" dirty="0" err="1" smtClean="0"/>
              <a:t>resultados</a:t>
            </a:r>
            <a:r>
              <a:rPr lang="en-US" sz="2400" dirty="0" smtClean="0"/>
              <a:t>.</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4294967295"/>
          </p:nvPr>
        </p:nvSpPr>
        <p:spPr>
          <a:xfrm>
            <a:off x="3124200" y="6356350"/>
            <a:ext cx="2895600" cy="365125"/>
          </a:xfrm>
          <a:prstGeom prst="rect">
            <a:avLst/>
          </a:prstGeom>
          <a:noFill/>
        </p:spPr>
        <p:txBody>
          <a:bodyPr/>
          <a:lstStyle/>
          <a:p>
            <a:fld id="{213355EF-D91F-4E4C-891A-EE2ACEBE8B99}" type="slidenum">
              <a:rPr lang="en-US" smtClean="0"/>
              <a:pPr/>
              <a:t>11</a:t>
            </a:fld>
            <a:endParaRPr lang="en-US" smtClean="0"/>
          </a:p>
        </p:txBody>
      </p:sp>
      <p:sp>
        <p:nvSpPr>
          <p:cNvPr id="9219" name="Rectangle 2"/>
          <p:cNvSpPr>
            <a:spLocks noGrp="1" noChangeArrowheads="1"/>
          </p:cNvSpPr>
          <p:nvPr>
            <p:ph type="title"/>
          </p:nvPr>
        </p:nvSpPr>
        <p:spPr>
          <a:xfrm>
            <a:off x="457200" y="0"/>
            <a:ext cx="8229600" cy="1143000"/>
          </a:xfrm>
        </p:spPr>
        <p:txBody>
          <a:bodyPr>
            <a:normAutofit fontScale="90000"/>
          </a:bodyPr>
          <a:lstStyle/>
          <a:p>
            <a:pPr eaLnBrk="1" hangingPunct="1"/>
            <a:r>
              <a:rPr lang="en-US" dirty="0" err="1" smtClean="0"/>
              <a:t>Exemplo</a:t>
            </a:r>
            <a:r>
              <a:rPr lang="en-US" dirty="0" smtClean="0"/>
              <a:t> </a:t>
            </a:r>
            <a:r>
              <a:rPr lang="en-US" dirty="0" err="1" smtClean="0"/>
              <a:t>para</a:t>
            </a:r>
            <a:r>
              <a:rPr lang="en-US" dirty="0" smtClean="0"/>
              <a:t> </a:t>
            </a:r>
            <a:r>
              <a:rPr lang="en-US" dirty="0" err="1"/>
              <a:t>I</a:t>
            </a:r>
            <a:r>
              <a:rPr lang="en-US" dirty="0" err="1" smtClean="0"/>
              <a:t>lustrar</a:t>
            </a:r>
            <a:r>
              <a:rPr lang="en-US" dirty="0" smtClean="0"/>
              <a:t> o </a:t>
            </a:r>
            <a:r>
              <a:rPr lang="en-US" dirty="0" err="1" smtClean="0"/>
              <a:t>Processo</a:t>
            </a:r>
            <a:endParaRPr lang="en-US" dirty="0" smtClean="0"/>
          </a:p>
        </p:txBody>
      </p:sp>
      <p:pic>
        <p:nvPicPr>
          <p:cNvPr id="9220" name="Picture 5" descr="fig_7-10"/>
          <p:cNvPicPr>
            <a:picLocks noChangeAspect="1" noChangeArrowheads="1"/>
          </p:cNvPicPr>
          <p:nvPr/>
        </p:nvPicPr>
        <p:blipFill>
          <a:blip r:embed="rId2" cstate="print"/>
          <a:srcRect/>
          <a:stretch>
            <a:fillRect/>
          </a:stretch>
        </p:blipFill>
        <p:spPr bwMode="auto">
          <a:xfrm>
            <a:off x="3733800" y="2743200"/>
            <a:ext cx="5229225" cy="3200400"/>
          </a:xfrm>
          <a:prstGeom prst="rect">
            <a:avLst/>
          </a:prstGeom>
          <a:noFill/>
          <a:ln w="9525">
            <a:noFill/>
            <a:miter lim="800000"/>
            <a:headEnd/>
            <a:tailEnd/>
          </a:ln>
        </p:spPr>
      </p:pic>
      <p:pic>
        <p:nvPicPr>
          <p:cNvPr id="9221" name="Picture 4"/>
          <p:cNvPicPr>
            <a:picLocks noChangeAspect="1" noChangeArrowheads="1"/>
          </p:cNvPicPr>
          <p:nvPr/>
        </p:nvPicPr>
        <p:blipFill>
          <a:blip r:embed="rId3" cstate="print"/>
          <a:srcRect/>
          <a:stretch>
            <a:fillRect/>
          </a:stretch>
        </p:blipFill>
        <p:spPr bwMode="auto">
          <a:xfrm>
            <a:off x="152400" y="990600"/>
            <a:ext cx="4689475" cy="3197225"/>
          </a:xfrm>
          <a:prstGeom prst="rect">
            <a:avLst/>
          </a:prstGeom>
          <a:noFill/>
          <a:ln w="9525">
            <a:noFill/>
            <a:miter lim="800000"/>
            <a:headEnd/>
            <a:tailEnd/>
          </a:ln>
        </p:spPr>
      </p:pic>
      <p:sp>
        <p:nvSpPr>
          <p:cNvPr id="9222" name="Text Box 6"/>
          <p:cNvSpPr txBox="1">
            <a:spLocks noChangeArrowheads="1"/>
          </p:cNvSpPr>
          <p:nvPr/>
        </p:nvSpPr>
        <p:spPr bwMode="auto">
          <a:xfrm>
            <a:off x="5638800" y="2362200"/>
            <a:ext cx="2819400" cy="461665"/>
          </a:xfrm>
          <a:prstGeom prst="rect">
            <a:avLst/>
          </a:prstGeom>
          <a:noFill/>
          <a:ln w="9525">
            <a:noFill/>
            <a:miter lim="800000"/>
            <a:headEnd/>
            <a:tailEnd/>
          </a:ln>
        </p:spPr>
        <p:txBody>
          <a:bodyPr wrap="square">
            <a:spAutoFit/>
          </a:bodyPr>
          <a:lstStyle/>
          <a:p>
            <a:pPr>
              <a:spcBef>
                <a:spcPct val="50000"/>
              </a:spcBef>
            </a:pPr>
            <a:r>
              <a:rPr lang="en-US" sz="2400" dirty="0" err="1" smtClean="0"/>
              <a:t>Análise</a:t>
            </a:r>
            <a:r>
              <a:rPr lang="en-US" sz="2400" dirty="0" smtClean="0"/>
              <a:t> MCE</a:t>
            </a:r>
            <a:endParaRPr lang="en-US" sz="2400" dirty="0"/>
          </a:p>
        </p:txBody>
      </p:sp>
      <p:sp>
        <p:nvSpPr>
          <p:cNvPr id="9223" name="Text Box 7"/>
          <p:cNvSpPr txBox="1">
            <a:spLocks noChangeArrowheads="1"/>
          </p:cNvSpPr>
          <p:nvPr/>
        </p:nvSpPr>
        <p:spPr bwMode="auto">
          <a:xfrm>
            <a:off x="990600" y="4724400"/>
            <a:ext cx="3048000" cy="1200329"/>
          </a:xfrm>
          <a:prstGeom prst="rect">
            <a:avLst/>
          </a:prstGeom>
          <a:noFill/>
          <a:ln w="9525">
            <a:noFill/>
            <a:miter lim="800000"/>
            <a:headEnd/>
            <a:tailEnd/>
          </a:ln>
        </p:spPr>
        <p:txBody>
          <a:bodyPr>
            <a:spAutoFit/>
          </a:bodyPr>
          <a:lstStyle/>
          <a:p>
            <a:pPr>
              <a:spcBef>
                <a:spcPct val="50000"/>
              </a:spcBef>
            </a:pPr>
            <a:r>
              <a:rPr lang="en-US" sz="2400" dirty="0" err="1" smtClean="0"/>
              <a:t>Vermelho</a:t>
            </a:r>
            <a:r>
              <a:rPr lang="en-US" sz="2400" dirty="0" smtClean="0"/>
              <a:t>: </a:t>
            </a:r>
            <a:r>
              <a:rPr lang="en-US" sz="2400" dirty="0" err="1" smtClean="0"/>
              <a:t>tensão</a:t>
            </a:r>
            <a:r>
              <a:rPr lang="en-US" sz="2400" dirty="0" smtClean="0"/>
              <a:t> de </a:t>
            </a:r>
            <a:r>
              <a:rPr lang="en-US" sz="2400" dirty="0" err="1" smtClean="0"/>
              <a:t>tração</a:t>
            </a:r>
            <a:r>
              <a:rPr lang="en-US" sz="2400" dirty="0" smtClean="0"/>
              <a:t> </a:t>
            </a:r>
            <a:r>
              <a:rPr lang="en-US" sz="2400" dirty="0" err="1" smtClean="0"/>
              <a:t>excedem</a:t>
            </a:r>
            <a:r>
              <a:rPr lang="en-US" sz="2400" dirty="0" smtClean="0"/>
              <a:t> a </a:t>
            </a:r>
            <a:r>
              <a:rPr lang="en-US" sz="2400" dirty="0" err="1" smtClean="0"/>
              <a:t>resistência</a:t>
            </a:r>
            <a:endParaRPr lang="en-US" sz="24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Slide Number Placeholder 4"/>
          <p:cNvSpPr>
            <a:spLocks noGrp="1"/>
          </p:cNvSpPr>
          <p:nvPr>
            <p:ph type="sldNum" sz="quarter" idx="4294967295"/>
          </p:nvPr>
        </p:nvSpPr>
        <p:spPr>
          <a:xfrm>
            <a:off x="3124200" y="6356350"/>
            <a:ext cx="2895600" cy="365125"/>
          </a:xfrm>
          <a:prstGeom prst="rect">
            <a:avLst/>
          </a:prstGeom>
          <a:noFill/>
        </p:spPr>
        <p:txBody>
          <a:bodyPr/>
          <a:lstStyle/>
          <a:p>
            <a:fld id="{79A977E3-1764-4F23-B028-057A21FE2433}" type="slidenum">
              <a:rPr lang="en-US" smtClean="0"/>
              <a:pPr/>
              <a:t>12</a:t>
            </a:fld>
            <a:endParaRPr lang="en-US" smtClean="0"/>
          </a:p>
        </p:txBody>
      </p:sp>
      <p:sp>
        <p:nvSpPr>
          <p:cNvPr id="10243" name="Rectangle 2"/>
          <p:cNvSpPr>
            <a:spLocks noGrp="1" noChangeArrowheads="1"/>
          </p:cNvSpPr>
          <p:nvPr>
            <p:ph type="title"/>
          </p:nvPr>
        </p:nvSpPr>
        <p:spPr>
          <a:xfrm>
            <a:off x="609600" y="274638"/>
            <a:ext cx="8077200" cy="1143000"/>
          </a:xfrm>
        </p:spPr>
        <p:txBody>
          <a:bodyPr>
            <a:normAutofit/>
          </a:bodyPr>
          <a:lstStyle/>
          <a:p>
            <a:pPr eaLnBrk="1" hangingPunct="1"/>
            <a:r>
              <a:rPr lang="en-US" dirty="0" err="1" smtClean="0"/>
              <a:t>Descrição</a:t>
            </a:r>
            <a:r>
              <a:rPr lang="en-US" dirty="0" smtClean="0"/>
              <a:t> do </a:t>
            </a:r>
            <a:r>
              <a:rPr lang="en-US" dirty="0" err="1" smtClean="0"/>
              <a:t>Modo</a:t>
            </a:r>
            <a:r>
              <a:rPr lang="en-US" dirty="0" smtClean="0"/>
              <a:t> de </a:t>
            </a:r>
            <a:r>
              <a:rPr lang="en-US" dirty="0" err="1" smtClean="0"/>
              <a:t>Falha</a:t>
            </a:r>
            <a:endParaRPr lang="en-US" dirty="0" smtClean="0"/>
          </a:p>
        </p:txBody>
      </p:sp>
      <p:sp>
        <p:nvSpPr>
          <p:cNvPr id="335875" name="Rectangle 3"/>
          <p:cNvSpPr>
            <a:spLocks noGrp="1" noChangeArrowheads="1"/>
          </p:cNvSpPr>
          <p:nvPr>
            <p:ph type="body" idx="1"/>
          </p:nvPr>
        </p:nvSpPr>
        <p:spPr>
          <a:xfrm>
            <a:off x="457200" y="1295400"/>
            <a:ext cx="8229600" cy="4953000"/>
          </a:xfrm>
        </p:spPr>
        <p:txBody>
          <a:bodyPr/>
          <a:lstStyle/>
          <a:p>
            <a:pPr eaLnBrk="1" hangingPunct="1"/>
            <a:r>
              <a:rPr lang="en-AU" sz="2000" dirty="0" err="1" smtClean="0">
                <a:solidFill>
                  <a:srgbClr val="C00000"/>
                </a:solidFill>
              </a:rPr>
              <a:t>Sem</a:t>
            </a:r>
            <a:r>
              <a:rPr lang="en-AU" sz="2000" dirty="0" smtClean="0">
                <a:solidFill>
                  <a:srgbClr val="C00000"/>
                </a:solidFill>
              </a:rPr>
              <a:t> </a:t>
            </a:r>
            <a:r>
              <a:rPr lang="en-AU" sz="2000" dirty="0" err="1">
                <a:solidFill>
                  <a:srgbClr val="C00000"/>
                </a:solidFill>
              </a:rPr>
              <a:t>revisão</a:t>
            </a:r>
            <a:r>
              <a:rPr lang="en-AU" sz="2000" dirty="0">
                <a:solidFill>
                  <a:srgbClr val="C00000"/>
                </a:solidFill>
              </a:rPr>
              <a:t> (</a:t>
            </a:r>
            <a:r>
              <a:rPr lang="en-AU" sz="2000" dirty="0" err="1">
                <a:solidFill>
                  <a:srgbClr val="C00000"/>
                </a:solidFill>
              </a:rPr>
              <a:t>detalhes</a:t>
            </a:r>
            <a:r>
              <a:rPr lang="en-AU" sz="2000" dirty="0">
                <a:solidFill>
                  <a:srgbClr val="C00000"/>
                </a:solidFill>
              </a:rPr>
              <a:t> </a:t>
            </a:r>
            <a:r>
              <a:rPr lang="en-AU" sz="2000" dirty="0" err="1">
                <a:solidFill>
                  <a:srgbClr val="C00000"/>
                </a:solidFill>
              </a:rPr>
              <a:t>insuficientes</a:t>
            </a:r>
            <a:r>
              <a:rPr lang="en-AU" sz="2000" dirty="0">
                <a:solidFill>
                  <a:srgbClr val="C00000"/>
                </a:solidFill>
              </a:rPr>
              <a:t>): </a:t>
            </a:r>
            <a:r>
              <a:rPr lang="pt-BR" sz="2000" dirty="0" smtClean="0"/>
              <a:t>ruptura </a:t>
            </a:r>
            <a:r>
              <a:rPr lang="en-AU" sz="2000" dirty="0" smtClean="0"/>
              <a:t>de </a:t>
            </a:r>
            <a:r>
              <a:rPr lang="en-AU" sz="2000" dirty="0" err="1" smtClean="0"/>
              <a:t>barragem</a:t>
            </a:r>
            <a:r>
              <a:rPr lang="en-AU" sz="2000" dirty="0" smtClean="0"/>
              <a:t> de </a:t>
            </a:r>
            <a:r>
              <a:rPr lang="en-AU" sz="2000" dirty="0" err="1" smtClean="0"/>
              <a:t>concreto</a:t>
            </a:r>
            <a:r>
              <a:rPr lang="en-AU" sz="2000" dirty="0" smtClean="0"/>
              <a:t> </a:t>
            </a:r>
            <a:r>
              <a:rPr lang="en-AU" sz="2000" dirty="0" err="1" smtClean="0"/>
              <a:t>durante</a:t>
            </a:r>
            <a:r>
              <a:rPr lang="en-AU" sz="2000" dirty="0" smtClean="0"/>
              <a:t> um </a:t>
            </a:r>
            <a:r>
              <a:rPr lang="en-AU" sz="2000" dirty="0" err="1" smtClean="0"/>
              <a:t>terremoto</a:t>
            </a:r>
            <a:endParaRPr lang="en-AU" sz="2000" dirty="0" smtClean="0"/>
          </a:p>
          <a:p>
            <a:pPr eaLnBrk="1" hangingPunct="1">
              <a:buFontTx/>
              <a:buNone/>
            </a:pPr>
            <a:endParaRPr lang="en-AU" sz="2000" dirty="0" smtClean="0"/>
          </a:p>
          <a:p>
            <a:pPr eaLnBrk="1" hangingPunct="1"/>
            <a:r>
              <a:rPr lang="pt-BR" sz="2000" dirty="0" smtClean="0">
                <a:solidFill>
                  <a:srgbClr val="C00000"/>
                </a:solidFill>
              </a:rPr>
              <a:t>Revisão</a:t>
            </a:r>
            <a:r>
              <a:rPr lang="pt-BR" sz="2000" dirty="0">
                <a:solidFill>
                  <a:srgbClr val="C00000"/>
                </a:solidFill>
              </a:rPr>
              <a:t>: </a:t>
            </a:r>
            <a:r>
              <a:rPr lang="pt-BR" sz="2000" dirty="0"/>
              <a:t>(1) Como resultado de um forte </a:t>
            </a:r>
            <a:r>
              <a:rPr lang="pt-BR" sz="2000" dirty="0" smtClean="0"/>
              <a:t>terremoto, </a:t>
            </a:r>
            <a:r>
              <a:rPr lang="pt-BR" sz="2000" dirty="0"/>
              <a:t>a terra treme durante um período de cota alta do reservatório; (2) inicia-se a </a:t>
            </a:r>
            <a:r>
              <a:rPr lang="pt-BR" sz="2000" dirty="0" smtClean="0"/>
              <a:t>fissuração no </a:t>
            </a:r>
            <a:r>
              <a:rPr lang="pt-BR" sz="2000" dirty="0"/>
              <a:t>ponto de mudança na inclinação </a:t>
            </a:r>
            <a:r>
              <a:rPr lang="pt-BR" sz="2000" dirty="0" smtClean="0"/>
              <a:t>a jusante </a:t>
            </a:r>
            <a:r>
              <a:rPr lang="pt-BR" sz="2000" dirty="0"/>
              <a:t>da barragem de gravidade em </a:t>
            </a:r>
            <a:r>
              <a:rPr lang="pt-BR" sz="2000" dirty="0" smtClean="0"/>
              <a:t>concreto, </a:t>
            </a:r>
            <a:r>
              <a:rPr lang="pt-BR" sz="2000" dirty="0"/>
              <a:t>aproximadamente na cota </a:t>
            </a:r>
            <a:r>
              <a:rPr lang="pt-BR" sz="2000" dirty="0" smtClean="0"/>
              <a:t>1.071m. </a:t>
            </a:r>
            <a:r>
              <a:rPr lang="pt-BR" sz="2000" dirty="0"/>
              <a:t>Devido ao "balanço" cíclico </a:t>
            </a:r>
            <a:r>
              <a:rPr lang="pt-BR" sz="2000" dirty="0" smtClean="0"/>
              <a:t>da estrutura, </a:t>
            </a:r>
            <a:r>
              <a:rPr lang="pt-BR" sz="2000" dirty="0"/>
              <a:t>a barragem </a:t>
            </a:r>
            <a:r>
              <a:rPr lang="pt-BR" sz="2000" dirty="0" smtClean="0"/>
              <a:t>trinca completamente </a:t>
            </a:r>
            <a:r>
              <a:rPr lang="pt-BR" sz="2000" dirty="0"/>
              <a:t>através de </a:t>
            </a:r>
            <a:r>
              <a:rPr lang="pt-BR" sz="2000" dirty="0" smtClean="0"/>
              <a:t>monólitos </a:t>
            </a:r>
            <a:r>
              <a:rPr lang="pt-BR" sz="2000" dirty="0"/>
              <a:t>em cada lado do </a:t>
            </a:r>
            <a:r>
              <a:rPr lang="pt-BR" sz="2000" dirty="0" smtClean="0"/>
              <a:t>vertedouro. </a:t>
            </a:r>
            <a:r>
              <a:rPr lang="pt-BR" sz="2000" dirty="0"/>
              <a:t>Começa a </a:t>
            </a:r>
            <a:r>
              <a:rPr lang="pt-BR" sz="2000" dirty="0" smtClean="0"/>
              <a:t>escorregar com </a:t>
            </a:r>
            <a:r>
              <a:rPr lang="pt-BR" sz="2000" dirty="0"/>
              <a:t>a agitação, talvez causando um </a:t>
            </a:r>
            <a:r>
              <a:rPr lang="pt-BR" sz="2000" dirty="0" smtClean="0"/>
              <a:t>deslocamento, </a:t>
            </a:r>
            <a:r>
              <a:rPr lang="pt-BR" sz="2000" dirty="0"/>
              <a:t>que é suficiente para dilatar o plano de deslizamento e compensar e </a:t>
            </a:r>
            <a:r>
              <a:rPr lang="pt-BR" sz="2000" dirty="0" smtClean="0"/>
              <a:t>cisalhar os </a:t>
            </a:r>
            <a:r>
              <a:rPr lang="pt-BR" sz="2000" dirty="0"/>
              <a:t>drenos </a:t>
            </a:r>
            <a:r>
              <a:rPr lang="pt-BR" sz="2000" dirty="0" smtClean="0"/>
              <a:t>formados. </a:t>
            </a:r>
            <a:r>
              <a:rPr lang="pt-BR" sz="2000" dirty="0"/>
              <a:t>Isto leva potencialmente à maior </a:t>
            </a:r>
            <a:r>
              <a:rPr lang="pt-BR" sz="2000" dirty="0" smtClean="0"/>
              <a:t>subpressão da </a:t>
            </a:r>
            <a:r>
              <a:rPr lang="pt-BR" sz="2000" dirty="0"/>
              <a:t>seção </a:t>
            </a:r>
            <a:r>
              <a:rPr lang="pt-BR" sz="2000" dirty="0" smtClean="0"/>
              <a:t>fissurada e </a:t>
            </a:r>
            <a:r>
              <a:rPr lang="pt-BR" sz="2000" dirty="0"/>
              <a:t>a uma instabilidade </a:t>
            </a:r>
            <a:r>
              <a:rPr lang="pt-BR" sz="2000" dirty="0" smtClean="0"/>
              <a:t>pós-sismo. </a:t>
            </a:r>
            <a:r>
              <a:rPr lang="pt-BR" sz="2000" dirty="0"/>
              <a:t>(3) A barragem se rompe pelo repentino </a:t>
            </a:r>
            <a:r>
              <a:rPr lang="pt-BR" sz="2000" dirty="0" smtClean="0"/>
              <a:t>escorregamento de </a:t>
            </a:r>
            <a:r>
              <a:rPr lang="pt-BR" sz="2000" dirty="0"/>
              <a:t>vários </a:t>
            </a:r>
            <a:r>
              <a:rPr lang="pt-BR" sz="2000" dirty="0" smtClean="0"/>
              <a:t>monólitos </a:t>
            </a:r>
            <a:r>
              <a:rPr lang="pt-BR" sz="2000" dirty="0"/>
              <a:t>até a </a:t>
            </a:r>
            <a:r>
              <a:rPr lang="pt-BR" sz="2000" dirty="0" smtClean="0"/>
              <a:t>cota 1.071m.</a:t>
            </a:r>
            <a:endParaRPr lang="en-US" sz="20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58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58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p:cNvSpPr>
            <a:spLocks noGrp="1"/>
          </p:cNvSpPr>
          <p:nvPr>
            <p:ph type="sldNum" sz="quarter" idx="4294967295"/>
          </p:nvPr>
        </p:nvSpPr>
        <p:spPr>
          <a:xfrm>
            <a:off x="3124200" y="6356350"/>
            <a:ext cx="2895600" cy="365125"/>
          </a:xfrm>
          <a:prstGeom prst="rect">
            <a:avLst/>
          </a:prstGeom>
          <a:noFill/>
        </p:spPr>
        <p:txBody>
          <a:bodyPr/>
          <a:lstStyle/>
          <a:p>
            <a:fld id="{DD3D6E67-031D-4CAE-9295-146607A31A1B}" type="slidenum">
              <a:rPr lang="en-US" smtClean="0"/>
              <a:pPr/>
              <a:t>13</a:t>
            </a:fld>
            <a:endParaRPr lang="en-US" smtClean="0"/>
          </a:p>
        </p:txBody>
      </p:sp>
      <p:sp>
        <p:nvSpPr>
          <p:cNvPr id="11267" name="Rectangle 6"/>
          <p:cNvSpPr>
            <a:spLocks noChangeArrowheads="1"/>
          </p:cNvSpPr>
          <p:nvPr/>
        </p:nvSpPr>
        <p:spPr bwMode="auto">
          <a:xfrm>
            <a:off x="457200" y="762000"/>
            <a:ext cx="8458200" cy="5181600"/>
          </a:xfrm>
          <a:prstGeom prst="rect">
            <a:avLst/>
          </a:prstGeom>
          <a:solidFill>
            <a:schemeClr val="accent1">
              <a:lumMod val="20000"/>
              <a:lumOff val="80000"/>
            </a:schemeClr>
          </a:solidFill>
          <a:ln w="9525">
            <a:solidFill>
              <a:schemeClr val="tx1"/>
            </a:solidFill>
            <a:miter lim="800000"/>
            <a:headEnd/>
            <a:tailEnd/>
          </a:ln>
        </p:spPr>
        <p:txBody>
          <a:bodyPr wrap="none" anchor="ctr"/>
          <a:lstStyle/>
          <a:p>
            <a:endParaRPr lang="en-US"/>
          </a:p>
        </p:txBody>
      </p:sp>
      <p:sp>
        <p:nvSpPr>
          <p:cNvPr id="11268" name="Rectangle 2"/>
          <p:cNvSpPr>
            <a:spLocks noGrp="1" noChangeArrowheads="1"/>
          </p:cNvSpPr>
          <p:nvPr>
            <p:ph type="title"/>
          </p:nvPr>
        </p:nvSpPr>
        <p:spPr>
          <a:xfrm>
            <a:off x="457200" y="0"/>
            <a:ext cx="8229600" cy="914400"/>
          </a:xfrm>
        </p:spPr>
        <p:txBody>
          <a:bodyPr>
            <a:normAutofit/>
          </a:bodyPr>
          <a:lstStyle/>
          <a:p>
            <a:pPr eaLnBrk="1" hangingPunct="1"/>
            <a:r>
              <a:rPr lang="en-US" dirty="0" err="1" smtClean="0"/>
              <a:t>Árvore</a:t>
            </a:r>
            <a:r>
              <a:rPr lang="en-US" dirty="0" smtClean="0"/>
              <a:t> de </a:t>
            </a:r>
            <a:r>
              <a:rPr lang="en-US" dirty="0" err="1" smtClean="0"/>
              <a:t>Eventos</a:t>
            </a:r>
            <a:endParaRPr lang="en-US" dirty="0" smtClean="0"/>
          </a:p>
        </p:txBody>
      </p:sp>
      <p:pic>
        <p:nvPicPr>
          <p:cNvPr id="11269" name="Picture 5"/>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685800" y="762000"/>
            <a:ext cx="8070850" cy="5181600"/>
          </a:xfrm>
          <a:prstGeom prst="rect">
            <a:avLst/>
          </a:prstGeom>
          <a:noFill/>
          <a:ln w="9525">
            <a:noFill/>
            <a:miter lim="800000"/>
            <a:headEnd/>
            <a:tailEnd/>
          </a:ln>
        </p:spPr>
      </p:pic>
      <p:sp>
        <p:nvSpPr>
          <p:cNvPr id="11270" name="Text Box 7"/>
          <p:cNvSpPr txBox="1">
            <a:spLocks noChangeArrowheads="1"/>
          </p:cNvSpPr>
          <p:nvPr/>
        </p:nvSpPr>
        <p:spPr bwMode="auto">
          <a:xfrm>
            <a:off x="1271016" y="3429000"/>
            <a:ext cx="1371600" cy="738664"/>
          </a:xfrm>
          <a:prstGeom prst="rect">
            <a:avLst/>
          </a:prstGeom>
          <a:noFill/>
          <a:ln w="9525">
            <a:noFill/>
            <a:miter lim="800000"/>
            <a:headEnd/>
            <a:tailEnd/>
          </a:ln>
        </p:spPr>
        <p:txBody>
          <a:bodyPr>
            <a:spAutoFit/>
          </a:bodyPr>
          <a:lstStyle/>
          <a:p>
            <a:pPr>
              <a:spcBef>
                <a:spcPct val="50000"/>
              </a:spcBef>
            </a:pPr>
            <a:r>
              <a:rPr lang="en-US" sz="1400" dirty="0" err="1" smtClean="0">
                <a:solidFill>
                  <a:srgbClr val="C00000"/>
                </a:solidFill>
              </a:rPr>
              <a:t>Faixas</a:t>
            </a:r>
            <a:r>
              <a:rPr lang="en-US" sz="1400" dirty="0" smtClean="0">
                <a:solidFill>
                  <a:srgbClr val="C00000"/>
                </a:solidFill>
              </a:rPr>
              <a:t> de </a:t>
            </a:r>
            <a:r>
              <a:rPr lang="en-US" sz="1400" dirty="0" err="1">
                <a:solidFill>
                  <a:srgbClr val="C00000"/>
                </a:solidFill>
              </a:rPr>
              <a:t>C</a:t>
            </a:r>
            <a:r>
              <a:rPr lang="en-US" sz="1400" dirty="0" err="1" smtClean="0">
                <a:solidFill>
                  <a:srgbClr val="C00000"/>
                </a:solidFill>
              </a:rPr>
              <a:t>arga</a:t>
            </a:r>
            <a:r>
              <a:rPr lang="en-US" sz="1400" dirty="0" smtClean="0">
                <a:solidFill>
                  <a:srgbClr val="C00000"/>
                </a:solidFill>
              </a:rPr>
              <a:t> do </a:t>
            </a:r>
            <a:r>
              <a:rPr lang="en-US" sz="1400" dirty="0" err="1" smtClean="0">
                <a:solidFill>
                  <a:srgbClr val="C00000"/>
                </a:solidFill>
              </a:rPr>
              <a:t>Reservatório</a:t>
            </a:r>
            <a:endParaRPr lang="en-US" sz="1400" dirty="0">
              <a:solidFill>
                <a:srgbClr val="C00000"/>
              </a:solidFill>
            </a:endParaRPr>
          </a:p>
        </p:txBody>
      </p:sp>
      <p:sp>
        <p:nvSpPr>
          <p:cNvPr id="11271" name="Text Box 8"/>
          <p:cNvSpPr txBox="1">
            <a:spLocks noChangeArrowheads="1"/>
          </p:cNvSpPr>
          <p:nvPr/>
        </p:nvSpPr>
        <p:spPr bwMode="auto">
          <a:xfrm>
            <a:off x="2466442" y="2590800"/>
            <a:ext cx="1371600" cy="523220"/>
          </a:xfrm>
          <a:prstGeom prst="rect">
            <a:avLst/>
          </a:prstGeom>
          <a:noFill/>
          <a:ln w="9525">
            <a:noFill/>
            <a:miter lim="800000"/>
            <a:headEnd/>
            <a:tailEnd/>
          </a:ln>
        </p:spPr>
        <p:txBody>
          <a:bodyPr>
            <a:spAutoFit/>
          </a:bodyPr>
          <a:lstStyle/>
          <a:p>
            <a:pPr>
              <a:spcBef>
                <a:spcPct val="50000"/>
              </a:spcBef>
            </a:pPr>
            <a:r>
              <a:rPr lang="en-US" sz="1400" dirty="0" err="1" smtClean="0">
                <a:solidFill>
                  <a:srgbClr val="C00000"/>
                </a:solidFill>
              </a:rPr>
              <a:t>Faixas</a:t>
            </a:r>
            <a:r>
              <a:rPr lang="en-US" sz="1400" dirty="0" smtClean="0">
                <a:solidFill>
                  <a:srgbClr val="C00000"/>
                </a:solidFill>
              </a:rPr>
              <a:t> de </a:t>
            </a:r>
            <a:r>
              <a:rPr lang="en-US" sz="1400" dirty="0" err="1" smtClean="0">
                <a:solidFill>
                  <a:srgbClr val="C00000"/>
                </a:solidFill>
              </a:rPr>
              <a:t>Carga</a:t>
            </a:r>
            <a:r>
              <a:rPr lang="en-US" sz="1400" dirty="0" smtClean="0">
                <a:solidFill>
                  <a:srgbClr val="C00000"/>
                </a:solidFill>
              </a:rPr>
              <a:t> </a:t>
            </a:r>
            <a:r>
              <a:rPr lang="en-US" sz="1400" dirty="0" err="1" smtClean="0">
                <a:solidFill>
                  <a:srgbClr val="C00000"/>
                </a:solidFill>
              </a:rPr>
              <a:t>Sísmica</a:t>
            </a:r>
            <a:endParaRPr lang="en-US" sz="1400" dirty="0">
              <a:solidFill>
                <a:srgbClr val="C00000"/>
              </a:solidFill>
            </a:endParaRPr>
          </a:p>
        </p:txBody>
      </p:sp>
      <p:sp>
        <p:nvSpPr>
          <p:cNvPr id="11272" name="Text Box 9"/>
          <p:cNvSpPr txBox="1">
            <a:spLocks noChangeArrowheads="1"/>
          </p:cNvSpPr>
          <p:nvPr/>
        </p:nvSpPr>
        <p:spPr bwMode="auto">
          <a:xfrm>
            <a:off x="4114800" y="3048000"/>
            <a:ext cx="1524000" cy="523220"/>
          </a:xfrm>
          <a:prstGeom prst="rect">
            <a:avLst/>
          </a:prstGeom>
          <a:noFill/>
          <a:ln w="9525">
            <a:noFill/>
            <a:miter lim="800000"/>
            <a:headEnd/>
            <a:tailEnd/>
          </a:ln>
        </p:spPr>
        <p:txBody>
          <a:bodyPr>
            <a:spAutoFit/>
          </a:bodyPr>
          <a:lstStyle/>
          <a:p>
            <a:pPr>
              <a:spcBef>
                <a:spcPct val="50000"/>
              </a:spcBef>
            </a:pPr>
            <a:r>
              <a:rPr lang="en-US" sz="1400" dirty="0" err="1" smtClean="0">
                <a:solidFill>
                  <a:srgbClr val="C00000"/>
                </a:solidFill>
              </a:rPr>
              <a:t>Fissura</a:t>
            </a:r>
            <a:r>
              <a:rPr lang="en-US" sz="1400" dirty="0" smtClean="0">
                <a:solidFill>
                  <a:srgbClr val="C00000"/>
                </a:solidFill>
              </a:rPr>
              <a:t> Total de </a:t>
            </a:r>
            <a:r>
              <a:rPr lang="en-US" sz="1400" dirty="0" err="1" smtClean="0">
                <a:solidFill>
                  <a:srgbClr val="C00000"/>
                </a:solidFill>
              </a:rPr>
              <a:t>Seção</a:t>
            </a:r>
            <a:endParaRPr lang="en-US" sz="1400" dirty="0">
              <a:solidFill>
                <a:srgbClr val="C00000"/>
              </a:solidFill>
            </a:endParaRPr>
          </a:p>
        </p:txBody>
      </p:sp>
      <p:sp>
        <p:nvSpPr>
          <p:cNvPr id="11273" name="Text Box 10"/>
          <p:cNvSpPr txBox="1">
            <a:spLocks noChangeArrowheads="1"/>
          </p:cNvSpPr>
          <p:nvPr/>
        </p:nvSpPr>
        <p:spPr bwMode="auto">
          <a:xfrm>
            <a:off x="5524500" y="1524000"/>
            <a:ext cx="1333500" cy="738664"/>
          </a:xfrm>
          <a:prstGeom prst="rect">
            <a:avLst/>
          </a:prstGeom>
          <a:noFill/>
          <a:ln w="9525">
            <a:noFill/>
            <a:miter lim="800000"/>
            <a:headEnd/>
            <a:tailEnd/>
          </a:ln>
        </p:spPr>
        <p:txBody>
          <a:bodyPr wrap="square">
            <a:spAutoFit/>
          </a:bodyPr>
          <a:lstStyle/>
          <a:p>
            <a:pPr>
              <a:spcBef>
                <a:spcPct val="50000"/>
              </a:spcBef>
            </a:pPr>
            <a:r>
              <a:rPr lang="en-US" sz="1400" dirty="0" err="1">
                <a:solidFill>
                  <a:srgbClr val="C00000"/>
                </a:solidFill>
              </a:rPr>
              <a:t>Deslizamento</a:t>
            </a:r>
            <a:r>
              <a:rPr lang="en-US" sz="1400" dirty="0">
                <a:solidFill>
                  <a:srgbClr val="C00000"/>
                </a:solidFill>
              </a:rPr>
              <a:t> </a:t>
            </a:r>
            <a:r>
              <a:rPr lang="en-US" sz="1400" dirty="0" err="1">
                <a:solidFill>
                  <a:srgbClr val="C00000"/>
                </a:solidFill>
              </a:rPr>
              <a:t>Perturba</a:t>
            </a:r>
            <a:r>
              <a:rPr lang="en-US" sz="1400" dirty="0">
                <a:solidFill>
                  <a:srgbClr val="C00000"/>
                </a:solidFill>
              </a:rPr>
              <a:t> </a:t>
            </a:r>
            <a:r>
              <a:rPr lang="en-US" sz="1400" dirty="0" err="1">
                <a:solidFill>
                  <a:srgbClr val="C00000"/>
                </a:solidFill>
              </a:rPr>
              <a:t>Drenagem</a:t>
            </a:r>
            <a:endParaRPr lang="en-US" sz="1400" dirty="0">
              <a:solidFill>
                <a:srgbClr val="C00000"/>
              </a:solidFill>
            </a:endParaRPr>
          </a:p>
        </p:txBody>
      </p:sp>
      <p:sp>
        <p:nvSpPr>
          <p:cNvPr id="11274" name="Text Box 11"/>
          <p:cNvSpPr txBox="1">
            <a:spLocks noChangeArrowheads="1"/>
          </p:cNvSpPr>
          <p:nvPr/>
        </p:nvSpPr>
        <p:spPr bwMode="auto">
          <a:xfrm>
            <a:off x="6858000" y="1447800"/>
            <a:ext cx="1447800" cy="630942"/>
          </a:xfrm>
          <a:prstGeom prst="rect">
            <a:avLst/>
          </a:prstGeom>
          <a:noFill/>
          <a:ln w="9525">
            <a:noFill/>
            <a:miter lim="800000"/>
            <a:headEnd/>
            <a:tailEnd/>
          </a:ln>
        </p:spPr>
        <p:txBody>
          <a:bodyPr wrap="square">
            <a:spAutoFit/>
          </a:bodyPr>
          <a:lstStyle/>
          <a:p>
            <a:pPr>
              <a:spcBef>
                <a:spcPct val="50000"/>
              </a:spcBef>
            </a:pPr>
            <a:r>
              <a:rPr lang="en-US" sz="1400" dirty="0" err="1">
                <a:solidFill>
                  <a:srgbClr val="C00000"/>
                </a:solidFill>
              </a:rPr>
              <a:t>Instabilide</a:t>
            </a:r>
            <a:r>
              <a:rPr lang="en-US" sz="1400" dirty="0">
                <a:solidFill>
                  <a:srgbClr val="C00000"/>
                </a:solidFill>
              </a:rPr>
              <a:t> </a:t>
            </a:r>
          </a:p>
          <a:p>
            <a:pPr>
              <a:spcBef>
                <a:spcPct val="50000"/>
              </a:spcBef>
            </a:pPr>
            <a:r>
              <a:rPr lang="en-US" sz="1400" dirty="0" err="1">
                <a:solidFill>
                  <a:srgbClr val="C00000"/>
                </a:solidFill>
              </a:rPr>
              <a:t>Pós-Terremoto</a:t>
            </a:r>
            <a:r>
              <a:rPr lang="en-US" sz="1400" dirty="0">
                <a:solidFill>
                  <a:srgbClr val="C00000"/>
                </a:solidFill>
              </a:rPr>
              <a:t> </a:t>
            </a:r>
          </a:p>
        </p:txBody>
      </p:sp>
      <p:sp>
        <p:nvSpPr>
          <p:cNvPr id="11275" name="Text Box 12"/>
          <p:cNvSpPr txBox="1">
            <a:spLocks noChangeArrowheads="1"/>
          </p:cNvSpPr>
          <p:nvPr/>
        </p:nvSpPr>
        <p:spPr bwMode="auto">
          <a:xfrm>
            <a:off x="5791200" y="4648200"/>
            <a:ext cx="1371600" cy="630942"/>
          </a:xfrm>
          <a:prstGeom prst="rect">
            <a:avLst/>
          </a:prstGeom>
          <a:noFill/>
          <a:ln w="9525">
            <a:noFill/>
            <a:miter lim="800000"/>
            <a:headEnd/>
            <a:tailEnd/>
          </a:ln>
        </p:spPr>
        <p:txBody>
          <a:bodyPr wrap="square">
            <a:spAutoFit/>
          </a:bodyPr>
          <a:lstStyle/>
          <a:p>
            <a:pPr>
              <a:spcBef>
                <a:spcPct val="50000"/>
              </a:spcBef>
            </a:pPr>
            <a:r>
              <a:rPr lang="en-US" sz="1400" dirty="0" err="1">
                <a:solidFill>
                  <a:srgbClr val="C00000"/>
                </a:solidFill>
              </a:rPr>
              <a:t>Instabilide</a:t>
            </a:r>
            <a:r>
              <a:rPr lang="en-US" sz="1400" dirty="0">
                <a:solidFill>
                  <a:srgbClr val="C00000"/>
                </a:solidFill>
              </a:rPr>
              <a:t> </a:t>
            </a:r>
          </a:p>
          <a:p>
            <a:pPr>
              <a:spcBef>
                <a:spcPct val="50000"/>
              </a:spcBef>
            </a:pPr>
            <a:r>
              <a:rPr lang="en-US" sz="1400" dirty="0" err="1" smtClean="0">
                <a:solidFill>
                  <a:srgbClr val="C00000"/>
                </a:solidFill>
              </a:rPr>
              <a:t>Pós-Terremoto</a:t>
            </a:r>
            <a:r>
              <a:rPr lang="en-US" sz="1400" dirty="0" smtClean="0">
                <a:solidFill>
                  <a:srgbClr val="C00000"/>
                </a:solidFill>
              </a:rPr>
              <a:t> </a:t>
            </a:r>
            <a:endParaRPr lang="en-US" sz="1400" dirty="0">
              <a:solidFill>
                <a:srgbClr val="C00000"/>
              </a:solidFill>
            </a:endParaRPr>
          </a:p>
        </p:txBody>
      </p:sp>
      <p:sp>
        <p:nvSpPr>
          <p:cNvPr id="11276" name="Text Box 13"/>
          <p:cNvSpPr txBox="1">
            <a:spLocks noChangeArrowheads="1"/>
          </p:cNvSpPr>
          <p:nvPr/>
        </p:nvSpPr>
        <p:spPr bwMode="auto">
          <a:xfrm>
            <a:off x="3733800" y="5562600"/>
            <a:ext cx="3581400" cy="369332"/>
          </a:xfrm>
          <a:prstGeom prst="rect">
            <a:avLst/>
          </a:prstGeom>
          <a:noFill/>
          <a:ln w="9525">
            <a:noFill/>
            <a:miter lim="800000"/>
            <a:headEnd/>
            <a:tailEnd/>
          </a:ln>
        </p:spPr>
        <p:txBody>
          <a:bodyPr>
            <a:spAutoFit/>
          </a:bodyPr>
          <a:lstStyle/>
          <a:p>
            <a:pPr>
              <a:spcBef>
                <a:spcPct val="50000"/>
              </a:spcBef>
            </a:pPr>
            <a:r>
              <a:rPr lang="en-US" dirty="0" err="1" smtClean="0"/>
              <a:t>Faixa</a:t>
            </a:r>
            <a:r>
              <a:rPr lang="en-US" dirty="0" smtClean="0"/>
              <a:t> de </a:t>
            </a:r>
            <a:r>
              <a:rPr lang="en-US" dirty="0" err="1" smtClean="0"/>
              <a:t>carga</a:t>
            </a:r>
            <a:r>
              <a:rPr lang="en-US" dirty="0" smtClean="0"/>
              <a:t> </a:t>
            </a:r>
            <a:r>
              <a:rPr lang="en-US" dirty="0" err="1" smtClean="0"/>
              <a:t>menor</a:t>
            </a:r>
            <a:r>
              <a:rPr lang="en-US" dirty="0" smtClean="0"/>
              <a:t> é </a:t>
            </a:r>
            <a:r>
              <a:rPr lang="en-US" dirty="0" err="1" smtClean="0"/>
              <a:t>limiar</a:t>
            </a:r>
            <a:endParaRPr lang="en-US" dirty="0"/>
          </a:p>
        </p:txBody>
      </p:sp>
      <p:sp>
        <p:nvSpPr>
          <p:cNvPr id="11277" name="Text Box 14"/>
          <p:cNvSpPr txBox="1">
            <a:spLocks noChangeArrowheads="1"/>
          </p:cNvSpPr>
          <p:nvPr/>
        </p:nvSpPr>
        <p:spPr bwMode="auto">
          <a:xfrm>
            <a:off x="4479925" y="6284913"/>
            <a:ext cx="184150" cy="366712"/>
          </a:xfrm>
          <a:prstGeom prst="rect">
            <a:avLst/>
          </a:prstGeom>
          <a:noFill/>
          <a:ln w="9525">
            <a:noFill/>
            <a:miter lim="800000"/>
            <a:headEnd/>
            <a:tailEnd/>
          </a:ln>
        </p:spPr>
        <p:txBody>
          <a:bodyPr wrap="none">
            <a:spAutoFit/>
          </a:bodyPr>
          <a:lstStyle/>
          <a:p>
            <a:endParaRPr lang="en-US"/>
          </a:p>
        </p:txBody>
      </p:sp>
      <p:sp>
        <p:nvSpPr>
          <p:cNvPr id="11278" name="Text Box 15"/>
          <p:cNvSpPr txBox="1">
            <a:spLocks noChangeArrowheads="1"/>
          </p:cNvSpPr>
          <p:nvPr/>
        </p:nvSpPr>
        <p:spPr bwMode="auto">
          <a:xfrm>
            <a:off x="4343400" y="762000"/>
            <a:ext cx="4724400" cy="646331"/>
          </a:xfrm>
          <a:prstGeom prst="rect">
            <a:avLst/>
          </a:prstGeom>
          <a:noFill/>
          <a:ln w="9525">
            <a:noFill/>
            <a:miter lim="800000"/>
            <a:headEnd/>
            <a:tailEnd/>
          </a:ln>
        </p:spPr>
        <p:txBody>
          <a:bodyPr wrap="square">
            <a:spAutoFit/>
          </a:bodyPr>
          <a:lstStyle/>
          <a:p>
            <a:pPr>
              <a:spcBef>
                <a:spcPct val="50000"/>
              </a:spcBef>
            </a:pPr>
            <a:r>
              <a:rPr lang="en-US" dirty="0" err="1" smtClean="0"/>
              <a:t>Pode</a:t>
            </a:r>
            <a:r>
              <a:rPr lang="en-US" dirty="0" smtClean="0"/>
              <a:t> </a:t>
            </a:r>
            <a:r>
              <a:rPr lang="en-US" dirty="0" err="1" smtClean="0"/>
              <a:t>usar</a:t>
            </a:r>
            <a:r>
              <a:rPr lang="en-US" dirty="0"/>
              <a:t> </a:t>
            </a:r>
            <a:r>
              <a:rPr lang="en-US" dirty="0" err="1"/>
              <a:t>curvas</a:t>
            </a:r>
            <a:r>
              <a:rPr lang="en-US" dirty="0"/>
              <a:t> de </a:t>
            </a:r>
            <a:r>
              <a:rPr lang="en-US" dirty="0" err="1"/>
              <a:t>resposta</a:t>
            </a:r>
            <a:r>
              <a:rPr lang="en-US" dirty="0"/>
              <a:t> do </a:t>
            </a:r>
            <a:r>
              <a:rPr lang="en-US" dirty="0" err="1"/>
              <a:t>sistema</a:t>
            </a:r>
            <a:r>
              <a:rPr lang="en-US" dirty="0"/>
              <a:t> </a:t>
            </a:r>
            <a:r>
              <a:rPr lang="en-US" dirty="0" err="1" smtClean="0"/>
              <a:t>para</a:t>
            </a:r>
            <a:r>
              <a:rPr lang="en-US" dirty="0" smtClean="0"/>
              <a:t> </a:t>
            </a:r>
            <a:r>
              <a:rPr lang="en-US" dirty="0" err="1" smtClean="0"/>
              <a:t>definir</a:t>
            </a:r>
            <a:r>
              <a:rPr lang="en-US" dirty="0" smtClean="0"/>
              <a:t> </a:t>
            </a:r>
            <a:r>
              <a:rPr lang="en-US" dirty="0" err="1" smtClean="0"/>
              <a:t>nós</a:t>
            </a:r>
            <a:r>
              <a:rPr lang="en-US" dirty="0" smtClean="0"/>
              <a:t> de </a:t>
            </a:r>
            <a:r>
              <a:rPr lang="en-US" dirty="0" err="1" smtClean="0"/>
              <a:t>resposta</a:t>
            </a:r>
            <a:r>
              <a:rPr lang="en-US" dirty="0" smtClean="0"/>
              <a:t> </a:t>
            </a:r>
            <a:r>
              <a:rPr lang="en-US" dirty="0" err="1" smtClean="0"/>
              <a:t>condicional</a:t>
            </a:r>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4294967295"/>
          </p:nvPr>
        </p:nvSpPr>
        <p:spPr>
          <a:xfrm>
            <a:off x="3124200" y="6356350"/>
            <a:ext cx="2895600" cy="365125"/>
          </a:xfrm>
          <a:prstGeom prst="rect">
            <a:avLst/>
          </a:prstGeom>
          <a:noFill/>
        </p:spPr>
        <p:txBody>
          <a:bodyPr/>
          <a:lstStyle/>
          <a:p>
            <a:fld id="{B12A1090-24CB-441B-8430-B3A8E380491E}" type="slidenum">
              <a:rPr lang="en-US" smtClean="0"/>
              <a:pPr/>
              <a:t>14</a:t>
            </a:fld>
            <a:endParaRPr lang="en-US" smtClean="0"/>
          </a:p>
        </p:txBody>
      </p:sp>
      <p:sp>
        <p:nvSpPr>
          <p:cNvPr id="12291" name="Rectangle 2"/>
          <p:cNvSpPr>
            <a:spLocks noGrp="1" noChangeArrowheads="1"/>
          </p:cNvSpPr>
          <p:nvPr>
            <p:ph type="title"/>
          </p:nvPr>
        </p:nvSpPr>
        <p:spPr>
          <a:xfrm>
            <a:off x="457200" y="0"/>
            <a:ext cx="8229600" cy="1143000"/>
          </a:xfrm>
        </p:spPr>
        <p:txBody>
          <a:bodyPr>
            <a:normAutofit/>
          </a:bodyPr>
          <a:lstStyle/>
          <a:p>
            <a:pPr eaLnBrk="1" hangingPunct="1"/>
            <a:r>
              <a:rPr lang="en-US" sz="3600" dirty="0" err="1" smtClean="0"/>
              <a:t>Curvas</a:t>
            </a:r>
            <a:r>
              <a:rPr lang="en-US" sz="3600" dirty="0" smtClean="0"/>
              <a:t> de </a:t>
            </a:r>
            <a:r>
              <a:rPr lang="en-US" sz="3600" dirty="0" err="1" smtClean="0"/>
              <a:t>Excedência</a:t>
            </a:r>
            <a:r>
              <a:rPr lang="en-US" sz="3600" dirty="0" smtClean="0"/>
              <a:t> do </a:t>
            </a:r>
            <a:r>
              <a:rPr lang="en-US" sz="3600" dirty="0" err="1" smtClean="0"/>
              <a:t>Reservatório</a:t>
            </a:r>
            <a:endParaRPr lang="en-US" sz="3600" dirty="0" smtClean="0"/>
          </a:p>
        </p:txBody>
      </p:sp>
      <p:pic>
        <p:nvPicPr>
          <p:cNvPr id="12292" name="Picture 5"/>
          <p:cNvPicPr>
            <a:picLocks noChangeAspect="1" noChangeArrowheads="1"/>
          </p:cNvPicPr>
          <p:nvPr/>
        </p:nvPicPr>
        <p:blipFill>
          <a:blip r:embed="rId2" cstate="print"/>
          <a:srcRect/>
          <a:stretch>
            <a:fillRect/>
          </a:stretch>
        </p:blipFill>
        <p:spPr bwMode="auto">
          <a:xfrm>
            <a:off x="457200" y="914400"/>
            <a:ext cx="8437563" cy="5172164"/>
          </a:xfrm>
          <a:prstGeom prst="rect">
            <a:avLst/>
          </a:prstGeom>
          <a:noFill/>
          <a:ln w="9525">
            <a:noFill/>
            <a:miter lim="800000"/>
            <a:headEnd/>
            <a:tailEnd/>
          </a:ln>
        </p:spPr>
      </p:pic>
      <p:sp>
        <p:nvSpPr>
          <p:cNvPr id="12293" name="Line 6"/>
          <p:cNvSpPr>
            <a:spLocks noChangeShapeType="1"/>
          </p:cNvSpPr>
          <p:nvPr/>
        </p:nvSpPr>
        <p:spPr bwMode="auto">
          <a:xfrm flipV="1">
            <a:off x="7391400" y="3124200"/>
            <a:ext cx="0" cy="2133600"/>
          </a:xfrm>
          <a:prstGeom prst="line">
            <a:avLst/>
          </a:prstGeom>
          <a:noFill/>
          <a:ln w="38100">
            <a:solidFill>
              <a:srgbClr val="FF0000"/>
            </a:solidFill>
            <a:round/>
            <a:headEnd/>
            <a:tailEnd/>
          </a:ln>
        </p:spPr>
        <p:txBody>
          <a:bodyPr/>
          <a:lstStyle/>
          <a:p>
            <a:endParaRPr lang="en-US"/>
          </a:p>
        </p:txBody>
      </p:sp>
      <p:sp>
        <p:nvSpPr>
          <p:cNvPr id="12294" name="Line 7"/>
          <p:cNvSpPr>
            <a:spLocks noChangeShapeType="1"/>
          </p:cNvSpPr>
          <p:nvPr/>
        </p:nvSpPr>
        <p:spPr bwMode="auto">
          <a:xfrm flipH="1">
            <a:off x="1371600" y="3276600"/>
            <a:ext cx="6172200" cy="0"/>
          </a:xfrm>
          <a:prstGeom prst="line">
            <a:avLst/>
          </a:prstGeom>
          <a:noFill/>
          <a:ln w="38100">
            <a:solidFill>
              <a:srgbClr val="FF0000"/>
            </a:solidFill>
            <a:round/>
            <a:headEnd/>
            <a:tailEnd/>
          </a:ln>
        </p:spPr>
        <p:txBody>
          <a:bodyPr/>
          <a:lstStyle/>
          <a:p>
            <a:endParaRPr lang="en-US"/>
          </a:p>
        </p:txBody>
      </p:sp>
      <p:sp>
        <p:nvSpPr>
          <p:cNvPr id="12295" name="Line 8"/>
          <p:cNvSpPr>
            <a:spLocks noChangeShapeType="1"/>
          </p:cNvSpPr>
          <p:nvPr/>
        </p:nvSpPr>
        <p:spPr bwMode="auto">
          <a:xfrm flipV="1">
            <a:off x="6705600" y="2438400"/>
            <a:ext cx="0" cy="2819400"/>
          </a:xfrm>
          <a:prstGeom prst="line">
            <a:avLst/>
          </a:prstGeom>
          <a:noFill/>
          <a:ln w="38100">
            <a:solidFill>
              <a:srgbClr val="008000"/>
            </a:solidFill>
            <a:round/>
            <a:headEnd/>
            <a:tailEnd/>
          </a:ln>
        </p:spPr>
        <p:txBody>
          <a:bodyPr/>
          <a:lstStyle/>
          <a:p>
            <a:endParaRPr lang="en-US"/>
          </a:p>
        </p:txBody>
      </p:sp>
      <p:sp>
        <p:nvSpPr>
          <p:cNvPr id="12296" name="Line 9"/>
          <p:cNvSpPr>
            <a:spLocks noChangeShapeType="1"/>
          </p:cNvSpPr>
          <p:nvPr/>
        </p:nvSpPr>
        <p:spPr bwMode="auto">
          <a:xfrm flipH="1">
            <a:off x="1447800" y="2514600"/>
            <a:ext cx="5410200" cy="0"/>
          </a:xfrm>
          <a:prstGeom prst="line">
            <a:avLst/>
          </a:prstGeom>
          <a:noFill/>
          <a:ln w="38100">
            <a:solidFill>
              <a:srgbClr val="008000"/>
            </a:solidFill>
            <a:round/>
            <a:headEnd/>
            <a:tailEnd/>
          </a:ln>
        </p:spPr>
        <p:txBody>
          <a:bodyPr/>
          <a:lstStyle/>
          <a:p>
            <a:endParaRPr lang="en-US"/>
          </a:p>
        </p:txBody>
      </p:sp>
      <p:sp>
        <p:nvSpPr>
          <p:cNvPr id="12299" name="Line 14"/>
          <p:cNvSpPr>
            <a:spLocks noChangeShapeType="1"/>
          </p:cNvSpPr>
          <p:nvPr/>
        </p:nvSpPr>
        <p:spPr bwMode="auto">
          <a:xfrm>
            <a:off x="3048000" y="2514600"/>
            <a:ext cx="0" cy="762000"/>
          </a:xfrm>
          <a:prstGeom prst="line">
            <a:avLst/>
          </a:prstGeom>
          <a:noFill/>
          <a:ln w="38100">
            <a:solidFill>
              <a:schemeClr val="tx1"/>
            </a:solidFill>
            <a:round/>
            <a:headEnd type="triangle" w="med" len="med"/>
            <a:tailEnd type="triangle" w="med" len="med"/>
          </a:ln>
        </p:spPr>
        <p:txBody>
          <a:bodyPr/>
          <a:lstStyle/>
          <a:p>
            <a:endParaRPr lang="en-US"/>
          </a:p>
        </p:txBody>
      </p:sp>
      <p:sp>
        <p:nvSpPr>
          <p:cNvPr id="12300" name="Text Box 15"/>
          <p:cNvSpPr txBox="1">
            <a:spLocks noChangeArrowheads="1"/>
          </p:cNvSpPr>
          <p:nvPr/>
        </p:nvSpPr>
        <p:spPr bwMode="auto">
          <a:xfrm>
            <a:off x="3124200" y="2743200"/>
            <a:ext cx="1981200" cy="336550"/>
          </a:xfrm>
          <a:prstGeom prst="rect">
            <a:avLst/>
          </a:prstGeom>
          <a:noFill/>
          <a:ln w="9525">
            <a:noFill/>
            <a:miter lim="800000"/>
            <a:headEnd/>
            <a:tailEnd/>
          </a:ln>
        </p:spPr>
        <p:txBody>
          <a:bodyPr>
            <a:spAutoFit/>
          </a:bodyPr>
          <a:lstStyle/>
          <a:p>
            <a:pPr>
              <a:spcBef>
                <a:spcPct val="50000"/>
              </a:spcBef>
            </a:pPr>
            <a:r>
              <a:rPr lang="en-US" sz="1600" smtClean="0"/>
              <a:t>0.68 </a:t>
            </a:r>
            <a:r>
              <a:rPr lang="en-US" sz="1600"/>
              <a:t>– </a:t>
            </a:r>
            <a:r>
              <a:rPr lang="en-US" sz="1600" smtClean="0"/>
              <a:t>0.55 </a:t>
            </a:r>
            <a:r>
              <a:rPr lang="en-US" sz="1600"/>
              <a:t>= </a:t>
            </a:r>
            <a:r>
              <a:rPr lang="en-US" sz="1600" smtClean="0"/>
              <a:t>0.13</a:t>
            </a:r>
            <a:endParaRPr lang="en-US" sz="1600" dirty="0"/>
          </a:p>
        </p:txBody>
      </p:sp>
      <p:sp>
        <p:nvSpPr>
          <p:cNvPr id="2" name="CaixaDeTexto 1"/>
          <p:cNvSpPr txBox="1"/>
          <p:nvPr/>
        </p:nvSpPr>
        <p:spPr>
          <a:xfrm>
            <a:off x="1257300" y="5533901"/>
            <a:ext cx="2362200" cy="600164"/>
          </a:xfrm>
          <a:prstGeom prst="rect">
            <a:avLst/>
          </a:prstGeom>
          <a:noFill/>
        </p:spPr>
        <p:txBody>
          <a:bodyPr wrap="square" rtlCol="0">
            <a:spAutoFit/>
          </a:bodyPr>
          <a:lstStyle/>
          <a:p>
            <a:r>
              <a:rPr lang="pt-BR" sz="1100" dirty="0" smtClean="0"/>
              <a:t>Elevação do Reservatório (pés)</a:t>
            </a:r>
          </a:p>
          <a:p>
            <a:r>
              <a:rPr lang="pt-BR" sz="1100" dirty="0" smtClean="0">
                <a:solidFill>
                  <a:srgbClr val="00B050"/>
                </a:solidFill>
              </a:rPr>
              <a:t>3000 pés =914m</a:t>
            </a:r>
          </a:p>
          <a:p>
            <a:r>
              <a:rPr lang="pt-BR" sz="1100" dirty="0" smtClean="0">
                <a:solidFill>
                  <a:srgbClr val="00B050"/>
                </a:solidFill>
              </a:rPr>
              <a:t>10 pés =  3m</a:t>
            </a:r>
            <a:endParaRPr lang="pt-BR" sz="1100" dirty="0">
              <a:solidFill>
                <a:srgbClr val="00B050"/>
              </a:solidFill>
            </a:endParaRPr>
          </a:p>
        </p:txBody>
      </p:sp>
      <p:sp>
        <p:nvSpPr>
          <p:cNvPr id="3" name="CaixaDeTexto 2"/>
          <p:cNvSpPr txBox="1"/>
          <p:nvPr/>
        </p:nvSpPr>
        <p:spPr>
          <a:xfrm>
            <a:off x="457200" y="908050"/>
            <a:ext cx="338554" cy="4343400"/>
          </a:xfrm>
          <a:prstGeom prst="rect">
            <a:avLst/>
          </a:prstGeom>
          <a:noFill/>
        </p:spPr>
        <p:txBody>
          <a:bodyPr vert="vert270" wrap="square" rtlCol="0">
            <a:spAutoFit/>
          </a:bodyPr>
          <a:lstStyle/>
          <a:p>
            <a:pPr algn="ctr"/>
            <a:r>
              <a:rPr lang="pt-BR" sz="1000" b="1" dirty="0" smtClean="0"/>
              <a:t>% do tempo que o reservatório passa acima de uma determinada cota</a:t>
            </a:r>
            <a:endParaRPr lang="pt-BR" sz="1000" b="1"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4294967295"/>
          </p:nvPr>
        </p:nvSpPr>
        <p:spPr>
          <a:xfrm>
            <a:off x="3124200" y="6356350"/>
            <a:ext cx="2895600" cy="365125"/>
          </a:xfrm>
          <a:prstGeom prst="rect">
            <a:avLst/>
          </a:prstGeom>
          <a:noFill/>
        </p:spPr>
        <p:txBody>
          <a:bodyPr/>
          <a:lstStyle/>
          <a:p>
            <a:fld id="{73A0082F-3A27-4179-A4DC-146A11DC9B9A}" type="slidenum">
              <a:rPr lang="en-US" smtClean="0"/>
              <a:pPr/>
              <a:t>15</a:t>
            </a:fld>
            <a:endParaRPr lang="en-US" smtClean="0"/>
          </a:p>
        </p:txBody>
      </p:sp>
      <p:pic>
        <p:nvPicPr>
          <p:cNvPr id="13315" name="Picture 16" descr="SeisHazCurve002"/>
          <p:cNvPicPr>
            <a:picLocks noChangeAspect="1" noChangeArrowheads="1"/>
          </p:cNvPicPr>
          <p:nvPr/>
        </p:nvPicPr>
        <p:blipFill>
          <a:blip r:embed="rId2" cstate="print"/>
          <a:srcRect/>
          <a:stretch>
            <a:fillRect/>
          </a:stretch>
        </p:blipFill>
        <p:spPr bwMode="auto">
          <a:xfrm>
            <a:off x="152400" y="685800"/>
            <a:ext cx="4515327" cy="5212080"/>
          </a:xfrm>
          <a:prstGeom prst="rect">
            <a:avLst/>
          </a:prstGeom>
          <a:noFill/>
          <a:ln w="9525">
            <a:noFill/>
            <a:miter lim="800000"/>
            <a:headEnd/>
            <a:tailEnd/>
          </a:ln>
        </p:spPr>
      </p:pic>
      <p:sp>
        <p:nvSpPr>
          <p:cNvPr id="13316" name="Rectangle 2"/>
          <p:cNvSpPr>
            <a:spLocks noGrp="1" noChangeArrowheads="1"/>
          </p:cNvSpPr>
          <p:nvPr>
            <p:ph type="title"/>
          </p:nvPr>
        </p:nvSpPr>
        <p:spPr>
          <a:xfrm>
            <a:off x="457200" y="0"/>
            <a:ext cx="8229600" cy="868363"/>
          </a:xfrm>
        </p:spPr>
        <p:txBody>
          <a:bodyPr>
            <a:normAutofit/>
          </a:bodyPr>
          <a:lstStyle/>
          <a:p>
            <a:pPr eaLnBrk="1" hangingPunct="1"/>
            <a:r>
              <a:rPr lang="en-US" dirty="0" err="1" smtClean="0">
                <a:cs typeface="Times New Roman" pitchFamily="18" charset="0"/>
              </a:rPr>
              <a:t>Faixas</a:t>
            </a:r>
            <a:r>
              <a:rPr lang="en-US" dirty="0" smtClean="0">
                <a:cs typeface="Times New Roman" pitchFamily="18" charset="0"/>
              </a:rPr>
              <a:t> de </a:t>
            </a:r>
            <a:r>
              <a:rPr lang="en-US" dirty="0" err="1" smtClean="0">
                <a:cs typeface="Times New Roman" pitchFamily="18" charset="0"/>
              </a:rPr>
              <a:t>Carga</a:t>
            </a:r>
            <a:endParaRPr lang="en-US" dirty="0" smtClean="0">
              <a:cs typeface="Times New Roman" pitchFamily="18" charset="0"/>
            </a:endParaRPr>
          </a:p>
        </p:txBody>
      </p:sp>
      <p:sp>
        <p:nvSpPr>
          <p:cNvPr id="13317" name="Rectangle 3"/>
          <p:cNvSpPr>
            <a:spLocks noGrp="1" noChangeArrowheads="1"/>
          </p:cNvSpPr>
          <p:nvPr>
            <p:ph type="body" idx="1"/>
          </p:nvPr>
        </p:nvSpPr>
        <p:spPr>
          <a:xfrm>
            <a:off x="5257800" y="1371600"/>
            <a:ext cx="3352800" cy="3048000"/>
          </a:xfrm>
        </p:spPr>
        <p:txBody>
          <a:bodyPr>
            <a:noAutofit/>
          </a:bodyPr>
          <a:lstStyle/>
          <a:p>
            <a:pPr eaLnBrk="1" hangingPunct="1">
              <a:lnSpc>
                <a:spcPct val="90000"/>
              </a:lnSpc>
            </a:pPr>
            <a:r>
              <a:rPr lang="en-US" sz="2800" dirty="0" smtClean="0">
                <a:cs typeface="Times New Roman" pitchFamily="18" charset="0"/>
              </a:rPr>
              <a:t>Para se </a:t>
            </a:r>
            <a:r>
              <a:rPr lang="en-US" sz="2800" dirty="0" err="1" smtClean="0">
                <a:cs typeface="Times New Roman" pitchFamily="18" charset="0"/>
              </a:rPr>
              <a:t>obter</a:t>
            </a:r>
            <a:r>
              <a:rPr lang="en-US" sz="2800" dirty="0" smtClean="0">
                <a:cs typeface="Times New Roman" pitchFamily="18" charset="0"/>
              </a:rPr>
              <a:t> </a:t>
            </a:r>
            <a:r>
              <a:rPr lang="en-US" sz="2800" dirty="0" err="1" smtClean="0">
                <a:cs typeface="Times New Roman" pitchFamily="18" charset="0"/>
              </a:rPr>
              <a:t>uma</a:t>
            </a:r>
            <a:r>
              <a:rPr lang="en-US" sz="2800" dirty="0" smtClean="0">
                <a:cs typeface="Times New Roman" pitchFamily="18" charset="0"/>
              </a:rPr>
              <a:t> </a:t>
            </a:r>
            <a:r>
              <a:rPr lang="en-US" sz="2800" dirty="0" err="1" smtClean="0">
                <a:cs typeface="Times New Roman" pitchFamily="18" charset="0"/>
              </a:rPr>
              <a:t>média</a:t>
            </a:r>
            <a:r>
              <a:rPr lang="en-US" sz="2800" dirty="0" smtClean="0">
                <a:cs typeface="Times New Roman" pitchFamily="18" charset="0"/>
              </a:rPr>
              <a:t> da </a:t>
            </a:r>
            <a:r>
              <a:rPr lang="en-US" sz="2800" dirty="0" err="1" smtClean="0">
                <a:cs typeface="Times New Roman" pitchFamily="18" charset="0"/>
              </a:rPr>
              <a:t>probabilidade</a:t>
            </a:r>
            <a:r>
              <a:rPr lang="en-US" sz="2800" dirty="0" smtClean="0">
                <a:cs typeface="Times New Roman" pitchFamily="18" charset="0"/>
              </a:rPr>
              <a:t> de </a:t>
            </a:r>
            <a:r>
              <a:rPr lang="en-US" sz="2800" dirty="0" err="1" smtClean="0">
                <a:cs typeface="Times New Roman" pitchFamily="18" charset="0"/>
              </a:rPr>
              <a:t>faixa</a:t>
            </a:r>
            <a:r>
              <a:rPr lang="en-US" sz="2800" dirty="0" smtClean="0">
                <a:cs typeface="Times New Roman" pitchFamily="18" charset="0"/>
              </a:rPr>
              <a:t> de </a:t>
            </a:r>
            <a:r>
              <a:rPr lang="en-US" sz="2800" dirty="0" err="1" smtClean="0">
                <a:cs typeface="Times New Roman" pitchFamily="18" charset="0"/>
              </a:rPr>
              <a:t>carga</a:t>
            </a:r>
            <a:r>
              <a:rPr lang="en-US" sz="2800" dirty="0" smtClean="0">
                <a:cs typeface="Times New Roman" pitchFamily="18" charset="0"/>
              </a:rPr>
              <a:t>, </a:t>
            </a:r>
            <a:r>
              <a:rPr lang="en-US" sz="2800" dirty="0" err="1" smtClean="0">
                <a:cs typeface="Times New Roman" pitchFamily="18" charset="0"/>
              </a:rPr>
              <a:t>subtrair</a:t>
            </a:r>
            <a:r>
              <a:rPr lang="en-US" sz="2800" dirty="0" smtClean="0">
                <a:cs typeface="Times New Roman" pitchFamily="18" charset="0"/>
              </a:rPr>
              <a:t> a </a:t>
            </a:r>
            <a:r>
              <a:rPr lang="en-US" sz="2800" dirty="0" err="1" smtClean="0">
                <a:cs typeface="Times New Roman" pitchFamily="18" charset="0"/>
              </a:rPr>
              <a:t>probabilidade</a:t>
            </a:r>
            <a:r>
              <a:rPr lang="en-US" sz="2800" dirty="0" smtClean="0">
                <a:cs typeface="Times New Roman" pitchFamily="18" charset="0"/>
              </a:rPr>
              <a:t> da </a:t>
            </a:r>
            <a:r>
              <a:rPr lang="en-US" sz="2800" dirty="0" err="1" smtClean="0">
                <a:cs typeface="Times New Roman" pitchFamily="18" charset="0"/>
              </a:rPr>
              <a:t>carga</a:t>
            </a:r>
            <a:r>
              <a:rPr lang="en-US" sz="2800" dirty="0" smtClean="0">
                <a:cs typeface="Times New Roman" pitchFamily="18" charset="0"/>
              </a:rPr>
              <a:t> </a:t>
            </a:r>
            <a:r>
              <a:rPr lang="en-US" sz="2800" dirty="0" err="1" smtClean="0">
                <a:cs typeface="Times New Roman" pitchFamily="18" charset="0"/>
              </a:rPr>
              <a:t>menor</a:t>
            </a:r>
            <a:r>
              <a:rPr lang="en-US" sz="2800" dirty="0" smtClean="0">
                <a:cs typeface="Times New Roman" pitchFamily="18" charset="0"/>
              </a:rPr>
              <a:t> da </a:t>
            </a:r>
            <a:r>
              <a:rPr lang="en-US" sz="2800" dirty="0" err="1" smtClean="0">
                <a:cs typeface="Times New Roman" pitchFamily="18" charset="0"/>
              </a:rPr>
              <a:t>probabilidade</a:t>
            </a:r>
            <a:r>
              <a:rPr lang="en-US" sz="2800" dirty="0" smtClean="0">
                <a:cs typeface="Times New Roman" pitchFamily="18" charset="0"/>
              </a:rPr>
              <a:t> da </a:t>
            </a:r>
            <a:r>
              <a:rPr lang="en-US" sz="2800" dirty="0" err="1" smtClean="0">
                <a:cs typeface="Times New Roman" pitchFamily="18" charset="0"/>
              </a:rPr>
              <a:t>maior</a:t>
            </a:r>
            <a:r>
              <a:rPr lang="en-US" sz="2800" dirty="0" smtClean="0">
                <a:cs typeface="Times New Roman" pitchFamily="18" charset="0"/>
              </a:rPr>
              <a:t>.</a:t>
            </a:r>
          </a:p>
        </p:txBody>
      </p:sp>
      <p:sp>
        <p:nvSpPr>
          <p:cNvPr id="13318" name="Line 5"/>
          <p:cNvSpPr>
            <a:spLocks noChangeShapeType="1"/>
          </p:cNvSpPr>
          <p:nvPr/>
        </p:nvSpPr>
        <p:spPr bwMode="auto">
          <a:xfrm flipV="1">
            <a:off x="2133600" y="4572000"/>
            <a:ext cx="0" cy="838200"/>
          </a:xfrm>
          <a:prstGeom prst="line">
            <a:avLst/>
          </a:prstGeom>
          <a:noFill/>
          <a:ln w="38100">
            <a:solidFill>
              <a:srgbClr val="000080"/>
            </a:solidFill>
            <a:round/>
            <a:headEnd/>
            <a:tailEnd/>
          </a:ln>
        </p:spPr>
        <p:txBody>
          <a:bodyPr wrap="none" anchor="ctr"/>
          <a:lstStyle/>
          <a:p>
            <a:endParaRPr lang="en-US"/>
          </a:p>
        </p:txBody>
      </p:sp>
      <p:sp>
        <p:nvSpPr>
          <p:cNvPr id="13319" name="Line 6"/>
          <p:cNvSpPr>
            <a:spLocks noChangeShapeType="1"/>
          </p:cNvSpPr>
          <p:nvPr/>
        </p:nvSpPr>
        <p:spPr bwMode="auto">
          <a:xfrm>
            <a:off x="838200" y="4601310"/>
            <a:ext cx="1371600" cy="0"/>
          </a:xfrm>
          <a:prstGeom prst="line">
            <a:avLst/>
          </a:prstGeom>
          <a:noFill/>
          <a:ln w="38100">
            <a:solidFill>
              <a:srgbClr val="000080"/>
            </a:solidFill>
            <a:round/>
            <a:headEnd/>
            <a:tailEnd/>
          </a:ln>
        </p:spPr>
        <p:txBody>
          <a:bodyPr wrap="none" anchor="ctr"/>
          <a:lstStyle/>
          <a:p>
            <a:endParaRPr lang="en-US"/>
          </a:p>
        </p:txBody>
      </p:sp>
      <p:sp>
        <p:nvSpPr>
          <p:cNvPr id="13320" name="Text Box 7"/>
          <p:cNvSpPr txBox="1">
            <a:spLocks noChangeArrowheads="1"/>
          </p:cNvSpPr>
          <p:nvPr/>
        </p:nvSpPr>
        <p:spPr bwMode="auto">
          <a:xfrm>
            <a:off x="1600200" y="4191000"/>
            <a:ext cx="990600" cy="488950"/>
          </a:xfrm>
          <a:prstGeom prst="rect">
            <a:avLst/>
          </a:prstGeom>
          <a:noFill/>
          <a:ln w="9525">
            <a:noFill/>
            <a:miter lim="800000"/>
            <a:headEnd/>
            <a:tailEnd/>
          </a:ln>
        </p:spPr>
        <p:txBody>
          <a:bodyPr>
            <a:spAutoFit/>
          </a:bodyPr>
          <a:lstStyle/>
          <a:p>
            <a:pPr algn="ctr" eaLnBrk="0" hangingPunct="0">
              <a:lnSpc>
                <a:spcPct val="130000"/>
              </a:lnSpc>
              <a:spcBef>
                <a:spcPct val="50000"/>
              </a:spcBef>
              <a:spcAft>
                <a:spcPct val="40000"/>
              </a:spcAft>
              <a:buClr>
                <a:srgbClr val="CC3300"/>
              </a:buClr>
            </a:pPr>
            <a:r>
              <a:rPr lang="en-US" sz="2000" smtClean="0">
                <a:solidFill>
                  <a:schemeClr val="accent2"/>
                </a:solidFill>
              </a:rPr>
              <a:t>0.40g</a:t>
            </a:r>
            <a:endParaRPr lang="en-US" sz="2000" dirty="0">
              <a:solidFill>
                <a:schemeClr val="accent2"/>
              </a:solidFill>
            </a:endParaRPr>
          </a:p>
        </p:txBody>
      </p:sp>
      <p:sp>
        <p:nvSpPr>
          <p:cNvPr id="13321" name="Text Box 8"/>
          <p:cNvSpPr txBox="1">
            <a:spLocks noChangeArrowheads="1"/>
          </p:cNvSpPr>
          <p:nvPr/>
        </p:nvSpPr>
        <p:spPr bwMode="auto">
          <a:xfrm>
            <a:off x="2239110" y="4312140"/>
            <a:ext cx="2057400" cy="488950"/>
          </a:xfrm>
          <a:prstGeom prst="rect">
            <a:avLst/>
          </a:prstGeom>
          <a:noFill/>
          <a:ln w="9525">
            <a:noFill/>
            <a:miter lim="800000"/>
            <a:headEnd/>
            <a:tailEnd/>
          </a:ln>
        </p:spPr>
        <p:txBody>
          <a:bodyPr>
            <a:spAutoFit/>
          </a:bodyPr>
          <a:lstStyle/>
          <a:p>
            <a:pPr algn="ctr" eaLnBrk="0" hangingPunct="0">
              <a:lnSpc>
                <a:spcPct val="130000"/>
              </a:lnSpc>
              <a:spcBef>
                <a:spcPct val="50000"/>
              </a:spcBef>
              <a:spcAft>
                <a:spcPct val="40000"/>
              </a:spcAft>
              <a:buClr>
                <a:srgbClr val="CC3300"/>
              </a:buClr>
            </a:pPr>
            <a:r>
              <a:rPr lang="en-US" sz="2000" dirty="0">
                <a:solidFill>
                  <a:schemeClr val="accent2"/>
                </a:solidFill>
              </a:rPr>
              <a:t>P </a:t>
            </a:r>
            <a:r>
              <a:rPr lang="en-US" sz="2000">
                <a:solidFill>
                  <a:schemeClr val="accent2"/>
                </a:solidFill>
              </a:rPr>
              <a:t>= </a:t>
            </a:r>
            <a:r>
              <a:rPr lang="en-US" sz="2000" smtClean="0">
                <a:solidFill>
                  <a:schemeClr val="accent2"/>
                </a:solidFill>
              </a:rPr>
              <a:t>0.000045</a:t>
            </a:r>
            <a:endParaRPr lang="en-US" sz="2000" dirty="0">
              <a:solidFill>
                <a:schemeClr val="accent2"/>
              </a:solidFill>
            </a:endParaRPr>
          </a:p>
        </p:txBody>
      </p:sp>
      <p:sp>
        <p:nvSpPr>
          <p:cNvPr id="13322" name="Line 9"/>
          <p:cNvSpPr>
            <a:spLocks noChangeShapeType="1"/>
          </p:cNvSpPr>
          <p:nvPr/>
        </p:nvSpPr>
        <p:spPr bwMode="auto">
          <a:xfrm flipV="1">
            <a:off x="1524000" y="3733800"/>
            <a:ext cx="0" cy="1676400"/>
          </a:xfrm>
          <a:prstGeom prst="line">
            <a:avLst/>
          </a:prstGeom>
          <a:noFill/>
          <a:ln w="38100">
            <a:solidFill>
              <a:srgbClr val="339966"/>
            </a:solidFill>
            <a:round/>
            <a:headEnd/>
            <a:tailEnd/>
          </a:ln>
        </p:spPr>
        <p:txBody>
          <a:bodyPr wrap="none" anchor="ctr"/>
          <a:lstStyle/>
          <a:p>
            <a:endParaRPr lang="en-US"/>
          </a:p>
        </p:txBody>
      </p:sp>
      <p:sp>
        <p:nvSpPr>
          <p:cNvPr id="13323" name="Line 10"/>
          <p:cNvSpPr>
            <a:spLocks noChangeShapeType="1"/>
          </p:cNvSpPr>
          <p:nvPr/>
        </p:nvSpPr>
        <p:spPr bwMode="auto">
          <a:xfrm flipV="1">
            <a:off x="838200" y="3733800"/>
            <a:ext cx="685800" cy="0"/>
          </a:xfrm>
          <a:prstGeom prst="line">
            <a:avLst/>
          </a:prstGeom>
          <a:noFill/>
          <a:ln w="38100">
            <a:solidFill>
              <a:srgbClr val="339966"/>
            </a:solidFill>
            <a:round/>
            <a:headEnd/>
            <a:tailEnd/>
          </a:ln>
        </p:spPr>
        <p:txBody>
          <a:bodyPr wrap="none" anchor="ctr"/>
          <a:lstStyle/>
          <a:p>
            <a:endParaRPr lang="en-US"/>
          </a:p>
        </p:txBody>
      </p:sp>
      <p:sp>
        <p:nvSpPr>
          <p:cNvPr id="13324" name="Text Box 11"/>
          <p:cNvSpPr txBox="1">
            <a:spLocks noChangeArrowheads="1"/>
          </p:cNvSpPr>
          <p:nvPr/>
        </p:nvSpPr>
        <p:spPr bwMode="auto">
          <a:xfrm>
            <a:off x="2317260" y="3429000"/>
            <a:ext cx="1628775" cy="488950"/>
          </a:xfrm>
          <a:prstGeom prst="rect">
            <a:avLst/>
          </a:prstGeom>
          <a:noFill/>
          <a:ln w="9525">
            <a:noFill/>
            <a:miter lim="800000"/>
            <a:headEnd/>
            <a:tailEnd/>
          </a:ln>
        </p:spPr>
        <p:txBody>
          <a:bodyPr>
            <a:spAutoFit/>
          </a:bodyPr>
          <a:lstStyle/>
          <a:p>
            <a:pPr algn="ctr" eaLnBrk="0" hangingPunct="0">
              <a:lnSpc>
                <a:spcPct val="130000"/>
              </a:lnSpc>
              <a:spcBef>
                <a:spcPct val="50000"/>
              </a:spcBef>
              <a:spcAft>
                <a:spcPct val="40000"/>
              </a:spcAft>
              <a:buClr>
                <a:srgbClr val="CC3300"/>
              </a:buClr>
            </a:pPr>
            <a:r>
              <a:rPr lang="en-US" sz="2000" dirty="0">
                <a:solidFill>
                  <a:schemeClr val="hlink"/>
                </a:solidFill>
              </a:rPr>
              <a:t>P </a:t>
            </a:r>
            <a:r>
              <a:rPr lang="en-US" sz="2000">
                <a:solidFill>
                  <a:schemeClr val="hlink"/>
                </a:solidFill>
              </a:rPr>
              <a:t>= </a:t>
            </a:r>
            <a:r>
              <a:rPr lang="en-US" sz="2000" smtClean="0">
                <a:solidFill>
                  <a:schemeClr val="hlink"/>
                </a:solidFill>
              </a:rPr>
              <a:t>0.0003</a:t>
            </a:r>
            <a:endParaRPr lang="en-US" sz="2000" dirty="0">
              <a:solidFill>
                <a:schemeClr val="hlink"/>
              </a:solidFill>
            </a:endParaRPr>
          </a:p>
        </p:txBody>
      </p:sp>
      <p:sp>
        <p:nvSpPr>
          <p:cNvPr id="13325" name="Text Box 12"/>
          <p:cNvSpPr txBox="1">
            <a:spLocks noChangeArrowheads="1"/>
          </p:cNvSpPr>
          <p:nvPr/>
        </p:nvSpPr>
        <p:spPr bwMode="auto">
          <a:xfrm>
            <a:off x="914400" y="3352800"/>
            <a:ext cx="1233488" cy="488950"/>
          </a:xfrm>
          <a:prstGeom prst="rect">
            <a:avLst/>
          </a:prstGeom>
          <a:noFill/>
          <a:ln w="9525">
            <a:noFill/>
            <a:miter lim="800000"/>
            <a:headEnd/>
            <a:tailEnd/>
          </a:ln>
        </p:spPr>
        <p:txBody>
          <a:bodyPr>
            <a:spAutoFit/>
          </a:bodyPr>
          <a:lstStyle/>
          <a:p>
            <a:pPr algn="ctr" eaLnBrk="0" hangingPunct="0">
              <a:lnSpc>
                <a:spcPct val="130000"/>
              </a:lnSpc>
              <a:spcBef>
                <a:spcPct val="50000"/>
              </a:spcBef>
              <a:spcAft>
                <a:spcPct val="40000"/>
              </a:spcAft>
              <a:buClr>
                <a:srgbClr val="CC3300"/>
              </a:buClr>
            </a:pPr>
            <a:r>
              <a:rPr lang="en-US" sz="2000" smtClean="0">
                <a:solidFill>
                  <a:schemeClr val="hlink"/>
                </a:solidFill>
              </a:rPr>
              <a:t>0.20g</a:t>
            </a:r>
            <a:endParaRPr lang="en-US" sz="2000" dirty="0">
              <a:solidFill>
                <a:schemeClr val="hlink"/>
              </a:solidFill>
            </a:endParaRPr>
          </a:p>
        </p:txBody>
      </p:sp>
      <p:sp>
        <p:nvSpPr>
          <p:cNvPr id="13326" name="Text Box 13"/>
          <p:cNvSpPr txBox="1">
            <a:spLocks noChangeArrowheads="1"/>
          </p:cNvSpPr>
          <p:nvPr/>
        </p:nvSpPr>
        <p:spPr bwMode="auto">
          <a:xfrm>
            <a:off x="2489205" y="3886200"/>
            <a:ext cx="1981200" cy="488950"/>
          </a:xfrm>
          <a:prstGeom prst="rect">
            <a:avLst/>
          </a:prstGeom>
          <a:noFill/>
          <a:ln w="9525">
            <a:noFill/>
            <a:miter lim="800000"/>
            <a:headEnd/>
            <a:tailEnd/>
          </a:ln>
        </p:spPr>
        <p:txBody>
          <a:bodyPr>
            <a:spAutoFit/>
          </a:bodyPr>
          <a:lstStyle/>
          <a:p>
            <a:pPr eaLnBrk="0" hangingPunct="0">
              <a:lnSpc>
                <a:spcPct val="130000"/>
              </a:lnSpc>
              <a:spcBef>
                <a:spcPct val="50000"/>
              </a:spcBef>
              <a:spcAft>
                <a:spcPct val="40000"/>
              </a:spcAft>
              <a:buClr>
                <a:srgbClr val="CC3300"/>
              </a:buClr>
            </a:pPr>
            <a:r>
              <a:rPr lang="en-US" sz="2000" dirty="0">
                <a:solidFill>
                  <a:srgbClr val="000000"/>
                </a:solidFill>
              </a:rPr>
              <a:t>P </a:t>
            </a:r>
            <a:r>
              <a:rPr lang="en-US" sz="2000">
                <a:solidFill>
                  <a:srgbClr val="000000"/>
                </a:solidFill>
              </a:rPr>
              <a:t>= </a:t>
            </a:r>
            <a:r>
              <a:rPr lang="en-US" sz="2000" smtClean="0">
                <a:solidFill>
                  <a:srgbClr val="000000"/>
                </a:solidFill>
              </a:rPr>
              <a:t>0.000255</a:t>
            </a:r>
            <a:endParaRPr lang="en-US" sz="2000" dirty="0">
              <a:solidFill>
                <a:srgbClr val="000000"/>
              </a:solidFill>
            </a:endParaRPr>
          </a:p>
        </p:txBody>
      </p:sp>
      <p:sp>
        <p:nvSpPr>
          <p:cNvPr id="13327" name="Line 14"/>
          <p:cNvSpPr>
            <a:spLocks noChangeShapeType="1"/>
          </p:cNvSpPr>
          <p:nvPr/>
        </p:nvSpPr>
        <p:spPr bwMode="auto">
          <a:xfrm>
            <a:off x="2438400" y="3733800"/>
            <a:ext cx="0" cy="838200"/>
          </a:xfrm>
          <a:prstGeom prst="line">
            <a:avLst/>
          </a:prstGeom>
          <a:noFill/>
          <a:ln w="9525">
            <a:solidFill>
              <a:srgbClr val="000000"/>
            </a:solidFill>
            <a:round/>
            <a:headEnd type="triangle" w="med" len="me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4294967295"/>
          </p:nvPr>
        </p:nvSpPr>
        <p:spPr>
          <a:xfrm>
            <a:off x="3124200" y="6356350"/>
            <a:ext cx="2895600" cy="365125"/>
          </a:xfrm>
          <a:prstGeom prst="rect">
            <a:avLst/>
          </a:prstGeom>
          <a:noFill/>
        </p:spPr>
        <p:txBody>
          <a:bodyPr/>
          <a:lstStyle/>
          <a:p>
            <a:fld id="{72CA56B2-D02D-419A-A1DC-47551218E7B4}" type="slidenum">
              <a:rPr lang="en-US" smtClean="0"/>
              <a:pPr/>
              <a:t>16</a:t>
            </a:fld>
            <a:endParaRPr lang="en-US" smtClean="0"/>
          </a:p>
        </p:txBody>
      </p:sp>
      <p:sp>
        <p:nvSpPr>
          <p:cNvPr id="14339" name="Rectangle 2"/>
          <p:cNvSpPr>
            <a:spLocks noGrp="1" noChangeArrowheads="1"/>
          </p:cNvSpPr>
          <p:nvPr>
            <p:ph type="title"/>
          </p:nvPr>
        </p:nvSpPr>
        <p:spPr>
          <a:xfrm>
            <a:off x="914400" y="0"/>
            <a:ext cx="7772400" cy="1143000"/>
          </a:xfrm>
        </p:spPr>
        <p:txBody>
          <a:bodyPr>
            <a:normAutofit fontScale="90000"/>
          </a:bodyPr>
          <a:lstStyle/>
          <a:p>
            <a:pPr eaLnBrk="1" hangingPunct="1"/>
            <a:r>
              <a:rPr lang="en-US" dirty="0" err="1" smtClean="0"/>
              <a:t>Probabilidade</a:t>
            </a:r>
            <a:r>
              <a:rPr lang="en-US" dirty="0" smtClean="0"/>
              <a:t> de </a:t>
            </a:r>
            <a:r>
              <a:rPr lang="en-US" dirty="0" err="1" smtClean="0">
                <a:solidFill>
                  <a:schemeClr val="tx1"/>
                </a:solidFill>
              </a:rPr>
              <a:t>Fissuramento</a:t>
            </a:r>
            <a:endParaRPr lang="en-US" dirty="0" smtClean="0">
              <a:solidFill>
                <a:schemeClr val="tx1"/>
              </a:solidFill>
            </a:endParaRPr>
          </a:p>
        </p:txBody>
      </p:sp>
      <p:pic>
        <p:nvPicPr>
          <p:cNvPr id="14340" name="Picture 6"/>
          <p:cNvPicPr>
            <a:picLocks noChangeAspect="1" noChangeArrowheads="1"/>
          </p:cNvPicPr>
          <p:nvPr/>
        </p:nvPicPr>
        <p:blipFill>
          <a:blip r:embed="rId2" cstate="print"/>
          <a:srcRect/>
          <a:stretch>
            <a:fillRect/>
          </a:stretch>
        </p:blipFill>
        <p:spPr bwMode="auto">
          <a:xfrm>
            <a:off x="990600" y="838200"/>
            <a:ext cx="7486650" cy="5026025"/>
          </a:xfrm>
          <a:prstGeom prst="rect">
            <a:avLst/>
          </a:prstGeom>
          <a:noFill/>
          <a:ln w="9525">
            <a:noFill/>
            <a:miter lim="800000"/>
            <a:headEnd/>
            <a:tailEnd/>
          </a:ln>
        </p:spPr>
      </p:pic>
      <p:sp>
        <p:nvSpPr>
          <p:cNvPr id="14341" name="Text Box 7"/>
          <p:cNvSpPr txBox="1">
            <a:spLocks noChangeArrowheads="1"/>
          </p:cNvSpPr>
          <p:nvPr/>
        </p:nvSpPr>
        <p:spPr bwMode="auto">
          <a:xfrm>
            <a:off x="990600" y="1905000"/>
            <a:ext cx="4648200" cy="1569660"/>
          </a:xfrm>
          <a:prstGeom prst="rect">
            <a:avLst/>
          </a:prstGeom>
          <a:noFill/>
          <a:ln w="9525">
            <a:noFill/>
            <a:miter lim="800000"/>
            <a:headEnd/>
            <a:tailEnd/>
          </a:ln>
        </p:spPr>
        <p:txBody>
          <a:bodyPr>
            <a:spAutoFit/>
          </a:bodyPr>
          <a:lstStyle/>
          <a:p>
            <a:pPr>
              <a:spcBef>
                <a:spcPct val="50000"/>
              </a:spcBef>
            </a:pPr>
            <a:r>
              <a:rPr lang="en-US" sz="2400" dirty="0" err="1" smtClean="0"/>
              <a:t>Série</a:t>
            </a:r>
            <a:r>
              <a:rPr lang="en-US" sz="2400" dirty="0" smtClean="0"/>
              <a:t> de </a:t>
            </a:r>
            <a:r>
              <a:rPr lang="en-US" sz="2400" dirty="0" err="1" smtClean="0"/>
              <a:t>análises</a:t>
            </a:r>
            <a:r>
              <a:rPr lang="en-US" sz="2400" dirty="0" smtClean="0"/>
              <a:t>, </a:t>
            </a:r>
            <a:r>
              <a:rPr lang="en-US" sz="2400" dirty="0" err="1" smtClean="0"/>
              <a:t>usando</a:t>
            </a:r>
            <a:r>
              <a:rPr lang="en-US" sz="2400" dirty="0" smtClean="0"/>
              <a:t> </a:t>
            </a:r>
            <a:r>
              <a:rPr lang="en-US" sz="2400" dirty="0" err="1" smtClean="0"/>
              <a:t>movimentos</a:t>
            </a:r>
            <a:r>
              <a:rPr lang="en-US" sz="2400" dirty="0" smtClean="0"/>
              <a:t> </a:t>
            </a:r>
            <a:r>
              <a:rPr lang="en-US" sz="2400" dirty="0" err="1" smtClean="0"/>
              <a:t>representativos</a:t>
            </a:r>
            <a:r>
              <a:rPr lang="en-US" sz="2400" dirty="0" smtClean="0"/>
              <a:t> do solo </a:t>
            </a:r>
            <a:r>
              <a:rPr lang="en-US" sz="2400" dirty="0" err="1" smtClean="0"/>
              <a:t>para</a:t>
            </a:r>
            <a:r>
              <a:rPr lang="en-US" sz="2400" dirty="0" smtClean="0"/>
              <a:t> </a:t>
            </a:r>
            <a:r>
              <a:rPr lang="en-US" sz="2400" dirty="0" err="1" smtClean="0"/>
              <a:t>cada</a:t>
            </a:r>
            <a:r>
              <a:rPr lang="en-US" sz="2400" dirty="0" smtClean="0"/>
              <a:t> </a:t>
            </a:r>
            <a:r>
              <a:rPr lang="en-US" sz="2400" dirty="0" err="1" smtClean="0"/>
              <a:t>faixa</a:t>
            </a:r>
            <a:r>
              <a:rPr lang="en-US" sz="2400" dirty="0" smtClean="0"/>
              <a:t> de </a:t>
            </a:r>
            <a:r>
              <a:rPr lang="en-US" sz="2400" dirty="0" err="1" smtClean="0"/>
              <a:t>movimento</a:t>
            </a:r>
            <a:r>
              <a:rPr lang="en-US" sz="2400" dirty="0" smtClean="0"/>
              <a:t> </a:t>
            </a:r>
            <a:r>
              <a:rPr lang="en-US" sz="2400" smtClean="0"/>
              <a:t>do solo.</a:t>
            </a:r>
            <a:endParaRPr lang="en-US" sz="2400" dirty="0"/>
          </a:p>
        </p:txBody>
      </p:sp>
      <p:sp>
        <p:nvSpPr>
          <p:cNvPr id="2" name="CaixaDeTexto 1"/>
          <p:cNvSpPr txBox="1"/>
          <p:nvPr/>
        </p:nvSpPr>
        <p:spPr>
          <a:xfrm>
            <a:off x="6400800" y="1676400"/>
            <a:ext cx="990600" cy="261610"/>
          </a:xfrm>
          <a:prstGeom prst="rect">
            <a:avLst/>
          </a:prstGeom>
          <a:noFill/>
        </p:spPr>
        <p:txBody>
          <a:bodyPr wrap="square" rtlCol="0">
            <a:spAutoFit/>
          </a:bodyPr>
          <a:lstStyle/>
          <a:p>
            <a:r>
              <a:rPr lang="pt-BR" sz="1100" b="1" dirty="0" smtClean="0"/>
              <a:t>Vertedouro</a:t>
            </a:r>
            <a:endParaRPr lang="pt-BR" sz="1100" b="1" dirty="0"/>
          </a:p>
        </p:txBody>
      </p:sp>
      <p:sp>
        <p:nvSpPr>
          <p:cNvPr id="3" name="CaixaDeTexto 2"/>
          <p:cNvSpPr txBox="1"/>
          <p:nvPr/>
        </p:nvSpPr>
        <p:spPr>
          <a:xfrm>
            <a:off x="5410200" y="4632527"/>
            <a:ext cx="990600" cy="276999"/>
          </a:xfrm>
          <a:prstGeom prst="rect">
            <a:avLst/>
          </a:prstGeom>
          <a:noFill/>
        </p:spPr>
        <p:txBody>
          <a:bodyPr wrap="square" rtlCol="0">
            <a:spAutoFit/>
          </a:bodyPr>
          <a:lstStyle/>
          <a:p>
            <a:r>
              <a:rPr lang="pt-BR" sz="1200" b="1" dirty="0" smtClean="0"/>
              <a:t>À jusante</a:t>
            </a:r>
            <a:endParaRPr lang="pt-BR" sz="1200" b="1"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4294967295"/>
          </p:nvPr>
        </p:nvSpPr>
        <p:spPr>
          <a:xfrm>
            <a:off x="3124200" y="6356350"/>
            <a:ext cx="2895600" cy="365125"/>
          </a:xfrm>
          <a:prstGeom prst="rect">
            <a:avLst/>
          </a:prstGeom>
          <a:noFill/>
        </p:spPr>
        <p:txBody>
          <a:bodyPr/>
          <a:lstStyle/>
          <a:p>
            <a:fld id="{405E249B-F875-4239-BBC7-F31A38CA27E5}" type="slidenum">
              <a:rPr lang="en-US" smtClean="0"/>
              <a:pPr/>
              <a:t>17</a:t>
            </a:fld>
            <a:endParaRPr lang="en-US" smtClean="0"/>
          </a:p>
        </p:txBody>
      </p:sp>
      <p:sp>
        <p:nvSpPr>
          <p:cNvPr id="15363" name="Rectangle 2"/>
          <p:cNvSpPr>
            <a:spLocks noGrp="1" noChangeArrowheads="1"/>
          </p:cNvSpPr>
          <p:nvPr>
            <p:ph type="title"/>
          </p:nvPr>
        </p:nvSpPr>
        <p:spPr/>
        <p:txBody>
          <a:bodyPr/>
          <a:lstStyle/>
          <a:p>
            <a:pPr eaLnBrk="1" hangingPunct="1"/>
            <a:r>
              <a:rPr lang="en-US" sz="3600" dirty="0" err="1" smtClean="0"/>
              <a:t>Probabilidade</a:t>
            </a:r>
            <a:r>
              <a:rPr lang="en-US" sz="3600" dirty="0" smtClean="0"/>
              <a:t> de </a:t>
            </a:r>
            <a:r>
              <a:rPr lang="en-US" sz="3600" dirty="0" err="1" smtClean="0">
                <a:solidFill>
                  <a:schemeClr val="tx1"/>
                </a:solidFill>
              </a:rPr>
              <a:t>Fissuramento</a:t>
            </a:r>
            <a:endParaRPr lang="en-US" sz="3600" dirty="0" smtClean="0">
              <a:solidFill>
                <a:schemeClr val="tx1"/>
              </a:solidFill>
            </a:endParaRPr>
          </a:p>
        </p:txBody>
      </p:sp>
      <p:sp>
        <p:nvSpPr>
          <p:cNvPr id="15364" name="Rectangle 3"/>
          <p:cNvSpPr>
            <a:spLocks noGrp="1" noChangeArrowheads="1"/>
          </p:cNvSpPr>
          <p:nvPr>
            <p:ph type="body" idx="1"/>
          </p:nvPr>
        </p:nvSpPr>
        <p:spPr/>
        <p:txBody>
          <a:bodyPr>
            <a:normAutofit fontScale="92500" lnSpcReduction="20000"/>
          </a:bodyPr>
          <a:lstStyle/>
          <a:p>
            <a:pPr eaLnBrk="1" hangingPunct="1">
              <a:lnSpc>
                <a:spcPct val="90000"/>
              </a:lnSpc>
            </a:pPr>
            <a:r>
              <a:rPr lang="en-US" sz="2800" dirty="0" err="1" smtClean="0"/>
              <a:t>Fatores</a:t>
            </a:r>
            <a:r>
              <a:rPr lang="en-US" sz="2800" dirty="0" smtClean="0"/>
              <a:t> </a:t>
            </a:r>
            <a:r>
              <a:rPr lang="en-US" sz="2800" dirty="0" err="1" smtClean="0"/>
              <a:t>Adversos</a:t>
            </a:r>
            <a:endParaRPr lang="en-US" sz="2800" dirty="0" smtClean="0"/>
          </a:p>
          <a:p>
            <a:pPr lvl="1" eaLnBrk="1" hangingPunct="1">
              <a:lnSpc>
                <a:spcPct val="90000"/>
              </a:lnSpc>
            </a:pPr>
            <a:r>
              <a:rPr lang="en-US" sz="2400" dirty="0" err="1" smtClean="0"/>
              <a:t>Tensão</a:t>
            </a:r>
            <a:r>
              <a:rPr lang="en-US" sz="2400" dirty="0" smtClean="0"/>
              <a:t> de </a:t>
            </a:r>
            <a:r>
              <a:rPr lang="en-US" sz="2400" dirty="0" err="1" smtClean="0"/>
              <a:t>tração</a:t>
            </a:r>
            <a:r>
              <a:rPr lang="en-US" sz="2400" dirty="0" smtClean="0"/>
              <a:t> no </a:t>
            </a:r>
            <a:r>
              <a:rPr lang="pt-BR" sz="2400" dirty="0" smtClean="0"/>
              <a:t>barramento a montante excede a força da tração dinâmica estimada </a:t>
            </a:r>
            <a:r>
              <a:rPr lang="pt-BR" sz="2400" dirty="0" smtClean="0">
                <a:solidFill>
                  <a:srgbClr val="000000"/>
                </a:solidFill>
              </a:rPr>
              <a:t>para faixas de carga de 5-6.</a:t>
            </a:r>
            <a:endParaRPr lang="en-US" sz="2400" dirty="0" smtClean="0">
              <a:solidFill>
                <a:srgbClr val="000000"/>
              </a:solidFill>
            </a:endParaRPr>
          </a:p>
          <a:p>
            <a:pPr lvl="1" eaLnBrk="1" hangingPunct="1">
              <a:lnSpc>
                <a:spcPct val="90000"/>
              </a:lnSpc>
            </a:pPr>
            <a:r>
              <a:rPr lang="en-US" sz="2400" dirty="0" smtClean="0"/>
              <a:t>As </a:t>
            </a:r>
            <a:r>
              <a:rPr lang="en-US" sz="2400" dirty="0" err="1" smtClean="0"/>
              <a:t>fissuras</a:t>
            </a:r>
            <a:r>
              <a:rPr lang="en-US" sz="2400" dirty="0" smtClean="0"/>
              <a:t> </a:t>
            </a:r>
            <a:r>
              <a:rPr lang="en-US" sz="2400" dirty="0" err="1" smtClean="0"/>
              <a:t>podem</a:t>
            </a:r>
            <a:r>
              <a:rPr lang="en-US" sz="2400" dirty="0" smtClean="0"/>
              <a:t> se </a:t>
            </a:r>
            <a:r>
              <a:rPr lang="en-US" sz="2400" dirty="0" err="1" smtClean="0"/>
              <a:t>propagar</a:t>
            </a:r>
            <a:r>
              <a:rPr lang="en-US" sz="2400" dirty="0" smtClean="0"/>
              <a:t> </a:t>
            </a:r>
            <a:r>
              <a:rPr lang="en-US" sz="2400" dirty="0" err="1" smtClean="0"/>
              <a:t>mais</a:t>
            </a:r>
            <a:r>
              <a:rPr lang="en-US" sz="2400" dirty="0" smtClean="0"/>
              <a:t> </a:t>
            </a:r>
            <a:r>
              <a:rPr lang="en-US" sz="2400" dirty="0" err="1" smtClean="0"/>
              <a:t>rapidamente</a:t>
            </a:r>
            <a:r>
              <a:rPr lang="en-US" sz="2400" dirty="0" smtClean="0"/>
              <a:t> do </a:t>
            </a:r>
            <a:r>
              <a:rPr lang="en-US" sz="2400" dirty="0" err="1" smtClean="0"/>
              <a:t>que</a:t>
            </a:r>
            <a:r>
              <a:rPr lang="en-US" sz="2400" dirty="0" smtClean="0"/>
              <a:t> </a:t>
            </a:r>
            <a:r>
              <a:rPr lang="en-US" sz="2400" dirty="0" err="1" smtClean="0"/>
              <a:t>uma</a:t>
            </a:r>
            <a:r>
              <a:rPr lang="en-US" sz="2400" dirty="0" smtClean="0"/>
              <a:t> </a:t>
            </a:r>
            <a:r>
              <a:rPr lang="en-US" sz="2400" dirty="0" err="1" smtClean="0"/>
              <a:t>análise</a:t>
            </a:r>
            <a:r>
              <a:rPr lang="en-US" sz="2400" dirty="0" smtClean="0"/>
              <a:t> </a:t>
            </a:r>
            <a:r>
              <a:rPr lang="en-US" sz="2400" dirty="0" err="1" smtClean="0"/>
              <a:t>não</a:t>
            </a:r>
            <a:r>
              <a:rPr lang="en-US" sz="2400" dirty="0" smtClean="0"/>
              <a:t>-linear </a:t>
            </a:r>
            <a:r>
              <a:rPr lang="en-US" sz="2400" dirty="0" err="1" smtClean="0"/>
              <a:t>pode</a:t>
            </a:r>
            <a:r>
              <a:rPr lang="en-US" sz="2400" dirty="0" smtClean="0"/>
              <a:t> </a:t>
            </a:r>
            <a:r>
              <a:rPr lang="en-US" sz="2400" dirty="0" err="1" smtClean="0"/>
              <a:t>explicar</a:t>
            </a:r>
            <a:r>
              <a:rPr lang="en-US" sz="2400" dirty="0" smtClean="0"/>
              <a:t>.</a:t>
            </a:r>
          </a:p>
          <a:p>
            <a:pPr eaLnBrk="1" hangingPunct="1">
              <a:lnSpc>
                <a:spcPct val="90000"/>
              </a:lnSpc>
            </a:pPr>
            <a:r>
              <a:rPr lang="en-US" sz="2800" dirty="0" err="1" smtClean="0"/>
              <a:t>Fatores</a:t>
            </a:r>
            <a:r>
              <a:rPr lang="en-US" sz="2800" dirty="0" smtClean="0"/>
              <a:t> </a:t>
            </a:r>
            <a:r>
              <a:rPr lang="en-US" sz="2800" dirty="0" err="1" smtClean="0"/>
              <a:t>Favoráveis</a:t>
            </a:r>
            <a:endParaRPr lang="en-US" sz="2800" dirty="0" smtClean="0"/>
          </a:p>
          <a:p>
            <a:pPr lvl="1">
              <a:lnSpc>
                <a:spcPct val="90000"/>
              </a:lnSpc>
            </a:pPr>
            <a:r>
              <a:rPr lang="en-US" sz="2400" dirty="0" err="1" smtClean="0"/>
              <a:t>Tensão</a:t>
            </a:r>
            <a:r>
              <a:rPr lang="en-US" sz="2400" dirty="0" smtClean="0"/>
              <a:t> </a:t>
            </a:r>
            <a:r>
              <a:rPr lang="en-US" sz="2400" dirty="0"/>
              <a:t>de </a:t>
            </a:r>
            <a:r>
              <a:rPr lang="en-US" sz="2400" dirty="0" err="1"/>
              <a:t>tração</a:t>
            </a:r>
            <a:r>
              <a:rPr lang="en-US" sz="2400" dirty="0"/>
              <a:t> no </a:t>
            </a:r>
            <a:r>
              <a:rPr lang="pt-BR" sz="2400" dirty="0"/>
              <a:t>barramento a</a:t>
            </a:r>
            <a:r>
              <a:rPr lang="pt-BR" sz="2400" dirty="0" smtClean="0"/>
              <a:t> </a:t>
            </a:r>
            <a:r>
              <a:rPr lang="pt-BR" sz="2400" dirty="0"/>
              <a:t>montante </a:t>
            </a:r>
            <a:r>
              <a:rPr lang="pt-BR" sz="2400" dirty="0" smtClean="0"/>
              <a:t>é menor que a </a:t>
            </a:r>
            <a:r>
              <a:rPr lang="pt-BR" sz="2400" dirty="0"/>
              <a:t>força da tração dinâmica estimada para faixas de carga de </a:t>
            </a:r>
            <a:r>
              <a:rPr lang="pt-BR" sz="2400" dirty="0" smtClean="0"/>
              <a:t>2-4.</a:t>
            </a:r>
            <a:endParaRPr lang="en-US" sz="2400" dirty="0" smtClean="0"/>
          </a:p>
          <a:p>
            <a:pPr lvl="1" eaLnBrk="1" hangingPunct="1">
              <a:lnSpc>
                <a:spcPct val="90000"/>
              </a:lnSpc>
            </a:pPr>
            <a:r>
              <a:rPr lang="pt-BR" sz="2400" dirty="0" smtClean="0"/>
              <a:t>A amostragem com testemunho mostra </a:t>
            </a:r>
            <a:r>
              <a:rPr lang="pt-BR" sz="2400" dirty="0"/>
              <a:t>boa ligação nas juntas de </a:t>
            </a:r>
            <a:r>
              <a:rPr lang="pt-BR" sz="2400" dirty="0" smtClean="0"/>
              <a:t>construção horizontal.</a:t>
            </a:r>
            <a:endParaRPr lang="en-US" sz="2400" dirty="0" smtClean="0"/>
          </a:p>
          <a:p>
            <a:pPr lvl="1" eaLnBrk="1" hangingPunct="1">
              <a:lnSpc>
                <a:spcPct val="90000"/>
              </a:lnSpc>
            </a:pPr>
            <a:r>
              <a:rPr lang="en-US" sz="2400" dirty="0" smtClean="0"/>
              <a:t>A </a:t>
            </a:r>
            <a:r>
              <a:rPr lang="en-US" sz="2400" dirty="0" err="1" smtClean="0"/>
              <a:t>análise</a:t>
            </a:r>
            <a:r>
              <a:rPr lang="en-US" sz="2400" dirty="0" smtClean="0"/>
              <a:t> </a:t>
            </a:r>
            <a:r>
              <a:rPr lang="en-US" sz="2400" dirty="0" err="1" smtClean="0"/>
              <a:t>não</a:t>
            </a:r>
            <a:r>
              <a:rPr lang="en-US" sz="2400" dirty="0" smtClean="0"/>
              <a:t> linear </a:t>
            </a:r>
            <a:r>
              <a:rPr lang="en-US" sz="2400" dirty="0" err="1" smtClean="0"/>
              <a:t>mostra</a:t>
            </a:r>
            <a:r>
              <a:rPr lang="en-US" sz="2400" dirty="0" smtClean="0"/>
              <a:t> </a:t>
            </a:r>
            <a:r>
              <a:rPr lang="en-US" sz="2400" dirty="0" err="1" smtClean="0"/>
              <a:t>que</a:t>
            </a:r>
            <a:r>
              <a:rPr lang="en-US" sz="2400" dirty="0" smtClean="0"/>
              <a:t> </a:t>
            </a:r>
            <a:r>
              <a:rPr lang="en-US" sz="2400" dirty="0" err="1" smtClean="0"/>
              <a:t>apenas</a:t>
            </a:r>
            <a:r>
              <a:rPr lang="en-US" sz="2400" dirty="0" smtClean="0"/>
              <a:t> um </a:t>
            </a:r>
            <a:r>
              <a:rPr lang="en-US" sz="2400" dirty="0" err="1" smtClean="0"/>
              <a:t>monólito</a:t>
            </a:r>
            <a:r>
              <a:rPr lang="en-US" sz="2400" dirty="0" smtClean="0"/>
              <a:t> </a:t>
            </a:r>
            <a:r>
              <a:rPr lang="en-US" sz="2400" dirty="0" err="1" smtClean="0"/>
              <a:t>sofreria</a:t>
            </a:r>
            <a:r>
              <a:rPr lang="en-US" sz="2400" dirty="0" smtClean="0"/>
              <a:t> </a:t>
            </a:r>
            <a:r>
              <a:rPr lang="en-US" sz="2400" dirty="0" err="1" smtClean="0"/>
              <a:t>uma</a:t>
            </a:r>
            <a:r>
              <a:rPr lang="en-US" sz="2400" dirty="0" smtClean="0"/>
              <a:t> </a:t>
            </a:r>
            <a:r>
              <a:rPr lang="en-US" sz="2400" dirty="0" err="1" smtClean="0"/>
              <a:t>fissura</a:t>
            </a:r>
            <a:r>
              <a:rPr lang="en-US" sz="2400" dirty="0" smtClean="0"/>
              <a:t> </a:t>
            </a:r>
            <a:r>
              <a:rPr lang="en-US" sz="2400" dirty="0" err="1" smtClean="0"/>
              <a:t>aberta</a:t>
            </a:r>
            <a:r>
              <a:rPr lang="en-US" sz="2400" dirty="0" smtClean="0"/>
              <a:t> </a:t>
            </a:r>
            <a:r>
              <a:rPr lang="en-US" sz="2400" dirty="0" err="1" smtClean="0"/>
              <a:t>na</a:t>
            </a:r>
            <a:r>
              <a:rPr lang="en-US" sz="2400" dirty="0" smtClean="0"/>
              <a:t> </a:t>
            </a:r>
            <a:r>
              <a:rPr lang="en-US" sz="2400" dirty="0" err="1" smtClean="0"/>
              <a:t>faixa</a:t>
            </a:r>
            <a:r>
              <a:rPr lang="en-US" sz="2400" dirty="0" smtClean="0"/>
              <a:t> de </a:t>
            </a:r>
            <a:r>
              <a:rPr lang="en-US" sz="2400" dirty="0" err="1" smtClean="0"/>
              <a:t>carga</a:t>
            </a:r>
            <a:r>
              <a:rPr lang="en-US" sz="2400" dirty="0" smtClean="0"/>
              <a:t> 6.</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4294967295"/>
          </p:nvPr>
        </p:nvSpPr>
        <p:spPr>
          <a:xfrm>
            <a:off x="3124200" y="6356350"/>
            <a:ext cx="2895600" cy="365125"/>
          </a:xfrm>
          <a:prstGeom prst="rect">
            <a:avLst/>
          </a:prstGeom>
          <a:noFill/>
        </p:spPr>
        <p:txBody>
          <a:bodyPr/>
          <a:lstStyle/>
          <a:p>
            <a:fld id="{5FB0F3B0-10EF-4F4F-8335-843BB44BC796}" type="slidenum">
              <a:rPr lang="en-US" smtClean="0"/>
              <a:pPr/>
              <a:t>18</a:t>
            </a:fld>
            <a:endParaRPr lang="en-US" dirty="0" smtClean="0"/>
          </a:p>
        </p:txBody>
      </p:sp>
      <p:sp>
        <p:nvSpPr>
          <p:cNvPr id="16387" name="Rectangle 2"/>
          <p:cNvSpPr>
            <a:spLocks noGrp="1" noChangeArrowheads="1"/>
          </p:cNvSpPr>
          <p:nvPr>
            <p:ph type="title"/>
          </p:nvPr>
        </p:nvSpPr>
        <p:spPr/>
        <p:txBody>
          <a:bodyPr>
            <a:normAutofit/>
          </a:bodyPr>
          <a:lstStyle/>
          <a:p>
            <a:pPr eaLnBrk="1" hangingPunct="1"/>
            <a:r>
              <a:rPr lang="en-US" dirty="0" err="1" smtClean="0"/>
              <a:t>Descritores</a:t>
            </a:r>
            <a:r>
              <a:rPr lang="en-US" dirty="0" smtClean="0"/>
              <a:t> </a:t>
            </a:r>
            <a:r>
              <a:rPr lang="en-US" dirty="0" err="1" smtClean="0"/>
              <a:t>Verbais</a:t>
            </a:r>
            <a:endParaRPr lang="en-US" dirty="0" smtClean="0"/>
          </a:p>
        </p:txBody>
      </p:sp>
      <p:graphicFrame>
        <p:nvGraphicFramePr>
          <p:cNvPr id="428035" name="Group 3"/>
          <p:cNvGraphicFramePr>
            <a:graphicFrameLocks noGrp="1"/>
          </p:cNvGraphicFramePr>
          <p:nvPr>
            <p:ph idx="1"/>
            <p:extLst>
              <p:ext uri="{D42A27DB-BD31-4B8C-83A1-F6EECF244321}">
                <p14:modId xmlns:p14="http://schemas.microsoft.com/office/powerpoint/2010/main" val="1549380031"/>
              </p:ext>
            </p:extLst>
          </p:nvPr>
        </p:nvGraphicFramePr>
        <p:xfrm>
          <a:off x="533400" y="1219200"/>
          <a:ext cx="8229600" cy="3657600"/>
        </p:xfrm>
        <a:graphic>
          <a:graphicData uri="http://schemas.openxmlformats.org/drawingml/2006/table">
            <a:tbl>
              <a:tblPr/>
              <a:tblGrid>
                <a:gridCol w="4114800"/>
                <a:gridCol w="4114800"/>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charset="0"/>
                        </a:rPr>
                        <a:t>Descritor</a:t>
                      </a:r>
                      <a:endParaRPr kumimoji="0" lang="en-US" sz="2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charset="0"/>
                        </a:rPr>
                        <a:t>Probabilidade</a:t>
                      </a:r>
                      <a:r>
                        <a:rPr kumimoji="0" lang="en-US" sz="2400" b="0" i="0" u="none" strike="noStrike" cap="none" normalizeH="0" baseline="0" dirty="0" smtClean="0">
                          <a:ln>
                            <a:noFill/>
                          </a:ln>
                          <a:solidFill>
                            <a:schemeClr val="tx1"/>
                          </a:solidFill>
                          <a:effectLst/>
                          <a:latin typeface="Arial" charset="0"/>
                        </a:rPr>
                        <a:t> </a:t>
                      </a:r>
                      <a:r>
                        <a:rPr kumimoji="0" lang="en-US" sz="2400" b="0" i="0" u="none" strike="noStrike" cap="none" normalizeH="0" baseline="0" dirty="0" err="1" smtClean="0">
                          <a:ln>
                            <a:noFill/>
                          </a:ln>
                          <a:solidFill>
                            <a:schemeClr val="tx1"/>
                          </a:solidFill>
                          <a:effectLst/>
                          <a:latin typeface="Arial" charset="0"/>
                        </a:rPr>
                        <a:t>Associada</a:t>
                      </a: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charset="0"/>
                        </a:rPr>
                        <a:t>Quase</a:t>
                      </a:r>
                      <a:r>
                        <a:rPr kumimoji="0" lang="en-US" sz="2400" b="0" i="0" u="none" strike="noStrike" cap="none" normalizeH="0" baseline="0" dirty="0" smtClean="0">
                          <a:ln>
                            <a:noFill/>
                          </a:ln>
                          <a:solidFill>
                            <a:schemeClr val="tx1"/>
                          </a:solidFill>
                          <a:effectLst/>
                          <a:latin typeface="Arial" charset="0"/>
                        </a:rPr>
                        <a:t> </a:t>
                      </a:r>
                      <a:r>
                        <a:rPr kumimoji="0" lang="en-US" sz="2400" b="0" i="0" u="none" strike="noStrike" cap="none" normalizeH="0" baseline="0" dirty="0" err="1" smtClean="0">
                          <a:ln>
                            <a:noFill/>
                          </a:ln>
                          <a:solidFill>
                            <a:schemeClr val="tx1"/>
                          </a:solidFill>
                          <a:effectLst/>
                          <a:latin typeface="Arial" charset="0"/>
                        </a:rPr>
                        <a:t>certo</a:t>
                      </a:r>
                      <a:endParaRPr kumimoji="0" lang="en-US" sz="2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0,999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charset="0"/>
                        </a:rPr>
                        <a:t>Muito</a:t>
                      </a:r>
                      <a:r>
                        <a:rPr kumimoji="0" lang="en-US" sz="2400" b="0" i="0" u="none" strike="noStrike" cap="none" normalizeH="0" baseline="0" dirty="0" smtClean="0">
                          <a:ln>
                            <a:noFill/>
                          </a:ln>
                          <a:solidFill>
                            <a:schemeClr val="tx1"/>
                          </a:solidFill>
                          <a:effectLst/>
                          <a:latin typeface="Arial" charset="0"/>
                        </a:rPr>
                        <a:t> </a:t>
                      </a:r>
                      <a:r>
                        <a:rPr kumimoji="0" lang="en-US" sz="2400" b="0" i="0" u="none" strike="noStrike" cap="none" normalizeH="0" baseline="0" dirty="0" err="1" smtClean="0">
                          <a:ln>
                            <a:noFill/>
                          </a:ln>
                          <a:solidFill>
                            <a:schemeClr val="tx1"/>
                          </a:solidFill>
                          <a:effectLst/>
                          <a:latin typeface="Arial" charset="0"/>
                        </a:rPr>
                        <a:t>provável</a:t>
                      </a:r>
                      <a:endParaRPr kumimoji="0" lang="en-US" sz="2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0,99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charset="0"/>
                        </a:rPr>
                        <a:t>Provável</a:t>
                      </a:r>
                      <a:endParaRPr kumimoji="0" lang="en-US" sz="2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charset="0"/>
                        </a:rPr>
                        <a:t>Neutro</a:t>
                      </a:r>
                      <a:endParaRPr kumimoji="0" lang="en-US" sz="2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charset="0"/>
                        </a:rPr>
                        <a:t>Pouco</a:t>
                      </a:r>
                      <a:r>
                        <a:rPr kumimoji="0" lang="en-US" sz="2400" b="0" i="0" u="none" strike="noStrike" cap="none" normalizeH="0" baseline="0" dirty="0" smtClean="0">
                          <a:ln>
                            <a:noFill/>
                          </a:ln>
                          <a:solidFill>
                            <a:schemeClr val="tx1"/>
                          </a:solidFill>
                          <a:effectLst/>
                          <a:latin typeface="Arial" charset="0"/>
                        </a:rPr>
                        <a:t> </a:t>
                      </a:r>
                      <a:r>
                        <a:rPr kumimoji="0" lang="en-US" sz="2400" b="0" i="0" u="none" strike="noStrike" cap="none" normalizeH="0" baseline="0" dirty="0" err="1" smtClean="0">
                          <a:ln>
                            <a:noFill/>
                          </a:ln>
                          <a:solidFill>
                            <a:schemeClr val="tx1"/>
                          </a:solidFill>
                          <a:effectLst/>
                          <a:latin typeface="Arial" charset="0"/>
                        </a:rPr>
                        <a:t>Provável</a:t>
                      </a:r>
                      <a:endParaRPr kumimoji="0" lang="en-US" sz="2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charset="0"/>
                        </a:rPr>
                        <a:t>Muito</a:t>
                      </a:r>
                      <a:r>
                        <a:rPr kumimoji="0" lang="en-US" sz="2400" b="0" i="0" u="none" strike="noStrike" cap="none" normalizeH="0" baseline="0" dirty="0" smtClean="0">
                          <a:ln>
                            <a:noFill/>
                          </a:ln>
                          <a:solidFill>
                            <a:schemeClr val="tx1"/>
                          </a:solidFill>
                          <a:effectLst/>
                          <a:latin typeface="Arial" charset="0"/>
                        </a:rPr>
                        <a:t> </a:t>
                      </a:r>
                      <a:r>
                        <a:rPr kumimoji="0" lang="en-US" sz="2400" b="0" i="0" u="none" strike="noStrike" cap="none" normalizeH="0" baseline="0" dirty="0" err="1" smtClean="0">
                          <a:ln>
                            <a:noFill/>
                          </a:ln>
                          <a:solidFill>
                            <a:schemeClr val="tx1"/>
                          </a:solidFill>
                          <a:effectLst/>
                          <a:latin typeface="Arial" charset="0"/>
                        </a:rPr>
                        <a:t>Improvável</a:t>
                      </a:r>
                      <a:endParaRPr kumimoji="0" lang="en-US" sz="2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charset="0"/>
                        </a:rPr>
                        <a:t>Quase</a:t>
                      </a:r>
                      <a:r>
                        <a:rPr kumimoji="0" lang="en-US" sz="2400" b="0" i="0" u="none" strike="noStrike" cap="none" normalizeH="0" baseline="0" dirty="0" smtClean="0">
                          <a:ln>
                            <a:noFill/>
                          </a:ln>
                          <a:solidFill>
                            <a:schemeClr val="tx1"/>
                          </a:solidFill>
                          <a:effectLst/>
                          <a:latin typeface="Arial" charset="0"/>
                        </a:rPr>
                        <a:t> </a:t>
                      </a:r>
                      <a:r>
                        <a:rPr kumimoji="0" lang="en-US" sz="2400" b="0" i="0" u="none" strike="noStrike" cap="none" normalizeH="0" baseline="0" dirty="0" err="1" smtClean="0">
                          <a:ln>
                            <a:noFill/>
                          </a:ln>
                          <a:solidFill>
                            <a:schemeClr val="tx1"/>
                          </a:solidFill>
                          <a:effectLst/>
                          <a:latin typeface="Arial" charset="0"/>
                        </a:rPr>
                        <a:t>Impossível</a:t>
                      </a:r>
                      <a:endParaRPr kumimoji="0" lang="en-US" sz="2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0,001*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417" name="Text Box 32"/>
          <p:cNvSpPr txBox="1">
            <a:spLocks noChangeArrowheads="1"/>
          </p:cNvSpPr>
          <p:nvPr/>
        </p:nvSpPr>
        <p:spPr bwMode="auto">
          <a:xfrm>
            <a:off x="609600" y="5029200"/>
            <a:ext cx="8153400" cy="707886"/>
          </a:xfrm>
          <a:prstGeom prst="rect">
            <a:avLst/>
          </a:prstGeom>
          <a:noFill/>
          <a:ln w="9525">
            <a:noFill/>
            <a:miter lim="800000"/>
            <a:headEnd/>
            <a:tailEnd/>
          </a:ln>
        </p:spPr>
        <p:txBody>
          <a:bodyPr>
            <a:spAutoFit/>
          </a:bodyPr>
          <a:lstStyle/>
          <a:p>
            <a:pPr>
              <a:spcBef>
                <a:spcPct val="50000"/>
              </a:spcBef>
            </a:pPr>
            <a:r>
              <a:rPr lang="en-US" sz="2000" dirty="0" smtClean="0"/>
              <a:t>*</a:t>
            </a:r>
            <a:r>
              <a:rPr lang="en-US" sz="2000" dirty="0" err="1" smtClean="0"/>
              <a:t>Usar</a:t>
            </a:r>
            <a:r>
              <a:rPr lang="en-US" sz="2000" dirty="0" smtClean="0"/>
              <a:t> com </a:t>
            </a:r>
            <a:r>
              <a:rPr lang="en-US" sz="2000" dirty="0" err="1" smtClean="0"/>
              <a:t>juízo</a:t>
            </a:r>
            <a:r>
              <a:rPr lang="en-US" sz="2000" dirty="0" smtClean="0"/>
              <a:t> – a </a:t>
            </a:r>
            <a:r>
              <a:rPr lang="en-US" sz="2000" dirty="0" err="1" smtClean="0"/>
              <a:t>pesquisa</a:t>
            </a:r>
            <a:r>
              <a:rPr lang="en-US" sz="2000" dirty="0" smtClean="0"/>
              <a:t> de Reagan </a:t>
            </a:r>
            <a:r>
              <a:rPr lang="en-US" sz="2000" dirty="0" err="1" smtClean="0"/>
              <a:t>mostra</a:t>
            </a:r>
            <a:r>
              <a:rPr lang="en-US" sz="2000" dirty="0" smtClean="0"/>
              <a:t> </a:t>
            </a:r>
            <a:r>
              <a:rPr lang="en-US" sz="2000" dirty="0" err="1" smtClean="0"/>
              <a:t>que</a:t>
            </a:r>
            <a:r>
              <a:rPr lang="en-US" sz="2000" dirty="0" smtClean="0"/>
              <a:t> as </a:t>
            </a:r>
            <a:r>
              <a:rPr lang="en-US" sz="2000" dirty="0" err="1" smtClean="0"/>
              <a:t>pessoas</a:t>
            </a:r>
            <a:r>
              <a:rPr lang="en-US" sz="2000" dirty="0" smtClean="0"/>
              <a:t> </a:t>
            </a:r>
            <a:r>
              <a:rPr lang="en-US" sz="2000" dirty="0" err="1" smtClean="0"/>
              <a:t>não</a:t>
            </a:r>
            <a:r>
              <a:rPr lang="en-US" sz="2000" dirty="0" smtClean="0"/>
              <a:t> </a:t>
            </a:r>
            <a:r>
              <a:rPr lang="en-US" sz="2000" dirty="0" err="1" smtClean="0"/>
              <a:t>calibram</a:t>
            </a:r>
            <a:r>
              <a:rPr lang="en-US" sz="2000" dirty="0" smtClean="0"/>
              <a:t> </a:t>
            </a:r>
            <a:r>
              <a:rPr lang="en-US" sz="2000" dirty="0" err="1" smtClean="0"/>
              <a:t>bem</a:t>
            </a:r>
            <a:r>
              <a:rPr lang="en-US" sz="2000" dirty="0" smtClean="0"/>
              <a:t> </a:t>
            </a:r>
            <a:r>
              <a:rPr lang="en-US" sz="2000" dirty="0" err="1" smtClean="0"/>
              <a:t>abaixo</a:t>
            </a:r>
            <a:r>
              <a:rPr lang="en-US" sz="2000" dirty="0" smtClean="0"/>
              <a:t> de 0,01.</a:t>
            </a:r>
            <a:endParaRPr lang="en-US" sz="20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4294967295"/>
          </p:nvPr>
        </p:nvSpPr>
        <p:spPr>
          <a:xfrm>
            <a:off x="3124200" y="6356350"/>
            <a:ext cx="2895600" cy="365125"/>
          </a:xfrm>
          <a:prstGeom prst="rect">
            <a:avLst/>
          </a:prstGeom>
          <a:noFill/>
        </p:spPr>
        <p:txBody>
          <a:bodyPr/>
          <a:lstStyle/>
          <a:p>
            <a:fld id="{2C11282F-7332-4006-832C-BEAAD9F79472}" type="slidenum">
              <a:rPr lang="en-US" smtClean="0"/>
              <a:pPr/>
              <a:t>19</a:t>
            </a:fld>
            <a:endParaRPr lang="en-US" dirty="0" smtClean="0"/>
          </a:p>
        </p:txBody>
      </p:sp>
      <p:sp>
        <p:nvSpPr>
          <p:cNvPr id="17411" name="Rectangle 2"/>
          <p:cNvSpPr>
            <a:spLocks noGrp="1" noChangeArrowheads="1"/>
          </p:cNvSpPr>
          <p:nvPr>
            <p:ph type="title"/>
          </p:nvPr>
        </p:nvSpPr>
        <p:spPr>
          <a:xfrm>
            <a:off x="457200" y="76200"/>
            <a:ext cx="8229600" cy="1143000"/>
          </a:xfrm>
        </p:spPr>
        <p:txBody>
          <a:bodyPr>
            <a:noAutofit/>
          </a:bodyPr>
          <a:lstStyle/>
          <a:p>
            <a:pPr eaLnBrk="1" hangingPunct="1"/>
            <a:r>
              <a:rPr lang="en-US" sz="3600" dirty="0" err="1" smtClean="0"/>
              <a:t>Probabilidade</a:t>
            </a:r>
            <a:r>
              <a:rPr lang="en-US" sz="3600" dirty="0" smtClean="0"/>
              <a:t> de </a:t>
            </a:r>
            <a:r>
              <a:rPr lang="en-US" sz="3600" dirty="0" err="1" smtClean="0"/>
              <a:t>Deslocar</a:t>
            </a:r>
            <a:r>
              <a:rPr lang="en-US" sz="3600" dirty="0" smtClean="0"/>
              <a:t> </a:t>
            </a:r>
            <a:r>
              <a:rPr lang="en-US" sz="3600" dirty="0" err="1" smtClean="0"/>
              <a:t>Drenos</a:t>
            </a:r>
            <a:r>
              <a:rPr lang="en-US" sz="3600" dirty="0" smtClean="0"/>
              <a:t> / </a:t>
            </a:r>
            <a:r>
              <a:rPr lang="en-US" sz="3600" dirty="0" err="1" smtClean="0"/>
              <a:t>Aumentar</a:t>
            </a:r>
            <a:r>
              <a:rPr lang="en-US" sz="3600" dirty="0" smtClean="0"/>
              <a:t> </a:t>
            </a:r>
            <a:r>
              <a:rPr lang="en-US" sz="3600" dirty="0" err="1" smtClean="0"/>
              <a:t>Subpressão</a:t>
            </a:r>
            <a:endParaRPr lang="en-US" sz="3600" dirty="0" smtClean="0"/>
          </a:p>
        </p:txBody>
      </p:sp>
      <p:pic>
        <p:nvPicPr>
          <p:cNvPr id="17412" name="Picture 4"/>
          <p:cNvPicPr>
            <a:picLocks noGrp="1" noChangeAspect="1" noChangeArrowheads="1"/>
          </p:cNvPicPr>
          <p:nvPr>
            <p:ph type="body" idx="1"/>
          </p:nvPr>
        </p:nvPicPr>
        <p:blipFill>
          <a:blip r:embed="rId3" cstate="print"/>
          <a:srcRect/>
          <a:stretch>
            <a:fillRect/>
          </a:stretch>
        </p:blipFill>
        <p:spPr>
          <a:xfrm>
            <a:off x="1556266" y="1350684"/>
            <a:ext cx="6113463" cy="4525963"/>
          </a:xfrm>
          <a:noFill/>
        </p:spPr>
      </p:pic>
      <p:sp>
        <p:nvSpPr>
          <p:cNvPr id="2" name="CaixaDeTexto 1"/>
          <p:cNvSpPr txBox="1"/>
          <p:nvPr/>
        </p:nvSpPr>
        <p:spPr>
          <a:xfrm>
            <a:off x="6980830" y="1570053"/>
            <a:ext cx="914400" cy="276999"/>
          </a:xfrm>
          <a:prstGeom prst="rect">
            <a:avLst/>
          </a:prstGeom>
          <a:noFill/>
        </p:spPr>
        <p:txBody>
          <a:bodyPr wrap="square" rtlCol="0">
            <a:spAutoFit/>
          </a:bodyPr>
          <a:lstStyle/>
          <a:p>
            <a:r>
              <a:rPr lang="pt-BR" sz="1200" b="1" dirty="0" smtClean="0"/>
              <a:t>Nódulo nº</a:t>
            </a:r>
            <a:endParaRPr lang="pt-BR" sz="1200" b="1" dirty="0"/>
          </a:p>
        </p:txBody>
      </p:sp>
      <p:sp>
        <p:nvSpPr>
          <p:cNvPr id="3" name="CaixaDeTexto 2"/>
          <p:cNvSpPr txBox="1"/>
          <p:nvPr/>
        </p:nvSpPr>
        <p:spPr>
          <a:xfrm>
            <a:off x="4191000" y="5562600"/>
            <a:ext cx="1295400" cy="276999"/>
          </a:xfrm>
          <a:prstGeom prst="rect">
            <a:avLst/>
          </a:prstGeom>
          <a:noFill/>
        </p:spPr>
        <p:txBody>
          <a:bodyPr wrap="square" rtlCol="0">
            <a:spAutoFit/>
          </a:bodyPr>
          <a:lstStyle/>
          <a:p>
            <a:r>
              <a:rPr lang="pt-BR" sz="1200" b="1" dirty="0" smtClean="0"/>
              <a:t>Tempo (seg.)</a:t>
            </a:r>
            <a:endParaRPr lang="pt-BR" sz="1200" b="1" dirty="0"/>
          </a:p>
        </p:txBody>
      </p:sp>
      <p:sp>
        <p:nvSpPr>
          <p:cNvPr id="4" name="CaixaDeTexto 3"/>
          <p:cNvSpPr txBox="1"/>
          <p:nvPr/>
        </p:nvSpPr>
        <p:spPr>
          <a:xfrm>
            <a:off x="1371600" y="2209800"/>
            <a:ext cx="369332" cy="2590800"/>
          </a:xfrm>
          <a:prstGeom prst="rect">
            <a:avLst/>
          </a:prstGeom>
          <a:noFill/>
        </p:spPr>
        <p:txBody>
          <a:bodyPr vert="vert270" wrap="square" rtlCol="0">
            <a:spAutoFit/>
          </a:bodyPr>
          <a:lstStyle/>
          <a:p>
            <a:r>
              <a:rPr lang="pt-BR" sz="1200" b="1" dirty="0" smtClean="0"/>
              <a:t>Deslocamento M/J (polegadas)</a:t>
            </a:r>
            <a:endParaRPr lang="pt-BR" sz="1200" b="1" dirty="0"/>
          </a:p>
        </p:txBody>
      </p:sp>
      <p:sp>
        <p:nvSpPr>
          <p:cNvPr id="5" name="Rectangle 4"/>
          <p:cNvSpPr/>
          <p:nvPr/>
        </p:nvSpPr>
        <p:spPr>
          <a:xfrm>
            <a:off x="609600" y="5470267"/>
            <a:ext cx="2653290" cy="923330"/>
          </a:xfrm>
          <a:prstGeom prst="rect">
            <a:avLst/>
          </a:prstGeom>
        </p:spPr>
        <p:txBody>
          <a:bodyPr wrap="none">
            <a:spAutoFit/>
          </a:bodyPr>
          <a:lstStyle/>
          <a:p>
            <a:r>
              <a:rPr lang="en-US" dirty="0" smtClean="0">
                <a:solidFill>
                  <a:srgbClr val="00B050"/>
                </a:solidFill>
              </a:rPr>
              <a:t>1 </a:t>
            </a:r>
            <a:r>
              <a:rPr lang="en-US" dirty="0" err="1" smtClean="0">
                <a:solidFill>
                  <a:srgbClr val="00B050"/>
                </a:solidFill>
              </a:rPr>
              <a:t>polegada</a:t>
            </a:r>
            <a:r>
              <a:rPr lang="en-US" dirty="0" smtClean="0">
                <a:solidFill>
                  <a:srgbClr val="00B050"/>
                </a:solidFill>
              </a:rPr>
              <a:t> = 2.54 cm</a:t>
            </a:r>
          </a:p>
          <a:p>
            <a:r>
              <a:rPr lang="en-US" dirty="0" smtClean="0">
                <a:solidFill>
                  <a:srgbClr val="00B050"/>
                </a:solidFill>
              </a:rPr>
              <a:t>10 </a:t>
            </a:r>
            <a:r>
              <a:rPr lang="en-US" dirty="0" err="1" smtClean="0">
                <a:solidFill>
                  <a:srgbClr val="00B050"/>
                </a:solidFill>
              </a:rPr>
              <a:t>polegadas</a:t>
            </a:r>
            <a:r>
              <a:rPr lang="en-US" dirty="0" smtClean="0">
                <a:solidFill>
                  <a:srgbClr val="00B050"/>
                </a:solidFill>
              </a:rPr>
              <a:t> =  25.4cm</a:t>
            </a:r>
          </a:p>
          <a:p>
            <a:r>
              <a:rPr lang="en-US" dirty="0" smtClean="0">
                <a:solidFill>
                  <a:srgbClr val="00B050"/>
                </a:solidFill>
              </a:rPr>
              <a:t>M/J = </a:t>
            </a:r>
            <a:r>
              <a:rPr lang="en-US" dirty="0" err="1" smtClean="0">
                <a:solidFill>
                  <a:srgbClr val="00B050"/>
                </a:solidFill>
              </a:rPr>
              <a:t>montante</a:t>
            </a:r>
            <a:r>
              <a:rPr lang="en-US" dirty="0" smtClean="0">
                <a:solidFill>
                  <a:srgbClr val="00B050"/>
                </a:solidFill>
              </a:rPr>
              <a:t>/</a:t>
            </a:r>
            <a:r>
              <a:rPr lang="en-US" dirty="0" err="1" smtClean="0">
                <a:solidFill>
                  <a:srgbClr val="00B050"/>
                </a:solidFill>
              </a:rPr>
              <a:t>jusante</a:t>
            </a:r>
            <a:endParaRPr lang="en-US" dirty="0">
              <a:solidFill>
                <a:srgbClr val="00B050"/>
              </a:solidFill>
            </a:endParaRPr>
          </a:p>
        </p:txBody>
      </p:sp>
      <p:cxnSp>
        <p:nvCxnSpPr>
          <p:cNvPr id="7" name="Straight Connector 6"/>
          <p:cNvCxnSpPr/>
          <p:nvPr/>
        </p:nvCxnSpPr>
        <p:spPr>
          <a:xfrm>
            <a:off x="2286000" y="5470267"/>
            <a:ext cx="469483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2133600"/>
          </a:xfrm>
        </p:spPr>
        <p:txBody>
          <a:bodyPr/>
          <a:lstStyle/>
          <a:p>
            <a:pPr algn="l"/>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Boas </a:t>
            </a:r>
            <a:r>
              <a:rPr lang="en-US" dirty="0" err="1" smtClean="0">
                <a:latin typeface="Arial" pitchFamily="34" charset="0"/>
                <a:cs typeface="Arial" pitchFamily="34" charset="0"/>
              </a:rPr>
              <a:t>Práticas</a:t>
            </a:r>
            <a:r>
              <a:rPr lang="en-US" dirty="0" smtClean="0">
                <a:latin typeface="Arial" pitchFamily="34" charset="0"/>
                <a:cs typeface="Arial" pitchFamily="34" charset="0"/>
              </a:rPr>
              <a:t> </a:t>
            </a:r>
            <a:r>
              <a:rPr lang="en-US" dirty="0" err="1" smtClean="0">
                <a:latin typeface="Arial" pitchFamily="34" charset="0"/>
                <a:cs typeface="Arial" pitchFamily="34" charset="0"/>
              </a:rPr>
              <a:t>na</a:t>
            </a:r>
            <a:r>
              <a:rPr lang="en-US" dirty="0" smtClean="0">
                <a:latin typeface="Arial" pitchFamily="34" charset="0"/>
                <a:cs typeface="Arial" pitchFamily="34" charset="0"/>
              </a:rPr>
              <a:t> </a:t>
            </a:r>
            <a:r>
              <a:rPr lang="en-US" dirty="0" err="1" smtClean="0">
                <a:latin typeface="Arial" pitchFamily="34" charset="0"/>
                <a:cs typeface="Arial" pitchFamily="34" charset="0"/>
              </a:rPr>
              <a:t>Análise</a:t>
            </a:r>
            <a:r>
              <a:rPr lang="en-US" dirty="0" smtClean="0">
                <a:latin typeface="Arial" pitchFamily="34" charset="0"/>
                <a:cs typeface="Arial" pitchFamily="34" charset="0"/>
              </a:rPr>
              <a:t> de </a:t>
            </a:r>
            <a:r>
              <a:rPr lang="en-US" dirty="0" err="1" smtClean="0">
                <a:latin typeface="Arial" pitchFamily="34" charset="0"/>
                <a:cs typeface="Arial" pitchFamily="34" charset="0"/>
              </a:rPr>
              <a:t>Risco</a:t>
            </a:r>
            <a:r>
              <a:rPr lang="en-US" dirty="0" smtClean="0">
                <a:latin typeface="Arial" pitchFamily="34" charset="0"/>
                <a:cs typeface="Arial" pitchFamily="34" charset="0"/>
              </a:rPr>
              <a:t> de </a:t>
            </a:r>
            <a:r>
              <a:rPr lang="en-US" dirty="0" err="1" smtClean="0">
                <a:latin typeface="Arial" pitchFamily="34" charset="0"/>
                <a:cs typeface="Arial" pitchFamily="34" charset="0"/>
              </a:rPr>
              <a:t>Segurança</a:t>
            </a:r>
            <a:r>
              <a:rPr lang="en-US" dirty="0" smtClean="0">
                <a:latin typeface="Arial" pitchFamily="34" charset="0"/>
                <a:cs typeface="Arial" pitchFamily="34" charset="0"/>
              </a:rPr>
              <a:t> de </a:t>
            </a:r>
            <a:r>
              <a:rPr lang="en-US" dirty="0" err="1" smtClean="0">
                <a:latin typeface="Arial" pitchFamily="34" charset="0"/>
                <a:cs typeface="Arial" pitchFamily="34" charset="0"/>
              </a:rPr>
              <a:t>Barragens</a:t>
            </a:r>
            <a:endParaRPr lang="en-US" dirty="0">
              <a:latin typeface="Arial" pitchFamily="34" charset="0"/>
              <a:cs typeface="Arial" pitchFamily="34" charset="0"/>
            </a:endParaRPr>
          </a:p>
        </p:txBody>
      </p:sp>
      <p:sp>
        <p:nvSpPr>
          <p:cNvPr id="3" name="Subtitle 2"/>
          <p:cNvSpPr>
            <a:spLocks noGrp="1"/>
          </p:cNvSpPr>
          <p:nvPr>
            <p:ph type="subTitle" idx="1"/>
          </p:nvPr>
        </p:nvSpPr>
        <p:spPr>
          <a:xfrm>
            <a:off x="609600" y="304800"/>
            <a:ext cx="7239000" cy="1371600"/>
          </a:xfrm>
        </p:spPr>
        <p:txBody>
          <a:bodyPr/>
          <a:lstStyle/>
          <a:p>
            <a:pPr algn="l"/>
            <a:r>
              <a:rPr lang="en-US" dirty="0" err="1" smtClean="0">
                <a:latin typeface="Arial" pitchFamily="34" charset="0"/>
                <a:cs typeface="Arial" pitchFamily="34" charset="0"/>
              </a:rPr>
              <a:t>Análise</a:t>
            </a:r>
            <a:r>
              <a:rPr lang="en-US" dirty="0" smtClean="0">
                <a:latin typeface="Arial" pitchFamily="34" charset="0"/>
                <a:cs typeface="Arial" pitchFamily="34" charset="0"/>
              </a:rPr>
              <a:t> de </a:t>
            </a:r>
            <a:r>
              <a:rPr lang="en-US" dirty="0" err="1" smtClean="0">
                <a:latin typeface="Arial" pitchFamily="34" charset="0"/>
                <a:cs typeface="Arial" pitchFamily="34" charset="0"/>
              </a:rPr>
              <a:t>Modo</a:t>
            </a:r>
            <a:r>
              <a:rPr lang="en-US" dirty="0" smtClean="0">
                <a:latin typeface="Arial" pitchFamily="34" charset="0"/>
                <a:cs typeface="Arial" pitchFamily="34" charset="0"/>
              </a:rPr>
              <a:t> de </a:t>
            </a:r>
            <a:r>
              <a:rPr lang="en-US" dirty="0" err="1" smtClean="0">
                <a:latin typeface="Arial" pitchFamily="34" charset="0"/>
                <a:cs typeface="Arial" pitchFamily="34" charset="0"/>
              </a:rPr>
              <a:t>Falha</a:t>
            </a:r>
            <a:r>
              <a:rPr lang="en-US" dirty="0" smtClean="0">
                <a:latin typeface="Arial" pitchFamily="34" charset="0"/>
                <a:cs typeface="Arial" pitchFamily="34" charset="0"/>
              </a:rPr>
              <a:t> </a:t>
            </a:r>
            <a:r>
              <a:rPr lang="en-US" dirty="0" err="1" smtClean="0">
                <a:latin typeface="Arial" pitchFamily="34" charset="0"/>
                <a:cs typeface="Arial" pitchFamily="34" charset="0"/>
              </a:rPr>
              <a:t>Potencial</a:t>
            </a:r>
            <a:endParaRPr lang="en-US" dirty="0">
              <a:latin typeface="Arial" pitchFamily="34" charset="0"/>
              <a:cs typeface="Arial" pitchFamily="34" charset="0"/>
            </a:endParaRPr>
          </a:p>
        </p:txBody>
      </p:sp>
      <p:sp>
        <p:nvSpPr>
          <p:cNvPr id="4" name="TextBox 3"/>
          <p:cNvSpPr txBox="1"/>
          <p:nvPr/>
        </p:nvSpPr>
        <p:spPr>
          <a:xfrm>
            <a:off x="685800" y="2971800"/>
            <a:ext cx="4495800" cy="3046988"/>
          </a:xfrm>
          <a:prstGeom prst="rect">
            <a:avLst/>
          </a:prstGeom>
          <a:noFill/>
        </p:spPr>
        <p:txBody>
          <a:bodyPr wrap="square" rtlCol="0">
            <a:spAutoFit/>
          </a:bodyPr>
          <a:lstStyle/>
          <a:p>
            <a:endParaRPr lang="en-US" sz="2400" dirty="0" smtClean="0"/>
          </a:p>
          <a:p>
            <a:endParaRPr lang="en-US" sz="2400" dirty="0" smtClean="0"/>
          </a:p>
          <a:p>
            <a:r>
              <a:rPr lang="en-US" sz="2400" dirty="0" smtClean="0"/>
              <a:t>Dave Paul</a:t>
            </a:r>
            <a:r>
              <a:rPr lang="en-US" sz="2400" smtClean="0"/>
              <a:t>, P.E.</a:t>
            </a:r>
            <a:endParaRPr lang="en-US" sz="2400" dirty="0" smtClean="0"/>
          </a:p>
          <a:p>
            <a:r>
              <a:rPr lang="en-US" sz="2400" dirty="0" err="1" smtClean="0"/>
              <a:t>Chefe</a:t>
            </a:r>
            <a:r>
              <a:rPr lang="en-US" sz="2400" dirty="0" smtClean="0"/>
              <a:t>, </a:t>
            </a:r>
            <a:r>
              <a:rPr lang="en-US" sz="2400" dirty="0" err="1" smtClean="0"/>
              <a:t>Engenharia</a:t>
            </a:r>
            <a:r>
              <a:rPr lang="en-US" sz="2400" dirty="0" smtClean="0"/>
              <a:t> Civil</a:t>
            </a:r>
          </a:p>
          <a:p>
            <a:r>
              <a:rPr lang="en-US" sz="2400" dirty="0" smtClean="0"/>
              <a:t>US Army Corps of Engineers</a:t>
            </a:r>
          </a:p>
          <a:p>
            <a:r>
              <a:rPr lang="en-US" sz="2400" dirty="0" smtClean="0"/>
              <a:t>Centro de </a:t>
            </a:r>
            <a:r>
              <a:rPr lang="en-US" sz="2400" dirty="0" err="1" smtClean="0"/>
              <a:t>Gerenciamento</a:t>
            </a:r>
            <a:r>
              <a:rPr lang="en-US" sz="2400" dirty="0" smtClean="0"/>
              <a:t> de </a:t>
            </a:r>
            <a:r>
              <a:rPr lang="en-US" sz="2400" dirty="0" err="1" smtClean="0"/>
              <a:t>Riscos</a:t>
            </a:r>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4294967295"/>
          </p:nvPr>
        </p:nvSpPr>
        <p:spPr>
          <a:xfrm>
            <a:off x="3124200" y="6356350"/>
            <a:ext cx="2895600" cy="365125"/>
          </a:xfrm>
          <a:prstGeom prst="rect">
            <a:avLst/>
          </a:prstGeom>
          <a:noFill/>
        </p:spPr>
        <p:txBody>
          <a:bodyPr/>
          <a:lstStyle/>
          <a:p>
            <a:fld id="{4B6E8FF4-F913-481B-9498-4BA8DAD6D8EB}" type="slidenum">
              <a:rPr lang="en-US" smtClean="0"/>
              <a:pPr/>
              <a:t>20</a:t>
            </a:fld>
            <a:endParaRPr lang="en-US" smtClean="0"/>
          </a:p>
        </p:txBody>
      </p:sp>
      <p:sp>
        <p:nvSpPr>
          <p:cNvPr id="18435" name="Rectangle 2"/>
          <p:cNvSpPr>
            <a:spLocks noGrp="1" noChangeArrowheads="1"/>
          </p:cNvSpPr>
          <p:nvPr>
            <p:ph type="title"/>
          </p:nvPr>
        </p:nvSpPr>
        <p:spPr>
          <a:xfrm>
            <a:off x="457200" y="152400"/>
            <a:ext cx="8229600" cy="1143000"/>
          </a:xfrm>
        </p:spPr>
        <p:txBody>
          <a:bodyPr>
            <a:noAutofit/>
          </a:bodyPr>
          <a:lstStyle/>
          <a:p>
            <a:pPr eaLnBrk="1" hangingPunct="1"/>
            <a:r>
              <a:rPr lang="en-US" sz="3600" dirty="0" err="1"/>
              <a:t>Probabilidade</a:t>
            </a:r>
            <a:r>
              <a:rPr lang="en-US" sz="3600" dirty="0"/>
              <a:t> de </a:t>
            </a:r>
            <a:r>
              <a:rPr lang="en-US" sz="3600" dirty="0" err="1" smtClean="0">
                <a:solidFill>
                  <a:schemeClr val="tx1"/>
                </a:solidFill>
              </a:rPr>
              <a:t>deslocamento</a:t>
            </a:r>
            <a:r>
              <a:rPr lang="en-US" sz="3600" dirty="0" smtClean="0">
                <a:solidFill>
                  <a:schemeClr val="tx1"/>
                </a:solidFill>
              </a:rPr>
              <a:t>/</a:t>
            </a:r>
            <a:r>
              <a:rPr lang="en-US" sz="3600" dirty="0" smtClean="0"/>
              <a:t> </a:t>
            </a:r>
            <a:r>
              <a:rPr lang="en-US" sz="3600" dirty="0" err="1"/>
              <a:t>Aumentar</a:t>
            </a:r>
            <a:r>
              <a:rPr lang="en-US" sz="3600" dirty="0"/>
              <a:t> </a:t>
            </a:r>
            <a:r>
              <a:rPr lang="en-US" sz="3600" dirty="0" err="1"/>
              <a:t>Subpressão</a:t>
            </a:r>
            <a:endParaRPr lang="en-US" sz="3600" dirty="0" smtClean="0"/>
          </a:p>
        </p:txBody>
      </p:sp>
      <p:sp>
        <p:nvSpPr>
          <p:cNvPr id="18436" name="Rectangle 3"/>
          <p:cNvSpPr>
            <a:spLocks noGrp="1" noChangeArrowheads="1"/>
          </p:cNvSpPr>
          <p:nvPr>
            <p:ph type="body" idx="1"/>
          </p:nvPr>
        </p:nvSpPr>
        <p:spPr>
          <a:xfrm>
            <a:off x="457200" y="1371600"/>
            <a:ext cx="8229600" cy="5105400"/>
          </a:xfrm>
        </p:spPr>
        <p:txBody>
          <a:bodyPr>
            <a:normAutofit lnSpcReduction="10000"/>
          </a:bodyPr>
          <a:lstStyle/>
          <a:p>
            <a:pPr eaLnBrk="1" hangingPunct="1">
              <a:lnSpc>
                <a:spcPct val="85000"/>
              </a:lnSpc>
            </a:pPr>
            <a:r>
              <a:rPr lang="en-US" sz="2800" dirty="0" err="1" smtClean="0"/>
              <a:t>Fatores</a:t>
            </a:r>
            <a:r>
              <a:rPr lang="en-US" sz="2800" dirty="0" smtClean="0"/>
              <a:t> </a:t>
            </a:r>
            <a:r>
              <a:rPr lang="en-US" sz="2800" dirty="0" err="1" smtClean="0"/>
              <a:t>Adversos</a:t>
            </a:r>
            <a:endParaRPr lang="en-US" sz="2800" dirty="0" smtClean="0"/>
          </a:p>
          <a:p>
            <a:pPr lvl="1" eaLnBrk="1" hangingPunct="1">
              <a:lnSpc>
                <a:spcPct val="85000"/>
              </a:lnSpc>
            </a:pPr>
            <a:r>
              <a:rPr lang="en-US" sz="2400" dirty="0" smtClean="0"/>
              <a:t>A </a:t>
            </a:r>
            <a:r>
              <a:rPr lang="en-US" sz="2400" dirty="0" err="1" smtClean="0"/>
              <a:t>análise</a:t>
            </a:r>
            <a:r>
              <a:rPr lang="en-US" sz="2400" dirty="0" smtClean="0"/>
              <a:t> </a:t>
            </a:r>
            <a:r>
              <a:rPr lang="en-US" sz="2400" dirty="0" err="1" smtClean="0"/>
              <a:t>não</a:t>
            </a:r>
            <a:r>
              <a:rPr lang="en-US" sz="2400" dirty="0" smtClean="0"/>
              <a:t>-linear </a:t>
            </a:r>
            <a:r>
              <a:rPr lang="en-US" sz="2400" dirty="0" err="1" smtClean="0"/>
              <a:t>mostrou</a:t>
            </a:r>
            <a:r>
              <a:rPr lang="en-US" sz="2400" dirty="0" smtClean="0"/>
              <a:t> </a:t>
            </a:r>
            <a:r>
              <a:rPr lang="en-US" sz="2400" dirty="0" err="1" smtClean="0"/>
              <a:t>deslocamentos</a:t>
            </a:r>
            <a:r>
              <a:rPr lang="en-US" sz="2400" dirty="0" smtClean="0"/>
              <a:t> </a:t>
            </a:r>
            <a:r>
              <a:rPr lang="en-US" sz="2400" dirty="0" err="1" smtClean="0"/>
              <a:t>maiores</a:t>
            </a:r>
            <a:r>
              <a:rPr lang="en-US" sz="2400" dirty="0" smtClean="0"/>
              <a:t> </a:t>
            </a:r>
            <a:r>
              <a:rPr lang="en-US" sz="2400" dirty="0" err="1" smtClean="0"/>
              <a:t>que</a:t>
            </a:r>
            <a:r>
              <a:rPr lang="en-US" sz="2400" dirty="0" smtClean="0"/>
              <a:t> o </a:t>
            </a:r>
            <a:r>
              <a:rPr lang="en-US" sz="2400" dirty="0" err="1" smtClean="0"/>
              <a:t>diâmetro</a:t>
            </a:r>
            <a:r>
              <a:rPr lang="en-US" sz="2400" dirty="0" smtClean="0"/>
              <a:t> do </a:t>
            </a:r>
            <a:r>
              <a:rPr lang="en-US" sz="2400" dirty="0" err="1" smtClean="0"/>
              <a:t>dreno</a:t>
            </a:r>
            <a:r>
              <a:rPr lang="en-US" sz="2400" dirty="0" smtClean="0"/>
              <a:t> </a:t>
            </a:r>
            <a:r>
              <a:rPr lang="en-US" sz="2400" dirty="0" err="1" smtClean="0"/>
              <a:t>na</a:t>
            </a:r>
            <a:r>
              <a:rPr lang="en-US" sz="2400" dirty="0" smtClean="0"/>
              <a:t> </a:t>
            </a:r>
            <a:r>
              <a:rPr lang="en-US" sz="2400" dirty="0" err="1" smtClean="0"/>
              <a:t>faixa</a:t>
            </a:r>
            <a:r>
              <a:rPr lang="en-US" sz="2400" dirty="0" smtClean="0"/>
              <a:t> 6 de </a:t>
            </a:r>
            <a:r>
              <a:rPr lang="en-US" sz="2400" dirty="0" err="1" smtClean="0"/>
              <a:t>carga</a:t>
            </a:r>
            <a:r>
              <a:rPr lang="en-US" sz="2400" dirty="0" smtClean="0"/>
              <a:t> </a:t>
            </a:r>
            <a:r>
              <a:rPr lang="en-US" sz="2400" dirty="0" err="1" smtClean="0"/>
              <a:t>sísmica</a:t>
            </a:r>
            <a:r>
              <a:rPr lang="en-US" sz="2400" dirty="0" smtClean="0"/>
              <a:t>.</a:t>
            </a:r>
          </a:p>
          <a:p>
            <a:pPr lvl="1" eaLnBrk="1" hangingPunct="1">
              <a:lnSpc>
                <a:spcPct val="85000"/>
              </a:lnSpc>
            </a:pPr>
            <a:r>
              <a:rPr lang="en-US" sz="2400" dirty="0" smtClean="0"/>
              <a:t>A </a:t>
            </a:r>
            <a:r>
              <a:rPr lang="en-US" sz="2400" dirty="0" err="1" smtClean="0"/>
              <a:t>dilatação</a:t>
            </a:r>
            <a:r>
              <a:rPr lang="en-US" sz="2400" dirty="0" smtClean="0"/>
              <a:t> no </a:t>
            </a:r>
            <a:r>
              <a:rPr lang="en-US" sz="2400" dirty="0" err="1" smtClean="0"/>
              <a:t>plano</a:t>
            </a:r>
            <a:r>
              <a:rPr lang="en-US" sz="2400" dirty="0" smtClean="0"/>
              <a:t> de </a:t>
            </a:r>
            <a:r>
              <a:rPr lang="en-US" sz="2400" dirty="0" err="1" smtClean="0"/>
              <a:t>deslizamento</a:t>
            </a:r>
            <a:r>
              <a:rPr lang="en-US" sz="2400" dirty="0" smtClean="0"/>
              <a:t> </a:t>
            </a:r>
            <a:r>
              <a:rPr lang="en-US" sz="2400" dirty="0" err="1" smtClean="0"/>
              <a:t>poderia</a:t>
            </a:r>
            <a:r>
              <a:rPr lang="en-US" sz="2400" dirty="0" smtClean="0"/>
              <a:t> </a:t>
            </a:r>
            <a:r>
              <a:rPr lang="en-US" sz="2400" dirty="0" err="1" smtClean="0"/>
              <a:t>aumentar</a:t>
            </a:r>
            <a:r>
              <a:rPr lang="en-US" sz="2400" dirty="0" smtClean="0"/>
              <a:t> a </a:t>
            </a:r>
            <a:r>
              <a:rPr lang="en-US" sz="2400" dirty="0" err="1" smtClean="0"/>
              <a:t>subpressão</a:t>
            </a:r>
            <a:r>
              <a:rPr lang="en-US" sz="2400" dirty="0" smtClean="0"/>
              <a:t> </a:t>
            </a:r>
            <a:r>
              <a:rPr lang="en-US" sz="2400" dirty="0" err="1" smtClean="0"/>
              <a:t>sem</a:t>
            </a:r>
            <a:r>
              <a:rPr lang="en-US" sz="2400" dirty="0" smtClean="0"/>
              <a:t> </a:t>
            </a:r>
            <a:r>
              <a:rPr lang="en-US" sz="2400" dirty="0" err="1" smtClean="0"/>
              <a:t>deslocar</a:t>
            </a:r>
            <a:r>
              <a:rPr lang="en-US" sz="2400" dirty="0" smtClean="0"/>
              <a:t> </a:t>
            </a:r>
            <a:r>
              <a:rPr lang="en-US" sz="2400" dirty="0" err="1" smtClean="0"/>
              <a:t>os</a:t>
            </a:r>
            <a:r>
              <a:rPr lang="en-US" sz="2400" dirty="0" smtClean="0"/>
              <a:t> </a:t>
            </a:r>
            <a:r>
              <a:rPr lang="en-US" sz="2400" dirty="0" err="1" smtClean="0"/>
              <a:t>drenos</a:t>
            </a:r>
            <a:r>
              <a:rPr lang="en-US" sz="2400" dirty="0" smtClean="0"/>
              <a:t>.</a:t>
            </a:r>
          </a:p>
          <a:p>
            <a:pPr eaLnBrk="1" hangingPunct="1">
              <a:lnSpc>
                <a:spcPct val="85000"/>
              </a:lnSpc>
            </a:pPr>
            <a:r>
              <a:rPr lang="en-US" sz="2800" dirty="0" err="1" smtClean="0"/>
              <a:t>Fatores</a:t>
            </a:r>
            <a:r>
              <a:rPr lang="en-US" sz="2800" dirty="0" smtClean="0"/>
              <a:t> </a:t>
            </a:r>
            <a:r>
              <a:rPr lang="en-US" sz="2800" dirty="0" err="1" smtClean="0"/>
              <a:t>Favoráveis</a:t>
            </a:r>
            <a:endParaRPr lang="en-US" sz="2800" dirty="0" smtClean="0"/>
          </a:p>
          <a:p>
            <a:pPr lvl="1">
              <a:lnSpc>
                <a:spcPct val="85000"/>
              </a:lnSpc>
            </a:pPr>
            <a:r>
              <a:rPr lang="en-US" sz="2400" dirty="0" smtClean="0"/>
              <a:t>A </a:t>
            </a:r>
            <a:r>
              <a:rPr lang="en-US" sz="2400" dirty="0" err="1"/>
              <a:t>análise</a:t>
            </a:r>
            <a:r>
              <a:rPr lang="en-US" sz="2400" dirty="0"/>
              <a:t> </a:t>
            </a:r>
            <a:r>
              <a:rPr lang="en-US" sz="2400" dirty="0" err="1"/>
              <a:t>não</a:t>
            </a:r>
            <a:r>
              <a:rPr lang="en-US" sz="2400" dirty="0"/>
              <a:t>-linear </a:t>
            </a:r>
            <a:r>
              <a:rPr lang="en-US" sz="2400" dirty="0" err="1"/>
              <a:t>mostrou</a:t>
            </a:r>
            <a:r>
              <a:rPr lang="en-US" sz="2400" dirty="0"/>
              <a:t> </a:t>
            </a:r>
            <a:r>
              <a:rPr lang="en-US" sz="2400" dirty="0" err="1"/>
              <a:t>deslocamentos</a:t>
            </a:r>
            <a:r>
              <a:rPr lang="en-US" sz="2400" dirty="0"/>
              <a:t> </a:t>
            </a:r>
            <a:r>
              <a:rPr lang="en-US" sz="2400" dirty="0" err="1" smtClean="0"/>
              <a:t>menores</a:t>
            </a:r>
            <a:r>
              <a:rPr lang="en-US" sz="2400" dirty="0" smtClean="0"/>
              <a:t> </a:t>
            </a:r>
            <a:r>
              <a:rPr lang="en-US" sz="2400" dirty="0" err="1" smtClean="0"/>
              <a:t>que</a:t>
            </a:r>
            <a:r>
              <a:rPr lang="en-US" sz="2400" dirty="0" smtClean="0"/>
              <a:t> 1,27cm do </a:t>
            </a:r>
            <a:r>
              <a:rPr lang="en-US" sz="2400" dirty="0" err="1" smtClean="0"/>
              <a:t>diâmetro</a:t>
            </a:r>
            <a:r>
              <a:rPr lang="en-US" sz="2400" dirty="0" smtClean="0"/>
              <a:t> </a:t>
            </a:r>
            <a:r>
              <a:rPr lang="en-US" sz="2400" dirty="0"/>
              <a:t>do </a:t>
            </a:r>
            <a:r>
              <a:rPr lang="en-US" sz="2400" dirty="0" err="1"/>
              <a:t>dreno</a:t>
            </a:r>
            <a:r>
              <a:rPr lang="en-US" sz="2400" dirty="0"/>
              <a:t> </a:t>
            </a:r>
            <a:r>
              <a:rPr lang="en-US" sz="2400" dirty="0" err="1" smtClean="0"/>
              <a:t>nas</a:t>
            </a:r>
            <a:r>
              <a:rPr lang="en-US" sz="2400" dirty="0" smtClean="0"/>
              <a:t> </a:t>
            </a:r>
            <a:r>
              <a:rPr lang="en-US" sz="2400" dirty="0" err="1" smtClean="0"/>
              <a:t>faixas</a:t>
            </a:r>
            <a:r>
              <a:rPr lang="en-US" sz="2400" dirty="0" smtClean="0"/>
              <a:t> 2-5 </a:t>
            </a:r>
            <a:r>
              <a:rPr lang="en-US" sz="2400" dirty="0"/>
              <a:t>de </a:t>
            </a:r>
            <a:r>
              <a:rPr lang="en-US" sz="2400" dirty="0" err="1"/>
              <a:t>carga</a:t>
            </a:r>
            <a:r>
              <a:rPr lang="en-US" sz="2400" dirty="0"/>
              <a:t> </a:t>
            </a:r>
            <a:r>
              <a:rPr lang="en-US" sz="2400" dirty="0" err="1"/>
              <a:t>sísmica</a:t>
            </a:r>
            <a:r>
              <a:rPr lang="en-US" sz="2400" dirty="0" smtClean="0"/>
              <a:t>.</a:t>
            </a:r>
          </a:p>
          <a:p>
            <a:pPr lvl="1" eaLnBrk="1" hangingPunct="1">
              <a:lnSpc>
                <a:spcPct val="85000"/>
              </a:lnSpc>
            </a:pPr>
            <a:r>
              <a:rPr lang="en-US" sz="2400" dirty="0" smtClean="0"/>
              <a:t>A </a:t>
            </a:r>
            <a:r>
              <a:rPr lang="en-US" sz="2400" dirty="0" err="1"/>
              <a:t>análise</a:t>
            </a:r>
            <a:r>
              <a:rPr lang="en-US" sz="2400" dirty="0"/>
              <a:t> </a:t>
            </a:r>
            <a:r>
              <a:rPr lang="en-US" sz="2400" dirty="0" err="1" smtClean="0"/>
              <a:t>não</a:t>
            </a:r>
            <a:r>
              <a:rPr lang="en-US" sz="2400" dirty="0" smtClean="0"/>
              <a:t>-linear </a:t>
            </a:r>
            <a:r>
              <a:rPr lang="en-US" sz="2400" dirty="0" err="1" smtClean="0"/>
              <a:t>presumiu</a:t>
            </a:r>
            <a:r>
              <a:rPr lang="en-US" sz="2400" dirty="0" smtClean="0"/>
              <a:t> </a:t>
            </a:r>
            <a:r>
              <a:rPr lang="en-US" sz="2400" dirty="0" err="1" smtClean="0"/>
              <a:t>uma</a:t>
            </a:r>
            <a:r>
              <a:rPr lang="en-US" sz="2400" dirty="0" smtClean="0"/>
              <a:t> </a:t>
            </a:r>
            <a:r>
              <a:rPr lang="en-US" sz="2400" dirty="0" err="1" smtClean="0"/>
              <a:t>fissura</a:t>
            </a:r>
            <a:r>
              <a:rPr lang="en-US" sz="2400" dirty="0" smtClean="0"/>
              <a:t> </a:t>
            </a:r>
            <a:r>
              <a:rPr lang="en-US" sz="2400" dirty="0" err="1" smtClean="0"/>
              <a:t>na</a:t>
            </a:r>
            <a:r>
              <a:rPr lang="en-US" sz="2400" dirty="0" smtClean="0"/>
              <a:t> junta de </a:t>
            </a:r>
            <a:r>
              <a:rPr lang="en-US" sz="2400" dirty="0" err="1" smtClean="0"/>
              <a:t>construção</a:t>
            </a:r>
            <a:r>
              <a:rPr lang="en-US" sz="2400" dirty="0" smtClean="0"/>
              <a:t> horizontal no </a:t>
            </a:r>
            <a:r>
              <a:rPr lang="en-US" sz="2400" dirty="0" err="1" smtClean="0"/>
              <a:t>início</a:t>
            </a:r>
            <a:r>
              <a:rPr lang="en-US" sz="2400" dirty="0" smtClean="0"/>
              <a:t> do </a:t>
            </a:r>
            <a:r>
              <a:rPr lang="en-US" sz="2400" dirty="0" err="1" smtClean="0"/>
              <a:t>terremoto</a:t>
            </a:r>
            <a:r>
              <a:rPr lang="en-US" sz="2400" dirty="0" smtClean="0"/>
              <a:t>, mas </a:t>
            </a:r>
            <a:r>
              <a:rPr lang="en-US" sz="2400" dirty="0" err="1" smtClean="0"/>
              <a:t>ela</a:t>
            </a:r>
            <a:r>
              <a:rPr lang="en-US" sz="2400" dirty="0" smtClean="0"/>
              <a:t> </a:t>
            </a:r>
            <a:r>
              <a:rPr lang="en-US" sz="2400" dirty="0" err="1" smtClean="0"/>
              <a:t>ficou</a:t>
            </a:r>
            <a:r>
              <a:rPr lang="en-US" sz="2400" dirty="0" smtClean="0"/>
              <a:t> </a:t>
            </a:r>
            <a:r>
              <a:rPr lang="en-US" sz="2400" dirty="0" err="1" smtClean="0"/>
              <a:t>unida</a:t>
            </a:r>
            <a:r>
              <a:rPr lang="en-US" sz="2400" dirty="0" smtClean="0"/>
              <a:t>.</a:t>
            </a:r>
          </a:p>
          <a:p>
            <a:pPr lvl="1" eaLnBrk="1" hangingPunct="1">
              <a:lnSpc>
                <a:spcPct val="85000"/>
              </a:lnSpc>
            </a:pPr>
            <a:r>
              <a:rPr lang="en-US" sz="2400" dirty="0" smtClean="0"/>
              <a:t>O </a:t>
            </a:r>
            <a:r>
              <a:rPr lang="en-US" sz="2400" dirty="0" err="1" smtClean="0"/>
              <a:t>modelo</a:t>
            </a:r>
            <a:r>
              <a:rPr lang="en-US" sz="2400" dirty="0" smtClean="0"/>
              <a:t> </a:t>
            </a:r>
            <a:r>
              <a:rPr lang="en-US" sz="2400" dirty="0" err="1" smtClean="0"/>
              <a:t>não</a:t>
            </a:r>
            <a:r>
              <a:rPr lang="en-US" sz="2400" dirty="0" smtClean="0"/>
              <a:t> linear </a:t>
            </a:r>
            <a:r>
              <a:rPr lang="en-US" sz="2400" dirty="0" err="1" smtClean="0"/>
              <a:t>não</a:t>
            </a:r>
            <a:r>
              <a:rPr lang="en-US" sz="2400" dirty="0" smtClean="0"/>
              <a:t> </a:t>
            </a:r>
            <a:r>
              <a:rPr lang="en-US" sz="2400" dirty="0" err="1" smtClean="0"/>
              <a:t>inclui</a:t>
            </a:r>
            <a:r>
              <a:rPr lang="en-US" sz="2400" dirty="0" smtClean="0"/>
              <a:t> as </a:t>
            </a:r>
            <a:r>
              <a:rPr lang="en-US" sz="2400" dirty="0" err="1" smtClean="0"/>
              <a:t>áreas</a:t>
            </a:r>
            <a:r>
              <a:rPr lang="en-US" sz="2400" dirty="0" smtClean="0"/>
              <a:t> </a:t>
            </a:r>
            <a:r>
              <a:rPr lang="en-US" sz="2400" dirty="0" err="1" smtClean="0"/>
              <a:t>ao</a:t>
            </a:r>
            <a:r>
              <a:rPr lang="en-US" sz="2400" dirty="0" smtClean="0"/>
              <a:t> </a:t>
            </a:r>
            <a:r>
              <a:rPr lang="en-US" sz="2400" dirty="0" err="1" smtClean="0"/>
              <a:t>redor</a:t>
            </a:r>
            <a:r>
              <a:rPr lang="en-US" sz="2400" dirty="0" smtClean="0"/>
              <a:t> do </a:t>
            </a:r>
            <a:r>
              <a:rPr lang="en-US" sz="2400" dirty="0" err="1" smtClean="0"/>
              <a:t>aterro</a:t>
            </a:r>
            <a:r>
              <a:rPr lang="en-US" sz="2400" dirty="0" smtClean="0"/>
              <a:t>, </a:t>
            </a:r>
            <a:r>
              <a:rPr lang="en-US" sz="2400" dirty="0" err="1" smtClean="0"/>
              <a:t>que</a:t>
            </a:r>
            <a:r>
              <a:rPr lang="en-US" sz="2400" dirty="0" smtClean="0"/>
              <a:t> </a:t>
            </a:r>
            <a:r>
              <a:rPr lang="en-US" sz="2400" dirty="0" err="1" smtClean="0"/>
              <a:t>reduziria</a:t>
            </a:r>
            <a:r>
              <a:rPr lang="en-US" sz="2400" dirty="0" smtClean="0"/>
              <a:t> o </a:t>
            </a:r>
            <a:r>
              <a:rPr lang="en-US" sz="2400" dirty="0" err="1" smtClean="0"/>
              <a:t>escorregamento</a:t>
            </a:r>
            <a:r>
              <a:rPr lang="en-US" sz="2400" dirty="0" smtClean="0"/>
              <a:t> </a:t>
            </a:r>
            <a:r>
              <a:rPr lang="en-US" sz="2400" dirty="0" err="1" smtClean="0"/>
              <a:t>nas</a:t>
            </a:r>
            <a:r>
              <a:rPr lang="en-US" sz="2400" dirty="0" smtClean="0"/>
              <a:t> </a:t>
            </a:r>
            <a:r>
              <a:rPr lang="en-US" sz="2400" dirty="0" err="1" smtClean="0"/>
              <a:t>pontas</a:t>
            </a:r>
            <a:r>
              <a:rPr lang="en-US" sz="2400" dirty="0" smtClean="0"/>
              <a:t>, </a:t>
            </a:r>
            <a:r>
              <a:rPr lang="en-US" sz="2400" dirty="0" err="1" smtClean="0"/>
              <a:t>causando</a:t>
            </a:r>
            <a:r>
              <a:rPr lang="en-US" sz="2400" dirty="0" smtClean="0"/>
              <a:t> </a:t>
            </a:r>
            <a:r>
              <a:rPr lang="en-US" sz="2400" dirty="0" err="1" smtClean="0"/>
              <a:t>rotação</a:t>
            </a:r>
            <a:r>
              <a:rPr lang="en-US" sz="2400" dirty="0" smtClean="0"/>
              <a:t> e </a:t>
            </a:r>
            <a:r>
              <a:rPr lang="en-US" sz="2400" dirty="0" err="1" smtClean="0"/>
              <a:t>ligação</a:t>
            </a:r>
            <a:r>
              <a:rPr lang="en-US" sz="2400" dirty="0" smtClean="0"/>
              <a:t> </a:t>
            </a:r>
            <a:r>
              <a:rPr lang="en-US" sz="2400" dirty="0" err="1" smtClean="0"/>
              <a:t>nas</a:t>
            </a:r>
            <a:r>
              <a:rPr lang="en-US" sz="2400" dirty="0" smtClean="0"/>
              <a:t> juntas de </a:t>
            </a:r>
            <a:r>
              <a:rPr lang="en-US" sz="2400" dirty="0" err="1" smtClean="0"/>
              <a:t>contração</a:t>
            </a:r>
            <a:r>
              <a:rPr lang="en-US" sz="2400" dirty="0" smtClean="0"/>
              <a:t>.</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4294967295"/>
          </p:nvPr>
        </p:nvSpPr>
        <p:spPr>
          <a:xfrm>
            <a:off x="3124200" y="6356350"/>
            <a:ext cx="2895600" cy="365125"/>
          </a:xfrm>
          <a:prstGeom prst="rect">
            <a:avLst/>
          </a:prstGeom>
          <a:noFill/>
        </p:spPr>
        <p:txBody>
          <a:bodyPr/>
          <a:lstStyle/>
          <a:p>
            <a:fld id="{0CE23F0B-9A63-404A-96C5-F489DA1CBF49}" type="slidenum">
              <a:rPr lang="en-US" smtClean="0"/>
              <a:pPr/>
              <a:t>21</a:t>
            </a:fld>
            <a:endParaRPr lang="en-US" smtClean="0"/>
          </a:p>
        </p:txBody>
      </p:sp>
      <p:sp>
        <p:nvSpPr>
          <p:cNvPr id="19459" name="Rectangle 2"/>
          <p:cNvSpPr>
            <a:spLocks noGrp="1" noChangeArrowheads="1"/>
          </p:cNvSpPr>
          <p:nvPr>
            <p:ph type="title"/>
          </p:nvPr>
        </p:nvSpPr>
        <p:spPr/>
        <p:txBody>
          <a:bodyPr>
            <a:noAutofit/>
          </a:bodyPr>
          <a:lstStyle/>
          <a:p>
            <a:pPr eaLnBrk="1" hangingPunct="1"/>
            <a:r>
              <a:rPr lang="pt-BR" sz="2400" b="1" noProof="0" dirty="0" smtClean="0"/>
              <a:t>Probabilidade de Instabilidade Pós-Sismo</a:t>
            </a:r>
            <a:br>
              <a:rPr lang="pt-BR" sz="2400" b="1" noProof="0" dirty="0" smtClean="0"/>
            </a:br>
            <a:r>
              <a:rPr lang="pt-BR" sz="2400" b="1" noProof="0" dirty="0" smtClean="0"/>
              <a:t>Metodologia da Análise de Estabilidade Probabilística</a:t>
            </a:r>
          </a:p>
        </p:txBody>
      </p:sp>
      <p:sp>
        <p:nvSpPr>
          <p:cNvPr id="19460" name="Rectangle 3"/>
          <p:cNvSpPr>
            <a:spLocks noGrp="1" noChangeArrowheads="1"/>
          </p:cNvSpPr>
          <p:nvPr>
            <p:ph type="body" idx="1"/>
          </p:nvPr>
        </p:nvSpPr>
        <p:spPr>
          <a:xfrm>
            <a:off x="457200" y="1600200"/>
            <a:ext cx="8229600" cy="4495800"/>
          </a:xfrm>
        </p:spPr>
        <p:txBody>
          <a:bodyPr>
            <a:normAutofit lnSpcReduction="10000"/>
          </a:bodyPr>
          <a:lstStyle/>
          <a:p>
            <a:pPr eaLnBrk="1" hangingPunct="1"/>
            <a:r>
              <a:rPr lang="pt-BR" sz="2400" noProof="0" dirty="0" smtClean="0"/>
              <a:t>Programar análise “determinística” no Microsoft Excel</a:t>
            </a:r>
          </a:p>
          <a:p>
            <a:pPr eaLnBrk="1" hangingPunct="1"/>
            <a:r>
              <a:rPr lang="pt-BR" sz="2400" noProof="0" dirty="0" smtClean="0"/>
              <a:t>Usar @</a:t>
            </a:r>
            <a:r>
              <a:rPr lang="pt-BR" sz="2400" noProof="0" dirty="0" err="1" smtClean="0"/>
              <a:t>Risk</a:t>
            </a:r>
            <a:r>
              <a:rPr lang="pt-BR" sz="2400" noProof="0" dirty="0" smtClean="0"/>
              <a:t> – um macro “</a:t>
            </a:r>
            <a:r>
              <a:rPr lang="pt-BR" sz="2400" noProof="0" dirty="0" err="1" smtClean="0"/>
              <a:t>add-in</a:t>
            </a:r>
            <a:r>
              <a:rPr lang="pt-BR" sz="2400" noProof="0" dirty="0" smtClean="0"/>
              <a:t>” disponível no comércio</a:t>
            </a:r>
          </a:p>
          <a:p>
            <a:pPr eaLnBrk="1" hangingPunct="1"/>
            <a:r>
              <a:rPr lang="pt-BR" sz="2400" noProof="0" dirty="0" smtClean="0"/>
              <a:t>Em vez de definir parâmetros de saída como valores únicos, defini-los como distribuições</a:t>
            </a:r>
          </a:p>
          <a:p>
            <a:pPr eaLnBrk="1" hangingPunct="1"/>
            <a:r>
              <a:rPr lang="pt-BR" sz="2400" noProof="0" dirty="0" smtClean="0"/>
              <a:t>Fazer análise “Monte-Carlo” com @</a:t>
            </a:r>
            <a:r>
              <a:rPr lang="pt-BR" sz="2400" noProof="0" dirty="0" err="1" smtClean="0"/>
              <a:t>Risk</a:t>
            </a:r>
            <a:r>
              <a:rPr lang="pt-BR" sz="2400" noProof="0" dirty="0" smtClean="0"/>
              <a:t>, para calcular muitos Fatores de Segurança, pela amostragem da distribuição de entradas.</a:t>
            </a:r>
          </a:p>
          <a:p>
            <a:pPr eaLnBrk="1" hangingPunct="1"/>
            <a:r>
              <a:rPr lang="pt-BR" sz="2400" noProof="0" dirty="0" smtClean="0"/>
              <a:t>Usar a distribuição de saída dos fatores de segurança </a:t>
            </a:r>
            <a:r>
              <a:rPr lang="pt-BR" sz="2400" noProof="0" dirty="0" smtClean="0">
                <a:solidFill>
                  <a:srgbClr val="00B050"/>
                </a:solidFill>
              </a:rPr>
              <a:t>(</a:t>
            </a:r>
            <a:r>
              <a:rPr lang="pt-BR" sz="2400" noProof="0" dirty="0" smtClean="0">
                <a:solidFill>
                  <a:srgbClr val="0070C0"/>
                </a:solidFill>
              </a:rPr>
              <a:t>F.S.) </a:t>
            </a:r>
            <a:r>
              <a:rPr lang="pt-BR" sz="2400" noProof="0" dirty="0" smtClean="0"/>
              <a:t>para determinar a probabilidade de um desempenho insuficiente (ou seja, probabilidade de F.S.&lt;1,0)</a:t>
            </a:r>
          </a:p>
          <a:p>
            <a:pPr eaLnBrk="1" hangingPunct="1"/>
            <a:r>
              <a:rPr lang="pt-BR" sz="2400" noProof="0" dirty="0" err="1" smtClean="0"/>
              <a:t>Prob</a:t>
            </a:r>
            <a:r>
              <a:rPr lang="pt-BR" sz="2400" noProof="0" dirty="0" smtClean="0"/>
              <a:t>. F.S.&lt;1.0 = (Nº de F.S.&lt;1.0) / (Total Nº F.S.)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4294967295"/>
          </p:nvPr>
        </p:nvSpPr>
        <p:spPr>
          <a:xfrm>
            <a:off x="3124200" y="6356350"/>
            <a:ext cx="2895600" cy="365125"/>
          </a:xfrm>
          <a:prstGeom prst="rect">
            <a:avLst/>
          </a:prstGeom>
          <a:noFill/>
        </p:spPr>
        <p:txBody>
          <a:bodyPr/>
          <a:lstStyle/>
          <a:p>
            <a:fld id="{481D370A-14D1-414D-B8EE-7327CCCE20EC}" type="slidenum">
              <a:rPr lang="en-US" smtClean="0"/>
              <a:pPr/>
              <a:t>22</a:t>
            </a:fld>
            <a:endParaRPr lang="en-US" smtClean="0"/>
          </a:p>
        </p:txBody>
      </p:sp>
      <p:sp>
        <p:nvSpPr>
          <p:cNvPr id="20483" name="Rectangle 2"/>
          <p:cNvSpPr>
            <a:spLocks noGrp="1" noChangeArrowheads="1"/>
          </p:cNvSpPr>
          <p:nvPr>
            <p:ph type="title"/>
          </p:nvPr>
        </p:nvSpPr>
        <p:spPr>
          <a:xfrm>
            <a:off x="24740" y="152400"/>
            <a:ext cx="6071260" cy="1143000"/>
          </a:xfrm>
        </p:spPr>
        <p:txBody>
          <a:bodyPr/>
          <a:lstStyle/>
          <a:p>
            <a:pPr eaLnBrk="1" hangingPunct="1"/>
            <a:r>
              <a:rPr lang="en-US" sz="3600" dirty="0" err="1" smtClean="0">
                <a:solidFill>
                  <a:schemeClr val="tx1"/>
                </a:solidFill>
              </a:rPr>
              <a:t>Fator</a:t>
            </a:r>
            <a:r>
              <a:rPr lang="en-US" sz="3600" dirty="0" smtClean="0">
                <a:solidFill>
                  <a:schemeClr val="tx1"/>
                </a:solidFill>
              </a:rPr>
              <a:t> de </a:t>
            </a:r>
            <a:r>
              <a:rPr lang="en-US" sz="3600" dirty="0" err="1" smtClean="0">
                <a:solidFill>
                  <a:schemeClr val="tx1"/>
                </a:solidFill>
              </a:rPr>
              <a:t>seguança</a:t>
            </a:r>
            <a:r>
              <a:rPr lang="en-US" sz="3600" dirty="0" smtClean="0">
                <a:solidFill>
                  <a:schemeClr val="tx1"/>
                </a:solidFill>
              </a:rPr>
              <a:t> de </a:t>
            </a:r>
            <a:r>
              <a:rPr lang="en-US" sz="3600" dirty="0" err="1" smtClean="0">
                <a:solidFill>
                  <a:schemeClr val="tx1"/>
                </a:solidFill>
              </a:rPr>
              <a:t>saída</a:t>
            </a:r>
            <a:r>
              <a:rPr lang="en-US" sz="3600" dirty="0" smtClean="0"/>
              <a:t/>
            </a:r>
            <a:br>
              <a:rPr lang="en-US" sz="3600" dirty="0" smtClean="0"/>
            </a:br>
            <a:r>
              <a:rPr lang="en-US" sz="2800" dirty="0" smtClean="0"/>
              <a:t>(10.000 </a:t>
            </a:r>
            <a:r>
              <a:rPr lang="en-US" sz="2800" dirty="0" err="1" smtClean="0"/>
              <a:t>iterações</a:t>
            </a:r>
            <a:r>
              <a:rPr lang="en-US" sz="2800" dirty="0" smtClean="0"/>
              <a:t>)</a:t>
            </a:r>
            <a:endParaRPr lang="en-US" sz="3600" dirty="0" smtClean="0"/>
          </a:p>
        </p:txBody>
      </p:sp>
      <p:pic>
        <p:nvPicPr>
          <p:cNvPr id="20484" name="Picture 3"/>
          <p:cNvPicPr>
            <a:picLocks noGrp="1" noChangeAspect="1" noChangeArrowheads="1"/>
          </p:cNvPicPr>
          <p:nvPr>
            <p:ph sz="half" idx="1"/>
          </p:nvPr>
        </p:nvPicPr>
        <p:blipFill>
          <a:blip r:embed="rId2" cstate="print"/>
          <a:srcRect/>
          <a:stretch>
            <a:fillRect/>
          </a:stretch>
        </p:blipFill>
        <p:spPr>
          <a:xfrm>
            <a:off x="1752600" y="1295400"/>
            <a:ext cx="3093704" cy="4754880"/>
          </a:xfrm>
          <a:noFill/>
        </p:spPr>
      </p:pic>
      <p:pic>
        <p:nvPicPr>
          <p:cNvPr id="20485" name="Picture 4"/>
          <p:cNvPicPr>
            <a:picLocks noGrp="1" noChangeAspect="1" noChangeArrowheads="1"/>
          </p:cNvPicPr>
          <p:nvPr>
            <p:ph sz="half" idx="2"/>
          </p:nvPr>
        </p:nvPicPr>
        <p:blipFill>
          <a:blip r:embed="rId3" cstate="print"/>
          <a:srcRect/>
          <a:stretch>
            <a:fillRect/>
          </a:stretch>
        </p:blipFill>
        <p:spPr>
          <a:xfrm>
            <a:off x="6019800" y="228600"/>
            <a:ext cx="1992313" cy="5243513"/>
          </a:xfrm>
          <a:noFill/>
        </p:spPr>
      </p:pic>
      <p:sp>
        <p:nvSpPr>
          <p:cNvPr id="20486" name="Line 5"/>
          <p:cNvSpPr>
            <a:spLocks noChangeShapeType="1"/>
          </p:cNvSpPr>
          <p:nvPr/>
        </p:nvSpPr>
        <p:spPr bwMode="auto">
          <a:xfrm flipV="1">
            <a:off x="4954954" y="3048000"/>
            <a:ext cx="1066800" cy="457200"/>
          </a:xfrm>
          <a:prstGeom prst="line">
            <a:avLst/>
          </a:prstGeom>
          <a:noFill/>
          <a:ln w="63500">
            <a:solidFill>
              <a:schemeClr val="tx1"/>
            </a:solidFill>
            <a:round/>
            <a:headEnd/>
            <a:tailEnd type="triangle" w="med" len="med"/>
          </a:ln>
        </p:spPr>
        <p:txBody>
          <a:bodyPr/>
          <a:lstStyle/>
          <a:p>
            <a:endParaRPr lang="en-US"/>
          </a:p>
        </p:txBody>
      </p:sp>
      <p:sp>
        <p:nvSpPr>
          <p:cNvPr id="20487" name="Text Box 6"/>
          <p:cNvSpPr txBox="1">
            <a:spLocks noChangeArrowheads="1"/>
          </p:cNvSpPr>
          <p:nvPr/>
        </p:nvSpPr>
        <p:spPr bwMode="auto">
          <a:xfrm>
            <a:off x="5257800" y="5410200"/>
            <a:ext cx="3886200" cy="830997"/>
          </a:xfrm>
          <a:prstGeom prst="rect">
            <a:avLst/>
          </a:prstGeom>
          <a:noFill/>
          <a:ln w="9525">
            <a:noFill/>
            <a:miter lim="800000"/>
            <a:headEnd/>
            <a:tailEnd/>
          </a:ln>
        </p:spPr>
        <p:txBody>
          <a:bodyPr wrap="square">
            <a:spAutoFit/>
          </a:bodyPr>
          <a:lstStyle/>
          <a:p>
            <a:pPr>
              <a:spcBef>
                <a:spcPct val="50000"/>
              </a:spcBef>
            </a:pPr>
            <a:r>
              <a:rPr lang="en-US" sz="2400" smtClean="0">
                <a:solidFill>
                  <a:schemeClr val="bg1"/>
                </a:solidFill>
              </a:rPr>
              <a:t>Prob. F.S. </a:t>
            </a:r>
            <a:r>
              <a:rPr lang="en-US" sz="2400">
                <a:solidFill>
                  <a:schemeClr val="bg1"/>
                </a:solidFill>
              </a:rPr>
              <a:t>&lt; </a:t>
            </a:r>
            <a:r>
              <a:rPr lang="en-US" sz="2400" smtClean="0">
                <a:solidFill>
                  <a:schemeClr val="bg1"/>
                </a:solidFill>
              </a:rPr>
              <a:t>1.0 </a:t>
            </a:r>
            <a:r>
              <a:rPr lang="en-US" sz="2400" dirty="0">
                <a:solidFill>
                  <a:schemeClr val="bg1"/>
                </a:solidFill>
              </a:rPr>
              <a:t>= 228/10,000    </a:t>
            </a:r>
            <a:r>
              <a:rPr lang="en-US" sz="2400">
                <a:solidFill>
                  <a:schemeClr val="bg1"/>
                </a:solidFill>
              </a:rPr>
              <a:t>= </a:t>
            </a:r>
            <a:r>
              <a:rPr lang="en-US" sz="2400" smtClean="0">
                <a:solidFill>
                  <a:schemeClr val="bg1"/>
                </a:solidFill>
              </a:rPr>
              <a:t>0.0228</a:t>
            </a:r>
            <a:endParaRPr lang="en-US" sz="2400" dirty="0">
              <a:solidFill>
                <a:schemeClr val="bg1"/>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4294967295"/>
          </p:nvPr>
        </p:nvSpPr>
        <p:spPr>
          <a:xfrm>
            <a:off x="3124200" y="6356350"/>
            <a:ext cx="2895600" cy="365125"/>
          </a:xfrm>
          <a:prstGeom prst="rect">
            <a:avLst/>
          </a:prstGeom>
          <a:noFill/>
        </p:spPr>
        <p:txBody>
          <a:bodyPr/>
          <a:lstStyle/>
          <a:p>
            <a:endParaRPr lang="en-US" dirty="0" smtClean="0"/>
          </a:p>
        </p:txBody>
      </p:sp>
      <p:sp>
        <p:nvSpPr>
          <p:cNvPr id="21507" name="Rectangle 2"/>
          <p:cNvSpPr>
            <a:spLocks noGrp="1" noChangeArrowheads="1"/>
          </p:cNvSpPr>
          <p:nvPr>
            <p:ph type="title"/>
          </p:nvPr>
        </p:nvSpPr>
        <p:spPr>
          <a:xfrm>
            <a:off x="457200" y="0"/>
            <a:ext cx="8229600" cy="1143000"/>
          </a:xfrm>
        </p:spPr>
        <p:txBody>
          <a:bodyPr>
            <a:normAutofit/>
          </a:bodyPr>
          <a:lstStyle/>
          <a:p>
            <a:pPr eaLnBrk="1" hangingPunct="1"/>
            <a:r>
              <a:rPr lang="en-US" dirty="0" err="1" smtClean="0"/>
              <a:t>Consequências</a:t>
            </a:r>
            <a:endParaRPr lang="en-US" dirty="0" smtClean="0"/>
          </a:p>
        </p:txBody>
      </p:sp>
      <p:pic>
        <p:nvPicPr>
          <p:cNvPr id="21509" name="Picture 6"/>
          <p:cNvPicPr>
            <a:picLocks noChangeAspect="1" noChangeArrowheads="1"/>
          </p:cNvPicPr>
          <p:nvPr/>
        </p:nvPicPr>
        <p:blipFill>
          <a:blip r:embed="rId2" cstate="print"/>
          <a:srcRect/>
          <a:stretch>
            <a:fillRect/>
          </a:stretch>
        </p:blipFill>
        <p:spPr bwMode="auto">
          <a:xfrm>
            <a:off x="609600" y="828801"/>
            <a:ext cx="8099425" cy="5027613"/>
          </a:xfrm>
          <a:prstGeom prst="rect">
            <a:avLst/>
          </a:prstGeom>
          <a:noFill/>
          <a:ln w="9525">
            <a:noFill/>
            <a:miter lim="800000"/>
            <a:headEnd/>
            <a:tailEnd/>
          </a:ln>
        </p:spPr>
      </p:pic>
      <p:sp>
        <p:nvSpPr>
          <p:cNvPr id="2" name="CaixaDeTexto 1"/>
          <p:cNvSpPr txBox="1"/>
          <p:nvPr/>
        </p:nvSpPr>
        <p:spPr>
          <a:xfrm>
            <a:off x="762000" y="5867400"/>
            <a:ext cx="7620000" cy="492443"/>
          </a:xfrm>
          <a:prstGeom prst="rect">
            <a:avLst/>
          </a:prstGeom>
          <a:noFill/>
        </p:spPr>
        <p:txBody>
          <a:bodyPr wrap="square" rtlCol="0">
            <a:spAutoFit/>
          </a:bodyPr>
          <a:lstStyle/>
          <a:p>
            <a:pPr algn="ctr"/>
            <a:r>
              <a:rPr lang="pt-BR" sz="1300" b="1" dirty="0" smtClean="0"/>
              <a:t>Taxas de mortalidade recomendadas para estimar a perda de vidas em função do rompimento de uma barragem</a:t>
            </a:r>
            <a:endParaRPr lang="pt-BR" sz="1300" b="1" dirty="0"/>
          </a:p>
        </p:txBody>
      </p:sp>
      <p:sp>
        <p:nvSpPr>
          <p:cNvPr id="3" name="CaixaDeTexto 2"/>
          <p:cNvSpPr txBox="1"/>
          <p:nvPr/>
        </p:nvSpPr>
        <p:spPr>
          <a:xfrm>
            <a:off x="914400" y="1905000"/>
            <a:ext cx="1143000" cy="461665"/>
          </a:xfrm>
          <a:prstGeom prst="rect">
            <a:avLst/>
          </a:prstGeom>
          <a:noFill/>
        </p:spPr>
        <p:txBody>
          <a:bodyPr wrap="square" rtlCol="0">
            <a:spAutoFit/>
          </a:bodyPr>
          <a:lstStyle/>
          <a:p>
            <a:pPr algn="ctr"/>
            <a:r>
              <a:rPr lang="pt-BR" sz="1200" dirty="0" smtClean="0"/>
              <a:t>Severidade da Cheia</a:t>
            </a:r>
            <a:endParaRPr lang="pt-BR" sz="1200" dirty="0"/>
          </a:p>
        </p:txBody>
      </p:sp>
      <p:sp>
        <p:nvSpPr>
          <p:cNvPr id="4" name="CaixaDeTexto 3"/>
          <p:cNvSpPr txBox="1"/>
          <p:nvPr/>
        </p:nvSpPr>
        <p:spPr>
          <a:xfrm>
            <a:off x="2438400" y="1905000"/>
            <a:ext cx="1295400" cy="461665"/>
          </a:xfrm>
          <a:prstGeom prst="rect">
            <a:avLst/>
          </a:prstGeom>
          <a:noFill/>
        </p:spPr>
        <p:txBody>
          <a:bodyPr wrap="square" rtlCol="0">
            <a:spAutoFit/>
          </a:bodyPr>
          <a:lstStyle/>
          <a:p>
            <a:pPr algn="ctr"/>
            <a:r>
              <a:rPr lang="pt-BR" sz="1200" dirty="0" smtClean="0"/>
              <a:t>Tempo de Aviso (minutos)</a:t>
            </a:r>
            <a:endParaRPr lang="pt-BR" sz="1200" dirty="0"/>
          </a:p>
        </p:txBody>
      </p:sp>
      <p:sp>
        <p:nvSpPr>
          <p:cNvPr id="5" name="CaixaDeTexto 4"/>
          <p:cNvSpPr txBox="1"/>
          <p:nvPr/>
        </p:nvSpPr>
        <p:spPr>
          <a:xfrm>
            <a:off x="3783012" y="1904999"/>
            <a:ext cx="1752600" cy="461665"/>
          </a:xfrm>
          <a:prstGeom prst="rect">
            <a:avLst/>
          </a:prstGeom>
          <a:noFill/>
        </p:spPr>
        <p:txBody>
          <a:bodyPr wrap="square" rtlCol="0">
            <a:spAutoFit/>
          </a:bodyPr>
          <a:lstStyle/>
          <a:p>
            <a:pPr algn="ctr"/>
            <a:r>
              <a:rPr lang="pt-BR" sz="1200" dirty="0" smtClean="0"/>
              <a:t>Compreensão da Severidade da Cheia</a:t>
            </a:r>
            <a:endParaRPr lang="pt-BR" sz="1200" dirty="0"/>
          </a:p>
        </p:txBody>
      </p:sp>
      <p:sp>
        <p:nvSpPr>
          <p:cNvPr id="6" name="CaixaDeTexto 5"/>
          <p:cNvSpPr txBox="1"/>
          <p:nvPr/>
        </p:nvSpPr>
        <p:spPr>
          <a:xfrm>
            <a:off x="1219200" y="2590800"/>
            <a:ext cx="533400" cy="307777"/>
          </a:xfrm>
          <a:prstGeom prst="rect">
            <a:avLst/>
          </a:prstGeom>
          <a:noFill/>
        </p:spPr>
        <p:txBody>
          <a:bodyPr wrap="square" rtlCol="0">
            <a:spAutoFit/>
          </a:bodyPr>
          <a:lstStyle/>
          <a:p>
            <a:r>
              <a:rPr lang="pt-BR" sz="1400" dirty="0" smtClean="0"/>
              <a:t>Alta</a:t>
            </a:r>
            <a:endParaRPr lang="pt-BR" sz="1400" dirty="0"/>
          </a:p>
        </p:txBody>
      </p:sp>
      <p:sp>
        <p:nvSpPr>
          <p:cNvPr id="11" name="CaixaDeTexto 10"/>
          <p:cNvSpPr txBox="1"/>
          <p:nvPr/>
        </p:nvSpPr>
        <p:spPr>
          <a:xfrm>
            <a:off x="1151530" y="3733800"/>
            <a:ext cx="685800" cy="307777"/>
          </a:xfrm>
          <a:prstGeom prst="rect">
            <a:avLst/>
          </a:prstGeom>
          <a:noFill/>
        </p:spPr>
        <p:txBody>
          <a:bodyPr wrap="square" rtlCol="0">
            <a:spAutoFit/>
          </a:bodyPr>
          <a:lstStyle/>
          <a:p>
            <a:r>
              <a:rPr lang="pt-BR" sz="1400" dirty="0" smtClean="0"/>
              <a:t>Média</a:t>
            </a:r>
            <a:endParaRPr lang="pt-BR" sz="1400" dirty="0"/>
          </a:p>
        </p:txBody>
      </p:sp>
      <p:sp>
        <p:nvSpPr>
          <p:cNvPr id="12" name="CaixaDeTexto 11"/>
          <p:cNvSpPr txBox="1"/>
          <p:nvPr/>
        </p:nvSpPr>
        <p:spPr>
          <a:xfrm>
            <a:off x="1154657" y="4800599"/>
            <a:ext cx="738685" cy="307777"/>
          </a:xfrm>
          <a:prstGeom prst="rect">
            <a:avLst/>
          </a:prstGeom>
          <a:noFill/>
        </p:spPr>
        <p:txBody>
          <a:bodyPr wrap="square" rtlCol="0">
            <a:spAutoFit/>
          </a:bodyPr>
          <a:lstStyle/>
          <a:p>
            <a:pPr algn="ctr"/>
            <a:r>
              <a:rPr lang="pt-BR" sz="1400" dirty="0" smtClean="0"/>
              <a:t>Baixa</a:t>
            </a:r>
            <a:endParaRPr lang="pt-BR" sz="14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4294967295"/>
          </p:nvPr>
        </p:nvSpPr>
        <p:spPr>
          <a:xfrm>
            <a:off x="3124200" y="6356350"/>
            <a:ext cx="2895600" cy="365125"/>
          </a:xfrm>
          <a:prstGeom prst="rect">
            <a:avLst/>
          </a:prstGeom>
          <a:noFill/>
        </p:spPr>
        <p:txBody>
          <a:bodyPr/>
          <a:lstStyle/>
          <a:p>
            <a:fld id="{07794AE5-4C2B-4B94-9DEB-C910E03D98D9}" type="slidenum">
              <a:rPr lang="en-US" smtClean="0"/>
              <a:pPr/>
              <a:t>24</a:t>
            </a:fld>
            <a:endParaRPr lang="en-US" dirty="0" smtClean="0"/>
          </a:p>
        </p:txBody>
      </p:sp>
      <p:sp>
        <p:nvSpPr>
          <p:cNvPr id="22531" name="Rectangle 328"/>
          <p:cNvSpPr>
            <a:spLocks noChangeArrowheads="1"/>
          </p:cNvSpPr>
          <p:nvPr/>
        </p:nvSpPr>
        <p:spPr bwMode="auto">
          <a:xfrm>
            <a:off x="0" y="1981200"/>
            <a:ext cx="9144000" cy="24384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2532" name="Rectangle 2"/>
          <p:cNvSpPr>
            <a:spLocks noGrp="1" noChangeArrowheads="1"/>
          </p:cNvSpPr>
          <p:nvPr>
            <p:ph type="title"/>
          </p:nvPr>
        </p:nvSpPr>
        <p:spPr>
          <a:xfrm>
            <a:off x="457200" y="152400"/>
            <a:ext cx="8229600" cy="762000"/>
          </a:xfrm>
        </p:spPr>
        <p:txBody>
          <a:bodyPr>
            <a:normAutofit/>
          </a:bodyPr>
          <a:lstStyle/>
          <a:p>
            <a:pPr eaLnBrk="1" hangingPunct="1"/>
            <a:r>
              <a:rPr lang="en-US" dirty="0" err="1"/>
              <a:t>Consequências</a:t>
            </a:r>
            <a:endParaRPr lang="en-US" dirty="0" smtClean="0"/>
          </a:p>
        </p:txBody>
      </p:sp>
      <p:pic>
        <p:nvPicPr>
          <p:cNvPr id="22534" name="Picture 652"/>
          <p:cNvPicPr>
            <a:picLocks noChangeAspect="1" noChangeArrowheads="1"/>
          </p:cNvPicPr>
          <p:nvPr/>
        </p:nvPicPr>
        <p:blipFill>
          <a:blip r:embed="rId2" cstate="print"/>
          <a:srcRect/>
          <a:stretch>
            <a:fillRect/>
          </a:stretch>
        </p:blipFill>
        <p:spPr bwMode="auto">
          <a:xfrm>
            <a:off x="0" y="1981200"/>
            <a:ext cx="9050338" cy="2376488"/>
          </a:xfrm>
          <a:prstGeom prst="rect">
            <a:avLst/>
          </a:prstGeom>
          <a:noFill/>
          <a:ln w="9525">
            <a:noFill/>
            <a:miter lim="800000"/>
            <a:headEnd/>
            <a:tailEnd/>
          </a:ln>
        </p:spPr>
      </p:pic>
      <p:graphicFrame>
        <p:nvGraphicFramePr>
          <p:cNvPr id="3" name="Espaço Reservado para Conteúdo 2"/>
          <p:cNvGraphicFramePr>
            <a:graphicFrameLocks noGrp="1"/>
          </p:cNvGraphicFramePr>
          <p:nvPr>
            <p:ph idx="1"/>
            <p:extLst>
              <p:ext uri="{D42A27DB-BD31-4B8C-83A1-F6EECF244321}">
                <p14:modId xmlns:p14="http://schemas.microsoft.com/office/powerpoint/2010/main" val="3077838238"/>
              </p:ext>
            </p:extLst>
          </p:nvPr>
        </p:nvGraphicFramePr>
        <p:xfrm>
          <a:off x="76200" y="990600"/>
          <a:ext cx="8974140" cy="701040"/>
        </p:xfrm>
        <a:graphic>
          <a:graphicData uri="http://schemas.openxmlformats.org/drawingml/2006/table">
            <a:tbl>
              <a:tblPr firstRow="1" bandRow="1">
                <a:tableStyleId>{5C22544A-7EE6-4342-B048-85BDC9FD1C3A}</a:tableStyleId>
              </a:tblPr>
              <a:tblGrid>
                <a:gridCol w="747845"/>
                <a:gridCol w="747845"/>
                <a:gridCol w="747845"/>
                <a:gridCol w="747845"/>
                <a:gridCol w="747845"/>
                <a:gridCol w="747845"/>
                <a:gridCol w="747845"/>
                <a:gridCol w="747845"/>
                <a:gridCol w="747845"/>
                <a:gridCol w="747845"/>
                <a:gridCol w="747845"/>
                <a:gridCol w="747845"/>
              </a:tblGrid>
              <a:tr h="370840">
                <a:tc>
                  <a:txBody>
                    <a:bodyPr/>
                    <a:lstStyle/>
                    <a:p>
                      <a:pPr algn="ctr"/>
                      <a:r>
                        <a:rPr lang="pt-BR" sz="1000" smtClean="0">
                          <a:solidFill>
                            <a:schemeClr val="tx1"/>
                          </a:solidFill>
                        </a:rPr>
                        <a:t>Alcance</a:t>
                      </a:r>
                      <a:endParaRPr lang="pt-BR" sz="1000" dirty="0">
                        <a:solidFill>
                          <a:schemeClr val="tx1"/>
                        </a:solidFill>
                      </a:endParaRPr>
                    </a:p>
                  </a:txBody>
                  <a:tcPr>
                    <a:solidFill>
                      <a:schemeClr val="bg1"/>
                    </a:solidFill>
                  </a:tcPr>
                </a:tc>
                <a:tc>
                  <a:txBody>
                    <a:bodyPr/>
                    <a:lstStyle/>
                    <a:p>
                      <a:pPr algn="ctr"/>
                      <a:r>
                        <a:rPr lang="pt-BR" sz="1000" dirty="0" smtClean="0">
                          <a:solidFill>
                            <a:schemeClr val="tx1"/>
                          </a:solidFill>
                        </a:rPr>
                        <a:t>PAR</a:t>
                      </a:r>
                      <a:endParaRPr lang="pt-BR" sz="1000" dirty="0">
                        <a:solidFill>
                          <a:schemeClr val="tx1"/>
                        </a:solidFill>
                      </a:endParaRPr>
                    </a:p>
                  </a:txBody>
                  <a:tcPr>
                    <a:solidFill>
                      <a:schemeClr val="bg1"/>
                    </a:solidFill>
                  </a:tcPr>
                </a:tc>
                <a:tc>
                  <a:txBody>
                    <a:bodyPr/>
                    <a:lstStyle/>
                    <a:p>
                      <a:pPr algn="ctr"/>
                      <a:r>
                        <a:rPr lang="pt-BR" sz="1000" dirty="0" err="1" smtClean="0">
                          <a:solidFill>
                            <a:schemeClr val="tx1"/>
                          </a:solidFill>
                        </a:rPr>
                        <a:t>Probabi-lidade</a:t>
                      </a:r>
                      <a:r>
                        <a:rPr lang="pt-BR" sz="1000" dirty="0" smtClean="0">
                          <a:solidFill>
                            <a:schemeClr val="tx1"/>
                          </a:solidFill>
                        </a:rPr>
                        <a:t> PAR</a:t>
                      </a:r>
                      <a:endParaRPr lang="pt-BR" sz="1000" dirty="0">
                        <a:solidFill>
                          <a:schemeClr val="tx1"/>
                        </a:solidFill>
                      </a:endParaRPr>
                    </a:p>
                  </a:txBody>
                  <a:tcPr>
                    <a:solidFill>
                      <a:schemeClr val="bg1"/>
                    </a:solidFill>
                  </a:tcPr>
                </a:tc>
                <a:tc>
                  <a:txBody>
                    <a:bodyPr/>
                    <a:lstStyle/>
                    <a:p>
                      <a:pPr algn="ctr"/>
                      <a:r>
                        <a:rPr lang="pt-BR" sz="1000" smtClean="0">
                          <a:solidFill>
                            <a:schemeClr val="tx1"/>
                          </a:solidFill>
                        </a:rPr>
                        <a:t>Distância</a:t>
                      </a:r>
                      <a:endParaRPr lang="pt-BR" sz="1000" dirty="0">
                        <a:solidFill>
                          <a:schemeClr val="tx1"/>
                        </a:solidFill>
                      </a:endParaRPr>
                    </a:p>
                  </a:txBody>
                  <a:tcPr>
                    <a:solidFill>
                      <a:schemeClr val="bg1"/>
                    </a:solidFill>
                  </a:tcPr>
                </a:tc>
                <a:tc>
                  <a:txBody>
                    <a:bodyPr/>
                    <a:lstStyle/>
                    <a:p>
                      <a:pPr algn="ctr"/>
                      <a:r>
                        <a:rPr lang="pt-BR" sz="1000" dirty="0" smtClean="0">
                          <a:solidFill>
                            <a:schemeClr val="tx1"/>
                          </a:solidFill>
                        </a:rPr>
                        <a:t>Tempo de Viagem</a:t>
                      </a:r>
                      <a:endParaRPr lang="pt-BR" sz="1000" dirty="0">
                        <a:solidFill>
                          <a:schemeClr val="tx1"/>
                        </a:solidFill>
                      </a:endParaRPr>
                    </a:p>
                  </a:txBody>
                  <a:tcPr>
                    <a:solidFill>
                      <a:schemeClr val="bg1"/>
                    </a:solidFill>
                  </a:tcPr>
                </a:tc>
                <a:tc>
                  <a:txBody>
                    <a:bodyPr/>
                    <a:lstStyle/>
                    <a:p>
                      <a:pPr algn="ctr"/>
                      <a:r>
                        <a:rPr lang="pt-BR" sz="1000" dirty="0" smtClean="0">
                          <a:solidFill>
                            <a:schemeClr val="tx1"/>
                          </a:solidFill>
                        </a:rPr>
                        <a:t>Tempo de Aviso</a:t>
                      </a:r>
                      <a:endParaRPr lang="pt-BR" sz="1000" dirty="0">
                        <a:solidFill>
                          <a:schemeClr val="tx1"/>
                        </a:solidFill>
                      </a:endParaRPr>
                    </a:p>
                  </a:txBody>
                  <a:tcPr>
                    <a:solidFill>
                      <a:schemeClr val="bg1"/>
                    </a:solidFill>
                  </a:tcPr>
                </a:tc>
                <a:tc>
                  <a:txBody>
                    <a:bodyPr/>
                    <a:lstStyle/>
                    <a:p>
                      <a:pPr algn="ctr"/>
                      <a:r>
                        <a:rPr lang="pt-BR" sz="1000" dirty="0" err="1" smtClean="0">
                          <a:solidFill>
                            <a:schemeClr val="tx1"/>
                          </a:solidFill>
                        </a:rPr>
                        <a:t>Severi-dade</a:t>
                      </a:r>
                      <a:endParaRPr lang="pt-BR" sz="1000" dirty="0">
                        <a:solidFill>
                          <a:schemeClr val="tx1"/>
                        </a:solidFill>
                      </a:endParaRPr>
                    </a:p>
                  </a:txBody>
                  <a:tcPr>
                    <a:solidFill>
                      <a:schemeClr val="bg1"/>
                    </a:solidFill>
                  </a:tcPr>
                </a:tc>
                <a:tc>
                  <a:txBody>
                    <a:bodyPr/>
                    <a:lstStyle/>
                    <a:p>
                      <a:pPr algn="ctr"/>
                      <a:r>
                        <a:rPr lang="pt-BR" sz="1000" dirty="0" err="1" smtClean="0">
                          <a:solidFill>
                            <a:schemeClr val="tx1"/>
                          </a:solidFill>
                        </a:rPr>
                        <a:t>Compre-ensão</a:t>
                      </a:r>
                      <a:endParaRPr lang="pt-BR" sz="1000" dirty="0">
                        <a:solidFill>
                          <a:schemeClr val="tx1"/>
                        </a:solidFill>
                      </a:endParaRPr>
                    </a:p>
                  </a:txBody>
                  <a:tcPr>
                    <a:solidFill>
                      <a:schemeClr val="bg1"/>
                    </a:solidFill>
                  </a:tcPr>
                </a:tc>
                <a:tc>
                  <a:txBody>
                    <a:bodyPr/>
                    <a:lstStyle/>
                    <a:p>
                      <a:pPr algn="ctr"/>
                      <a:r>
                        <a:rPr lang="pt-BR" sz="1000" dirty="0" smtClean="0">
                          <a:solidFill>
                            <a:schemeClr val="tx1"/>
                          </a:solidFill>
                        </a:rPr>
                        <a:t>Taxa </a:t>
                      </a:r>
                      <a:r>
                        <a:rPr lang="pt-BR" sz="1000" dirty="0" err="1" smtClean="0">
                          <a:solidFill>
                            <a:schemeClr val="tx1"/>
                          </a:solidFill>
                        </a:rPr>
                        <a:t>Fatalida-de</a:t>
                      </a:r>
                      <a:r>
                        <a:rPr lang="pt-BR" sz="1000" dirty="0" smtClean="0">
                          <a:solidFill>
                            <a:schemeClr val="tx1"/>
                          </a:solidFill>
                        </a:rPr>
                        <a:t> (</a:t>
                      </a:r>
                      <a:r>
                        <a:rPr lang="pt-BR" sz="1000" dirty="0" err="1" smtClean="0">
                          <a:solidFill>
                            <a:schemeClr val="tx1"/>
                          </a:solidFill>
                        </a:rPr>
                        <a:t>bxa</a:t>
                      </a:r>
                      <a:r>
                        <a:rPr lang="pt-BR" sz="1000" dirty="0" smtClean="0">
                          <a:solidFill>
                            <a:schemeClr val="tx1"/>
                          </a:solidFill>
                        </a:rPr>
                        <a:t>)</a:t>
                      </a:r>
                      <a:endParaRPr lang="pt-BR" sz="1000" dirty="0">
                        <a:solidFill>
                          <a:schemeClr val="tx1"/>
                        </a:solidFill>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000" dirty="0" smtClean="0">
                          <a:solidFill>
                            <a:schemeClr val="tx1"/>
                          </a:solidFill>
                        </a:rPr>
                        <a:t>Taxa </a:t>
                      </a:r>
                      <a:r>
                        <a:rPr lang="pt-BR" sz="1000" dirty="0" err="1" smtClean="0">
                          <a:solidFill>
                            <a:schemeClr val="tx1"/>
                          </a:solidFill>
                        </a:rPr>
                        <a:t>Fatalida-de</a:t>
                      </a:r>
                      <a:r>
                        <a:rPr lang="pt-BR" sz="1000" dirty="0" smtClean="0">
                          <a:solidFill>
                            <a:schemeClr val="tx1"/>
                          </a:solidFill>
                        </a:rPr>
                        <a:t> (alta)</a:t>
                      </a:r>
                    </a:p>
                    <a:p>
                      <a:pPr algn="ctr"/>
                      <a:endParaRPr lang="pt-BR" sz="1000" dirty="0">
                        <a:solidFill>
                          <a:schemeClr val="tx1"/>
                        </a:solidFill>
                      </a:endParaRPr>
                    </a:p>
                  </a:txBody>
                  <a:tcPr>
                    <a:solidFill>
                      <a:schemeClr val="bg1"/>
                    </a:solidFill>
                  </a:tcPr>
                </a:tc>
                <a:tc>
                  <a:txBody>
                    <a:bodyPr/>
                    <a:lstStyle/>
                    <a:p>
                      <a:pPr algn="ctr"/>
                      <a:r>
                        <a:rPr lang="pt-BR" sz="1000" dirty="0" smtClean="0">
                          <a:solidFill>
                            <a:schemeClr val="tx1"/>
                          </a:solidFill>
                        </a:rPr>
                        <a:t>Perda de Vidas (baixa)</a:t>
                      </a:r>
                      <a:endParaRPr lang="pt-BR" sz="1000" dirty="0">
                        <a:solidFill>
                          <a:schemeClr val="tx1"/>
                        </a:solidFill>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000" dirty="0" smtClean="0">
                          <a:solidFill>
                            <a:schemeClr val="tx1"/>
                          </a:solidFill>
                        </a:rPr>
                        <a:t>Perda de Vidas (alta)</a:t>
                      </a:r>
                    </a:p>
                    <a:p>
                      <a:pPr algn="ctr"/>
                      <a:endParaRPr lang="pt-BR" sz="1000" dirty="0">
                        <a:solidFill>
                          <a:schemeClr val="tx1"/>
                        </a:solidFill>
                      </a:endParaRPr>
                    </a:p>
                  </a:txBody>
                  <a:tcPr>
                    <a:solidFill>
                      <a:schemeClr val="bg1"/>
                    </a:solid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4294967295"/>
          </p:nvPr>
        </p:nvSpPr>
        <p:spPr>
          <a:xfrm>
            <a:off x="3124200" y="6356350"/>
            <a:ext cx="2895600" cy="365125"/>
          </a:xfrm>
          <a:prstGeom prst="rect">
            <a:avLst/>
          </a:prstGeom>
          <a:noFill/>
        </p:spPr>
        <p:txBody>
          <a:bodyPr/>
          <a:lstStyle/>
          <a:p>
            <a:fld id="{5551B621-E9A7-43F5-9242-D621C2F9F652}" type="slidenum">
              <a:rPr lang="en-US" smtClean="0"/>
              <a:pPr/>
              <a:t>25</a:t>
            </a:fld>
            <a:endParaRPr lang="en-US" smtClean="0"/>
          </a:p>
        </p:txBody>
      </p:sp>
      <p:sp>
        <p:nvSpPr>
          <p:cNvPr id="23557" name="Rectangle 2"/>
          <p:cNvSpPr>
            <a:spLocks noGrp="1" noChangeArrowheads="1"/>
          </p:cNvSpPr>
          <p:nvPr>
            <p:ph type="title"/>
          </p:nvPr>
        </p:nvSpPr>
        <p:spPr>
          <a:xfrm>
            <a:off x="457200" y="0"/>
            <a:ext cx="8229600" cy="838200"/>
          </a:xfrm>
        </p:spPr>
        <p:txBody>
          <a:bodyPr>
            <a:normAutofit/>
          </a:bodyPr>
          <a:lstStyle/>
          <a:p>
            <a:pPr eaLnBrk="1" hangingPunct="1"/>
            <a:r>
              <a:rPr lang="en-US" dirty="0" err="1" smtClean="0"/>
              <a:t>Diretrizes</a:t>
            </a:r>
            <a:r>
              <a:rPr lang="en-US" dirty="0" smtClean="0"/>
              <a:t> </a:t>
            </a:r>
            <a:r>
              <a:rPr lang="en-US" dirty="0" err="1" smtClean="0"/>
              <a:t>sobre</a:t>
            </a:r>
            <a:r>
              <a:rPr lang="en-US" dirty="0" smtClean="0"/>
              <a:t> </a:t>
            </a:r>
            <a:r>
              <a:rPr lang="en-US" dirty="0" err="1" smtClean="0"/>
              <a:t>Riscos</a:t>
            </a:r>
            <a:endParaRPr lang="en-US" dirty="0" smtClean="0"/>
          </a:p>
        </p:txBody>
      </p:sp>
      <p:pic>
        <p:nvPicPr>
          <p:cNvPr id="1026" name="Picture 2"/>
          <p:cNvPicPr>
            <a:picLocks noChangeAspect="1" noChangeArrowheads="1"/>
          </p:cNvPicPr>
          <p:nvPr/>
        </p:nvPicPr>
        <p:blipFill>
          <a:blip r:embed="rId2" cstate="print"/>
          <a:srcRect/>
          <a:stretch>
            <a:fillRect/>
          </a:stretch>
        </p:blipFill>
        <p:spPr bwMode="auto">
          <a:xfrm>
            <a:off x="1905000" y="762000"/>
            <a:ext cx="5943600" cy="5570538"/>
          </a:xfrm>
          <a:prstGeom prst="rect">
            <a:avLst/>
          </a:prstGeom>
          <a:noFill/>
          <a:ln w="9525">
            <a:noFill/>
            <a:miter lim="800000"/>
            <a:headEnd/>
            <a:tailEnd/>
          </a:ln>
          <a:effectLst/>
        </p:spPr>
      </p:pic>
      <p:sp>
        <p:nvSpPr>
          <p:cNvPr id="2" name="CaixaDeTexto 1"/>
          <p:cNvSpPr txBox="1"/>
          <p:nvPr/>
        </p:nvSpPr>
        <p:spPr>
          <a:xfrm>
            <a:off x="3886200" y="4648200"/>
            <a:ext cx="2667000" cy="523220"/>
          </a:xfrm>
          <a:prstGeom prst="rect">
            <a:avLst/>
          </a:prstGeom>
          <a:noFill/>
        </p:spPr>
        <p:txBody>
          <a:bodyPr wrap="square" rtlCol="0">
            <a:spAutoFit/>
          </a:bodyPr>
          <a:lstStyle/>
          <a:p>
            <a:pPr algn="ctr"/>
            <a:r>
              <a:rPr lang="pt-BR" sz="1400" b="1" dirty="0" smtClean="0"/>
              <a:t>Deslizamento Sísmico da Junta de Construção</a:t>
            </a:r>
            <a:endParaRPr lang="pt-BR" sz="1400" b="1" dirty="0"/>
          </a:p>
        </p:txBody>
      </p:sp>
      <p:sp>
        <p:nvSpPr>
          <p:cNvPr id="3" name="CaixaDeTexto 2"/>
          <p:cNvSpPr txBox="1"/>
          <p:nvPr/>
        </p:nvSpPr>
        <p:spPr>
          <a:xfrm>
            <a:off x="4343400" y="6024761"/>
            <a:ext cx="1981200" cy="307777"/>
          </a:xfrm>
          <a:prstGeom prst="rect">
            <a:avLst/>
          </a:prstGeom>
          <a:noFill/>
        </p:spPr>
        <p:txBody>
          <a:bodyPr wrap="square" rtlCol="0">
            <a:spAutoFit/>
          </a:bodyPr>
          <a:lstStyle/>
          <a:p>
            <a:pPr algn="ctr"/>
            <a:r>
              <a:rPr lang="pt-BR" sz="1400" b="1" dirty="0" smtClean="0"/>
              <a:t>Potencial de Mortes</a:t>
            </a:r>
            <a:endParaRPr lang="pt-BR" sz="1400" b="1" dirty="0"/>
          </a:p>
        </p:txBody>
      </p:sp>
      <p:sp>
        <p:nvSpPr>
          <p:cNvPr id="4" name="CaixaDeTexto 3"/>
          <p:cNvSpPr txBox="1"/>
          <p:nvPr/>
        </p:nvSpPr>
        <p:spPr>
          <a:xfrm>
            <a:off x="1282520" y="2026037"/>
            <a:ext cx="615553" cy="3037820"/>
          </a:xfrm>
          <a:prstGeom prst="rect">
            <a:avLst/>
          </a:prstGeom>
          <a:noFill/>
        </p:spPr>
        <p:txBody>
          <a:bodyPr vert="vert270" wrap="square" rtlCol="0">
            <a:spAutoFit/>
          </a:bodyPr>
          <a:lstStyle/>
          <a:p>
            <a:pPr algn="ctr"/>
            <a:r>
              <a:rPr lang="pt-BR" sz="1400" b="1" dirty="0" smtClean="0"/>
              <a:t>Probabilidade Anual de rompimento</a:t>
            </a:r>
            <a:endParaRPr lang="pt-BR" sz="1400" b="1"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a:spLocks noGrp="1"/>
          </p:cNvSpPr>
          <p:nvPr>
            <p:ph type="sldNum" sz="quarter" idx="4294967295"/>
          </p:nvPr>
        </p:nvSpPr>
        <p:spPr>
          <a:xfrm>
            <a:off x="3124200" y="6356350"/>
            <a:ext cx="2895600" cy="365125"/>
          </a:xfrm>
          <a:prstGeom prst="rect">
            <a:avLst/>
          </a:prstGeom>
          <a:noFill/>
        </p:spPr>
        <p:txBody>
          <a:bodyPr/>
          <a:lstStyle/>
          <a:p>
            <a:fld id="{CA3589E4-F3E9-4A88-8F5E-6E15BE7FFBFE}" type="slidenum">
              <a:rPr lang="en-US" smtClean="0"/>
              <a:pPr/>
              <a:t>26</a:t>
            </a:fld>
            <a:endParaRPr lang="en-US" smtClean="0"/>
          </a:p>
        </p:txBody>
      </p:sp>
      <p:sp>
        <p:nvSpPr>
          <p:cNvPr id="24579" name="Rectangle 2"/>
          <p:cNvSpPr>
            <a:spLocks noGrp="1" noChangeArrowheads="1"/>
          </p:cNvSpPr>
          <p:nvPr>
            <p:ph type="title"/>
          </p:nvPr>
        </p:nvSpPr>
        <p:spPr>
          <a:xfrm>
            <a:off x="304800" y="76200"/>
            <a:ext cx="8610600" cy="792163"/>
          </a:xfrm>
        </p:spPr>
        <p:txBody>
          <a:bodyPr>
            <a:normAutofit/>
          </a:bodyPr>
          <a:lstStyle/>
          <a:p>
            <a:pPr eaLnBrk="1" hangingPunct="1"/>
            <a:r>
              <a:rPr lang="en-US" dirty="0" err="1" smtClean="0"/>
              <a:t>Fortalecer</a:t>
            </a:r>
            <a:r>
              <a:rPr lang="en-US" dirty="0" smtClean="0"/>
              <a:t> o </a:t>
            </a:r>
            <a:r>
              <a:rPr lang="en-US" dirty="0" err="1" smtClean="0"/>
              <a:t>Argumento</a:t>
            </a:r>
            <a:endParaRPr lang="en-US" dirty="0" smtClean="0"/>
          </a:p>
        </p:txBody>
      </p:sp>
      <p:sp>
        <p:nvSpPr>
          <p:cNvPr id="24580" name="Rectangle 3"/>
          <p:cNvSpPr>
            <a:spLocks noGrp="1" noChangeArrowheads="1"/>
          </p:cNvSpPr>
          <p:nvPr>
            <p:ph idx="1"/>
          </p:nvPr>
        </p:nvSpPr>
        <p:spPr>
          <a:xfrm>
            <a:off x="457200" y="838200"/>
            <a:ext cx="8305800" cy="5638800"/>
          </a:xfrm>
        </p:spPr>
        <p:txBody>
          <a:bodyPr>
            <a:normAutofit lnSpcReduction="10000"/>
          </a:bodyPr>
          <a:lstStyle/>
          <a:p>
            <a:pPr eaLnBrk="1" hangingPunct="1"/>
            <a:r>
              <a:rPr lang="en-US" sz="2800" dirty="0" err="1" smtClean="0"/>
              <a:t>Afirmação</a:t>
            </a:r>
            <a:r>
              <a:rPr lang="en-US" sz="2800" dirty="0" smtClean="0"/>
              <a:t>:  </a:t>
            </a:r>
          </a:p>
          <a:p>
            <a:pPr lvl="1"/>
            <a:r>
              <a:rPr lang="en-US" sz="2200" dirty="0" smtClean="0"/>
              <a:t>As juntas de </a:t>
            </a:r>
            <a:r>
              <a:rPr lang="en-US" sz="2200" dirty="0" err="1" smtClean="0"/>
              <a:t>construção</a:t>
            </a:r>
            <a:r>
              <a:rPr lang="en-US" sz="2200" dirty="0" smtClean="0"/>
              <a:t> </a:t>
            </a:r>
            <a:r>
              <a:rPr lang="en-US" sz="2200" dirty="0" err="1" smtClean="0"/>
              <a:t>próximas</a:t>
            </a:r>
            <a:r>
              <a:rPr lang="en-US" sz="2200" dirty="0" smtClean="0"/>
              <a:t> à crista do </a:t>
            </a:r>
            <a:r>
              <a:rPr lang="en-US" sz="2200" dirty="0" err="1" smtClean="0"/>
              <a:t>vertedouro</a:t>
            </a:r>
            <a:r>
              <a:rPr lang="en-US" sz="2200" dirty="0" smtClean="0"/>
              <a:t> </a:t>
            </a:r>
            <a:r>
              <a:rPr lang="en-US" sz="2200" dirty="0" err="1" smtClean="0"/>
              <a:t>têm</a:t>
            </a:r>
            <a:r>
              <a:rPr lang="en-US" sz="2200" dirty="0" smtClean="0"/>
              <a:t> boa </a:t>
            </a:r>
            <a:r>
              <a:rPr lang="en-US" sz="2200" dirty="0" err="1" smtClean="0"/>
              <a:t>aderência</a:t>
            </a:r>
            <a:r>
              <a:rPr lang="en-US" sz="2200" dirty="0" smtClean="0"/>
              <a:t>. </a:t>
            </a:r>
            <a:r>
              <a:rPr lang="en-US" sz="2200" dirty="0" err="1" smtClean="0"/>
              <a:t>Por</a:t>
            </a:r>
            <a:r>
              <a:rPr lang="en-US" sz="2200" dirty="0" smtClean="0"/>
              <a:t> </a:t>
            </a:r>
            <a:r>
              <a:rPr lang="en-US" sz="2200" dirty="0" err="1" smtClean="0"/>
              <a:t>isso</a:t>
            </a:r>
            <a:r>
              <a:rPr lang="en-US" sz="2200" dirty="0" smtClean="0"/>
              <a:t> é </a:t>
            </a:r>
            <a:r>
              <a:rPr lang="en-US" sz="2200" dirty="0" err="1" smtClean="0"/>
              <a:t>baixa</a:t>
            </a:r>
            <a:r>
              <a:rPr lang="en-US" sz="2200" dirty="0" smtClean="0"/>
              <a:t> (0,1 </a:t>
            </a:r>
            <a:r>
              <a:rPr lang="en-US" sz="2200" dirty="0" err="1" smtClean="0"/>
              <a:t>ou</a:t>
            </a:r>
            <a:r>
              <a:rPr lang="en-US" sz="2200" dirty="0" smtClean="0"/>
              <a:t> </a:t>
            </a:r>
            <a:r>
              <a:rPr lang="en-US" sz="2200" dirty="0" err="1" smtClean="0"/>
              <a:t>menos</a:t>
            </a:r>
            <a:r>
              <a:rPr lang="en-US" sz="2200" dirty="0" smtClean="0"/>
              <a:t>) a </a:t>
            </a:r>
            <a:r>
              <a:rPr lang="en-US" sz="2200" dirty="0" err="1" smtClean="0"/>
              <a:t>probabilidade</a:t>
            </a:r>
            <a:r>
              <a:rPr lang="en-US" sz="2200" dirty="0" smtClean="0"/>
              <a:t> de </a:t>
            </a:r>
            <a:r>
              <a:rPr lang="en-US" sz="2200" dirty="0" err="1" smtClean="0"/>
              <a:t>fissuração</a:t>
            </a:r>
            <a:r>
              <a:rPr lang="en-US" sz="2200" dirty="0" smtClean="0"/>
              <a:t> </a:t>
            </a:r>
            <a:r>
              <a:rPr lang="en-US" sz="2200" dirty="0" err="1" smtClean="0"/>
              <a:t>nessa</a:t>
            </a:r>
            <a:r>
              <a:rPr lang="en-US" sz="2200" dirty="0" smtClean="0"/>
              <a:t> </a:t>
            </a:r>
            <a:r>
              <a:rPr lang="en-US" sz="2200" dirty="0" err="1" smtClean="0"/>
              <a:t>seção</a:t>
            </a:r>
            <a:r>
              <a:rPr lang="en-US" sz="2200" dirty="0" smtClean="0"/>
              <a:t>, com </a:t>
            </a:r>
            <a:r>
              <a:rPr lang="en-US" sz="2200" dirty="0" err="1" smtClean="0"/>
              <a:t>movimentos</a:t>
            </a:r>
            <a:r>
              <a:rPr lang="en-US" sz="2200" dirty="0" smtClean="0"/>
              <a:t> de solo de 1/10.000 AEP (</a:t>
            </a:r>
            <a:r>
              <a:rPr lang="pt-BR" sz="2200" dirty="0"/>
              <a:t>Probabilidade Anual de </a:t>
            </a:r>
            <a:r>
              <a:rPr lang="pt-BR" sz="2200" dirty="0" err="1" smtClean="0"/>
              <a:t>Excedência</a:t>
            </a:r>
            <a:r>
              <a:rPr lang="pt-BR" sz="2200" dirty="0"/>
              <a:t>)</a:t>
            </a:r>
            <a:r>
              <a:rPr lang="en-US" sz="2200" dirty="0" smtClean="0"/>
              <a:t> </a:t>
            </a:r>
            <a:r>
              <a:rPr lang="en-US" sz="2200" dirty="0" err="1" smtClean="0"/>
              <a:t>ou</a:t>
            </a:r>
            <a:r>
              <a:rPr lang="en-US" sz="2200" dirty="0" smtClean="0"/>
              <a:t> </a:t>
            </a:r>
            <a:r>
              <a:rPr lang="en-US" sz="2200" dirty="0" err="1" smtClean="0"/>
              <a:t>menos</a:t>
            </a:r>
            <a:r>
              <a:rPr lang="en-US" sz="2200" dirty="0" smtClean="0"/>
              <a:t>.</a:t>
            </a:r>
          </a:p>
          <a:p>
            <a:pPr eaLnBrk="1" hangingPunct="1"/>
            <a:r>
              <a:rPr lang="en-US" sz="2800" dirty="0" err="1" smtClean="0"/>
              <a:t>Provas</a:t>
            </a:r>
            <a:r>
              <a:rPr lang="en-US" sz="2800" dirty="0" smtClean="0"/>
              <a:t>:  </a:t>
            </a:r>
          </a:p>
          <a:p>
            <a:pPr lvl="1" eaLnBrk="1" hangingPunct="1"/>
            <a:r>
              <a:rPr lang="en-US" sz="2200" dirty="0" err="1" smtClean="0"/>
              <a:t>Todas</a:t>
            </a:r>
            <a:r>
              <a:rPr lang="en-US" sz="2200" dirty="0" smtClean="0"/>
              <a:t> as juntas de </a:t>
            </a:r>
            <a:r>
              <a:rPr lang="en-US" sz="2200" dirty="0" err="1" smtClean="0"/>
              <a:t>construção</a:t>
            </a:r>
            <a:r>
              <a:rPr lang="en-US" sz="2200" dirty="0" smtClean="0"/>
              <a:t> </a:t>
            </a:r>
            <a:r>
              <a:rPr lang="en-US" sz="2200" dirty="0" err="1" smtClean="0"/>
              <a:t>próximas</a:t>
            </a:r>
            <a:r>
              <a:rPr lang="en-US" sz="2200" dirty="0" smtClean="0"/>
              <a:t> à </a:t>
            </a:r>
            <a:r>
              <a:rPr lang="en-US" sz="2200" dirty="0" err="1" smtClean="0"/>
              <a:t>altura</a:t>
            </a:r>
            <a:r>
              <a:rPr lang="en-US" sz="2200" dirty="0" smtClean="0"/>
              <a:t> do </a:t>
            </a:r>
            <a:r>
              <a:rPr lang="en-US" sz="2200" dirty="0" err="1" smtClean="0"/>
              <a:t>vertedouro</a:t>
            </a:r>
            <a:r>
              <a:rPr lang="en-US" sz="2200" dirty="0" smtClean="0"/>
              <a:t> </a:t>
            </a:r>
            <a:r>
              <a:rPr lang="en-US" sz="2200" dirty="0" err="1" smtClean="0"/>
              <a:t>foram</a:t>
            </a:r>
            <a:r>
              <a:rPr lang="en-US" sz="2200" dirty="0" smtClean="0"/>
              <a:t> </a:t>
            </a:r>
            <a:r>
              <a:rPr lang="en-US" sz="2200" dirty="0" err="1" smtClean="0"/>
              <a:t>recuperadas</a:t>
            </a:r>
            <a:r>
              <a:rPr lang="en-US" sz="2200" dirty="0" smtClean="0"/>
              <a:t> </a:t>
            </a:r>
            <a:r>
              <a:rPr lang="en-US" sz="2200" dirty="0" err="1" smtClean="0"/>
              <a:t>intactas</a:t>
            </a:r>
            <a:r>
              <a:rPr lang="en-US" sz="2200" dirty="0" smtClean="0"/>
              <a:t> </a:t>
            </a:r>
            <a:r>
              <a:rPr lang="en-US" sz="2200" dirty="0" err="1" smtClean="0"/>
              <a:t>na</a:t>
            </a:r>
            <a:r>
              <a:rPr lang="en-US" sz="2200" dirty="0" smtClean="0"/>
              <a:t> </a:t>
            </a:r>
            <a:r>
              <a:rPr lang="en-US" sz="2200" dirty="0" err="1" smtClean="0"/>
              <a:t>perfuração</a:t>
            </a:r>
            <a:r>
              <a:rPr lang="en-US" sz="2200" dirty="0" smtClean="0"/>
              <a:t> do </a:t>
            </a:r>
            <a:r>
              <a:rPr lang="en-US" sz="2200" dirty="0" err="1" smtClean="0"/>
              <a:t>núcleo</a:t>
            </a:r>
            <a:r>
              <a:rPr lang="en-US" sz="2200" dirty="0" smtClean="0"/>
              <a:t>.</a:t>
            </a:r>
          </a:p>
          <a:p>
            <a:pPr lvl="1" eaLnBrk="1" hangingPunct="1"/>
            <a:r>
              <a:rPr lang="en-US" sz="2200" dirty="0" err="1" smtClean="0"/>
              <a:t>Muitos</a:t>
            </a:r>
            <a:r>
              <a:rPr lang="en-US" sz="2200" dirty="0" smtClean="0"/>
              <a:t> testes </a:t>
            </a:r>
            <a:r>
              <a:rPr lang="en-US" sz="2200" dirty="0" err="1" smtClean="0"/>
              <a:t>indicaram</a:t>
            </a:r>
            <a:r>
              <a:rPr lang="en-US" sz="2200" dirty="0" smtClean="0"/>
              <a:t> </a:t>
            </a:r>
            <a:r>
              <a:rPr lang="en-US" sz="2200" dirty="0" err="1" smtClean="0"/>
              <a:t>alta</a:t>
            </a:r>
            <a:r>
              <a:rPr lang="en-US" sz="2200" dirty="0" smtClean="0"/>
              <a:t> </a:t>
            </a:r>
            <a:r>
              <a:rPr lang="en-US" sz="2200" dirty="0" err="1" smtClean="0"/>
              <a:t>força</a:t>
            </a:r>
            <a:r>
              <a:rPr lang="en-US" sz="2200" dirty="0" smtClean="0"/>
              <a:t> de </a:t>
            </a:r>
            <a:r>
              <a:rPr lang="en-US" sz="2200" dirty="0" err="1" smtClean="0"/>
              <a:t>tração</a:t>
            </a:r>
            <a:r>
              <a:rPr lang="en-US" sz="2200" dirty="0" smtClean="0"/>
              <a:t> entre as juntas (</a:t>
            </a:r>
            <a:r>
              <a:rPr lang="en-US" sz="2200" dirty="0" err="1" smtClean="0"/>
              <a:t>informar</a:t>
            </a:r>
            <a:r>
              <a:rPr lang="en-US" sz="2200" dirty="0" smtClean="0"/>
              <a:t> </a:t>
            </a:r>
            <a:r>
              <a:rPr lang="en-US" sz="2200" dirty="0" err="1" smtClean="0"/>
              <a:t>os</a:t>
            </a:r>
            <a:r>
              <a:rPr lang="en-US" sz="2200" dirty="0" smtClean="0"/>
              <a:t> </a:t>
            </a:r>
            <a:r>
              <a:rPr lang="en-US" sz="2200" dirty="0" err="1" smtClean="0"/>
              <a:t>valores</a:t>
            </a:r>
            <a:r>
              <a:rPr lang="en-US" sz="2200" dirty="0" smtClean="0"/>
              <a:t>)</a:t>
            </a:r>
          </a:p>
          <a:p>
            <a:pPr lvl="1" eaLnBrk="1" hangingPunct="1"/>
            <a:r>
              <a:rPr lang="en-US" sz="2200" dirty="0" err="1" smtClean="0"/>
              <a:t>Os</a:t>
            </a:r>
            <a:r>
              <a:rPr lang="en-US" sz="2200" dirty="0" smtClean="0"/>
              <a:t> </a:t>
            </a:r>
            <a:r>
              <a:rPr lang="en-US" sz="2200" dirty="0" err="1" smtClean="0"/>
              <a:t>procedimentos</a:t>
            </a:r>
            <a:r>
              <a:rPr lang="en-US" sz="2200" dirty="0" smtClean="0"/>
              <a:t> de </a:t>
            </a:r>
            <a:r>
              <a:rPr lang="en-US" sz="2200" dirty="0" err="1" smtClean="0"/>
              <a:t>controle</a:t>
            </a:r>
            <a:r>
              <a:rPr lang="en-US" sz="2200" dirty="0" smtClean="0"/>
              <a:t> da </a:t>
            </a:r>
            <a:r>
              <a:rPr lang="en-US" sz="2200" dirty="0" err="1" smtClean="0"/>
              <a:t>construção</a:t>
            </a:r>
            <a:r>
              <a:rPr lang="en-US" sz="2200" dirty="0" smtClean="0"/>
              <a:t> </a:t>
            </a:r>
            <a:r>
              <a:rPr lang="en-US" sz="2200" dirty="0" err="1" smtClean="0"/>
              <a:t>foram</a:t>
            </a:r>
            <a:r>
              <a:rPr lang="en-US" sz="2200" dirty="0" smtClean="0"/>
              <a:t> </a:t>
            </a:r>
            <a:r>
              <a:rPr lang="en-US" sz="2200" dirty="0" err="1" smtClean="0"/>
              <a:t>excelentes</a:t>
            </a:r>
            <a:r>
              <a:rPr lang="en-US" sz="2200" dirty="0" smtClean="0"/>
              <a:t> (</a:t>
            </a:r>
            <a:r>
              <a:rPr lang="en-US" sz="2200" dirty="0" err="1" smtClean="0"/>
              <a:t>descrever</a:t>
            </a:r>
            <a:r>
              <a:rPr lang="en-US" sz="2200" dirty="0" smtClean="0"/>
              <a:t>)</a:t>
            </a:r>
          </a:p>
          <a:p>
            <a:pPr lvl="1" eaLnBrk="1" hangingPunct="1"/>
            <a:r>
              <a:rPr lang="en-US" sz="2200" dirty="0" smtClean="0"/>
              <a:t>As </a:t>
            </a:r>
            <a:r>
              <a:rPr lang="en-US" sz="2200" dirty="0" err="1" smtClean="0"/>
              <a:t>tensões</a:t>
            </a:r>
            <a:r>
              <a:rPr lang="en-US" sz="2200" dirty="0" smtClean="0"/>
              <a:t> </a:t>
            </a:r>
            <a:r>
              <a:rPr lang="en-US" sz="2200" dirty="0" err="1" smtClean="0"/>
              <a:t>são</a:t>
            </a:r>
            <a:r>
              <a:rPr lang="en-US" sz="2200" dirty="0" smtClean="0"/>
              <a:t> </a:t>
            </a:r>
            <a:r>
              <a:rPr lang="en-US" sz="2200" dirty="0" err="1" smtClean="0"/>
              <a:t>menores</a:t>
            </a:r>
            <a:r>
              <a:rPr lang="en-US" sz="2200" dirty="0" smtClean="0"/>
              <a:t> do </a:t>
            </a:r>
            <a:r>
              <a:rPr lang="en-US" sz="2200" dirty="0" err="1" smtClean="0"/>
              <a:t>que</a:t>
            </a:r>
            <a:r>
              <a:rPr lang="en-US" sz="2200" dirty="0" smtClean="0"/>
              <a:t> a </a:t>
            </a:r>
            <a:r>
              <a:rPr lang="en-US" sz="2200" dirty="0" err="1" smtClean="0"/>
              <a:t>força</a:t>
            </a:r>
            <a:r>
              <a:rPr lang="en-US" sz="2200" dirty="0" smtClean="0"/>
              <a:t> </a:t>
            </a:r>
            <a:r>
              <a:rPr lang="en-US" sz="2200" dirty="0" err="1" smtClean="0"/>
              <a:t>estimada</a:t>
            </a:r>
            <a:r>
              <a:rPr lang="en-US" sz="2200" dirty="0" smtClean="0"/>
              <a:t> (</a:t>
            </a:r>
            <a:r>
              <a:rPr lang="en-US" sz="2200" dirty="0" err="1" smtClean="0"/>
              <a:t>detalhar</a:t>
            </a:r>
            <a:r>
              <a:rPr lang="en-US" sz="2200" dirty="0" smtClean="0"/>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4294967295"/>
          </p:nvPr>
        </p:nvSpPr>
        <p:spPr>
          <a:xfrm>
            <a:off x="3124200" y="6356350"/>
            <a:ext cx="2895600" cy="365125"/>
          </a:xfrm>
          <a:prstGeom prst="rect">
            <a:avLst/>
          </a:prstGeom>
          <a:noFill/>
        </p:spPr>
        <p:txBody>
          <a:bodyPr/>
          <a:lstStyle/>
          <a:p>
            <a:fld id="{99EC7B86-5BCB-4626-B66F-126E71E2E914}" type="slidenum">
              <a:rPr lang="en-US" smtClean="0"/>
              <a:pPr/>
              <a:t>27</a:t>
            </a:fld>
            <a:endParaRPr lang="en-US" smtClean="0"/>
          </a:p>
        </p:txBody>
      </p:sp>
      <p:sp>
        <p:nvSpPr>
          <p:cNvPr id="6147" name="Rectangle 2"/>
          <p:cNvSpPr>
            <a:spLocks noGrp="1" noChangeArrowheads="1"/>
          </p:cNvSpPr>
          <p:nvPr>
            <p:ph type="title"/>
          </p:nvPr>
        </p:nvSpPr>
        <p:spPr>
          <a:xfrm>
            <a:off x="762000" y="274638"/>
            <a:ext cx="7924800" cy="1143000"/>
          </a:xfrm>
        </p:spPr>
        <p:txBody>
          <a:bodyPr>
            <a:normAutofit/>
          </a:bodyPr>
          <a:lstStyle/>
          <a:p>
            <a:pPr eaLnBrk="1" hangingPunct="1"/>
            <a:r>
              <a:rPr lang="en-US" dirty="0" err="1" smtClean="0"/>
              <a:t>Conceitos</a:t>
            </a:r>
            <a:r>
              <a:rPr lang="en-US" dirty="0" err="1"/>
              <a:t>-</a:t>
            </a:r>
            <a:r>
              <a:rPr lang="en-US" dirty="0" err="1" smtClean="0"/>
              <a:t>Chave</a:t>
            </a:r>
            <a:endParaRPr lang="en-US" dirty="0" smtClean="0"/>
          </a:p>
        </p:txBody>
      </p:sp>
      <p:sp>
        <p:nvSpPr>
          <p:cNvPr id="6148" name="Rectangle 3"/>
          <p:cNvSpPr>
            <a:spLocks noGrp="1" noChangeArrowheads="1"/>
          </p:cNvSpPr>
          <p:nvPr>
            <p:ph type="body" idx="1"/>
          </p:nvPr>
        </p:nvSpPr>
        <p:spPr>
          <a:xfrm>
            <a:off x="457200" y="1600200"/>
            <a:ext cx="8229600" cy="4495800"/>
          </a:xfrm>
        </p:spPr>
        <p:txBody>
          <a:bodyPr>
            <a:normAutofit/>
          </a:bodyPr>
          <a:lstStyle/>
          <a:p>
            <a:pPr eaLnBrk="1" hangingPunct="1"/>
            <a:r>
              <a:rPr lang="en-US" sz="2800" dirty="0" err="1" smtClean="0"/>
              <a:t>Documentar</a:t>
            </a:r>
            <a:r>
              <a:rPr lang="en-US" sz="2800" dirty="0" smtClean="0"/>
              <a:t> </a:t>
            </a:r>
            <a:r>
              <a:rPr lang="en-US" sz="2800" dirty="0" err="1" smtClean="0"/>
              <a:t>todos</a:t>
            </a:r>
            <a:r>
              <a:rPr lang="en-US" sz="2800" dirty="0" smtClean="0"/>
              <a:t> </a:t>
            </a:r>
            <a:r>
              <a:rPr lang="en-US" sz="2800" dirty="0" err="1" smtClean="0"/>
              <a:t>os</a:t>
            </a:r>
            <a:r>
              <a:rPr lang="en-US" sz="2800" dirty="0" smtClean="0"/>
              <a:t> </a:t>
            </a:r>
            <a:r>
              <a:rPr lang="en-US" sz="2800" dirty="0" err="1" smtClean="0"/>
              <a:t>antecedentes</a:t>
            </a:r>
            <a:r>
              <a:rPr lang="en-US" sz="2800" dirty="0" smtClean="0"/>
              <a:t> </a:t>
            </a:r>
            <a:r>
              <a:rPr lang="en-US" sz="2800" dirty="0" err="1" smtClean="0"/>
              <a:t>relevantes</a:t>
            </a:r>
            <a:endParaRPr lang="en-US" sz="2800" dirty="0" smtClean="0"/>
          </a:p>
          <a:p>
            <a:pPr eaLnBrk="1" hangingPunct="1"/>
            <a:r>
              <a:rPr lang="en-US" sz="2800" dirty="0" err="1" smtClean="0"/>
              <a:t>Avaliar</a:t>
            </a:r>
            <a:r>
              <a:rPr lang="en-US" sz="2800" dirty="0" smtClean="0"/>
              <a:t> </a:t>
            </a:r>
            <a:r>
              <a:rPr lang="en-US" sz="2800" dirty="0" err="1" smtClean="0"/>
              <a:t>tudo</a:t>
            </a:r>
            <a:r>
              <a:rPr lang="en-US" sz="2800" dirty="0" smtClean="0"/>
              <a:t> de novo (</a:t>
            </a:r>
            <a:r>
              <a:rPr lang="en-US" sz="2800" dirty="0" err="1" smtClean="0"/>
              <a:t>dinâmica</a:t>
            </a:r>
            <a:r>
              <a:rPr lang="en-US" sz="2800" dirty="0" smtClean="0"/>
              <a:t> de </a:t>
            </a:r>
            <a:r>
              <a:rPr lang="en-US" sz="2800" dirty="0" err="1" smtClean="0"/>
              <a:t>grupo</a:t>
            </a:r>
            <a:r>
              <a:rPr lang="en-US" sz="2800" dirty="0" smtClean="0"/>
              <a:t>)</a:t>
            </a:r>
          </a:p>
          <a:p>
            <a:pPr eaLnBrk="1" hangingPunct="1"/>
            <a:r>
              <a:rPr lang="en-US" sz="2800" dirty="0" err="1" smtClean="0"/>
              <a:t>Revisar</a:t>
            </a:r>
            <a:r>
              <a:rPr lang="en-US" sz="2800" dirty="0" smtClean="0"/>
              <a:t> </a:t>
            </a:r>
            <a:r>
              <a:rPr lang="en-US" sz="2800" dirty="0" err="1" smtClean="0"/>
              <a:t>cuidadosamente</a:t>
            </a:r>
            <a:r>
              <a:rPr lang="en-US" sz="2800" dirty="0" smtClean="0"/>
              <a:t> </a:t>
            </a:r>
            <a:r>
              <a:rPr lang="en-US" sz="2800" dirty="0" err="1" smtClean="0"/>
              <a:t>essa</a:t>
            </a:r>
            <a:r>
              <a:rPr lang="en-US" sz="2800" dirty="0" smtClean="0"/>
              <a:t> </a:t>
            </a:r>
            <a:r>
              <a:rPr lang="en-US" sz="2800" dirty="0" err="1" smtClean="0"/>
              <a:t>documentação</a:t>
            </a:r>
            <a:r>
              <a:rPr lang="en-US" sz="2800" dirty="0" smtClean="0"/>
              <a:t> (</a:t>
            </a:r>
            <a:r>
              <a:rPr lang="en-US" sz="2800" dirty="0" err="1" smtClean="0"/>
              <a:t>mais</a:t>
            </a:r>
            <a:r>
              <a:rPr lang="en-US" sz="2800" dirty="0" smtClean="0"/>
              <a:t> do </a:t>
            </a:r>
            <a:r>
              <a:rPr lang="en-US" sz="2800" dirty="0" err="1" smtClean="0"/>
              <a:t>que</a:t>
            </a:r>
            <a:r>
              <a:rPr lang="en-US" sz="2800" dirty="0" smtClean="0"/>
              <a:t> um </a:t>
            </a:r>
            <a:r>
              <a:rPr lang="en-US" sz="2800" dirty="0" err="1" smtClean="0"/>
              <a:t>engenheiro</a:t>
            </a:r>
            <a:r>
              <a:rPr lang="en-US" sz="2800" dirty="0" smtClean="0"/>
              <a:t> </a:t>
            </a:r>
            <a:r>
              <a:rPr lang="en-US" sz="2800" dirty="0" err="1" smtClean="0"/>
              <a:t>habilitado</a:t>
            </a:r>
            <a:r>
              <a:rPr lang="en-US" sz="2800" dirty="0" smtClean="0"/>
              <a:t>)</a:t>
            </a:r>
          </a:p>
          <a:p>
            <a:pPr eaLnBrk="1" hangingPunct="1"/>
            <a:r>
              <a:rPr lang="en-US" sz="2800" dirty="0" err="1" smtClean="0"/>
              <a:t>Fazer</a:t>
            </a:r>
            <a:r>
              <a:rPr lang="en-US" sz="2800" dirty="0" smtClean="0"/>
              <a:t> </a:t>
            </a:r>
            <a:r>
              <a:rPr lang="en-US" sz="2800" dirty="0" err="1" smtClean="0"/>
              <a:t>inspeção</a:t>
            </a:r>
            <a:r>
              <a:rPr lang="en-US" sz="2800" dirty="0" smtClean="0"/>
              <a:t> do local, </a:t>
            </a:r>
            <a:r>
              <a:rPr lang="en-US" sz="2800" dirty="0" err="1" smtClean="0"/>
              <a:t>procurando</a:t>
            </a:r>
            <a:r>
              <a:rPr lang="en-US" sz="2800" dirty="0" smtClean="0"/>
              <a:t> </a:t>
            </a:r>
            <a:r>
              <a:rPr lang="en-US" sz="2800" dirty="0" err="1" smtClean="0"/>
              <a:t>potenciais</a:t>
            </a:r>
            <a:r>
              <a:rPr lang="en-US" sz="2800" dirty="0" smtClean="0"/>
              <a:t> </a:t>
            </a:r>
            <a:r>
              <a:rPr lang="en-US" sz="2800" dirty="0" err="1" smtClean="0"/>
              <a:t>vulnerabilidades</a:t>
            </a:r>
            <a:endParaRPr lang="en-US" sz="2800" dirty="0" smtClean="0"/>
          </a:p>
          <a:p>
            <a:pPr eaLnBrk="1" hangingPunct="1"/>
            <a:r>
              <a:rPr lang="en-US" sz="2800" dirty="0" err="1" smtClean="0"/>
              <a:t>Envolver</a:t>
            </a:r>
            <a:r>
              <a:rPr lang="en-US" sz="2800" dirty="0" smtClean="0"/>
              <a:t> o </a:t>
            </a:r>
            <a:r>
              <a:rPr lang="en-US" sz="2800" dirty="0" err="1" smtClean="0"/>
              <a:t>pessoal</a:t>
            </a:r>
            <a:r>
              <a:rPr lang="en-US" sz="2800" dirty="0" smtClean="0"/>
              <a:t> de </a:t>
            </a:r>
            <a:r>
              <a:rPr lang="en-US" sz="2800" dirty="0" err="1" smtClean="0"/>
              <a:t>operações</a:t>
            </a:r>
            <a:r>
              <a:rPr lang="en-US" sz="2800" dirty="0" smtClean="0"/>
              <a:t> </a:t>
            </a:r>
            <a:r>
              <a:rPr lang="en-US" sz="2800" dirty="0" err="1" smtClean="0"/>
              <a:t>nas</a:t>
            </a:r>
            <a:r>
              <a:rPr lang="en-US" sz="2800" dirty="0" smtClean="0"/>
              <a:t> </a:t>
            </a:r>
            <a:r>
              <a:rPr lang="en-US" sz="2800" dirty="0" err="1" smtClean="0"/>
              <a:t>discussões</a:t>
            </a:r>
            <a:r>
              <a:rPr lang="en-US" sz="2800" dirty="0" smtClean="0"/>
              <a:t> </a:t>
            </a:r>
            <a:r>
              <a:rPr lang="en-US" sz="2800" dirty="0" err="1" smtClean="0"/>
              <a:t>sobre</a:t>
            </a:r>
            <a:r>
              <a:rPr lang="en-US" sz="2800" dirty="0" smtClean="0"/>
              <a:t> </a:t>
            </a:r>
            <a:r>
              <a:rPr lang="en-US" sz="2800" dirty="0" err="1" smtClean="0"/>
              <a:t>potenciais</a:t>
            </a:r>
            <a:r>
              <a:rPr lang="en-US" sz="2800" dirty="0" smtClean="0"/>
              <a:t> </a:t>
            </a:r>
            <a:r>
              <a:rPr lang="en-US" sz="2800" dirty="0" err="1" smtClean="0"/>
              <a:t>modos</a:t>
            </a:r>
            <a:r>
              <a:rPr lang="en-US" sz="2800" dirty="0" smtClean="0"/>
              <a:t> de </a:t>
            </a:r>
            <a:r>
              <a:rPr lang="en-US" sz="2800" dirty="0" err="1" smtClean="0"/>
              <a:t>falha</a:t>
            </a:r>
            <a:endParaRPr lang="en-US" sz="2800" dirty="0" smtClean="0"/>
          </a:p>
          <a:p>
            <a:pPr eaLnBrk="1" hangingPunct="1"/>
            <a:r>
              <a:rPr lang="en-US" sz="2800" dirty="0" err="1" smtClean="0"/>
              <a:t>Pensar</a:t>
            </a:r>
            <a:r>
              <a:rPr lang="en-US" sz="2800" dirty="0" smtClean="0"/>
              <a:t> </a:t>
            </a:r>
            <a:r>
              <a:rPr lang="en-US" sz="2800" dirty="0" err="1" smtClean="0"/>
              <a:t>além</a:t>
            </a:r>
            <a:r>
              <a:rPr lang="en-US" sz="2800" dirty="0" smtClean="0"/>
              <a:t> das </a:t>
            </a:r>
            <a:r>
              <a:rPr lang="en-US" sz="2800" dirty="0" err="1" smtClean="0"/>
              <a:t>análises</a:t>
            </a:r>
            <a:r>
              <a:rPr lang="en-US" sz="2800" dirty="0" smtClean="0"/>
              <a:t> </a:t>
            </a:r>
            <a:r>
              <a:rPr lang="en-US" sz="2800" dirty="0" err="1" smtClean="0"/>
              <a:t>tradicionais</a:t>
            </a:r>
            <a:endParaRPr lang="en-US" sz="2800" dirty="0"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4294967295"/>
          </p:nvPr>
        </p:nvSpPr>
        <p:spPr>
          <a:xfrm>
            <a:off x="3124200" y="6356350"/>
            <a:ext cx="2895600" cy="365125"/>
          </a:xfrm>
          <a:prstGeom prst="rect">
            <a:avLst/>
          </a:prstGeom>
          <a:noFill/>
        </p:spPr>
        <p:txBody>
          <a:bodyPr/>
          <a:lstStyle/>
          <a:p>
            <a:fld id="{62FDF869-CFC3-42DE-940A-606A8C68D0FB}" type="slidenum">
              <a:rPr lang="en-US" smtClean="0"/>
              <a:pPr/>
              <a:t>28</a:t>
            </a:fld>
            <a:endParaRPr lang="en-US" dirty="0" smtClean="0"/>
          </a:p>
        </p:txBody>
      </p:sp>
      <p:sp>
        <p:nvSpPr>
          <p:cNvPr id="7171" name="Rectangle 2"/>
          <p:cNvSpPr>
            <a:spLocks noGrp="1" noChangeArrowheads="1"/>
          </p:cNvSpPr>
          <p:nvPr>
            <p:ph type="title"/>
          </p:nvPr>
        </p:nvSpPr>
        <p:spPr>
          <a:xfrm>
            <a:off x="762000" y="274638"/>
            <a:ext cx="7924800" cy="1143000"/>
          </a:xfrm>
        </p:spPr>
        <p:txBody>
          <a:bodyPr>
            <a:normAutofit/>
          </a:bodyPr>
          <a:lstStyle/>
          <a:p>
            <a:pPr eaLnBrk="1" hangingPunct="1"/>
            <a:r>
              <a:rPr lang="en-US" dirty="0" err="1" smtClean="0"/>
              <a:t>Identificar</a:t>
            </a:r>
            <a:endParaRPr lang="en-US" dirty="0" smtClean="0"/>
          </a:p>
        </p:txBody>
      </p:sp>
      <p:sp>
        <p:nvSpPr>
          <p:cNvPr id="7172" name="Rectangle 3"/>
          <p:cNvSpPr>
            <a:spLocks noGrp="1" noChangeArrowheads="1"/>
          </p:cNvSpPr>
          <p:nvPr>
            <p:ph type="body" idx="1"/>
          </p:nvPr>
        </p:nvSpPr>
        <p:spPr>
          <a:xfrm>
            <a:off x="457200" y="1371600"/>
            <a:ext cx="8229600" cy="4876800"/>
          </a:xfrm>
        </p:spPr>
        <p:txBody>
          <a:bodyPr>
            <a:normAutofit/>
          </a:bodyPr>
          <a:lstStyle/>
          <a:p>
            <a:pPr eaLnBrk="1" hangingPunct="1"/>
            <a:r>
              <a:rPr lang="en-US" sz="2800" dirty="0" err="1" smtClean="0"/>
              <a:t>Trabalhar</a:t>
            </a:r>
            <a:r>
              <a:rPr lang="en-US" sz="2800" dirty="0" smtClean="0"/>
              <a:t> </a:t>
            </a:r>
            <a:r>
              <a:rPr lang="en-US" sz="2800" dirty="0" err="1" smtClean="0"/>
              <a:t>em</a:t>
            </a:r>
            <a:r>
              <a:rPr lang="en-US" sz="2800" dirty="0" smtClean="0"/>
              <a:t> </a:t>
            </a:r>
            <a:r>
              <a:rPr lang="en-US" sz="2800" dirty="0" err="1" smtClean="0"/>
              <a:t>equipe</a:t>
            </a:r>
            <a:r>
              <a:rPr lang="en-US" sz="2800" dirty="0" smtClean="0"/>
              <a:t> com um </a:t>
            </a:r>
            <a:r>
              <a:rPr lang="en-US" sz="2800" dirty="0" err="1" smtClean="0"/>
              <a:t>grupo</a:t>
            </a:r>
            <a:r>
              <a:rPr lang="en-US" sz="2800" dirty="0" smtClean="0"/>
              <a:t> </a:t>
            </a:r>
            <a:r>
              <a:rPr lang="en-US" sz="2800" dirty="0" err="1" smtClean="0"/>
              <a:t>diverso</a:t>
            </a:r>
            <a:r>
              <a:rPr lang="en-US" sz="2800" dirty="0" smtClean="0"/>
              <a:t> de </a:t>
            </a:r>
            <a:r>
              <a:rPr lang="en-US" sz="2800" dirty="0" err="1" smtClean="0"/>
              <a:t>profissionais</a:t>
            </a:r>
            <a:r>
              <a:rPr lang="en-US" sz="2800" dirty="0" smtClean="0"/>
              <a:t> </a:t>
            </a:r>
            <a:r>
              <a:rPr lang="en-US" sz="2800" dirty="0" err="1" smtClean="0"/>
              <a:t>habilitados</a:t>
            </a:r>
            <a:r>
              <a:rPr lang="en-US" sz="2800" dirty="0" smtClean="0"/>
              <a:t>.</a:t>
            </a:r>
          </a:p>
          <a:p>
            <a:pPr eaLnBrk="1" hangingPunct="1"/>
            <a:r>
              <a:rPr lang="en-US" sz="2800" dirty="0" smtClean="0"/>
              <a:t>O </a:t>
            </a:r>
            <a:r>
              <a:rPr lang="en-US" sz="2800" dirty="0" err="1" smtClean="0"/>
              <a:t>Facilitador</a:t>
            </a:r>
            <a:r>
              <a:rPr lang="en-US" sz="2800" dirty="0" smtClean="0"/>
              <a:t> (</a:t>
            </a:r>
            <a:r>
              <a:rPr lang="en-US" sz="2800" dirty="0" err="1" smtClean="0"/>
              <a:t>ou</a:t>
            </a:r>
            <a:r>
              <a:rPr lang="en-US" sz="2800" dirty="0" smtClean="0"/>
              <a:t> </a:t>
            </a:r>
            <a:r>
              <a:rPr lang="en-US" sz="2800" dirty="0" err="1" smtClean="0"/>
              <a:t>engenheiro</a:t>
            </a:r>
            <a:r>
              <a:rPr lang="en-US" sz="2800" dirty="0" smtClean="0"/>
              <a:t> </a:t>
            </a:r>
            <a:r>
              <a:rPr lang="en-US" sz="2800" dirty="0" err="1" smtClean="0"/>
              <a:t>sênior</a:t>
            </a:r>
            <a:r>
              <a:rPr lang="en-US" sz="2800" dirty="0" smtClean="0"/>
              <a:t>) </a:t>
            </a:r>
            <a:r>
              <a:rPr lang="en-US" sz="2800" dirty="0" err="1" smtClean="0"/>
              <a:t>extrai</a:t>
            </a:r>
            <a:r>
              <a:rPr lang="en-US" sz="2800" dirty="0" smtClean="0"/>
              <a:t> dos </a:t>
            </a:r>
            <a:r>
              <a:rPr lang="en-US" sz="2800" dirty="0" err="1" smtClean="0"/>
              <a:t>participantes</a:t>
            </a:r>
            <a:r>
              <a:rPr lang="en-US" sz="2800" dirty="0" smtClean="0"/>
              <a:t> </a:t>
            </a:r>
            <a:r>
              <a:rPr lang="en-US" sz="2800" dirty="0" err="1" smtClean="0"/>
              <a:t>os</a:t>
            </a:r>
            <a:r>
              <a:rPr lang="en-US" sz="2800" dirty="0" smtClean="0"/>
              <a:t> </a:t>
            </a:r>
            <a:r>
              <a:rPr lang="en-US" sz="2800" dirty="0" err="1" smtClean="0"/>
              <a:t>modos</a:t>
            </a:r>
            <a:r>
              <a:rPr lang="en-US" sz="2800" dirty="0" smtClean="0"/>
              <a:t> de </a:t>
            </a:r>
            <a:r>
              <a:rPr lang="en-US" sz="2800" dirty="0" err="1" smtClean="0"/>
              <a:t>falhas</a:t>
            </a:r>
            <a:r>
              <a:rPr lang="en-US" sz="2800" dirty="0" smtClean="0"/>
              <a:t> </a:t>
            </a:r>
            <a:r>
              <a:rPr lang="en-US" sz="2800" dirty="0" err="1" smtClean="0"/>
              <a:t>potenciais</a:t>
            </a:r>
            <a:r>
              <a:rPr lang="en-US" sz="2800" dirty="0" smtClean="0"/>
              <a:t> com base </a:t>
            </a:r>
            <a:r>
              <a:rPr lang="en-US" sz="2800" dirty="0" err="1" smtClean="0"/>
              <a:t>na</a:t>
            </a:r>
            <a:r>
              <a:rPr lang="en-US" sz="2800" dirty="0" smtClean="0"/>
              <a:t> </a:t>
            </a:r>
            <a:r>
              <a:rPr lang="en-US" sz="2800" dirty="0" err="1" smtClean="0"/>
              <a:t>sua</a:t>
            </a:r>
            <a:r>
              <a:rPr lang="en-US" sz="2800" dirty="0" smtClean="0"/>
              <a:t> </a:t>
            </a:r>
            <a:r>
              <a:rPr lang="en-US" sz="2800" dirty="0" err="1" smtClean="0"/>
              <a:t>compreensão</a:t>
            </a:r>
            <a:r>
              <a:rPr lang="en-US" sz="2800" dirty="0" smtClean="0"/>
              <a:t> das </a:t>
            </a:r>
            <a:r>
              <a:rPr lang="en-US" sz="2800" dirty="0" err="1" smtClean="0"/>
              <a:t>vulnerabilidades</a:t>
            </a:r>
            <a:r>
              <a:rPr lang="en-US" sz="2800" dirty="0" smtClean="0"/>
              <a:t>.</a:t>
            </a:r>
          </a:p>
          <a:p>
            <a:pPr eaLnBrk="1" hangingPunct="1"/>
            <a:r>
              <a:rPr lang="en-US" sz="2800" dirty="0" smtClean="0"/>
              <a:t>O </a:t>
            </a:r>
            <a:r>
              <a:rPr lang="en-US" sz="2800" dirty="0" err="1"/>
              <a:t>Facilitador</a:t>
            </a:r>
            <a:r>
              <a:rPr lang="en-US" sz="2800" dirty="0"/>
              <a:t> (</a:t>
            </a:r>
            <a:r>
              <a:rPr lang="en-US" sz="2800" dirty="0" err="1"/>
              <a:t>ou</a:t>
            </a:r>
            <a:r>
              <a:rPr lang="en-US" sz="2800" dirty="0"/>
              <a:t> </a:t>
            </a:r>
            <a:r>
              <a:rPr lang="en-US" sz="2800" dirty="0" err="1"/>
              <a:t>engenheiro</a:t>
            </a:r>
            <a:r>
              <a:rPr lang="en-US" sz="2800" dirty="0"/>
              <a:t> </a:t>
            </a:r>
            <a:r>
              <a:rPr lang="en-US" sz="2800" dirty="0" err="1"/>
              <a:t>sênior</a:t>
            </a:r>
            <a:r>
              <a:rPr lang="en-US" sz="2800" dirty="0" smtClean="0"/>
              <a:t>) </a:t>
            </a:r>
            <a:r>
              <a:rPr lang="en-US" sz="2800" dirty="0" err="1" smtClean="0"/>
              <a:t>certifica</a:t>
            </a:r>
            <a:r>
              <a:rPr lang="en-US" sz="2800" dirty="0" smtClean="0"/>
              <a:t> de </a:t>
            </a:r>
            <a:r>
              <a:rPr lang="en-US" sz="2800" dirty="0" err="1" smtClean="0"/>
              <a:t>que</a:t>
            </a:r>
            <a:r>
              <a:rPr lang="en-US" sz="2800" dirty="0" smtClean="0"/>
              <a:t> </a:t>
            </a:r>
            <a:r>
              <a:rPr lang="en-US" sz="2800" dirty="0" err="1" smtClean="0"/>
              <a:t>cada</a:t>
            </a:r>
            <a:r>
              <a:rPr lang="en-US" sz="2800" dirty="0" smtClean="0"/>
              <a:t> </a:t>
            </a:r>
            <a:r>
              <a:rPr lang="en-US" sz="2800" dirty="0" err="1" smtClean="0"/>
              <a:t>modo</a:t>
            </a:r>
            <a:r>
              <a:rPr lang="en-US" sz="2800" dirty="0" smtClean="0"/>
              <a:t> de </a:t>
            </a:r>
            <a:r>
              <a:rPr lang="en-US" sz="2800" dirty="0" err="1" smtClean="0"/>
              <a:t>falha</a:t>
            </a:r>
            <a:r>
              <a:rPr lang="en-US" sz="2800" dirty="0" smtClean="0"/>
              <a:t> </a:t>
            </a:r>
            <a:r>
              <a:rPr lang="en-US" sz="2800" dirty="0" err="1" smtClean="0"/>
              <a:t>potencial</a:t>
            </a:r>
            <a:r>
              <a:rPr lang="en-US" sz="2800" dirty="0" smtClean="0"/>
              <a:t> é </a:t>
            </a:r>
            <a:r>
              <a:rPr lang="en-US" sz="2800" dirty="0" err="1" smtClean="0"/>
              <a:t>entendida</a:t>
            </a:r>
            <a:r>
              <a:rPr lang="en-US" sz="2800" dirty="0" smtClean="0"/>
              <a:t> e </a:t>
            </a:r>
            <a:r>
              <a:rPr lang="en-US" sz="2800" dirty="0" err="1" smtClean="0"/>
              <a:t>descrita</a:t>
            </a:r>
            <a:r>
              <a:rPr lang="en-US" sz="2800" dirty="0" smtClean="0"/>
              <a:t> </a:t>
            </a:r>
            <a:r>
              <a:rPr lang="en-US" sz="2800" dirty="0" err="1" smtClean="0"/>
              <a:t>cuidadosamente</a:t>
            </a:r>
            <a:r>
              <a:rPr lang="en-US" sz="2800" dirty="0" smtClean="0"/>
              <a:t>.</a:t>
            </a:r>
          </a:p>
          <a:p>
            <a:pPr eaLnBrk="1" hangingPunct="1"/>
            <a:r>
              <a:rPr lang="en-US" sz="2800" dirty="0" err="1" smtClean="0"/>
              <a:t>Expor</a:t>
            </a:r>
            <a:r>
              <a:rPr lang="en-US" sz="2800" dirty="0" smtClean="0"/>
              <a:t> </a:t>
            </a:r>
            <a:r>
              <a:rPr lang="en-US" sz="2800" dirty="0" err="1" smtClean="0"/>
              <a:t>grandes</a:t>
            </a:r>
            <a:r>
              <a:rPr lang="en-US" sz="2800" dirty="0" smtClean="0"/>
              <a:t> </a:t>
            </a:r>
            <a:r>
              <a:rPr lang="en-US" sz="2800" dirty="0" err="1" smtClean="0"/>
              <a:t>desenhos</a:t>
            </a:r>
            <a:r>
              <a:rPr lang="en-US" sz="2800" dirty="0" smtClean="0"/>
              <a:t>/</a:t>
            </a:r>
            <a:r>
              <a:rPr lang="en-US" sz="2800" dirty="0" err="1" smtClean="0"/>
              <a:t>seções</a:t>
            </a:r>
            <a:r>
              <a:rPr lang="en-US" sz="2800" dirty="0" smtClean="0"/>
              <a:t> </a:t>
            </a:r>
            <a:r>
              <a:rPr lang="en-US" sz="2800" dirty="0" err="1" smtClean="0"/>
              <a:t>em</a:t>
            </a:r>
            <a:r>
              <a:rPr lang="en-US" sz="2800" dirty="0" smtClean="0"/>
              <a:t> </a:t>
            </a:r>
            <a:r>
              <a:rPr lang="en-US" sz="2800" dirty="0" err="1" smtClean="0"/>
              <a:t>escala</a:t>
            </a:r>
            <a:r>
              <a:rPr lang="en-US" sz="2800" dirty="0" smtClean="0"/>
              <a:t> e </a:t>
            </a:r>
            <a:r>
              <a:rPr lang="en-US" sz="2800" dirty="0" err="1" smtClean="0"/>
              <a:t>esboçar</a:t>
            </a:r>
            <a:r>
              <a:rPr lang="en-US" sz="2800" dirty="0" smtClean="0"/>
              <a:t> </a:t>
            </a:r>
            <a:r>
              <a:rPr lang="en-US" sz="2800" dirty="0" err="1" smtClean="0"/>
              <a:t>os</a:t>
            </a:r>
            <a:r>
              <a:rPr lang="en-US" sz="2800" dirty="0" smtClean="0"/>
              <a:t> </a:t>
            </a:r>
            <a:r>
              <a:rPr lang="en-US" sz="2800" dirty="0" err="1" smtClean="0"/>
              <a:t>modos</a:t>
            </a:r>
            <a:r>
              <a:rPr lang="en-US" sz="2800" dirty="0" smtClean="0"/>
              <a:t> de </a:t>
            </a:r>
            <a:r>
              <a:rPr lang="en-US" sz="2800" dirty="0" err="1" smtClean="0"/>
              <a:t>falha</a:t>
            </a:r>
            <a:r>
              <a:rPr lang="en-US" sz="2800" dirty="0" smtClean="0"/>
              <a:t> (</a:t>
            </a:r>
            <a:r>
              <a:rPr lang="en-US" sz="2800" dirty="0" err="1" smtClean="0"/>
              <a:t>conforme</a:t>
            </a:r>
            <a:r>
              <a:rPr lang="en-US" sz="2800" dirty="0" smtClean="0"/>
              <a:t> </a:t>
            </a:r>
            <a:r>
              <a:rPr lang="en-US" sz="2800" dirty="0" err="1" smtClean="0"/>
              <a:t>possível</a:t>
            </a:r>
            <a:r>
              <a:rPr lang="en-US" sz="2800" dirty="0" smtClean="0"/>
              <a:t>).</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a:spLocks noGrp="1"/>
          </p:cNvSpPr>
          <p:nvPr>
            <p:ph type="sldNum" sz="quarter" idx="4294967295"/>
          </p:nvPr>
        </p:nvSpPr>
        <p:spPr>
          <a:xfrm>
            <a:off x="3124200" y="6356350"/>
            <a:ext cx="2895600" cy="365125"/>
          </a:xfrm>
          <a:prstGeom prst="rect">
            <a:avLst/>
          </a:prstGeom>
          <a:noFill/>
        </p:spPr>
        <p:txBody>
          <a:bodyPr/>
          <a:lstStyle/>
          <a:p>
            <a:fld id="{D9F6CBBA-B384-4A83-BCB2-BE1BBAE40A7F}" type="slidenum">
              <a:rPr lang="en-US" smtClean="0"/>
              <a:pPr/>
              <a:t>29</a:t>
            </a:fld>
            <a:endParaRPr lang="en-US" smtClean="0"/>
          </a:p>
        </p:txBody>
      </p:sp>
      <p:sp>
        <p:nvSpPr>
          <p:cNvPr id="8195" name="Rectangle 2"/>
          <p:cNvSpPr>
            <a:spLocks noGrp="1" noChangeArrowheads="1"/>
          </p:cNvSpPr>
          <p:nvPr>
            <p:ph type="title"/>
          </p:nvPr>
        </p:nvSpPr>
        <p:spPr>
          <a:xfrm>
            <a:off x="838200" y="457200"/>
            <a:ext cx="7848600" cy="838200"/>
          </a:xfrm>
        </p:spPr>
        <p:txBody>
          <a:bodyPr>
            <a:normAutofit/>
          </a:bodyPr>
          <a:lstStyle/>
          <a:p>
            <a:pPr eaLnBrk="1" hangingPunct="1"/>
            <a:r>
              <a:rPr lang="en-US" dirty="0" err="1" smtClean="0"/>
              <a:t>Descrever</a:t>
            </a:r>
            <a:endParaRPr lang="en-US" dirty="0" smtClean="0"/>
          </a:p>
        </p:txBody>
      </p:sp>
      <p:sp>
        <p:nvSpPr>
          <p:cNvPr id="8196" name="Rectangle 3"/>
          <p:cNvSpPr>
            <a:spLocks noGrp="1" noChangeArrowheads="1"/>
          </p:cNvSpPr>
          <p:nvPr>
            <p:ph type="body" idx="1"/>
          </p:nvPr>
        </p:nvSpPr>
        <p:spPr/>
        <p:txBody>
          <a:bodyPr/>
          <a:lstStyle/>
          <a:p>
            <a:pPr eaLnBrk="1" hangingPunct="1"/>
            <a:r>
              <a:rPr lang="en-US" sz="2800" dirty="0" err="1" smtClean="0"/>
              <a:t>Três</a:t>
            </a:r>
            <a:r>
              <a:rPr lang="en-US" sz="2800" dirty="0" smtClean="0"/>
              <a:t> </a:t>
            </a:r>
            <a:r>
              <a:rPr lang="en-US" sz="2800" dirty="0" err="1" smtClean="0"/>
              <a:t>elementos</a:t>
            </a:r>
            <a:r>
              <a:rPr lang="en-US" sz="2800" dirty="0" smtClean="0"/>
              <a:t> da </a:t>
            </a:r>
            <a:r>
              <a:rPr lang="en-US" sz="2800" dirty="0" err="1" smtClean="0"/>
              <a:t>descrição</a:t>
            </a:r>
            <a:r>
              <a:rPr lang="en-US" sz="2800" dirty="0" smtClean="0"/>
              <a:t> de um </a:t>
            </a:r>
            <a:r>
              <a:rPr lang="en-US" sz="2800" dirty="0" err="1" smtClean="0"/>
              <a:t>modo</a:t>
            </a:r>
            <a:r>
              <a:rPr lang="en-US" sz="2800" dirty="0" smtClean="0"/>
              <a:t> de </a:t>
            </a:r>
            <a:r>
              <a:rPr lang="en-US" sz="2800" dirty="0" err="1" smtClean="0"/>
              <a:t>falha</a:t>
            </a:r>
            <a:r>
              <a:rPr lang="en-US" sz="2800" dirty="0" smtClean="0"/>
              <a:t> </a:t>
            </a:r>
            <a:r>
              <a:rPr lang="en-US" sz="2800" dirty="0" err="1" smtClean="0"/>
              <a:t>potencial</a:t>
            </a:r>
            <a:r>
              <a:rPr lang="en-US" sz="2800" dirty="0" smtClean="0"/>
              <a:t>:</a:t>
            </a:r>
            <a:endParaRPr lang="en-US" dirty="0" smtClean="0"/>
          </a:p>
          <a:p>
            <a:pPr lvl="1" eaLnBrk="1" hangingPunct="1">
              <a:buFontTx/>
              <a:buChar char="o"/>
            </a:pPr>
            <a:r>
              <a:rPr lang="en-US" sz="2400" dirty="0" err="1"/>
              <a:t>Iniciador</a:t>
            </a:r>
            <a:r>
              <a:rPr lang="en-US" sz="2400" dirty="0"/>
              <a:t> (</a:t>
            </a:r>
            <a:r>
              <a:rPr lang="en-US" sz="2400" dirty="0" err="1"/>
              <a:t>por</a:t>
            </a:r>
            <a:r>
              <a:rPr lang="en-US" sz="2400" dirty="0"/>
              <a:t> ex., </a:t>
            </a:r>
            <a:r>
              <a:rPr lang="en-US" sz="2400" dirty="0" err="1"/>
              <a:t>carga</a:t>
            </a:r>
            <a:r>
              <a:rPr lang="en-US" sz="2400" dirty="0"/>
              <a:t> do </a:t>
            </a:r>
            <a:r>
              <a:rPr lang="en-US" sz="2400" dirty="0" err="1"/>
              <a:t>reservatório</a:t>
            </a:r>
            <a:r>
              <a:rPr lang="en-US" sz="2400" dirty="0"/>
              <a:t>, </a:t>
            </a:r>
            <a:r>
              <a:rPr lang="pt-BR" sz="2400" dirty="0" smtClean="0"/>
              <a:t>degradação/idade</a:t>
            </a:r>
            <a:r>
              <a:rPr lang="en-US" sz="2400" dirty="0" smtClean="0"/>
              <a:t>, </a:t>
            </a:r>
            <a:r>
              <a:rPr lang="en-US" sz="2400" dirty="0" err="1"/>
              <a:t>erro</a:t>
            </a:r>
            <a:r>
              <a:rPr lang="en-US" sz="2400" dirty="0"/>
              <a:t> de </a:t>
            </a:r>
            <a:r>
              <a:rPr lang="en-US" sz="2400" dirty="0" err="1"/>
              <a:t>operador</a:t>
            </a:r>
            <a:r>
              <a:rPr lang="en-US" sz="2400" dirty="0"/>
              <a:t>, </a:t>
            </a:r>
            <a:r>
              <a:rPr lang="en-US" sz="2400" dirty="0" err="1"/>
              <a:t>sismo</a:t>
            </a:r>
            <a:r>
              <a:rPr lang="en-US" sz="2400" dirty="0"/>
              <a:t>)</a:t>
            </a:r>
          </a:p>
          <a:p>
            <a:pPr lvl="1" eaLnBrk="1" hangingPunct="1">
              <a:buFontTx/>
              <a:buChar char="o"/>
            </a:pPr>
            <a:r>
              <a:rPr lang="en-US" sz="2400" dirty="0" err="1"/>
              <a:t>Mecanismo</a:t>
            </a:r>
            <a:r>
              <a:rPr lang="en-US" sz="2400" dirty="0"/>
              <a:t> da </a:t>
            </a:r>
            <a:r>
              <a:rPr lang="en-US" sz="2400" dirty="0" err="1"/>
              <a:t>Falha</a:t>
            </a:r>
            <a:r>
              <a:rPr lang="en-US" sz="2400" dirty="0"/>
              <a:t> (inclusive </a:t>
            </a:r>
            <a:r>
              <a:rPr lang="en-US" sz="2400" dirty="0" err="1"/>
              <a:t>localização</a:t>
            </a:r>
            <a:r>
              <a:rPr lang="en-US" sz="2400" dirty="0"/>
              <a:t> e/</a:t>
            </a:r>
            <a:r>
              <a:rPr lang="en-US" sz="2400" dirty="0" err="1"/>
              <a:t>ou</a:t>
            </a:r>
            <a:r>
              <a:rPr lang="en-US" sz="2400" dirty="0"/>
              <a:t> </a:t>
            </a:r>
            <a:r>
              <a:rPr lang="en-US" sz="2400" dirty="0" err="1"/>
              <a:t>caminho</a:t>
            </a:r>
            <a:r>
              <a:rPr lang="en-US" sz="2400" dirty="0"/>
              <a:t>) (</a:t>
            </a:r>
            <a:r>
              <a:rPr lang="en-US" sz="2400" dirty="0" err="1"/>
              <a:t>passo</a:t>
            </a:r>
            <a:r>
              <a:rPr lang="en-US" sz="2400" dirty="0"/>
              <a:t>-a-</a:t>
            </a:r>
            <a:r>
              <a:rPr lang="en-US" sz="2400" dirty="0" err="1"/>
              <a:t>passo</a:t>
            </a:r>
            <a:r>
              <a:rPr lang="en-US" sz="2400" dirty="0"/>
              <a:t> dos </a:t>
            </a:r>
            <a:r>
              <a:rPr lang="en-US" sz="2400" dirty="0" err="1"/>
              <a:t>eventos</a:t>
            </a:r>
            <a:r>
              <a:rPr lang="en-US" sz="2400" dirty="0"/>
              <a:t>)</a:t>
            </a:r>
          </a:p>
          <a:p>
            <a:pPr lvl="1" eaLnBrk="1" hangingPunct="1">
              <a:buFontTx/>
              <a:buChar char="o"/>
            </a:pPr>
            <a:r>
              <a:rPr lang="en-US" sz="2400" dirty="0" err="1"/>
              <a:t>Impacto</a:t>
            </a:r>
            <a:r>
              <a:rPr lang="en-US" sz="2400" dirty="0"/>
              <a:t> </a:t>
            </a:r>
            <a:r>
              <a:rPr lang="en-US" sz="2400" dirty="0" err="1"/>
              <a:t>Resultante</a:t>
            </a:r>
            <a:r>
              <a:rPr lang="en-US" sz="2400" dirty="0"/>
              <a:t> </a:t>
            </a:r>
            <a:r>
              <a:rPr lang="en-US" sz="2400" dirty="0" err="1"/>
              <a:t>sobre</a:t>
            </a:r>
            <a:r>
              <a:rPr lang="en-US" sz="2400" dirty="0"/>
              <a:t> a </a:t>
            </a:r>
            <a:r>
              <a:rPr lang="en-US" sz="2400" dirty="0" err="1"/>
              <a:t>Estrutura</a:t>
            </a:r>
            <a:r>
              <a:rPr lang="en-US" sz="2400" dirty="0"/>
              <a:t> (</a:t>
            </a:r>
            <a:r>
              <a:rPr lang="en-US" sz="2400" dirty="0" err="1"/>
              <a:t>por</a:t>
            </a:r>
            <a:r>
              <a:rPr lang="en-US" sz="2400" dirty="0"/>
              <a:t> ex. </a:t>
            </a:r>
            <a:r>
              <a:rPr lang="en-US" sz="2400" dirty="0" err="1"/>
              <a:t>velocidade</a:t>
            </a:r>
            <a:r>
              <a:rPr lang="en-US" sz="2400" dirty="0"/>
              <a:t> da </a:t>
            </a:r>
            <a:r>
              <a:rPr lang="en-US" sz="2400" dirty="0" err="1"/>
              <a:t>falha</a:t>
            </a:r>
            <a:r>
              <a:rPr lang="en-US" sz="2400" dirty="0"/>
              <a:t>, </a:t>
            </a:r>
            <a:r>
              <a:rPr lang="en-US" sz="2400" dirty="0" err="1"/>
              <a:t>características</a:t>
            </a:r>
            <a:r>
              <a:rPr lang="en-US" sz="2400" dirty="0"/>
              <a:t> da </a:t>
            </a:r>
            <a:r>
              <a:rPr lang="en-US" sz="2400" dirty="0" err="1"/>
              <a:t>ruptura</a:t>
            </a:r>
            <a:r>
              <a:rPr lang="en-US" sz="2400" dirty="0"/>
              <a:t>)</a:t>
            </a:r>
          </a:p>
          <a:p>
            <a:pPr lvl="1" eaLnBrk="1" hangingPunct="1"/>
            <a:endParaRPr lang="en-US" sz="2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normAutofit/>
          </a:bodyPr>
          <a:lstStyle/>
          <a:p>
            <a:pPr eaLnBrk="1" hangingPunct="1"/>
            <a:r>
              <a:rPr lang="en-US" dirty="0" err="1" smtClean="0"/>
              <a:t>Origens</a:t>
            </a:r>
            <a:endParaRPr lang="en-US" dirty="0" smtClean="0"/>
          </a:p>
        </p:txBody>
      </p:sp>
      <p:sp>
        <p:nvSpPr>
          <p:cNvPr id="3076" name="Rectangle 3"/>
          <p:cNvSpPr>
            <a:spLocks noGrp="1" noChangeArrowheads="1"/>
          </p:cNvSpPr>
          <p:nvPr>
            <p:ph idx="1"/>
          </p:nvPr>
        </p:nvSpPr>
        <p:spPr>
          <a:xfrm>
            <a:off x="457200" y="1295400"/>
            <a:ext cx="8229600" cy="4267199"/>
          </a:xfrm>
        </p:spPr>
        <p:txBody>
          <a:bodyPr>
            <a:noAutofit/>
          </a:bodyPr>
          <a:lstStyle/>
          <a:p>
            <a:pPr eaLnBrk="1" hangingPunct="1">
              <a:lnSpc>
                <a:spcPct val="80000"/>
              </a:lnSpc>
            </a:pPr>
            <a:r>
              <a:rPr lang="en-US" sz="2400" dirty="0" smtClean="0"/>
              <a:t>O “Bureau of Reclamation” </a:t>
            </a:r>
            <a:r>
              <a:rPr lang="en-US" sz="2400" dirty="0" err="1" smtClean="0"/>
              <a:t>realizou</a:t>
            </a:r>
            <a:r>
              <a:rPr lang="en-US" sz="2400" dirty="0" smtClean="0"/>
              <a:t> </a:t>
            </a:r>
            <a:r>
              <a:rPr lang="en-US" sz="2400" dirty="0" err="1" smtClean="0"/>
              <a:t>estudos</a:t>
            </a:r>
            <a:r>
              <a:rPr lang="en-US" sz="2400" dirty="0" smtClean="0"/>
              <a:t> </a:t>
            </a:r>
            <a:r>
              <a:rPr lang="en-US" sz="2400" dirty="0" err="1" smtClean="0"/>
              <a:t>determinísticos</a:t>
            </a:r>
            <a:r>
              <a:rPr lang="en-US" sz="2400" dirty="0" smtClean="0"/>
              <a:t> </a:t>
            </a:r>
            <a:r>
              <a:rPr lang="en-US" sz="2400" dirty="0" err="1" smtClean="0"/>
              <a:t>iniciais</a:t>
            </a:r>
            <a:r>
              <a:rPr lang="en-US" sz="2400" dirty="0" smtClean="0"/>
              <a:t> </a:t>
            </a:r>
            <a:r>
              <a:rPr lang="en-US" sz="2400" dirty="0" err="1" smtClean="0"/>
              <a:t>para</a:t>
            </a:r>
            <a:r>
              <a:rPr lang="en-US" sz="2400" dirty="0" smtClean="0"/>
              <a:t> </a:t>
            </a:r>
            <a:r>
              <a:rPr lang="en-US" sz="2400" dirty="0" err="1" smtClean="0"/>
              <a:t>todas</a:t>
            </a:r>
            <a:r>
              <a:rPr lang="en-US" sz="2400" dirty="0" smtClean="0"/>
              <a:t> as </a:t>
            </a:r>
            <a:r>
              <a:rPr lang="en-US" sz="2400" dirty="0" err="1" smtClean="0"/>
              <a:t>suas</a:t>
            </a:r>
            <a:r>
              <a:rPr lang="en-US" sz="2400" dirty="0" smtClean="0"/>
              <a:t> </a:t>
            </a:r>
            <a:r>
              <a:rPr lang="en-US" sz="2400" dirty="0" err="1" smtClean="0"/>
              <a:t>barragens</a:t>
            </a:r>
            <a:r>
              <a:rPr lang="en-US" sz="2400" dirty="0" smtClean="0"/>
              <a:t>. Nova </a:t>
            </a:r>
            <a:r>
              <a:rPr lang="en-US" sz="2400" dirty="0" err="1" smtClean="0"/>
              <a:t>maneira</a:t>
            </a:r>
            <a:r>
              <a:rPr lang="en-US" sz="2400" dirty="0" smtClean="0"/>
              <a:t> de </a:t>
            </a:r>
            <a:r>
              <a:rPr lang="en-US" sz="2400" dirty="0" err="1" smtClean="0"/>
              <a:t>cuidar</a:t>
            </a:r>
            <a:r>
              <a:rPr lang="en-US" sz="2400" dirty="0" smtClean="0"/>
              <a:t> das </a:t>
            </a:r>
            <a:r>
              <a:rPr lang="en-US" sz="2400" dirty="0" err="1" smtClean="0"/>
              <a:t>barragens</a:t>
            </a:r>
            <a:r>
              <a:rPr lang="en-US" sz="2400" dirty="0" smtClean="0"/>
              <a:t> a </a:t>
            </a:r>
            <a:r>
              <a:rPr lang="en-US" sz="2400" dirty="0" err="1" smtClean="0"/>
              <a:t>longo</a:t>
            </a:r>
            <a:r>
              <a:rPr lang="en-US" sz="2400" dirty="0" smtClean="0"/>
              <a:t> </a:t>
            </a:r>
            <a:r>
              <a:rPr lang="en-US" sz="2400" dirty="0" err="1" smtClean="0"/>
              <a:t>prazo</a:t>
            </a:r>
            <a:r>
              <a:rPr lang="en-US" sz="2400" dirty="0" smtClean="0"/>
              <a:t>.</a:t>
            </a:r>
          </a:p>
          <a:p>
            <a:pPr eaLnBrk="1" hangingPunct="1">
              <a:lnSpc>
                <a:spcPct val="80000"/>
              </a:lnSpc>
            </a:pPr>
            <a:endParaRPr lang="en-US" sz="2400" dirty="0" smtClean="0"/>
          </a:p>
          <a:p>
            <a:pPr eaLnBrk="1" hangingPunct="1">
              <a:lnSpc>
                <a:spcPct val="80000"/>
              </a:lnSpc>
            </a:pPr>
            <a:r>
              <a:rPr lang="en-US" sz="2400" dirty="0" err="1" smtClean="0"/>
              <a:t>Equipes</a:t>
            </a:r>
            <a:r>
              <a:rPr lang="en-US" sz="2400" dirty="0" smtClean="0"/>
              <a:t> </a:t>
            </a:r>
            <a:r>
              <a:rPr lang="en-US" sz="2400" dirty="0" err="1" smtClean="0"/>
              <a:t>anteriores</a:t>
            </a:r>
            <a:r>
              <a:rPr lang="en-US" sz="2400" dirty="0" smtClean="0"/>
              <a:t> </a:t>
            </a:r>
            <a:r>
              <a:rPr lang="en-US" sz="2400" dirty="0" err="1" smtClean="0"/>
              <a:t>tentaram</a:t>
            </a:r>
            <a:r>
              <a:rPr lang="en-US" sz="2400" dirty="0" smtClean="0"/>
              <a:t> </a:t>
            </a:r>
            <a:r>
              <a:rPr lang="en-US" sz="2400" dirty="0" err="1" smtClean="0"/>
              <a:t>elaborar</a:t>
            </a:r>
            <a:r>
              <a:rPr lang="en-US" sz="2400" dirty="0" smtClean="0"/>
              <a:t> “</a:t>
            </a:r>
            <a:r>
              <a:rPr lang="en-US" sz="2400" dirty="0" err="1" smtClean="0"/>
              <a:t>requisitos</a:t>
            </a:r>
            <a:r>
              <a:rPr lang="en-US" sz="2400" dirty="0" smtClean="0"/>
              <a:t> </a:t>
            </a:r>
            <a:r>
              <a:rPr lang="en-US" sz="2400" dirty="0" err="1" smtClean="0"/>
              <a:t>mínimos</a:t>
            </a:r>
            <a:r>
              <a:rPr lang="en-US" sz="2400" dirty="0" smtClean="0"/>
              <a:t> de </a:t>
            </a:r>
            <a:r>
              <a:rPr lang="en-US" sz="2400" dirty="0" err="1" smtClean="0"/>
              <a:t>instrumentação</a:t>
            </a:r>
            <a:r>
              <a:rPr lang="en-US" sz="2400" dirty="0" smtClean="0"/>
              <a:t>” mas </a:t>
            </a:r>
            <a:r>
              <a:rPr lang="en-US" sz="2400" dirty="0" err="1" smtClean="0"/>
              <a:t>não</a:t>
            </a:r>
            <a:r>
              <a:rPr lang="en-US" sz="2400" dirty="0" smtClean="0"/>
              <a:t> </a:t>
            </a:r>
            <a:r>
              <a:rPr lang="en-US" sz="2400" dirty="0" err="1" smtClean="0"/>
              <a:t>houve</a:t>
            </a:r>
            <a:r>
              <a:rPr lang="en-US" sz="2400" dirty="0" smtClean="0"/>
              <a:t> </a:t>
            </a:r>
            <a:r>
              <a:rPr lang="en-US" sz="2400" dirty="0" err="1" smtClean="0"/>
              <a:t>consenso</a:t>
            </a:r>
            <a:r>
              <a:rPr lang="en-US" sz="2400" dirty="0" smtClean="0"/>
              <a:t> </a:t>
            </a:r>
            <a:r>
              <a:rPr lang="en-US" sz="2400" dirty="0" err="1" smtClean="0"/>
              <a:t>sobre</a:t>
            </a:r>
            <a:r>
              <a:rPr lang="en-US" sz="2400" dirty="0" smtClean="0"/>
              <a:t> </a:t>
            </a:r>
            <a:r>
              <a:rPr lang="en-US" sz="2400" dirty="0" err="1" smtClean="0"/>
              <a:t>os</a:t>
            </a:r>
            <a:r>
              <a:rPr lang="en-US" sz="2400" dirty="0" smtClean="0"/>
              <a:t> </a:t>
            </a:r>
            <a:r>
              <a:rPr lang="en-US" sz="2400" dirty="0" err="1" smtClean="0"/>
              <a:t>mesmos</a:t>
            </a:r>
            <a:r>
              <a:rPr lang="en-US" sz="2400" dirty="0" smtClean="0"/>
              <a:t>.</a:t>
            </a:r>
          </a:p>
          <a:p>
            <a:pPr eaLnBrk="1" hangingPunct="1">
              <a:lnSpc>
                <a:spcPct val="80000"/>
              </a:lnSpc>
            </a:pPr>
            <a:endParaRPr lang="en-US" sz="2400" dirty="0" smtClean="0"/>
          </a:p>
          <a:p>
            <a:pPr eaLnBrk="1" hangingPunct="1">
              <a:lnSpc>
                <a:spcPct val="80000"/>
              </a:lnSpc>
            </a:pPr>
            <a:r>
              <a:rPr lang="en-US" sz="2400" dirty="0" err="1" smtClean="0"/>
              <a:t>Foi</a:t>
            </a:r>
            <a:r>
              <a:rPr lang="en-US" sz="2400" dirty="0" smtClean="0"/>
              <a:t> </a:t>
            </a:r>
            <a:r>
              <a:rPr lang="en-US" sz="2400" dirty="0" err="1" smtClean="0"/>
              <a:t>criada</a:t>
            </a:r>
            <a:r>
              <a:rPr lang="en-US" sz="2400" dirty="0" smtClean="0"/>
              <a:t> </a:t>
            </a:r>
            <a:r>
              <a:rPr lang="en-US" sz="2400" dirty="0" err="1" smtClean="0"/>
              <a:t>uma</a:t>
            </a:r>
            <a:r>
              <a:rPr lang="en-US" sz="2400" dirty="0" smtClean="0"/>
              <a:t> </a:t>
            </a:r>
            <a:r>
              <a:rPr lang="en-US" sz="2400" dirty="0" err="1" smtClean="0"/>
              <a:t>equipe</a:t>
            </a:r>
            <a:r>
              <a:rPr lang="en-US" sz="2400" dirty="0" smtClean="0"/>
              <a:t> </a:t>
            </a:r>
            <a:r>
              <a:rPr lang="en-US" sz="2400" dirty="0" err="1" smtClean="0"/>
              <a:t>para</a:t>
            </a:r>
            <a:r>
              <a:rPr lang="en-US" sz="2400" dirty="0" smtClean="0"/>
              <a:t> </a:t>
            </a:r>
            <a:r>
              <a:rPr lang="en-US" sz="2400" dirty="0" err="1" smtClean="0"/>
              <a:t>elaborar</a:t>
            </a:r>
            <a:r>
              <a:rPr lang="en-US" sz="2400" dirty="0" smtClean="0"/>
              <a:t> um </a:t>
            </a:r>
            <a:r>
              <a:rPr lang="en-US" sz="2400" dirty="0" err="1" smtClean="0"/>
              <a:t>processo</a:t>
            </a:r>
            <a:r>
              <a:rPr lang="en-US" sz="2400" dirty="0" smtClean="0"/>
              <a:t> </a:t>
            </a:r>
            <a:r>
              <a:rPr lang="en-US" sz="2400" dirty="0" err="1" smtClean="0"/>
              <a:t>que</a:t>
            </a:r>
            <a:r>
              <a:rPr lang="en-US" sz="2400" dirty="0" smtClean="0"/>
              <a:t> </a:t>
            </a:r>
            <a:r>
              <a:rPr lang="en-US" sz="2400" dirty="0" err="1" smtClean="0"/>
              <a:t>tratasse</a:t>
            </a:r>
            <a:r>
              <a:rPr lang="en-US" sz="2400" dirty="0" smtClean="0"/>
              <a:t> dos </a:t>
            </a:r>
            <a:r>
              <a:rPr lang="en-US" sz="2400" dirty="0" err="1" smtClean="0"/>
              <a:t>problemas</a:t>
            </a:r>
            <a:r>
              <a:rPr lang="en-US" sz="2400" dirty="0" smtClean="0"/>
              <a:t> de </a:t>
            </a:r>
            <a:r>
              <a:rPr lang="en-US" sz="2400" dirty="0" err="1" smtClean="0"/>
              <a:t>monitoramento</a:t>
            </a:r>
            <a:r>
              <a:rPr lang="en-US" sz="2400" dirty="0" smtClean="0"/>
              <a:t> a </a:t>
            </a:r>
            <a:r>
              <a:rPr lang="en-US" sz="2400" dirty="0" err="1" smtClean="0"/>
              <a:t>longo</a:t>
            </a:r>
            <a:r>
              <a:rPr lang="en-US" sz="2400" dirty="0" smtClean="0"/>
              <a:t> </a:t>
            </a:r>
            <a:r>
              <a:rPr lang="en-US" sz="2400" dirty="0" err="1" smtClean="0"/>
              <a:t>prazo</a:t>
            </a:r>
            <a:r>
              <a:rPr lang="en-US" sz="2400" dirty="0" smtClean="0"/>
              <a:t>.</a:t>
            </a:r>
          </a:p>
          <a:p>
            <a:pPr eaLnBrk="1" hangingPunct="1">
              <a:lnSpc>
                <a:spcPct val="80000"/>
              </a:lnSpc>
            </a:pPr>
            <a:endParaRPr lang="en-US" sz="2400" dirty="0" smtClean="0"/>
          </a:p>
          <a:p>
            <a:pPr eaLnBrk="1" hangingPunct="1">
              <a:lnSpc>
                <a:spcPct val="80000"/>
              </a:lnSpc>
            </a:pPr>
            <a:r>
              <a:rPr lang="en-US" sz="2400" dirty="0" smtClean="0"/>
              <a:t>O </a:t>
            </a:r>
            <a:r>
              <a:rPr lang="en-US" sz="2400" dirty="0" err="1" smtClean="0"/>
              <a:t>resultado</a:t>
            </a:r>
            <a:r>
              <a:rPr lang="en-US" sz="2400" dirty="0"/>
              <a:t> </a:t>
            </a:r>
            <a:r>
              <a:rPr lang="en-US" sz="2400" dirty="0" err="1" smtClean="0"/>
              <a:t>foi</a:t>
            </a:r>
            <a:r>
              <a:rPr lang="en-US" sz="2400" dirty="0" smtClean="0"/>
              <a:t> o </a:t>
            </a:r>
            <a:r>
              <a:rPr lang="en-US" sz="2400" dirty="0" err="1" smtClean="0"/>
              <a:t>desenvolviemto</a:t>
            </a:r>
            <a:r>
              <a:rPr lang="en-US" sz="2400" dirty="0" smtClean="0"/>
              <a:t> do </a:t>
            </a:r>
            <a:r>
              <a:rPr lang="en-US" sz="2400" dirty="0" err="1" smtClean="0"/>
              <a:t>processo</a:t>
            </a:r>
            <a:r>
              <a:rPr lang="en-US" sz="2400" dirty="0" smtClean="0"/>
              <a:t> “</a:t>
            </a:r>
            <a:r>
              <a:rPr lang="en-US" sz="2400" dirty="0" err="1" smtClean="0"/>
              <a:t>Análises</a:t>
            </a:r>
            <a:r>
              <a:rPr lang="en-US" sz="2400" dirty="0" smtClean="0"/>
              <a:t> de </a:t>
            </a:r>
            <a:r>
              <a:rPr lang="en-US" sz="2400" dirty="0" err="1" smtClean="0"/>
              <a:t>Modo</a:t>
            </a:r>
            <a:r>
              <a:rPr lang="en-US" sz="2400" dirty="0"/>
              <a:t> </a:t>
            </a:r>
            <a:r>
              <a:rPr lang="en-US" sz="2400" dirty="0" smtClean="0"/>
              <a:t>de </a:t>
            </a:r>
            <a:r>
              <a:rPr lang="en-US" sz="2400" dirty="0" err="1" smtClean="0"/>
              <a:t>Falha</a:t>
            </a:r>
            <a:r>
              <a:rPr lang="en-US" sz="2400" dirty="0" smtClean="0"/>
              <a:t> </a:t>
            </a:r>
            <a:r>
              <a:rPr lang="en-US" sz="2400" dirty="0" err="1" smtClean="0"/>
              <a:t>Provável</a:t>
            </a:r>
            <a:r>
              <a:rPr lang="en-US" sz="2400" dirty="0" smtClean="0"/>
              <a:t>  (PFMA)</a:t>
            </a:r>
          </a:p>
        </p:txBody>
      </p:sp>
      <p:sp>
        <p:nvSpPr>
          <p:cNvPr id="3074" name="Slide Number Placeholder 4"/>
          <p:cNvSpPr>
            <a:spLocks noGrp="1"/>
          </p:cNvSpPr>
          <p:nvPr>
            <p:ph type="sldNum" sz="quarter" idx="4294967295"/>
          </p:nvPr>
        </p:nvSpPr>
        <p:spPr>
          <a:xfrm>
            <a:off x="6553200" y="6356350"/>
            <a:ext cx="2133600" cy="365125"/>
          </a:xfrm>
          <a:prstGeom prst="rect">
            <a:avLst/>
          </a:prstGeom>
          <a:noFill/>
        </p:spPr>
        <p:txBody>
          <a:bodyPr/>
          <a:lstStyle/>
          <a:p>
            <a:pPr algn="ctr"/>
            <a:fld id="{930A3679-B6EB-4C82-A419-99BB66078892}" type="slidenum">
              <a:rPr lang="en-US" smtClean="0"/>
              <a:pPr algn="ctr"/>
              <a:t>3</a:t>
            </a:fld>
            <a:endParaRPr lang="en-US"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4294967295"/>
          </p:nvPr>
        </p:nvSpPr>
        <p:spPr>
          <a:xfrm>
            <a:off x="3124200" y="6356350"/>
            <a:ext cx="2895600" cy="365125"/>
          </a:xfrm>
          <a:prstGeom prst="rect">
            <a:avLst/>
          </a:prstGeom>
          <a:noFill/>
        </p:spPr>
        <p:txBody>
          <a:bodyPr/>
          <a:lstStyle/>
          <a:p>
            <a:fld id="{87739FAC-51D4-4E8B-8225-DD4DC0B08F12}" type="slidenum">
              <a:rPr lang="en-US" smtClean="0"/>
              <a:pPr/>
              <a:t>30</a:t>
            </a:fld>
            <a:endParaRPr lang="en-US" smtClean="0"/>
          </a:p>
        </p:txBody>
      </p:sp>
      <p:pic>
        <p:nvPicPr>
          <p:cNvPr id="14339" name="Picture 6" descr="Picture1"/>
          <p:cNvPicPr>
            <a:picLocks noChangeAspect="1" noChangeArrowheads="1"/>
          </p:cNvPicPr>
          <p:nvPr/>
        </p:nvPicPr>
        <p:blipFill>
          <a:blip r:embed="rId2" cstate="print"/>
          <a:srcRect/>
          <a:stretch>
            <a:fillRect/>
          </a:stretch>
        </p:blipFill>
        <p:spPr bwMode="auto">
          <a:xfrm>
            <a:off x="152400" y="914400"/>
            <a:ext cx="5083175" cy="3656013"/>
          </a:xfrm>
          <a:prstGeom prst="rect">
            <a:avLst/>
          </a:prstGeom>
          <a:noFill/>
          <a:ln w="9525">
            <a:noFill/>
            <a:miter lim="800000"/>
            <a:headEnd/>
            <a:tailEnd/>
          </a:ln>
        </p:spPr>
      </p:pic>
      <p:sp>
        <p:nvSpPr>
          <p:cNvPr id="14340" name="Rectangle 2"/>
          <p:cNvSpPr>
            <a:spLocks noGrp="1" noChangeArrowheads="1"/>
          </p:cNvSpPr>
          <p:nvPr>
            <p:ph type="title"/>
          </p:nvPr>
        </p:nvSpPr>
        <p:spPr>
          <a:xfrm>
            <a:off x="457200" y="0"/>
            <a:ext cx="8229600" cy="1143000"/>
          </a:xfrm>
        </p:spPr>
        <p:txBody>
          <a:bodyPr>
            <a:normAutofit/>
          </a:bodyPr>
          <a:lstStyle/>
          <a:p>
            <a:pPr eaLnBrk="1" hangingPunct="1"/>
            <a:r>
              <a:rPr lang="en-US" dirty="0" err="1" smtClean="0"/>
              <a:t>Exemplo</a:t>
            </a:r>
            <a:endParaRPr lang="en-US" dirty="0" smtClean="0"/>
          </a:p>
        </p:txBody>
      </p:sp>
      <p:pic>
        <p:nvPicPr>
          <p:cNvPr id="14341" name="Picture 4"/>
          <p:cNvPicPr>
            <a:picLocks noChangeAspect="1" noChangeArrowheads="1"/>
          </p:cNvPicPr>
          <p:nvPr/>
        </p:nvPicPr>
        <p:blipFill>
          <a:blip r:embed="rId3" cstate="print"/>
          <a:srcRect/>
          <a:stretch>
            <a:fillRect/>
          </a:stretch>
        </p:blipFill>
        <p:spPr bwMode="auto">
          <a:xfrm>
            <a:off x="4114800" y="2286000"/>
            <a:ext cx="4891088" cy="3659188"/>
          </a:xfrm>
          <a:prstGeom prst="rect">
            <a:avLst/>
          </a:prstGeom>
          <a:noFill/>
          <a:ln w="9525">
            <a:noFill/>
            <a:miter lim="800000"/>
            <a:headEnd/>
            <a:tailEnd/>
          </a:ln>
        </p:spPr>
      </p:pic>
      <p:sp>
        <p:nvSpPr>
          <p:cNvPr id="14342" name="Text Box 8"/>
          <p:cNvSpPr txBox="1">
            <a:spLocks noChangeArrowheads="1"/>
          </p:cNvSpPr>
          <p:nvPr/>
        </p:nvSpPr>
        <p:spPr bwMode="auto">
          <a:xfrm>
            <a:off x="228600" y="4648200"/>
            <a:ext cx="3657600" cy="1200329"/>
          </a:xfrm>
          <a:prstGeom prst="rect">
            <a:avLst/>
          </a:prstGeom>
          <a:noFill/>
          <a:ln w="9525">
            <a:noFill/>
            <a:miter lim="800000"/>
            <a:headEnd/>
            <a:tailEnd/>
          </a:ln>
        </p:spPr>
        <p:txBody>
          <a:bodyPr>
            <a:spAutoFit/>
          </a:bodyPr>
          <a:lstStyle/>
          <a:p>
            <a:pPr>
              <a:spcBef>
                <a:spcPct val="50000"/>
              </a:spcBef>
            </a:pPr>
            <a:r>
              <a:rPr lang="en-US" dirty="0" err="1" smtClean="0"/>
              <a:t>Pesquisas</a:t>
            </a:r>
            <a:r>
              <a:rPr lang="en-US" dirty="0" smtClean="0"/>
              <a:t> </a:t>
            </a:r>
            <a:r>
              <a:rPr lang="en-US" dirty="0" err="1" smtClean="0"/>
              <a:t>indicam</a:t>
            </a:r>
            <a:r>
              <a:rPr lang="en-US" dirty="0" smtClean="0"/>
              <a:t> </a:t>
            </a:r>
            <a:r>
              <a:rPr lang="en-US" dirty="0" err="1" smtClean="0"/>
              <a:t>que</a:t>
            </a:r>
            <a:r>
              <a:rPr lang="en-US" dirty="0" smtClean="0"/>
              <a:t> a </a:t>
            </a:r>
            <a:r>
              <a:rPr lang="en-US" dirty="0" err="1" smtClean="0"/>
              <a:t>barragem</a:t>
            </a:r>
            <a:r>
              <a:rPr lang="en-US" dirty="0" smtClean="0"/>
              <a:t> se </a:t>
            </a:r>
            <a:r>
              <a:rPr lang="en-US" dirty="0" err="1" smtClean="0"/>
              <a:t>deslocou</a:t>
            </a:r>
            <a:r>
              <a:rPr lang="en-US" dirty="0" smtClean="0"/>
              <a:t> </a:t>
            </a:r>
            <a:r>
              <a:rPr lang="en-US" dirty="0" err="1" smtClean="0"/>
              <a:t>vários</a:t>
            </a:r>
            <a:r>
              <a:rPr lang="en-US" dirty="0" smtClean="0"/>
              <a:t> </a:t>
            </a:r>
            <a:r>
              <a:rPr lang="en-US" dirty="0" err="1" smtClean="0"/>
              <a:t>centímetros</a:t>
            </a:r>
            <a:r>
              <a:rPr lang="en-US" dirty="0" smtClean="0"/>
              <a:t> </a:t>
            </a:r>
            <a:r>
              <a:rPr lang="en-US" dirty="0" err="1" smtClean="0"/>
              <a:t>durante</a:t>
            </a:r>
            <a:r>
              <a:rPr lang="en-US" dirty="0" smtClean="0"/>
              <a:t> o </a:t>
            </a:r>
            <a:r>
              <a:rPr lang="en-US" dirty="0" err="1" smtClean="0"/>
              <a:t>monitoramento</a:t>
            </a:r>
            <a:endParaRPr lang="en-US" dirty="0"/>
          </a:p>
        </p:txBody>
      </p:sp>
      <p:sp>
        <p:nvSpPr>
          <p:cNvPr id="7" name="TextBox 6"/>
          <p:cNvSpPr txBox="1"/>
          <p:nvPr/>
        </p:nvSpPr>
        <p:spPr>
          <a:xfrm>
            <a:off x="6019800" y="762000"/>
            <a:ext cx="2743200" cy="1477328"/>
          </a:xfrm>
          <a:prstGeom prst="rect">
            <a:avLst/>
          </a:prstGeom>
          <a:noFill/>
        </p:spPr>
        <p:txBody>
          <a:bodyPr wrap="square" rtlCol="0">
            <a:spAutoFit/>
          </a:bodyPr>
          <a:lstStyle/>
          <a:p>
            <a:r>
              <a:rPr lang="en-US" dirty="0" err="1" smtClean="0"/>
              <a:t>Estudo</a:t>
            </a:r>
            <a:r>
              <a:rPr lang="en-US" dirty="0" smtClean="0"/>
              <a:t> </a:t>
            </a:r>
            <a:r>
              <a:rPr lang="en-US" dirty="0" err="1" smtClean="0"/>
              <a:t>geológico</a:t>
            </a:r>
            <a:r>
              <a:rPr lang="en-US" dirty="0" smtClean="0"/>
              <a:t> </a:t>
            </a:r>
            <a:r>
              <a:rPr lang="en-US" dirty="0" err="1" smtClean="0"/>
              <a:t>indica</a:t>
            </a:r>
            <a:r>
              <a:rPr lang="en-US" dirty="0" smtClean="0"/>
              <a:t> </a:t>
            </a:r>
            <a:r>
              <a:rPr lang="en-US" dirty="0" err="1" smtClean="0"/>
              <a:t>que</a:t>
            </a:r>
            <a:r>
              <a:rPr lang="en-US" dirty="0" smtClean="0"/>
              <a:t> a </a:t>
            </a:r>
            <a:r>
              <a:rPr lang="en-US" dirty="0" err="1" smtClean="0"/>
              <a:t>barragem</a:t>
            </a:r>
            <a:r>
              <a:rPr lang="en-US" dirty="0" smtClean="0"/>
              <a:t> tem </a:t>
            </a:r>
            <a:r>
              <a:rPr lang="en-US" dirty="0" err="1" smtClean="0"/>
              <a:t>como</a:t>
            </a:r>
            <a:r>
              <a:rPr lang="en-US" dirty="0" smtClean="0"/>
              <a:t> </a:t>
            </a:r>
            <a:r>
              <a:rPr lang="en-US" dirty="0" err="1" smtClean="0"/>
              <a:t>fundação</a:t>
            </a:r>
            <a:r>
              <a:rPr lang="en-US" dirty="0" smtClean="0"/>
              <a:t> </a:t>
            </a:r>
            <a:r>
              <a:rPr lang="en-US" dirty="0" err="1" smtClean="0"/>
              <a:t>veios</a:t>
            </a:r>
            <a:r>
              <a:rPr lang="en-US" dirty="0" smtClean="0"/>
              <a:t> </a:t>
            </a:r>
            <a:r>
              <a:rPr lang="en-US" dirty="0" err="1" smtClean="0"/>
              <a:t>horizontais</a:t>
            </a:r>
            <a:r>
              <a:rPr lang="en-US" dirty="0" smtClean="0"/>
              <a:t> de </a:t>
            </a:r>
            <a:r>
              <a:rPr lang="en-US" dirty="0" err="1" smtClean="0"/>
              <a:t>xisto</a:t>
            </a:r>
            <a:r>
              <a:rPr lang="en-US" dirty="0" smtClean="0"/>
              <a:t> e </a:t>
            </a:r>
            <a:r>
              <a:rPr lang="en-US" dirty="0" err="1" smtClean="0"/>
              <a:t>argila</a:t>
            </a:r>
            <a:r>
              <a:rPr lang="en-US" dirty="0" smtClean="0"/>
              <a:t>.</a:t>
            </a:r>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Slide Number Placeholder 4"/>
          <p:cNvSpPr>
            <a:spLocks noGrp="1"/>
          </p:cNvSpPr>
          <p:nvPr>
            <p:ph type="sldNum" sz="quarter" idx="4294967295"/>
          </p:nvPr>
        </p:nvSpPr>
        <p:spPr>
          <a:xfrm>
            <a:off x="3124200" y="6356350"/>
            <a:ext cx="2895600" cy="365125"/>
          </a:xfrm>
          <a:prstGeom prst="rect">
            <a:avLst/>
          </a:prstGeom>
          <a:noFill/>
        </p:spPr>
        <p:txBody>
          <a:bodyPr/>
          <a:lstStyle/>
          <a:p>
            <a:fld id="{ABEC9543-9ADB-4F85-92C2-12D0BA8A488B}" type="slidenum">
              <a:rPr lang="en-US" smtClean="0"/>
              <a:pPr/>
              <a:t>31</a:t>
            </a:fld>
            <a:endParaRPr lang="en-US" smtClean="0"/>
          </a:p>
        </p:txBody>
      </p:sp>
      <p:sp>
        <p:nvSpPr>
          <p:cNvPr id="15363" name="Rectangle 2"/>
          <p:cNvSpPr>
            <a:spLocks noGrp="1" noChangeArrowheads="1"/>
          </p:cNvSpPr>
          <p:nvPr>
            <p:ph type="title"/>
          </p:nvPr>
        </p:nvSpPr>
        <p:spPr>
          <a:xfrm>
            <a:off x="685800" y="533400"/>
            <a:ext cx="7772400" cy="609600"/>
          </a:xfrm>
        </p:spPr>
        <p:txBody>
          <a:bodyPr>
            <a:noAutofit/>
          </a:bodyPr>
          <a:lstStyle/>
          <a:p>
            <a:pPr eaLnBrk="1" hangingPunct="1"/>
            <a:r>
              <a:rPr lang="en-US" dirty="0" err="1" smtClean="0"/>
              <a:t>Exemplo</a:t>
            </a:r>
            <a:r>
              <a:rPr lang="en-US" dirty="0" smtClean="0"/>
              <a:t>  (cont.)</a:t>
            </a:r>
          </a:p>
        </p:txBody>
      </p:sp>
      <p:sp>
        <p:nvSpPr>
          <p:cNvPr id="416771" name="Rectangle 3"/>
          <p:cNvSpPr>
            <a:spLocks noGrp="1" noChangeArrowheads="1"/>
          </p:cNvSpPr>
          <p:nvPr>
            <p:ph type="body" idx="1"/>
          </p:nvPr>
        </p:nvSpPr>
        <p:spPr>
          <a:xfrm>
            <a:off x="457200" y="1295400"/>
            <a:ext cx="8229600" cy="5029200"/>
          </a:xfrm>
        </p:spPr>
        <p:txBody>
          <a:bodyPr>
            <a:normAutofit fontScale="92500"/>
          </a:bodyPr>
          <a:lstStyle/>
          <a:p>
            <a:pPr eaLnBrk="1" hangingPunct="1">
              <a:spcBef>
                <a:spcPts val="0"/>
              </a:spcBef>
              <a:spcAft>
                <a:spcPts val="600"/>
              </a:spcAft>
            </a:pPr>
            <a:r>
              <a:rPr lang="en-US" sz="2400" dirty="0" err="1" smtClean="0">
                <a:solidFill>
                  <a:srgbClr val="C00000"/>
                </a:solidFill>
              </a:rPr>
              <a:t>Sem</a:t>
            </a:r>
            <a:r>
              <a:rPr lang="en-US" sz="2400" dirty="0" smtClean="0">
                <a:solidFill>
                  <a:srgbClr val="C00000"/>
                </a:solidFill>
              </a:rPr>
              <a:t> </a:t>
            </a:r>
            <a:r>
              <a:rPr lang="en-US" sz="2400" dirty="0" err="1" smtClean="0">
                <a:solidFill>
                  <a:srgbClr val="C00000"/>
                </a:solidFill>
              </a:rPr>
              <a:t>Revisão</a:t>
            </a:r>
            <a:r>
              <a:rPr lang="en-US" sz="2400" dirty="0" smtClean="0">
                <a:solidFill>
                  <a:srgbClr val="C00000"/>
                </a:solidFill>
              </a:rPr>
              <a:t> (</a:t>
            </a:r>
            <a:r>
              <a:rPr lang="en-US" sz="2400" dirty="0" err="1" smtClean="0">
                <a:solidFill>
                  <a:srgbClr val="C00000"/>
                </a:solidFill>
              </a:rPr>
              <a:t>detalhes</a:t>
            </a:r>
            <a:r>
              <a:rPr lang="en-US" sz="2400" dirty="0" smtClean="0">
                <a:solidFill>
                  <a:srgbClr val="C00000"/>
                </a:solidFill>
              </a:rPr>
              <a:t> </a:t>
            </a:r>
            <a:r>
              <a:rPr lang="en-US" sz="2400" dirty="0" err="1" smtClean="0">
                <a:solidFill>
                  <a:srgbClr val="C00000"/>
                </a:solidFill>
              </a:rPr>
              <a:t>insuficientes</a:t>
            </a:r>
            <a:r>
              <a:rPr lang="en-US" sz="2400" dirty="0" smtClean="0">
                <a:solidFill>
                  <a:srgbClr val="C00000"/>
                </a:solidFill>
              </a:rPr>
              <a:t>):</a:t>
            </a:r>
            <a:r>
              <a:rPr lang="en-US" sz="2400" dirty="0" smtClean="0"/>
              <a:t>  </a:t>
            </a:r>
            <a:r>
              <a:rPr lang="en-US" sz="2400" dirty="0" err="1" smtClean="0"/>
              <a:t>deslizamento</a:t>
            </a:r>
            <a:r>
              <a:rPr lang="en-US" sz="2400" dirty="0" smtClean="0"/>
              <a:t>  da </a:t>
            </a:r>
            <a:r>
              <a:rPr lang="en-US" sz="2400" dirty="0" err="1" smtClean="0"/>
              <a:t>fundação</a:t>
            </a:r>
            <a:r>
              <a:rPr lang="en-US" sz="2400" dirty="0" smtClean="0"/>
              <a:t> de </a:t>
            </a:r>
            <a:r>
              <a:rPr lang="en-US" sz="2400" dirty="0" err="1" smtClean="0"/>
              <a:t>uma</a:t>
            </a:r>
            <a:r>
              <a:rPr lang="en-US" sz="2400" dirty="0" smtClean="0"/>
              <a:t> </a:t>
            </a:r>
            <a:r>
              <a:rPr lang="en-US" sz="2400" dirty="0" err="1" smtClean="0"/>
              <a:t>barragem</a:t>
            </a:r>
            <a:r>
              <a:rPr lang="en-US" sz="2400" dirty="0" smtClean="0"/>
              <a:t> de </a:t>
            </a:r>
            <a:r>
              <a:rPr lang="en-US" sz="2400" dirty="0" err="1" smtClean="0"/>
              <a:t>concreto</a:t>
            </a:r>
            <a:endParaRPr lang="en-US" sz="2400" dirty="0" smtClean="0"/>
          </a:p>
          <a:p>
            <a:pPr eaLnBrk="1" hangingPunct="1">
              <a:spcBef>
                <a:spcPts val="0"/>
              </a:spcBef>
              <a:spcAft>
                <a:spcPts val="600"/>
              </a:spcAft>
              <a:buFontTx/>
              <a:buNone/>
            </a:pPr>
            <a:endParaRPr lang="en-US" sz="2400" dirty="0" smtClean="0"/>
          </a:p>
          <a:p>
            <a:pPr eaLnBrk="1" hangingPunct="1">
              <a:spcBef>
                <a:spcPts val="0"/>
              </a:spcBef>
              <a:spcAft>
                <a:spcPts val="600"/>
              </a:spcAft>
            </a:pPr>
            <a:r>
              <a:rPr lang="en-US" sz="2400" dirty="0" err="1" smtClean="0">
                <a:solidFill>
                  <a:srgbClr val="C00000"/>
                </a:solidFill>
              </a:rPr>
              <a:t>Revisão</a:t>
            </a:r>
            <a:r>
              <a:rPr lang="en-US" sz="2400" dirty="0" smtClean="0">
                <a:solidFill>
                  <a:srgbClr val="C00000"/>
                </a:solidFill>
              </a:rPr>
              <a:t>:</a:t>
            </a:r>
            <a:r>
              <a:rPr lang="en-US" sz="1800" dirty="0" smtClean="0"/>
              <a:t>  </a:t>
            </a:r>
            <a:r>
              <a:rPr lang="pt-BR" sz="2400" dirty="0" smtClean="0"/>
              <a:t>Devido </a:t>
            </a:r>
            <a:r>
              <a:rPr lang="pt-BR" sz="2400" dirty="0"/>
              <a:t>aos altos níveis do reservatório e (1) um </a:t>
            </a:r>
            <a:r>
              <a:rPr lang="pt-BR" sz="2400" u="sng" dirty="0"/>
              <a:t>contínuo aumento na subpressão </a:t>
            </a:r>
            <a:r>
              <a:rPr lang="pt-BR" sz="2400" dirty="0"/>
              <a:t>sobre o velho plano de escorregamento da camada de xisto, ou (2) uma </a:t>
            </a:r>
            <a:r>
              <a:rPr lang="pt-BR" sz="2400" u="sng" dirty="0"/>
              <a:t>queda da resistência ao cisalhamento </a:t>
            </a:r>
            <a:r>
              <a:rPr lang="pt-BR" sz="2400" dirty="0"/>
              <a:t>causada por </a:t>
            </a:r>
            <a:r>
              <a:rPr lang="pt-BR" sz="2400" dirty="0" smtClean="0"/>
              <a:t>deslizamento </a:t>
            </a:r>
            <a:r>
              <a:rPr lang="pt-BR" sz="2400" dirty="0"/>
              <a:t>gradual </a:t>
            </a:r>
            <a:r>
              <a:rPr lang="pt-BR" sz="2400" dirty="0" smtClean="0"/>
              <a:t>sobre o </a:t>
            </a:r>
            <a:r>
              <a:rPr lang="pt-BR" sz="2400" dirty="0"/>
              <a:t>plano de escorregamento, </a:t>
            </a:r>
            <a:r>
              <a:rPr lang="pt-BR" sz="2400" dirty="0" smtClean="0"/>
              <a:t>começam </a:t>
            </a:r>
            <a:r>
              <a:rPr lang="pt-BR" sz="2400" dirty="0"/>
              <a:t>a escorregar os contrafortes. Um </a:t>
            </a:r>
            <a:r>
              <a:rPr lang="pt-BR" sz="2400" u="sng" dirty="0"/>
              <a:t>grande movimento diferencial entre dois contrafortes </a:t>
            </a:r>
            <a:r>
              <a:rPr lang="pt-BR" sz="2400" u="sng" dirty="0" smtClean="0"/>
              <a:t>faz as </a:t>
            </a:r>
            <a:r>
              <a:rPr lang="pt-BR" sz="2400" u="sng" dirty="0"/>
              <a:t>lajes </a:t>
            </a:r>
            <a:r>
              <a:rPr lang="pt-BR" sz="2400" u="sng" dirty="0" smtClean="0"/>
              <a:t>do </a:t>
            </a:r>
            <a:r>
              <a:rPr lang="pt-BR" sz="2400" u="sng" dirty="0"/>
              <a:t>tabuleiro </a:t>
            </a:r>
            <a:r>
              <a:rPr lang="pt-BR" sz="2400" u="sng" dirty="0" smtClean="0"/>
              <a:t>saírem </a:t>
            </a:r>
            <a:r>
              <a:rPr lang="pt-BR" sz="2400" dirty="0"/>
              <a:t>de sua simples condição de assentados sobre os modilhões. A </a:t>
            </a:r>
            <a:r>
              <a:rPr lang="pt-BR" sz="2400" u="sng" dirty="0"/>
              <a:t>ruptura</a:t>
            </a:r>
            <a:r>
              <a:rPr lang="pt-BR" sz="2400" dirty="0"/>
              <a:t> da barragem de </a:t>
            </a:r>
            <a:r>
              <a:rPr lang="pt-BR" sz="2400" dirty="0" smtClean="0"/>
              <a:t>concreto </a:t>
            </a:r>
            <a:r>
              <a:rPr lang="pt-BR" sz="2400" u="sng" dirty="0"/>
              <a:t>através de dois vãos é seguida pela falha de contrafortes adjacentes, devido à carga lateral da água</a:t>
            </a:r>
            <a:r>
              <a:rPr lang="pt-BR" sz="2400" dirty="0"/>
              <a:t>.</a:t>
            </a:r>
            <a:endParaRPr lang="en-US" sz="2800" u="sng"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6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67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4294967295"/>
          </p:nvPr>
        </p:nvSpPr>
        <p:spPr>
          <a:xfrm>
            <a:off x="3124200" y="6356350"/>
            <a:ext cx="2895600" cy="365125"/>
          </a:xfrm>
          <a:prstGeom prst="rect">
            <a:avLst/>
          </a:prstGeom>
          <a:noFill/>
        </p:spPr>
        <p:txBody>
          <a:bodyPr/>
          <a:lstStyle/>
          <a:p>
            <a:fld id="{5E27543C-B353-4774-A554-BE2354E413A0}" type="slidenum">
              <a:rPr lang="en-US" smtClean="0"/>
              <a:pPr/>
              <a:t>32</a:t>
            </a:fld>
            <a:endParaRPr lang="en-US" smtClean="0"/>
          </a:p>
        </p:txBody>
      </p:sp>
      <p:sp>
        <p:nvSpPr>
          <p:cNvPr id="20483" name="Rectangle 2"/>
          <p:cNvSpPr>
            <a:spLocks noGrp="1" noChangeArrowheads="1"/>
          </p:cNvSpPr>
          <p:nvPr>
            <p:ph type="title"/>
          </p:nvPr>
        </p:nvSpPr>
        <p:spPr>
          <a:xfrm>
            <a:off x="457200" y="0"/>
            <a:ext cx="8229600" cy="1143000"/>
          </a:xfrm>
        </p:spPr>
        <p:txBody>
          <a:bodyPr>
            <a:normAutofit/>
          </a:bodyPr>
          <a:lstStyle/>
          <a:p>
            <a:pPr eaLnBrk="1" hangingPunct="1"/>
            <a:r>
              <a:rPr lang="en-US" sz="3600" dirty="0" err="1" smtClean="0"/>
              <a:t>Revisar</a:t>
            </a:r>
            <a:r>
              <a:rPr lang="en-US" sz="3600" dirty="0" smtClean="0"/>
              <a:t> as </a:t>
            </a:r>
            <a:r>
              <a:rPr lang="en-US" sz="3600" dirty="0" err="1" smtClean="0"/>
              <a:t>Consequências</a:t>
            </a:r>
            <a:r>
              <a:rPr lang="en-US" sz="3600" dirty="0" smtClean="0"/>
              <a:t> </a:t>
            </a:r>
            <a:r>
              <a:rPr lang="en-US" sz="3600" dirty="0" smtClean="0">
                <a:solidFill>
                  <a:srgbClr val="00B050"/>
                </a:solidFill>
              </a:rPr>
              <a:t>de</a:t>
            </a:r>
            <a:r>
              <a:rPr lang="en-US" sz="3600" dirty="0" smtClean="0"/>
              <a:t> </a:t>
            </a:r>
            <a:r>
              <a:rPr lang="en-US" sz="3600" dirty="0" err="1" smtClean="0">
                <a:solidFill>
                  <a:srgbClr val="00B050"/>
                </a:solidFill>
              </a:rPr>
              <a:t>Falhas</a:t>
            </a:r>
            <a:endParaRPr lang="en-US" sz="3600" dirty="0" smtClean="0">
              <a:solidFill>
                <a:srgbClr val="00B050"/>
              </a:solidFill>
            </a:endParaRPr>
          </a:p>
        </p:txBody>
      </p:sp>
      <p:sp>
        <p:nvSpPr>
          <p:cNvPr id="20484" name="Rectangle 3"/>
          <p:cNvSpPr>
            <a:spLocks noGrp="1" noChangeArrowheads="1"/>
          </p:cNvSpPr>
          <p:nvPr>
            <p:ph type="body" idx="1"/>
          </p:nvPr>
        </p:nvSpPr>
        <p:spPr>
          <a:xfrm>
            <a:off x="457200" y="1219200"/>
            <a:ext cx="8229600" cy="5257800"/>
          </a:xfrm>
        </p:spPr>
        <p:txBody>
          <a:bodyPr>
            <a:normAutofit fontScale="92500"/>
          </a:bodyPr>
          <a:lstStyle/>
          <a:p>
            <a:pPr eaLnBrk="1" hangingPunct="1">
              <a:lnSpc>
                <a:spcPct val="110000"/>
              </a:lnSpc>
              <a:spcBef>
                <a:spcPts val="0"/>
              </a:spcBef>
              <a:spcAft>
                <a:spcPts val="600"/>
              </a:spcAft>
            </a:pPr>
            <a:r>
              <a:rPr lang="pt-BR" sz="2400" dirty="0"/>
              <a:t>Uma ruptura da barragem por esse mecanismo colocaria em risco uma estrada, uma ferrovia, duas pontes, casas rurais, um posto de gasolina, uma usina de agregados, um moinho de cevada, uma linha de transmissão e a cidade de </a:t>
            </a:r>
            <a:r>
              <a:rPr lang="pt-BR" sz="2400" dirty="0" err="1"/>
              <a:t>Ledger</a:t>
            </a:r>
            <a:r>
              <a:rPr lang="pt-BR" sz="2400" dirty="0"/>
              <a:t>. Há pouca atividade recreativa </a:t>
            </a:r>
            <a:r>
              <a:rPr lang="pt-BR" sz="2400" dirty="0" smtClean="0"/>
              <a:t>a </a:t>
            </a:r>
            <a:r>
              <a:rPr lang="pt-BR" sz="2400" dirty="0"/>
              <a:t>jusante da barragem. O total da população em risco se estima em 1.400.</a:t>
            </a:r>
          </a:p>
          <a:p>
            <a:pPr eaLnBrk="1" hangingPunct="1">
              <a:lnSpc>
                <a:spcPct val="110000"/>
              </a:lnSpc>
              <a:spcBef>
                <a:spcPts val="0"/>
              </a:spcBef>
              <a:spcAft>
                <a:spcPts val="600"/>
              </a:spcAft>
            </a:pPr>
            <a:r>
              <a:rPr lang="pt-BR" sz="2400" dirty="0" smtClean="0"/>
              <a:t>O aterro é </a:t>
            </a:r>
            <a:r>
              <a:rPr lang="pt-BR" sz="2400" dirty="0"/>
              <a:t>construído de solo </a:t>
            </a:r>
            <a:r>
              <a:rPr lang="pt-BR" sz="2400" dirty="0" err="1"/>
              <a:t>siltoso</a:t>
            </a:r>
            <a:r>
              <a:rPr lang="pt-BR" sz="2400" dirty="0"/>
              <a:t> com baixo </a:t>
            </a:r>
            <a:r>
              <a:rPr lang="pt-BR" sz="2400" dirty="0" smtClean="0"/>
              <a:t>IP (</a:t>
            </a:r>
            <a:r>
              <a:rPr lang="pt-BR" sz="2400" dirty="0"/>
              <a:t>í</a:t>
            </a:r>
            <a:r>
              <a:rPr lang="pt-BR" sz="2400" dirty="0" smtClean="0"/>
              <a:t>ndice de permeabilidade) </a:t>
            </a:r>
            <a:r>
              <a:rPr lang="pt-BR" sz="2400" dirty="0"/>
              <a:t>e o aluvião é principalmente arenoso, sem coesão. Uma ruptura rápida por erosão provavelmente alcançaria a rocha viva</a:t>
            </a:r>
            <a:r>
              <a:rPr lang="pt-BR" sz="2400" dirty="0" smtClean="0"/>
              <a:t>.</a:t>
            </a:r>
            <a:endParaRPr lang="en-US" sz="2400" dirty="0" smtClean="0"/>
          </a:p>
          <a:p>
            <a:pPr eaLnBrk="1" hangingPunct="1">
              <a:lnSpc>
                <a:spcPct val="110000"/>
              </a:lnSpc>
              <a:spcBef>
                <a:spcPts val="0"/>
              </a:spcBef>
              <a:spcAft>
                <a:spcPts val="600"/>
              </a:spcAft>
            </a:pPr>
            <a:r>
              <a:rPr lang="pt-BR" sz="2400" dirty="0"/>
              <a:t>(Não exclua, porém, um modo de falha potencial com poucas consequências, </a:t>
            </a:r>
            <a:r>
              <a:rPr lang="pt-BR" sz="2400" dirty="0" smtClean="0"/>
              <a:t>caso haja alta </a:t>
            </a:r>
            <a:r>
              <a:rPr lang="pt-BR" sz="2400" dirty="0"/>
              <a:t>probabilidade </a:t>
            </a:r>
            <a:r>
              <a:rPr lang="pt-BR" sz="2400" dirty="0" smtClean="0"/>
              <a:t>de </a:t>
            </a:r>
            <a:r>
              <a:rPr lang="pt-BR" sz="2400" dirty="0" err="1" smtClean="0"/>
              <a:t>ocorrerência</a:t>
            </a:r>
            <a:r>
              <a:rPr lang="pt-BR" sz="2400" dirty="0" smtClean="0"/>
              <a:t>.</a:t>
            </a:r>
            <a:r>
              <a:rPr lang="pt-BR" sz="2400" dirty="0"/>
              <a:t>)</a:t>
            </a:r>
            <a:endParaRPr lang="en-US" sz="2400" dirty="0"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4294967295"/>
          </p:nvPr>
        </p:nvSpPr>
        <p:spPr>
          <a:xfrm>
            <a:off x="3124200" y="6356350"/>
            <a:ext cx="2895600" cy="365125"/>
          </a:xfrm>
          <a:prstGeom prst="rect">
            <a:avLst/>
          </a:prstGeom>
          <a:noFill/>
        </p:spPr>
        <p:txBody>
          <a:bodyPr/>
          <a:lstStyle/>
          <a:p>
            <a:fld id="{49E87D69-D597-422D-9D7B-65B385E227D6}" type="slidenum">
              <a:rPr lang="en-US" smtClean="0"/>
              <a:pPr/>
              <a:t>33</a:t>
            </a:fld>
            <a:endParaRPr lang="en-US" smtClean="0"/>
          </a:p>
        </p:txBody>
      </p:sp>
      <p:sp>
        <p:nvSpPr>
          <p:cNvPr id="21507" name="Rectangle 2"/>
          <p:cNvSpPr>
            <a:spLocks noGrp="1" noChangeArrowheads="1"/>
          </p:cNvSpPr>
          <p:nvPr>
            <p:ph type="title"/>
          </p:nvPr>
        </p:nvSpPr>
        <p:spPr/>
        <p:txBody>
          <a:bodyPr>
            <a:normAutofit/>
          </a:bodyPr>
          <a:lstStyle/>
          <a:p>
            <a:pPr eaLnBrk="1" hangingPunct="1"/>
            <a:r>
              <a:rPr lang="en-US" dirty="0" err="1" smtClean="0"/>
              <a:t>Análise</a:t>
            </a:r>
            <a:endParaRPr lang="en-US" dirty="0" smtClean="0"/>
          </a:p>
        </p:txBody>
      </p:sp>
      <p:sp>
        <p:nvSpPr>
          <p:cNvPr id="21508" name="Rectangle 3"/>
          <p:cNvSpPr>
            <a:spLocks noGrp="1" noChangeArrowheads="1"/>
          </p:cNvSpPr>
          <p:nvPr>
            <p:ph type="body" idx="1"/>
          </p:nvPr>
        </p:nvSpPr>
        <p:spPr>
          <a:xfrm>
            <a:off x="457200" y="1371600"/>
            <a:ext cx="8229600" cy="4419600"/>
          </a:xfrm>
        </p:spPr>
        <p:txBody>
          <a:bodyPr>
            <a:normAutofit lnSpcReduction="10000"/>
          </a:bodyPr>
          <a:lstStyle/>
          <a:p>
            <a:pPr marL="0" indent="0" eaLnBrk="1" hangingPunct="1">
              <a:spcBef>
                <a:spcPts val="0"/>
              </a:spcBef>
              <a:spcAft>
                <a:spcPts val="600"/>
              </a:spcAft>
              <a:buNone/>
            </a:pPr>
            <a:r>
              <a:rPr lang="en-US" sz="2800" dirty="0" smtClean="0"/>
              <a:t>Para </a:t>
            </a:r>
            <a:r>
              <a:rPr lang="en-US" sz="2800" dirty="0" err="1" smtClean="0"/>
              <a:t>cada</a:t>
            </a:r>
            <a:r>
              <a:rPr lang="en-US" sz="2800" dirty="0" smtClean="0"/>
              <a:t> </a:t>
            </a:r>
            <a:r>
              <a:rPr lang="en-US" sz="2800" dirty="0" err="1" smtClean="0"/>
              <a:t>modo</a:t>
            </a:r>
            <a:r>
              <a:rPr lang="en-US" sz="2800" dirty="0" smtClean="0"/>
              <a:t> de </a:t>
            </a:r>
            <a:r>
              <a:rPr lang="en-US" sz="2800" dirty="0" err="1" smtClean="0"/>
              <a:t>falha</a:t>
            </a:r>
            <a:r>
              <a:rPr lang="en-US" sz="2800" dirty="0" smtClean="0"/>
              <a:t> </a:t>
            </a:r>
            <a:r>
              <a:rPr lang="en-US" sz="2800" dirty="0" err="1" smtClean="0"/>
              <a:t>potencial</a:t>
            </a:r>
            <a:r>
              <a:rPr lang="en-US" sz="2800" dirty="0" smtClean="0"/>
              <a:t>:</a:t>
            </a:r>
          </a:p>
          <a:p>
            <a:pPr eaLnBrk="1" hangingPunct="1">
              <a:spcBef>
                <a:spcPts val="0"/>
              </a:spcBef>
              <a:spcAft>
                <a:spcPts val="600"/>
              </a:spcAft>
            </a:pPr>
            <a:r>
              <a:rPr lang="en-US" sz="2800" dirty="0" err="1" smtClean="0"/>
              <a:t>Relacionar</a:t>
            </a:r>
            <a:r>
              <a:rPr lang="en-US" sz="2800" dirty="0" smtClean="0"/>
              <a:t> </a:t>
            </a:r>
            <a:r>
              <a:rPr lang="en-US" sz="2800" dirty="0" err="1" smtClean="0"/>
              <a:t>fatores</a:t>
            </a:r>
            <a:r>
              <a:rPr lang="en-US" sz="2800" dirty="0" smtClean="0"/>
              <a:t> </a:t>
            </a:r>
            <a:r>
              <a:rPr lang="en-US" sz="2800" dirty="0" err="1" smtClean="0"/>
              <a:t>adversos</a:t>
            </a:r>
            <a:r>
              <a:rPr lang="en-US" sz="2800" dirty="0" smtClean="0"/>
              <a:t> </a:t>
            </a:r>
            <a:r>
              <a:rPr lang="en-US" sz="2800" dirty="0" err="1" smtClean="0"/>
              <a:t>ou</a:t>
            </a:r>
            <a:r>
              <a:rPr lang="en-US" sz="2800" dirty="0" smtClean="0"/>
              <a:t> “</a:t>
            </a:r>
            <a:r>
              <a:rPr lang="en-US" sz="2800" dirty="0" err="1" smtClean="0"/>
              <a:t>mais</a:t>
            </a:r>
            <a:r>
              <a:rPr lang="en-US" sz="2800" dirty="0" smtClean="0"/>
              <a:t> </a:t>
            </a:r>
            <a:r>
              <a:rPr lang="en-US" sz="2800" dirty="0" err="1" smtClean="0"/>
              <a:t>prováveis</a:t>
            </a:r>
            <a:r>
              <a:rPr lang="en-US" sz="2800" dirty="0" smtClean="0"/>
              <a:t>”</a:t>
            </a:r>
          </a:p>
          <a:p>
            <a:pPr eaLnBrk="1" hangingPunct="1">
              <a:spcBef>
                <a:spcPts val="0"/>
              </a:spcBef>
              <a:spcAft>
                <a:spcPts val="600"/>
              </a:spcAft>
            </a:pPr>
            <a:r>
              <a:rPr lang="en-US" sz="2800" dirty="0" err="1" smtClean="0"/>
              <a:t>Relacionar</a:t>
            </a:r>
            <a:r>
              <a:rPr lang="en-US" sz="2800" dirty="0" smtClean="0"/>
              <a:t> </a:t>
            </a:r>
            <a:r>
              <a:rPr lang="en-US" sz="2800" dirty="0" err="1" smtClean="0"/>
              <a:t>fatores</a:t>
            </a:r>
            <a:r>
              <a:rPr lang="en-US" sz="2800" dirty="0" smtClean="0"/>
              <a:t> </a:t>
            </a:r>
            <a:r>
              <a:rPr lang="en-US" sz="2800" dirty="0" err="1" smtClean="0"/>
              <a:t>favoráveis</a:t>
            </a:r>
            <a:r>
              <a:rPr lang="en-US" sz="2800" dirty="0" smtClean="0"/>
              <a:t> </a:t>
            </a:r>
            <a:r>
              <a:rPr lang="en-US" sz="2800" dirty="0" err="1" smtClean="0"/>
              <a:t>ou</a:t>
            </a:r>
            <a:r>
              <a:rPr lang="en-US" sz="2800" dirty="0" smtClean="0"/>
              <a:t> “</a:t>
            </a:r>
            <a:r>
              <a:rPr lang="en-US" sz="2800" dirty="0" err="1" smtClean="0"/>
              <a:t>menos</a:t>
            </a:r>
            <a:r>
              <a:rPr lang="en-US" sz="2800" dirty="0" smtClean="0"/>
              <a:t> </a:t>
            </a:r>
            <a:r>
              <a:rPr lang="en-US" sz="2800" dirty="0" err="1" smtClean="0"/>
              <a:t>prováveis</a:t>
            </a:r>
            <a:r>
              <a:rPr lang="en-US" sz="2800" dirty="0" smtClean="0"/>
              <a:t>”</a:t>
            </a:r>
          </a:p>
          <a:p>
            <a:pPr eaLnBrk="1" hangingPunct="1">
              <a:spcBef>
                <a:spcPts val="0"/>
              </a:spcBef>
              <a:spcAft>
                <a:spcPts val="600"/>
              </a:spcAft>
            </a:pPr>
            <a:r>
              <a:rPr lang="en-US" sz="2800" dirty="0" err="1" smtClean="0"/>
              <a:t>Detalhá</a:t>
            </a:r>
            <a:r>
              <a:rPr lang="en-US" sz="2800" dirty="0" smtClean="0"/>
              <a:t>-los </a:t>
            </a:r>
            <a:r>
              <a:rPr lang="en-US" sz="2800" dirty="0" err="1" smtClean="0"/>
              <a:t>para</a:t>
            </a:r>
            <a:r>
              <a:rPr lang="en-US" sz="2800" dirty="0" smtClean="0"/>
              <a:t> </a:t>
            </a:r>
            <a:r>
              <a:rPr lang="en-US" sz="2800" dirty="0" err="1" smtClean="0"/>
              <a:t>que</a:t>
            </a:r>
            <a:r>
              <a:rPr lang="en-US" sz="2800" dirty="0" smtClean="0"/>
              <a:t> </a:t>
            </a:r>
            <a:r>
              <a:rPr lang="en-US" sz="2800" dirty="0" err="1" smtClean="0"/>
              <a:t>sejam</a:t>
            </a:r>
            <a:r>
              <a:rPr lang="en-US" sz="2800" dirty="0" smtClean="0"/>
              <a:t> </a:t>
            </a:r>
            <a:r>
              <a:rPr lang="en-US" sz="2800" dirty="0" err="1" smtClean="0"/>
              <a:t>entendidos</a:t>
            </a:r>
            <a:r>
              <a:rPr lang="en-US" sz="2800" dirty="0" smtClean="0"/>
              <a:t> </a:t>
            </a:r>
            <a:r>
              <a:rPr lang="en-US" sz="2800" dirty="0" err="1" smtClean="0"/>
              <a:t>por</a:t>
            </a:r>
            <a:r>
              <a:rPr lang="en-US" sz="2800" dirty="0" smtClean="0"/>
              <a:t> outros, inclusive </a:t>
            </a:r>
            <a:r>
              <a:rPr lang="en-US" sz="2800" dirty="0" err="1" smtClean="0"/>
              <a:t>daqui</a:t>
            </a:r>
            <a:r>
              <a:rPr lang="en-US" sz="2800" dirty="0" smtClean="0"/>
              <a:t> a </a:t>
            </a:r>
            <a:r>
              <a:rPr lang="en-US" sz="2800" dirty="0" err="1" smtClean="0"/>
              <a:t>vários</a:t>
            </a:r>
            <a:r>
              <a:rPr lang="en-US" sz="2800" dirty="0" smtClean="0"/>
              <a:t> </a:t>
            </a:r>
            <a:r>
              <a:rPr lang="en-US" sz="2800" dirty="0" err="1" smtClean="0"/>
              <a:t>anos</a:t>
            </a:r>
            <a:r>
              <a:rPr lang="en-US" sz="2800" dirty="0" smtClean="0"/>
              <a:t> (</a:t>
            </a:r>
            <a:r>
              <a:rPr lang="en-US" sz="2800" dirty="0" err="1" smtClean="0"/>
              <a:t>pergunte</a:t>
            </a:r>
            <a:r>
              <a:rPr lang="en-US" sz="2800" dirty="0" smtClean="0"/>
              <a:t> “</a:t>
            </a:r>
            <a:r>
              <a:rPr lang="en-US" sz="2800" dirty="0" err="1" smtClean="0"/>
              <a:t>Por</a:t>
            </a:r>
            <a:r>
              <a:rPr lang="en-US" sz="2800" dirty="0" smtClean="0"/>
              <a:t> </a:t>
            </a:r>
            <a:r>
              <a:rPr lang="en-US" sz="2800" dirty="0" err="1" smtClean="0"/>
              <a:t>que</a:t>
            </a:r>
            <a:r>
              <a:rPr lang="en-US" sz="2800" dirty="0" smtClean="0"/>
              <a:t> </a:t>
            </a:r>
            <a:r>
              <a:rPr lang="en-US" sz="2800" dirty="0" err="1" smtClean="0"/>
              <a:t>dissemos</a:t>
            </a:r>
            <a:r>
              <a:rPr lang="en-US" sz="2800" dirty="0" smtClean="0"/>
              <a:t> </a:t>
            </a:r>
            <a:r>
              <a:rPr lang="en-US" sz="2800" dirty="0" err="1" smtClean="0"/>
              <a:t>isso</a:t>
            </a:r>
            <a:r>
              <a:rPr lang="en-US" sz="2800" dirty="0" smtClean="0"/>
              <a:t>?” e </a:t>
            </a:r>
            <a:r>
              <a:rPr lang="en-US" sz="2800" dirty="0" err="1" smtClean="0"/>
              <a:t>anotar</a:t>
            </a:r>
            <a:r>
              <a:rPr lang="en-US" sz="2800" dirty="0" smtClean="0"/>
              <a:t> a </a:t>
            </a:r>
            <a:r>
              <a:rPr lang="en-US" sz="2800" dirty="0" err="1" smtClean="0"/>
              <a:t>resposta</a:t>
            </a:r>
            <a:r>
              <a:rPr lang="en-US" sz="2800" dirty="0" smtClean="0"/>
              <a:t>).</a:t>
            </a:r>
          </a:p>
          <a:p>
            <a:pPr eaLnBrk="1" hangingPunct="1">
              <a:lnSpc>
                <a:spcPct val="80000"/>
              </a:lnSpc>
            </a:pPr>
            <a:r>
              <a:rPr lang="en-US" sz="2800" dirty="0" err="1" smtClean="0"/>
              <a:t>Avaliar</a:t>
            </a:r>
            <a:r>
              <a:rPr lang="en-US" sz="2800" dirty="0" smtClean="0"/>
              <a:t> o </a:t>
            </a:r>
            <a:r>
              <a:rPr lang="en-US" sz="2800" dirty="0" err="1" smtClean="0"/>
              <a:t>risco</a:t>
            </a:r>
            <a:r>
              <a:rPr lang="en-US" sz="2800" dirty="0" smtClean="0"/>
              <a:t> </a:t>
            </a:r>
            <a:r>
              <a:rPr lang="en-US" sz="2800" dirty="0" err="1" smtClean="0"/>
              <a:t>potencial</a:t>
            </a:r>
            <a:r>
              <a:rPr lang="en-US" sz="2800" dirty="0" smtClean="0"/>
              <a:t> – </a:t>
            </a:r>
            <a:r>
              <a:rPr lang="en-US" sz="2800" dirty="0" err="1" smtClean="0"/>
              <a:t>sugerimos</a:t>
            </a:r>
            <a:r>
              <a:rPr lang="en-US" sz="2800" dirty="0" smtClean="0"/>
              <a:t> a </a:t>
            </a:r>
            <a:r>
              <a:rPr lang="en-US" sz="2800" dirty="0" err="1" smtClean="0"/>
              <a:t>abordagem</a:t>
            </a:r>
            <a:r>
              <a:rPr lang="en-US" sz="2800" dirty="0" smtClean="0"/>
              <a:t> semi-</a:t>
            </a:r>
            <a:r>
              <a:rPr lang="en-US" sz="2800" dirty="0" err="1" smtClean="0"/>
              <a:t>quantitativa</a:t>
            </a:r>
            <a:r>
              <a:rPr lang="en-US" sz="2800" dirty="0" smtClean="0"/>
              <a:t> </a:t>
            </a:r>
            <a:r>
              <a:rPr lang="en-US" sz="2800" dirty="0" err="1" smtClean="0"/>
              <a:t>descrita</a:t>
            </a:r>
            <a:r>
              <a:rPr lang="en-US" sz="2800" dirty="0" smtClean="0"/>
              <a:t> </a:t>
            </a:r>
            <a:r>
              <a:rPr lang="en-US" sz="2800" dirty="0" err="1" smtClean="0"/>
              <a:t>na</a:t>
            </a:r>
            <a:r>
              <a:rPr lang="en-US" sz="2800" dirty="0" smtClean="0"/>
              <a:t> </a:t>
            </a:r>
            <a:r>
              <a:rPr lang="en-US" sz="2800" dirty="0" err="1" smtClean="0"/>
              <a:t>próxima</a:t>
            </a:r>
            <a:r>
              <a:rPr lang="en-US" sz="2800" dirty="0" smtClean="0"/>
              <a:t> </a:t>
            </a:r>
            <a:r>
              <a:rPr lang="en-US" sz="2800" dirty="0" err="1" smtClean="0"/>
              <a:t>seção</a:t>
            </a:r>
            <a:r>
              <a:rPr lang="en-US" sz="2800" dirty="0" smtClean="0"/>
              <a:t>.</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4294967295"/>
          </p:nvPr>
        </p:nvSpPr>
        <p:spPr>
          <a:xfrm>
            <a:off x="3124200" y="6356350"/>
            <a:ext cx="2895600" cy="365125"/>
          </a:xfrm>
          <a:prstGeom prst="rect">
            <a:avLst/>
          </a:prstGeom>
          <a:noFill/>
        </p:spPr>
        <p:txBody>
          <a:bodyPr/>
          <a:lstStyle/>
          <a:p>
            <a:fld id="{E4F59E7E-903B-48AE-84DD-C1249C2C8700}" type="slidenum">
              <a:rPr lang="en-US" smtClean="0"/>
              <a:pPr/>
              <a:t>34</a:t>
            </a:fld>
            <a:endParaRPr lang="en-US" smtClean="0"/>
          </a:p>
        </p:txBody>
      </p:sp>
      <p:sp>
        <p:nvSpPr>
          <p:cNvPr id="23555" name="Rectangle 2"/>
          <p:cNvSpPr>
            <a:spLocks noGrp="1" noChangeArrowheads="1"/>
          </p:cNvSpPr>
          <p:nvPr>
            <p:ph type="title"/>
          </p:nvPr>
        </p:nvSpPr>
        <p:spPr>
          <a:xfrm>
            <a:off x="457200" y="0"/>
            <a:ext cx="8229600" cy="1143000"/>
          </a:xfrm>
        </p:spPr>
        <p:txBody>
          <a:bodyPr>
            <a:normAutofit fontScale="90000"/>
          </a:bodyPr>
          <a:lstStyle/>
          <a:p>
            <a:pPr eaLnBrk="1" hangingPunct="1"/>
            <a:r>
              <a:rPr lang="en-US" dirty="0" err="1" smtClean="0"/>
              <a:t>Fatores</a:t>
            </a:r>
            <a:r>
              <a:rPr lang="en-US" dirty="0" smtClean="0"/>
              <a:t> </a:t>
            </a:r>
            <a:r>
              <a:rPr lang="en-US" dirty="0" err="1" smtClean="0"/>
              <a:t>Adversos</a:t>
            </a:r>
            <a:r>
              <a:rPr lang="en-US" dirty="0" smtClean="0"/>
              <a:t> “</a:t>
            </a:r>
            <a:r>
              <a:rPr lang="en-US" dirty="0" err="1" smtClean="0"/>
              <a:t>Mais</a:t>
            </a:r>
            <a:r>
              <a:rPr lang="en-US" dirty="0" smtClean="0"/>
              <a:t> </a:t>
            </a:r>
            <a:r>
              <a:rPr lang="en-US" dirty="0" err="1" smtClean="0"/>
              <a:t>Prováveis</a:t>
            </a:r>
            <a:r>
              <a:rPr lang="en-US" dirty="0"/>
              <a:t>”</a:t>
            </a:r>
            <a:endParaRPr lang="en-US" dirty="0" smtClean="0"/>
          </a:p>
        </p:txBody>
      </p:sp>
      <p:sp>
        <p:nvSpPr>
          <p:cNvPr id="23556" name="Rectangle 3"/>
          <p:cNvSpPr>
            <a:spLocks noGrp="1" noChangeArrowheads="1"/>
          </p:cNvSpPr>
          <p:nvPr>
            <p:ph type="body" idx="1"/>
          </p:nvPr>
        </p:nvSpPr>
        <p:spPr>
          <a:xfrm>
            <a:off x="457200" y="990600"/>
            <a:ext cx="8229600" cy="5105400"/>
          </a:xfrm>
        </p:spPr>
        <p:txBody>
          <a:bodyPr>
            <a:normAutofit fontScale="77500" lnSpcReduction="20000"/>
          </a:bodyPr>
          <a:lstStyle/>
          <a:p>
            <a:pPr>
              <a:lnSpc>
                <a:spcPct val="110000"/>
              </a:lnSpc>
              <a:spcBef>
                <a:spcPts val="0"/>
              </a:spcBef>
              <a:spcAft>
                <a:spcPts val="600"/>
              </a:spcAft>
            </a:pPr>
            <a:r>
              <a:rPr lang="pt-BR" sz="2100" dirty="0" smtClean="0"/>
              <a:t>O </a:t>
            </a:r>
            <a:r>
              <a:rPr lang="pt-BR" sz="2100" dirty="0"/>
              <a:t>cascalho </a:t>
            </a:r>
            <a:r>
              <a:rPr lang="pt-BR" sz="2100" dirty="0" smtClean="0"/>
              <a:t>de aluvião, </a:t>
            </a:r>
            <a:r>
              <a:rPr lang="pt-BR" sz="2100" i="1" dirty="0" smtClean="0"/>
              <a:t>em contato </a:t>
            </a:r>
            <a:r>
              <a:rPr lang="pt-BR" sz="2100" i="1" dirty="0"/>
              <a:t>com o núcleo do aterro no lado a jusante da trincheira </a:t>
            </a:r>
            <a:r>
              <a:rPr lang="pt-BR" sz="2100" i="1" dirty="0" smtClean="0"/>
              <a:t>corta-águas</a:t>
            </a:r>
            <a:r>
              <a:rPr lang="pt-BR" sz="2100" dirty="0" smtClean="0"/>
              <a:t>,  </a:t>
            </a:r>
            <a:r>
              <a:rPr lang="pt-BR" sz="2100" dirty="0"/>
              <a:t>é semelhante às zonas de transição que não atendem </a:t>
            </a:r>
            <a:r>
              <a:rPr lang="pt-BR" sz="2100" i="1" dirty="0"/>
              <a:t>novos critérios de </a:t>
            </a:r>
            <a:r>
              <a:rPr lang="pt-BR" sz="2100" i="1" dirty="0" smtClean="0"/>
              <a:t>exclusão, os quais </a:t>
            </a:r>
            <a:r>
              <a:rPr lang="pt-BR" sz="2000" i="1" dirty="0" smtClean="0"/>
              <a:t>não </a:t>
            </a:r>
            <a:r>
              <a:rPr lang="pt-BR" sz="2000" i="1" dirty="0"/>
              <a:t>admitem erosão alguma do </a:t>
            </a:r>
            <a:r>
              <a:rPr lang="pt-BR" sz="2000" i="1" dirty="0" smtClean="0"/>
              <a:t>núcleo do solo </a:t>
            </a:r>
            <a:r>
              <a:rPr lang="pt-BR" sz="2000" i="1" dirty="0"/>
              <a:t>de </a:t>
            </a:r>
            <a:r>
              <a:rPr lang="pt-BR" sz="2000" i="1" dirty="0" smtClean="0"/>
              <a:t>base.</a:t>
            </a:r>
            <a:endParaRPr lang="en-AU" sz="2000" i="1" dirty="0" smtClean="0"/>
          </a:p>
          <a:p>
            <a:pPr eaLnBrk="1" hangingPunct="1">
              <a:lnSpc>
                <a:spcPct val="110000"/>
              </a:lnSpc>
              <a:spcBef>
                <a:spcPts val="0"/>
              </a:spcBef>
              <a:spcAft>
                <a:spcPts val="600"/>
              </a:spcAft>
            </a:pPr>
            <a:r>
              <a:rPr lang="pt-BR" sz="2000" dirty="0" smtClean="0"/>
              <a:t>O </a:t>
            </a:r>
            <a:r>
              <a:rPr lang="pt-BR" sz="2000" dirty="0"/>
              <a:t>cascalho do aluvião </a:t>
            </a:r>
            <a:r>
              <a:rPr lang="pt-BR" sz="2000" dirty="0" smtClean="0"/>
              <a:t>pode </a:t>
            </a:r>
            <a:r>
              <a:rPr lang="pt-BR" sz="2000" dirty="0"/>
              <a:t>ser internamente instável, </a:t>
            </a:r>
            <a:r>
              <a:rPr lang="pt-BR" sz="2000" i="1" dirty="0"/>
              <a:t>levando à erosão da fração fina por meio da fração </a:t>
            </a:r>
            <a:r>
              <a:rPr lang="pt-BR" sz="2000" i="1" dirty="0" smtClean="0"/>
              <a:t>grossa e a uma compatibilidade </a:t>
            </a:r>
            <a:r>
              <a:rPr lang="pt-BR" sz="2000" i="1" dirty="0"/>
              <a:t>ainda pior </a:t>
            </a:r>
            <a:r>
              <a:rPr lang="pt-BR" sz="2000" i="1" dirty="0" smtClean="0"/>
              <a:t>do </a:t>
            </a:r>
            <a:r>
              <a:rPr lang="pt-BR" sz="2000" i="1" dirty="0"/>
              <a:t>filtro </a:t>
            </a:r>
            <a:r>
              <a:rPr lang="pt-BR" sz="2000" i="1" dirty="0" smtClean="0"/>
              <a:t>com </a:t>
            </a:r>
            <a:r>
              <a:rPr lang="pt-BR" sz="2000" i="1" dirty="0"/>
              <a:t>o núcleo</a:t>
            </a:r>
            <a:r>
              <a:rPr lang="pt-BR" sz="2000" dirty="0"/>
              <a:t>.</a:t>
            </a:r>
            <a:endParaRPr lang="en-AU" sz="2000" dirty="0" smtClean="0"/>
          </a:p>
          <a:p>
            <a:pPr eaLnBrk="1" hangingPunct="1">
              <a:lnSpc>
                <a:spcPct val="110000"/>
              </a:lnSpc>
              <a:spcBef>
                <a:spcPts val="0"/>
              </a:spcBef>
              <a:spcAft>
                <a:spcPts val="600"/>
              </a:spcAft>
            </a:pPr>
            <a:r>
              <a:rPr lang="pt-BR" sz="2000" dirty="0" smtClean="0"/>
              <a:t>O </a:t>
            </a:r>
            <a:r>
              <a:rPr lang="pt-BR" sz="2000" dirty="0"/>
              <a:t>reservatório nunca foi enchido </a:t>
            </a:r>
            <a:r>
              <a:rPr lang="pt-BR" sz="2000" dirty="0" smtClean="0"/>
              <a:t>até o </a:t>
            </a:r>
            <a:r>
              <a:rPr lang="pt-BR" sz="2000" dirty="0"/>
              <a:t>n</a:t>
            </a:r>
            <a:r>
              <a:rPr lang="pt-BR" sz="2000" dirty="0" smtClean="0"/>
              <a:t>ível </a:t>
            </a:r>
            <a:r>
              <a:rPr lang="pt-BR" sz="2000" dirty="0"/>
              <a:t>de máxima </a:t>
            </a:r>
            <a:r>
              <a:rPr lang="pt-BR" sz="2000" dirty="0" smtClean="0"/>
              <a:t>cheia; </a:t>
            </a:r>
            <a:r>
              <a:rPr lang="pt-BR" sz="2000" i="1" dirty="0" smtClean="0"/>
              <a:t>só chegou a </a:t>
            </a:r>
            <a:r>
              <a:rPr lang="pt-BR" sz="2000" i="1" dirty="0"/>
              <a:t>9 metros </a:t>
            </a:r>
            <a:r>
              <a:rPr lang="pt-BR" sz="2000" i="1" dirty="0" smtClean="0"/>
              <a:t>desse nível. A </a:t>
            </a:r>
            <a:r>
              <a:rPr lang="pt-BR" sz="2000" i="1" dirty="0"/>
              <a:t>maioria das falhas em barragens ocorrem </a:t>
            </a:r>
            <a:r>
              <a:rPr lang="pt-BR" sz="2000" i="1" dirty="0" smtClean="0"/>
              <a:t>com níveis </a:t>
            </a:r>
            <a:r>
              <a:rPr lang="pt-BR" sz="2000" i="1" dirty="0"/>
              <a:t>elevados do </a:t>
            </a:r>
            <a:r>
              <a:rPr lang="pt-BR" sz="2000" i="1" dirty="0" smtClean="0"/>
              <a:t>reservatório. Seriam necessários de </a:t>
            </a:r>
            <a:r>
              <a:rPr lang="pt-BR" sz="2000" i="1" dirty="0"/>
              <a:t>50 a 100 anos </a:t>
            </a:r>
            <a:r>
              <a:rPr lang="pt-BR" sz="2000" i="1" dirty="0" smtClean="0"/>
              <a:t> de aportes para o reservatório encher (com </a:t>
            </a:r>
            <a:r>
              <a:rPr lang="pt-BR" sz="2000" i="1" dirty="0"/>
              <a:t>base </a:t>
            </a:r>
            <a:r>
              <a:rPr lang="pt-BR" sz="2000" i="1" dirty="0" smtClean="0"/>
              <a:t>nas curvas </a:t>
            </a:r>
            <a:r>
              <a:rPr lang="pt-BR" sz="2000" i="1" dirty="0"/>
              <a:t>de probabilidade de </a:t>
            </a:r>
            <a:r>
              <a:rPr lang="pt-BR" sz="2000" i="1" dirty="0" err="1"/>
              <a:t>excedência</a:t>
            </a:r>
            <a:r>
              <a:rPr lang="pt-BR" sz="2000" i="1" dirty="0"/>
              <a:t> </a:t>
            </a:r>
            <a:r>
              <a:rPr lang="pt-BR" sz="2000" i="1" dirty="0" smtClean="0"/>
              <a:t>do reservatório a partir de sua </a:t>
            </a:r>
            <a:r>
              <a:rPr lang="pt-BR" sz="2000" i="1" dirty="0"/>
              <a:t>operação histórica).</a:t>
            </a:r>
            <a:endParaRPr lang="en-AU" sz="2000" i="1" dirty="0" smtClean="0"/>
          </a:p>
          <a:p>
            <a:pPr eaLnBrk="1" hangingPunct="1">
              <a:lnSpc>
                <a:spcPct val="110000"/>
              </a:lnSpc>
              <a:spcBef>
                <a:spcPts val="0"/>
              </a:spcBef>
              <a:spcAft>
                <a:spcPts val="600"/>
              </a:spcAft>
            </a:pPr>
            <a:r>
              <a:rPr lang="pt-BR" sz="2000" dirty="0" smtClean="0"/>
              <a:t>O </a:t>
            </a:r>
            <a:r>
              <a:rPr lang="pt-BR" sz="2000" dirty="0"/>
              <a:t>núcleo pode sustentar um telhado ou um tubo. </a:t>
            </a:r>
            <a:r>
              <a:rPr lang="pt-BR" sz="2000" i="1" dirty="0"/>
              <a:t>O material estava bem compactado </a:t>
            </a:r>
            <a:r>
              <a:rPr lang="pt-BR" sz="2000" i="1" dirty="0" smtClean="0"/>
              <a:t>(100% </a:t>
            </a:r>
            <a:r>
              <a:rPr lang="pt-BR" sz="2000" i="1" dirty="0"/>
              <a:t>do máximo </a:t>
            </a:r>
            <a:r>
              <a:rPr lang="pt-BR" sz="2000" i="1" dirty="0" smtClean="0"/>
              <a:t>medido em </a:t>
            </a:r>
            <a:r>
              <a:rPr lang="pt-BR" sz="2000" i="1" dirty="0"/>
              <a:t>laboratório), e contém alguma plasticidade (índice médio de plasticidade ~ 11).</a:t>
            </a:r>
            <a:endParaRPr lang="en-AU" sz="2000" i="1" dirty="0" smtClean="0"/>
          </a:p>
          <a:p>
            <a:pPr eaLnBrk="1" hangingPunct="1">
              <a:lnSpc>
                <a:spcPct val="110000"/>
              </a:lnSpc>
              <a:spcBef>
                <a:spcPts val="0"/>
              </a:spcBef>
              <a:spcAft>
                <a:spcPts val="600"/>
              </a:spcAft>
            </a:pPr>
            <a:r>
              <a:rPr lang="en-AU" sz="2000" dirty="0" smtClean="0"/>
              <a:t>É </a:t>
            </a:r>
            <a:r>
              <a:rPr lang="en-AU" sz="2000" dirty="0" err="1" smtClean="0"/>
              <a:t>provável</a:t>
            </a:r>
            <a:r>
              <a:rPr lang="en-AU" sz="2000" dirty="0" smtClean="0"/>
              <a:t> </a:t>
            </a:r>
            <a:r>
              <a:rPr lang="en-AU" sz="2000" dirty="0" err="1" smtClean="0"/>
              <a:t>haver</a:t>
            </a:r>
            <a:r>
              <a:rPr lang="en-AU" sz="2000" dirty="0" smtClean="0"/>
              <a:t> um </a:t>
            </a:r>
            <a:r>
              <a:rPr lang="en-AU" sz="2000" dirty="0" err="1" smtClean="0"/>
              <a:t>gradiente</a:t>
            </a:r>
            <a:r>
              <a:rPr lang="en-AU" sz="2000" dirty="0" smtClean="0"/>
              <a:t> </a:t>
            </a:r>
            <a:r>
              <a:rPr lang="en-AU" sz="2000" i="1" dirty="0" err="1" smtClean="0"/>
              <a:t>significativo</a:t>
            </a:r>
            <a:r>
              <a:rPr lang="en-AU" sz="2000" i="1" dirty="0" smtClean="0"/>
              <a:t> de </a:t>
            </a:r>
            <a:r>
              <a:rPr lang="en-AU" sz="2000" i="1" dirty="0" err="1" smtClean="0"/>
              <a:t>percolação</a:t>
            </a:r>
            <a:r>
              <a:rPr lang="en-AU" sz="2000" i="1" dirty="0" smtClean="0"/>
              <a:t> </a:t>
            </a:r>
            <a:r>
              <a:rPr lang="en-AU" sz="2000" dirty="0" smtClean="0"/>
              <a:t>do </a:t>
            </a:r>
            <a:r>
              <a:rPr lang="en-AU" sz="2000" dirty="0" err="1" smtClean="0"/>
              <a:t>núcleo</a:t>
            </a:r>
            <a:r>
              <a:rPr lang="en-AU" sz="2000" dirty="0" smtClean="0"/>
              <a:t> </a:t>
            </a:r>
            <a:r>
              <a:rPr lang="en-AU" sz="2000" dirty="0" err="1" smtClean="0"/>
              <a:t>para</a:t>
            </a:r>
            <a:r>
              <a:rPr lang="en-AU" sz="2000" dirty="0" smtClean="0"/>
              <a:t> a </a:t>
            </a:r>
            <a:r>
              <a:rPr lang="en-AU" sz="2000" dirty="0" err="1" smtClean="0"/>
              <a:t>fundação</a:t>
            </a:r>
            <a:r>
              <a:rPr lang="en-AU" sz="2000" dirty="0" smtClean="0"/>
              <a:t> de </a:t>
            </a:r>
            <a:r>
              <a:rPr lang="en-AU" sz="2000" dirty="0" err="1" smtClean="0"/>
              <a:t>cascalho</a:t>
            </a:r>
            <a:r>
              <a:rPr lang="en-AU" sz="2000" dirty="0" smtClean="0"/>
              <a:t> </a:t>
            </a:r>
            <a:r>
              <a:rPr lang="en-AU" sz="2000" i="1" dirty="0" smtClean="0"/>
              <a:t>a </a:t>
            </a:r>
            <a:r>
              <a:rPr lang="en-AU" sz="2000" i="1" dirty="0" err="1" smtClean="0"/>
              <a:t>jusante</a:t>
            </a:r>
            <a:r>
              <a:rPr lang="en-AU" sz="2000" dirty="0" smtClean="0"/>
              <a:t>, </a:t>
            </a:r>
            <a:r>
              <a:rPr lang="en-AU" sz="2000" dirty="0" err="1" smtClean="0"/>
              <a:t>como</a:t>
            </a:r>
            <a:r>
              <a:rPr lang="en-AU" sz="2000" dirty="0" smtClean="0"/>
              <a:t> </a:t>
            </a:r>
            <a:r>
              <a:rPr lang="en-AU" sz="2000" dirty="0" err="1" smtClean="0"/>
              <a:t>foi</a:t>
            </a:r>
            <a:r>
              <a:rPr lang="en-AU" sz="2000" dirty="0" smtClean="0"/>
              <a:t> </a:t>
            </a:r>
            <a:r>
              <a:rPr lang="en-AU" sz="2000" i="1" dirty="0" err="1" smtClean="0"/>
              <a:t>registrado</a:t>
            </a:r>
            <a:r>
              <a:rPr lang="en-AU" sz="2000" i="1" dirty="0" smtClean="0"/>
              <a:t> </a:t>
            </a:r>
            <a:r>
              <a:rPr lang="en-AU" sz="2000" i="1" dirty="0" err="1" smtClean="0"/>
              <a:t>pelos</a:t>
            </a:r>
            <a:r>
              <a:rPr lang="en-AU" sz="2000" i="1" dirty="0"/>
              <a:t> </a:t>
            </a:r>
            <a:r>
              <a:rPr lang="en-AU" sz="2000" i="1" dirty="0" err="1"/>
              <a:t>piezômetros</a:t>
            </a:r>
            <a:r>
              <a:rPr lang="en-AU" sz="2000" i="1" dirty="0"/>
              <a:t> </a:t>
            </a:r>
            <a:r>
              <a:rPr lang="en-AU" sz="2000" i="1" dirty="0" err="1" smtClean="0"/>
              <a:t>hidráulicos</a:t>
            </a:r>
            <a:r>
              <a:rPr lang="en-AU" sz="2000" i="1" dirty="0" smtClean="0"/>
              <a:t> </a:t>
            </a:r>
            <a:r>
              <a:rPr lang="en-AU" sz="2000" i="1" dirty="0" err="1" smtClean="0"/>
              <a:t>instalados</a:t>
            </a:r>
            <a:r>
              <a:rPr lang="en-AU" sz="2000" i="1" dirty="0" smtClean="0"/>
              <a:t> </a:t>
            </a:r>
            <a:r>
              <a:rPr lang="en-AU" sz="2000" i="1" dirty="0" err="1" smtClean="0"/>
              <a:t>durante</a:t>
            </a:r>
            <a:r>
              <a:rPr lang="en-AU" sz="2000" i="1" dirty="0" smtClean="0"/>
              <a:t> a </a:t>
            </a:r>
            <a:r>
              <a:rPr lang="en-AU" sz="2000" i="1" dirty="0" err="1" smtClean="0"/>
              <a:t>construção</a:t>
            </a:r>
            <a:r>
              <a:rPr lang="en-AU" sz="2000" i="1" dirty="0" smtClean="0"/>
              <a:t> original (e </a:t>
            </a:r>
            <a:r>
              <a:rPr lang="en-AU" sz="2000" i="1" dirty="0" err="1" smtClean="0"/>
              <a:t>depois</a:t>
            </a:r>
            <a:r>
              <a:rPr lang="en-AU" sz="2000" i="1" dirty="0" smtClean="0"/>
              <a:t> </a:t>
            </a:r>
            <a:r>
              <a:rPr lang="en-AU" sz="2000" i="1" dirty="0" err="1" smtClean="0"/>
              <a:t>abandonados</a:t>
            </a:r>
            <a:r>
              <a:rPr lang="en-AU" sz="2000" i="1" dirty="0" smtClean="0"/>
              <a:t>).</a:t>
            </a:r>
          </a:p>
          <a:p>
            <a:pPr eaLnBrk="1" hangingPunct="1">
              <a:lnSpc>
                <a:spcPct val="110000"/>
              </a:lnSpc>
              <a:spcBef>
                <a:spcPts val="0"/>
              </a:spcBef>
              <a:spcAft>
                <a:spcPts val="0"/>
              </a:spcAft>
            </a:pPr>
            <a:r>
              <a:rPr lang="en-AU" sz="2000" i="1" dirty="0" smtClean="0"/>
              <a:t>É </a:t>
            </a:r>
            <a:r>
              <a:rPr lang="en-AU" sz="2000" i="1" dirty="0" err="1" smtClean="0"/>
              <a:t>provável</a:t>
            </a:r>
            <a:r>
              <a:rPr lang="en-AU" sz="2000" i="1" dirty="0" smtClean="0"/>
              <a:t> </a:t>
            </a:r>
            <a:r>
              <a:rPr lang="en-AU" sz="2000" i="1" dirty="0" err="1" smtClean="0"/>
              <a:t>que</a:t>
            </a:r>
            <a:r>
              <a:rPr lang="en-AU" sz="2000" i="1" dirty="0" smtClean="0"/>
              <a:t> </a:t>
            </a:r>
            <a:r>
              <a:rPr lang="en-AU" sz="2000" dirty="0" err="1" smtClean="0"/>
              <a:t>todo</a:t>
            </a:r>
            <a:r>
              <a:rPr lang="en-AU" sz="2000" dirty="0" smtClean="0"/>
              <a:t> o </a:t>
            </a:r>
            <a:r>
              <a:rPr lang="en-AU" sz="2000" dirty="0" err="1" smtClean="0"/>
              <a:t>fluxo</a:t>
            </a:r>
            <a:r>
              <a:rPr lang="en-AU" sz="2000" dirty="0" smtClean="0"/>
              <a:t> </a:t>
            </a:r>
            <a:r>
              <a:rPr lang="en-AU" sz="2000" dirty="0" err="1" smtClean="0"/>
              <a:t>através</a:t>
            </a:r>
            <a:r>
              <a:rPr lang="en-AU" sz="2000" dirty="0" smtClean="0"/>
              <a:t> da </a:t>
            </a:r>
            <a:r>
              <a:rPr lang="en-AU" sz="2000" dirty="0" err="1" smtClean="0"/>
              <a:t>fundação</a:t>
            </a:r>
            <a:r>
              <a:rPr lang="en-AU" sz="2000" dirty="0" smtClean="0"/>
              <a:t> </a:t>
            </a:r>
            <a:r>
              <a:rPr lang="en-AU" sz="2000" dirty="0" err="1" smtClean="0"/>
              <a:t>não</a:t>
            </a:r>
            <a:r>
              <a:rPr lang="en-AU" sz="2000" dirty="0" smtClean="0"/>
              <a:t> </a:t>
            </a:r>
            <a:r>
              <a:rPr lang="en-AU" sz="2000" dirty="0" err="1" smtClean="0"/>
              <a:t>possa</a:t>
            </a:r>
            <a:r>
              <a:rPr lang="en-AU" sz="2000" dirty="0" smtClean="0"/>
              <a:t> </a:t>
            </a:r>
            <a:r>
              <a:rPr lang="en-AU" sz="2000" dirty="0" err="1" smtClean="0"/>
              <a:t>ser</a:t>
            </a:r>
            <a:r>
              <a:rPr lang="en-AU" sz="2000" dirty="0" smtClean="0"/>
              <a:t> </a:t>
            </a:r>
            <a:r>
              <a:rPr lang="en-AU" sz="2000" dirty="0" err="1" smtClean="0"/>
              <a:t>observado</a:t>
            </a:r>
            <a:r>
              <a:rPr lang="en-AU" sz="2000" dirty="0" smtClean="0"/>
              <a:t> </a:t>
            </a:r>
            <a:r>
              <a:rPr lang="en-AU" sz="2000" i="1" dirty="0" err="1" smtClean="0"/>
              <a:t>devido</a:t>
            </a:r>
            <a:r>
              <a:rPr lang="en-AU" sz="2000" i="1" dirty="0" smtClean="0"/>
              <a:t> à </a:t>
            </a:r>
            <a:r>
              <a:rPr lang="en-AU" sz="2000" i="1" dirty="0" err="1" smtClean="0"/>
              <a:t>espessura</a:t>
            </a:r>
            <a:r>
              <a:rPr lang="en-AU" sz="2000" i="1" dirty="0" smtClean="0"/>
              <a:t> e à </a:t>
            </a:r>
            <a:r>
              <a:rPr lang="en-AU" sz="2000" i="1" dirty="0" err="1" smtClean="0"/>
              <a:t>permeabilidade</a:t>
            </a:r>
            <a:r>
              <a:rPr lang="en-AU" sz="2000" i="1" dirty="0" smtClean="0"/>
              <a:t> (</a:t>
            </a:r>
            <a:r>
              <a:rPr lang="en-AU" sz="2000" i="1" dirty="0" err="1" smtClean="0"/>
              <a:t>transmissividade</a:t>
            </a:r>
            <a:r>
              <a:rPr lang="en-AU" sz="2000" i="1" dirty="0" smtClean="0"/>
              <a:t>) do </a:t>
            </a:r>
            <a:r>
              <a:rPr lang="en-AU" sz="2000" i="1" dirty="0" err="1" smtClean="0"/>
              <a:t>aluvião</a:t>
            </a:r>
            <a:r>
              <a:rPr lang="en-AU" sz="2000" i="1" dirty="0" smtClean="0"/>
              <a:t>.</a:t>
            </a:r>
            <a:endParaRPr lang="en-US" sz="2000" dirty="0"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a:spLocks noGrp="1"/>
          </p:cNvSpPr>
          <p:nvPr>
            <p:ph type="sldNum" sz="quarter" idx="4294967295"/>
          </p:nvPr>
        </p:nvSpPr>
        <p:spPr>
          <a:xfrm>
            <a:off x="3124200" y="6356350"/>
            <a:ext cx="2895600" cy="365125"/>
          </a:xfrm>
          <a:prstGeom prst="rect">
            <a:avLst/>
          </a:prstGeom>
          <a:noFill/>
        </p:spPr>
        <p:txBody>
          <a:bodyPr/>
          <a:lstStyle/>
          <a:p>
            <a:fld id="{063FD176-9263-48DC-B024-9A6BC8E33E10}" type="slidenum">
              <a:rPr lang="en-US" smtClean="0"/>
              <a:pPr/>
              <a:t>35</a:t>
            </a:fld>
            <a:endParaRPr lang="en-US" smtClean="0"/>
          </a:p>
        </p:txBody>
      </p:sp>
      <p:sp>
        <p:nvSpPr>
          <p:cNvPr id="24579" name="Rectangle 2"/>
          <p:cNvSpPr>
            <a:spLocks noGrp="1" noChangeArrowheads="1"/>
          </p:cNvSpPr>
          <p:nvPr>
            <p:ph type="title"/>
          </p:nvPr>
        </p:nvSpPr>
        <p:spPr/>
        <p:txBody>
          <a:bodyPr>
            <a:noAutofit/>
          </a:bodyPr>
          <a:lstStyle/>
          <a:p>
            <a:pPr eaLnBrk="1" hangingPunct="1"/>
            <a:r>
              <a:rPr lang="en-US" sz="3400" dirty="0" err="1" smtClean="0"/>
              <a:t>Fatores</a:t>
            </a:r>
            <a:r>
              <a:rPr lang="en-US" sz="3400" dirty="0" smtClean="0"/>
              <a:t> </a:t>
            </a:r>
            <a:r>
              <a:rPr lang="en-US" sz="3400" dirty="0" err="1" smtClean="0"/>
              <a:t>Favoráveis</a:t>
            </a:r>
            <a:r>
              <a:rPr lang="en-US" sz="3400" dirty="0" smtClean="0"/>
              <a:t> </a:t>
            </a:r>
            <a:r>
              <a:rPr lang="en-US" sz="3400" dirty="0" err="1"/>
              <a:t>ou</a:t>
            </a:r>
            <a:r>
              <a:rPr lang="en-US" sz="3400" dirty="0"/>
              <a:t> </a:t>
            </a:r>
            <a:r>
              <a:rPr lang="en-US" sz="3400" dirty="0" smtClean="0"/>
              <a:t>“</a:t>
            </a:r>
            <a:r>
              <a:rPr lang="en-US" sz="3400" dirty="0" err="1" smtClean="0"/>
              <a:t>Menos</a:t>
            </a:r>
            <a:r>
              <a:rPr lang="en-US" sz="3400" dirty="0" smtClean="0"/>
              <a:t> </a:t>
            </a:r>
            <a:r>
              <a:rPr lang="en-US" sz="3400" dirty="0" err="1" smtClean="0"/>
              <a:t>Prováveis</a:t>
            </a:r>
            <a:r>
              <a:rPr lang="en-US" sz="3400" dirty="0"/>
              <a:t>”</a:t>
            </a:r>
            <a:endParaRPr lang="en-US" sz="3400" dirty="0" smtClean="0"/>
          </a:p>
        </p:txBody>
      </p:sp>
      <p:sp>
        <p:nvSpPr>
          <p:cNvPr id="24580" name="Rectangle 3"/>
          <p:cNvSpPr>
            <a:spLocks noGrp="1" noChangeArrowheads="1"/>
          </p:cNvSpPr>
          <p:nvPr>
            <p:ph type="body" idx="1"/>
          </p:nvPr>
        </p:nvSpPr>
        <p:spPr>
          <a:xfrm>
            <a:off x="457200" y="1295400"/>
            <a:ext cx="8229600" cy="5105400"/>
          </a:xfrm>
        </p:spPr>
        <p:txBody>
          <a:bodyPr>
            <a:normAutofit fontScale="92500" lnSpcReduction="20000"/>
          </a:bodyPr>
          <a:lstStyle/>
          <a:p>
            <a:pPr eaLnBrk="1" hangingPunct="1">
              <a:spcBef>
                <a:spcPts val="0"/>
              </a:spcBef>
              <a:spcAft>
                <a:spcPts val="600"/>
              </a:spcAft>
            </a:pPr>
            <a:r>
              <a:rPr lang="pt-BR" sz="2400" dirty="0" smtClean="0"/>
              <a:t>Observa-se </a:t>
            </a:r>
            <a:r>
              <a:rPr lang="pt-BR" sz="2400" dirty="0"/>
              <a:t>muito pouca </a:t>
            </a:r>
            <a:r>
              <a:rPr lang="pt-BR" sz="2400" dirty="0" smtClean="0"/>
              <a:t>percolação a </a:t>
            </a:r>
            <a:r>
              <a:rPr lang="pt-BR" sz="2400" dirty="0"/>
              <a:t>jusante; </a:t>
            </a:r>
            <a:r>
              <a:rPr lang="pt-BR" sz="2400" i="1" dirty="0"/>
              <a:t>o açude no </a:t>
            </a:r>
            <a:r>
              <a:rPr lang="pt-BR" sz="2400" i="1" dirty="0" smtClean="0"/>
              <a:t>pé </a:t>
            </a:r>
            <a:r>
              <a:rPr lang="pt-BR" sz="2400" i="1" dirty="0"/>
              <a:t>a </a:t>
            </a:r>
            <a:r>
              <a:rPr lang="pt-BR" sz="2400" i="1" dirty="0" smtClean="0"/>
              <a:t>jusante da barragem, </a:t>
            </a:r>
            <a:r>
              <a:rPr lang="pt-BR" sz="2400" i="1" dirty="0"/>
              <a:t>que regista cerca de 10 galões/min. no reservatório elevado, quando não há precipitação anterior, indica que o núcleo é relativamente impermeável. Estas taxas de fluxo podem ser muito pequenas para iniciar a erosão.</a:t>
            </a:r>
            <a:endParaRPr lang="en-AU" sz="2400" i="1" dirty="0" smtClean="0"/>
          </a:p>
          <a:p>
            <a:pPr eaLnBrk="1" hangingPunct="1">
              <a:spcBef>
                <a:spcPts val="0"/>
              </a:spcBef>
              <a:spcAft>
                <a:spcPts val="600"/>
              </a:spcAft>
            </a:pPr>
            <a:r>
              <a:rPr lang="en-AU" sz="2400" dirty="0" smtClean="0"/>
              <a:t>O material do </a:t>
            </a:r>
            <a:r>
              <a:rPr lang="en-AU" sz="2400" dirty="0" err="1" smtClean="0"/>
              <a:t>núcleo</a:t>
            </a:r>
            <a:r>
              <a:rPr lang="en-AU" sz="2400" dirty="0" smtClean="0"/>
              <a:t> é </a:t>
            </a:r>
            <a:r>
              <a:rPr lang="en-AU" sz="2400" dirty="0" err="1" smtClean="0"/>
              <a:t>bem</a:t>
            </a:r>
            <a:r>
              <a:rPr lang="en-AU" sz="2400" dirty="0" smtClean="0"/>
              <a:t> </a:t>
            </a:r>
            <a:r>
              <a:rPr lang="en-AU" sz="2400" dirty="0" err="1" smtClean="0"/>
              <a:t>compactado</a:t>
            </a:r>
            <a:r>
              <a:rPr lang="en-AU" sz="2400" dirty="0" smtClean="0"/>
              <a:t> (</a:t>
            </a:r>
            <a:r>
              <a:rPr lang="en-AU" sz="2400" i="1" dirty="0" err="1" smtClean="0"/>
              <a:t>até</a:t>
            </a:r>
            <a:r>
              <a:rPr lang="en-AU" sz="2400" i="1" dirty="0" smtClean="0"/>
              <a:t> 100% do </a:t>
            </a:r>
            <a:r>
              <a:rPr lang="en-AU" sz="2400" i="1" dirty="0" err="1" smtClean="0"/>
              <a:t>máximo</a:t>
            </a:r>
            <a:r>
              <a:rPr lang="en-AU" sz="2400" i="1" dirty="0" smtClean="0"/>
              <a:t> de </a:t>
            </a:r>
            <a:r>
              <a:rPr lang="en-AU" sz="2400" i="1" dirty="0" err="1" smtClean="0"/>
              <a:t>laboratório</a:t>
            </a:r>
            <a:r>
              <a:rPr lang="en-AU" sz="2400" dirty="0" smtClean="0"/>
              <a:t>) e </a:t>
            </a:r>
            <a:r>
              <a:rPr lang="en-AU" sz="2400" dirty="0" err="1" smtClean="0"/>
              <a:t>apresenta</a:t>
            </a:r>
            <a:r>
              <a:rPr lang="en-AU" sz="2400" dirty="0" smtClean="0"/>
              <a:t> </a:t>
            </a:r>
            <a:r>
              <a:rPr lang="en-AU" sz="2400" dirty="0" err="1" smtClean="0"/>
              <a:t>alguma</a:t>
            </a:r>
            <a:r>
              <a:rPr lang="en-AU" sz="2400" dirty="0" smtClean="0"/>
              <a:t> </a:t>
            </a:r>
            <a:r>
              <a:rPr lang="en-AU" sz="2400" dirty="0" err="1" smtClean="0"/>
              <a:t>plasticidade</a:t>
            </a:r>
            <a:r>
              <a:rPr lang="en-AU" sz="2400" dirty="0" smtClean="0"/>
              <a:t> </a:t>
            </a:r>
            <a:r>
              <a:rPr lang="en-AU" sz="2400" i="1" dirty="0" smtClean="0"/>
              <a:t>(</a:t>
            </a:r>
            <a:r>
              <a:rPr lang="en-AU" sz="2400" i="1" dirty="0" err="1" smtClean="0"/>
              <a:t>índice</a:t>
            </a:r>
            <a:r>
              <a:rPr lang="en-AU" sz="2400" i="1" dirty="0" smtClean="0"/>
              <a:t> </a:t>
            </a:r>
            <a:r>
              <a:rPr lang="en-AU" sz="2400" i="1" dirty="0" err="1" smtClean="0"/>
              <a:t>médio</a:t>
            </a:r>
            <a:r>
              <a:rPr lang="en-AU" sz="2400" i="1" dirty="0" smtClean="0"/>
              <a:t> de </a:t>
            </a:r>
            <a:r>
              <a:rPr lang="en-AU" sz="2400" i="1" dirty="0" err="1" smtClean="0"/>
              <a:t>plasticidade</a:t>
            </a:r>
            <a:r>
              <a:rPr lang="en-AU" sz="2400" i="1" dirty="0" smtClean="0"/>
              <a:t> ~ 11). </a:t>
            </a:r>
            <a:r>
              <a:rPr lang="en-AU" sz="2400" i="1" dirty="0" err="1" smtClean="0"/>
              <a:t>Os</a:t>
            </a:r>
            <a:r>
              <a:rPr lang="en-AU" sz="2400" i="1" dirty="0" smtClean="0"/>
              <a:t> </a:t>
            </a:r>
            <a:r>
              <a:rPr lang="en-AU" sz="2400" i="1" dirty="0" err="1" smtClean="0"/>
              <a:t>dois</a:t>
            </a:r>
            <a:r>
              <a:rPr lang="en-AU" sz="2400" i="1" dirty="0" smtClean="0"/>
              <a:t> </a:t>
            </a:r>
            <a:r>
              <a:rPr lang="en-AU" sz="2400" i="1" dirty="0" err="1" smtClean="0"/>
              <a:t>fatores</a:t>
            </a:r>
            <a:r>
              <a:rPr lang="en-AU" sz="2400" i="1" dirty="0" smtClean="0"/>
              <a:t> </a:t>
            </a:r>
            <a:r>
              <a:rPr lang="en-AU" sz="2400" i="1" dirty="0" err="1" smtClean="0"/>
              <a:t>reduzem</a:t>
            </a:r>
            <a:r>
              <a:rPr lang="en-AU" sz="2400" i="1" dirty="0" smtClean="0"/>
              <a:t> </a:t>
            </a:r>
            <a:r>
              <a:rPr lang="en-AU" sz="2400" i="1" dirty="0" err="1" smtClean="0"/>
              <a:t>sua</a:t>
            </a:r>
            <a:r>
              <a:rPr lang="en-AU" sz="2400" i="1" dirty="0" smtClean="0"/>
              <a:t> </a:t>
            </a:r>
            <a:r>
              <a:rPr lang="en-AU" sz="2400" i="1" dirty="0" err="1" smtClean="0"/>
              <a:t>suscetibilidade</a:t>
            </a:r>
            <a:r>
              <a:rPr lang="en-AU" sz="2400" i="1" dirty="0" smtClean="0"/>
              <a:t> à </a:t>
            </a:r>
            <a:r>
              <a:rPr lang="en-AU" sz="2400" i="1" dirty="0" err="1" smtClean="0"/>
              <a:t>erosão</a:t>
            </a:r>
            <a:r>
              <a:rPr lang="en-AU" sz="2400" dirty="0" smtClean="0"/>
              <a:t>.</a:t>
            </a:r>
          </a:p>
          <a:p>
            <a:pPr eaLnBrk="1" hangingPunct="1">
              <a:spcBef>
                <a:spcPts val="0"/>
              </a:spcBef>
              <a:spcAft>
                <a:spcPts val="600"/>
              </a:spcAft>
            </a:pPr>
            <a:r>
              <a:rPr lang="en-AU" sz="2400" i="1" dirty="0" err="1" smtClean="0"/>
              <a:t>Não</a:t>
            </a:r>
            <a:r>
              <a:rPr lang="en-AU" sz="2400" i="1" dirty="0" smtClean="0"/>
              <a:t> </a:t>
            </a:r>
            <a:r>
              <a:rPr lang="en-AU" sz="2400" i="1" dirty="0" err="1" smtClean="0"/>
              <a:t>ficaram</a:t>
            </a:r>
            <a:r>
              <a:rPr lang="en-AU" sz="2400" i="1" dirty="0" smtClean="0"/>
              <a:t> </a:t>
            </a:r>
            <a:r>
              <a:rPr lang="en-AU" sz="2400" i="1" dirty="0" err="1" smtClean="0"/>
              <a:t>degraus</a:t>
            </a:r>
            <a:r>
              <a:rPr lang="en-AU" sz="2400" i="1" dirty="0" smtClean="0"/>
              <a:t> no </a:t>
            </a:r>
            <a:r>
              <a:rPr lang="en-AU" sz="2400" i="1" dirty="0" err="1" smtClean="0"/>
              <a:t>perfil</a:t>
            </a:r>
            <a:r>
              <a:rPr lang="en-AU" sz="2400" i="1" dirty="0" smtClean="0"/>
              <a:t> de </a:t>
            </a:r>
            <a:r>
              <a:rPr lang="en-AU" sz="2400" i="1" dirty="0" err="1" smtClean="0"/>
              <a:t>escavação</a:t>
            </a:r>
            <a:r>
              <a:rPr lang="en-AU" sz="2400" i="1" dirty="0" smtClean="0"/>
              <a:t> </a:t>
            </a:r>
            <a:r>
              <a:rPr lang="en-AU" sz="2400" i="1" dirty="0" err="1" smtClean="0"/>
              <a:t>que</a:t>
            </a:r>
            <a:r>
              <a:rPr lang="en-AU" sz="2400" i="1" dirty="0" smtClean="0"/>
              <a:t> </a:t>
            </a:r>
            <a:r>
              <a:rPr lang="en-AU" sz="2400" i="1" dirty="0" err="1" smtClean="0"/>
              <a:t>pudessem</a:t>
            </a:r>
            <a:r>
              <a:rPr lang="en-AU" sz="2400" i="1" dirty="0" smtClean="0"/>
              <a:t> </a:t>
            </a:r>
            <a:r>
              <a:rPr lang="en-AU" sz="2400" i="1" dirty="0" err="1" smtClean="0"/>
              <a:t>causar</a:t>
            </a:r>
            <a:r>
              <a:rPr lang="en-AU" sz="2400" i="1" dirty="0" smtClean="0"/>
              <a:t> </a:t>
            </a:r>
            <a:r>
              <a:rPr lang="en-AU" sz="2400" i="1" dirty="0" err="1" smtClean="0"/>
              <a:t>fissuras</a:t>
            </a:r>
            <a:r>
              <a:rPr lang="en-AU" sz="2400" i="1" dirty="0" smtClean="0"/>
              <a:t>, e </a:t>
            </a:r>
            <a:r>
              <a:rPr lang="en-AU" sz="2400" i="1" dirty="0" err="1" smtClean="0"/>
              <a:t>os</a:t>
            </a:r>
            <a:r>
              <a:rPr lang="en-AU" sz="2400" i="1" dirty="0" smtClean="0"/>
              <a:t> </a:t>
            </a:r>
            <a:r>
              <a:rPr lang="en-AU" sz="2400" i="1" dirty="0" err="1" smtClean="0"/>
              <a:t>encontros</a:t>
            </a:r>
            <a:r>
              <a:rPr lang="en-AU" sz="2400" i="1" dirty="0" smtClean="0"/>
              <a:t> </a:t>
            </a:r>
            <a:r>
              <a:rPr lang="en-AU" sz="2400" i="1" dirty="0" err="1" smtClean="0"/>
              <a:t>foram</a:t>
            </a:r>
            <a:r>
              <a:rPr lang="en-AU" sz="2400" i="1" dirty="0" smtClean="0"/>
              <a:t> </a:t>
            </a:r>
            <a:r>
              <a:rPr lang="en-AU" sz="2400" i="1" dirty="0" err="1" smtClean="0"/>
              <a:t>escavados</a:t>
            </a:r>
            <a:r>
              <a:rPr lang="en-AU" sz="2400" i="1" dirty="0" smtClean="0"/>
              <a:t> </a:t>
            </a:r>
            <a:r>
              <a:rPr lang="en-AU" sz="2400" i="1" dirty="0" err="1" smtClean="0"/>
              <a:t>para</a:t>
            </a:r>
            <a:r>
              <a:rPr lang="en-AU" sz="2400" i="1" dirty="0" smtClean="0"/>
              <a:t> </a:t>
            </a:r>
            <a:r>
              <a:rPr lang="pt-BR" sz="2400" i="1" dirty="0" smtClean="0"/>
              <a:t>diminuir as inclinações de talude com menos de 2H:1V.</a:t>
            </a:r>
            <a:endParaRPr lang="en-US" sz="2400" i="1" dirty="0" smtClean="0"/>
          </a:p>
          <a:p>
            <a:pPr eaLnBrk="1" hangingPunct="1">
              <a:spcBef>
                <a:spcPts val="0"/>
              </a:spcBef>
              <a:spcAft>
                <a:spcPts val="0"/>
              </a:spcAft>
            </a:pPr>
            <a:r>
              <a:rPr lang="en-US" sz="2400" i="1" dirty="0" smtClean="0"/>
              <a:t>Se </a:t>
            </a:r>
            <a:r>
              <a:rPr lang="en-US" sz="2400" i="1" dirty="0" err="1" smtClean="0"/>
              <a:t>começa</a:t>
            </a:r>
            <a:r>
              <a:rPr lang="en-US" sz="2400" i="1" dirty="0" smtClean="0"/>
              <a:t> a </a:t>
            </a:r>
            <a:r>
              <a:rPr lang="en-US" sz="2400" i="1" dirty="0" err="1" smtClean="0"/>
              <a:t>erosão</a:t>
            </a:r>
            <a:r>
              <a:rPr lang="en-US" sz="2400" i="1" dirty="0" smtClean="0"/>
              <a:t> do </a:t>
            </a:r>
            <a:r>
              <a:rPr lang="en-US" sz="2400" i="1" dirty="0" err="1" smtClean="0"/>
              <a:t>núcleo</a:t>
            </a:r>
            <a:r>
              <a:rPr lang="en-US" sz="2400" dirty="0" smtClean="0"/>
              <a:t>, o </a:t>
            </a:r>
            <a:r>
              <a:rPr lang="en-US" sz="2400" dirty="0" err="1" smtClean="0"/>
              <a:t>cascalho</a:t>
            </a:r>
            <a:r>
              <a:rPr lang="en-US" sz="2400" dirty="0" smtClean="0"/>
              <a:t> do </a:t>
            </a:r>
            <a:r>
              <a:rPr lang="en-US" sz="2400" dirty="0" err="1" smtClean="0"/>
              <a:t>aluvião</a:t>
            </a:r>
            <a:r>
              <a:rPr lang="en-US" sz="2400" dirty="0" smtClean="0"/>
              <a:t> </a:t>
            </a:r>
            <a:r>
              <a:rPr lang="en-US" sz="2400" dirty="0" err="1" smtClean="0"/>
              <a:t>pode</a:t>
            </a:r>
            <a:r>
              <a:rPr lang="en-US" sz="2400" dirty="0" smtClean="0"/>
              <a:t> </a:t>
            </a:r>
            <a:r>
              <a:rPr lang="en-US" sz="2400" dirty="0" err="1" smtClean="0"/>
              <a:t>agir</a:t>
            </a:r>
            <a:r>
              <a:rPr lang="en-US" sz="2400" dirty="0" smtClean="0"/>
              <a:t> </a:t>
            </a:r>
            <a:r>
              <a:rPr lang="en-US" sz="2400" dirty="0" err="1" smtClean="0"/>
              <a:t>como</a:t>
            </a:r>
            <a:r>
              <a:rPr lang="en-US" sz="2400" dirty="0" smtClean="0"/>
              <a:t> </a:t>
            </a:r>
            <a:r>
              <a:rPr lang="en-US" sz="2400" dirty="0" err="1" smtClean="0"/>
              <a:t>tampão</a:t>
            </a:r>
            <a:r>
              <a:rPr lang="en-US" sz="2400" dirty="0" smtClean="0"/>
              <a:t> antes de </a:t>
            </a:r>
            <a:r>
              <a:rPr lang="en-US" sz="2400" dirty="0" err="1" smtClean="0"/>
              <a:t>uma</a:t>
            </a:r>
            <a:r>
              <a:rPr lang="en-US" sz="2400" dirty="0" smtClean="0"/>
              <a:t> </a:t>
            </a:r>
            <a:r>
              <a:rPr lang="en-US" sz="2400" dirty="0" err="1" smtClean="0"/>
              <a:t>ruptura</a:t>
            </a:r>
            <a:r>
              <a:rPr lang="en-US" sz="2400" dirty="0" smtClean="0"/>
              <a:t> </a:t>
            </a:r>
            <a:r>
              <a:rPr lang="en-US" sz="2400" dirty="0" err="1" smtClean="0"/>
              <a:t>completa</a:t>
            </a:r>
            <a:r>
              <a:rPr lang="en-US" sz="2400" dirty="0" smtClean="0"/>
              <a:t> </a:t>
            </a:r>
            <a:r>
              <a:rPr lang="en-US" sz="2400" i="1" dirty="0" smtClean="0"/>
              <a:t>(</a:t>
            </a:r>
            <a:r>
              <a:rPr lang="en-US" sz="2400" i="1" dirty="0" err="1" smtClean="0"/>
              <a:t>ver</a:t>
            </a:r>
            <a:r>
              <a:rPr lang="en-US" sz="2400" i="1" dirty="0" smtClean="0"/>
              <a:t> </a:t>
            </a:r>
            <a:r>
              <a:rPr lang="en-US" sz="2400" i="1" dirty="0" err="1" smtClean="0"/>
              <a:t>os</a:t>
            </a:r>
            <a:r>
              <a:rPr lang="en-US" sz="2400" i="1" dirty="0" smtClean="0"/>
              <a:t> </a:t>
            </a:r>
            <a:r>
              <a:rPr lang="en-US" sz="2400" i="1" dirty="0" err="1" smtClean="0"/>
              <a:t>critérios</a:t>
            </a:r>
            <a:r>
              <a:rPr lang="en-US" sz="2400" i="1" dirty="0" smtClean="0"/>
              <a:t> </a:t>
            </a:r>
            <a:r>
              <a:rPr lang="en-US" sz="2400" i="1" dirty="0" err="1" smtClean="0"/>
              <a:t>para</a:t>
            </a:r>
            <a:r>
              <a:rPr lang="en-US" sz="2400" i="1" dirty="0" smtClean="0"/>
              <a:t> “</a:t>
            </a:r>
            <a:r>
              <a:rPr lang="en-US" sz="2400" i="1" dirty="0" err="1" smtClean="0"/>
              <a:t>alguma</a:t>
            </a:r>
            <a:r>
              <a:rPr lang="en-US" sz="2400" i="1" dirty="0" smtClean="0"/>
              <a:t> </a:t>
            </a:r>
            <a:r>
              <a:rPr lang="en-US" sz="2400" i="1" dirty="0" err="1" smtClean="0"/>
              <a:t>erosão</a:t>
            </a:r>
            <a:r>
              <a:rPr lang="en-US" sz="2400" i="1" dirty="0" smtClean="0"/>
              <a:t>” </a:t>
            </a:r>
            <a:r>
              <a:rPr lang="en-US" sz="2400" i="1" dirty="0" err="1" smtClean="0"/>
              <a:t>ou</a:t>
            </a:r>
            <a:r>
              <a:rPr lang="en-US" sz="2400" i="1" dirty="0" smtClean="0"/>
              <a:t> “</a:t>
            </a:r>
            <a:r>
              <a:rPr lang="en-US" sz="2400" i="1" dirty="0" err="1" smtClean="0"/>
              <a:t>erosão</a:t>
            </a:r>
            <a:r>
              <a:rPr lang="en-US" sz="2400" i="1" dirty="0" smtClean="0"/>
              <a:t> </a:t>
            </a:r>
            <a:r>
              <a:rPr lang="en-US" sz="2400" i="1" dirty="0" err="1" smtClean="0"/>
              <a:t>excessiva</a:t>
            </a:r>
            <a:r>
              <a:rPr lang="en-US" sz="2400" i="1" dirty="0" smtClean="0"/>
              <a:t>”, Foster e Fell, 2001)</a:t>
            </a:r>
            <a:r>
              <a:rPr lang="en-US" sz="2400" dirty="0" smtClean="0"/>
              <a:t>.</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Triagem</a:t>
            </a:r>
            <a:endParaRPr lang="pt-BR" dirty="0"/>
          </a:p>
        </p:txBody>
      </p:sp>
      <p:sp>
        <p:nvSpPr>
          <p:cNvPr id="3" name="Content Placeholder 2"/>
          <p:cNvSpPr>
            <a:spLocks noGrp="1"/>
          </p:cNvSpPr>
          <p:nvPr>
            <p:ph idx="1"/>
          </p:nvPr>
        </p:nvSpPr>
        <p:spPr/>
        <p:txBody>
          <a:bodyPr/>
          <a:lstStyle/>
          <a:p>
            <a:r>
              <a:rPr lang="pt-BR" dirty="0" smtClean="0"/>
              <a:t>Pode ser isolado o risco potencial para cada modo potencial de falha neste ponto, usando a abordagem </a:t>
            </a:r>
            <a:r>
              <a:rPr lang="pt-BR" dirty="0" err="1" smtClean="0"/>
              <a:t>semi-quantitativa</a:t>
            </a:r>
            <a:r>
              <a:rPr lang="pt-BR" dirty="0" smtClean="0"/>
              <a:t> descrita na próxima seção.</a:t>
            </a:r>
            <a:endParaRPr lang="pt-BR" dirty="0"/>
          </a:p>
        </p:txBody>
      </p:sp>
      <p:sp>
        <p:nvSpPr>
          <p:cNvPr id="4" name="Slide Number Placeholder 4"/>
          <p:cNvSpPr>
            <a:spLocks noGrp="1"/>
          </p:cNvSpPr>
          <p:nvPr>
            <p:ph type="sldNum" sz="quarter" idx="4294967295"/>
          </p:nvPr>
        </p:nvSpPr>
        <p:spPr>
          <a:xfrm>
            <a:off x="3124200" y="6356350"/>
            <a:ext cx="2895600" cy="365125"/>
          </a:xfrm>
          <a:prstGeom prst="rect">
            <a:avLst/>
          </a:prstGeom>
          <a:noFill/>
        </p:spPr>
        <p:txBody>
          <a:bodyPr/>
          <a:lstStyle/>
          <a:p>
            <a:fld id="{063FD176-9263-48DC-B024-9A6BC8E33E10}" type="slidenum">
              <a:rPr lang="en-US" smtClean="0"/>
              <a:pPr/>
              <a:t>36</a:t>
            </a:fld>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p:cNvSpPr>
            <a:spLocks noGrp="1"/>
          </p:cNvSpPr>
          <p:nvPr>
            <p:ph type="sldNum" sz="quarter" idx="4294967295"/>
          </p:nvPr>
        </p:nvSpPr>
        <p:spPr>
          <a:xfrm>
            <a:off x="3124200" y="6356350"/>
            <a:ext cx="2895600" cy="365125"/>
          </a:xfrm>
          <a:prstGeom prst="rect">
            <a:avLst/>
          </a:prstGeom>
          <a:noFill/>
        </p:spPr>
        <p:txBody>
          <a:bodyPr/>
          <a:lstStyle/>
          <a:p>
            <a:fld id="{C1EBBAD6-3FAD-4053-A7E2-8FB676F7EA19}" type="slidenum">
              <a:rPr lang="en-US" smtClean="0"/>
              <a:pPr/>
              <a:t>37</a:t>
            </a:fld>
            <a:endParaRPr lang="en-US" smtClean="0"/>
          </a:p>
        </p:txBody>
      </p:sp>
      <p:sp>
        <p:nvSpPr>
          <p:cNvPr id="30723" name="Rectangle 2"/>
          <p:cNvSpPr>
            <a:spLocks noGrp="1" noChangeArrowheads="1"/>
          </p:cNvSpPr>
          <p:nvPr>
            <p:ph type="title"/>
          </p:nvPr>
        </p:nvSpPr>
        <p:spPr/>
        <p:txBody>
          <a:bodyPr>
            <a:noAutofit/>
          </a:bodyPr>
          <a:lstStyle/>
          <a:p>
            <a:pPr eaLnBrk="1" hangingPunct="1"/>
            <a:r>
              <a:rPr lang="en-US" dirty="0" err="1" smtClean="0"/>
              <a:t>Considerações</a:t>
            </a:r>
            <a:r>
              <a:rPr lang="en-US" dirty="0" smtClean="0"/>
              <a:t> </a:t>
            </a:r>
            <a:r>
              <a:rPr lang="en-US" dirty="0" err="1" smtClean="0"/>
              <a:t>sobre</a:t>
            </a:r>
            <a:r>
              <a:rPr lang="en-US" dirty="0" smtClean="0"/>
              <a:t> </a:t>
            </a:r>
            <a:r>
              <a:rPr lang="en-US" dirty="0" err="1" smtClean="0"/>
              <a:t>Modos</a:t>
            </a:r>
            <a:r>
              <a:rPr lang="en-US" dirty="0" smtClean="0"/>
              <a:t>  de </a:t>
            </a:r>
            <a:r>
              <a:rPr lang="en-US" dirty="0" err="1" smtClean="0">
                <a:solidFill>
                  <a:schemeClr val="tx1"/>
                </a:solidFill>
              </a:rPr>
              <a:t>Falhas</a:t>
            </a:r>
            <a:r>
              <a:rPr lang="en-US" dirty="0" smtClean="0">
                <a:solidFill>
                  <a:schemeClr val="tx1"/>
                </a:solidFill>
              </a:rPr>
              <a:t> </a:t>
            </a:r>
            <a:r>
              <a:rPr lang="en-US" dirty="0" err="1" smtClean="0">
                <a:solidFill>
                  <a:schemeClr val="tx1"/>
                </a:solidFill>
              </a:rPr>
              <a:t>Potenciais</a:t>
            </a:r>
            <a:endParaRPr lang="en-US" dirty="0" smtClean="0">
              <a:solidFill>
                <a:schemeClr val="tx1"/>
              </a:solidFill>
            </a:endParaRPr>
          </a:p>
        </p:txBody>
      </p:sp>
      <p:sp>
        <p:nvSpPr>
          <p:cNvPr id="30724" name="Rectangle 3"/>
          <p:cNvSpPr>
            <a:spLocks noGrp="1" noChangeArrowheads="1"/>
          </p:cNvSpPr>
          <p:nvPr>
            <p:ph type="body" idx="1"/>
          </p:nvPr>
        </p:nvSpPr>
        <p:spPr>
          <a:xfrm>
            <a:off x="457200" y="1447800"/>
            <a:ext cx="8229600" cy="4953000"/>
          </a:xfrm>
        </p:spPr>
        <p:txBody>
          <a:bodyPr>
            <a:normAutofit fontScale="92500" lnSpcReduction="10000"/>
          </a:bodyPr>
          <a:lstStyle/>
          <a:p>
            <a:pPr>
              <a:lnSpc>
                <a:spcPct val="110000"/>
              </a:lnSpc>
              <a:spcBef>
                <a:spcPts val="0"/>
              </a:spcBef>
              <a:spcAft>
                <a:spcPts val="600"/>
              </a:spcAft>
            </a:pPr>
            <a:r>
              <a:rPr lang="en-US" sz="2400" dirty="0" smtClean="0"/>
              <a:t>A </a:t>
            </a:r>
            <a:r>
              <a:rPr lang="en-US" sz="2400" dirty="0" err="1" smtClean="0"/>
              <a:t>redução</a:t>
            </a:r>
            <a:r>
              <a:rPr lang="en-US" sz="2400" dirty="0" smtClean="0"/>
              <a:t> da </a:t>
            </a:r>
            <a:r>
              <a:rPr lang="en-US" sz="2400" dirty="0" err="1" smtClean="0"/>
              <a:t>capacidade</a:t>
            </a:r>
            <a:r>
              <a:rPr lang="en-US" sz="2400" dirty="0" smtClean="0"/>
              <a:t> do </a:t>
            </a:r>
            <a:r>
              <a:rPr lang="en-US" sz="2400" dirty="0" err="1" smtClean="0"/>
              <a:t>vertedouro</a:t>
            </a:r>
            <a:r>
              <a:rPr lang="en-US" sz="2400" dirty="0" smtClean="0"/>
              <a:t> (</a:t>
            </a:r>
            <a:r>
              <a:rPr lang="en-US" sz="2400" dirty="0" err="1" smtClean="0"/>
              <a:t>detritos</a:t>
            </a:r>
            <a:r>
              <a:rPr lang="en-US" sz="2400" dirty="0" smtClean="0"/>
              <a:t>, mal </a:t>
            </a:r>
            <a:r>
              <a:rPr lang="en-US" sz="2400" dirty="0" err="1" smtClean="0"/>
              <a:t>funcionamento</a:t>
            </a:r>
            <a:r>
              <a:rPr lang="en-US" sz="2400" dirty="0" smtClean="0"/>
              <a:t> de </a:t>
            </a:r>
            <a:r>
              <a:rPr lang="en-US" sz="2400" dirty="0" err="1" smtClean="0"/>
              <a:t>comporta</a:t>
            </a:r>
            <a:r>
              <a:rPr lang="en-US" sz="2400" dirty="0" smtClean="0"/>
              <a:t>, </a:t>
            </a:r>
            <a:r>
              <a:rPr lang="en-US" sz="2400" dirty="0" err="1" smtClean="0"/>
              <a:t>fluxo</a:t>
            </a:r>
            <a:r>
              <a:rPr lang="en-US" sz="2400" dirty="0" smtClean="0"/>
              <a:t> de </a:t>
            </a:r>
            <a:r>
              <a:rPr lang="pt-BR" sz="2400" dirty="0" smtClean="0"/>
              <a:t>descarga </a:t>
            </a:r>
            <a:r>
              <a:rPr lang="en-US" sz="2400" dirty="0" smtClean="0"/>
              <a:t>sob as </a:t>
            </a:r>
            <a:r>
              <a:rPr lang="en-US" sz="2400" dirty="0" err="1" smtClean="0"/>
              <a:t>comportas</a:t>
            </a:r>
            <a:r>
              <a:rPr lang="en-US" sz="2400" dirty="0" smtClean="0"/>
              <a:t>, </a:t>
            </a:r>
            <a:r>
              <a:rPr lang="en-US" sz="2400" dirty="0" err="1" smtClean="0"/>
              <a:t>tampão-fusível</a:t>
            </a:r>
            <a:r>
              <a:rPr lang="en-US" sz="2400" dirty="0" smtClean="0"/>
              <a:t> </a:t>
            </a:r>
            <a:r>
              <a:rPr lang="en-US" sz="2400" dirty="0" err="1" smtClean="0"/>
              <a:t>não</a:t>
            </a:r>
            <a:r>
              <a:rPr lang="en-US" sz="2400" dirty="0" smtClean="0"/>
              <a:t> se </a:t>
            </a:r>
            <a:r>
              <a:rPr lang="en-US" sz="2400" dirty="0" err="1" smtClean="0"/>
              <a:t>decompõe</a:t>
            </a:r>
            <a:r>
              <a:rPr lang="en-US" sz="2400" dirty="0" smtClean="0"/>
              <a:t>, etc.) </a:t>
            </a:r>
            <a:r>
              <a:rPr lang="en-US" sz="2400" dirty="0" err="1" smtClean="0"/>
              <a:t>leva</a:t>
            </a:r>
            <a:r>
              <a:rPr lang="en-US" sz="2400" dirty="0" smtClean="0"/>
              <a:t> à </a:t>
            </a:r>
            <a:r>
              <a:rPr lang="en-US" sz="2400" dirty="0" err="1" smtClean="0"/>
              <a:t>erosão</a:t>
            </a:r>
            <a:r>
              <a:rPr lang="en-US" sz="2400" dirty="0" smtClean="0"/>
              <a:t> </a:t>
            </a:r>
            <a:r>
              <a:rPr lang="en-US" sz="2400" dirty="0" err="1" smtClean="0"/>
              <a:t>por</a:t>
            </a:r>
            <a:r>
              <a:rPr lang="en-US" sz="2400" dirty="0" smtClean="0"/>
              <a:t> </a:t>
            </a:r>
            <a:r>
              <a:rPr lang="en-US" sz="2400" dirty="0" err="1" smtClean="0"/>
              <a:t>galgamento</a:t>
            </a:r>
            <a:r>
              <a:rPr lang="en-US" sz="2400" dirty="0" smtClean="0"/>
              <a:t>.</a:t>
            </a:r>
          </a:p>
          <a:p>
            <a:pPr eaLnBrk="1" hangingPunct="1">
              <a:lnSpc>
                <a:spcPct val="110000"/>
              </a:lnSpc>
              <a:spcBef>
                <a:spcPts val="0"/>
              </a:spcBef>
              <a:spcAft>
                <a:spcPts val="600"/>
              </a:spcAft>
            </a:pPr>
            <a:r>
              <a:rPr lang="en-US" sz="2400" dirty="0" err="1" smtClean="0"/>
              <a:t>Má</a:t>
            </a:r>
            <a:r>
              <a:rPr lang="en-US" sz="2400" dirty="0" smtClean="0"/>
              <a:t> </a:t>
            </a:r>
            <a:r>
              <a:rPr lang="en-US" sz="2400" dirty="0" err="1" smtClean="0"/>
              <a:t>operação</a:t>
            </a:r>
            <a:r>
              <a:rPr lang="en-US" sz="2400" dirty="0" smtClean="0"/>
              <a:t> </a:t>
            </a:r>
            <a:r>
              <a:rPr lang="en-US" sz="2400" dirty="0" err="1" smtClean="0"/>
              <a:t>devido</a:t>
            </a:r>
            <a:r>
              <a:rPr lang="en-US" sz="2400" dirty="0" smtClean="0"/>
              <a:t> a </a:t>
            </a:r>
            <a:r>
              <a:rPr lang="en-US" sz="2400" dirty="0" err="1" smtClean="0"/>
              <a:t>falha</a:t>
            </a:r>
            <a:r>
              <a:rPr lang="en-US" sz="2400" dirty="0" smtClean="0"/>
              <a:t> da </a:t>
            </a:r>
            <a:r>
              <a:rPr lang="en-US" sz="2400" dirty="0" err="1" smtClean="0"/>
              <a:t>instrumentação</a:t>
            </a:r>
            <a:r>
              <a:rPr lang="en-US" sz="2400" dirty="0" smtClean="0"/>
              <a:t>.</a:t>
            </a:r>
          </a:p>
          <a:p>
            <a:pPr eaLnBrk="1" hangingPunct="1">
              <a:lnSpc>
                <a:spcPct val="110000"/>
              </a:lnSpc>
              <a:spcBef>
                <a:spcPts val="0"/>
              </a:spcBef>
              <a:spcAft>
                <a:spcPts val="600"/>
              </a:spcAft>
            </a:pPr>
            <a:r>
              <a:rPr lang="en-US" sz="2400" dirty="0" err="1" smtClean="0"/>
              <a:t>Pressão</a:t>
            </a:r>
            <a:r>
              <a:rPr lang="en-US" sz="2400" dirty="0" smtClean="0"/>
              <a:t> de </a:t>
            </a:r>
            <a:r>
              <a:rPr lang="en-US" sz="2400" dirty="0" err="1" smtClean="0"/>
              <a:t>estagnação</a:t>
            </a:r>
            <a:r>
              <a:rPr lang="en-US" sz="2400" dirty="0" smtClean="0"/>
              <a:t> </a:t>
            </a:r>
            <a:r>
              <a:rPr lang="en-US" sz="2400" dirty="0" err="1" smtClean="0"/>
              <a:t>ou</a:t>
            </a:r>
            <a:r>
              <a:rPr lang="en-US" sz="2400" dirty="0" smtClean="0"/>
              <a:t> </a:t>
            </a:r>
            <a:r>
              <a:rPr lang="en-US" sz="2400" dirty="0" err="1" smtClean="0"/>
              <a:t>falha</a:t>
            </a:r>
            <a:r>
              <a:rPr lang="en-US" sz="2400" dirty="0" smtClean="0"/>
              <a:t> </a:t>
            </a:r>
            <a:r>
              <a:rPr lang="en-US" sz="2400" dirty="0" err="1" smtClean="0"/>
              <a:t>por</a:t>
            </a:r>
            <a:r>
              <a:rPr lang="en-US" sz="2400" dirty="0" smtClean="0"/>
              <a:t> </a:t>
            </a:r>
            <a:r>
              <a:rPr lang="en-US" sz="2400" dirty="0" err="1" smtClean="0"/>
              <a:t>cavitação</a:t>
            </a:r>
            <a:r>
              <a:rPr lang="en-US" sz="2400" dirty="0" smtClean="0"/>
              <a:t> </a:t>
            </a:r>
            <a:r>
              <a:rPr lang="en-US" sz="2400" dirty="0" err="1" smtClean="0"/>
              <a:t>nas</a:t>
            </a:r>
            <a:r>
              <a:rPr lang="en-US" sz="2400" dirty="0" smtClean="0"/>
              <a:t> </a:t>
            </a:r>
            <a:r>
              <a:rPr lang="en-US" sz="2400" dirty="0" err="1" smtClean="0"/>
              <a:t>calhas</a:t>
            </a:r>
            <a:r>
              <a:rPr lang="en-US" sz="2400" dirty="0" smtClean="0"/>
              <a:t> </a:t>
            </a:r>
            <a:r>
              <a:rPr lang="en-US" sz="2400" dirty="0" err="1" smtClean="0"/>
              <a:t>ou</a:t>
            </a:r>
            <a:r>
              <a:rPr lang="en-US" sz="2400" dirty="0" smtClean="0"/>
              <a:t> </a:t>
            </a:r>
            <a:r>
              <a:rPr lang="en-US" sz="2400" dirty="0" err="1" smtClean="0"/>
              <a:t>nos</a:t>
            </a:r>
            <a:r>
              <a:rPr lang="en-US" sz="2400" dirty="0" smtClean="0"/>
              <a:t> </a:t>
            </a:r>
            <a:r>
              <a:rPr lang="en-US" sz="2400" dirty="0" err="1" smtClean="0"/>
              <a:t>revestimentos</a:t>
            </a:r>
            <a:r>
              <a:rPr lang="en-US" sz="2400" dirty="0" smtClean="0"/>
              <a:t> do </a:t>
            </a:r>
            <a:r>
              <a:rPr lang="en-US" sz="2400" dirty="0" err="1" smtClean="0"/>
              <a:t>vertedouro</a:t>
            </a:r>
            <a:r>
              <a:rPr lang="en-US" sz="2400" dirty="0" smtClean="0"/>
              <a:t>.</a:t>
            </a:r>
          </a:p>
          <a:p>
            <a:pPr eaLnBrk="1" hangingPunct="1">
              <a:lnSpc>
                <a:spcPct val="110000"/>
              </a:lnSpc>
              <a:spcBef>
                <a:spcPts val="0"/>
              </a:spcBef>
              <a:spcAft>
                <a:spcPts val="600"/>
              </a:spcAft>
            </a:pPr>
            <a:r>
              <a:rPr lang="en-US" sz="2400" dirty="0" err="1" smtClean="0"/>
              <a:t>Galgamento</a:t>
            </a:r>
            <a:r>
              <a:rPr lang="en-US" sz="2400" dirty="0" smtClean="0"/>
              <a:t> das </a:t>
            </a:r>
            <a:r>
              <a:rPr lang="en-US" sz="2400" dirty="0" err="1" smtClean="0"/>
              <a:t>paredes</a:t>
            </a:r>
            <a:r>
              <a:rPr lang="en-US" sz="2400" dirty="0" smtClean="0"/>
              <a:t> do </a:t>
            </a:r>
            <a:r>
              <a:rPr lang="en-US" sz="2400" dirty="0" err="1" smtClean="0"/>
              <a:t>vertedouro</a:t>
            </a:r>
            <a:r>
              <a:rPr lang="en-US" sz="2400" dirty="0" smtClean="0"/>
              <a:t> </a:t>
            </a:r>
            <a:r>
              <a:rPr lang="en-US" sz="2400" dirty="0" err="1" smtClean="0"/>
              <a:t>causa</a:t>
            </a:r>
            <a:r>
              <a:rPr lang="en-US" sz="2400" dirty="0" smtClean="0"/>
              <a:t> </a:t>
            </a:r>
            <a:r>
              <a:rPr lang="en-US" sz="2400" dirty="0" err="1" smtClean="0"/>
              <a:t>erosão</a:t>
            </a:r>
            <a:r>
              <a:rPr lang="en-US" sz="2400" dirty="0" smtClean="0"/>
              <a:t>.</a:t>
            </a:r>
          </a:p>
          <a:p>
            <a:pPr eaLnBrk="1" hangingPunct="1">
              <a:lnSpc>
                <a:spcPct val="110000"/>
              </a:lnSpc>
              <a:spcBef>
                <a:spcPts val="0"/>
              </a:spcBef>
              <a:spcAft>
                <a:spcPts val="600"/>
              </a:spcAft>
            </a:pPr>
            <a:r>
              <a:rPr lang="pt-BR" sz="2400" dirty="0" smtClean="0"/>
              <a:t>Falha das grandes comportas do vertedouro liberam fluxos com perigo mortal (abertura indesejada por problema de comunicação ou por abertura de comporta de setor, empenamento de braços das comportas de segmento [força sísmica ou fricção]).</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4"/>
          <p:cNvSpPr>
            <a:spLocks noGrp="1"/>
          </p:cNvSpPr>
          <p:nvPr>
            <p:ph type="sldNum" sz="quarter" idx="4294967295"/>
          </p:nvPr>
        </p:nvSpPr>
        <p:spPr>
          <a:xfrm>
            <a:off x="3124200" y="6356350"/>
            <a:ext cx="2895600" cy="365125"/>
          </a:xfrm>
          <a:prstGeom prst="rect">
            <a:avLst/>
          </a:prstGeom>
          <a:noFill/>
        </p:spPr>
        <p:txBody>
          <a:bodyPr/>
          <a:lstStyle/>
          <a:p>
            <a:fld id="{D19125EE-3F0A-495A-871C-7E8FFEF112F5}" type="slidenum">
              <a:rPr lang="en-US" smtClean="0"/>
              <a:pPr/>
              <a:t>38</a:t>
            </a:fld>
            <a:endParaRPr lang="en-US" smtClean="0"/>
          </a:p>
        </p:txBody>
      </p:sp>
      <p:sp>
        <p:nvSpPr>
          <p:cNvPr id="31747" name="Rectangle 2"/>
          <p:cNvSpPr>
            <a:spLocks noGrp="1" noChangeArrowheads="1"/>
          </p:cNvSpPr>
          <p:nvPr>
            <p:ph type="title"/>
          </p:nvPr>
        </p:nvSpPr>
        <p:spPr/>
        <p:txBody>
          <a:bodyPr>
            <a:noAutofit/>
          </a:bodyPr>
          <a:lstStyle/>
          <a:p>
            <a:pPr eaLnBrk="1" hangingPunct="1"/>
            <a:r>
              <a:rPr lang="en-US" dirty="0" err="1"/>
              <a:t>Considerações</a:t>
            </a:r>
            <a:r>
              <a:rPr lang="en-US" dirty="0"/>
              <a:t> </a:t>
            </a:r>
            <a:r>
              <a:rPr lang="en-US" dirty="0" err="1"/>
              <a:t>sobre</a:t>
            </a:r>
            <a:r>
              <a:rPr lang="en-US" dirty="0"/>
              <a:t> </a:t>
            </a:r>
            <a:r>
              <a:rPr lang="en-US" dirty="0" err="1"/>
              <a:t>Modos</a:t>
            </a:r>
            <a:r>
              <a:rPr lang="en-US" dirty="0"/>
              <a:t> </a:t>
            </a:r>
            <a:r>
              <a:rPr lang="en-US" dirty="0" smtClean="0"/>
              <a:t>de </a:t>
            </a:r>
            <a:r>
              <a:rPr lang="en-US" dirty="0" err="1" smtClean="0">
                <a:solidFill>
                  <a:schemeClr val="tx1"/>
                </a:solidFill>
              </a:rPr>
              <a:t>Falhas</a:t>
            </a:r>
            <a:r>
              <a:rPr lang="en-US" dirty="0" smtClean="0">
                <a:solidFill>
                  <a:schemeClr val="tx1"/>
                </a:solidFill>
              </a:rPr>
              <a:t> </a:t>
            </a:r>
            <a:r>
              <a:rPr lang="en-US" dirty="0" err="1" smtClean="0">
                <a:solidFill>
                  <a:schemeClr val="tx1"/>
                </a:solidFill>
              </a:rPr>
              <a:t>Potenciais</a:t>
            </a:r>
            <a:r>
              <a:rPr lang="en-US" dirty="0" smtClean="0">
                <a:solidFill>
                  <a:schemeClr val="tx1"/>
                </a:solidFill>
              </a:rPr>
              <a:t> </a:t>
            </a:r>
            <a:r>
              <a:rPr lang="en-US" dirty="0" smtClean="0"/>
              <a:t>(</a:t>
            </a:r>
            <a:r>
              <a:rPr lang="en-US" dirty="0"/>
              <a:t>cont</a:t>
            </a:r>
            <a:r>
              <a:rPr lang="en-US" dirty="0" smtClean="0"/>
              <a:t>.)</a:t>
            </a:r>
          </a:p>
        </p:txBody>
      </p:sp>
      <p:sp>
        <p:nvSpPr>
          <p:cNvPr id="31748" name="Rectangle 3"/>
          <p:cNvSpPr>
            <a:spLocks noGrp="1" noChangeArrowheads="1"/>
          </p:cNvSpPr>
          <p:nvPr>
            <p:ph type="body" idx="1"/>
          </p:nvPr>
        </p:nvSpPr>
        <p:spPr>
          <a:xfrm>
            <a:off x="381000" y="1600200"/>
            <a:ext cx="8229600" cy="4724400"/>
          </a:xfrm>
        </p:spPr>
        <p:txBody>
          <a:bodyPr>
            <a:normAutofit lnSpcReduction="10000"/>
          </a:bodyPr>
          <a:lstStyle/>
          <a:p>
            <a:pPr eaLnBrk="1" hangingPunct="1"/>
            <a:r>
              <a:rPr lang="pt-BR" sz="2400" dirty="0" smtClean="0"/>
              <a:t>Erosão de material de aluvião </a:t>
            </a:r>
            <a:r>
              <a:rPr lang="pt-BR" sz="2400" dirty="0"/>
              <a:t>a</a:t>
            </a:r>
            <a:r>
              <a:rPr lang="pt-BR" sz="2400" dirty="0" smtClean="0"/>
              <a:t>baixo de barragens de concreto.</a:t>
            </a:r>
          </a:p>
          <a:p>
            <a:pPr eaLnBrk="1" hangingPunct="1"/>
            <a:r>
              <a:rPr lang="pt-BR" sz="2400" dirty="0" smtClean="0"/>
              <a:t>Erosão interna de aterros:</a:t>
            </a:r>
          </a:p>
          <a:p>
            <a:pPr lvl="1" eaLnBrk="1" hangingPunct="1">
              <a:buFontTx/>
              <a:buChar char="o"/>
            </a:pPr>
            <a:r>
              <a:rPr lang="pt-BR" sz="2400" dirty="0" smtClean="0"/>
              <a:t>Por caminhos vulneráveis inclusive junto a ou dentro de condutos ou paredes e para dentro de drenos.</a:t>
            </a:r>
          </a:p>
          <a:p>
            <a:pPr lvl="1" eaLnBrk="1" hangingPunct="1">
              <a:buFontTx/>
              <a:buChar char="o"/>
            </a:pPr>
            <a:r>
              <a:rPr lang="pt-BR" sz="2400" dirty="0" smtClean="0"/>
              <a:t>Mediante falhas causadas por assentamento diferencial, arqueamento, construção mal feita, etc.</a:t>
            </a:r>
          </a:p>
          <a:p>
            <a:pPr lvl="1" eaLnBrk="1" hangingPunct="1">
              <a:buFontTx/>
              <a:buChar char="o"/>
            </a:pPr>
            <a:r>
              <a:rPr lang="pt-BR" sz="2400" dirty="0" smtClean="0"/>
              <a:t>Entrando em defeitos geológicos como juntas abertas ou cascalho grosso.</a:t>
            </a:r>
          </a:p>
          <a:p>
            <a:pPr lvl="1" eaLnBrk="1" hangingPunct="1">
              <a:buFontTx/>
              <a:buChar char="o"/>
            </a:pPr>
            <a:r>
              <a:rPr lang="pt-BR" sz="2400" dirty="0" smtClean="0"/>
              <a:t>Da camada de baixa permeabilidade na fundação do aterro, possivelmente causando elevação ou “sangria”.</a:t>
            </a:r>
            <a:endParaRPr lang="pt-BR" sz="2000" dirty="0" smtClean="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a:spLocks noGrp="1"/>
          </p:cNvSpPr>
          <p:nvPr>
            <p:ph type="sldNum" sz="quarter" idx="4294967295"/>
          </p:nvPr>
        </p:nvSpPr>
        <p:spPr>
          <a:xfrm>
            <a:off x="3124200" y="6356350"/>
            <a:ext cx="2895600" cy="365125"/>
          </a:xfrm>
          <a:prstGeom prst="rect">
            <a:avLst/>
          </a:prstGeom>
          <a:noFill/>
        </p:spPr>
        <p:txBody>
          <a:bodyPr/>
          <a:lstStyle/>
          <a:p>
            <a:fld id="{B7BD4098-E959-4C11-AFDC-AE041F0F2937}" type="slidenum">
              <a:rPr lang="en-US" smtClean="0"/>
              <a:pPr/>
              <a:t>39</a:t>
            </a:fld>
            <a:endParaRPr lang="en-US" smtClean="0"/>
          </a:p>
        </p:txBody>
      </p:sp>
      <p:sp>
        <p:nvSpPr>
          <p:cNvPr id="32771" name="Rectangle 2"/>
          <p:cNvSpPr>
            <a:spLocks noGrp="1" noChangeArrowheads="1"/>
          </p:cNvSpPr>
          <p:nvPr>
            <p:ph type="title"/>
          </p:nvPr>
        </p:nvSpPr>
        <p:spPr/>
        <p:txBody>
          <a:bodyPr>
            <a:noAutofit/>
          </a:bodyPr>
          <a:lstStyle/>
          <a:p>
            <a:pPr eaLnBrk="1" hangingPunct="1"/>
            <a:r>
              <a:rPr lang="en-US" dirty="0" err="1"/>
              <a:t>Considerações</a:t>
            </a:r>
            <a:r>
              <a:rPr lang="en-US" dirty="0"/>
              <a:t> </a:t>
            </a:r>
            <a:r>
              <a:rPr lang="en-US" dirty="0" err="1"/>
              <a:t>sobre</a:t>
            </a:r>
            <a:r>
              <a:rPr lang="en-US" dirty="0"/>
              <a:t> </a:t>
            </a:r>
            <a:r>
              <a:rPr lang="en-US" dirty="0" err="1"/>
              <a:t>Modos</a:t>
            </a:r>
            <a:r>
              <a:rPr lang="en-US" dirty="0"/>
              <a:t> </a:t>
            </a:r>
            <a:r>
              <a:rPr lang="en-US" dirty="0" smtClean="0"/>
              <a:t>de </a:t>
            </a:r>
            <a:r>
              <a:rPr lang="en-US" dirty="0" err="1" smtClean="0">
                <a:solidFill>
                  <a:schemeClr val="tx1"/>
                </a:solidFill>
              </a:rPr>
              <a:t>Falhas</a:t>
            </a:r>
            <a:r>
              <a:rPr lang="en-US" dirty="0" smtClean="0">
                <a:solidFill>
                  <a:schemeClr val="tx1"/>
                </a:solidFill>
              </a:rPr>
              <a:t> </a:t>
            </a:r>
            <a:r>
              <a:rPr lang="en-US" dirty="0" err="1" smtClean="0">
                <a:solidFill>
                  <a:schemeClr val="tx1"/>
                </a:solidFill>
              </a:rPr>
              <a:t>Potenciais</a:t>
            </a:r>
            <a:r>
              <a:rPr lang="en-US" dirty="0" smtClean="0">
                <a:solidFill>
                  <a:schemeClr val="tx1"/>
                </a:solidFill>
              </a:rPr>
              <a:t> </a:t>
            </a:r>
            <a:r>
              <a:rPr lang="en-US" dirty="0" smtClean="0"/>
              <a:t>(</a:t>
            </a:r>
            <a:r>
              <a:rPr lang="en-US" dirty="0"/>
              <a:t>cont.)</a:t>
            </a:r>
            <a:endParaRPr lang="en-US" dirty="0" smtClean="0"/>
          </a:p>
        </p:txBody>
      </p:sp>
      <p:sp>
        <p:nvSpPr>
          <p:cNvPr id="32772" name="Rectangle 3"/>
          <p:cNvSpPr>
            <a:spLocks noGrp="1" noChangeArrowheads="1"/>
          </p:cNvSpPr>
          <p:nvPr>
            <p:ph type="body" idx="1"/>
          </p:nvPr>
        </p:nvSpPr>
        <p:spPr>
          <a:xfrm>
            <a:off x="457200" y="1600200"/>
            <a:ext cx="8229600" cy="4724400"/>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spcBef>
                <a:spcPts val="0"/>
              </a:spcBef>
              <a:spcAft>
                <a:spcPts val="600"/>
              </a:spcAft>
            </a:pPr>
            <a:r>
              <a:rPr lang="pt-BR" sz="2800" dirty="0"/>
              <a:t>Deformação diferencial leva a tensões superiores à capacidade da estrutura.</a:t>
            </a:r>
          </a:p>
          <a:p>
            <a:pPr>
              <a:spcBef>
                <a:spcPts val="0"/>
              </a:spcBef>
              <a:spcAft>
                <a:spcPts val="600"/>
              </a:spcAft>
            </a:pPr>
            <a:r>
              <a:rPr lang="pt-BR" sz="2800" dirty="0"/>
              <a:t>Deslizamento em camadas fracas em barragens de contraforte.</a:t>
            </a:r>
          </a:p>
          <a:p>
            <a:pPr>
              <a:spcBef>
                <a:spcPts val="0"/>
              </a:spcBef>
              <a:spcAft>
                <a:spcPts val="600"/>
              </a:spcAft>
            </a:pPr>
            <a:r>
              <a:rPr lang="pt-BR" sz="2800" dirty="0"/>
              <a:t>Obstrução de drenos, ou carga sem precedentes do reservatório, que pode levar a:</a:t>
            </a:r>
          </a:p>
          <a:p>
            <a:pPr lvl="1">
              <a:spcBef>
                <a:spcPts val="0"/>
              </a:spcBef>
              <a:spcAft>
                <a:spcPts val="600"/>
              </a:spcAft>
            </a:pPr>
            <a:r>
              <a:rPr lang="pt-BR" sz="2400" dirty="0"/>
              <a:t>Deslizamento por descontinuidades fracas na fundação de barragens de concreto;</a:t>
            </a:r>
          </a:p>
          <a:p>
            <a:pPr lvl="1">
              <a:spcBef>
                <a:spcPts val="0"/>
              </a:spcBef>
              <a:spcAft>
                <a:spcPts val="600"/>
              </a:spcAft>
            </a:pPr>
            <a:r>
              <a:rPr lang="pt-BR" sz="2400" dirty="0"/>
              <a:t>Deslizamento por juntas de construção mal unidas em barragens de gravidade de concreto.</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4294967295"/>
          </p:nvPr>
        </p:nvSpPr>
        <p:spPr>
          <a:xfrm>
            <a:off x="3124200" y="6245225"/>
            <a:ext cx="2895600" cy="476250"/>
          </a:xfrm>
          <a:prstGeom prst="rect">
            <a:avLst/>
          </a:prstGeom>
          <a:noFill/>
        </p:spPr>
        <p:txBody>
          <a:bodyPr/>
          <a:lstStyle/>
          <a:p>
            <a:pPr algn="ctr"/>
            <a:fld id="{A0DA4951-28F0-40EC-A29B-CB9632693C9A}" type="slidenum">
              <a:rPr lang="en-US" smtClean="0"/>
              <a:pPr algn="ctr"/>
              <a:t>4</a:t>
            </a:fld>
            <a:endParaRPr lang="en-US" smtClean="0"/>
          </a:p>
        </p:txBody>
      </p:sp>
      <p:sp>
        <p:nvSpPr>
          <p:cNvPr id="4099" name="Rectangle 2"/>
          <p:cNvSpPr>
            <a:spLocks noGrp="1" noChangeArrowheads="1"/>
          </p:cNvSpPr>
          <p:nvPr>
            <p:ph type="title"/>
          </p:nvPr>
        </p:nvSpPr>
        <p:spPr>
          <a:xfrm>
            <a:off x="457200" y="457200"/>
            <a:ext cx="8229600" cy="1143000"/>
          </a:xfrm>
        </p:spPr>
        <p:txBody>
          <a:bodyPr>
            <a:normAutofit fontScale="90000"/>
          </a:bodyPr>
          <a:lstStyle/>
          <a:p>
            <a:pPr eaLnBrk="1" hangingPunct="1"/>
            <a:r>
              <a:rPr lang="en-US" sz="4900" dirty="0" err="1" smtClean="0"/>
              <a:t>Examinando</a:t>
            </a:r>
            <a:r>
              <a:rPr lang="en-US" sz="4900" dirty="0" smtClean="0"/>
              <a:t> </a:t>
            </a:r>
            <a:r>
              <a:rPr lang="en-US" sz="4900" dirty="0" err="1" smtClean="0">
                <a:solidFill>
                  <a:schemeClr val="tx1"/>
                </a:solidFill>
              </a:rPr>
              <a:t>Rompimentos</a:t>
            </a:r>
            <a:r>
              <a:rPr lang="en-US" sz="4900" dirty="0" smtClean="0">
                <a:solidFill>
                  <a:srgbClr val="00B050"/>
                </a:solidFill>
              </a:rPr>
              <a:t> </a:t>
            </a:r>
            <a:r>
              <a:rPr lang="en-US" sz="4900" dirty="0" err="1" smtClean="0">
                <a:solidFill>
                  <a:schemeClr val="tx1"/>
                </a:solidFill>
              </a:rPr>
              <a:t>Históricos</a:t>
            </a:r>
            <a:r>
              <a:rPr lang="en-US" sz="4900" dirty="0" smtClean="0">
                <a:solidFill>
                  <a:schemeClr val="tx1"/>
                </a:solidFill>
              </a:rPr>
              <a:t> e </a:t>
            </a:r>
            <a:r>
              <a:rPr lang="en-US" sz="4900" dirty="0" err="1" smtClean="0"/>
              <a:t>suas</a:t>
            </a:r>
            <a:r>
              <a:rPr lang="en-US" sz="4900" dirty="0" smtClean="0"/>
              <a:t> </a:t>
            </a:r>
            <a:r>
              <a:rPr lang="en-US" sz="4900" dirty="0" err="1" smtClean="0"/>
              <a:t>causas</a:t>
            </a:r>
            <a:r>
              <a:rPr lang="en-US" sz="4000" b="1" dirty="0" smtClean="0">
                <a:solidFill>
                  <a:schemeClr val="bg1"/>
                </a:solidFill>
              </a:rPr>
              <a:t/>
            </a:r>
            <a:br>
              <a:rPr lang="en-US" sz="4000" b="1" dirty="0" smtClean="0">
                <a:solidFill>
                  <a:schemeClr val="bg1"/>
                </a:solidFill>
              </a:rPr>
            </a:br>
            <a:endParaRPr lang="en-US" sz="4000" b="1" dirty="0" smtClean="0">
              <a:solidFill>
                <a:schemeClr val="bg1"/>
              </a:solidFill>
            </a:endParaRPr>
          </a:p>
        </p:txBody>
      </p:sp>
      <p:sp>
        <p:nvSpPr>
          <p:cNvPr id="4100" name="Rectangle 3"/>
          <p:cNvSpPr>
            <a:spLocks noGrp="1" noChangeArrowheads="1"/>
          </p:cNvSpPr>
          <p:nvPr>
            <p:ph type="body" idx="1"/>
          </p:nvPr>
        </p:nvSpPr>
        <p:spPr>
          <a:xfrm>
            <a:off x="457200" y="1524000"/>
            <a:ext cx="8229600" cy="4525963"/>
          </a:xfrm>
        </p:spPr>
        <p:txBody>
          <a:bodyPr>
            <a:normAutofit lnSpcReduction="10000"/>
          </a:bodyPr>
          <a:lstStyle/>
          <a:p>
            <a:pPr eaLnBrk="1" hangingPunct="1"/>
            <a:r>
              <a:rPr lang="en-US" sz="2400" dirty="0" smtClean="0"/>
              <a:t>A </a:t>
            </a:r>
            <a:r>
              <a:rPr lang="en-US" sz="2400" dirty="0" err="1" smtClean="0"/>
              <a:t>legislação</a:t>
            </a:r>
            <a:r>
              <a:rPr lang="en-US" sz="2400" dirty="0" smtClean="0"/>
              <a:t> </a:t>
            </a:r>
            <a:r>
              <a:rPr lang="en-US" sz="2400" dirty="0" err="1" smtClean="0"/>
              <a:t>pós</a:t>
            </a:r>
            <a:r>
              <a:rPr lang="en-US" sz="2400" dirty="0" smtClean="0"/>
              <a:t>- </a:t>
            </a:r>
            <a:r>
              <a:rPr lang="en-US" sz="2400" dirty="0" err="1" smtClean="0"/>
              <a:t>BarragemTeton</a:t>
            </a:r>
            <a:r>
              <a:rPr lang="en-US" sz="2400" dirty="0" smtClean="0"/>
              <a:t> </a:t>
            </a:r>
            <a:r>
              <a:rPr lang="en-US" sz="2400" dirty="0" err="1" smtClean="0"/>
              <a:t>sobre</a:t>
            </a:r>
            <a:r>
              <a:rPr lang="en-US" sz="2400" dirty="0" smtClean="0"/>
              <a:t> </a:t>
            </a:r>
            <a:r>
              <a:rPr lang="en-US" sz="2400" dirty="0" err="1" smtClean="0"/>
              <a:t>segurança</a:t>
            </a:r>
            <a:r>
              <a:rPr lang="en-US" sz="2400" dirty="0" smtClean="0"/>
              <a:t> de </a:t>
            </a:r>
            <a:r>
              <a:rPr lang="en-US" sz="2400" dirty="0" err="1" smtClean="0"/>
              <a:t>barragens</a:t>
            </a:r>
            <a:r>
              <a:rPr lang="en-US" sz="2400" dirty="0" smtClean="0"/>
              <a:t> </a:t>
            </a:r>
            <a:r>
              <a:rPr lang="en-US" sz="2400" dirty="0" err="1" smtClean="0"/>
              <a:t>respondeu</a:t>
            </a:r>
            <a:r>
              <a:rPr lang="en-US" sz="2400" dirty="0" smtClean="0"/>
              <a:t> a </a:t>
            </a:r>
            <a:r>
              <a:rPr lang="en-US" sz="2400" dirty="0" err="1" smtClean="0"/>
              <a:t>mudanças</a:t>
            </a:r>
            <a:r>
              <a:rPr lang="en-US" sz="2400" dirty="0" smtClean="0"/>
              <a:t> no </a:t>
            </a:r>
            <a:r>
              <a:rPr lang="en-US" sz="2400" dirty="0" err="1" smtClean="0"/>
              <a:t>estado</a:t>
            </a:r>
            <a:r>
              <a:rPr lang="en-US" sz="2400" dirty="0" smtClean="0"/>
              <a:t> da arte, </a:t>
            </a:r>
            <a:r>
              <a:rPr lang="en-US" sz="2400" dirty="0" err="1" smtClean="0"/>
              <a:t>cargas</a:t>
            </a:r>
            <a:r>
              <a:rPr lang="en-US" sz="2400" dirty="0" smtClean="0"/>
              <a:t> </a:t>
            </a:r>
            <a:r>
              <a:rPr lang="en-US" sz="2400" dirty="0" err="1" smtClean="0"/>
              <a:t>sísmicas</a:t>
            </a:r>
            <a:r>
              <a:rPr lang="en-US" sz="2400" dirty="0" smtClean="0"/>
              <a:t> e </a:t>
            </a:r>
            <a:r>
              <a:rPr lang="en-US" sz="2400" dirty="0" err="1" smtClean="0"/>
              <a:t>cheias</a:t>
            </a:r>
            <a:r>
              <a:rPr lang="en-US" sz="2400" dirty="0" smtClean="0"/>
              <a:t>. Estes </a:t>
            </a:r>
            <a:r>
              <a:rPr lang="en-US" sz="2400" dirty="0" err="1" smtClean="0"/>
              <a:t>dois</a:t>
            </a:r>
            <a:r>
              <a:rPr lang="en-US" sz="2400" dirty="0" smtClean="0"/>
              <a:t> </a:t>
            </a:r>
            <a:r>
              <a:rPr lang="en-US" sz="2400" dirty="0" err="1" smtClean="0"/>
              <a:t>últimos</a:t>
            </a:r>
            <a:r>
              <a:rPr lang="en-US" sz="2400" dirty="0" smtClean="0"/>
              <a:t> </a:t>
            </a:r>
            <a:r>
              <a:rPr lang="en-US" sz="2400" dirty="0" err="1" smtClean="0"/>
              <a:t>fatores</a:t>
            </a:r>
            <a:r>
              <a:rPr lang="en-US" sz="2400" dirty="0" smtClean="0"/>
              <a:t> </a:t>
            </a:r>
            <a:r>
              <a:rPr lang="en-US" sz="2400" dirty="0" err="1" smtClean="0"/>
              <a:t>puderam</a:t>
            </a:r>
            <a:r>
              <a:rPr lang="en-US" sz="2400" dirty="0" smtClean="0"/>
              <a:t> </a:t>
            </a:r>
            <a:r>
              <a:rPr lang="en-US" sz="2400" dirty="0" err="1" smtClean="0"/>
              <a:t>ser</a:t>
            </a:r>
            <a:r>
              <a:rPr lang="en-US" sz="2400" dirty="0" smtClean="0"/>
              <a:t> </a:t>
            </a:r>
            <a:r>
              <a:rPr lang="en-US" sz="2400" dirty="0" err="1" smtClean="0"/>
              <a:t>analisados</a:t>
            </a:r>
            <a:r>
              <a:rPr lang="en-US" sz="2400" dirty="0" smtClean="0"/>
              <a:t>, mas o </a:t>
            </a:r>
            <a:r>
              <a:rPr lang="en-US" sz="2400" dirty="0" err="1" smtClean="0"/>
              <a:t>estado</a:t>
            </a:r>
            <a:r>
              <a:rPr lang="en-US" sz="2400" dirty="0" smtClean="0"/>
              <a:t>-da-art era </a:t>
            </a:r>
            <a:r>
              <a:rPr lang="en-US" sz="2400" dirty="0" err="1" smtClean="0"/>
              <a:t>mais</a:t>
            </a:r>
            <a:r>
              <a:rPr lang="en-US" sz="2400" dirty="0" smtClean="0"/>
              <a:t> </a:t>
            </a:r>
            <a:r>
              <a:rPr lang="en-US" sz="2400" dirty="0" err="1" smtClean="0"/>
              <a:t>difícil</a:t>
            </a:r>
            <a:r>
              <a:rPr lang="en-US" sz="2400" dirty="0" smtClean="0"/>
              <a:t> </a:t>
            </a:r>
            <a:r>
              <a:rPr lang="en-US" sz="2400" dirty="0" err="1" smtClean="0"/>
              <a:t>definir</a:t>
            </a:r>
            <a:r>
              <a:rPr lang="en-US" sz="2400" dirty="0" smtClean="0"/>
              <a:t>.</a:t>
            </a:r>
          </a:p>
          <a:p>
            <a:pPr eaLnBrk="1" hangingPunct="1"/>
            <a:r>
              <a:rPr lang="en-US" sz="2400" dirty="0" smtClean="0"/>
              <a:t>A </a:t>
            </a:r>
            <a:r>
              <a:rPr lang="en-US" sz="2400" dirty="0" err="1" smtClean="0"/>
              <a:t>Barragem</a:t>
            </a:r>
            <a:r>
              <a:rPr lang="en-US" sz="2400" dirty="0" smtClean="0"/>
              <a:t> Teton </a:t>
            </a:r>
            <a:r>
              <a:rPr lang="en-US" sz="2400" dirty="0" err="1" smtClean="0"/>
              <a:t>rompeu</a:t>
            </a:r>
            <a:r>
              <a:rPr lang="en-US" sz="2400" dirty="0" smtClean="0"/>
              <a:t> </a:t>
            </a:r>
            <a:r>
              <a:rPr lang="en-US" sz="2400" dirty="0" err="1" smtClean="0"/>
              <a:t>por</a:t>
            </a:r>
            <a:r>
              <a:rPr lang="en-US" sz="2400" dirty="0" smtClean="0"/>
              <a:t> </a:t>
            </a:r>
            <a:r>
              <a:rPr lang="en-US" sz="2400" dirty="0" err="1" smtClean="0"/>
              <a:t>erosão</a:t>
            </a:r>
            <a:r>
              <a:rPr lang="en-US" sz="2400" dirty="0" smtClean="0"/>
              <a:t> </a:t>
            </a:r>
            <a:r>
              <a:rPr lang="en-US" sz="2400" dirty="0" err="1" smtClean="0"/>
              <a:t>interna</a:t>
            </a:r>
            <a:r>
              <a:rPr lang="en-US" sz="2400" dirty="0" smtClean="0"/>
              <a:t>, mas </a:t>
            </a:r>
            <a:r>
              <a:rPr lang="en-US" sz="2400" dirty="0" err="1" smtClean="0"/>
              <a:t>esse</a:t>
            </a:r>
            <a:r>
              <a:rPr lang="en-US" sz="2400" dirty="0" smtClean="0"/>
              <a:t> </a:t>
            </a:r>
            <a:r>
              <a:rPr lang="en-US" sz="2400" dirty="0" err="1" smtClean="0"/>
              <a:t>modo</a:t>
            </a:r>
            <a:r>
              <a:rPr lang="en-US" sz="2400" dirty="0" smtClean="0"/>
              <a:t> de </a:t>
            </a:r>
            <a:r>
              <a:rPr lang="en-US" sz="2400" dirty="0" err="1" smtClean="0"/>
              <a:t>falha</a:t>
            </a:r>
            <a:r>
              <a:rPr lang="en-US" sz="2400" dirty="0" smtClean="0"/>
              <a:t> </a:t>
            </a:r>
            <a:r>
              <a:rPr lang="en-US" sz="2400" dirty="0" err="1" smtClean="0"/>
              <a:t>não</a:t>
            </a:r>
            <a:r>
              <a:rPr lang="en-US" sz="2400" dirty="0" smtClean="0"/>
              <a:t> </a:t>
            </a:r>
            <a:r>
              <a:rPr lang="en-US" sz="2400" dirty="0" err="1" smtClean="0"/>
              <a:t>foi</a:t>
            </a:r>
            <a:r>
              <a:rPr lang="en-US" sz="2400" dirty="0" smtClean="0"/>
              <a:t> </a:t>
            </a:r>
            <a:r>
              <a:rPr lang="en-US" sz="2400" dirty="0" err="1" smtClean="0"/>
              <a:t>explicitado</a:t>
            </a:r>
            <a:r>
              <a:rPr lang="en-US" sz="2400" dirty="0" smtClean="0"/>
              <a:t>.</a:t>
            </a:r>
          </a:p>
          <a:p>
            <a:pPr eaLnBrk="1" hangingPunct="1"/>
            <a:r>
              <a:rPr lang="en-US" sz="2400" dirty="0" smtClean="0"/>
              <a:t>No </a:t>
            </a:r>
            <a:r>
              <a:rPr lang="en-US" sz="2400" dirty="0" err="1" smtClean="0"/>
              <a:t>entanto</a:t>
            </a:r>
            <a:r>
              <a:rPr lang="en-US" sz="2400" dirty="0" smtClean="0"/>
              <a:t>, </a:t>
            </a:r>
            <a:r>
              <a:rPr lang="en-US" sz="2400" dirty="0" err="1" smtClean="0"/>
              <a:t>os</a:t>
            </a:r>
            <a:r>
              <a:rPr lang="en-US" sz="2400" dirty="0" smtClean="0"/>
              <a:t> dados </a:t>
            </a:r>
            <a:r>
              <a:rPr lang="en-US" sz="2400" dirty="0" err="1" smtClean="0"/>
              <a:t>indicam</a:t>
            </a:r>
            <a:r>
              <a:rPr lang="en-US" sz="2400" dirty="0" smtClean="0"/>
              <a:t> </a:t>
            </a:r>
            <a:r>
              <a:rPr lang="en-US" sz="2400" dirty="0" err="1" smtClean="0"/>
              <a:t>que</a:t>
            </a:r>
            <a:r>
              <a:rPr lang="en-US" sz="2400" dirty="0" smtClean="0"/>
              <a:t> a </a:t>
            </a:r>
            <a:r>
              <a:rPr lang="en-US" sz="2400" dirty="0" err="1" smtClean="0"/>
              <a:t>maioria</a:t>
            </a:r>
            <a:r>
              <a:rPr lang="en-US" sz="2400" dirty="0" smtClean="0"/>
              <a:t> das </a:t>
            </a:r>
            <a:r>
              <a:rPr lang="en-US" sz="2400" dirty="0" err="1" smtClean="0"/>
              <a:t>rupturas</a:t>
            </a:r>
            <a:r>
              <a:rPr lang="en-US" sz="2400" dirty="0" smtClean="0"/>
              <a:t> </a:t>
            </a:r>
            <a:r>
              <a:rPr lang="en-US" sz="2400" dirty="0" err="1" smtClean="0"/>
              <a:t>em</a:t>
            </a:r>
            <a:r>
              <a:rPr lang="en-US" sz="2400" dirty="0" smtClean="0"/>
              <a:t> </a:t>
            </a:r>
            <a:r>
              <a:rPr lang="en-US" sz="2400" dirty="0" err="1" smtClean="0"/>
              <a:t>grandes</a:t>
            </a:r>
            <a:r>
              <a:rPr lang="en-US" sz="2400" dirty="0" smtClean="0"/>
              <a:t> </a:t>
            </a:r>
            <a:r>
              <a:rPr lang="en-US" sz="2400" dirty="0" err="1" smtClean="0"/>
              <a:t>barragens</a:t>
            </a:r>
            <a:r>
              <a:rPr lang="en-US" sz="2400" dirty="0" smtClean="0"/>
              <a:t> (no </a:t>
            </a:r>
            <a:r>
              <a:rPr lang="en-US" sz="2400" dirty="0" err="1" smtClean="0"/>
              <a:t>oeste</a:t>
            </a:r>
            <a:r>
              <a:rPr lang="en-US" sz="2400" dirty="0" smtClean="0"/>
              <a:t> dos EUA) </a:t>
            </a:r>
            <a:r>
              <a:rPr lang="en-US" sz="2400" dirty="0" err="1" smtClean="0"/>
              <a:t>foi</a:t>
            </a:r>
            <a:r>
              <a:rPr lang="en-US" sz="2400" dirty="0" smtClean="0"/>
              <a:t> </a:t>
            </a:r>
            <a:r>
              <a:rPr lang="en-US" sz="2400" dirty="0" err="1" smtClean="0"/>
              <a:t>causada</a:t>
            </a:r>
            <a:r>
              <a:rPr lang="en-US" sz="2400" dirty="0" smtClean="0"/>
              <a:t> </a:t>
            </a:r>
            <a:r>
              <a:rPr lang="en-US" sz="2400" dirty="0" err="1" smtClean="0"/>
              <a:t>por</a:t>
            </a:r>
            <a:r>
              <a:rPr lang="en-US" sz="2400" dirty="0" smtClean="0"/>
              <a:t> </a:t>
            </a:r>
            <a:r>
              <a:rPr lang="en-US" sz="2400" dirty="0" err="1" smtClean="0"/>
              <a:t>erosão</a:t>
            </a:r>
            <a:r>
              <a:rPr lang="en-US" sz="2400" dirty="0" smtClean="0"/>
              <a:t> </a:t>
            </a:r>
            <a:r>
              <a:rPr lang="en-US" sz="2400" dirty="0" err="1" smtClean="0"/>
              <a:t>interna</a:t>
            </a:r>
            <a:r>
              <a:rPr lang="en-US" sz="2400" dirty="0" smtClean="0"/>
              <a:t>.</a:t>
            </a:r>
          </a:p>
          <a:p>
            <a:pPr eaLnBrk="1" hangingPunct="1"/>
            <a:r>
              <a:rPr lang="en-US" sz="2400" dirty="0" err="1" smtClean="0"/>
              <a:t>Análises</a:t>
            </a:r>
            <a:r>
              <a:rPr lang="en-US" sz="2400" dirty="0" smtClean="0"/>
              <a:t> </a:t>
            </a:r>
            <a:r>
              <a:rPr lang="en-US" sz="2400" dirty="0" err="1" smtClean="0"/>
              <a:t>baseadas</a:t>
            </a:r>
            <a:r>
              <a:rPr lang="en-US" sz="2400" dirty="0" smtClean="0"/>
              <a:t> </a:t>
            </a:r>
            <a:r>
              <a:rPr lang="en-US" sz="2400" dirty="0" err="1" smtClean="0"/>
              <a:t>em</a:t>
            </a:r>
            <a:r>
              <a:rPr lang="en-US" sz="2400" dirty="0" smtClean="0"/>
              <a:t> </a:t>
            </a:r>
            <a:r>
              <a:rPr lang="en-US" sz="2400" dirty="0" err="1" smtClean="0"/>
              <a:t>normas</a:t>
            </a:r>
            <a:r>
              <a:rPr lang="en-US" sz="2400" dirty="0" smtClean="0"/>
              <a:t> </a:t>
            </a:r>
            <a:r>
              <a:rPr lang="en-US" sz="2400" dirty="0" err="1" smtClean="0"/>
              <a:t>não</a:t>
            </a:r>
            <a:r>
              <a:rPr lang="en-US" sz="2400" dirty="0" smtClean="0"/>
              <a:t> </a:t>
            </a:r>
            <a:r>
              <a:rPr lang="en-US" sz="2400" dirty="0" err="1" smtClean="0"/>
              <a:t>fornecem</a:t>
            </a:r>
            <a:r>
              <a:rPr lang="en-US" sz="2400" dirty="0" smtClean="0"/>
              <a:t> um </a:t>
            </a:r>
            <a:r>
              <a:rPr lang="en-US" sz="2400" dirty="0" err="1" smtClean="0"/>
              <a:t>quadro</a:t>
            </a:r>
            <a:r>
              <a:rPr lang="en-US" sz="2400" dirty="0" smtClean="0"/>
              <a:t> </a:t>
            </a:r>
            <a:r>
              <a:rPr lang="en-US" sz="2400" dirty="0" err="1" smtClean="0"/>
              <a:t>completo</a:t>
            </a:r>
            <a:r>
              <a:rPr lang="en-US" sz="2400" dirty="0" smtClean="0"/>
              <a:t> da </a:t>
            </a:r>
            <a:r>
              <a:rPr lang="en-US" sz="2400" dirty="0" err="1" smtClean="0"/>
              <a:t>segurança</a:t>
            </a:r>
            <a:r>
              <a:rPr lang="en-US" sz="2400" dirty="0" smtClean="0"/>
              <a:t> de </a:t>
            </a:r>
            <a:r>
              <a:rPr lang="en-US" sz="2400" dirty="0" err="1" smtClean="0"/>
              <a:t>barragens</a:t>
            </a:r>
            <a:r>
              <a:rPr lang="en-US" sz="2400" dirty="0" smtClean="0"/>
              <a:t>.</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
          <p:cNvSpPr>
            <a:spLocks noGrp="1"/>
          </p:cNvSpPr>
          <p:nvPr>
            <p:ph type="sldNum" sz="quarter" idx="4294967295"/>
          </p:nvPr>
        </p:nvSpPr>
        <p:spPr>
          <a:xfrm>
            <a:off x="3124200" y="6356350"/>
            <a:ext cx="2895600" cy="365125"/>
          </a:xfrm>
          <a:prstGeom prst="rect">
            <a:avLst/>
          </a:prstGeom>
          <a:noFill/>
        </p:spPr>
        <p:txBody>
          <a:bodyPr/>
          <a:lstStyle/>
          <a:p>
            <a:fld id="{C5F2652F-0930-446A-94E4-8F531337B044}" type="slidenum">
              <a:rPr lang="en-US" smtClean="0"/>
              <a:pPr/>
              <a:t>40</a:t>
            </a:fld>
            <a:endParaRPr lang="en-US" smtClean="0"/>
          </a:p>
        </p:txBody>
      </p:sp>
      <p:sp>
        <p:nvSpPr>
          <p:cNvPr id="33795" name="Rectangle 2"/>
          <p:cNvSpPr>
            <a:spLocks noGrp="1" noChangeArrowheads="1"/>
          </p:cNvSpPr>
          <p:nvPr>
            <p:ph type="title"/>
          </p:nvPr>
        </p:nvSpPr>
        <p:spPr/>
        <p:txBody>
          <a:bodyPr>
            <a:noAutofit/>
          </a:bodyPr>
          <a:lstStyle/>
          <a:p>
            <a:pPr eaLnBrk="1" hangingPunct="1"/>
            <a:r>
              <a:rPr lang="en-US" dirty="0" err="1"/>
              <a:t>Considerações</a:t>
            </a:r>
            <a:r>
              <a:rPr lang="en-US" dirty="0"/>
              <a:t> </a:t>
            </a:r>
            <a:r>
              <a:rPr lang="en-US" dirty="0" err="1"/>
              <a:t>sobre</a:t>
            </a:r>
            <a:r>
              <a:rPr lang="en-US" dirty="0"/>
              <a:t> </a:t>
            </a:r>
            <a:r>
              <a:rPr lang="en-US" dirty="0" err="1"/>
              <a:t>Modos</a:t>
            </a:r>
            <a:r>
              <a:rPr lang="en-US" dirty="0"/>
              <a:t> </a:t>
            </a:r>
            <a:r>
              <a:rPr lang="en-US" dirty="0" smtClean="0"/>
              <a:t>de </a:t>
            </a:r>
            <a:r>
              <a:rPr lang="en-US" dirty="0" err="1" smtClean="0">
                <a:solidFill>
                  <a:schemeClr val="tx1"/>
                </a:solidFill>
              </a:rPr>
              <a:t>Falhas</a:t>
            </a:r>
            <a:r>
              <a:rPr lang="en-US" dirty="0" smtClean="0">
                <a:solidFill>
                  <a:schemeClr val="tx1"/>
                </a:solidFill>
              </a:rPr>
              <a:t> </a:t>
            </a:r>
            <a:r>
              <a:rPr lang="en-US" dirty="0" err="1" smtClean="0">
                <a:solidFill>
                  <a:schemeClr val="tx1"/>
                </a:solidFill>
              </a:rPr>
              <a:t>Potenciais</a:t>
            </a:r>
            <a:r>
              <a:rPr lang="en-US" dirty="0" smtClean="0">
                <a:solidFill>
                  <a:schemeClr val="tx1"/>
                </a:solidFill>
              </a:rPr>
              <a:t> </a:t>
            </a:r>
            <a:r>
              <a:rPr lang="en-US" dirty="0" smtClean="0"/>
              <a:t>(</a:t>
            </a:r>
            <a:r>
              <a:rPr lang="en-US" dirty="0"/>
              <a:t>cont.)</a:t>
            </a:r>
            <a:endParaRPr lang="en-US" dirty="0" smtClean="0"/>
          </a:p>
        </p:txBody>
      </p:sp>
      <p:sp>
        <p:nvSpPr>
          <p:cNvPr id="33796" name="Rectangle 3"/>
          <p:cNvSpPr>
            <a:spLocks noGrp="1" noChangeArrowheads="1"/>
          </p:cNvSpPr>
          <p:nvPr>
            <p:ph type="body" idx="1"/>
          </p:nvPr>
        </p:nvSpPr>
        <p:spPr>
          <a:xfrm>
            <a:off x="457200" y="1600200"/>
            <a:ext cx="8229600" cy="4724400"/>
          </a:xfrm>
          <a:noFill/>
          <a:ln w="9525">
            <a:noFill/>
            <a:miter lim="800000"/>
            <a:headEnd/>
            <a:tailEnd/>
          </a:ln>
          <a:effectLst/>
        </p:spPr>
        <p:txBody>
          <a:bodyPr vert="horz" wrap="square" lIns="91440" tIns="45720" rIns="91440" bIns="45720" numCol="1" anchor="t" anchorCtr="0" compatLnSpc="1">
            <a:prstTxWarp prst="textNoShape">
              <a:avLst/>
            </a:prstTxWarp>
            <a:normAutofit fontScale="85000" lnSpcReduction="20000"/>
          </a:bodyPr>
          <a:lstStyle/>
          <a:p>
            <a:pPr>
              <a:lnSpc>
                <a:spcPct val="110000"/>
              </a:lnSpc>
              <a:spcBef>
                <a:spcPts val="0"/>
              </a:spcBef>
              <a:spcAft>
                <a:spcPts val="600"/>
              </a:spcAft>
            </a:pPr>
            <a:r>
              <a:rPr lang="pt-BR" sz="2800" dirty="0" smtClean="0"/>
              <a:t>Falha sísmica de pilares de vertedouros e perda de comportas</a:t>
            </a:r>
            <a:r>
              <a:rPr lang="en-US" sz="2800" dirty="0" smtClean="0"/>
              <a:t>.</a:t>
            </a:r>
            <a:endParaRPr lang="en-US" sz="2800" dirty="0"/>
          </a:p>
          <a:p>
            <a:pPr>
              <a:lnSpc>
                <a:spcPct val="110000"/>
              </a:lnSpc>
              <a:spcBef>
                <a:spcPts val="0"/>
              </a:spcBef>
              <a:spcAft>
                <a:spcPts val="600"/>
              </a:spcAft>
            </a:pPr>
            <a:r>
              <a:rPr lang="pt-BR" sz="2800" dirty="0" smtClean="0"/>
              <a:t>Falha sísmica da parede do vertedouro e erosão do aterro.</a:t>
            </a:r>
          </a:p>
          <a:p>
            <a:pPr>
              <a:lnSpc>
                <a:spcPct val="110000"/>
              </a:lnSpc>
              <a:spcBef>
                <a:spcPts val="0"/>
              </a:spcBef>
              <a:spcAft>
                <a:spcPts val="600"/>
              </a:spcAft>
            </a:pPr>
            <a:r>
              <a:rPr lang="pt-BR" sz="2800" dirty="0" smtClean="0"/>
              <a:t>Liquefação sísmica, deformação excede a borda livre ou erosão por percolação através de fissuras.</a:t>
            </a:r>
          </a:p>
          <a:p>
            <a:pPr>
              <a:lnSpc>
                <a:spcPct val="110000"/>
              </a:lnSpc>
              <a:spcBef>
                <a:spcPts val="0"/>
              </a:spcBef>
              <a:spcAft>
                <a:spcPts val="600"/>
              </a:spcAft>
            </a:pPr>
            <a:r>
              <a:rPr lang="pt-BR" sz="2800" dirty="0" smtClean="0"/>
              <a:t>Fissura sísmica / deslizamento de barragens de gravidade de concreto ou de contraforte.</a:t>
            </a:r>
          </a:p>
          <a:p>
            <a:pPr>
              <a:lnSpc>
                <a:spcPct val="110000"/>
              </a:lnSpc>
              <a:spcBef>
                <a:spcPts val="0"/>
              </a:spcBef>
              <a:spcAft>
                <a:spcPts val="600"/>
              </a:spcAft>
            </a:pPr>
            <a:r>
              <a:rPr lang="pt-BR" sz="2800" dirty="0" smtClean="0"/>
              <a:t>Fissura sísmica </a:t>
            </a:r>
            <a:r>
              <a:rPr lang="en-US" sz="2800" dirty="0" smtClean="0"/>
              <a:t>/ </a:t>
            </a:r>
            <a:r>
              <a:rPr lang="pt-BR" sz="2800" dirty="0" smtClean="0"/>
              <a:t>deslocamento</a:t>
            </a:r>
            <a:r>
              <a:rPr lang="en-US" sz="2800" dirty="0" smtClean="0"/>
              <a:t> de </a:t>
            </a:r>
            <a:r>
              <a:rPr lang="pt-BR" sz="2800" dirty="0" smtClean="0"/>
              <a:t>barragens </a:t>
            </a:r>
            <a:r>
              <a:rPr lang="pt-BR" sz="2800" dirty="0"/>
              <a:t>de concreto em </a:t>
            </a:r>
            <a:r>
              <a:rPr lang="pt-BR" sz="2800" dirty="0" smtClean="0"/>
              <a:t>arco.</a:t>
            </a:r>
            <a:endParaRPr lang="en-US" sz="2800" dirty="0"/>
          </a:p>
          <a:p>
            <a:pPr>
              <a:lnSpc>
                <a:spcPct val="110000"/>
              </a:lnSpc>
              <a:spcBef>
                <a:spcPts val="0"/>
              </a:spcBef>
              <a:spcAft>
                <a:spcPts val="600"/>
              </a:spcAft>
            </a:pPr>
            <a:r>
              <a:rPr lang="pt-BR" sz="2800" dirty="0" smtClean="0"/>
              <a:t>Falha sísmica dos contrafortes da barragem devido a cargas no sentido transversal ao cânion.</a:t>
            </a:r>
            <a:endParaRPr lang="pt-BR" sz="2800"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42097" y="1143000"/>
            <a:ext cx="7772400" cy="1470025"/>
          </a:xfrm>
        </p:spPr>
        <p:txBody>
          <a:bodyPr/>
          <a:lstStyle/>
          <a:p>
            <a:pPr eaLnBrk="1" hangingPunct="1">
              <a:spcAft>
                <a:spcPts val="1200"/>
              </a:spcAft>
            </a:pPr>
            <a:r>
              <a:rPr lang="pt-BR" dirty="0" smtClean="0">
                <a:ea typeface="ＭＳ Ｐゴシック"/>
              </a:rPr>
              <a:t>MEDIDAS INTERINAS PARA A REDUÇÃO DE RISCO</a:t>
            </a:r>
            <a:br>
              <a:rPr lang="pt-BR" dirty="0" smtClean="0">
                <a:ea typeface="ＭＳ Ｐゴシック"/>
              </a:rPr>
            </a:br>
            <a:r>
              <a:rPr lang="pt-BR" dirty="0" smtClean="0">
                <a:ea typeface="ＭＳ Ｐゴシック"/>
              </a:rPr>
              <a:t/>
            </a:r>
            <a:br>
              <a:rPr lang="pt-BR" dirty="0" smtClean="0">
                <a:ea typeface="ＭＳ Ｐゴシック"/>
              </a:rPr>
            </a:br>
            <a:r>
              <a:rPr lang="pt-BR" dirty="0" smtClean="0">
                <a:ea typeface="ＭＳ Ｐゴシック"/>
              </a:rPr>
              <a:t>MIPRR</a:t>
            </a:r>
          </a:p>
        </p:txBody>
      </p:sp>
      <p:sp>
        <p:nvSpPr>
          <p:cNvPr id="3075" name="Text Box 4"/>
          <p:cNvSpPr txBox="1">
            <a:spLocks noChangeArrowheads="1"/>
          </p:cNvSpPr>
          <p:nvPr/>
        </p:nvSpPr>
        <p:spPr bwMode="auto">
          <a:xfrm>
            <a:off x="838200" y="3505200"/>
            <a:ext cx="3505200" cy="1277273"/>
          </a:xfrm>
          <a:prstGeom prst="rect">
            <a:avLst/>
          </a:prstGeom>
          <a:noFill/>
          <a:ln w="9525">
            <a:noFill/>
            <a:miter lim="800000"/>
            <a:headEnd/>
            <a:tailEnd/>
          </a:ln>
        </p:spPr>
        <p:txBody>
          <a:bodyPr>
            <a:spAutoFit/>
          </a:bodyPr>
          <a:lstStyle/>
          <a:p>
            <a:pPr>
              <a:spcBef>
                <a:spcPct val="50000"/>
              </a:spcBef>
            </a:pPr>
            <a:r>
              <a:rPr lang="en-US" sz="1400" dirty="0" smtClean="0"/>
              <a:t>Dave Paul, P.E.</a:t>
            </a:r>
          </a:p>
          <a:p>
            <a:pPr>
              <a:spcBef>
                <a:spcPct val="50000"/>
              </a:spcBef>
            </a:pPr>
            <a:r>
              <a:rPr lang="en-US" sz="1400" dirty="0" smtClean="0"/>
              <a:t>Lead Civil Engineer</a:t>
            </a:r>
          </a:p>
          <a:p>
            <a:pPr>
              <a:spcBef>
                <a:spcPct val="50000"/>
              </a:spcBef>
            </a:pPr>
            <a:r>
              <a:rPr lang="en-US" sz="1400" dirty="0" smtClean="0"/>
              <a:t>Risk Management Center </a:t>
            </a:r>
            <a:endParaRPr lang="en-US" sz="1400" dirty="0"/>
          </a:p>
          <a:p>
            <a:pPr>
              <a:spcBef>
                <a:spcPct val="50000"/>
              </a:spcBef>
            </a:pPr>
            <a:endParaRPr lang="en-US" sz="1400" dirty="0"/>
          </a:p>
        </p:txBody>
      </p:sp>
      <p:sp>
        <p:nvSpPr>
          <p:cNvPr id="4" name="Text Box 4"/>
          <p:cNvSpPr txBox="1">
            <a:spLocks noChangeArrowheads="1"/>
          </p:cNvSpPr>
          <p:nvPr/>
        </p:nvSpPr>
        <p:spPr bwMode="auto">
          <a:xfrm>
            <a:off x="609600" y="4953000"/>
            <a:ext cx="4191000" cy="984885"/>
          </a:xfrm>
          <a:prstGeom prst="rect">
            <a:avLst/>
          </a:prstGeom>
          <a:noFill/>
          <a:ln w="9525">
            <a:noFill/>
            <a:miter lim="800000"/>
            <a:headEnd/>
            <a:tailEnd/>
          </a:ln>
        </p:spPr>
        <p:txBody>
          <a:bodyPr wrap="square">
            <a:spAutoFit/>
          </a:bodyPr>
          <a:lstStyle/>
          <a:p>
            <a:pPr>
              <a:spcBef>
                <a:spcPct val="50000"/>
              </a:spcBef>
            </a:pPr>
            <a:r>
              <a:rPr lang="en-US" sz="1600" dirty="0" smtClean="0"/>
              <a:t>Com </a:t>
            </a:r>
            <a:r>
              <a:rPr lang="en-US" sz="1600" dirty="0" err="1" smtClean="0"/>
              <a:t>agradecimentos</a:t>
            </a:r>
            <a:r>
              <a:rPr lang="en-US" sz="1600" dirty="0" smtClean="0"/>
              <a:t> a</a:t>
            </a:r>
            <a:r>
              <a:rPr lang="en-US" sz="1600" dirty="0" smtClean="0">
                <a:solidFill>
                  <a:srgbClr val="00B050"/>
                </a:solidFill>
              </a:rPr>
              <a:t>:</a:t>
            </a:r>
            <a:endParaRPr lang="en-US" sz="1600" dirty="0">
              <a:solidFill>
                <a:srgbClr val="00B050"/>
              </a:solidFill>
            </a:endParaRPr>
          </a:p>
          <a:p>
            <a:pPr>
              <a:spcBef>
                <a:spcPct val="50000"/>
              </a:spcBef>
            </a:pPr>
            <a:r>
              <a:rPr lang="en-US" sz="1400" dirty="0" smtClean="0"/>
              <a:t>Jacob Davis, P.E., Geotechnical Engineer w/ RMC</a:t>
            </a:r>
          </a:p>
          <a:p>
            <a:pPr>
              <a:spcBef>
                <a:spcPct val="50000"/>
              </a:spcBef>
            </a:pPr>
            <a:r>
              <a:rPr lang="en-US" sz="1400" dirty="0" smtClean="0"/>
              <a:t>Jeff </a:t>
            </a:r>
            <a:r>
              <a:rPr lang="en-US" sz="1400" dirty="0" err="1" smtClean="0"/>
              <a:t>McClenathan</a:t>
            </a:r>
            <a:r>
              <a:rPr lang="en-US" sz="1400" dirty="0" smtClean="0"/>
              <a:t>, P.E., Senior H&amp;H with RMC</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Fonte</a:t>
            </a:r>
            <a:endParaRPr lang="en-US" dirty="0"/>
          </a:p>
        </p:txBody>
      </p:sp>
      <p:pic>
        <p:nvPicPr>
          <p:cNvPr id="1027" name="Picture 3"/>
          <p:cNvPicPr>
            <a:picLocks noChangeAspect="1" noChangeArrowheads="1"/>
          </p:cNvPicPr>
          <p:nvPr/>
        </p:nvPicPr>
        <p:blipFill>
          <a:blip r:embed="rId3" cstate="screen"/>
          <a:srcRect/>
          <a:stretch>
            <a:fillRect/>
          </a:stretch>
        </p:blipFill>
        <p:spPr bwMode="auto">
          <a:xfrm>
            <a:off x="2209800" y="1447800"/>
            <a:ext cx="5012104" cy="2362200"/>
          </a:xfrm>
          <a:prstGeom prst="rect">
            <a:avLst/>
          </a:prstGeom>
          <a:noFill/>
          <a:ln w="9525">
            <a:noFill/>
            <a:miter lim="800000"/>
            <a:headEnd/>
            <a:tailEnd/>
          </a:ln>
        </p:spPr>
      </p:pic>
      <p:sp>
        <p:nvSpPr>
          <p:cNvPr id="2" name="CaixaDeTexto 1"/>
          <p:cNvSpPr txBox="1"/>
          <p:nvPr/>
        </p:nvSpPr>
        <p:spPr>
          <a:xfrm>
            <a:off x="2819400" y="4419600"/>
            <a:ext cx="3581400" cy="1569660"/>
          </a:xfrm>
          <a:prstGeom prst="rect">
            <a:avLst/>
          </a:prstGeom>
          <a:noFill/>
        </p:spPr>
        <p:txBody>
          <a:bodyPr wrap="square" rtlCol="0">
            <a:spAutoFit/>
          </a:bodyPr>
          <a:lstStyle/>
          <a:p>
            <a:pPr algn="ctr"/>
            <a:r>
              <a:rPr lang="pt-BR" sz="1600" dirty="0" smtClean="0"/>
              <a:t>USACE</a:t>
            </a:r>
          </a:p>
          <a:p>
            <a:pPr algn="ctr"/>
            <a:endParaRPr lang="pt-BR" sz="1600" dirty="0" smtClean="0"/>
          </a:p>
          <a:p>
            <a:pPr algn="ctr"/>
            <a:r>
              <a:rPr lang="pt-BR" sz="1600" dirty="0" smtClean="0"/>
              <a:t>Segurança de Barragens –</a:t>
            </a:r>
          </a:p>
          <a:p>
            <a:pPr algn="ctr"/>
            <a:r>
              <a:rPr lang="pt-BR" sz="1600" dirty="0" smtClean="0"/>
              <a:t>Políticas e Procedimentos</a:t>
            </a:r>
          </a:p>
          <a:p>
            <a:pPr algn="ctr"/>
            <a:endParaRPr lang="pt-BR" sz="1600" dirty="0"/>
          </a:p>
          <a:p>
            <a:pPr algn="ctr"/>
            <a:r>
              <a:rPr lang="pt-BR" sz="1600" dirty="0" smtClean="0"/>
              <a:t>1º de novembro de 2010</a:t>
            </a:r>
            <a:endParaRPr lang="pt-BR" sz="16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err="1" smtClean="0"/>
              <a:t>Definição</a:t>
            </a:r>
            <a:r>
              <a:rPr lang="en-US" dirty="0" smtClean="0"/>
              <a:t> de </a:t>
            </a:r>
            <a:r>
              <a:rPr lang="en-US" dirty="0" err="1" smtClean="0"/>
              <a:t>Risco</a:t>
            </a:r>
            <a:endParaRPr lang="en-US" dirty="0"/>
          </a:p>
        </p:txBody>
      </p:sp>
      <p:sp>
        <p:nvSpPr>
          <p:cNvPr id="3" name="Content Placeholder 2"/>
          <p:cNvSpPr>
            <a:spLocks noGrp="1"/>
          </p:cNvSpPr>
          <p:nvPr>
            <p:ph idx="1"/>
          </p:nvPr>
        </p:nvSpPr>
        <p:spPr>
          <a:xfrm>
            <a:off x="304800" y="1219200"/>
            <a:ext cx="8839200" cy="533400"/>
          </a:xfrm>
        </p:spPr>
        <p:txBody>
          <a:bodyPr/>
          <a:lstStyle/>
          <a:p>
            <a:pPr algn="ctr">
              <a:buNone/>
            </a:pPr>
            <a:r>
              <a:rPr lang="en-US" sz="1600" b="1" dirty="0" err="1" smtClean="0"/>
              <a:t>Risco</a:t>
            </a:r>
            <a:r>
              <a:rPr lang="en-US" sz="1600" b="1" dirty="0" smtClean="0"/>
              <a:t> = (</a:t>
            </a:r>
            <a:r>
              <a:rPr lang="en-US" sz="1600" b="1" dirty="0" err="1" smtClean="0"/>
              <a:t>Probabilidade</a:t>
            </a:r>
            <a:r>
              <a:rPr lang="en-US" sz="1600" b="1" dirty="0" smtClean="0"/>
              <a:t> de </a:t>
            </a:r>
            <a:r>
              <a:rPr lang="en-US" sz="1600" b="1" dirty="0" err="1" smtClean="0"/>
              <a:t>Carga</a:t>
            </a:r>
            <a:r>
              <a:rPr lang="en-US" sz="1600" b="1" dirty="0" smtClean="0"/>
              <a:t>)(</a:t>
            </a:r>
            <a:r>
              <a:rPr lang="en-US" sz="1600" b="1" dirty="0" err="1" smtClean="0"/>
              <a:t>Probabilidade</a:t>
            </a:r>
            <a:r>
              <a:rPr lang="en-US" sz="1600" b="1" dirty="0" smtClean="0"/>
              <a:t> de </a:t>
            </a:r>
            <a:r>
              <a:rPr lang="en-US" sz="1600" b="1" dirty="0" err="1" smtClean="0"/>
              <a:t>Falha|Carga</a:t>
            </a:r>
            <a:r>
              <a:rPr lang="en-US" sz="1600" b="1" dirty="0" smtClean="0"/>
              <a:t>)(</a:t>
            </a:r>
            <a:r>
              <a:rPr lang="en-US" sz="1600" b="1" dirty="0" err="1" smtClean="0"/>
              <a:t>Consequências</a:t>
            </a:r>
            <a:r>
              <a:rPr lang="en-US" sz="1600" b="1" dirty="0" smtClean="0"/>
              <a:t> da </a:t>
            </a:r>
            <a:r>
              <a:rPr lang="en-US" sz="1600" b="1" dirty="0" err="1" smtClean="0"/>
              <a:t>ruptura</a:t>
            </a:r>
            <a:r>
              <a:rPr lang="en-US" sz="1600" b="1" dirty="0" smtClean="0"/>
              <a:t>)</a:t>
            </a:r>
          </a:p>
          <a:p>
            <a:pPr>
              <a:buNone/>
            </a:pPr>
            <a:endParaRPr lang="en-US" sz="1800" dirty="0"/>
          </a:p>
        </p:txBody>
      </p:sp>
      <p:pic>
        <p:nvPicPr>
          <p:cNvPr id="1026" name="Picture 2"/>
          <p:cNvPicPr>
            <a:picLocks noChangeAspect="1" noChangeArrowheads="1"/>
          </p:cNvPicPr>
          <p:nvPr/>
        </p:nvPicPr>
        <p:blipFill>
          <a:blip r:embed="rId3" cstate="print"/>
          <a:srcRect/>
          <a:stretch>
            <a:fillRect/>
          </a:stretch>
        </p:blipFill>
        <p:spPr bwMode="auto">
          <a:xfrm>
            <a:off x="1752600" y="1752600"/>
            <a:ext cx="5778871" cy="41656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Objetivo</a:t>
            </a:r>
            <a:r>
              <a:rPr lang="en-US" dirty="0" smtClean="0"/>
              <a:t> das </a:t>
            </a:r>
            <a:r>
              <a:rPr lang="pt-BR" dirty="0">
                <a:ea typeface="ＭＳ Ｐゴシック"/>
              </a:rPr>
              <a:t>MIPRR</a:t>
            </a:r>
            <a:endParaRPr lang="en-US" dirty="0"/>
          </a:p>
        </p:txBody>
      </p:sp>
      <p:sp>
        <p:nvSpPr>
          <p:cNvPr id="5" name="Content Placeholder 4"/>
          <p:cNvSpPr>
            <a:spLocks noGrp="1"/>
          </p:cNvSpPr>
          <p:nvPr>
            <p:ph idx="1"/>
          </p:nvPr>
        </p:nvSpPr>
        <p:spPr>
          <a:xfrm>
            <a:off x="457200" y="1219200"/>
            <a:ext cx="8229600" cy="5105400"/>
          </a:xfrm>
        </p:spPr>
        <p:txBody>
          <a:bodyPr>
            <a:normAutofit lnSpcReduction="10000"/>
          </a:bodyPr>
          <a:lstStyle/>
          <a:p>
            <a:r>
              <a:rPr lang="en-US" dirty="0" smtClean="0"/>
              <a:t>As </a:t>
            </a:r>
            <a:r>
              <a:rPr lang="pt-BR" dirty="0" smtClean="0">
                <a:ea typeface="ＭＳ Ｐゴシック"/>
              </a:rPr>
              <a:t>MIPRR são uma abordagem de curto prazo para reduzir os riscos na Segurança de Barragens, enquanto são adotadas soluções de longo prazo.</a:t>
            </a:r>
            <a:endParaRPr lang="en-US" dirty="0" smtClean="0"/>
          </a:p>
          <a:p>
            <a:r>
              <a:rPr lang="en-US" dirty="0" smtClean="0"/>
              <a:t>As </a:t>
            </a:r>
            <a:r>
              <a:rPr lang="pt-BR" dirty="0" smtClean="0">
                <a:ea typeface="ＭＳ Ｐゴシック"/>
              </a:rPr>
              <a:t>MIPRR devem reduzir, na medida do razoável, a probabilidade de falha e das consequências associadas.</a:t>
            </a:r>
            <a:endParaRPr lang="en-US" dirty="0" smtClean="0"/>
          </a:p>
          <a:p>
            <a:r>
              <a:rPr lang="en-US" dirty="0" err="1" smtClean="0"/>
              <a:t>Algumas</a:t>
            </a:r>
            <a:r>
              <a:rPr lang="en-US" dirty="0" smtClean="0"/>
              <a:t> </a:t>
            </a:r>
            <a:r>
              <a:rPr lang="pt-BR" dirty="0" smtClean="0">
                <a:ea typeface="ＭＳ Ｐゴシック"/>
              </a:rPr>
              <a:t>MIPRR podem durar mais do que outras, de acordo com a fila da priorização nacional de riscos.</a:t>
            </a:r>
            <a:endParaRPr lang="en-US" dirty="0" smtClean="0"/>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Princípios</a:t>
            </a:r>
            <a:r>
              <a:rPr lang="en-US" dirty="0" smtClean="0"/>
              <a:t> das </a:t>
            </a:r>
            <a:r>
              <a:rPr lang="pt-BR" dirty="0">
                <a:ea typeface="ＭＳ Ｐゴシック"/>
              </a:rPr>
              <a:t>MIPRR</a:t>
            </a:r>
            <a:endParaRPr lang="en-US" dirty="0"/>
          </a:p>
        </p:txBody>
      </p:sp>
      <p:sp>
        <p:nvSpPr>
          <p:cNvPr id="5" name="Content Placeholder 4"/>
          <p:cNvSpPr>
            <a:spLocks noGrp="1"/>
          </p:cNvSpPr>
          <p:nvPr>
            <p:ph idx="1"/>
          </p:nvPr>
        </p:nvSpPr>
        <p:spPr>
          <a:xfrm>
            <a:off x="457200" y="1600200"/>
            <a:ext cx="8229600" cy="4724400"/>
          </a:xfrm>
        </p:spPr>
        <p:txBody>
          <a:bodyPr>
            <a:normAutofit lnSpcReduction="10000"/>
          </a:bodyPr>
          <a:lstStyle/>
          <a:p>
            <a:r>
              <a:rPr lang="en-US" dirty="0" smtClean="0"/>
              <a:t>“… </a:t>
            </a:r>
            <a:r>
              <a:rPr lang="en-US" dirty="0" err="1" smtClean="0"/>
              <a:t>não</a:t>
            </a:r>
            <a:r>
              <a:rPr lang="en-US" dirty="0" smtClean="0"/>
              <a:t> se </a:t>
            </a:r>
            <a:r>
              <a:rPr lang="en-US" dirty="0" err="1" smtClean="0"/>
              <a:t>trata</a:t>
            </a:r>
            <a:r>
              <a:rPr lang="en-US" dirty="0" smtClean="0"/>
              <a:t> de </a:t>
            </a:r>
            <a:r>
              <a:rPr lang="en-US" dirty="0" err="1" smtClean="0"/>
              <a:t>uma</a:t>
            </a:r>
            <a:r>
              <a:rPr lang="en-US" dirty="0" smtClean="0"/>
              <a:t> </a:t>
            </a:r>
            <a:r>
              <a:rPr lang="en-US" dirty="0" err="1" smtClean="0"/>
              <a:t>troca</a:t>
            </a:r>
            <a:r>
              <a:rPr lang="en-US" dirty="0" smtClean="0"/>
              <a:t> </a:t>
            </a:r>
            <a:r>
              <a:rPr lang="en-US" dirty="0" err="1" smtClean="0"/>
              <a:t>ou</a:t>
            </a:r>
            <a:r>
              <a:rPr lang="en-US" dirty="0" smtClean="0"/>
              <a:t> de </a:t>
            </a:r>
            <a:r>
              <a:rPr lang="en-US" dirty="0" err="1" smtClean="0"/>
              <a:t>equilibrar</a:t>
            </a:r>
            <a:r>
              <a:rPr lang="en-US" dirty="0" smtClean="0"/>
              <a:t> a </a:t>
            </a:r>
            <a:r>
              <a:rPr lang="en-US" dirty="0" err="1" smtClean="0"/>
              <a:t>segurança</a:t>
            </a:r>
            <a:r>
              <a:rPr lang="en-US" dirty="0" smtClean="0"/>
              <a:t> do </a:t>
            </a:r>
            <a:r>
              <a:rPr lang="en-US" dirty="0" err="1" smtClean="0"/>
              <a:t>público</a:t>
            </a:r>
            <a:r>
              <a:rPr lang="en-US" dirty="0" smtClean="0"/>
              <a:t> com outros </a:t>
            </a:r>
            <a:r>
              <a:rPr lang="en-US" dirty="0" err="1" smtClean="0"/>
              <a:t>benefícios</a:t>
            </a:r>
            <a:r>
              <a:rPr lang="en-US" dirty="0" smtClean="0"/>
              <a:t> do </a:t>
            </a:r>
            <a:r>
              <a:rPr lang="en-US" dirty="0" err="1" smtClean="0"/>
              <a:t>projeto</a:t>
            </a:r>
            <a:r>
              <a:rPr lang="en-US" dirty="0" smtClean="0"/>
              <a:t>. </a:t>
            </a:r>
            <a:r>
              <a:rPr lang="en-US" dirty="0" err="1" smtClean="0"/>
              <a:t>Em</a:t>
            </a:r>
            <a:r>
              <a:rPr lang="en-US" dirty="0" smtClean="0"/>
              <a:t> </a:t>
            </a:r>
            <a:r>
              <a:rPr lang="en-US" dirty="0" err="1" smtClean="0"/>
              <a:t>vez</a:t>
            </a:r>
            <a:r>
              <a:rPr lang="en-US" dirty="0" smtClean="0"/>
              <a:t> disso, é </a:t>
            </a:r>
            <a:r>
              <a:rPr lang="en-US" dirty="0" err="1" smtClean="0"/>
              <a:t>depois</a:t>
            </a:r>
            <a:r>
              <a:rPr lang="en-US" dirty="0" smtClean="0"/>
              <a:t> de </a:t>
            </a:r>
            <a:r>
              <a:rPr lang="en-US" dirty="0" err="1" smtClean="0"/>
              <a:t>cumprir</a:t>
            </a:r>
            <a:r>
              <a:rPr lang="en-US" dirty="0" smtClean="0"/>
              <a:t> as </a:t>
            </a:r>
            <a:r>
              <a:rPr lang="en-US" dirty="0" err="1" smtClean="0"/>
              <a:t>diretrizes</a:t>
            </a:r>
            <a:r>
              <a:rPr lang="en-US" dirty="0" smtClean="0"/>
              <a:t> </a:t>
            </a:r>
            <a:r>
              <a:rPr lang="en-US" dirty="0" err="1" smtClean="0"/>
              <a:t>sobre</a:t>
            </a:r>
            <a:r>
              <a:rPr lang="en-US" dirty="0" smtClean="0"/>
              <a:t> o </a:t>
            </a:r>
            <a:r>
              <a:rPr lang="en-US" dirty="0" err="1" smtClean="0"/>
              <a:t>risco</a:t>
            </a:r>
            <a:r>
              <a:rPr lang="en-US" dirty="0" smtClean="0"/>
              <a:t> </a:t>
            </a:r>
            <a:r>
              <a:rPr lang="en-US" dirty="0" err="1" smtClean="0"/>
              <a:t>tolerável</a:t>
            </a:r>
            <a:r>
              <a:rPr lang="en-US" dirty="0" smtClean="0"/>
              <a:t> à </a:t>
            </a:r>
            <a:r>
              <a:rPr lang="en-US" dirty="0" err="1" smtClean="0"/>
              <a:t>segurança</a:t>
            </a:r>
            <a:r>
              <a:rPr lang="en-US" dirty="0" smtClean="0"/>
              <a:t> </a:t>
            </a:r>
            <a:r>
              <a:rPr lang="en-US" dirty="0" err="1" smtClean="0"/>
              <a:t>que</a:t>
            </a:r>
            <a:r>
              <a:rPr lang="en-US" dirty="0" smtClean="0"/>
              <a:t> outros </a:t>
            </a:r>
            <a:r>
              <a:rPr lang="en-US" dirty="0" err="1" smtClean="0"/>
              <a:t>objetivos</a:t>
            </a:r>
            <a:r>
              <a:rPr lang="en-US" dirty="0" smtClean="0"/>
              <a:t> e </a:t>
            </a:r>
            <a:r>
              <a:rPr lang="en-US" dirty="0" err="1" smtClean="0"/>
              <a:t>finalidades</a:t>
            </a:r>
            <a:r>
              <a:rPr lang="en-US" dirty="0" smtClean="0"/>
              <a:t> do </a:t>
            </a:r>
            <a:r>
              <a:rPr lang="en-US" dirty="0" err="1" smtClean="0"/>
              <a:t>projeto</a:t>
            </a:r>
            <a:r>
              <a:rPr lang="en-US" dirty="0" smtClean="0"/>
              <a:t> </a:t>
            </a:r>
            <a:r>
              <a:rPr lang="en-US" dirty="0" err="1" smtClean="0"/>
              <a:t>serão</a:t>
            </a:r>
            <a:r>
              <a:rPr lang="en-US" dirty="0" smtClean="0"/>
              <a:t> </a:t>
            </a:r>
            <a:r>
              <a:rPr lang="en-US" dirty="0" err="1" smtClean="0"/>
              <a:t>considerados</a:t>
            </a:r>
            <a:r>
              <a:rPr lang="en-US" dirty="0" smtClean="0"/>
              <a:t>. </a:t>
            </a:r>
            <a:r>
              <a:rPr lang="en-US" dirty="0" err="1" smtClean="0"/>
              <a:t>Os</a:t>
            </a:r>
            <a:r>
              <a:rPr lang="en-US" dirty="0" smtClean="0"/>
              <a:t> </a:t>
            </a:r>
            <a:r>
              <a:rPr lang="en-US" dirty="0" err="1" smtClean="0"/>
              <a:t>Oficiais</a:t>
            </a:r>
            <a:r>
              <a:rPr lang="en-US" dirty="0" smtClean="0"/>
              <a:t> de </a:t>
            </a:r>
            <a:r>
              <a:rPr lang="en-US" dirty="0" err="1" smtClean="0"/>
              <a:t>Segurança</a:t>
            </a:r>
            <a:r>
              <a:rPr lang="en-US" dirty="0" smtClean="0"/>
              <a:t> de </a:t>
            </a:r>
            <a:r>
              <a:rPr lang="en-US" dirty="0" err="1" smtClean="0"/>
              <a:t>Barragem</a:t>
            </a:r>
            <a:r>
              <a:rPr lang="en-US" dirty="0" smtClean="0"/>
              <a:t> </a:t>
            </a:r>
            <a:r>
              <a:rPr lang="en-US" dirty="0" err="1" smtClean="0"/>
              <a:t>são</a:t>
            </a:r>
            <a:r>
              <a:rPr lang="en-US" dirty="0" smtClean="0"/>
              <a:t> </a:t>
            </a:r>
            <a:r>
              <a:rPr lang="en-US" dirty="0" err="1" smtClean="0"/>
              <a:t>os</a:t>
            </a:r>
            <a:r>
              <a:rPr lang="en-US" dirty="0" smtClean="0"/>
              <a:t> </a:t>
            </a:r>
            <a:r>
              <a:rPr lang="en-US" dirty="0" err="1" smtClean="0"/>
              <a:t>conselheiros</a:t>
            </a:r>
            <a:r>
              <a:rPr lang="en-US" dirty="0" smtClean="0"/>
              <a:t> e </a:t>
            </a:r>
            <a:r>
              <a:rPr lang="en-US" dirty="0" err="1" smtClean="0"/>
              <a:t>defensores</a:t>
            </a:r>
            <a:r>
              <a:rPr lang="en-US" dirty="0" smtClean="0"/>
              <a:t> </a:t>
            </a:r>
            <a:r>
              <a:rPr lang="en-US" dirty="0" err="1" smtClean="0"/>
              <a:t>designados</a:t>
            </a:r>
            <a:r>
              <a:rPr lang="en-US" dirty="0" smtClean="0"/>
              <a:t> </a:t>
            </a:r>
            <a:r>
              <a:rPr lang="en-US" dirty="0" err="1" smtClean="0"/>
              <a:t>para</a:t>
            </a:r>
            <a:r>
              <a:rPr lang="en-US" dirty="0" smtClean="0"/>
              <a:t> </a:t>
            </a:r>
            <a:r>
              <a:rPr lang="en-US" dirty="0" err="1" smtClean="0"/>
              <a:t>decisões</a:t>
            </a:r>
            <a:r>
              <a:rPr lang="en-US" dirty="0" smtClean="0"/>
              <a:t> </a:t>
            </a:r>
            <a:r>
              <a:rPr lang="en-US" dirty="0" err="1" smtClean="0"/>
              <a:t>sobre</a:t>
            </a:r>
            <a:r>
              <a:rPr lang="en-US" dirty="0" smtClean="0"/>
              <a:t> a </a:t>
            </a:r>
            <a:r>
              <a:rPr lang="en-US" dirty="0" err="1" smtClean="0"/>
              <a:t>segurança</a:t>
            </a:r>
            <a:r>
              <a:rPr lang="en-US" dirty="0" smtClean="0"/>
              <a:t> da </a:t>
            </a:r>
            <a:r>
              <a:rPr lang="en-US" dirty="0" err="1" smtClean="0"/>
              <a:t>vida</a:t>
            </a:r>
            <a:r>
              <a:rPr lang="en-US" dirty="0" smtClean="0"/>
              <a:t>.”</a:t>
            </a:r>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dirty="0" err="1"/>
              <a:t>Princípios</a:t>
            </a:r>
            <a:r>
              <a:rPr lang="en-US" dirty="0"/>
              <a:t> </a:t>
            </a:r>
            <a:r>
              <a:rPr lang="en-US" dirty="0" smtClean="0"/>
              <a:t>das </a:t>
            </a:r>
            <a:r>
              <a:rPr lang="pt-BR" dirty="0">
                <a:ea typeface="ＭＳ Ｐゴシック"/>
              </a:rPr>
              <a:t>MIPRR</a:t>
            </a:r>
            <a:endParaRPr lang="en-US" sz="4400" dirty="0">
              <a:solidFill>
                <a:schemeClr val="tx1"/>
              </a:solidFill>
            </a:endParaRPr>
          </a:p>
        </p:txBody>
      </p:sp>
      <p:sp>
        <p:nvSpPr>
          <p:cNvPr id="4" name="Content Placeholder 3"/>
          <p:cNvSpPr>
            <a:spLocks noGrp="1"/>
          </p:cNvSpPr>
          <p:nvPr>
            <p:ph idx="1"/>
          </p:nvPr>
        </p:nvSpPr>
        <p:spPr>
          <a:xfrm>
            <a:off x="457200" y="1600200"/>
            <a:ext cx="8229600" cy="4724400"/>
          </a:xfrm>
        </p:spPr>
        <p:txBody>
          <a:bodyPr>
            <a:normAutofit fontScale="92500"/>
          </a:bodyPr>
          <a:lstStyle/>
          <a:p>
            <a:r>
              <a:rPr lang="pt-BR" sz="3000" dirty="0" smtClean="0"/>
              <a:t>As decisões são informadas pelo risco, e não baseadas no risco.</a:t>
            </a:r>
          </a:p>
          <a:p>
            <a:r>
              <a:rPr lang="pt-BR" sz="3000" dirty="0" smtClean="0"/>
              <a:t>As decisões informadas pelo risco integram as análises e juízos tradicionais da engenharia.</a:t>
            </a:r>
          </a:p>
          <a:p>
            <a:r>
              <a:rPr lang="pt-BR" sz="3000" dirty="0" smtClean="0"/>
              <a:t>A responsabilidade pela segurança do público exige que o USACE garanta a segurança adequada de nossos projetos contra falhas catastróficas que causem a liberação descontrolada da água do reservatório.</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Princípios</a:t>
            </a:r>
            <a:r>
              <a:rPr lang="en-US" dirty="0"/>
              <a:t> </a:t>
            </a:r>
            <a:r>
              <a:rPr lang="en-US" dirty="0" smtClean="0"/>
              <a:t>das </a:t>
            </a:r>
            <a:r>
              <a:rPr lang="pt-BR" dirty="0">
                <a:ea typeface="ＭＳ Ｐゴシック"/>
              </a:rPr>
              <a:t>MIPRR</a:t>
            </a:r>
            <a:endParaRPr lang="en-US" dirty="0"/>
          </a:p>
        </p:txBody>
      </p:sp>
      <p:sp>
        <p:nvSpPr>
          <p:cNvPr id="5" name="Content Placeholder 4"/>
          <p:cNvSpPr>
            <a:spLocks noGrp="1"/>
          </p:cNvSpPr>
          <p:nvPr>
            <p:ph idx="1"/>
          </p:nvPr>
        </p:nvSpPr>
        <p:spPr>
          <a:xfrm>
            <a:off x="457200" y="1600200"/>
            <a:ext cx="8229600" cy="4724400"/>
          </a:xfrm>
        </p:spPr>
        <p:txBody>
          <a:bodyPr>
            <a:normAutofit lnSpcReduction="10000"/>
          </a:bodyPr>
          <a:lstStyle/>
          <a:p>
            <a:r>
              <a:rPr lang="pt-BR" dirty="0" smtClean="0"/>
              <a:t>Oportunidade – A medida será implementada oportunamente para reduzir o risco?</a:t>
            </a:r>
          </a:p>
          <a:p>
            <a:r>
              <a:rPr lang="pt-BR" dirty="0" smtClean="0"/>
              <a:t>Custo – O custo da medida cabe no orçamento de O&amp;M para grandes obras de manutenção, de acordo com o orçamentário </a:t>
            </a:r>
            <a:r>
              <a:rPr lang="pt-BR" dirty="0" smtClean="0"/>
              <a:t>atual</a:t>
            </a:r>
            <a:r>
              <a:rPr lang="pt-BR" dirty="0" smtClean="0"/>
              <a:t>?</a:t>
            </a:r>
          </a:p>
          <a:p>
            <a:r>
              <a:rPr lang="pt-BR" dirty="0" smtClean="0"/>
              <a:t>Sem risco novo – A medida aumenta o risco total da barragem para o público a jusante?</a:t>
            </a:r>
            <a:endParaRPr lang="pt-B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Princípios</a:t>
            </a:r>
            <a:r>
              <a:rPr lang="en-US" dirty="0"/>
              <a:t> </a:t>
            </a:r>
            <a:r>
              <a:rPr lang="en-US" dirty="0" smtClean="0"/>
              <a:t>das </a:t>
            </a:r>
            <a:r>
              <a:rPr lang="pt-BR" dirty="0">
                <a:ea typeface="ＭＳ Ｐゴシック"/>
              </a:rPr>
              <a:t>MIPRR</a:t>
            </a:r>
            <a:endParaRPr lang="en-US" dirty="0"/>
          </a:p>
        </p:txBody>
      </p:sp>
      <p:sp>
        <p:nvSpPr>
          <p:cNvPr id="3" name="Content Placeholder 2"/>
          <p:cNvSpPr>
            <a:spLocks noGrp="1"/>
          </p:cNvSpPr>
          <p:nvPr>
            <p:ph idx="1"/>
          </p:nvPr>
        </p:nvSpPr>
        <p:spPr/>
        <p:txBody>
          <a:bodyPr>
            <a:normAutofit lnSpcReduction="10000"/>
          </a:bodyPr>
          <a:lstStyle/>
          <a:p>
            <a:r>
              <a:rPr lang="pt-BR" dirty="0" smtClean="0"/>
              <a:t>Não causar danos: O princípio “não causar danos” deve fundamentar toda ação para reduzir o risco para a segurança de barragens. Aplicar este princípio garante que a implementação em questão das MIPRR não comprometa a segurança da barragem em qualquer momento ou durante sua implementação.</a:t>
            </a:r>
            <a:endParaRPr lang="pt-B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457200" y="304800"/>
            <a:ext cx="8229600" cy="1219200"/>
          </a:xfrm>
        </p:spPr>
        <p:txBody>
          <a:bodyPr>
            <a:normAutofit fontScale="47500" lnSpcReduction="20000"/>
          </a:bodyPr>
          <a:lstStyle/>
          <a:p>
            <a:pPr eaLnBrk="1" hangingPunct="1">
              <a:buFont typeface="Wingdings" pitchFamily="2" charset="2"/>
              <a:buNone/>
            </a:pPr>
            <a:r>
              <a:rPr lang="en-US" sz="7300" dirty="0" err="1" smtClean="0"/>
              <a:t>Ao</a:t>
            </a:r>
            <a:r>
              <a:rPr lang="en-US" sz="7300" dirty="0" smtClean="0"/>
              <a:t> </a:t>
            </a:r>
            <a:r>
              <a:rPr lang="en-US" sz="7300" dirty="0" err="1" smtClean="0"/>
              <a:t>modificar</a:t>
            </a:r>
            <a:r>
              <a:rPr lang="en-US" sz="7300" dirty="0" smtClean="0"/>
              <a:t>  </a:t>
            </a:r>
            <a:r>
              <a:rPr lang="en-US" sz="7300" dirty="0" err="1" smtClean="0"/>
              <a:t>uma</a:t>
            </a:r>
            <a:r>
              <a:rPr lang="en-US" sz="7300" dirty="0" smtClean="0"/>
              <a:t> </a:t>
            </a:r>
            <a:r>
              <a:rPr lang="en-US" sz="7300" dirty="0" err="1" smtClean="0"/>
              <a:t>barragem</a:t>
            </a:r>
            <a:r>
              <a:rPr lang="en-US" sz="7300" dirty="0" smtClean="0"/>
              <a:t> </a:t>
            </a:r>
            <a:r>
              <a:rPr lang="en-US" sz="7300" dirty="0" err="1" smtClean="0"/>
              <a:t>existente</a:t>
            </a:r>
            <a:r>
              <a:rPr lang="en-US" sz="7300" dirty="0" smtClean="0"/>
              <a:t>:</a:t>
            </a:r>
          </a:p>
          <a:p>
            <a:pPr eaLnBrk="1" hangingPunct="1">
              <a:buFont typeface="Wingdings" pitchFamily="2" charset="2"/>
              <a:buNone/>
            </a:pPr>
            <a:r>
              <a:rPr lang="en-US" dirty="0" smtClean="0"/>
              <a:t>	</a:t>
            </a:r>
          </a:p>
          <a:p>
            <a:pPr eaLnBrk="1" hangingPunct="1">
              <a:buFont typeface="Wingdings" pitchFamily="2" charset="2"/>
              <a:buNone/>
            </a:pPr>
            <a:r>
              <a:rPr lang="en-US" dirty="0" smtClean="0"/>
              <a:t>		</a:t>
            </a:r>
            <a:endParaRPr lang="en-US" b="1" dirty="0" smtClean="0">
              <a:solidFill>
                <a:srgbClr val="FF0000"/>
              </a:solidFill>
            </a:endParaRPr>
          </a:p>
          <a:p>
            <a:pPr eaLnBrk="1" hangingPunct="1">
              <a:buFont typeface="Wingdings" pitchFamily="2" charset="2"/>
              <a:buNone/>
            </a:pPr>
            <a:r>
              <a:rPr lang="en-US" dirty="0" smtClean="0"/>
              <a:t>		</a:t>
            </a:r>
          </a:p>
        </p:txBody>
      </p:sp>
      <p:sp>
        <p:nvSpPr>
          <p:cNvPr id="26627" name="Title 3"/>
          <p:cNvSpPr>
            <a:spLocks noGrp="1"/>
          </p:cNvSpPr>
          <p:nvPr>
            <p:ph type="title"/>
          </p:nvPr>
        </p:nvSpPr>
        <p:spPr>
          <a:xfrm>
            <a:off x="4267200" y="1295400"/>
            <a:ext cx="4267200" cy="3429000"/>
          </a:xfrm>
        </p:spPr>
        <p:txBody>
          <a:bodyPr>
            <a:normAutofit/>
          </a:bodyPr>
          <a:lstStyle/>
          <a:p>
            <a:r>
              <a:rPr lang="en-US" sz="2800" dirty="0" smtClean="0"/>
              <a:t>EM PRIMEIRO LUGAR –</a:t>
            </a:r>
            <a:br>
              <a:rPr lang="en-US" sz="2800" dirty="0" smtClean="0"/>
            </a:br>
            <a:r>
              <a:rPr lang="en-US" sz="2800" dirty="0" smtClean="0"/>
              <a:t/>
            </a:r>
            <a:br>
              <a:rPr lang="en-US" sz="2800" dirty="0" smtClean="0"/>
            </a:br>
            <a:r>
              <a:rPr lang="en-US" dirty="0" smtClean="0"/>
              <a:t>“NÃO CAUSAR DANOS”</a:t>
            </a:r>
          </a:p>
        </p:txBody>
      </p:sp>
      <p:pic>
        <p:nvPicPr>
          <p:cNvPr id="26628" name="Picture 5" descr="Dealing with Gov Trip"/>
          <p:cNvPicPr>
            <a:picLocks noChangeAspect="1" noChangeArrowheads="1"/>
          </p:cNvPicPr>
          <p:nvPr/>
        </p:nvPicPr>
        <p:blipFill>
          <a:blip r:embed="rId2" cstate="print"/>
          <a:srcRect/>
          <a:stretch>
            <a:fillRect/>
          </a:stretch>
        </p:blipFill>
        <p:spPr bwMode="auto">
          <a:xfrm>
            <a:off x="0" y="990600"/>
            <a:ext cx="4002088"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4294967295"/>
          </p:nvPr>
        </p:nvSpPr>
        <p:spPr>
          <a:xfrm>
            <a:off x="3124200" y="6245225"/>
            <a:ext cx="2895600" cy="476250"/>
          </a:xfrm>
          <a:prstGeom prst="rect">
            <a:avLst/>
          </a:prstGeom>
          <a:noFill/>
        </p:spPr>
        <p:txBody>
          <a:bodyPr/>
          <a:lstStyle/>
          <a:p>
            <a:pPr algn="ctr"/>
            <a:fld id="{31E5767E-353C-4683-AD3F-05FDD15BEE2F}" type="slidenum">
              <a:rPr lang="en-US" smtClean="0"/>
              <a:pPr algn="ctr"/>
              <a:t>5</a:t>
            </a:fld>
            <a:endParaRPr lang="en-US" dirty="0" smtClean="0"/>
          </a:p>
        </p:txBody>
      </p:sp>
      <p:graphicFrame>
        <p:nvGraphicFramePr>
          <p:cNvPr id="317532" name="Group 92"/>
          <p:cNvGraphicFramePr>
            <a:graphicFrameLocks noGrp="1"/>
          </p:cNvGraphicFramePr>
          <p:nvPr>
            <p:ph idx="1"/>
            <p:extLst>
              <p:ext uri="{D42A27DB-BD31-4B8C-83A1-F6EECF244321}">
                <p14:modId xmlns:p14="http://schemas.microsoft.com/office/powerpoint/2010/main" val="578556308"/>
              </p:ext>
            </p:extLst>
          </p:nvPr>
        </p:nvGraphicFramePr>
        <p:xfrm>
          <a:off x="609600" y="1600200"/>
          <a:ext cx="8229600" cy="4271927"/>
        </p:xfrm>
        <a:graphic>
          <a:graphicData uri="http://schemas.openxmlformats.org/drawingml/2006/table">
            <a:tbl>
              <a:tblPr/>
              <a:tblGrid>
                <a:gridCol w="838200"/>
                <a:gridCol w="1066800"/>
                <a:gridCol w="960438"/>
                <a:gridCol w="863600"/>
                <a:gridCol w="854075"/>
                <a:gridCol w="849312"/>
                <a:gridCol w="1130300"/>
                <a:gridCol w="1000125"/>
                <a:gridCol w="666750"/>
              </a:tblGrid>
              <a:tr h="3610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mn-lt"/>
                          <a:ea typeface="Times New Roman" pitchFamily="18" charset="0"/>
                          <a:cs typeface="Arial" charset="0"/>
                        </a:rPr>
                        <a:t>Altura</a:t>
                      </a:r>
                      <a:endParaRPr kumimoji="0" lang="en-US" sz="1400" b="0" i="0" u="none" strike="noStrike" cap="none" normalizeH="0" baseline="0" dirty="0" smtClean="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mn-lt"/>
                          <a:ea typeface="Times New Roman" pitchFamily="18" charset="0"/>
                          <a:cs typeface="Arial" charset="0"/>
                        </a:rPr>
                        <a:t>Categoria</a:t>
                      </a:r>
                      <a:endParaRPr kumimoji="0" lang="en-US" sz="1400" b="0" i="0" u="none" strike="noStrike" cap="none" normalizeH="0" baseline="0" dirty="0" smtClean="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mn-lt"/>
                          <a:ea typeface="Times New Roman" pitchFamily="18" charset="0"/>
                          <a:cs typeface="Arial" charset="0"/>
                        </a:rPr>
                        <a:t>Galga-mento</a:t>
                      </a:r>
                      <a:endParaRPr kumimoji="0" lang="en-US" sz="1400" b="0" i="0" u="none" strike="noStrike" cap="none" normalizeH="0" baseline="0" dirty="0" smtClean="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mn-lt"/>
                          <a:ea typeface="Times New Roman" pitchFamily="18" charset="0"/>
                          <a:cs typeface="Arial" charset="0"/>
                        </a:rPr>
                        <a:t>Funda-ção</a:t>
                      </a:r>
                      <a:endParaRPr kumimoji="0" lang="en-US" sz="1400" b="0" i="0" u="none" strike="noStrike" cap="none" normalizeH="0" baseline="0" dirty="0" smtClean="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mn-lt"/>
                          <a:ea typeface="Times New Roman" pitchFamily="18" charset="0"/>
                          <a:cs typeface="Arial" charset="0"/>
                        </a:rPr>
                        <a:t>Erosão</a:t>
                      </a:r>
                      <a:r>
                        <a:rPr kumimoji="0" lang="en-US" sz="1400" b="0" i="0" u="none" strike="noStrike" cap="none" normalizeH="0" baseline="0" dirty="0" smtClean="0">
                          <a:ln>
                            <a:noFill/>
                          </a:ln>
                          <a:solidFill>
                            <a:schemeClr val="tx1"/>
                          </a:solidFill>
                          <a:effectLst/>
                          <a:latin typeface="+mn-lt"/>
                          <a:ea typeface="Times New Roman" pitchFamily="18" charset="0"/>
                          <a:cs typeface="Arial" charset="0"/>
                        </a:rPr>
                        <a:t> </a:t>
                      </a:r>
                      <a:r>
                        <a:rPr kumimoji="0" lang="en-US" sz="1400" b="0" i="0" u="none" strike="noStrike" cap="none" normalizeH="0" baseline="0" dirty="0" err="1" smtClean="0">
                          <a:ln>
                            <a:noFill/>
                          </a:ln>
                          <a:solidFill>
                            <a:schemeClr val="tx1"/>
                          </a:solidFill>
                          <a:effectLst/>
                          <a:latin typeface="+mn-lt"/>
                          <a:ea typeface="Times New Roman" pitchFamily="18" charset="0"/>
                          <a:cs typeface="Arial" charset="0"/>
                        </a:rPr>
                        <a:t>Interna</a:t>
                      </a:r>
                      <a:endParaRPr kumimoji="0" lang="en-US" sz="1400" b="0" i="0" u="none" strike="noStrike" cap="none" normalizeH="0" baseline="0" dirty="0" smtClean="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mn-lt"/>
                          <a:ea typeface="Times New Roman" pitchFamily="18" charset="0"/>
                          <a:cs typeface="Arial" charset="0"/>
                        </a:rPr>
                        <a:t>deslizamento</a:t>
                      </a:r>
                      <a:endParaRPr kumimoji="0" lang="en-US" sz="1400" b="0" i="0" u="none" strike="noStrike" cap="none" normalizeH="0" baseline="0" dirty="0" smtClean="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mn-lt"/>
                          <a:ea typeface="Times New Roman" pitchFamily="18" charset="0"/>
                          <a:cs typeface="Arial" charset="0"/>
                        </a:rPr>
                        <a:t>Estrutural</a:t>
                      </a:r>
                      <a:endParaRPr kumimoji="0" lang="en-US" sz="1400" b="0" i="0" u="none" strike="noStrike" cap="none" normalizeH="0" baseline="0" dirty="0" smtClean="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mn-lt"/>
                          <a:ea typeface="Times New Roman" pitchFamily="18" charset="0"/>
                          <a:cs typeface="Arial" charset="0"/>
                        </a:rPr>
                        <a:t>Verte-douro</a:t>
                      </a:r>
                      <a:endParaRPr kumimoji="0" lang="en-US" sz="1400" b="0" i="0" u="none" strike="noStrike" cap="none" normalizeH="0" baseline="0" dirty="0" smtClean="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Times New Roman" pitchFamily="18" charset="0"/>
                          <a:cs typeface="Arial" charset="0"/>
                        </a:rPr>
                        <a:t>Terre-</a:t>
                      </a:r>
                      <a:r>
                        <a:rPr kumimoji="0" lang="en-US" sz="1400" b="0" i="0" u="none" strike="noStrike" cap="none" normalizeH="0" baseline="0" dirty="0" err="1" smtClean="0">
                          <a:ln>
                            <a:noFill/>
                          </a:ln>
                          <a:solidFill>
                            <a:schemeClr val="tx1"/>
                          </a:solidFill>
                          <a:effectLst/>
                          <a:latin typeface="+mn-lt"/>
                          <a:ea typeface="Times New Roman" pitchFamily="18" charset="0"/>
                          <a:cs typeface="Arial" charset="0"/>
                        </a:rPr>
                        <a:t>moto</a:t>
                      </a:r>
                      <a:endParaRPr kumimoji="0" lang="en-US" sz="1400" b="0" i="0" u="none" strike="noStrike" cap="none" normalizeH="0" baseline="0" dirty="0" smtClean="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8535">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mn-lt"/>
                          <a:ea typeface="Times New Roman" pitchFamily="18" charset="0"/>
                          <a:cs typeface="Arial" charset="0"/>
                        </a:rPr>
                        <a:t>Todas</a:t>
                      </a:r>
                      <a:endParaRPr kumimoji="0" lang="en-US" sz="14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mn-lt"/>
                          <a:ea typeface="Times New Roman" pitchFamily="18" charset="0"/>
                          <a:cs typeface="Arial" charset="0"/>
                        </a:rPr>
                        <a:t>Leste</a:t>
                      </a:r>
                      <a:endParaRPr kumimoji="0" lang="en-US" sz="14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n-lt"/>
                          <a:ea typeface="Times New Roman" pitchFamily="18" charset="0"/>
                          <a:cs typeface="Arial" charset="0"/>
                        </a:rPr>
                        <a:t>42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n-lt"/>
                          <a:ea typeface="Times New Roman" pitchFamily="18" charset="0"/>
                          <a:cs typeface="Arial" charset="0"/>
                        </a:rPr>
                        <a:t>12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546100" algn="l"/>
                        </a:tabLst>
                      </a:pPr>
                      <a:r>
                        <a:rPr kumimoji="0" lang="en-US" sz="1400" b="0" i="0" u="none" strike="noStrike" cap="none" normalizeH="0" baseline="0" smtClean="0">
                          <a:ln>
                            <a:noFill/>
                          </a:ln>
                          <a:solidFill>
                            <a:schemeClr val="tx1"/>
                          </a:solidFill>
                          <a:effectLst/>
                          <a:latin typeface="+mn-lt"/>
                          <a:ea typeface="Times New Roman" pitchFamily="18" charset="0"/>
                          <a:cs typeface="Arial" charset="0"/>
                        </a:rPr>
                        <a:t>23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n-lt"/>
                          <a:ea typeface="Times New Roman" pitchFamily="18" charset="0"/>
                          <a:cs typeface="Arial" charset="0"/>
                        </a:rPr>
                        <a:t>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n-lt"/>
                          <a:ea typeface="Times New Roman" pitchFamily="18" charset="0"/>
                          <a:cs typeface="Arial" charset="0"/>
                        </a:rPr>
                        <a:t>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54050" algn="l"/>
                        </a:tabLst>
                      </a:pPr>
                      <a:r>
                        <a:rPr kumimoji="0" lang="en-US" sz="1400" b="0" i="0" u="none" strike="noStrike" cap="none" normalizeH="0" baseline="0" smtClean="0">
                          <a:ln>
                            <a:noFill/>
                          </a:ln>
                          <a:solidFill>
                            <a:schemeClr val="tx1"/>
                          </a:solidFill>
                          <a:effectLst/>
                          <a:latin typeface="+mn-lt"/>
                          <a:ea typeface="Times New Roman" pitchFamily="18" charset="0"/>
                          <a:cs typeface="Arial" charset="0"/>
                        </a:rPr>
                        <a:t>11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n-lt"/>
                          <a:ea typeface="Times New Roman" pitchFamily="18" charset="0"/>
                          <a:cs typeface="Arial"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8752">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mn-lt"/>
                          <a:ea typeface="Times New Roman" pitchFamily="18" charset="0"/>
                          <a:cs typeface="Arial" charset="0"/>
                        </a:rPr>
                        <a:t>Oeste</a:t>
                      </a:r>
                      <a:endParaRPr kumimoji="0" lang="en-US" sz="14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n-lt"/>
                          <a:ea typeface="Times New Roman" pitchFamily="18" charset="0"/>
                          <a:cs typeface="Arial" charset="0"/>
                        </a:rPr>
                        <a:t>45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n-lt"/>
                          <a:ea typeface="Times New Roman" pitchFamily="18" charset="0"/>
                          <a:cs typeface="Arial" charset="0"/>
                        </a:rPr>
                        <a:t>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546100" algn="l"/>
                        </a:tabLst>
                      </a:pPr>
                      <a:r>
                        <a:rPr kumimoji="0" lang="en-US" sz="1400" b="0" i="0" u="none" strike="noStrike" cap="none" normalizeH="0" baseline="0" smtClean="0">
                          <a:ln>
                            <a:noFill/>
                          </a:ln>
                          <a:solidFill>
                            <a:schemeClr val="tx1"/>
                          </a:solidFill>
                          <a:effectLst/>
                          <a:latin typeface="+mn-lt"/>
                          <a:ea typeface="Times New Roman" pitchFamily="18" charset="0"/>
                          <a:cs typeface="Arial" charset="0"/>
                        </a:rPr>
                        <a:t>34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484188" algn="l"/>
                        </a:tabLst>
                      </a:pPr>
                      <a:r>
                        <a:rPr kumimoji="0" lang="en-US" sz="1400" b="0" i="0" u="none" strike="noStrike" cap="none" normalizeH="0" baseline="0" smtClean="0">
                          <a:ln>
                            <a:noFill/>
                          </a:ln>
                          <a:solidFill>
                            <a:schemeClr val="tx1"/>
                          </a:solidFill>
                          <a:effectLst/>
                          <a:latin typeface="+mn-lt"/>
                          <a:ea typeface="Times New Roman" pitchFamily="18" charset="0"/>
                          <a:cs typeface="Arial" charset="0"/>
                        </a:rPr>
                        <a:t>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n-lt"/>
                          <a:ea typeface="Times New Roman" pitchFamily="18" charset="0"/>
                          <a:cs typeface="Arial" charset="0"/>
                        </a:rPr>
                        <a:t>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54050" algn="l"/>
                        </a:tabLst>
                      </a:pPr>
                      <a:r>
                        <a:rPr kumimoji="0" lang="en-US" sz="1400" b="0" i="0" u="none" strike="noStrike" cap="none" normalizeH="0" baseline="0" smtClean="0">
                          <a:ln>
                            <a:noFill/>
                          </a:ln>
                          <a:solidFill>
                            <a:schemeClr val="tx1"/>
                          </a:solidFill>
                          <a:effectLst/>
                          <a:latin typeface="+mn-lt"/>
                          <a:ea typeface="Times New Roman" pitchFamily="18" charset="0"/>
                          <a:cs typeface="Arial" charset="0"/>
                        </a:rPr>
                        <a:t>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n-lt"/>
                          <a:ea typeface="Times New Roman" pitchFamily="18" charset="0"/>
                          <a:cs typeface="Arial" charset="0"/>
                        </a:rPr>
                        <a:t>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821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C00000"/>
                          </a:solidFill>
                          <a:effectLst/>
                          <a:latin typeface="+mn-lt"/>
                          <a:ea typeface="Times New Roman" pitchFamily="18" charset="0"/>
                          <a:cs typeface="Arial" charset="0"/>
                        </a:rPr>
                        <a:t>&gt; 15 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mn-lt"/>
                          <a:ea typeface="Times New Roman" pitchFamily="18" charset="0"/>
                          <a:cs typeface="Arial" charset="0"/>
                        </a:rPr>
                        <a:t>Leste</a:t>
                      </a:r>
                      <a:endParaRPr kumimoji="0" lang="en-US" sz="14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n-lt"/>
                          <a:ea typeface="Times New Roman" pitchFamily="18" charset="0"/>
                          <a:cs typeface="Arial" charset="0"/>
                        </a:rPr>
                        <a:t>20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n-lt"/>
                          <a:ea typeface="Times New Roman" pitchFamily="18" charset="0"/>
                          <a:cs typeface="Arial" charset="0"/>
                        </a:rPr>
                        <a:t>16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546100" algn="l"/>
                        </a:tabLst>
                      </a:pPr>
                      <a:r>
                        <a:rPr kumimoji="0" lang="en-US" sz="1400" b="0" i="0" u="none" strike="noStrike" cap="none" normalizeH="0" baseline="0" smtClean="0">
                          <a:ln>
                            <a:noFill/>
                          </a:ln>
                          <a:solidFill>
                            <a:schemeClr val="tx1"/>
                          </a:solidFill>
                          <a:effectLst/>
                          <a:latin typeface="+mn-lt"/>
                          <a:ea typeface="Times New Roman" pitchFamily="18" charset="0"/>
                          <a:cs typeface="Arial" charset="0"/>
                        </a:rPr>
                        <a:t>20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484188" algn="l"/>
                        </a:tabLst>
                      </a:pPr>
                      <a:r>
                        <a:rPr kumimoji="0" lang="en-US" sz="1400" b="0" i="0" u="none" strike="noStrike" cap="none" normalizeH="0" baseline="0" smtClean="0">
                          <a:ln>
                            <a:noFill/>
                          </a:ln>
                          <a:solidFill>
                            <a:schemeClr val="tx1"/>
                          </a:solidFill>
                          <a:effectLst/>
                          <a:latin typeface="+mn-lt"/>
                          <a:ea typeface="Times New Roman" pitchFamily="18" charset="0"/>
                          <a:cs typeface="Arial" charset="0"/>
                        </a:rPr>
                        <a:t>12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n-lt"/>
                          <a:ea typeface="Times New Roman" pitchFamily="18" charset="0"/>
                          <a:cs typeface="Arial" charset="0"/>
                        </a:rPr>
                        <a:t>16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54050" algn="l"/>
                        </a:tabLst>
                      </a:pPr>
                      <a:r>
                        <a:rPr kumimoji="0" lang="en-US" sz="1400" b="0" i="0" u="none" strike="noStrike" cap="none" normalizeH="0" baseline="0" smtClean="0">
                          <a:ln>
                            <a:noFill/>
                          </a:ln>
                          <a:solidFill>
                            <a:schemeClr val="tx1"/>
                          </a:solidFill>
                          <a:effectLst/>
                          <a:latin typeface="+mn-lt"/>
                          <a:ea typeface="Times New Roman" pitchFamily="18" charset="0"/>
                          <a:cs typeface="Arial" charset="0"/>
                        </a:rPr>
                        <a:t>16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n-lt"/>
                          <a:ea typeface="Times New Roman" pitchFamily="18" charset="0"/>
                          <a:cs typeface="Arial"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3046">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mn-lt"/>
                          <a:ea typeface="Times New Roman" pitchFamily="18" charset="0"/>
                          <a:cs typeface="Arial" charset="0"/>
                        </a:rPr>
                        <a:t>Oeste</a:t>
                      </a:r>
                      <a:endParaRPr kumimoji="0" lang="en-US" sz="14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n-lt"/>
                          <a:ea typeface="Times New Roman" pitchFamily="18" charset="0"/>
                          <a:cs typeface="Arial" charset="0"/>
                        </a:rPr>
                        <a:t>20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n-lt"/>
                          <a:ea typeface="Times New Roman" pitchFamily="18" charset="0"/>
                          <a:cs typeface="Arial"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546100" algn="l"/>
                        </a:tabLst>
                      </a:pPr>
                      <a:r>
                        <a:rPr kumimoji="0" lang="en-US" sz="1400" b="0" i="0" u="none" strike="noStrike" cap="none" normalizeH="0" baseline="0" smtClean="0">
                          <a:ln>
                            <a:noFill/>
                          </a:ln>
                          <a:solidFill>
                            <a:srgbClr val="C00000"/>
                          </a:solidFill>
                          <a:effectLst/>
                          <a:latin typeface="+mn-lt"/>
                          <a:ea typeface="Times New Roman" pitchFamily="18" charset="0"/>
                          <a:cs typeface="Arial" charset="0"/>
                        </a:rPr>
                        <a:t>60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484188" algn="l"/>
                        </a:tabLst>
                      </a:pPr>
                      <a:r>
                        <a:rPr kumimoji="0" lang="en-US" sz="1400" b="0" i="0" u="none" strike="noStrike" cap="none" normalizeH="0" baseline="0" smtClean="0">
                          <a:ln>
                            <a:noFill/>
                          </a:ln>
                          <a:solidFill>
                            <a:schemeClr val="tx1"/>
                          </a:solidFill>
                          <a:effectLst/>
                          <a:latin typeface="+mn-lt"/>
                          <a:ea typeface="Times New Roman" pitchFamily="18" charset="0"/>
                          <a:cs typeface="Arial" charset="0"/>
                        </a:rPr>
                        <a:t>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n-lt"/>
                          <a:ea typeface="Times New Roman" pitchFamily="18" charset="0"/>
                          <a:cs typeface="Arial" charset="0"/>
                        </a:rPr>
                        <a:t>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54050" algn="l"/>
                        </a:tabLst>
                      </a:pPr>
                      <a:r>
                        <a:rPr kumimoji="0" lang="en-US" sz="1400" b="0" i="0" u="none" strike="noStrike" cap="none" normalizeH="0" baseline="0" smtClean="0">
                          <a:ln>
                            <a:noFill/>
                          </a:ln>
                          <a:solidFill>
                            <a:schemeClr val="tx1"/>
                          </a:solidFill>
                          <a:effectLst/>
                          <a:latin typeface="+mn-lt"/>
                          <a:ea typeface="Times New Roman" pitchFamily="18" charset="0"/>
                          <a:cs typeface="Arial"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n-lt"/>
                          <a:ea typeface="Times New Roman" pitchFamily="18" charset="0"/>
                          <a:cs typeface="Arial"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0747">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Times New Roman" pitchFamily="18" charset="0"/>
                          <a:cs typeface="Arial" charset="0"/>
                        </a:rPr>
                        <a:t>&lt;  15 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mn-lt"/>
                          <a:ea typeface="Times New Roman" pitchFamily="18" charset="0"/>
                          <a:cs typeface="Arial" charset="0"/>
                        </a:rPr>
                        <a:t>Leste</a:t>
                      </a:r>
                      <a:endParaRPr kumimoji="0" lang="en-US" sz="14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n-lt"/>
                          <a:ea typeface="Times New Roman" pitchFamily="18" charset="0"/>
                          <a:cs typeface="Arial" charset="0"/>
                        </a:rPr>
                        <a:t>46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n-lt"/>
                          <a:ea typeface="Times New Roman" pitchFamily="18" charset="0"/>
                          <a:cs typeface="Arial" charset="0"/>
                        </a:rPr>
                        <a:t>11.5</a:t>
                      </a:r>
                      <a:endParaRPr kumimoji="0" lang="en-US" sz="14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546100" algn="l"/>
                        </a:tabLst>
                      </a:pPr>
                      <a:r>
                        <a:rPr kumimoji="0" lang="en-US" sz="1400" b="0" i="0" u="none" strike="noStrike" cap="none" normalizeH="0" baseline="0" smtClean="0">
                          <a:ln>
                            <a:noFill/>
                          </a:ln>
                          <a:solidFill>
                            <a:schemeClr val="tx1"/>
                          </a:solidFill>
                          <a:effectLst/>
                          <a:latin typeface="+mn-lt"/>
                          <a:ea typeface="Times New Roman" pitchFamily="18" charset="0"/>
                          <a:cs typeface="Arial" charset="0"/>
                        </a:rPr>
                        <a:t>23.5</a:t>
                      </a:r>
                      <a:endParaRPr kumimoji="0" lang="en-US" sz="14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484188" algn="l"/>
                        </a:tabLst>
                      </a:pPr>
                      <a:r>
                        <a:rPr kumimoji="0" lang="en-US" sz="1400" b="0" i="0" u="none" strike="noStrike" cap="none" normalizeH="0" baseline="0" smtClean="0">
                          <a:ln>
                            <a:noFill/>
                          </a:ln>
                          <a:solidFill>
                            <a:schemeClr val="tx1"/>
                          </a:solidFill>
                          <a:effectLst/>
                          <a:latin typeface="+mn-lt"/>
                          <a:ea typeface="Times New Roman" pitchFamily="18" charset="0"/>
                          <a:cs typeface="Arial" charset="0"/>
                        </a:rPr>
                        <a:t>2.5</a:t>
                      </a:r>
                      <a:endParaRPr kumimoji="0" lang="en-US" sz="14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n-lt"/>
                          <a:ea typeface="Times New Roman" pitchFamily="18" charset="0"/>
                          <a:cs typeface="Arial" charset="0"/>
                        </a:rPr>
                        <a:t>6.5</a:t>
                      </a:r>
                      <a:endParaRPr kumimoji="0" lang="en-US" sz="14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54050" algn="l"/>
                        </a:tabLst>
                      </a:pPr>
                      <a:r>
                        <a:rPr kumimoji="0" lang="en-US" sz="1400" b="0" i="0" u="none" strike="noStrike" cap="none" normalizeH="0" baseline="0" smtClean="0">
                          <a:ln>
                            <a:noFill/>
                          </a:ln>
                          <a:solidFill>
                            <a:schemeClr val="tx1"/>
                          </a:solidFill>
                          <a:effectLst/>
                          <a:latin typeface="+mn-lt"/>
                          <a:ea typeface="Times New Roman" pitchFamily="18" charset="0"/>
                          <a:cs typeface="Arial" charset="0"/>
                        </a:rPr>
                        <a:t>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n-lt"/>
                          <a:ea typeface="Times New Roman" pitchFamily="18" charset="0"/>
                          <a:cs typeface="Arial"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4477">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mn-lt"/>
                          <a:ea typeface="Times New Roman" pitchFamily="18" charset="0"/>
                          <a:cs typeface="Arial" charset="0"/>
                        </a:rPr>
                        <a:t>Oeste</a:t>
                      </a:r>
                      <a:endParaRPr kumimoji="0" lang="en-US" sz="14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Times New Roman" pitchFamily="18" charset="0"/>
                          <a:cs typeface="Arial" charset="0"/>
                        </a:rPr>
                        <a:t>57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Times New Roman" pitchFamily="18" charset="0"/>
                          <a:cs typeface="Arial" charset="0"/>
                        </a:rPr>
                        <a:t>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546100" algn="l"/>
                        </a:tabLst>
                      </a:pPr>
                      <a:r>
                        <a:rPr kumimoji="0" lang="en-US" sz="1400" b="0" i="0" u="none" strike="noStrike" cap="none" normalizeH="0" baseline="0" dirty="0" smtClean="0">
                          <a:ln>
                            <a:noFill/>
                          </a:ln>
                          <a:solidFill>
                            <a:schemeClr val="tx1"/>
                          </a:solidFill>
                          <a:effectLst/>
                          <a:latin typeface="+mn-lt"/>
                          <a:ea typeface="Times New Roman" pitchFamily="18" charset="0"/>
                          <a:cs typeface="Arial" charset="0"/>
                        </a:rPr>
                        <a:t>21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484188" algn="l"/>
                        </a:tabLst>
                      </a:pPr>
                      <a:r>
                        <a:rPr kumimoji="0" lang="en-US" sz="1400" b="0" i="0" u="none" strike="noStrike" cap="none" normalizeH="0" baseline="0" dirty="0" smtClean="0">
                          <a:ln>
                            <a:noFill/>
                          </a:ln>
                          <a:solidFill>
                            <a:schemeClr val="tx1"/>
                          </a:solidFill>
                          <a:effectLst/>
                          <a:latin typeface="+mn-lt"/>
                          <a:ea typeface="Times New Roman" pitchFamily="18" charset="0"/>
                          <a:cs typeface="Arial"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Times New Roman" pitchFamily="18" charset="0"/>
                          <a:cs typeface="Arial" charset="0"/>
                        </a:rPr>
                        <a:t>12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54050" algn="l"/>
                        </a:tabLst>
                      </a:pPr>
                      <a:r>
                        <a:rPr kumimoji="0" lang="en-US" sz="1400" b="0" i="0" u="none" strike="noStrike" cap="none" normalizeH="0" baseline="0" dirty="0" smtClean="0">
                          <a:ln>
                            <a:noFill/>
                          </a:ln>
                          <a:solidFill>
                            <a:schemeClr val="tx1"/>
                          </a:solidFill>
                          <a:effectLst/>
                          <a:latin typeface="+mn-lt"/>
                          <a:ea typeface="Times New Roman" pitchFamily="18" charset="0"/>
                          <a:cs typeface="Arial" charset="0"/>
                        </a:rPr>
                        <a:t>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Times New Roman" pitchFamily="18" charset="0"/>
                          <a:cs typeface="Arial" charset="0"/>
                        </a:rPr>
                        <a:t>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202" name="Rectangle 82"/>
          <p:cNvSpPr>
            <a:spLocks noGrp="1" noChangeArrowheads="1"/>
          </p:cNvSpPr>
          <p:nvPr>
            <p:ph type="title"/>
          </p:nvPr>
        </p:nvSpPr>
        <p:spPr/>
        <p:txBody>
          <a:bodyPr>
            <a:noAutofit/>
          </a:bodyPr>
          <a:lstStyle/>
          <a:p>
            <a:pPr eaLnBrk="1" hangingPunct="1"/>
            <a:r>
              <a:rPr lang="en-US" sz="3600" dirty="0" err="1" smtClean="0"/>
              <a:t>Percentual</a:t>
            </a:r>
            <a:r>
              <a:rPr lang="en-US" sz="3600" dirty="0" smtClean="0"/>
              <a:t> </a:t>
            </a:r>
            <a:r>
              <a:rPr lang="en-US" sz="3600" dirty="0" smtClean="0">
                <a:solidFill>
                  <a:schemeClr val="tx1"/>
                </a:solidFill>
              </a:rPr>
              <a:t>de </a:t>
            </a:r>
            <a:r>
              <a:rPr lang="en-US" sz="3600" dirty="0" err="1" smtClean="0">
                <a:solidFill>
                  <a:schemeClr val="tx1"/>
                </a:solidFill>
              </a:rPr>
              <a:t>rupturas</a:t>
            </a:r>
            <a:r>
              <a:rPr lang="en-US" sz="3600" dirty="0" smtClean="0">
                <a:solidFill>
                  <a:schemeClr val="tx1"/>
                </a:solidFill>
              </a:rPr>
              <a:t> </a:t>
            </a:r>
            <a:r>
              <a:rPr lang="en-US" sz="3600" dirty="0" err="1" smtClean="0">
                <a:solidFill>
                  <a:schemeClr val="tx1"/>
                </a:solidFill>
              </a:rPr>
              <a:t>por</a:t>
            </a:r>
            <a:r>
              <a:rPr lang="en-US" sz="3600" dirty="0" smtClean="0">
                <a:solidFill>
                  <a:schemeClr val="tx1"/>
                </a:solidFill>
              </a:rPr>
              <a:t> </a:t>
            </a:r>
            <a:r>
              <a:rPr lang="en-US" sz="3600" dirty="0" err="1" smtClean="0">
                <a:solidFill>
                  <a:schemeClr val="tx1"/>
                </a:solidFill>
              </a:rPr>
              <a:t>Tipo</a:t>
            </a:r>
            <a:r>
              <a:rPr lang="en-US" sz="3600" dirty="0" smtClean="0">
                <a:solidFill>
                  <a:schemeClr val="tx1"/>
                </a:solidFill>
              </a:rPr>
              <a:t> de </a:t>
            </a:r>
            <a:r>
              <a:rPr lang="en-US" sz="3600" dirty="0" err="1" smtClean="0">
                <a:solidFill>
                  <a:schemeClr val="tx1"/>
                </a:solidFill>
              </a:rPr>
              <a:t>ruptura</a:t>
            </a:r>
            <a:r>
              <a:rPr lang="en-US" sz="3600" dirty="0" smtClean="0">
                <a:solidFill>
                  <a:schemeClr val="tx1"/>
                </a:solidFill>
              </a:rPr>
              <a:t> </a:t>
            </a:r>
            <a:r>
              <a:rPr lang="en-US" sz="3600" dirty="0" err="1" smtClean="0">
                <a:solidFill>
                  <a:schemeClr val="tx1"/>
                </a:solidFill>
              </a:rPr>
              <a:t>em</a:t>
            </a:r>
            <a:r>
              <a:rPr lang="en-US" sz="3600" dirty="0" smtClean="0">
                <a:solidFill>
                  <a:schemeClr val="tx1"/>
                </a:solidFill>
              </a:rPr>
              <a:t> </a:t>
            </a:r>
            <a:r>
              <a:rPr lang="en-US" sz="3600" dirty="0" err="1" smtClean="0">
                <a:solidFill>
                  <a:schemeClr val="tx1"/>
                </a:solidFill>
              </a:rPr>
              <a:t>Barragens</a:t>
            </a:r>
            <a:r>
              <a:rPr lang="en-US" sz="3600" dirty="0" smtClean="0">
                <a:solidFill>
                  <a:schemeClr val="tx1"/>
                </a:solidFill>
              </a:rPr>
              <a:t> de Terra </a:t>
            </a:r>
            <a:r>
              <a:rPr lang="en-US" sz="3600" dirty="0" err="1" smtClean="0"/>
              <a:t>nos</a:t>
            </a:r>
            <a:r>
              <a:rPr lang="en-US" sz="3600" dirty="0" smtClean="0"/>
              <a:t> EUA</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t-BR" dirty="0" smtClean="0">
                <a:solidFill>
                  <a:schemeClr val="tx1"/>
                </a:solidFill>
                <a:ea typeface="ＭＳ Ｐゴシック"/>
              </a:rPr>
              <a:t>Planos de MIPRR</a:t>
            </a:r>
            <a:endParaRPr lang="en-US" dirty="0">
              <a:solidFill>
                <a:schemeClr val="tx1"/>
              </a:solidFill>
            </a:endParaRPr>
          </a:p>
        </p:txBody>
      </p:sp>
      <p:sp>
        <p:nvSpPr>
          <p:cNvPr id="5" name="Content Placeholder 4"/>
          <p:cNvSpPr>
            <a:spLocks noGrp="1"/>
          </p:cNvSpPr>
          <p:nvPr>
            <p:ph idx="1"/>
          </p:nvPr>
        </p:nvSpPr>
        <p:spPr>
          <a:xfrm>
            <a:off x="457200" y="1447800"/>
            <a:ext cx="8229600" cy="5029200"/>
          </a:xfrm>
        </p:spPr>
        <p:txBody>
          <a:bodyPr>
            <a:normAutofit/>
          </a:bodyPr>
          <a:lstStyle/>
          <a:p>
            <a:r>
              <a:rPr lang="pt-BR" dirty="0" smtClean="0"/>
              <a:t>As diretrizes de segurança da vida a longo prazo devem ser atendidas por MIPRR onde estiverem disponíveis medidas não estruturais e estruturais adequadas.</a:t>
            </a:r>
          </a:p>
          <a:p>
            <a:r>
              <a:rPr lang="pt-BR" dirty="0" smtClean="0"/>
              <a:t>O Capítulo 7 oferece orientação para riscos que exigem a execução mais rápida de MIPRR.</a:t>
            </a:r>
          </a:p>
          <a:p>
            <a:r>
              <a:rPr lang="pt-BR" dirty="0" smtClean="0"/>
              <a:t>O Capítulo 7 oferece sugestões para avaliar </a:t>
            </a:r>
            <a:r>
              <a:rPr lang="pt-BR" dirty="0" err="1" smtClean="0"/>
              <a:t>MIPRRs</a:t>
            </a:r>
            <a:r>
              <a:rPr lang="pt-BR" dirty="0" smtClean="0"/>
              <a:t> propostas para execução</a:t>
            </a:r>
            <a:r>
              <a:rPr lang="en-US" dirty="0" smtClean="0"/>
              <a:t>.</a:t>
            </a: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smtClean="0">
                <a:solidFill>
                  <a:schemeClr val="tx1"/>
                </a:solidFill>
                <a:ea typeface="ＭＳ Ｐゴシック"/>
              </a:rPr>
              <a:t>Planos de MIPRR</a:t>
            </a:r>
            <a:endParaRPr lang="en-US" dirty="0">
              <a:solidFill>
                <a:schemeClr val="tx1"/>
              </a:solidFill>
            </a:endParaRPr>
          </a:p>
        </p:txBody>
      </p:sp>
      <p:sp>
        <p:nvSpPr>
          <p:cNvPr id="3" name="Content Placeholder 2"/>
          <p:cNvSpPr>
            <a:spLocks noGrp="1"/>
          </p:cNvSpPr>
          <p:nvPr>
            <p:ph idx="1"/>
          </p:nvPr>
        </p:nvSpPr>
        <p:spPr>
          <a:xfrm>
            <a:off x="457200" y="1295400"/>
            <a:ext cx="8229600" cy="5181600"/>
          </a:xfrm>
        </p:spPr>
        <p:txBody>
          <a:bodyPr>
            <a:normAutofit fontScale="92500" lnSpcReduction="10000"/>
          </a:bodyPr>
          <a:lstStyle/>
          <a:p>
            <a:r>
              <a:rPr lang="pt-BR" sz="2800" dirty="0" smtClean="0"/>
              <a:t>As MIPRR devem ser vinculadas a uma área de preocupação documentada ou a um modo de falha potencial.</a:t>
            </a:r>
          </a:p>
          <a:p>
            <a:r>
              <a:rPr lang="pt-BR" sz="2800" dirty="0" smtClean="0"/>
              <a:t>As MIPRR não devem ser uma atividade da manutenção contínua padronizada, e nem seguir um procedimento estabelecido.</a:t>
            </a:r>
          </a:p>
          <a:p>
            <a:r>
              <a:rPr lang="pt-BR" sz="2800" dirty="0" smtClean="0"/>
              <a:t>As MIPRR devem afirmar especificamente como o plano reduz o risco geral ao reduzir o carregamento, consequências o probabilidade de falha.</a:t>
            </a:r>
          </a:p>
          <a:p>
            <a:r>
              <a:rPr lang="pt-BR" sz="2800" dirty="0" smtClean="0"/>
              <a:t>Um estudo em si não é uma MIPRR e não reduz o risco. Se um estudo for referenciado em uma MIPRR, tem que haver informação sobre como usá-lo para reduzir o risco.</a:t>
            </a:r>
          </a:p>
          <a:p>
            <a:endParaRPr lang="en-US" sz="2800" dirty="0" smtClean="0"/>
          </a:p>
          <a:p>
            <a:pPr>
              <a:buNone/>
            </a:pP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t-BR" dirty="0" smtClean="0">
                <a:solidFill>
                  <a:schemeClr val="tx1"/>
                </a:solidFill>
                <a:ea typeface="ＭＳ Ｐゴシック"/>
              </a:rPr>
              <a:t>Planos de MIPRR</a:t>
            </a:r>
            <a:endParaRPr lang="en-US" dirty="0">
              <a:solidFill>
                <a:schemeClr val="tx1"/>
              </a:solidFill>
            </a:endParaRPr>
          </a:p>
        </p:txBody>
      </p:sp>
      <p:sp>
        <p:nvSpPr>
          <p:cNvPr id="5" name="Content Placeholder 4"/>
          <p:cNvSpPr>
            <a:spLocks noGrp="1"/>
          </p:cNvSpPr>
          <p:nvPr>
            <p:ph idx="1"/>
          </p:nvPr>
        </p:nvSpPr>
        <p:spPr>
          <a:xfrm>
            <a:off x="457200" y="1371600"/>
            <a:ext cx="8229600" cy="5105400"/>
          </a:xfrm>
        </p:spPr>
        <p:txBody>
          <a:bodyPr>
            <a:normAutofit lnSpcReduction="10000"/>
          </a:bodyPr>
          <a:lstStyle/>
          <a:p>
            <a:r>
              <a:rPr lang="pt-BR" dirty="0" smtClean="0"/>
              <a:t>Restrições a reservatórios devem ser consideradas </a:t>
            </a:r>
            <a:r>
              <a:rPr lang="pt-BR" u="sng" dirty="0" smtClean="0"/>
              <a:t>seriamente</a:t>
            </a:r>
            <a:r>
              <a:rPr lang="pt-BR" dirty="0"/>
              <a:t> </a:t>
            </a:r>
            <a:r>
              <a:rPr lang="pt-BR" dirty="0" smtClean="0"/>
              <a:t>e  explicadas por quê elas não são executadas. </a:t>
            </a:r>
            <a:r>
              <a:rPr lang="pt-BR" u="sng" dirty="0" smtClean="0"/>
              <a:t>Justificativas</a:t>
            </a:r>
            <a:r>
              <a:rPr lang="pt-BR" dirty="0" smtClean="0"/>
              <a:t>. </a:t>
            </a:r>
            <a:r>
              <a:rPr lang="pt-BR" u="sng" dirty="0" smtClean="0"/>
              <a:t>Muito</a:t>
            </a:r>
            <a:r>
              <a:rPr lang="pt-BR" dirty="0" smtClean="0"/>
              <a:t>. </a:t>
            </a:r>
            <a:r>
              <a:rPr lang="pt-BR" u="sng" dirty="0" smtClean="0"/>
              <a:t>Sérias</a:t>
            </a:r>
            <a:r>
              <a:rPr lang="pt-BR" dirty="0" smtClean="0"/>
              <a:t>.</a:t>
            </a:r>
          </a:p>
          <a:p>
            <a:r>
              <a:rPr lang="pt-BR" dirty="0" smtClean="0"/>
              <a:t>Os Planos de Controle de Enchentes precisam apoiar os planos das MIPRR.</a:t>
            </a:r>
          </a:p>
          <a:p>
            <a:r>
              <a:rPr lang="pt-BR" dirty="0" smtClean="0"/>
              <a:t>A lei americana de </a:t>
            </a:r>
            <a:r>
              <a:rPr lang="pt-BR" dirty="0" smtClean="0"/>
              <a:t>desenvolvimento </a:t>
            </a:r>
            <a:r>
              <a:rPr lang="pt-BR" dirty="0" smtClean="0"/>
              <a:t>“NEPA” tem que fazer parte, desde o início e frequentemente no processo, e deve ser discutida no plano das MIPRR.</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Componentes</a:t>
            </a:r>
            <a:r>
              <a:rPr lang="en-US" dirty="0" smtClean="0"/>
              <a:t> de um Plano de MIPRR</a:t>
            </a:r>
            <a:endParaRPr lang="en-US" dirty="0"/>
          </a:p>
        </p:txBody>
      </p:sp>
      <p:sp>
        <p:nvSpPr>
          <p:cNvPr id="3" name="Content Placeholder 2"/>
          <p:cNvSpPr>
            <a:spLocks noGrp="1"/>
          </p:cNvSpPr>
          <p:nvPr>
            <p:ph idx="1"/>
          </p:nvPr>
        </p:nvSpPr>
        <p:spPr>
          <a:xfrm>
            <a:off x="381000" y="1676400"/>
            <a:ext cx="8229600" cy="4648200"/>
          </a:xfrm>
        </p:spPr>
        <p:txBody>
          <a:bodyPr>
            <a:normAutofit fontScale="92500" lnSpcReduction="10000"/>
          </a:bodyPr>
          <a:lstStyle/>
          <a:p>
            <a:r>
              <a:rPr lang="pt-BR" sz="1800" dirty="0" smtClean="0"/>
              <a:t>Descrição geral do projeto, breve histórico da obra, história operacional e finalidades.</a:t>
            </a:r>
          </a:p>
          <a:p>
            <a:r>
              <a:rPr lang="pt-BR" sz="1800" dirty="0" smtClean="0"/>
              <a:t>Visão geral de Modos de Falhas Potenciais  identificados no </a:t>
            </a:r>
            <a:r>
              <a:rPr lang="pt-BR" sz="1800" dirty="0" smtClean="0">
                <a:solidFill>
                  <a:srgbClr val="0000FF"/>
                </a:solidFill>
              </a:rPr>
              <a:t>SPRA, </a:t>
            </a:r>
            <a:r>
              <a:rPr lang="pt-BR" sz="1800" dirty="0" smtClean="0"/>
              <a:t>PFMA  (análise de modo de falha potencial), etc...</a:t>
            </a:r>
          </a:p>
          <a:p>
            <a:r>
              <a:rPr lang="pt-BR" sz="1800" dirty="0" smtClean="0"/>
              <a:t>Consequências gerais associadas a cada Modo de Falha Potencial.</a:t>
            </a:r>
          </a:p>
          <a:p>
            <a:r>
              <a:rPr lang="pt-BR" sz="1800" dirty="0" err="1" smtClean="0"/>
              <a:t>MIPRRs</a:t>
            </a:r>
            <a:r>
              <a:rPr lang="pt-BR" sz="1800" dirty="0" smtClean="0"/>
              <a:t> estruturais e não estruturais que devem reduzir a probabilidade de falhas ou de consequências.</a:t>
            </a:r>
          </a:p>
          <a:p>
            <a:r>
              <a:rPr lang="pt-BR" sz="1800" dirty="0" smtClean="0"/>
              <a:t>Explanação da redução prevista da </a:t>
            </a:r>
            <a:r>
              <a:rPr lang="pt-BR" sz="1800" dirty="0"/>
              <a:t>probabilidade de falhas ou de </a:t>
            </a:r>
            <a:r>
              <a:rPr lang="pt-BR" sz="1800" dirty="0" smtClean="0"/>
              <a:t>consequências, impacto sobre finalidades do projeto, impactos econômicos e ambientais.</a:t>
            </a:r>
          </a:p>
          <a:p>
            <a:r>
              <a:rPr lang="pt-BR" sz="1800" dirty="0" smtClean="0"/>
              <a:t>Recomendações e justificativas pelas </a:t>
            </a:r>
            <a:r>
              <a:rPr lang="pt-BR" sz="1800" dirty="0" err="1" smtClean="0"/>
              <a:t>MIPRRs</a:t>
            </a:r>
            <a:r>
              <a:rPr lang="pt-BR" sz="1800" dirty="0" smtClean="0"/>
              <a:t>.</a:t>
            </a:r>
          </a:p>
          <a:p>
            <a:r>
              <a:rPr lang="pt-BR" sz="1800" dirty="0" smtClean="0"/>
              <a:t>Cronograma e custos para cada MIPRR.</a:t>
            </a:r>
          </a:p>
          <a:p>
            <a:r>
              <a:rPr lang="pt-BR" sz="1800" dirty="0" smtClean="0"/>
              <a:t>Comentários e resoluções do </a:t>
            </a:r>
            <a:r>
              <a:rPr lang="pt-BR" sz="1800" dirty="0" smtClean="0">
                <a:solidFill>
                  <a:srgbClr val="0000FF"/>
                </a:solidFill>
              </a:rPr>
              <a:t>DCQ</a:t>
            </a:r>
            <a:r>
              <a:rPr lang="pt-BR" sz="1800" dirty="0" smtClean="0"/>
              <a:t>.</a:t>
            </a:r>
          </a:p>
          <a:p>
            <a:r>
              <a:rPr lang="pt-BR" sz="1800" dirty="0" smtClean="0"/>
              <a:t>Hyperlink para  o PAE mais recente, atualizado com o cronograma de exercícios de emergência.</a:t>
            </a:r>
          </a:p>
          <a:p>
            <a:r>
              <a:rPr lang="pt-BR" sz="1800" dirty="0" smtClean="0"/>
              <a:t>Plano de comunicações.</a:t>
            </a:r>
          </a:p>
          <a:p>
            <a:endParaRPr lang="en-US" sz="2400"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t-BR" dirty="0" smtClean="0">
                <a:solidFill>
                  <a:schemeClr val="tx1"/>
                </a:solidFill>
                <a:ea typeface="ＭＳ Ｐゴシック"/>
              </a:rPr>
              <a:t>Planos de MIPRR</a:t>
            </a:r>
            <a:endParaRPr lang="en-US" dirty="0">
              <a:solidFill>
                <a:schemeClr val="tx1"/>
              </a:solidFill>
            </a:endParaRPr>
          </a:p>
        </p:txBody>
      </p:sp>
      <p:sp>
        <p:nvSpPr>
          <p:cNvPr id="5" name="Content Placeholder 4"/>
          <p:cNvSpPr>
            <a:spLocks noGrp="1"/>
          </p:cNvSpPr>
          <p:nvPr>
            <p:ph idx="1"/>
          </p:nvPr>
        </p:nvSpPr>
        <p:spPr>
          <a:xfrm>
            <a:off x="457200" y="1600200"/>
            <a:ext cx="8229600" cy="4724400"/>
          </a:xfrm>
        </p:spPr>
        <p:txBody>
          <a:bodyPr>
            <a:normAutofit/>
          </a:bodyPr>
          <a:lstStyle/>
          <a:p>
            <a:r>
              <a:rPr lang="pt-BR" dirty="0" smtClean="0"/>
              <a:t>Os Planos de MIPRR são documentos vivos. Devem ser revistos quando mudam as condições, surgem novas informações, estudos são feitos ou ao concluir a fase de remediação.</a:t>
            </a:r>
          </a:p>
          <a:p>
            <a:r>
              <a:rPr lang="pt-BR" dirty="0" smtClean="0"/>
              <a:t>Os Planos </a:t>
            </a:r>
            <a:r>
              <a:rPr lang="pt-BR" dirty="0"/>
              <a:t>de MIPRR </a:t>
            </a:r>
            <a:r>
              <a:rPr lang="pt-BR" dirty="0" smtClean="0"/>
              <a:t>devem focar riscos “significativos” quando identificados como parte de um </a:t>
            </a:r>
            <a:r>
              <a:rPr lang="en-US" dirty="0">
                <a:solidFill>
                  <a:srgbClr val="0000FF"/>
                </a:solidFill>
              </a:rPr>
              <a:t>PA, IES, </a:t>
            </a:r>
            <a:r>
              <a:rPr lang="en-US" dirty="0" smtClean="0">
                <a:solidFill>
                  <a:srgbClr val="0000FF"/>
                </a:solidFill>
              </a:rPr>
              <a:t>DSMS</a:t>
            </a:r>
            <a:r>
              <a:rPr lang="en-US" dirty="0" smtClean="0">
                <a:solidFill>
                  <a:srgbClr val="00B050"/>
                </a:solidFill>
              </a:rPr>
              <a:t>.</a:t>
            </a:r>
            <a:endParaRPr lang="pt-BR" dirty="0" smtClean="0">
              <a:solidFill>
                <a:srgbClr val="00B050"/>
              </a:solidFill>
            </a:endParaRPr>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00" cy="1143000"/>
          </a:xfrm>
        </p:spPr>
        <p:txBody>
          <a:bodyPr/>
          <a:lstStyle/>
          <a:p>
            <a:r>
              <a:rPr lang="en-US" dirty="0" err="1" smtClean="0"/>
              <a:t>Vigilância</a:t>
            </a:r>
            <a:r>
              <a:rPr lang="en-US" dirty="0" smtClean="0"/>
              <a:t> e </a:t>
            </a:r>
            <a:r>
              <a:rPr lang="en-US" dirty="0" err="1" smtClean="0"/>
              <a:t>Monitoramento</a:t>
            </a:r>
            <a:endParaRPr lang="en-US" dirty="0"/>
          </a:p>
        </p:txBody>
      </p:sp>
      <p:pic>
        <p:nvPicPr>
          <p:cNvPr id="4" name="Picture 4" descr="\\Swt-fs-cad\damsafety\Pine Creek\Photos 7-30-2010\DSC01725.JPG"/>
          <p:cNvPicPr>
            <a:picLocks noGrp="1" noChangeAspect="1" noChangeArrowheads="1"/>
          </p:cNvPicPr>
          <p:nvPr>
            <p:ph sz="half" idx="2"/>
          </p:nvPr>
        </p:nvPicPr>
        <p:blipFill>
          <a:blip r:embed="rId3" cstate="print"/>
          <a:stretch>
            <a:fillRect/>
          </a:stretch>
        </p:blipFill>
        <p:spPr bwMode="auto">
          <a:xfrm>
            <a:off x="395896" y="1943101"/>
            <a:ext cx="3965778" cy="2971799"/>
          </a:xfrm>
          <a:prstGeom prst="rect">
            <a:avLst/>
          </a:prstGeom>
          <a:noFill/>
          <a:ln w="19050">
            <a:solidFill>
              <a:schemeClr val="tx1"/>
            </a:solidFill>
            <a:miter lim="800000"/>
            <a:headEnd/>
            <a:tailEnd/>
          </a:ln>
        </p:spPr>
      </p:pic>
      <p:sp>
        <p:nvSpPr>
          <p:cNvPr id="7" name="Content Placeholder 6"/>
          <p:cNvSpPr>
            <a:spLocks noGrp="1"/>
          </p:cNvSpPr>
          <p:nvPr>
            <p:ph sz="quarter" idx="4"/>
          </p:nvPr>
        </p:nvSpPr>
        <p:spPr>
          <a:xfrm>
            <a:off x="4572000" y="2174875"/>
            <a:ext cx="4267200" cy="3951288"/>
          </a:xfrm>
        </p:spPr>
        <p:txBody>
          <a:bodyPr>
            <a:normAutofit/>
          </a:bodyPr>
          <a:lstStyle/>
          <a:p>
            <a:r>
              <a:rPr lang="pt-BR" dirty="0" smtClean="0"/>
              <a:t>Potencializa a detecção precoce de problemas.</a:t>
            </a:r>
          </a:p>
          <a:p>
            <a:r>
              <a:rPr lang="pt-BR" dirty="0" smtClean="0"/>
              <a:t>Pode aumentar o tempo para executar o PAE e reduzir consequências.</a:t>
            </a:r>
          </a:p>
          <a:p>
            <a:r>
              <a:rPr lang="pt-BR" dirty="0" smtClean="0"/>
              <a:t>Deve focar modos de falha.</a:t>
            </a:r>
          </a:p>
          <a:p>
            <a:r>
              <a:rPr lang="pt-BR" dirty="0" smtClean="0"/>
              <a:t>NÃO se restringe ao cronograma atual de monitoramento.</a:t>
            </a:r>
          </a:p>
        </p:txBody>
      </p:sp>
      <p:pic>
        <p:nvPicPr>
          <p:cNvPr id="1026" name="Picture 2" descr="C:\Documents and Settings\Q0RMCJRD\Local Settings\Temporary Internet Files\Content.IE5\R625K9US\MP900321206[1].jpg"/>
          <p:cNvPicPr>
            <a:picLocks noChangeAspect="1" noChangeArrowheads="1"/>
          </p:cNvPicPr>
          <p:nvPr/>
        </p:nvPicPr>
        <p:blipFill>
          <a:blip r:embed="rId4" cstate="print"/>
          <a:srcRect/>
          <a:stretch>
            <a:fillRect/>
          </a:stretch>
        </p:blipFill>
        <p:spPr bwMode="auto">
          <a:xfrm>
            <a:off x="7848600" y="609600"/>
            <a:ext cx="990600" cy="1388692"/>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Possíveis</a:t>
            </a:r>
            <a:r>
              <a:rPr lang="en-US" dirty="0" smtClean="0"/>
              <a:t> </a:t>
            </a:r>
            <a:r>
              <a:rPr lang="en-US" dirty="0" err="1" smtClean="0"/>
              <a:t>razões</a:t>
            </a:r>
            <a:r>
              <a:rPr lang="en-US" dirty="0" smtClean="0"/>
              <a:t> </a:t>
            </a:r>
            <a:r>
              <a:rPr lang="en-US" dirty="0" err="1" smtClean="0"/>
              <a:t>pela</a:t>
            </a:r>
            <a:r>
              <a:rPr lang="en-US" dirty="0" smtClean="0"/>
              <a:t> </a:t>
            </a:r>
            <a:r>
              <a:rPr lang="en-US" dirty="0" err="1" smtClean="0"/>
              <a:t>rejeição</a:t>
            </a:r>
            <a:r>
              <a:rPr lang="en-US" dirty="0" smtClean="0"/>
              <a:t> de </a:t>
            </a:r>
            <a:r>
              <a:rPr lang="en-US" dirty="0" err="1" smtClean="0"/>
              <a:t>Planos</a:t>
            </a:r>
            <a:r>
              <a:rPr lang="en-US" dirty="0" smtClean="0"/>
              <a:t> de MIPRR</a:t>
            </a:r>
            <a:endParaRPr lang="en-US" dirty="0"/>
          </a:p>
        </p:txBody>
      </p:sp>
      <p:sp>
        <p:nvSpPr>
          <p:cNvPr id="3" name="Content Placeholder 2"/>
          <p:cNvSpPr>
            <a:spLocks noGrp="1"/>
          </p:cNvSpPr>
          <p:nvPr>
            <p:ph idx="1"/>
          </p:nvPr>
        </p:nvSpPr>
        <p:spPr>
          <a:xfrm>
            <a:off x="457200" y="1600200"/>
            <a:ext cx="8229600" cy="4724400"/>
          </a:xfrm>
        </p:spPr>
        <p:txBody>
          <a:bodyPr>
            <a:normAutofit fontScale="92500" lnSpcReduction="10000"/>
          </a:bodyPr>
          <a:lstStyle/>
          <a:p>
            <a:r>
              <a:rPr lang="pt-BR" sz="2800" dirty="0" smtClean="0"/>
              <a:t>Consideração inadequada da restrição do reservatório, ou uma justificativa pela ausência de restrição.</a:t>
            </a:r>
          </a:p>
          <a:p>
            <a:r>
              <a:rPr lang="pt-BR" sz="2800" dirty="0" smtClean="0"/>
              <a:t>Sistemas automatizados de alerta precoce, com notificação automática ao público.</a:t>
            </a:r>
          </a:p>
          <a:p>
            <a:r>
              <a:rPr lang="pt-BR" sz="2800" dirty="0" smtClean="0"/>
              <a:t>Liberações de </a:t>
            </a:r>
            <a:r>
              <a:rPr lang="pt-BR" sz="2800" dirty="0" smtClean="0">
                <a:solidFill>
                  <a:srgbClr val="000000"/>
                </a:solidFill>
              </a:rPr>
              <a:t>reservatório </a:t>
            </a:r>
            <a:r>
              <a:rPr lang="pt-BR" sz="2800" dirty="0" smtClean="0"/>
              <a:t>com base em previsões de chuva.</a:t>
            </a:r>
          </a:p>
          <a:p>
            <a:r>
              <a:rPr lang="pt-BR" sz="2800" dirty="0" smtClean="0"/>
              <a:t>Descrição inadequada das consequências.</a:t>
            </a:r>
          </a:p>
          <a:p>
            <a:r>
              <a:rPr lang="pt-BR" sz="2800" dirty="0" smtClean="0"/>
              <a:t>Tem </a:t>
            </a:r>
            <a:r>
              <a:rPr lang="pt-BR" sz="2800" dirty="0" smtClean="0">
                <a:solidFill>
                  <a:srgbClr val="000000"/>
                </a:solidFill>
              </a:rPr>
              <a:t>bolhas</a:t>
            </a:r>
            <a:r>
              <a:rPr lang="pt-BR" sz="2800" dirty="0" smtClean="0"/>
              <a:t>? É bom ter estoques de emergência.</a:t>
            </a:r>
          </a:p>
          <a:p>
            <a:r>
              <a:rPr lang="pt-BR" sz="2800" dirty="0" smtClean="0"/>
              <a:t>“Copiou e colou.”</a:t>
            </a:r>
          </a:p>
          <a:p>
            <a:r>
              <a:rPr lang="pt-BR" sz="2800" dirty="0" smtClean="0"/>
              <a:t>À espera de estudos ...</a:t>
            </a:r>
            <a:endParaRPr lang="pt-BR" sz="28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solidFill>
                  <a:schemeClr val="tx1"/>
                </a:solidFill>
                <a:ea typeface="ＭＳ Ｐゴシック"/>
              </a:rPr>
              <a:t>Planos de MIPRR </a:t>
            </a:r>
            <a:r>
              <a:rPr lang="en-US" dirty="0" smtClean="0">
                <a:solidFill>
                  <a:schemeClr val="tx1"/>
                </a:solidFill>
              </a:rPr>
              <a:t>: </a:t>
            </a:r>
            <a:r>
              <a:rPr lang="en-US" dirty="0" err="1" smtClean="0">
                <a:solidFill>
                  <a:schemeClr val="tx1"/>
                </a:solidFill>
              </a:rPr>
              <a:t>Ruim</a:t>
            </a:r>
            <a:endParaRPr lang="en-US" dirty="0">
              <a:solidFill>
                <a:schemeClr val="tx1"/>
              </a:solidFill>
            </a:endParaRPr>
          </a:p>
        </p:txBody>
      </p:sp>
      <p:sp>
        <p:nvSpPr>
          <p:cNvPr id="3" name="Content Placeholder 2"/>
          <p:cNvSpPr>
            <a:spLocks noGrp="1"/>
          </p:cNvSpPr>
          <p:nvPr>
            <p:ph idx="1"/>
          </p:nvPr>
        </p:nvSpPr>
        <p:spPr>
          <a:xfrm>
            <a:off x="457200" y="1981200"/>
            <a:ext cx="8229600" cy="3505200"/>
          </a:xfrm>
        </p:spPr>
        <p:txBody>
          <a:bodyPr/>
          <a:lstStyle/>
          <a:p>
            <a:r>
              <a:rPr lang="en-US" sz="2800" b="1" dirty="0" err="1" smtClean="0"/>
              <a:t>Elaborar</a:t>
            </a:r>
            <a:r>
              <a:rPr lang="en-US" sz="2800" b="1" dirty="0" smtClean="0"/>
              <a:t> um Plano de </a:t>
            </a:r>
            <a:r>
              <a:rPr lang="en-US" sz="2800" b="1" dirty="0" err="1" smtClean="0"/>
              <a:t>Comunicação</a:t>
            </a:r>
            <a:r>
              <a:rPr lang="en-US" sz="2800" b="1" dirty="0" smtClean="0"/>
              <a:t>.</a:t>
            </a:r>
            <a:r>
              <a:rPr lang="en-US" sz="2800" dirty="0" smtClean="0"/>
              <a:t> Tem </a:t>
            </a:r>
            <a:r>
              <a:rPr lang="en-US" sz="2800" dirty="0" err="1" smtClean="0"/>
              <a:t>que</a:t>
            </a:r>
            <a:r>
              <a:rPr lang="en-US" sz="2800" dirty="0" smtClean="0"/>
              <a:t> </a:t>
            </a:r>
            <a:r>
              <a:rPr lang="en-US" sz="2800" dirty="0" err="1" smtClean="0"/>
              <a:t>ser</a:t>
            </a:r>
            <a:r>
              <a:rPr lang="en-US" sz="2800" dirty="0" smtClean="0"/>
              <a:t> </a:t>
            </a:r>
            <a:r>
              <a:rPr lang="en-US" sz="2800" dirty="0" err="1" smtClean="0"/>
              <a:t>elaborado</a:t>
            </a:r>
            <a:r>
              <a:rPr lang="en-US" sz="2800" dirty="0" smtClean="0"/>
              <a:t>, e </a:t>
            </a:r>
            <a:r>
              <a:rPr lang="en-US" sz="2800" dirty="0" err="1" smtClean="0"/>
              <a:t>uma</a:t>
            </a:r>
            <a:r>
              <a:rPr lang="en-US" sz="2800" dirty="0" smtClean="0"/>
              <a:t> </a:t>
            </a:r>
            <a:r>
              <a:rPr lang="en-US" sz="2800" dirty="0" err="1" smtClean="0"/>
              <a:t>vez</a:t>
            </a:r>
            <a:r>
              <a:rPr lang="en-US" sz="2800" dirty="0" smtClean="0"/>
              <a:t> </a:t>
            </a:r>
            <a:r>
              <a:rPr lang="en-US" sz="2800" dirty="0" err="1" smtClean="0"/>
              <a:t>elaborado</a:t>
            </a:r>
            <a:r>
              <a:rPr lang="en-US" sz="2800" dirty="0" smtClean="0"/>
              <a:t> </a:t>
            </a:r>
            <a:r>
              <a:rPr lang="en-US" sz="2800" dirty="0" err="1" smtClean="0"/>
              <a:t>reduzirá</a:t>
            </a:r>
            <a:r>
              <a:rPr lang="en-US" sz="2800" dirty="0" smtClean="0"/>
              <a:t> as </a:t>
            </a:r>
            <a:r>
              <a:rPr lang="en-US" sz="2800" dirty="0" err="1" smtClean="0"/>
              <a:t>consequências</a:t>
            </a:r>
            <a:r>
              <a:rPr lang="en-US" sz="2800" dirty="0" smtClean="0"/>
              <a:t> da </a:t>
            </a:r>
            <a:r>
              <a:rPr lang="en-US" sz="2800" dirty="0" err="1" smtClean="0"/>
              <a:t>ruptura</a:t>
            </a:r>
            <a:r>
              <a:rPr lang="en-US" sz="2800" dirty="0" smtClean="0"/>
              <a:t> </a:t>
            </a:r>
            <a:r>
              <a:rPr lang="en-US" sz="2800" dirty="0" err="1" smtClean="0"/>
              <a:t>pela</a:t>
            </a:r>
            <a:r>
              <a:rPr lang="en-US" sz="2800" dirty="0" smtClean="0"/>
              <a:t> </a:t>
            </a:r>
            <a:r>
              <a:rPr lang="en-US" sz="2800" dirty="0" err="1" smtClean="0"/>
              <a:t>conscientização</a:t>
            </a:r>
            <a:r>
              <a:rPr lang="en-US" sz="2800" dirty="0" smtClean="0"/>
              <a:t> do </a:t>
            </a:r>
            <a:r>
              <a:rPr lang="en-US" sz="2800" dirty="0" err="1" smtClean="0"/>
              <a:t>público</a:t>
            </a:r>
            <a:r>
              <a:rPr lang="en-US" sz="2800" dirty="0" smtClean="0"/>
              <a:t> e dos </a:t>
            </a:r>
            <a:r>
              <a:rPr lang="en-US" sz="2800" dirty="0" err="1" smtClean="0"/>
              <a:t>Órgãos</a:t>
            </a:r>
            <a:r>
              <a:rPr lang="en-US" sz="2800" dirty="0" smtClean="0"/>
              <a:t> de </a:t>
            </a:r>
            <a:r>
              <a:rPr lang="en-US" sz="2800" dirty="0" err="1" smtClean="0"/>
              <a:t>Gestão</a:t>
            </a:r>
            <a:r>
              <a:rPr lang="en-US" sz="2800" dirty="0" smtClean="0"/>
              <a:t> de </a:t>
            </a:r>
            <a:r>
              <a:rPr lang="en-US" sz="2800" dirty="0" err="1" smtClean="0"/>
              <a:t>Emergências</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solidFill>
                  <a:schemeClr val="tx1"/>
                </a:solidFill>
                <a:ea typeface="ＭＳ Ｐゴシック"/>
              </a:rPr>
              <a:t>Planos de MIPRR</a:t>
            </a:r>
            <a:r>
              <a:rPr lang="en-US" dirty="0" smtClean="0">
                <a:solidFill>
                  <a:schemeClr val="tx1"/>
                </a:solidFill>
              </a:rPr>
              <a:t>: </a:t>
            </a:r>
            <a:r>
              <a:rPr lang="en-US" dirty="0" err="1" smtClean="0"/>
              <a:t>Bom</a:t>
            </a:r>
            <a:endParaRPr lang="en-US" dirty="0"/>
          </a:p>
        </p:txBody>
      </p:sp>
      <p:sp>
        <p:nvSpPr>
          <p:cNvPr id="3" name="Content Placeholder 2"/>
          <p:cNvSpPr>
            <a:spLocks noGrp="1"/>
          </p:cNvSpPr>
          <p:nvPr>
            <p:ph idx="1"/>
          </p:nvPr>
        </p:nvSpPr>
        <p:spPr/>
        <p:txBody>
          <a:bodyPr>
            <a:normAutofit/>
          </a:bodyPr>
          <a:lstStyle/>
          <a:p>
            <a:r>
              <a:rPr lang="pt-BR" sz="2400" dirty="0" smtClean="0"/>
              <a:t>Restrição do Reservatório – Foi avaliada uma restrição e decidiu-se que não era necessária no momento. O empreendimento foi projetado e opera como barragem seca com carga pouco frequente, e armazenamento repentino durante eventos extremos. Com isso, o aterro recebe carga durante curtos períodos de retenção. P</a:t>
            </a:r>
            <a:r>
              <a:rPr lang="pt-BR" sz="2400" dirty="0" smtClean="0">
                <a:solidFill>
                  <a:srgbClr val="000000"/>
                </a:solidFill>
              </a:rPr>
              <a:t>ela forma de operação do sistema, não é possível alterar os estágios do reservatório ou reduzi-lo, por ser um sistema de passagem projetado para reter a água por um breve período para aliviar sistemas a jusante.</a:t>
            </a:r>
          </a:p>
          <a:p>
            <a:pPr>
              <a:buNone/>
            </a:pPr>
            <a:endParaRPr lang="en-US" dirty="0">
              <a:solidFill>
                <a:srgbClr val="0000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ea typeface="ＭＳ Ｐゴシック"/>
              </a:rPr>
              <a:t>Planos de MIPRR</a:t>
            </a:r>
            <a:r>
              <a:rPr lang="en-US" dirty="0" smtClean="0"/>
              <a:t>: </a:t>
            </a:r>
            <a:r>
              <a:rPr lang="en-US" dirty="0" err="1"/>
              <a:t>Ruim</a:t>
            </a:r>
            <a:endParaRPr lang="en-US" dirty="0"/>
          </a:p>
        </p:txBody>
      </p:sp>
      <p:sp>
        <p:nvSpPr>
          <p:cNvPr id="3" name="Content Placeholder 2"/>
          <p:cNvSpPr>
            <a:spLocks noGrp="1"/>
          </p:cNvSpPr>
          <p:nvPr>
            <p:ph idx="1"/>
          </p:nvPr>
        </p:nvSpPr>
        <p:spPr>
          <a:xfrm>
            <a:off x="457200" y="1600200"/>
            <a:ext cx="8229600" cy="4495800"/>
          </a:xfrm>
        </p:spPr>
        <p:txBody>
          <a:bodyPr>
            <a:normAutofit/>
          </a:bodyPr>
          <a:lstStyle/>
          <a:p>
            <a:r>
              <a:rPr lang="pt-BR" sz="2400" b="1" dirty="0" smtClean="0"/>
              <a:t>Combate a enchentes:</a:t>
            </a:r>
            <a:r>
              <a:rPr lang="pt-BR" sz="2400" dirty="0" smtClean="0"/>
              <a:t> Materiais para o combate emergencial a enchentes </a:t>
            </a:r>
            <a:r>
              <a:rPr lang="pt-BR" sz="2400" b="1" dirty="0" smtClean="0">
                <a:solidFill>
                  <a:srgbClr val="FF0000"/>
                </a:solidFill>
              </a:rPr>
              <a:t>devem</a:t>
            </a:r>
            <a:r>
              <a:rPr lang="pt-BR" sz="2400" dirty="0" smtClean="0"/>
              <a:t> ser disponibilizados em um local acessível, sem atrapalhar as áreas de operação normal da barragem. Esses materiais </a:t>
            </a:r>
            <a:r>
              <a:rPr lang="pt-BR" sz="2400" b="1" dirty="0" smtClean="0">
                <a:solidFill>
                  <a:srgbClr val="FF0000"/>
                </a:solidFill>
              </a:rPr>
              <a:t>podem</a:t>
            </a:r>
            <a:r>
              <a:rPr lang="pt-BR" sz="2400" dirty="0" smtClean="0"/>
              <a:t> incluir solo e rochas que podem ser úteis para controlar ou reduzir a percolação do aterro, se houver. </a:t>
            </a:r>
            <a:r>
              <a:rPr lang="pt-BR" sz="2400" b="1" dirty="0" smtClean="0">
                <a:solidFill>
                  <a:srgbClr val="FF0000"/>
                </a:solidFill>
              </a:rPr>
              <a:t>Poderiam</a:t>
            </a:r>
            <a:r>
              <a:rPr lang="pt-BR" sz="2400" dirty="0" smtClean="0"/>
              <a:t> ser feitos contratos locais existentes de serviço ou manutenção para fornecer equipamentos e pessoal para emergências. Esses serviços </a:t>
            </a:r>
            <a:r>
              <a:rPr lang="pt-BR" sz="2400" b="1" dirty="0" smtClean="0">
                <a:solidFill>
                  <a:srgbClr val="FF0000"/>
                </a:solidFill>
              </a:rPr>
              <a:t>iriam</a:t>
            </a:r>
            <a:r>
              <a:rPr lang="pt-BR" sz="2400" dirty="0" smtClean="0"/>
              <a:t> </a:t>
            </a:r>
            <a:r>
              <a:rPr lang="pt-BR" sz="2400" dirty="0"/>
              <a:t>aprimorar</a:t>
            </a:r>
            <a:r>
              <a:rPr lang="pt-BR" sz="2400" b="1" dirty="0"/>
              <a:t> </a:t>
            </a:r>
            <a:r>
              <a:rPr lang="pt-BR" sz="2400" dirty="0" smtClean="0"/>
              <a:t>a resposta emergencial e executariam medidas como o controle da percolação.</a:t>
            </a:r>
            <a:endParaRPr lang="pt-BR" sz="2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pPr eaLnBrk="1" hangingPunct="1"/>
            <a:r>
              <a:rPr lang="en-US" dirty="0" err="1" smtClean="0"/>
              <a:t>Definições</a:t>
            </a:r>
            <a:endParaRPr lang="en-US" dirty="0" smtClean="0"/>
          </a:p>
        </p:txBody>
      </p:sp>
      <p:sp>
        <p:nvSpPr>
          <p:cNvPr id="3075" name="Content Placeholder 5"/>
          <p:cNvSpPr>
            <a:spLocks noGrp="1"/>
          </p:cNvSpPr>
          <p:nvPr>
            <p:ph idx="1"/>
          </p:nvPr>
        </p:nvSpPr>
        <p:spPr/>
        <p:txBody>
          <a:bodyPr/>
          <a:lstStyle/>
          <a:p>
            <a:pPr eaLnBrk="1" hangingPunct="1"/>
            <a:r>
              <a:rPr lang="en-US" sz="2400" dirty="0" err="1" smtClean="0"/>
              <a:t>Risco</a:t>
            </a:r>
            <a:r>
              <a:rPr lang="en-US" sz="2400" dirty="0" smtClean="0"/>
              <a:t> = </a:t>
            </a:r>
            <a:r>
              <a:rPr lang="en-US" sz="2400" dirty="0" err="1" smtClean="0"/>
              <a:t>probabilidade</a:t>
            </a:r>
            <a:r>
              <a:rPr lang="en-US" sz="2400" dirty="0" smtClean="0"/>
              <a:t> de </a:t>
            </a:r>
            <a:r>
              <a:rPr lang="en-US" sz="2400" dirty="0" err="1" smtClean="0"/>
              <a:t>consequências</a:t>
            </a:r>
            <a:r>
              <a:rPr lang="en-US" sz="2400" dirty="0" smtClean="0"/>
              <a:t> </a:t>
            </a:r>
            <a:r>
              <a:rPr lang="en-US" sz="2400" dirty="0" err="1" smtClean="0"/>
              <a:t>adversas</a:t>
            </a:r>
            <a:endParaRPr lang="en-US" sz="2400" dirty="0" smtClean="0"/>
          </a:p>
          <a:p>
            <a:pPr lvl="1" eaLnBrk="1" hangingPunct="1"/>
            <a:r>
              <a:rPr lang="en-US" sz="2400" dirty="0" smtClean="0"/>
              <a:t>P(</a:t>
            </a:r>
            <a:r>
              <a:rPr lang="en-US" sz="2400" dirty="0" err="1" smtClean="0"/>
              <a:t>carga</a:t>
            </a:r>
            <a:r>
              <a:rPr lang="en-US" sz="2400" dirty="0" smtClean="0"/>
              <a:t>) x P(</a:t>
            </a:r>
            <a:r>
              <a:rPr lang="en-US" sz="2400" dirty="0" err="1" smtClean="0"/>
              <a:t>falha</a:t>
            </a:r>
            <a:r>
              <a:rPr lang="en-US" sz="2400" dirty="0" smtClean="0"/>
              <a:t>) </a:t>
            </a:r>
            <a:r>
              <a:rPr lang="en-US" sz="2400" baseline="-25000" dirty="0" err="1" smtClean="0"/>
              <a:t>carga</a:t>
            </a:r>
            <a:r>
              <a:rPr lang="en-US" sz="2400" baseline="-25000" dirty="0" smtClean="0"/>
              <a:t> </a:t>
            </a:r>
            <a:r>
              <a:rPr lang="en-US" sz="2400" baseline="-25000" dirty="0" err="1" smtClean="0"/>
              <a:t>determinada</a:t>
            </a:r>
            <a:r>
              <a:rPr lang="en-US" sz="2400" dirty="0" smtClean="0"/>
              <a:t> x </a:t>
            </a:r>
            <a:r>
              <a:rPr lang="en-US" sz="2400" dirty="0" err="1" smtClean="0"/>
              <a:t>Consequências</a:t>
            </a:r>
            <a:r>
              <a:rPr lang="en-US" sz="2400" dirty="0" smtClean="0"/>
              <a:t> </a:t>
            </a:r>
            <a:r>
              <a:rPr lang="en-US" sz="2400" baseline="-25000" dirty="0" err="1" smtClean="0"/>
              <a:t>falha</a:t>
            </a:r>
            <a:r>
              <a:rPr lang="en-US" sz="2400" baseline="-25000" dirty="0" smtClean="0"/>
              <a:t> </a:t>
            </a:r>
            <a:r>
              <a:rPr lang="en-US" sz="2400" baseline="-25000" dirty="0" err="1" smtClean="0"/>
              <a:t>determinada</a:t>
            </a:r>
            <a:endParaRPr lang="en-US" sz="2400" baseline="-25000" dirty="0" smtClean="0"/>
          </a:p>
          <a:p>
            <a:pPr eaLnBrk="1" hangingPunct="1"/>
            <a:endParaRPr lang="en-US" sz="2400" dirty="0" smtClean="0"/>
          </a:p>
          <a:p>
            <a:pPr eaLnBrk="1" hangingPunct="1"/>
            <a:r>
              <a:rPr lang="en-US" sz="2400" dirty="0" err="1" smtClean="0"/>
              <a:t>Análise</a:t>
            </a:r>
            <a:r>
              <a:rPr lang="en-US" sz="2400" dirty="0" smtClean="0"/>
              <a:t> de </a:t>
            </a:r>
            <a:r>
              <a:rPr lang="en-US" sz="2400" dirty="0" err="1" smtClean="0"/>
              <a:t>Risco</a:t>
            </a:r>
            <a:r>
              <a:rPr lang="en-US" sz="2400" dirty="0" smtClean="0"/>
              <a:t> = </a:t>
            </a:r>
            <a:r>
              <a:rPr lang="en-US" sz="2400" dirty="0" err="1" smtClean="0"/>
              <a:t>cálculo</a:t>
            </a:r>
            <a:r>
              <a:rPr lang="en-US" sz="2400" dirty="0" smtClean="0"/>
              <a:t> </a:t>
            </a:r>
            <a:r>
              <a:rPr lang="en-US" sz="2400" dirty="0" err="1" smtClean="0"/>
              <a:t>quantitativo</a:t>
            </a:r>
            <a:r>
              <a:rPr lang="en-US" sz="2400" dirty="0" smtClean="0"/>
              <a:t> </a:t>
            </a:r>
            <a:r>
              <a:rPr lang="en-US" sz="2400" dirty="0" err="1" smtClean="0"/>
              <a:t>ou</a:t>
            </a:r>
            <a:r>
              <a:rPr lang="en-US" sz="2400" dirty="0" smtClean="0"/>
              <a:t> </a:t>
            </a:r>
            <a:r>
              <a:rPr lang="en-US" sz="2400" dirty="0" err="1" smtClean="0"/>
              <a:t>avaliação</a:t>
            </a:r>
            <a:r>
              <a:rPr lang="en-US" sz="2400" dirty="0" smtClean="0"/>
              <a:t> </a:t>
            </a:r>
            <a:r>
              <a:rPr lang="en-US" sz="2400" dirty="0" err="1" smtClean="0"/>
              <a:t>qualitativa</a:t>
            </a:r>
            <a:r>
              <a:rPr lang="en-US" sz="2400" dirty="0" smtClean="0"/>
              <a:t> do </a:t>
            </a:r>
            <a:r>
              <a:rPr lang="en-US" sz="2400" dirty="0" err="1" smtClean="0"/>
              <a:t>risco</a:t>
            </a:r>
            <a:endParaRPr lang="en-US" sz="2400" dirty="0" smtClean="0"/>
          </a:p>
          <a:p>
            <a:pPr eaLnBrk="1" hangingPunct="1"/>
            <a:endParaRPr lang="en-US" sz="2400" dirty="0" smtClean="0"/>
          </a:p>
          <a:p>
            <a:pPr eaLnBrk="1" hangingPunct="1"/>
            <a:r>
              <a:rPr lang="en-US" sz="2400" dirty="0" err="1" smtClean="0"/>
              <a:t>Avaliação</a:t>
            </a:r>
            <a:r>
              <a:rPr lang="en-US" sz="2400" dirty="0" smtClean="0"/>
              <a:t> de </a:t>
            </a:r>
            <a:r>
              <a:rPr lang="en-US" sz="2400" dirty="0" err="1" smtClean="0"/>
              <a:t>Risco</a:t>
            </a:r>
            <a:r>
              <a:rPr lang="en-US" sz="2400" dirty="0"/>
              <a:t> </a:t>
            </a:r>
            <a:r>
              <a:rPr lang="en-US" sz="2400" dirty="0" smtClean="0"/>
              <a:t>= </a:t>
            </a:r>
            <a:r>
              <a:rPr lang="en-US" sz="2400" dirty="0" err="1" smtClean="0"/>
              <a:t>processo</a:t>
            </a:r>
            <a:r>
              <a:rPr lang="en-US" sz="2400" dirty="0" smtClean="0"/>
              <a:t> de </a:t>
            </a:r>
            <a:r>
              <a:rPr lang="en-US" sz="2400" dirty="0" err="1" smtClean="0"/>
              <a:t>decisão</a:t>
            </a:r>
            <a:r>
              <a:rPr lang="en-US" sz="2400" dirty="0" smtClean="0"/>
              <a:t> </a:t>
            </a:r>
            <a:r>
              <a:rPr lang="en-US" sz="2400" dirty="0" err="1" smtClean="0"/>
              <a:t>quanto</a:t>
            </a:r>
            <a:r>
              <a:rPr lang="en-US" sz="2400" dirty="0" smtClean="0"/>
              <a:t> à </a:t>
            </a:r>
            <a:r>
              <a:rPr lang="en-US" sz="2400" dirty="0" err="1" smtClean="0"/>
              <a:t>necessidade</a:t>
            </a:r>
            <a:r>
              <a:rPr lang="en-US" sz="2400" dirty="0" smtClean="0"/>
              <a:t> de </a:t>
            </a:r>
            <a:r>
              <a:rPr lang="en-US" sz="2400" dirty="0" err="1" smtClean="0"/>
              <a:t>ações</a:t>
            </a:r>
            <a:r>
              <a:rPr lang="en-US" sz="2400" dirty="0" smtClean="0"/>
              <a:t> </a:t>
            </a:r>
            <a:r>
              <a:rPr lang="en-US" sz="2400" dirty="0" err="1" smtClean="0"/>
              <a:t>para</a:t>
            </a:r>
            <a:r>
              <a:rPr lang="en-US" sz="2400" dirty="0" smtClean="0"/>
              <a:t> </a:t>
            </a:r>
            <a:r>
              <a:rPr lang="en-US" sz="2400" dirty="0" err="1" smtClean="0"/>
              <a:t>reduzir</a:t>
            </a:r>
            <a:r>
              <a:rPr lang="en-US" sz="2400" dirty="0" smtClean="0"/>
              <a:t> o </a:t>
            </a:r>
            <a:r>
              <a:rPr lang="en-US" sz="2400" dirty="0" err="1" smtClean="0"/>
              <a:t>risco</a:t>
            </a:r>
            <a:endParaRPr lang="en-US" sz="2400" dirty="0" smtClean="0"/>
          </a:p>
          <a:p>
            <a:pPr eaLnBrk="1" hangingPunct="1"/>
            <a:endParaRPr lang="en-US" sz="2400" b="1" dirty="0" smtClean="0">
              <a:solidFill>
                <a:schemeClr val="bg1"/>
              </a:solidFill>
            </a:endParaRPr>
          </a:p>
        </p:txBody>
      </p:sp>
      <p:sp>
        <p:nvSpPr>
          <p:cNvPr id="3076" name="Slide Number Placeholder 4"/>
          <p:cNvSpPr>
            <a:spLocks noGrp="1"/>
          </p:cNvSpPr>
          <p:nvPr>
            <p:ph type="sldNum" sz="quarter" idx="4294967295"/>
          </p:nvPr>
        </p:nvSpPr>
        <p:spPr>
          <a:xfrm>
            <a:off x="3124200" y="6356350"/>
            <a:ext cx="2895600" cy="365125"/>
          </a:xfrm>
          <a:prstGeom prst="rect">
            <a:avLst/>
          </a:prstGeom>
          <a:noFill/>
        </p:spPr>
        <p:txBody>
          <a:bodyPr/>
          <a:lstStyle/>
          <a:p>
            <a:fld id="{A98ABEB1-9191-4788-89D8-6C99449F349D}" type="slidenum">
              <a:rPr lang="en-US" smtClean="0"/>
              <a:pPr/>
              <a:t>6</a:t>
            </a:fld>
            <a:endParaRPr lang="en-US" smtClean="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ea typeface="ＭＳ Ｐゴシック"/>
              </a:rPr>
              <a:t>MIPRR no Planejamento</a:t>
            </a:r>
            <a:r>
              <a:rPr lang="en-US" dirty="0" smtClean="0"/>
              <a:t>: </a:t>
            </a:r>
            <a:r>
              <a:rPr lang="en-US" dirty="0" err="1" smtClean="0"/>
              <a:t>Bom</a:t>
            </a:r>
            <a:endParaRPr lang="en-US" dirty="0"/>
          </a:p>
        </p:txBody>
      </p:sp>
      <p:sp>
        <p:nvSpPr>
          <p:cNvPr id="6" name="CaixaDeTexto 5"/>
          <p:cNvSpPr txBox="1"/>
          <p:nvPr/>
        </p:nvSpPr>
        <p:spPr>
          <a:xfrm>
            <a:off x="533400" y="1371601"/>
            <a:ext cx="7924800" cy="5029200"/>
          </a:xfrm>
          <a:prstGeom prst="rect">
            <a:avLst/>
          </a:prstGeom>
          <a:noFill/>
        </p:spPr>
        <p:txBody>
          <a:bodyPr wrap="square" rtlCol="0">
            <a:normAutofit fontScale="85000" lnSpcReduction="10000"/>
          </a:bodyPr>
          <a:lstStyle/>
          <a:p>
            <a:r>
              <a:rPr lang="pt-BR" dirty="0"/>
              <a:t>a. </a:t>
            </a:r>
            <a:r>
              <a:rPr lang="pt-BR" b="1" dirty="0"/>
              <a:t>Armazenamento de Material para Emergências</a:t>
            </a:r>
            <a:r>
              <a:rPr lang="pt-BR" dirty="0"/>
              <a:t>. Os modos de falha potencial relacionados à erosão podem </a:t>
            </a:r>
            <a:r>
              <a:rPr lang="pt-BR" dirty="0" smtClean="0"/>
              <a:t>progressivamente </a:t>
            </a:r>
            <a:r>
              <a:rPr lang="pt-BR" dirty="0"/>
              <a:t>erodir o aterro e sua fundação, causando a falha repentina da barragem. Materiais para o combate a </a:t>
            </a:r>
            <a:r>
              <a:rPr lang="pt-BR" dirty="0" smtClean="0"/>
              <a:t>enchentes </a:t>
            </a:r>
            <a:r>
              <a:rPr lang="pt-BR" dirty="0"/>
              <a:t>como </a:t>
            </a:r>
            <a:r>
              <a:rPr lang="pt-BR" dirty="0" smtClean="0"/>
              <a:t>área </a:t>
            </a:r>
            <a:r>
              <a:rPr lang="pt-BR" dirty="0"/>
              <a:t>de filtro, geotêxtil, solos de base de estrada e </a:t>
            </a:r>
            <a:r>
              <a:rPr lang="pt-BR" dirty="0" err="1" smtClean="0"/>
              <a:t>enrocamentos</a:t>
            </a:r>
            <a:r>
              <a:rPr lang="pt-BR" dirty="0" smtClean="0"/>
              <a:t> devem </a:t>
            </a:r>
            <a:r>
              <a:rPr lang="pt-BR" dirty="0"/>
              <a:t>ser armazenados em </a:t>
            </a:r>
            <a:r>
              <a:rPr lang="pt-BR" dirty="0" smtClean="0"/>
              <a:t>áreas </a:t>
            </a:r>
            <a:r>
              <a:rPr lang="pt-BR" dirty="0"/>
              <a:t>de fácil acesso durante um evento hídrico. Esses materiais serão usados durante situações de emergência até a mobilização de forças de contrato. Recomenda-se armazenar o material na ponta sul da velha estrada _____, localizada próximo ao pé do aterro principal e do encontro direito. Os volumes e as localizações do material armazenado serão determinados e farão parte do Plano de Ação de Emergência, que será atualizado como uma MIPRR separada.</a:t>
            </a:r>
          </a:p>
          <a:p>
            <a:endParaRPr lang="pt-BR" dirty="0"/>
          </a:p>
          <a:p>
            <a:pPr marL="285750" indent="-285750">
              <a:buFont typeface="Arial" pitchFamily="34" charset="0"/>
              <a:buChar char="•"/>
            </a:pPr>
            <a:r>
              <a:rPr lang="pt-BR" dirty="0"/>
              <a:t>Redução </a:t>
            </a:r>
            <a:r>
              <a:rPr lang="pt-BR" dirty="0" smtClean="0"/>
              <a:t>de Risco</a:t>
            </a:r>
            <a:r>
              <a:rPr lang="pt-BR" dirty="0"/>
              <a:t>: Esta MIPRR reduzirá a probabilidade de falha ou impedirá um importante evento adverso, ao fornecer material para controlar a erosão. Ter esses materiais facilmente disponíveis no local pode poupar tempo valioso e prevenir a perda da integridade estrutural das partes atingidas da barragem.</a:t>
            </a:r>
          </a:p>
          <a:p>
            <a:pPr marL="285750" indent="-285750">
              <a:buFont typeface="Arial" pitchFamily="34" charset="0"/>
              <a:buChar char="•"/>
            </a:pPr>
            <a:r>
              <a:rPr lang="pt-BR" dirty="0"/>
              <a:t>Impacto nas Finalidades do Projeto: nenhum.</a:t>
            </a:r>
          </a:p>
          <a:p>
            <a:pPr marL="285750" indent="-285750">
              <a:buFont typeface="Arial" pitchFamily="34" charset="0"/>
              <a:buChar char="•"/>
            </a:pPr>
            <a:r>
              <a:rPr lang="pt-BR" dirty="0"/>
              <a:t>Impacto Ambiental: Não é significativo. Os materiais devem ser armazenados em uma área já perturbada.</a:t>
            </a:r>
          </a:p>
          <a:p>
            <a:pPr marL="285750" indent="-285750">
              <a:buFont typeface="Arial" pitchFamily="34" charset="0"/>
              <a:buChar char="•"/>
            </a:pPr>
            <a:r>
              <a:rPr lang="pt-BR" dirty="0"/>
              <a:t>Impacto Econômico: Um pouco positivo. Adquirir o material de fornecedores locais.</a:t>
            </a:r>
          </a:p>
          <a:p>
            <a:pPr marL="285750" indent="-285750">
              <a:buFont typeface="Arial" pitchFamily="34" charset="0"/>
              <a:buChar char="•"/>
            </a:pPr>
            <a:r>
              <a:rPr lang="pt-BR" dirty="0"/>
              <a:t>Recomendação: </a:t>
            </a:r>
            <a:r>
              <a:rPr lang="pt-BR" dirty="0" smtClean="0"/>
              <a:t>________ </a:t>
            </a:r>
            <a:r>
              <a:rPr lang="pt-BR" dirty="0"/>
              <a:t>avaliará o volume de </a:t>
            </a:r>
            <a:r>
              <a:rPr lang="pt-BR" dirty="0" smtClean="0"/>
              <a:t>materiais </a:t>
            </a:r>
            <a:r>
              <a:rPr lang="pt-BR" dirty="0"/>
              <a:t>necessários e os lugares para o armazenamento.</a:t>
            </a:r>
          </a:p>
          <a:p>
            <a:pPr marL="285750" indent="-285750">
              <a:buFont typeface="Arial" pitchFamily="34" charset="0"/>
              <a:buChar char="•"/>
            </a:pPr>
            <a:r>
              <a:rPr lang="pt-BR" dirty="0"/>
              <a:t>Cronograma: Ano Fiscal 2013</a:t>
            </a:r>
          </a:p>
          <a:p>
            <a:pPr marL="285750" indent="-285750">
              <a:buFont typeface="Arial" pitchFamily="34" charset="0"/>
              <a:buChar char="•"/>
            </a:pPr>
            <a:r>
              <a:rPr lang="pt-BR" dirty="0" smtClean="0"/>
              <a:t>Custo: U$150 </a:t>
            </a:r>
            <a:r>
              <a:rPr lang="pt-BR" dirty="0"/>
              <a:t>mil pela aquisição dos materiais.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err="1" smtClean="0"/>
              <a:t>Exemplo</a:t>
            </a:r>
            <a:r>
              <a:rPr lang="en-US" dirty="0" smtClean="0"/>
              <a:t> de </a:t>
            </a:r>
            <a:r>
              <a:rPr lang="pt-BR" dirty="0" smtClean="0">
                <a:ea typeface="ＭＳ Ｐゴシック"/>
              </a:rPr>
              <a:t>MIPRR</a:t>
            </a:r>
            <a:r>
              <a:rPr lang="en-US" dirty="0" smtClean="0"/>
              <a:t>: </a:t>
            </a:r>
            <a:r>
              <a:rPr lang="en-US" dirty="0" err="1" smtClean="0"/>
              <a:t>Armazenamento</a:t>
            </a:r>
            <a:endParaRPr lang="en-US" dirty="0"/>
          </a:p>
        </p:txBody>
      </p:sp>
      <p:sp>
        <p:nvSpPr>
          <p:cNvPr id="10" name="Text Placeholder 9"/>
          <p:cNvSpPr>
            <a:spLocks noGrp="1"/>
          </p:cNvSpPr>
          <p:nvPr>
            <p:ph type="body" sz="quarter" idx="3"/>
          </p:nvPr>
        </p:nvSpPr>
        <p:spPr>
          <a:xfrm>
            <a:off x="2286000" y="4800600"/>
            <a:ext cx="4495800" cy="639762"/>
          </a:xfrm>
        </p:spPr>
        <p:txBody>
          <a:bodyPr/>
          <a:lstStyle/>
          <a:p>
            <a:pPr algn="ctr"/>
            <a:r>
              <a:rPr lang="en-US" sz="1800" dirty="0" err="1" smtClean="0"/>
              <a:t>Barragem</a:t>
            </a:r>
            <a:r>
              <a:rPr lang="en-US" sz="1800" dirty="0" smtClean="0"/>
              <a:t> Proctor   (SWF)</a:t>
            </a:r>
            <a:endParaRPr lang="en-US" sz="1800" dirty="0"/>
          </a:p>
        </p:txBody>
      </p:sp>
      <p:sp>
        <p:nvSpPr>
          <p:cNvPr id="11" name="Content Placeholder 10"/>
          <p:cNvSpPr>
            <a:spLocks noGrp="1"/>
          </p:cNvSpPr>
          <p:nvPr>
            <p:ph sz="quarter" idx="4"/>
          </p:nvPr>
        </p:nvSpPr>
        <p:spPr>
          <a:xfrm>
            <a:off x="1036721" y="5486400"/>
            <a:ext cx="7070558" cy="903288"/>
          </a:xfrm>
        </p:spPr>
        <p:txBody>
          <a:bodyPr/>
          <a:lstStyle/>
          <a:p>
            <a:pPr indent="-457200" algn="ctr">
              <a:buNone/>
            </a:pPr>
            <a:r>
              <a:rPr lang="en-US" sz="1800" dirty="0" err="1" smtClean="0"/>
              <a:t>Agradecimentos</a:t>
            </a:r>
            <a:r>
              <a:rPr lang="en-US" sz="1800" dirty="0" smtClean="0"/>
              <a:t> a: Ronald Gardner, Jose Hernandez,               Carla Burns, Tommy Schmidt</a:t>
            </a:r>
            <a:endParaRPr lang="en-US" sz="1800" dirty="0"/>
          </a:p>
        </p:txBody>
      </p:sp>
      <p:pic>
        <p:nvPicPr>
          <p:cNvPr id="7" name="Picture 6" descr="DSC00001.JPG"/>
          <p:cNvPicPr>
            <a:picLocks noChangeAspect="1"/>
          </p:cNvPicPr>
          <p:nvPr/>
        </p:nvPicPr>
        <p:blipFill>
          <a:blip r:embed="rId3" cstate="screen"/>
          <a:srcRect/>
          <a:stretch>
            <a:fillRect/>
          </a:stretch>
        </p:blipFill>
        <p:spPr>
          <a:xfrm>
            <a:off x="1036721" y="1752600"/>
            <a:ext cx="7070558" cy="3276600"/>
          </a:xfrm>
          <a:prstGeom prst="rect">
            <a:avLst/>
          </a:prstGeom>
          <a:ln w="19050">
            <a:solidFill>
              <a:schemeClr val="tx1"/>
            </a:solidFill>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solidFill>
                  <a:schemeClr val="tx1"/>
                </a:solidFill>
                <a:ea typeface="ＭＳ Ｐゴシック"/>
              </a:rPr>
              <a:t>Planos de MIPRR</a:t>
            </a:r>
            <a:r>
              <a:rPr lang="en-US" dirty="0" smtClean="0">
                <a:solidFill>
                  <a:schemeClr val="tx1"/>
                </a:solidFill>
              </a:rPr>
              <a:t>: </a:t>
            </a:r>
            <a:r>
              <a:rPr lang="en-US" dirty="0" err="1" smtClean="0"/>
              <a:t>Bom</a:t>
            </a:r>
            <a:endParaRPr lang="en-US" dirty="0"/>
          </a:p>
        </p:txBody>
      </p:sp>
      <p:sp>
        <p:nvSpPr>
          <p:cNvPr id="6" name="CaixaDeTexto 5"/>
          <p:cNvSpPr txBox="1"/>
          <p:nvPr/>
        </p:nvSpPr>
        <p:spPr>
          <a:xfrm>
            <a:off x="589128" y="1219200"/>
            <a:ext cx="7848600" cy="5105400"/>
          </a:xfrm>
          <a:prstGeom prst="rect">
            <a:avLst/>
          </a:prstGeom>
          <a:noFill/>
        </p:spPr>
        <p:txBody>
          <a:bodyPr wrap="square" rtlCol="0">
            <a:normAutofit fontScale="85000" lnSpcReduction="10000"/>
          </a:bodyPr>
          <a:lstStyle/>
          <a:p>
            <a:r>
              <a:rPr lang="pt-BR" b="1" dirty="0"/>
              <a:t>1. Remoção de Árvores. </a:t>
            </a:r>
            <a:r>
              <a:rPr lang="pt-BR" dirty="0"/>
              <a:t>As árvores devem ser removidas na faixa de servidão do USACE. Esta área é uma faixa estreita de 35 metros de largura adjacente ao pé da _______, cobrindo uma área total de aproximadamente 17 ha. A área arborizada é composta principalmente por espécies exóticas __________, sacrificadas como parte de uma campanha estadual de erradicação.</a:t>
            </a:r>
          </a:p>
          <a:p>
            <a:r>
              <a:rPr lang="pt-BR" dirty="0"/>
              <a:t>	</a:t>
            </a:r>
            <a:r>
              <a:rPr lang="pt-BR" b="1" dirty="0"/>
              <a:t>Modo de Falha Potencial Associado:</a:t>
            </a:r>
            <a:r>
              <a:rPr lang="pt-BR" dirty="0"/>
              <a:t> Percolação na fundação e erosão interna.</a:t>
            </a:r>
          </a:p>
          <a:p>
            <a:r>
              <a:rPr lang="pt-BR" dirty="0"/>
              <a:t>	</a:t>
            </a:r>
            <a:r>
              <a:rPr lang="pt-BR" b="1" dirty="0"/>
              <a:t>Redução do Risco:</a:t>
            </a:r>
            <a:r>
              <a:rPr lang="pt-BR" dirty="0"/>
              <a:t> Será possível fazer uma inspeção mais completa por percolação e outros aspectos de segurança da barragem, nas áreas terrestres próximas ao pé do dique, reduzindo assim o risco de percolação não identificada ou de outros mecanismos potenciais. A remoção das árvores também permite a construção de reparos de emergência se as condições o exigirem.</a:t>
            </a:r>
          </a:p>
          <a:p>
            <a:r>
              <a:rPr lang="pt-BR" dirty="0"/>
              <a:t>	</a:t>
            </a:r>
            <a:r>
              <a:rPr lang="pt-BR" b="1" dirty="0"/>
              <a:t>Impacto sobre Finalidades do Projeto: </a:t>
            </a:r>
            <a:r>
              <a:rPr lang="pt-BR" dirty="0"/>
              <a:t>Esta MIPRR não deve ter qualquer impacto adverso sobre as finalidades do projeto.</a:t>
            </a:r>
          </a:p>
          <a:p>
            <a:r>
              <a:rPr lang="pt-BR" dirty="0"/>
              <a:t>	</a:t>
            </a:r>
            <a:r>
              <a:rPr lang="pt-BR" b="1" dirty="0"/>
              <a:t>Impactos Ambientais: </a:t>
            </a:r>
            <a:r>
              <a:rPr lang="pt-BR" dirty="0"/>
              <a:t>A remoção de aproximadamente 17 ha. de _____ e de _____ (árvores exóticas) junto à _____ teria um efeito positivo sobre a riqueza de espécies e a biodiversidade da área. O controle e a manutenção dessas plantas exóticas poderiam potencialmente ser usados como créditos de mitigação para futuros impactos do projeto. Isso seria decidido por uma equipa de biólogos </a:t>
            </a:r>
            <a:r>
              <a:rPr lang="pt-BR" dirty="0" err="1"/>
              <a:t>multi-agência</a:t>
            </a:r>
            <a:r>
              <a:rPr lang="pt-BR" dirty="0"/>
              <a:t>, que avaliaria a abrangência proposta do trabalho.</a:t>
            </a:r>
          </a:p>
          <a:p>
            <a:r>
              <a:rPr lang="pt-BR" dirty="0"/>
              <a:t>	</a:t>
            </a:r>
            <a:r>
              <a:rPr lang="pt-BR" b="1" dirty="0"/>
              <a:t>Impactos Econômicos: </a:t>
            </a:r>
            <a:r>
              <a:rPr lang="pt-BR" dirty="0"/>
              <a:t>Esta MIPRR não deve ter qualquer impacto econômico adverso significativo.</a:t>
            </a:r>
          </a:p>
          <a:p>
            <a:r>
              <a:rPr lang="pt-BR" dirty="0"/>
              <a:t>	</a:t>
            </a:r>
            <a:r>
              <a:rPr lang="pt-BR" b="1" dirty="0"/>
              <a:t>Cronograma:</a:t>
            </a:r>
            <a:r>
              <a:rPr lang="pt-BR" dirty="0"/>
              <a:t> Ano fiscal 2008.</a:t>
            </a:r>
          </a:p>
          <a:p>
            <a:r>
              <a:rPr lang="pt-BR" dirty="0"/>
              <a:t>	</a:t>
            </a:r>
            <a:r>
              <a:rPr lang="pt-BR" b="1" dirty="0"/>
              <a:t>Custo:</a:t>
            </a:r>
            <a:r>
              <a:rPr lang="pt-BR" dirty="0"/>
              <a:t> US$ 600 mil</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Exemplos</a:t>
            </a:r>
            <a:r>
              <a:rPr lang="en-US" dirty="0" smtClean="0"/>
              <a:t> de </a:t>
            </a:r>
            <a:r>
              <a:rPr lang="pt-BR" dirty="0">
                <a:ea typeface="ＭＳ Ｐゴシック"/>
              </a:rPr>
              <a:t>MIPRR </a:t>
            </a:r>
            <a:r>
              <a:rPr lang="en-US" dirty="0" smtClean="0"/>
              <a:t>: </a:t>
            </a:r>
            <a:r>
              <a:rPr lang="en-US" dirty="0" err="1" smtClean="0"/>
              <a:t>Remoção</a:t>
            </a:r>
            <a:r>
              <a:rPr lang="en-US" dirty="0" smtClean="0"/>
              <a:t> de </a:t>
            </a:r>
            <a:r>
              <a:rPr lang="en-US" dirty="0" err="1" smtClean="0"/>
              <a:t>Vegetação</a:t>
            </a:r>
            <a:endParaRPr lang="en-US" dirty="0"/>
          </a:p>
        </p:txBody>
      </p:sp>
      <p:pic>
        <p:nvPicPr>
          <p:cNvPr id="15" name="Picture 14" descr="DSC00043.JPG"/>
          <p:cNvPicPr>
            <a:picLocks noChangeAspect="1"/>
          </p:cNvPicPr>
          <p:nvPr/>
        </p:nvPicPr>
        <p:blipFill>
          <a:blip r:embed="rId3" cstate="screen"/>
          <a:stretch>
            <a:fillRect/>
          </a:stretch>
        </p:blipFill>
        <p:spPr>
          <a:xfrm>
            <a:off x="381000" y="1600200"/>
            <a:ext cx="3048000" cy="2286000"/>
          </a:xfrm>
          <a:prstGeom prst="rect">
            <a:avLst/>
          </a:prstGeom>
          <a:ln w="19050">
            <a:solidFill>
              <a:schemeClr val="tx1"/>
            </a:solidFill>
          </a:ln>
        </p:spPr>
      </p:pic>
      <p:pic>
        <p:nvPicPr>
          <p:cNvPr id="16" name="Picture 15" descr="DSCN0075.JPG"/>
          <p:cNvPicPr>
            <a:picLocks noChangeAspect="1"/>
          </p:cNvPicPr>
          <p:nvPr/>
        </p:nvPicPr>
        <p:blipFill>
          <a:blip r:embed="rId4" cstate="screen"/>
          <a:stretch>
            <a:fillRect/>
          </a:stretch>
        </p:blipFill>
        <p:spPr>
          <a:xfrm>
            <a:off x="3810000" y="2381250"/>
            <a:ext cx="4343400" cy="3257550"/>
          </a:xfrm>
          <a:prstGeom prst="rect">
            <a:avLst/>
          </a:prstGeom>
          <a:ln w="19050">
            <a:solidFill>
              <a:schemeClr val="tx1"/>
            </a:solidFill>
          </a:ln>
        </p:spPr>
      </p:pic>
      <p:pic>
        <p:nvPicPr>
          <p:cNvPr id="17" name="Picture 4" descr="excavator working 2"/>
          <p:cNvPicPr>
            <a:picLocks noChangeAspect="1" noChangeArrowheads="1"/>
          </p:cNvPicPr>
          <p:nvPr/>
        </p:nvPicPr>
        <p:blipFill>
          <a:blip r:embed="rId5" cstate="screen">
            <a:lum contrast="12000"/>
          </a:blip>
          <a:srcRect/>
          <a:stretch>
            <a:fillRect/>
          </a:stretch>
        </p:blipFill>
        <p:spPr bwMode="auto">
          <a:xfrm>
            <a:off x="342900" y="4114800"/>
            <a:ext cx="3086100" cy="2057400"/>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Comentários</a:t>
            </a:r>
            <a:r>
              <a:rPr lang="en-US" dirty="0" smtClean="0"/>
              <a:t> </a:t>
            </a:r>
            <a:r>
              <a:rPr lang="en-US" dirty="0" err="1" smtClean="0"/>
              <a:t>Finais</a:t>
            </a:r>
            <a:endParaRPr lang="en-US" dirty="0"/>
          </a:p>
        </p:txBody>
      </p:sp>
      <p:sp>
        <p:nvSpPr>
          <p:cNvPr id="3" name="Content Placeholder 2"/>
          <p:cNvSpPr>
            <a:spLocks noGrp="1"/>
          </p:cNvSpPr>
          <p:nvPr>
            <p:ph idx="1"/>
          </p:nvPr>
        </p:nvSpPr>
        <p:spPr>
          <a:xfrm>
            <a:off x="457200" y="1600200"/>
            <a:ext cx="8229600" cy="4648200"/>
          </a:xfrm>
        </p:spPr>
        <p:txBody>
          <a:bodyPr>
            <a:normAutofit fontScale="92500"/>
          </a:bodyPr>
          <a:lstStyle/>
          <a:p>
            <a:r>
              <a:rPr lang="pt-BR" dirty="0" smtClean="0"/>
              <a:t>Os Planos de MIPRR devem ser documentos vivos.</a:t>
            </a:r>
          </a:p>
          <a:p>
            <a:r>
              <a:rPr lang="pt-BR" dirty="0" smtClean="0"/>
              <a:t>Controle mais rigoroso nas revisões futuras do plano de MIPRR.</a:t>
            </a:r>
          </a:p>
          <a:p>
            <a:r>
              <a:rPr lang="pt-BR" dirty="0" smtClean="0"/>
              <a:t>Preparação de um modelo para uso futuro.</a:t>
            </a:r>
          </a:p>
          <a:p>
            <a:r>
              <a:rPr lang="pt-BR" dirty="0" smtClean="0"/>
              <a:t>Exemplos de MIPRR podem ser enviados sob encomenda. Contatar Jacob Davis ou Martin </a:t>
            </a:r>
            <a:r>
              <a:rPr lang="pt-BR" dirty="0" err="1" smtClean="0"/>
              <a:t>Falmlen</a:t>
            </a:r>
            <a:r>
              <a:rPr lang="pt-BR" dirty="0" smtClean="0"/>
              <a:t>, no Centro de Gerenciamento de Risco (RMC) para solicitar dados.</a:t>
            </a:r>
          </a:p>
          <a:p>
            <a:endParaRPr lang="en-US" dirty="0" smtClean="0"/>
          </a:p>
          <a:p>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3970" name="AutoShape 2"/>
          <p:cNvCxnSpPr>
            <a:cxnSpLocks noChangeShapeType="1"/>
          </p:cNvCxnSpPr>
          <p:nvPr/>
        </p:nvCxnSpPr>
        <p:spPr bwMode="auto">
          <a:xfrm rot="16200000" flipH="1">
            <a:off x="4533900" y="6859588"/>
            <a:ext cx="1587" cy="1588"/>
          </a:xfrm>
          <a:prstGeom prst="bentConnector3">
            <a:avLst>
              <a:gd name="adj1" fmla="val 14300000"/>
            </a:avLst>
          </a:prstGeom>
          <a:noFill/>
          <a:ln w="9525">
            <a:solidFill>
              <a:schemeClr val="tx1"/>
            </a:solidFill>
            <a:miter lim="800000"/>
            <a:headEnd/>
            <a:tailEnd type="triangle" w="med" len="med"/>
          </a:ln>
          <a:effectLst/>
        </p:spPr>
      </p:cxnSp>
      <p:cxnSp>
        <p:nvCxnSpPr>
          <p:cNvPr id="83971" name="AutoShape 3"/>
          <p:cNvCxnSpPr>
            <a:cxnSpLocks noChangeShapeType="1"/>
          </p:cNvCxnSpPr>
          <p:nvPr/>
        </p:nvCxnSpPr>
        <p:spPr bwMode="auto">
          <a:xfrm rot="16200000" flipH="1">
            <a:off x="4533900" y="6859588"/>
            <a:ext cx="1587" cy="1588"/>
          </a:xfrm>
          <a:prstGeom prst="bentConnector3">
            <a:avLst>
              <a:gd name="adj1" fmla="val 14300000"/>
            </a:avLst>
          </a:prstGeom>
          <a:noFill/>
          <a:ln w="9525">
            <a:solidFill>
              <a:schemeClr val="tx1"/>
            </a:solidFill>
            <a:miter lim="800000"/>
            <a:headEnd/>
            <a:tailEnd type="triangle" w="med" len="med"/>
          </a:ln>
          <a:effectLst/>
        </p:spPr>
      </p:cxnSp>
      <p:sp>
        <p:nvSpPr>
          <p:cNvPr id="5" name="Title 4"/>
          <p:cNvSpPr>
            <a:spLocks noGrp="1"/>
          </p:cNvSpPr>
          <p:nvPr>
            <p:ph type="ctrTitle"/>
          </p:nvPr>
        </p:nvSpPr>
        <p:spPr/>
        <p:txBody>
          <a:bodyPr/>
          <a:lstStyle/>
          <a:p>
            <a:r>
              <a:rPr lang="en-US" dirty="0" err="1" smtClean="0"/>
              <a:t>Perguntas</a:t>
            </a:r>
            <a:r>
              <a:rPr lang="en-US" dirty="0" smtClean="0"/>
              <a:t>?</a:t>
            </a:r>
            <a:endParaRPr lang="en-US" dirty="0"/>
          </a:p>
        </p:txBody>
      </p:sp>
      <p:sp>
        <p:nvSpPr>
          <p:cNvPr id="6" name="Subtitle 5"/>
          <p:cNvSpPr>
            <a:spLocks noGrp="1"/>
          </p:cNvSpPr>
          <p:nvPr>
            <p:ph type="subTitle" idx="1"/>
          </p:nvPr>
        </p:nvSpPr>
        <p:spPr/>
        <p:txBody>
          <a:bodyPr/>
          <a:lstStyle/>
          <a:p>
            <a:r>
              <a:rPr lang="en-US" dirty="0" smtClean="0"/>
              <a:t>Obrigado </a:t>
            </a:r>
            <a:r>
              <a:rPr lang="en-US" dirty="0" err="1" smtClean="0"/>
              <a:t>pela</a:t>
            </a:r>
            <a:r>
              <a:rPr lang="en-US" dirty="0" smtClean="0"/>
              <a:t> </a:t>
            </a:r>
            <a:r>
              <a:rPr lang="en-US" dirty="0" err="1" smtClean="0"/>
              <a:t>atenção</a:t>
            </a:r>
            <a:r>
              <a:rPr lang="en-US" dirty="0" smtClean="0"/>
              <a:t>.</a:t>
            </a:r>
            <a:endParaRPr lang="en-US" dirty="0"/>
          </a:p>
        </p:txBody>
      </p:sp>
      <p:sp>
        <p:nvSpPr>
          <p:cNvPr id="7" name="Rectangle 6"/>
          <p:cNvSpPr/>
          <p:nvPr/>
        </p:nvSpPr>
        <p:spPr>
          <a:xfrm>
            <a:off x="2749802" y="5257800"/>
            <a:ext cx="3899273" cy="400110"/>
          </a:xfrm>
          <a:prstGeom prst="rect">
            <a:avLst/>
          </a:prstGeom>
        </p:spPr>
        <p:txBody>
          <a:bodyPr wrap="none">
            <a:spAutoFit/>
          </a:bodyPr>
          <a:lstStyle/>
          <a:p>
            <a:r>
              <a:rPr lang="en-US" sz="2000" smtClean="0"/>
              <a:t>Martin.r.falmlen@usace.army.mil</a:t>
            </a:r>
            <a:endParaRPr lang="en-US" sz="2000"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4294967295"/>
          </p:nvPr>
        </p:nvSpPr>
        <p:spPr>
          <a:xfrm>
            <a:off x="3124200" y="6356350"/>
            <a:ext cx="2895600" cy="365125"/>
          </a:xfrm>
          <a:prstGeom prst="rect">
            <a:avLst/>
          </a:prstGeom>
          <a:noFill/>
        </p:spPr>
        <p:txBody>
          <a:bodyPr/>
          <a:lstStyle/>
          <a:p>
            <a:fld id="{9A9EAC37-4E9D-4837-A93D-15AB6D7E25D5}" type="slidenum">
              <a:rPr lang="en-US" smtClean="0"/>
              <a:pPr/>
              <a:t>66</a:t>
            </a:fld>
            <a:endParaRPr lang="en-US" smtClean="0"/>
          </a:p>
        </p:txBody>
      </p:sp>
      <p:pic>
        <p:nvPicPr>
          <p:cNvPr id="9219" name="Picture 2" descr="compos"/>
          <p:cNvPicPr>
            <a:picLocks noChangeAspect="1" noChangeArrowheads="1"/>
          </p:cNvPicPr>
          <p:nvPr/>
        </p:nvPicPr>
        <p:blipFill>
          <a:blip r:embed="rId3" cstate="print"/>
          <a:srcRect/>
          <a:stretch>
            <a:fillRect/>
          </a:stretch>
        </p:blipFill>
        <p:spPr bwMode="auto">
          <a:xfrm>
            <a:off x="1066800" y="838200"/>
            <a:ext cx="7138988" cy="5029200"/>
          </a:xfrm>
          <a:prstGeom prst="rect">
            <a:avLst/>
          </a:prstGeom>
          <a:noFill/>
          <a:ln w="9525">
            <a:noFill/>
            <a:miter lim="800000"/>
            <a:headEnd/>
            <a:tailEnd/>
          </a:ln>
        </p:spPr>
      </p:pic>
      <p:sp>
        <p:nvSpPr>
          <p:cNvPr id="9220" name="Rectangle 3"/>
          <p:cNvSpPr>
            <a:spLocks noGrp="1" noChangeArrowheads="1"/>
          </p:cNvSpPr>
          <p:nvPr>
            <p:ph type="title"/>
          </p:nvPr>
        </p:nvSpPr>
        <p:spPr>
          <a:xfrm>
            <a:off x="457200" y="0"/>
            <a:ext cx="8229600" cy="1143000"/>
          </a:xfrm>
        </p:spPr>
        <p:txBody>
          <a:bodyPr>
            <a:normAutofit/>
          </a:bodyPr>
          <a:lstStyle/>
          <a:p>
            <a:pPr eaLnBrk="1" hangingPunct="1"/>
            <a:r>
              <a:rPr lang="en-US" dirty="0" err="1" smtClean="0"/>
              <a:t>Exemplo</a:t>
            </a:r>
            <a:r>
              <a:rPr lang="en-US" dirty="0" smtClean="0"/>
              <a:t> 1</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4294967295"/>
          </p:nvPr>
        </p:nvSpPr>
        <p:spPr>
          <a:xfrm>
            <a:off x="3124200" y="6356350"/>
            <a:ext cx="2895600" cy="365125"/>
          </a:xfrm>
          <a:prstGeom prst="rect">
            <a:avLst/>
          </a:prstGeom>
          <a:noFill/>
        </p:spPr>
        <p:txBody>
          <a:bodyPr/>
          <a:lstStyle/>
          <a:p>
            <a:fld id="{B0796277-6B98-4307-ABE4-6FB117D03F3A}" type="slidenum">
              <a:rPr lang="en-US" smtClean="0"/>
              <a:pPr/>
              <a:t>67</a:t>
            </a:fld>
            <a:endParaRPr lang="en-US" smtClean="0"/>
          </a:p>
        </p:txBody>
      </p:sp>
      <p:pic>
        <p:nvPicPr>
          <p:cNvPr id="10243" name="Picture 2" descr="depress"/>
          <p:cNvPicPr>
            <a:picLocks noChangeAspect="1" noChangeArrowheads="1"/>
          </p:cNvPicPr>
          <p:nvPr/>
        </p:nvPicPr>
        <p:blipFill>
          <a:blip r:embed="rId3" cstate="print"/>
          <a:srcRect/>
          <a:stretch>
            <a:fillRect/>
          </a:stretch>
        </p:blipFill>
        <p:spPr bwMode="auto">
          <a:xfrm>
            <a:off x="1309080" y="890955"/>
            <a:ext cx="6700838" cy="5026025"/>
          </a:xfrm>
          <a:prstGeom prst="rect">
            <a:avLst/>
          </a:prstGeom>
          <a:noFill/>
          <a:ln w="9525">
            <a:noFill/>
            <a:miter lim="800000"/>
            <a:headEnd/>
            <a:tailEnd/>
          </a:ln>
        </p:spPr>
      </p:pic>
      <p:sp>
        <p:nvSpPr>
          <p:cNvPr id="10244" name="Rectangle 3"/>
          <p:cNvSpPr>
            <a:spLocks noGrp="1" noChangeArrowheads="1"/>
          </p:cNvSpPr>
          <p:nvPr>
            <p:ph type="title"/>
          </p:nvPr>
        </p:nvSpPr>
        <p:spPr>
          <a:xfrm>
            <a:off x="457200" y="0"/>
            <a:ext cx="8229600" cy="1143000"/>
          </a:xfrm>
        </p:spPr>
        <p:txBody>
          <a:bodyPr>
            <a:normAutofit/>
          </a:bodyPr>
          <a:lstStyle/>
          <a:p>
            <a:pPr eaLnBrk="1" hangingPunct="1"/>
            <a:r>
              <a:rPr lang="en-US" dirty="0" err="1" smtClean="0"/>
              <a:t>Exemplo</a:t>
            </a:r>
            <a:r>
              <a:rPr lang="en-US" dirty="0" smtClean="0"/>
              <a:t> 1 (cont.)</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p:cNvSpPr>
            <a:spLocks noGrp="1"/>
          </p:cNvSpPr>
          <p:nvPr>
            <p:ph type="sldNum" sz="quarter" idx="4294967295"/>
          </p:nvPr>
        </p:nvSpPr>
        <p:spPr>
          <a:xfrm>
            <a:off x="3124200" y="6356350"/>
            <a:ext cx="2895600" cy="365125"/>
          </a:xfrm>
          <a:prstGeom prst="rect">
            <a:avLst/>
          </a:prstGeom>
          <a:noFill/>
        </p:spPr>
        <p:txBody>
          <a:bodyPr/>
          <a:lstStyle/>
          <a:p>
            <a:fld id="{AC66F0A4-09A3-4DAC-A1C6-EDA1227C3FFC}" type="slidenum">
              <a:rPr lang="en-US" smtClean="0"/>
              <a:pPr/>
              <a:t>68</a:t>
            </a:fld>
            <a:endParaRPr lang="en-US" smtClean="0"/>
          </a:p>
        </p:txBody>
      </p:sp>
      <p:pic>
        <p:nvPicPr>
          <p:cNvPr id="11267" name="Picture 2" descr="spike"/>
          <p:cNvPicPr>
            <a:picLocks noChangeAspect="1" noChangeArrowheads="1"/>
          </p:cNvPicPr>
          <p:nvPr/>
        </p:nvPicPr>
        <p:blipFill>
          <a:blip r:embed="rId3" cstate="print"/>
          <a:srcRect/>
          <a:stretch>
            <a:fillRect/>
          </a:stretch>
        </p:blipFill>
        <p:spPr bwMode="auto">
          <a:xfrm>
            <a:off x="533400" y="1371600"/>
            <a:ext cx="8226425" cy="4111625"/>
          </a:xfrm>
          <a:prstGeom prst="rect">
            <a:avLst/>
          </a:prstGeom>
          <a:noFill/>
          <a:ln w="9525">
            <a:noFill/>
            <a:miter lim="800000"/>
            <a:headEnd/>
            <a:tailEnd/>
          </a:ln>
        </p:spPr>
      </p:pic>
      <p:sp>
        <p:nvSpPr>
          <p:cNvPr id="11268" name="Rectangle 3"/>
          <p:cNvSpPr>
            <a:spLocks noGrp="1" noChangeArrowheads="1"/>
          </p:cNvSpPr>
          <p:nvPr>
            <p:ph type="title"/>
          </p:nvPr>
        </p:nvSpPr>
        <p:spPr/>
        <p:txBody>
          <a:bodyPr>
            <a:normAutofit/>
          </a:bodyPr>
          <a:lstStyle/>
          <a:p>
            <a:pPr eaLnBrk="1" hangingPunct="1"/>
            <a:r>
              <a:rPr lang="en-US" dirty="0" err="1"/>
              <a:t>Exemplo</a:t>
            </a:r>
            <a:r>
              <a:rPr lang="en-US" dirty="0"/>
              <a:t> 1 </a:t>
            </a:r>
            <a:r>
              <a:rPr lang="en-US" dirty="0" smtClean="0"/>
              <a:t>(cont.)</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4294967295"/>
          </p:nvPr>
        </p:nvSpPr>
        <p:spPr>
          <a:xfrm>
            <a:off x="3124200" y="6356350"/>
            <a:ext cx="2895600" cy="365125"/>
          </a:xfrm>
          <a:prstGeom prst="rect">
            <a:avLst/>
          </a:prstGeom>
          <a:noFill/>
        </p:spPr>
        <p:txBody>
          <a:bodyPr/>
          <a:lstStyle/>
          <a:p>
            <a:fld id="{F14155E3-1757-49FE-AC40-5702A9A84BD5}" type="slidenum">
              <a:rPr lang="en-US" smtClean="0"/>
              <a:pPr/>
              <a:t>69</a:t>
            </a:fld>
            <a:endParaRPr lang="en-US" smtClean="0"/>
          </a:p>
        </p:txBody>
      </p:sp>
      <p:sp>
        <p:nvSpPr>
          <p:cNvPr id="12291" name="Rectangle 2"/>
          <p:cNvSpPr>
            <a:spLocks noGrp="1" noChangeArrowheads="1"/>
          </p:cNvSpPr>
          <p:nvPr>
            <p:ph type="title"/>
          </p:nvPr>
        </p:nvSpPr>
        <p:spPr>
          <a:xfrm>
            <a:off x="609600" y="381000"/>
            <a:ext cx="7924800" cy="1143000"/>
          </a:xfrm>
        </p:spPr>
        <p:txBody>
          <a:bodyPr>
            <a:noAutofit/>
          </a:bodyPr>
          <a:lstStyle/>
          <a:p>
            <a:pPr eaLnBrk="1" hangingPunct="1"/>
            <a:r>
              <a:rPr lang="en-US" dirty="0" err="1"/>
              <a:t>Exemplo</a:t>
            </a:r>
            <a:r>
              <a:rPr lang="en-US" dirty="0"/>
              <a:t> 1 </a:t>
            </a:r>
            <a:r>
              <a:rPr lang="en-US" dirty="0" smtClean="0"/>
              <a:t>(cont.)</a:t>
            </a:r>
          </a:p>
        </p:txBody>
      </p:sp>
      <p:sp>
        <p:nvSpPr>
          <p:cNvPr id="415747" name="Rectangle 3"/>
          <p:cNvSpPr>
            <a:spLocks noGrp="1" noChangeArrowheads="1"/>
          </p:cNvSpPr>
          <p:nvPr>
            <p:ph type="body" idx="1"/>
          </p:nvPr>
        </p:nvSpPr>
        <p:spPr>
          <a:xfrm>
            <a:off x="457200" y="1752600"/>
            <a:ext cx="8382000" cy="4343400"/>
          </a:xfrm>
        </p:spPr>
        <p:txBody>
          <a:bodyPr>
            <a:normAutofit fontScale="92500" lnSpcReduction="20000"/>
          </a:bodyPr>
          <a:lstStyle/>
          <a:p>
            <a:pPr eaLnBrk="1" hangingPunct="1">
              <a:lnSpc>
                <a:spcPct val="110000"/>
              </a:lnSpc>
              <a:spcBef>
                <a:spcPts val="0"/>
              </a:spcBef>
            </a:pPr>
            <a:r>
              <a:rPr lang="pt-BR" sz="2400" dirty="0" smtClean="0">
                <a:solidFill>
                  <a:srgbClr val="FF0000"/>
                </a:solidFill>
              </a:rPr>
              <a:t>Sem revisão (detalhes insuficientes):</a:t>
            </a:r>
            <a:r>
              <a:rPr lang="pt-BR" sz="2400" dirty="0" smtClean="0"/>
              <a:t> Erosão interna do aterro para a fundação.</a:t>
            </a:r>
          </a:p>
          <a:p>
            <a:pPr eaLnBrk="1" hangingPunct="1">
              <a:lnSpc>
                <a:spcPct val="110000"/>
              </a:lnSpc>
              <a:spcBef>
                <a:spcPts val="0"/>
              </a:spcBef>
            </a:pPr>
            <a:endParaRPr lang="pt-BR" sz="2400" dirty="0" smtClean="0"/>
          </a:p>
          <a:p>
            <a:pPr>
              <a:lnSpc>
                <a:spcPct val="110000"/>
              </a:lnSpc>
              <a:spcBef>
                <a:spcPts val="0"/>
              </a:spcBef>
            </a:pPr>
            <a:r>
              <a:rPr lang="pt-BR" sz="2400" dirty="0" smtClean="0">
                <a:solidFill>
                  <a:srgbClr val="FF0000"/>
                </a:solidFill>
              </a:rPr>
              <a:t>Revisão:</a:t>
            </a:r>
            <a:r>
              <a:rPr lang="pt-BR" sz="2400" dirty="0" smtClean="0"/>
              <a:t> Durante um período de cota alta do reservatório, a erosão do núcleo do aterro começa na interface da fundação de cascalho, na trincheira de vedação próxima à Estação 2+35 (onde ocorreram problemas com as estacas-prancha e o sumidouro). O material pode vazar, ou não, no pé da barragem. Ocorre uma erosão reversa até formar um “tubo” através do núcleo, vazando a montante abaixo do nível do reservatório. A erosão aumenta o “tubo” rapidamente até a crista da barragem cair no vazio, e a erosão da barragem avança até a fundação na rocha.</a:t>
            </a:r>
            <a:endParaRPr lang="pt-BR" sz="2400" dirty="0"/>
          </a:p>
          <a:p>
            <a:pPr eaLnBrk="1" hangingPunct="1">
              <a:lnSpc>
                <a:spcPct val="85000"/>
              </a:lnSpc>
            </a:pPr>
            <a:endParaRPr lang="pt-B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5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57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1"/>
          </p:nvPr>
        </p:nvSpPr>
        <p:spPr>
          <a:noFill/>
        </p:spPr>
        <p:txBody>
          <a:bodyPr/>
          <a:lstStyle/>
          <a:p>
            <a:fld id="{5F5FD980-F019-4E4D-9CE1-2120C5E43F2D}" type="slidenum">
              <a:rPr lang="en-US" smtClean="0"/>
              <a:pPr/>
              <a:t>7</a:t>
            </a:fld>
            <a:endParaRPr lang="en-US" dirty="0" smtClean="0"/>
          </a:p>
        </p:txBody>
      </p:sp>
      <p:sp>
        <p:nvSpPr>
          <p:cNvPr id="5123" name="Rectangle 2"/>
          <p:cNvSpPr>
            <a:spLocks noGrp="1" noChangeArrowheads="1"/>
          </p:cNvSpPr>
          <p:nvPr>
            <p:ph type="title"/>
          </p:nvPr>
        </p:nvSpPr>
        <p:spPr>
          <a:xfrm>
            <a:off x="457200" y="0"/>
            <a:ext cx="8229600" cy="1143000"/>
          </a:xfrm>
        </p:spPr>
        <p:txBody>
          <a:bodyPr>
            <a:normAutofit fontScale="90000"/>
          </a:bodyPr>
          <a:lstStyle/>
          <a:p>
            <a:pPr eaLnBrk="1" hangingPunct="1"/>
            <a:r>
              <a:rPr lang="en-US" dirty="0" err="1" smtClean="0"/>
              <a:t>Análise</a:t>
            </a:r>
            <a:r>
              <a:rPr lang="en-US" dirty="0" smtClean="0"/>
              <a:t> de </a:t>
            </a:r>
            <a:r>
              <a:rPr lang="en-US" dirty="0" err="1" smtClean="0"/>
              <a:t>risco</a:t>
            </a:r>
            <a:r>
              <a:rPr lang="en-US" dirty="0" smtClean="0"/>
              <a:t> da </a:t>
            </a:r>
            <a:r>
              <a:rPr lang="en-US" dirty="0" err="1" smtClean="0"/>
              <a:t>segurança</a:t>
            </a:r>
            <a:r>
              <a:rPr lang="en-US" dirty="0" smtClean="0"/>
              <a:t> de </a:t>
            </a:r>
            <a:r>
              <a:rPr lang="en-US" dirty="0" err="1" smtClean="0"/>
              <a:t>barragens</a:t>
            </a:r>
            <a:r>
              <a:rPr lang="en-US" dirty="0" smtClean="0"/>
              <a:t>: </a:t>
            </a:r>
            <a:r>
              <a:rPr lang="en-US" dirty="0" err="1" smtClean="0"/>
              <a:t>Novidade</a:t>
            </a:r>
            <a:r>
              <a:rPr lang="en-US" dirty="0" smtClean="0"/>
              <a:t>?</a:t>
            </a:r>
          </a:p>
        </p:txBody>
      </p:sp>
      <p:sp>
        <p:nvSpPr>
          <p:cNvPr id="415747" name="Rectangle 3"/>
          <p:cNvSpPr>
            <a:spLocks noGrp="1" noChangeArrowheads="1"/>
          </p:cNvSpPr>
          <p:nvPr>
            <p:ph type="body" sz="half" idx="1"/>
          </p:nvPr>
        </p:nvSpPr>
        <p:spPr>
          <a:xfrm>
            <a:off x="457200" y="1066800"/>
            <a:ext cx="8305800" cy="5181600"/>
          </a:xfrm>
        </p:spPr>
        <p:txBody>
          <a:bodyPr/>
          <a:lstStyle/>
          <a:p>
            <a:pPr eaLnBrk="1" hangingPunct="1">
              <a:buFontTx/>
              <a:buNone/>
            </a:pPr>
            <a:r>
              <a:rPr lang="pt-BR" sz="2000" dirty="0"/>
              <a:t>“Não se pode perder de vista a possibilidade de </a:t>
            </a:r>
            <a:r>
              <a:rPr lang="pt-BR" sz="2000" dirty="0" smtClean="0"/>
              <a:t>ruptura. </a:t>
            </a:r>
            <a:r>
              <a:rPr lang="pt-BR" sz="2000" dirty="0"/>
              <a:t>Resumindo, concretamente, a meu juízo as chances de </a:t>
            </a:r>
            <a:r>
              <a:rPr lang="pt-BR" sz="2000" dirty="0" smtClean="0"/>
              <a:t>ruptura, </a:t>
            </a:r>
            <a:r>
              <a:rPr lang="pt-BR" sz="2000" dirty="0"/>
              <a:t>com </a:t>
            </a:r>
            <a:r>
              <a:rPr lang="pt-BR" sz="2000" dirty="0" smtClean="0"/>
              <a:t>as cotas variáveis da água, </a:t>
            </a:r>
            <a:r>
              <a:rPr lang="pt-BR" sz="2000" dirty="0"/>
              <a:t>serão substancialmente assim:</a:t>
            </a:r>
            <a:endParaRPr lang="en-US" sz="2000" dirty="0" smtClean="0"/>
          </a:p>
          <a:p>
            <a:pPr eaLnBrk="1" hangingPunct="1">
              <a:buFontTx/>
              <a:buNone/>
            </a:pPr>
            <a:endParaRPr lang="en-US" sz="2000" dirty="0" smtClean="0"/>
          </a:p>
          <a:p>
            <a:pPr eaLnBrk="1" hangingPunct="1">
              <a:buFontTx/>
              <a:buNone/>
            </a:pPr>
            <a:endParaRPr lang="en-US" sz="2000" dirty="0" smtClean="0"/>
          </a:p>
          <a:p>
            <a:pPr eaLnBrk="1" hangingPunct="1">
              <a:buFontTx/>
              <a:buNone/>
            </a:pPr>
            <a:endParaRPr lang="en-US" sz="2000" dirty="0" smtClean="0"/>
          </a:p>
          <a:p>
            <a:pPr eaLnBrk="1" hangingPunct="1">
              <a:buFontTx/>
              <a:buNone/>
            </a:pPr>
            <a:endParaRPr lang="en-US" sz="2000" dirty="0" smtClean="0"/>
          </a:p>
          <a:p>
            <a:pPr eaLnBrk="1" hangingPunct="1">
              <a:buFontTx/>
              <a:buNone/>
            </a:pPr>
            <a:endParaRPr lang="en-US" sz="2000" dirty="0" smtClean="0"/>
          </a:p>
          <a:p>
            <a:pPr eaLnBrk="1" hangingPunct="1">
              <a:buFontTx/>
              <a:buNone/>
            </a:pPr>
            <a:endParaRPr lang="en-US" sz="2000" dirty="0" smtClean="0"/>
          </a:p>
          <a:p>
            <a:pPr eaLnBrk="1" hangingPunct="1">
              <a:buFontTx/>
              <a:buNone/>
            </a:pPr>
            <a:r>
              <a:rPr lang="pt-BR" sz="2000" dirty="0"/>
              <a:t>Em caso de </a:t>
            </a:r>
            <a:r>
              <a:rPr lang="pt-BR" sz="2000" dirty="0" smtClean="0"/>
              <a:t>ruptura, </a:t>
            </a:r>
            <a:r>
              <a:rPr lang="pt-BR" sz="2000" dirty="0"/>
              <a:t>mesmo sem perda de vida, a perda em termos de tempo, </a:t>
            </a:r>
            <a:r>
              <a:rPr lang="pt-BR" sz="2000" dirty="0" smtClean="0"/>
              <a:t>patrimônio</a:t>
            </a:r>
            <a:r>
              <a:rPr lang="pt-BR" sz="2000" dirty="0"/>
              <a:t>, </a:t>
            </a:r>
            <a:r>
              <a:rPr lang="pt-BR" sz="2000" dirty="0" smtClean="0"/>
              <a:t>dinheiro </a:t>
            </a:r>
            <a:r>
              <a:rPr lang="pt-BR" sz="2000" dirty="0"/>
              <a:t>e </a:t>
            </a:r>
            <a:r>
              <a:rPr lang="pt-BR" sz="2000" dirty="0" smtClean="0"/>
              <a:t>prestígio </a:t>
            </a:r>
            <a:r>
              <a:rPr lang="pt-BR" sz="2000" dirty="0"/>
              <a:t>seria várias vezes maior do que o custo de uma estrutura inteiramente </a:t>
            </a:r>
            <a:r>
              <a:rPr lang="pt-BR" sz="2000" dirty="0" smtClean="0"/>
              <a:t>nova."</a:t>
            </a:r>
            <a:endParaRPr lang="en-US" sz="2000" dirty="0" smtClean="0"/>
          </a:p>
          <a:p>
            <a:pPr eaLnBrk="1" hangingPunct="1">
              <a:buFontTx/>
              <a:buNone/>
            </a:pPr>
            <a:r>
              <a:rPr lang="pt-BR" sz="2000" dirty="0" err="1"/>
              <a:t>Thaddeus</a:t>
            </a:r>
            <a:r>
              <a:rPr lang="pt-BR" sz="2000" dirty="0"/>
              <a:t> </a:t>
            </a:r>
            <a:r>
              <a:rPr lang="pt-BR" sz="2000" dirty="0" err="1"/>
              <a:t>Merriman</a:t>
            </a:r>
            <a:r>
              <a:rPr lang="pt-BR" sz="2000" dirty="0"/>
              <a:t>, Nova Iorque, 21 de fevereiro de 1912</a:t>
            </a:r>
            <a:endParaRPr lang="en-US" sz="2000" dirty="0" smtClean="0"/>
          </a:p>
        </p:txBody>
      </p:sp>
      <p:sp>
        <p:nvSpPr>
          <p:cNvPr id="5125" name="Text Box 4"/>
          <p:cNvSpPr txBox="1">
            <a:spLocks noChangeArrowheads="1"/>
          </p:cNvSpPr>
          <p:nvPr/>
        </p:nvSpPr>
        <p:spPr bwMode="auto">
          <a:xfrm>
            <a:off x="0" y="5562600"/>
            <a:ext cx="1851025" cy="685800"/>
          </a:xfrm>
          <a:prstGeom prst="rect">
            <a:avLst/>
          </a:prstGeom>
          <a:noFill/>
          <a:ln w="9525">
            <a:noFill/>
            <a:miter lim="800000"/>
            <a:headEnd/>
            <a:tailEnd/>
          </a:ln>
        </p:spPr>
        <p:txBody>
          <a:bodyPr lIns="45720" rIns="45720"/>
          <a:lstStyle/>
          <a:p>
            <a:pPr eaLnBrk="0" hangingPunct="0">
              <a:spcBef>
                <a:spcPct val="50000"/>
              </a:spcBef>
            </a:pPr>
            <a:endParaRPr lang="en-US" sz="1000">
              <a:solidFill>
                <a:srgbClr val="FF0000"/>
              </a:solidFill>
            </a:endParaRPr>
          </a:p>
        </p:txBody>
      </p:sp>
      <p:graphicFrame>
        <p:nvGraphicFramePr>
          <p:cNvPr id="415750" name="Group 6"/>
          <p:cNvGraphicFramePr>
            <a:graphicFrameLocks noGrp="1"/>
          </p:cNvGraphicFramePr>
          <p:nvPr>
            <p:ph sz="half" idx="2"/>
            <p:extLst>
              <p:ext uri="{D42A27DB-BD31-4B8C-83A1-F6EECF244321}">
                <p14:modId xmlns:p14="http://schemas.microsoft.com/office/powerpoint/2010/main" val="1896470013"/>
              </p:ext>
            </p:extLst>
          </p:nvPr>
        </p:nvGraphicFramePr>
        <p:xfrm>
          <a:off x="2895600" y="1981200"/>
          <a:ext cx="4114800" cy="2377440"/>
        </p:xfrm>
        <a:graphic>
          <a:graphicData uri="http://schemas.openxmlformats.org/drawingml/2006/table">
            <a:tbl>
              <a:tblPr/>
              <a:tblGrid>
                <a:gridCol w="1307328"/>
                <a:gridCol w="2807472"/>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COTA (m)</a:t>
                      </a: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CHANCES</a:t>
                      </a:r>
                    </a:p>
                  </a:txBody>
                  <a:tcPr horzOverflow="overflow">
                    <a:lnL>
                      <a:noFill/>
                    </a:lnL>
                    <a:lnR cap="flat">
                      <a:noFill/>
                    </a:lnR>
                    <a:lnT cap="flat">
                      <a:noFill/>
                    </a:lnT>
                    <a:lnB>
                      <a:noFill/>
                    </a:lnB>
                    <a:lnTlToBr>
                      <a:noFill/>
                    </a:lnTlToBr>
                    <a:lnBlToTr>
                      <a:noFill/>
                    </a:lnBlToTr>
                    <a:noFill/>
                  </a:tcPr>
                </a:tc>
              </a:tr>
              <a:tr h="290513">
                <a:tc>
                  <a:txBody>
                    <a:bodyPr/>
                    <a:lstStyle/>
                    <a:p>
                      <a:pPr algn="l" fontAlgn="b"/>
                      <a:r>
                        <a:rPr kumimoji="0" lang="en-US" sz="2000" b="0" i="0" u="none" strike="noStrike" kern="1200" cap="none" normalizeH="0" baseline="0" dirty="0" smtClean="0">
                          <a:ln>
                            <a:noFill/>
                          </a:ln>
                          <a:solidFill>
                            <a:schemeClr val="tx1"/>
                          </a:solidFill>
                          <a:effectLst/>
                          <a:latin typeface="Arial" charset="0"/>
                          <a:ea typeface="+mn-ea"/>
                          <a:cs typeface="+mn-cs"/>
                        </a:rPr>
                        <a:t>1.157</a:t>
                      </a:r>
                      <a:endParaRPr kumimoji="0" lang="en-US" sz="2000" b="0" i="0" u="none" strike="noStrike" kern="1200" cap="none" normalizeH="0" baseline="0" dirty="0">
                        <a:ln>
                          <a:noFill/>
                        </a:ln>
                        <a:solidFill>
                          <a:schemeClr val="tx1"/>
                        </a:solidFill>
                        <a:effectLst/>
                        <a:latin typeface="Arial" charset="0"/>
                        <a:ea typeface="+mn-ea"/>
                        <a:cs typeface="+mn-cs"/>
                      </a:endParaRPr>
                    </a:p>
                  </a:txBody>
                  <a:tcPr marL="9525" marR="9525" marT="9525" marB="0" anchor="b">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 </a:t>
                      </a:r>
                      <a:r>
                        <a:rPr kumimoji="0" lang="en-US" sz="2000" b="0" i="0" u="none" strike="noStrike" cap="none" normalizeH="0" baseline="0" dirty="0" err="1" smtClean="0">
                          <a:ln>
                            <a:noFill/>
                          </a:ln>
                          <a:solidFill>
                            <a:schemeClr val="tx1"/>
                          </a:solidFill>
                          <a:effectLst/>
                          <a:latin typeface="Arial" charset="0"/>
                        </a:rPr>
                        <a:t>em</a:t>
                      </a:r>
                      <a:r>
                        <a:rPr kumimoji="0" lang="en-US" sz="2000" b="0" i="0" u="none" strike="noStrike" cap="none" normalizeH="0" baseline="0" dirty="0" smtClean="0">
                          <a:ln>
                            <a:noFill/>
                          </a:ln>
                          <a:solidFill>
                            <a:schemeClr val="tx1"/>
                          </a:solidFill>
                          <a:effectLst/>
                          <a:latin typeface="Arial" charset="0"/>
                        </a:rPr>
                        <a:t> 5000</a:t>
                      </a:r>
                    </a:p>
                  </a:txBody>
                  <a:tcPr horzOverflow="overflow">
                    <a:lnL>
                      <a:noFill/>
                    </a:lnL>
                    <a:lnR cap="flat">
                      <a:noFill/>
                    </a:lnR>
                    <a:lnT>
                      <a:noFill/>
                    </a:lnT>
                    <a:lnB>
                      <a:noFill/>
                    </a:lnB>
                    <a:lnTlToBr>
                      <a:noFill/>
                    </a:lnTlToBr>
                    <a:lnBlToTr>
                      <a:noFill/>
                    </a:lnBlToTr>
                    <a:noFill/>
                  </a:tcPr>
                </a:tc>
              </a:tr>
              <a:tr h="276225">
                <a:tc>
                  <a:txBody>
                    <a:bodyPr/>
                    <a:lstStyle/>
                    <a:p>
                      <a:pPr algn="l" fontAlgn="b"/>
                      <a:r>
                        <a:rPr kumimoji="0" lang="en-US" sz="2000" b="0" i="0" u="none" strike="noStrike" kern="1200" cap="none" normalizeH="0" baseline="0" dirty="0" smtClean="0">
                          <a:ln>
                            <a:noFill/>
                          </a:ln>
                          <a:solidFill>
                            <a:schemeClr val="tx1"/>
                          </a:solidFill>
                          <a:effectLst/>
                          <a:latin typeface="Arial" charset="0"/>
                          <a:ea typeface="+mn-ea"/>
                          <a:cs typeface="+mn-cs"/>
                        </a:rPr>
                        <a:t>1.158</a:t>
                      </a:r>
                      <a:endParaRPr kumimoji="0" lang="en-US" sz="2000" b="0" i="0" u="none" strike="noStrike" kern="1200" cap="none" normalizeH="0" baseline="0" dirty="0">
                        <a:ln>
                          <a:noFill/>
                        </a:ln>
                        <a:solidFill>
                          <a:schemeClr val="tx1"/>
                        </a:solidFill>
                        <a:effectLst/>
                        <a:latin typeface="Arial" charset="0"/>
                        <a:ea typeface="+mn-ea"/>
                        <a:cs typeface="+mn-cs"/>
                      </a:endParaRPr>
                    </a:p>
                  </a:txBody>
                  <a:tcPr marL="9525" marR="9525" marT="9525" marB="0" anchor="b">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 </a:t>
                      </a:r>
                      <a:r>
                        <a:rPr kumimoji="0" lang="en-US" sz="2000" b="0" i="0" u="none" strike="noStrike" cap="none" normalizeH="0" baseline="0" dirty="0" err="1" smtClean="0">
                          <a:ln>
                            <a:noFill/>
                          </a:ln>
                          <a:solidFill>
                            <a:schemeClr val="tx1"/>
                          </a:solidFill>
                          <a:effectLst/>
                          <a:latin typeface="Arial" charset="0"/>
                        </a:rPr>
                        <a:t>em</a:t>
                      </a:r>
                      <a:r>
                        <a:rPr kumimoji="0" lang="en-US" sz="2000" b="0" i="0" u="none" strike="noStrike" cap="none" normalizeH="0" baseline="0" dirty="0" smtClean="0">
                          <a:ln>
                            <a:noFill/>
                          </a:ln>
                          <a:solidFill>
                            <a:schemeClr val="tx1"/>
                          </a:solidFill>
                          <a:effectLst/>
                          <a:latin typeface="Arial" charset="0"/>
                        </a:rPr>
                        <a:t> 2000</a:t>
                      </a:r>
                    </a:p>
                  </a:txBody>
                  <a:tcPr horzOverflow="overflow">
                    <a:lnL>
                      <a:noFill/>
                    </a:lnL>
                    <a:lnR cap="flat">
                      <a:noFill/>
                    </a:lnR>
                    <a:lnT>
                      <a:noFill/>
                    </a:lnT>
                    <a:lnB>
                      <a:noFill/>
                    </a:lnB>
                    <a:lnTlToBr>
                      <a:noFill/>
                    </a:lnTlToBr>
                    <a:lnBlToTr>
                      <a:noFill/>
                    </a:lnBlToTr>
                    <a:noFill/>
                  </a:tcPr>
                </a:tc>
              </a:tr>
              <a:tr h="261938">
                <a:tc>
                  <a:txBody>
                    <a:bodyPr/>
                    <a:lstStyle/>
                    <a:p>
                      <a:pPr algn="l" fontAlgn="b"/>
                      <a:r>
                        <a:rPr kumimoji="0" lang="en-US" sz="2000" b="0" i="0" u="none" strike="noStrike" kern="1200" cap="none" normalizeH="0" baseline="0" dirty="0" smtClean="0">
                          <a:ln>
                            <a:noFill/>
                          </a:ln>
                          <a:solidFill>
                            <a:schemeClr val="tx1"/>
                          </a:solidFill>
                          <a:effectLst/>
                          <a:latin typeface="Arial" charset="0"/>
                          <a:ea typeface="+mn-ea"/>
                          <a:cs typeface="+mn-cs"/>
                        </a:rPr>
                        <a:t>1.160</a:t>
                      </a:r>
                      <a:endParaRPr kumimoji="0" lang="en-US" sz="2000" b="0" i="0" u="none" strike="noStrike" kern="1200" cap="none" normalizeH="0" baseline="0" dirty="0">
                        <a:ln>
                          <a:noFill/>
                        </a:ln>
                        <a:solidFill>
                          <a:schemeClr val="tx1"/>
                        </a:solidFill>
                        <a:effectLst/>
                        <a:latin typeface="Arial" charset="0"/>
                        <a:ea typeface="+mn-ea"/>
                        <a:cs typeface="+mn-cs"/>
                      </a:endParaRPr>
                    </a:p>
                  </a:txBody>
                  <a:tcPr marL="9525" marR="9525" marT="9525" marB="0" anchor="b">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 </a:t>
                      </a:r>
                      <a:r>
                        <a:rPr kumimoji="0" lang="en-US" sz="2000" b="0" i="0" u="none" strike="noStrike" cap="none" normalizeH="0" baseline="0" dirty="0" err="1" smtClean="0">
                          <a:ln>
                            <a:noFill/>
                          </a:ln>
                          <a:solidFill>
                            <a:schemeClr val="tx1"/>
                          </a:solidFill>
                          <a:effectLst/>
                          <a:latin typeface="Arial" charset="0"/>
                        </a:rPr>
                        <a:t>em</a:t>
                      </a:r>
                      <a:r>
                        <a:rPr kumimoji="0" lang="en-US" sz="2000" b="0" i="0" u="none" strike="noStrike" cap="none" normalizeH="0" baseline="0" dirty="0" smtClean="0">
                          <a:ln>
                            <a:noFill/>
                          </a:ln>
                          <a:solidFill>
                            <a:schemeClr val="tx1"/>
                          </a:solidFill>
                          <a:effectLst/>
                          <a:latin typeface="Arial" charset="0"/>
                        </a:rPr>
                        <a:t> 500</a:t>
                      </a:r>
                    </a:p>
                  </a:txBody>
                  <a:tcPr horzOverflow="overflow">
                    <a:lnL>
                      <a:noFill/>
                    </a:lnL>
                    <a:lnR cap="flat">
                      <a:noFill/>
                    </a:lnR>
                    <a:lnT>
                      <a:noFill/>
                    </a:lnT>
                    <a:lnB>
                      <a:noFill/>
                    </a:lnB>
                    <a:lnTlToBr>
                      <a:noFill/>
                    </a:lnTlToBr>
                    <a:lnBlToTr>
                      <a:noFill/>
                    </a:lnBlToTr>
                    <a:noFill/>
                  </a:tcPr>
                </a:tc>
              </a:tr>
              <a:tr h="247650">
                <a:tc>
                  <a:txBody>
                    <a:bodyPr/>
                    <a:lstStyle/>
                    <a:p>
                      <a:pPr algn="l" fontAlgn="b"/>
                      <a:r>
                        <a:rPr kumimoji="0" lang="en-US" sz="2000" b="0" i="0" u="none" strike="noStrike" kern="1200" cap="none" normalizeH="0" baseline="0" dirty="0" smtClean="0">
                          <a:ln>
                            <a:noFill/>
                          </a:ln>
                          <a:solidFill>
                            <a:schemeClr val="tx1"/>
                          </a:solidFill>
                          <a:effectLst/>
                          <a:latin typeface="Arial" charset="0"/>
                          <a:ea typeface="+mn-ea"/>
                          <a:cs typeface="+mn-cs"/>
                        </a:rPr>
                        <a:t>1.161</a:t>
                      </a:r>
                      <a:endParaRPr kumimoji="0" lang="en-US" sz="2000" b="0" i="0" u="none" strike="noStrike" kern="1200" cap="none" normalizeH="0" baseline="0" dirty="0">
                        <a:ln>
                          <a:noFill/>
                        </a:ln>
                        <a:solidFill>
                          <a:schemeClr val="tx1"/>
                        </a:solidFill>
                        <a:effectLst/>
                        <a:latin typeface="Arial" charset="0"/>
                        <a:ea typeface="+mn-ea"/>
                        <a:cs typeface="+mn-cs"/>
                      </a:endParaRPr>
                    </a:p>
                  </a:txBody>
                  <a:tcPr marL="9525" marR="9525" marT="9525" marB="0" anchor="b">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 </a:t>
                      </a:r>
                      <a:r>
                        <a:rPr kumimoji="0" lang="en-US" sz="2000" b="0" i="0" u="none" strike="noStrike" cap="none" normalizeH="0" baseline="0" dirty="0" err="1" smtClean="0">
                          <a:ln>
                            <a:noFill/>
                          </a:ln>
                          <a:solidFill>
                            <a:schemeClr val="tx1"/>
                          </a:solidFill>
                          <a:effectLst/>
                          <a:latin typeface="Arial" charset="0"/>
                        </a:rPr>
                        <a:t>em</a:t>
                      </a:r>
                      <a:r>
                        <a:rPr kumimoji="0" lang="en-US" sz="2000" b="0" i="0" u="none" strike="noStrike" cap="none" normalizeH="0" baseline="0" dirty="0" smtClean="0">
                          <a:ln>
                            <a:noFill/>
                          </a:ln>
                          <a:solidFill>
                            <a:schemeClr val="tx1"/>
                          </a:solidFill>
                          <a:effectLst/>
                          <a:latin typeface="Arial" charset="0"/>
                        </a:rPr>
                        <a:t> 100</a:t>
                      </a:r>
                    </a:p>
                  </a:txBody>
                  <a:tcPr horzOverflow="overflow">
                    <a:lnL>
                      <a:noFill/>
                    </a:lnL>
                    <a:lnR cap="flat">
                      <a:noFill/>
                    </a:lnR>
                    <a:lnT>
                      <a:noFill/>
                    </a:lnT>
                    <a:lnB>
                      <a:noFill/>
                    </a:lnB>
                    <a:lnTlToBr>
                      <a:noFill/>
                    </a:lnTlToBr>
                    <a:lnBlToTr>
                      <a:noFill/>
                    </a:lnBlToTr>
                    <a:noFill/>
                  </a:tcPr>
                </a:tc>
              </a:tr>
              <a:tr h="309563">
                <a:tc>
                  <a:txBody>
                    <a:bodyPr/>
                    <a:lstStyle/>
                    <a:p>
                      <a:pPr algn="l" fontAlgn="b"/>
                      <a:r>
                        <a:rPr kumimoji="0" lang="en-US" sz="2000" b="0" i="0" u="none" strike="noStrike" kern="1200" cap="none" normalizeH="0" baseline="0" dirty="0" smtClean="0">
                          <a:ln>
                            <a:noFill/>
                          </a:ln>
                          <a:solidFill>
                            <a:schemeClr val="tx1"/>
                          </a:solidFill>
                          <a:effectLst/>
                          <a:latin typeface="Arial" charset="0"/>
                          <a:ea typeface="+mn-ea"/>
                          <a:cs typeface="+mn-cs"/>
                        </a:rPr>
                        <a:t>1.163</a:t>
                      </a:r>
                      <a:endParaRPr kumimoji="0" lang="en-US" sz="2000" b="0" i="0" u="none" strike="noStrike" kern="1200" cap="none" normalizeH="0" baseline="0" dirty="0">
                        <a:ln>
                          <a:noFill/>
                        </a:ln>
                        <a:solidFill>
                          <a:schemeClr val="tx1"/>
                        </a:solidFill>
                        <a:effectLst/>
                        <a:latin typeface="Arial" charset="0"/>
                        <a:ea typeface="+mn-ea"/>
                        <a:cs typeface="+mn-cs"/>
                      </a:endParaRPr>
                    </a:p>
                  </a:txBody>
                  <a:tcPr marL="9525" marR="9525" marT="9525" marB="0" anchor="b">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 </a:t>
                      </a:r>
                      <a:r>
                        <a:rPr kumimoji="0" lang="en-US" sz="2000" b="0" i="0" u="none" strike="noStrike" cap="none" normalizeH="0" baseline="0" dirty="0" err="1" smtClean="0">
                          <a:ln>
                            <a:noFill/>
                          </a:ln>
                          <a:solidFill>
                            <a:schemeClr val="tx1"/>
                          </a:solidFill>
                          <a:effectLst/>
                          <a:latin typeface="Arial" charset="0"/>
                        </a:rPr>
                        <a:t>em</a:t>
                      </a:r>
                      <a:r>
                        <a:rPr kumimoji="0" lang="en-US" sz="2000" b="0" i="0" u="none" strike="noStrike" cap="none" normalizeH="0" baseline="0" dirty="0" smtClean="0">
                          <a:ln>
                            <a:noFill/>
                          </a:ln>
                          <a:solidFill>
                            <a:schemeClr val="tx1"/>
                          </a:solidFill>
                          <a:effectLst/>
                          <a:latin typeface="Arial" charset="0"/>
                        </a:rPr>
                        <a:t> 10</a:t>
                      </a:r>
                    </a:p>
                  </a:txBody>
                  <a:tcPr horzOverflow="overflow">
                    <a:lnL>
                      <a:noFill/>
                    </a:lnL>
                    <a:lnR cap="flat">
                      <a:noFill/>
                    </a:lnR>
                    <a:lnT>
                      <a:noFill/>
                    </a:lnT>
                    <a:lnB cap="flat">
                      <a:noFill/>
                    </a:lnB>
                    <a:lnTlToBr>
                      <a:noFill/>
                    </a:lnTlToBr>
                    <a:lnBlToTr>
                      <a:noFill/>
                    </a:lnBlToTr>
                    <a:noFill/>
                  </a:tcPr>
                </a:tc>
              </a:tr>
            </a:tbl>
          </a:graphicData>
        </a:graphic>
      </p:graphicFrame>
      <p:sp>
        <p:nvSpPr>
          <p:cNvPr id="5140" name="Text Box 35"/>
          <p:cNvSpPr txBox="1">
            <a:spLocks noChangeArrowheads="1"/>
          </p:cNvSpPr>
          <p:nvPr/>
        </p:nvSpPr>
        <p:spPr bwMode="auto">
          <a:xfrm>
            <a:off x="304800" y="3200400"/>
            <a:ext cx="2514600"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C00000"/>
                </a:solidFill>
              </a:rPr>
              <a:t>PROBABILIDADE</a:t>
            </a:r>
            <a:endParaRPr lang="en-US" sz="2000" dirty="0">
              <a:solidFill>
                <a:srgbClr val="C00000"/>
              </a:solidFill>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4294967295"/>
          </p:nvPr>
        </p:nvSpPr>
        <p:spPr>
          <a:xfrm>
            <a:off x="3124200" y="6356350"/>
            <a:ext cx="2895600" cy="365125"/>
          </a:xfrm>
          <a:prstGeom prst="rect">
            <a:avLst/>
          </a:prstGeom>
          <a:noFill/>
        </p:spPr>
        <p:txBody>
          <a:bodyPr/>
          <a:lstStyle/>
          <a:p>
            <a:fld id="{4E73A723-BF49-44C9-BE4E-A23451CB5FE4}" type="slidenum">
              <a:rPr lang="en-US" smtClean="0"/>
              <a:pPr/>
              <a:t>70</a:t>
            </a:fld>
            <a:endParaRPr lang="en-US" smtClean="0"/>
          </a:p>
        </p:txBody>
      </p:sp>
      <p:sp>
        <p:nvSpPr>
          <p:cNvPr id="13315" name="Rectangle 2"/>
          <p:cNvSpPr>
            <a:spLocks noGrp="1" noChangeArrowheads="1"/>
          </p:cNvSpPr>
          <p:nvPr>
            <p:ph type="title"/>
          </p:nvPr>
        </p:nvSpPr>
        <p:spPr/>
        <p:txBody>
          <a:bodyPr>
            <a:normAutofit/>
          </a:bodyPr>
          <a:lstStyle/>
          <a:p>
            <a:pPr eaLnBrk="1" hangingPunct="1"/>
            <a:r>
              <a:rPr lang="en-US" dirty="0" err="1"/>
              <a:t>Exemplo</a:t>
            </a:r>
            <a:r>
              <a:rPr lang="en-US" dirty="0"/>
              <a:t> 1 </a:t>
            </a:r>
            <a:r>
              <a:rPr lang="en-US" dirty="0" smtClean="0"/>
              <a:t>(cont.)</a:t>
            </a:r>
          </a:p>
        </p:txBody>
      </p:sp>
      <p:pic>
        <p:nvPicPr>
          <p:cNvPr id="13316" name="Picture 4"/>
          <p:cNvPicPr>
            <a:picLocks noChangeAspect="1" noChangeArrowheads="1"/>
          </p:cNvPicPr>
          <p:nvPr/>
        </p:nvPicPr>
        <p:blipFill>
          <a:blip r:embed="rId2" cstate="print"/>
          <a:srcRect/>
          <a:stretch>
            <a:fillRect/>
          </a:stretch>
        </p:blipFill>
        <p:spPr bwMode="auto">
          <a:xfrm>
            <a:off x="457200" y="1600200"/>
            <a:ext cx="8335963" cy="41132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4294967295"/>
          </p:nvPr>
        </p:nvSpPr>
        <p:spPr>
          <a:xfrm>
            <a:off x="3124200" y="6356350"/>
            <a:ext cx="2895600" cy="365125"/>
          </a:xfrm>
          <a:prstGeom prst="rect">
            <a:avLst/>
          </a:prstGeom>
          <a:noFill/>
        </p:spPr>
        <p:txBody>
          <a:bodyPr/>
          <a:lstStyle/>
          <a:p>
            <a:fld id="{9D5632F4-DB7F-4F9E-8E13-A5C78EC2A13F}" type="slidenum">
              <a:rPr lang="en-US" smtClean="0"/>
              <a:pPr/>
              <a:t>71</a:t>
            </a:fld>
            <a:endParaRPr lang="en-US" smtClean="0"/>
          </a:p>
        </p:txBody>
      </p:sp>
      <p:sp>
        <p:nvSpPr>
          <p:cNvPr id="16387" name="Rectangle 2"/>
          <p:cNvSpPr>
            <a:spLocks noGrp="1" noChangeArrowheads="1"/>
          </p:cNvSpPr>
          <p:nvPr>
            <p:ph type="title"/>
          </p:nvPr>
        </p:nvSpPr>
        <p:spPr/>
        <p:txBody>
          <a:bodyPr>
            <a:normAutofit/>
          </a:bodyPr>
          <a:lstStyle/>
          <a:p>
            <a:pPr eaLnBrk="1" hangingPunct="1"/>
            <a:r>
              <a:rPr lang="en-US" dirty="0" err="1"/>
              <a:t>Exemplo</a:t>
            </a:r>
            <a:r>
              <a:rPr lang="en-US" dirty="0"/>
              <a:t> 2 </a:t>
            </a:r>
            <a:r>
              <a:rPr lang="en-US" dirty="0" smtClean="0"/>
              <a:t>(</a:t>
            </a:r>
            <a:r>
              <a:rPr lang="en-US" dirty="0" err="1" smtClean="0"/>
              <a:t>cont</a:t>
            </a:r>
            <a:r>
              <a:rPr lang="en-US" dirty="0" smtClean="0"/>
              <a:t>) </a:t>
            </a:r>
          </a:p>
        </p:txBody>
      </p:sp>
      <p:pic>
        <p:nvPicPr>
          <p:cNvPr id="16388" name="Picture 6"/>
          <p:cNvPicPr>
            <a:picLocks noChangeAspect="1" noChangeArrowheads="1"/>
          </p:cNvPicPr>
          <p:nvPr/>
        </p:nvPicPr>
        <p:blipFill>
          <a:blip r:embed="rId2" cstate="print"/>
          <a:srcRect/>
          <a:stretch>
            <a:fillRect/>
          </a:stretch>
        </p:blipFill>
        <p:spPr bwMode="auto">
          <a:xfrm>
            <a:off x="1048603" y="1752600"/>
            <a:ext cx="7002463" cy="4572000"/>
          </a:xfrm>
          <a:prstGeom prst="rect">
            <a:avLst/>
          </a:prstGeom>
          <a:noFill/>
          <a:ln w="9525">
            <a:noFill/>
            <a:miter lim="800000"/>
            <a:headEnd/>
            <a:tailEnd/>
          </a:ln>
        </p:spPr>
      </p:pic>
      <p:sp>
        <p:nvSpPr>
          <p:cNvPr id="2" name="CaixaDeTexto 1"/>
          <p:cNvSpPr txBox="1"/>
          <p:nvPr/>
        </p:nvSpPr>
        <p:spPr>
          <a:xfrm>
            <a:off x="2057400" y="1371600"/>
            <a:ext cx="5181600" cy="307777"/>
          </a:xfrm>
          <a:prstGeom prst="rect">
            <a:avLst/>
          </a:prstGeom>
          <a:noFill/>
        </p:spPr>
        <p:txBody>
          <a:bodyPr wrap="square" rtlCol="0">
            <a:spAutoFit/>
          </a:bodyPr>
          <a:lstStyle/>
          <a:p>
            <a:pPr algn="ctr"/>
            <a:r>
              <a:rPr lang="pt-BR" sz="1400" b="1" dirty="0" smtClean="0"/>
              <a:t>Desliza na camada fraca dentro da fundação do contraforte</a:t>
            </a:r>
            <a:endParaRPr lang="pt-BR" sz="1400" b="1" dirty="0"/>
          </a:p>
        </p:txBody>
      </p:sp>
      <p:sp>
        <p:nvSpPr>
          <p:cNvPr id="3" name="CaixaDeTexto 2"/>
          <p:cNvSpPr txBox="1"/>
          <p:nvPr/>
        </p:nvSpPr>
        <p:spPr>
          <a:xfrm>
            <a:off x="6248400" y="3429000"/>
            <a:ext cx="1676400" cy="923330"/>
          </a:xfrm>
          <a:prstGeom prst="rect">
            <a:avLst/>
          </a:prstGeom>
          <a:noFill/>
        </p:spPr>
        <p:txBody>
          <a:bodyPr wrap="square" rtlCol="0">
            <a:spAutoFit/>
          </a:bodyPr>
          <a:lstStyle/>
          <a:p>
            <a:r>
              <a:rPr lang="pt-BR" b="1" i="1" dirty="0" smtClean="0"/>
              <a:t>Cada terceira barra virada para cima</a:t>
            </a:r>
            <a:endParaRPr lang="pt-BR" b="1" i="1" dirty="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4294967295"/>
          </p:nvPr>
        </p:nvSpPr>
        <p:spPr>
          <a:xfrm>
            <a:off x="3124200" y="6356350"/>
            <a:ext cx="2895600" cy="365125"/>
          </a:xfrm>
          <a:prstGeom prst="rect">
            <a:avLst/>
          </a:prstGeom>
          <a:noFill/>
        </p:spPr>
        <p:txBody>
          <a:bodyPr/>
          <a:lstStyle/>
          <a:p>
            <a:fld id="{49ABC9D2-FD7D-44A5-9900-652508727002}" type="slidenum">
              <a:rPr lang="en-US" smtClean="0"/>
              <a:pPr/>
              <a:t>72</a:t>
            </a:fld>
            <a:endParaRPr lang="en-US" smtClean="0"/>
          </a:p>
        </p:txBody>
      </p:sp>
      <p:sp>
        <p:nvSpPr>
          <p:cNvPr id="17411" name="Rectangle 2"/>
          <p:cNvSpPr>
            <a:spLocks noGrp="1" noChangeArrowheads="1"/>
          </p:cNvSpPr>
          <p:nvPr>
            <p:ph type="title"/>
          </p:nvPr>
        </p:nvSpPr>
        <p:spPr/>
        <p:txBody>
          <a:bodyPr>
            <a:normAutofit/>
          </a:bodyPr>
          <a:lstStyle/>
          <a:p>
            <a:pPr eaLnBrk="1" hangingPunct="1"/>
            <a:r>
              <a:rPr lang="en-US" dirty="0" err="1"/>
              <a:t>Exemplo</a:t>
            </a:r>
            <a:r>
              <a:rPr lang="en-US" dirty="0"/>
              <a:t> 3</a:t>
            </a:r>
            <a:endParaRPr lang="en-US" dirty="0" smtClean="0"/>
          </a:p>
        </p:txBody>
      </p:sp>
      <p:sp>
        <p:nvSpPr>
          <p:cNvPr id="17412" name="Rectangle 3"/>
          <p:cNvSpPr>
            <a:spLocks noGrp="1" noChangeArrowheads="1"/>
          </p:cNvSpPr>
          <p:nvPr>
            <p:ph type="body" idx="1"/>
          </p:nvPr>
        </p:nvSpPr>
        <p:spPr>
          <a:xfrm>
            <a:off x="457200" y="1371600"/>
            <a:ext cx="8229600" cy="4876800"/>
          </a:xfrm>
        </p:spPr>
        <p:txBody>
          <a:bodyPr>
            <a:normAutofit fontScale="92500"/>
          </a:bodyPr>
          <a:lstStyle/>
          <a:p>
            <a:pPr eaLnBrk="1" hangingPunct="1">
              <a:spcBef>
                <a:spcPts val="0"/>
              </a:spcBef>
            </a:pPr>
            <a:r>
              <a:rPr lang="pt-BR" sz="2400" dirty="0" smtClean="0"/>
              <a:t>Uma barragem de aterro possui uma crista no vertedouro com comporta para a passagem de cheias. Das quatro comportas, uma pode ser operada remotamente do centro de controle de força, para a passagem de fluxos normais. As outras três comportas são operadas manualmente dentro de uma casa de controle em cima da laje de içamento do vertedouro. Quando se abre completamente uma só comporta, a estrada principal de acesso fica inundada. Um interruptor de limite impede que a comporta com operação remota abra mais do que a metade, sem uma intervenção local. Esse interruptor de limite falhou em 1994 e a estrada foi destruída. O único outro acesso à laje do vertedouro é um caminho acidentado para veículos 4-rodas, do lado a montante, que fica enlameada e perigosa quando chove.</a:t>
            </a:r>
          </a:p>
          <a:p>
            <a:pPr eaLnBrk="1" hangingPunct="1">
              <a:lnSpc>
                <a:spcPct val="80000"/>
              </a:lnSpc>
            </a:pPr>
            <a:endParaRPr lang="en-US" sz="1800" dirty="0" smtClean="0"/>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 descr="GibSpwy004.jpg"/>
          <p:cNvPicPr>
            <a:picLocks noChangeAspect="1"/>
          </p:cNvPicPr>
          <p:nvPr/>
        </p:nvPicPr>
        <p:blipFill>
          <a:blip r:embed="rId2" cstate="print"/>
          <a:srcRect/>
          <a:stretch>
            <a:fillRect/>
          </a:stretch>
        </p:blipFill>
        <p:spPr bwMode="auto">
          <a:xfrm>
            <a:off x="4572000" y="892905"/>
            <a:ext cx="4114800" cy="2837793"/>
          </a:xfrm>
          <a:prstGeom prst="rect">
            <a:avLst/>
          </a:prstGeom>
          <a:noFill/>
          <a:ln w="9525">
            <a:noFill/>
            <a:miter lim="800000"/>
            <a:headEnd/>
            <a:tailEnd/>
          </a:ln>
        </p:spPr>
      </p:pic>
      <p:pic>
        <p:nvPicPr>
          <p:cNvPr id="18435" name="Picture 11" descr="GibSpwy005.jpg"/>
          <p:cNvPicPr>
            <a:picLocks noChangeAspect="1"/>
          </p:cNvPicPr>
          <p:nvPr/>
        </p:nvPicPr>
        <p:blipFill>
          <a:blip r:embed="rId3" cstate="print"/>
          <a:srcRect/>
          <a:stretch>
            <a:fillRect/>
          </a:stretch>
        </p:blipFill>
        <p:spPr bwMode="auto">
          <a:xfrm>
            <a:off x="502125" y="3149595"/>
            <a:ext cx="3977640" cy="2743200"/>
          </a:xfrm>
          <a:prstGeom prst="rect">
            <a:avLst/>
          </a:prstGeom>
          <a:noFill/>
          <a:ln w="9525">
            <a:noFill/>
            <a:miter lim="800000"/>
            <a:headEnd/>
            <a:tailEnd/>
          </a:ln>
        </p:spPr>
      </p:pic>
      <p:sp>
        <p:nvSpPr>
          <p:cNvPr id="18436" name="Slide Number Placeholder 4"/>
          <p:cNvSpPr>
            <a:spLocks noGrp="1"/>
          </p:cNvSpPr>
          <p:nvPr>
            <p:ph type="sldNum" sz="quarter" idx="4294967295"/>
          </p:nvPr>
        </p:nvSpPr>
        <p:spPr>
          <a:xfrm>
            <a:off x="3124200" y="6356350"/>
            <a:ext cx="2895600" cy="365125"/>
          </a:xfrm>
          <a:prstGeom prst="rect">
            <a:avLst/>
          </a:prstGeom>
          <a:noFill/>
        </p:spPr>
        <p:txBody>
          <a:bodyPr/>
          <a:lstStyle/>
          <a:p>
            <a:fld id="{659CF606-5E25-46CA-8471-72CEC19332DC}" type="slidenum">
              <a:rPr lang="en-US" smtClean="0"/>
              <a:pPr/>
              <a:t>73</a:t>
            </a:fld>
            <a:endParaRPr lang="en-US" dirty="0" smtClean="0"/>
          </a:p>
        </p:txBody>
      </p:sp>
      <p:sp>
        <p:nvSpPr>
          <p:cNvPr id="18437" name="Rectangle 2"/>
          <p:cNvSpPr>
            <a:spLocks noGrp="1" noChangeArrowheads="1"/>
          </p:cNvSpPr>
          <p:nvPr>
            <p:ph type="title"/>
          </p:nvPr>
        </p:nvSpPr>
        <p:spPr>
          <a:xfrm>
            <a:off x="457200" y="0"/>
            <a:ext cx="8229600" cy="1143000"/>
          </a:xfrm>
        </p:spPr>
        <p:txBody>
          <a:bodyPr>
            <a:normAutofit/>
          </a:bodyPr>
          <a:lstStyle/>
          <a:p>
            <a:pPr eaLnBrk="1" hangingPunct="1"/>
            <a:r>
              <a:rPr lang="en-US" dirty="0" err="1"/>
              <a:t>Exemplo</a:t>
            </a:r>
            <a:r>
              <a:rPr lang="en-US" dirty="0"/>
              <a:t> 3 </a:t>
            </a:r>
            <a:r>
              <a:rPr lang="en-US" dirty="0" smtClean="0"/>
              <a:t>(cont.)</a:t>
            </a:r>
          </a:p>
        </p:txBody>
      </p:sp>
      <p:pic>
        <p:nvPicPr>
          <p:cNvPr id="18438" name="Picture 4" descr="gibdth"/>
          <p:cNvPicPr>
            <a:picLocks noChangeAspect="1" noChangeArrowheads="1"/>
          </p:cNvPicPr>
          <p:nvPr/>
        </p:nvPicPr>
        <p:blipFill>
          <a:blip r:embed="rId4" cstate="print"/>
          <a:srcRect/>
          <a:stretch>
            <a:fillRect/>
          </a:stretch>
        </p:blipFill>
        <p:spPr bwMode="auto">
          <a:xfrm>
            <a:off x="4572000" y="3145695"/>
            <a:ext cx="4136570" cy="2743200"/>
          </a:xfrm>
          <a:prstGeom prst="rect">
            <a:avLst/>
          </a:prstGeom>
          <a:noFill/>
          <a:ln w="9525">
            <a:noFill/>
            <a:miter lim="800000"/>
            <a:headEnd/>
            <a:tailEnd/>
          </a:ln>
        </p:spPr>
      </p:pic>
      <p:sp>
        <p:nvSpPr>
          <p:cNvPr id="18439" name="Text Box 7"/>
          <p:cNvSpPr txBox="1">
            <a:spLocks noChangeArrowheads="1"/>
          </p:cNvSpPr>
          <p:nvPr/>
        </p:nvSpPr>
        <p:spPr bwMode="auto">
          <a:xfrm>
            <a:off x="5335950" y="4525110"/>
            <a:ext cx="1530350" cy="366713"/>
          </a:xfrm>
          <a:prstGeom prst="rect">
            <a:avLst/>
          </a:prstGeom>
          <a:noFill/>
          <a:ln w="9525">
            <a:noFill/>
            <a:miter lim="800000"/>
            <a:headEnd/>
            <a:tailEnd/>
          </a:ln>
        </p:spPr>
        <p:txBody>
          <a:bodyPr wrap="none">
            <a:spAutoFit/>
          </a:bodyPr>
          <a:lstStyle/>
          <a:p>
            <a:r>
              <a:rPr lang="en-US" b="0"/>
              <a:t>Access Road</a:t>
            </a:r>
          </a:p>
        </p:txBody>
      </p:sp>
      <p:sp>
        <p:nvSpPr>
          <p:cNvPr id="18440" name="Line 8"/>
          <p:cNvSpPr>
            <a:spLocks noChangeShapeType="1"/>
          </p:cNvSpPr>
          <p:nvPr/>
        </p:nvSpPr>
        <p:spPr bwMode="auto">
          <a:xfrm flipV="1">
            <a:off x="6629400" y="4572000"/>
            <a:ext cx="152400" cy="152400"/>
          </a:xfrm>
          <a:prstGeom prst="line">
            <a:avLst/>
          </a:prstGeom>
          <a:noFill/>
          <a:ln w="9525">
            <a:solidFill>
              <a:schemeClr val="tx1"/>
            </a:solidFill>
            <a:round/>
            <a:headEnd/>
            <a:tailEnd type="triangle" w="med" len="med"/>
          </a:ln>
        </p:spPr>
        <p:txBody>
          <a:bodyPr/>
          <a:lstStyle/>
          <a:p>
            <a:endParaRPr lang="en-US"/>
          </a:p>
        </p:txBody>
      </p:sp>
      <p:sp>
        <p:nvSpPr>
          <p:cNvPr id="18441" name="Text Box 9"/>
          <p:cNvSpPr txBox="1">
            <a:spLocks noChangeArrowheads="1"/>
          </p:cNvSpPr>
          <p:nvPr/>
        </p:nvSpPr>
        <p:spPr bwMode="auto">
          <a:xfrm>
            <a:off x="4495800" y="5296875"/>
            <a:ext cx="2114550" cy="366713"/>
          </a:xfrm>
          <a:prstGeom prst="rect">
            <a:avLst/>
          </a:prstGeom>
          <a:noFill/>
          <a:ln w="9525">
            <a:noFill/>
            <a:miter lim="800000"/>
            <a:headEnd/>
            <a:tailEnd/>
          </a:ln>
        </p:spPr>
        <p:txBody>
          <a:bodyPr wrap="none">
            <a:spAutoFit/>
          </a:bodyPr>
          <a:lstStyle/>
          <a:p>
            <a:r>
              <a:rPr lang="en-US" b="0"/>
              <a:t>Spillway Discharge</a:t>
            </a:r>
          </a:p>
        </p:txBody>
      </p:sp>
      <p:sp>
        <p:nvSpPr>
          <p:cNvPr id="18442" name="Line 10"/>
          <p:cNvSpPr>
            <a:spLocks noChangeShapeType="1"/>
          </p:cNvSpPr>
          <p:nvPr/>
        </p:nvSpPr>
        <p:spPr bwMode="auto">
          <a:xfrm flipV="1">
            <a:off x="6096000" y="4953000"/>
            <a:ext cx="990600" cy="457200"/>
          </a:xfrm>
          <a:prstGeom prst="line">
            <a:avLst/>
          </a:prstGeom>
          <a:noFill/>
          <a:ln w="9525">
            <a:solidFill>
              <a:schemeClr val="tx1"/>
            </a:solidFill>
            <a:round/>
            <a:headEnd/>
            <a:tailEnd type="triangle" w="med" len="med"/>
          </a:ln>
        </p:spPr>
        <p:txBody>
          <a:bodyPr/>
          <a:lstStyle/>
          <a:p>
            <a:endParaRPr lang="en-US"/>
          </a:p>
        </p:txBody>
      </p:sp>
      <p:pic>
        <p:nvPicPr>
          <p:cNvPr id="18443" name="Picture 9" descr="GibSpwy001.jpg"/>
          <p:cNvPicPr>
            <a:picLocks noChangeAspect="1"/>
          </p:cNvPicPr>
          <p:nvPr/>
        </p:nvPicPr>
        <p:blipFill>
          <a:blip r:embed="rId5" cstate="print"/>
          <a:srcRect/>
          <a:stretch>
            <a:fillRect/>
          </a:stretch>
        </p:blipFill>
        <p:spPr bwMode="auto">
          <a:xfrm>
            <a:off x="488460" y="892905"/>
            <a:ext cx="3978927" cy="2743200"/>
          </a:xfrm>
          <a:prstGeom prst="rect">
            <a:avLst/>
          </a:prstGeom>
          <a:noFill/>
          <a:ln w="9525">
            <a:noFill/>
            <a:miter lim="800000"/>
            <a:headEnd/>
            <a:tailEnd/>
          </a:ln>
        </p:spPr>
      </p:pic>
      <p:sp>
        <p:nvSpPr>
          <p:cNvPr id="2" name="CaixaDeTexto 1"/>
          <p:cNvSpPr txBox="1"/>
          <p:nvPr/>
        </p:nvSpPr>
        <p:spPr>
          <a:xfrm>
            <a:off x="4561358" y="5635827"/>
            <a:ext cx="2590062" cy="338554"/>
          </a:xfrm>
          <a:prstGeom prst="rect">
            <a:avLst/>
          </a:prstGeom>
          <a:noFill/>
        </p:spPr>
        <p:txBody>
          <a:bodyPr wrap="square" rtlCol="0">
            <a:spAutoFit/>
          </a:bodyPr>
          <a:lstStyle/>
          <a:p>
            <a:r>
              <a:rPr lang="pt-BR" sz="1600" dirty="0" smtClean="0"/>
              <a:t>Descarga do Vertedouro</a:t>
            </a:r>
            <a:endParaRPr lang="pt-BR" sz="1600" dirty="0"/>
          </a:p>
        </p:txBody>
      </p:sp>
      <p:sp>
        <p:nvSpPr>
          <p:cNvPr id="3" name="CaixaDeTexto 2"/>
          <p:cNvSpPr txBox="1"/>
          <p:nvPr/>
        </p:nvSpPr>
        <p:spPr>
          <a:xfrm>
            <a:off x="4953000" y="3546032"/>
            <a:ext cx="2743200" cy="307777"/>
          </a:xfrm>
          <a:prstGeom prst="rect">
            <a:avLst/>
          </a:prstGeom>
          <a:noFill/>
        </p:spPr>
        <p:txBody>
          <a:bodyPr wrap="square" rtlCol="0">
            <a:spAutoFit/>
          </a:bodyPr>
          <a:lstStyle/>
          <a:p>
            <a:r>
              <a:rPr lang="pt-BR" sz="1400" b="1" dirty="0" smtClean="0">
                <a:solidFill>
                  <a:schemeClr val="bg1"/>
                </a:solidFill>
              </a:rPr>
              <a:t>Casa do Técnico Responsável</a:t>
            </a:r>
            <a:endParaRPr lang="pt-BR" sz="1400" b="1" dirty="0">
              <a:solidFill>
                <a:schemeClr val="bg1"/>
              </a:solidFill>
            </a:endParaRPr>
          </a:p>
        </p:txBody>
      </p:sp>
      <p:sp>
        <p:nvSpPr>
          <p:cNvPr id="4" name="CaixaDeTexto 3"/>
          <p:cNvSpPr txBox="1"/>
          <p:nvPr/>
        </p:nvSpPr>
        <p:spPr>
          <a:xfrm>
            <a:off x="7696200" y="4207663"/>
            <a:ext cx="1012370" cy="646331"/>
          </a:xfrm>
          <a:prstGeom prst="rect">
            <a:avLst/>
          </a:prstGeom>
          <a:noFill/>
        </p:spPr>
        <p:txBody>
          <a:bodyPr wrap="square" rtlCol="0">
            <a:spAutoFit/>
          </a:bodyPr>
          <a:lstStyle/>
          <a:p>
            <a:r>
              <a:rPr lang="pt-BR" sz="1600" dirty="0" smtClean="0">
                <a:solidFill>
                  <a:schemeClr val="bg1"/>
                </a:solidFill>
              </a:rPr>
              <a:t>Via</a:t>
            </a:r>
            <a:r>
              <a:rPr lang="pt-BR" dirty="0" smtClean="0">
                <a:solidFill>
                  <a:schemeClr val="bg1"/>
                </a:solidFill>
              </a:rPr>
              <a:t> de Acesso</a:t>
            </a:r>
            <a:endParaRPr lang="pt-BR" dirty="0">
              <a:solidFill>
                <a:schemeClr val="bg1"/>
              </a:solidFill>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4294967295"/>
          </p:nvPr>
        </p:nvSpPr>
        <p:spPr>
          <a:xfrm>
            <a:off x="3124200" y="6356350"/>
            <a:ext cx="2895600" cy="365125"/>
          </a:xfrm>
          <a:prstGeom prst="rect">
            <a:avLst/>
          </a:prstGeom>
          <a:noFill/>
        </p:spPr>
        <p:txBody>
          <a:bodyPr/>
          <a:lstStyle/>
          <a:p>
            <a:fld id="{ECA210E1-702E-4114-B33E-4EADEACE0F44}" type="slidenum">
              <a:rPr lang="en-US" smtClean="0"/>
              <a:pPr/>
              <a:t>74</a:t>
            </a:fld>
            <a:endParaRPr lang="en-US" smtClean="0"/>
          </a:p>
        </p:txBody>
      </p:sp>
      <p:sp>
        <p:nvSpPr>
          <p:cNvPr id="19459" name="Rectangle 2"/>
          <p:cNvSpPr>
            <a:spLocks noGrp="1" noChangeArrowheads="1"/>
          </p:cNvSpPr>
          <p:nvPr>
            <p:ph type="title"/>
          </p:nvPr>
        </p:nvSpPr>
        <p:spPr/>
        <p:txBody>
          <a:bodyPr>
            <a:normAutofit/>
          </a:bodyPr>
          <a:lstStyle/>
          <a:p>
            <a:pPr eaLnBrk="1" hangingPunct="1"/>
            <a:r>
              <a:rPr lang="en-US" dirty="0" smtClean="0"/>
              <a:t>Example 3 (cont.)</a:t>
            </a:r>
          </a:p>
        </p:txBody>
      </p:sp>
      <p:sp>
        <p:nvSpPr>
          <p:cNvPr id="411651" name="Rectangle 3"/>
          <p:cNvSpPr>
            <a:spLocks noGrp="1" noChangeArrowheads="1"/>
          </p:cNvSpPr>
          <p:nvPr>
            <p:ph type="body" idx="1"/>
          </p:nvPr>
        </p:nvSpPr>
        <p:spPr>
          <a:xfrm>
            <a:off x="457200" y="1600200"/>
            <a:ext cx="8229600" cy="4525963"/>
          </a:xfrm>
        </p:spPr>
        <p:txBody>
          <a:bodyPr>
            <a:normAutofit lnSpcReduction="10000"/>
          </a:bodyPr>
          <a:lstStyle/>
          <a:p>
            <a:pPr eaLnBrk="1" hangingPunct="1"/>
            <a:r>
              <a:rPr lang="pt-BR" sz="2400" dirty="0" smtClean="0">
                <a:solidFill>
                  <a:srgbClr val="FF0000"/>
                </a:solidFill>
              </a:rPr>
              <a:t>Sem revisão (detalhes insuficientes): </a:t>
            </a:r>
            <a:r>
              <a:rPr lang="pt-BR" sz="2400" dirty="0" smtClean="0"/>
              <a:t>Galgamento da barragem por falha na operação de comporta.</a:t>
            </a:r>
          </a:p>
          <a:p>
            <a:pPr eaLnBrk="1" hangingPunct="1"/>
            <a:endParaRPr lang="pt-BR" sz="2400" dirty="0"/>
          </a:p>
          <a:p>
            <a:pPr eaLnBrk="1" hangingPunct="1"/>
            <a:r>
              <a:rPr lang="pt-BR" sz="2400" dirty="0" smtClean="0">
                <a:solidFill>
                  <a:srgbClr val="FF0000"/>
                </a:solidFill>
              </a:rPr>
              <a:t>Revisão:</a:t>
            </a:r>
            <a:r>
              <a:rPr lang="pt-BR" sz="2400" dirty="0" smtClean="0"/>
              <a:t> Durante uma </a:t>
            </a:r>
            <a:r>
              <a:rPr lang="pt-BR" sz="2400" u="sng" dirty="0" smtClean="0"/>
              <a:t>grande enchente</a:t>
            </a:r>
            <a:r>
              <a:rPr lang="pt-BR" sz="2400" dirty="0" smtClean="0"/>
              <a:t>, é preciso liberar mais água do que pode passar pela comporta automática. O interruptor de limite na comporta automática falhou (em 1994) por uma perda de comunicação e a </a:t>
            </a:r>
            <a:r>
              <a:rPr lang="pt-BR" sz="2400" u="sng" dirty="0" smtClean="0"/>
              <a:t>comporta abriu completamente, destruindo a única via de acesso</a:t>
            </a:r>
            <a:r>
              <a:rPr lang="pt-BR" sz="2400" dirty="0" smtClean="0"/>
              <a:t>. O operador enviado ao local não conseguiu chegar aos controles da comporta. A capacidade de liberação da única comporta automática era insuficiente e </a:t>
            </a:r>
            <a:r>
              <a:rPr lang="pt-BR" sz="2400" u="sng" dirty="0" smtClean="0"/>
              <a:t>a agua galgou a barragem, causando sua erosão até o nível do curso d’água</a:t>
            </a:r>
            <a:r>
              <a:rPr lang="pt-BR" sz="2400" dirty="0" smtClean="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1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1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2"/>
          <p:cNvSpPr>
            <a:spLocks noGrp="1"/>
          </p:cNvSpPr>
          <p:nvPr>
            <p:ph type="sldNum" sz="quarter" idx="4294967295"/>
          </p:nvPr>
        </p:nvSpPr>
        <p:spPr>
          <a:xfrm>
            <a:off x="3124200" y="6356350"/>
            <a:ext cx="2895600" cy="365125"/>
          </a:xfrm>
          <a:prstGeom prst="rect">
            <a:avLst/>
          </a:prstGeom>
          <a:noFill/>
        </p:spPr>
        <p:txBody>
          <a:bodyPr/>
          <a:lstStyle/>
          <a:p>
            <a:fld id="{7A887B9E-39DF-4A6E-901B-514169C0B835}" type="slidenum">
              <a:rPr lang="en-US" smtClean="0"/>
              <a:pPr/>
              <a:t>75</a:t>
            </a:fld>
            <a:endParaRPr lang="en-US" smtClean="0"/>
          </a:p>
        </p:txBody>
      </p:sp>
      <p:pic>
        <p:nvPicPr>
          <p:cNvPr id="34819" name="Picture 2"/>
          <p:cNvPicPr>
            <a:picLocks noChangeAspect="1" noChangeArrowheads="1"/>
          </p:cNvPicPr>
          <p:nvPr/>
        </p:nvPicPr>
        <p:blipFill>
          <a:blip r:embed="rId2" cstate="print"/>
          <a:srcRect/>
          <a:stretch>
            <a:fillRect/>
          </a:stretch>
        </p:blipFill>
        <p:spPr bwMode="auto">
          <a:xfrm>
            <a:off x="1903050" y="91830"/>
            <a:ext cx="5849938" cy="5943600"/>
          </a:xfrm>
          <a:prstGeom prst="rect">
            <a:avLst/>
          </a:prstGeom>
          <a:noFill/>
          <a:ln w="9525">
            <a:noFill/>
            <a:miter lim="800000"/>
            <a:headEnd/>
            <a:tailEnd/>
          </a:ln>
        </p:spPr>
      </p:pic>
      <p:sp>
        <p:nvSpPr>
          <p:cNvPr id="4" name="TextBox 3"/>
          <p:cNvSpPr txBox="1"/>
          <p:nvPr/>
        </p:nvSpPr>
        <p:spPr>
          <a:xfrm>
            <a:off x="2286000" y="6096000"/>
            <a:ext cx="5257800" cy="646331"/>
          </a:xfrm>
          <a:prstGeom prst="rect">
            <a:avLst/>
          </a:prstGeom>
          <a:noFill/>
        </p:spPr>
        <p:txBody>
          <a:bodyPr wrap="square" rtlCol="0">
            <a:spAutoFit/>
          </a:bodyPr>
          <a:lstStyle/>
          <a:p>
            <a:r>
              <a:rPr lang="en-US" smtClean="0">
                <a:solidFill>
                  <a:schemeClr val="bg1"/>
                </a:solidFill>
              </a:rPr>
              <a:t>Use Evans Creek example if audience is mostly interested in dam safety rather than levee safety</a:t>
            </a:r>
            <a:endParaRPr lang="en-US">
              <a:solidFill>
                <a:schemeClr val="bg1"/>
              </a:solidFill>
            </a:endParaRPr>
          </a:p>
        </p:txBody>
      </p:sp>
      <p:sp>
        <p:nvSpPr>
          <p:cNvPr id="2" name="CaixaDeTexto 1"/>
          <p:cNvSpPr txBox="1"/>
          <p:nvPr/>
        </p:nvSpPr>
        <p:spPr>
          <a:xfrm>
            <a:off x="381000" y="152400"/>
            <a:ext cx="1905000" cy="1477328"/>
          </a:xfrm>
          <a:prstGeom prst="rect">
            <a:avLst/>
          </a:prstGeom>
          <a:noFill/>
          <a:ln>
            <a:solidFill>
              <a:schemeClr val="tx1"/>
            </a:solidFill>
          </a:ln>
        </p:spPr>
        <p:txBody>
          <a:bodyPr wrap="square" rtlCol="0">
            <a:spAutoFit/>
          </a:bodyPr>
          <a:lstStyle/>
          <a:p>
            <a:r>
              <a:rPr lang="pt-BR" dirty="0" smtClean="0"/>
              <a:t>Croquis de Perfil e Transversal da Barragem e Usina no Riacho Evans</a:t>
            </a:r>
            <a:endParaRPr lang="pt-BR"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4"/>
          <p:cNvSpPr>
            <a:spLocks noGrp="1"/>
          </p:cNvSpPr>
          <p:nvPr>
            <p:ph type="sldNum" sz="quarter" idx="4294967295"/>
          </p:nvPr>
        </p:nvSpPr>
        <p:spPr>
          <a:xfrm>
            <a:off x="3124200" y="6356350"/>
            <a:ext cx="2895600" cy="365125"/>
          </a:xfrm>
          <a:prstGeom prst="rect">
            <a:avLst/>
          </a:prstGeom>
          <a:noFill/>
        </p:spPr>
        <p:txBody>
          <a:bodyPr/>
          <a:lstStyle/>
          <a:p>
            <a:fld id="{C424526B-8D5B-4A17-BB35-29C755321D3B}" type="slidenum">
              <a:rPr lang="en-US" smtClean="0"/>
              <a:pPr/>
              <a:t>76</a:t>
            </a:fld>
            <a:endParaRPr lang="en-US" dirty="0" smtClean="0"/>
          </a:p>
        </p:txBody>
      </p:sp>
      <p:sp>
        <p:nvSpPr>
          <p:cNvPr id="35843" name="Rectangle 2"/>
          <p:cNvSpPr>
            <a:spLocks noGrp="1" noChangeArrowheads="1"/>
          </p:cNvSpPr>
          <p:nvPr>
            <p:ph type="title"/>
          </p:nvPr>
        </p:nvSpPr>
        <p:spPr>
          <a:xfrm>
            <a:off x="685800" y="762000"/>
            <a:ext cx="7772400" cy="1219200"/>
          </a:xfrm>
        </p:spPr>
        <p:txBody>
          <a:bodyPr>
            <a:normAutofit fontScale="90000"/>
          </a:bodyPr>
          <a:lstStyle/>
          <a:p>
            <a:pPr eaLnBrk="1" hangingPunct="1"/>
            <a:r>
              <a:rPr lang="pt-BR" sz="3600" dirty="0" smtClean="0"/>
              <a:t>Sessão Prática 1:</a:t>
            </a:r>
            <a:br>
              <a:rPr lang="pt-BR" sz="3600" dirty="0" smtClean="0"/>
            </a:br>
            <a:r>
              <a:rPr lang="pt-BR" sz="3600" dirty="0" smtClean="0"/>
              <a:t>Identificar e Descrever um Modo de Falha Potencial</a:t>
            </a:r>
          </a:p>
        </p:txBody>
      </p:sp>
      <p:sp>
        <p:nvSpPr>
          <p:cNvPr id="35844" name="Rectangle 3"/>
          <p:cNvSpPr>
            <a:spLocks noGrp="1" noChangeArrowheads="1"/>
          </p:cNvSpPr>
          <p:nvPr>
            <p:ph type="body" idx="1"/>
          </p:nvPr>
        </p:nvSpPr>
        <p:spPr>
          <a:xfrm>
            <a:off x="762000" y="2514600"/>
            <a:ext cx="7924800" cy="3581400"/>
          </a:xfrm>
          <a:noFill/>
        </p:spPr>
        <p:txBody>
          <a:bodyPr>
            <a:normAutofit lnSpcReduction="10000"/>
          </a:bodyPr>
          <a:lstStyle/>
          <a:p>
            <a:pPr marL="609600" indent="-609600" eaLnBrk="1" hangingPunct="1">
              <a:spcBef>
                <a:spcPts val="0"/>
              </a:spcBef>
              <a:buClr>
                <a:srgbClr val="FFFF00"/>
              </a:buClr>
              <a:buNone/>
            </a:pPr>
            <a:r>
              <a:rPr lang="pt-BR" sz="2400" dirty="0" smtClean="0"/>
              <a:t>1. Ler o material que foi distribuído, e examinar os croquis</a:t>
            </a:r>
            <a:br>
              <a:rPr lang="pt-BR" sz="2400" dirty="0" smtClean="0"/>
            </a:br>
            <a:endParaRPr lang="pt-BR" sz="2400" dirty="0" smtClean="0"/>
          </a:p>
          <a:p>
            <a:pPr marL="609600" indent="-609600" eaLnBrk="1" hangingPunct="1">
              <a:spcBef>
                <a:spcPts val="0"/>
              </a:spcBef>
              <a:buClr>
                <a:srgbClr val="FFFF00"/>
              </a:buClr>
              <a:buNone/>
            </a:pPr>
            <a:r>
              <a:rPr lang="pt-BR" sz="2400" dirty="0" smtClean="0"/>
              <a:t>2. Em grupos de dois ou três, proponham modos  possíveis de falha, com consenso sobre possíveis modos viáveis/verossímeis.</a:t>
            </a:r>
          </a:p>
          <a:p>
            <a:pPr marL="609600" indent="-609600" eaLnBrk="1" hangingPunct="1">
              <a:spcBef>
                <a:spcPts val="0"/>
              </a:spcBef>
              <a:buClr>
                <a:srgbClr val="FFFF00"/>
              </a:buClr>
              <a:buNone/>
            </a:pPr>
            <a:endParaRPr lang="pt-BR" sz="2400" dirty="0" smtClean="0"/>
          </a:p>
          <a:p>
            <a:pPr marL="609600" indent="-609600" eaLnBrk="1" hangingPunct="1">
              <a:spcBef>
                <a:spcPts val="0"/>
              </a:spcBef>
              <a:buClr>
                <a:srgbClr val="FFFF00"/>
              </a:buClr>
              <a:buNone/>
            </a:pPr>
            <a:r>
              <a:rPr lang="pt-BR" sz="2400" dirty="0" smtClean="0"/>
              <a:t>3. Elaborar uma descrição de um modo de falha potencial, que possa ser claramente compreendida por um leitor daqui a 5 anos.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4294967295"/>
          </p:nvPr>
        </p:nvSpPr>
        <p:spPr>
          <a:xfrm>
            <a:off x="3124200" y="6356350"/>
            <a:ext cx="2895600" cy="365125"/>
          </a:xfrm>
          <a:prstGeom prst="rect">
            <a:avLst/>
          </a:prstGeom>
          <a:noFill/>
        </p:spPr>
        <p:txBody>
          <a:bodyPr/>
          <a:lstStyle/>
          <a:p>
            <a:fld id="{74246DA2-CB1D-4A01-9A18-F000FC4392D3}" type="slidenum">
              <a:rPr lang="en-US" smtClean="0"/>
              <a:pPr/>
              <a:t>77</a:t>
            </a:fld>
            <a:endParaRPr lang="en-US" smtClean="0"/>
          </a:p>
        </p:txBody>
      </p:sp>
      <p:sp>
        <p:nvSpPr>
          <p:cNvPr id="43011" name="Rectangle 2"/>
          <p:cNvSpPr>
            <a:spLocks noGrp="1" noChangeArrowheads="1"/>
          </p:cNvSpPr>
          <p:nvPr>
            <p:ph type="title"/>
          </p:nvPr>
        </p:nvSpPr>
        <p:spPr>
          <a:xfrm>
            <a:off x="457200" y="457200"/>
            <a:ext cx="8229600" cy="1143000"/>
          </a:xfrm>
        </p:spPr>
        <p:txBody>
          <a:bodyPr>
            <a:normAutofit fontScale="90000"/>
          </a:bodyPr>
          <a:lstStyle/>
          <a:p>
            <a:pPr eaLnBrk="1" hangingPunct="1"/>
            <a:r>
              <a:rPr lang="pt-BR" dirty="0" smtClean="0"/>
              <a:t>Sessão Prática 2:</a:t>
            </a:r>
            <a:br>
              <a:rPr lang="pt-BR" dirty="0" smtClean="0"/>
            </a:br>
            <a:r>
              <a:rPr lang="pt-BR" dirty="0" smtClean="0"/>
              <a:t>Análise do Modo de Falha</a:t>
            </a:r>
          </a:p>
        </p:txBody>
      </p:sp>
      <p:sp>
        <p:nvSpPr>
          <p:cNvPr id="43012" name="Rectangle 3"/>
          <p:cNvSpPr>
            <a:spLocks noGrp="1" noChangeArrowheads="1"/>
          </p:cNvSpPr>
          <p:nvPr>
            <p:ph type="body" idx="1"/>
          </p:nvPr>
        </p:nvSpPr>
        <p:spPr>
          <a:xfrm>
            <a:off x="762000" y="2590800"/>
            <a:ext cx="7391400" cy="3352800"/>
          </a:xfrm>
        </p:spPr>
        <p:txBody>
          <a:bodyPr/>
          <a:lstStyle/>
          <a:p>
            <a:pPr indent="-1080000" eaLnBrk="1" hangingPunct="1">
              <a:buNone/>
            </a:pPr>
            <a:r>
              <a:rPr lang="pt-BR" dirty="0" smtClean="0"/>
              <a:t>Para o modo de falha potencial que descreveu, identifique os fatores:</a:t>
            </a:r>
          </a:p>
          <a:p>
            <a:pPr marL="0" indent="0" eaLnBrk="1" hangingPunct="1">
              <a:buNone/>
            </a:pPr>
            <a:endParaRPr lang="pt-BR" dirty="0" smtClean="0"/>
          </a:p>
          <a:p>
            <a:pPr marL="1080000" eaLnBrk="1" hangingPunct="1">
              <a:spcBef>
                <a:spcPts val="0"/>
              </a:spcBef>
            </a:pPr>
            <a:r>
              <a:rPr lang="pt-BR" dirty="0" smtClean="0"/>
              <a:t>Mais prováveis / adversos    e</a:t>
            </a:r>
          </a:p>
          <a:p>
            <a:pPr marL="1080000" indent="0" eaLnBrk="1" hangingPunct="1">
              <a:spcBef>
                <a:spcPts val="0"/>
              </a:spcBef>
              <a:buNone/>
            </a:pPr>
            <a:endParaRPr lang="pt-BR" dirty="0" smtClean="0"/>
          </a:p>
          <a:p>
            <a:pPr marL="1080000" eaLnBrk="1" hangingPunct="1">
              <a:spcBef>
                <a:spcPts val="0"/>
              </a:spcBef>
            </a:pPr>
            <a:r>
              <a:rPr lang="pt-BR" dirty="0" smtClean="0"/>
              <a:t>Menos prováveis / favoráveis</a:t>
            </a:r>
          </a:p>
          <a:p>
            <a:pPr eaLnBrk="1" hangingPunct="1"/>
            <a:endParaRPr lang="en-US" sz="2400" dirty="0" smtClean="0"/>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2"/>
          <p:cNvSpPr>
            <a:spLocks noGrp="1"/>
          </p:cNvSpPr>
          <p:nvPr>
            <p:ph type="sldNum" sz="quarter" idx="4294967295"/>
          </p:nvPr>
        </p:nvSpPr>
        <p:spPr>
          <a:xfrm>
            <a:off x="3124200" y="6356350"/>
            <a:ext cx="2895600" cy="365125"/>
          </a:xfrm>
          <a:prstGeom prst="rect">
            <a:avLst/>
          </a:prstGeom>
          <a:noFill/>
        </p:spPr>
        <p:txBody>
          <a:bodyPr/>
          <a:lstStyle/>
          <a:p>
            <a:fld id="{D54664A4-8BB1-4769-AEA8-3500DCB26CF5}" type="slidenum">
              <a:rPr lang="en-US" smtClean="0"/>
              <a:pPr/>
              <a:t>78</a:t>
            </a:fld>
            <a:endParaRPr lang="en-US" smtClean="0"/>
          </a:p>
        </p:txBody>
      </p:sp>
      <p:pic>
        <p:nvPicPr>
          <p:cNvPr id="36867" name="Picture 2"/>
          <p:cNvPicPr>
            <a:picLocks noChangeAspect="1" noChangeArrowheads="1"/>
          </p:cNvPicPr>
          <p:nvPr/>
        </p:nvPicPr>
        <p:blipFill>
          <a:blip r:embed="rId2" cstate="print"/>
          <a:srcRect/>
          <a:stretch>
            <a:fillRect/>
          </a:stretch>
        </p:blipFill>
        <p:spPr bwMode="auto">
          <a:xfrm>
            <a:off x="304800" y="2514600"/>
            <a:ext cx="8647113" cy="2743200"/>
          </a:xfrm>
          <a:prstGeom prst="rect">
            <a:avLst/>
          </a:prstGeom>
          <a:noFill/>
          <a:ln w="9525">
            <a:noFill/>
            <a:miter lim="800000"/>
            <a:headEnd/>
            <a:tailEnd/>
          </a:ln>
        </p:spPr>
      </p:pic>
      <p:sp>
        <p:nvSpPr>
          <p:cNvPr id="36868" name="Rectangle 3"/>
          <p:cNvSpPr>
            <a:spLocks noChangeArrowheads="1"/>
          </p:cNvSpPr>
          <p:nvPr/>
        </p:nvSpPr>
        <p:spPr bwMode="auto">
          <a:xfrm>
            <a:off x="228600" y="304800"/>
            <a:ext cx="8723313" cy="2419124"/>
          </a:xfrm>
          <a:prstGeom prst="rect">
            <a:avLst/>
          </a:prstGeom>
          <a:noFill/>
          <a:ln w="9525">
            <a:noFill/>
            <a:miter lim="800000"/>
            <a:headEnd/>
            <a:tailEnd/>
          </a:ln>
        </p:spPr>
        <p:txBody>
          <a:bodyPr wrap="square">
            <a:spAutoFit/>
          </a:bodyPr>
          <a:lstStyle/>
          <a:p>
            <a:pPr algn="ctr" eaLnBrk="0" hangingPunct="0">
              <a:spcBef>
                <a:spcPct val="20000"/>
              </a:spcBef>
            </a:pPr>
            <a:r>
              <a:rPr lang="en-US" sz="3600" dirty="0" err="1" smtClean="0">
                <a:latin typeface="+mj-lt"/>
              </a:rPr>
              <a:t>Riacho</a:t>
            </a:r>
            <a:r>
              <a:rPr lang="en-US" sz="3600" dirty="0" smtClean="0">
                <a:latin typeface="+mj-lt"/>
              </a:rPr>
              <a:t> Evans</a:t>
            </a:r>
          </a:p>
          <a:p>
            <a:pPr algn="ctr" eaLnBrk="0" hangingPunct="0">
              <a:spcBef>
                <a:spcPct val="20000"/>
              </a:spcBef>
            </a:pPr>
            <a:r>
              <a:rPr lang="en-US" sz="3600" dirty="0" err="1" smtClean="0">
                <a:latin typeface="+mj-lt"/>
              </a:rPr>
              <a:t>Modo</a:t>
            </a:r>
            <a:r>
              <a:rPr lang="en-US" sz="3600" dirty="0" smtClean="0">
                <a:latin typeface="+mj-lt"/>
              </a:rPr>
              <a:t> de </a:t>
            </a:r>
            <a:r>
              <a:rPr lang="en-US" sz="3600" dirty="0" err="1" smtClean="0">
                <a:latin typeface="+mj-lt"/>
              </a:rPr>
              <a:t>Falha</a:t>
            </a:r>
            <a:r>
              <a:rPr lang="en-US" sz="3600" dirty="0" smtClean="0">
                <a:latin typeface="+mj-lt"/>
              </a:rPr>
              <a:t> </a:t>
            </a:r>
            <a:r>
              <a:rPr lang="en-US" sz="3600" dirty="0" err="1" smtClean="0">
                <a:latin typeface="+mj-lt"/>
              </a:rPr>
              <a:t>Potencial</a:t>
            </a:r>
            <a:r>
              <a:rPr lang="en-US" sz="3600" dirty="0" smtClean="0">
                <a:latin typeface="+mj-lt"/>
              </a:rPr>
              <a:t> 1  </a:t>
            </a:r>
            <a:r>
              <a:rPr lang="en-US" sz="3600" dirty="0">
                <a:latin typeface="+mj-lt"/>
              </a:rPr>
              <a:t>-  </a:t>
            </a:r>
            <a:r>
              <a:rPr lang="en-US" sz="3600" dirty="0" err="1" smtClean="0">
                <a:latin typeface="+mj-lt"/>
              </a:rPr>
              <a:t>Erosão</a:t>
            </a:r>
            <a:r>
              <a:rPr lang="en-US" sz="3600" dirty="0" smtClean="0">
                <a:latin typeface="+mj-lt"/>
              </a:rPr>
              <a:t> tubular de </a:t>
            </a:r>
            <a:r>
              <a:rPr lang="en-US" sz="3600" dirty="0" err="1" smtClean="0">
                <a:latin typeface="+mj-lt"/>
              </a:rPr>
              <a:t>areia</a:t>
            </a:r>
            <a:r>
              <a:rPr lang="en-US" sz="3600" dirty="0" smtClean="0">
                <a:latin typeface="+mj-lt"/>
              </a:rPr>
              <a:t> e </a:t>
            </a:r>
            <a:r>
              <a:rPr lang="en-US" sz="3600" dirty="0" err="1" smtClean="0">
                <a:latin typeface="+mj-lt"/>
              </a:rPr>
              <a:t>silte</a:t>
            </a:r>
            <a:r>
              <a:rPr lang="en-US" sz="3600" dirty="0" smtClean="0">
                <a:latin typeface="+mj-lt"/>
              </a:rPr>
              <a:t> do </a:t>
            </a:r>
            <a:r>
              <a:rPr lang="en-US" sz="3600" dirty="0" err="1" smtClean="0">
                <a:latin typeface="+mj-lt"/>
              </a:rPr>
              <a:t>aterro</a:t>
            </a:r>
            <a:r>
              <a:rPr lang="en-US" sz="3600" dirty="0" smtClean="0">
                <a:latin typeface="+mj-lt"/>
              </a:rPr>
              <a:t> </a:t>
            </a:r>
            <a:r>
              <a:rPr lang="en-US" sz="3600" dirty="0" err="1" smtClean="0">
                <a:latin typeface="+mj-lt"/>
              </a:rPr>
              <a:t>assentado</a:t>
            </a:r>
            <a:r>
              <a:rPr lang="en-US" sz="3600" dirty="0" smtClean="0">
                <a:latin typeface="+mj-lt"/>
              </a:rPr>
              <a:t> </a:t>
            </a:r>
            <a:r>
              <a:rPr lang="en-US" sz="3600" dirty="0" err="1" smtClean="0">
                <a:latin typeface="+mj-lt"/>
              </a:rPr>
              <a:t>na</a:t>
            </a:r>
            <a:r>
              <a:rPr lang="en-US" sz="3600" dirty="0" smtClean="0">
                <a:latin typeface="+mj-lt"/>
              </a:rPr>
              <a:t> </a:t>
            </a:r>
            <a:r>
              <a:rPr lang="en-US" sz="3600" dirty="0" err="1" smtClean="0">
                <a:latin typeface="+mj-lt"/>
              </a:rPr>
              <a:t>rocha</a:t>
            </a:r>
            <a:endParaRPr lang="en-US" sz="3600" dirty="0">
              <a:latin typeface="+mj-lt"/>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4"/>
          <p:cNvSpPr>
            <a:spLocks noGrp="1"/>
          </p:cNvSpPr>
          <p:nvPr>
            <p:ph type="sldNum" sz="quarter" idx="4294967295"/>
          </p:nvPr>
        </p:nvSpPr>
        <p:spPr>
          <a:xfrm>
            <a:off x="3124200" y="6356350"/>
            <a:ext cx="2895600" cy="365125"/>
          </a:xfrm>
          <a:prstGeom prst="rect">
            <a:avLst/>
          </a:prstGeom>
          <a:noFill/>
        </p:spPr>
        <p:txBody>
          <a:bodyPr/>
          <a:lstStyle/>
          <a:p>
            <a:fld id="{6460AF9B-EA80-4AB5-A7A4-FF1AB0C25C6C}" type="slidenum">
              <a:rPr lang="en-US" smtClean="0"/>
              <a:pPr/>
              <a:t>79</a:t>
            </a:fld>
            <a:endParaRPr lang="en-US" smtClean="0"/>
          </a:p>
        </p:txBody>
      </p:sp>
      <p:sp>
        <p:nvSpPr>
          <p:cNvPr id="37891" name="Rectangle 2"/>
          <p:cNvSpPr>
            <a:spLocks noGrp="1" noChangeArrowheads="1"/>
          </p:cNvSpPr>
          <p:nvPr>
            <p:ph type="title"/>
          </p:nvPr>
        </p:nvSpPr>
        <p:spPr>
          <a:xfrm>
            <a:off x="228600" y="152400"/>
            <a:ext cx="8534400" cy="1524000"/>
          </a:xfrm>
        </p:spPr>
        <p:txBody>
          <a:bodyPr>
            <a:normAutofit fontScale="90000"/>
          </a:bodyPr>
          <a:lstStyle/>
          <a:p>
            <a:pPr eaLnBrk="0" hangingPunct="0">
              <a:spcBef>
                <a:spcPct val="20000"/>
              </a:spcBef>
            </a:pPr>
            <a:r>
              <a:rPr lang="en-US" sz="3200" dirty="0" err="1"/>
              <a:t>Riacho</a:t>
            </a:r>
            <a:r>
              <a:rPr lang="en-US" sz="3200" dirty="0"/>
              <a:t> Evans</a:t>
            </a:r>
            <a:br>
              <a:rPr lang="en-US" sz="3200" dirty="0"/>
            </a:br>
            <a:r>
              <a:rPr lang="en-US" sz="3200" dirty="0" err="1"/>
              <a:t>Modo</a:t>
            </a:r>
            <a:r>
              <a:rPr lang="en-US" sz="3200" dirty="0"/>
              <a:t> </a:t>
            </a:r>
            <a:r>
              <a:rPr lang="en-US" sz="3200" dirty="0" smtClean="0"/>
              <a:t>de </a:t>
            </a:r>
            <a:r>
              <a:rPr lang="en-US" sz="3200" dirty="0" err="1" smtClean="0">
                <a:solidFill>
                  <a:schemeClr val="tx1"/>
                </a:solidFill>
              </a:rPr>
              <a:t>Falha</a:t>
            </a:r>
            <a:r>
              <a:rPr lang="en-US" sz="3200" dirty="0" smtClean="0">
                <a:solidFill>
                  <a:schemeClr val="tx1"/>
                </a:solidFill>
              </a:rPr>
              <a:t> </a:t>
            </a:r>
            <a:r>
              <a:rPr lang="en-US" sz="3200" dirty="0" err="1" smtClean="0">
                <a:solidFill>
                  <a:schemeClr val="tx1"/>
                </a:solidFill>
              </a:rPr>
              <a:t>Potencial</a:t>
            </a:r>
            <a:r>
              <a:rPr lang="en-US" sz="3200" dirty="0" smtClean="0">
                <a:solidFill>
                  <a:schemeClr val="tx1"/>
                </a:solidFill>
              </a:rPr>
              <a:t>  1  </a:t>
            </a:r>
            <a:r>
              <a:rPr lang="en-US" sz="3200" dirty="0">
                <a:solidFill>
                  <a:schemeClr val="tx1"/>
                </a:solidFill>
              </a:rPr>
              <a:t>-  </a:t>
            </a:r>
            <a:r>
              <a:rPr lang="en-US" sz="3200" dirty="0" err="1" smtClean="0">
                <a:solidFill>
                  <a:schemeClr val="tx1"/>
                </a:solidFill>
              </a:rPr>
              <a:t>Erosão</a:t>
            </a:r>
            <a:r>
              <a:rPr lang="en-US" sz="3200" dirty="0" smtClean="0">
                <a:solidFill>
                  <a:schemeClr val="tx1"/>
                </a:solidFill>
              </a:rPr>
              <a:t> tubular </a:t>
            </a:r>
            <a:r>
              <a:rPr lang="en-US" sz="3200" dirty="0">
                <a:solidFill>
                  <a:schemeClr val="tx1"/>
                </a:solidFill>
              </a:rPr>
              <a:t>de </a:t>
            </a:r>
            <a:r>
              <a:rPr lang="en-US" sz="3200" dirty="0" err="1">
                <a:solidFill>
                  <a:schemeClr val="tx1"/>
                </a:solidFill>
              </a:rPr>
              <a:t>areia</a:t>
            </a:r>
            <a:r>
              <a:rPr lang="en-US" sz="3200" dirty="0">
                <a:solidFill>
                  <a:schemeClr val="tx1"/>
                </a:solidFill>
              </a:rPr>
              <a:t> e </a:t>
            </a:r>
            <a:r>
              <a:rPr lang="en-US" sz="3200" dirty="0" err="1">
                <a:solidFill>
                  <a:schemeClr val="tx1"/>
                </a:solidFill>
              </a:rPr>
              <a:t>silte</a:t>
            </a:r>
            <a:r>
              <a:rPr lang="en-US" sz="3200" dirty="0">
                <a:solidFill>
                  <a:schemeClr val="tx1"/>
                </a:solidFill>
              </a:rPr>
              <a:t> do </a:t>
            </a:r>
            <a:r>
              <a:rPr lang="en-US" sz="3200" dirty="0" err="1">
                <a:solidFill>
                  <a:schemeClr val="tx1"/>
                </a:solidFill>
              </a:rPr>
              <a:t>aterro</a:t>
            </a:r>
            <a:r>
              <a:rPr lang="en-US" sz="3200" dirty="0">
                <a:solidFill>
                  <a:schemeClr val="tx1"/>
                </a:solidFill>
              </a:rPr>
              <a:t> </a:t>
            </a:r>
            <a:r>
              <a:rPr lang="en-US" sz="3200" dirty="0" err="1">
                <a:solidFill>
                  <a:schemeClr val="tx1"/>
                </a:solidFill>
              </a:rPr>
              <a:t>assentado</a:t>
            </a:r>
            <a:r>
              <a:rPr lang="en-US" sz="3200" dirty="0">
                <a:solidFill>
                  <a:schemeClr val="tx1"/>
                </a:solidFill>
              </a:rPr>
              <a:t> </a:t>
            </a:r>
            <a:r>
              <a:rPr lang="en-US" sz="3200" dirty="0" err="1">
                <a:solidFill>
                  <a:schemeClr val="tx1"/>
                </a:solidFill>
              </a:rPr>
              <a:t>na</a:t>
            </a:r>
            <a:r>
              <a:rPr lang="en-US" sz="3200" dirty="0">
                <a:solidFill>
                  <a:schemeClr val="tx1"/>
                </a:solidFill>
              </a:rPr>
              <a:t> </a:t>
            </a:r>
            <a:r>
              <a:rPr lang="en-US" sz="3200" dirty="0" err="1">
                <a:solidFill>
                  <a:schemeClr val="tx1"/>
                </a:solidFill>
              </a:rPr>
              <a:t>rocha</a:t>
            </a:r>
            <a:endParaRPr lang="en-US" sz="3200" dirty="0" smtClean="0">
              <a:solidFill>
                <a:schemeClr val="tx1"/>
              </a:solidFill>
            </a:endParaRPr>
          </a:p>
        </p:txBody>
      </p:sp>
      <p:sp>
        <p:nvSpPr>
          <p:cNvPr id="37892" name="Rectangle 3"/>
          <p:cNvSpPr>
            <a:spLocks noGrp="1" noChangeArrowheads="1"/>
          </p:cNvSpPr>
          <p:nvPr>
            <p:ph type="body" idx="1"/>
          </p:nvPr>
        </p:nvSpPr>
        <p:spPr>
          <a:xfrm>
            <a:off x="457200" y="2057400"/>
            <a:ext cx="8382000" cy="4191000"/>
          </a:xfrm>
        </p:spPr>
        <p:txBody>
          <a:bodyPr>
            <a:normAutofit/>
          </a:bodyPr>
          <a:lstStyle/>
          <a:p>
            <a:pPr marL="0" indent="0" eaLnBrk="1" hangingPunct="1">
              <a:lnSpc>
                <a:spcPct val="120000"/>
              </a:lnSpc>
              <a:spcBef>
                <a:spcPts val="0"/>
              </a:spcBef>
              <a:buFontTx/>
              <a:buNone/>
            </a:pPr>
            <a:r>
              <a:rPr lang="pt-BR" sz="2400" dirty="0" smtClean="0"/>
              <a:t>	A percolação de baixo do setor à esquerda da cortina do núcleo gradualmente retira a areia em contato com o aterro, provocando o abatimento e maior inclinação periódicos do talude a jusante, reduzindo a seção transversal do aterro e permitindo um deslizamento em condições de cota alta, que leva à perda de borda livre, ao galgamento por erosão e a uma ruptura até a fundação na rocha</a:t>
            </a:r>
            <a:r>
              <a:rPr lang="en-US" sz="2400" dirty="0" smtClean="0"/>
              <a:t>.</a:t>
            </a:r>
          </a:p>
          <a:p>
            <a:pPr eaLnBrk="1" hangingPunct="1">
              <a:buFontTx/>
              <a:buNone/>
            </a:pPr>
            <a:endParaRPr lang="en-US" sz="24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4294967295"/>
          </p:nvPr>
        </p:nvSpPr>
        <p:spPr>
          <a:xfrm>
            <a:off x="3124200" y="6356350"/>
            <a:ext cx="2895600" cy="365125"/>
          </a:xfrm>
          <a:prstGeom prst="rect">
            <a:avLst/>
          </a:prstGeom>
          <a:noFill/>
        </p:spPr>
        <p:txBody>
          <a:bodyPr/>
          <a:lstStyle/>
          <a:p>
            <a:fld id="{842F127D-21AC-4D39-BF58-4A6C30B514FA}" type="slidenum">
              <a:rPr lang="en-US" smtClean="0"/>
              <a:pPr/>
              <a:t>8</a:t>
            </a:fld>
            <a:endParaRPr lang="en-US" smtClean="0"/>
          </a:p>
        </p:txBody>
      </p:sp>
      <p:sp>
        <p:nvSpPr>
          <p:cNvPr id="6147" name="Rectangle 2"/>
          <p:cNvSpPr>
            <a:spLocks noGrp="1" noChangeArrowheads="1"/>
          </p:cNvSpPr>
          <p:nvPr>
            <p:ph type="title"/>
          </p:nvPr>
        </p:nvSpPr>
        <p:spPr/>
        <p:txBody>
          <a:bodyPr>
            <a:normAutofit/>
          </a:bodyPr>
          <a:lstStyle/>
          <a:p>
            <a:pPr eaLnBrk="1" hangingPunct="1"/>
            <a:r>
              <a:rPr lang="en-US" dirty="0" err="1" smtClean="0"/>
              <a:t>Por</a:t>
            </a:r>
            <a:r>
              <a:rPr lang="en-US" dirty="0" smtClean="0"/>
              <a:t> </a:t>
            </a:r>
            <a:r>
              <a:rPr lang="en-US" dirty="0" err="1" smtClean="0"/>
              <a:t>Que</a:t>
            </a:r>
            <a:r>
              <a:rPr lang="en-US" dirty="0" smtClean="0"/>
              <a:t> </a:t>
            </a:r>
            <a:r>
              <a:rPr lang="en-US" dirty="0" err="1" smtClean="0"/>
              <a:t>Análise</a:t>
            </a:r>
            <a:r>
              <a:rPr lang="en-US" dirty="0" smtClean="0"/>
              <a:t> de </a:t>
            </a:r>
            <a:r>
              <a:rPr lang="en-US" dirty="0" err="1" smtClean="0"/>
              <a:t>Risco</a:t>
            </a:r>
            <a:r>
              <a:rPr lang="en-US" dirty="0" smtClean="0"/>
              <a:t>?</a:t>
            </a:r>
          </a:p>
        </p:txBody>
      </p:sp>
      <p:sp>
        <p:nvSpPr>
          <p:cNvPr id="6148" name="Rectangle 3"/>
          <p:cNvSpPr>
            <a:spLocks noGrp="1" noChangeArrowheads="1"/>
          </p:cNvSpPr>
          <p:nvPr>
            <p:ph type="body" idx="1"/>
          </p:nvPr>
        </p:nvSpPr>
        <p:spPr>
          <a:xfrm>
            <a:off x="457200" y="1295400"/>
            <a:ext cx="8229600" cy="5029200"/>
          </a:xfrm>
        </p:spPr>
        <p:txBody>
          <a:bodyPr/>
          <a:lstStyle/>
          <a:p>
            <a:pPr eaLnBrk="1" hangingPunct="1"/>
            <a:r>
              <a:rPr lang="en-US" sz="2400" dirty="0" err="1" smtClean="0"/>
              <a:t>Após</a:t>
            </a:r>
            <a:r>
              <a:rPr lang="en-US" sz="2400" dirty="0" smtClean="0"/>
              <a:t> a </a:t>
            </a:r>
            <a:r>
              <a:rPr lang="pt-BR" sz="2400" dirty="0" smtClean="0"/>
              <a:t>ruptura </a:t>
            </a:r>
            <a:r>
              <a:rPr lang="en-US" sz="2400" dirty="0" smtClean="0"/>
              <a:t>da </a:t>
            </a:r>
            <a:r>
              <a:rPr lang="en-US" sz="2400" dirty="0" err="1" smtClean="0"/>
              <a:t>Barragem</a:t>
            </a:r>
            <a:r>
              <a:rPr lang="en-US" sz="2400" dirty="0" smtClean="0"/>
              <a:t> Teton </a:t>
            </a:r>
            <a:r>
              <a:rPr lang="en-US" sz="2400" dirty="0" err="1" smtClean="0"/>
              <a:t>em</a:t>
            </a:r>
            <a:r>
              <a:rPr lang="en-US" sz="2400" dirty="0" smtClean="0"/>
              <a:t> 1976, o US </a:t>
            </a:r>
            <a:r>
              <a:rPr lang="en-US" sz="2400" i="1" dirty="0" smtClean="0"/>
              <a:t>Bureau of Reclamation</a:t>
            </a:r>
            <a:r>
              <a:rPr lang="en-US" sz="2400" dirty="0" smtClean="0"/>
              <a:t> </a:t>
            </a:r>
            <a:r>
              <a:rPr lang="en-US" sz="2400" dirty="0" err="1" smtClean="0"/>
              <a:t>foi</a:t>
            </a:r>
            <a:r>
              <a:rPr lang="en-US" sz="2400" dirty="0" smtClean="0"/>
              <a:t> </a:t>
            </a:r>
            <a:r>
              <a:rPr lang="en-US" sz="2400" dirty="0" err="1" smtClean="0"/>
              <a:t>incumbido</a:t>
            </a:r>
            <a:r>
              <a:rPr lang="en-US" sz="2400" dirty="0" smtClean="0"/>
              <a:t> de </a:t>
            </a:r>
            <a:r>
              <a:rPr lang="en-US" sz="2400" dirty="0" err="1" smtClean="0"/>
              <a:t>elaborar</a:t>
            </a:r>
            <a:r>
              <a:rPr lang="en-US" sz="2400" dirty="0" smtClean="0"/>
              <a:t> </a:t>
            </a:r>
            <a:r>
              <a:rPr lang="en-US" sz="2400" dirty="0" err="1" smtClean="0"/>
              <a:t>uma</a:t>
            </a:r>
            <a:r>
              <a:rPr lang="en-US" sz="2400" dirty="0" smtClean="0"/>
              <a:t> </a:t>
            </a:r>
            <a:r>
              <a:rPr lang="en-US" sz="2400" dirty="0" err="1" smtClean="0"/>
              <a:t>metodologia</a:t>
            </a:r>
            <a:r>
              <a:rPr lang="en-US" sz="2400" dirty="0" smtClean="0"/>
              <a:t> de </a:t>
            </a:r>
            <a:r>
              <a:rPr lang="en-US" sz="2400" dirty="0" err="1" smtClean="0"/>
              <a:t>análise</a:t>
            </a:r>
            <a:r>
              <a:rPr lang="en-US" sz="2400" dirty="0" smtClean="0"/>
              <a:t> de </a:t>
            </a:r>
            <a:r>
              <a:rPr lang="en-US" sz="2400" dirty="0" err="1" smtClean="0"/>
              <a:t>risco</a:t>
            </a:r>
            <a:r>
              <a:rPr lang="en-US" sz="2400" dirty="0" smtClean="0"/>
              <a:t> </a:t>
            </a:r>
            <a:r>
              <a:rPr lang="en-US" sz="2400" dirty="0" err="1" smtClean="0"/>
              <a:t>para</a:t>
            </a:r>
            <a:r>
              <a:rPr lang="en-US" sz="2400" dirty="0" smtClean="0"/>
              <a:t> </a:t>
            </a:r>
            <a:r>
              <a:rPr lang="en-US" sz="2400" dirty="0" err="1" smtClean="0"/>
              <a:t>barragens</a:t>
            </a:r>
            <a:r>
              <a:rPr lang="en-US" sz="2400" dirty="0" smtClean="0"/>
              <a:t> (o </a:t>
            </a:r>
            <a:r>
              <a:rPr lang="en-US" sz="2400" dirty="0" err="1" smtClean="0"/>
              <a:t>risco</a:t>
            </a:r>
            <a:r>
              <a:rPr lang="en-US" sz="2400" dirty="0" smtClean="0"/>
              <a:t> é </a:t>
            </a:r>
            <a:r>
              <a:rPr lang="en-US" sz="2400" dirty="0" err="1" smtClean="0"/>
              <a:t>citado</a:t>
            </a:r>
            <a:r>
              <a:rPr lang="en-US" sz="2400" dirty="0" smtClean="0"/>
              <a:t> </a:t>
            </a:r>
            <a:r>
              <a:rPr lang="en-US" sz="2400" dirty="0" err="1" smtClean="0"/>
              <a:t>na</a:t>
            </a:r>
            <a:r>
              <a:rPr lang="en-US" sz="2400" dirty="0" smtClean="0"/>
              <a:t> </a:t>
            </a:r>
            <a:r>
              <a:rPr lang="en-US" sz="2400" dirty="0" err="1" smtClean="0"/>
              <a:t>legislação</a:t>
            </a:r>
            <a:r>
              <a:rPr lang="en-US" sz="2400" dirty="0" smtClean="0"/>
              <a:t> </a:t>
            </a:r>
            <a:r>
              <a:rPr lang="en-US" sz="2400" dirty="0" err="1" smtClean="0"/>
              <a:t>sobre</a:t>
            </a:r>
            <a:r>
              <a:rPr lang="en-US" sz="2400" dirty="0" smtClean="0"/>
              <a:t> </a:t>
            </a:r>
            <a:r>
              <a:rPr lang="en-US" sz="2400" dirty="0" err="1" smtClean="0"/>
              <a:t>segurança</a:t>
            </a:r>
            <a:r>
              <a:rPr lang="en-US" sz="2400" dirty="0" smtClean="0"/>
              <a:t> de </a:t>
            </a:r>
            <a:r>
              <a:rPr lang="en-US" sz="2400" dirty="0" err="1" smtClean="0"/>
              <a:t>barragens</a:t>
            </a:r>
            <a:r>
              <a:rPr lang="en-US" sz="2400" dirty="0" smtClean="0"/>
              <a:t>).</a:t>
            </a:r>
          </a:p>
          <a:p>
            <a:pPr eaLnBrk="1" hangingPunct="1"/>
            <a:r>
              <a:rPr lang="en-US" sz="2400" dirty="0" smtClean="0"/>
              <a:t>O USACE </a:t>
            </a:r>
            <a:r>
              <a:rPr lang="en-US" sz="2400" dirty="0" err="1" smtClean="0"/>
              <a:t>reconheceu</a:t>
            </a:r>
            <a:r>
              <a:rPr lang="en-US" sz="2400" dirty="0" smtClean="0"/>
              <a:t> a </a:t>
            </a:r>
            <a:r>
              <a:rPr lang="en-US" sz="2400" dirty="0" err="1" smtClean="0"/>
              <a:t>necessidade</a:t>
            </a:r>
            <a:r>
              <a:rPr lang="en-US" sz="2400" dirty="0" smtClean="0"/>
              <a:t> de </a:t>
            </a:r>
            <a:r>
              <a:rPr lang="en-US" sz="2400" dirty="0" err="1" smtClean="0"/>
              <a:t>implementar</a:t>
            </a:r>
            <a:r>
              <a:rPr lang="en-US" sz="2400" dirty="0" smtClean="0"/>
              <a:t> a </a:t>
            </a:r>
            <a:r>
              <a:rPr lang="en-US" sz="2400" dirty="0" err="1" smtClean="0"/>
              <a:t>análise</a:t>
            </a:r>
            <a:r>
              <a:rPr lang="en-US" sz="2400" dirty="0" smtClean="0"/>
              <a:t> de </a:t>
            </a:r>
            <a:r>
              <a:rPr lang="en-US" sz="2400" dirty="0" err="1" smtClean="0"/>
              <a:t>risco</a:t>
            </a:r>
            <a:r>
              <a:rPr lang="en-US" sz="2400" dirty="0" smtClean="0"/>
              <a:t> </a:t>
            </a:r>
            <a:r>
              <a:rPr lang="en-US" sz="2400" dirty="0" err="1" smtClean="0"/>
              <a:t>depois</a:t>
            </a:r>
            <a:r>
              <a:rPr lang="en-US" sz="2400" dirty="0" smtClean="0"/>
              <a:t> da </a:t>
            </a:r>
            <a:r>
              <a:rPr lang="pt-BR" sz="2400" dirty="0" smtClean="0"/>
              <a:t>ruptura </a:t>
            </a:r>
            <a:r>
              <a:rPr lang="en-US" sz="2400" dirty="0" smtClean="0"/>
              <a:t>dos </a:t>
            </a:r>
            <a:r>
              <a:rPr lang="en-US" sz="2400" dirty="0" err="1" smtClean="0"/>
              <a:t>diques</a:t>
            </a:r>
            <a:r>
              <a:rPr lang="en-US" sz="2400" dirty="0" smtClean="0"/>
              <a:t> </a:t>
            </a:r>
            <a:r>
              <a:rPr lang="en-US" sz="2400" dirty="0" err="1" smtClean="0"/>
              <a:t>em</a:t>
            </a:r>
            <a:r>
              <a:rPr lang="en-US" sz="2400" dirty="0" smtClean="0"/>
              <a:t> New Orleans </a:t>
            </a:r>
            <a:r>
              <a:rPr lang="en-US" sz="2400" dirty="0" err="1" smtClean="0"/>
              <a:t>durante</a:t>
            </a:r>
            <a:r>
              <a:rPr lang="en-US" sz="2400" dirty="0" smtClean="0"/>
              <a:t> o </a:t>
            </a:r>
            <a:r>
              <a:rPr lang="en-US" sz="2400" dirty="0" err="1" smtClean="0"/>
              <a:t>Furacão</a:t>
            </a:r>
            <a:r>
              <a:rPr lang="en-US" sz="2400" dirty="0" smtClean="0"/>
              <a:t> Katrina.</a:t>
            </a:r>
          </a:p>
          <a:p>
            <a:pPr eaLnBrk="1" hangingPunct="1"/>
            <a:r>
              <a:rPr lang="en-US" sz="2400" dirty="0" smtClean="0"/>
              <a:t>É </a:t>
            </a:r>
            <a:r>
              <a:rPr lang="en-US" sz="2400" dirty="0" err="1" smtClean="0"/>
              <a:t>preciso</a:t>
            </a:r>
            <a:r>
              <a:rPr lang="en-US" sz="2400" dirty="0" smtClean="0"/>
              <a:t> </a:t>
            </a:r>
            <a:r>
              <a:rPr lang="en-US" sz="2400" dirty="0" err="1" smtClean="0"/>
              <a:t>melhorar</a:t>
            </a:r>
            <a:r>
              <a:rPr lang="en-US" sz="2400" dirty="0" smtClean="0"/>
              <a:t> e </a:t>
            </a:r>
            <a:r>
              <a:rPr lang="en-US" sz="2400" dirty="0" err="1" smtClean="0"/>
              <a:t>equilibrar</a:t>
            </a:r>
            <a:r>
              <a:rPr lang="en-US" sz="2400" dirty="0" smtClean="0"/>
              <a:t> </a:t>
            </a:r>
            <a:r>
              <a:rPr lang="en-US" sz="2400" dirty="0" err="1" smtClean="0"/>
              <a:t>ganhos</a:t>
            </a:r>
            <a:r>
              <a:rPr lang="en-US" sz="2400" dirty="0" smtClean="0"/>
              <a:t> </a:t>
            </a:r>
            <a:r>
              <a:rPr lang="en-US" sz="2400" dirty="0" err="1" smtClean="0"/>
              <a:t>na</a:t>
            </a:r>
            <a:r>
              <a:rPr lang="en-US" sz="2400" dirty="0" smtClean="0"/>
              <a:t> </a:t>
            </a:r>
            <a:r>
              <a:rPr lang="en-US" sz="2400" dirty="0" err="1" smtClean="0"/>
              <a:t>redução</a:t>
            </a:r>
            <a:r>
              <a:rPr lang="en-US" sz="2400" dirty="0" smtClean="0"/>
              <a:t> de </a:t>
            </a:r>
            <a:r>
              <a:rPr lang="en-US" sz="2400" dirty="0" err="1" smtClean="0"/>
              <a:t>risco</a:t>
            </a:r>
            <a:r>
              <a:rPr lang="en-US" sz="2400" dirty="0" smtClean="0"/>
              <a:t> com </a:t>
            </a:r>
            <a:r>
              <a:rPr lang="en-US" sz="2400" dirty="0" err="1" smtClean="0"/>
              <a:t>orçamento</a:t>
            </a:r>
            <a:r>
              <a:rPr lang="en-US" sz="2400" dirty="0" smtClean="0"/>
              <a:t> </a:t>
            </a:r>
            <a:r>
              <a:rPr lang="en-US" sz="2400" dirty="0" err="1" smtClean="0"/>
              <a:t>limitado</a:t>
            </a:r>
            <a:r>
              <a:rPr lang="en-US" sz="2400" dirty="0" smtClean="0"/>
              <a:t> (ex., </a:t>
            </a:r>
            <a:r>
              <a:rPr lang="en-US" sz="2400" dirty="0" err="1" smtClean="0"/>
              <a:t>reformar</a:t>
            </a:r>
            <a:r>
              <a:rPr lang="en-US" sz="2400" dirty="0" smtClean="0"/>
              <a:t> </a:t>
            </a:r>
            <a:r>
              <a:rPr lang="en-US" sz="2400" dirty="0" err="1" smtClean="0"/>
              <a:t>poucas</a:t>
            </a:r>
            <a:r>
              <a:rPr lang="en-US" sz="2400" dirty="0" smtClean="0"/>
              <a:t> </a:t>
            </a:r>
            <a:r>
              <a:rPr lang="en-US" sz="2400" dirty="0" err="1" smtClean="0"/>
              <a:t>barragens</a:t>
            </a:r>
            <a:r>
              <a:rPr lang="en-US" sz="2400" dirty="0" smtClean="0"/>
              <a:t> </a:t>
            </a:r>
            <a:r>
              <a:rPr lang="en-US" sz="2400" dirty="0" err="1" smtClean="0"/>
              <a:t>para</a:t>
            </a:r>
            <a:r>
              <a:rPr lang="en-US" sz="2400" dirty="0" smtClean="0"/>
              <a:t> </a:t>
            </a:r>
            <a:r>
              <a:rPr lang="en-US" sz="2400" dirty="0" err="1" smtClean="0"/>
              <a:t>passar</a:t>
            </a:r>
            <a:r>
              <a:rPr lang="en-US" sz="2400" dirty="0" smtClean="0"/>
              <a:t> </a:t>
            </a:r>
            <a:r>
              <a:rPr lang="en-US" sz="2400" dirty="0" err="1" smtClean="0"/>
              <a:t>pela</a:t>
            </a:r>
            <a:r>
              <a:rPr lang="en-US" sz="2400" dirty="0" smtClean="0"/>
              <a:t> PMF (</a:t>
            </a:r>
            <a:r>
              <a:rPr lang="en-US" sz="2400" dirty="0" err="1" smtClean="0"/>
              <a:t>cheia</a:t>
            </a:r>
            <a:r>
              <a:rPr lang="en-US" sz="2400" dirty="0" smtClean="0"/>
              <a:t> </a:t>
            </a:r>
            <a:r>
              <a:rPr lang="en-US" sz="2400" dirty="0" err="1" smtClean="0"/>
              <a:t>mais</a:t>
            </a:r>
            <a:r>
              <a:rPr lang="en-US" sz="2400" dirty="0" smtClean="0"/>
              <a:t> </a:t>
            </a:r>
            <a:r>
              <a:rPr lang="en-US" sz="2400" dirty="0" err="1" smtClean="0"/>
              <a:t>provável</a:t>
            </a:r>
            <a:r>
              <a:rPr lang="en-US" sz="2400" dirty="0" smtClean="0"/>
              <a:t>), vs. </a:t>
            </a:r>
            <a:r>
              <a:rPr lang="en-US" sz="2400" dirty="0" err="1" smtClean="0"/>
              <a:t>usar</a:t>
            </a:r>
            <a:r>
              <a:rPr lang="en-US" sz="2400" dirty="0" smtClean="0"/>
              <a:t> </a:t>
            </a:r>
            <a:r>
              <a:rPr lang="en-US" sz="2400" dirty="0" err="1" smtClean="0"/>
              <a:t>fundos</a:t>
            </a:r>
            <a:r>
              <a:rPr lang="en-US" sz="2400" dirty="0" smtClean="0"/>
              <a:t> </a:t>
            </a:r>
            <a:r>
              <a:rPr lang="en-US" sz="2400" dirty="0" err="1" smtClean="0"/>
              <a:t>disponíveis</a:t>
            </a:r>
            <a:r>
              <a:rPr lang="en-US" sz="2400" dirty="0" smtClean="0"/>
              <a:t> </a:t>
            </a:r>
            <a:r>
              <a:rPr lang="en-US" sz="2400" dirty="0" err="1" smtClean="0"/>
              <a:t>para</a:t>
            </a:r>
            <a:r>
              <a:rPr lang="en-US" sz="2400" dirty="0" smtClean="0"/>
              <a:t> </a:t>
            </a:r>
            <a:r>
              <a:rPr lang="en-US" sz="2400" dirty="0" err="1" smtClean="0"/>
              <a:t>reduzir</a:t>
            </a:r>
            <a:r>
              <a:rPr lang="en-US" sz="2400" dirty="0" smtClean="0"/>
              <a:t> </a:t>
            </a:r>
            <a:r>
              <a:rPr lang="en-US" sz="2400" dirty="0" err="1" smtClean="0"/>
              <a:t>risco</a:t>
            </a:r>
            <a:r>
              <a:rPr lang="en-US" sz="2400" dirty="0" smtClean="0"/>
              <a:t> </a:t>
            </a:r>
            <a:r>
              <a:rPr lang="en-US" sz="2400" dirty="0" err="1" smtClean="0"/>
              <a:t>em</a:t>
            </a:r>
            <a:r>
              <a:rPr lang="en-US" sz="2400" dirty="0" smtClean="0"/>
              <a:t> </a:t>
            </a:r>
            <a:r>
              <a:rPr lang="en-US" sz="2400" dirty="0" err="1" smtClean="0"/>
              <a:t>várias</a:t>
            </a:r>
            <a:r>
              <a:rPr lang="en-US" sz="2400" dirty="0" smtClean="0"/>
              <a:t> </a:t>
            </a:r>
            <a:r>
              <a:rPr lang="en-US" sz="2400" dirty="0" err="1" smtClean="0"/>
              <a:t>barragens</a:t>
            </a:r>
            <a:r>
              <a:rPr lang="en-US" sz="2400" dirty="0" smtClean="0"/>
              <a:t>).</a:t>
            </a:r>
          </a:p>
          <a:p>
            <a:pPr eaLnBrk="1" hangingPunct="1"/>
            <a:r>
              <a:rPr lang="en-US" sz="2400" dirty="0" smtClean="0"/>
              <a:t>Era </a:t>
            </a:r>
            <a:r>
              <a:rPr lang="en-US" sz="2400" dirty="0" err="1" smtClean="0"/>
              <a:t>desejável</a:t>
            </a:r>
            <a:r>
              <a:rPr lang="en-US" sz="2400" dirty="0" smtClean="0"/>
              <a:t> </a:t>
            </a:r>
            <a:r>
              <a:rPr lang="en-US" sz="2400" dirty="0" err="1" smtClean="0"/>
              <a:t>maior</a:t>
            </a:r>
            <a:r>
              <a:rPr lang="en-US" sz="2400" dirty="0" smtClean="0"/>
              <a:t> </a:t>
            </a:r>
            <a:r>
              <a:rPr lang="en-US" sz="2400" dirty="0" err="1" smtClean="0"/>
              <a:t>transparência</a:t>
            </a:r>
            <a:r>
              <a:rPr lang="en-US" sz="2400" dirty="0" smtClean="0"/>
              <a:t> e </a:t>
            </a:r>
            <a:r>
              <a:rPr lang="en-US" sz="2400" dirty="0" err="1" smtClean="0"/>
              <a:t>justificativas</a:t>
            </a:r>
            <a:r>
              <a:rPr lang="en-US" sz="2400" dirty="0" smtClean="0"/>
              <a:t> </a:t>
            </a:r>
            <a:r>
              <a:rPr lang="en-US" sz="2400" dirty="0" err="1" smtClean="0"/>
              <a:t>em</a:t>
            </a:r>
            <a:r>
              <a:rPr lang="en-US" sz="2400" dirty="0" smtClean="0"/>
              <a:t> </a:t>
            </a:r>
            <a:r>
              <a:rPr lang="en-US" sz="2400" dirty="0" err="1" smtClean="0"/>
              <a:t>decisões</a:t>
            </a:r>
            <a:r>
              <a:rPr lang="en-US" sz="2400" dirty="0" smtClean="0"/>
              <a:t> </a:t>
            </a:r>
            <a:r>
              <a:rPr lang="en-US" sz="2400" dirty="0" err="1" smtClean="0"/>
              <a:t>sobre</a:t>
            </a:r>
            <a:r>
              <a:rPr lang="en-US" sz="2400" dirty="0" smtClean="0"/>
              <a:t> a </a:t>
            </a:r>
            <a:r>
              <a:rPr lang="en-US" sz="2400" dirty="0" err="1" smtClean="0"/>
              <a:t>segurança</a:t>
            </a:r>
            <a:r>
              <a:rPr lang="en-US" sz="2400" dirty="0" smtClean="0"/>
              <a:t> de </a:t>
            </a:r>
            <a:r>
              <a:rPr lang="en-US" sz="2400" dirty="0" err="1" smtClean="0"/>
              <a:t>barragens</a:t>
            </a:r>
            <a:r>
              <a:rPr lang="en-US" sz="2400" dirty="0" smtClean="0"/>
              <a:t> e </a:t>
            </a:r>
            <a:r>
              <a:rPr lang="en-US" sz="2400" dirty="0" err="1" smtClean="0"/>
              <a:t>diques</a:t>
            </a:r>
            <a:r>
              <a:rPr lang="en-US" sz="2400" dirty="0" smtClean="0"/>
              <a:t>.</a:t>
            </a:r>
          </a:p>
          <a:p>
            <a:pPr eaLnBrk="1" hangingPunct="1"/>
            <a:endParaRPr lang="en-US" sz="2400" dirty="0" smtClean="0"/>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4294967295"/>
          </p:nvPr>
        </p:nvSpPr>
        <p:spPr>
          <a:xfrm>
            <a:off x="3124200" y="6356350"/>
            <a:ext cx="2895600" cy="365125"/>
          </a:xfrm>
          <a:prstGeom prst="rect">
            <a:avLst/>
          </a:prstGeom>
          <a:noFill/>
        </p:spPr>
        <p:txBody>
          <a:bodyPr/>
          <a:lstStyle/>
          <a:p>
            <a:fld id="{925476C0-E8F7-48A2-B04A-7F55143E2AA3}" type="slidenum">
              <a:rPr lang="en-US" smtClean="0"/>
              <a:pPr/>
              <a:t>80</a:t>
            </a:fld>
            <a:endParaRPr lang="en-US" smtClean="0"/>
          </a:p>
        </p:txBody>
      </p:sp>
      <p:sp>
        <p:nvSpPr>
          <p:cNvPr id="38915" name="Rectangle 2"/>
          <p:cNvSpPr>
            <a:spLocks noGrp="1" noChangeArrowheads="1"/>
          </p:cNvSpPr>
          <p:nvPr>
            <p:ph type="title"/>
          </p:nvPr>
        </p:nvSpPr>
        <p:spPr>
          <a:xfrm>
            <a:off x="685800" y="0"/>
            <a:ext cx="7772400" cy="1447800"/>
          </a:xfrm>
        </p:spPr>
        <p:txBody>
          <a:bodyPr>
            <a:normAutofit/>
          </a:bodyPr>
          <a:lstStyle/>
          <a:p>
            <a:pPr eaLnBrk="1" hangingPunct="1"/>
            <a:r>
              <a:rPr lang="en-US" sz="2800" dirty="0" err="1"/>
              <a:t>Riacho</a:t>
            </a:r>
            <a:r>
              <a:rPr lang="en-US" sz="2800" dirty="0"/>
              <a:t> Evans</a:t>
            </a:r>
            <a:br>
              <a:rPr lang="en-US" sz="2800" dirty="0"/>
            </a:br>
            <a:r>
              <a:rPr lang="en-US" sz="2800" dirty="0" err="1">
                <a:solidFill>
                  <a:schemeClr val="tx1"/>
                </a:solidFill>
              </a:rPr>
              <a:t>Modo</a:t>
            </a:r>
            <a:r>
              <a:rPr lang="en-US" sz="2800" dirty="0">
                <a:solidFill>
                  <a:schemeClr val="tx1"/>
                </a:solidFill>
              </a:rPr>
              <a:t> </a:t>
            </a:r>
            <a:r>
              <a:rPr lang="en-US" sz="2800" dirty="0" smtClean="0">
                <a:solidFill>
                  <a:schemeClr val="tx1"/>
                </a:solidFill>
              </a:rPr>
              <a:t>de </a:t>
            </a:r>
            <a:r>
              <a:rPr lang="en-US" sz="2800" dirty="0" err="1" smtClean="0">
                <a:solidFill>
                  <a:schemeClr val="tx1"/>
                </a:solidFill>
              </a:rPr>
              <a:t>Falha</a:t>
            </a:r>
            <a:r>
              <a:rPr lang="en-US" sz="2800" dirty="0" smtClean="0">
                <a:solidFill>
                  <a:schemeClr val="tx1"/>
                </a:solidFill>
              </a:rPr>
              <a:t> </a:t>
            </a:r>
            <a:r>
              <a:rPr lang="en-US" sz="2800" dirty="0" err="1" smtClean="0">
                <a:solidFill>
                  <a:schemeClr val="tx1"/>
                </a:solidFill>
              </a:rPr>
              <a:t>Potencial</a:t>
            </a:r>
            <a:r>
              <a:rPr lang="en-US" sz="2800" dirty="0" smtClean="0">
                <a:solidFill>
                  <a:schemeClr val="tx1"/>
                </a:solidFill>
              </a:rPr>
              <a:t>  2:</a:t>
            </a:r>
            <a:br>
              <a:rPr lang="en-US" sz="2800" dirty="0" smtClean="0">
                <a:solidFill>
                  <a:schemeClr val="tx1"/>
                </a:solidFill>
              </a:rPr>
            </a:br>
            <a:r>
              <a:rPr lang="en-US" sz="2800" dirty="0" smtClean="0">
                <a:solidFill>
                  <a:schemeClr val="tx1"/>
                </a:solidFill>
              </a:rPr>
              <a:t>Galgamento de </a:t>
            </a:r>
            <a:r>
              <a:rPr lang="en-US" sz="2800" dirty="0" err="1" smtClean="0">
                <a:solidFill>
                  <a:schemeClr val="tx1"/>
                </a:solidFill>
              </a:rPr>
              <a:t>Barragem</a:t>
            </a:r>
            <a:r>
              <a:rPr lang="en-US" sz="2800" dirty="0" smtClean="0">
                <a:solidFill>
                  <a:schemeClr val="tx1"/>
                </a:solidFill>
              </a:rPr>
              <a:t> de </a:t>
            </a:r>
            <a:r>
              <a:rPr lang="en-US" sz="2800" dirty="0" err="1" smtClean="0">
                <a:solidFill>
                  <a:schemeClr val="tx1"/>
                </a:solidFill>
              </a:rPr>
              <a:t>Aterro</a:t>
            </a:r>
            <a:endParaRPr lang="en-US" sz="2800" dirty="0" smtClean="0">
              <a:solidFill>
                <a:schemeClr val="bg1"/>
              </a:solidFill>
            </a:endParaRPr>
          </a:p>
        </p:txBody>
      </p:sp>
      <p:pic>
        <p:nvPicPr>
          <p:cNvPr id="38916" name="Picture 3"/>
          <p:cNvPicPr>
            <a:picLocks noChangeAspect="1" noChangeArrowheads="1"/>
          </p:cNvPicPr>
          <p:nvPr/>
        </p:nvPicPr>
        <p:blipFill>
          <a:blip r:embed="rId2" cstate="print"/>
          <a:srcRect/>
          <a:stretch>
            <a:fillRect/>
          </a:stretch>
        </p:blipFill>
        <p:spPr bwMode="auto">
          <a:xfrm>
            <a:off x="1672988" y="1524000"/>
            <a:ext cx="5865355" cy="4725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4"/>
          <p:cNvSpPr>
            <a:spLocks noGrp="1"/>
          </p:cNvSpPr>
          <p:nvPr>
            <p:ph type="sldNum" sz="quarter" idx="4294967295"/>
          </p:nvPr>
        </p:nvSpPr>
        <p:spPr>
          <a:xfrm>
            <a:off x="3124200" y="6356350"/>
            <a:ext cx="2895600" cy="365125"/>
          </a:xfrm>
          <a:prstGeom prst="rect">
            <a:avLst/>
          </a:prstGeom>
          <a:noFill/>
        </p:spPr>
        <p:txBody>
          <a:bodyPr/>
          <a:lstStyle/>
          <a:p>
            <a:fld id="{836A0F9F-D82A-43AF-97EF-243935B9F7A5}" type="slidenum">
              <a:rPr lang="en-US" smtClean="0"/>
              <a:pPr/>
              <a:t>81</a:t>
            </a:fld>
            <a:endParaRPr lang="en-US" smtClean="0"/>
          </a:p>
        </p:txBody>
      </p:sp>
      <p:sp>
        <p:nvSpPr>
          <p:cNvPr id="39939" name="Rectangle 2"/>
          <p:cNvSpPr>
            <a:spLocks noGrp="1" noChangeArrowheads="1"/>
          </p:cNvSpPr>
          <p:nvPr>
            <p:ph type="title"/>
          </p:nvPr>
        </p:nvSpPr>
        <p:spPr>
          <a:xfrm>
            <a:off x="152400" y="381000"/>
            <a:ext cx="8763000" cy="1815882"/>
          </a:xfrm>
          <a:noFill/>
        </p:spPr>
        <p:txBody>
          <a:bodyPr wrap="square" anchor="t">
            <a:spAutoFit/>
          </a:bodyPr>
          <a:lstStyle/>
          <a:p>
            <a:pPr eaLnBrk="1" hangingPunct="1"/>
            <a:r>
              <a:rPr lang="en-US" sz="2800" dirty="0" err="1"/>
              <a:t>Riacho</a:t>
            </a:r>
            <a:r>
              <a:rPr lang="en-US" sz="2800" dirty="0"/>
              <a:t> </a:t>
            </a:r>
            <a:r>
              <a:rPr lang="en-US" sz="2800" dirty="0" smtClean="0"/>
              <a:t>Evans – </a:t>
            </a:r>
            <a:r>
              <a:rPr lang="en-US" sz="2800" dirty="0" err="1" smtClean="0"/>
              <a:t>Modo</a:t>
            </a:r>
            <a:r>
              <a:rPr lang="en-US" sz="2800" dirty="0" smtClean="0"/>
              <a:t> de </a:t>
            </a:r>
            <a:r>
              <a:rPr lang="en-US" sz="2800" dirty="0" err="1" smtClean="0">
                <a:solidFill>
                  <a:schemeClr val="tx1"/>
                </a:solidFill>
              </a:rPr>
              <a:t>Falha</a:t>
            </a:r>
            <a:r>
              <a:rPr lang="en-US" sz="2800" dirty="0" smtClean="0">
                <a:solidFill>
                  <a:schemeClr val="tx1"/>
                </a:solidFill>
              </a:rPr>
              <a:t> </a:t>
            </a:r>
            <a:r>
              <a:rPr lang="en-US" sz="2800" dirty="0" err="1" smtClean="0">
                <a:solidFill>
                  <a:schemeClr val="tx1"/>
                </a:solidFill>
              </a:rPr>
              <a:t>Potencial</a:t>
            </a:r>
            <a:r>
              <a:rPr lang="en-US" sz="2800" dirty="0" smtClean="0">
                <a:solidFill>
                  <a:schemeClr val="tx1"/>
                </a:solidFill>
              </a:rPr>
              <a:t>  2:</a:t>
            </a:r>
            <a:br>
              <a:rPr lang="en-US" sz="2800" dirty="0" smtClean="0">
                <a:solidFill>
                  <a:schemeClr val="tx1"/>
                </a:solidFill>
              </a:rPr>
            </a:br>
            <a:r>
              <a:rPr lang="en-US" sz="2800" dirty="0" smtClean="0">
                <a:solidFill>
                  <a:schemeClr val="tx1"/>
                </a:solidFill>
              </a:rPr>
              <a:t>Galgamento da </a:t>
            </a:r>
            <a:r>
              <a:rPr lang="en-US" sz="2800" dirty="0" err="1" smtClean="0">
                <a:solidFill>
                  <a:schemeClr val="tx1"/>
                </a:solidFill>
              </a:rPr>
              <a:t>barragem</a:t>
            </a:r>
            <a:r>
              <a:rPr lang="en-US" sz="2800" dirty="0" smtClean="0">
                <a:solidFill>
                  <a:schemeClr val="tx1"/>
                </a:solidFill>
              </a:rPr>
              <a:t> de </a:t>
            </a:r>
            <a:r>
              <a:rPr lang="en-US" sz="2800" dirty="0" err="1" smtClean="0">
                <a:solidFill>
                  <a:schemeClr val="tx1"/>
                </a:solidFill>
              </a:rPr>
              <a:t>aterro</a:t>
            </a:r>
            <a:r>
              <a:rPr lang="en-US" sz="2800" dirty="0" smtClean="0">
                <a:solidFill>
                  <a:schemeClr val="tx1"/>
                </a:solidFill>
              </a:rPr>
              <a:t> </a:t>
            </a:r>
            <a:r>
              <a:rPr lang="en-US" sz="2800" dirty="0" err="1" smtClean="0">
                <a:solidFill>
                  <a:schemeClr val="tx1"/>
                </a:solidFill>
              </a:rPr>
              <a:t>por</a:t>
            </a:r>
            <a:r>
              <a:rPr lang="en-US" sz="2800" dirty="0" smtClean="0">
                <a:solidFill>
                  <a:schemeClr val="tx1"/>
                </a:solidFill>
              </a:rPr>
              <a:t> </a:t>
            </a:r>
            <a:r>
              <a:rPr lang="en-US" sz="2800" dirty="0" err="1" smtClean="0">
                <a:solidFill>
                  <a:schemeClr val="tx1"/>
                </a:solidFill>
              </a:rPr>
              <a:t>grande</a:t>
            </a:r>
            <a:r>
              <a:rPr lang="en-US" sz="2800" dirty="0" smtClean="0">
                <a:solidFill>
                  <a:schemeClr val="tx1"/>
                </a:solidFill>
              </a:rPr>
              <a:t> </a:t>
            </a:r>
            <a:r>
              <a:rPr lang="en-US" sz="2800" dirty="0" err="1" smtClean="0">
                <a:solidFill>
                  <a:schemeClr val="tx1"/>
                </a:solidFill>
              </a:rPr>
              <a:t>cheia</a:t>
            </a:r>
            <a:r>
              <a:rPr lang="en-US" sz="2800" dirty="0" smtClean="0">
                <a:solidFill>
                  <a:schemeClr val="tx1"/>
                </a:solidFill>
              </a:rPr>
              <a:t> superior à </a:t>
            </a:r>
            <a:r>
              <a:rPr lang="en-US" sz="2800" dirty="0" err="1" smtClean="0">
                <a:solidFill>
                  <a:schemeClr val="tx1"/>
                </a:solidFill>
              </a:rPr>
              <a:t>capacidade</a:t>
            </a:r>
            <a:r>
              <a:rPr lang="en-US" sz="2800" dirty="0" smtClean="0">
                <a:solidFill>
                  <a:schemeClr val="tx1"/>
                </a:solidFill>
              </a:rPr>
              <a:t> da </a:t>
            </a:r>
            <a:r>
              <a:rPr lang="en-US" sz="2800" dirty="0" err="1" smtClean="0">
                <a:solidFill>
                  <a:schemeClr val="tx1"/>
                </a:solidFill>
              </a:rPr>
              <a:t>comporta</a:t>
            </a:r>
            <a:r>
              <a:rPr lang="en-US" sz="2800" dirty="0" smtClean="0">
                <a:solidFill>
                  <a:schemeClr val="tx1"/>
                </a:solidFill>
              </a:rPr>
              <a:t> do </a:t>
            </a:r>
            <a:r>
              <a:rPr lang="en-US" sz="2800" dirty="0" err="1" smtClean="0">
                <a:solidFill>
                  <a:schemeClr val="tx1"/>
                </a:solidFill>
              </a:rPr>
              <a:t>vertedouro</a:t>
            </a:r>
            <a:r>
              <a:rPr lang="en-US" sz="2800" dirty="0" smtClean="0">
                <a:solidFill>
                  <a:schemeClr val="tx1"/>
                </a:solidFill>
              </a:rPr>
              <a:t> </a:t>
            </a:r>
            <a:r>
              <a:rPr lang="en-US" sz="2800" dirty="0" err="1" smtClean="0">
                <a:solidFill>
                  <a:schemeClr val="tx1"/>
                </a:solidFill>
              </a:rPr>
              <a:t>ou</a:t>
            </a:r>
            <a:r>
              <a:rPr lang="en-US" sz="2800" dirty="0" smtClean="0">
                <a:solidFill>
                  <a:schemeClr val="tx1"/>
                </a:solidFill>
              </a:rPr>
              <a:t> </a:t>
            </a:r>
            <a:r>
              <a:rPr lang="en-US" sz="2800" dirty="0" err="1" smtClean="0">
                <a:solidFill>
                  <a:schemeClr val="tx1"/>
                </a:solidFill>
              </a:rPr>
              <a:t>por</a:t>
            </a:r>
            <a:r>
              <a:rPr lang="en-US" sz="2800" dirty="0" smtClean="0">
                <a:solidFill>
                  <a:schemeClr val="tx1"/>
                </a:solidFill>
              </a:rPr>
              <a:t> </a:t>
            </a:r>
            <a:r>
              <a:rPr lang="en-US" sz="2800" dirty="0" err="1" smtClean="0">
                <a:solidFill>
                  <a:schemeClr val="tx1"/>
                </a:solidFill>
              </a:rPr>
              <a:t>cheia</a:t>
            </a:r>
            <a:r>
              <a:rPr lang="en-US" sz="2800" dirty="0" smtClean="0">
                <a:solidFill>
                  <a:schemeClr val="tx1"/>
                </a:solidFill>
              </a:rPr>
              <a:t> </a:t>
            </a:r>
            <a:r>
              <a:rPr lang="en-US" sz="2800" dirty="0" err="1" smtClean="0">
                <a:solidFill>
                  <a:schemeClr val="tx1"/>
                </a:solidFill>
              </a:rPr>
              <a:t>menor</a:t>
            </a:r>
            <a:r>
              <a:rPr lang="en-US" sz="2800" dirty="0" smtClean="0">
                <a:solidFill>
                  <a:schemeClr val="tx1"/>
                </a:solidFill>
              </a:rPr>
              <a:t> com </a:t>
            </a:r>
            <a:r>
              <a:rPr lang="en-US" sz="2800" dirty="0" err="1" smtClean="0">
                <a:solidFill>
                  <a:schemeClr val="tx1"/>
                </a:solidFill>
              </a:rPr>
              <a:t>bloqueio</a:t>
            </a:r>
            <a:r>
              <a:rPr lang="en-US" sz="2800" dirty="0" smtClean="0">
                <a:solidFill>
                  <a:schemeClr val="tx1"/>
                </a:solidFill>
              </a:rPr>
              <a:t> </a:t>
            </a:r>
            <a:r>
              <a:rPr lang="en-US" sz="2800" dirty="0" err="1" smtClean="0">
                <a:solidFill>
                  <a:schemeClr val="tx1"/>
                </a:solidFill>
              </a:rPr>
              <a:t>por</a:t>
            </a:r>
            <a:r>
              <a:rPr lang="en-US" sz="2800" dirty="0" smtClean="0">
                <a:solidFill>
                  <a:schemeClr val="tx1"/>
                </a:solidFill>
              </a:rPr>
              <a:t> </a:t>
            </a:r>
            <a:r>
              <a:rPr lang="en-US" sz="2800" dirty="0" err="1" smtClean="0">
                <a:solidFill>
                  <a:schemeClr val="tx1"/>
                </a:solidFill>
              </a:rPr>
              <a:t>detritos</a:t>
            </a:r>
            <a:endParaRPr lang="en-US" sz="2800" dirty="0" smtClean="0">
              <a:solidFill>
                <a:schemeClr val="tx1"/>
              </a:solidFill>
            </a:endParaRPr>
          </a:p>
        </p:txBody>
      </p:sp>
      <p:sp>
        <p:nvSpPr>
          <p:cNvPr id="39940" name="Rectangle 3"/>
          <p:cNvSpPr>
            <a:spLocks noGrp="1" noChangeArrowheads="1"/>
          </p:cNvSpPr>
          <p:nvPr>
            <p:ph type="body" idx="1"/>
          </p:nvPr>
        </p:nvSpPr>
        <p:spPr>
          <a:xfrm>
            <a:off x="228600" y="2743200"/>
            <a:ext cx="8763000" cy="3505200"/>
          </a:xfrm>
        </p:spPr>
        <p:txBody>
          <a:bodyPr>
            <a:normAutofit fontScale="92500" lnSpcReduction="20000"/>
          </a:bodyPr>
          <a:lstStyle/>
          <a:p>
            <a:pPr marL="0" indent="0" eaLnBrk="1" hangingPunct="1">
              <a:lnSpc>
                <a:spcPct val="130000"/>
              </a:lnSpc>
              <a:spcBef>
                <a:spcPts val="0"/>
              </a:spcBef>
              <a:buFontTx/>
              <a:buNone/>
            </a:pPr>
            <a:r>
              <a:rPr lang="pt-BR" sz="2300" dirty="0" smtClean="0"/>
              <a:t>Quando </a:t>
            </a:r>
            <a:r>
              <a:rPr lang="pt-BR" sz="2300" dirty="0"/>
              <a:t>a cheia </a:t>
            </a:r>
            <a:r>
              <a:rPr lang="pt-BR" sz="2300" dirty="0" smtClean="0"/>
              <a:t>é maior </a:t>
            </a:r>
            <a:r>
              <a:rPr lang="pt-BR" sz="2300" dirty="0"/>
              <a:t>que a capacidade da comporta do vertedouro (ou, sendo menor, com detritos que a bloqueiam) começa a galgar a barragem de concreto, ela também </a:t>
            </a:r>
            <a:r>
              <a:rPr lang="pt-BR" sz="2300" u="sng" dirty="0"/>
              <a:t>galga a borda da seção do aterro onde a estrada pela crista foi rebaixada para permitir o acesso de veículos até o vertedouro</a:t>
            </a:r>
            <a:r>
              <a:rPr lang="pt-BR" sz="2300" dirty="0"/>
              <a:t>. O maciço </a:t>
            </a:r>
            <a:r>
              <a:rPr lang="pt-BR" sz="2300" dirty="0" smtClean="0"/>
              <a:t>a </a:t>
            </a:r>
            <a:r>
              <a:rPr lang="pt-BR" sz="2300" dirty="0"/>
              <a:t>jusante começa a </a:t>
            </a:r>
            <a:r>
              <a:rPr lang="pt-BR" sz="2300" dirty="0" smtClean="0"/>
              <a:t>erodir-se. </a:t>
            </a:r>
            <a:r>
              <a:rPr lang="pt-BR" sz="2300" dirty="0"/>
              <a:t>O fluxo por cima dessa seção causaria a perda da capacidade de </a:t>
            </a:r>
            <a:r>
              <a:rPr lang="pt-BR" sz="2300" dirty="0" smtClean="0"/>
              <a:t>transmissão e, com isso, a perda da capacidade da usina de passar 140 m³/s de descarga, causando mais erosão por galgamento. Perde-se o apoio da cortina espessa, levando à ruptura do aterro.</a:t>
            </a:r>
            <a:endParaRPr lang="en-US" sz="2300" dirty="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4294967295"/>
          </p:nvPr>
        </p:nvSpPr>
        <p:spPr>
          <a:xfrm>
            <a:off x="3124200" y="6356350"/>
            <a:ext cx="2895600" cy="365125"/>
          </a:xfrm>
          <a:prstGeom prst="rect">
            <a:avLst/>
          </a:prstGeom>
          <a:noFill/>
        </p:spPr>
        <p:txBody>
          <a:bodyPr/>
          <a:lstStyle/>
          <a:p>
            <a:fld id="{9CD404D7-C803-4642-851F-A293E4F3E778}" type="slidenum">
              <a:rPr lang="en-US" smtClean="0"/>
              <a:pPr/>
              <a:t>82</a:t>
            </a:fld>
            <a:endParaRPr lang="en-US" smtClean="0"/>
          </a:p>
        </p:txBody>
      </p:sp>
      <p:sp>
        <p:nvSpPr>
          <p:cNvPr id="40963" name="Rectangle 2"/>
          <p:cNvSpPr>
            <a:spLocks noGrp="1" noChangeArrowheads="1"/>
          </p:cNvSpPr>
          <p:nvPr>
            <p:ph type="title"/>
          </p:nvPr>
        </p:nvSpPr>
        <p:spPr>
          <a:xfrm>
            <a:off x="685800" y="152400"/>
            <a:ext cx="7772400" cy="838200"/>
          </a:xfrm>
        </p:spPr>
        <p:txBody>
          <a:bodyPr>
            <a:noAutofit/>
          </a:bodyPr>
          <a:lstStyle/>
          <a:p>
            <a:pPr eaLnBrk="1" hangingPunct="1"/>
            <a:r>
              <a:rPr lang="en-US" sz="2800" dirty="0" smtClean="0"/>
              <a:t>Evans Creek</a:t>
            </a:r>
            <a:br>
              <a:rPr lang="en-US" sz="2800" dirty="0" smtClean="0"/>
            </a:br>
            <a:r>
              <a:rPr lang="en-US" sz="2800" dirty="0" err="1" smtClean="0">
                <a:solidFill>
                  <a:schemeClr val="tx1"/>
                </a:solidFill>
              </a:rPr>
              <a:t>Modo</a:t>
            </a:r>
            <a:r>
              <a:rPr lang="en-US" sz="2800" dirty="0" smtClean="0">
                <a:solidFill>
                  <a:schemeClr val="tx1"/>
                </a:solidFill>
              </a:rPr>
              <a:t> de </a:t>
            </a:r>
            <a:r>
              <a:rPr lang="en-US" sz="2800" dirty="0" err="1" smtClean="0">
                <a:solidFill>
                  <a:schemeClr val="tx1"/>
                </a:solidFill>
              </a:rPr>
              <a:t>Falha</a:t>
            </a:r>
            <a:r>
              <a:rPr lang="en-US" sz="2800" dirty="0" smtClean="0">
                <a:solidFill>
                  <a:schemeClr val="tx1"/>
                </a:solidFill>
              </a:rPr>
              <a:t> </a:t>
            </a:r>
            <a:r>
              <a:rPr lang="en-US" sz="2800" dirty="0" err="1" smtClean="0">
                <a:solidFill>
                  <a:schemeClr val="tx1"/>
                </a:solidFill>
              </a:rPr>
              <a:t>Potencial</a:t>
            </a:r>
            <a:r>
              <a:rPr lang="en-US" sz="2800" dirty="0" smtClean="0">
                <a:solidFill>
                  <a:schemeClr val="tx1"/>
                </a:solidFill>
              </a:rPr>
              <a:t> 3   - </a:t>
            </a:r>
            <a:r>
              <a:rPr lang="en-US" sz="2800" dirty="0" err="1" smtClean="0">
                <a:solidFill>
                  <a:schemeClr val="tx1"/>
                </a:solidFill>
              </a:rPr>
              <a:t>Ruptura</a:t>
            </a:r>
            <a:r>
              <a:rPr lang="en-US" sz="2800" dirty="0" smtClean="0">
                <a:solidFill>
                  <a:schemeClr val="tx1"/>
                </a:solidFill>
              </a:rPr>
              <a:t> da Cunha da </a:t>
            </a:r>
            <a:r>
              <a:rPr lang="en-US" sz="2800" dirty="0" err="1" smtClean="0">
                <a:solidFill>
                  <a:schemeClr val="tx1"/>
                </a:solidFill>
              </a:rPr>
              <a:t>Fundação</a:t>
            </a:r>
            <a:r>
              <a:rPr lang="en-US" sz="2800" dirty="0" smtClean="0">
                <a:solidFill>
                  <a:schemeClr val="tx1"/>
                </a:solidFill>
              </a:rPr>
              <a:t> da </a:t>
            </a:r>
            <a:r>
              <a:rPr lang="en-US" sz="2800" dirty="0" err="1" smtClean="0">
                <a:solidFill>
                  <a:schemeClr val="tx1"/>
                </a:solidFill>
              </a:rPr>
              <a:t>Barragens</a:t>
            </a:r>
            <a:r>
              <a:rPr lang="en-US" sz="2800" dirty="0" smtClean="0">
                <a:solidFill>
                  <a:schemeClr val="tx1"/>
                </a:solidFill>
              </a:rPr>
              <a:t> de </a:t>
            </a:r>
            <a:r>
              <a:rPr lang="en-US" sz="2800" dirty="0" err="1" smtClean="0">
                <a:solidFill>
                  <a:schemeClr val="tx1"/>
                </a:solidFill>
              </a:rPr>
              <a:t>Concreto</a:t>
            </a:r>
            <a:endParaRPr lang="en-US" sz="2800" dirty="0" smtClean="0">
              <a:solidFill>
                <a:schemeClr val="tx1"/>
              </a:solidFill>
            </a:endParaRPr>
          </a:p>
        </p:txBody>
      </p:sp>
      <p:pic>
        <p:nvPicPr>
          <p:cNvPr id="40964" name="Picture 3"/>
          <p:cNvPicPr>
            <a:picLocks noChangeAspect="1" noChangeArrowheads="1"/>
          </p:cNvPicPr>
          <p:nvPr/>
        </p:nvPicPr>
        <p:blipFill>
          <a:blip r:embed="rId2" cstate="print"/>
          <a:srcRect/>
          <a:stretch>
            <a:fillRect/>
          </a:stretch>
        </p:blipFill>
        <p:spPr bwMode="auto">
          <a:xfrm>
            <a:off x="1676400" y="1295400"/>
            <a:ext cx="6243638" cy="5030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a:spLocks noGrp="1"/>
          </p:cNvSpPr>
          <p:nvPr>
            <p:ph type="sldNum" sz="quarter" idx="4294967295"/>
          </p:nvPr>
        </p:nvSpPr>
        <p:spPr>
          <a:xfrm>
            <a:off x="3124200" y="6356350"/>
            <a:ext cx="2895600" cy="365125"/>
          </a:xfrm>
          <a:prstGeom prst="rect">
            <a:avLst/>
          </a:prstGeom>
          <a:noFill/>
        </p:spPr>
        <p:txBody>
          <a:bodyPr/>
          <a:lstStyle/>
          <a:p>
            <a:fld id="{60754F32-C921-4F3F-91F7-6BC68E2E1051}" type="slidenum">
              <a:rPr lang="en-US" smtClean="0"/>
              <a:pPr/>
              <a:t>83</a:t>
            </a:fld>
            <a:endParaRPr lang="en-US" smtClean="0"/>
          </a:p>
        </p:txBody>
      </p:sp>
      <p:sp>
        <p:nvSpPr>
          <p:cNvPr id="41987" name="Rectangle 2"/>
          <p:cNvSpPr>
            <a:spLocks noGrp="1" noChangeArrowheads="1"/>
          </p:cNvSpPr>
          <p:nvPr>
            <p:ph type="title"/>
          </p:nvPr>
        </p:nvSpPr>
        <p:spPr>
          <a:xfrm>
            <a:off x="228600" y="533400"/>
            <a:ext cx="8686800" cy="1600200"/>
          </a:xfrm>
        </p:spPr>
        <p:txBody>
          <a:bodyPr>
            <a:noAutofit/>
          </a:bodyPr>
          <a:lstStyle/>
          <a:p>
            <a:pPr eaLnBrk="1" hangingPunct="1"/>
            <a:r>
              <a:rPr lang="en-US" sz="2800" dirty="0" err="1"/>
              <a:t>Riacho</a:t>
            </a:r>
            <a:r>
              <a:rPr lang="en-US" sz="2800" dirty="0"/>
              <a:t> Evans – </a:t>
            </a:r>
            <a:r>
              <a:rPr lang="en-US" sz="2800" dirty="0" err="1"/>
              <a:t>Modo</a:t>
            </a:r>
            <a:r>
              <a:rPr lang="en-US" sz="2800" dirty="0"/>
              <a:t> </a:t>
            </a:r>
            <a:r>
              <a:rPr lang="en-US" sz="2800" dirty="0" smtClean="0">
                <a:solidFill>
                  <a:schemeClr val="tx1"/>
                </a:solidFill>
              </a:rPr>
              <a:t>de </a:t>
            </a:r>
            <a:r>
              <a:rPr lang="en-US" sz="2800" dirty="0" err="1" smtClean="0">
                <a:solidFill>
                  <a:schemeClr val="tx1"/>
                </a:solidFill>
              </a:rPr>
              <a:t>Falha</a:t>
            </a:r>
            <a:r>
              <a:rPr lang="en-US" sz="2800" dirty="0" smtClean="0">
                <a:solidFill>
                  <a:schemeClr val="tx1"/>
                </a:solidFill>
              </a:rPr>
              <a:t> </a:t>
            </a:r>
            <a:r>
              <a:rPr lang="en-US" sz="2800" dirty="0" err="1" smtClean="0">
                <a:solidFill>
                  <a:schemeClr val="tx1"/>
                </a:solidFill>
              </a:rPr>
              <a:t>Potencial</a:t>
            </a:r>
            <a:r>
              <a:rPr lang="en-US" sz="2800" dirty="0" smtClean="0">
                <a:solidFill>
                  <a:schemeClr val="tx1"/>
                </a:solidFill>
              </a:rPr>
              <a:t> 3:</a:t>
            </a:r>
            <a:br>
              <a:rPr lang="en-US" sz="2800" dirty="0" smtClean="0">
                <a:solidFill>
                  <a:schemeClr val="tx1"/>
                </a:solidFill>
              </a:rPr>
            </a:br>
            <a:r>
              <a:rPr lang="en-US" sz="2800" dirty="0" err="1" smtClean="0">
                <a:solidFill>
                  <a:schemeClr val="tx1"/>
                </a:solidFill>
              </a:rPr>
              <a:t>Falha</a:t>
            </a:r>
            <a:r>
              <a:rPr lang="en-US" sz="2800" dirty="0" smtClean="0">
                <a:solidFill>
                  <a:schemeClr val="tx1"/>
                </a:solidFill>
              </a:rPr>
              <a:t> de </a:t>
            </a:r>
            <a:r>
              <a:rPr lang="en-US" sz="2800" dirty="0" err="1" smtClean="0">
                <a:solidFill>
                  <a:schemeClr val="tx1"/>
                </a:solidFill>
              </a:rPr>
              <a:t>cunha</a:t>
            </a:r>
            <a:r>
              <a:rPr lang="en-US" sz="2800" dirty="0" smtClean="0">
                <a:solidFill>
                  <a:schemeClr val="tx1"/>
                </a:solidFill>
              </a:rPr>
              <a:t> </a:t>
            </a:r>
            <a:r>
              <a:rPr lang="en-US" sz="2800" dirty="0" err="1" smtClean="0">
                <a:solidFill>
                  <a:schemeClr val="tx1"/>
                </a:solidFill>
              </a:rPr>
              <a:t>em</a:t>
            </a:r>
            <a:r>
              <a:rPr lang="en-US" sz="2800" dirty="0" smtClean="0">
                <a:solidFill>
                  <a:schemeClr val="tx1"/>
                </a:solidFill>
              </a:rPr>
              <a:t> </a:t>
            </a:r>
            <a:r>
              <a:rPr lang="en-US" sz="2800" dirty="0" err="1" smtClean="0">
                <a:solidFill>
                  <a:schemeClr val="tx1"/>
                </a:solidFill>
              </a:rPr>
              <a:t>barragem</a:t>
            </a:r>
            <a:r>
              <a:rPr lang="en-US" sz="2800" dirty="0" smtClean="0">
                <a:solidFill>
                  <a:schemeClr val="tx1"/>
                </a:solidFill>
              </a:rPr>
              <a:t> de </a:t>
            </a:r>
            <a:r>
              <a:rPr lang="en-US" sz="2800" dirty="0" err="1" smtClean="0">
                <a:solidFill>
                  <a:schemeClr val="tx1"/>
                </a:solidFill>
              </a:rPr>
              <a:t>concreto</a:t>
            </a:r>
            <a:r>
              <a:rPr lang="en-US" sz="2800" dirty="0" smtClean="0">
                <a:solidFill>
                  <a:schemeClr val="tx1"/>
                </a:solidFill>
              </a:rPr>
              <a:t> de </a:t>
            </a:r>
            <a:r>
              <a:rPr lang="en-US" sz="2800" dirty="0" err="1" smtClean="0">
                <a:solidFill>
                  <a:schemeClr val="tx1"/>
                </a:solidFill>
              </a:rPr>
              <a:t>gravidade</a:t>
            </a:r>
            <a:r>
              <a:rPr lang="en-US" sz="2800" dirty="0" smtClean="0">
                <a:solidFill>
                  <a:schemeClr val="tx1"/>
                </a:solidFill>
              </a:rPr>
              <a:t>, </a:t>
            </a:r>
            <a:r>
              <a:rPr lang="en-US" sz="2800" dirty="0" err="1" smtClean="0">
                <a:solidFill>
                  <a:schemeClr val="tx1"/>
                </a:solidFill>
              </a:rPr>
              <a:t>por</a:t>
            </a:r>
            <a:r>
              <a:rPr lang="en-US" sz="2800" dirty="0" smtClean="0">
                <a:solidFill>
                  <a:schemeClr val="tx1"/>
                </a:solidFill>
              </a:rPr>
              <a:t> </a:t>
            </a:r>
            <a:r>
              <a:rPr lang="en-US" sz="2800" dirty="0" err="1" smtClean="0">
                <a:solidFill>
                  <a:schemeClr val="tx1"/>
                </a:solidFill>
              </a:rPr>
              <a:t>deslizamento</a:t>
            </a:r>
            <a:r>
              <a:rPr lang="en-US" sz="2800" dirty="0" smtClean="0">
                <a:solidFill>
                  <a:schemeClr val="tx1"/>
                </a:solidFill>
              </a:rPr>
              <a:t> da </a:t>
            </a:r>
            <a:r>
              <a:rPr lang="en-US" sz="2800" dirty="0" err="1" smtClean="0">
                <a:solidFill>
                  <a:schemeClr val="tx1"/>
                </a:solidFill>
              </a:rPr>
              <a:t>ombreira</a:t>
            </a:r>
            <a:r>
              <a:rPr lang="en-US" sz="2800" dirty="0" smtClean="0">
                <a:solidFill>
                  <a:schemeClr val="tx1"/>
                </a:solidFill>
              </a:rPr>
              <a:t> superior </a:t>
            </a:r>
            <a:r>
              <a:rPr lang="en-US" sz="2800" dirty="0" err="1" smtClean="0">
                <a:solidFill>
                  <a:schemeClr val="tx1"/>
                </a:solidFill>
              </a:rPr>
              <a:t>direita</a:t>
            </a:r>
            <a:endParaRPr lang="en-US" sz="2800" dirty="0" smtClean="0">
              <a:solidFill>
                <a:schemeClr val="tx1"/>
              </a:solidFill>
            </a:endParaRPr>
          </a:p>
        </p:txBody>
      </p:sp>
      <p:sp>
        <p:nvSpPr>
          <p:cNvPr id="41988" name="Rectangle 3"/>
          <p:cNvSpPr>
            <a:spLocks noGrp="1" noChangeArrowheads="1"/>
          </p:cNvSpPr>
          <p:nvPr>
            <p:ph type="body" idx="1"/>
          </p:nvPr>
        </p:nvSpPr>
        <p:spPr>
          <a:xfrm>
            <a:off x="381000" y="2743200"/>
            <a:ext cx="8382000" cy="3657600"/>
          </a:xfrm>
          <a:noFill/>
        </p:spPr>
        <p:txBody>
          <a:bodyPr>
            <a:normAutofit fontScale="92500" lnSpcReduction="10000"/>
          </a:bodyPr>
          <a:lstStyle/>
          <a:p>
            <a:pPr marL="0" indent="0" eaLnBrk="1" hangingPunct="1">
              <a:lnSpc>
                <a:spcPct val="120000"/>
              </a:lnSpc>
              <a:spcBef>
                <a:spcPts val="0"/>
              </a:spcBef>
              <a:buFontTx/>
              <a:buNone/>
            </a:pPr>
            <a:r>
              <a:rPr lang="pt-BR" sz="2400" dirty="0" smtClean="0"/>
              <a:t>Há uma cunha </a:t>
            </a:r>
            <a:r>
              <a:rPr lang="pt-BR" sz="2400" dirty="0"/>
              <a:t>em potencial </a:t>
            </a:r>
            <a:r>
              <a:rPr lang="pt-BR" sz="2400" dirty="0" smtClean="0"/>
              <a:t>na fundação debaixo dos dois blocos ao lado direito da barragem de concreto de gravidade. O encontro da interseção da zona de cisalhamento com uma junta vertical sobe no sentido de jusante e para dentro da ombreira (ou para dentro da estrutura). O aumento da subpressão e das forças motrizes por uma elevação prolongada da cota ou por um terremoto iniciariam um deslizamento da cunha e a ruptura </a:t>
            </a:r>
            <a:r>
              <a:rPr lang="pt-BR" sz="2400" dirty="0" smtClean="0">
                <a:solidFill>
                  <a:srgbClr val="000000"/>
                </a:solidFill>
              </a:rPr>
              <a:t>da barragem com o movimento para jusante da cunha, esvaziando </a:t>
            </a:r>
            <a:r>
              <a:rPr lang="pt-BR" sz="2400" dirty="0" smtClean="0"/>
              <a:t>rapidamente o reservatório até o nível da galeria da barragem.</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p:cNvSpPr>
            <a:spLocks noGrp="1"/>
          </p:cNvSpPr>
          <p:nvPr>
            <p:ph type="sldNum" sz="quarter" idx="4294967295"/>
          </p:nvPr>
        </p:nvSpPr>
        <p:spPr>
          <a:xfrm>
            <a:off x="3124200" y="6356350"/>
            <a:ext cx="2895600" cy="365125"/>
          </a:xfrm>
          <a:prstGeom prst="rect">
            <a:avLst/>
          </a:prstGeom>
          <a:noFill/>
        </p:spPr>
        <p:txBody>
          <a:bodyPr/>
          <a:lstStyle/>
          <a:p>
            <a:fld id="{5FE41A13-9361-4549-957A-551D01073B3D}" type="slidenum">
              <a:rPr lang="en-US" smtClean="0"/>
              <a:pPr/>
              <a:t>84</a:t>
            </a:fld>
            <a:endParaRPr lang="en-US" smtClean="0"/>
          </a:p>
        </p:txBody>
      </p:sp>
      <p:sp>
        <p:nvSpPr>
          <p:cNvPr id="44035" name="Rectangle 2"/>
          <p:cNvSpPr>
            <a:spLocks noGrp="1" noChangeArrowheads="1"/>
          </p:cNvSpPr>
          <p:nvPr>
            <p:ph type="title"/>
          </p:nvPr>
        </p:nvSpPr>
        <p:spPr>
          <a:xfrm>
            <a:off x="76200" y="228600"/>
            <a:ext cx="8915400" cy="1384995"/>
          </a:xfrm>
          <a:noFill/>
        </p:spPr>
        <p:txBody>
          <a:bodyPr>
            <a:spAutoFit/>
          </a:bodyPr>
          <a:lstStyle/>
          <a:p>
            <a:pPr eaLnBrk="0" hangingPunct="0">
              <a:spcBef>
                <a:spcPct val="20000"/>
              </a:spcBef>
            </a:pPr>
            <a:r>
              <a:rPr lang="en-US" sz="2800" dirty="0" err="1" smtClean="0"/>
              <a:t>Riacho</a:t>
            </a:r>
            <a:r>
              <a:rPr lang="en-US" sz="2800" dirty="0" smtClean="0"/>
              <a:t> </a:t>
            </a:r>
            <a:r>
              <a:rPr lang="en-US" sz="2800" dirty="0"/>
              <a:t>Evans</a:t>
            </a:r>
            <a:br>
              <a:rPr lang="en-US" sz="2800" dirty="0"/>
            </a:br>
            <a:r>
              <a:rPr lang="en-US" sz="2800" dirty="0" err="1"/>
              <a:t>Modo</a:t>
            </a:r>
            <a:r>
              <a:rPr lang="en-US" sz="2800" dirty="0"/>
              <a:t> </a:t>
            </a:r>
            <a:r>
              <a:rPr lang="en-US" sz="2800" dirty="0" smtClean="0"/>
              <a:t>de </a:t>
            </a:r>
            <a:r>
              <a:rPr lang="en-US" sz="2800" dirty="0" err="1" smtClean="0">
                <a:solidFill>
                  <a:schemeClr val="tx1"/>
                </a:solidFill>
              </a:rPr>
              <a:t>Falha</a:t>
            </a:r>
            <a:r>
              <a:rPr lang="en-US" sz="2800" dirty="0" smtClean="0">
                <a:solidFill>
                  <a:schemeClr val="tx1"/>
                </a:solidFill>
              </a:rPr>
              <a:t> </a:t>
            </a:r>
            <a:r>
              <a:rPr lang="en-US" sz="2800" dirty="0" err="1" smtClean="0">
                <a:solidFill>
                  <a:schemeClr val="tx1"/>
                </a:solidFill>
              </a:rPr>
              <a:t>Potencial</a:t>
            </a:r>
            <a:r>
              <a:rPr lang="en-US" sz="2800" dirty="0" smtClean="0">
                <a:solidFill>
                  <a:schemeClr val="tx1"/>
                </a:solidFill>
              </a:rPr>
              <a:t> </a:t>
            </a:r>
            <a:r>
              <a:rPr lang="en-US" sz="2800" dirty="0"/>
              <a:t>1  -  </a:t>
            </a:r>
            <a:r>
              <a:rPr lang="en-US" sz="2800" dirty="0" err="1"/>
              <a:t>Erosão</a:t>
            </a:r>
            <a:r>
              <a:rPr lang="en-US" sz="2800" dirty="0"/>
              <a:t> </a:t>
            </a:r>
            <a:r>
              <a:rPr lang="en-US" sz="2800" dirty="0" smtClean="0"/>
              <a:t>tubular de </a:t>
            </a:r>
            <a:r>
              <a:rPr lang="en-US" sz="2800" dirty="0" err="1"/>
              <a:t>areia</a:t>
            </a:r>
            <a:r>
              <a:rPr lang="en-US" sz="2800" dirty="0"/>
              <a:t> e </a:t>
            </a:r>
            <a:r>
              <a:rPr lang="en-US" sz="2800" dirty="0" err="1"/>
              <a:t>silte</a:t>
            </a:r>
            <a:r>
              <a:rPr lang="en-US" sz="2800" dirty="0"/>
              <a:t> </a:t>
            </a:r>
            <a:r>
              <a:rPr lang="en-US" sz="2800" dirty="0" smtClean="0"/>
              <a:t>do </a:t>
            </a:r>
            <a:r>
              <a:rPr lang="en-US" sz="2800" dirty="0" err="1"/>
              <a:t>aterro</a:t>
            </a:r>
            <a:r>
              <a:rPr lang="en-US" sz="2800" dirty="0"/>
              <a:t> </a:t>
            </a:r>
            <a:r>
              <a:rPr lang="en-US" sz="2800" dirty="0" err="1"/>
              <a:t>assentado</a:t>
            </a:r>
            <a:r>
              <a:rPr lang="en-US" sz="2800" dirty="0"/>
              <a:t> </a:t>
            </a:r>
            <a:r>
              <a:rPr lang="en-US" sz="2800" dirty="0" err="1"/>
              <a:t>na</a:t>
            </a:r>
            <a:r>
              <a:rPr lang="en-US" sz="2800" dirty="0"/>
              <a:t> </a:t>
            </a:r>
            <a:r>
              <a:rPr lang="en-US" sz="2800" dirty="0" err="1" smtClean="0"/>
              <a:t>rocha</a:t>
            </a:r>
            <a:endParaRPr lang="en-US" sz="2800" dirty="0" smtClean="0"/>
          </a:p>
        </p:txBody>
      </p:sp>
      <p:sp>
        <p:nvSpPr>
          <p:cNvPr id="44036" name="Rectangle 3"/>
          <p:cNvSpPr>
            <a:spLocks noGrp="1" noChangeArrowheads="1"/>
          </p:cNvSpPr>
          <p:nvPr>
            <p:ph type="body" idx="1"/>
          </p:nvPr>
        </p:nvSpPr>
        <p:spPr>
          <a:xfrm>
            <a:off x="228600" y="1905000"/>
            <a:ext cx="8686800" cy="4495800"/>
          </a:xfrm>
          <a:noFill/>
        </p:spPr>
        <p:txBody>
          <a:bodyPr wrap="square">
            <a:normAutofit lnSpcReduction="10000"/>
          </a:bodyPr>
          <a:lstStyle/>
          <a:p>
            <a:pPr marL="0" indent="0" eaLnBrk="1" hangingPunct="1">
              <a:lnSpc>
                <a:spcPct val="110000"/>
              </a:lnSpc>
              <a:spcBef>
                <a:spcPts val="0"/>
              </a:spcBef>
              <a:spcAft>
                <a:spcPts val="1200"/>
              </a:spcAft>
              <a:buFontTx/>
              <a:buNone/>
              <a:tabLst>
                <a:tab pos="4572000" algn="l"/>
              </a:tabLst>
            </a:pPr>
            <a:r>
              <a:rPr lang="pt-BR" sz="2200" u="sng" dirty="0"/>
              <a:t>Fatores adversos / + </a:t>
            </a:r>
            <a:r>
              <a:rPr lang="pt-BR" sz="2200" u="sng" dirty="0" smtClean="0"/>
              <a:t>prováveis</a:t>
            </a:r>
            <a:r>
              <a:rPr lang="pt-BR" sz="2200" u="sng" dirty="0"/>
              <a:t>	Fatores favoráveis / - prováveis </a:t>
            </a:r>
            <a:endParaRPr lang="pt-BR" sz="2200" u="sng" dirty="0" smtClean="0"/>
          </a:p>
          <a:p>
            <a:pPr marL="0" indent="0" eaLnBrk="1" hangingPunct="1">
              <a:lnSpc>
                <a:spcPct val="110000"/>
              </a:lnSpc>
              <a:spcBef>
                <a:spcPts val="0"/>
              </a:spcBef>
              <a:spcAft>
                <a:spcPts val="1200"/>
              </a:spcAft>
              <a:buFontTx/>
              <a:buNone/>
              <a:tabLst>
                <a:tab pos="4572000" algn="l"/>
              </a:tabLst>
            </a:pPr>
            <a:r>
              <a:rPr lang="pt-BR" sz="2200" dirty="0" smtClean="0">
                <a:solidFill>
                  <a:srgbClr val="C00000"/>
                </a:solidFill>
              </a:rPr>
              <a:t>- Percolação sai sem proteção</a:t>
            </a:r>
            <a:r>
              <a:rPr lang="pt-BR" sz="2200" dirty="0" smtClean="0">
                <a:solidFill>
                  <a:srgbClr val="006600"/>
                </a:solidFill>
              </a:rPr>
              <a:t>	-  Percolação monitorada</a:t>
            </a:r>
          </a:p>
          <a:p>
            <a:pPr marL="0" lvl="1" indent="17463">
              <a:buNone/>
              <a:tabLst>
                <a:tab pos="177800" algn="l"/>
                <a:tab pos="4572000" algn="l"/>
                <a:tab pos="4845050" algn="l"/>
              </a:tabLst>
            </a:pPr>
            <a:r>
              <a:rPr lang="pt-BR" sz="2200" dirty="0" smtClean="0">
                <a:solidFill>
                  <a:srgbClr val="C00000"/>
                </a:solidFill>
              </a:rPr>
              <a:t>-	Partículas finas não capturadas</a:t>
            </a:r>
            <a:r>
              <a:rPr lang="pt-BR" sz="2200" dirty="0" smtClean="0">
                <a:solidFill>
                  <a:srgbClr val="006600"/>
                </a:solidFill>
              </a:rPr>
              <a:t>	- 	Nenhuma evidência visual de</a:t>
            </a:r>
          </a:p>
          <a:p>
            <a:pPr marL="0" indent="17463" eaLnBrk="1" hangingPunct="1">
              <a:buNone/>
              <a:tabLst>
                <a:tab pos="177800" algn="l"/>
                <a:tab pos="4572000" algn="l"/>
                <a:tab pos="4845050" algn="l"/>
              </a:tabLst>
            </a:pPr>
            <a:r>
              <a:rPr lang="pt-BR" sz="2200" dirty="0" smtClean="0">
                <a:solidFill>
                  <a:srgbClr val="006600"/>
                </a:solidFill>
              </a:rPr>
              <a:t>	</a:t>
            </a:r>
            <a:r>
              <a:rPr lang="pt-BR" sz="2200" dirty="0" smtClean="0">
                <a:solidFill>
                  <a:srgbClr val="C00000"/>
                </a:solidFill>
              </a:rPr>
              <a:t>pelo canal</a:t>
            </a:r>
            <a:r>
              <a:rPr lang="pt-BR" sz="2200" dirty="0" smtClean="0">
                <a:solidFill>
                  <a:srgbClr val="006600"/>
                </a:solidFill>
              </a:rPr>
              <a:t>		colapso até hoje</a:t>
            </a:r>
          </a:p>
          <a:p>
            <a:pPr marL="0" indent="17463" eaLnBrk="1" hangingPunct="1">
              <a:buFontTx/>
              <a:buNone/>
              <a:tabLst>
                <a:tab pos="177800" algn="l"/>
                <a:tab pos="4572000" algn="l"/>
                <a:tab pos="4845050" algn="l"/>
              </a:tabLst>
            </a:pPr>
            <a:r>
              <a:rPr lang="pt-BR" sz="2200" dirty="0" smtClean="0">
                <a:solidFill>
                  <a:srgbClr val="C00000"/>
                </a:solidFill>
              </a:rPr>
              <a:t>-	Fluxo de percolação significativa</a:t>
            </a:r>
            <a:r>
              <a:rPr lang="pt-BR" sz="2200" dirty="0" smtClean="0">
                <a:solidFill>
                  <a:srgbClr val="FFFF00"/>
                </a:solidFill>
              </a:rPr>
              <a:t>	</a:t>
            </a:r>
            <a:r>
              <a:rPr lang="pt-BR" sz="2200" dirty="0" smtClean="0">
                <a:solidFill>
                  <a:srgbClr val="006600"/>
                </a:solidFill>
              </a:rPr>
              <a:t>-	 Cota d’água deve ser alta</a:t>
            </a:r>
          </a:p>
          <a:p>
            <a:pPr marL="4932362" lvl="2" indent="-342900" eaLnBrk="1" hangingPunct="1">
              <a:buFontTx/>
              <a:buChar char="-"/>
              <a:tabLst>
                <a:tab pos="4845050" algn="l"/>
              </a:tabLst>
            </a:pPr>
            <a:r>
              <a:rPr lang="pt-BR" sz="2200" dirty="0" smtClean="0">
                <a:solidFill>
                  <a:srgbClr val="006600"/>
                </a:solidFill>
              </a:rPr>
              <a:t>Erosão de areia por juntas de granito improvável</a:t>
            </a:r>
          </a:p>
          <a:p>
            <a:pPr marL="4932362" lvl="2" indent="-342900" eaLnBrk="1" hangingPunct="1">
              <a:buFontTx/>
              <a:buChar char="-"/>
              <a:tabLst>
                <a:tab pos="4845050" algn="l"/>
              </a:tabLst>
            </a:pPr>
            <a:r>
              <a:rPr lang="pt-BR" sz="2200" dirty="0" smtClean="0">
                <a:solidFill>
                  <a:srgbClr val="006600"/>
                </a:solidFill>
              </a:rPr>
              <a:t>Sem evidência visual de partículas finas até hoje</a:t>
            </a:r>
          </a:p>
          <a:p>
            <a:pPr marL="4932362" lvl="2" indent="-342900" eaLnBrk="1" hangingPunct="1">
              <a:buFontTx/>
              <a:buChar char="-"/>
              <a:tabLst>
                <a:tab pos="4845050" algn="l"/>
              </a:tabLst>
            </a:pPr>
            <a:r>
              <a:rPr lang="pt-BR" sz="2200" dirty="0" smtClean="0">
                <a:solidFill>
                  <a:srgbClr val="006600"/>
                </a:solidFill>
              </a:rPr>
              <a:t>Possível plano de escorregamento é raso</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4294967295"/>
          </p:nvPr>
        </p:nvSpPr>
        <p:spPr>
          <a:xfrm>
            <a:off x="3124200" y="6356350"/>
            <a:ext cx="2895600" cy="365125"/>
          </a:xfrm>
          <a:prstGeom prst="rect">
            <a:avLst/>
          </a:prstGeom>
          <a:noFill/>
        </p:spPr>
        <p:txBody>
          <a:bodyPr/>
          <a:lstStyle/>
          <a:p>
            <a:fld id="{34A9A02F-36F7-4F25-823F-37AF4513CF53}" type="slidenum">
              <a:rPr lang="en-US" smtClean="0"/>
              <a:pPr/>
              <a:t>85</a:t>
            </a:fld>
            <a:endParaRPr lang="en-US" smtClean="0"/>
          </a:p>
        </p:txBody>
      </p:sp>
      <p:sp>
        <p:nvSpPr>
          <p:cNvPr id="45059" name="Rectangle 2"/>
          <p:cNvSpPr>
            <a:spLocks noGrp="1" noChangeArrowheads="1"/>
          </p:cNvSpPr>
          <p:nvPr>
            <p:ph type="title"/>
          </p:nvPr>
        </p:nvSpPr>
        <p:spPr>
          <a:xfrm>
            <a:off x="228600" y="367843"/>
            <a:ext cx="8686800" cy="1815882"/>
          </a:xfrm>
          <a:noFill/>
        </p:spPr>
        <p:txBody>
          <a:bodyPr>
            <a:spAutoFit/>
          </a:bodyPr>
          <a:lstStyle/>
          <a:p>
            <a:pPr eaLnBrk="1" hangingPunct="1"/>
            <a:r>
              <a:rPr lang="en-US" sz="2800" dirty="0" err="1"/>
              <a:t>Riacho</a:t>
            </a:r>
            <a:r>
              <a:rPr lang="en-US" sz="2800" dirty="0"/>
              <a:t> Evans – </a:t>
            </a:r>
            <a:r>
              <a:rPr lang="en-US" sz="2800" dirty="0" err="1">
                <a:solidFill>
                  <a:schemeClr val="tx1"/>
                </a:solidFill>
              </a:rPr>
              <a:t>Modo</a:t>
            </a:r>
            <a:r>
              <a:rPr lang="en-US" sz="2800" dirty="0">
                <a:solidFill>
                  <a:schemeClr val="tx1"/>
                </a:solidFill>
              </a:rPr>
              <a:t> </a:t>
            </a:r>
            <a:r>
              <a:rPr lang="en-US" sz="2800" dirty="0" smtClean="0">
                <a:solidFill>
                  <a:schemeClr val="tx1"/>
                </a:solidFill>
              </a:rPr>
              <a:t>de </a:t>
            </a:r>
            <a:r>
              <a:rPr lang="en-US" sz="2800" dirty="0" err="1" smtClean="0">
                <a:solidFill>
                  <a:schemeClr val="tx1"/>
                </a:solidFill>
              </a:rPr>
              <a:t>Falha</a:t>
            </a:r>
            <a:r>
              <a:rPr lang="en-US" sz="2800" dirty="0" smtClean="0">
                <a:solidFill>
                  <a:schemeClr val="tx1"/>
                </a:solidFill>
              </a:rPr>
              <a:t> </a:t>
            </a:r>
            <a:r>
              <a:rPr lang="en-US" sz="2800" dirty="0" err="1" smtClean="0">
                <a:solidFill>
                  <a:schemeClr val="tx1"/>
                </a:solidFill>
              </a:rPr>
              <a:t>Potencial</a:t>
            </a:r>
            <a:r>
              <a:rPr lang="en-US" sz="2800" dirty="0" smtClean="0">
                <a:solidFill>
                  <a:schemeClr val="tx1"/>
                </a:solidFill>
              </a:rPr>
              <a:t> </a:t>
            </a:r>
            <a:r>
              <a:rPr lang="en-US" sz="2800" dirty="0">
                <a:solidFill>
                  <a:schemeClr val="tx1"/>
                </a:solidFill>
              </a:rPr>
              <a:t>2:</a:t>
            </a:r>
            <a:br>
              <a:rPr lang="en-US" sz="2800" dirty="0">
                <a:solidFill>
                  <a:schemeClr val="tx1"/>
                </a:solidFill>
              </a:rPr>
            </a:br>
            <a:r>
              <a:rPr lang="en-US" sz="2800" dirty="0">
                <a:solidFill>
                  <a:schemeClr val="tx1"/>
                </a:solidFill>
              </a:rPr>
              <a:t>Galgamento da </a:t>
            </a:r>
            <a:r>
              <a:rPr lang="en-US" sz="2800" dirty="0" err="1">
                <a:solidFill>
                  <a:schemeClr val="tx1"/>
                </a:solidFill>
              </a:rPr>
              <a:t>barragem</a:t>
            </a:r>
            <a:r>
              <a:rPr lang="en-US" sz="2800" dirty="0">
                <a:solidFill>
                  <a:schemeClr val="tx1"/>
                </a:solidFill>
              </a:rPr>
              <a:t> de </a:t>
            </a:r>
            <a:r>
              <a:rPr lang="en-US" sz="2800" dirty="0" err="1">
                <a:solidFill>
                  <a:schemeClr val="tx1"/>
                </a:solidFill>
              </a:rPr>
              <a:t>aterro</a:t>
            </a:r>
            <a:r>
              <a:rPr lang="en-US" sz="2800" dirty="0">
                <a:solidFill>
                  <a:schemeClr val="tx1"/>
                </a:solidFill>
              </a:rPr>
              <a:t> </a:t>
            </a:r>
            <a:r>
              <a:rPr lang="en-US" sz="2800" dirty="0" err="1">
                <a:solidFill>
                  <a:schemeClr val="tx1"/>
                </a:solidFill>
              </a:rPr>
              <a:t>por</a:t>
            </a:r>
            <a:r>
              <a:rPr lang="en-US" sz="2800" dirty="0">
                <a:solidFill>
                  <a:schemeClr val="tx1"/>
                </a:solidFill>
              </a:rPr>
              <a:t> </a:t>
            </a:r>
            <a:r>
              <a:rPr lang="en-US" sz="2800" dirty="0" err="1">
                <a:solidFill>
                  <a:schemeClr val="tx1"/>
                </a:solidFill>
              </a:rPr>
              <a:t>grande</a:t>
            </a:r>
            <a:r>
              <a:rPr lang="en-US" sz="2800" dirty="0">
                <a:solidFill>
                  <a:schemeClr val="tx1"/>
                </a:solidFill>
              </a:rPr>
              <a:t> </a:t>
            </a:r>
            <a:r>
              <a:rPr lang="en-US" sz="2800" dirty="0" err="1" smtClean="0">
                <a:solidFill>
                  <a:schemeClr val="tx1"/>
                </a:solidFill>
              </a:rPr>
              <a:t>cheia</a:t>
            </a:r>
            <a:r>
              <a:rPr lang="en-US" sz="2800" dirty="0" smtClean="0">
                <a:solidFill>
                  <a:schemeClr val="tx1"/>
                </a:solidFill>
              </a:rPr>
              <a:t> superior </a:t>
            </a:r>
            <a:r>
              <a:rPr lang="en-US" sz="2800" dirty="0">
                <a:solidFill>
                  <a:schemeClr val="tx1"/>
                </a:solidFill>
              </a:rPr>
              <a:t>à </a:t>
            </a:r>
            <a:r>
              <a:rPr lang="en-US" sz="2800" dirty="0" err="1">
                <a:solidFill>
                  <a:schemeClr val="tx1"/>
                </a:solidFill>
              </a:rPr>
              <a:t>capacidade</a:t>
            </a:r>
            <a:r>
              <a:rPr lang="en-US" sz="2800" dirty="0">
                <a:solidFill>
                  <a:schemeClr val="tx1"/>
                </a:solidFill>
              </a:rPr>
              <a:t> da </a:t>
            </a:r>
            <a:r>
              <a:rPr lang="en-US" sz="2800" dirty="0" err="1">
                <a:solidFill>
                  <a:schemeClr val="tx1"/>
                </a:solidFill>
              </a:rPr>
              <a:t>comporta</a:t>
            </a:r>
            <a:r>
              <a:rPr lang="en-US" sz="2800" dirty="0">
                <a:solidFill>
                  <a:schemeClr val="tx1"/>
                </a:solidFill>
              </a:rPr>
              <a:t> do </a:t>
            </a:r>
            <a:r>
              <a:rPr lang="en-US" sz="2800" dirty="0" err="1">
                <a:solidFill>
                  <a:schemeClr val="tx1"/>
                </a:solidFill>
              </a:rPr>
              <a:t>vertedouro</a:t>
            </a:r>
            <a:r>
              <a:rPr lang="en-US" sz="2800" dirty="0">
                <a:solidFill>
                  <a:schemeClr val="tx1"/>
                </a:solidFill>
              </a:rPr>
              <a:t> </a:t>
            </a:r>
            <a:r>
              <a:rPr lang="en-US" sz="2800" dirty="0" err="1">
                <a:solidFill>
                  <a:schemeClr val="tx1"/>
                </a:solidFill>
              </a:rPr>
              <a:t>ou</a:t>
            </a:r>
            <a:r>
              <a:rPr lang="en-US" sz="2800" dirty="0">
                <a:solidFill>
                  <a:schemeClr val="tx1"/>
                </a:solidFill>
              </a:rPr>
              <a:t> </a:t>
            </a:r>
            <a:r>
              <a:rPr lang="en-US" sz="2800" dirty="0" err="1">
                <a:solidFill>
                  <a:schemeClr val="tx1"/>
                </a:solidFill>
              </a:rPr>
              <a:t>por</a:t>
            </a:r>
            <a:r>
              <a:rPr lang="en-US" sz="2800" dirty="0">
                <a:solidFill>
                  <a:schemeClr val="tx1"/>
                </a:solidFill>
              </a:rPr>
              <a:t> </a:t>
            </a:r>
            <a:r>
              <a:rPr lang="en-US" sz="2800" dirty="0" err="1" smtClean="0">
                <a:solidFill>
                  <a:schemeClr val="tx1"/>
                </a:solidFill>
              </a:rPr>
              <a:t>cheia</a:t>
            </a:r>
            <a:r>
              <a:rPr lang="en-US" sz="2800" dirty="0" smtClean="0">
                <a:solidFill>
                  <a:schemeClr val="tx1"/>
                </a:solidFill>
              </a:rPr>
              <a:t> </a:t>
            </a:r>
            <a:r>
              <a:rPr lang="en-US" sz="2800" dirty="0" err="1" smtClean="0">
                <a:solidFill>
                  <a:schemeClr val="tx1"/>
                </a:solidFill>
              </a:rPr>
              <a:t>menor</a:t>
            </a:r>
            <a:r>
              <a:rPr lang="en-US" sz="2800" dirty="0" smtClean="0">
                <a:solidFill>
                  <a:schemeClr val="tx1"/>
                </a:solidFill>
              </a:rPr>
              <a:t> </a:t>
            </a:r>
            <a:r>
              <a:rPr lang="en-US" sz="2800" dirty="0">
                <a:solidFill>
                  <a:schemeClr val="tx1"/>
                </a:solidFill>
              </a:rPr>
              <a:t>com </a:t>
            </a:r>
            <a:r>
              <a:rPr lang="en-US" sz="2800" dirty="0" err="1">
                <a:solidFill>
                  <a:schemeClr val="tx1"/>
                </a:solidFill>
              </a:rPr>
              <a:t>bloqueio</a:t>
            </a:r>
            <a:r>
              <a:rPr lang="en-US" sz="2800" dirty="0">
                <a:solidFill>
                  <a:schemeClr val="tx1"/>
                </a:solidFill>
              </a:rPr>
              <a:t> </a:t>
            </a:r>
            <a:r>
              <a:rPr lang="en-US" sz="2800" dirty="0" err="1">
                <a:solidFill>
                  <a:schemeClr val="tx1"/>
                </a:solidFill>
              </a:rPr>
              <a:t>por</a:t>
            </a:r>
            <a:r>
              <a:rPr lang="en-US" sz="2800" dirty="0">
                <a:solidFill>
                  <a:schemeClr val="tx1"/>
                </a:solidFill>
              </a:rPr>
              <a:t> </a:t>
            </a:r>
            <a:r>
              <a:rPr lang="en-US" sz="2800" dirty="0" err="1">
                <a:solidFill>
                  <a:schemeClr val="tx1"/>
                </a:solidFill>
              </a:rPr>
              <a:t>detritos</a:t>
            </a:r>
            <a:endParaRPr lang="en-US" sz="2800" dirty="0" smtClean="0">
              <a:solidFill>
                <a:schemeClr val="tx1"/>
              </a:solidFill>
            </a:endParaRPr>
          </a:p>
        </p:txBody>
      </p:sp>
      <p:sp>
        <p:nvSpPr>
          <p:cNvPr id="45060" name="Rectangle 3"/>
          <p:cNvSpPr>
            <a:spLocks noGrp="1" noChangeArrowheads="1"/>
          </p:cNvSpPr>
          <p:nvPr>
            <p:ph type="body" idx="1"/>
          </p:nvPr>
        </p:nvSpPr>
        <p:spPr>
          <a:xfrm>
            <a:off x="228600" y="2438400"/>
            <a:ext cx="8763000" cy="4038600"/>
          </a:xfrm>
          <a:noFill/>
        </p:spPr>
        <p:txBody>
          <a:bodyPr wrap="square">
            <a:normAutofit fontScale="92500"/>
          </a:bodyPr>
          <a:lstStyle/>
          <a:p>
            <a:pPr marL="0" indent="0" eaLnBrk="1" hangingPunct="1">
              <a:spcBef>
                <a:spcPts val="0"/>
              </a:spcBef>
              <a:spcAft>
                <a:spcPts val="600"/>
              </a:spcAft>
              <a:buFontTx/>
              <a:buNone/>
            </a:pPr>
            <a:r>
              <a:rPr lang="pt-BR" sz="2400" u="sng" dirty="0"/>
              <a:t>Fatores adversos / + </a:t>
            </a:r>
            <a:r>
              <a:rPr lang="pt-BR" sz="2400" u="sng" dirty="0" smtClean="0"/>
              <a:t>prováveis</a:t>
            </a:r>
            <a:r>
              <a:rPr lang="pt-BR" sz="2400" u="sng" dirty="0"/>
              <a:t>	Fatores favoráveis / - prováveis</a:t>
            </a:r>
            <a:endParaRPr lang="en-US" sz="2400" dirty="0" smtClean="0"/>
          </a:p>
          <a:p>
            <a:pPr eaLnBrk="1" hangingPunct="1">
              <a:buFontTx/>
              <a:buNone/>
            </a:pPr>
            <a:r>
              <a:rPr lang="en-US" sz="2400" dirty="0" smtClean="0">
                <a:solidFill>
                  <a:srgbClr val="C00000"/>
                </a:solidFill>
              </a:rPr>
              <a:t>- Galgamento a </a:t>
            </a:r>
            <a:r>
              <a:rPr lang="en-US" sz="2400" dirty="0" err="1" smtClean="0">
                <a:solidFill>
                  <a:srgbClr val="C00000"/>
                </a:solidFill>
              </a:rPr>
              <a:t>vazões</a:t>
            </a:r>
            <a:r>
              <a:rPr lang="en-US" sz="2400" dirty="0" smtClean="0">
                <a:solidFill>
                  <a:srgbClr val="C00000"/>
                </a:solidFill>
              </a:rPr>
              <a:t> </a:t>
            </a:r>
            <a:r>
              <a:rPr lang="en-US" sz="2400" dirty="0" err="1" smtClean="0">
                <a:solidFill>
                  <a:srgbClr val="C00000"/>
                </a:solidFill>
              </a:rPr>
              <a:t>baixas</a:t>
            </a:r>
            <a:r>
              <a:rPr lang="en-US" sz="2400" b="1" dirty="0" smtClean="0">
                <a:solidFill>
                  <a:srgbClr val="FF0000"/>
                </a:solidFill>
              </a:rPr>
              <a:t>	</a:t>
            </a:r>
            <a:r>
              <a:rPr lang="en-US" sz="2400" dirty="0" smtClean="0">
                <a:solidFill>
                  <a:srgbClr val="006600"/>
                </a:solidFill>
              </a:rPr>
              <a:t>- </a:t>
            </a:r>
            <a:r>
              <a:rPr lang="en-US" sz="2400" dirty="0">
                <a:solidFill>
                  <a:srgbClr val="006600"/>
                </a:solidFill>
              </a:rPr>
              <a:t>Estrada da crista </a:t>
            </a:r>
            <a:r>
              <a:rPr lang="en-US" sz="2400" dirty="0" err="1">
                <a:solidFill>
                  <a:srgbClr val="006600"/>
                </a:solidFill>
              </a:rPr>
              <a:t>asfaltada</a:t>
            </a:r>
            <a:endParaRPr lang="en-US" sz="2400" dirty="0">
              <a:solidFill>
                <a:srgbClr val="006600"/>
              </a:solidFill>
            </a:endParaRPr>
          </a:p>
          <a:p>
            <a:pPr marL="0" indent="0" eaLnBrk="1" hangingPunct="1">
              <a:buFontTx/>
              <a:buNone/>
              <a:tabLst>
                <a:tab pos="4572000" algn="l"/>
              </a:tabLst>
            </a:pPr>
            <a:endParaRPr lang="en-US" sz="2400" dirty="0" smtClean="0">
              <a:solidFill>
                <a:srgbClr val="00B050"/>
              </a:solidFill>
            </a:endParaRPr>
          </a:p>
          <a:p>
            <a:pPr marL="0" indent="0" eaLnBrk="1" hangingPunct="1">
              <a:buNone/>
            </a:pPr>
            <a:r>
              <a:rPr lang="en-US" sz="2400" dirty="0" smtClean="0">
                <a:solidFill>
                  <a:srgbClr val="C00000"/>
                </a:solidFill>
              </a:rPr>
              <a:t>-</a:t>
            </a:r>
            <a:r>
              <a:rPr lang="en-US" sz="2400" dirty="0" err="1" smtClean="0">
                <a:solidFill>
                  <a:srgbClr val="C00000"/>
                </a:solidFill>
              </a:rPr>
              <a:t>Detrito</a:t>
            </a:r>
            <a:r>
              <a:rPr lang="en-US" sz="2400" dirty="0" smtClean="0">
                <a:solidFill>
                  <a:srgbClr val="C00000"/>
                </a:solidFill>
              </a:rPr>
              <a:t> </a:t>
            </a:r>
            <a:r>
              <a:rPr lang="en-US" sz="2400" dirty="0" err="1" smtClean="0">
                <a:solidFill>
                  <a:srgbClr val="C00000"/>
                </a:solidFill>
              </a:rPr>
              <a:t>pode</a:t>
            </a:r>
            <a:r>
              <a:rPr lang="en-US" sz="2400" dirty="0" smtClean="0">
                <a:solidFill>
                  <a:srgbClr val="C00000"/>
                </a:solidFill>
              </a:rPr>
              <a:t> </a:t>
            </a:r>
            <a:r>
              <a:rPr lang="en-US" sz="2400" dirty="0" err="1" smtClean="0">
                <a:solidFill>
                  <a:srgbClr val="C00000"/>
                </a:solidFill>
              </a:rPr>
              <a:t>bloquear</a:t>
            </a:r>
            <a:r>
              <a:rPr lang="en-US" sz="2400" dirty="0" smtClean="0">
                <a:solidFill>
                  <a:srgbClr val="C00000"/>
                </a:solidFill>
              </a:rPr>
              <a:t> </a:t>
            </a:r>
            <a:r>
              <a:rPr lang="en-US" sz="2400" dirty="0" err="1" smtClean="0">
                <a:solidFill>
                  <a:srgbClr val="C00000"/>
                </a:solidFill>
              </a:rPr>
              <a:t>vertedouro</a:t>
            </a:r>
            <a:r>
              <a:rPr lang="en-US" sz="2400" b="1" dirty="0" smtClean="0">
                <a:solidFill>
                  <a:srgbClr val="FF0000"/>
                </a:solidFill>
              </a:rPr>
              <a:t>	</a:t>
            </a:r>
            <a:r>
              <a:rPr lang="en-US" sz="2400" dirty="0" smtClean="0">
                <a:solidFill>
                  <a:srgbClr val="006600"/>
                </a:solidFill>
              </a:rPr>
              <a:t>- </a:t>
            </a:r>
            <a:r>
              <a:rPr lang="pt-BR" sz="2400" dirty="0">
                <a:solidFill>
                  <a:srgbClr val="006600"/>
                </a:solidFill>
              </a:rPr>
              <a:t>Cortina do núcleo em </a:t>
            </a:r>
            <a:r>
              <a:rPr lang="pt-BR" sz="2400" dirty="0" smtClean="0">
                <a:solidFill>
                  <a:srgbClr val="006600"/>
                </a:solidFill>
              </a:rPr>
              <a:t>						   concreto </a:t>
            </a:r>
            <a:r>
              <a:rPr lang="pt-BR" sz="2400" dirty="0">
                <a:solidFill>
                  <a:srgbClr val="006600"/>
                </a:solidFill>
              </a:rPr>
              <a:t>retarda </a:t>
            </a:r>
            <a:r>
              <a:rPr lang="pt-BR" sz="2400" dirty="0" err="1" smtClean="0">
                <a:solidFill>
                  <a:srgbClr val="006600"/>
                </a:solidFill>
              </a:rPr>
              <a:t>desenv</a:t>
            </a:r>
            <a:r>
              <a:rPr lang="pt-BR" sz="2400" dirty="0" smtClean="0">
                <a:solidFill>
                  <a:srgbClr val="006600"/>
                </a:solidFill>
              </a:rPr>
              <a:t>.						   de falhas</a:t>
            </a:r>
            <a:endParaRPr lang="en-US" sz="2000" dirty="0" smtClean="0">
              <a:solidFill>
                <a:srgbClr val="006600"/>
              </a:solidFill>
            </a:endParaRPr>
          </a:p>
          <a:p>
            <a:pPr eaLnBrk="1" hangingPunct="1">
              <a:buFontTx/>
              <a:buNone/>
            </a:pPr>
            <a:r>
              <a:rPr lang="en-US" sz="2400" dirty="0" smtClean="0">
                <a:solidFill>
                  <a:srgbClr val="C00000"/>
                </a:solidFill>
              </a:rPr>
              <a:t>- </a:t>
            </a:r>
            <a:r>
              <a:rPr lang="en-US" sz="2400" dirty="0" err="1" smtClean="0">
                <a:solidFill>
                  <a:srgbClr val="C00000"/>
                </a:solidFill>
              </a:rPr>
              <a:t>Enchimento</a:t>
            </a:r>
            <a:r>
              <a:rPr lang="en-US" sz="2400" dirty="0" smtClean="0">
                <a:solidFill>
                  <a:srgbClr val="C00000"/>
                </a:solidFill>
              </a:rPr>
              <a:t> </a:t>
            </a:r>
            <a:r>
              <a:rPr lang="en-US" sz="2400" dirty="0" err="1" smtClean="0">
                <a:solidFill>
                  <a:srgbClr val="C00000"/>
                </a:solidFill>
              </a:rPr>
              <a:t>erodível</a:t>
            </a:r>
            <a:r>
              <a:rPr lang="en-US" sz="2400" dirty="0" smtClean="0">
                <a:solidFill>
                  <a:srgbClr val="C00000"/>
                </a:solidFill>
              </a:rPr>
              <a:t> </a:t>
            </a:r>
            <a:r>
              <a:rPr lang="en-US" sz="2400" dirty="0" err="1" smtClean="0">
                <a:solidFill>
                  <a:srgbClr val="C00000"/>
                </a:solidFill>
              </a:rPr>
              <a:t>areia</a:t>
            </a:r>
            <a:r>
              <a:rPr lang="en-US" sz="2400" dirty="0" smtClean="0">
                <a:solidFill>
                  <a:srgbClr val="C00000"/>
                </a:solidFill>
              </a:rPr>
              <a:t> / </a:t>
            </a:r>
            <a:r>
              <a:rPr lang="en-US" sz="2400" b="1" dirty="0" smtClean="0">
                <a:solidFill>
                  <a:srgbClr val="FF0000"/>
                </a:solidFill>
              </a:rPr>
              <a:t>		</a:t>
            </a:r>
            <a:r>
              <a:rPr lang="en-US" sz="2400" dirty="0" smtClean="0">
                <a:solidFill>
                  <a:srgbClr val="006600"/>
                </a:solidFill>
              </a:rPr>
              <a:t>-  </a:t>
            </a:r>
            <a:r>
              <a:rPr lang="en-US" sz="2400" dirty="0" err="1" smtClean="0">
                <a:solidFill>
                  <a:srgbClr val="006600"/>
                </a:solidFill>
              </a:rPr>
              <a:t>Área</a:t>
            </a:r>
            <a:r>
              <a:rPr lang="en-US" sz="2400" dirty="0" smtClean="0">
                <a:solidFill>
                  <a:srgbClr val="006600"/>
                </a:solidFill>
              </a:rPr>
              <a:t> </a:t>
            </a:r>
            <a:r>
              <a:rPr lang="en-US" sz="2400" dirty="0" err="1" smtClean="0">
                <a:solidFill>
                  <a:srgbClr val="006600"/>
                </a:solidFill>
              </a:rPr>
              <a:t>pequena</a:t>
            </a:r>
            <a:r>
              <a:rPr lang="en-US" sz="2400" dirty="0" smtClean="0">
                <a:solidFill>
                  <a:srgbClr val="006600"/>
                </a:solidFill>
              </a:rPr>
              <a:t>, </a:t>
            </a:r>
            <a:r>
              <a:rPr lang="en-US" sz="2400" dirty="0" err="1" smtClean="0">
                <a:solidFill>
                  <a:srgbClr val="006600"/>
                </a:solidFill>
              </a:rPr>
              <a:t>mitigação</a:t>
            </a:r>
            <a:r>
              <a:rPr lang="en-US" sz="2400" dirty="0" smtClean="0">
                <a:solidFill>
                  <a:srgbClr val="006600"/>
                </a:solidFill>
              </a:rPr>
              <a:t> </a:t>
            </a:r>
            <a:r>
              <a:rPr lang="en-US" sz="2400" dirty="0" err="1" smtClean="0">
                <a:solidFill>
                  <a:srgbClr val="006600"/>
                </a:solidFill>
              </a:rPr>
              <a:t>ou</a:t>
            </a:r>
            <a:r>
              <a:rPr lang="en-US" sz="2400" dirty="0" smtClean="0">
                <a:solidFill>
                  <a:srgbClr val="006600"/>
                </a:solidFill>
              </a:rPr>
              <a:t>	</a:t>
            </a:r>
            <a:r>
              <a:rPr lang="en-US" sz="2400" dirty="0">
                <a:solidFill>
                  <a:srgbClr val="C00000"/>
                </a:solidFill>
              </a:rPr>
              <a:t> </a:t>
            </a:r>
            <a:r>
              <a:rPr lang="en-US" sz="2400" dirty="0" err="1">
                <a:solidFill>
                  <a:srgbClr val="C00000"/>
                </a:solidFill>
              </a:rPr>
              <a:t>cascalho</a:t>
            </a:r>
            <a:r>
              <a:rPr lang="en-US" sz="2400" dirty="0">
                <a:solidFill>
                  <a:srgbClr val="C00000"/>
                </a:solidFill>
              </a:rPr>
              <a:t> </a:t>
            </a:r>
            <a:r>
              <a:rPr lang="en-US" sz="2400" dirty="0" smtClean="0">
                <a:solidFill>
                  <a:srgbClr val="006600"/>
                </a:solidFill>
              </a:rPr>
              <a:t>			  	   </a:t>
            </a:r>
            <a:r>
              <a:rPr lang="en-US" sz="2400" dirty="0" err="1" smtClean="0">
                <a:solidFill>
                  <a:srgbClr val="006600"/>
                </a:solidFill>
              </a:rPr>
              <a:t>intervenção</a:t>
            </a:r>
            <a:r>
              <a:rPr lang="en-US" sz="2400" dirty="0" smtClean="0">
                <a:solidFill>
                  <a:srgbClr val="006600"/>
                </a:solidFill>
              </a:rPr>
              <a:t> é </a:t>
            </a:r>
            <a:r>
              <a:rPr lang="en-US" sz="2400" dirty="0" err="1" smtClean="0">
                <a:solidFill>
                  <a:srgbClr val="006600"/>
                </a:solidFill>
              </a:rPr>
              <a:t>possível</a:t>
            </a:r>
            <a:endParaRPr lang="en-US" sz="2400" dirty="0" smtClean="0">
              <a:solidFill>
                <a:srgbClr val="006600"/>
              </a:solidFill>
            </a:endParaRPr>
          </a:p>
          <a:p>
            <a:pPr eaLnBrk="1" hangingPunct="1">
              <a:buFontTx/>
              <a:buNone/>
            </a:pPr>
            <a:r>
              <a:rPr lang="en-US" sz="2400" dirty="0" smtClean="0">
                <a:solidFill>
                  <a:srgbClr val="C00000"/>
                </a:solidFill>
              </a:rPr>
              <a:t>- </a:t>
            </a:r>
            <a:r>
              <a:rPr lang="en-US" sz="2400" dirty="0" err="1" smtClean="0">
                <a:solidFill>
                  <a:srgbClr val="C00000"/>
                </a:solidFill>
              </a:rPr>
              <a:t>Pátio</a:t>
            </a:r>
            <a:r>
              <a:rPr lang="en-US" sz="2400" dirty="0" smtClean="0">
                <a:solidFill>
                  <a:srgbClr val="C00000"/>
                </a:solidFill>
              </a:rPr>
              <a:t> de </a:t>
            </a:r>
            <a:r>
              <a:rPr lang="en-US" sz="2400" dirty="0" err="1" smtClean="0">
                <a:solidFill>
                  <a:srgbClr val="C00000"/>
                </a:solidFill>
              </a:rPr>
              <a:t>transmissão</a:t>
            </a:r>
            <a:r>
              <a:rPr lang="en-US" sz="2400" dirty="0" smtClean="0">
                <a:solidFill>
                  <a:srgbClr val="C00000"/>
                </a:solidFill>
              </a:rPr>
              <a:t> </a:t>
            </a:r>
            <a:r>
              <a:rPr lang="en-US" sz="2400" dirty="0" err="1" smtClean="0">
                <a:solidFill>
                  <a:srgbClr val="C00000"/>
                </a:solidFill>
              </a:rPr>
              <a:t>pode</a:t>
            </a:r>
            <a:r>
              <a:rPr lang="en-US" sz="2400" dirty="0" smtClean="0">
                <a:solidFill>
                  <a:srgbClr val="C00000"/>
                </a:solidFill>
              </a:rPr>
              <a:t> </a:t>
            </a:r>
            <a:r>
              <a:rPr lang="en-US" sz="2400" dirty="0" err="1" smtClean="0">
                <a:solidFill>
                  <a:srgbClr val="C00000"/>
                </a:solidFill>
              </a:rPr>
              <a:t>falhar</a:t>
            </a:r>
            <a:endParaRPr lang="en-US" dirty="0" smtClean="0">
              <a:solidFill>
                <a:srgbClr val="C00000"/>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4"/>
          <p:cNvSpPr>
            <a:spLocks noGrp="1"/>
          </p:cNvSpPr>
          <p:nvPr>
            <p:ph type="sldNum" sz="quarter" idx="4294967295"/>
          </p:nvPr>
        </p:nvSpPr>
        <p:spPr>
          <a:xfrm>
            <a:off x="3124200" y="6356350"/>
            <a:ext cx="2895600" cy="365125"/>
          </a:xfrm>
          <a:prstGeom prst="rect">
            <a:avLst/>
          </a:prstGeom>
          <a:noFill/>
        </p:spPr>
        <p:txBody>
          <a:bodyPr/>
          <a:lstStyle/>
          <a:p>
            <a:fld id="{E2014488-712E-45CF-9843-91CDC9E1AEB7}" type="slidenum">
              <a:rPr lang="en-US" smtClean="0"/>
              <a:pPr/>
              <a:t>86</a:t>
            </a:fld>
            <a:endParaRPr lang="en-US" dirty="0" smtClean="0"/>
          </a:p>
        </p:txBody>
      </p:sp>
      <p:sp>
        <p:nvSpPr>
          <p:cNvPr id="46083" name="Rectangle 2"/>
          <p:cNvSpPr>
            <a:spLocks noGrp="1" noChangeArrowheads="1"/>
          </p:cNvSpPr>
          <p:nvPr>
            <p:ph type="title"/>
          </p:nvPr>
        </p:nvSpPr>
        <p:spPr>
          <a:xfrm>
            <a:off x="0" y="228600"/>
            <a:ext cx="9144000" cy="1676400"/>
          </a:xfrm>
        </p:spPr>
        <p:txBody>
          <a:bodyPr>
            <a:normAutofit/>
          </a:bodyPr>
          <a:lstStyle/>
          <a:p>
            <a:pPr eaLnBrk="1" hangingPunct="1"/>
            <a:r>
              <a:rPr lang="en-US" sz="2800" dirty="0" err="1"/>
              <a:t>Riacho</a:t>
            </a:r>
            <a:r>
              <a:rPr lang="en-US" sz="2800" dirty="0"/>
              <a:t> Evans – </a:t>
            </a:r>
            <a:r>
              <a:rPr lang="en-US" sz="2800" dirty="0" err="1"/>
              <a:t>Modo</a:t>
            </a:r>
            <a:r>
              <a:rPr lang="en-US" sz="2800" dirty="0"/>
              <a:t> </a:t>
            </a:r>
            <a:r>
              <a:rPr lang="en-US" sz="2800" dirty="0" smtClean="0">
                <a:solidFill>
                  <a:schemeClr val="tx1"/>
                </a:solidFill>
              </a:rPr>
              <a:t>de </a:t>
            </a:r>
            <a:r>
              <a:rPr lang="en-US" sz="2800" dirty="0" err="1" smtClean="0">
                <a:solidFill>
                  <a:schemeClr val="tx1"/>
                </a:solidFill>
              </a:rPr>
              <a:t>Falha</a:t>
            </a:r>
            <a:r>
              <a:rPr lang="en-US" sz="2800" dirty="0" smtClean="0">
                <a:solidFill>
                  <a:schemeClr val="tx1"/>
                </a:solidFill>
              </a:rPr>
              <a:t> </a:t>
            </a:r>
            <a:r>
              <a:rPr lang="en-US" sz="2800" dirty="0" err="1" smtClean="0">
                <a:solidFill>
                  <a:schemeClr val="tx1"/>
                </a:solidFill>
              </a:rPr>
              <a:t>Potencial</a:t>
            </a:r>
            <a:r>
              <a:rPr lang="en-US" sz="2800" dirty="0" smtClean="0">
                <a:solidFill>
                  <a:schemeClr val="tx1"/>
                </a:solidFill>
              </a:rPr>
              <a:t> </a:t>
            </a:r>
            <a:r>
              <a:rPr lang="en-US" sz="2800" dirty="0">
                <a:solidFill>
                  <a:schemeClr val="tx1"/>
                </a:solidFill>
              </a:rPr>
              <a:t>3:</a:t>
            </a:r>
            <a:br>
              <a:rPr lang="en-US" sz="2800" dirty="0">
                <a:solidFill>
                  <a:schemeClr val="tx1"/>
                </a:solidFill>
              </a:rPr>
            </a:br>
            <a:r>
              <a:rPr lang="en-US" sz="2800" dirty="0" err="1">
                <a:solidFill>
                  <a:schemeClr val="tx1"/>
                </a:solidFill>
              </a:rPr>
              <a:t>Falha</a:t>
            </a:r>
            <a:r>
              <a:rPr lang="en-US" sz="2800" dirty="0">
                <a:solidFill>
                  <a:schemeClr val="tx1"/>
                </a:solidFill>
              </a:rPr>
              <a:t> de </a:t>
            </a:r>
            <a:r>
              <a:rPr lang="en-US" sz="2800" dirty="0" err="1">
                <a:solidFill>
                  <a:schemeClr val="tx1"/>
                </a:solidFill>
              </a:rPr>
              <a:t>cunha</a:t>
            </a:r>
            <a:r>
              <a:rPr lang="en-US" sz="2800" dirty="0">
                <a:solidFill>
                  <a:schemeClr val="tx1"/>
                </a:solidFill>
              </a:rPr>
              <a:t> </a:t>
            </a:r>
            <a:r>
              <a:rPr lang="en-US" sz="2800" dirty="0" err="1">
                <a:solidFill>
                  <a:schemeClr val="tx1"/>
                </a:solidFill>
              </a:rPr>
              <a:t>em</a:t>
            </a:r>
            <a:r>
              <a:rPr lang="en-US" sz="2800" dirty="0">
                <a:solidFill>
                  <a:schemeClr val="tx1"/>
                </a:solidFill>
              </a:rPr>
              <a:t> </a:t>
            </a:r>
            <a:r>
              <a:rPr lang="en-US" sz="2800" dirty="0" err="1">
                <a:solidFill>
                  <a:schemeClr val="tx1"/>
                </a:solidFill>
              </a:rPr>
              <a:t>barragem</a:t>
            </a:r>
            <a:r>
              <a:rPr lang="en-US" sz="2800" dirty="0">
                <a:solidFill>
                  <a:schemeClr val="tx1"/>
                </a:solidFill>
              </a:rPr>
              <a:t> de </a:t>
            </a:r>
            <a:r>
              <a:rPr lang="en-US" sz="2800" dirty="0" err="1">
                <a:solidFill>
                  <a:schemeClr val="tx1"/>
                </a:solidFill>
              </a:rPr>
              <a:t>concreto</a:t>
            </a:r>
            <a:r>
              <a:rPr lang="en-US" sz="2800" dirty="0">
                <a:solidFill>
                  <a:schemeClr val="tx1"/>
                </a:solidFill>
              </a:rPr>
              <a:t> de </a:t>
            </a:r>
            <a:r>
              <a:rPr lang="en-US" sz="2800" dirty="0" err="1">
                <a:solidFill>
                  <a:schemeClr val="tx1"/>
                </a:solidFill>
              </a:rPr>
              <a:t>gravidade</a:t>
            </a:r>
            <a:r>
              <a:rPr lang="en-US" sz="2800" dirty="0">
                <a:solidFill>
                  <a:schemeClr val="tx1"/>
                </a:solidFill>
              </a:rPr>
              <a:t>, </a:t>
            </a:r>
            <a:r>
              <a:rPr lang="en-US" sz="2800" dirty="0" err="1">
                <a:solidFill>
                  <a:schemeClr val="tx1"/>
                </a:solidFill>
              </a:rPr>
              <a:t>por</a:t>
            </a:r>
            <a:r>
              <a:rPr lang="en-US" sz="2800" dirty="0">
                <a:solidFill>
                  <a:schemeClr val="tx1"/>
                </a:solidFill>
              </a:rPr>
              <a:t> </a:t>
            </a:r>
            <a:r>
              <a:rPr lang="en-US" sz="2800" dirty="0" err="1" smtClean="0">
                <a:solidFill>
                  <a:schemeClr val="tx1"/>
                </a:solidFill>
              </a:rPr>
              <a:t>deslizamento</a:t>
            </a:r>
            <a:r>
              <a:rPr lang="en-US" sz="2800" dirty="0" smtClean="0">
                <a:solidFill>
                  <a:schemeClr val="tx1"/>
                </a:solidFill>
              </a:rPr>
              <a:t> da </a:t>
            </a:r>
            <a:r>
              <a:rPr lang="en-US" sz="2800" dirty="0" err="1" smtClean="0">
                <a:solidFill>
                  <a:schemeClr val="tx1"/>
                </a:solidFill>
              </a:rPr>
              <a:t>ombreira</a:t>
            </a:r>
            <a:r>
              <a:rPr lang="en-US" sz="2800" dirty="0" smtClean="0">
                <a:solidFill>
                  <a:schemeClr val="tx1"/>
                </a:solidFill>
              </a:rPr>
              <a:t> superior </a:t>
            </a:r>
            <a:r>
              <a:rPr lang="en-US" sz="2800" dirty="0" err="1" smtClean="0">
                <a:solidFill>
                  <a:schemeClr val="tx1"/>
                </a:solidFill>
              </a:rPr>
              <a:t>direita</a:t>
            </a:r>
            <a:endParaRPr lang="en-US" sz="2800" dirty="0" smtClean="0">
              <a:solidFill>
                <a:schemeClr val="tx1"/>
              </a:solidFill>
            </a:endParaRPr>
          </a:p>
        </p:txBody>
      </p:sp>
      <p:sp>
        <p:nvSpPr>
          <p:cNvPr id="46084" name="Rectangle 3"/>
          <p:cNvSpPr>
            <a:spLocks noGrp="1" noChangeArrowheads="1"/>
          </p:cNvSpPr>
          <p:nvPr>
            <p:ph type="body" idx="1"/>
          </p:nvPr>
        </p:nvSpPr>
        <p:spPr>
          <a:xfrm>
            <a:off x="228600" y="2057400"/>
            <a:ext cx="8763000" cy="4343400"/>
          </a:xfrm>
          <a:noFill/>
        </p:spPr>
        <p:txBody>
          <a:bodyPr wrap="square">
            <a:normAutofit/>
          </a:bodyPr>
          <a:lstStyle/>
          <a:p>
            <a:pPr eaLnBrk="1" hangingPunct="1">
              <a:spcBef>
                <a:spcPts val="0"/>
              </a:spcBef>
              <a:spcAft>
                <a:spcPts val="600"/>
              </a:spcAft>
              <a:buFontTx/>
              <a:buNone/>
              <a:tabLst>
                <a:tab pos="4298950" algn="l"/>
              </a:tabLst>
            </a:pPr>
            <a:r>
              <a:rPr lang="pt-BR" sz="2400" u="sng" dirty="0"/>
              <a:t>Fatores adversos / + </a:t>
            </a:r>
            <a:r>
              <a:rPr lang="pt-BR" sz="2400" u="sng" dirty="0" smtClean="0"/>
              <a:t>prováveis</a:t>
            </a:r>
            <a:r>
              <a:rPr lang="pt-BR" sz="2400" dirty="0"/>
              <a:t>	</a:t>
            </a:r>
            <a:r>
              <a:rPr lang="pt-BR" sz="2400" u="sng" dirty="0"/>
              <a:t>Fatores favoráveis / - prováveis </a:t>
            </a:r>
            <a:endParaRPr lang="pt-BR" sz="2400" u="sng" dirty="0" smtClean="0"/>
          </a:p>
          <a:p>
            <a:pPr eaLnBrk="1" hangingPunct="1">
              <a:spcBef>
                <a:spcPts val="0"/>
              </a:spcBef>
              <a:buFontTx/>
              <a:buNone/>
              <a:tabLst>
                <a:tab pos="4298950" algn="l"/>
              </a:tabLst>
            </a:pPr>
            <a:r>
              <a:rPr lang="pt-BR" sz="2400" dirty="0" smtClean="0">
                <a:solidFill>
                  <a:srgbClr val="C00000"/>
                </a:solidFill>
              </a:rPr>
              <a:t>-	Há descontinuidades que</a:t>
            </a:r>
            <a:r>
              <a:rPr lang="pt-BR" sz="2400" b="1" dirty="0" smtClean="0">
                <a:solidFill>
                  <a:srgbClr val="FFCCCC"/>
                </a:solidFill>
              </a:rPr>
              <a:t>	</a:t>
            </a:r>
            <a:r>
              <a:rPr lang="pt-BR" sz="2400" dirty="0" smtClean="0">
                <a:solidFill>
                  <a:srgbClr val="006600"/>
                </a:solidFill>
              </a:rPr>
              <a:t>- Barragem em curva inibe</a:t>
            </a:r>
          </a:p>
          <a:p>
            <a:pPr eaLnBrk="1" hangingPunct="1">
              <a:spcBef>
                <a:spcPts val="0"/>
              </a:spcBef>
              <a:buFontTx/>
              <a:buNone/>
              <a:tabLst>
                <a:tab pos="4298950" algn="l"/>
              </a:tabLst>
            </a:pPr>
            <a:r>
              <a:rPr lang="pt-BR" sz="2400" b="1" dirty="0" smtClean="0">
                <a:solidFill>
                  <a:srgbClr val="FFCCCC"/>
                </a:solidFill>
              </a:rPr>
              <a:t>     </a:t>
            </a:r>
            <a:r>
              <a:rPr lang="pt-BR" sz="2400" dirty="0" smtClean="0">
                <a:solidFill>
                  <a:srgbClr val="C00000"/>
                </a:solidFill>
              </a:rPr>
              <a:t>definem o bloco</a:t>
            </a:r>
            <a:r>
              <a:rPr lang="pt-BR" sz="2400" b="1" dirty="0" smtClean="0">
                <a:solidFill>
                  <a:srgbClr val="FF0000"/>
                </a:solidFill>
              </a:rPr>
              <a:t>	   </a:t>
            </a:r>
            <a:r>
              <a:rPr lang="pt-BR" sz="2400" dirty="0" smtClean="0">
                <a:solidFill>
                  <a:srgbClr val="006600"/>
                </a:solidFill>
              </a:rPr>
              <a:t>deslizamento</a:t>
            </a:r>
          </a:p>
          <a:p>
            <a:pPr eaLnBrk="1" hangingPunct="1">
              <a:spcBef>
                <a:spcPts val="0"/>
              </a:spcBef>
              <a:buFontTx/>
              <a:buChar char="-"/>
              <a:tabLst>
                <a:tab pos="4298950" algn="l"/>
              </a:tabLst>
            </a:pPr>
            <a:r>
              <a:rPr lang="pt-BR" sz="2400" dirty="0" smtClean="0">
                <a:solidFill>
                  <a:srgbClr val="C00000"/>
                </a:solidFill>
              </a:rPr>
              <a:t>Indicação de água acima</a:t>
            </a:r>
            <a:r>
              <a:rPr lang="pt-BR" sz="2400" b="1" dirty="0" smtClean="0">
                <a:solidFill>
                  <a:srgbClr val="FF0000"/>
                </a:solidFill>
              </a:rPr>
              <a:t>	</a:t>
            </a:r>
            <a:r>
              <a:rPr lang="pt-BR" sz="2400" dirty="0" smtClean="0">
                <a:solidFill>
                  <a:srgbClr val="006600"/>
                </a:solidFill>
              </a:rPr>
              <a:t>- Não há sinal de movimento</a:t>
            </a:r>
            <a:r>
              <a:rPr lang="pt-BR" sz="2400" b="1" dirty="0" smtClean="0">
                <a:solidFill>
                  <a:srgbClr val="008000"/>
                </a:solidFill>
              </a:rPr>
              <a:t>	</a:t>
            </a:r>
          </a:p>
          <a:p>
            <a:pPr eaLnBrk="1" hangingPunct="1">
              <a:spcBef>
                <a:spcPts val="0"/>
              </a:spcBef>
              <a:buFontTx/>
              <a:buNone/>
              <a:tabLst>
                <a:tab pos="4298950" algn="l"/>
              </a:tabLst>
            </a:pPr>
            <a:r>
              <a:rPr lang="pt-BR" sz="2400" b="1" dirty="0" smtClean="0">
                <a:solidFill>
                  <a:srgbClr val="008000"/>
                </a:solidFill>
              </a:rPr>
              <a:t>     </a:t>
            </a:r>
            <a:r>
              <a:rPr lang="pt-BR" sz="2400" dirty="0" smtClean="0">
                <a:solidFill>
                  <a:srgbClr val="C00000"/>
                </a:solidFill>
              </a:rPr>
              <a:t>do plano de cisalhamento</a:t>
            </a:r>
            <a:r>
              <a:rPr lang="pt-BR" sz="2400" b="1" dirty="0" smtClean="0">
                <a:solidFill>
                  <a:srgbClr val="008000"/>
                </a:solidFill>
              </a:rPr>
              <a:t>	   </a:t>
            </a:r>
            <a:r>
              <a:rPr lang="pt-BR" sz="2400" dirty="0" smtClean="0">
                <a:solidFill>
                  <a:srgbClr val="006600"/>
                </a:solidFill>
              </a:rPr>
              <a:t>algum pelo trilho </a:t>
            </a:r>
          </a:p>
          <a:p>
            <a:pPr eaLnBrk="1" hangingPunct="1">
              <a:spcBef>
                <a:spcPts val="0"/>
              </a:spcBef>
              <a:buFontTx/>
              <a:buChar char="-"/>
              <a:tabLst>
                <a:tab pos="4298950" algn="l"/>
              </a:tabLst>
            </a:pPr>
            <a:r>
              <a:rPr lang="pt-BR" sz="2400" dirty="0" smtClean="0">
                <a:solidFill>
                  <a:srgbClr val="C00000"/>
                </a:solidFill>
              </a:rPr>
              <a:t>Houve fissura no ponto de </a:t>
            </a:r>
            <a:r>
              <a:rPr lang="pt-BR" sz="2400" b="1" dirty="0" smtClean="0">
                <a:solidFill>
                  <a:srgbClr val="FF0000"/>
                </a:solidFill>
              </a:rPr>
              <a:t>	</a:t>
            </a:r>
            <a:r>
              <a:rPr lang="pt-BR" sz="2400" dirty="0" smtClean="0">
                <a:solidFill>
                  <a:srgbClr val="006600"/>
                </a:solidFill>
              </a:rPr>
              <a:t>- Plano lateral de boa</a:t>
            </a:r>
          </a:p>
          <a:p>
            <a:pPr eaLnBrk="1" hangingPunct="1">
              <a:spcBef>
                <a:spcPts val="0"/>
              </a:spcBef>
              <a:buFontTx/>
              <a:buNone/>
              <a:tabLst>
                <a:tab pos="4298950" algn="l"/>
              </a:tabLst>
            </a:pPr>
            <a:r>
              <a:rPr lang="pt-BR" sz="2400" b="1" dirty="0" smtClean="0">
                <a:solidFill>
                  <a:srgbClr val="FF0000"/>
                </a:solidFill>
              </a:rPr>
              <a:t>     </a:t>
            </a:r>
            <a:r>
              <a:rPr lang="pt-BR" sz="2400" dirty="0" smtClean="0">
                <a:solidFill>
                  <a:srgbClr val="C00000"/>
                </a:solidFill>
              </a:rPr>
              <a:t>cisalhamento no primeiro	   </a:t>
            </a:r>
            <a:r>
              <a:rPr lang="pt-BR" sz="2400" dirty="0" smtClean="0">
                <a:solidFill>
                  <a:srgbClr val="006600"/>
                </a:solidFill>
              </a:rPr>
              <a:t>qualidade</a:t>
            </a:r>
            <a:endParaRPr lang="pt-BR" sz="2400" dirty="0" smtClean="0">
              <a:solidFill>
                <a:srgbClr val="C00000"/>
              </a:solidFill>
            </a:endParaRPr>
          </a:p>
          <a:p>
            <a:pPr eaLnBrk="1" hangingPunct="1">
              <a:spcBef>
                <a:spcPts val="0"/>
              </a:spcBef>
              <a:buFontTx/>
              <a:buNone/>
              <a:tabLst>
                <a:tab pos="4298950" algn="l"/>
              </a:tabLst>
            </a:pPr>
            <a:r>
              <a:rPr lang="pt-BR" sz="2400" dirty="0" smtClean="0">
                <a:solidFill>
                  <a:srgbClr val="C00000"/>
                </a:solidFill>
              </a:rPr>
              <a:t>	 enchimento </a:t>
            </a:r>
          </a:p>
          <a:p>
            <a:pPr eaLnBrk="1" hangingPunct="1">
              <a:spcBef>
                <a:spcPts val="0"/>
              </a:spcBef>
              <a:buFontTx/>
              <a:buChar char="-"/>
              <a:tabLst>
                <a:tab pos="4298950" algn="l"/>
              </a:tabLst>
            </a:pPr>
            <a:r>
              <a:rPr lang="pt-BR" sz="2400" dirty="0" smtClean="0">
                <a:solidFill>
                  <a:srgbClr val="C00000"/>
                </a:solidFill>
              </a:rPr>
              <a:t>Não houve análise de</a:t>
            </a:r>
          </a:p>
          <a:p>
            <a:pPr eaLnBrk="1" hangingPunct="1">
              <a:spcBef>
                <a:spcPts val="0"/>
              </a:spcBef>
              <a:buFontTx/>
              <a:buNone/>
              <a:tabLst>
                <a:tab pos="4298950" algn="l"/>
              </a:tabLst>
            </a:pPr>
            <a:r>
              <a:rPr lang="pt-BR" sz="2400" dirty="0" smtClean="0">
                <a:solidFill>
                  <a:srgbClr val="C00000"/>
                </a:solidFill>
              </a:rPr>
              <a:t>     condição até hoje</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Exemplo</a:t>
            </a:r>
            <a:r>
              <a:rPr lang="en-US" dirty="0" smtClean="0"/>
              <a:t> de </a:t>
            </a:r>
            <a:r>
              <a:rPr lang="en-US" dirty="0" err="1" smtClean="0"/>
              <a:t>Dique</a:t>
            </a:r>
            <a:r>
              <a:rPr lang="en-US" dirty="0" smtClean="0"/>
              <a:t/>
            </a:r>
            <a:br>
              <a:rPr lang="en-US" dirty="0" smtClean="0"/>
            </a:br>
            <a:r>
              <a:rPr lang="en-US" dirty="0" err="1"/>
              <a:t>Dique</a:t>
            </a:r>
            <a:r>
              <a:rPr lang="en-US" dirty="0"/>
              <a:t> do </a:t>
            </a:r>
            <a:r>
              <a:rPr lang="en-US" dirty="0" err="1"/>
              <a:t>Riacho</a:t>
            </a:r>
            <a:r>
              <a:rPr lang="en-US" dirty="0"/>
              <a:t> Cobb</a:t>
            </a:r>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O </a:t>
            </a:r>
            <a:r>
              <a:rPr lang="en-US" dirty="0" err="1" smtClean="0"/>
              <a:t>Dique</a:t>
            </a:r>
            <a:r>
              <a:rPr lang="en-US" dirty="0" smtClean="0"/>
              <a:t> do </a:t>
            </a:r>
            <a:r>
              <a:rPr lang="en-US" dirty="0" err="1" smtClean="0"/>
              <a:t>Riacho</a:t>
            </a:r>
            <a:r>
              <a:rPr lang="en-US" dirty="0" smtClean="0"/>
              <a:t> Cobb</a:t>
            </a:r>
            <a:endParaRPr lang="en-US" dirty="0"/>
          </a:p>
        </p:txBody>
      </p:sp>
      <p:pic>
        <p:nvPicPr>
          <p:cNvPr id="4" name="Picture 3" descr="Ch1.jpg"/>
          <p:cNvPicPr>
            <a:picLocks noChangeAspect="1"/>
          </p:cNvPicPr>
          <p:nvPr/>
        </p:nvPicPr>
        <p:blipFill>
          <a:blip r:embed="rId2" cstate="print"/>
          <a:stretch>
            <a:fillRect/>
          </a:stretch>
        </p:blipFill>
        <p:spPr>
          <a:xfrm>
            <a:off x="2514600" y="914400"/>
            <a:ext cx="4589852" cy="5943600"/>
          </a:xfrm>
          <a:prstGeom prst="rect">
            <a:avLst/>
          </a:prstGeom>
        </p:spPr>
      </p:pic>
      <p:sp>
        <p:nvSpPr>
          <p:cNvPr id="5" name="TextBox 4"/>
          <p:cNvSpPr txBox="1"/>
          <p:nvPr/>
        </p:nvSpPr>
        <p:spPr>
          <a:xfrm>
            <a:off x="7239000" y="2209800"/>
            <a:ext cx="1752600" cy="2585323"/>
          </a:xfrm>
          <a:prstGeom prst="rect">
            <a:avLst/>
          </a:prstGeom>
          <a:noFill/>
        </p:spPr>
        <p:txBody>
          <a:bodyPr wrap="square" rtlCol="0">
            <a:spAutoFit/>
          </a:bodyPr>
          <a:lstStyle/>
          <a:p>
            <a:r>
              <a:rPr lang="pt-BR" dirty="0"/>
              <a:t>Este exemplo serve principalmente para ilustrar a problemática da segurança de diques, em vez de barragens.</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 </a:t>
            </a:r>
            <a:r>
              <a:rPr lang="en-US" dirty="0" err="1" smtClean="0"/>
              <a:t>Riacho</a:t>
            </a:r>
            <a:r>
              <a:rPr lang="en-US" dirty="0" smtClean="0"/>
              <a:t> Cobb</a:t>
            </a:r>
            <a:endParaRPr lang="en-US" dirty="0"/>
          </a:p>
        </p:txBody>
      </p:sp>
      <p:sp>
        <p:nvSpPr>
          <p:cNvPr id="3" name="Content Placeholder 2"/>
          <p:cNvSpPr>
            <a:spLocks noGrp="1"/>
          </p:cNvSpPr>
          <p:nvPr>
            <p:ph idx="1"/>
          </p:nvPr>
        </p:nvSpPr>
        <p:spPr>
          <a:xfrm>
            <a:off x="457200" y="1600200"/>
            <a:ext cx="8229600" cy="4800600"/>
          </a:xfrm>
        </p:spPr>
        <p:txBody>
          <a:bodyPr>
            <a:normAutofit fontScale="85000" lnSpcReduction="10000"/>
          </a:bodyPr>
          <a:lstStyle/>
          <a:p>
            <a:r>
              <a:rPr lang="pt-BR" dirty="0" smtClean="0"/>
              <a:t>MPF </a:t>
            </a:r>
            <a:r>
              <a:rPr lang="pt-BR" dirty="0" smtClean="0">
                <a:solidFill>
                  <a:srgbClr val="00B050"/>
                </a:solidFill>
              </a:rPr>
              <a:t>(</a:t>
            </a:r>
            <a:r>
              <a:rPr lang="pt-BR" dirty="0" smtClean="0"/>
              <a:t>Cheia mais provável) 1 – Erosão de areia e </a:t>
            </a:r>
            <a:r>
              <a:rPr lang="pt-BR" dirty="0" err="1" smtClean="0"/>
              <a:t>silte</a:t>
            </a:r>
            <a:r>
              <a:rPr lang="pt-BR" dirty="0" smtClean="0"/>
              <a:t> da fundação no Parque Estadual </a:t>
            </a:r>
            <a:r>
              <a:rPr lang="pt-BR" dirty="0" err="1" smtClean="0"/>
              <a:t>Boils</a:t>
            </a:r>
            <a:endParaRPr lang="pt-BR" dirty="0" smtClean="0"/>
          </a:p>
          <a:p>
            <a:r>
              <a:rPr lang="pt-BR" dirty="0"/>
              <a:t>A percolação das bolhas existentes continua durante a enchente. A água da percolação se suja com areia e silte. Continua a erosão regressiva, com o dique argiloso atuando como teto. A erosão regressiva continua até formar um tubo que penetra o dique até o lado do rio, formando um tubo contínuo. O tubo continua se alargando até o colapso do teto, a degradação da crista do dique e o galgamento do dique</a:t>
            </a:r>
            <a:r>
              <a:rPr lang="pt-BR"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4294967295"/>
          </p:nvPr>
        </p:nvSpPr>
        <p:spPr>
          <a:xfrm>
            <a:off x="3124200" y="6356350"/>
            <a:ext cx="2895600" cy="365125"/>
          </a:xfrm>
          <a:prstGeom prst="rect">
            <a:avLst/>
          </a:prstGeom>
          <a:noFill/>
        </p:spPr>
        <p:txBody>
          <a:bodyPr/>
          <a:lstStyle/>
          <a:p>
            <a:fld id="{F1DF005C-3DB7-4399-AA74-C9B3E56E62DF}" type="slidenum">
              <a:rPr lang="en-US" smtClean="0"/>
              <a:pPr/>
              <a:t>9</a:t>
            </a:fld>
            <a:endParaRPr lang="en-US" smtClean="0"/>
          </a:p>
        </p:txBody>
      </p:sp>
      <p:sp>
        <p:nvSpPr>
          <p:cNvPr id="7171" name="Rectangle 2"/>
          <p:cNvSpPr>
            <a:spLocks noGrp="1" noChangeArrowheads="1"/>
          </p:cNvSpPr>
          <p:nvPr>
            <p:ph type="title"/>
          </p:nvPr>
        </p:nvSpPr>
        <p:spPr/>
        <p:txBody>
          <a:bodyPr>
            <a:normAutofit/>
          </a:bodyPr>
          <a:lstStyle/>
          <a:p>
            <a:pPr eaLnBrk="1" hangingPunct="1"/>
            <a:r>
              <a:rPr lang="en-US" dirty="0" err="1" smtClean="0"/>
              <a:t>Princípios</a:t>
            </a:r>
            <a:r>
              <a:rPr lang="en-US" dirty="0" smtClean="0"/>
              <a:t> </a:t>
            </a:r>
            <a:r>
              <a:rPr lang="en-US" dirty="0" err="1" smtClean="0"/>
              <a:t>Básicos</a:t>
            </a:r>
            <a:endParaRPr lang="en-US" dirty="0" smtClean="0"/>
          </a:p>
        </p:txBody>
      </p:sp>
      <p:sp>
        <p:nvSpPr>
          <p:cNvPr id="7172" name="Rectangle 3"/>
          <p:cNvSpPr>
            <a:spLocks noGrp="1" noChangeArrowheads="1"/>
          </p:cNvSpPr>
          <p:nvPr>
            <p:ph type="body" idx="1"/>
          </p:nvPr>
        </p:nvSpPr>
        <p:spPr>
          <a:xfrm>
            <a:off x="457200" y="1295400"/>
            <a:ext cx="8229600" cy="4525963"/>
          </a:xfrm>
        </p:spPr>
        <p:txBody>
          <a:bodyPr/>
          <a:lstStyle/>
          <a:p>
            <a:pPr eaLnBrk="1" hangingPunct="1">
              <a:lnSpc>
                <a:spcPct val="90000"/>
              </a:lnSpc>
            </a:pPr>
            <a:r>
              <a:rPr lang="en-US" sz="2400" dirty="0" err="1" smtClean="0"/>
              <a:t>Mesmo</a:t>
            </a:r>
            <a:r>
              <a:rPr lang="en-US" sz="2400" dirty="0" smtClean="0"/>
              <a:t> </a:t>
            </a:r>
            <a:r>
              <a:rPr lang="en-US" sz="2400" dirty="0" err="1" smtClean="0"/>
              <a:t>sendo</a:t>
            </a:r>
            <a:r>
              <a:rPr lang="en-US" sz="2400" dirty="0" smtClean="0"/>
              <a:t> </a:t>
            </a:r>
            <a:r>
              <a:rPr lang="en-US" sz="2400" dirty="0" err="1" smtClean="0"/>
              <a:t>quantitativos</a:t>
            </a:r>
            <a:r>
              <a:rPr lang="en-US" sz="2400" dirty="0" smtClean="0"/>
              <a:t>, </a:t>
            </a:r>
            <a:r>
              <a:rPr lang="en-US" sz="2400" dirty="0" err="1" smtClean="0"/>
              <a:t>os</a:t>
            </a:r>
            <a:r>
              <a:rPr lang="en-US" sz="2400" dirty="0" smtClean="0"/>
              <a:t> </a:t>
            </a:r>
            <a:r>
              <a:rPr lang="en-US" sz="2400" dirty="0" err="1" smtClean="0"/>
              <a:t>procedimentos</a:t>
            </a:r>
            <a:r>
              <a:rPr lang="en-US" sz="2400" dirty="0" smtClean="0"/>
              <a:t> de </a:t>
            </a:r>
            <a:r>
              <a:rPr lang="en-US" sz="2400" dirty="0" err="1" smtClean="0"/>
              <a:t>análise</a:t>
            </a:r>
            <a:r>
              <a:rPr lang="en-US" sz="2400" dirty="0" smtClean="0"/>
              <a:t> de </a:t>
            </a:r>
            <a:r>
              <a:rPr lang="en-US" sz="2400" dirty="0" err="1" smtClean="0"/>
              <a:t>risco</a:t>
            </a:r>
            <a:r>
              <a:rPr lang="en-US" sz="2400" dirty="0" smtClean="0"/>
              <a:t> </a:t>
            </a:r>
            <a:r>
              <a:rPr lang="en-US" sz="2400" dirty="0" err="1" smtClean="0"/>
              <a:t>não</a:t>
            </a:r>
            <a:r>
              <a:rPr lang="en-US" sz="2400" dirty="0" smtClean="0"/>
              <a:t> </a:t>
            </a:r>
            <a:r>
              <a:rPr lang="en-US" sz="2400" dirty="0" err="1" smtClean="0"/>
              <a:t>produzem</a:t>
            </a:r>
            <a:r>
              <a:rPr lang="en-US" sz="2400" dirty="0" smtClean="0"/>
              <a:t> </a:t>
            </a:r>
            <a:r>
              <a:rPr lang="en-US" sz="2400" dirty="0" err="1" smtClean="0"/>
              <a:t>resultados</a:t>
            </a:r>
            <a:r>
              <a:rPr lang="en-US" sz="2400" dirty="0" smtClean="0"/>
              <a:t> </a:t>
            </a:r>
            <a:r>
              <a:rPr lang="en-US" sz="2400" dirty="0" err="1" smtClean="0"/>
              <a:t>numéricos</a:t>
            </a:r>
            <a:r>
              <a:rPr lang="en-US" sz="2400" dirty="0" smtClean="0"/>
              <a:t>. </a:t>
            </a:r>
            <a:r>
              <a:rPr lang="en-US" sz="2400" dirty="0" err="1" smtClean="0"/>
              <a:t>Por</a:t>
            </a:r>
            <a:r>
              <a:rPr lang="en-US" sz="2400" dirty="0" smtClean="0"/>
              <a:t> </a:t>
            </a:r>
            <a:r>
              <a:rPr lang="en-US" sz="2400" dirty="0" err="1" smtClean="0"/>
              <a:t>isso</a:t>
            </a:r>
            <a:r>
              <a:rPr lang="en-US" sz="2400" dirty="0" smtClean="0"/>
              <a:t>, a </a:t>
            </a:r>
            <a:r>
              <a:rPr lang="en-US" sz="2400" dirty="0" err="1" smtClean="0"/>
              <a:t>avaliação</a:t>
            </a:r>
            <a:r>
              <a:rPr lang="en-US" sz="2400" dirty="0" smtClean="0"/>
              <a:t> de </a:t>
            </a:r>
            <a:r>
              <a:rPr lang="en-US" sz="2400" dirty="0" err="1" smtClean="0"/>
              <a:t>risco</a:t>
            </a:r>
            <a:r>
              <a:rPr lang="en-US" sz="2400" dirty="0" smtClean="0"/>
              <a:t> </a:t>
            </a:r>
            <a:r>
              <a:rPr lang="en-US" sz="2400" dirty="0" err="1" smtClean="0"/>
              <a:t>possui</a:t>
            </a:r>
            <a:r>
              <a:rPr lang="en-US" sz="2400" dirty="0" smtClean="0"/>
              <a:t> </a:t>
            </a:r>
            <a:r>
              <a:rPr lang="en-US" sz="2400" dirty="0" err="1" smtClean="0"/>
              <a:t>natureza</a:t>
            </a:r>
            <a:r>
              <a:rPr lang="en-US" sz="2400" dirty="0" smtClean="0"/>
              <a:t> </a:t>
            </a:r>
            <a:r>
              <a:rPr lang="en-US" sz="2400" dirty="0" err="1" smtClean="0"/>
              <a:t>consultiva</a:t>
            </a:r>
            <a:r>
              <a:rPr lang="en-US" sz="2400" dirty="0" smtClean="0"/>
              <a:t>, </a:t>
            </a:r>
            <a:r>
              <a:rPr lang="en-US" sz="2400" dirty="0" err="1" smtClean="0"/>
              <a:t>não</a:t>
            </a:r>
            <a:r>
              <a:rPr lang="en-US" sz="2400" dirty="0" smtClean="0"/>
              <a:t> </a:t>
            </a:r>
            <a:r>
              <a:rPr lang="en-US" sz="2400" dirty="0" err="1" smtClean="0"/>
              <a:t>prescritiva</a:t>
            </a:r>
            <a:r>
              <a:rPr lang="en-US" sz="2400" dirty="0" smtClean="0"/>
              <a:t>. </a:t>
            </a:r>
            <a:r>
              <a:rPr lang="en-US" sz="2400" dirty="0" err="1" smtClean="0"/>
              <a:t>Considerações</a:t>
            </a:r>
            <a:r>
              <a:rPr lang="en-US" sz="2400" dirty="0" smtClean="0"/>
              <a:t> </a:t>
            </a:r>
            <a:r>
              <a:rPr lang="en-US" sz="2400" dirty="0" err="1" smtClean="0"/>
              <a:t>específicas</a:t>
            </a:r>
            <a:r>
              <a:rPr lang="en-US" sz="2400" dirty="0" smtClean="0"/>
              <a:t> </a:t>
            </a:r>
            <a:r>
              <a:rPr lang="en-US" sz="2400" dirty="0" err="1" smtClean="0"/>
              <a:t>sobre</a:t>
            </a:r>
            <a:r>
              <a:rPr lang="en-US" sz="2400" dirty="0" smtClean="0"/>
              <a:t> a </a:t>
            </a:r>
            <a:r>
              <a:rPr lang="en-US" sz="2400" dirty="0" err="1" smtClean="0"/>
              <a:t>obra</a:t>
            </a:r>
            <a:r>
              <a:rPr lang="en-US" sz="2400" dirty="0" smtClean="0"/>
              <a:t>, o </a:t>
            </a:r>
            <a:r>
              <a:rPr lang="en-US" sz="2400" dirty="0" err="1" smtClean="0"/>
              <a:t>bom</a:t>
            </a:r>
            <a:r>
              <a:rPr lang="en-US" sz="2400" dirty="0" smtClean="0"/>
              <a:t> </a:t>
            </a:r>
            <a:r>
              <a:rPr lang="en-US" sz="2400" dirty="0" err="1" smtClean="0"/>
              <a:t>senso</a:t>
            </a:r>
            <a:r>
              <a:rPr lang="en-US" sz="2400" dirty="0" smtClean="0"/>
              <a:t> e </a:t>
            </a:r>
            <a:r>
              <a:rPr lang="en-US" sz="2400" dirty="0" err="1" smtClean="0"/>
              <a:t>todos</a:t>
            </a:r>
            <a:r>
              <a:rPr lang="en-US" sz="2400" dirty="0" smtClean="0"/>
              <a:t> </a:t>
            </a:r>
            <a:r>
              <a:rPr lang="en-US" sz="2400" dirty="0" err="1" smtClean="0"/>
              <a:t>os</a:t>
            </a:r>
            <a:r>
              <a:rPr lang="en-US" sz="2400" dirty="0" smtClean="0"/>
              <a:t> </a:t>
            </a:r>
            <a:r>
              <a:rPr lang="en-US" sz="2400" dirty="0" err="1" smtClean="0"/>
              <a:t>fatores</a:t>
            </a:r>
            <a:r>
              <a:rPr lang="en-US" sz="2400" dirty="0" smtClean="0"/>
              <a:t> </a:t>
            </a:r>
            <a:r>
              <a:rPr lang="en-US" sz="2400" dirty="0" err="1" smtClean="0"/>
              <a:t>externos</a:t>
            </a:r>
            <a:r>
              <a:rPr lang="en-US" sz="2400" dirty="0" smtClean="0"/>
              <a:t> </a:t>
            </a:r>
            <a:r>
              <a:rPr lang="en-US" sz="2400" dirty="0" err="1" smtClean="0"/>
              <a:t>devem</a:t>
            </a:r>
            <a:r>
              <a:rPr lang="en-US" sz="2400" dirty="0" smtClean="0"/>
              <a:t> </a:t>
            </a:r>
            <a:r>
              <a:rPr lang="en-US" sz="2400" dirty="0" err="1" smtClean="0"/>
              <a:t>ser</a:t>
            </a:r>
            <a:r>
              <a:rPr lang="en-US" sz="2400" dirty="0" smtClean="0"/>
              <a:t> </a:t>
            </a:r>
            <a:r>
              <a:rPr lang="en-US" sz="2400" dirty="0" err="1" smtClean="0"/>
              <a:t>aplicados</a:t>
            </a:r>
            <a:r>
              <a:rPr lang="en-US" sz="2400" dirty="0" smtClean="0"/>
              <a:t> </a:t>
            </a:r>
            <a:r>
              <a:rPr lang="en-US" sz="2400" dirty="0" err="1" smtClean="0"/>
              <a:t>nas</a:t>
            </a:r>
            <a:r>
              <a:rPr lang="en-US" sz="2400" dirty="0" smtClean="0"/>
              <a:t> </a:t>
            </a:r>
            <a:r>
              <a:rPr lang="en-US" sz="2400" dirty="0" err="1" smtClean="0"/>
              <a:t>decisões</a:t>
            </a:r>
            <a:r>
              <a:rPr lang="en-US" sz="2400" dirty="0" smtClean="0"/>
              <a:t>, </a:t>
            </a:r>
            <a:r>
              <a:rPr lang="en-US" sz="2400" dirty="0" err="1" smtClean="0"/>
              <a:t>em</a:t>
            </a:r>
            <a:r>
              <a:rPr lang="en-US" sz="2400" dirty="0" smtClean="0"/>
              <a:t> </a:t>
            </a:r>
            <a:r>
              <a:rPr lang="en-US" sz="2400" dirty="0" err="1" smtClean="0"/>
              <a:t>vez</a:t>
            </a:r>
            <a:r>
              <a:rPr lang="en-US" sz="2400" dirty="0" smtClean="0"/>
              <a:t> do </a:t>
            </a:r>
            <a:r>
              <a:rPr lang="en-US" sz="2400" dirty="0" err="1" smtClean="0"/>
              <a:t>critério</a:t>
            </a:r>
            <a:r>
              <a:rPr lang="en-US" sz="2400" dirty="0" smtClean="0"/>
              <a:t> </a:t>
            </a:r>
            <a:r>
              <a:rPr lang="en-US" sz="2400" dirty="0" err="1" smtClean="0"/>
              <a:t>numérico</a:t>
            </a:r>
            <a:r>
              <a:rPr lang="en-US" sz="2400" dirty="0" smtClean="0"/>
              <a:t> de um “</a:t>
            </a:r>
            <a:r>
              <a:rPr lang="en-US" sz="2400" dirty="0" err="1" smtClean="0"/>
              <a:t>receituário</a:t>
            </a:r>
            <a:r>
              <a:rPr lang="en-US" sz="2400" dirty="0" smtClean="0"/>
              <a:t>”.</a:t>
            </a:r>
          </a:p>
          <a:p>
            <a:pPr eaLnBrk="1" hangingPunct="1">
              <a:lnSpc>
                <a:spcPct val="90000"/>
              </a:lnSpc>
              <a:buFontTx/>
              <a:buNone/>
            </a:pPr>
            <a:endParaRPr lang="en-US" sz="2400" dirty="0" smtClean="0"/>
          </a:p>
          <a:p>
            <a:pPr eaLnBrk="1" hangingPunct="1">
              <a:lnSpc>
                <a:spcPct val="90000"/>
              </a:lnSpc>
            </a:pPr>
            <a:r>
              <a:rPr lang="en-US" sz="2400" dirty="0" smtClean="0"/>
              <a:t>As </a:t>
            </a:r>
            <a:r>
              <a:rPr lang="en-US" sz="2400" dirty="0" err="1" smtClean="0"/>
              <a:t>cifras</a:t>
            </a:r>
            <a:r>
              <a:rPr lang="en-US" sz="2400" dirty="0" smtClean="0"/>
              <a:t>, </a:t>
            </a:r>
            <a:r>
              <a:rPr lang="en-US" sz="2400" dirty="0" err="1" smtClean="0"/>
              <a:t>mesmo</a:t>
            </a:r>
            <a:r>
              <a:rPr lang="en-US" sz="2400" dirty="0" smtClean="0"/>
              <a:t> </a:t>
            </a:r>
            <a:r>
              <a:rPr lang="en-US" sz="2400" dirty="0" err="1" smtClean="0"/>
              <a:t>importantes</a:t>
            </a:r>
            <a:r>
              <a:rPr lang="en-US" sz="2400" dirty="0" smtClean="0"/>
              <a:t>, </a:t>
            </a:r>
            <a:r>
              <a:rPr lang="en-US" sz="2400" dirty="0" err="1" smtClean="0"/>
              <a:t>são</a:t>
            </a:r>
            <a:r>
              <a:rPr lang="en-US" sz="2400" dirty="0" smtClean="0"/>
              <a:t> </a:t>
            </a:r>
            <a:r>
              <a:rPr lang="en-US" sz="2400" dirty="0" err="1" smtClean="0"/>
              <a:t>menos</a:t>
            </a:r>
            <a:r>
              <a:rPr lang="en-US" sz="2400" dirty="0" smtClean="0"/>
              <a:t> </a:t>
            </a:r>
            <a:r>
              <a:rPr lang="en-US" sz="2400" dirty="0" err="1" smtClean="0"/>
              <a:t>importantes</a:t>
            </a:r>
            <a:r>
              <a:rPr lang="en-US" sz="2400" dirty="0" smtClean="0"/>
              <a:t> do </a:t>
            </a:r>
            <a:r>
              <a:rPr lang="en-US" sz="2400" dirty="0" err="1" smtClean="0"/>
              <a:t>que</a:t>
            </a:r>
            <a:r>
              <a:rPr lang="en-US" sz="2400" dirty="0" smtClean="0"/>
              <a:t> </a:t>
            </a:r>
            <a:r>
              <a:rPr lang="en-US" sz="2400" dirty="0" err="1" smtClean="0"/>
              <a:t>compreender</a:t>
            </a:r>
            <a:r>
              <a:rPr lang="en-US" sz="2400" dirty="0" smtClean="0"/>
              <a:t> e </a:t>
            </a:r>
            <a:r>
              <a:rPr lang="en-US" sz="2400" dirty="0" err="1" smtClean="0"/>
              <a:t>documentar</a:t>
            </a:r>
            <a:r>
              <a:rPr lang="en-US" sz="2400" dirty="0" smtClean="0"/>
              <a:t> </a:t>
            </a:r>
            <a:r>
              <a:rPr lang="en-US" sz="2400" dirty="0" err="1" smtClean="0"/>
              <a:t>claramente</a:t>
            </a:r>
            <a:r>
              <a:rPr lang="en-US" sz="2400" dirty="0" smtClean="0"/>
              <a:t> </a:t>
            </a:r>
            <a:r>
              <a:rPr lang="en-US" sz="2400" dirty="0" err="1" smtClean="0"/>
              <a:t>os</a:t>
            </a:r>
            <a:r>
              <a:rPr lang="en-US" sz="2400" dirty="0" smtClean="0"/>
              <a:t> </a:t>
            </a:r>
            <a:r>
              <a:rPr lang="en-US" sz="2400" dirty="0" err="1" smtClean="0"/>
              <a:t>fatores</a:t>
            </a:r>
            <a:r>
              <a:rPr lang="en-US" sz="2400" dirty="0" smtClean="0"/>
              <a:t> </a:t>
            </a:r>
            <a:r>
              <a:rPr lang="en-US" sz="2400" dirty="0" err="1" smtClean="0"/>
              <a:t>que</a:t>
            </a:r>
            <a:r>
              <a:rPr lang="en-US" sz="2400" dirty="0" smtClean="0"/>
              <a:t> </a:t>
            </a:r>
            <a:r>
              <a:rPr lang="en-US" sz="2400" dirty="0" err="1" smtClean="0"/>
              <a:t>mais</a:t>
            </a:r>
            <a:r>
              <a:rPr lang="en-US" sz="2400" dirty="0" smtClean="0"/>
              <a:t> </a:t>
            </a:r>
            <a:r>
              <a:rPr lang="en-US" sz="2400" dirty="0" err="1" smtClean="0"/>
              <a:t>contribuem</a:t>
            </a:r>
            <a:r>
              <a:rPr lang="en-US" sz="2400" dirty="0" smtClean="0"/>
              <a:t> </a:t>
            </a:r>
            <a:r>
              <a:rPr lang="en-US" sz="2400" dirty="0" err="1" smtClean="0"/>
              <a:t>ao</a:t>
            </a:r>
            <a:r>
              <a:rPr lang="en-US" sz="2400" dirty="0" smtClean="0"/>
              <a:t> </a:t>
            </a:r>
            <a:r>
              <a:rPr lang="en-US" sz="2400" dirty="0" err="1" smtClean="0"/>
              <a:t>risco</a:t>
            </a:r>
            <a:r>
              <a:rPr lang="en-US" sz="2400" dirty="0" smtClean="0"/>
              <a:t>, e </a:t>
            </a:r>
            <a:r>
              <a:rPr lang="en-US" sz="2400" dirty="0" smtClean="0">
                <a:solidFill>
                  <a:srgbClr val="00B050"/>
                </a:solidFill>
              </a:rPr>
              <a:t>o </a:t>
            </a:r>
            <a:r>
              <a:rPr lang="en-US" sz="2400" dirty="0" err="1" smtClean="0">
                <a:solidFill>
                  <a:srgbClr val="00B050"/>
                </a:solidFill>
              </a:rPr>
              <a:t>por</a:t>
            </a:r>
            <a:r>
              <a:rPr lang="en-US" sz="2400" dirty="0" smtClean="0">
                <a:solidFill>
                  <a:srgbClr val="00B050"/>
                </a:solidFill>
              </a:rPr>
              <a:t> </a:t>
            </a:r>
            <a:r>
              <a:rPr lang="en-US" sz="2400" dirty="0" err="1" smtClean="0">
                <a:solidFill>
                  <a:srgbClr val="00B050"/>
                </a:solidFill>
              </a:rPr>
              <a:t>quê</a:t>
            </a:r>
            <a:r>
              <a:rPr lang="en-US" sz="2400" dirty="0" smtClean="0"/>
              <a:t>.</a:t>
            </a: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a:t>O </a:t>
            </a:r>
            <a:r>
              <a:rPr lang="en-US" dirty="0" err="1"/>
              <a:t>Riacho</a:t>
            </a:r>
            <a:r>
              <a:rPr lang="en-US" dirty="0"/>
              <a:t> Cobb</a:t>
            </a:r>
          </a:p>
        </p:txBody>
      </p:sp>
      <p:sp>
        <p:nvSpPr>
          <p:cNvPr id="3" name="Content Placeholder 2"/>
          <p:cNvSpPr>
            <a:spLocks noGrp="1"/>
          </p:cNvSpPr>
          <p:nvPr>
            <p:ph idx="1"/>
          </p:nvPr>
        </p:nvSpPr>
        <p:spPr>
          <a:xfrm>
            <a:off x="457200" y="1066800"/>
            <a:ext cx="8229600" cy="4953000"/>
          </a:xfrm>
        </p:spPr>
        <p:txBody>
          <a:bodyPr>
            <a:noAutofit/>
          </a:bodyPr>
          <a:lstStyle/>
          <a:p>
            <a:pPr>
              <a:lnSpc>
                <a:spcPct val="140000"/>
              </a:lnSpc>
              <a:spcBef>
                <a:spcPts val="0"/>
              </a:spcBef>
              <a:spcAft>
                <a:spcPts val="600"/>
              </a:spcAft>
            </a:pPr>
            <a:r>
              <a:rPr lang="pt-BR" sz="1600" dirty="0" smtClean="0"/>
              <a:t>MPF 2 – Falha Operacional do Fechamento na Rodovia 17</a:t>
            </a:r>
          </a:p>
          <a:p>
            <a:pPr>
              <a:lnSpc>
                <a:spcPct val="140000"/>
              </a:lnSpc>
              <a:spcBef>
                <a:spcPts val="0"/>
              </a:spcBef>
              <a:spcAft>
                <a:spcPts val="600"/>
              </a:spcAft>
            </a:pPr>
            <a:r>
              <a:rPr lang="pt-BR" sz="1600" dirty="0" smtClean="0"/>
              <a:t>Há 17 anos que o muro pré-moldado foi instalado. A enchente sobe rapidamente e não se encontram as peças para colocar na estrutura de fechamento. A esta altura não há mais tempo para colocar sacos de areia, por causa da largura da abertura e a velocidade de subida da enchente. A água começa a passar pela abertura no dique de proteção contra cheias, inundando o setor leste de </a:t>
            </a:r>
            <a:r>
              <a:rPr lang="pt-BR" sz="1600" dirty="0" err="1" smtClean="0"/>
              <a:t>Ernieton</a:t>
            </a:r>
            <a:r>
              <a:rPr lang="pt-BR" sz="1600" dirty="0" smtClean="0"/>
              <a:t>. </a:t>
            </a:r>
            <a:r>
              <a:rPr lang="pt-BR" sz="1600" b="1" u="sng" dirty="0" smtClean="0"/>
              <a:t>OU</a:t>
            </a:r>
            <a:endParaRPr lang="pt-BR" sz="1600" dirty="0" smtClean="0"/>
          </a:p>
          <a:p>
            <a:pPr>
              <a:lnSpc>
                <a:spcPct val="140000"/>
              </a:lnSpc>
              <a:spcBef>
                <a:spcPts val="0"/>
              </a:spcBef>
              <a:spcAft>
                <a:spcPts val="600"/>
              </a:spcAft>
            </a:pPr>
            <a:r>
              <a:rPr lang="pt-BR" sz="1600" dirty="0" smtClean="0"/>
              <a:t>Há </a:t>
            </a:r>
            <a:r>
              <a:rPr lang="pt-BR" sz="1600" dirty="0"/>
              <a:t>17 anos que o muro pré-moldado foi </a:t>
            </a:r>
            <a:r>
              <a:rPr lang="pt-BR" sz="1600" dirty="0" smtClean="0"/>
              <a:t>instalado. Os operários locais com experiência na colocação do dique de proteção contra cheias se aposentaram, se mudaram ou faleceram. O muro pré-moldado de fechamento é colocado a tempo, mas os operários não estão familiarizados com as peças e certas escoras importantes não ficam instaladas adequadamente. A água da enchente sobe até 1,2 m. na estrutura de fechamento quando esta de repente desmorona. Uma onda de água da enchente rapidamente inunda o setor leste de </a:t>
            </a:r>
            <a:r>
              <a:rPr lang="pt-BR" sz="1600" dirty="0" err="1" smtClean="0"/>
              <a:t>Ernieton</a:t>
            </a:r>
            <a:r>
              <a:rPr lang="pt-BR" sz="1600" dirty="0" smtClean="0"/>
              <a:t>.</a:t>
            </a:r>
            <a:endParaRPr lang="en-US" sz="1600" dirty="0"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 </a:t>
            </a:r>
            <a:r>
              <a:rPr lang="en-US" dirty="0" err="1"/>
              <a:t>Riacho</a:t>
            </a:r>
            <a:r>
              <a:rPr lang="en-US" dirty="0"/>
              <a:t> Cobb</a:t>
            </a:r>
          </a:p>
        </p:txBody>
      </p:sp>
      <p:sp>
        <p:nvSpPr>
          <p:cNvPr id="3" name="Content Placeholder 2"/>
          <p:cNvSpPr>
            <a:spLocks noGrp="1"/>
          </p:cNvSpPr>
          <p:nvPr>
            <p:ph idx="1"/>
          </p:nvPr>
        </p:nvSpPr>
        <p:spPr>
          <a:xfrm>
            <a:off x="457200" y="1600200"/>
            <a:ext cx="8229600" cy="4572000"/>
          </a:xfrm>
        </p:spPr>
        <p:txBody>
          <a:bodyPr>
            <a:normAutofit fontScale="85000" lnSpcReduction="10000"/>
          </a:bodyPr>
          <a:lstStyle/>
          <a:p>
            <a:pPr>
              <a:lnSpc>
                <a:spcPct val="130000"/>
              </a:lnSpc>
              <a:spcBef>
                <a:spcPts val="0"/>
              </a:spcBef>
              <a:spcAft>
                <a:spcPts val="600"/>
              </a:spcAft>
            </a:pPr>
            <a:r>
              <a:rPr lang="en-US" dirty="0" smtClean="0"/>
              <a:t>MPF 3 – </a:t>
            </a:r>
            <a:r>
              <a:rPr lang="en-US" dirty="0" err="1" smtClean="0"/>
              <a:t>Colapso</a:t>
            </a:r>
            <a:r>
              <a:rPr lang="en-US" dirty="0" smtClean="0"/>
              <a:t> da </a:t>
            </a:r>
            <a:r>
              <a:rPr lang="en-US" dirty="0" err="1" smtClean="0"/>
              <a:t>Tubulação</a:t>
            </a:r>
            <a:r>
              <a:rPr lang="en-US" dirty="0"/>
              <a:t> </a:t>
            </a:r>
            <a:r>
              <a:rPr lang="en-US" dirty="0" smtClean="0"/>
              <a:t>de Metal </a:t>
            </a:r>
            <a:r>
              <a:rPr lang="en-US" dirty="0" err="1" smtClean="0"/>
              <a:t>Corrugado</a:t>
            </a:r>
            <a:r>
              <a:rPr lang="en-US" dirty="0" smtClean="0"/>
              <a:t> (TMC) </a:t>
            </a:r>
            <a:r>
              <a:rPr lang="en-US" dirty="0" err="1" smtClean="0"/>
              <a:t>para</a:t>
            </a:r>
            <a:r>
              <a:rPr lang="en-US" dirty="0" smtClean="0"/>
              <a:t> </a:t>
            </a:r>
            <a:r>
              <a:rPr lang="en-US" dirty="0" err="1" smtClean="0"/>
              <a:t>Drenagem</a:t>
            </a:r>
            <a:endParaRPr lang="en-US" dirty="0" smtClean="0"/>
          </a:p>
          <a:p>
            <a:pPr>
              <a:lnSpc>
                <a:spcPct val="130000"/>
              </a:lnSpc>
              <a:spcBef>
                <a:spcPts val="0"/>
              </a:spcBef>
              <a:spcAft>
                <a:spcPts val="600"/>
              </a:spcAft>
            </a:pPr>
            <a:r>
              <a:rPr lang="en-US" dirty="0" smtClean="0"/>
              <a:t>O </a:t>
            </a:r>
            <a:r>
              <a:rPr lang="en-US" dirty="0" err="1" smtClean="0"/>
              <a:t>colapso</a:t>
            </a:r>
            <a:r>
              <a:rPr lang="en-US" dirty="0" smtClean="0"/>
              <a:t> </a:t>
            </a:r>
            <a:r>
              <a:rPr lang="en-US" dirty="0"/>
              <a:t>da </a:t>
            </a:r>
            <a:r>
              <a:rPr lang="en-US" dirty="0" smtClean="0"/>
              <a:t>TMC de </a:t>
            </a:r>
            <a:r>
              <a:rPr lang="en-US" dirty="0" err="1" smtClean="0"/>
              <a:t>drenagem</a:t>
            </a:r>
            <a:r>
              <a:rPr lang="en-US" dirty="0" smtClean="0"/>
              <a:t> </a:t>
            </a:r>
            <a:r>
              <a:rPr lang="en-US" dirty="0" err="1"/>
              <a:t>por</a:t>
            </a:r>
            <a:r>
              <a:rPr lang="en-US" dirty="0"/>
              <a:t> </a:t>
            </a:r>
            <a:r>
              <a:rPr lang="en-US" dirty="0" err="1" smtClean="0"/>
              <a:t>corrosão</a:t>
            </a:r>
            <a:r>
              <a:rPr lang="en-US" dirty="0" smtClean="0"/>
              <a:t> </a:t>
            </a:r>
            <a:r>
              <a:rPr lang="en-US" dirty="0" err="1" smtClean="0"/>
              <a:t>deixa</a:t>
            </a:r>
            <a:r>
              <a:rPr lang="en-US" dirty="0" smtClean="0"/>
              <a:t> um </a:t>
            </a:r>
            <a:r>
              <a:rPr lang="en-US" dirty="0" err="1" smtClean="0"/>
              <a:t>tubo</a:t>
            </a:r>
            <a:r>
              <a:rPr lang="en-US" dirty="0" smtClean="0"/>
              <a:t> de </a:t>
            </a:r>
            <a:r>
              <a:rPr lang="en-US" dirty="0" err="1" smtClean="0"/>
              <a:t>erosão</a:t>
            </a:r>
            <a:r>
              <a:rPr lang="en-US" dirty="0" smtClean="0"/>
              <a:t> </a:t>
            </a:r>
            <a:r>
              <a:rPr lang="en-US" dirty="0" err="1" smtClean="0"/>
              <a:t>aberto</a:t>
            </a:r>
            <a:r>
              <a:rPr lang="en-US" dirty="0" smtClean="0"/>
              <a:t>, </a:t>
            </a:r>
            <a:r>
              <a:rPr lang="en-US" dirty="0" err="1" smtClean="0"/>
              <a:t>atravessando</a:t>
            </a:r>
            <a:r>
              <a:rPr lang="en-US" dirty="0" smtClean="0"/>
              <a:t> o </a:t>
            </a:r>
            <a:r>
              <a:rPr lang="en-US" dirty="0" err="1" smtClean="0"/>
              <a:t>aterro</a:t>
            </a:r>
            <a:r>
              <a:rPr lang="en-US" dirty="0" smtClean="0"/>
              <a:t>, </a:t>
            </a:r>
            <a:r>
              <a:rPr lang="en-US" dirty="0" err="1" smtClean="0"/>
              <a:t>exposto</a:t>
            </a:r>
            <a:r>
              <a:rPr lang="en-US" dirty="0" smtClean="0"/>
              <a:t> </a:t>
            </a:r>
            <a:r>
              <a:rPr lang="en-US" dirty="0" err="1" smtClean="0"/>
              <a:t>ao</a:t>
            </a:r>
            <a:r>
              <a:rPr lang="en-US" dirty="0" smtClean="0"/>
              <a:t> solo. A </a:t>
            </a:r>
            <a:r>
              <a:rPr lang="en-US" dirty="0" err="1" smtClean="0"/>
              <a:t>água</a:t>
            </a:r>
            <a:r>
              <a:rPr lang="en-US" dirty="0" smtClean="0"/>
              <a:t> do </a:t>
            </a:r>
            <a:r>
              <a:rPr lang="en-US" dirty="0" err="1" smtClean="0"/>
              <a:t>rio</a:t>
            </a:r>
            <a:r>
              <a:rPr lang="en-US" dirty="0" smtClean="0"/>
              <a:t> </a:t>
            </a:r>
            <a:r>
              <a:rPr lang="en-US" dirty="0" err="1" smtClean="0"/>
              <a:t>sobe</a:t>
            </a:r>
            <a:r>
              <a:rPr lang="en-US" dirty="0" smtClean="0"/>
              <a:t> </a:t>
            </a:r>
            <a:r>
              <a:rPr lang="en-US" dirty="0" err="1" smtClean="0"/>
              <a:t>até</a:t>
            </a:r>
            <a:r>
              <a:rPr lang="en-US" dirty="0" smtClean="0"/>
              <a:t> o </a:t>
            </a:r>
            <a:r>
              <a:rPr lang="en-US" dirty="0" err="1" smtClean="0"/>
              <a:t>nível</a:t>
            </a:r>
            <a:r>
              <a:rPr lang="en-US" dirty="0" smtClean="0"/>
              <a:t> da </a:t>
            </a:r>
            <a:r>
              <a:rPr lang="en-US" dirty="0" err="1" smtClean="0"/>
              <a:t>abertura</a:t>
            </a:r>
            <a:r>
              <a:rPr lang="en-US" dirty="0" smtClean="0"/>
              <a:t>. O </a:t>
            </a:r>
            <a:r>
              <a:rPr lang="en-US" dirty="0" err="1" smtClean="0"/>
              <a:t>tubo</a:t>
            </a:r>
            <a:r>
              <a:rPr lang="en-US" dirty="0" smtClean="0"/>
              <a:t> </a:t>
            </a:r>
            <a:r>
              <a:rPr lang="en-US" dirty="0" err="1" smtClean="0"/>
              <a:t>erodido</a:t>
            </a:r>
            <a:r>
              <a:rPr lang="en-US" dirty="0" smtClean="0"/>
              <a:t> </a:t>
            </a:r>
            <a:r>
              <a:rPr lang="en-US" dirty="0" err="1" smtClean="0"/>
              <a:t>cresce</a:t>
            </a:r>
            <a:r>
              <a:rPr lang="en-US" dirty="0" smtClean="0"/>
              <a:t> e </a:t>
            </a:r>
            <a:r>
              <a:rPr lang="en-US" dirty="0" err="1" smtClean="0"/>
              <a:t>desmorona</a:t>
            </a:r>
            <a:r>
              <a:rPr lang="en-US" dirty="0" smtClean="0"/>
              <a:t>, </a:t>
            </a:r>
            <a:r>
              <a:rPr lang="en-US" dirty="0" err="1" smtClean="0"/>
              <a:t>causando</a:t>
            </a:r>
            <a:r>
              <a:rPr lang="en-US" dirty="0" smtClean="0"/>
              <a:t> a </a:t>
            </a:r>
            <a:r>
              <a:rPr lang="en-US" dirty="0" err="1" smtClean="0"/>
              <a:t>degradação</a:t>
            </a:r>
            <a:r>
              <a:rPr lang="en-US" dirty="0" smtClean="0"/>
              <a:t> da crista do </a:t>
            </a:r>
            <a:r>
              <a:rPr lang="en-US" dirty="0" err="1" smtClean="0"/>
              <a:t>dique</a:t>
            </a:r>
            <a:r>
              <a:rPr lang="en-US" dirty="0" smtClean="0"/>
              <a:t> e o galgamento do </a:t>
            </a:r>
            <a:r>
              <a:rPr lang="en-US" dirty="0" err="1" smtClean="0"/>
              <a:t>mesmo</a:t>
            </a:r>
            <a:r>
              <a:rPr lang="en-US" dirty="0" smtClean="0"/>
              <a:t>.</a:t>
            </a:r>
          </a:p>
          <a:p>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 </a:t>
            </a:r>
            <a:r>
              <a:rPr lang="en-US" dirty="0" err="1"/>
              <a:t>Riacho</a:t>
            </a:r>
            <a:r>
              <a:rPr lang="en-US" dirty="0"/>
              <a:t> Cobb</a:t>
            </a:r>
          </a:p>
        </p:txBody>
      </p:sp>
      <p:sp>
        <p:nvSpPr>
          <p:cNvPr id="3" name="Content Placeholder 2"/>
          <p:cNvSpPr>
            <a:spLocks noGrp="1"/>
          </p:cNvSpPr>
          <p:nvPr>
            <p:ph idx="1"/>
          </p:nvPr>
        </p:nvSpPr>
        <p:spPr>
          <a:xfrm>
            <a:off x="457200" y="1600200"/>
            <a:ext cx="8229600" cy="4724400"/>
          </a:xfrm>
        </p:spPr>
        <p:txBody>
          <a:bodyPr>
            <a:normAutofit fontScale="70000" lnSpcReduction="20000"/>
          </a:bodyPr>
          <a:lstStyle/>
          <a:p>
            <a:pPr>
              <a:lnSpc>
                <a:spcPct val="140000"/>
              </a:lnSpc>
              <a:spcBef>
                <a:spcPts val="0"/>
              </a:spcBef>
              <a:spcAft>
                <a:spcPts val="600"/>
              </a:spcAft>
            </a:pPr>
            <a:r>
              <a:rPr lang="pt-BR" sz="3400" dirty="0" smtClean="0"/>
              <a:t>MPF 4 – Ocorre uma grande cheia além do padrão</a:t>
            </a:r>
          </a:p>
          <a:p>
            <a:pPr marL="0" indent="0">
              <a:lnSpc>
                <a:spcPct val="140000"/>
              </a:lnSpc>
              <a:spcBef>
                <a:spcPts val="0"/>
              </a:spcBef>
              <a:spcAft>
                <a:spcPts val="600"/>
              </a:spcAft>
              <a:buNone/>
            </a:pPr>
            <a:endParaRPr lang="pt-BR" sz="3400" dirty="0" smtClean="0"/>
          </a:p>
          <a:p>
            <a:pPr>
              <a:lnSpc>
                <a:spcPct val="140000"/>
              </a:lnSpc>
              <a:spcBef>
                <a:spcPts val="0"/>
              </a:spcBef>
              <a:spcAft>
                <a:spcPts val="600"/>
              </a:spcAft>
            </a:pPr>
            <a:r>
              <a:rPr lang="pt-BR" sz="3400" dirty="0" smtClean="0"/>
              <a:t>Ocorre uma grande </a:t>
            </a:r>
            <a:r>
              <a:rPr lang="pt-BR" sz="3400" dirty="0"/>
              <a:t>cheia </a:t>
            </a:r>
            <a:r>
              <a:rPr lang="pt-BR" sz="3400" dirty="0" smtClean="0"/>
              <a:t>maior que o evento </a:t>
            </a:r>
            <a:r>
              <a:rPr lang="pt-BR" sz="3400" dirty="0"/>
              <a:t>1:1.000 EAP </a:t>
            </a:r>
            <a:r>
              <a:rPr lang="en-US" sz="3400" dirty="0"/>
              <a:t>(</a:t>
            </a:r>
            <a:r>
              <a:rPr lang="pt-BR" sz="3400" dirty="0"/>
              <a:t>Probabilidade Anual de </a:t>
            </a:r>
            <a:r>
              <a:rPr lang="pt-BR" sz="3400" dirty="0" err="1"/>
              <a:t>Excedência</a:t>
            </a:r>
            <a:r>
              <a:rPr lang="pt-BR" sz="3400" dirty="0"/>
              <a:t>), que galga o dique </a:t>
            </a:r>
            <a:r>
              <a:rPr lang="pt-BR" sz="3400" dirty="0" smtClean="0"/>
              <a:t>em mais de 40 cm. O dique é muito comprido para colocar sacos de areia no cumprimento inteiro, e no dique de proteção não cabem sacos de areia na crista. </a:t>
            </a:r>
            <a:r>
              <a:rPr lang="pt-BR" sz="3400" dirty="0" err="1" smtClean="0"/>
              <a:t>Burtville</a:t>
            </a:r>
            <a:r>
              <a:rPr lang="pt-BR" sz="3400" dirty="0" smtClean="0"/>
              <a:t> é inundada com água até 60 cm. na maioria das ruas, chegando a um metro perto dos bueiros. </a:t>
            </a:r>
            <a:r>
              <a:rPr lang="pt-BR" sz="3400" dirty="0" err="1" smtClean="0"/>
              <a:t>Ernieton</a:t>
            </a:r>
            <a:r>
              <a:rPr lang="pt-BR" sz="3400" dirty="0" smtClean="0"/>
              <a:t> sofre uma inundação severa, com água até 4,5 metros.</a:t>
            </a:r>
          </a:p>
          <a:p>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 </a:t>
            </a:r>
            <a:r>
              <a:rPr lang="en-US" dirty="0" err="1"/>
              <a:t>Riacho</a:t>
            </a:r>
            <a:r>
              <a:rPr lang="en-US" dirty="0"/>
              <a:t> Cobb</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06395193"/>
              </p:ext>
            </p:extLst>
          </p:nvPr>
        </p:nvGraphicFramePr>
        <p:xfrm>
          <a:off x="457200" y="2133600"/>
          <a:ext cx="8229600" cy="3133344"/>
        </p:xfrm>
        <a:graphic>
          <a:graphicData uri="http://schemas.openxmlformats.org/drawingml/2006/table">
            <a:tbl>
              <a:tblPr firstRow="1" bandRow="1">
                <a:tableStyleId>{073A0DAA-6AF3-43AB-8588-CEC1D06C72B9}</a:tableStyleId>
              </a:tblPr>
              <a:tblGrid>
                <a:gridCol w="4114800"/>
                <a:gridCol w="4114800"/>
              </a:tblGrid>
              <a:tr h="609600">
                <a:tc>
                  <a:txBody>
                    <a:bodyPr/>
                    <a:lstStyle/>
                    <a:p>
                      <a:pPr marL="0" marR="0">
                        <a:lnSpc>
                          <a:spcPct val="115000"/>
                        </a:lnSpc>
                        <a:spcBef>
                          <a:spcPts val="0"/>
                        </a:spcBef>
                        <a:spcAft>
                          <a:spcPts val="0"/>
                        </a:spcAft>
                      </a:pPr>
                      <a:r>
                        <a:rPr lang="en-US" sz="1600" dirty="0" err="1" smtClean="0"/>
                        <a:t>Fatores</a:t>
                      </a:r>
                      <a:r>
                        <a:rPr lang="en-US" sz="1600" dirty="0" smtClean="0"/>
                        <a:t> </a:t>
                      </a:r>
                      <a:r>
                        <a:rPr lang="en-US" sz="1600" dirty="0" err="1" smtClean="0"/>
                        <a:t>Adversos</a:t>
                      </a:r>
                      <a:r>
                        <a:rPr lang="en-US" sz="1600" dirty="0" smtClean="0"/>
                        <a:t> / “</a:t>
                      </a:r>
                      <a:r>
                        <a:rPr lang="en-US" sz="1600" dirty="0" err="1" smtClean="0"/>
                        <a:t>Mais</a:t>
                      </a:r>
                      <a:r>
                        <a:rPr lang="en-US" sz="1600" dirty="0" smtClean="0"/>
                        <a:t> </a:t>
                      </a:r>
                      <a:r>
                        <a:rPr lang="en-US" sz="1600" dirty="0" err="1" smtClean="0"/>
                        <a:t>Prováveis</a:t>
                      </a:r>
                      <a:r>
                        <a:rPr lang="en-US" sz="1600" dirty="0" smtClean="0"/>
                        <a:t>”</a:t>
                      </a:r>
                      <a:endParaRPr lang="en-US" sz="16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err="1" smtClean="0"/>
                        <a:t>Fatores</a:t>
                      </a:r>
                      <a:r>
                        <a:rPr lang="en-US" sz="1600" dirty="0" smtClean="0"/>
                        <a:t> </a:t>
                      </a:r>
                      <a:r>
                        <a:rPr lang="en-US" sz="1600" dirty="0" err="1" smtClean="0"/>
                        <a:t>Favoráveis</a:t>
                      </a:r>
                      <a:r>
                        <a:rPr lang="en-US" sz="1600" dirty="0" smtClean="0"/>
                        <a:t> / “</a:t>
                      </a:r>
                      <a:r>
                        <a:rPr lang="en-US" sz="1600" dirty="0" err="1" smtClean="0"/>
                        <a:t>Menos</a:t>
                      </a:r>
                      <a:r>
                        <a:rPr lang="en-US" sz="1600" dirty="0" smtClean="0"/>
                        <a:t> </a:t>
                      </a:r>
                      <a:r>
                        <a:rPr lang="en-US" sz="1600" dirty="0" err="1" smtClean="0"/>
                        <a:t>Prováveis</a:t>
                      </a:r>
                      <a:r>
                        <a:rPr lang="en-US" sz="1600" dirty="0" smtClean="0"/>
                        <a:t>”</a:t>
                      </a:r>
                      <a:endParaRPr lang="en-US" sz="1600" dirty="0">
                        <a:latin typeface="Calibri"/>
                        <a:ea typeface="Calibri"/>
                        <a:cs typeface="Times New Roman"/>
                      </a:endParaRPr>
                    </a:p>
                  </a:txBody>
                  <a:tcPr marL="68580" marR="68580" marT="0" marB="0"/>
                </a:tc>
              </a:tr>
              <a:tr h="2311231">
                <a:tc>
                  <a:txBody>
                    <a:bodyPr/>
                    <a:lstStyle/>
                    <a:p>
                      <a:pPr marL="285750" marR="0" indent="-285750">
                        <a:lnSpc>
                          <a:spcPct val="115000"/>
                        </a:lnSpc>
                        <a:spcBef>
                          <a:spcPts val="0"/>
                        </a:spcBef>
                        <a:spcAft>
                          <a:spcPts val="0"/>
                        </a:spcAft>
                        <a:buFont typeface="Arial" pitchFamily="34" charset="0"/>
                        <a:buChar char="•"/>
                      </a:pPr>
                      <a:r>
                        <a:rPr lang="pt-BR" sz="1600" noProof="0" dirty="0" smtClean="0"/>
                        <a:t>Registro</a:t>
                      </a:r>
                      <a:r>
                        <a:rPr lang="pt-BR" sz="1600" baseline="0" noProof="0" dirty="0" smtClean="0"/>
                        <a:t> de percolação e erosão inicial no passado (Há bolhas na areia.)</a:t>
                      </a:r>
                      <a:endParaRPr lang="pt-BR" sz="1600" noProof="0" dirty="0" smtClean="0"/>
                    </a:p>
                    <a:p>
                      <a:pPr marL="285750" marR="0" indent="-285750">
                        <a:lnSpc>
                          <a:spcPct val="115000"/>
                        </a:lnSpc>
                        <a:spcBef>
                          <a:spcPts val="0"/>
                        </a:spcBef>
                        <a:spcAft>
                          <a:spcPts val="0"/>
                        </a:spcAft>
                        <a:buFont typeface="Arial" pitchFamily="34" charset="0"/>
                        <a:buChar char="•"/>
                      </a:pPr>
                      <a:r>
                        <a:rPr lang="pt-BR" sz="1600" noProof="0" dirty="0" smtClean="0"/>
                        <a:t>Provável presença de canais enterrados com areia e silte finos debaixo do dique</a:t>
                      </a:r>
                    </a:p>
                    <a:p>
                      <a:pPr marL="285750" marR="0" indent="-285750">
                        <a:lnSpc>
                          <a:spcPct val="115000"/>
                        </a:lnSpc>
                        <a:spcBef>
                          <a:spcPts val="0"/>
                        </a:spcBef>
                        <a:spcAft>
                          <a:spcPts val="0"/>
                        </a:spcAft>
                        <a:buFont typeface="Arial" pitchFamily="34" charset="0"/>
                        <a:buChar char="•"/>
                      </a:pPr>
                      <a:r>
                        <a:rPr lang="pt-BR" sz="1600" noProof="0" dirty="0" smtClean="0"/>
                        <a:t>O dique nunca recebeu carga acima de 60% de sua altura.</a:t>
                      </a:r>
                    </a:p>
                    <a:p>
                      <a:pPr marL="285750" marR="0" indent="-285750">
                        <a:lnSpc>
                          <a:spcPct val="115000"/>
                        </a:lnSpc>
                        <a:spcBef>
                          <a:spcPts val="0"/>
                        </a:spcBef>
                        <a:spcAft>
                          <a:spcPts val="0"/>
                        </a:spcAft>
                        <a:buFont typeface="Arial" pitchFamily="34" charset="0"/>
                        <a:buChar char="•"/>
                      </a:pPr>
                      <a:r>
                        <a:rPr lang="pt-BR" sz="1600" noProof="0" dirty="0" smtClean="0"/>
                        <a:t>Já houve bolhas de areia em outros pontos.</a:t>
                      </a:r>
                    </a:p>
                    <a:p>
                      <a:pPr marL="285750" marR="0" indent="-285750">
                        <a:lnSpc>
                          <a:spcPct val="115000"/>
                        </a:lnSpc>
                        <a:spcBef>
                          <a:spcPts val="0"/>
                        </a:spcBef>
                        <a:spcAft>
                          <a:spcPts val="0"/>
                        </a:spcAft>
                        <a:buFont typeface="Arial" pitchFamily="34" charset="0"/>
                        <a:buChar char="•"/>
                      </a:pPr>
                      <a:r>
                        <a:rPr lang="pt-BR" sz="1600" noProof="0" dirty="0" smtClean="0"/>
                        <a:t>A vegetação esconde</a:t>
                      </a:r>
                      <a:r>
                        <a:rPr lang="pt-BR" sz="1600" baseline="0" noProof="0" dirty="0" smtClean="0"/>
                        <a:t> o pé do dique.</a:t>
                      </a:r>
                      <a:endParaRPr lang="pt-BR" sz="1600" noProof="0" dirty="0">
                        <a:latin typeface="Calibri"/>
                        <a:ea typeface="Calibri"/>
                        <a:cs typeface="Times New Roman"/>
                      </a:endParaRPr>
                    </a:p>
                  </a:txBody>
                  <a:tcPr marL="68580" marR="68580" marT="0" marB="0"/>
                </a:tc>
                <a:tc>
                  <a:txBody>
                    <a:bodyPr/>
                    <a:lstStyle/>
                    <a:p>
                      <a:pPr marL="285750" marR="0" indent="-285750">
                        <a:lnSpc>
                          <a:spcPct val="115000"/>
                        </a:lnSpc>
                        <a:spcBef>
                          <a:spcPts val="0"/>
                        </a:spcBef>
                        <a:spcAft>
                          <a:spcPts val="0"/>
                        </a:spcAft>
                        <a:buFont typeface="Arial" pitchFamily="34" charset="0"/>
                        <a:buChar char="•"/>
                      </a:pPr>
                      <a:r>
                        <a:rPr lang="pt-BR" sz="1600" noProof="0" dirty="0" smtClean="0"/>
                        <a:t>Ocorreram bolhas no passado, sem falha.</a:t>
                      </a:r>
                    </a:p>
                    <a:p>
                      <a:pPr marL="285750" marR="0" indent="-285750">
                        <a:lnSpc>
                          <a:spcPct val="115000"/>
                        </a:lnSpc>
                        <a:spcBef>
                          <a:spcPts val="0"/>
                        </a:spcBef>
                        <a:spcAft>
                          <a:spcPts val="0"/>
                        </a:spcAft>
                        <a:buFont typeface="Arial" pitchFamily="34" charset="0"/>
                        <a:buChar char="•"/>
                      </a:pPr>
                      <a:r>
                        <a:rPr lang="pt-BR" sz="1600" noProof="0" dirty="0" smtClean="0"/>
                        <a:t>Bolhas de areia</a:t>
                      </a:r>
                      <a:r>
                        <a:rPr lang="pt-BR" sz="1600" baseline="0" noProof="0" dirty="0" smtClean="0"/>
                        <a:t> podem ser controladas por inundação</a:t>
                      </a:r>
                    </a:p>
                    <a:p>
                      <a:pPr marL="285750" marR="0" indent="-285750">
                        <a:lnSpc>
                          <a:spcPct val="115000"/>
                        </a:lnSpc>
                        <a:spcBef>
                          <a:spcPts val="0"/>
                        </a:spcBef>
                        <a:spcAft>
                          <a:spcPts val="0"/>
                        </a:spcAft>
                        <a:buFont typeface="Arial" pitchFamily="34" charset="0"/>
                        <a:buChar char="•"/>
                      </a:pPr>
                      <a:r>
                        <a:rPr lang="pt-BR" sz="1600" noProof="0" dirty="0" smtClean="0"/>
                        <a:t>O pessoal local tem experiência no combate a bolhas, o caso mais recente sendo em 1995.</a:t>
                      </a:r>
                      <a:endParaRPr lang="pt-BR" sz="1600" noProof="0" dirty="0">
                        <a:latin typeface="Calibri"/>
                        <a:ea typeface="Calibri"/>
                        <a:cs typeface="Times New Roman"/>
                      </a:endParaRPr>
                    </a:p>
                  </a:txBody>
                  <a:tcPr marL="68580" marR="68580" marT="0" marB="0"/>
                </a:tc>
              </a:tr>
            </a:tbl>
          </a:graphicData>
        </a:graphic>
      </p:graphicFrame>
      <p:sp>
        <p:nvSpPr>
          <p:cNvPr id="5" name="TextBox 4"/>
          <p:cNvSpPr txBox="1"/>
          <p:nvPr/>
        </p:nvSpPr>
        <p:spPr>
          <a:xfrm>
            <a:off x="914400" y="1295400"/>
            <a:ext cx="7391400" cy="830997"/>
          </a:xfrm>
          <a:prstGeom prst="rect">
            <a:avLst/>
          </a:prstGeom>
          <a:noFill/>
        </p:spPr>
        <p:txBody>
          <a:bodyPr wrap="square" rtlCol="0">
            <a:spAutoFit/>
          </a:bodyPr>
          <a:lstStyle/>
          <a:p>
            <a:r>
              <a:rPr lang="en-US" sz="2400" dirty="0" smtClean="0"/>
              <a:t>MPF 1 –</a:t>
            </a:r>
            <a:r>
              <a:rPr lang="en-US" sz="2400" dirty="0" err="1" smtClean="0"/>
              <a:t>Erosão</a:t>
            </a:r>
            <a:r>
              <a:rPr lang="en-US" sz="2400" dirty="0" smtClean="0">
                <a:solidFill>
                  <a:srgbClr val="00B050"/>
                </a:solidFill>
              </a:rPr>
              <a:t> </a:t>
            </a:r>
            <a:r>
              <a:rPr lang="en-US" sz="2400" dirty="0" smtClean="0"/>
              <a:t>tubular de </a:t>
            </a:r>
            <a:r>
              <a:rPr lang="en-US" sz="2400" dirty="0" err="1" smtClean="0"/>
              <a:t>areia</a:t>
            </a:r>
            <a:r>
              <a:rPr lang="en-US" sz="2400" dirty="0" smtClean="0"/>
              <a:t> e </a:t>
            </a:r>
            <a:r>
              <a:rPr lang="en-US" sz="2400" dirty="0" err="1" smtClean="0"/>
              <a:t>silte</a:t>
            </a:r>
            <a:r>
              <a:rPr lang="en-US" sz="2400" dirty="0" smtClean="0"/>
              <a:t> da </a:t>
            </a:r>
            <a:r>
              <a:rPr lang="en-US" sz="2400" dirty="0" err="1" smtClean="0"/>
              <a:t>fundação</a:t>
            </a:r>
            <a:r>
              <a:rPr lang="en-US" sz="2400" dirty="0" smtClean="0"/>
              <a:t> no </a:t>
            </a:r>
            <a:r>
              <a:rPr lang="en-US" sz="2400" dirty="0" err="1" smtClean="0"/>
              <a:t>Parque</a:t>
            </a:r>
            <a:r>
              <a:rPr lang="en-US" sz="2400" dirty="0" smtClean="0"/>
              <a:t> </a:t>
            </a:r>
            <a:r>
              <a:rPr lang="en-US" sz="2400" dirty="0" err="1" smtClean="0"/>
              <a:t>Estadual</a:t>
            </a:r>
            <a:r>
              <a:rPr lang="en-US" sz="2400" dirty="0" smtClean="0"/>
              <a:t> Boils</a:t>
            </a:r>
            <a:endParaRPr lang="en-US" sz="2400"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 </a:t>
            </a:r>
            <a:r>
              <a:rPr lang="en-US" dirty="0" err="1"/>
              <a:t>Riacho</a:t>
            </a:r>
            <a:r>
              <a:rPr lang="en-US" dirty="0"/>
              <a:t> Cobb</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71057884"/>
              </p:ext>
            </p:extLst>
          </p:nvPr>
        </p:nvGraphicFramePr>
        <p:xfrm>
          <a:off x="457200" y="1905000"/>
          <a:ext cx="8229600" cy="3321555"/>
        </p:xfrm>
        <a:graphic>
          <a:graphicData uri="http://schemas.openxmlformats.org/drawingml/2006/table">
            <a:tbl>
              <a:tblPr firstRow="1" bandRow="1">
                <a:tableStyleId>{073A0DAA-6AF3-43AB-8588-CEC1D06C72B9}</a:tableStyleId>
              </a:tblPr>
              <a:tblGrid>
                <a:gridCol w="4114800"/>
                <a:gridCol w="4114800"/>
              </a:tblGrid>
              <a:tr h="609600">
                <a:tc>
                  <a:txBody>
                    <a:bodyPr/>
                    <a:lstStyle/>
                    <a:p>
                      <a:pPr marL="0" marR="0">
                        <a:lnSpc>
                          <a:spcPct val="115000"/>
                        </a:lnSpc>
                        <a:spcBef>
                          <a:spcPts val="0"/>
                        </a:spcBef>
                        <a:spcAft>
                          <a:spcPts val="0"/>
                        </a:spcAft>
                      </a:pPr>
                      <a:r>
                        <a:rPr lang="en-US" sz="1600" dirty="0" err="1" smtClean="0"/>
                        <a:t>Fatores</a:t>
                      </a:r>
                      <a:r>
                        <a:rPr lang="en-US" sz="1600" dirty="0" smtClean="0"/>
                        <a:t> </a:t>
                      </a:r>
                      <a:r>
                        <a:rPr lang="en-US" sz="1600" dirty="0" err="1" smtClean="0"/>
                        <a:t>Adversos</a:t>
                      </a:r>
                      <a:r>
                        <a:rPr lang="en-US" sz="1600" dirty="0" smtClean="0"/>
                        <a:t> / “</a:t>
                      </a:r>
                      <a:r>
                        <a:rPr lang="en-US" sz="1600" dirty="0" err="1" smtClean="0"/>
                        <a:t>Mais</a:t>
                      </a:r>
                      <a:r>
                        <a:rPr lang="en-US" sz="1600" dirty="0" smtClean="0"/>
                        <a:t> </a:t>
                      </a:r>
                      <a:r>
                        <a:rPr lang="en-US" sz="1600" dirty="0" err="1" smtClean="0"/>
                        <a:t>Prováveis</a:t>
                      </a:r>
                      <a:r>
                        <a:rPr lang="en-US" sz="1600" dirty="0" smtClean="0"/>
                        <a:t>”</a:t>
                      </a:r>
                      <a:endParaRPr lang="en-US" sz="16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err="1" smtClean="0"/>
                        <a:t>Fatores</a:t>
                      </a:r>
                      <a:r>
                        <a:rPr lang="en-US" sz="1600" dirty="0" smtClean="0"/>
                        <a:t> </a:t>
                      </a:r>
                      <a:r>
                        <a:rPr lang="en-US" sz="1600" dirty="0" err="1" smtClean="0"/>
                        <a:t>Favoráveis</a:t>
                      </a:r>
                      <a:r>
                        <a:rPr lang="en-US" sz="1600" dirty="0" smtClean="0"/>
                        <a:t> / “</a:t>
                      </a:r>
                      <a:r>
                        <a:rPr lang="en-US" sz="1600" dirty="0" err="1" smtClean="0"/>
                        <a:t>Menos</a:t>
                      </a:r>
                      <a:r>
                        <a:rPr lang="en-US" sz="1600" dirty="0" smtClean="0"/>
                        <a:t> </a:t>
                      </a:r>
                      <a:r>
                        <a:rPr lang="en-US" sz="1600" dirty="0" err="1" smtClean="0"/>
                        <a:t>Prováveis</a:t>
                      </a:r>
                      <a:r>
                        <a:rPr lang="en-US" sz="1600" dirty="0" smtClean="0"/>
                        <a:t>”</a:t>
                      </a:r>
                      <a:endParaRPr lang="en-US" sz="1600" dirty="0">
                        <a:latin typeface="Calibri"/>
                        <a:ea typeface="Calibri"/>
                        <a:cs typeface="Times New Roman"/>
                      </a:endParaRPr>
                    </a:p>
                  </a:txBody>
                  <a:tcPr marL="68580" marR="68580" marT="0" marB="0"/>
                </a:tc>
              </a:tr>
              <a:tr h="2711955">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pt-BR" sz="1600" noProof="0" dirty="0" smtClean="0"/>
                        <a:t>O muro foi instalado há 17 anos.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pt-BR" sz="1600" noProof="0" dirty="0" smtClean="0"/>
                        <a:t>O</a:t>
                      </a:r>
                      <a:r>
                        <a:rPr lang="pt-BR" sz="1600" baseline="0" noProof="0" dirty="0" smtClean="0"/>
                        <a:t> manual de operação para montar o muro pode ter sido perdido.</a:t>
                      </a:r>
                      <a:endParaRPr lang="pt-BR" sz="1600" noProof="0" dirty="0" smtClean="0"/>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pt-BR" sz="1600" noProof="0" dirty="0" smtClean="0"/>
                        <a:t>O rio é agitado e a pequena bacia de drenagem reduz o tempo para reação.</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pt-BR" sz="1600" noProof="0" dirty="0" smtClean="0"/>
                        <a:t>O</a:t>
                      </a:r>
                      <a:r>
                        <a:rPr lang="pt-BR" sz="1600" baseline="0" noProof="0" dirty="0" smtClean="0"/>
                        <a:t> muro de contenção provavelmente teria que ser instalado durante um temporal.</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pt-BR" sz="1600" baseline="0" noProof="0" dirty="0" smtClean="0"/>
                        <a:t>As peças da estrutura ficam guardadas na outra extremidade da cidade.</a:t>
                      </a:r>
                      <a:endParaRPr lang="pt-BR" sz="1600" noProof="0" dirty="0" smtClean="0"/>
                    </a:p>
                  </a:txBody>
                  <a:tcPr marL="68580" marR="68580" marT="0" marB="0"/>
                </a:tc>
                <a:tc>
                  <a:txBody>
                    <a:bodyPr/>
                    <a:lstStyle/>
                    <a:p>
                      <a:pPr marL="285750" marR="0" indent="-285750">
                        <a:lnSpc>
                          <a:spcPct val="100000"/>
                        </a:lnSpc>
                        <a:spcBef>
                          <a:spcPts val="0"/>
                        </a:spcBef>
                        <a:spcAft>
                          <a:spcPts val="0"/>
                        </a:spcAft>
                        <a:buFont typeface="Arial" pitchFamily="34" charset="0"/>
                        <a:buChar char="•"/>
                      </a:pPr>
                      <a:r>
                        <a:rPr lang="pt-BR" sz="1600" noProof="0" dirty="0" smtClean="0">
                          <a:latin typeface="Calibri"/>
                          <a:ea typeface="Calibri"/>
                          <a:cs typeface="Times New Roman"/>
                        </a:rPr>
                        <a:t>É relativamente fácil e rápido montar os sistemas pré-moldados .</a:t>
                      </a:r>
                    </a:p>
                    <a:p>
                      <a:pPr marL="285750" marR="0" indent="-285750">
                        <a:lnSpc>
                          <a:spcPct val="100000"/>
                        </a:lnSpc>
                        <a:spcBef>
                          <a:spcPts val="0"/>
                        </a:spcBef>
                        <a:spcAft>
                          <a:spcPts val="0"/>
                        </a:spcAft>
                        <a:buFont typeface="Arial" pitchFamily="34" charset="0"/>
                        <a:buChar char="•"/>
                      </a:pPr>
                      <a:r>
                        <a:rPr lang="pt-BR" sz="1600" noProof="0" dirty="0" smtClean="0">
                          <a:latin typeface="Calibri"/>
                          <a:ea typeface="Calibri"/>
                          <a:cs typeface="Times New Roman"/>
                        </a:rPr>
                        <a:t>A</a:t>
                      </a:r>
                      <a:r>
                        <a:rPr lang="pt-BR" sz="1600" baseline="0" noProof="0" dirty="0" smtClean="0">
                          <a:latin typeface="Calibri"/>
                          <a:ea typeface="Calibri"/>
                          <a:cs typeface="Times New Roman"/>
                        </a:rPr>
                        <a:t> população pode ter tempo para evacuar </a:t>
                      </a:r>
                      <a:r>
                        <a:rPr lang="pt-BR" sz="1600" baseline="0" noProof="0" dirty="0" err="1" smtClean="0">
                          <a:latin typeface="Calibri"/>
                          <a:ea typeface="Calibri"/>
                          <a:cs typeface="Times New Roman"/>
                        </a:rPr>
                        <a:t>Ernieton</a:t>
                      </a:r>
                      <a:r>
                        <a:rPr lang="pt-BR" sz="1600" baseline="0" noProof="0" dirty="0" smtClean="0">
                          <a:latin typeface="Calibri"/>
                          <a:ea typeface="Calibri"/>
                          <a:cs typeface="Times New Roman"/>
                        </a:rPr>
                        <a:t> se o muro de contenção não for instalado.</a:t>
                      </a:r>
                    </a:p>
                    <a:p>
                      <a:pPr marL="285750" marR="0" indent="-285750">
                        <a:lnSpc>
                          <a:spcPct val="100000"/>
                        </a:lnSpc>
                        <a:spcBef>
                          <a:spcPts val="0"/>
                        </a:spcBef>
                        <a:spcAft>
                          <a:spcPts val="0"/>
                        </a:spcAft>
                        <a:buFont typeface="Arial" pitchFamily="34" charset="0"/>
                        <a:buChar char="•"/>
                      </a:pPr>
                      <a:r>
                        <a:rPr lang="pt-BR" sz="1600" baseline="0" noProof="0" dirty="0" smtClean="0">
                          <a:latin typeface="Calibri"/>
                          <a:ea typeface="Calibri"/>
                          <a:cs typeface="Times New Roman"/>
                        </a:rPr>
                        <a:t>A população trabalha heroicamente para salvar sua cidade.</a:t>
                      </a:r>
                    </a:p>
                    <a:p>
                      <a:pPr marL="285750" marR="0" indent="-285750">
                        <a:lnSpc>
                          <a:spcPct val="100000"/>
                        </a:lnSpc>
                        <a:spcBef>
                          <a:spcPts val="0"/>
                        </a:spcBef>
                        <a:spcAft>
                          <a:spcPts val="0"/>
                        </a:spcAft>
                        <a:buFont typeface="Arial" pitchFamily="34" charset="0"/>
                        <a:buChar char="•"/>
                      </a:pPr>
                      <a:r>
                        <a:rPr lang="pt-BR" sz="1600" baseline="0" noProof="0" dirty="0" smtClean="0">
                          <a:latin typeface="Calibri"/>
                          <a:ea typeface="Calibri"/>
                          <a:cs typeface="Times New Roman"/>
                        </a:rPr>
                        <a:t>É provável que o muro de contenção apresente sinais de desgaste antes de falhar, dando tempo para avisos e possivelmente para escorar a estrutura.</a:t>
                      </a:r>
                      <a:endParaRPr lang="pt-BR" sz="1600" noProof="0" dirty="0">
                        <a:latin typeface="Calibri"/>
                        <a:ea typeface="Calibri"/>
                        <a:cs typeface="Times New Roman"/>
                      </a:endParaRPr>
                    </a:p>
                  </a:txBody>
                  <a:tcPr marL="68580" marR="68580" marT="0" marB="0"/>
                </a:tc>
              </a:tr>
            </a:tbl>
          </a:graphicData>
        </a:graphic>
      </p:graphicFrame>
      <p:sp>
        <p:nvSpPr>
          <p:cNvPr id="5" name="TextBox 4"/>
          <p:cNvSpPr txBox="1"/>
          <p:nvPr/>
        </p:nvSpPr>
        <p:spPr>
          <a:xfrm>
            <a:off x="304800" y="1295400"/>
            <a:ext cx="8534400" cy="461665"/>
          </a:xfrm>
          <a:prstGeom prst="rect">
            <a:avLst/>
          </a:prstGeom>
          <a:noFill/>
        </p:spPr>
        <p:txBody>
          <a:bodyPr wrap="square" rtlCol="0">
            <a:spAutoFit/>
          </a:bodyPr>
          <a:lstStyle/>
          <a:p>
            <a:pPr algn="ctr">
              <a:spcBef>
                <a:spcPts val="0"/>
              </a:spcBef>
              <a:spcAft>
                <a:spcPts val="0"/>
              </a:spcAft>
            </a:pPr>
            <a:r>
              <a:rPr lang="pt-BR" sz="2400" dirty="0"/>
              <a:t>MPF 2 – Falha Operacional do Fechamento na Rodovia 17</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44562"/>
          </a:xfrm>
        </p:spPr>
        <p:txBody>
          <a:bodyPr/>
          <a:lstStyle/>
          <a:p>
            <a:r>
              <a:rPr lang="en-US" dirty="0"/>
              <a:t>O </a:t>
            </a:r>
            <a:r>
              <a:rPr lang="en-US" dirty="0" err="1"/>
              <a:t>Riacho</a:t>
            </a:r>
            <a:r>
              <a:rPr lang="en-US" dirty="0"/>
              <a:t> Cobb</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513442"/>
              </p:ext>
            </p:extLst>
          </p:nvPr>
        </p:nvGraphicFramePr>
        <p:xfrm>
          <a:off x="457200" y="1821597"/>
          <a:ext cx="8229600" cy="3901385"/>
        </p:xfrm>
        <a:graphic>
          <a:graphicData uri="http://schemas.openxmlformats.org/drawingml/2006/table">
            <a:tbl>
              <a:tblPr firstRow="1" bandRow="1">
                <a:tableStyleId>{073A0DAA-6AF3-43AB-8588-CEC1D06C72B9}</a:tableStyleId>
              </a:tblPr>
              <a:tblGrid>
                <a:gridCol w="4114800"/>
                <a:gridCol w="4114800"/>
              </a:tblGrid>
              <a:tr h="536393">
                <a:tc>
                  <a:txBody>
                    <a:bodyPr/>
                    <a:lstStyle/>
                    <a:p>
                      <a:pPr marL="0" marR="0">
                        <a:lnSpc>
                          <a:spcPct val="115000"/>
                        </a:lnSpc>
                        <a:spcBef>
                          <a:spcPts val="0"/>
                        </a:spcBef>
                        <a:spcAft>
                          <a:spcPts val="0"/>
                        </a:spcAft>
                      </a:pPr>
                      <a:r>
                        <a:rPr lang="pt-BR" sz="1600" noProof="0" dirty="0" smtClean="0"/>
                        <a:t>Fatores Adversos / “Mais Prováveis”</a:t>
                      </a:r>
                      <a:endParaRPr lang="pt-BR" sz="1600" noProof="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pt-BR" sz="1600" noProof="0" dirty="0" smtClean="0"/>
                        <a:t>Fatores Favoráveis / “Menos Prováveis”</a:t>
                      </a:r>
                      <a:endParaRPr lang="pt-BR" sz="1600" noProof="0" dirty="0">
                        <a:latin typeface="Calibri"/>
                        <a:ea typeface="Calibri"/>
                        <a:cs typeface="Times New Roman"/>
                      </a:endParaRPr>
                    </a:p>
                  </a:txBody>
                  <a:tcPr marL="68580" marR="68580" marT="0" marB="0"/>
                </a:tc>
              </a:tr>
              <a:tr h="3220013">
                <a:tc>
                  <a:txBody>
                    <a:bodyPr/>
                    <a:lstStyle/>
                    <a:p>
                      <a:pPr marL="285750" marR="0" indent="-285750">
                        <a:lnSpc>
                          <a:spcPct val="115000"/>
                        </a:lnSpc>
                        <a:spcBef>
                          <a:spcPts val="0"/>
                        </a:spcBef>
                        <a:spcAft>
                          <a:spcPts val="0"/>
                        </a:spcAft>
                        <a:buFont typeface="Arial" pitchFamily="34" charset="0"/>
                        <a:buChar char="•"/>
                      </a:pPr>
                      <a:r>
                        <a:rPr lang="pt-BR" sz="1600" noProof="0" dirty="0" smtClean="0">
                          <a:latin typeface="Calibri"/>
                          <a:ea typeface="Calibri"/>
                          <a:cs typeface="Times New Roman"/>
                        </a:rPr>
                        <a:t>A última inspeção</a:t>
                      </a:r>
                      <a:r>
                        <a:rPr lang="pt-BR" sz="1600" baseline="0" noProof="0" dirty="0" smtClean="0">
                          <a:latin typeface="Calibri"/>
                          <a:ea typeface="Calibri"/>
                          <a:cs typeface="Times New Roman"/>
                        </a:rPr>
                        <a:t> identificou muita corrosão.</a:t>
                      </a:r>
                    </a:p>
                    <a:p>
                      <a:pPr marL="285750" marR="0" indent="-285750">
                        <a:lnSpc>
                          <a:spcPct val="115000"/>
                        </a:lnSpc>
                        <a:spcBef>
                          <a:spcPts val="0"/>
                        </a:spcBef>
                        <a:spcAft>
                          <a:spcPts val="0"/>
                        </a:spcAft>
                        <a:buFont typeface="Arial" pitchFamily="34" charset="0"/>
                        <a:buChar char="•"/>
                      </a:pPr>
                      <a:r>
                        <a:rPr lang="pt-BR" sz="1600" baseline="0" noProof="0" dirty="0" smtClean="0">
                          <a:latin typeface="Calibri"/>
                          <a:ea typeface="Calibri"/>
                          <a:cs typeface="Times New Roman"/>
                        </a:rPr>
                        <a:t>Já houve formação de sumidouro junto ao tubo, com preenchimento desconhecido.</a:t>
                      </a:r>
                    </a:p>
                    <a:p>
                      <a:pPr marL="285750" marR="0" indent="-285750">
                        <a:lnSpc>
                          <a:spcPct val="115000"/>
                        </a:lnSpc>
                        <a:spcBef>
                          <a:spcPts val="0"/>
                        </a:spcBef>
                        <a:spcAft>
                          <a:spcPts val="0"/>
                        </a:spcAft>
                        <a:buFont typeface="Arial" pitchFamily="34" charset="0"/>
                        <a:buChar char="•"/>
                      </a:pPr>
                      <a:r>
                        <a:rPr lang="pt-BR" sz="1600" baseline="0" noProof="0" dirty="0" smtClean="0">
                          <a:latin typeface="Calibri"/>
                          <a:ea typeface="Calibri"/>
                          <a:cs typeface="Times New Roman"/>
                        </a:rPr>
                        <a:t>A TMC tem mais de 50 anos.</a:t>
                      </a:r>
                    </a:p>
                    <a:p>
                      <a:pPr marL="285750" marR="0" indent="-285750">
                        <a:lnSpc>
                          <a:spcPct val="115000"/>
                        </a:lnSpc>
                        <a:spcBef>
                          <a:spcPts val="0"/>
                        </a:spcBef>
                        <a:spcAft>
                          <a:spcPts val="0"/>
                        </a:spcAft>
                        <a:buFont typeface="Arial" pitchFamily="34" charset="0"/>
                        <a:buChar char="•"/>
                      </a:pPr>
                      <a:r>
                        <a:rPr lang="pt-BR" sz="1600" baseline="0" noProof="0" dirty="0" smtClean="0">
                          <a:latin typeface="Calibri"/>
                          <a:ea typeface="Calibri"/>
                          <a:cs typeface="Times New Roman"/>
                        </a:rPr>
                        <a:t>A tubulação fica em uma área rural e o desmoronamento pode passar despercebido antes de uma enchente.</a:t>
                      </a:r>
                    </a:p>
                    <a:p>
                      <a:pPr marL="285750" marR="0" indent="-285750">
                        <a:lnSpc>
                          <a:spcPct val="115000"/>
                        </a:lnSpc>
                        <a:spcBef>
                          <a:spcPts val="0"/>
                        </a:spcBef>
                        <a:spcAft>
                          <a:spcPts val="0"/>
                        </a:spcAft>
                        <a:buFont typeface="Arial" pitchFamily="34" charset="0"/>
                        <a:buChar char="•"/>
                      </a:pPr>
                      <a:r>
                        <a:rPr lang="pt-BR" sz="1600" baseline="0" noProof="0" dirty="0" smtClean="0">
                          <a:latin typeface="Calibri"/>
                          <a:ea typeface="Calibri"/>
                          <a:cs typeface="Times New Roman"/>
                        </a:rPr>
                        <a:t>O tubo não foi inspecionado por vídeo.</a:t>
                      </a:r>
                      <a:endParaRPr lang="pt-BR" sz="1600" noProof="0" dirty="0">
                        <a:latin typeface="Calibri"/>
                        <a:ea typeface="Calibri"/>
                        <a:cs typeface="Times New Roman"/>
                      </a:endParaRPr>
                    </a:p>
                  </a:txBody>
                  <a:tcPr marL="68580" marR="68580" marT="0" marB="0"/>
                </a:tc>
                <a:tc>
                  <a:txBody>
                    <a:bodyPr/>
                    <a:lstStyle/>
                    <a:p>
                      <a:pPr marL="285750" marR="0" indent="-285750">
                        <a:lnSpc>
                          <a:spcPct val="115000"/>
                        </a:lnSpc>
                        <a:spcBef>
                          <a:spcPts val="0"/>
                        </a:spcBef>
                        <a:spcAft>
                          <a:spcPts val="0"/>
                        </a:spcAft>
                        <a:buFont typeface="Arial" pitchFamily="34" charset="0"/>
                        <a:buChar char="•"/>
                      </a:pPr>
                      <a:r>
                        <a:rPr lang="pt-BR" sz="1600" noProof="0" dirty="0" smtClean="0">
                          <a:latin typeface="Calibri"/>
                          <a:ea typeface="Calibri"/>
                          <a:cs typeface="Times New Roman"/>
                        </a:rPr>
                        <a:t>A distância do tubo da cidade, em área rural, permite tempo para evacuação e para outros meios de resposta à enchente.</a:t>
                      </a:r>
                    </a:p>
                    <a:p>
                      <a:pPr marL="285750" marR="0" indent="-285750">
                        <a:lnSpc>
                          <a:spcPct val="115000"/>
                        </a:lnSpc>
                        <a:spcBef>
                          <a:spcPts val="0"/>
                        </a:spcBef>
                        <a:spcAft>
                          <a:spcPts val="0"/>
                        </a:spcAft>
                        <a:buFont typeface="Arial" pitchFamily="34" charset="0"/>
                        <a:buChar char="•"/>
                      </a:pPr>
                      <a:r>
                        <a:rPr lang="pt-BR" sz="1600" noProof="0" dirty="0" smtClean="0">
                          <a:latin typeface="Calibri"/>
                          <a:ea typeface="Calibri"/>
                          <a:cs typeface="Times New Roman"/>
                        </a:rPr>
                        <a:t>O tubo fica próximo</a:t>
                      </a:r>
                      <a:r>
                        <a:rPr lang="pt-BR" sz="1600" baseline="0" noProof="0" dirty="0" smtClean="0">
                          <a:latin typeface="Calibri"/>
                          <a:ea typeface="Calibri"/>
                          <a:cs typeface="Times New Roman"/>
                        </a:rPr>
                        <a:t> à extremidade a montante na bacia.</a:t>
                      </a:r>
                    </a:p>
                    <a:p>
                      <a:pPr marL="285750" marR="0" indent="-285750">
                        <a:lnSpc>
                          <a:spcPct val="115000"/>
                        </a:lnSpc>
                        <a:spcBef>
                          <a:spcPts val="0"/>
                        </a:spcBef>
                        <a:spcAft>
                          <a:spcPts val="0"/>
                        </a:spcAft>
                        <a:buFont typeface="Arial" pitchFamily="34" charset="0"/>
                        <a:buChar char="•"/>
                      </a:pPr>
                      <a:r>
                        <a:rPr lang="pt-BR" sz="1600" baseline="0" noProof="0" dirty="0" smtClean="0">
                          <a:latin typeface="Calibri"/>
                          <a:ea typeface="Calibri"/>
                          <a:cs typeface="Times New Roman"/>
                        </a:rPr>
                        <a:t>O dique é inspecionado antes ou durante cada evento de cheia, o que pode dar tempo para o combate à inundação.</a:t>
                      </a:r>
                    </a:p>
                    <a:p>
                      <a:pPr marL="285750" marR="0" indent="-285750">
                        <a:lnSpc>
                          <a:spcPct val="115000"/>
                        </a:lnSpc>
                        <a:spcBef>
                          <a:spcPts val="0"/>
                        </a:spcBef>
                        <a:spcAft>
                          <a:spcPts val="0"/>
                        </a:spcAft>
                        <a:buFont typeface="Arial" pitchFamily="34" charset="0"/>
                        <a:buChar char="•"/>
                      </a:pPr>
                      <a:r>
                        <a:rPr lang="pt-BR" sz="1600" baseline="0" noProof="0" dirty="0" smtClean="0">
                          <a:latin typeface="Calibri"/>
                          <a:ea typeface="Calibri"/>
                          <a:cs typeface="Times New Roman"/>
                        </a:rPr>
                        <a:t>A população local já combateu enchentes no passado e tem experiência na colocação de sacos de areia.</a:t>
                      </a:r>
                    </a:p>
                    <a:p>
                      <a:pPr marL="285750" marR="0" indent="-285750">
                        <a:lnSpc>
                          <a:spcPct val="115000"/>
                        </a:lnSpc>
                        <a:spcBef>
                          <a:spcPts val="0"/>
                        </a:spcBef>
                        <a:spcAft>
                          <a:spcPts val="0"/>
                        </a:spcAft>
                        <a:buFont typeface="Arial" pitchFamily="34" charset="0"/>
                        <a:buChar char="•"/>
                      </a:pPr>
                      <a:r>
                        <a:rPr lang="pt-BR" sz="1600" baseline="0" noProof="0" dirty="0" smtClean="0">
                          <a:latin typeface="Calibri"/>
                          <a:ea typeface="Calibri"/>
                          <a:cs typeface="Times New Roman"/>
                        </a:rPr>
                        <a:t>A tubulação tem apenas 1,2 m de diâmetro.</a:t>
                      </a:r>
                      <a:endParaRPr lang="pt-BR" sz="1600" noProof="0" dirty="0">
                        <a:latin typeface="Calibri"/>
                        <a:ea typeface="Calibri"/>
                        <a:cs typeface="Times New Roman"/>
                      </a:endParaRPr>
                    </a:p>
                  </a:txBody>
                  <a:tcPr marL="68580" marR="68580" marT="0" marB="0"/>
                </a:tc>
              </a:tr>
            </a:tbl>
          </a:graphicData>
        </a:graphic>
      </p:graphicFrame>
      <p:sp>
        <p:nvSpPr>
          <p:cNvPr id="5" name="TextBox 4"/>
          <p:cNvSpPr txBox="1"/>
          <p:nvPr/>
        </p:nvSpPr>
        <p:spPr>
          <a:xfrm>
            <a:off x="381000" y="990600"/>
            <a:ext cx="8382000" cy="830997"/>
          </a:xfrm>
          <a:prstGeom prst="rect">
            <a:avLst/>
          </a:prstGeom>
          <a:noFill/>
        </p:spPr>
        <p:txBody>
          <a:bodyPr wrap="square" rtlCol="0">
            <a:spAutoFit/>
          </a:bodyPr>
          <a:lstStyle/>
          <a:p>
            <a:pPr algn="ctr"/>
            <a:r>
              <a:rPr lang="pt-BR" sz="2400" dirty="0" smtClean="0"/>
              <a:t>MPF 3 – Colapso da Tubulação de Metal Corrugado (TMC) para Drenagem </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 </a:t>
            </a:r>
            <a:r>
              <a:rPr lang="en-US" dirty="0" err="1"/>
              <a:t>Riacho</a:t>
            </a:r>
            <a:r>
              <a:rPr lang="en-US" dirty="0"/>
              <a:t> Cobb</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34026975"/>
              </p:ext>
            </p:extLst>
          </p:nvPr>
        </p:nvGraphicFramePr>
        <p:xfrm>
          <a:off x="609600" y="2362200"/>
          <a:ext cx="8229600" cy="2215896"/>
        </p:xfrm>
        <a:graphic>
          <a:graphicData uri="http://schemas.openxmlformats.org/drawingml/2006/table">
            <a:tbl>
              <a:tblPr firstRow="1" bandRow="1">
                <a:tableStyleId>{073A0DAA-6AF3-43AB-8588-CEC1D06C72B9}</a:tableStyleId>
              </a:tblPr>
              <a:tblGrid>
                <a:gridCol w="4114800"/>
                <a:gridCol w="4114800"/>
              </a:tblGrid>
              <a:tr h="533400">
                <a:tc>
                  <a:txBody>
                    <a:bodyPr/>
                    <a:lstStyle/>
                    <a:p>
                      <a:pPr marL="0" marR="0">
                        <a:lnSpc>
                          <a:spcPct val="115000"/>
                        </a:lnSpc>
                        <a:spcBef>
                          <a:spcPts val="0"/>
                        </a:spcBef>
                        <a:spcAft>
                          <a:spcPts val="0"/>
                        </a:spcAft>
                      </a:pPr>
                      <a:r>
                        <a:rPr lang="en-US" sz="1600" dirty="0" err="1" smtClean="0">
                          <a:latin typeface="+mn-lt"/>
                        </a:rPr>
                        <a:t>Fatores</a:t>
                      </a:r>
                      <a:r>
                        <a:rPr lang="en-US" sz="1600" dirty="0" smtClean="0">
                          <a:latin typeface="+mn-lt"/>
                        </a:rPr>
                        <a:t> </a:t>
                      </a:r>
                      <a:r>
                        <a:rPr lang="en-US" sz="1600" dirty="0" err="1" smtClean="0">
                          <a:latin typeface="+mn-lt"/>
                        </a:rPr>
                        <a:t>Adversos</a:t>
                      </a:r>
                      <a:r>
                        <a:rPr lang="en-US" sz="1600" dirty="0" smtClean="0">
                          <a:latin typeface="+mn-lt"/>
                        </a:rPr>
                        <a:t> / “</a:t>
                      </a:r>
                      <a:r>
                        <a:rPr lang="en-US" sz="1600" dirty="0" err="1" smtClean="0">
                          <a:latin typeface="+mn-lt"/>
                        </a:rPr>
                        <a:t>Mais</a:t>
                      </a:r>
                      <a:r>
                        <a:rPr lang="en-US" sz="1600" dirty="0" smtClean="0">
                          <a:latin typeface="+mn-lt"/>
                        </a:rPr>
                        <a:t> </a:t>
                      </a:r>
                      <a:r>
                        <a:rPr lang="en-US" sz="1600" dirty="0" err="1" smtClean="0">
                          <a:latin typeface="+mn-lt"/>
                        </a:rPr>
                        <a:t>Prováveis</a:t>
                      </a:r>
                      <a:r>
                        <a:rPr lang="en-US" sz="1600" dirty="0" smtClean="0">
                          <a:latin typeface="+mn-lt"/>
                        </a:rPr>
                        <a:t>”</a:t>
                      </a:r>
                      <a:endParaRPr lang="en-US" sz="1600" dirty="0">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err="1" smtClean="0">
                          <a:latin typeface="+mn-lt"/>
                        </a:rPr>
                        <a:t>Fatores</a:t>
                      </a:r>
                      <a:r>
                        <a:rPr lang="en-US" sz="1600" dirty="0" smtClean="0">
                          <a:latin typeface="+mn-lt"/>
                        </a:rPr>
                        <a:t> </a:t>
                      </a:r>
                      <a:r>
                        <a:rPr lang="en-US" sz="1600" dirty="0" err="1" smtClean="0">
                          <a:latin typeface="+mn-lt"/>
                        </a:rPr>
                        <a:t>Favoráveis</a:t>
                      </a:r>
                      <a:r>
                        <a:rPr lang="en-US" sz="1600" dirty="0" smtClean="0">
                          <a:latin typeface="+mn-lt"/>
                        </a:rPr>
                        <a:t> / “</a:t>
                      </a:r>
                      <a:r>
                        <a:rPr lang="en-US" sz="1600" dirty="0" err="1" smtClean="0">
                          <a:latin typeface="+mn-lt"/>
                        </a:rPr>
                        <a:t>Menos</a:t>
                      </a:r>
                      <a:r>
                        <a:rPr lang="en-US" sz="1600" dirty="0" smtClean="0">
                          <a:latin typeface="+mn-lt"/>
                        </a:rPr>
                        <a:t> </a:t>
                      </a:r>
                      <a:r>
                        <a:rPr lang="en-US" sz="1600" dirty="0" err="1" smtClean="0">
                          <a:latin typeface="+mn-lt"/>
                        </a:rPr>
                        <a:t>Prováveis</a:t>
                      </a:r>
                      <a:r>
                        <a:rPr lang="en-US" sz="1600" dirty="0" smtClean="0">
                          <a:latin typeface="+mn-lt"/>
                        </a:rPr>
                        <a:t>”</a:t>
                      </a:r>
                      <a:endParaRPr lang="en-US" sz="1600" dirty="0">
                        <a:latin typeface="+mn-lt"/>
                        <a:ea typeface="Calibri"/>
                        <a:cs typeface="Times New Roman"/>
                      </a:endParaRPr>
                    </a:p>
                  </a:txBody>
                  <a:tcPr marL="68580" marR="68580" marT="0" marB="0"/>
                </a:tc>
              </a:tr>
              <a:tr h="370840">
                <a:tc>
                  <a:txBody>
                    <a:bodyPr/>
                    <a:lstStyle/>
                    <a:p>
                      <a:pPr marL="285750" marR="0" indent="-285750">
                        <a:lnSpc>
                          <a:spcPct val="115000"/>
                        </a:lnSpc>
                        <a:spcBef>
                          <a:spcPts val="0"/>
                        </a:spcBef>
                        <a:spcAft>
                          <a:spcPts val="0"/>
                        </a:spcAft>
                        <a:buFont typeface="Arial" pitchFamily="34" charset="0"/>
                        <a:buChar char="•"/>
                      </a:pPr>
                      <a:r>
                        <a:rPr lang="pt-BR" sz="1600" noProof="0" dirty="0" smtClean="0">
                          <a:latin typeface="+mn-lt"/>
                          <a:ea typeface="Calibri"/>
                          <a:cs typeface="Times New Roman"/>
                        </a:rPr>
                        <a:t>O sistema de drenagem</a:t>
                      </a:r>
                      <a:r>
                        <a:rPr lang="pt-BR" sz="1600" baseline="0" noProof="0" dirty="0" smtClean="0">
                          <a:latin typeface="+mn-lt"/>
                          <a:ea typeface="Calibri"/>
                          <a:cs typeface="Times New Roman"/>
                        </a:rPr>
                        <a:t> é pequeno e uma grande tempestade duradora pode chover o suficiente na bacia em 24 horas para haver galgamento do dique.</a:t>
                      </a:r>
                    </a:p>
                    <a:p>
                      <a:pPr marL="285750" marR="0" indent="-285750">
                        <a:lnSpc>
                          <a:spcPct val="115000"/>
                        </a:lnSpc>
                        <a:spcBef>
                          <a:spcPts val="0"/>
                        </a:spcBef>
                        <a:spcAft>
                          <a:spcPts val="0"/>
                        </a:spcAft>
                        <a:buFont typeface="Arial" pitchFamily="34" charset="0"/>
                        <a:buChar char="•"/>
                      </a:pPr>
                      <a:r>
                        <a:rPr lang="pt-BR" sz="1600" baseline="0" noProof="0" dirty="0" smtClean="0">
                          <a:latin typeface="+mn-lt"/>
                          <a:ea typeface="Calibri"/>
                          <a:cs typeface="Times New Roman"/>
                        </a:rPr>
                        <a:t>A bacia de drenagem é sujeita a </a:t>
                      </a:r>
                      <a:r>
                        <a:rPr lang="pt-BR" sz="1600" baseline="0" noProof="0" smtClean="0">
                          <a:latin typeface="+mn-lt"/>
                          <a:ea typeface="Calibri"/>
                          <a:cs typeface="Times New Roman"/>
                        </a:rPr>
                        <a:t>“trombas </a:t>
                      </a:r>
                      <a:r>
                        <a:rPr lang="pt-BR" sz="1600" baseline="0" noProof="0" dirty="0" smtClean="0">
                          <a:latin typeface="+mn-lt"/>
                          <a:ea typeface="Calibri"/>
                          <a:cs typeface="Times New Roman"/>
                        </a:rPr>
                        <a:t>d’água”.</a:t>
                      </a:r>
                      <a:endParaRPr lang="pt-BR" sz="1600" noProof="0" dirty="0">
                        <a:latin typeface="+mn-lt"/>
                        <a:ea typeface="Calibri"/>
                        <a:cs typeface="Times New Roman"/>
                      </a:endParaRPr>
                    </a:p>
                  </a:txBody>
                  <a:tcPr marL="68580" marR="68580" marT="0" marB="0"/>
                </a:tc>
                <a:tc>
                  <a:txBody>
                    <a:bodyPr/>
                    <a:lstStyle/>
                    <a:p>
                      <a:pPr marL="285750" marR="0" indent="-285750">
                        <a:lnSpc>
                          <a:spcPct val="115000"/>
                        </a:lnSpc>
                        <a:spcBef>
                          <a:spcPts val="0"/>
                        </a:spcBef>
                        <a:spcAft>
                          <a:spcPts val="0"/>
                        </a:spcAft>
                        <a:buFont typeface="Arial" pitchFamily="34" charset="0"/>
                        <a:buChar char="•"/>
                      </a:pPr>
                      <a:r>
                        <a:rPr lang="pt-BR" sz="1600" noProof="0" dirty="0" smtClean="0">
                          <a:latin typeface="+mn-lt"/>
                          <a:ea typeface="Calibri"/>
                          <a:cs typeface="Times New Roman"/>
                        </a:rPr>
                        <a:t>Uma grande tempestade</a:t>
                      </a:r>
                      <a:r>
                        <a:rPr lang="pt-BR" sz="1600" baseline="0" noProof="0" dirty="0" smtClean="0">
                          <a:latin typeface="+mn-lt"/>
                          <a:ea typeface="Calibri"/>
                          <a:cs typeface="Times New Roman"/>
                        </a:rPr>
                        <a:t> permite tempo para a evacuação.</a:t>
                      </a:r>
                    </a:p>
                    <a:p>
                      <a:pPr marL="285750" marR="0" indent="-285750">
                        <a:lnSpc>
                          <a:spcPct val="115000"/>
                        </a:lnSpc>
                        <a:spcBef>
                          <a:spcPts val="0"/>
                        </a:spcBef>
                        <a:spcAft>
                          <a:spcPts val="0"/>
                        </a:spcAft>
                        <a:buFont typeface="Arial" pitchFamily="34" charset="0"/>
                        <a:buChar char="•"/>
                      </a:pPr>
                      <a:r>
                        <a:rPr lang="pt-BR" sz="1600" baseline="0" noProof="0" dirty="0" smtClean="0">
                          <a:latin typeface="+mn-lt"/>
                          <a:ea typeface="Calibri"/>
                          <a:cs typeface="Times New Roman"/>
                        </a:rPr>
                        <a:t>É rara a tempestade (mais rara que um evento 1:5.000) que possa galgar o dique.</a:t>
                      </a:r>
                      <a:endParaRPr lang="pt-BR" sz="1600" noProof="0" dirty="0">
                        <a:latin typeface="+mn-lt"/>
                        <a:ea typeface="Calibri"/>
                        <a:cs typeface="Times New Roman"/>
                      </a:endParaRPr>
                    </a:p>
                  </a:txBody>
                  <a:tcPr marL="68580" marR="68580" marT="0" marB="0"/>
                </a:tc>
              </a:tr>
            </a:tbl>
          </a:graphicData>
        </a:graphic>
      </p:graphicFrame>
      <p:sp>
        <p:nvSpPr>
          <p:cNvPr id="5" name="TextBox 4"/>
          <p:cNvSpPr txBox="1"/>
          <p:nvPr/>
        </p:nvSpPr>
        <p:spPr>
          <a:xfrm>
            <a:off x="457200" y="1371600"/>
            <a:ext cx="8458200" cy="830997"/>
          </a:xfrm>
          <a:prstGeom prst="rect">
            <a:avLst/>
          </a:prstGeom>
          <a:noFill/>
        </p:spPr>
        <p:txBody>
          <a:bodyPr wrap="square" rtlCol="0">
            <a:spAutoFit/>
          </a:bodyPr>
          <a:lstStyle/>
          <a:p>
            <a:pPr algn="ctr"/>
            <a:r>
              <a:rPr lang="pt-BR" sz="2400" dirty="0"/>
              <a:t>MPF 4 – Ocorre uma grande </a:t>
            </a:r>
            <a:r>
              <a:rPr lang="pt-BR" sz="2400" dirty="0" smtClean="0"/>
              <a:t>cheia além </a:t>
            </a:r>
            <a:r>
              <a:rPr lang="pt-BR" sz="2400" dirty="0"/>
              <a:t>do padrão 1:1000 </a:t>
            </a:r>
            <a:r>
              <a:rPr lang="pt-BR" sz="2400" dirty="0" smtClean="0"/>
              <a:t>AEP </a:t>
            </a:r>
            <a:r>
              <a:rPr lang="en-US" sz="2400" dirty="0"/>
              <a:t>(</a:t>
            </a:r>
            <a:r>
              <a:rPr lang="pt-BR" sz="2400" dirty="0"/>
              <a:t>Probabilidade Anual de </a:t>
            </a:r>
            <a:r>
              <a:rPr lang="pt-BR" sz="2400" dirty="0" err="1"/>
              <a:t>Excedência</a:t>
            </a:r>
            <a:r>
              <a:rPr lang="pt-BR" sz="2400" dirty="0"/>
              <a:t>)</a:t>
            </a:r>
            <a:endParaRPr lang="en-US" sz="24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itle Master">
  <a:themeElements>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Master">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10831</TotalTime>
  <Words>9068</Words>
  <Application>Microsoft Office PowerPoint</Application>
  <PresentationFormat>Apresentação na tela (4:3)</PresentationFormat>
  <Paragraphs>810</Paragraphs>
  <Slides>96</Slides>
  <Notes>43</Notes>
  <HiddenSlides>0</HiddenSlides>
  <MMClips>0</MMClips>
  <ScaleCrop>false</ScaleCrop>
  <HeadingPairs>
    <vt:vector size="6" baseType="variant">
      <vt:variant>
        <vt:lpstr>Fontes usadas</vt:lpstr>
      </vt:variant>
      <vt:variant>
        <vt:i4>6</vt:i4>
      </vt:variant>
      <vt:variant>
        <vt:lpstr>Tema</vt:lpstr>
      </vt:variant>
      <vt:variant>
        <vt:i4>2</vt:i4>
      </vt:variant>
      <vt:variant>
        <vt:lpstr>Títulos de slides</vt:lpstr>
      </vt:variant>
      <vt:variant>
        <vt:i4>96</vt:i4>
      </vt:variant>
    </vt:vector>
  </HeadingPairs>
  <TitlesOfParts>
    <vt:vector size="104" baseType="lpstr">
      <vt:lpstr>ＭＳ Ｐゴシック</vt:lpstr>
      <vt:lpstr>Arial</vt:lpstr>
      <vt:lpstr>Calibri</vt:lpstr>
      <vt:lpstr>Times New Roman</vt:lpstr>
      <vt:lpstr>Wingdings</vt:lpstr>
      <vt:lpstr>Wingdings 3</vt:lpstr>
      <vt:lpstr>Title Master</vt:lpstr>
      <vt:lpstr>Slide Master</vt:lpstr>
      <vt:lpstr>ANÁLISE DE MODO DE FALHA POTENCIAL</vt:lpstr>
      <vt:lpstr> Boas Práticas na Análise de Risco de Segurança de Barragens</vt:lpstr>
      <vt:lpstr>Origens</vt:lpstr>
      <vt:lpstr>Examinando Rompimentos Históricos e suas causas </vt:lpstr>
      <vt:lpstr>Percentual de rupturas por Tipo de ruptura em Barragens de Terra nos EUA</vt:lpstr>
      <vt:lpstr>Definições</vt:lpstr>
      <vt:lpstr>Análise de risco da segurança de barragens: Novidade?</vt:lpstr>
      <vt:lpstr>Por Que Análise de Risco?</vt:lpstr>
      <vt:lpstr>Princípios Básicos</vt:lpstr>
      <vt:lpstr>Componentes</vt:lpstr>
      <vt:lpstr>Exemplo para Ilustrar o Processo</vt:lpstr>
      <vt:lpstr>Descrição do Modo de Falha</vt:lpstr>
      <vt:lpstr>Árvore de Eventos</vt:lpstr>
      <vt:lpstr>Curvas de Excedência do Reservatório</vt:lpstr>
      <vt:lpstr>Faixas de Carga</vt:lpstr>
      <vt:lpstr>Probabilidade de Fissuramento</vt:lpstr>
      <vt:lpstr>Probabilidade de Fissuramento</vt:lpstr>
      <vt:lpstr>Descritores Verbais</vt:lpstr>
      <vt:lpstr>Probabilidade de Deslocar Drenos / Aumentar Subpressão</vt:lpstr>
      <vt:lpstr>Probabilidade de deslocamento/ Aumentar Subpressão</vt:lpstr>
      <vt:lpstr>Probabilidade de Instabilidade Pós-Sismo Metodologia da Análise de Estabilidade Probabilística</vt:lpstr>
      <vt:lpstr>Fator de seguança de saída (10.000 iterações)</vt:lpstr>
      <vt:lpstr>Consequências</vt:lpstr>
      <vt:lpstr>Consequências</vt:lpstr>
      <vt:lpstr>Diretrizes sobre Riscos</vt:lpstr>
      <vt:lpstr>Fortalecer o Argumento</vt:lpstr>
      <vt:lpstr>Conceitos-Chave</vt:lpstr>
      <vt:lpstr>Identificar</vt:lpstr>
      <vt:lpstr>Descrever</vt:lpstr>
      <vt:lpstr>Exemplo</vt:lpstr>
      <vt:lpstr>Exemplo  (cont.)</vt:lpstr>
      <vt:lpstr>Revisar as Consequências de Falhas</vt:lpstr>
      <vt:lpstr>Análise</vt:lpstr>
      <vt:lpstr>Fatores Adversos “Mais Prováveis”</vt:lpstr>
      <vt:lpstr>Fatores Favoráveis ou “Menos Prováveis”</vt:lpstr>
      <vt:lpstr>Triagem</vt:lpstr>
      <vt:lpstr>Considerações sobre Modos  de Falhas Potenciais</vt:lpstr>
      <vt:lpstr>Considerações sobre Modos de Falhas Potenciais (cont.)</vt:lpstr>
      <vt:lpstr>Considerações sobre Modos de Falhas Potenciais (cont.)</vt:lpstr>
      <vt:lpstr>Considerações sobre Modos de Falhas Potenciais (cont.)</vt:lpstr>
      <vt:lpstr>MEDIDAS INTERINAS PARA A REDUÇÃO DE RISCO  MIPRR</vt:lpstr>
      <vt:lpstr>Fonte</vt:lpstr>
      <vt:lpstr>Definição de Risco</vt:lpstr>
      <vt:lpstr>Objetivo das MIPRR</vt:lpstr>
      <vt:lpstr>Princípios das MIPRR</vt:lpstr>
      <vt:lpstr>Princípios das MIPRR</vt:lpstr>
      <vt:lpstr>Princípios das MIPRR</vt:lpstr>
      <vt:lpstr>Princípios das MIPRR</vt:lpstr>
      <vt:lpstr>EM PRIMEIRO LUGAR –  “NÃO CAUSAR DANOS”</vt:lpstr>
      <vt:lpstr>Planos de MIPRR</vt:lpstr>
      <vt:lpstr>Planos de MIPRR</vt:lpstr>
      <vt:lpstr>Planos de MIPRR</vt:lpstr>
      <vt:lpstr>Componentes de um Plano de MIPRR</vt:lpstr>
      <vt:lpstr>Planos de MIPRR</vt:lpstr>
      <vt:lpstr>Vigilância e Monitoramento</vt:lpstr>
      <vt:lpstr>Possíveis razões pela rejeição de Planos de MIPRR</vt:lpstr>
      <vt:lpstr>Planos de MIPRR : Ruim</vt:lpstr>
      <vt:lpstr>Planos de MIPRR: Bom</vt:lpstr>
      <vt:lpstr>Planos de MIPRR: Ruim</vt:lpstr>
      <vt:lpstr>MIPRR no Planejamento: Bom</vt:lpstr>
      <vt:lpstr>Exemplo de MIPRR: Armazenamento</vt:lpstr>
      <vt:lpstr>Planos de MIPRR: Bom</vt:lpstr>
      <vt:lpstr>Exemplos de MIPRR : Remoção de Vegetação</vt:lpstr>
      <vt:lpstr>Comentários Finais</vt:lpstr>
      <vt:lpstr>Perguntas?</vt:lpstr>
      <vt:lpstr>Exemplo 1</vt:lpstr>
      <vt:lpstr>Exemplo 1 (cont.)</vt:lpstr>
      <vt:lpstr>Exemplo 1 (cont.)</vt:lpstr>
      <vt:lpstr>Exemplo 1 (cont.)</vt:lpstr>
      <vt:lpstr>Exemplo 1 (cont.)</vt:lpstr>
      <vt:lpstr>Exemplo 2 (cont) </vt:lpstr>
      <vt:lpstr>Exemplo 3</vt:lpstr>
      <vt:lpstr>Exemplo 3 (cont.)</vt:lpstr>
      <vt:lpstr>Example 3 (cont.)</vt:lpstr>
      <vt:lpstr>Apresentação do PowerPoint</vt:lpstr>
      <vt:lpstr>Sessão Prática 1: Identificar e Descrever um Modo de Falha Potencial</vt:lpstr>
      <vt:lpstr>Sessão Prática 2: Análise do Modo de Falha</vt:lpstr>
      <vt:lpstr>Apresentação do PowerPoint</vt:lpstr>
      <vt:lpstr>Riacho Evans Modo de Falha Potencial  1  -  Erosão tubular de areia e silte do aterro assentado na rocha</vt:lpstr>
      <vt:lpstr>Riacho Evans Modo de Falha Potencial  2: Galgamento de Barragem de Aterro</vt:lpstr>
      <vt:lpstr>Riacho Evans – Modo de Falha Potencial  2: Galgamento da barragem de aterro por grande cheia superior à capacidade da comporta do vertedouro ou por cheia menor com bloqueio por detritos</vt:lpstr>
      <vt:lpstr>Evans Creek Modo de Falha Potencial 3   - Ruptura da Cunha da Fundação da Barragens de Concreto</vt:lpstr>
      <vt:lpstr>Riacho Evans – Modo de Falha Potencial 3: Falha de cunha em barragem de concreto de gravidade, por deslizamento da ombreira superior direita</vt:lpstr>
      <vt:lpstr>Riacho Evans Modo de Falha Potencial 1  -  Erosão tubular de areia e silte do aterro assentado na rocha</vt:lpstr>
      <vt:lpstr>Riacho Evans – Modo de Falha Potencial 2: Galgamento da barragem de aterro por grande cheia superior à capacidade da comporta do vertedouro ou por cheia menor com bloqueio por detritos</vt:lpstr>
      <vt:lpstr>Riacho Evans – Modo de Falha Potencial 3: Falha de cunha em barragem de concreto de gravidade, por deslizamento da ombreira superior direita</vt:lpstr>
      <vt:lpstr>Exemplo de Dique Dique do Riacho Cobb</vt:lpstr>
      <vt:lpstr>O Dique do Riacho Cobb</vt:lpstr>
      <vt:lpstr>O Riacho Cobb</vt:lpstr>
      <vt:lpstr>O Riacho Cobb</vt:lpstr>
      <vt:lpstr>O Riacho Cobb</vt:lpstr>
      <vt:lpstr>O Riacho Cobb</vt:lpstr>
      <vt:lpstr>O Riacho Cobb</vt:lpstr>
      <vt:lpstr>O Riacho Cobb</vt:lpstr>
      <vt:lpstr>O Riacho Cobb</vt:lpstr>
      <vt:lpstr>O Riacho Cobb</vt:lpstr>
    </vt:vector>
  </TitlesOfParts>
  <Company>US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b6imemb6</dc:creator>
  <cp:lastModifiedBy>Maria Ines Persechini</cp:lastModifiedBy>
  <cp:revision>282</cp:revision>
  <dcterms:created xsi:type="dcterms:W3CDTF">2009-05-21T17:19:18Z</dcterms:created>
  <dcterms:modified xsi:type="dcterms:W3CDTF">2013-05-19T00:30:59Z</dcterms:modified>
</cp:coreProperties>
</file>