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99"/>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66" d="100"/>
          <a:sy n="66" d="100"/>
        </p:scale>
        <p:origin x="-1954"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05F01-3128-464F-90DF-A54BC4CB540A}" type="datetimeFigureOut">
              <a:rPr lang="en-US" smtClean="0"/>
              <a:pPr/>
              <a:t>5/4/2013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C4047-13C8-412E-BB5B-FD6E5DEC8B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B023ED-37C0-4D9C-971B-ED87340BA994}"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A3D4-9B57-4058-983C-9875340EE87E}" type="slidenum">
              <a:rPr lang="en-US"/>
              <a:pPr/>
              <a:t>45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In USACE Public Safety is the preeminent objective.</a:t>
            </a:r>
          </a:p>
          <a:p>
            <a:endParaRPr lang="en-US" dirty="0"/>
          </a:p>
          <a:p>
            <a:r>
              <a:rPr lang="en-US" dirty="0"/>
              <a:t>This means that consideration of the congressionally authorized purposes for the project  are secondary to Life and Public Safety.</a:t>
            </a:r>
          </a:p>
          <a:p>
            <a:r>
              <a:rPr lang="en-US" dirty="0"/>
              <a:t>There is some balancing of priorities at these projects how much water to release, whether recreation is supportable etc. </a:t>
            </a:r>
            <a:endParaRPr lang="en-US" dirty="0" smtClean="0"/>
          </a:p>
          <a:p>
            <a:r>
              <a:rPr lang="en-US" dirty="0" smtClean="0"/>
              <a:t>But </a:t>
            </a:r>
            <a:r>
              <a:rPr lang="en-US" dirty="0"/>
              <a:t>when Life and Public Safety are thrown into the mix they trump all other considerations.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BBAA6-9995-4DC1-82E9-27AB12166CCF}" type="slidenum">
              <a:rPr lang="en-US"/>
              <a:pPr/>
              <a:t>46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USACE is an engineering organization with highly competent staff that are </a:t>
            </a:r>
            <a:r>
              <a:rPr lang="en-US" dirty="0" err="1"/>
              <a:t>knowledgable</a:t>
            </a:r>
            <a:r>
              <a:rPr lang="en-US" dirty="0"/>
              <a:t> in all areas of dam safety;  </a:t>
            </a:r>
            <a:endParaRPr lang="en-US" dirty="0" smtClean="0"/>
          </a:p>
          <a:p>
            <a:r>
              <a:rPr lang="en-US" dirty="0" smtClean="0"/>
              <a:t>as </a:t>
            </a:r>
            <a:r>
              <a:rPr lang="en-US" dirty="0"/>
              <a:t>such USACE uses risk assessments as one tool to inform decisions on dam safety.  </a:t>
            </a:r>
            <a:endParaRPr lang="en-US" dirty="0" smtClean="0"/>
          </a:p>
          <a:p>
            <a:r>
              <a:rPr lang="en-US" dirty="0" smtClean="0"/>
              <a:t>Risk </a:t>
            </a:r>
            <a:r>
              <a:rPr lang="en-US" dirty="0"/>
              <a:t>plus other information is used to assist USACE Decision makers prioritize and make decisions.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72A5-DCD5-42AC-9571-F4B1DC61C610}" type="slidenum">
              <a:rPr lang="en-US"/>
              <a:pPr/>
              <a:t>47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b="0" dirty="0" smtClean="0"/>
              <a:t>These questions are meant to</a:t>
            </a:r>
            <a:r>
              <a:rPr lang="en-US" b="0" baseline="0" dirty="0" smtClean="0"/>
              <a:t> determine validity of a proposed IRRM.</a:t>
            </a:r>
          </a:p>
          <a:p>
            <a:r>
              <a:rPr lang="en-US" dirty="0" smtClean="0"/>
              <a:t>Interim </a:t>
            </a:r>
            <a:r>
              <a:rPr lang="en-US" dirty="0"/>
              <a:t>Risk Reduction Measures are meant to be expedient actions to reduce dam safety risk.   </a:t>
            </a:r>
            <a:endParaRPr lang="en-US" dirty="0" smtClean="0"/>
          </a:p>
          <a:p>
            <a:r>
              <a:rPr lang="en-US" dirty="0" smtClean="0"/>
              <a:t>They </a:t>
            </a:r>
            <a:r>
              <a:rPr lang="en-US" dirty="0"/>
              <a:t>are not to be considered the final long term solution for a dam deficiency.  </a:t>
            </a:r>
          </a:p>
          <a:p>
            <a:r>
              <a:rPr lang="en-US" dirty="0"/>
              <a:t>Although they are not the final solution the time frame for their application can extend to years while long term final solutions are pursued.  </a:t>
            </a:r>
            <a:endParaRPr lang="en-US" dirty="0" smtClean="0"/>
          </a:p>
          <a:p>
            <a:r>
              <a:rPr lang="en-US" dirty="0" smtClean="0"/>
              <a:t>It </a:t>
            </a:r>
            <a:r>
              <a:rPr lang="en-US" dirty="0"/>
              <a:t>might be that a final solution for a project is known but that there are other priorities for the existing funding.</a:t>
            </a:r>
          </a:p>
          <a:p>
            <a:endParaRPr lang="en-US" dirty="0"/>
          </a:p>
          <a:p>
            <a:endParaRPr lang="en-US" dirty="0" smtClean="0"/>
          </a:p>
          <a:p>
            <a:r>
              <a:rPr lang="en-US" dirty="0" smtClean="0"/>
              <a:t>IRRM’s should be tied in with a</a:t>
            </a:r>
            <a:r>
              <a:rPr lang="en-US" baseline="0" dirty="0" smtClean="0"/>
              <a:t> potential failure mode, or documented area of concern for the project.</a:t>
            </a:r>
          </a:p>
          <a:p>
            <a:endParaRPr lang="en-US" baseline="0"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Or by increasing overall risk downstream – some items</a:t>
            </a:r>
            <a:r>
              <a:rPr lang="en-US" b="0" baseline="0" dirty="0" smtClean="0"/>
              <a:t> may increase overall risk downstream – early high releases, lowering spillway crests, etc.  </a:t>
            </a:r>
            <a:endParaRPr lang="en-US" b="0"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48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BECD3-273E-43C6-9406-D8716F8ECEE6}" type="slidenum">
              <a:rPr lang="en-US"/>
              <a:pPr/>
              <a:t>50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t>The Interim Risk Reduction Measures plans are discussed in chapter 7 of the New </a:t>
            </a:r>
            <a:r>
              <a:rPr lang="en-US" dirty="0" smtClean="0"/>
              <a:t>Dam Safety Guidance</a:t>
            </a:r>
            <a:r>
              <a:rPr lang="en-US" dirty="0"/>
              <a:t>.</a:t>
            </a:r>
          </a:p>
          <a:p>
            <a:endParaRPr lang="en-US" dirty="0"/>
          </a:p>
          <a:p>
            <a:r>
              <a:rPr lang="en-US" dirty="0"/>
              <a:t>The Chapter provides guidance on the implementation of the measures including </a:t>
            </a:r>
            <a:r>
              <a:rPr lang="en-US" dirty="0" smtClean="0"/>
              <a:t>guidance </a:t>
            </a:r>
            <a:r>
              <a:rPr lang="en-US" dirty="0"/>
              <a:t>on when the interim risk reduction measure implementation should be accelerated.</a:t>
            </a:r>
          </a:p>
          <a:p>
            <a:endParaRPr lang="en-US" dirty="0"/>
          </a:p>
          <a:p>
            <a:r>
              <a:rPr lang="en-US" dirty="0"/>
              <a:t>The chapter also provides suggestions for evaluating the efficacy of the measures that are being proposed for a project.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some examples:</a:t>
            </a:r>
          </a:p>
          <a:p>
            <a:endParaRPr lang="en-US" dirty="0" smtClean="0"/>
          </a:p>
          <a:p>
            <a:r>
              <a:rPr lang="en-US" dirty="0" smtClean="0"/>
              <a:t>If the only area of concern for a project is spillway erosion, or overtopping of the embankment,</a:t>
            </a:r>
            <a:r>
              <a:rPr lang="en-US" baseline="0" dirty="0" smtClean="0"/>
              <a:t> then installation of 20 </a:t>
            </a:r>
            <a:r>
              <a:rPr lang="en-US" baseline="0" dirty="0" err="1" smtClean="0"/>
              <a:t>pizeometers</a:t>
            </a:r>
            <a:r>
              <a:rPr lang="en-US" baseline="0" dirty="0" smtClean="0"/>
              <a:t> along the toe of the embankment to measure seepage, or replacement of a outlet gate would not be justified as an IRRM.  </a:t>
            </a:r>
          </a:p>
          <a:p>
            <a:endParaRPr lang="en-US" baseline="0" dirty="0" smtClean="0"/>
          </a:p>
          <a:p>
            <a:r>
              <a:rPr lang="en-US" baseline="0" dirty="0" smtClean="0"/>
              <a:t>Continued monitoring of the embankment in accordance of the operations manual, or mowing the grass when it gets over 12 inches would not be IRRM’s.  These are supposed to be normal practice and fall under standard project O&amp;M.  There are exceptions to this though.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0DEC0-E565-4F81-9BA7-6A779604234F}" type="slidenum">
              <a:rPr lang="en-US"/>
              <a:pPr/>
              <a:t>52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b="0" dirty="0" smtClean="0"/>
              <a:t>Having the reasoning</a:t>
            </a:r>
            <a:r>
              <a:rPr lang="en-US" b="0" baseline="0" dirty="0" smtClean="0"/>
              <a:t> is important to allow what may trigger it to be considered in the future if conditions worsen – Also that a pool cannot be restricted below a specific elevation for all inflow events…. </a:t>
            </a:r>
          </a:p>
          <a:p>
            <a:endParaRPr lang="en-US" b="1" baseline="0" dirty="0" smtClean="0"/>
          </a:p>
          <a:p>
            <a:r>
              <a:rPr lang="en-US" b="0" baseline="0" dirty="0" smtClean="0"/>
              <a:t>May want to consider making this an operational change and not just pool restrictions…. </a:t>
            </a:r>
            <a:endParaRPr lang="en-US" b="0" dirty="0" smtClean="0"/>
          </a:p>
          <a:p>
            <a:r>
              <a:rPr lang="en-US" dirty="0" smtClean="0"/>
              <a:t>When </a:t>
            </a:r>
            <a:r>
              <a:rPr lang="en-US" dirty="0"/>
              <a:t>a project is a DSAC I, a DSAC II or a DSAC III serious consideration must be given to restricting the pool; additionally, on these projects consideration of raising the pool levels for water reallocation should not be a consideration.</a:t>
            </a:r>
          </a:p>
          <a:p>
            <a:endParaRPr lang="en-US" dirty="0"/>
          </a:p>
          <a:p>
            <a:r>
              <a:rPr lang="en-US" dirty="0"/>
              <a:t>Water Management Plans need to complement the Interim Risk Reduction Measure Plans.</a:t>
            </a:r>
          </a:p>
          <a:p>
            <a:endParaRPr lang="en-US" dirty="0"/>
          </a:p>
          <a:p>
            <a:r>
              <a:rPr lang="en-US" dirty="0"/>
              <a:t>It is highly likely that restricting a project pool will have an impact on the environment either upstream or downstream.</a:t>
            </a:r>
          </a:p>
          <a:p>
            <a:r>
              <a:rPr lang="en-US" dirty="0"/>
              <a:t>Upstream because pools could be lower and affect the environment along the </a:t>
            </a:r>
            <a:r>
              <a:rPr lang="en-US" dirty="0" smtClean="0"/>
              <a:t>border </a:t>
            </a:r>
            <a:r>
              <a:rPr lang="en-US" dirty="0"/>
              <a:t>of the pool.</a:t>
            </a:r>
          </a:p>
          <a:p>
            <a:r>
              <a:rPr lang="en-US" dirty="0"/>
              <a:t>Downstream we may require more water releases.    The districts should be aware that they will need to prepare NEPA documentation… </a:t>
            </a:r>
          </a:p>
          <a:p>
            <a:endParaRPr lang="en-US" dirty="0"/>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a:t>
            </a:r>
            <a:r>
              <a:rPr lang="en-US" baseline="0" dirty="0" smtClean="0"/>
              <a:t> requirements are detailed in chapter 7, section 5.  The requirements for the EAP coordination exercises are provided in chapter 16, and are based on the DSAC rating for the project.  The Communications plan is discussed in Chapter 10.</a:t>
            </a:r>
          </a:p>
          <a:p>
            <a:endParaRPr lang="en-US" baseline="0" dirty="0" smtClean="0"/>
          </a:p>
          <a:p>
            <a:r>
              <a:rPr lang="en-US" baseline="0" dirty="0" smtClean="0"/>
              <a:t>When developing an IRRMP the district is supposed to use the most current information available.  If a PFMA has been performed, that would supersede the SPRA analysis.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23D4-6E5B-4018-8A86-D7F5F8B51720}" type="slidenum">
              <a:rPr lang="en-US"/>
              <a:pPr/>
              <a:t>54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b="0" dirty="0" smtClean="0"/>
              <a:t>Do not need to consider every item mentioned in the SPRA document.</a:t>
            </a:r>
          </a:p>
          <a:p>
            <a:endParaRPr lang="en-US" b="0" dirty="0" smtClean="0"/>
          </a:p>
          <a:p>
            <a:r>
              <a:rPr lang="en-US" dirty="0" smtClean="0"/>
              <a:t>The </a:t>
            </a:r>
            <a:r>
              <a:rPr lang="en-US" dirty="0"/>
              <a:t>Interim Risk Reduction </a:t>
            </a:r>
            <a:r>
              <a:rPr lang="en-US" dirty="0" smtClean="0"/>
              <a:t>Measures Plans is a </a:t>
            </a:r>
            <a:r>
              <a:rPr lang="en-US" dirty="0"/>
              <a:t>living </a:t>
            </a:r>
            <a:r>
              <a:rPr lang="en-US" dirty="0" smtClean="0"/>
              <a:t>document.</a:t>
            </a:r>
          </a:p>
          <a:p>
            <a:r>
              <a:rPr lang="en-US" dirty="0" smtClean="0"/>
              <a:t>Plans should </a:t>
            </a:r>
            <a:r>
              <a:rPr lang="en-US" dirty="0"/>
              <a:t>be modified to address changes in the condition of the structure or even the knowledge of the structure that the districts have.  </a:t>
            </a:r>
          </a:p>
          <a:p>
            <a:endParaRPr lang="en-US" dirty="0"/>
          </a:p>
          <a:p>
            <a:r>
              <a:rPr lang="en-US" dirty="0"/>
              <a:t>As the potential failure modes of a project are confirmed to be significant through the Periodic Assessment, Issue Evaluation Studies or the Dam Safety Modification Studies interim risk reduction measures should be developed to address them.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surveillance and monitoring is to be used as</a:t>
            </a:r>
            <a:r>
              <a:rPr lang="en-US" baseline="0" dirty="0" smtClean="0"/>
              <a:t> an IRRM, there needs to be specific issues tied in with the failure modes they are to address.</a:t>
            </a:r>
          </a:p>
          <a:p>
            <a:r>
              <a:rPr lang="en-US" baseline="0" dirty="0" smtClean="0"/>
              <a:t>If additional surveillance and monitoring is used, the Interim Operations Plan or EAP needs to note the changes and they need to be documented and published.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6D386A-4B16-4CF2-8157-C260062CC291}"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use of an automatic system for monitoring that is connected to an alarm system is not recommended. Need some judgment and not a direct connection to the public here.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Pool restriction</a:t>
            </a:r>
            <a:r>
              <a:rPr lang="en-US" sz="1200" b="0" kern="1200" baseline="0" dirty="0" smtClean="0">
                <a:solidFill>
                  <a:schemeClr val="tx1"/>
                </a:solidFill>
                <a:latin typeface="+mn-lt"/>
                <a:ea typeface="+mn-ea"/>
                <a:cs typeface="+mn-cs"/>
              </a:rPr>
              <a:t> – if not recommended, state all that was considered and justify why action is not needed.  IRRM Plans are meant to be living documents and should be updated as new information becomes available, especially if project conditions change and in a few years a  District may need to implement pool restrictions.  If the reasoning/justification is included in the IRRM plan, it makes updating the document easier.</a:t>
            </a:r>
            <a:endParaRPr lang="en-US" b="0" dirty="0" smtClean="0"/>
          </a:p>
          <a:p>
            <a:endParaRPr lang="en-US" b="0" dirty="0" smtClean="0"/>
          </a:p>
          <a:p>
            <a:r>
              <a:rPr lang="en-US" b="0" dirty="0" smtClean="0"/>
              <a:t>“Copy and Paste – just copying the IRRM’s and not tailoring</a:t>
            </a:r>
            <a:r>
              <a:rPr lang="en-US" b="0" baseline="0" dirty="0" smtClean="0"/>
              <a:t> specifically for the dam -  THIS IS THE TIME TO THINK INDIVIDUALLY ABOUT THE DAM AND WHAT IS KNOWN.</a:t>
            </a:r>
          </a:p>
          <a:p>
            <a:endParaRPr lang="en-US" b="0" baseline="0" dirty="0" smtClean="0"/>
          </a:p>
          <a:p>
            <a:r>
              <a:rPr lang="en-US" b="0" baseline="0" dirty="0" smtClean="0"/>
              <a:t>Why is a study needed to set up a monitoring surveillance plan specific for current knowledge of the dam.   Base it on current knowledge – adjust as this knowledge changes</a:t>
            </a:r>
          </a:p>
          <a:p>
            <a:r>
              <a:rPr lang="en-US" b="0" baseline="0" dirty="0" smtClean="0"/>
              <a:t>Needing a study to identify stockpile items for the potential failure modes for the dam could be grounds for non-concurrence.</a:t>
            </a:r>
          </a:p>
          <a:p>
            <a:endParaRPr lang="en-US" b="1"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do not have a Communications Plan, the IRRMP will not pass.</a:t>
            </a:r>
          </a:p>
          <a:p>
            <a:r>
              <a:rPr lang="en-US" baseline="0" dirty="0" smtClean="0"/>
              <a:t>Future promises of a Communications Plan do not work.</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does this say why a pool restriction is not needed, it provides</a:t>
            </a:r>
            <a:r>
              <a:rPr lang="en-US" baseline="0" dirty="0" smtClean="0"/>
              <a:t> the reasoning also.  So this shows it was considered, evaluated and ruled out.</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IRRM as written is missing many parts.</a:t>
            </a:r>
          </a:p>
          <a:p>
            <a:r>
              <a:rPr lang="en-US" dirty="0" smtClean="0"/>
              <a:t>The wording in the IRRM is passive and probabilistic</a:t>
            </a:r>
            <a:r>
              <a:rPr lang="en-US" baseline="0" dirty="0" smtClean="0"/>
              <a:t>.</a:t>
            </a:r>
            <a:endParaRPr lang="en-US" dirty="0" smtClean="0"/>
          </a:p>
          <a:p>
            <a:r>
              <a:rPr lang="en-US" dirty="0" smtClean="0"/>
              <a:t>It</a:t>
            </a:r>
            <a:r>
              <a:rPr lang="en-US" baseline="0" dirty="0" smtClean="0"/>
              <a:t> does not state that materials will be provided, just that they should.</a:t>
            </a:r>
          </a:p>
          <a:p>
            <a:r>
              <a:rPr lang="en-US" baseline="0" dirty="0" smtClean="0"/>
              <a:t>There is no reference to any quantities that are known, or of an effort being made to identify the quantities.</a:t>
            </a:r>
          </a:p>
          <a:p>
            <a:r>
              <a:rPr lang="en-US" baseline="0" dirty="0" smtClean="0"/>
              <a:t>It does not say how the materials will be moved.</a:t>
            </a:r>
          </a:p>
          <a:p>
            <a:r>
              <a:rPr lang="en-US" baseline="0" dirty="0" smtClean="0"/>
              <a:t>It is unclear if the district has equipment, or the personnel.  </a:t>
            </a:r>
          </a:p>
          <a:p>
            <a:r>
              <a:rPr lang="en-US" baseline="0" dirty="0" smtClean="0"/>
              <a:t>If the district has no equipment or personnel, an effort should be made to identify local sources to determine if they are even available.</a:t>
            </a:r>
          </a:p>
          <a:p>
            <a:r>
              <a:rPr lang="en-US" baseline="0" dirty="0" smtClean="0"/>
              <a:t>There is also no cost or schedule associated with this IRRM.</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good IRRM.</a:t>
            </a:r>
          </a:p>
          <a:p>
            <a:r>
              <a:rPr lang="en-US" dirty="0" smtClean="0"/>
              <a:t>It specifically states what they are going to do.</a:t>
            </a:r>
          </a:p>
          <a:p>
            <a:r>
              <a:rPr lang="en-US" dirty="0" smtClean="0"/>
              <a:t>It says how and where they are going to do it.</a:t>
            </a:r>
          </a:p>
          <a:p>
            <a:r>
              <a:rPr lang="en-US" dirty="0" smtClean="0"/>
              <a:t>It says how</a:t>
            </a:r>
            <a:r>
              <a:rPr lang="en-US" baseline="0" dirty="0" smtClean="0"/>
              <a:t> the IRRM is going to reduce risk.</a:t>
            </a:r>
            <a:endParaRPr lang="en-US" dirty="0" smtClean="0"/>
          </a:p>
          <a:p>
            <a:r>
              <a:rPr lang="en-US" dirty="0" smtClean="0"/>
              <a:t>It provides a schedule</a:t>
            </a:r>
            <a:r>
              <a:rPr lang="en-US" baseline="0" dirty="0" smtClean="0"/>
              <a:t> and a dollar amount to implement.</a:t>
            </a:r>
          </a:p>
          <a:p>
            <a:r>
              <a:rPr lang="en-US" baseline="0" dirty="0" smtClean="0"/>
              <a:t>They address the environmental impacts of the stockpile.</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piles are free of vegetation</a:t>
            </a:r>
            <a:r>
              <a:rPr lang="en-US" baseline="0" dirty="0" smtClean="0"/>
              <a:t>, they appear to have access to the piles where they can get equipment in.</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is a vegetation removal item, which should have been performed under standard O&amp;M.  </a:t>
            </a:r>
          </a:p>
          <a:p>
            <a:r>
              <a:rPr lang="en-US" baseline="0" dirty="0" smtClean="0"/>
              <a:t>However, the problem was so severe a special effort was required to remove the vegetation so the project could be inspected which would be an IRRM.</a:t>
            </a:r>
          </a:p>
          <a:p>
            <a:r>
              <a:rPr lang="en-US" baseline="0" dirty="0" smtClean="0"/>
              <a:t>After the tree removal is complete, the IRRMP should be updated to show the work is complete, and the continued maintenance of the embankment should be under O&amp;M and not be included as part of this IRRM.  </a:t>
            </a:r>
          </a:p>
          <a:p>
            <a:r>
              <a:rPr lang="en-US" baseline="0" dirty="0" smtClean="0"/>
              <a:t>They address the environmental impacts of the tree removal.</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need to be made to the IRRMP’s as project</a:t>
            </a:r>
            <a:r>
              <a:rPr lang="en-US" baseline="0" dirty="0" smtClean="0"/>
              <a:t> information changes.</a:t>
            </a:r>
          </a:p>
          <a:p>
            <a:r>
              <a:rPr lang="en-US" baseline="0" dirty="0" smtClean="0"/>
              <a:t>Documents from earlier than the current year, should be altered to show changes to the IRRM’s based on their schedules.</a:t>
            </a:r>
          </a:p>
          <a:p>
            <a:r>
              <a:rPr lang="en-US" baseline="0" dirty="0" smtClean="0"/>
              <a:t>There are some IRRM’s and formats that can be provided as good examples.</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b="1"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CE186D-1A31-4020-98DC-0117B28CA66A}"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Data was developed as part of the original risk analysis effort, John Wilson put this together using ICOLD 1975, letters to states, and Corps data base.  Point out that piping has historically been a major failure mode but doesn’t lend itself to analysis.  It is interesting to note that post-Teton dam safety laws were targeted toward changes in the state-of-the-art, seismic loading, and floods, the latter two of which could be analyzed, and the first being difficult to define.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6EFF1F9-BAF7-4E8C-94CE-C2E8AC36C889}" type="slidenum">
              <a:rPr lang="en-US" smtClean="0"/>
              <a:pPr/>
              <a:t>66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Dam at the head of a river system (storage dam).  Every day someone looked at the (water gage on) concrete dam, but not the earth dam.  The earth dam foundation consisted of three types: concrete cutoff wall, sheet pile cutoff wall, cutoff trench.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C593F5B-E8D0-4826-9487-3397D515F175}" type="slidenum">
              <a:rPr lang="en-US" smtClean="0"/>
              <a:pPr/>
              <a:t>67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Eight safety inspections @ 5 year intervals only mention settlement on first filling.  This propagated through all the reports.  Need to read the material again.  This photograph of the “settlement” was in the files.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898F168-9C77-4D2F-BC48-45583DFC1683}" type="slidenum">
              <a:rPr lang="en-US" smtClean="0"/>
              <a:pPr/>
              <a:t>68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Sheet piling at the same stationing as the sink hole.  This is sheet piling they tried to install, but had trouble driving and pulled it out, and then supposedly re-installed it.  After the sink hole, they drove sheet piling into and through embankment at the hole, then filled in on either side.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4485"/>
            <a:fld id="{A67F2D4A-68A1-45BE-A7DE-646179AC3818}" type="slidenum">
              <a:rPr lang="en-US" smtClean="0"/>
              <a:pPr defTabSz="914485"/>
              <a:t>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14485"/>
            <a:fld id="{E9FD7DC8-663D-4B3C-BBB2-7EB2CA9DC74D}" type="slidenum">
              <a:rPr lang="en-US" smtClean="0"/>
              <a:pPr defTabSz="914485"/>
              <a:t>10</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4485"/>
            <a:fld id="{7AD75253-6219-41E4-BDB2-8DB73BD78FDF}" type="slidenum">
              <a:rPr lang="en-US" smtClean="0"/>
              <a:pPr defTabSz="914485"/>
              <a:t>26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13CFD-8D52-4793-8B30-704A1C0B5CDA}" type="slidenum">
              <a:rPr lang="en-US"/>
              <a:pPr/>
              <a:t>42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Chapter </a:t>
            </a:r>
            <a:r>
              <a:rPr lang="en-US" dirty="0"/>
              <a:t>7 of the New dam safety guidance will address the Interim Risk Reduction Measures Plans</a:t>
            </a:r>
            <a:r>
              <a:rPr lang="en-US"/>
              <a:t>.   </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reduce risk, you have to alter one of three things.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reduce the probability of a load occurring.</a:t>
            </a:r>
          </a:p>
          <a:p>
            <a:r>
              <a:rPr lang="en-US" baseline="0" dirty="0" smtClean="0"/>
              <a:t>You can reduce the probability of the dam failing given a specified load.</a:t>
            </a:r>
          </a:p>
          <a:p>
            <a:r>
              <a:rPr lang="en-US" baseline="0" dirty="0" smtClean="0"/>
              <a:t>You can reduce the consequences of the failure (in most cases life loss).</a:t>
            </a:r>
          </a:p>
          <a:p>
            <a:endParaRPr lang="en-US" baseline="0" dirty="0" smtClean="0"/>
          </a:p>
          <a:p>
            <a:r>
              <a:rPr lang="en-US" baseline="0" dirty="0" smtClean="0"/>
              <a:t>If you address structural failure modes only, it is possible to not change your risk from the project due to consequences downstream.</a:t>
            </a:r>
          </a:p>
          <a:p>
            <a:r>
              <a:rPr lang="en-US" baseline="0" dirty="0" smtClean="0"/>
              <a:t>In many cases, it would be more effective from a cost and consequence standpoint to do non-structural alternatives for a lower cost, higher benefit result.</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72A5-DCD5-42AC-9571-F4B1DC61C610}" type="slidenum">
              <a:rPr lang="en-US"/>
              <a:pPr/>
              <a:t>44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a:t>Interim Risk Reduction Measures are meant to be expedient actions to reduce dam safety risk.   </a:t>
            </a:r>
            <a:endParaRPr lang="en-US" dirty="0" smtClean="0"/>
          </a:p>
          <a:p>
            <a:r>
              <a:rPr lang="en-US" dirty="0" smtClean="0"/>
              <a:t>They </a:t>
            </a:r>
            <a:r>
              <a:rPr lang="en-US" dirty="0"/>
              <a:t>are not to be considered the final long term solution for a dam deficiency.  </a:t>
            </a:r>
          </a:p>
          <a:p>
            <a:r>
              <a:rPr lang="en-US" dirty="0"/>
              <a:t>Although they are not the final solution the time frame for their application can extend to years while long term final solutions are pursued.  </a:t>
            </a:r>
            <a:endParaRPr lang="en-US" dirty="0" smtClean="0"/>
          </a:p>
          <a:p>
            <a:r>
              <a:rPr lang="en-US" dirty="0" smtClean="0"/>
              <a:t>It </a:t>
            </a:r>
            <a:r>
              <a:rPr lang="en-US" dirty="0"/>
              <a:t>might be that a final solution for a project is known but that there are other priorities for the existing funding</a:t>
            </a:r>
            <a:r>
              <a:rPr lang="en-US" dirty="0" smtClean="0"/>
              <a:t>.</a:t>
            </a:r>
          </a:p>
          <a:p>
            <a:endParaRPr lang="en-US" dirty="0" smtClean="0"/>
          </a:p>
          <a:p>
            <a:r>
              <a:rPr lang="en-US" dirty="0" smtClean="0"/>
              <a:t>The</a:t>
            </a:r>
            <a:r>
              <a:rPr lang="en-US" baseline="0" dirty="0" smtClean="0"/>
              <a:t> IRRM should lower the risk presented by a dam.</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5E3C075-1F72-4B9B-8386-29E8D45DD7D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B.Paul@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en-US" dirty="0" smtClean="0"/>
              <a:t>POTENTIAL FAILURE MODE ANALYSIS</a:t>
            </a:r>
            <a:endParaRPr lang="en-US" dirty="0"/>
          </a:p>
        </p:txBody>
      </p:sp>
      <p:sp>
        <p:nvSpPr>
          <p:cNvPr id="4100" name="Text Box 4"/>
          <p:cNvSpPr txBox="1">
            <a:spLocks noChangeArrowheads="1"/>
          </p:cNvSpPr>
          <p:nvPr/>
        </p:nvSpPr>
        <p:spPr bwMode="auto">
          <a:xfrm>
            <a:off x="152400" y="1752600"/>
            <a:ext cx="3810000" cy="2185214"/>
          </a:xfrm>
          <a:prstGeom prst="rect">
            <a:avLst/>
          </a:prstGeom>
          <a:noFill/>
          <a:ln w="9525">
            <a:noFill/>
            <a:miter lim="800000"/>
            <a:headEnd/>
            <a:tailEnd/>
          </a:ln>
          <a:effectLst/>
        </p:spPr>
        <p:txBody>
          <a:bodyPr wrap="square">
            <a:spAutoFit/>
          </a:bodyPr>
          <a:lstStyle/>
          <a:p>
            <a:r>
              <a:rPr lang="en-US" sz="1600" b="1" dirty="0" smtClean="0"/>
              <a:t>Dave Paul, P.E.</a:t>
            </a:r>
          </a:p>
          <a:p>
            <a:r>
              <a:rPr lang="en-US" sz="1600" dirty="0" smtClean="0"/>
              <a:t>Lead Civil Engineer</a:t>
            </a:r>
          </a:p>
          <a:p>
            <a:r>
              <a:rPr lang="en-US" sz="1600" dirty="0" smtClean="0"/>
              <a:t>U.S. Army Corps of Engineers</a:t>
            </a:r>
          </a:p>
          <a:p>
            <a:r>
              <a:rPr lang="en-US" sz="1600" dirty="0" smtClean="0"/>
              <a:t>Risk Management Center    </a:t>
            </a:r>
          </a:p>
          <a:p>
            <a:r>
              <a:rPr lang="en-US" sz="1600" dirty="0" smtClean="0">
                <a:hlinkClick r:id="rId2"/>
              </a:rPr>
              <a:t>David.B.Paul@usace.army.mil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B43FAB2F-FF34-4F4C-88B1-B9F58003B8D1}" type="slidenum">
              <a:rPr lang="en-US" smtClean="0"/>
              <a:pPr/>
              <a:t>10</a:t>
            </a:fld>
            <a:endParaRPr lang="en-US" smtClean="0"/>
          </a:p>
        </p:txBody>
      </p:sp>
      <p:sp>
        <p:nvSpPr>
          <p:cNvPr id="8195" name="Rectangle 2"/>
          <p:cNvSpPr>
            <a:spLocks noGrp="1" noChangeArrowheads="1"/>
          </p:cNvSpPr>
          <p:nvPr>
            <p:ph type="title"/>
          </p:nvPr>
        </p:nvSpPr>
        <p:spPr>
          <a:xfrm>
            <a:off x="1143000" y="274638"/>
            <a:ext cx="7543800" cy="1143000"/>
          </a:xfrm>
        </p:spPr>
        <p:txBody>
          <a:bodyPr>
            <a:normAutofit/>
          </a:bodyPr>
          <a:lstStyle/>
          <a:p>
            <a:pPr eaLnBrk="1" hangingPunct="1"/>
            <a:r>
              <a:rPr lang="en-US" dirty="0" smtClean="0"/>
              <a:t>Building Blocks</a:t>
            </a:r>
          </a:p>
        </p:txBody>
      </p:sp>
      <p:sp>
        <p:nvSpPr>
          <p:cNvPr id="8196" name="Rectangle 3"/>
          <p:cNvSpPr>
            <a:spLocks noGrp="1" noChangeArrowheads="1"/>
          </p:cNvSpPr>
          <p:nvPr>
            <p:ph type="body" idx="1"/>
          </p:nvPr>
        </p:nvSpPr>
        <p:spPr>
          <a:xfrm>
            <a:off x="838200" y="1371600"/>
            <a:ext cx="7848600" cy="4525963"/>
          </a:xfrm>
        </p:spPr>
        <p:txBody>
          <a:bodyPr/>
          <a:lstStyle/>
          <a:p>
            <a:pPr eaLnBrk="1" hangingPunct="1"/>
            <a:r>
              <a:rPr lang="en-US" sz="2400" dirty="0" smtClean="0"/>
              <a:t>Seismic and Hydrologic Hazard Assessments</a:t>
            </a:r>
          </a:p>
          <a:p>
            <a:pPr eaLnBrk="1" hangingPunct="1"/>
            <a:r>
              <a:rPr lang="en-US" sz="2400" dirty="0" smtClean="0"/>
              <a:t>Failure Mode Analysis and Screening</a:t>
            </a:r>
          </a:p>
          <a:p>
            <a:pPr eaLnBrk="1" hangingPunct="1"/>
            <a:r>
              <a:rPr lang="en-US" sz="2400" dirty="0" smtClean="0"/>
              <a:t>Event Trees and System Response Curves</a:t>
            </a:r>
          </a:p>
          <a:p>
            <a:pPr eaLnBrk="1" hangingPunct="1"/>
            <a:r>
              <a:rPr lang="en-US" sz="2400" dirty="0" smtClean="0"/>
              <a:t>Probabilistic Analysis and Models</a:t>
            </a:r>
          </a:p>
          <a:p>
            <a:pPr eaLnBrk="1" hangingPunct="1"/>
            <a:r>
              <a:rPr lang="en-US" sz="2400" dirty="0" smtClean="0"/>
              <a:t>Subjective Probability and Expert Elicitation</a:t>
            </a:r>
          </a:p>
          <a:p>
            <a:pPr eaLnBrk="1" hangingPunct="1"/>
            <a:r>
              <a:rPr lang="en-US" sz="2400" dirty="0" smtClean="0"/>
              <a:t>Consequence Evaluation</a:t>
            </a:r>
          </a:p>
          <a:p>
            <a:pPr eaLnBrk="1" hangingPunct="1"/>
            <a:endParaRPr lang="en-US" sz="2400" dirty="0" smtClean="0"/>
          </a:p>
          <a:p>
            <a:pPr eaLnBrk="1" hangingPunct="1"/>
            <a:r>
              <a:rPr lang="en-US" sz="2400" dirty="0" smtClean="0"/>
              <a:t>Remainder of course will focus on these and their application to specific potential failure modes, as well as how to convey the results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3124200" y="6356350"/>
            <a:ext cx="2895600" cy="365125"/>
          </a:xfrm>
          <a:prstGeom prst="rect">
            <a:avLst/>
          </a:prstGeom>
          <a:noFill/>
        </p:spPr>
        <p:txBody>
          <a:bodyPr/>
          <a:lstStyle/>
          <a:p>
            <a:fld id="{213355EF-D91F-4E4C-891A-EE2ACEBE8B99}" type="slidenum">
              <a:rPr lang="en-US" smtClean="0"/>
              <a:pPr/>
              <a:t>11</a:t>
            </a:fld>
            <a:endParaRPr lang="en-US" dirty="0" smtClean="0"/>
          </a:p>
        </p:txBody>
      </p:sp>
      <p:sp>
        <p:nvSpPr>
          <p:cNvPr id="9219"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Example to Illustrate Process</a:t>
            </a:r>
          </a:p>
        </p:txBody>
      </p:sp>
      <p:pic>
        <p:nvPicPr>
          <p:cNvPr id="9220" name="Picture 5" descr="fig_7-10"/>
          <p:cNvPicPr>
            <a:picLocks noChangeAspect="1" noChangeArrowheads="1"/>
          </p:cNvPicPr>
          <p:nvPr/>
        </p:nvPicPr>
        <p:blipFill>
          <a:blip r:embed="rId2" cstate="print"/>
          <a:srcRect/>
          <a:stretch>
            <a:fillRect/>
          </a:stretch>
        </p:blipFill>
        <p:spPr bwMode="auto">
          <a:xfrm>
            <a:off x="3733800" y="2743200"/>
            <a:ext cx="5229225" cy="3200400"/>
          </a:xfrm>
          <a:prstGeom prst="rect">
            <a:avLst/>
          </a:prstGeom>
          <a:noFill/>
          <a:ln w="9525">
            <a:noFill/>
            <a:miter lim="800000"/>
            <a:headEnd/>
            <a:tailEnd/>
          </a:ln>
        </p:spPr>
      </p:pic>
      <p:pic>
        <p:nvPicPr>
          <p:cNvPr id="9221" name="Picture 4"/>
          <p:cNvPicPr>
            <a:picLocks noChangeAspect="1" noChangeArrowheads="1"/>
          </p:cNvPicPr>
          <p:nvPr/>
        </p:nvPicPr>
        <p:blipFill>
          <a:blip r:embed="rId3" cstate="print"/>
          <a:srcRect/>
          <a:stretch>
            <a:fillRect/>
          </a:stretch>
        </p:blipFill>
        <p:spPr bwMode="auto">
          <a:xfrm>
            <a:off x="152400" y="990600"/>
            <a:ext cx="4689475" cy="3197225"/>
          </a:xfrm>
          <a:prstGeom prst="rect">
            <a:avLst/>
          </a:prstGeom>
          <a:noFill/>
          <a:ln w="9525">
            <a:noFill/>
            <a:miter lim="800000"/>
            <a:headEnd/>
            <a:tailEnd/>
          </a:ln>
        </p:spPr>
      </p:pic>
      <p:sp>
        <p:nvSpPr>
          <p:cNvPr id="9222" name="Text Box 6"/>
          <p:cNvSpPr txBox="1">
            <a:spLocks noChangeArrowheads="1"/>
          </p:cNvSpPr>
          <p:nvPr/>
        </p:nvSpPr>
        <p:spPr bwMode="auto">
          <a:xfrm>
            <a:off x="5638800" y="2362200"/>
            <a:ext cx="2819400" cy="457200"/>
          </a:xfrm>
          <a:prstGeom prst="rect">
            <a:avLst/>
          </a:prstGeom>
          <a:noFill/>
          <a:ln w="9525">
            <a:noFill/>
            <a:miter lim="800000"/>
            <a:headEnd/>
            <a:tailEnd/>
          </a:ln>
        </p:spPr>
        <p:txBody>
          <a:bodyPr wrap="square">
            <a:spAutoFit/>
          </a:bodyPr>
          <a:lstStyle/>
          <a:p>
            <a:pPr>
              <a:spcBef>
                <a:spcPct val="50000"/>
              </a:spcBef>
            </a:pPr>
            <a:r>
              <a:rPr lang="en-US" sz="2400" dirty="0"/>
              <a:t>MCE Analysis</a:t>
            </a:r>
          </a:p>
        </p:txBody>
      </p:sp>
      <p:sp>
        <p:nvSpPr>
          <p:cNvPr id="9223" name="Text Box 7"/>
          <p:cNvSpPr txBox="1">
            <a:spLocks noChangeArrowheads="1"/>
          </p:cNvSpPr>
          <p:nvPr/>
        </p:nvSpPr>
        <p:spPr bwMode="auto">
          <a:xfrm>
            <a:off x="990600" y="4724400"/>
            <a:ext cx="3048000" cy="830997"/>
          </a:xfrm>
          <a:prstGeom prst="rect">
            <a:avLst/>
          </a:prstGeom>
          <a:noFill/>
          <a:ln w="9525">
            <a:noFill/>
            <a:miter lim="800000"/>
            <a:headEnd/>
            <a:tailEnd/>
          </a:ln>
        </p:spPr>
        <p:txBody>
          <a:bodyPr>
            <a:spAutoFit/>
          </a:bodyPr>
          <a:lstStyle/>
          <a:p>
            <a:pPr>
              <a:spcBef>
                <a:spcPct val="50000"/>
              </a:spcBef>
            </a:pPr>
            <a:r>
              <a:rPr lang="en-US" sz="2400" dirty="0"/>
              <a:t>Red – tensile stresses exceed strength</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3124200" y="6356350"/>
            <a:ext cx="2895600" cy="365125"/>
          </a:xfrm>
          <a:prstGeom prst="rect">
            <a:avLst/>
          </a:prstGeom>
          <a:noFill/>
        </p:spPr>
        <p:txBody>
          <a:bodyPr/>
          <a:lstStyle/>
          <a:p>
            <a:fld id="{79A977E3-1764-4F23-B028-057A21FE2433}" type="slidenum">
              <a:rPr lang="en-US" smtClean="0"/>
              <a:pPr/>
              <a:t>12</a:t>
            </a:fld>
            <a:endParaRPr lang="en-US" smtClean="0"/>
          </a:p>
        </p:txBody>
      </p:sp>
      <p:sp>
        <p:nvSpPr>
          <p:cNvPr id="10243" name="Rectangle 2"/>
          <p:cNvSpPr>
            <a:spLocks noGrp="1" noChangeArrowheads="1"/>
          </p:cNvSpPr>
          <p:nvPr>
            <p:ph type="title"/>
          </p:nvPr>
        </p:nvSpPr>
        <p:spPr>
          <a:xfrm>
            <a:off x="609600" y="274638"/>
            <a:ext cx="8077200" cy="1143000"/>
          </a:xfrm>
        </p:spPr>
        <p:txBody>
          <a:bodyPr>
            <a:normAutofit/>
          </a:bodyPr>
          <a:lstStyle/>
          <a:p>
            <a:pPr eaLnBrk="1" hangingPunct="1"/>
            <a:r>
              <a:rPr lang="en-US" dirty="0" smtClean="0"/>
              <a:t>Failure Mode Description</a:t>
            </a:r>
          </a:p>
        </p:txBody>
      </p:sp>
      <p:sp>
        <p:nvSpPr>
          <p:cNvPr id="335875" name="Rectangle 3"/>
          <p:cNvSpPr>
            <a:spLocks noGrp="1" noChangeArrowheads="1"/>
          </p:cNvSpPr>
          <p:nvPr>
            <p:ph type="body" idx="1"/>
          </p:nvPr>
        </p:nvSpPr>
        <p:spPr>
          <a:xfrm>
            <a:off x="457200" y="1447800"/>
            <a:ext cx="8229600" cy="4267199"/>
          </a:xfrm>
        </p:spPr>
        <p:txBody>
          <a:bodyPr/>
          <a:lstStyle/>
          <a:p>
            <a:pPr eaLnBrk="1" hangingPunct="1"/>
            <a:r>
              <a:rPr lang="en-AU" sz="2000" dirty="0" smtClean="0">
                <a:solidFill>
                  <a:srgbClr val="C00000"/>
                </a:solidFill>
              </a:rPr>
              <a:t>Unedited (insufficient detail):  </a:t>
            </a:r>
            <a:r>
              <a:rPr lang="en-AU" sz="2000" dirty="0" smtClean="0"/>
              <a:t>Failure of the concrete dam during an earthquake</a:t>
            </a:r>
          </a:p>
          <a:p>
            <a:pPr eaLnBrk="1" hangingPunct="1">
              <a:buFontTx/>
              <a:buNone/>
            </a:pPr>
            <a:endParaRPr lang="en-AU" sz="2000" dirty="0" smtClean="0"/>
          </a:p>
          <a:p>
            <a:pPr eaLnBrk="1" hangingPunct="1"/>
            <a:r>
              <a:rPr lang="en-AU" sz="2000" dirty="0" smtClean="0">
                <a:solidFill>
                  <a:srgbClr val="C00000"/>
                </a:solidFill>
              </a:rPr>
              <a:t>Edited:</a:t>
            </a:r>
            <a:r>
              <a:rPr lang="en-AU" sz="2000" dirty="0" smtClean="0"/>
              <a:t>  (1) As a result of  strong earthquake ground shaking during a period of high reservoir elevation, (2) cracking initiates at the change in slope on the downstream face of the concrete gravity dam at about elevation 3514.  Due to cyclic “rocking” of the structure, the dam cracks completely through monoliths on either side of the spillway.  Sliding initiates during the shaking, perhaps causing enough displacement to dilate the sliding plane and offset and shear the formed drains.  This potentially leads to an increase in uplift on the cracked section and post-earthquake instability.    (3) The dam breaches by sudden sliding of several monoliths down to elevation 3514.</a:t>
            </a:r>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4294967295"/>
          </p:nvPr>
        </p:nvSpPr>
        <p:spPr>
          <a:xfrm>
            <a:off x="3124200" y="6356350"/>
            <a:ext cx="2895600" cy="365125"/>
          </a:xfrm>
          <a:prstGeom prst="rect">
            <a:avLst/>
          </a:prstGeom>
          <a:noFill/>
        </p:spPr>
        <p:txBody>
          <a:bodyPr/>
          <a:lstStyle/>
          <a:p>
            <a:fld id="{DD3D6E67-031D-4CAE-9295-146607A31A1B}" type="slidenum">
              <a:rPr lang="en-US" smtClean="0"/>
              <a:pPr/>
              <a:t>13</a:t>
            </a:fld>
            <a:endParaRPr lang="en-US" dirty="0" smtClean="0"/>
          </a:p>
        </p:txBody>
      </p:sp>
      <p:sp>
        <p:nvSpPr>
          <p:cNvPr id="11267" name="Rectangle 6"/>
          <p:cNvSpPr>
            <a:spLocks noChangeArrowheads="1"/>
          </p:cNvSpPr>
          <p:nvPr/>
        </p:nvSpPr>
        <p:spPr bwMode="auto">
          <a:xfrm>
            <a:off x="457200" y="762000"/>
            <a:ext cx="8458200" cy="5181600"/>
          </a:xfrm>
          <a:prstGeom prst="rect">
            <a:avLst/>
          </a:prstGeom>
          <a:solidFill>
            <a:schemeClr val="accent1">
              <a:lumMod val="20000"/>
              <a:lumOff val="80000"/>
            </a:schemeClr>
          </a:solidFill>
          <a:ln w="9525">
            <a:solidFill>
              <a:schemeClr val="tx1"/>
            </a:solidFill>
            <a:miter lim="800000"/>
            <a:headEnd/>
            <a:tailEnd/>
          </a:ln>
        </p:spPr>
        <p:txBody>
          <a:bodyPr wrap="none" anchor="ctr"/>
          <a:lstStyle/>
          <a:p>
            <a:endParaRPr lang="en-US"/>
          </a:p>
        </p:txBody>
      </p:sp>
      <p:sp>
        <p:nvSpPr>
          <p:cNvPr id="11268" name="Rectangle 2"/>
          <p:cNvSpPr>
            <a:spLocks noGrp="1" noChangeArrowheads="1"/>
          </p:cNvSpPr>
          <p:nvPr>
            <p:ph type="title"/>
          </p:nvPr>
        </p:nvSpPr>
        <p:spPr>
          <a:xfrm>
            <a:off x="457200" y="0"/>
            <a:ext cx="8229600" cy="914400"/>
          </a:xfrm>
        </p:spPr>
        <p:txBody>
          <a:bodyPr>
            <a:normAutofit/>
          </a:bodyPr>
          <a:lstStyle/>
          <a:p>
            <a:pPr eaLnBrk="1" hangingPunct="1"/>
            <a:r>
              <a:rPr lang="en-US" dirty="0" smtClean="0"/>
              <a:t>Event Tree</a:t>
            </a:r>
          </a:p>
        </p:txBody>
      </p:sp>
      <p:pic>
        <p:nvPicPr>
          <p:cNvPr id="11269" name="Picture 5"/>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85800" y="762000"/>
            <a:ext cx="8070850" cy="5181600"/>
          </a:xfrm>
          <a:prstGeom prst="rect">
            <a:avLst/>
          </a:prstGeom>
          <a:noFill/>
          <a:ln w="9525">
            <a:noFill/>
            <a:miter lim="800000"/>
            <a:headEnd/>
            <a:tailEnd/>
          </a:ln>
        </p:spPr>
      </p:pic>
      <p:sp>
        <p:nvSpPr>
          <p:cNvPr id="11270" name="Text Box 7"/>
          <p:cNvSpPr txBox="1">
            <a:spLocks noChangeArrowheads="1"/>
          </p:cNvSpPr>
          <p:nvPr/>
        </p:nvSpPr>
        <p:spPr bwMode="auto">
          <a:xfrm>
            <a:off x="1219200" y="3429000"/>
            <a:ext cx="1371600" cy="523220"/>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Reservoir Load Ranges</a:t>
            </a:r>
          </a:p>
        </p:txBody>
      </p:sp>
      <p:sp>
        <p:nvSpPr>
          <p:cNvPr id="11271" name="Text Box 8"/>
          <p:cNvSpPr txBox="1">
            <a:spLocks noChangeArrowheads="1"/>
          </p:cNvSpPr>
          <p:nvPr/>
        </p:nvSpPr>
        <p:spPr bwMode="auto">
          <a:xfrm>
            <a:off x="2667000" y="2590800"/>
            <a:ext cx="1371600" cy="523220"/>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Seismic Load Ranges</a:t>
            </a:r>
          </a:p>
        </p:txBody>
      </p:sp>
      <p:sp>
        <p:nvSpPr>
          <p:cNvPr id="11272" name="Text Box 9"/>
          <p:cNvSpPr txBox="1">
            <a:spLocks noChangeArrowheads="1"/>
          </p:cNvSpPr>
          <p:nvPr/>
        </p:nvSpPr>
        <p:spPr bwMode="auto">
          <a:xfrm>
            <a:off x="4114800" y="3048000"/>
            <a:ext cx="1524000" cy="523220"/>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Section Cracks Through</a:t>
            </a:r>
          </a:p>
        </p:txBody>
      </p:sp>
      <p:sp>
        <p:nvSpPr>
          <p:cNvPr id="11273" name="Text Box 10"/>
          <p:cNvSpPr txBox="1">
            <a:spLocks noChangeArrowheads="1"/>
          </p:cNvSpPr>
          <p:nvPr/>
        </p:nvSpPr>
        <p:spPr bwMode="auto">
          <a:xfrm>
            <a:off x="5715000" y="1524000"/>
            <a:ext cx="1143000" cy="738664"/>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Sliding Disrupts Drainage</a:t>
            </a:r>
          </a:p>
        </p:txBody>
      </p:sp>
      <p:sp>
        <p:nvSpPr>
          <p:cNvPr id="11274" name="Text Box 11"/>
          <p:cNvSpPr txBox="1">
            <a:spLocks noChangeArrowheads="1"/>
          </p:cNvSpPr>
          <p:nvPr/>
        </p:nvSpPr>
        <p:spPr bwMode="auto">
          <a:xfrm>
            <a:off x="6858000" y="1447800"/>
            <a:ext cx="1219200" cy="523220"/>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Post E.Q. Instability</a:t>
            </a:r>
          </a:p>
        </p:txBody>
      </p:sp>
      <p:sp>
        <p:nvSpPr>
          <p:cNvPr id="11275" name="Text Box 12"/>
          <p:cNvSpPr txBox="1">
            <a:spLocks noChangeArrowheads="1"/>
          </p:cNvSpPr>
          <p:nvPr/>
        </p:nvSpPr>
        <p:spPr bwMode="auto">
          <a:xfrm>
            <a:off x="5791200" y="4648200"/>
            <a:ext cx="1219200" cy="523220"/>
          </a:xfrm>
          <a:prstGeom prst="rect">
            <a:avLst/>
          </a:prstGeom>
          <a:noFill/>
          <a:ln w="9525">
            <a:noFill/>
            <a:miter lim="800000"/>
            <a:headEnd/>
            <a:tailEnd/>
          </a:ln>
        </p:spPr>
        <p:txBody>
          <a:bodyPr>
            <a:spAutoFit/>
          </a:bodyPr>
          <a:lstStyle/>
          <a:p>
            <a:pPr>
              <a:spcBef>
                <a:spcPct val="50000"/>
              </a:spcBef>
            </a:pPr>
            <a:r>
              <a:rPr lang="en-US" sz="1400" dirty="0">
                <a:solidFill>
                  <a:srgbClr val="C00000"/>
                </a:solidFill>
              </a:rPr>
              <a:t>Post E.Q. Instability</a:t>
            </a:r>
          </a:p>
        </p:txBody>
      </p:sp>
      <p:sp>
        <p:nvSpPr>
          <p:cNvPr id="11276" name="Text Box 13"/>
          <p:cNvSpPr txBox="1">
            <a:spLocks noChangeArrowheads="1"/>
          </p:cNvSpPr>
          <p:nvPr/>
        </p:nvSpPr>
        <p:spPr bwMode="auto">
          <a:xfrm>
            <a:off x="3733800" y="5562600"/>
            <a:ext cx="3581400" cy="366713"/>
          </a:xfrm>
          <a:prstGeom prst="rect">
            <a:avLst/>
          </a:prstGeom>
          <a:noFill/>
          <a:ln w="9525">
            <a:noFill/>
            <a:miter lim="800000"/>
            <a:headEnd/>
            <a:tailEnd/>
          </a:ln>
        </p:spPr>
        <p:txBody>
          <a:bodyPr>
            <a:spAutoFit/>
          </a:bodyPr>
          <a:lstStyle/>
          <a:p>
            <a:pPr>
              <a:spcBef>
                <a:spcPct val="50000"/>
              </a:spcBef>
            </a:pPr>
            <a:r>
              <a:rPr lang="en-US" dirty="0"/>
              <a:t>Lower load range is threshold</a:t>
            </a:r>
          </a:p>
        </p:txBody>
      </p:sp>
      <p:sp>
        <p:nvSpPr>
          <p:cNvPr id="11277" name="Text Box 14"/>
          <p:cNvSpPr txBox="1">
            <a:spLocks noChangeArrowheads="1"/>
          </p:cNvSpPr>
          <p:nvPr/>
        </p:nvSpPr>
        <p:spPr bwMode="auto">
          <a:xfrm>
            <a:off x="4479925" y="6284913"/>
            <a:ext cx="184150" cy="366712"/>
          </a:xfrm>
          <a:prstGeom prst="rect">
            <a:avLst/>
          </a:prstGeom>
          <a:noFill/>
          <a:ln w="9525">
            <a:noFill/>
            <a:miter lim="800000"/>
            <a:headEnd/>
            <a:tailEnd/>
          </a:ln>
        </p:spPr>
        <p:txBody>
          <a:bodyPr wrap="none">
            <a:spAutoFit/>
          </a:bodyPr>
          <a:lstStyle/>
          <a:p>
            <a:endParaRPr lang="en-US"/>
          </a:p>
        </p:txBody>
      </p:sp>
      <p:sp>
        <p:nvSpPr>
          <p:cNvPr id="11278" name="Text Box 15"/>
          <p:cNvSpPr txBox="1">
            <a:spLocks noChangeArrowheads="1"/>
          </p:cNvSpPr>
          <p:nvPr/>
        </p:nvSpPr>
        <p:spPr bwMode="auto">
          <a:xfrm>
            <a:off x="4876800" y="762000"/>
            <a:ext cx="4038600" cy="641350"/>
          </a:xfrm>
          <a:prstGeom prst="rect">
            <a:avLst/>
          </a:prstGeom>
          <a:noFill/>
          <a:ln w="9525">
            <a:noFill/>
            <a:miter lim="800000"/>
            <a:headEnd/>
            <a:tailEnd/>
          </a:ln>
        </p:spPr>
        <p:txBody>
          <a:bodyPr>
            <a:spAutoFit/>
          </a:bodyPr>
          <a:lstStyle/>
          <a:p>
            <a:pPr>
              <a:spcBef>
                <a:spcPct val="50000"/>
              </a:spcBef>
            </a:pPr>
            <a:r>
              <a:rPr lang="en-US" dirty="0"/>
              <a:t>Can use </a:t>
            </a:r>
            <a:r>
              <a:rPr lang="en-US" dirty="0" smtClean="0"/>
              <a:t>system response </a:t>
            </a:r>
            <a:r>
              <a:rPr lang="en-US" dirty="0"/>
              <a:t>curves to define conditional response nodes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3124200" y="6356350"/>
            <a:ext cx="2895600" cy="365125"/>
          </a:xfrm>
          <a:prstGeom prst="rect">
            <a:avLst/>
          </a:prstGeom>
          <a:noFill/>
        </p:spPr>
        <p:txBody>
          <a:bodyPr/>
          <a:lstStyle/>
          <a:p>
            <a:fld id="{B12A1090-24CB-441B-8430-B3A8E380491E}" type="slidenum">
              <a:rPr lang="en-US" smtClean="0"/>
              <a:pPr/>
              <a:t>14</a:t>
            </a:fld>
            <a:endParaRPr lang="en-US" smtClean="0"/>
          </a:p>
        </p:txBody>
      </p:sp>
      <p:sp>
        <p:nvSpPr>
          <p:cNvPr id="12291"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Reservoir </a:t>
            </a:r>
            <a:r>
              <a:rPr lang="en-US" dirty="0" err="1" smtClean="0"/>
              <a:t>Exceedance</a:t>
            </a:r>
            <a:r>
              <a:rPr lang="en-US" dirty="0" smtClean="0"/>
              <a:t> Curves</a:t>
            </a:r>
          </a:p>
        </p:txBody>
      </p:sp>
      <p:pic>
        <p:nvPicPr>
          <p:cNvPr id="12292" name="Picture 5"/>
          <p:cNvPicPr>
            <a:picLocks noChangeAspect="1" noChangeArrowheads="1"/>
          </p:cNvPicPr>
          <p:nvPr/>
        </p:nvPicPr>
        <p:blipFill>
          <a:blip r:embed="rId2" cstate="print"/>
          <a:srcRect/>
          <a:stretch>
            <a:fillRect/>
          </a:stretch>
        </p:blipFill>
        <p:spPr bwMode="auto">
          <a:xfrm>
            <a:off x="457200" y="914400"/>
            <a:ext cx="8437563" cy="5026025"/>
          </a:xfrm>
          <a:prstGeom prst="rect">
            <a:avLst/>
          </a:prstGeom>
          <a:noFill/>
          <a:ln w="9525">
            <a:noFill/>
            <a:miter lim="800000"/>
            <a:headEnd/>
            <a:tailEnd/>
          </a:ln>
        </p:spPr>
      </p:pic>
      <p:sp>
        <p:nvSpPr>
          <p:cNvPr id="12293" name="Line 6"/>
          <p:cNvSpPr>
            <a:spLocks noChangeShapeType="1"/>
          </p:cNvSpPr>
          <p:nvPr/>
        </p:nvSpPr>
        <p:spPr bwMode="auto">
          <a:xfrm flipV="1">
            <a:off x="7391400" y="3124200"/>
            <a:ext cx="0" cy="2133600"/>
          </a:xfrm>
          <a:prstGeom prst="line">
            <a:avLst/>
          </a:prstGeom>
          <a:noFill/>
          <a:ln w="38100">
            <a:solidFill>
              <a:srgbClr val="FF0000"/>
            </a:solidFill>
            <a:round/>
            <a:headEnd/>
            <a:tailEnd/>
          </a:ln>
        </p:spPr>
        <p:txBody>
          <a:bodyPr/>
          <a:lstStyle/>
          <a:p>
            <a:endParaRPr lang="en-US"/>
          </a:p>
        </p:txBody>
      </p:sp>
      <p:sp>
        <p:nvSpPr>
          <p:cNvPr id="12294" name="Line 7"/>
          <p:cNvSpPr>
            <a:spLocks noChangeShapeType="1"/>
          </p:cNvSpPr>
          <p:nvPr/>
        </p:nvSpPr>
        <p:spPr bwMode="auto">
          <a:xfrm flipH="1">
            <a:off x="1371600" y="3276600"/>
            <a:ext cx="6172200" cy="0"/>
          </a:xfrm>
          <a:prstGeom prst="line">
            <a:avLst/>
          </a:prstGeom>
          <a:noFill/>
          <a:ln w="38100">
            <a:solidFill>
              <a:srgbClr val="FF0000"/>
            </a:solidFill>
            <a:round/>
            <a:headEnd/>
            <a:tailEnd/>
          </a:ln>
        </p:spPr>
        <p:txBody>
          <a:bodyPr/>
          <a:lstStyle/>
          <a:p>
            <a:endParaRPr lang="en-US"/>
          </a:p>
        </p:txBody>
      </p:sp>
      <p:sp>
        <p:nvSpPr>
          <p:cNvPr id="12295" name="Line 8"/>
          <p:cNvSpPr>
            <a:spLocks noChangeShapeType="1"/>
          </p:cNvSpPr>
          <p:nvPr/>
        </p:nvSpPr>
        <p:spPr bwMode="auto">
          <a:xfrm flipV="1">
            <a:off x="6705600" y="2438400"/>
            <a:ext cx="0" cy="2819400"/>
          </a:xfrm>
          <a:prstGeom prst="line">
            <a:avLst/>
          </a:prstGeom>
          <a:noFill/>
          <a:ln w="38100">
            <a:solidFill>
              <a:srgbClr val="008000"/>
            </a:solidFill>
            <a:round/>
            <a:headEnd/>
            <a:tailEnd/>
          </a:ln>
        </p:spPr>
        <p:txBody>
          <a:bodyPr/>
          <a:lstStyle/>
          <a:p>
            <a:endParaRPr lang="en-US"/>
          </a:p>
        </p:txBody>
      </p:sp>
      <p:sp>
        <p:nvSpPr>
          <p:cNvPr id="12296" name="Line 9"/>
          <p:cNvSpPr>
            <a:spLocks noChangeShapeType="1"/>
          </p:cNvSpPr>
          <p:nvPr/>
        </p:nvSpPr>
        <p:spPr bwMode="auto">
          <a:xfrm flipH="1">
            <a:off x="1447800" y="2514600"/>
            <a:ext cx="5410200" cy="0"/>
          </a:xfrm>
          <a:prstGeom prst="line">
            <a:avLst/>
          </a:prstGeom>
          <a:noFill/>
          <a:ln w="38100">
            <a:solidFill>
              <a:srgbClr val="008000"/>
            </a:solidFill>
            <a:round/>
            <a:headEnd/>
            <a:tailEnd/>
          </a:ln>
        </p:spPr>
        <p:txBody>
          <a:bodyPr/>
          <a:lstStyle/>
          <a:p>
            <a:endParaRPr lang="en-US"/>
          </a:p>
        </p:txBody>
      </p:sp>
      <p:sp>
        <p:nvSpPr>
          <p:cNvPr id="12297" name="Text Box 10"/>
          <p:cNvSpPr txBox="1">
            <a:spLocks noChangeArrowheads="1"/>
          </p:cNvSpPr>
          <p:nvPr/>
        </p:nvSpPr>
        <p:spPr bwMode="auto">
          <a:xfrm>
            <a:off x="914400" y="2362200"/>
            <a:ext cx="685800" cy="304800"/>
          </a:xfrm>
          <a:prstGeom prst="rect">
            <a:avLst/>
          </a:prstGeom>
          <a:noFill/>
          <a:ln w="9525">
            <a:noFill/>
            <a:miter lim="800000"/>
            <a:headEnd/>
            <a:tailEnd/>
          </a:ln>
        </p:spPr>
        <p:txBody>
          <a:bodyPr>
            <a:spAutoFit/>
          </a:bodyPr>
          <a:lstStyle/>
          <a:p>
            <a:pPr>
              <a:spcBef>
                <a:spcPct val="50000"/>
              </a:spcBef>
            </a:pPr>
            <a:r>
              <a:rPr lang="en-US" sz="1400" dirty="0">
                <a:solidFill>
                  <a:srgbClr val="009900"/>
                </a:solidFill>
              </a:rPr>
              <a:t>0.68</a:t>
            </a:r>
          </a:p>
        </p:txBody>
      </p:sp>
      <p:sp>
        <p:nvSpPr>
          <p:cNvPr id="12298" name="Text Box 11"/>
          <p:cNvSpPr txBox="1">
            <a:spLocks noChangeArrowheads="1"/>
          </p:cNvSpPr>
          <p:nvPr/>
        </p:nvSpPr>
        <p:spPr bwMode="auto">
          <a:xfrm>
            <a:off x="914400" y="3124200"/>
            <a:ext cx="533400" cy="304800"/>
          </a:xfrm>
          <a:prstGeom prst="rect">
            <a:avLst/>
          </a:prstGeom>
          <a:noFill/>
          <a:ln w="9525">
            <a:noFill/>
            <a:miter lim="800000"/>
            <a:headEnd/>
            <a:tailEnd/>
          </a:ln>
        </p:spPr>
        <p:txBody>
          <a:bodyPr>
            <a:spAutoFit/>
          </a:bodyPr>
          <a:lstStyle/>
          <a:p>
            <a:pPr>
              <a:spcBef>
                <a:spcPct val="50000"/>
              </a:spcBef>
            </a:pPr>
            <a:r>
              <a:rPr lang="en-US" sz="1400" dirty="0">
                <a:solidFill>
                  <a:srgbClr val="FF0000"/>
                </a:solidFill>
              </a:rPr>
              <a:t>0.55</a:t>
            </a:r>
          </a:p>
        </p:txBody>
      </p:sp>
      <p:sp>
        <p:nvSpPr>
          <p:cNvPr id="12299" name="Line 14"/>
          <p:cNvSpPr>
            <a:spLocks noChangeShapeType="1"/>
          </p:cNvSpPr>
          <p:nvPr/>
        </p:nvSpPr>
        <p:spPr bwMode="auto">
          <a:xfrm>
            <a:off x="3048000" y="2514600"/>
            <a:ext cx="0" cy="762000"/>
          </a:xfrm>
          <a:prstGeom prst="line">
            <a:avLst/>
          </a:prstGeom>
          <a:noFill/>
          <a:ln w="38100">
            <a:solidFill>
              <a:schemeClr val="tx1"/>
            </a:solidFill>
            <a:round/>
            <a:headEnd type="triangle" w="med" len="med"/>
            <a:tailEnd type="triangle" w="med" len="med"/>
          </a:ln>
        </p:spPr>
        <p:txBody>
          <a:bodyPr/>
          <a:lstStyle/>
          <a:p>
            <a:endParaRPr lang="en-US"/>
          </a:p>
        </p:txBody>
      </p:sp>
      <p:sp>
        <p:nvSpPr>
          <p:cNvPr id="12300" name="Text Box 15"/>
          <p:cNvSpPr txBox="1">
            <a:spLocks noChangeArrowheads="1"/>
          </p:cNvSpPr>
          <p:nvPr/>
        </p:nvSpPr>
        <p:spPr bwMode="auto">
          <a:xfrm>
            <a:off x="3124200" y="2743200"/>
            <a:ext cx="1981200" cy="336550"/>
          </a:xfrm>
          <a:prstGeom prst="rect">
            <a:avLst/>
          </a:prstGeom>
          <a:noFill/>
          <a:ln w="9525">
            <a:noFill/>
            <a:miter lim="800000"/>
            <a:headEnd/>
            <a:tailEnd/>
          </a:ln>
        </p:spPr>
        <p:txBody>
          <a:bodyPr>
            <a:spAutoFit/>
          </a:bodyPr>
          <a:lstStyle/>
          <a:p>
            <a:pPr>
              <a:spcBef>
                <a:spcPct val="50000"/>
              </a:spcBef>
            </a:pPr>
            <a:r>
              <a:rPr lang="en-US" sz="1600" dirty="0"/>
              <a:t>0.68 – 0.55 = 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a:xfrm>
            <a:off x="3124200" y="6356350"/>
            <a:ext cx="2895600" cy="365125"/>
          </a:xfrm>
          <a:prstGeom prst="rect">
            <a:avLst/>
          </a:prstGeom>
          <a:noFill/>
        </p:spPr>
        <p:txBody>
          <a:bodyPr/>
          <a:lstStyle/>
          <a:p>
            <a:fld id="{73A0082F-3A27-4179-A4DC-146A11DC9B9A}" type="slidenum">
              <a:rPr lang="en-US" smtClean="0"/>
              <a:pPr/>
              <a:t>15</a:t>
            </a:fld>
            <a:endParaRPr lang="en-US" smtClean="0"/>
          </a:p>
        </p:txBody>
      </p:sp>
      <p:pic>
        <p:nvPicPr>
          <p:cNvPr id="13315" name="Picture 16" descr="SeisHazCurve002"/>
          <p:cNvPicPr>
            <a:picLocks noChangeAspect="1" noChangeArrowheads="1"/>
          </p:cNvPicPr>
          <p:nvPr/>
        </p:nvPicPr>
        <p:blipFill>
          <a:blip r:embed="rId2" cstate="print"/>
          <a:srcRect/>
          <a:stretch>
            <a:fillRect/>
          </a:stretch>
        </p:blipFill>
        <p:spPr bwMode="auto">
          <a:xfrm>
            <a:off x="152400" y="685800"/>
            <a:ext cx="4515327" cy="5212080"/>
          </a:xfrm>
          <a:prstGeom prst="rect">
            <a:avLst/>
          </a:prstGeom>
          <a:noFill/>
          <a:ln w="9525">
            <a:noFill/>
            <a:miter lim="800000"/>
            <a:headEnd/>
            <a:tailEnd/>
          </a:ln>
        </p:spPr>
      </p:pic>
      <p:sp>
        <p:nvSpPr>
          <p:cNvPr id="13316" name="Rectangle 2"/>
          <p:cNvSpPr>
            <a:spLocks noGrp="1" noChangeArrowheads="1"/>
          </p:cNvSpPr>
          <p:nvPr>
            <p:ph type="title"/>
          </p:nvPr>
        </p:nvSpPr>
        <p:spPr>
          <a:xfrm>
            <a:off x="457200" y="0"/>
            <a:ext cx="8229600" cy="868363"/>
          </a:xfrm>
        </p:spPr>
        <p:txBody>
          <a:bodyPr>
            <a:normAutofit/>
          </a:bodyPr>
          <a:lstStyle/>
          <a:p>
            <a:pPr eaLnBrk="1" hangingPunct="1"/>
            <a:r>
              <a:rPr lang="en-US" dirty="0" smtClean="0">
                <a:cs typeface="Times New Roman" pitchFamily="18" charset="0"/>
              </a:rPr>
              <a:t>Load Ranges</a:t>
            </a:r>
          </a:p>
        </p:txBody>
      </p:sp>
      <p:sp>
        <p:nvSpPr>
          <p:cNvPr id="13317" name="Rectangle 3"/>
          <p:cNvSpPr>
            <a:spLocks noGrp="1" noChangeArrowheads="1"/>
          </p:cNvSpPr>
          <p:nvPr>
            <p:ph type="body" idx="1"/>
          </p:nvPr>
        </p:nvSpPr>
        <p:spPr>
          <a:xfrm>
            <a:off x="5257800" y="1371600"/>
            <a:ext cx="3352800" cy="3048000"/>
          </a:xfrm>
        </p:spPr>
        <p:txBody>
          <a:bodyPr>
            <a:noAutofit/>
          </a:bodyPr>
          <a:lstStyle/>
          <a:p>
            <a:pPr eaLnBrk="1" hangingPunct="1">
              <a:lnSpc>
                <a:spcPct val="90000"/>
              </a:lnSpc>
            </a:pPr>
            <a:r>
              <a:rPr lang="en-US" sz="2800" dirty="0" smtClean="0"/>
              <a:t>To obtain a mean load range probability, subtract the probability of the lower load from the probability of the upper.</a:t>
            </a:r>
            <a:endParaRPr lang="en-US" sz="2800" dirty="0" smtClean="0">
              <a:cs typeface="Times New Roman" pitchFamily="18" charset="0"/>
            </a:endParaRPr>
          </a:p>
        </p:txBody>
      </p:sp>
      <p:sp>
        <p:nvSpPr>
          <p:cNvPr id="13318" name="Line 5"/>
          <p:cNvSpPr>
            <a:spLocks noChangeShapeType="1"/>
          </p:cNvSpPr>
          <p:nvPr/>
        </p:nvSpPr>
        <p:spPr bwMode="auto">
          <a:xfrm flipV="1">
            <a:off x="2133600" y="4572000"/>
            <a:ext cx="0" cy="838200"/>
          </a:xfrm>
          <a:prstGeom prst="line">
            <a:avLst/>
          </a:prstGeom>
          <a:noFill/>
          <a:ln w="38100">
            <a:solidFill>
              <a:srgbClr val="000080"/>
            </a:solidFill>
            <a:round/>
            <a:headEnd/>
            <a:tailEnd/>
          </a:ln>
        </p:spPr>
        <p:txBody>
          <a:bodyPr wrap="none" anchor="ctr"/>
          <a:lstStyle/>
          <a:p>
            <a:endParaRPr lang="en-US"/>
          </a:p>
        </p:txBody>
      </p:sp>
      <p:sp>
        <p:nvSpPr>
          <p:cNvPr id="13319" name="Line 6"/>
          <p:cNvSpPr>
            <a:spLocks noChangeShapeType="1"/>
          </p:cNvSpPr>
          <p:nvPr/>
        </p:nvSpPr>
        <p:spPr bwMode="auto">
          <a:xfrm>
            <a:off x="838200" y="4601310"/>
            <a:ext cx="1371600" cy="0"/>
          </a:xfrm>
          <a:prstGeom prst="line">
            <a:avLst/>
          </a:prstGeom>
          <a:noFill/>
          <a:ln w="38100">
            <a:solidFill>
              <a:srgbClr val="000080"/>
            </a:solidFill>
            <a:round/>
            <a:headEnd/>
            <a:tailEnd/>
          </a:ln>
        </p:spPr>
        <p:txBody>
          <a:bodyPr wrap="none" anchor="ctr"/>
          <a:lstStyle/>
          <a:p>
            <a:endParaRPr lang="en-US"/>
          </a:p>
        </p:txBody>
      </p:sp>
      <p:sp>
        <p:nvSpPr>
          <p:cNvPr id="13320" name="Text Box 7"/>
          <p:cNvSpPr txBox="1">
            <a:spLocks noChangeArrowheads="1"/>
          </p:cNvSpPr>
          <p:nvPr/>
        </p:nvSpPr>
        <p:spPr bwMode="auto">
          <a:xfrm>
            <a:off x="1600200" y="4191000"/>
            <a:ext cx="990600"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accent2"/>
                </a:solidFill>
              </a:rPr>
              <a:t>0.40g</a:t>
            </a:r>
          </a:p>
        </p:txBody>
      </p:sp>
      <p:sp>
        <p:nvSpPr>
          <p:cNvPr id="13321" name="Text Box 8"/>
          <p:cNvSpPr txBox="1">
            <a:spLocks noChangeArrowheads="1"/>
          </p:cNvSpPr>
          <p:nvPr/>
        </p:nvSpPr>
        <p:spPr bwMode="auto">
          <a:xfrm>
            <a:off x="2239110" y="4312140"/>
            <a:ext cx="2057400"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accent2"/>
                </a:solidFill>
              </a:rPr>
              <a:t>P = 0.000045</a:t>
            </a:r>
          </a:p>
        </p:txBody>
      </p:sp>
      <p:sp>
        <p:nvSpPr>
          <p:cNvPr id="13322" name="Line 9"/>
          <p:cNvSpPr>
            <a:spLocks noChangeShapeType="1"/>
          </p:cNvSpPr>
          <p:nvPr/>
        </p:nvSpPr>
        <p:spPr bwMode="auto">
          <a:xfrm flipV="1">
            <a:off x="1524000" y="3733800"/>
            <a:ext cx="0" cy="1676400"/>
          </a:xfrm>
          <a:prstGeom prst="line">
            <a:avLst/>
          </a:prstGeom>
          <a:noFill/>
          <a:ln w="38100">
            <a:solidFill>
              <a:srgbClr val="339966"/>
            </a:solidFill>
            <a:round/>
            <a:headEnd/>
            <a:tailEnd/>
          </a:ln>
        </p:spPr>
        <p:txBody>
          <a:bodyPr wrap="none" anchor="ctr"/>
          <a:lstStyle/>
          <a:p>
            <a:endParaRPr lang="en-US"/>
          </a:p>
        </p:txBody>
      </p:sp>
      <p:sp>
        <p:nvSpPr>
          <p:cNvPr id="13323" name="Line 10"/>
          <p:cNvSpPr>
            <a:spLocks noChangeShapeType="1"/>
          </p:cNvSpPr>
          <p:nvPr/>
        </p:nvSpPr>
        <p:spPr bwMode="auto">
          <a:xfrm flipV="1">
            <a:off x="838200" y="3733800"/>
            <a:ext cx="685800" cy="0"/>
          </a:xfrm>
          <a:prstGeom prst="line">
            <a:avLst/>
          </a:prstGeom>
          <a:noFill/>
          <a:ln w="38100">
            <a:solidFill>
              <a:srgbClr val="339966"/>
            </a:solidFill>
            <a:round/>
            <a:headEnd/>
            <a:tailEnd/>
          </a:ln>
        </p:spPr>
        <p:txBody>
          <a:bodyPr wrap="none" anchor="ctr"/>
          <a:lstStyle/>
          <a:p>
            <a:endParaRPr lang="en-US"/>
          </a:p>
        </p:txBody>
      </p:sp>
      <p:sp>
        <p:nvSpPr>
          <p:cNvPr id="13324" name="Text Box 11"/>
          <p:cNvSpPr txBox="1">
            <a:spLocks noChangeArrowheads="1"/>
          </p:cNvSpPr>
          <p:nvPr/>
        </p:nvSpPr>
        <p:spPr bwMode="auto">
          <a:xfrm>
            <a:off x="2317260" y="3429000"/>
            <a:ext cx="1628775"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hlink"/>
                </a:solidFill>
              </a:rPr>
              <a:t>P = 0.0003</a:t>
            </a:r>
          </a:p>
        </p:txBody>
      </p:sp>
      <p:sp>
        <p:nvSpPr>
          <p:cNvPr id="13325" name="Text Box 12"/>
          <p:cNvSpPr txBox="1">
            <a:spLocks noChangeArrowheads="1"/>
          </p:cNvSpPr>
          <p:nvPr/>
        </p:nvSpPr>
        <p:spPr bwMode="auto">
          <a:xfrm>
            <a:off x="914400" y="3352800"/>
            <a:ext cx="1233488" cy="488950"/>
          </a:xfrm>
          <a:prstGeom prst="rect">
            <a:avLst/>
          </a:prstGeom>
          <a:noFill/>
          <a:ln w="9525">
            <a:noFill/>
            <a:miter lim="800000"/>
            <a:headEnd/>
            <a:tailEnd/>
          </a:ln>
        </p:spPr>
        <p:txBody>
          <a:bodyPr>
            <a:spAutoFit/>
          </a:bodyPr>
          <a:lstStyle/>
          <a:p>
            <a:pPr algn="ctr" eaLnBrk="0" hangingPunct="0">
              <a:lnSpc>
                <a:spcPct val="130000"/>
              </a:lnSpc>
              <a:spcBef>
                <a:spcPct val="50000"/>
              </a:spcBef>
              <a:spcAft>
                <a:spcPct val="40000"/>
              </a:spcAft>
              <a:buClr>
                <a:srgbClr val="CC3300"/>
              </a:buClr>
            </a:pPr>
            <a:r>
              <a:rPr lang="en-US" sz="2000" dirty="0">
                <a:solidFill>
                  <a:schemeClr val="hlink"/>
                </a:solidFill>
              </a:rPr>
              <a:t>0.20g</a:t>
            </a:r>
          </a:p>
        </p:txBody>
      </p:sp>
      <p:sp>
        <p:nvSpPr>
          <p:cNvPr id="13326" name="Text Box 13"/>
          <p:cNvSpPr txBox="1">
            <a:spLocks noChangeArrowheads="1"/>
          </p:cNvSpPr>
          <p:nvPr/>
        </p:nvSpPr>
        <p:spPr bwMode="auto">
          <a:xfrm>
            <a:off x="2489205" y="3886200"/>
            <a:ext cx="1981200" cy="488950"/>
          </a:xfrm>
          <a:prstGeom prst="rect">
            <a:avLst/>
          </a:prstGeom>
          <a:noFill/>
          <a:ln w="9525">
            <a:noFill/>
            <a:miter lim="800000"/>
            <a:headEnd/>
            <a:tailEnd/>
          </a:ln>
        </p:spPr>
        <p:txBody>
          <a:bodyPr>
            <a:spAutoFit/>
          </a:bodyPr>
          <a:lstStyle/>
          <a:p>
            <a:pPr eaLnBrk="0" hangingPunct="0">
              <a:lnSpc>
                <a:spcPct val="130000"/>
              </a:lnSpc>
              <a:spcBef>
                <a:spcPct val="50000"/>
              </a:spcBef>
              <a:spcAft>
                <a:spcPct val="40000"/>
              </a:spcAft>
              <a:buClr>
                <a:srgbClr val="CC3300"/>
              </a:buClr>
            </a:pPr>
            <a:r>
              <a:rPr lang="en-US" sz="2000" dirty="0">
                <a:solidFill>
                  <a:srgbClr val="000000"/>
                </a:solidFill>
              </a:rPr>
              <a:t>P = 0.000255</a:t>
            </a:r>
          </a:p>
        </p:txBody>
      </p:sp>
      <p:sp>
        <p:nvSpPr>
          <p:cNvPr id="13327" name="Line 14"/>
          <p:cNvSpPr>
            <a:spLocks noChangeShapeType="1"/>
          </p:cNvSpPr>
          <p:nvPr/>
        </p:nvSpPr>
        <p:spPr bwMode="auto">
          <a:xfrm>
            <a:off x="2438400" y="3733800"/>
            <a:ext cx="0" cy="838200"/>
          </a:xfrm>
          <a:prstGeom prst="line">
            <a:avLst/>
          </a:prstGeom>
          <a:noFill/>
          <a:ln w="9525">
            <a:solidFill>
              <a:srgbClr val="000000"/>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124200" y="6356350"/>
            <a:ext cx="2895600" cy="365125"/>
          </a:xfrm>
          <a:prstGeom prst="rect">
            <a:avLst/>
          </a:prstGeom>
          <a:noFill/>
        </p:spPr>
        <p:txBody>
          <a:bodyPr/>
          <a:lstStyle/>
          <a:p>
            <a:fld id="{72CA56B2-D02D-419A-A1DC-47551218E7B4}" type="slidenum">
              <a:rPr lang="en-US" smtClean="0"/>
              <a:pPr/>
              <a:t>16</a:t>
            </a:fld>
            <a:endParaRPr lang="en-US" smtClean="0"/>
          </a:p>
        </p:txBody>
      </p:sp>
      <p:sp>
        <p:nvSpPr>
          <p:cNvPr id="14339" name="Rectangle 2"/>
          <p:cNvSpPr>
            <a:spLocks noGrp="1" noChangeArrowheads="1"/>
          </p:cNvSpPr>
          <p:nvPr>
            <p:ph type="title"/>
          </p:nvPr>
        </p:nvSpPr>
        <p:spPr>
          <a:xfrm>
            <a:off x="914400" y="0"/>
            <a:ext cx="7772400" cy="1143000"/>
          </a:xfrm>
        </p:spPr>
        <p:txBody>
          <a:bodyPr>
            <a:normAutofit fontScale="90000"/>
          </a:bodyPr>
          <a:lstStyle/>
          <a:p>
            <a:pPr eaLnBrk="1" hangingPunct="1"/>
            <a:r>
              <a:rPr lang="en-US" dirty="0" smtClean="0"/>
              <a:t>Likelihood of Cracking Through</a:t>
            </a:r>
          </a:p>
        </p:txBody>
      </p:sp>
      <p:pic>
        <p:nvPicPr>
          <p:cNvPr id="14340" name="Picture 6"/>
          <p:cNvPicPr>
            <a:picLocks noChangeAspect="1" noChangeArrowheads="1"/>
          </p:cNvPicPr>
          <p:nvPr/>
        </p:nvPicPr>
        <p:blipFill>
          <a:blip r:embed="rId2" cstate="print"/>
          <a:srcRect/>
          <a:stretch>
            <a:fillRect/>
          </a:stretch>
        </p:blipFill>
        <p:spPr bwMode="auto">
          <a:xfrm>
            <a:off x="990600" y="838200"/>
            <a:ext cx="7486650" cy="5026025"/>
          </a:xfrm>
          <a:prstGeom prst="rect">
            <a:avLst/>
          </a:prstGeom>
          <a:noFill/>
          <a:ln w="9525">
            <a:noFill/>
            <a:miter lim="800000"/>
            <a:headEnd/>
            <a:tailEnd/>
          </a:ln>
        </p:spPr>
      </p:pic>
      <p:sp>
        <p:nvSpPr>
          <p:cNvPr id="14341" name="Text Box 7"/>
          <p:cNvSpPr txBox="1">
            <a:spLocks noChangeArrowheads="1"/>
          </p:cNvSpPr>
          <p:nvPr/>
        </p:nvSpPr>
        <p:spPr bwMode="auto">
          <a:xfrm>
            <a:off x="990600" y="1905000"/>
            <a:ext cx="4648200" cy="1552575"/>
          </a:xfrm>
          <a:prstGeom prst="rect">
            <a:avLst/>
          </a:prstGeom>
          <a:noFill/>
          <a:ln w="9525">
            <a:noFill/>
            <a:miter lim="800000"/>
            <a:headEnd/>
            <a:tailEnd/>
          </a:ln>
        </p:spPr>
        <p:txBody>
          <a:bodyPr>
            <a:spAutoFit/>
          </a:bodyPr>
          <a:lstStyle/>
          <a:p>
            <a:pPr>
              <a:spcBef>
                <a:spcPct val="50000"/>
              </a:spcBef>
            </a:pPr>
            <a:r>
              <a:rPr lang="en-US" sz="2400" dirty="0"/>
              <a:t>Series of analyses using representative ground motions for each ground motion range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3124200" y="6356350"/>
            <a:ext cx="2895600" cy="365125"/>
          </a:xfrm>
          <a:prstGeom prst="rect">
            <a:avLst/>
          </a:prstGeom>
          <a:noFill/>
        </p:spPr>
        <p:txBody>
          <a:bodyPr/>
          <a:lstStyle/>
          <a:p>
            <a:fld id="{405E249B-F875-4239-BBC7-F31A38CA27E5}" type="slidenum">
              <a:rPr lang="en-US" smtClean="0"/>
              <a:pPr/>
              <a:t>17</a:t>
            </a:fld>
            <a:endParaRPr lang="en-US" smtClean="0"/>
          </a:p>
        </p:txBody>
      </p:sp>
      <p:sp>
        <p:nvSpPr>
          <p:cNvPr id="15363" name="Rectangle 2"/>
          <p:cNvSpPr>
            <a:spLocks noGrp="1" noChangeArrowheads="1"/>
          </p:cNvSpPr>
          <p:nvPr>
            <p:ph type="title"/>
          </p:nvPr>
        </p:nvSpPr>
        <p:spPr/>
        <p:txBody>
          <a:bodyPr/>
          <a:lstStyle/>
          <a:p>
            <a:pPr eaLnBrk="1" hangingPunct="1"/>
            <a:r>
              <a:rPr lang="en-US" sz="3600" dirty="0" smtClean="0"/>
              <a:t>Likelihood of Cracking Through</a:t>
            </a:r>
          </a:p>
        </p:txBody>
      </p:sp>
      <p:sp>
        <p:nvSpPr>
          <p:cNvPr id="15364"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smtClean="0"/>
              <a:t>Adverse Factors</a:t>
            </a:r>
          </a:p>
          <a:p>
            <a:pPr lvl="1" eaLnBrk="1" hangingPunct="1">
              <a:lnSpc>
                <a:spcPct val="90000"/>
              </a:lnSpc>
            </a:pPr>
            <a:r>
              <a:rPr lang="en-US" sz="2400" dirty="0" smtClean="0"/>
              <a:t>Tensile stress on u/s face exceeds estimated dynamic tensile strength for load ranges 5-6</a:t>
            </a:r>
          </a:p>
          <a:p>
            <a:pPr lvl="1" eaLnBrk="1" hangingPunct="1">
              <a:lnSpc>
                <a:spcPct val="90000"/>
              </a:lnSpc>
            </a:pPr>
            <a:r>
              <a:rPr lang="en-US" sz="2400" dirty="0" smtClean="0"/>
              <a:t>Cracks may propagate more readily than nonlinear analysis accounts for</a:t>
            </a:r>
          </a:p>
          <a:p>
            <a:pPr eaLnBrk="1" hangingPunct="1">
              <a:lnSpc>
                <a:spcPct val="90000"/>
              </a:lnSpc>
            </a:pPr>
            <a:r>
              <a:rPr lang="en-US" sz="2800" dirty="0" smtClean="0"/>
              <a:t>Favorable Factors</a:t>
            </a:r>
          </a:p>
          <a:p>
            <a:pPr lvl="1" eaLnBrk="1" hangingPunct="1">
              <a:lnSpc>
                <a:spcPct val="90000"/>
              </a:lnSpc>
            </a:pPr>
            <a:r>
              <a:rPr lang="en-US" sz="2400" dirty="0" smtClean="0"/>
              <a:t>Tensile stress on u/s face is less than estimated dynamic tensile strength for load ranges 2-4</a:t>
            </a:r>
          </a:p>
          <a:p>
            <a:pPr lvl="1" eaLnBrk="1" hangingPunct="1">
              <a:lnSpc>
                <a:spcPct val="90000"/>
              </a:lnSpc>
            </a:pPr>
            <a:r>
              <a:rPr lang="en-US" sz="2400" dirty="0" smtClean="0"/>
              <a:t>Coring showed good bond at lift joints</a:t>
            </a:r>
          </a:p>
          <a:p>
            <a:pPr lvl="1" eaLnBrk="1" hangingPunct="1">
              <a:lnSpc>
                <a:spcPct val="90000"/>
              </a:lnSpc>
            </a:pPr>
            <a:r>
              <a:rPr lang="en-US" sz="2400" dirty="0" smtClean="0"/>
              <a:t>Nonlinear analysis showed only one monolith would crack through at load range 6</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3124200" y="6356350"/>
            <a:ext cx="2895600" cy="365125"/>
          </a:xfrm>
          <a:prstGeom prst="rect">
            <a:avLst/>
          </a:prstGeom>
          <a:noFill/>
        </p:spPr>
        <p:txBody>
          <a:bodyPr/>
          <a:lstStyle/>
          <a:p>
            <a:fld id="{5FB0F3B0-10EF-4F4F-8335-843BB44BC796}" type="slidenum">
              <a:rPr lang="en-US" smtClean="0"/>
              <a:pPr/>
              <a:t>18</a:t>
            </a:fld>
            <a:endParaRPr lang="en-US" smtClean="0"/>
          </a:p>
        </p:txBody>
      </p:sp>
      <p:sp>
        <p:nvSpPr>
          <p:cNvPr id="16387" name="Rectangle 2"/>
          <p:cNvSpPr>
            <a:spLocks noGrp="1" noChangeArrowheads="1"/>
          </p:cNvSpPr>
          <p:nvPr>
            <p:ph type="title"/>
          </p:nvPr>
        </p:nvSpPr>
        <p:spPr/>
        <p:txBody>
          <a:bodyPr>
            <a:normAutofit/>
          </a:bodyPr>
          <a:lstStyle/>
          <a:p>
            <a:pPr eaLnBrk="1" hangingPunct="1"/>
            <a:r>
              <a:rPr lang="en-US" dirty="0" smtClean="0"/>
              <a:t>Verbal Descriptors</a:t>
            </a:r>
          </a:p>
        </p:txBody>
      </p:sp>
      <p:graphicFrame>
        <p:nvGraphicFramePr>
          <p:cNvPr id="428035" name="Group 3"/>
          <p:cNvGraphicFramePr>
            <a:graphicFrameLocks noGrp="1"/>
          </p:cNvGraphicFramePr>
          <p:nvPr>
            <p:ph idx="1"/>
          </p:nvPr>
        </p:nvGraphicFramePr>
        <p:xfrm>
          <a:off x="533400" y="1219200"/>
          <a:ext cx="8229600" cy="3657600"/>
        </p:xfrm>
        <a:graphic>
          <a:graphicData uri="http://schemas.openxmlformats.org/drawingml/2006/table">
            <a:tbl>
              <a:tblPr/>
              <a:tblGrid>
                <a:gridCol w="4114800"/>
                <a:gridCol w="4114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Descriptor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Associated Probability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Virtually Certain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Very Likely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Likely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Unlikely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Very Unlikely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Virtually Impossible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7" name="Text Box 32"/>
          <p:cNvSpPr txBox="1">
            <a:spLocks noChangeArrowheads="1"/>
          </p:cNvSpPr>
          <p:nvPr/>
        </p:nvSpPr>
        <p:spPr bwMode="auto">
          <a:xfrm>
            <a:off x="609600" y="5029200"/>
            <a:ext cx="8153400" cy="701675"/>
          </a:xfrm>
          <a:prstGeom prst="rect">
            <a:avLst/>
          </a:prstGeom>
          <a:noFill/>
          <a:ln w="9525">
            <a:noFill/>
            <a:miter lim="800000"/>
            <a:headEnd/>
            <a:tailEnd/>
          </a:ln>
        </p:spPr>
        <p:txBody>
          <a:bodyPr>
            <a:spAutoFit/>
          </a:bodyPr>
          <a:lstStyle/>
          <a:p>
            <a:pPr>
              <a:spcBef>
                <a:spcPct val="50000"/>
              </a:spcBef>
            </a:pPr>
            <a:r>
              <a:rPr lang="en-US" sz="2000" dirty="0"/>
              <a:t>*Use sparingly – Reagan’s research showed that people are not well calibrated below about 0.01</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3124200" y="6356350"/>
            <a:ext cx="2895600" cy="365125"/>
          </a:xfrm>
          <a:prstGeom prst="rect">
            <a:avLst/>
          </a:prstGeom>
          <a:noFill/>
        </p:spPr>
        <p:txBody>
          <a:bodyPr/>
          <a:lstStyle/>
          <a:p>
            <a:fld id="{2C11282F-7332-4006-832C-BEAAD9F79472}" type="slidenum">
              <a:rPr lang="en-US" smtClean="0"/>
              <a:pPr/>
              <a:t>19</a:t>
            </a:fld>
            <a:endParaRPr lang="en-US" smtClean="0"/>
          </a:p>
        </p:txBody>
      </p:sp>
      <p:sp>
        <p:nvSpPr>
          <p:cNvPr id="17411" name="Rectangle 2"/>
          <p:cNvSpPr>
            <a:spLocks noGrp="1" noChangeArrowheads="1"/>
          </p:cNvSpPr>
          <p:nvPr>
            <p:ph type="title"/>
          </p:nvPr>
        </p:nvSpPr>
        <p:spPr>
          <a:xfrm>
            <a:off x="457200" y="76200"/>
            <a:ext cx="8229600" cy="1143000"/>
          </a:xfrm>
        </p:spPr>
        <p:txBody>
          <a:bodyPr>
            <a:noAutofit/>
          </a:bodyPr>
          <a:lstStyle/>
          <a:p>
            <a:pPr eaLnBrk="1" hangingPunct="1"/>
            <a:r>
              <a:rPr lang="en-US" dirty="0" smtClean="0"/>
              <a:t>Likelihood of Displacing Drains/ Increasing Uplift</a:t>
            </a:r>
          </a:p>
        </p:txBody>
      </p:sp>
      <p:pic>
        <p:nvPicPr>
          <p:cNvPr id="17412" name="Picture 4"/>
          <p:cNvPicPr>
            <a:picLocks noGrp="1" noChangeAspect="1" noChangeArrowheads="1"/>
          </p:cNvPicPr>
          <p:nvPr>
            <p:ph type="body" idx="1"/>
          </p:nvPr>
        </p:nvPicPr>
        <p:blipFill>
          <a:blip r:embed="rId2" cstate="print"/>
          <a:srcRect/>
          <a:stretch>
            <a:fillRect/>
          </a:stretch>
        </p:blipFill>
        <p:spPr>
          <a:xfrm>
            <a:off x="1600200" y="1371600"/>
            <a:ext cx="6113463" cy="4525963"/>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514600"/>
          </a:xfrm>
        </p:spPr>
        <p:txBody>
          <a:bodyPr/>
          <a:lstStyle/>
          <a:p>
            <a:pPr algn="l"/>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Best Practices in Dam and Levee Safety Risk Analysis</a:t>
            </a:r>
            <a:endParaRPr lang="en-US" dirty="0">
              <a:latin typeface="Arial" pitchFamily="34" charset="0"/>
              <a:cs typeface="Arial" pitchFamily="34" charset="0"/>
            </a:endParaRPr>
          </a:p>
        </p:txBody>
      </p:sp>
      <p:sp>
        <p:nvSpPr>
          <p:cNvPr id="3" name="Subtitle 2"/>
          <p:cNvSpPr>
            <a:spLocks noGrp="1"/>
          </p:cNvSpPr>
          <p:nvPr>
            <p:ph type="subTitle" idx="1"/>
          </p:nvPr>
        </p:nvSpPr>
        <p:spPr>
          <a:xfrm>
            <a:off x="609600" y="304800"/>
            <a:ext cx="7239000" cy="1371600"/>
          </a:xfrm>
        </p:spPr>
        <p:txBody>
          <a:bodyPr/>
          <a:lstStyle/>
          <a:p>
            <a:pPr algn="l"/>
            <a:r>
              <a:rPr lang="en-US" dirty="0" smtClean="0">
                <a:latin typeface="Arial" pitchFamily="34" charset="0"/>
                <a:cs typeface="Arial" pitchFamily="34" charset="0"/>
              </a:rPr>
              <a:t> Potential Failure Mode Analysis</a:t>
            </a:r>
            <a:endParaRPr lang="en-US" dirty="0">
              <a:latin typeface="Arial" pitchFamily="34" charset="0"/>
              <a:cs typeface="Arial" pitchFamily="34" charset="0"/>
            </a:endParaRPr>
          </a:p>
        </p:txBody>
      </p:sp>
      <p:sp>
        <p:nvSpPr>
          <p:cNvPr id="4" name="TextBox 3"/>
          <p:cNvSpPr txBox="1"/>
          <p:nvPr/>
        </p:nvSpPr>
        <p:spPr>
          <a:xfrm>
            <a:off x="685800" y="2971800"/>
            <a:ext cx="3810000" cy="1938992"/>
          </a:xfrm>
          <a:prstGeom prst="rect">
            <a:avLst/>
          </a:prstGeom>
          <a:noFill/>
        </p:spPr>
        <p:txBody>
          <a:bodyPr wrap="square" rtlCol="0">
            <a:spAutoFit/>
          </a:bodyPr>
          <a:lstStyle/>
          <a:p>
            <a:r>
              <a:rPr lang="en-US" sz="2400" dirty="0" smtClean="0"/>
              <a:t>Dave Paul, P.E.</a:t>
            </a:r>
          </a:p>
          <a:p>
            <a:r>
              <a:rPr lang="en-US" sz="2400" dirty="0" smtClean="0"/>
              <a:t>Lead Civil Engineer</a:t>
            </a:r>
          </a:p>
          <a:p>
            <a:r>
              <a:rPr lang="en-US" sz="2400" dirty="0" smtClean="0"/>
              <a:t>US Army Corps of Engineers</a:t>
            </a:r>
          </a:p>
          <a:p>
            <a:r>
              <a:rPr lang="en-US" sz="2400" dirty="0" smtClean="0"/>
              <a:t>Risk Management Center</a:t>
            </a:r>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124200" y="6356350"/>
            <a:ext cx="2895600" cy="365125"/>
          </a:xfrm>
          <a:prstGeom prst="rect">
            <a:avLst/>
          </a:prstGeom>
          <a:noFill/>
        </p:spPr>
        <p:txBody>
          <a:bodyPr/>
          <a:lstStyle/>
          <a:p>
            <a:fld id="{4B6E8FF4-F913-481B-9498-4BA8DAD6D8EB}" type="slidenum">
              <a:rPr lang="en-US" smtClean="0"/>
              <a:pPr/>
              <a:t>20</a:t>
            </a:fld>
            <a:endParaRPr lang="en-US" smtClean="0"/>
          </a:p>
        </p:txBody>
      </p:sp>
      <p:sp>
        <p:nvSpPr>
          <p:cNvPr id="18435" name="Rectangle 2"/>
          <p:cNvSpPr>
            <a:spLocks noGrp="1" noChangeArrowheads="1"/>
          </p:cNvSpPr>
          <p:nvPr>
            <p:ph type="title"/>
          </p:nvPr>
        </p:nvSpPr>
        <p:spPr>
          <a:xfrm>
            <a:off x="457200" y="152400"/>
            <a:ext cx="8229600" cy="1143000"/>
          </a:xfrm>
        </p:spPr>
        <p:txBody>
          <a:bodyPr>
            <a:noAutofit/>
          </a:bodyPr>
          <a:lstStyle/>
          <a:p>
            <a:pPr eaLnBrk="1" hangingPunct="1"/>
            <a:r>
              <a:rPr lang="en-US" dirty="0" smtClean="0"/>
              <a:t>Likelihood of Displacement/ Increase in Uplift</a:t>
            </a:r>
          </a:p>
        </p:txBody>
      </p:sp>
      <p:sp>
        <p:nvSpPr>
          <p:cNvPr id="18436" name="Rectangle 3"/>
          <p:cNvSpPr>
            <a:spLocks noGrp="1" noChangeArrowheads="1"/>
          </p:cNvSpPr>
          <p:nvPr>
            <p:ph type="body" idx="1"/>
          </p:nvPr>
        </p:nvSpPr>
        <p:spPr>
          <a:xfrm>
            <a:off x="457200" y="1371600"/>
            <a:ext cx="8229600" cy="5486400"/>
          </a:xfrm>
        </p:spPr>
        <p:txBody>
          <a:bodyPr/>
          <a:lstStyle/>
          <a:p>
            <a:pPr eaLnBrk="1" hangingPunct="1">
              <a:lnSpc>
                <a:spcPct val="85000"/>
              </a:lnSpc>
            </a:pPr>
            <a:r>
              <a:rPr lang="en-US" sz="2800" dirty="0" smtClean="0"/>
              <a:t>Adverse Factors</a:t>
            </a:r>
          </a:p>
          <a:p>
            <a:pPr lvl="1" eaLnBrk="1" hangingPunct="1">
              <a:lnSpc>
                <a:spcPct val="85000"/>
              </a:lnSpc>
            </a:pPr>
            <a:r>
              <a:rPr lang="en-US" sz="2400" dirty="0" smtClean="0"/>
              <a:t>Nonlinear analysis showed displacements greater than drain diameter at seismic load range 6.</a:t>
            </a:r>
          </a:p>
          <a:p>
            <a:pPr lvl="1" eaLnBrk="1" hangingPunct="1">
              <a:lnSpc>
                <a:spcPct val="85000"/>
              </a:lnSpc>
            </a:pPr>
            <a:r>
              <a:rPr lang="en-US" sz="2400" dirty="0" smtClean="0"/>
              <a:t>Dilation on sliding plane could increase uplift without displacing drains</a:t>
            </a:r>
          </a:p>
          <a:p>
            <a:pPr eaLnBrk="1" hangingPunct="1">
              <a:lnSpc>
                <a:spcPct val="85000"/>
              </a:lnSpc>
            </a:pPr>
            <a:r>
              <a:rPr lang="en-US" sz="2800" dirty="0" smtClean="0"/>
              <a:t>Favorable Factors</a:t>
            </a:r>
          </a:p>
          <a:p>
            <a:pPr lvl="1" eaLnBrk="1" hangingPunct="1">
              <a:lnSpc>
                <a:spcPct val="85000"/>
              </a:lnSpc>
            </a:pPr>
            <a:r>
              <a:rPr lang="en-US" sz="2400" dirty="0" smtClean="0"/>
              <a:t>Nonlinear analysis showed displacements less than ½ the drain diameter at seismic load ranges 2 – 5</a:t>
            </a:r>
          </a:p>
          <a:p>
            <a:pPr lvl="1" eaLnBrk="1" hangingPunct="1">
              <a:lnSpc>
                <a:spcPct val="85000"/>
              </a:lnSpc>
            </a:pPr>
            <a:r>
              <a:rPr lang="en-US" sz="2400" dirty="0" smtClean="0"/>
              <a:t>Nonlinear analysis assumed lift was cracked at beginning of E.Q. when in fact it is bonded</a:t>
            </a:r>
          </a:p>
          <a:p>
            <a:pPr lvl="1" eaLnBrk="1" hangingPunct="1">
              <a:lnSpc>
                <a:spcPct val="85000"/>
              </a:lnSpc>
            </a:pPr>
            <a:r>
              <a:rPr lang="en-US" sz="2400" dirty="0" smtClean="0"/>
              <a:t>Nonlinear model did not include embankment wrap-around which could reduce sliding at ends, causing rotation and binding at contraction joints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3124200" y="6356350"/>
            <a:ext cx="2895600" cy="365125"/>
          </a:xfrm>
          <a:prstGeom prst="rect">
            <a:avLst/>
          </a:prstGeom>
          <a:noFill/>
        </p:spPr>
        <p:txBody>
          <a:bodyPr/>
          <a:lstStyle/>
          <a:p>
            <a:fld id="{0CE23F0B-9A63-404A-96C5-F489DA1CBF49}" type="slidenum">
              <a:rPr lang="en-US" smtClean="0"/>
              <a:pPr/>
              <a:t>21</a:t>
            </a:fld>
            <a:endParaRPr lang="en-US" smtClean="0"/>
          </a:p>
        </p:txBody>
      </p:sp>
      <p:sp>
        <p:nvSpPr>
          <p:cNvPr id="19459" name="Rectangle 2"/>
          <p:cNvSpPr>
            <a:spLocks noGrp="1" noChangeArrowheads="1"/>
          </p:cNvSpPr>
          <p:nvPr>
            <p:ph type="title"/>
          </p:nvPr>
        </p:nvSpPr>
        <p:spPr/>
        <p:txBody>
          <a:bodyPr>
            <a:noAutofit/>
          </a:bodyPr>
          <a:lstStyle/>
          <a:p>
            <a:pPr eaLnBrk="1" hangingPunct="1"/>
            <a:r>
              <a:rPr lang="en-US" sz="3200" dirty="0" smtClean="0"/>
              <a:t>Likelihood of Post E.Q. Instability Probabilistic Stability Analysis Methodology</a:t>
            </a:r>
          </a:p>
        </p:txBody>
      </p:sp>
      <p:sp>
        <p:nvSpPr>
          <p:cNvPr id="19460" name="Rectangle 3"/>
          <p:cNvSpPr>
            <a:spLocks noGrp="1" noChangeArrowheads="1"/>
          </p:cNvSpPr>
          <p:nvPr>
            <p:ph type="body" idx="1"/>
          </p:nvPr>
        </p:nvSpPr>
        <p:spPr/>
        <p:txBody>
          <a:bodyPr/>
          <a:lstStyle/>
          <a:p>
            <a:pPr eaLnBrk="1" hangingPunct="1"/>
            <a:r>
              <a:rPr lang="en-US" sz="2400" dirty="0" smtClean="0"/>
              <a:t>Program “deterministic” analysis in Microsoft Excel</a:t>
            </a:r>
          </a:p>
          <a:p>
            <a:pPr eaLnBrk="1" hangingPunct="1"/>
            <a:r>
              <a:rPr lang="en-US" sz="2400" dirty="0" smtClean="0"/>
              <a:t>Use @Risk – commercially available Macro add-in</a:t>
            </a:r>
          </a:p>
          <a:p>
            <a:pPr eaLnBrk="1" hangingPunct="1"/>
            <a:r>
              <a:rPr lang="en-US" sz="2400" dirty="0" smtClean="0"/>
              <a:t>Instead of defining input parameters as single values, define them as distributions</a:t>
            </a:r>
          </a:p>
          <a:p>
            <a:pPr eaLnBrk="1" hangingPunct="1"/>
            <a:r>
              <a:rPr lang="en-US" sz="2400" dirty="0" smtClean="0"/>
              <a:t>Perform “Monte-Carlo” analysis using @Risk to calculate many factors of safety by sampling input distributions</a:t>
            </a:r>
          </a:p>
          <a:p>
            <a:pPr eaLnBrk="1" hangingPunct="1"/>
            <a:r>
              <a:rPr lang="en-US" sz="2400" dirty="0" smtClean="0"/>
              <a:t>Use the output distribution of safety factor to determine the probability of unsatisfactory performance (e.g. probability of F.S.&lt;1.0)</a:t>
            </a:r>
          </a:p>
          <a:p>
            <a:pPr eaLnBrk="1" hangingPunct="1"/>
            <a:r>
              <a:rPr lang="en-US" sz="2400" dirty="0" err="1" smtClean="0"/>
              <a:t>Prob</a:t>
            </a:r>
            <a:r>
              <a:rPr lang="en-US" sz="2400" dirty="0" smtClean="0"/>
              <a:t> F.S.&lt;1.0 = (Number of F.S.&lt;1.0) / (Total No. F.S.)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a:xfrm>
            <a:off x="3124200" y="6356350"/>
            <a:ext cx="2895600" cy="365125"/>
          </a:xfrm>
          <a:prstGeom prst="rect">
            <a:avLst/>
          </a:prstGeom>
          <a:noFill/>
        </p:spPr>
        <p:txBody>
          <a:bodyPr/>
          <a:lstStyle/>
          <a:p>
            <a:fld id="{481D370A-14D1-414D-B8EE-7327CCCE20EC}" type="slidenum">
              <a:rPr lang="en-US" smtClean="0"/>
              <a:pPr/>
              <a:t>22</a:t>
            </a:fld>
            <a:endParaRPr lang="en-US" smtClean="0"/>
          </a:p>
        </p:txBody>
      </p:sp>
      <p:sp>
        <p:nvSpPr>
          <p:cNvPr id="20483" name="Rectangle 2"/>
          <p:cNvSpPr>
            <a:spLocks noGrp="1" noChangeArrowheads="1"/>
          </p:cNvSpPr>
          <p:nvPr>
            <p:ph type="title"/>
          </p:nvPr>
        </p:nvSpPr>
        <p:spPr>
          <a:xfrm>
            <a:off x="457200" y="152400"/>
            <a:ext cx="8229600" cy="1143000"/>
          </a:xfrm>
        </p:spPr>
        <p:txBody>
          <a:bodyPr/>
          <a:lstStyle/>
          <a:p>
            <a:pPr eaLnBrk="1" hangingPunct="1"/>
            <a:r>
              <a:rPr lang="en-US" sz="3600" dirty="0" smtClean="0"/>
              <a:t>F.S. Output</a:t>
            </a:r>
            <a:br>
              <a:rPr lang="en-US" sz="3600" dirty="0" smtClean="0"/>
            </a:br>
            <a:r>
              <a:rPr lang="en-US" sz="2800" dirty="0" smtClean="0"/>
              <a:t>(10,000 iterations)</a:t>
            </a:r>
            <a:endParaRPr lang="en-US" sz="3600" dirty="0" smtClean="0"/>
          </a:p>
        </p:txBody>
      </p:sp>
      <p:pic>
        <p:nvPicPr>
          <p:cNvPr id="20484" name="Picture 3"/>
          <p:cNvPicPr>
            <a:picLocks noGrp="1" noChangeAspect="1" noChangeArrowheads="1"/>
          </p:cNvPicPr>
          <p:nvPr>
            <p:ph sz="half" idx="1"/>
          </p:nvPr>
        </p:nvPicPr>
        <p:blipFill>
          <a:blip r:embed="rId2" cstate="print"/>
          <a:srcRect/>
          <a:stretch>
            <a:fillRect/>
          </a:stretch>
        </p:blipFill>
        <p:spPr>
          <a:xfrm>
            <a:off x="1752600" y="1295400"/>
            <a:ext cx="3093704" cy="4754880"/>
          </a:xfrm>
          <a:noFill/>
        </p:spPr>
      </p:pic>
      <p:pic>
        <p:nvPicPr>
          <p:cNvPr id="20485" name="Picture 4"/>
          <p:cNvPicPr>
            <a:picLocks noGrp="1" noChangeAspect="1" noChangeArrowheads="1"/>
          </p:cNvPicPr>
          <p:nvPr>
            <p:ph sz="half" idx="2"/>
          </p:nvPr>
        </p:nvPicPr>
        <p:blipFill>
          <a:blip r:embed="rId3" cstate="print"/>
          <a:srcRect/>
          <a:stretch>
            <a:fillRect/>
          </a:stretch>
        </p:blipFill>
        <p:spPr>
          <a:xfrm>
            <a:off x="6019800" y="228600"/>
            <a:ext cx="1992313" cy="5243513"/>
          </a:xfrm>
          <a:noFill/>
        </p:spPr>
      </p:pic>
      <p:sp>
        <p:nvSpPr>
          <p:cNvPr id="20486" name="Line 5"/>
          <p:cNvSpPr>
            <a:spLocks noChangeShapeType="1"/>
          </p:cNvSpPr>
          <p:nvPr/>
        </p:nvSpPr>
        <p:spPr bwMode="auto">
          <a:xfrm flipV="1">
            <a:off x="4954954" y="3048000"/>
            <a:ext cx="1066800" cy="457200"/>
          </a:xfrm>
          <a:prstGeom prst="line">
            <a:avLst/>
          </a:prstGeom>
          <a:noFill/>
          <a:ln w="63500">
            <a:solidFill>
              <a:schemeClr val="tx1"/>
            </a:solidFill>
            <a:round/>
            <a:headEnd/>
            <a:tailEnd type="triangle" w="med" len="med"/>
          </a:ln>
        </p:spPr>
        <p:txBody>
          <a:bodyPr/>
          <a:lstStyle/>
          <a:p>
            <a:endParaRPr lang="en-US"/>
          </a:p>
        </p:txBody>
      </p:sp>
      <p:sp>
        <p:nvSpPr>
          <p:cNvPr id="20487" name="Text Box 6"/>
          <p:cNvSpPr txBox="1">
            <a:spLocks noChangeArrowheads="1"/>
          </p:cNvSpPr>
          <p:nvPr/>
        </p:nvSpPr>
        <p:spPr bwMode="auto">
          <a:xfrm>
            <a:off x="5257800" y="5410200"/>
            <a:ext cx="3886200" cy="830997"/>
          </a:xfrm>
          <a:prstGeom prst="rect">
            <a:avLst/>
          </a:prstGeom>
          <a:noFill/>
          <a:ln w="9525">
            <a:noFill/>
            <a:miter lim="800000"/>
            <a:headEnd/>
            <a:tailEnd/>
          </a:ln>
        </p:spPr>
        <p:txBody>
          <a:bodyPr wrap="square">
            <a:spAutoFit/>
          </a:bodyPr>
          <a:lstStyle/>
          <a:p>
            <a:pPr>
              <a:spcBef>
                <a:spcPct val="50000"/>
              </a:spcBef>
            </a:pPr>
            <a:r>
              <a:rPr lang="en-US" sz="2400" dirty="0">
                <a:solidFill>
                  <a:schemeClr val="bg1"/>
                </a:solidFill>
              </a:rPr>
              <a:t>Prob. F.S. &lt; 1.0 = 228/10,000    = 0.0228</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3124200" y="6356350"/>
            <a:ext cx="2895600" cy="365125"/>
          </a:xfrm>
          <a:prstGeom prst="rect">
            <a:avLst/>
          </a:prstGeom>
          <a:noFill/>
        </p:spPr>
        <p:txBody>
          <a:bodyPr/>
          <a:lstStyle/>
          <a:p>
            <a:fld id="{EFC710F5-2598-4352-97D8-C14D700ABFAC}" type="slidenum">
              <a:rPr lang="en-US" smtClean="0"/>
              <a:pPr/>
              <a:t>23</a:t>
            </a:fld>
            <a:endParaRPr lang="en-US" smtClean="0"/>
          </a:p>
        </p:txBody>
      </p:sp>
      <p:sp>
        <p:nvSpPr>
          <p:cNvPr id="21507"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Consequences</a:t>
            </a:r>
          </a:p>
        </p:txBody>
      </p:sp>
      <p:sp>
        <p:nvSpPr>
          <p:cNvPr id="21508" name="Text Box 5"/>
          <p:cNvSpPr txBox="1">
            <a:spLocks noChangeArrowheads="1"/>
          </p:cNvSpPr>
          <p:nvPr/>
        </p:nvSpPr>
        <p:spPr bwMode="auto">
          <a:xfrm>
            <a:off x="2209800" y="5867400"/>
            <a:ext cx="5486400" cy="701675"/>
          </a:xfrm>
          <a:prstGeom prst="rect">
            <a:avLst/>
          </a:prstGeom>
          <a:noFill/>
          <a:ln w="9525">
            <a:noFill/>
            <a:miter lim="800000"/>
            <a:headEnd/>
            <a:tailEnd/>
          </a:ln>
        </p:spPr>
        <p:txBody>
          <a:bodyPr wrap="square">
            <a:spAutoFit/>
          </a:bodyPr>
          <a:lstStyle/>
          <a:p>
            <a:pPr>
              <a:spcBef>
                <a:spcPct val="50000"/>
              </a:spcBef>
            </a:pPr>
            <a:r>
              <a:rPr lang="en-US" sz="2000" dirty="0">
                <a:solidFill>
                  <a:schemeClr val="bg1"/>
                </a:solidFill>
              </a:rPr>
              <a:t>Graham, 1999 – 50 case studies.  Does not include large populations and long warning times</a:t>
            </a:r>
          </a:p>
        </p:txBody>
      </p:sp>
      <p:pic>
        <p:nvPicPr>
          <p:cNvPr id="21509" name="Picture 6"/>
          <p:cNvPicPr>
            <a:picLocks noChangeAspect="1" noChangeArrowheads="1"/>
          </p:cNvPicPr>
          <p:nvPr/>
        </p:nvPicPr>
        <p:blipFill>
          <a:blip r:embed="rId2" cstate="print"/>
          <a:srcRect/>
          <a:stretch>
            <a:fillRect/>
          </a:stretch>
        </p:blipFill>
        <p:spPr bwMode="auto">
          <a:xfrm>
            <a:off x="609600" y="838200"/>
            <a:ext cx="8099425" cy="5027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3124200" y="6356350"/>
            <a:ext cx="2895600" cy="365125"/>
          </a:xfrm>
          <a:prstGeom prst="rect">
            <a:avLst/>
          </a:prstGeom>
          <a:noFill/>
        </p:spPr>
        <p:txBody>
          <a:bodyPr/>
          <a:lstStyle/>
          <a:p>
            <a:fld id="{07794AE5-4C2B-4B94-9DEB-C910E03D98D9}" type="slidenum">
              <a:rPr lang="en-US" smtClean="0"/>
              <a:pPr/>
              <a:t>24</a:t>
            </a:fld>
            <a:endParaRPr lang="en-US" smtClean="0"/>
          </a:p>
        </p:txBody>
      </p:sp>
      <p:sp>
        <p:nvSpPr>
          <p:cNvPr id="22531" name="Rectangle 328"/>
          <p:cNvSpPr>
            <a:spLocks noChangeArrowheads="1"/>
          </p:cNvSpPr>
          <p:nvPr/>
        </p:nvSpPr>
        <p:spPr bwMode="auto">
          <a:xfrm>
            <a:off x="0" y="1981200"/>
            <a:ext cx="9144000" cy="2438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32" name="Rectangle 2"/>
          <p:cNvSpPr>
            <a:spLocks noGrp="1" noChangeArrowheads="1"/>
          </p:cNvSpPr>
          <p:nvPr>
            <p:ph type="title"/>
          </p:nvPr>
        </p:nvSpPr>
        <p:spPr>
          <a:xfrm>
            <a:off x="457200" y="152400"/>
            <a:ext cx="8229600" cy="762000"/>
          </a:xfrm>
        </p:spPr>
        <p:txBody>
          <a:bodyPr>
            <a:normAutofit/>
          </a:bodyPr>
          <a:lstStyle/>
          <a:p>
            <a:pPr eaLnBrk="1" hangingPunct="1"/>
            <a:r>
              <a:rPr lang="en-US" dirty="0" smtClean="0"/>
              <a:t>Consequences</a:t>
            </a:r>
          </a:p>
        </p:txBody>
      </p:sp>
      <p:sp>
        <p:nvSpPr>
          <p:cNvPr id="22533" name="Rectangle 3"/>
          <p:cNvSpPr>
            <a:spLocks noGrp="1" noChangeArrowheads="1"/>
          </p:cNvSpPr>
          <p:nvPr>
            <p:ph type="body" idx="1"/>
          </p:nvPr>
        </p:nvSpPr>
        <p:spPr>
          <a:xfrm>
            <a:off x="838200" y="762000"/>
            <a:ext cx="8077200" cy="838200"/>
          </a:xfrm>
        </p:spPr>
        <p:txBody>
          <a:bodyPr/>
          <a:lstStyle/>
          <a:p>
            <a:pPr eaLnBrk="1" hangingPunct="1">
              <a:lnSpc>
                <a:spcPct val="90000"/>
              </a:lnSpc>
            </a:pPr>
            <a:endParaRPr lang="en-US" sz="2400" smtClean="0">
              <a:solidFill>
                <a:schemeClr val="bg1"/>
              </a:solidFill>
            </a:endParaRPr>
          </a:p>
          <a:p>
            <a:pPr eaLnBrk="1" hangingPunct="1">
              <a:lnSpc>
                <a:spcPct val="90000"/>
              </a:lnSpc>
            </a:pPr>
            <a:endParaRPr lang="en-US" sz="2400" smtClean="0">
              <a:solidFill>
                <a:schemeClr val="bg1"/>
              </a:solidFill>
            </a:endParaRPr>
          </a:p>
        </p:txBody>
      </p:sp>
      <p:pic>
        <p:nvPicPr>
          <p:cNvPr id="22534" name="Picture 652"/>
          <p:cNvPicPr>
            <a:picLocks noChangeAspect="1" noChangeArrowheads="1"/>
          </p:cNvPicPr>
          <p:nvPr/>
        </p:nvPicPr>
        <p:blipFill>
          <a:blip r:embed="rId2" cstate="print"/>
          <a:srcRect/>
          <a:stretch>
            <a:fillRect/>
          </a:stretch>
        </p:blipFill>
        <p:spPr bwMode="auto">
          <a:xfrm>
            <a:off x="0" y="1981200"/>
            <a:ext cx="9050338"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3124200" y="6356350"/>
            <a:ext cx="2895600" cy="365125"/>
          </a:xfrm>
          <a:prstGeom prst="rect">
            <a:avLst/>
          </a:prstGeom>
          <a:noFill/>
        </p:spPr>
        <p:txBody>
          <a:bodyPr/>
          <a:lstStyle/>
          <a:p>
            <a:fld id="{5551B621-E9A7-43F5-9242-D621C2F9F652}" type="slidenum">
              <a:rPr lang="en-US" smtClean="0"/>
              <a:pPr/>
              <a:t>25</a:t>
            </a:fld>
            <a:endParaRPr lang="en-US" smtClean="0"/>
          </a:p>
        </p:txBody>
      </p:sp>
      <p:sp>
        <p:nvSpPr>
          <p:cNvPr id="23557" name="Rectangle 2"/>
          <p:cNvSpPr>
            <a:spLocks noGrp="1" noChangeArrowheads="1"/>
          </p:cNvSpPr>
          <p:nvPr>
            <p:ph type="title"/>
          </p:nvPr>
        </p:nvSpPr>
        <p:spPr>
          <a:xfrm>
            <a:off x="457200" y="0"/>
            <a:ext cx="8229600" cy="838200"/>
          </a:xfrm>
        </p:spPr>
        <p:txBody>
          <a:bodyPr>
            <a:normAutofit/>
          </a:bodyPr>
          <a:lstStyle/>
          <a:p>
            <a:pPr eaLnBrk="1" hangingPunct="1"/>
            <a:r>
              <a:rPr lang="en-US" dirty="0" smtClean="0"/>
              <a:t>Risk Guidelines</a:t>
            </a:r>
          </a:p>
        </p:txBody>
      </p:sp>
      <p:pic>
        <p:nvPicPr>
          <p:cNvPr id="1026" name="Picture 2"/>
          <p:cNvPicPr>
            <a:picLocks noChangeAspect="1" noChangeArrowheads="1"/>
          </p:cNvPicPr>
          <p:nvPr/>
        </p:nvPicPr>
        <p:blipFill>
          <a:blip r:embed="rId2" cstate="print"/>
          <a:srcRect/>
          <a:stretch>
            <a:fillRect/>
          </a:stretch>
        </p:blipFill>
        <p:spPr bwMode="auto">
          <a:xfrm>
            <a:off x="1905000" y="762000"/>
            <a:ext cx="5943600" cy="55705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3124200" y="6356350"/>
            <a:ext cx="2895600" cy="365125"/>
          </a:xfrm>
          <a:prstGeom prst="rect">
            <a:avLst/>
          </a:prstGeom>
          <a:noFill/>
        </p:spPr>
        <p:txBody>
          <a:bodyPr/>
          <a:lstStyle/>
          <a:p>
            <a:fld id="{CA3589E4-F3E9-4A88-8F5E-6E15BE7FFBFE}" type="slidenum">
              <a:rPr lang="en-US" smtClean="0"/>
              <a:pPr/>
              <a:t>26</a:t>
            </a:fld>
            <a:endParaRPr lang="en-US" smtClean="0"/>
          </a:p>
        </p:txBody>
      </p:sp>
      <p:sp>
        <p:nvSpPr>
          <p:cNvPr id="24579" name="Rectangle 2"/>
          <p:cNvSpPr>
            <a:spLocks noGrp="1" noChangeArrowheads="1"/>
          </p:cNvSpPr>
          <p:nvPr>
            <p:ph type="title"/>
          </p:nvPr>
        </p:nvSpPr>
        <p:spPr>
          <a:xfrm>
            <a:off x="304800" y="76200"/>
            <a:ext cx="8610600" cy="792163"/>
          </a:xfrm>
        </p:spPr>
        <p:txBody>
          <a:bodyPr>
            <a:normAutofit/>
          </a:bodyPr>
          <a:lstStyle/>
          <a:p>
            <a:pPr eaLnBrk="1" hangingPunct="1"/>
            <a:r>
              <a:rPr lang="en-US" dirty="0" smtClean="0"/>
              <a:t>Build the Case</a:t>
            </a:r>
          </a:p>
        </p:txBody>
      </p:sp>
      <p:sp>
        <p:nvSpPr>
          <p:cNvPr id="24580" name="Rectangle 3"/>
          <p:cNvSpPr>
            <a:spLocks noGrp="1" noChangeArrowheads="1"/>
          </p:cNvSpPr>
          <p:nvPr>
            <p:ph idx="1"/>
          </p:nvPr>
        </p:nvSpPr>
        <p:spPr>
          <a:xfrm>
            <a:off x="457200" y="838200"/>
            <a:ext cx="8305800" cy="5562600"/>
          </a:xfrm>
        </p:spPr>
        <p:txBody>
          <a:bodyPr/>
          <a:lstStyle/>
          <a:p>
            <a:pPr eaLnBrk="1" hangingPunct="1"/>
            <a:r>
              <a:rPr lang="en-US" sz="2800" dirty="0" smtClean="0"/>
              <a:t>Claim:  </a:t>
            </a:r>
          </a:p>
          <a:p>
            <a:pPr lvl="1" eaLnBrk="1" hangingPunct="1"/>
            <a:r>
              <a:rPr lang="en-US" sz="2200" dirty="0" smtClean="0"/>
              <a:t>The lift joints near the spillway crest are well bonded and have significant strength.  This leads to a low likelihood (0.1 or less) of cracking through the  section at 1/10,000 AEP or smaller ground motions.</a:t>
            </a:r>
          </a:p>
          <a:p>
            <a:pPr eaLnBrk="1" hangingPunct="1"/>
            <a:r>
              <a:rPr lang="en-US" sz="2800" dirty="0" smtClean="0"/>
              <a:t>Evidence:  </a:t>
            </a:r>
          </a:p>
          <a:p>
            <a:pPr lvl="1" eaLnBrk="1" hangingPunct="1"/>
            <a:r>
              <a:rPr lang="en-US" sz="2200" dirty="0" smtClean="0"/>
              <a:t>All lift joints near the spillway elevation were recovered intact in core drilling</a:t>
            </a:r>
          </a:p>
          <a:p>
            <a:pPr lvl="1" eaLnBrk="1" hangingPunct="1"/>
            <a:r>
              <a:rPr lang="en-US" sz="2200" dirty="0" smtClean="0"/>
              <a:t>There were a large number of tests indicating high tensile strength across joints (report numbers)</a:t>
            </a:r>
          </a:p>
          <a:p>
            <a:pPr lvl="1" eaLnBrk="1" hangingPunct="1"/>
            <a:r>
              <a:rPr lang="en-US" sz="2200" dirty="0" smtClean="0"/>
              <a:t>Construction control procedures were excellent (describe)</a:t>
            </a:r>
          </a:p>
          <a:p>
            <a:pPr lvl="1" eaLnBrk="1" hangingPunct="1"/>
            <a:r>
              <a:rPr lang="en-US" sz="2200" dirty="0" smtClean="0"/>
              <a:t>Stresses are less than estimated strength (enumerate)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99EC7B86-5BCB-4626-B66F-126E71E2E914}" type="slidenum">
              <a:rPr lang="en-US" smtClean="0"/>
              <a:pPr/>
              <a:t>27</a:t>
            </a:fld>
            <a:endParaRPr lang="en-US" smtClean="0"/>
          </a:p>
        </p:txBody>
      </p:sp>
      <p:sp>
        <p:nvSpPr>
          <p:cNvPr id="6147" name="Rectangle 2"/>
          <p:cNvSpPr>
            <a:spLocks noGrp="1" noChangeArrowheads="1"/>
          </p:cNvSpPr>
          <p:nvPr>
            <p:ph type="title"/>
          </p:nvPr>
        </p:nvSpPr>
        <p:spPr>
          <a:xfrm>
            <a:off x="762000" y="274638"/>
            <a:ext cx="7924800" cy="1143000"/>
          </a:xfrm>
        </p:spPr>
        <p:txBody>
          <a:bodyPr>
            <a:normAutofit/>
          </a:bodyPr>
          <a:lstStyle/>
          <a:p>
            <a:pPr eaLnBrk="1" hangingPunct="1"/>
            <a:r>
              <a:rPr lang="en-US" dirty="0" smtClean="0"/>
              <a:t>Key Concepts</a:t>
            </a:r>
          </a:p>
        </p:txBody>
      </p:sp>
      <p:sp>
        <p:nvSpPr>
          <p:cNvPr id="6148" name="Rectangle 3"/>
          <p:cNvSpPr>
            <a:spLocks noGrp="1" noChangeArrowheads="1"/>
          </p:cNvSpPr>
          <p:nvPr>
            <p:ph type="body" idx="1"/>
          </p:nvPr>
        </p:nvSpPr>
        <p:spPr/>
        <p:txBody>
          <a:bodyPr>
            <a:normAutofit fontScale="92500" lnSpcReduction="10000"/>
          </a:bodyPr>
          <a:lstStyle/>
          <a:p>
            <a:pPr eaLnBrk="1" hangingPunct="1"/>
            <a:r>
              <a:rPr lang="en-US" sz="2800" dirty="0" smtClean="0"/>
              <a:t>Collect all relevant background material</a:t>
            </a:r>
          </a:p>
          <a:p>
            <a:pPr eaLnBrk="1" hangingPunct="1"/>
            <a:r>
              <a:rPr lang="en-US" sz="2800" dirty="0" smtClean="0"/>
              <a:t>Take a fresh look, (group dynamics)</a:t>
            </a:r>
          </a:p>
          <a:p>
            <a:pPr eaLnBrk="1" hangingPunct="1"/>
            <a:r>
              <a:rPr lang="en-US" sz="2800" dirty="0" smtClean="0"/>
              <a:t>Review background material diligently (by more than one qualified engineer)</a:t>
            </a:r>
          </a:p>
          <a:p>
            <a:pPr eaLnBrk="1" hangingPunct="1"/>
            <a:r>
              <a:rPr lang="en-US" sz="2800" dirty="0" smtClean="0"/>
              <a:t>Perform site examination with eye toward potential vulnerabilities</a:t>
            </a:r>
          </a:p>
          <a:p>
            <a:pPr eaLnBrk="1" hangingPunct="1"/>
            <a:r>
              <a:rPr lang="en-US" sz="2800" dirty="0" smtClean="0"/>
              <a:t>Involve operating personnel in the potential failure modes discussions</a:t>
            </a:r>
          </a:p>
          <a:p>
            <a:pPr eaLnBrk="1" hangingPunct="1"/>
            <a:r>
              <a:rPr lang="en-US" sz="2800" dirty="0" smtClean="0"/>
              <a:t>Think beyond traditional analyses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62FDF869-CFC3-42DE-940A-606A8C68D0FB}" type="slidenum">
              <a:rPr lang="en-US" smtClean="0"/>
              <a:pPr/>
              <a:t>28</a:t>
            </a:fld>
            <a:endParaRPr lang="en-US" smtClean="0"/>
          </a:p>
        </p:txBody>
      </p:sp>
      <p:sp>
        <p:nvSpPr>
          <p:cNvPr id="7171" name="Rectangle 2"/>
          <p:cNvSpPr>
            <a:spLocks noGrp="1" noChangeArrowheads="1"/>
          </p:cNvSpPr>
          <p:nvPr>
            <p:ph type="title"/>
          </p:nvPr>
        </p:nvSpPr>
        <p:spPr>
          <a:xfrm>
            <a:off x="762000" y="274638"/>
            <a:ext cx="7924800" cy="1143000"/>
          </a:xfrm>
        </p:spPr>
        <p:txBody>
          <a:bodyPr>
            <a:normAutofit/>
          </a:bodyPr>
          <a:lstStyle/>
          <a:p>
            <a:pPr eaLnBrk="1" hangingPunct="1"/>
            <a:r>
              <a:rPr lang="en-US" dirty="0" smtClean="0"/>
              <a:t>Identifying</a:t>
            </a:r>
          </a:p>
        </p:txBody>
      </p:sp>
      <p:sp>
        <p:nvSpPr>
          <p:cNvPr id="7172" name="Rectangle 3"/>
          <p:cNvSpPr>
            <a:spLocks noGrp="1" noChangeArrowheads="1"/>
          </p:cNvSpPr>
          <p:nvPr>
            <p:ph type="body" idx="1"/>
          </p:nvPr>
        </p:nvSpPr>
        <p:spPr>
          <a:xfrm>
            <a:off x="457200" y="1371600"/>
            <a:ext cx="8229600" cy="4525963"/>
          </a:xfrm>
        </p:spPr>
        <p:txBody>
          <a:bodyPr>
            <a:normAutofit lnSpcReduction="10000"/>
          </a:bodyPr>
          <a:lstStyle/>
          <a:p>
            <a:pPr eaLnBrk="1" hangingPunct="1"/>
            <a:r>
              <a:rPr lang="en-US" sz="2800" dirty="0" smtClean="0"/>
              <a:t>Done in team setting with diverse group of qualified personnel</a:t>
            </a:r>
          </a:p>
          <a:p>
            <a:pPr eaLnBrk="1" hangingPunct="1"/>
            <a:r>
              <a:rPr lang="en-US" sz="2800" dirty="0" smtClean="0"/>
              <a:t>Facilitator (or Senior Engineer) elicits candidate potential failure modes based on team’s understanding of vulnerabilities</a:t>
            </a:r>
          </a:p>
          <a:p>
            <a:pPr eaLnBrk="1" hangingPunct="1"/>
            <a:r>
              <a:rPr lang="en-US" sz="2800" dirty="0" smtClean="0"/>
              <a:t>Facilitator (or Senior Engineer) makes sure each potential failure mode is understood and described thoroughly</a:t>
            </a:r>
          </a:p>
          <a:p>
            <a:pPr eaLnBrk="1" hangingPunct="1"/>
            <a:r>
              <a:rPr lang="en-US" sz="2800" dirty="0" smtClean="0"/>
              <a:t>Post large size scale drawings/sections and sketch out the failure modes (as appropriate)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D9F6CBBA-B384-4A83-BCB2-BE1BBAE40A7F}" type="slidenum">
              <a:rPr lang="en-US" smtClean="0"/>
              <a:pPr/>
              <a:t>29</a:t>
            </a:fld>
            <a:endParaRPr lang="en-US" smtClean="0"/>
          </a:p>
        </p:txBody>
      </p:sp>
      <p:sp>
        <p:nvSpPr>
          <p:cNvPr id="8195" name="Rectangle 2"/>
          <p:cNvSpPr>
            <a:spLocks noGrp="1" noChangeArrowheads="1"/>
          </p:cNvSpPr>
          <p:nvPr>
            <p:ph type="title"/>
          </p:nvPr>
        </p:nvSpPr>
        <p:spPr>
          <a:xfrm>
            <a:off x="838200" y="457200"/>
            <a:ext cx="7848600" cy="838200"/>
          </a:xfrm>
        </p:spPr>
        <p:txBody>
          <a:bodyPr>
            <a:normAutofit/>
          </a:bodyPr>
          <a:lstStyle/>
          <a:p>
            <a:pPr eaLnBrk="1" hangingPunct="1"/>
            <a:r>
              <a:rPr lang="en-US" dirty="0" smtClean="0"/>
              <a:t>Describing</a:t>
            </a:r>
          </a:p>
        </p:txBody>
      </p:sp>
      <p:sp>
        <p:nvSpPr>
          <p:cNvPr id="8196" name="Rectangle 3"/>
          <p:cNvSpPr>
            <a:spLocks noGrp="1" noChangeArrowheads="1"/>
          </p:cNvSpPr>
          <p:nvPr>
            <p:ph type="body" idx="1"/>
          </p:nvPr>
        </p:nvSpPr>
        <p:spPr/>
        <p:txBody>
          <a:bodyPr/>
          <a:lstStyle/>
          <a:p>
            <a:pPr eaLnBrk="1" hangingPunct="1"/>
            <a:r>
              <a:rPr lang="en-US" sz="2800" dirty="0" smtClean="0"/>
              <a:t>Three elements of a potential failure mode description are:</a:t>
            </a:r>
          </a:p>
          <a:p>
            <a:pPr lvl="1" eaLnBrk="1" hangingPunct="1">
              <a:buFontTx/>
              <a:buChar char="o"/>
            </a:pPr>
            <a:r>
              <a:rPr lang="en-US" sz="2400" dirty="0" smtClean="0"/>
              <a:t>The Initiator   (e.g. Reservoir load, Deterioration/ aging, Operation malfunction, Earthquake)</a:t>
            </a:r>
          </a:p>
          <a:p>
            <a:pPr lvl="1" eaLnBrk="1" hangingPunct="1">
              <a:buFontTx/>
              <a:buChar char="o"/>
            </a:pPr>
            <a:r>
              <a:rPr lang="en-US" sz="2400" dirty="0" smtClean="0"/>
              <a:t>The Failure Mechanism (</a:t>
            </a:r>
            <a:r>
              <a:rPr lang="en-US" sz="2400" u="sng" dirty="0" smtClean="0"/>
              <a:t>including location and/or path</a:t>
            </a:r>
            <a:r>
              <a:rPr lang="en-US" sz="2400" dirty="0" smtClean="0"/>
              <a:t>)   (Step-by-step progression)</a:t>
            </a:r>
          </a:p>
          <a:p>
            <a:pPr lvl="1" eaLnBrk="1" hangingPunct="1">
              <a:buFontTx/>
              <a:buChar char="o"/>
            </a:pPr>
            <a:r>
              <a:rPr lang="en-US" sz="2400" dirty="0" smtClean="0"/>
              <a:t>The Resulting Impact on the Structure (e.g. Rapidity of failure, Breach characteristics)</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n-US" dirty="0" smtClean="0"/>
              <a:t>Origins</a:t>
            </a:r>
          </a:p>
        </p:txBody>
      </p:sp>
      <p:sp>
        <p:nvSpPr>
          <p:cNvPr id="3076" name="Rectangle 3"/>
          <p:cNvSpPr>
            <a:spLocks noGrp="1" noChangeArrowheads="1"/>
          </p:cNvSpPr>
          <p:nvPr>
            <p:ph idx="1"/>
          </p:nvPr>
        </p:nvSpPr>
        <p:spPr>
          <a:xfrm>
            <a:off x="457200" y="1295400"/>
            <a:ext cx="8229600" cy="4267199"/>
          </a:xfrm>
        </p:spPr>
        <p:txBody>
          <a:bodyPr>
            <a:noAutofit/>
          </a:bodyPr>
          <a:lstStyle/>
          <a:p>
            <a:pPr eaLnBrk="1" hangingPunct="1">
              <a:lnSpc>
                <a:spcPct val="80000"/>
              </a:lnSpc>
            </a:pPr>
            <a:r>
              <a:rPr lang="en-US" sz="2400" dirty="0" smtClean="0"/>
              <a:t>US Bureau of Reclamation performed initial deterministic studies for all of its dams.  A way to look after the dams long term.</a:t>
            </a:r>
          </a:p>
          <a:p>
            <a:pPr eaLnBrk="1" hangingPunct="1">
              <a:lnSpc>
                <a:spcPct val="80000"/>
              </a:lnSpc>
            </a:pPr>
            <a:endParaRPr lang="en-US" sz="2400" dirty="0" smtClean="0"/>
          </a:p>
          <a:p>
            <a:pPr eaLnBrk="1" hangingPunct="1">
              <a:lnSpc>
                <a:spcPct val="80000"/>
              </a:lnSpc>
            </a:pPr>
            <a:r>
              <a:rPr lang="en-US" sz="2400" dirty="0" smtClean="0"/>
              <a:t>Previous teams had tried to develop “minimum instrumentation requirements”, but could not agree on what they should be.</a:t>
            </a:r>
          </a:p>
          <a:p>
            <a:pPr eaLnBrk="1" hangingPunct="1">
              <a:lnSpc>
                <a:spcPct val="80000"/>
              </a:lnSpc>
            </a:pPr>
            <a:endParaRPr lang="en-US" sz="2400" dirty="0" smtClean="0"/>
          </a:p>
          <a:p>
            <a:pPr eaLnBrk="1" hangingPunct="1">
              <a:lnSpc>
                <a:spcPct val="80000"/>
              </a:lnSpc>
            </a:pPr>
            <a:r>
              <a:rPr lang="en-US" sz="2400" dirty="0" smtClean="0"/>
              <a:t>Team was formed to develop a process to address the long term monitoring issues. </a:t>
            </a:r>
          </a:p>
          <a:p>
            <a:pPr eaLnBrk="1" hangingPunct="1">
              <a:lnSpc>
                <a:spcPct val="80000"/>
              </a:lnSpc>
            </a:pPr>
            <a:endParaRPr lang="en-US" sz="2400" dirty="0" smtClean="0"/>
          </a:p>
          <a:p>
            <a:pPr eaLnBrk="1" hangingPunct="1">
              <a:lnSpc>
                <a:spcPct val="80000"/>
              </a:lnSpc>
            </a:pPr>
            <a:r>
              <a:rPr lang="en-US" sz="2400" dirty="0" smtClean="0"/>
              <a:t>The Probable Failure Mode Analyses (PFMA) process was developed.</a:t>
            </a:r>
          </a:p>
        </p:txBody>
      </p:sp>
      <p:sp>
        <p:nvSpPr>
          <p:cNvPr id="3074" name="Slide Number Placeholder 4"/>
          <p:cNvSpPr>
            <a:spLocks noGrp="1"/>
          </p:cNvSpPr>
          <p:nvPr>
            <p:ph type="sldNum" sz="quarter" idx="4294967295"/>
          </p:nvPr>
        </p:nvSpPr>
        <p:spPr>
          <a:xfrm>
            <a:off x="6553200" y="6356350"/>
            <a:ext cx="2133600" cy="365125"/>
          </a:xfrm>
          <a:prstGeom prst="rect">
            <a:avLst/>
          </a:prstGeom>
          <a:noFill/>
        </p:spPr>
        <p:txBody>
          <a:bodyPr/>
          <a:lstStyle/>
          <a:p>
            <a:pPr algn="ctr"/>
            <a:fld id="{930A3679-B6EB-4C82-A419-99BB66078892}" type="slidenum">
              <a:rPr lang="en-US" smtClean="0"/>
              <a:pPr algn="ctr"/>
              <a:t>3</a:t>
            </a:fld>
            <a:endParaRPr lang="en-US" smtClean="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124200" y="6356350"/>
            <a:ext cx="2895600" cy="365125"/>
          </a:xfrm>
          <a:prstGeom prst="rect">
            <a:avLst/>
          </a:prstGeom>
          <a:noFill/>
        </p:spPr>
        <p:txBody>
          <a:bodyPr/>
          <a:lstStyle/>
          <a:p>
            <a:fld id="{87739FAC-51D4-4E8B-8225-DD4DC0B08F12}" type="slidenum">
              <a:rPr lang="en-US" smtClean="0"/>
              <a:pPr/>
              <a:t>30</a:t>
            </a:fld>
            <a:endParaRPr lang="en-US" smtClean="0"/>
          </a:p>
        </p:txBody>
      </p:sp>
      <p:pic>
        <p:nvPicPr>
          <p:cNvPr id="14339" name="Picture 6" descr="Picture1"/>
          <p:cNvPicPr>
            <a:picLocks noChangeAspect="1" noChangeArrowheads="1"/>
          </p:cNvPicPr>
          <p:nvPr/>
        </p:nvPicPr>
        <p:blipFill>
          <a:blip r:embed="rId2" cstate="print"/>
          <a:srcRect/>
          <a:stretch>
            <a:fillRect/>
          </a:stretch>
        </p:blipFill>
        <p:spPr bwMode="auto">
          <a:xfrm>
            <a:off x="152400" y="914400"/>
            <a:ext cx="5083175" cy="3656013"/>
          </a:xfrm>
          <a:prstGeom prst="rect">
            <a:avLst/>
          </a:prstGeom>
          <a:noFill/>
          <a:ln w="9525">
            <a:noFill/>
            <a:miter lim="800000"/>
            <a:headEnd/>
            <a:tailEnd/>
          </a:ln>
        </p:spPr>
      </p:pic>
      <p:sp>
        <p:nvSpPr>
          <p:cNvPr id="1434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Example </a:t>
            </a:r>
          </a:p>
        </p:txBody>
      </p:sp>
      <p:pic>
        <p:nvPicPr>
          <p:cNvPr id="14341" name="Picture 4"/>
          <p:cNvPicPr>
            <a:picLocks noChangeAspect="1" noChangeArrowheads="1"/>
          </p:cNvPicPr>
          <p:nvPr/>
        </p:nvPicPr>
        <p:blipFill>
          <a:blip r:embed="rId3" cstate="print"/>
          <a:srcRect/>
          <a:stretch>
            <a:fillRect/>
          </a:stretch>
        </p:blipFill>
        <p:spPr bwMode="auto">
          <a:xfrm>
            <a:off x="4114800" y="2286000"/>
            <a:ext cx="4891088" cy="3659188"/>
          </a:xfrm>
          <a:prstGeom prst="rect">
            <a:avLst/>
          </a:prstGeom>
          <a:noFill/>
          <a:ln w="9525">
            <a:noFill/>
            <a:miter lim="800000"/>
            <a:headEnd/>
            <a:tailEnd/>
          </a:ln>
        </p:spPr>
      </p:pic>
      <p:sp>
        <p:nvSpPr>
          <p:cNvPr id="14342" name="Text Box 8"/>
          <p:cNvSpPr txBox="1">
            <a:spLocks noChangeArrowheads="1"/>
          </p:cNvSpPr>
          <p:nvPr/>
        </p:nvSpPr>
        <p:spPr bwMode="auto">
          <a:xfrm>
            <a:off x="228600" y="4648200"/>
            <a:ext cx="3657600" cy="915988"/>
          </a:xfrm>
          <a:prstGeom prst="rect">
            <a:avLst/>
          </a:prstGeom>
          <a:noFill/>
          <a:ln w="9525">
            <a:noFill/>
            <a:miter lim="800000"/>
            <a:headEnd/>
            <a:tailEnd/>
          </a:ln>
        </p:spPr>
        <p:txBody>
          <a:bodyPr>
            <a:spAutoFit/>
          </a:bodyPr>
          <a:lstStyle/>
          <a:p>
            <a:pPr>
              <a:spcBef>
                <a:spcPct val="50000"/>
              </a:spcBef>
            </a:pPr>
            <a:r>
              <a:rPr lang="en-US" dirty="0"/>
              <a:t>Surveying results indicated the dam had moved several inches since monitoring began</a:t>
            </a:r>
          </a:p>
        </p:txBody>
      </p:sp>
      <p:sp>
        <p:nvSpPr>
          <p:cNvPr id="7" name="TextBox 6"/>
          <p:cNvSpPr txBox="1"/>
          <p:nvPr/>
        </p:nvSpPr>
        <p:spPr>
          <a:xfrm>
            <a:off x="6096000" y="762000"/>
            <a:ext cx="2438400" cy="1477328"/>
          </a:xfrm>
          <a:prstGeom prst="rect">
            <a:avLst/>
          </a:prstGeom>
          <a:noFill/>
        </p:spPr>
        <p:txBody>
          <a:bodyPr wrap="square" rtlCol="0">
            <a:spAutoFit/>
          </a:bodyPr>
          <a:lstStyle/>
          <a:p>
            <a:r>
              <a:rPr lang="en-US" dirty="0" smtClean="0"/>
              <a:t>Review of geology indicated dam is founded on horizontally-bedded shale and clay seams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3124200" y="6356350"/>
            <a:ext cx="2895600" cy="365125"/>
          </a:xfrm>
          <a:prstGeom prst="rect">
            <a:avLst/>
          </a:prstGeom>
          <a:noFill/>
        </p:spPr>
        <p:txBody>
          <a:bodyPr/>
          <a:lstStyle/>
          <a:p>
            <a:fld id="{ABEC9543-9ADB-4F85-92C2-12D0BA8A488B}" type="slidenum">
              <a:rPr lang="en-US" smtClean="0"/>
              <a:pPr/>
              <a:t>31</a:t>
            </a:fld>
            <a:endParaRPr lang="en-US" smtClean="0"/>
          </a:p>
        </p:txBody>
      </p:sp>
      <p:sp>
        <p:nvSpPr>
          <p:cNvPr id="15363" name="Rectangle 2"/>
          <p:cNvSpPr>
            <a:spLocks noGrp="1" noChangeArrowheads="1"/>
          </p:cNvSpPr>
          <p:nvPr>
            <p:ph type="title"/>
          </p:nvPr>
        </p:nvSpPr>
        <p:spPr>
          <a:xfrm>
            <a:off x="685800" y="533400"/>
            <a:ext cx="7772400" cy="609600"/>
          </a:xfrm>
        </p:spPr>
        <p:txBody>
          <a:bodyPr>
            <a:noAutofit/>
          </a:bodyPr>
          <a:lstStyle/>
          <a:p>
            <a:pPr eaLnBrk="1" hangingPunct="1"/>
            <a:r>
              <a:rPr lang="en-US" dirty="0" smtClean="0"/>
              <a:t>Example  (cont.)</a:t>
            </a:r>
          </a:p>
        </p:txBody>
      </p:sp>
      <p:sp>
        <p:nvSpPr>
          <p:cNvPr id="416771" name="Rectangle 3"/>
          <p:cNvSpPr>
            <a:spLocks noGrp="1" noChangeArrowheads="1"/>
          </p:cNvSpPr>
          <p:nvPr>
            <p:ph type="body" idx="1"/>
          </p:nvPr>
        </p:nvSpPr>
        <p:spPr>
          <a:xfrm>
            <a:off x="457200" y="1295400"/>
            <a:ext cx="8229600" cy="4800600"/>
          </a:xfrm>
        </p:spPr>
        <p:txBody>
          <a:bodyPr/>
          <a:lstStyle/>
          <a:p>
            <a:pPr eaLnBrk="1" hangingPunct="1">
              <a:lnSpc>
                <a:spcPct val="80000"/>
              </a:lnSpc>
            </a:pPr>
            <a:r>
              <a:rPr lang="en-US" sz="2400" dirty="0" smtClean="0">
                <a:solidFill>
                  <a:srgbClr val="C00000"/>
                </a:solidFill>
              </a:rPr>
              <a:t>Unedited (insufficient detail):</a:t>
            </a:r>
            <a:r>
              <a:rPr lang="en-US" sz="2400" dirty="0" smtClean="0"/>
              <a:t>  Sliding of the concrete dam foundation</a:t>
            </a:r>
          </a:p>
          <a:p>
            <a:pPr eaLnBrk="1" hangingPunct="1">
              <a:lnSpc>
                <a:spcPct val="80000"/>
              </a:lnSpc>
              <a:buFontTx/>
              <a:buNone/>
            </a:pPr>
            <a:endParaRPr lang="en-US" sz="2400" dirty="0" smtClean="0"/>
          </a:p>
          <a:p>
            <a:pPr eaLnBrk="1" hangingPunct="1">
              <a:lnSpc>
                <a:spcPct val="80000"/>
              </a:lnSpc>
            </a:pPr>
            <a:r>
              <a:rPr lang="en-US" sz="2400" dirty="0" smtClean="0">
                <a:solidFill>
                  <a:srgbClr val="C00000"/>
                </a:solidFill>
              </a:rPr>
              <a:t>Edited:</a:t>
            </a:r>
            <a:r>
              <a:rPr lang="en-US" sz="1800" dirty="0" smtClean="0"/>
              <a:t>  </a:t>
            </a:r>
            <a:r>
              <a:rPr lang="en-US" sz="2400" dirty="0" smtClean="0"/>
              <a:t>As a result of high reservoir levels and (1) a </a:t>
            </a:r>
            <a:r>
              <a:rPr lang="en-US" sz="2400" u="sng" dirty="0" smtClean="0"/>
              <a:t>continuing increase in uplift pressure</a:t>
            </a:r>
            <a:r>
              <a:rPr lang="en-US" sz="2400" dirty="0" smtClean="0"/>
              <a:t> on the old shale layer slide plane, or (2) a </a:t>
            </a:r>
            <a:r>
              <a:rPr lang="en-US" sz="2400" u="sng" dirty="0" smtClean="0"/>
              <a:t>decrease in shearing resistance</a:t>
            </a:r>
            <a:r>
              <a:rPr lang="en-US" sz="2400" dirty="0" smtClean="0"/>
              <a:t> due to gradual creep on the slide plane,  sliding of the buttresses initiates.  Major </a:t>
            </a:r>
            <a:r>
              <a:rPr lang="en-US" sz="2400" u="sng" dirty="0" smtClean="0"/>
              <a:t>differential movement between two buttresses takes place causing the deck slabs to be unseated</a:t>
            </a:r>
            <a:r>
              <a:rPr lang="en-US" sz="2400" dirty="0" smtClean="0"/>
              <a:t> from their simply supported condition on the corbels.  </a:t>
            </a:r>
            <a:r>
              <a:rPr lang="en-US" sz="2400" u="sng" dirty="0" smtClean="0"/>
              <a:t>Breaching </a:t>
            </a:r>
            <a:r>
              <a:rPr lang="en-US" sz="2400" dirty="0" smtClean="0"/>
              <a:t>failure of the concrete dam </a:t>
            </a:r>
            <a:r>
              <a:rPr lang="en-US" sz="2400" u="sng" dirty="0" smtClean="0"/>
              <a:t>through two bays quickly results followed by failure of adjacent buttresses due to lateral water load.</a:t>
            </a:r>
            <a:r>
              <a:rPr lang="en-US" sz="2800" u="sng"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6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3124200" y="6356350"/>
            <a:ext cx="2895600" cy="365125"/>
          </a:xfrm>
          <a:prstGeom prst="rect">
            <a:avLst/>
          </a:prstGeom>
          <a:noFill/>
        </p:spPr>
        <p:txBody>
          <a:bodyPr/>
          <a:lstStyle/>
          <a:p>
            <a:fld id="{5E27543C-B353-4774-A554-BE2354E413A0}" type="slidenum">
              <a:rPr lang="en-US" smtClean="0"/>
              <a:pPr/>
              <a:t>32</a:t>
            </a:fld>
            <a:endParaRPr lang="en-US" smtClean="0"/>
          </a:p>
        </p:txBody>
      </p:sp>
      <p:sp>
        <p:nvSpPr>
          <p:cNvPr id="20483"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smtClean="0"/>
              <a:t>Review Consequences of Failure</a:t>
            </a:r>
          </a:p>
        </p:txBody>
      </p:sp>
      <p:sp>
        <p:nvSpPr>
          <p:cNvPr id="20484" name="Rectangle 3"/>
          <p:cNvSpPr>
            <a:spLocks noGrp="1" noChangeArrowheads="1"/>
          </p:cNvSpPr>
          <p:nvPr>
            <p:ph type="body" idx="1"/>
          </p:nvPr>
        </p:nvSpPr>
        <p:spPr>
          <a:xfrm>
            <a:off x="457200" y="1219200"/>
            <a:ext cx="8229600" cy="4724400"/>
          </a:xfrm>
        </p:spPr>
        <p:txBody>
          <a:bodyPr/>
          <a:lstStyle/>
          <a:p>
            <a:pPr eaLnBrk="1" hangingPunct="1">
              <a:lnSpc>
                <a:spcPct val="80000"/>
              </a:lnSpc>
            </a:pPr>
            <a:r>
              <a:rPr lang="en-US" sz="2400" dirty="0" smtClean="0"/>
              <a:t>If the Dam were to breach by this mechanism, at risk would be a highway, a railroad, two bridges, farmhouses, a gas pumping station, an aggregate plant, a barley mill, a transmission line, and the town of Ledger.  There is little recreation activity downstream of the dam.  The total population at risk is estimated at about 1400.</a:t>
            </a:r>
          </a:p>
          <a:p>
            <a:pPr eaLnBrk="1" hangingPunct="1">
              <a:lnSpc>
                <a:spcPct val="80000"/>
              </a:lnSpc>
              <a:buFontTx/>
              <a:buNone/>
            </a:pPr>
            <a:endParaRPr lang="en-US" sz="2400" dirty="0" smtClean="0"/>
          </a:p>
          <a:p>
            <a:pPr eaLnBrk="1" hangingPunct="1">
              <a:lnSpc>
                <a:spcPct val="80000"/>
              </a:lnSpc>
            </a:pPr>
            <a:r>
              <a:rPr lang="en-US" sz="2400" dirty="0" smtClean="0"/>
              <a:t>The embankment is constructed of </a:t>
            </a:r>
            <a:r>
              <a:rPr lang="en-US" sz="2400" dirty="0" err="1" smtClean="0"/>
              <a:t>silty</a:t>
            </a:r>
            <a:r>
              <a:rPr lang="en-US" sz="2400" dirty="0" smtClean="0"/>
              <a:t> material with a low PI and the alluvium is mostly </a:t>
            </a:r>
            <a:r>
              <a:rPr lang="en-US" sz="2400" dirty="0" err="1" smtClean="0"/>
              <a:t>cohesionless</a:t>
            </a:r>
            <a:r>
              <a:rPr lang="en-US" sz="2400" dirty="0" smtClean="0"/>
              <a:t> sand, a rapid erosion breach would likely occur down to bedrock.</a:t>
            </a:r>
          </a:p>
          <a:p>
            <a:pPr eaLnBrk="1" hangingPunct="1">
              <a:lnSpc>
                <a:spcPct val="80000"/>
              </a:lnSpc>
            </a:pPr>
            <a:endParaRPr lang="en-US" sz="2400" dirty="0" smtClean="0"/>
          </a:p>
          <a:p>
            <a:pPr eaLnBrk="1" hangingPunct="1">
              <a:lnSpc>
                <a:spcPct val="80000"/>
              </a:lnSpc>
            </a:pPr>
            <a:r>
              <a:rPr lang="en-US" sz="2400" dirty="0" smtClean="0"/>
              <a:t>(But, don’t rule out a potential failure mode with low consequences if it has a high likelihood of occurrence)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3124200" y="6356350"/>
            <a:ext cx="2895600" cy="365125"/>
          </a:xfrm>
          <a:prstGeom prst="rect">
            <a:avLst/>
          </a:prstGeom>
          <a:noFill/>
        </p:spPr>
        <p:txBody>
          <a:bodyPr/>
          <a:lstStyle/>
          <a:p>
            <a:fld id="{49E87D69-D597-422D-9D7B-65B385E227D6}" type="slidenum">
              <a:rPr lang="en-US" smtClean="0"/>
              <a:pPr/>
              <a:t>33</a:t>
            </a:fld>
            <a:endParaRPr lang="en-US" smtClean="0"/>
          </a:p>
        </p:txBody>
      </p:sp>
      <p:sp>
        <p:nvSpPr>
          <p:cNvPr id="21507" name="Rectangle 2"/>
          <p:cNvSpPr>
            <a:spLocks noGrp="1" noChangeArrowheads="1"/>
          </p:cNvSpPr>
          <p:nvPr>
            <p:ph type="title"/>
          </p:nvPr>
        </p:nvSpPr>
        <p:spPr/>
        <p:txBody>
          <a:bodyPr>
            <a:normAutofit/>
          </a:bodyPr>
          <a:lstStyle/>
          <a:p>
            <a:pPr eaLnBrk="1" hangingPunct="1"/>
            <a:r>
              <a:rPr lang="en-US" dirty="0" smtClean="0"/>
              <a:t>Analysis</a:t>
            </a:r>
          </a:p>
        </p:txBody>
      </p:sp>
      <p:sp>
        <p:nvSpPr>
          <p:cNvPr id="21508" name="Rectangle 3"/>
          <p:cNvSpPr>
            <a:spLocks noGrp="1" noChangeArrowheads="1"/>
          </p:cNvSpPr>
          <p:nvPr>
            <p:ph type="body" idx="1"/>
          </p:nvPr>
        </p:nvSpPr>
        <p:spPr>
          <a:xfrm>
            <a:off x="457200" y="1371600"/>
            <a:ext cx="8229600" cy="4267199"/>
          </a:xfrm>
        </p:spPr>
        <p:txBody>
          <a:bodyPr/>
          <a:lstStyle/>
          <a:p>
            <a:pPr eaLnBrk="1" hangingPunct="1">
              <a:lnSpc>
                <a:spcPct val="80000"/>
              </a:lnSpc>
            </a:pPr>
            <a:r>
              <a:rPr lang="en-US" sz="2800" dirty="0" smtClean="0"/>
              <a:t>For each potential failure mode:</a:t>
            </a:r>
          </a:p>
          <a:p>
            <a:pPr eaLnBrk="1" hangingPunct="1">
              <a:lnSpc>
                <a:spcPct val="80000"/>
              </a:lnSpc>
            </a:pPr>
            <a:r>
              <a:rPr lang="en-US" sz="2800" dirty="0" smtClean="0"/>
              <a:t>List adverse or “more likely” factors</a:t>
            </a:r>
          </a:p>
          <a:p>
            <a:pPr eaLnBrk="1" hangingPunct="1">
              <a:lnSpc>
                <a:spcPct val="80000"/>
              </a:lnSpc>
            </a:pPr>
            <a:r>
              <a:rPr lang="en-US" sz="2800" dirty="0" smtClean="0"/>
              <a:t>List favorable or “less likely” factors</a:t>
            </a:r>
          </a:p>
          <a:p>
            <a:pPr eaLnBrk="1" hangingPunct="1">
              <a:lnSpc>
                <a:spcPct val="80000"/>
              </a:lnSpc>
            </a:pPr>
            <a:r>
              <a:rPr lang="en-US" sz="2800" dirty="0" smtClean="0"/>
              <a:t>Flesh them out so they can be understood by others and years down the road (ask, “why did we say that?,” and write down the answer)</a:t>
            </a:r>
          </a:p>
          <a:p>
            <a:pPr eaLnBrk="1" hangingPunct="1">
              <a:lnSpc>
                <a:spcPct val="80000"/>
              </a:lnSpc>
            </a:pPr>
            <a:r>
              <a:rPr lang="en-US" sz="2800" dirty="0" smtClean="0"/>
              <a:t>Perform an evaluation of the potential risk – suggest using semi-quantitative approach described in next section.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3124200" y="6356350"/>
            <a:ext cx="2895600" cy="365125"/>
          </a:xfrm>
          <a:prstGeom prst="rect">
            <a:avLst/>
          </a:prstGeom>
          <a:noFill/>
        </p:spPr>
        <p:txBody>
          <a:bodyPr/>
          <a:lstStyle/>
          <a:p>
            <a:fld id="{E4F59E7E-903B-48AE-84DD-C1249C2C8700}" type="slidenum">
              <a:rPr lang="en-US" smtClean="0"/>
              <a:pPr/>
              <a:t>34</a:t>
            </a:fld>
            <a:endParaRPr lang="en-US" smtClean="0"/>
          </a:p>
        </p:txBody>
      </p:sp>
      <p:sp>
        <p:nvSpPr>
          <p:cNvPr id="23555"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Adverse “More Likely” Factors</a:t>
            </a:r>
          </a:p>
        </p:txBody>
      </p:sp>
      <p:sp>
        <p:nvSpPr>
          <p:cNvPr id="23556" name="Rectangle 3"/>
          <p:cNvSpPr>
            <a:spLocks noGrp="1" noChangeArrowheads="1"/>
          </p:cNvSpPr>
          <p:nvPr>
            <p:ph type="body" idx="1"/>
          </p:nvPr>
        </p:nvSpPr>
        <p:spPr>
          <a:xfrm>
            <a:off x="457200" y="990600"/>
            <a:ext cx="8229600" cy="5105400"/>
          </a:xfrm>
        </p:spPr>
        <p:txBody>
          <a:bodyPr>
            <a:normAutofit lnSpcReduction="10000"/>
          </a:bodyPr>
          <a:lstStyle/>
          <a:p>
            <a:pPr eaLnBrk="1" hangingPunct="1">
              <a:lnSpc>
                <a:spcPct val="80000"/>
              </a:lnSpc>
            </a:pPr>
            <a:r>
              <a:rPr lang="en-AU" sz="2000" dirty="0" smtClean="0"/>
              <a:t>The gravel alluvium </a:t>
            </a:r>
            <a:r>
              <a:rPr lang="en-AU" sz="2000" i="1" dirty="0" smtClean="0"/>
              <a:t>in contact with the embankment core on the downstream side of the </a:t>
            </a:r>
            <a:r>
              <a:rPr lang="en-AU" sz="2000" i="1" dirty="0" err="1" smtClean="0"/>
              <a:t>cutoff</a:t>
            </a:r>
            <a:r>
              <a:rPr lang="en-AU" sz="2000" i="1" dirty="0" smtClean="0"/>
              <a:t> trench </a:t>
            </a:r>
            <a:r>
              <a:rPr lang="en-AU" sz="2000" dirty="0" smtClean="0"/>
              <a:t>is similar to the transition zones which do not meet </a:t>
            </a:r>
            <a:r>
              <a:rPr lang="en-AU" sz="2000" i="1" dirty="0" smtClean="0"/>
              <a:t>modern “no erosion”</a:t>
            </a:r>
            <a:r>
              <a:rPr lang="en-AU" sz="2000" dirty="0" smtClean="0"/>
              <a:t> filter criteria </a:t>
            </a:r>
            <a:r>
              <a:rPr lang="en-AU" sz="2000" i="1" dirty="0" smtClean="0"/>
              <a:t>relative to the core base soil</a:t>
            </a:r>
            <a:r>
              <a:rPr lang="en-AU" sz="2000" dirty="0" smtClean="0"/>
              <a:t>.</a:t>
            </a:r>
          </a:p>
          <a:p>
            <a:pPr eaLnBrk="1" hangingPunct="1">
              <a:lnSpc>
                <a:spcPct val="80000"/>
              </a:lnSpc>
            </a:pPr>
            <a:r>
              <a:rPr lang="en-AU" sz="2000" dirty="0" smtClean="0"/>
              <a:t>The gravel alluvium may be internally unstable</a:t>
            </a:r>
            <a:r>
              <a:rPr lang="en-AU" sz="2000" i="1" dirty="0" smtClean="0"/>
              <a:t>, leading to erosion of the finer fraction through the coarser fraction and even worse filter compatibility with the core</a:t>
            </a:r>
            <a:r>
              <a:rPr lang="en-AU" sz="2000" dirty="0" smtClean="0"/>
              <a:t>.</a:t>
            </a:r>
          </a:p>
          <a:p>
            <a:pPr eaLnBrk="1" hangingPunct="1">
              <a:lnSpc>
                <a:spcPct val="80000"/>
              </a:lnSpc>
            </a:pPr>
            <a:r>
              <a:rPr lang="en-AU" sz="2000" dirty="0" smtClean="0"/>
              <a:t>The reservoir has never filled to the top of joint use</a:t>
            </a:r>
            <a:r>
              <a:rPr lang="en-AU" sz="2000" i="1" dirty="0" smtClean="0"/>
              <a:t>; it has only been within 9 feet of this level; most dam failures occur at high reservoir levels; the reservoir would fill here for a 50 to 100-year snow pack (based on reservoir </a:t>
            </a:r>
            <a:r>
              <a:rPr lang="en-AU" sz="2000" i="1" dirty="0" err="1" smtClean="0"/>
              <a:t>exceedance</a:t>
            </a:r>
            <a:r>
              <a:rPr lang="en-AU" sz="2000" i="1" dirty="0" smtClean="0"/>
              <a:t> probability curves from historical operation).</a:t>
            </a:r>
            <a:endParaRPr lang="en-AU" sz="2000" dirty="0" smtClean="0"/>
          </a:p>
          <a:p>
            <a:pPr eaLnBrk="1" hangingPunct="1">
              <a:lnSpc>
                <a:spcPct val="80000"/>
              </a:lnSpc>
            </a:pPr>
            <a:r>
              <a:rPr lang="en-AU" sz="2000" dirty="0" smtClean="0"/>
              <a:t>The core can sustain a roof or pipe</a:t>
            </a:r>
            <a:r>
              <a:rPr lang="en-AU" sz="2000" i="1" dirty="0" smtClean="0"/>
              <a:t>; the material was well compacted (to 100 percent of laboratory maximum), and contains some plasticity (average Plasticity Index ~ 11).</a:t>
            </a:r>
            <a:endParaRPr lang="en-AU" sz="2000" dirty="0" smtClean="0"/>
          </a:p>
          <a:p>
            <a:pPr eaLnBrk="1" hangingPunct="1">
              <a:lnSpc>
                <a:spcPct val="80000"/>
              </a:lnSpc>
            </a:pPr>
            <a:r>
              <a:rPr lang="en-AU" sz="2000" dirty="0" smtClean="0"/>
              <a:t>There is likely a </a:t>
            </a:r>
            <a:r>
              <a:rPr lang="en-AU" sz="2000" i="1" dirty="0" smtClean="0"/>
              <a:t>significant seepage </a:t>
            </a:r>
            <a:r>
              <a:rPr lang="en-AU" sz="2000" dirty="0" smtClean="0"/>
              <a:t>gradient </a:t>
            </a:r>
            <a:r>
              <a:rPr lang="en-AU" sz="2000" i="1" dirty="0" smtClean="0"/>
              <a:t>from the core </a:t>
            </a:r>
            <a:r>
              <a:rPr lang="en-AU" sz="2000" dirty="0" smtClean="0"/>
              <a:t>into the </a:t>
            </a:r>
            <a:r>
              <a:rPr lang="en-AU" sz="2000" i="1" dirty="0" smtClean="0"/>
              <a:t>downstream </a:t>
            </a:r>
            <a:r>
              <a:rPr lang="en-AU" sz="2000" dirty="0" smtClean="0"/>
              <a:t>gravel foundation</a:t>
            </a:r>
            <a:r>
              <a:rPr lang="en-AU" sz="2000" i="1" dirty="0" smtClean="0"/>
              <a:t>, as evidenced by the hydraulic </a:t>
            </a:r>
            <a:r>
              <a:rPr lang="en-AU" sz="2000" i="1" dirty="0" err="1" smtClean="0"/>
              <a:t>piezometers</a:t>
            </a:r>
            <a:r>
              <a:rPr lang="en-AU" sz="2000" i="1" dirty="0" smtClean="0"/>
              <a:t> installed during original construction (and since abandoned)</a:t>
            </a:r>
            <a:r>
              <a:rPr lang="en-AU" sz="2000" dirty="0" smtClean="0"/>
              <a:t>.</a:t>
            </a:r>
            <a:endParaRPr lang="en-AU" sz="2000" i="1" dirty="0" smtClean="0"/>
          </a:p>
          <a:p>
            <a:pPr eaLnBrk="1" hangingPunct="1">
              <a:lnSpc>
                <a:spcPct val="80000"/>
              </a:lnSpc>
            </a:pPr>
            <a:r>
              <a:rPr lang="en-AU" sz="2000" i="1" dirty="0" smtClean="0"/>
              <a:t>It is likely that </a:t>
            </a:r>
            <a:r>
              <a:rPr lang="en-AU" sz="2000" dirty="0" smtClean="0"/>
              <a:t>all flow through the foundation cannot be observed </a:t>
            </a:r>
            <a:r>
              <a:rPr lang="en-AU" sz="2000" i="1" dirty="0" smtClean="0"/>
              <a:t>due to the thickness and pervious nature (</a:t>
            </a:r>
            <a:r>
              <a:rPr lang="en-AU" sz="2000" i="1" dirty="0" err="1" smtClean="0"/>
              <a:t>transmissivity</a:t>
            </a:r>
            <a:r>
              <a:rPr lang="en-AU" sz="2000" i="1" dirty="0" smtClean="0"/>
              <a:t>) of the alluvium.</a:t>
            </a:r>
            <a:endParaRPr lang="en-US" sz="2000" i="1"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3124200" y="6356350"/>
            <a:ext cx="2895600" cy="365125"/>
          </a:xfrm>
          <a:prstGeom prst="rect">
            <a:avLst/>
          </a:prstGeom>
          <a:noFill/>
        </p:spPr>
        <p:txBody>
          <a:bodyPr/>
          <a:lstStyle/>
          <a:p>
            <a:fld id="{063FD176-9263-48DC-B024-9A6BC8E33E10}" type="slidenum">
              <a:rPr lang="en-US" smtClean="0"/>
              <a:pPr/>
              <a:t>35</a:t>
            </a:fld>
            <a:endParaRPr lang="en-US" smtClean="0"/>
          </a:p>
        </p:txBody>
      </p:sp>
      <p:sp>
        <p:nvSpPr>
          <p:cNvPr id="24579" name="Rectangle 2"/>
          <p:cNvSpPr>
            <a:spLocks noGrp="1" noChangeArrowheads="1"/>
          </p:cNvSpPr>
          <p:nvPr>
            <p:ph type="title"/>
          </p:nvPr>
        </p:nvSpPr>
        <p:spPr/>
        <p:txBody>
          <a:bodyPr>
            <a:normAutofit fontScale="90000"/>
          </a:bodyPr>
          <a:lstStyle/>
          <a:p>
            <a:pPr eaLnBrk="1" hangingPunct="1"/>
            <a:r>
              <a:rPr lang="en-US" dirty="0" smtClean="0"/>
              <a:t>Favorable or “Less Likely” Factors</a:t>
            </a:r>
          </a:p>
        </p:txBody>
      </p:sp>
      <p:sp>
        <p:nvSpPr>
          <p:cNvPr id="24580" name="Rectangle 3"/>
          <p:cNvSpPr>
            <a:spLocks noGrp="1" noChangeArrowheads="1"/>
          </p:cNvSpPr>
          <p:nvPr>
            <p:ph type="body" idx="1"/>
          </p:nvPr>
        </p:nvSpPr>
        <p:spPr>
          <a:xfrm>
            <a:off x="457200" y="1295400"/>
            <a:ext cx="8229600" cy="4572000"/>
          </a:xfrm>
        </p:spPr>
        <p:txBody>
          <a:bodyPr>
            <a:noAutofit/>
          </a:bodyPr>
          <a:lstStyle/>
          <a:p>
            <a:pPr eaLnBrk="1" hangingPunct="1">
              <a:lnSpc>
                <a:spcPct val="80000"/>
              </a:lnSpc>
            </a:pPr>
            <a:r>
              <a:rPr lang="en-AU" sz="2400" dirty="0" smtClean="0"/>
              <a:t>Very little seepage is seen downstream</a:t>
            </a:r>
            <a:r>
              <a:rPr lang="en-AU" sz="2400" i="1" dirty="0" smtClean="0"/>
              <a:t>; the weir at the downstream toe, which records about 10 gal/min at high reservoir when there is no preceding precipitation, indicating the core is relatively impermeable; these flow rates may be too small to initiate erosion.</a:t>
            </a:r>
          </a:p>
          <a:p>
            <a:pPr eaLnBrk="1" hangingPunct="1">
              <a:lnSpc>
                <a:spcPct val="80000"/>
              </a:lnSpc>
            </a:pPr>
            <a:r>
              <a:rPr lang="en-AU" sz="2400" dirty="0" smtClean="0"/>
              <a:t>The core material is well compacted</a:t>
            </a:r>
            <a:r>
              <a:rPr lang="en-AU" sz="2400" i="1" dirty="0" smtClean="0"/>
              <a:t> (to 100 percent of laboratory maximum) </a:t>
            </a:r>
            <a:r>
              <a:rPr lang="en-AU" sz="2400" dirty="0" smtClean="0"/>
              <a:t>and has some plasticity</a:t>
            </a:r>
            <a:r>
              <a:rPr lang="en-AU" sz="2400" i="1" dirty="0" smtClean="0"/>
              <a:t> (average Plasticity Index ~ 11), both of which reduce its susceptibility to erosion.</a:t>
            </a:r>
          </a:p>
          <a:p>
            <a:pPr eaLnBrk="1" hangingPunct="1">
              <a:lnSpc>
                <a:spcPct val="80000"/>
              </a:lnSpc>
            </a:pPr>
            <a:r>
              <a:rPr lang="en-AU" sz="2400" dirty="0" smtClean="0"/>
              <a:t>N</a:t>
            </a:r>
            <a:r>
              <a:rPr lang="en-AU" sz="2400" i="1" dirty="0" smtClean="0"/>
              <a:t>o benches were left in the excavation profile that could cause cracking and the abutments were excavated to smooth slopes less than 2H:1V.</a:t>
            </a:r>
            <a:endParaRPr lang="en-US" sz="2400" i="1" dirty="0" smtClean="0"/>
          </a:p>
          <a:p>
            <a:pPr eaLnBrk="1" hangingPunct="1">
              <a:lnSpc>
                <a:spcPct val="80000"/>
              </a:lnSpc>
            </a:pPr>
            <a:r>
              <a:rPr lang="en-US" sz="2400" i="1" dirty="0" smtClean="0"/>
              <a:t>If erosion of the core initiates, </a:t>
            </a:r>
            <a:r>
              <a:rPr lang="en-US" sz="2400" dirty="0" smtClean="0"/>
              <a:t>the gravel alluvium may plug off before complete breach occurs</a:t>
            </a:r>
            <a:r>
              <a:rPr lang="en-US" sz="2400" i="1" dirty="0" smtClean="0"/>
              <a:t> (see criteria for “some erosion” or “excessive erosion”, Foster and Fell, 2001).</a:t>
            </a:r>
            <a:r>
              <a:rPr lang="en-US" sz="2400" dirty="0" smtClean="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p:txBody>
          <a:bodyPr/>
          <a:lstStyle/>
          <a:p>
            <a:r>
              <a:rPr lang="en-US" dirty="0" smtClean="0"/>
              <a:t>The risk for each potential failure mode can be screened at this point using the semi-quantitative approach described in the next section.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4294967295"/>
          </p:nvPr>
        </p:nvSpPr>
        <p:spPr>
          <a:xfrm>
            <a:off x="3124200" y="6356350"/>
            <a:ext cx="2895600" cy="365125"/>
          </a:xfrm>
          <a:prstGeom prst="rect">
            <a:avLst/>
          </a:prstGeom>
          <a:noFill/>
        </p:spPr>
        <p:txBody>
          <a:bodyPr/>
          <a:lstStyle/>
          <a:p>
            <a:fld id="{C1EBBAD6-3FAD-4053-A7E2-8FB676F7EA19}" type="slidenum">
              <a:rPr lang="en-US" smtClean="0"/>
              <a:pPr/>
              <a:t>37</a:t>
            </a:fld>
            <a:endParaRPr lang="en-US" smtClean="0"/>
          </a:p>
        </p:txBody>
      </p:sp>
      <p:sp>
        <p:nvSpPr>
          <p:cNvPr id="30723" name="Rectangle 2"/>
          <p:cNvSpPr>
            <a:spLocks noGrp="1" noChangeArrowheads="1"/>
          </p:cNvSpPr>
          <p:nvPr>
            <p:ph type="title"/>
          </p:nvPr>
        </p:nvSpPr>
        <p:spPr/>
        <p:txBody>
          <a:bodyPr>
            <a:noAutofit/>
          </a:bodyPr>
          <a:lstStyle/>
          <a:p>
            <a:pPr eaLnBrk="1" hangingPunct="1"/>
            <a:r>
              <a:rPr lang="en-US" dirty="0" smtClean="0"/>
              <a:t>Potential Failure Mode Considerations</a:t>
            </a:r>
          </a:p>
        </p:txBody>
      </p:sp>
      <p:sp>
        <p:nvSpPr>
          <p:cNvPr id="30724" name="Rectangle 3"/>
          <p:cNvSpPr>
            <a:spLocks noGrp="1" noChangeArrowheads="1"/>
          </p:cNvSpPr>
          <p:nvPr>
            <p:ph type="body" idx="1"/>
          </p:nvPr>
        </p:nvSpPr>
        <p:spPr>
          <a:xfrm>
            <a:off x="457200" y="1447800"/>
            <a:ext cx="8229600" cy="4678363"/>
          </a:xfrm>
        </p:spPr>
        <p:txBody>
          <a:bodyPr/>
          <a:lstStyle/>
          <a:p>
            <a:pPr eaLnBrk="1" hangingPunct="1"/>
            <a:r>
              <a:rPr lang="en-US" sz="2400" dirty="0" smtClean="0"/>
              <a:t>Reduced spillway capacity (debris, gate malfunction, orifice flow under gates, fuse plug fails to erode, etc.) leads to overtopping erosion</a:t>
            </a:r>
          </a:p>
          <a:p>
            <a:pPr eaLnBrk="1" hangingPunct="1"/>
            <a:r>
              <a:rPr lang="en-US" sz="2400" dirty="0" err="1" smtClean="0"/>
              <a:t>Mis</a:t>
            </a:r>
            <a:r>
              <a:rPr lang="en-US" sz="2400" dirty="0" smtClean="0"/>
              <a:t>-operation due to faulty instrumentation</a:t>
            </a:r>
          </a:p>
          <a:p>
            <a:pPr eaLnBrk="1" hangingPunct="1"/>
            <a:r>
              <a:rPr lang="en-US" sz="2400" dirty="0" smtClean="0"/>
              <a:t>Stagnation pressure or </a:t>
            </a:r>
            <a:r>
              <a:rPr lang="en-US" sz="2400" dirty="0" err="1" smtClean="0"/>
              <a:t>cavitation</a:t>
            </a:r>
            <a:r>
              <a:rPr lang="en-US" sz="2400" dirty="0" smtClean="0"/>
              <a:t> failure of spillway chutes or linings</a:t>
            </a:r>
          </a:p>
          <a:p>
            <a:pPr eaLnBrk="1" hangingPunct="1"/>
            <a:r>
              <a:rPr lang="en-US" sz="2400" dirty="0" smtClean="0"/>
              <a:t>Overtopping of spillway walls leading to erosion</a:t>
            </a:r>
          </a:p>
          <a:p>
            <a:pPr eaLnBrk="1" hangingPunct="1"/>
            <a:r>
              <a:rPr lang="en-US" sz="2400" dirty="0" smtClean="0"/>
              <a:t>Failure of large spillway gates releasing life-threatening flows (inadvertent opening from communications problem or drum gate lowering, buckling of radial gate arms (seismic or friction))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4294967295"/>
          </p:nvPr>
        </p:nvSpPr>
        <p:spPr>
          <a:xfrm>
            <a:off x="3124200" y="6356350"/>
            <a:ext cx="2895600" cy="365125"/>
          </a:xfrm>
          <a:prstGeom prst="rect">
            <a:avLst/>
          </a:prstGeom>
          <a:noFill/>
        </p:spPr>
        <p:txBody>
          <a:bodyPr/>
          <a:lstStyle/>
          <a:p>
            <a:fld id="{D19125EE-3F0A-495A-871C-7E8FFEF112F5}" type="slidenum">
              <a:rPr lang="en-US" smtClean="0"/>
              <a:pPr/>
              <a:t>38</a:t>
            </a:fld>
            <a:endParaRPr lang="en-US" smtClean="0"/>
          </a:p>
        </p:txBody>
      </p:sp>
      <p:sp>
        <p:nvSpPr>
          <p:cNvPr id="31747" name="Rectangle 2"/>
          <p:cNvSpPr>
            <a:spLocks noGrp="1" noChangeArrowheads="1"/>
          </p:cNvSpPr>
          <p:nvPr>
            <p:ph type="title"/>
          </p:nvPr>
        </p:nvSpPr>
        <p:spPr/>
        <p:txBody>
          <a:bodyPr>
            <a:noAutofit/>
          </a:bodyPr>
          <a:lstStyle/>
          <a:p>
            <a:pPr eaLnBrk="1" hangingPunct="1"/>
            <a:r>
              <a:rPr lang="en-US" dirty="0" smtClean="0"/>
              <a:t>Potential Failure Mode Considerations (cont.)</a:t>
            </a:r>
          </a:p>
        </p:txBody>
      </p:sp>
      <p:sp>
        <p:nvSpPr>
          <p:cNvPr id="31748" name="Rectangle 3"/>
          <p:cNvSpPr>
            <a:spLocks noGrp="1" noChangeArrowheads="1"/>
          </p:cNvSpPr>
          <p:nvPr>
            <p:ph type="body" idx="1"/>
          </p:nvPr>
        </p:nvSpPr>
        <p:spPr/>
        <p:txBody>
          <a:bodyPr/>
          <a:lstStyle/>
          <a:p>
            <a:pPr eaLnBrk="1" hangingPunct="1"/>
            <a:r>
              <a:rPr lang="en-US" sz="2400" dirty="0" smtClean="0"/>
              <a:t>Piping of alluvial material from beneath concrete dams</a:t>
            </a:r>
          </a:p>
          <a:p>
            <a:pPr eaLnBrk="1" hangingPunct="1"/>
            <a:r>
              <a:rPr lang="en-US" sz="2400" dirty="0" smtClean="0"/>
              <a:t>Internal erosion of embankments</a:t>
            </a:r>
          </a:p>
          <a:p>
            <a:pPr lvl="1" eaLnBrk="1" hangingPunct="1">
              <a:buFontTx/>
              <a:buChar char="o"/>
            </a:pPr>
            <a:r>
              <a:rPr lang="en-US" sz="2400" dirty="0" smtClean="0"/>
              <a:t>Along vulnerable paths including adjacent or into conduits or walls and into drains</a:t>
            </a:r>
          </a:p>
          <a:p>
            <a:pPr lvl="1" eaLnBrk="1" hangingPunct="1">
              <a:buFontTx/>
              <a:buChar char="o"/>
            </a:pPr>
            <a:r>
              <a:rPr lang="en-US" sz="2400" dirty="0" smtClean="0"/>
              <a:t>Through flaws caused by differential settlement, arching, poor construction, etc.</a:t>
            </a:r>
          </a:p>
          <a:p>
            <a:pPr lvl="1" eaLnBrk="1" hangingPunct="1">
              <a:buFontTx/>
              <a:buChar char="o"/>
            </a:pPr>
            <a:r>
              <a:rPr lang="en-US" sz="2400" dirty="0" smtClean="0"/>
              <a:t>Into geologic defects such as open joints or open-work gravel</a:t>
            </a:r>
          </a:p>
          <a:p>
            <a:pPr lvl="1" eaLnBrk="1" hangingPunct="1">
              <a:buFontTx/>
              <a:buChar char="o"/>
            </a:pPr>
            <a:r>
              <a:rPr lang="en-US" sz="2400" dirty="0" smtClean="0"/>
              <a:t>From low permeability layer at toe of embankment perhaps leading to heave or blow-out</a:t>
            </a:r>
            <a:endParaRPr lang="en-US" sz="2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4294967295"/>
          </p:nvPr>
        </p:nvSpPr>
        <p:spPr>
          <a:xfrm>
            <a:off x="3124200" y="6356350"/>
            <a:ext cx="2895600" cy="365125"/>
          </a:xfrm>
          <a:prstGeom prst="rect">
            <a:avLst/>
          </a:prstGeom>
          <a:noFill/>
        </p:spPr>
        <p:txBody>
          <a:bodyPr/>
          <a:lstStyle/>
          <a:p>
            <a:fld id="{B7BD4098-E959-4C11-AFDC-AE041F0F2937}" type="slidenum">
              <a:rPr lang="en-US" smtClean="0"/>
              <a:pPr/>
              <a:t>39</a:t>
            </a:fld>
            <a:endParaRPr lang="en-US" smtClean="0"/>
          </a:p>
        </p:txBody>
      </p:sp>
      <p:sp>
        <p:nvSpPr>
          <p:cNvPr id="32771" name="Rectangle 2"/>
          <p:cNvSpPr>
            <a:spLocks noGrp="1" noChangeArrowheads="1"/>
          </p:cNvSpPr>
          <p:nvPr>
            <p:ph type="title"/>
          </p:nvPr>
        </p:nvSpPr>
        <p:spPr/>
        <p:txBody>
          <a:bodyPr>
            <a:noAutofit/>
          </a:bodyPr>
          <a:lstStyle/>
          <a:p>
            <a:pPr eaLnBrk="1" hangingPunct="1"/>
            <a:r>
              <a:rPr lang="en-US" dirty="0" smtClean="0"/>
              <a:t>Potential Failure Mode Considerations (cont.)</a:t>
            </a:r>
          </a:p>
        </p:txBody>
      </p:sp>
      <p:sp>
        <p:nvSpPr>
          <p:cNvPr id="32772" name="Rectangle 3"/>
          <p:cNvSpPr>
            <a:spLocks noGrp="1" noChangeArrowheads="1"/>
          </p:cNvSpPr>
          <p:nvPr>
            <p:ph type="body" idx="1"/>
          </p:nvPr>
        </p:nvSpPr>
        <p:spPr/>
        <p:txBody>
          <a:bodyPr>
            <a:noAutofit/>
          </a:bodyPr>
          <a:lstStyle/>
          <a:p>
            <a:pPr eaLnBrk="1" hangingPunct="1"/>
            <a:r>
              <a:rPr lang="en-US" sz="2800" dirty="0" smtClean="0"/>
              <a:t>Differential deformation leading to stresses exceeding the structural capacity</a:t>
            </a:r>
          </a:p>
          <a:p>
            <a:pPr eaLnBrk="1" hangingPunct="1"/>
            <a:r>
              <a:rPr lang="en-US" sz="2800" dirty="0" smtClean="0"/>
              <a:t>Sliding on weak lifts in buttress dams</a:t>
            </a:r>
          </a:p>
          <a:p>
            <a:pPr eaLnBrk="1" hangingPunct="1"/>
            <a:r>
              <a:rPr lang="en-US" sz="2800" dirty="0" smtClean="0"/>
              <a:t>Plugging of drains or unprecedented reservoir loads perhaps leading to the following:</a:t>
            </a:r>
          </a:p>
          <a:p>
            <a:pPr eaLnBrk="1" hangingPunct="1"/>
            <a:r>
              <a:rPr lang="en-US" sz="2800" dirty="0" smtClean="0"/>
              <a:t>Sliding along weak discontinuities in the foundation of concrete dams</a:t>
            </a:r>
          </a:p>
          <a:p>
            <a:pPr eaLnBrk="1" hangingPunct="1"/>
            <a:r>
              <a:rPr lang="en-US" sz="2800" dirty="0" smtClean="0"/>
              <a:t>Sliding on poorly bonded lift joints in concrete gravity dams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A0DA4951-28F0-40EC-A29B-CB9632693C9A}" type="slidenum">
              <a:rPr lang="en-US" smtClean="0"/>
              <a:pPr algn="ctr"/>
              <a:t>4</a:t>
            </a:fld>
            <a:endParaRPr lang="en-US" smtClean="0"/>
          </a:p>
        </p:txBody>
      </p:sp>
      <p:sp>
        <p:nvSpPr>
          <p:cNvPr id="4099"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900" dirty="0" smtClean="0"/>
              <a:t>Examination of Past Failures and their Causes</a:t>
            </a: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p:txBody>
      </p:sp>
      <p:sp>
        <p:nvSpPr>
          <p:cNvPr id="4100" name="Rectangle 3"/>
          <p:cNvSpPr>
            <a:spLocks noGrp="1" noChangeArrowheads="1"/>
          </p:cNvSpPr>
          <p:nvPr>
            <p:ph type="body" idx="1"/>
          </p:nvPr>
        </p:nvSpPr>
        <p:spPr>
          <a:xfrm>
            <a:off x="457200" y="1524000"/>
            <a:ext cx="8229600" cy="4525963"/>
          </a:xfrm>
        </p:spPr>
        <p:txBody>
          <a:bodyPr>
            <a:normAutofit/>
          </a:bodyPr>
          <a:lstStyle/>
          <a:p>
            <a:pPr eaLnBrk="1" hangingPunct="1"/>
            <a:r>
              <a:rPr lang="en-US" sz="2400" dirty="0" smtClean="0"/>
              <a:t>It is interesting to note that post-Teton dam safety laws were targeted toward changes in the state-of-the-art, seismic loading, and floods, the latter two of which could be analyzed, and the first being difficult to define.</a:t>
            </a:r>
          </a:p>
          <a:p>
            <a:pPr eaLnBrk="1" hangingPunct="1"/>
            <a:r>
              <a:rPr lang="en-US" sz="2400" dirty="0" smtClean="0"/>
              <a:t>Teton Dam failed by internal erosion, but this failure mode was not directly mentioned.</a:t>
            </a:r>
          </a:p>
          <a:p>
            <a:pPr eaLnBrk="1" hangingPunct="1"/>
            <a:r>
              <a:rPr lang="en-US" sz="2400" dirty="0" smtClean="0"/>
              <a:t>Yet, data suggests that most large dam failures (in the Western U.S.) were the result of internal erosion.</a:t>
            </a:r>
          </a:p>
          <a:p>
            <a:pPr eaLnBrk="1" hangingPunct="1"/>
            <a:r>
              <a:rPr lang="en-US" sz="2400" dirty="0" smtClean="0"/>
              <a:t>Standards based analyses are not the complete dam safety picture.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4294967295"/>
          </p:nvPr>
        </p:nvSpPr>
        <p:spPr>
          <a:xfrm>
            <a:off x="3124200" y="6356350"/>
            <a:ext cx="2895600" cy="365125"/>
          </a:xfrm>
          <a:prstGeom prst="rect">
            <a:avLst/>
          </a:prstGeom>
          <a:noFill/>
        </p:spPr>
        <p:txBody>
          <a:bodyPr/>
          <a:lstStyle/>
          <a:p>
            <a:fld id="{C5F2652F-0930-446A-94E4-8F531337B044}" type="slidenum">
              <a:rPr lang="en-US" smtClean="0"/>
              <a:pPr/>
              <a:t>40</a:t>
            </a:fld>
            <a:endParaRPr lang="en-US" smtClean="0"/>
          </a:p>
        </p:txBody>
      </p:sp>
      <p:sp>
        <p:nvSpPr>
          <p:cNvPr id="33795" name="Rectangle 2"/>
          <p:cNvSpPr>
            <a:spLocks noGrp="1" noChangeArrowheads="1"/>
          </p:cNvSpPr>
          <p:nvPr>
            <p:ph type="title"/>
          </p:nvPr>
        </p:nvSpPr>
        <p:spPr/>
        <p:txBody>
          <a:bodyPr>
            <a:noAutofit/>
          </a:bodyPr>
          <a:lstStyle/>
          <a:p>
            <a:pPr eaLnBrk="1" hangingPunct="1"/>
            <a:r>
              <a:rPr lang="en-US" dirty="0" smtClean="0"/>
              <a:t>Potential Failure Mode Considerations (cont.)</a:t>
            </a:r>
          </a:p>
        </p:txBody>
      </p:sp>
      <p:sp>
        <p:nvSpPr>
          <p:cNvPr id="33796" name="Rectangle 3"/>
          <p:cNvSpPr>
            <a:spLocks noGrp="1" noChangeArrowheads="1"/>
          </p:cNvSpPr>
          <p:nvPr>
            <p:ph type="body" idx="1"/>
          </p:nvPr>
        </p:nvSpPr>
        <p:spPr/>
        <p:txBody>
          <a:bodyPr/>
          <a:lstStyle/>
          <a:p>
            <a:pPr eaLnBrk="1" hangingPunct="1"/>
            <a:r>
              <a:rPr lang="en-US" sz="2400" dirty="0" smtClean="0"/>
              <a:t>Seismic failure of spillway piers and loss of gates</a:t>
            </a:r>
          </a:p>
          <a:p>
            <a:pPr eaLnBrk="1" hangingPunct="1"/>
            <a:r>
              <a:rPr lang="en-US" sz="2400" dirty="0" smtClean="0"/>
              <a:t>Seismic failure of spillway walls and embankment erosion</a:t>
            </a:r>
          </a:p>
          <a:p>
            <a:pPr eaLnBrk="1" hangingPunct="1"/>
            <a:r>
              <a:rPr lang="en-US" sz="2400" dirty="0" smtClean="0"/>
              <a:t>Seismic liquefaction, deformation exceeds freeboard or seepage erosion through cracks</a:t>
            </a:r>
          </a:p>
          <a:p>
            <a:pPr eaLnBrk="1" hangingPunct="1"/>
            <a:r>
              <a:rPr lang="en-US" sz="2400" dirty="0" smtClean="0"/>
              <a:t>Seismic cracking/ sliding of concrete gravity dams or buttress dams</a:t>
            </a:r>
          </a:p>
          <a:p>
            <a:pPr eaLnBrk="1" hangingPunct="1"/>
            <a:r>
              <a:rPr lang="en-US" sz="2400" dirty="0" smtClean="0"/>
              <a:t>Seismic cracking/ displacement of concrete arch dams</a:t>
            </a:r>
          </a:p>
          <a:p>
            <a:pPr eaLnBrk="1" hangingPunct="1"/>
            <a:r>
              <a:rPr lang="en-US" sz="2400" dirty="0" smtClean="0"/>
              <a:t>Seismic failure of dam buttresses due to cross canyon loading</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152400"/>
            <a:ext cx="7772400" cy="1470025"/>
          </a:xfrm>
        </p:spPr>
        <p:txBody>
          <a:bodyPr/>
          <a:lstStyle/>
          <a:p>
            <a:pPr eaLnBrk="1" hangingPunct="1"/>
            <a:r>
              <a:rPr lang="en-US" dirty="0" smtClean="0">
                <a:ea typeface="ＭＳ Ｐゴシック"/>
              </a:rPr>
              <a:t>INTERIM RISK REDUCTION MEASURES</a:t>
            </a:r>
          </a:p>
        </p:txBody>
      </p:sp>
      <p:sp>
        <p:nvSpPr>
          <p:cNvPr id="3075" name="Text Box 4"/>
          <p:cNvSpPr txBox="1">
            <a:spLocks noChangeArrowheads="1"/>
          </p:cNvSpPr>
          <p:nvPr/>
        </p:nvSpPr>
        <p:spPr bwMode="auto">
          <a:xfrm>
            <a:off x="76200" y="1828800"/>
            <a:ext cx="3505200" cy="1277273"/>
          </a:xfrm>
          <a:prstGeom prst="rect">
            <a:avLst/>
          </a:prstGeom>
          <a:noFill/>
          <a:ln w="9525">
            <a:noFill/>
            <a:miter lim="800000"/>
            <a:headEnd/>
            <a:tailEnd/>
          </a:ln>
        </p:spPr>
        <p:txBody>
          <a:bodyPr>
            <a:spAutoFit/>
          </a:bodyPr>
          <a:lstStyle/>
          <a:p>
            <a:pPr>
              <a:spcBef>
                <a:spcPct val="50000"/>
              </a:spcBef>
            </a:pPr>
            <a:r>
              <a:rPr lang="en-US" sz="1400" dirty="0" smtClean="0"/>
              <a:t>Dave Paul, P.E.</a:t>
            </a:r>
          </a:p>
          <a:p>
            <a:pPr>
              <a:spcBef>
                <a:spcPct val="50000"/>
              </a:spcBef>
            </a:pPr>
            <a:r>
              <a:rPr lang="en-US" sz="1400" dirty="0" smtClean="0"/>
              <a:t>Lead Civil Engineer</a:t>
            </a:r>
          </a:p>
          <a:p>
            <a:pPr>
              <a:spcBef>
                <a:spcPct val="50000"/>
              </a:spcBef>
            </a:pPr>
            <a:r>
              <a:rPr lang="en-US" sz="1400" dirty="0" smtClean="0"/>
              <a:t>Risk Management Center </a:t>
            </a:r>
            <a:endParaRPr lang="en-US" sz="1400" dirty="0"/>
          </a:p>
          <a:p>
            <a:pPr>
              <a:spcBef>
                <a:spcPct val="50000"/>
              </a:spcBef>
            </a:pPr>
            <a:endParaRPr lang="en-US" sz="1400" dirty="0"/>
          </a:p>
        </p:txBody>
      </p:sp>
      <p:sp>
        <p:nvSpPr>
          <p:cNvPr id="4" name="Text Box 4"/>
          <p:cNvSpPr txBox="1">
            <a:spLocks noChangeArrowheads="1"/>
          </p:cNvSpPr>
          <p:nvPr/>
        </p:nvSpPr>
        <p:spPr bwMode="auto">
          <a:xfrm>
            <a:off x="381000" y="3581400"/>
            <a:ext cx="4191000" cy="984885"/>
          </a:xfrm>
          <a:prstGeom prst="rect">
            <a:avLst/>
          </a:prstGeom>
          <a:noFill/>
          <a:ln w="9525">
            <a:noFill/>
            <a:miter lim="800000"/>
            <a:headEnd/>
            <a:tailEnd/>
          </a:ln>
        </p:spPr>
        <p:txBody>
          <a:bodyPr wrap="square">
            <a:spAutoFit/>
          </a:bodyPr>
          <a:lstStyle/>
          <a:p>
            <a:pPr>
              <a:spcBef>
                <a:spcPct val="50000"/>
              </a:spcBef>
            </a:pPr>
            <a:r>
              <a:rPr lang="en-US" sz="1600" dirty="0" smtClean="0"/>
              <a:t>With Acknowledgments to:</a:t>
            </a:r>
            <a:endParaRPr lang="en-US" sz="1600" dirty="0"/>
          </a:p>
          <a:p>
            <a:pPr>
              <a:spcBef>
                <a:spcPct val="50000"/>
              </a:spcBef>
            </a:pPr>
            <a:r>
              <a:rPr lang="en-US" sz="1400" dirty="0" smtClean="0"/>
              <a:t>Jacob Davis, P.E., Geotechnical Engineer w/ RMC</a:t>
            </a:r>
          </a:p>
          <a:p>
            <a:pPr>
              <a:spcBef>
                <a:spcPct val="50000"/>
              </a:spcBef>
            </a:pPr>
            <a:r>
              <a:rPr lang="en-US" sz="1400" dirty="0" smtClean="0"/>
              <a:t>Jeff McClenathan, P.E., Senior H&amp;H with RMC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2209800" y="2286000"/>
            <a:ext cx="5012104"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Risk Definition</a:t>
            </a:r>
            <a:endParaRPr lang="en-US" dirty="0"/>
          </a:p>
        </p:txBody>
      </p:sp>
      <p:sp>
        <p:nvSpPr>
          <p:cNvPr id="3" name="Content Placeholder 2"/>
          <p:cNvSpPr>
            <a:spLocks noGrp="1"/>
          </p:cNvSpPr>
          <p:nvPr>
            <p:ph idx="1"/>
          </p:nvPr>
        </p:nvSpPr>
        <p:spPr>
          <a:xfrm>
            <a:off x="304800" y="1219200"/>
            <a:ext cx="8839200" cy="457200"/>
          </a:xfrm>
        </p:spPr>
        <p:txBody>
          <a:bodyPr/>
          <a:lstStyle/>
          <a:p>
            <a:pPr algn="ctr">
              <a:buNone/>
            </a:pPr>
            <a:r>
              <a:rPr lang="en-US" sz="1800" b="1" dirty="0" smtClean="0"/>
              <a:t>Risk = (Load Probability)(Failure </a:t>
            </a:r>
            <a:r>
              <a:rPr lang="en-US" sz="1800" b="1" dirty="0" err="1" smtClean="0"/>
              <a:t>Probability</a:t>
            </a:r>
            <a:r>
              <a:rPr lang="en-US" sz="1800" dirty="0" err="1" smtClean="0"/>
              <a:t>|</a:t>
            </a:r>
            <a:r>
              <a:rPr lang="en-US" sz="1800" b="1" dirty="0" err="1" smtClean="0"/>
              <a:t>Load</a:t>
            </a:r>
            <a:r>
              <a:rPr lang="en-US" sz="1800" b="1" dirty="0" smtClean="0"/>
              <a:t>)(Consequences of Failure)</a:t>
            </a:r>
          </a:p>
          <a:p>
            <a:pPr>
              <a:buNone/>
            </a:pPr>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1752600" y="1752600"/>
            <a:ext cx="5778871" cy="416565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IRRMP Objective</a:t>
            </a:r>
            <a:endParaRPr lang="en-US" dirty="0"/>
          </a:p>
        </p:txBody>
      </p:sp>
      <p:sp>
        <p:nvSpPr>
          <p:cNvPr id="5" name="Content Placeholder 4"/>
          <p:cNvSpPr>
            <a:spLocks noGrp="1"/>
          </p:cNvSpPr>
          <p:nvPr>
            <p:ph idx="1"/>
          </p:nvPr>
        </p:nvSpPr>
        <p:spPr>
          <a:xfrm>
            <a:off x="457200" y="1219200"/>
            <a:ext cx="8229600" cy="5105400"/>
          </a:xfrm>
        </p:spPr>
        <p:txBody>
          <a:bodyPr/>
          <a:lstStyle/>
          <a:p>
            <a:r>
              <a:rPr lang="en-US" dirty="0" smtClean="0"/>
              <a:t>The IRRMs are a short-term approach to reduce Dam Safety risks while long-term solutions are being pursued. </a:t>
            </a:r>
          </a:p>
          <a:p>
            <a:r>
              <a:rPr lang="en-US" dirty="0" smtClean="0"/>
              <a:t>IRRMs should lower the probability of failure and associated consequences to the maximum extent reasonable.</a:t>
            </a:r>
          </a:p>
          <a:p>
            <a:r>
              <a:rPr lang="en-US" dirty="0" smtClean="0"/>
              <a:t>Some IRRMs may have longer durations than others based on national risk prioritization queue.</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 Principles</a:t>
            </a:r>
            <a:endParaRPr lang="en-US" dirty="0"/>
          </a:p>
        </p:txBody>
      </p:sp>
      <p:sp>
        <p:nvSpPr>
          <p:cNvPr id="5" name="Content Placeholder 4"/>
          <p:cNvSpPr>
            <a:spLocks noGrp="1"/>
          </p:cNvSpPr>
          <p:nvPr>
            <p:ph idx="1"/>
          </p:nvPr>
        </p:nvSpPr>
        <p:spPr>
          <a:xfrm>
            <a:off x="457200" y="1600200"/>
            <a:ext cx="8229600" cy="4724400"/>
          </a:xfrm>
        </p:spPr>
        <p:txBody>
          <a:bodyPr/>
          <a:lstStyle/>
          <a:p>
            <a:r>
              <a:rPr lang="en-US" dirty="0" smtClean="0"/>
              <a:t>“…it is not appropriate to refer to balancing or trading off public safety with other project benefits.  Instead, it is after public safety tolerable risk guidelines are met that other project purposes and objectives will be considered. Dam Safety Officers are the designated advisors and advocates for life safety decisions.”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400" dirty="0" smtClean="0">
                <a:solidFill>
                  <a:schemeClr val="tx1"/>
                </a:solidFill>
              </a:rPr>
              <a:t>IRRM </a:t>
            </a:r>
            <a:r>
              <a:rPr lang="en-US" sz="4400" dirty="0">
                <a:solidFill>
                  <a:schemeClr val="tx1"/>
                </a:solidFill>
              </a:rPr>
              <a:t>Principles</a:t>
            </a:r>
          </a:p>
        </p:txBody>
      </p:sp>
      <p:sp>
        <p:nvSpPr>
          <p:cNvPr id="4" name="Content Placeholder 3"/>
          <p:cNvSpPr>
            <a:spLocks noGrp="1"/>
          </p:cNvSpPr>
          <p:nvPr>
            <p:ph idx="1"/>
          </p:nvPr>
        </p:nvSpPr>
        <p:spPr>
          <a:xfrm>
            <a:off x="457200" y="1600200"/>
            <a:ext cx="8229600" cy="4724400"/>
          </a:xfrm>
        </p:spPr>
        <p:txBody>
          <a:bodyPr/>
          <a:lstStyle/>
          <a:p>
            <a:r>
              <a:rPr lang="en-US" sz="3000" dirty="0" smtClean="0"/>
              <a:t>Decisions are risk-informed and not risk-based.</a:t>
            </a:r>
          </a:p>
          <a:p>
            <a:r>
              <a:rPr lang="en-US" sz="3000" dirty="0" smtClean="0"/>
              <a:t>Risk-informed decisions integrate traditional engineering analyses and judgment.</a:t>
            </a:r>
          </a:p>
          <a:p>
            <a:r>
              <a:rPr lang="en-US" sz="3000" dirty="0" smtClean="0"/>
              <a:t>General public safety responsibility requires USACE to assure our projects are adequately safe from catastrophic failure that results in uncontrolled release of the water in the reservoir. </a:t>
            </a:r>
          </a:p>
          <a:p>
            <a:endParaRPr lang="en-US" sz="3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IRRMP Principles</a:t>
            </a:r>
            <a:endParaRPr lang="en-US" dirty="0"/>
          </a:p>
        </p:txBody>
      </p:sp>
      <p:sp>
        <p:nvSpPr>
          <p:cNvPr id="5" name="Content Placeholder 4"/>
          <p:cNvSpPr>
            <a:spLocks noGrp="1"/>
          </p:cNvSpPr>
          <p:nvPr>
            <p:ph idx="1"/>
          </p:nvPr>
        </p:nvSpPr>
        <p:spPr>
          <a:xfrm>
            <a:off x="457200" y="1600200"/>
            <a:ext cx="8229600" cy="4724400"/>
          </a:xfrm>
        </p:spPr>
        <p:txBody>
          <a:bodyPr/>
          <a:lstStyle/>
          <a:p>
            <a:r>
              <a:rPr lang="en-US" dirty="0" smtClean="0"/>
              <a:t>Timely – Will the measure be implemented in a timely manner to reduce risk? </a:t>
            </a:r>
          </a:p>
          <a:p>
            <a:r>
              <a:rPr lang="en-US" dirty="0" smtClean="0"/>
              <a:t>Cost – Is the cost of the measure within budgetary threshold for major maintenance or O&amp;M as outlined in the current budget EC? </a:t>
            </a:r>
          </a:p>
          <a:p>
            <a:r>
              <a:rPr lang="en-US" dirty="0" smtClean="0"/>
              <a:t>No new risk – Does the measure increase the overall risk from the dam to the downstream public?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Principles</a:t>
            </a:r>
            <a:endParaRPr lang="en-US" dirty="0"/>
          </a:p>
        </p:txBody>
      </p:sp>
      <p:sp>
        <p:nvSpPr>
          <p:cNvPr id="3" name="Content Placeholder 2"/>
          <p:cNvSpPr>
            <a:spLocks noGrp="1"/>
          </p:cNvSpPr>
          <p:nvPr>
            <p:ph idx="1"/>
          </p:nvPr>
        </p:nvSpPr>
        <p:spPr/>
        <p:txBody>
          <a:bodyPr/>
          <a:lstStyle/>
          <a:p>
            <a:r>
              <a:rPr lang="en-US" dirty="0" smtClean="0"/>
              <a:t>Do no harm: The principle of ‘Do no harm’ should underpin all actions intended to reduce dam safety risk.  Applying this principle will ensure that proposed IRRM implementation would not result in the dam safety being compromised at any point in time or during IRRM implementation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229600" cy="1219200"/>
          </a:xfrm>
        </p:spPr>
        <p:txBody>
          <a:bodyPr>
            <a:normAutofit fontScale="47500" lnSpcReduction="20000"/>
          </a:bodyPr>
          <a:lstStyle/>
          <a:p>
            <a:pPr eaLnBrk="1" hangingPunct="1">
              <a:buFont typeface="Wingdings" pitchFamily="2" charset="2"/>
              <a:buNone/>
            </a:pPr>
            <a:r>
              <a:rPr lang="en-US" sz="7300" dirty="0" smtClean="0"/>
              <a:t>Modifications to Existing Dams</a:t>
            </a:r>
          </a:p>
          <a:p>
            <a:pPr eaLnBrk="1" hangingPunct="1">
              <a:buFont typeface="Wingdings" pitchFamily="2" charset="2"/>
              <a:buNone/>
            </a:pPr>
            <a:r>
              <a:rPr lang="en-US" dirty="0" smtClean="0"/>
              <a:t>	</a:t>
            </a:r>
          </a:p>
          <a:p>
            <a:pPr eaLnBrk="1" hangingPunct="1">
              <a:buFont typeface="Wingdings" pitchFamily="2" charset="2"/>
              <a:buNone/>
            </a:pPr>
            <a:r>
              <a:rPr lang="en-US" dirty="0" smtClean="0"/>
              <a:t>		</a:t>
            </a:r>
            <a:endParaRPr lang="en-US" b="1" dirty="0" smtClean="0">
              <a:solidFill>
                <a:srgbClr val="FF0000"/>
              </a:solidFill>
            </a:endParaRPr>
          </a:p>
          <a:p>
            <a:pPr eaLnBrk="1" hangingPunct="1">
              <a:buFont typeface="Wingdings" pitchFamily="2" charset="2"/>
              <a:buNone/>
            </a:pPr>
            <a:r>
              <a:rPr lang="en-US" dirty="0" smtClean="0"/>
              <a:t>		</a:t>
            </a:r>
          </a:p>
        </p:txBody>
      </p:sp>
      <p:sp>
        <p:nvSpPr>
          <p:cNvPr id="26627" name="Title 3"/>
          <p:cNvSpPr>
            <a:spLocks noGrp="1"/>
          </p:cNvSpPr>
          <p:nvPr>
            <p:ph type="title"/>
          </p:nvPr>
        </p:nvSpPr>
        <p:spPr>
          <a:xfrm>
            <a:off x="3276600" y="1447800"/>
            <a:ext cx="5867400" cy="1143000"/>
          </a:xfrm>
        </p:spPr>
        <p:txBody>
          <a:bodyPr>
            <a:normAutofit fontScale="90000"/>
          </a:bodyPr>
          <a:lstStyle/>
          <a:p>
            <a:r>
              <a:rPr lang="en-US" smtClean="0"/>
              <a:t>FIRST -</a:t>
            </a:r>
            <a:br>
              <a:rPr lang="en-US" smtClean="0"/>
            </a:br>
            <a:r>
              <a:rPr lang="en-US" smtClean="0"/>
              <a:t>“DO NO HARM”</a:t>
            </a:r>
          </a:p>
        </p:txBody>
      </p:sp>
      <p:pic>
        <p:nvPicPr>
          <p:cNvPr id="26628" name="Picture 5" descr="Dealing with Gov Trip"/>
          <p:cNvPicPr>
            <a:picLocks noChangeAspect="1" noChangeArrowheads="1"/>
          </p:cNvPicPr>
          <p:nvPr/>
        </p:nvPicPr>
        <p:blipFill>
          <a:blip r:embed="rId2" cstate="print"/>
          <a:srcRect/>
          <a:stretch>
            <a:fillRect/>
          </a:stretch>
        </p:blipFill>
        <p:spPr bwMode="auto">
          <a:xfrm>
            <a:off x="0" y="990600"/>
            <a:ext cx="40020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31E5767E-353C-4683-AD3F-05FDD15BEE2F}" type="slidenum">
              <a:rPr lang="en-US" smtClean="0"/>
              <a:pPr algn="ctr"/>
              <a:t>5</a:t>
            </a:fld>
            <a:endParaRPr lang="en-US" smtClean="0"/>
          </a:p>
        </p:txBody>
      </p:sp>
      <p:graphicFrame>
        <p:nvGraphicFramePr>
          <p:cNvPr id="317532" name="Group 92"/>
          <p:cNvGraphicFramePr>
            <a:graphicFrameLocks noGrp="1"/>
          </p:cNvGraphicFramePr>
          <p:nvPr>
            <p:ph idx="1"/>
          </p:nvPr>
        </p:nvGraphicFramePr>
        <p:xfrm>
          <a:off x="609600" y="1600200"/>
          <a:ext cx="8229600" cy="4114802"/>
        </p:xfrm>
        <a:graphic>
          <a:graphicData uri="http://schemas.openxmlformats.org/drawingml/2006/table">
            <a:tbl>
              <a:tblPr/>
              <a:tblGrid>
                <a:gridCol w="838200"/>
                <a:gridCol w="1066800"/>
                <a:gridCol w="960438"/>
                <a:gridCol w="863600"/>
                <a:gridCol w="854075"/>
                <a:gridCol w="849312"/>
                <a:gridCol w="1130300"/>
                <a:gridCol w="1000125"/>
                <a:gridCol w="666750"/>
              </a:tblGrid>
              <a:tr h="3610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Height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Category</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Overtop</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Found.</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Piping</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Sliding</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Structural</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Spillway</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E.Q.</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53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All Dams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75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34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21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Dams</a:t>
                      </a:r>
                      <a:endParaRPr kumimoji="0" lang="en-US" sz="1000" b="0" i="0" u="none" strike="noStrike" cap="none" normalizeH="0" baseline="0" dirty="0" smtClean="0">
                        <a:ln>
                          <a:noFill/>
                        </a:ln>
                        <a:solidFill>
                          <a:srgbClr val="C00000"/>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&gt; 50 ft</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04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60</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74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Dams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&lt; 50 ft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6.5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47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57</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02" name="Rectangle 82"/>
          <p:cNvSpPr>
            <a:spLocks noGrp="1" noChangeArrowheads="1"/>
          </p:cNvSpPr>
          <p:nvPr>
            <p:ph type="title"/>
          </p:nvPr>
        </p:nvSpPr>
        <p:spPr/>
        <p:txBody>
          <a:bodyPr>
            <a:noAutofit/>
          </a:bodyPr>
          <a:lstStyle/>
          <a:p>
            <a:pPr eaLnBrk="1" hangingPunct="1"/>
            <a:r>
              <a:rPr lang="en-US" sz="4000" dirty="0" smtClean="0"/>
              <a:t>Percent Failures by Type of Failure</a:t>
            </a:r>
            <a:br>
              <a:rPr lang="en-US" sz="4000" dirty="0" smtClean="0"/>
            </a:br>
            <a:r>
              <a:rPr lang="en-US" sz="4000" dirty="0" smtClean="0"/>
              <a:t>United States Earth Dams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 Plans</a:t>
            </a:r>
            <a:endParaRPr lang="en-US" dirty="0"/>
          </a:p>
        </p:txBody>
      </p:sp>
      <p:sp>
        <p:nvSpPr>
          <p:cNvPr id="5" name="Content Placeholder 4"/>
          <p:cNvSpPr>
            <a:spLocks noGrp="1"/>
          </p:cNvSpPr>
          <p:nvPr>
            <p:ph idx="1"/>
          </p:nvPr>
        </p:nvSpPr>
        <p:spPr/>
        <p:txBody>
          <a:bodyPr/>
          <a:lstStyle/>
          <a:p>
            <a:r>
              <a:rPr lang="en-US" dirty="0" smtClean="0"/>
              <a:t>Long-term life-safety guidelines should be met by IRRM’s wherever available non-structural and appropriate structural measures exist. </a:t>
            </a:r>
          </a:p>
          <a:p>
            <a:r>
              <a:rPr lang="en-US" dirty="0" smtClean="0"/>
              <a:t>Chapter 7 provides risk guidance for when IRRM’s should be implemented faster.</a:t>
            </a:r>
          </a:p>
          <a:p>
            <a:r>
              <a:rPr lang="en-US" dirty="0" smtClean="0"/>
              <a:t>Chapter 7 provides suggestions on evaluating proposed IRRM’s for implementation</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IRRM Plans</a:t>
            </a:r>
            <a:br>
              <a:rPr lang="en-US" dirty="0" smtClean="0"/>
            </a:br>
            <a:endParaRPr lang="en-US" dirty="0"/>
          </a:p>
        </p:txBody>
      </p:sp>
      <p:sp>
        <p:nvSpPr>
          <p:cNvPr id="3" name="Content Placeholder 2"/>
          <p:cNvSpPr>
            <a:spLocks noGrp="1"/>
          </p:cNvSpPr>
          <p:nvPr>
            <p:ph idx="1"/>
          </p:nvPr>
        </p:nvSpPr>
        <p:spPr>
          <a:xfrm>
            <a:off x="457200" y="1295400"/>
            <a:ext cx="8229600" cy="4191000"/>
          </a:xfrm>
        </p:spPr>
        <p:txBody>
          <a:bodyPr/>
          <a:lstStyle/>
          <a:p>
            <a:r>
              <a:rPr lang="en-US" sz="2400" dirty="0" smtClean="0"/>
              <a:t>IRRM’s should be tied to a documented area of concern or a potential failure mode.</a:t>
            </a:r>
          </a:p>
          <a:p>
            <a:r>
              <a:rPr lang="en-US" sz="2400" dirty="0" smtClean="0"/>
              <a:t>IRRM’s should not be a continued standard maintenance action, or following an established procedure.</a:t>
            </a:r>
          </a:p>
          <a:p>
            <a:r>
              <a:rPr lang="en-US" sz="2400" dirty="0" smtClean="0"/>
              <a:t>IRRM’s need to specifically state how a plan reduces the overall risk by decreasing loading, consequences or likelihood of failure.</a:t>
            </a:r>
          </a:p>
          <a:p>
            <a:r>
              <a:rPr lang="en-US" sz="2400" dirty="0" smtClean="0"/>
              <a:t>A study by itself is not an IRRM, and does nothing to reduce risk.  If a study is referenced in an IRRM, there needs to be information on how it is to be used to lower the risk</a:t>
            </a:r>
            <a:r>
              <a:rPr lang="en-US" sz="2800" dirty="0" smtClean="0"/>
              <a:t>.</a:t>
            </a:r>
          </a:p>
          <a:p>
            <a:endParaRPr lang="en-US" sz="2800"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 Plans</a:t>
            </a:r>
            <a:endParaRPr lang="en-US" dirty="0"/>
          </a:p>
        </p:txBody>
      </p:sp>
      <p:sp>
        <p:nvSpPr>
          <p:cNvPr id="5" name="Content Placeholder 4"/>
          <p:cNvSpPr>
            <a:spLocks noGrp="1"/>
          </p:cNvSpPr>
          <p:nvPr>
            <p:ph idx="1"/>
          </p:nvPr>
        </p:nvSpPr>
        <p:spPr>
          <a:xfrm>
            <a:off x="457200" y="1600200"/>
            <a:ext cx="8229600" cy="4572000"/>
          </a:xfrm>
        </p:spPr>
        <p:txBody>
          <a:bodyPr/>
          <a:lstStyle/>
          <a:p>
            <a:r>
              <a:rPr lang="en-US" dirty="0" smtClean="0"/>
              <a:t>Pool restrictions must be given </a:t>
            </a:r>
            <a:r>
              <a:rPr lang="en-US" u="sng" dirty="0" smtClean="0"/>
              <a:t>serious</a:t>
            </a:r>
            <a:r>
              <a:rPr lang="en-US" dirty="0" smtClean="0"/>
              <a:t> consideration and explain why not being implemented. </a:t>
            </a:r>
            <a:r>
              <a:rPr lang="en-US" u="sng" dirty="0" smtClean="0"/>
              <a:t>Very</a:t>
            </a:r>
            <a:r>
              <a:rPr lang="en-US" dirty="0" smtClean="0"/>
              <a:t>. </a:t>
            </a:r>
            <a:r>
              <a:rPr lang="en-US" u="sng" dirty="0" smtClean="0"/>
              <a:t>Specific</a:t>
            </a:r>
            <a:r>
              <a:rPr lang="en-US" dirty="0" smtClean="0"/>
              <a:t>. </a:t>
            </a:r>
            <a:r>
              <a:rPr lang="en-US" u="sng" dirty="0" smtClean="0"/>
              <a:t>Reasons</a:t>
            </a:r>
            <a:r>
              <a:rPr lang="en-US" dirty="0" smtClean="0"/>
              <a:t>.</a:t>
            </a:r>
          </a:p>
          <a:p>
            <a:r>
              <a:rPr lang="en-US" dirty="0" smtClean="0"/>
              <a:t>Water Control Plans need to support IRRM Plans</a:t>
            </a:r>
          </a:p>
          <a:p>
            <a:r>
              <a:rPr lang="en-US" dirty="0" smtClean="0"/>
              <a:t>NEPA should be involved early and often in the process and should be discussed in the IRRM plan</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IRRMP</a:t>
            </a:r>
            <a:endParaRPr lang="en-US" dirty="0"/>
          </a:p>
        </p:txBody>
      </p:sp>
      <p:sp>
        <p:nvSpPr>
          <p:cNvPr id="3" name="Content Placeholder 2"/>
          <p:cNvSpPr>
            <a:spLocks noGrp="1"/>
          </p:cNvSpPr>
          <p:nvPr>
            <p:ph idx="1"/>
          </p:nvPr>
        </p:nvSpPr>
        <p:spPr>
          <a:xfrm>
            <a:off x="457200" y="1219200"/>
            <a:ext cx="8229600" cy="4191000"/>
          </a:xfrm>
        </p:spPr>
        <p:txBody>
          <a:bodyPr>
            <a:normAutofit fontScale="92500"/>
          </a:bodyPr>
          <a:lstStyle/>
          <a:p>
            <a:r>
              <a:rPr lang="en-US" sz="1800" dirty="0" smtClean="0"/>
              <a:t>Overall project description, brief construction history, operational history and purposes.</a:t>
            </a:r>
          </a:p>
          <a:p>
            <a:r>
              <a:rPr lang="en-US" sz="1800" dirty="0" smtClean="0"/>
              <a:t>Overview of identified PFM’s from SPRA, PFMA, etc…</a:t>
            </a:r>
          </a:p>
          <a:p>
            <a:r>
              <a:rPr lang="en-US" sz="1800" dirty="0" smtClean="0"/>
              <a:t>General Consequences associated with each PFM.</a:t>
            </a:r>
          </a:p>
          <a:p>
            <a:r>
              <a:rPr lang="en-US" sz="1800" dirty="0" smtClean="0"/>
              <a:t>Structural and Non-Structural IRRM’s considered to reduce probability of failure or consequences.</a:t>
            </a:r>
          </a:p>
          <a:p>
            <a:r>
              <a:rPr lang="en-US" sz="1800" dirty="0" smtClean="0"/>
              <a:t>Discussion on predicted reduction of probability of failure and consequences, impact on project purposes, economic and environmental impacts.</a:t>
            </a:r>
          </a:p>
          <a:p>
            <a:r>
              <a:rPr lang="en-US" sz="1800" dirty="0" smtClean="0"/>
              <a:t>Recommendations and justifications for IRRM’s.</a:t>
            </a:r>
          </a:p>
          <a:p>
            <a:r>
              <a:rPr lang="en-US" sz="1800" dirty="0" smtClean="0"/>
              <a:t>Schedules and Costs for each IRRM.</a:t>
            </a:r>
          </a:p>
          <a:p>
            <a:r>
              <a:rPr lang="en-US" sz="1800" dirty="0" smtClean="0"/>
              <a:t>DQC Comments and Resolutions.</a:t>
            </a:r>
          </a:p>
          <a:p>
            <a:r>
              <a:rPr lang="en-US" sz="1800" dirty="0" smtClean="0"/>
              <a:t>Hyperlink to the most current EAP and is updated to show schedule of emergency exercises.</a:t>
            </a:r>
          </a:p>
          <a:p>
            <a:r>
              <a:rPr lang="en-US" sz="1800" dirty="0" smtClean="0"/>
              <a:t>Communications Plan.</a:t>
            </a:r>
          </a:p>
          <a:p>
            <a:endParaRPr lang="en-US" sz="24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IRRM Plans</a:t>
            </a:r>
            <a:endParaRPr lang="en-US" dirty="0"/>
          </a:p>
        </p:txBody>
      </p:sp>
      <p:sp>
        <p:nvSpPr>
          <p:cNvPr id="5" name="Content Placeholder 4"/>
          <p:cNvSpPr>
            <a:spLocks noGrp="1"/>
          </p:cNvSpPr>
          <p:nvPr>
            <p:ph idx="1"/>
          </p:nvPr>
        </p:nvSpPr>
        <p:spPr>
          <a:xfrm>
            <a:off x="457200" y="1600200"/>
            <a:ext cx="8229600" cy="4724400"/>
          </a:xfrm>
        </p:spPr>
        <p:txBody>
          <a:bodyPr/>
          <a:lstStyle/>
          <a:p>
            <a:r>
              <a:rPr lang="en-US" dirty="0" smtClean="0"/>
              <a:t>IRRMP’s are Living Documents.  They should be revised when conditions change, new information is acquired, studies are performed, or after completion of remediation phase.</a:t>
            </a:r>
          </a:p>
          <a:p>
            <a:endParaRPr lang="en-US" dirty="0" smtClean="0"/>
          </a:p>
          <a:p>
            <a:r>
              <a:rPr lang="en-US" dirty="0" smtClean="0"/>
              <a:t>IRRM Plans should focus on “significant” risks when identified as part of an PA, IES, DSMS </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&amp; Monitoring</a:t>
            </a:r>
            <a:endParaRPr lang="en-US" dirty="0"/>
          </a:p>
        </p:txBody>
      </p:sp>
      <p:pic>
        <p:nvPicPr>
          <p:cNvPr id="4" name="Picture 4" descr="\\Swt-fs-cad\damsafety\Pine Creek\Photos 7-30-2010\DSC01725.JPG"/>
          <p:cNvPicPr>
            <a:picLocks noGrp="1" noChangeAspect="1" noChangeArrowheads="1"/>
          </p:cNvPicPr>
          <p:nvPr>
            <p:ph sz="half" idx="2"/>
          </p:nvPr>
        </p:nvPicPr>
        <p:blipFill>
          <a:blip r:embed="rId3" cstate="print"/>
          <a:stretch>
            <a:fillRect/>
          </a:stretch>
        </p:blipFill>
        <p:spPr bwMode="auto">
          <a:xfrm>
            <a:off x="395896" y="1943101"/>
            <a:ext cx="3965778" cy="2971799"/>
          </a:xfrm>
          <a:prstGeom prst="rect">
            <a:avLst/>
          </a:prstGeom>
          <a:noFill/>
          <a:ln w="19050">
            <a:solidFill>
              <a:schemeClr val="tx1"/>
            </a:solidFill>
            <a:miter lim="800000"/>
            <a:headEnd/>
            <a:tailEnd/>
          </a:ln>
        </p:spPr>
      </p:pic>
      <p:sp>
        <p:nvSpPr>
          <p:cNvPr id="7" name="Content Placeholder 6"/>
          <p:cNvSpPr>
            <a:spLocks noGrp="1"/>
          </p:cNvSpPr>
          <p:nvPr>
            <p:ph sz="quarter" idx="4"/>
          </p:nvPr>
        </p:nvSpPr>
        <p:spPr>
          <a:xfrm>
            <a:off x="4572000" y="2174875"/>
            <a:ext cx="4267200" cy="3951288"/>
          </a:xfrm>
        </p:spPr>
        <p:txBody>
          <a:bodyPr/>
          <a:lstStyle/>
          <a:p>
            <a:r>
              <a:rPr lang="en-US" dirty="0" smtClean="0"/>
              <a:t>Provides potential for earlier detection of problem</a:t>
            </a:r>
          </a:p>
          <a:p>
            <a:r>
              <a:rPr lang="en-US" dirty="0" smtClean="0"/>
              <a:t>Potentially allows more time to implement EAP and reduce consequences</a:t>
            </a:r>
          </a:p>
          <a:p>
            <a:r>
              <a:rPr lang="en-US" dirty="0" smtClean="0"/>
              <a:t>Should be focused on failure modes</a:t>
            </a:r>
          </a:p>
          <a:p>
            <a:r>
              <a:rPr lang="en-US" dirty="0" smtClean="0"/>
              <a:t>Do NOT just use existing monitoring schedule</a:t>
            </a:r>
            <a:endParaRPr lang="en-US" dirty="0"/>
          </a:p>
        </p:txBody>
      </p:sp>
      <p:pic>
        <p:nvPicPr>
          <p:cNvPr id="1026" name="Picture 2" descr="C:\Documents and Settings\Q0RMCJRD\Local Settings\Temporary Internet Files\Content.IE5\R625K9US\MP900321206[1].jpg"/>
          <p:cNvPicPr>
            <a:picLocks noChangeAspect="1" noChangeArrowheads="1"/>
          </p:cNvPicPr>
          <p:nvPr/>
        </p:nvPicPr>
        <p:blipFill>
          <a:blip r:embed="rId4" cstate="print"/>
          <a:srcRect/>
          <a:stretch>
            <a:fillRect/>
          </a:stretch>
        </p:blipFill>
        <p:spPr bwMode="auto">
          <a:xfrm>
            <a:off x="7848600" y="609600"/>
            <a:ext cx="990600" cy="138869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Reasons for Rejection of IRRM Plans</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sz="3000" dirty="0" smtClean="0"/>
              <a:t>Inadequate consideration for pool restriction, or justification for no restriction</a:t>
            </a:r>
          </a:p>
          <a:p>
            <a:r>
              <a:rPr lang="en-US" sz="3000" dirty="0" smtClean="0"/>
              <a:t>Automated early warning systems with automatic public notification</a:t>
            </a:r>
          </a:p>
          <a:p>
            <a:r>
              <a:rPr lang="en-US" sz="3000" dirty="0" smtClean="0"/>
              <a:t>Pool releases based on rain forecasts</a:t>
            </a:r>
          </a:p>
          <a:p>
            <a:r>
              <a:rPr lang="en-US" sz="3000" dirty="0" smtClean="0"/>
              <a:t>Inadequate description of consequences</a:t>
            </a:r>
          </a:p>
          <a:p>
            <a:r>
              <a:rPr lang="en-US" sz="3000" dirty="0" smtClean="0"/>
              <a:t>Got Boils? Better have emergency stockpiles.</a:t>
            </a:r>
          </a:p>
          <a:p>
            <a:r>
              <a:rPr lang="en-US" sz="3000" dirty="0" smtClean="0"/>
              <a:t>“Copy and Paste” </a:t>
            </a:r>
          </a:p>
          <a:p>
            <a:r>
              <a:rPr lang="en-US" sz="3000" dirty="0" smtClean="0"/>
              <a:t>Waiting for studies . . .</a:t>
            </a:r>
            <a:endParaRPr lang="en-US" sz="3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Plans: Bad</a:t>
            </a:r>
            <a:endParaRPr lang="en-US" dirty="0"/>
          </a:p>
        </p:txBody>
      </p:sp>
      <p:sp>
        <p:nvSpPr>
          <p:cNvPr id="3" name="Content Placeholder 2"/>
          <p:cNvSpPr>
            <a:spLocks noGrp="1"/>
          </p:cNvSpPr>
          <p:nvPr>
            <p:ph idx="1"/>
          </p:nvPr>
        </p:nvSpPr>
        <p:spPr>
          <a:xfrm>
            <a:off x="457200" y="1981200"/>
            <a:ext cx="8229600" cy="3505200"/>
          </a:xfrm>
        </p:spPr>
        <p:txBody>
          <a:bodyPr/>
          <a:lstStyle/>
          <a:p>
            <a:r>
              <a:rPr lang="en-US" sz="2800" b="1" dirty="0" smtClean="0"/>
              <a:t>Develop a Communication Plan</a:t>
            </a:r>
            <a:r>
              <a:rPr lang="en-US" sz="2800" dirty="0" smtClean="0"/>
              <a:t>. This plan will have to be developed. Once developed, it will reduce the consequences of failure through education of the public and Emergency Management Agencies.</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Plans: Good</a:t>
            </a:r>
            <a:endParaRPr lang="en-US" dirty="0"/>
          </a:p>
        </p:txBody>
      </p:sp>
      <p:sp>
        <p:nvSpPr>
          <p:cNvPr id="3" name="Content Placeholder 2"/>
          <p:cNvSpPr>
            <a:spLocks noGrp="1"/>
          </p:cNvSpPr>
          <p:nvPr>
            <p:ph idx="1"/>
          </p:nvPr>
        </p:nvSpPr>
        <p:spPr/>
        <p:txBody>
          <a:bodyPr/>
          <a:lstStyle/>
          <a:p>
            <a:r>
              <a:rPr lang="en-US" sz="2400" dirty="0" smtClean="0"/>
              <a:t>Reservoir Restriction -  A reservoir restriction was evaluated and determined to be unnecessary at this time.  The project is designed and operated as a dry dam with infrequent loading and flashy storage during extreme events.  This leads to the embankment being loaded for short detention periods.  Due to the way the system is operated, it is not possible to alter reservoir stages or lower the pool, since it is a pass through system that is designed to detain water for a brief period to provide relief to downstream systems.  </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Plans: Bad</a:t>
            </a:r>
            <a:endParaRPr lang="en-US" dirty="0"/>
          </a:p>
        </p:txBody>
      </p:sp>
      <p:sp>
        <p:nvSpPr>
          <p:cNvPr id="3" name="Content Placeholder 2"/>
          <p:cNvSpPr>
            <a:spLocks noGrp="1"/>
          </p:cNvSpPr>
          <p:nvPr>
            <p:ph idx="1"/>
          </p:nvPr>
        </p:nvSpPr>
        <p:spPr/>
        <p:txBody>
          <a:bodyPr/>
          <a:lstStyle/>
          <a:p>
            <a:r>
              <a:rPr lang="en-US" sz="2400" b="1" dirty="0" smtClean="0"/>
              <a:t>Flood Fighting.  </a:t>
            </a:r>
            <a:r>
              <a:rPr lang="en-US" sz="2400" dirty="0" smtClean="0"/>
              <a:t>Emergency flood fighting materials </a:t>
            </a:r>
            <a:r>
              <a:rPr lang="en-US" sz="2400" b="1" dirty="0" smtClean="0">
                <a:solidFill>
                  <a:srgbClr val="FF0000"/>
                </a:solidFill>
              </a:rPr>
              <a:t>should</a:t>
            </a:r>
            <a:r>
              <a:rPr lang="en-US" sz="2400" dirty="0" smtClean="0"/>
              <a:t> be provided and located at accessible location but not in the way of normal operation areas of the dam.  Such materials </a:t>
            </a:r>
            <a:r>
              <a:rPr lang="en-US" sz="2400" b="1" dirty="0" smtClean="0">
                <a:solidFill>
                  <a:srgbClr val="FF0000"/>
                </a:solidFill>
              </a:rPr>
              <a:t>may</a:t>
            </a:r>
            <a:r>
              <a:rPr lang="en-US" sz="2400" dirty="0" smtClean="0"/>
              <a:t> include soils and rock like materials that would be useful to control or reduce seepage from the embankment, if it occurs. Existing District construction service or maintenance contracts </a:t>
            </a:r>
            <a:r>
              <a:rPr lang="en-US" sz="2400" b="1" dirty="0" smtClean="0">
                <a:solidFill>
                  <a:srgbClr val="FF0000"/>
                </a:solidFill>
              </a:rPr>
              <a:t>could</a:t>
            </a:r>
            <a:r>
              <a:rPr lang="en-US" sz="2400" dirty="0" smtClean="0"/>
              <a:t> be utilized to provide emergency equipment and personnel. Such services </a:t>
            </a:r>
            <a:r>
              <a:rPr lang="en-US" sz="2400" b="1" dirty="0" smtClean="0">
                <a:solidFill>
                  <a:srgbClr val="FF0000"/>
                </a:solidFill>
              </a:rPr>
              <a:t>would</a:t>
            </a:r>
            <a:r>
              <a:rPr lang="en-US" sz="2400" dirty="0" smtClean="0"/>
              <a:t> enhance emergency response and carry out measures such as seepage control.</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dirty="0" smtClean="0"/>
              <a:t>Definitions</a:t>
            </a:r>
          </a:p>
        </p:txBody>
      </p:sp>
      <p:sp>
        <p:nvSpPr>
          <p:cNvPr id="3075" name="Content Placeholder 5"/>
          <p:cNvSpPr>
            <a:spLocks noGrp="1"/>
          </p:cNvSpPr>
          <p:nvPr>
            <p:ph idx="1"/>
          </p:nvPr>
        </p:nvSpPr>
        <p:spPr/>
        <p:txBody>
          <a:bodyPr/>
          <a:lstStyle/>
          <a:p>
            <a:pPr eaLnBrk="1" hangingPunct="1"/>
            <a:r>
              <a:rPr lang="en-US" sz="2400" dirty="0" smtClean="0"/>
              <a:t>Risk – the probability of adverse consequences</a:t>
            </a:r>
          </a:p>
          <a:p>
            <a:pPr lvl="1" eaLnBrk="1" hangingPunct="1"/>
            <a:r>
              <a:rPr lang="en-US" sz="2400" dirty="0" smtClean="0"/>
              <a:t>P(load) x P(failure) </a:t>
            </a:r>
            <a:r>
              <a:rPr lang="en-US" sz="2400" baseline="-25000" dirty="0" smtClean="0"/>
              <a:t>given the load</a:t>
            </a:r>
            <a:r>
              <a:rPr lang="en-US" sz="2400" dirty="0" smtClean="0"/>
              <a:t> x Consequences </a:t>
            </a:r>
            <a:r>
              <a:rPr lang="en-US" sz="2400" baseline="-25000" dirty="0" smtClean="0"/>
              <a:t>given failure</a:t>
            </a:r>
          </a:p>
          <a:p>
            <a:pPr eaLnBrk="1" hangingPunct="1"/>
            <a:endParaRPr lang="en-US" sz="2400" dirty="0" smtClean="0"/>
          </a:p>
          <a:p>
            <a:pPr eaLnBrk="1" hangingPunct="1"/>
            <a:r>
              <a:rPr lang="en-US" sz="2400" dirty="0" smtClean="0"/>
              <a:t>Risk Analysis – A quantitative calculation or qualitative evaluation of risk</a:t>
            </a:r>
          </a:p>
          <a:p>
            <a:pPr eaLnBrk="1" hangingPunct="1"/>
            <a:endParaRPr lang="en-US" sz="2400" dirty="0" smtClean="0"/>
          </a:p>
          <a:p>
            <a:pPr eaLnBrk="1" hangingPunct="1"/>
            <a:r>
              <a:rPr lang="en-US" sz="2400" dirty="0" smtClean="0"/>
              <a:t>Risk Assessment – The process of deciding whether risk reduction actions are needed</a:t>
            </a:r>
          </a:p>
          <a:p>
            <a:pPr eaLnBrk="1" hangingPunct="1"/>
            <a:endParaRPr lang="en-US" sz="2400" b="1" dirty="0" smtClean="0">
              <a:solidFill>
                <a:schemeClr val="bg1"/>
              </a:solidFill>
            </a:endParaRPr>
          </a:p>
        </p:txBody>
      </p:sp>
      <p:sp>
        <p:nvSpPr>
          <p:cNvPr id="3076" name="Slide Number Placeholder 4"/>
          <p:cNvSpPr>
            <a:spLocks noGrp="1"/>
          </p:cNvSpPr>
          <p:nvPr>
            <p:ph type="sldNum" sz="quarter" idx="4294967295"/>
          </p:nvPr>
        </p:nvSpPr>
        <p:spPr>
          <a:xfrm>
            <a:off x="3124200" y="6356350"/>
            <a:ext cx="2895600" cy="365125"/>
          </a:xfrm>
          <a:prstGeom prst="rect">
            <a:avLst/>
          </a:prstGeom>
          <a:noFill/>
        </p:spPr>
        <p:txBody>
          <a:bodyPr/>
          <a:lstStyle/>
          <a:p>
            <a:fld id="{A98ABEB1-9191-4788-89D8-6C99449F349D}" type="slidenum">
              <a:rPr lang="en-US" smtClean="0"/>
              <a:pPr/>
              <a:t>6</a:t>
            </a:fld>
            <a:endParaRPr lang="en-US"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Plans: Good</a:t>
            </a:r>
            <a:endParaRPr lang="en-US" dirty="0"/>
          </a:p>
        </p:txBody>
      </p:sp>
      <p:grpSp>
        <p:nvGrpSpPr>
          <p:cNvPr id="3" name="Group 5"/>
          <p:cNvGrpSpPr/>
          <p:nvPr/>
        </p:nvGrpSpPr>
        <p:grpSpPr>
          <a:xfrm>
            <a:off x="152400" y="1828800"/>
            <a:ext cx="8840952" cy="4905375"/>
            <a:chOff x="152400" y="1828800"/>
            <a:chExt cx="8840952" cy="4905375"/>
          </a:xfrm>
        </p:grpSpPr>
        <p:pic>
          <p:nvPicPr>
            <p:cNvPr id="2050" name="Picture 2"/>
            <p:cNvPicPr>
              <a:picLocks noChangeAspect="1" noChangeArrowheads="1"/>
            </p:cNvPicPr>
            <p:nvPr/>
          </p:nvPicPr>
          <p:blipFill>
            <a:blip r:embed="rId3" cstate="screen"/>
            <a:srcRect/>
            <a:stretch>
              <a:fillRect/>
            </a:stretch>
          </p:blipFill>
          <p:spPr bwMode="auto">
            <a:xfrm>
              <a:off x="152400" y="1828800"/>
              <a:ext cx="8840952" cy="4905375"/>
            </a:xfrm>
            <a:prstGeom prst="rect">
              <a:avLst/>
            </a:prstGeom>
            <a:noFill/>
            <a:ln w="9525">
              <a:noFill/>
              <a:miter lim="800000"/>
              <a:headEnd/>
              <a:tailEnd/>
            </a:ln>
          </p:spPr>
        </p:pic>
        <p:sp>
          <p:nvSpPr>
            <p:cNvPr id="4" name="Rectangle 3"/>
            <p:cNvSpPr/>
            <p:nvPr/>
          </p:nvSpPr>
          <p:spPr>
            <a:xfrm>
              <a:off x="2590800" y="5715000"/>
              <a:ext cx="4572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05200" y="2922495"/>
              <a:ext cx="12192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Example: Stockpiling</a:t>
            </a:r>
            <a:endParaRPr lang="en-US" dirty="0"/>
          </a:p>
        </p:txBody>
      </p:sp>
      <p:sp>
        <p:nvSpPr>
          <p:cNvPr id="10" name="Text Placeholder 9"/>
          <p:cNvSpPr>
            <a:spLocks noGrp="1"/>
          </p:cNvSpPr>
          <p:nvPr>
            <p:ph type="body" sz="quarter" idx="3"/>
          </p:nvPr>
        </p:nvSpPr>
        <p:spPr>
          <a:xfrm>
            <a:off x="3505200" y="4800600"/>
            <a:ext cx="2209800" cy="639762"/>
          </a:xfrm>
        </p:spPr>
        <p:txBody>
          <a:bodyPr/>
          <a:lstStyle/>
          <a:p>
            <a:r>
              <a:rPr lang="en-US" sz="1800" dirty="0" smtClean="0"/>
              <a:t>Proctor Dam (SWF)</a:t>
            </a:r>
            <a:endParaRPr lang="en-US" sz="1800" dirty="0"/>
          </a:p>
        </p:txBody>
      </p:sp>
      <p:sp>
        <p:nvSpPr>
          <p:cNvPr id="11" name="Content Placeholder 10"/>
          <p:cNvSpPr>
            <a:spLocks noGrp="1"/>
          </p:cNvSpPr>
          <p:nvPr>
            <p:ph sz="quarter" idx="4"/>
          </p:nvPr>
        </p:nvSpPr>
        <p:spPr>
          <a:xfrm>
            <a:off x="2209800" y="5486400"/>
            <a:ext cx="4953000" cy="903288"/>
          </a:xfrm>
        </p:spPr>
        <p:txBody>
          <a:bodyPr/>
          <a:lstStyle/>
          <a:p>
            <a:pPr indent="-457200">
              <a:buNone/>
            </a:pPr>
            <a:r>
              <a:rPr lang="en-US" sz="1800" dirty="0" smtClean="0"/>
              <a:t>Thanks to: Ronald Gardner, Jose Hernandez, 	    Carla Burns, Tommy Schmidt</a:t>
            </a:r>
            <a:endParaRPr lang="en-US" sz="1800" dirty="0"/>
          </a:p>
        </p:txBody>
      </p:sp>
      <p:pic>
        <p:nvPicPr>
          <p:cNvPr id="7" name="Picture 6" descr="DSC00001.JPG"/>
          <p:cNvPicPr>
            <a:picLocks noChangeAspect="1"/>
          </p:cNvPicPr>
          <p:nvPr/>
        </p:nvPicPr>
        <p:blipFill>
          <a:blip r:embed="rId3" cstate="screen"/>
          <a:srcRect/>
          <a:stretch>
            <a:fillRect/>
          </a:stretch>
        </p:blipFill>
        <p:spPr>
          <a:xfrm>
            <a:off x="1036721" y="1524000"/>
            <a:ext cx="7070558" cy="32766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IRRM Plans: Good</a:t>
            </a:r>
            <a:endParaRPr lang="en-US" dirty="0"/>
          </a:p>
        </p:txBody>
      </p:sp>
      <p:grpSp>
        <p:nvGrpSpPr>
          <p:cNvPr id="4" name="Group 18"/>
          <p:cNvGrpSpPr/>
          <p:nvPr/>
        </p:nvGrpSpPr>
        <p:grpSpPr>
          <a:xfrm>
            <a:off x="887730" y="1219200"/>
            <a:ext cx="7368540" cy="5357812"/>
            <a:chOff x="887730" y="1219200"/>
            <a:chExt cx="7368540" cy="5357812"/>
          </a:xfrm>
        </p:grpSpPr>
        <p:grpSp>
          <p:nvGrpSpPr>
            <p:cNvPr id="5" name="Group 17"/>
            <p:cNvGrpSpPr/>
            <p:nvPr/>
          </p:nvGrpSpPr>
          <p:grpSpPr>
            <a:xfrm>
              <a:off x="887730" y="1219200"/>
              <a:ext cx="7368540" cy="5357812"/>
              <a:chOff x="887730" y="1219200"/>
              <a:chExt cx="7368540" cy="5357812"/>
            </a:xfrm>
          </p:grpSpPr>
          <p:pic>
            <p:nvPicPr>
              <p:cNvPr id="3" name="Picture 2"/>
              <p:cNvPicPr>
                <a:picLocks noChangeAspect="1" noChangeArrowheads="1"/>
              </p:cNvPicPr>
              <p:nvPr/>
            </p:nvPicPr>
            <p:blipFill>
              <a:blip r:embed="rId3" cstate="screen"/>
              <a:srcRect/>
              <a:stretch>
                <a:fillRect/>
              </a:stretch>
            </p:blipFill>
            <p:spPr bwMode="auto">
              <a:xfrm>
                <a:off x="887730" y="1219200"/>
                <a:ext cx="7362825" cy="5063292"/>
              </a:xfrm>
              <a:prstGeom prst="rect">
                <a:avLst/>
              </a:prstGeom>
              <a:noFill/>
              <a:ln w="9525">
                <a:noFill/>
                <a:miter lim="800000"/>
                <a:headEnd/>
                <a:tailEnd/>
              </a:ln>
            </p:spPr>
          </p:pic>
          <p:pic>
            <p:nvPicPr>
              <p:cNvPr id="2051" name="Picture 3"/>
              <p:cNvPicPr>
                <a:picLocks noChangeAspect="1" noChangeArrowheads="1"/>
              </p:cNvPicPr>
              <p:nvPr/>
            </p:nvPicPr>
            <p:blipFill>
              <a:blip r:embed="rId4" cstate="screen"/>
              <a:srcRect/>
              <a:stretch>
                <a:fillRect/>
              </a:stretch>
            </p:blipFill>
            <p:spPr bwMode="auto">
              <a:xfrm>
                <a:off x="887730" y="6272212"/>
                <a:ext cx="7368540" cy="304800"/>
              </a:xfrm>
              <a:prstGeom prst="rect">
                <a:avLst/>
              </a:prstGeom>
              <a:noFill/>
              <a:ln w="9525">
                <a:noFill/>
                <a:miter lim="800000"/>
                <a:headEnd/>
                <a:tailEnd/>
              </a:ln>
            </p:spPr>
          </p:pic>
        </p:grpSp>
        <p:sp>
          <p:nvSpPr>
            <p:cNvPr id="9" name="Rectangle 8"/>
            <p:cNvSpPr/>
            <p:nvPr/>
          </p:nvSpPr>
          <p:spPr>
            <a:xfrm>
              <a:off x="2667000" y="1676400"/>
              <a:ext cx="16002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23365" y="2133600"/>
              <a:ext cx="26670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86600" y="4191000"/>
              <a:ext cx="9906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37130" y="4428565"/>
              <a:ext cx="139401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13730" y="4428565"/>
              <a:ext cx="11430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81400" y="4876800"/>
              <a:ext cx="4114800" cy="228600"/>
            </a:xfrm>
            <a:prstGeom prst="rect">
              <a:avLst/>
            </a:prstGeom>
            <a:solidFill>
              <a:srgbClr val="92D05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600200" y="1905000"/>
              <a:ext cx="1143000" cy="228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IRRM Examples: Vegetation Removal</a:t>
            </a:r>
            <a:endParaRPr lang="en-US" dirty="0"/>
          </a:p>
        </p:txBody>
      </p:sp>
      <p:pic>
        <p:nvPicPr>
          <p:cNvPr id="15" name="Picture 14" descr="DSC00043.JPG"/>
          <p:cNvPicPr>
            <a:picLocks noChangeAspect="1"/>
          </p:cNvPicPr>
          <p:nvPr/>
        </p:nvPicPr>
        <p:blipFill>
          <a:blip r:embed="rId3" cstate="screen"/>
          <a:stretch>
            <a:fillRect/>
          </a:stretch>
        </p:blipFill>
        <p:spPr>
          <a:xfrm>
            <a:off x="381000" y="1600200"/>
            <a:ext cx="3048000" cy="2286000"/>
          </a:xfrm>
          <a:prstGeom prst="rect">
            <a:avLst/>
          </a:prstGeom>
          <a:ln w="19050">
            <a:solidFill>
              <a:schemeClr val="tx1"/>
            </a:solidFill>
          </a:ln>
        </p:spPr>
      </p:pic>
      <p:pic>
        <p:nvPicPr>
          <p:cNvPr id="16" name="Picture 15" descr="DSCN0075.JPG"/>
          <p:cNvPicPr>
            <a:picLocks noChangeAspect="1"/>
          </p:cNvPicPr>
          <p:nvPr/>
        </p:nvPicPr>
        <p:blipFill>
          <a:blip r:embed="rId4" cstate="screen"/>
          <a:stretch>
            <a:fillRect/>
          </a:stretch>
        </p:blipFill>
        <p:spPr>
          <a:xfrm>
            <a:off x="3810000" y="2381250"/>
            <a:ext cx="4343400" cy="3257550"/>
          </a:xfrm>
          <a:prstGeom prst="rect">
            <a:avLst/>
          </a:prstGeom>
          <a:ln w="19050">
            <a:solidFill>
              <a:schemeClr val="tx1"/>
            </a:solidFill>
          </a:ln>
        </p:spPr>
      </p:pic>
      <p:pic>
        <p:nvPicPr>
          <p:cNvPr id="17" name="Picture 4" descr="excavator working 2"/>
          <p:cNvPicPr>
            <a:picLocks noChangeAspect="1" noChangeArrowheads="1"/>
          </p:cNvPicPr>
          <p:nvPr/>
        </p:nvPicPr>
        <p:blipFill>
          <a:blip r:embed="rId5" cstate="screen">
            <a:lum contrast="12000"/>
          </a:blip>
          <a:srcRect/>
          <a:stretch>
            <a:fillRect/>
          </a:stretch>
        </p:blipFill>
        <p:spPr bwMode="auto">
          <a:xfrm>
            <a:off x="342900" y="4114800"/>
            <a:ext cx="3086100" cy="20574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idx="1"/>
          </p:nvPr>
        </p:nvSpPr>
        <p:spPr/>
        <p:txBody>
          <a:bodyPr/>
          <a:lstStyle/>
          <a:p>
            <a:r>
              <a:rPr lang="en-US" dirty="0" smtClean="0"/>
              <a:t>IRRM plans meant to be living documents</a:t>
            </a:r>
          </a:p>
          <a:p>
            <a:r>
              <a:rPr lang="en-US" dirty="0" smtClean="0"/>
              <a:t>Closer scrutiny with future IRRM plan reviews</a:t>
            </a:r>
          </a:p>
          <a:p>
            <a:r>
              <a:rPr lang="en-US" dirty="0" smtClean="0"/>
              <a:t>Preparing a sample template for use</a:t>
            </a:r>
          </a:p>
          <a:p>
            <a:r>
              <a:rPr lang="en-US" dirty="0" smtClean="0"/>
              <a:t>IRRM Examples can be provided upon request.  Can contact Jacob Davis or Martin </a:t>
            </a:r>
            <a:r>
              <a:rPr lang="en-US" dirty="0" err="1" smtClean="0"/>
              <a:t>Falmlen</a:t>
            </a:r>
            <a:r>
              <a:rPr lang="en-US" dirty="0" smtClean="0"/>
              <a:t> with the RMC with data requests.</a:t>
            </a:r>
          </a:p>
          <a:p>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970" name="AutoShape 2"/>
          <p:cNvCxnSpPr>
            <a:cxnSpLocks noChangeShapeType="1"/>
          </p:cNvCxnSpPr>
          <p:nvPr/>
        </p:nvCxnSpPr>
        <p:spPr bwMode="auto">
          <a:xfrm rot="16200000" flipH="1">
            <a:off x="4533900" y="6859588"/>
            <a:ext cx="1587" cy="1588"/>
          </a:xfrm>
          <a:prstGeom prst="bentConnector3">
            <a:avLst>
              <a:gd name="adj1" fmla="val 14300000"/>
            </a:avLst>
          </a:prstGeom>
          <a:noFill/>
          <a:ln w="9525">
            <a:solidFill>
              <a:schemeClr val="tx1"/>
            </a:solidFill>
            <a:miter lim="800000"/>
            <a:headEnd/>
            <a:tailEnd type="triangle" w="med" len="med"/>
          </a:ln>
          <a:effectLst/>
        </p:spPr>
      </p:cxnSp>
      <p:cxnSp>
        <p:nvCxnSpPr>
          <p:cNvPr id="83971" name="AutoShape 3"/>
          <p:cNvCxnSpPr>
            <a:cxnSpLocks noChangeShapeType="1"/>
          </p:cNvCxnSpPr>
          <p:nvPr/>
        </p:nvCxnSpPr>
        <p:spPr bwMode="auto">
          <a:xfrm rot="16200000" flipH="1">
            <a:off x="4533900" y="6859588"/>
            <a:ext cx="1587" cy="1588"/>
          </a:xfrm>
          <a:prstGeom prst="bentConnector3">
            <a:avLst>
              <a:gd name="adj1" fmla="val 14300000"/>
            </a:avLst>
          </a:prstGeom>
          <a:noFill/>
          <a:ln w="9525">
            <a:solidFill>
              <a:schemeClr val="tx1"/>
            </a:solidFill>
            <a:miter lim="800000"/>
            <a:headEnd/>
            <a:tailEnd type="triangle" w="med" len="med"/>
          </a:ln>
          <a:effectLst/>
        </p:spPr>
      </p:cxnSp>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r>
              <a:rPr lang="en-US" dirty="0" smtClean="0"/>
              <a:t>Thank you for your attention.</a:t>
            </a:r>
            <a:endParaRPr lang="en-US" dirty="0"/>
          </a:p>
        </p:txBody>
      </p:sp>
      <p:sp>
        <p:nvSpPr>
          <p:cNvPr id="7" name="Rectangle 6"/>
          <p:cNvSpPr/>
          <p:nvPr/>
        </p:nvSpPr>
        <p:spPr>
          <a:xfrm>
            <a:off x="2749802" y="5257800"/>
            <a:ext cx="3899273" cy="400110"/>
          </a:xfrm>
          <a:prstGeom prst="rect">
            <a:avLst/>
          </a:prstGeom>
        </p:spPr>
        <p:txBody>
          <a:bodyPr wrap="none">
            <a:spAutoFit/>
          </a:bodyPr>
          <a:lstStyle/>
          <a:p>
            <a:r>
              <a:rPr lang="en-US" sz="2000" dirty="0" smtClean="0"/>
              <a:t>Martin.r.falmlen@usace.army.mil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3124200" y="6356350"/>
            <a:ext cx="2895600" cy="365125"/>
          </a:xfrm>
          <a:prstGeom prst="rect">
            <a:avLst/>
          </a:prstGeom>
          <a:noFill/>
        </p:spPr>
        <p:txBody>
          <a:bodyPr/>
          <a:lstStyle/>
          <a:p>
            <a:fld id="{9A9EAC37-4E9D-4837-A93D-15AB6D7E25D5}" type="slidenum">
              <a:rPr lang="en-US" smtClean="0"/>
              <a:pPr/>
              <a:t>66</a:t>
            </a:fld>
            <a:endParaRPr lang="en-US" smtClean="0"/>
          </a:p>
        </p:txBody>
      </p:sp>
      <p:pic>
        <p:nvPicPr>
          <p:cNvPr id="9219" name="Picture 2" descr="compos"/>
          <p:cNvPicPr>
            <a:picLocks noChangeAspect="1" noChangeArrowheads="1"/>
          </p:cNvPicPr>
          <p:nvPr/>
        </p:nvPicPr>
        <p:blipFill>
          <a:blip r:embed="rId3" cstate="print"/>
          <a:srcRect/>
          <a:stretch>
            <a:fillRect/>
          </a:stretch>
        </p:blipFill>
        <p:spPr bwMode="auto">
          <a:xfrm>
            <a:off x="1066800" y="838200"/>
            <a:ext cx="7138988" cy="5029200"/>
          </a:xfrm>
          <a:prstGeom prst="rect">
            <a:avLst/>
          </a:prstGeom>
          <a:noFill/>
          <a:ln w="9525">
            <a:noFill/>
            <a:miter lim="800000"/>
            <a:headEnd/>
            <a:tailEnd/>
          </a:ln>
        </p:spPr>
      </p:pic>
      <p:sp>
        <p:nvSpPr>
          <p:cNvPr id="9220" name="Rectangle 3"/>
          <p:cNvSpPr>
            <a:spLocks noGrp="1" noChangeArrowheads="1"/>
          </p:cNvSpPr>
          <p:nvPr>
            <p:ph type="title"/>
          </p:nvPr>
        </p:nvSpPr>
        <p:spPr>
          <a:xfrm>
            <a:off x="457200" y="0"/>
            <a:ext cx="8229600" cy="1143000"/>
          </a:xfrm>
        </p:spPr>
        <p:txBody>
          <a:bodyPr>
            <a:normAutofit/>
          </a:bodyPr>
          <a:lstStyle/>
          <a:p>
            <a:pPr eaLnBrk="1" hangingPunct="1"/>
            <a:r>
              <a:rPr lang="en-US" dirty="0" smtClean="0"/>
              <a:t>Example 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3124200" y="6356350"/>
            <a:ext cx="2895600" cy="365125"/>
          </a:xfrm>
          <a:prstGeom prst="rect">
            <a:avLst/>
          </a:prstGeom>
          <a:noFill/>
        </p:spPr>
        <p:txBody>
          <a:bodyPr/>
          <a:lstStyle/>
          <a:p>
            <a:fld id="{B0796277-6B98-4307-ABE4-6FB117D03F3A}" type="slidenum">
              <a:rPr lang="en-US" smtClean="0"/>
              <a:pPr/>
              <a:t>67</a:t>
            </a:fld>
            <a:endParaRPr lang="en-US" smtClean="0"/>
          </a:p>
        </p:txBody>
      </p:sp>
      <p:pic>
        <p:nvPicPr>
          <p:cNvPr id="10243" name="Picture 2" descr="depress"/>
          <p:cNvPicPr>
            <a:picLocks noChangeAspect="1" noChangeArrowheads="1"/>
          </p:cNvPicPr>
          <p:nvPr/>
        </p:nvPicPr>
        <p:blipFill>
          <a:blip r:embed="rId3" cstate="print"/>
          <a:srcRect/>
          <a:stretch>
            <a:fillRect/>
          </a:stretch>
        </p:blipFill>
        <p:spPr bwMode="auto">
          <a:xfrm>
            <a:off x="1309080" y="890955"/>
            <a:ext cx="6700838" cy="5026025"/>
          </a:xfrm>
          <a:prstGeom prst="rect">
            <a:avLst/>
          </a:prstGeom>
          <a:noFill/>
          <a:ln w="9525">
            <a:noFill/>
            <a:miter lim="800000"/>
            <a:headEnd/>
            <a:tailEnd/>
          </a:ln>
        </p:spPr>
      </p:pic>
      <p:sp>
        <p:nvSpPr>
          <p:cNvPr id="10244" name="Rectangle 3"/>
          <p:cNvSpPr>
            <a:spLocks noGrp="1" noChangeArrowheads="1"/>
          </p:cNvSpPr>
          <p:nvPr>
            <p:ph type="title"/>
          </p:nvPr>
        </p:nvSpPr>
        <p:spPr>
          <a:xfrm>
            <a:off x="457200" y="0"/>
            <a:ext cx="8229600" cy="1143000"/>
          </a:xfrm>
        </p:spPr>
        <p:txBody>
          <a:bodyPr>
            <a:normAutofit/>
          </a:bodyPr>
          <a:lstStyle/>
          <a:p>
            <a:pPr eaLnBrk="1" hangingPunct="1"/>
            <a:r>
              <a:rPr lang="en-US" dirty="0" smtClean="0"/>
              <a:t>Example 1 (cont.)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4294967295"/>
          </p:nvPr>
        </p:nvSpPr>
        <p:spPr>
          <a:xfrm>
            <a:off x="3124200" y="6356350"/>
            <a:ext cx="2895600" cy="365125"/>
          </a:xfrm>
          <a:prstGeom prst="rect">
            <a:avLst/>
          </a:prstGeom>
          <a:noFill/>
        </p:spPr>
        <p:txBody>
          <a:bodyPr/>
          <a:lstStyle/>
          <a:p>
            <a:fld id="{AC66F0A4-09A3-4DAC-A1C6-EDA1227C3FFC}" type="slidenum">
              <a:rPr lang="en-US" smtClean="0"/>
              <a:pPr/>
              <a:t>68</a:t>
            </a:fld>
            <a:endParaRPr lang="en-US" smtClean="0"/>
          </a:p>
        </p:txBody>
      </p:sp>
      <p:pic>
        <p:nvPicPr>
          <p:cNvPr id="11267" name="Picture 2" descr="spike"/>
          <p:cNvPicPr>
            <a:picLocks noChangeAspect="1" noChangeArrowheads="1"/>
          </p:cNvPicPr>
          <p:nvPr/>
        </p:nvPicPr>
        <p:blipFill>
          <a:blip r:embed="rId3" cstate="print"/>
          <a:srcRect/>
          <a:stretch>
            <a:fillRect/>
          </a:stretch>
        </p:blipFill>
        <p:spPr bwMode="auto">
          <a:xfrm>
            <a:off x="533400" y="1371600"/>
            <a:ext cx="8226425" cy="4111625"/>
          </a:xfrm>
          <a:prstGeom prst="rect">
            <a:avLst/>
          </a:prstGeom>
          <a:noFill/>
          <a:ln w="9525">
            <a:noFill/>
            <a:miter lim="800000"/>
            <a:headEnd/>
            <a:tailEnd/>
          </a:ln>
        </p:spPr>
      </p:pic>
      <p:sp>
        <p:nvSpPr>
          <p:cNvPr id="11268" name="Rectangle 3"/>
          <p:cNvSpPr>
            <a:spLocks noGrp="1" noChangeArrowheads="1"/>
          </p:cNvSpPr>
          <p:nvPr>
            <p:ph type="title"/>
          </p:nvPr>
        </p:nvSpPr>
        <p:spPr/>
        <p:txBody>
          <a:bodyPr>
            <a:normAutofit/>
          </a:bodyPr>
          <a:lstStyle/>
          <a:p>
            <a:pPr eaLnBrk="1" hangingPunct="1"/>
            <a:r>
              <a:rPr lang="en-US" dirty="0" smtClean="0"/>
              <a:t>Example 1 (cont.)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3124200" y="6356350"/>
            <a:ext cx="2895600" cy="365125"/>
          </a:xfrm>
          <a:prstGeom prst="rect">
            <a:avLst/>
          </a:prstGeom>
          <a:noFill/>
        </p:spPr>
        <p:txBody>
          <a:bodyPr/>
          <a:lstStyle/>
          <a:p>
            <a:fld id="{F14155E3-1757-49FE-AC40-5702A9A84BD5}" type="slidenum">
              <a:rPr lang="en-US" smtClean="0"/>
              <a:pPr/>
              <a:t>69</a:t>
            </a:fld>
            <a:endParaRPr lang="en-US" smtClean="0"/>
          </a:p>
        </p:txBody>
      </p:sp>
      <p:sp>
        <p:nvSpPr>
          <p:cNvPr id="12291" name="Rectangle 2"/>
          <p:cNvSpPr>
            <a:spLocks noGrp="1" noChangeArrowheads="1"/>
          </p:cNvSpPr>
          <p:nvPr>
            <p:ph type="title"/>
          </p:nvPr>
        </p:nvSpPr>
        <p:spPr>
          <a:xfrm>
            <a:off x="609600" y="457200"/>
            <a:ext cx="7924800" cy="1143000"/>
          </a:xfrm>
        </p:spPr>
        <p:txBody>
          <a:bodyPr>
            <a:noAutofit/>
          </a:bodyPr>
          <a:lstStyle/>
          <a:p>
            <a:pPr eaLnBrk="1" hangingPunct="1"/>
            <a:r>
              <a:rPr lang="en-US" dirty="0" smtClean="0"/>
              <a:t>Example 1 (cont.)</a:t>
            </a:r>
          </a:p>
        </p:txBody>
      </p:sp>
      <p:sp>
        <p:nvSpPr>
          <p:cNvPr id="415747" name="Rectangle 3"/>
          <p:cNvSpPr>
            <a:spLocks noGrp="1" noChangeArrowheads="1"/>
          </p:cNvSpPr>
          <p:nvPr>
            <p:ph type="body" idx="1"/>
          </p:nvPr>
        </p:nvSpPr>
        <p:spPr>
          <a:xfrm>
            <a:off x="457200" y="1524000"/>
            <a:ext cx="8382000" cy="4343400"/>
          </a:xfrm>
        </p:spPr>
        <p:txBody>
          <a:bodyPr>
            <a:normAutofit lnSpcReduction="10000"/>
          </a:bodyPr>
          <a:lstStyle/>
          <a:p>
            <a:pPr eaLnBrk="1" hangingPunct="1"/>
            <a:r>
              <a:rPr lang="en-US" sz="2400" dirty="0" smtClean="0">
                <a:solidFill>
                  <a:srgbClr val="C00000"/>
                </a:solidFill>
              </a:rPr>
              <a:t>Unedited (insufficient detail):</a:t>
            </a:r>
            <a:r>
              <a:rPr lang="en-US" sz="2400" dirty="0" smtClean="0"/>
              <a:t> Piping from the embankment into the foundation</a:t>
            </a:r>
          </a:p>
          <a:p>
            <a:pPr eaLnBrk="1" hangingPunct="1"/>
            <a:endParaRPr lang="en-US" sz="2400" dirty="0" smtClean="0"/>
          </a:p>
          <a:p>
            <a:pPr eaLnBrk="1" hangingPunct="1">
              <a:lnSpc>
                <a:spcPct val="85000"/>
              </a:lnSpc>
            </a:pPr>
            <a:r>
              <a:rPr lang="en-US" sz="2400" dirty="0" smtClean="0">
                <a:solidFill>
                  <a:srgbClr val="C00000"/>
                </a:solidFill>
              </a:rPr>
              <a:t>Edited:</a:t>
            </a:r>
            <a:r>
              <a:rPr lang="en-US" sz="2400" dirty="0" smtClean="0"/>
              <a:t>  During a period of </a:t>
            </a:r>
            <a:r>
              <a:rPr lang="en-US" sz="2400" u="sng" dirty="0" smtClean="0"/>
              <a:t>high reservoir</a:t>
            </a:r>
            <a:r>
              <a:rPr lang="en-US" sz="2400" dirty="0" smtClean="0"/>
              <a:t> elevation, </a:t>
            </a:r>
            <a:r>
              <a:rPr lang="en-US" sz="2400" u="sng" dirty="0" smtClean="0"/>
              <a:t>piping</a:t>
            </a:r>
            <a:r>
              <a:rPr lang="en-US" sz="2400" dirty="0" smtClean="0"/>
              <a:t> of the embankment core </a:t>
            </a:r>
            <a:r>
              <a:rPr lang="en-US" sz="2400" u="sng" dirty="0" smtClean="0"/>
              <a:t>initiates at the gravel foundation interface</a:t>
            </a:r>
            <a:r>
              <a:rPr lang="en-US" sz="2400" dirty="0" smtClean="0"/>
              <a:t> in the shallow cutoff trench </a:t>
            </a:r>
            <a:r>
              <a:rPr lang="en-US" sz="2400" u="sng" dirty="0" smtClean="0"/>
              <a:t>near Station 2+35</a:t>
            </a:r>
            <a:r>
              <a:rPr lang="en-US" sz="2400" dirty="0" smtClean="0"/>
              <a:t> (where problems with the sheet pile and sinkhole occurred).  Material might or might not exit at the toe of the dam.  </a:t>
            </a:r>
            <a:r>
              <a:rPr lang="en-US" sz="2400" u="sng" dirty="0" smtClean="0"/>
              <a:t>Backward erosion</a:t>
            </a:r>
            <a:r>
              <a:rPr lang="en-US" sz="2400" dirty="0" smtClean="0"/>
              <a:t> occurs until a </a:t>
            </a:r>
            <a:r>
              <a:rPr lang="en-US" sz="2400" u="sng" dirty="0" smtClean="0"/>
              <a:t>“pipe” forms through the core exiting upstream below the reservoir level</a:t>
            </a:r>
            <a:r>
              <a:rPr lang="en-US" sz="2400" dirty="0" smtClean="0"/>
              <a:t>.  </a:t>
            </a:r>
            <a:r>
              <a:rPr lang="en-US" sz="2400" u="sng" dirty="0" smtClean="0"/>
              <a:t>Rapid erosion enlargement</a:t>
            </a:r>
            <a:r>
              <a:rPr lang="en-US" sz="2400" dirty="0" smtClean="0"/>
              <a:t> of the pipe occurs until the </a:t>
            </a:r>
            <a:r>
              <a:rPr lang="en-US" sz="2400" u="sng" dirty="0" smtClean="0"/>
              <a:t>crest of the dam collapses into the void</a:t>
            </a:r>
            <a:r>
              <a:rPr lang="en-US" sz="2400" dirty="0" smtClean="0"/>
              <a:t>, and the </a:t>
            </a:r>
            <a:r>
              <a:rPr lang="en-US" sz="2400" u="sng" dirty="0" smtClean="0"/>
              <a:t>dam erodes down to the rock foundation</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5F5FD980-F019-4E4D-9CE1-2120C5E43F2D}" type="slidenum">
              <a:rPr lang="en-US" smtClean="0"/>
              <a:pPr/>
              <a:t>7</a:t>
            </a:fld>
            <a:endParaRPr lang="en-US" smtClean="0"/>
          </a:p>
        </p:txBody>
      </p:sp>
      <p:sp>
        <p:nvSpPr>
          <p:cNvPr id="5123"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smtClean="0"/>
              <a:t>Dam Safety Risk Analysis is New?</a:t>
            </a:r>
          </a:p>
        </p:txBody>
      </p:sp>
      <p:sp>
        <p:nvSpPr>
          <p:cNvPr id="415747" name="Rectangle 3"/>
          <p:cNvSpPr>
            <a:spLocks noGrp="1" noChangeArrowheads="1"/>
          </p:cNvSpPr>
          <p:nvPr>
            <p:ph type="body" sz="half" idx="1"/>
          </p:nvPr>
        </p:nvSpPr>
        <p:spPr>
          <a:xfrm>
            <a:off x="457200" y="1066800"/>
            <a:ext cx="8305800" cy="5181600"/>
          </a:xfrm>
        </p:spPr>
        <p:txBody>
          <a:bodyPr/>
          <a:lstStyle/>
          <a:p>
            <a:pPr eaLnBrk="1" hangingPunct="1">
              <a:buFontTx/>
              <a:buNone/>
            </a:pPr>
            <a:r>
              <a:rPr lang="en-US" sz="2000" dirty="0" smtClean="0"/>
              <a:t>“The possibility of failure must not be lost sight of.  To sum up in a concrete manner, it is my judgment that the chances of failure with the water at varying elevations will be substantially as follows:</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r>
              <a:rPr lang="en-US" sz="2000" dirty="0" smtClean="0"/>
              <a:t>In case of failure, while there might be no loss of life, yet the loss in time, in property, in money and in prestige would many times over exceed the cost of even an entirely new structure.”</a:t>
            </a:r>
          </a:p>
          <a:p>
            <a:pPr eaLnBrk="1" hangingPunct="1">
              <a:buFontTx/>
              <a:buNone/>
            </a:pPr>
            <a:r>
              <a:rPr lang="en-US" sz="2000" dirty="0" smtClean="0">
                <a:solidFill>
                  <a:srgbClr val="FFFF00"/>
                </a:solidFill>
              </a:rPr>
              <a:t>Thaddeus Merriman, New York, February 21, 1912</a:t>
            </a:r>
          </a:p>
        </p:txBody>
      </p:sp>
      <p:sp>
        <p:nvSpPr>
          <p:cNvPr id="5125" name="Text Box 4"/>
          <p:cNvSpPr txBox="1">
            <a:spLocks noChangeArrowheads="1"/>
          </p:cNvSpPr>
          <p:nvPr/>
        </p:nvSpPr>
        <p:spPr bwMode="auto">
          <a:xfrm>
            <a:off x="0" y="5562600"/>
            <a:ext cx="1851025" cy="6858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sp>
        <p:nvSpPr>
          <p:cNvPr id="5126" name="Text Box 5"/>
          <p:cNvSpPr txBox="1">
            <a:spLocks noChangeArrowheads="1"/>
          </p:cNvSpPr>
          <p:nvPr/>
        </p:nvSpPr>
        <p:spPr bwMode="auto">
          <a:xfrm>
            <a:off x="2590800" y="5943600"/>
            <a:ext cx="1851025" cy="8382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graphicFrame>
        <p:nvGraphicFramePr>
          <p:cNvPr id="415750" name="Group 6"/>
          <p:cNvGraphicFramePr>
            <a:graphicFrameLocks noGrp="1"/>
          </p:cNvGraphicFramePr>
          <p:nvPr>
            <p:ph sz="half" idx="2"/>
          </p:nvPr>
        </p:nvGraphicFramePr>
        <p:xfrm>
          <a:off x="2590800" y="1981200"/>
          <a:ext cx="4038600" cy="2377440"/>
        </p:xfrm>
        <a:graphic>
          <a:graphicData uri="http://schemas.openxmlformats.org/drawingml/2006/table">
            <a:tbl>
              <a:tblPr/>
              <a:tblGrid>
                <a:gridCol w="2019300"/>
                <a:gridCol w="20193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ELEVATION</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CHANCES</a:t>
                      </a:r>
                    </a:p>
                  </a:txBody>
                  <a:tcPr horzOverflow="overflow">
                    <a:lnL>
                      <a:noFill/>
                    </a:lnL>
                    <a:lnR cap="flat">
                      <a:noFill/>
                    </a:lnR>
                    <a:lnT cap="flat">
                      <a:noFill/>
                    </a:lnT>
                    <a:lnB>
                      <a:noFill/>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3795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5000</a:t>
                      </a:r>
                    </a:p>
                  </a:txBody>
                  <a:tcPr horzOverflow="overflow">
                    <a:lnL>
                      <a:noFill/>
                    </a:lnL>
                    <a:lnR cap="flat">
                      <a:noFill/>
                    </a:lnR>
                    <a:lnT>
                      <a:noFill/>
                    </a:lnT>
                    <a:lnB>
                      <a:noFill/>
                    </a:lnB>
                    <a:lnTlToBr>
                      <a:noFill/>
                    </a:lnTlToBr>
                    <a:lnBlToTr>
                      <a:noFill/>
                    </a:lnBlToTr>
                    <a:noFill/>
                  </a:tcPr>
                </a:tc>
              </a:tr>
              <a:tr h="276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2000</a:t>
                      </a:r>
                    </a:p>
                  </a:txBody>
                  <a:tcPr horzOverflow="overflow">
                    <a:lnL>
                      <a:noFill/>
                    </a:lnL>
                    <a:lnR cap="flat">
                      <a:noFill/>
                    </a:lnR>
                    <a:lnT>
                      <a:noFill/>
                    </a:lnT>
                    <a:lnB>
                      <a:noFill/>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a:t>
                      </a:r>
                    </a:p>
                  </a:txBody>
                  <a:tcPr horzOverflow="overflow">
                    <a:lnL>
                      <a:noFill/>
                    </a:lnL>
                    <a:lnR cap="flat">
                      <a:noFill/>
                    </a:lnR>
                    <a:lnT>
                      <a:noFill/>
                    </a:lnT>
                    <a:lnB>
                      <a:noFill/>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100</a:t>
                      </a:r>
                    </a:p>
                  </a:txBody>
                  <a:tcPr horzOverflow="overflow">
                    <a:lnL>
                      <a:noFill/>
                    </a:lnL>
                    <a:lnR cap="flat">
                      <a:noFill/>
                    </a:lnR>
                    <a:lnT>
                      <a:noFill/>
                    </a:lnT>
                    <a:lnB>
                      <a:noFill/>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3815</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a:t>
                      </a:r>
                    </a:p>
                  </a:txBody>
                  <a:tcPr horzOverflow="overflow">
                    <a:lnL>
                      <a:noFill/>
                    </a:lnL>
                    <a:lnR cap="flat">
                      <a:noFill/>
                    </a:lnR>
                    <a:lnT>
                      <a:noFill/>
                    </a:lnT>
                    <a:lnB cap="flat">
                      <a:noFill/>
                    </a:lnB>
                    <a:lnTlToBr>
                      <a:noFill/>
                    </a:lnTlToBr>
                    <a:lnBlToTr>
                      <a:noFill/>
                    </a:lnBlToTr>
                    <a:noFill/>
                  </a:tcPr>
                </a:tc>
              </a:tr>
            </a:tbl>
          </a:graphicData>
        </a:graphic>
      </p:graphicFrame>
      <p:sp>
        <p:nvSpPr>
          <p:cNvPr id="5140" name="Text Box 35"/>
          <p:cNvSpPr txBox="1">
            <a:spLocks noChangeArrowheads="1"/>
          </p:cNvSpPr>
          <p:nvPr/>
        </p:nvSpPr>
        <p:spPr bwMode="auto">
          <a:xfrm>
            <a:off x="1219200" y="3200400"/>
            <a:ext cx="2362200" cy="396875"/>
          </a:xfrm>
          <a:prstGeom prst="rect">
            <a:avLst/>
          </a:prstGeom>
          <a:noFill/>
          <a:ln w="9525">
            <a:noFill/>
            <a:miter lim="800000"/>
            <a:headEnd/>
            <a:tailEnd/>
          </a:ln>
        </p:spPr>
        <p:txBody>
          <a:bodyPr>
            <a:spAutoFit/>
          </a:bodyPr>
          <a:lstStyle/>
          <a:p>
            <a:pPr>
              <a:spcBef>
                <a:spcPct val="50000"/>
              </a:spcBef>
            </a:pPr>
            <a:r>
              <a:rPr lang="en-US" sz="2000" dirty="0">
                <a:solidFill>
                  <a:srgbClr val="C00000"/>
                </a:solidFill>
              </a:rPr>
              <a:t>LIKELIHOOD</a:t>
            </a:r>
          </a:p>
        </p:txBody>
      </p:sp>
      <p:sp>
        <p:nvSpPr>
          <p:cNvPr id="5141" name="Text Box 36"/>
          <p:cNvSpPr txBox="1">
            <a:spLocks noChangeArrowheads="1"/>
          </p:cNvSpPr>
          <p:nvPr/>
        </p:nvSpPr>
        <p:spPr bwMode="auto">
          <a:xfrm>
            <a:off x="5791200" y="4953000"/>
            <a:ext cx="2362200" cy="396875"/>
          </a:xfrm>
          <a:prstGeom prst="rect">
            <a:avLst/>
          </a:prstGeom>
          <a:noFill/>
          <a:ln w="9525">
            <a:noFill/>
            <a:miter lim="800000"/>
            <a:headEnd/>
            <a:tailEnd/>
          </a:ln>
        </p:spPr>
        <p:txBody>
          <a:bodyPr>
            <a:spAutoFit/>
          </a:bodyPr>
          <a:lstStyle/>
          <a:p>
            <a:pPr>
              <a:spcBef>
                <a:spcPct val="50000"/>
              </a:spcBef>
            </a:pPr>
            <a:r>
              <a:rPr lang="en-US" sz="2000" dirty="0">
                <a:solidFill>
                  <a:schemeClr val="accent5">
                    <a:lumMod val="40000"/>
                    <a:lumOff val="60000"/>
                  </a:schemeClr>
                </a:solidFill>
              </a:rPr>
              <a:t>CONSEQUENCES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5747">
                                            <p:txEl>
                                              <p:pRg st="8" end="8"/>
                                            </p:txEl>
                                          </p:spTgt>
                                        </p:tgtEl>
                                        <p:attrNameLst>
                                          <p:attrName>style.visibility</p:attrName>
                                        </p:attrNameLst>
                                      </p:cBhvr>
                                      <p:to>
                                        <p:strVal val="visible"/>
                                      </p:to>
                                    </p:set>
                                    <p:animEffect transition="in" filter="box(in)">
                                      <p:cBhvr>
                                        <p:cTn id="7" dur="500"/>
                                        <p:tgtEl>
                                          <p:spTgt spid="415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4294967295"/>
          </p:nvPr>
        </p:nvSpPr>
        <p:spPr>
          <a:xfrm>
            <a:off x="3124200" y="6356350"/>
            <a:ext cx="2895600" cy="365125"/>
          </a:xfrm>
          <a:prstGeom prst="rect">
            <a:avLst/>
          </a:prstGeom>
          <a:noFill/>
        </p:spPr>
        <p:txBody>
          <a:bodyPr/>
          <a:lstStyle/>
          <a:p>
            <a:fld id="{4E73A723-BF49-44C9-BE4E-A23451CB5FE4}" type="slidenum">
              <a:rPr lang="en-US" smtClean="0"/>
              <a:pPr/>
              <a:t>70</a:t>
            </a:fld>
            <a:endParaRPr lang="en-US" smtClean="0"/>
          </a:p>
        </p:txBody>
      </p:sp>
      <p:sp>
        <p:nvSpPr>
          <p:cNvPr id="13315" name="Rectangle 2"/>
          <p:cNvSpPr>
            <a:spLocks noGrp="1" noChangeArrowheads="1"/>
          </p:cNvSpPr>
          <p:nvPr>
            <p:ph type="title"/>
          </p:nvPr>
        </p:nvSpPr>
        <p:spPr/>
        <p:txBody>
          <a:bodyPr>
            <a:normAutofit/>
          </a:bodyPr>
          <a:lstStyle/>
          <a:p>
            <a:pPr eaLnBrk="1" hangingPunct="1"/>
            <a:r>
              <a:rPr lang="en-US" dirty="0" smtClean="0"/>
              <a:t>Example 1 (cont.)</a:t>
            </a:r>
          </a:p>
        </p:txBody>
      </p:sp>
      <p:pic>
        <p:nvPicPr>
          <p:cNvPr id="13316" name="Picture 4"/>
          <p:cNvPicPr>
            <a:picLocks noChangeAspect="1" noChangeArrowheads="1"/>
          </p:cNvPicPr>
          <p:nvPr/>
        </p:nvPicPr>
        <p:blipFill>
          <a:blip r:embed="rId2" cstate="print"/>
          <a:srcRect/>
          <a:stretch>
            <a:fillRect/>
          </a:stretch>
        </p:blipFill>
        <p:spPr bwMode="auto">
          <a:xfrm>
            <a:off x="457200" y="1600200"/>
            <a:ext cx="8335963" cy="411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3124200" y="6356350"/>
            <a:ext cx="2895600" cy="365125"/>
          </a:xfrm>
          <a:prstGeom prst="rect">
            <a:avLst/>
          </a:prstGeom>
          <a:noFill/>
        </p:spPr>
        <p:txBody>
          <a:bodyPr/>
          <a:lstStyle/>
          <a:p>
            <a:fld id="{9D5632F4-DB7F-4F9E-8E13-A5C78EC2A13F}" type="slidenum">
              <a:rPr lang="en-US" smtClean="0"/>
              <a:pPr/>
              <a:t>71</a:t>
            </a:fld>
            <a:endParaRPr lang="en-US" smtClean="0"/>
          </a:p>
        </p:txBody>
      </p:sp>
      <p:sp>
        <p:nvSpPr>
          <p:cNvPr id="16387" name="Rectangle 2"/>
          <p:cNvSpPr>
            <a:spLocks noGrp="1" noChangeArrowheads="1"/>
          </p:cNvSpPr>
          <p:nvPr>
            <p:ph type="title"/>
          </p:nvPr>
        </p:nvSpPr>
        <p:spPr/>
        <p:txBody>
          <a:bodyPr>
            <a:normAutofit/>
          </a:bodyPr>
          <a:lstStyle/>
          <a:p>
            <a:pPr eaLnBrk="1" hangingPunct="1"/>
            <a:r>
              <a:rPr lang="en-US" dirty="0" smtClean="0"/>
              <a:t>Example 2 (cont) </a:t>
            </a:r>
          </a:p>
        </p:txBody>
      </p:sp>
      <p:pic>
        <p:nvPicPr>
          <p:cNvPr id="16388" name="Picture 6"/>
          <p:cNvPicPr>
            <a:picLocks noChangeAspect="1" noChangeArrowheads="1"/>
          </p:cNvPicPr>
          <p:nvPr/>
        </p:nvPicPr>
        <p:blipFill>
          <a:blip r:embed="rId2" cstate="print"/>
          <a:srcRect/>
          <a:stretch>
            <a:fillRect/>
          </a:stretch>
        </p:blipFill>
        <p:spPr bwMode="auto">
          <a:xfrm>
            <a:off x="1066800" y="1295400"/>
            <a:ext cx="7002463"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3124200" y="6356350"/>
            <a:ext cx="2895600" cy="365125"/>
          </a:xfrm>
          <a:prstGeom prst="rect">
            <a:avLst/>
          </a:prstGeom>
          <a:noFill/>
        </p:spPr>
        <p:txBody>
          <a:bodyPr/>
          <a:lstStyle/>
          <a:p>
            <a:fld id="{49ABC9D2-FD7D-44A5-9900-652508727002}" type="slidenum">
              <a:rPr lang="en-US" smtClean="0"/>
              <a:pPr/>
              <a:t>72</a:t>
            </a:fld>
            <a:endParaRPr lang="en-US" smtClean="0"/>
          </a:p>
        </p:txBody>
      </p:sp>
      <p:sp>
        <p:nvSpPr>
          <p:cNvPr id="17411" name="Rectangle 2"/>
          <p:cNvSpPr>
            <a:spLocks noGrp="1" noChangeArrowheads="1"/>
          </p:cNvSpPr>
          <p:nvPr>
            <p:ph type="title"/>
          </p:nvPr>
        </p:nvSpPr>
        <p:spPr/>
        <p:txBody>
          <a:bodyPr>
            <a:normAutofit/>
          </a:bodyPr>
          <a:lstStyle/>
          <a:p>
            <a:pPr eaLnBrk="1" hangingPunct="1"/>
            <a:r>
              <a:rPr lang="en-US" dirty="0" smtClean="0"/>
              <a:t>Example 3</a:t>
            </a:r>
          </a:p>
        </p:txBody>
      </p:sp>
      <p:sp>
        <p:nvSpPr>
          <p:cNvPr id="17412"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400" dirty="0" smtClean="0"/>
              <a:t>An embankment dam has a gated spillway crest for passing flood flows.  Of the four gates, one can be remotely operated from the power control center to pass normal flows.   The remaining three gates must be operated manually from a control house on top of the spillway hoist deck.  If a single gate is opened completely, the main access road is inundated.  A limit switch keeps the remotely operated gate from opening more than half way without on-site intervention.  The limit switch failed in 1994 and the road was washed out.  The only other access to the spillway gate deck is a rough 4-wheel-drive road from the reservoir side that becomes muddy and treacherous when it rains. </a:t>
            </a:r>
          </a:p>
          <a:p>
            <a:pPr eaLnBrk="1" hangingPunct="1">
              <a:lnSpc>
                <a:spcPct val="80000"/>
              </a:lnSpc>
            </a:pPr>
            <a:endParaRPr lang="en-US" sz="1800"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GibSpwy004.jpg"/>
          <p:cNvPicPr>
            <a:picLocks noChangeAspect="1"/>
          </p:cNvPicPr>
          <p:nvPr/>
        </p:nvPicPr>
        <p:blipFill>
          <a:blip r:embed="rId2" cstate="print"/>
          <a:srcRect/>
          <a:stretch>
            <a:fillRect/>
          </a:stretch>
        </p:blipFill>
        <p:spPr bwMode="auto">
          <a:xfrm>
            <a:off x="4572000" y="892905"/>
            <a:ext cx="4114800" cy="2837793"/>
          </a:xfrm>
          <a:prstGeom prst="rect">
            <a:avLst/>
          </a:prstGeom>
          <a:noFill/>
          <a:ln w="9525">
            <a:noFill/>
            <a:miter lim="800000"/>
            <a:headEnd/>
            <a:tailEnd/>
          </a:ln>
        </p:spPr>
      </p:pic>
      <p:pic>
        <p:nvPicPr>
          <p:cNvPr id="18435" name="Picture 11" descr="GibSpwy005.jpg"/>
          <p:cNvPicPr>
            <a:picLocks noChangeAspect="1"/>
          </p:cNvPicPr>
          <p:nvPr/>
        </p:nvPicPr>
        <p:blipFill>
          <a:blip r:embed="rId3" cstate="print"/>
          <a:srcRect/>
          <a:stretch>
            <a:fillRect/>
          </a:stretch>
        </p:blipFill>
        <p:spPr bwMode="auto">
          <a:xfrm>
            <a:off x="502125" y="3149595"/>
            <a:ext cx="3977640" cy="2743200"/>
          </a:xfrm>
          <a:prstGeom prst="rect">
            <a:avLst/>
          </a:prstGeom>
          <a:noFill/>
          <a:ln w="9525">
            <a:noFill/>
            <a:miter lim="800000"/>
            <a:headEnd/>
            <a:tailEnd/>
          </a:ln>
        </p:spPr>
      </p:pic>
      <p:sp>
        <p:nvSpPr>
          <p:cNvPr id="18436" name="Slide Number Placeholder 4"/>
          <p:cNvSpPr>
            <a:spLocks noGrp="1"/>
          </p:cNvSpPr>
          <p:nvPr>
            <p:ph type="sldNum" sz="quarter" idx="4294967295"/>
          </p:nvPr>
        </p:nvSpPr>
        <p:spPr>
          <a:xfrm>
            <a:off x="3124200" y="6356350"/>
            <a:ext cx="2895600" cy="365125"/>
          </a:xfrm>
          <a:prstGeom prst="rect">
            <a:avLst/>
          </a:prstGeom>
          <a:noFill/>
        </p:spPr>
        <p:txBody>
          <a:bodyPr/>
          <a:lstStyle/>
          <a:p>
            <a:fld id="{659CF606-5E25-46CA-8471-72CEC19332DC}" type="slidenum">
              <a:rPr lang="en-US" smtClean="0"/>
              <a:pPr/>
              <a:t>73</a:t>
            </a:fld>
            <a:endParaRPr lang="en-US" smtClean="0"/>
          </a:p>
        </p:txBody>
      </p:sp>
      <p:sp>
        <p:nvSpPr>
          <p:cNvPr id="18437"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Example 3 (cont.)</a:t>
            </a:r>
          </a:p>
        </p:txBody>
      </p:sp>
      <p:pic>
        <p:nvPicPr>
          <p:cNvPr id="18438" name="Picture 4" descr="gibdth"/>
          <p:cNvPicPr>
            <a:picLocks noChangeAspect="1" noChangeArrowheads="1"/>
          </p:cNvPicPr>
          <p:nvPr/>
        </p:nvPicPr>
        <p:blipFill>
          <a:blip r:embed="rId4" cstate="print"/>
          <a:srcRect/>
          <a:stretch>
            <a:fillRect/>
          </a:stretch>
        </p:blipFill>
        <p:spPr bwMode="auto">
          <a:xfrm>
            <a:off x="4572000" y="3145695"/>
            <a:ext cx="4136570" cy="2743200"/>
          </a:xfrm>
          <a:prstGeom prst="rect">
            <a:avLst/>
          </a:prstGeom>
          <a:noFill/>
          <a:ln w="9525">
            <a:noFill/>
            <a:miter lim="800000"/>
            <a:headEnd/>
            <a:tailEnd/>
          </a:ln>
        </p:spPr>
      </p:pic>
      <p:sp>
        <p:nvSpPr>
          <p:cNvPr id="18439" name="Text Box 7"/>
          <p:cNvSpPr txBox="1">
            <a:spLocks noChangeArrowheads="1"/>
          </p:cNvSpPr>
          <p:nvPr/>
        </p:nvSpPr>
        <p:spPr bwMode="auto">
          <a:xfrm>
            <a:off x="5335950" y="4525110"/>
            <a:ext cx="1530350" cy="366713"/>
          </a:xfrm>
          <a:prstGeom prst="rect">
            <a:avLst/>
          </a:prstGeom>
          <a:noFill/>
          <a:ln w="9525">
            <a:noFill/>
            <a:miter lim="800000"/>
            <a:headEnd/>
            <a:tailEnd/>
          </a:ln>
        </p:spPr>
        <p:txBody>
          <a:bodyPr wrap="none">
            <a:spAutoFit/>
          </a:bodyPr>
          <a:lstStyle/>
          <a:p>
            <a:r>
              <a:rPr lang="en-US" b="0" dirty="0"/>
              <a:t>Access Road</a:t>
            </a:r>
          </a:p>
        </p:txBody>
      </p:sp>
      <p:sp>
        <p:nvSpPr>
          <p:cNvPr id="18440" name="Line 8"/>
          <p:cNvSpPr>
            <a:spLocks noChangeShapeType="1"/>
          </p:cNvSpPr>
          <p:nvPr/>
        </p:nvSpPr>
        <p:spPr bwMode="auto">
          <a:xfrm flipV="1">
            <a:off x="6629400" y="4572000"/>
            <a:ext cx="152400" cy="152400"/>
          </a:xfrm>
          <a:prstGeom prst="line">
            <a:avLst/>
          </a:prstGeom>
          <a:noFill/>
          <a:ln w="9525">
            <a:solidFill>
              <a:schemeClr val="tx1"/>
            </a:solidFill>
            <a:round/>
            <a:headEnd/>
            <a:tailEnd type="triangle" w="med" len="med"/>
          </a:ln>
        </p:spPr>
        <p:txBody>
          <a:bodyPr/>
          <a:lstStyle/>
          <a:p>
            <a:endParaRPr lang="en-US"/>
          </a:p>
        </p:txBody>
      </p:sp>
      <p:sp>
        <p:nvSpPr>
          <p:cNvPr id="18441" name="Text Box 9"/>
          <p:cNvSpPr txBox="1">
            <a:spLocks noChangeArrowheads="1"/>
          </p:cNvSpPr>
          <p:nvPr/>
        </p:nvSpPr>
        <p:spPr bwMode="auto">
          <a:xfrm>
            <a:off x="4495800" y="5296875"/>
            <a:ext cx="2114550" cy="366713"/>
          </a:xfrm>
          <a:prstGeom prst="rect">
            <a:avLst/>
          </a:prstGeom>
          <a:noFill/>
          <a:ln w="9525">
            <a:noFill/>
            <a:miter lim="800000"/>
            <a:headEnd/>
            <a:tailEnd/>
          </a:ln>
        </p:spPr>
        <p:txBody>
          <a:bodyPr wrap="none">
            <a:spAutoFit/>
          </a:bodyPr>
          <a:lstStyle/>
          <a:p>
            <a:r>
              <a:rPr lang="en-US" b="0" dirty="0"/>
              <a:t>Spillway Discharge</a:t>
            </a:r>
          </a:p>
        </p:txBody>
      </p:sp>
      <p:sp>
        <p:nvSpPr>
          <p:cNvPr id="18442" name="Line 10"/>
          <p:cNvSpPr>
            <a:spLocks noChangeShapeType="1"/>
          </p:cNvSpPr>
          <p:nvPr/>
        </p:nvSpPr>
        <p:spPr bwMode="auto">
          <a:xfrm flipV="1">
            <a:off x="6096000" y="4953000"/>
            <a:ext cx="990600" cy="457200"/>
          </a:xfrm>
          <a:prstGeom prst="line">
            <a:avLst/>
          </a:prstGeom>
          <a:noFill/>
          <a:ln w="9525">
            <a:solidFill>
              <a:schemeClr val="tx1"/>
            </a:solidFill>
            <a:round/>
            <a:headEnd/>
            <a:tailEnd type="triangle" w="med" len="med"/>
          </a:ln>
        </p:spPr>
        <p:txBody>
          <a:bodyPr/>
          <a:lstStyle/>
          <a:p>
            <a:endParaRPr lang="en-US"/>
          </a:p>
        </p:txBody>
      </p:sp>
      <p:pic>
        <p:nvPicPr>
          <p:cNvPr id="18443" name="Picture 9" descr="GibSpwy001.jpg"/>
          <p:cNvPicPr>
            <a:picLocks noChangeAspect="1"/>
          </p:cNvPicPr>
          <p:nvPr/>
        </p:nvPicPr>
        <p:blipFill>
          <a:blip r:embed="rId5" cstate="print"/>
          <a:srcRect/>
          <a:stretch>
            <a:fillRect/>
          </a:stretch>
        </p:blipFill>
        <p:spPr bwMode="auto">
          <a:xfrm>
            <a:off x="488460" y="892905"/>
            <a:ext cx="3978927"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3124200" y="6356350"/>
            <a:ext cx="2895600" cy="365125"/>
          </a:xfrm>
          <a:prstGeom prst="rect">
            <a:avLst/>
          </a:prstGeom>
          <a:noFill/>
        </p:spPr>
        <p:txBody>
          <a:bodyPr/>
          <a:lstStyle/>
          <a:p>
            <a:fld id="{ECA210E1-702E-4114-B33E-4EADEACE0F44}" type="slidenum">
              <a:rPr lang="en-US" smtClean="0"/>
              <a:pPr/>
              <a:t>74</a:t>
            </a:fld>
            <a:endParaRPr lang="en-US" smtClean="0"/>
          </a:p>
        </p:txBody>
      </p:sp>
      <p:sp>
        <p:nvSpPr>
          <p:cNvPr id="19459" name="Rectangle 2"/>
          <p:cNvSpPr>
            <a:spLocks noGrp="1" noChangeArrowheads="1"/>
          </p:cNvSpPr>
          <p:nvPr>
            <p:ph type="title"/>
          </p:nvPr>
        </p:nvSpPr>
        <p:spPr/>
        <p:txBody>
          <a:bodyPr>
            <a:normAutofit/>
          </a:bodyPr>
          <a:lstStyle/>
          <a:p>
            <a:pPr eaLnBrk="1" hangingPunct="1"/>
            <a:r>
              <a:rPr lang="en-US" dirty="0" smtClean="0"/>
              <a:t>Example 3 (cont.)</a:t>
            </a:r>
          </a:p>
        </p:txBody>
      </p:sp>
      <p:sp>
        <p:nvSpPr>
          <p:cNvPr id="411651" name="Rectangle 3"/>
          <p:cNvSpPr>
            <a:spLocks noGrp="1" noChangeArrowheads="1"/>
          </p:cNvSpPr>
          <p:nvPr>
            <p:ph type="body" idx="1"/>
          </p:nvPr>
        </p:nvSpPr>
        <p:spPr>
          <a:xfrm>
            <a:off x="457200" y="1295400"/>
            <a:ext cx="8229600" cy="4525963"/>
          </a:xfrm>
        </p:spPr>
        <p:txBody>
          <a:bodyPr>
            <a:normAutofit lnSpcReduction="10000"/>
          </a:bodyPr>
          <a:lstStyle/>
          <a:p>
            <a:pPr eaLnBrk="1" hangingPunct="1"/>
            <a:r>
              <a:rPr lang="en-US" sz="2400" dirty="0" smtClean="0">
                <a:solidFill>
                  <a:srgbClr val="C00000"/>
                </a:solidFill>
              </a:rPr>
              <a:t>Unedited (insufficient detail): </a:t>
            </a:r>
            <a:r>
              <a:rPr lang="en-US" sz="2400" dirty="0" smtClean="0"/>
              <a:t>Dam overtopping due to gate operation failure</a:t>
            </a:r>
          </a:p>
          <a:p>
            <a:pPr eaLnBrk="1" hangingPunct="1"/>
            <a:endParaRPr lang="en-US" sz="2400" dirty="0" smtClean="0"/>
          </a:p>
          <a:p>
            <a:pPr eaLnBrk="1" hangingPunct="1"/>
            <a:r>
              <a:rPr lang="en-US" sz="2400" dirty="0" smtClean="0">
                <a:solidFill>
                  <a:srgbClr val="C00000"/>
                </a:solidFill>
              </a:rPr>
              <a:t>Edited:  </a:t>
            </a:r>
            <a:r>
              <a:rPr lang="en-US" sz="2400" dirty="0" smtClean="0"/>
              <a:t>During a </a:t>
            </a:r>
            <a:r>
              <a:rPr lang="en-US" sz="2400" u="sng" dirty="0" smtClean="0"/>
              <a:t>large flood</a:t>
            </a:r>
            <a:r>
              <a:rPr lang="en-US" sz="2400" dirty="0" smtClean="0"/>
              <a:t>, releases in excess of those that can be passed through the automated gate are required. The limit switch on the automated gate fails (occurred in 1994) due to a loss in communications and the </a:t>
            </a:r>
            <a:r>
              <a:rPr lang="en-US" sz="2400" u="sng" dirty="0" smtClean="0"/>
              <a:t>gate opens fully wiping out the only access road</a:t>
            </a:r>
            <a:r>
              <a:rPr lang="en-US" sz="2400" dirty="0" smtClean="0"/>
              <a:t>.  An operator is deployed to the site, but cannot make it to the gate operating controls.  The release capacity of the single automated gate is insufficient and the </a:t>
            </a:r>
            <a:r>
              <a:rPr lang="en-US" sz="2400" u="sng" dirty="0" smtClean="0"/>
              <a:t>dam overtops, eroding down to the stream level</a:t>
            </a:r>
            <a:r>
              <a:rPr lang="en-US" sz="24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4294967295"/>
          </p:nvPr>
        </p:nvSpPr>
        <p:spPr>
          <a:xfrm>
            <a:off x="3124200" y="6356350"/>
            <a:ext cx="2895600" cy="365125"/>
          </a:xfrm>
          <a:prstGeom prst="rect">
            <a:avLst/>
          </a:prstGeom>
          <a:noFill/>
        </p:spPr>
        <p:txBody>
          <a:bodyPr/>
          <a:lstStyle/>
          <a:p>
            <a:fld id="{7A887B9E-39DF-4A6E-901B-514169C0B835}" type="slidenum">
              <a:rPr lang="en-US" smtClean="0"/>
              <a:pPr/>
              <a:t>75</a:t>
            </a:fld>
            <a:endParaRPr lang="en-US" smtClean="0"/>
          </a:p>
        </p:txBody>
      </p:sp>
      <p:pic>
        <p:nvPicPr>
          <p:cNvPr id="34819" name="Picture 2"/>
          <p:cNvPicPr>
            <a:picLocks noChangeAspect="1" noChangeArrowheads="1"/>
          </p:cNvPicPr>
          <p:nvPr/>
        </p:nvPicPr>
        <p:blipFill>
          <a:blip r:embed="rId2" cstate="print"/>
          <a:srcRect/>
          <a:stretch>
            <a:fillRect/>
          </a:stretch>
        </p:blipFill>
        <p:spPr bwMode="auto">
          <a:xfrm>
            <a:off x="1903050" y="91830"/>
            <a:ext cx="5849938" cy="5943600"/>
          </a:xfrm>
          <a:prstGeom prst="rect">
            <a:avLst/>
          </a:prstGeom>
          <a:noFill/>
          <a:ln w="9525">
            <a:noFill/>
            <a:miter lim="800000"/>
            <a:headEnd/>
            <a:tailEnd/>
          </a:ln>
        </p:spPr>
      </p:pic>
      <p:sp>
        <p:nvSpPr>
          <p:cNvPr id="4" name="TextBox 3"/>
          <p:cNvSpPr txBox="1"/>
          <p:nvPr/>
        </p:nvSpPr>
        <p:spPr>
          <a:xfrm>
            <a:off x="2286000" y="6096000"/>
            <a:ext cx="5257800" cy="646331"/>
          </a:xfrm>
          <a:prstGeom prst="rect">
            <a:avLst/>
          </a:prstGeom>
          <a:noFill/>
        </p:spPr>
        <p:txBody>
          <a:bodyPr wrap="square" rtlCol="0">
            <a:spAutoFit/>
          </a:bodyPr>
          <a:lstStyle/>
          <a:p>
            <a:r>
              <a:rPr lang="en-US" dirty="0" smtClean="0">
                <a:solidFill>
                  <a:schemeClr val="bg1"/>
                </a:solidFill>
              </a:rPr>
              <a:t>Use Evans Creek example if audience is mostly interested in dam safety rather than levee safety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4294967295"/>
          </p:nvPr>
        </p:nvSpPr>
        <p:spPr>
          <a:xfrm>
            <a:off x="3124200" y="6356350"/>
            <a:ext cx="2895600" cy="365125"/>
          </a:xfrm>
          <a:prstGeom prst="rect">
            <a:avLst/>
          </a:prstGeom>
          <a:noFill/>
        </p:spPr>
        <p:txBody>
          <a:bodyPr/>
          <a:lstStyle/>
          <a:p>
            <a:fld id="{C424526B-8D5B-4A17-BB35-29C755321D3B}" type="slidenum">
              <a:rPr lang="en-US" smtClean="0"/>
              <a:pPr/>
              <a:t>76</a:t>
            </a:fld>
            <a:endParaRPr lang="en-US" smtClean="0"/>
          </a:p>
        </p:txBody>
      </p:sp>
      <p:sp>
        <p:nvSpPr>
          <p:cNvPr id="35843" name="Rectangle 2"/>
          <p:cNvSpPr>
            <a:spLocks noGrp="1" noChangeArrowheads="1"/>
          </p:cNvSpPr>
          <p:nvPr>
            <p:ph type="title"/>
          </p:nvPr>
        </p:nvSpPr>
        <p:spPr>
          <a:xfrm>
            <a:off x="685800" y="152400"/>
            <a:ext cx="7772400" cy="1219200"/>
          </a:xfrm>
        </p:spPr>
        <p:txBody>
          <a:bodyPr>
            <a:noAutofit/>
          </a:bodyPr>
          <a:lstStyle/>
          <a:p>
            <a:pPr eaLnBrk="1" hangingPunct="1"/>
            <a:r>
              <a:rPr lang="en-US" sz="4000" dirty="0" smtClean="0"/>
              <a:t>Practice Session 1 - Identify and Describe a Potential Failure Mode</a:t>
            </a:r>
          </a:p>
        </p:txBody>
      </p:sp>
      <p:sp>
        <p:nvSpPr>
          <p:cNvPr id="35844" name="Rectangle 3"/>
          <p:cNvSpPr>
            <a:spLocks noGrp="1" noChangeArrowheads="1"/>
          </p:cNvSpPr>
          <p:nvPr>
            <p:ph type="body" idx="1"/>
          </p:nvPr>
        </p:nvSpPr>
        <p:spPr>
          <a:xfrm>
            <a:off x="762000" y="1600200"/>
            <a:ext cx="7924800" cy="3010055"/>
          </a:xfrm>
          <a:noFill/>
        </p:spPr>
        <p:txBody>
          <a:bodyPr>
            <a:spAutoFit/>
          </a:bodyPr>
          <a:lstStyle/>
          <a:p>
            <a:pPr marL="609600" indent="-609600" eaLnBrk="1" hangingPunct="1">
              <a:buClr>
                <a:srgbClr val="FFFF00"/>
              </a:buClr>
              <a:buNone/>
            </a:pPr>
            <a:r>
              <a:rPr lang="en-US" sz="2400" dirty="0" smtClean="0"/>
              <a:t>1.  Read hand out material and examine sketch</a:t>
            </a:r>
            <a:br>
              <a:rPr lang="en-US" sz="2400" dirty="0" smtClean="0"/>
            </a:br>
            <a:endParaRPr lang="en-US" sz="2400" dirty="0" smtClean="0"/>
          </a:p>
          <a:p>
            <a:pPr marL="609600" indent="-609600" eaLnBrk="1" hangingPunct="1">
              <a:buClr>
                <a:srgbClr val="FFFF00"/>
              </a:buClr>
              <a:buNone/>
            </a:pPr>
            <a:r>
              <a:rPr lang="en-US" sz="2400" dirty="0" smtClean="0"/>
              <a:t>2.  In Groups of two or three propose possible failure modes - agree on a viable / credible candidate mode</a:t>
            </a:r>
            <a:br>
              <a:rPr lang="en-US" sz="2400" dirty="0" smtClean="0"/>
            </a:br>
            <a:endParaRPr lang="en-US" sz="2400" dirty="0" smtClean="0"/>
          </a:p>
          <a:p>
            <a:pPr marL="609600" indent="-609600" eaLnBrk="1" hangingPunct="1">
              <a:buClr>
                <a:srgbClr val="FFFF00"/>
              </a:buClr>
              <a:buNone/>
            </a:pPr>
            <a:r>
              <a:rPr lang="en-US" sz="2400" dirty="0" smtClean="0"/>
              <a:t>3.  Develop a potential failure mode description that can be clearly  understood by a reader  in 5 years</a:t>
            </a:r>
            <a:r>
              <a:rPr lang="en-US" sz="3600"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4294967295"/>
          </p:nvPr>
        </p:nvSpPr>
        <p:spPr>
          <a:xfrm>
            <a:off x="3124200" y="6356350"/>
            <a:ext cx="2895600" cy="365125"/>
          </a:xfrm>
          <a:prstGeom prst="rect">
            <a:avLst/>
          </a:prstGeom>
          <a:noFill/>
        </p:spPr>
        <p:txBody>
          <a:bodyPr/>
          <a:lstStyle/>
          <a:p>
            <a:fld id="{74246DA2-CB1D-4A01-9A18-F000FC4392D3}" type="slidenum">
              <a:rPr lang="en-US" smtClean="0"/>
              <a:pPr/>
              <a:t>77</a:t>
            </a:fld>
            <a:endParaRPr lang="en-US" smtClean="0"/>
          </a:p>
        </p:txBody>
      </p:sp>
      <p:sp>
        <p:nvSpPr>
          <p:cNvPr id="43011" name="Rectangle 2"/>
          <p:cNvSpPr>
            <a:spLocks noGrp="1" noChangeArrowheads="1"/>
          </p:cNvSpPr>
          <p:nvPr>
            <p:ph type="title"/>
          </p:nvPr>
        </p:nvSpPr>
        <p:spPr/>
        <p:txBody>
          <a:bodyPr>
            <a:normAutofit fontScale="90000"/>
          </a:bodyPr>
          <a:lstStyle/>
          <a:p>
            <a:pPr eaLnBrk="1" hangingPunct="1"/>
            <a:r>
              <a:rPr lang="en-US" dirty="0" smtClean="0"/>
              <a:t>Practice  Session 2 – Failure Mode Analysis</a:t>
            </a:r>
          </a:p>
        </p:txBody>
      </p:sp>
      <p:sp>
        <p:nvSpPr>
          <p:cNvPr id="43012" name="Rectangle 3"/>
          <p:cNvSpPr>
            <a:spLocks noGrp="1" noChangeArrowheads="1"/>
          </p:cNvSpPr>
          <p:nvPr>
            <p:ph type="body" idx="1"/>
          </p:nvPr>
        </p:nvSpPr>
        <p:spPr/>
        <p:txBody>
          <a:bodyPr/>
          <a:lstStyle/>
          <a:p>
            <a:pPr eaLnBrk="1" hangingPunct="1">
              <a:buNone/>
            </a:pPr>
            <a:r>
              <a:rPr lang="en-US" sz="2400" dirty="0" smtClean="0"/>
              <a:t>For the potential failure mode you previously described:</a:t>
            </a:r>
          </a:p>
          <a:p>
            <a:pPr eaLnBrk="1" hangingPunct="1"/>
            <a:r>
              <a:rPr lang="en-US" sz="2400" dirty="0" smtClean="0"/>
              <a:t>Identify More Likely / Adverse and </a:t>
            </a:r>
          </a:p>
          <a:p>
            <a:pPr eaLnBrk="1" hangingPunct="1"/>
            <a:r>
              <a:rPr lang="en-US" sz="2400" dirty="0" smtClean="0"/>
              <a:t>Identify Less Likely / Favorable Factors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4294967295"/>
          </p:nvPr>
        </p:nvSpPr>
        <p:spPr>
          <a:xfrm>
            <a:off x="3124200" y="6356350"/>
            <a:ext cx="2895600" cy="365125"/>
          </a:xfrm>
          <a:prstGeom prst="rect">
            <a:avLst/>
          </a:prstGeom>
          <a:noFill/>
        </p:spPr>
        <p:txBody>
          <a:bodyPr/>
          <a:lstStyle/>
          <a:p>
            <a:fld id="{D54664A4-8BB1-4769-AEA8-3500DCB26CF5}" type="slidenum">
              <a:rPr lang="en-US" smtClean="0"/>
              <a:pPr/>
              <a:t>78</a:t>
            </a:fld>
            <a:endParaRPr lang="en-US" smtClean="0"/>
          </a:p>
        </p:txBody>
      </p:sp>
      <p:pic>
        <p:nvPicPr>
          <p:cNvPr id="36867" name="Picture 2"/>
          <p:cNvPicPr>
            <a:picLocks noChangeAspect="1" noChangeArrowheads="1"/>
          </p:cNvPicPr>
          <p:nvPr/>
        </p:nvPicPr>
        <p:blipFill>
          <a:blip r:embed="rId2" cstate="print"/>
          <a:srcRect/>
          <a:stretch>
            <a:fillRect/>
          </a:stretch>
        </p:blipFill>
        <p:spPr bwMode="auto">
          <a:xfrm>
            <a:off x="304800" y="2514600"/>
            <a:ext cx="8647113" cy="2743200"/>
          </a:xfrm>
          <a:prstGeom prst="rect">
            <a:avLst/>
          </a:prstGeom>
          <a:noFill/>
          <a:ln w="9525">
            <a:noFill/>
            <a:miter lim="800000"/>
            <a:headEnd/>
            <a:tailEnd/>
          </a:ln>
        </p:spPr>
      </p:pic>
      <p:sp>
        <p:nvSpPr>
          <p:cNvPr id="36868" name="Rectangle 3"/>
          <p:cNvSpPr>
            <a:spLocks noChangeArrowheads="1"/>
          </p:cNvSpPr>
          <p:nvPr/>
        </p:nvSpPr>
        <p:spPr bwMode="auto">
          <a:xfrm>
            <a:off x="762000" y="304800"/>
            <a:ext cx="8382000" cy="1865126"/>
          </a:xfrm>
          <a:prstGeom prst="rect">
            <a:avLst/>
          </a:prstGeom>
          <a:noFill/>
          <a:ln w="9525">
            <a:noFill/>
            <a:miter lim="800000"/>
            <a:headEnd/>
            <a:tailEnd/>
          </a:ln>
        </p:spPr>
        <p:txBody>
          <a:bodyPr>
            <a:spAutoFit/>
          </a:bodyPr>
          <a:lstStyle/>
          <a:p>
            <a:pPr algn="ctr" eaLnBrk="0" hangingPunct="0">
              <a:spcBef>
                <a:spcPct val="20000"/>
              </a:spcBef>
            </a:pPr>
            <a:r>
              <a:rPr lang="en-US" sz="3600" dirty="0" smtClean="0">
                <a:latin typeface="+mj-lt"/>
              </a:rPr>
              <a:t>Evans Creek</a:t>
            </a:r>
          </a:p>
          <a:p>
            <a:pPr algn="ctr" eaLnBrk="0" hangingPunct="0">
              <a:spcBef>
                <a:spcPct val="20000"/>
              </a:spcBef>
            </a:pPr>
            <a:r>
              <a:rPr lang="en-US" sz="3600" dirty="0" smtClean="0">
                <a:latin typeface="+mj-lt"/>
              </a:rPr>
              <a:t>Potential </a:t>
            </a:r>
            <a:r>
              <a:rPr lang="en-US" sz="3600" dirty="0">
                <a:latin typeface="+mj-lt"/>
              </a:rPr>
              <a:t>Failure Mode 1  -   Piping of sand and silt from embankment founded on rock</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4294967295"/>
          </p:nvPr>
        </p:nvSpPr>
        <p:spPr>
          <a:xfrm>
            <a:off x="3124200" y="6356350"/>
            <a:ext cx="2895600" cy="365125"/>
          </a:xfrm>
          <a:prstGeom prst="rect">
            <a:avLst/>
          </a:prstGeom>
          <a:noFill/>
        </p:spPr>
        <p:txBody>
          <a:bodyPr/>
          <a:lstStyle/>
          <a:p>
            <a:fld id="{6460AF9B-EA80-4AB5-A7A4-FF1AB0C25C6C}" type="slidenum">
              <a:rPr lang="en-US" smtClean="0"/>
              <a:pPr/>
              <a:t>79</a:t>
            </a:fld>
            <a:endParaRPr lang="en-US" smtClean="0"/>
          </a:p>
        </p:txBody>
      </p:sp>
      <p:sp>
        <p:nvSpPr>
          <p:cNvPr id="37891" name="Rectangle 2"/>
          <p:cNvSpPr>
            <a:spLocks noGrp="1" noChangeArrowheads="1"/>
          </p:cNvSpPr>
          <p:nvPr>
            <p:ph type="title"/>
          </p:nvPr>
        </p:nvSpPr>
        <p:spPr>
          <a:xfrm>
            <a:off x="228600" y="152400"/>
            <a:ext cx="8915400" cy="1524000"/>
          </a:xfrm>
        </p:spPr>
        <p:txBody>
          <a:bodyPr>
            <a:normAutofit fontScale="90000"/>
          </a:bodyPr>
          <a:lstStyle/>
          <a:p>
            <a:pPr eaLnBrk="1" hangingPunct="1"/>
            <a:r>
              <a:rPr lang="en-US" sz="3200" dirty="0" smtClean="0"/>
              <a:t>Evans Creek</a:t>
            </a:r>
            <a:br>
              <a:rPr lang="en-US" sz="3200" dirty="0" smtClean="0"/>
            </a:br>
            <a:r>
              <a:rPr lang="en-US" sz="3200" dirty="0" smtClean="0"/>
              <a:t>Potential Failure Mode 1  -   Piping of sand and silt from embankment founded on rock</a:t>
            </a:r>
          </a:p>
        </p:txBody>
      </p:sp>
      <p:sp>
        <p:nvSpPr>
          <p:cNvPr id="37892" name="Rectangle 3"/>
          <p:cNvSpPr>
            <a:spLocks noGrp="1" noChangeArrowheads="1"/>
          </p:cNvSpPr>
          <p:nvPr>
            <p:ph type="body" idx="1"/>
          </p:nvPr>
        </p:nvSpPr>
        <p:spPr>
          <a:xfrm>
            <a:off x="152400" y="1219200"/>
            <a:ext cx="8763000" cy="5410200"/>
          </a:xfrm>
        </p:spPr>
        <p:txBody>
          <a:bodyPr/>
          <a:lstStyle/>
          <a:p>
            <a:pPr eaLnBrk="1" hangingPunct="1"/>
            <a:endParaRPr lang="en-US" b="1" dirty="0" smtClean="0"/>
          </a:p>
          <a:p>
            <a:pPr eaLnBrk="1" hangingPunct="1">
              <a:buFontTx/>
              <a:buNone/>
            </a:pPr>
            <a:r>
              <a:rPr lang="en-US" b="1" dirty="0" smtClean="0"/>
              <a:t>   </a:t>
            </a:r>
            <a:r>
              <a:rPr lang="en-US" sz="2400" dirty="0" smtClean="0"/>
              <a:t>Seepage from beneath the section to the left of the core wall gradually washes out the sand  at the embankment contact, and causes periodic slumping and steepening of the downstream face, reducing the embankment cross section and allowing a slide to take place under a high water condition that leads to loss of freeboard and overtopping erosion and breach to the rock foundation.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842F127D-21AC-4D39-BF58-4A6C30B514FA}" type="slidenum">
              <a:rPr lang="en-US" smtClean="0"/>
              <a:pPr/>
              <a:t>8</a:t>
            </a:fld>
            <a:endParaRPr lang="en-US" smtClean="0"/>
          </a:p>
        </p:txBody>
      </p:sp>
      <p:sp>
        <p:nvSpPr>
          <p:cNvPr id="6147" name="Rectangle 2"/>
          <p:cNvSpPr>
            <a:spLocks noGrp="1" noChangeArrowheads="1"/>
          </p:cNvSpPr>
          <p:nvPr>
            <p:ph type="title"/>
          </p:nvPr>
        </p:nvSpPr>
        <p:spPr/>
        <p:txBody>
          <a:bodyPr>
            <a:normAutofit/>
          </a:bodyPr>
          <a:lstStyle/>
          <a:p>
            <a:pPr eaLnBrk="1" hangingPunct="1"/>
            <a:r>
              <a:rPr lang="en-US" dirty="0" smtClean="0"/>
              <a:t>Why Risk Analysis?</a:t>
            </a:r>
          </a:p>
        </p:txBody>
      </p:sp>
      <p:sp>
        <p:nvSpPr>
          <p:cNvPr id="6148" name="Rectangle 3"/>
          <p:cNvSpPr>
            <a:spLocks noGrp="1" noChangeArrowheads="1"/>
          </p:cNvSpPr>
          <p:nvPr>
            <p:ph type="body" idx="1"/>
          </p:nvPr>
        </p:nvSpPr>
        <p:spPr>
          <a:xfrm>
            <a:off x="457200" y="1295400"/>
            <a:ext cx="8229600" cy="5029200"/>
          </a:xfrm>
        </p:spPr>
        <p:txBody>
          <a:bodyPr/>
          <a:lstStyle/>
          <a:p>
            <a:pPr eaLnBrk="1" hangingPunct="1"/>
            <a:r>
              <a:rPr lang="en-US" sz="2400" dirty="0" smtClean="0"/>
              <a:t>Following the failure of Teton Dam in 1976,   US Bureau of Reclamation was asked to begin developing risk analysis methodology for dams (risk is mentioned in dam safety legislation)</a:t>
            </a:r>
          </a:p>
          <a:p>
            <a:pPr eaLnBrk="1" hangingPunct="1"/>
            <a:r>
              <a:rPr lang="en-US" sz="2400" dirty="0" smtClean="0"/>
              <a:t>USACE recognized need to implement risk analysis following failure of levees in New Orleans during Hurricane Katrina</a:t>
            </a:r>
          </a:p>
          <a:p>
            <a:pPr eaLnBrk="1" hangingPunct="1"/>
            <a:r>
              <a:rPr lang="en-US" sz="2400" dirty="0" smtClean="0"/>
              <a:t>Need to improve and balance risk reduction benefits with limited budget (e.g. upgrading a few dams to pass the PMF vs. using available budget to reduce risk at many dams)</a:t>
            </a:r>
          </a:p>
          <a:p>
            <a:pPr eaLnBrk="1" hangingPunct="1"/>
            <a:r>
              <a:rPr lang="en-US" sz="2400" dirty="0" smtClean="0"/>
              <a:t>More transparency and justification for dam and levee safety decisions was desired</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4294967295"/>
          </p:nvPr>
        </p:nvSpPr>
        <p:spPr>
          <a:xfrm>
            <a:off x="3124200" y="6356350"/>
            <a:ext cx="2895600" cy="365125"/>
          </a:xfrm>
          <a:prstGeom prst="rect">
            <a:avLst/>
          </a:prstGeom>
          <a:noFill/>
        </p:spPr>
        <p:txBody>
          <a:bodyPr/>
          <a:lstStyle/>
          <a:p>
            <a:fld id="{925476C0-E8F7-48A2-B04A-7F55143E2AA3}" type="slidenum">
              <a:rPr lang="en-US" smtClean="0"/>
              <a:pPr/>
              <a:t>80</a:t>
            </a:fld>
            <a:endParaRPr lang="en-US" dirty="0" smtClean="0"/>
          </a:p>
        </p:txBody>
      </p:sp>
      <p:sp>
        <p:nvSpPr>
          <p:cNvPr id="38915" name="Rectangle 2"/>
          <p:cNvSpPr>
            <a:spLocks noGrp="1" noChangeArrowheads="1"/>
          </p:cNvSpPr>
          <p:nvPr>
            <p:ph type="title"/>
          </p:nvPr>
        </p:nvSpPr>
        <p:spPr>
          <a:xfrm>
            <a:off x="685800" y="0"/>
            <a:ext cx="7772400" cy="1447800"/>
          </a:xfrm>
        </p:spPr>
        <p:txBody>
          <a:bodyPr>
            <a:normAutofit fontScale="90000"/>
          </a:bodyPr>
          <a:lstStyle/>
          <a:p>
            <a:pPr eaLnBrk="1" hangingPunct="1"/>
            <a:r>
              <a:rPr lang="en-US" sz="2800" dirty="0" smtClean="0"/>
              <a:t>Evans Creek</a:t>
            </a:r>
            <a:br>
              <a:rPr lang="en-US" sz="2800" dirty="0" smtClean="0"/>
            </a:br>
            <a:r>
              <a:rPr lang="en-US" sz="2800" dirty="0" smtClean="0"/>
              <a:t>Potential Failure Mode 2   - Overtopping of the embankment dam </a:t>
            </a:r>
            <a:r>
              <a:rPr lang="en-US" sz="2800" b="1" dirty="0" smtClean="0">
                <a:solidFill>
                  <a:schemeClr val="bg1"/>
                </a:solidFill>
              </a:rPr>
              <a:t/>
            </a:r>
            <a:br>
              <a:rPr lang="en-US" sz="2800" b="1" dirty="0" smtClean="0">
                <a:solidFill>
                  <a:schemeClr val="bg1"/>
                </a:solidFill>
              </a:rPr>
            </a:br>
            <a:endParaRPr lang="en-US" sz="2800" b="1" dirty="0" smtClean="0">
              <a:solidFill>
                <a:schemeClr val="bg1"/>
              </a:solidFill>
            </a:endParaRPr>
          </a:p>
        </p:txBody>
      </p:sp>
      <p:pic>
        <p:nvPicPr>
          <p:cNvPr id="38916" name="Picture 3"/>
          <p:cNvPicPr>
            <a:picLocks noChangeAspect="1" noChangeArrowheads="1"/>
          </p:cNvPicPr>
          <p:nvPr/>
        </p:nvPicPr>
        <p:blipFill>
          <a:blip r:embed="rId2" cstate="print"/>
          <a:srcRect/>
          <a:stretch>
            <a:fillRect/>
          </a:stretch>
        </p:blipFill>
        <p:spPr bwMode="auto">
          <a:xfrm>
            <a:off x="1600200" y="1143000"/>
            <a:ext cx="6243638" cy="503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4294967295"/>
          </p:nvPr>
        </p:nvSpPr>
        <p:spPr>
          <a:xfrm>
            <a:off x="3124200" y="6356350"/>
            <a:ext cx="2895600" cy="365125"/>
          </a:xfrm>
          <a:prstGeom prst="rect">
            <a:avLst/>
          </a:prstGeom>
          <a:noFill/>
        </p:spPr>
        <p:txBody>
          <a:bodyPr/>
          <a:lstStyle/>
          <a:p>
            <a:fld id="{836A0F9F-D82A-43AF-97EF-243935B9F7A5}" type="slidenum">
              <a:rPr lang="en-US" smtClean="0"/>
              <a:pPr/>
              <a:t>81</a:t>
            </a:fld>
            <a:endParaRPr lang="en-US" smtClean="0"/>
          </a:p>
        </p:txBody>
      </p:sp>
      <p:sp>
        <p:nvSpPr>
          <p:cNvPr id="39939" name="Rectangle 2"/>
          <p:cNvSpPr>
            <a:spLocks noGrp="1" noChangeArrowheads="1"/>
          </p:cNvSpPr>
          <p:nvPr>
            <p:ph type="title"/>
          </p:nvPr>
        </p:nvSpPr>
        <p:spPr>
          <a:xfrm>
            <a:off x="228600" y="0"/>
            <a:ext cx="8915400" cy="1815882"/>
          </a:xfrm>
          <a:noFill/>
        </p:spPr>
        <p:txBody>
          <a:bodyPr wrap="square" anchor="t">
            <a:spAutoFit/>
          </a:bodyPr>
          <a:lstStyle/>
          <a:p>
            <a:pPr eaLnBrk="1" hangingPunct="1"/>
            <a:r>
              <a:rPr lang="en-US" sz="2800" dirty="0" smtClean="0">
                <a:solidFill>
                  <a:schemeClr val="tx1"/>
                </a:solidFill>
              </a:rPr>
              <a:t>Evans Creek</a:t>
            </a:r>
            <a:br>
              <a:rPr lang="en-US" sz="2800" dirty="0" smtClean="0">
                <a:solidFill>
                  <a:schemeClr val="tx1"/>
                </a:solidFill>
              </a:rPr>
            </a:br>
            <a:r>
              <a:rPr lang="en-US" sz="2800" dirty="0" smtClean="0"/>
              <a:t>Potential Failure Mode 2   - overtopping of the embankment dam due to major floods in excess of the gated spillway capacity or a lesser flood with debris blockage</a:t>
            </a:r>
          </a:p>
        </p:txBody>
      </p:sp>
      <p:sp>
        <p:nvSpPr>
          <p:cNvPr id="39940" name="Rectangle 3"/>
          <p:cNvSpPr>
            <a:spLocks noGrp="1" noChangeArrowheads="1"/>
          </p:cNvSpPr>
          <p:nvPr>
            <p:ph type="body" idx="1"/>
          </p:nvPr>
        </p:nvSpPr>
        <p:spPr>
          <a:xfrm>
            <a:off x="152400" y="2057400"/>
            <a:ext cx="8763000" cy="4572000"/>
          </a:xfrm>
        </p:spPr>
        <p:txBody>
          <a:bodyPr/>
          <a:lstStyle/>
          <a:p>
            <a:pPr eaLnBrk="1" hangingPunct="1">
              <a:lnSpc>
                <a:spcPct val="90000"/>
              </a:lnSpc>
              <a:buFontTx/>
              <a:buNone/>
            </a:pPr>
            <a:r>
              <a:rPr lang="en-US" sz="2800" dirty="0" smtClean="0"/>
              <a:t>   </a:t>
            </a:r>
            <a:r>
              <a:rPr lang="en-US" sz="2400" dirty="0" smtClean="0"/>
              <a:t>When floods in excess of the gated spillway capacity (or lesser with debris blockage of spillway) begin to overtop the concrete dam, they would also </a:t>
            </a:r>
            <a:r>
              <a:rPr lang="en-US" sz="2400" u="sng" dirty="0" smtClean="0"/>
              <a:t>overtop the edge of the embankment section where the crest road was cut down to provide vehicle access to the spillway.</a:t>
            </a:r>
            <a:r>
              <a:rPr lang="en-US" sz="2400" dirty="0" smtClean="0"/>
              <a:t>   The downstream shell would begin to erode.   Flow over this section would cause loss of transmission capability and thus loss of the capability of plant to pass 5000 </a:t>
            </a:r>
            <a:r>
              <a:rPr lang="en-US" sz="2400" dirty="0" err="1" smtClean="0"/>
              <a:t>cfs</a:t>
            </a:r>
            <a:r>
              <a:rPr lang="en-US" sz="2400" dirty="0" smtClean="0"/>
              <a:t> discharge leading to more overtopping erosion.  Support for the core wall would be lost, and the embankment would breach</a:t>
            </a:r>
            <a:r>
              <a:rPr lang="en-US" sz="2800" dirty="0" smtClean="0"/>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3124200" y="6356350"/>
            <a:ext cx="2895600" cy="365125"/>
          </a:xfrm>
          <a:prstGeom prst="rect">
            <a:avLst/>
          </a:prstGeom>
          <a:noFill/>
        </p:spPr>
        <p:txBody>
          <a:bodyPr/>
          <a:lstStyle/>
          <a:p>
            <a:fld id="{9CD404D7-C803-4642-851F-A293E4F3E778}" type="slidenum">
              <a:rPr lang="en-US" smtClean="0"/>
              <a:pPr/>
              <a:t>82</a:t>
            </a:fld>
            <a:endParaRPr lang="en-US" smtClean="0"/>
          </a:p>
        </p:txBody>
      </p:sp>
      <p:sp>
        <p:nvSpPr>
          <p:cNvPr id="40963" name="Rectangle 2"/>
          <p:cNvSpPr>
            <a:spLocks noGrp="1" noChangeArrowheads="1"/>
          </p:cNvSpPr>
          <p:nvPr>
            <p:ph type="title"/>
          </p:nvPr>
        </p:nvSpPr>
        <p:spPr>
          <a:xfrm>
            <a:off x="685800" y="152400"/>
            <a:ext cx="7772400" cy="838200"/>
          </a:xfrm>
        </p:spPr>
        <p:txBody>
          <a:bodyPr>
            <a:noAutofit/>
          </a:bodyPr>
          <a:lstStyle/>
          <a:p>
            <a:pPr eaLnBrk="1" hangingPunct="1"/>
            <a:r>
              <a:rPr lang="en-US" sz="2800" dirty="0" smtClean="0"/>
              <a:t>Evans Creek</a:t>
            </a:r>
            <a:br>
              <a:rPr lang="en-US" sz="2800" dirty="0" smtClean="0"/>
            </a:br>
            <a:r>
              <a:rPr lang="en-US" sz="2800" dirty="0" smtClean="0"/>
              <a:t>Potential Failure Mode 3   - Concrete Dam Foundation Wedge Failure </a:t>
            </a:r>
          </a:p>
        </p:txBody>
      </p:sp>
      <p:pic>
        <p:nvPicPr>
          <p:cNvPr id="40964" name="Picture 3"/>
          <p:cNvPicPr>
            <a:picLocks noChangeAspect="1" noChangeArrowheads="1"/>
          </p:cNvPicPr>
          <p:nvPr/>
        </p:nvPicPr>
        <p:blipFill>
          <a:blip r:embed="rId2" cstate="print"/>
          <a:srcRect/>
          <a:stretch>
            <a:fillRect/>
          </a:stretch>
        </p:blipFill>
        <p:spPr bwMode="auto">
          <a:xfrm>
            <a:off x="1676400" y="1295400"/>
            <a:ext cx="6243638" cy="503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4294967295"/>
          </p:nvPr>
        </p:nvSpPr>
        <p:spPr>
          <a:xfrm>
            <a:off x="3124200" y="6356350"/>
            <a:ext cx="2895600" cy="365125"/>
          </a:xfrm>
          <a:prstGeom prst="rect">
            <a:avLst/>
          </a:prstGeom>
          <a:noFill/>
        </p:spPr>
        <p:txBody>
          <a:bodyPr/>
          <a:lstStyle/>
          <a:p>
            <a:fld id="{60754F32-C921-4F3F-91F7-6BC68E2E1051}" type="slidenum">
              <a:rPr lang="en-US" smtClean="0"/>
              <a:pPr/>
              <a:t>83</a:t>
            </a:fld>
            <a:endParaRPr lang="en-US" smtClean="0"/>
          </a:p>
        </p:txBody>
      </p:sp>
      <p:sp>
        <p:nvSpPr>
          <p:cNvPr id="41987" name="Rectangle 2"/>
          <p:cNvSpPr>
            <a:spLocks noGrp="1" noChangeArrowheads="1"/>
          </p:cNvSpPr>
          <p:nvPr>
            <p:ph type="title"/>
          </p:nvPr>
        </p:nvSpPr>
        <p:spPr>
          <a:xfrm>
            <a:off x="228600" y="533400"/>
            <a:ext cx="8686800" cy="1066800"/>
          </a:xfrm>
        </p:spPr>
        <p:txBody>
          <a:bodyPr>
            <a:noAutofit/>
          </a:bodyPr>
          <a:lstStyle/>
          <a:p>
            <a:pPr eaLnBrk="1" hangingPunct="1"/>
            <a:r>
              <a:rPr lang="en-US" sz="2800" dirty="0" smtClean="0"/>
              <a:t>Evans Creek</a:t>
            </a:r>
            <a:br>
              <a:rPr lang="en-US" sz="2800" dirty="0" smtClean="0"/>
            </a:br>
            <a:r>
              <a:rPr lang="en-US" sz="2800" dirty="0" smtClean="0"/>
              <a:t>Potential Failure Mode 3   - Wedge failure of concrete gravity dam  due to slide of upper right abutment. </a:t>
            </a:r>
          </a:p>
        </p:txBody>
      </p:sp>
      <p:sp>
        <p:nvSpPr>
          <p:cNvPr id="41988" name="Rectangle 3"/>
          <p:cNvSpPr>
            <a:spLocks noGrp="1" noChangeArrowheads="1"/>
          </p:cNvSpPr>
          <p:nvPr>
            <p:ph type="body" idx="1"/>
          </p:nvPr>
        </p:nvSpPr>
        <p:spPr>
          <a:xfrm>
            <a:off x="152400" y="2160588"/>
            <a:ext cx="8763000" cy="3108543"/>
          </a:xfrm>
          <a:noFill/>
        </p:spPr>
        <p:txBody>
          <a:bodyPr>
            <a:spAutoFit/>
          </a:bodyPr>
          <a:lstStyle/>
          <a:p>
            <a:pPr eaLnBrk="1" hangingPunct="1">
              <a:buFontTx/>
              <a:buNone/>
            </a:pPr>
            <a:r>
              <a:rPr lang="en-US" sz="2800" dirty="0" smtClean="0"/>
              <a:t>   </a:t>
            </a:r>
            <a:r>
              <a:rPr lang="en-US" sz="2400" dirty="0" smtClean="0"/>
              <a:t>A potential foundation wedge exists under the right two blocks of the concrete gravity dam.  The plunge of the intersection of the shear zone and a vertical joint is up towards the d/s and into the right abutment (or into the structure).  Increased uplift and increased driving forces  from a sustained  high water condition or earthquake could initiate wedge sliding and rupture of the dam as it moves downstream with the wedge, rapidly releasing the reservoir down to about the dam gallery level.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4294967295"/>
          </p:nvPr>
        </p:nvSpPr>
        <p:spPr>
          <a:xfrm>
            <a:off x="3124200" y="6356350"/>
            <a:ext cx="2895600" cy="365125"/>
          </a:xfrm>
          <a:prstGeom prst="rect">
            <a:avLst/>
          </a:prstGeom>
          <a:noFill/>
        </p:spPr>
        <p:txBody>
          <a:bodyPr/>
          <a:lstStyle/>
          <a:p>
            <a:fld id="{5FE41A13-9361-4549-957A-551D01073B3D}" type="slidenum">
              <a:rPr lang="en-US" smtClean="0"/>
              <a:pPr/>
              <a:t>84</a:t>
            </a:fld>
            <a:endParaRPr lang="en-US" smtClean="0"/>
          </a:p>
        </p:txBody>
      </p:sp>
      <p:sp>
        <p:nvSpPr>
          <p:cNvPr id="44035" name="Rectangle 2"/>
          <p:cNvSpPr>
            <a:spLocks noGrp="1" noChangeArrowheads="1"/>
          </p:cNvSpPr>
          <p:nvPr>
            <p:ph type="title"/>
          </p:nvPr>
        </p:nvSpPr>
        <p:spPr>
          <a:xfrm>
            <a:off x="228600" y="0"/>
            <a:ext cx="8915400" cy="1384995"/>
          </a:xfrm>
          <a:noFill/>
        </p:spPr>
        <p:txBody>
          <a:bodyPr>
            <a:spAutoFit/>
          </a:bodyPr>
          <a:lstStyle/>
          <a:p>
            <a:pPr eaLnBrk="1" hangingPunct="1"/>
            <a:r>
              <a:rPr lang="en-US" sz="2800" dirty="0" smtClean="0"/>
              <a:t>Evans Creek</a:t>
            </a:r>
            <a:br>
              <a:rPr lang="en-US" sz="2800" dirty="0" smtClean="0"/>
            </a:br>
            <a:r>
              <a:rPr lang="en-US" sz="2800" dirty="0" smtClean="0"/>
              <a:t>Potential Failure Mode 1  -   Piping of sand and silt from embankment founded on rock</a:t>
            </a:r>
          </a:p>
        </p:txBody>
      </p:sp>
      <p:sp>
        <p:nvSpPr>
          <p:cNvPr id="44036" name="Rectangle 3"/>
          <p:cNvSpPr>
            <a:spLocks noGrp="1" noChangeArrowheads="1"/>
          </p:cNvSpPr>
          <p:nvPr>
            <p:ph type="body" idx="1"/>
          </p:nvPr>
        </p:nvSpPr>
        <p:spPr>
          <a:xfrm>
            <a:off x="304800" y="1295400"/>
            <a:ext cx="8534400" cy="5041380"/>
          </a:xfrm>
          <a:noFill/>
        </p:spPr>
        <p:txBody>
          <a:bodyPr wrap="square">
            <a:spAutoFit/>
          </a:bodyPr>
          <a:lstStyle/>
          <a:p>
            <a:pPr eaLnBrk="1" hangingPunct="1">
              <a:buFontTx/>
              <a:buNone/>
            </a:pPr>
            <a:r>
              <a:rPr lang="en-US" sz="2400" u="sng" dirty="0" smtClean="0"/>
              <a:t>Adverse/More Likely Factors 		Favorable/Less Likely Factors </a:t>
            </a:r>
            <a:r>
              <a:rPr lang="en-US" sz="2400" u="sng" dirty="0" smtClean="0">
                <a:solidFill>
                  <a:schemeClr val="bg1"/>
                </a:solidFill>
              </a:rPr>
              <a:t>              </a:t>
            </a:r>
            <a:endParaRPr lang="en-US" sz="2400" dirty="0" smtClean="0">
              <a:solidFill>
                <a:schemeClr val="bg1"/>
              </a:solidFill>
            </a:endParaRPr>
          </a:p>
          <a:p>
            <a:pPr eaLnBrk="1" hangingPunct="1">
              <a:buFontTx/>
              <a:buNone/>
            </a:pPr>
            <a:r>
              <a:rPr lang="en-US" sz="2400" dirty="0" smtClean="0">
                <a:solidFill>
                  <a:srgbClr val="C00000"/>
                </a:solidFill>
              </a:rPr>
              <a:t>- Unprotected seepage exit</a:t>
            </a:r>
            <a:r>
              <a:rPr lang="en-US" sz="2400" dirty="0" smtClean="0">
                <a:solidFill>
                  <a:srgbClr val="FF0000"/>
                </a:solidFill>
              </a:rPr>
              <a:t>     	</a:t>
            </a:r>
            <a:r>
              <a:rPr lang="en-US" sz="2400" dirty="0" smtClean="0">
                <a:solidFill>
                  <a:srgbClr val="006600"/>
                </a:solidFill>
              </a:rPr>
              <a:t>-Seepage flow 							 	  monitored</a:t>
            </a:r>
          </a:p>
          <a:p>
            <a:pPr eaLnBrk="1" hangingPunct="1">
              <a:buFontTx/>
              <a:buNone/>
            </a:pPr>
            <a:r>
              <a:rPr lang="en-US" sz="2400" dirty="0" smtClean="0">
                <a:solidFill>
                  <a:srgbClr val="C00000"/>
                </a:solidFill>
              </a:rPr>
              <a:t>- Fines not captured by flume</a:t>
            </a:r>
            <a:r>
              <a:rPr lang="en-US" sz="2400" dirty="0" smtClean="0">
                <a:solidFill>
                  <a:srgbClr val="FFFF00"/>
                </a:solidFill>
              </a:rPr>
              <a:t>		</a:t>
            </a:r>
            <a:r>
              <a:rPr lang="en-US" sz="2400" dirty="0" smtClean="0">
                <a:solidFill>
                  <a:srgbClr val="006600"/>
                </a:solidFill>
              </a:rPr>
              <a:t>-No visual evidence of 						  collapse noted to date</a:t>
            </a:r>
          </a:p>
          <a:p>
            <a:pPr eaLnBrk="1" hangingPunct="1">
              <a:buFontTx/>
              <a:buNone/>
            </a:pPr>
            <a:r>
              <a:rPr lang="en-US" sz="2400" dirty="0" smtClean="0">
                <a:solidFill>
                  <a:srgbClr val="C00000"/>
                </a:solidFill>
              </a:rPr>
              <a:t>- Seepage flow is significant</a:t>
            </a:r>
            <a:r>
              <a:rPr lang="en-US" sz="2400" dirty="0" smtClean="0">
                <a:solidFill>
                  <a:srgbClr val="FFFF00"/>
                </a:solidFill>
              </a:rPr>
              <a:t>		</a:t>
            </a:r>
            <a:r>
              <a:rPr lang="en-US" sz="2400" dirty="0" smtClean="0">
                <a:solidFill>
                  <a:srgbClr val="006600"/>
                </a:solidFill>
              </a:rPr>
              <a:t>-Water level must be high</a:t>
            </a:r>
          </a:p>
          <a:p>
            <a:pPr lvl="2" eaLnBrk="1" hangingPunct="1">
              <a:buFontTx/>
              <a:buNone/>
            </a:pPr>
            <a:r>
              <a:rPr lang="en-US" dirty="0" smtClean="0">
                <a:solidFill>
                  <a:srgbClr val="006600"/>
                </a:solidFill>
              </a:rPr>
              <a:t>					- Piping sand through </a:t>
            </a:r>
            <a:br>
              <a:rPr lang="en-US" dirty="0" smtClean="0">
                <a:solidFill>
                  <a:srgbClr val="006600"/>
                </a:solidFill>
              </a:rPr>
            </a:br>
            <a:r>
              <a:rPr lang="en-US" dirty="0" smtClean="0">
                <a:solidFill>
                  <a:srgbClr val="006600"/>
                </a:solidFill>
              </a:rPr>
              <a:t>				   granite joints not likely  </a:t>
            </a:r>
          </a:p>
          <a:p>
            <a:pPr lvl="2" eaLnBrk="1" hangingPunct="1">
              <a:buFontTx/>
              <a:buNone/>
            </a:pPr>
            <a:r>
              <a:rPr lang="en-US" dirty="0" smtClean="0">
                <a:solidFill>
                  <a:srgbClr val="006600"/>
                </a:solidFill>
              </a:rPr>
              <a:t>					- No visual evidence of </a:t>
            </a:r>
          </a:p>
          <a:p>
            <a:pPr lvl="2" eaLnBrk="1" hangingPunct="1">
              <a:buFontTx/>
              <a:buNone/>
            </a:pPr>
            <a:r>
              <a:rPr lang="en-US" dirty="0" smtClean="0">
                <a:solidFill>
                  <a:srgbClr val="006600"/>
                </a:solidFill>
              </a:rPr>
              <a:t>					   fines seen to date</a:t>
            </a:r>
          </a:p>
          <a:p>
            <a:pPr lvl="2" eaLnBrk="1" hangingPunct="1">
              <a:buFontTx/>
              <a:buNone/>
            </a:pPr>
            <a:r>
              <a:rPr lang="en-US" dirty="0" smtClean="0">
                <a:solidFill>
                  <a:srgbClr val="006600"/>
                </a:solidFill>
              </a:rPr>
              <a:t>					- Potential slip plane 					  	   shallow</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4294967295"/>
          </p:nvPr>
        </p:nvSpPr>
        <p:spPr>
          <a:xfrm>
            <a:off x="3124200" y="6356350"/>
            <a:ext cx="2895600" cy="365125"/>
          </a:xfrm>
          <a:prstGeom prst="rect">
            <a:avLst/>
          </a:prstGeom>
          <a:noFill/>
        </p:spPr>
        <p:txBody>
          <a:bodyPr/>
          <a:lstStyle/>
          <a:p>
            <a:fld id="{34A9A02F-36F7-4F25-823F-37AF4513CF53}" type="slidenum">
              <a:rPr lang="en-US" smtClean="0"/>
              <a:pPr/>
              <a:t>85</a:t>
            </a:fld>
            <a:endParaRPr lang="en-US" smtClean="0"/>
          </a:p>
        </p:txBody>
      </p:sp>
      <p:sp>
        <p:nvSpPr>
          <p:cNvPr id="45059" name="Rectangle 2"/>
          <p:cNvSpPr>
            <a:spLocks noGrp="1" noChangeArrowheads="1"/>
          </p:cNvSpPr>
          <p:nvPr>
            <p:ph type="title"/>
          </p:nvPr>
        </p:nvSpPr>
        <p:spPr>
          <a:xfrm>
            <a:off x="457200" y="125978"/>
            <a:ext cx="8686800" cy="2246769"/>
          </a:xfrm>
          <a:noFill/>
        </p:spPr>
        <p:txBody>
          <a:bodyPr>
            <a:spAutoFit/>
          </a:bodyPr>
          <a:lstStyle/>
          <a:p>
            <a:pPr eaLnBrk="1" hangingPunct="1"/>
            <a:r>
              <a:rPr lang="en-US" sz="2800" dirty="0" smtClean="0"/>
              <a:t>Evans Creek</a:t>
            </a:r>
            <a:br>
              <a:rPr lang="en-US" sz="2800" dirty="0" smtClean="0"/>
            </a:br>
            <a:r>
              <a:rPr lang="en-US" sz="2800" dirty="0" smtClean="0"/>
              <a:t>Potential Failure Mode 2  - overtopping of the embankment dam due to major floods in excess of the gated spillway capacity or a lesser flood with debris blockage</a:t>
            </a:r>
          </a:p>
        </p:txBody>
      </p:sp>
      <p:sp>
        <p:nvSpPr>
          <p:cNvPr id="45060" name="Rectangle 3"/>
          <p:cNvSpPr>
            <a:spLocks noGrp="1" noChangeArrowheads="1"/>
          </p:cNvSpPr>
          <p:nvPr>
            <p:ph type="body" idx="1"/>
          </p:nvPr>
        </p:nvSpPr>
        <p:spPr>
          <a:xfrm>
            <a:off x="304800" y="2438400"/>
            <a:ext cx="8610600" cy="3416320"/>
          </a:xfrm>
          <a:noFill/>
        </p:spPr>
        <p:txBody>
          <a:bodyPr wrap="square">
            <a:spAutoFit/>
          </a:bodyPr>
          <a:lstStyle/>
          <a:p>
            <a:pPr eaLnBrk="1" hangingPunct="1">
              <a:buFontTx/>
              <a:buNone/>
            </a:pPr>
            <a:r>
              <a:rPr lang="en-US" sz="2400" u="sng" dirty="0" smtClean="0"/>
              <a:t>Adverse/More Likely Factors         	Favorable/Less Likely Factors</a:t>
            </a:r>
            <a:endParaRPr lang="en-US" sz="2400" dirty="0" smtClean="0"/>
          </a:p>
          <a:p>
            <a:pPr eaLnBrk="1" hangingPunct="1">
              <a:buFontTx/>
              <a:buNone/>
            </a:pPr>
            <a:r>
              <a:rPr lang="en-US" sz="2400" dirty="0" smtClean="0">
                <a:solidFill>
                  <a:srgbClr val="C00000"/>
                </a:solidFill>
              </a:rPr>
              <a:t>- Overtopping at rel. low flows</a:t>
            </a:r>
            <a:r>
              <a:rPr lang="en-US" sz="2400" b="1" dirty="0" smtClean="0">
                <a:solidFill>
                  <a:srgbClr val="FF0000"/>
                </a:solidFill>
              </a:rPr>
              <a:t>	</a:t>
            </a:r>
            <a:r>
              <a:rPr lang="en-US" sz="2400" dirty="0" smtClean="0">
                <a:solidFill>
                  <a:srgbClr val="006600"/>
                </a:solidFill>
              </a:rPr>
              <a:t>- Crest Road is paved</a:t>
            </a:r>
          </a:p>
          <a:p>
            <a:pPr eaLnBrk="1" hangingPunct="1">
              <a:buFontTx/>
              <a:buNone/>
            </a:pPr>
            <a:endParaRPr lang="en-US" sz="2400" b="1" dirty="0" smtClean="0">
              <a:solidFill>
                <a:srgbClr val="FF0000"/>
              </a:solidFill>
            </a:endParaRPr>
          </a:p>
          <a:p>
            <a:pPr eaLnBrk="1" hangingPunct="1">
              <a:buFontTx/>
              <a:buNone/>
            </a:pPr>
            <a:r>
              <a:rPr lang="en-US" sz="2400" dirty="0" smtClean="0">
                <a:solidFill>
                  <a:srgbClr val="C00000"/>
                </a:solidFill>
              </a:rPr>
              <a:t>- Debris could block spillway</a:t>
            </a:r>
            <a:r>
              <a:rPr lang="en-US" sz="2400" b="1" dirty="0" smtClean="0">
                <a:solidFill>
                  <a:srgbClr val="FF0000"/>
                </a:solidFill>
              </a:rPr>
              <a:t>		</a:t>
            </a:r>
            <a:r>
              <a:rPr lang="en-US" sz="2400" dirty="0" smtClean="0">
                <a:solidFill>
                  <a:srgbClr val="006600"/>
                </a:solidFill>
              </a:rPr>
              <a:t>- Concrete core wall 						   	   delays failure develop</a:t>
            </a:r>
          </a:p>
          <a:p>
            <a:pPr eaLnBrk="1" hangingPunct="1">
              <a:buFontTx/>
              <a:buNone/>
            </a:pPr>
            <a:r>
              <a:rPr lang="en-US" sz="2400" dirty="0" smtClean="0">
                <a:solidFill>
                  <a:srgbClr val="C00000"/>
                </a:solidFill>
              </a:rPr>
              <a:t>- Sand / gravel fill erodible</a:t>
            </a:r>
            <a:r>
              <a:rPr lang="en-US" sz="2400" b="1" dirty="0" smtClean="0">
                <a:solidFill>
                  <a:srgbClr val="FF0000"/>
                </a:solidFill>
              </a:rPr>
              <a:t>		</a:t>
            </a:r>
            <a:r>
              <a:rPr lang="en-US" sz="2400" dirty="0" smtClean="0">
                <a:solidFill>
                  <a:srgbClr val="006600"/>
                </a:solidFill>
              </a:rPr>
              <a:t>- Small zone, mitigation or					  	   intervention possible</a:t>
            </a:r>
          </a:p>
          <a:p>
            <a:pPr eaLnBrk="1" hangingPunct="1">
              <a:buFontTx/>
              <a:buNone/>
            </a:pPr>
            <a:r>
              <a:rPr lang="en-US" sz="2400" dirty="0" smtClean="0">
                <a:solidFill>
                  <a:srgbClr val="C00000"/>
                </a:solidFill>
              </a:rPr>
              <a:t>- Transmission yard can fail</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4294967295"/>
          </p:nvPr>
        </p:nvSpPr>
        <p:spPr>
          <a:xfrm>
            <a:off x="3124200" y="6356350"/>
            <a:ext cx="2895600" cy="365125"/>
          </a:xfrm>
          <a:prstGeom prst="rect">
            <a:avLst/>
          </a:prstGeom>
          <a:noFill/>
        </p:spPr>
        <p:txBody>
          <a:bodyPr/>
          <a:lstStyle/>
          <a:p>
            <a:fld id="{E2014488-712E-45CF-9843-91CDC9E1AEB7}" type="slidenum">
              <a:rPr lang="en-US" smtClean="0"/>
              <a:pPr/>
              <a:t>86</a:t>
            </a:fld>
            <a:endParaRPr lang="en-US" dirty="0" smtClean="0"/>
          </a:p>
        </p:txBody>
      </p:sp>
      <p:sp>
        <p:nvSpPr>
          <p:cNvPr id="46083" name="Rectangle 2"/>
          <p:cNvSpPr>
            <a:spLocks noGrp="1" noChangeArrowheads="1"/>
          </p:cNvSpPr>
          <p:nvPr>
            <p:ph type="title"/>
          </p:nvPr>
        </p:nvSpPr>
        <p:spPr>
          <a:xfrm>
            <a:off x="228600" y="0"/>
            <a:ext cx="8915400" cy="1676400"/>
          </a:xfrm>
        </p:spPr>
        <p:txBody>
          <a:bodyPr>
            <a:normAutofit/>
          </a:bodyPr>
          <a:lstStyle/>
          <a:p>
            <a:pPr eaLnBrk="1" hangingPunct="1"/>
            <a:r>
              <a:rPr lang="en-US" sz="2800" dirty="0" smtClean="0"/>
              <a:t>Evans Creek</a:t>
            </a:r>
            <a:br>
              <a:rPr lang="en-US" sz="2800" dirty="0" smtClean="0"/>
            </a:br>
            <a:r>
              <a:rPr lang="en-US" sz="2800" dirty="0" smtClean="0"/>
              <a:t>Potential Failure Mode 3  - Wedge failure of concrete gravity dam  due to slide of upper right abutment. </a:t>
            </a:r>
          </a:p>
        </p:txBody>
      </p:sp>
      <p:sp>
        <p:nvSpPr>
          <p:cNvPr id="46084" name="Rectangle 3"/>
          <p:cNvSpPr>
            <a:spLocks noGrp="1" noChangeArrowheads="1"/>
          </p:cNvSpPr>
          <p:nvPr>
            <p:ph type="body" idx="1"/>
          </p:nvPr>
        </p:nvSpPr>
        <p:spPr>
          <a:xfrm>
            <a:off x="381000" y="1524000"/>
            <a:ext cx="8458200" cy="4376583"/>
          </a:xfrm>
          <a:noFill/>
        </p:spPr>
        <p:txBody>
          <a:bodyPr wrap="square">
            <a:spAutoFit/>
          </a:bodyPr>
          <a:lstStyle/>
          <a:p>
            <a:pPr eaLnBrk="1" hangingPunct="1">
              <a:buFontTx/>
              <a:buNone/>
            </a:pPr>
            <a:r>
              <a:rPr lang="en-US" sz="2400" u="sng" dirty="0" smtClean="0"/>
              <a:t>Adverse/Likely Factors      	Favorable/Not Likely Factors</a:t>
            </a:r>
            <a:endParaRPr lang="en-US" sz="2400" dirty="0" smtClean="0"/>
          </a:p>
          <a:p>
            <a:pPr eaLnBrk="1" hangingPunct="1">
              <a:buFontTx/>
              <a:buChar char="-"/>
            </a:pPr>
            <a:r>
              <a:rPr lang="en-US" sz="2400" dirty="0" smtClean="0">
                <a:solidFill>
                  <a:srgbClr val="C00000"/>
                </a:solidFill>
              </a:rPr>
              <a:t>Discontinuities defining</a:t>
            </a:r>
            <a:r>
              <a:rPr lang="en-US" sz="2400" b="1" dirty="0" smtClean="0">
                <a:solidFill>
                  <a:srgbClr val="FFCCCC"/>
                </a:solidFill>
              </a:rPr>
              <a:t>		</a:t>
            </a:r>
            <a:r>
              <a:rPr lang="en-US" sz="2400" dirty="0" smtClean="0">
                <a:solidFill>
                  <a:srgbClr val="006600"/>
                </a:solidFill>
              </a:rPr>
              <a:t>- Curved  shape of</a:t>
            </a:r>
          </a:p>
          <a:p>
            <a:pPr eaLnBrk="1" hangingPunct="1">
              <a:buFontTx/>
              <a:buNone/>
            </a:pPr>
            <a:r>
              <a:rPr lang="en-US" sz="2400" b="1" dirty="0" smtClean="0">
                <a:solidFill>
                  <a:srgbClr val="FFCCCC"/>
                </a:solidFill>
              </a:rPr>
              <a:t>     </a:t>
            </a:r>
            <a:r>
              <a:rPr lang="en-US" sz="2400" dirty="0" smtClean="0">
                <a:solidFill>
                  <a:srgbClr val="C00000"/>
                </a:solidFill>
              </a:rPr>
              <a:t>block exist </a:t>
            </a:r>
            <a:r>
              <a:rPr lang="en-US" sz="2400" dirty="0" smtClean="0">
                <a:solidFill>
                  <a:srgbClr val="FF0000"/>
                </a:solidFill>
              </a:rPr>
              <a:t>	</a:t>
            </a:r>
            <a:r>
              <a:rPr lang="en-US" sz="2400" b="1" dirty="0" smtClean="0">
                <a:solidFill>
                  <a:srgbClr val="FF0000"/>
                </a:solidFill>
              </a:rPr>
              <a:t>		  	   </a:t>
            </a:r>
            <a:r>
              <a:rPr lang="en-US" sz="2400" dirty="0" smtClean="0">
                <a:solidFill>
                  <a:srgbClr val="006600"/>
                </a:solidFill>
              </a:rPr>
              <a:t>Dam will inhibit 							   sliding </a:t>
            </a:r>
          </a:p>
          <a:p>
            <a:pPr eaLnBrk="1" hangingPunct="1">
              <a:buFontTx/>
              <a:buChar char="-"/>
            </a:pPr>
            <a:r>
              <a:rPr lang="en-US" sz="2400" dirty="0" smtClean="0">
                <a:solidFill>
                  <a:srgbClr val="C00000"/>
                </a:solidFill>
              </a:rPr>
              <a:t>Water above shear	</a:t>
            </a:r>
            <a:r>
              <a:rPr lang="en-US" sz="2400" b="1" dirty="0" smtClean="0">
                <a:solidFill>
                  <a:srgbClr val="FF0000"/>
                </a:solidFill>
              </a:rPr>
              <a:t>		</a:t>
            </a:r>
            <a:r>
              <a:rPr lang="en-US" sz="2400" dirty="0" smtClean="0">
                <a:solidFill>
                  <a:srgbClr val="006600"/>
                </a:solidFill>
              </a:rPr>
              <a:t>- No indication of</a:t>
            </a:r>
            <a:r>
              <a:rPr lang="en-US" sz="2400" b="1" dirty="0" smtClean="0">
                <a:solidFill>
                  <a:srgbClr val="008000"/>
                </a:solidFill>
              </a:rPr>
              <a:t> 	</a:t>
            </a:r>
          </a:p>
          <a:p>
            <a:pPr eaLnBrk="1" hangingPunct="1">
              <a:buFontTx/>
              <a:buNone/>
            </a:pPr>
            <a:r>
              <a:rPr lang="en-US" sz="2400" b="1" dirty="0" smtClean="0">
                <a:solidFill>
                  <a:srgbClr val="008000"/>
                </a:solidFill>
              </a:rPr>
              <a:t>     </a:t>
            </a:r>
            <a:r>
              <a:rPr lang="en-US" sz="2400" dirty="0" smtClean="0">
                <a:solidFill>
                  <a:srgbClr val="C00000"/>
                </a:solidFill>
              </a:rPr>
              <a:t>indicated</a:t>
            </a:r>
            <a:r>
              <a:rPr lang="en-US" sz="2400" dirty="0" smtClean="0">
                <a:solidFill>
                  <a:srgbClr val="008000"/>
                </a:solidFill>
              </a:rPr>
              <a:t>	</a:t>
            </a:r>
            <a:r>
              <a:rPr lang="en-US" sz="2400" b="1" dirty="0" smtClean="0">
                <a:solidFill>
                  <a:srgbClr val="008000"/>
                </a:solidFill>
              </a:rPr>
              <a:t>			   </a:t>
            </a:r>
            <a:r>
              <a:rPr lang="en-US" sz="2400" dirty="0" smtClean="0">
                <a:solidFill>
                  <a:srgbClr val="006600"/>
                </a:solidFill>
              </a:rPr>
              <a:t>any movement on rail </a:t>
            </a:r>
          </a:p>
          <a:p>
            <a:pPr eaLnBrk="1" hangingPunct="1">
              <a:buFontTx/>
              <a:buChar char="-"/>
            </a:pPr>
            <a:r>
              <a:rPr lang="en-US" sz="2400" dirty="0" smtClean="0">
                <a:solidFill>
                  <a:srgbClr val="C00000"/>
                </a:solidFill>
              </a:rPr>
              <a:t>Crack occurred at the shear </a:t>
            </a:r>
            <a:r>
              <a:rPr lang="en-US" sz="2400" b="1" dirty="0" smtClean="0">
                <a:solidFill>
                  <a:srgbClr val="FF0000"/>
                </a:solidFill>
              </a:rPr>
              <a:t>	</a:t>
            </a:r>
            <a:r>
              <a:rPr lang="en-US" sz="2400" dirty="0" smtClean="0">
                <a:solidFill>
                  <a:srgbClr val="006600"/>
                </a:solidFill>
              </a:rPr>
              <a:t>- Good quality side plane</a:t>
            </a:r>
          </a:p>
          <a:p>
            <a:pPr eaLnBrk="1" hangingPunct="1">
              <a:buFontTx/>
              <a:buNone/>
            </a:pPr>
            <a:r>
              <a:rPr lang="en-US" sz="2400" b="1" dirty="0" smtClean="0">
                <a:solidFill>
                  <a:srgbClr val="FF0000"/>
                </a:solidFill>
              </a:rPr>
              <a:t>     </a:t>
            </a:r>
            <a:r>
              <a:rPr lang="en-US" sz="2400" dirty="0" smtClean="0">
                <a:solidFill>
                  <a:srgbClr val="C00000"/>
                </a:solidFill>
              </a:rPr>
              <a:t>location on first filling</a:t>
            </a:r>
            <a:r>
              <a:rPr lang="en-US" sz="2400" b="1" dirty="0" smtClean="0">
                <a:solidFill>
                  <a:srgbClr val="C00000"/>
                </a:solidFill>
              </a:rPr>
              <a:t> </a:t>
            </a:r>
          </a:p>
          <a:p>
            <a:pPr eaLnBrk="1" hangingPunct="1">
              <a:buFontTx/>
              <a:buChar char="-"/>
            </a:pPr>
            <a:r>
              <a:rPr lang="en-US" sz="2400" dirty="0" smtClean="0">
                <a:solidFill>
                  <a:srgbClr val="C00000"/>
                </a:solidFill>
              </a:rPr>
              <a:t>No analysis of condition</a:t>
            </a:r>
          </a:p>
          <a:p>
            <a:pPr eaLnBrk="1" hangingPunct="1">
              <a:buFontTx/>
              <a:buNone/>
            </a:pPr>
            <a:r>
              <a:rPr lang="en-US" sz="2400" dirty="0" smtClean="0">
                <a:solidFill>
                  <a:srgbClr val="C00000"/>
                </a:solidFill>
              </a:rPr>
              <a:t>     performed to date</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Levee Example</a:t>
            </a:r>
            <a:br>
              <a:rPr lang="en-US" dirty="0" smtClean="0"/>
            </a:br>
            <a:r>
              <a:rPr lang="en-US" dirty="0" smtClean="0"/>
              <a:t>Cobb Creek Levee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Cobb Creek Levee</a:t>
            </a:r>
            <a:endParaRPr lang="en-US" dirty="0"/>
          </a:p>
        </p:txBody>
      </p:sp>
      <p:pic>
        <p:nvPicPr>
          <p:cNvPr id="4" name="Picture 3" descr="Ch1.jpg"/>
          <p:cNvPicPr>
            <a:picLocks noChangeAspect="1"/>
          </p:cNvPicPr>
          <p:nvPr/>
        </p:nvPicPr>
        <p:blipFill>
          <a:blip r:embed="rId2" cstate="print"/>
          <a:stretch>
            <a:fillRect/>
          </a:stretch>
        </p:blipFill>
        <p:spPr>
          <a:xfrm>
            <a:off x="2514600" y="914400"/>
            <a:ext cx="4589852" cy="5943600"/>
          </a:xfrm>
          <a:prstGeom prst="rect">
            <a:avLst/>
          </a:prstGeom>
        </p:spPr>
      </p:pic>
      <p:sp>
        <p:nvSpPr>
          <p:cNvPr id="5" name="TextBox 4"/>
          <p:cNvSpPr txBox="1"/>
          <p:nvPr/>
        </p:nvSpPr>
        <p:spPr>
          <a:xfrm>
            <a:off x="7239000" y="2209800"/>
            <a:ext cx="1752600" cy="2308324"/>
          </a:xfrm>
          <a:prstGeom prst="rect">
            <a:avLst/>
          </a:prstGeom>
          <a:noFill/>
        </p:spPr>
        <p:txBody>
          <a:bodyPr wrap="square" rtlCol="0">
            <a:spAutoFit/>
          </a:bodyPr>
          <a:lstStyle/>
          <a:p>
            <a:r>
              <a:rPr lang="en-US" dirty="0" smtClean="0"/>
              <a:t>Use Cobb Creek example if audience is primarily interested in levee safety rather than dam safety</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PFM 1 – Piping of sand and silt from foundation at Boils State Park</a:t>
            </a:r>
          </a:p>
          <a:p>
            <a:r>
              <a:rPr lang="en-US" dirty="0" smtClean="0"/>
              <a:t>Seepage from existing boils continues during a flood. The seepage becomes dirty carrying sand and silt. Backward erosion continues, and the clayey levee acts as a roof. The backward erosion continues until a pipe is formed and breaks through to the river side of the levee forming a continuous pipe. Gross enlargement of the pipe continues until the roof collapses and the crest of the levee degrades and the levee is overtopped.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F1DF005C-3DB7-4399-AA74-C9B3E56E62DF}" type="slidenum">
              <a:rPr lang="en-US" smtClean="0"/>
              <a:pPr/>
              <a:t>9</a:t>
            </a:fld>
            <a:endParaRPr lang="en-US" smtClean="0"/>
          </a:p>
        </p:txBody>
      </p:sp>
      <p:sp>
        <p:nvSpPr>
          <p:cNvPr id="7171" name="Rectangle 2"/>
          <p:cNvSpPr>
            <a:spLocks noGrp="1" noChangeArrowheads="1"/>
          </p:cNvSpPr>
          <p:nvPr>
            <p:ph type="title"/>
          </p:nvPr>
        </p:nvSpPr>
        <p:spPr/>
        <p:txBody>
          <a:bodyPr>
            <a:normAutofit/>
          </a:bodyPr>
          <a:lstStyle/>
          <a:p>
            <a:pPr eaLnBrk="1" hangingPunct="1"/>
            <a:r>
              <a:rPr lang="en-US" dirty="0" smtClean="0"/>
              <a:t>Guiding Principles</a:t>
            </a:r>
          </a:p>
        </p:txBody>
      </p:sp>
      <p:sp>
        <p:nvSpPr>
          <p:cNvPr id="7172"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n-US" sz="2400" dirty="0" smtClean="0"/>
              <a:t>Risk analysis procedures, although quantitative, do not provide precise numerical results.  Thus, the nature of the risk evaluation needs to be advisory, not prescriptive, such that site specific considerations, good logic, and all relevant external factors could be applied in decision making, rather than reliance on a ‘cookbook’ numeric criteria approach.</a:t>
            </a:r>
          </a:p>
          <a:p>
            <a:pPr eaLnBrk="1" hangingPunct="1">
              <a:lnSpc>
                <a:spcPct val="90000"/>
              </a:lnSpc>
              <a:buFontTx/>
              <a:buNone/>
            </a:pPr>
            <a:endParaRPr lang="en-US" sz="2400" dirty="0" smtClean="0"/>
          </a:p>
          <a:p>
            <a:pPr eaLnBrk="1" hangingPunct="1">
              <a:lnSpc>
                <a:spcPct val="90000"/>
              </a:lnSpc>
            </a:pPr>
            <a:r>
              <a:rPr lang="en-AU" sz="2400" dirty="0" smtClean="0"/>
              <a:t>The numbers, while important, are less important than understanding and clearly documenting what the major risk contributors are and why.</a:t>
            </a:r>
            <a:r>
              <a:rPr lang="en-US" sz="2400" dirty="0" smtClean="0"/>
              <a:t>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Cobb Creek</a:t>
            </a:r>
            <a:endParaRPr lang="en-US" dirty="0"/>
          </a:p>
        </p:txBody>
      </p:sp>
      <p:sp>
        <p:nvSpPr>
          <p:cNvPr id="3" name="Content Placeholder 2"/>
          <p:cNvSpPr>
            <a:spLocks noGrp="1"/>
          </p:cNvSpPr>
          <p:nvPr>
            <p:ph idx="1"/>
          </p:nvPr>
        </p:nvSpPr>
        <p:spPr>
          <a:xfrm>
            <a:off x="457200" y="1066800"/>
            <a:ext cx="8229600" cy="4953000"/>
          </a:xfrm>
        </p:spPr>
        <p:txBody>
          <a:bodyPr>
            <a:normAutofit fontScale="70000" lnSpcReduction="20000"/>
          </a:bodyPr>
          <a:lstStyle/>
          <a:p>
            <a:r>
              <a:rPr lang="en-US" dirty="0" smtClean="0"/>
              <a:t>PFM 2 –  Operational Failure of the Highway 17 Closure</a:t>
            </a:r>
          </a:p>
          <a:p>
            <a:r>
              <a:rPr lang="en-US" dirty="0" smtClean="0"/>
              <a:t>It has been 17 years since the post and panel structure was set in place. Flood water rise rapidly and the pieces cannot be found to set into the closure structure.  By the time this is realized there is no time for sand bagging because of the width of the opening and the rapid rise of the flood waters. The flood water begins flowing through the opening in the flood wall and inundating eastern </a:t>
            </a:r>
            <a:r>
              <a:rPr lang="en-US" dirty="0" err="1" smtClean="0"/>
              <a:t>Ernieton</a:t>
            </a:r>
            <a:r>
              <a:rPr lang="en-US" dirty="0" smtClean="0"/>
              <a:t>.    </a:t>
            </a:r>
            <a:r>
              <a:rPr lang="en-US" b="1" u="sng" dirty="0" smtClean="0"/>
              <a:t>OR</a:t>
            </a:r>
          </a:p>
          <a:p>
            <a:r>
              <a:rPr lang="en-US" dirty="0" smtClean="0"/>
              <a:t>It has been 17 years since the post and panel structure was set in place. The city workers with experience in setting the floodwall in place have retired and moved out of the area or they have passed away.  The post and panel closure structure across highway 17 is set in time, but the workers are unfamiliar with the pieces and important braces are not installed properly. The flood water rises to about four feet up on the closure structure when it suddenly collapses. A wave of flood water quickly inundates the eastern part of </a:t>
            </a:r>
            <a:r>
              <a:rPr lang="en-US" dirty="0" err="1" smtClean="0"/>
              <a:t>Ernieton</a:t>
            </a:r>
            <a:r>
              <a:rPr lang="en-US" dirty="0" smtClean="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sp>
        <p:nvSpPr>
          <p:cNvPr id="3" name="Content Placeholder 2"/>
          <p:cNvSpPr>
            <a:spLocks noGrp="1"/>
          </p:cNvSpPr>
          <p:nvPr>
            <p:ph idx="1"/>
          </p:nvPr>
        </p:nvSpPr>
        <p:spPr/>
        <p:txBody>
          <a:bodyPr/>
          <a:lstStyle/>
          <a:p>
            <a:r>
              <a:rPr lang="en-US" dirty="0" smtClean="0"/>
              <a:t>PFM 3 – Collapse of the CMP Drainage Pipe </a:t>
            </a:r>
          </a:p>
          <a:p>
            <a:r>
              <a:rPr lang="en-US" dirty="0" smtClean="0"/>
              <a:t>Collapse of the CMP drainage pipe due to corrosion leads to an open pipe through the embankment exposed to soil. River water rises to the level of the opening.  The open </a:t>
            </a:r>
            <a:r>
              <a:rPr lang="en-US" dirty="0" err="1" smtClean="0"/>
              <a:t>erosional</a:t>
            </a:r>
            <a:r>
              <a:rPr lang="en-US" dirty="0" smtClean="0"/>
              <a:t> pipe enlarges and collapses, leading to degradation of the levee crest and overtopping.  </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PFM 4 – A large flood exceeding the 1/1,000 AEP flood occurs </a:t>
            </a:r>
          </a:p>
          <a:p>
            <a:r>
              <a:rPr lang="en-US" dirty="0" smtClean="0"/>
              <a:t>A large flood exceeding the 1/1,000 event occurs and overtops the levee by more than1.5 feet. The levee is too long to sand bag its entire length, and the floodwall cannot be sandbagged along its crest. </a:t>
            </a:r>
            <a:r>
              <a:rPr lang="en-US" dirty="0" err="1" smtClean="0"/>
              <a:t>Burtville</a:t>
            </a:r>
            <a:r>
              <a:rPr lang="en-US" dirty="0" smtClean="0"/>
              <a:t> experiences flood depths of up to 2 feet along most streets, with occasional areas with depth of up to 3 feet near storm drain inlets. </a:t>
            </a:r>
            <a:r>
              <a:rPr lang="en-US" dirty="0" err="1" smtClean="0"/>
              <a:t>Ernieton</a:t>
            </a:r>
            <a:r>
              <a:rPr lang="en-US" dirty="0" smtClean="0"/>
              <a:t> experiences severe flooding with floodwaters up to 15 feet deep.</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graphicFrame>
        <p:nvGraphicFramePr>
          <p:cNvPr id="4" name="Content Placeholder 3"/>
          <p:cNvGraphicFramePr>
            <a:graphicFrameLocks noGrp="1"/>
          </p:cNvGraphicFramePr>
          <p:nvPr>
            <p:ph idx="1"/>
          </p:nvPr>
        </p:nvGraphicFramePr>
        <p:xfrm>
          <a:off x="457200" y="2133600"/>
          <a:ext cx="8229600" cy="3728381"/>
        </p:xfrm>
        <a:graphic>
          <a:graphicData uri="http://schemas.openxmlformats.org/drawingml/2006/table">
            <a:tbl>
              <a:tblPr firstRow="1" bandRow="1">
                <a:tableStyleId>{5C22544A-7EE6-4342-B048-85BDC9FD1C3A}</a:tableStyleId>
              </a:tblPr>
              <a:tblGrid>
                <a:gridCol w="4114800"/>
                <a:gridCol w="4114800"/>
              </a:tblGrid>
              <a:tr h="889169">
                <a:tc>
                  <a:txBody>
                    <a:bodyPr/>
                    <a:lstStyle/>
                    <a:p>
                      <a:pPr marL="0" marR="0">
                        <a:lnSpc>
                          <a:spcPct val="115000"/>
                        </a:lnSpc>
                        <a:spcBef>
                          <a:spcPts val="0"/>
                        </a:spcBef>
                        <a:spcAft>
                          <a:spcPts val="0"/>
                        </a:spcAft>
                      </a:pPr>
                      <a:r>
                        <a:rPr lang="en-US" sz="1800" dirty="0">
                          <a:latin typeface="Calibri"/>
                          <a:ea typeface="Calibri"/>
                          <a:cs typeface="Times New Roman"/>
                        </a:rPr>
                        <a:t>Adverse/ “More Likely” Factors</a:t>
                      </a:r>
                    </a:p>
                  </a:txBody>
                  <a:tcPr marL="68580" marR="68580" marT="0" marB="0"/>
                </a:tc>
                <a:tc>
                  <a:txBody>
                    <a:bodyPr/>
                    <a:lstStyle/>
                    <a:p>
                      <a:pPr marL="0" marR="0">
                        <a:lnSpc>
                          <a:spcPct val="115000"/>
                        </a:lnSpc>
                        <a:spcBef>
                          <a:spcPts val="0"/>
                        </a:spcBef>
                        <a:spcAft>
                          <a:spcPts val="0"/>
                        </a:spcAft>
                      </a:pPr>
                      <a:r>
                        <a:rPr lang="en-US" sz="1800">
                          <a:latin typeface="Calibri"/>
                          <a:ea typeface="Calibri"/>
                          <a:cs typeface="Times New Roman"/>
                        </a:rPr>
                        <a:t>Favorable/ “Less Likely” Factors</a:t>
                      </a:r>
                    </a:p>
                  </a:txBody>
                  <a:tcPr marL="68580" marR="68580" marT="0" marB="0"/>
                </a:tc>
              </a:tr>
              <a:tr h="2311231">
                <a:tc>
                  <a:txBody>
                    <a:bodyPr/>
                    <a:lstStyle/>
                    <a:p>
                      <a:pPr marL="0" marR="0">
                        <a:lnSpc>
                          <a:spcPct val="115000"/>
                        </a:lnSpc>
                        <a:spcBef>
                          <a:spcPts val="0"/>
                        </a:spcBef>
                        <a:spcAft>
                          <a:spcPts val="0"/>
                        </a:spcAft>
                      </a:pPr>
                      <a:r>
                        <a:rPr lang="en-US" sz="1800" dirty="0">
                          <a:latin typeface="Calibri"/>
                          <a:ea typeface="Calibri"/>
                          <a:cs typeface="Times New Roman"/>
                        </a:rPr>
                        <a:t>Evidence of past seepage and piping initiation (Sand boils exist)</a:t>
                      </a:r>
                    </a:p>
                    <a:p>
                      <a:pPr marL="0" marR="0">
                        <a:lnSpc>
                          <a:spcPct val="115000"/>
                        </a:lnSpc>
                        <a:spcBef>
                          <a:spcPts val="0"/>
                        </a:spcBef>
                        <a:spcAft>
                          <a:spcPts val="0"/>
                        </a:spcAft>
                      </a:pPr>
                      <a:r>
                        <a:rPr lang="en-US" sz="1800" dirty="0">
                          <a:latin typeface="Calibri"/>
                          <a:ea typeface="Calibri"/>
                          <a:cs typeface="Times New Roman"/>
                        </a:rPr>
                        <a:t>Buried channels with fine sand and silt are likely below the levee</a:t>
                      </a:r>
                    </a:p>
                    <a:p>
                      <a:pPr marL="0" marR="0">
                        <a:lnSpc>
                          <a:spcPct val="115000"/>
                        </a:lnSpc>
                        <a:spcBef>
                          <a:spcPts val="0"/>
                        </a:spcBef>
                        <a:spcAft>
                          <a:spcPts val="0"/>
                        </a:spcAft>
                      </a:pPr>
                      <a:r>
                        <a:rPr lang="en-US" sz="1800" dirty="0">
                          <a:latin typeface="Calibri"/>
                          <a:ea typeface="Calibri"/>
                          <a:cs typeface="Times New Roman"/>
                        </a:rPr>
                        <a:t>The levee has only been loaded to 60 percent of its height</a:t>
                      </a:r>
                    </a:p>
                    <a:p>
                      <a:pPr marL="0" marR="0">
                        <a:lnSpc>
                          <a:spcPct val="115000"/>
                        </a:lnSpc>
                        <a:spcBef>
                          <a:spcPts val="0"/>
                        </a:spcBef>
                        <a:spcAft>
                          <a:spcPts val="0"/>
                        </a:spcAft>
                      </a:pPr>
                      <a:r>
                        <a:rPr lang="en-US" sz="1800" dirty="0">
                          <a:latin typeface="Calibri"/>
                          <a:ea typeface="Calibri"/>
                          <a:cs typeface="Times New Roman"/>
                        </a:rPr>
                        <a:t>Sand boils have occurred at other locations</a:t>
                      </a:r>
                    </a:p>
                    <a:p>
                      <a:pPr marL="0" marR="0">
                        <a:lnSpc>
                          <a:spcPct val="115000"/>
                        </a:lnSpc>
                        <a:spcBef>
                          <a:spcPts val="0"/>
                        </a:spcBef>
                        <a:spcAft>
                          <a:spcPts val="0"/>
                        </a:spcAft>
                      </a:pPr>
                      <a:r>
                        <a:rPr lang="en-US" sz="1800" dirty="0">
                          <a:latin typeface="Calibri"/>
                          <a:ea typeface="Calibri"/>
                          <a:cs typeface="Times New Roman"/>
                        </a:rPr>
                        <a:t>Vegetation obscures the toe of the levee</a:t>
                      </a:r>
                    </a:p>
                  </a:txBody>
                  <a:tcPr marL="68580" marR="68580" marT="0" marB="0"/>
                </a:tc>
                <a:tc>
                  <a:txBody>
                    <a:bodyPr/>
                    <a:lstStyle/>
                    <a:p>
                      <a:pPr marL="0" marR="0">
                        <a:lnSpc>
                          <a:spcPct val="115000"/>
                        </a:lnSpc>
                        <a:spcBef>
                          <a:spcPts val="0"/>
                        </a:spcBef>
                        <a:spcAft>
                          <a:spcPts val="0"/>
                        </a:spcAft>
                      </a:pPr>
                      <a:r>
                        <a:rPr lang="en-US" sz="1800" dirty="0">
                          <a:latin typeface="Calibri"/>
                          <a:ea typeface="Calibri"/>
                          <a:cs typeface="Times New Roman"/>
                        </a:rPr>
                        <a:t>Sand boils have occurred in the past without failure</a:t>
                      </a:r>
                    </a:p>
                    <a:p>
                      <a:pPr marL="0" marR="0">
                        <a:lnSpc>
                          <a:spcPct val="115000"/>
                        </a:lnSpc>
                        <a:spcBef>
                          <a:spcPts val="0"/>
                        </a:spcBef>
                        <a:spcAft>
                          <a:spcPts val="0"/>
                        </a:spcAft>
                      </a:pPr>
                      <a:r>
                        <a:rPr lang="en-US" sz="1800" dirty="0">
                          <a:latin typeface="Calibri"/>
                          <a:ea typeface="Calibri"/>
                          <a:cs typeface="Times New Roman"/>
                        </a:rPr>
                        <a:t>Sand boils can be flood fought</a:t>
                      </a:r>
                    </a:p>
                    <a:p>
                      <a:pPr marL="0" marR="0">
                        <a:lnSpc>
                          <a:spcPct val="115000"/>
                        </a:lnSpc>
                        <a:spcBef>
                          <a:spcPts val="0"/>
                        </a:spcBef>
                        <a:spcAft>
                          <a:spcPts val="0"/>
                        </a:spcAft>
                      </a:pPr>
                      <a:r>
                        <a:rPr lang="en-US" sz="1800" dirty="0">
                          <a:latin typeface="Calibri"/>
                          <a:ea typeface="Calibri"/>
                          <a:cs typeface="Times New Roman"/>
                        </a:rPr>
                        <a:t>The locals are familiar with fighting sand boils most recently in 1995</a:t>
                      </a:r>
                    </a:p>
                  </a:txBody>
                  <a:tcPr marL="68580" marR="68580" marT="0" marB="0"/>
                </a:tc>
              </a:tr>
            </a:tbl>
          </a:graphicData>
        </a:graphic>
      </p:graphicFrame>
      <p:sp>
        <p:nvSpPr>
          <p:cNvPr id="5" name="TextBox 4"/>
          <p:cNvSpPr txBox="1"/>
          <p:nvPr/>
        </p:nvSpPr>
        <p:spPr>
          <a:xfrm>
            <a:off x="914400" y="1295400"/>
            <a:ext cx="7391400" cy="830997"/>
          </a:xfrm>
          <a:prstGeom prst="rect">
            <a:avLst/>
          </a:prstGeom>
          <a:noFill/>
        </p:spPr>
        <p:txBody>
          <a:bodyPr wrap="square" rtlCol="0">
            <a:spAutoFit/>
          </a:bodyPr>
          <a:lstStyle/>
          <a:p>
            <a:r>
              <a:rPr lang="en-US" sz="2400" dirty="0" smtClean="0"/>
              <a:t>PFM 1 – Piping of sand and silt from foundation at Boils State Park</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graphicFrame>
        <p:nvGraphicFramePr>
          <p:cNvPr id="4" name="Content Placeholder 3"/>
          <p:cNvGraphicFramePr>
            <a:graphicFrameLocks noGrp="1"/>
          </p:cNvGraphicFramePr>
          <p:nvPr>
            <p:ph idx="1"/>
          </p:nvPr>
        </p:nvGraphicFramePr>
        <p:xfrm>
          <a:off x="457200" y="1905000"/>
          <a:ext cx="8229600" cy="3886965"/>
        </p:xfrm>
        <a:graphic>
          <a:graphicData uri="http://schemas.openxmlformats.org/drawingml/2006/table">
            <a:tbl>
              <a:tblPr firstRow="1" bandRow="1">
                <a:tableStyleId>{5C22544A-7EE6-4342-B048-85BDC9FD1C3A}</a:tableStyleId>
              </a:tblPr>
              <a:tblGrid>
                <a:gridCol w="4114800"/>
                <a:gridCol w="4114800"/>
              </a:tblGrid>
              <a:tr h="869445">
                <a:tc>
                  <a:txBody>
                    <a:bodyPr/>
                    <a:lstStyle/>
                    <a:p>
                      <a:pPr marL="0" marR="0">
                        <a:lnSpc>
                          <a:spcPct val="115000"/>
                        </a:lnSpc>
                        <a:spcBef>
                          <a:spcPts val="0"/>
                        </a:spcBef>
                        <a:spcAft>
                          <a:spcPts val="0"/>
                        </a:spcAft>
                      </a:pPr>
                      <a:r>
                        <a:rPr lang="en-US" sz="1800" dirty="0">
                          <a:latin typeface="Calibri"/>
                          <a:ea typeface="Calibri"/>
                          <a:cs typeface="Times New Roman"/>
                        </a:rPr>
                        <a:t>Adverse/ “More Likely” Factors</a:t>
                      </a:r>
                    </a:p>
                  </a:txBody>
                  <a:tcPr marL="68580" marR="68580" marT="0" marB="0"/>
                </a:tc>
                <a:tc>
                  <a:txBody>
                    <a:bodyPr/>
                    <a:lstStyle/>
                    <a:p>
                      <a:pPr marL="0" marR="0">
                        <a:lnSpc>
                          <a:spcPct val="115000"/>
                        </a:lnSpc>
                        <a:spcBef>
                          <a:spcPts val="0"/>
                        </a:spcBef>
                        <a:spcAft>
                          <a:spcPts val="0"/>
                        </a:spcAft>
                      </a:pPr>
                      <a:r>
                        <a:rPr lang="en-US" sz="1800">
                          <a:latin typeface="Calibri"/>
                          <a:ea typeface="Calibri"/>
                          <a:cs typeface="Times New Roman"/>
                        </a:rPr>
                        <a:t>Favorable/ “Less Likely” Factors</a:t>
                      </a:r>
                    </a:p>
                  </a:txBody>
                  <a:tcPr marL="68580" marR="68580" marT="0" marB="0"/>
                </a:tc>
              </a:tr>
              <a:tr h="2711955">
                <a:tc>
                  <a:txBody>
                    <a:bodyPr/>
                    <a:lstStyle/>
                    <a:p>
                      <a:pPr marL="0" marR="0">
                        <a:lnSpc>
                          <a:spcPct val="100000"/>
                        </a:lnSpc>
                        <a:spcBef>
                          <a:spcPts val="0"/>
                        </a:spcBef>
                        <a:spcAft>
                          <a:spcPts val="0"/>
                        </a:spcAft>
                      </a:pPr>
                      <a:r>
                        <a:rPr lang="en-US" sz="1800" dirty="0">
                          <a:latin typeface="Calibri"/>
                          <a:ea typeface="Calibri"/>
                          <a:cs typeface="Times New Roman"/>
                        </a:rPr>
                        <a:t>It has been 17 years since the structure was set</a:t>
                      </a:r>
                    </a:p>
                    <a:p>
                      <a:pPr marL="0" marR="0">
                        <a:lnSpc>
                          <a:spcPct val="100000"/>
                        </a:lnSpc>
                        <a:spcBef>
                          <a:spcPts val="0"/>
                        </a:spcBef>
                        <a:spcAft>
                          <a:spcPts val="0"/>
                        </a:spcAft>
                      </a:pPr>
                      <a:r>
                        <a:rPr lang="en-US" sz="1800" dirty="0">
                          <a:latin typeface="Calibri"/>
                          <a:ea typeface="Calibri"/>
                          <a:cs typeface="Times New Roman"/>
                        </a:rPr>
                        <a:t>Operational directions for setting the structure may have been lost</a:t>
                      </a:r>
                    </a:p>
                    <a:p>
                      <a:pPr marL="0" marR="0">
                        <a:lnSpc>
                          <a:spcPct val="100000"/>
                        </a:lnSpc>
                        <a:spcBef>
                          <a:spcPts val="0"/>
                        </a:spcBef>
                        <a:spcAft>
                          <a:spcPts val="0"/>
                        </a:spcAft>
                      </a:pPr>
                      <a:r>
                        <a:rPr lang="en-US" sz="1800" dirty="0">
                          <a:latin typeface="Calibri"/>
                          <a:ea typeface="Calibri"/>
                          <a:cs typeface="Times New Roman"/>
                        </a:rPr>
                        <a:t>The river is flashy with a small drainage basin </a:t>
                      </a:r>
                      <a:r>
                        <a:rPr lang="en-US" sz="1800" dirty="0" smtClean="0">
                          <a:latin typeface="Calibri"/>
                          <a:ea typeface="Calibri"/>
                          <a:cs typeface="Times New Roman"/>
                        </a:rPr>
                        <a:t>which reduces </a:t>
                      </a:r>
                      <a:r>
                        <a:rPr lang="en-US" sz="1800" dirty="0">
                          <a:latin typeface="Calibri"/>
                          <a:ea typeface="Calibri"/>
                          <a:cs typeface="Times New Roman"/>
                        </a:rPr>
                        <a:t>the time to react</a:t>
                      </a:r>
                    </a:p>
                    <a:p>
                      <a:pPr marL="0" marR="0">
                        <a:lnSpc>
                          <a:spcPct val="100000"/>
                        </a:lnSpc>
                        <a:spcBef>
                          <a:spcPts val="0"/>
                        </a:spcBef>
                        <a:spcAft>
                          <a:spcPts val="0"/>
                        </a:spcAft>
                      </a:pPr>
                      <a:r>
                        <a:rPr lang="en-US" sz="1800" dirty="0">
                          <a:latin typeface="Calibri"/>
                          <a:ea typeface="Calibri"/>
                          <a:cs typeface="Times New Roman"/>
                        </a:rPr>
                        <a:t>The closure structure would likely need to be set during a rain storm</a:t>
                      </a:r>
                    </a:p>
                    <a:p>
                      <a:pPr marL="0" marR="0">
                        <a:lnSpc>
                          <a:spcPct val="100000"/>
                        </a:lnSpc>
                        <a:spcBef>
                          <a:spcPts val="0"/>
                        </a:spcBef>
                        <a:spcAft>
                          <a:spcPts val="0"/>
                        </a:spcAft>
                      </a:pPr>
                      <a:r>
                        <a:rPr lang="en-US" sz="1800" dirty="0">
                          <a:latin typeface="Calibri"/>
                          <a:ea typeface="Calibri"/>
                          <a:cs typeface="Times New Roman"/>
                        </a:rPr>
                        <a:t>The pieces of the structure are stored across town</a:t>
                      </a:r>
                    </a:p>
                  </a:txBody>
                  <a:tcPr marL="68580" marR="68580" marT="0" marB="0"/>
                </a:tc>
                <a:tc>
                  <a:txBody>
                    <a:bodyPr/>
                    <a:lstStyle/>
                    <a:p>
                      <a:pPr marL="0" marR="0">
                        <a:lnSpc>
                          <a:spcPct val="100000"/>
                        </a:lnSpc>
                        <a:spcBef>
                          <a:spcPts val="0"/>
                        </a:spcBef>
                        <a:spcAft>
                          <a:spcPts val="0"/>
                        </a:spcAft>
                      </a:pPr>
                      <a:r>
                        <a:rPr lang="en-US" sz="1800" dirty="0">
                          <a:latin typeface="Calibri"/>
                          <a:ea typeface="Calibri"/>
                          <a:cs typeface="Times New Roman"/>
                        </a:rPr>
                        <a:t>Post and panel systems are relatively easy and quick to setup</a:t>
                      </a:r>
                    </a:p>
                    <a:p>
                      <a:pPr marL="0" marR="0">
                        <a:lnSpc>
                          <a:spcPct val="100000"/>
                        </a:lnSpc>
                        <a:spcBef>
                          <a:spcPts val="0"/>
                        </a:spcBef>
                        <a:spcAft>
                          <a:spcPts val="0"/>
                        </a:spcAft>
                      </a:pPr>
                      <a:r>
                        <a:rPr lang="en-US" sz="1800" dirty="0">
                          <a:latin typeface="Calibri"/>
                          <a:ea typeface="Calibri"/>
                          <a:cs typeface="Times New Roman"/>
                        </a:rPr>
                        <a:t>People may have time to evacuate from </a:t>
                      </a:r>
                      <a:r>
                        <a:rPr lang="en-US" sz="1800" dirty="0" err="1">
                          <a:latin typeface="Calibri"/>
                          <a:ea typeface="Calibri"/>
                          <a:cs typeface="Times New Roman"/>
                        </a:rPr>
                        <a:t>Ernieton</a:t>
                      </a:r>
                      <a:r>
                        <a:rPr lang="en-US" sz="1800" dirty="0">
                          <a:latin typeface="Calibri"/>
                          <a:ea typeface="Calibri"/>
                          <a:cs typeface="Times New Roman"/>
                        </a:rPr>
                        <a:t> if the closure structure is not installed</a:t>
                      </a:r>
                    </a:p>
                    <a:p>
                      <a:pPr marL="0" marR="0">
                        <a:lnSpc>
                          <a:spcPct val="100000"/>
                        </a:lnSpc>
                        <a:spcBef>
                          <a:spcPts val="0"/>
                        </a:spcBef>
                        <a:spcAft>
                          <a:spcPts val="0"/>
                        </a:spcAft>
                      </a:pPr>
                      <a:r>
                        <a:rPr lang="en-US" sz="1800" dirty="0">
                          <a:latin typeface="Calibri"/>
                          <a:ea typeface="Calibri"/>
                          <a:cs typeface="Times New Roman"/>
                        </a:rPr>
                        <a:t>People will work heroically to save their town</a:t>
                      </a:r>
                    </a:p>
                    <a:p>
                      <a:pPr marL="0" marR="0">
                        <a:lnSpc>
                          <a:spcPct val="100000"/>
                        </a:lnSpc>
                        <a:spcBef>
                          <a:spcPts val="0"/>
                        </a:spcBef>
                        <a:spcAft>
                          <a:spcPts val="0"/>
                        </a:spcAft>
                      </a:pPr>
                      <a:r>
                        <a:rPr lang="en-US" sz="1800" dirty="0">
                          <a:latin typeface="Calibri"/>
                          <a:ea typeface="Calibri"/>
                          <a:cs typeface="Times New Roman"/>
                        </a:rPr>
                        <a:t>The closure structure will likely show signs of distress prior to failure, allowing time for warning and possibly bracing the structure</a:t>
                      </a:r>
                    </a:p>
                  </a:txBody>
                  <a:tcPr marL="68580" marR="68580" marT="0" marB="0"/>
                </a:tc>
              </a:tr>
            </a:tbl>
          </a:graphicData>
        </a:graphic>
      </p:graphicFrame>
      <p:sp>
        <p:nvSpPr>
          <p:cNvPr id="5" name="TextBox 4"/>
          <p:cNvSpPr txBox="1"/>
          <p:nvPr/>
        </p:nvSpPr>
        <p:spPr>
          <a:xfrm>
            <a:off x="838200" y="1295400"/>
            <a:ext cx="7848600" cy="461665"/>
          </a:xfrm>
          <a:prstGeom prst="rect">
            <a:avLst/>
          </a:prstGeom>
          <a:noFill/>
        </p:spPr>
        <p:txBody>
          <a:bodyPr wrap="square" rtlCol="0">
            <a:spAutoFit/>
          </a:bodyPr>
          <a:lstStyle/>
          <a:p>
            <a:r>
              <a:rPr lang="en-US" sz="2400" dirty="0" smtClean="0"/>
              <a:t>PFM 2 –  Operational Failure of the Highway 17 Closure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graphicFrame>
        <p:nvGraphicFramePr>
          <p:cNvPr id="4" name="Content Placeholder 3"/>
          <p:cNvGraphicFramePr>
            <a:graphicFrameLocks noGrp="1"/>
          </p:cNvGraphicFramePr>
          <p:nvPr>
            <p:ph idx="1"/>
          </p:nvPr>
        </p:nvGraphicFramePr>
        <p:xfrm>
          <a:off x="457200" y="1825807"/>
          <a:ext cx="8229600" cy="4120699"/>
        </p:xfrm>
        <a:graphic>
          <a:graphicData uri="http://schemas.openxmlformats.org/drawingml/2006/table">
            <a:tbl>
              <a:tblPr firstRow="1" bandRow="1">
                <a:tableStyleId>{5C22544A-7EE6-4342-B048-85BDC9FD1C3A}</a:tableStyleId>
              </a:tblPr>
              <a:tblGrid>
                <a:gridCol w="4114800"/>
                <a:gridCol w="4114800"/>
              </a:tblGrid>
              <a:tr h="650551">
                <a:tc>
                  <a:txBody>
                    <a:bodyPr/>
                    <a:lstStyle/>
                    <a:p>
                      <a:pPr marL="0" marR="0">
                        <a:lnSpc>
                          <a:spcPct val="115000"/>
                        </a:lnSpc>
                        <a:spcBef>
                          <a:spcPts val="0"/>
                        </a:spcBef>
                        <a:spcAft>
                          <a:spcPts val="0"/>
                        </a:spcAft>
                      </a:pPr>
                      <a:r>
                        <a:rPr lang="en-US" sz="1800" dirty="0">
                          <a:latin typeface="Calibri"/>
                          <a:ea typeface="Calibri"/>
                          <a:cs typeface="Times New Roman"/>
                        </a:rPr>
                        <a:t>Adverse/ “More Likely” Factors</a:t>
                      </a:r>
                    </a:p>
                  </a:txBody>
                  <a:tcPr marL="68580" marR="68580" marT="0" marB="0"/>
                </a:tc>
                <a:tc>
                  <a:txBody>
                    <a:bodyPr/>
                    <a:lstStyle/>
                    <a:p>
                      <a:pPr marL="0" marR="0">
                        <a:lnSpc>
                          <a:spcPct val="115000"/>
                        </a:lnSpc>
                        <a:spcBef>
                          <a:spcPts val="0"/>
                        </a:spcBef>
                        <a:spcAft>
                          <a:spcPts val="0"/>
                        </a:spcAft>
                      </a:pPr>
                      <a:r>
                        <a:rPr lang="en-US" sz="1800">
                          <a:latin typeface="Calibri"/>
                          <a:ea typeface="Calibri"/>
                          <a:cs typeface="Times New Roman"/>
                        </a:rPr>
                        <a:t>Favorable/ “Less Likely” Factors</a:t>
                      </a:r>
                    </a:p>
                  </a:txBody>
                  <a:tcPr marL="68580" marR="68580" marT="0" marB="0"/>
                </a:tc>
              </a:tr>
              <a:tr h="3220013">
                <a:tc>
                  <a:txBody>
                    <a:bodyPr/>
                    <a:lstStyle/>
                    <a:p>
                      <a:pPr marL="0" marR="0">
                        <a:lnSpc>
                          <a:spcPct val="115000"/>
                        </a:lnSpc>
                        <a:spcBef>
                          <a:spcPts val="0"/>
                        </a:spcBef>
                        <a:spcAft>
                          <a:spcPts val="0"/>
                        </a:spcAft>
                      </a:pPr>
                      <a:r>
                        <a:rPr lang="en-US" sz="1800" dirty="0">
                          <a:latin typeface="Calibri"/>
                          <a:ea typeface="Calibri"/>
                          <a:cs typeface="Times New Roman"/>
                        </a:rPr>
                        <a:t>Heavy corrosion noted in the last inspection</a:t>
                      </a:r>
                    </a:p>
                    <a:p>
                      <a:pPr marL="0" marR="0">
                        <a:lnSpc>
                          <a:spcPct val="115000"/>
                        </a:lnSpc>
                        <a:spcBef>
                          <a:spcPts val="0"/>
                        </a:spcBef>
                        <a:spcAft>
                          <a:spcPts val="0"/>
                        </a:spcAft>
                      </a:pPr>
                      <a:r>
                        <a:rPr lang="en-US" sz="1800" dirty="0">
                          <a:latin typeface="Calibri"/>
                          <a:ea typeface="Calibri"/>
                          <a:cs typeface="Times New Roman"/>
                        </a:rPr>
                        <a:t>Previous sinkhole adjacent to the pipe, with unknown backfill</a:t>
                      </a:r>
                    </a:p>
                    <a:p>
                      <a:pPr marL="0" marR="0">
                        <a:lnSpc>
                          <a:spcPct val="115000"/>
                        </a:lnSpc>
                        <a:spcBef>
                          <a:spcPts val="0"/>
                        </a:spcBef>
                        <a:spcAft>
                          <a:spcPts val="0"/>
                        </a:spcAft>
                      </a:pPr>
                      <a:r>
                        <a:rPr lang="en-US" sz="1800" dirty="0">
                          <a:latin typeface="Calibri"/>
                          <a:ea typeface="Calibri"/>
                          <a:cs typeface="Times New Roman"/>
                        </a:rPr>
                        <a:t>The CMP is &gt; 50 years old</a:t>
                      </a:r>
                    </a:p>
                    <a:p>
                      <a:pPr marL="0" marR="0">
                        <a:lnSpc>
                          <a:spcPct val="115000"/>
                        </a:lnSpc>
                        <a:spcBef>
                          <a:spcPts val="0"/>
                        </a:spcBef>
                        <a:spcAft>
                          <a:spcPts val="0"/>
                        </a:spcAft>
                      </a:pPr>
                      <a:r>
                        <a:rPr lang="en-US" sz="1800" dirty="0">
                          <a:latin typeface="Calibri"/>
                          <a:ea typeface="Calibri"/>
                          <a:cs typeface="Times New Roman"/>
                        </a:rPr>
                        <a:t>The drain pipe is in a rural area and the collapse may not be noticed prior to a flood</a:t>
                      </a:r>
                    </a:p>
                    <a:p>
                      <a:pPr marL="0" marR="0">
                        <a:lnSpc>
                          <a:spcPct val="115000"/>
                        </a:lnSpc>
                        <a:spcBef>
                          <a:spcPts val="0"/>
                        </a:spcBef>
                        <a:spcAft>
                          <a:spcPts val="0"/>
                        </a:spcAft>
                      </a:pPr>
                      <a:r>
                        <a:rPr lang="en-US" sz="1800" dirty="0">
                          <a:latin typeface="Calibri"/>
                          <a:ea typeface="Calibri"/>
                          <a:cs typeface="Times New Roman"/>
                        </a:rPr>
                        <a:t>The pipe has not been video inspected</a:t>
                      </a:r>
                    </a:p>
                  </a:txBody>
                  <a:tcPr marL="68580" marR="68580" marT="0" marB="0"/>
                </a:tc>
                <a:tc>
                  <a:txBody>
                    <a:bodyPr/>
                    <a:lstStyle/>
                    <a:p>
                      <a:pPr marL="0" marR="0">
                        <a:lnSpc>
                          <a:spcPct val="115000"/>
                        </a:lnSpc>
                        <a:spcBef>
                          <a:spcPts val="0"/>
                        </a:spcBef>
                        <a:spcAft>
                          <a:spcPts val="0"/>
                        </a:spcAft>
                      </a:pPr>
                      <a:r>
                        <a:rPr lang="en-US" sz="1800" dirty="0">
                          <a:latin typeface="Calibri"/>
                          <a:ea typeface="Calibri"/>
                          <a:cs typeface="Times New Roman"/>
                        </a:rPr>
                        <a:t>The pipe is in a rural area which is far from town and will allow time for evacuation or other means to deal with the flooding</a:t>
                      </a:r>
                    </a:p>
                    <a:p>
                      <a:pPr marL="0" marR="0">
                        <a:lnSpc>
                          <a:spcPct val="115000"/>
                        </a:lnSpc>
                        <a:spcBef>
                          <a:spcPts val="0"/>
                        </a:spcBef>
                        <a:spcAft>
                          <a:spcPts val="0"/>
                        </a:spcAft>
                      </a:pPr>
                      <a:r>
                        <a:rPr lang="en-US" sz="1800" dirty="0">
                          <a:latin typeface="Calibri"/>
                          <a:ea typeface="Calibri"/>
                          <a:cs typeface="Times New Roman"/>
                        </a:rPr>
                        <a:t>The pipe is near the upstream end of the basin</a:t>
                      </a:r>
                    </a:p>
                    <a:p>
                      <a:pPr marL="0" marR="0">
                        <a:lnSpc>
                          <a:spcPct val="115000"/>
                        </a:lnSpc>
                        <a:spcBef>
                          <a:spcPts val="0"/>
                        </a:spcBef>
                        <a:spcAft>
                          <a:spcPts val="0"/>
                        </a:spcAft>
                      </a:pPr>
                      <a:r>
                        <a:rPr lang="en-US" sz="1800" dirty="0">
                          <a:latin typeface="Calibri"/>
                          <a:ea typeface="Calibri"/>
                          <a:cs typeface="Times New Roman"/>
                        </a:rPr>
                        <a:t>The levee is inspected prior to or early during every flood event, which could allow time for flood fighting</a:t>
                      </a:r>
                    </a:p>
                    <a:p>
                      <a:pPr marL="0" marR="0">
                        <a:lnSpc>
                          <a:spcPct val="115000"/>
                        </a:lnSpc>
                        <a:spcBef>
                          <a:spcPts val="0"/>
                        </a:spcBef>
                        <a:spcAft>
                          <a:spcPts val="0"/>
                        </a:spcAft>
                      </a:pPr>
                      <a:r>
                        <a:rPr lang="en-US" sz="1800" dirty="0">
                          <a:latin typeface="Calibri"/>
                          <a:ea typeface="Calibri"/>
                          <a:cs typeface="Times New Roman"/>
                        </a:rPr>
                        <a:t>The locals have flood fought before and are familiar with sand bagging</a:t>
                      </a:r>
                    </a:p>
                    <a:p>
                      <a:pPr marL="0" marR="0">
                        <a:lnSpc>
                          <a:spcPct val="115000"/>
                        </a:lnSpc>
                        <a:spcBef>
                          <a:spcPts val="0"/>
                        </a:spcBef>
                        <a:spcAft>
                          <a:spcPts val="0"/>
                        </a:spcAft>
                      </a:pPr>
                      <a:r>
                        <a:rPr lang="en-US" sz="1800" dirty="0">
                          <a:latin typeface="Calibri"/>
                          <a:ea typeface="Calibri"/>
                          <a:cs typeface="Times New Roman"/>
                        </a:rPr>
                        <a:t>The pipe is only 48 inches in diameter</a:t>
                      </a:r>
                    </a:p>
                  </a:txBody>
                  <a:tcPr marL="68580" marR="68580" marT="0" marB="0"/>
                </a:tc>
              </a:tr>
            </a:tbl>
          </a:graphicData>
        </a:graphic>
      </p:graphicFrame>
      <p:sp>
        <p:nvSpPr>
          <p:cNvPr id="5" name="TextBox 4"/>
          <p:cNvSpPr txBox="1"/>
          <p:nvPr/>
        </p:nvSpPr>
        <p:spPr>
          <a:xfrm>
            <a:off x="685800" y="1219200"/>
            <a:ext cx="7467600" cy="461665"/>
          </a:xfrm>
          <a:prstGeom prst="rect">
            <a:avLst/>
          </a:prstGeom>
          <a:noFill/>
        </p:spPr>
        <p:txBody>
          <a:bodyPr wrap="square" rtlCol="0">
            <a:spAutoFit/>
          </a:bodyPr>
          <a:lstStyle/>
          <a:p>
            <a:r>
              <a:rPr lang="en-US" sz="2400" dirty="0" smtClean="0"/>
              <a:t>PFM 3 – Collapse of the CMP Drainage Pipe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Cobb Creek</a:t>
            </a:r>
            <a:endParaRPr lang="en-US" dirty="0"/>
          </a:p>
        </p:txBody>
      </p:sp>
      <p:graphicFrame>
        <p:nvGraphicFramePr>
          <p:cNvPr id="4" name="Content Placeholder 3"/>
          <p:cNvGraphicFramePr>
            <a:graphicFrameLocks noGrp="1"/>
          </p:cNvGraphicFramePr>
          <p:nvPr>
            <p:ph idx="1"/>
          </p:nvPr>
        </p:nvGraphicFramePr>
        <p:xfrm>
          <a:off x="609600" y="2362200"/>
          <a:ext cx="8229600" cy="19481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a:lnSpc>
                          <a:spcPct val="115000"/>
                        </a:lnSpc>
                        <a:spcBef>
                          <a:spcPts val="0"/>
                        </a:spcBef>
                        <a:spcAft>
                          <a:spcPts val="0"/>
                        </a:spcAft>
                      </a:pPr>
                      <a:r>
                        <a:rPr lang="en-US" sz="1800" dirty="0">
                          <a:latin typeface="Calibri"/>
                          <a:ea typeface="Calibri"/>
                          <a:cs typeface="Times New Roman"/>
                        </a:rPr>
                        <a:t>Adverse/ “More Likely” Factors</a:t>
                      </a:r>
                    </a:p>
                  </a:txBody>
                  <a:tcPr marL="68580" marR="68580" marT="0" marB="0"/>
                </a:tc>
                <a:tc>
                  <a:txBody>
                    <a:bodyPr/>
                    <a:lstStyle/>
                    <a:p>
                      <a:pPr marL="0" marR="0">
                        <a:lnSpc>
                          <a:spcPct val="115000"/>
                        </a:lnSpc>
                        <a:spcBef>
                          <a:spcPts val="0"/>
                        </a:spcBef>
                        <a:spcAft>
                          <a:spcPts val="0"/>
                        </a:spcAft>
                      </a:pPr>
                      <a:r>
                        <a:rPr lang="en-US" sz="1800">
                          <a:latin typeface="Calibri"/>
                          <a:ea typeface="Calibri"/>
                          <a:cs typeface="Times New Roman"/>
                        </a:rPr>
                        <a:t>Favorable/ “Less Likely” Factors</a:t>
                      </a:r>
                    </a:p>
                  </a:txBody>
                  <a:tcPr marL="68580" marR="68580" marT="0" marB="0"/>
                </a:tc>
              </a:tr>
              <a:tr h="370840">
                <a:tc>
                  <a:txBody>
                    <a:bodyPr/>
                    <a:lstStyle/>
                    <a:p>
                      <a:pPr marL="0" marR="0">
                        <a:lnSpc>
                          <a:spcPct val="115000"/>
                        </a:lnSpc>
                        <a:spcBef>
                          <a:spcPts val="0"/>
                        </a:spcBef>
                        <a:spcAft>
                          <a:spcPts val="0"/>
                        </a:spcAft>
                      </a:pPr>
                      <a:r>
                        <a:rPr lang="en-US" sz="1800" dirty="0">
                          <a:latin typeface="Calibri"/>
                          <a:ea typeface="Calibri"/>
                          <a:cs typeface="Times New Roman"/>
                        </a:rPr>
                        <a:t>The drainage system is small and a large stalled storm can dump sufficient rain in the drainage basin in less than 24 hours to cause overtopping of the levee</a:t>
                      </a:r>
                    </a:p>
                    <a:p>
                      <a:pPr marL="0" marR="0">
                        <a:lnSpc>
                          <a:spcPct val="115000"/>
                        </a:lnSpc>
                        <a:spcBef>
                          <a:spcPts val="0"/>
                        </a:spcBef>
                        <a:spcAft>
                          <a:spcPts val="0"/>
                        </a:spcAft>
                      </a:pPr>
                      <a:r>
                        <a:rPr lang="en-US" sz="1800" dirty="0">
                          <a:latin typeface="Calibri"/>
                          <a:ea typeface="Calibri"/>
                          <a:cs typeface="Times New Roman"/>
                        </a:rPr>
                        <a:t>The drainage basin is considered flashy</a:t>
                      </a:r>
                    </a:p>
                  </a:txBody>
                  <a:tcPr marL="68580" marR="68580" marT="0" marB="0"/>
                </a:tc>
                <a:tc>
                  <a:txBody>
                    <a:bodyPr/>
                    <a:lstStyle/>
                    <a:p>
                      <a:pPr marL="0" marR="0">
                        <a:lnSpc>
                          <a:spcPct val="115000"/>
                        </a:lnSpc>
                        <a:spcBef>
                          <a:spcPts val="0"/>
                        </a:spcBef>
                        <a:spcAft>
                          <a:spcPts val="0"/>
                        </a:spcAft>
                      </a:pPr>
                      <a:r>
                        <a:rPr lang="en-US" sz="1800" dirty="0">
                          <a:latin typeface="Calibri"/>
                          <a:ea typeface="Calibri"/>
                          <a:cs typeface="Times New Roman"/>
                        </a:rPr>
                        <a:t>Large storm allows time for evacuation</a:t>
                      </a:r>
                    </a:p>
                    <a:p>
                      <a:pPr marL="0" marR="0">
                        <a:lnSpc>
                          <a:spcPct val="115000"/>
                        </a:lnSpc>
                        <a:spcBef>
                          <a:spcPts val="0"/>
                        </a:spcBef>
                        <a:spcAft>
                          <a:spcPts val="0"/>
                        </a:spcAft>
                      </a:pPr>
                      <a:r>
                        <a:rPr lang="en-US" sz="1800" dirty="0">
                          <a:latin typeface="Calibri"/>
                          <a:ea typeface="Calibri"/>
                          <a:cs typeface="Times New Roman"/>
                        </a:rPr>
                        <a:t>Rare storm event </a:t>
                      </a:r>
                      <a:r>
                        <a:rPr lang="en-US" sz="1800" dirty="0" smtClean="0">
                          <a:latin typeface="Calibri"/>
                          <a:ea typeface="Calibri"/>
                          <a:cs typeface="Times New Roman"/>
                        </a:rPr>
                        <a:t>(more</a:t>
                      </a:r>
                      <a:r>
                        <a:rPr lang="en-US" sz="1800" baseline="0" dirty="0" smtClean="0">
                          <a:latin typeface="Calibri"/>
                          <a:ea typeface="Calibri"/>
                          <a:cs typeface="Times New Roman"/>
                        </a:rPr>
                        <a:t> remote than</a:t>
                      </a:r>
                      <a:r>
                        <a:rPr lang="en-US" sz="1800" dirty="0" smtClean="0">
                          <a:latin typeface="Calibri"/>
                          <a:ea typeface="Calibri"/>
                          <a:cs typeface="Times New Roman"/>
                        </a:rPr>
                        <a:t> 1/500 event) </a:t>
                      </a:r>
                      <a:r>
                        <a:rPr lang="en-US" sz="1800" dirty="0">
                          <a:latin typeface="Calibri"/>
                          <a:ea typeface="Calibri"/>
                          <a:cs typeface="Times New Roman"/>
                        </a:rPr>
                        <a:t>to overtop the levee</a:t>
                      </a:r>
                    </a:p>
                  </a:txBody>
                  <a:tcPr marL="68580" marR="68580" marT="0" marB="0"/>
                </a:tc>
              </a:tr>
            </a:tbl>
          </a:graphicData>
        </a:graphic>
      </p:graphicFrame>
      <p:sp>
        <p:nvSpPr>
          <p:cNvPr id="5" name="TextBox 4"/>
          <p:cNvSpPr txBox="1"/>
          <p:nvPr/>
        </p:nvSpPr>
        <p:spPr>
          <a:xfrm>
            <a:off x="838200" y="1524000"/>
            <a:ext cx="7848600" cy="461665"/>
          </a:xfrm>
          <a:prstGeom prst="rect">
            <a:avLst/>
          </a:prstGeom>
          <a:noFill/>
        </p:spPr>
        <p:txBody>
          <a:bodyPr wrap="square" rtlCol="0">
            <a:spAutoFit/>
          </a:bodyPr>
          <a:lstStyle/>
          <a:p>
            <a:r>
              <a:rPr lang="en-US" sz="2400" dirty="0" smtClean="0"/>
              <a:t>PFM 4 – A large flood exceeding the 1/1,000 event occurs </a:t>
            </a:r>
          </a:p>
        </p:txBody>
      </p:sp>
    </p:spTree>
  </p:cSld>
  <p:clrMapOvr>
    <a:masterClrMapping/>
  </p:clrMapOvr>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6372</TotalTime>
  <Words>7253</Words>
  <Application>Microsoft Office PowerPoint</Application>
  <PresentationFormat>On-screen Show (4:3)</PresentationFormat>
  <Paragraphs>713</Paragraphs>
  <Slides>96</Slides>
  <Notes>32</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Title Master</vt:lpstr>
      <vt:lpstr>Slide Master</vt:lpstr>
      <vt:lpstr>POTENTIAL FAILURE MODE ANALYSIS</vt:lpstr>
      <vt:lpstr> Best Practices in Dam and Levee Safety Risk Analysis</vt:lpstr>
      <vt:lpstr>Origins</vt:lpstr>
      <vt:lpstr>Examination of Past Failures and their Causes </vt:lpstr>
      <vt:lpstr>Percent Failures by Type of Failure United States Earth Dams</vt:lpstr>
      <vt:lpstr>Definitions</vt:lpstr>
      <vt:lpstr>Dam Safety Risk Analysis is New?</vt:lpstr>
      <vt:lpstr>Why Risk Analysis?</vt:lpstr>
      <vt:lpstr>Guiding Principles</vt:lpstr>
      <vt:lpstr>Building Blocks</vt:lpstr>
      <vt:lpstr>Example to Illustrate Process</vt:lpstr>
      <vt:lpstr>Failure Mode Description</vt:lpstr>
      <vt:lpstr>Event Tree</vt:lpstr>
      <vt:lpstr>Reservoir Exceedance Curves</vt:lpstr>
      <vt:lpstr>Load Ranges</vt:lpstr>
      <vt:lpstr>Likelihood of Cracking Through</vt:lpstr>
      <vt:lpstr>Likelihood of Cracking Through</vt:lpstr>
      <vt:lpstr>Verbal Descriptors</vt:lpstr>
      <vt:lpstr>Likelihood of Displacing Drains/ Increasing Uplift</vt:lpstr>
      <vt:lpstr>Likelihood of Displacement/ Increase in Uplift</vt:lpstr>
      <vt:lpstr>Likelihood of Post E.Q. Instability Probabilistic Stability Analysis Methodology</vt:lpstr>
      <vt:lpstr>F.S. Output (10,000 iterations)</vt:lpstr>
      <vt:lpstr>Consequences</vt:lpstr>
      <vt:lpstr>Consequences</vt:lpstr>
      <vt:lpstr>Risk Guidelines</vt:lpstr>
      <vt:lpstr>Build the Case</vt:lpstr>
      <vt:lpstr>Key Concepts</vt:lpstr>
      <vt:lpstr>Identifying</vt:lpstr>
      <vt:lpstr>Describing</vt:lpstr>
      <vt:lpstr>Example </vt:lpstr>
      <vt:lpstr>Example  (cont.)</vt:lpstr>
      <vt:lpstr>Review Consequences of Failure</vt:lpstr>
      <vt:lpstr>Analysis</vt:lpstr>
      <vt:lpstr>Adverse “More Likely” Factors</vt:lpstr>
      <vt:lpstr>Favorable or “Less Likely” Factors</vt:lpstr>
      <vt:lpstr>Screening</vt:lpstr>
      <vt:lpstr>Potential Failure Mode Considerations</vt:lpstr>
      <vt:lpstr>Potential Failure Mode Considerations (cont.)</vt:lpstr>
      <vt:lpstr>Potential Failure Mode Considerations (cont.)</vt:lpstr>
      <vt:lpstr>Potential Failure Mode Considerations (cont.)</vt:lpstr>
      <vt:lpstr>INTERIM RISK REDUCTION MEASURES</vt:lpstr>
      <vt:lpstr>Guidance</vt:lpstr>
      <vt:lpstr>Risk Definition</vt:lpstr>
      <vt:lpstr>IRRMP Objective</vt:lpstr>
      <vt:lpstr>IRRM Principles</vt:lpstr>
      <vt:lpstr>IRRM Principles</vt:lpstr>
      <vt:lpstr>IRRMP Principles</vt:lpstr>
      <vt:lpstr>IRRM Principles</vt:lpstr>
      <vt:lpstr>FIRST - “DO NO HARM”</vt:lpstr>
      <vt:lpstr>IRRM Plans</vt:lpstr>
      <vt:lpstr>IRRM Plans </vt:lpstr>
      <vt:lpstr>IRRM Plans</vt:lpstr>
      <vt:lpstr>Components of an IRRMP</vt:lpstr>
      <vt:lpstr>IRRM Plans</vt:lpstr>
      <vt:lpstr>Surveillance &amp; Monitoring</vt:lpstr>
      <vt:lpstr>Potential Reasons for Rejection of IRRM Plans</vt:lpstr>
      <vt:lpstr>IRRM Plans: Bad</vt:lpstr>
      <vt:lpstr>IRRM Plans: Good</vt:lpstr>
      <vt:lpstr>IRRM Plans: Bad</vt:lpstr>
      <vt:lpstr>IRRM Plans: Good</vt:lpstr>
      <vt:lpstr>IRRM Example: Stockpiling</vt:lpstr>
      <vt:lpstr>IRRM Plans: Good</vt:lpstr>
      <vt:lpstr>IRRM Examples: Vegetation Removal</vt:lpstr>
      <vt:lpstr>Closing Remarks</vt:lpstr>
      <vt:lpstr>Questions?</vt:lpstr>
      <vt:lpstr>Example 1</vt:lpstr>
      <vt:lpstr>Example 1 (cont.)</vt:lpstr>
      <vt:lpstr>Example 1 (cont.)</vt:lpstr>
      <vt:lpstr>Example 1 (cont.)</vt:lpstr>
      <vt:lpstr>Example 1 (cont.)</vt:lpstr>
      <vt:lpstr>Example 2 (cont) </vt:lpstr>
      <vt:lpstr>Example 3</vt:lpstr>
      <vt:lpstr>Example 3 (cont.)</vt:lpstr>
      <vt:lpstr>Example 3 (cont.)</vt:lpstr>
      <vt:lpstr>Slide 75</vt:lpstr>
      <vt:lpstr>Practice Session 1 - Identify and Describe a Potential Failure Mode</vt:lpstr>
      <vt:lpstr>Practice  Session 2 – Failure Mode Analysis</vt:lpstr>
      <vt:lpstr>Slide 78</vt:lpstr>
      <vt:lpstr>Evans Creek Potential Failure Mode 1  -   Piping of sand and silt from embankment founded on rock</vt:lpstr>
      <vt:lpstr>Evans Creek Potential Failure Mode 2   - Overtopping of the embankment dam  </vt:lpstr>
      <vt:lpstr>Evans Creek Potential Failure Mode 2   - overtopping of the embankment dam due to major floods in excess of the gated spillway capacity or a lesser flood with debris blockage</vt:lpstr>
      <vt:lpstr>Evans Creek Potential Failure Mode 3   - Concrete Dam Foundation Wedge Failure </vt:lpstr>
      <vt:lpstr>Evans Creek Potential Failure Mode 3   - Wedge failure of concrete gravity dam  due to slide of upper right abutment. </vt:lpstr>
      <vt:lpstr>Evans Creek Potential Failure Mode 1  -   Piping of sand and silt from embankment founded on rock</vt:lpstr>
      <vt:lpstr>Evans Creek Potential Failure Mode 2  - overtopping of the embankment dam due to major floods in excess of the gated spillway capacity or a lesser flood with debris blockage</vt:lpstr>
      <vt:lpstr>Evans Creek Potential Failure Mode 3  - Wedge failure of concrete gravity dam  due to slide of upper right abutment. </vt:lpstr>
      <vt:lpstr>Levee Example Cobb Creek Levee</vt:lpstr>
      <vt:lpstr>Cobb Creek Levee</vt:lpstr>
      <vt:lpstr>Cobb Creek</vt:lpstr>
      <vt:lpstr>Cobb Creek</vt:lpstr>
      <vt:lpstr>Cobb Creek</vt:lpstr>
      <vt:lpstr>Cobb Creek</vt:lpstr>
      <vt:lpstr>Cobb Creek</vt:lpstr>
      <vt:lpstr>Cobb Creek</vt:lpstr>
      <vt:lpstr>Cobb Creek</vt:lpstr>
      <vt:lpstr>Cobb Creek</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34</cp:revision>
  <dcterms:created xsi:type="dcterms:W3CDTF">2009-05-21T17:19:18Z</dcterms:created>
  <dcterms:modified xsi:type="dcterms:W3CDTF">2013-05-04T09:45:08Z</dcterms:modified>
</cp:coreProperties>
</file>