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</p:sldMasterIdLst>
  <p:notesMasterIdLst>
    <p:notesMasterId r:id="rId70"/>
  </p:notesMasterIdLst>
  <p:sldIdLst>
    <p:sldId id="256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312" r:id="rId56"/>
    <p:sldId id="313" r:id="rId57"/>
    <p:sldId id="314" r:id="rId58"/>
    <p:sldId id="315" r:id="rId59"/>
    <p:sldId id="316" r:id="rId60"/>
    <p:sldId id="317" r:id="rId61"/>
    <p:sldId id="318" r:id="rId62"/>
    <p:sldId id="319" r:id="rId63"/>
    <p:sldId id="320" r:id="rId64"/>
    <p:sldId id="321" r:id="rId65"/>
    <p:sldId id="322" r:id="rId66"/>
    <p:sldId id="323" r:id="rId67"/>
    <p:sldId id="327" r:id="rId68"/>
    <p:sldId id="328" r:id="rId6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8" autoAdjust="0"/>
    <p:restoredTop sz="94660"/>
  </p:normalViewPr>
  <p:slideViewPr>
    <p:cSldViewPr>
      <p:cViewPr>
        <p:scale>
          <a:sx n="66" d="100"/>
          <a:sy n="66" d="100"/>
        </p:scale>
        <p:origin x="-1954" y="-7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" Type="http://schemas.openxmlformats.org/officeDocument/2006/relationships/slide" Target="slides/slide5.xml"/><Relationship Id="rId71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830BF3-A267-4DF2-ABF0-4F967C6B2FB5}" type="datetimeFigureOut">
              <a:rPr lang="en-US" smtClean="0"/>
              <a:pPr/>
              <a:t>5/8/2013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57AC05-5DF7-4927-99DE-0BABBD2D058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3BD72C-7608-401D-953A-E3D451437616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3BD72C-7608-401D-953A-E3D451437616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3BD72C-7608-401D-953A-E3D451437616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457159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dirty="0" smtClean="0"/>
              <a:t>The PA program is a routine dam safety activity that feeds</a:t>
            </a:r>
            <a:r>
              <a:rPr lang="en-US" baseline="0" dirty="0" smtClean="0"/>
              <a:t> the inner-loop activities.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3BD72C-7608-401D-953A-E3D45143761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569094-A88A-430C-AD91-282B6DE5E845}" type="slidenum">
              <a:rPr lang="en-US"/>
              <a:pPr/>
              <a:t>14</a:t>
            </a:fld>
            <a:endParaRPr lang="en-US"/>
          </a:p>
        </p:txBody>
      </p:sp>
      <p:sp>
        <p:nvSpPr>
          <p:cNvPr id="317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869" y="4342465"/>
            <a:ext cx="5488264" cy="4116049"/>
          </a:xfrm>
        </p:spPr>
        <p:txBody>
          <a:bodyPr/>
          <a:lstStyle/>
          <a:p>
            <a:pPr>
              <a:buFontTx/>
              <a:buChar char="-"/>
            </a:pPr>
            <a:r>
              <a:rPr lang="en-US" b="1" dirty="0"/>
              <a:t>6 BEDDING PLANES WERE IDENTIFIED EARLY ON AS POTENTIAL SLIDE PLANES.  Though there are many, many other bedding planes.</a:t>
            </a:r>
          </a:p>
          <a:p>
            <a:pPr>
              <a:buFontTx/>
              <a:buChar char="-"/>
            </a:pPr>
            <a:r>
              <a:rPr lang="en-US" b="1" dirty="0"/>
              <a:t>CONTINUITY APPEARS OBVIOUS, BUT POTENTIAL VARIATION IN STRENGTH REQUIRED EXPLORATION</a:t>
            </a:r>
            <a:r>
              <a:rPr lang="en-US" b="1" dirty="0" smtClean="0"/>
              <a:t>.</a:t>
            </a:r>
          </a:p>
          <a:p>
            <a:pPr>
              <a:buFontTx/>
              <a:buChar char="-"/>
            </a:pPr>
            <a:endParaRPr lang="en-US" b="1" dirty="0" smtClean="0"/>
          </a:p>
          <a:p>
            <a:pPr>
              <a:buFontTx/>
              <a:buChar char="-"/>
            </a:pPr>
            <a:r>
              <a:rPr lang="en-US" b="1" dirty="0" smtClean="0"/>
              <a:t>Taking the photos is not enough, we must</a:t>
            </a:r>
            <a:r>
              <a:rPr lang="en-US" b="1" baseline="0" dirty="0" smtClean="0"/>
              <a:t> annotate what we understand on these</a:t>
            </a:r>
          </a:p>
          <a:p>
            <a:pPr>
              <a:buFontTx/>
              <a:buChar char="-"/>
            </a:pPr>
            <a:endParaRPr lang="en-US" b="1" baseline="0" dirty="0" smtClean="0"/>
          </a:p>
          <a:p>
            <a:pPr>
              <a:buFontTx/>
              <a:buChar char="-"/>
            </a:pPr>
            <a:r>
              <a:rPr lang="en-US" b="1" baseline="0" dirty="0" smtClean="0"/>
              <a:t>Example of great collaboration, Gregg Scott, Chris Powell, Barb Mills-</a:t>
            </a:r>
            <a:r>
              <a:rPr lang="en-US" b="1" baseline="0" dirty="0" err="1" smtClean="0"/>
              <a:t>Bria</a:t>
            </a:r>
            <a:r>
              <a:rPr lang="en-US" b="1" baseline="0" dirty="0" smtClean="0"/>
              <a:t>, Larry </a:t>
            </a:r>
            <a:r>
              <a:rPr lang="en-US" b="1" baseline="0" dirty="0" err="1" smtClean="0"/>
              <a:t>Nuss</a:t>
            </a:r>
            <a:r>
              <a:rPr lang="en-US" b="1" baseline="0" dirty="0" smtClean="0"/>
              <a:t> all coming together.</a:t>
            </a:r>
          </a:p>
          <a:p>
            <a:pPr>
              <a:buFontTx/>
              <a:buChar char="-"/>
            </a:pPr>
            <a:endParaRPr lang="en-US" b="1" baseline="0" dirty="0" smtClean="0"/>
          </a:p>
          <a:p>
            <a:pPr>
              <a:buFontTx/>
              <a:buChar char="-"/>
            </a:pPr>
            <a:r>
              <a:rPr lang="en-US" b="1" baseline="0" dirty="0" smtClean="0"/>
              <a:t>Spent an entire week going through every single sampled bedding plane making sure we had it right and understood properties and correlated with geophysics</a:t>
            </a:r>
            <a:endParaRPr lang="en-US" b="1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A4CF8-4315-4179-B8E2-D95BCB39A058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4318"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A4CF8-4315-4179-B8E2-D95BCB39A058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A4CF8-4315-4179-B8E2-D95BCB39A058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3BD72C-7608-401D-953A-E3D451437616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A4CF8-4315-4179-B8E2-D95BCB39A058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defTabSz="457159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dirty="0" smtClean="0"/>
              <a:t>Enter downstream</a:t>
            </a:r>
            <a:r>
              <a:rPr lang="en-US" baseline="0" dirty="0" smtClean="0"/>
              <a:t> channel capacity.</a:t>
            </a:r>
          </a:p>
          <a:p>
            <a:pPr defTabSz="457159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baseline="0" dirty="0" smtClean="0"/>
              <a:t>Enter discharge at which downstream levees overtop if levees are present or select none if there are no downstream levees.</a:t>
            </a:r>
          </a:p>
          <a:p>
            <a:pPr defTabSz="457159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baseline="0" dirty="0" smtClean="0"/>
              <a:t>Select IDF if the dam is not overtopped and indicate the actual freeboard and required freeboard (3 or 5 feet)</a:t>
            </a:r>
          </a:p>
          <a:p>
            <a:pPr defTabSz="457159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baseline="0" dirty="0" smtClean="0"/>
              <a:t>Select TF if the dam overtops and indicate the threshold flood as a percentage of the PMF and the required freeboard (3 or 5 feet).</a:t>
            </a:r>
            <a:endParaRPr lang="en-US" dirty="0" smtClean="0"/>
          </a:p>
          <a:p>
            <a:pPr defTabSz="457159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dirty="0" smtClean="0"/>
          </a:p>
          <a:p>
            <a:pPr defTabSz="457159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dirty="0" smtClean="0"/>
              <a:t>Copy/edit/move</a:t>
            </a:r>
            <a:r>
              <a:rPr lang="en-US" baseline="0" dirty="0" smtClean="0"/>
              <a:t> flood loading shown on non-breach risk matrix. The flood loading should be shown as a range using a shaded box instead of a single point.</a:t>
            </a:r>
            <a:endParaRPr lang="en-US" dirty="0" smtClean="0"/>
          </a:p>
          <a:p>
            <a:pPr defTabSz="457159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dirty="0" smtClean="0"/>
          </a:p>
          <a:p>
            <a:pPr defTabSz="457159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baseline="0" dirty="0" smtClean="0"/>
              <a:t>Copy and paste this figure into Chapter 1: Major Findings.</a:t>
            </a:r>
          </a:p>
          <a:p>
            <a:pPr marL="228580" indent="-228580" defTabSz="457159" eaLnBrk="0" fontAlgn="base" hangingPunct="0">
              <a:spcBef>
                <a:spcPct val="30000"/>
              </a:spcBef>
              <a:spcAft>
                <a:spcPct val="0"/>
              </a:spcAft>
              <a:buFontTx/>
              <a:buAutoNum type="arabicParenR"/>
              <a:defRPr/>
            </a:pPr>
            <a:r>
              <a:rPr lang="en-US" baseline="0" dirty="0" smtClean="0"/>
              <a:t>Using the left mouse button, draw a box over the entire non-breach risk matrix.</a:t>
            </a:r>
          </a:p>
          <a:p>
            <a:pPr marL="228580" indent="-228580" defTabSz="457159" eaLnBrk="0" fontAlgn="base" hangingPunct="0">
              <a:spcBef>
                <a:spcPct val="30000"/>
              </a:spcBef>
              <a:spcAft>
                <a:spcPct val="0"/>
              </a:spcAft>
              <a:buFontTx/>
              <a:buAutoNum type="arabicParenR"/>
              <a:defRPr/>
            </a:pPr>
            <a:r>
              <a:rPr lang="en-US" baseline="0" dirty="0" smtClean="0"/>
              <a:t>Right-click over the selected objects and then select “Copy” </a:t>
            </a:r>
            <a:r>
              <a:rPr lang="en-US" u="sng" baseline="0" dirty="0" smtClean="0"/>
              <a:t>or</a:t>
            </a:r>
            <a:r>
              <a:rPr lang="en-US" baseline="0" dirty="0" smtClean="0"/>
              <a:t> click on Copy icon from the Ribbon or Quick Access Toolbar; </a:t>
            </a:r>
            <a:r>
              <a:rPr lang="en-US" u="sng" baseline="0" dirty="0" smtClean="0"/>
              <a:t>or</a:t>
            </a:r>
            <a:r>
              <a:rPr lang="en-US" baseline="0" dirty="0" smtClean="0"/>
              <a:t> hit </a:t>
            </a:r>
            <a:r>
              <a:rPr lang="en-US" baseline="0" dirty="0" err="1" smtClean="0"/>
              <a:t>Ctrl+C</a:t>
            </a:r>
            <a:r>
              <a:rPr lang="en-US" baseline="0" dirty="0" smtClean="0"/>
              <a:t> to copy.</a:t>
            </a:r>
          </a:p>
          <a:p>
            <a:pPr marL="228580" indent="-228580" defTabSz="457159" eaLnBrk="0" fontAlgn="base" hangingPunct="0">
              <a:spcBef>
                <a:spcPct val="30000"/>
              </a:spcBef>
              <a:spcAft>
                <a:spcPct val="0"/>
              </a:spcAft>
              <a:buFontTx/>
              <a:buAutoNum type="arabicParenR"/>
              <a:defRPr/>
            </a:pPr>
            <a:r>
              <a:rPr lang="en-US" baseline="0" dirty="0" smtClean="0"/>
              <a:t>In the Word Document, select “Paste Special...” and then “Picture(Enhanced Metafile)” at the location for the figure.</a:t>
            </a:r>
          </a:p>
          <a:p>
            <a:pPr marL="228580" indent="-228580" defTabSz="457159" eaLnBrk="0" fontAlgn="base" hangingPunct="0">
              <a:spcBef>
                <a:spcPct val="30000"/>
              </a:spcBef>
              <a:spcAft>
                <a:spcPct val="0"/>
              </a:spcAft>
              <a:buFontTx/>
              <a:buAutoNum type="arabicParenR"/>
              <a:defRPr/>
            </a:pPr>
            <a:endParaRPr lang="en-US" dirty="0" smtClean="0"/>
          </a:p>
          <a:p>
            <a:r>
              <a:rPr lang="en-US" dirty="0">
                <a:latin typeface="Calibri" pitchFamily="34" charset="0"/>
                <a:ea typeface="ＭＳ Ｐゴシック" charset="-128"/>
              </a:rPr>
              <a:t>A flood likelihood category and consequence category were assigned to normal operational releases. A risk matrix is used to portray the non-breach risk associated with normal operational releases, with likelihood of the flood on the vertical axis and non-breach consequences on the horizontal axis. The non-breach risk matrix is similar to the incremental risk matrix described above, except that there are no dashed lines delineating tolerable risk guidelines which are not applicable to non-breach risks.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3BD72C-7608-401D-953A-E3D451437616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4150" y="152400"/>
            <a:ext cx="2152650" cy="5973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" y="152400"/>
            <a:ext cx="6305550" cy="59737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4B7F1BA-D67F-4C9B-A45C-B616BB1302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03CC7D5-AADD-49FA-8209-475AB0712B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195FBA0-85FA-41DD-A1DD-482288AB0F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AD4C019-37C7-4484-AE0D-6330E9A369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78772D2-7AE8-4A93-AA45-9019B250B6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2ABEF5F-8FA6-440F-B410-7B1ED1EF4D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2BF0D79-5E21-4B51-83BC-01370C6300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8660489-68D3-439A-9BFF-659C217B7C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100AD57-2CF4-4544-96CA-35FCAB7A7A6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4F2CABE-9980-4043-AA6F-5024EEE231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211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211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D79B778-9B5B-44B4-90AA-9D0DD5F653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18669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619500"/>
            <a:ext cx="8229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496959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fld id="{C7F4175E-0488-4B5B-9A28-7AF0193AFD4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2" name="Picture 38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886200" y="3448050"/>
            <a:ext cx="5257800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63" name="Picture 39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029200" y="1676400"/>
            <a:ext cx="411480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Freeform 12"/>
          <p:cNvSpPr/>
          <p:nvPr userDrawn="1"/>
        </p:nvSpPr>
        <p:spPr>
          <a:xfrm>
            <a:off x="0" y="-7258"/>
            <a:ext cx="9129486" cy="6894286"/>
          </a:xfrm>
          <a:custGeom>
            <a:avLst/>
            <a:gdLst>
              <a:gd name="connsiteX0" fmla="*/ 0 w 9129486"/>
              <a:gd name="connsiteY0" fmla="*/ 0 h 6894286"/>
              <a:gd name="connsiteX1" fmla="*/ 9129486 w 9129486"/>
              <a:gd name="connsiteY1" fmla="*/ 0 h 6894286"/>
              <a:gd name="connsiteX2" fmla="*/ 9129486 w 9129486"/>
              <a:gd name="connsiteY2" fmla="*/ 1669143 h 6894286"/>
              <a:gd name="connsiteX3" fmla="*/ 8824686 w 9129486"/>
              <a:gd name="connsiteY3" fmla="*/ 1669143 h 6894286"/>
              <a:gd name="connsiteX4" fmla="*/ 8432800 w 9129486"/>
              <a:gd name="connsiteY4" fmla="*/ 1683657 h 6894286"/>
              <a:gd name="connsiteX5" fmla="*/ 8026400 w 9129486"/>
              <a:gd name="connsiteY5" fmla="*/ 1756229 h 6894286"/>
              <a:gd name="connsiteX6" fmla="*/ 7649029 w 9129486"/>
              <a:gd name="connsiteY6" fmla="*/ 1872343 h 6894286"/>
              <a:gd name="connsiteX7" fmla="*/ 7097486 w 9129486"/>
              <a:gd name="connsiteY7" fmla="*/ 2061029 h 6894286"/>
              <a:gd name="connsiteX8" fmla="*/ 6647543 w 9129486"/>
              <a:gd name="connsiteY8" fmla="*/ 2278743 h 6894286"/>
              <a:gd name="connsiteX9" fmla="*/ 6313714 w 9129486"/>
              <a:gd name="connsiteY9" fmla="*/ 2496457 h 6894286"/>
              <a:gd name="connsiteX10" fmla="*/ 5892800 w 9129486"/>
              <a:gd name="connsiteY10" fmla="*/ 2844800 h 6894286"/>
              <a:gd name="connsiteX11" fmla="*/ 5457371 w 9129486"/>
              <a:gd name="connsiteY11" fmla="*/ 3251200 h 6894286"/>
              <a:gd name="connsiteX12" fmla="*/ 5138057 w 9129486"/>
              <a:gd name="connsiteY12" fmla="*/ 3628571 h 6894286"/>
              <a:gd name="connsiteX13" fmla="*/ 4804229 w 9129486"/>
              <a:gd name="connsiteY13" fmla="*/ 4107543 h 6894286"/>
              <a:gd name="connsiteX14" fmla="*/ 4542971 w 9129486"/>
              <a:gd name="connsiteY14" fmla="*/ 4601029 h 6894286"/>
              <a:gd name="connsiteX15" fmla="*/ 4296229 w 9129486"/>
              <a:gd name="connsiteY15" fmla="*/ 5210629 h 6894286"/>
              <a:gd name="connsiteX16" fmla="*/ 4136571 w 9129486"/>
              <a:gd name="connsiteY16" fmla="*/ 5820229 h 6894286"/>
              <a:gd name="connsiteX17" fmla="*/ 4064000 w 9129486"/>
              <a:gd name="connsiteY17" fmla="*/ 6299200 h 6894286"/>
              <a:gd name="connsiteX18" fmla="*/ 4020457 w 9129486"/>
              <a:gd name="connsiteY18" fmla="*/ 6894286 h 6894286"/>
              <a:gd name="connsiteX19" fmla="*/ 0 w 9129486"/>
              <a:gd name="connsiteY19" fmla="*/ 6865257 h 6894286"/>
              <a:gd name="connsiteX20" fmla="*/ 0 w 9129486"/>
              <a:gd name="connsiteY20" fmla="*/ 0 h 689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129486" h="6894286">
                <a:moveTo>
                  <a:pt x="0" y="0"/>
                </a:moveTo>
                <a:lnTo>
                  <a:pt x="9129486" y="0"/>
                </a:lnTo>
                <a:lnTo>
                  <a:pt x="9129486" y="1669143"/>
                </a:lnTo>
                <a:lnTo>
                  <a:pt x="8824686" y="1669143"/>
                </a:lnTo>
                <a:lnTo>
                  <a:pt x="8432800" y="1683657"/>
                </a:lnTo>
                <a:lnTo>
                  <a:pt x="8026400" y="1756229"/>
                </a:lnTo>
                <a:lnTo>
                  <a:pt x="7649029" y="1872343"/>
                </a:lnTo>
                <a:lnTo>
                  <a:pt x="7097486" y="2061029"/>
                </a:lnTo>
                <a:lnTo>
                  <a:pt x="6647543" y="2278743"/>
                </a:lnTo>
                <a:lnTo>
                  <a:pt x="6313714" y="2496457"/>
                </a:lnTo>
                <a:lnTo>
                  <a:pt x="5892800" y="2844800"/>
                </a:lnTo>
                <a:lnTo>
                  <a:pt x="5457371" y="3251200"/>
                </a:lnTo>
                <a:lnTo>
                  <a:pt x="5138057" y="3628571"/>
                </a:lnTo>
                <a:lnTo>
                  <a:pt x="4804229" y="4107543"/>
                </a:lnTo>
                <a:lnTo>
                  <a:pt x="4542971" y="4601029"/>
                </a:lnTo>
                <a:lnTo>
                  <a:pt x="4296229" y="5210629"/>
                </a:lnTo>
                <a:lnTo>
                  <a:pt x="4136571" y="5820229"/>
                </a:lnTo>
                <a:lnTo>
                  <a:pt x="4064000" y="6299200"/>
                </a:lnTo>
                <a:lnTo>
                  <a:pt x="4020457" y="6894286"/>
                </a:lnTo>
                <a:lnTo>
                  <a:pt x="0" y="686525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2" name="Picture 8" descr="USACE_logo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28600" y="5081588"/>
            <a:ext cx="1371600" cy="938213"/>
          </a:xfrm>
          <a:prstGeom prst="rect">
            <a:avLst/>
          </a:prstGeom>
          <a:noFill/>
        </p:spPr>
      </p:pic>
      <p:sp>
        <p:nvSpPr>
          <p:cNvPr id="1043" name="Line 19"/>
          <p:cNvSpPr>
            <a:spLocks noChangeShapeType="1"/>
          </p:cNvSpPr>
          <p:nvPr/>
        </p:nvSpPr>
        <p:spPr bwMode="auto">
          <a:xfrm>
            <a:off x="4953000" y="3962400"/>
            <a:ext cx="4191000" cy="0"/>
          </a:xfrm>
          <a:prstGeom prst="line">
            <a:avLst/>
          </a:prstGeom>
          <a:noFill/>
          <a:ln w="635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" y="152400"/>
            <a:ext cx="6324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PRESENTATION TITLE</a:t>
            </a: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136525" y="6096000"/>
            <a:ext cx="24542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200" b="1" dirty="0" smtClean="0"/>
              <a:t>Corps </a:t>
            </a:r>
            <a:r>
              <a:rPr lang="en-US" sz="1200" b="1" dirty="0"/>
              <a:t>of Engineers</a:t>
            </a:r>
          </a:p>
          <a:p>
            <a:r>
              <a:rPr lang="en-US" b="1" dirty="0"/>
              <a:t>BUILDING STRONG</a:t>
            </a:r>
            <a:r>
              <a:rPr lang="en-US" sz="1400" b="1" baseline="-25000" dirty="0"/>
              <a:t>®</a:t>
            </a:r>
          </a:p>
        </p:txBody>
      </p:sp>
      <p:pic>
        <p:nvPicPr>
          <p:cNvPr id="10" name="Picture 23"/>
          <p:cNvPicPr/>
          <p:nvPr userDrawn="1"/>
        </p:nvPicPr>
        <p:blipFill>
          <a:blip r:embed="rId16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86200"/>
            <a:ext cx="1207672" cy="1131304"/>
          </a:xfrm>
          <a:prstGeom prst="rect">
            <a:avLst/>
          </a:prstGeom>
          <a:noFill/>
        </p:spPr>
      </p:pic>
      <p:pic>
        <p:nvPicPr>
          <p:cNvPr id="11" name="Picture 25"/>
          <p:cNvPicPr/>
          <p:nvPr userDrawn="1"/>
        </p:nvPicPr>
        <p:blipFill>
          <a:blip r:embed="rId17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886200"/>
            <a:ext cx="1143000" cy="11430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 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576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fld id="{3687647A-9332-4357-AB56-6FD9E33C24C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82" name="Line 10"/>
          <p:cNvSpPr>
            <a:spLocks noChangeShapeType="1"/>
          </p:cNvSpPr>
          <p:nvPr/>
        </p:nvSpPr>
        <p:spPr bwMode="auto">
          <a:xfrm flipH="1">
            <a:off x="381000" y="6324600"/>
            <a:ext cx="7467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8" name="Picture 8" descr="USACE_logo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106597" y="5943600"/>
            <a:ext cx="1037403" cy="709613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SzPct val="75000"/>
        <a:buFont typeface="Arial" charset="0"/>
        <a:buChar char="►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SzPct val="75000"/>
        <a:buFont typeface="Wingdings 3" pitchFamily="18" charset="2"/>
        <a:buChar char="w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David.B.Paul@usace.army.mil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2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.v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" y="152400"/>
            <a:ext cx="7772400" cy="1470025"/>
          </a:xfrm>
        </p:spPr>
        <p:txBody>
          <a:bodyPr/>
          <a:lstStyle/>
          <a:p>
            <a:r>
              <a:rPr lang="en-US" dirty="0" smtClean="0"/>
              <a:t>PERIODIC ASSESSMENTS</a:t>
            </a:r>
            <a:endParaRPr lang="en-US" dirty="0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228600" y="1600200"/>
            <a:ext cx="3505200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b="1" dirty="0" smtClean="0"/>
              <a:t>Dave Paul, P.E.</a:t>
            </a:r>
          </a:p>
          <a:p>
            <a:r>
              <a:rPr lang="en-US" sz="1600" dirty="0" smtClean="0"/>
              <a:t>Lead Civil Engineer</a:t>
            </a:r>
          </a:p>
          <a:p>
            <a:r>
              <a:rPr lang="en-US" sz="1600" dirty="0" smtClean="0"/>
              <a:t>U.S. Army Corps of Engineers</a:t>
            </a:r>
          </a:p>
          <a:p>
            <a:r>
              <a:rPr lang="en-US" sz="1600" dirty="0" smtClean="0"/>
              <a:t>Risk Management Center    </a:t>
            </a:r>
          </a:p>
          <a:p>
            <a:r>
              <a:rPr lang="en-US" sz="1600" dirty="0" smtClean="0">
                <a:hlinkClick r:id="rId2"/>
              </a:rPr>
              <a:t>David.B.Paul@usace.army.mil</a:t>
            </a:r>
            <a:endParaRPr lang="en-US" sz="1600" dirty="0" smtClean="0"/>
          </a:p>
          <a:p>
            <a:pPr>
              <a:spcBef>
                <a:spcPts val="0"/>
              </a:spcBef>
            </a:pPr>
            <a:endParaRPr lang="en-US" sz="1400" dirty="0" smtClean="0"/>
          </a:p>
          <a:p>
            <a:pPr>
              <a:spcBef>
                <a:spcPts val="0"/>
              </a:spcBef>
            </a:pPr>
            <a:r>
              <a:rPr lang="en-US" sz="1400" dirty="0" smtClean="0"/>
              <a:t>Dam Safety Workshop</a:t>
            </a:r>
          </a:p>
          <a:p>
            <a:pPr>
              <a:spcBef>
                <a:spcPts val="0"/>
              </a:spcBef>
            </a:pPr>
            <a:r>
              <a:rPr lang="en-US" sz="1400" dirty="0" smtClean="0"/>
              <a:t>Brasília, Brazil</a:t>
            </a:r>
          </a:p>
          <a:p>
            <a:pPr>
              <a:spcBef>
                <a:spcPts val="0"/>
              </a:spcBef>
            </a:pPr>
            <a:r>
              <a:rPr lang="en-US" sz="1400" dirty="0" smtClean="0"/>
              <a:t>20-24 May 2013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Advanced Preparation:</a:t>
            </a:r>
            <a:br>
              <a:rPr lang="en-US" dirty="0" smtClean="0"/>
            </a:br>
            <a:r>
              <a:rPr lang="en-US" dirty="0" smtClean="0"/>
              <a:t>File-Drilling by District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Compile all available design documentation reports including as-built drawings, construction records and photographs, foundation reports, design memoranda, seismic studies, special investigations, PI reports, Water Control Manual, Emergency Action Plan,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496959" y="6381750"/>
            <a:ext cx="2133600" cy="476250"/>
          </a:xfrm>
          <a:prstGeom prst="rect">
            <a:avLst/>
          </a:prstGeom>
        </p:spPr>
        <p:txBody>
          <a:bodyPr/>
          <a:lstStyle/>
          <a:p>
            <a:fld id="{C7F4175E-0488-4B5B-9A28-7AF0193AFD40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7" name="Picture 6" descr="drilling through the files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495800" y="4419600"/>
            <a:ext cx="2487168" cy="186537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2762"/>
          </a:xfrm>
        </p:spPr>
        <p:txBody>
          <a:bodyPr/>
          <a:lstStyle/>
          <a:p>
            <a:r>
              <a:rPr lang="en-US" sz="3600" dirty="0" smtClean="0"/>
              <a:t>Drawings and Information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8686800" cy="4038600"/>
          </a:xfrm>
        </p:spPr>
        <p:txBody>
          <a:bodyPr/>
          <a:lstStyle/>
          <a:p>
            <a:r>
              <a:rPr lang="en-US" sz="2800" dirty="0" smtClean="0"/>
              <a:t>Location of all exploration and instrumentation drill holes and test pits</a:t>
            </a:r>
          </a:p>
          <a:p>
            <a:r>
              <a:rPr lang="en-US" sz="2800" dirty="0" smtClean="0"/>
              <a:t>Construction Foundation Geology mapping of joints, bedding, shears, weathering, </a:t>
            </a:r>
            <a:r>
              <a:rPr lang="en-US" sz="2800" dirty="0" err="1" smtClean="0"/>
              <a:t>solutioning</a:t>
            </a:r>
            <a:r>
              <a:rPr lang="en-US" sz="2800" dirty="0" smtClean="0"/>
              <a:t>, etc.</a:t>
            </a:r>
          </a:p>
          <a:p>
            <a:r>
              <a:rPr lang="en-US" sz="2800" dirty="0" smtClean="0"/>
              <a:t>Grout lines and takes</a:t>
            </a:r>
          </a:p>
          <a:p>
            <a:r>
              <a:rPr lang="en-US" sz="2800" dirty="0" smtClean="0"/>
              <a:t>Location of all geologic cross sections</a:t>
            </a:r>
          </a:p>
          <a:p>
            <a:r>
              <a:rPr lang="en-US" sz="2800" dirty="0" smtClean="0"/>
              <a:t>Location of all design features, especially those constructed after original “as-</a:t>
            </a:r>
            <a:r>
              <a:rPr lang="en-US" sz="2800" dirty="0" err="1" smtClean="0"/>
              <a:t>builts</a:t>
            </a:r>
            <a:r>
              <a:rPr lang="en-US" sz="2800" dirty="0" smtClean="0"/>
              <a:t>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sz="3600" dirty="0" smtClean="0"/>
              <a:t>Drawings and Information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305800" cy="4419600"/>
          </a:xfrm>
        </p:spPr>
        <p:txBody>
          <a:bodyPr/>
          <a:lstStyle/>
          <a:p>
            <a:r>
              <a:rPr lang="en-US" sz="2400" dirty="0" smtClean="0"/>
              <a:t>Embankment zones, filters, design features, etc</a:t>
            </a:r>
          </a:p>
          <a:p>
            <a:r>
              <a:rPr lang="en-US" sz="2400" dirty="0" smtClean="0"/>
              <a:t>Geologic contacts (queried), rock descriptions </a:t>
            </a:r>
          </a:p>
          <a:p>
            <a:r>
              <a:rPr lang="en-US" sz="2400" dirty="0" smtClean="0"/>
              <a:t>Foundation treatment</a:t>
            </a:r>
          </a:p>
          <a:p>
            <a:r>
              <a:rPr lang="en-US" sz="2400" dirty="0" smtClean="0"/>
              <a:t>Rock fracture data and soil classification, visual or lab</a:t>
            </a:r>
          </a:p>
          <a:p>
            <a:r>
              <a:rPr lang="en-US" sz="2400" dirty="0" smtClean="0"/>
              <a:t>SPT, BPT, CPT data if available (N1</a:t>
            </a:r>
            <a:r>
              <a:rPr lang="en-US" sz="2400" baseline="30000" dirty="0" smtClean="0"/>
              <a:t>60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Water Loss Zones and Perm values</a:t>
            </a:r>
          </a:p>
          <a:p>
            <a:r>
              <a:rPr lang="en-US" sz="2400" dirty="0" smtClean="0"/>
              <a:t>Piezometer influence zones and levels (date and res el.)</a:t>
            </a:r>
          </a:p>
          <a:p>
            <a:r>
              <a:rPr lang="en-US" sz="2400" dirty="0" smtClean="0"/>
              <a:t>Concrete data and construction methods</a:t>
            </a:r>
          </a:p>
          <a:p>
            <a:r>
              <a:rPr lang="en-US" sz="2400" b="1" dirty="0" smtClean="0"/>
              <a:t>Photos</a:t>
            </a:r>
            <a:r>
              <a:rPr lang="en-US" sz="2400" dirty="0" smtClean="0"/>
              <a:t> of key features and samples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sz="3500" dirty="0" smtClean="0"/>
              <a:t>Available Maps and Sections</a:t>
            </a:r>
            <a:endParaRPr lang="en-US" sz="3500" b="1" dirty="0" smtClean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 l="57500" t="17332" r="6458" b="6000"/>
          <a:stretch>
            <a:fillRect/>
          </a:stretch>
        </p:blipFill>
        <p:spPr bwMode="auto">
          <a:xfrm>
            <a:off x="950913" y="914400"/>
            <a:ext cx="7151980" cy="4754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418" name="Picture 2" descr="HH 2398crop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7924800" cy="6096000"/>
          </a:xfrm>
          <a:prstGeom prst="rect">
            <a:avLst/>
          </a:prstGeom>
          <a:noFill/>
        </p:spPr>
      </p:pic>
      <p:sp>
        <p:nvSpPr>
          <p:cNvPr id="316419" name="Text Box 3"/>
          <p:cNvSpPr txBox="1">
            <a:spLocks noChangeArrowheads="1"/>
          </p:cNvSpPr>
          <p:nvPr/>
        </p:nvSpPr>
        <p:spPr bwMode="auto">
          <a:xfrm>
            <a:off x="0" y="6324600"/>
            <a:ext cx="6781800" cy="400110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sz="2000" b="1" dirty="0" smtClean="0"/>
              <a:t>Photographs are a critical part of the geology package</a:t>
            </a:r>
            <a:endParaRPr lang="en-US" sz="2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Advanced Preparation:</a:t>
            </a:r>
            <a:br>
              <a:rPr lang="en-US" dirty="0" smtClean="0"/>
            </a:br>
            <a:r>
              <a:rPr lang="en-US" dirty="0" smtClean="0"/>
              <a:t>Electronic Archiving by District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2400" dirty="0" smtClean="0"/>
              <a:t>Scan and upload all background data to RADS II website for access and electronic archival purposes.</a:t>
            </a:r>
          </a:p>
          <a:p>
            <a:pPr lvl="1"/>
            <a:r>
              <a:rPr lang="en-US" sz="2400" dirty="0" smtClean="0"/>
              <a:t>Provide </a:t>
            </a:r>
            <a:r>
              <a:rPr lang="en-US" sz="2400" u="sng" dirty="0" smtClean="0"/>
              <a:t>descriptive</a:t>
            </a:r>
            <a:r>
              <a:rPr lang="en-US" sz="2400" dirty="0" smtClean="0"/>
              <a:t> filenames indicative of content (i.e., not a data dump).</a:t>
            </a:r>
          </a:p>
          <a:p>
            <a:pPr lvl="1"/>
            <a:r>
              <a:rPr lang="en-US" sz="2400" dirty="0" smtClean="0"/>
              <a:t>Compile a reference list of all background data.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496959" y="6381750"/>
            <a:ext cx="2133600" cy="476250"/>
          </a:xfrm>
          <a:prstGeom prst="rect">
            <a:avLst/>
          </a:prstGeom>
        </p:spPr>
        <p:txBody>
          <a:bodyPr/>
          <a:lstStyle/>
          <a:p>
            <a:fld id="{C7F4175E-0488-4B5B-9A28-7AF0193AFD40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139267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7200" y="1748362"/>
            <a:ext cx="8229600" cy="12996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Advance Report Section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District will draft some of the report sections describing background information ahead of time (described later).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496959" y="6381750"/>
            <a:ext cx="2133600" cy="476250"/>
          </a:xfrm>
          <a:prstGeom prst="rect">
            <a:avLst/>
          </a:prstGeom>
        </p:spPr>
        <p:txBody>
          <a:bodyPr/>
          <a:lstStyle/>
          <a:p>
            <a:fld id="{C7F4175E-0488-4B5B-9A28-7AF0193AFD40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Risk Assessment Process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496959" y="6381750"/>
            <a:ext cx="21336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9F62F73-9FBA-4CAC-A876-03D9916DC493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/>
            <a:r>
              <a:rPr lang="en-US" sz="2400" dirty="0" smtClean="0"/>
              <a:t>Review all available background information.</a:t>
            </a:r>
          </a:p>
          <a:p>
            <a:pPr marL="457200" indent="-457200"/>
            <a:r>
              <a:rPr lang="en-US" sz="2400" dirty="0" smtClean="0"/>
              <a:t>Conduct a brief site visit focused on vulnerabilities.</a:t>
            </a:r>
          </a:p>
          <a:p>
            <a:pPr marL="457200" indent="-457200"/>
            <a:r>
              <a:rPr lang="en-US" sz="2400" dirty="0" smtClean="0"/>
              <a:t>Review loading conditions and baseline consequences.</a:t>
            </a:r>
          </a:p>
          <a:p>
            <a:pPr marL="457200" indent="-457200"/>
            <a:r>
              <a:rPr lang="en-US" sz="2400" dirty="0" smtClean="0"/>
              <a:t>Brainstorm potential failure modes.</a:t>
            </a:r>
          </a:p>
          <a:p>
            <a:pPr marL="857250" lvl="1" indent="-457200"/>
            <a:r>
              <a:rPr lang="en-US" sz="2400" dirty="0" smtClean="0"/>
              <a:t>Categorize as risk-drivers or non-risk-drivers.</a:t>
            </a:r>
          </a:p>
          <a:p>
            <a:pPr marL="457200" indent="-457200"/>
            <a:r>
              <a:rPr lang="en-US" sz="2400" dirty="0" smtClean="0"/>
              <a:t>Discuss, evaluate, and classify risk for risk-drivers.</a:t>
            </a:r>
          </a:p>
          <a:p>
            <a:pPr marL="857250" lvl="1" indent="-457200"/>
            <a:r>
              <a:rPr lang="en-US" sz="2400" dirty="0" smtClean="0"/>
              <a:t>Document justification for non-risk-drivers.</a:t>
            </a:r>
          </a:p>
          <a:p>
            <a:pPr marL="457200" indent="-457200"/>
            <a:r>
              <a:rPr lang="en-US" sz="2400" dirty="0" smtClean="0"/>
              <a:t>Evaluate the DSAC, IRRM, and data/analyses needs.</a:t>
            </a:r>
          </a:p>
          <a:p>
            <a:pPr marL="457200" indent="-457200"/>
            <a:r>
              <a:rPr lang="en-US" sz="2400" dirty="0" smtClean="0"/>
              <a:t>Document major findings and key background information (i.e., “build the case”).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496959" y="6381750"/>
            <a:ext cx="21336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9F62F73-9FBA-4CAC-A876-03D9916DC493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Brainstorming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496959" y="6381750"/>
            <a:ext cx="2133600" cy="476250"/>
          </a:xfrm>
          <a:prstGeom prst="rect">
            <a:avLst/>
          </a:prstGeom>
        </p:spPr>
        <p:txBody>
          <a:bodyPr/>
          <a:lstStyle/>
          <a:p>
            <a:fld id="{C7F4175E-0488-4B5B-9A28-7AF0193AFD40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200" y="2514600"/>
            <a:ext cx="3168821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743200" y="1828800"/>
            <a:ext cx="3228811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410200" y="1600200"/>
            <a:ext cx="3270152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http://t0.gstatic.com/images?q=tbn:ANd9GcT7HpOsqlqI0VWN3fZTS4_spH3Fwne_lWIvwXxlGceigHfwRU3TGQ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9800" y="3810000"/>
            <a:ext cx="2209800" cy="20669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Purpose</a:t>
            </a:r>
          </a:p>
          <a:p>
            <a:r>
              <a:rPr lang="en-US" dirty="0" smtClean="0"/>
              <a:t>Overall workflow</a:t>
            </a:r>
          </a:p>
          <a:p>
            <a:r>
              <a:rPr lang="en-US" dirty="0" smtClean="0"/>
              <a:t>Risk assessment process</a:t>
            </a:r>
          </a:p>
          <a:p>
            <a:r>
              <a:rPr lang="en-US" dirty="0" smtClean="0"/>
              <a:t>Report</a:t>
            </a:r>
          </a:p>
          <a:p>
            <a:r>
              <a:rPr lang="en-US" dirty="0" smtClean="0"/>
              <a:t>Review process</a:t>
            </a:r>
          </a:p>
          <a:p>
            <a:r>
              <a:rPr lang="en-US" dirty="0" smtClean="0"/>
              <a:t>Responsibilities</a:t>
            </a:r>
          </a:p>
          <a:p>
            <a:r>
              <a:rPr lang="en-US" dirty="0" smtClean="0"/>
              <a:t>Schedule</a:t>
            </a:r>
          </a:p>
          <a:p>
            <a:r>
              <a:rPr lang="en-US" dirty="0" smtClean="0"/>
              <a:t>Funding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496959" y="6381750"/>
            <a:ext cx="21336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9F62F73-9FBA-4CAC-A876-03D9916DC493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of Risk-Driver PFMs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/>
            <a:r>
              <a:rPr lang="en-US" sz="2800" dirty="0" smtClean="0"/>
              <a:t>Fully describe from initiation to uncontrolled release.</a:t>
            </a:r>
          </a:p>
          <a:p>
            <a:pPr marL="457200" indent="-457200"/>
            <a:r>
              <a:rPr lang="en-US" sz="2800" dirty="0" smtClean="0"/>
              <a:t>Document “more likely” and “less likely” factors.</a:t>
            </a:r>
          </a:p>
          <a:p>
            <a:pPr marL="457200" indent="-457200"/>
            <a:r>
              <a:rPr lang="en-US" sz="2800" dirty="0" smtClean="0"/>
              <a:t>Assign classification for likelihood of failure and provide rationale and confidence.</a:t>
            </a:r>
          </a:p>
          <a:p>
            <a:pPr marL="457200" indent="-457200"/>
            <a:r>
              <a:rPr lang="en-US" sz="2800" dirty="0" smtClean="0"/>
              <a:t>Assign classification for consequences and provide rationale and confidence.</a:t>
            </a:r>
          </a:p>
          <a:p>
            <a:pPr marL="457200" indent="-457200"/>
            <a:r>
              <a:rPr lang="en-US" sz="2800" dirty="0" smtClean="0"/>
              <a:t>Discuss possible recommendations for additional monitoring, risk-reduction, data, or analysis.</a:t>
            </a:r>
          </a:p>
        </p:txBody>
      </p:sp>
      <p:sp>
        <p:nvSpPr>
          <p:cNvPr id="25602" name="Rectangle 6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3496959" y="6381750"/>
            <a:ext cx="2133600" cy="476250"/>
          </a:xfrm>
          <a:prstGeom prst="rect">
            <a:avLst/>
          </a:prstGeom>
          <a:noFill/>
        </p:spPr>
        <p:txBody>
          <a:bodyPr/>
          <a:lstStyle/>
          <a:p>
            <a:fld id="{7104BF2A-1DD9-4B89-9283-578F050E0536}" type="slidenum">
              <a:rPr lang="en-US"/>
              <a:pPr/>
              <a:t>20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Failure Mode Description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Three elements of a potential failure mode description:</a:t>
            </a:r>
          </a:p>
          <a:p>
            <a:pPr lvl="1"/>
            <a:r>
              <a:rPr lang="en-US" dirty="0" smtClean="0"/>
              <a:t>The </a:t>
            </a:r>
            <a:r>
              <a:rPr lang="en-US" u="sng" dirty="0" smtClean="0"/>
              <a:t>initiator</a:t>
            </a:r>
            <a:r>
              <a:rPr lang="en-US" dirty="0" smtClean="0"/>
              <a:t> (e.g., flood or earthquake loading, deterioration/aging, or misoperation </a:t>
            </a:r>
            <a:r>
              <a:rPr lang="en-US" smtClean="0"/>
              <a:t>or malfunction)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u="sng" dirty="0" smtClean="0"/>
              <a:t>failure mechanism</a:t>
            </a:r>
            <a:r>
              <a:rPr lang="en-US" dirty="0" smtClean="0"/>
              <a:t> (including location and/or path and step-by-step progression)</a:t>
            </a:r>
          </a:p>
          <a:p>
            <a:pPr lvl="1"/>
            <a:r>
              <a:rPr lang="en-US" dirty="0" smtClean="0"/>
              <a:t>The resulting </a:t>
            </a:r>
            <a:r>
              <a:rPr lang="en-US" u="sng" dirty="0" smtClean="0"/>
              <a:t>impact</a:t>
            </a:r>
            <a:r>
              <a:rPr lang="en-US" dirty="0" smtClean="0"/>
              <a:t> on the structure (e.g., rapidity of failure and breach characteristics)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496959" y="6381750"/>
            <a:ext cx="2133600" cy="476250"/>
          </a:xfrm>
          <a:prstGeom prst="rect">
            <a:avLst/>
          </a:prstGeom>
        </p:spPr>
        <p:txBody>
          <a:bodyPr/>
          <a:lstStyle/>
          <a:p>
            <a:fld id="{C7F4175E-0488-4B5B-9A28-7AF0193AFD40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Failure Mode Description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u="sng" dirty="0" smtClean="0"/>
              <a:t>Unedited (insufficient detail)</a:t>
            </a:r>
            <a:r>
              <a:rPr lang="en-US" sz="2000" dirty="0" smtClean="0"/>
              <a:t>: </a:t>
            </a:r>
            <a:r>
              <a:rPr lang="en-US" sz="2000" dirty="0" err="1" smtClean="0"/>
              <a:t>Overwash</a:t>
            </a:r>
            <a:r>
              <a:rPr lang="en-US" sz="2000" dirty="0" smtClean="0"/>
              <a:t> erosion.</a:t>
            </a:r>
          </a:p>
          <a:p>
            <a:r>
              <a:rPr lang="en-US" sz="2000" u="sng" dirty="0" smtClean="0"/>
              <a:t>Edited</a:t>
            </a:r>
            <a:r>
              <a:rPr lang="en-US" sz="2000" dirty="0" smtClean="0"/>
              <a:t>: The reservoir rises above 1950 feet NGVD 29, and sustained wind/wave action intermittently overtops the crest of the dam. The </a:t>
            </a:r>
            <a:r>
              <a:rPr lang="en-US" sz="2000" dirty="0" err="1" smtClean="0"/>
              <a:t>overwash</a:t>
            </a:r>
            <a:r>
              <a:rPr lang="en-US" sz="2000" dirty="0" smtClean="0"/>
              <a:t> discharge is sufficient to initiate erosion, and the duration is sufficient to initiate a </a:t>
            </a:r>
            <a:r>
              <a:rPr lang="en-US" sz="2000" dirty="0" err="1" smtClean="0"/>
              <a:t>headcut</a:t>
            </a:r>
            <a:r>
              <a:rPr lang="en-US" sz="2000" dirty="0" smtClean="0"/>
              <a:t> through the crest to the reservoir. Reservoir overtopping flows ensue. The dam erodes to the base of the embankment, and the breach widens during drawdown.</a:t>
            </a:r>
          </a:p>
          <a:p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3496959" y="6381750"/>
            <a:ext cx="2133600" cy="476250"/>
          </a:xfrm>
          <a:prstGeom prst="rect">
            <a:avLst/>
          </a:prstGeom>
        </p:spPr>
        <p:txBody>
          <a:bodyPr/>
          <a:lstStyle/>
          <a:p>
            <a:fld id="{C7F4175E-0488-4B5B-9A28-7AF0193AFD40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and Less Likely Factors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 smtClean="0"/>
              <a:t>Provide pertinent background information on the loadings, conditions, and events that make this potential failure mode “more likely” or “less likely” to occur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7F4175E-0488-4B5B-9A28-7AF0193AFD40}" type="slidenum">
              <a:rPr lang="en-US" smtClean="0"/>
              <a:pPr/>
              <a:t>23</a:t>
            </a:fld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447800" y="2910840"/>
          <a:ext cx="6172200" cy="3108960"/>
        </p:xfrm>
        <a:graphic>
          <a:graphicData uri="http://schemas.openxmlformats.org/drawingml/2006/table">
            <a:tbl>
              <a:tblPr/>
              <a:tblGrid>
                <a:gridCol w="3086100"/>
                <a:gridCol w="3086100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More Likely Factors</a:t>
                      </a:r>
                      <a:endParaRPr lang="en-U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Less Likely Factors</a:t>
                      </a:r>
                      <a:endParaRPr lang="en-U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Freeboard deficiency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Wind and wave setup is significant for this </a:t>
                      </a:r>
                      <a:r>
                        <a:rPr lang="en-US" sz="12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project.</a:t>
                      </a:r>
                      <a:endParaRPr lang="en-U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There are some low spots on the </a:t>
                      </a:r>
                      <a:r>
                        <a:rPr lang="en-US" sz="12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dam </a:t>
                      </a: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that have settled by </a:t>
                      </a:r>
                      <a:r>
                        <a:rPr lang="en-US" sz="12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about 1 foot.</a:t>
                      </a:r>
                      <a:endParaRPr lang="en-U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Design wind/wave height </a:t>
                      </a:r>
                      <a:r>
                        <a:rPr lang="en-US" sz="12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is in </a:t>
                      </a: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the range of </a:t>
                      </a:r>
                      <a:r>
                        <a:rPr lang="en-US" sz="12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 </a:t>
                      </a: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to </a:t>
                      </a:r>
                      <a:r>
                        <a:rPr lang="en-US" sz="12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</a:t>
                      </a:r>
                      <a:r>
                        <a:rPr lang="en-US" sz="1200" baseline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feet.</a:t>
                      </a:r>
                      <a:endParaRPr lang="en-U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Highly erodible embankment material with fairly steep side slopes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DS slope does not have sufficient grass protection for erosion </a:t>
                      </a:r>
                      <a:r>
                        <a:rPr lang="en-US" sz="12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control.</a:t>
                      </a:r>
                      <a:endParaRPr lang="en-U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Difficult to flood fight for length of embankment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Crest may be softened due to surface water infiltration; previous road repairs indicated material was </a:t>
                      </a:r>
                      <a:r>
                        <a:rPr lang="en-US" sz="12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soft.</a:t>
                      </a:r>
                      <a:endParaRPr lang="en-U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Current estimate of PMF indicates it would not overtop the dam (approximately 2.2 feet below dam crest without considering settlement</a:t>
                      </a:r>
                      <a:r>
                        <a:rPr lang="en-US" sz="12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).</a:t>
                      </a:r>
                      <a:endParaRPr lang="en-U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Short duration PMF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This failure mode would require an </a:t>
                      </a:r>
                      <a:r>
                        <a:rPr lang="en-US" sz="12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extreme flood event.</a:t>
                      </a:r>
                      <a:endParaRPr lang="en-U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Shorter fetch for left abutment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Historical Failure Rates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3496959" y="6381750"/>
            <a:ext cx="2133600" cy="476250"/>
          </a:xfrm>
          <a:prstGeom prst="rect">
            <a:avLst/>
          </a:prstGeom>
        </p:spPr>
        <p:txBody>
          <a:bodyPr/>
          <a:lstStyle/>
          <a:p>
            <a:fld id="{C7F4175E-0488-4B5B-9A28-7AF0193AFD40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5105400" y="1600200"/>
            <a:ext cx="3733800" cy="3886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APF ~ 1 in 10,000/year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Whitman and Baecher (1981)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Von Thun (1985)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Hatem (1985)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M.K. Engineers (1988)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Foster et al. (1998)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Douglas et al. (1998)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+mn-cs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84249" y="1515761"/>
            <a:ext cx="3883167" cy="376469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015315" y="5285601"/>
            <a:ext cx="41662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LIVES LOST        </a:t>
            </a:r>
            <a:r>
              <a:rPr lang="en-US" sz="1200" dirty="0" smtClean="0"/>
              <a:t>1            10         100       1,000    10,000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-1004500" y="3257548"/>
            <a:ext cx="32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cap="all" dirty="0" smtClean="0"/>
              <a:t>Annual Probability of “Failure”</a:t>
            </a:r>
            <a:endParaRPr lang="en-US" sz="1200" cap="all" dirty="0"/>
          </a:p>
        </p:txBody>
      </p:sp>
      <p:sp>
        <p:nvSpPr>
          <p:cNvPr id="11" name="TextBox 10"/>
          <p:cNvSpPr txBox="1"/>
          <p:nvPr/>
        </p:nvSpPr>
        <p:spPr>
          <a:xfrm>
            <a:off x="663308" y="1401338"/>
            <a:ext cx="53340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10</a:t>
            </a:r>
            <a:r>
              <a:rPr lang="en-US" sz="1400" baseline="30000" dirty="0" smtClean="0"/>
              <a:t>0</a:t>
            </a:r>
          </a:p>
          <a:p>
            <a:endParaRPr lang="en-US" sz="1300" dirty="0" smtClean="0"/>
          </a:p>
          <a:p>
            <a:endParaRPr lang="en-US" sz="1300" dirty="0" smtClean="0"/>
          </a:p>
          <a:p>
            <a:r>
              <a:rPr lang="en-US" sz="1400" dirty="0" smtClean="0"/>
              <a:t>10</a:t>
            </a:r>
            <a:r>
              <a:rPr lang="en-US" sz="1400" baseline="30000" dirty="0" smtClean="0"/>
              <a:t>-1</a:t>
            </a:r>
          </a:p>
          <a:p>
            <a:endParaRPr lang="en-US" sz="1300" dirty="0" smtClean="0"/>
          </a:p>
          <a:p>
            <a:endParaRPr lang="en-US" sz="1300" dirty="0" smtClean="0"/>
          </a:p>
          <a:p>
            <a:r>
              <a:rPr lang="en-US" sz="1400" dirty="0" smtClean="0"/>
              <a:t>10</a:t>
            </a:r>
            <a:r>
              <a:rPr lang="en-US" sz="1400" baseline="30000" dirty="0" smtClean="0"/>
              <a:t>-2</a:t>
            </a:r>
          </a:p>
          <a:p>
            <a:endParaRPr lang="en-US" sz="1300" dirty="0" smtClean="0"/>
          </a:p>
          <a:p>
            <a:endParaRPr lang="en-US" sz="1300" dirty="0" smtClean="0"/>
          </a:p>
          <a:p>
            <a:r>
              <a:rPr lang="en-US" sz="1400" dirty="0" smtClean="0"/>
              <a:t>10</a:t>
            </a:r>
            <a:r>
              <a:rPr lang="en-US" sz="1400" baseline="30000" dirty="0" smtClean="0"/>
              <a:t>-3</a:t>
            </a:r>
          </a:p>
          <a:p>
            <a:endParaRPr lang="en-US" sz="1300" dirty="0" smtClean="0"/>
          </a:p>
          <a:p>
            <a:endParaRPr lang="en-US" sz="1300" dirty="0" smtClean="0"/>
          </a:p>
          <a:p>
            <a:r>
              <a:rPr lang="en-US" sz="1400" dirty="0" smtClean="0"/>
              <a:t>10</a:t>
            </a:r>
            <a:r>
              <a:rPr lang="en-US" sz="1400" baseline="30000" dirty="0" smtClean="0"/>
              <a:t>-4</a:t>
            </a:r>
          </a:p>
          <a:p>
            <a:endParaRPr lang="en-US" sz="1300" dirty="0" smtClean="0"/>
          </a:p>
          <a:p>
            <a:endParaRPr lang="en-US" sz="1300" dirty="0" smtClean="0"/>
          </a:p>
          <a:p>
            <a:r>
              <a:rPr lang="en-US" sz="1400" dirty="0" smtClean="0"/>
              <a:t>10</a:t>
            </a:r>
            <a:r>
              <a:rPr lang="en-US" sz="1400" baseline="30000" dirty="0" smtClean="0"/>
              <a:t>-5</a:t>
            </a:r>
          </a:p>
          <a:p>
            <a:endParaRPr lang="en-US" sz="1400" dirty="0" smtClean="0"/>
          </a:p>
          <a:p>
            <a:endParaRPr lang="en-US" sz="1400" dirty="0" smtClean="0"/>
          </a:p>
          <a:p>
            <a:r>
              <a:rPr lang="en-US" sz="1400" dirty="0" smtClean="0"/>
              <a:t>10</a:t>
            </a:r>
            <a:r>
              <a:rPr lang="en-US" sz="1400" baseline="30000" dirty="0" smtClean="0"/>
              <a:t>-6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1600200" y="5562600"/>
            <a:ext cx="28217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CONSEQUENCES OF FAILURE</a:t>
            </a:r>
            <a:endParaRPr lang="en-US" sz="1200" dirty="0"/>
          </a:p>
        </p:txBody>
      </p:sp>
      <p:sp>
        <p:nvSpPr>
          <p:cNvPr id="13" name="Oval 12"/>
          <p:cNvSpPr/>
          <p:nvPr/>
        </p:nvSpPr>
        <p:spPr>
          <a:xfrm rot="1175486">
            <a:off x="2825556" y="3890912"/>
            <a:ext cx="1019129" cy="397169"/>
          </a:xfrm>
          <a:prstGeom prst="ellipse">
            <a:avLst/>
          </a:prstGeom>
          <a:noFill/>
          <a:ln w="63500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1126068" y="4004732"/>
            <a:ext cx="1761065" cy="0"/>
          </a:xfrm>
          <a:prstGeom prst="straightConnector1">
            <a:avLst/>
          </a:prstGeom>
          <a:ln>
            <a:solidFill>
              <a:srgbClr val="0070C0"/>
            </a:solidFill>
            <a:prstDash val="dash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Failure Likelihood Categories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000" u="sng" dirty="0" smtClean="0"/>
              <a:t>Very High</a:t>
            </a:r>
            <a:r>
              <a:rPr lang="en-US" sz="2000" dirty="0" smtClean="0"/>
              <a:t>: Has initiated and/or is likely to occur in near future; flood or earthquake </a:t>
            </a:r>
            <a:r>
              <a:rPr lang="en-US" sz="2000" dirty="0" smtClean="0">
                <a:solidFill>
                  <a:srgbClr val="FF0000"/>
                </a:solidFill>
              </a:rPr>
              <a:t>more frequent than 1 in 1,000/yr </a:t>
            </a:r>
            <a:r>
              <a:rPr lang="en-US" sz="2000" dirty="0" smtClean="0"/>
              <a:t>to cause failure.</a:t>
            </a:r>
          </a:p>
          <a:p>
            <a:r>
              <a:rPr lang="en-US" sz="2000" u="sng" dirty="0" smtClean="0"/>
              <a:t>High</a:t>
            </a:r>
            <a:r>
              <a:rPr lang="en-US" sz="2000" dirty="0" smtClean="0"/>
              <a:t>: Conditions exist; </a:t>
            </a:r>
            <a:r>
              <a:rPr lang="en-US" sz="2000" dirty="0" smtClean="0">
                <a:solidFill>
                  <a:srgbClr val="FF0000"/>
                </a:solidFill>
              </a:rPr>
              <a:t>key evidence is weighted more heavily toward likely than unlikely</a:t>
            </a:r>
            <a:r>
              <a:rPr lang="en-US" sz="2000" dirty="0" smtClean="0"/>
              <a:t>; flood or earthquake between 1/1,000/yr and 1/10,000/yr to cause failure.</a:t>
            </a:r>
          </a:p>
          <a:p>
            <a:r>
              <a:rPr lang="en-US" sz="2000" dirty="0" smtClean="0">
                <a:solidFill>
                  <a:srgbClr val="0070C0"/>
                </a:solidFill>
              </a:rPr>
              <a:t>Historical failure for dams is approximately 1 in 10,000/yr.</a:t>
            </a:r>
          </a:p>
          <a:p>
            <a:r>
              <a:rPr lang="en-US" sz="2000" u="sng" dirty="0" smtClean="0"/>
              <a:t>Moderate</a:t>
            </a:r>
            <a:r>
              <a:rPr lang="en-US" sz="2000" dirty="0" smtClean="0"/>
              <a:t>: Conditions exist; </a:t>
            </a:r>
            <a:r>
              <a:rPr lang="en-US" sz="2000" dirty="0" smtClean="0">
                <a:solidFill>
                  <a:srgbClr val="00B050"/>
                </a:solidFill>
              </a:rPr>
              <a:t>key evidence is weighted more heavily toward unlikely than likely</a:t>
            </a:r>
            <a:r>
              <a:rPr lang="en-US" sz="2000" dirty="0" smtClean="0"/>
              <a:t>; flood or earthquake between 1 in 10,000/yr and 1in 100,00/yr to cause failure.</a:t>
            </a:r>
          </a:p>
          <a:p>
            <a:r>
              <a:rPr lang="en-US" sz="2000" u="sng" dirty="0" smtClean="0"/>
              <a:t>Low</a:t>
            </a:r>
            <a:r>
              <a:rPr lang="en-US" sz="2000" dirty="0" smtClean="0"/>
              <a:t>: Cannot be ruled out, but no compelling evidence; flood or earthquake </a:t>
            </a:r>
            <a:r>
              <a:rPr lang="en-US" sz="2000" dirty="0" smtClean="0">
                <a:solidFill>
                  <a:srgbClr val="00B050"/>
                </a:solidFill>
              </a:rPr>
              <a:t>more remote than 1 in 100,000/yr </a:t>
            </a:r>
            <a:r>
              <a:rPr lang="en-US" sz="2000" dirty="0" smtClean="0"/>
              <a:t>to cause failure.</a:t>
            </a:r>
          </a:p>
          <a:p>
            <a:r>
              <a:rPr lang="en-US" sz="2000" u="sng" dirty="0" smtClean="0"/>
              <a:t>Remote</a:t>
            </a:r>
            <a:r>
              <a:rPr lang="en-US" sz="2000" dirty="0" smtClean="0"/>
              <a:t>: Several unlikely events needed for failure.  Negligible likelihood or non-credible.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496959" y="6381750"/>
            <a:ext cx="21336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9F62F73-9FBA-4CAC-A876-03D9916DC493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Consequence Categories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400" u="sng" dirty="0" smtClean="0"/>
              <a:t>Level 0</a:t>
            </a:r>
            <a:r>
              <a:rPr lang="en-US" sz="2400" dirty="0" smtClean="0"/>
              <a:t>: No significant impacts to the downstream population other than temporary minor flooding of roads or land adjacent to the river.</a:t>
            </a:r>
          </a:p>
          <a:p>
            <a:pPr lvl="0"/>
            <a:r>
              <a:rPr lang="en-US" sz="2400" u="sng" dirty="0" smtClean="0"/>
              <a:t>Level 1</a:t>
            </a:r>
            <a:r>
              <a:rPr lang="en-US" sz="2400" dirty="0" smtClean="0"/>
              <a:t>: Although life threatening flows are released and people are at risk, loss of life is unlikely.</a:t>
            </a:r>
          </a:p>
          <a:p>
            <a:pPr lvl="0"/>
            <a:r>
              <a:rPr lang="en-US" sz="2400" u="sng" dirty="0" smtClean="0"/>
              <a:t>Level 2</a:t>
            </a:r>
            <a:r>
              <a:rPr lang="en-US" sz="2400" dirty="0" smtClean="0"/>
              <a:t>: Some life loss is expected (1 to 10).</a:t>
            </a:r>
          </a:p>
          <a:p>
            <a:pPr lvl="0"/>
            <a:r>
              <a:rPr lang="en-US" sz="2400" u="sng" dirty="0" smtClean="0"/>
              <a:t>Level 3</a:t>
            </a:r>
            <a:r>
              <a:rPr lang="en-US" sz="2400" dirty="0" smtClean="0"/>
              <a:t>: Large life loss is expected (10 to 100).</a:t>
            </a:r>
          </a:p>
          <a:p>
            <a:r>
              <a:rPr lang="en-US" sz="2400" u="sng" dirty="0" smtClean="0"/>
              <a:t>Level 4</a:t>
            </a:r>
            <a:r>
              <a:rPr lang="en-US" sz="2400" dirty="0" smtClean="0"/>
              <a:t>: Extensive life loss is expected (&gt; 100).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496959" y="6381750"/>
            <a:ext cx="21336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9F62F73-9FBA-4CAC-A876-03D9916DC493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pic>
        <p:nvPicPr>
          <p:cNvPr id="162820" name="Picture 4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0" y="4876800"/>
            <a:ext cx="1365531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Navigation Projects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Loss of navigation could have significant economic consequences but little to no flood inundation risk (i.e., life safety or out-of-bank flooding due to breach).</a:t>
            </a:r>
          </a:p>
          <a:p>
            <a:pPr lvl="1"/>
            <a:r>
              <a:rPr lang="en-US" sz="2400" dirty="0" smtClean="0"/>
              <a:t>Assess the failure likelihood category but do not “categorize” economic consequences like life loss.</a:t>
            </a:r>
          </a:p>
          <a:p>
            <a:pPr lvl="1"/>
            <a:r>
              <a:rPr lang="en-US" sz="2400" dirty="0" smtClean="0"/>
              <a:t>Describe the economic consequences in the report.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496959" y="6381750"/>
            <a:ext cx="2133600" cy="476250"/>
          </a:xfrm>
          <a:prstGeom prst="rect">
            <a:avLst/>
          </a:prstGeom>
        </p:spPr>
        <p:txBody>
          <a:bodyPr/>
          <a:lstStyle/>
          <a:p>
            <a:fld id="{C7F4175E-0488-4B5B-9A28-7AF0193AFD40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62313" y="4267200"/>
            <a:ext cx="2619375" cy="1762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400" u="sng" dirty="0" smtClean="0"/>
              <a:t>High</a:t>
            </a:r>
            <a:r>
              <a:rPr lang="en-US" sz="2400" dirty="0" smtClean="0"/>
              <a:t>: Confidence in the estimated category is high.</a:t>
            </a:r>
          </a:p>
          <a:p>
            <a:pPr lvl="1"/>
            <a:r>
              <a:rPr lang="en-US" sz="2400" dirty="0" smtClean="0"/>
              <a:t>It is unlikely that additional information would change the assigned category.</a:t>
            </a:r>
          </a:p>
          <a:p>
            <a:pPr lvl="0"/>
            <a:r>
              <a:rPr lang="en-US" sz="2400" u="sng" dirty="0" smtClean="0"/>
              <a:t>Low</a:t>
            </a:r>
            <a:r>
              <a:rPr lang="en-US" sz="2400" dirty="0" smtClean="0"/>
              <a:t>: Confidence in the estimated category is low.</a:t>
            </a:r>
          </a:p>
          <a:p>
            <a:pPr lvl="1"/>
            <a:r>
              <a:rPr lang="en-US" sz="2400" dirty="0" smtClean="0"/>
              <a:t>Key additional information could very well change the assigned category.</a:t>
            </a:r>
          </a:p>
          <a:p>
            <a:r>
              <a:rPr lang="en-US" sz="2400" u="sng" dirty="0" smtClean="0"/>
              <a:t>Moderate</a:t>
            </a:r>
            <a:r>
              <a:rPr lang="en-US" sz="2400" dirty="0" smtClean="0"/>
              <a:t>: Confidence in the estimated category is in between High and Low.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496959" y="6381750"/>
            <a:ext cx="21336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9F62F73-9FBA-4CAC-A876-03D9916DC493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pic>
        <p:nvPicPr>
          <p:cNvPr id="16077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657600" y="4876800"/>
            <a:ext cx="180975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Incremental Risk Matrix Relative to Tolerable Risk Guidelines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3496959" y="6381750"/>
            <a:ext cx="2133600" cy="476250"/>
          </a:xfrm>
          <a:prstGeom prst="rect">
            <a:avLst/>
          </a:prstGeom>
        </p:spPr>
        <p:txBody>
          <a:bodyPr/>
          <a:lstStyle/>
          <a:p>
            <a:fld id="{C7F4175E-0488-4B5B-9A28-7AF0193AFD40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1600200"/>
            <a:ext cx="4423535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Content Placeholder 12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81000" y="1752600"/>
            <a:ext cx="379847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Purpose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496959" y="6381750"/>
            <a:ext cx="21336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9F62F73-9FBA-4CAC-A876-03D9916DC493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496959" y="6381750"/>
            <a:ext cx="2133600" cy="476250"/>
          </a:xfrm>
          <a:prstGeom prst="rect">
            <a:avLst/>
          </a:prstGeom>
        </p:spPr>
        <p:txBody>
          <a:bodyPr/>
          <a:lstStyle/>
          <a:p>
            <a:fld id="{C7F4175E-0488-4B5B-9A28-7AF0193AFD40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57345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81200" y="1600200"/>
            <a:ext cx="5181600" cy="3886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496959" y="6381750"/>
            <a:ext cx="2133600" cy="476250"/>
          </a:xfrm>
          <a:prstGeom prst="rect">
            <a:avLst/>
          </a:prstGeom>
        </p:spPr>
        <p:txBody>
          <a:bodyPr/>
          <a:lstStyle/>
          <a:p>
            <a:fld id="{C7F4175E-0488-4B5B-9A28-7AF0193AFD40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47" name="Rounded Rectangle 46"/>
          <p:cNvSpPr/>
          <p:nvPr/>
        </p:nvSpPr>
        <p:spPr>
          <a:xfrm>
            <a:off x="533400" y="661749"/>
            <a:ext cx="2133600" cy="6858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Incremental Risk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3352800" y="661749"/>
            <a:ext cx="2362200" cy="6858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Non-Breach Risk</a:t>
            </a:r>
            <a:endParaRPr lang="en-US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21"/>
          <p:cNvGrpSpPr/>
          <p:nvPr/>
        </p:nvGrpSpPr>
        <p:grpSpPr>
          <a:xfrm>
            <a:off x="3581400" y="1576149"/>
            <a:ext cx="2057400" cy="1981200"/>
            <a:chOff x="609600" y="1313544"/>
            <a:chExt cx="3276601" cy="3196443"/>
          </a:xfrm>
        </p:grpSpPr>
        <p:sp>
          <p:nvSpPr>
            <p:cNvPr id="52" name="Right Triangle 51"/>
            <p:cNvSpPr/>
            <p:nvPr/>
          </p:nvSpPr>
          <p:spPr>
            <a:xfrm rot="13697594" flipH="1">
              <a:off x="1455850" y="1786926"/>
              <a:ext cx="1942724" cy="1536355"/>
            </a:xfrm>
            <a:prstGeom prst="rtTriangl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" name="Group 35"/>
            <p:cNvGrpSpPr/>
            <p:nvPr/>
          </p:nvGrpSpPr>
          <p:grpSpPr>
            <a:xfrm>
              <a:off x="609600" y="1313544"/>
              <a:ext cx="3276601" cy="3196443"/>
              <a:chOff x="609600" y="1300135"/>
              <a:chExt cx="3276601" cy="3196443"/>
            </a:xfrm>
          </p:grpSpPr>
          <p:sp>
            <p:nvSpPr>
              <p:cNvPr id="54" name="Rectangle 3"/>
              <p:cNvSpPr/>
              <p:nvPr/>
            </p:nvSpPr>
            <p:spPr>
              <a:xfrm rot="16200000">
                <a:off x="3017098" y="1958779"/>
                <a:ext cx="232349" cy="1505857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5" name="Right Triangle 54"/>
              <p:cNvSpPr/>
              <p:nvPr/>
            </p:nvSpPr>
            <p:spPr>
              <a:xfrm rot="10800000" flipH="1">
                <a:off x="1146748" y="1300135"/>
                <a:ext cx="1215452" cy="1505854"/>
              </a:xfrm>
              <a:prstGeom prst="rtTriangl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609600" y="1300135"/>
                <a:ext cx="537148" cy="1505857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7" name="Trapezoid 56"/>
              <p:cNvSpPr/>
              <p:nvPr/>
            </p:nvSpPr>
            <p:spPr>
              <a:xfrm>
                <a:off x="1146748" y="1510592"/>
                <a:ext cx="2256020" cy="1308808"/>
              </a:xfrm>
              <a:prstGeom prst="trapezoid">
                <a:avLst>
                  <a:gd name="adj" fmla="val 80981"/>
                </a:avLst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609600" y="2805990"/>
                <a:ext cx="3276599" cy="1690588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Spillway Flow without Breach of the Dam or Overtopping without Breach</a:t>
                </a:r>
                <a:endParaRPr lang="en-US" sz="12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5" name="Group 33"/>
          <p:cNvGrpSpPr/>
          <p:nvPr/>
        </p:nvGrpSpPr>
        <p:grpSpPr>
          <a:xfrm>
            <a:off x="533398" y="2795349"/>
            <a:ext cx="2133599" cy="1295400"/>
            <a:chOff x="5334000" y="533402"/>
            <a:chExt cx="3276601" cy="1981197"/>
          </a:xfrm>
        </p:grpSpPr>
        <p:sp>
          <p:nvSpPr>
            <p:cNvPr id="60" name="Rectangle 59"/>
            <p:cNvSpPr/>
            <p:nvPr/>
          </p:nvSpPr>
          <p:spPr>
            <a:xfrm rot="16200000">
              <a:off x="7284299" y="734846"/>
              <a:ext cx="1146747" cy="1505857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Right Triangle 60"/>
            <p:cNvSpPr/>
            <p:nvPr/>
          </p:nvSpPr>
          <p:spPr>
            <a:xfrm rot="10800000" flipH="1">
              <a:off x="5871148" y="533402"/>
              <a:ext cx="1215452" cy="1505854"/>
            </a:xfrm>
            <a:prstGeom prst="rtTriangl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5334000" y="533402"/>
              <a:ext cx="537148" cy="1505857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Right Triangle 62"/>
            <p:cNvSpPr/>
            <p:nvPr/>
          </p:nvSpPr>
          <p:spPr>
            <a:xfrm rot="12586947" flipH="1">
              <a:off x="6198210" y="1193059"/>
              <a:ext cx="1696599" cy="1006965"/>
            </a:xfrm>
            <a:prstGeom prst="rtTriangl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Trapezoid 63"/>
            <p:cNvSpPr/>
            <p:nvPr/>
          </p:nvSpPr>
          <p:spPr>
            <a:xfrm>
              <a:off x="5867400" y="762000"/>
              <a:ext cx="2256020" cy="1277257"/>
            </a:xfrm>
            <a:prstGeom prst="trapezoid">
              <a:avLst>
                <a:gd name="adj" fmla="val 80981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Right Triangle 64"/>
            <p:cNvSpPr/>
            <p:nvPr/>
          </p:nvSpPr>
          <p:spPr>
            <a:xfrm rot="13530859" flipH="1">
              <a:off x="6430360" y="973699"/>
              <a:ext cx="1704768" cy="1121495"/>
            </a:xfrm>
            <a:prstGeom prst="rtTriangl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Trapezoid 65"/>
            <p:cNvSpPr/>
            <p:nvPr/>
          </p:nvSpPr>
          <p:spPr>
            <a:xfrm>
              <a:off x="5867400" y="762000"/>
              <a:ext cx="2256020" cy="1277257"/>
            </a:xfrm>
            <a:prstGeom prst="trapezoid">
              <a:avLst>
                <a:gd name="adj" fmla="val 80981"/>
              </a:avLst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5791200" y="1338682"/>
              <a:ext cx="2362200" cy="718718"/>
            </a:xfrm>
            <a:custGeom>
              <a:avLst/>
              <a:gdLst>
                <a:gd name="connsiteX0" fmla="*/ 0 w 2275027"/>
                <a:gd name="connsiteY0" fmla="*/ 709574 h 709574"/>
                <a:gd name="connsiteX1" fmla="*/ 563271 w 2275027"/>
                <a:gd name="connsiteY1" fmla="*/ 0 h 709574"/>
                <a:gd name="connsiteX2" fmla="*/ 1945843 w 2275027"/>
                <a:gd name="connsiteY2" fmla="*/ 299923 h 709574"/>
                <a:gd name="connsiteX3" fmla="*/ 2275027 w 2275027"/>
                <a:gd name="connsiteY3" fmla="*/ 709574 h 709574"/>
                <a:gd name="connsiteX4" fmla="*/ 0 w 2275027"/>
                <a:gd name="connsiteY4" fmla="*/ 709574 h 709574"/>
                <a:gd name="connsiteX0" fmla="*/ 0 w 2267102"/>
                <a:gd name="connsiteY0" fmla="*/ 718718 h 718718"/>
                <a:gd name="connsiteX1" fmla="*/ 555346 w 2267102"/>
                <a:gd name="connsiteY1" fmla="*/ 0 h 718718"/>
                <a:gd name="connsiteX2" fmla="*/ 1937918 w 2267102"/>
                <a:gd name="connsiteY2" fmla="*/ 299923 h 718718"/>
                <a:gd name="connsiteX3" fmla="*/ 2267102 w 2267102"/>
                <a:gd name="connsiteY3" fmla="*/ 709574 h 718718"/>
                <a:gd name="connsiteX4" fmla="*/ 0 w 2267102"/>
                <a:gd name="connsiteY4" fmla="*/ 718718 h 718718"/>
                <a:gd name="connsiteX0" fmla="*/ 0 w 2285999"/>
                <a:gd name="connsiteY0" fmla="*/ 718718 h 718718"/>
                <a:gd name="connsiteX1" fmla="*/ 555346 w 2285999"/>
                <a:gd name="connsiteY1" fmla="*/ 0 h 718718"/>
                <a:gd name="connsiteX2" fmla="*/ 1937918 w 2285999"/>
                <a:gd name="connsiteY2" fmla="*/ 299923 h 718718"/>
                <a:gd name="connsiteX3" fmla="*/ 2285999 w 2285999"/>
                <a:gd name="connsiteY3" fmla="*/ 718718 h 718718"/>
                <a:gd name="connsiteX4" fmla="*/ 0 w 2285999"/>
                <a:gd name="connsiteY4" fmla="*/ 718718 h 718718"/>
                <a:gd name="connsiteX0" fmla="*/ 0 w 2286000"/>
                <a:gd name="connsiteY0" fmla="*/ 718718 h 718718"/>
                <a:gd name="connsiteX1" fmla="*/ 555347 w 2286000"/>
                <a:gd name="connsiteY1" fmla="*/ 0 h 718718"/>
                <a:gd name="connsiteX2" fmla="*/ 1937919 w 2286000"/>
                <a:gd name="connsiteY2" fmla="*/ 299923 h 718718"/>
                <a:gd name="connsiteX3" fmla="*/ 2286000 w 2286000"/>
                <a:gd name="connsiteY3" fmla="*/ 718718 h 718718"/>
                <a:gd name="connsiteX4" fmla="*/ 0 w 2286000"/>
                <a:gd name="connsiteY4" fmla="*/ 718718 h 718718"/>
                <a:gd name="connsiteX0" fmla="*/ 0 w 2286000"/>
                <a:gd name="connsiteY0" fmla="*/ 718718 h 718718"/>
                <a:gd name="connsiteX1" fmla="*/ 555347 w 2286000"/>
                <a:gd name="connsiteY1" fmla="*/ 0 h 718718"/>
                <a:gd name="connsiteX2" fmla="*/ 1937919 w 2286000"/>
                <a:gd name="connsiteY2" fmla="*/ 299923 h 718718"/>
                <a:gd name="connsiteX3" fmla="*/ 2286000 w 2286000"/>
                <a:gd name="connsiteY3" fmla="*/ 718718 h 718718"/>
                <a:gd name="connsiteX4" fmla="*/ 0 w 2286000"/>
                <a:gd name="connsiteY4" fmla="*/ 718718 h 718718"/>
                <a:gd name="connsiteX0" fmla="*/ 0 w 2286000"/>
                <a:gd name="connsiteY0" fmla="*/ 718718 h 718718"/>
                <a:gd name="connsiteX1" fmla="*/ 555347 w 2286000"/>
                <a:gd name="connsiteY1" fmla="*/ 0 h 718718"/>
                <a:gd name="connsiteX2" fmla="*/ 1937919 w 2286000"/>
                <a:gd name="connsiteY2" fmla="*/ 299923 h 718718"/>
                <a:gd name="connsiteX3" fmla="*/ 2286000 w 2286000"/>
                <a:gd name="connsiteY3" fmla="*/ 718718 h 718718"/>
                <a:gd name="connsiteX4" fmla="*/ 0 w 2286000"/>
                <a:gd name="connsiteY4" fmla="*/ 718718 h 718718"/>
                <a:gd name="connsiteX0" fmla="*/ 0 w 2286000"/>
                <a:gd name="connsiteY0" fmla="*/ 718718 h 718718"/>
                <a:gd name="connsiteX1" fmla="*/ 555347 w 2286000"/>
                <a:gd name="connsiteY1" fmla="*/ 0 h 718718"/>
                <a:gd name="connsiteX2" fmla="*/ 1981200 w 2286000"/>
                <a:gd name="connsiteY2" fmla="*/ 337718 h 718718"/>
                <a:gd name="connsiteX3" fmla="*/ 2286000 w 2286000"/>
                <a:gd name="connsiteY3" fmla="*/ 718718 h 718718"/>
                <a:gd name="connsiteX4" fmla="*/ 0 w 2286000"/>
                <a:gd name="connsiteY4" fmla="*/ 718718 h 718718"/>
                <a:gd name="connsiteX0" fmla="*/ 0 w 2286000"/>
                <a:gd name="connsiteY0" fmla="*/ 718718 h 718718"/>
                <a:gd name="connsiteX1" fmla="*/ 555347 w 2286000"/>
                <a:gd name="connsiteY1" fmla="*/ 0 h 718718"/>
                <a:gd name="connsiteX2" fmla="*/ 1981200 w 2286000"/>
                <a:gd name="connsiteY2" fmla="*/ 337718 h 718718"/>
                <a:gd name="connsiteX3" fmla="*/ 2286000 w 2286000"/>
                <a:gd name="connsiteY3" fmla="*/ 718718 h 718718"/>
                <a:gd name="connsiteX4" fmla="*/ 0 w 2286000"/>
                <a:gd name="connsiteY4" fmla="*/ 718718 h 718718"/>
                <a:gd name="connsiteX0" fmla="*/ 0 w 2286000"/>
                <a:gd name="connsiteY0" fmla="*/ 718718 h 718718"/>
                <a:gd name="connsiteX1" fmla="*/ 555347 w 2286000"/>
                <a:gd name="connsiteY1" fmla="*/ 0 h 718718"/>
                <a:gd name="connsiteX2" fmla="*/ 1981200 w 2286000"/>
                <a:gd name="connsiteY2" fmla="*/ 337718 h 718718"/>
                <a:gd name="connsiteX3" fmla="*/ 2286000 w 2286000"/>
                <a:gd name="connsiteY3" fmla="*/ 718718 h 718718"/>
                <a:gd name="connsiteX4" fmla="*/ 0 w 2286000"/>
                <a:gd name="connsiteY4" fmla="*/ 718718 h 718718"/>
                <a:gd name="connsiteX0" fmla="*/ 0 w 2362200"/>
                <a:gd name="connsiteY0" fmla="*/ 718718 h 718718"/>
                <a:gd name="connsiteX1" fmla="*/ 631547 w 2362200"/>
                <a:gd name="connsiteY1" fmla="*/ 0 h 718718"/>
                <a:gd name="connsiteX2" fmla="*/ 2057400 w 2362200"/>
                <a:gd name="connsiteY2" fmla="*/ 337718 h 718718"/>
                <a:gd name="connsiteX3" fmla="*/ 2362200 w 2362200"/>
                <a:gd name="connsiteY3" fmla="*/ 718718 h 718718"/>
                <a:gd name="connsiteX4" fmla="*/ 0 w 2362200"/>
                <a:gd name="connsiteY4" fmla="*/ 718718 h 718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62200" h="718718">
                  <a:moveTo>
                    <a:pt x="0" y="718718"/>
                  </a:moveTo>
                  <a:lnTo>
                    <a:pt x="631547" y="0"/>
                  </a:lnTo>
                  <a:lnTo>
                    <a:pt x="2057400" y="337718"/>
                  </a:lnTo>
                  <a:lnTo>
                    <a:pt x="2362200" y="718718"/>
                  </a:lnTo>
                  <a:lnTo>
                    <a:pt x="0" y="718718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5334000" y="1981200"/>
              <a:ext cx="3276600" cy="53339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Overtopping with Breach</a:t>
              </a:r>
              <a:endPara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" name="Group 34"/>
          <p:cNvGrpSpPr/>
          <p:nvPr/>
        </p:nvGrpSpPr>
        <p:grpSpPr>
          <a:xfrm>
            <a:off x="533400" y="4166949"/>
            <a:ext cx="2133600" cy="1600199"/>
            <a:chOff x="5360195" y="3581400"/>
            <a:chExt cx="2969419" cy="2259105"/>
          </a:xfrm>
        </p:grpSpPr>
        <p:sp>
          <p:nvSpPr>
            <p:cNvPr id="70" name="Rectangle 69"/>
            <p:cNvSpPr/>
            <p:nvPr/>
          </p:nvSpPr>
          <p:spPr>
            <a:xfrm>
              <a:off x="6705601" y="4495800"/>
              <a:ext cx="1624012" cy="3810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5360195" y="4038600"/>
              <a:ext cx="1726406" cy="8382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5360195" y="4876801"/>
              <a:ext cx="2969419" cy="96370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Component Malfunction</a:t>
              </a:r>
            </a:p>
            <a:p>
              <a:pPr algn="ctr"/>
              <a:r>
                <a:rPr lang="en-US" sz="12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or Misoperation </a:t>
              </a:r>
              <a:endPara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" name="Trapezoid 72"/>
            <p:cNvSpPr/>
            <p:nvPr/>
          </p:nvSpPr>
          <p:spPr>
            <a:xfrm>
              <a:off x="5794948" y="3581400"/>
              <a:ext cx="2256020" cy="1277257"/>
            </a:xfrm>
            <a:prstGeom prst="trapezoid">
              <a:avLst>
                <a:gd name="adj" fmla="val 80981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" name="Group 35"/>
          <p:cNvGrpSpPr/>
          <p:nvPr/>
        </p:nvGrpSpPr>
        <p:grpSpPr>
          <a:xfrm>
            <a:off x="533400" y="1499949"/>
            <a:ext cx="2133600" cy="1219200"/>
            <a:chOff x="722586" y="3599543"/>
            <a:chExt cx="3163617" cy="1810656"/>
          </a:xfrm>
        </p:grpSpPr>
        <p:sp>
          <p:nvSpPr>
            <p:cNvPr id="75" name="Right Triangle 74"/>
            <p:cNvSpPr/>
            <p:nvPr/>
          </p:nvSpPr>
          <p:spPr>
            <a:xfrm rot="11773154" flipH="1">
              <a:off x="1613287" y="4315321"/>
              <a:ext cx="2086496" cy="701225"/>
            </a:xfrm>
            <a:prstGeom prst="rtTriangl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Rectangle 75"/>
            <p:cNvSpPr/>
            <p:nvPr/>
          </p:nvSpPr>
          <p:spPr>
            <a:xfrm rot="16200000">
              <a:off x="2541759" y="3554244"/>
              <a:ext cx="402888" cy="22860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722586" y="4038600"/>
              <a:ext cx="1030014" cy="838201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Trapezoid 77"/>
            <p:cNvSpPr/>
            <p:nvPr/>
          </p:nvSpPr>
          <p:spPr>
            <a:xfrm>
              <a:off x="1143000" y="3599543"/>
              <a:ext cx="2256020" cy="1277257"/>
            </a:xfrm>
            <a:prstGeom prst="trapezoid">
              <a:avLst>
                <a:gd name="adj" fmla="val 80981"/>
              </a:avLst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Trapezoid 78"/>
            <p:cNvSpPr/>
            <p:nvPr/>
          </p:nvSpPr>
          <p:spPr>
            <a:xfrm>
              <a:off x="1132122" y="4757059"/>
              <a:ext cx="2296878" cy="119742"/>
            </a:xfrm>
            <a:prstGeom prst="trapezoid">
              <a:avLst>
                <a:gd name="adj" fmla="val 80981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722586" y="4876800"/>
              <a:ext cx="3163614" cy="53339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Breach Prior to Overtopping</a:t>
              </a:r>
              <a:endPara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82" name="Left Brace 81"/>
          <p:cNvSpPr/>
          <p:nvPr/>
        </p:nvSpPr>
        <p:spPr>
          <a:xfrm>
            <a:off x="381000" y="609600"/>
            <a:ext cx="152400" cy="51816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Right Brace 82"/>
          <p:cNvSpPr/>
          <p:nvPr/>
        </p:nvSpPr>
        <p:spPr>
          <a:xfrm>
            <a:off x="2667000" y="609600"/>
            <a:ext cx="152400" cy="51816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Left Brace 83"/>
          <p:cNvSpPr/>
          <p:nvPr/>
        </p:nvSpPr>
        <p:spPr>
          <a:xfrm>
            <a:off x="3200400" y="609599"/>
            <a:ext cx="228600" cy="3023949"/>
          </a:xfrm>
          <a:prstGeom prst="leftBrace">
            <a:avLst>
              <a:gd name="adj1" fmla="val 0"/>
              <a:gd name="adj2" fmla="val 49184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" name="Right Brace 84"/>
          <p:cNvSpPr/>
          <p:nvPr/>
        </p:nvSpPr>
        <p:spPr>
          <a:xfrm>
            <a:off x="5638800" y="609599"/>
            <a:ext cx="228600" cy="3023949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Content Placeholder 3"/>
          <p:cNvSpPr txBox="1">
            <a:spLocks/>
          </p:cNvSpPr>
          <p:nvPr/>
        </p:nvSpPr>
        <p:spPr>
          <a:xfrm>
            <a:off x="3352800" y="3886200"/>
            <a:ext cx="5334000" cy="1600200"/>
          </a:xfrm>
          <a:prstGeom prst="rect">
            <a:avLst/>
          </a:prstGeom>
        </p:spPr>
        <p:txBody>
          <a:bodyPr/>
          <a:lstStyle/>
          <a:p>
            <a:pPr marL="342900" lvl="0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Arial" pitchFamily="34" charset="0"/>
              </a:rPr>
              <a:t>Assess</a:t>
            </a:r>
            <a:r>
              <a:rPr lang="en-US" sz="2000" kern="0" dirty="0" smtClean="0">
                <a:latin typeface="Arial" pitchFamily="34" charset="0"/>
                <a:cs typeface="Arial" pitchFamily="34" charset="0"/>
              </a:rPr>
              <a:t>, consider, and communicate </a:t>
            </a:r>
            <a:r>
              <a:rPr kumimoji="0" lang="en-US" sz="2000" b="0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Arial" pitchFamily="34" charset="0"/>
              </a:rPr>
              <a:t>both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Arial" pitchFamily="34" charset="0"/>
              </a:rPr>
              <a:t> the incremental and non-breach risks associated with the dam.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Arial" pitchFamily="34" charset="0"/>
              </a:rPr>
              <a:t>The </a:t>
            </a:r>
            <a:r>
              <a:rPr kumimoji="0" lang="en-US" sz="2000" b="0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Arial" pitchFamily="34" charset="0"/>
              </a:rPr>
              <a:t>incremental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Arial" pitchFamily="34" charset="0"/>
              </a:rPr>
              <a:t> risk informs the DSAC.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Non-Breach Risk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Frequency of the flood and consequences for:</a:t>
            </a:r>
          </a:p>
          <a:p>
            <a:pPr lvl="1"/>
            <a:r>
              <a:rPr lang="en-US" dirty="0" smtClean="0"/>
              <a:t>Maximum releases and freeboard that would occur during the Inflow Design Flood (IDF) if the dam is not overtopped.</a:t>
            </a:r>
          </a:p>
          <a:p>
            <a:pPr lvl="1"/>
            <a:r>
              <a:rPr lang="en-US" dirty="0" smtClean="0"/>
              <a:t>Threshold flood prior to overtopping if the IDF cannot be passed.</a:t>
            </a:r>
          </a:p>
          <a:p>
            <a:r>
              <a:rPr lang="en-US" sz="2800" dirty="0" smtClean="0"/>
              <a:t>Frequency of the flood that would overtop downstream levees and consequences (without levee failure).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3496959" y="6381750"/>
            <a:ext cx="2133600" cy="476250"/>
          </a:xfrm>
          <a:prstGeom prst="rect">
            <a:avLst/>
          </a:prstGeom>
        </p:spPr>
        <p:txBody>
          <a:bodyPr/>
          <a:lstStyle/>
          <a:p>
            <a:fld id="{C7F4175E-0488-4B5B-9A28-7AF0193AFD40}" type="slidenum">
              <a:rPr lang="en-US" smtClean="0"/>
              <a:pPr/>
              <a:t>32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1"/>
          <p:cNvGrpSpPr/>
          <p:nvPr/>
        </p:nvGrpSpPr>
        <p:grpSpPr>
          <a:xfrm>
            <a:off x="406291" y="1600200"/>
            <a:ext cx="4851509" cy="4724400"/>
            <a:chOff x="2133686" y="1600200"/>
            <a:chExt cx="4267114" cy="4255532"/>
          </a:xfrm>
        </p:grpSpPr>
        <p:sp>
          <p:nvSpPr>
            <p:cNvPr id="72" name="Rectangle 71"/>
            <p:cNvSpPr>
              <a:spLocks noChangeAspect="1"/>
            </p:cNvSpPr>
            <p:nvPr/>
          </p:nvSpPr>
          <p:spPr>
            <a:xfrm>
              <a:off x="2743200" y="1600200"/>
              <a:ext cx="914400" cy="9144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Rectangle 72"/>
            <p:cNvSpPr>
              <a:spLocks noChangeAspect="1"/>
            </p:cNvSpPr>
            <p:nvPr/>
          </p:nvSpPr>
          <p:spPr>
            <a:xfrm>
              <a:off x="3657600" y="1600200"/>
              <a:ext cx="914400" cy="9144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Rectangle 73"/>
            <p:cNvSpPr>
              <a:spLocks noChangeAspect="1"/>
            </p:cNvSpPr>
            <p:nvPr/>
          </p:nvSpPr>
          <p:spPr>
            <a:xfrm>
              <a:off x="4572000" y="1600200"/>
              <a:ext cx="914400" cy="9144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Rectangle 74"/>
            <p:cNvSpPr>
              <a:spLocks noChangeAspect="1"/>
            </p:cNvSpPr>
            <p:nvPr/>
          </p:nvSpPr>
          <p:spPr>
            <a:xfrm>
              <a:off x="5486400" y="1600200"/>
              <a:ext cx="914400" cy="9144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Rectangle 75"/>
            <p:cNvSpPr>
              <a:spLocks noChangeAspect="1"/>
            </p:cNvSpPr>
            <p:nvPr/>
          </p:nvSpPr>
          <p:spPr>
            <a:xfrm>
              <a:off x="2743200" y="2514600"/>
              <a:ext cx="914400" cy="9144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Rectangle 76"/>
            <p:cNvSpPr>
              <a:spLocks noChangeAspect="1"/>
            </p:cNvSpPr>
            <p:nvPr/>
          </p:nvSpPr>
          <p:spPr>
            <a:xfrm>
              <a:off x="3657600" y="2514600"/>
              <a:ext cx="914400" cy="9144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Rectangle 77"/>
            <p:cNvSpPr>
              <a:spLocks noChangeAspect="1"/>
            </p:cNvSpPr>
            <p:nvPr/>
          </p:nvSpPr>
          <p:spPr>
            <a:xfrm>
              <a:off x="4572000" y="2514600"/>
              <a:ext cx="914400" cy="9144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Rectangle 78"/>
            <p:cNvSpPr>
              <a:spLocks noChangeAspect="1"/>
            </p:cNvSpPr>
            <p:nvPr/>
          </p:nvSpPr>
          <p:spPr>
            <a:xfrm>
              <a:off x="5486400" y="2514600"/>
              <a:ext cx="914400" cy="9144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2743200" y="5486400"/>
              <a:ext cx="3657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Consequence Category</a:t>
              </a:r>
              <a:endParaRPr lang="en-US" dirty="0"/>
            </a:p>
          </p:txBody>
        </p:sp>
        <p:sp>
          <p:nvSpPr>
            <p:cNvPr id="81" name="TextBox 80"/>
            <p:cNvSpPr txBox="1"/>
            <p:nvPr/>
          </p:nvSpPr>
          <p:spPr>
            <a:xfrm rot="16200000">
              <a:off x="1317711" y="3266578"/>
              <a:ext cx="1956793" cy="3248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Likelihood of Flood</a:t>
              </a:r>
              <a:endParaRPr lang="en-US" dirty="0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3657600" y="5257800"/>
              <a:ext cx="914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Level 2</a:t>
              </a:r>
              <a:endParaRPr lang="en-US" sz="1200" dirty="0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2743200" y="5257800"/>
              <a:ext cx="914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Level 1</a:t>
              </a:r>
              <a:endParaRPr lang="en-US" sz="1200" dirty="0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4572000" y="5257800"/>
              <a:ext cx="914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Level 3</a:t>
              </a:r>
              <a:endParaRPr lang="en-US" sz="1200" dirty="0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5486400" y="5257800"/>
              <a:ext cx="914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Level 4</a:t>
              </a:r>
              <a:endParaRPr lang="en-US" sz="1200" dirty="0"/>
            </a:p>
          </p:txBody>
        </p:sp>
        <p:sp>
          <p:nvSpPr>
            <p:cNvPr id="86" name="TextBox 85"/>
            <p:cNvSpPr txBox="1"/>
            <p:nvPr/>
          </p:nvSpPr>
          <p:spPr>
            <a:xfrm rot="16200000">
              <a:off x="2119699" y="4662099"/>
              <a:ext cx="914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Low</a:t>
              </a:r>
              <a:endParaRPr lang="en-US" sz="1200" dirty="0"/>
            </a:p>
          </p:txBody>
        </p:sp>
        <p:sp>
          <p:nvSpPr>
            <p:cNvPr id="87" name="TextBox 86"/>
            <p:cNvSpPr txBox="1"/>
            <p:nvPr/>
          </p:nvSpPr>
          <p:spPr>
            <a:xfrm rot="16200000">
              <a:off x="2119699" y="3747700"/>
              <a:ext cx="914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Moderate</a:t>
              </a:r>
              <a:endParaRPr lang="en-US" sz="1200" dirty="0"/>
            </a:p>
          </p:txBody>
        </p:sp>
        <p:sp>
          <p:nvSpPr>
            <p:cNvPr id="88" name="TextBox 87"/>
            <p:cNvSpPr txBox="1"/>
            <p:nvPr/>
          </p:nvSpPr>
          <p:spPr>
            <a:xfrm rot="16200000">
              <a:off x="2119699" y="2833300"/>
              <a:ext cx="914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High</a:t>
              </a:r>
              <a:endParaRPr lang="en-US" sz="1200" dirty="0"/>
            </a:p>
          </p:txBody>
        </p:sp>
        <p:sp>
          <p:nvSpPr>
            <p:cNvPr id="89" name="TextBox 88"/>
            <p:cNvSpPr txBox="1"/>
            <p:nvPr/>
          </p:nvSpPr>
          <p:spPr>
            <a:xfrm rot="16200000">
              <a:off x="2119699" y="1918900"/>
              <a:ext cx="914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Very High</a:t>
              </a:r>
              <a:endParaRPr lang="en-US" sz="1200" dirty="0"/>
            </a:p>
          </p:txBody>
        </p:sp>
        <p:sp>
          <p:nvSpPr>
            <p:cNvPr id="90" name="Rectangle 89"/>
            <p:cNvSpPr>
              <a:spLocks noChangeAspect="1"/>
            </p:cNvSpPr>
            <p:nvPr/>
          </p:nvSpPr>
          <p:spPr>
            <a:xfrm>
              <a:off x="2743200" y="3429000"/>
              <a:ext cx="914400" cy="9144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1" name="Rectangle 90"/>
            <p:cNvSpPr>
              <a:spLocks noChangeAspect="1"/>
            </p:cNvSpPr>
            <p:nvPr/>
          </p:nvSpPr>
          <p:spPr>
            <a:xfrm>
              <a:off x="3657600" y="3429000"/>
              <a:ext cx="914400" cy="9144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2" name="Rectangle 91"/>
            <p:cNvSpPr>
              <a:spLocks noChangeAspect="1"/>
            </p:cNvSpPr>
            <p:nvPr/>
          </p:nvSpPr>
          <p:spPr>
            <a:xfrm>
              <a:off x="4572000" y="3429000"/>
              <a:ext cx="914400" cy="9144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3" name="Rectangle 92"/>
            <p:cNvSpPr>
              <a:spLocks noChangeAspect="1"/>
            </p:cNvSpPr>
            <p:nvPr/>
          </p:nvSpPr>
          <p:spPr>
            <a:xfrm>
              <a:off x="5486400" y="3429000"/>
              <a:ext cx="914400" cy="9144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4" name="Rectangle 93"/>
            <p:cNvSpPr>
              <a:spLocks noChangeAspect="1"/>
            </p:cNvSpPr>
            <p:nvPr/>
          </p:nvSpPr>
          <p:spPr>
            <a:xfrm>
              <a:off x="2743200" y="4343400"/>
              <a:ext cx="914400" cy="9144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Rectangle 94"/>
            <p:cNvSpPr>
              <a:spLocks noChangeAspect="1"/>
            </p:cNvSpPr>
            <p:nvPr/>
          </p:nvSpPr>
          <p:spPr>
            <a:xfrm>
              <a:off x="3657600" y="4343400"/>
              <a:ext cx="914400" cy="9144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Rectangle 95"/>
            <p:cNvSpPr>
              <a:spLocks noChangeAspect="1"/>
            </p:cNvSpPr>
            <p:nvPr/>
          </p:nvSpPr>
          <p:spPr>
            <a:xfrm>
              <a:off x="4572000" y="4343400"/>
              <a:ext cx="914400" cy="9144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Rectangle 96"/>
            <p:cNvSpPr>
              <a:spLocks noChangeAspect="1"/>
            </p:cNvSpPr>
            <p:nvPr/>
          </p:nvSpPr>
          <p:spPr>
            <a:xfrm>
              <a:off x="5486400" y="4343400"/>
              <a:ext cx="914400" cy="9144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2743200" y="1600200"/>
              <a:ext cx="3657600" cy="36576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Non-Breach Risk Matrix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505200" y="6381750"/>
            <a:ext cx="21336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9F62F73-9FBA-4CAC-A876-03D9916DC493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2112" name="Rectangle 6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14" name="Rectangle 6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15" name="Rectangle 67"/>
          <p:cNvSpPr>
            <a:spLocks noChangeArrowheads="1"/>
          </p:cNvSpPr>
          <p:nvPr/>
        </p:nvSpPr>
        <p:spPr bwMode="auto">
          <a:xfrm>
            <a:off x="0" y="781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143000" y="3657600"/>
            <a:ext cx="960120" cy="96012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Hartford Levee and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John Redmond Dam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334000" y="1600200"/>
            <a:ext cx="3352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Downstream Channel Capacity</a:t>
            </a:r>
          </a:p>
          <a:p>
            <a:r>
              <a:rPr lang="en-US" dirty="0" smtClean="0"/>
              <a:t>3,000 </a:t>
            </a:r>
            <a:r>
              <a:rPr lang="en-US" dirty="0" err="1" smtClean="0"/>
              <a:t>cfs</a:t>
            </a:r>
            <a:endParaRPr lang="en-US" dirty="0" smtClean="0"/>
          </a:p>
          <a:p>
            <a:endParaRPr lang="en-US" dirty="0" smtClean="0"/>
          </a:p>
          <a:p>
            <a:r>
              <a:rPr lang="en-US" u="sng" dirty="0" smtClean="0"/>
              <a:t>Flood Loading</a:t>
            </a:r>
          </a:p>
          <a:p>
            <a:r>
              <a:rPr lang="en-US" dirty="0" smtClean="0"/>
              <a:t>SDF (Spillway Design Flood)</a:t>
            </a:r>
          </a:p>
          <a:p>
            <a:r>
              <a:rPr lang="en-US" dirty="0" smtClean="0"/>
              <a:t>Freeboard: 6.1 feet</a:t>
            </a:r>
          </a:p>
          <a:p>
            <a:endParaRPr lang="en-US" dirty="0" smtClean="0"/>
          </a:p>
          <a:p>
            <a:r>
              <a:rPr lang="en-US" u="sng" dirty="0" smtClean="0"/>
              <a:t>Overtopping Threshold for Downstream Structures</a:t>
            </a:r>
          </a:p>
          <a:p>
            <a:r>
              <a:rPr lang="en-US" dirty="0" smtClean="0"/>
              <a:t>Hartford Levee does not overtop, and John Redmond Dam can safely pass SDF.</a:t>
            </a:r>
          </a:p>
        </p:txBody>
      </p:sp>
      <p:sp>
        <p:nvSpPr>
          <p:cNvPr id="37" name="Rectangle 36"/>
          <p:cNvSpPr/>
          <p:nvPr/>
        </p:nvSpPr>
        <p:spPr>
          <a:xfrm>
            <a:off x="2175655" y="3657600"/>
            <a:ext cx="960120" cy="96012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Council Grove Dam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Report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496959" y="6381750"/>
            <a:ext cx="21336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9F62F73-9FBA-4CAC-A876-03D9916DC493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The district is responsible for preparing and assembling the report and appendices.</a:t>
            </a:r>
          </a:p>
          <a:p>
            <a:r>
              <a:rPr lang="en-US" sz="2400" dirty="0" smtClean="0"/>
              <a:t>Typically, the PI material is integrated into the PA report.</a:t>
            </a:r>
          </a:p>
          <a:p>
            <a:pPr lvl="1"/>
            <a:r>
              <a:rPr lang="en-US" sz="2400" dirty="0" smtClean="0"/>
              <a:t>One is not an appendix to other; or separate reports.</a:t>
            </a:r>
          </a:p>
          <a:p>
            <a:pPr lvl="1"/>
            <a:r>
              <a:rPr lang="en-US" sz="2400" dirty="0" smtClean="0"/>
              <a:t>Naming convention for routine PA (not out-of-cycle):</a:t>
            </a:r>
          </a:p>
          <a:p>
            <a:pPr lvl="2">
              <a:buNone/>
            </a:pPr>
            <a:r>
              <a:rPr lang="en-US" dirty="0" smtClean="0"/>
              <a:t>	</a:t>
            </a:r>
            <a:r>
              <a:rPr lang="en-US" sz="1800" dirty="0" smtClean="0"/>
              <a:t>John Redmond Reservoir</a:t>
            </a:r>
            <a:br>
              <a:rPr lang="en-US" sz="1800" dirty="0" smtClean="0"/>
            </a:br>
            <a:r>
              <a:rPr lang="en-US" sz="1800" dirty="0" smtClean="0"/>
              <a:t>Grand (Neosho) River, Kansas</a:t>
            </a:r>
            <a:br>
              <a:rPr lang="en-US" sz="1800" dirty="0" smtClean="0"/>
            </a:br>
            <a:r>
              <a:rPr lang="en-US" sz="1800" dirty="0" smtClean="0"/>
              <a:t>KS00004</a:t>
            </a:r>
            <a:br>
              <a:rPr lang="en-US" sz="1800" dirty="0" smtClean="0"/>
            </a:br>
            <a:r>
              <a:rPr lang="en-US" sz="1800" dirty="0" smtClean="0"/>
              <a:t>Embankment, Spillway, and Hartford Levee</a:t>
            </a:r>
            <a:br>
              <a:rPr lang="en-US" sz="1800" dirty="0" smtClean="0"/>
            </a:br>
            <a:r>
              <a:rPr lang="en-US" sz="1800" dirty="0" smtClean="0"/>
              <a:t>Periodic Inspection No. 11</a:t>
            </a:r>
            <a:br>
              <a:rPr lang="en-US" sz="1800" dirty="0" smtClean="0"/>
            </a:br>
            <a:r>
              <a:rPr lang="en-US" sz="1800" dirty="0" smtClean="0"/>
              <a:t>Periodic Assessment No. 1</a:t>
            </a:r>
            <a:br>
              <a:rPr lang="en-US" sz="1800" dirty="0" smtClean="0"/>
            </a:br>
            <a:r>
              <a:rPr lang="en-US" sz="1800" dirty="0" smtClean="0"/>
              <a:t>March 2011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496959" y="6381750"/>
            <a:ext cx="2133600" cy="476250"/>
          </a:xfrm>
          <a:prstGeom prst="rect">
            <a:avLst/>
          </a:prstGeom>
        </p:spPr>
        <p:txBody>
          <a:bodyPr/>
          <a:lstStyle/>
          <a:p>
            <a:fld id="{C7F4175E-0488-4B5B-9A28-7AF0193AFD40}" type="slidenum">
              <a:rPr lang="en-US" smtClean="0"/>
              <a:pPr/>
              <a:t>35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A draft report will be provided by the district’s PA team to their DSPM before the team is disbanded and the facilitator leaves the district office.</a:t>
            </a:r>
          </a:p>
          <a:p>
            <a:r>
              <a:rPr lang="en-US" sz="2800" dirty="0" smtClean="0"/>
              <a:t>Chapters are concise and prepared in a modular format (i.e., separate files) with minimal formatting to facilitate report assemblage into the district’s preferred format.</a:t>
            </a:r>
          </a:p>
          <a:p>
            <a:pPr lvl="1"/>
            <a:r>
              <a:rPr lang="en-US" dirty="0" smtClean="0"/>
              <a:t>Templates include examples and instructions.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496959" y="6381750"/>
            <a:ext cx="2133600" cy="476250"/>
          </a:xfrm>
          <a:prstGeom prst="rect">
            <a:avLst/>
          </a:prstGeom>
        </p:spPr>
        <p:txBody>
          <a:bodyPr/>
          <a:lstStyle/>
          <a:p>
            <a:fld id="{C7F4175E-0488-4B5B-9A28-7AF0193AFD40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5" name="Picture 4" descr="http://www.jasonnazar.com/wp-content/uploads/2008/07/doc.gif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197" y="76200"/>
            <a:ext cx="1465803" cy="137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Chapter 1</a:t>
            </a:r>
            <a:r>
              <a:rPr lang="en-US" dirty="0" smtClean="0"/>
              <a:t>: Major Findings (prepared on-site)</a:t>
            </a:r>
          </a:p>
          <a:p>
            <a:pPr lvl="1"/>
            <a:r>
              <a:rPr lang="en-US" dirty="0" smtClean="0"/>
              <a:t>Recommended DSAC and justification</a:t>
            </a:r>
          </a:p>
          <a:p>
            <a:pPr lvl="1"/>
            <a:r>
              <a:rPr lang="en-US" dirty="0" smtClean="0"/>
              <a:t>Risk assessment results (i.e., incremental risk matrix)</a:t>
            </a:r>
          </a:p>
          <a:p>
            <a:pPr lvl="1"/>
            <a:r>
              <a:rPr lang="en-US" dirty="0" smtClean="0"/>
              <a:t>Discussion of non-breach consequences and risk</a:t>
            </a:r>
          </a:p>
          <a:p>
            <a:pPr lvl="1"/>
            <a:r>
              <a:rPr lang="en-US" dirty="0" smtClean="0"/>
              <a:t>Significant findings from the risk assessment and periodic inspection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496959" y="6381750"/>
            <a:ext cx="21336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9F62F73-9FBA-4CAC-A876-03D9916DC493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Advanced Preparation:</a:t>
            </a:r>
            <a:br>
              <a:rPr lang="en-US" sz="4000" dirty="0" smtClean="0"/>
            </a:br>
            <a:r>
              <a:rPr lang="en-US" sz="4000" dirty="0" smtClean="0"/>
              <a:t>Draft Report Chapters by District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3505200"/>
          </a:xfrm>
        </p:spPr>
        <p:txBody>
          <a:bodyPr/>
          <a:lstStyle/>
          <a:p>
            <a:r>
              <a:rPr lang="en-US" sz="1800" dirty="0" smtClean="0"/>
              <a:t>Chapter 2: Description of Dam and Operations</a:t>
            </a:r>
          </a:p>
          <a:p>
            <a:pPr lvl="1"/>
            <a:r>
              <a:rPr lang="en-US" sz="1800" dirty="0" smtClean="0"/>
              <a:t>Typically obtained from introduction to previous PI report or brochure</a:t>
            </a:r>
          </a:p>
          <a:p>
            <a:r>
              <a:rPr lang="en-US" sz="1800" dirty="0" smtClean="0"/>
              <a:t>Chapter 3: Previous Risk Assessments</a:t>
            </a:r>
          </a:p>
          <a:p>
            <a:pPr lvl="1"/>
            <a:r>
              <a:rPr lang="en-US" sz="1800" dirty="0" smtClean="0"/>
              <a:t>Initially obtained from SPRA report, but may be from IES or DSMS</a:t>
            </a:r>
          </a:p>
          <a:p>
            <a:r>
              <a:rPr lang="en-US" sz="1800" dirty="0" smtClean="0"/>
              <a:t>Chapter 5: Hydrologic Loading</a:t>
            </a:r>
          </a:p>
          <a:p>
            <a:pPr lvl="1"/>
            <a:r>
              <a:rPr lang="en-US" sz="1800" dirty="0" smtClean="0"/>
              <a:t>Develop pool-frequency curve including PMF and pool-duration curve</a:t>
            </a:r>
          </a:p>
          <a:p>
            <a:r>
              <a:rPr lang="en-US" sz="1800" dirty="0" smtClean="0"/>
              <a:t>Chapter 6: Seismic Loading</a:t>
            </a:r>
          </a:p>
          <a:p>
            <a:pPr lvl="1"/>
            <a:r>
              <a:rPr lang="en-US" sz="1800" dirty="0" smtClean="0"/>
              <a:t>Obtained from USGS information or site-specific probabilistic studies</a:t>
            </a:r>
          </a:p>
          <a:p>
            <a:r>
              <a:rPr lang="en-US" sz="1800" dirty="0" smtClean="0"/>
              <a:t>Chapter 7: Consequences</a:t>
            </a:r>
          </a:p>
          <a:p>
            <a:pPr lvl="1"/>
            <a:r>
              <a:rPr lang="en-US" sz="1800" dirty="0" smtClean="0"/>
              <a:t>Typically utilizes MMC products prepared prior to the PA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496959" y="6381750"/>
            <a:ext cx="2133600" cy="476250"/>
          </a:xfrm>
          <a:prstGeom prst="rect">
            <a:avLst/>
          </a:prstGeom>
        </p:spPr>
        <p:txBody>
          <a:bodyPr/>
          <a:lstStyle/>
          <a:p>
            <a:fld id="{C7F4175E-0488-4B5B-9A28-7AF0193AFD40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5334001"/>
            <a:ext cx="701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Note: Report Format under Revision by PPT</a:t>
            </a:r>
          </a:p>
          <a:p>
            <a:r>
              <a:rPr lang="en-US" sz="1600" dirty="0" smtClean="0"/>
              <a:t>Templates and examples will be provided.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 Outline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3886200"/>
          </a:xfrm>
        </p:spPr>
        <p:txBody>
          <a:bodyPr/>
          <a:lstStyle/>
          <a:p>
            <a:r>
              <a:rPr lang="en-US" u="sng" dirty="0" smtClean="0"/>
              <a:t>Chapter 4</a:t>
            </a:r>
            <a:r>
              <a:rPr lang="en-US" dirty="0" smtClean="0"/>
              <a:t>: Periodic Inspection (prepared on-site)</a:t>
            </a:r>
          </a:p>
          <a:p>
            <a:pPr lvl="1"/>
            <a:r>
              <a:rPr lang="en-US" dirty="0" smtClean="0"/>
              <a:t>Traditional PI findings</a:t>
            </a:r>
          </a:p>
          <a:p>
            <a:pPr lvl="1"/>
            <a:r>
              <a:rPr lang="en-US" dirty="0" smtClean="0"/>
              <a:t>Make sure PI findings and recommendations are consistent with PA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496959" y="6381750"/>
            <a:ext cx="21336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9F62F73-9FBA-4CAC-A876-03D9916DC493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3496959" y="6381750"/>
            <a:ext cx="2133600" cy="476250"/>
          </a:xfrm>
          <a:prstGeom prst="rect">
            <a:avLst/>
          </a:prstGeom>
          <a:noFill/>
        </p:spPr>
        <p:txBody>
          <a:bodyPr/>
          <a:lstStyle/>
          <a:p>
            <a:fld id="{A0876D19-3D6E-46D3-A05D-D614D7736CFC}" type="slidenum">
              <a:rPr lang="en-US"/>
              <a:pPr/>
              <a:t>4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9200" y="228600"/>
            <a:ext cx="5108153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Arrow Connector 7"/>
          <p:cNvCxnSpPr/>
          <p:nvPr/>
        </p:nvCxnSpPr>
        <p:spPr>
          <a:xfrm flipH="1">
            <a:off x="6019800" y="2286000"/>
            <a:ext cx="914400" cy="0"/>
          </a:xfrm>
          <a:prstGeom prst="straightConnector1">
            <a:avLst/>
          </a:prstGeom>
          <a:ln w="127000">
            <a:solidFill>
              <a:srgbClr val="0070C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934200" y="1676400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Cornerstone of the dam safety program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096000" y="4267200"/>
            <a:ext cx="259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Note: It is important to update IRRMP any time understanding of project risk changes.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 Outline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u="sng" dirty="0" smtClean="0"/>
              <a:t>Chapter 8</a:t>
            </a:r>
            <a:r>
              <a:rPr lang="en-US" sz="2400" dirty="0" smtClean="0"/>
              <a:t>: Risk-Driver Potential Failure Modes (prepared on-site)</a:t>
            </a:r>
          </a:p>
          <a:p>
            <a:pPr lvl="1"/>
            <a:r>
              <a:rPr lang="en-US" sz="2400" dirty="0" smtClean="0"/>
              <a:t>Complete description from initiation to breach</a:t>
            </a:r>
          </a:p>
          <a:p>
            <a:pPr lvl="1"/>
            <a:r>
              <a:rPr lang="en-US" sz="2400" dirty="0" smtClean="0"/>
              <a:t>Pertinent background and performance data</a:t>
            </a:r>
          </a:p>
          <a:p>
            <a:pPr lvl="1"/>
            <a:r>
              <a:rPr lang="en-US" sz="2400" dirty="0" smtClean="0"/>
              <a:t>More likely and less likely factors</a:t>
            </a:r>
          </a:p>
          <a:p>
            <a:pPr lvl="1"/>
            <a:r>
              <a:rPr lang="en-US" sz="2400" dirty="0" smtClean="0"/>
              <a:t>Failure likelihood category, rationale, and confidence</a:t>
            </a:r>
          </a:p>
          <a:p>
            <a:pPr lvl="1"/>
            <a:r>
              <a:rPr lang="en-US" sz="2400" dirty="0" smtClean="0"/>
              <a:t>Consequence category, rationale, and confidence</a:t>
            </a:r>
          </a:p>
          <a:p>
            <a:pPr lvl="1"/>
            <a:r>
              <a:rPr lang="en-US" sz="2400" dirty="0" smtClean="0"/>
              <a:t>Key pieces of evidence to help build the case (e.g., photographs, drawings, instrumentation data)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496959" y="6381750"/>
            <a:ext cx="21336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9F62F73-9FBA-4CAC-A876-03D9916DC493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 Outline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Chapter 9</a:t>
            </a:r>
            <a:r>
              <a:rPr lang="en-US" dirty="0" smtClean="0"/>
              <a:t>: Conclusions and Recommendations</a:t>
            </a:r>
            <a:endParaRPr lang="en-US" dirty="0" smtClean="0">
              <a:solidFill>
                <a:srgbClr val="0070C0"/>
              </a:solidFill>
            </a:endParaRPr>
          </a:p>
          <a:p>
            <a:pPr lvl="1"/>
            <a:r>
              <a:rPr lang="en-US" dirty="0" smtClean="0"/>
              <a:t>Complete list of findings and understandings</a:t>
            </a:r>
          </a:p>
          <a:p>
            <a:pPr lvl="1"/>
            <a:r>
              <a:rPr lang="en-US" dirty="0" smtClean="0"/>
              <a:t>Complete list of recommendations</a:t>
            </a:r>
          </a:p>
          <a:p>
            <a:pPr lvl="2"/>
            <a:r>
              <a:rPr lang="en-US" dirty="0" smtClean="0"/>
              <a:t>Modifications to existing surveillance, monitoring, and inspection plan and/or IRRM plan</a:t>
            </a:r>
          </a:p>
          <a:p>
            <a:pPr lvl="2"/>
            <a:r>
              <a:rPr lang="en-US" dirty="0" smtClean="0"/>
              <a:t>Additional data, studies, or analyses</a:t>
            </a:r>
          </a:p>
          <a:p>
            <a:pPr lvl="2"/>
            <a:r>
              <a:rPr lang="en-US" dirty="0" smtClean="0"/>
              <a:t>O&amp;M, EAP, training, and other recurrent needs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496959" y="6381750"/>
            <a:ext cx="21336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9F62F73-9FBA-4CAC-A876-03D9916DC493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 Appendices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3886200"/>
          </a:xfrm>
        </p:spPr>
        <p:txBody>
          <a:bodyPr/>
          <a:lstStyle/>
          <a:p>
            <a:r>
              <a:rPr lang="en-US" u="sng" dirty="0" smtClean="0"/>
              <a:t>Appendix A</a:t>
            </a:r>
            <a:r>
              <a:rPr lang="en-US" dirty="0" smtClean="0"/>
              <a:t>: Excluded Potential Failure Modes</a:t>
            </a:r>
          </a:p>
          <a:p>
            <a:r>
              <a:rPr lang="en-US" u="sng" dirty="0" smtClean="0"/>
              <a:t>Appendix B</a:t>
            </a:r>
            <a:r>
              <a:rPr lang="en-US" dirty="0" smtClean="0"/>
              <a:t>: Monitoring and Instrumentation Data</a:t>
            </a:r>
          </a:p>
          <a:p>
            <a:r>
              <a:rPr lang="en-US" u="sng" dirty="0" smtClean="0"/>
              <a:t>Appendix C</a:t>
            </a:r>
            <a:r>
              <a:rPr lang="en-US" dirty="0" smtClean="0"/>
              <a:t>: Summary of Intermediate Inspections</a:t>
            </a:r>
          </a:p>
          <a:p>
            <a:r>
              <a:rPr lang="en-US" u="sng" dirty="0" smtClean="0"/>
              <a:t>Appendix D</a:t>
            </a:r>
            <a:r>
              <a:rPr lang="en-US" dirty="0" smtClean="0"/>
              <a:t>: Periodic Inspection Photographs</a:t>
            </a:r>
          </a:p>
          <a:p>
            <a:r>
              <a:rPr lang="en-US" u="sng" dirty="0" smtClean="0"/>
              <a:t>Appendix E</a:t>
            </a:r>
            <a:r>
              <a:rPr lang="en-US" dirty="0" smtClean="0"/>
              <a:t>: Periodic Inspection Notes or Trip Reports</a:t>
            </a:r>
          </a:p>
          <a:p>
            <a:r>
              <a:rPr lang="en-US" u="sng" dirty="0" smtClean="0"/>
              <a:t>Appendix F</a:t>
            </a:r>
            <a:r>
              <a:rPr lang="en-US" dirty="0" smtClean="0"/>
              <a:t>: References</a:t>
            </a:r>
          </a:p>
          <a:p>
            <a:r>
              <a:rPr lang="en-US" u="sng" dirty="0" smtClean="0"/>
              <a:t>Appendix G</a:t>
            </a:r>
            <a:r>
              <a:rPr lang="en-US" dirty="0" smtClean="0"/>
              <a:t>: DQC and RMC Review Documentation</a:t>
            </a:r>
          </a:p>
          <a:p>
            <a:r>
              <a:rPr lang="en-US" dirty="0" smtClean="0"/>
              <a:t>Other?</a:t>
            </a:r>
          </a:p>
          <a:p>
            <a:endParaRPr lang="en-US" dirty="0" smtClean="0"/>
          </a:p>
          <a:p>
            <a:r>
              <a:rPr lang="en-US" dirty="0" smtClean="0"/>
              <a:t>Note: Format will change with new update to </a:t>
            </a:r>
          </a:p>
          <a:p>
            <a:pPr>
              <a:buNone/>
            </a:pPr>
            <a:r>
              <a:rPr lang="en-US" dirty="0" smtClean="0"/>
              <a:t>	ER 1110-2-1156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496959" y="6381750"/>
            <a:ext cx="21336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9F62F73-9FBA-4CAC-A876-03D9916DC493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Flood Inundation Fact Sheet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3496959" y="6381750"/>
            <a:ext cx="2133600" cy="476250"/>
          </a:xfrm>
          <a:prstGeom prst="rect">
            <a:avLst/>
          </a:prstGeom>
        </p:spPr>
        <p:txBody>
          <a:bodyPr/>
          <a:lstStyle/>
          <a:p>
            <a:fld id="{C7F4175E-0488-4B5B-9A28-7AF0193AFD40}" type="slidenum">
              <a:rPr lang="en-US" smtClean="0"/>
              <a:pPr/>
              <a:t>43</a:t>
            </a:fld>
            <a:endParaRPr lang="en-US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95400"/>
            <a:ext cx="3753364" cy="48463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1295400"/>
            <a:ext cx="3752163" cy="48463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81000" y="64008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Format still under development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Review Process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496959" y="6381750"/>
            <a:ext cx="21336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9F62F73-9FBA-4CAC-A876-03D9916DC493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Technical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Does not impact normal review process any more than is necessary.</a:t>
            </a:r>
          </a:p>
          <a:p>
            <a:r>
              <a:rPr lang="en-US" dirty="0" smtClean="0"/>
              <a:t>Perform DQC and submit report to MSC DSO for approval within 90 days as normal.</a:t>
            </a:r>
          </a:p>
          <a:p>
            <a:pPr lvl="1"/>
            <a:r>
              <a:rPr lang="en-US" dirty="0" smtClean="0"/>
              <a:t>Include facilitator review and certification within the 90-day report submission period.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496959" y="6381750"/>
            <a:ext cx="2133600" cy="476250"/>
          </a:xfrm>
          <a:prstGeom prst="rect">
            <a:avLst/>
          </a:prstGeom>
        </p:spPr>
        <p:txBody>
          <a:bodyPr/>
          <a:lstStyle/>
          <a:p>
            <a:fld id="{C7F4175E-0488-4B5B-9A28-7AF0193AFD40}" type="slidenum">
              <a:rPr lang="en-US" smtClean="0"/>
              <a:pPr/>
              <a:t>45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Consistency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PA reports completed between SOG meetings are reviewed concurrently for “corporate” consistency with respect to their evaluations, recommendations, and documentation before presenting the results to the SOG.</a:t>
            </a:r>
          </a:p>
          <a:p>
            <a:r>
              <a:rPr lang="en-US" sz="2800" dirty="0" smtClean="0"/>
              <a:t>May occur outside 90-day period per SOG schedule.</a:t>
            </a:r>
          </a:p>
          <a:p>
            <a:r>
              <a:rPr lang="en-US" sz="2800" dirty="0" smtClean="0"/>
              <a:t>Revisions may be requested based on consistency or SOG review.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496959" y="6381750"/>
            <a:ext cx="2133600" cy="476250"/>
          </a:xfrm>
          <a:prstGeom prst="rect">
            <a:avLst/>
          </a:prstGeom>
        </p:spPr>
        <p:txBody>
          <a:bodyPr/>
          <a:lstStyle/>
          <a:p>
            <a:fld id="{C7F4175E-0488-4B5B-9A28-7AF0193AFD40}" type="slidenum">
              <a:rPr lang="en-US" smtClean="0"/>
              <a:pPr/>
              <a:t>46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SOG and HQUSACE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PA team performs a DSAC review and recommends any changes along with justification to the SOG.</a:t>
            </a:r>
          </a:p>
          <a:p>
            <a:r>
              <a:rPr lang="en-US" sz="2800" dirty="0" smtClean="0"/>
              <a:t>District team leader or DSPM  or facilitator ? will typically present results to the SOG via web meeting (~5 to 10 minutes).</a:t>
            </a:r>
          </a:p>
          <a:p>
            <a:pPr lvl="1"/>
            <a:r>
              <a:rPr lang="en-US" dirty="0" smtClean="0"/>
              <a:t>District DSO is welcome to present the results to the SOG in controversial cases.</a:t>
            </a:r>
          </a:p>
          <a:p>
            <a:r>
              <a:rPr lang="en-US" sz="2800" dirty="0" smtClean="0"/>
              <a:t>SOG recommends a DSAC to the HQUSACE DSO for decision.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496959" y="6381750"/>
            <a:ext cx="2133600" cy="476250"/>
          </a:xfrm>
          <a:prstGeom prst="rect">
            <a:avLst/>
          </a:prstGeom>
        </p:spPr>
        <p:txBody>
          <a:bodyPr/>
          <a:lstStyle/>
          <a:p>
            <a:fld id="{C7F4175E-0488-4B5B-9A28-7AF0193AFD40}" type="slidenum">
              <a:rPr lang="en-US" smtClean="0"/>
              <a:pPr/>
              <a:t>47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Electronic Archiving of Report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600200"/>
            <a:ext cx="6096000" cy="3886200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2800" dirty="0" smtClean="0"/>
              <a:t>Upload a PDF copy of the final approved PA report to the RADS II website for access and electronic archival purposes.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496959" y="6381750"/>
            <a:ext cx="2133600" cy="476250"/>
          </a:xfrm>
          <a:prstGeom prst="rect">
            <a:avLst/>
          </a:prstGeom>
        </p:spPr>
        <p:txBody>
          <a:bodyPr/>
          <a:lstStyle/>
          <a:p>
            <a:fld id="{C7F4175E-0488-4B5B-9A28-7AF0193AFD40}" type="slidenum">
              <a:rPr lang="en-US" smtClean="0"/>
              <a:pPr/>
              <a:t>48</a:t>
            </a:fld>
            <a:endParaRPr lang="en-US" dirty="0"/>
          </a:p>
        </p:txBody>
      </p:sp>
      <p:pic>
        <p:nvPicPr>
          <p:cNvPr id="139267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90800" y="1748362"/>
            <a:ext cx="6096000" cy="12996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6807" name="Picture 7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200" y="1752600"/>
            <a:ext cx="937846" cy="449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13" name="Straight Arrow Connector 12"/>
          <p:cNvCxnSpPr/>
          <p:nvPr/>
        </p:nvCxnSpPr>
        <p:spPr>
          <a:xfrm flipH="1">
            <a:off x="1219200" y="3657600"/>
            <a:ext cx="685800" cy="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Responsibilities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496959" y="6381750"/>
            <a:ext cx="2133600" cy="476250"/>
          </a:xfrm>
          <a:prstGeom prst="rect">
            <a:avLst/>
          </a:prstGeom>
        </p:spPr>
        <p:txBody>
          <a:bodyPr/>
          <a:lstStyle/>
          <a:p>
            <a:fld id="{C7F4175E-0488-4B5B-9A28-7AF0193AFD40}" type="slidenum">
              <a:rPr lang="en-US" smtClean="0"/>
              <a:pPr/>
              <a:t>49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Periodic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A </a:t>
            </a:r>
            <a:r>
              <a:rPr lang="en-US" sz="2400" u="sng" dirty="0" smtClean="0"/>
              <a:t>routine</a:t>
            </a:r>
            <a:r>
              <a:rPr lang="en-US" sz="2400" dirty="0" smtClean="0"/>
              <a:t> dam safety activity consisting of an inspection, typically a Periodic Inspection (PI), a Potential Failure Mode Analysis (PFMA) and risk assessment.</a:t>
            </a:r>
          </a:p>
          <a:p>
            <a:pPr lvl="1"/>
            <a:r>
              <a:rPr lang="en-US" sz="2400" dirty="0" smtClean="0"/>
              <a:t>Based on existing data and limited development of estimated consequences.</a:t>
            </a:r>
          </a:p>
          <a:p>
            <a:pPr lvl="1"/>
            <a:r>
              <a:rPr lang="en-US" sz="2400" dirty="0" smtClean="0"/>
              <a:t>Completed by a facilitated team consisting mostly of district personnel (i.e., this is </a:t>
            </a:r>
            <a:r>
              <a:rPr lang="en-US" sz="2400" u="sng" dirty="0" smtClean="0"/>
              <a:t>not</a:t>
            </a:r>
            <a:r>
              <a:rPr lang="en-US" sz="2400" dirty="0" smtClean="0"/>
              <a:t> a cadre activity).</a:t>
            </a:r>
          </a:p>
          <a:p>
            <a:pPr lvl="1"/>
            <a:r>
              <a:rPr lang="en-US" sz="2400" dirty="0" smtClean="0"/>
              <a:t>Chance to evaluate the design, analysis, construction, and condition of a dam project, and the results of the SPRA or previous risk assessments in more detail.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496959" y="6381750"/>
            <a:ext cx="2133600" cy="476250"/>
          </a:xfrm>
          <a:prstGeom prst="rect">
            <a:avLst/>
          </a:prstGeom>
        </p:spPr>
        <p:txBody>
          <a:bodyPr/>
          <a:lstStyle/>
          <a:p>
            <a:fld id="{C7F4175E-0488-4B5B-9A28-7AF0193AFD40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District’s PA Team Leader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Leads the PA team and coordinates with the facilitator and any other technical experts needed from outside the district to accomplish the completion of the PA.</a:t>
            </a:r>
          </a:p>
          <a:p>
            <a:r>
              <a:rPr lang="en-US" sz="2400" dirty="0" smtClean="0"/>
              <a:t>Coordinates data retrieval and upload.</a:t>
            </a:r>
          </a:p>
          <a:p>
            <a:r>
              <a:rPr lang="en-US" sz="2400" dirty="0" smtClean="0"/>
              <a:t>Coordinates travel logistics.</a:t>
            </a:r>
          </a:p>
          <a:p>
            <a:r>
              <a:rPr lang="en-US" sz="2400" dirty="0" smtClean="0"/>
              <a:t>Coordinates the DQC review and SOG presentation.</a:t>
            </a:r>
          </a:p>
          <a:p>
            <a:r>
              <a:rPr lang="en-US" sz="2400" dirty="0" smtClean="0"/>
              <a:t>Coordinates report completion.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496959" y="6381750"/>
            <a:ext cx="2133600" cy="476250"/>
          </a:xfrm>
          <a:prstGeom prst="rect">
            <a:avLst/>
          </a:prstGeom>
        </p:spPr>
        <p:txBody>
          <a:bodyPr/>
          <a:lstStyle/>
          <a:p>
            <a:fld id="{C7F4175E-0488-4B5B-9A28-7AF0193AFD40}" type="slidenum">
              <a:rPr lang="en-US" smtClean="0"/>
              <a:pPr/>
              <a:t>50</a:t>
            </a:fld>
            <a:endParaRPr lang="en-US" dirty="0"/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57600" y="4572000"/>
            <a:ext cx="1821741" cy="1821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District’s PA Team: Who?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Appropriate experts from engineering and operations who will participate in the PFMA and risk assessment.</a:t>
            </a:r>
          </a:p>
          <a:p>
            <a:pPr lvl="1"/>
            <a:r>
              <a:rPr lang="en-US" sz="2400" dirty="0" smtClean="0"/>
              <a:t>Staff most knowledgeable of the dam, dam safety, and technical disciplines.</a:t>
            </a:r>
          </a:p>
          <a:p>
            <a:r>
              <a:rPr lang="en-US" sz="2400" dirty="0" smtClean="0"/>
              <a:t>Other dam experts from outside the district may also be called upon to participate.</a:t>
            </a:r>
          </a:p>
          <a:p>
            <a:r>
              <a:rPr lang="en-US" sz="2400" dirty="0" smtClean="0"/>
              <a:t>A note-taker to capture key points of discussion, not just transcribe flip chart sheets.</a:t>
            </a:r>
          </a:p>
          <a:p>
            <a:r>
              <a:rPr lang="en-US" sz="2400" dirty="0" smtClean="0"/>
              <a:t>Observers to learn how to complete the PFMA and risk assessment portions of the PA.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496959" y="6381750"/>
            <a:ext cx="2133600" cy="476250"/>
          </a:xfrm>
          <a:prstGeom prst="rect">
            <a:avLst/>
          </a:prstGeom>
        </p:spPr>
        <p:txBody>
          <a:bodyPr/>
          <a:lstStyle/>
          <a:p>
            <a:fld id="{C7F4175E-0488-4B5B-9A28-7AF0193AFD40}" type="slidenum">
              <a:rPr lang="en-US" smtClean="0"/>
              <a:pPr/>
              <a:t>51</a:t>
            </a:fld>
            <a:endParaRPr lang="en-US" dirty="0"/>
          </a:p>
        </p:txBody>
      </p:sp>
      <p:pic>
        <p:nvPicPr>
          <p:cNvPr id="7" name="Picture 4" descr="http://t2.gstatic.com/images?q=tbn:ANd9GcQ8XsnfsfbbCwzV6JffumgcZuii7W9nelzpCYrFxhCQqr6iQvtm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" y="76200"/>
            <a:ext cx="1220771" cy="91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District’s PA Team: What?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3886200"/>
          </a:xfrm>
        </p:spPr>
        <p:txBody>
          <a:bodyPr/>
          <a:lstStyle/>
          <a:p>
            <a:r>
              <a:rPr lang="en-US" sz="2400" dirty="0" smtClean="0"/>
              <a:t>Compiles all background data and uploads to RADS II.</a:t>
            </a:r>
          </a:p>
          <a:p>
            <a:r>
              <a:rPr lang="en-US" sz="2400" dirty="0" smtClean="0"/>
              <a:t>Prepares some draft report chapters prior to the PFMA.</a:t>
            </a:r>
          </a:p>
          <a:p>
            <a:r>
              <a:rPr lang="en-US" sz="2400" dirty="0" smtClean="0"/>
              <a:t>Reviews the background data prior to the PFMA.</a:t>
            </a:r>
          </a:p>
          <a:p>
            <a:r>
              <a:rPr lang="en-US" sz="2400" dirty="0" smtClean="0"/>
              <a:t>Participates in the PFMA and risk assessment.</a:t>
            </a:r>
          </a:p>
          <a:p>
            <a:pPr lvl="1"/>
            <a:r>
              <a:rPr lang="en-US" sz="2400" dirty="0" smtClean="0"/>
              <a:t>PA team leader or DSPM conducts the out-briefing.</a:t>
            </a:r>
          </a:p>
          <a:p>
            <a:r>
              <a:rPr lang="en-US" sz="2400" dirty="0" smtClean="0"/>
              <a:t>Finalizes the report upon completion of the risk assessment and draft chapters completion.</a:t>
            </a:r>
          </a:p>
          <a:p>
            <a:r>
              <a:rPr lang="en-US" sz="2400" dirty="0" smtClean="0"/>
              <a:t>Incorporates the PI findings.</a:t>
            </a:r>
          </a:p>
          <a:p>
            <a:r>
              <a:rPr lang="en-US" sz="2400" dirty="0" smtClean="0"/>
              <a:t>Resolves any comments from DQC, consistency, and SOG reviews.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496959" y="6381750"/>
            <a:ext cx="2133600" cy="476250"/>
          </a:xfrm>
          <a:prstGeom prst="rect">
            <a:avLst/>
          </a:prstGeom>
        </p:spPr>
        <p:txBody>
          <a:bodyPr/>
          <a:lstStyle/>
          <a:p>
            <a:fld id="{C7F4175E-0488-4B5B-9A28-7AF0193AFD40}" type="slidenum">
              <a:rPr lang="en-US" smtClean="0"/>
              <a:pPr/>
              <a:t>52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MMC Production Center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Provides baseline consequence estimates, warning time sensitivities for life loss estimates, and inundation mapping products.</a:t>
            </a:r>
          </a:p>
          <a:p>
            <a:r>
              <a:rPr lang="en-US" sz="2400" dirty="0" smtClean="0"/>
              <a:t>Uploads mapping products to MMC web application.</a:t>
            </a:r>
          </a:p>
          <a:p>
            <a:r>
              <a:rPr lang="en-US" sz="2400" dirty="0" smtClean="0"/>
              <a:t>Provides Consequence Assessment Report describing modeling assumptions.</a:t>
            </a:r>
          </a:p>
          <a:p>
            <a:r>
              <a:rPr lang="en-US" sz="2400" dirty="0" smtClean="0"/>
              <a:t>Provides CTS spreadsheet with results.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496959" y="6381750"/>
            <a:ext cx="2133600" cy="476250"/>
          </a:xfrm>
          <a:prstGeom prst="rect">
            <a:avLst/>
          </a:prstGeom>
        </p:spPr>
        <p:txBody>
          <a:bodyPr/>
          <a:lstStyle/>
          <a:p>
            <a:fld id="{C7F4175E-0488-4B5B-9A28-7AF0193AFD40}" type="slidenum">
              <a:rPr lang="en-US" smtClean="0"/>
              <a:pPr/>
              <a:t>53</a:t>
            </a:fld>
            <a:endParaRPr lang="en-US" dirty="0"/>
          </a:p>
        </p:txBody>
      </p:sp>
      <p:pic>
        <p:nvPicPr>
          <p:cNvPr id="109572" name="Picture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810000" y="5029200"/>
            <a:ext cx="1524000" cy="1057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Facilitator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400" dirty="0" smtClean="0"/>
              <a:t>Verifies appropriate district staff is assigned to PA team.</a:t>
            </a:r>
          </a:p>
          <a:p>
            <a:r>
              <a:rPr lang="en-US" sz="2400" dirty="0" smtClean="0"/>
              <a:t>Coordinates with district’s PA team leader on logistics and scheduling site visit, PFMA, and risk assessment.</a:t>
            </a:r>
          </a:p>
          <a:p>
            <a:r>
              <a:rPr lang="en-US" sz="2400" dirty="0" smtClean="0"/>
              <a:t>Facilitates the PFMA and risk assessment.</a:t>
            </a:r>
          </a:p>
          <a:p>
            <a:pPr lvl="1"/>
            <a:r>
              <a:rPr lang="en-US" sz="2400" dirty="0" smtClean="0"/>
              <a:t>Mentors district staff and facilitator trainees.</a:t>
            </a:r>
          </a:p>
          <a:p>
            <a:r>
              <a:rPr lang="en-US" sz="2400" dirty="0" smtClean="0"/>
              <a:t>Participates in the DQC review and certifies the report to document the PA team’s concurrence.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496959" y="6381750"/>
            <a:ext cx="2133600" cy="476250"/>
          </a:xfrm>
          <a:prstGeom prst="rect">
            <a:avLst/>
          </a:prstGeom>
        </p:spPr>
        <p:txBody>
          <a:bodyPr/>
          <a:lstStyle/>
          <a:p>
            <a:fld id="{C7F4175E-0488-4B5B-9A28-7AF0193AFD40}" type="slidenum">
              <a:rPr lang="en-US" smtClean="0"/>
              <a:pPr/>
              <a:t>54</a:t>
            </a:fld>
            <a:endParaRPr lang="en-US" dirty="0"/>
          </a:p>
        </p:txBody>
      </p:sp>
      <p:pic>
        <p:nvPicPr>
          <p:cNvPr id="5" name="Picture 2" descr="http://t0.gstatic.com/images?q=tbn:ANd9GcSX4i4F4EV84PJ_fiXgqS6b1BCbzmJq_x5zD5L_vxJg7OCGTzT-ew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EFCFD"/>
              </a:clrFrom>
              <a:clrTo>
                <a:srgbClr val="FEFC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81400" y="4648200"/>
            <a:ext cx="1918322" cy="137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Management Center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Helps identify dams for PA’s each year.</a:t>
            </a:r>
          </a:p>
          <a:p>
            <a:r>
              <a:rPr lang="en-US" sz="2400" dirty="0" smtClean="0"/>
              <a:t>Coordinates with the MMC Production Center.</a:t>
            </a:r>
          </a:p>
          <a:p>
            <a:r>
              <a:rPr lang="en-US" sz="2400" dirty="0" smtClean="0"/>
              <a:t>Assigns facilitators and conducts facilitator training.</a:t>
            </a:r>
          </a:p>
          <a:p>
            <a:r>
              <a:rPr lang="en-US" sz="2400" dirty="0" smtClean="0"/>
              <a:t>Coordinates a consistency review of PA reports.</a:t>
            </a:r>
          </a:p>
          <a:p>
            <a:r>
              <a:rPr lang="en-US" sz="2400" dirty="0" smtClean="0"/>
              <a:t>Coordinates PA presentations to SOG. </a:t>
            </a:r>
          </a:p>
          <a:p>
            <a:r>
              <a:rPr lang="en-US" sz="2400" dirty="0" smtClean="0"/>
              <a:t>Prioritizes non-routine recommendations from PA reports related to Wedge funding on a national level considering DSAC rating as well as other important factors.</a:t>
            </a:r>
          </a:p>
          <a:p>
            <a:pPr lvl="1"/>
            <a:r>
              <a:rPr lang="en-US" sz="2400" dirty="0" smtClean="0"/>
              <a:t>In most cases, this involves first performing an IES.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496959" y="6381750"/>
            <a:ext cx="2133600" cy="476250"/>
          </a:xfrm>
          <a:prstGeom prst="rect">
            <a:avLst/>
          </a:prstGeom>
        </p:spPr>
        <p:txBody>
          <a:bodyPr/>
          <a:lstStyle/>
          <a:p>
            <a:fld id="{C7F4175E-0488-4B5B-9A28-7AF0193AFD40}" type="slidenum">
              <a:rPr lang="en-US" smtClean="0"/>
              <a:pPr/>
              <a:t>55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District’s Dam Safety Officer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Recommends PA report for MSC DSO approval.</a:t>
            </a:r>
          </a:p>
          <a:p>
            <a:r>
              <a:rPr lang="en-US" sz="2800" dirty="0" smtClean="0"/>
              <a:t>Coordinates with PPPMD and Operations Divisions to develop schedules and any funding prioritization for routine PA recommendations.</a:t>
            </a:r>
          </a:p>
          <a:p>
            <a:r>
              <a:rPr lang="en-US" sz="2800" dirty="0" smtClean="0"/>
              <a:t>Coordinates with RMC for prioritization and funding of non-routine (Wedge-funded) PA recommendations.</a:t>
            </a:r>
          </a:p>
          <a:p>
            <a:r>
              <a:rPr lang="en-US" sz="2800" dirty="0" smtClean="0"/>
              <a:t>Uses PA process to educate staff.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496959" y="6381750"/>
            <a:ext cx="2133600" cy="476250"/>
          </a:xfrm>
          <a:prstGeom prst="rect">
            <a:avLst/>
          </a:prstGeom>
        </p:spPr>
        <p:txBody>
          <a:bodyPr/>
          <a:lstStyle/>
          <a:p>
            <a:fld id="{C7F4175E-0488-4B5B-9A28-7AF0193AFD40}" type="slidenum">
              <a:rPr lang="en-US" smtClean="0"/>
              <a:pPr/>
              <a:t>56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SOG and HQUSACE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SOG reviews the PA results and recommended DSAC and justification.</a:t>
            </a:r>
          </a:p>
          <a:p>
            <a:r>
              <a:rPr lang="en-US" dirty="0" smtClean="0"/>
              <a:t>SOG recommends DSAC to HQUSACE DSO for decision.</a:t>
            </a:r>
          </a:p>
          <a:p>
            <a:r>
              <a:rPr lang="en-US" dirty="0" smtClean="0"/>
              <a:t>The project is placed in a DSAC queue and depending on the outcome, recommended actions are prioritized within inventory.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496959" y="6381750"/>
            <a:ext cx="2133600" cy="476250"/>
          </a:xfrm>
          <a:prstGeom prst="rect">
            <a:avLst/>
          </a:prstGeom>
        </p:spPr>
        <p:txBody>
          <a:bodyPr/>
          <a:lstStyle/>
          <a:p>
            <a:fld id="{C7F4175E-0488-4B5B-9A28-7AF0193AFD40}" type="slidenum">
              <a:rPr lang="en-US" smtClean="0"/>
              <a:pPr/>
              <a:t>57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Schedule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496959" y="6381750"/>
            <a:ext cx="2133600" cy="476250"/>
          </a:xfrm>
          <a:prstGeom prst="rect">
            <a:avLst/>
          </a:prstGeom>
        </p:spPr>
        <p:txBody>
          <a:bodyPr/>
          <a:lstStyle/>
          <a:p>
            <a:fld id="{C7F4175E-0488-4B5B-9A28-7AF0193AFD40}" type="slidenum">
              <a:rPr lang="en-US" smtClean="0"/>
              <a:pPr/>
              <a:t>58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3886200"/>
          </a:xfrm>
        </p:spPr>
        <p:txBody>
          <a:bodyPr/>
          <a:lstStyle/>
          <a:p>
            <a:r>
              <a:rPr lang="en-US" dirty="0" smtClean="0"/>
              <a:t>Will transition to the new process</a:t>
            </a:r>
          </a:p>
          <a:p>
            <a:r>
              <a:rPr lang="en-US" dirty="0" smtClean="0"/>
              <a:t>Complete implementation by FY 2015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496959" y="6381750"/>
            <a:ext cx="2133600" cy="476250"/>
          </a:xfrm>
          <a:prstGeom prst="rect">
            <a:avLst/>
          </a:prstGeom>
        </p:spPr>
        <p:txBody>
          <a:bodyPr/>
          <a:lstStyle/>
          <a:p>
            <a:fld id="{C7F4175E-0488-4B5B-9A28-7AF0193AFD40}" type="slidenum">
              <a:rPr lang="en-US" smtClean="0"/>
              <a:pPr/>
              <a:t>59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Outcome and Purpose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400" dirty="0" smtClean="0"/>
              <a:t>Evaluate the project vulnerabilities and associated risks, including non-breach risks.</a:t>
            </a:r>
          </a:p>
          <a:p>
            <a:pPr lvl="0"/>
            <a:r>
              <a:rPr lang="en-US" sz="2400" dirty="0" smtClean="0"/>
              <a:t>Reevaluate the DSAC, possibly recommend a change.</a:t>
            </a:r>
          </a:p>
          <a:p>
            <a:pPr lvl="0"/>
            <a:r>
              <a:rPr lang="en-US" sz="2400" dirty="0" smtClean="0"/>
              <a:t>Review and revise the IRRM plan, if necessary.</a:t>
            </a:r>
          </a:p>
          <a:p>
            <a:pPr lvl="0"/>
            <a:r>
              <a:rPr lang="en-US" sz="2400" dirty="0" smtClean="0"/>
              <a:t>Identify O&amp;M, monitoring, emergency management, training, and other ongoing needs.</a:t>
            </a:r>
          </a:p>
          <a:p>
            <a:pPr lvl="0"/>
            <a:r>
              <a:rPr lang="en-US" sz="2400" dirty="0" smtClean="0"/>
              <a:t>Identify and prioritize any data collection, analyses, and study needs.</a:t>
            </a:r>
          </a:p>
          <a:p>
            <a:pPr lvl="0"/>
            <a:r>
              <a:rPr lang="en-US" sz="2400" dirty="0" smtClean="0"/>
              <a:t>Provide a better understanding of vulnerabilities and a basis for future dam safety inspections and activities.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496959" y="6381750"/>
            <a:ext cx="2133600" cy="476250"/>
          </a:xfrm>
          <a:prstGeom prst="rect">
            <a:avLst/>
          </a:prstGeom>
        </p:spPr>
        <p:txBody>
          <a:bodyPr/>
          <a:lstStyle/>
          <a:p>
            <a:fld id="{C7F4175E-0488-4B5B-9A28-7AF0193AFD40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 to Using New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First priority for inundation mapping and MMC products.</a:t>
            </a:r>
          </a:p>
          <a:p>
            <a:r>
              <a:rPr lang="en-US" sz="2400" dirty="0" smtClean="0"/>
              <a:t>DSAC review and adjustment, if appropriate.</a:t>
            </a:r>
          </a:p>
          <a:p>
            <a:r>
              <a:rPr lang="en-US" sz="2400" dirty="0" smtClean="0"/>
              <a:t>Better understanding of risks.</a:t>
            </a:r>
          </a:p>
          <a:p>
            <a:r>
              <a:rPr lang="en-US" sz="2400" dirty="0" smtClean="0"/>
              <a:t>Projects with completed PA are higher priority for IES.</a:t>
            </a:r>
          </a:p>
          <a:p>
            <a:r>
              <a:rPr lang="en-US" sz="2400" dirty="0" smtClean="0"/>
              <a:t>Training and experience for district personnel.</a:t>
            </a:r>
          </a:p>
          <a:p>
            <a:r>
              <a:rPr lang="en-US" sz="2400" dirty="0" smtClean="0"/>
              <a:t>Facilitator cadre assigned to new process PA’s first.</a:t>
            </a:r>
          </a:p>
          <a:p>
            <a:r>
              <a:rPr lang="en-US" sz="2400" dirty="0" smtClean="0"/>
              <a:t>RMC coordinates facilitator assignments.</a:t>
            </a:r>
          </a:p>
          <a:p>
            <a:r>
              <a:rPr lang="en-US" sz="2400" dirty="0" smtClean="0"/>
              <a:t>Facilitators will be trained on dams undergoing new process (greater good of USACE).</a:t>
            </a:r>
          </a:p>
          <a:p>
            <a:r>
              <a:rPr lang="en-US" sz="2400" dirty="0" smtClean="0"/>
              <a:t>Product will meet current standards.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496959" y="6381750"/>
            <a:ext cx="2133600" cy="476250"/>
          </a:xfrm>
          <a:prstGeom prst="rect">
            <a:avLst/>
          </a:prstGeom>
        </p:spPr>
        <p:txBody>
          <a:bodyPr/>
          <a:lstStyle/>
          <a:p>
            <a:fld id="{C7F4175E-0488-4B5B-9A28-7AF0193AFD40}" type="slidenum">
              <a:rPr lang="en-US" smtClean="0"/>
              <a:pPr/>
              <a:t>60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Proper scheduling and sequencing of the PA activities by the PA team lead will be critical.</a:t>
            </a:r>
          </a:p>
          <a:p>
            <a:pPr lvl="1"/>
            <a:r>
              <a:rPr lang="en-US" sz="2400" dirty="0" smtClean="0"/>
              <a:t>Need to engage and coordinate with the facilitator, engineering and other technical staff, operations/field personnel, and MMC Production Center.</a:t>
            </a:r>
          </a:p>
          <a:p>
            <a:r>
              <a:rPr lang="en-US" sz="2400" dirty="0" smtClean="0"/>
              <a:t>The duration of the PI and proximity of the projects to the district office can vary greatly.</a:t>
            </a:r>
          </a:p>
          <a:p>
            <a:pPr lvl="1"/>
            <a:r>
              <a:rPr lang="en-US" sz="2400" dirty="0" smtClean="0"/>
              <a:t>It may not be practical to schedule site visit, PFMA, and risk assessment in conjunction with the PI.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496959" y="6381750"/>
            <a:ext cx="2133600" cy="476250"/>
          </a:xfrm>
          <a:prstGeom prst="rect">
            <a:avLst/>
          </a:prstGeom>
        </p:spPr>
        <p:txBody>
          <a:bodyPr/>
          <a:lstStyle/>
          <a:p>
            <a:fld id="{C7F4175E-0488-4B5B-9A28-7AF0193AFD40}" type="slidenum">
              <a:rPr lang="en-US" smtClean="0"/>
              <a:pPr/>
              <a:t>61</a:t>
            </a:fld>
            <a:endParaRPr lang="en-US" dirty="0"/>
          </a:p>
        </p:txBody>
      </p:sp>
      <p:pic>
        <p:nvPicPr>
          <p:cNvPr id="251908" name="Picture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6200" y="762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Schedule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Scheduling PA’s and facilitators will be a challenge. </a:t>
            </a:r>
          </a:p>
          <a:p>
            <a:r>
              <a:rPr lang="en-US" sz="2400" dirty="0" smtClean="0"/>
              <a:t>It is </a:t>
            </a:r>
            <a:r>
              <a:rPr lang="en-US" sz="2400" u="sng" dirty="0" smtClean="0"/>
              <a:t>essential</a:t>
            </a:r>
            <a:r>
              <a:rPr lang="en-US" sz="2400" dirty="0" smtClean="0"/>
              <a:t> that districts keep PI and PA schedules updated in </a:t>
            </a:r>
            <a:r>
              <a:rPr lang="en-US" sz="2400" u="sng" dirty="0" smtClean="0"/>
              <a:t>DSPMT</a:t>
            </a:r>
            <a:r>
              <a:rPr lang="en-US" sz="2400" dirty="0" smtClean="0"/>
              <a:t>.</a:t>
            </a:r>
          </a:p>
          <a:p>
            <a:pPr lvl="1"/>
            <a:r>
              <a:rPr lang="en-US" sz="2400" dirty="0" smtClean="0"/>
              <a:t>Used for scheduling projects, MMC, and facilitators.</a:t>
            </a:r>
          </a:p>
          <a:p>
            <a:r>
              <a:rPr lang="en-US" sz="2400" dirty="0" smtClean="0"/>
              <a:t>Generally, a PA will be performed once every 10 years.</a:t>
            </a:r>
          </a:p>
          <a:p>
            <a:pPr lvl="1"/>
            <a:r>
              <a:rPr lang="en-US" sz="2400" dirty="0" smtClean="0"/>
              <a:t>Unless the MSC DSO in coordination with the RMC recommends a more frequent schedule.</a:t>
            </a:r>
          </a:p>
          <a:p>
            <a:pPr lvl="1"/>
            <a:r>
              <a:rPr lang="en-US" sz="2400" dirty="0" smtClean="0"/>
              <a:t>Intervals in excess of 10 years require approval by the USACE DSO.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496959" y="6381750"/>
            <a:ext cx="2133600" cy="476250"/>
          </a:xfrm>
          <a:prstGeom prst="rect">
            <a:avLst/>
          </a:prstGeom>
        </p:spPr>
        <p:txBody>
          <a:bodyPr/>
          <a:lstStyle/>
          <a:p>
            <a:fld id="{C7F4175E-0488-4B5B-9A28-7AF0193AFD40}" type="slidenum">
              <a:rPr lang="en-US" smtClean="0"/>
              <a:pPr/>
              <a:t>62</a:t>
            </a:fld>
            <a:endParaRPr lang="en-US" dirty="0"/>
          </a:p>
        </p:txBody>
      </p:sp>
      <p:pic>
        <p:nvPicPr>
          <p:cNvPr id="7" name="Picture 2" descr="http://t3.gstatic.com/images?q=tbn:ANd9GcS3nBfoKCm6CrrV4slxbKWpY8aSxCjap51HJUg7QyY6z5aUicLzYw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240" t="19417" r="5882" b="18447"/>
          <a:stretch>
            <a:fillRect/>
          </a:stretch>
        </p:blipFill>
        <p:spPr bwMode="auto">
          <a:xfrm>
            <a:off x="76200" y="76200"/>
            <a:ext cx="1828800" cy="121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Exceptions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Projects that have an active IES or DSMS in progress may be excluded from a PA.</a:t>
            </a:r>
          </a:p>
          <a:p>
            <a:pPr lvl="1"/>
            <a:r>
              <a:rPr lang="en-US" dirty="0" smtClean="0"/>
              <a:t>Intermediate assessments may be required.</a:t>
            </a:r>
          </a:p>
          <a:p>
            <a:r>
              <a:rPr lang="en-US" dirty="0" smtClean="0"/>
              <a:t>Dams under construction for risk-reduction actions may be excluded from a PA.</a:t>
            </a:r>
          </a:p>
          <a:p>
            <a:pPr lvl="1"/>
            <a:r>
              <a:rPr lang="en-US" dirty="0" smtClean="0"/>
              <a:t>Additional intermediate inspections are required.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496959" y="6381750"/>
            <a:ext cx="2133600" cy="476250"/>
          </a:xfrm>
          <a:prstGeom prst="rect">
            <a:avLst/>
          </a:prstGeom>
        </p:spPr>
        <p:txBody>
          <a:bodyPr/>
          <a:lstStyle/>
          <a:p>
            <a:fld id="{C7F4175E-0488-4B5B-9A28-7AF0193AFD40}" type="slidenum">
              <a:rPr lang="en-US" smtClean="0"/>
              <a:pPr/>
              <a:t>63</a:t>
            </a:fld>
            <a:endParaRPr lang="en-US" dirty="0"/>
          </a:p>
        </p:txBody>
      </p:sp>
      <p:pic>
        <p:nvPicPr>
          <p:cNvPr id="249860" name="Picture 4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8347" y="152400"/>
            <a:ext cx="76605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Out-of-Cycle PA’s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PA can be performed outside the normal PI/PA schedule to accommodate unusual performance issues or other issues that need to be evaluated further to verify or re-establish priorities.</a:t>
            </a:r>
          </a:p>
          <a:p>
            <a:r>
              <a:rPr lang="en-US" sz="2400" dirty="0" smtClean="0"/>
              <a:t>Beginning 1 October 2012, DSAC reevaluations will no longer be based on reevaluating SPRA ratings.</a:t>
            </a:r>
          </a:p>
          <a:p>
            <a:pPr lvl="1"/>
            <a:r>
              <a:rPr lang="en-US" sz="2400" dirty="0" smtClean="0"/>
              <a:t>The new PA process will be required for all DSAC reevaluations, including those projects that are out of the normal PA cycle (district-funded except for facilitator).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496959" y="6381750"/>
            <a:ext cx="2133600" cy="476250"/>
          </a:xfrm>
          <a:prstGeom prst="rect">
            <a:avLst/>
          </a:prstGeom>
        </p:spPr>
        <p:txBody>
          <a:bodyPr/>
          <a:lstStyle/>
          <a:p>
            <a:fld id="{C7F4175E-0488-4B5B-9A28-7AF0193AFD40}" type="slidenum">
              <a:rPr lang="en-US" smtClean="0"/>
              <a:pPr/>
              <a:t>64</a:t>
            </a:fld>
            <a:endParaRPr lang="en-US" dirty="0"/>
          </a:p>
        </p:txBody>
      </p:sp>
      <p:pic>
        <p:nvPicPr>
          <p:cNvPr id="248838" name="Picture 6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305800" y="152400"/>
            <a:ext cx="648165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248839" name="Picture 7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28600" y="152400"/>
            <a:ext cx="648165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Preparation and On-Site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Scanning all background data, uploading to RADS II, and preparation of Chapters 2, 3, 5, 6, and 7 of the draft PA report should be prepared by the district at least 30 days prior to the site visit.</a:t>
            </a:r>
          </a:p>
          <a:p>
            <a:r>
              <a:rPr lang="en-US" sz="2800" dirty="0" smtClean="0"/>
              <a:t>The overall on-site duration of the PA will depend on the level of complexity of the project.</a:t>
            </a:r>
          </a:p>
          <a:p>
            <a:pPr lvl="1"/>
            <a:r>
              <a:rPr lang="en-US" dirty="0" smtClean="0"/>
              <a:t>Typically 7 to 8 days to complete the inspection, PFMA, risk assessment, and draft PA report.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496959" y="6381750"/>
            <a:ext cx="2133600" cy="476250"/>
          </a:xfrm>
          <a:prstGeom prst="rect">
            <a:avLst/>
          </a:prstGeom>
        </p:spPr>
        <p:txBody>
          <a:bodyPr/>
          <a:lstStyle/>
          <a:p>
            <a:fld id="{C7F4175E-0488-4B5B-9A28-7AF0193AFD40}" type="slidenum">
              <a:rPr lang="en-US" smtClean="0"/>
              <a:pPr/>
              <a:t>65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PA Budget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Cost varies depending upon quality of existing data, district preparation, and complexity of project.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Larger costs are typically associated with additional travel costs when site is distant from district office.</a:t>
            </a:r>
          </a:p>
          <a:p>
            <a:r>
              <a:rPr lang="en-US" sz="2400" u="sng" dirty="0" smtClean="0"/>
              <a:t>Excludes</a:t>
            </a:r>
            <a:r>
              <a:rPr lang="en-US" sz="2400" dirty="0" smtClean="0"/>
              <a:t> costs associated with traditional PI.</a:t>
            </a:r>
          </a:p>
          <a:p>
            <a:r>
              <a:rPr lang="en-US" sz="2400" dirty="0" smtClean="0"/>
              <a:t>Assumes site visit performed in conjunction with PI.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496959" y="6381750"/>
            <a:ext cx="2133600" cy="476250"/>
          </a:xfrm>
          <a:prstGeom prst="rect">
            <a:avLst/>
          </a:prstGeom>
        </p:spPr>
        <p:txBody>
          <a:bodyPr/>
          <a:lstStyle/>
          <a:p>
            <a:fld id="{C7F4175E-0488-4B5B-9A28-7AF0193AFD40}" type="slidenum">
              <a:rPr lang="en-US" smtClean="0"/>
              <a:pPr/>
              <a:t>66</a:t>
            </a:fld>
            <a:endParaRPr lang="en-US" dirty="0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/>
        </p:nvGraphicFramePr>
        <p:xfrm>
          <a:off x="1892300" y="2438400"/>
          <a:ext cx="5359400" cy="1261872"/>
        </p:xfrm>
        <a:graphic>
          <a:graphicData uri="http://schemas.openxmlformats.org/drawingml/2006/table">
            <a:tbl>
              <a:tblPr/>
              <a:tblGrid>
                <a:gridCol w="3556000"/>
                <a:gridCol w="711200"/>
                <a:gridCol w="381000"/>
                <a:gridCol w="711200"/>
              </a:tblGrid>
              <a:tr h="1619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Background 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Data (Scanning and Uploading to RADS)</a:t>
                      </a:r>
                      <a:endParaRPr lang="en-US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$5,000</a:t>
                      </a:r>
                      <a:endParaRPr lang="en-U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to</a:t>
                      </a:r>
                      <a:endParaRPr lang="en-U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$10,000</a:t>
                      </a:r>
                      <a:endParaRPr lang="en-U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Report Preparation (Chapters 2, 3, 5, 6, and 7)</a:t>
                      </a:r>
                      <a:endParaRPr lang="en-U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$5,000</a:t>
                      </a:r>
                      <a:endParaRPr lang="en-U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to</a:t>
                      </a:r>
                      <a:endParaRPr lang="en-U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$10,000</a:t>
                      </a:r>
                      <a:endParaRPr lang="en-U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PFMA and 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Risk 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Assessment</a:t>
                      </a:r>
                      <a:endParaRPr lang="en-US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$15,000</a:t>
                      </a:r>
                      <a:endParaRPr lang="en-U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to</a:t>
                      </a:r>
                      <a:endParaRPr lang="en-U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$45,000</a:t>
                      </a:r>
                      <a:endParaRPr lang="en-U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(Chapter 8, portions of Chapters 1 &amp; 9, Appendix 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A)</a:t>
                      </a:r>
                      <a:endParaRPr lang="en-US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Technical Review</a:t>
                      </a:r>
                      <a:endParaRPr lang="en-U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$1,000</a:t>
                      </a:r>
                      <a:endParaRPr lang="en-U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to</a:t>
                      </a:r>
                      <a:endParaRPr lang="en-U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$6,000</a:t>
                      </a:r>
                      <a:endParaRPr lang="en-U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Total</a:t>
                      </a:r>
                      <a:endParaRPr lang="en-U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$26,000</a:t>
                      </a:r>
                      <a:endParaRPr lang="en-U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to</a:t>
                      </a:r>
                      <a:endParaRPr lang="en-U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$71,000</a:t>
                      </a:r>
                      <a:endParaRPr lang="en-US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cxnSp>
        <p:nvCxnSpPr>
          <p:cNvPr id="6" name="Straight Arrow Connector 5"/>
          <p:cNvCxnSpPr/>
          <p:nvPr/>
        </p:nvCxnSpPr>
        <p:spPr>
          <a:xfrm>
            <a:off x="609600" y="2971800"/>
            <a:ext cx="1295401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09600" y="2971800"/>
            <a:ext cx="0" cy="838200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57200" y="3810000"/>
            <a:ext cx="304800" cy="152400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Questions, Comments, or Discussion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Thank you for your attention.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496959" y="6381750"/>
            <a:ext cx="21336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9F62F73-9FBA-4CAC-A876-03D9916DC493}" type="slidenum">
              <a:rPr lang="en-US" smtClean="0"/>
              <a:pPr>
                <a:defRPr/>
              </a:pPr>
              <a:t>67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Dilemma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PA’s will normally be conducted for all dams on a 10-year cycle, but more frequently as justified.</a:t>
            </a:r>
          </a:p>
          <a:p>
            <a:r>
              <a:rPr lang="en-US" sz="2400" dirty="0" smtClean="0"/>
              <a:t>With a very large inventory of dams, more than 1 PA would need to be completed each week on average.</a:t>
            </a:r>
          </a:p>
          <a:p>
            <a:pPr lvl="1"/>
            <a:r>
              <a:rPr lang="en-US" sz="2400" dirty="0" smtClean="0"/>
              <a:t>PI’s and PA’s shall not be contracted.</a:t>
            </a:r>
          </a:p>
          <a:p>
            <a:pPr lvl="1"/>
            <a:r>
              <a:rPr lang="en-US" sz="2400" dirty="0" smtClean="0"/>
              <a:t>Limited staff and budget.</a:t>
            </a:r>
          </a:p>
          <a:p>
            <a:r>
              <a:rPr lang="en-US" sz="2400" dirty="0" smtClean="0"/>
              <a:t>It was necessary to develop a streamlined process for ultimate inclusion in ER 1110-2-1156.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496959" y="6381750"/>
            <a:ext cx="21336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9F62F73-9FBA-4CAC-A876-03D9916DC493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192514" name="Picture 2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" y="76200"/>
            <a:ext cx="164455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Guiding Principles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400" dirty="0" smtClean="0"/>
              <a:t>Apply a higher level of rigor than SPRA to further identify and refine project risks, assess the DSAC, and recommend prioritization of activities.</a:t>
            </a:r>
          </a:p>
          <a:p>
            <a:pPr lvl="0"/>
            <a:r>
              <a:rPr lang="en-US" sz="2400" dirty="0" smtClean="0"/>
              <a:t>Perform the PA in conjunction with a PI for economy.</a:t>
            </a:r>
          </a:p>
          <a:p>
            <a:pPr lvl="0"/>
            <a:r>
              <a:rPr lang="en-US" sz="2400" dirty="0" smtClean="0"/>
              <a:t>Perform the majority of work on-site or at district office.</a:t>
            </a:r>
          </a:p>
          <a:p>
            <a:pPr lvl="0"/>
            <a:r>
              <a:rPr lang="en-US" sz="2400" dirty="0" smtClean="0"/>
              <a:t>Team is mostly comprised of district staff supplemented by facilitator and as needed with regional subject matter experts.</a:t>
            </a:r>
          </a:p>
          <a:p>
            <a:pPr lvl="0"/>
            <a:r>
              <a:rPr lang="en-US" sz="2400" dirty="0" smtClean="0"/>
              <a:t>Assess risks in a qualitative or semi-quantitative manner.</a:t>
            </a:r>
          </a:p>
          <a:p>
            <a:r>
              <a:rPr lang="en-US" sz="2400" dirty="0" smtClean="0"/>
              <a:t>Prepare a complete, concise and focused draft report before the team disbands (~7-8 days on-site).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496959" y="6381750"/>
            <a:ext cx="21336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9F62F73-9FBA-4CAC-A876-03D9916DC493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6200" y="762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Overall Workflow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496959" y="6381750"/>
            <a:ext cx="2133600" cy="476250"/>
          </a:xfrm>
          <a:prstGeom prst="rect">
            <a:avLst/>
          </a:prstGeom>
        </p:spPr>
        <p:txBody>
          <a:bodyPr/>
          <a:lstStyle/>
          <a:p>
            <a:fld id="{C7F4175E-0488-4B5B-9A28-7AF0193AFD40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Master">
  <a:themeElements>
    <a:clrScheme name="Title 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le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lide Master">
  <a:themeElements>
    <a:clrScheme name="Slide 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lide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6387</TotalTime>
  <Words>3865</Words>
  <Application>Microsoft Office PowerPoint</Application>
  <PresentationFormat>On-screen Show (4:3)</PresentationFormat>
  <Paragraphs>510</Paragraphs>
  <Slides>67</Slides>
  <Notes>11</Notes>
  <HiddenSlides>2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67</vt:i4>
      </vt:variant>
    </vt:vector>
  </HeadingPairs>
  <TitlesOfParts>
    <vt:vector size="69" baseType="lpstr">
      <vt:lpstr>Title Master</vt:lpstr>
      <vt:lpstr>Slide Master</vt:lpstr>
      <vt:lpstr>PERIODIC ASSESSMENTS</vt:lpstr>
      <vt:lpstr>Outline</vt:lpstr>
      <vt:lpstr>Purpose</vt:lpstr>
      <vt:lpstr>Slide 4</vt:lpstr>
      <vt:lpstr>Periodic Assessment</vt:lpstr>
      <vt:lpstr>Outcome and Purpose</vt:lpstr>
      <vt:lpstr>The Dilemma</vt:lpstr>
      <vt:lpstr>Guiding Principles</vt:lpstr>
      <vt:lpstr>Overall Workflow</vt:lpstr>
      <vt:lpstr>Advanced Preparation: File-Drilling by District</vt:lpstr>
      <vt:lpstr>Drawings and Information</vt:lpstr>
      <vt:lpstr>Drawings and Information</vt:lpstr>
      <vt:lpstr>Available Maps and Sections</vt:lpstr>
      <vt:lpstr>Slide 14</vt:lpstr>
      <vt:lpstr>Advanced Preparation: Electronic Archiving by District</vt:lpstr>
      <vt:lpstr>Advance Report Section Presentation</vt:lpstr>
      <vt:lpstr>Risk Assessment Process</vt:lpstr>
      <vt:lpstr>Overview of Process</vt:lpstr>
      <vt:lpstr>Brainstorming</vt:lpstr>
      <vt:lpstr>Discussion of Risk-Driver PFMs</vt:lpstr>
      <vt:lpstr>Potential Failure Mode Description</vt:lpstr>
      <vt:lpstr>Failure Mode Description</vt:lpstr>
      <vt:lpstr>More and Less Likely Factors</vt:lpstr>
      <vt:lpstr>Historical Failure Rates</vt:lpstr>
      <vt:lpstr>Failure Likelihood Categories</vt:lpstr>
      <vt:lpstr>Consequence Categories</vt:lpstr>
      <vt:lpstr>Navigation Projects</vt:lpstr>
      <vt:lpstr>Confidence</vt:lpstr>
      <vt:lpstr>Incremental Risk Matrix Relative to Tolerable Risk Guidelines</vt:lpstr>
      <vt:lpstr>Example</vt:lpstr>
      <vt:lpstr>Slide 31</vt:lpstr>
      <vt:lpstr>Non-Breach Risk</vt:lpstr>
      <vt:lpstr>Non-Breach Risk Matrix</vt:lpstr>
      <vt:lpstr>Report</vt:lpstr>
      <vt:lpstr>Introduction</vt:lpstr>
      <vt:lpstr>Report Format</vt:lpstr>
      <vt:lpstr>Report Outline</vt:lpstr>
      <vt:lpstr>Advanced Preparation: Draft Report Chapters by District</vt:lpstr>
      <vt:lpstr>Report Outline (cont.)</vt:lpstr>
      <vt:lpstr>Report Outline (cont.)</vt:lpstr>
      <vt:lpstr>Report Outline (cont.)</vt:lpstr>
      <vt:lpstr>Report Appendices</vt:lpstr>
      <vt:lpstr>Flood Inundation Fact Sheet</vt:lpstr>
      <vt:lpstr>Review Process</vt:lpstr>
      <vt:lpstr>Technical Review</vt:lpstr>
      <vt:lpstr>Consistency Review</vt:lpstr>
      <vt:lpstr>SOG and HQUSACE Review</vt:lpstr>
      <vt:lpstr>Electronic Archiving of Report</vt:lpstr>
      <vt:lpstr>Responsibilities</vt:lpstr>
      <vt:lpstr>District’s PA Team Leader</vt:lpstr>
      <vt:lpstr>District’s PA Team: Who?</vt:lpstr>
      <vt:lpstr>District’s PA Team: What?</vt:lpstr>
      <vt:lpstr>MMC Production Center</vt:lpstr>
      <vt:lpstr>Facilitator</vt:lpstr>
      <vt:lpstr>Risk Management Center</vt:lpstr>
      <vt:lpstr>District’s Dam Safety Officer</vt:lpstr>
      <vt:lpstr>SOG and HQUSACE</vt:lpstr>
      <vt:lpstr>Schedule</vt:lpstr>
      <vt:lpstr>Implementation</vt:lpstr>
      <vt:lpstr>Advantages to Using New Process</vt:lpstr>
      <vt:lpstr>Sequencing</vt:lpstr>
      <vt:lpstr>General Schedule</vt:lpstr>
      <vt:lpstr>Exceptions</vt:lpstr>
      <vt:lpstr>Out-of-Cycle PA’s</vt:lpstr>
      <vt:lpstr>Preparation and On-Site</vt:lpstr>
      <vt:lpstr>Typical PA Budget </vt:lpstr>
      <vt:lpstr>Questions, Comments, or Discussion</vt:lpstr>
    </vt:vector>
  </TitlesOfParts>
  <Company>US Army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b6imemb6</dc:creator>
  <cp:lastModifiedBy>K0RBTJH9</cp:lastModifiedBy>
  <cp:revision>36</cp:revision>
  <dcterms:created xsi:type="dcterms:W3CDTF">2009-05-21T17:19:18Z</dcterms:created>
  <dcterms:modified xsi:type="dcterms:W3CDTF">2013-05-08T14:58:35Z</dcterms:modified>
</cp:coreProperties>
</file>