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96"/>
  </p:notes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Ines Muanis Persechini" initials="MIM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21572" autoAdjust="0"/>
    <p:restoredTop sz="94700" autoAdjust="0"/>
  </p:normalViewPr>
  <p:slideViewPr>
    <p:cSldViewPr>
      <p:cViewPr varScale="1">
        <p:scale>
          <a:sx n="74" d="100"/>
          <a:sy n="74" d="100"/>
        </p:scale>
        <p:origin x="-8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80EB5-D408-48DD-ACBC-BB90AEF03F5F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DCC26-50A8-4085-AC9D-BB08D26AE8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3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16BFBD-9390-4217-8C3F-C37FAF76C8CD}" type="slidenum">
              <a:rPr lang="en-US"/>
              <a:pPr/>
              <a:t>38</a:t>
            </a:fld>
            <a:endParaRPr lang="en-US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4325" indent="-224325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50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B7F1BA-D67F-4C9B-A45C-B616BB130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3CC7D5-AADD-49FA-8209-475AB0712B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95FBA0-85FA-41DD-A1DD-482288AB0F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D4C019-37C7-4484-AE0D-6330E9A369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8772D2-7AE8-4A93-AA45-9019B250B6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BEF5F-8FA6-440F-B410-7B1ED1EF4D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BF0D79-5E21-4B51-83BC-01370C630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660489-68D3-439A-9BFF-659C217B7C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00AD57-2CF4-4544-96CA-35FCAB7A7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F2CABE-9980-4043-AA6F-5024EEE231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79B778-9B5B-44B4-90AA-9D0DD5F653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3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86200" y="3448050"/>
            <a:ext cx="52578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" name="Picture 39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29200" y="1676400"/>
            <a:ext cx="4114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reeform 12"/>
          <p:cNvSpPr/>
          <p:nvPr userDrawn="1"/>
        </p:nvSpPr>
        <p:spPr>
          <a:xfrm>
            <a:off x="0" y="-7258"/>
            <a:ext cx="9129486" cy="6894286"/>
          </a:xfrm>
          <a:custGeom>
            <a:avLst/>
            <a:gdLst>
              <a:gd name="connsiteX0" fmla="*/ 0 w 9129486"/>
              <a:gd name="connsiteY0" fmla="*/ 0 h 6894286"/>
              <a:gd name="connsiteX1" fmla="*/ 9129486 w 9129486"/>
              <a:gd name="connsiteY1" fmla="*/ 0 h 6894286"/>
              <a:gd name="connsiteX2" fmla="*/ 9129486 w 9129486"/>
              <a:gd name="connsiteY2" fmla="*/ 1669143 h 6894286"/>
              <a:gd name="connsiteX3" fmla="*/ 8824686 w 9129486"/>
              <a:gd name="connsiteY3" fmla="*/ 1669143 h 6894286"/>
              <a:gd name="connsiteX4" fmla="*/ 8432800 w 9129486"/>
              <a:gd name="connsiteY4" fmla="*/ 1683657 h 6894286"/>
              <a:gd name="connsiteX5" fmla="*/ 8026400 w 9129486"/>
              <a:gd name="connsiteY5" fmla="*/ 1756229 h 6894286"/>
              <a:gd name="connsiteX6" fmla="*/ 7649029 w 9129486"/>
              <a:gd name="connsiteY6" fmla="*/ 1872343 h 6894286"/>
              <a:gd name="connsiteX7" fmla="*/ 7097486 w 9129486"/>
              <a:gd name="connsiteY7" fmla="*/ 2061029 h 6894286"/>
              <a:gd name="connsiteX8" fmla="*/ 6647543 w 9129486"/>
              <a:gd name="connsiteY8" fmla="*/ 2278743 h 6894286"/>
              <a:gd name="connsiteX9" fmla="*/ 6313714 w 9129486"/>
              <a:gd name="connsiteY9" fmla="*/ 2496457 h 6894286"/>
              <a:gd name="connsiteX10" fmla="*/ 5892800 w 9129486"/>
              <a:gd name="connsiteY10" fmla="*/ 2844800 h 6894286"/>
              <a:gd name="connsiteX11" fmla="*/ 5457371 w 9129486"/>
              <a:gd name="connsiteY11" fmla="*/ 3251200 h 6894286"/>
              <a:gd name="connsiteX12" fmla="*/ 5138057 w 9129486"/>
              <a:gd name="connsiteY12" fmla="*/ 3628571 h 6894286"/>
              <a:gd name="connsiteX13" fmla="*/ 4804229 w 9129486"/>
              <a:gd name="connsiteY13" fmla="*/ 4107543 h 6894286"/>
              <a:gd name="connsiteX14" fmla="*/ 4542971 w 9129486"/>
              <a:gd name="connsiteY14" fmla="*/ 4601029 h 6894286"/>
              <a:gd name="connsiteX15" fmla="*/ 4296229 w 9129486"/>
              <a:gd name="connsiteY15" fmla="*/ 5210629 h 6894286"/>
              <a:gd name="connsiteX16" fmla="*/ 4136571 w 9129486"/>
              <a:gd name="connsiteY16" fmla="*/ 5820229 h 6894286"/>
              <a:gd name="connsiteX17" fmla="*/ 4064000 w 9129486"/>
              <a:gd name="connsiteY17" fmla="*/ 6299200 h 6894286"/>
              <a:gd name="connsiteX18" fmla="*/ 4020457 w 9129486"/>
              <a:gd name="connsiteY18" fmla="*/ 6894286 h 6894286"/>
              <a:gd name="connsiteX19" fmla="*/ 0 w 9129486"/>
              <a:gd name="connsiteY19" fmla="*/ 6865257 h 6894286"/>
              <a:gd name="connsiteX20" fmla="*/ 0 w 9129486"/>
              <a:gd name="connsiteY20" fmla="*/ 0 h 689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29486" h="6894286">
                <a:moveTo>
                  <a:pt x="0" y="0"/>
                </a:moveTo>
                <a:lnTo>
                  <a:pt x="9129486" y="0"/>
                </a:lnTo>
                <a:lnTo>
                  <a:pt x="9129486" y="1669143"/>
                </a:lnTo>
                <a:lnTo>
                  <a:pt x="8824686" y="1669143"/>
                </a:lnTo>
                <a:lnTo>
                  <a:pt x="8432800" y="1683657"/>
                </a:lnTo>
                <a:lnTo>
                  <a:pt x="8026400" y="1756229"/>
                </a:lnTo>
                <a:lnTo>
                  <a:pt x="7649029" y="1872343"/>
                </a:lnTo>
                <a:lnTo>
                  <a:pt x="7097486" y="2061029"/>
                </a:lnTo>
                <a:lnTo>
                  <a:pt x="6647543" y="2278743"/>
                </a:lnTo>
                <a:lnTo>
                  <a:pt x="6313714" y="2496457"/>
                </a:lnTo>
                <a:lnTo>
                  <a:pt x="5892800" y="2844800"/>
                </a:lnTo>
                <a:lnTo>
                  <a:pt x="5457371" y="3251200"/>
                </a:lnTo>
                <a:lnTo>
                  <a:pt x="5138057" y="3628571"/>
                </a:lnTo>
                <a:lnTo>
                  <a:pt x="4804229" y="4107543"/>
                </a:lnTo>
                <a:lnTo>
                  <a:pt x="4542971" y="4601029"/>
                </a:lnTo>
                <a:lnTo>
                  <a:pt x="4296229" y="5210629"/>
                </a:lnTo>
                <a:lnTo>
                  <a:pt x="4136571" y="5820229"/>
                </a:lnTo>
                <a:lnTo>
                  <a:pt x="4064000" y="6299200"/>
                </a:lnTo>
                <a:lnTo>
                  <a:pt x="4020457" y="6894286"/>
                </a:lnTo>
                <a:lnTo>
                  <a:pt x="0" y="68652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USACE_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5081588"/>
            <a:ext cx="1371600" cy="938213"/>
          </a:xfrm>
          <a:prstGeom prst="rect">
            <a:avLst/>
          </a:prstGeom>
          <a:noFill/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4953000" y="3962400"/>
            <a:ext cx="41910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36525" y="6096000"/>
            <a:ext cx="2454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dirty="0" smtClean="0"/>
              <a:t>Corps </a:t>
            </a:r>
            <a:r>
              <a:rPr lang="en-US" sz="1200" b="1" dirty="0"/>
              <a:t>of Engineers</a:t>
            </a:r>
          </a:p>
          <a:p>
            <a:r>
              <a:rPr lang="en-US" b="1" dirty="0"/>
              <a:t>BUILDING STRONG</a:t>
            </a:r>
            <a:r>
              <a:rPr lang="en-US" sz="1400" b="1" baseline="-25000" dirty="0"/>
              <a:t>®</a:t>
            </a:r>
          </a:p>
        </p:txBody>
      </p:sp>
      <p:pic>
        <p:nvPicPr>
          <p:cNvPr id="10" name="Picture 23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1207672" cy="1131304"/>
          </a:xfrm>
          <a:prstGeom prst="rect">
            <a:avLst/>
          </a:prstGeom>
          <a:noFill/>
        </p:spPr>
      </p:pic>
      <p:pic>
        <p:nvPicPr>
          <p:cNvPr id="11" name="Picture 25"/>
          <p:cNvPicPr/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1143000" cy="1143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3687647A-9332-4357-AB56-6FD9E33C24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381000" y="63246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8" descr="USACE_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06597" y="5943600"/>
            <a:ext cx="1037403" cy="7096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avid.B.Paul@usace.army.mi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52400"/>
            <a:ext cx="9067800" cy="1470025"/>
          </a:xfrm>
        </p:spPr>
        <p:txBody>
          <a:bodyPr/>
          <a:lstStyle/>
          <a:p>
            <a:pPr algn="ctr"/>
            <a:r>
              <a:rPr lang="pt-BR" noProof="0" dirty="0" smtClean="0"/>
              <a:t>SEGURANÇA DE BARRAGENS DURANTE A CONSTRUÇÃO</a:t>
            </a:r>
            <a:endParaRPr lang="pt-BR" noProof="0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52400" y="1676400"/>
            <a:ext cx="4191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 smtClean="0"/>
              <a:t>Dave Paul, P.E.</a:t>
            </a:r>
          </a:p>
          <a:p>
            <a:r>
              <a:rPr lang="en-US" sz="1600" dirty="0" err="1" smtClean="0"/>
              <a:t>Engenheiro</a:t>
            </a:r>
            <a:r>
              <a:rPr lang="en-US" sz="1600" dirty="0" smtClean="0"/>
              <a:t> Civil </a:t>
            </a:r>
            <a:r>
              <a:rPr lang="en-US" sz="1600" dirty="0" err="1" smtClean="0"/>
              <a:t>Chefe</a:t>
            </a:r>
            <a:endParaRPr lang="en-US" sz="1600" dirty="0" smtClean="0"/>
          </a:p>
          <a:p>
            <a:r>
              <a:rPr lang="en-US" sz="1600" dirty="0" smtClean="0"/>
              <a:t>U.S. Army Corps of Engineers</a:t>
            </a:r>
          </a:p>
          <a:p>
            <a:r>
              <a:rPr lang="en-US" sz="1600" dirty="0" smtClean="0"/>
              <a:t>Risk Management Center    </a:t>
            </a:r>
          </a:p>
          <a:p>
            <a:r>
              <a:rPr lang="en-US" sz="1600" dirty="0" smtClean="0">
                <a:hlinkClick r:id="rId2"/>
              </a:rPr>
              <a:t>David.B.Paul@usace.army.mil</a:t>
            </a:r>
            <a:endParaRPr lang="en-US" sz="1600" dirty="0" smtClean="0"/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400" dirty="0" err="1" smtClean="0"/>
              <a:t>Oficina</a:t>
            </a:r>
            <a:r>
              <a:rPr lang="en-US" sz="1400" dirty="0" smtClean="0"/>
              <a:t> de </a:t>
            </a:r>
            <a:r>
              <a:rPr lang="en-US" sz="1400" dirty="0" err="1" smtClean="0"/>
              <a:t>Segurança</a:t>
            </a:r>
            <a:r>
              <a:rPr lang="en-US" sz="1400" dirty="0" smtClean="0"/>
              <a:t> de </a:t>
            </a:r>
            <a:r>
              <a:rPr lang="en-US" sz="1400" dirty="0" err="1" smtClean="0"/>
              <a:t>Barragens</a:t>
            </a: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400" dirty="0" smtClean="0"/>
              <a:t>Brasília, </a:t>
            </a:r>
            <a:r>
              <a:rPr lang="en-US" sz="1400" dirty="0" err="1" smtClean="0"/>
              <a:t>Brasil</a:t>
            </a: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400" dirty="0" smtClean="0"/>
              <a:t>20-24 </a:t>
            </a:r>
            <a:r>
              <a:rPr lang="en-US" sz="1400" dirty="0" err="1" smtClean="0"/>
              <a:t>maio</a:t>
            </a:r>
            <a:r>
              <a:rPr lang="en-US" sz="1400" dirty="0" smtClean="0"/>
              <a:t>, 2013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t-BR" sz="3600" noProof="0" dirty="0" smtClean="0"/>
              <a:t>Regulação de Segurança ER 1110-2-1156</a:t>
            </a:r>
            <a:r>
              <a:rPr lang="pt-BR" noProof="0" dirty="0" smtClean="0"/>
              <a:t/>
            </a:r>
            <a:br>
              <a:rPr lang="pt-BR" noProof="0" dirty="0" smtClean="0"/>
            </a:br>
            <a:r>
              <a:rPr lang="pt-BR" sz="3600" dirty="0" smtClean="0"/>
              <a:t>Capítulo </a:t>
            </a:r>
            <a:r>
              <a:rPr lang="pt-BR" sz="3600" noProof="0" dirty="0" smtClean="0"/>
              <a:t>22</a:t>
            </a:r>
            <a:endParaRPr lang="pt-BR" sz="36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Baseado em Riscos/</a:t>
            </a:r>
            <a:r>
              <a:rPr lang="pt-BR" dirty="0" smtClean="0"/>
              <a:t>Modos de Falha</a:t>
            </a:r>
            <a:endParaRPr lang="pt-BR" noProof="0" dirty="0" smtClean="0"/>
          </a:p>
          <a:p>
            <a:r>
              <a:rPr lang="pt-BR" noProof="0" dirty="0" smtClean="0"/>
              <a:t>Ênfase no Engenheiro Chefe</a:t>
            </a:r>
          </a:p>
          <a:p>
            <a:r>
              <a:rPr lang="pt-BR" dirty="0" smtClean="0"/>
              <a:t>Ênfase em todo o Processo - </a:t>
            </a:r>
            <a:r>
              <a:rPr lang="pt-BR" noProof="0" dirty="0" smtClean="0"/>
              <a:t>do Projeto </a:t>
            </a:r>
            <a:r>
              <a:rPr lang="pt-BR" dirty="0" smtClean="0"/>
              <a:t>à </a:t>
            </a:r>
            <a:r>
              <a:rPr lang="pt-BR" noProof="0" dirty="0" smtClean="0"/>
              <a:t>Construção</a:t>
            </a:r>
          </a:p>
          <a:p>
            <a:r>
              <a:rPr lang="pt-BR" dirty="0" err="1" smtClean="0"/>
              <a:t>Ê</a:t>
            </a:r>
            <a:r>
              <a:rPr lang="pt-BR" noProof="0" dirty="0" err="1" smtClean="0"/>
              <a:t>nfase</a:t>
            </a:r>
            <a:r>
              <a:rPr lang="pt-BR" noProof="0" dirty="0" smtClean="0"/>
              <a:t> na supervisão do governo</a:t>
            </a:r>
          </a:p>
          <a:p>
            <a:r>
              <a:rPr lang="pt-BR" dirty="0" smtClean="0"/>
              <a:t>Não Causar Danos</a:t>
            </a:r>
            <a:endParaRPr lang="pt-BR" noProof="0" dirty="0" smtClean="0"/>
          </a:p>
          <a:p>
            <a:endParaRPr lang="pt-BR" noProof="0" dirty="0" smtClean="0"/>
          </a:p>
          <a:p>
            <a:endParaRPr lang="pt-BR" noProof="0" dirty="0" smtClean="0"/>
          </a:p>
          <a:p>
            <a:endParaRPr lang="pt-BR" noProof="0" dirty="0" smtClean="0"/>
          </a:p>
          <a:p>
            <a:endParaRPr lang="pt-BR" noProof="0" dirty="0" smtClean="0"/>
          </a:p>
          <a:p>
            <a:endParaRPr lang="pt-BR" noProof="0" dirty="0" smtClean="0"/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Juramento </a:t>
            </a:r>
            <a:r>
              <a:rPr lang="pt-BR" noProof="0" dirty="0" smtClean="0"/>
              <a:t>Hipocrático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828800"/>
          </a:xfrm>
        </p:spPr>
        <p:txBody>
          <a:bodyPr/>
          <a:lstStyle/>
          <a:p>
            <a:r>
              <a:rPr lang="pt-BR" dirty="0" smtClean="0"/>
              <a:t>Prescreverei </a:t>
            </a:r>
            <a:r>
              <a:rPr lang="pt-BR" dirty="0" smtClean="0">
                <a:solidFill>
                  <a:srgbClr val="000000"/>
                </a:solidFill>
              </a:rPr>
              <a:t>regimes</a:t>
            </a:r>
            <a:r>
              <a:rPr lang="pt-BR" dirty="0" smtClean="0"/>
              <a:t> para o bem dos meus pacientes </a:t>
            </a:r>
            <a:r>
              <a:rPr lang="pt-BR" noProof="0" dirty="0" smtClean="0"/>
              <a:t>de acordo com a minha habilidade e meu juízo e nunca farei mal a ninguém.</a:t>
            </a:r>
            <a:endParaRPr lang="pt-BR" noProof="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3276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Juramento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 </a:t>
            </a:r>
            <a:r>
              <a:rPr lang="en-US" sz="4400" b="1" kern="0" dirty="0" err="1" smtClean="0">
                <a:solidFill>
                  <a:schemeClr val="tx2"/>
                </a:solidFill>
                <a:latin typeface="+mj-lt"/>
                <a:ea typeface="ＭＳ Ｐゴシック" charset="-128"/>
                <a:cs typeface="+mj-cs"/>
              </a:rPr>
              <a:t>Barragocrático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4373562"/>
            <a:ext cx="8229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N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ão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farei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mal a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nenhuma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barragem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ou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ombreira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ao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prescrever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tratamentos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para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reduzir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riscos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 </a:t>
            </a:r>
            <a:r>
              <a:rPr lang="en-US" sz="3200" kern="0" dirty="0" err="1" smtClean="0">
                <a:latin typeface="+mn-lt"/>
                <a:ea typeface="ＭＳ Ｐゴシック" charset="-128"/>
              </a:rPr>
              <a:t>inaceitáveis</a:t>
            </a:r>
            <a:r>
              <a:rPr lang="en-US" sz="3200" kern="0" dirty="0" smtClean="0">
                <a:latin typeface="+mn-lt"/>
                <a:ea typeface="ＭＳ Ｐゴシック" charset="-128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Políticas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886200"/>
          </a:xfrm>
        </p:spPr>
        <p:txBody>
          <a:bodyPr/>
          <a:lstStyle/>
          <a:p>
            <a:r>
              <a:rPr lang="pt-BR" noProof="0" dirty="0" smtClean="0"/>
              <a:t>ER 1110-2-1150 (Engenharia e Projetos de Obras Civis)</a:t>
            </a:r>
          </a:p>
          <a:p>
            <a:pPr>
              <a:buNone/>
            </a:pPr>
            <a:r>
              <a:rPr lang="pt-BR" sz="2800" i="1" noProof="0" dirty="0" smtClean="0"/>
              <a:t>	“</a:t>
            </a:r>
            <a:r>
              <a:rPr lang="pt-BR" sz="2800" i="1" dirty="0" smtClean="0"/>
              <a:t>Uma Equipe de </a:t>
            </a:r>
            <a:r>
              <a:rPr lang="pt-BR" sz="2800" i="1" dirty="0" smtClean="0">
                <a:solidFill>
                  <a:srgbClr val="000000"/>
                </a:solidFill>
              </a:rPr>
              <a:t>Entrega de Produtos – EEP </a:t>
            </a:r>
            <a:r>
              <a:rPr lang="pt-BR" sz="2800" i="1" noProof="0" dirty="0" smtClean="0"/>
              <a:t>(</a:t>
            </a:r>
            <a:r>
              <a:rPr lang="pt-BR" sz="2800" noProof="0" dirty="0" smtClean="0"/>
              <a:t>PDT</a:t>
            </a:r>
            <a:r>
              <a:rPr lang="pt-BR" sz="2800" i="1" noProof="0" dirty="0" smtClean="0"/>
              <a:t>, em inglês) é estabelecida para todos os projetos (produtos) de acordo com ER 5-1-11. O PDT </a:t>
            </a:r>
            <a:r>
              <a:rPr lang="pt-BR" sz="2800" i="1" dirty="0" smtClean="0"/>
              <a:t>é composto de um Gerente de Projeto e do  pessoal técnico necessário para desenvolver o projeto</a:t>
            </a:r>
            <a:r>
              <a:rPr lang="pt-BR" sz="2800" i="1" noProof="0" dirty="0" smtClean="0"/>
              <a:t>.  Quando mais de uma pessoa da organização de Engenharia estiver na </a:t>
            </a:r>
            <a:r>
              <a:rPr lang="pt-BR" sz="2800" i="1" dirty="0" smtClean="0"/>
              <a:t>EEP</a:t>
            </a:r>
            <a:r>
              <a:rPr lang="pt-BR" sz="2800" i="1" noProof="0" dirty="0" smtClean="0"/>
              <a:t>, </a:t>
            </a:r>
            <a:r>
              <a:rPr lang="pt-BR" sz="2800" i="1" dirty="0" smtClean="0"/>
              <a:t>o chefe da equipe técnica deverá designar um </a:t>
            </a:r>
            <a:r>
              <a:rPr lang="pt-BR" sz="2800" i="1" noProof="0" dirty="0" smtClean="0"/>
              <a:t>"Engenheiro Chefe"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Políticas 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ER 5-1-11 (Processo de Negócios </a:t>
            </a:r>
            <a:r>
              <a:rPr lang="pt-BR" dirty="0" smtClean="0"/>
              <a:t>USACE)</a:t>
            </a:r>
            <a:endParaRPr lang="pt-BR" noProof="0" dirty="0" smtClean="0"/>
          </a:p>
          <a:p>
            <a:pPr>
              <a:buNone/>
            </a:pPr>
            <a:r>
              <a:rPr lang="pt-BR" sz="2800" noProof="0" dirty="0" smtClean="0"/>
              <a:t>	“</a:t>
            </a:r>
            <a:r>
              <a:rPr lang="pt-BR" sz="2800" i="1" dirty="0" smtClean="0"/>
              <a:t>Um projeto, Uma Equipe</a:t>
            </a:r>
            <a:r>
              <a:rPr lang="pt-BR" sz="2800" i="1" noProof="0" dirty="0" smtClean="0"/>
              <a:t>, Um Gestor de Projeto - </a:t>
            </a:r>
            <a:r>
              <a:rPr lang="pt-BR" sz="2800" i="1" dirty="0" smtClean="0"/>
              <a:t>GP</a:t>
            </a:r>
            <a:r>
              <a:rPr lang="pt-BR" sz="2800" i="1" noProof="0" dirty="0" smtClean="0"/>
              <a:t> (</a:t>
            </a:r>
            <a:r>
              <a:rPr lang="pt-BR" sz="2800" noProof="0" dirty="0" smtClean="0"/>
              <a:t>PM</a:t>
            </a:r>
            <a:r>
              <a:rPr lang="pt-BR" sz="2800" i="1" noProof="0" dirty="0" smtClean="0"/>
              <a:t>, em inglês). </a:t>
            </a:r>
            <a:r>
              <a:rPr lang="pt-BR" sz="2800" i="1" noProof="0" dirty="0" err="1" smtClean="0"/>
              <a:t>Cad</a:t>
            </a:r>
            <a:r>
              <a:rPr lang="pt-BR" sz="2800" i="1" dirty="0" smtClean="0"/>
              <a:t>a projeto é designado a um </a:t>
            </a:r>
            <a:r>
              <a:rPr lang="pt-BR" sz="2800" i="1" noProof="0" dirty="0" smtClean="0"/>
              <a:t>PDT, com um único GP, que fará a gestão </a:t>
            </a:r>
            <a:r>
              <a:rPr lang="pt-BR" sz="2800" i="1" dirty="0" smtClean="0"/>
              <a:t>e liderança durante o ciclo de vida do projeto</a:t>
            </a:r>
            <a:r>
              <a:rPr lang="pt-BR" sz="2800" i="1" noProof="0" dirty="0" smtClean="0"/>
              <a:t>.  Líderes </a:t>
            </a:r>
            <a:r>
              <a:rPr lang="pt-BR" sz="2800" i="1" dirty="0" smtClean="0"/>
              <a:t>Sênior </a:t>
            </a:r>
            <a:r>
              <a:rPr lang="pt-BR" sz="2800" i="1" noProof="0" dirty="0" smtClean="0"/>
              <a:t>selecionam o GP </a:t>
            </a:r>
            <a:r>
              <a:rPr lang="pt-BR" sz="2800" i="1" dirty="0" smtClean="0"/>
              <a:t>com base nas suas habilidades de liderar o projeto específico sem levar em </a:t>
            </a:r>
            <a:r>
              <a:rPr lang="pt-BR" sz="2800" i="1" dirty="0" smtClean="0">
                <a:solidFill>
                  <a:srgbClr val="000000"/>
                </a:solidFill>
              </a:rPr>
              <a:t>conta sua função dentro da organização</a:t>
            </a:r>
            <a:r>
              <a:rPr lang="pt-BR" sz="2800" i="1" noProof="0" dirty="0" smtClean="0">
                <a:solidFill>
                  <a:srgbClr val="000000"/>
                </a:solidFill>
              </a:rPr>
              <a:t>.”</a:t>
            </a:r>
            <a:endParaRPr lang="pt-BR" i="1" noProof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pt-BR" noProof="0" dirty="0" smtClean="0"/>
              <a:t>Políticas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886200"/>
          </a:xfrm>
        </p:spPr>
        <p:txBody>
          <a:bodyPr/>
          <a:lstStyle/>
          <a:p>
            <a:r>
              <a:rPr lang="pt-BR" noProof="0" dirty="0" smtClean="0"/>
              <a:t>ER 1110-2-1156 (Segurança </a:t>
            </a:r>
            <a:r>
              <a:rPr lang="pt-BR" dirty="0" smtClean="0"/>
              <a:t>de Barragens</a:t>
            </a:r>
            <a:r>
              <a:rPr lang="pt-BR" noProof="0" dirty="0" smtClean="0"/>
              <a:t>)</a:t>
            </a:r>
          </a:p>
          <a:p>
            <a:pPr lvl="1"/>
            <a:r>
              <a:rPr lang="pt-BR" noProof="0" dirty="0" smtClean="0"/>
              <a:t>Distritos/Divisões devem designar um </a:t>
            </a:r>
            <a:r>
              <a:rPr lang="pt-BR" dirty="0" smtClean="0"/>
              <a:t>Engenheiro Chefe para liderar a equipe </a:t>
            </a:r>
            <a:r>
              <a:rPr lang="pt-BR" noProof="0" dirty="0" smtClean="0"/>
              <a:t>do projeto de segurança de barragens uma vez que se tenha determinado que a modificação à estrutura é necessária para reduzir riscos a níveis aceitáveis.  </a:t>
            </a:r>
          </a:p>
          <a:p>
            <a:pPr lvl="1"/>
            <a:r>
              <a:rPr lang="pt-BR" noProof="0" dirty="0" smtClean="0"/>
              <a:t>O Engenheiro Chefe será </a:t>
            </a:r>
            <a:r>
              <a:rPr lang="pt-BR" dirty="0" smtClean="0"/>
              <a:t>um profissional sênior que possua experiência em liderar equipes multidisciplinares</a:t>
            </a:r>
            <a:r>
              <a:rPr lang="pt-BR" noProof="0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pt-BR" noProof="0" dirty="0" smtClean="0"/>
              <a:t>Políticas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343400"/>
          </a:xfrm>
        </p:spPr>
        <p:txBody>
          <a:bodyPr/>
          <a:lstStyle/>
          <a:p>
            <a:r>
              <a:rPr lang="pt-BR" noProof="0" dirty="0" smtClean="0"/>
              <a:t>ER 1110-2-1156 (Segurança de Barragens)</a:t>
            </a:r>
          </a:p>
          <a:p>
            <a:pPr lvl="1"/>
            <a:r>
              <a:rPr lang="pt-BR" noProof="0" dirty="0" smtClean="0"/>
              <a:t>Todas as questões técnicas relacionadas </a:t>
            </a:r>
            <a:r>
              <a:rPr lang="pt-BR" dirty="0" smtClean="0"/>
              <a:t>às medidas de redução de riscos propostas devem estar sob o controle direto Engenheiro Chefe</a:t>
            </a:r>
            <a:r>
              <a:rPr lang="pt-BR" noProof="0" dirty="0" smtClean="0"/>
              <a:t>.  </a:t>
            </a:r>
          </a:p>
          <a:p>
            <a:pPr lvl="1"/>
            <a:r>
              <a:rPr lang="pt-BR" noProof="0" dirty="0" smtClean="0"/>
              <a:t>O Engenheiro Chefe será responsável </a:t>
            </a:r>
            <a:r>
              <a:rPr lang="pt-BR" dirty="0" smtClean="0"/>
              <a:t>por todos as aspectos do projeto preliminar de engenharia (PPE)</a:t>
            </a:r>
            <a:r>
              <a:rPr lang="pt-BR" noProof="0" dirty="0" smtClean="0"/>
              <a:t> [</a:t>
            </a:r>
            <a:r>
              <a:rPr lang="pt-BR" i="1" noProof="0" dirty="0" smtClean="0"/>
              <a:t>PED</a:t>
            </a:r>
            <a:r>
              <a:rPr lang="pt-BR" noProof="0" dirty="0" smtClean="0"/>
              <a:t>, em inglês</a:t>
            </a:r>
            <a:r>
              <a:rPr lang="pt-BR" dirty="0"/>
              <a:t>]</a:t>
            </a:r>
            <a:r>
              <a:rPr lang="pt-BR" noProof="0" dirty="0" smtClean="0"/>
              <a:t>.  </a:t>
            </a:r>
          </a:p>
          <a:p>
            <a:pPr lvl="1"/>
            <a:r>
              <a:rPr lang="pt-BR" dirty="0"/>
              <a:t>O Engenheiro Chefe </a:t>
            </a:r>
            <a:r>
              <a:rPr lang="pt-BR" dirty="0" smtClean="0"/>
              <a:t>participará da estrutura de gestão e funções do Distrito</a:t>
            </a:r>
            <a:r>
              <a:rPr lang="pt-BR" noProof="0" dirty="0" smtClean="0"/>
              <a:t>. 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Políticas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ER 1110-2-1156 (Segurança de Barragens)</a:t>
            </a:r>
          </a:p>
          <a:p>
            <a:pPr lvl="1"/>
            <a:r>
              <a:rPr lang="pt-BR" noProof="0" dirty="0" smtClean="0"/>
              <a:t>O Engenheiro Chefe </a:t>
            </a:r>
            <a:r>
              <a:rPr lang="pt-BR" dirty="0" smtClean="0"/>
              <a:t>também será diretamente envolvido na etapa de construção do projeto para inspecionar/avaliar as condições encontradas, </a:t>
            </a:r>
            <a:r>
              <a:rPr lang="pt-BR" noProof="0" dirty="0" smtClean="0"/>
              <a:t>e tomar decisões informadas quanto à aplicabilidade do projeto às condições existentes</a:t>
            </a:r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noProof="0" dirty="0" smtClean="0"/>
              <a:t>O Processo </a:t>
            </a:r>
            <a:r>
              <a:rPr lang="pt-BR" sz="4000" dirty="0" smtClean="0"/>
              <a:t>Todo, do </a:t>
            </a:r>
            <a:r>
              <a:rPr lang="pt-BR" sz="4000" noProof="0" dirty="0" smtClean="0"/>
              <a:t>Projeto à Construção</a:t>
            </a:r>
            <a:endParaRPr lang="pt-BR" sz="4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noProof="0" dirty="0" smtClean="0"/>
          </a:p>
          <a:p>
            <a:pPr>
              <a:buNone/>
            </a:pPr>
            <a:r>
              <a:rPr lang="pt-BR" noProof="0" dirty="0" smtClean="0"/>
              <a:t>“Planejamento, </a:t>
            </a:r>
            <a:r>
              <a:rPr lang="pt-BR" dirty="0" smtClean="0"/>
              <a:t>Operações, Projeto, Geologia, Construção, </a:t>
            </a:r>
            <a:r>
              <a:rPr lang="pt-BR" dirty="0"/>
              <a:t>M</a:t>
            </a:r>
            <a:r>
              <a:rPr lang="pt-BR" dirty="0" smtClean="0"/>
              <a:t>eio-ambiente</a:t>
            </a:r>
            <a:r>
              <a:rPr lang="pt-BR" dirty="0" smtClean="0">
                <a:solidFill>
                  <a:srgbClr val="00B050"/>
                </a:solidFill>
              </a:rPr>
              <a:t>,</a:t>
            </a:r>
            <a:r>
              <a:rPr lang="pt-BR" dirty="0" smtClean="0"/>
              <a:t> Contratos – todos os elementos no âmbito do Distrito devem funcionar como EQUIPE integrada </a:t>
            </a:r>
            <a:r>
              <a:rPr lang="pt-BR" noProof="0" dirty="0" smtClean="0"/>
              <a:t>do início do projeto até a construção e </a:t>
            </a:r>
            <a:r>
              <a:rPr lang="pt-BR" dirty="0" smtClean="0"/>
              <a:t>retomada de operação</a:t>
            </a:r>
            <a:r>
              <a:rPr lang="pt-BR" noProof="0" dirty="0" smtClean="0"/>
              <a:t>”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noProof="0" dirty="0" smtClean="0"/>
              <a:t>Processo Todo do </a:t>
            </a:r>
            <a:r>
              <a:rPr lang="pt-BR" sz="4000" dirty="0" smtClean="0"/>
              <a:t>Projeto à Construção</a:t>
            </a:r>
            <a:endParaRPr lang="pt-BR" sz="4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886200"/>
          </a:xfrm>
        </p:spPr>
        <p:txBody>
          <a:bodyPr/>
          <a:lstStyle/>
          <a:p>
            <a:r>
              <a:rPr lang="pt-BR" sz="2800" noProof="0" dirty="0" smtClean="0"/>
              <a:t>Isto inclui não </a:t>
            </a:r>
            <a:r>
              <a:rPr lang="pt-BR" sz="2800" dirty="0" smtClean="0"/>
              <a:t>apenas os elementos técnicos do distrito </a:t>
            </a:r>
            <a:r>
              <a:rPr lang="pt-BR" sz="2800" noProof="0" dirty="0" smtClean="0"/>
              <a:t>(planejadores, projetistas, construtores, GPs, </a:t>
            </a:r>
            <a:r>
              <a:rPr lang="pt-BR" sz="2800" noProof="0" dirty="0" err="1" smtClean="0"/>
              <a:t>etc</a:t>
            </a:r>
            <a:r>
              <a:rPr lang="pt-BR" sz="2800" noProof="0" dirty="0" smtClean="0"/>
              <a:t>…), como também o envolvimento dos elementos verticais tais como Divisão, pessoal da Sede e o Centro de Gerenciamento </a:t>
            </a:r>
            <a:r>
              <a:rPr lang="pt-BR" sz="2800" noProof="0" dirty="0" err="1" smtClean="0"/>
              <a:t>d</a:t>
            </a:r>
            <a:r>
              <a:rPr lang="pt-BR" sz="2800" dirty="0" smtClean="0"/>
              <a:t>e Riscos </a:t>
            </a:r>
            <a:r>
              <a:rPr lang="pt-BR" sz="2800" noProof="0" dirty="0" smtClean="0"/>
              <a:t>(</a:t>
            </a:r>
            <a:r>
              <a:rPr lang="pt-BR" sz="2800" i="1" noProof="0" dirty="0" smtClean="0"/>
              <a:t>RMC, </a:t>
            </a:r>
            <a:r>
              <a:rPr lang="pt-BR" sz="2800" noProof="0" dirty="0" smtClean="0"/>
              <a:t>em inglês).  </a:t>
            </a:r>
          </a:p>
          <a:p>
            <a:r>
              <a:rPr lang="pt-BR" sz="2800" noProof="0" dirty="0" smtClean="0"/>
              <a:t>Envolver todos os elementos desde o início do projeto irá assegurar que sejam identificados alternativas e modos de falha </a:t>
            </a:r>
            <a:r>
              <a:rPr lang="pt-BR" sz="2800" dirty="0" smtClean="0"/>
              <a:t>corretos e que as melhores soluções em termos de projeto sejam adotadas</a:t>
            </a:r>
            <a:r>
              <a:rPr lang="pt-BR" sz="2800" noProof="0" dirty="0" smtClean="0"/>
              <a:t>. </a:t>
            </a:r>
            <a:endParaRPr lang="pt-BR" sz="2800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Etapas do Projeto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9067800" cy="3886200"/>
          </a:xfrm>
        </p:spPr>
        <p:txBody>
          <a:bodyPr/>
          <a:lstStyle/>
          <a:p>
            <a:r>
              <a:rPr lang="pt-BR" sz="4000" b="1" noProof="0" dirty="0" smtClean="0"/>
              <a:t>Projeto Técnico/</a:t>
            </a:r>
            <a:r>
              <a:rPr lang="pt-BR" sz="4000" b="1" noProof="0" dirty="0" err="1" smtClean="0"/>
              <a:t>Pré</a:t>
            </a:r>
            <a:r>
              <a:rPr lang="pt-BR" sz="4000" b="1" noProof="0" dirty="0" smtClean="0"/>
              <a:t>-Construção</a:t>
            </a:r>
          </a:p>
          <a:p>
            <a:pPr>
              <a:buNone/>
            </a:pPr>
            <a:endParaRPr lang="pt-BR" sz="4000" noProof="0" dirty="0" smtClean="0"/>
          </a:p>
          <a:p>
            <a:r>
              <a:rPr lang="pt-BR" sz="4000" noProof="0" dirty="0" smtClean="0"/>
              <a:t>Construção </a:t>
            </a:r>
          </a:p>
          <a:p>
            <a:pPr>
              <a:buNone/>
            </a:pPr>
            <a:endParaRPr lang="pt-BR" sz="4000" noProof="0" dirty="0" smtClean="0"/>
          </a:p>
          <a:p>
            <a:r>
              <a:rPr lang="pt-BR" sz="4000" noProof="0" dirty="0" smtClean="0"/>
              <a:t>Pós-Construção</a:t>
            </a:r>
            <a:endParaRPr lang="pt-BR" sz="4000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noProof="0" dirty="0" smtClean="0"/>
              <a:t>Início da Segurança de Barragens nos Estados Unidos</a:t>
            </a:r>
            <a:br>
              <a:rPr lang="pt-BR" sz="2800" noProof="0" dirty="0" smtClean="0"/>
            </a:br>
            <a:r>
              <a:rPr lang="pt-BR" sz="2800" noProof="0" dirty="0" smtClean="0"/>
              <a:t>5 de junho de1976</a:t>
            </a:r>
            <a:endParaRPr lang="pt-BR" sz="2800" noProof="0" dirty="0"/>
          </a:p>
        </p:txBody>
      </p:sp>
      <p:pic>
        <p:nvPicPr>
          <p:cNvPr id="4" name="Content Placeholder 3" descr="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76400" y="1524000"/>
            <a:ext cx="59436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noProof="0" dirty="0" err="1" smtClean="0"/>
              <a:t>Eta</a:t>
            </a:r>
            <a:r>
              <a:rPr lang="pt-BR" sz="4000" dirty="0" err="1" smtClean="0"/>
              <a:t>pa</a:t>
            </a:r>
            <a:r>
              <a:rPr lang="pt-BR" sz="4000" dirty="0" smtClean="0"/>
              <a:t> de Projeto</a:t>
            </a:r>
            <a:r>
              <a:rPr lang="pt-BR" sz="4000" noProof="0" dirty="0" smtClean="0"/>
              <a:t>/</a:t>
            </a:r>
            <a:r>
              <a:rPr lang="pt-BR" sz="4000" noProof="0" dirty="0" err="1" smtClean="0"/>
              <a:t>Pré</a:t>
            </a:r>
            <a:r>
              <a:rPr lang="pt-BR" sz="4000" noProof="0" dirty="0" smtClean="0"/>
              <a:t>-</a:t>
            </a:r>
            <a:r>
              <a:rPr lang="pt-BR" sz="4000" dirty="0" smtClean="0"/>
              <a:t>Construção</a:t>
            </a:r>
            <a:endParaRPr lang="pt-BR" sz="4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62400"/>
          </a:xfrm>
        </p:spPr>
        <p:txBody>
          <a:bodyPr/>
          <a:lstStyle/>
          <a:p>
            <a:r>
              <a:rPr lang="pt-BR" noProof="0" dirty="0" smtClean="0"/>
              <a:t>A fim de proporcionar o </a:t>
            </a:r>
            <a:r>
              <a:rPr lang="pt-BR" dirty="0" smtClean="0"/>
              <a:t>êxito</a:t>
            </a:r>
            <a:r>
              <a:rPr lang="pt-BR" noProof="0" dirty="0" smtClean="0"/>
              <a:t>, os distritos devem sempre esforçar-se para montar uma equipe </a:t>
            </a:r>
            <a:r>
              <a:rPr lang="pt-BR" dirty="0" smtClean="0"/>
              <a:t>coesa com base nos princípios da </a:t>
            </a:r>
            <a:r>
              <a:rPr lang="pt-BR" noProof="0" dirty="0" smtClean="0"/>
              <a:t>ER 5-1-11.  </a:t>
            </a:r>
          </a:p>
          <a:p>
            <a:r>
              <a:rPr lang="pt-BR" noProof="0" dirty="0" smtClean="0"/>
              <a:t>Esta equipe de projeto/construção deve estar envolvida no projeto desde o planejamento e elaboração do projeto técnico até a conclusão da construção. 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Wolf </a:t>
            </a:r>
            <a:r>
              <a:rPr lang="pt-BR" noProof="0" dirty="0" err="1" smtClean="0"/>
              <a:t>Creek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sz="2800" dirty="0" smtClean="0"/>
              <a:t>Distrito de N</a:t>
            </a:r>
            <a:r>
              <a:rPr lang="pt-BR" sz="2800" noProof="0" dirty="0" err="1" smtClean="0"/>
              <a:t>ashville</a:t>
            </a:r>
            <a:endParaRPr lang="pt-BR" sz="2800" noProof="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5000" y="1919287"/>
            <a:ext cx="53340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noProof="0" dirty="0" smtClean="0"/>
              <a:t>Barragem </a:t>
            </a:r>
            <a:r>
              <a:rPr lang="pt-BR" sz="3200" noProof="0" dirty="0" err="1" smtClean="0"/>
              <a:t>Ridges</a:t>
            </a:r>
            <a:r>
              <a:rPr lang="pt-BR" sz="3200" noProof="0" dirty="0" smtClean="0"/>
              <a:t> </a:t>
            </a:r>
            <a:r>
              <a:rPr lang="pt-BR" sz="3200" noProof="0" dirty="0" err="1" smtClean="0"/>
              <a:t>Basin</a:t>
            </a:r>
            <a:r>
              <a:rPr lang="pt-BR" sz="3200" noProof="0" dirty="0" smtClean="0"/>
              <a:t> </a:t>
            </a:r>
            <a:br>
              <a:rPr lang="pt-BR" sz="3200" noProof="0" dirty="0" smtClean="0"/>
            </a:br>
            <a:r>
              <a:rPr lang="pt-BR" sz="3200" noProof="0" dirty="0" smtClean="0"/>
              <a:t>Projeto Animas </a:t>
            </a:r>
            <a:r>
              <a:rPr lang="pt-BR" sz="3200" noProof="0" dirty="0" err="1" smtClean="0"/>
              <a:t>LaPlata</a:t>
            </a:r>
            <a:r>
              <a:rPr lang="pt-BR" sz="3200" noProof="0" dirty="0" smtClean="0"/>
              <a:t> </a:t>
            </a:r>
            <a:r>
              <a:rPr lang="pt-BR" noProof="0" dirty="0" smtClean="0"/>
              <a:t/>
            </a:r>
            <a:br>
              <a:rPr lang="pt-BR" noProof="0" dirty="0" smtClean="0"/>
            </a:br>
            <a:r>
              <a:rPr lang="pt-BR" sz="2800" noProof="0" dirty="0" err="1" smtClean="0"/>
              <a:t>Durango</a:t>
            </a:r>
            <a:r>
              <a:rPr lang="pt-BR" sz="2800" noProof="0" dirty="0" smtClean="0"/>
              <a:t>, Colorado</a:t>
            </a:r>
            <a:endParaRPr lang="pt-BR" sz="2800" noProof="0" dirty="0"/>
          </a:p>
        </p:txBody>
      </p:sp>
      <p:pic>
        <p:nvPicPr>
          <p:cNvPr id="4" name="Picture 6" descr="ALP24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375236" y="1600200"/>
            <a:ext cx="6393527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err="1" smtClean="0"/>
              <a:t>Observaç</a:t>
            </a:r>
            <a:r>
              <a:rPr lang="pt-BR" dirty="0" err="1" smtClean="0"/>
              <a:t>ões</a:t>
            </a:r>
            <a:r>
              <a:rPr lang="pt-BR" dirty="0" smtClean="0"/>
              <a:t> 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Modificar estruturas existentes é geralmente mais complicado do que construir novas estruturas </a:t>
            </a:r>
          </a:p>
          <a:p>
            <a:r>
              <a:rPr lang="pt-BR" dirty="0" smtClean="0"/>
              <a:t>Estruturas existentes acarretam muitas limitações</a:t>
            </a:r>
            <a:endParaRPr lang="pt-BR" noProof="0" dirty="0" smtClean="0"/>
          </a:p>
          <a:p>
            <a:r>
              <a:rPr lang="pt-BR" noProof="0" dirty="0" smtClean="0"/>
              <a:t> A operação da barragem continua, o que geralmente aumenta os riscos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74638"/>
            <a:ext cx="9448800" cy="1143000"/>
          </a:xfrm>
        </p:spPr>
        <p:txBody>
          <a:bodyPr/>
          <a:lstStyle/>
          <a:p>
            <a:r>
              <a:rPr lang="pt-BR" noProof="0" dirty="0" smtClean="0"/>
              <a:t>Estratégia de </a:t>
            </a:r>
            <a:r>
              <a:rPr lang="pt-BR" noProof="0" dirty="0" err="1" smtClean="0"/>
              <a:t>Contrataçã</a:t>
            </a:r>
            <a:r>
              <a:rPr lang="pt-BR" dirty="0" smtClean="0"/>
              <a:t>o/Compras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Prescritivo versus Desempenho</a:t>
            </a:r>
          </a:p>
          <a:p>
            <a:r>
              <a:rPr lang="pt-BR" noProof="0" dirty="0" smtClean="0"/>
              <a:t>Tipo de contrato</a:t>
            </a:r>
          </a:p>
          <a:p>
            <a:r>
              <a:rPr lang="pt-BR" noProof="0" dirty="0" smtClean="0"/>
              <a:t>Escopo do </a:t>
            </a:r>
            <a:r>
              <a:rPr lang="pt-BR" dirty="0" smtClean="0"/>
              <a:t>trabalho</a:t>
            </a:r>
            <a:endParaRPr lang="pt-BR" noProof="0" dirty="0" smtClean="0"/>
          </a:p>
          <a:p>
            <a:r>
              <a:rPr lang="pt-BR" noProof="0" dirty="0" smtClean="0"/>
              <a:t>Alocação de Riscos entre </a:t>
            </a:r>
            <a:r>
              <a:rPr lang="pt-BR" dirty="0" smtClean="0"/>
              <a:t>Empreiteira e Governo</a:t>
            </a:r>
            <a:endParaRPr lang="pt-BR" noProof="0" dirty="0" smtClean="0"/>
          </a:p>
          <a:p>
            <a:r>
              <a:rPr lang="pt-BR" noProof="0" dirty="0" smtClean="0"/>
              <a:t>Impactos no público 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Avaliação dos Riscos de Construção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3886200"/>
          </a:xfrm>
        </p:spPr>
        <p:txBody>
          <a:bodyPr/>
          <a:lstStyle/>
          <a:p>
            <a:r>
              <a:rPr lang="pt-BR" noProof="0" dirty="0" smtClean="0"/>
              <a:t>Caso julgue-se que os riscos decorrentes da construção são significativos, </a:t>
            </a:r>
            <a:r>
              <a:rPr lang="pt-BR" noProof="0" dirty="0" err="1" smtClean="0"/>
              <a:t>ent</a:t>
            </a:r>
            <a:r>
              <a:rPr lang="pt-BR" dirty="0" err="1" smtClean="0"/>
              <a:t>ão</a:t>
            </a:r>
            <a:r>
              <a:rPr lang="pt-BR" dirty="0" smtClean="0"/>
              <a:t> uma avaliação de risco deve ser realizada pela </a:t>
            </a:r>
            <a:r>
              <a:rPr lang="pt-BR" noProof="0" dirty="0" smtClean="0"/>
              <a:t>EEP.</a:t>
            </a:r>
          </a:p>
          <a:p>
            <a:r>
              <a:rPr lang="pt-BR" noProof="0" dirty="0" smtClean="0"/>
              <a:t>Princípio Orientador: NÃO CAUSAR DANOS</a:t>
            </a:r>
          </a:p>
          <a:p>
            <a:r>
              <a:rPr lang="pt-BR" noProof="0" dirty="0" smtClean="0"/>
              <a:t>Observações visuais e leituras frequentes de instrumentação</a:t>
            </a:r>
          </a:p>
          <a:p>
            <a:r>
              <a:rPr lang="pt-BR" dirty="0" smtClean="0"/>
              <a:t>A </a:t>
            </a:r>
            <a:r>
              <a:rPr lang="pt-BR" noProof="0" dirty="0" smtClean="0"/>
              <a:t>EEP </a:t>
            </a:r>
            <a:r>
              <a:rPr lang="pt-BR" dirty="0" smtClean="0"/>
              <a:t>deve gerar Níveis de Ação</a:t>
            </a:r>
            <a:endParaRPr lang="pt-BR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371600"/>
          </a:xfrm>
        </p:spPr>
        <p:txBody>
          <a:bodyPr/>
          <a:lstStyle/>
          <a:p>
            <a:r>
              <a:rPr lang="pt-BR" noProof="0" dirty="0" smtClean="0"/>
              <a:t/>
            </a:r>
            <a:br>
              <a:rPr lang="pt-BR" noProof="0" dirty="0" smtClean="0"/>
            </a:br>
            <a:r>
              <a:rPr lang="pt-BR" noProof="0" dirty="0" smtClean="0"/>
              <a:t/>
            </a:r>
            <a:br>
              <a:rPr lang="pt-BR" noProof="0" dirty="0" smtClean="0"/>
            </a:br>
            <a:r>
              <a:rPr lang="pt-BR" noProof="0" dirty="0" smtClean="0"/>
              <a:t>Barragem </a:t>
            </a:r>
            <a:r>
              <a:rPr lang="pt-BR" noProof="0" dirty="0" err="1" smtClean="0"/>
              <a:t>Folsom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noProof="0" dirty="0" smtClean="0"/>
              <a:t>Projeto Federal Conjunto </a:t>
            </a:r>
            <a:br>
              <a:rPr lang="pt-BR" noProof="0" dirty="0" smtClean="0"/>
            </a:br>
            <a:r>
              <a:rPr lang="pt-BR" sz="2800" noProof="0" dirty="0" smtClean="0"/>
              <a:t>Distrito de Sacramento </a:t>
            </a:r>
            <a:r>
              <a:rPr lang="pt-BR" noProof="0" dirty="0" smtClean="0"/>
              <a:t/>
            </a:r>
            <a:br>
              <a:rPr lang="pt-BR" noProof="0" dirty="0" smtClean="0"/>
            </a:br>
            <a:endParaRPr lang="pt-BR" noProof="0" dirty="0"/>
          </a:p>
        </p:txBody>
      </p:sp>
      <p:pic>
        <p:nvPicPr>
          <p:cNvPr id="90114" name="Picture 2" descr="F:\Folsom Dam\New Folder\IMG_49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2362200"/>
            <a:ext cx="3505200" cy="3733800"/>
          </a:xfrm>
          <a:prstGeom prst="rect">
            <a:avLst/>
          </a:prstGeom>
          <a:noFill/>
        </p:spPr>
      </p:pic>
      <p:pic>
        <p:nvPicPr>
          <p:cNvPr id="90115" name="Picture 3" descr="F:\Folsom Dam\New Folder\IMG_496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43400" y="2286000"/>
            <a:ext cx="41783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Considerações de Engenharia para Pessoal de Construção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886200"/>
          </a:xfrm>
        </p:spPr>
        <p:txBody>
          <a:bodyPr/>
          <a:lstStyle/>
          <a:p>
            <a:r>
              <a:rPr lang="pt-BR" noProof="0" dirty="0" smtClean="0"/>
              <a:t>ER 1110-2-1150</a:t>
            </a:r>
          </a:p>
          <a:p>
            <a:r>
              <a:rPr lang="pt-BR" noProof="0" dirty="0" smtClean="0"/>
              <a:t>Modos de Falha</a:t>
            </a:r>
          </a:p>
          <a:p>
            <a:r>
              <a:rPr lang="pt-BR" noProof="0" dirty="0" smtClean="0"/>
              <a:t>Intenção do Projeto Técnico</a:t>
            </a:r>
          </a:p>
          <a:p>
            <a:r>
              <a:rPr lang="pt-BR" noProof="0" dirty="0" smtClean="0"/>
              <a:t>Comunicação durante a </a:t>
            </a:r>
            <a:r>
              <a:rPr lang="pt-BR" dirty="0" smtClean="0"/>
              <a:t>obra</a:t>
            </a:r>
            <a:endParaRPr lang="pt-BR" noProof="0" dirty="0" smtClean="0"/>
          </a:p>
          <a:p>
            <a:r>
              <a:rPr lang="pt-BR" noProof="0" dirty="0" smtClean="0"/>
              <a:t>Critérios de Aprovação</a:t>
            </a:r>
          </a:p>
          <a:p>
            <a:r>
              <a:rPr lang="pt-BR" noProof="0" dirty="0" smtClean="0"/>
              <a:t>Garantia de Qualidade/Controle de </a:t>
            </a:r>
            <a:r>
              <a:rPr lang="pt-BR" dirty="0" smtClean="0"/>
              <a:t>Qualidade</a:t>
            </a:r>
            <a:endParaRPr lang="pt-BR" noProof="0" dirty="0" smtClean="0"/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Howard Hanson </a:t>
            </a:r>
            <a:br>
              <a:rPr lang="pt-BR" noProof="0" dirty="0" smtClean="0"/>
            </a:br>
            <a:r>
              <a:rPr lang="pt-BR" sz="2800" noProof="0" dirty="0" smtClean="0"/>
              <a:t>Distrito de </a:t>
            </a:r>
            <a:r>
              <a:rPr lang="pt-BR" sz="2800" dirty="0" smtClean="0"/>
              <a:t>Se</a:t>
            </a:r>
            <a:r>
              <a:rPr lang="pt-BR" sz="2800" noProof="0" dirty="0" err="1" smtClean="0"/>
              <a:t>attle</a:t>
            </a:r>
            <a:endParaRPr lang="pt-BR" sz="2800" noProof="0" dirty="0"/>
          </a:p>
        </p:txBody>
      </p:sp>
      <p:pic>
        <p:nvPicPr>
          <p:cNvPr id="4" name="Content Placeholder 4" descr="Missing Gravel Drain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7982" y="1600200"/>
            <a:ext cx="6028036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r>
              <a:rPr lang="pt-BR" noProof="0" dirty="0" smtClean="0"/>
              <a:t>Utilização de Cronogramas </a:t>
            </a:r>
            <a:br>
              <a:rPr lang="pt-BR" noProof="0" dirty="0" smtClean="0"/>
            </a:b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886200"/>
          </a:xfrm>
        </p:spPr>
        <p:txBody>
          <a:bodyPr/>
          <a:lstStyle/>
          <a:p>
            <a:endParaRPr lang="pt-BR" noProof="0" dirty="0" smtClean="0"/>
          </a:p>
          <a:p>
            <a:r>
              <a:rPr lang="pt-BR" noProof="0" dirty="0" smtClean="0"/>
              <a:t> </a:t>
            </a:r>
            <a:r>
              <a:rPr lang="pt-BR" b="1" dirty="0" smtClean="0"/>
              <a:t>Durante Planejamento e Elaboração do Projeto Técnico</a:t>
            </a:r>
            <a:endParaRPr lang="pt-BR" b="1" noProof="0" dirty="0" smtClean="0"/>
          </a:p>
          <a:p>
            <a:endParaRPr lang="pt-BR" b="1" noProof="0" dirty="0" smtClean="0"/>
          </a:p>
          <a:p>
            <a:r>
              <a:rPr lang="pt-BR" noProof="0" dirty="0" smtClean="0"/>
              <a:t> Durante a Construção</a:t>
            </a:r>
          </a:p>
          <a:p>
            <a:endParaRPr lang="pt-BR" noProof="0" dirty="0" smtClean="0"/>
          </a:p>
          <a:p>
            <a:r>
              <a:rPr lang="pt-BR" noProof="0" dirty="0" smtClean="0">
                <a:solidFill>
                  <a:srgbClr val="000000"/>
                </a:solidFill>
              </a:rPr>
              <a:t> A </a:t>
            </a:r>
            <a:r>
              <a:rPr lang="pt-BR" noProof="0" dirty="0" err="1" smtClean="0">
                <a:solidFill>
                  <a:srgbClr val="000000"/>
                </a:solidFill>
              </a:rPr>
              <a:t>fi</a:t>
            </a:r>
            <a:r>
              <a:rPr lang="pt-BR" dirty="0" smtClean="0">
                <a:solidFill>
                  <a:srgbClr val="000000"/>
                </a:solidFill>
              </a:rPr>
              <a:t>m de Analisar Mudanças, Modificações e</a:t>
            </a:r>
            <a:r>
              <a:rPr lang="pt-BR" noProof="0" dirty="0" smtClean="0">
                <a:solidFill>
                  <a:srgbClr val="000000"/>
                </a:solidFill>
              </a:rPr>
              <a:t> Demandas </a:t>
            </a:r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Lições Aprendidas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r>
              <a:rPr lang="pt-BR" sz="2800" noProof="0" dirty="0" smtClean="0"/>
              <a:t>Equipes de Projeto Técnico e Construção devem estar completamente integradas desde o início do projeto técnico até </a:t>
            </a:r>
            <a:r>
              <a:rPr lang="pt-BR" sz="2800" dirty="0" smtClean="0"/>
              <a:t>a conclusão </a:t>
            </a:r>
            <a:r>
              <a:rPr lang="pt-BR" sz="2800" noProof="0" dirty="0" smtClean="0"/>
              <a:t>do Projeto Técnico</a:t>
            </a:r>
            <a:r>
              <a:rPr lang="pt-BR" sz="2800" noProof="0" dirty="0"/>
              <a:t> </a:t>
            </a:r>
            <a:r>
              <a:rPr lang="pt-BR" sz="2800" noProof="0" dirty="0" smtClean="0"/>
              <a:t>ao Processo de Construção </a:t>
            </a:r>
          </a:p>
          <a:p>
            <a:r>
              <a:rPr lang="pt-BR" sz="2800" noProof="0" dirty="0" smtClean="0"/>
              <a:t>Revisão </a:t>
            </a:r>
            <a:r>
              <a:rPr lang="pt-BR" sz="2800" dirty="0" smtClean="0"/>
              <a:t>Independente pelos pares</a:t>
            </a:r>
            <a:endParaRPr lang="pt-BR" sz="2800" noProof="0" dirty="0" smtClean="0"/>
          </a:p>
          <a:p>
            <a:r>
              <a:rPr lang="pt-BR" sz="2800" noProof="0" dirty="0" smtClean="0"/>
              <a:t>Não há espaço para arrogância</a:t>
            </a:r>
          </a:p>
          <a:p>
            <a:r>
              <a:rPr lang="pt-BR" sz="2800" dirty="0" smtClean="0"/>
              <a:t>Este trabalho é muito sério por </a:t>
            </a:r>
            <a:r>
              <a:rPr lang="pt-BR" sz="2800" dirty="0"/>
              <a:t>isso nos esforçamos para aplicar esta seriedade na prática</a:t>
            </a:r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t-BR" sz="4000" noProof="0" dirty="0" smtClean="0"/>
              <a:t/>
            </a:r>
            <a:br>
              <a:rPr lang="pt-BR" sz="4000" noProof="0" dirty="0" smtClean="0"/>
            </a:br>
            <a:r>
              <a:rPr lang="pt-BR" sz="4000" noProof="0" dirty="0" smtClean="0"/>
              <a:t>Etapa de </a:t>
            </a:r>
            <a:r>
              <a:rPr lang="pt-BR" noProof="0" dirty="0" smtClean="0"/>
              <a:t>Projeto/</a:t>
            </a:r>
            <a:r>
              <a:rPr lang="pt-BR" noProof="0" dirty="0" err="1" smtClean="0"/>
              <a:t>Pré</a:t>
            </a:r>
            <a:r>
              <a:rPr lang="pt-BR" noProof="0" dirty="0" smtClean="0"/>
              <a:t>-Construção </a:t>
            </a:r>
            <a:br>
              <a:rPr lang="pt-BR" noProof="0" dirty="0" smtClean="0"/>
            </a:b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886200"/>
          </a:xfrm>
        </p:spPr>
        <p:txBody>
          <a:bodyPr/>
          <a:lstStyle/>
          <a:p>
            <a:endParaRPr lang="pt-BR" noProof="0" dirty="0" smtClean="0"/>
          </a:p>
          <a:p>
            <a:r>
              <a:rPr lang="pt-BR" noProof="0" dirty="0" smtClean="0"/>
              <a:t>Elaborado pela Equipe EEP</a:t>
            </a:r>
          </a:p>
          <a:p>
            <a:r>
              <a:rPr lang="pt-BR" dirty="0" smtClean="0"/>
              <a:t>Utilizado em análises de viabilidade da construção</a:t>
            </a:r>
            <a:endParaRPr lang="pt-BR" noProof="0" dirty="0" smtClean="0"/>
          </a:p>
          <a:p>
            <a:r>
              <a:rPr lang="pt-BR" noProof="0" dirty="0" smtClean="0"/>
              <a:t>Utilizado para determinar uma duração razoável do projeto e das etapas</a:t>
            </a:r>
          </a:p>
          <a:p>
            <a:r>
              <a:rPr lang="pt-BR" noProof="0" dirty="0" smtClean="0"/>
              <a:t>Utilizado pelo Grupo de Estimativa de Custos</a:t>
            </a:r>
          </a:p>
          <a:p>
            <a:pPr>
              <a:buNone/>
            </a:pP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Elementos do </a:t>
            </a:r>
            <a:r>
              <a:rPr lang="pt-BR" dirty="0" smtClean="0"/>
              <a:t>Cronograma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62400"/>
          </a:xfrm>
        </p:spPr>
        <p:txBody>
          <a:bodyPr/>
          <a:lstStyle/>
          <a:p>
            <a:r>
              <a:rPr lang="pt-BR" noProof="0" dirty="0" smtClean="0"/>
              <a:t>Lógica apropriada</a:t>
            </a:r>
          </a:p>
          <a:p>
            <a:r>
              <a:rPr lang="pt-BR" noProof="0" dirty="0" smtClean="0"/>
              <a:t>Estrutura para detalhamento do trabalho</a:t>
            </a:r>
          </a:p>
          <a:p>
            <a:r>
              <a:rPr lang="pt-BR" noProof="0" dirty="0" smtClean="0"/>
              <a:t>Limitações em potencial</a:t>
            </a:r>
          </a:p>
          <a:p>
            <a:r>
              <a:rPr lang="pt-BR" noProof="0" dirty="0" smtClean="0"/>
              <a:t>Índices de produtividade</a:t>
            </a:r>
          </a:p>
          <a:p>
            <a:r>
              <a:rPr lang="pt-BR" noProof="0" dirty="0" smtClean="0">
                <a:solidFill>
                  <a:srgbClr val="000000"/>
                </a:solidFill>
              </a:rPr>
              <a:t>Itens principais bem detalhados</a:t>
            </a:r>
          </a:p>
          <a:p>
            <a:r>
              <a:rPr lang="pt-BR" noProof="0" dirty="0" smtClean="0"/>
              <a:t>Inspeções </a:t>
            </a:r>
            <a:r>
              <a:rPr lang="pt-BR" dirty="0" smtClean="0"/>
              <a:t>da Fábrica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noProof="0" dirty="0" smtClean="0">
                <a:solidFill>
                  <a:srgbClr val="000000"/>
                </a:solidFill>
              </a:rPr>
              <a:t>BCOE  [viabilidade para licitação, construção, operação e meio ambiente]</a:t>
            </a:r>
            <a:r>
              <a:rPr lang="pt-BR" sz="3200" noProof="0" dirty="0" smtClean="0">
                <a:solidFill>
                  <a:srgbClr val="0000FF"/>
                </a:solidFill>
              </a:rPr>
              <a:t> </a:t>
            </a:r>
            <a:endParaRPr lang="pt-BR" sz="3200" noProof="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ER 415-1-11</a:t>
            </a:r>
          </a:p>
          <a:p>
            <a:r>
              <a:rPr lang="pt-BR" noProof="0" dirty="0" smtClean="0"/>
              <a:t>Atua como Empreiteira que submeterá proposta </a:t>
            </a:r>
            <a:r>
              <a:rPr lang="pt-BR" dirty="0" smtClean="0"/>
              <a:t>na licitação</a:t>
            </a:r>
            <a:endParaRPr lang="pt-BR" noProof="0" dirty="0" smtClean="0"/>
          </a:p>
          <a:p>
            <a:r>
              <a:rPr lang="pt-BR" noProof="0" dirty="0" smtClean="0"/>
              <a:t>Identificar questões quanto à viabilidade da construção</a:t>
            </a:r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Questões </a:t>
            </a:r>
            <a:r>
              <a:rPr lang="pt-BR" dirty="0" smtClean="0"/>
              <a:t>de Viabilidade da Construção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38600"/>
          </a:xfrm>
        </p:spPr>
        <p:txBody>
          <a:bodyPr/>
          <a:lstStyle/>
          <a:p>
            <a:r>
              <a:rPr lang="pt-BR" noProof="0" dirty="0" smtClean="0"/>
              <a:t>Tomar posse do terreno</a:t>
            </a:r>
          </a:p>
          <a:p>
            <a:r>
              <a:rPr lang="pt-BR" noProof="0" dirty="0" smtClean="0"/>
              <a:t>Esvaziamento e </a:t>
            </a:r>
            <a:r>
              <a:rPr lang="pt-BR" noProof="0" dirty="0" err="1" smtClean="0"/>
              <a:t>Ensecamento</a:t>
            </a:r>
            <a:r>
              <a:rPr lang="pt-BR" noProof="0" dirty="0" smtClean="0"/>
              <a:t> </a:t>
            </a:r>
          </a:p>
          <a:p>
            <a:r>
              <a:rPr lang="pt-BR" dirty="0" smtClean="0"/>
              <a:t>Proteção da obra contra cheias</a:t>
            </a:r>
            <a:endParaRPr lang="pt-BR" noProof="0" dirty="0" smtClean="0"/>
          </a:p>
          <a:p>
            <a:r>
              <a:rPr lang="pt-BR" noProof="0" dirty="0" smtClean="0"/>
              <a:t>Clima</a:t>
            </a:r>
          </a:p>
          <a:p>
            <a:r>
              <a:rPr lang="pt-BR" noProof="0" dirty="0" smtClean="0"/>
              <a:t>Acesso</a:t>
            </a:r>
          </a:p>
          <a:p>
            <a:r>
              <a:rPr lang="pt-BR" noProof="0" dirty="0" smtClean="0"/>
              <a:t>“Direito de Passagem”(</a:t>
            </a:r>
            <a:r>
              <a:rPr lang="pt-BR" i="1" noProof="0" dirty="0" err="1" smtClean="0"/>
              <a:t>Right</a:t>
            </a:r>
            <a:r>
              <a:rPr lang="pt-BR" i="1" noProof="0" dirty="0" smtClean="0"/>
              <a:t> </a:t>
            </a:r>
            <a:r>
              <a:rPr lang="pt-BR" i="1" noProof="0" dirty="0" err="1" smtClean="0"/>
              <a:t>of</a:t>
            </a:r>
            <a:r>
              <a:rPr lang="pt-BR" i="1" noProof="0" dirty="0" smtClean="0"/>
              <a:t> </a:t>
            </a:r>
            <a:r>
              <a:rPr lang="pt-BR" i="1" noProof="0" dirty="0" err="1" smtClean="0"/>
              <a:t>way</a:t>
            </a:r>
            <a:r>
              <a:rPr lang="pt-BR" noProof="0" dirty="0" smtClean="0"/>
              <a:t>)</a:t>
            </a:r>
          </a:p>
          <a:p>
            <a:r>
              <a:rPr lang="pt-BR" dirty="0" smtClean="0"/>
              <a:t>Relocação de obras de infraestrutura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r>
              <a:rPr lang="pt-BR" noProof="0" dirty="0" smtClean="0"/>
              <a:t>Barragem </a:t>
            </a:r>
            <a:r>
              <a:rPr lang="pt-BR" noProof="0" dirty="0" err="1" smtClean="0"/>
              <a:t>Ridges</a:t>
            </a:r>
            <a:r>
              <a:rPr lang="pt-BR" noProof="0" dirty="0" smtClean="0"/>
              <a:t> </a:t>
            </a:r>
            <a:r>
              <a:rPr lang="pt-BR" noProof="0" dirty="0" err="1" smtClean="0"/>
              <a:t>Basin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noProof="0" dirty="0" smtClean="0"/>
              <a:t>Projeto Animas </a:t>
            </a:r>
            <a:r>
              <a:rPr lang="pt-BR" noProof="0" dirty="0" err="1" smtClean="0"/>
              <a:t>LaPlata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noProof="0" dirty="0" smtClean="0"/>
              <a:t> </a:t>
            </a:r>
            <a:r>
              <a:rPr lang="pt-BR" sz="3200" noProof="0" dirty="0" err="1" smtClean="0"/>
              <a:t>Fundaç</a:t>
            </a:r>
            <a:r>
              <a:rPr lang="pt-BR" sz="3200" dirty="0" err="1" smtClean="0"/>
              <a:t>ão</a:t>
            </a:r>
            <a:endParaRPr lang="pt-BR" sz="3200" noProof="0" dirty="0"/>
          </a:p>
        </p:txBody>
      </p:sp>
      <p:pic>
        <p:nvPicPr>
          <p:cNvPr id="4" name="Picture 7" descr="2005-8-19 0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600200" y="2286000"/>
            <a:ext cx="6019800" cy="3886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</a:t>
            </a:r>
            <a:r>
              <a:rPr lang="pt-BR" noProof="0" dirty="0" err="1" smtClean="0"/>
              <a:t>Ridges</a:t>
            </a:r>
            <a:r>
              <a:rPr lang="pt-BR" noProof="0" dirty="0" smtClean="0"/>
              <a:t> </a:t>
            </a:r>
            <a:r>
              <a:rPr lang="pt-BR" noProof="0" dirty="0" err="1" smtClean="0"/>
              <a:t>Basin</a:t>
            </a:r>
            <a:endParaRPr lang="pt-BR" noProof="0" dirty="0"/>
          </a:p>
        </p:txBody>
      </p:sp>
      <p:pic>
        <p:nvPicPr>
          <p:cNvPr id="4" name="Picture 4" descr="Cross-Sec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62000" y="3505200"/>
            <a:ext cx="7086600" cy="2667000"/>
          </a:xfrm>
          <a:noFill/>
          <a:ln/>
        </p:spPr>
      </p:pic>
      <p:sp>
        <p:nvSpPr>
          <p:cNvPr id="5" name="Rectangle 4"/>
          <p:cNvSpPr/>
          <p:nvPr/>
        </p:nvSpPr>
        <p:spPr>
          <a:xfrm>
            <a:off x="304800" y="1566953"/>
            <a:ext cx="6553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Descrição</a:t>
            </a:r>
            <a:r>
              <a:rPr lang="en-US" b="1" dirty="0" smtClean="0"/>
              <a:t> de </a:t>
            </a:r>
            <a:r>
              <a:rPr lang="en-US" b="1" dirty="0" err="1" smtClean="0"/>
              <a:t>Zonas</a:t>
            </a:r>
            <a:endParaRPr lang="en-US" b="1" dirty="0" smtClean="0"/>
          </a:p>
          <a:p>
            <a:r>
              <a:rPr lang="en-US" sz="1600" dirty="0" err="1" smtClean="0"/>
              <a:t>Zona</a:t>
            </a:r>
            <a:r>
              <a:rPr lang="en-US" sz="1600" dirty="0" smtClean="0"/>
              <a:t> 2 – </a:t>
            </a:r>
            <a:r>
              <a:rPr lang="en-US" sz="1600" dirty="0" err="1" smtClean="0"/>
              <a:t>Filtro</a:t>
            </a:r>
            <a:r>
              <a:rPr lang="en-US" sz="1600" dirty="0" smtClean="0"/>
              <a:t> de </a:t>
            </a:r>
            <a:r>
              <a:rPr lang="en-US" sz="1600" dirty="0" err="1" smtClean="0"/>
              <a:t>Areia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Zona</a:t>
            </a:r>
            <a:r>
              <a:rPr lang="en-US" sz="1600" dirty="0" smtClean="0"/>
              <a:t> 2A – </a:t>
            </a:r>
            <a:r>
              <a:rPr lang="en-US" sz="1600" dirty="0" err="1" smtClean="0"/>
              <a:t>Filtro</a:t>
            </a:r>
            <a:r>
              <a:rPr lang="en-US" sz="1600" dirty="0" smtClean="0"/>
              <a:t> de </a:t>
            </a:r>
            <a:r>
              <a:rPr lang="en-US" sz="1600" dirty="0" err="1" smtClean="0"/>
              <a:t>Montante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Zona</a:t>
            </a:r>
            <a:r>
              <a:rPr lang="en-US" sz="1600" dirty="0" smtClean="0"/>
              <a:t> 3 – </a:t>
            </a:r>
            <a:r>
              <a:rPr lang="en-US" sz="1600" dirty="0" err="1" smtClean="0"/>
              <a:t>Dreno</a:t>
            </a:r>
            <a:r>
              <a:rPr lang="en-US" sz="1600" dirty="0" smtClean="0"/>
              <a:t> de </a:t>
            </a:r>
            <a:r>
              <a:rPr lang="en-US" sz="1600" dirty="0" err="1" smtClean="0"/>
              <a:t>Cascalho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Zona</a:t>
            </a:r>
            <a:r>
              <a:rPr lang="en-US" sz="1600" dirty="0" smtClean="0"/>
              <a:t> 4 – Material de </a:t>
            </a:r>
            <a:r>
              <a:rPr lang="en-US" sz="1600" dirty="0" err="1" smtClean="0"/>
              <a:t>revestimetno</a:t>
            </a:r>
            <a:endParaRPr lang="en-US" sz="1600" dirty="0" smtClean="0"/>
          </a:p>
          <a:p>
            <a:r>
              <a:rPr lang="en-US" sz="1600" dirty="0" err="1" smtClean="0"/>
              <a:t>Zona</a:t>
            </a:r>
            <a:r>
              <a:rPr lang="en-US" sz="1600" dirty="0" smtClean="0"/>
              <a:t> 4B – Material de </a:t>
            </a:r>
            <a:r>
              <a:rPr lang="en-US" sz="1600" dirty="0" err="1" smtClean="0"/>
              <a:t>Transição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Zona</a:t>
            </a:r>
            <a:r>
              <a:rPr lang="en-US" sz="1600" dirty="0" smtClean="0"/>
              <a:t> 6 – </a:t>
            </a:r>
            <a:r>
              <a:rPr lang="en-US" sz="1600" dirty="0" err="1" smtClean="0"/>
              <a:t>Proteção</a:t>
            </a:r>
            <a:r>
              <a:rPr lang="en-US" sz="1600" dirty="0" smtClean="0"/>
              <a:t> do </a:t>
            </a:r>
            <a:r>
              <a:rPr lang="en-US" sz="1600" dirty="0" err="1" smtClean="0"/>
              <a:t>Talude</a:t>
            </a:r>
            <a:r>
              <a:rPr lang="en-US" sz="1600" dirty="0" smtClean="0"/>
              <a:t> de </a:t>
            </a:r>
            <a:r>
              <a:rPr lang="en-US" sz="1600" dirty="0" err="1" smtClean="0"/>
              <a:t>Jusante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443038" y="1706881"/>
            <a:ext cx="228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Estimativa de Custos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Auxiliar </a:t>
            </a:r>
            <a:r>
              <a:rPr lang="pt-BR" dirty="0" smtClean="0"/>
              <a:t>a Equipe de Projeto mediante a formulação de alternativas</a:t>
            </a:r>
            <a:endParaRPr lang="pt-BR" noProof="0" dirty="0" smtClean="0"/>
          </a:p>
          <a:p>
            <a:r>
              <a:rPr lang="pt-BR" noProof="0" dirty="0" smtClean="0"/>
              <a:t>Alternativas devem atingir </a:t>
            </a:r>
            <a:r>
              <a:rPr lang="pt-BR" noProof="0" dirty="0"/>
              <a:t>n</a:t>
            </a:r>
            <a:r>
              <a:rPr lang="pt-BR" dirty="0" err="1" smtClean="0"/>
              <a:t>ível</a:t>
            </a:r>
            <a:r>
              <a:rPr lang="pt-BR" dirty="0" smtClean="0"/>
              <a:t> de Viabilidade em Relatórios de </a:t>
            </a:r>
            <a:r>
              <a:rPr lang="pt-BR" noProof="0" dirty="0" smtClean="0"/>
              <a:t>DSMS</a:t>
            </a:r>
          </a:p>
          <a:p>
            <a:r>
              <a:rPr lang="pt-BR" noProof="0" dirty="0" smtClean="0"/>
              <a:t>Percentuais de contingência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Estimativa de Custos</a:t>
            </a:r>
            <a:endParaRPr lang="pt-BR" noProof="0" dirty="0"/>
          </a:p>
        </p:txBody>
      </p:sp>
      <p:pic>
        <p:nvPicPr>
          <p:cNvPr id="4" name="Content Placeholder 3" descr="Picture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628900" y="1600200"/>
            <a:ext cx="3886200" cy="3886200"/>
          </a:xfr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2514600" y="5410200"/>
            <a:ext cx="4244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"Então é assim que nós conseguiremos </a:t>
            </a:r>
          </a:p>
          <a:p>
            <a:pPr algn="ctr"/>
            <a:r>
              <a:rPr lang="pt-BR" dirty="0" smtClean="0"/>
              <a:t>pagar pelo restante do projeto.”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57200" y="6248400"/>
            <a:ext cx="2133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fld id="{271660DD-CA12-4790-B1F2-CD68F308C0EA}" type="slidenum">
              <a:rPr lang="en-US">
                <a:solidFill>
                  <a:schemeClr val="bg1"/>
                </a:solidFill>
              </a:rPr>
              <a:pPr/>
              <a:t>38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68074" name="Rectangle 4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pt-BR" sz="2800" noProof="0" dirty="0" smtClean="0"/>
              <a:t>Papéis e </a:t>
            </a:r>
            <a:r>
              <a:rPr lang="pt-BR" sz="2800" dirty="0" smtClean="0"/>
              <a:t>Informações para Estimativas de Custos</a:t>
            </a:r>
            <a:endParaRPr lang="pt-BR" sz="2800" i="1" noProof="0" dirty="0"/>
          </a:p>
        </p:txBody>
      </p:sp>
      <p:graphicFrame>
        <p:nvGraphicFramePr>
          <p:cNvPr id="1068128" name="Group 9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34887143"/>
              </p:ext>
            </p:extLst>
          </p:nvPr>
        </p:nvGraphicFramePr>
        <p:xfrm>
          <a:off x="533400" y="3048000"/>
          <a:ext cx="8153400" cy="3399790"/>
        </p:xfrm>
        <a:graphic>
          <a:graphicData uri="http://schemas.openxmlformats.org/drawingml/2006/table">
            <a:tbl>
              <a:tblPr/>
              <a:tblGrid>
                <a:gridCol w="2038350"/>
                <a:gridCol w="2074863"/>
                <a:gridCol w="2001837"/>
                <a:gridCol w="2038350"/>
              </a:tblGrid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Líder da Equipe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200" b="1" noProof="0" smtClean="0">
                          <a:solidFill>
                            <a:srgbClr val="FFFF00"/>
                          </a:solidFill>
                          <a:ea typeface="ＭＳ Ｐゴシック" charset="0"/>
                        </a:rPr>
                        <a:t>Oficial de </a:t>
                      </a:r>
                      <a:r>
                        <a:rPr lang="pt-BR" sz="1200" b="1" kern="1200" noProof="0" smtClean="0">
                          <a:solidFill>
                            <a:srgbClr val="FFFF00"/>
                          </a:solidFill>
                          <a:latin typeface="+mn-lt"/>
                          <a:ea typeface="ＭＳ Ｐゴシック" charset="0"/>
                          <a:cs typeface="+mn-cs"/>
                        </a:rPr>
                        <a:t>Contratação</a:t>
                      </a:r>
                      <a:endParaRPr lang="pt-BR" sz="1200" b="1" kern="1200" noProof="0">
                        <a:solidFill>
                          <a:srgbClr val="FFFF00"/>
                        </a:solidFill>
                        <a:latin typeface="+mn-lt"/>
                        <a:ea typeface="ＭＳ Ｐゴシック" charset="0"/>
                        <a:cs typeface="+mn-c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200" b="1" kern="1200" noProof="0" smtClean="0">
                          <a:solidFill>
                            <a:srgbClr val="FFFF00"/>
                          </a:solidFill>
                          <a:latin typeface="+mn-lt"/>
                          <a:ea typeface="ＭＳ Ｐゴシック" charset="0"/>
                          <a:cs typeface="+mn-cs"/>
                        </a:rPr>
                        <a:t>Estimador</a:t>
                      </a:r>
                      <a:r>
                        <a:rPr kumimoji="0" lang="pt-BR" sz="12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pt-BR" sz="12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 Custos</a:t>
                      </a:r>
                      <a:endParaRPr kumimoji="0" lang="pt-BR" sz="1200" b="1" i="0" u="none" strike="noStrike" cap="none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Gerente ou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Pessoal de Construção</a:t>
                      </a:r>
                      <a:endParaRPr kumimoji="0" lang="pt-BR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Conhecimento de Requisitos de Projetos e conhecimento técnico do Projeto em questão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OC pode ter conhecimento específico sobre Custos Operacionais e de Mão de Obra do Contratante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Produzir para o OC Estimativa de Custos com todos as premissas básicas e justificativa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Informações específicas ao sítio, problemas no sítio, impactos, restrições, e informações de cronograma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022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Compreensão e interpretação de Desenhos e Especificações do Projeto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Terá informações sobre tipo de Contrato e Processo de Licitação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Auxiliar nas Negociações com a Empreiteira junto a outros membros da equipe do USACE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Pode ajudar o Estimador de Custos a compor equipes, duração das tarefas e requisitos de equipamentos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Pode auxiliar na elaboração de uma lista de itens e/ou “Quantidades Iniciais” (</a:t>
                      </a:r>
                      <a:r>
                        <a:rPr kumimoji="0" lang="pt-BR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Quantity Takeoffs)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Conhecimento de termos Contratuais do Projeto (Boiler Plate)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Determination of Fair Market Value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Especificamente, informações sobre índices de Produção para subsidiar as tarefas do Estimador de custos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533400" y="1219200"/>
            <a:ext cx="8001000" cy="1752600"/>
            <a:chOff x="3834" y="-1612"/>
            <a:chExt cx="4617" cy="825"/>
          </a:xfrm>
        </p:grpSpPr>
        <p:sp>
          <p:nvSpPr>
            <p:cNvPr id="1027" name="AutoShape 3"/>
            <p:cNvSpPr>
              <a:spLocks noChangeArrowheads="1" noTextEdit="1"/>
            </p:cNvSpPr>
            <p:nvPr/>
          </p:nvSpPr>
          <p:spPr bwMode="auto">
            <a:xfrm>
              <a:off x="3834" y="-1612"/>
              <a:ext cx="4617" cy="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028" name="_s1028"/>
            <p:cNvCxnSpPr>
              <a:cxnSpLocks noChangeShapeType="1"/>
              <a:stCxn id="1036" idx="0"/>
              <a:endCxn id="1032" idx="2"/>
            </p:cNvCxnSpPr>
            <p:nvPr/>
          </p:nvCxnSpPr>
          <p:spPr bwMode="auto">
            <a:xfrm rot="5400000" flipH="1">
              <a:off x="6920" y="-2101"/>
              <a:ext cx="248" cy="1801"/>
            </a:xfrm>
            <a:prstGeom prst="bentConnector3">
              <a:avLst>
                <a:gd name="adj1" fmla="val 216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/>
            <p:cNvCxnSpPr>
              <a:cxnSpLocks noChangeShapeType="1"/>
              <a:stCxn id="1035" idx="0"/>
              <a:endCxn id="1032" idx="2"/>
            </p:cNvCxnSpPr>
            <p:nvPr/>
          </p:nvCxnSpPr>
          <p:spPr bwMode="auto">
            <a:xfrm rot="5400000" flipH="1">
              <a:off x="6319" y="-1500"/>
              <a:ext cx="248" cy="600"/>
            </a:xfrm>
            <a:prstGeom prst="bentConnector3">
              <a:avLst>
                <a:gd name="adj1" fmla="val 216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/>
            <p:cNvCxnSpPr>
              <a:cxnSpLocks noChangeShapeType="1"/>
              <a:stCxn id="1034" idx="0"/>
              <a:endCxn id="1032" idx="2"/>
            </p:cNvCxnSpPr>
            <p:nvPr/>
          </p:nvCxnSpPr>
          <p:spPr bwMode="auto">
            <a:xfrm rot="16200000">
              <a:off x="5719" y="-1501"/>
              <a:ext cx="248" cy="601"/>
            </a:xfrm>
            <a:prstGeom prst="bentConnector3">
              <a:avLst>
                <a:gd name="adj1" fmla="val 216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1" name="_s1031"/>
            <p:cNvCxnSpPr>
              <a:cxnSpLocks noChangeShapeType="1"/>
              <a:stCxn id="1033" idx="0"/>
              <a:endCxn id="1032" idx="2"/>
            </p:cNvCxnSpPr>
            <p:nvPr/>
          </p:nvCxnSpPr>
          <p:spPr bwMode="auto">
            <a:xfrm rot="16200000">
              <a:off x="5119" y="-2101"/>
              <a:ext cx="248" cy="1801"/>
            </a:xfrm>
            <a:prstGeom prst="bentConnector3">
              <a:avLst>
                <a:gd name="adj1" fmla="val 216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32" name="_s1032"/>
            <p:cNvSpPr>
              <a:spLocks noChangeArrowheads="1"/>
            </p:cNvSpPr>
            <p:nvPr/>
          </p:nvSpPr>
          <p:spPr bwMode="auto">
            <a:xfrm>
              <a:off x="5590" y="-1612"/>
              <a:ext cx="110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421" tIns="43209" rIns="86421" bIns="4320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Gerente</a:t>
              </a:r>
              <a:r>
                <a:rPr kumimoji="0" lang="en-US" sz="13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 do </a:t>
              </a:r>
              <a:r>
                <a:rPr lang="en-US" sz="1300" b="1" dirty="0" err="1" smtClean="0">
                  <a:ea typeface="ＭＳ Ｐゴシック" charset="0"/>
                </a:rPr>
                <a:t>Projeto</a:t>
              </a:r>
              <a:endParaRPr kumimoji="0" 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33" name="_s1033"/>
            <p:cNvSpPr>
              <a:spLocks noChangeArrowheads="1"/>
            </p:cNvSpPr>
            <p:nvPr/>
          </p:nvSpPr>
          <p:spPr bwMode="auto">
            <a:xfrm>
              <a:off x="3834" y="-1076"/>
              <a:ext cx="1014" cy="28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421" tIns="43209" rIns="86421" bIns="4320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300" b="1" dirty="0" err="1" smtClean="0">
                  <a:ea typeface="ＭＳ Ｐゴシック" charset="0"/>
                </a:rPr>
                <a:t>Líder</a:t>
              </a:r>
              <a:r>
                <a:rPr kumimoji="0" lang="en-US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 da </a:t>
              </a:r>
              <a:r>
                <a:rPr kumimoji="0" lang="en-US" sz="13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Equipe</a:t>
              </a:r>
              <a:endParaRPr kumimoji="0" 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34" name="_s1034"/>
            <p:cNvSpPr>
              <a:spLocks noChangeArrowheads="1"/>
            </p:cNvSpPr>
            <p:nvPr/>
          </p:nvSpPr>
          <p:spPr bwMode="auto">
            <a:xfrm>
              <a:off x="5035" y="-1076"/>
              <a:ext cx="1014" cy="28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421" tIns="43209" rIns="86421" bIns="4320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300" b="1" dirty="0" err="1" smtClean="0">
                  <a:ea typeface="ＭＳ Ｐゴシック" charset="0"/>
                </a:rPr>
                <a:t>Oficial</a:t>
              </a:r>
              <a:r>
                <a:rPr lang="en-US" sz="1300" b="1" dirty="0" smtClean="0">
                  <a:ea typeface="ＭＳ Ｐゴシック" charset="0"/>
                </a:rPr>
                <a:t> de </a:t>
              </a:r>
              <a:r>
                <a:rPr lang="en-US" sz="1300" b="1" dirty="0" err="1" smtClean="0">
                  <a:ea typeface="ＭＳ Ｐゴシック" charset="0"/>
                </a:rPr>
                <a:t>Contratação</a:t>
              </a:r>
              <a:endParaRPr kumimoji="0" 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35" name="_s1035"/>
            <p:cNvSpPr>
              <a:spLocks noChangeArrowheads="1"/>
            </p:cNvSpPr>
            <p:nvPr/>
          </p:nvSpPr>
          <p:spPr bwMode="auto">
            <a:xfrm>
              <a:off x="6236" y="-1076"/>
              <a:ext cx="1014" cy="28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421" tIns="43209" rIns="86421" bIns="4320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Estimador</a:t>
              </a:r>
              <a:r>
                <a:rPr kumimoji="0" lang="en-US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 de </a:t>
              </a:r>
              <a:r>
                <a:rPr kumimoji="0" lang="en-US" sz="13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Custos</a:t>
              </a:r>
              <a:endParaRPr kumimoji="0" 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36" name="_s1036"/>
            <p:cNvSpPr>
              <a:spLocks noChangeArrowheads="1"/>
            </p:cNvSpPr>
            <p:nvPr/>
          </p:nvSpPr>
          <p:spPr bwMode="auto">
            <a:xfrm>
              <a:off x="7437" y="-1076"/>
              <a:ext cx="1014" cy="28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94880" tIns="47440" rIns="94880" bIns="4744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Gerente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ou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Pessoal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 de </a:t>
              </a: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Construção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68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68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Especificações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É preferível uma concepção prescritiva no projeto</a:t>
            </a:r>
          </a:p>
          <a:p>
            <a:r>
              <a:rPr lang="pt-BR" noProof="0" dirty="0" smtClean="0"/>
              <a:t>A equipe de construção que fará a implementação deve estar envolvida na preparação </a:t>
            </a:r>
          </a:p>
          <a:p>
            <a:r>
              <a:rPr lang="pt-BR" dirty="0" smtClean="0"/>
              <a:t>Revisão por </a:t>
            </a:r>
            <a:r>
              <a:rPr lang="pt-BR" noProof="0" dirty="0" smtClean="0"/>
              <a:t>ATR/</a:t>
            </a:r>
            <a:r>
              <a:rPr lang="pt-BR" noProof="0" dirty="0" smtClean="0">
                <a:solidFill>
                  <a:srgbClr val="000000"/>
                </a:solidFill>
              </a:rPr>
              <a:t>Dr. </a:t>
            </a:r>
            <a:r>
              <a:rPr lang="pt-BR" noProof="0" dirty="0" err="1" smtClean="0">
                <a:solidFill>
                  <a:srgbClr val="000000"/>
                </a:solidFill>
              </a:rPr>
              <a:t>Check</a:t>
            </a:r>
            <a:r>
              <a:rPr lang="pt-BR" noProof="0" dirty="0" smtClean="0">
                <a:solidFill>
                  <a:srgbClr val="000000"/>
                </a:solidFill>
              </a:rPr>
              <a:t>/e-</a:t>
            </a:r>
            <a:r>
              <a:rPr lang="pt-BR" noProof="0" dirty="0" smtClean="0"/>
              <a:t>mail é </a:t>
            </a:r>
            <a:r>
              <a:rPr lang="pt-BR" dirty="0" smtClean="0"/>
              <a:t>aquém </a:t>
            </a:r>
            <a:r>
              <a:rPr lang="pt-BR" noProof="0" dirty="0" smtClean="0"/>
              <a:t>do desejável.</a:t>
            </a:r>
          </a:p>
          <a:p>
            <a:r>
              <a:rPr lang="pt-BR" dirty="0" smtClean="0"/>
              <a:t>Avaliação de viabilidade de construção é de grande valia</a:t>
            </a:r>
            <a:endParaRPr lang="pt-BR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8686800" cy="1143000"/>
          </a:xfrm>
        </p:spPr>
        <p:txBody>
          <a:bodyPr/>
          <a:lstStyle/>
          <a:p>
            <a:r>
              <a:rPr lang="pt-BR" sz="4000" noProof="0" dirty="0" smtClean="0"/>
              <a:t>Centro de Gerenciamento de Riscos</a:t>
            </a:r>
            <a:endParaRPr lang="pt-BR" sz="4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105400"/>
          </a:xfrm>
        </p:spPr>
        <p:txBody>
          <a:bodyPr/>
          <a:lstStyle/>
          <a:p>
            <a:r>
              <a:rPr lang="pt-BR" sz="2800" noProof="0" dirty="0" smtClean="0"/>
              <a:t>Implementa a abordagem de tomada de decisões de risco informadas nos</a:t>
            </a:r>
            <a:r>
              <a:rPr lang="pt-BR" sz="2800" dirty="0" smtClean="0"/>
              <a:t> projetos de Segurança de Barragens</a:t>
            </a:r>
            <a:endParaRPr lang="pt-BR" sz="2800" noProof="0" dirty="0" smtClean="0"/>
          </a:p>
          <a:p>
            <a:r>
              <a:rPr lang="pt-BR" sz="2800" noProof="0" dirty="0" smtClean="0"/>
              <a:t>Representa a Sede nos projetos de </a:t>
            </a:r>
            <a:r>
              <a:rPr lang="pt-BR" sz="2800" dirty="0" smtClean="0"/>
              <a:t>Segurança de Barragens, onde decisões sobre a segurança de vidas humanas são tomadas durante as etapas de projeto técnico e construção</a:t>
            </a:r>
            <a:endParaRPr lang="pt-BR" sz="2800" noProof="0" dirty="0" smtClean="0"/>
          </a:p>
          <a:p>
            <a:r>
              <a:rPr lang="pt-BR" sz="2800" noProof="0" dirty="0" smtClean="0"/>
              <a:t>Recurso técnico para Distritos e Divisões </a:t>
            </a:r>
            <a:r>
              <a:rPr lang="pt-BR" sz="2800" dirty="0" smtClean="0"/>
              <a:t>para projetos de Segurança de Barragens</a:t>
            </a:r>
            <a:endParaRPr lang="pt-BR" sz="2800" noProof="0" dirty="0" smtClean="0"/>
          </a:p>
          <a:p>
            <a:r>
              <a:rPr lang="pt-BR" sz="2800" noProof="0" dirty="0" smtClean="0"/>
              <a:t>Avalia projeto/construção para assegurar redução de riscos e implementação do projeto conforme sua concepção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Center Hill </a:t>
            </a:r>
            <a:br>
              <a:rPr lang="pt-BR" noProof="0" dirty="0" smtClean="0"/>
            </a:br>
            <a:r>
              <a:rPr lang="pt-BR" sz="2800" dirty="0" smtClean="0"/>
              <a:t>Distrito N</a:t>
            </a:r>
            <a:r>
              <a:rPr lang="pt-BR" sz="2800" noProof="0" dirty="0" err="1" smtClean="0"/>
              <a:t>ashville</a:t>
            </a:r>
            <a:endParaRPr lang="pt-BR" sz="2800" noProof="0" dirty="0"/>
          </a:p>
        </p:txBody>
      </p:sp>
      <p:pic>
        <p:nvPicPr>
          <p:cNvPr id="4" name="Content Placeholder 3" descr="AERIAL PHOTO 3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657350" y="1600200"/>
            <a:ext cx="5829300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Monitoramento Durante a </a:t>
            </a:r>
            <a:r>
              <a:rPr lang="pt-BR" dirty="0" smtClean="0"/>
              <a:t>Construção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Níveis de </a:t>
            </a:r>
            <a:r>
              <a:rPr lang="pt-BR" noProof="0" dirty="0" err="1" smtClean="0"/>
              <a:t>Aç</a:t>
            </a:r>
            <a:r>
              <a:rPr lang="pt-BR" dirty="0" err="1" smtClean="0"/>
              <a:t>ão</a:t>
            </a:r>
            <a:endParaRPr lang="pt-BR" noProof="0" dirty="0" smtClean="0"/>
          </a:p>
          <a:p>
            <a:r>
              <a:rPr lang="pt-BR" dirty="0" smtClean="0"/>
              <a:t>Líder de instrumentação</a:t>
            </a:r>
            <a:endParaRPr lang="pt-BR" noProof="0" dirty="0" smtClean="0"/>
          </a:p>
          <a:p>
            <a:r>
              <a:rPr lang="pt-BR" noProof="0" dirty="0" err="1" smtClean="0"/>
              <a:t>Elaboraç</a:t>
            </a:r>
            <a:r>
              <a:rPr lang="pt-BR" dirty="0" err="1" smtClean="0"/>
              <a:t>ão</a:t>
            </a:r>
            <a:r>
              <a:rPr lang="pt-BR" dirty="0" smtClean="0"/>
              <a:t> de Relatórios</a:t>
            </a:r>
            <a:endParaRPr lang="pt-BR" noProof="0" dirty="0" smtClean="0"/>
          </a:p>
          <a:p>
            <a:r>
              <a:rPr lang="pt-BR" noProof="0" dirty="0" smtClean="0"/>
              <a:t>Avaliação </a:t>
            </a:r>
          </a:p>
          <a:p>
            <a:r>
              <a:rPr lang="pt-BR" dirty="0" smtClean="0"/>
              <a:t>Incorporado ao PAE</a:t>
            </a:r>
            <a:endParaRPr lang="pt-BR" noProof="0" dirty="0" smtClean="0"/>
          </a:p>
          <a:p>
            <a:r>
              <a:rPr lang="pt-BR" noProof="0" dirty="0" smtClean="0"/>
              <a:t>Coordenar com autoridades locais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Diques Herbert </a:t>
            </a:r>
            <a:r>
              <a:rPr lang="pt-BR" noProof="0" dirty="0" err="1" smtClean="0"/>
              <a:t>Hoover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sz="2800" dirty="0" smtClean="0"/>
              <a:t>Distrito de J</a:t>
            </a:r>
            <a:r>
              <a:rPr lang="pt-BR" sz="2800" noProof="0" dirty="0" err="1" smtClean="0"/>
              <a:t>acksonville</a:t>
            </a:r>
            <a:endParaRPr lang="pt-BR" sz="2800" noProof="0" dirty="0"/>
          </a:p>
        </p:txBody>
      </p:sp>
      <p:pic>
        <p:nvPicPr>
          <p:cNvPr id="4" name="Picture 6" descr="2010-02-03_284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38400" y="1524000"/>
            <a:ext cx="4343400" cy="3886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>
                <a:solidFill>
                  <a:schemeClr val="tx1"/>
                </a:solidFill>
              </a:rPr>
              <a:t>Rompimento do </a:t>
            </a:r>
            <a:r>
              <a:rPr lang="pt-BR" noProof="0" dirty="0" smtClean="0"/>
              <a:t>Canal </a:t>
            </a:r>
            <a:r>
              <a:rPr lang="pt-BR" noProof="0" dirty="0" err="1" smtClean="0"/>
              <a:t>Truckee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sz="2800" noProof="0" dirty="0" err="1" smtClean="0"/>
              <a:t>Fernley</a:t>
            </a:r>
            <a:r>
              <a:rPr lang="pt-BR" sz="2800" noProof="0" dirty="0" smtClean="0"/>
              <a:t>, Nevada</a:t>
            </a:r>
            <a:endParaRPr lang="pt-BR" sz="2800" noProof="0" dirty="0"/>
          </a:p>
        </p:txBody>
      </p:sp>
      <p:pic>
        <p:nvPicPr>
          <p:cNvPr id="4" name="Content Placeholder 3" descr="airphoto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lum bright="18000"/>
          </a:blip>
          <a:srcRect/>
          <a:stretch>
            <a:fillRect/>
          </a:stretch>
        </p:blipFill>
        <p:spPr bwMode="auto">
          <a:xfrm>
            <a:off x="457200" y="2057400"/>
            <a:ext cx="3657600" cy="2971800"/>
          </a:xfrm>
          <a:prstGeom prst="rect">
            <a:avLst/>
          </a:prstGeom>
          <a:noFill/>
        </p:spPr>
      </p:pic>
      <p:pic>
        <p:nvPicPr>
          <p:cNvPr id="5" name="Picture 4" descr="airphoto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67200" y="2362200"/>
            <a:ext cx="4114800" cy="304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Plano de Ação Emergencial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Níveis de Ação da Instrumentação</a:t>
            </a:r>
          </a:p>
          <a:p>
            <a:r>
              <a:rPr lang="pt-BR" noProof="0" dirty="0" smtClean="0"/>
              <a:t>Coordenar com Operações</a:t>
            </a:r>
          </a:p>
          <a:p>
            <a:r>
              <a:rPr lang="pt-BR" noProof="0" dirty="0" smtClean="0"/>
              <a:t>Coordenar com </a:t>
            </a:r>
            <a:r>
              <a:rPr lang="pt-BR" dirty="0" smtClean="0"/>
              <a:t>Autoridades Estaduais e Locais</a:t>
            </a:r>
            <a:endParaRPr lang="pt-BR" noProof="0" dirty="0" smtClean="0"/>
          </a:p>
          <a:p>
            <a:r>
              <a:rPr lang="pt-BR" noProof="0" dirty="0" smtClean="0"/>
              <a:t>Comunicado ao Público</a:t>
            </a:r>
          </a:p>
          <a:p>
            <a:r>
              <a:rPr lang="pt-BR" noProof="0" dirty="0" smtClean="0"/>
              <a:t>Testado</a:t>
            </a:r>
          </a:p>
          <a:p>
            <a:r>
              <a:rPr lang="pt-BR" noProof="0" dirty="0" smtClean="0"/>
              <a:t>Capítulos 7 e 16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noProof="0" dirty="0" smtClean="0"/>
              <a:t>Kingston TVA</a:t>
            </a:r>
            <a:br>
              <a:rPr lang="pt-BR" sz="3200" noProof="0" dirty="0" smtClean="0"/>
            </a:br>
            <a:r>
              <a:rPr lang="pt-BR" sz="3200" dirty="0" smtClean="0">
                <a:solidFill>
                  <a:schemeClr val="tx1"/>
                </a:solidFill>
              </a:rPr>
              <a:t>Ruptura de barragem de rejeito (cinza </a:t>
            </a:r>
            <a:r>
              <a:rPr lang="pt-BR" sz="3200" smtClean="0">
                <a:solidFill>
                  <a:schemeClr val="tx1"/>
                </a:solidFill>
              </a:rPr>
              <a:t>de </a:t>
            </a:r>
            <a:r>
              <a:rPr lang="pt-BR" sz="3200" smtClean="0">
                <a:solidFill>
                  <a:schemeClr val="tx1"/>
                </a:solidFill>
              </a:rPr>
              <a:t>carvão</a:t>
            </a:r>
            <a:r>
              <a:rPr lang="pt-BR" sz="3200" dirty="0" smtClean="0">
                <a:solidFill>
                  <a:schemeClr val="tx1"/>
                </a:solidFill>
              </a:rPr>
              <a:t>)</a:t>
            </a:r>
            <a:r>
              <a:rPr lang="pt-BR" sz="3200" dirty="0" smtClean="0"/>
              <a:t> </a:t>
            </a:r>
            <a:r>
              <a:rPr lang="pt-BR" noProof="0" dirty="0" smtClean="0"/>
              <a:t/>
            </a:r>
            <a:br>
              <a:rPr lang="pt-BR" noProof="0" dirty="0" smtClean="0"/>
            </a:br>
            <a:r>
              <a:rPr lang="pt-BR" sz="2800" noProof="0" dirty="0" smtClean="0"/>
              <a:t>EPA Região 4</a:t>
            </a:r>
            <a:endParaRPr lang="pt-BR" sz="2800" noProof="0" dirty="0"/>
          </a:p>
        </p:txBody>
      </p:sp>
      <p:pic>
        <p:nvPicPr>
          <p:cNvPr id="4" name="Picture 2" descr="K:\kingston\IMGP05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2285992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Carrie\Desktop\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2143116"/>
            <a:ext cx="419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Etapas do Projeto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4000" noProof="0" dirty="0" smtClean="0"/>
              <a:t>Elaboração do Projeto Técnico/</a:t>
            </a:r>
            <a:r>
              <a:rPr lang="pt-BR" sz="4000" noProof="0" dirty="0" err="1" smtClean="0"/>
              <a:t>Pré</a:t>
            </a:r>
            <a:r>
              <a:rPr lang="pt-BR" sz="4000" noProof="0" dirty="0" smtClean="0"/>
              <a:t>-Construção</a:t>
            </a:r>
          </a:p>
          <a:p>
            <a:pPr>
              <a:buNone/>
            </a:pPr>
            <a:endParaRPr lang="pt-BR" sz="4000" noProof="0" dirty="0" smtClean="0"/>
          </a:p>
          <a:p>
            <a:r>
              <a:rPr lang="pt-BR" sz="4000" b="1" noProof="0" dirty="0" smtClean="0"/>
              <a:t>Construção</a:t>
            </a:r>
          </a:p>
          <a:p>
            <a:pPr>
              <a:buNone/>
            </a:pPr>
            <a:endParaRPr lang="pt-BR" sz="4000" noProof="0" dirty="0" smtClean="0"/>
          </a:p>
          <a:p>
            <a:r>
              <a:rPr lang="pt-BR" sz="4000" noProof="0" dirty="0" smtClean="0"/>
              <a:t>Pós-Construção</a:t>
            </a:r>
            <a:endParaRPr lang="pt-BR" sz="4000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r>
              <a:rPr lang="pt-BR" noProof="0" dirty="0" smtClean="0"/>
              <a:t>Utilização de Cronogramas </a:t>
            </a:r>
            <a:br>
              <a:rPr lang="pt-BR" noProof="0" dirty="0" smtClean="0"/>
            </a:b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pt-BR" noProof="0" dirty="0" smtClean="0"/>
          </a:p>
          <a:p>
            <a:r>
              <a:rPr lang="pt-BR" noProof="0" dirty="0" smtClean="0"/>
              <a:t> Durante Planejamento e Elaboração do Projeto</a:t>
            </a:r>
          </a:p>
          <a:p>
            <a:endParaRPr lang="pt-BR" noProof="0" dirty="0" smtClean="0"/>
          </a:p>
          <a:p>
            <a:r>
              <a:rPr lang="pt-BR" noProof="0" dirty="0" smtClean="0"/>
              <a:t> </a:t>
            </a:r>
            <a:r>
              <a:rPr lang="pt-BR" b="1" noProof="0" dirty="0" smtClean="0"/>
              <a:t>Durante a Construção</a:t>
            </a:r>
          </a:p>
          <a:p>
            <a:endParaRPr lang="pt-BR" b="1" noProof="0" dirty="0" smtClean="0"/>
          </a:p>
          <a:p>
            <a:r>
              <a:rPr lang="pt-BR" noProof="0" dirty="0" smtClean="0"/>
              <a:t> A fim de analisar </a:t>
            </a:r>
            <a:r>
              <a:rPr lang="pt-BR" dirty="0" smtClean="0"/>
              <a:t>Mudanças, Modificações</a:t>
            </a:r>
            <a:r>
              <a:rPr lang="pt-BR" noProof="0" dirty="0" smtClean="0"/>
              <a:t>, Demandas </a:t>
            </a:r>
            <a:r>
              <a:rPr lang="pt-BR" noProof="0" dirty="0" smtClean="0">
                <a:solidFill>
                  <a:srgbClr val="000000"/>
                </a:solidFill>
              </a:rPr>
              <a:t>(</a:t>
            </a:r>
            <a:r>
              <a:rPr lang="pt-BR" i="1" noProof="0" dirty="0" err="1" smtClean="0">
                <a:solidFill>
                  <a:srgbClr val="000000"/>
                </a:solidFill>
              </a:rPr>
              <a:t>Claims</a:t>
            </a:r>
            <a:r>
              <a:rPr lang="pt-BR" noProof="0" dirty="0" smtClean="0">
                <a:solidFill>
                  <a:srgbClr val="000000"/>
                </a:solidFill>
              </a:rPr>
              <a:t>)</a:t>
            </a:r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noProof="0" dirty="0" smtClean="0"/>
              <a:t/>
            </a:r>
            <a:br>
              <a:rPr lang="pt-BR" sz="4000" noProof="0" dirty="0" smtClean="0"/>
            </a:br>
            <a:r>
              <a:rPr lang="pt-BR" sz="4000" noProof="0" dirty="0" smtClean="0"/>
              <a:t>Etapa da Construção </a:t>
            </a:r>
            <a:r>
              <a:rPr lang="pt-BR" noProof="0" dirty="0" smtClean="0"/>
              <a:t/>
            </a:r>
            <a:br>
              <a:rPr lang="pt-BR" noProof="0" dirty="0" smtClean="0"/>
            </a:b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19600"/>
          </a:xfrm>
        </p:spPr>
        <p:txBody>
          <a:bodyPr/>
          <a:lstStyle/>
          <a:p>
            <a:pPr marL="971550" lvl="1" indent="-514350">
              <a:lnSpc>
                <a:spcPct val="90000"/>
              </a:lnSpc>
              <a:buFont typeface="Wingdings" pitchFamily="2" charset="2"/>
              <a:buChar char="§"/>
            </a:pPr>
            <a:r>
              <a:rPr lang="pt-BR" noProof="0" dirty="0" smtClean="0"/>
              <a:t>Cronograma inicial da empreiteira para mostrar o plano no momento da licitação</a:t>
            </a:r>
          </a:p>
          <a:p>
            <a:pPr marL="971550" lvl="1" indent="-514350">
              <a:lnSpc>
                <a:spcPct val="90000"/>
              </a:lnSpc>
              <a:buFont typeface="Wingdings" pitchFamily="2" charset="2"/>
              <a:buChar char="§"/>
            </a:pPr>
            <a:r>
              <a:rPr lang="pt-BR" noProof="0" dirty="0" smtClean="0"/>
              <a:t>Cronograma inicial deve ser revisado para </a:t>
            </a:r>
            <a:r>
              <a:rPr lang="pt-BR" dirty="0" smtClean="0"/>
              <a:t>garantir que a empreiteira compreenda o projeto</a:t>
            </a:r>
            <a:endParaRPr lang="pt-BR" noProof="0" dirty="0" smtClean="0"/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pt-BR" dirty="0" smtClean="0"/>
              <a:t>Ferramenta para prever atividades no futuro</a:t>
            </a:r>
            <a:endParaRPr lang="pt-BR" noProof="0" dirty="0" smtClean="0"/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pt-BR" sz="2000" noProof="0" dirty="0" smtClean="0"/>
              <a:t>Programar Inspeções de Fábricas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pt-BR" sz="2000" dirty="0" smtClean="0"/>
              <a:t>Programar Inspeções de Campo</a:t>
            </a:r>
            <a:endParaRPr lang="pt-BR" sz="2000" noProof="0" dirty="0" smtClean="0"/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pt-BR" sz="2000" noProof="0" dirty="0" smtClean="0"/>
              <a:t>Planejamento de Recursos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pt-BR" noProof="0" dirty="0" smtClean="0"/>
              <a:t> Utilizado para determinar se a Empreiteira excederá limites de recursos financeiros</a:t>
            </a:r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Etapas da Construção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482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sz="2000" noProof="0" dirty="0" smtClean="0"/>
              <a:t>Cronograma </a:t>
            </a:r>
            <a:r>
              <a:rPr lang="pt-BR" sz="2000" noProof="0" dirty="0" err="1" smtClean="0"/>
              <a:t>d</a:t>
            </a:r>
            <a:r>
              <a:rPr lang="pt-BR" sz="2000" dirty="0" smtClean="0"/>
              <a:t>e Construção </a:t>
            </a:r>
            <a:r>
              <a:rPr lang="pt-BR" sz="2000" noProof="0" dirty="0" smtClean="0"/>
              <a:t>– Atividades</a:t>
            </a:r>
          </a:p>
          <a:p>
            <a:pPr lvl="1">
              <a:buFont typeface="Wingdings" pitchFamily="2" charset="2"/>
              <a:buChar char="§"/>
            </a:pPr>
            <a:r>
              <a:rPr lang="pt-BR" sz="2000" noProof="0" dirty="0" smtClean="0"/>
              <a:t>Entrega dos produtos (bens</a:t>
            </a:r>
            <a:r>
              <a:rPr lang="pt-BR" sz="2000" noProof="0" dirty="0" smtClean="0">
                <a:solidFill>
                  <a:srgbClr val="000000"/>
                </a:solidFill>
              </a:rPr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pt-BR" sz="2000" noProof="0" dirty="0" smtClean="0"/>
              <a:t>Revisão, pelo Empreendedor, dos Produtos Entregues</a:t>
            </a:r>
          </a:p>
          <a:p>
            <a:pPr lvl="1">
              <a:buFont typeface="Wingdings" pitchFamily="2" charset="2"/>
              <a:buChar char="§"/>
            </a:pPr>
            <a:r>
              <a:rPr lang="pt-BR" sz="2000" noProof="0" dirty="0" err="1" smtClean="0"/>
              <a:t>Fabricaç</a:t>
            </a:r>
            <a:r>
              <a:rPr lang="pt-BR" sz="2000" dirty="0" err="1" smtClean="0"/>
              <a:t>ão</a:t>
            </a:r>
            <a:r>
              <a:rPr lang="pt-BR" sz="2000" dirty="0" smtClean="0"/>
              <a:t> e Entrega de Equipamentos</a:t>
            </a:r>
            <a:r>
              <a:rPr lang="pt-BR" sz="2000" noProof="0" dirty="0" smtClean="0"/>
              <a:t>, Serralheria </a:t>
            </a:r>
          </a:p>
          <a:p>
            <a:pPr lvl="1">
              <a:buFont typeface="Wingdings" pitchFamily="2" charset="2"/>
              <a:buChar char="§"/>
            </a:pPr>
            <a:r>
              <a:rPr lang="pt-BR" sz="2000" dirty="0" smtClean="0"/>
              <a:t>Obras Civis</a:t>
            </a:r>
            <a:r>
              <a:rPr lang="pt-BR" sz="2000" noProof="0" dirty="0" smtClean="0"/>
              <a:t>: </a:t>
            </a:r>
            <a:r>
              <a:rPr lang="pt-BR" sz="2000" dirty="0" smtClean="0"/>
              <a:t>Terraplenagem, </a:t>
            </a:r>
            <a:r>
              <a:rPr lang="pt-BR" sz="2000" dirty="0" err="1"/>
              <a:t>E</a:t>
            </a:r>
            <a:r>
              <a:rPr lang="pt-BR" sz="2000" dirty="0" err="1" smtClean="0"/>
              <a:t>nsecamento</a:t>
            </a:r>
            <a:r>
              <a:rPr lang="pt-BR" sz="2000" dirty="0" smtClean="0"/>
              <a:t>,</a:t>
            </a:r>
            <a:r>
              <a:rPr lang="pt-BR" sz="2000" noProof="0" dirty="0" smtClean="0"/>
              <a:t> Concreto, Estruturas Metálicas, Dutos, </a:t>
            </a:r>
            <a:r>
              <a:rPr lang="pt-BR" sz="2000" noProof="0" dirty="0" smtClean="0">
                <a:solidFill>
                  <a:srgbClr val="000000"/>
                </a:solidFill>
              </a:rPr>
              <a:t>Obras no local</a:t>
            </a:r>
          </a:p>
          <a:p>
            <a:pPr lvl="1">
              <a:buFont typeface="Wingdings" pitchFamily="2" charset="2"/>
              <a:buChar char="§"/>
            </a:pPr>
            <a:r>
              <a:rPr lang="pt-BR" sz="2000" noProof="0" dirty="0" err="1" smtClean="0"/>
              <a:t>Mec</a:t>
            </a:r>
            <a:r>
              <a:rPr lang="pt-BR" sz="2000" dirty="0" err="1" smtClean="0"/>
              <a:t>ânica</a:t>
            </a:r>
            <a:r>
              <a:rPr lang="pt-BR" sz="2000" noProof="0" dirty="0" smtClean="0"/>
              <a:t>: Instalação de </a:t>
            </a:r>
            <a:r>
              <a:rPr lang="pt-BR" sz="2000" dirty="0" smtClean="0"/>
              <a:t>equipamentos</a:t>
            </a:r>
            <a:r>
              <a:rPr lang="pt-BR" sz="2000" noProof="0" dirty="0" smtClean="0"/>
              <a:t>, encanamento, trabalho em dutos </a:t>
            </a:r>
            <a:r>
              <a:rPr lang="pt-BR" sz="2000" noProof="0" dirty="0" smtClean="0">
                <a:solidFill>
                  <a:srgbClr val="000000"/>
                </a:solidFill>
              </a:rPr>
              <a:t>(HVAC)</a:t>
            </a:r>
          </a:p>
          <a:p>
            <a:pPr lvl="1">
              <a:buFont typeface="Wingdings" pitchFamily="2" charset="2"/>
              <a:buChar char="§"/>
            </a:pPr>
            <a:r>
              <a:rPr lang="pt-BR" sz="2000" noProof="0" dirty="0" smtClean="0"/>
              <a:t>Elétrico:  Instalação de </a:t>
            </a:r>
            <a:r>
              <a:rPr lang="pt-BR" sz="2000" dirty="0" smtClean="0"/>
              <a:t>equipamentos</a:t>
            </a:r>
            <a:r>
              <a:rPr lang="pt-BR" sz="2000" noProof="0" dirty="0" smtClean="0"/>
              <a:t>, fiação, testes</a:t>
            </a:r>
          </a:p>
          <a:p>
            <a:pPr lvl="1">
              <a:buFont typeface="Wingdings" pitchFamily="2" charset="2"/>
              <a:buChar char="§"/>
            </a:pPr>
            <a:r>
              <a:rPr lang="pt-BR" sz="2000" noProof="0" dirty="0" smtClean="0"/>
              <a:t>Marcos Referenciais:  </a:t>
            </a:r>
            <a:r>
              <a:rPr lang="pt-BR" sz="2000" dirty="0" smtClean="0"/>
              <a:t>Prazos para conclusão das etapas do trabalho</a:t>
            </a:r>
            <a:r>
              <a:rPr lang="pt-BR" sz="2000" noProof="0" dirty="0" smtClean="0"/>
              <a:t>, data </a:t>
            </a:r>
            <a:r>
              <a:rPr lang="pt-BR" sz="2000" dirty="0" smtClean="0"/>
              <a:t>de conclusão final</a:t>
            </a:r>
            <a:endParaRPr lang="pt-BR" sz="2000" noProof="0" dirty="0" smtClean="0"/>
          </a:p>
          <a:p>
            <a:pPr lvl="1">
              <a:buFont typeface="Wingdings" pitchFamily="2" charset="2"/>
              <a:buChar char="§"/>
            </a:pPr>
            <a:r>
              <a:rPr lang="pt-BR" sz="2000" noProof="0" dirty="0" smtClean="0"/>
              <a:t>Marcos referenciais iniciais:  </a:t>
            </a:r>
            <a:r>
              <a:rPr lang="pt-BR" sz="2000" noProof="0" dirty="0" err="1" smtClean="0"/>
              <a:t>trabalh</a:t>
            </a:r>
            <a:r>
              <a:rPr lang="pt-BR" sz="2000" dirty="0" smtClean="0"/>
              <a:t>os no leito do rio, datas para chegada de água, utilização da área, épocas de irrigação</a:t>
            </a:r>
            <a:endParaRPr lang="pt-BR" sz="2000" noProof="0" dirty="0" smtClean="0"/>
          </a:p>
          <a:p>
            <a:pPr lvl="1">
              <a:buFont typeface="Wingdings" pitchFamily="2" charset="2"/>
              <a:buChar char="§"/>
            </a:pPr>
            <a:r>
              <a:rPr lang="pt-BR" sz="2000" noProof="0" dirty="0" smtClean="0"/>
              <a:t>Inclui limpeza da área, desmobilização</a:t>
            </a:r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pt-BR" noProof="0" dirty="0" smtClean="0"/>
              <a:t>Filosofias de Redução de Riscos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Soluções passivas são preferíveis a soluções ativas</a:t>
            </a:r>
          </a:p>
          <a:p>
            <a:r>
              <a:rPr lang="pt-BR" noProof="0" dirty="0" smtClean="0"/>
              <a:t>Atividades de construção que podem ser observadas são preferíveis às que não podem </a:t>
            </a:r>
          </a:p>
          <a:p>
            <a:r>
              <a:rPr lang="pt-BR" dirty="0" smtClean="0"/>
              <a:t>Análise de riscos não substitui engenharia e construção de alta qualidade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Etapas da Construção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pt-BR" noProof="0" dirty="0" smtClean="0"/>
              <a:t>Cronogramas Atualizados submetidos mensalmente para acompanhar o progresso e </a:t>
            </a:r>
            <a:r>
              <a:rPr lang="pt-BR" dirty="0" smtClean="0"/>
              <a:t>documentar a história do projeto</a:t>
            </a:r>
            <a:endParaRPr lang="pt-BR" noProof="0" dirty="0" smtClean="0"/>
          </a:p>
          <a:p>
            <a:pPr lvl="1">
              <a:buFont typeface="Wingdings" pitchFamily="2" charset="2"/>
              <a:buChar char="§"/>
            </a:pPr>
            <a:r>
              <a:rPr lang="pt-BR" noProof="0" dirty="0" smtClean="0"/>
              <a:t>Identificar os </a:t>
            </a:r>
            <a:r>
              <a:rPr lang="pt-BR" noProof="0" dirty="0" smtClean="0">
                <a:solidFill>
                  <a:srgbClr val="000000"/>
                </a:solidFill>
              </a:rPr>
              <a:t>produtos (bens) críticos 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Priorizar encaminhamentos sobre modificações</a:t>
            </a:r>
            <a:endParaRPr lang="pt-BR" noProof="0" dirty="0" smtClean="0"/>
          </a:p>
          <a:p>
            <a:pPr lvl="1">
              <a:buFont typeface="Wingdings" pitchFamily="2" charset="2"/>
              <a:buChar char="§"/>
            </a:pPr>
            <a:r>
              <a:rPr lang="pt-BR" noProof="0" dirty="0" smtClean="0"/>
              <a:t>Priorizar atendimento a solicitações por informações feitas pela Empreiteira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Produtos (bens)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038600"/>
          </a:xfrm>
        </p:spPr>
        <p:txBody>
          <a:bodyPr/>
          <a:lstStyle/>
          <a:p>
            <a:r>
              <a:rPr lang="pt-BR" noProof="0" dirty="0" smtClean="0"/>
              <a:t>O </a:t>
            </a:r>
            <a:r>
              <a:rPr lang="pt-BR" dirty="0" smtClean="0"/>
              <a:t>processo é esboçado nas especificações</a:t>
            </a:r>
            <a:endParaRPr lang="pt-BR" noProof="0" dirty="0" smtClean="0"/>
          </a:p>
          <a:p>
            <a:r>
              <a:rPr lang="pt-BR" noProof="0" dirty="0" smtClean="0"/>
              <a:t>Gerenciado pelo Engenheiro Residente</a:t>
            </a:r>
            <a:endParaRPr lang="pt-BR" noProof="0" dirty="0" smtClean="0">
              <a:solidFill>
                <a:srgbClr val="0000FF"/>
              </a:solidFill>
            </a:endParaRPr>
          </a:p>
          <a:p>
            <a:r>
              <a:rPr lang="pt-BR" noProof="0" dirty="0" smtClean="0"/>
              <a:t>Engenheiro Chefe/PM coordena com o Distrito</a:t>
            </a:r>
          </a:p>
          <a:p>
            <a:r>
              <a:rPr lang="pt-BR" noProof="0" dirty="0" smtClean="0"/>
              <a:t>Monitoramento de tempos de resposta</a:t>
            </a:r>
          </a:p>
          <a:p>
            <a:r>
              <a:rPr lang="pt-BR" noProof="0" dirty="0" smtClean="0"/>
              <a:t>Disciplinas Responsáveis</a:t>
            </a:r>
          </a:p>
          <a:p>
            <a:r>
              <a:rPr lang="pt-BR" noProof="0" dirty="0" smtClean="0"/>
              <a:t>Seja </a:t>
            </a:r>
            <a:r>
              <a:rPr lang="pt-BR" noProof="0" dirty="0" err="1" smtClean="0"/>
              <a:t>proativ</a:t>
            </a:r>
            <a:r>
              <a:rPr lang="pt-BR" dirty="0" smtClean="0"/>
              <a:t>o</a:t>
            </a:r>
            <a:endParaRPr lang="pt-BR" noProof="0" dirty="0" smtClean="0"/>
          </a:p>
          <a:p>
            <a:r>
              <a:rPr lang="pt-BR" noProof="0" dirty="0" smtClean="0"/>
              <a:t>Minimizar iterações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Plano de </a:t>
            </a:r>
            <a:r>
              <a:rPr lang="pt-BR" dirty="0" smtClean="0"/>
              <a:t>Garantia de Qualidade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Pessoal de construção deve preparar o PGQ </a:t>
            </a:r>
            <a:r>
              <a:rPr lang="pt-BR" dirty="0" smtClean="0"/>
              <a:t>específico ao projeto </a:t>
            </a:r>
            <a:r>
              <a:rPr lang="pt-BR" noProof="0" dirty="0" smtClean="0"/>
              <a:t>que seja consistente com o escopo e a complexidade do trabalho, em conformidade com ER 1180-1-6</a:t>
            </a:r>
          </a:p>
          <a:p>
            <a:r>
              <a:rPr lang="pt-BR" noProof="0" dirty="0" smtClean="0"/>
              <a:t>A qualidade da construção atende aos requisitos das especificações e </a:t>
            </a:r>
            <a:r>
              <a:rPr lang="pt-BR" dirty="0" smtClean="0"/>
              <a:t>concepção do projeto</a:t>
            </a:r>
            <a:endParaRPr lang="pt-BR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Considerações de Engenharia para o Pessoal de Construção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343400"/>
          </a:xfrm>
        </p:spPr>
        <p:txBody>
          <a:bodyPr/>
          <a:lstStyle/>
          <a:p>
            <a:r>
              <a:rPr lang="pt-BR" noProof="0" dirty="0" smtClean="0"/>
              <a:t>ER 1110-2-1150</a:t>
            </a:r>
          </a:p>
          <a:p>
            <a:r>
              <a:rPr lang="pt-BR" noProof="0" dirty="0" smtClean="0"/>
              <a:t>Modos de Falha</a:t>
            </a:r>
          </a:p>
          <a:p>
            <a:r>
              <a:rPr lang="pt-BR" noProof="0" dirty="0" smtClean="0"/>
              <a:t>Concepção do projeto</a:t>
            </a:r>
          </a:p>
          <a:p>
            <a:r>
              <a:rPr lang="pt-BR" noProof="0" dirty="0" smtClean="0"/>
              <a:t>Comunicação durante a construção</a:t>
            </a:r>
          </a:p>
          <a:p>
            <a:r>
              <a:rPr lang="pt-BR" noProof="0" dirty="0" smtClean="0"/>
              <a:t>Critérios de Aceite</a:t>
            </a:r>
          </a:p>
          <a:p>
            <a:r>
              <a:rPr lang="pt-BR" noProof="0" dirty="0" smtClean="0"/>
              <a:t>Garantia de </a:t>
            </a:r>
            <a:r>
              <a:rPr lang="pt-BR" dirty="0" smtClean="0"/>
              <a:t>Qualidade</a:t>
            </a:r>
            <a:r>
              <a:rPr lang="pt-BR" noProof="0" dirty="0" smtClean="0"/>
              <a:t>/Controle de Qualidade</a:t>
            </a:r>
          </a:p>
          <a:p>
            <a:r>
              <a:rPr lang="pt-BR" noProof="0" dirty="0" smtClean="0"/>
              <a:t>Requisitos de Atributos </a:t>
            </a:r>
            <a:r>
              <a:rPr lang="pt-BR" dirty="0" smtClean="0"/>
              <a:t>Especiais</a:t>
            </a:r>
            <a:endParaRPr lang="pt-BR" noProof="0" dirty="0" smtClean="0"/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Escritório de Obra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>
                <a:solidFill>
                  <a:srgbClr val="000000"/>
                </a:solidFill>
              </a:rPr>
              <a:t>RMS (software)</a:t>
            </a:r>
          </a:p>
          <a:p>
            <a:r>
              <a:rPr lang="pt-BR" noProof="0" dirty="0" smtClean="0"/>
              <a:t>Gestão </a:t>
            </a:r>
            <a:r>
              <a:rPr lang="pt-BR" dirty="0" smtClean="0"/>
              <a:t>do contrato</a:t>
            </a:r>
            <a:endParaRPr lang="pt-BR" noProof="0" dirty="0" smtClean="0"/>
          </a:p>
          <a:p>
            <a:r>
              <a:rPr lang="pt-BR" noProof="0" dirty="0" smtClean="0"/>
              <a:t>Controle de Qualidade?</a:t>
            </a:r>
          </a:p>
          <a:p>
            <a:r>
              <a:rPr lang="pt-BR" noProof="0" dirty="0" smtClean="0"/>
              <a:t>Garantia de Qualidade</a:t>
            </a:r>
          </a:p>
          <a:p>
            <a:r>
              <a:rPr lang="pt-BR" noProof="0" dirty="0" smtClean="0"/>
              <a:t>Protocolo de </a:t>
            </a:r>
            <a:r>
              <a:rPr lang="pt-BR" noProof="0" dirty="0" err="1" smtClean="0"/>
              <a:t>Comunicaç</a:t>
            </a:r>
            <a:r>
              <a:rPr lang="pt-BR" dirty="0" err="1" smtClean="0"/>
              <a:t>ão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Garantia de Qualidade (GQ)/</a:t>
            </a:r>
            <a:br>
              <a:rPr lang="pt-BR" noProof="0" dirty="0" smtClean="0"/>
            </a:br>
            <a:r>
              <a:rPr lang="pt-BR" noProof="0" dirty="0" smtClean="0"/>
              <a:t>Controle de Qualidade (CQ)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Empreiteira normalmente providencia CQ</a:t>
            </a:r>
          </a:p>
          <a:p>
            <a:r>
              <a:rPr lang="pt-BR" noProof="0" dirty="0" smtClean="0"/>
              <a:t>Governo realiza GQ</a:t>
            </a:r>
          </a:p>
          <a:p>
            <a:r>
              <a:rPr lang="pt-BR" noProof="0" dirty="0" smtClean="0"/>
              <a:t>Laboratório da </a:t>
            </a:r>
            <a:r>
              <a:rPr lang="pt-BR" noProof="0" dirty="0" smtClean="0">
                <a:solidFill>
                  <a:srgbClr val="000000"/>
                </a:solidFill>
              </a:rPr>
              <a:t>empreiteira </a:t>
            </a:r>
            <a:r>
              <a:rPr lang="pt-BR" noProof="0" dirty="0" err="1" smtClean="0"/>
              <a:t>apóia</a:t>
            </a:r>
            <a:r>
              <a:rPr lang="pt-BR" noProof="0" dirty="0" smtClean="0"/>
              <a:t> CQ</a:t>
            </a:r>
          </a:p>
          <a:p>
            <a:r>
              <a:rPr lang="pt-BR" noProof="0" dirty="0" smtClean="0"/>
              <a:t>USACE deve considerar a realização de </a:t>
            </a:r>
            <a:r>
              <a:rPr lang="pt-BR" dirty="0" smtClean="0"/>
              <a:t>GQ</a:t>
            </a:r>
            <a:r>
              <a:rPr lang="pt-BR" noProof="0" dirty="0" smtClean="0"/>
              <a:t>/CQ para modificações críticas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t-BR" noProof="0" dirty="0" smtClean="0"/>
              <a:t>Aprovação pelo Governo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886200"/>
          </a:xfrm>
        </p:spPr>
        <p:txBody>
          <a:bodyPr/>
          <a:lstStyle/>
          <a:p>
            <a:r>
              <a:rPr lang="pt-BR" noProof="0" dirty="0" smtClean="0"/>
              <a:t>Inspeção e </a:t>
            </a:r>
            <a:r>
              <a:rPr lang="pt-BR" dirty="0" smtClean="0"/>
              <a:t>garantia de qualidade são necessários para prevenir deficiências nos materiais e nas práticas de construção</a:t>
            </a:r>
            <a:endParaRPr lang="pt-BR" noProof="0" dirty="0" smtClean="0"/>
          </a:p>
          <a:p>
            <a:r>
              <a:rPr lang="pt-BR" noProof="0" dirty="0" smtClean="0"/>
              <a:t>Inspetores da </a:t>
            </a:r>
            <a:r>
              <a:rPr lang="pt-BR" noProof="0" dirty="0" err="1" smtClean="0"/>
              <a:t>construç</a:t>
            </a:r>
            <a:r>
              <a:rPr lang="pt-BR" dirty="0" err="1" smtClean="0"/>
              <a:t>ão</a:t>
            </a:r>
            <a:r>
              <a:rPr lang="pt-BR" dirty="0" smtClean="0"/>
              <a:t> estão na </a:t>
            </a:r>
            <a:r>
              <a:rPr lang="pt-BR" noProof="0" dirty="0" smtClean="0"/>
              <a:t>“linha de frente” para assegurar que a concepção do projeto seja implementada</a:t>
            </a:r>
          </a:p>
          <a:p>
            <a:r>
              <a:rPr lang="pt-BR" noProof="0" dirty="0" smtClean="0"/>
              <a:t>Devem ser informadas quanto </a:t>
            </a:r>
            <a:r>
              <a:rPr lang="pt-BR" dirty="0" smtClean="0"/>
              <a:t>aos aspectos críticos</a:t>
            </a:r>
            <a:endParaRPr lang="pt-BR" noProof="0" dirty="0" smtClean="0"/>
          </a:p>
          <a:p>
            <a:r>
              <a:rPr lang="pt-BR" noProof="0" dirty="0" smtClean="0"/>
              <a:t>Devem ser incentivados a serem proativos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Manual de Operações e Manutenção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Revisado/atualizado como resultado de uma </a:t>
            </a:r>
            <a:r>
              <a:rPr lang="pt-BR" noProof="0" dirty="0" err="1" smtClean="0"/>
              <a:t>modificaç</a:t>
            </a:r>
            <a:r>
              <a:rPr lang="pt-BR" dirty="0" err="1" smtClean="0"/>
              <a:t>ão</a:t>
            </a:r>
            <a:r>
              <a:rPr lang="pt-BR" dirty="0" smtClean="0"/>
              <a:t> </a:t>
            </a:r>
            <a:endParaRPr lang="pt-BR" noProof="0" dirty="0" smtClean="0"/>
          </a:p>
          <a:p>
            <a:r>
              <a:rPr lang="pt-BR" noProof="0" dirty="0" smtClean="0"/>
              <a:t>Resumo de atributos </a:t>
            </a:r>
            <a:r>
              <a:rPr lang="pt-BR" dirty="0" smtClean="0"/>
              <a:t>críticos</a:t>
            </a:r>
            <a:endParaRPr lang="pt-BR" noProof="0" dirty="0" smtClean="0"/>
          </a:p>
          <a:p>
            <a:r>
              <a:rPr lang="pt-BR" noProof="0" dirty="0" smtClean="0"/>
              <a:t>Inclui resumo de modos de falha</a:t>
            </a:r>
          </a:p>
          <a:p>
            <a:r>
              <a:rPr lang="pt-BR" dirty="0" smtClean="0"/>
              <a:t>Elaborado durante a etapa de construção</a:t>
            </a:r>
            <a:endParaRPr lang="pt-BR" noProof="0" dirty="0" smtClean="0"/>
          </a:p>
          <a:p>
            <a:endParaRPr lang="pt-BR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err="1" smtClean="0"/>
              <a:t>Inspeç</a:t>
            </a:r>
            <a:r>
              <a:rPr lang="pt-BR" dirty="0" err="1" smtClean="0"/>
              <a:t>ão</a:t>
            </a:r>
            <a:r>
              <a:rPr lang="pt-BR" dirty="0" smtClean="0"/>
              <a:t> pelo Engenheiro </a:t>
            </a:r>
            <a:r>
              <a:rPr lang="pt-BR" noProof="0" dirty="0" smtClean="0"/>
              <a:t>Engenheiro Chefe/EEP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Em conformidade com ER 1110-2-112</a:t>
            </a:r>
          </a:p>
          <a:p>
            <a:r>
              <a:rPr lang="pt-BR" noProof="0" dirty="0" smtClean="0"/>
              <a:t>Visitas Frequentes/inspeções </a:t>
            </a:r>
            <a:r>
              <a:rPr lang="pt-BR" dirty="0" smtClean="0"/>
              <a:t>para confirmar as condições do local e avaliar qualquer impacto na concepção do projeto</a:t>
            </a:r>
            <a:endParaRPr lang="pt-BR" noProof="0" dirty="0" smtClean="0"/>
          </a:p>
          <a:p>
            <a:r>
              <a:rPr lang="pt-BR" noProof="0" dirty="0" smtClean="0"/>
              <a:t>É </a:t>
            </a:r>
            <a:r>
              <a:rPr lang="pt-BR" dirty="0" smtClean="0"/>
              <a:t>desejável designar tarefas </a:t>
            </a:r>
            <a:r>
              <a:rPr lang="pt-BR" noProof="0" dirty="0" smtClean="0"/>
              <a:t>temporárias</a:t>
            </a:r>
          </a:p>
          <a:p>
            <a:endParaRPr lang="pt-BR" noProof="0" dirty="0" smtClean="0"/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Inspeção da Construção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495800"/>
          </a:xfrm>
        </p:spPr>
        <p:txBody>
          <a:bodyPr/>
          <a:lstStyle/>
          <a:p>
            <a:r>
              <a:rPr lang="pt-BR" sz="2400" noProof="0" dirty="0" err="1" smtClean="0"/>
              <a:t>Ensecadeira</a:t>
            </a:r>
            <a:endParaRPr lang="pt-BR" sz="2400" noProof="0" dirty="0" smtClean="0"/>
          </a:p>
          <a:p>
            <a:r>
              <a:rPr lang="pt-BR" sz="2400" noProof="0" dirty="0" err="1" smtClean="0"/>
              <a:t>Ensecamento</a:t>
            </a:r>
            <a:endParaRPr lang="pt-BR" sz="2400" noProof="0" dirty="0" smtClean="0"/>
          </a:p>
          <a:p>
            <a:r>
              <a:rPr lang="pt-BR" sz="2400" noProof="0" dirty="0" smtClean="0"/>
              <a:t>Detonação </a:t>
            </a:r>
          </a:p>
          <a:p>
            <a:r>
              <a:rPr lang="pt-BR" sz="2400" noProof="0" dirty="0" smtClean="0"/>
              <a:t>Taludes/sustentações permanentes</a:t>
            </a:r>
          </a:p>
          <a:p>
            <a:r>
              <a:rPr lang="pt-BR" sz="2400" noProof="0" dirty="0" smtClean="0"/>
              <a:t>Injeção</a:t>
            </a:r>
          </a:p>
          <a:p>
            <a:r>
              <a:rPr lang="pt-BR" sz="2400" noProof="0" dirty="0" smtClean="0"/>
              <a:t>Mecânico/Elétrico</a:t>
            </a:r>
          </a:p>
          <a:p>
            <a:r>
              <a:rPr lang="pt-BR" sz="2400" noProof="0" dirty="0" smtClean="0"/>
              <a:t>Terraplenagem</a:t>
            </a:r>
          </a:p>
          <a:p>
            <a:r>
              <a:rPr lang="pt-BR" sz="2400" noProof="0" dirty="0" smtClean="0"/>
              <a:t>Concreto</a:t>
            </a:r>
          </a:p>
          <a:p>
            <a:r>
              <a:rPr lang="pt-BR" sz="2400" noProof="0" dirty="0" smtClean="0"/>
              <a:t>Limpeza/tratamento da fundação</a:t>
            </a:r>
          </a:p>
          <a:p>
            <a:r>
              <a:rPr lang="pt-BR" sz="2400" noProof="0" dirty="0" smtClean="0"/>
              <a:t>Instrumentação</a:t>
            </a:r>
            <a:endParaRPr lang="pt-BR" sz="2400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t-BR" noProof="0" dirty="0" smtClean="0"/>
              <a:t>Cidade Antiga de Petra na </a:t>
            </a:r>
            <a:r>
              <a:rPr lang="pt-BR" noProof="0" dirty="0" err="1" smtClean="0"/>
              <a:t>Jord</a:t>
            </a:r>
            <a:r>
              <a:rPr lang="pt-BR" dirty="0" err="1" smtClean="0"/>
              <a:t>ânia</a:t>
            </a:r>
            <a:r>
              <a:rPr lang="pt-BR" dirty="0" smtClean="0"/>
              <a:t> </a:t>
            </a:r>
            <a:endParaRPr lang="pt-BR" noProof="0" dirty="0"/>
          </a:p>
        </p:txBody>
      </p:sp>
      <p:pic>
        <p:nvPicPr>
          <p:cNvPr id="4" name="Picture 4" descr="2008 jordon_Mexico 0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76400" y="1600200"/>
            <a:ext cx="5715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err="1" smtClean="0"/>
              <a:t>Ensecadeiras</a:t>
            </a:r>
            <a:r>
              <a:rPr lang="pt-BR" noProof="0" dirty="0" smtClean="0"/>
              <a:t> 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Geralmente projetadas/instaladas pela Empreiteira</a:t>
            </a:r>
          </a:p>
          <a:p>
            <a:r>
              <a:rPr lang="pt-BR" noProof="0" dirty="0" smtClean="0"/>
              <a:t>Servem como barragem temporária</a:t>
            </a:r>
          </a:p>
          <a:p>
            <a:r>
              <a:rPr lang="pt-BR" noProof="0" dirty="0" smtClean="0"/>
              <a:t>Estrutura Crítica</a:t>
            </a:r>
          </a:p>
          <a:p>
            <a:r>
              <a:rPr lang="pt-BR" noProof="0" dirty="0" smtClean="0"/>
              <a:t>Pode resultar </a:t>
            </a:r>
            <a:r>
              <a:rPr lang="pt-BR" dirty="0" smtClean="0"/>
              <a:t>em impactos negativos significativos </a:t>
            </a:r>
            <a:r>
              <a:rPr lang="pt-BR" noProof="0" dirty="0" smtClean="0"/>
              <a:t>ao cronograma e custos do projeto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</a:t>
            </a:r>
            <a:r>
              <a:rPr lang="pt-BR" noProof="0" dirty="0" err="1" smtClean="0"/>
              <a:t>Portugues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sz="3600" dirty="0" err="1" smtClean="0"/>
              <a:t>Galgamento</a:t>
            </a:r>
            <a:r>
              <a:rPr lang="pt-BR" sz="3600" dirty="0" smtClean="0"/>
              <a:t> de </a:t>
            </a:r>
            <a:r>
              <a:rPr lang="pt-BR" sz="3600" dirty="0" err="1" smtClean="0"/>
              <a:t>Ensecadeira</a:t>
            </a:r>
            <a:endParaRPr lang="pt-BR" sz="3600" noProof="0" dirty="0"/>
          </a:p>
        </p:txBody>
      </p:sp>
      <p:pic>
        <p:nvPicPr>
          <p:cNvPr id="4" name="Content Placeholder 3" descr="IMG00005-20101007-0943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981200" y="1600200"/>
            <a:ext cx="5181600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pt-BR" sz="3600" noProof="0" dirty="0" smtClean="0"/>
              <a:t>Barragem </a:t>
            </a:r>
            <a:r>
              <a:rPr lang="pt-BR" sz="3600" noProof="0" dirty="0" err="1" smtClean="0"/>
              <a:t>Deer</a:t>
            </a:r>
            <a:r>
              <a:rPr lang="pt-BR" sz="3600" noProof="0" dirty="0" smtClean="0"/>
              <a:t> Flat </a:t>
            </a:r>
            <a:br>
              <a:rPr lang="pt-BR" sz="3600" noProof="0" dirty="0" smtClean="0"/>
            </a:br>
            <a:r>
              <a:rPr lang="pt-BR" sz="2800" noProof="0" dirty="0" smtClean="0"/>
              <a:t>Obras de Descarga da </a:t>
            </a:r>
            <a:r>
              <a:rPr lang="pt-BR" sz="2800" noProof="0" dirty="0" err="1" smtClean="0"/>
              <a:t>Ensecadeira</a:t>
            </a:r>
            <a:r>
              <a:rPr lang="pt-BR" sz="2800" noProof="0" dirty="0" smtClean="0"/>
              <a:t> </a:t>
            </a:r>
            <a:r>
              <a:rPr lang="pt-BR" sz="2800" dirty="0"/>
              <a:t>Caldwell </a:t>
            </a:r>
            <a:endParaRPr lang="pt-BR" sz="2800" noProof="0" dirty="0"/>
          </a:p>
        </p:txBody>
      </p:sp>
      <p:pic>
        <p:nvPicPr>
          <p:cNvPr id="4" name="Picture 4" descr="DrFlt-0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28801" y="1600200"/>
            <a:ext cx="46482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err="1" smtClean="0"/>
              <a:t>Ensecamento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pt-BR" sz="2800" noProof="0" dirty="0" smtClean="0"/>
              <a:t>Todos os projetos da empreiteira devem ser revisados e aprovados pelo USACE ou elaborados pelo USACE</a:t>
            </a:r>
          </a:p>
          <a:p>
            <a:r>
              <a:rPr lang="pt-BR" sz="2800" noProof="0" dirty="0" smtClean="0"/>
              <a:t>Certificar-se de que </a:t>
            </a:r>
            <a:r>
              <a:rPr lang="pt-BR" sz="2800" dirty="0" smtClean="0"/>
              <a:t>instalação/operação atendam aos requisitos das especificações e à concepção do projeto a fim de minimizar riscos à estrutura</a:t>
            </a:r>
            <a:endParaRPr lang="pt-BR" sz="2800" noProof="0" dirty="0" smtClean="0"/>
          </a:p>
          <a:p>
            <a:r>
              <a:rPr lang="pt-BR" sz="2800" noProof="0" dirty="0" smtClean="0"/>
              <a:t>As especificações devem </a:t>
            </a:r>
            <a:r>
              <a:rPr lang="pt-BR" sz="2800" dirty="0" smtClean="0"/>
              <a:t>ser estruturadas de tal forma a acrescentar novos poços e atributos</a:t>
            </a:r>
            <a:endParaRPr lang="pt-BR" sz="2800" noProof="0" dirty="0" smtClean="0"/>
          </a:p>
          <a:p>
            <a:r>
              <a:rPr lang="pt-BR" sz="2800" noProof="0" dirty="0" smtClean="0"/>
              <a:t>Monitoramento para conferir  </a:t>
            </a:r>
            <a:r>
              <a:rPr lang="pt-BR" noProof="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Bradbury </a:t>
            </a:r>
            <a:br>
              <a:rPr lang="pt-BR" noProof="0" dirty="0" smtClean="0"/>
            </a:br>
            <a:r>
              <a:rPr lang="pt-BR" sz="3600" dirty="0" smtClean="0"/>
              <a:t>Projeto C</a:t>
            </a:r>
            <a:r>
              <a:rPr lang="pt-BR" sz="3600" noProof="0" dirty="0" err="1" smtClean="0"/>
              <a:t>achuma</a:t>
            </a:r>
            <a:r>
              <a:rPr lang="pt-BR" sz="3600" noProof="0" dirty="0" smtClean="0"/>
              <a:t> - Califórnia</a:t>
            </a:r>
            <a:endParaRPr lang="pt-BR" sz="3600" noProof="0" dirty="0"/>
          </a:p>
        </p:txBody>
      </p:sp>
      <p:pic>
        <p:nvPicPr>
          <p:cNvPr id="4" name="Content Placeholder 3" descr="bradbury1_2010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852863" y="1714500"/>
            <a:ext cx="5438273" cy="365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Detonação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Planos de Detonação devem ser revisados e aprovados pelo USACE</a:t>
            </a:r>
          </a:p>
          <a:p>
            <a:r>
              <a:rPr lang="pt-BR" noProof="0" dirty="0" smtClean="0"/>
              <a:t>Monitoramento </a:t>
            </a:r>
            <a:r>
              <a:rPr lang="pt-BR" dirty="0" smtClean="0"/>
              <a:t>da perfuração e inspeção do enchimento dos buracos</a:t>
            </a:r>
            <a:endParaRPr lang="pt-BR" noProof="0" dirty="0" smtClean="0"/>
          </a:p>
          <a:p>
            <a:r>
              <a:rPr lang="pt-BR" dirty="0" smtClean="0"/>
              <a:t>Pode resultar em escavações e </a:t>
            </a:r>
            <a:r>
              <a:rPr lang="pt-BR" dirty="0" err="1" smtClean="0"/>
              <a:t>reaterro</a:t>
            </a:r>
            <a:r>
              <a:rPr lang="pt-BR" dirty="0" smtClean="0"/>
              <a:t> acima do previsto</a:t>
            </a:r>
          </a:p>
          <a:p>
            <a:r>
              <a:rPr lang="pt-BR" noProof="0" dirty="0" smtClean="0"/>
              <a:t>Pode resultar em limpeza adicional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</a:t>
            </a:r>
            <a:r>
              <a:rPr lang="pt-BR" noProof="0" dirty="0" err="1" smtClean="0"/>
              <a:t>Folsom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sz="3600" dirty="0" smtClean="0"/>
              <a:t>Escavação de Novo </a:t>
            </a:r>
            <a:r>
              <a:rPr lang="pt-BR" sz="3600" dirty="0" err="1" smtClean="0"/>
              <a:t>Extravasor</a:t>
            </a:r>
            <a:endParaRPr lang="pt-BR" sz="3600" noProof="0" dirty="0"/>
          </a:p>
        </p:txBody>
      </p:sp>
      <p:pic>
        <p:nvPicPr>
          <p:cNvPr id="4" name="Content Placeholder 3" descr="IMG_4957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685800" y="1600200"/>
            <a:ext cx="71628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Sustentação Permanente para Taludes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USACE </a:t>
            </a:r>
            <a:r>
              <a:rPr lang="pt-BR" dirty="0" smtClean="0"/>
              <a:t>fará orientação/supervisão quanto à concepção do projeto e instalação de sustentação permanente</a:t>
            </a:r>
            <a:endParaRPr lang="pt-BR" noProof="0" dirty="0" smtClean="0"/>
          </a:p>
          <a:p>
            <a:r>
              <a:rPr lang="pt-BR" noProof="0" dirty="0" smtClean="0"/>
              <a:t>Pode resultar em problemas de estabilidade a longo prazo </a:t>
            </a:r>
          </a:p>
          <a:p>
            <a:r>
              <a:rPr lang="pt-BR" dirty="0" smtClean="0"/>
              <a:t>Criar novos modos de falha</a:t>
            </a:r>
            <a:r>
              <a:rPr lang="pt-BR" noProof="0" dirty="0" smtClean="0"/>
              <a:t>/problemas de segurança</a:t>
            </a:r>
          </a:p>
          <a:p>
            <a:r>
              <a:rPr lang="pt-BR" dirty="0" smtClean="0"/>
              <a:t>É importante documentar para futuros projetos</a:t>
            </a:r>
            <a:endParaRPr lang="pt-BR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Barragem </a:t>
            </a:r>
            <a:r>
              <a:rPr lang="pt-BR" noProof="0" dirty="0" err="1" smtClean="0"/>
              <a:t>Folsom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sz="3600" dirty="0" smtClean="0"/>
              <a:t>Estabilização/Sustentação de Taludes</a:t>
            </a:r>
            <a:endParaRPr lang="pt-BR" sz="3600" noProof="0" dirty="0"/>
          </a:p>
        </p:txBody>
      </p:sp>
      <p:pic>
        <p:nvPicPr>
          <p:cNvPr id="4" name="Content Placeholder 3" descr="IMG_4962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981200" y="1600200"/>
            <a:ext cx="5181600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</a:t>
            </a:r>
            <a:r>
              <a:rPr lang="pt-BR" noProof="0" dirty="0" err="1" smtClean="0"/>
              <a:t>Folsom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sz="3600" noProof="0" dirty="0" smtClean="0"/>
              <a:t>Modificações nas Comportas</a:t>
            </a:r>
            <a:endParaRPr lang="pt-BR" sz="3600" noProof="0" dirty="0"/>
          </a:p>
        </p:txBody>
      </p:sp>
      <p:pic>
        <p:nvPicPr>
          <p:cNvPr id="4" name="Content Placeholder 3" descr="IMG_4963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981200" y="1600200"/>
            <a:ext cx="5181600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Resumo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pPr eaLnBrk="1" hangingPunct="1"/>
            <a:r>
              <a:rPr lang="pt-BR" dirty="0" smtClean="0"/>
              <a:t>Filosofia do Capítulo </a:t>
            </a:r>
            <a:r>
              <a:rPr lang="pt-BR" noProof="0" dirty="0" smtClean="0"/>
              <a:t>22</a:t>
            </a:r>
          </a:p>
          <a:p>
            <a:pPr eaLnBrk="1" hangingPunct="1"/>
            <a:r>
              <a:rPr lang="pt-BR" noProof="0" dirty="0" smtClean="0"/>
              <a:t>Políticas </a:t>
            </a:r>
          </a:p>
          <a:p>
            <a:pPr eaLnBrk="1" hangingPunct="1"/>
            <a:r>
              <a:rPr lang="pt-BR" noProof="0" dirty="0" smtClean="0"/>
              <a:t>Processo Total - do Projeto</a:t>
            </a:r>
            <a:r>
              <a:rPr lang="pt-BR" dirty="0"/>
              <a:t> </a:t>
            </a:r>
            <a:r>
              <a:rPr lang="pt-BR" dirty="0" smtClean="0"/>
              <a:t>à </a:t>
            </a:r>
            <a:r>
              <a:rPr lang="pt-BR" noProof="0" dirty="0" smtClean="0"/>
              <a:t>Construção</a:t>
            </a:r>
          </a:p>
          <a:p>
            <a:pPr eaLnBrk="1" hangingPunct="1"/>
            <a:r>
              <a:rPr lang="pt-BR" noProof="0" dirty="0" err="1" smtClean="0"/>
              <a:t>Eta</a:t>
            </a:r>
            <a:r>
              <a:rPr lang="pt-BR" dirty="0" err="1" smtClean="0"/>
              <a:t>pas</a:t>
            </a:r>
            <a:r>
              <a:rPr lang="pt-BR" dirty="0" smtClean="0"/>
              <a:t> do Projeto</a:t>
            </a:r>
            <a:endParaRPr lang="pt-BR" noProof="0" dirty="0" smtClean="0"/>
          </a:p>
          <a:p>
            <a:pPr eaLnBrk="1" hangingPunct="1"/>
            <a:r>
              <a:rPr lang="pt-BR" dirty="0" smtClean="0"/>
              <a:t>Regras e Reponsabilidades</a:t>
            </a:r>
            <a:endParaRPr lang="pt-BR" noProof="0" dirty="0" smtClean="0"/>
          </a:p>
          <a:p>
            <a:pPr eaLnBrk="1" hangingPunct="1"/>
            <a:r>
              <a:rPr lang="pt-BR" noProof="0" dirty="0" smtClean="0"/>
              <a:t>Garantia de Qualidade/Controle de Qualidade</a:t>
            </a:r>
          </a:p>
          <a:p>
            <a:pPr eaLnBrk="1" hangingPunct="1"/>
            <a:r>
              <a:rPr lang="pt-BR" noProof="0" dirty="0" smtClean="0"/>
              <a:t>Aprovação da Fundação</a:t>
            </a:r>
          </a:p>
          <a:p>
            <a:pPr eaLnBrk="1" hangingPunct="1"/>
            <a:r>
              <a:rPr lang="pt-BR" noProof="0" dirty="0" smtClean="0"/>
              <a:t>Documentação da Construção</a:t>
            </a:r>
          </a:p>
          <a:p>
            <a:pPr eaLnBrk="1" hangingPunct="1"/>
            <a:endParaRPr lang="pt-BR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</a:t>
            </a:r>
            <a:r>
              <a:rPr lang="pt-BR" noProof="0" dirty="0" err="1" smtClean="0"/>
              <a:t>Folsom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sz="3600" dirty="0" smtClean="0">
                <a:solidFill>
                  <a:schemeClr val="tx1"/>
                </a:solidFill>
              </a:rPr>
              <a:t>Reparo das </a:t>
            </a:r>
            <a:r>
              <a:rPr lang="pt-BR" sz="3600" dirty="0" smtClean="0"/>
              <a:t>Comportas</a:t>
            </a:r>
            <a:endParaRPr lang="pt-BR" sz="3600" noProof="0" dirty="0"/>
          </a:p>
        </p:txBody>
      </p:sp>
      <p:pic>
        <p:nvPicPr>
          <p:cNvPr id="4" name="Content Placeholder 3" descr="IMG_497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114675" y="1600200"/>
            <a:ext cx="2914650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</a:t>
            </a:r>
            <a:r>
              <a:rPr lang="pt-BR" noProof="0" dirty="0" err="1" smtClean="0"/>
              <a:t>Wickiup</a:t>
            </a:r>
            <a:r>
              <a:rPr lang="pt-BR" noProof="0" dirty="0" smtClean="0"/>
              <a:t> </a:t>
            </a:r>
            <a:br>
              <a:rPr lang="pt-BR" noProof="0" dirty="0" smtClean="0"/>
            </a:br>
            <a:r>
              <a:rPr lang="pt-BR" sz="3600" noProof="0" dirty="0" err="1" smtClean="0"/>
              <a:t>Instalaç</a:t>
            </a:r>
            <a:r>
              <a:rPr lang="pt-BR" sz="3600" dirty="0" err="1" smtClean="0"/>
              <a:t>ão</a:t>
            </a:r>
            <a:r>
              <a:rPr lang="pt-BR" sz="3600" dirty="0" smtClean="0"/>
              <a:t> do Dreno de Pé</a:t>
            </a:r>
            <a:endParaRPr lang="pt-BR" sz="3600" noProof="0" dirty="0"/>
          </a:p>
        </p:txBody>
      </p:sp>
      <p:pic>
        <p:nvPicPr>
          <p:cNvPr id="4" name="Content Placeholder 3" descr="101003CL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659625" y="1600200"/>
            <a:ext cx="5824749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Injeção 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72000"/>
          </a:xfrm>
        </p:spPr>
        <p:txBody>
          <a:bodyPr/>
          <a:lstStyle/>
          <a:p>
            <a:r>
              <a:rPr lang="pt-BR" sz="2800" noProof="0" dirty="0" smtClean="0"/>
              <a:t>USACE geralmente </a:t>
            </a:r>
            <a:r>
              <a:rPr lang="pt-BR" sz="2800" noProof="0" dirty="0" err="1" smtClean="0"/>
              <a:t>n</a:t>
            </a:r>
            <a:r>
              <a:rPr lang="pt-BR" sz="2800" dirty="0" err="1" smtClean="0"/>
              <a:t>ão</a:t>
            </a:r>
            <a:r>
              <a:rPr lang="pt-BR" sz="2800" dirty="0" smtClean="0"/>
              <a:t> conduz operações de perfuração/injeção</a:t>
            </a:r>
            <a:endParaRPr lang="pt-BR" sz="2800" noProof="0" dirty="0" smtClean="0"/>
          </a:p>
          <a:p>
            <a:r>
              <a:rPr lang="pt-BR" sz="2800" noProof="0" dirty="0" smtClean="0"/>
              <a:t>Critérios de desempenho são especificados</a:t>
            </a:r>
          </a:p>
          <a:p>
            <a:r>
              <a:rPr lang="pt-BR" sz="2800" noProof="0" dirty="0" smtClean="0"/>
              <a:t>Consultores de Injeção/Empreiteiras implementam práticas para preenchimento </a:t>
            </a:r>
            <a:r>
              <a:rPr lang="pt-BR" sz="2800" dirty="0" smtClean="0"/>
              <a:t>de critérios</a:t>
            </a:r>
            <a:endParaRPr lang="pt-BR" sz="2800" noProof="0" dirty="0" smtClean="0"/>
          </a:p>
          <a:p>
            <a:r>
              <a:rPr lang="pt-BR" sz="2800" noProof="0" dirty="0" smtClean="0"/>
              <a:t>RMC será ativo nas especificações do projeto envolvendo perfuração/injeção em aterros/NÃO CAUSAR DANOS</a:t>
            </a:r>
            <a:endParaRPr lang="pt-BR" sz="2800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noProof="0" dirty="0" smtClean="0"/>
              <a:t>Barragem </a:t>
            </a:r>
            <a:r>
              <a:rPr lang="pt-BR" sz="3200" noProof="0" dirty="0" err="1" smtClean="0"/>
              <a:t>Ridges</a:t>
            </a:r>
            <a:r>
              <a:rPr lang="pt-BR" sz="3200" noProof="0" dirty="0" smtClean="0"/>
              <a:t> </a:t>
            </a:r>
            <a:r>
              <a:rPr lang="pt-BR" sz="3200" noProof="0" dirty="0" err="1" smtClean="0"/>
              <a:t>Basin</a:t>
            </a:r>
            <a:r>
              <a:rPr lang="pt-BR" sz="3200" noProof="0" dirty="0" smtClean="0"/>
              <a:t> </a:t>
            </a:r>
            <a:br>
              <a:rPr lang="pt-BR" sz="3200" noProof="0" dirty="0" smtClean="0"/>
            </a:br>
            <a:r>
              <a:rPr lang="pt-BR" sz="3200" noProof="0" dirty="0" smtClean="0"/>
              <a:t>Projeto Animas </a:t>
            </a:r>
            <a:r>
              <a:rPr lang="pt-BR" sz="3200" noProof="0" dirty="0" err="1" smtClean="0"/>
              <a:t>LaPlata</a:t>
            </a:r>
            <a:r>
              <a:rPr lang="pt-BR" sz="3200" noProof="0" dirty="0" smtClean="0"/>
              <a:t> </a:t>
            </a:r>
            <a:r>
              <a:rPr lang="pt-BR" noProof="0" dirty="0" smtClean="0"/>
              <a:t/>
            </a:r>
            <a:br>
              <a:rPr lang="pt-BR" noProof="0" dirty="0" smtClean="0"/>
            </a:br>
            <a:r>
              <a:rPr lang="pt-BR" sz="2800" noProof="0" dirty="0" err="1" smtClean="0"/>
              <a:t>Durango</a:t>
            </a:r>
            <a:r>
              <a:rPr lang="pt-BR" sz="2800" noProof="0" dirty="0" smtClean="0"/>
              <a:t>, Colorado</a:t>
            </a:r>
            <a:endParaRPr lang="pt-BR" sz="2800" noProof="0" dirty="0"/>
          </a:p>
        </p:txBody>
      </p:sp>
      <p:pic>
        <p:nvPicPr>
          <p:cNvPr id="4" name="Picture 6" descr="ALP24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375236" y="1600200"/>
            <a:ext cx="6393527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Limpeza e Tratamento da Fundação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886200"/>
          </a:xfrm>
        </p:spPr>
        <p:txBody>
          <a:bodyPr/>
          <a:lstStyle/>
          <a:p>
            <a:r>
              <a:rPr lang="pt-BR" sz="2800" dirty="0" smtClean="0"/>
              <a:t>Novas exigências na norma </a:t>
            </a:r>
            <a:r>
              <a:rPr lang="pt-BR" sz="2800" noProof="0" dirty="0" smtClean="0"/>
              <a:t>1110-2-1156</a:t>
            </a:r>
          </a:p>
          <a:p>
            <a:r>
              <a:rPr lang="pt-BR" sz="2800" noProof="0" dirty="0" smtClean="0"/>
              <a:t>Todas as superfícies das fundações que devem ser cobertas por enchimento e/ou concreto devem ser formalmente inspecionadas, aprovadas e documentadas pelo Engenheiro Chefe, </a:t>
            </a:r>
            <a:r>
              <a:rPr lang="pt-BR" sz="2800" dirty="0" smtClean="0"/>
              <a:t>Geólogo do Projeto</a:t>
            </a:r>
            <a:r>
              <a:rPr lang="pt-BR" sz="2800" noProof="0" dirty="0" smtClean="0"/>
              <a:t>, e Engenheiro Residente</a:t>
            </a:r>
          </a:p>
          <a:p>
            <a:r>
              <a:rPr lang="pt-BR" sz="2800" dirty="0" smtClean="0"/>
              <a:t>Nenhuma superfície de fundação será coberta até que seja concluída a revisão formal</a:t>
            </a:r>
            <a:endParaRPr lang="pt-BR" sz="2800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Limpeza e Tratamento da Fundação</a:t>
            </a:r>
            <a:endParaRPr lang="pt-BR" noProof="0" dirty="0"/>
          </a:p>
        </p:txBody>
      </p:sp>
      <p:pic>
        <p:nvPicPr>
          <p:cNvPr id="4" name="Picture 5" descr="P80301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743200" y="1676400"/>
            <a:ext cx="4124325" cy="4419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Aprovação da Fundação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Devem ser elaboradas </a:t>
            </a:r>
            <a:r>
              <a:rPr lang="pt-BR" dirty="0" smtClean="0"/>
              <a:t>especificações para atender a este requisito</a:t>
            </a:r>
            <a:r>
              <a:rPr lang="pt-BR" noProof="0" dirty="0" smtClean="0"/>
              <a:t>.</a:t>
            </a:r>
          </a:p>
          <a:p>
            <a:r>
              <a:rPr lang="pt-BR" noProof="0" dirty="0" smtClean="0"/>
              <a:t>A fim de </a:t>
            </a:r>
            <a:r>
              <a:rPr lang="pt-BR" dirty="0" smtClean="0"/>
              <a:t>realizar esta tarefa crítica de forma efetiva</a:t>
            </a:r>
            <a:r>
              <a:rPr lang="pt-BR" noProof="0" dirty="0" smtClean="0"/>
              <a:t>, o Engenheiro Chefe e Engenheiro Residente devem trabalhar juntos para estabelecer os procedimentos de inspeção da fundação. </a:t>
            </a:r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Bradbury </a:t>
            </a:r>
            <a:br>
              <a:rPr lang="pt-BR" noProof="0" dirty="0" smtClean="0"/>
            </a:br>
            <a:r>
              <a:rPr lang="pt-BR" sz="3600" noProof="0" dirty="0" smtClean="0"/>
              <a:t>Projeto </a:t>
            </a:r>
            <a:r>
              <a:rPr lang="pt-BR" sz="3600" noProof="0" dirty="0" err="1" smtClean="0"/>
              <a:t>Cachuma</a:t>
            </a:r>
            <a:r>
              <a:rPr lang="pt-BR" sz="3600" noProof="0" dirty="0" smtClean="0"/>
              <a:t> -</a:t>
            </a:r>
            <a:r>
              <a:rPr lang="pt-BR" sz="3600" noProof="0" dirty="0" err="1" smtClean="0"/>
              <a:t>California</a:t>
            </a:r>
            <a:endParaRPr lang="pt-BR" sz="3600" noProof="0" dirty="0"/>
          </a:p>
        </p:txBody>
      </p:sp>
      <p:pic>
        <p:nvPicPr>
          <p:cNvPr id="4" name="Content Placeholder 3" descr="bradbury4_2010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810512" y="1708404"/>
            <a:ext cx="5522976" cy="36697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noProof="0" dirty="0"/>
          </a:p>
        </p:txBody>
      </p:sp>
      <p:pic>
        <p:nvPicPr>
          <p:cNvPr id="4" name="Picture 2" descr="C:\centphotos\p5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centphotos\p5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2400" y="3733800"/>
            <a:ext cx="8915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Barragem Bradbury </a:t>
            </a:r>
            <a:br>
              <a:rPr lang="pt-BR" noProof="0" dirty="0" smtClean="0"/>
            </a:br>
            <a:r>
              <a:rPr lang="pt-BR" sz="3600" dirty="0" smtClean="0"/>
              <a:t>Projeto C</a:t>
            </a:r>
            <a:r>
              <a:rPr lang="pt-BR" sz="3600" noProof="0" dirty="0" err="1" smtClean="0"/>
              <a:t>achuma</a:t>
            </a:r>
            <a:r>
              <a:rPr lang="pt-BR" sz="3600" noProof="0" dirty="0" smtClean="0"/>
              <a:t> - Califórnia</a:t>
            </a:r>
            <a:endParaRPr lang="pt-BR" sz="3600" noProof="0" dirty="0"/>
          </a:p>
        </p:txBody>
      </p:sp>
      <p:pic>
        <p:nvPicPr>
          <p:cNvPr id="4" name="Content Placeholder 3" descr="bradbury2_2010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914400" y="1730542"/>
            <a:ext cx="7010400" cy="42892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t-BR" sz="3600" noProof="0" dirty="0" smtClean="0"/>
              <a:t>Regulamento de Segurança de Barragens ER 1110-2-1156</a:t>
            </a:r>
            <a:r>
              <a:rPr lang="pt-BR" noProof="0" dirty="0" smtClean="0"/>
              <a:t/>
            </a:r>
            <a:br>
              <a:rPr lang="pt-BR" noProof="0" dirty="0" smtClean="0"/>
            </a:br>
            <a:r>
              <a:rPr lang="pt-BR" sz="3600" noProof="0" dirty="0" smtClean="0"/>
              <a:t>Capítulo 22</a:t>
            </a:r>
            <a:endParaRPr lang="pt-BR" sz="36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886200"/>
          </a:xfrm>
        </p:spPr>
        <p:txBody>
          <a:bodyPr/>
          <a:lstStyle/>
          <a:p>
            <a:r>
              <a:rPr lang="pt-BR" noProof="0" dirty="0" smtClean="0"/>
              <a:t>Processos gerais para gerenciar a construção já estão cobertos em detalhe nos regulamentos existentes do </a:t>
            </a:r>
            <a:r>
              <a:rPr lang="pt-BR" noProof="0" dirty="0" err="1" smtClean="0"/>
              <a:t>Corps</a:t>
            </a:r>
            <a:endParaRPr lang="pt-BR" noProof="0" dirty="0" smtClean="0"/>
          </a:p>
          <a:p>
            <a:r>
              <a:rPr lang="pt-BR" dirty="0" smtClean="0"/>
              <a:t>Este capítulo tem como intuito simplesmente complementar esses regulamentos e discutir a sua aplicação sob a ótica de segurança de barragens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noProof="0" dirty="0" smtClean="0"/>
              <a:t>Monitoramento da </a:t>
            </a:r>
            <a:r>
              <a:rPr lang="pt-BR" sz="4000" noProof="0" dirty="0" err="1" smtClean="0"/>
              <a:t>Instrument</a:t>
            </a:r>
            <a:r>
              <a:rPr lang="pt-BR" sz="4000" dirty="0" smtClean="0"/>
              <a:t>ação durante a Construção</a:t>
            </a:r>
            <a:endParaRPr lang="pt-BR" sz="4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Níveis de Ação</a:t>
            </a:r>
          </a:p>
          <a:p>
            <a:r>
              <a:rPr lang="pt-BR" noProof="0" dirty="0" smtClean="0"/>
              <a:t>Líder da </a:t>
            </a:r>
            <a:r>
              <a:rPr lang="pt-BR" noProof="0" dirty="0" err="1" smtClean="0"/>
              <a:t>Instrumentaç</a:t>
            </a:r>
            <a:r>
              <a:rPr lang="pt-BR" dirty="0" err="1" smtClean="0"/>
              <a:t>ão</a:t>
            </a:r>
            <a:endParaRPr lang="pt-BR" noProof="0" dirty="0" smtClean="0"/>
          </a:p>
          <a:p>
            <a:r>
              <a:rPr lang="pt-BR" noProof="0" dirty="0" smtClean="0"/>
              <a:t>Elaboração de Relatórios</a:t>
            </a:r>
          </a:p>
          <a:p>
            <a:r>
              <a:rPr lang="pt-BR" noProof="0" dirty="0" smtClean="0"/>
              <a:t>Avaliação</a:t>
            </a:r>
          </a:p>
          <a:p>
            <a:r>
              <a:rPr lang="pt-BR" noProof="0" dirty="0" smtClean="0"/>
              <a:t>Incorporado ao PAE</a:t>
            </a:r>
          </a:p>
          <a:p>
            <a:r>
              <a:rPr lang="pt-BR" noProof="0" dirty="0" smtClean="0"/>
              <a:t>Coordena com autoridades locais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Relatórios de Progresso Mensais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O </a:t>
            </a:r>
            <a:r>
              <a:rPr lang="pt-BR" dirty="0" smtClean="0"/>
              <a:t>pessoal de construção deve elaborar relatórios mensais</a:t>
            </a:r>
            <a:endParaRPr lang="pt-BR" noProof="0" dirty="0" smtClean="0"/>
          </a:p>
          <a:p>
            <a:r>
              <a:rPr lang="pt-BR" noProof="0" dirty="0" smtClean="0"/>
              <a:t>Distribuir às Divisões, RMC </a:t>
            </a:r>
          </a:p>
          <a:p>
            <a:r>
              <a:rPr lang="pt-BR" noProof="0" dirty="0" err="1" smtClean="0"/>
              <a:t>Tele-conferências</a:t>
            </a:r>
            <a:r>
              <a:rPr lang="pt-BR" noProof="0" dirty="0" smtClean="0"/>
              <a:t> </a:t>
            </a:r>
            <a:r>
              <a:rPr lang="pt-BR" noProof="0" dirty="0" err="1" smtClean="0"/>
              <a:t>co</a:t>
            </a:r>
            <a:r>
              <a:rPr lang="pt-BR" dirty="0" smtClean="0"/>
              <a:t>m a Divisão</a:t>
            </a:r>
            <a:r>
              <a:rPr lang="pt-BR" noProof="0" dirty="0" smtClean="0"/>
              <a:t>/Sede/RMC conforme </a:t>
            </a:r>
            <a:r>
              <a:rPr lang="pt-BR" dirty="0" smtClean="0"/>
              <a:t>necessário para resolver problemas</a:t>
            </a:r>
            <a:endParaRPr lang="pt-BR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pt-BR" noProof="0" dirty="0" err="1" smtClean="0"/>
              <a:t>Elaboraç</a:t>
            </a:r>
            <a:r>
              <a:rPr lang="pt-BR" dirty="0" err="1" smtClean="0"/>
              <a:t>ão</a:t>
            </a:r>
            <a:r>
              <a:rPr lang="pt-BR" dirty="0" smtClean="0"/>
              <a:t> de Relatórios Mensais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886200"/>
          </a:xfrm>
        </p:spPr>
        <p:txBody>
          <a:bodyPr/>
          <a:lstStyle/>
          <a:p>
            <a:r>
              <a:rPr lang="pt-BR" sz="2800" dirty="0" smtClean="0"/>
              <a:t>Leituras e plotagens da instrumentação devem ser resumidos e submetidos à Engenharia mensalmente</a:t>
            </a:r>
            <a:endParaRPr lang="pt-BR" sz="2800" noProof="0" dirty="0" smtClean="0"/>
          </a:p>
          <a:p>
            <a:r>
              <a:rPr lang="pt-BR" sz="2800" noProof="0" dirty="0" smtClean="0"/>
              <a:t>Dados estatísticos referentes </a:t>
            </a:r>
            <a:r>
              <a:rPr lang="pt-BR" sz="2800" dirty="0" smtClean="0"/>
              <a:t>à movimentação de terra devem ser preparados/resumidos</a:t>
            </a:r>
            <a:endParaRPr lang="pt-BR" sz="2800" noProof="0" dirty="0" smtClean="0"/>
          </a:p>
          <a:p>
            <a:r>
              <a:rPr lang="pt-BR" sz="2800" noProof="0" dirty="0" smtClean="0"/>
              <a:t>Dados esta</a:t>
            </a:r>
            <a:r>
              <a:rPr lang="pt-BR" sz="2800" dirty="0" err="1" smtClean="0"/>
              <a:t>tísticos</a:t>
            </a:r>
            <a:r>
              <a:rPr lang="pt-BR" sz="2800" dirty="0" smtClean="0"/>
              <a:t> referentes ao concreto devem ser elaborados/resumidos</a:t>
            </a:r>
            <a:endParaRPr lang="pt-BR" sz="2800" noProof="0" dirty="0" smtClean="0"/>
          </a:p>
          <a:p>
            <a:r>
              <a:rPr lang="pt-BR" sz="2800" noProof="0" dirty="0" smtClean="0"/>
              <a:t>Dados referentes à injeção devem ser elaborados/resumidos</a:t>
            </a:r>
          </a:p>
          <a:p>
            <a:r>
              <a:rPr lang="pt-BR" sz="2800" noProof="0" dirty="0" smtClean="0"/>
              <a:t>Dados geológicos devem ser elaborados/resumidos</a:t>
            </a:r>
          </a:p>
          <a:p>
            <a:endParaRPr lang="pt-BR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Etapas do Projeto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4000" dirty="0" smtClean="0"/>
              <a:t>Projeto Técnico</a:t>
            </a:r>
            <a:r>
              <a:rPr lang="pt-BR" sz="4000" noProof="0" dirty="0" smtClean="0"/>
              <a:t>/</a:t>
            </a:r>
            <a:r>
              <a:rPr lang="pt-BR" sz="4000" noProof="0" dirty="0" err="1" smtClean="0"/>
              <a:t>Pré</a:t>
            </a:r>
            <a:r>
              <a:rPr lang="pt-BR" sz="4000" noProof="0" dirty="0" smtClean="0"/>
              <a:t>-Construção </a:t>
            </a:r>
          </a:p>
          <a:p>
            <a:pPr>
              <a:buNone/>
            </a:pPr>
            <a:endParaRPr lang="pt-BR" sz="4000" noProof="0" dirty="0" smtClean="0"/>
          </a:p>
          <a:p>
            <a:r>
              <a:rPr lang="pt-BR" sz="4000" noProof="0" dirty="0" err="1" smtClean="0"/>
              <a:t>Construç</a:t>
            </a:r>
            <a:r>
              <a:rPr lang="pt-BR" sz="4000" dirty="0" err="1" smtClean="0"/>
              <a:t>ão</a:t>
            </a:r>
            <a:r>
              <a:rPr lang="pt-BR" sz="4000" dirty="0" smtClean="0"/>
              <a:t> </a:t>
            </a:r>
            <a:endParaRPr lang="pt-BR" sz="4000" noProof="0" dirty="0" smtClean="0"/>
          </a:p>
          <a:p>
            <a:pPr>
              <a:buNone/>
            </a:pPr>
            <a:endParaRPr lang="pt-BR" sz="4000" noProof="0" dirty="0" smtClean="0"/>
          </a:p>
          <a:p>
            <a:r>
              <a:rPr lang="pt-BR" sz="4000" b="1" noProof="0" dirty="0" smtClean="0"/>
              <a:t>Pós</a:t>
            </a:r>
            <a:r>
              <a:rPr lang="pt-BR" sz="4000" b="1" dirty="0" smtClean="0"/>
              <a:t>-Construção</a:t>
            </a:r>
            <a:endParaRPr lang="pt-BR" sz="4000" b="1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r>
              <a:rPr lang="pt-BR" dirty="0" smtClean="0"/>
              <a:t>Utilização de Cronogramas </a:t>
            </a:r>
            <a:r>
              <a:rPr lang="pt-BR" noProof="0" dirty="0" smtClean="0"/>
              <a:t/>
            </a:r>
            <a:br>
              <a:rPr lang="pt-BR" noProof="0" dirty="0" smtClean="0"/>
            </a:b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pt-BR" noProof="0" dirty="0" smtClean="0"/>
          </a:p>
          <a:p>
            <a:r>
              <a:rPr lang="pt-BR" noProof="0" dirty="0" smtClean="0"/>
              <a:t> Durante </a:t>
            </a:r>
            <a:r>
              <a:rPr lang="pt-BR" dirty="0" smtClean="0"/>
              <a:t>Planejamento e Elaboração do Projeto</a:t>
            </a:r>
            <a:endParaRPr lang="pt-BR" noProof="0" dirty="0" smtClean="0"/>
          </a:p>
          <a:p>
            <a:endParaRPr lang="pt-BR" noProof="0" dirty="0" smtClean="0"/>
          </a:p>
          <a:p>
            <a:r>
              <a:rPr lang="pt-BR" noProof="0" dirty="0" smtClean="0"/>
              <a:t> Durante a </a:t>
            </a:r>
            <a:r>
              <a:rPr lang="pt-BR" noProof="0" dirty="0" err="1" smtClean="0"/>
              <a:t>Construç</a:t>
            </a:r>
            <a:r>
              <a:rPr lang="pt-BR" dirty="0" err="1" smtClean="0"/>
              <a:t>ão</a:t>
            </a:r>
            <a:endParaRPr lang="pt-BR" noProof="0" dirty="0" smtClean="0"/>
          </a:p>
          <a:p>
            <a:endParaRPr lang="pt-BR" b="1" noProof="0" dirty="0" smtClean="0"/>
          </a:p>
          <a:p>
            <a:r>
              <a:rPr lang="pt-BR" noProof="0" dirty="0" smtClean="0"/>
              <a:t> </a:t>
            </a:r>
            <a:r>
              <a:rPr lang="pt-BR" b="1" noProof="0" dirty="0" smtClean="0"/>
              <a:t>Para analisar </a:t>
            </a:r>
            <a:r>
              <a:rPr lang="pt-BR" b="1" dirty="0" smtClean="0"/>
              <a:t>Mudanças, Modificações e Demandas</a:t>
            </a:r>
            <a:endParaRPr lang="pt-BR" b="1" noProof="0" dirty="0" smtClean="0">
              <a:solidFill>
                <a:srgbClr val="0000FF"/>
              </a:solidFill>
            </a:endParaRPr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Alterações </a:t>
            </a:r>
            <a:r>
              <a:rPr lang="pt-BR" dirty="0" smtClean="0"/>
              <a:t>e Demandas</a:t>
            </a:r>
            <a:endParaRPr lang="pt-BR" noProof="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noProof="0" dirty="0" smtClean="0"/>
          </a:p>
          <a:p>
            <a:pPr lvl="1">
              <a:buFont typeface="Wingdings" pitchFamily="2" charset="2"/>
              <a:buChar char="§"/>
            </a:pPr>
            <a:r>
              <a:rPr lang="pt-BR" noProof="0" dirty="0" smtClean="0"/>
              <a:t>Empreiteira e Governo usam como ferramenta para determinar </a:t>
            </a:r>
            <a:r>
              <a:rPr lang="pt-BR" dirty="0" smtClean="0"/>
              <a:t>os impactos das modificações ou mudanças ao contrato </a:t>
            </a:r>
          </a:p>
          <a:p>
            <a:pPr lvl="1">
              <a:buFont typeface="Wingdings" pitchFamily="2" charset="2"/>
              <a:buChar char="§"/>
            </a:pPr>
            <a:r>
              <a:rPr lang="pt-BR" noProof="0" dirty="0" smtClean="0"/>
              <a:t>Usado para </a:t>
            </a:r>
            <a:r>
              <a:rPr lang="pt-BR" dirty="0" smtClean="0"/>
              <a:t>determinar se a prazo para conclusão do contrato deve ser prorrogado</a:t>
            </a:r>
            <a:endParaRPr lang="pt-BR" noProof="0" dirty="0" smtClean="0"/>
          </a:p>
          <a:p>
            <a:pPr lvl="1">
              <a:buNone/>
            </a:pPr>
            <a:endParaRPr lang="pt-BR" noProof="0" dirty="0" smtClean="0"/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err="1" smtClean="0"/>
              <a:t>Apresent</a:t>
            </a:r>
            <a:r>
              <a:rPr lang="pt-BR" dirty="0" smtClean="0"/>
              <a:t>ação sobre a Construção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Li</a:t>
            </a:r>
            <a:r>
              <a:rPr lang="pt-BR" dirty="0" err="1" smtClean="0"/>
              <a:t>ções</a:t>
            </a:r>
            <a:r>
              <a:rPr lang="pt-BR" dirty="0" smtClean="0"/>
              <a:t> Aprendidas</a:t>
            </a:r>
            <a:endParaRPr lang="pt-BR" noProof="0" dirty="0" smtClean="0"/>
          </a:p>
          <a:p>
            <a:r>
              <a:rPr lang="pt-BR" noProof="0" dirty="0" smtClean="0"/>
              <a:t>Coisas </a:t>
            </a:r>
            <a:r>
              <a:rPr lang="pt-BR" noProof="0" dirty="0" err="1" smtClean="0"/>
              <a:t>qu</a:t>
            </a:r>
            <a:r>
              <a:rPr lang="pt-BR" dirty="0" smtClean="0"/>
              <a:t>e funcionaram</a:t>
            </a:r>
            <a:endParaRPr lang="pt-BR" noProof="0" dirty="0" smtClean="0"/>
          </a:p>
          <a:p>
            <a:r>
              <a:rPr lang="pt-BR" noProof="0" dirty="0" smtClean="0"/>
              <a:t>Coisas que </a:t>
            </a:r>
            <a:r>
              <a:rPr lang="pt-BR" noProof="0" dirty="0" err="1" smtClean="0"/>
              <a:t>n</a:t>
            </a:r>
            <a:r>
              <a:rPr lang="pt-BR" dirty="0" err="1" smtClean="0"/>
              <a:t>ão</a:t>
            </a:r>
            <a:r>
              <a:rPr lang="pt-BR" dirty="0" smtClean="0"/>
              <a:t> funcionaram</a:t>
            </a:r>
            <a:endParaRPr lang="pt-BR" noProof="0" dirty="0" smtClean="0"/>
          </a:p>
          <a:p>
            <a:r>
              <a:rPr lang="pt-BR" noProof="0" dirty="0" smtClean="0"/>
              <a:t>Entrar em </a:t>
            </a:r>
            <a:r>
              <a:rPr lang="pt-BR" i="1" noProof="0" dirty="0" err="1" smtClean="0">
                <a:solidFill>
                  <a:srgbClr val="0000FF"/>
                </a:solidFill>
              </a:rPr>
              <a:t>DrChecks</a:t>
            </a:r>
            <a:r>
              <a:rPr lang="pt-BR" i="1" noProof="0" dirty="0" smtClean="0">
                <a:solidFill>
                  <a:srgbClr val="0000FF"/>
                </a:solidFill>
              </a:rPr>
              <a:t>/</a:t>
            </a:r>
            <a:r>
              <a:rPr lang="pt-BR" i="1" noProof="0" dirty="0" err="1" smtClean="0">
                <a:solidFill>
                  <a:srgbClr val="0000FF"/>
                </a:solidFill>
              </a:rPr>
              <a:t>CoP</a:t>
            </a:r>
            <a:r>
              <a:rPr lang="pt-BR" i="1" noProof="0" dirty="0" smtClean="0">
                <a:solidFill>
                  <a:srgbClr val="0000FF"/>
                </a:solidFill>
              </a:rPr>
              <a:t> </a:t>
            </a:r>
            <a:r>
              <a:rPr lang="pt-BR" i="1" noProof="0" dirty="0" err="1" smtClean="0">
                <a:solidFill>
                  <a:srgbClr val="0000FF"/>
                </a:solidFill>
              </a:rPr>
              <a:t>Dam</a:t>
            </a:r>
            <a:r>
              <a:rPr lang="pt-BR" i="1" noProof="0" dirty="0" smtClean="0">
                <a:solidFill>
                  <a:srgbClr val="0000FF"/>
                </a:solidFill>
              </a:rPr>
              <a:t> </a:t>
            </a:r>
            <a:r>
              <a:rPr lang="pt-BR" i="1" noProof="0" dirty="0" err="1" smtClean="0">
                <a:solidFill>
                  <a:srgbClr val="0000FF"/>
                </a:solidFill>
              </a:rPr>
              <a:t>Safety</a:t>
            </a:r>
            <a:r>
              <a:rPr lang="pt-BR" i="1" noProof="0" dirty="0" smtClean="0">
                <a:solidFill>
                  <a:srgbClr val="0000FF"/>
                </a:solidFill>
              </a:rPr>
              <a:t> </a:t>
            </a:r>
            <a:r>
              <a:rPr lang="pt-BR" noProof="0" dirty="0" smtClean="0"/>
              <a:t>(</a:t>
            </a:r>
            <a:r>
              <a:rPr lang="pt-BR" i="1" noProof="0" dirty="0" smtClean="0">
                <a:solidFill>
                  <a:srgbClr val="0000FF"/>
                </a:solidFill>
              </a:rPr>
              <a:t>TEN</a:t>
            </a:r>
            <a:r>
              <a:rPr lang="pt-BR" noProof="0" dirty="0" smtClean="0"/>
              <a:t>)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pt-BR" sz="3600" noProof="0" dirty="0" smtClean="0"/>
              <a:t>Barragem New </a:t>
            </a:r>
            <a:r>
              <a:rPr lang="pt-BR" sz="3600" noProof="0" dirty="0" err="1" smtClean="0"/>
              <a:t>Waddell</a:t>
            </a:r>
            <a:r>
              <a:rPr lang="pt-BR" sz="3600" noProof="0" dirty="0" smtClean="0"/>
              <a:t> </a:t>
            </a:r>
            <a:r>
              <a:rPr lang="pt-BR" sz="3200" noProof="0" dirty="0" smtClean="0"/>
              <a:t/>
            </a:r>
            <a:br>
              <a:rPr lang="pt-BR" sz="3200" noProof="0" dirty="0" smtClean="0"/>
            </a:br>
            <a:r>
              <a:rPr lang="pt-BR" sz="2800" dirty="0" smtClean="0"/>
              <a:t>Projeto </a:t>
            </a:r>
            <a:r>
              <a:rPr lang="pt-BR" sz="2800" noProof="0" dirty="0" smtClean="0"/>
              <a:t>Arizona </a:t>
            </a:r>
            <a:r>
              <a:rPr lang="pt-BR" sz="3200" noProof="0" dirty="0" smtClean="0"/>
              <a:t/>
            </a:r>
            <a:br>
              <a:rPr lang="pt-BR" sz="3200" noProof="0" dirty="0" smtClean="0"/>
            </a:br>
            <a:r>
              <a:rPr lang="pt-BR" sz="2800" noProof="0" dirty="0" smtClean="0"/>
              <a:t>Phoenix, Arizona</a:t>
            </a:r>
            <a:endParaRPr lang="pt-BR" sz="2800" noProof="0" dirty="0"/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1524000"/>
            <a:ext cx="41529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22800" y="2362200"/>
            <a:ext cx="3835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err="1" smtClean="0"/>
              <a:t>Relat</a:t>
            </a:r>
            <a:r>
              <a:rPr lang="pt-BR" dirty="0" err="1" smtClean="0"/>
              <a:t>ório</a:t>
            </a:r>
            <a:r>
              <a:rPr lang="pt-BR" dirty="0" smtClean="0"/>
              <a:t> Final de Construção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De acordo com ER 1110-1-1901 – Relatório de </a:t>
            </a:r>
            <a:r>
              <a:rPr lang="pt-BR" noProof="0" dirty="0" err="1" smtClean="0"/>
              <a:t>Conclus</a:t>
            </a:r>
            <a:r>
              <a:rPr lang="pt-BR" dirty="0" err="1" smtClean="0"/>
              <a:t>ão</a:t>
            </a:r>
            <a:r>
              <a:rPr lang="pt-BR" dirty="0" smtClean="0"/>
              <a:t> de </a:t>
            </a:r>
            <a:r>
              <a:rPr lang="pt-BR" noProof="0" dirty="0" smtClean="0"/>
              <a:t>Materiais </a:t>
            </a:r>
            <a:r>
              <a:rPr lang="pt-BR" noProof="0" dirty="0" err="1" smtClean="0"/>
              <a:t>Geot</a:t>
            </a:r>
            <a:r>
              <a:rPr lang="pt-BR" dirty="0" err="1" smtClean="0"/>
              <a:t>écnicos</a:t>
            </a:r>
            <a:r>
              <a:rPr lang="pt-BR" dirty="0" smtClean="0"/>
              <a:t> e de Concreto para os Principais projetos do </a:t>
            </a:r>
            <a:r>
              <a:rPr lang="pt-BR" noProof="0" dirty="0" smtClean="0"/>
              <a:t>USACE</a:t>
            </a:r>
          </a:p>
          <a:p>
            <a:r>
              <a:rPr lang="pt-BR" noProof="0" dirty="0" err="1" smtClean="0"/>
              <a:t>Relat</a:t>
            </a:r>
            <a:r>
              <a:rPr lang="pt-BR" dirty="0" err="1" smtClean="0"/>
              <a:t>ório</a:t>
            </a:r>
            <a:r>
              <a:rPr lang="pt-BR" dirty="0" smtClean="0"/>
              <a:t> deve cobrir todos os aspectos</a:t>
            </a:r>
            <a:endParaRPr lang="pt-BR" noProof="0" dirty="0" smtClean="0"/>
          </a:p>
          <a:p>
            <a:r>
              <a:rPr lang="pt-BR" noProof="0" dirty="0" smtClean="0"/>
              <a:t>Muito valioso para futuros </a:t>
            </a:r>
            <a:r>
              <a:rPr lang="pt-BR" noProof="0" dirty="0" err="1" smtClean="0">
                <a:solidFill>
                  <a:srgbClr val="0000FF"/>
                </a:solidFill>
              </a:rPr>
              <a:t>PA’s</a:t>
            </a:r>
            <a:endParaRPr lang="pt-BR" noProof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err="1" smtClean="0"/>
              <a:t>Avaliaç</a:t>
            </a:r>
            <a:r>
              <a:rPr lang="pt-BR" dirty="0" err="1" smtClean="0"/>
              <a:t>ão</a:t>
            </a:r>
            <a:r>
              <a:rPr lang="pt-BR" dirty="0" smtClean="0"/>
              <a:t> de Risco Após a Implementação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Realizado para determinar se </a:t>
            </a:r>
            <a:r>
              <a:rPr lang="pt-BR" dirty="0" smtClean="0"/>
              <a:t>os objetivos de gerenciamento de riscos foram alcançados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Objetivo 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noProof="0" dirty="0" smtClean="0"/>
          </a:p>
          <a:p>
            <a:pPr>
              <a:buNone/>
            </a:pPr>
            <a:r>
              <a:rPr lang="pt-BR" noProof="0" dirty="0" smtClean="0"/>
              <a:t>“ A construção (execução do projeto) é etapa crucial para atingir uma segurança adequada da </a:t>
            </a:r>
            <a:r>
              <a:rPr lang="pt-BR" dirty="0" smtClean="0"/>
              <a:t>barragem</a:t>
            </a:r>
            <a:r>
              <a:rPr lang="pt-BR" noProof="0" dirty="0" smtClean="0"/>
              <a:t>. </a:t>
            </a:r>
            <a:r>
              <a:rPr lang="pt-BR" dirty="0" smtClean="0"/>
              <a:t>A gestão das obras tem como objetivo entregar um projeto de alta qualidade de forma tempestiva a um custo razoável</a:t>
            </a:r>
            <a:r>
              <a:rPr lang="pt-BR" noProof="0" dirty="0" smtClean="0"/>
              <a:t>”</a:t>
            </a: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Observações Atuais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noProof="0" dirty="0" smtClean="0"/>
              <a:t>O pessoal de construção deve estar mais envolvido no desenvolvimento de alternativas</a:t>
            </a:r>
          </a:p>
          <a:p>
            <a:r>
              <a:rPr lang="pt-BR" noProof="0" dirty="0" smtClean="0"/>
              <a:t>O pessoal de construção deve revisar MINUTAS </a:t>
            </a:r>
            <a:r>
              <a:rPr lang="pt-BR" dirty="0" smtClean="0"/>
              <a:t>de especificações </a:t>
            </a:r>
            <a:r>
              <a:rPr lang="pt-BR" noProof="0" dirty="0" smtClean="0"/>
              <a:t>e envolvidos na etapa de concepção do projeto </a:t>
            </a:r>
          </a:p>
          <a:p>
            <a:r>
              <a:rPr lang="pt-BR" noProof="0" dirty="0" smtClean="0"/>
              <a:t>Comunicação/</a:t>
            </a:r>
            <a:r>
              <a:rPr lang="pt-BR" noProof="0" dirty="0" err="1" smtClean="0"/>
              <a:t>cooperaç</a:t>
            </a:r>
            <a:r>
              <a:rPr lang="pt-BR" dirty="0" err="1" smtClean="0"/>
              <a:t>ão</a:t>
            </a:r>
            <a:r>
              <a:rPr lang="pt-BR" dirty="0" smtClean="0"/>
              <a:t> entre Engenharia</a:t>
            </a:r>
            <a:r>
              <a:rPr lang="pt-BR" noProof="0" dirty="0" smtClean="0"/>
              <a:t>/</a:t>
            </a:r>
            <a:r>
              <a:rPr lang="pt-BR" noProof="0" dirty="0" err="1" smtClean="0"/>
              <a:t>Construç</a:t>
            </a:r>
            <a:r>
              <a:rPr lang="pt-BR" dirty="0" err="1" smtClean="0"/>
              <a:t>ão</a:t>
            </a:r>
            <a:r>
              <a:rPr lang="pt-BR" dirty="0" smtClean="0"/>
              <a:t> são muito boas uma vez iniciada a construção</a:t>
            </a:r>
            <a:endParaRPr lang="pt-BR" noProof="0" dirty="0" smtClean="0"/>
          </a:p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Objetivos Futuros do RMC </a:t>
            </a:r>
            <a:br>
              <a:rPr lang="pt-BR" noProof="0" dirty="0" smtClean="0"/>
            </a:br>
            <a:r>
              <a:rPr lang="pt-BR" sz="3200" noProof="0" dirty="0" smtClean="0"/>
              <a:t>Engenharia/Construção</a:t>
            </a:r>
            <a:endParaRPr lang="pt-BR" sz="3200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4648200"/>
          </a:xfrm>
        </p:spPr>
        <p:txBody>
          <a:bodyPr/>
          <a:lstStyle/>
          <a:p>
            <a:r>
              <a:rPr lang="pt-BR" sz="2400" dirty="0" smtClean="0"/>
              <a:t>Apoiar</a:t>
            </a:r>
            <a:r>
              <a:rPr lang="pt-BR" sz="2400" noProof="0" dirty="0" smtClean="0"/>
              <a:t> Engenheiro Chefe</a:t>
            </a:r>
          </a:p>
          <a:p>
            <a:r>
              <a:rPr lang="pt-BR" sz="2400" noProof="0" dirty="0" smtClean="0"/>
              <a:t>Continuar a Aprimorar a Comunicação com Divisões/Distritos</a:t>
            </a:r>
          </a:p>
          <a:p>
            <a:r>
              <a:rPr lang="pt-BR" sz="2400" noProof="0" dirty="0" smtClean="0"/>
              <a:t>Orientar Equipes de Concepção de Projetos</a:t>
            </a:r>
          </a:p>
          <a:p>
            <a:r>
              <a:rPr lang="pt-BR" sz="2400" noProof="0" dirty="0" smtClean="0"/>
              <a:t>Enfatizar o Processo de </a:t>
            </a:r>
            <a:r>
              <a:rPr lang="pt-BR" sz="2400" dirty="0" smtClean="0"/>
              <a:t>Concepção do Projeto/Construção Como um Todo</a:t>
            </a:r>
            <a:endParaRPr lang="pt-BR" sz="2400" noProof="0" dirty="0" smtClean="0"/>
          </a:p>
          <a:p>
            <a:r>
              <a:rPr lang="pt-BR" sz="2400" noProof="0" dirty="0" smtClean="0"/>
              <a:t>Enfatizar </a:t>
            </a:r>
            <a:r>
              <a:rPr lang="pt-BR" sz="2400" dirty="0" err="1" smtClean="0"/>
              <a:t>G</a:t>
            </a:r>
            <a:r>
              <a:rPr lang="pt-BR" sz="2400" noProof="0" dirty="0" err="1" smtClean="0"/>
              <a:t>Q</a:t>
            </a:r>
            <a:r>
              <a:rPr lang="pt-BR" sz="2400" noProof="0" dirty="0" smtClean="0"/>
              <a:t> </a:t>
            </a:r>
            <a:r>
              <a:rPr lang="pt-BR" sz="2400" dirty="0" smtClean="0"/>
              <a:t>e CQ</a:t>
            </a:r>
            <a:endParaRPr lang="pt-BR" sz="2400" noProof="0" dirty="0" smtClean="0"/>
          </a:p>
          <a:p>
            <a:r>
              <a:rPr lang="pt-BR" sz="2400" noProof="0" dirty="0" smtClean="0"/>
              <a:t>Processos </a:t>
            </a:r>
            <a:r>
              <a:rPr lang="pt-BR" sz="2400" dirty="0" smtClean="0"/>
              <a:t>para Estimar Custos </a:t>
            </a:r>
          </a:p>
          <a:p>
            <a:r>
              <a:rPr lang="pt-BR" sz="2400" dirty="0" smtClean="0"/>
              <a:t>Elaboração de Especificações/Geologia</a:t>
            </a:r>
            <a:endParaRPr lang="pt-BR" sz="2400" noProof="0" dirty="0" smtClean="0"/>
          </a:p>
          <a:p>
            <a:r>
              <a:rPr lang="pt-BR" sz="2400" noProof="0" dirty="0" err="1" smtClean="0"/>
              <a:t>Revis</a:t>
            </a:r>
            <a:r>
              <a:rPr lang="pt-BR" sz="2400" dirty="0" err="1" smtClean="0"/>
              <a:t>ão</a:t>
            </a:r>
            <a:r>
              <a:rPr lang="pt-BR" sz="2400" dirty="0" smtClean="0"/>
              <a:t> de Especificações</a:t>
            </a:r>
            <a:endParaRPr lang="pt-BR" sz="2400" noProof="0" dirty="0" smtClean="0"/>
          </a:p>
          <a:p>
            <a:r>
              <a:rPr lang="pt-BR" sz="2400" noProof="0" dirty="0" smtClean="0"/>
              <a:t>Instrumentação/Geologia</a:t>
            </a:r>
          </a:p>
          <a:p>
            <a:pPr>
              <a:buNone/>
            </a:pP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25562"/>
          </a:xfrm>
        </p:spPr>
        <p:txBody>
          <a:bodyPr/>
          <a:lstStyle/>
          <a:p>
            <a:r>
              <a:rPr lang="pt-BR" sz="3200" noProof="0" dirty="0" smtClean="0"/>
              <a:t>“N</a:t>
            </a:r>
            <a:r>
              <a:rPr lang="pt-BR" sz="3200" dirty="0" err="1" smtClean="0"/>
              <a:t>ão</a:t>
            </a:r>
            <a:r>
              <a:rPr lang="pt-BR" sz="3200" dirty="0" smtClean="0"/>
              <a:t> Causar Danos</a:t>
            </a:r>
            <a:r>
              <a:rPr lang="pt-BR" sz="3200" noProof="0" dirty="0" smtClean="0"/>
              <a:t>”</a:t>
            </a:r>
            <a:br>
              <a:rPr lang="pt-BR" sz="3200" noProof="0" dirty="0" smtClean="0"/>
            </a:br>
            <a:r>
              <a:rPr lang="pt-BR" sz="3200" noProof="0" dirty="0" smtClean="0"/>
              <a:t> Qualidade </a:t>
            </a:r>
            <a:r>
              <a:rPr lang="pt-BR" sz="3200" dirty="0" smtClean="0"/>
              <a:t>Integrada na Concepção do Projeto e Construção</a:t>
            </a:r>
            <a:endParaRPr lang="pt-BR" sz="3200" noProof="0" dirty="0"/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219200" y="1600200"/>
          <a:ext cx="63246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Photo Editor Photo" r:id="rId3" imgW="22857143" imgH="17142857" progId="">
                  <p:embed/>
                </p:oleObj>
              </mc:Choice>
              <mc:Fallback>
                <p:oleObj name="Photo Editor Photo" r:id="rId3" imgW="22857143" imgH="17142857" progId="">
                  <p:embed/>
                  <p:pic>
                    <p:nvPicPr>
                      <p:cNvPr id="0" name="Picture 2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00200"/>
                        <a:ext cx="63246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Perguntas </a:t>
            </a:r>
            <a:endParaRPr lang="pt-BR" noProof="0" dirty="0"/>
          </a:p>
        </p:txBody>
      </p:sp>
      <p:pic>
        <p:nvPicPr>
          <p:cNvPr id="4" name="Picture 4" descr="2008 jordon_Mexico 0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81200" y="16002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7755</TotalTime>
  <Words>2569</Words>
  <Application>Microsoft Office PowerPoint</Application>
  <PresentationFormat>On-screen Show (4:3)</PresentationFormat>
  <Paragraphs>407</Paragraphs>
  <Slides>93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6" baseType="lpstr">
      <vt:lpstr>Title Master</vt:lpstr>
      <vt:lpstr>Slide Master</vt:lpstr>
      <vt:lpstr>Photo Editor Photo</vt:lpstr>
      <vt:lpstr>SEGURANÇA DE BARRAGENS DURANTE A CONSTRUÇÃO</vt:lpstr>
      <vt:lpstr>Início da Segurança de Barragens nos Estados Unidos 5 de junho de1976</vt:lpstr>
      <vt:lpstr>Lições Aprendidas</vt:lpstr>
      <vt:lpstr>Centro de Gerenciamento de Riscos</vt:lpstr>
      <vt:lpstr>Filosofias de Redução de Riscos</vt:lpstr>
      <vt:lpstr>Cidade Antiga de Petra na Jordânia </vt:lpstr>
      <vt:lpstr>Resumo</vt:lpstr>
      <vt:lpstr>Regulamento de Segurança de Barragens ER 1110-2-1156 Capítulo 22</vt:lpstr>
      <vt:lpstr>Objetivo </vt:lpstr>
      <vt:lpstr>Regulação de Segurança ER 1110-2-1156 Capítulo 22</vt:lpstr>
      <vt:lpstr>Juramento Hipocrático</vt:lpstr>
      <vt:lpstr>Políticas</vt:lpstr>
      <vt:lpstr>Políticas </vt:lpstr>
      <vt:lpstr>Políticas</vt:lpstr>
      <vt:lpstr>Políticas</vt:lpstr>
      <vt:lpstr>Políticas</vt:lpstr>
      <vt:lpstr>O Processo Todo, do Projeto à Construção</vt:lpstr>
      <vt:lpstr>Processo Todo do Projeto à Construção</vt:lpstr>
      <vt:lpstr>Etapas do Projeto</vt:lpstr>
      <vt:lpstr>Etapa de Projeto/Pré-Construção</vt:lpstr>
      <vt:lpstr>Barragem Wolf Creek  Distrito de Nashville</vt:lpstr>
      <vt:lpstr>Barragem Ridges Basin  Projeto Animas LaPlata  Durango, Colorado</vt:lpstr>
      <vt:lpstr>Observações </vt:lpstr>
      <vt:lpstr>Estratégia de Contratação/Compras</vt:lpstr>
      <vt:lpstr>Avaliação dos Riscos de Construção</vt:lpstr>
      <vt:lpstr>  Barragem Folsom  Projeto Federal Conjunto  Distrito de Sacramento  </vt:lpstr>
      <vt:lpstr>Considerações de Engenharia para Pessoal de Construção</vt:lpstr>
      <vt:lpstr>Barragem Howard Hanson  Distrito de Seattle</vt:lpstr>
      <vt:lpstr>Utilização de Cronogramas  </vt:lpstr>
      <vt:lpstr> Etapa de Projeto/Pré-Construção  </vt:lpstr>
      <vt:lpstr>Elementos do Cronograma</vt:lpstr>
      <vt:lpstr>BCOE  [viabilidade para licitação, construção, operação e meio ambiente] </vt:lpstr>
      <vt:lpstr>Questões de Viabilidade da Construção</vt:lpstr>
      <vt:lpstr>Barragem Ridges Basin  Projeto Animas LaPlata   Fundação</vt:lpstr>
      <vt:lpstr>Barragem Ridges Basin</vt:lpstr>
      <vt:lpstr>Estimativa de Custos</vt:lpstr>
      <vt:lpstr>Estimativa de Custos</vt:lpstr>
      <vt:lpstr>Papéis e Informações para Estimativas de Custos</vt:lpstr>
      <vt:lpstr>Especificações</vt:lpstr>
      <vt:lpstr>Barragem Center Hill  Distrito Nashville</vt:lpstr>
      <vt:lpstr>Monitoramento Durante a Construção</vt:lpstr>
      <vt:lpstr>Diques Herbert Hoover  Distrito de Jacksonville</vt:lpstr>
      <vt:lpstr>Rompimento do Canal Truckee  Fernley, Nevada</vt:lpstr>
      <vt:lpstr>Plano de Ação Emergencial</vt:lpstr>
      <vt:lpstr>Kingston TVA Ruptura de barragem de rejeito (cinza de carvão)  EPA Região 4</vt:lpstr>
      <vt:lpstr>Etapas do Projeto</vt:lpstr>
      <vt:lpstr>Utilização de Cronogramas  </vt:lpstr>
      <vt:lpstr> Etapa da Construção  </vt:lpstr>
      <vt:lpstr>Etapas da Construção</vt:lpstr>
      <vt:lpstr>Etapas da Construção</vt:lpstr>
      <vt:lpstr>Produtos (bens)</vt:lpstr>
      <vt:lpstr>Plano de Garantia de Qualidade</vt:lpstr>
      <vt:lpstr>Considerações de Engenharia para o Pessoal de Construção</vt:lpstr>
      <vt:lpstr>Escritório de Obra</vt:lpstr>
      <vt:lpstr>Garantia de Qualidade (GQ)/ Controle de Qualidade (CQ)</vt:lpstr>
      <vt:lpstr>Aprovação pelo Governo</vt:lpstr>
      <vt:lpstr>Manual de Operações e Manutenção</vt:lpstr>
      <vt:lpstr>Inspeção pelo Engenheiro Engenheiro Chefe/EEP</vt:lpstr>
      <vt:lpstr>Inspeção da Construção</vt:lpstr>
      <vt:lpstr>Ensecadeiras </vt:lpstr>
      <vt:lpstr>Barragem Portugues  Galgamento de Ensecadeira</vt:lpstr>
      <vt:lpstr>Barragem Deer Flat  Obras de Descarga da Ensecadeira Caldwell </vt:lpstr>
      <vt:lpstr>Ensecamento</vt:lpstr>
      <vt:lpstr>Barragem Bradbury  Projeto Cachuma - Califórnia</vt:lpstr>
      <vt:lpstr>Detonação</vt:lpstr>
      <vt:lpstr>Barragem Folsom  Escavação de Novo Extravasor</vt:lpstr>
      <vt:lpstr>Sustentação Permanente para Taludes</vt:lpstr>
      <vt:lpstr>Barragem Folsom  Estabilização/Sustentação de Taludes</vt:lpstr>
      <vt:lpstr>Barragem Folsom  Modificações nas Comportas</vt:lpstr>
      <vt:lpstr>Barragem Folsom  Reparo das Comportas</vt:lpstr>
      <vt:lpstr>Barragem Wickiup  Instalação do Dreno de Pé</vt:lpstr>
      <vt:lpstr>Injeção </vt:lpstr>
      <vt:lpstr>Barragem Ridges Basin  Projeto Animas LaPlata  Durango, Colorado</vt:lpstr>
      <vt:lpstr>Limpeza e Tratamento da Fundação</vt:lpstr>
      <vt:lpstr>Limpeza e Tratamento da Fundação</vt:lpstr>
      <vt:lpstr>Aprovação da Fundação</vt:lpstr>
      <vt:lpstr>Barragem Bradbury  Projeto Cachuma -California</vt:lpstr>
      <vt:lpstr>PowerPoint Presentation</vt:lpstr>
      <vt:lpstr>Barragem Bradbury  Projeto Cachuma - Califórnia</vt:lpstr>
      <vt:lpstr>Monitoramento da Instrumentação durante a Construção</vt:lpstr>
      <vt:lpstr>Relatórios de Progresso Mensais</vt:lpstr>
      <vt:lpstr>Elaboração de Relatórios Mensais</vt:lpstr>
      <vt:lpstr>Etapas do Projeto</vt:lpstr>
      <vt:lpstr>Utilização de Cronogramas  </vt:lpstr>
      <vt:lpstr>Alterações e Demandas</vt:lpstr>
      <vt:lpstr>Apresentação sobre a Construção</vt:lpstr>
      <vt:lpstr>Barragem New Waddell  Projeto Arizona  Phoenix, Arizona</vt:lpstr>
      <vt:lpstr>Relatório Final de Construção</vt:lpstr>
      <vt:lpstr>Avaliação de Risco Após a Implementação</vt:lpstr>
      <vt:lpstr>Observações Atuais</vt:lpstr>
      <vt:lpstr>Objetivos Futuros do RMC  Engenharia/Construção</vt:lpstr>
      <vt:lpstr>“Não Causar Danos”  Qualidade Integrada na Concepção do Projeto e Construção</vt:lpstr>
      <vt:lpstr>Perguntas </vt:lpstr>
    </vt:vector>
  </TitlesOfParts>
  <Company>US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Paula Silva Pedreira de Freitas</cp:lastModifiedBy>
  <cp:revision>91</cp:revision>
  <dcterms:created xsi:type="dcterms:W3CDTF">2009-05-21T17:19:18Z</dcterms:created>
  <dcterms:modified xsi:type="dcterms:W3CDTF">2013-05-21T12:56:01Z</dcterms:modified>
</cp:coreProperties>
</file>