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42"/>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1954"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B83A27-A512-4306-8CFE-D4C74C4158A1}" type="datetimeFigureOut">
              <a:rPr lang="en-US" smtClean="0"/>
              <a:pPr/>
              <a:t>5/12/2013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6D7EC-B6F2-41ED-894E-92B85C2CD5C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The number one duty of dam safety engineers (DSPM’s and DSO’s) is to protect life and property.</a:t>
            </a:r>
          </a:p>
          <a:p>
            <a:pPr>
              <a:buFontTx/>
              <a:buChar char="•"/>
            </a:pPr>
            <a:endParaRPr lang="en-US" b="1" smtClean="0"/>
          </a:p>
          <a:p>
            <a:pPr>
              <a:buFontTx/>
              <a:buChar char="•"/>
            </a:pPr>
            <a:r>
              <a:rPr lang="en-US" b="1" smtClean="0"/>
              <a:t>One of the best ways we can ensure that this critical task is accomplished is by being vigilant and proactive about performing continuous observations and inspections. This is true during any construction process as well as normal operation of a project.</a:t>
            </a:r>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3E5C6D-1CC6-4265-94C5-9BEE61B0DA2F}" type="slidenum">
              <a:rPr lang="en-US" smtClean="0">
                <a:latin typeface="Arial" pitchFamily="34" charset="0"/>
              </a:rPr>
              <a:pPr/>
              <a:t>2</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914FD9-EEF0-48C6-8774-326C86B6041F}" type="slidenum">
              <a:rPr lang="en-US" smtClean="0">
                <a:latin typeface="Arial" pitchFamily="34" charset="0"/>
              </a:rPr>
              <a:pPr/>
              <a:t>12</a:t>
            </a:fld>
            <a:endParaRPr lang="en-US" smtClean="0">
              <a:latin typeface="Arial" pitchFamily="34"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Sometime good turf management pays for itself.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3CA651F-ED5C-4D8D-8478-96FB5BC75561}" type="slidenum">
              <a:rPr lang="en-US" smtClean="0">
                <a:latin typeface="Arial" pitchFamily="34" charset="0"/>
              </a:rPr>
              <a:pPr/>
              <a:t>13</a:t>
            </a:fld>
            <a:endParaRPr lang="en-US" smtClean="0">
              <a:latin typeface="Arial" pitchFamily="34"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2"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Sometime good turf management pays for itself.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7D652C1-31F4-43D4-9D93-1B65D515062E}" type="slidenum">
              <a:rPr lang="en-US" smtClean="0">
                <a:latin typeface="Arial" pitchFamily="34" charset="0"/>
              </a:rPr>
              <a:pPr/>
              <a:t>14</a:t>
            </a:fld>
            <a:endParaRPr lang="en-US" smtClean="0">
              <a:latin typeface="Arial" pitchFamily="34"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2036"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Sometime good turf management pays for itself.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 Cracks in an embankment may become visible.</a:t>
            </a:r>
          </a:p>
          <a:p>
            <a:pPr>
              <a:buFontTx/>
              <a:buChar char="•"/>
            </a:pPr>
            <a:endParaRPr lang="en-US" smtClean="0"/>
          </a:p>
          <a:p>
            <a:pPr>
              <a:buFontTx/>
              <a:buChar char="•"/>
            </a:pPr>
            <a:r>
              <a:rPr lang="en-US" smtClean="0"/>
              <a:t>Left unreported or unrepaired these cracks could rapidly progress to major damage to the dam.</a:t>
            </a:r>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3550B-78D1-4C8E-8914-64D0DDE2B0E1}"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BF99C9-DE11-4800-9782-6FD4BA1BCC5C}" type="slidenum">
              <a:rPr lang="en-US" smtClean="0">
                <a:solidFill>
                  <a:srgbClr val="000000"/>
                </a:solidFill>
                <a:latin typeface="Arial" pitchFamily="34" charset="0"/>
              </a:rPr>
              <a:pPr/>
              <a:t>16</a:t>
            </a:fld>
            <a:endParaRPr lang="en-US" smtClean="0">
              <a:solidFill>
                <a:srgbClr val="000000"/>
              </a:solidFill>
              <a:latin typeface="Arial" pitchFamily="34" charset="0"/>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These are shallow surface slides at Pat Mayse.  The soils are highly plastic clays that shrink and swell with changes in moisture.  The shallow slides often occur after long dry periods followed by some rainfall that fills the cracks formed during the dry time.  The increase the weight of the slope, pressurizes the crack, and lubricates the soil.  The slides are nto a threat to the dam unless left un-repaired and allowed to continue to the crest.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 Damage could occur any time upon large releases are made.</a:t>
            </a:r>
          </a:p>
          <a:p>
            <a:pPr>
              <a:buFontTx/>
              <a:buChar char="•"/>
            </a:pPr>
            <a:endParaRPr lang="en-US" smtClean="0"/>
          </a:p>
          <a:p>
            <a:pPr>
              <a:buFontTx/>
              <a:buChar char="•"/>
            </a:pPr>
            <a:r>
              <a:rPr lang="en-US" smtClean="0"/>
              <a:t> It is critical that timely investigations and remediation measures are completed.</a:t>
            </a:r>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160CE1-52F3-4809-8F97-AEE361396154}" type="slidenum">
              <a:rPr lang="en-US" smtClean="0">
                <a:latin typeface="Arial" pitchFamily="34" charset="0"/>
              </a:rPr>
              <a:pPr/>
              <a:t>17</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 Constantly review piezometer data and weir flows.</a:t>
            </a:r>
          </a:p>
          <a:p>
            <a:pPr>
              <a:buFontTx/>
              <a:buChar char="•"/>
            </a:pPr>
            <a:endParaRPr lang="en-US" b="1" smtClean="0"/>
          </a:p>
          <a:p>
            <a:pPr>
              <a:buFontTx/>
              <a:buChar char="•"/>
            </a:pPr>
            <a:r>
              <a:rPr lang="en-US" b="1" smtClean="0"/>
              <a:t> Note changes in uplift pressures.</a:t>
            </a:r>
          </a:p>
          <a:p>
            <a:pPr>
              <a:buFontTx/>
              <a:buChar char="•"/>
            </a:pPr>
            <a:endParaRPr lang="en-US" b="1" smtClean="0"/>
          </a:p>
          <a:p>
            <a:pPr>
              <a:buFontTx/>
              <a:buChar char="•"/>
            </a:pPr>
            <a:r>
              <a:rPr lang="en-US" b="1" smtClean="0"/>
              <a:t> Maintain a strict program for measuring displacements.</a:t>
            </a:r>
          </a:p>
          <a:p>
            <a:pPr>
              <a:buFontTx/>
              <a:buChar char="•"/>
            </a:pPr>
            <a:endParaRPr lang="en-US" b="1" smtClean="0"/>
          </a:p>
          <a:p>
            <a:pPr>
              <a:buFontTx/>
              <a:buChar char="•"/>
            </a:pPr>
            <a:r>
              <a:rPr lang="en-US" b="1" smtClean="0"/>
              <a:t>Visual inspections are crucial each time you walk the dam.</a:t>
            </a:r>
          </a:p>
          <a:p>
            <a:pPr>
              <a:buFontTx/>
              <a:buChar char="•"/>
            </a:pPr>
            <a:endParaRPr lang="en-US" b="1" smtClean="0"/>
          </a:p>
          <a:p>
            <a:pPr>
              <a:buFontTx/>
              <a:buChar char="•"/>
            </a:pPr>
            <a:r>
              <a:rPr lang="en-US" b="1" smtClean="0"/>
              <a:t>Special inspections required after seismic events.  These are described in ER 1110-2-1802 (reference A.55).</a:t>
            </a:r>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28D430-8F27-484E-A085-EF4D0CCA4533}"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endParaRPr lang="en-US" b="1"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8A25F7-C80F-4DF3-A05E-9F62511CC621}"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 Ch 12 and 13 of ER 1156 are primarily concerned with ‘unique events outside of routine inspection’ that require immediate remedial action and upward notification.</a:t>
            </a:r>
          </a:p>
          <a:p>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230C9A-D94A-4D14-83D3-F967E4B835AD}"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…AND REPORTING!</a:t>
            </a:r>
          </a:p>
          <a:p>
            <a:pPr>
              <a:defRPr/>
            </a:pPr>
            <a:endParaRPr lang="en-US" dirty="0" smtClean="0"/>
          </a:p>
          <a:p>
            <a:pPr>
              <a:defRPr/>
            </a:pPr>
            <a:r>
              <a:rPr lang="en-US" dirty="0" smtClean="0"/>
              <a:t>Examples of distress that may </a:t>
            </a:r>
            <a:r>
              <a:rPr lang="en-US" b="1" u="sng" dirty="0" smtClean="0"/>
              <a:t>not</a:t>
            </a:r>
            <a:r>
              <a:rPr lang="en-US" dirty="0" smtClean="0"/>
              <a:t> fit this criteria:</a:t>
            </a:r>
          </a:p>
          <a:p>
            <a:pPr>
              <a:defRPr/>
            </a:pPr>
            <a:endParaRPr lang="en-US" dirty="0" smtClean="0"/>
          </a:p>
          <a:p>
            <a:pPr marL="228600" indent="-228600">
              <a:buFont typeface="+mj-lt"/>
              <a:buAutoNum type="arabicPeriod"/>
              <a:defRPr/>
            </a:pPr>
            <a:r>
              <a:rPr lang="en-US" dirty="0" smtClean="0"/>
              <a:t>Temporary problem with a lift chain binding.</a:t>
            </a:r>
          </a:p>
          <a:p>
            <a:pPr marL="228600" indent="-228600">
              <a:buFont typeface="+mj-lt"/>
              <a:buAutoNum type="arabicPeriod"/>
              <a:defRPr/>
            </a:pPr>
            <a:endParaRPr lang="en-US" dirty="0" smtClean="0"/>
          </a:p>
          <a:p>
            <a:pPr marL="228600" indent="-228600">
              <a:buFont typeface="+mj-lt"/>
              <a:buAutoNum type="arabicPeriod"/>
              <a:defRPr/>
            </a:pPr>
            <a:r>
              <a:rPr lang="en-US" dirty="0" smtClean="0"/>
              <a:t>Small sinkhole located several hundred feet downstream of the dam that may not be related to seepage (i.e. old tree stump, previous excavations).</a:t>
            </a:r>
            <a:endParaRPr lang="en-US" dirty="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637AF4-4B02-4271-8908-A2DF5D1788BD}"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endParaRPr lang="en-US" b="1"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E25A5E-441F-4479-A1DD-FD7EBCAAE0FA}"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Reporting distress is emphasized because it is listed in Ch 12 as well as all of Ch13.</a:t>
            </a:r>
          </a:p>
          <a:p>
            <a:pPr>
              <a:buFontTx/>
              <a:buChar char="•"/>
            </a:pPr>
            <a:endParaRPr lang="en-US" smtClean="0"/>
          </a:p>
          <a:p>
            <a:pPr>
              <a:buFontTx/>
              <a:buChar char="•"/>
            </a:pPr>
            <a:r>
              <a:rPr lang="en-US" smtClean="0"/>
              <a:t>DSO determines if an engineering evaluation or remedial measures are required.</a:t>
            </a:r>
          </a:p>
          <a:p>
            <a:pPr>
              <a:buFontTx/>
              <a:buChar char="•"/>
            </a:pPr>
            <a:endParaRPr lang="en-US" smtClean="0"/>
          </a:p>
          <a:p>
            <a:pPr>
              <a:buFontTx/>
              <a:buChar char="•"/>
            </a:pPr>
            <a:r>
              <a:rPr lang="en-US" smtClean="0"/>
              <a:t>DSO informs the MSC and USACE DSO. The USACE Dam Safety Officer shall notify the Director of Civil Works, the Deputy Commander for Civil Works and Contingency Operations, and the USACE Commander, if necessary.</a:t>
            </a:r>
          </a:p>
          <a:p>
            <a:pPr lvl="1">
              <a:buFontTx/>
              <a:buChar char="•"/>
            </a:pPr>
            <a:r>
              <a:rPr lang="en-US" smtClean="0"/>
              <a:t>Follow the notification sequence shown in the HQUSACE Dam Safety Notification Plan. This plan is updated annually (January) by the USACE DSPM.</a:t>
            </a:r>
          </a:p>
          <a:p>
            <a:pPr>
              <a:buFontTx/>
              <a:buChar char="•"/>
            </a:pPr>
            <a:endParaRPr lang="en-US" smtClean="0"/>
          </a:p>
          <a:p>
            <a:pPr>
              <a:buFontTx/>
              <a:buChar char="•"/>
            </a:pPr>
            <a:r>
              <a:rPr lang="en-US" smtClean="0"/>
              <a:t>Operational restrictions may be required.</a:t>
            </a:r>
          </a:p>
          <a:p>
            <a:pPr>
              <a:buFontTx/>
              <a:buChar char="•"/>
            </a:pPr>
            <a:endParaRPr lang="en-US" smtClean="0"/>
          </a:p>
          <a:p>
            <a:pPr>
              <a:buFontTx/>
              <a:buChar char="•"/>
            </a:pPr>
            <a:r>
              <a:rPr lang="en-US" smtClean="0"/>
              <a:t> </a:t>
            </a:r>
            <a:r>
              <a:rPr lang="en-US" sz="1400" b="1" smtClean="0"/>
              <a:t>The primary focus must always remain on taking all necessary emergency measures with the appropriate notification.</a:t>
            </a:r>
          </a:p>
          <a:p>
            <a:pPr>
              <a:buFontTx/>
              <a:buChar char="•"/>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01BCFB-B18F-4E58-872D-C6298093A2A9}"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arenR"/>
            </a:pPr>
            <a:r>
              <a:rPr lang="en-US" smtClean="0"/>
              <a:t>The issue is discovered in the field, </a:t>
            </a:r>
          </a:p>
          <a:p>
            <a:pPr marL="228600" indent="-228600">
              <a:buFontTx/>
              <a:buAutoNum type="arabicParenR"/>
            </a:pPr>
            <a:endParaRPr lang="en-US" smtClean="0"/>
          </a:p>
          <a:p>
            <a:pPr marL="228600" indent="-228600">
              <a:buFontTx/>
              <a:buAutoNum type="arabicParenR"/>
            </a:pPr>
            <a:r>
              <a:rPr lang="en-US" smtClean="0"/>
              <a:t>OPM calls DSO,</a:t>
            </a:r>
          </a:p>
          <a:p>
            <a:pPr marL="228600" indent="-228600">
              <a:buFontTx/>
              <a:buAutoNum type="arabicParenR"/>
            </a:pPr>
            <a:endParaRPr lang="en-US" smtClean="0"/>
          </a:p>
          <a:p>
            <a:pPr marL="228600" indent="-228600">
              <a:buFontTx/>
              <a:buAutoNum type="arabicParenR"/>
            </a:pPr>
            <a:r>
              <a:rPr lang="en-US" smtClean="0"/>
              <a:t>DSO engages technical staff to make determination of problem (EVALUATION),</a:t>
            </a:r>
          </a:p>
          <a:p>
            <a:pPr marL="228600" indent="-228600">
              <a:buFontTx/>
              <a:buAutoNum type="arabicParenR"/>
            </a:pPr>
            <a:endParaRPr lang="en-US" smtClean="0"/>
          </a:p>
          <a:p>
            <a:pPr marL="228600" indent="-228600">
              <a:buFontTx/>
              <a:buAutoNum type="arabicParenR"/>
            </a:pPr>
            <a:r>
              <a:rPr lang="en-US" smtClean="0"/>
              <a:t>staff is dispatched to the site, </a:t>
            </a:r>
          </a:p>
          <a:p>
            <a:pPr marL="228600" indent="-228600">
              <a:buFontTx/>
              <a:buAutoNum type="arabicParenR"/>
            </a:pPr>
            <a:endParaRPr lang="en-US" smtClean="0"/>
          </a:p>
          <a:p>
            <a:pPr marL="228600" indent="-228600">
              <a:buFontTx/>
              <a:buAutoNum type="arabicParenR"/>
            </a:pPr>
            <a:r>
              <a:rPr lang="en-US" smtClean="0"/>
              <a:t>media outlets are contacted to explain situation and to tell about road closure, </a:t>
            </a:r>
          </a:p>
          <a:p>
            <a:pPr marL="228600" indent="-228600">
              <a:buFontTx/>
              <a:buAutoNum type="arabicParenR"/>
            </a:pPr>
            <a:endParaRPr lang="en-US" smtClean="0"/>
          </a:p>
          <a:p>
            <a:pPr marL="228600" indent="-228600">
              <a:buFontTx/>
              <a:buAutoNum type="arabicParenR"/>
            </a:pPr>
            <a:r>
              <a:rPr lang="en-US" smtClean="0"/>
              <a:t>team is on-site making repair/stability decision and getting emergency contract in place,</a:t>
            </a:r>
          </a:p>
          <a:p>
            <a:pPr marL="228600" indent="-228600">
              <a:buFontTx/>
              <a:buAutoNum type="arabicParenR"/>
            </a:pPr>
            <a:endParaRPr lang="en-US" smtClean="0"/>
          </a:p>
          <a:p>
            <a:pPr marL="228600" indent="-228600">
              <a:buFontTx/>
              <a:buAutoNum type="arabicParenR"/>
            </a:pPr>
            <a:r>
              <a:rPr lang="en-US" smtClean="0"/>
              <a:t>DSPM concurrently reports evidence of distress to HQ because it fits the categories we mention above,</a:t>
            </a:r>
          </a:p>
          <a:p>
            <a:pPr marL="228600" indent="-228600">
              <a:buFontTx/>
              <a:buAutoNum type="arabicParenR"/>
            </a:pPr>
            <a:endParaRPr lang="en-US" smtClean="0"/>
          </a:p>
          <a:p>
            <a:pPr marL="228600" indent="-228600">
              <a:buFontTx/>
              <a:buAutoNum type="arabicParenR"/>
            </a:pPr>
            <a:r>
              <a:rPr lang="en-US" smtClean="0"/>
              <a:t>distress is repaired and project functions normally.  </a:t>
            </a:r>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389F3-7BAC-4C78-B13C-DB83182DFC00}"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F71877-CCC7-4732-8153-ABF8A0E00E70}" type="slidenum">
              <a:rPr lang="en-US" smtClean="0">
                <a:latin typeface="Arial" pitchFamily="34" charset="0"/>
              </a:rPr>
              <a:pPr/>
              <a:t>24</a:t>
            </a:fld>
            <a:endParaRPr lang="en-US" smtClean="0">
              <a:latin typeface="Arial" pitchFamily="34" charset="0"/>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2276"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But there is a solution.  Don’t be fooled by the fancy diver wear, cotton T’s and jeans make a fine Cajon wetsuit.  </a:t>
            </a:r>
          </a:p>
          <a:p>
            <a:pPr eaLnBrk="1" hangingPunct="1"/>
            <a:endParaRPr lang="en-US" smtClean="0">
              <a:latin typeface="Arial" pitchFamily="34" charset="0"/>
            </a:endParaRPr>
          </a:p>
          <a:p>
            <a:pPr eaLnBrk="1" hangingPunct="1"/>
            <a:r>
              <a:rPr lang="en-US" smtClean="0">
                <a:latin typeface="Arial" pitchFamily="34" charset="0"/>
              </a:rPr>
              <a:t>The Dive Team from Monroe LA. Is experienced and available to inspect your underwater facilities at a nominal cost.  </a:t>
            </a:r>
          </a:p>
          <a:p>
            <a:pPr eaLnBrk="1" hangingPunct="1"/>
            <a:endParaRPr lang="en-US" smtClean="0">
              <a:latin typeface="Arial" pitchFamily="34" charset="0"/>
            </a:endParaRPr>
          </a:p>
          <a:p>
            <a:pPr eaLnBrk="1" hangingPunct="1"/>
            <a:r>
              <a:rPr lang="en-US" smtClean="0">
                <a:latin typeface="Arial" pitchFamily="34" charset="0"/>
              </a:rPr>
              <a:t>We utilized their services in 2002 to locate and remove a dislodged log-catcher from the front of the Intake structure.  The fear was that if this 20 foot ton of steel moved into the #1 gate well and we would never be able to fully close the gate.  However, the Monroe Dive Team was able to locate the log-catcher, by feel only and tie off a cable for mechanical extraction by our O&amp;M Staff.  An underwater inspection of the Intake structure was included in this activity.  </a:t>
            </a:r>
          </a:p>
          <a:p>
            <a:pPr eaLnBrk="1" hangingPunct="1"/>
            <a:endParaRPr lang="en-US" smtClean="0">
              <a:latin typeface="Arial" pitchFamily="34" charset="0"/>
            </a:endParaRPr>
          </a:p>
          <a:p>
            <a:pPr eaLnBrk="1" hangingPunct="1"/>
            <a:r>
              <a:rPr lang="en-US" u="sng" smtClean="0">
                <a:latin typeface="Arial" pitchFamily="34" charset="0"/>
              </a:rPr>
              <a:t>Relevant Facts</a:t>
            </a:r>
            <a:r>
              <a:rPr lang="en-US" smtClean="0">
                <a:latin typeface="Arial" pitchFamily="34" charset="0"/>
              </a:rPr>
              <a:t>:</a:t>
            </a:r>
          </a:p>
          <a:p>
            <a:pPr eaLnBrk="1" hangingPunct="1"/>
            <a:r>
              <a:rPr lang="en-US" smtClean="0">
                <a:latin typeface="Arial" pitchFamily="34" charset="0"/>
              </a:rPr>
              <a:t> </a:t>
            </a:r>
          </a:p>
          <a:p>
            <a:pPr eaLnBrk="1" hangingPunct="1"/>
            <a:r>
              <a:rPr lang="en-US" smtClean="0">
                <a:latin typeface="Arial" pitchFamily="34" charset="0"/>
              </a:rPr>
              <a:t>1.  Dive in front of the Arkabutla intake structure and determine general condition of the structure.  Dive will be in 30 feet of water (gates closed).  Estimated dive time is 4 hours.</a:t>
            </a:r>
          </a:p>
          <a:p>
            <a:pPr eaLnBrk="1" hangingPunct="1"/>
            <a:r>
              <a:rPr lang="en-US" smtClean="0">
                <a:latin typeface="Arial" pitchFamily="34" charset="0"/>
              </a:rPr>
              <a:t>Anticipate day 1 being a travel day to Sardis Lake with site investigation and coordination.  Day 2 would include dives in front of the intake structure and outlet channel work.  Day 3 would be spillway dive.  Day 4 would be dive at Arkabutla intake structure and return home.</a:t>
            </a:r>
          </a:p>
          <a:p>
            <a:pPr eaLnBrk="1" hangingPunct="1"/>
            <a:r>
              <a:rPr lang="en-US" smtClean="0">
                <a:latin typeface="Arial" pitchFamily="34" charset="0"/>
              </a:rPr>
              <a:t>Approximate Cost $14,500.</a:t>
            </a:r>
          </a:p>
          <a:p>
            <a:pPr eaLnBrk="1" hangingPunct="1"/>
            <a:r>
              <a:rPr lang="en-US" smtClean="0">
                <a:latin typeface="Arial" pitchFamily="34" charset="0"/>
              </a:rPr>
              <a:t>Funding to be provided by Sardis Project Management Office.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0B233CA-2A37-4C89-8C1D-8FC872B99BED}" type="slidenum">
              <a:rPr lang="en-US" smtClean="0">
                <a:latin typeface="Arial" pitchFamily="34" charset="0"/>
              </a:rPr>
              <a:pPr/>
              <a:t>25</a:t>
            </a:fld>
            <a:endParaRPr lang="en-US" smtClean="0">
              <a:latin typeface="Arial" pitchFamily="34" charset="0"/>
            </a:endParaRPr>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300"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D017F2-D8DF-4E6A-967E-884DBC861FA8}" type="slidenum">
              <a:rPr lang="en-US" smtClean="0">
                <a:latin typeface="Arial" pitchFamily="34" charset="0"/>
              </a:rPr>
              <a:pPr/>
              <a:t>26</a:t>
            </a:fld>
            <a:endParaRPr lang="en-US" smtClean="0">
              <a:latin typeface="Arial"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FEC7EC-574C-44E3-A39E-884B47CB938C}" type="slidenum">
              <a:rPr lang="en-US" smtClean="0">
                <a:latin typeface="Arial" pitchFamily="34" charset="0"/>
              </a:rPr>
              <a:pPr/>
              <a:t>46</a:t>
            </a:fld>
            <a:endParaRPr lang="en-US" smtClean="0">
              <a:latin typeface="Arial" pitchFamily="34" charset="0"/>
            </a:endParaRPr>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Efficiency - Relief wells must remain efficient in order to relieve hydrostatic pressures below and around structures</a:t>
            </a:r>
          </a:p>
          <a:p>
            <a:pPr eaLnBrk="1" hangingPunct="1"/>
            <a:endParaRPr lang="en-US" smtClean="0">
              <a:latin typeface="Arial" pitchFamily="34" charset="0"/>
            </a:endParaRPr>
          </a:p>
          <a:p>
            <a:pPr eaLnBrk="1" hangingPunct="1"/>
            <a:r>
              <a:rPr lang="en-US" smtClean="0">
                <a:latin typeface="Arial" pitchFamily="34" charset="0"/>
              </a:rPr>
              <a:t>Chemical treatment - The must be airlifted and chemically treated frequently with Oxalic acid to clear the screens of deposits.  Chemical treatment must be performed annually in some cases depending on the content and make-up of the water.  Extreme caution must be exercised when treating the relief wells not to damage the screens.  Proper appliances should be utilized for this task.  Example: do not tape a pipe wrench on the end of the air-hose as a weight.  Best results come from placing the air hose inside of a length of PVC pipe.  </a:t>
            </a:r>
          </a:p>
          <a:p>
            <a:pPr eaLnBrk="1" hangingPunct="1"/>
            <a:endParaRPr lang="en-US" smtClean="0">
              <a:latin typeface="Arial" pitchFamily="34" charset="0"/>
            </a:endParaRPr>
          </a:p>
          <a:p>
            <a:pPr eaLnBrk="1" hangingPunct="1"/>
            <a:r>
              <a:rPr lang="en-US" smtClean="0">
                <a:latin typeface="Arial" pitchFamily="34" charset="0"/>
              </a:rPr>
              <a:t>Sand - Relief wells must frequently be checked to insure that sand is not being produced.  Once this occurs the well becomes more of a liability than a safety valve and voids can and will occur.  Inefficient wells will eventually require replacement.  Retrofitting old vertical relief wells can present a challenge.  In the photo to the far right you can see how a long reach trackhoe is utilized as a press to insert the sleeve.  This was accomplished entirely by signals as the operator could not visually see the job site below.</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___________________________________________________________________________</a:t>
            </a:r>
          </a:p>
          <a:p>
            <a:pPr eaLnBrk="1" hangingPunct="1"/>
            <a:r>
              <a:rPr lang="en-US" smtClean="0">
                <a:latin typeface="Arial" pitchFamily="34" charset="0"/>
              </a:rPr>
              <a:t>SUBJECT: ARKABUTLA OUTLET/CONDUIT RELIEF WELL CHEMICAL REHABILITATION ESTIMATE </a:t>
            </a:r>
          </a:p>
          <a:p>
            <a:pPr eaLnBrk="1" hangingPunct="1"/>
            <a:r>
              <a:rPr lang="en-US" smtClean="0">
                <a:latin typeface="Arial" pitchFamily="34" charset="0"/>
              </a:rPr>
              <a:t> </a:t>
            </a:r>
          </a:p>
          <a:p>
            <a:pPr eaLnBrk="1" hangingPunct="1"/>
            <a:r>
              <a:rPr lang="en-US" smtClean="0">
                <a:latin typeface="Arial" pitchFamily="34" charset="0"/>
              </a:rPr>
              <a:t>                   		ESTIMATE</a:t>
            </a:r>
          </a:p>
          <a:p>
            <a:pPr eaLnBrk="1" hangingPunct="1"/>
            <a:r>
              <a:rPr lang="en-US" smtClean="0">
                <a:latin typeface="Arial" pitchFamily="34" charset="0"/>
              </a:rPr>
              <a:t> Crew, Equipment, PE, Office (Al)			$4,000/Day</a:t>
            </a:r>
          </a:p>
          <a:p>
            <a:pPr eaLnBrk="1" hangingPunct="1"/>
            <a:r>
              <a:rPr lang="en-US" smtClean="0">
                <a:latin typeface="Arial" pitchFamily="34" charset="0"/>
              </a:rPr>
              <a:t> 4 Days @ Site/ 2 Days Mob/De-mob			$24,000</a:t>
            </a:r>
          </a:p>
          <a:p>
            <a:pPr eaLnBrk="1" hangingPunct="1"/>
            <a:r>
              <a:rPr lang="en-US" smtClean="0">
                <a:latin typeface="Arial" pitchFamily="34" charset="0"/>
              </a:rPr>
              <a:t>  </a:t>
            </a:r>
          </a:p>
          <a:p>
            <a:pPr eaLnBrk="1" hangingPunct="1"/>
            <a:r>
              <a:rPr lang="en-US" smtClean="0">
                <a:latin typeface="Arial" pitchFamily="34" charset="0"/>
              </a:rPr>
              <a:t> Travel/ 6 days @ $400/Day				$4,300</a:t>
            </a:r>
          </a:p>
          <a:p>
            <a:pPr eaLnBrk="1" hangingPunct="1"/>
            <a:r>
              <a:rPr lang="en-US" smtClean="0">
                <a:latin typeface="Arial" pitchFamily="34" charset="0"/>
              </a:rPr>
              <a:t> Administrative						$1,500		   </a:t>
            </a:r>
          </a:p>
          <a:p>
            <a:pPr eaLnBrk="1" hangingPunct="1"/>
            <a:r>
              <a:rPr lang="en-US" smtClean="0">
                <a:latin typeface="Arial" pitchFamily="34" charset="0"/>
              </a:rPr>
              <a:t> PE  Work  (Directive/Report)				</a:t>
            </a:r>
            <a:r>
              <a:rPr lang="en-US" u="sng" smtClean="0">
                <a:latin typeface="Arial" pitchFamily="34" charset="0"/>
              </a:rPr>
              <a:t>$3,000   </a:t>
            </a:r>
            <a:endParaRPr lang="en-US" smtClean="0">
              <a:latin typeface="Arial" pitchFamily="34" charset="0"/>
            </a:endParaRPr>
          </a:p>
          <a:p>
            <a:pPr eaLnBrk="1" hangingPunct="1"/>
            <a:r>
              <a:rPr lang="en-US" smtClean="0">
                <a:latin typeface="Arial" pitchFamily="34" charset="0"/>
              </a:rPr>
              <a:t>									</a:t>
            </a:r>
          </a:p>
          <a:p>
            <a:pPr eaLnBrk="1" hangingPunct="1"/>
            <a:r>
              <a:rPr lang="en-US" smtClean="0">
                <a:latin typeface="Arial" pitchFamily="34" charset="0"/>
              </a:rPr>
              <a:t>               Total Without Oxalic Acid	$32,800</a:t>
            </a:r>
          </a:p>
          <a:p>
            <a:pPr eaLnBrk="1" hangingPunct="1"/>
            <a:r>
              <a:rPr lang="en-US" smtClean="0">
                <a:latin typeface="Arial" pitchFamily="34" charset="0"/>
              </a:rPr>
              <a:t>-----------------------------------------------------------</a:t>
            </a:r>
          </a:p>
          <a:p>
            <a:pPr eaLnBrk="1" hangingPunct="1"/>
            <a:r>
              <a:rPr lang="en-US" smtClean="0">
                <a:latin typeface="Arial" pitchFamily="34" charset="0"/>
              </a:rPr>
              <a:t>                   Oxalic Acid Cost</a:t>
            </a:r>
          </a:p>
          <a:p>
            <a:pPr eaLnBrk="1" hangingPunct="1"/>
            <a:r>
              <a:rPr lang="en-US" smtClean="0">
                <a:latin typeface="Arial" pitchFamily="34" charset="0"/>
              </a:rPr>
              <a:t>			38 sacks @ $30.00/sack=		$1,140 </a:t>
            </a:r>
          </a:p>
          <a:p>
            <a:pPr eaLnBrk="1" hangingPunct="1"/>
            <a:r>
              <a:rPr lang="en-US" smtClean="0">
                <a:latin typeface="Arial" pitchFamily="34" charset="0"/>
              </a:rPr>
              <a:t>-----------------------------------------------------------</a:t>
            </a:r>
          </a:p>
          <a:p>
            <a:pPr eaLnBrk="1" hangingPunct="1"/>
            <a:r>
              <a:rPr lang="en-US" smtClean="0">
                <a:latin typeface="Arial" pitchFamily="34" charset="0"/>
              </a:rPr>
              <a:t> 				Total w/Oxalic Acid=	$33,940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DF82A2-C5CF-410C-AC2F-1BD0A55C2375}" type="slidenum">
              <a:rPr lang="en-US" smtClean="0">
                <a:latin typeface="Arial" pitchFamily="34" charset="0"/>
              </a:rPr>
              <a:pPr/>
              <a:t>47</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2" name="Rectangle 3"/>
          <p:cNvSpPr>
            <a:spLocks noGrp="1" noChangeArrowheads="1"/>
          </p:cNvSpPr>
          <p:nvPr>
            <p:ph type="body" idx="1"/>
          </p:nvPr>
        </p:nvSpPr>
        <p:spPr bwMode="auto">
          <a:xfrm>
            <a:off x="914400" y="4343992"/>
            <a:ext cx="5029200" cy="4113616"/>
          </a:xfrm>
          <a:noFill/>
        </p:spPr>
        <p:txBody>
          <a:bodyPr wrap="square" numCol="1" anchor="t" anchorCtr="0" compatLnSpc="1">
            <a:prstTxWarp prst="textNoShape">
              <a:avLst/>
            </a:prstTxWarp>
          </a:bodyPr>
          <a:lstStyle/>
          <a:p>
            <a:pPr eaLnBrk="1" hangingPunct="1"/>
            <a:r>
              <a:rPr lang="en-US" smtClean="0">
                <a:latin typeface="Arial" pitchFamily="34" charset="0"/>
              </a:rPr>
              <a:t>Efficiency - Relief wells must remain efficient in order to relieve hydrostatic pressures below and around structures</a:t>
            </a:r>
          </a:p>
          <a:p>
            <a:pPr eaLnBrk="1" hangingPunct="1"/>
            <a:endParaRPr lang="en-US" smtClean="0">
              <a:latin typeface="Arial" pitchFamily="34" charset="0"/>
            </a:endParaRPr>
          </a:p>
          <a:p>
            <a:pPr eaLnBrk="1" hangingPunct="1"/>
            <a:r>
              <a:rPr lang="en-US" smtClean="0">
                <a:latin typeface="Arial" pitchFamily="34" charset="0"/>
              </a:rPr>
              <a:t>Chemical treatment - The must be airlifted and chemically treated frequently with Oxalic acid to clear the screens of deposits.  Chemical treatment must be performed annually in some cases depending on the content and make-up of the water.  Extreme caution must be exercised when treating the relief wells not to damage the screens.  Proper appliances should be utilized for this task.  Example: do not tape a pipe wrench on the end of the air-hose as a weight.  Best results come from placing the air hose inside of a length of PVC pipe.  </a:t>
            </a:r>
          </a:p>
          <a:p>
            <a:pPr eaLnBrk="1" hangingPunct="1"/>
            <a:endParaRPr lang="en-US" smtClean="0">
              <a:latin typeface="Arial" pitchFamily="34" charset="0"/>
            </a:endParaRPr>
          </a:p>
          <a:p>
            <a:pPr eaLnBrk="1" hangingPunct="1"/>
            <a:r>
              <a:rPr lang="en-US" smtClean="0">
                <a:latin typeface="Arial" pitchFamily="34" charset="0"/>
              </a:rPr>
              <a:t>Sand - Relief wells must frequently be checked to insure that sand is not being produced.  Once this occurs the well becomes more of a liability than a safety valve and voids can and will occur.  Inefficient wells will eventually require replacement.  Retrofitting old vertical relief wells can present a challenge.  In the photo to the far right you can see how a long reach trackhoe is utilized as a press to insert the sleeve.  This was accomplished entirely by signals as the operator could not visually see the job site below.</a:t>
            </a:r>
          </a:p>
          <a:p>
            <a:pPr eaLnBrk="1" hangingPunct="1"/>
            <a:endParaRPr lang="en-US" smtClean="0">
              <a:latin typeface="Arial" pitchFamily="34" charset="0"/>
            </a:endParaRPr>
          </a:p>
          <a:p>
            <a:pPr eaLnBrk="1" hangingPunct="1"/>
            <a:endParaRPr lang="en-US" smtClean="0">
              <a:latin typeface="Arial" pitchFamily="34" charset="0"/>
            </a:endParaRPr>
          </a:p>
          <a:p>
            <a:pPr eaLnBrk="1" hangingPunct="1"/>
            <a:r>
              <a:rPr lang="en-US" smtClean="0">
                <a:latin typeface="Arial" pitchFamily="34" charset="0"/>
              </a:rPr>
              <a:t>___________________________________________________________________________</a:t>
            </a:r>
          </a:p>
          <a:p>
            <a:pPr eaLnBrk="1" hangingPunct="1"/>
            <a:r>
              <a:rPr lang="en-US" smtClean="0">
                <a:latin typeface="Arial" pitchFamily="34" charset="0"/>
              </a:rPr>
              <a:t>SUBJECT: ARKABUTLA OUTLET/CONDUIT RELIEF WELL CHEMICAL REHABILITATION ESTIMATE </a:t>
            </a:r>
          </a:p>
          <a:p>
            <a:pPr eaLnBrk="1" hangingPunct="1"/>
            <a:r>
              <a:rPr lang="en-US" smtClean="0">
                <a:latin typeface="Arial" pitchFamily="34" charset="0"/>
              </a:rPr>
              <a:t> </a:t>
            </a:r>
          </a:p>
          <a:p>
            <a:pPr eaLnBrk="1" hangingPunct="1"/>
            <a:r>
              <a:rPr lang="en-US" smtClean="0">
                <a:latin typeface="Arial" pitchFamily="34" charset="0"/>
              </a:rPr>
              <a:t>                   		ESTIMATE</a:t>
            </a:r>
          </a:p>
          <a:p>
            <a:pPr eaLnBrk="1" hangingPunct="1"/>
            <a:r>
              <a:rPr lang="en-US" smtClean="0">
                <a:latin typeface="Arial" pitchFamily="34" charset="0"/>
              </a:rPr>
              <a:t> Crew, Equipment, PE, Office (Al)			$4,000/Day</a:t>
            </a:r>
          </a:p>
          <a:p>
            <a:pPr eaLnBrk="1" hangingPunct="1"/>
            <a:r>
              <a:rPr lang="en-US" smtClean="0">
                <a:latin typeface="Arial" pitchFamily="34" charset="0"/>
              </a:rPr>
              <a:t> 4 Days @ Site/ 2 Days Mob/De-mob			$24,000</a:t>
            </a:r>
          </a:p>
          <a:p>
            <a:pPr eaLnBrk="1" hangingPunct="1"/>
            <a:r>
              <a:rPr lang="en-US" smtClean="0">
                <a:latin typeface="Arial" pitchFamily="34" charset="0"/>
              </a:rPr>
              <a:t>  </a:t>
            </a:r>
          </a:p>
          <a:p>
            <a:pPr eaLnBrk="1" hangingPunct="1"/>
            <a:r>
              <a:rPr lang="en-US" smtClean="0">
                <a:latin typeface="Arial" pitchFamily="34" charset="0"/>
              </a:rPr>
              <a:t> Travel/ 6 days @ $400/Day				$4,300</a:t>
            </a:r>
          </a:p>
          <a:p>
            <a:pPr eaLnBrk="1" hangingPunct="1"/>
            <a:r>
              <a:rPr lang="en-US" smtClean="0">
                <a:latin typeface="Arial" pitchFamily="34" charset="0"/>
              </a:rPr>
              <a:t> Administrative						$1,500		   </a:t>
            </a:r>
          </a:p>
          <a:p>
            <a:pPr eaLnBrk="1" hangingPunct="1"/>
            <a:r>
              <a:rPr lang="en-US" smtClean="0">
                <a:latin typeface="Arial" pitchFamily="34" charset="0"/>
              </a:rPr>
              <a:t> PE  Work  (Directive/Report)				</a:t>
            </a:r>
            <a:r>
              <a:rPr lang="en-US" u="sng" smtClean="0">
                <a:latin typeface="Arial" pitchFamily="34" charset="0"/>
              </a:rPr>
              <a:t>$3,000   </a:t>
            </a:r>
            <a:endParaRPr lang="en-US" smtClean="0">
              <a:latin typeface="Arial" pitchFamily="34" charset="0"/>
            </a:endParaRPr>
          </a:p>
          <a:p>
            <a:pPr eaLnBrk="1" hangingPunct="1"/>
            <a:r>
              <a:rPr lang="en-US" smtClean="0">
                <a:latin typeface="Arial" pitchFamily="34" charset="0"/>
              </a:rPr>
              <a:t>									</a:t>
            </a:r>
          </a:p>
          <a:p>
            <a:pPr eaLnBrk="1" hangingPunct="1"/>
            <a:r>
              <a:rPr lang="en-US" smtClean="0">
                <a:latin typeface="Arial" pitchFamily="34" charset="0"/>
              </a:rPr>
              <a:t>               Total Without Oxalic Acid	$32,800</a:t>
            </a:r>
          </a:p>
          <a:p>
            <a:pPr eaLnBrk="1" hangingPunct="1"/>
            <a:r>
              <a:rPr lang="en-US" smtClean="0">
                <a:latin typeface="Arial" pitchFamily="34" charset="0"/>
              </a:rPr>
              <a:t>-----------------------------------------------------------</a:t>
            </a:r>
          </a:p>
          <a:p>
            <a:pPr eaLnBrk="1" hangingPunct="1"/>
            <a:r>
              <a:rPr lang="en-US" smtClean="0">
                <a:latin typeface="Arial" pitchFamily="34" charset="0"/>
              </a:rPr>
              <a:t>                   Oxalic Acid Cost</a:t>
            </a:r>
          </a:p>
          <a:p>
            <a:pPr eaLnBrk="1" hangingPunct="1"/>
            <a:r>
              <a:rPr lang="en-US" smtClean="0">
                <a:latin typeface="Arial" pitchFamily="34" charset="0"/>
              </a:rPr>
              <a:t>			38 sacks @ $30.00/sack=		$1,140 </a:t>
            </a:r>
          </a:p>
          <a:p>
            <a:pPr eaLnBrk="1" hangingPunct="1"/>
            <a:r>
              <a:rPr lang="en-US" smtClean="0">
                <a:latin typeface="Arial" pitchFamily="34" charset="0"/>
              </a:rPr>
              <a:t>-----------------------------------------------------------</a:t>
            </a:r>
          </a:p>
          <a:p>
            <a:pPr eaLnBrk="1" hangingPunct="1"/>
            <a:r>
              <a:rPr lang="en-US" smtClean="0">
                <a:latin typeface="Arial" pitchFamily="34" charset="0"/>
              </a:rPr>
              <a:t> 				Total w/Oxalic Acid=	$33,940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4402D8-B327-45C3-8B21-6ADD39EA09A7}" type="slidenum">
              <a:rPr lang="en-US" smtClean="0">
                <a:latin typeface="Arial" pitchFamily="34" charset="0"/>
              </a:rPr>
              <a:pPr/>
              <a:t>84</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endParaRPr lang="en-US" b="1"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20FD2A-5041-4656-9EB1-4DE65F6EC0F9}" type="slidenum">
              <a:rPr lang="en-US" smtClean="0">
                <a:latin typeface="Arial" pitchFamily="34" charset="0"/>
              </a:rPr>
              <a:pPr/>
              <a:t>138</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The O&amp;M manual contains a summary of the projects critical features. It should be prepared during construction and updated as project elements are completed.</a:t>
            </a:r>
          </a:p>
          <a:p>
            <a:pPr>
              <a:buFontTx/>
              <a:buChar char="•"/>
            </a:pPr>
            <a:endParaRPr lang="en-US" b="1" smtClean="0"/>
          </a:p>
          <a:p>
            <a:pPr marL="0" lvl="1">
              <a:buFontTx/>
              <a:buChar char="•"/>
            </a:pPr>
            <a:r>
              <a:rPr lang="en-US" b="1" smtClean="0"/>
              <a:t>The Geotechnical and Concrete Materials Completion Report contains documentation of the as-built features of the project (including modifications). This report should be scheduled and resourced in the PMP. </a:t>
            </a:r>
          </a:p>
          <a:p>
            <a:pPr marL="0" lvl="1">
              <a:buFontTx/>
              <a:buChar char="•"/>
            </a:pPr>
            <a:endParaRPr lang="en-US" b="1" smtClean="0"/>
          </a:p>
          <a:p>
            <a:pPr marL="0" lvl="1">
              <a:buFontTx/>
              <a:buChar char="•"/>
            </a:pPr>
            <a:r>
              <a:rPr lang="en-US" b="1" smtClean="0"/>
              <a:t>Well designed and maintained instrumentation enables proper monitoring and evaluation of the structure (construction AND operation). </a:t>
            </a:r>
          </a:p>
          <a:p>
            <a:pPr marL="457200" lvl="2">
              <a:buFontTx/>
              <a:buChar char="•"/>
            </a:pPr>
            <a:r>
              <a:rPr lang="en-US" b="1" smtClean="0"/>
              <a:t>Record data such as: hydrostatic pressure, embankment and abutment seepage, foundation underseepage, and displacement of major features.  Accelerometers should be installed in/on structures near seismic regions.</a:t>
            </a:r>
          </a:p>
          <a:p>
            <a:pPr marL="457200" lvl="2">
              <a:buFontTx/>
              <a:buChar char="•"/>
            </a:pPr>
            <a:r>
              <a:rPr lang="en-US" b="1" smtClean="0"/>
              <a:t>Data is only as good as the design and maintenance of the instrumentation.  That is why dam safety training is critical.</a:t>
            </a:r>
          </a:p>
          <a:p>
            <a:pPr marL="0" lvl="1"/>
            <a:endParaRPr lang="en-US" b="1" smtClean="0"/>
          </a:p>
          <a:p>
            <a:pPr marL="0" lvl="1">
              <a:buFontTx/>
              <a:buChar char="•"/>
            </a:pPr>
            <a:r>
              <a:rPr lang="en-US" b="1" smtClean="0"/>
              <a:t>These documents and data should be at the fingertips of the DSPM and Project personnel and should be reviewed periodically.</a:t>
            </a:r>
          </a:p>
          <a:p>
            <a:pPr marL="0" lvl="1">
              <a:buFontTx/>
              <a:buChar char="•"/>
            </a:pPr>
            <a:endParaRPr lang="en-US" b="1" smtClean="0"/>
          </a:p>
          <a:p>
            <a:pPr marL="0" lvl="1">
              <a:buFontTx/>
              <a:buChar char="•"/>
            </a:pPr>
            <a:endParaRPr lang="en-US" b="1" smtClean="0"/>
          </a:p>
          <a:p>
            <a:pPr>
              <a:buFontTx/>
              <a:buChar char="•"/>
            </a:pPr>
            <a:endParaRPr lang="en-US" b="1" smtClean="0"/>
          </a:p>
          <a:p>
            <a:pPr>
              <a:buFontTx/>
              <a:buChar char="•"/>
            </a:pPr>
            <a:endParaRPr lang="en-US" b="1"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F5F24A-6800-4A3C-A4FF-46CF861198A6}"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 Routine operations activities: instrumentation, daily monitoring, routine equipment testing and other work items that are included in the O&amp;M Manual as </a:t>
            </a:r>
            <a:r>
              <a:rPr lang="en-US" b="1" smtClean="0"/>
              <a:t>routine</a:t>
            </a:r>
            <a:r>
              <a:rPr lang="en-US" smtClean="0"/>
              <a:t> operations</a:t>
            </a:r>
            <a:endParaRPr lang="en-US" b="1"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577CD0-7091-43D0-83C4-5B5F58C6D5E6}"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‘Distress’ is a very simple 2 syllable word that could have various meanings…but when it comes to dam safety…it could lead to suffering and trouble. </a:t>
            </a:r>
          </a:p>
          <a:p>
            <a:pPr>
              <a:buFontTx/>
              <a:buChar char="•"/>
            </a:pPr>
            <a:endParaRPr lang="en-US" b="1" smtClean="0"/>
          </a:p>
          <a:p>
            <a:pPr>
              <a:buFontTx/>
              <a:buChar char="•"/>
            </a:pPr>
            <a:r>
              <a:rPr lang="en-US" b="1" smtClean="0"/>
              <a:t>Note all the underlined adjectives in the definitions. </a:t>
            </a:r>
          </a:p>
          <a:p>
            <a:pPr>
              <a:buFontTx/>
              <a:buChar char="•"/>
            </a:pPr>
            <a:endParaRPr lang="en-US" b="1" smtClean="0"/>
          </a:p>
          <a:p>
            <a:pPr>
              <a:buFontTx/>
              <a:buChar char="•"/>
            </a:pPr>
            <a:r>
              <a:rPr lang="en-US" b="1" smtClean="0"/>
              <a:t>Does a DSPM/DSO have to worry about ‘liability of exposure’ for his/her project dams?</a:t>
            </a:r>
          </a:p>
          <a:p>
            <a:pPr>
              <a:buFontTx/>
              <a:buChar char="•"/>
            </a:pPr>
            <a:endParaRPr lang="en-US" b="1" smtClean="0"/>
          </a:p>
          <a:p>
            <a:pPr>
              <a:buFontTx/>
              <a:buChar char="•"/>
            </a:pPr>
            <a:r>
              <a:rPr lang="en-US" b="1" smtClean="0"/>
              <a:t>BOTTOM LINE:  ENGINEERING AND DAM SAFETY JUDGEMENT IS REQUIRED.</a:t>
            </a:r>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3E3626-3821-4C04-B315-EC1D94BC3FA8}"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This study was conducted by the Bureau of Reclamation on larger dams (200 dams over 50’ high). </a:t>
            </a:r>
          </a:p>
          <a:p>
            <a:pPr>
              <a:buFontTx/>
              <a:buChar char="•"/>
            </a:pPr>
            <a:endParaRPr lang="en-US" smtClean="0"/>
          </a:p>
          <a:p>
            <a:pPr>
              <a:buFontTx/>
              <a:buChar char="•"/>
            </a:pPr>
            <a:r>
              <a:rPr lang="en-US" smtClean="0"/>
              <a:t>You can notice that the most common cause of failure is due to seepage through the embankment (40%).  </a:t>
            </a:r>
          </a:p>
          <a:p>
            <a:pPr>
              <a:buFontTx/>
              <a:buChar char="•"/>
            </a:pPr>
            <a:endParaRPr lang="en-US" smtClean="0"/>
          </a:p>
          <a:p>
            <a:pPr>
              <a:buFontTx/>
              <a:buChar char="•"/>
            </a:pPr>
            <a:endParaRPr lang="en-US" b="1"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9259C7-6F10-4574-93E1-9941F7AB1B5C}" type="slidenum">
              <a:rPr lang="en-US" smtClean="0">
                <a:latin typeface="Arial" pitchFamily="34" charset="0"/>
              </a:rPr>
              <a:pPr/>
              <a:t>8</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Why am I showing a dam failure?….we are supposed to be discussing DISTRESS. </a:t>
            </a:r>
          </a:p>
          <a:p>
            <a:pPr>
              <a:buFontTx/>
              <a:buChar char="•"/>
            </a:pPr>
            <a:endParaRPr lang="en-US" smtClean="0"/>
          </a:p>
          <a:p>
            <a:pPr>
              <a:buFontTx/>
              <a:buChar char="•"/>
            </a:pPr>
            <a:r>
              <a:rPr lang="en-US" smtClean="0"/>
              <a:t>Tom Sauk hydro-electric reservoir in Southeast Missouri.</a:t>
            </a:r>
          </a:p>
          <a:p>
            <a:pPr>
              <a:buFontTx/>
              <a:buChar char="•"/>
            </a:pPr>
            <a:endParaRPr lang="en-US" smtClean="0"/>
          </a:p>
          <a:p>
            <a:pPr>
              <a:buFontTx/>
              <a:buChar char="•"/>
            </a:pPr>
            <a:r>
              <a:rPr lang="en-US" smtClean="0"/>
              <a:t> Overtopping caused by remote operations and bad instrumentation data.</a:t>
            </a:r>
          </a:p>
          <a:p>
            <a:pPr>
              <a:buFontTx/>
              <a:buChar char="•"/>
            </a:pPr>
            <a:endParaRPr lang="en-US" smtClean="0"/>
          </a:p>
          <a:p>
            <a:pPr>
              <a:buFontTx/>
              <a:buChar char="•"/>
            </a:pPr>
            <a:r>
              <a:rPr lang="en-US" b="1" smtClean="0"/>
              <a:t>Instrumentation design and maintenance is critical.  If issues or anomalies are not recognized and corrected…disaster could occur!</a:t>
            </a:r>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DAB1B7-595A-422D-891B-29B9B36D9F3A}"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b="1" smtClean="0"/>
              <a:t>This is a rough sketch of a typical internal erosion failure mechanism:</a:t>
            </a:r>
          </a:p>
          <a:p>
            <a:pPr lvl="1">
              <a:buFontTx/>
              <a:buChar char="•"/>
            </a:pPr>
            <a:r>
              <a:rPr lang="en-US" b="1" smtClean="0"/>
              <a:t>The pool rises</a:t>
            </a:r>
          </a:p>
          <a:p>
            <a:pPr lvl="1">
              <a:buFontTx/>
              <a:buChar char="•"/>
            </a:pPr>
            <a:r>
              <a:rPr lang="en-US" b="1" smtClean="0"/>
              <a:t>Erosion initiates</a:t>
            </a:r>
          </a:p>
          <a:p>
            <a:pPr lvl="1">
              <a:buFontTx/>
              <a:buChar char="•"/>
            </a:pPr>
            <a:r>
              <a:rPr lang="en-US" b="1" smtClean="0"/>
              <a:t>Piping develops</a:t>
            </a:r>
          </a:p>
          <a:p>
            <a:pPr lvl="1">
              <a:buFontTx/>
              <a:buChar char="•"/>
            </a:pPr>
            <a:r>
              <a:rPr lang="en-US" b="1" smtClean="0"/>
              <a:t>There is no structural means to limit flow</a:t>
            </a:r>
          </a:p>
          <a:p>
            <a:pPr lvl="1">
              <a:buFontTx/>
              <a:buChar char="•"/>
            </a:pPr>
            <a:r>
              <a:rPr lang="en-US" b="1" smtClean="0"/>
              <a:t>An unprotected exit is present</a:t>
            </a:r>
          </a:p>
          <a:p>
            <a:pPr lvl="1">
              <a:buFontTx/>
              <a:buChar char="•"/>
            </a:pPr>
            <a:endParaRPr lang="en-US" b="1" smtClean="0"/>
          </a:p>
          <a:p>
            <a:pPr>
              <a:buFontTx/>
              <a:buChar char="•"/>
            </a:pPr>
            <a:r>
              <a:rPr lang="en-US" b="1" smtClean="0"/>
              <a:t>Bottom line: Failure may be occurring prior to visible evidence or observation.</a:t>
            </a:r>
          </a:p>
          <a:p>
            <a:pPr>
              <a:buFontTx/>
              <a:buChar char="•"/>
            </a:pPr>
            <a:endParaRPr lang="en-US" b="1" smtClean="0"/>
          </a:p>
          <a:p>
            <a:pPr>
              <a:buFontTx/>
              <a:buChar char="•"/>
            </a:pPr>
            <a:r>
              <a:rPr lang="en-US" b="1" smtClean="0"/>
              <a:t>So what does distress look like:  “I can’t describe it but I’ll know it when I see it!”</a:t>
            </a:r>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DE5DB0-868A-4259-9D32-06DF28947AAC}"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 Sinkholes within or near an embankment represent evidence of major damage occurring within the embankment or foundation.</a:t>
            </a:r>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2519CE-43B3-4DF8-9578-509B78A3216E}"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2413" y="1981200"/>
            <a:ext cx="3810000" cy="4114800"/>
          </a:xfrm>
        </p:spPr>
        <p:txBody>
          <a:bodyPr/>
          <a:lstStyle/>
          <a:p>
            <a:pPr lvl="0"/>
            <a:endParaRPr lang="en-US" noProof="0" smtClean="0"/>
          </a:p>
        </p:txBody>
      </p:sp>
      <p:sp>
        <p:nvSpPr>
          <p:cNvPr id="5" name="Rectangle 14"/>
          <p:cNvSpPr>
            <a:spLocks noGrp="1" noChangeArrowheads="1"/>
          </p:cNvSpPr>
          <p:nvPr>
            <p:ph type="dt" sz="half" idx="10"/>
          </p:nvPr>
        </p:nvSpPr>
        <p:spPr>
          <a:xfrm>
            <a:off x="1370013" y="6248400"/>
            <a:ext cx="1905000" cy="457200"/>
          </a:xfrm>
          <a:prstGeom prst="rect">
            <a:avLst/>
          </a:prstGeom>
        </p:spPr>
        <p:txBody>
          <a:bodyPr/>
          <a:lstStyle>
            <a:lvl1pPr>
              <a:defRPr>
                <a:latin typeface="Arial" charset="0"/>
              </a:defRPr>
            </a:lvl1pPr>
          </a:lstStyle>
          <a:p>
            <a:pPr>
              <a:defRPr/>
            </a:pPr>
            <a:endParaRPr lang="en-US"/>
          </a:p>
        </p:txBody>
      </p:sp>
      <p:sp>
        <p:nvSpPr>
          <p:cNvPr id="6" name="Rectangle 15"/>
          <p:cNvSpPr>
            <a:spLocks noGrp="1" noChangeArrowheads="1"/>
          </p:cNvSpPr>
          <p:nvPr>
            <p:ph type="ftr" sz="quarter" idx="11"/>
          </p:nvPr>
        </p:nvSpPr>
        <p:spPr>
          <a:xfrm>
            <a:off x="3808413"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2"/>
          </p:nvPr>
        </p:nvSpPr>
        <p:spPr/>
        <p:txBody>
          <a:bodyPr/>
          <a:lstStyle>
            <a:lvl1pPr>
              <a:defRPr/>
            </a:lvl1pPr>
          </a:lstStyle>
          <a:p>
            <a:pPr>
              <a:defRPr/>
            </a:pPr>
            <a:fld id="{83C6B5C1-686B-4DD4-B7E7-006257B383C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0013"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370013"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533241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dt" sz="half" idx="10"/>
          </p:nvPr>
        </p:nvSpPr>
        <p:spPr>
          <a:xfrm>
            <a:off x="1370013" y="6248400"/>
            <a:ext cx="1905000" cy="457200"/>
          </a:xfrm>
          <a:prstGeom prst="rect">
            <a:avLst/>
          </a:prstGeom>
        </p:spPr>
        <p:txBody>
          <a:bodyPr/>
          <a:lstStyle>
            <a:lvl1pPr>
              <a:defRPr>
                <a:latin typeface="Arial" charset="0"/>
              </a:defRPr>
            </a:lvl1pPr>
          </a:lstStyle>
          <a:p>
            <a:pPr>
              <a:defRPr/>
            </a:pPr>
            <a:endParaRPr lang="en-US"/>
          </a:p>
        </p:txBody>
      </p:sp>
      <p:sp>
        <p:nvSpPr>
          <p:cNvPr id="6" name="Rectangle 15"/>
          <p:cNvSpPr>
            <a:spLocks noGrp="1" noChangeArrowheads="1"/>
          </p:cNvSpPr>
          <p:nvPr>
            <p:ph type="ftr" sz="quarter" idx="11"/>
          </p:nvPr>
        </p:nvSpPr>
        <p:spPr>
          <a:xfrm>
            <a:off x="3808413"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2"/>
          </p:nvPr>
        </p:nvSpPr>
        <p:spPr/>
        <p:txBody>
          <a:bodyPr/>
          <a:lstStyle>
            <a:lvl1pPr>
              <a:defRPr/>
            </a:lvl1pPr>
          </a:lstStyle>
          <a:p>
            <a:pPr>
              <a:defRPr/>
            </a:pPr>
            <a:fld id="{7A89F2BF-42F6-4403-9413-2EB16D6B236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332413" y="1981200"/>
            <a:ext cx="3810000" cy="4114800"/>
          </a:xfrm>
        </p:spPr>
        <p:txBody>
          <a:bodyPr/>
          <a:lstStyle/>
          <a:p>
            <a:pPr lvl="0"/>
            <a:endParaRPr lang="en-US" noProof="0" smtClean="0"/>
          </a:p>
        </p:txBody>
      </p:sp>
      <p:sp>
        <p:nvSpPr>
          <p:cNvPr id="5" name="Rectangle 14"/>
          <p:cNvSpPr>
            <a:spLocks noGrp="1" noChangeArrowheads="1"/>
          </p:cNvSpPr>
          <p:nvPr>
            <p:ph type="dt" sz="half" idx="10"/>
          </p:nvPr>
        </p:nvSpPr>
        <p:spPr>
          <a:xfrm>
            <a:off x="1370013" y="6248400"/>
            <a:ext cx="1905000" cy="457200"/>
          </a:xfrm>
          <a:prstGeom prst="rect">
            <a:avLst/>
          </a:prstGeom>
        </p:spPr>
        <p:txBody>
          <a:bodyPr/>
          <a:lstStyle>
            <a:lvl1pPr>
              <a:defRPr>
                <a:latin typeface="Arial" charset="0"/>
              </a:defRPr>
            </a:lvl1pPr>
          </a:lstStyle>
          <a:p>
            <a:pPr>
              <a:defRPr/>
            </a:pPr>
            <a:endParaRPr lang="en-US"/>
          </a:p>
        </p:txBody>
      </p:sp>
      <p:sp>
        <p:nvSpPr>
          <p:cNvPr id="6" name="Rectangle 15"/>
          <p:cNvSpPr>
            <a:spLocks noGrp="1" noChangeArrowheads="1"/>
          </p:cNvSpPr>
          <p:nvPr>
            <p:ph type="ftr" sz="quarter" idx="11"/>
          </p:nvPr>
        </p:nvSpPr>
        <p:spPr>
          <a:xfrm>
            <a:off x="3808413" y="6248400"/>
            <a:ext cx="2895600" cy="457200"/>
          </a:xfrm>
          <a:prstGeom prst="rect">
            <a:avLst/>
          </a:prstGeom>
        </p:spPr>
        <p:txBody>
          <a:bodyPr/>
          <a:lstStyle>
            <a:lvl1pPr>
              <a:defRPr>
                <a:latin typeface="Arial" charset="0"/>
              </a:defRPr>
            </a:lvl1pPr>
          </a:lstStyle>
          <a:p>
            <a:pPr>
              <a:defRPr/>
            </a:pPr>
            <a:endParaRPr lang="en-US"/>
          </a:p>
        </p:txBody>
      </p:sp>
      <p:sp>
        <p:nvSpPr>
          <p:cNvPr id="7" name="Rectangle 16"/>
          <p:cNvSpPr>
            <a:spLocks noGrp="1" noChangeArrowheads="1"/>
          </p:cNvSpPr>
          <p:nvPr>
            <p:ph type="sldNum" sz="quarter" idx="12"/>
          </p:nvPr>
        </p:nvSpPr>
        <p:spPr/>
        <p:txBody>
          <a:bodyPr/>
          <a:lstStyle>
            <a:lvl1pPr>
              <a:defRPr/>
            </a:lvl1pPr>
          </a:lstStyle>
          <a:p>
            <a:pPr>
              <a:defRPr/>
            </a:pPr>
            <a:fld id="{4CB671F0-DDD6-4605-BA56-4401F3D9707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7"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avid.B.Paul@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1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7.xml"/><Relationship Id="rId1" Type="http://schemas.openxmlformats.org/officeDocument/2006/relationships/vmlDrawing" Target="../drawings/vmlDrawing3.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0" y="152400"/>
            <a:ext cx="7772400" cy="1676400"/>
          </a:xfrm>
        </p:spPr>
        <p:txBody>
          <a:bodyPr/>
          <a:lstStyle/>
          <a:p>
            <a:r>
              <a:rPr lang="en-US" dirty="0" smtClean="0"/>
              <a:t>O&amp;M ASPECTS OF DAM </a:t>
            </a:r>
            <a:r>
              <a:rPr lang="en-US" dirty="0" smtClean="0"/>
              <a:t>SAFETY AND REPORTING </a:t>
            </a:r>
            <a:r>
              <a:rPr lang="en-US" dirty="0" smtClean="0"/>
              <a:t>OF DISTRESS</a:t>
            </a:r>
            <a:endParaRPr lang="en-US" dirty="0"/>
          </a:p>
        </p:txBody>
      </p:sp>
      <p:sp>
        <p:nvSpPr>
          <p:cNvPr id="4100" name="Text Box 4"/>
          <p:cNvSpPr txBox="1">
            <a:spLocks noChangeArrowheads="1"/>
          </p:cNvSpPr>
          <p:nvPr/>
        </p:nvSpPr>
        <p:spPr bwMode="auto">
          <a:xfrm>
            <a:off x="152400" y="1676400"/>
            <a:ext cx="3886200" cy="2508379"/>
          </a:xfrm>
          <a:prstGeom prst="rect">
            <a:avLst/>
          </a:prstGeom>
          <a:noFill/>
          <a:ln w="9525">
            <a:noFill/>
            <a:miter lim="800000"/>
            <a:headEnd/>
            <a:tailEnd/>
          </a:ln>
          <a:effectLst/>
        </p:spPr>
        <p:txBody>
          <a:bodyPr wrap="square">
            <a:spAutoFit/>
          </a:bodyPr>
          <a:lstStyle/>
          <a:p>
            <a:r>
              <a:rPr lang="en-US" sz="1600" b="1" dirty="0" smtClean="0"/>
              <a:t>Dave Paul, P.E.</a:t>
            </a:r>
          </a:p>
          <a:p>
            <a:r>
              <a:rPr lang="en-US" sz="1600" dirty="0" smtClean="0"/>
              <a:t>Lead Civil Engineer</a:t>
            </a:r>
          </a:p>
          <a:p>
            <a:r>
              <a:rPr lang="en-US" sz="1600" dirty="0" smtClean="0"/>
              <a:t>U.S. Army Corps of Engineers</a:t>
            </a:r>
          </a:p>
          <a:p>
            <a:r>
              <a:rPr lang="en-US" sz="1600" dirty="0" smtClean="0"/>
              <a:t>Risk Management Center    </a:t>
            </a:r>
          </a:p>
          <a:p>
            <a:r>
              <a:rPr lang="en-US" sz="1600" dirty="0" smtClean="0">
                <a:hlinkClick r:id="rId2"/>
              </a:rPr>
              <a:t>David.B.Paul@usace.army.mil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p>
          <a:p>
            <a:pPr>
              <a:spcBef>
                <a:spcPct val="50000"/>
              </a:spcBef>
            </a:pP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p:txBody>
          <a:bodyPr/>
          <a:lstStyle/>
          <a:p>
            <a:r>
              <a:rPr lang="en-US" b="1" smtClean="0"/>
              <a:t>Internal Erosion</a:t>
            </a:r>
          </a:p>
        </p:txBody>
      </p:sp>
      <p:pic>
        <p:nvPicPr>
          <p:cNvPr id="31747" name="Picture 3"/>
          <p:cNvPicPr>
            <a:picLocks noChangeAspect="1" noChangeArrowheads="1"/>
          </p:cNvPicPr>
          <p:nvPr/>
        </p:nvPicPr>
        <p:blipFill>
          <a:blip r:embed="rId3" cstate="print"/>
          <a:srcRect/>
          <a:stretch>
            <a:fillRect/>
          </a:stretch>
        </p:blipFill>
        <p:spPr bwMode="auto">
          <a:xfrm>
            <a:off x="242888" y="1814513"/>
            <a:ext cx="8658225"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p:cNvSpPr>
          <p:nvPr>
            <p:ph type="title"/>
          </p:nvPr>
        </p:nvSpPr>
        <p:spPr/>
        <p:txBody>
          <a:bodyPr/>
          <a:lstStyle/>
          <a:p>
            <a:r>
              <a:rPr lang="en-US" smtClean="0">
                <a:latin typeface="Constantia" pitchFamily="18" charset="0"/>
              </a:rPr>
              <a:t>Consequences</a:t>
            </a:r>
          </a:p>
        </p:txBody>
      </p:sp>
      <p:sp>
        <p:nvSpPr>
          <p:cNvPr id="118787" name="Rectangle 3"/>
          <p:cNvSpPr>
            <a:spLocks noGrp="1"/>
          </p:cNvSpPr>
          <p:nvPr>
            <p:ph type="body" idx="1"/>
          </p:nvPr>
        </p:nvSpPr>
        <p:spPr/>
        <p:txBody>
          <a:bodyPr/>
          <a:lstStyle/>
          <a:p>
            <a:pPr>
              <a:lnSpc>
                <a:spcPct val="90000"/>
              </a:lnSpc>
            </a:pPr>
            <a:r>
              <a:rPr lang="en-US" sz="2800" smtClean="0">
                <a:latin typeface="Constantia" pitchFamily="18" charset="0"/>
              </a:rPr>
              <a:t>The consequences from the failure could have been far worse had it occurred at a different time of year. </a:t>
            </a:r>
          </a:p>
          <a:p>
            <a:pPr>
              <a:lnSpc>
                <a:spcPct val="90000"/>
              </a:lnSpc>
            </a:pPr>
            <a:r>
              <a:rPr lang="en-US" sz="2800" smtClean="0">
                <a:latin typeface="Constantia" pitchFamily="18" charset="0"/>
              </a:rPr>
              <a:t>The failure occurred around 5:15 AM with flood waters quickly reaching the park.</a:t>
            </a:r>
          </a:p>
          <a:p>
            <a:pPr>
              <a:lnSpc>
                <a:spcPct val="90000"/>
              </a:lnSpc>
            </a:pPr>
            <a:r>
              <a:rPr lang="en-US" sz="2800" smtClean="0">
                <a:latin typeface="Constantia" pitchFamily="18" charset="0"/>
              </a:rPr>
              <a:t>Fortunately, the campground was empty during the middle of December, resulting in no deaths.  </a:t>
            </a:r>
          </a:p>
          <a:p>
            <a:pPr>
              <a:lnSpc>
                <a:spcPct val="90000"/>
              </a:lnSpc>
            </a:pPr>
            <a:r>
              <a:rPr lang="en-US" sz="2800" smtClean="0">
                <a:latin typeface="Constantia" pitchFamily="18" charset="0"/>
              </a:rPr>
              <a:t>Hundreds of sleeping campers may have perished in the state park campground had the failure occurred on a busy summer weekend.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Outlet Works Deterioration</a:t>
            </a:r>
          </a:p>
        </p:txBody>
      </p:sp>
      <p:sp>
        <p:nvSpPr>
          <p:cNvPr id="119811" name="Content Placeholder 2"/>
          <p:cNvSpPr>
            <a:spLocks noGrp="1"/>
          </p:cNvSpPr>
          <p:nvPr>
            <p:ph idx="1"/>
          </p:nvPr>
        </p:nvSpPr>
        <p:spPr/>
        <p:txBody>
          <a:bodyPr/>
          <a:lstStyle/>
          <a:p>
            <a:r>
              <a:rPr lang="en-US" smtClean="0"/>
              <a:t>Addicks and Barker Dams (Houston)</a:t>
            </a:r>
          </a:p>
          <a:p>
            <a:r>
              <a:rPr lang="en-US" smtClean="0"/>
              <a:t>Lake Sherburne Dam (Montana)</a:t>
            </a:r>
          </a:p>
          <a:p>
            <a:r>
              <a:rPr lang="en-US" smtClean="0"/>
              <a:t>Deer Flat Dam (Idaho)</a:t>
            </a:r>
          </a:p>
          <a:p>
            <a:endParaRPr lang="en-US"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pPr>
              <a:defRPr/>
            </a:pPr>
            <a:r>
              <a:rPr lang="en-US" dirty="0" smtClean="0"/>
              <a:t>Improving the Safety and Performance of Outlet Works Conduits Through Embankment Dams</a:t>
            </a:r>
            <a:endParaRPr lang="en-US" dirty="0"/>
          </a:p>
        </p:txBody>
      </p:sp>
      <p:sp>
        <p:nvSpPr>
          <p:cNvPr id="3" name="Content Placeholder 2"/>
          <p:cNvSpPr>
            <a:spLocks noGrp="1"/>
          </p:cNvSpPr>
          <p:nvPr>
            <p:ph idx="1"/>
          </p:nvPr>
        </p:nvSpPr>
        <p:spPr>
          <a:xfrm>
            <a:off x="457200" y="2438400"/>
            <a:ext cx="8229600" cy="1981200"/>
          </a:xfrm>
        </p:spPr>
        <p:txBody>
          <a:bodyPr>
            <a:normAutofit/>
          </a:bodyPr>
          <a:lstStyle/>
          <a:p>
            <a:pPr>
              <a:buFont typeface="Wingdings" pitchFamily="2" charset="2"/>
              <a:buNone/>
              <a:defRPr/>
            </a:pPr>
            <a:r>
              <a:rPr lang="en-US" sz="2400" u="sng" dirty="0" smtClean="0"/>
              <a:t>Non- Pressurized Outlet Works Conduits –</a:t>
            </a:r>
          </a:p>
          <a:p>
            <a:pPr>
              <a:buFont typeface="Wingdings" pitchFamily="2" charset="2"/>
              <a:buNone/>
              <a:defRPr/>
            </a:pPr>
            <a:endParaRPr lang="en-US" sz="2400" dirty="0" smtClean="0"/>
          </a:p>
          <a:p>
            <a:pPr marL="514350" indent="-514350">
              <a:buFont typeface="Wingdings" pitchFamily="2" charset="2"/>
              <a:buAutoNum type="alphaLcParenR"/>
              <a:defRPr/>
            </a:pPr>
            <a:endParaRPr lang="en-US" sz="2400" dirty="0"/>
          </a:p>
        </p:txBody>
      </p:sp>
      <p:pic>
        <p:nvPicPr>
          <p:cNvPr id="120836" name="Picture 3" descr="PTDC0025.JPG"/>
          <p:cNvPicPr>
            <a:picLocks noChangeAspect="1"/>
          </p:cNvPicPr>
          <p:nvPr/>
        </p:nvPicPr>
        <p:blipFill>
          <a:blip r:embed="rId2" cstate="print"/>
          <a:srcRect l="5769" t="47124" r="8664" b="29874"/>
          <a:stretch>
            <a:fillRect/>
          </a:stretch>
        </p:blipFill>
        <p:spPr bwMode="auto">
          <a:xfrm>
            <a:off x="457200" y="3048000"/>
            <a:ext cx="744061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Pressurized Conduits Constructed Through Embankment Dams</a:t>
            </a:r>
            <a:endParaRPr lang="en-US" dirty="0"/>
          </a:p>
        </p:txBody>
      </p:sp>
      <p:sp>
        <p:nvSpPr>
          <p:cNvPr id="121859" name="Content Placeholder 2"/>
          <p:cNvSpPr>
            <a:spLocks noGrp="1"/>
          </p:cNvSpPr>
          <p:nvPr>
            <p:ph idx="1"/>
          </p:nvPr>
        </p:nvSpPr>
        <p:spPr>
          <a:xfrm>
            <a:off x="457200" y="1752600"/>
            <a:ext cx="8229600" cy="4373563"/>
          </a:xfrm>
        </p:spPr>
        <p:txBody>
          <a:bodyPr/>
          <a:lstStyle/>
          <a:p>
            <a:pPr>
              <a:buFont typeface="Wingdings" pitchFamily="2" charset="2"/>
              <a:buNone/>
            </a:pPr>
            <a:r>
              <a:rPr lang="en-US" smtClean="0"/>
              <a:t>   </a:t>
            </a:r>
            <a:r>
              <a:rPr lang="en-US" sz="2600" smtClean="0"/>
              <a:t>“Avoid pressurized conduits through impervious embankment dams, unless the pressure conduit is placed in a larger conduit.” FEMA TM 484, </a:t>
            </a:r>
            <a:r>
              <a:rPr lang="en-US" sz="2600" u="sng" smtClean="0"/>
              <a:t>Conduits through Embankment Dams</a:t>
            </a:r>
          </a:p>
          <a:p>
            <a:endParaRPr lang="en-US" sz="260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Addicks Conduit.png"/>
          <p:cNvPicPr>
            <a:picLocks noChangeAspect="1"/>
          </p:cNvPicPr>
          <p:nvPr/>
        </p:nvPicPr>
        <p:blipFill>
          <a:blip r:embed="rId2" cstate="print"/>
          <a:srcRect/>
          <a:stretch>
            <a:fillRect/>
          </a:stretch>
        </p:blipFill>
        <p:spPr bwMode="auto">
          <a:xfrm>
            <a:off x="-76200" y="1447800"/>
            <a:ext cx="9144000" cy="200342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defRPr/>
            </a:pPr>
            <a:r>
              <a:rPr lang="en-US" dirty="0" smtClean="0"/>
              <a:t>Flawed Pressurized Conduit </a:t>
            </a:r>
            <a:br>
              <a:rPr lang="en-US" dirty="0" smtClean="0"/>
            </a:br>
            <a:r>
              <a:rPr lang="en-US" i="1" dirty="0" smtClean="0"/>
              <a:t>Addicks Dam</a:t>
            </a:r>
            <a:r>
              <a:rPr lang="en-US" dirty="0" smtClean="0"/>
              <a:t/>
            </a:r>
            <a:br>
              <a:rPr lang="en-US" dirty="0" smtClean="0"/>
            </a:br>
            <a:endParaRPr lang="en-US" dirty="0"/>
          </a:p>
        </p:txBody>
      </p:sp>
      <p:pic>
        <p:nvPicPr>
          <p:cNvPr id="122884" name="Picture 7"/>
          <p:cNvPicPr>
            <a:picLocks noChangeAspect="1"/>
          </p:cNvPicPr>
          <p:nvPr/>
        </p:nvPicPr>
        <p:blipFill>
          <a:blip r:embed="rId3" cstate="print"/>
          <a:srcRect/>
          <a:stretch>
            <a:fillRect/>
          </a:stretch>
        </p:blipFill>
        <p:spPr bwMode="auto">
          <a:xfrm>
            <a:off x="614363" y="4114800"/>
            <a:ext cx="2505075" cy="2046288"/>
          </a:xfrm>
          <a:prstGeom prst="rect">
            <a:avLst/>
          </a:prstGeom>
          <a:noFill/>
          <a:ln w="19050">
            <a:solidFill>
              <a:srgbClr val="FF0000"/>
            </a:solidFill>
            <a:miter lim="800000"/>
            <a:headEnd/>
            <a:tailEnd/>
          </a:ln>
        </p:spPr>
      </p:pic>
      <p:cxnSp>
        <p:nvCxnSpPr>
          <p:cNvPr id="10" name="Straight Arrow Connector 9"/>
          <p:cNvCxnSpPr>
            <a:stCxn id="8" idx="0"/>
          </p:cNvCxnSpPr>
          <p:nvPr/>
        </p:nvCxnSpPr>
        <p:spPr>
          <a:xfrm flipV="1">
            <a:off x="1866900" y="2895600"/>
            <a:ext cx="1181100" cy="121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2886" name="Picture 11" descr="DSC_2100.JPG"/>
          <p:cNvPicPr>
            <a:picLocks noChangeAspect="1" noChangeArrowheads="1"/>
          </p:cNvPicPr>
          <p:nvPr/>
        </p:nvPicPr>
        <p:blipFill>
          <a:blip r:embed="rId4" cstate="print"/>
          <a:srcRect/>
          <a:stretch>
            <a:fillRect/>
          </a:stretch>
        </p:blipFill>
        <p:spPr bwMode="auto">
          <a:xfrm>
            <a:off x="4038600" y="3657600"/>
            <a:ext cx="2971800" cy="2565400"/>
          </a:xfrm>
          <a:prstGeom prst="rect">
            <a:avLst/>
          </a:prstGeom>
          <a:noFill/>
          <a:ln w="28575">
            <a:solidFill>
              <a:srgbClr val="FF0000"/>
            </a:solidFill>
            <a:miter lim="800000"/>
            <a:headEnd/>
            <a:tailEnd/>
          </a:ln>
        </p:spPr>
      </p:pic>
      <p:cxnSp>
        <p:nvCxnSpPr>
          <p:cNvPr id="14" name="Curved Connector 13"/>
          <p:cNvCxnSpPr>
            <a:stCxn id="12" idx="1"/>
          </p:cNvCxnSpPr>
          <p:nvPr/>
        </p:nvCxnSpPr>
        <p:spPr>
          <a:xfrm rot="10800000" flipV="1">
            <a:off x="1905000" y="4940300"/>
            <a:ext cx="2133600" cy="698500"/>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2888" name="TextBox 12"/>
          <p:cNvSpPr txBox="1">
            <a:spLocks noChangeArrowheads="1"/>
          </p:cNvSpPr>
          <p:nvPr/>
        </p:nvSpPr>
        <p:spPr bwMode="auto">
          <a:xfrm>
            <a:off x="4267200" y="5791200"/>
            <a:ext cx="2557463" cy="369888"/>
          </a:xfrm>
          <a:prstGeom prst="rect">
            <a:avLst/>
          </a:prstGeom>
          <a:solidFill>
            <a:srgbClr val="FFFFFF"/>
          </a:solidFill>
          <a:ln w="9525">
            <a:solidFill>
              <a:srgbClr val="000000"/>
            </a:solidFill>
            <a:miter lim="800000"/>
            <a:headEnd/>
            <a:tailEnd/>
          </a:ln>
        </p:spPr>
        <p:txBody>
          <a:bodyPr wrap="none">
            <a:spAutoFit/>
          </a:bodyPr>
          <a:lstStyle/>
          <a:p>
            <a:r>
              <a:rPr lang="en-US">
                <a:solidFill>
                  <a:srgbClr val="FF0000"/>
                </a:solidFill>
              </a:rPr>
              <a:t>Open Expansion Joints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274638"/>
            <a:ext cx="8229600" cy="1554162"/>
          </a:xfrm>
        </p:spPr>
        <p:txBody>
          <a:bodyPr/>
          <a:lstStyle/>
          <a:p>
            <a:r>
              <a:rPr lang="en-US" smtClean="0"/>
              <a:t>Addicks Dam</a:t>
            </a:r>
            <a:br>
              <a:rPr lang="en-US" smtClean="0"/>
            </a:br>
            <a:r>
              <a:rPr lang="en-US" smtClean="0"/>
              <a:t>Leaking Conduit Expansion Joint</a:t>
            </a:r>
          </a:p>
        </p:txBody>
      </p:sp>
      <p:pic>
        <p:nvPicPr>
          <p:cNvPr id="123907" name="Content Placeholder 3" descr="DSC_2135.JPG"/>
          <p:cNvPicPr>
            <a:picLocks noGrp="1"/>
          </p:cNvPicPr>
          <p:nvPr>
            <p:ph idx="1"/>
          </p:nvPr>
        </p:nvPicPr>
        <p:blipFill>
          <a:blip r:embed="rId2" cstate="print"/>
          <a:srcRect/>
          <a:stretch>
            <a:fillRect/>
          </a:stretch>
        </p:blipFill>
        <p:spPr>
          <a:xfrm>
            <a:off x="2209800" y="2438400"/>
            <a:ext cx="4724400" cy="3733800"/>
          </a:xfrm>
        </p:spPr>
      </p:pic>
      <p:sp>
        <p:nvSpPr>
          <p:cNvPr id="123908" name="TextBox 4"/>
          <p:cNvSpPr txBox="1">
            <a:spLocks noChangeArrowheads="1"/>
          </p:cNvSpPr>
          <p:nvPr/>
        </p:nvSpPr>
        <p:spPr bwMode="auto">
          <a:xfrm>
            <a:off x="838200" y="5867400"/>
            <a:ext cx="5942013" cy="369888"/>
          </a:xfrm>
          <a:prstGeom prst="rect">
            <a:avLst/>
          </a:prstGeom>
          <a:noFill/>
          <a:ln w="9525">
            <a:noFill/>
            <a:miter lim="800000"/>
            <a:headEnd/>
            <a:tailEnd/>
          </a:ln>
        </p:spPr>
        <p:txBody>
          <a:bodyPr wrap="none">
            <a:spAutoFit/>
          </a:bodyPr>
          <a:lstStyle/>
          <a:p>
            <a:r>
              <a:rPr lang="en-US"/>
              <a:t>                      Leakage between conduit expansion joints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457200" y="274638"/>
            <a:ext cx="8229600" cy="2544762"/>
          </a:xfrm>
        </p:spPr>
        <p:txBody>
          <a:bodyPr/>
          <a:lstStyle/>
          <a:p>
            <a:r>
              <a:rPr lang="en-US" smtClean="0"/>
              <a:t>Lake Sherburne Dam</a:t>
            </a:r>
            <a:br>
              <a:rPr lang="en-US" smtClean="0"/>
            </a:br>
            <a:r>
              <a:rPr lang="en-US" smtClean="0"/>
              <a:t>Glacier National Park</a:t>
            </a:r>
            <a:br>
              <a:rPr lang="en-US" smtClean="0"/>
            </a:br>
            <a:r>
              <a:rPr lang="en-US" smtClean="0"/>
              <a:t>Montana</a:t>
            </a:r>
          </a:p>
        </p:txBody>
      </p:sp>
      <p:sp>
        <p:nvSpPr>
          <p:cNvPr id="124931" name="Content Placeholder 2"/>
          <p:cNvSpPr>
            <a:spLocks noGrp="1"/>
          </p:cNvSpPr>
          <p:nvPr>
            <p:ph idx="1"/>
          </p:nvPr>
        </p:nvSpPr>
        <p:spPr>
          <a:xfrm>
            <a:off x="457200" y="2819400"/>
            <a:ext cx="8229600" cy="2667000"/>
          </a:xfrm>
        </p:spPr>
        <p:txBody>
          <a:bodyPr/>
          <a:lstStyle/>
          <a:p>
            <a:endParaRPr lang="en-US" smtClean="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DSC01091"/>
          <p:cNvPicPr preferRelativeResize="0">
            <a:picLocks noChangeArrowheads="1"/>
          </p:cNvPicPr>
          <p:nvPr/>
        </p:nvPicPr>
        <p:blipFill>
          <a:blip r:embed="rId2" cstate="print"/>
          <a:srcRect/>
          <a:stretch>
            <a:fillRect/>
          </a:stretch>
        </p:blipFill>
        <p:spPr bwMode="auto">
          <a:xfrm>
            <a:off x="533400" y="685800"/>
            <a:ext cx="7848600" cy="52578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mtClean="0"/>
              <a:t>Lake Sherburne Dam</a:t>
            </a:r>
          </a:p>
        </p:txBody>
      </p:sp>
      <p:sp>
        <p:nvSpPr>
          <p:cNvPr id="126979" name="Rectangle 3"/>
          <p:cNvSpPr>
            <a:spLocks noGrp="1" noChangeArrowheads="1"/>
          </p:cNvSpPr>
          <p:nvPr>
            <p:ph type="body" idx="1"/>
          </p:nvPr>
        </p:nvSpPr>
        <p:spPr/>
        <p:txBody>
          <a:bodyPr/>
          <a:lstStyle/>
          <a:p>
            <a:r>
              <a:rPr lang="en-US" smtClean="0"/>
              <a:t>Located near Glacier National Park in Montana</a:t>
            </a:r>
          </a:p>
          <a:p>
            <a:r>
              <a:rPr lang="en-US" smtClean="0"/>
              <a:t>Principal component of USBR Milk River Project</a:t>
            </a:r>
          </a:p>
          <a:p>
            <a:r>
              <a:rPr lang="en-US" smtClean="0"/>
              <a:t>Completed in 1921</a:t>
            </a:r>
          </a:p>
          <a:p>
            <a:r>
              <a:rPr lang="en-US" smtClean="0"/>
              <a:t>Provides irrigation water to 110,300 acres</a:t>
            </a:r>
          </a:p>
          <a:p>
            <a:r>
              <a:rPr lang="en-US" smtClean="0"/>
              <a:t>Crest raised 16 feet in 1982 utilizing Reinforced Earth walls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IMGP1892"/>
          <p:cNvPicPr>
            <a:picLocks noChangeAspect="1" noChangeArrowheads="1"/>
          </p:cNvPicPr>
          <p:nvPr/>
        </p:nvPicPr>
        <p:blipFill>
          <a:blip r:embed="rId2" cstate="print"/>
          <a:srcRect l="10547" t="14063" r="10547" b="14063"/>
          <a:stretch>
            <a:fillRect/>
          </a:stretch>
        </p:blipFill>
        <p:spPr bwMode="auto">
          <a:xfrm>
            <a:off x="723900" y="800100"/>
            <a:ext cx="76962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2895600" y="0"/>
            <a:ext cx="3581400" cy="1036638"/>
          </a:xfrm>
        </p:spPr>
        <p:txBody>
          <a:bodyPr/>
          <a:lstStyle/>
          <a:p>
            <a:r>
              <a:rPr lang="en-US" b="1" smtClean="0"/>
              <a:t>Sinkholes</a:t>
            </a:r>
          </a:p>
        </p:txBody>
      </p:sp>
      <p:pic>
        <p:nvPicPr>
          <p:cNvPr id="32771" name="Picture 3"/>
          <p:cNvPicPr>
            <a:picLocks noChangeAspect="1" noChangeArrowheads="1"/>
          </p:cNvPicPr>
          <p:nvPr/>
        </p:nvPicPr>
        <p:blipFill>
          <a:blip r:embed="rId3" cstate="print"/>
          <a:srcRect/>
          <a:stretch>
            <a:fillRect/>
          </a:stretch>
        </p:blipFill>
        <p:spPr bwMode="auto">
          <a:xfrm>
            <a:off x="-14288" y="1219200"/>
            <a:ext cx="4586288" cy="3292475"/>
          </a:xfrm>
          <a:prstGeom prst="rect">
            <a:avLst/>
          </a:prstGeom>
          <a:noFill/>
          <a:ln w="9525">
            <a:noFill/>
            <a:miter lim="800000"/>
            <a:headEnd/>
            <a:tailEnd/>
          </a:ln>
        </p:spPr>
      </p:pic>
      <p:pic>
        <p:nvPicPr>
          <p:cNvPr id="32772" name="Picture 5" descr="Sinkhole with Cates.jpg"/>
          <p:cNvPicPr>
            <a:picLocks noChangeAspect="1" noChangeArrowheads="1"/>
          </p:cNvPicPr>
          <p:nvPr/>
        </p:nvPicPr>
        <p:blipFill>
          <a:blip r:embed="rId4" cstate="print"/>
          <a:srcRect/>
          <a:stretch>
            <a:fillRect/>
          </a:stretch>
        </p:blipFill>
        <p:spPr bwMode="auto">
          <a:xfrm>
            <a:off x="4114800" y="2590800"/>
            <a:ext cx="5029200" cy="370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IMGP1897"/>
          <p:cNvPicPr>
            <a:picLocks noChangeAspect="1" noChangeArrowheads="1"/>
          </p:cNvPicPr>
          <p:nvPr/>
        </p:nvPicPr>
        <p:blipFill>
          <a:blip r:embed="rId2" cstate="print"/>
          <a:srcRect t="3516" b="17578"/>
          <a:stretch>
            <a:fillRect/>
          </a:stretch>
        </p:blipFill>
        <p:spPr bwMode="auto">
          <a:xfrm>
            <a:off x="914400" y="228600"/>
            <a:ext cx="7315200" cy="59436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IMGP1898"/>
          <p:cNvPicPr>
            <a:picLocks noChangeAspect="1" noChangeArrowheads="1"/>
          </p:cNvPicPr>
          <p:nvPr/>
        </p:nvPicPr>
        <p:blipFill>
          <a:blip r:embed="rId2" cstate="print"/>
          <a:srcRect l="10547" t="14063" r="10547" b="14063"/>
          <a:stretch>
            <a:fillRect/>
          </a:stretch>
        </p:blipFill>
        <p:spPr bwMode="auto">
          <a:xfrm>
            <a:off x="723900" y="800100"/>
            <a:ext cx="7696200" cy="52578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p:cNvPicPr>
            <a:picLocks noChangeAspect="1" noChangeArrowheads="1"/>
          </p:cNvPicPr>
          <p:nvPr/>
        </p:nvPicPr>
        <p:blipFill>
          <a:blip r:embed="rId2" cstate="print"/>
          <a:srcRect/>
          <a:stretch>
            <a:fillRect/>
          </a:stretch>
        </p:blipFill>
        <p:spPr bwMode="auto">
          <a:xfrm>
            <a:off x="1066800" y="685800"/>
            <a:ext cx="6407150" cy="504825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38"/>
          <p:cNvPicPr>
            <a:picLocks noChangeAspect="1" noChangeArrowheads="1"/>
          </p:cNvPicPr>
          <p:nvPr/>
        </p:nvPicPr>
        <p:blipFill>
          <a:blip r:embed="rId2" cstate="print"/>
          <a:srcRect/>
          <a:stretch>
            <a:fillRect/>
          </a:stretch>
        </p:blipFill>
        <p:spPr bwMode="auto">
          <a:xfrm>
            <a:off x="533400" y="381000"/>
            <a:ext cx="8451850" cy="513397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40"/>
          <p:cNvPicPr>
            <a:picLocks noChangeAspect="1" noChangeArrowheads="1"/>
          </p:cNvPicPr>
          <p:nvPr/>
        </p:nvPicPr>
        <p:blipFill>
          <a:blip r:embed="rId2" cstate="print"/>
          <a:srcRect/>
          <a:stretch>
            <a:fillRect/>
          </a:stretch>
        </p:blipFill>
        <p:spPr bwMode="auto">
          <a:xfrm>
            <a:off x="533400" y="457200"/>
            <a:ext cx="8153400" cy="52578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DSC00542"/>
          <p:cNvPicPr>
            <a:picLocks noChangeAspect="1" noChangeArrowheads="1"/>
          </p:cNvPicPr>
          <p:nvPr/>
        </p:nvPicPr>
        <p:blipFill>
          <a:blip r:embed="rId2" cstate="print"/>
          <a:srcRect/>
          <a:stretch>
            <a:fillRect/>
          </a:stretch>
        </p:blipFill>
        <p:spPr bwMode="auto">
          <a:xfrm>
            <a:off x="533400" y="228600"/>
            <a:ext cx="8150225" cy="57150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4" descr="DSC00549"/>
          <p:cNvPicPr>
            <a:picLocks noChangeAspect="1" noChangeArrowheads="1"/>
          </p:cNvPicPr>
          <p:nvPr/>
        </p:nvPicPr>
        <p:blipFill>
          <a:blip r:embed="rId2" cstate="print"/>
          <a:srcRect/>
          <a:stretch>
            <a:fillRect/>
          </a:stretch>
        </p:blipFill>
        <p:spPr bwMode="auto">
          <a:xfrm>
            <a:off x="381000" y="685800"/>
            <a:ext cx="8382000" cy="53340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4" descr="DSC00553"/>
          <p:cNvPicPr>
            <a:picLocks noChangeAspect="1" noChangeArrowheads="1"/>
          </p:cNvPicPr>
          <p:nvPr/>
        </p:nvPicPr>
        <p:blipFill>
          <a:blip r:embed="rId2" cstate="print"/>
          <a:srcRect/>
          <a:stretch>
            <a:fillRect/>
          </a:stretch>
        </p:blipFill>
        <p:spPr bwMode="auto">
          <a:xfrm>
            <a:off x="304800" y="304800"/>
            <a:ext cx="8089900" cy="5072063"/>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4"/>
          <p:cNvSpPr>
            <a:spLocks noChangeArrowheads="1"/>
          </p:cNvSpPr>
          <p:nvPr/>
        </p:nvSpPr>
        <p:spPr bwMode="auto">
          <a:xfrm>
            <a:off x="506413" y="393700"/>
            <a:ext cx="6791325" cy="3970338"/>
          </a:xfrm>
          <a:prstGeom prst="rect">
            <a:avLst/>
          </a:prstGeom>
          <a:noFill/>
          <a:ln w="9525" algn="ctr">
            <a:noFill/>
            <a:miter lim="800000"/>
            <a:headEnd/>
            <a:tailEnd/>
          </a:ln>
        </p:spPr>
        <p:txBody>
          <a:bodyPr wrap="none" anchor="ctr">
            <a:spAutoFit/>
          </a:bodyPr>
          <a:lstStyle/>
          <a:p>
            <a:r>
              <a:rPr lang="en-US" sz="2800" b="1"/>
              <a:t>SILICA FUME CONCRETE MIX DESIGN</a:t>
            </a:r>
          </a:p>
          <a:p>
            <a:endParaRPr lang="en-US" sz="2800" b="1"/>
          </a:p>
          <a:p>
            <a:r>
              <a:rPr lang="en-US" sz="2800"/>
              <a:t>Cement               720   lbs</a:t>
            </a:r>
          </a:p>
          <a:p>
            <a:r>
              <a:rPr lang="en-US" sz="2800"/>
              <a:t>Fly ash                  90   lbs</a:t>
            </a:r>
          </a:p>
          <a:p>
            <a:r>
              <a:rPr lang="en-US" sz="2800"/>
              <a:t>Silica fume            90   lbs</a:t>
            </a:r>
          </a:p>
          <a:p>
            <a:r>
              <a:rPr lang="en-US" sz="2800"/>
              <a:t>HRWA                  2.7   lbs</a:t>
            </a:r>
          </a:p>
          <a:p>
            <a:r>
              <a:rPr lang="en-US" sz="2800"/>
              <a:t>Air                         0.04 lbs</a:t>
            </a:r>
          </a:p>
          <a:p>
            <a:r>
              <a:rPr lang="en-US" sz="2800"/>
              <a:t>Sand                   1,007 lbs (dry)</a:t>
            </a:r>
          </a:p>
          <a:p>
            <a:r>
              <a:rPr lang="en-US" sz="2800"/>
              <a:t>3/8 inch Gravel   1,090 lbs (dry)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descr="DSC00578"/>
          <p:cNvPicPr>
            <a:picLocks noChangeAspect="1" noChangeArrowheads="1"/>
          </p:cNvPicPr>
          <p:nvPr/>
        </p:nvPicPr>
        <p:blipFill>
          <a:blip r:embed="rId2" cstate="print"/>
          <a:srcRect/>
          <a:stretch>
            <a:fillRect/>
          </a:stretch>
        </p:blipFill>
        <p:spPr bwMode="auto">
          <a:xfrm>
            <a:off x="152400" y="457200"/>
            <a:ext cx="8666163" cy="51943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00200" y="304800"/>
            <a:ext cx="75438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z="4000" smtClean="0">
                <a:solidFill>
                  <a:schemeClr val="tx1"/>
                </a:solidFill>
              </a:rPr>
              <a:t> </a:t>
            </a:r>
            <a:br>
              <a:rPr lang="en-US" sz="4000" smtClean="0">
                <a:solidFill>
                  <a:schemeClr val="tx1"/>
                </a:solidFill>
              </a:rPr>
            </a:br>
            <a:r>
              <a:rPr lang="en-US" sz="2400" b="1" smtClean="0">
                <a:solidFill>
                  <a:schemeClr val="tx1"/>
                </a:solidFill>
              </a:rPr>
              <a:t>Keys to a Successful Dam Safety Program</a:t>
            </a:r>
            <a:br>
              <a:rPr lang="en-US" sz="2400" b="1" smtClean="0">
                <a:solidFill>
                  <a:schemeClr val="tx1"/>
                </a:solidFill>
              </a:rPr>
            </a:br>
            <a:r>
              <a:rPr lang="en-US" sz="2400" b="1" smtClean="0">
                <a:solidFill>
                  <a:schemeClr val="tx1"/>
                </a:solidFill>
              </a:rPr>
              <a:t>Maintenance </a:t>
            </a:r>
          </a:p>
        </p:txBody>
      </p:sp>
      <p:pic>
        <p:nvPicPr>
          <p:cNvPr id="33795" name="Picture 4" descr="CORPLO~2"/>
          <p:cNvPicPr>
            <a:picLocks noChangeAspect="1" noChangeArrowheads="1"/>
          </p:cNvPicPr>
          <p:nvPr/>
        </p:nvPicPr>
        <p:blipFill>
          <a:blip r:embed="rId3" cstate="print"/>
          <a:srcRect/>
          <a:stretch>
            <a:fillRect/>
          </a:stretch>
        </p:blipFill>
        <p:spPr bwMode="auto">
          <a:xfrm>
            <a:off x="533400" y="304800"/>
            <a:ext cx="1066800" cy="963613"/>
          </a:xfrm>
          <a:prstGeom prst="rect">
            <a:avLst/>
          </a:prstGeom>
          <a:noFill/>
          <a:ln w="9525">
            <a:noFill/>
            <a:miter lim="800000"/>
            <a:headEnd/>
            <a:tailEnd/>
          </a:ln>
        </p:spPr>
      </p:pic>
      <p:sp>
        <p:nvSpPr>
          <p:cNvPr id="33796"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33797"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33798" name="Rectangle 8"/>
          <p:cNvSpPr>
            <a:spLocks noChangeArrowheads="1"/>
          </p:cNvSpPr>
          <p:nvPr/>
        </p:nvSpPr>
        <p:spPr bwMode="auto">
          <a:xfrm>
            <a:off x="304800" y="5410200"/>
            <a:ext cx="6553200" cy="914400"/>
          </a:xfrm>
          <a:prstGeom prst="rect">
            <a:avLst/>
          </a:prstGeom>
          <a:noFill/>
          <a:ln w="9525">
            <a:noFill/>
            <a:miter lim="800000"/>
            <a:headEnd/>
            <a:tailEnd/>
          </a:ln>
        </p:spPr>
        <p:txBody>
          <a:bodyPr/>
          <a:lstStyle/>
          <a:p>
            <a:pPr marL="342900" indent="-342900">
              <a:spcBef>
                <a:spcPct val="20000"/>
              </a:spcBef>
            </a:pPr>
            <a:r>
              <a:rPr lang="en-US" b="1" u="sng"/>
              <a:t>Sand Boils</a:t>
            </a:r>
          </a:p>
          <a:p>
            <a:pPr marL="342900" indent="-342900">
              <a:spcBef>
                <a:spcPct val="20000"/>
              </a:spcBef>
              <a:buFontTx/>
              <a:buChar char="•"/>
            </a:pPr>
            <a:r>
              <a:rPr lang="en-US" b="1">
                <a:cs typeface="Times New Roman" pitchFamily="18" charset="0"/>
              </a:rPr>
              <a:t>Successful ways of controlling sand boils</a:t>
            </a:r>
            <a:endParaRPr lang="en-US" b="1"/>
          </a:p>
        </p:txBody>
      </p:sp>
      <p:pic>
        <p:nvPicPr>
          <p:cNvPr id="33799" name="Picture 7" descr="2011 Mississippi River Flood 112.jpg"/>
          <p:cNvPicPr>
            <a:picLocks noChangeAspect="1"/>
          </p:cNvPicPr>
          <p:nvPr/>
        </p:nvPicPr>
        <p:blipFill>
          <a:blip r:embed="rId4" cstate="print"/>
          <a:srcRect/>
          <a:stretch>
            <a:fillRect/>
          </a:stretch>
        </p:blipFill>
        <p:spPr bwMode="auto">
          <a:xfrm>
            <a:off x="609600" y="1828800"/>
            <a:ext cx="80772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57200" y="274638"/>
            <a:ext cx="8229600" cy="2087562"/>
          </a:xfrm>
        </p:spPr>
        <p:txBody>
          <a:bodyPr/>
          <a:lstStyle/>
          <a:p>
            <a:r>
              <a:rPr lang="en-US" smtClean="0"/>
              <a:t>Deer Flat Dam</a:t>
            </a:r>
            <a:br>
              <a:rPr lang="en-US" smtClean="0"/>
            </a:br>
            <a:r>
              <a:rPr lang="en-US" smtClean="0"/>
              <a:t>Nampa Idaho</a:t>
            </a:r>
          </a:p>
        </p:txBody>
      </p:sp>
      <p:sp>
        <p:nvSpPr>
          <p:cNvPr id="139267" name="Content Placeholder 2"/>
          <p:cNvSpPr>
            <a:spLocks noGrp="1"/>
          </p:cNvSpPr>
          <p:nvPr>
            <p:ph idx="1"/>
          </p:nvPr>
        </p:nvSpPr>
        <p:spPr/>
        <p:txBody>
          <a:bodyPr/>
          <a:lstStyle/>
          <a:p>
            <a:endParaRPr lang="en-US" smtClean="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4294967295"/>
          </p:nvPr>
        </p:nvSpPr>
        <p:spPr>
          <a:xfrm>
            <a:off x="0" y="0"/>
            <a:ext cx="7772400" cy="533400"/>
          </a:xfrm>
        </p:spPr>
        <p:txBody>
          <a:bodyPr/>
          <a:lstStyle/>
          <a:p>
            <a:pPr>
              <a:buFontTx/>
              <a:buNone/>
            </a:pPr>
            <a:r>
              <a:rPr lang="en-US" smtClean="0"/>
              <a:t>Deer Flat Dam-Caldwell outlet (2004)</a:t>
            </a:r>
          </a:p>
        </p:txBody>
      </p:sp>
      <p:pic>
        <p:nvPicPr>
          <p:cNvPr id="140291" name="Picture 5" descr="P5240047"/>
          <p:cNvPicPr>
            <a:picLocks noChangeAspect="1" noChangeArrowheads="1"/>
          </p:cNvPicPr>
          <p:nvPr/>
        </p:nvPicPr>
        <p:blipFill>
          <a:blip r:embed="rId2" cstate="print"/>
          <a:srcRect/>
          <a:stretch>
            <a:fillRect/>
          </a:stretch>
        </p:blipFill>
        <p:spPr bwMode="auto">
          <a:xfrm>
            <a:off x="4800600" y="2971800"/>
            <a:ext cx="4343400" cy="3257550"/>
          </a:xfrm>
          <a:prstGeom prst="rect">
            <a:avLst/>
          </a:prstGeom>
          <a:noFill/>
          <a:ln w="9525">
            <a:noFill/>
            <a:miter lim="800000"/>
            <a:headEnd/>
            <a:tailEnd/>
          </a:ln>
        </p:spPr>
      </p:pic>
      <p:pic>
        <p:nvPicPr>
          <p:cNvPr id="140292" name="Picture 7" descr="002"/>
          <p:cNvPicPr>
            <a:picLocks noChangeAspect="1" noChangeArrowheads="1"/>
          </p:cNvPicPr>
          <p:nvPr/>
        </p:nvPicPr>
        <p:blipFill>
          <a:blip r:embed="rId3" cstate="print"/>
          <a:srcRect/>
          <a:stretch>
            <a:fillRect/>
          </a:stretch>
        </p:blipFill>
        <p:spPr bwMode="auto">
          <a:xfrm>
            <a:off x="0" y="533400"/>
            <a:ext cx="4800600" cy="3178175"/>
          </a:xfrm>
          <a:prstGeom prst="rect">
            <a:avLst/>
          </a:prstGeom>
          <a:noFill/>
          <a:ln w="9525">
            <a:noFill/>
            <a:miter lim="800000"/>
            <a:headEnd/>
            <a:tailEnd/>
          </a:ln>
        </p:spPr>
      </p:pic>
      <p:sp>
        <p:nvSpPr>
          <p:cNvPr id="140293" name="Text Box 8"/>
          <p:cNvSpPr txBox="1">
            <a:spLocks noChangeArrowheads="1"/>
          </p:cNvSpPr>
          <p:nvPr/>
        </p:nvSpPr>
        <p:spPr bwMode="auto">
          <a:xfrm>
            <a:off x="-304800" y="3886200"/>
            <a:ext cx="5105400" cy="641350"/>
          </a:xfrm>
          <a:prstGeom prst="rect">
            <a:avLst/>
          </a:prstGeom>
          <a:noFill/>
          <a:ln w="9525">
            <a:noFill/>
            <a:miter lim="800000"/>
            <a:headEnd/>
            <a:tailEnd/>
          </a:ln>
        </p:spPr>
        <p:txBody>
          <a:bodyPr>
            <a:spAutoFit/>
          </a:bodyPr>
          <a:lstStyle/>
          <a:p>
            <a:pPr algn="ctr">
              <a:spcBef>
                <a:spcPct val="50000"/>
              </a:spcBef>
            </a:pPr>
            <a:r>
              <a:rPr lang="en-US" b="1"/>
              <a:t>Caldwell Outlet Works – seepage and material entering conduit through floor.</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Caldwell 1_Page_15"/>
          <p:cNvPicPr>
            <a:picLocks noGrp="1" noChangeAspect="1" noChangeArrowheads="1"/>
          </p:cNvPicPr>
          <p:nvPr>
            <p:ph/>
          </p:nvPr>
        </p:nvPicPr>
        <p:blipFill>
          <a:blip r:embed="rId2" cstate="print"/>
          <a:srcRect/>
          <a:stretch>
            <a:fillRect/>
          </a:stretch>
        </p:blipFill>
        <p:spPr>
          <a:xfrm>
            <a:off x="457200" y="468313"/>
            <a:ext cx="8229600" cy="5462587"/>
          </a:xfr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endParaRPr lang="en-US" smtClean="0"/>
          </a:p>
        </p:txBody>
      </p:sp>
      <p:pic>
        <p:nvPicPr>
          <p:cNvPr id="142339" name="Picture 1" descr="100_0620.jpg"/>
          <p:cNvPicPr>
            <a:picLocks noGrp="1" noChangeAspect="1" noChangeArrowheads="1"/>
          </p:cNvPicPr>
          <p:nvPr>
            <p:ph type="body" idx="1"/>
          </p:nvPr>
        </p:nvPicPr>
        <p:blipFill>
          <a:blip r:embed="rId2" cstate="print"/>
          <a:srcRect/>
          <a:stretch>
            <a:fillRect/>
          </a:stretch>
        </p:blipFill>
        <p:spPr>
          <a:xfrm>
            <a:off x="609600" y="304800"/>
            <a:ext cx="7924800" cy="5948363"/>
          </a:xfrm>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953000" y="228600"/>
            <a:ext cx="3200400" cy="1371600"/>
          </a:xfrm>
        </p:spPr>
        <p:txBody>
          <a:bodyPr/>
          <a:lstStyle/>
          <a:p>
            <a:r>
              <a:rPr lang="en-US" sz="3200" smtClean="0"/>
              <a:t>Separated Joint</a:t>
            </a:r>
          </a:p>
        </p:txBody>
      </p:sp>
      <p:pic>
        <p:nvPicPr>
          <p:cNvPr id="143363" name="Picture 3" descr="Caldwell 1_Page_09"/>
          <p:cNvPicPr>
            <a:picLocks noGrp="1" noChangeAspect="1" noChangeArrowheads="1"/>
          </p:cNvPicPr>
          <p:nvPr>
            <p:ph idx="1"/>
          </p:nvPr>
        </p:nvPicPr>
        <p:blipFill>
          <a:blip r:embed="rId2" cstate="print"/>
          <a:srcRect/>
          <a:stretch>
            <a:fillRect/>
          </a:stretch>
        </p:blipFill>
        <p:spPr>
          <a:xfrm>
            <a:off x="228600" y="228600"/>
            <a:ext cx="4503738" cy="6324600"/>
          </a:xfr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aldwell 1_Page_11"/>
          <p:cNvPicPr>
            <a:picLocks noGrp="1" noChangeAspect="1" noChangeArrowheads="1"/>
          </p:cNvPicPr>
          <p:nvPr>
            <p:ph/>
          </p:nvPr>
        </p:nvPicPr>
        <p:blipFill>
          <a:blip r:embed="rId2" cstate="print"/>
          <a:srcRect/>
          <a:stretch>
            <a:fillRect/>
          </a:stretch>
        </p:blipFill>
        <p:spPr>
          <a:xfrm>
            <a:off x="153988" y="228600"/>
            <a:ext cx="4570412" cy="6308725"/>
          </a:xfr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aldwell09_add[1]_Page_03"/>
          <p:cNvPicPr>
            <a:picLocks noChangeAspect="1" noChangeArrowheads="1"/>
          </p:cNvPicPr>
          <p:nvPr/>
        </p:nvPicPr>
        <p:blipFill>
          <a:blip r:embed="rId2" cstate="print"/>
          <a:srcRect/>
          <a:stretch>
            <a:fillRect/>
          </a:stretch>
        </p:blipFill>
        <p:spPr bwMode="auto">
          <a:xfrm>
            <a:off x="914400" y="609600"/>
            <a:ext cx="7315200" cy="5443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aldwell09_add[1]_Page_05"/>
          <p:cNvPicPr>
            <a:picLocks noChangeAspect="1" noChangeArrowheads="1"/>
          </p:cNvPicPr>
          <p:nvPr/>
        </p:nvPicPr>
        <p:blipFill>
          <a:blip r:embed="rId2" cstate="print"/>
          <a:srcRect/>
          <a:stretch>
            <a:fillRect/>
          </a:stretch>
        </p:blipFill>
        <p:spPr bwMode="auto">
          <a:xfrm>
            <a:off x="914400" y="533400"/>
            <a:ext cx="7315200" cy="5505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aldwell09_add[1]_Page_06"/>
          <p:cNvPicPr>
            <a:picLocks noChangeAspect="1" noChangeArrowheads="1"/>
          </p:cNvPicPr>
          <p:nvPr/>
        </p:nvPicPr>
        <p:blipFill>
          <a:blip r:embed="rId2" cstate="print"/>
          <a:srcRect/>
          <a:stretch>
            <a:fillRect/>
          </a:stretch>
        </p:blipFill>
        <p:spPr bwMode="auto">
          <a:xfrm>
            <a:off x="914400" y="546100"/>
            <a:ext cx="7315200" cy="5473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Caldwell09_add[1]_Page_07"/>
          <p:cNvPicPr>
            <a:picLocks noChangeAspect="1" noChangeArrowheads="1"/>
          </p:cNvPicPr>
          <p:nvPr/>
        </p:nvPicPr>
        <p:blipFill>
          <a:blip r:embed="rId2" cstate="print"/>
          <a:srcRect/>
          <a:stretch>
            <a:fillRect/>
          </a:stretch>
        </p:blipFill>
        <p:spPr bwMode="auto">
          <a:xfrm>
            <a:off x="914400" y="609600"/>
            <a:ext cx="7315200" cy="5467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304800"/>
            <a:ext cx="85344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z="4000" smtClean="0">
                <a:solidFill>
                  <a:schemeClr val="tx1"/>
                </a:solidFill>
              </a:rPr>
              <a:t> </a:t>
            </a:r>
            <a:br>
              <a:rPr lang="en-US" sz="4000" smtClean="0">
                <a:solidFill>
                  <a:schemeClr val="tx1"/>
                </a:solidFill>
              </a:rPr>
            </a:br>
            <a:r>
              <a:rPr lang="en-US" sz="2400" b="1" smtClean="0">
                <a:solidFill>
                  <a:schemeClr val="tx1"/>
                </a:solidFill>
              </a:rPr>
              <a:t>Keys to a Successful Dam Safety Program</a:t>
            </a:r>
            <a:br>
              <a:rPr lang="en-US" sz="2400" b="1" smtClean="0">
                <a:solidFill>
                  <a:schemeClr val="tx1"/>
                </a:solidFill>
              </a:rPr>
            </a:br>
            <a:r>
              <a:rPr lang="en-US" sz="2400" b="1" smtClean="0">
                <a:solidFill>
                  <a:schemeClr val="tx1"/>
                </a:solidFill>
              </a:rPr>
              <a:t>Maintenance </a:t>
            </a:r>
          </a:p>
        </p:txBody>
      </p:sp>
      <p:sp>
        <p:nvSpPr>
          <p:cNvPr id="34819"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34820"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34821" name="Rectangle 8"/>
          <p:cNvSpPr>
            <a:spLocks noChangeArrowheads="1"/>
          </p:cNvSpPr>
          <p:nvPr/>
        </p:nvSpPr>
        <p:spPr bwMode="auto">
          <a:xfrm>
            <a:off x="304800" y="5410200"/>
            <a:ext cx="6553200" cy="914400"/>
          </a:xfrm>
          <a:prstGeom prst="rect">
            <a:avLst/>
          </a:prstGeom>
          <a:noFill/>
          <a:ln w="9525">
            <a:noFill/>
            <a:miter lim="800000"/>
            <a:headEnd/>
            <a:tailEnd/>
          </a:ln>
        </p:spPr>
        <p:txBody>
          <a:bodyPr/>
          <a:lstStyle/>
          <a:p>
            <a:pPr marL="342900" indent="-342900">
              <a:spcBef>
                <a:spcPct val="20000"/>
              </a:spcBef>
            </a:pPr>
            <a:r>
              <a:rPr lang="en-US" b="1" u="sng"/>
              <a:t>Sand Boils</a:t>
            </a:r>
          </a:p>
          <a:p>
            <a:pPr marL="342900" indent="-342900">
              <a:spcBef>
                <a:spcPct val="20000"/>
              </a:spcBef>
              <a:buFontTx/>
              <a:buChar char="•"/>
            </a:pPr>
            <a:r>
              <a:rPr lang="en-US" b="1">
                <a:cs typeface="Times New Roman" pitchFamily="18" charset="0"/>
              </a:rPr>
              <a:t>Successful ways of controlling sand boils</a:t>
            </a:r>
            <a:endParaRPr lang="en-US" b="1"/>
          </a:p>
        </p:txBody>
      </p:sp>
      <p:pic>
        <p:nvPicPr>
          <p:cNvPr id="34822" name="Picture 11" descr="2011 Mississippi River Flood 105.jpg"/>
          <p:cNvPicPr>
            <a:picLocks noChangeAspect="1"/>
          </p:cNvPicPr>
          <p:nvPr/>
        </p:nvPicPr>
        <p:blipFill>
          <a:blip r:embed="rId3" cstate="print"/>
          <a:srcRect/>
          <a:stretch>
            <a:fillRect/>
          </a:stretch>
        </p:blipFill>
        <p:spPr bwMode="auto">
          <a:xfrm>
            <a:off x="609600" y="1981200"/>
            <a:ext cx="7848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aldwell09_add[1]_Page_08"/>
          <p:cNvPicPr>
            <a:picLocks noChangeAspect="1" noChangeArrowheads="1"/>
          </p:cNvPicPr>
          <p:nvPr/>
        </p:nvPicPr>
        <p:blipFill>
          <a:blip r:embed="rId2" cstate="print"/>
          <a:srcRect/>
          <a:stretch>
            <a:fillRect/>
          </a:stretch>
        </p:blipFill>
        <p:spPr bwMode="auto">
          <a:xfrm>
            <a:off x="914400" y="533400"/>
            <a:ext cx="7315200" cy="5473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aldwell09_add[1]_Page_11"/>
          <p:cNvPicPr>
            <a:picLocks noChangeAspect="1" noChangeArrowheads="1"/>
          </p:cNvPicPr>
          <p:nvPr/>
        </p:nvPicPr>
        <p:blipFill>
          <a:blip r:embed="rId2" cstate="print"/>
          <a:srcRect/>
          <a:stretch>
            <a:fillRect/>
          </a:stretch>
        </p:blipFill>
        <p:spPr bwMode="auto">
          <a:xfrm>
            <a:off x="914400" y="609600"/>
            <a:ext cx="7315200" cy="5443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aldwell09_add[1]_Page_12"/>
          <p:cNvPicPr>
            <a:picLocks noChangeAspect="1" noChangeArrowheads="1"/>
          </p:cNvPicPr>
          <p:nvPr/>
        </p:nvPicPr>
        <p:blipFill>
          <a:blip r:embed="rId2" cstate="print"/>
          <a:srcRect/>
          <a:stretch>
            <a:fillRect/>
          </a:stretch>
        </p:blipFill>
        <p:spPr bwMode="auto">
          <a:xfrm>
            <a:off x="914400" y="533400"/>
            <a:ext cx="7315200" cy="5467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aldwell09_add[1]_Page_13"/>
          <p:cNvPicPr>
            <a:picLocks noChangeAspect="1" noChangeArrowheads="1"/>
          </p:cNvPicPr>
          <p:nvPr/>
        </p:nvPicPr>
        <p:blipFill>
          <a:blip r:embed="rId2" cstate="print"/>
          <a:srcRect/>
          <a:stretch>
            <a:fillRect/>
          </a:stretch>
        </p:blipFill>
        <p:spPr bwMode="auto">
          <a:xfrm>
            <a:off x="914400" y="533400"/>
            <a:ext cx="7315200" cy="5462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aldwell09_add[1]_Page_14"/>
          <p:cNvPicPr>
            <a:picLocks noChangeAspect="1" noChangeArrowheads="1"/>
          </p:cNvPicPr>
          <p:nvPr/>
        </p:nvPicPr>
        <p:blipFill>
          <a:blip r:embed="rId2" cstate="print"/>
          <a:srcRect/>
          <a:stretch>
            <a:fillRect/>
          </a:stretch>
        </p:blipFill>
        <p:spPr bwMode="auto">
          <a:xfrm>
            <a:off x="914400" y="533400"/>
            <a:ext cx="7315200" cy="5499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aldwell09_add[1]_Page_15"/>
          <p:cNvPicPr>
            <a:picLocks noChangeAspect="1" noChangeArrowheads="1"/>
          </p:cNvPicPr>
          <p:nvPr/>
        </p:nvPicPr>
        <p:blipFill>
          <a:blip r:embed="rId2" cstate="print"/>
          <a:srcRect/>
          <a:stretch>
            <a:fillRect/>
          </a:stretch>
        </p:blipFill>
        <p:spPr bwMode="auto">
          <a:xfrm>
            <a:off x="914400" y="533400"/>
            <a:ext cx="7315200" cy="5462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aldwell09_add[1]_Page_18"/>
          <p:cNvPicPr>
            <a:picLocks noChangeAspect="1" noChangeArrowheads="1"/>
          </p:cNvPicPr>
          <p:nvPr/>
        </p:nvPicPr>
        <p:blipFill>
          <a:blip r:embed="rId2" cstate="print"/>
          <a:srcRect/>
          <a:stretch>
            <a:fillRect/>
          </a:stretch>
        </p:blipFill>
        <p:spPr bwMode="auto">
          <a:xfrm>
            <a:off x="914400" y="533400"/>
            <a:ext cx="7315200" cy="5449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ldwell09_add[1]_Page_19"/>
          <p:cNvPicPr>
            <a:picLocks noChangeAspect="1" noChangeArrowheads="1"/>
          </p:cNvPicPr>
          <p:nvPr/>
        </p:nvPicPr>
        <p:blipFill>
          <a:blip r:embed="rId2" cstate="print"/>
          <a:srcRect/>
          <a:stretch>
            <a:fillRect/>
          </a:stretch>
        </p:blipFill>
        <p:spPr bwMode="auto">
          <a:xfrm>
            <a:off x="914400" y="533400"/>
            <a:ext cx="7315200" cy="5449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0"/>
            <a:ext cx="8229600" cy="990600"/>
          </a:xfrm>
        </p:spPr>
        <p:txBody>
          <a:bodyPr/>
          <a:lstStyle/>
          <a:p>
            <a:r>
              <a:rPr lang="en-US" b="1" smtClean="0"/>
              <a:t>Conclusions</a:t>
            </a:r>
            <a:endParaRPr lang="en-US" sz="3200" b="1" smtClean="0"/>
          </a:p>
        </p:txBody>
      </p:sp>
      <p:sp>
        <p:nvSpPr>
          <p:cNvPr id="157699" name="Content Placeholder 3"/>
          <p:cNvSpPr>
            <a:spLocks noGrp="1"/>
          </p:cNvSpPr>
          <p:nvPr>
            <p:ph idx="1"/>
          </p:nvPr>
        </p:nvSpPr>
        <p:spPr>
          <a:xfrm>
            <a:off x="152400" y="838200"/>
            <a:ext cx="8991600" cy="4876800"/>
          </a:xfrm>
        </p:spPr>
        <p:txBody>
          <a:bodyPr/>
          <a:lstStyle/>
          <a:p>
            <a:pPr>
              <a:lnSpc>
                <a:spcPct val="150000"/>
              </a:lnSpc>
            </a:pPr>
            <a:r>
              <a:rPr lang="en-US" sz="2400" smtClean="0"/>
              <a:t>Training personnel is vital</a:t>
            </a:r>
          </a:p>
          <a:p>
            <a:pPr>
              <a:lnSpc>
                <a:spcPct val="150000"/>
              </a:lnSpc>
            </a:pPr>
            <a:r>
              <a:rPr lang="en-US" sz="2400" smtClean="0"/>
              <a:t>Ensure communication lines are good</a:t>
            </a:r>
          </a:p>
          <a:p>
            <a:pPr>
              <a:lnSpc>
                <a:spcPct val="150000"/>
              </a:lnSpc>
            </a:pPr>
            <a:r>
              <a:rPr lang="en-US" sz="2400" smtClean="0"/>
              <a:t>Distress issues that requires immediate action and reporting:</a:t>
            </a:r>
          </a:p>
          <a:p>
            <a:pPr lvl="1">
              <a:lnSpc>
                <a:spcPct val="150000"/>
              </a:lnSpc>
            </a:pPr>
            <a:r>
              <a:rPr lang="en-US" sz="2400" smtClean="0"/>
              <a:t>Are a legitimate threat to the dam</a:t>
            </a:r>
          </a:p>
          <a:p>
            <a:pPr lvl="1">
              <a:lnSpc>
                <a:spcPct val="150000"/>
              </a:lnSpc>
            </a:pPr>
            <a:r>
              <a:rPr lang="en-US" sz="2400" smtClean="0"/>
              <a:t>May lead to large loss of life and economic consequences</a:t>
            </a:r>
          </a:p>
          <a:p>
            <a:pPr lvl="1">
              <a:lnSpc>
                <a:spcPct val="150000"/>
              </a:lnSpc>
            </a:pPr>
            <a:r>
              <a:rPr lang="en-US" sz="2400" smtClean="0"/>
              <a:t>Do not allow project to function as intended</a:t>
            </a:r>
          </a:p>
          <a:p>
            <a:pPr lvl="1">
              <a:lnSpc>
                <a:spcPct val="150000"/>
              </a:lnSpc>
            </a:pPr>
            <a:r>
              <a:rPr lang="en-US" sz="2400" smtClean="0"/>
              <a:t>Occur during times of extreme events/conditions</a:t>
            </a:r>
          </a:p>
          <a:p>
            <a:pPr lvl="1">
              <a:lnSpc>
                <a:spcPct val="150000"/>
              </a:lnSpc>
            </a:pPr>
            <a:r>
              <a:rPr lang="en-US" sz="2400" smtClean="0"/>
              <a:t>Have heightened political and news visibility </a:t>
            </a:r>
          </a:p>
          <a:p>
            <a:pPr>
              <a:lnSpc>
                <a:spcPct val="150000"/>
              </a:lnSpc>
            </a:pPr>
            <a:r>
              <a:rPr lang="en-US" sz="2400" smtClean="0"/>
              <a:t>Each situation/project is different</a:t>
            </a:r>
          </a:p>
          <a:p>
            <a:endParaRPr lang="en-US" sz="2400" smtClean="0"/>
          </a:p>
          <a:p>
            <a:pPr lvl="1"/>
            <a:endParaRPr lang="en-US" sz="2400" smtClean="0"/>
          </a:p>
          <a:p>
            <a:endParaRPr lang="en-US" sz="240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3"/>
          <p:cNvSpPr>
            <a:spLocks noGrp="1"/>
          </p:cNvSpPr>
          <p:nvPr>
            <p:ph type="title"/>
          </p:nvPr>
        </p:nvSpPr>
        <p:spPr/>
        <p:txBody>
          <a:bodyPr/>
          <a:lstStyle/>
          <a:p>
            <a:r>
              <a:rPr lang="en-US" smtClean="0"/>
              <a:t>QUESTIONS?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304800"/>
            <a:ext cx="75438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z="4000" smtClean="0">
                <a:solidFill>
                  <a:schemeClr val="tx1"/>
                </a:solidFill>
              </a:rPr>
              <a:t> </a:t>
            </a:r>
            <a:br>
              <a:rPr lang="en-US" sz="4000" smtClean="0">
                <a:solidFill>
                  <a:schemeClr val="tx1"/>
                </a:solidFill>
              </a:rPr>
            </a:br>
            <a:r>
              <a:rPr lang="en-US" sz="2400" b="1" smtClean="0">
                <a:solidFill>
                  <a:schemeClr val="tx1"/>
                </a:solidFill>
              </a:rPr>
              <a:t>Keys to a Successful Dam Safety Program</a:t>
            </a:r>
            <a:br>
              <a:rPr lang="en-US" sz="2400" b="1" smtClean="0">
                <a:solidFill>
                  <a:schemeClr val="tx1"/>
                </a:solidFill>
              </a:rPr>
            </a:br>
            <a:r>
              <a:rPr lang="en-US" sz="2400" b="1" smtClean="0">
                <a:solidFill>
                  <a:schemeClr val="tx1"/>
                </a:solidFill>
              </a:rPr>
              <a:t>Maintenance </a:t>
            </a:r>
          </a:p>
        </p:txBody>
      </p:sp>
      <p:sp>
        <p:nvSpPr>
          <p:cNvPr id="35843"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35844"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35845" name="Rectangle 8"/>
          <p:cNvSpPr>
            <a:spLocks noChangeArrowheads="1"/>
          </p:cNvSpPr>
          <p:nvPr/>
        </p:nvSpPr>
        <p:spPr bwMode="auto">
          <a:xfrm>
            <a:off x="304800" y="5638800"/>
            <a:ext cx="6553200" cy="685800"/>
          </a:xfrm>
          <a:prstGeom prst="rect">
            <a:avLst/>
          </a:prstGeom>
          <a:noFill/>
          <a:ln w="9525">
            <a:noFill/>
            <a:miter lim="800000"/>
            <a:headEnd/>
            <a:tailEnd/>
          </a:ln>
        </p:spPr>
        <p:txBody>
          <a:bodyPr/>
          <a:lstStyle/>
          <a:p>
            <a:pPr marL="342900" indent="-342900">
              <a:spcBef>
                <a:spcPct val="20000"/>
              </a:spcBef>
            </a:pPr>
            <a:r>
              <a:rPr lang="en-US" b="1" u="sng"/>
              <a:t>Sand Boils</a:t>
            </a:r>
          </a:p>
          <a:p>
            <a:pPr marL="342900" indent="-342900">
              <a:spcBef>
                <a:spcPct val="20000"/>
              </a:spcBef>
              <a:buFontTx/>
              <a:buChar char="•"/>
            </a:pPr>
            <a:r>
              <a:rPr lang="en-US" b="1">
                <a:cs typeface="Times New Roman" pitchFamily="18" charset="0"/>
              </a:rPr>
              <a:t>Successful ways of controlling sand boils</a:t>
            </a:r>
            <a:endParaRPr lang="en-US" b="1"/>
          </a:p>
        </p:txBody>
      </p:sp>
      <p:pic>
        <p:nvPicPr>
          <p:cNvPr id="35846" name="Picture 7" descr="2011 Mississippi River Flood 141.jpg"/>
          <p:cNvPicPr>
            <a:picLocks noChangeAspect="1"/>
          </p:cNvPicPr>
          <p:nvPr/>
        </p:nvPicPr>
        <p:blipFill>
          <a:blip r:embed="rId3" cstate="print"/>
          <a:srcRect/>
          <a:stretch>
            <a:fillRect/>
          </a:stretch>
        </p:blipFill>
        <p:spPr bwMode="auto">
          <a:xfrm>
            <a:off x="533400" y="1752600"/>
            <a:ext cx="79248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r>
              <a:rPr lang="en-US" b="1" smtClean="0"/>
              <a:t>Cracks in Embankment</a:t>
            </a:r>
          </a:p>
        </p:txBody>
      </p:sp>
      <p:pic>
        <p:nvPicPr>
          <p:cNvPr id="36867" name="Picture 3" descr="68"/>
          <p:cNvPicPr>
            <a:picLocks noChangeAspect="1" noChangeArrowheads="1"/>
          </p:cNvPicPr>
          <p:nvPr/>
        </p:nvPicPr>
        <p:blipFill>
          <a:blip r:embed="rId3" cstate="print"/>
          <a:srcRect/>
          <a:stretch>
            <a:fillRect/>
          </a:stretch>
        </p:blipFill>
        <p:spPr bwMode="auto">
          <a:xfrm>
            <a:off x="0" y="1219200"/>
            <a:ext cx="4459288" cy="2998788"/>
          </a:xfrm>
          <a:prstGeom prst="rect">
            <a:avLst/>
          </a:prstGeom>
          <a:noFill/>
          <a:ln w="9525">
            <a:noFill/>
            <a:miter lim="800000"/>
            <a:headEnd/>
            <a:tailEnd/>
          </a:ln>
        </p:spPr>
      </p:pic>
      <p:pic>
        <p:nvPicPr>
          <p:cNvPr id="36868" name="Picture 5" descr="71"/>
          <p:cNvPicPr>
            <a:picLocks noChangeAspect="1" noChangeArrowheads="1"/>
          </p:cNvPicPr>
          <p:nvPr/>
        </p:nvPicPr>
        <p:blipFill>
          <a:blip r:embed="rId4" cstate="print"/>
          <a:srcRect/>
          <a:stretch>
            <a:fillRect/>
          </a:stretch>
        </p:blipFill>
        <p:spPr bwMode="auto">
          <a:xfrm>
            <a:off x="4483100" y="1219200"/>
            <a:ext cx="4660900" cy="3048000"/>
          </a:xfrm>
          <a:prstGeom prst="rect">
            <a:avLst/>
          </a:prstGeom>
          <a:noFill/>
          <a:ln w="9525">
            <a:noFill/>
            <a:miter lim="800000"/>
            <a:headEnd/>
            <a:tailEnd/>
          </a:ln>
        </p:spPr>
      </p:pic>
      <p:sp>
        <p:nvSpPr>
          <p:cNvPr id="5" name="Title 3"/>
          <p:cNvSpPr txBox="1">
            <a:spLocks/>
          </p:cNvSpPr>
          <p:nvPr/>
        </p:nvSpPr>
        <p:spPr bwMode="auto">
          <a:xfrm>
            <a:off x="0" y="4495800"/>
            <a:ext cx="4572000" cy="1066800"/>
          </a:xfrm>
          <a:prstGeom prst="rect">
            <a:avLst/>
          </a:prstGeom>
          <a:noFill/>
          <a:ln w="9525">
            <a:noFill/>
            <a:miter lim="800000"/>
            <a:headEnd/>
            <a:tailEnd/>
          </a:ln>
        </p:spPr>
        <p:txBody>
          <a:bodyPr anchor="ctr"/>
          <a:lstStyle/>
          <a:p>
            <a:pPr algn="ctr" eaLnBrk="0" hangingPunct="0">
              <a:defRPr/>
            </a:pPr>
            <a:r>
              <a:rPr lang="en-US" sz="4000" kern="0" dirty="0">
                <a:solidFill>
                  <a:schemeClr val="tx2"/>
                </a:solidFill>
                <a:latin typeface="+mj-lt"/>
                <a:ea typeface="+mj-ea"/>
                <a:cs typeface="+mj-cs"/>
              </a:rPr>
              <a:t>Before</a:t>
            </a:r>
          </a:p>
        </p:txBody>
      </p:sp>
      <p:sp>
        <p:nvSpPr>
          <p:cNvPr id="6" name="Title 3"/>
          <p:cNvSpPr txBox="1">
            <a:spLocks/>
          </p:cNvSpPr>
          <p:nvPr/>
        </p:nvSpPr>
        <p:spPr bwMode="auto">
          <a:xfrm>
            <a:off x="4572000" y="4495800"/>
            <a:ext cx="4572000" cy="1066800"/>
          </a:xfrm>
          <a:prstGeom prst="rect">
            <a:avLst/>
          </a:prstGeom>
          <a:noFill/>
          <a:ln w="9525">
            <a:noFill/>
            <a:miter lim="800000"/>
            <a:headEnd/>
            <a:tailEnd/>
          </a:ln>
        </p:spPr>
        <p:txBody>
          <a:bodyPr anchor="ctr"/>
          <a:lstStyle/>
          <a:p>
            <a:pPr algn="ctr" eaLnBrk="0" hangingPunct="0">
              <a:defRPr/>
            </a:pPr>
            <a:r>
              <a:rPr lang="en-US" sz="4000" kern="0" dirty="0">
                <a:solidFill>
                  <a:schemeClr val="tx2"/>
                </a:solidFill>
                <a:latin typeface="+mj-lt"/>
                <a:ea typeface="+mj-ea"/>
                <a:cs typeface="+mj-cs"/>
              </a:rPr>
              <a:t>After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p:nvPr>
        </p:nvSpPr>
        <p:spPr>
          <a:xfrm>
            <a:off x="762000" y="0"/>
            <a:ext cx="7772400" cy="1470025"/>
          </a:xfrm>
        </p:spPr>
        <p:txBody>
          <a:bodyPr/>
          <a:lstStyle/>
          <a:p>
            <a:r>
              <a:rPr lang="en-US" b="1" smtClean="0">
                <a:solidFill>
                  <a:srgbClr val="000000"/>
                </a:solidFill>
                <a:latin typeface="Arial" pitchFamily="34" charset="0"/>
              </a:rPr>
              <a:t>Slope Slides</a:t>
            </a:r>
            <a:endParaRPr lang="en-US" b="1"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0" y="228600"/>
            <a:ext cx="4343400" cy="1981200"/>
          </a:xfrm>
        </p:spPr>
        <p:txBody>
          <a:bodyPr/>
          <a:lstStyle/>
          <a:p>
            <a:r>
              <a:rPr lang="en-US" b="1" smtClean="0"/>
              <a:t>Slope Protection Damage</a:t>
            </a:r>
          </a:p>
        </p:txBody>
      </p:sp>
      <p:pic>
        <p:nvPicPr>
          <p:cNvPr id="38915" name="Picture 3" descr="P8050020a"/>
          <p:cNvPicPr>
            <a:picLocks noChangeAspect="1" noChangeArrowheads="1"/>
          </p:cNvPicPr>
          <p:nvPr/>
        </p:nvPicPr>
        <p:blipFill>
          <a:blip r:embed="rId3" cstate="print"/>
          <a:srcRect/>
          <a:stretch>
            <a:fillRect/>
          </a:stretch>
        </p:blipFill>
        <p:spPr bwMode="auto">
          <a:xfrm>
            <a:off x="228600" y="2233613"/>
            <a:ext cx="3810000" cy="4052887"/>
          </a:xfrm>
          <a:prstGeom prst="rect">
            <a:avLst/>
          </a:prstGeom>
          <a:noFill/>
          <a:ln w="9525">
            <a:noFill/>
            <a:miter lim="800000"/>
            <a:headEnd/>
            <a:tailEnd/>
          </a:ln>
        </p:spPr>
      </p:pic>
      <p:pic>
        <p:nvPicPr>
          <p:cNvPr id="38916" name="Picture 3" descr="P8060099a"/>
          <p:cNvPicPr>
            <a:picLocks noChangeAspect="1" noChangeArrowheads="1"/>
          </p:cNvPicPr>
          <p:nvPr/>
        </p:nvPicPr>
        <p:blipFill>
          <a:blip r:embed="rId4" cstate="print"/>
          <a:srcRect/>
          <a:stretch>
            <a:fillRect/>
          </a:stretch>
        </p:blipFill>
        <p:spPr bwMode="auto">
          <a:xfrm>
            <a:off x="4495800" y="1371600"/>
            <a:ext cx="3810000" cy="4087813"/>
          </a:xfrm>
          <a:prstGeom prst="rect">
            <a:avLst/>
          </a:prstGeom>
          <a:noFill/>
          <a:ln w="9525">
            <a:noFill/>
            <a:miter lim="800000"/>
            <a:headEnd/>
            <a:tailEnd/>
          </a:ln>
        </p:spPr>
      </p:pic>
      <p:sp>
        <p:nvSpPr>
          <p:cNvPr id="5" name="Title 3"/>
          <p:cNvSpPr txBox="1">
            <a:spLocks/>
          </p:cNvSpPr>
          <p:nvPr/>
        </p:nvSpPr>
        <p:spPr bwMode="auto">
          <a:xfrm>
            <a:off x="4343400" y="0"/>
            <a:ext cx="4343400" cy="1295400"/>
          </a:xfrm>
          <a:prstGeom prst="rect">
            <a:avLst/>
          </a:prstGeom>
          <a:noFill/>
          <a:ln w="9525">
            <a:noFill/>
            <a:miter lim="800000"/>
            <a:headEnd/>
            <a:tailEnd/>
          </a:ln>
        </p:spPr>
        <p:txBody>
          <a:bodyPr anchor="ctr"/>
          <a:lstStyle/>
          <a:p>
            <a:pPr algn="ctr" eaLnBrk="0" hangingPunct="0">
              <a:defRPr/>
            </a:pPr>
            <a:r>
              <a:rPr lang="en-US" sz="4400" b="1" kern="0" dirty="0">
                <a:solidFill>
                  <a:schemeClr val="tx2"/>
                </a:solidFill>
                <a:latin typeface="+mj-lt"/>
                <a:ea typeface="+mj-ea"/>
                <a:cs typeface="+mj-cs"/>
              </a:rPr>
              <a:t>Baffle Block Damage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0" y="274638"/>
            <a:ext cx="9144000" cy="1143000"/>
          </a:xfrm>
        </p:spPr>
        <p:txBody>
          <a:bodyPr/>
          <a:lstStyle/>
          <a:p>
            <a:r>
              <a:rPr lang="en-US" b="1" smtClean="0"/>
              <a:t>Other Typical Signs of Distress</a:t>
            </a:r>
          </a:p>
        </p:txBody>
      </p:sp>
      <p:sp>
        <p:nvSpPr>
          <p:cNvPr id="39939" name="Rectangle 5"/>
          <p:cNvSpPr>
            <a:spLocks noChangeArrowheads="1"/>
          </p:cNvSpPr>
          <p:nvPr/>
        </p:nvSpPr>
        <p:spPr bwMode="auto">
          <a:xfrm>
            <a:off x="381000" y="1447800"/>
            <a:ext cx="8458200" cy="4894263"/>
          </a:xfrm>
          <a:prstGeom prst="rect">
            <a:avLst/>
          </a:prstGeom>
          <a:noFill/>
          <a:ln w="9525">
            <a:noFill/>
            <a:miter lim="800000"/>
            <a:headEnd/>
            <a:tailEnd/>
          </a:ln>
        </p:spPr>
        <p:txBody>
          <a:bodyPr>
            <a:spAutoFit/>
          </a:bodyPr>
          <a:lstStyle/>
          <a:p>
            <a:endParaRPr lang="en-US" sz="2400"/>
          </a:p>
          <a:p>
            <a:pPr>
              <a:buFont typeface="Wingdings" pitchFamily="2" charset="2"/>
              <a:buChar char="§"/>
            </a:pPr>
            <a:r>
              <a:rPr lang="en-US" sz="2400"/>
              <a:t> Increase in seepage through or under embankments.</a:t>
            </a:r>
          </a:p>
          <a:p>
            <a:pPr>
              <a:buFont typeface="Wingdings" pitchFamily="2" charset="2"/>
              <a:buChar char="§"/>
            </a:pPr>
            <a:endParaRPr lang="en-US" sz="2400"/>
          </a:p>
          <a:p>
            <a:pPr>
              <a:buFont typeface="Wingdings" pitchFamily="2" charset="2"/>
              <a:buChar char="§"/>
            </a:pPr>
            <a:r>
              <a:rPr lang="en-US" sz="2400"/>
              <a:t> Significant change in uplift pressures under concrete structures.</a:t>
            </a:r>
          </a:p>
          <a:p>
            <a:pPr>
              <a:buFont typeface="Wingdings" pitchFamily="2" charset="2"/>
              <a:buChar char="§"/>
            </a:pPr>
            <a:endParaRPr lang="en-US" sz="2400"/>
          </a:p>
          <a:p>
            <a:pPr>
              <a:buFont typeface="Wingdings" pitchFamily="2" charset="2"/>
              <a:buChar char="§"/>
            </a:pPr>
            <a:r>
              <a:rPr lang="en-US" sz="2400"/>
              <a:t> Unusual vertical or horizontal movements or displacements.</a:t>
            </a:r>
          </a:p>
          <a:p>
            <a:pPr>
              <a:buFont typeface="Wingdings" pitchFamily="2" charset="2"/>
              <a:buChar char="§"/>
            </a:pPr>
            <a:endParaRPr lang="en-US" sz="2400"/>
          </a:p>
          <a:p>
            <a:pPr>
              <a:buFont typeface="Wingdings" pitchFamily="2" charset="2"/>
              <a:buChar char="§"/>
            </a:pPr>
            <a:r>
              <a:rPr lang="en-US" sz="2400"/>
              <a:t> Significant cracking of mass concrete structures. </a:t>
            </a:r>
          </a:p>
          <a:p>
            <a:pPr>
              <a:buFont typeface="Wingdings" pitchFamily="2" charset="2"/>
              <a:buChar char="§"/>
            </a:pPr>
            <a:endParaRPr lang="en-US" sz="2400"/>
          </a:p>
          <a:p>
            <a:pPr>
              <a:buFont typeface="Wingdings" pitchFamily="2" charset="2"/>
              <a:buChar char="§"/>
            </a:pPr>
            <a:r>
              <a:rPr lang="en-US" sz="2400"/>
              <a:t> Any damage due to seismic event.</a:t>
            </a:r>
          </a:p>
          <a:p>
            <a:pPr>
              <a:buFont typeface="Arial" pitchFamily="34" charset="0"/>
              <a:buChar char="•"/>
            </a:pPr>
            <a:endParaRPr lang="en-US" sz="2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0" y="274638"/>
            <a:ext cx="9144000" cy="1143000"/>
          </a:xfrm>
        </p:spPr>
        <p:txBody>
          <a:bodyPr/>
          <a:lstStyle/>
          <a:p>
            <a:r>
              <a:rPr lang="en-US" b="1" smtClean="0"/>
              <a:t>Typical Signs of Distress, cont.</a:t>
            </a:r>
          </a:p>
        </p:txBody>
      </p:sp>
      <p:sp>
        <p:nvSpPr>
          <p:cNvPr id="40963" name="Rectangle 5"/>
          <p:cNvSpPr>
            <a:spLocks noChangeArrowheads="1"/>
          </p:cNvSpPr>
          <p:nvPr/>
        </p:nvSpPr>
        <p:spPr bwMode="auto">
          <a:xfrm>
            <a:off x="228600" y="1371600"/>
            <a:ext cx="8534400" cy="4795838"/>
          </a:xfrm>
          <a:prstGeom prst="rect">
            <a:avLst/>
          </a:prstGeom>
          <a:noFill/>
          <a:ln w="9525">
            <a:noFill/>
            <a:miter lim="800000"/>
            <a:headEnd/>
            <a:tailEnd/>
          </a:ln>
        </p:spPr>
        <p:txBody>
          <a:bodyPr>
            <a:spAutoFit/>
          </a:bodyPr>
          <a:lstStyle/>
          <a:p>
            <a:pPr>
              <a:spcAft>
                <a:spcPts val="1000"/>
              </a:spcAft>
              <a:buFont typeface="Wingdings" pitchFamily="2" charset="2"/>
              <a:buChar char="§"/>
            </a:pPr>
            <a:r>
              <a:rPr lang="en-US" sz="2400"/>
              <a:t> Excessive vibration, binding, unusual noises, movements, or deflections of gates or mechanical equipment.</a:t>
            </a:r>
          </a:p>
          <a:p>
            <a:pPr>
              <a:spcAft>
                <a:spcPts val="1000"/>
              </a:spcAft>
              <a:buFont typeface="Wingdings" pitchFamily="2" charset="2"/>
              <a:buChar char="§"/>
            </a:pPr>
            <a:r>
              <a:rPr lang="en-US" sz="2400"/>
              <a:t> Hydraulic equipment operating in excess of 125% of the normal operating pressure. </a:t>
            </a:r>
          </a:p>
          <a:p>
            <a:pPr>
              <a:spcAft>
                <a:spcPts val="1000"/>
              </a:spcAft>
              <a:buFont typeface="Wingdings" pitchFamily="2" charset="2"/>
              <a:buChar char="§"/>
            </a:pPr>
            <a:r>
              <a:rPr lang="en-US" sz="2400"/>
              <a:t> Wire rope lifting cables or lifting chains having broken strands or deformed, worn, or severely corroded links.</a:t>
            </a:r>
            <a:endParaRPr lang="en-US" sz="2400" i="1"/>
          </a:p>
          <a:p>
            <a:pPr>
              <a:spcAft>
                <a:spcPts val="1000"/>
              </a:spcAft>
              <a:buFont typeface="Wingdings" pitchFamily="2" charset="2"/>
              <a:buChar char="§"/>
            </a:pPr>
            <a:r>
              <a:rPr lang="en-US" sz="2400"/>
              <a:t> Frequent power interruptions.</a:t>
            </a:r>
          </a:p>
          <a:p>
            <a:pPr>
              <a:buFont typeface="Wingdings" pitchFamily="2" charset="2"/>
              <a:buChar char="§"/>
            </a:pPr>
            <a:endParaRPr lang="en-US" sz="2400"/>
          </a:p>
          <a:p>
            <a:pPr>
              <a:buFont typeface="Wingdings" pitchFamily="2" charset="2"/>
              <a:buChar char="§"/>
            </a:pPr>
            <a:r>
              <a:rPr lang="en-US" sz="2400" i="1"/>
              <a:t> ‘Any other indications of distress or potential failure that could inhibit the operation of a project or endanger life and property.’</a:t>
            </a:r>
            <a:endParaRPr lang="en-US" i="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381000" y="0"/>
            <a:ext cx="8305800" cy="45719"/>
          </a:xfrm>
        </p:spPr>
        <p:txBody>
          <a:bodyPr/>
          <a:lstStyle/>
          <a:p>
            <a:pPr eaLnBrk="1" hangingPunct="1"/>
            <a:endParaRPr lang="en-US" sz="2800" b="1" dirty="0" smtClean="0">
              <a:solidFill>
                <a:schemeClr val="tx1"/>
              </a:solidFill>
            </a:endParaRPr>
          </a:p>
        </p:txBody>
      </p:sp>
      <p:sp>
        <p:nvSpPr>
          <p:cNvPr id="23556" name="Rectangle 3"/>
          <p:cNvSpPr>
            <a:spLocks noChangeArrowheads="1"/>
          </p:cNvSpPr>
          <p:nvPr/>
        </p:nvSpPr>
        <p:spPr bwMode="auto">
          <a:xfrm>
            <a:off x="0" y="1295400"/>
            <a:ext cx="9144000" cy="2554545"/>
          </a:xfrm>
          <a:prstGeom prst="rect">
            <a:avLst/>
          </a:prstGeom>
          <a:noFill/>
          <a:ln w="9525">
            <a:noFill/>
            <a:miter lim="800000"/>
            <a:headEnd/>
            <a:tailEnd/>
          </a:ln>
        </p:spPr>
        <p:txBody>
          <a:bodyPr wrap="square">
            <a:spAutoFit/>
          </a:bodyPr>
          <a:lstStyle/>
          <a:p>
            <a:r>
              <a:rPr lang="en-US" sz="4000" dirty="0"/>
              <a:t>“Rigorous and continuous vigilance, checking, and inspection, for as long as the dam is operational, are </a:t>
            </a:r>
            <a:r>
              <a:rPr lang="en-US" sz="4000" b="1" i="1" u="sng" dirty="0"/>
              <a:t>necessary</a:t>
            </a:r>
            <a:r>
              <a:rPr lang="en-US" sz="4000" dirty="0"/>
              <a:t> for dam safety…”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smtClean="0"/>
              <a:t>Ways That USACE Detects Distress</a:t>
            </a:r>
          </a:p>
        </p:txBody>
      </p:sp>
      <p:sp>
        <p:nvSpPr>
          <p:cNvPr id="41987" name="Rectangle 5"/>
          <p:cNvSpPr>
            <a:spLocks noChangeArrowheads="1"/>
          </p:cNvSpPr>
          <p:nvPr/>
        </p:nvSpPr>
        <p:spPr bwMode="auto">
          <a:xfrm>
            <a:off x="381000" y="1676400"/>
            <a:ext cx="8305800" cy="3944938"/>
          </a:xfrm>
          <a:prstGeom prst="rect">
            <a:avLst/>
          </a:prstGeom>
          <a:noFill/>
          <a:ln w="9525">
            <a:noFill/>
            <a:miter lim="800000"/>
            <a:headEnd/>
            <a:tailEnd/>
          </a:ln>
        </p:spPr>
        <p:txBody>
          <a:bodyPr>
            <a:spAutoFit/>
          </a:bodyPr>
          <a:lstStyle/>
          <a:p>
            <a:pPr>
              <a:spcAft>
                <a:spcPts val="1000"/>
              </a:spcAft>
              <a:buFont typeface="Wingdings" pitchFamily="2" charset="2"/>
              <a:buChar char="§"/>
            </a:pPr>
            <a:endParaRPr lang="en-US" sz="2400"/>
          </a:p>
          <a:p>
            <a:pPr>
              <a:spcAft>
                <a:spcPts val="1000"/>
              </a:spcAft>
              <a:buFont typeface="Wingdings" pitchFamily="2" charset="2"/>
              <a:buChar char="§"/>
            </a:pPr>
            <a:r>
              <a:rPr lang="en-US" sz="2400"/>
              <a:t>Normal operation of the project</a:t>
            </a:r>
          </a:p>
          <a:p>
            <a:pPr>
              <a:spcAft>
                <a:spcPts val="1000"/>
              </a:spcAft>
            </a:pPr>
            <a:r>
              <a:rPr lang="en-US" sz="2400"/>
              <a:t> </a:t>
            </a:r>
          </a:p>
          <a:p>
            <a:pPr>
              <a:spcAft>
                <a:spcPts val="1000"/>
              </a:spcAft>
              <a:buFont typeface="Wingdings" pitchFamily="2" charset="2"/>
              <a:buChar char="§"/>
            </a:pPr>
            <a:r>
              <a:rPr lang="en-US" sz="2400"/>
              <a:t>Annual Inspections</a:t>
            </a:r>
          </a:p>
          <a:p>
            <a:pPr>
              <a:spcAft>
                <a:spcPts val="1000"/>
              </a:spcAft>
              <a:buFont typeface="Wingdings" pitchFamily="2" charset="2"/>
              <a:buChar char="§"/>
            </a:pPr>
            <a:endParaRPr lang="en-US" sz="2400"/>
          </a:p>
          <a:p>
            <a:pPr>
              <a:spcAft>
                <a:spcPts val="1000"/>
              </a:spcAft>
              <a:buFont typeface="Wingdings" pitchFamily="2" charset="2"/>
              <a:buChar char="§"/>
            </a:pPr>
            <a:r>
              <a:rPr lang="en-US" sz="2400"/>
              <a:t> Periodic Inspections</a:t>
            </a:r>
          </a:p>
          <a:p>
            <a:pPr>
              <a:spcAft>
                <a:spcPts val="1000"/>
              </a:spcAft>
              <a:buFont typeface="Wingdings" pitchFamily="2" charset="2"/>
              <a:buChar char="§"/>
            </a:pPr>
            <a:endParaRPr lang="en-US" sz="2400"/>
          </a:p>
          <a:p>
            <a:pPr>
              <a:spcAft>
                <a:spcPts val="1000"/>
              </a:spcAft>
              <a:buFont typeface="Wingdings" pitchFamily="2" charset="2"/>
              <a:buChar char="§"/>
            </a:pPr>
            <a:r>
              <a:rPr lang="en-US" sz="2400"/>
              <a:t> Unique Event Outside of Routine Inspection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9144000" cy="1600200"/>
          </a:xfrm>
        </p:spPr>
        <p:txBody>
          <a:bodyPr/>
          <a:lstStyle/>
          <a:p>
            <a:pPr>
              <a:spcAft>
                <a:spcPts val="1000"/>
              </a:spcAft>
            </a:pPr>
            <a:r>
              <a:rPr lang="en-US" b="1" smtClean="0"/>
              <a:t>Criteria for Distress That Requires Immediate Action</a:t>
            </a:r>
          </a:p>
        </p:txBody>
      </p:sp>
      <p:sp>
        <p:nvSpPr>
          <p:cNvPr id="43011" name="Rectangle 2"/>
          <p:cNvSpPr>
            <a:spLocks noChangeArrowheads="1"/>
          </p:cNvSpPr>
          <p:nvPr/>
        </p:nvSpPr>
        <p:spPr bwMode="auto">
          <a:xfrm>
            <a:off x="381000" y="1997075"/>
            <a:ext cx="8229600" cy="3786188"/>
          </a:xfrm>
          <a:prstGeom prst="rect">
            <a:avLst/>
          </a:prstGeom>
          <a:noFill/>
          <a:ln w="9525">
            <a:noFill/>
            <a:miter lim="800000"/>
            <a:headEnd/>
            <a:tailEnd/>
          </a:ln>
        </p:spPr>
        <p:txBody>
          <a:bodyPr>
            <a:spAutoFit/>
          </a:bodyPr>
          <a:lstStyle/>
          <a:p>
            <a:pPr>
              <a:buFont typeface="Wingdings" pitchFamily="2" charset="2"/>
              <a:buChar char="§"/>
            </a:pPr>
            <a:r>
              <a:rPr lang="en-US" sz="2400"/>
              <a:t> Are a legitimate threat to the dam</a:t>
            </a:r>
          </a:p>
          <a:p>
            <a:pPr>
              <a:buFont typeface="Wingdings" pitchFamily="2" charset="2"/>
              <a:buChar char="§"/>
            </a:pPr>
            <a:endParaRPr lang="en-US" sz="2400"/>
          </a:p>
          <a:p>
            <a:pPr>
              <a:buFont typeface="Wingdings" pitchFamily="2" charset="2"/>
              <a:buChar char="§"/>
            </a:pPr>
            <a:r>
              <a:rPr lang="en-US" sz="2400"/>
              <a:t> May lead to lead to large loss of life and economic consequences</a:t>
            </a:r>
          </a:p>
          <a:p>
            <a:pPr>
              <a:buFont typeface="Wingdings" pitchFamily="2" charset="2"/>
              <a:buChar char="§"/>
            </a:pPr>
            <a:endParaRPr lang="en-US" sz="2400"/>
          </a:p>
          <a:p>
            <a:pPr>
              <a:buFont typeface="Wingdings" pitchFamily="2" charset="2"/>
              <a:buChar char="§"/>
            </a:pPr>
            <a:r>
              <a:rPr lang="en-US" sz="2400"/>
              <a:t> Do not allow project to function as intended</a:t>
            </a:r>
          </a:p>
          <a:p>
            <a:pPr>
              <a:buFont typeface="Wingdings" pitchFamily="2" charset="2"/>
              <a:buChar char="§"/>
            </a:pPr>
            <a:endParaRPr lang="en-US" sz="2400"/>
          </a:p>
          <a:p>
            <a:pPr>
              <a:buFont typeface="Wingdings" pitchFamily="2" charset="2"/>
              <a:buChar char="§"/>
            </a:pPr>
            <a:r>
              <a:rPr lang="en-US" sz="2400"/>
              <a:t> Occur during times of extreme events/conditions</a:t>
            </a:r>
          </a:p>
          <a:p>
            <a:pPr>
              <a:buFont typeface="Wingdings" pitchFamily="2" charset="2"/>
              <a:buChar char="§"/>
            </a:pPr>
            <a:endParaRPr lang="en-US" sz="2400"/>
          </a:p>
          <a:p>
            <a:pPr>
              <a:buFont typeface="Wingdings" pitchFamily="2" charset="2"/>
              <a:buChar char="§"/>
            </a:pPr>
            <a:r>
              <a:rPr lang="en-US" sz="2400"/>
              <a:t> Have heightened political and news visibility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p:txBody>
          <a:bodyPr/>
          <a:lstStyle/>
          <a:p>
            <a:r>
              <a:rPr lang="en-US" b="1" smtClean="0"/>
              <a:t>Process</a:t>
            </a:r>
          </a:p>
        </p:txBody>
      </p:sp>
      <p:sp>
        <p:nvSpPr>
          <p:cNvPr id="4" name="Title 3"/>
          <p:cNvSpPr txBox="1">
            <a:spLocks/>
          </p:cNvSpPr>
          <p:nvPr/>
        </p:nvSpPr>
        <p:spPr bwMode="auto">
          <a:xfrm>
            <a:off x="304800" y="1600200"/>
            <a:ext cx="8458200" cy="4800600"/>
          </a:xfrm>
          <a:prstGeom prst="rect">
            <a:avLst/>
          </a:prstGeom>
          <a:noFill/>
          <a:ln w="9525">
            <a:noFill/>
            <a:miter lim="800000"/>
            <a:headEnd/>
            <a:tailEnd/>
          </a:ln>
        </p:spPr>
        <p:txBody>
          <a:bodyPr>
            <a:normAutofit/>
          </a:bodyPr>
          <a:lstStyle/>
          <a:p>
            <a:pPr>
              <a:defRPr/>
            </a:pPr>
            <a:endParaRPr lang="en-US" sz="2800" dirty="0">
              <a:latin typeface="Arial" charset="0"/>
            </a:endParaRPr>
          </a:p>
          <a:p>
            <a:pPr eaLnBrk="0" hangingPunct="0">
              <a:buFont typeface="Arial" pitchFamily="34" charset="0"/>
              <a:buChar char="•"/>
              <a:defRPr/>
            </a:pPr>
            <a:r>
              <a:rPr lang="en-US" sz="2800" kern="0" dirty="0">
                <a:solidFill>
                  <a:schemeClr val="tx2"/>
                </a:solidFill>
                <a:latin typeface="+mj-lt"/>
                <a:ea typeface="+mj-ea"/>
                <a:cs typeface="+mj-cs"/>
              </a:rPr>
              <a:t>DSO is informed of distress</a:t>
            </a:r>
          </a:p>
          <a:p>
            <a:pPr lvl="1" eaLnBrk="0" hangingPunct="0">
              <a:buFont typeface="Arial" pitchFamily="34" charset="0"/>
              <a:buChar char="•"/>
              <a:defRPr/>
            </a:pPr>
            <a:r>
              <a:rPr lang="en-US" sz="2800" kern="0" dirty="0">
                <a:solidFill>
                  <a:schemeClr val="tx2"/>
                </a:solidFill>
                <a:latin typeface="+mj-lt"/>
                <a:ea typeface="+mj-ea"/>
                <a:cs typeface="+mj-cs"/>
              </a:rPr>
              <a:t>Distress is evaluated </a:t>
            </a:r>
          </a:p>
          <a:p>
            <a:pPr lvl="1" eaLnBrk="0" hangingPunct="0">
              <a:buFont typeface="Arial" pitchFamily="34" charset="0"/>
              <a:buChar char="•"/>
              <a:defRPr/>
            </a:pPr>
            <a:r>
              <a:rPr lang="en-US" sz="2800" kern="0" dirty="0">
                <a:solidFill>
                  <a:schemeClr val="tx2"/>
                </a:solidFill>
                <a:latin typeface="+mj-lt"/>
                <a:ea typeface="+mj-ea"/>
                <a:cs typeface="+mj-cs"/>
              </a:rPr>
              <a:t>MSC/USACE DSO shall be notified</a:t>
            </a:r>
          </a:p>
          <a:p>
            <a:pPr lvl="1">
              <a:buFont typeface="Arial" pitchFamily="34" charset="0"/>
              <a:buChar char="•"/>
              <a:defRPr/>
            </a:pPr>
            <a:r>
              <a:rPr lang="en-US" sz="2800" kern="0" dirty="0">
                <a:solidFill>
                  <a:schemeClr val="tx2"/>
                </a:solidFill>
                <a:latin typeface="+mj-lt"/>
                <a:ea typeface="+mj-ea"/>
                <a:cs typeface="+mj-cs"/>
              </a:rPr>
              <a:t>Recorded in the Dam Safety Program Management Tools (DSPMT).</a:t>
            </a:r>
          </a:p>
          <a:p>
            <a:pPr eaLnBrk="0" hangingPunct="0">
              <a:buFont typeface="Arial" pitchFamily="34" charset="0"/>
              <a:buChar char="•"/>
              <a:defRPr/>
            </a:pPr>
            <a:endParaRPr lang="en-US" sz="2800" kern="0" dirty="0">
              <a:solidFill>
                <a:schemeClr val="tx2"/>
              </a:solidFill>
              <a:latin typeface="+mj-lt"/>
              <a:ea typeface="+mj-ea"/>
              <a:cs typeface="+mj-cs"/>
            </a:endParaRPr>
          </a:p>
          <a:p>
            <a:pPr eaLnBrk="0" hangingPunct="0">
              <a:buFont typeface="Arial" pitchFamily="34" charset="0"/>
              <a:buChar char="•"/>
              <a:defRPr/>
            </a:pPr>
            <a:r>
              <a:rPr lang="en-US" sz="2800" kern="0" dirty="0">
                <a:solidFill>
                  <a:schemeClr val="tx2"/>
                </a:solidFill>
                <a:latin typeface="+mj-lt"/>
                <a:ea typeface="+mj-ea"/>
                <a:cs typeface="+mj-cs"/>
              </a:rPr>
              <a:t>An after-action report shall be submitted to MSC AND HQUSACE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0"/>
            <a:ext cx="8229600" cy="1143000"/>
          </a:xfrm>
        </p:spPr>
        <p:txBody>
          <a:bodyPr/>
          <a:lstStyle/>
          <a:p>
            <a:r>
              <a:rPr lang="en-US" smtClean="0"/>
              <a:t>Distress Reporting Timeline</a:t>
            </a:r>
          </a:p>
        </p:txBody>
      </p:sp>
      <p:sp>
        <p:nvSpPr>
          <p:cNvPr id="4" name="Rounded Rectangle 3"/>
          <p:cNvSpPr/>
          <p:nvPr/>
        </p:nvSpPr>
        <p:spPr>
          <a:xfrm>
            <a:off x="228600" y="1447800"/>
            <a:ext cx="2133600" cy="9906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Discovery</a:t>
            </a:r>
            <a:endParaRPr lang="en-US" sz="2400" dirty="0">
              <a:solidFill>
                <a:srgbClr val="FFFFFF"/>
              </a:solidFill>
            </a:endParaRPr>
          </a:p>
        </p:txBody>
      </p:sp>
      <p:sp>
        <p:nvSpPr>
          <p:cNvPr id="5" name="Right Arrow 4"/>
          <p:cNvSpPr/>
          <p:nvPr/>
        </p:nvSpPr>
        <p:spPr>
          <a:xfrm>
            <a:off x="2362200" y="1600200"/>
            <a:ext cx="9144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3276600" y="1447800"/>
            <a:ext cx="2133600" cy="9906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OPM Calls DSO</a:t>
            </a:r>
            <a:endParaRPr lang="en-US" sz="2400" dirty="0">
              <a:solidFill>
                <a:srgbClr val="FFFFFF"/>
              </a:solidFill>
            </a:endParaRPr>
          </a:p>
        </p:txBody>
      </p:sp>
      <p:sp>
        <p:nvSpPr>
          <p:cNvPr id="7" name="Right Arrow 6"/>
          <p:cNvSpPr/>
          <p:nvPr/>
        </p:nvSpPr>
        <p:spPr>
          <a:xfrm>
            <a:off x="5410200" y="1600200"/>
            <a:ext cx="9906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ounded Rectangle 7"/>
          <p:cNvSpPr/>
          <p:nvPr/>
        </p:nvSpPr>
        <p:spPr>
          <a:xfrm>
            <a:off x="6400800" y="1219200"/>
            <a:ext cx="2133600" cy="11430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DSO Engages Tech Team</a:t>
            </a:r>
            <a:endParaRPr lang="en-US" sz="2400" dirty="0">
              <a:solidFill>
                <a:srgbClr val="FFFFFF"/>
              </a:solidFill>
            </a:endParaRPr>
          </a:p>
        </p:txBody>
      </p:sp>
      <p:sp>
        <p:nvSpPr>
          <p:cNvPr id="10" name="Right Arrow 9"/>
          <p:cNvSpPr/>
          <p:nvPr/>
        </p:nvSpPr>
        <p:spPr>
          <a:xfrm rot="5400000">
            <a:off x="7162800" y="2514600"/>
            <a:ext cx="6858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a:xfrm>
            <a:off x="6400800" y="3048000"/>
            <a:ext cx="2438400" cy="12954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Tech Team Dispatched to Site/Evaluation</a:t>
            </a:r>
            <a:endParaRPr lang="en-US" sz="2400" dirty="0">
              <a:solidFill>
                <a:srgbClr val="FFFFFF"/>
              </a:solidFill>
            </a:endParaRPr>
          </a:p>
        </p:txBody>
      </p:sp>
      <p:sp>
        <p:nvSpPr>
          <p:cNvPr id="13" name="Right Arrow 12"/>
          <p:cNvSpPr/>
          <p:nvPr/>
        </p:nvSpPr>
        <p:spPr>
          <a:xfrm rot="10800000">
            <a:off x="5486400" y="3429000"/>
            <a:ext cx="9144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a:xfrm>
            <a:off x="228600" y="2971800"/>
            <a:ext cx="2133600" cy="11430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Media Outlets Contacted</a:t>
            </a:r>
            <a:endParaRPr lang="en-US" sz="2400" dirty="0">
              <a:solidFill>
                <a:srgbClr val="FFFFFF"/>
              </a:solidFill>
            </a:endParaRPr>
          </a:p>
        </p:txBody>
      </p:sp>
      <p:sp>
        <p:nvSpPr>
          <p:cNvPr id="15" name="Right Arrow 14"/>
          <p:cNvSpPr/>
          <p:nvPr/>
        </p:nvSpPr>
        <p:spPr>
          <a:xfrm rot="10800000">
            <a:off x="2362200" y="3429000"/>
            <a:ext cx="7620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a:off x="152400" y="4800600"/>
            <a:ext cx="2209800" cy="20574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a:p>
            <a:pPr algn="ctr">
              <a:defRPr/>
            </a:pPr>
            <a:r>
              <a:rPr lang="en-US" sz="2400" dirty="0">
                <a:solidFill>
                  <a:srgbClr val="000000"/>
                </a:solidFill>
              </a:rPr>
              <a:t>Tech Team Makes Stability / Repair Decisions</a:t>
            </a:r>
            <a:endParaRPr lang="en-US" sz="2400" dirty="0">
              <a:solidFill>
                <a:srgbClr val="FFFFFF"/>
              </a:solidFill>
            </a:endParaRPr>
          </a:p>
          <a:p>
            <a:pPr algn="ctr">
              <a:defRPr/>
            </a:pPr>
            <a:endParaRPr lang="en-US" sz="2400" dirty="0">
              <a:solidFill>
                <a:srgbClr val="FFFFFF"/>
              </a:solidFill>
            </a:endParaRPr>
          </a:p>
        </p:txBody>
      </p:sp>
      <p:sp>
        <p:nvSpPr>
          <p:cNvPr id="18" name="Rounded Rectangle 17"/>
          <p:cNvSpPr/>
          <p:nvPr/>
        </p:nvSpPr>
        <p:spPr>
          <a:xfrm>
            <a:off x="3124200" y="3048000"/>
            <a:ext cx="2362200" cy="10668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DSO/DSPM Upward Reports</a:t>
            </a:r>
            <a:endParaRPr lang="en-US" sz="2400" dirty="0">
              <a:solidFill>
                <a:srgbClr val="FFFFFF"/>
              </a:solidFill>
            </a:endParaRPr>
          </a:p>
        </p:txBody>
      </p:sp>
      <p:sp>
        <p:nvSpPr>
          <p:cNvPr id="19" name="Right Arrow 18"/>
          <p:cNvSpPr/>
          <p:nvPr/>
        </p:nvSpPr>
        <p:spPr>
          <a:xfrm rot="5400000">
            <a:off x="762000" y="4267200"/>
            <a:ext cx="6858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ight Arrow 19"/>
          <p:cNvSpPr/>
          <p:nvPr/>
        </p:nvSpPr>
        <p:spPr>
          <a:xfrm>
            <a:off x="5562600" y="5562600"/>
            <a:ext cx="6858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ounded Rectangle 20"/>
          <p:cNvSpPr/>
          <p:nvPr/>
        </p:nvSpPr>
        <p:spPr>
          <a:xfrm>
            <a:off x="3200400" y="4495800"/>
            <a:ext cx="2362200" cy="23622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Emergency Contract</a:t>
            </a:r>
          </a:p>
          <a:p>
            <a:pPr algn="ctr">
              <a:defRPr/>
            </a:pPr>
            <a:r>
              <a:rPr lang="en-US" sz="2400" dirty="0">
                <a:solidFill>
                  <a:srgbClr val="000000"/>
                </a:solidFill>
              </a:rPr>
              <a:t> In-Place and Repairs Completed</a:t>
            </a:r>
            <a:endParaRPr lang="en-US" sz="2400" dirty="0">
              <a:solidFill>
                <a:srgbClr val="FFFFFF"/>
              </a:solidFill>
            </a:endParaRPr>
          </a:p>
        </p:txBody>
      </p:sp>
      <p:sp>
        <p:nvSpPr>
          <p:cNvPr id="22" name="Rounded Rectangle 21"/>
          <p:cNvSpPr/>
          <p:nvPr/>
        </p:nvSpPr>
        <p:spPr>
          <a:xfrm>
            <a:off x="6248400" y="4648200"/>
            <a:ext cx="2667000" cy="2209800"/>
          </a:xfrm>
          <a:prstGeom prst="round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Normal Operation and Follow-up Inspection</a:t>
            </a:r>
            <a:endParaRPr lang="en-US" sz="2400" dirty="0">
              <a:solidFill>
                <a:srgbClr val="FFFFFF"/>
              </a:solidFill>
            </a:endParaRPr>
          </a:p>
        </p:txBody>
      </p:sp>
      <p:sp>
        <p:nvSpPr>
          <p:cNvPr id="23" name="Right Arrow 22"/>
          <p:cNvSpPr/>
          <p:nvPr/>
        </p:nvSpPr>
        <p:spPr>
          <a:xfrm>
            <a:off x="2362200" y="5562600"/>
            <a:ext cx="838200" cy="381000"/>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600200" y="228600"/>
            <a:ext cx="75438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mtClean="0">
                <a:solidFill>
                  <a:schemeClr val="tx1"/>
                </a:solidFill>
              </a:rPr>
              <a:t> </a:t>
            </a:r>
            <a:br>
              <a:rPr lang="en-US" smtClean="0">
                <a:solidFill>
                  <a:schemeClr val="tx1"/>
                </a:solidFill>
              </a:rPr>
            </a:br>
            <a:r>
              <a:rPr lang="en-US" sz="2400" b="1" smtClean="0">
                <a:solidFill>
                  <a:schemeClr val="tx1"/>
                </a:solidFill>
              </a:rPr>
              <a:t>Keys to a Successful Dam Safety Program</a:t>
            </a:r>
            <a:r>
              <a:rPr lang="en-US" sz="2800" b="1" smtClean="0">
                <a:solidFill>
                  <a:schemeClr val="tx1"/>
                </a:solidFill>
              </a:rPr>
              <a:t/>
            </a:r>
            <a:br>
              <a:rPr lang="en-US" sz="2800" b="1" smtClean="0">
                <a:solidFill>
                  <a:schemeClr val="tx1"/>
                </a:solidFill>
              </a:rPr>
            </a:br>
            <a:r>
              <a:rPr lang="en-US" sz="2400" b="1" smtClean="0">
                <a:solidFill>
                  <a:schemeClr val="tx1"/>
                </a:solidFill>
              </a:rPr>
              <a:t>Maintenance</a:t>
            </a:r>
          </a:p>
        </p:txBody>
      </p:sp>
      <p:graphicFrame>
        <p:nvGraphicFramePr>
          <p:cNvPr id="1026" name="Object 3"/>
          <p:cNvGraphicFramePr>
            <a:graphicFrameLocks noChangeAspect="1"/>
          </p:cNvGraphicFramePr>
          <p:nvPr>
            <p:ph sz="half" idx="1"/>
          </p:nvPr>
        </p:nvGraphicFramePr>
        <p:xfrm>
          <a:off x="533400" y="1828800"/>
          <a:ext cx="3105150" cy="3352800"/>
        </p:xfrm>
        <a:graphic>
          <a:graphicData uri="http://schemas.openxmlformats.org/presentationml/2006/ole">
            <p:oleObj spid="_x0000_s1026" name="Bitmap Image" r:id="rId4" imgW="3467584" imgH="3828571" progId="PBrush">
              <p:embed/>
            </p:oleObj>
          </a:graphicData>
        </a:graphic>
      </p:graphicFrame>
      <p:sp>
        <p:nvSpPr>
          <p:cNvPr id="1028"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1029"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1030" name="Rectangle 7"/>
          <p:cNvSpPr>
            <a:spLocks noChangeArrowheads="1"/>
          </p:cNvSpPr>
          <p:nvPr/>
        </p:nvSpPr>
        <p:spPr bwMode="auto">
          <a:xfrm>
            <a:off x="457200" y="5257800"/>
            <a:ext cx="7924800" cy="1401763"/>
          </a:xfrm>
          <a:prstGeom prst="rect">
            <a:avLst/>
          </a:prstGeom>
          <a:noFill/>
          <a:ln w="9525">
            <a:noFill/>
            <a:miter lim="800000"/>
            <a:headEnd/>
            <a:tailEnd/>
          </a:ln>
        </p:spPr>
        <p:txBody>
          <a:bodyPr/>
          <a:lstStyle/>
          <a:p>
            <a:pPr marL="342900" indent="-342900">
              <a:spcBef>
                <a:spcPct val="20000"/>
              </a:spcBef>
            </a:pPr>
            <a:r>
              <a:rPr lang="en-US" b="1" u="sng"/>
              <a:t>Underwater Repair and Maintenance</a:t>
            </a:r>
            <a:r>
              <a:rPr lang="en-US" b="1"/>
              <a:t> </a:t>
            </a:r>
          </a:p>
          <a:p>
            <a:pPr marL="342900" indent="-342900">
              <a:spcBef>
                <a:spcPct val="20000"/>
              </a:spcBef>
              <a:buFontTx/>
              <a:buChar char="•"/>
            </a:pPr>
            <a:r>
              <a:rPr lang="en-US" b="1">
                <a:cs typeface="Times New Roman" pitchFamily="18" charset="0"/>
              </a:rPr>
              <a:t>On occasions features of the dam and other structures must be approached underwater.</a:t>
            </a:r>
          </a:p>
          <a:p>
            <a:pPr marL="342900" indent="-342900">
              <a:spcBef>
                <a:spcPct val="20000"/>
              </a:spcBef>
              <a:buFontTx/>
              <a:buChar char="•"/>
            </a:pPr>
            <a:r>
              <a:rPr lang="en-US" b="1">
                <a:cs typeface="Times New Roman" pitchFamily="18" charset="0"/>
              </a:rPr>
              <a:t>Experienced Corps divers are available for this activity</a:t>
            </a:r>
            <a:r>
              <a:rPr lang="en-US" b="1">
                <a:solidFill>
                  <a:srgbClr val="FFFF00"/>
                </a:solidFill>
                <a:cs typeface="Times New Roman" pitchFamily="18" charset="0"/>
              </a:rPr>
              <a:t>.</a:t>
            </a:r>
            <a:endParaRPr lang="en-US" b="1">
              <a:solidFill>
                <a:srgbClr val="FFFF00"/>
              </a:solidFill>
            </a:endParaRPr>
          </a:p>
        </p:txBody>
      </p:sp>
      <p:pic>
        <p:nvPicPr>
          <p:cNvPr id="1031" name="Picture 8" descr="DiveCrew4"/>
          <p:cNvPicPr>
            <a:picLocks noGrp="1" noChangeAspect="1" noChangeArrowheads="1"/>
          </p:cNvPicPr>
          <p:nvPr>
            <p:ph sz="half" idx="2"/>
          </p:nvPr>
        </p:nvPicPr>
        <p:blipFill>
          <a:blip r:embed="rId5" cstate="print"/>
          <a:srcRect/>
          <a:stretch>
            <a:fillRect/>
          </a:stretch>
        </p:blipFill>
        <p:spPr>
          <a:xfrm>
            <a:off x="3886200" y="1828800"/>
            <a:ext cx="4572000" cy="3352800"/>
          </a:xfrm>
          <a:noFill/>
          <a:ln w="3175">
            <a:solidFill>
              <a:srgbClr val="000000"/>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600200" y="228600"/>
            <a:ext cx="75438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mtClean="0">
                <a:solidFill>
                  <a:schemeClr val="tx1"/>
                </a:solidFill>
              </a:rPr>
              <a:t> </a:t>
            </a:r>
            <a:br>
              <a:rPr lang="en-US" smtClean="0">
                <a:solidFill>
                  <a:schemeClr val="tx1"/>
                </a:solidFill>
              </a:rPr>
            </a:br>
            <a:r>
              <a:rPr lang="en-US" sz="2400" b="1" smtClean="0">
                <a:solidFill>
                  <a:schemeClr val="tx1"/>
                </a:solidFill>
              </a:rPr>
              <a:t>Keys to a Successful Dam Safety Program</a:t>
            </a:r>
            <a:r>
              <a:rPr lang="en-US" sz="2800" b="1" smtClean="0">
                <a:solidFill>
                  <a:schemeClr val="tx1"/>
                </a:solidFill>
              </a:rPr>
              <a:t/>
            </a:r>
            <a:br>
              <a:rPr lang="en-US" sz="2800" b="1" smtClean="0">
                <a:solidFill>
                  <a:schemeClr val="tx1"/>
                </a:solidFill>
              </a:rPr>
            </a:br>
            <a:r>
              <a:rPr lang="en-US" sz="2400" b="1" smtClean="0">
                <a:solidFill>
                  <a:schemeClr val="tx1"/>
                </a:solidFill>
              </a:rPr>
              <a:t>Maintenance</a:t>
            </a:r>
          </a:p>
        </p:txBody>
      </p:sp>
      <p:sp>
        <p:nvSpPr>
          <p:cNvPr id="2052"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2053"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2054" name="Rectangle 7"/>
          <p:cNvSpPr>
            <a:spLocks noChangeArrowheads="1"/>
          </p:cNvSpPr>
          <p:nvPr/>
        </p:nvSpPr>
        <p:spPr bwMode="auto">
          <a:xfrm>
            <a:off x="609600" y="5257800"/>
            <a:ext cx="7924800" cy="1401763"/>
          </a:xfrm>
          <a:prstGeom prst="rect">
            <a:avLst/>
          </a:prstGeom>
          <a:noFill/>
          <a:ln w="9525">
            <a:noFill/>
            <a:miter lim="800000"/>
            <a:headEnd/>
            <a:tailEnd/>
          </a:ln>
        </p:spPr>
        <p:txBody>
          <a:bodyPr/>
          <a:lstStyle/>
          <a:p>
            <a:pPr marL="342900" indent="-342900">
              <a:spcBef>
                <a:spcPct val="20000"/>
              </a:spcBef>
            </a:pPr>
            <a:r>
              <a:rPr lang="en-US" b="1" u="sng"/>
              <a:t>Underwater Surveying and Monitoring</a:t>
            </a:r>
          </a:p>
          <a:p>
            <a:pPr marL="342900" indent="-342900">
              <a:spcBef>
                <a:spcPct val="20000"/>
              </a:spcBef>
              <a:buFont typeface="Arial" pitchFamily="34" charset="0"/>
              <a:buChar char="•"/>
            </a:pPr>
            <a:r>
              <a:rPr lang="en-US" b="1"/>
              <a:t>Multi beam sonar survey</a:t>
            </a:r>
          </a:p>
          <a:p>
            <a:pPr marL="342900" indent="-342900">
              <a:spcBef>
                <a:spcPct val="20000"/>
              </a:spcBef>
              <a:buFont typeface="Arial" pitchFamily="34" charset="0"/>
              <a:buChar char="•"/>
            </a:pPr>
            <a:r>
              <a:rPr lang="en-US" b="1"/>
              <a:t>Gives detailed elevations and contours of underwater features</a:t>
            </a:r>
          </a:p>
          <a:p>
            <a:pPr marL="342900" indent="-342900">
              <a:spcBef>
                <a:spcPct val="20000"/>
              </a:spcBef>
              <a:buFont typeface="Arial" pitchFamily="34" charset="0"/>
              <a:buChar char="•"/>
            </a:pPr>
            <a:r>
              <a:rPr lang="en-US" b="1"/>
              <a:t>Useful tool for monitoring scour/energy holes</a:t>
            </a:r>
          </a:p>
          <a:p>
            <a:pPr marL="342900" indent="-342900">
              <a:spcBef>
                <a:spcPct val="20000"/>
              </a:spcBef>
            </a:pPr>
            <a:endParaRPr lang="en-US" b="1">
              <a:cs typeface="Times New Roman" pitchFamily="18" charset="0"/>
            </a:endParaRPr>
          </a:p>
          <a:p>
            <a:pPr marL="342900" indent="-342900">
              <a:spcBef>
                <a:spcPct val="20000"/>
              </a:spcBef>
              <a:buFontTx/>
              <a:buChar char="•"/>
            </a:pPr>
            <a:endParaRPr lang="en-US" b="1">
              <a:cs typeface="Times New Roman" pitchFamily="18" charset="0"/>
            </a:endParaRPr>
          </a:p>
          <a:p>
            <a:pPr marL="342900" indent="-342900">
              <a:spcBef>
                <a:spcPct val="20000"/>
              </a:spcBef>
              <a:buFontTx/>
              <a:buChar char="•"/>
            </a:pPr>
            <a:endParaRPr lang="en-US" b="1"/>
          </a:p>
        </p:txBody>
      </p:sp>
      <p:sp>
        <p:nvSpPr>
          <p:cNvPr id="2055" name="Content Placeholder 7"/>
          <p:cNvSpPr>
            <a:spLocks noGrp="1"/>
          </p:cNvSpPr>
          <p:nvPr>
            <p:ph sz="half" idx="2"/>
          </p:nvPr>
        </p:nvSpPr>
        <p:spPr>
          <a:xfrm>
            <a:off x="6781800" y="1600200"/>
            <a:ext cx="1905000" cy="3733800"/>
          </a:xfrm>
        </p:spPr>
        <p:txBody>
          <a:bodyPr/>
          <a:lstStyle/>
          <a:p>
            <a:endParaRPr lang="en-US" smtClean="0"/>
          </a:p>
        </p:txBody>
      </p:sp>
      <p:graphicFrame>
        <p:nvGraphicFramePr>
          <p:cNvPr id="2050" name="Object 3"/>
          <p:cNvGraphicFramePr>
            <a:graphicFrameLocks noChangeAspect="1"/>
          </p:cNvGraphicFramePr>
          <p:nvPr/>
        </p:nvGraphicFramePr>
        <p:xfrm>
          <a:off x="533400" y="1828800"/>
          <a:ext cx="7924800" cy="3276600"/>
        </p:xfrm>
        <a:graphic>
          <a:graphicData uri="http://schemas.openxmlformats.org/presentationml/2006/ole">
            <p:oleObj spid="_x0000_s2050" name="Acrobat Document" r:id="rId4" imgW="25336800" imgH="16394400" progId="AcroExch.Document.7">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00200" y="228600"/>
            <a:ext cx="75438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mtClean="0">
                <a:solidFill>
                  <a:schemeClr val="tx1"/>
                </a:solidFill>
              </a:rPr>
              <a:t> </a:t>
            </a:r>
            <a:br>
              <a:rPr lang="en-US" smtClean="0">
                <a:solidFill>
                  <a:schemeClr val="tx1"/>
                </a:solidFill>
              </a:rPr>
            </a:br>
            <a:r>
              <a:rPr lang="en-US" sz="2400" b="1" smtClean="0">
                <a:solidFill>
                  <a:schemeClr val="tx1"/>
                </a:solidFill>
              </a:rPr>
              <a:t>Keys to a Successful Dam Safety Program</a:t>
            </a:r>
            <a:r>
              <a:rPr lang="en-US" sz="2800" b="1" smtClean="0">
                <a:solidFill>
                  <a:schemeClr val="tx1"/>
                </a:solidFill>
              </a:rPr>
              <a:t/>
            </a:r>
            <a:br>
              <a:rPr lang="en-US" sz="2800" b="1" smtClean="0">
                <a:solidFill>
                  <a:schemeClr val="tx1"/>
                </a:solidFill>
              </a:rPr>
            </a:br>
            <a:r>
              <a:rPr lang="en-US" sz="2400" b="1" smtClean="0">
                <a:solidFill>
                  <a:schemeClr val="tx1"/>
                </a:solidFill>
              </a:rPr>
              <a:t>Maintenance</a:t>
            </a:r>
          </a:p>
        </p:txBody>
      </p:sp>
      <p:sp>
        <p:nvSpPr>
          <p:cNvPr id="46083"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46084" name="Rectangle 6"/>
          <p:cNvSpPr>
            <a:spLocks noChangeArrowheads="1"/>
          </p:cNvSpPr>
          <p:nvPr/>
        </p:nvSpPr>
        <p:spPr bwMode="auto">
          <a:xfrm>
            <a:off x="3048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46085" name="Rectangle 7"/>
          <p:cNvSpPr>
            <a:spLocks noChangeArrowheads="1"/>
          </p:cNvSpPr>
          <p:nvPr/>
        </p:nvSpPr>
        <p:spPr bwMode="auto">
          <a:xfrm>
            <a:off x="609600" y="5257800"/>
            <a:ext cx="7924800" cy="1401763"/>
          </a:xfrm>
          <a:prstGeom prst="rect">
            <a:avLst/>
          </a:prstGeom>
          <a:noFill/>
          <a:ln w="9525">
            <a:noFill/>
            <a:miter lim="800000"/>
            <a:headEnd/>
            <a:tailEnd/>
          </a:ln>
        </p:spPr>
        <p:txBody>
          <a:bodyPr/>
          <a:lstStyle/>
          <a:p>
            <a:pPr marL="342900" indent="-342900">
              <a:spcBef>
                <a:spcPct val="20000"/>
              </a:spcBef>
            </a:pPr>
            <a:r>
              <a:rPr lang="en-US" b="1" u="sng"/>
              <a:t>Underwater Surveying and Monitoring</a:t>
            </a:r>
          </a:p>
          <a:p>
            <a:pPr marL="342900" indent="-342900">
              <a:spcBef>
                <a:spcPct val="20000"/>
              </a:spcBef>
              <a:buFont typeface="Arial" pitchFamily="34" charset="0"/>
              <a:buChar char="•"/>
            </a:pPr>
            <a:r>
              <a:rPr lang="en-US" b="1"/>
              <a:t>Mesotech 360 degree side scan sonar</a:t>
            </a:r>
          </a:p>
          <a:p>
            <a:pPr marL="342900" indent="-342900">
              <a:spcBef>
                <a:spcPct val="20000"/>
              </a:spcBef>
              <a:buFont typeface="Arial" pitchFamily="34" charset="0"/>
              <a:buChar char="•"/>
            </a:pPr>
            <a:r>
              <a:rPr lang="en-US" b="1"/>
              <a:t>Provides and detailed underwater picture.</a:t>
            </a:r>
          </a:p>
          <a:p>
            <a:pPr marL="342900" indent="-342900">
              <a:spcBef>
                <a:spcPct val="20000"/>
              </a:spcBef>
            </a:pPr>
            <a:endParaRPr lang="en-US" b="1">
              <a:cs typeface="Times New Roman" pitchFamily="18" charset="0"/>
            </a:endParaRPr>
          </a:p>
          <a:p>
            <a:pPr marL="342900" indent="-342900">
              <a:spcBef>
                <a:spcPct val="20000"/>
              </a:spcBef>
              <a:buFontTx/>
              <a:buChar char="•"/>
            </a:pPr>
            <a:endParaRPr lang="en-US" b="1">
              <a:cs typeface="Times New Roman" pitchFamily="18" charset="0"/>
            </a:endParaRPr>
          </a:p>
          <a:p>
            <a:pPr marL="342900" indent="-342900">
              <a:spcBef>
                <a:spcPct val="20000"/>
              </a:spcBef>
              <a:buFontTx/>
              <a:buChar char="•"/>
            </a:pPr>
            <a:endParaRPr lang="en-US" b="1">
              <a:cs typeface="Times New Roman" pitchFamily="18" charset="0"/>
            </a:endParaRPr>
          </a:p>
          <a:p>
            <a:pPr marL="342900" indent="-342900">
              <a:spcBef>
                <a:spcPct val="20000"/>
              </a:spcBef>
              <a:buFontTx/>
              <a:buChar char="•"/>
            </a:pPr>
            <a:endParaRPr lang="en-US" b="1"/>
          </a:p>
        </p:txBody>
      </p:sp>
      <p:pic>
        <p:nvPicPr>
          <p:cNvPr id="46086" name="Content Placeholder 8" descr="2-3-2011 3-23-58 PM.jpg"/>
          <p:cNvPicPr>
            <a:picLocks noGrp="1" noChangeAspect="1"/>
          </p:cNvPicPr>
          <p:nvPr>
            <p:ph sz="half" idx="2"/>
          </p:nvPr>
        </p:nvPicPr>
        <p:blipFill>
          <a:blip r:embed="rId3" cstate="print"/>
          <a:srcRect/>
          <a:stretch>
            <a:fillRect/>
          </a:stretch>
        </p:blipFill>
        <p:spPr>
          <a:xfrm>
            <a:off x="4648200" y="1752600"/>
            <a:ext cx="4038600" cy="3505200"/>
          </a:xfrm>
        </p:spPr>
      </p:pic>
      <p:pic>
        <p:nvPicPr>
          <p:cNvPr id="46087" name="Picture 9" descr="2-3-2011 3-38-24 PM.jpg"/>
          <p:cNvPicPr>
            <a:picLocks noChangeAspect="1"/>
          </p:cNvPicPr>
          <p:nvPr/>
        </p:nvPicPr>
        <p:blipFill>
          <a:blip r:embed="rId4" cstate="print"/>
          <a:srcRect/>
          <a:stretch>
            <a:fillRect/>
          </a:stretch>
        </p:blipFill>
        <p:spPr bwMode="auto">
          <a:xfrm>
            <a:off x="609600" y="1752600"/>
            <a:ext cx="37338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Remote Controlled Video Inspections</a:t>
            </a:r>
          </a:p>
        </p:txBody>
      </p:sp>
      <p:sp>
        <p:nvSpPr>
          <p:cNvPr id="47107" name="Rectangle 3"/>
          <p:cNvSpPr>
            <a:spLocks noGrp="1" noChangeArrowheads="1"/>
          </p:cNvSpPr>
          <p:nvPr>
            <p:ph type="body" sz="half" idx="1"/>
          </p:nvPr>
        </p:nvSpPr>
        <p:spPr>
          <a:xfrm>
            <a:off x="304800" y="1981200"/>
            <a:ext cx="4876800" cy="4114800"/>
          </a:xfrm>
        </p:spPr>
        <p:txBody>
          <a:bodyPr/>
          <a:lstStyle/>
          <a:p>
            <a:pPr>
              <a:lnSpc>
                <a:spcPct val="90000"/>
              </a:lnSpc>
              <a:buFont typeface="Monotype Sorts"/>
              <a:buNone/>
            </a:pPr>
            <a:r>
              <a:rPr lang="en-US" sz="2800" smtClean="0"/>
              <a:t>Remotely controlled video inspection equipment can be configured for most:</a:t>
            </a:r>
          </a:p>
          <a:p>
            <a:pPr>
              <a:lnSpc>
                <a:spcPct val="90000"/>
              </a:lnSpc>
              <a:buFont typeface="Monotype Sorts"/>
              <a:buNone/>
            </a:pPr>
            <a:endParaRPr lang="en-US" sz="2800" smtClean="0"/>
          </a:p>
          <a:p>
            <a:pPr>
              <a:lnSpc>
                <a:spcPct val="90000"/>
              </a:lnSpc>
              <a:buFontTx/>
              <a:buChar char="•"/>
            </a:pPr>
            <a:r>
              <a:rPr lang="en-US" sz="2800" smtClean="0"/>
              <a:t>Pipe diameters </a:t>
            </a:r>
          </a:p>
          <a:p>
            <a:pPr>
              <a:lnSpc>
                <a:spcPct val="90000"/>
              </a:lnSpc>
              <a:buFontTx/>
              <a:buChar char="•"/>
            </a:pPr>
            <a:endParaRPr lang="en-US" sz="2800" smtClean="0"/>
          </a:p>
          <a:p>
            <a:pPr>
              <a:lnSpc>
                <a:spcPct val="90000"/>
              </a:lnSpc>
              <a:buFontTx/>
              <a:buChar char="•"/>
            </a:pPr>
            <a:r>
              <a:rPr lang="en-US" sz="2800" smtClean="0"/>
              <a:t>Invert slopes </a:t>
            </a:r>
          </a:p>
          <a:p>
            <a:pPr>
              <a:lnSpc>
                <a:spcPct val="90000"/>
              </a:lnSpc>
              <a:buFontTx/>
              <a:buChar char="•"/>
            </a:pPr>
            <a:endParaRPr lang="en-US" sz="2800" smtClean="0"/>
          </a:p>
          <a:p>
            <a:pPr>
              <a:lnSpc>
                <a:spcPct val="90000"/>
              </a:lnSpc>
              <a:buFontTx/>
              <a:buChar char="•"/>
            </a:pPr>
            <a:r>
              <a:rPr lang="en-US" sz="2800" smtClean="0"/>
              <a:t>Conditions</a:t>
            </a:r>
          </a:p>
        </p:txBody>
      </p:sp>
      <p:sp>
        <p:nvSpPr>
          <p:cNvPr id="47108" name="Rectangle 4"/>
          <p:cNvSpPr>
            <a:spLocks noChangeArrowheads="1"/>
          </p:cNvSpPr>
          <p:nvPr/>
        </p:nvSpPr>
        <p:spPr bwMode="auto">
          <a:xfrm>
            <a:off x="685800" y="5638800"/>
            <a:ext cx="7772400" cy="914400"/>
          </a:xfrm>
          <a:prstGeom prst="rect">
            <a:avLst/>
          </a:prstGeom>
          <a:noFill/>
          <a:ln w="9525">
            <a:noFill/>
            <a:miter lim="800000"/>
            <a:headEnd/>
            <a:tailEnd/>
          </a:ln>
        </p:spPr>
        <p:txBody>
          <a:bodyPr lIns="92075" tIns="46038" rIns="92075" bIns="46038"/>
          <a:lstStyle/>
          <a:p>
            <a:pPr>
              <a:spcBef>
                <a:spcPct val="20000"/>
              </a:spcBef>
              <a:buClr>
                <a:schemeClr val="accent2"/>
              </a:buClr>
              <a:buSzPct val="55000"/>
              <a:buFont typeface="Monotype Sorts"/>
              <a:buNone/>
            </a:pPr>
            <a:endParaRPr lang="en-US" sz="2000"/>
          </a:p>
        </p:txBody>
      </p:sp>
      <p:pic>
        <p:nvPicPr>
          <p:cNvPr id="47109" name="Picture 5" descr="J:\WordPerfect\RCVI\Equip pics &amp; site pics&amp; &amp; clipart\Equip pictures\JPG\versatrax-2001-1.jpg"/>
          <p:cNvPicPr>
            <a:picLocks noGrp="1" noChangeAspect="1" noChangeArrowheads="1"/>
          </p:cNvPicPr>
          <p:nvPr>
            <p:ph type="clipArt" sz="half" idx="2"/>
          </p:nvPr>
        </p:nvPicPr>
        <p:blipFill>
          <a:blip r:embed="rId2" cstate="print"/>
          <a:srcRect/>
          <a:stretch>
            <a:fillRect/>
          </a:stretch>
        </p:blipFill>
        <p:spPr>
          <a:xfrm>
            <a:off x="6018213" y="3657600"/>
            <a:ext cx="3048000" cy="2157413"/>
          </a:xfrm>
          <a:noFill/>
        </p:spPr>
      </p:pic>
    </p:spTree>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Equipment</a:t>
            </a:r>
          </a:p>
        </p:txBody>
      </p:sp>
      <p:sp>
        <p:nvSpPr>
          <p:cNvPr id="150531" name="Rectangle 3"/>
          <p:cNvSpPr>
            <a:spLocks noGrp="1" noChangeArrowheads="1"/>
          </p:cNvSpPr>
          <p:nvPr>
            <p:ph type="body" idx="2"/>
          </p:nvPr>
        </p:nvSpPr>
        <p:spPr>
          <a:xfrm>
            <a:off x="3962400" y="2895600"/>
            <a:ext cx="4876800" cy="3200400"/>
          </a:xfrm>
        </p:spPr>
        <p:txBody>
          <a:bodyPr/>
          <a:lstStyle/>
          <a:p>
            <a:pPr>
              <a:buFontTx/>
              <a:buChar char="•"/>
            </a:pPr>
            <a:r>
              <a:rPr lang="en-US" sz="2800" smtClean="0"/>
              <a:t>Steerable</a:t>
            </a:r>
          </a:p>
          <a:p>
            <a:pPr>
              <a:buFontTx/>
              <a:buChar char="•"/>
            </a:pPr>
            <a:r>
              <a:rPr lang="en-US" sz="2800" smtClean="0"/>
              <a:t>For pipe diameters 16” +</a:t>
            </a:r>
          </a:p>
          <a:p>
            <a:pPr>
              <a:buFontTx/>
              <a:buChar char="•"/>
            </a:pPr>
            <a:r>
              <a:rPr lang="en-US" sz="2800" smtClean="0"/>
              <a:t>Tether: 1000 feet</a:t>
            </a:r>
          </a:p>
          <a:p>
            <a:pPr>
              <a:buFontTx/>
              <a:buChar char="•"/>
            </a:pPr>
            <a:r>
              <a:rPr lang="en-US" sz="2800" smtClean="0"/>
              <a:t>Depth rating: 100 feet</a:t>
            </a:r>
          </a:p>
          <a:p>
            <a:pPr>
              <a:buFontTx/>
              <a:buChar char="•"/>
            </a:pPr>
            <a:r>
              <a:rPr lang="en-US" sz="2800" smtClean="0"/>
              <a:t>Max speed: 30 ft/min</a:t>
            </a:r>
          </a:p>
          <a:p>
            <a:pPr>
              <a:buFontTx/>
              <a:buChar char="•"/>
            </a:pPr>
            <a:r>
              <a:rPr lang="en-US" sz="2800" smtClean="0"/>
              <a:t>Weight: 70 lbs </a:t>
            </a:r>
          </a:p>
        </p:txBody>
      </p:sp>
      <p:pic>
        <p:nvPicPr>
          <p:cNvPr id="150532" name="Picture 4" descr="J:\WordPerfect\RCVI\Equip pics &amp; site pics&amp; &amp; clipart\Equip pictures\JPG\versatrax-2001-1.jpg"/>
          <p:cNvPicPr>
            <a:picLocks noGrp="1" noChangeAspect="1" noChangeArrowheads="1"/>
          </p:cNvPicPr>
          <p:nvPr>
            <p:ph type="clipArt" sz="half" idx="1"/>
          </p:nvPr>
        </p:nvPicPr>
        <p:blipFill>
          <a:blip r:embed="rId2" cstate="print"/>
          <a:srcRect/>
          <a:stretch>
            <a:fillRect/>
          </a:stretch>
        </p:blipFill>
        <p:spPr>
          <a:xfrm>
            <a:off x="228600" y="3124200"/>
            <a:ext cx="3657600" cy="2589213"/>
          </a:xfrm>
          <a:noFill/>
        </p:spPr>
      </p:pic>
      <p:sp>
        <p:nvSpPr>
          <p:cNvPr id="48133" name="Text Box 5"/>
          <p:cNvSpPr txBox="1">
            <a:spLocks noChangeArrowheads="1"/>
          </p:cNvSpPr>
          <p:nvPr/>
        </p:nvSpPr>
        <p:spPr bwMode="auto">
          <a:xfrm>
            <a:off x="136525" y="2251075"/>
            <a:ext cx="3673475" cy="457200"/>
          </a:xfrm>
          <a:prstGeom prst="rect">
            <a:avLst/>
          </a:prstGeom>
          <a:noFill/>
          <a:ln w="12700" cap="sq">
            <a:noFill/>
            <a:miter lim="800000"/>
            <a:headEnd type="none" w="sm" len="sm"/>
            <a:tailEnd type="none" w="sm" len="sm"/>
          </a:ln>
        </p:spPr>
        <p:txBody>
          <a:bodyPr>
            <a:spAutoFit/>
          </a:bodyPr>
          <a:lstStyle/>
          <a:p>
            <a:endParaRPr lang="en-US"/>
          </a:p>
        </p:txBody>
      </p:sp>
      <p:sp>
        <p:nvSpPr>
          <p:cNvPr id="48134" name="Text Box 6"/>
          <p:cNvSpPr txBox="1">
            <a:spLocks noChangeArrowheads="1"/>
          </p:cNvSpPr>
          <p:nvPr/>
        </p:nvSpPr>
        <p:spPr bwMode="auto">
          <a:xfrm>
            <a:off x="304800" y="2286000"/>
            <a:ext cx="3429000" cy="457200"/>
          </a:xfrm>
          <a:prstGeom prst="rect">
            <a:avLst/>
          </a:prstGeom>
          <a:noFill/>
          <a:ln w="12700" cap="sq">
            <a:noFill/>
            <a:miter lim="800000"/>
            <a:headEnd type="none" w="sm" len="sm"/>
            <a:tailEnd type="none" w="sm" len="sm"/>
          </a:ln>
        </p:spPr>
        <p:txBody>
          <a:bodyPr>
            <a:spAutoFit/>
          </a:bodyPr>
          <a:lstStyle/>
          <a:p>
            <a:pPr>
              <a:spcBef>
                <a:spcPct val="50000"/>
              </a:spcBef>
            </a:pPr>
            <a:endParaRPr lang="en-US"/>
          </a:p>
        </p:txBody>
      </p:sp>
      <p:sp>
        <p:nvSpPr>
          <p:cNvPr id="48135" name="Rectangle 7"/>
          <p:cNvSpPr>
            <a:spLocks noChangeArrowheads="1"/>
          </p:cNvSpPr>
          <p:nvPr/>
        </p:nvSpPr>
        <p:spPr bwMode="auto">
          <a:xfrm>
            <a:off x="228600" y="2057400"/>
            <a:ext cx="4932363" cy="519113"/>
          </a:xfrm>
          <a:prstGeom prst="rect">
            <a:avLst/>
          </a:prstGeom>
          <a:noFill/>
          <a:ln w="12700" cap="sq">
            <a:noFill/>
            <a:miter lim="800000"/>
            <a:headEnd type="none" w="sm" len="sm"/>
            <a:tailEnd type="none" w="sm" len="sm"/>
          </a:ln>
        </p:spPr>
        <p:txBody>
          <a:bodyPr wrap="none">
            <a:spAutoFit/>
          </a:bodyPr>
          <a:lstStyle/>
          <a:p>
            <a:r>
              <a:rPr lang="en-US" sz="2800" b="1"/>
              <a:t>Parallel System – VersaTrax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box(in)">
                                      <p:cBhvr>
                                        <p:cTn id="7" dur="500"/>
                                        <p:tgtEl>
                                          <p:spTgt spid="1505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0531">
                                            <p:txEl>
                                              <p:pRg st="0" end="0"/>
                                            </p:txEl>
                                          </p:spTgt>
                                        </p:tgtEl>
                                        <p:attrNameLst>
                                          <p:attrName>style.visibility</p:attrName>
                                        </p:attrNameLst>
                                      </p:cBhvr>
                                      <p:to>
                                        <p:strVal val="visible"/>
                                      </p:to>
                                    </p:set>
                                    <p:animEffect transition="in" filter="box(in)">
                                      <p:cBhvr>
                                        <p:cTn id="12" dur="500"/>
                                        <p:tgtEl>
                                          <p:spTgt spid="150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0531">
                                            <p:txEl>
                                              <p:pRg st="1" end="1"/>
                                            </p:txEl>
                                          </p:spTgt>
                                        </p:tgtEl>
                                        <p:attrNameLst>
                                          <p:attrName>style.visibility</p:attrName>
                                        </p:attrNameLst>
                                      </p:cBhvr>
                                      <p:to>
                                        <p:strVal val="visible"/>
                                      </p:to>
                                    </p:set>
                                    <p:animEffect transition="in" filter="box(in)">
                                      <p:cBhvr>
                                        <p:cTn id="17" dur="500"/>
                                        <p:tgtEl>
                                          <p:spTgt spid="15053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0531">
                                            <p:txEl>
                                              <p:pRg st="2" end="2"/>
                                            </p:txEl>
                                          </p:spTgt>
                                        </p:tgtEl>
                                        <p:attrNameLst>
                                          <p:attrName>style.visibility</p:attrName>
                                        </p:attrNameLst>
                                      </p:cBhvr>
                                      <p:to>
                                        <p:strVal val="visible"/>
                                      </p:to>
                                    </p:set>
                                    <p:animEffect transition="in" filter="box(in)">
                                      <p:cBhvr>
                                        <p:cTn id="22" dur="500"/>
                                        <p:tgtEl>
                                          <p:spTgt spid="150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0531">
                                            <p:txEl>
                                              <p:pRg st="3" end="3"/>
                                            </p:txEl>
                                          </p:spTgt>
                                        </p:tgtEl>
                                        <p:attrNameLst>
                                          <p:attrName>style.visibility</p:attrName>
                                        </p:attrNameLst>
                                      </p:cBhvr>
                                      <p:to>
                                        <p:strVal val="visible"/>
                                      </p:to>
                                    </p:set>
                                    <p:animEffect transition="in" filter="box(in)">
                                      <p:cBhvr>
                                        <p:cTn id="27" dur="500"/>
                                        <p:tgtEl>
                                          <p:spTgt spid="15053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0531">
                                            <p:txEl>
                                              <p:pRg st="4" end="4"/>
                                            </p:txEl>
                                          </p:spTgt>
                                        </p:tgtEl>
                                        <p:attrNameLst>
                                          <p:attrName>style.visibility</p:attrName>
                                        </p:attrNameLst>
                                      </p:cBhvr>
                                      <p:to>
                                        <p:strVal val="visible"/>
                                      </p:to>
                                    </p:set>
                                    <p:animEffect transition="in" filter="box(in)">
                                      <p:cBhvr>
                                        <p:cTn id="32" dur="500"/>
                                        <p:tgtEl>
                                          <p:spTgt spid="15053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0531">
                                            <p:txEl>
                                              <p:pRg st="5" end="5"/>
                                            </p:txEl>
                                          </p:spTgt>
                                        </p:tgtEl>
                                        <p:attrNameLst>
                                          <p:attrName>style.visibility</p:attrName>
                                        </p:attrNameLst>
                                      </p:cBhvr>
                                      <p:to>
                                        <p:strVal val="visible"/>
                                      </p:to>
                                    </p:set>
                                    <p:animEffect transition="in" filter="box(in)">
                                      <p:cBhvr>
                                        <p:cTn id="37" dur="500"/>
                                        <p:tgtEl>
                                          <p:spTgt spid="150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Equipment </a:t>
            </a:r>
          </a:p>
        </p:txBody>
      </p:sp>
      <p:sp>
        <p:nvSpPr>
          <p:cNvPr id="49155" name="Rectangle 3"/>
          <p:cNvSpPr>
            <a:spLocks noGrp="1" noChangeArrowheads="1"/>
          </p:cNvSpPr>
          <p:nvPr>
            <p:ph type="body" sz="half" idx="2"/>
          </p:nvPr>
        </p:nvSpPr>
        <p:spPr>
          <a:xfrm>
            <a:off x="4419600" y="3505200"/>
            <a:ext cx="4495800" cy="2667000"/>
          </a:xfrm>
        </p:spPr>
        <p:txBody>
          <a:bodyPr/>
          <a:lstStyle/>
          <a:p>
            <a:pPr>
              <a:buFontTx/>
              <a:buChar char="•"/>
            </a:pPr>
            <a:r>
              <a:rPr lang="en-US" sz="2800" smtClean="0"/>
              <a:t>For pipe diameters 6 to 15”</a:t>
            </a:r>
          </a:p>
          <a:p>
            <a:pPr>
              <a:buFontTx/>
              <a:buChar char="•"/>
            </a:pPr>
            <a:r>
              <a:rPr lang="en-US" sz="2800" smtClean="0"/>
              <a:t>Tether: 1000 feet</a:t>
            </a:r>
          </a:p>
          <a:p>
            <a:pPr>
              <a:buFontTx/>
              <a:buChar char="•"/>
            </a:pPr>
            <a:r>
              <a:rPr lang="en-US" sz="2800" smtClean="0"/>
              <a:t>Depth rating: 100 feet</a:t>
            </a:r>
          </a:p>
          <a:p>
            <a:pPr>
              <a:buFontTx/>
              <a:buChar char="•"/>
            </a:pPr>
            <a:r>
              <a:rPr lang="en-US" sz="2800" smtClean="0"/>
              <a:t>Max speed: 30 ft/min</a:t>
            </a:r>
          </a:p>
          <a:p>
            <a:pPr>
              <a:buFontTx/>
              <a:buChar char="•"/>
            </a:pPr>
            <a:r>
              <a:rPr lang="en-US" sz="2800" smtClean="0"/>
              <a:t>Weight: 60 lbs</a:t>
            </a:r>
          </a:p>
        </p:txBody>
      </p:sp>
      <p:sp>
        <p:nvSpPr>
          <p:cNvPr id="49156" name="Text Box 4"/>
          <p:cNvSpPr txBox="1">
            <a:spLocks noChangeArrowheads="1"/>
          </p:cNvSpPr>
          <p:nvPr/>
        </p:nvSpPr>
        <p:spPr bwMode="auto">
          <a:xfrm>
            <a:off x="685800" y="2514600"/>
            <a:ext cx="4572000" cy="519113"/>
          </a:xfrm>
          <a:prstGeom prst="rect">
            <a:avLst/>
          </a:prstGeom>
          <a:noFill/>
          <a:ln w="12700" cap="sq">
            <a:noFill/>
            <a:miter lim="800000"/>
            <a:headEnd type="none" w="sm" len="sm"/>
            <a:tailEnd type="none" w="sm" len="sm"/>
          </a:ln>
        </p:spPr>
        <p:txBody>
          <a:bodyPr>
            <a:spAutoFit/>
          </a:bodyPr>
          <a:lstStyle/>
          <a:p>
            <a:pPr>
              <a:spcBef>
                <a:spcPct val="50000"/>
              </a:spcBef>
            </a:pPr>
            <a:r>
              <a:rPr lang="en-US" sz="2800" b="1"/>
              <a:t>MiniTracs In-line System </a:t>
            </a:r>
          </a:p>
        </p:txBody>
      </p:sp>
      <p:pic>
        <p:nvPicPr>
          <p:cNvPr id="49157" name="Picture 5" descr="H:\CCOOPER\WordPerfect\RCVI\Equip pics &amp; site pics&amp; &amp; clipart\Equip pictures\JPG\minintrac - new.jpg"/>
          <p:cNvPicPr>
            <a:picLocks noGrp="1" noChangeAspect="1" noChangeArrowheads="1"/>
          </p:cNvPicPr>
          <p:nvPr>
            <p:ph type="clipArt" sz="half" idx="1"/>
          </p:nvPr>
        </p:nvPicPr>
        <p:blipFill>
          <a:blip r:embed="rId2" cstate="print"/>
          <a:srcRect/>
          <a:stretch>
            <a:fillRect/>
          </a:stretch>
        </p:blipFill>
        <p:spPr>
          <a:xfrm>
            <a:off x="1905000" y="3124200"/>
            <a:ext cx="869950" cy="3124200"/>
          </a:xfrm>
          <a:noFill/>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304800"/>
            <a:ext cx="8229600" cy="1219200"/>
          </a:xfrm>
        </p:spPr>
        <p:txBody>
          <a:bodyPr/>
          <a:lstStyle/>
          <a:p>
            <a:pPr eaLnBrk="1" hangingPunct="1">
              <a:buFont typeface="Wingdings" pitchFamily="2" charset="2"/>
              <a:buNone/>
            </a:pPr>
            <a:r>
              <a:rPr lang="en-US" smtClean="0"/>
              <a:t>		</a:t>
            </a:r>
            <a:endParaRPr lang="en-US" b="1" smtClean="0">
              <a:solidFill>
                <a:srgbClr val="FF0000"/>
              </a:solidFill>
            </a:endParaRPr>
          </a:p>
          <a:p>
            <a:pPr eaLnBrk="1" hangingPunct="1">
              <a:buFont typeface="Wingdings" pitchFamily="2" charset="2"/>
              <a:buNone/>
            </a:pPr>
            <a:r>
              <a:rPr lang="en-US" smtClean="0"/>
              <a:t>		</a:t>
            </a:r>
          </a:p>
        </p:txBody>
      </p:sp>
      <p:sp>
        <p:nvSpPr>
          <p:cNvPr id="24579" name="Title 3"/>
          <p:cNvSpPr>
            <a:spLocks noGrp="1"/>
          </p:cNvSpPr>
          <p:nvPr>
            <p:ph type="title"/>
          </p:nvPr>
        </p:nvSpPr>
        <p:spPr>
          <a:xfrm>
            <a:off x="3276600" y="1447800"/>
            <a:ext cx="5867400" cy="1143000"/>
          </a:xfrm>
        </p:spPr>
        <p:txBody>
          <a:bodyPr/>
          <a:lstStyle/>
          <a:p>
            <a:r>
              <a:rPr lang="en-US" smtClean="0"/>
              <a:t>FIRST -</a:t>
            </a:r>
            <a:br>
              <a:rPr lang="en-US" smtClean="0"/>
            </a:br>
            <a:r>
              <a:rPr lang="en-US" smtClean="0"/>
              <a:t>“DO NO HARM”</a:t>
            </a:r>
          </a:p>
        </p:txBody>
      </p:sp>
      <p:pic>
        <p:nvPicPr>
          <p:cNvPr id="24580" name="Picture 5" descr="Dealing with Gov Trip"/>
          <p:cNvPicPr>
            <a:picLocks noChangeAspect="1" noChangeArrowheads="1"/>
          </p:cNvPicPr>
          <p:nvPr/>
        </p:nvPicPr>
        <p:blipFill>
          <a:blip r:embed="rId2" cstate="print"/>
          <a:srcRect/>
          <a:stretch>
            <a:fillRect/>
          </a:stretch>
        </p:blipFill>
        <p:spPr bwMode="auto">
          <a:xfrm>
            <a:off x="0" y="990600"/>
            <a:ext cx="4002088"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Equipment</a:t>
            </a:r>
          </a:p>
        </p:txBody>
      </p:sp>
      <p:sp>
        <p:nvSpPr>
          <p:cNvPr id="50179" name="Rectangle 3"/>
          <p:cNvSpPr>
            <a:spLocks noGrp="1" noChangeArrowheads="1"/>
          </p:cNvSpPr>
          <p:nvPr>
            <p:ph type="body" sz="half" idx="2"/>
          </p:nvPr>
        </p:nvSpPr>
        <p:spPr>
          <a:xfrm>
            <a:off x="4419600" y="3048000"/>
            <a:ext cx="4495800" cy="3048000"/>
          </a:xfrm>
        </p:spPr>
        <p:txBody>
          <a:bodyPr/>
          <a:lstStyle/>
          <a:p>
            <a:pPr>
              <a:buFontTx/>
              <a:buChar char="•"/>
            </a:pPr>
            <a:r>
              <a:rPr lang="en-US" sz="2400" smtClean="0"/>
              <a:t>For pipe diameters 4 to 6”</a:t>
            </a:r>
          </a:p>
          <a:p>
            <a:pPr>
              <a:buFontTx/>
              <a:buChar char="•"/>
            </a:pPr>
            <a:r>
              <a:rPr lang="en-US" sz="2400" smtClean="0"/>
              <a:t>Tether: 500 feet</a:t>
            </a:r>
          </a:p>
          <a:p>
            <a:pPr>
              <a:buFontTx/>
              <a:buChar char="•"/>
            </a:pPr>
            <a:r>
              <a:rPr lang="en-US" sz="2400" smtClean="0"/>
              <a:t>Depth rating: 100 feet</a:t>
            </a:r>
          </a:p>
          <a:p>
            <a:pPr>
              <a:buFontTx/>
              <a:buChar char="•"/>
            </a:pPr>
            <a:r>
              <a:rPr lang="en-US" sz="2400" smtClean="0"/>
              <a:t>Max speed: 30 ft/min</a:t>
            </a:r>
          </a:p>
          <a:p>
            <a:pPr>
              <a:buFontTx/>
              <a:buChar char="•"/>
            </a:pPr>
            <a:r>
              <a:rPr lang="en-US" sz="2400" smtClean="0"/>
              <a:t>Weight: 50 lbs </a:t>
            </a:r>
          </a:p>
          <a:p>
            <a:pPr>
              <a:buFont typeface="Monotype Sorts"/>
              <a:buNone/>
            </a:pPr>
            <a:endParaRPr lang="en-US" sz="2400" smtClean="0"/>
          </a:p>
        </p:txBody>
      </p:sp>
      <p:pic>
        <p:nvPicPr>
          <p:cNvPr id="50180" name="Picture 4" descr="J:\WordPerfect\RCVI\Equip pics &amp; site pics&amp; &amp; clipart\Equip pictures\JPG\microspector-power-supply.jpg"/>
          <p:cNvPicPr>
            <a:picLocks noGrp="1" noChangeAspect="1" noChangeArrowheads="1"/>
          </p:cNvPicPr>
          <p:nvPr>
            <p:ph type="clipArt" sz="half" idx="1"/>
          </p:nvPr>
        </p:nvPicPr>
        <p:blipFill>
          <a:blip r:embed="rId2" cstate="print"/>
          <a:srcRect/>
          <a:stretch>
            <a:fillRect/>
          </a:stretch>
        </p:blipFill>
        <p:spPr>
          <a:xfrm>
            <a:off x="457200" y="3276600"/>
            <a:ext cx="3886200" cy="1685925"/>
          </a:xfrm>
          <a:noFill/>
        </p:spPr>
      </p:pic>
      <p:sp>
        <p:nvSpPr>
          <p:cNvPr id="50181" name="Text Box 5"/>
          <p:cNvSpPr txBox="1">
            <a:spLocks noChangeArrowheads="1"/>
          </p:cNvSpPr>
          <p:nvPr/>
        </p:nvSpPr>
        <p:spPr bwMode="auto">
          <a:xfrm>
            <a:off x="533400" y="2057400"/>
            <a:ext cx="4724400" cy="519113"/>
          </a:xfrm>
          <a:prstGeom prst="rect">
            <a:avLst/>
          </a:prstGeom>
          <a:noFill/>
          <a:ln w="12700" cap="sq">
            <a:noFill/>
            <a:miter lim="800000"/>
            <a:headEnd type="none" w="sm" len="sm"/>
            <a:tailEnd type="none" w="sm" len="sm"/>
          </a:ln>
        </p:spPr>
        <p:txBody>
          <a:bodyPr>
            <a:spAutoFit/>
          </a:bodyPr>
          <a:lstStyle/>
          <a:p>
            <a:pPr>
              <a:spcBef>
                <a:spcPct val="50000"/>
              </a:spcBef>
            </a:pPr>
            <a:r>
              <a:rPr lang="en-US" sz="2800" b="1"/>
              <a:t>MicroTracs In-line System </a:t>
            </a:r>
          </a:p>
        </p:txBody>
      </p:sp>
    </p:spTree>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Structural integrity</a:t>
            </a:r>
          </a:p>
        </p:txBody>
      </p:sp>
      <p:sp>
        <p:nvSpPr>
          <p:cNvPr id="51203" name="Rectangle 3"/>
          <p:cNvSpPr>
            <a:spLocks noGrp="1" noChangeArrowheads="1"/>
          </p:cNvSpPr>
          <p:nvPr>
            <p:ph type="body" sz="half" idx="1"/>
          </p:nvPr>
        </p:nvSpPr>
        <p:spPr>
          <a:xfrm>
            <a:off x="304800" y="1981200"/>
            <a:ext cx="3886200" cy="4114800"/>
          </a:xfrm>
        </p:spPr>
        <p:txBody>
          <a:bodyPr/>
          <a:lstStyle/>
          <a:p>
            <a:pPr>
              <a:buFont typeface="Monotype Sorts"/>
              <a:buNone/>
            </a:pPr>
            <a:r>
              <a:rPr lang="en-US" sz="2400" smtClean="0"/>
              <a:t>Davis Creek Dam, NE</a:t>
            </a:r>
          </a:p>
          <a:p>
            <a:pPr>
              <a:buFont typeface="Monotype Sorts"/>
              <a:buNone/>
            </a:pPr>
            <a:r>
              <a:rPr lang="en-US" sz="2400" smtClean="0"/>
              <a:t>Toe drain – HDPE</a:t>
            </a:r>
          </a:p>
          <a:p>
            <a:pPr>
              <a:buFont typeface="Monotype Sorts"/>
              <a:buNone/>
            </a:pPr>
            <a:r>
              <a:rPr lang="en-US" sz="2400" smtClean="0"/>
              <a:t>Crown collapse</a:t>
            </a:r>
          </a:p>
        </p:txBody>
      </p:sp>
      <p:sp>
        <p:nvSpPr>
          <p:cNvPr id="51204" name="Rectangle 4"/>
          <p:cNvSpPr>
            <a:spLocks noGrp="1" noChangeArrowheads="1"/>
          </p:cNvSpPr>
          <p:nvPr>
            <p:ph type="body" sz="half" idx="2"/>
          </p:nvPr>
        </p:nvSpPr>
        <p:spPr>
          <a:xfrm>
            <a:off x="4876800" y="1981200"/>
            <a:ext cx="3810000" cy="4114800"/>
          </a:xfrm>
        </p:spPr>
        <p:txBody>
          <a:bodyPr/>
          <a:lstStyle/>
          <a:p>
            <a:pPr>
              <a:buFont typeface="Monotype Sorts"/>
              <a:buNone/>
            </a:pPr>
            <a:r>
              <a:rPr lang="en-US" sz="2400" smtClean="0"/>
              <a:t>San Justo Dam, CA</a:t>
            </a:r>
          </a:p>
          <a:p>
            <a:pPr>
              <a:buFont typeface="Monotype Sorts"/>
              <a:buNone/>
            </a:pPr>
            <a:r>
              <a:rPr lang="en-US" sz="2400" smtClean="0"/>
              <a:t>Toe drain - HDPE</a:t>
            </a:r>
          </a:p>
          <a:p>
            <a:pPr>
              <a:buFont typeface="Monotype Sorts"/>
              <a:buNone/>
            </a:pPr>
            <a:r>
              <a:rPr lang="en-US" sz="2400" smtClean="0"/>
              <a:t>Crown collapse</a:t>
            </a:r>
          </a:p>
          <a:p>
            <a:pPr>
              <a:buFont typeface="Monotype Sorts"/>
              <a:buNone/>
            </a:pPr>
            <a:endParaRPr lang="en-US" sz="2400" smtClean="0"/>
          </a:p>
        </p:txBody>
      </p:sp>
      <p:pic>
        <p:nvPicPr>
          <p:cNvPr id="51205" name="Picture 5" descr="J:\WordPerfect\RCVI\Video capture pictures\Toe drain\JPG\Davis Creek jpg\Davis Creek toe drain HDPE 12-inch crown failure view #2 Nov 2000.tif"/>
          <p:cNvPicPr>
            <a:picLocks noChangeAspect="1" noChangeArrowheads="1"/>
          </p:cNvPicPr>
          <p:nvPr/>
        </p:nvPicPr>
        <p:blipFill>
          <a:blip r:embed="rId2" cstate="print"/>
          <a:srcRect/>
          <a:stretch>
            <a:fillRect/>
          </a:stretch>
        </p:blipFill>
        <p:spPr bwMode="auto">
          <a:xfrm>
            <a:off x="304800" y="3657600"/>
            <a:ext cx="3505200" cy="2630488"/>
          </a:xfrm>
          <a:prstGeom prst="rect">
            <a:avLst/>
          </a:prstGeom>
          <a:noFill/>
          <a:ln w="9525">
            <a:noFill/>
            <a:miter lim="800000"/>
            <a:headEnd/>
            <a:tailEnd/>
          </a:ln>
        </p:spPr>
      </p:pic>
      <p:pic>
        <p:nvPicPr>
          <p:cNvPr id="51206" name="Picture 6" descr="H:\CCOOPER\WordPerfect\RCVI\Video capture pictures\Toe drain\JPG\San Justo jpg\San Justo toe drain HDPE 18-inch 76.2ft Aug 2000.tif"/>
          <p:cNvPicPr>
            <a:picLocks noChangeAspect="1" noChangeArrowheads="1"/>
          </p:cNvPicPr>
          <p:nvPr/>
        </p:nvPicPr>
        <p:blipFill>
          <a:blip r:embed="rId3" cstate="print"/>
          <a:srcRect/>
          <a:stretch>
            <a:fillRect/>
          </a:stretch>
        </p:blipFill>
        <p:spPr bwMode="auto">
          <a:xfrm>
            <a:off x="4953000" y="3657600"/>
            <a:ext cx="3489325" cy="261778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Structural integrity</a:t>
            </a:r>
          </a:p>
        </p:txBody>
      </p:sp>
      <p:sp>
        <p:nvSpPr>
          <p:cNvPr id="52227" name="Rectangle 3"/>
          <p:cNvSpPr>
            <a:spLocks noGrp="1" noChangeArrowheads="1"/>
          </p:cNvSpPr>
          <p:nvPr>
            <p:ph type="body" idx="1"/>
          </p:nvPr>
        </p:nvSpPr>
        <p:spPr/>
        <p:txBody>
          <a:bodyPr/>
          <a:lstStyle/>
          <a:p>
            <a:pPr>
              <a:buFont typeface="Monotype Sorts"/>
              <a:buNone/>
            </a:pPr>
            <a:r>
              <a:rPr lang="en-US" sz="2800" smtClean="0"/>
              <a:t>Wheatfields Dam, AZ</a:t>
            </a:r>
          </a:p>
          <a:p>
            <a:pPr>
              <a:buFont typeface="Monotype Sorts"/>
              <a:buNone/>
            </a:pPr>
            <a:r>
              <a:rPr lang="en-US" sz="2800" smtClean="0"/>
              <a:t>Outlet works conduit - CMP</a:t>
            </a:r>
          </a:p>
          <a:p>
            <a:pPr>
              <a:buFont typeface="Monotype Sorts"/>
              <a:buNone/>
            </a:pPr>
            <a:r>
              <a:rPr lang="en-US" sz="2800" smtClean="0"/>
              <a:t>Corrosion</a:t>
            </a:r>
          </a:p>
        </p:txBody>
      </p:sp>
      <p:pic>
        <p:nvPicPr>
          <p:cNvPr id="52228" name="Picture 4" descr="H:\CCOOPER\WordPerfect\RCVI\Video capture pictures\Outlet works\JPG\Wheatfields\Wheatfields ow CMP 24-inch joint gasket Apr 2000.JPG"/>
          <p:cNvPicPr>
            <a:picLocks noChangeAspect="1" noChangeArrowheads="1"/>
          </p:cNvPicPr>
          <p:nvPr/>
        </p:nvPicPr>
        <p:blipFill>
          <a:blip r:embed="rId2" cstate="print"/>
          <a:srcRect/>
          <a:stretch>
            <a:fillRect/>
          </a:stretch>
        </p:blipFill>
        <p:spPr bwMode="auto">
          <a:xfrm>
            <a:off x="4876800" y="3657600"/>
            <a:ext cx="3352800" cy="25146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Structural integrity</a:t>
            </a:r>
          </a:p>
        </p:txBody>
      </p:sp>
      <p:sp>
        <p:nvSpPr>
          <p:cNvPr id="53251" name="Rectangle 3"/>
          <p:cNvSpPr>
            <a:spLocks noGrp="1" noChangeArrowheads="1"/>
          </p:cNvSpPr>
          <p:nvPr>
            <p:ph type="body" idx="1"/>
          </p:nvPr>
        </p:nvSpPr>
        <p:spPr/>
        <p:txBody>
          <a:bodyPr/>
          <a:lstStyle/>
          <a:p>
            <a:pPr>
              <a:buFont typeface="Monotype Sorts"/>
              <a:buNone/>
            </a:pPr>
            <a:r>
              <a:rPr lang="en-US" sz="2800" smtClean="0"/>
              <a:t>Wheatfields Dam, AZ</a:t>
            </a:r>
          </a:p>
          <a:p>
            <a:pPr>
              <a:buFont typeface="Monotype Sorts"/>
              <a:buNone/>
            </a:pPr>
            <a:r>
              <a:rPr lang="en-US" sz="2800" smtClean="0"/>
              <a:t>Toe drain – Clay tile</a:t>
            </a:r>
          </a:p>
          <a:p>
            <a:pPr>
              <a:buFont typeface="Monotype Sorts"/>
              <a:buNone/>
            </a:pPr>
            <a:r>
              <a:rPr lang="en-US" sz="2800" smtClean="0"/>
              <a:t>Crown failure</a:t>
            </a:r>
          </a:p>
        </p:txBody>
      </p:sp>
      <p:pic>
        <p:nvPicPr>
          <p:cNvPr id="53252" name="Picture 4" descr="J:\WordPerfect\RCVI\Video capture pictures\Toe drain\JPG\Wheatfields jpg\Fig 2.JPG"/>
          <p:cNvPicPr>
            <a:picLocks noChangeAspect="1" noChangeArrowheads="1"/>
          </p:cNvPicPr>
          <p:nvPr/>
        </p:nvPicPr>
        <p:blipFill>
          <a:blip r:embed="rId2" cstate="print"/>
          <a:srcRect/>
          <a:stretch>
            <a:fillRect/>
          </a:stretch>
        </p:blipFill>
        <p:spPr bwMode="auto">
          <a:xfrm>
            <a:off x="4648200" y="3486150"/>
            <a:ext cx="3581400" cy="26860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Structural integrity</a:t>
            </a:r>
          </a:p>
        </p:txBody>
      </p:sp>
      <p:sp>
        <p:nvSpPr>
          <p:cNvPr id="54275" name="Rectangle 3"/>
          <p:cNvSpPr>
            <a:spLocks noGrp="1" noChangeArrowheads="1"/>
          </p:cNvSpPr>
          <p:nvPr>
            <p:ph type="body" idx="1"/>
          </p:nvPr>
        </p:nvSpPr>
        <p:spPr/>
        <p:txBody>
          <a:bodyPr/>
          <a:lstStyle/>
          <a:p>
            <a:pPr>
              <a:buFont typeface="Monotype Sorts"/>
              <a:buNone/>
            </a:pPr>
            <a:r>
              <a:rPr lang="en-US" sz="2800" smtClean="0"/>
              <a:t>Echo Dam, UT</a:t>
            </a:r>
          </a:p>
          <a:p>
            <a:pPr>
              <a:buFont typeface="Monotype Sorts"/>
              <a:buNone/>
            </a:pPr>
            <a:r>
              <a:rPr lang="en-US" sz="2800" smtClean="0"/>
              <a:t>Toe drain – Clay tile</a:t>
            </a:r>
          </a:p>
          <a:p>
            <a:pPr>
              <a:buFont typeface="Monotype Sorts"/>
              <a:buNone/>
            </a:pPr>
            <a:r>
              <a:rPr lang="en-US" sz="2800" smtClean="0"/>
              <a:t>Joint offsets</a:t>
            </a:r>
          </a:p>
        </p:txBody>
      </p:sp>
      <p:pic>
        <p:nvPicPr>
          <p:cNvPr id="54276" name="Picture 4" descr="J:\WordPerfect\RCVI\Video capture pictures\Toe drain\JPG\Echo\Fig 5.JPG"/>
          <p:cNvPicPr>
            <a:picLocks noChangeAspect="1" noChangeArrowheads="1"/>
          </p:cNvPicPr>
          <p:nvPr/>
        </p:nvPicPr>
        <p:blipFill>
          <a:blip r:embed="rId2" cstate="print"/>
          <a:srcRect/>
          <a:stretch>
            <a:fillRect/>
          </a:stretch>
        </p:blipFill>
        <p:spPr bwMode="auto">
          <a:xfrm>
            <a:off x="4572000" y="3429000"/>
            <a:ext cx="3657600" cy="27432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Obstructions</a:t>
            </a:r>
          </a:p>
        </p:txBody>
      </p:sp>
      <p:sp>
        <p:nvSpPr>
          <p:cNvPr id="55299" name="Rectangle 3"/>
          <p:cNvSpPr>
            <a:spLocks noGrp="1" noChangeArrowheads="1"/>
          </p:cNvSpPr>
          <p:nvPr>
            <p:ph type="body" idx="1"/>
          </p:nvPr>
        </p:nvSpPr>
        <p:spPr/>
        <p:txBody>
          <a:bodyPr/>
          <a:lstStyle/>
          <a:p>
            <a:pPr>
              <a:buFont typeface="Monotype Sorts"/>
              <a:buNone/>
            </a:pPr>
            <a:r>
              <a:rPr lang="en-US" sz="2800" smtClean="0"/>
              <a:t>Sherman Dam, NE</a:t>
            </a:r>
          </a:p>
          <a:p>
            <a:pPr>
              <a:buFont typeface="Monotype Sorts"/>
              <a:buNone/>
            </a:pPr>
            <a:r>
              <a:rPr lang="en-US" sz="2800" smtClean="0"/>
              <a:t>Toe drain – Asbestos cement</a:t>
            </a:r>
          </a:p>
          <a:p>
            <a:pPr>
              <a:buFont typeface="Monotype Sorts"/>
              <a:buNone/>
            </a:pPr>
            <a:r>
              <a:rPr lang="en-US" sz="2800" smtClean="0"/>
              <a:t>Perforation plugging</a:t>
            </a:r>
          </a:p>
        </p:txBody>
      </p:sp>
      <p:pic>
        <p:nvPicPr>
          <p:cNvPr id="55300" name="Picture 4" descr="H:\CCOOPER\WordPerfect\RCVI\Video capture pictures\Toe drain\JPG\Sherman jpg\Sherman toe drain asbestos cement 12-inch blk perf wtr press Nov 2000.JPG"/>
          <p:cNvPicPr>
            <a:picLocks noChangeAspect="1" noChangeArrowheads="1"/>
          </p:cNvPicPr>
          <p:nvPr/>
        </p:nvPicPr>
        <p:blipFill>
          <a:blip r:embed="rId2" cstate="print"/>
          <a:srcRect/>
          <a:stretch>
            <a:fillRect/>
          </a:stretch>
        </p:blipFill>
        <p:spPr bwMode="auto">
          <a:xfrm>
            <a:off x="4876800" y="3657600"/>
            <a:ext cx="3352800" cy="2514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mtClean="0"/>
              <a:t>Obstructions</a:t>
            </a:r>
          </a:p>
        </p:txBody>
      </p:sp>
      <p:sp>
        <p:nvSpPr>
          <p:cNvPr id="56323" name="Rectangle 3"/>
          <p:cNvSpPr>
            <a:spLocks noGrp="1" noChangeArrowheads="1"/>
          </p:cNvSpPr>
          <p:nvPr>
            <p:ph type="body" idx="1"/>
          </p:nvPr>
        </p:nvSpPr>
        <p:spPr/>
        <p:txBody>
          <a:bodyPr/>
          <a:lstStyle/>
          <a:p>
            <a:pPr>
              <a:buFont typeface="Monotype Sorts"/>
              <a:buNone/>
            </a:pPr>
            <a:r>
              <a:rPr lang="en-US" sz="2800" smtClean="0"/>
              <a:t>Pablo Dam, MT</a:t>
            </a:r>
          </a:p>
          <a:p>
            <a:pPr>
              <a:buFont typeface="Monotype Sorts"/>
              <a:buNone/>
            </a:pPr>
            <a:r>
              <a:rPr lang="en-US" sz="2800" smtClean="0"/>
              <a:t>Toe drain - HDPE</a:t>
            </a:r>
          </a:p>
          <a:p>
            <a:pPr>
              <a:buFont typeface="Monotype Sorts"/>
              <a:buNone/>
            </a:pPr>
            <a:r>
              <a:rPr lang="en-US" sz="2800" smtClean="0"/>
              <a:t>Iron related and slime forming bacteria</a:t>
            </a:r>
          </a:p>
        </p:txBody>
      </p:sp>
      <p:pic>
        <p:nvPicPr>
          <p:cNvPr id="56324" name="Picture 4" descr="J:\WordPerfect\RCVI\Video capture pictures\Toe drain\JPG\Pablo jpg\Fig 2.JPG"/>
          <p:cNvPicPr>
            <a:picLocks noChangeAspect="1" noChangeArrowheads="1"/>
          </p:cNvPicPr>
          <p:nvPr/>
        </p:nvPicPr>
        <p:blipFill>
          <a:blip r:embed="rId2" cstate="print"/>
          <a:srcRect/>
          <a:stretch>
            <a:fillRect/>
          </a:stretch>
        </p:blipFill>
        <p:spPr bwMode="auto">
          <a:xfrm>
            <a:off x="4648200" y="3524250"/>
            <a:ext cx="3505200" cy="2628900"/>
          </a:xfrm>
          <a:prstGeom prst="rect">
            <a:avLst/>
          </a:prstGeom>
          <a:noFill/>
          <a:ln w="9525">
            <a:noFill/>
            <a:miter lim="800000"/>
            <a:headEnd/>
            <a:tailEnd/>
          </a:ln>
        </p:spPr>
      </p:pic>
      <p:pic>
        <p:nvPicPr>
          <p:cNvPr id="56325" name="Picture 5" descr="J:\WordPerfect\RCVI\Video capture pictures\Toe drain\JPG\Pablo jpg\Fig 3.JPG"/>
          <p:cNvPicPr>
            <a:picLocks noChangeAspect="1" noChangeArrowheads="1"/>
          </p:cNvPicPr>
          <p:nvPr/>
        </p:nvPicPr>
        <p:blipFill>
          <a:blip r:embed="rId3" cstate="print"/>
          <a:srcRect/>
          <a:stretch>
            <a:fillRect/>
          </a:stretch>
        </p:blipFill>
        <p:spPr bwMode="auto">
          <a:xfrm>
            <a:off x="838200" y="3524250"/>
            <a:ext cx="3505200" cy="26289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Drain Cleaning</a:t>
            </a:r>
          </a:p>
        </p:txBody>
      </p:sp>
      <p:sp>
        <p:nvSpPr>
          <p:cNvPr id="57347" name="Content Placeholder 2"/>
          <p:cNvSpPr>
            <a:spLocks noGrp="1"/>
          </p:cNvSpPr>
          <p:nvPr>
            <p:ph idx="1"/>
          </p:nvPr>
        </p:nvSpPr>
        <p:spPr/>
        <p:txBody>
          <a:bodyPr/>
          <a:lstStyle/>
          <a:p>
            <a:r>
              <a:rPr lang="en-US" smtClean="0"/>
              <a:t>Relief Wells</a:t>
            </a:r>
          </a:p>
          <a:p>
            <a:r>
              <a:rPr lang="en-US" smtClean="0"/>
              <a:t>Toe Drains</a:t>
            </a:r>
          </a:p>
          <a:p>
            <a:r>
              <a:rPr lang="en-US" smtClean="0"/>
              <a:t>Uplift Drains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Reasons for Drain Cleaning</a:t>
            </a:r>
          </a:p>
        </p:txBody>
      </p:sp>
      <p:sp>
        <p:nvSpPr>
          <p:cNvPr id="58371" name="Rectangle 3"/>
          <p:cNvSpPr>
            <a:spLocks noGrp="1" noChangeArrowheads="1"/>
          </p:cNvSpPr>
          <p:nvPr>
            <p:ph type="body" idx="1"/>
          </p:nvPr>
        </p:nvSpPr>
        <p:spPr/>
        <p:txBody>
          <a:bodyPr/>
          <a:lstStyle/>
          <a:p>
            <a:r>
              <a:rPr lang="en-US" smtClean="0"/>
              <a:t>Maintains a Key Feature in Structure/Foundations</a:t>
            </a:r>
          </a:p>
          <a:p>
            <a:r>
              <a:rPr lang="en-US" smtClean="0"/>
              <a:t>Maintains Stability of Structure/Fdn</a:t>
            </a:r>
          </a:p>
          <a:p>
            <a:r>
              <a:rPr lang="en-US" smtClean="0"/>
              <a:t>Drains Can Permanently Lose Effectiveness w/Time</a:t>
            </a:r>
          </a:p>
          <a:p>
            <a:r>
              <a:rPr lang="en-US" smtClean="0"/>
              <a:t>Delayed Maintenance - Eventual Cleaning More Difficult</a:t>
            </a: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Benefits of Drains</a:t>
            </a:r>
          </a:p>
        </p:txBody>
      </p:sp>
      <p:sp>
        <p:nvSpPr>
          <p:cNvPr id="59395" name="Rectangle 3"/>
          <p:cNvSpPr>
            <a:spLocks noGrp="1" noChangeArrowheads="1"/>
          </p:cNvSpPr>
          <p:nvPr>
            <p:ph type="body" idx="1"/>
          </p:nvPr>
        </p:nvSpPr>
        <p:spPr/>
        <p:txBody>
          <a:bodyPr/>
          <a:lstStyle/>
          <a:p>
            <a:r>
              <a:rPr lang="en-US" smtClean="0"/>
              <a:t>Reduce Uplift Pressure (Improve Stability)</a:t>
            </a:r>
          </a:p>
          <a:p>
            <a:r>
              <a:rPr lang="en-US" smtClean="0"/>
              <a:t>Defensive Design Measure</a:t>
            </a:r>
          </a:p>
          <a:p>
            <a:r>
              <a:rPr lang="en-US" smtClean="0"/>
              <a:t>Collect and Transport Seepage</a:t>
            </a:r>
          </a:p>
          <a:p>
            <a:r>
              <a:rPr lang="en-US" smtClean="0"/>
              <a:t>Provide Filter Mechanism</a:t>
            </a:r>
          </a:p>
          <a:p>
            <a:r>
              <a:rPr lang="en-US" smtClean="0"/>
              <a:t>Aesthetic Benefits</a:t>
            </a: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990600"/>
          </a:xfrm>
        </p:spPr>
        <p:txBody>
          <a:bodyPr/>
          <a:lstStyle/>
          <a:p>
            <a:r>
              <a:rPr lang="en-US" b="1" smtClean="0"/>
              <a:t>Objective</a:t>
            </a:r>
            <a:endParaRPr lang="en-US" sz="3200" b="1" smtClean="0"/>
          </a:p>
        </p:txBody>
      </p:sp>
      <p:sp>
        <p:nvSpPr>
          <p:cNvPr id="25603" name="Content Placeholder 3"/>
          <p:cNvSpPr>
            <a:spLocks noGrp="1"/>
          </p:cNvSpPr>
          <p:nvPr>
            <p:ph idx="1"/>
          </p:nvPr>
        </p:nvSpPr>
        <p:spPr>
          <a:xfrm>
            <a:off x="457200" y="1600200"/>
            <a:ext cx="8229600" cy="4724400"/>
          </a:xfrm>
        </p:spPr>
        <p:txBody>
          <a:bodyPr/>
          <a:lstStyle/>
          <a:p>
            <a:pPr>
              <a:buFont typeface="Wingdings" pitchFamily="2" charset="2"/>
              <a:buNone/>
            </a:pPr>
            <a:endParaRPr lang="en-US" sz="2400" smtClean="0"/>
          </a:p>
          <a:p>
            <a:r>
              <a:rPr lang="en-US" sz="2400" smtClean="0"/>
              <a:t>Define items of distress</a:t>
            </a:r>
          </a:p>
          <a:p>
            <a:endParaRPr lang="en-US" sz="2400" smtClean="0"/>
          </a:p>
          <a:p>
            <a:r>
              <a:rPr lang="en-US" sz="2400" smtClean="0"/>
              <a:t>Outline reporting procedures</a:t>
            </a:r>
          </a:p>
          <a:p>
            <a:endParaRPr lang="en-US" sz="2400" smtClean="0"/>
          </a:p>
          <a:p>
            <a:r>
              <a:rPr lang="en-US" sz="2400" smtClean="0"/>
              <a:t>Identify criteria that provides upward reporting guidance</a:t>
            </a:r>
          </a:p>
          <a:p>
            <a:pPr lvl="1"/>
            <a:endParaRPr lang="en-US" sz="2400" smtClean="0"/>
          </a:p>
          <a:p>
            <a:endParaRPr lang="en-US" sz="24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Uplift – Shasta Dam</a:t>
            </a:r>
          </a:p>
        </p:txBody>
      </p:sp>
      <p:graphicFrame>
        <p:nvGraphicFramePr>
          <p:cNvPr id="3074" name="Object 3"/>
          <p:cNvGraphicFramePr>
            <a:graphicFrameLocks noChangeAspect="1"/>
          </p:cNvGraphicFramePr>
          <p:nvPr/>
        </p:nvGraphicFramePr>
        <p:xfrm>
          <a:off x="2590800" y="2133600"/>
          <a:ext cx="4778375" cy="4064000"/>
        </p:xfrm>
        <a:graphic>
          <a:graphicData uri="http://schemas.openxmlformats.org/presentationml/2006/ole">
            <p:oleObj spid="_x0000_s3074" name="Photo Editor Photo" r:id="rId3" imgW="18409524" imgH="15661286" progId="">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Embankment Dam - Toe Drain </a:t>
            </a:r>
          </a:p>
        </p:txBody>
      </p:sp>
      <p:sp>
        <p:nvSpPr>
          <p:cNvPr id="60419" name="Line 3"/>
          <p:cNvSpPr>
            <a:spLocks noChangeShapeType="1"/>
          </p:cNvSpPr>
          <p:nvPr/>
        </p:nvSpPr>
        <p:spPr bwMode="auto">
          <a:xfrm flipV="1">
            <a:off x="1981200" y="3352800"/>
            <a:ext cx="2286000" cy="1905000"/>
          </a:xfrm>
          <a:prstGeom prst="line">
            <a:avLst/>
          </a:prstGeom>
          <a:noFill/>
          <a:ln w="9525">
            <a:solidFill>
              <a:schemeClr val="tx1"/>
            </a:solidFill>
            <a:round/>
            <a:headEnd/>
            <a:tailEnd/>
          </a:ln>
        </p:spPr>
        <p:txBody>
          <a:bodyPr wrap="none" anchor="ctr"/>
          <a:lstStyle/>
          <a:p>
            <a:endParaRPr lang="en-US"/>
          </a:p>
        </p:txBody>
      </p:sp>
      <p:sp>
        <p:nvSpPr>
          <p:cNvPr id="60420" name="Line 4"/>
          <p:cNvSpPr>
            <a:spLocks noChangeShapeType="1"/>
          </p:cNvSpPr>
          <p:nvPr/>
        </p:nvSpPr>
        <p:spPr bwMode="auto">
          <a:xfrm>
            <a:off x="4267200" y="3352800"/>
            <a:ext cx="533400" cy="0"/>
          </a:xfrm>
          <a:prstGeom prst="line">
            <a:avLst/>
          </a:prstGeom>
          <a:noFill/>
          <a:ln w="9525">
            <a:solidFill>
              <a:schemeClr val="tx1"/>
            </a:solidFill>
            <a:round/>
            <a:headEnd/>
            <a:tailEnd/>
          </a:ln>
        </p:spPr>
        <p:txBody>
          <a:bodyPr wrap="none" anchor="ctr"/>
          <a:lstStyle/>
          <a:p>
            <a:endParaRPr lang="en-US"/>
          </a:p>
        </p:txBody>
      </p:sp>
      <p:sp>
        <p:nvSpPr>
          <p:cNvPr id="60421" name="Line 5"/>
          <p:cNvSpPr>
            <a:spLocks noChangeShapeType="1"/>
          </p:cNvSpPr>
          <p:nvPr/>
        </p:nvSpPr>
        <p:spPr bwMode="auto">
          <a:xfrm>
            <a:off x="4800600" y="3352800"/>
            <a:ext cx="3048000" cy="1905000"/>
          </a:xfrm>
          <a:prstGeom prst="line">
            <a:avLst/>
          </a:prstGeom>
          <a:noFill/>
          <a:ln w="9525">
            <a:solidFill>
              <a:schemeClr val="tx1"/>
            </a:solidFill>
            <a:round/>
            <a:headEnd/>
            <a:tailEnd/>
          </a:ln>
        </p:spPr>
        <p:txBody>
          <a:bodyPr wrap="none" anchor="ctr"/>
          <a:lstStyle/>
          <a:p>
            <a:endParaRPr lang="en-US"/>
          </a:p>
        </p:txBody>
      </p:sp>
      <p:sp>
        <p:nvSpPr>
          <p:cNvPr id="60422" name="Line 6"/>
          <p:cNvSpPr>
            <a:spLocks noChangeShapeType="1"/>
          </p:cNvSpPr>
          <p:nvPr/>
        </p:nvSpPr>
        <p:spPr bwMode="auto">
          <a:xfrm>
            <a:off x="1981200" y="5257800"/>
            <a:ext cx="5867400" cy="0"/>
          </a:xfrm>
          <a:prstGeom prst="line">
            <a:avLst/>
          </a:prstGeom>
          <a:noFill/>
          <a:ln w="9525">
            <a:solidFill>
              <a:schemeClr val="tx1"/>
            </a:solidFill>
            <a:round/>
            <a:headEnd/>
            <a:tailEnd/>
          </a:ln>
        </p:spPr>
        <p:txBody>
          <a:bodyPr wrap="none" anchor="ctr"/>
          <a:lstStyle/>
          <a:p>
            <a:endParaRPr lang="en-US"/>
          </a:p>
        </p:txBody>
      </p:sp>
      <p:sp>
        <p:nvSpPr>
          <p:cNvPr id="60423" name="Rectangle 7"/>
          <p:cNvSpPr>
            <a:spLocks noChangeArrowheads="1"/>
          </p:cNvSpPr>
          <p:nvPr/>
        </p:nvSpPr>
        <p:spPr bwMode="auto">
          <a:xfrm>
            <a:off x="7543800" y="5257800"/>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0424" name="Line 8"/>
          <p:cNvSpPr>
            <a:spLocks noChangeShapeType="1"/>
          </p:cNvSpPr>
          <p:nvPr/>
        </p:nvSpPr>
        <p:spPr bwMode="auto">
          <a:xfrm>
            <a:off x="3733800" y="3733800"/>
            <a:ext cx="914400" cy="0"/>
          </a:xfrm>
          <a:prstGeom prst="line">
            <a:avLst/>
          </a:prstGeom>
          <a:noFill/>
          <a:ln w="9525">
            <a:solidFill>
              <a:schemeClr val="tx1"/>
            </a:solidFill>
            <a:round/>
            <a:headEnd/>
            <a:tailEnd/>
          </a:ln>
        </p:spPr>
        <p:txBody>
          <a:bodyPr wrap="none" anchor="ctr"/>
          <a:lstStyle/>
          <a:p>
            <a:endParaRPr lang="en-US"/>
          </a:p>
        </p:txBody>
      </p:sp>
      <p:sp>
        <p:nvSpPr>
          <p:cNvPr id="60425" name="Freeform 9"/>
          <p:cNvSpPr>
            <a:spLocks/>
          </p:cNvSpPr>
          <p:nvPr/>
        </p:nvSpPr>
        <p:spPr bwMode="auto">
          <a:xfrm>
            <a:off x="4572000" y="3733800"/>
            <a:ext cx="2057400" cy="762000"/>
          </a:xfrm>
          <a:custGeom>
            <a:avLst/>
            <a:gdLst>
              <a:gd name="T0" fmla="*/ 0 w 1296"/>
              <a:gd name="T1" fmla="*/ 0 h 480"/>
              <a:gd name="T2" fmla="*/ 2147483647 w 1296"/>
              <a:gd name="T3" fmla="*/ 2147483647 h 480"/>
              <a:gd name="T4" fmla="*/ 2147483647 w 1296"/>
              <a:gd name="T5" fmla="*/ 2147483647 h 480"/>
              <a:gd name="T6" fmla="*/ 0 60000 65536"/>
              <a:gd name="T7" fmla="*/ 0 60000 65536"/>
              <a:gd name="T8" fmla="*/ 0 60000 65536"/>
              <a:gd name="T9" fmla="*/ 0 w 1296"/>
              <a:gd name="T10" fmla="*/ 0 h 480"/>
              <a:gd name="T11" fmla="*/ 1296 w 1296"/>
              <a:gd name="T12" fmla="*/ 480 h 480"/>
            </a:gdLst>
            <a:ahLst/>
            <a:cxnLst>
              <a:cxn ang="T6">
                <a:pos x="T0" y="T1"/>
              </a:cxn>
              <a:cxn ang="T7">
                <a:pos x="T2" y="T3"/>
              </a:cxn>
              <a:cxn ang="T8">
                <a:pos x="T4" y="T5"/>
              </a:cxn>
            </a:cxnLst>
            <a:rect l="T9" t="T10" r="T11" b="T12"/>
            <a:pathLst>
              <a:path w="1296" h="480">
                <a:moveTo>
                  <a:pt x="0" y="0"/>
                </a:moveTo>
                <a:cubicBezTo>
                  <a:pt x="84" y="8"/>
                  <a:pt x="168" y="16"/>
                  <a:pt x="384" y="96"/>
                </a:cubicBezTo>
                <a:cubicBezTo>
                  <a:pt x="600" y="176"/>
                  <a:pt x="948" y="328"/>
                  <a:pt x="1296" y="480"/>
                </a:cubicBezTo>
              </a:path>
            </a:pathLst>
          </a:custGeom>
          <a:noFill/>
          <a:ln w="9525">
            <a:solidFill>
              <a:schemeClr val="tx1"/>
            </a:solidFill>
            <a:round/>
            <a:headEnd/>
            <a:tailEnd/>
          </a:ln>
        </p:spPr>
        <p:txBody>
          <a:bodyPr wrap="none" anchor="ctr"/>
          <a:lstStyle/>
          <a:p>
            <a:endParaRPr lang="en-US"/>
          </a:p>
        </p:txBody>
      </p:sp>
      <p:sp>
        <p:nvSpPr>
          <p:cNvPr id="60426" name="Freeform 10"/>
          <p:cNvSpPr>
            <a:spLocks/>
          </p:cNvSpPr>
          <p:nvPr/>
        </p:nvSpPr>
        <p:spPr bwMode="auto">
          <a:xfrm>
            <a:off x="4724400" y="3733800"/>
            <a:ext cx="2971800" cy="1676400"/>
          </a:xfrm>
          <a:custGeom>
            <a:avLst/>
            <a:gdLst>
              <a:gd name="T0" fmla="*/ 0 w 1872"/>
              <a:gd name="T1" fmla="*/ 0 h 1056"/>
              <a:gd name="T2" fmla="*/ 2147483647 w 1872"/>
              <a:gd name="T3" fmla="*/ 2147483647 h 1056"/>
              <a:gd name="T4" fmla="*/ 2147483647 w 1872"/>
              <a:gd name="T5" fmla="*/ 2147483647 h 1056"/>
              <a:gd name="T6" fmla="*/ 2147483647 w 1872"/>
              <a:gd name="T7" fmla="*/ 2147483647 h 1056"/>
              <a:gd name="T8" fmla="*/ 0 60000 65536"/>
              <a:gd name="T9" fmla="*/ 0 60000 65536"/>
              <a:gd name="T10" fmla="*/ 0 60000 65536"/>
              <a:gd name="T11" fmla="*/ 0 60000 65536"/>
              <a:gd name="T12" fmla="*/ 0 w 1872"/>
              <a:gd name="T13" fmla="*/ 0 h 1056"/>
              <a:gd name="T14" fmla="*/ 1872 w 1872"/>
              <a:gd name="T15" fmla="*/ 1056 h 1056"/>
            </a:gdLst>
            <a:ahLst/>
            <a:cxnLst>
              <a:cxn ang="T8">
                <a:pos x="T0" y="T1"/>
              </a:cxn>
              <a:cxn ang="T9">
                <a:pos x="T2" y="T3"/>
              </a:cxn>
              <a:cxn ang="T10">
                <a:pos x="T4" y="T5"/>
              </a:cxn>
              <a:cxn ang="T11">
                <a:pos x="T6" y="T7"/>
              </a:cxn>
            </a:cxnLst>
            <a:rect l="T12" t="T13" r="T14" b="T15"/>
            <a:pathLst>
              <a:path w="1872" h="1056">
                <a:moveTo>
                  <a:pt x="0" y="0"/>
                </a:moveTo>
                <a:cubicBezTo>
                  <a:pt x="124" y="64"/>
                  <a:pt x="248" y="128"/>
                  <a:pt x="480" y="240"/>
                </a:cubicBezTo>
                <a:cubicBezTo>
                  <a:pt x="712" y="352"/>
                  <a:pt x="1160" y="536"/>
                  <a:pt x="1392" y="672"/>
                </a:cubicBezTo>
                <a:cubicBezTo>
                  <a:pt x="1624" y="808"/>
                  <a:pt x="1748" y="932"/>
                  <a:pt x="1872" y="1056"/>
                </a:cubicBezTo>
              </a:path>
            </a:pathLst>
          </a:custGeom>
          <a:noFill/>
          <a:ln w="9525">
            <a:solidFill>
              <a:schemeClr val="hlink"/>
            </a:solidFill>
            <a:round/>
            <a:headEnd/>
            <a:tailEnd/>
          </a:ln>
        </p:spPr>
        <p:txBody>
          <a:bodyPr wrap="none" anchor="ctr"/>
          <a:lstStyle/>
          <a:p>
            <a:endParaRPr lang="en-US"/>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Drain Plugging Mechanisms</a:t>
            </a:r>
          </a:p>
        </p:txBody>
      </p:sp>
      <p:sp>
        <p:nvSpPr>
          <p:cNvPr id="61443" name="Rectangle 3"/>
          <p:cNvSpPr>
            <a:spLocks noGrp="1" noChangeArrowheads="1"/>
          </p:cNvSpPr>
          <p:nvPr>
            <p:ph type="body" idx="1"/>
          </p:nvPr>
        </p:nvSpPr>
        <p:spPr/>
        <p:txBody>
          <a:bodyPr/>
          <a:lstStyle/>
          <a:p>
            <a:r>
              <a:rPr lang="en-US" smtClean="0"/>
              <a:t>Calcium Carbonate</a:t>
            </a:r>
          </a:p>
          <a:p>
            <a:r>
              <a:rPr lang="en-US" smtClean="0"/>
              <a:t>Iron Bacteria</a:t>
            </a:r>
          </a:p>
          <a:p>
            <a:r>
              <a:rPr lang="en-US" smtClean="0"/>
              <a:t>Deposition of Fines/Sands or Gravels</a:t>
            </a:r>
          </a:p>
          <a:p>
            <a:r>
              <a:rPr lang="en-US" smtClean="0"/>
              <a:t>Collapse of Drain</a:t>
            </a:r>
          </a:p>
          <a:p>
            <a:r>
              <a:rPr lang="en-US" smtClean="0"/>
              <a:t>Roots from plants or bushes</a:t>
            </a:r>
          </a:p>
          <a:p>
            <a:pPr>
              <a:buFont typeface="Monotype Sorts"/>
              <a:buNone/>
            </a:pPr>
            <a:endParaRPr lang="en-US"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mtClean="0"/>
              <a:t>Calcium Carbonate Deposit</a:t>
            </a:r>
          </a:p>
        </p:txBody>
      </p:sp>
      <p:pic>
        <p:nvPicPr>
          <p:cNvPr id="62467" name="Picture 3" descr="H:\HOME\BFIEDLER\New Folder (2)\angost1.jpg"/>
          <p:cNvPicPr>
            <a:picLocks noChangeAspect="1" noChangeArrowheads="1"/>
          </p:cNvPicPr>
          <p:nvPr/>
        </p:nvPicPr>
        <p:blipFill>
          <a:blip r:embed="rId2" cstate="print"/>
          <a:srcRect/>
          <a:stretch>
            <a:fillRect/>
          </a:stretch>
        </p:blipFill>
        <p:spPr bwMode="auto">
          <a:xfrm>
            <a:off x="4343400" y="1600200"/>
            <a:ext cx="3713163" cy="4953000"/>
          </a:xfrm>
          <a:prstGeom prst="rect">
            <a:avLst/>
          </a:prstGeom>
          <a:noFill/>
          <a:ln w="9525">
            <a:noFill/>
            <a:miter lim="800000"/>
            <a:headEnd/>
            <a:tailEnd/>
          </a:ln>
        </p:spPr>
      </p:pic>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mtClean="0"/>
              <a:t>Iron Bacteria Deposits</a:t>
            </a:r>
          </a:p>
        </p:txBody>
      </p:sp>
      <p:pic>
        <p:nvPicPr>
          <p:cNvPr id="63491" name="Picture 3" descr="H:\HOME\BFIEDLER\New Folder (2)\canyon.jpg"/>
          <p:cNvPicPr>
            <a:picLocks noChangeAspect="1" noChangeArrowheads="1"/>
          </p:cNvPicPr>
          <p:nvPr/>
        </p:nvPicPr>
        <p:blipFill>
          <a:blip r:embed="rId2" cstate="print"/>
          <a:srcRect/>
          <a:stretch>
            <a:fillRect/>
          </a:stretch>
        </p:blipFill>
        <p:spPr bwMode="auto">
          <a:xfrm>
            <a:off x="4267200" y="1563688"/>
            <a:ext cx="3455988" cy="4989512"/>
          </a:xfrm>
          <a:prstGeom prst="rect">
            <a:avLst/>
          </a:prstGeom>
          <a:noFill/>
          <a:ln w="9525">
            <a:noFill/>
            <a:miter lim="800000"/>
            <a:headEnd/>
            <a:tailEnd/>
          </a:ln>
        </p:spPr>
      </p:pic>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Drain Cleaning Methods</a:t>
            </a:r>
            <a:br>
              <a:rPr lang="en-US" smtClean="0"/>
            </a:br>
            <a:endParaRPr lang="en-US" smtClean="0"/>
          </a:p>
        </p:txBody>
      </p:sp>
      <p:sp>
        <p:nvSpPr>
          <p:cNvPr id="64515" name="Rectangle 3"/>
          <p:cNvSpPr>
            <a:spLocks noGrp="1" noChangeArrowheads="1"/>
          </p:cNvSpPr>
          <p:nvPr>
            <p:ph type="body" idx="1"/>
          </p:nvPr>
        </p:nvSpPr>
        <p:spPr/>
        <p:txBody>
          <a:bodyPr/>
          <a:lstStyle/>
          <a:p>
            <a:r>
              <a:rPr lang="en-US" smtClean="0"/>
              <a:t>Flushing</a:t>
            </a:r>
          </a:p>
          <a:p>
            <a:r>
              <a:rPr lang="en-US" smtClean="0"/>
              <a:t>Chemical Treatments</a:t>
            </a:r>
          </a:p>
          <a:p>
            <a:r>
              <a:rPr lang="en-US" smtClean="0"/>
              <a:t>Temperature Treatments</a:t>
            </a:r>
          </a:p>
          <a:p>
            <a:r>
              <a:rPr lang="en-US" smtClean="0"/>
              <a:t>Over pumping</a:t>
            </a:r>
          </a:p>
          <a:p>
            <a:r>
              <a:rPr lang="en-US" smtClean="0"/>
              <a:t>Surge Block Technique</a:t>
            </a:r>
          </a:p>
          <a:p>
            <a:r>
              <a:rPr lang="en-US" smtClean="0"/>
              <a:t>High Pressure Water Jetting</a:t>
            </a:r>
          </a:p>
          <a:p>
            <a:r>
              <a:rPr lang="en-US" smtClean="0"/>
              <a:t>Excavation and Replacement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0" y="228600"/>
            <a:ext cx="91440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z="4000" smtClean="0">
                <a:solidFill>
                  <a:schemeClr val="tx1"/>
                </a:solidFill>
              </a:rPr>
              <a:t> </a:t>
            </a:r>
            <a:br>
              <a:rPr lang="en-US" sz="4000" smtClean="0">
                <a:solidFill>
                  <a:schemeClr val="tx1"/>
                </a:solidFill>
              </a:rPr>
            </a:br>
            <a:r>
              <a:rPr lang="en-US" sz="2400" b="1" smtClean="0">
                <a:solidFill>
                  <a:schemeClr val="tx1"/>
                </a:solidFill>
              </a:rPr>
              <a:t>Keys to a Successful Dam Safety Program</a:t>
            </a:r>
            <a:br>
              <a:rPr lang="en-US" sz="2400" b="1" smtClean="0">
                <a:solidFill>
                  <a:schemeClr val="tx1"/>
                </a:solidFill>
              </a:rPr>
            </a:br>
            <a:r>
              <a:rPr lang="en-US" sz="2400" b="1" smtClean="0">
                <a:solidFill>
                  <a:schemeClr val="tx1"/>
                </a:solidFill>
              </a:rPr>
              <a:t>Maintenance</a:t>
            </a:r>
            <a:r>
              <a:rPr lang="en-US" sz="4000" smtClean="0">
                <a:solidFill>
                  <a:schemeClr val="tx1"/>
                </a:solidFill>
              </a:rPr>
              <a:t/>
            </a:r>
            <a:br>
              <a:rPr lang="en-US" sz="4000" smtClean="0">
                <a:solidFill>
                  <a:schemeClr val="tx1"/>
                </a:solidFill>
              </a:rPr>
            </a:br>
            <a:r>
              <a:rPr lang="en-US" sz="2400" b="1" smtClean="0">
                <a:solidFill>
                  <a:srgbClr val="FFFF00"/>
                </a:solidFill>
              </a:rPr>
              <a:t> </a:t>
            </a:r>
          </a:p>
        </p:txBody>
      </p:sp>
      <p:sp>
        <p:nvSpPr>
          <p:cNvPr id="4100"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4101" name="Rectangle 6"/>
          <p:cNvSpPr>
            <a:spLocks noChangeArrowheads="1"/>
          </p:cNvSpPr>
          <p:nvPr/>
        </p:nvSpPr>
        <p:spPr bwMode="auto">
          <a:xfrm>
            <a:off x="2286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4102" name="Rectangle 7"/>
          <p:cNvSpPr>
            <a:spLocks noChangeArrowheads="1"/>
          </p:cNvSpPr>
          <p:nvPr/>
        </p:nvSpPr>
        <p:spPr bwMode="auto">
          <a:xfrm>
            <a:off x="381000" y="4800600"/>
            <a:ext cx="5334000" cy="2057400"/>
          </a:xfrm>
          <a:prstGeom prst="rect">
            <a:avLst/>
          </a:prstGeom>
          <a:noFill/>
          <a:ln w="9525">
            <a:noFill/>
            <a:miter lim="800000"/>
            <a:headEnd/>
            <a:tailEnd/>
          </a:ln>
        </p:spPr>
        <p:txBody>
          <a:bodyPr/>
          <a:lstStyle/>
          <a:p>
            <a:pPr marL="342900" indent="-342900">
              <a:spcBef>
                <a:spcPct val="20000"/>
              </a:spcBef>
            </a:pPr>
            <a:r>
              <a:rPr lang="en-US" b="1" u="sng"/>
              <a:t>Relief Wells &amp; Drains</a:t>
            </a:r>
            <a:r>
              <a:rPr lang="en-US" b="1"/>
              <a:t> </a:t>
            </a:r>
          </a:p>
          <a:p>
            <a:pPr marL="342900" indent="-342900">
              <a:spcBef>
                <a:spcPct val="20000"/>
              </a:spcBef>
              <a:buFontTx/>
              <a:buChar char="•"/>
            </a:pPr>
            <a:r>
              <a:rPr lang="en-US" b="1">
                <a:cs typeface="Times New Roman" pitchFamily="18" charset="0"/>
              </a:rPr>
              <a:t>Must remain efficient</a:t>
            </a:r>
          </a:p>
          <a:p>
            <a:pPr marL="342900" indent="-342900">
              <a:spcBef>
                <a:spcPct val="20000"/>
              </a:spcBef>
              <a:buFontTx/>
              <a:buChar char="•"/>
            </a:pPr>
            <a:r>
              <a:rPr lang="en-US" b="1">
                <a:cs typeface="Times New Roman" pitchFamily="18" charset="0"/>
              </a:rPr>
              <a:t>Must be airlifted and chemically treated periodically</a:t>
            </a:r>
          </a:p>
          <a:p>
            <a:pPr marL="342900" indent="-342900">
              <a:spcBef>
                <a:spcPct val="20000"/>
              </a:spcBef>
              <a:buFontTx/>
              <a:buChar char="•"/>
            </a:pPr>
            <a:r>
              <a:rPr lang="en-US" b="1">
                <a:cs typeface="Times New Roman" pitchFamily="18" charset="0"/>
              </a:rPr>
              <a:t>Always check for evidence of sand  </a:t>
            </a:r>
          </a:p>
          <a:p>
            <a:pPr marL="342900" indent="-342900">
              <a:spcBef>
                <a:spcPct val="20000"/>
              </a:spcBef>
              <a:buFont typeface="Arial" pitchFamily="34" charset="0"/>
              <a:buChar char="•"/>
            </a:pPr>
            <a:r>
              <a:rPr lang="en-US" b="1">
                <a:cs typeface="Times New Roman" pitchFamily="18" charset="0"/>
              </a:rPr>
              <a:t>Take sounding before and after airlifting</a:t>
            </a:r>
            <a:endParaRPr lang="en-US" b="1"/>
          </a:p>
        </p:txBody>
      </p:sp>
      <p:graphicFrame>
        <p:nvGraphicFramePr>
          <p:cNvPr id="4098" name="Object 9"/>
          <p:cNvGraphicFramePr>
            <a:graphicFrameLocks noChangeAspect="1"/>
          </p:cNvGraphicFramePr>
          <p:nvPr/>
        </p:nvGraphicFramePr>
        <p:xfrm>
          <a:off x="1905000" y="1828800"/>
          <a:ext cx="5562600" cy="2976563"/>
        </p:xfrm>
        <a:graphic>
          <a:graphicData uri="http://schemas.openxmlformats.org/presentationml/2006/ole">
            <p:oleObj spid="_x0000_s4098" name="Photo Editor Photo" r:id="rId4" imgW="6668431" imgH="4285714" progId="">
              <p:embed/>
            </p:oleObj>
          </a:graphicData>
        </a:graphic>
      </p:graphicFrame>
      <p:sp>
        <p:nvSpPr>
          <p:cNvPr id="4103" name="Content Placeholder 8"/>
          <p:cNvSpPr>
            <a:spLocks noGrp="1"/>
          </p:cNvSpPr>
          <p:nvPr>
            <p:ph sz="half" idx="2"/>
          </p:nvPr>
        </p:nvSpPr>
        <p:spPr/>
        <p:txBody>
          <a:bodyPr/>
          <a:lstStyle/>
          <a:p>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 y="228600"/>
            <a:ext cx="8991600" cy="1143000"/>
          </a:xfrm>
        </p:spPr>
        <p:txBody>
          <a:bodyPr/>
          <a:lstStyle/>
          <a:p>
            <a:pPr eaLnBrk="1" hangingPunct="1"/>
            <a:r>
              <a:rPr lang="en-US" sz="2000" b="1" smtClean="0">
                <a:solidFill>
                  <a:schemeClr val="tx1"/>
                </a:solidFill>
              </a:rPr>
              <a:t>Operational &amp; Maintenance Aspects of</a:t>
            </a:r>
            <a:r>
              <a:rPr lang="en-US" sz="2000" smtClean="0">
                <a:solidFill>
                  <a:schemeClr val="tx1"/>
                </a:solidFill>
              </a:rPr>
              <a:t> </a:t>
            </a:r>
            <a:r>
              <a:rPr lang="en-US" sz="2000" b="1" smtClean="0">
                <a:solidFill>
                  <a:schemeClr val="tx1"/>
                </a:solidFill>
              </a:rPr>
              <a:t>Dam Safety</a:t>
            </a:r>
            <a:r>
              <a:rPr lang="en-US" sz="4000" smtClean="0">
                <a:solidFill>
                  <a:schemeClr val="tx1"/>
                </a:solidFill>
              </a:rPr>
              <a:t> </a:t>
            </a:r>
            <a:br>
              <a:rPr lang="en-US" sz="4000" smtClean="0">
                <a:solidFill>
                  <a:schemeClr val="tx1"/>
                </a:solidFill>
              </a:rPr>
            </a:br>
            <a:r>
              <a:rPr lang="en-US" sz="2400" b="1" smtClean="0">
                <a:solidFill>
                  <a:schemeClr val="tx1"/>
                </a:solidFill>
              </a:rPr>
              <a:t>Keys to a Successful Dam Safety Program</a:t>
            </a:r>
            <a:br>
              <a:rPr lang="en-US" sz="2400" b="1" smtClean="0">
                <a:solidFill>
                  <a:schemeClr val="tx1"/>
                </a:solidFill>
              </a:rPr>
            </a:br>
            <a:r>
              <a:rPr lang="en-US" sz="2400" b="1" smtClean="0">
                <a:solidFill>
                  <a:schemeClr val="tx1"/>
                </a:solidFill>
              </a:rPr>
              <a:t>Maintenance</a:t>
            </a:r>
            <a:r>
              <a:rPr lang="en-US" sz="4000" smtClean="0">
                <a:solidFill>
                  <a:schemeClr val="tx1"/>
                </a:solidFill>
              </a:rPr>
              <a:t/>
            </a:r>
            <a:br>
              <a:rPr lang="en-US" sz="4000" smtClean="0">
                <a:solidFill>
                  <a:schemeClr val="tx1"/>
                </a:solidFill>
              </a:rPr>
            </a:br>
            <a:r>
              <a:rPr lang="en-US" sz="2400" b="1" smtClean="0">
                <a:solidFill>
                  <a:srgbClr val="FFFF00"/>
                </a:solidFill>
              </a:rPr>
              <a:t> </a:t>
            </a:r>
          </a:p>
        </p:txBody>
      </p:sp>
      <p:sp>
        <p:nvSpPr>
          <p:cNvPr id="65539" name="Line 5"/>
          <p:cNvSpPr>
            <a:spLocks noChangeShapeType="1"/>
          </p:cNvSpPr>
          <p:nvPr/>
        </p:nvSpPr>
        <p:spPr bwMode="auto">
          <a:xfrm>
            <a:off x="533400" y="1600200"/>
            <a:ext cx="7924800" cy="0"/>
          </a:xfrm>
          <a:prstGeom prst="line">
            <a:avLst/>
          </a:prstGeom>
          <a:noFill/>
          <a:ln w="57150">
            <a:solidFill>
              <a:srgbClr val="FF0000"/>
            </a:solidFill>
            <a:round/>
            <a:headEnd/>
            <a:tailEnd/>
          </a:ln>
        </p:spPr>
        <p:txBody>
          <a:bodyPr wrap="none" anchor="ctr"/>
          <a:lstStyle/>
          <a:p>
            <a:endParaRPr lang="en-US"/>
          </a:p>
        </p:txBody>
      </p:sp>
      <p:sp>
        <p:nvSpPr>
          <p:cNvPr id="65540" name="Rectangle 6"/>
          <p:cNvSpPr>
            <a:spLocks noChangeArrowheads="1"/>
          </p:cNvSpPr>
          <p:nvPr/>
        </p:nvSpPr>
        <p:spPr bwMode="auto">
          <a:xfrm>
            <a:off x="228600" y="5181600"/>
            <a:ext cx="8305800" cy="1401763"/>
          </a:xfrm>
          <a:prstGeom prst="rect">
            <a:avLst/>
          </a:prstGeom>
          <a:noFill/>
          <a:ln w="9525">
            <a:noFill/>
            <a:miter lim="800000"/>
            <a:headEnd/>
            <a:tailEnd/>
          </a:ln>
        </p:spPr>
        <p:txBody>
          <a:bodyPr/>
          <a:lstStyle/>
          <a:p>
            <a:pPr marL="342900" indent="-342900">
              <a:spcBef>
                <a:spcPct val="20000"/>
              </a:spcBef>
            </a:pPr>
            <a:endParaRPr lang="en-US" b="1">
              <a:solidFill>
                <a:srgbClr val="FFFF00"/>
              </a:solidFill>
              <a:cs typeface="Times New Roman" pitchFamily="18" charset="0"/>
            </a:endParaRPr>
          </a:p>
          <a:p>
            <a:pPr marL="342900" indent="-342900">
              <a:spcBef>
                <a:spcPct val="20000"/>
              </a:spcBef>
            </a:pPr>
            <a:endParaRPr lang="en-US" b="1">
              <a:solidFill>
                <a:srgbClr val="FFFF00"/>
              </a:solidFill>
              <a:cs typeface="Times New Roman" pitchFamily="18" charset="0"/>
            </a:endParaRPr>
          </a:p>
          <a:p>
            <a:pPr marL="342900" indent="-342900">
              <a:spcBef>
                <a:spcPct val="20000"/>
              </a:spcBef>
              <a:buFontTx/>
              <a:buChar char="•"/>
            </a:pPr>
            <a:endParaRPr lang="en-US" b="1">
              <a:solidFill>
                <a:srgbClr val="FF0000"/>
              </a:solidFill>
            </a:endParaRPr>
          </a:p>
        </p:txBody>
      </p:sp>
      <p:sp>
        <p:nvSpPr>
          <p:cNvPr id="65541" name="Rectangle 7"/>
          <p:cNvSpPr>
            <a:spLocks noChangeArrowheads="1"/>
          </p:cNvSpPr>
          <p:nvPr/>
        </p:nvSpPr>
        <p:spPr bwMode="auto">
          <a:xfrm>
            <a:off x="381000" y="4800600"/>
            <a:ext cx="8382000" cy="2057400"/>
          </a:xfrm>
          <a:prstGeom prst="rect">
            <a:avLst/>
          </a:prstGeom>
          <a:noFill/>
          <a:ln w="9525">
            <a:noFill/>
            <a:miter lim="800000"/>
            <a:headEnd/>
            <a:tailEnd/>
          </a:ln>
        </p:spPr>
        <p:txBody>
          <a:bodyPr/>
          <a:lstStyle/>
          <a:p>
            <a:pPr marL="342900" indent="-342900">
              <a:spcBef>
                <a:spcPct val="20000"/>
              </a:spcBef>
            </a:pPr>
            <a:r>
              <a:rPr lang="en-US" b="1" u="sng"/>
              <a:t>Relief Wells &amp; Drains</a:t>
            </a:r>
            <a:r>
              <a:rPr lang="en-US" b="1"/>
              <a:t> </a:t>
            </a:r>
          </a:p>
          <a:p>
            <a:pPr marL="342900" indent="-342900">
              <a:spcBef>
                <a:spcPct val="20000"/>
              </a:spcBef>
              <a:buFontTx/>
              <a:buChar char="•"/>
            </a:pPr>
            <a:r>
              <a:rPr lang="en-US" b="1">
                <a:cs typeface="Times New Roman" pitchFamily="18" charset="0"/>
              </a:rPr>
              <a:t>Pressure jetting</a:t>
            </a:r>
          </a:p>
          <a:p>
            <a:pPr marL="342900" indent="-342900">
              <a:spcBef>
                <a:spcPct val="20000"/>
              </a:spcBef>
              <a:buFontTx/>
              <a:buChar char="•"/>
            </a:pPr>
            <a:r>
              <a:rPr lang="en-US" b="1">
                <a:cs typeface="Times New Roman" pitchFamily="18" charset="0"/>
              </a:rPr>
              <a:t>Well surging</a:t>
            </a:r>
          </a:p>
          <a:p>
            <a:pPr marL="342900" indent="-342900">
              <a:spcBef>
                <a:spcPct val="20000"/>
              </a:spcBef>
              <a:buFontTx/>
              <a:buChar char="•"/>
            </a:pPr>
            <a:r>
              <a:rPr lang="en-US" b="1">
                <a:cs typeface="Times New Roman" pitchFamily="18" charset="0"/>
              </a:rPr>
              <a:t>Major problem at Grenada Lake (biofouling discussion)</a:t>
            </a:r>
            <a:endParaRPr lang="en-US" b="1"/>
          </a:p>
        </p:txBody>
      </p:sp>
      <p:pic>
        <p:nvPicPr>
          <p:cNvPr id="65542" name="Content Placeholder 11" descr="Rehabing 1998 Wells 8-15-10 DR 011.jpg"/>
          <p:cNvPicPr>
            <a:picLocks noGrp="1" noChangeAspect="1"/>
          </p:cNvPicPr>
          <p:nvPr>
            <p:ph sz="half" idx="2"/>
          </p:nvPr>
        </p:nvPicPr>
        <p:blipFill>
          <a:blip r:embed="rId3" cstate="print"/>
          <a:srcRect/>
          <a:stretch>
            <a:fillRect/>
          </a:stretch>
        </p:blipFill>
        <p:spPr>
          <a:xfrm>
            <a:off x="533400" y="1676400"/>
            <a:ext cx="4038600" cy="3028950"/>
          </a:xfrm>
        </p:spPr>
      </p:pic>
      <p:pic>
        <p:nvPicPr>
          <p:cNvPr id="65543" name="Picture 12" descr="Pressure Jetting head 8-15-10 DR.jpg"/>
          <p:cNvPicPr>
            <a:picLocks noChangeAspect="1"/>
          </p:cNvPicPr>
          <p:nvPr/>
        </p:nvPicPr>
        <p:blipFill>
          <a:blip r:embed="rId4" cstate="print"/>
          <a:srcRect/>
          <a:stretch>
            <a:fillRect/>
          </a:stretch>
        </p:blipFill>
        <p:spPr bwMode="auto">
          <a:xfrm>
            <a:off x="4724400" y="1676400"/>
            <a:ext cx="4191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Cleaning of Toe Drains</a:t>
            </a:r>
          </a:p>
        </p:txBody>
      </p:sp>
      <p:sp>
        <p:nvSpPr>
          <p:cNvPr id="159747" name="Rectangle 3"/>
          <p:cNvSpPr>
            <a:spLocks noGrp="1" noChangeArrowheads="1"/>
          </p:cNvSpPr>
          <p:nvPr>
            <p:ph type="body" idx="1"/>
          </p:nvPr>
        </p:nvSpPr>
        <p:spPr/>
        <p:txBody>
          <a:bodyPr/>
          <a:lstStyle/>
          <a:p>
            <a:pPr>
              <a:lnSpc>
                <a:spcPct val="90000"/>
              </a:lnSpc>
            </a:pPr>
            <a:r>
              <a:rPr lang="en-US" smtClean="0"/>
              <a:t>High pressure water jetting equipment has been used successfully</a:t>
            </a:r>
          </a:p>
          <a:p>
            <a:pPr>
              <a:lnSpc>
                <a:spcPct val="90000"/>
              </a:lnSpc>
            </a:pPr>
            <a:r>
              <a:rPr lang="en-US" smtClean="0"/>
              <a:t>Pressures have to be controlled and nozzles adjusted to clean effectively without damaging the pipe</a:t>
            </a:r>
          </a:p>
          <a:p>
            <a:pPr>
              <a:lnSpc>
                <a:spcPct val="90000"/>
              </a:lnSpc>
            </a:pPr>
            <a:r>
              <a:rPr lang="en-US" smtClean="0"/>
              <a:t>Slots and perforations can be cleaned</a:t>
            </a:r>
          </a:p>
          <a:p>
            <a:pPr>
              <a:lnSpc>
                <a:spcPct val="90000"/>
              </a:lnSpc>
            </a:pPr>
            <a:r>
              <a:rPr lang="en-US" smtClean="0"/>
              <a:t>Envelope around drain can be cleaned using well development techniques</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5974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597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59747">
                                            <p:txEl>
                                              <p:pRg st="1" end="1"/>
                                            </p:txEl>
                                          </p:spTgt>
                                        </p:tgtEl>
                                        <p:attrNameLst>
                                          <p:attrName>style.visibility</p:attrName>
                                        </p:attrNameLst>
                                      </p:cBhvr>
                                      <p:to>
                                        <p:strVal val="visible"/>
                                      </p:to>
                                    </p:set>
                                    <p:anim calcmode="lin" valueType="num">
                                      <p:cBhvr>
                                        <p:cTn id="15" dur="500" fill="hold"/>
                                        <p:tgtEl>
                                          <p:spTgt spid="15974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5974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59747">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5974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59747">
                                            <p:txEl>
                                              <p:pRg st="2" end="2"/>
                                            </p:txEl>
                                          </p:spTgt>
                                        </p:tgtEl>
                                        <p:attrNameLst>
                                          <p:attrName>style.visibility</p:attrName>
                                        </p:attrNameLst>
                                      </p:cBhvr>
                                      <p:to>
                                        <p:strVal val="visible"/>
                                      </p:to>
                                    </p:set>
                                    <p:anim calcmode="lin" valueType="num">
                                      <p:cBhvr>
                                        <p:cTn id="23" dur="500" fill="hold"/>
                                        <p:tgtEl>
                                          <p:spTgt spid="1597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59747">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59747">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59747">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59747">
                                            <p:txEl>
                                              <p:pRg st="3" end="3"/>
                                            </p:txEl>
                                          </p:spTgt>
                                        </p:tgtEl>
                                        <p:attrNameLst>
                                          <p:attrName>style.visibility</p:attrName>
                                        </p:attrNameLst>
                                      </p:cBhvr>
                                      <p:to>
                                        <p:strVal val="visible"/>
                                      </p:to>
                                    </p:set>
                                    <p:anim calcmode="lin" valueType="num">
                                      <p:cBhvr>
                                        <p:cTn id="31" dur="500" fill="hold"/>
                                        <p:tgtEl>
                                          <p:spTgt spid="15974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59747">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59747">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59747">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Drain Cleaning Methods</a:t>
            </a:r>
            <a:br>
              <a:rPr lang="en-US" smtClean="0"/>
            </a:br>
            <a:r>
              <a:rPr lang="en-US" smtClean="0"/>
              <a:t>Concrete and Rock Drains</a:t>
            </a:r>
          </a:p>
        </p:txBody>
      </p:sp>
      <p:sp>
        <p:nvSpPr>
          <p:cNvPr id="67587" name="Rectangle 3"/>
          <p:cNvSpPr>
            <a:spLocks noGrp="1" noChangeArrowheads="1"/>
          </p:cNvSpPr>
          <p:nvPr>
            <p:ph type="body" idx="1"/>
          </p:nvPr>
        </p:nvSpPr>
        <p:spPr/>
        <p:txBody>
          <a:bodyPr/>
          <a:lstStyle/>
          <a:p>
            <a:r>
              <a:rPr lang="en-US" smtClean="0"/>
              <a:t>Rodding </a:t>
            </a:r>
          </a:p>
          <a:p>
            <a:r>
              <a:rPr lang="en-US" smtClean="0"/>
              <a:t>Flushing/Air Lifting</a:t>
            </a:r>
          </a:p>
          <a:p>
            <a:r>
              <a:rPr lang="en-US" smtClean="0"/>
              <a:t>Reaming/Hole Enlargement</a:t>
            </a:r>
          </a:p>
          <a:p>
            <a:r>
              <a:rPr lang="en-US" smtClean="0"/>
              <a:t>Drilling New Holes</a:t>
            </a:r>
          </a:p>
          <a:p>
            <a:r>
              <a:rPr lang="en-US" smtClean="0"/>
              <a:t>Rotary Tube Cleaners or Mechanical Abraders</a:t>
            </a:r>
          </a:p>
          <a:p>
            <a:r>
              <a:rPr lang="en-US" smtClean="0"/>
              <a:t>High Pressure Water Jetting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
            <a:ext cx="8229600" cy="1600200"/>
          </a:xfrm>
        </p:spPr>
        <p:txBody>
          <a:bodyPr anchorCtr="1">
            <a:normAutofit fontScale="90000"/>
          </a:bodyPr>
          <a:lstStyle/>
          <a:p>
            <a:pPr>
              <a:defRPr/>
            </a:pPr>
            <a:r>
              <a:rPr lang="en-US" sz="4900" b="1" dirty="0" smtClean="0"/>
              <a:t>Critical Project Requirements and Resources</a:t>
            </a:r>
            <a:r>
              <a:rPr lang="en-US" sz="4000" dirty="0" smtClean="0"/>
              <a:t/>
            </a:r>
            <a:br>
              <a:rPr lang="en-US" sz="4000" dirty="0" smtClean="0"/>
            </a:br>
            <a:endParaRPr lang="en-US" sz="4000" dirty="0" smtClean="0"/>
          </a:p>
        </p:txBody>
      </p:sp>
      <p:sp>
        <p:nvSpPr>
          <p:cNvPr id="26627" name="Content Placeholder 3"/>
          <p:cNvSpPr>
            <a:spLocks noGrp="1"/>
          </p:cNvSpPr>
          <p:nvPr>
            <p:ph idx="1"/>
          </p:nvPr>
        </p:nvSpPr>
        <p:spPr>
          <a:xfrm>
            <a:off x="381000" y="1981200"/>
            <a:ext cx="8229600" cy="4343400"/>
          </a:xfrm>
        </p:spPr>
        <p:txBody>
          <a:bodyPr/>
          <a:lstStyle/>
          <a:p>
            <a:r>
              <a:rPr lang="en-US" sz="2400" smtClean="0"/>
              <a:t>O&amp;M Manual</a:t>
            </a:r>
          </a:p>
          <a:p>
            <a:pPr lvl="1">
              <a:buFont typeface="Arial" pitchFamily="34" charset="0"/>
              <a:buNone/>
            </a:pPr>
            <a:endParaRPr lang="en-US" sz="2400" smtClean="0"/>
          </a:p>
          <a:p>
            <a:r>
              <a:rPr lang="en-US" sz="2400" smtClean="0"/>
              <a:t>Geotechnical and Concrete Materials Completion Report</a:t>
            </a:r>
          </a:p>
          <a:p>
            <a:endParaRPr lang="en-US" sz="2400" smtClean="0"/>
          </a:p>
          <a:p>
            <a:r>
              <a:rPr lang="en-US" sz="2400" smtClean="0"/>
              <a:t>Instrumentation and Monitoring</a:t>
            </a:r>
          </a:p>
          <a:p>
            <a:pPr lvl="1"/>
            <a:r>
              <a:rPr lang="en-US" sz="2400" smtClean="0"/>
              <a:t>Dam safety training is imperative</a:t>
            </a:r>
          </a:p>
          <a:p>
            <a:pPr lvl="1"/>
            <a:endParaRPr lang="en-US" sz="2400" smtClean="0"/>
          </a:p>
          <a:p>
            <a:pPr lvl="1"/>
            <a:endParaRPr lang="en-US" sz="2400" smtClean="0"/>
          </a:p>
          <a:p>
            <a:pPr lvl="1"/>
            <a:endParaRPr lang="en-US" sz="2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t>Yellowtail Dam</a:t>
            </a:r>
          </a:p>
        </p:txBody>
      </p:sp>
      <p:sp>
        <p:nvSpPr>
          <p:cNvPr id="68611" name="Rectangle 3"/>
          <p:cNvSpPr>
            <a:spLocks noGrp="1" noChangeArrowheads="1"/>
          </p:cNvSpPr>
          <p:nvPr>
            <p:ph type="body" idx="1"/>
          </p:nvPr>
        </p:nvSpPr>
        <p:spPr/>
        <p:txBody>
          <a:bodyPr/>
          <a:lstStyle/>
          <a:p>
            <a:r>
              <a:rPr lang="en-US" sz="2800" smtClean="0"/>
              <a:t>Thin arch concrete dam located on the Bighorn River in south-central Montana.</a:t>
            </a:r>
          </a:p>
          <a:p>
            <a:r>
              <a:rPr lang="en-US" sz="2800" smtClean="0"/>
              <a:t>Drain cleaning program was initiated for foundation drains in 1998.</a:t>
            </a:r>
          </a:p>
          <a:p>
            <a:r>
              <a:rPr lang="en-US" sz="2800" smtClean="0"/>
              <a:t>Uplift gauge pressure readings had been increasing.</a:t>
            </a:r>
          </a:p>
          <a:p>
            <a:r>
              <a:rPr lang="en-US" sz="2800" smtClean="0"/>
              <a:t>Inspection indicated drains were plugged with clay, iron bacteria, and calcium carbonate.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Yellowtail Dam</a:t>
            </a:r>
          </a:p>
        </p:txBody>
      </p:sp>
      <p:sp>
        <p:nvSpPr>
          <p:cNvPr id="69635" name="Rectangle 3"/>
          <p:cNvSpPr>
            <a:spLocks noGrp="1" noChangeArrowheads="1"/>
          </p:cNvSpPr>
          <p:nvPr>
            <p:ph type="body" idx="1"/>
          </p:nvPr>
        </p:nvSpPr>
        <p:spPr/>
        <p:txBody>
          <a:bodyPr/>
          <a:lstStyle/>
          <a:p>
            <a:pPr>
              <a:lnSpc>
                <a:spcPct val="90000"/>
              </a:lnSpc>
            </a:pPr>
            <a:r>
              <a:rPr lang="en-US" smtClean="0"/>
              <a:t>153 drains in dam foundation and 20 drains in powerplant foundation were cleaned.</a:t>
            </a:r>
          </a:p>
          <a:p>
            <a:pPr>
              <a:lnSpc>
                <a:spcPct val="90000"/>
              </a:lnSpc>
            </a:pPr>
            <a:r>
              <a:rPr lang="en-US" smtClean="0"/>
              <a:t>Drains were cleaned with high pressure water jetting equipment.</a:t>
            </a:r>
          </a:p>
          <a:p>
            <a:pPr>
              <a:lnSpc>
                <a:spcPct val="90000"/>
              </a:lnSpc>
            </a:pPr>
            <a:r>
              <a:rPr lang="en-US" smtClean="0"/>
              <a:t>Pressures between 8000 and 10,000 psi were used.</a:t>
            </a:r>
          </a:p>
          <a:p>
            <a:pPr>
              <a:lnSpc>
                <a:spcPct val="90000"/>
              </a:lnSpc>
            </a:pPr>
            <a:r>
              <a:rPr lang="en-US" smtClean="0"/>
              <a:t>Flows were between 14 and 16 gpm.</a:t>
            </a:r>
          </a:p>
          <a:p>
            <a:pPr>
              <a:lnSpc>
                <a:spcPct val="90000"/>
              </a:lnSpc>
            </a:pPr>
            <a:r>
              <a:rPr lang="en-US" smtClean="0"/>
              <a:t>Jets were adjusted to achieve best cleaning.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mtClean="0"/>
              <a:t>Yellowtail Dam</a:t>
            </a:r>
          </a:p>
        </p:txBody>
      </p:sp>
      <p:sp>
        <p:nvSpPr>
          <p:cNvPr id="70659" name="Rectangle 3"/>
          <p:cNvSpPr>
            <a:spLocks noGrp="1" noChangeArrowheads="1"/>
          </p:cNvSpPr>
          <p:nvPr>
            <p:ph type="body" idx="1"/>
          </p:nvPr>
        </p:nvSpPr>
        <p:spPr/>
        <p:txBody>
          <a:bodyPr/>
          <a:lstStyle/>
          <a:p>
            <a:pPr>
              <a:lnSpc>
                <a:spcPct val="90000"/>
              </a:lnSpc>
            </a:pPr>
            <a:r>
              <a:rPr lang="en-US" smtClean="0"/>
              <a:t>Rotating cleaning head was advanced at rate of 2 to 4 feet/minute.</a:t>
            </a:r>
          </a:p>
          <a:p>
            <a:pPr>
              <a:lnSpc>
                <a:spcPct val="90000"/>
              </a:lnSpc>
            </a:pPr>
            <a:r>
              <a:rPr lang="en-US" smtClean="0"/>
              <a:t>Cleaning was effective in removing all of clay and iron bacteria and most of calcium carbontate.</a:t>
            </a:r>
          </a:p>
          <a:p>
            <a:pPr>
              <a:lnSpc>
                <a:spcPct val="90000"/>
              </a:lnSpc>
            </a:pPr>
            <a:r>
              <a:rPr lang="en-US" smtClean="0"/>
              <a:t>Cleaning was effective in removing deposits in cracks and joints.</a:t>
            </a:r>
          </a:p>
          <a:p>
            <a:pPr>
              <a:lnSpc>
                <a:spcPct val="90000"/>
              </a:lnSpc>
            </a:pPr>
            <a:r>
              <a:rPr lang="en-US" smtClean="0"/>
              <a:t>Costs - $4.86/foot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Home\BFIEDLER\New Folder\drain1.jpg"/>
          <p:cNvPicPr>
            <a:picLocks noChangeAspect="1" noChangeArrowheads="1"/>
          </p:cNvPicPr>
          <p:nvPr/>
        </p:nvPicPr>
        <p:blipFill>
          <a:blip r:embed="rId2" cstate="print"/>
          <a:srcRect/>
          <a:stretch>
            <a:fillRect/>
          </a:stretch>
        </p:blipFill>
        <p:spPr bwMode="auto">
          <a:xfrm>
            <a:off x="4495800" y="381000"/>
            <a:ext cx="4016375" cy="6096000"/>
          </a:xfrm>
          <a:prstGeom prst="rect">
            <a:avLst/>
          </a:prstGeom>
          <a:noFill/>
          <a:ln w="9525">
            <a:noFill/>
            <a:miter lim="800000"/>
            <a:headEnd/>
            <a:tailEnd/>
          </a:ln>
        </p:spPr>
      </p:pic>
      <p:sp>
        <p:nvSpPr>
          <p:cNvPr id="71683" name="Rectangle 3"/>
          <p:cNvSpPr>
            <a:spLocks noGrp="1" noChangeArrowheads="1"/>
          </p:cNvSpPr>
          <p:nvPr>
            <p:ph type="title"/>
          </p:nvPr>
        </p:nvSpPr>
        <p:spPr>
          <a:xfrm>
            <a:off x="306388" y="609600"/>
            <a:ext cx="4341812" cy="1143000"/>
          </a:xfrm>
        </p:spPr>
        <p:txBody>
          <a:bodyPr/>
          <a:lstStyle/>
          <a:p>
            <a:r>
              <a:rPr lang="en-US" smtClean="0"/>
              <a:t>Drain Cleaning</a:t>
            </a:r>
          </a:p>
        </p:txBody>
      </p:sp>
      <p:sp>
        <p:nvSpPr>
          <p:cNvPr id="71684" name="Rectangle 4"/>
          <p:cNvSpPr>
            <a:spLocks noGrp="1" noChangeArrowheads="1"/>
          </p:cNvSpPr>
          <p:nvPr>
            <p:ph type="body" sz="half" idx="1"/>
          </p:nvPr>
        </p:nvSpPr>
        <p:spPr>
          <a:xfrm>
            <a:off x="381000" y="2133600"/>
            <a:ext cx="3962400" cy="3962400"/>
          </a:xfrm>
        </p:spPr>
        <p:txBody>
          <a:bodyPr/>
          <a:lstStyle/>
          <a:p>
            <a:r>
              <a:rPr lang="en-US" sz="2800" smtClean="0"/>
              <a:t>High pressure water jetting equipment</a:t>
            </a:r>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t>Yellowtail Dam</a:t>
            </a:r>
          </a:p>
        </p:txBody>
      </p:sp>
      <p:sp>
        <p:nvSpPr>
          <p:cNvPr id="72707" name="Rectangle 3"/>
          <p:cNvSpPr>
            <a:spLocks noGrp="1" noChangeArrowheads="1"/>
          </p:cNvSpPr>
          <p:nvPr>
            <p:ph type="body" idx="1"/>
          </p:nvPr>
        </p:nvSpPr>
        <p:spPr/>
        <p:txBody>
          <a:bodyPr/>
          <a:lstStyle/>
          <a:p>
            <a:r>
              <a:rPr lang="en-US" smtClean="0"/>
              <a:t>Dam drain flows increased by about 33 percent after cleaning.</a:t>
            </a:r>
          </a:p>
          <a:p>
            <a:r>
              <a:rPr lang="en-US" smtClean="0"/>
              <a:t>Powerplant drain flows increased by about 450 percent after cleaning.</a:t>
            </a:r>
          </a:p>
          <a:p>
            <a:r>
              <a:rPr lang="en-US" smtClean="0"/>
              <a:t>Uplift pressures decreased – up to 50 feet in one upstream gauge and 2 feet or less in some of the downstream gauges.</a:t>
            </a:r>
          </a:p>
          <a:p>
            <a:endParaRPr lang="en-US"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Home\BFIEDLER\Drain Figures\yeltail5.jpg"/>
          <p:cNvPicPr>
            <a:picLocks noChangeAspect="1" noChangeArrowheads="1"/>
          </p:cNvPicPr>
          <p:nvPr/>
        </p:nvPicPr>
        <p:blipFill>
          <a:blip r:embed="rId2" cstate="print"/>
          <a:srcRect/>
          <a:stretch>
            <a:fillRect/>
          </a:stretch>
        </p:blipFill>
        <p:spPr bwMode="auto">
          <a:xfrm>
            <a:off x="2590800" y="1981200"/>
            <a:ext cx="6096000" cy="4664075"/>
          </a:xfrm>
          <a:prstGeom prst="rect">
            <a:avLst/>
          </a:prstGeom>
          <a:noFill/>
          <a:ln w="9525">
            <a:noFill/>
            <a:miter lim="800000"/>
            <a:headEnd/>
            <a:tailEnd/>
          </a:ln>
        </p:spPr>
      </p:pic>
      <p:sp>
        <p:nvSpPr>
          <p:cNvPr id="73731" name="Rectangle 3"/>
          <p:cNvSpPr>
            <a:spLocks noGrp="1" noChangeArrowheads="1"/>
          </p:cNvSpPr>
          <p:nvPr>
            <p:ph type="title"/>
          </p:nvPr>
        </p:nvSpPr>
        <p:spPr/>
        <p:txBody>
          <a:bodyPr/>
          <a:lstStyle/>
          <a:p>
            <a:r>
              <a:rPr lang="en-US" smtClean="0"/>
              <a:t>High Pressure Water Jetting</a:t>
            </a:r>
            <a:br>
              <a:rPr lang="en-US" smtClean="0"/>
            </a:br>
            <a:r>
              <a:rPr lang="en-US" smtClean="0"/>
              <a:t>Cleaning Head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mtClean="0"/>
              <a:t>Dam Drain Manual</a:t>
            </a:r>
            <a:br>
              <a:rPr lang="en-US" smtClean="0"/>
            </a:br>
            <a:r>
              <a:rPr lang="en-US" smtClean="0"/>
              <a:t>Conclusions</a:t>
            </a:r>
          </a:p>
        </p:txBody>
      </p:sp>
      <p:sp>
        <p:nvSpPr>
          <p:cNvPr id="74755" name="Rectangle 3"/>
          <p:cNvSpPr>
            <a:spLocks noGrp="1" noChangeArrowheads="1"/>
          </p:cNvSpPr>
          <p:nvPr>
            <p:ph type="body" idx="1"/>
          </p:nvPr>
        </p:nvSpPr>
        <p:spPr/>
        <p:txBody>
          <a:bodyPr/>
          <a:lstStyle/>
          <a:p>
            <a:pPr>
              <a:lnSpc>
                <a:spcPct val="90000"/>
              </a:lnSpc>
            </a:pPr>
            <a:r>
              <a:rPr lang="en-US" sz="2800" smtClean="0"/>
              <a:t>Drains are important features at dams that enhance stability.</a:t>
            </a:r>
          </a:p>
          <a:p>
            <a:pPr>
              <a:lnSpc>
                <a:spcPct val="90000"/>
              </a:lnSpc>
            </a:pPr>
            <a:r>
              <a:rPr lang="en-US" sz="2800" smtClean="0"/>
              <a:t>Drains have not always received proper attention because of lack of visual evidence, cost of cleaning drains and lack of awareness.</a:t>
            </a:r>
          </a:p>
          <a:p>
            <a:pPr>
              <a:lnSpc>
                <a:spcPct val="90000"/>
              </a:lnSpc>
            </a:pPr>
            <a:r>
              <a:rPr lang="en-US" sz="2800" smtClean="0"/>
              <a:t>Tools are now available to inspect drains and effectively clean them.</a:t>
            </a:r>
          </a:p>
          <a:p>
            <a:pPr>
              <a:lnSpc>
                <a:spcPct val="90000"/>
              </a:lnSpc>
            </a:pPr>
            <a:r>
              <a:rPr lang="en-US" sz="2800" smtClean="0"/>
              <a:t>Reclamation has developed a manual on drains for dams and associated structures.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Animal Burrows</a:t>
            </a:r>
          </a:p>
        </p:txBody>
      </p:sp>
      <p:sp>
        <p:nvSpPr>
          <p:cNvPr id="75779" name="Content Placeholder 2"/>
          <p:cNvSpPr>
            <a:spLocks noGrp="1"/>
          </p:cNvSpPr>
          <p:nvPr>
            <p:ph idx="1"/>
          </p:nvPr>
        </p:nvSpPr>
        <p:spPr/>
        <p:txBody>
          <a:bodyPr/>
          <a:lstStyle/>
          <a:p>
            <a:endParaRPr lang="en-US"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457200" y="1981200"/>
            <a:ext cx="8382000" cy="2738438"/>
          </a:xfrm>
          <a:prstGeom prst="rect">
            <a:avLst/>
          </a:prstGeom>
          <a:noFill/>
          <a:ln w="9525">
            <a:noFill/>
            <a:miter lim="800000"/>
            <a:headEnd/>
            <a:tailEnd/>
          </a:ln>
        </p:spPr>
        <p:txBody>
          <a:bodyPr tIns="320040">
            <a:spAutoFit/>
          </a:bodyPr>
          <a:lstStyle/>
          <a:p>
            <a:pPr>
              <a:lnSpc>
                <a:spcPct val="50000"/>
              </a:lnSpc>
              <a:spcBef>
                <a:spcPct val="50000"/>
              </a:spcBef>
            </a:pPr>
            <a:r>
              <a:rPr lang="en-US" sz="4400"/>
              <a:t>Truckee Main Canal Breach</a:t>
            </a:r>
          </a:p>
          <a:p>
            <a:pPr>
              <a:lnSpc>
                <a:spcPct val="50000"/>
              </a:lnSpc>
              <a:spcBef>
                <a:spcPct val="50000"/>
              </a:spcBef>
            </a:pPr>
            <a:r>
              <a:rPr lang="en-US" sz="4400"/>
              <a:t>Fernley Nevada</a:t>
            </a:r>
          </a:p>
          <a:p>
            <a:pPr>
              <a:lnSpc>
                <a:spcPct val="50000"/>
              </a:lnSpc>
              <a:spcBef>
                <a:spcPct val="50000"/>
              </a:spcBef>
            </a:pPr>
            <a:endParaRPr lang="en-US" sz="4400"/>
          </a:p>
          <a:p>
            <a:pPr>
              <a:lnSpc>
                <a:spcPct val="50000"/>
              </a:lnSpc>
              <a:spcBef>
                <a:spcPct val="50000"/>
              </a:spcBef>
            </a:pPr>
            <a:endParaRPr lang="en-US" sz="44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792163"/>
          </a:xfrm>
        </p:spPr>
        <p:txBody>
          <a:bodyPr/>
          <a:lstStyle/>
          <a:p>
            <a:r>
              <a:rPr lang="en-US" sz="3200" smtClean="0"/>
              <a:t>Truckee Canal Embankment Through Fernley</a:t>
            </a:r>
          </a:p>
        </p:txBody>
      </p:sp>
      <p:pic>
        <p:nvPicPr>
          <p:cNvPr id="77827" name="Picture 7" descr="Truckee Canal_Final200803 Investigative Evaluation Report"/>
          <p:cNvPicPr>
            <a:picLocks noChangeAspect="1" noChangeArrowheads="1"/>
          </p:cNvPicPr>
          <p:nvPr/>
        </p:nvPicPr>
        <p:blipFill>
          <a:blip r:embed="rId2" cstate="print"/>
          <a:srcRect/>
          <a:stretch>
            <a:fillRect/>
          </a:stretch>
        </p:blipFill>
        <p:spPr bwMode="auto">
          <a:xfrm>
            <a:off x="990600" y="1066800"/>
            <a:ext cx="7129463" cy="482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
            <a:ext cx="8229600" cy="1600200"/>
          </a:xfrm>
        </p:spPr>
        <p:txBody>
          <a:bodyPr anchorCtr="1">
            <a:normAutofit fontScale="90000"/>
          </a:bodyPr>
          <a:lstStyle/>
          <a:p>
            <a:pPr>
              <a:defRPr/>
            </a:pPr>
            <a:r>
              <a:rPr lang="en-US" sz="4900" b="1" dirty="0" smtClean="0"/>
              <a:t>Operation and Maintenance Program</a:t>
            </a:r>
            <a:r>
              <a:rPr lang="en-US" sz="4000" dirty="0" smtClean="0"/>
              <a:t/>
            </a:r>
            <a:br>
              <a:rPr lang="en-US" sz="4000" dirty="0" smtClean="0"/>
            </a:br>
            <a:endParaRPr lang="en-US" sz="4000" dirty="0" smtClean="0"/>
          </a:p>
        </p:txBody>
      </p:sp>
      <p:sp>
        <p:nvSpPr>
          <p:cNvPr id="3075" name="Content Placeholder 3"/>
          <p:cNvSpPr>
            <a:spLocks noGrp="1"/>
          </p:cNvSpPr>
          <p:nvPr>
            <p:ph idx="1"/>
          </p:nvPr>
        </p:nvSpPr>
        <p:spPr>
          <a:xfrm>
            <a:off x="381000" y="1676400"/>
            <a:ext cx="8229600" cy="4648200"/>
          </a:xfrm>
        </p:spPr>
        <p:txBody>
          <a:bodyPr>
            <a:normAutofit/>
          </a:bodyPr>
          <a:lstStyle/>
          <a:p>
            <a:pPr>
              <a:defRPr/>
            </a:pPr>
            <a:r>
              <a:rPr lang="en-US" sz="2400" dirty="0" smtClean="0"/>
              <a:t>Operations Activities </a:t>
            </a:r>
          </a:p>
          <a:p>
            <a:pPr lvl="1">
              <a:buFont typeface="Arial" charset="0"/>
              <a:buChar char="►"/>
              <a:defRPr/>
            </a:pPr>
            <a:r>
              <a:rPr lang="en-US" sz="2400" dirty="0" smtClean="0"/>
              <a:t>Listed in O&amp;M Manual</a:t>
            </a:r>
          </a:p>
          <a:p>
            <a:pPr>
              <a:defRPr/>
            </a:pPr>
            <a:endParaRPr lang="en-US" sz="2400" dirty="0" smtClean="0"/>
          </a:p>
          <a:p>
            <a:pPr>
              <a:defRPr/>
            </a:pPr>
            <a:r>
              <a:rPr lang="en-US" sz="2400" dirty="0" smtClean="0"/>
              <a:t> Maintenance</a:t>
            </a:r>
          </a:p>
          <a:p>
            <a:pPr marL="971550" lvl="1" indent="-514350">
              <a:buFont typeface="+mj-lt"/>
              <a:buAutoNum type="arabicPeriod"/>
              <a:defRPr/>
            </a:pPr>
            <a:r>
              <a:rPr lang="en-US" sz="2400" dirty="0" smtClean="0"/>
              <a:t>Recurring maintenance for Dam Safety</a:t>
            </a:r>
          </a:p>
          <a:p>
            <a:pPr marL="971550" lvl="1" indent="-514350">
              <a:buFont typeface="+mj-lt"/>
              <a:buAutoNum type="arabicPeriod"/>
              <a:defRPr/>
            </a:pPr>
            <a:r>
              <a:rPr lang="en-US" sz="2400" dirty="0" smtClean="0"/>
              <a:t>Major maintenance for Dam Safety</a:t>
            </a:r>
          </a:p>
          <a:p>
            <a:pPr marL="1371600" lvl="2" indent="-514350">
              <a:defRPr/>
            </a:pPr>
            <a:r>
              <a:rPr lang="en-US" dirty="0" smtClean="0"/>
              <a:t>Exceeds $2,000,000</a:t>
            </a:r>
          </a:p>
          <a:p>
            <a:pPr marL="971550" lvl="1" indent="-514350">
              <a:buFont typeface="Arial" charset="0"/>
              <a:buNone/>
              <a:defRPr/>
            </a:pPr>
            <a:endParaRPr lang="en-US" sz="2400" dirty="0" smtClean="0"/>
          </a:p>
          <a:p>
            <a:pPr marL="571500" indent="-514350">
              <a:defRPr/>
            </a:pPr>
            <a:r>
              <a:rPr lang="en-US" sz="2400" dirty="0" smtClean="0"/>
              <a:t>Establishment, maintenance and control of vegetation</a:t>
            </a:r>
          </a:p>
          <a:p>
            <a:pPr marL="971550" lvl="1" indent="-514350">
              <a:buFont typeface="+mj-lt"/>
              <a:buAutoNum type="arabicPeriod"/>
              <a:defRPr/>
            </a:pPr>
            <a:endParaRPr lang="en-US" sz="2400" dirty="0" smtClean="0"/>
          </a:p>
          <a:p>
            <a:pPr lvl="1">
              <a:buFont typeface="Arial" charset="0"/>
              <a:buChar char="►"/>
              <a:defRPr/>
            </a:pPr>
            <a:endParaRPr lang="en-US" sz="2400" dirty="0" smtClean="0"/>
          </a:p>
          <a:p>
            <a:pPr lvl="1">
              <a:buFont typeface="Arial" charset="0"/>
              <a:buChar char="►"/>
              <a:defRPr/>
            </a:pPr>
            <a:endParaRPr lang="en-US" sz="2400" dirty="0" smtClean="0"/>
          </a:p>
          <a:p>
            <a:pPr lvl="1">
              <a:buFont typeface="Arial" charset="0"/>
              <a:buChar char="►"/>
              <a:defRPr/>
            </a:pPr>
            <a:endParaRPr lang="en-US" sz="24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792163"/>
          </a:xfrm>
        </p:spPr>
        <p:txBody>
          <a:bodyPr/>
          <a:lstStyle/>
          <a:p>
            <a:r>
              <a:rPr lang="en-US" smtClean="0"/>
              <a:t>Canal Breach</a:t>
            </a:r>
          </a:p>
        </p:txBody>
      </p:sp>
      <p:sp>
        <p:nvSpPr>
          <p:cNvPr id="78851" name="Rectangle 3"/>
          <p:cNvSpPr>
            <a:spLocks noGrp="1" noChangeArrowheads="1"/>
          </p:cNvSpPr>
          <p:nvPr>
            <p:ph type="body" idx="1"/>
          </p:nvPr>
        </p:nvSpPr>
        <p:spPr>
          <a:xfrm>
            <a:off x="457200" y="1066800"/>
            <a:ext cx="8229600" cy="4800600"/>
          </a:xfrm>
        </p:spPr>
        <p:txBody>
          <a:bodyPr/>
          <a:lstStyle/>
          <a:p>
            <a:r>
              <a:rPr lang="en-US" smtClean="0"/>
              <a:t>Prior to January 4, 2008 TCID had been diverting water through the canal at an average daily rate of 370 ft</a:t>
            </a:r>
            <a:r>
              <a:rPr lang="en-US" baseline="50000" smtClean="0"/>
              <a:t>3</a:t>
            </a:r>
            <a:r>
              <a:rPr lang="en-US" smtClean="0"/>
              <a:t>/s.  </a:t>
            </a:r>
          </a:p>
          <a:p>
            <a:endParaRPr lang="en-US" smtClean="0"/>
          </a:p>
          <a:p>
            <a:r>
              <a:rPr lang="en-US" smtClean="0"/>
              <a:t>A January 4, 2008 storm event with 1.9 inches of precipitation</a:t>
            </a:r>
          </a:p>
          <a:p>
            <a:endParaRPr lang="en-US" smtClean="0"/>
          </a:p>
          <a:p>
            <a:r>
              <a:rPr lang="en-US" smtClean="0"/>
              <a:t>At 4:30 AM January 5, 2008 the canal flow peaked at 751 ft</a:t>
            </a:r>
            <a:r>
              <a:rPr lang="en-US" baseline="40000" smtClean="0"/>
              <a:t>3</a:t>
            </a:r>
            <a:r>
              <a:rPr lang="en-US" smtClean="0"/>
              <a:t>/s.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8229600" cy="792163"/>
          </a:xfrm>
        </p:spPr>
        <p:txBody>
          <a:bodyPr/>
          <a:lstStyle/>
          <a:p>
            <a:r>
              <a:rPr lang="en-US" smtClean="0"/>
              <a:t>Truckee Canal Breach</a:t>
            </a:r>
          </a:p>
        </p:txBody>
      </p:sp>
      <p:pic>
        <p:nvPicPr>
          <p:cNvPr id="79875" name="Picture 7" descr="bilde"/>
          <p:cNvPicPr>
            <a:picLocks noChangeAspect="1" noChangeArrowheads="1"/>
          </p:cNvPicPr>
          <p:nvPr/>
        </p:nvPicPr>
        <p:blipFill>
          <a:blip r:embed="rId2" cstate="print"/>
          <a:srcRect/>
          <a:stretch>
            <a:fillRect/>
          </a:stretch>
        </p:blipFill>
        <p:spPr bwMode="auto">
          <a:xfrm>
            <a:off x="1828800" y="1219200"/>
            <a:ext cx="5219700" cy="4795838"/>
          </a:xfrm>
          <a:prstGeom prst="rect">
            <a:avLst/>
          </a:prstGeom>
          <a:noFill/>
          <a:ln w="9525">
            <a:noFill/>
            <a:miter lim="800000"/>
            <a:headEnd/>
            <a:tailEnd/>
          </a:ln>
        </p:spPr>
      </p:pic>
      <p:sp>
        <p:nvSpPr>
          <p:cNvPr id="79876" name="Line 8"/>
          <p:cNvSpPr>
            <a:spLocks noChangeShapeType="1"/>
          </p:cNvSpPr>
          <p:nvPr/>
        </p:nvSpPr>
        <p:spPr bwMode="auto">
          <a:xfrm flipH="1" flipV="1">
            <a:off x="3124200" y="3200400"/>
            <a:ext cx="838200" cy="2133600"/>
          </a:xfrm>
          <a:prstGeom prst="line">
            <a:avLst/>
          </a:prstGeom>
          <a:noFill/>
          <a:ln w="76200">
            <a:solidFill>
              <a:srgbClr val="089DD2"/>
            </a:solidFill>
            <a:round/>
            <a:headEnd/>
            <a:tailEnd type="triangle" w="med" len="med"/>
          </a:ln>
        </p:spPr>
        <p:txBody>
          <a:bodyPr wrap="none" anchor="ctr"/>
          <a:lstStyle/>
          <a:p>
            <a:endParaRPr lang="en-US"/>
          </a:p>
        </p:txBody>
      </p:sp>
      <p:sp>
        <p:nvSpPr>
          <p:cNvPr id="79877" name="Line 9"/>
          <p:cNvSpPr>
            <a:spLocks noChangeShapeType="1"/>
          </p:cNvSpPr>
          <p:nvPr/>
        </p:nvSpPr>
        <p:spPr bwMode="auto">
          <a:xfrm flipV="1">
            <a:off x="3124200" y="2286000"/>
            <a:ext cx="2362200" cy="914400"/>
          </a:xfrm>
          <a:prstGeom prst="line">
            <a:avLst/>
          </a:prstGeom>
          <a:noFill/>
          <a:ln w="104775">
            <a:solidFill>
              <a:srgbClr val="089DD2"/>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0"/>
            <a:ext cx="8229600" cy="792163"/>
          </a:xfrm>
        </p:spPr>
        <p:txBody>
          <a:bodyPr/>
          <a:lstStyle/>
          <a:p>
            <a:r>
              <a:rPr lang="en-US" smtClean="0"/>
              <a:t>Truckee Canal Flood</a:t>
            </a:r>
          </a:p>
        </p:txBody>
      </p:sp>
      <p:pic>
        <p:nvPicPr>
          <p:cNvPr id="80899" name="Picture 3" descr="airphoto14"/>
          <p:cNvPicPr>
            <a:picLocks noChangeAspect="1" noChangeArrowheads="1"/>
          </p:cNvPicPr>
          <p:nvPr/>
        </p:nvPicPr>
        <p:blipFill>
          <a:blip r:embed="rId2" cstate="print">
            <a:lum bright="18000"/>
          </a:blip>
          <a:srcRect/>
          <a:stretch>
            <a:fillRect/>
          </a:stretch>
        </p:blipFill>
        <p:spPr bwMode="auto">
          <a:xfrm>
            <a:off x="2057400" y="1905000"/>
            <a:ext cx="4800600" cy="321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8229600" cy="792163"/>
          </a:xfrm>
        </p:spPr>
        <p:txBody>
          <a:bodyPr/>
          <a:lstStyle/>
          <a:p>
            <a:r>
              <a:rPr lang="en-US" smtClean="0"/>
              <a:t>Truckee Canal Flood</a:t>
            </a:r>
          </a:p>
        </p:txBody>
      </p:sp>
      <p:sp>
        <p:nvSpPr>
          <p:cNvPr id="81923" name="Rectangle 4"/>
          <p:cNvSpPr>
            <a:spLocks noGrp="1" noChangeArrowheads="1"/>
          </p:cNvSpPr>
          <p:nvPr>
            <p:ph type="body" idx="1"/>
          </p:nvPr>
        </p:nvSpPr>
        <p:spPr>
          <a:xfrm>
            <a:off x="457200" y="1676400"/>
            <a:ext cx="8458200" cy="2667000"/>
          </a:xfrm>
          <a:noFill/>
        </p:spPr>
        <p:txBody>
          <a:bodyPr/>
          <a:lstStyle/>
          <a:p>
            <a:r>
              <a:rPr lang="en-US" smtClean="0"/>
              <a:t>590 homes were flooded</a:t>
            </a:r>
          </a:p>
          <a:p>
            <a:endParaRPr lang="en-US" smtClean="0"/>
          </a:p>
          <a:p>
            <a:r>
              <a:rPr lang="en-US" smtClean="0"/>
              <a:t>138 homes suffered moderate to severe damage </a:t>
            </a:r>
          </a:p>
          <a:p>
            <a:endParaRPr lang="en-US" smtClean="0"/>
          </a:p>
          <a:p>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8229600" cy="792163"/>
          </a:xfrm>
        </p:spPr>
        <p:txBody>
          <a:bodyPr/>
          <a:lstStyle/>
          <a:p>
            <a:r>
              <a:rPr lang="en-US" smtClean="0"/>
              <a:t>Flooding Within Fernley</a:t>
            </a:r>
          </a:p>
        </p:txBody>
      </p:sp>
      <p:pic>
        <p:nvPicPr>
          <p:cNvPr id="82947" name="Picture 4" descr="airphoto3"/>
          <p:cNvPicPr>
            <a:picLocks noChangeAspect="1" noChangeArrowheads="1"/>
          </p:cNvPicPr>
          <p:nvPr/>
        </p:nvPicPr>
        <p:blipFill>
          <a:blip r:embed="rId2" cstate="print"/>
          <a:srcRect/>
          <a:stretch>
            <a:fillRect/>
          </a:stretch>
        </p:blipFill>
        <p:spPr bwMode="auto">
          <a:xfrm>
            <a:off x="762000" y="1454150"/>
            <a:ext cx="7620000" cy="394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81000" y="0"/>
            <a:ext cx="8229600" cy="792163"/>
          </a:xfrm>
        </p:spPr>
        <p:txBody>
          <a:bodyPr/>
          <a:lstStyle/>
          <a:p>
            <a:r>
              <a:rPr lang="en-US" smtClean="0"/>
              <a:t>Potential Failure Modes</a:t>
            </a:r>
          </a:p>
        </p:txBody>
      </p:sp>
      <p:sp>
        <p:nvSpPr>
          <p:cNvPr id="163843" name="Rectangle 3"/>
          <p:cNvSpPr>
            <a:spLocks noGrp="1" noChangeArrowheads="1"/>
          </p:cNvSpPr>
          <p:nvPr>
            <p:ph type="body" idx="1"/>
          </p:nvPr>
        </p:nvSpPr>
        <p:spPr>
          <a:xfrm>
            <a:off x="457200" y="914400"/>
            <a:ext cx="8458200" cy="5181600"/>
          </a:xfrm>
          <a:noFill/>
        </p:spPr>
        <p:txBody>
          <a:bodyPr/>
          <a:lstStyle/>
          <a:p>
            <a:r>
              <a:rPr lang="en-US" smtClean="0"/>
              <a:t>Overtopping</a:t>
            </a:r>
          </a:p>
          <a:p>
            <a:r>
              <a:rPr lang="en-US" smtClean="0"/>
              <a:t>Piping due to rodent activity </a:t>
            </a:r>
          </a:p>
          <a:p>
            <a:r>
              <a:rPr lang="en-US" smtClean="0"/>
              <a:t>Piping due to other types of flaws</a:t>
            </a:r>
          </a:p>
          <a:p>
            <a:r>
              <a:rPr lang="en-US" smtClean="0"/>
              <a:t>Blowout then piping of foundation</a:t>
            </a:r>
          </a:p>
          <a:p>
            <a:r>
              <a:rPr lang="en-US" smtClean="0"/>
              <a:t>Embankment instability</a:t>
            </a:r>
          </a:p>
          <a:p>
            <a:r>
              <a:rPr lang="en-US" smtClean="0"/>
              <a:t>Seismic Activity </a:t>
            </a:r>
          </a:p>
          <a:p>
            <a:r>
              <a:rPr lang="en-US" smtClean="0"/>
              <a:t>Sabotage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childTnLst>
                                  <p:subTnLst>
                                    <p:animClr>
                                      <p:cBhvr override="childStyle">
                                        <p:cTn dur="1" fill="hold" display="0" masterRel="nextClick" afterEffect="1"/>
                                        <p:tgtEl>
                                          <p:spTgt spid="16384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3">
                                            <p:txEl>
                                              <p:pRg st="1" end="1"/>
                                            </p:txEl>
                                          </p:spTgt>
                                        </p:tgtEl>
                                        <p:attrNameLst>
                                          <p:attrName>style.visibility</p:attrName>
                                        </p:attrNameLst>
                                      </p:cBhvr>
                                      <p:to>
                                        <p:strVal val="visible"/>
                                      </p:to>
                                    </p:set>
                                  </p:childTnLst>
                                  <p:subTnLst>
                                    <p:animClr>
                                      <p:cBhvr override="childStyle">
                                        <p:cTn dur="1" fill="hold" display="0" masterRel="nextClick" afterEffect="1"/>
                                        <p:tgtEl>
                                          <p:spTgt spid="16384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43">
                                            <p:txEl>
                                              <p:pRg st="2" end="2"/>
                                            </p:txEl>
                                          </p:spTgt>
                                        </p:tgtEl>
                                        <p:attrNameLst>
                                          <p:attrName>style.visibility</p:attrName>
                                        </p:attrNameLst>
                                      </p:cBhvr>
                                      <p:to>
                                        <p:strVal val="visible"/>
                                      </p:to>
                                    </p:set>
                                  </p:childTnLst>
                                  <p:subTnLst>
                                    <p:animClr>
                                      <p:cBhvr override="childStyle">
                                        <p:cTn dur="1" fill="hold" display="0" masterRel="nextClick" afterEffect="1"/>
                                        <p:tgtEl>
                                          <p:spTgt spid="16384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43">
                                            <p:txEl>
                                              <p:pRg st="3" end="3"/>
                                            </p:txEl>
                                          </p:spTgt>
                                        </p:tgtEl>
                                        <p:attrNameLst>
                                          <p:attrName>style.visibility</p:attrName>
                                        </p:attrNameLst>
                                      </p:cBhvr>
                                      <p:to>
                                        <p:strVal val="visible"/>
                                      </p:to>
                                    </p:set>
                                  </p:childTnLst>
                                  <p:subTnLst>
                                    <p:animClr>
                                      <p:cBhvr override="childStyle">
                                        <p:cTn dur="1" fill="hold" display="0" masterRel="nextClick" afterEffect="1"/>
                                        <p:tgtEl>
                                          <p:spTgt spid="16384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43">
                                            <p:txEl>
                                              <p:pRg st="4" end="4"/>
                                            </p:txEl>
                                          </p:spTgt>
                                        </p:tgtEl>
                                        <p:attrNameLst>
                                          <p:attrName>style.visibility</p:attrName>
                                        </p:attrNameLst>
                                      </p:cBhvr>
                                      <p:to>
                                        <p:strVal val="visible"/>
                                      </p:to>
                                    </p:set>
                                  </p:childTnLst>
                                  <p:subTnLst>
                                    <p:animClr>
                                      <p:cBhvr override="childStyle">
                                        <p:cTn dur="1" fill="hold" display="0" masterRel="nextClick" afterEffect="1"/>
                                        <p:tgtEl>
                                          <p:spTgt spid="16384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43">
                                            <p:txEl>
                                              <p:pRg st="5" end="5"/>
                                            </p:txEl>
                                          </p:spTgt>
                                        </p:tgtEl>
                                        <p:attrNameLst>
                                          <p:attrName>style.visibility</p:attrName>
                                        </p:attrNameLst>
                                      </p:cBhvr>
                                      <p:to>
                                        <p:strVal val="visible"/>
                                      </p:to>
                                    </p:set>
                                  </p:childTnLst>
                                  <p:subTnLst>
                                    <p:animClr>
                                      <p:cBhvr override="childStyle">
                                        <p:cTn dur="1" fill="hold" display="0" masterRel="nextClick" afterEffect="1"/>
                                        <p:tgtEl>
                                          <p:spTgt spid="163843">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43">
                                            <p:txEl>
                                              <p:pRg st="6" end="6"/>
                                            </p:txEl>
                                          </p:spTgt>
                                        </p:tgtEl>
                                        <p:attrNameLst>
                                          <p:attrName>style.visibility</p:attrName>
                                        </p:attrNameLst>
                                      </p:cBhvr>
                                      <p:to>
                                        <p:strVal val="visible"/>
                                      </p:to>
                                    </p:set>
                                  </p:childTnLst>
                                  <p:subTnLst>
                                    <p:animClr>
                                      <p:cBhvr override="childStyle">
                                        <p:cTn dur="1" fill="hold" display="0" masterRel="nextClick" afterEffect="1"/>
                                        <p:tgtEl>
                                          <p:spTgt spid="16384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100_0954"/>
          <p:cNvPicPr>
            <a:picLocks noGrp="1" noChangeAspect="1" noChangeArrowheads="1"/>
          </p:cNvPicPr>
          <p:nvPr>
            <p:ph/>
          </p:nvPr>
        </p:nvPicPr>
        <p:blipFill>
          <a:blip r:embed="rId2" cstate="print"/>
          <a:srcRect/>
          <a:stretch>
            <a:fillRect/>
          </a:stretch>
        </p:blipFill>
        <p:spPr>
          <a:xfrm>
            <a:off x="457200" y="628650"/>
            <a:ext cx="8229600" cy="5143500"/>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G_0858"/>
          <p:cNvPicPr>
            <a:picLocks noGrp="1" noChangeAspect="1" noChangeArrowheads="1"/>
          </p:cNvPicPr>
          <p:nvPr>
            <p:ph/>
          </p:nvPr>
        </p:nvPicPr>
        <p:blipFill>
          <a:blip r:embed="rId2" cstate="print"/>
          <a:srcRect/>
          <a:stretch>
            <a:fillRect/>
          </a:stretch>
        </p:blipFill>
        <p:spPr>
          <a:xfrm>
            <a:off x="685800" y="304800"/>
            <a:ext cx="7800975" cy="5851525"/>
          </a:xfrm>
          <a:noFill/>
        </p:spPr>
      </p:pic>
      <p:sp>
        <p:nvSpPr>
          <p:cNvPr id="86019" name="Text Box 3"/>
          <p:cNvSpPr txBox="1">
            <a:spLocks noChangeArrowheads="1"/>
          </p:cNvSpPr>
          <p:nvPr/>
        </p:nvSpPr>
        <p:spPr bwMode="auto">
          <a:xfrm>
            <a:off x="3276600" y="4419600"/>
            <a:ext cx="771525" cy="42862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Muskrat</a:t>
            </a:r>
          </a:p>
          <a:p>
            <a:r>
              <a:rPr lang="en-US" sz="1200">
                <a:latin typeface="Times New Roman" pitchFamily="18" charset="0"/>
              </a:rPr>
              <a:t>Burrows</a:t>
            </a:r>
            <a:endParaRPr lang="en-US" sz="1000">
              <a:latin typeface="Times New Roman" pitchFamily="18" charset="0"/>
            </a:endParaRPr>
          </a:p>
        </p:txBody>
      </p:sp>
      <p:sp>
        <p:nvSpPr>
          <p:cNvPr id="86020" name="Line 4"/>
          <p:cNvSpPr>
            <a:spLocks noChangeShapeType="1"/>
          </p:cNvSpPr>
          <p:nvPr/>
        </p:nvSpPr>
        <p:spPr bwMode="auto">
          <a:xfrm flipH="1" flipV="1">
            <a:off x="2895600" y="3581400"/>
            <a:ext cx="781050" cy="790575"/>
          </a:xfrm>
          <a:prstGeom prst="line">
            <a:avLst/>
          </a:prstGeom>
          <a:noFill/>
          <a:ln w="28575">
            <a:solidFill>
              <a:srgbClr val="FF0000"/>
            </a:solidFill>
            <a:round/>
            <a:headEnd/>
            <a:tailEnd type="triangle" w="med" len="med"/>
          </a:ln>
        </p:spPr>
        <p:txBody>
          <a:bodyPr/>
          <a:lstStyle/>
          <a:p>
            <a:endParaRPr lang="en-US"/>
          </a:p>
        </p:txBody>
      </p:sp>
      <p:sp>
        <p:nvSpPr>
          <p:cNvPr id="86021" name="Line 5"/>
          <p:cNvSpPr>
            <a:spLocks noChangeShapeType="1"/>
          </p:cNvSpPr>
          <p:nvPr/>
        </p:nvSpPr>
        <p:spPr bwMode="auto">
          <a:xfrm flipV="1">
            <a:off x="3657600" y="3352800"/>
            <a:ext cx="561975" cy="1047750"/>
          </a:xfrm>
          <a:prstGeom prst="line">
            <a:avLst/>
          </a:prstGeom>
          <a:noFill/>
          <a:ln w="28575">
            <a:solidFill>
              <a:srgbClr val="FF0000"/>
            </a:solidFill>
            <a:round/>
            <a:headEnd/>
            <a:tailEnd type="triangle" w="med" len="med"/>
          </a:ln>
        </p:spPr>
        <p:txBody>
          <a:bodyPr/>
          <a:lstStyle/>
          <a:p>
            <a:endParaRPr lang="en-US"/>
          </a:p>
        </p:txBody>
      </p:sp>
      <p:sp>
        <p:nvSpPr>
          <p:cNvPr id="86022" name="Line 6"/>
          <p:cNvSpPr>
            <a:spLocks noChangeShapeType="1"/>
          </p:cNvSpPr>
          <p:nvPr/>
        </p:nvSpPr>
        <p:spPr bwMode="auto">
          <a:xfrm flipV="1">
            <a:off x="3708400" y="3733800"/>
            <a:ext cx="1000125" cy="647700"/>
          </a:xfrm>
          <a:prstGeom prst="line">
            <a:avLst/>
          </a:prstGeom>
          <a:noFill/>
          <a:ln w="28575">
            <a:solidFill>
              <a:srgbClr val="FF0000"/>
            </a:solidFill>
            <a:round/>
            <a:headEnd/>
            <a:tailEnd type="triangle" w="med" len="med"/>
          </a:ln>
        </p:spPr>
        <p:txBody>
          <a:bodyPr/>
          <a:lstStyle/>
          <a:p>
            <a:endParaRPr lang="en-US"/>
          </a:p>
        </p:txBody>
      </p:sp>
      <p:sp>
        <p:nvSpPr>
          <p:cNvPr id="86023" name="Text Box 7"/>
          <p:cNvSpPr txBox="1">
            <a:spLocks noChangeArrowheads="1"/>
          </p:cNvSpPr>
          <p:nvPr/>
        </p:nvSpPr>
        <p:spPr bwMode="auto">
          <a:xfrm>
            <a:off x="4581525" y="1074738"/>
            <a:ext cx="742950" cy="457200"/>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Collapse</a:t>
            </a:r>
          </a:p>
          <a:p>
            <a:r>
              <a:rPr lang="en-US" sz="1200">
                <a:latin typeface="Times New Roman" pitchFamily="18" charset="0"/>
              </a:rPr>
              <a:t>Feature</a:t>
            </a:r>
            <a:endParaRPr lang="en-US" sz="1000">
              <a:latin typeface="Times New Roman" pitchFamily="18" charset="0"/>
            </a:endParaRPr>
          </a:p>
        </p:txBody>
      </p:sp>
      <p:sp>
        <p:nvSpPr>
          <p:cNvPr id="86024" name="Line 8"/>
          <p:cNvSpPr>
            <a:spLocks noChangeShapeType="1"/>
          </p:cNvSpPr>
          <p:nvPr/>
        </p:nvSpPr>
        <p:spPr bwMode="auto">
          <a:xfrm>
            <a:off x="4953000" y="1524000"/>
            <a:ext cx="0" cy="3810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81000" y="152400"/>
            <a:ext cx="8229600" cy="639763"/>
          </a:xfrm>
        </p:spPr>
        <p:txBody>
          <a:bodyPr/>
          <a:lstStyle/>
          <a:p>
            <a:r>
              <a:rPr lang="en-US" sz="3200" smtClean="0"/>
              <a:t>Muskrat Borrows in Canal  Prism</a:t>
            </a:r>
          </a:p>
        </p:txBody>
      </p:sp>
      <p:pic>
        <p:nvPicPr>
          <p:cNvPr id="87043" name="Picture 3" descr="Truckee Canal_Final200803 Investigative Evaluation Report_Page_50"/>
          <p:cNvPicPr>
            <a:picLocks noChangeAspect="1" noChangeArrowheads="1"/>
          </p:cNvPicPr>
          <p:nvPr/>
        </p:nvPicPr>
        <p:blipFill>
          <a:blip r:embed="rId2" cstate="print"/>
          <a:srcRect/>
          <a:stretch>
            <a:fillRect/>
          </a:stretch>
        </p:blipFill>
        <p:spPr bwMode="auto">
          <a:xfrm>
            <a:off x="609600" y="1295400"/>
            <a:ext cx="768032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P1130054"/>
          <p:cNvPicPr>
            <a:picLocks noGrp="1" noChangeAspect="1" noChangeArrowheads="1"/>
          </p:cNvPicPr>
          <p:nvPr>
            <p:ph/>
          </p:nvPr>
        </p:nvPicPr>
        <p:blipFill>
          <a:blip r:embed="rId2" cstate="print"/>
          <a:srcRect/>
          <a:stretch>
            <a:fillRect/>
          </a:stretch>
        </p:blipFill>
        <p:spPr>
          <a:xfrm>
            <a:off x="914400" y="457200"/>
            <a:ext cx="7315200" cy="548640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b="1" smtClean="0"/>
              <a:t>What is Distress?</a:t>
            </a:r>
          </a:p>
        </p:txBody>
      </p:sp>
      <p:sp>
        <p:nvSpPr>
          <p:cNvPr id="28675" name="Rectangle 5"/>
          <p:cNvSpPr>
            <a:spLocks noChangeArrowheads="1"/>
          </p:cNvSpPr>
          <p:nvPr/>
        </p:nvSpPr>
        <p:spPr bwMode="auto">
          <a:xfrm>
            <a:off x="304800" y="1371600"/>
            <a:ext cx="8534400" cy="4416425"/>
          </a:xfrm>
          <a:prstGeom prst="rect">
            <a:avLst/>
          </a:prstGeom>
          <a:noFill/>
          <a:ln w="9525">
            <a:noFill/>
            <a:miter lim="800000"/>
            <a:headEnd/>
            <a:tailEnd/>
          </a:ln>
        </p:spPr>
        <p:txBody>
          <a:bodyPr>
            <a:spAutoFit/>
          </a:bodyPr>
          <a:lstStyle/>
          <a:p>
            <a:r>
              <a:rPr lang="en-US" sz="2800" b="1"/>
              <a:t>dis·tress</a:t>
            </a:r>
            <a:r>
              <a:rPr lang="en-US" sz="2800"/>
              <a:t> [dih-</a:t>
            </a:r>
            <a:r>
              <a:rPr lang="en-US" sz="2800" b="1"/>
              <a:t>stres</a:t>
            </a:r>
            <a:r>
              <a:rPr lang="en-US" sz="2800"/>
              <a:t>]</a:t>
            </a:r>
            <a:endParaRPr lang="en-US" sz="2800" b="1"/>
          </a:p>
          <a:p>
            <a:r>
              <a:rPr lang="en-US" sz="2800"/>
              <a:t> noun </a:t>
            </a:r>
          </a:p>
          <a:p>
            <a:pPr lvl="1"/>
            <a:r>
              <a:rPr lang="en-US" sz="2500"/>
              <a:t>1. great </a:t>
            </a:r>
            <a:r>
              <a:rPr lang="en-US" sz="2500" u="sng"/>
              <a:t>pain</a:t>
            </a:r>
            <a:r>
              <a:rPr lang="en-US" sz="2500"/>
              <a:t>, </a:t>
            </a:r>
            <a:r>
              <a:rPr lang="en-US" sz="2500" u="sng"/>
              <a:t>anxiety</a:t>
            </a:r>
            <a:r>
              <a:rPr lang="en-US" sz="2500"/>
              <a:t>, or </a:t>
            </a:r>
            <a:r>
              <a:rPr lang="en-US" sz="2500" u="sng"/>
              <a:t>sorrow</a:t>
            </a:r>
            <a:r>
              <a:rPr lang="en-US" sz="2500"/>
              <a:t>; acute physical or mental </a:t>
            </a:r>
            <a:r>
              <a:rPr lang="en-US" sz="2500" u="sng"/>
              <a:t>suffering</a:t>
            </a:r>
            <a:r>
              <a:rPr lang="en-US" sz="2500"/>
              <a:t>; </a:t>
            </a:r>
            <a:r>
              <a:rPr lang="en-US" sz="2500" u="sng"/>
              <a:t>affliction</a:t>
            </a:r>
            <a:r>
              <a:rPr lang="en-US" sz="2500"/>
              <a:t>; </a:t>
            </a:r>
            <a:r>
              <a:rPr lang="en-US" sz="2500" u="sng"/>
              <a:t>trouble</a:t>
            </a:r>
            <a:r>
              <a:rPr lang="en-US" sz="2500"/>
              <a:t>. </a:t>
            </a:r>
          </a:p>
          <a:p>
            <a:pPr lvl="1"/>
            <a:r>
              <a:rPr lang="en-US" sz="2500"/>
              <a:t>2. a state of </a:t>
            </a:r>
            <a:r>
              <a:rPr lang="en-US" sz="2500" u="sng"/>
              <a:t>extreme necessity </a:t>
            </a:r>
            <a:r>
              <a:rPr lang="en-US" sz="2500"/>
              <a:t>or misfortune. </a:t>
            </a:r>
          </a:p>
          <a:p>
            <a:pPr lvl="1"/>
            <a:r>
              <a:rPr lang="en-US" sz="2500"/>
              <a:t>3. the state of a ship or airplane </a:t>
            </a:r>
            <a:r>
              <a:rPr lang="en-US" sz="2500" u="sng"/>
              <a:t>requiring immediate assistance</a:t>
            </a:r>
            <a:r>
              <a:rPr lang="en-US" sz="2500"/>
              <a:t>, as when on fire in transit. </a:t>
            </a:r>
          </a:p>
          <a:p>
            <a:pPr lvl="1"/>
            <a:r>
              <a:rPr lang="en-US" sz="2500"/>
              <a:t>4. that which causes </a:t>
            </a:r>
            <a:r>
              <a:rPr lang="en-US" sz="2500" u="sng"/>
              <a:t>pain</a:t>
            </a:r>
            <a:r>
              <a:rPr lang="en-US" sz="2500"/>
              <a:t>, </a:t>
            </a:r>
            <a:r>
              <a:rPr lang="en-US" sz="2500" u="sng"/>
              <a:t>suffering</a:t>
            </a:r>
            <a:r>
              <a:rPr lang="en-US" sz="2500"/>
              <a:t>, </a:t>
            </a:r>
            <a:r>
              <a:rPr lang="en-US" sz="2500" u="sng"/>
              <a:t>trouble</a:t>
            </a:r>
            <a:r>
              <a:rPr lang="en-US" sz="2500"/>
              <a:t>, </a:t>
            </a:r>
            <a:r>
              <a:rPr lang="en-US" sz="2500" u="sng"/>
              <a:t>danger</a:t>
            </a:r>
            <a:r>
              <a:rPr lang="en-US" sz="2500"/>
              <a:t>, etc. </a:t>
            </a:r>
          </a:p>
          <a:p>
            <a:pPr lvl="1"/>
            <a:r>
              <a:rPr lang="en-US" sz="2500"/>
              <a:t>5. </a:t>
            </a:r>
            <a:r>
              <a:rPr lang="en-US" sz="2500" u="sng"/>
              <a:t>liability or exposure </a:t>
            </a:r>
            <a:r>
              <a:rPr lang="en-US" sz="2500"/>
              <a:t>to pain, </a:t>
            </a:r>
            <a:r>
              <a:rPr lang="en-US" sz="2500" u="sng"/>
              <a:t>suffering</a:t>
            </a:r>
            <a:r>
              <a:rPr lang="en-US" sz="2500"/>
              <a:t>, </a:t>
            </a:r>
            <a:r>
              <a:rPr lang="en-US" sz="2500" u="sng"/>
              <a:t>trouble</a:t>
            </a:r>
            <a:r>
              <a:rPr lang="en-US" sz="2500"/>
              <a:t>, etc.; </a:t>
            </a:r>
            <a:r>
              <a:rPr lang="en-US" sz="2500" u="sng"/>
              <a:t>danger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G_0914"/>
          <p:cNvPicPr>
            <a:picLocks noGrp="1" noChangeAspect="1" noChangeArrowheads="1"/>
          </p:cNvPicPr>
          <p:nvPr>
            <p:ph/>
          </p:nvPr>
        </p:nvPicPr>
        <p:blipFill>
          <a:blip r:embed="rId2" cstate="print">
            <a:lum bright="6000"/>
          </a:blip>
          <a:srcRect/>
          <a:stretch>
            <a:fillRect/>
          </a:stretch>
        </p:blipFill>
        <p:spPr>
          <a:xfrm>
            <a:off x="671513" y="274638"/>
            <a:ext cx="7800975" cy="5851525"/>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_0913"/>
          <p:cNvPicPr>
            <a:picLocks noGrp="1" noChangeAspect="1" noChangeArrowheads="1"/>
          </p:cNvPicPr>
          <p:nvPr>
            <p:ph/>
          </p:nvPr>
        </p:nvPicPr>
        <p:blipFill>
          <a:blip r:embed="rId2" cstate="print">
            <a:lum bright="6000"/>
          </a:blip>
          <a:srcRect/>
          <a:stretch>
            <a:fillRect/>
          </a:stretch>
        </p:blipFill>
        <p:spPr>
          <a:xfrm>
            <a:off x="671513" y="274638"/>
            <a:ext cx="7800975" cy="5851525"/>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81000" y="0"/>
            <a:ext cx="8229600" cy="838200"/>
          </a:xfrm>
        </p:spPr>
        <p:txBody>
          <a:bodyPr/>
          <a:lstStyle/>
          <a:p>
            <a:r>
              <a:rPr lang="en-US" sz="3200" smtClean="0"/>
              <a:t>Investigative Casts of Muskrat Borrows</a:t>
            </a:r>
          </a:p>
        </p:txBody>
      </p:sp>
      <p:pic>
        <p:nvPicPr>
          <p:cNvPr id="91139" name="Picture 3" descr="Truckee Canal_Final200803 Investigative Evaluation Report_Page_55"/>
          <p:cNvPicPr>
            <a:picLocks noChangeAspect="1" noChangeArrowheads="1"/>
          </p:cNvPicPr>
          <p:nvPr/>
        </p:nvPicPr>
        <p:blipFill>
          <a:blip r:embed="rId2" cstate="print"/>
          <a:srcRect/>
          <a:stretch>
            <a:fillRect/>
          </a:stretch>
        </p:blipFill>
        <p:spPr bwMode="auto">
          <a:xfrm>
            <a:off x="762000" y="1219200"/>
            <a:ext cx="7680325" cy="493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IMG_0985"/>
          <p:cNvPicPr>
            <a:picLocks noGrp="1" noChangeAspect="1" noChangeArrowheads="1"/>
          </p:cNvPicPr>
          <p:nvPr>
            <p:ph/>
          </p:nvPr>
        </p:nvPicPr>
        <p:blipFill>
          <a:blip r:embed="rId2" cstate="print"/>
          <a:srcRect/>
          <a:stretch>
            <a:fillRect/>
          </a:stretch>
        </p:blipFill>
        <p:spPr>
          <a:xfrm>
            <a:off x="671513" y="274638"/>
            <a:ext cx="7800975" cy="5851525"/>
          </a:xfrm>
          <a:noFill/>
        </p:spPr>
      </p:pic>
      <p:sp>
        <p:nvSpPr>
          <p:cNvPr id="92163" name="Text Box 3"/>
          <p:cNvSpPr txBox="1">
            <a:spLocks noChangeArrowheads="1"/>
          </p:cNvSpPr>
          <p:nvPr/>
        </p:nvSpPr>
        <p:spPr bwMode="auto">
          <a:xfrm>
            <a:off x="3482975" y="4368800"/>
            <a:ext cx="1581150" cy="44767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Muskrat Burrow 15 feet in from the canal.</a:t>
            </a:r>
            <a:endParaRPr lang="en-US" sz="1000">
              <a:latin typeface="Times New Roman" pitchFamily="18" charset="0"/>
            </a:endParaRPr>
          </a:p>
        </p:txBody>
      </p:sp>
      <p:sp>
        <p:nvSpPr>
          <p:cNvPr id="92164" name="Text Box 4"/>
          <p:cNvSpPr txBox="1">
            <a:spLocks noChangeArrowheads="1"/>
          </p:cNvSpPr>
          <p:nvPr/>
        </p:nvSpPr>
        <p:spPr bwMode="auto">
          <a:xfrm>
            <a:off x="5207000" y="196850"/>
            <a:ext cx="1438275" cy="44767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Large vein 13 feet</a:t>
            </a:r>
          </a:p>
          <a:p>
            <a:r>
              <a:rPr lang="en-US" sz="1200">
                <a:latin typeface="Times New Roman" pitchFamily="18" charset="0"/>
              </a:rPr>
              <a:t>in from the canal.</a:t>
            </a:r>
            <a:endParaRPr lang="en-US" sz="1000">
              <a:latin typeface="Times New Roman" pitchFamily="18" charset="0"/>
            </a:endParaRPr>
          </a:p>
        </p:txBody>
      </p:sp>
      <p:sp>
        <p:nvSpPr>
          <p:cNvPr id="92165" name="Line 5"/>
          <p:cNvSpPr>
            <a:spLocks noChangeShapeType="1"/>
          </p:cNvSpPr>
          <p:nvPr/>
        </p:nvSpPr>
        <p:spPr bwMode="auto">
          <a:xfrm flipH="1">
            <a:off x="3482975" y="644525"/>
            <a:ext cx="2533650" cy="419100"/>
          </a:xfrm>
          <a:prstGeom prst="line">
            <a:avLst/>
          </a:prstGeom>
          <a:noFill/>
          <a:ln w="9525">
            <a:solidFill>
              <a:srgbClr val="FF0000"/>
            </a:solidFill>
            <a:round/>
            <a:headEnd/>
            <a:tailEnd type="triangle" w="med" len="med"/>
          </a:ln>
        </p:spPr>
        <p:txBody>
          <a:bodyPr/>
          <a:lstStyle/>
          <a:p>
            <a:endParaRPr lang="en-US"/>
          </a:p>
        </p:txBody>
      </p:sp>
      <p:sp>
        <p:nvSpPr>
          <p:cNvPr id="92166" name="Line 6"/>
          <p:cNvSpPr>
            <a:spLocks noChangeShapeType="1"/>
          </p:cNvSpPr>
          <p:nvPr/>
        </p:nvSpPr>
        <p:spPr bwMode="auto">
          <a:xfrm>
            <a:off x="6026150" y="654050"/>
            <a:ext cx="1438275" cy="485775"/>
          </a:xfrm>
          <a:prstGeom prst="line">
            <a:avLst/>
          </a:prstGeom>
          <a:noFill/>
          <a:ln w="9525">
            <a:solidFill>
              <a:srgbClr val="FF0000"/>
            </a:solidFill>
            <a:round/>
            <a:headEnd/>
            <a:tailEnd type="triangle" w="med" len="med"/>
          </a:ln>
        </p:spPr>
        <p:txBody>
          <a:bodyPr/>
          <a:lstStyle/>
          <a:p>
            <a:endParaRPr lang="en-US"/>
          </a:p>
        </p:txBody>
      </p:sp>
      <p:sp>
        <p:nvSpPr>
          <p:cNvPr id="92167" name="Text Box 7"/>
          <p:cNvSpPr txBox="1">
            <a:spLocks noChangeArrowheads="1"/>
          </p:cNvSpPr>
          <p:nvPr/>
        </p:nvSpPr>
        <p:spPr bwMode="auto">
          <a:xfrm>
            <a:off x="6940550" y="4244975"/>
            <a:ext cx="1552575" cy="44767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Casts of a network of small open structures.</a:t>
            </a:r>
            <a:endParaRPr lang="en-US" sz="1000">
              <a:latin typeface="Times New Roman" pitchFamily="18" charset="0"/>
            </a:endParaRPr>
          </a:p>
        </p:txBody>
      </p:sp>
      <p:sp>
        <p:nvSpPr>
          <p:cNvPr id="92168" name="Line 8"/>
          <p:cNvSpPr>
            <a:spLocks noChangeShapeType="1"/>
          </p:cNvSpPr>
          <p:nvPr/>
        </p:nvSpPr>
        <p:spPr bwMode="auto">
          <a:xfrm flipH="1" flipV="1">
            <a:off x="5940425" y="3959225"/>
            <a:ext cx="1009650" cy="514350"/>
          </a:xfrm>
          <a:prstGeom prst="line">
            <a:avLst/>
          </a:prstGeom>
          <a:noFill/>
          <a:ln w="9525">
            <a:solidFill>
              <a:srgbClr val="FF0000"/>
            </a:solidFill>
            <a:round/>
            <a:headEnd/>
            <a:tailEnd type="triangle" w="med" len="med"/>
          </a:ln>
        </p:spPr>
        <p:txBody>
          <a:bodyPr/>
          <a:lstStyle/>
          <a:p>
            <a:endParaRPr lang="en-US"/>
          </a:p>
        </p:txBody>
      </p:sp>
      <p:sp>
        <p:nvSpPr>
          <p:cNvPr id="92169" name="Line 9"/>
          <p:cNvSpPr>
            <a:spLocks noChangeShapeType="1"/>
          </p:cNvSpPr>
          <p:nvPr/>
        </p:nvSpPr>
        <p:spPr bwMode="auto">
          <a:xfrm flipH="1">
            <a:off x="6616700" y="4464050"/>
            <a:ext cx="333375" cy="1247775"/>
          </a:xfrm>
          <a:prstGeom prst="line">
            <a:avLst/>
          </a:prstGeom>
          <a:noFill/>
          <a:ln w="9525">
            <a:solidFill>
              <a:srgbClr val="FF0000"/>
            </a:solidFill>
            <a:round/>
            <a:headEnd/>
            <a:tailEnd type="triangle" w="med" len="med"/>
          </a:ln>
        </p:spPr>
        <p:txBody>
          <a:bodyPr/>
          <a:lstStyle/>
          <a:p>
            <a:endParaRPr lang="en-US"/>
          </a:p>
        </p:txBody>
      </p:sp>
      <p:sp>
        <p:nvSpPr>
          <p:cNvPr id="92170" name="Line 10"/>
          <p:cNvSpPr>
            <a:spLocks noChangeShapeType="1"/>
          </p:cNvSpPr>
          <p:nvPr/>
        </p:nvSpPr>
        <p:spPr bwMode="auto">
          <a:xfrm flipH="1" flipV="1">
            <a:off x="6159500" y="2759075"/>
            <a:ext cx="781050" cy="171450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81000" y="0"/>
            <a:ext cx="8229600" cy="792163"/>
          </a:xfrm>
        </p:spPr>
        <p:txBody>
          <a:bodyPr/>
          <a:lstStyle/>
          <a:p>
            <a:r>
              <a:rPr lang="en-US" sz="3200" smtClean="0"/>
              <a:t>Investigative Casts of Muskrat Borrows</a:t>
            </a:r>
          </a:p>
        </p:txBody>
      </p:sp>
      <p:pic>
        <p:nvPicPr>
          <p:cNvPr id="93187" name="Picture 3" descr="Truckee Canal_Final200803 Investigative Evaluation Report_Page_56"/>
          <p:cNvPicPr>
            <a:picLocks noChangeAspect="1" noChangeArrowheads="1"/>
          </p:cNvPicPr>
          <p:nvPr/>
        </p:nvPicPr>
        <p:blipFill>
          <a:blip r:embed="rId2" cstate="print"/>
          <a:srcRect/>
          <a:stretch>
            <a:fillRect/>
          </a:stretch>
        </p:blipFill>
        <p:spPr bwMode="auto">
          <a:xfrm>
            <a:off x="1219200" y="1143000"/>
            <a:ext cx="6783388" cy="484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G_0994"/>
          <p:cNvPicPr>
            <a:picLocks noGrp="1" noChangeAspect="1" noChangeArrowheads="1"/>
          </p:cNvPicPr>
          <p:nvPr>
            <p:ph/>
          </p:nvPr>
        </p:nvPicPr>
        <p:blipFill>
          <a:blip r:embed="rId2" cstate="print"/>
          <a:srcRect/>
          <a:stretch>
            <a:fillRect/>
          </a:stretch>
        </p:blipFill>
        <p:spPr>
          <a:xfrm>
            <a:off x="671513" y="274638"/>
            <a:ext cx="7800975" cy="5851525"/>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0993"/>
          <p:cNvPicPr>
            <a:picLocks noGrp="1" noChangeAspect="1" noChangeArrowheads="1"/>
          </p:cNvPicPr>
          <p:nvPr>
            <p:ph/>
          </p:nvPr>
        </p:nvPicPr>
        <p:blipFill>
          <a:blip r:embed="rId2" cstate="print"/>
          <a:srcRect/>
          <a:stretch>
            <a:fillRect/>
          </a:stretch>
        </p:blipFill>
        <p:spPr>
          <a:xfrm>
            <a:off x="671513" y="274638"/>
            <a:ext cx="7800975" cy="5851525"/>
          </a:xfrm>
          <a:noFill/>
        </p:spPr>
      </p:pic>
      <p:sp>
        <p:nvSpPr>
          <p:cNvPr id="95235" name="Text Box 3"/>
          <p:cNvSpPr txBox="1">
            <a:spLocks noChangeArrowheads="1"/>
          </p:cNvSpPr>
          <p:nvPr/>
        </p:nvSpPr>
        <p:spPr bwMode="auto">
          <a:xfrm>
            <a:off x="3581400" y="2362200"/>
            <a:ext cx="704850" cy="27622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Pipeline</a:t>
            </a:r>
            <a:endParaRPr lang="en-US" sz="1000">
              <a:latin typeface="Times New Roman" pitchFamily="18" charset="0"/>
            </a:endParaRPr>
          </a:p>
        </p:txBody>
      </p:sp>
      <p:sp>
        <p:nvSpPr>
          <p:cNvPr id="95236" name="Line 4"/>
          <p:cNvSpPr>
            <a:spLocks noChangeShapeType="1"/>
          </p:cNvSpPr>
          <p:nvPr/>
        </p:nvSpPr>
        <p:spPr bwMode="auto">
          <a:xfrm flipH="1">
            <a:off x="3514725" y="2647950"/>
            <a:ext cx="419100" cy="809625"/>
          </a:xfrm>
          <a:prstGeom prst="line">
            <a:avLst/>
          </a:prstGeom>
          <a:noFill/>
          <a:ln w="9525">
            <a:solidFill>
              <a:srgbClr val="000000"/>
            </a:solidFill>
            <a:round/>
            <a:headEnd/>
            <a:tailEnd type="triangle" w="med" len="med"/>
          </a:ln>
        </p:spPr>
        <p:txBody>
          <a:bodyPr/>
          <a:lstStyle/>
          <a:p>
            <a:endParaRPr lang="en-US"/>
          </a:p>
        </p:txBody>
      </p:sp>
      <p:sp>
        <p:nvSpPr>
          <p:cNvPr id="95237" name="Text Box 5"/>
          <p:cNvSpPr txBox="1">
            <a:spLocks noChangeArrowheads="1"/>
          </p:cNvSpPr>
          <p:nvPr/>
        </p:nvSpPr>
        <p:spPr bwMode="auto">
          <a:xfrm>
            <a:off x="1200150" y="1285875"/>
            <a:ext cx="762000" cy="447675"/>
          </a:xfrm>
          <a:prstGeom prst="rect">
            <a:avLst/>
          </a:prstGeom>
          <a:solidFill>
            <a:srgbClr val="FFFFFF"/>
          </a:solidFill>
          <a:ln w="9525">
            <a:solidFill>
              <a:srgbClr val="000000"/>
            </a:solidFill>
            <a:miter lim="800000"/>
            <a:headEnd/>
            <a:tailEnd/>
          </a:ln>
        </p:spPr>
        <p:txBody>
          <a:bodyPr/>
          <a:lstStyle/>
          <a:p>
            <a:r>
              <a:rPr lang="en-US" sz="1200">
                <a:latin typeface="Times New Roman" pitchFamily="18" charset="0"/>
              </a:rPr>
              <a:t>Collapse</a:t>
            </a:r>
          </a:p>
          <a:p>
            <a:r>
              <a:rPr lang="en-US" sz="1200">
                <a:latin typeface="Times New Roman" pitchFamily="18" charset="0"/>
              </a:rPr>
              <a:t>Feature</a:t>
            </a:r>
            <a:endParaRPr lang="en-US" sz="1000">
              <a:latin typeface="Times New Roman" pitchFamily="18" charset="0"/>
            </a:endParaRPr>
          </a:p>
        </p:txBody>
      </p:sp>
      <p:sp>
        <p:nvSpPr>
          <p:cNvPr id="95238" name="Line 6"/>
          <p:cNvSpPr>
            <a:spLocks noChangeShapeType="1"/>
          </p:cNvSpPr>
          <p:nvPr/>
        </p:nvSpPr>
        <p:spPr bwMode="auto">
          <a:xfrm flipH="1">
            <a:off x="1562100" y="1733550"/>
            <a:ext cx="19050" cy="1647825"/>
          </a:xfrm>
          <a:prstGeom prst="line">
            <a:avLst/>
          </a:prstGeom>
          <a:noFill/>
          <a:ln w="9525">
            <a:solidFill>
              <a:srgbClr val="00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p:cNvPicPr>
            <a:picLocks noGrp="1" noChangeAspect="1" noChangeArrowheads="1"/>
          </p:cNvPicPr>
          <p:nvPr>
            <p:ph/>
          </p:nvPr>
        </p:nvPicPr>
        <p:blipFill>
          <a:blip r:embed="rId2" cstate="print"/>
          <a:srcRect/>
          <a:stretch>
            <a:fillRect/>
          </a:stretch>
        </p:blipFill>
        <p:spPr>
          <a:xfrm>
            <a:off x="685800" y="1828800"/>
            <a:ext cx="8001000" cy="2514600"/>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Vegetation</a:t>
            </a:r>
          </a:p>
        </p:txBody>
      </p:sp>
      <p:sp>
        <p:nvSpPr>
          <p:cNvPr id="97283" name="Content Placeholder 2"/>
          <p:cNvSpPr>
            <a:spLocks noGrp="1"/>
          </p:cNvSpPr>
          <p:nvPr>
            <p:ph idx="1"/>
          </p:nvPr>
        </p:nvSpPr>
        <p:spPr/>
        <p:txBody>
          <a:bodyPr/>
          <a:lstStyle/>
          <a:p>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p:txBody>
          <a:bodyPr/>
          <a:lstStyle/>
          <a:p>
            <a:pPr eaLnBrk="1" hangingPunct="1"/>
            <a:endParaRPr lang="en-US" smtClean="0"/>
          </a:p>
        </p:txBody>
      </p:sp>
      <p:sp>
        <p:nvSpPr>
          <p:cNvPr id="98307" name="Rectangle 3"/>
          <p:cNvSpPr>
            <a:spLocks noGrp="1" noChangeArrowheads="1"/>
          </p:cNvSpPr>
          <p:nvPr>
            <p:ph type="subTitle" idx="1"/>
          </p:nvPr>
        </p:nvSpPr>
        <p:spPr/>
        <p:txBody>
          <a:bodyPr/>
          <a:lstStyle/>
          <a:p>
            <a:pPr eaLnBrk="1" hangingPunct="1"/>
            <a:endParaRPr lang="en-US" smtClean="0"/>
          </a:p>
        </p:txBody>
      </p:sp>
      <p:sp>
        <p:nvSpPr>
          <p:cNvPr id="2061" name="Text Box 13"/>
          <p:cNvSpPr txBox="1">
            <a:spLocks noChangeArrowheads="1"/>
          </p:cNvSpPr>
          <p:nvPr/>
        </p:nvSpPr>
        <p:spPr bwMode="auto">
          <a:xfrm>
            <a:off x="42863" y="849313"/>
            <a:ext cx="1498600" cy="517525"/>
          </a:xfrm>
          <a:prstGeom prst="rect">
            <a:avLst/>
          </a:prstGeom>
          <a:noFill/>
          <a:ln w="9525">
            <a:noFill/>
            <a:miter lim="800000"/>
            <a:headEnd/>
            <a:tailEnd/>
          </a:ln>
          <a:effectLst/>
        </p:spPr>
        <p:txBody>
          <a:bodyPr wrap="none">
            <a:spAutoFit/>
          </a:bodyPr>
          <a:lstStyle/>
          <a:p>
            <a:pPr eaLnBrk="0" hangingPunct="0">
              <a:defRPr/>
            </a:pPr>
            <a:r>
              <a:rPr lang="en-US" sz="1400" b="1">
                <a:solidFill>
                  <a:srgbClr val="CC0000"/>
                </a:solidFill>
                <a:effectLst>
                  <a:outerShdw blurRad="38100" dist="38100" dir="2700000" algn="tl">
                    <a:srgbClr val="C0C0C0"/>
                  </a:outerShdw>
                </a:effectLst>
                <a:latin typeface="Arial" charset="0"/>
                <a:cs typeface="Arial" charset="0"/>
              </a:rPr>
              <a:t>US Army Corps </a:t>
            </a:r>
            <a:endParaRPr lang="en-US" sz="2400">
              <a:latin typeface="Times New Roman" pitchFamily="18" charset="0"/>
              <a:cs typeface="Times New Roman" pitchFamily="18" charset="0"/>
            </a:endParaRPr>
          </a:p>
          <a:p>
            <a:pPr eaLnBrk="0" hangingPunct="0">
              <a:defRPr/>
            </a:pPr>
            <a:r>
              <a:rPr lang="en-US" sz="1400" b="1">
                <a:solidFill>
                  <a:srgbClr val="CC0000"/>
                </a:solidFill>
                <a:effectLst>
                  <a:outerShdw blurRad="38100" dist="38100" dir="2700000" algn="tl">
                    <a:srgbClr val="C0C0C0"/>
                  </a:outerShdw>
                </a:effectLst>
                <a:latin typeface="Arial" charset="0"/>
                <a:cs typeface="Arial" charset="0"/>
              </a:rPr>
              <a:t>of Engineers</a:t>
            </a:r>
            <a:endParaRPr lang="en-US">
              <a:latin typeface="Arial" charset="0"/>
            </a:endParaRPr>
          </a:p>
        </p:txBody>
      </p:sp>
      <p:sp>
        <p:nvSpPr>
          <p:cNvPr id="98309" name="AutoShape 12" descr="logo alone trans copy"/>
          <p:cNvSpPr>
            <a:spLocks noChangeAspect="1" noChangeArrowheads="1"/>
          </p:cNvSpPr>
          <p:nvPr/>
        </p:nvSpPr>
        <p:spPr bwMode="auto">
          <a:xfrm>
            <a:off x="146050" y="236538"/>
            <a:ext cx="765175" cy="582612"/>
          </a:xfrm>
          <a:prstGeom prst="rect">
            <a:avLst/>
          </a:prstGeom>
          <a:noFill/>
          <a:ln w="9525">
            <a:noFill/>
            <a:miter lim="800000"/>
            <a:headEnd/>
            <a:tailEnd/>
          </a:ln>
        </p:spPr>
        <p:txBody>
          <a:bodyPr/>
          <a:lstStyle/>
          <a:p>
            <a:endParaRPr lang="en-US"/>
          </a:p>
        </p:txBody>
      </p:sp>
      <p:grpSp>
        <p:nvGrpSpPr>
          <p:cNvPr id="2" name="Group 8"/>
          <p:cNvGrpSpPr>
            <a:grpSpLocks/>
          </p:cNvGrpSpPr>
          <p:nvPr/>
        </p:nvGrpSpPr>
        <p:grpSpPr bwMode="auto">
          <a:xfrm>
            <a:off x="742950" y="6472238"/>
            <a:ext cx="7570788" cy="336550"/>
            <a:chOff x="485" y="4045"/>
            <a:chExt cx="4769" cy="212"/>
          </a:xfrm>
        </p:grpSpPr>
        <p:sp>
          <p:nvSpPr>
            <p:cNvPr id="98314" name="Text Box 11"/>
            <p:cNvSpPr txBox="1">
              <a:spLocks noChangeArrowheads="1"/>
            </p:cNvSpPr>
            <p:nvPr/>
          </p:nvSpPr>
          <p:spPr bwMode="auto">
            <a:xfrm>
              <a:off x="1296" y="4045"/>
              <a:ext cx="3139" cy="212"/>
            </a:xfrm>
            <a:prstGeom prst="rect">
              <a:avLst/>
            </a:prstGeom>
            <a:noFill/>
            <a:ln w="9525">
              <a:noFill/>
              <a:miter lim="800000"/>
              <a:headEnd/>
              <a:tailEnd/>
            </a:ln>
          </p:spPr>
          <p:txBody>
            <a:bodyPr>
              <a:spAutoFit/>
            </a:bodyPr>
            <a:lstStyle/>
            <a:p>
              <a:pPr algn="ctr" eaLnBrk="0" hangingPunct="0"/>
              <a:r>
                <a:rPr lang="en-US" sz="1600" i="1">
                  <a:solidFill>
                    <a:srgbClr val="FF3300"/>
                  </a:solidFill>
                  <a:cs typeface="Arial" pitchFamily="34" charset="0"/>
                </a:rPr>
                <a:t>One Corps </a:t>
              </a:r>
              <a:r>
                <a:rPr lang="en-US" sz="1600" i="1">
                  <a:solidFill>
                    <a:srgbClr val="FD0903"/>
                  </a:solidFill>
                  <a:cs typeface="Arial" pitchFamily="34" charset="0"/>
                </a:rPr>
                <a:t>Serving</a:t>
              </a:r>
              <a:r>
                <a:rPr lang="en-US" sz="1600" i="1">
                  <a:solidFill>
                    <a:srgbClr val="FF3300"/>
                  </a:solidFill>
                  <a:cs typeface="Arial" pitchFamily="34" charset="0"/>
                </a:rPr>
                <a:t> The Army and the Nation</a:t>
              </a:r>
              <a:endParaRPr lang="en-US"/>
            </a:p>
          </p:txBody>
        </p:sp>
        <p:sp>
          <p:nvSpPr>
            <p:cNvPr id="98315" name="Line 10"/>
            <p:cNvSpPr>
              <a:spLocks noChangeShapeType="1"/>
            </p:cNvSpPr>
            <p:nvPr/>
          </p:nvSpPr>
          <p:spPr bwMode="auto">
            <a:xfrm>
              <a:off x="4194" y="4176"/>
              <a:ext cx="1060" cy="0"/>
            </a:xfrm>
            <a:prstGeom prst="line">
              <a:avLst/>
            </a:prstGeom>
            <a:noFill/>
            <a:ln w="9525">
              <a:solidFill>
                <a:srgbClr val="CC0000"/>
              </a:solidFill>
              <a:round/>
              <a:headEnd/>
              <a:tailEnd/>
            </a:ln>
          </p:spPr>
          <p:txBody>
            <a:bodyPr wrap="none" anchor="ctr"/>
            <a:lstStyle/>
            <a:p>
              <a:endParaRPr lang="en-US"/>
            </a:p>
          </p:txBody>
        </p:sp>
        <p:sp>
          <p:nvSpPr>
            <p:cNvPr id="98316" name="Line 9"/>
            <p:cNvSpPr>
              <a:spLocks noChangeShapeType="1"/>
            </p:cNvSpPr>
            <p:nvPr/>
          </p:nvSpPr>
          <p:spPr bwMode="auto">
            <a:xfrm flipH="1">
              <a:off x="485" y="4153"/>
              <a:ext cx="1052" cy="0"/>
            </a:xfrm>
            <a:prstGeom prst="line">
              <a:avLst/>
            </a:prstGeom>
            <a:noFill/>
            <a:ln w="9525">
              <a:solidFill>
                <a:srgbClr val="CC0000"/>
              </a:solidFill>
              <a:round/>
              <a:headEnd/>
              <a:tailEnd/>
            </a:ln>
          </p:spPr>
          <p:txBody>
            <a:bodyPr wrap="none" anchor="ctr"/>
            <a:lstStyle/>
            <a:p>
              <a:endParaRPr lang="en-US"/>
            </a:p>
          </p:txBody>
        </p:sp>
      </p:grpSp>
      <p:sp>
        <p:nvSpPr>
          <p:cNvPr id="98311" name="Text Box 7"/>
          <p:cNvSpPr txBox="1">
            <a:spLocks noChangeArrowheads="1"/>
          </p:cNvSpPr>
          <p:nvPr/>
        </p:nvSpPr>
        <p:spPr bwMode="auto">
          <a:xfrm>
            <a:off x="7639050" y="50800"/>
            <a:ext cx="1462088" cy="250825"/>
          </a:xfrm>
          <a:prstGeom prst="rect">
            <a:avLst/>
          </a:prstGeom>
          <a:solidFill>
            <a:srgbClr val="FFFF00"/>
          </a:solidFill>
          <a:ln w="9525">
            <a:noFill/>
            <a:miter lim="800000"/>
            <a:headEnd/>
            <a:tailEnd/>
          </a:ln>
        </p:spPr>
        <p:txBody>
          <a:bodyPr lIns="18288" tIns="18288" rIns="18288" bIns="18288">
            <a:spAutoFit/>
          </a:bodyPr>
          <a:lstStyle/>
          <a:p>
            <a:pPr algn="ctr" eaLnBrk="0" hangingPunct="0"/>
            <a:r>
              <a:rPr lang="en-US" sz="1400">
                <a:solidFill>
                  <a:srgbClr val="0000FF"/>
                </a:solidFill>
                <a:latin typeface="Tahoma" pitchFamily="34" charset="0"/>
                <a:cs typeface="Tahoma" pitchFamily="34" charset="0"/>
              </a:rPr>
              <a:t>UNCLASSIFIED</a:t>
            </a:r>
            <a:endParaRPr lang="en-US"/>
          </a:p>
        </p:txBody>
      </p:sp>
      <p:sp>
        <p:nvSpPr>
          <p:cNvPr id="2053" name="Rectangle 5"/>
          <p:cNvSpPr>
            <a:spLocks noChangeArrowheads="1"/>
          </p:cNvSpPr>
          <p:nvPr/>
        </p:nvSpPr>
        <p:spPr bwMode="auto">
          <a:xfrm>
            <a:off x="1446213" y="231775"/>
            <a:ext cx="6165850" cy="1143000"/>
          </a:xfrm>
          <a:prstGeom prst="rect">
            <a:avLst/>
          </a:prstGeom>
          <a:noFill/>
          <a:ln w="9525">
            <a:noFill/>
            <a:miter lim="800000"/>
            <a:headEnd/>
            <a:tailEnd/>
          </a:ln>
          <a:effectLst/>
        </p:spPr>
        <p:txBody>
          <a:bodyPr anchor="ctr"/>
          <a:lstStyle/>
          <a:p>
            <a:pPr algn="ctr" eaLnBrk="0" hangingPunct="0">
              <a:defRPr/>
            </a:pPr>
            <a:r>
              <a:rPr lang="en-US" sz="3200" b="1" i="1">
                <a:solidFill>
                  <a:srgbClr val="CC0000"/>
                </a:solidFill>
                <a:effectLst>
                  <a:outerShdw blurRad="38100" dist="38100" dir="2700000" algn="tl">
                    <a:srgbClr val="C0C0C0"/>
                  </a:outerShdw>
                </a:effectLst>
                <a:latin typeface="Tahoma" pitchFamily="34" charset="0"/>
                <a:cs typeface="Tahoma" pitchFamily="34" charset="0"/>
              </a:rPr>
              <a:t>Same Levee</a:t>
            </a:r>
            <a:br>
              <a:rPr lang="en-US" sz="3200" b="1" i="1">
                <a:solidFill>
                  <a:srgbClr val="CC0000"/>
                </a:solidFill>
                <a:effectLst>
                  <a:outerShdw blurRad="38100" dist="38100" dir="2700000" algn="tl">
                    <a:srgbClr val="C0C0C0"/>
                  </a:outerShdw>
                </a:effectLst>
                <a:latin typeface="Tahoma" pitchFamily="34" charset="0"/>
                <a:cs typeface="Tahoma" pitchFamily="34" charset="0"/>
              </a:rPr>
            </a:br>
            <a:r>
              <a:rPr lang="en-US" sz="3200" b="1" i="1">
                <a:solidFill>
                  <a:srgbClr val="CC0000"/>
                </a:solidFill>
                <a:effectLst>
                  <a:outerShdw blurRad="38100" dist="38100" dir="2700000" algn="tl">
                    <a:srgbClr val="C0C0C0"/>
                  </a:outerShdw>
                </a:effectLst>
                <a:latin typeface="Tahoma" pitchFamily="34" charset="0"/>
                <a:cs typeface="Tahoma" pitchFamily="34" charset="0"/>
              </a:rPr>
              <a:t>Two Levels of Care</a:t>
            </a:r>
            <a:endParaRPr lang="en-US" sz="4400">
              <a:solidFill>
                <a:schemeClr val="tx2"/>
              </a:solidFill>
              <a:latin typeface="Arial" charset="0"/>
            </a:endParaRPr>
          </a:p>
        </p:txBody>
      </p:sp>
      <p:pic>
        <p:nvPicPr>
          <p:cNvPr id="98313" name="Picture 4" descr="DSCN2844"/>
          <p:cNvPicPr>
            <a:picLocks noChangeAspect="1" noChangeArrowheads="1"/>
          </p:cNvPicPr>
          <p:nvPr/>
        </p:nvPicPr>
        <p:blipFill>
          <a:blip r:embed="rId2" cstate="print"/>
          <a:srcRect/>
          <a:stretch>
            <a:fillRect/>
          </a:stretch>
        </p:blipFill>
        <p:spPr bwMode="auto">
          <a:xfrm>
            <a:off x="1104900" y="1370013"/>
            <a:ext cx="6884988" cy="51641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457200" y="0"/>
            <a:ext cx="8229600" cy="1905000"/>
          </a:xfrm>
        </p:spPr>
        <p:txBody>
          <a:bodyPr/>
          <a:lstStyle/>
          <a:p>
            <a:r>
              <a:rPr lang="en-US" b="1" smtClean="0"/>
              <a:t/>
            </a:r>
            <a:br>
              <a:rPr lang="en-US" b="1" smtClean="0"/>
            </a:br>
            <a:r>
              <a:rPr lang="en-US" b="1" smtClean="0"/>
              <a:t>How Dams Fail</a:t>
            </a:r>
            <a:br>
              <a:rPr lang="en-US" b="1" smtClean="0"/>
            </a:br>
            <a:r>
              <a:rPr lang="en-US" b="1" smtClean="0"/>
              <a:t>USBR Study (200 dam failures)</a:t>
            </a:r>
            <a:br>
              <a:rPr lang="en-US" b="1" smtClean="0"/>
            </a:br>
            <a:endParaRPr lang="en-US" smtClean="0"/>
          </a:p>
        </p:txBody>
      </p:sp>
      <p:sp>
        <p:nvSpPr>
          <p:cNvPr id="29699" name="Rectangle 5"/>
          <p:cNvSpPr>
            <a:spLocks noChangeArrowheads="1"/>
          </p:cNvSpPr>
          <p:nvPr/>
        </p:nvSpPr>
        <p:spPr bwMode="auto">
          <a:xfrm>
            <a:off x="304800" y="1905000"/>
            <a:ext cx="8534400" cy="4340225"/>
          </a:xfrm>
          <a:prstGeom prst="rect">
            <a:avLst/>
          </a:prstGeom>
          <a:noFill/>
          <a:ln w="9525">
            <a:noFill/>
            <a:miter lim="800000"/>
            <a:headEnd/>
            <a:tailEnd/>
          </a:ln>
        </p:spPr>
        <p:txBody>
          <a:bodyPr>
            <a:spAutoFit/>
          </a:bodyPr>
          <a:lstStyle/>
          <a:p>
            <a:pPr>
              <a:lnSpc>
                <a:spcPct val="150000"/>
              </a:lnSpc>
              <a:buFont typeface="Wingdings" pitchFamily="2" charset="2"/>
              <a:buChar char="§"/>
            </a:pPr>
            <a:r>
              <a:rPr lang="en-US" sz="2400"/>
              <a:t>  Overtopping - 40</a:t>
            </a:r>
          </a:p>
          <a:p>
            <a:pPr lvl="1">
              <a:lnSpc>
                <a:spcPct val="150000"/>
              </a:lnSpc>
              <a:buFont typeface="Wingdings" pitchFamily="2" charset="2"/>
              <a:buChar char="§"/>
            </a:pPr>
            <a:r>
              <a:rPr lang="en-US" sz="2000"/>
              <a:t>Inadequate hydrologic capacity</a:t>
            </a:r>
          </a:p>
          <a:p>
            <a:pPr lvl="1">
              <a:lnSpc>
                <a:spcPct val="150000"/>
              </a:lnSpc>
              <a:buFont typeface="Wingdings" pitchFamily="2" charset="2"/>
              <a:buChar char="§"/>
            </a:pPr>
            <a:r>
              <a:rPr lang="en-US" sz="2000"/>
              <a:t>Operations and maintenance </a:t>
            </a:r>
          </a:p>
          <a:p>
            <a:pPr>
              <a:lnSpc>
                <a:spcPct val="150000"/>
              </a:lnSpc>
              <a:buFont typeface="Wingdings" pitchFamily="2" charset="2"/>
              <a:buChar char="§"/>
            </a:pPr>
            <a:r>
              <a:rPr lang="en-US" sz="2400"/>
              <a:t>  Seepage through the embankment - 80</a:t>
            </a:r>
          </a:p>
          <a:p>
            <a:pPr>
              <a:lnSpc>
                <a:spcPct val="150000"/>
              </a:lnSpc>
              <a:buFont typeface="Wingdings" pitchFamily="2" charset="2"/>
              <a:buChar char="§"/>
            </a:pPr>
            <a:r>
              <a:rPr lang="en-US" sz="2400"/>
              <a:t>  Seepage through the foundation - 24</a:t>
            </a:r>
          </a:p>
          <a:p>
            <a:pPr>
              <a:lnSpc>
                <a:spcPct val="150000"/>
              </a:lnSpc>
              <a:buFont typeface="Wingdings" pitchFamily="2" charset="2"/>
              <a:buChar char="§"/>
            </a:pPr>
            <a:r>
              <a:rPr lang="en-US" sz="2400"/>
              <a:t>  Damage to spillways and outlet works - 16</a:t>
            </a:r>
          </a:p>
          <a:p>
            <a:pPr>
              <a:lnSpc>
                <a:spcPct val="150000"/>
              </a:lnSpc>
              <a:buFont typeface="Wingdings" pitchFamily="2" charset="2"/>
              <a:buChar char="§"/>
            </a:pPr>
            <a:r>
              <a:rPr lang="en-US" sz="2400"/>
              <a:t>  Slides in the embankment or abutments - 20</a:t>
            </a:r>
          </a:p>
          <a:p>
            <a:pPr>
              <a:lnSpc>
                <a:spcPct val="150000"/>
              </a:lnSpc>
              <a:buFont typeface="Wingdings" pitchFamily="2" charset="2"/>
              <a:buChar char="§"/>
            </a:pPr>
            <a:r>
              <a:rPr lang="en-US" sz="2400"/>
              <a:t>  Structural - 20</a:t>
            </a: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endParaRPr lang="en-US" smtClean="0"/>
          </a:p>
        </p:txBody>
      </p:sp>
      <p:sp>
        <p:nvSpPr>
          <p:cNvPr id="99331" name="Rectangle 3"/>
          <p:cNvSpPr>
            <a:spLocks noGrp="1" noChangeArrowheads="1"/>
          </p:cNvSpPr>
          <p:nvPr>
            <p:ph type="body" idx="1"/>
          </p:nvPr>
        </p:nvSpPr>
        <p:spPr/>
        <p:txBody>
          <a:bodyPr/>
          <a:lstStyle/>
          <a:p>
            <a:pPr eaLnBrk="1" hangingPunct="1"/>
            <a:endParaRPr lang="en-US" smtClean="0"/>
          </a:p>
        </p:txBody>
      </p:sp>
      <p:pic>
        <p:nvPicPr>
          <p:cNvPr id="99332" name="Picture 4" descr="WC8"/>
          <p:cNvPicPr>
            <a:picLocks noChangeAspect="1" noChangeArrowheads="1"/>
          </p:cNvPicPr>
          <p:nvPr/>
        </p:nvPicPr>
        <p:blipFill>
          <a:blip r:embed="rId2" cstate="print"/>
          <a:srcRect/>
          <a:stretch>
            <a:fillRect/>
          </a:stretch>
        </p:blipFill>
        <p:spPr bwMode="auto">
          <a:xfrm>
            <a:off x="190500" y="317500"/>
            <a:ext cx="8534400" cy="56896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p:txBody>
          <a:bodyPr/>
          <a:lstStyle/>
          <a:p>
            <a:pPr eaLnBrk="1" hangingPunct="1"/>
            <a:endParaRPr lang="en-US" smtClean="0"/>
          </a:p>
        </p:txBody>
      </p:sp>
      <p:sp>
        <p:nvSpPr>
          <p:cNvPr id="1880077" name="Text Box 13"/>
          <p:cNvSpPr txBox="1">
            <a:spLocks noChangeArrowheads="1"/>
          </p:cNvSpPr>
          <p:nvPr/>
        </p:nvSpPr>
        <p:spPr bwMode="auto">
          <a:xfrm>
            <a:off x="42863" y="849313"/>
            <a:ext cx="1498600" cy="517525"/>
          </a:xfrm>
          <a:prstGeom prst="rect">
            <a:avLst/>
          </a:prstGeom>
          <a:noFill/>
          <a:ln w="9525">
            <a:noFill/>
            <a:miter lim="800000"/>
            <a:headEnd/>
            <a:tailEnd/>
          </a:ln>
          <a:effectLst/>
        </p:spPr>
        <p:txBody>
          <a:bodyPr wrap="none">
            <a:spAutoFit/>
          </a:bodyPr>
          <a:lstStyle/>
          <a:p>
            <a:pPr eaLnBrk="0" hangingPunct="0">
              <a:defRPr/>
            </a:pPr>
            <a:r>
              <a:rPr lang="en-US" sz="1400" b="1">
                <a:solidFill>
                  <a:srgbClr val="CC0000"/>
                </a:solidFill>
                <a:effectLst>
                  <a:outerShdw blurRad="38100" dist="38100" dir="2700000" algn="tl">
                    <a:srgbClr val="C0C0C0"/>
                  </a:outerShdw>
                </a:effectLst>
                <a:latin typeface="Arial" charset="0"/>
                <a:cs typeface="Arial" charset="0"/>
              </a:rPr>
              <a:t>US Army Corps </a:t>
            </a:r>
            <a:endParaRPr lang="en-US" sz="2400">
              <a:latin typeface="Times New Roman" pitchFamily="18" charset="0"/>
              <a:cs typeface="Times New Roman" pitchFamily="18" charset="0"/>
            </a:endParaRPr>
          </a:p>
          <a:p>
            <a:pPr eaLnBrk="0" hangingPunct="0">
              <a:defRPr/>
            </a:pPr>
            <a:r>
              <a:rPr lang="en-US" sz="1400" b="1">
                <a:solidFill>
                  <a:srgbClr val="CC0000"/>
                </a:solidFill>
                <a:effectLst>
                  <a:outerShdw blurRad="38100" dist="38100" dir="2700000" algn="tl">
                    <a:srgbClr val="C0C0C0"/>
                  </a:outerShdw>
                </a:effectLst>
                <a:latin typeface="Arial" charset="0"/>
                <a:cs typeface="Arial" charset="0"/>
              </a:rPr>
              <a:t>of Engineers</a:t>
            </a:r>
            <a:endParaRPr lang="en-US">
              <a:latin typeface="Arial" charset="0"/>
            </a:endParaRPr>
          </a:p>
        </p:txBody>
      </p:sp>
      <p:sp>
        <p:nvSpPr>
          <p:cNvPr id="100356" name="AutoShape 12" descr="logo alone trans copy"/>
          <p:cNvSpPr>
            <a:spLocks noChangeAspect="1" noChangeArrowheads="1"/>
          </p:cNvSpPr>
          <p:nvPr/>
        </p:nvSpPr>
        <p:spPr bwMode="auto">
          <a:xfrm>
            <a:off x="146050" y="236538"/>
            <a:ext cx="765175" cy="582612"/>
          </a:xfrm>
          <a:prstGeom prst="rect">
            <a:avLst/>
          </a:prstGeom>
          <a:noFill/>
          <a:ln w="9525">
            <a:noFill/>
            <a:miter lim="800000"/>
            <a:headEnd/>
            <a:tailEnd/>
          </a:ln>
        </p:spPr>
        <p:txBody>
          <a:bodyPr/>
          <a:lstStyle/>
          <a:p>
            <a:endParaRPr lang="en-US"/>
          </a:p>
        </p:txBody>
      </p:sp>
      <p:grpSp>
        <p:nvGrpSpPr>
          <p:cNvPr id="2" name="Group 8"/>
          <p:cNvGrpSpPr>
            <a:grpSpLocks/>
          </p:cNvGrpSpPr>
          <p:nvPr/>
        </p:nvGrpSpPr>
        <p:grpSpPr bwMode="auto">
          <a:xfrm>
            <a:off x="742950" y="6472238"/>
            <a:ext cx="7570788" cy="336550"/>
            <a:chOff x="485" y="4045"/>
            <a:chExt cx="4769" cy="212"/>
          </a:xfrm>
        </p:grpSpPr>
        <p:sp>
          <p:nvSpPr>
            <p:cNvPr id="100361" name="Text Box 11"/>
            <p:cNvSpPr txBox="1">
              <a:spLocks noChangeArrowheads="1"/>
            </p:cNvSpPr>
            <p:nvPr/>
          </p:nvSpPr>
          <p:spPr bwMode="auto">
            <a:xfrm>
              <a:off x="1296" y="4045"/>
              <a:ext cx="3139" cy="212"/>
            </a:xfrm>
            <a:prstGeom prst="rect">
              <a:avLst/>
            </a:prstGeom>
            <a:noFill/>
            <a:ln w="9525">
              <a:noFill/>
              <a:miter lim="800000"/>
              <a:headEnd/>
              <a:tailEnd/>
            </a:ln>
          </p:spPr>
          <p:txBody>
            <a:bodyPr>
              <a:spAutoFit/>
            </a:bodyPr>
            <a:lstStyle/>
            <a:p>
              <a:pPr algn="ctr" eaLnBrk="0" hangingPunct="0"/>
              <a:r>
                <a:rPr lang="en-US" sz="1600" i="1">
                  <a:solidFill>
                    <a:srgbClr val="FF3300"/>
                  </a:solidFill>
                  <a:cs typeface="Arial" pitchFamily="34" charset="0"/>
                </a:rPr>
                <a:t>One Corps </a:t>
              </a:r>
              <a:r>
                <a:rPr lang="en-US" sz="1600" i="1">
                  <a:solidFill>
                    <a:srgbClr val="FD0903"/>
                  </a:solidFill>
                  <a:cs typeface="Arial" pitchFamily="34" charset="0"/>
                </a:rPr>
                <a:t>Serving</a:t>
              </a:r>
              <a:r>
                <a:rPr lang="en-US" sz="1600" i="1">
                  <a:solidFill>
                    <a:srgbClr val="FF3300"/>
                  </a:solidFill>
                  <a:cs typeface="Arial" pitchFamily="34" charset="0"/>
                </a:rPr>
                <a:t> The Army and the Nation</a:t>
              </a:r>
              <a:endParaRPr lang="en-US"/>
            </a:p>
          </p:txBody>
        </p:sp>
        <p:sp>
          <p:nvSpPr>
            <p:cNvPr id="100362" name="Line 10"/>
            <p:cNvSpPr>
              <a:spLocks noChangeShapeType="1"/>
            </p:cNvSpPr>
            <p:nvPr/>
          </p:nvSpPr>
          <p:spPr bwMode="auto">
            <a:xfrm>
              <a:off x="4194" y="4176"/>
              <a:ext cx="1060" cy="0"/>
            </a:xfrm>
            <a:prstGeom prst="line">
              <a:avLst/>
            </a:prstGeom>
            <a:noFill/>
            <a:ln w="9525">
              <a:solidFill>
                <a:srgbClr val="CC0000"/>
              </a:solidFill>
              <a:round/>
              <a:headEnd/>
              <a:tailEnd/>
            </a:ln>
          </p:spPr>
          <p:txBody>
            <a:bodyPr wrap="none" anchor="ctr"/>
            <a:lstStyle/>
            <a:p>
              <a:endParaRPr lang="en-US"/>
            </a:p>
          </p:txBody>
        </p:sp>
        <p:sp>
          <p:nvSpPr>
            <p:cNvPr id="100363" name="Line 9"/>
            <p:cNvSpPr>
              <a:spLocks noChangeShapeType="1"/>
            </p:cNvSpPr>
            <p:nvPr/>
          </p:nvSpPr>
          <p:spPr bwMode="auto">
            <a:xfrm flipH="1">
              <a:off x="485" y="4153"/>
              <a:ext cx="1052" cy="0"/>
            </a:xfrm>
            <a:prstGeom prst="line">
              <a:avLst/>
            </a:prstGeom>
            <a:noFill/>
            <a:ln w="9525">
              <a:solidFill>
                <a:srgbClr val="CC0000"/>
              </a:solidFill>
              <a:round/>
              <a:headEnd/>
              <a:tailEnd/>
            </a:ln>
          </p:spPr>
          <p:txBody>
            <a:bodyPr wrap="none" anchor="ctr"/>
            <a:lstStyle/>
            <a:p>
              <a:endParaRPr lang="en-US"/>
            </a:p>
          </p:txBody>
        </p:sp>
      </p:grpSp>
      <p:sp>
        <p:nvSpPr>
          <p:cNvPr id="100358" name="Text Box 7"/>
          <p:cNvSpPr txBox="1">
            <a:spLocks noChangeArrowheads="1"/>
          </p:cNvSpPr>
          <p:nvPr/>
        </p:nvSpPr>
        <p:spPr bwMode="auto">
          <a:xfrm>
            <a:off x="7639050" y="50800"/>
            <a:ext cx="1462088" cy="250825"/>
          </a:xfrm>
          <a:prstGeom prst="rect">
            <a:avLst/>
          </a:prstGeom>
          <a:solidFill>
            <a:srgbClr val="FFFF00"/>
          </a:solidFill>
          <a:ln w="9525">
            <a:noFill/>
            <a:miter lim="800000"/>
            <a:headEnd/>
            <a:tailEnd/>
          </a:ln>
        </p:spPr>
        <p:txBody>
          <a:bodyPr lIns="18288" tIns="18288" rIns="18288" bIns="18288">
            <a:spAutoFit/>
          </a:bodyPr>
          <a:lstStyle/>
          <a:p>
            <a:pPr algn="ctr" eaLnBrk="0" hangingPunct="0"/>
            <a:r>
              <a:rPr lang="en-US" sz="1400">
                <a:solidFill>
                  <a:srgbClr val="0000FF"/>
                </a:solidFill>
                <a:latin typeface="Tahoma" pitchFamily="34" charset="0"/>
                <a:cs typeface="Tahoma" pitchFamily="34" charset="0"/>
              </a:rPr>
              <a:t>UNCLASSIFIED</a:t>
            </a:r>
            <a:endParaRPr lang="en-US"/>
          </a:p>
        </p:txBody>
      </p:sp>
      <p:sp>
        <p:nvSpPr>
          <p:cNvPr id="1880069" name="Rectangle 5"/>
          <p:cNvSpPr>
            <a:spLocks noChangeArrowheads="1"/>
          </p:cNvSpPr>
          <p:nvPr/>
        </p:nvSpPr>
        <p:spPr bwMode="auto">
          <a:xfrm>
            <a:off x="1446213" y="231775"/>
            <a:ext cx="6165850" cy="1143000"/>
          </a:xfrm>
          <a:prstGeom prst="rect">
            <a:avLst/>
          </a:prstGeom>
          <a:noFill/>
          <a:ln w="9525">
            <a:noFill/>
            <a:miter lim="800000"/>
            <a:headEnd/>
            <a:tailEnd/>
          </a:ln>
          <a:effectLst/>
        </p:spPr>
        <p:txBody>
          <a:bodyPr anchor="ctr"/>
          <a:lstStyle/>
          <a:p>
            <a:pPr algn="ctr" eaLnBrk="0" hangingPunct="0">
              <a:defRPr/>
            </a:pPr>
            <a:r>
              <a:rPr lang="en-US" sz="2400" b="1" i="1">
                <a:solidFill>
                  <a:srgbClr val="CC0000"/>
                </a:solidFill>
                <a:effectLst>
                  <a:outerShdw blurRad="38100" dist="38100" dir="2700000" algn="tl">
                    <a:srgbClr val="C0C0C0"/>
                  </a:outerShdw>
                </a:effectLst>
                <a:latin typeface="Tahoma" pitchFamily="34" charset="0"/>
                <a:cs typeface="Tahoma" pitchFamily="34" charset="0"/>
              </a:rPr>
              <a:t>Repair Evaluation Maintenance and Rehabilitation Research Program (REMR)</a:t>
            </a:r>
            <a:endParaRPr lang="en-US" sz="4400">
              <a:solidFill>
                <a:schemeClr val="tx2"/>
              </a:solidFill>
              <a:latin typeface="Arial" charset="0"/>
            </a:endParaRPr>
          </a:p>
        </p:txBody>
      </p:sp>
      <p:pic>
        <p:nvPicPr>
          <p:cNvPr id="100360" name="Picture 4" descr="IMG_0454"/>
          <p:cNvPicPr>
            <a:picLocks noChangeAspect="1" noChangeArrowheads="1"/>
          </p:cNvPicPr>
          <p:nvPr/>
        </p:nvPicPr>
        <p:blipFill>
          <a:blip r:embed="rId2" cstate="print"/>
          <a:srcRect/>
          <a:stretch>
            <a:fillRect/>
          </a:stretch>
        </p:blipFill>
        <p:spPr bwMode="auto">
          <a:xfrm>
            <a:off x="809625" y="1411288"/>
            <a:ext cx="7526338" cy="50165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Tree Roots</a:t>
            </a:r>
          </a:p>
        </p:txBody>
      </p:sp>
      <p:sp>
        <p:nvSpPr>
          <p:cNvPr id="101379" name="Rectangle 3"/>
          <p:cNvSpPr>
            <a:spLocks noGrp="1" noChangeArrowheads="1"/>
          </p:cNvSpPr>
          <p:nvPr>
            <p:ph type="body" idx="1"/>
          </p:nvPr>
        </p:nvSpPr>
        <p:spPr/>
        <p:txBody>
          <a:bodyPr/>
          <a:lstStyle/>
          <a:p>
            <a:pPr eaLnBrk="1" hangingPunct="1"/>
            <a:endParaRPr lang="en-US" smtClean="0"/>
          </a:p>
        </p:txBody>
      </p:sp>
      <p:grpSp>
        <p:nvGrpSpPr>
          <p:cNvPr id="2" name="Group 4"/>
          <p:cNvGrpSpPr>
            <a:grpSpLocks/>
          </p:cNvGrpSpPr>
          <p:nvPr/>
        </p:nvGrpSpPr>
        <p:grpSpPr bwMode="auto">
          <a:xfrm>
            <a:off x="1447800" y="1676400"/>
            <a:ext cx="6781800" cy="4267200"/>
            <a:chOff x="158" y="663"/>
            <a:chExt cx="2767" cy="1853"/>
          </a:xfrm>
        </p:grpSpPr>
        <p:pic>
          <p:nvPicPr>
            <p:cNvPr id="101381" name="Picture 5"/>
            <p:cNvPicPr>
              <a:picLocks noChangeAspect="1" noChangeArrowheads="1"/>
            </p:cNvPicPr>
            <p:nvPr/>
          </p:nvPicPr>
          <p:blipFill>
            <a:blip r:embed="rId2" cstate="print"/>
            <a:srcRect/>
            <a:stretch>
              <a:fillRect/>
            </a:stretch>
          </p:blipFill>
          <p:spPr bwMode="auto">
            <a:xfrm>
              <a:off x="158" y="663"/>
              <a:ext cx="2767" cy="1853"/>
            </a:xfrm>
            <a:prstGeom prst="rect">
              <a:avLst/>
            </a:prstGeom>
            <a:noFill/>
            <a:ln w="19050">
              <a:noFill/>
              <a:miter lim="800000"/>
              <a:headEnd/>
              <a:tailEnd/>
            </a:ln>
          </p:spPr>
        </p:pic>
        <p:sp>
          <p:nvSpPr>
            <p:cNvPr id="101382" name="Text Box 6"/>
            <p:cNvSpPr txBox="1">
              <a:spLocks noChangeArrowheads="1"/>
            </p:cNvSpPr>
            <p:nvPr/>
          </p:nvSpPr>
          <p:spPr bwMode="auto">
            <a:xfrm>
              <a:off x="395" y="2296"/>
              <a:ext cx="873" cy="159"/>
            </a:xfrm>
            <a:prstGeom prst="rect">
              <a:avLst/>
            </a:prstGeom>
            <a:noFill/>
            <a:ln w="19050">
              <a:noFill/>
              <a:miter lim="800000"/>
              <a:headEnd/>
              <a:tailEnd/>
            </a:ln>
          </p:spPr>
          <p:txBody>
            <a:bodyPr wrap="none">
              <a:spAutoFit/>
            </a:bodyPr>
            <a:lstStyle/>
            <a:p>
              <a:pPr algn="ctr"/>
              <a:r>
                <a:rPr lang="en-US">
                  <a:solidFill>
                    <a:schemeClr val="bg1"/>
                  </a:solidFill>
                  <a:cs typeface="Arial" pitchFamily="34" charset="0"/>
                </a:rPr>
                <a:t>Danube Dike 1988 </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Tree Roots</a:t>
            </a:r>
          </a:p>
        </p:txBody>
      </p:sp>
      <p:sp>
        <p:nvSpPr>
          <p:cNvPr id="102403" name="Rectangle 3"/>
          <p:cNvSpPr>
            <a:spLocks noGrp="1" noChangeArrowheads="1"/>
          </p:cNvSpPr>
          <p:nvPr>
            <p:ph type="body" idx="1"/>
          </p:nvPr>
        </p:nvSpPr>
        <p:spPr/>
        <p:txBody>
          <a:bodyPr/>
          <a:lstStyle/>
          <a:p>
            <a:pPr eaLnBrk="1" hangingPunct="1"/>
            <a:endParaRPr lang="en-US" smtClean="0"/>
          </a:p>
        </p:txBody>
      </p:sp>
      <p:sp>
        <p:nvSpPr>
          <p:cNvPr id="102404" name="Rectangle 19"/>
          <p:cNvSpPr>
            <a:spLocks noChangeArrowheads="1"/>
          </p:cNvSpPr>
          <p:nvPr/>
        </p:nvSpPr>
        <p:spPr bwMode="auto">
          <a:xfrm>
            <a:off x="8572500" y="-1346200"/>
            <a:ext cx="517525" cy="225425"/>
          </a:xfrm>
          <a:prstGeom prst="rect">
            <a:avLst/>
          </a:prstGeom>
          <a:noFill/>
          <a:ln w="12700">
            <a:noFill/>
            <a:miter lim="800000"/>
            <a:headEnd/>
            <a:tailEnd/>
          </a:ln>
        </p:spPr>
        <p:txBody>
          <a:bodyPr wrap="none" lIns="90488" tIns="44450" rIns="90488" bIns="44450">
            <a:spAutoFit/>
          </a:bodyPr>
          <a:lstStyle/>
          <a:p>
            <a:pPr algn="r" defTabSz="762000" eaLnBrk="0" hangingPunct="0">
              <a:lnSpc>
                <a:spcPct val="90000"/>
              </a:lnSpc>
            </a:pPr>
            <a:r>
              <a:rPr lang="en-US" sz="1000">
                <a:solidFill>
                  <a:srgbClr val="0099CC"/>
                </a:solidFill>
                <a:cs typeface="Arial" pitchFamily="34" charset="0"/>
              </a:rPr>
              <a:t>No. </a:t>
            </a:r>
            <a:fld id="{EBC26395-42E6-4E8F-976F-4AF5FC6159AE}" type="slidenum">
              <a:rPr lang="en-US" sz="1000">
                <a:solidFill>
                  <a:srgbClr val="0099CC"/>
                </a:solidFill>
                <a:cs typeface="Arial" pitchFamily="34" charset="0"/>
              </a:rPr>
              <a:pPr algn="r" defTabSz="762000" eaLnBrk="0" hangingPunct="0">
                <a:lnSpc>
                  <a:spcPct val="90000"/>
                </a:lnSpc>
              </a:pPr>
              <a:t>83</a:t>
            </a:fld>
            <a:r>
              <a:rPr lang="en-US" sz="1000">
                <a:solidFill>
                  <a:srgbClr val="0099CC"/>
                </a:solidFill>
                <a:cs typeface="Arial" pitchFamily="34" charset="0"/>
              </a:rPr>
              <a:t> </a:t>
            </a:r>
          </a:p>
        </p:txBody>
      </p:sp>
      <p:sp>
        <p:nvSpPr>
          <p:cNvPr id="102405" name="AutoShape 18" descr="RMD_FARB"/>
          <p:cNvSpPr>
            <a:spLocks noChangeAspect="1" noChangeArrowheads="1"/>
          </p:cNvSpPr>
          <p:nvPr/>
        </p:nvSpPr>
        <p:spPr bwMode="auto">
          <a:xfrm>
            <a:off x="7162800" y="-1620838"/>
            <a:ext cx="1870075" cy="185738"/>
          </a:xfrm>
          <a:prstGeom prst="rect">
            <a:avLst/>
          </a:prstGeom>
          <a:noFill/>
          <a:ln w="9525">
            <a:noFill/>
            <a:miter lim="800000"/>
            <a:headEnd/>
            <a:tailEnd/>
          </a:ln>
        </p:spPr>
        <p:txBody>
          <a:bodyPr/>
          <a:lstStyle/>
          <a:p>
            <a:endParaRPr lang="en-US"/>
          </a:p>
        </p:txBody>
      </p:sp>
      <p:sp>
        <p:nvSpPr>
          <p:cNvPr id="102406" name="Line 17"/>
          <p:cNvSpPr>
            <a:spLocks noChangeShapeType="1"/>
          </p:cNvSpPr>
          <p:nvPr/>
        </p:nvSpPr>
        <p:spPr bwMode="auto">
          <a:xfrm flipV="1">
            <a:off x="323850" y="-1096963"/>
            <a:ext cx="8801100" cy="0"/>
          </a:xfrm>
          <a:prstGeom prst="line">
            <a:avLst/>
          </a:prstGeom>
          <a:noFill/>
          <a:ln w="28575">
            <a:solidFill>
              <a:srgbClr val="0099CC"/>
            </a:solidFill>
            <a:round/>
            <a:headEnd/>
            <a:tailEnd/>
          </a:ln>
        </p:spPr>
        <p:txBody>
          <a:bodyPr/>
          <a:lstStyle/>
          <a:p>
            <a:endParaRPr lang="en-US"/>
          </a:p>
        </p:txBody>
      </p:sp>
      <p:sp>
        <p:nvSpPr>
          <p:cNvPr id="102407" name="Text Box 16"/>
          <p:cNvSpPr txBox="1">
            <a:spLocks noChangeArrowheads="1"/>
          </p:cNvSpPr>
          <p:nvPr/>
        </p:nvSpPr>
        <p:spPr bwMode="auto">
          <a:xfrm>
            <a:off x="269875" y="-1709738"/>
            <a:ext cx="5543550" cy="625475"/>
          </a:xfrm>
          <a:prstGeom prst="rect">
            <a:avLst/>
          </a:prstGeom>
          <a:noFill/>
          <a:ln w="19050">
            <a:noFill/>
            <a:miter lim="800000"/>
            <a:headEnd/>
            <a:tailEnd type="none" w="lg" len="lg"/>
          </a:ln>
        </p:spPr>
        <p:txBody>
          <a:bodyPr>
            <a:spAutoFit/>
          </a:bodyPr>
          <a:lstStyle/>
          <a:p>
            <a:r>
              <a:rPr lang="en-GB" sz="1300" b="1">
                <a:solidFill>
                  <a:srgbClr val="0099CC"/>
                </a:solidFill>
                <a:cs typeface="Times New Roman" pitchFamily="18" charset="0"/>
              </a:rPr>
              <a:t>Dykes with woody vegetation </a:t>
            </a:r>
            <a:endParaRPr lang="en-US" sz="2400">
              <a:latin typeface="Times New Roman" pitchFamily="18" charset="0"/>
              <a:cs typeface="Times New Roman" pitchFamily="18" charset="0"/>
            </a:endParaRPr>
          </a:p>
          <a:p>
            <a:r>
              <a:rPr lang="en-GB" sz="1300" b="1">
                <a:solidFill>
                  <a:srgbClr val="0099CC"/>
                </a:solidFill>
                <a:cs typeface="Times New Roman" pitchFamily="18" charset="0"/>
              </a:rPr>
              <a:t>in Bavaria/Germany </a:t>
            </a:r>
            <a:endParaRPr lang="en-US" sz="2400">
              <a:latin typeface="Times New Roman" pitchFamily="18" charset="0"/>
              <a:cs typeface="Times New Roman" pitchFamily="18" charset="0"/>
            </a:endParaRPr>
          </a:p>
          <a:p>
            <a:r>
              <a:rPr lang="en-GB" sz="900">
                <a:solidFill>
                  <a:srgbClr val="0099CC"/>
                </a:solidFill>
                <a:cs typeface="Arial" pitchFamily="34" charset="0"/>
              </a:rPr>
              <a:t>Design, experiences and research</a:t>
            </a:r>
            <a:r>
              <a:rPr lang="en-US" sz="900">
                <a:solidFill>
                  <a:srgbClr val="0099CC"/>
                </a:solidFill>
                <a:cs typeface="Arial" pitchFamily="34" charset="0"/>
              </a:rPr>
              <a:t> </a:t>
            </a:r>
            <a:endParaRPr lang="en-US"/>
          </a:p>
        </p:txBody>
      </p:sp>
      <p:sp>
        <p:nvSpPr>
          <p:cNvPr id="102408" name="Text Box 15"/>
          <p:cNvSpPr txBox="1">
            <a:spLocks noChangeArrowheads="1"/>
          </p:cNvSpPr>
          <p:nvPr/>
        </p:nvSpPr>
        <p:spPr bwMode="auto">
          <a:xfrm>
            <a:off x="1927225" y="-1693863"/>
            <a:ext cx="4895850" cy="549275"/>
          </a:xfrm>
          <a:prstGeom prst="rect">
            <a:avLst/>
          </a:prstGeom>
          <a:noFill/>
          <a:ln w="19050">
            <a:noFill/>
            <a:miter lim="800000"/>
            <a:headEnd/>
            <a:tailEnd type="none" w="lg" len="lg"/>
          </a:ln>
        </p:spPr>
        <p:txBody>
          <a:bodyPr anchor="ctr"/>
          <a:lstStyle/>
          <a:p>
            <a:pPr algn="r">
              <a:lnSpc>
                <a:spcPct val="110000"/>
              </a:lnSpc>
            </a:pPr>
            <a:r>
              <a:rPr lang="it-IT" sz="1100" b="1">
                <a:solidFill>
                  <a:srgbClr val="FF0000"/>
                </a:solidFill>
                <a:cs typeface="Times New Roman" pitchFamily="18" charset="0"/>
              </a:rPr>
              <a:t>Levee Vegetation Symposium </a:t>
            </a:r>
            <a:endParaRPr lang="en-US" sz="2400">
              <a:latin typeface="Times New Roman" pitchFamily="18" charset="0"/>
              <a:cs typeface="Times New Roman" pitchFamily="18" charset="0"/>
            </a:endParaRPr>
          </a:p>
          <a:p>
            <a:pPr algn="r">
              <a:lnSpc>
                <a:spcPct val="110000"/>
              </a:lnSpc>
            </a:pPr>
            <a:r>
              <a:rPr lang="it-IT" sz="1100" b="1">
                <a:solidFill>
                  <a:srgbClr val="FF0000"/>
                </a:solidFill>
                <a:cs typeface="Times New Roman" pitchFamily="18" charset="0"/>
              </a:rPr>
              <a:t>Sacramento (California) </a:t>
            </a:r>
            <a:endParaRPr lang="en-US" sz="2400">
              <a:latin typeface="Times New Roman" pitchFamily="18" charset="0"/>
              <a:cs typeface="Times New Roman" pitchFamily="18" charset="0"/>
            </a:endParaRPr>
          </a:p>
          <a:p>
            <a:pPr algn="r">
              <a:lnSpc>
                <a:spcPct val="110000"/>
              </a:lnSpc>
            </a:pPr>
            <a:r>
              <a:rPr lang="it-IT" sz="1100" b="1">
                <a:solidFill>
                  <a:srgbClr val="FF0000"/>
                </a:solidFill>
                <a:cs typeface="Times New Roman" pitchFamily="18" charset="0"/>
              </a:rPr>
              <a:t>28./29. </a:t>
            </a:r>
            <a:r>
              <a:rPr lang="en-GB" sz="1100" b="1">
                <a:solidFill>
                  <a:srgbClr val="FF0000"/>
                </a:solidFill>
                <a:cs typeface="Times New Roman" pitchFamily="18" charset="0"/>
              </a:rPr>
              <a:t>August 2007</a:t>
            </a:r>
            <a:r>
              <a:rPr lang="en-GB" sz="1100">
                <a:solidFill>
                  <a:srgbClr val="0099CC"/>
                </a:solidFill>
                <a:cs typeface="Times New Roman" pitchFamily="18" charset="0"/>
              </a:rPr>
              <a:t> </a:t>
            </a:r>
            <a:endParaRPr lang="en-GB"/>
          </a:p>
        </p:txBody>
      </p:sp>
      <p:sp>
        <p:nvSpPr>
          <p:cNvPr id="102409" name="AutoShape 13"/>
          <p:cNvSpPr>
            <a:spLocks noChangeAspect="1" noChangeArrowheads="1"/>
          </p:cNvSpPr>
          <p:nvPr/>
        </p:nvSpPr>
        <p:spPr bwMode="auto">
          <a:xfrm>
            <a:off x="6272213" y="-1074738"/>
            <a:ext cx="2890837" cy="511175"/>
          </a:xfrm>
          <a:prstGeom prst="rect">
            <a:avLst/>
          </a:prstGeom>
          <a:noFill/>
          <a:ln w="3175">
            <a:noFill/>
            <a:miter lim="800000"/>
            <a:headEnd/>
            <a:tailEnd/>
          </a:ln>
        </p:spPr>
        <p:txBody>
          <a:bodyPr/>
          <a:lstStyle/>
          <a:p>
            <a:endParaRPr lang="en-US"/>
          </a:p>
        </p:txBody>
      </p:sp>
      <p:sp>
        <p:nvSpPr>
          <p:cNvPr id="102410" name="Rectangle 11"/>
          <p:cNvSpPr>
            <a:spLocks noChangeArrowheads="1"/>
          </p:cNvSpPr>
          <p:nvPr/>
        </p:nvSpPr>
        <p:spPr bwMode="auto">
          <a:xfrm>
            <a:off x="325438" y="-1036638"/>
            <a:ext cx="4291012" cy="368300"/>
          </a:xfrm>
          <a:prstGeom prst="rect">
            <a:avLst/>
          </a:prstGeom>
          <a:noFill/>
          <a:ln w="12700">
            <a:noFill/>
            <a:miter lim="800000"/>
            <a:headEnd/>
            <a:tailEnd/>
          </a:ln>
        </p:spPr>
        <p:txBody>
          <a:bodyPr lIns="90488" tIns="44450" rIns="90488" bIns="44450" anchor="ctr"/>
          <a:lstStyle/>
          <a:p>
            <a:pPr defTabSz="762000" eaLnBrk="0" hangingPunct="0">
              <a:lnSpc>
                <a:spcPct val="90000"/>
              </a:lnSpc>
            </a:pPr>
            <a:r>
              <a:rPr lang="en-US" sz="2800" b="1">
                <a:solidFill>
                  <a:srgbClr val="0099CC"/>
                </a:solidFill>
                <a:latin typeface="Arial Rounded MT Bold" pitchFamily="34" charset="0"/>
              </a:rPr>
              <a:t>Dike breaches</a:t>
            </a:r>
            <a:endParaRPr lang="en-US" sz="4400">
              <a:solidFill>
                <a:schemeClr val="tx2"/>
              </a:solidFill>
            </a:endParaRPr>
          </a:p>
        </p:txBody>
      </p:sp>
      <p:grpSp>
        <p:nvGrpSpPr>
          <p:cNvPr id="2" name="Group 4"/>
          <p:cNvGrpSpPr>
            <a:grpSpLocks/>
          </p:cNvGrpSpPr>
          <p:nvPr/>
        </p:nvGrpSpPr>
        <p:grpSpPr bwMode="auto">
          <a:xfrm>
            <a:off x="533400" y="1447800"/>
            <a:ext cx="7772400" cy="4495800"/>
            <a:chOff x="1565" y="2432"/>
            <a:chExt cx="2404" cy="1602"/>
          </a:xfrm>
        </p:grpSpPr>
        <p:pic>
          <p:nvPicPr>
            <p:cNvPr id="102412" name="Picture 6" descr="Deichbruch_bei_Glauchau_Mulde"/>
            <p:cNvPicPr>
              <a:picLocks noChangeAspect="1" noChangeArrowheads="1"/>
            </p:cNvPicPr>
            <p:nvPr/>
          </p:nvPicPr>
          <p:blipFill>
            <a:blip r:embed="rId2" cstate="print"/>
            <a:srcRect/>
            <a:stretch>
              <a:fillRect/>
            </a:stretch>
          </p:blipFill>
          <p:spPr bwMode="auto">
            <a:xfrm>
              <a:off x="1565" y="2432"/>
              <a:ext cx="2404" cy="1602"/>
            </a:xfrm>
            <a:prstGeom prst="rect">
              <a:avLst/>
            </a:prstGeom>
            <a:noFill/>
            <a:ln w="9525">
              <a:noFill/>
              <a:miter lim="800000"/>
              <a:headEnd/>
              <a:tailEnd/>
            </a:ln>
          </p:spPr>
        </p:pic>
        <p:sp>
          <p:nvSpPr>
            <p:cNvPr id="102413" name="Text Box 5"/>
            <p:cNvSpPr txBox="1">
              <a:spLocks noChangeArrowheads="1"/>
            </p:cNvSpPr>
            <p:nvPr/>
          </p:nvSpPr>
          <p:spPr bwMode="auto">
            <a:xfrm>
              <a:off x="2685" y="3793"/>
              <a:ext cx="850" cy="131"/>
            </a:xfrm>
            <a:prstGeom prst="rect">
              <a:avLst/>
            </a:prstGeom>
            <a:noFill/>
            <a:ln w="19050">
              <a:noFill/>
              <a:miter lim="800000"/>
              <a:headEnd/>
              <a:tailEnd/>
            </a:ln>
          </p:spPr>
          <p:txBody>
            <a:bodyPr wrap="none">
              <a:spAutoFit/>
            </a:bodyPr>
            <a:lstStyle/>
            <a:p>
              <a:pPr algn="ctr"/>
              <a:r>
                <a:rPr lang="en-US">
                  <a:solidFill>
                    <a:schemeClr val="bg1"/>
                  </a:solidFill>
                  <a:cs typeface="Arial" pitchFamily="34" charset="0"/>
                </a:rPr>
                <a:t>Dike at River Mulde 2002</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endParaRPr lang="en-US" smtClean="0"/>
          </a:p>
        </p:txBody>
      </p:sp>
      <p:sp>
        <p:nvSpPr>
          <p:cNvPr id="5124" name="Rectangle 3"/>
          <p:cNvSpPr>
            <a:spLocks noGrp="1" noChangeArrowheads="1"/>
          </p:cNvSpPr>
          <p:nvPr>
            <p:ph type="body" idx="1"/>
          </p:nvPr>
        </p:nvSpPr>
        <p:spPr/>
        <p:txBody>
          <a:bodyPr/>
          <a:lstStyle/>
          <a:p>
            <a:pPr eaLnBrk="1" hangingPunct="1"/>
            <a:endParaRPr lang="en-US" smtClean="0"/>
          </a:p>
        </p:txBody>
      </p:sp>
      <p:sp>
        <p:nvSpPr>
          <p:cNvPr id="5125" name="Rectangle 16"/>
          <p:cNvSpPr>
            <a:spLocks noChangeArrowheads="1"/>
          </p:cNvSpPr>
          <p:nvPr/>
        </p:nvSpPr>
        <p:spPr bwMode="auto">
          <a:xfrm>
            <a:off x="6677025" y="-1346200"/>
            <a:ext cx="587375" cy="225425"/>
          </a:xfrm>
          <a:prstGeom prst="rect">
            <a:avLst/>
          </a:prstGeom>
          <a:noFill/>
          <a:ln w="12700">
            <a:noFill/>
            <a:miter lim="800000"/>
            <a:headEnd/>
            <a:tailEnd/>
          </a:ln>
        </p:spPr>
        <p:txBody>
          <a:bodyPr wrap="none" lIns="90488" tIns="44450" rIns="90488" bIns="44450">
            <a:spAutoFit/>
          </a:bodyPr>
          <a:lstStyle/>
          <a:p>
            <a:pPr algn="r" defTabSz="762000" eaLnBrk="0" hangingPunct="0">
              <a:lnSpc>
                <a:spcPct val="90000"/>
              </a:lnSpc>
            </a:pPr>
            <a:r>
              <a:rPr lang="en-US" sz="1000">
                <a:solidFill>
                  <a:srgbClr val="0099CC"/>
                </a:solidFill>
                <a:cs typeface="Arial" pitchFamily="34" charset="0"/>
              </a:rPr>
              <a:t>No. </a:t>
            </a:r>
            <a:fld id="{AC5D2341-5B07-4BF0-87A4-46D6D91F9D9C}" type="slidenum">
              <a:rPr lang="en-US" sz="1000">
                <a:solidFill>
                  <a:srgbClr val="0099CC"/>
                </a:solidFill>
                <a:cs typeface="Arial" pitchFamily="34" charset="0"/>
              </a:rPr>
              <a:pPr algn="r" defTabSz="762000" eaLnBrk="0" hangingPunct="0">
                <a:lnSpc>
                  <a:spcPct val="90000"/>
                </a:lnSpc>
              </a:pPr>
              <a:t>84</a:t>
            </a:fld>
            <a:r>
              <a:rPr lang="en-US" sz="1000">
                <a:solidFill>
                  <a:srgbClr val="0099CC"/>
                </a:solidFill>
                <a:cs typeface="Arial" pitchFamily="34" charset="0"/>
              </a:rPr>
              <a:t> </a:t>
            </a:r>
          </a:p>
        </p:txBody>
      </p:sp>
      <p:sp>
        <p:nvSpPr>
          <p:cNvPr id="5126" name="AutoShape 15" descr="RMD_FARB"/>
          <p:cNvSpPr>
            <a:spLocks noChangeAspect="1" noChangeArrowheads="1"/>
          </p:cNvSpPr>
          <p:nvPr/>
        </p:nvSpPr>
        <p:spPr bwMode="auto">
          <a:xfrm>
            <a:off x="5337175" y="-1620838"/>
            <a:ext cx="1870075" cy="185738"/>
          </a:xfrm>
          <a:prstGeom prst="rect">
            <a:avLst/>
          </a:prstGeom>
          <a:noFill/>
          <a:ln w="9525">
            <a:noFill/>
            <a:miter lim="800000"/>
            <a:headEnd/>
            <a:tailEnd/>
          </a:ln>
        </p:spPr>
        <p:txBody>
          <a:bodyPr/>
          <a:lstStyle/>
          <a:p>
            <a:endParaRPr lang="en-US"/>
          </a:p>
        </p:txBody>
      </p:sp>
      <p:sp>
        <p:nvSpPr>
          <p:cNvPr id="5127" name="Line 14"/>
          <p:cNvSpPr>
            <a:spLocks noChangeShapeType="1"/>
          </p:cNvSpPr>
          <p:nvPr/>
        </p:nvSpPr>
        <p:spPr bwMode="auto">
          <a:xfrm flipV="1">
            <a:off x="-1501775" y="-1096963"/>
            <a:ext cx="8801100" cy="0"/>
          </a:xfrm>
          <a:prstGeom prst="line">
            <a:avLst/>
          </a:prstGeom>
          <a:noFill/>
          <a:ln w="28575">
            <a:solidFill>
              <a:srgbClr val="0099CC"/>
            </a:solidFill>
            <a:round/>
            <a:headEnd/>
            <a:tailEnd/>
          </a:ln>
        </p:spPr>
        <p:txBody>
          <a:bodyPr/>
          <a:lstStyle/>
          <a:p>
            <a:endParaRPr lang="en-US"/>
          </a:p>
        </p:txBody>
      </p:sp>
      <p:sp>
        <p:nvSpPr>
          <p:cNvPr id="5128" name="Text Box 13"/>
          <p:cNvSpPr txBox="1">
            <a:spLocks noChangeArrowheads="1"/>
          </p:cNvSpPr>
          <p:nvPr/>
        </p:nvSpPr>
        <p:spPr bwMode="auto">
          <a:xfrm>
            <a:off x="-1555750" y="-1709738"/>
            <a:ext cx="5543550" cy="625475"/>
          </a:xfrm>
          <a:prstGeom prst="rect">
            <a:avLst/>
          </a:prstGeom>
          <a:noFill/>
          <a:ln w="19050">
            <a:noFill/>
            <a:miter lim="800000"/>
            <a:headEnd/>
            <a:tailEnd type="none" w="lg" len="lg"/>
          </a:ln>
        </p:spPr>
        <p:txBody>
          <a:bodyPr>
            <a:spAutoFit/>
          </a:bodyPr>
          <a:lstStyle/>
          <a:p>
            <a:r>
              <a:rPr lang="en-GB" sz="1300" b="1">
                <a:solidFill>
                  <a:srgbClr val="0099CC"/>
                </a:solidFill>
                <a:cs typeface="Times New Roman" pitchFamily="18" charset="0"/>
              </a:rPr>
              <a:t>Dykes with woody vegetation </a:t>
            </a:r>
            <a:endParaRPr lang="en-US" sz="2400">
              <a:latin typeface="Times New Roman" pitchFamily="18" charset="0"/>
              <a:cs typeface="Times New Roman" pitchFamily="18" charset="0"/>
            </a:endParaRPr>
          </a:p>
          <a:p>
            <a:r>
              <a:rPr lang="en-GB" sz="1300" b="1">
                <a:solidFill>
                  <a:srgbClr val="0099CC"/>
                </a:solidFill>
                <a:cs typeface="Times New Roman" pitchFamily="18" charset="0"/>
              </a:rPr>
              <a:t>in Bavaria/Germany </a:t>
            </a:r>
            <a:endParaRPr lang="en-US" sz="2400">
              <a:latin typeface="Times New Roman" pitchFamily="18" charset="0"/>
              <a:cs typeface="Times New Roman" pitchFamily="18" charset="0"/>
            </a:endParaRPr>
          </a:p>
          <a:p>
            <a:r>
              <a:rPr lang="en-GB" sz="900">
                <a:solidFill>
                  <a:srgbClr val="0099CC"/>
                </a:solidFill>
                <a:cs typeface="Arial" pitchFamily="34" charset="0"/>
              </a:rPr>
              <a:t>Design, experiences and research</a:t>
            </a:r>
            <a:r>
              <a:rPr lang="en-US" sz="900">
                <a:solidFill>
                  <a:srgbClr val="0099CC"/>
                </a:solidFill>
                <a:cs typeface="Arial" pitchFamily="34" charset="0"/>
              </a:rPr>
              <a:t> </a:t>
            </a:r>
            <a:endParaRPr lang="en-US"/>
          </a:p>
        </p:txBody>
      </p:sp>
      <p:sp>
        <p:nvSpPr>
          <p:cNvPr id="5129" name="Text Box 12"/>
          <p:cNvSpPr txBox="1">
            <a:spLocks noChangeArrowheads="1"/>
          </p:cNvSpPr>
          <p:nvPr/>
        </p:nvSpPr>
        <p:spPr bwMode="auto">
          <a:xfrm>
            <a:off x="101600" y="-1693863"/>
            <a:ext cx="4895850" cy="549275"/>
          </a:xfrm>
          <a:prstGeom prst="rect">
            <a:avLst/>
          </a:prstGeom>
          <a:noFill/>
          <a:ln w="19050">
            <a:noFill/>
            <a:miter lim="800000"/>
            <a:headEnd/>
            <a:tailEnd type="none" w="lg" len="lg"/>
          </a:ln>
        </p:spPr>
        <p:txBody>
          <a:bodyPr anchor="ctr"/>
          <a:lstStyle/>
          <a:p>
            <a:pPr algn="r">
              <a:lnSpc>
                <a:spcPct val="110000"/>
              </a:lnSpc>
            </a:pPr>
            <a:r>
              <a:rPr lang="it-IT" sz="1100" b="1">
                <a:solidFill>
                  <a:srgbClr val="FF0000"/>
                </a:solidFill>
                <a:cs typeface="Times New Roman" pitchFamily="18" charset="0"/>
              </a:rPr>
              <a:t>Levee Vegetation Symposium </a:t>
            </a:r>
            <a:endParaRPr lang="en-US" sz="2400">
              <a:latin typeface="Times New Roman" pitchFamily="18" charset="0"/>
              <a:cs typeface="Times New Roman" pitchFamily="18" charset="0"/>
            </a:endParaRPr>
          </a:p>
          <a:p>
            <a:pPr algn="r">
              <a:lnSpc>
                <a:spcPct val="110000"/>
              </a:lnSpc>
            </a:pPr>
            <a:r>
              <a:rPr lang="it-IT" sz="1100" b="1">
                <a:solidFill>
                  <a:srgbClr val="FF0000"/>
                </a:solidFill>
                <a:cs typeface="Times New Roman" pitchFamily="18" charset="0"/>
              </a:rPr>
              <a:t>Sacramento (California) </a:t>
            </a:r>
            <a:endParaRPr lang="en-US" sz="2400">
              <a:latin typeface="Times New Roman" pitchFamily="18" charset="0"/>
              <a:cs typeface="Times New Roman" pitchFamily="18" charset="0"/>
            </a:endParaRPr>
          </a:p>
          <a:p>
            <a:pPr algn="r">
              <a:lnSpc>
                <a:spcPct val="110000"/>
              </a:lnSpc>
            </a:pPr>
            <a:r>
              <a:rPr lang="it-IT" sz="1100" b="1">
                <a:solidFill>
                  <a:srgbClr val="FF0000"/>
                </a:solidFill>
                <a:cs typeface="Times New Roman" pitchFamily="18" charset="0"/>
              </a:rPr>
              <a:t>28./29. </a:t>
            </a:r>
            <a:r>
              <a:rPr lang="en-GB" sz="1100" b="1">
                <a:solidFill>
                  <a:srgbClr val="FF0000"/>
                </a:solidFill>
                <a:cs typeface="Times New Roman" pitchFamily="18" charset="0"/>
              </a:rPr>
              <a:t>August 2007</a:t>
            </a:r>
            <a:r>
              <a:rPr lang="en-GB" sz="1100">
                <a:solidFill>
                  <a:srgbClr val="0099CC"/>
                </a:solidFill>
                <a:cs typeface="Times New Roman" pitchFamily="18" charset="0"/>
              </a:rPr>
              <a:t> </a:t>
            </a:r>
            <a:endParaRPr lang="en-GB"/>
          </a:p>
        </p:txBody>
      </p:sp>
      <p:sp>
        <p:nvSpPr>
          <p:cNvPr id="5130" name="AutoShape 10"/>
          <p:cNvSpPr>
            <a:spLocks noChangeAspect="1" noChangeArrowheads="1"/>
          </p:cNvSpPr>
          <p:nvPr/>
        </p:nvSpPr>
        <p:spPr bwMode="auto">
          <a:xfrm>
            <a:off x="4446588" y="-1074738"/>
            <a:ext cx="2890837" cy="511175"/>
          </a:xfrm>
          <a:prstGeom prst="rect">
            <a:avLst/>
          </a:prstGeom>
          <a:noFill/>
          <a:ln w="3175">
            <a:noFill/>
            <a:miter lim="800000"/>
            <a:headEnd/>
            <a:tailEnd/>
          </a:ln>
        </p:spPr>
        <p:txBody>
          <a:bodyPr/>
          <a:lstStyle/>
          <a:p>
            <a:endParaRPr lang="en-US"/>
          </a:p>
        </p:txBody>
      </p:sp>
      <p:sp>
        <p:nvSpPr>
          <p:cNvPr id="2059" name="Rectangle 8"/>
          <p:cNvSpPr>
            <a:spLocks noChangeArrowheads="1"/>
          </p:cNvSpPr>
          <p:nvPr/>
        </p:nvSpPr>
        <p:spPr bwMode="auto">
          <a:xfrm>
            <a:off x="2286000" y="304800"/>
            <a:ext cx="4291013" cy="825500"/>
          </a:xfrm>
          <a:prstGeom prst="rect">
            <a:avLst/>
          </a:prstGeom>
          <a:noFill/>
          <a:ln w="12700">
            <a:noFill/>
            <a:miter lim="800000"/>
            <a:headEnd/>
            <a:tailEnd/>
          </a:ln>
        </p:spPr>
        <p:txBody>
          <a:bodyPr lIns="90488" tIns="44450" rIns="90488" bIns="44450" anchor="ctr"/>
          <a:lstStyle/>
          <a:p>
            <a:pPr defTabSz="762000" eaLnBrk="0" hangingPunct="0">
              <a:lnSpc>
                <a:spcPct val="90000"/>
              </a:lnSpc>
              <a:defRPr/>
            </a:pPr>
            <a:r>
              <a:rPr lang="en-US" sz="4800" dirty="0" err="1">
                <a:latin typeface="+mj-lt"/>
              </a:rPr>
              <a:t>Windthrow</a:t>
            </a:r>
            <a:endParaRPr lang="en-US" sz="4800" dirty="0">
              <a:latin typeface="+mj-lt"/>
            </a:endParaRPr>
          </a:p>
        </p:txBody>
      </p:sp>
      <p:sp>
        <p:nvSpPr>
          <p:cNvPr id="5132" name="Rectangle 6"/>
          <p:cNvSpPr>
            <a:spLocks noChangeArrowheads="1"/>
          </p:cNvSpPr>
          <p:nvPr/>
        </p:nvSpPr>
        <p:spPr bwMode="auto">
          <a:xfrm>
            <a:off x="4800600" y="1219200"/>
            <a:ext cx="3644900" cy="517525"/>
          </a:xfrm>
          <a:prstGeom prst="rect">
            <a:avLst/>
          </a:prstGeom>
          <a:noFill/>
          <a:ln w="19050">
            <a:noFill/>
            <a:miter lim="800000"/>
            <a:headEnd/>
            <a:tailEnd/>
          </a:ln>
        </p:spPr>
        <p:txBody>
          <a:bodyPr anchor="ctr">
            <a:spAutoFit/>
          </a:bodyPr>
          <a:lstStyle/>
          <a:p>
            <a:r>
              <a:rPr lang="en-US" sz="1400">
                <a:cs typeface="Times New Roman" pitchFamily="18" charset="0"/>
              </a:rPr>
              <a:t>Thrown row of poplars at the landside dyke toe (Source: StMUVG) </a:t>
            </a:r>
            <a:endParaRPr lang="en-US"/>
          </a:p>
        </p:txBody>
      </p:sp>
      <p:sp>
        <p:nvSpPr>
          <p:cNvPr id="5133" name="Rectangle 5"/>
          <p:cNvSpPr>
            <a:spLocks noChangeArrowheads="1"/>
          </p:cNvSpPr>
          <p:nvPr/>
        </p:nvSpPr>
        <p:spPr bwMode="auto">
          <a:xfrm>
            <a:off x="1846263" y="533400"/>
            <a:ext cx="9144000" cy="0"/>
          </a:xfrm>
          <a:prstGeom prst="rect">
            <a:avLst/>
          </a:prstGeom>
          <a:noFill/>
          <a:ln w="12700">
            <a:noFill/>
            <a:miter lim="800000"/>
            <a:headEnd/>
            <a:tailEnd/>
          </a:ln>
        </p:spPr>
        <p:txBody>
          <a:bodyPr lIns="90000" tIns="46800" rIns="90000" bIns="46800">
            <a:spAutoFit/>
          </a:bodyPr>
          <a:lstStyle/>
          <a:p>
            <a:endParaRPr lang="en-US"/>
          </a:p>
        </p:txBody>
      </p:sp>
      <p:graphicFrame>
        <p:nvGraphicFramePr>
          <p:cNvPr id="5122" name="Object 4"/>
          <p:cNvGraphicFramePr>
            <a:graphicFrameLocks noChangeAspect="1"/>
          </p:cNvGraphicFramePr>
          <p:nvPr/>
        </p:nvGraphicFramePr>
        <p:xfrm>
          <a:off x="838200" y="1828800"/>
          <a:ext cx="6802438" cy="4564063"/>
        </p:xfrm>
        <a:graphic>
          <a:graphicData uri="http://schemas.openxmlformats.org/presentationml/2006/ole">
            <p:oleObj spid="_x0000_s5122" name="Photo Editor Photo" r:id="rId4" imgW="9495238" imgH="6373115" progId="">
              <p:embed/>
            </p:oleObj>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endParaRPr lang="en-US" smtClean="0"/>
          </a:p>
        </p:txBody>
      </p:sp>
      <p:grpSp>
        <p:nvGrpSpPr>
          <p:cNvPr id="2" name="Group 7"/>
          <p:cNvGrpSpPr>
            <a:grpSpLocks/>
          </p:cNvGrpSpPr>
          <p:nvPr/>
        </p:nvGrpSpPr>
        <p:grpSpPr bwMode="auto">
          <a:xfrm>
            <a:off x="0" y="0"/>
            <a:ext cx="9144000" cy="6858000"/>
            <a:chOff x="0" y="0"/>
            <a:chExt cx="5760" cy="4320"/>
          </a:xfrm>
        </p:grpSpPr>
        <p:grpSp>
          <p:nvGrpSpPr>
            <p:cNvPr id="3" name="Group 14"/>
            <p:cNvGrpSpPr>
              <a:grpSpLocks/>
            </p:cNvGrpSpPr>
            <p:nvPr/>
          </p:nvGrpSpPr>
          <p:grpSpPr bwMode="auto">
            <a:xfrm>
              <a:off x="0" y="0"/>
              <a:ext cx="5760" cy="4320"/>
              <a:chOff x="0" y="0"/>
              <a:chExt cx="5760" cy="4320"/>
            </a:xfrm>
          </p:grpSpPr>
          <p:grpSp>
            <p:nvGrpSpPr>
              <p:cNvPr id="4" name="Group 45"/>
              <p:cNvGrpSpPr>
                <a:grpSpLocks/>
              </p:cNvGrpSpPr>
              <p:nvPr/>
            </p:nvGrpSpPr>
            <p:grpSpPr bwMode="auto">
              <a:xfrm>
                <a:off x="0" y="192"/>
                <a:ext cx="5760" cy="4032"/>
                <a:chOff x="0" y="192"/>
                <a:chExt cx="5760" cy="4032"/>
              </a:xfrm>
            </p:grpSpPr>
            <p:sp>
              <p:nvSpPr>
                <p:cNvPr id="103469" name="Line 67"/>
                <p:cNvSpPr>
                  <a:spLocks noChangeShapeType="1"/>
                </p:cNvSpPr>
                <p:nvPr/>
              </p:nvSpPr>
              <p:spPr bwMode="white">
                <a:xfrm>
                  <a:off x="0" y="192"/>
                  <a:ext cx="5760" cy="0"/>
                </a:xfrm>
                <a:prstGeom prst="line">
                  <a:avLst/>
                </a:prstGeom>
                <a:noFill/>
                <a:ln w="9525">
                  <a:solidFill>
                    <a:srgbClr val="CFDBFD"/>
                  </a:solidFill>
                  <a:round/>
                  <a:headEnd/>
                  <a:tailEnd/>
                </a:ln>
              </p:spPr>
              <p:txBody>
                <a:bodyPr wrap="none" anchor="ctr"/>
                <a:lstStyle/>
                <a:p>
                  <a:endParaRPr lang="en-US"/>
                </a:p>
              </p:txBody>
            </p:sp>
            <p:sp>
              <p:nvSpPr>
                <p:cNvPr id="103470" name="Line 66"/>
                <p:cNvSpPr>
                  <a:spLocks noChangeShapeType="1"/>
                </p:cNvSpPr>
                <p:nvPr/>
              </p:nvSpPr>
              <p:spPr bwMode="white">
                <a:xfrm>
                  <a:off x="0" y="384"/>
                  <a:ext cx="5760" cy="0"/>
                </a:xfrm>
                <a:prstGeom prst="line">
                  <a:avLst/>
                </a:prstGeom>
                <a:noFill/>
                <a:ln w="9525">
                  <a:solidFill>
                    <a:srgbClr val="CFDBFD"/>
                  </a:solidFill>
                  <a:round/>
                  <a:headEnd/>
                  <a:tailEnd/>
                </a:ln>
              </p:spPr>
              <p:txBody>
                <a:bodyPr wrap="none" anchor="ctr"/>
                <a:lstStyle/>
                <a:p>
                  <a:endParaRPr lang="en-US"/>
                </a:p>
              </p:txBody>
            </p:sp>
            <p:sp>
              <p:nvSpPr>
                <p:cNvPr id="103471" name="Line 65"/>
                <p:cNvSpPr>
                  <a:spLocks noChangeShapeType="1"/>
                </p:cNvSpPr>
                <p:nvPr/>
              </p:nvSpPr>
              <p:spPr bwMode="white">
                <a:xfrm>
                  <a:off x="0" y="576"/>
                  <a:ext cx="5760" cy="0"/>
                </a:xfrm>
                <a:prstGeom prst="line">
                  <a:avLst/>
                </a:prstGeom>
                <a:noFill/>
                <a:ln w="9525">
                  <a:solidFill>
                    <a:srgbClr val="CFDBFD"/>
                  </a:solidFill>
                  <a:round/>
                  <a:headEnd/>
                  <a:tailEnd/>
                </a:ln>
              </p:spPr>
              <p:txBody>
                <a:bodyPr wrap="none" anchor="ctr"/>
                <a:lstStyle/>
                <a:p>
                  <a:endParaRPr lang="en-US"/>
                </a:p>
              </p:txBody>
            </p:sp>
            <p:sp>
              <p:nvSpPr>
                <p:cNvPr id="103472" name="Line 64"/>
                <p:cNvSpPr>
                  <a:spLocks noChangeShapeType="1"/>
                </p:cNvSpPr>
                <p:nvPr/>
              </p:nvSpPr>
              <p:spPr bwMode="white">
                <a:xfrm>
                  <a:off x="0" y="768"/>
                  <a:ext cx="5760" cy="0"/>
                </a:xfrm>
                <a:prstGeom prst="line">
                  <a:avLst/>
                </a:prstGeom>
                <a:noFill/>
                <a:ln w="9525">
                  <a:solidFill>
                    <a:srgbClr val="CFDBFD"/>
                  </a:solidFill>
                  <a:round/>
                  <a:headEnd/>
                  <a:tailEnd/>
                </a:ln>
              </p:spPr>
              <p:txBody>
                <a:bodyPr wrap="none" anchor="ctr"/>
                <a:lstStyle/>
                <a:p>
                  <a:endParaRPr lang="en-US"/>
                </a:p>
              </p:txBody>
            </p:sp>
            <p:sp>
              <p:nvSpPr>
                <p:cNvPr id="103473" name="Line 63"/>
                <p:cNvSpPr>
                  <a:spLocks noChangeShapeType="1"/>
                </p:cNvSpPr>
                <p:nvPr/>
              </p:nvSpPr>
              <p:spPr bwMode="white">
                <a:xfrm>
                  <a:off x="0" y="960"/>
                  <a:ext cx="5760" cy="0"/>
                </a:xfrm>
                <a:prstGeom prst="line">
                  <a:avLst/>
                </a:prstGeom>
                <a:noFill/>
                <a:ln w="9525">
                  <a:solidFill>
                    <a:srgbClr val="CFDBFD"/>
                  </a:solidFill>
                  <a:round/>
                  <a:headEnd/>
                  <a:tailEnd/>
                </a:ln>
              </p:spPr>
              <p:txBody>
                <a:bodyPr wrap="none" anchor="ctr"/>
                <a:lstStyle/>
                <a:p>
                  <a:endParaRPr lang="en-US"/>
                </a:p>
              </p:txBody>
            </p:sp>
            <p:sp>
              <p:nvSpPr>
                <p:cNvPr id="103474" name="Line 62"/>
                <p:cNvSpPr>
                  <a:spLocks noChangeShapeType="1"/>
                </p:cNvSpPr>
                <p:nvPr/>
              </p:nvSpPr>
              <p:spPr bwMode="white">
                <a:xfrm>
                  <a:off x="0" y="1152"/>
                  <a:ext cx="5760" cy="0"/>
                </a:xfrm>
                <a:prstGeom prst="line">
                  <a:avLst/>
                </a:prstGeom>
                <a:noFill/>
                <a:ln w="9525">
                  <a:solidFill>
                    <a:srgbClr val="CFDBFD"/>
                  </a:solidFill>
                  <a:round/>
                  <a:headEnd/>
                  <a:tailEnd/>
                </a:ln>
              </p:spPr>
              <p:txBody>
                <a:bodyPr wrap="none" anchor="ctr"/>
                <a:lstStyle/>
                <a:p>
                  <a:endParaRPr lang="en-US"/>
                </a:p>
              </p:txBody>
            </p:sp>
            <p:sp>
              <p:nvSpPr>
                <p:cNvPr id="103475" name="Line 61"/>
                <p:cNvSpPr>
                  <a:spLocks noChangeShapeType="1"/>
                </p:cNvSpPr>
                <p:nvPr/>
              </p:nvSpPr>
              <p:spPr bwMode="white">
                <a:xfrm>
                  <a:off x="0" y="1344"/>
                  <a:ext cx="5760" cy="0"/>
                </a:xfrm>
                <a:prstGeom prst="line">
                  <a:avLst/>
                </a:prstGeom>
                <a:noFill/>
                <a:ln w="9525">
                  <a:solidFill>
                    <a:srgbClr val="CFDBFD"/>
                  </a:solidFill>
                  <a:round/>
                  <a:headEnd/>
                  <a:tailEnd/>
                </a:ln>
              </p:spPr>
              <p:txBody>
                <a:bodyPr wrap="none" anchor="ctr"/>
                <a:lstStyle/>
                <a:p>
                  <a:endParaRPr lang="en-US"/>
                </a:p>
              </p:txBody>
            </p:sp>
            <p:sp>
              <p:nvSpPr>
                <p:cNvPr id="103476" name="Line 60"/>
                <p:cNvSpPr>
                  <a:spLocks noChangeShapeType="1"/>
                </p:cNvSpPr>
                <p:nvPr/>
              </p:nvSpPr>
              <p:spPr bwMode="white">
                <a:xfrm>
                  <a:off x="0" y="1536"/>
                  <a:ext cx="5760" cy="0"/>
                </a:xfrm>
                <a:prstGeom prst="line">
                  <a:avLst/>
                </a:prstGeom>
                <a:noFill/>
                <a:ln w="9525">
                  <a:solidFill>
                    <a:srgbClr val="CFDBFD"/>
                  </a:solidFill>
                  <a:round/>
                  <a:headEnd/>
                  <a:tailEnd/>
                </a:ln>
              </p:spPr>
              <p:txBody>
                <a:bodyPr wrap="none" anchor="ctr"/>
                <a:lstStyle/>
                <a:p>
                  <a:endParaRPr lang="en-US"/>
                </a:p>
              </p:txBody>
            </p:sp>
            <p:sp>
              <p:nvSpPr>
                <p:cNvPr id="103477" name="Line 59"/>
                <p:cNvSpPr>
                  <a:spLocks noChangeShapeType="1"/>
                </p:cNvSpPr>
                <p:nvPr/>
              </p:nvSpPr>
              <p:spPr bwMode="white">
                <a:xfrm>
                  <a:off x="0" y="1728"/>
                  <a:ext cx="5760" cy="0"/>
                </a:xfrm>
                <a:prstGeom prst="line">
                  <a:avLst/>
                </a:prstGeom>
                <a:noFill/>
                <a:ln w="9525">
                  <a:solidFill>
                    <a:srgbClr val="CFDBFD"/>
                  </a:solidFill>
                  <a:round/>
                  <a:headEnd/>
                  <a:tailEnd/>
                </a:ln>
              </p:spPr>
              <p:txBody>
                <a:bodyPr wrap="none" anchor="ctr"/>
                <a:lstStyle/>
                <a:p>
                  <a:endParaRPr lang="en-US"/>
                </a:p>
              </p:txBody>
            </p:sp>
            <p:sp>
              <p:nvSpPr>
                <p:cNvPr id="103478" name="Line 58"/>
                <p:cNvSpPr>
                  <a:spLocks noChangeShapeType="1"/>
                </p:cNvSpPr>
                <p:nvPr/>
              </p:nvSpPr>
              <p:spPr bwMode="white">
                <a:xfrm>
                  <a:off x="0" y="1920"/>
                  <a:ext cx="5760" cy="0"/>
                </a:xfrm>
                <a:prstGeom prst="line">
                  <a:avLst/>
                </a:prstGeom>
                <a:noFill/>
                <a:ln w="9525">
                  <a:solidFill>
                    <a:srgbClr val="CFDBFD"/>
                  </a:solidFill>
                  <a:round/>
                  <a:headEnd/>
                  <a:tailEnd/>
                </a:ln>
              </p:spPr>
              <p:txBody>
                <a:bodyPr wrap="none" anchor="ctr"/>
                <a:lstStyle/>
                <a:p>
                  <a:endParaRPr lang="en-US"/>
                </a:p>
              </p:txBody>
            </p:sp>
            <p:sp>
              <p:nvSpPr>
                <p:cNvPr id="103479" name="Line 57"/>
                <p:cNvSpPr>
                  <a:spLocks noChangeShapeType="1"/>
                </p:cNvSpPr>
                <p:nvPr/>
              </p:nvSpPr>
              <p:spPr bwMode="white">
                <a:xfrm>
                  <a:off x="0" y="2112"/>
                  <a:ext cx="5760" cy="0"/>
                </a:xfrm>
                <a:prstGeom prst="line">
                  <a:avLst/>
                </a:prstGeom>
                <a:noFill/>
                <a:ln w="9525">
                  <a:solidFill>
                    <a:srgbClr val="CFDBFD"/>
                  </a:solidFill>
                  <a:round/>
                  <a:headEnd/>
                  <a:tailEnd/>
                </a:ln>
              </p:spPr>
              <p:txBody>
                <a:bodyPr wrap="none" anchor="ctr"/>
                <a:lstStyle/>
                <a:p>
                  <a:endParaRPr lang="en-US"/>
                </a:p>
              </p:txBody>
            </p:sp>
            <p:sp>
              <p:nvSpPr>
                <p:cNvPr id="103480" name="Line 56"/>
                <p:cNvSpPr>
                  <a:spLocks noChangeShapeType="1"/>
                </p:cNvSpPr>
                <p:nvPr/>
              </p:nvSpPr>
              <p:spPr bwMode="white">
                <a:xfrm>
                  <a:off x="0" y="2304"/>
                  <a:ext cx="5760" cy="0"/>
                </a:xfrm>
                <a:prstGeom prst="line">
                  <a:avLst/>
                </a:prstGeom>
                <a:noFill/>
                <a:ln w="9525">
                  <a:solidFill>
                    <a:srgbClr val="CFDBFD"/>
                  </a:solidFill>
                  <a:round/>
                  <a:headEnd/>
                  <a:tailEnd/>
                </a:ln>
              </p:spPr>
              <p:txBody>
                <a:bodyPr wrap="none" anchor="ctr"/>
                <a:lstStyle/>
                <a:p>
                  <a:endParaRPr lang="en-US"/>
                </a:p>
              </p:txBody>
            </p:sp>
            <p:sp>
              <p:nvSpPr>
                <p:cNvPr id="103481" name="Line 55"/>
                <p:cNvSpPr>
                  <a:spLocks noChangeShapeType="1"/>
                </p:cNvSpPr>
                <p:nvPr/>
              </p:nvSpPr>
              <p:spPr bwMode="white">
                <a:xfrm>
                  <a:off x="0" y="2496"/>
                  <a:ext cx="5760" cy="0"/>
                </a:xfrm>
                <a:prstGeom prst="line">
                  <a:avLst/>
                </a:prstGeom>
                <a:noFill/>
                <a:ln w="9525">
                  <a:solidFill>
                    <a:srgbClr val="CFDBFD"/>
                  </a:solidFill>
                  <a:round/>
                  <a:headEnd/>
                  <a:tailEnd/>
                </a:ln>
              </p:spPr>
              <p:txBody>
                <a:bodyPr wrap="none" anchor="ctr"/>
                <a:lstStyle/>
                <a:p>
                  <a:endParaRPr lang="en-US"/>
                </a:p>
              </p:txBody>
            </p:sp>
            <p:sp>
              <p:nvSpPr>
                <p:cNvPr id="103482" name="Line 54"/>
                <p:cNvSpPr>
                  <a:spLocks noChangeShapeType="1"/>
                </p:cNvSpPr>
                <p:nvPr/>
              </p:nvSpPr>
              <p:spPr bwMode="white">
                <a:xfrm>
                  <a:off x="0" y="2688"/>
                  <a:ext cx="5760" cy="0"/>
                </a:xfrm>
                <a:prstGeom prst="line">
                  <a:avLst/>
                </a:prstGeom>
                <a:noFill/>
                <a:ln w="9525">
                  <a:solidFill>
                    <a:srgbClr val="CFDBFD"/>
                  </a:solidFill>
                  <a:round/>
                  <a:headEnd/>
                  <a:tailEnd/>
                </a:ln>
              </p:spPr>
              <p:txBody>
                <a:bodyPr wrap="none" anchor="ctr"/>
                <a:lstStyle/>
                <a:p>
                  <a:endParaRPr lang="en-US"/>
                </a:p>
              </p:txBody>
            </p:sp>
            <p:sp>
              <p:nvSpPr>
                <p:cNvPr id="103483" name="Line 53"/>
                <p:cNvSpPr>
                  <a:spLocks noChangeShapeType="1"/>
                </p:cNvSpPr>
                <p:nvPr/>
              </p:nvSpPr>
              <p:spPr bwMode="white">
                <a:xfrm>
                  <a:off x="0" y="2880"/>
                  <a:ext cx="5760" cy="0"/>
                </a:xfrm>
                <a:prstGeom prst="line">
                  <a:avLst/>
                </a:prstGeom>
                <a:noFill/>
                <a:ln w="9525">
                  <a:solidFill>
                    <a:srgbClr val="CFDBFD"/>
                  </a:solidFill>
                  <a:round/>
                  <a:headEnd/>
                  <a:tailEnd/>
                </a:ln>
              </p:spPr>
              <p:txBody>
                <a:bodyPr wrap="none" anchor="ctr"/>
                <a:lstStyle/>
                <a:p>
                  <a:endParaRPr lang="en-US"/>
                </a:p>
              </p:txBody>
            </p:sp>
            <p:sp>
              <p:nvSpPr>
                <p:cNvPr id="103484" name="Line 52"/>
                <p:cNvSpPr>
                  <a:spLocks noChangeShapeType="1"/>
                </p:cNvSpPr>
                <p:nvPr/>
              </p:nvSpPr>
              <p:spPr bwMode="white">
                <a:xfrm>
                  <a:off x="0" y="3072"/>
                  <a:ext cx="5760" cy="0"/>
                </a:xfrm>
                <a:prstGeom prst="line">
                  <a:avLst/>
                </a:prstGeom>
                <a:noFill/>
                <a:ln w="9525">
                  <a:solidFill>
                    <a:srgbClr val="CFDBFD"/>
                  </a:solidFill>
                  <a:round/>
                  <a:headEnd/>
                  <a:tailEnd/>
                </a:ln>
              </p:spPr>
              <p:txBody>
                <a:bodyPr wrap="none" anchor="ctr"/>
                <a:lstStyle/>
                <a:p>
                  <a:endParaRPr lang="en-US"/>
                </a:p>
              </p:txBody>
            </p:sp>
            <p:sp>
              <p:nvSpPr>
                <p:cNvPr id="103485" name="Line 51"/>
                <p:cNvSpPr>
                  <a:spLocks noChangeShapeType="1"/>
                </p:cNvSpPr>
                <p:nvPr/>
              </p:nvSpPr>
              <p:spPr bwMode="white">
                <a:xfrm>
                  <a:off x="0" y="3264"/>
                  <a:ext cx="5760" cy="0"/>
                </a:xfrm>
                <a:prstGeom prst="line">
                  <a:avLst/>
                </a:prstGeom>
                <a:noFill/>
                <a:ln w="9525">
                  <a:solidFill>
                    <a:srgbClr val="CFDBFD"/>
                  </a:solidFill>
                  <a:round/>
                  <a:headEnd/>
                  <a:tailEnd/>
                </a:ln>
              </p:spPr>
              <p:txBody>
                <a:bodyPr wrap="none" anchor="ctr"/>
                <a:lstStyle/>
                <a:p>
                  <a:endParaRPr lang="en-US"/>
                </a:p>
              </p:txBody>
            </p:sp>
            <p:sp>
              <p:nvSpPr>
                <p:cNvPr id="103486" name="Line 50"/>
                <p:cNvSpPr>
                  <a:spLocks noChangeShapeType="1"/>
                </p:cNvSpPr>
                <p:nvPr/>
              </p:nvSpPr>
              <p:spPr bwMode="white">
                <a:xfrm>
                  <a:off x="0" y="3456"/>
                  <a:ext cx="5760" cy="0"/>
                </a:xfrm>
                <a:prstGeom prst="line">
                  <a:avLst/>
                </a:prstGeom>
                <a:noFill/>
                <a:ln w="9525">
                  <a:solidFill>
                    <a:srgbClr val="CFDBFD"/>
                  </a:solidFill>
                  <a:round/>
                  <a:headEnd/>
                  <a:tailEnd/>
                </a:ln>
              </p:spPr>
              <p:txBody>
                <a:bodyPr wrap="none" anchor="ctr"/>
                <a:lstStyle/>
                <a:p>
                  <a:endParaRPr lang="en-US"/>
                </a:p>
              </p:txBody>
            </p:sp>
            <p:sp>
              <p:nvSpPr>
                <p:cNvPr id="103487" name="Line 49"/>
                <p:cNvSpPr>
                  <a:spLocks noChangeShapeType="1"/>
                </p:cNvSpPr>
                <p:nvPr/>
              </p:nvSpPr>
              <p:spPr bwMode="white">
                <a:xfrm>
                  <a:off x="0" y="3648"/>
                  <a:ext cx="5760" cy="0"/>
                </a:xfrm>
                <a:prstGeom prst="line">
                  <a:avLst/>
                </a:prstGeom>
                <a:noFill/>
                <a:ln w="9525">
                  <a:solidFill>
                    <a:srgbClr val="CFDBFD"/>
                  </a:solidFill>
                  <a:round/>
                  <a:headEnd/>
                  <a:tailEnd/>
                </a:ln>
              </p:spPr>
              <p:txBody>
                <a:bodyPr wrap="none" anchor="ctr"/>
                <a:lstStyle/>
                <a:p>
                  <a:endParaRPr lang="en-US"/>
                </a:p>
              </p:txBody>
            </p:sp>
            <p:sp>
              <p:nvSpPr>
                <p:cNvPr id="103488" name="Line 48"/>
                <p:cNvSpPr>
                  <a:spLocks noChangeShapeType="1"/>
                </p:cNvSpPr>
                <p:nvPr/>
              </p:nvSpPr>
              <p:spPr bwMode="white">
                <a:xfrm>
                  <a:off x="0" y="3840"/>
                  <a:ext cx="5760" cy="0"/>
                </a:xfrm>
                <a:prstGeom prst="line">
                  <a:avLst/>
                </a:prstGeom>
                <a:noFill/>
                <a:ln w="9525">
                  <a:solidFill>
                    <a:srgbClr val="CFDBFD"/>
                  </a:solidFill>
                  <a:round/>
                  <a:headEnd/>
                  <a:tailEnd/>
                </a:ln>
              </p:spPr>
              <p:txBody>
                <a:bodyPr wrap="none" anchor="ctr"/>
                <a:lstStyle/>
                <a:p>
                  <a:endParaRPr lang="en-US"/>
                </a:p>
              </p:txBody>
            </p:sp>
            <p:sp>
              <p:nvSpPr>
                <p:cNvPr id="103489" name="Line 47"/>
                <p:cNvSpPr>
                  <a:spLocks noChangeShapeType="1"/>
                </p:cNvSpPr>
                <p:nvPr/>
              </p:nvSpPr>
              <p:spPr bwMode="white">
                <a:xfrm>
                  <a:off x="0" y="4032"/>
                  <a:ext cx="5760" cy="0"/>
                </a:xfrm>
                <a:prstGeom prst="line">
                  <a:avLst/>
                </a:prstGeom>
                <a:noFill/>
                <a:ln w="9525">
                  <a:solidFill>
                    <a:srgbClr val="CFDBFD"/>
                  </a:solidFill>
                  <a:round/>
                  <a:headEnd/>
                  <a:tailEnd/>
                </a:ln>
              </p:spPr>
              <p:txBody>
                <a:bodyPr wrap="none" anchor="ctr"/>
                <a:lstStyle/>
                <a:p>
                  <a:endParaRPr lang="en-US"/>
                </a:p>
              </p:txBody>
            </p:sp>
            <p:sp>
              <p:nvSpPr>
                <p:cNvPr id="103490" name="Line 46"/>
                <p:cNvSpPr>
                  <a:spLocks noChangeShapeType="1"/>
                </p:cNvSpPr>
                <p:nvPr/>
              </p:nvSpPr>
              <p:spPr bwMode="white">
                <a:xfrm>
                  <a:off x="0" y="4224"/>
                  <a:ext cx="5760" cy="0"/>
                </a:xfrm>
                <a:prstGeom prst="line">
                  <a:avLst/>
                </a:prstGeom>
                <a:noFill/>
                <a:ln w="9525">
                  <a:solidFill>
                    <a:srgbClr val="CFDBFD"/>
                  </a:solidFill>
                  <a:round/>
                  <a:headEnd/>
                  <a:tailEnd/>
                </a:ln>
              </p:spPr>
              <p:txBody>
                <a:bodyPr wrap="none" anchor="ctr"/>
                <a:lstStyle/>
                <a:p>
                  <a:endParaRPr lang="en-US"/>
                </a:p>
              </p:txBody>
            </p:sp>
          </p:grpSp>
          <p:grpSp>
            <p:nvGrpSpPr>
              <p:cNvPr id="5" name="Group 15"/>
              <p:cNvGrpSpPr>
                <a:grpSpLocks/>
              </p:cNvGrpSpPr>
              <p:nvPr/>
            </p:nvGrpSpPr>
            <p:grpSpPr bwMode="auto">
              <a:xfrm>
                <a:off x="192" y="0"/>
                <a:ext cx="5376" cy="4320"/>
                <a:chOff x="192" y="0"/>
                <a:chExt cx="5376" cy="4320"/>
              </a:xfrm>
            </p:grpSpPr>
            <p:sp>
              <p:nvSpPr>
                <p:cNvPr id="103440" name="Line 44"/>
                <p:cNvSpPr>
                  <a:spLocks noChangeShapeType="1"/>
                </p:cNvSpPr>
                <p:nvPr/>
              </p:nvSpPr>
              <p:spPr bwMode="white">
                <a:xfrm>
                  <a:off x="192" y="0"/>
                  <a:ext cx="0" cy="4320"/>
                </a:xfrm>
                <a:prstGeom prst="line">
                  <a:avLst/>
                </a:prstGeom>
                <a:noFill/>
                <a:ln w="9525">
                  <a:solidFill>
                    <a:srgbClr val="CFDBFD"/>
                  </a:solidFill>
                  <a:round/>
                  <a:headEnd/>
                  <a:tailEnd/>
                </a:ln>
              </p:spPr>
              <p:txBody>
                <a:bodyPr wrap="none" anchor="ctr"/>
                <a:lstStyle/>
                <a:p>
                  <a:endParaRPr lang="en-US"/>
                </a:p>
              </p:txBody>
            </p:sp>
            <p:sp>
              <p:nvSpPr>
                <p:cNvPr id="103441" name="Line 43"/>
                <p:cNvSpPr>
                  <a:spLocks noChangeShapeType="1"/>
                </p:cNvSpPr>
                <p:nvPr/>
              </p:nvSpPr>
              <p:spPr bwMode="white">
                <a:xfrm>
                  <a:off x="384" y="0"/>
                  <a:ext cx="0" cy="4320"/>
                </a:xfrm>
                <a:prstGeom prst="line">
                  <a:avLst/>
                </a:prstGeom>
                <a:noFill/>
                <a:ln w="9525">
                  <a:solidFill>
                    <a:srgbClr val="CFDBFD"/>
                  </a:solidFill>
                  <a:round/>
                  <a:headEnd/>
                  <a:tailEnd/>
                </a:ln>
              </p:spPr>
              <p:txBody>
                <a:bodyPr wrap="none" anchor="ctr"/>
                <a:lstStyle/>
                <a:p>
                  <a:endParaRPr lang="en-US"/>
                </a:p>
              </p:txBody>
            </p:sp>
            <p:sp>
              <p:nvSpPr>
                <p:cNvPr id="103442" name="Line 42"/>
                <p:cNvSpPr>
                  <a:spLocks noChangeShapeType="1"/>
                </p:cNvSpPr>
                <p:nvPr/>
              </p:nvSpPr>
              <p:spPr bwMode="white">
                <a:xfrm>
                  <a:off x="576" y="0"/>
                  <a:ext cx="0" cy="4320"/>
                </a:xfrm>
                <a:prstGeom prst="line">
                  <a:avLst/>
                </a:prstGeom>
                <a:noFill/>
                <a:ln w="9525">
                  <a:solidFill>
                    <a:srgbClr val="CFDBFD"/>
                  </a:solidFill>
                  <a:round/>
                  <a:headEnd/>
                  <a:tailEnd/>
                </a:ln>
              </p:spPr>
              <p:txBody>
                <a:bodyPr wrap="none" anchor="ctr"/>
                <a:lstStyle/>
                <a:p>
                  <a:endParaRPr lang="en-US"/>
                </a:p>
              </p:txBody>
            </p:sp>
            <p:sp>
              <p:nvSpPr>
                <p:cNvPr id="103443" name="Line 41"/>
                <p:cNvSpPr>
                  <a:spLocks noChangeShapeType="1"/>
                </p:cNvSpPr>
                <p:nvPr/>
              </p:nvSpPr>
              <p:spPr bwMode="white">
                <a:xfrm>
                  <a:off x="768" y="0"/>
                  <a:ext cx="0" cy="4320"/>
                </a:xfrm>
                <a:prstGeom prst="line">
                  <a:avLst/>
                </a:prstGeom>
                <a:noFill/>
                <a:ln w="9525">
                  <a:solidFill>
                    <a:srgbClr val="CFDBFD"/>
                  </a:solidFill>
                  <a:round/>
                  <a:headEnd/>
                  <a:tailEnd/>
                </a:ln>
              </p:spPr>
              <p:txBody>
                <a:bodyPr wrap="none" anchor="ctr"/>
                <a:lstStyle/>
                <a:p>
                  <a:endParaRPr lang="en-US"/>
                </a:p>
              </p:txBody>
            </p:sp>
            <p:sp>
              <p:nvSpPr>
                <p:cNvPr id="103444" name="Line 40"/>
                <p:cNvSpPr>
                  <a:spLocks noChangeShapeType="1"/>
                </p:cNvSpPr>
                <p:nvPr/>
              </p:nvSpPr>
              <p:spPr bwMode="white">
                <a:xfrm>
                  <a:off x="960" y="0"/>
                  <a:ext cx="0" cy="4320"/>
                </a:xfrm>
                <a:prstGeom prst="line">
                  <a:avLst/>
                </a:prstGeom>
                <a:noFill/>
                <a:ln w="9525">
                  <a:solidFill>
                    <a:srgbClr val="CFDBFD"/>
                  </a:solidFill>
                  <a:round/>
                  <a:headEnd/>
                  <a:tailEnd/>
                </a:ln>
              </p:spPr>
              <p:txBody>
                <a:bodyPr wrap="none" anchor="ctr"/>
                <a:lstStyle/>
                <a:p>
                  <a:endParaRPr lang="en-US"/>
                </a:p>
              </p:txBody>
            </p:sp>
            <p:sp>
              <p:nvSpPr>
                <p:cNvPr id="103445" name="Line 39"/>
                <p:cNvSpPr>
                  <a:spLocks noChangeShapeType="1"/>
                </p:cNvSpPr>
                <p:nvPr/>
              </p:nvSpPr>
              <p:spPr bwMode="white">
                <a:xfrm>
                  <a:off x="1152" y="0"/>
                  <a:ext cx="0" cy="4320"/>
                </a:xfrm>
                <a:prstGeom prst="line">
                  <a:avLst/>
                </a:prstGeom>
                <a:noFill/>
                <a:ln w="9525">
                  <a:solidFill>
                    <a:srgbClr val="CFDBFD"/>
                  </a:solidFill>
                  <a:round/>
                  <a:headEnd/>
                  <a:tailEnd/>
                </a:ln>
              </p:spPr>
              <p:txBody>
                <a:bodyPr wrap="none" anchor="ctr"/>
                <a:lstStyle/>
                <a:p>
                  <a:endParaRPr lang="en-US"/>
                </a:p>
              </p:txBody>
            </p:sp>
            <p:sp>
              <p:nvSpPr>
                <p:cNvPr id="103446" name="Line 38"/>
                <p:cNvSpPr>
                  <a:spLocks noChangeShapeType="1"/>
                </p:cNvSpPr>
                <p:nvPr/>
              </p:nvSpPr>
              <p:spPr bwMode="white">
                <a:xfrm>
                  <a:off x="1344" y="0"/>
                  <a:ext cx="0" cy="4320"/>
                </a:xfrm>
                <a:prstGeom prst="line">
                  <a:avLst/>
                </a:prstGeom>
                <a:noFill/>
                <a:ln w="9525">
                  <a:solidFill>
                    <a:srgbClr val="CFDBFD"/>
                  </a:solidFill>
                  <a:round/>
                  <a:headEnd/>
                  <a:tailEnd/>
                </a:ln>
              </p:spPr>
              <p:txBody>
                <a:bodyPr wrap="none" anchor="ctr"/>
                <a:lstStyle/>
                <a:p>
                  <a:endParaRPr lang="en-US"/>
                </a:p>
              </p:txBody>
            </p:sp>
            <p:sp>
              <p:nvSpPr>
                <p:cNvPr id="103447" name="Line 37"/>
                <p:cNvSpPr>
                  <a:spLocks noChangeShapeType="1"/>
                </p:cNvSpPr>
                <p:nvPr/>
              </p:nvSpPr>
              <p:spPr bwMode="white">
                <a:xfrm>
                  <a:off x="1536" y="0"/>
                  <a:ext cx="0" cy="4320"/>
                </a:xfrm>
                <a:prstGeom prst="line">
                  <a:avLst/>
                </a:prstGeom>
                <a:noFill/>
                <a:ln w="9525">
                  <a:solidFill>
                    <a:srgbClr val="CFDBFD"/>
                  </a:solidFill>
                  <a:round/>
                  <a:headEnd/>
                  <a:tailEnd/>
                </a:ln>
              </p:spPr>
              <p:txBody>
                <a:bodyPr wrap="none" anchor="ctr"/>
                <a:lstStyle/>
                <a:p>
                  <a:endParaRPr lang="en-US"/>
                </a:p>
              </p:txBody>
            </p:sp>
            <p:sp>
              <p:nvSpPr>
                <p:cNvPr id="103448" name="Line 36"/>
                <p:cNvSpPr>
                  <a:spLocks noChangeShapeType="1"/>
                </p:cNvSpPr>
                <p:nvPr/>
              </p:nvSpPr>
              <p:spPr bwMode="white">
                <a:xfrm>
                  <a:off x="1728" y="0"/>
                  <a:ext cx="0" cy="4320"/>
                </a:xfrm>
                <a:prstGeom prst="line">
                  <a:avLst/>
                </a:prstGeom>
                <a:noFill/>
                <a:ln w="9525">
                  <a:solidFill>
                    <a:srgbClr val="CFDBFD"/>
                  </a:solidFill>
                  <a:round/>
                  <a:headEnd/>
                  <a:tailEnd/>
                </a:ln>
              </p:spPr>
              <p:txBody>
                <a:bodyPr wrap="none" anchor="ctr"/>
                <a:lstStyle/>
                <a:p>
                  <a:endParaRPr lang="en-US"/>
                </a:p>
              </p:txBody>
            </p:sp>
            <p:sp>
              <p:nvSpPr>
                <p:cNvPr id="103449" name="Line 35"/>
                <p:cNvSpPr>
                  <a:spLocks noChangeShapeType="1"/>
                </p:cNvSpPr>
                <p:nvPr/>
              </p:nvSpPr>
              <p:spPr bwMode="white">
                <a:xfrm>
                  <a:off x="1920" y="0"/>
                  <a:ext cx="0" cy="4320"/>
                </a:xfrm>
                <a:prstGeom prst="line">
                  <a:avLst/>
                </a:prstGeom>
                <a:noFill/>
                <a:ln w="9525">
                  <a:solidFill>
                    <a:srgbClr val="CFDBFD"/>
                  </a:solidFill>
                  <a:round/>
                  <a:headEnd/>
                  <a:tailEnd/>
                </a:ln>
              </p:spPr>
              <p:txBody>
                <a:bodyPr wrap="none" anchor="ctr"/>
                <a:lstStyle/>
                <a:p>
                  <a:endParaRPr lang="en-US"/>
                </a:p>
              </p:txBody>
            </p:sp>
            <p:sp>
              <p:nvSpPr>
                <p:cNvPr id="103450" name="Line 34"/>
                <p:cNvSpPr>
                  <a:spLocks noChangeShapeType="1"/>
                </p:cNvSpPr>
                <p:nvPr/>
              </p:nvSpPr>
              <p:spPr bwMode="white">
                <a:xfrm>
                  <a:off x="2112" y="0"/>
                  <a:ext cx="0" cy="4320"/>
                </a:xfrm>
                <a:prstGeom prst="line">
                  <a:avLst/>
                </a:prstGeom>
                <a:noFill/>
                <a:ln w="9525">
                  <a:solidFill>
                    <a:srgbClr val="CFDBFD"/>
                  </a:solidFill>
                  <a:round/>
                  <a:headEnd/>
                  <a:tailEnd/>
                </a:ln>
              </p:spPr>
              <p:txBody>
                <a:bodyPr wrap="none" anchor="ctr"/>
                <a:lstStyle/>
                <a:p>
                  <a:endParaRPr lang="en-US"/>
                </a:p>
              </p:txBody>
            </p:sp>
            <p:sp>
              <p:nvSpPr>
                <p:cNvPr id="103451" name="Line 33"/>
                <p:cNvSpPr>
                  <a:spLocks noChangeShapeType="1"/>
                </p:cNvSpPr>
                <p:nvPr/>
              </p:nvSpPr>
              <p:spPr bwMode="white">
                <a:xfrm>
                  <a:off x="2304" y="0"/>
                  <a:ext cx="0" cy="4320"/>
                </a:xfrm>
                <a:prstGeom prst="line">
                  <a:avLst/>
                </a:prstGeom>
                <a:noFill/>
                <a:ln w="9525">
                  <a:solidFill>
                    <a:srgbClr val="CFDBFD"/>
                  </a:solidFill>
                  <a:round/>
                  <a:headEnd/>
                  <a:tailEnd/>
                </a:ln>
              </p:spPr>
              <p:txBody>
                <a:bodyPr wrap="none" anchor="ctr"/>
                <a:lstStyle/>
                <a:p>
                  <a:endParaRPr lang="en-US"/>
                </a:p>
              </p:txBody>
            </p:sp>
            <p:sp>
              <p:nvSpPr>
                <p:cNvPr id="103452" name="Line 32"/>
                <p:cNvSpPr>
                  <a:spLocks noChangeShapeType="1"/>
                </p:cNvSpPr>
                <p:nvPr/>
              </p:nvSpPr>
              <p:spPr bwMode="white">
                <a:xfrm>
                  <a:off x="2496" y="0"/>
                  <a:ext cx="0" cy="4320"/>
                </a:xfrm>
                <a:prstGeom prst="line">
                  <a:avLst/>
                </a:prstGeom>
                <a:noFill/>
                <a:ln w="9525">
                  <a:solidFill>
                    <a:srgbClr val="CFDBFD"/>
                  </a:solidFill>
                  <a:round/>
                  <a:headEnd/>
                  <a:tailEnd/>
                </a:ln>
              </p:spPr>
              <p:txBody>
                <a:bodyPr wrap="none" anchor="ctr"/>
                <a:lstStyle/>
                <a:p>
                  <a:endParaRPr lang="en-US"/>
                </a:p>
              </p:txBody>
            </p:sp>
            <p:sp>
              <p:nvSpPr>
                <p:cNvPr id="103453" name="Line 31"/>
                <p:cNvSpPr>
                  <a:spLocks noChangeShapeType="1"/>
                </p:cNvSpPr>
                <p:nvPr/>
              </p:nvSpPr>
              <p:spPr bwMode="white">
                <a:xfrm>
                  <a:off x="2688" y="0"/>
                  <a:ext cx="0" cy="4320"/>
                </a:xfrm>
                <a:prstGeom prst="line">
                  <a:avLst/>
                </a:prstGeom>
                <a:noFill/>
                <a:ln w="9525">
                  <a:solidFill>
                    <a:srgbClr val="CFDBFD"/>
                  </a:solidFill>
                  <a:round/>
                  <a:headEnd/>
                  <a:tailEnd/>
                </a:ln>
              </p:spPr>
              <p:txBody>
                <a:bodyPr wrap="none" anchor="ctr"/>
                <a:lstStyle/>
                <a:p>
                  <a:endParaRPr lang="en-US"/>
                </a:p>
              </p:txBody>
            </p:sp>
            <p:sp>
              <p:nvSpPr>
                <p:cNvPr id="103454" name="Line 30"/>
                <p:cNvSpPr>
                  <a:spLocks noChangeShapeType="1"/>
                </p:cNvSpPr>
                <p:nvPr/>
              </p:nvSpPr>
              <p:spPr bwMode="white">
                <a:xfrm>
                  <a:off x="2880" y="0"/>
                  <a:ext cx="0" cy="4320"/>
                </a:xfrm>
                <a:prstGeom prst="line">
                  <a:avLst/>
                </a:prstGeom>
                <a:noFill/>
                <a:ln w="9525">
                  <a:solidFill>
                    <a:srgbClr val="CFDBFD"/>
                  </a:solidFill>
                  <a:round/>
                  <a:headEnd/>
                  <a:tailEnd/>
                </a:ln>
              </p:spPr>
              <p:txBody>
                <a:bodyPr wrap="none" anchor="ctr"/>
                <a:lstStyle/>
                <a:p>
                  <a:endParaRPr lang="en-US"/>
                </a:p>
              </p:txBody>
            </p:sp>
            <p:sp>
              <p:nvSpPr>
                <p:cNvPr id="103455" name="Line 29"/>
                <p:cNvSpPr>
                  <a:spLocks noChangeShapeType="1"/>
                </p:cNvSpPr>
                <p:nvPr/>
              </p:nvSpPr>
              <p:spPr bwMode="white">
                <a:xfrm>
                  <a:off x="3072" y="0"/>
                  <a:ext cx="0" cy="4320"/>
                </a:xfrm>
                <a:prstGeom prst="line">
                  <a:avLst/>
                </a:prstGeom>
                <a:noFill/>
                <a:ln w="9525">
                  <a:solidFill>
                    <a:srgbClr val="CFDBFD"/>
                  </a:solidFill>
                  <a:round/>
                  <a:headEnd/>
                  <a:tailEnd/>
                </a:ln>
              </p:spPr>
              <p:txBody>
                <a:bodyPr wrap="none" anchor="ctr"/>
                <a:lstStyle/>
                <a:p>
                  <a:endParaRPr lang="en-US"/>
                </a:p>
              </p:txBody>
            </p:sp>
            <p:sp>
              <p:nvSpPr>
                <p:cNvPr id="103456" name="Line 28"/>
                <p:cNvSpPr>
                  <a:spLocks noChangeShapeType="1"/>
                </p:cNvSpPr>
                <p:nvPr/>
              </p:nvSpPr>
              <p:spPr bwMode="white">
                <a:xfrm>
                  <a:off x="3264" y="0"/>
                  <a:ext cx="0" cy="4320"/>
                </a:xfrm>
                <a:prstGeom prst="line">
                  <a:avLst/>
                </a:prstGeom>
                <a:noFill/>
                <a:ln w="9525">
                  <a:solidFill>
                    <a:srgbClr val="CFDBFD"/>
                  </a:solidFill>
                  <a:round/>
                  <a:headEnd/>
                  <a:tailEnd/>
                </a:ln>
              </p:spPr>
              <p:txBody>
                <a:bodyPr wrap="none" anchor="ctr"/>
                <a:lstStyle/>
                <a:p>
                  <a:endParaRPr lang="en-US"/>
                </a:p>
              </p:txBody>
            </p:sp>
            <p:sp>
              <p:nvSpPr>
                <p:cNvPr id="103457" name="Line 27"/>
                <p:cNvSpPr>
                  <a:spLocks noChangeShapeType="1"/>
                </p:cNvSpPr>
                <p:nvPr/>
              </p:nvSpPr>
              <p:spPr bwMode="white">
                <a:xfrm>
                  <a:off x="3456" y="0"/>
                  <a:ext cx="0" cy="4320"/>
                </a:xfrm>
                <a:prstGeom prst="line">
                  <a:avLst/>
                </a:prstGeom>
                <a:noFill/>
                <a:ln w="9525">
                  <a:solidFill>
                    <a:srgbClr val="CFDBFD"/>
                  </a:solidFill>
                  <a:round/>
                  <a:headEnd/>
                  <a:tailEnd/>
                </a:ln>
              </p:spPr>
              <p:txBody>
                <a:bodyPr wrap="none" anchor="ctr"/>
                <a:lstStyle/>
                <a:p>
                  <a:endParaRPr lang="en-US"/>
                </a:p>
              </p:txBody>
            </p:sp>
            <p:sp>
              <p:nvSpPr>
                <p:cNvPr id="103458" name="Line 26"/>
                <p:cNvSpPr>
                  <a:spLocks noChangeShapeType="1"/>
                </p:cNvSpPr>
                <p:nvPr/>
              </p:nvSpPr>
              <p:spPr bwMode="white">
                <a:xfrm>
                  <a:off x="3648" y="0"/>
                  <a:ext cx="0" cy="4320"/>
                </a:xfrm>
                <a:prstGeom prst="line">
                  <a:avLst/>
                </a:prstGeom>
                <a:noFill/>
                <a:ln w="9525">
                  <a:solidFill>
                    <a:srgbClr val="CFDBFD"/>
                  </a:solidFill>
                  <a:round/>
                  <a:headEnd/>
                  <a:tailEnd/>
                </a:ln>
              </p:spPr>
              <p:txBody>
                <a:bodyPr wrap="none" anchor="ctr"/>
                <a:lstStyle/>
                <a:p>
                  <a:endParaRPr lang="en-US"/>
                </a:p>
              </p:txBody>
            </p:sp>
            <p:sp>
              <p:nvSpPr>
                <p:cNvPr id="103459" name="Line 25"/>
                <p:cNvSpPr>
                  <a:spLocks noChangeShapeType="1"/>
                </p:cNvSpPr>
                <p:nvPr/>
              </p:nvSpPr>
              <p:spPr bwMode="white">
                <a:xfrm>
                  <a:off x="3840" y="0"/>
                  <a:ext cx="0" cy="4320"/>
                </a:xfrm>
                <a:prstGeom prst="line">
                  <a:avLst/>
                </a:prstGeom>
                <a:noFill/>
                <a:ln w="9525">
                  <a:solidFill>
                    <a:srgbClr val="CFDBFD"/>
                  </a:solidFill>
                  <a:round/>
                  <a:headEnd/>
                  <a:tailEnd/>
                </a:ln>
              </p:spPr>
              <p:txBody>
                <a:bodyPr wrap="none" anchor="ctr"/>
                <a:lstStyle/>
                <a:p>
                  <a:endParaRPr lang="en-US"/>
                </a:p>
              </p:txBody>
            </p:sp>
            <p:sp>
              <p:nvSpPr>
                <p:cNvPr id="103460" name="Line 24"/>
                <p:cNvSpPr>
                  <a:spLocks noChangeShapeType="1"/>
                </p:cNvSpPr>
                <p:nvPr/>
              </p:nvSpPr>
              <p:spPr bwMode="white">
                <a:xfrm>
                  <a:off x="4032" y="0"/>
                  <a:ext cx="0" cy="4320"/>
                </a:xfrm>
                <a:prstGeom prst="line">
                  <a:avLst/>
                </a:prstGeom>
                <a:noFill/>
                <a:ln w="9525">
                  <a:solidFill>
                    <a:srgbClr val="CFDBFD"/>
                  </a:solidFill>
                  <a:round/>
                  <a:headEnd/>
                  <a:tailEnd/>
                </a:ln>
              </p:spPr>
              <p:txBody>
                <a:bodyPr wrap="none" anchor="ctr"/>
                <a:lstStyle/>
                <a:p>
                  <a:endParaRPr lang="en-US"/>
                </a:p>
              </p:txBody>
            </p:sp>
            <p:sp>
              <p:nvSpPr>
                <p:cNvPr id="103461" name="Line 23"/>
                <p:cNvSpPr>
                  <a:spLocks noChangeShapeType="1"/>
                </p:cNvSpPr>
                <p:nvPr/>
              </p:nvSpPr>
              <p:spPr bwMode="white">
                <a:xfrm>
                  <a:off x="4224" y="0"/>
                  <a:ext cx="0" cy="4320"/>
                </a:xfrm>
                <a:prstGeom prst="line">
                  <a:avLst/>
                </a:prstGeom>
                <a:noFill/>
                <a:ln w="9525">
                  <a:solidFill>
                    <a:srgbClr val="CFDBFD"/>
                  </a:solidFill>
                  <a:round/>
                  <a:headEnd/>
                  <a:tailEnd/>
                </a:ln>
              </p:spPr>
              <p:txBody>
                <a:bodyPr wrap="none" anchor="ctr"/>
                <a:lstStyle/>
                <a:p>
                  <a:endParaRPr lang="en-US"/>
                </a:p>
              </p:txBody>
            </p:sp>
            <p:sp>
              <p:nvSpPr>
                <p:cNvPr id="103462" name="Line 22"/>
                <p:cNvSpPr>
                  <a:spLocks noChangeShapeType="1"/>
                </p:cNvSpPr>
                <p:nvPr/>
              </p:nvSpPr>
              <p:spPr bwMode="white">
                <a:xfrm>
                  <a:off x="4416" y="0"/>
                  <a:ext cx="0" cy="4320"/>
                </a:xfrm>
                <a:prstGeom prst="line">
                  <a:avLst/>
                </a:prstGeom>
                <a:noFill/>
                <a:ln w="9525">
                  <a:solidFill>
                    <a:srgbClr val="CFDBFD"/>
                  </a:solidFill>
                  <a:round/>
                  <a:headEnd/>
                  <a:tailEnd/>
                </a:ln>
              </p:spPr>
              <p:txBody>
                <a:bodyPr wrap="none" anchor="ctr"/>
                <a:lstStyle/>
                <a:p>
                  <a:endParaRPr lang="en-US"/>
                </a:p>
              </p:txBody>
            </p:sp>
            <p:sp>
              <p:nvSpPr>
                <p:cNvPr id="103463" name="Line 21"/>
                <p:cNvSpPr>
                  <a:spLocks noChangeShapeType="1"/>
                </p:cNvSpPr>
                <p:nvPr/>
              </p:nvSpPr>
              <p:spPr bwMode="white">
                <a:xfrm>
                  <a:off x="4608" y="0"/>
                  <a:ext cx="0" cy="4320"/>
                </a:xfrm>
                <a:prstGeom prst="line">
                  <a:avLst/>
                </a:prstGeom>
                <a:noFill/>
                <a:ln w="9525">
                  <a:solidFill>
                    <a:srgbClr val="CFDBFD"/>
                  </a:solidFill>
                  <a:round/>
                  <a:headEnd/>
                  <a:tailEnd/>
                </a:ln>
              </p:spPr>
              <p:txBody>
                <a:bodyPr wrap="none" anchor="ctr"/>
                <a:lstStyle/>
                <a:p>
                  <a:endParaRPr lang="en-US"/>
                </a:p>
              </p:txBody>
            </p:sp>
            <p:sp>
              <p:nvSpPr>
                <p:cNvPr id="103464" name="Line 20"/>
                <p:cNvSpPr>
                  <a:spLocks noChangeShapeType="1"/>
                </p:cNvSpPr>
                <p:nvPr/>
              </p:nvSpPr>
              <p:spPr bwMode="white">
                <a:xfrm>
                  <a:off x="4800" y="0"/>
                  <a:ext cx="0" cy="4320"/>
                </a:xfrm>
                <a:prstGeom prst="line">
                  <a:avLst/>
                </a:prstGeom>
                <a:noFill/>
                <a:ln w="9525">
                  <a:solidFill>
                    <a:srgbClr val="CFDBFD"/>
                  </a:solidFill>
                  <a:round/>
                  <a:headEnd/>
                  <a:tailEnd/>
                </a:ln>
              </p:spPr>
              <p:txBody>
                <a:bodyPr wrap="none" anchor="ctr"/>
                <a:lstStyle/>
                <a:p>
                  <a:endParaRPr lang="en-US"/>
                </a:p>
              </p:txBody>
            </p:sp>
            <p:sp>
              <p:nvSpPr>
                <p:cNvPr id="103465" name="Line 19"/>
                <p:cNvSpPr>
                  <a:spLocks noChangeShapeType="1"/>
                </p:cNvSpPr>
                <p:nvPr/>
              </p:nvSpPr>
              <p:spPr bwMode="white">
                <a:xfrm>
                  <a:off x="4992" y="0"/>
                  <a:ext cx="0" cy="4320"/>
                </a:xfrm>
                <a:prstGeom prst="line">
                  <a:avLst/>
                </a:prstGeom>
                <a:noFill/>
                <a:ln w="9525">
                  <a:solidFill>
                    <a:srgbClr val="CFDBFD"/>
                  </a:solidFill>
                  <a:round/>
                  <a:headEnd/>
                  <a:tailEnd/>
                </a:ln>
              </p:spPr>
              <p:txBody>
                <a:bodyPr wrap="none" anchor="ctr"/>
                <a:lstStyle/>
                <a:p>
                  <a:endParaRPr lang="en-US"/>
                </a:p>
              </p:txBody>
            </p:sp>
            <p:sp>
              <p:nvSpPr>
                <p:cNvPr id="103466" name="Line 18"/>
                <p:cNvSpPr>
                  <a:spLocks noChangeShapeType="1"/>
                </p:cNvSpPr>
                <p:nvPr/>
              </p:nvSpPr>
              <p:spPr bwMode="white">
                <a:xfrm>
                  <a:off x="5184" y="0"/>
                  <a:ext cx="0" cy="4320"/>
                </a:xfrm>
                <a:prstGeom prst="line">
                  <a:avLst/>
                </a:prstGeom>
                <a:noFill/>
                <a:ln w="9525">
                  <a:solidFill>
                    <a:srgbClr val="CFDBFD"/>
                  </a:solidFill>
                  <a:round/>
                  <a:headEnd/>
                  <a:tailEnd/>
                </a:ln>
              </p:spPr>
              <p:txBody>
                <a:bodyPr wrap="none" anchor="ctr"/>
                <a:lstStyle/>
                <a:p>
                  <a:endParaRPr lang="en-US"/>
                </a:p>
              </p:txBody>
            </p:sp>
            <p:sp>
              <p:nvSpPr>
                <p:cNvPr id="103467" name="Line 17"/>
                <p:cNvSpPr>
                  <a:spLocks noChangeShapeType="1"/>
                </p:cNvSpPr>
                <p:nvPr/>
              </p:nvSpPr>
              <p:spPr bwMode="white">
                <a:xfrm>
                  <a:off x="5376" y="0"/>
                  <a:ext cx="0" cy="4320"/>
                </a:xfrm>
                <a:prstGeom prst="line">
                  <a:avLst/>
                </a:prstGeom>
                <a:noFill/>
                <a:ln w="9525">
                  <a:solidFill>
                    <a:srgbClr val="CFDBFD"/>
                  </a:solidFill>
                  <a:round/>
                  <a:headEnd/>
                  <a:tailEnd/>
                </a:ln>
              </p:spPr>
              <p:txBody>
                <a:bodyPr wrap="none" anchor="ctr"/>
                <a:lstStyle/>
                <a:p>
                  <a:endParaRPr lang="en-US"/>
                </a:p>
              </p:txBody>
            </p:sp>
            <p:sp>
              <p:nvSpPr>
                <p:cNvPr id="103468" name="Line 16"/>
                <p:cNvSpPr>
                  <a:spLocks noChangeShapeType="1"/>
                </p:cNvSpPr>
                <p:nvPr/>
              </p:nvSpPr>
              <p:spPr bwMode="white">
                <a:xfrm>
                  <a:off x="5568" y="0"/>
                  <a:ext cx="0" cy="4320"/>
                </a:xfrm>
                <a:prstGeom prst="line">
                  <a:avLst/>
                </a:prstGeom>
                <a:noFill/>
                <a:ln w="9525">
                  <a:solidFill>
                    <a:srgbClr val="CFDBFD"/>
                  </a:solidFill>
                  <a:round/>
                  <a:headEnd/>
                  <a:tailEnd/>
                </a:ln>
              </p:spPr>
              <p:txBody>
                <a:bodyPr wrap="none" anchor="ctr"/>
                <a:lstStyle/>
                <a:p>
                  <a:endParaRPr lang="en-US"/>
                </a:p>
              </p:txBody>
            </p:sp>
          </p:grpSp>
        </p:grpSp>
        <p:sp>
          <p:nvSpPr>
            <p:cNvPr id="103432" name="Rectangle 13" descr="60%"/>
            <p:cNvSpPr>
              <a:spLocks noChangeArrowheads="1"/>
            </p:cNvSpPr>
            <p:nvPr/>
          </p:nvSpPr>
          <p:spPr bwMode="ltGray">
            <a:xfrm>
              <a:off x="2112" y="0"/>
              <a:ext cx="3648" cy="96"/>
            </a:xfrm>
            <a:prstGeom prst="rect">
              <a:avLst/>
            </a:prstGeom>
            <a:solidFill>
              <a:srgbClr val="CFDBFD"/>
            </a:solidFill>
            <a:ln w="9525">
              <a:noFill/>
              <a:miter lim="800000"/>
              <a:headEnd/>
              <a:tailEnd/>
            </a:ln>
          </p:spPr>
          <p:txBody>
            <a:bodyPr wrap="none" anchor="ctr"/>
            <a:lstStyle/>
            <a:p>
              <a:endParaRPr lang="en-US"/>
            </a:p>
          </p:txBody>
        </p:sp>
        <p:sp>
          <p:nvSpPr>
            <p:cNvPr id="103433" name="Line 12"/>
            <p:cNvSpPr>
              <a:spLocks noChangeShapeType="1"/>
            </p:cNvSpPr>
            <p:nvPr/>
          </p:nvSpPr>
          <p:spPr bwMode="ltGray">
            <a:xfrm>
              <a:off x="5568" y="0"/>
              <a:ext cx="0" cy="1488"/>
            </a:xfrm>
            <a:prstGeom prst="line">
              <a:avLst/>
            </a:prstGeom>
            <a:noFill/>
            <a:ln w="9525">
              <a:solidFill>
                <a:srgbClr val="6F89F7"/>
              </a:solidFill>
              <a:round/>
              <a:headEnd/>
              <a:tailEnd/>
            </a:ln>
          </p:spPr>
          <p:txBody>
            <a:bodyPr wrap="none" anchor="ctr"/>
            <a:lstStyle/>
            <a:p>
              <a:endParaRPr lang="en-US"/>
            </a:p>
          </p:txBody>
        </p:sp>
        <p:grpSp>
          <p:nvGrpSpPr>
            <p:cNvPr id="6" name="Group 8"/>
            <p:cNvGrpSpPr>
              <a:grpSpLocks/>
            </p:cNvGrpSpPr>
            <p:nvPr/>
          </p:nvGrpSpPr>
          <p:grpSpPr bwMode="auto">
            <a:xfrm>
              <a:off x="261" y="892"/>
              <a:ext cx="1124" cy="1464"/>
              <a:chOff x="96" y="916"/>
              <a:chExt cx="2208" cy="2876"/>
            </a:xfrm>
          </p:grpSpPr>
          <p:sp>
            <p:nvSpPr>
              <p:cNvPr id="103435" name="Line 11"/>
              <p:cNvSpPr>
                <a:spLocks noChangeShapeType="1"/>
              </p:cNvSpPr>
              <p:nvPr/>
            </p:nvSpPr>
            <p:spPr bwMode="ltGray">
              <a:xfrm flipH="1">
                <a:off x="96" y="1037"/>
                <a:ext cx="2208" cy="0"/>
              </a:xfrm>
              <a:prstGeom prst="line">
                <a:avLst/>
              </a:prstGeom>
              <a:noFill/>
              <a:ln w="9525">
                <a:solidFill>
                  <a:srgbClr val="6F89F7"/>
                </a:solidFill>
                <a:round/>
                <a:headEnd/>
                <a:tailEnd/>
              </a:ln>
            </p:spPr>
            <p:txBody>
              <a:bodyPr wrap="none" anchor="ctr"/>
              <a:lstStyle/>
              <a:p>
                <a:endParaRPr lang="en-US"/>
              </a:p>
            </p:txBody>
          </p:sp>
          <p:sp>
            <p:nvSpPr>
              <p:cNvPr id="103436" name="Line 10"/>
              <p:cNvSpPr>
                <a:spLocks noChangeShapeType="1"/>
              </p:cNvSpPr>
              <p:nvPr/>
            </p:nvSpPr>
            <p:spPr bwMode="ltGray">
              <a:xfrm>
                <a:off x="336" y="920"/>
                <a:ext cx="0" cy="2872"/>
              </a:xfrm>
              <a:prstGeom prst="line">
                <a:avLst/>
              </a:prstGeom>
              <a:noFill/>
              <a:ln w="9525">
                <a:solidFill>
                  <a:srgbClr val="6F89F7"/>
                </a:solidFill>
                <a:round/>
                <a:headEnd/>
                <a:tailEnd/>
              </a:ln>
            </p:spPr>
            <p:txBody>
              <a:bodyPr wrap="none" anchor="ctr"/>
              <a:lstStyle/>
              <a:p>
                <a:endParaRPr lang="en-US"/>
              </a:p>
            </p:txBody>
          </p:sp>
          <p:sp>
            <p:nvSpPr>
              <p:cNvPr id="103437" name="Arc 9"/>
              <p:cNvSpPr>
                <a:spLocks/>
              </p:cNvSpPr>
              <p:nvPr/>
            </p:nvSpPr>
            <p:spPr bwMode="ltGray">
              <a:xfrm flipH="1">
                <a:off x="217" y="916"/>
                <a:ext cx="239" cy="239"/>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 name="T9" fmla="*/ 0 w 43195"/>
                  <a:gd name="T10" fmla="*/ 0 h 43200"/>
                  <a:gd name="T11" fmla="*/ 43195 w 43195"/>
                  <a:gd name="T12" fmla="*/ 43200 h 43200"/>
                </a:gdLst>
                <a:ahLst/>
                <a:cxnLst>
                  <a:cxn ang="T6">
                    <a:pos x="T0" y="T1"/>
                  </a:cxn>
                  <a:cxn ang="T7">
                    <a:pos x="T2" y="T3"/>
                  </a:cxn>
                  <a:cxn ang="T8">
                    <a:pos x="T4" y="T5"/>
                  </a:cxn>
                </a:cxnLst>
                <a:rect l="T9" t="T10" r="T11" b="T12"/>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rgbClr val="6F89F7"/>
                </a:solidFill>
                <a:round/>
                <a:headEnd/>
                <a:tailEnd/>
              </a:ln>
            </p:spPr>
            <p:txBody>
              <a:bodyPr wrap="none" anchor="ctr"/>
              <a:lstStyle/>
              <a:p>
                <a:endParaRPr lang="en-US"/>
              </a:p>
            </p:txBody>
          </p:sp>
        </p:grpSp>
      </p:grpSp>
      <p:sp>
        <p:nvSpPr>
          <p:cNvPr id="103429" name="Rectangle 5"/>
          <p:cNvSpPr>
            <a:spLocks noChangeArrowheads="1"/>
          </p:cNvSpPr>
          <p:nvPr/>
        </p:nvSpPr>
        <p:spPr bwMode="auto">
          <a:xfrm>
            <a:off x="3124200" y="6248400"/>
            <a:ext cx="2895600" cy="457200"/>
          </a:xfrm>
          <a:prstGeom prst="rect">
            <a:avLst/>
          </a:prstGeom>
          <a:noFill/>
          <a:ln w="9525">
            <a:noFill/>
            <a:miter lim="800000"/>
            <a:headEnd/>
            <a:tailEnd/>
          </a:ln>
        </p:spPr>
        <p:txBody>
          <a:bodyPr anchor="b"/>
          <a:lstStyle/>
          <a:p>
            <a:pPr algn="ctr"/>
            <a:r>
              <a:rPr lang="en-US" sz="1400">
                <a:latin typeface="Tahoma" pitchFamily="34" charset="0"/>
                <a:cs typeface="Tahoma" pitchFamily="34" charset="0"/>
              </a:rPr>
              <a:t>August 28-29, 2007 </a:t>
            </a:r>
            <a:endParaRPr lang="en-US"/>
          </a:p>
        </p:txBody>
      </p:sp>
      <p:pic>
        <p:nvPicPr>
          <p:cNvPr id="103430" name="Picture 4" descr="Rootball 01"/>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smtClean="0"/>
              <a:t>Operational Instrumentation</a:t>
            </a:r>
          </a:p>
        </p:txBody>
      </p:sp>
      <p:sp>
        <p:nvSpPr>
          <p:cNvPr id="104451"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p:txBody>
          <a:bodyPr/>
          <a:lstStyle/>
          <a:p>
            <a:r>
              <a:rPr lang="en-US" smtClean="0">
                <a:latin typeface="Constantia" pitchFamily="18" charset="0"/>
              </a:rPr>
              <a:t>Project Description</a:t>
            </a:r>
          </a:p>
        </p:txBody>
      </p:sp>
      <p:sp>
        <p:nvSpPr>
          <p:cNvPr id="105475" name="Rectangle 3"/>
          <p:cNvSpPr>
            <a:spLocks noGrp="1"/>
          </p:cNvSpPr>
          <p:nvPr>
            <p:ph type="body" idx="1"/>
          </p:nvPr>
        </p:nvSpPr>
        <p:spPr/>
        <p:txBody>
          <a:bodyPr/>
          <a:lstStyle/>
          <a:p>
            <a:pPr>
              <a:lnSpc>
                <a:spcPct val="90000"/>
              </a:lnSpc>
            </a:pPr>
            <a:r>
              <a:rPr lang="en-US" sz="2800" smtClean="0">
                <a:latin typeface="Constantia" pitchFamily="18" charset="0"/>
              </a:rPr>
              <a:t>The Taum Sauk Project is located on the East Fork of the Black River approximately 90 miles southwest of St. Louis, Missouri. </a:t>
            </a:r>
          </a:p>
          <a:p>
            <a:pPr>
              <a:lnSpc>
                <a:spcPct val="90000"/>
              </a:lnSpc>
            </a:pPr>
            <a:r>
              <a:rPr lang="en-US" sz="2800" smtClean="0">
                <a:latin typeface="Constantia" pitchFamily="18" charset="0"/>
              </a:rPr>
              <a:t>Taum Sauk is a pumped storage project owned by AmerenUE.  It was the first large pumped-storage project to begin operation in the U. S.</a:t>
            </a:r>
          </a:p>
          <a:p>
            <a:pPr>
              <a:lnSpc>
                <a:spcPct val="90000"/>
              </a:lnSpc>
            </a:pPr>
            <a:r>
              <a:rPr lang="en-US" sz="2800" smtClean="0">
                <a:latin typeface="Constantia" pitchFamily="18" charset="0"/>
              </a:rPr>
              <a:t>The project includes an upper reservoir, a shaft/tunnel water conduit, a 450-MW PH with two pump-turbine units, and a lower reservoir. </a:t>
            </a:r>
          </a:p>
          <a:p>
            <a:pPr>
              <a:lnSpc>
                <a:spcPct val="90000"/>
              </a:lnSpc>
            </a:pPr>
            <a:endParaRPr lang="en-US" sz="2800" smtClean="0">
              <a:latin typeface="Constantia"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idx="4294967295"/>
          </p:nvPr>
        </p:nvSpPr>
        <p:spPr/>
        <p:txBody>
          <a:bodyPr/>
          <a:lstStyle/>
          <a:p>
            <a:r>
              <a:rPr lang="en-US" smtClean="0">
                <a:latin typeface="Constantia" pitchFamily="18" charset="0"/>
              </a:rPr>
              <a:t>Location Map</a:t>
            </a:r>
          </a:p>
        </p:txBody>
      </p:sp>
      <p:sp>
        <p:nvSpPr>
          <p:cNvPr id="106499" name="Rectangle 3"/>
          <p:cNvSpPr>
            <a:spLocks noGrp="1"/>
          </p:cNvSpPr>
          <p:nvPr>
            <p:ph type="body" idx="4294967295"/>
          </p:nvPr>
        </p:nvSpPr>
        <p:spPr/>
        <p:txBody>
          <a:bodyPr/>
          <a:lstStyle/>
          <a:p>
            <a:r>
              <a:rPr lang="en-US" smtClean="0">
                <a:latin typeface="Constantia" pitchFamily="18" charset="0"/>
              </a:rPr>
              <a:t>google earth map</a:t>
            </a:r>
          </a:p>
        </p:txBody>
      </p:sp>
      <p:pic>
        <p:nvPicPr>
          <p:cNvPr id="106500" name="Picture 4"/>
          <p:cNvPicPr>
            <a:picLocks noChangeAspect="1" noChangeArrowheads="1"/>
          </p:cNvPicPr>
          <p:nvPr/>
        </p:nvPicPr>
        <p:blipFill>
          <a:blip r:embed="rId2" cstate="print"/>
          <a:srcRect/>
          <a:stretch>
            <a:fillRect/>
          </a:stretch>
        </p:blipFill>
        <p:spPr bwMode="auto">
          <a:xfrm>
            <a:off x="0" y="152400"/>
            <a:ext cx="9144000" cy="6384925"/>
          </a:xfrm>
          <a:prstGeom prst="rect">
            <a:avLst/>
          </a:prstGeom>
          <a:noFill/>
          <a:ln w="9525">
            <a:noFill/>
            <a:miter lim="800000"/>
            <a:headEnd/>
            <a:tailEnd/>
          </a:ln>
        </p:spPr>
      </p:pic>
      <p:sp>
        <p:nvSpPr>
          <p:cNvPr id="106501" name="Text Box 6"/>
          <p:cNvSpPr txBox="1">
            <a:spLocks noChangeArrowheads="1"/>
          </p:cNvSpPr>
          <p:nvPr/>
        </p:nvSpPr>
        <p:spPr bwMode="auto">
          <a:xfrm>
            <a:off x="3336925" y="1484313"/>
            <a:ext cx="184150" cy="366712"/>
          </a:xfrm>
          <a:prstGeom prst="rect">
            <a:avLst/>
          </a:prstGeom>
          <a:noFill/>
          <a:ln w="9525">
            <a:noFill/>
            <a:miter lim="800000"/>
            <a:headEnd/>
            <a:tailEnd/>
          </a:ln>
        </p:spPr>
        <p:txBody>
          <a:bodyPr wrap="none">
            <a:spAutoFit/>
          </a:bodyPr>
          <a:lstStyle/>
          <a:p>
            <a:endParaRPr lang="en-US"/>
          </a:p>
        </p:txBody>
      </p:sp>
      <p:sp>
        <p:nvSpPr>
          <p:cNvPr id="106502" name="Text Box 8"/>
          <p:cNvSpPr txBox="1">
            <a:spLocks noChangeArrowheads="1"/>
          </p:cNvSpPr>
          <p:nvPr/>
        </p:nvSpPr>
        <p:spPr bwMode="auto">
          <a:xfrm>
            <a:off x="3336925" y="1789113"/>
            <a:ext cx="628650" cy="366712"/>
          </a:xfrm>
          <a:prstGeom prst="rect">
            <a:avLst/>
          </a:prstGeom>
          <a:noFill/>
          <a:ln w="9525">
            <a:noFill/>
            <a:miter lim="800000"/>
            <a:headEnd/>
            <a:tailEnd/>
          </a:ln>
        </p:spPr>
        <p:txBody>
          <a:bodyPr wrap="none">
            <a:spAutoFit/>
          </a:bodyPr>
          <a:lstStyle/>
          <a:p>
            <a:r>
              <a:rPr lang="en-US"/>
              <a:t>.......</a:t>
            </a:r>
          </a:p>
        </p:txBody>
      </p:sp>
      <p:sp>
        <p:nvSpPr>
          <p:cNvPr id="106503" name="Rectangle 10"/>
          <p:cNvSpPr>
            <a:spLocks noChangeArrowheads="1"/>
          </p:cNvSpPr>
          <p:nvPr/>
        </p:nvSpPr>
        <p:spPr bwMode="auto">
          <a:xfrm>
            <a:off x="2209800" y="304800"/>
            <a:ext cx="2590800" cy="33528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06504" name="Picture 11"/>
          <p:cNvPicPr>
            <a:picLocks noChangeAspect="1" noChangeArrowheads="1"/>
          </p:cNvPicPr>
          <p:nvPr/>
        </p:nvPicPr>
        <p:blipFill>
          <a:blip r:embed="rId3" cstate="print"/>
          <a:srcRect/>
          <a:stretch>
            <a:fillRect/>
          </a:stretch>
        </p:blipFill>
        <p:spPr bwMode="auto">
          <a:xfrm>
            <a:off x="2322513" y="381000"/>
            <a:ext cx="2398712" cy="3200400"/>
          </a:xfrm>
          <a:prstGeom prst="rect">
            <a:avLst/>
          </a:prstGeom>
          <a:noFill/>
          <a:ln w="9525">
            <a:noFill/>
            <a:miter lim="800000"/>
            <a:headEnd/>
            <a:tailEnd/>
          </a:ln>
        </p:spPr>
      </p:pic>
      <p:sp>
        <p:nvSpPr>
          <p:cNvPr id="106505" name="Line 12"/>
          <p:cNvSpPr>
            <a:spLocks noChangeShapeType="1"/>
          </p:cNvSpPr>
          <p:nvPr/>
        </p:nvSpPr>
        <p:spPr bwMode="auto">
          <a:xfrm flipH="1" flipV="1">
            <a:off x="4724400" y="2895600"/>
            <a:ext cx="381000" cy="3048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p:txBody>
          <a:bodyPr/>
          <a:lstStyle/>
          <a:p>
            <a:r>
              <a:rPr lang="en-US" smtClean="0">
                <a:latin typeface="Constantia" pitchFamily="18" charset="0"/>
              </a:rPr>
              <a:t>Taum Sauk Upper Reservoir</a:t>
            </a:r>
          </a:p>
        </p:txBody>
      </p:sp>
      <p:sp>
        <p:nvSpPr>
          <p:cNvPr id="107523" name="Rectangle 3"/>
          <p:cNvSpPr>
            <a:spLocks noGrp="1"/>
          </p:cNvSpPr>
          <p:nvPr>
            <p:ph type="body" idx="1"/>
          </p:nvPr>
        </p:nvSpPr>
        <p:spPr/>
        <p:txBody>
          <a:bodyPr/>
          <a:lstStyle/>
          <a:p>
            <a:r>
              <a:rPr lang="en-US" smtClean="0">
                <a:latin typeface="Constantia" pitchFamily="18" charset="0"/>
              </a:rPr>
              <a:t>photo</a:t>
            </a:r>
          </a:p>
        </p:txBody>
      </p:sp>
      <p:pic>
        <p:nvPicPr>
          <p:cNvPr id="107524" name="Picture 4" descr="Taum Saulk Upper reservoir"/>
          <p:cNvPicPr>
            <a:picLocks noChangeAspect="1" noChangeArrowheads="1"/>
          </p:cNvPicPr>
          <p:nvPr/>
        </p:nvPicPr>
        <p:blipFill>
          <a:blip r:embed="rId2" cstate="print"/>
          <a:srcRect/>
          <a:stretch>
            <a:fillRect/>
          </a:stretch>
        </p:blipFill>
        <p:spPr bwMode="auto">
          <a:xfrm>
            <a:off x="0" y="373063"/>
            <a:ext cx="9144000" cy="6111875"/>
          </a:xfrm>
          <a:prstGeom prst="rect">
            <a:avLst/>
          </a:prstGeom>
          <a:noFill/>
          <a:ln w="9525">
            <a:noFill/>
            <a:miter lim="800000"/>
            <a:headEnd/>
            <a:tailEnd/>
          </a:ln>
        </p:spPr>
      </p:pic>
      <p:sp>
        <p:nvSpPr>
          <p:cNvPr id="107525" name="Line 6"/>
          <p:cNvSpPr>
            <a:spLocks noChangeShapeType="1"/>
          </p:cNvSpPr>
          <p:nvPr/>
        </p:nvSpPr>
        <p:spPr bwMode="auto">
          <a:xfrm>
            <a:off x="4876800" y="3200400"/>
            <a:ext cx="0" cy="1371600"/>
          </a:xfrm>
          <a:prstGeom prst="line">
            <a:avLst/>
          </a:prstGeom>
          <a:noFill/>
          <a:ln w="9525">
            <a:solidFill>
              <a:schemeClr val="tx1"/>
            </a:solidFill>
            <a:round/>
            <a:headEnd/>
            <a:tailEnd type="triangle" w="med" len="med"/>
          </a:ln>
        </p:spPr>
        <p:txBody>
          <a:bodyPr/>
          <a:lstStyle/>
          <a:p>
            <a:endParaRPr lang="en-US"/>
          </a:p>
        </p:txBody>
      </p:sp>
      <p:sp>
        <p:nvSpPr>
          <p:cNvPr id="107526" name="Text Box 7"/>
          <p:cNvSpPr txBox="1">
            <a:spLocks noChangeArrowheads="1"/>
          </p:cNvSpPr>
          <p:nvPr/>
        </p:nvSpPr>
        <p:spPr bwMode="auto">
          <a:xfrm>
            <a:off x="4708525" y="3694113"/>
            <a:ext cx="349250" cy="366712"/>
          </a:xfrm>
          <a:prstGeom prst="rect">
            <a:avLst/>
          </a:prstGeom>
          <a:noFill/>
          <a:ln w="9525">
            <a:noFill/>
            <a:miter lim="800000"/>
            <a:headEnd/>
            <a:tailEnd/>
          </a:ln>
        </p:spPr>
        <p:txBody>
          <a:bodyPr wrap="none">
            <a:spAutoFit/>
          </a:bodyPr>
          <a:lstStyle/>
          <a:p>
            <a:r>
              <a:rPr lang="en-US"/>
              <a:t>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r>
              <a:rPr lang="en-US" b="1" smtClean="0"/>
              <a:t>Overtopping</a:t>
            </a:r>
          </a:p>
        </p:txBody>
      </p:sp>
      <p:pic>
        <p:nvPicPr>
          <p:cNvPr id="30723" name="Picture 2" descr="Taum Sauk Failure2"/>
          <p:cNvPicPr>
            <a:picLocks noChangeAspect="1" noChangeArrowheads="1"/>
          </p:cNvPicPr>
          <p:nvPr/>
        </p:nvPicPr>
        <p:blipFill>
          <a:blip r:embed="rId3" cstate="print"/>
          <a:srcRect/>
          <a:stretch>
            <a:fillRect/>
          </a:stretch>
        </p:blipFill>
        <p:spPr bwMode="auto">
          <a:xfrm>
            <a:off x="1600200" y="1447800"/>
            <a:ext cx="6019800" cy="477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idx="4294967295"/>
          </p:nvPr>
        </p:nvSpPr>
        <p:spPr>
          <a:xfrm>
            <a:off x="685800" y="2130425"/>
            <a:ext cx="7772400" cy="1470025"/>
          </a:xfrm>
        </p:spPr>
        <p:txBody>
          <a:bodyPr/>
          <a:lstStyle/>
          <a:p>
            <a:r>
              <a:rPr lang="en-US" smtClean="0">
                <a:latin typeface="Constantia" pitchFamily="18" charset="0"/>
              </a:rPr>
              <a:t>FAILURE</a:t>
            </a:r>
          </a:p>
        </p:txBody>
      </p:sp>
      <p:sp>
        <p:nvSpPr>
          <p:cNvPr id="3" name="Subtitle 2"/>
          <p:cNvSpPr>
            <a:spLocks noGrp="1"/>
          </p:cNvSpPr>
          <p:nvPr>
            <p:ph type="subTitle" idx="4294967295"/>
          </p:nvPr>
        </p:nvSpPr>
        <p:spPr>
          <a:xfrm>
            <a:off x="1371600" y="3886200"/>
            <a:ext cx="6400800" cy="1752600"/>
          </a:xfrm>
        </p:spPr>
        <p:txBody>
          <a:bodyPr/>
          <a:lstStyle/>
          <a:p>
            <a:pPr marL="457200" lvl="1" indent="0" algn="ctr">
              <a:buFont typeface="Arial" charset="0"/>
              <a:buNone/>
              <a:defRPr/>
            </a:pPr>
            <a:endParaRPr lang="en-US" dirty="0">
              <a:solidFill>
                <a:schemeClr val="tx1">
                  <a:tint val="75000"/>
                </a:schemeClr>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mtClean="0">
                <a:latin typeface="Constantia" pitchFamily="18" charset="0"/>
              </a:rPr>
              <a:t>Taum Sauk</a:t>
            </a:r>
          </a:p>
        </p:txBody>
      </p:sp>
      <p:sp>
        <p:nvSpPr>
          <p:cNvPr id="109571" name="Rectangle 5"/>
          <p:cNvSpPr>
            <a:spLocks noGrp="1"/>
          </p:cNvSpPr>
          <p:nvPr>
            <p:ph type="body" idx="4294967295"/>
          </p:nvPr>
        </p:nvSpPr>
        <p:spPr>
          <a:xfrm>
            <a:off x="1524000" y="1600200"/>
            <a:ext cx="6096000" cy="4525963"/>
          </a:xfrm>
        </p:spPr>
        <p:txBody>
          <a:bodyPr/>
          <a:lstStyle/>
          <a:p>
            <a:r>
              <a:rPr lang="en-US" smtClean="0">
                <a:latin typeface="Constantia" pitchFamily="18" charset="0"/>
              </a:rPr>
              <a:t>Breach Photo</a:t>
            </a:r>
          </a:p>
        </p:txBody>
      </p:sp>
      <p:pic>
        <p:nvPicPr>
          <p:cNvPr id="109572" name="Content Placeholder 3" descr="Taum Saulk-breach 04.jpg"/>
          <p:cNvPicPr>
            <a:picLocks noGrp="1" noChangeAspect="1"/>
          </p:cNvPicPr>
          <p:nvPr>
            <p:ph idx="1"/>
          </p:nvPr>
        </p:nvPicPr>
        <p:blipFill>
          <a:blip r:embed="rId2" cstate="print"/>
          <a:srcRect/>
          <a:stretch>
            <a:fillRect/>
          </a:stretch>
        </p:blipFill>
        <p:spPr>
          <a:xfrm>
            <a:off x="165100" y="0"/>
            <a:ext cx="8818563" cy="685800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latin typeface="Constantia" pitchFamily="18" charset="0"/>
              </a:rPr>
              <a:t>Failure – Just the Facts</a:t>
            </a:r>
          </a:p>
        </p:txBody>
      </p:sp>
      <p:sp>
        <p:nvSpPr>
          <p:cNvPr id="110595" name="Rectangle 5"/>
          <p:cNvSpPr>
            <a:spLocks noGrp="1"/>
          </p:cNvSpPr>
          <p:nvPr>
            <p:ph type="body" idx="4294967295"/>
          </p:nvPr>
        </p:nvSpPr>
        <p:spPr/>
        <p:txBody>
          <a:bodyPr/>
          <a:lstStyle/>
          <a:p>
            <a:pPr marL="0" indent="0">
              <a:buFont typeface="Arial" pitchFamily="34" charset="0"/>
              <a:buNone/>
            </a:pPr>
            <a:r>
              <a:rPr lang="en-US" sz="2800" smtClean="0">
                <a:latin typeface="Constantia" pitchFamily="18" charset="0"/>
              </a:rPr>
              <a:t>The Upper Reservoir of the Taum Sauk Pumped Storage Project was overtopped during the final minutes of the pumping cycle on the morning of Dec. 14, 2005. Data indicate that pumping stopped at 5:15 AM with the initial breach forming at about the same time. Once overtopping began, erosion started at the downstream toe of the 10’ high parapet wall.  Erosion progressed below the parapet wall, likely causing instability and resulting in the initial loss of one or two parapet wall sections.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p:nvPr>
        </p:nvSpPr>
        <p:spPr/>
        <p:txBody>
          <a:bodyPr/>
          <a:lstStyle/>
          <a:p>
            <a:r>
              <a:rPr lang="en-US" smtClean="0">
                <a:latin typeface="Constantia" pitchFamily="18" charset="0"/>
              </a:rPr>
              <a:t>Failure – Just the Facts</a:t>
            </a:r>
          </a:p>
        </p:txBody>
      </p:sp>
      <p:sp>
        <p:nvSpPr>
          <p:cNvPr id="111619" name="Rectangle 3"/>
          <p:cNvSpPr>
            <a:spLocks noGrp="1"/>
          </p:cNvSpPr>
          <p:nvPr>
            <p:ph type="body" idx="1"/>
          </p:nvPr>
        </p:nvSpPr>
        <p:spPr/>
        <p:txBody>
          <a:bodyPr/>
          <a:lstStyle/>
          <a:p>
            <a:pPr marL="0" indent="0">
              <a:buFont typeface="Arial" pitchFamily="34" charset="0"/>
              <a:buNone/>
            </a:pPr>
            <a:r>
              <a:rPr lang="en-US" sz="2800" smtClean="0">
                <a:latin typeface="Constantia" pitchFamily="18" charset="0"/>
              </a:rPr>
              <a:t>Subsequent erosion and breach of the rockfill embankment formed a breach about 656’ wide at the top of the rockfill dam and 496’ at the base of the dam. The peak discharge from breach was about 273,000 cfs which occurred within 10 minutes of the initial breach. The complete evacuation of the reservoir occurred within 25 minutes.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p:nvPr>
        </p:nvSpPr>
        <p:spPr/>
        <p:txBody>
          <a:bodyPr/>
          <a:lstStyle/>
          <a:p>
            <a:r>
              <a:rPr lang="en-US" smtClean="0">
                <a:latin typeface="Constantia" pitchFamily="18" charset="0"/>
              </a:rPr>
              <a:t>Beginning of Overtopping</a:t>
            </a:r>
          </a:p>
        </p:txBody>
      </p:sp>
      <p:sp>
        <p:nvSpPr>
          <p:cNvPr id="112643" name="Rectangle 3"/>
          <p:cNvSpPr>
            <a:spLocks noGrp="1"/>
          </p:cNvSpPr>
          <p:nvPr>
            <p:ph type="body" idx="1"/>
          </p:nvPr>
        </p:nvSpPr>
        <p:spPr/>
        <p:txBody>
          <a:bodyPr/>
          <a:lstStyle/>
          <a:p>
            <a:endParaRPr lang="en-US" smtClean="0"/>
          </a:p>
        </p:txBody>
      </p:sp>
      <p:pic>
        <p:nvPicPr>
          <p:cNvPr id="112644" name="Picture 4"/>
          <p:cNvPicPr>
            <a:picLocks noChangeAspect="1" noChangeArrowheads="1"/>
          </p:cNvPicPr>
          <p:nvPr/>
        </p:nvPicPr>
        <p:blipFill>
          <a:blip r:embed="rId2" cstate="print"/>
          <a:srcRect/>
          <a:stretch>
            <a:fillRect/>
          </a:stretch>
        </p:blipFill>
        <p:spPr bwMode="auto">
          <a:xfrm>
            <a:off x="0" y="1524000"/>
            <a:ext cx="9144000" cy="4686300"/>
          </a:xfrm>
          <a:prstGeom prst="rect">
            <a:avLst/>
          </a:prstGeom>
          <a:noFill/>
          <a:ln w="9525">
            <a:noFill/>
            <a:miter lim="800000"/>
            <a:headEnd/>
            <a:tailEnd/>
          </a:ln>
        </p:spPr>
      </p:pic>
      <p:sp>
        <p:nvSpPr>
          <p:cNvPr id="112645"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p:nvPr>
        </p:nvSpPr>
        <p:spPr/>
        <p:txBody>
          <a:bodyPr/>
          <a:lstStyle/>
          <a:p>
            <a:r>
              <a:rPr lang="en-US" smtClean="0"/>
              <a:t>Photo of Erosion</a:t>
            </a:r>
          </a:p>
        </p:txBody>
      </p:sp>
      <p:sp>
        <p:nvSpPr>
          <p:cNvPr id="113667" name="Rectangle 3"/>
          <p:cNvSpPr>
            <a:spLocks noGrp="1"/>
          </p:cNvSpPr>
          <p:nvPr>
            <p:ph type="body" idx="1"/>
          </p:nvPr>
        </p:nvSpPr>
        <p:spPr/>
        <p:txBody>
          <a:bodyPr/>
          <a:lstStyle/>
          <a:p>
            <a:endParaRPr lang="en-US" smtClean="0"/>
          </a:p>
        </p:txBody>
      </p:sp>
      <p:pic>
        <p:nvPicPr>
          <p:cNvPr id="113668" name="Picture 4"/>
          <p:cNvPicPr>
            <a:picLocks noChangeAspect="1" noChangeArrowheads="1"/>
          </p:cNvPicPr>
          <p:nvPr/>
        </p:nvPicPr>
        <p:blipFill>
          <a:blip r:embed="rId2" cstate="print"/>
          <a:srcRect/>
          <a:stretch>
            <a:fillRect/>
          </a:stretch>
        </p:blipFill>
        <p:spPr bwMode="auto">
          <a:xfrm>
            <a:off x="0" y="9525"/>
            <a:ext cx="9144000" cy="6843713"/>
          </a:xfrm>
          <a:prstGeom prst="rect">
            <a:avLst/>
          </a:prstGeom>
          <a:noFill/>
          <a:ln w="9525">
            <a:noFill/>
            <a:miter lim="800000"/>
            <a:headEnd/>
            <a:tailEnd/>
          </a:ln>
        </p:spPr>
      </p:pic>
      <p:sp>
        <p:nvSpPr>
          <p:cNvPr id="113669"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p:txBody>
          <a:bodyPr/>
          <a:lstStyle/>
          <a:p>
            <a:r>
              <a:rPr lang="en-US" smtClean="0">
                <a:latin typeface="Constantia" pitchFamily="18" charset="0"/>
              </a:rPr>
              <a:t>Progression 1</a:t>
            </a:r>
          </a:p>
        </p:txBody>
      </p:sp>
      <p:sp>
        <p:nvSpPr>
          <p:cNvPr id="114691" name="Rectangle 3"/>
          <p:cNvSpPr>
            <a:spLocks noGrp="1"/>
          </p:cNvSpPr>
          <p:nvPr>
            <p:ph type="body" idx="1"/>
          </p:nvPr>
        </p:nvSpPr>
        <p:spPr/>
        <p:txBody>
          <a:bodyPr/>
          <a:lstStyle/>
          <a:p>
            <a:endParaRPr lang="en-US" smtClean="0"/>
          </a:p>
        </p:txBody>
      </p:sp>
      <p:pic>
        <p:nvPicPr>
          <p:cNvPr id="114692" name="Picture 4"/>
          <p:cNvPicPr>
            <a:picLocks noChangeAspect="1" noChangeArrowheads="1"/>
          </p:cNvPicPr>
          <p:nvPr/>
        </p:nvPicPr>
        <p:blipFill>
          <a:blip r:embed="rId2" cstate="print"/>
          <a:srcRect/>
          <a:stretch>
            <a:fillRect/>
          </a:stretch>
        </p:blipFill>
        <p:spPr bwMode="auto">
          <a:xfrm>
            <a:off x="457200" y="1371600"/>
            <a:ext cx="8229600" cy="5387975"/>
          </a:xfrm>
          <a:prstGeom prst="rect">
            <a:avLst/>
          </a:prstGeom>
          <a:noFill/>
          <a:ln w="9525">
            <a:noFill/>
            <a:miter lim="800000"/>
            <a:headEnd/>
            <a:tailEnd/>
          </a:ln>
        </p:spPr>
      </p:pic>
      <p:sp>
        <p:nvSpPr>
          <p:cNvPr id="114693"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p:cNvSpPr>
          <p:nvPr>
            <p:ph type="title"/>
          </p:nvPr>
        </p:nvSpPr>
        <p:spPr/>
        <p:txBody>
          <a:bodyPr/>
          <a:lstStyle/>
          <a:p>
            <a:r>
              <a:rPr lang="en-US" smtClean="0">
                <a:latin typeface="Constantia" pitchFamily="18" charset="0"/>
              </a:rPr>
              <a:t>Progression</a:t>
            </a:r>
            <a:r>
              <a:rPr lang="en-US" smtClean="0"/>
              <a:t> 2</a:t>
            </a:r>
          </a:p>
        </p:txBody>
      </p:sp>
      <p:sp>
        <p:nvSpPr>
          <p:cNvPr id="115715" name="Rectangle 3"/>
          <p:cNvSpPr>
            <a:spLocks noGrp="1"/>
          </p:cNvSpPr>
          <p:nvPr>
            <p:ph type="body" idx="1"/>
          </p:nvPr>
        </p:nvSpPr>
        <p:spPr/>
        <p:txBody>
          <a:bodyPr/>
          <a:lstStyle/>
          <a:p>
            <a:endParaRPr lang="en-US" smtClean="0"/>
          </a:p>
        </p:txBody>
      </p:sp>
      <p:pic>
        <p:nvPicPr>
          <p:cNvPr id="115716" name="Picture 4"/>
          <p:cNvPicPr>
            <a:picLocks noChangeAspect="1" noChangeArrowheads="1"/>
          </p:cNvPicPr>
          <p:nvPr/>
        </p:nvPicPr>
        <p:blipFill>
          <a:blip r:embed="rId2" cstate="print"/>
          <a:srcRect/>
          <a:stretch>
            <a:fillRect/>
          </a:stretch>
        </p:blipFill>
        <p:spPr bwMode="auto">
          <a:xfrm>
            <a:off x="533400" y="1371600"/>
            <a:ext cx="8077200" cy="5364163"/>
          </a:xfrm>
          <a:prstGeom prst="rect">
            <a:avLst/>
          </a:prstGeom>
          <a:noFill/>
          <a:ln w="9525">
            <a:noFill/>
            <a:miter lim="800000"/>
            <a:headEnd/>
            <a:tailEnd/>
          </a:ln>
        </p:spPr>
      </p:pic>
      <p:sp>
        <p:nvSpPr>
          <p:cNvPr id="115717"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p:nvPr>
        </p:nvSpPr>
        <p:spPr/>
        <p:txBody>
          <a:bodyPr/>
          <a:lstStyle/>
          <a:p>
            <a:r>
              <a:rPr lang="en-US" smtClean="0">
                <a:latin typeface="Constantia" pitchFamily="18" charset="0"/>
              </a:rPr>
              <a:t>Progression 3</a:t>
            </a:r>
          </a:p>
        </p:txBody>
      </p:sp>
      <p:sp>
        <p:nvSpPr>
          <p:cNvPr id="116739" name="Rectangle 3"/>
          <p:cNvSpPr>
            <a:spLocks noGrp="1"/>
          </p:cNvSpPr>
          <p:nvPr>
            <p:ph type="body" idx="1"/>
          </p:nvPr>
        </p:nvSpPr>
        <p:spPr/>
        <p:txBody>
          <a:bodyPr/>
          <a:lstStyle/>
          <a:p>
            <a:endParaRPr lang="en-US" smtClean="0"/>
          </a:p>
        </p:txBody>
      </p:sp>
      <p:pic>
        <p:nvPicPr>
          <p:cNvPr id="116740" name="Picture 4"/>
          <p:cNvPicPr>
            <a:picLocks noChangeAspect="1" noChangeArrowheads="1"/>
          </p:cNvPicPr>
          <p:nvPr/>
        </p:nvPicPr>
        <p:blipFill>
          <a:blip r:embed="rId2" cstate="print"/>
          <a:srcRect/>
          <a:stretch>
            <a:fillRect/>
          </a:stretch>
        </p:blipFill>
        <p:spPr bwMode="auto">
          <a:xfrm>
            <a:off x="457200" y="1939925"/>
            <a:ext cx="8229600" cy="3933825"/>
          </a:xfrm>
          <a:prstGeom prst="rect">
            <a:avLst/>
          </a:prstGeom>
          <a:noFill/>
          <a:ln w="9525">
            <a:noFill/>
            <a:miter lim="800000"/>
            <a:headEnd/>
            <a:tailEnd/>
          </a:ln>
        </p:spPr>
      </p:pic>
      <p:sp>
        <p:nvSpPr>
          <p:cNvPr id="116741"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p:nvPr>
        </p:nvSpPr>
        <p:spPr/>
        <p:txBody>
          <a:bodyPr/>
          <a:lstStyle/>
          <a:p>
            <a:r>
              <a:rPr lang="en-US" smtClean="0">
                <a:latin typeface="Constantia" pitchFamily="18" charset="0"/>
              </a:rPr>
              <a:t>Final</a:t>
            </a:r>
          </a:p>
        </p:txBody>
      </p:sp>
      <p:sp>
        <p:nvSpPr>
          <p:cNvPr id="117763" name="Rectangle 3"/>
          <p:cNvSpPr>
            <a:spLocks noGrp="1"/>
          </p:cNvSpPr>
          <p:nvPr>
            <p:ph type="body" idx="1"/>
          </p:nvPr>
        </p:nvSpPr>
        <p:spPr/>
        <p:txBody>
          <a:bodyPr/>
          <a:lstStyle/>
          <a:p>
            <a:endParaRPr lang="en-US" smtClean="0"/>
          </a:p>
        </p:txBody>
      </p:sp>
      <p:pic>
        <p:nvPicPr>
          <p:cNvPr id="117764" name="Picture 4"/>
          <p:cNvPicPr>
            <a:picLocks noChangeAspect="1" noChangeArrowheads="1"/>
          </p:cNvPicPr>
          <p:nvPr/>
        </p:nvPicPr>
        <p:blipFill>
          <a:blip r:embed="rId2" cstate="print"/>
          <a:srcRect/>
          <a:stretch>
            <a:fillRect/>
          </a:stretch>
        </p:blipFill>
        <p:spPr bwMode="auto">
          <a:xfrm>
            <a:off x="457200" y="2447925"/>
            <a:ext cx="8229600" cy="2595563"/>
          </a:xfrm>
          <a:prstGeom prst="rect">
            <a:avLst/>
          </a:prstGeom>
          <a:noFill/>
          <a:ln w="9525">
            <a:noFill/>
            <a:miter lim="800000"/>
            <a:headEnd/>
            <a:tailEnd/>
          </a:ln>
        </p:spPr>
      </p:pic>
      <p:sp>
        <p:nvSpPr>
          <p:cNvPr id="117765" name="Text Box 5"/>
          <p:cNvSpPr txBox="1">
            <a:spLocks noChangeArrowheads="1"/>
          </p:cNvSpPr>
          <p:nvPr/>
        </p:nvSpPr>
        <p:spPr bwMode="auto">
          <a:xfrm>
            <a:off x="7756525" y="6434138"/>
            <a:ext cx="1071563" cy="274637"/>
          </a:xfrm>
          <a:prstGeom prst="rect">
            <a:avLst/>
          </a:prstGeom>
          <a:noFill/>
          <a:ln w="9525">
            <a:noFill/>
            <a:miter lim="800000"/>
            <a:headEnd/>
            <a:tailEnd/>
          </a:ln>
        </p:spPr>
        <p:txBody>
          <a:bodyPr wrap="none">
            <a:spAutoFit/>
          </a:bodyPr>
          <a:lstStyle/>
          <a:p>
            <a:r>
              <a:rPr lang="en-US" sz="1200"/>
              <a:t>From Rogers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6367</TotalTime>
  <Words>3925</Words>
  <Application>Microsoft Office PowerPoint</Application>
  <PresentationFormat>On-screen Show (4:3)</PresentationFormat>
  <Paragraphs>632</Paragraphs>
  <Slides>139</Slides>
  <Notes>28</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139</vt:i4>
      </vt:variant>
    </vt:vector>
  </HeadingPairs>
  <TitlesOfParts>
    <vt:vector size="144" baseType="lpstr">
      <vt:lpstr>Title Master</vt:lpstr>
      <vt:lpstr>Slide Master</vt:lpstr>
      <vt:lpstr>Bitmap Image</vt:lpstr>
      <vt:lpstr>Acrobat Document</vt:lpstr>
      <vt:lpstr>Photo Editor Photo</vt:lpstr>
      <vt:lpstr>O&amp;M ASPECTS OF DAM SAFETY AND REPORTING OF DISTRESS</vt:lpstr>
      <vt:lpstr>Slide 2</vt:lpstr>
      <vt:lpstr>FIRST - “DO NO HARM”</vt:lpstr>
      <vt:lpstr>Objective</vt:lpstr>
      <vt:lpstr>Critical Project Requirements and Resources </vt:lpstr>
      <vt:lpstr>Operation and Maintenance Program </vt:lpstr>
      <vt:lpstr>What is Distress?</vt:lpstr>
      <vt:lpstr> How Dams Fail USBR Study (200 dam failures) </vt:lpstr>
      <vt:lpstr>Overtopping</vt:lpstr>
      <vt:lpstr>Internal Erosion</vt:lpstr>
      <vt:lpstr>Sinkholes</vt:lpstr>
      <vt:lpstr>Operational &amp; Maintenance Aspects of Dam Safety  Keys to a Successful Dam Safety Program Maintenance </vt:lpstr>
      <vt:lpstr>Operational &amp; Maintenance Aspects of Dam Safety  Keys to a Successful Dam Safety Program Maintenance </vt:lpstr>
      <vt:lpstr>Operational &amp; Maintenance Aspects of Dam Safety  Keys to a Successful Dam Safety Program Maintenance </vt:lpstr>
      <vt:lpstr>Cracks in Embankment</vt:lpstr>
      <vt:lpstr>Slope Slides</vt:lpstr>
      <vt:lpstr>Slope Protection Damage</vt:lpstr>
      <vt:lpstr>Other Typical Signs of Distress</vt:lpstr>
      <vt:lpstr>Typical Signs of Distress, cont.</vt:lpstr>
      <vt:lpstr>Ways That USACE Detects Distress</vt:lpstr>
      <vt:lpstr>Criteria for Distress That Requires Immediate Action</vt:lpstr>
      <vt:lpstr>Process</vt:lpstr>
      <vt:lpstr>Distress Reporting Timeline</vt:lpstr>
      <vt:lpstr>Operational &amp; Maintenance Aspects of Dam Safety  Keys to a Successful Dam Safety Program Maintenance</vt:lpstr>
      <vt:lpstr>Operational &amp; Maintenance Aspects of Dam Safety  Keys to a Successful Dam Safety Program Maintenance</vt:lpstr>
      <vt:lpstr>Operational &amp; Maintenance Aspects of Dam Safety  Keys to a Successful Dam Safety Program Maintenance</vt:lpstr>
      <vt:lpstr>Remote Controlled Video Inspections</vt:lpstr>
      <vt:lpstr>Equipment</vt:lpstr>
      <vt:lpstr>Equipment </vt:lpstr>
      <vt:lpstr>Equipment</vt:lpstr>
      <vt:lpstr>Structural integrity</vt:lpstr>
      <vt:lpstr>Structural integrity</vt:lpstr>
      <vt:lpstr>Structural integrity</vt:lpstr>
      <vt:lpstr>Structural integrity</vt:lpstr>
      <vt:lpstr>Obstructions</vt:lpstr>
      <vt:lpstr>Obstructions</vt:lpstr>
      <vt:lpstr>Drain Cleaning</vt:lpstr>
      <vt:lpstr>Reasons for Drain Cleaning</vt:lpstr>
      <vt:lpstr>Benefits of Drains</vt:lpstr>
      <vt:lpstr>Uplift – Shasta Dam</vt:lpstr>
      <vt:lpstr>Embankment Dam - Toe Drain </vt:lpstr>
      <vt:lpstr>Drain Plugging Mechanisms</vt:lpstr>
      <vt:lpstr>Calcium Carbonate Deposit</vt:lpstr>
      <vt:lpstr>Iron Bacteria Deposits</vt:lpstr>
      <vt:lpstr>Drain Cleaning Methods </vt:lpstr>
      <vt:lpstr>Operational &amp; Maintenance Aspects of Dam Safety  Keys to a Successful Dam Safety Program Maintenance  </vt:lpstr>
      <vt:lpstr>Operational &amp; Maintenance Aspects of Dam Safety  Keys to a Successful Dam Safety Program Maintenance  </vt:lpstr>
      <vt:lpstr>Cleaning of Toe Drains</vt:lpstr>
      <vt:lpstr>Drain Cleaning Methods Concrete and Rock Drains</vt:lpstr>
      <vt:lpstr>Yellowtail Dam</vt:lpstr>
      <vt:lpstr>Yellowtail Dam</vt:lpstr>
      <vt:lpstr>Yellowtail Dam</vt:lpstr>
      <vt:lpstr>Drain Cleaning</vt:lpstr>
      <vt:lpstr>Yellowtail Dam</vt:lpstr>
      <vt:lpstr>High Pressure Water Jetting Cleaning Head</vt:lpstr>
      <vt:lpstr>Dam Drain Manual Conclusions</vt:lpstr>
      <vt:lpstr>Animal Burrows</vt:lpstr>
      <vt:lpstr>Slide 58</vt:lpstr>
      <vt:lpstr>Truckee Canal Embankment Through Fernley</vt:lpstr>
      <vt:lpstr>Canal Breach</vt:lpstr>
      <vt:lpstr>Truckee Canal Breach</vt:lpstr>
      <vt:lpstr>Truckee Canal Flood</vt:lpstr>
      <vt:lpstr>Truckee Canal Flood</vt:lpstr>
      <vt:lpstr>Flooding Within Fernley</vt:lpstr>
      <vt:lpstr>Potential Failure Modes</vt:lpstr>
      <vt:lpstr>Slide 66</vt:lpstr>
      <vt:lpstr>Slide 67</vt:lpstr>
      <vt:lpstr>Muskrat Borrows in Canal  Prism</vt:lpstr>
      <vt:lpstr>Slide 69</vt:lpstr>
      <vt:lpstr>Slide 70</vt:lpstr>
      <vt:lpstr>Slide 71</vt:lpstr>
      <vt:lpstr>Investigative Casts of Muskrat Borrows</vt:lpstr>
      <vt:lpstr>Slide 73</vt:lpstr>
      <vt:lpstr>Investigative Casts of Muskrat Borrows</vt:lpstr>
      <vt:lpstr>Slide 75</vt:lpstr>
      <vt:lpstr>Slide 76</vt:lpstr>
      <vt:lpstr>Slide 77</vt:lpstr>
      <vt:lpstr>Vegetation</vt:lpstr>
      <vt:lpstr>Slide 79</vt:lpstr>
      <vt:lpstr>Slide 80</vt:lpstr>
      <vt:lpstr>Slide 81</vt:lpstr>
      <vt:lpstr>Tree Roots</vt:lpstr>
      <vt:lpstr>Tree Roots</vt:lpstr>
      <vt:lpstr>Slide 84</vt:lpstr>
      <vt:lpstr>Slide 85</vt:lpstr>
      <vt:lpstr>Operational Instrumentation</vt:lpstr>
      <vt:lpstr>Project Description</vt:lpstr>
      <vt:lpstr>Location Map</vt:lpstr>
      <vt:lpstr>Taum Sauk Upper Reservoir</vt:lpstr>
      <vt:lpstr>FAILURE</vt:lpstr>
      <vt:lpstr>Taum Sauk</vt:lpstr>
      <vt:lpstr>Failure – Just the Facts</vt:lpstr>
      <vt:lpstr>Failure – Just the Facts</vt:lpstr>
      <vt:lpstr>Beginning of Overtopping</vt:lpstr>
      <vt:lpstr>Photo of Erosion</vt:lpstr>
      <vt:lpstr>Progression 1</vt:lpstr>
      <vt:lpstr>Progression 2</vt:lpstr>
      <vt:lpstr>Progression 3</vt:lpstr>
      <vt:lpstr>Final</vt:lpstr>
      <vt:lpstr>Consequences</vt:lpstr>
      <vt:lpstr>Outlet Works Deterioration</vt:lpstr>
      <vt:lpstr>Improving the Safety and Performance of Outlet Works Conduits Through Embankment Dams</vt:lpstr>
      <vt:lpstr>Pressurized Conduits Constructed Through Embankment Dams</vt:lpstr>
      <vt:lpstr>Flawed Pressurized Conduit  Addicks Dam </vt:lpstr>
      <vt:lpstr>Addicks Dam Leaking Conduit Expansion Joint</vt:lpstr>
      <vt:lpstr>Lake Sherburne Dam Glacier National Park Montana</vt:lpstr>
      <vt:lpstr>Slide 107</vt:lpstr>
      <vt:lpstr>Lake Sherburne Dam</vt:lpstr>
      <vt:lpstr>Slide 109</vt:lpstr>
      <vt:lpstr>Slide 110</vt:lpstr>
      <vt:lpstr>Slide 111</vt:lpstr>
      <vt:lpstr>Slide 112</vt:lpstr>
      <vt:lpstr>Slide 113</vt:lpstr>
      <vt:lpstr>Slide 114</vt:lpstr>
      <vt:lpstr>Slide 115</vt:lpstr>
      <vt:lpstr>Slide 116</vt:lpstr>
      <vt:lpstr>Slide 117</vt:lpstr>
      <vt:lpstr>Slide 118</vt:lpstr>
      <vt:lpstr>Slide 119</vt:lpstr>
      <vt:lpstr>Deer Flat Dam Nampa Idaho</vt:lpstr>
      <vt:lpstr>Slide 121</vt:lpstr>
      <vt:lpstr>Slide 122</vt:lpstr>
      <vt:lpstr>Slide 123</vt:lpstr>
      <vt:lpstr>Separated Joint</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Conclusions</vt:lpstr>
      <vt:lpstr>QUESTIONS?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33</cp:revision>
  <dcterms:created xsi:type="dcterms:W3CDTF">2009-05-21T17:19:18Z</dcterms:created>
  <dcterms:modified xsi:type="dcterms:W3CDTF">2013-05-12T21:23:49Z</dcterms:modified>
</cp:coreProperties>
</file>