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59"/>
  </p:notesMasterIdLst>
  <p:handoutMasterIdLst>
    <p:handoutMasterId r:id="rId160"/>
  </p:handoutMasterIdLst>
  <p:sldIdLst>
    <p:sldId id="256" r:id="rId3"/>
    <p:sldId id="603" r:id="rId4"/>
    <p:sldId id="604" r:id="rId5"/>
    <p:sldId id="412" r:id="rId6"/>
    <p:sldId id="415" r:id="rId7"/>
    <p:sldId id="598" r:id="rId8"/>
    <p:sldId id="599" r:id="rId9"/>
    <p:sldId id="597" r:id="rId10"/>
    <p:sldId id="600" r:id="rId11"/>
    <p:sldId id="605" r:id="rId12"/>
    <p:sldId id="601" r:id="rId13"/>
    <p:sldId id="431" r:id="rId14"/>
    <p:sldId id="426" r:id="rId15"/>
    <p:sldId id="520" r:id="rId16"/>
    <p:sldId id="522" r:id="rId17"/>
    <p:sldId id="602" r:id="rId18"/>
    <p:sldId id="572" r:id="rId19"/>
    <p:sldId id="542" r:id="rId20"/>
    <p:sldId id="607" r:id="rId21"/>
    <p:sldId id="437" r:id="rId22"/>
    <p:sldId id="438" r:id="rId23"/>
    <p:sldId id="439" r:id="rId24"/>
    <p:sldId id="551" r:id="rId25"/>
    <p:sldId id="440" r:id="rId26"/>
    <p:sldId id="441" r:id="rId27"/>
    <p:sldId id="442" r:id="rId28"/>
    <p:sldId id="443" r:id="rId29"/>
    <p:sldId id="444" r:id="rId30"/>
    <p:sldId id="445" r:id="rId31"/>
    <p:sldId id="446" r:id="rId32"/>
    <p:sldId id="552" r:id="rId33"/>
    <p:sldId id="448" r:id="rId34"/>
    <p:sldId id="566" r:id="rId35"/>
    <p:sldId id="574" r:id="rId36"/>
    <p:sldId id="548" r:id="rId37"/>
    <p:sldId id="545" r:id="rId38"/>
    <p:sldId id="546" r:id="rId39"/>
    <p:sldId id="453" r:id="rId40"/>
    <p:sldId id="553" r:id="rId41"/>
    <p:sldId id="454" r:id="rId42"/>
    <p:sldId id="524" r:id="rId43"/>
    <p:sldId id="554" r:id="rId44"/>
    <p:sldId id="555" r:id="rId45"/>
    <p:sldId id="561" r:id="rId46"/>
    <p:sldId id="523" r:id="rId47"/>
    <p:sldId id="455" r:id="rId48"/>
    <p:sldId id="459" r:id="rId49"/>
    <p:sldId id="460" r:id="rId50"/>
    <p:sldId id="461" r:id="rId51"/>
    <p:sldId id="463" r:id="rId52"/>
    <p:sldId id="570" r:id="rId53"/>
    <p:sldId id="464" r:id="rId54"/>
    <p:sldId id="620" r:id="rId55"/>
    <p:sldId id="465" r:id="rId56"/>
    <p:sldId id="467" r:id="rId57"/>
    <p:sldId id="640" r:id="rId58"/>
    <p:sldId id="567" r:id="rId59"/>
    <p:sldId id="468" r:id="rId60"/>
    <p:sldId id="543" r:id="rId61"/>
    <p:sldId id="628" r:id="rId62"/>
    <p:sldId id="469" r:id="rId63"/>
    <p:sldId id="608" r:id="rId64"/>
    <p:sldId id="471" r:id="rId65"/>
    <p:sldId id="472" r:id="rId66"/>
    <p:sldId id="473" r:id="rId67"/>
    <p:sldId id="474" r:id="rId68"/>
    <p:sldId id="475" r:id="rId69"/>
    <p:sldId id="627" r:id="rId70"/>
    <p:sldId id="477" r:id="rId71"/>
    <p:sldId id="478" r:id="rId72"/>
    <p:sldId id="556" r:id="rId73"/>
    <p:sldId id="557" r:id="rId74"/>
    <p:sldId id="558" r:id="rId75"/>
    <p:sldId id="559" r:id="rId76"/>
    <p:sldId id="479" r:id="rId77"/>
    <p:sldId id="544" r:id="rId78"/>
    <p:sldId id="575" r:id="rId79"/>
    <p:sldId id="481" r:id="rId80"/>
    <p:sldId id="595" r:id="rId81"/>
    <p:sldId id="610" r:id="rId82"/>
    <p:sldId id="483" r:id="rId83"/>
    <p:sldId id="629" r:id="rId84"/>
    <p:sldId id="560" r:id="rId85"/>
    <p:sldId id="630" r:id="rId86"/>
    <p:sldId id="632" r:id="rId87"/>
    <p:sldId id="633" r:id="rId88"/>
    <p:sldId id="634" r:id="rId89"/>
    <p:sldId id="654" r:id="rId90"/>
    <p:sldId id="635" r:id="rId91"/>
    <p:sldId id="637" r:id="rId92"/>
    <p:sldId id="645" r:id="rId93"/>
    <p:sldId id="638" r:id="rId94"/>
    <p:sldId id="639" r:id="rId95"/>
    <p:sldId id="644" r:id="rId96"/>
    <p:sldId id="611" r:id="rId97"/>
    <p:sldId id="647" r:id="rId98"/>
    <p:sldId id="648" r:id="rId99"/>
    <p:sldId id="646" r:id="rId100"/>
    <p:sldId id="650" r:id="rId101"/>
    <p:sldId id="649" r:id="rId102"/>
    <p:sldId id="576" r:id="rId103"/>
    <p:sldId id="614" r:id="rId104"/>
    <p:sldId id="549" r:id="rId105"/>
    <p:sldId id="488" r:id="rId106"/>
    <p:sldId id="564" r:id="rId107"/>
    <p:sldId id="565" r:id="rId108"/>
    <p:sldId id="641" r:id="rId109"/>
    <p:sldId id="643" r:id="rId110"/>
    <p:sldId id="539" r:id="rId111"/>
    <p:sldId id="588" r:id="rId112"/>
    <p:sldId id="587" r:id="rId113"/>
    <p:sldId id="591" r:id="rId114"/>
    <p:sldId id="592" r:id="rId115"/>
    <p:sldId id="489" r:id="rId116"/>
    <p:sldId id="490" r:id="rId117"/>
    <p:sldId id="491" r:id="rId118"/>
    <p:sldId id="493" r:id="rId119"/>
    <p:sldId id="494" r:id="rId120"/>
    <p:sldId id="495" r:id="rId121"/>
    <p:sldId id="496" r:id="rId122"/>
    <p:sldId id="562" r:id="rId123"/>
    <p:sldId id="563" r:id="rId124"/>
    <p:sldId id="586" r:id="rId125"/>
    <p:sldId id="589" r:id="rId126"/>
    <p:sldId id="590" r:id="rId127"/>
    <p:sldId id="500" r:id="rId128"/>
    <p:sldId id="501" r:id="rId129"/>
    <p:sldId id="502" r:id="rId130"/>
    <p:sldId id="503" r:id="rId131"/>
    <p:sldId id="504" r:id="rId132"/>
    <p:sldId id="505" r:id="rId133"/>
    <p:sldId id="577" r:id="rId134"/>
    <p:sldId id="584" r:id="rId135"/>
    <p:sldId id="396" r:id="rId136"/>
    <p:sldId id="615" r:id="rId137"/>
    <p:sldId id="616" r:id="rId138"/>
    <p:sldId id="399" r:id="rId139"/>
    <p:sldId id="622" r:id="rId140"/>
    <p:sldId id="624" r:id="rId141"/>
    <p:sldId id="403" r:id="rId142"/>
    <p:sldId id="653" r:id="rId143"/>
    <p:sldId id="652" r:id="rId144"/>
    <p:sldId id="651" r:id="rId145"/>
    <p:sldId id="404" r:id="rId146"/>
    <p:sldId id="578" r:id="rId147"/>
    <p:sldId id="617" r:id="rId148"/>
    <p:sldId id="530" r:id="rId149"/>
    <p:sldId id="583" r:id="rId150"/>
    <p:sldId id="594" r:id="rId151"/>
    <p:sldId id="582" r:id="rId152"/>
    <p:sldId id="580" r:id="rId153"/>
    <p:sldId id="579" r:id="rId154"/>
    <p:sldId id="536" r:id="rId155"/>
    <p:sldId id="537" r:id="rId156"/>
    <p:sldId id="538" r:id="rId157"/>
    <p:sldId id="409" r:id="rId15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5432" autoAdjust="0"/>
    <p:restoredTop sz="87933" autoAdjust="0"/>
  </p:normalViewPr>
  <p:slideViewPr>
    <p:cSldViewPr>
      <p:cViewPr varScale="1">
        <p:scale>
          <a:sx n="90" d="100"/>
          <a:sy n="90" d="100"/>
        </p:scale>
        <p:origin x="-105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5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4872C01-7E8D-48C2-A940-E844DC82E8B3}" type="datetimeFigureOut">
              <a:rPr lang="en-US" smtClean="0"/>
              <a:pPr/>
              <a:t>5/13/2013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C569286-5C05-4A1F-8DBE-CBC549AF48C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B8B88B-E8DA-47DC-BFB3-47F49300674E}" type="datetimeFigureOut">
              <a:rPr lang="en-US" smtClean="0"/>
              <a:pPr/>
              <a:t>5/13/2013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EF08454-9D0B-4991-8BF1-055EDB5332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F08454-9D0B-4991-8BF1-055EDB533255}"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ftr" sz="quarter" idx="4"/>
          </p:nvPr>
        </p:nvSpPr>
        <p:spPr>
          <a:noFill/>
        </p:spPr>
        <p:txBody>
          <a:bodyPr/>
          <a:lstStyle/>
          <a:p>
            <a:r>
              <a:rPr lang="en-US" smtClean="0"/>
              <a:t>Dam Safety Terminology</a:t>
            </a:r>
          </a:p>
        </p:txBody>
      </p:sp>
      <p:sp>
        <p:nvSpPr>
          <p:cNvPr id="103427" name="Rectangle 7"/>
          <p:cNvSpPr>
            <a:spLocks noGrp="1" noChangeArrowheads="1"/>
          </p:cNvSpPr>
          <p:nvPr>
            <p:ph type="sldNum" sz="quarter" idx="5"/>
          </p:nvPr>
        </p:nvSpPr>
        <p:spPr>
          <a:noFill/>
        </p:spPr>
        <p:txBody>
          <a:bodyPr/>
          <a:lstStyle/>
          <a:p>
            <a:fld id="{BAF66659-9C43-4E12-94C8-6AE0C96CD758}" type="slidenum">
              <a:rPr lang="en-US" smtClean="0"/>
              <a:pPr/>
              <a:t>29</a:t>
            </a:fld>
            <a:endParaRPr lang="en-US" smtClean="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F08454-9D0B-4991-8BF1-055EDB533255}"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ftr" sz="quarter" idx="4"/>
          </p:nvPr>
        </p:nvSpPr>
        <p:spPr>
          <a:noFill/>
        </p:spPr>
        <p:txBody>
          <a:bodyPr/>
          <a:lstStyle/>
          <a:p>
            <a:r>
              <a:rPr lang="en-US" smtClean="0"/>
              <a:t>Dam Safety Terminology</a:t>
            </a:r>
          </a:p>
        </p:txBody>
      </p:sp>
      <p:sp>
        <p:nvSpPr>
          <p:cNvPr id="105475" name="Rectangle 7"/>
          <p:cNvSpPr>
            <a:spLocks noGrp="1" noChangeArrowheads="1"/>
          </p:cNvSpPr>
          <p:nvPr>
            <p:ph type="sldNum" sz="quarter" idx="5"/>
          </p:nvPr>
        </p:nvSpPr>
        <p:spPr>
          <a:noFill/>
        </p:spPr>
        <p:txBody>
          <a:bodyPr/>
          <a:lstStyle/>
          <a:p>
            <a:fld id="{EE60EA11-834A-4B16-91CD-DF1D20FD6B3E}" type="slidenum">
              <a:rPr lang="en-US" smtClean="0"/>
              <a:pPr/>
              <a:t>38</a:t>
            </a:fld>
            <a:endParaRPr lang="en-US" smtClean="0"/>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noFill/>
          <a:ln/>
        </p:spPr>
        <p:txBody>
          <a:bodyPr/>
          <a:lstStyle/>
          <a:p>
            <a:pPr eaLnBrk="1" hangingPunct="1"/>
            <a:endParaRPr lang="en-US" sz="2000" dirty="0" smtClean="0"/>
          </a:p>
        </p:txBody>
      </p:sp>
      <p:sp>
        <p:nvSpPr>
          <p:cNvPr id="105478" name="Line 4"/>
          <p:cNvSpPr>
            <a:spLocks noChangeShapeType="1"/>
          </p:cNvSpPr>
          <p:nvPr/>
        </p:nvSpPr>
        <p:spPr bwMode="auto">
          <a:xfrm>
            <a:off x="3497088" y="2477739"/>
            <a:ext cx="912001" cy="912082"/>
          </a:xfrm>
          <a:prstGeom prst="line">
            <a:avLst/>
          </a:prstGeom>
          <a:noFill/>
          <a:ln w="9525">
            <a:solidFill>
              <a:schemeClr val="tx1"/>
            </a:solidFill>
            <a:round/>
            <a:headEnd/>
            <a:tailEnd/>
          </a:ln>
        </p:spPr>
        <p:txBody>
          <a:bodyPr lIns="93177" tIns="46589" rIns="93177" bIns="46589"/>
          <a:lstStyle/>
          <a:p>
            <a:endParaRPr lang="en-US"/>
          </a:p>
        </p:txBody>
      </p:sp>
      <p:sp>
        <p:nvSpPr>
          <p:cNvPr id="105479" name="Text Box 5"/>
          <p:cNvSpPr txBox="1">
            <a:spLocks noChangeArrowheads="1"/>
          </p:cNvSpPr>
          <p:nvPr/>
        </p:nvSpPr>
        <p:spPr bwMode="auto">
          <a:xfrm>
            <a:off x="4258170" y="3313408"/>
            <a:ext cx="1671461" cy="312156"/>
          </a:xfrm>
          <a:prstGeom prst="rect">
            <a:avLst/>
          </a:prstGeom>
          <a:noFill/>
          <a:ln w="9525">
            <a:noFill/>
            <a:miter lim="800000"/>
            <a:headEnd/>
            <a:tailEnd/>
          </a:ln>
        </p:spPr>
        <p:txBody>
          <a:bodyPr lIns="90875" tIns="45438" rIns="90875" bIns="45438">
            <a:spAutoFit/>
          </a:bodyPr>
          <a:lstStyle/>
          <a:p>
            <a:pPr defTabSz="909126">
              <a:spcBef>
                <a:spcPct val="50000"/>
              </a:spcBef>
            </a:pPr>
            <a:r>
              <a:rPr lang="en-US" sz="1400" b="1" dirty="0"/>
              <a:t>Impervious Core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Grp="1" noChangeArrowheads="1"/>
          </p:cNvSpPr>
          <p:nvPr>
            <p:ph type="ftr" sz="quarter" idx="4"/>
          </p:nvPr>
        </p:nvSpPr>
        <p:spPr>
          <a:noFill/>
        </p:spPr>
        <p:txBody>
          <a:bodyPr/>
          <a:lstStyle/>
          <a:p>
            <a:r>
              <a:rPr lang="en-US" smtClean="0"/>
              <a:t>Dam Safety Terminology</a:t>
            </a:r>
          </a:p>
        </p:txBody>
      </p:sp>
      <p:sp>
        <p:nvSpPr>
          <p:cNvPr id="106499" name="Rectangle 7"/>
          <p:cNvSpPr>
            <a:spLocks noGrp="1" noChangeArrowheads="1"/>
          </p:cNvSpPr>
          <p:nvPr>
            <p:ph type="sldNum" sz="quarter" idx="5"/>
          </p:nvPr>
        </p:nvSpPr>
        <p:spPr>
          <a:noFill/>
        </p:spPr>
        <p:txBody>
          <a:bodyPr/>
          <a:lstStyle/>
          <a:p>
            <a:fld id="{61C4DF40-EDA4-4D16-9841-F29CE568EEF0}" type="slidenum">
              <a:rPr lang="en-US" smtClean="0"/>
              <a:pPr/>
              <a:t>40</a:t>
            </a:fld>
            <a:endParaRPr lang="en-US" smtClean="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xfrm>
            <a:off x="701040" y="4414084"/>
            <a:ext cx="5608320" cy="4526264"/>
          </a:xfrm>
          <a:noFill/>
          <a:ln/>
        </p:spPr>
        <p:txBody>
          <a:bodyPr/>
          <a:lstStyle/>
          <a:p>
            <a:pPr eaLnBrk="1" hangingPunct="1"/>
            <a:endParaRPr lang="en-US" sz="20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noFill/>
        </p:spPr>
        <p:txBody>
          <a:bodyPr/>
          <a:lstStyle/>
          <a:p>
            <a:r>
              <a:rPr lang="en-US" smtClean="0"/>
              <a:t>Dam Safety Terminology</a:t>
            </a:r>
          </a:p>
        </p:txBody>
      </p:sp>
      <p:sp>
        <p:nvSpPr>
          <p:cNvPr id="109571" name="Rectangle 7"/>
          <p:cNvSpPr>
            <a:spLocks noGrp="1" noChangeArrowheads="1"/>
          </p:cNvSpPr>
          <p:nvPr>
            <p:ph type="sldNum" sz="quarter" idx="5"/>
          </p:nvPr>
        </p:nvSpPr>
        <p:spPr>
          <a:noFill/>
        </p:spPr>
        <p:txBody>
          <a:bodyPr/>
          <a:lstStyle/>
          <a:p>
            <a:fld id="{516A0637-60F2-4FD2-906B-2D43E5D80F9A}" type="slidenum">
              <a:rPr lang="en-US" smtClean="0"/>
              <a:pPr/>
              <a:t>41</a:t>
            </a:fld>
            <a:endParaRPr lang="en-US" smtClean="0"/>
          </a:p>
        </p:txBody>
      </p:sp>
      <p:sp>
        <p:nvSpPr>
          <p:cNvPr id="109572"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smtClean="0"/>
              <a:t>Dam Safety Terminology</a:t>
            </a:r>
          </a:p>
        </p:txBody>
      </p:sp>
      <p:sp>
        <p:nvSpPr>
          <p:cNvPr id="108547" name="Rectangle 7"/>
          <p:cNvSpPr>
            <a:spLocks noGrp="1" noChangeArrowheads="1"/>
          </p:cNvSpPr>
          <p:nvPr>
            <p:ph type="sldNum" sz="quarter" idx="5"/>
          </p:nvPr>
        </p:nvSpPr>
        <p:spPr>
          <a:noFill/>
        </p:spPr>
        <p:txBody>
          <a:bodyPr/>
          <a:lstStyle/>
          <a:p>
            <a:fld id="{364CA6AB-DC49-4D36-BDBB-9BFB670BBFF6}" type="slidenum">
              <a:rPr lang="en-US" smtClean="0"/>
              <a:pPr/>
              <a:t>45</a:t>
            </a:fld>
            <a:endParaRPr lang="en-US" smtClean="0"/>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xfrm>
            <a:off x="701040" y="4171837"/>
            <a:ext cx="5608320" cy="4279141"/>
          </a:xfrm>
          <a:noFill/>
          <a:ln/>
        </p:spPr>
        <p:txBody>
          <a:bodyPr/>
          <a:lstStyle/>
          <a:p>
            <a:pPr eaLnBrk="1" hangingPunct="1"/>
            <a:endParaRPr lang="en-US" sz="20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ftr" sz="quarter" idx="4"/>
          </p:nvPr>
        </p:nvSpPr>
        <p:spPr>
          <a:noFill/>
        </p:spPr>
        <p:txBody>
          <a:bodyPr/>
          <a:lstStyle/>
          <a:p>
            <a:r>
              <a:rPr lang="en-US" smtClean="0"/>
              <a:t>Dam Safety Terminology</a:t>
            </a:r>
          </a:p>
        </p:txBody>
      </p:sp>
      <p:sp>
        <p:nvSpPr>
          <p:cNvPr id="107523" name="Rectangle 7"/>
          <p:cNvSpPr>
            <a:spLocks noGrp="1" noChangeArrowheads="1"/>
          </p:cNvSpPr>
          <p:nvPr>
            <p:ph type="sldNum" sz="quarter" idx="5"/>
          </p:nvPr>
        </p:nvSpPr>
        <p:spPr>
          <a:noFill/>
        </p:spPr>
        <p:txBody>
          <a:bodyPr/>
          <a:lstStyle/>
          <a:p>
            <a:fld id="{E441D126-0ABB-4FC7-8017-4D853A73670C}" type="slidenum">
              <a:rPr lang="en-US" smtClean="0"/>
              <a:pPr/>
              <a:t>46</a:t>
            </a:fld>
            <a:endParaRPr lang="en-US" smtClean="0"/>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p:spPr>
        <p:txBody>
          <a:bodyPr/>
          <a:lstStyle/>
          <a:p>
            <a:pPr eaLnBrk="1" hangingPunct="1">
              <a:lnSpc>
                <a:spcPct val="80000"/>
              </a:lnSpc>
            </a:pPr>
            <a:endParaRPr lang="en-US" sz="18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ftr" sz="quarter" idx="4"/>
          </p:nvPr>
        </p:nvSpPr>
        <p:spPr>
          <a:noFill/>
        </p:spPr>
        <p:txBody>
          <a:bodyPr/>
          <a:lstStyle/>
          <a:p>
            <a:r>
              <a:rPr lang="en-US" smtClean="0"/>
              <a:t>Dam Safety Terminology</a:t>
            </a:r>
          </a:p>
        </p:txBody>
      </p:sp>
      <p:sp>
        <p:nvSpPr>
          <p:cNvPr id="111619" name="Rectangle 7"/>
          <p:cNvSpPr>
            <a:spLocks noGrp="1" noChangeArrowheads="1"/>
          </p:cNvSpPr>
          <p:nvPr>
            <p:ph type="sldNum" sz="quarter" idx="5"/>
          </p:nvPr>
        </p:nvSpPr>
        <p:spPr>
          <a:noFill/>
        </p:spPr>
        <p:txBody>
          <a:bodyPr/>
          <a:lstStyle/>
          <a:p>
            <a:fld id="{766FA137-6588-48CE-AC22-F37B73163294}" type="slidenum">
              <a:rPr lang="en-US" smtClean="0"/>
              <a:pPr/>
              <a:t>47</a:t>
            </a:fld>
            <a:endParaRPr lang="en-US" smtClean="0"/>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ftr" sz="quarter" idx="4"/>
          </p:nvPr>
        </p:nvSpPr>
        <p:spPr>
          <a:noFill/>
        </p:spPr>
        <p:txBody>
          <a:bodyPr/>
          <a:lstStyle/>
          <a:p>
            <a:r>
              <a:rPr lang="en-US" smtClean="0"/>
              <a:t>Dam Safety Terminology</a:t>
            </a:r>
          </a:p>
        </p:txBody>
      </p:sp>
      <p:sp>
        <p:nvSpPr>
          <p:cNvPr id="113667" name="Rectangle 7"/>
          <p:cNvSpPr>
            <a:spLocks noGrp="1" noChangeArrowheads="1"/>
          </p:cNvSpPr>
          <p:nvPr>
            <p:ph type="sldNum" sz="quarter" idx="5"/>
          </p:nvPr>
        </p:nvSpPr>
        <p:spPr>
          <a:noFill/>
        </p:spPr>
        <p:txBody>
          <a:bodyPr/>
          <a:lstStyle/>
          <a:p>
            <a:fld id="{8020D448-5DDE-434B-88D8-2F6E28F8D21C}" type="slidenum">
              <a:rPr lang="en-US" smtClean="0"/>
              <a:pPr/>
              <a:t>50</a:t>
            </a:fld>
            <a:endParaRPr lang="en-US" smtClean="0"/>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p:cNvSpPr>
            <a:spLocks noGrp="1" noChangeArrowheads="1"/>
          </p:cNvSpPr>
          <p:nvPr>
            <p:ph type="ftr" sz="quarter" idx="4"/>
          </p:nvPr>
        </p:nvSpPr>
        <p:spPr>
          <a:noFill/>
        </p:spPr>
        <p:txBody>
          <a:bodyPr/>
          <a:lstStyle/>
          <a:p>
            <a:r>
              <a:rPr lang="en-US" smtClean="0"/>
              <a:t>Dam Safety Terminology</a:t>
            </a:r>
          </a:p>
        </p:txBody>
      </p:sp>
      <p:sp>
        <p:nvSpPr>
          <p:cNvPr id="114691" name="Rectangle 7"/>
          <p:cNvSpPr>
            <a:spLocks noGrp="1" noChangeArrowheads="1"/>
          </p:cNvSpPr>
          <p:nvPr>
            <p:ph type="sldNum" sz="quarter" idx="5"/>
          </p:nvPr>
        </p:nvSpPr>
        <p:spPr>
          <a:noFill/>
        </p:spPr>
        <p:txBody>
          <a:bodyPr/>
          <a:lstStyle/>
          <a:p>
            <a:fld id="{5C7CD7AB-2B04-4B37-BC53-F1A891BBBB5C}" type="slidenum">
              <a:rPr lang="en-US" smtClean="0"/>
              <a:pPr/>
              <a:t>52</a:t>
            </a:fld>
            <a:endParaRPr lang="en-US" smtClean="0"/>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1026"/>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249859" name="Rectangle 1027"/>
          <p:cNvSpPr>
            <a:spLocks noGrp="1" noChangeArrowheads="1"/>
          </p:cNvSpPr>
          <p:nvPr>
            <p:ph type="body" idx="1"/>
          </p:nvPr>
        </p:nvSpPr>
        <p:spPr bwMode="auto">
          <a:xfrm>
            <a:off x="935252" y="4415790"/>
            <a:ext cx="5139898" cy="4183380"/>
          </a:xfrm>
          <a:prstGeom prst="rect">
            <a:avLst/>
          </a:prstGeom>
          <a:noFill/>
          <a:ln w="12699">
            <a:miter lim="800000"/>
            <a:headEnd type="none" w="sm" len="sm"/>
            <a:tailEnd type="none" w="sm" len="sm"/>
          </a:ln>
        </p:spPr>
        <p:txBody>
          <a:bodyPr lIns="93164" tIns="46582" rIns="93164" bIns="46582"/>
          <a:lstStyle/>
          <a:p>
            <a:r>
              <a:rPr lang="en-US" dirty="0"/>
              <a:t>Shown here is a typical section of a concrete gravity dam.  Also shown are the forces acting on the dam.  Basically, a concrete gravity dam’s ability to stay in place is based on the fact that the weight of the dam provides frictional resistance that balances all other forces acting on it.  Drains which extend into the foundation and outlet into a drainage gallery are typically used in concrete gravity dams to control, collect and safely outlet the seepage that occurs through the foundation.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Grp="1" noChangeArrowheads="1"/>
          </p:cNvSpPr>
          <p:nvPr>
            <p:ph type="ftr" sz="quarter" idx="4"/>
          </p:nvPr>
        </p:nvSpPr>
        <p:spPr>
          <a:noFill/>
        </p:spPr>
        <p:txBody>
          <a:bodyPr/>
          <a:lstStyle/>
          <a:p>
            <a:r>
              <a:rPr lang="en-US" smtClean="0"/>
              <a:t>Dam Safety Terminology</a:t>
            </a:r>
          </a:p>
        </p:txBody>
      </p:sp>
      <p:sp>
        <p:nvSpPr>
          <p:cNvPr id="116739" name="Rectangle 7"/>
          <p:cNvSpPr>
            <a:spLocks noGrp="1" noChangeArrowheads="1"/>
          </p:cNvSpPr>
          <p:nvPr>
            <p:ph type="sldNum" sz="quarter" idx="5"/>
          </p:nvPr>
        </p:nvSpPr>
        <p:spPr>
          <a:noFill/>
        </p:spPr>
        <p:txBody>
          <a:bodyPr/>
          <a:lstStyle/>
          <a:p>
            <a:fld id="{3E6B313D-ADFB-4A13-92AC-0BFD2D5EC56C}" type="slidenum">
              <a:rPr lang="en-US" smtClean="0"/>
              <a:pPr/>
              <a:t>63</a:t>
            </a:fld>
            <a:endParaRPr lang="en-US" smtClean="0"/>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a:ln/>
        </p:spPr>
        <p:txBody>
          <a:bodyPr/>
          <a:lstStyle/>
          <a:p>
            <a:pPr eaLnBrk="1" hangingPunct="1"/>
            <a:endParaRPr lang="en-US" sz="2000" dirty="0" smtClean="0"/>
          </a:p>
        </p:txBody>
      </p:sp>
      <p:sp>
        <p:nvSpPr>
          <p:cNvPr id="116742" name="Freeform 13"/>
          <p:cNvSpPr>
            <a:spLocks/>
          </p:cNvSpPr>
          <p:nvPr/>
        </p:nvSpPr>
        <p:spPr bwMode="auto">
          <a:xfrm>
            <a:off x="2972930" y="2290772"/>
            <a:ext cx="1900273" cy="608054"/>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66FFFF"/>
            </a:solidFill>
            <a:round/>
            <a:headEnd/>
            <a:tailEnd/>
          </a:ln>
        </p:spPr>
        <p:txBody>
          <a:bodyPr wrap="none" lIns="93177" tIns="46589" rIns="93177" bIns="46589" anchor="ctr"/>
          <a:lstStyle/>
          <a:p>
            <a:endParaRPr lang="en-US"/>
          </a:p>
        </p:txBody>
      </p:sp>
      <p:sp>
        <p:nvSpPr>
          <p:cNvPr id="148494" name="Text Box 14"/>
          <p:cNvSpPr txBox="1">
            <a:spLocks noChangeArrowheads="1"/>
          </p:cNvSpPr>
          <p:nvPr/>
        </p:nvSpPr>
        <p:spPr bwMode="auto">
          <a:xfrm>
            <a:off x="3505202" y="1713607"/>
            <a:ext cx="1223574" cy="281266"/>
          </a:xfrm>
          <a:prstGeom prst="rect">
            <a:avLst/>
          </a:prstGeom>
          <a:noFill/>
          <a:ln w="9525">
            <a:noFill/>
            <a:miter lim="800000"/>
            <a:headEnd/>
            <a:tailEnd/>
          </a:ln>
          <a:effectLst/>
        </p:spPr>
        <p:txBody>
          <a:bodyPr wrap="none" lIns="90875" tIns="45438" rIns="90875" bIns="45438">
            <a:spAutoFit/>
          </a:bodyPr>
          <a:lstStyle/>
          <a:p>
            <a:pPr defTabSz="909126" eaLnBrk="0" hangingPunct="0">
              <a:defRPr/>
            </a:pPr>
            <a:r>
              <a:rPr lang="en-US" sz="1200" dirty="0" err="1">
                <a:effectLst>
                  <a:outerShdw blurRad="38100" dist="38100" dir="2700000" algn="tl">
                    <a:srgbClr val="C0C0C0"/>
                  </a:outerShdw>
                </a:effectLst>
                <a:latin typeface="Times New Roman" pitchFamily="18" charset="0"/>
              </a:rPr>
              <a:t>Phreatic</a:t>
            </a:r>
            <a:r>
              <a:rPr lang="en-US" sz="1200" dirty="0">
                <a:effectLst>
                  <a:outerShdw blurRad="38100" dist="38100" dir="2700000" algn="tl">
                    <a:srgbClr val="C0C0C0"/>
                  </a:outerShdw>
                </a:effectLst>
                <a:latin typeface="Times New Roman" pitchFamily="18" charset="0"/>
              </a:rPr>
              <a:t> Surface</a:t>
            </a:r>
          </a:p>
        </p:txBody>
      </p:sp>
      <p:sp>
        <p:nvSpPr>
          <p:cNvPr id="116744" name="Line 15"/>
          <p:cNvSpPr>
            <a:spLocks noChangeShapeType="1"/>
          </p:cNvSpPr>
          <p:nvPr/>
        </p:nvSpPr>
        <p:spPr bwMode="auto">
          <a:xfrm flipH="1">
            <a:off x="3352661" y="1985119"/>
            <a:ext cx="684812" cy="456853"/>
          </a:xfrm>
          <a:prstGeom prst="line">
            <a:avLst/>
          </a:prstGeom>
          <a:noFill/>
          <a:ln w="9525">
            <a:solidFill>
              <a:srgbClr val="FF0000"/>
            </a:solidFill>
            <a:round/>
            <a:headEnd/>
            <a:tailEnd type="triangle" w="med" len="med"/>
          </a:ln>
        </p:spPr>
        <p:txBody>
          <a:bodyPr wrap="none" lIns="93177" tIns="46589" rIns="93177" bIns="46589"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ftr" sz="quarter" idx="4"/>
          </p:nvPr>
        </p:nvSpPr>
        <p:spPr>
          <a:noFill/>
        </p:spPr>
        <p:txBody>
          <a:bodyPr/>
          <a:lstStyle/>
          <a:p>
            <a:r>
              <a:rPr lang="en-US" smtClean="0"/>
              <a:t>Dam Safety Terminology</a:t>
            </a:r>
          </a:p>
        </p:txBody>
      </p:sp>
      <p:sp>
        <p:nvSpPr>
          <p:cNvPr id="117763" name="Rectangle 7"/>
          <p:cNvSpPr>
            <a:spLocks noGrp="1" noChangeArrowheads="1"/>
          </p:cNvSpPr>
          <p:nvPr>
            <p:ph type="sldNum" sz="quarter" idx="5"/>
          </p:nvPr>
        </p:nvSpPr>
        <p:spPr>
          <a:noFill/>
        </p:spPr>
        <p:txBody>
          <a:bodyPr/>
          <a:lstStyle/>
          <a:p>
            <a:fld id="{573508F9-839F-4BE3-84AD-1E8EF12BC3D7}" type="slidenum">
              <a:rPr lang="en-US" smtClean="0"/>
              <a:pPr/>
              <a:t>64</a:t>
            </a:fld>
            <a:endParaRPr lang="en-US" smtClean="0"/>
          </a:p>
        </p:txBody>
      </p:sp>
      <p:sp>
        <p:nvSpPr>
          <p:cNvPr id="117764" name="Rectangle 2"/>
          <p:cNvSpPr>
            <a:spLocks noGrp="1" noRot="1" noChangeAspect="1" noChangeArrowheads="1" noTextEdit="1"/>
          </p:cNvSpPr>
          <p:nvPr>
            <p:ph type="sldImg"/>
          </p:nvPr>
        </p:nvSpPr>
        <p:spPr>
          <a:ln/>
        </p:spPr>
      </p:sp>
      <p:sp>
        <p:nvSpPr>
          <p:cNvPr id="117765"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ftr" sz="quarter" idx="4"/>
          </p:nvPr>
        </p:nvSpPr>
        <p:spPr>
          <a:noFill/>
        </p:spPr>
        <p:txBody>
          <a:bodyPr/>
          <a:lstStyle/>
          <a:p>
            <a:r>
              <a:rPr lang="en-US" smtClean="0"/>
              <a:t>Dam Safety Terminology</a:t>
            </a:r>
          </a:p>
        </p:txBody>
      </p:sp>
      <p:sp>
        <p:nvSpPr>
          <p:cNvPr id="118787" name="Rectangle 7"/>
          <p:cNvSpPr>
            <a:spLocks noGrp="1" noChangeArrowheads="1"/>
          </p:cNvSpPr>
          <p:nvPr>
            <p:ph type="sldNum" sz="quarter" idx="5"/>
          </p:nvPr>
        </p:nvSpPr>
        <p:spPr>
          <a:noFill/>
        </p:spPr>
        <p:txBody>
          <a:bodyPr/>
          <a:lstStyle/>
          <a:p>
            <a:fld id="{FE751118-2D16-4D6D-8A21-A1AC23308B47}" type="slidenum">
              <a:rPr lang="en-US" smtClean="0"/>
              <a:pPr/>
              <a:t>65</a:t>
            </a:fld>
            <a:endParaRPr lang="en-US" smtClean="0"/>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ftr" sz="quarter" idx="4"/>
          </p:nvPr>
        </p:nvSpPr>
        <p:spPr>
          <a:noFill/>
        </p:spPr>
        <p:txBody>
          <a:bodyPr/>
          <a:lstStyle/>
          <a:p>
            <a:r>
              <a:rPr lang="en-US" smtClean="0"/>
              <a:t>Dam Safety Terminology</a:t>
            </a:r>
          </a:p>
        </p:txBody>
      </p:sp>
      <p:sp>
        <p:nvSpPr>
          <p:cNvPr id="119811" name="Rectangle 7"/>
          <p:cNvSpPr>
            <a:spLocks noGrp="1" noChangeArrowheads="1"/>
          </p:cNvSpPr>
          <p:nvPr>
            <p:ph type="sldNum" sz="quarter" idx="5"/>
          </p:nvPr>
        </p:nvSpPr>
        <p:spPr>
          <a:noFill/>
        </p:spPr>
        <p:txBody>
          <a:bodyPr/>
          <a:lstStyle/>
          <a:p>
            <a:fld id="{5FC74946-7D14-4EE9-8A45-4B780C39FF83}" type="slidenum">
              <a:rPr lang="en-US" smtClean="0"/>
              <a:pPr/>
              <a:t>66</a:t>
            </a:fld>
            <a:endParaRPr lang="en-US" smtClean="0"/>
          </a:p>
        </p:txBody>
      </p:sp>
      <p:sp>
        <p:nvSpPr>
          <p:cNvPr id="119812" name="Rectangle 2"/>
          <p:cNvSpPr>
            <a:spLocks noGrp="1" noRot="1" noChangeAspect="1" noChangeArrowheads="1" noTextEdit="1"/>
          </p:cNvSpPr>
          <p:nvPr>
            <p:ph type="sldImg"/>
          </p:nvPr>
        </p:nvSpPr>
        <p:spPr>
          <a:ln/>
        </p:spPr>
      </p:sp>
      <p:sp>
        <p:nvSpPr>
          <p:cNvPr id="119813"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ftr" sz="quarter" idx="4"/>
          </p:nvPr>
        </p:nvSpPr>
        <p:spPr>
          <a:noFill/>
        </p:spPr>
        <p:txBody>
          <a:bodyPr/>
          <a:lstStyle/>
          <a:p>
            <a:r>
              <a:rPr lang="en-US" smtClean="0"/>
              <a:t>Dam Safety Terminology</a:t>
            </a:r>
          </a:p>
        </p:txBody>
      </p:sp>
      <p:sp>
        <p:nvSpPr>
          <p:cNvPr id="120835" name="Rectangle 7"/>
          <p:cNvSpPr>
            <a:spLocks noGrp="1" noChangeArrowheads="1"/>
          </p:cNvSpPr>
          <p:nvPr>
            <p:ph type="sldNum" sz="quarter" idx="5"/>
          </p:nvPr>
        </p:nvSpPr>
        <p:spPr>
          <a:noFill/>
        </p:spPr>
        <p:txBody>
          <a:bodyPr/>
          <a:lstStyle/>
          <a:p>
            <a:fld id="{81FDB890-D684-4E85-AB91-9AE06D7E827D}" type="slidenum">
              <a:rPr lang="en-US" smtClean="0"/>
              <a:pPr/>
              <a:t>67</a:t>
            </a:fld>
            <a:endParaRPr lang="en-US" smtClean="0"/>
          </a:p>
        </p:txBody>
      </p:sp>
      <p:sp>
        <p:nvSpPr>
          <p:cNvPr id="120836" name="Rectangle 2"/>
          <p:cNvSpPr>
            <a:spLocks noGrp="1" noRot="1" noChangeAspect="1" noChangeArrowheads="1" noTextEdit="1"/>
          </p:cNvSpPr>
          <p:nvPr>
            <p:ph type="sldImg"/>
          </p:nvPr>
        </p:nvSpPr>
        <p:spPr>
          <a:ln/>
        </p:spPr>
      </p:sp>
      <p:sp>
        <p:nvSpPr>
          <p:cNvPr id="120837" name="Notes Placeholder 5"/>
          <p:cNvSpPr>
            <a:spLocks noGrp="1"/>
          </p:cNvSpPr>
          <p:nvPr/>
        </p:nvSpPr>
        <p:spPr bwMode="auto">
          <a:xfrm>
            <a:off x="701040" y="4414085"/>
            <a:ext cx="5608320" cy="4184843"/>
          </a:xfrm>
          <a:prstGeom prst="rect">
            <a:avLst/>
          </a:prstGeom>
          <a:noFill/>
          <a:ln w="9525">
            <a:noFill/>
            <a:miter lim="800000"/>
            <a:headEnd/>
            <a:tailEnd/>
          </a:ln>
        </p:spPr>
        <p:txBody>
          <a:bodyPr lIns="94045" tIns="47024" rIns="94045" bIns="47024"/>
          <a:lstStyle/>
          <a:p>
            <a:pPr>
              <a:spcBef>
                <a:spcPct val="30000"/>
              </a:spcBef>
            </a:pPr>
            <a:endParaRPr lang="en-US" sz="14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ftr" sz="quarter" idx="4"/>
          </p:nvPr>
        </p:nvSpPr>
        <p:spPr>
          <a:noFill/>
        </p:spPr>
        <p:txBody>
          <a:bodyPr/>
          <a:lstStyle/>
          <a:p>
            <a:r>
              <a:rPr lang="en-US" smtClean="0"/>
              <a:t>Dam Safety Terminology</a:t>
            </a:r>
          </a:p>
        </p:txBody>
      </p:sp>
      <p:sp>
        <p:nvSpPr>
          <p:cNvPr id="121859" name="Rectangle 7"/>
          <p:cNvSpPr>
            <a:spLocks noGrp="1" noChangeArrowheads="1"/>
          </p:cNvSpPr>
          <p:nvPr>
            <p:ph type="sldNum" sz="quarter" idx="5"/>
          </p:nvPr>
        </p:nvSpPr>
        <p:spPr>
          <a:noFill/>
        </p:spPr>
        <p:txBody>
          <a:bodyPr/>
          <a:lstStyle/>
          <a:p>
            <a:fld id="{F9AC55EF-98AD-4F14-8ED5-068AD3369201}" type="slidenum">
              <a:rPr lang="en-US" smtClean="0"/>
              <a:pPr/>
              <a:t>69</a:t>
            </a:fld>
            <a:endParaRPr lang="en-US" smtClean="0"/>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xfrm>
            <a:off x="701040" y="4336045"/>
            <a:ext cx="5608320" cy="4184843"/>
          </a:xfrm>
          <a:noFill/>
          <a:ln/>
        </p:spPr>
        <p:txBody>
          <a:bodyPr/>
          <a:lstStyle/>
          <a:p>
            <a:pPr eaLnBrk="1" hangingPunct="1"/>
            <a:endParaRPr lang="en-US" sz="20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ftr" sz="quarter" idx="4"/>
          </p:nvPr>
        </p:nvSpPr>
        <p:spPr>
          <a:noFill/>
        </p:spPr>
        <p:txBody>
          <a:bodyPr/>
          <a:lstStyle/>
          <a:p>
            <a:r>
              <a:rPr lang="en-US" smtClean="0"/>
              <a:t>Dam Safety Terminology</a:t>
            </a:r>
          </a:p>
        </p:txBody>
      </p:sp>
      <p:sp>
        <p:nvSpPr>
          <p:cNvPr id="122883" name="Rectangle 7"/>
          <p:cNvSpPr>
            <a:spLocks noGrp="1" noChangeArrowheads="1"/>
          </p:cNvSpPr>
          <p:nvPr>
            <p:ph type="sldNum" sz="quarter" idx="5"/>
          </p:nvPr>
        </p:nvSpPr>
        <p:spPr>
          <a:noFill/>
        </p:spPr>
        <p:txBody>
          <a:bodyPr/>
          <a:lstStyle/>
          <a:p>
            <a:fld id="{3EFE41BE-BB30-4E19-BBE0-81BFDE8A1AC2}" type="slidenum">
              <a:rPr lang="en-US" smtClean="0"/>
              <a:pPr/>
              <a:t>70</a:t>
            </a:fld>
            <a:endParaRPr lang="en-US" smtClean="0"/>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xfrm>
            <a:off x="701040" y="4258007"/>
            <a:ext cx="5608320" cy="4184843"/>
          </a:xfrm>
          <a:noFill/>
          <a:ln/>
        </p:spPr>
        <p:txBody>
          <a:bodyPr/>
          <a:lstStyle/>
          <a:p>
            <a:pPr eaLnBrk="1" hangingPunct="1"/>
            <a:endParaRPr lang="en-US" sz="200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a:t>Dam Safety Terminology</a:t>
            </a:r>
          </a:p>
        </p:txBody>
      </p:sp>
      <p:sp>
        <p:nvSpPr>
          <p:cNvPr id="5" name="Rectangle 7"/>
          <p:cNvSpPr>
            <a:spLocks noGrp="1" noChangeArrowheads="1"/>
          </p:cNvSpPr>
          <p:nvPr>
            <p:ph type="sldNum" sz="quarter" idx="5"/>
          </p:nvPr>
        </p:nvSpPr>
        <p:spPr>
          <a:ln/>
        </p:spPr>
        <p:txBody>
          <a:bodyPr/>
          <a:lstStyle/>
          <a:p>
            <a:fld id="{6AA26EC0-9DA2-4615-A4D2-508F18AFAAEC}" type="slidenum">
              <a:rPr lang="en-US"/>
              <a:pPr/>
              <a:t>76</a:t>
            </a:fld>
            <a:endParaRPr lang="en-US" dirty="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701040" y="4414088"/>
            <a:ext cx="5608320" cy="4659763"/>
          </a:xfrm>
        </p:spPr>
        <p:txBody>
          <a:bodyPr/>
          <a:lstStyle/>
          <a:p>
            <a:r>
              <a:rPr lang="en-US" dirty="0" smtClean="0"/>
              <a:t>Slide – Cross-section of Seven Oaks Dam</a:t>
            </a:r>
          </a:p>
          <a:p>
            <a:endParaRPr lang="en-US" dirty="0" smtClean="0"/>
          </a:p>
          <a:p>
            <a:r>
              <a:rPr lang="en-US" dirty="0" smtClean="0"/>
              <a:t>Shows that dams can have various zones with </a:t>
            </a:r>
            <a:r>
              <a:rPr lang="en-US" u="sng" dirty="0" smtClean="0"/>
              <a:t>Many </a:t>
            </a:r>
            <a:r>
              <a:rPr lang="en-US" u="sng" dirty="0"/>
              <a:t>D</a:t>
            </a:r>
            <a:r>
              <a:rPr lang="en-US" u="sng" dirty="0" smtClean="0"/>
              <a:t>ifferent Materials</a:t>
            </a:r>
            <a:r>
              <a:rPr lang="en-US" dirty="0" smtClean="0"/>
              <a:t>.  Having different material could be difficult because you have to ship/bring in material.</a:t>
            </a:r>
          </a:p>
          <a:p>
            <a:endParaRPr lang="en-US" dirty="0" smtClean="0"/>
          </a:p>
          <a:p>
            <a:r>
              <a:rPr lang="en-US" dirty="0" smtClean="0"/>
              <a:t>Dams can also be made of one material – designed of waterproof material – this is called a </a:t>
            </a:r>
            <a:r>
              <a:rPr lang="en-US" b="1" dirty="0" smtClean="0"/>
              <a:t>HOMOGENEOUS</a:t>
            </a:r>
            <a:r>
              <a:rPr lang="en-US" dirty="0" smtClean="0"/>
              <a:t> section</a:t>
            </a:r>
          </a:p>
          <a:p>
            <a:endParaRPr lang="en-US" dirty="0" smtClean="0"/>
          </a:p>
          <a:p>
            <a:r>
              <a:rPr lang="en-US" b="1" dirty="0" smtClean="0"/>
              <a:t>CORE</a:t>
            </a:r>
            <a:r>
              <a:rPr lang="en-US" dirty="0" smtClean="0"/>
              <a:t> – Area designed to stop the water.  Call an impervious zone.</a:t>
            </a:r>
          </a:p>
          <a:p>
            <a:r>
              <a:rPr lang="en-US" dirty="0" smtClean="0"/>
              <a:t>Should water get past the core area then Filter and Drains (next section) can be used to take the water away.</a:t>
            </a:r>
          </a:p>
          <a:p>
            <a:endParaRPr lang="en-US" dirty="0" smtClean="0"/>
          </a:p>
          <a:p>
            <a:r>
              <a:rPr lang="en-US" dirty="0" smtClean="0"/>
              <a:t>Shell – provide protection  and support to the impervious core</a:t>
            </a:r>
          </a:p>
          <a:p>
            <a:r>
              <a:rPr lang="en-US" dirty="0" smtClean="0"/>
              <a:t>Upstream pervious zone afford stability against rapid drawdown</a:t>
            </a:r>
          </a:p>
          <a:p>
            <a:r>
              <a:rPr lang="en-US" dirty="0" smtClean="0"/>
              <a:t>Downstream zone act as a drain to control the line of seepage</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F08454-9D0B-4991-8BF1-055EDB533255}" type="slidenum">
              <a:rPr lang="en-US" smtClean="0"/>
              <a:pPr/>
              <a:t>82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8616A17-7FBB-4858-B9D0-0A15C6537337}" type="slidenum">
              <a:rPr lang="en-US" smtClean="0"/>
              <a:pPr/>
              <a:t>105</a:t>
            </a:fld>
            <a:endParaRPr lang="en-US"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lIns="93027" tIns="46513" rIns="93027" bIns="46513"/>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F08454-9D0B-4991-8BF1-055EDB533255}" type="slidenum">
              <a:rPr lang="en-US" smtClean="0"/>
              <a:pPr/>
              <a:t>11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EFD00C65-0EDC-4E5B-98DA-BB3FE2458D20}" type="slidenum">
              <a:rPr lang="en-US" smtClean="0"/>
              <a:pPr/>
              <a:t>106</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lIns="93027" tIns="46513" rIns="93027" bIns="46513"/>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129028" name="Footer Placeholder 3"/>
          <p:cNvSpPr>
            <a:spLocks noGrp="1"/>
          </p:cNvSpPr>
          <p:nvPr>
            <p:ph type="ftr" sz="quarter" idx="4"/>
          </p:nvPr>
        </p:nvSpPr>
        <p:spPr>
          <a:noFill/>
        </p:spPr>
        <p:txBody>
          <a:bodyPr/>
          <a:lstStyle/>
          <a:p>
            <a:r>
              <a:rPr lang="en-US" smtClean="0"/>
              <a:t>Dam Safety Terminology</a:t>
            </a:r>
          </a:p>
        </p:txBody>
      </p:sp>
      <p:sp>
        <p:nvSpPr>
          <p:cNvPr id="129029" name="Slide Number Placeholder 4"/>
          <p:cNvSpPr>
            <a:spLocks noGrp="1"/>
          </p:cNvSpPr>
          <p:nvPr>
            <p:ph type="sldNum" sz="quarter" idx="5"/>
          </p:nvPr>
        </p:nvSpPr>
        <p:spPr>
          <a:noFill/>
        </p:spPr>
        <p:txBody>
          <a:bodyPr/>
          <a:lstStyle/>
          <a:p>
            <a:fld id="{BA244DBC-AF8E-456A-BA04-7305514A78D0}" type="slidenum">
              <a:rPr lang="en-US" smtClean="0"/>
              <a:pPr/>
              <a:t>111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129028" name="Footer Placeholder 3"/>
          <p:cNvSpPr>
            <a:spLocks noGrp="1"/>
          </p:cNvSpPr>
          <p:nvPr>
            <p:ph type="ftr" sz="quarter" idx="4"/>
          </p:nvPr>
        </p:nvSpPr>
        <p:spPr>
          <a:noFill/>
        </p:spPr>
        <p:txBody>
          <a:bodyPr/>
          <a:lstStyle/>
          <a:p>
            <a:r>
              <a:rPr lang="en-US" smtClean="0"/>
              <a:t>Dam Safety Terminology</a:t>
            </a:r>
          </a:p>
        </p:txBody>
      </p:sp>
      <p:sp>
        <p:nvSpPr>
          <p:cNvPr id="129029" name="Slide Number Placeholder 4"/>
          <p:cNvSpPr>
            <a:spLocks noGrp="1"/>
          </p:cNvSpPr>
          <p:nvPr>
            <p:ph type="sldNum" sz="quarter" idx="5"/>
          </p:nvPr>
        </p:nvSpPr>
        <p:spPr>
          <a:noFill/>
        </p:spPr>
        <p:txBody>
          <a:bodyPr/>
          <a:lstStyle/>
          <a:p>
            <a:fld id="{BA244DBC-AF8E-456A-BA04-7305514A78D0}" type="slidenum">
              <a:rPr lang="en-US" smtClean="0"/>
              <a:pPr/>
              <a:t>112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ftr" sz="quarter" idx="4"/>
          </p:nvPr>
        </p:nvSpPr>
        <p:spPr>
          <a:noFill/>
        </p:spPr>
        <p:txBody>
          <a:bodyPr/>
          <a:lstStyle/>
          <a:p>
            <a:r>
              <a:rPr lang="en-US" smtClean="0"/>
              <a:t>Dam Safety Terminology</a:t>
            </a:r>
          </a:p>
        </p:txBody>
      </p:sp>
      <p:sp>
        <p:nvSpPr>
          <p:cNvPr id="128003" name="Rectangle 7"/>
          <p:cNvSpPr>
            <a:spLocks noGrp="1" noChangeArrowheads="1"/>
          </p:cNvSpPr>
          <p:nvPr>
            <p:ph type="sldNum" sz="quarter" idx="5"/>
          </p:nvPr>
        </p:nvSpPr>
        <p:spPr>
          <a:noFill/>
        </p:spPr>
        <p:txBody>
          <a:bodyPr/>
          <a:lstStyle/>
          <a:p>
            <a:fld id="{696F4D7B-67B1-44AE-9A99-B5F70FE0F1E1}" type="slidenum">
              <a:rPr lang="en-US" smtClean="0"/>
              <a:pPr/>
              <a:t>114</a:t>
            </a:fld>
            <a:endParaRPr lang="en-US" smtClean="0"/>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F08454-9D0B-4991-8BF1-055EDB533255}" type="slidenum">
              <a:rPr lang="en-US" smtClean="0"/>
              <a:pPr/>
              <a:t>115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15721" lvl="1" indent="-457861" eaLnBrk="0" hangingPunct="0"/>
            <a:r>
              <a:rPr lang="en-US" sz="1400" dirty="0" smtClean="0">
                <a:solidFill>
                  <a:schemeClr val="accent2"/>
                </a:solidFill>
              </a:rPr>
              <a:t>Most common causes of dam failures:</a:t>
            </a:r>
          </a:p>
          <a:p>
            <a:pPr marL="915721" lvl="1" indent="-457861" eaLnBrk="0" hangingPunct="0">
              <a:buFontTx/>
              <a:buChar char="•"/>
            </a:pPr>
            <a:r>
              <a:rPr lang="en-US" sz="1400" dirty="0" smtClean="0">
                <a:solidFill>
                  <a:schemeClr val="accent2"/>
                </a:solidFill>
              </a:rPr>
              <a:t>Overtopping</a:t>
            </a:r>
          </a:p>
          <a:p>
            <a:pPr marL="915721" lvl="1" indent="-457861" eaLnBrk="0" hangingPunct="0">
              <a:buFontTx/>
              <a:buChar char="•"/>
            </a:pPr>
            <a:r>
              <a:rPr lang="en-US" sz="1400" dirty="0" smtClean="0">
                <a:solidFill>
                  <a:schemeClr val="accent2"/>
                </a:solidFill>
              </a:rPr>
              <a:t>Structural failure</a:t>
            </a:r>
          </a:p>
          <a:p>
            <a:pPr marL="915721" lvl="1" indent="-457861" eaLnBrk="0" hangingPunct="0">
              <a:buFontTx/>
              <a:buChar char="•"/>
            </a:pPr>
            <a:r>
              <a:rPr lang="en-US" sz="1400" dirty="0" smtClean="0">
                <a:solidFill>
                  <a:schemeClr val="accent2"/>
                </a:solidFill>
              </a:rPr>
              <a:t>Stability failure</a:t>
            </a:r>
          </a:p>
          <a:p>
            <a:pPr marL="915721" lvl="1" indent="-457861" eaLnBrk="0" hangingPunct="0">
              <a:buFontTx/>
              <a:buChar char="•"/>
            </a:pPr>
            <a:r>
              <a:rPr lang="en-US" sz="1400" dirty="0" smtClean="0">
                <a:solidFill>
                  <a:schemeClr val="accent2"/>
                </a:solidFill>
              </a:rPr>
              <a:t>Cracking </a:t>
            </a:r>
          </a:p>
          <a:p>
            <a:pPr marL="915721" lvl="1" indent="-457861" eaLnBrk="0" hangingPunct="0">
              <a:buFontTx/>
              <a:buChar char="•"/>
            </a:pPr>
            <a:r>
              <a:rPr lang="en-US" sz="1400" dirty="0" smtClean="0">
                <a:solidFill>
                  <a:schemeClr val="accent2"/>
                </a:solidFill>
              </a:rPr>
              <a:t>Poor maintenance </a:t>
            </a:r>
          </a:p>
          <a:p>
            <a:pPr marL="915721" lvl="1" indent="-457861" eaLnBrk="0" hangingPunct="0">
              <a:buFontTx/>
              <a:buChar char="•"/>
            </a:pPr>
            <a:r>
              <a:rPr lang="en-US" sz="1400" dirty="0" smtClean="0">
                <a:solidFill>
                  <a:schemeClr val="accent2"/>
                </a:solidFill>
              </a:rPr>
              <a:t>Piping</a:t>
            </a:r>
            <a:endParaRPr lang="en-US" sz="1400" dirty="0"/>
          </a:p>
        </p:txBody>
      </p:sp>
      <p:sp>
        <p:nvSpPr>
          <p:cNvPr id="4" name="Footer Placeholder 3"/>
          <p:cNvSpPr>
            <a:spLocks noGrp="1"/>
          </p:cNvSpPr>
          <p:nvPr>
            <p:ph type="ftr" sz="quarter" idx="10"/>
          </p:nvPr>
        </p:nvSpPr>
        <p:spPr/>
        <p:txBody>
          <a:bodyPr/>
          <a:lstStyle/>
          <a:p>
            <a:r>
              <a:rPr lang="en-US" dirty="0" smtClean="0"/>
              <a:t>Dam Safety Terminology</a:t>
            </a:r>
            <a:endParaRPr lang="en-US" dirty="0"/>
          </a:p>
        </p:txBody>
      </p:sp>
      <p:sp>
        <p:nvSpPr>
          <p:cNvPr id="5" name="Slide Number Placeholder 4"/>
          <p:cNvSpPr>
            <a:spLocks noGrp="1"/>
          </p:cNvSpPr>
          <p:nvPr>
            <p:ph type="sldNum" sz="quarter" idx="11"/>
          </p:nvPr>
        </p:nvSpPr>
        <p:spPr/>
        <p:txBody>
          <a:bodyPr/>
          <a:lstStyle/>
          <a:p>
            <a:fld id="{FC01C034-395A-4A38-822B-5D50CC537085}" type="slidenum">
              <a:rPr lang="en-US" smtClean="0"/>
              <a:pPr/>
              <a:t>134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15721" lvl="1" indent="-457861" eaLnBrk="0" hangingPunct="0"/>
            <a:r>
              <a:rPr lang="en-US" sz="1400" dirty="0" smtClean="0">
                <a:solidFill>
                  <a:schemeClr val="accent2"/>
                </a:solidFill>
              </a:rPr>
              <a:t>Most common causes of dam failures:</a:t>
            </a:r>
          </a:p>
          <a:p>
            <a:pPr marL="915721" lvl="1" indent="-457861" eaLnBrk="0" hangingPunct="0">
              <a:buFontTx/>
              <a:buChar char="•"/>
            </a:pPr>
            <a:r>
              <a:rPr lang="en-US" sz="1400" dirty="0" smtClean="0">
                <a:solidFill>
                  <a:schemeClr val="accent2"/>
                </a:solidFill>
              </a:rPr>
              <a:t>Overtopping</a:t>
            </a:r>
          </a:p>
          <a:p>
            <a:pPr marL="915721" lvl="1" indent="-457861" eaLnBrk="0" hangingPunct="0">
              <a:buFontTx/>
              <a:buChar char="•"/>
            </a:pPr>
            <a:r>
              <a:rPr lang="en-US" sz="1400" dirty="0" smtClean="0">
                <a:solidFill>
                  <a:schemeClr val="accent2"/>
                </a:solidFill>
              </a:rPr>
              <a:t>Structural failure</a:t>
            </a:r>
          </a:p>
          <a:p>
            <a:pPr marL="915721" lvl="1" indent="-457861" eaLnBrk="0" hangingPunct="0">
              <a:buFontTx/>
              <a:buChar char="•"/>
            </a:pPr>
            <a:r>
              <a:rPr lang="en-US" sz="1400" dirty="0" smtClean="0">
                <a:solidFill>
                  <a:schemeClr val="accent2"/>
                </a:solidFill>
              </a:rPr>
              <a:t>Stability failure</a:t>
            </a:r>
          </a:p>
          <a:p>
            <a:pPr marL="915721" lvl="1" indent="-457861" eaLnBrk="0" hangingPunct="0">
              <a:buFontTx/>
              <a:buChar char="•"/>
            </a:pPr>
            <a:r>
              <a:rPr lang="en-US" sz="1400" dirty="0" smtClean="0">
                <a:solidFill>
                  <a:schemeClr val="accent2"/>
                </a:solidFill>
              </a:rPr>
              <a:t>Cracking </a:t>
            </a:r>
          </a:p>
          <a:p>
            <a:pPr marL="915721" lvl="1" indent="-457861" eaLnBrk="0" hangingPunct="0">
              <a:buFontTx/>
              <a:buChar char="•"/>
            </a:pPr>
            <a:r>
              <a:rPr lang="en-US" sz="1400" dirty="0" smtClean="0">
                <a:solidFill>
                  <a:schemeClr val="accent2"/>
                </a:solidFill>
              </a:rPr>
              <a:t>Poor maintenance </a:t>
            </a:r>
          </a:p>
          <a:p>
            <a:pPr marL="915721" lvl="1" indent="-457861" eaLnBrk="0" hangingPunct="0">
              <a:buFontTx/>
              <a:buChar char="•"/>
            </a:pPr>
            <a:r>
              <a:rPr lang="en-US" sz="1400" dirty="0" smtClean="0">
                <a:solidFill>
                  <a:schemeClr val="accent2"/>
                </a:solidFill>
              </a:rPr>
              <a:t>Piping</a:t>
            </a:r>
            <a:endParaRPr lang="en-US" sz="1400" dirty="0"/>
          </a:p>
        </p:txBody>
      </p:sp>
      <p:sp>
        <p:nvSpPr>
          <p:cNvPr id="4" name="Footer Placeholder 3"/>
          <p:cNvSpPr>
            <a:spLocks noGrp="1"/>
          </p:cNvSpPr>
          <p:nvPr>
            <p:ph type="ftr" sz="quarter" idx="10"/>
          </p:nvPr>
        </p:nvSpPr>
        <p:spPr/>
        <p:txBody>
          <a:bodyPr/>
          <a:lstStyle/>
          <a:p>
            <a:r>
              <a:rPr lang="en-US" dirty="0" smtClean="0"/>
              <a:t>Dam Safety Terminology</a:t>
            </a:r>
            <a:endParaRPr lang="en-US" dirty="0"/>
          </a:p>
        </p:txBody>
      </p:sp>
      <p:sp>
        <p:nvSpPr>
          <p:cNvPr id="5" name="Slide Number Placeholder 4"/>
          <p:cNvSpPr>
            <a:spLocks noGrp="1"/>
          </p:cNvSpPr>
          <p:nvPr>
            <p:ph type="sldNum" sz="quarter" idx="11"/>
          </p:nvPr>
        </p:nvSpPr>
        <p:spPr/>
        <p:txBody>
          <a:bodyPr/>
          <a:lstStyle/>
          <a:p>
            <a:fld id="{FC01C034-395A-4A38-822B-5D50CC537085}" type="slidenum">
              <a:rPr lang="en-US" smtClean="0"/>
              <a:pPr/>
              <a:t>135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15721" lvl="1" indent="-457861" eaLnBrk="0" hangingPunct="0"/>
            <a:r>
              <a:rPr lang="en-US" sz="1400" dirty="0" smtClean="0">
                <a:solidFill>
                  <a:schemeClr val="accent2"/>
                </a:solidFill>
              </a:rPr>
              <a:t>Most common causes of dam failures:</a:t>
            </a:r>
          </a:p>
          <a:p>
            <a:pPr marL="915721" lvl="1" indent="-457861" eaLnBrk="0" hangingPunct="0">
              <a:buFontTx/>
              <a:buChar char="•"/>
            </a:pPr>
            <a:r>
              <a:rPr lang="en-US" sz="1400" dirty="0" smtClean="0">
                <a:solidFill>
                  <a:schemeClr val="accent2"/>
                </a:solidFill>
              </a:rPr>
              <a:t>Overtopping</a:t>
            </a:r>
          </a:p>
          <a:p>
            <a:pPr marL="915721" lvl="1" indent="-457861" eaLnBrk="0" hangingPunct="0">
              <a:buFontTx/>
              <a:buChar char="•"/>
            </a:pPr>
            <a:r>
              <a:rPr lang="en-US" sz="1400" dirty="0" smtClean="0">
                <a:solidFill>
                  <a:schemeClr val="accent2"/>
                </a:solidFill>
              </a:rPr>
              <a:t>Structural failure</a:t>
            </a:r>
          </a:p>
          <a:p>
            <a:pPr marL="915721" lvl="1" indent="-457861" eaLnBrk="0" hangingPunct="0">
              <a:buFontTx/>
              <a:buChar char="•"/>
            </a:pPr>
            <a:r>
              <a:rPr lang="en-US" sz="1400" dirty="0" smtClean="0">
                <a:solidFill>
                  <a:schemeClr val="accent2"/>
                </a:solidFill>
              </a:rPr>
              <a:t>Stability failure</a:t>
            </a:r>
          </a:p>
          <a:p>
            <a:pPr marL="915721" lvl="1" indent="-457861" eaLnBrk="0" hangingPunct="0">
              <a:buFontTx/>
              <a:buChar char="•"/>
            </a:pPr>
            <a:r>
              <a:rPr lang="en-US" sz="1400" dirty="0" smtClean="0">
                <a:solidFill>
                  <a:schemeClr val="accent2"/>
                </a:solidFill>
              </a:rPr>
              <a:t>Cracking </a:t>
            </a:r>
          </a:p>
          <a:p>
            <a:pPr marL="915721" lvl="1" indent="-457861" eaLnBrk="0" hangingPunct="0">
              <a:buFontTx/>
              <a:buChar char="•"/>
            </a:pPr>
            <a:r>
              <a:rPr lang="en-US" sz="1400" dirty="0" smtClean="0">
                <a:solidFill>
                  <a:schemeClr val="accent2"/>
                </a:solidFill>
              </a:rPr>
              <a:t>Poor maintenance </a:t>
            </a:r>
          </a:p>
          <a:p>
            <a:pPr marL="915721" lvl="1" indent="-457861" eaLnBrk="0" hangingPunct="0">
              <a:buFontTx/>
              <a:buChar char="•"/>
            </a:pPr>
            <a:r>
              <a:rPr lang="en-US" sz="1400" dirty="0" smtClean="0">
                <a:solidFill>
                  <a:schemeClr val="accent2"/>
                </a:solidFill>
              </a:rPr>
              <a:t>Piping</a:t>
            </a:r>
            <a:endParaRPr lang="en-US" sz="1400" dirty="0"/>
          </a:p>
        </p:txBody>
      </p:sp>
      <p:sp>
        <p:nvSpPr>
          <p:cNvPr id="4" name="Footer Placeholder 3"/>
          <p:cNvSpPr>
            <a:spLocks noGrp="1"/>
          </p:cNvSpPr>
          <p:nvPr>
            <p:ph type="ftr" sz="quarter" idx="10"/>
          </p:nvPr>
        </p:nvSpPr>
        <p:spPr/>
        <p:txBody>
          <a:bodyPr/>
          <a:lstStyle/>
          <a:p>
            <a:r>
              <a:rPr lang="en-US" dirty="0" smtClean="0"/>
              <a:t>Dam Safety Terminology</a:t>
            </a:r>
            <a:endParaRPr lang="en-US" dirty="0"/>
          </a:p>
        </p:txBody>
      </p:sp>
      <p:sp>
        <p:nvSpPr>
          <p:cNvPr id="5" name="Slide Number Placeholder 4"/>
          <p:cNvSpPr>
            <a:spLocks noGrp="1"/>
          </p:cNvSpPr>
          <p:nvPr>
            <p:ph type="sldNum" sz="quarter" idx="11"/>
          </p:nvPr>
        </p:nvSpPr>
        <p:spPr/>
        <p:txBody>
          <a:bodyPr/>
          <a:lstStyle/>
          <a:p>
            <a:fld id="{FC01C034-395A-4A38-822B-5D50CC537085}" type="slidenum">
              <a:rPr lang="en-US" smtClean="0"/>
              <a:pPr/>
              <a:t>136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a:t>Dam Safety Terminology</a:t>
            </a:r>
          </a:p>
        </p:txBody>
      </p:sp>
      <p:sp>
        <p:nvSpPr>
          <p:cNvPr id="5" name="Rectangle 7"/>
          <p:cNvSpPr>
            <a:spLocks noGrp="1" noChangeArrowheads="1"/>
          </p:cNvSpPr>
          <p:nvPr>
            <p:ph type="sldNum" sz="quarter" idx="5"/>
          </p:nvPr>
        </p:nvSpPr>
        <p:spPr>
          <a:ln/>
        </p:spPr>
        <p:txBody>
          <a:bodyPr/>
          <a:lstStyle/>
          <a:p>
            <a:fld id="{A40D38D0-00B2-4B27-8C3F-AC7BECDEA073}" type="slidenum">
              <a:rPr lang="en-US"/>
              <a:pPr/>
              <a:t>137</a:t>
            </a:fld>
            <a:endParaRPr lang="en-US"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a:spcBef>
                <a:spcPct val="0"/>
              </a:spcBef>
            </a:pPr>
            <a:r>
              <a:rPr lang="en-US" dirty="0" smtClean="0"/>
              <a:t>Structural failure of the materials used in dam construction is a common cause of dam failure.  As shown here, failure of a spillway side wall will obstruct flow and cause washing out of a dam.</a:t>
            </a:r>
          </a:p>
          <a:p>
            <a:endParaRPr lang="en-US" dirty="0" smtClean="0"/>
          </a:p>
          <a:p>
            <a:r>
              <a:rPr lang="en-US" dirty="0" smtClean="0"/>
              <a:t>Walls of a spillway – Upheaval of the spillway floor.</a:t>
            </a:r>
          </a:p>
          <a:p>
            <a:r>
              <a:rPr lang="en-US" dirty="0" smtClean="0"/>
              <a:t>________</a:t>
            </a:r>
          </a:p>
          <a:p>
            <a:endParaRPr lang="en-US" dirty="0" smtClean="0"/>
          </a:p>
          <a:p>
            <a:r>
              <a:rPr lang="en-US" dirty="0" smtClean="0"/>
              <a:t>SF of various parts of the spillway or various parts of the outlet structure can cause failure of a dam through a breach.</a:t>
            </a:r>
          </a:p>
          <a:p>
            <a:pPr>
              <a:spcBef>
                <a:spcPct val="0"/>
              </a:spcBef>
            </a:pP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a:t>Dam Safety Terminology</a:t>
            </a:r>
          </a:p>
        </p:txBody>
      </p:sp>
      <p:sp>
        <p:nvSpPr>
          <p:cNvPr id="5" name="Rectangle 7"/>
          <p:cNvSpPr>
            <a:spLocks noGrp="1" noChangeArrowheads="1"/>
          </p:cNvSpPr>
          <p:nvPr>
            <p:ph type="sldNum" sz="quarter" idx="5"/>
          </p:nvPr>
        </p:nvSpPr>
        <p:spPr>
          <a:ln/>
        </p:spPr>
        <p:txBody>
          <a:bodyPr/>
          <a:lstStyle/>
          <a:p>
            <a:fld id="{79C23160-370F-4909-90F2-82069D937F5C}" type="slidenum">
              <a:rPr lang="en-US"/>
              <a:pPr/>
              <a:t>140</a:t>
            </a:fld>
            <a:endParaRPr lang="en-US" dirty="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dirty="0" smtClean="0"/>
              <a:t>Planting trees or allowing trees to grow on a dam is a dangerous practice, since trees may be blown over at the roots, forming a hole in the dam.  Their root systems also encourage piping through the dam, as well as wildlife damage.  Brush growth on a dam can conceal holes or other defects in the dam, and also invites wildlife, which may burrow into the embankment.</a:t>
            </a:r>
          </a:p>
          <a:p>
            <a:endParaRPr lang="en-US" dirty="0" smtClean="0"/>
          </a:p>
          <a:p>
            <a:r>
              <a:rPr lang="en-US" dirty="0" smtClean="0"/>
              <a:t>__________</a:t>
            </a:r>
          </a:p>
          <a:p>
            <a:endParaRPr lang="en-US" dirty="0" smtClean="0"/>
          </a:p>
          <a:p>
            <a:r>
              <a:rPr lang="en-US" dirty="0" smtClean="0"/>
              <a:t>Regardless of the cause of the dam failure the most common cause of  whatever it is inadequate maintenance.  Allowing trees to grow on the dam is not a good practice.  They form holes and roots and when the trees die the stumps and roots die leaving holes in the dam.  They can encourage PIPING and SEEPAGE through the dam they attract wildlife, dig hole in the dam and it makes the dam extremely hard to inspect, to know what is going on</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248835" name="Rectangle 3"/>
          <p:cNvSpPr>
            <a:spLocks noGrp="1" noChangeArrowheads="1"/>
          </p:cNvSpPr>
          <p:nvPr>
            <p:ph type="body" idx="1"/>
          </p:nvPr>
        </p:nvSpPr>
        <p:spPr bwMode="auto">
          <a:xfrm>
            <a:off x="935252" y="4415790"/>
            <a:ext cx="5139898" cy="4183380"/>
          </a:xfrm>
          <a:prstGeom prst="rect">
            <a:avLst/>
          </a:prstGeom>
          <a:noFill/>
          <a:ln w="12699">
            <a:miter lim="800000"/>
            <a:headEnd type="none" w="sm" len="sm"/>
            <a:tailEnd type="none" w="sm" len="sm"/>
          </a:ln>
        </p:spPr>
        <p:txBody>
          <a:bodyPr lIns="93164" tIns="46582" rIns="93164" bIns="46582"/>
          <a:lstStyle/>
          <a:p>
            <a:pPr algn="just"/>
            <a:r>
              <a:rPr lang="en-US"/>
              <a:t>Shown here are typical sections for earth and rock fill dams.  The common theme in all these different types of sections is that there is an impermeable barrier to the flow of water, and there is also a collection system for whatever seepage that does occur.  Furthermore, both the upstream and downstream slopes have to be stable for various upstream and downstream pool levels.  In all cases there is a spillway provided to pass excess runoff if the storage capacity of the reservoir is exceeded by a severe storm event.</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a:t>Dam Safety Terminology</a:t>
            </a:r>
          </a:p>
        </p:txBody>
      </p:sp>
      <p:sp>
        <p:nvSpPr>
          <p:cNvPr id="5" name="Rectangle 7"/>
          <p:cNvSpPr>
            <a:spLocks noGrp="1" noChangeArrowheads="1"/>
          </p:cNvSpPr>
          <p:nvPr>
            <p:ph type="sldNum" sz="quarter" idx="5"/>
          </p:nvPr>
        </p:nvSpPr>
        <p:spPr>
          <a:ln/>
        </p:spPr>
        <p:txBody>
          <a:bodyPr/>
          <a:lstStyle/>
          <a:p>
            <a:fld id="{853A10D4-590D-4100-B395-B23AD1184402}" type="slidenum">
              <a:rPr lang="en-US"/>
              <a:pPr/>
              <a:t>144</a:t>
            </a:fld>
            <a:endParaRPr lang="en-US" dirty="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701040" y="4414087"/>
            <a:ext cx="5608320" cy="4507151"/>
          </a:xfrm>
        </p:spPr>
        <p:txBody>
          <a:bodyPr/>
          <a:lstStyle/>
          <a:p>
            <a:pPr defTabSz="921924">
              <a:spcBef>
                <a:spcPct val="0"/>
              </a:spcBef>
              <a:tabLst>
                <a:tab pos="131248" algn="l"/>
              </a:tabLst>
            </a:pPr>
            <a:r>
              <a:rPr lang="en-US" b="1" dirty="0" smtClean="0">
                <a:solidFill>
                  <a:srgbClr val="000000"/>
                </a:solidFill>
                <a:latin typeface="Arial" pitchFamily="34" charset="0"/>
                <a:ea typeface="Times New Roman" pitchFamily="18" charset="0"/>
              </a:rPr>
              <a:t>Piping –  </a:t>
            </a:r>
            <a:r>
              <a:rPr lang="en-US" dirty="0" smtClean="0">
                <a:solidFill>
                  <a:srgbClr val="000000"/>
                </a:solidFill>
                <a:latin typeface="Arial" pitchFamily="34" charset="0"/>
                <a:ea typeface="Times New Roman" pitchFamily="18" charset="0"/>
              </a:rPr>
              <a:t>The progressive development of internal erosion by seepage.</a:t>
            </a:r>
            <a:endParaRPr lang="en-US" sz="1000" dirty="0" smtClean="0">
              <a:latin typeface="Arial" pitchFamily="34" charset="0"/>
            </a:endParaRPr>
          </a:p>
          <a:p>
            <a:endParaRPr lang="en-US" dirty="0" smtClean="0"/>
          </a:p>
          <a:p>
            <a:pPr>
              <a:lnSpc>
                <a:spcPct val="90000"/>
              </a:lnSpc>
            </a:pPr>
            <a:r>
              <a:rPr lang="en-US" dirty="0" smtClean="0"/>
              <a:t>This picture illustrates one reason for keeping dams clear of trees.  Roots within a dam often lead to uncontrolled seepage, which results in piping, the progressive development of internal erosion through an embankment.</a:t>
            </a:r>
          </a:p>
          <a:p>
            <a:pPr>
              <a:lnSpc>
                <a:spcPct val="90000"/>
              </a:lnSpc>
            </a:pPr>
            <a:endParaRPr lang="en-US" dirty="0" smtClean="0"/>
          </a:p>
          <a:p>
            <a:pPr>
              <a:lnSpc>
                <a:spcPct val="90000"/>
              </a:lnSpc>
            </a:pPr>
            <a:r>
              <a:rPr lang="en-US" dirty="0" smtClean="0"/>
              <a:t>Shows one of the most common mode of failure in dams, PIPING erosion which is progressing at such a rate that it is able to take part of the dam  material with it</a:t>
            </a:r>
          </a:p>
          <a:p>
            <a:pPr>
              <a:lnSpc>
                <a:spcPct val="90000"/>
              </a:lnSpc>
            </a:pPr>
            <a:endParaRPr lang="en-US" dirty="0" smtClean="0"/>
          </a:p>
          <a:p>
            <a:pPr>
              <a:lnSpc>
                <a:spcPct val="90000"/>
              </a:lnSpc>
            </a:pPr>
            <a:r>
              <a:rPr lang="en-US" dirty="0" smtClean="0"/>
              <a:t>If it continues long enough piping will progress upstream resulting in an open tunnel completely through the embankment.  PIPING can occur through the embankment or through the foundation of the dam.</a:t>
            </a:r>
          </a:p>
          <a:p>
            <a:pPr>
              <a:lnSpc>
                <a:spcPct val="90000"/>
              </a:lnSpc>
            </a:pPr>
            <a:r>
              <a:rPr lang="en-US" dirty="0" smtClean="0"/>
              <a:t>Piping &amp; seepage accounts for 20% of national dam failures.  This includes internal erosion caused by seepage, seepage and erosion along hydraulic structures, leakage through animal burrows and cracks in the dam.</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a:t>Dam Safety Terminology</a:t>
            </a:r>
          </a:p>
        </p:txBody>
      </p:sp>
      <p:sp>
        <p:nvSpPr>
          <p:cNvPr id="5" name="Rectangle 7"/>
          <p:cNvSpPr>
            <a:spLocks noGrp="1" noChangeArrowheads="1"/>
          </p:cNvSpPr>
          <p:nvPr>
            <p:ph type="sldNum" sz="quarter" idx="5"/>
          </p:nvPr>
        </p:nvSpPr>
        <p:spPr>
          <a:ln/>
        </p:spPr>
        <p:txBody>
          <a:bodyPr/>
          <a:lstStyle/>
          <a:p>
            <a:fld id="{26253BF8-B11B-4666-80F5-226B0F53F9AB}" type="slidenum">
              <a:rPr lang="en-US"/>
              <a:pPr/>
              <a:t>156</a:t>
            </a:fld>
            <a:endParaRPr lang="en-US" dirty="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en-US" smtClean="0"/>
              <a:t>Dam Safety Terminology</a:t>
            </a:r>
          </a:p>
        </p:txBody>
      </p:sp>
      <p:sp>
        <p:nvSpPr>
          <p:cNvPr id="102403" name="Rectangle 7"/>
          <p:cNvSpPr>
            <a:spLocks noGrp="1" noChangeArrowheads="1"/>
          </p:cNvSpPr>
          <p:nvPr>
            <p:ph type="sldNum" sz="quarter" idx="5"/>
          </p:nvPr>
        </p:nvSpPr>
        <p:spPr>
          <a:noFill/>
        </p:spPr>
        <p:txBody>
          <a:bodyPr/>
          <a:lstStyle/>
          <a:p>
            <a:fld id="{0E7AA1D3-8688-42D2-9B67-0446D743433A}" type="slidenum">
              <a:rPr lang="en-US" smtClean="0"/>
              <a:pPr/>
              <a:t>18</a:t>
            </a:fld>
            <a:endParaRPr lang="en-US" smtClean="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xfrm>
            <a:off x="701040" y="4414083"/>
            <a:ext cx="5608320" cy="4578290"/>
          </a:xfrm>
          <a:noFill/>
          <a:ln/>
        </p:spPr>
        <p:txBody>
          <a:bodyPr/>
          <a:lstStyle/>
          <a:p>
            <a:pPr eaLnBrk="1" hangingPunct="1"/>
            <a:endParaRPr lang="en-US" sz="2000" dirty="0" smtClean="0"/>
          </a:p>
          <a:p>
            <a:pPr eaLnBrk="1" hangingPunct="1"/>
            <a:endParaRPr lang="en-US" sz="20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noFill/>
        </p:spPr>
        <p:txBody>
          <a:bodyPr/>
          <a:lstStyle/>
          <a:p>
            <a:r>
              <a:rPr lang="en-US" smtClean="0"/>
              <a:t>Dam Safety Terminology</a:t>
            </a:r>
          </a:p>
        </p:txBody>
      </p:sp>
      <p:sp>
        <p:nvSpPr>
          <p:cNvPr id="99331" name="Rectangle 7"/>
          <p:cNvSpPr>
            <a:spLocks noGrp="1" noChangeArrowheads="1"/>
          </p:cNvSpPr>
          <p:nvPr>
            <p:ph type="sldNum" sz="quarter" idx="5"/>
          </p:nvPr>
        </p:nvSpPr>
        <p:spPr>
          <a:noFill/>
        </p:spPr>
        <p:txBody>
          <a:bodyPr/>
          <a:lstStyle/>
          <a:p>
            <a:fld id="{A8DE8910-64D0-49DE-ADFD-2AFE2F1922F6}" type="slidenum">
              <a:rPr lang="en-US" smtClean="0"/>
              <a:pPr/>
              <a:t>19</a:t>
            </a:fld>
            <a:endParaRPr lang="en-US" smtClean="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a:noFill/>
        </p:spPr>
        <p:txBody>
          <a:bodyPr/>
          <a:lstStyle/>
          <a:p>
            <a:r>
              <a:rPr lang="en-US" smtClean="0"/>
              <a:t>Dam Safety Terminology</a:t>
            </a:r>
          </a:p>
        </p:txBody>
      </p:sp>
      <p:sp>
        <p:nvSpPr>
          <p:cNvPr id="100355" name="Rectangle 7"/>
          <p:cNvSpPr>
            <a:spLocks noGrp="1" noChangeArrowheads="1"/>
          </p:cNvSpPr>
          <p:nvPr>
            <p:ph type="sldNum" sz="quarter" idx="5"/>
          </p:nvPr>
        </p:nvSpPr>
        <p:spPr>
          <a:noFill/>
        </p:spPr>
        <p:txBody>
          <a:bodyPr/>
          <a:lstStyle/>
          <a:p>
            <a:fld id="{E41754AB-2C51-4547-954F-20AA763D6865}" type="slidenum">
              <a:rPr lang="en-US" smtClean="0"/>
              <a:pPr/>
              <a:t>21</a:t>
            </a:fld>
            <a:endParaRPr lang="en-US" smtClean="0"/>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p:spPr>
        <p:txBody>
          <a:bodyPr/>
          <a:lstStyle/>
          <a:p>
            <a:pPr eaLnBrk="1" hangingPunct="1"/>
            <a:endParaRPr lang="en-US" sz="20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ftr" sz="quarter" idx="4"/>
          </p:nvPr>
        </p:nvSpPr>
        <p:spPr>
          <a:noFill/>
        </p:spPr>
        <p:txBody>
          <a:bodyPr/>
          <a:lstStyle/>
          <a:p>
            <a:r>
              <a:rPr lang="en-US" smtClean="0"/>
              <a:t>Dam Safety Terminology</a:t>
            </a:r>
          </a:p>
        </p:txBody>
      </p:sp>
      <p:sp>
        <p:nvSpPr>
          <p:cNvPr id="101379" name="Rectangle 7"/>
          <p:cNvSpPr>
            <a:spLocks noGrp="1" noChangeArrowheads="1"/>
          </p:cNvSpPr>
          <p:nvPr>
            <p:ph type="sldNum" sz="quarter" idx="5"/>
          </p:nvPr>
        </p:nvSpPr>
        <p:spPr>
          <a:noFill/>
        </p:spPr>
        <p:txBody>
          <a:bodyPr/>
          <a:lstStyle/>
          <a:p>
            <a:fld id="{1106001C-9BD1-4318-8026-EC1705B65BB5}" type="slidenum">
              <a:rPr lang="en-US" smtClean="0"/>
              <a:pPr/>
              <a:t>25</a:t>
            </a:fld>
            <a:endParaRPr lang="en-US" smtClean="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xfrm>
            <a:off x="701040" y="4300278"/>
            <a:ext cx="5608320" cy="4692097"/>
          </a:xfrm>
          <a:noFill/>
          <a:ln/>
        </p:spPr>
        <p:txBody>
          <a:bodyPr/>
          <a:lstStyle/>
          <a:p>
            <a:pPr eaLnBrk="1" hangingPunct="1"/>
            <a:endParaRPr lang="en-US" sz="20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en-US" smtClean="0"/>
              <a:t>Dam Safety Terminology</a:t>
            </a:r>
          </a:p>
        </p:txBody>
      </p:sp>
      <p:sp>
        <p:nvSpPr>
          <p:cNvPr id="102403" name="Rectangle 7"/>
          <p:cNvSpPr>
            <a:spLocks noGrp="1" noChangeArrowheads="1"/>
          </p:cNvSpPr>
          <p:nvPr>
            <p:ph type="sldNum" sz="quarter" idx="5"/>
          </p:nvPr>
        </p:nvSpPr>
        <p:spPr>
          <a:noFill/>
        </p:spPr>
        <p:txBody>
          <a:bodyPr/>
          <a:lstStyle/>
          <a:p>
            <a:fld id="{0E7AA1D3-8688-42D2-9B67-0446D743433A}" type="slidenum">
              <a:rPr lang="en-US" smtClean="0"/>
              <a:pPr/>
              <a:t>28</a:t>
            </a:fld>
            <a:endParaRPr lang="en-US" smtClean="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xfrm>
            <a:off x="701040" y="4414083"/>
            <a:ext cx="5608320" cy="4578290"/>
          </a:xfrm>
          <a:noFill/>
          <a:ln/>
        </p:spPr>
        <p:txBody>
          <a:bodyPr/>
          <a:lstStyle/>
          <a:p>
            <a:pPr eaLnBrk="1" hangingPunct="1"/>
            <a:endParaRPr lang="en-US" sz="2000" dirty="0" smtClean="0"/>
          </a:p>
          <a:p>
            <a:pPr eaLnBrk="1" hangingPunct="1"/>
            <a:endParaRPr lang="en-US" sz="20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40386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4"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se.Hernandez@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 Id="rId4" Type="http://schemas.openxmlformats.org/officeDocument/2006/relationships/image" Target="../media/image110.jpeg"/></Relationships>
</file>

<file path=ppt/slides/_rels/slide1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2400" y="152400"/>
            <a:ext cx="7772400" cy="1470025"/>
          </a:xfrm>
        </p:spPr>
        <p:txBody>
          <a:bodyPr/>
          <a:lstStyle/>
          <a:p>
            <a:r>
              <a:rPr lang="en-US" dirty="0" smtClean="0"/>
              <a:t>Dam Terminology</a:t>
            </a:r>
            <a:endParaRPr lang="en-US" dirty="0"/>
          </a:p>
        </p:txBody>
      </p:sp>
      <p:sp>
        <p:nvSpPr>
          <p:cNvPr id="4100" name="Text Box 4"/>
          <p:cNvSpPr txBox="1">
            <a:spLocks noChangeArrowheads="1"/>
          </p:cNvSpPr>
          <p:nvPr/>
        </p:nvSpPr>
        <p:spPr bwMode="auto">
          <a:xfrm>
            <a:off x="152400" y="1676400"/>
            <a:ext cx="4648200" cy="2185214"/>
          </a:xfrm>
          <a:prstGeom prst="rect">
            <a:avLst/>
          </a:prstGeom>
          <a:noFill/>
          <a:ln w="9525">
            <a:noFill/>
            <a:miter lim="800000"/>
            <a:headEnd/>
            <a:tailEnd/>
          </a:ln>
          <a:effectLst/>
        </p:spPr>
        <p:txBody>
          <a:bodyPr wrap="square">
            <a:spAutoFit/>
          </a:bodyPr>
          <a:lstStyle/>
          <a:p>
            <a:r>
              <a:rPr lang="en-US" sz="1600" b="1" dirty="0" smtClean="0"/>
              <a:t>José </a:t>
            </a:r>
            <a:r>
              <a:rPr lang="en-US" sz="1600" b="1" dirty="0" err="1" smtClean="0"/>
              <a:t>Hernández</a:t>
            </a:r>
            <a:r>
              <a:rPr lang="en-US" sz="1600" b="1" dirty="0" smtClean="0"/>
              <a:t>, P.E.</a:t>
            </a:r>
          </a:p>
          <a:p>
            <a:r>
              <a:rPr lang="en-US" sz="1600" dirty="0" smtClean="0"/>
              <a:t>Regional Geotechnical Engineer</a:t>
            </a:r>
          </a:p>
          <a:p>
            <a:r>
              <a:rPr lang="en-US" sz="1600" dirty="0" smtClean="0"/>
              <a:t>U.S. Army Corps of Engineers</a:t>
            </a:r>
          </a:p>
          <a:p>
            <a:r>
              <a:rPr lang="en-US" sz="1600" dirty="0" smtClean="0"/>
              <a:t>South Atlantic Division    </a:t>
            </a:r>
          </a:p>
          <a:p>
            <a:r>
              <a:rPr lang="en-US" sz="1600" dirty="0" smtClean="0">
                <a:hlinkClick r:id="rId2"/>
              </a:rPr>
              <a:t>Jose.Hernandez@usace.army.mil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5" name="Picture 3"/>
          <p:cNvPicPr>
            <a:picLocks noChangeAspect="1" noChangeArrowheads="1"/>
          </p:cNvPicPr>
          <p:nvPr/>
        </p:nvPicPr>
        <p:blipFill>
          <a:blip r:embed="rId2" cstate="print"/>
          <a:srcRect/>
          <a:stretch>
            <a:fillRect/>
          </a:stretch>
        </p:blipFill>
        <p:spPr bwMode="auto">
          <a:xfrm>
            <a:off x="3953562" y="1600200"/>
            <a:ext cx="5190438" cy="389309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latin typeface="Arial" pitchFamily="34" charset="0"/>
                <a:cs typeface="Arial" pitchFamily="34" charset="0"/>
              </a:rPr>
              <a:t>RCC Dam</a:t>
            </a:r>
            <a:br>
              <a:rPr lang="en-US" sz="4000" b="1" dirty="0" smtClean="0">
                <a:effectLst>
                  <a:outerShdw blurRad="38100" dist="38100" dir="2700000" algn="tl">
                    <a:srgbClr val="000000">
                      <a:alpha val="43137"/>
                    </a:srgbClr>
                  </a:outerShdw>
                </a:effectLst>
                <a:latin typeface="Arial" pitchFamily="34" charset="0"/>
                <a:cs typeface="Arial" pitchFamily="34" charset="0"/>
              </a:rPr>
            </a:br>
            <a:r>
              <a:rPr lang="en-US" sz="2800" b="1" dirty="0" smtClean="0">
                <a:effectLst>
                  <a:outerShdw blurRad="38100" dist="38100" dir="2700000" algn="tl">
                    <a:srgbClr val="000000">
                      <a:alpha val="43137"/>
                    </a:srgbClr>
                  </a:outerShdw>
                </a:effectLst>
                <a:latin typeface="Arial" pitchFamily="34" charset="0"/>
                <a:cs typeface="Arial" pitchFamily="34" charset="0"/>
              </a:rPr>
              <a:t>(Roller-Compacted Concrete)</a:t>
            </a:r>
            <a:endParaRPr lang="en-US" sz="2800" dirty="0"/>
          </a:p>
        </p:txBody>
      </p:sp>
      <p:pic>
        <p:nvPicPr>
          <p:cNvPr id="233474" name="Picture 2"/>
          <p:cNvPicPr>
            <a:picLocks noChangeAspect="1" noChangeArrowheads="1"/>
          </p:cNvPicPr>
          <p:nvPr/>
        </p:nvPicPr>
        <p:blipFill>
          <a:blip r:embed="rId3" cstate="print"/>
          <a:srcRect/>
          <a:stretch>
            <a:fillRect/>
          </a:stretch>
        </p:blipFill>
        <p:spPr bwMode="auto">
          <a:xfrm>
            <a:off x="0" y="3474016"/>
            <a:ext cx="4511674" cy="3383984"/>
          </a:xfrm>
          <a:prstGeom prst="rect">
            <a:avLst/>
          </a:prstGeom>
          <a:noFill/>
          <a:ln w="9525">
            <a:noFill/>
            <a:miter lim="800000"/>
            <a:headEnd/>
            <a:tailEnd/>
          </a:ln>
          <a:effectLst/>
        </p:spPr>
      </p:pic>
      <p:sp>
        <p:nvSpPr>
          <p:cNvPr id="6" name="TextBox 5"/>
          <p:cNvSpPr txBox="1"/>
          <p:nvPr/>
        </p:nvSpPr>
        <p:spPr>
          <a:xfrm>
            <a:off x="4038600" y="1676400"/>
            <a:ext cx="2971800" cy="369332"/>
          </a:xfrm>
          <a:prstGeom prst="rect">
            <a:avLst/>
          </a:prstGeom>
          <a:noFill/>
        </p:spPr>
        <p:txBody>
          <a:bodyPr wrap="square" rtlCol="0">
            <a:spAutoFit/>
          </a:bodyPr>
          <a:lstStyle/>
          <a:p>
            <a:r>
              <a:rPr lang="en-US" b="1" dirty="0" err="1" smtClean="0"/>
              <a:t>Portugués</a:t>
            </a:r>
            <a:r>
              <a:rPr lang="en-US" b="1" dirty="0" smtClean="0"/>
              <a:t> Dam</a:t>
            </a:r>
            <a:endParaRPr lang="en-US" b="1" dirty="0"/>
          </a:p>
        </p:txBody>
      </p:sp>
      <p:sp>
        <p:nvSpPr>
          <p:cNvPr id="7" name="TextBox 6"/>
          <p:cNvSpPr txBox="1"/>
          <p:nvPr/>
        </p:nvSpPr>
        <p:spPr>
          <a:xfrm>
            <a:off x="152400" y="3581400"/>
            <a:ext cx="2971800" cy="369332"/>
          </a:xfrm>
          <a:prstGeom prst="rect">
            <a:avLst/>
          </a:prstGeom>
          <a:noFill/>
        </p:spPr>
        <p:txBody>
          <a:bodyPr wrap="square" rtlCol="0">
            <a:spAutoFit/>
          </a:bodyPr>
          <a:lstStyle/>
          <a:p>
            <a:r>
              <a:rPr lang="en-US" b="1" dirty="0" err="1" smtClean="0">
                <a:solidFill>
                  <a:srgbClr val="FFFF00"/>
                </a:solidFill>
              </a:rPr>
              <a:t>Portugués</a:t>
            </a:r>
            <a:r>
              <a:rPr lang="en-US" b="1" dirty="0" smtClean="0">
                <a:solidFill>
                  <a:srgbClr val="FFFF00"/>
                </a:solidFill>
              </a:rPr>
              <a:t> Dam</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Crack/Joint Measuring Devices</a:t>
            </a:r>
            <a:endParaRPr lang="en-US" sz="4000" dirty="0"/>
          </a:p>
        </p:txBody>
      </p:sp>
      <p:pic>
        <p:nvPicPr>
          <p:cNvPr id="232450" name="Picture 2"/>
          <p:cNvPicPr>
            <a:picLocks noGrp="1" noChangeAspect="1" noChangeArrowheads="1"/>
          </p:cNvPicPr>
          <p:nvPr>
            <p:ph sz="half" idx="1"/>
          </p:nvPr>
        </p:nvPicPr>
        <p:blipFill>
          <a:blip r:embed="rId2" cstate="print"/>
          <a:srcRect/>
          <a:stretch>
            <a:fillRect/>
          </a:stretch>
        </p:blipFill>
        <p:spPr bwMode="auto">
          <a:xfrm>
            <a:off x="457200" y="2479440"/>
            <a:ext cx="4038600" cy="2127719"/>
          </a:xfrm>
          <a:prstGeom prst="rect">
            <a:avLst/>
          </a:prstGeom>
          <a:noFill/>
          <a:ln w="9525">
            <a:noFill/>
            <a:miter lim="800000"/>
            <a:headEnd/>
            <a:tailEnd/>
          </a:ln>
        </p:spPr>
      </p:pic>
      <p:pic>
        <p:nvPicPr>
          <p:cNvPr id="232451" name="Picture 3"/>
          <p:cNvPicPr>
            <a:picLocks noGrp="1" noChangeAspect="1" noChangeArrowheads="1"/>
          </p:cNvPicPr>
          <p:nvPr>
            <p:ph sz="half" idx="2"/>
          </p:nvPr>
        </p:nvPicPr>
        <p:blipFill>
          <a:blip r:embed="rId3" cstate="print"/>
          <a:srcRect/>
          <a:stretch>
            <a:fillRect/>
          </a:stretch>
        </p:blipFill>
        <p:spPr bwMode="auto">
          <a:xfrm>
            <a:off x="4648200" y="1947191"/>
            <a:ext cx="4038600" cy="3192218"/>
          </a:xfrm>
          <a:prstGeom prst="rect">
            <a:avLst/>
          </a:prstGeom>
          <a:noFill/>
          <a:ln w="9525">
            <a:noFill/>
            <a:miter lim="800000"/>
            <a:headEnd/>
            <a:tailEnd/>
          </a:ln>
        </p:spPr>
      </p:pic>
      <p:sp>
        <p:nvSpPr>
          <p:cNvPr id="7" name="TextBox 6"/>
          <p:cNvSpPr txBox="1"/>
          <p:nvPr/>
        </p:nvSpPr>
        <p:spPr>
          <a:xfrm>
            <a:off x="685800" y="4724400"/>
            <a:ext cx="3581400" cy="369332"/>
          </a:xfrm>
          <a:prstGeom prst="rect">
            <a:avLst/>
          </a:prstGeom>
          <a:noFill/>
        </p:spPr>
        <p:txBody>
          <a:bodyPr wrap="square" rtlCol="0">
            <a:spAutoFit/>
          </a:bodyPr>
          <a:lstStyle/>
          <a:p>
            <a:pPr algn="ctr"/>
            <a:r>
              <a:rPr lang="en-US" dirty="0" smtClean="0"/>
              <a:t>Tape Measure and Straight Edge</a:t>
            </a:r>
            <a:endParaRPr lang="en-US" dirty="0"/>
          </a:p>
        </p:txBody>
      </p:sp>
      <p:sp>
        <p:nvSpPr>
          <p:cNvPr id="8" name="TextBox 7"/>
          <p:cNvSpPr txBox="1"/>
          <p:nvPr/>
        </p:nvSpPr>
        <p:spPr>
          <a:xfrm>
            <a:off x="4953000" y="5257800"/>
            <a:ext cx="3581400" cy="369332"/>
          </a:xfrm>
          <a:prstGeom prst="rect">
            <a:avLst/>
          </a:prstGeom>
          <a:noFill/>
        </p:spPr>
        <p:txBody>
          <a:bodyPr wrap="square" rtlCol="0">
            <a:spAutoFit/>
          </a:bodyPr>
          <a:lstStyle/>
          <a:p>
            <a:pPr algn="ctr"/>
            <a:r>
              <a:rPr lang="en-US" dirty="0" smtClean="0"/>
              <a:t>“L” Shaped Gage</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buSzPct val="100000"/>
              <a:defRPr/>
            </a:pPr>
            <a:r>
              <a:rPr lang="en-US" sz="3600" dirty="0" smtClean="0"/>
              <a:t>Classification</a:t>
            </a:r>
            <a:endParaRPr lang="en-US" sz="3600" b="1" dirty="0" smtClean="0">
              <a:solidFill>
                <a:srgbClr val="FF0000"/>
              </a:solidFill>
            </a:endParaRPr>
          </a:p>
          <a:p>
            <a:pPr lvl="0">
              <a:buSzPct val="100000"/>
              <a:defRPr/>
            </a:pPr>
            <a:r>
              <a:rPr lang="en-US" sz="3600" dirty="0" smtClean="0"/>
              <a:t>Parts of a Dam</a:t>
            </a:r>
          </a:p>
          <a:p>
            <a:pPr lvl="0">
              <a:buClr>
                <a:schemeClr val="tx1"/>
              </a:buClr>
              <a:defRPr/>
            </a:pPr>
            <a:r>
              <a:rPr lang="en-US" sz="3600" dirty="0" smtClean="0"/>
              <a:t>Seepage Control Measures</a:t>
            </a:r>
          </a:p>
          <a:p>
            <a:pPr lvl="0">
              <a:buClr>
                <a:schemeClr val="tx1"/>
              </a:buClr>
              <a:defRPr/>
            </a:pPr>
            <a:r>
              <a:rPr lang="en-US" sz="3600" dirty="0" smtClean="0"/>
              <a:t>Instrumentation</a:t>
            </a:r>
          </a:p>
          <a:p>
            <a:pPr lvl="0">
              <a:buClr>
                <a:schemeClr val="tx1"/>
              </a:buClr>
              <a:defRPr/>
            </a:pPr>
            <a:r>
              <a:rPr lang="en-US" sz="3600" b="1" dirty="0" smtClean="0">
                <a:solidFill>
                  <a:srgbClr val="FF0000"/>
                </a:solidFill>
              </a:rPr>
              <a:t>Features of a Dam</a:t>
            </a:r>
          </a:p>
          <a:p>
            <a:pPr lvl="0">
              <a:buClr>
                <a:schemeClr val="tx1"/>
              </a:buClr>
              <a:defRPr/>
            </a:pPr>
            <a:r>
              <a:rPr lang="en-US" sz="3600" dirty="0" smtClean="0"/>
              <a:t>Issues Leading to Dam Failure</a:t>
            </a:r>
          </a:p>
          <a:p>
            <a:pPr lvl="0">
              <a:buClr>
                <a:schemeClr val="tx1"/>
              </a:buClr>
              <a:defRPr/>
            </a:pPr>
            <a:r>
              <a:rPr lang="en-US" sz="3600" dirty="0" smtClean="0"/>
              <a:t>Risk Terminology</a:t>
            </a:r>
            <a:endParaRPr lang="en-US" sz="32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effectLst>
                  <a:outerShdw blurRad="38100" dist="38100" dir="2700000" algn="tl">
                    <a:srgbClr val="000000">
                      <a:alpha val="43137"/>
                    </a:srgbClr>
                  </a:outerShdw>
                </a:effectLst>
              </a:rPr>
              <a:t>Features of a Dam</a:t>
            </a:r>
            <a:endParaRPr lang="en-US" dirty="0"/>
          </a:p>
        </p:txBody>
      </p:sp>
      <p:sp>
        <p:nvSpPr>
          <p:cNvPr id="3" name="Content Placeholder 2"/>
          <p:cNvSpPr>
            <a:spLocks noGrp="1"/>
          </p:cNvSpPr>
          <p:nvPr>
            <p:ph sz="half" idx="1"/>
          </p:nvPr>
        </p:nvSpPr>
        <p:spPr/>
        <p:txBody>
          <a:bodyPr/>
          <a:lstStyle/>
          <a:p>
            <a:pPr eaLnBrk="1" hangingPunct="1">
              <a:buSzPct val="120000"/>
            </a:pPr>
            <a:r>
              <a:rPr lang="en-US" dirty="0" smtClean="0"/>
              <a:t>Dam</a:t>
            </a:r>
          </a:p>
          <a:p>
            <a:pPr eaLnBrk="1" hangingPunct="1">
              <a:buSzPct val="120000"/>
            </a:pPr>
            <a:r>
              <a:rPr lang="en-US" dirty="0" smtClean="0"/>
              <a:t>Reservoir</a:t>
            </a:r>
          </a:p>
          <a:p>
            <a:pPr eaLnBrk="1" hangingPunct="1">
              <a:buSzPct val="120000"/>
            </a:pPr>
            <a:r>
              <a:rPr lang="en-US" dirty="0" smtClean="0"/>
              <a:t>Spillway</a:t>
            </a:r>
          </a:p>
          <a:p>
            <a:pPr eaLnBrk="1" hangingPunct="1">
              <a:buSzPct val="120000"/>
            </a:pPr>
            <a:r>
              <a:rPr lang="en-US" dirty="0" smtClean="0"/>
              <a:t>Outlet works</a:t>
            </a:r>
          </a:p>
          <a:p>
            <a:pPr eaLnBrk="1" hangingPunct="1">
              <a:buSzPct val="120000"/>
            </a:pPr>
            <a:r>
              <a:rPr lang="en-US" dirty="0" smtClean="0"/>
              <a:t>Control facility</a:t>
            </a:r>
          </a:p>
          <a:p>
            <a:endParaRPr lang="en-US" dirty="0"/>
          </a:p>
        </p:txBody>
      </p:sp>
      <p:sp>
        <p:nvSpPr>
          <p:cNvPr id="4" name="Content Placeholder 3"/>
          <p:cNvSpPr>
            <a:spLocks noGrp="1"/>
          </p:cNvSpPr>
          <p:nvPr>
            <p:ph sz="half" idx="2"/>
          </p:nvPr>
        </p:nvSpPr>
        <p:spPr/>
        <p:txBody>
          <a:bodyPr/>
          <a:lstStyle/>
          <a:p>
            <a:pPr>
              <a:buSzPct val="120000"/>
            </a:pPr>
            <a:r>
              <a:rPr lang="en-US" dirty="0" smtClean="0"/>
              <a:t>Penstocks</a:t>
            </a:r>
          </a:p>
          <a:p>
            <a:pPr>
              <a:buSzPct val="120000"/>
            </a:pPr>
            <a:r>
              <a:rPr lang="en-US" dirty="0" smtClean="0"/>
              <a:t>Generators</a:t>
            </a:r>
          </a:p>
          <a:p>
            <a:pPr>
              <a:buSzPct val="120000"/>
            </a:pPr>
            <a:r>
              <a:rPr lang="en-US" dirty="0" smtClean="0"/>
              <a:t>Switch yard</a:t>
            </a:r>
            <a:endParaRPr lang="en-US" dirty="0" smtClean="0">
              <a:latin typeface="Arial Black" pitchFamily="34" charset="0"/>
            </a:endParaRPr>
          </a:p>
          <a:p>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4000" b="1" dirty="0" smtClean="0">
                <a:effectLst>
                  <a:outerShdw blurRad="38100" dist="38100" dir="2700000" algn="tl">
                    <a:srgbClr val="000000">
                      <a:alpha val="43137"/>
                    </a:srgbClr>
                  </a:outerShdw>
                </a:effectLst>
                <a:latin typeface="Arial" pitchFamily="34" charset="0"/>
                <a:cs typeface="Arial" pitchFamily="34" charset="0"/>
              </a:rPr>
              <a:t>Typical Concrete Dam</a:t>
            </a:r>
            <a:endParaRPr lang="en-US" sz="4000" b="1" dirty="0"/>
          </a:p>
        </p:txBody>
      </p:sp>
      <p:pic>
        <p:nvPicPr>
          <p:cNvPr id="120834" name="Picture 2"/>
          <p:cNvPicPr>
            <a:picLocks noGrp="1" noChangeAspect="1" noChangeArrowheads="1"/>
          </p:cNvPicPr>
          <p:nvPr>
            <p:ph idx="1"/>
          </p:nvPr>
        </p:nvPicPr>
        <p:blipFill>
          <a:blip r:embed="rId2" cstate="print"/>
          <a:srcRect/>
          <a:stretch>
            <a:fillRect/>
          </a:stretch>
        </p:blipFill>
        <p:spPr bwMode="auto">
          <a:xfrm>
            <a:off x="0" y="1825959"/>
            <a:ext cx="9144000" cy="5032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US" smtClean="0"/>
          </a:p>
        </p:txBody>
      </p:sp>
      <p:sp>
        <p:nvSpPr>
          <p:cNvPr id="64515" name="Content Placeholder 2"/>
          <p:cNvSpPr>
            <a:spLocks noGrp="1"/>
          </p:cNvSpPr>
          <p:nvPr>
            <p:ph sz="half" idx="1"/>
          </p:nvPr>
        </p:nvSpPr>
        <p:spPr/>
        <p:txBody>
          <a:bodyPr/>
          <a:lstStyle/>
          <a:p>
            <a:endParaRPr lang="en-US" smtClean="0"/>
          </a:p>
        </p:txBody>
      </p:sp>
      <p:sp>
        <p:nvSpPr>
          <p:cNvPr id="64516" name="Text Placeholder 3"/>
          <p:cNvSpPr>
            <a:spLocks noGrp="1"/>
          </p:cNvSpPr>
          <p:nvPr>
            <p:ph type="body" sz="half" idx="2"/>
          </p:nvPr>
        </p:nvSpPr>
        <p:spPr/>
        <p:txBody>
          <a:bodyPr/>
          <a:lstStyle/>
          <a:p>
            <a:endParaRPr lang="en-US" smtClean="0"/>
          </a:p>
        </p:txBody>
      </p:sp>
      <p:pic>
        <p:nvPicPr>
          <p:cNvPr id="64517" name="Picture 2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bg2"/>
            </a:solidFill>
            <a:miter lim="800000"/>
            <a:headEnd/>
            <a:tailEnd/>
          </a:ln>
        </p:spPr>
      </p:pic>
      <p:sp>
        <p:nvSpPr>
          <p:cNvPr id="6" name="Rectangle 28"/>
          <p:cNvSpPr txBox="1">
            <a:spLocks noChangeArrowheads="1"/>
          </p:cNvSpPr>
          <p:nvPr/>
        </p:nvSpPr>
        <p:spPr bwMode="auto">
          <a:xfrm>
            <a:off x="914400" y="228600"/>
            <a:ext cx="7315200" cy="1295400"/>
          </a:xfrm>
          <a:prstGeom prst="rect">
            <a:avLst/>
          </a:prstGeom>
          <a:noFill/>
          <a:ln w="9525">
            <a:noFill/>
            <a:miter lim="800000"/>
            <a:headEnd/>
            <a:tailEnd/>
          </a:ln>
        </p:spPr>
        <p:txBody>
          <a:bodyPr/>
          <a:lstStyle/>
          <a:p>
            <a:pPr indent="-342900" algn="ctr">
              <a:spcBef>
                <a:spcPts val="0"/>
              </a:spcBef>
              <a:buClr>
                <a:srgbClr val="FF0000"/>
              </a:buClr>
              <a:defRPr/>
            </a:pPr>
            <a:r>
              <a:rPr lang="en-US" sz="4000" b="1" kern="0" dirty="0">
                <a:solidFill>
                  <a:srgbClr val="FFFF00"/>
                </a:solidFill>
                <a:effectLst>
                  <a:outerShdw blurRad="38100" dist="38100" dir="2700000" algn="tl">
                    <a:srgbClr val="000000">
                      <a:alpha val="43137"/>
                    </a:srgbClr>
                  </a:outerShdw>
                </a:effectLst>
                <a:latin typeface="+mn-lt"/>
              </a:rPr>
              <a:t>Whitney </a:t>
            </a:r>
            <a:r>
              <a:rPr lang="en-US" sz="4000" b="1" kern="0" dirty="0" smtClean="0">
                <a:solidFill>
                  <a:srgbClr val="FFFF00"/>
                </a:solidFill>
                <a:effectLst>
                  <a:outerShdw blurRad="38100" dist="38100" dir="2700000" algn="tl">
                    <a:srgbClr val="000000">
                      <a:alpha val="43137"/>
                    </a:srgbClr>
                  </a:outerShdw>
                </a:effectLst>
                <a:latin typeface="+mn-lt"/>
              </a:rPr>
              <a:t>Dam</a:t>
            </a:r>
            <a:endParaRPr lang="en-US" sz="4000" b="1" kern="0" dirty="0">
              <a:solidFill>
                <a:srgbClr val="FFFF00"/>
              </a:solidFill>
              <a:effectLst>
                <a:outerShdw blurRad="38100" dist="38100" dir="2700000" algn="tl">
                  <a:srgbClr val="000000">
                    <a:alpha val="43137"/>
                  </a:srgbClr>
                </a:outerShdw>
              </a:effectLst>
              <a:latin typeface="+mn-lt"/>
            </a:endParaRPr>
          </a:p>
          <a:p>
            <a:pPr indent="-342900" algn="ctr">
              <a:spcBef>
                <a:spcPts val="0"/>
              </a:spcBef>
              <a:buClr>
                <a:srgbClr val="FF0000"/>
              </a:buClr>
              <a:defRPr/>
            </a:pPr>
            <a:r>
              <a:rPr lang="en-US" sz="3200" b="1" kern="0" dirty="0">
                <a:solidFill>
                  <a:srgbClr val="FFFF00"/>
                </a:solidFill>
                <a:effectLst>
                  <a:outerShdw blurRad="38100" dist="38100" dir="2700000" algn="tl">
                    <a:srgbClr val="000000">
                      <a:alpha val="43137"/>
                    </a:srgbClr>
                  </a:outerShdw>
                </a:effectLst>
                <a:latin typeface="+mn-lt"/>
              </a:rPr>
              <a:t>Project Features </a:t>
            </a:r>
          </a:p>
        </p:txBody>
      </p:sp>
      <p:sp>
        <p:nvSpPr>
          <p:cNvPr id="64519" name="Text Box 19"/>
          <p:cNvSpPr txBox="1">
            <a:spLocks noChangeArrowheads="1"/>
          </p:cNvSpPr>
          <p:nvPr/>
        </p:nvSpPr>
        <p:spPr bwMode="auto">
          <a:xfrm>
            <a:off x="1219200" y="3276600"/>
            <a:ext cx="1143000"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Spillway</a:t>
            </a:r>
          </a:p>
        </p:txBody>
      </p:sp>
      <p:sp>
        <p:nvSpPr>
          <p:cNvPr id="64520" name="Line 39"/>
          <p:cNvSpPr>
            <a:spLocks noChangeShapeType="1"/>
          </p:cNvSpPr>
          <p:nvPr/>
        </p:nvSpPr>
        <p:spPr bwMode="auto">
          <a:xfrm>
            <a:off x="2286000" y="3505200"/>
            <a:ext cx="1143000" cy="228600"/>
          </a:xfrm>
          <a:prstGeom prst="line">
            <a:avLst/>
          </a:prstGeom>
          <a:noFill/>
          <a:ln w="25400">
            <a:solidFill>
              <a:srgbClr val="FFFF00"/>
            </a:solidFill>
            <a:round/>
            <a:headEnd/>
            <a:tailEnd type="triangle" w="med" len="med"/>
          </a:ln>
        </p:spPr>
        <p:txBody>
          <a:bodyPr/>
          <a:lstStyle/>
          <a:p>
            <a:endParaRPr lang="en-US"/>
          </a:p>
        </p:txBody>
      </p:sp>
      <p:sp>
        <p:nvSpPr>
          <p:cNvPr id="64521" name="Text Box 19"/>
          <p:cNvSpPr txBox="1">
            <a:spLocks noChangeArrowheads="1"/>
          </p:cNvSpPr>
          <p:nvPr/>
        </p:nvSpPr>
        <p:spPr bwMode="auto">
          <a:xfrm>
            <a:off x="2209800" y="2667000"/>
            <a:ext cx="2209800"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Main Embankment</a:t>
            </a:r>
          </a:p>
        </p:txBody>
      </p:sp>
      <p:sp>
        <p:nvSpPr>
          <p:cNvPr id="64522" name="Line 39"/>
          <p:cNvSpPr>
            <a:spLocks noChangeShapeType="1"/>
          </p:cNvSpPr>
          <p:nvPr/>
        </p:nvSpPr>
        <p:spPr bwMode="auto">
          <a:xfrm>
            <a:off x="4267200" y="2895600"/>
            <a:ext cx="1219200" cy="533400"/>
          </a:xfrm>
          <a:prstGeom prst="line">
            <a:avLst/>
          </a:prstGeom>
          <a:noFill/>
          <a:ln w="25400">
            <a:solidFill>
              <a:srgbClr val="FFFF00"/>
            </a:solidFill>
            <a:round/>
            <a:headEnd/>
            <a:tailEnd type="triangle" w="med" len="med"/>
          </a:ln>
        </p:spPr>
        <p:txBody>
          <a:bodyPr/>
          <a:lstStyle/>
          <a:p>
            <a:endParaRPr lang="en-US"/>
          </a:p>
        </p:txBody>
      </p:sp>
      <p:sp>
        <p:nvSpPr>
          <p:cNvPr id="64523" name="Text Box 19"/>
          <p:cNvSpPr txBox="1">
            <a:spLocks noChangeArrowheads="1"/>
          </p:cNvSpPr>
          <p:nvPr/>
        </p:nvSpPr>
        <p:spPr bwMode="auto">
          <a:xfrm>
            <a:off x="4343400" y="4419600"/>
            <a:ext cx="1447800"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Hydropower</a:t>
            </a:r>
          </a:p>
        </p:txBody>
      </p:sp>
      <p:sp>
        <p:nvSpPr>
          <p:cNvPr id="64524" name="Line 39"/>
          <p:cNvSpPr>
            <a:spLocks noChangeShapeType="1"/>
          </p:cNvSpPr>
          <p:nvPr/>
        </p:nvSpPr>
        <p:spPr bwMode="auto">
          <a:xfrm flipH="1" flipV="1">
            <a:off x="3124200" y="4495800"/>
            <a:ext cx="1295400" cy="76200"/>
          </a:xfrm>
          <a:prstGeom prst="line">
            <a:avLst/>
          </a:prstGeom>
          <a:noFill/>
          <a:ln w="25400">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Grp="1" noChangeAspect="1" noChangeArrowheads="1"/>
          </p:cNvPicPr>
          <p:nvPr>
            <p:ph sz="half" idx="1"/>
          </p:nvPr>
        </p:nvPicPr>
        <p:blipFill>
          <a:blip r:embed="rId3" cstate="print"/>
          <a:srcRect/>
          <a:stretch>
            <a:fillRect/>
          </a:stretch>
        </p:blipFill>
        <p:spPr>
          <a:xfrm>
            <a:off x="0" y="0"/>
            <a:ext cx="9144000" cy="6858000"/>
          </a:xfrm>
          <a:ln>
            <a:solidFill>
              <a:schemeClr val="bg2"/>
            </a:solidFill>
          </a:ln>
        </p:spPr>
      </p:pic>
      <p:cxnSp>
        <p:nvCxnSpPr>
          <p:cNvPr id="73732" name="Straight Arrow Connector 4"/>
          <p:cNvCxnSpPr>
            <a:cxnSpLocks noChangeShapeType="1"/>
          </p:cNvCxnSpPr>
          <p:nvPr/>
        </p:nvCxnSpPr>
        <p:spPr bwMode="auto">
          <a:xfrm flipH="1" flipV="1">
            <a:off x="1905000" y="3124200"/>
            <a:ext cx="381000" cy="2590800"/>
          </a:xfrm>
          <a:prstGeom prst="straightConnector1">
            <a:avLst/>
          </a:prstGeom>
          <a:noFill/>
          <a:ln w="19050" algn="ctr">
            <a:solidFill>
              <a:srgbClr val="FFFF00"/>
            </a:solidFill>
            <a:round/>
            <a:headEnd/>
            <a:tailEnd type="arrow" w="med" len="med"/>
          </a:ln>
        </p:spPr>
      </p:cxnSp>
      <p:sp>
        <p:nvSpPr>
          <p:cNvPr id="5" name="Title 1"/>
          <p:cNvSpPr txBox="1">
            <a:spLocks/>
          </p:cNvSpPr>
          <p:nvPr/>
        </p:nvSpPr>
        <p:spPr bwMode="auto">
          <a:xfrm>
            <a:off x="609600" y="5105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spcBef>
                <a:spcPts val="0"/>
              </a:spcBef>
              <a:defRPr/>
            </a:pPr>
            <a:r>
              <a:rPr lang="en-US" sz="4000" b="1" dirty="0" smtClean="0">
                <a:solidFill>
                  <a:srgbClr val="FFFF00"/>
                </a:solidFill>
                <a:effectLst>
                  <a:outerShdw blurRad="38100" dist="38100" dir="2700000" algn="tl">
                    <a:srgbClr val="000000">
                      <a:alpha val="43137"/>
                    </a:srgbClr>
                  </a:outerShdw>
                </a:effectLst>
              </a:rPr>
              <a:t>Whitney Dam</a:t>
            </a:r>
          </a:p>
          <a:p>
            <a:pPr algn="ctr">
              <a:spcBef>
                <a:spcPts val="0"/>
              </a:spcBef>
              <a:defRPr/>
            </a:pPr>
            <a:r>
              <a:rPr lang="en-US" sz="3200" b="1" dirty="0" smtClean="0">
                <a:solidFill>
                  <a:srgbClr val="FFFF00"/>
                </a:solidFill>
              </a:rPr>
              <a:t>Powerhouse Looking Upstream</a:t>
            </a:r>
            <a:endParaRPr lang="en-US" sz="3200" b="1" dirty="0">
              <a:solidFill>
                <a:srgbClr val="FFFF00"/>
              </a:solidFill>
            </a:endParaRPr>
          </a:p>
        </p:txBody>
      </p:sp>
      <p:sp>
        <p:nvSpPr>
          <p:cNvPr id="7" name="Text Box 19"/>
          <p:cNvSpPr txBox="1">
            <a:spLocks noChangeArrowheads="1"/>
          </p:cNvSpPr>
          <p:nvPr/>
        </p:nvSpPr>
        <p:spPr bwMode="auto">
          <a:xfrm>
            <a:off x="5943600" y="3429000"/>
            <a:ext cx="1981200" cy="461665"/>
          </a:xfrm>
          <a:prstGeom prst="rect">
            <a:avLst/>
          </a:prstGeom>
          <a:noFill/>
          <a:ln w="9525">
            <a:noFill/>
            <a:miter lim="800000"/>
            <a:headEnd/>
            <a:tailEnd/>
          </a:ln>
        </p:spPr>
        <p:txBody>
          <a:bodyPr wrap="square">
            <a:spAutoFit/>
          </a:bodyPr>
          <a:lstStyle/>
          <a:p>
            <a:pPr>
              <a:spcBef>
                <a:spcPct val="50000"/>
              </a:spcBef>
            </a:pPr>
            <a:r>
              <a:rPr lang="en-US" sz="2400" b="1" dirty="0" err="1" smtClean="0">
                <a:solidFill>
                  <a:srgbClr val="FFFF00"/>
                </a:solidFill>
              </a:rPr>
              <a:t>Tainter</a:t>
            </a:r>
            <a:r>
              <a:rPr lang="en-US" sz="2400" b="1" dirty="0" smtClean="0">
                <a:solidFill>
                  <a:srgbClr val="FFFF00"/>
                </a:solidFill>
              </a:rPr>
              <a:t> Gate</a:t>
            </a:r>
            <a:endParaRPr lang="en-US" sz="2400" b="1" dirty="0">
              <a:solidFill>
                <a:srgbClr val="FFFF00"/>
              </a:solidFill>
            </a:endParaRPr>
          </a:p>
        </p:txBody>
      </p:sp>
      <p:sp>
        <p:nvSpPr>
          <p:cNvPr id="8" name="Line 39"/>
          <p:cNvSpPr>
            <a:spLocks noChangeShapeType="1"/>
          </p:cNvSpPr>
          <p:nvPr/>
        </p:nvSpPr>
        <p:spPr bwMode="auto">
          <a:xfrm flipH="1" flipV="1">
            <a:off x="4800600" y="2590800"/>
            <a:ext cx="1219200" cy="990600"/>
          </a:xfrm>
          <a:prstGeom prst="line">
            <a:avLst/>
          </a:prstGeom>
          <a:noFill/>
          <a:ln w="25400">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p:cNvPicPr>
            <a:picLocks noGrp="1" noChangeAspect="1" noChangeArrowheads="1"/>
          </p:cNvPicPr>
          <p:nvPr>
            <p:ph sz="half" idx="1"/>
          </p:nvPr>
        </p:nvPicPr>
        <p:blipFill>
          <a:blip r:embed="rId3" cstate="print"/>
          <a:srcRect/>
          <a:stretch>
            <a:fillRect/>
          </a:stretch>
        </p:blipFill>
        <p:spPr>
          <a:xfrm>
            <a:off x="0" y="0"/>
            <a:ext cx="9144000" cy="6858000"/>
          </a:xfrm>
          <a:ln>
            <a:solidFill>
              <a:schemeClr val="bg2"/>
            </a:solidFill>
          </a:ln>
        </p:spPr>
      </p:pic>
      <p:sp>
        <p:nvSpPr>
          <p:cNvPr id="4" name="Rectangle 2"/>
          <p:cNvSpPr txBox="1">
            <a:spLocks noChangeArrowheads="1"/>
          </p:cNvSpPr>
          <p:nvPr/>
        </p:nvSpPr>
        <p:spPr bwMode="auto">
          <a:xfrm>
            <a:off x="-152400" y="5105400"/>
            <a:ext cx="9144000" cy="1219200"/>
          </a:xfrm>
          <a:prstGeom prst="rect">
            <a:avLst/>
          </a:prstGeom>
          <a:noFill/>
          <a:ln w="9525">
            <a:noFill/>
            <a:miter lim="800000"/>
            <a:headEnd/>
            <a:tailEnd/>
          </a:ln>
        </p:spPr>
        <p:txBody>
          <a:bodyPr/>
          <a:lstStyle/>
          <a:p>
            <a:pPr marL="342900" indent="-342900" algn="ctr">
              <a:spcBef>
                <a:spcPct val="20000"/>
              </a:spcBef>
              <a:buClr>
                <a:srgbClr val="FF0000"/>
              </a:buClr>
              <a:defRPr/>
            </a:pPr>
            <a:r>
              <a:rPr lang="en-US" sz="4000" b="1" kern="0" dirty="0">
                <a:solidFill>
                  <a:srgbClr val="FFFF00"/>
                </a:solidFill>
                <a:effectLst>
                  <a:outerShdw blurRad="38100" dist="38100" dir="2700000" algn="tl">
                    <a:srgbClr val="000000">
                      <a:alpha val="43137"/>
                    </a:srgbClr>
                  </a:outerShdw>
                </a:effectLst>
                <a:latin typeface="+mn-lt"/>
              </a:rPr>
              <a:t>Whitney </a:t>
            </a:r>
            <a:r>
              <a:rPr lang="en-US" sz="4000" b="1" kern="0" dirty="0" smtClean="0">
                <a:solidFill>
                  <a:srgbClr val="FFFF00"/>
                </a:solidFill>
                <a:effectLst>
                  <a:outerShdw blurRad="38100" dist="38100" dir="2700000" algn="tl">
                    <a:srgbClr val="000000">
                      <a:alpha val="43137"/>
                    </a:srgbClr>
                  </a:outerShdw>
                </a:effectLst>
                <a:latin typeface="+mn-lt"/>
              </a:rPr>
              <a:t>Dam</a:t>
            </a:r>
            <a:endParaRPr lang="en-US" sz="4000" b="1" kern="0" dirty="0">
              <a:solidFill>
                <a:srgbClr val="FFFF00"/>
              </a:solidFill>
              <a:effectLst>
                <a:outerShdw blurRad="38100" dist="38100" dir="2700000" algn="tl">
                  <a:srgbClr val="000000">
                    <a:alpha val="43137"/>
                  </a:srgbClr>
                </a:outerShdw>
              </a:effectLst>
              <a:latin typeface="+mn-lt"/>
            </a:endParaRPr>
          </a:p>
          <a:p>
            <a:pPr marL="342900" indent="-342900" algn="ctr">
              <a:spcBef>
                <a:spcPct val="20000"/>
              </a:spcBef>
              <a:buClr>
                <a:srgbClr val="FF0000"/>
              </a:buClr>
              <a:defRPr/>
            </a:pPr>
            <a:r>
              <a:rPr lang="en-US" sz="2400" b="1" dirty="0" smtClean="0">
                <a:solidFill>
                  <a:srgbClr val="FFFF00"/>
                </a:solidFill>
              </a:rPr>
              <a:t>Switchyard and Powerhouse Plaza </a:t>
            </a:r>
            <a:r>
              <a:rPr lang="en-US" sz="2400" b="1" dirty="0">
                <a:solidFill>
                  <a:srgbClr val="FFFF00"/>
                </a:solidFill>
              </a:rPr>
              <a:t>Looking Right</a:t>
            </a:r>
            <a:endParaRPr lang="en-US" sz="2400" b="1" kern="0" dirty="0">
              <a:solidFill>
                <a:srgbClr val="FFFF00"/>
              </a:solidFill>
              <a:latin typeface="+mn-lt"/>
            </a:endParaRPr>
          </a:p>
        </p:txBody>
      </p:sp>
      <p:cxnSp>
        <p:nvCxnSpPr>
          <p:cNvPr id="5" name="Straight Arrow Connector 4"/>
          <p:cNvCxnSpPr>
            <a:cxnSpLocks noChangeShapeType="1"/>
          </p:cNvCxnSpPr>
          <p:nvPr/>
        </p:nvCxnSpPr>
        <p:spPr bwMode="auto">
          <a:xfrm flipH="1" flipV="1">
            <a:off x="1219200" y="2438400"/>
            <a:ext cx="457200" cy="3352800"/>
          </a:xfrm>
          <a:prstGeom prst="straightConnector1">
            <a:avLst/>
          </a:prstGeom>
          <a:noFill/>
          <a:ln w="19050" algn="ctr">
            <a:solidFill>
              <a:srgbClr val="FFFF00"/>
            </a:solidFill>
            <a:round/>
            <a:headEnd/>
            <a:tailEnd type="arrow" w="med" len="med"/>
          </a:ln>
        </p:spPr>
      </p:cxnSp>
      <p:cxnSp>
        <p:nvCxnSpPr>
          <p:cNvPr id="7" name="Straight Arrow Connector 6"/>
          <p:cNvCxnSpPr>
            <a:cxnSpLocks noChangeShapeType="1"/>
          </p:cNvCxnSpPr>
          <p:nvPr/>
        </p:nvCxnSpPr>
        <p:spPr bwMode="auto">
          <a:xfrm flipV="1">
            <a:off x="1676400" y="2743200"/>
            <a:ext cx="2514600" cy="3048000"/>
          </a:xfrm>
          <a:prstGeom prst="straightConnector1">
            <a:avLst/>
          </a:prstGeom>
          <a:noFill/>
          <a:ln w="19050" algn="ctr">
            <a:solidFill>
              <a:srgbClr val="FFFF00"/>
            </a:solidFill>
            <a:round/>
            <a:headEnd/>
            <a:tailEnd type="arrow" w="med" len="med"/>
          </a:ln>
        </p:spPr>
      </p:cxn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8195" name="Picture 11"/>
          <p:cNvPicPr>
            <a:picLocks noChangeAspect="1" noChangeArrowheads="1"/>
          </p:cNvPicPr>
          <p:nvPr/>
        </p:nvPicPr>
        <p:blipFill>
          <a:blip r:embed="rId2" cstate="print"/>
          <a:srcRect/>
          <a:stretch>
            <a:fillRect/>
          </a:stretch>
        </p:blipFill>
        <p:spPr bwMode="auto">
          <a:xfrm rot="5400000">
            <a:off x="916781" y="-1253331"/>
            <a:ext cx="7158038" cy="9296400"/>
          </a:xfrm>
          <a:prstGeom prst="rect">
            <a:avLst/>
          </a:prstGeom>
          <a:noFill/>
          <a:ln w="9525">
            <a:noFill/>
            <a:miter lim="800000"/>
            <a:headEnd/>
            <a:tailEnd/>
          </a:ln>
        </p:spPr>
      </p:pic>
      <p:sp>
        <p:nvSpPr>
          <p:cNvPr id="4" name="Title 1"/>
          <p:cNvSpPr txBox="1">
            <a:spLocks/>
          </p:cNvSpPr>
          <p:nvPr/>
        </p:nvSpPr>
        <p:spPr bwMode="auto">
          <a:xfrm>
            <a:off x="-152400" y="5867400"/>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Typical Embankment Dam Features</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descr="Canyon Aerial-1"/>
          <p:cNvPicPr>
            <a:picLocks noChangeAspect="1" noChangeArrowheads="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10244" name="Text Box 5"/>
          <p:cNvSpPr txBox="1">
            <a:spLocks noChangeArrowheads="1"/>
          </p:cNvSpPr>
          <p:nvPr/>
        </p:nvSpPr>
        <p:spPr bwMode="auto">
          <a:xfrm>
            <a:off x="819150" y="3714750"/>
            <a:ext cx="1571625" cy="336550"/>
          </a:xfrm>
          <a:prstGeom prst="rect">
            <a:avLst/>
          </a:prstGeom>
          <a:noFill/>
          <a:ln w="9525">
            <a:noFill/>
            <a:miter lim="800000"/>
            <a:headEnd/>
            <a:tailEnd/>
          </a:ln>
        </p:spPr>
        <p:txBody>
          <a:bodyPr>
            <a:spAutoFit/>
          </a:bodyPr>
          <a:lstStyle/>
          <a:p>
            <a:pPr algn="ctr" eaLnBrk="0" hangingPunct="0">
              <a:spcBef>
                <a:spcPct val="50000"/>
              </a:spcBef>
            </a:pPr>
            <a:r>
              <a:rPr lang="en-US" sz="1600" b="0" dirty="0">
                <a:solidFill>
                  <a:srgbClr val="FFFF00"/>
                </a:solidFill>
              </a:rPr>
              <a:t>Spillway</a:t>
            </a:r>
          </a:p>
        </p:txBody>
      </p:sp>
      <p:sp>
        <p:nvSpPr>
          <p:cNvPr id="10245" name="Text Box 6"/>
          <p:cNvSpPr txBox="1">
            <a:spLocks noChangeArrowheads="1"/>
          </p:cNvSpPr>
          <p:nvPr/>
        </p:nvSpPr>
        <p:spPr bwMode="auto">
          <a:xfrm>
            <a:off x="4410075" y="4029075"/>
            <a:ext cx="1562100" cy="336550"/>
          </a:xfrm>
          <a:prstGeom prst="rect">
            <a:avLst/>
          </a:prstGeom>
          <a:noFill/>
          <a:ln w="9525">
            <a:noFill/>
            <a:miter lim="800000"/>
            <a:headEnd/>
            <a:tailEnd/>
          </a:ln>
        </p:spPr>
        <p:txBody>
          <a:bodyPr>
            <a:spAutoFit/>
          </a:bodyPr>
          <a:lstStyle/>
          <a:p>
            <a:pPr algn="ctr" eaLnBrk="0" hangingPunct="0">
              <a:spcBef>
                <a:spcPct val="50000"/>
              </a:spcBef>
            </a:pPr>
            <a:r>
              <a:rPr lang="en-US" sz="1600" b="0" dirty="0">
                <a:solidFill>
                  <a:srgbClr val="FFFF00"/>
                </a:solidFill>
              </a:rPr>
              <a:t>Embankment</a:t>
            </a:r>
          </a:p>
        </p:txBody>
      </p:sp>
      <p:sp>
        <p:nvSpPr>
          <p:cNvPr id="10246" name="Text Box 7"/>
          <p:cNvSpPr txBox="1">
            <a:spLocks noChangeArrowheads="1"/>
          </p:cNvSpPr>
          <p:nvPr/>
        </p:nvSpPr>
        <p:spPr bwMode="auto">
          <a:xfrm>
            <a:off x="6381750" y="3467100"/>
            <a:ext cx="1562100" cy="336550"/>
          </a:xfrm>
          <a:prstGeom prst="rect">
            <a:avLst/>
          </a:prstGeom>
          <a:noFill/>
          <a:ln w="9525">
            <a:noFill/>
            <a:miter lim="800000"/>
            <a:headEnd/>
            <a:tailEnd/>
          </a:ln>
        </p:spPr>
        <p:txBody>
          <a:bodyPr>
            <a:spAutoFit/>
          </a:bodyPr>
          <a:lstStyle/>
          <a:p>
            <a:pPr algn="ctr" eaLnBrk="0" hangingPunct="0">
              <a:spcBef>
                <a:spcPct val="50000"/>
              </a:spcBef>
            </a:pPr>
            <a:r>
              <a:rPr lang="en-US" sz="1600" b="0" dirty="0">
                <a:solidFill>
                  <a:srgbClr val="FFFF00"/>
                </a:solidFill>
              </a:rPr>
              <a:t>Outlet Works</a:t>
            </a:r>
          </a:p>
        </p:txBody>
      </p:sp>
      <p:sp>
        <p:nvSpPr>
          <p:cNvPr id="10247" name="Text Box 8"/>
          <p:cNvSpPr txBox="1">
            <a:spLocks noChangeArrowheads="1"/>
          </p:cNvSpPr>
          <p:nvPr/>
        </p:nvSpPr>
        <p:spPr bwMode="auto">
          <a:xfrm>
            <a:off x="4038600" y="3695700"/>
            <a:ext cx="1304925" cy="336550"/>
          </a:xfrm>
          <a:prstGeom prst="rect">
            <a:avLst/>
          </a:prstGeom>
          <a:noFill/>
          <a:ln w="9525">
            <a:noFill/>
            <a:miter lim="800000"/>
            <a:headEnd/>
            <a:tailEnd/>
          </a:ln>
        </p:spPr>
        <p:txBody>
          <a:bodyPr>
            <a:spAutoFit/>
          </a:bodyPr>
          <a:lstStyle/>
          <a:p>
            <a:pPr algn="ctr" eaLnBrk="0" hangingPunct="0">
              <a:spcBef>
                <a:spcPct val="50000"/>
              </a:spcBef>
            </a:pPr>
            <a:r>
              <a:rPr lang="en-US" sz="1600" b="0" dirty="0">
                <a:solidFill>
                  <a:srgbClr val="FFFF00"/>
                </a:solidFill>
              </a:rPr>
              <a:t>Lake Office</a:t>
            </a:r>
          </a:p>
        </p:txBody>
      </p:sp>
      <p:sp>
        <p:nvSpPr>
          <p:cNvPr id="10248" name="Line 9"/>
          <p:cNvSpPr>
            <a:spLocks noChangeShapeType="1"/>
          </p:cNvSpPr>
          <p:nvPr/>
        </p:nvSpPr>
        <p:spPr bwMode="auto">
          <a:xfrm>
            <a:off x="2028825" y="3933825"/>
            <a:ext cx="361950" cy="600075"/>
          </a:xfrm>
          <a:prstGeom prst="line">
            <a:avLst/>
          </a:prstGeom>
          <a:noFill/>
          <a:ln w="9525">
            <a:solidFill>
              <a:srgbClr val="FFFF00"/>
            </a:solidFill>
            <a:round/>
            <a:headEnd/>
            <a:tailEnd type="triangle" w="med" len="med"/>
          </a:ln>
        </p:spPr>
        <p:txBody>
          <a:bodyPr/>
          <a:lstStyle/>
          <a:p>
            <a:endParaRPr lang="en-US"/>
          </a:p>
        </p:txBody>
      </p:sp>
      <p:sp>
        <p:nvSpPr>
          <p:cNvPr id="10249" name="Line 10"/>
          <p:cNvSpPr>
            <a:spLocks noChangeShapeType="1"/>
          </p:cNvSpPr>
          <p:nvPr/>
        </p:nvSpPr>
        <p:spPr bwMode="auto">
          <a:xfrm flipH="1">
            <a:off x="3562350" y="3886200"/>
            <a:ext cx="571500" cy="1019175"/>
          </a:xfrm>
          <a:prstGeom prst="line">
            <a:avLst/>
          </a:prstGeom>
          <a:noFill/>
          <a:ln w="9525">
            <a:solidFill>
              <a:srgbClr val="FFFF00"/>
            </a:solidFill>
            <a:round/>
            <a:headEnd/>
            <a:tailEnd type="triangle" w="med" len="med"/>
          </a:ln>
        </p:spPr>
        <p:txBody>
          <a:bodyPr/>
          <a:lstStyle/>
          <a:p>
            <a:endParaRPr lang="en-US"/>
          </a:p>
        </p:txBody>
      </p:sp>
      <p:sp>
        <p:nvSpPr>
          <p:cNvPr id="10250" name="Line 11"/>
          <p:cNvSpPr>
            <a:spLocks noChangeShapeType="1"/>
          </p:cNvSpPr>
          <p:nvPr/>
        </p:nvSpPr>
        <p:spPr bwMode="auto">
          <a:xfrm>
            <a:off x="5829300" y="4210050"/>
            <a:ext cx="314325" cy="419100"/>
          </a:xfrm>
          <a:prstGeom prst="line">
            <a:avLst/>
          </a:prstGeom>
          <a:noFill/>
          <a:ln w="9525">
            <a:solidFill>
              <a:srgbClr val="FFFF00"/>
            </a:solidFill>
            <a:round/>
            <a:headEnd/>
            <a:tailEnd type="triangle" w="med" len="med"/>
          </a:ln>
        </p:spPr>
        <p:txBody>
          <a:bodyPr/>
          <a:lstStyle/>
          <a:p>
            <a:endParaRPr lang="en-US"/>
          </a:p>
        </p:txBody>
      </p:sp>
      <p:sp>
        <p:nvSpPr>
          <p:cNvPr id="10251" name="Line 12"/>
          <p:cNvSpPr>
            <a:spLocks noChangeShapeType="1"/>
          </p:cNvSpPr>
          <p:nvPr/>
        </p:nvSpPr>
        <p:spPr bwMode="auto">
          <a:xfrm flipH="1">
            <a:off x="6724650" y="3781425"/>
            <a:ext cx="419100" cy="411163"/>
          </a:xfrm>
          <a:prstGeom prst="line">
            <a:avLst/>
          </a:prstGeom>
          <a:noFill/>
          <a:ln w="9525">
            <a:solidFill>
              <a:srgbClr val="FFFF00"/>
            </a:solidFill>
            <a:round/>
            <a:headEnd/>
            <a:tailEnd type="triangle" w="med" len="med"/>
          </a:ln>
        </p:spPr>
        <p:txBody>
          <a:bodyPr/>
          <a:lstStyle/>
          <a:p>
            <a:endParaRPr lang="en-US"/>
          </a:p>
        </p:txBody>
      </p:sp>
      <p:sp>
        <p:nvSpPr>
          <p:cNvPr id="10252" name="Text Box 5"/>
          <p:cNvSpPr txBox="1">
            <a:spLocks noChangeArrowheads="1"/>
          </p:cNvSpPr>
          <p:nvPr/>
        </p:nvSpPr>
        <p:spPr bwMode="auto">
          <a:xfrm>
            <a:off x="942975" y="3178175"/>
            <a:ext cx="1571625" cy="336550"/>
          </a:xfrm>
          <a:prstGeom prst="rect">
            <a:avLst/>
          </a:prstGeom>
          <a:noFill/>
          <a:ln w="9525">
            <a:noFill/>
            <a:miter lim="800000"/>
            <a:headEnd/>
            <a:tailEnd/>
          </a:ln>
        </p:spPr>
        <p:txBody>
          <a:bodyPr>
            <a:spAutoFit/>
          </a:bodyPr>
          <a:lstStyle/>
          <a:p>
            <a:pPr algn="ctr" eaLnBrk="0" hangingPunct="0">
              <a:spcBef>
                <a:spcPct val="50000"/>
              </a:spcBef>
            </a:pPr>
            <a:r>
              <a:rPr lang="en-US" sz="1600" b="0" dirty="0" smtClean="0">
                <a:solidFill>
                  <a:srgbClr val="FFFF00"/>
                </a:solidFill>
              </a:rPr>
              <a:t>Saddle Dike</a:t>
            </a:r>
            <a:endParaRPr lang="en-US" sz="1600" b="0" dirty="0">
              <a:solidFill>
                <a:srgbClr val="FFFF00"/>
              </a:solidFill>
            </a:endParaRPr>
          </a:p>
        </p:txBody>
      </p:sp>
      <p:sp>
        <p:nvSpPr>
          <p:cNvPr id="10253" name="Line 9"/>
          <p:cNvSpPr>
            <a:spLocks noChangeShapeType="1"/>
          </p:cNvSpPr>
          <p:nvPr/>
        </p:nvSpPr>
        <p:spPr bwMode="auto">
          <a:xfrm flipH="1">
            <a:off x="211138" y="3352800"/>
            <a:ext cx="931862" cy="768350"/>
          </a:xfrm>
          <a:prstGeom prst="line">
            <a:avLst/>
          </a:prstGeom>
          <a:noFill/>
          <a:ln w="9525">
            <a:solidFill>
              <a:srgbClr val="FFFF00"/>
            </a:solidFill>
            <a:round/>
            <a:headEnd/>
            <a:tailEnd type="triangle" w="med" len="med"/>
          </a:ln>
        </p:spPr>
        <p:txBody>
          <a:bodyPr/>
          <a:lstStyle/>
          <a:p>
            <a:endParaRPr lang="en-US"/>
          </a:p>
        </p:txBody>
      </p:sp>
      <p:sp>
        <p:nvSpPr>
          <p:cNvPr id="14" name="Title 1"/>
          <p:cNvSpPr txBox="1">
            <a:spLocks/>
          </p:cNvSpPr>
          <p:nvPr/>
        </p:nvSpPr>
        <p:spPr>
          <a:xfrm>
            <a:off x="0" y="6096000"/>
            <a:ext cx="9144000" cy="762000"/>
          </a:xfrm>
          <a:prstGeom prst="rect">
            <a:avLst/>
          </a:prstGeom>
          <a:solidFill>
            <a:schemeClr val="accent1"/>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Canyon Dam Main Features</a:t>
            </a:r>
            <a:endParaRPr kumimoji="0" lang="en-US" sz="4000" b="1" i="0" u="none" strike="noStrike" kern="0" cap="none" spc="0" normalizeH="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15" name="Text Box 5"/>
          <p:cNvSpPr txBox="1">
            <a:spLocks noChangeArrowheads="1"/>
          </p:cNvSpPr>
          <p:nvPr/>
        </p:nvSpPr>
        <p:spPr bwMode="auto">
          <a:xfrm>
            <a:off x="3200400" y="2743200"/>
            <a:ext cx="1571625" cy="336550"/>
          </a:xfrm>
          <a:prstGeom prst="rect">
            <a:avLst/>
          </a:prstGeom>
          <a:noFill/>
          <a:ln w="9525">
            <a:noFill/>
            <a:miter lim="800000"/>
            <a:headEnd/>
            <a:tailEnd/>
          </a:ln>
        </p:spPr>
        <p:txBody>
          <a:bodyPr>
            <a:spAutoFit/>
          </a:bodyPr>
          <a:lstStyle/>
          <a:p>
            <a:pPr algn="ctr" eaLnBrk="0" hangingPunct="0">
              <a:spcBef>
                <a:spcPct val="50000"/>
              </a:spcBef>
            </a:pPr>
            <a:r>
              <a:rPr lang="en-US" sz="1600" dirty="0" smtClean="0">
                <a:solidFill>
                  <a:srgbClr val="FFFF00"/>
                </a:solidFill>
              </a:rPr>
              <a:t>Reservoir Rim</a:t>
            </a:r>
            <a:endParaRPr lang="en-US" sz="1600" b="0" dirty="0">
              <a:solidFill>
                <a:srgbClr val="FFFF00"/>
              </a:solidFill>
            </a:endParaRPr>
          </a:p>
        </p:txBody>
      </p:sp>
      <p:sp>
        <p:nvSpPr>
          <p:cNvPr id="16" name="Line 9"/>
          <p:cNvSpPr>
            <a:spLocks noChangeShapeType="1"/>
          </p:cNvSpPr>
          <p:nvPr/>
        </p:nvSpPr>
        <p:spPr bwMode="auto">
          <a:xfrm flipH="1" flipV="1">
            <a:off x="2133600" y="2819401"/>
            <a:ext cx="1066800" cy="76200"/>
          </a:xfrm>
          <a:prstGeom prst="line">
            <a:avLst/>
          </a:prstGeom>
          <a:noFill/>
          <a:ln w="9525">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Intentional Water Releases</a:t>
            </a:r>
            <a:endParaRPr lang="en-US" sz="4000" b="1" dirty="0">
              <a:effectLst>
                <a:outerShdw blurRad="38100" dist="38100" dir="2700000" algn="tl">
                  <a:srgbClr val="000000">
                    <a:alpha val="43137"/>
                  </a:srgbClr>
                </a:outerShdw>
              </a:effectLst>
            </a:endParaRPr>
          </a:p>
        </p:txBody>
      </p:sp>
      <p:sp>
        <p:nvSpPr>
          <p:cNvPr id="82947" name="Content Placeholder 2"/>
          <p:cNvSpPr>
            <a:spLocks noGrp="1"/>
          </p:cNvSpPr>
          <p:nvPr>
            <p:ph idx="1"/>
          </p:nvPr>
        </p:nvSpPr>
        <p:spPr>
          <a:xfrm>
            <a:off x="457200" y="1600200"/>
            <a:ext cx="8229600" cy="4724400"/>
          </a:xfrm>
        </p:spPr>
        <p:txBody>
          <a:bodyPr/>
          <a:lstStyle/>
          <a:p>
            <a:pPr marL="0">
              <a:spcBef>
                <a:spcPts val="0"/>
              </a:spcBef>
              <a:spcAft>
                <a:spcPts val="0"/>
              </a:spcAft>
              <a:buSzPct val="100000"/>
            </a:pPr>
            <a:r>
              <a:rPr lang="en-US" b="1" dirty="0" smtClean="0"/>
              <a:t>Outlet Works</a:t>
            </a:r>
          </a:p>
          <a:p>
            <a:pPr marL="0">
              <a:spcBef>
                <a:spcPts val="0"/>
              </a:spcBef>
              <a:spcAft>
                <a:spcPts val="0"/>
              </a:spcAft>
              <a:buSzPct val="100000"/>
            </a:pPr>
            <a:endParaRPr lang="en-US" b="1" dirty="0" smtClean="0"/>
          </a:p>
          <a:p>
            <a:pPr marL="0">
              <a:spcBef>
                <a:spcPts val="0"/>
              </a:spcBef>
              <a:spcAft>
                <a:spcPts val="0"/>
              </a:spcAft>
              <a:buSzPct val="100000"/>
            </a:pPr>
            <a:r>
              <a:rPr lang="en-US" b="1" dirty="0" smtClean="0"/>
              <a:t>Spillway</a:t>
            </a:r>
          </a:p>
          <a:p>
            <a:pPr marL="0">
              <a:spcBef>
                <a:spcPts val="0"/>
              </a:spcBef>
              <a:spcAft>
                <a:spcPts val="0"/>
              </a:spcAft>
            </a:pP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Canyon Aerial-1"/>
          <p:cNvPicPr>
            <a:picLocks noChangeAspect="1" noChangeArrowheads="1"/>
          </p:cNvPicPr>
          <p:nvPr/>
        </p:nvPicPr>
        <p:blipFill>
          <a:blip r:embed="rId3" cstate="print"/>
          <a:srcRect/>
          <a:stretch>
            <a:fillRect/>
          </a:stretch>
        </p:blipFill>
        <p:spPr bwMode="auto">
          <a:xfrm>
            <a:off x="4133272" y="2667000"/>
            <a:ext cx="5010728" cy="2667000"/>
          </a:xfrm>
          <a:prstGeom prst="rect">
            <a:avLst/>
          </a:prstGeom>
          <a:noFill/>
          <a:ln w="12700">
            <a:solidFill>
              <a:schemeClr val="tx1"/>
            </a:solidFill>
            <a:miter lim="800000"/>
            <a:headEnd/>
            <a:tailEnd/>
          </a:ln>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Embankment Dam</a:t>
            </a:r>
            <a:endParaRPr lang="en-US" dirty="0"/>
          </a:p>
        </p:txBody>
      </p:sp>
      <p:sp>
        <p:nvSpPr>
          <p:cNvPr id="3" name="Content Placeholder 2"/>
          <p:cNvSpPr>
            <a:spLocks noGrp="1"/>
          </p:cNvSpPr>
          <p:nvPr>
            <p:ph idx="1"/>
          </p:nvPr>
        </p:nvSpPr>
        <p:spPr>
          <a:xfrm>
            <a:off x="457200" y="1600200"/>
            <a:ext cx="8229600" cy="1066800"/>
          </a:xfrm>
        </p:spPr>
        <p:txBody>
          <a:bodyPr/>
          <a:lstStyle/>
          <a:p>
            <a:pPr marL="365760">
              <a:spcBef>
                <a:spcPts val="0"/>
              </a:spcBef>
            </a:pPr>
            <a:r>
              <a:rPr lang="en-US" sz="1800" dirty="0" smtClean="0"/>
              <a:t>Can be built on a wider variety of foundations and topography than a concrete dam. </a:t>
            </a:r>
          </a:p>
          <a:p>
            <a:r>
              <a:rPr lang="en-US" sz="1800" dirty="0" smtClean="0"/>
              <a:t>Typically built from materials excavated at or near the dam site.</a:t>
            </a:r>
          </a:p>
        </p:txBody>
      </p:sp>
      <p:sp>
        <p:nvSpPr>
          <p:cNvPr id="5" name="TextBox 4"/>
          <p:cNvSpPr txBox="1"/>
          <p:nvPr/>
        </p:nvSpPr>
        <p:spPr>
          <a:xfrm>
            <a:off x="4114800" y="2667000"/>
            <a:ext cx="2971800" cy="369332"/>
          </a:xfrm>
          <a:prstGeom prst="rect">
            <a:avLst/>
          </a:prstGeom>
          <a:noFill/>
        </p:spPr>
        <p:txBody>
          <a:bodyPr wrap="square" rtlCol="0">
            <a:spAutoFit/>
          </a:bodyPr>
          <a:lstStyle/>
          <a:p>
            <a:r>
              <a:rPr lang="en-US" b="1" dirty="0" smtClean="0"/>
              <a:t>Canyon Dam</a:t>
            </a:r>
            <a:endParaRPr lang="en-US" b="1" dirty="0"/>
          </a:p>
        </p:txBody>
      </p:sp>
      <p:pic>
        <p:nvPicPr>
          <p:cNvPr id="7" name="Picture 5" descr="Georgetown Aerial-3"/>
          <p:cNvPicPr>
            <a:picLocks noChangeAspect="1" noChangeArrowheads="1"/>
          </p:cNvPicPr>
          <p:nvPr/>
        </p:nvPicPr>
        <p:blipFill>
          <a:blip r:embed="rId4" cstate="print"/>
          <a:srcRect/>
          <a:stretch>
            <a:fillRect/>
          </a:stretch>
        </p:blipFill>
        <p:spPr bwMode="auto">
          <a:xfrm>
            <a:off x="0" y="4565650"/>
            <a:ext cx="4724400" cy="2292350"/>
          </a:xfrm>
          <a:prstGeom prst="rect">
            <a:avLst/>
          </a:prstGeom>
          <a:noFill/>
          <a:ln w="12700">
            <a:solidFill>
              <a:schemeClr val="tx1"/>
            </a:solidFill>
            <a:miter lim="800000"/>
            <a:headEnd/>
            <a:tailEnd/>
          </a:ln>
        </p:spPr>
      </p:pic>
      <p:sp>
        <p:nvSpPr>
          <p:cNvPr id="8" name="TextBox 7"/>
          <p:cNvSpPr txBox="1"/>
          <p:nvPr/>
        </p:nvSpPr>
        <p:spPr>
          <a:xfrm>
            <a:off x="0" y="6488668"/>
            <a:ext cx="2971800" cy="369332"/>
          </a:xfrm>
          <a:prstGeom prst="rect">
            <a:avLst/>
          </a:prstGeom>
          <a:noFill/>
        </p:spPr>
        <p:txBody>
          <a:bodyPr wrap="square" rtlCol="0">
            <a:spAutoFit/>
          </a:bodyPr>
          <a:lstStyle/>
          <a:p>
            <a:r>
              <a:rPr lang="en-US" b="1" dirty="0" smtClean="0">
                <a:solidFill>
                  <a:srgbClr val="FFFF00"/>
                </a:solidFill>
              </a:rPr>
              <a:t>North San Gabriel Dam</a:t>
            </a:r>
            <a:endParaRPr lang="en-US" b="1" dirty="0">
              <a:solidFill>
                <a:srgbClr val="FFFF00"/>
              </a:solidFill>
            </a:endParaRPr>
          </a:p>
        </p:txBody>
      </p:sp>
      <p:sp>
        <p:nvSpPr>
          <p:cNvPr id="9" name="TextBox 8"/>
          <p:cNvSpPr txBox="1"/>
          <p:nvPr/>
        </p:nvSpPr>
        <p:spPr>
          <a:xfrm>
            <a:off x="990600" y="4114800"/>
            <a:ext cx="2057400" cy="369332"/>
          </a:xfrm>
          <a:prstGeom prst="rect">
            <a:avLst/>
          </a:prstGeom>
          <a:noFill/>
        </p:spPr>
        <p:txBody>
          <a:bodyPr wrap="square" rtlCol="0">
            <a:spAutoFit/>
          </a:bodyPr>
          <a:lstStyle/>
          <a:p>
            <a:r>
              <a:rPr lang="en-US" dirty="0" smtClean="0"/>
              <a:t>Earth and </a:t>
            </a:r>
            <a:r>
              <a:rPr lang="en-US" dirty="0" err="1" smtClean="0"/>
              <a:t>Rockfill</a:t>
            </a:r>
            <a:endParaRPr lang="en-US" dirty="0"/>
          </a:p>
        </p:txBody>
      </p:sp>
      <p:sp>
        <p:nvSpPr>
          <p:cNvPr id="10" name="TextBox 9"/>
          <p:cNvSpPr txBox="1"/>
          <p:nvPr/>
        </p:nvSpPr>
        <p:spPr>
          <a:xfrm>
            <a:off x="6477000" y="5410200"/>
            <a:ext cx="990600" cy="369332"/>
          </a:xfrm>
          <a:prstGeom prst="rect">
            <a:avLst/>
          </a:prstGeom>
          <a:noFill/>
        </p:spPr>
        <p:txBody>
          <a:bodyPr wrap="square" rtlCol="0">
            <a:spAutoFit/>
          </a:bodyPr>
          <a:lstStyle/>
          <a:p>
            <a:r>
              <a:rPr lang="en-US" dirty="0" err="1" smtClean="0"/>
              <a:t>Earthfill</a:t>
            </a:r>
            <a:r>
              <a:rPr lang="en-US" dirty="0" smtClean="0"/>
              <a:t> </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t>Distinguishing Outlet Works From Spillways</a:t>
            </a:r>
            <a:endParaRPr lang="en-US" sz="4000" b="1" dirty="0">
              <a:effectLst>
                <a:outerShdw blurRad="38100" dist="38100" dir="2700000" algn="tl">
                  <a:srgbClr val="000000">
                    <a:alpha val="43137"/>
                  </a:srgbClr>
                </a:outerShdw>
              </a:effectLst>
            </a:endParaRPr>
          </a:p>
        </p:txBody>
      </p:sp>
      <p:sp>
        <p:nvSpPr>
          <p:cNvPr id="82947" name="Content Placeholder 2"/>
          <p:cNvSpPr>
            <a:spLocks noGrp="1"/>
          </p:cNvSpPr>
          <p:nvPr>
            <p:ph idx="1"/>
          </p:nvPr>
        </p:nvSpPr>
        <p:spPr>
          <a:xfrm>
            <a:off x="457200" y="1600200"/>
            <a:ext cx="8229600" cy="4953000"/>
          </a:xfrm>
        </p:spPr>
        <p:txBody>
          <a:bodyPr/>
          <a:lstStyle/>
          <a:p>
            <a:pPr marL="365760">
              <a:spcBef>
                <a:spcPts val="0"/>
              </a:spcBef>
              <a:spcAft>
                <a:spcPts val="0"/>
              </a:spcAft>
              <a:buSzPct val="100000"/>
            </a:pPr>
            <a:r>
              <a:rPr lang="en-US" sz="1800" dirty="0" smtClean="0"/>
              <a:t>No definite dividing line can be drawn between outlet works and spillways because both release water.</a:t>
            </a:r>
          </a:p>
          <a:p>
            <a:pPr marL="365760">
              <a:spcBef>
                <a:spcPts val="0"/>
              </a:spcBef>
              <a:spcAft>
                <a:spcPts val="0"/>
              </a:spcAft>
              <a:buSzPct val="100000"/>
            </a:pPr>
            <a:endParaRPr lang="en-US" sz="1800" dirty="0" smtClean="0"/>
          </a:p>
          <a:p>
            <a:pPr marL="365760">
              <a:spcBef>
                <a:spcPts val="0"/>
              </a:spcBef>
              <a:spcAft>
                <a:spcPts val="0"/>
              </a:spcAft>
              <a:buSzPct val="100000"/>
            </a:pPr>
            <a:r>
              <a:rPr lang="en-US" sz="1800" dirty="0" smtClean="0"/>
              <a:t>In general, a pressurized, gate- or valve-controlled conduit that carries water through a dam is considered an outlet works rather than a spillway.</a:t>
            </a:r>
          </a:p>
          <a:p>
            <a:pPr marL="365760">
              <a:spcBef>
                <a:spcPts val="0"/>
              </a:spcBef>
              <a:spcAft>
                <a:spcPts val="0"/>
              </a:spcAft>
              <a:buSzPct val="100000"/>
            </a:pPr>
            <a:endParaRPr lang="en-US" sz="1800" dirty="0" smtClean="0"/>
          </a:p>
          <a:p>
            <a:r>
              <a:rPr lang="en-US" sz="1800" dirty="0" smtClean="0"/>
              <a:t>Spillways and outlet works may share many features, and can even be combined into one structure.</a:t>
            </a:r>
          </a:p>
          <a:p>
            <a:endParaRPr lang="en-US" sz="1800" dirty="0" smtClean="0"/>
          </a:p>
          <a:p>
            <a:r>
              <a:rPr lang="en-US" sz="1800" dirty="0" smtClean="0"/>
              <a:t>Small embankment dams often have only a conduit through the dam for passing water.</a:t>
            </a:r>
          </a:p>
          <a:p>
            <a:endParaRPr lang="en-US" sz="1800" dirty="0" smtClean="0"/>
          </a:p>
          <a:p>
            <a:r>
              <a:rPr lang="en-US" sz="1800" dirty="0" smtClean="0"/>
              <a:t>On large dams, a combined structure may have separate outlet works and spillway portions, with each portion having separate means of intake and control.</a:t>
            </a:r>
          </a:p>
          <a:p>
            <a:pPr marL="365760">
              <a:spcBef>
                <a:spcPts val="0"/>
              </a:spcBef>
              <a:spcAft>
                <a:spcPts val="0"/>
              </a:spcAft>
            </a:pPr>
            <a:endParaRPr lang="en-US" sz="1800" dirty="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Outlet Works</a:t>
            </a:r>
            <a:endParaRPr lang="en-US" sz="4000" b="1" dirty="0">
              <a:effectLst>
                <a:outerShdw blurRad="38100" dist="38100" dir="2700000" algn="tl">
                  <a:srgbClr val="000000">
                    <a:alpha val="43137"/>
                  </a:srgbClr>
                </a:outerShdw>
              </a:effectLst>
            </a:endParaRPr>
          </a:p>
        </p:txBody>
      </p:sp>
      <p:sp>
        <p:nvSpPr>
          <p:cNvPr id="65539" name="Content Placeholder 2"/>
          <p:cNvSpPr>
            <a:spLocks noGrp="1"/>
          </p:cNvSpPr>
          <p:nvPr>
            <p:ph idx="1"/>
          </p:nvPr>
        </p:nvSpPr>
        <p:spPr>
          <a:xfrm>
            <a:off x="304800" y="1600200"/>
            <a:ext cx="8534400" cy="4419600"/>
          </a:xfrm>
        </p:spPr>
        <p:txBody>
          <a:bodyPr/>
          <a:lstStyle/>
          <a:p>
            <a:pPr marL="548640" lvl="1">
              <a:spcBef>
                <a:spcPts val="0"/>
              </a:spcBef>
              <a:buSzPct val="120000"/>
              <a:buFont typeface="Wingdings" pitchFamily="2" charset="2"/>
              <a:buChar char="§"/>
            </a:pPr>
            <a:r>
              <a:rPr lang="en-US" sz="2400" dirty="0" smtClean="0"/>
              <a:t>Discharge water from the intake structure.</a:t>
            </a:r>
          </a:p>
          <a:p>
            <a:pPr marL="548640" lvl="1">
              <a:spcBef>
                <a:spcPts val="0"/>
              </a:spcBef>
              <a:buSzPct val="120000"/>
              <a:buFont typeface="Wingdings" pitchFamily="2" charset="2"/>
              <a:buChar char="§"/>
            </a:pPr>
            <a:endParaRPr lang="en-US" sz="2400" dirty="0" smtClean="0"/>
          </a:p>
          <a:p>
            <a:pPr marL="548640" lvl="1">
              <a:spcBef>
                <a:spcPts val="0"/>
              </a:spcBef>
              <a:buSzPct val="120000"/>
              <a:buFont typeface="Wingdings" pitchFamily="2" charset="2"/>
              <a:buChar char="§"/>
            </a:pPr>
            <a:r>
              <a:rPr lang="en-US" sz="2400" dirty="0" smtClean="0"/>
              <a:t>Dissipate energy of water discharged from the impoundment.</a:t>
            </a:r>
          </a:p>
          <a:p>
            <a:pPr marL="548640" lvl="1">
              <a:spcBef>
                <a:spcPts val="0"/>
              </a:spcBef>
              <a:buSzPct val="120000"/>
              <a:buFont typeface="Wingdings" pitchFamily="2" charset="2"/>
              <a:buChar char="§"/>
            </a:pPr>
            <a:endParaRPr lang="en-US" sz="2400" dirty="0" smtClean="0"/>
          </a:p>
          <a:p>
            <a:pPr marL="548640" lvl="1">
              <a:spcBef>
                <a:spcPts val="0"/>
              </a:spcBef>
              <a:buSzPct val="120000"/>
              <a:buFont typeface="Wingdings" pitchFamily="2" charset="2"/>
              <a:buChar char="§"/>
            </a:pPr>
            <a:r>
              <a:rPr lang="en-US" sz="2400" dirty="0" smtClean="0"/>
              <a:t>Conduct releases to river channel or other water course.</a:t>
            </a:r>
          </a:p>
          <a:p>
            <a:pPr marL="548640" lvl="1">
              <a:spcBef>
                <a:spcPts val="0"/>
              </a:spcBef>
              <a:buSzPct val="120000"/>
              <a:buFont typeface="Wingdings" pitchFamily="2" charset="2"/>
              <a:buChar char="§"/>
            </a:pPr>
            <a:endParaRPr lang="en-US" sz="2400" dirty="0" smtClean="0"/>
          </a:p>
          <a:p>
            <a:pPr marL="548640" lvl="1">
              <a:spcBef>
                <a:spcPts val="0"/>
              </a:spcBef>
              <a:buSzPct val="120000"/>
              <a:buFont typeface="Wingdings" pitchFamily="2" charset="2"/>
              <a:buChar char="§"/>
            </a:pPr>
            <a:r>
              <a:rPr lang="en-US" sz="2400" dirty="0" smtClean="0"/>
              <a:t>Connected to intake structure by conduit or tunnel.</a:t>
            </a:r>
          </a:p>
          <a:p>
            <a:pPr marL="548640" lvl="1">
              <a:spcBef>
                <a:spcPts val="0"/>
              </a:spcBef>
              <a:buSzPct val="120000"/>
              <a:buFont typeface="Wingdings" pitchFamily="2" charset="2"/>
              <a:buChar char="§"/>
            </a:pPr>
            <a:endParaRPr lang="en-US" sz="2400" dirty="0" smtClean="0"/>
          </a:p>
          <a:p>
            <a:pPr marL="548640" lvl="1">
              <a:spcBef>
                <a:spcPts val="0"/>
              </a:spcBef>
              <a:buSzPct val="120000"/>
              <a:buFont typeface="Wingdings" pitchFamily="2" charset="2"/>
              <a:buChar char="§"/>
            </a:pPr>
            <a:r>
              <a:rPr lang="en-US" sz="2400" dirty="0" smtClean="0"/>
              <a:t>Allow continuous flow of water from reservoirs, and provide a way to draw down the water level of a reservoir.</a:t>
            </a:r>
            <a:endParaRPr lang="en-US" sz="2400" noProof="1"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Outlet Works Components</a:t>
            </a:r>
            <a:endParaRPr lang="en-US" sz="4000" b="1" dirty="0">
              <a:effectLst>
                <a:outerShdw blurRad="38100" dist="38100" dir="2700000" algn="tl">
                  <a:srgbClr val="000000">
                    <a:alpha val="43137"/>
                  </a:srgbClr>
                </a:outerShdw>
              </a:effectLst>
            </a:endParaRPr>
          </a:p>
        </p:txBody>
      </p:sp>
      <p:sp>
        <p:nvSpPr>
          <p:cNvPr id="65539" name="Content Placeholder 2"/>
          <p:cNvSpPr>
            <a:spLocks noGrp="1"/>
          </p:cNvSpPr>
          <p:nvPr>
            <p:ph idx="1"/>
          </p:nvPr>
        </p:nvSpPr>
        <p:spPr>
          <a:xfrm>
            <a:off x="457200" y="1600200"/>
            <a:ext cx="8229600" cy="4419600"/>
          </a:xfrm>
        </p:spPr>
        <p:txBody>
          <a:bodyPr/>
          <a:lstStyle/>
          <a:p>
            <a:pPr marL="548640" lvl="1">
              <a:spcBef>
                <a:spcPts val="0"/>
              </a:spcBef>
              <a:buSzPct val="120000"/>
              <a:buFont typeface="Wingdings" pitchFamily="2" charset="2"/>
              <a:buChar char="§"/>
            </a:pPr>
            <a:r>
              <a:rPr lang="en-US" sz="1800" b="1" dirty="0" smtClean="0"/>
              <a:t>Entrance Channel.</a:t>
            </a:r>
            <a:r>
              <a:rPr lang="en-US" sz="1800" dirty="0" smtClean="0"/>
              <a:t>  Conveys water from the reservoir to the intake structure.</a:t>
            </a:r>
          </a:p>
          <a:p>
            <a:pPr marL="548640" lvl="1">
              <a:spcBef>
                <a:spcPts val="0"/>
              </a:spcBef>
              <a:buSzPct val="120000"/>
              <a:buNone/>
            </a:pPr>
            <a:endParaRPr lang="en-US" sz="1800" dirty="0" smtClean="0"/>
          </a:p>
          <a:p>
            <a:pPr marL="548640" lvl="1">
              <a:spcBef>
                <a:spcPts val="0"/>
              </a:spcBef>
              <a:buSzPct val="120000"/>
              <a:buFont typeface="Wingdings" pitchFamily="2" charset="2"/>
              <a:buChar char="§"/>
            </a:pPr>
            <a:r>
              <a:rPr lang="en-US" sz="1800" b="1" dirty="0" smtClean="0"/>
              <a:t>Intake Structure.</a:t>
            </a:r>
            <a:r>
              <a:rPr lang="en-US" sz="1800" dirty="0" smtClean="0"/>
              <a:t>  Serves as an entrance to an outlet works. </a:t>
            </a:r>
          </a:p>
          <a:p>
            <a:pPr marL="548640" lvl="1">
              <a:spcBef>
                <a:spcPts val="0"/>
              </a:spcBef>
              <a:buSzPct val="120000"/>
              <a:buFont typeface="Wingdings" pitchFamily="2" charset="2"/>
              <a:buChar char="§"/>
            </a:pPr>
            <a:endParaRPr lang="en-US" sz="1800" b="1" dirty="0" smtClean="0"/>
          </a:p>
          <a:p>
            <a:pPr marL="548640" lvl="1">
              <a:spcBef>
                <a:spcPts val="0"/>
              </a:spcBef>
              <a:buSzPct val="120000"/>
              <a:buFont typeface="Wingdings" pitchFamily="2" charset="2"/>
              <a:buChar char="§"/>
            </a:pPr>
            <a:r>
              <a:rPr lang="en-US" sz="1800" b="1" dirty="0" smtClean="0"/>
              <a:t>Gate or Valve Housing.</a:t>
            </a:r>
            <a:r>
              <a:rPr lang="en-US" sz="1800" dirty="0" smtClean="0"/>
              <a:t>  Supports or encases a gate or valve which regulates outlet works releases. </a:t>
            </a:r>
          </a:p>
          <a:p>
            <a:pPr marL="548640" lvl="1">
              <a:spcBef>
                <a:spcPts val="0"/>
              </a:spcBef>
              <a:buSzPct val="120000"/>
              <a:buFont typeface="Wingdings" pitchFamily="2" charset="2"/>
              <a:buChar char="§"/>
            </a:pPr>
            <a:endParaRPr lang="en-US" sz="1800" b="1" dirty="0" smtClean="0"/>
          </a:p>
          <a:p>
            <a:pPr marL="548640" lvl="1">
              <a:spcBef>
                <a:spcPts val="0"/>
              </a:spcBef>
              <a:buSzPct val="120000"/>
              <a:buFont typeface="Wingdings" pitchFamily="2" charset="2"/>
              <a:buChar char="§"/>
            </a:pPr>
            <a:r>
              <a:rPr lang="en-US" sz="1800" b="1" dirty="0" smtClean="0"/>
              <a:t>Conduit.</a:t>
            </a:r>
            <a:r>
              <a:rPr lang="en-US" sz="1800" dirty="0" smtClean="0"/>
              <a:t>  Conveys water through or around a dam.</a:t>
            </a:r>
          </a:p>
          <a:p>
            <a:pPr marL="548640" lvl="1">
              <a:spcBef>
                <a:spcPts val="0"/>
              </a:spcBef>
              <a:buSzPct val="120000"/>
              <a:buFont typeface="Wingdings" pitchFamily="2" charset="2"/>
              <a:buChar char="§"/>
            </a:pPr>
            <a:endParaRPr lang="en-US" sz="1800" b="1" dirty="0" smtClean="0"/>
          </a:p>
          <a:p>
            <a:pPr marL="548640" lvl="1">
              <a:spcBef>
                <a:spcPts val="0"/>
              </a:spcBef>
              <a:buSzPct val="120000"/>
              <a:buFont typeface="Wingdings" pitchFamily="2" charset="2"/>
              <a:buChar char="§"/>
            </a:pPr>
            <a:r>
              <a:rPr lang="en-US" sz="1800" b="1" dirty="0" smtClean="0"/>
              <a:t>Energy Dissipation Section.</a:t>
            </a:r>
            <a:r>
              <a:rPr lang="en-US" sz="1800" dirty="0" smtClean="0"/>
              <a:t>  Reduces the energy and velocity of the flowing water.</a:t>
            </a:r>
          </a:p>
          <a:p>
            <a:pPr marL="548640" lvl="1">
              <a:spcBef>
                <a:spcPts val="0"/>
              </a:spcBef>
              <a:buSzPct val="120000"/>
              <a:buFont typeface="Wingdings" pitchFamily="2" charset="2"/>
              <a:buChar char="§"/>
            </a:pPr>
            <a:endParaRPr lang="en-US" sz="1800" b="1" dirty="0" smtClean="0"/>
          </a:p>
          <a:p>
            <a:pPr marL="548640" lvl="1">
              <a:spcBef>
                <a:spcPts val="0"/>
              </a:spcBef>
              <a:buSzPct val="120000"/>
              <a:buFont typeface="Wingdings" pitchFamily="2" charset="2"/>
              <a:buChar char="§"/>
            </a:pPr>
            <a:r>
              <a:rPr lang="en-US" sz="1800" b="1" dirty="0" smtClean="0"/>
              <a:t>Return Channel.</a:t>
            </a:r>
            <a:r>
              <a:rPr lang="en-US" sz="1800" dirty="0" smtClean="0"/>
              <a:t>  Conveys discharges to the natural stream channel downstream from the dam.</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Outlet Works Components</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8350" y="1828799"/>
            <a:ext cx="9107300" cy="34290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8" name="Rectangle 10"/>
          <p:cNvSpPr>
            <a:spLocks noGrp="1" noChangeArrowheads="1"/>
          </p:cNvSpPr>
          <p:nvPr>
            <p:ph type="body" sz="half" idx="1"/>
          </p:nvPr>
        </p:nvSpPr>
        <p:spPr>
          <a:xfrm>
            <a:off x="990600" y="2057400"/>
            <a:ext cx="7315200" cy="762000"/>
          </a:xfrm>
        </p:spPr>
        <p:txBody>
          <a:bodyPr lIns="92075" tIns="46038" rIns="92075" bIns="46038"/>
          <a:lstStyle/>
          <a:p>
            <a:pPr eaLnBrk="1" hangingPunct="1">
              <a:buSzPct val="140000"/>
              <a:defRPr/>
            </a:pPr>
            <a:r>
              <a:rPr lang="en-US" dirty="0" smtClean="0">
                <a:effectLst>
                  <a:outerShdw blurRad="38100" dist="38100" dir="2700000" algn="tl">
                    <a:srgbClr val="C0C0C0"/>
                  </a:outerShdw>
                </a:effectLst>
              </a:rPr>
              <a:t>What is the intake structure used for? </a:t>
            </a:r>
            <a:endParaRPr lang="en-US" dirty="0" smtClean="0"/>
          </a:p>
        </p:txBody>
      </p:sp>
      <p:sp>
        <p:nvSpPr>
          <p:cNvPr id="68619" name="Rectangle 11"/>
          <p:cNvSpPr>
            <a:spLocks noChangeArrowheads="1"/>
          </p:cNvSpPr>
          <p:nvPr/>
        </p:nvSpPr>
        <p:spPr bwMode="auto">
          <a:xfrm>
            <a:off x="1524000" y="3352800"/>
            <a:ext cx="6248400" cy="2438400"/>
          </a:xfrm>
          <a:prstGeom prst="rect">
            <a:avLst/>
          </a:prstGeom>
          <a:noFill/>
          <a:ln w="9525">
            <a:noFill/>
            <a:miter lim="800000"/>
            <a:headEnd/>
            <a:tailEnd/>
          </a:ln>
          <a:effectLst/>
        </p:spPr>
        <p:txBody>
          <a:bodyPr lIns="92075" tIns="46038" rIns="92075" bIns="46038"/>
          <a:lstStyle/>
          <a:p>
            <a:pPr marL="742950" lvl="1" indent="-285750">
              <a:spcBef>
                <a:spcPct val="20000"/>
              </a:spcBef>
              <a:buSzPct val="100000"/>
              <a:buFontTx/>
              <a:buChar char="–"/>
              <a:defRPr/>
            </a:pPr>
            <a:r>
              <a:rPr lang="en-US" sz="2800" dirty="0">
                <a:effectLst>
                  <a:outerShdw blurRad="38100" dist="38100" dir="2700000" algn="tl">
                    <a:srgbClr val="C0C0C0"/>
                  </a:outerShdw>
                </a:effectLst>
              </a:rPr>
              <a:t>Control pool level</a:t>
            </a:r>
          </a:p>
          <a:p>
            <a:pPr marL="742950" lvl="1" indent="-285750">
              <a:spcBef>
                <a:spcPct val="20000"/>
              </a:spcBef>
              <a:buSzPct val="100000"/>
              <a:buFontTx/>
              <a:buChar char="–"/>
              <a:defRPr/>
            </a:pPr>
            <a:r>
              <a:rPr lang="en-US" sz="2800" dirty="0">
                <a:effectLst>
                  <a:outerShdw blurRad="38100" dist="38100" dir="2700000" algn="tl">
                    <a:srgbClr val="C0C0C0"/>
                  </a:outerShdw>
                </a:effectLst>
              </a:rPr>
              <a:t>Controlled passage of water 	 through the dam</a:t>
            </a:r>
          </a:p>
        </p:txBody>
      </p:sp>
      <p:sp>
        <p:nvSpPr>
          <p:cNvPr id="5"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Intake Structure</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pic>
        <p:nvPicPr>
          <p:cNvPr id="6" name="Picture 5" descr="P5103054"/>
          <p:cNvPicPr>
            <a:picLocks noChangeAspect="1" noChangeArrowheads="1"/>
          </p:cNvPicPr>
          <p:nvPr/>
        </p:nvPicPr>
        <p:blipFill>
          <a:blip r:embed="rId3" cstate="print"/>
          <a:srcRect/>
          <a:stretch>
            <a:fillRect/>
          </a:stretch>
        </p:blipFill>
        <p:spPr bwMode="auto">
          <a:xfrm>
            <a:off x="-25400" y="-38100"/>
            <a:ext cx="9194800" cy="6896100"/>
          </a:xfrm>
          <a:prstGeom prst="rect">
            <a:avLst/>
          </a:prstGeom>
          <a:noFill/>
          <a:ln w="9525">
            <a:solidFill>
              <a:schemeClr val="bg2"/>
            </a:solidFill>
            <a:miter lim="800000"/>
            <a:headEnd/>
            <a:tailEnd/>
          </a:ln>
          <a:effectLst/>
        </p:spPr>
      </p:pic>
      <p:sp>
        <p:nvSpPr>
          <p:cNvPr id="7" name="Rectangle 2"/>
          <p:cNvSpPr txBox="1">
            <a:spLocks noChangeArrowheads="1"/>
          </p:cNvSpPr>
          <p:nvPr/>
        </p:nvSpPr>
        <p:spPr>
          <a:xfrm>
            <a:off x="0" y="5181600"/>
            <a:ext cx="9144000" cy="1295400"/>
          </a:xfrm>
          <a:prstGeom prst="rect">
            <a:avLst/>
          </a:prstGeom>
        </p:spPr>
        <p:txBody>
          <a:bodyPr/>
          <a:lstStyle/>
          <a:p>
            <a:pPr marR="0" lvl="0" indent="-342900" algn="ctr" defTabSz="914400" rtl="0" eaLnBrk="1" fontAlgn="base" latinLnBrk="0" hangingPunct="1">
              <a:lnSpc>
                <a:spcPct val="100000"/>
              </a:lnSpc>
              <a:spcBef>
                <a:spcPts val="0"/>
              </a:spcBef>
              <a:spcAft>
                <a:spcPct val="0"/>
              </a:spcAft>
              <a:buClrTx/>
              <a:buSzTx/>
              <a:buFontTx/>
              <a:buNone/>
              <a:tabLst/>
              <a:defRPr/>
            </a:pPr>
            <a:r>
              <a:rPr kumimoji="0" lang="en-US" sz="4000" b="1" i="0" u="none" strike="noStrike" kern="0" cap="none" spc="0" normalizeH="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North San Gabriel Dam</a:t>
            </a:r>
          </a:p>
          <a:p>
            <a:pPr marR="0" lvl="0" indent="-34290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Outlet Works Intake Tower and Service Bridge</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30" descr="P5050088"/>
          <p:cNvPicPr>
            <a:picLocks noChangeAspect="1" noChangeArrowheads="1"/>
          </p:cNvPicPr>
          <p:nvPr/>
        </p:nvPicPr>
        <p:blipFill>
          <a:blip r:embed="rId3" cstate="print"/>
          <a:srcRect/>
          <a:stretch>
            <a:fillRect/>
          </a:stretch>
        </p:blipFill>
        <p:spPr bwMode="auto">
          <a:xfrm>
            <a:off x="0" y="9525"/>
            <a:ext cx="9172575" cy="6842125"/>
          </a:xfrm>
          <a:prstGeom prst="rect">
            <a:avLst/>
          </a:prstGeom>
          <a:noFill/>
          <a:ln w="9525">
            <a:noFill/>
            <a:miter lim="800000"/>
            <a:headEnd/>
            <a:tailEnd/>
          </a:ln>
        </p:spPr>
      </p:pic>
      <p:sp>
        <p:nvSpPr>
          <p:cNvPr id="329735" name="Text Box 1031"/>
          <p:cNvSpPr txBox="1">
            <a:spLocks noChangeArrowheads="1"/>
          </p:cNvSpPr>
          <p:nvPr/>
        </p:nvSpPr>
        <p:spPr bwMode="auto">
          <a:xfrm>
            <a:off x="0" y="5486400"/>
            <a:ext cx="9144000" cy="1077218"/>
          </a:xfrm>
          <a:prstGeom prst="rect">
            <a:avLst/>
          </a:prstGeom>
          <a:noFill/>
          <a:ln w="9525">
            <a:noFill/>
            <a:miter lim="800000"/>
            <a:headEnd/>
            <a:tailEnd/>
          </a:ln>
          <a:effectLst/>
        </p:spPr>
        <p:txBody>
          <a:bodyPr wrap="square">
            <a:spAutoFit/>
          </a:bodyPr>
          <a:lstStyle/>
          <a:p>
            <a:pPr algn="ctr">
              <a:spcBef>
                <a:spcPts val="0"/>
              </a:spcBef>
              <a:defRPr/>
            </a:pPr>
            <a:r>
              <a:rPr lang="en-US" sz="4000" b="1" dirty="0">
                <a:solidFill>
                  <a:srgbClr val="FFFF00"/>
                </a:solidFill>
                <a:effectLst>
                  <a:outerShdw blurRad="38100" dist="38100" dir="2700000" algn="tl">
                    <a:srgbClr val="000000">
                      <a:alpha val="43137"/>
                    </a:srgbClr>
                  </a:outerShdw>
                </a:effectLst>
              </a:rPr>
              <a:t>O.C. Fisher </a:t>
            </a:r>
            <a:r>
              <a:rPr lang="en-US" sz="4000" b="1" dirty="0" smtClean="0">
                <a:solidFill>
                  <a:srgbClr val="FFFF00"/>
                </a:solidFill>
                <a:effectLst>
                  <a:outerShdw blurRad="38100" dist="38100" dir="2700000" algn="tl">
                    <a:srgbClr val="000000">
                      <a:alpha val="43137"/>
                    </a:srgbClr>
                  </a:outerShdw>
                </a:effectLst>
              </a:rPr>
              <a:t>Dam</a:t>
            </a:r>
            <a:endParaRPr lang="en-US" sz="4000" b="1" dirty="0">
              <a:solidFill>
                <a:srgbClr val="FFFF00"/>
              </a:solidFill>
              <a:effectLst>
                <a:outerShdw blurRad="38100" dist="38100" dir="2700000" algn="tl">
                  <a:srgbClr val="000000">
                    <a:alpha val="43137"/>
                  </a:srgbClr>
                </a:outerShdw>
              </a:effectLst>
            </a:endParaRPr>
          </a:p>
          <a:p>
            <a:pPr algn="ctr">
              <a:spcBef>
                <a:spcPts val="0"/>
              </a:spcBef>
              <a:defRPr/>
            </a:pPr>
            <a:r>
              <a:rPr lang="en-US" sz="2400" b="1" dirty="0">
                <a:solidFill>
                  <a:srgbClr val="FFFF00"/>
                </a:solidFill>
                <a:effectLst>
                  <a:outerShdw blurRad="38100" dist="38100" dir="2700000" algn="tl">
                    <a:srgbClr val="000000">
                      <a:alpha val="43137"/>
                    </a:srgbClr>
                  </a:outerShdw>
                </a:effectLst>
              </a:rPr>
              <a:t>Intake Tower and Service Bridge</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descr="Aquilla Tower"/>
          <p:cNvPicPr>
            <a:picLocks noChangeAspect="1" noChangeArrowheads="1"/>
          </p:cNvPicPr>
          <p:nvPr/>
        </p:nvPicPr>
        <p:blipFill>
          <a:blip r:embed="rId2" cstate="print"/>
          <a:srcRect/>
          <a:stretch>
            <a:fillRect/>
          </a:stretch>
        </p:blipFill>
        <p:spPr bwMode="auto">
          <a:xfrm>
            <a:off x="-114300" y="0"/>
            <a:ext cx="9258300" cy="6858000"/>
          </a:xfrm>
          <a:prstGeom prst="rect">
            <a:avLst/>
          </a:prstGeom>
          <a:noFill/>
          <a:ln w="9525">
            <a:solidFill>
              <a:schemeClr val="accent1"/>
            </a:solidFill>
            <a:miter lim="800000"/>
            <a:headEnd/>
            <a:tailEnd/>
          </a:ln>
        </p:spPr>
      </p:pic>
      <p:sp>
        <p:nvSpPr>
          <p:cNvPr id="6"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spcBef>
                <a:spcPts val="0"/>
              </a:spcBef>
              <a:defRPr/>
            </a:pPr>
            <a:r>
              <a:rPr lang="en-US" sz="4000" b="1" dirty="0" err="1" smtClean="0">
                <a:solidFill>
                  <a:srgbClr val="FFFF00"/>
                </a:solidFill>
                <a:effectLst>
                  <a:outerShdw blurRad="38100" dist="38100" dir="2700000" algn="tl">
                    <a:srgbClr val="000000">
                      <a:alpha val="43137"/>
                    </a:srgbClr>
                  </a:outerShdw>
                </a:effectLst>
              </a:rPr>
              <a:t>Aquilla</a:t>
            </a:r>
            <a:r>
              <a:rPr lang="en-US" sz="4000" b="1" dirty="0" smtClean="0">
                <a:solidFill>
                  <a:srgbClr val="FFFF00"/>
                </a:solidFill>
                <a:effectLst>
                  <a:outerShdw blurRad="38100" dist="38100" dir="2700000" algn="tl">
                    <a:srgbClr val="000000">
                      <a:alpha val="43137"/>
                    </a:srgbClr>
                  </a:outerShdw>
                </a:effectLst>
              </a:rPr>
              <a:t> Dam</a:t>
            </a:r>
          </a:p>
          <a:p>
            <a:pPr algn="ctr">
              <a:spcBef>
                <a:spcPts val="0"/>
              </a:spcBef>
              <a:defRPr/>
            </a:pPr>
            <a:r>
              <a:rPr lang="en-US" sz="3200" b="1" dirty="0" smtClean="0">
                <a:solidFill>
                  <a:srgbClr val="FFFF00"/>
                </a:solidFill>
              </a:rPr>
              <a:t>Intake Tower and Service Bridge</a:t>
            </a:r>
            <a:endParaRPr lang="en-US" sz="3200" b="1" dirty="0">
              <a:solidFill>
                <a:srgbClr val="FFFF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cstate="print"/>
          <a:srcRect/>
          <a:stretch>
            <a:fillRect/>
          </a:stretch>
        </p:blipFill>
        <p:spPr bwMode="auto">
          <a:xfrm>
            <a:off x="0" y="9525"/>
            <a:ext cx="9144000" cy="6838950"/>
          </a:xfrm>
          <a:prstGeom prst="rect">
            <a:avLst/>
          </a:prstGeom>
          <a:noFill/>
          <a:ln w="9525">
            <a:noFill/>
            <a:miter lim="800000"/>
            <a:headEnd/>
            <a:tailEnd/>
          </a:ln>
        </p:spPr>
      </p:pic>
      <p:sp>
        <p:nvSpPr>
          <p:cNvPr id="4" name="Text Box 1031"/>
          <p:cNvSpPr txBox="1">
            <a:spLocks noChangeArrowheads="1"/>
          </p:cNvSpPr>
          <p:nvPr/>
        </p:nvSpPr>
        <p:spPr bwMode="auto">
          <a:xfrm>
            <a:off x="0" y="5410200"/>
            <a:ext cx="9144000" cy="1077218"/>
          </a:xfrm>
          <a:prstGeom prst="rect">
            <a:avLst/>
          </a:prstGeom>
          <a:noFill/>
          <a:ln w="9525">
            <a:noFill/>
            <a:miter lim="800000"/>
            <a:headEnd/>
            <a:tailEnd/>
          </a:ln>
          <a:effectLst/>
        </p:spPr>
        <p:txBody>
          <a:bodyPr wrap="square">
            <a:spAutoFit/>
          </a:bodyPr>
          <a:lstStyle/>
          <a:p>
            <a:pPr algn="ctr">
              <a:spcBef>
                <a:spcPts val="0"/>
              </a:spcBef>
              <a:defRPr/>
            </a:pPr>
            <a:r>
              <a:rPr lang="en-US" sz="4000" b="1" dirty="0">
                <a:solidFill>
                  <a:srgbClr val="FFFF00"/>
                </a:solidFill>
                <a:effectLst>
                  <a:outerShdw blurRad="38100" dist="38100" dir="2700000" algn="tl">
                    <a:srgbClr val="000000">
                      <a:alpha val="43137"/>
                    </a:srgbClr>
                  </a:outerShdw>
                </a:effectLst>
              </a:rPr>
              <a:t>O.C. Fisher </a:t>
            </a:r>
            <a:r>
              <a:rPr lang="en-US" sz="4000" b="1" dirty="0" smtClean="0">
                <a:solidFill>
                  <a:srgbClr val="FFFF00"/>
                </a:solidFill>
                <a:effectLst>
                  <a:outerShdw blurRad="38100" dist="38100" dir="2700000" algn="tl">
                    <a:srgbClr val="000000">
                      <a:alpha val="43137"/>
                    </a:srgbClr>
                  </a:outerShdw>
                </a:effectLst>
              </a:rPr>
              <a:t>Dam</a:t>
            </a:r>
            <a:endParaRPr lang="en-US" sz="4000" b="1" dirty="0">
              <a:solidFill>
                <a:srgbClr val="FFFF00"/>
              </a:solidFill>
              <a:effectLst>
                <a:outerShdw blurRad="38100" dist="38100" dir="2700000" algn="tl">
                  <a:srgbClr val="000000">
                    <a:alpha val="43137"/>
                  </a:srgbClr>
                </a:outerShdw>
              </a:effectLst>
            </a:endParaRPr>
          </a:p>
          <a:p>
            <a:pPr algn="ctr">
              <a:spcBef>
                <a:spcPts val="0"/>
              </a:spcBef>
              <a:defRPr/>
            </a:pPr>
            <a:r>
              <a:rPr lang="en-US" sz="2400" b="1" dirty="0">
                <a:solidFill>
                  <a:srgbClr val="FFFF00"/>
                </a:solidFill>
                <a:effectLst>
                  <a:outerShdw blurRad="38100" dist="38100" dir="2700000" algn="tl">
                    <a:srgbClr val="000000">
                      <a:alpha val="43137"/>
                    </a:srgbClr>
                  </a:outerShdw>
                </a:effectLst>
              </a:rPr>
              <a:t>Stilling Basin and Discharge Channel</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8"/>
          <p:cNvPicPr>
            <a:picLocks noGrp="1" noChangeAspect="1" noChangeArrowheads="1"/>
          </p:cNvPicPr>
          <p:nvPr>
            <p:ph sz="half" idx="1"/>
          </p:nvPr>
        </p:nvPicPr>
        <p:blipFill>
          <a:blip r:embed="rId2" cstate="print"/>
          <a:srcRect/>
          <a:stretch>
            <a:fillRect/>
          </a:stretch>
        </p:blipFill>
        <p:spPr>
          <a:xfrm>
            <a:off x="0" y="0"/>
            <a:ext cx="9144000" cy="6858000"/>
          </a:xfrm>
          <a:noFill/>
          <a:ln>
            <a:solidFill>
              <a:schemeClr val="bg2"/>
            </a:solidFill>
          </a:ln>
        </p:spPr>
      </p:pic>
      <p:sp>
        <p:nvSpPr>
          <p:cNvPr id="5"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spcBef>
                <a:spcPts val="0"/>
              </a:spcBef>
              <a:defRPr/>
            </a:pPr>
            <a:r>
              <a:rPr lang="en-US" sz="4000" b="1" dirty="0" smtClean="0">
                <a:solidFill>
                  <a:srgbClr val="FFFF00"/>
                </a:solidFill>
                <a:effectLst>
                  <a:outerShdw blurRad="38100" dist="38100" dir="2700000" algn="tl">
                    <a:srgbClr val="000000">
                      <a:alpha val="43137"/>
                    </a:srgbClr>
                  </a:outerShdw>
                </a:effectLst>
              </a:rPr>
              <a:t>Waco Dam</a:t>
            </a:r>
          </a:p>
          <a:p>
            <a:pPr algn="ctr">
              <a:spcBef>
                <a:spcPts val="0"/>
              </a:spcBef>
              <a:defRPr/>
            </a:pPr>
            <a:r>
              <a:rPr lang="en-US" sz="3200" b="1" dirty="0" smtClean="0">
                <a:solidFill>
                  <a:srgbClr val="FFFF00"/>
                </a:solidFill>
              </a:rPr>
              <a:t>Stilling Basin and Discharge Channel</a:t>
            </a:r>
            <a:endParaRPr lang="en-US" sz="3200" b="1" dirty="0">
              <a:solidFill>
                <a:srgbClr val="FFFF00"/>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bg2"/>
            </a:solidFill>
            <a:miter lim="800000"/>
            <a:headEnd/>
            <a:tailEnd/>
          </a:ln>
        </p:spPr>
      </p:pic>
      <p:sp>
        <p:nvSpPr>
          <p:cNvPr id="5" name="Title 1"/>
          <p:cNvSpPr txBox="1">
            <a:spLocks/>
          </p:cNvSpPr>
          <p:nvPr/>
        </p:nvSpPr>
        <p:spPr bwMode="auto">
          <a:xfrm>
            <a:off x="457200" y="5334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spcBef>
                <a:spcPts val="0"/>
              </a:spcBef>
              <a:defRPr/>
            </a:pPr>
            <a:r>
              <a:rPr lang="en-US" sz="4000" b="1" dirty="0" smtClean="0">
                <a:solidFill>
                  <a:srgbClr val="FFFF00"/>
                </a:solidFill>
                <a:effectLst>
                  <a:outerShdw blurRad="38100" dist="38100" dir="2700000" algn="tl">
                    <a:srgbClr val="000000">
                      <a:alpha val="43137"/>
                    </a:srgbClr>
                  </a:outerShdw>
                </a:effectLst>
              </a:rPr>
              <a:t>Waco Dam</a:t>
            </a:r>
          </a:p>
          <a:p>
            <a:pPr algn="ctr">
              <a:spcBef>
                <a:spcPts val="0"/>
              </a:spcBef>
              <a:defRPr/>
            </a:pPr>
            <a:r>
              <a:rPr lang="en-US" sz="2800" b="1" dirty="0" smtClean="0">
                <a:solidFill>
                  <a:srgbClr val="FFFF00"/>
                </a:solidFill>
              </a:rPr>
              <a:t>Stilling Basin and Discharge Channel</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a:grpSpLocks/>
          </p:cNvGrpSpPr>
          <p:nvPr/>
        </p:nvGrpSpPr>
        <p:grpSpPr bwMode="auto">
          <a:xfrm>
            <a:off x="304800" y="1752600"/>
            <a:ext cx="8651875" cy="4529138"/>
            <a:chOff x="328" y="848"/>
            <a:chExt cx="5450" cy="2853"/>
          </a:xfrm>
        </p:grpSpPr>
        <p:sp>
          <p:nvSpPr>
            <p:cNvPr id="26626" name="Freeform 2"/>
            <p:cNvSpPr>
              <a:spLocks/>
            </p:cNvSpPr>
            <p:nvPr/>
          </p:nvSpPr>
          <p:spPr bwMode="auto">
            <a:xfrm>
              <a:off x="640" y="848"/>
              <a:ext cx="2000" cy="736"/>
            </a:xfrm>
            <a:custGeom>
              <a:avLst/>
              <a:gdLst/>
              <a:ahLst/>
              <a:cxnLst>
                <a:cxn ang="0">
                  <a:pos x="0" y="712"/>
                </a:cxn>
                <a:cxn ang="0">
                  <a:pos x="816" y="0"/>
                </a:cxn>
                <a:cxn ang="0">
                  <a:pos x="1128" y="0"/>
                </a:cxn>
                <a:cxn ang="0">
                  <a:pos x="1976" y="696"/>
                </a:cxn>
                <a:cxn ang="0">
                  <a:pos x="0" y="712"/>
                </a:cxn>
              </a:cxnLst>
              <a:rect l="0" t="0" r="r" b="b"/>
              <a:pathLst>
                <a:path w="1976" h="712">
                  <a:moveTo>
                    <a:pt x="0" y="712"/>
                  </a:moveTo>
                  <a:lnTo>
                    <a:pt x="816" y="0"/>
                  </a:lnTo>
                  <a:lnTo>
                    <a:pt x="1128" y="0"/>
                  </a:lnTo>
                  <a:lnTo>
                    <a:pt x="1976" y="696"/>
                  </a:lnTo>
                  <a:lnTo>
                    <a:pt x="0" y="712"/>
                  </a:lnTo>
                  <a:close/>
                </a:path>
              </a:pathLst>
            </a:custGeom>
            <a:solidFill>
              <a:srgbClr val="993300"/>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29" name="Freeform 5"/>
            <p:cNvSpPr>
              <a:spLocks/>
            </p:cNvSpPr>
            <p:nvPr/>
          </p:nvSpPr>
          <p:spPr bwMode="auto">
            <a:xfrm>
              <a:off x="328" y="936"/>
              <a:ext cx="1032" cy="648"/>
            </a:xfrm>
            <a:custGeom>
              <a:avLst/>
              <a:gdLst/>
              <a:ahLst/>
              <a:cxnLst>
                <a:cxn ang="0">
                  <a:pos x="304" y="648"/>
                </a:cxn>
                <a:cxn ang="0">
                  <a:pos x="0" y="648"/>
                </a:cxn>
                <a:cxn ang="0">
                  <a:pos x="0" y="0"/>
                </a:cxn>
                <a:cxn ang="0">
                  <a:pos x="1032" y="0"/>
                </a:cxn>
                <a:cxn ang="0">
                  <a:pos x="304" y="648"/>
                </a:cxn>
              </a:cxnLst>
              <a:rect l="0" t="0" r="r" b="b"/>
              <a:pathLst>
                <a:path w="1032" h="648">
                  <a:moveTo>
                    <a:pt x="304" y="648"/>
                  </a:moveTo>
                  <a:lnTo>
                    <a:pt x="0" y="648"/>
                  </a:lnTo>
                  <a:lnTo>
                    <a:pt x="0" y="0"/>
                  </a:lnTo>
                  <a:lnTo>
                    <a:pt x="1032" y="0"/>
                  </a:lnTo>
                  <a:lnTo>
                    <a:pt x="304" y="648"/>
                  </a:lnTo>
                  <a:close/>
                </a:path>
              </a:pathLst>
            </a:custGeom>
            <a:solidFill>
              <a:schemeClr val="accent1"/>
            </a:solidFill>
            <a:ln w="12699" cap="flat" cmpd="sng">
              <a:solidFill>
                <a:schemeClr val="tx1"/>
              </a:solidFill>
              <a:prstDash val="solid"/>
              <a:round/>
              <a:headEnd type="none" w="sm" len="sm"/>
              <a:tailEnd type="none" w="sm" len="sm"/>
            </a:ln>
            <a:effectLst/>
          </p:spPr>
          <p:txBody>
            <a:bodyPr wrap="none" anchor="ctr"/>
            <a:lstStyle/>
            <a:p>
              <a:endParaRPr lang="en-US"/>
            </a:p>
          </p:txBody>
        </p:sp>
        <p:sp>
          <p:nvSpPr>
            <p:cNvPr id="26631" name="Freeform 7"/>
            <p:cNvSpPr>
              <a:spLocks/>
            </p:cNvSpPr>
            <p:nvPr/>
          </p:nvSpPr>
          <p:spPr bwMode="auto">
            <a:xfrm>
              <a:off x="3484" y="850"/>
              <a:ext cx="2000" cy="736"/>
            </a:xfrm>
            <a:custGeom>
              <a:avLst/>
              <a:gdLst/>
              <a:ahLst/>
              <a:cxnLst>
                <a:cxn ang="0">
                  <a:pos x="0" y="712"/>
                </a:cxn>
                <a:cxn ang="0">
                  <a:pos x="816" y="0"/>
                </a:cxn>
                <a:cxn ang="0">
                  <a:pos x="1128" y="0"/>
                </a:cxn>
                <a:cxn ang="0">
                  <a:pos x="1976" y="696"/>
                </a:cxn>
                <a:cxn ang="0">
                  <a:pos x="0" y="712"/>
                </a:cxn>
              </a:cxnLst>
              <a:rect l="0" t="0" r="r" b="b"/>
              <a:pathLst>
                <a:path w="1976" h="712">
                  <a:moveTo>
                    <a:pt x="0" y="712"/>
                  </a:moveTo>
                  <a:lnTo>
                    <a:pt x="816" y="0"/>
                  </a:lnTo>
                  <a:lnTo>
                    <a:pt x="1128" y="0"/>
                  </a:lnTo>
                  <a:lnTo>
                    <a:pt x="1976" y="696"/>
                  </a:lnTo>
                  <a:lnTo>
                    <a:pt x="0" y="712"/>
                  </a:lnTo>
                  <a:close/>
                </a:path>
              </a:pathLst>
            </a:custGeom>
            <a:solidFill>
              <a:srgbClr val="993300"/>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33" name="Freeform 9"/>
            <p:cNvSpPr>
              <a:spLocks/>
            </p:cNvSpPr>
            <p:nvPr/>
          </p:nvSpPr>
          <p:spPr bwMode="auto">
            <a:xfrm>
              <a:off x="3184" y="932"/>
              <a:ext cx="1032" cy="648"/>
            </a:xfrm>
            <a:custGeom>
              <a:avLst/>
              <a:gdLst/>
              <a:ahLst/>
              <a:cxnLst>
                <a:cxn ang="0">
                  <a:pos x="304" y="648"/>
                </a:cxn>
                <a:cxn ang="0">
                  <a:pos x="0" y="648"/>
                </a:cxn>
                <a:cxn ang="0">
                  <a:pos x="0" y="0"/>
                </a:cxn>
                <a:cxn ang="0">
                  <a:pos x="1032" y="0"/>
                </a:cxn>
                <a:cxn ang="0">
                  <a:pos x="304" y="648"/>
                </a:cxn>
              </a:cxnLst>
              <a:rect l="0" t="0" r="r" b="b"/>
              <a:pathLst>
                <a:path w="1032" h="648">
                  <a:moveTo>
                    <a:pt x="304" y="648"/>
                  </a:moveTo>
                  <a:lnTo>
                    <a:pt x="0" y="648"/>
                  </a:lnTo>
                  <a:lnTo>
                    <a:pt x="0" y="0"/>
                  </a:lnTo>
                  <a:lnTo>
                    <a:pt x="1032" y="0"/>
                  </a:lnTo>
                  <a:lnTo>
                    <a:pt x="304" y="648"/>
                  </a:lnTo>
                  <a:close/>
                </a:path>
              </a:pathLst>
            </a:custGeom>
            <a:solidFill>
              <a:schemeClr val="accent1"/>
            </a:solidFill>
            <a:ln w="12699" cap="flat" cmpd="sng">
              <a:solidFill>
                <a:schemeClr val="tx1"/>
              </a:solidFill>
              <a:prstDash val="solid"/>
              <a:round/>
              <a:headEnd type="none" w="sm" len="sm"/>
              <a:tailEnd type="none" w="sm" len="sm"/>
            </a:ln>
            <a:effectLst/>
          </p:spPr>
          <p:txBody>
            <a:bodyPr wrap="none" anchor="ctr"/>
            <a:lstStyle/>
            <a:p>
              <a:endParaRPr lang="en-US"/>
            </a:p>
          </p:txBody>
        </p:sp>
        <p:sp>
          <p:nvSpPr>
            <p:cNvPr id="26634" name="Freeform 10"/>
            <p:cNvSpPr>
              <a:spLocks/>
            </p:cNvSpPr>
            <p:nvPr/>
          </p:nvSpPr>
          <p:spPr bwMode="auto">
            <a:xfrm>
              <a:off x="4160" y="884"/>
              <a:ext cx="648" cy="688"/>
            </a:xfrm>
            <a:custGeom>
              <a:avLst/>
              <a:gdLst/>
              <a:ahLst/>
              <a:cxnLst>
                <a:cxn ang="0">
                  <a:pos x="0" y="688"/>
                </a:cxn>
                <a:cxn ang="0">
                  <a:pos x="208" y="0"/>
                </a:cxn>
                <a:cxn ang="0">
                  <a:pos x="384" y="0"/>
                </a:cxn>
                <a:cxn ang="0">
                  <a:pos x="648" y="688"/>
                </a:cxn>
                <a:cxn ang="0">
                  <a:pos x="0" y="688"/>
                </a:cxn>
              </a:cxnLst>
              <a:rect l="0" t="0" r="r" b="b"/>
              <a:pathLst>
                <a:path w="648" h="688">
                  <a:moveTo>
                    <a:pt x="0" y="688"/>
                  </a:moveTo>
                  <a:lnTo>
                    <a:pt x="208" y="0"/>
                  </a:lnTo>
                  <a:lnTo>
                    <a:pt x="384" y="0"/>
                  </a:lnTo>
                  <a:lnTo>
                    <a:pt x="648" y="688"/>
                  </a:lnTo>
                  <a:lnTo>
                    <a:pt x="0" y="688"/>
                  </a:lnTo>
                  <a:close/>
                </a:path>
              </a:pathLst>
            </a:custGeom>
            <a:solidFill>
              <a:srgbClr val="FF9900"/>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35" name="Freeform 11"/>
            <p:cNvSpPr>
              <a:spLocks/>
            </p:cNvSpPr>
            <p:nvPr/>
          </p:nvSpPr>
          <p:spPr bwMode="auto">
            <a:xfrm>
              <a:off x="4584" y="988"/>
              <a:ext cx="888" cy="584"/>
            </a:xfrm>
            <a:custGeom>
              <a:avLst/>
              <a:gdLst/>
              <a:ahLst/>
              <a:cxnLst>
                <a:cxn ang="0">
                  <a:pos x="0" y="0"/>
                </a:cxn>
                <a:cxn ang="0">
                  <a:pos x="72" y="0"/>
                </a:cxn>
                <a:cxn ang="0">
                  <a:pos x="288" y="536"/>
                </a:cxn>
                <a:cxn ang="0">
                  <a:pos x="840" y="544"/>
                </a:cxn>
                <a:cxn ang="0">
                  <a:pos x="888" y="576"/>
                </a:cxn>
                <a:cxn ang="0">
                  <a:pos x="224" y="584"/>
                </a:cxn>
                <a:cxn ang="0">
                  <a:pos x="0" y="0"/>
                </a:cxn>
              </a:cxnLst>
              <a:rect l="0" t="0" r="r" b="b"/>
              <a:pathLst>
                <a:path w="888" h="584">
                  <a:moveTo>
                    <a:pt x="0" y="0"/>
                  </a:moveTo>
                  <a:lnTo>
                    <a:pt x="72" y="0"/>
                  </a:lnTo>
                  <a:lnTo>
                    <a:pt x="288" y="536"/>
                  </a:lnTo>
                  <a:lnTo>
                    <a:pt x="840" y="544"/>
                  </a:lnTo>
                  <a:lnTo>
                    <a:pt x="888" y="576"/>
                  </a:lnTo>
                  <a:lnTo>
                    <a:pt x="224" y="584"/>
                  </a:lnTo>
                  <a:lnTo>
                    <a:pt x="0" y="0"/>
                  </a:lnTo>
                  <a:close/>
                </a:path>
              </a:pathLst>
            </a:custGeom>
            <a:solidFill>
              <a:srgbClr val="B2B2B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36" name="Freeform 12"/>
            <p:cNvSpPr>
              <a:spLocks/>
            </p:cNvSpPr>
            <p:nvPr/>
          </p:nvSpPr>
          <p:spPr bwMode="auto">
            <a:xfrm>
              <a:off x="5256" y="1404"/>
              <a:ext cx="184" cy="128"/>
            </a:xfrm>
            <a:custGeom>
              <a:avLst/>
              <a:gdLst/>
              <a:ahLst/>
              <a:cxnLst>
                <a:cxn ang="0">
                  <a:pos x="24" y="0"/>
                </a:cxn>
                <a:cxn ang="0">
                  <a:pos x="0" y="128"/>
                </a:cxn>
                <a:cxn ang="0">
                  <a:pos x="184" y="128"/>
                </a:cxn>
                <a:cxn ang="0">
                  <a:pos x="24" y="0"/>
                </a:cxn>
              </a:cxnLst>
              <a:rect l="0" t="0" r="r" b="b"/>
              <a:pathLst>
                <a:path w="184" h="128">
                  <a:moveTo>
                    <a:pt x="24" y="0"/>
                  </a:moveTo>
                  <a:lnTo>
                    <a:pt x="0" y="128"/>
                  </a:lnTo>
                  <a:lnTo>
                    <a:pt x="184" y="128"/>
                  </a:lnTo>
                  <a:lnTo>
                    <a:pt x="24" y="0"/>
                  </a:lnTo>
                  <a:close/>
                </a:path>
              </a:pathLst>
            </a:custGeom>
            <a:solidFill>
              <a:srgbClr val="C0C0C0"/>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41" name="Freeform 17"/>
            <p:cNvSpPr>
              <a:spLocks/>
            </p:cNvSpPr>
            <p:nvPr/>
          </p:nvSpPr>
          <p:spPr bwMode="auto">
            <a:xfrm>
              <a:off x="4338" y="1578"/>
              <a:ext cx="282" cy="168"/>
            </a:xfrm>
            <a:custGeom>
              <a:avLst/>
              <a:gdLst/>
              <a:ahLst/>
              <a:cxnLst>
                <a:cxn ang="0">
                  <a:pos x="0" y="0"/>
                </a:cxn>
                <a:cxn ang="0">
                  <a:pos x="60" y="174"/>
                </a:cxn>
                <a:cxn ang="0">
                  <a:pos x="252" y="174"/>
                </a:cxn>
                <a:cxn ang="0">
                  <a:pos x="288" y="0"/>
                </a:cxn>
                <a:cxn ang="0">
                  <a:pos x="0" y="0"/>
                </a:cxn>
              </a:cxnLst>
              <a:rect l="0" t="0" r="r" b="b"/>
              <a:pathLst>
                <a:path w="288" h="174">
                  <a:moveTo>
                    <a:pt x="0" y="0"/>
                  </a:moveTo>
                  <a:lnTo>
                    <a:pt x="60" y="174"/>
                  </a:lnTo>
                  <a:lnTo>
                    <a:pt x="252" y="174"/>
                  </a:lnTo>
                  <a:lnTo>
                    <a:pt x="288" y="0"/>
                  </a:lnTo>
                  <a:lnTo>
                    <a:pt x="0" y="0"/>
                  </a:lnTo>
                  <a:close/>
                </a:path>
              </a:pathLst>
            </a:custGeom>
            <a:solidFill>
              <a:srgbClr val="FD8711"/>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42" name="Freeform 18"/>
            <p:cNvSpPr>
              <a:spLocks/>
            </p:cNvSpPr>
            <p:nvPr/>
          </p:nvSpPr>
          <p:spPr bwMode="auto">
            <a:xfrm>
              <a:off x="4470" y="1746"/>
              <a:ext cx="1" cy="186"/>
            </a:xfrm>
            <a:custGeom>
              <a:avLst/>
              <a:gdLst/>
              <a:ahLst/>
              <a:cxnLst>
                <a:cxn ang="0">
                  <a:pos x="0" y="0"/>
                </a:cxn>
                <a:cxn ang="0">
                  <a:pos x="0" y="186"/>
                </a:cxn>
                <a:cxn ang="0">
                  <a:pos x="0" y="0"/>
                </a:cxn>
              </a:cxnLst>
              <a:rect l="0" t="0" r="r" b="b"/>
              <a:pathLst>
                <a:path w="1" h="186">
                  <a:moveTo>
                    <a:pt x="0" y="0"/>
                  </a:moveTo>
                  <a:lnTo>
                    <a:pt x="0" y="186"/>
                  </a:lnTo>
                  <a:lnTo>
                    <a:pt x="0" y="0"/>
                  </a:lnTo>
                  <a:close/>
                </a:path>
              </a:pathLst>
            </a:custGeom>
            <a:solidFill>
              <a:srgbClr val="B2B2B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44" name="Text Box 20"/>
            <p:cNvSpPr txBox="1">
              <a:spLocks noChangeArrowheads="1"/>
            </p:cNvSpPr>
            <p:nvPr/>
          </p:nvSpPr>
          <p:spPr bwMode="auto">
            <a:xfrm>
              <a:off x="856" y="1664"/>
              <a:ext cx="1408" cy="213"/>
            </a:xfrm>
            <a:prstGeom prst="rect">
              <a:avLst/>
            </a:prstGeom>
            <a:noFill/>
            <a:ln w="12699">
              <a:noFill/>
              <a:miter lim="800000"/>
              <a:headEnd type="none" w="sm" len="sm"/>
              <a:tailEnd type="none" w="sm" len="sm"/>
            </a:ln>
            <a:effectLst/>
          </p:spPr>
          <p:txBody>
            <a:bodyPr wrap="none">
              <a:spAutoFit/>
            </a:bodyPr>
            <a:lstStyle/>
            <a:p>
              <a:r>
                <a:rPr lang="en-US" sz="1600" dirty="0"/>
                <a:t>Homogeneous </a:t>
              </a:r>
              <a:r>
                <a:rPr lang="en-US" sz="1600" dirty="0" err="1" smtClean="0"/>
                <a:t>earthfill</a:t>
              </a:r>
              <a:endParaRPr lang="en-US" dirty="0"/>
            </a:p>
          </p:txBody>
        </p:sp>
        <p:sp>
          <p:nvSpPr>
            <p:cNvPr id="26645" name="Text Box 21"/>
            <p:cNvSpPr txBox="1">
              <a:spLocks noChangeArrowheads="1"/>
            </p:cNvSpPr>
            <p:nvPr/>
          </p:nvSpPr>
          <p:spPr bwMode="auto">
            <a:xfrm>
              <a:off x="2872" y="1664"/>
              <a:ext cx="1632" cy="213"/>
            </a:xfrm>
            <a:prstGeom prst="rect">
              <a:avLst/>
            </a:prstGeom>
            <a:noFill/>
            <a:ln w="12699">
              <a:noFill/>
              <a:miter lim="800000"/>
              <a:headEnd type="none" w="sm" len="sm"/>
              <a:tailEnd type="none" w="sm" len="sm"/>
            </a:ln>
            <a:effectLst/>
          </p:spPr>
          <p:txBody>
            <a:bodyPr wrap="square">
              <a:spAutoFit/>
            </a:bodyPr>
            <a:lstStyle/>
            <a:p>
              <a:r>
                <a:rPr lang="en-US" sz="1600" dirty="0"/>
                <a:t>Zoned </a:t>
              </a:r>
              <a:r>
                <a:rPr lang="en-US" sz="1600" dirty="0" smtClean="0"/>
                <a:t>Earth and </a:t>
              </a:r>
              <a:r>
                <a:rPr lang="en-US" sz="1600" dirty="0" err="1" smtClean="0"/>
                <a:t>Rockfill</a:t>
              </a:r>
              <a:endParaRPr lang="en-US" dirty="0"/>
            </a:p>
          </p:txBody>
        </p:sp>
        <p:sp>
          <p:nvSpPr>
            <p:cNvPr id="26646" name="Freeform 22"/>
            <p:cNvSpPr>
              <a:spLocks/>
            </p:cNvSpPr>
            <p:nvPr/>
          </p:nvSpPr>
          <p:spPr bwMode="auto">
            <a:xfrm>
              <a:off x="658" y="2594"/>
              <a:ext cx="2000" cy="736"/>
            </a:xfrm>
            <a:custGeom>
              <a:avLst/>
              <a:gdLst/>
              <a:ahLst/>
              <a:cxnLst>
                <a:cxn ang="0">
                  <a:pos x="0" y="712"/>
                </a:cxn>
                <a:cxn ang="0">
                  <a:pos x="816" y="0"/>
                </a:cxn>
                <a:cxn ang="0">
                  <a:pos x="1128" y="0"/>
                </a:cxn>
                <a:cxn ang="0">
                  <a:pos x="1976" y="696"/>
                </a:cxn>
                <a:cxn ang="0">
                  <a:pos x="0" y="712"/>
                </a:cxn>
              </a:cxnLst>
              <a:rect l="0" t="0" r="r" b="b"/>
              <a:pathLst>
                <a:path w="1976" h="712">
                  <a:moveTo>
                    <a:pt x="0" y="712"/>
                  </a:moveTo>
                  <a:lnTo>
                    <a:pt x="816" y="0"/>
                  </a:lnTo>
                  <a:lnTo>
                    <a:pt x="1128" y="0"/>
                  </a:lnTo>
                  <a:lnTo>
                    <a:pt x="1976" y="696"/>
                  </a:lnTo>
                  <a:lnTo>
                    <a:pt x="0" y="712"/>
                  </a:lnTo>
                  <a:close/>
                </a:path>
              </a:pathLst>
            </a:custGeom>
            <a:solidFill>
              <a:srgbClr val="993300"/>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48" name="Freeform 24"/>
            <p:cNvSpPr>
              <a:spLocks/>
            </p:cNvSpPr>
            <p:nvPr/>
          </p:nvSpPr>
          <p:spPr bwMode="auto">
            <a:xfrm>
              <a:off x="346" y="2682"/>
              <a:ext cx="1032" cy="648"/>
            </a:xfrm>
            <a:custGeom>
              <a:avLst/>
              <a:gdLst/>
              <a:ahLst/>
              <a:cxnLst>
                <a:cxn ang="0">
                  <a:pos x="304" y="648"/>
                </a:cxn>
                <a:cxn ang="0">
                  <a:pos x="0" y="648"/>
                </a:cxn>
                <a:cxn ang="0">
                  <a:pos x="0" y="0"/>
                </a:cxn>
                <a:cxn ang="0">
                  <a:pos x="1032" y="0"/>
                </a:cxn>
                <a:cxn ang="0">
                  <a:pos x="304" y="648"/>
                </a:cxn>
              </a:cxnLst>
              <a:rect l="0" t="0" r="r" b="b"/>
              <a:pathLst>
                <a:path w="1032" h="648">
                  <a:moveTo>
                    <a:pt x="304" y="648"/>
                  </a:moveTo>
                  <a:lnTo>
                    <a:pt x="0" y="648"/>
                  </a:lnTo>
                  <a:lnTo>
                    <a:pt x="0" y="0"/>
                  </a:lnTo>
                  <a:lnTo>
                    <a:pt x="1032" y="0"/>
                  </a:lnTo>
                  <a:lnTo>
                    <a:pt x="304" y="648"/>
                  </a:lnTo>
                  <a:close/>
                </a:path>
              </a:pathLst>
            </a:custGeom>
            <a:solidFill>
              <a:schemeClr val="accent1"/>
            </a:solidFill>
            <a:ln w="12699" cap="flat" cmpd="sng">
              <a:solidFill>
                <a:schemeClr val="tx1"/>
              </a:solidFill>
              <a:prstDash val="solid"/>
              <a:round/>
              <a:headEnd type="none" w="sm" len="sm"/>
              <a:tailEnd type="none" w="sm" len="sm"/>
            </a:ln>
            <a:effectLst/>
          </p:spPr>
          <p:txBody>
            <a:bodyPr wrap="none" anchor="ctr"/>
            <a:lstStyle/>
            <a:p>
              <a:endParaRPr lang="en-US"/>
            </a:p>
          </p:txBody>
        </p:sp>
        <p:sp>
          <p:nvSpPr>
            <p:cNvPr id="26649" name="Text Box 25"/>
            <p:cNvSpPr txBox="1">
              <a:spLocks noChangeArrowheads="1"/>
            </p:cNvSpPr>
            <p:nvPr/>
          </p:nvSpPr>
          <p:spPr bwMode="auto">
            <a:xfrm>
              <a:off x="760" y="3488"/>
              <a:ext cx="848" cy="213"/>
            </a:xfrm>
            <a:prstGeom prst="rect">
              <a:avLst/>
            </a:prstGeom>
            <a:noFill/>
            <a:ln w="12699">
              <a:noFill/>
              <a:miter lim="800000"/>
              <a:headEnd type="none" w="sm" len="sm"/>
              <a:tailEnd type="none" w="sm" len="sm"/>
            </a:ln>
            <a:effectLst/>
          </p:spPr>
          <p:txBody>
            <a:bodyPr wrap="none">
              <a:spAutoFit/>
            </a:bodyPr>
            <a:lstStyle/>
            <a:p>
              <a:r>
                <a:rPr lang="en-US" sz="1600" dirty="0"/>
                <a:t>Inclined </a:t>
              </a:r>
              <a:r>
                <a:rPr lang="en-US" sz="1600" dirty="0" smtClean="0"/>
                <a:t>core</a:t>
              </a:r>
              <a:endParaRPr lang="en-US" dirty="0"/>
            </a:p>
          </p:txBody>
        </p:sp>
        <p:sp>
          <p:nvSpPr>
            <p:cNvPr id="26650" name="Freeform 26"/>
            <p:cNvSpPr>
              <a:spLocks/>
            </p:cNvSpPr>
            <p:nvPr/>
          </p:nvSpPr>
          <p:spPr bwMode="auto">
            <a:xfrm>
              <a:off x="1020" y="2646"/>
              <a:ext cx="606" cy="804"/>
            </a:xfrm>
            <a:custGeom>
              <a:avLst/>
              <a:gdLst/>
              <a:ahLst/>
              <a:cxnLst>
                <a:cxn ang="0">
                  <a:pos x="0" y="678"/>
                </a:cxn>
                <a:cxn ang="0">
                  <a:pos x="516" y="0"/>
                </a:cxn>
                <a:cxn ang="0">
                  <a:pos x="606" y="0"/>
                </a:cxn>
                <a:cxn ang="0">
                  <a:pos x="228" y="804"/>
                </a:cxn>
                <a:cxn ang="0">
                  <a:pos x="72" y="804"/>
                </a:cxn>
                <a:cxn ang="0">
                  <a:pos x="0" y="678"/>
                </a:cxn>
              </a:cxnLst>
              <a:rect l="0" t="0" r="r" b="b"/>
              <a:pathLst>
                <a:path w="606" h="804">
                  <a:moveTo>
                    <a:pt x="0" y="678"/>
                  </a:moveTo>
                  <a:lnTo>
                    <a:pt x="516" y="0"/>
                  </a:lnTo>
                  <a:lnTo>
                    <a:pt x="606" y="0"/>
                  </a:lnTo>
                  <a:lnTo>
                    <a:pt x="228" y="804"/>
                  </a:lnTo>
                  <a:lnTo>
                    <a:pt x="72" y="804"/>
                  </a:lnTo>
                  <a:lnTo>
                    <a:pt x="0" y="678"/>
                  </a:lnTo>
                  <a:close/>
                </a:path>
              </a:pathLst>
            </a:custGeom>
            <a:solidFill>
              <a:srgbClr val="FD8711"/>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52" name="Freeform 28"/>
            <p:cNvSpPr>
              <a:spLocks/>
            </p:cNvSpPr>
            <p:nvPr/>
          </p:nvSpPr>
          <p:spPr bwMode="auto">
            <a:xfrm>
              <a:off x="1308" y="2688"/>
              <a:ext cx="1350" cy="636"/>
            </a:xfrm>
            <a:custGeom>
              <a:avLst/>
              <a:gdLst/>
              <a:ahLst/>
              <a:cxnLst>
                <a:cxn ang="0">
                  <a:pos x="300" y="0"/>
                </a:cxn>
                <a:cxn ang="0">
                  <a:pos x="354" y="6"/>
                </a:cxn>
                <a:cxn ang="0">
                  <a:pos x="96" y="570"/>
                </a:cxn>
                <a:cxn ang="0">
                  <a:pos x="1272" y="564"/>
                </a:cxn>
                <a:cxn ang="0">
                  <a:pos x="1350" y="624"/>
                </a:cxn>
                <a:cxn ang="0">
                  <a:pos x="0" y="636"/>
                </a:cxn>
                <a:cxn ang="0">
                  <a:pos x="300" y="0"/>
                </a:cxn>
              </a:cxnLst>
              <a:rect l="0" t="0" r="r" b="b"/>
              <a:pathLst>
                <a:path w="1350" h="636">
                  <a:moveTo>
                    <a:pt x="300" y="0"/>
                  </a:moveTo>
                  <a:lnTo>
                    <a:pt x="354" y="6"/>
                  </a:lnTo>
                  <a:lnTo>
                    <a:pt x="96" y="570"/>
                  </a:lnTo>
                  <a:lnTo>
                    <a:pt x="1272" y="564"/>
                  </a:lnTo>
                  <a:lnTo>
                    <a:pt x="1350" y="624"/>
                  </a:lnTo>
                  <a:lnTo>
                    <a:pt x="0" y="636"/>
                  </a:lnTo>
                  <a:lnTo>
                    <a:pt x="300" y="0"/>
                  </a:lnTo>
                  <a:close/>
                </a:path>
              </a:pathLst>
            </a:custGeom>
            <a:solidFill>
              <a:srgbClr val="B2B2B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53" name="Freeform 29"/>
            <p:cNvSpPr>
              <a:spLocks/>
            </p:cNvSpPr>
            <p:nvPr/>
          </p:nvSpPr>
          <p:spPr bwMode="auto">
            <a:xfrm>
              <a:off x="2310" y="3102"/>
              <a:ext cx="270" cy="156"/>
            </a:xfrm>
            <a:custGeom>
              <a:avLst/>
              <a:gdLst/>
              <a:ahLst/>
              <a:cxnLst>
                <a:cxn ang="0">
                  <a:pos x="96" y="0"/>
                </a:cxn>
                <a:cxn ang="0">
                  <a:pos x="0" y="156"/>
                </a:cxn>
                <a:cxn ang="0">
                  <a:pos x="270" y="150"/>
                </a:cxn>
                <a:cxn ang="0">
                  <a:pos x="96" y="0"/>
                </a:cxn>
              </a:cxnLst>
              <a:rect l="0" t="0" r="r" b="b"/>
              <a:pathLst>
                <a:path w="270" h="156">
                  <a:moveTo>
                    <a:pt x="96" y="0"/>
                  </a:moveTo>
                  <a:lnTo>
                    <a:pt x="0" y="156"/>
                  </a:lnTo>
                  <a:lnTo>
                    <a:pt x="270" y="150"/>
                  </a:lnTo>
                  <a:lnTo>
                    <a:pt x="96" y="0"/>
                  </a:lnTo>
                  <a:close/>
                </a:path>
              </a:pathLst>
            </a:custGeom>
            <a:solidFill>
              <a:srgbClr val="B2B2B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54" name="Freeform 30" descr="Granite"/>
            <p:cNvSpPr>
              <a:spLocks/>
            </p:cNvSpPr>
            <p:nvPr/>
          </p:nvSpPr>
          <p:spPr bwMode="auto">
            <a:xfrm>
              <a:off x="3610" y="2588"/>
              <a:ext cx="2000" cy="736"/>
            </a:xfrm>
            <a:custGeom>
              <a:avLst/>
              <a:gdLst/>
              <a:ahLst/>
              <a:cxnLst>
                <a:cxn ang="0">
                  <a:pos x="0" y="712"/>
                </a:cxn>
                <a:cxn ang="0">
                  <a:pos x="816" y="0"/>
                </a:cxn>
                <a:cxn ang="0">
                  <a:pos x="1128" y="0"/>
                </a:cxn>
                <a:cxn ang="0">
                  <a:pos x="1976" y="696"/>
                </a:cxn>
                <a:cxn ang="0">
                  <a:pos x="0" y="712"/>
                </a:cxn>
              </a:cxnLst>
              <a:rect l="0" t="0" r="r" b="b"/>
              <a:pathLst>
                <a:path w="1976" h="712">
                  <a:moveTo>
                    <a:pt x="0" y="712"/>
                  </a:moveTo>
                  <a:lnTo>
                    <a:pt x="816" y="0"/>
                  </a:lnTo>
                  <a:lnTo>
                    <a:pt x="1128" y="0"/>
                  </a:lnTo>
                  <a:lnTo>
                    <a:pt x="1976" y="696"/>
                  </a:lnTo>
                  <a:lnTo>
                    <a:pt x="0" y="712"/>
                  </a:lnTo>
                  <a:close/>
                </a:path>
              </a:pathLst>
            </a:custGeom>
            <a:blipFill dpi="0" rotWithShape="0">
              <a:blip r:embed="rId3" cstate="print"/>
              <a:srcRect/>
              <a:tile tx="0" ty="0" sx="100000" sy="100000" flip="none" algn="tl"/>
            </a:blip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56" name="Freeform 32"/>
            <p:cNvSpPr>
              <a:spLocks/>
            </p:cNvSpPr>
            <p:nvPr/>
          </p:nvSpPr>
          <p:spPr bwMode="auto">
            <a:xfrm>
              <a:off x="3298" y="2676"/>
              <a:ext cx="1032" cy="648"/>
            </a:xfrm>
            <a:custGeom>
              <a:avLst/>
              <a:gdLst/>
              <a:ahLst/>
              <a:cxnLst>
                <a:cxn ang="0">
                  <a:pos x="304" y="648"/>
                </a:cxn>
                <a:cxn ang="0">
                  <a:pos x="0" y="648"/>
                </a:cxn>
                <a:cxn ang="0">
                  <a:pos x="0" y="0"/>
                </a:cxn>
                <a:cxn ang="0">
                  <a:pos x="1032" y="0"/>
                </a:cxn>
                <a:cxn ang="0">
                  <a:pos x="304" y="648"/>
                </a:cxn>
              </a:cxnLst>
              <a:rect l="0" t="0" r="r" b="b"/>
              <a:pathLst>
                <a:path w="1032" h="648">
                  <a:moveTo>
                    <a:pt x="304" y="648"/>
                  </a:moveTo>
                  <a:lnTo>
                    <a:pt x="0" y="648"/>
                  </a:lnTo>
                  <a:lnTo>
                    <a:pt x="0" y="0"/>
                  </a:lnTo>
                  <a:lnTo>
                    <a:pt x="1032" y="0"/>
                  </a:lnTo>
                  <a:lnTo>
                    <a:pt x="304" y="648"/>
                  </a:lnTo>
                  <a:close/>
                </a:path>
              </a:pathLst>
            </a:custGeom>
            <a:solidFill>
              <a:schemeClr val="accent1"/>
            </a:solidFill>
            <a:ln w="12699" cap="flat" cmpd="sng">
              <a:solidFill>
                <a:schemeClr val="tx1"/>
              </a:solidFill>
              <a:prstDash val="solid"/>
              <a:round/>
              <a:headEnd type="none" w="sm" len="sm"/>
              <a:tailEnd type="none" w="sm" len="sm"/>
            </a:ln>
            <a:effectLst/>
          </p:spPr>
          <p:txBody>
            <a:bodyPr wrap="none" anchor="ctr"/>
            <a:lstStyle/>
            <a:p>
              <a:endParaRPr lang="en-US"/>
            </a:p>
          </p:txBody>
        </p:sp>
        <p:sp>
          <p:nvSpPr>
            <p:cNvPr id="26657" name="Text Box 33"/>
            <p:cNvSpPr txBox="1">
              <a:spLocks noChangeArrowheads="1"/>
            </p:cNvSpPr>
            <p:nvPr/>
          </p:nvSpPr>
          <p:spPr bwMode="auto">
            <a:xfrm>
              <a:off x="3832" y="3488"/>
              <a:ext cx="531" cy="213"/>
            </a:xfrm>
            <a:prstGeom prst="rect">
              <a:avLst/>
            </a:prstGeom>
            <a:noFill/>
            <a:ln w="12699">
              <a:noFill/>
              <a:miter lim="800000"/>
              <a:headEnd type="none" w="sm" len="sm"/>
              <a:tailEnd type="none" w="sm" len="sm"/>
            </a:ln>
            <a:effectLst/>
          </p:spPr>
          <p:txBody>
            <a:bodyPr wrap="none">
              <a:spAutoFit/>
            </a:bodyPr>
            <a:lstStyle/>
            <a:p>
              <a:r>
                <a:rPr lang="en-US" sz="1600" dirty="0" err="1" smtClean="0"/>
                <a:t>Rockfill</a:t>
              </a:r>
              <a:endParaRPr lang="en-US" dirty="0"/>
            </a:p>
          </p:txBody>
        </p:sp>
        <p:sp>
          <p:nvSpPr>
            <p:cNvPr id="26660" name="Freeform 36"/>
            <p:cNvSpPr>
              <a:spLocks/>
            </p:cNvSpPr>
            <p:nvPr/>
          </p:nvSpPr>
          <p:spPr bwMode="auto">
            <a:xfrm>
              <a:off x="1548" y="1008"/>
              <a:ext cx="1086" cy="570"/>
            </a:xfrm>
            <a:custGeom>
              <a:avLst/>
              <a:gdLst/>
              <a:ahLst/>
              <a:cxnLst>
                <a:cxn ang="0">
                  <a:pos x="0" y="570"/>
                </a:cxn>
                <a:cxn ang="0">
                  <a:pos x="0" y="0"/>
                </a:cxn>
                <a:cxn ang="0">
                  <a:pos x="78" y="0"/>
                </a:cxn>
                <a:cxn ang="0">
                  <a:pos x="78" y="492"/>
                </a:cxn>
                <a:cxn ang="0">
                  <a:pos x="1008" y="492"/>
                </a:cxn>
                <a:cxn ang="0">
                  <a:pos x="1086" y="558"/>
                </a:cxn>
                <a:cxn ang="0">
                  <a:pos x="0" y="570"/>
                </a:cxn>
              </a:cxnLst>
              <a:rect l="0" t="0" r="r" b="b"/>
              <a:pathLst>
                <a:path w="1086" h="570">
                  <a:moveTo>
                    <a:pt x="0" y="570"/>
                  </a:moveTo>
                  <a:lnTo>
                    <a:pt x="0" y="0"/>
                  </a:lnTo>
                  <a:lnTo>
                    <a:pt x="78" y="0"/>
                  </a:lnTo>
                  <a:lnTo>
                    <a:pt x="78" y="492"/>
                  </a:lnTo>
                  <a:lnTo>
                    <a:pt x="1008" y="492"/>
                  </a:lnTo>
                  <a:lnTo>
                    <a:pt x="1086" y="558"/>
                  </a:lnTo>
                  <a:lnTo>
                    <a:pt x="0" y="570"/>
                  </a:lnTo>
                  <a:close/>
                </a:path>
              </a:pathLst>
            </a:custGeom>
            <a:solidFill>
              <a:srgbClr val="B2B2B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61" name="Text Box 37"/>
            <p:cNvSpPr txBox="1">
              <a:spLocks noChangeArrowheads="1"/>
            </p:cNvSpPr>
            <p:nvPr/>
          </p:nvSpPr>
          <p:spPr bwMode="auto">
            <a:xfrm>
              <a:off x="1652" y="1159"/>
              <a:ext cx="364" cy="192"/>
            </a:xfrm>
            <a:prstGeom prst="rect">
              <a:avLst/>
            </a:prstGeom>
            <a:noFill/>
            <a:ln w="12699">
              <a:noFill/>
              <a:miter lim="800000"/>
              <a:headEnd type="none" w="sm" len="sm"/>
              <a:tailEnd type="none" w="sm" len="sm"/>
            </a:ln>
            <a:effectLst/>
          </p:spPr>
          <p:txBody>
            <a:bodyPr wrap="none">
              <a:spAutoFit/>
            </a:bodyPr>
            <a:lstStyle/>
            <a:p>
              <a:r>
                <a:rPr lang="en-US" sz="1400" dirty="0"/>
                <a:t>Filter</a:t>
              </a:r>
              <a:endParaRPr lang="en-US" dirty="0"/>
            </a:p>
          </p:txBody>
        </p:sp>
        <p:sp>
          <p:nvSpPr>
            <p:cNvPr id="26663" name="Line 39"/>
            <p:cNvSpPr>
              <a:spLocks noChangeShapeType="1"/>
            </p:cNvSpPr>
            <p:nvPr/>
          </p:nvSpPr>
          <p:spPr bwMode="auto">
            <a:xfrm flipH="1">
              <a:off x="1626" y="1320"/>
              <a:ext cx="66" cy="54"/>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6664" name="Text Box 40"/>
            <p:cNvSpPr txBox="1">
              <a:spLocks noChangeArrowheads="1"/>
            </p:cNvSpPr>
            <p:nvPr/>
          </p:nvSpPr>
          <p:spPr bwMode="auto">
            <a:xfrm>
              <a:off x="3896" y="1225"/>
              <a:ext cx="365" cy="192"/>
            </a:xfrm>
            <a:prstGeom prst="rect">
              <a:avLst/>
            </a:prstGeom>
            <a:noFill/>
            <a:ln w="12699">
              <a:noFill/>
              <a:miter lim="800000"/>
              <a:headEnd type="none" w="sm" len="sm"/>
              <a:tailEnd type="none" w="sm" len="sm"/>
            </a:ln>
            <a:effectLst/>
          </p:spPr>
          <p:txBody>
            <a:bodyPr wrap="none">
              <a:spAutoFit/>
            </a:bodyPr>
            <a:lstStyle/>
            <a:p>
              <a:r>
                <a:rPr lang="en-US" sz="1400"/>
                <a:t>Shell</a:t>
              </a:r>
              <a:endParaRPr lang="en-US"/>
            </a:p>
          </p:txBody>
        </p:sp>
        <p:sp>
          <p:nvSpPr>
            <p:cNvPr id="26665" name="Text Box 41"/>
            <p:cNvSpPr txBox="1">
              <a:spLocks noChangeArrowheads="1"/>
            </p:cNvSpPr>
            <p:nvPr/>
          </p:nvSpPr>
          <p:spPr bwMode="auto">
            <a:xfrm>
              <a:off x="4280" y="1213"/>
              <a:ext cx="358" cy="192"/>
            </a:xfrm>
            <a:prstGeom prst="rect">
              <a:avLst/>
            </a:prstGeom>
            <a:noFill/>
            <a:ln w="12699">
              <a:noFill/>
              <a:miter lim="800000"/>
              <a:headEnd type="none" w="sm" len="sm"/>
              <a:tailEnd type="none" w="sm" len="sm"/>
            </a:ln>
            <a:effectLst/>
          </p:spPr>
          <p:txBody>
            <a:bodyPr wrap="none">
              <a:spAutoFit/>
            </a:bodyPr>
            <a:lstStyle/>
            <a:p>
              <a:r>
                <a:rPr lang="en-US" sz="1400"/>
                <a:t>Core</a:t>
              </a:r>
              <a:endParaRPr lang="en-US"/>
            </a:p>
          </p:txBody>
        </p:sp>
        <p:sp>
          <p:nvSpPr>
            <p:cNvPr id="26666" name="Text Box 42"/>
            <p:cNvSpPr txBox="1">
              <a:spLocks noChangeArrowheads="1"/>
            </p:cNvSpPr>
            <p:nvPr/>
          </p:nvSpPr>
          <p:spPr bwMode="auto">
            <a:xfrm>
              <a:off x="4772" y="1123"/>
              <a:ext cx="364" cy="192"/>
            </a:xfrm>
            <a:prstGeom prst="rect">
              <a:avLst/>
            </a:prstGeom>
            <a:noFill/>
            <a:ln w="12699">
              <a:noFill/>
              <a:miter lim="800000"/>
              <a:headEnd type="none" w="sm" len="sm"/>
              <a:tailEnd type="none" w="sm" len="sm"/>
            </a:ln>
            <a:effectLst/>
          </p:spPr>
          <p:txBody>
            <a:bodyPr wrap="none">
              <a:spAutoFit/>
            </a:bodyPr>
            <a:lstStyle/>
            <a:p>
              <a:r>
                <a:rPr lang="en-US" sz="1400"/>
                <a:t>Filter</a:t>
              </a:r>
              <a:endParaRPr lang="en-US"/>
            </a:p>
          </p:txBody>
        </p:sp>
        <p:sp>
          <p:nvSpPr>
            <p:cNvPr id="26667" name="Line 43"/>
            <p:cNvSpPr>
              <a:spLocks noChangeShapeType="1"/>
            </p:cNvSpPr>
            <p:nvPr/>
          </p:nvSpPr>
          <p:spPr bwMode="auto">
            <a:xfrm flipH="1">
              <a:off x="4812" y="1272"/>
              <a:ext cx="66" cy="54"/>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6669" name="Text Box 45"/>
            <p:cNvSpPr txBox="1">
              <a:spLocks noChangeArrowheads="1"/>
            </p:cNvSpPr>
            <p:nvPr/>
          </p:nvSpPr>
          <p:spPr bwMode="auto">
            <a:xfrm>
              <a:off x="5407" y="1099"/>
              <a:ext cx="371" cy="326"/>
            </a:xfrm>
            <a:prstGeom prst="rect">
              <a:avLst/>
            </a:prstGeom>
            <a:noFill/>
            <a:ln w="12699">
              <a:noFill/>
              <a:miter lim="800000"/>
              <a:headEnd type="none" w="sm" len="sm"/>
              <a:tailEnd type="none" w="sm" len="sm"/>
            </a:ln>
            <a:effectLst/>
          </p:spPr>
          <p:txBody>
            <a:bodyPr wrap="none">
              <a:spAutoFit/>
            </a:bodyPr>
            <a:lstStyle/>
            <a:p>
              <a:r>
                <a:rPr lang="en-US" sz="1400"/>
                <a:t>Rock</a:t>
              </a:r>
            </a:p>
            <a:p>
              <a:r>
                <a:rPr lang="en-US" sz="1400"/>
                <a:t>Toe</a:t>
              </a:r>
              <a:endParaRPr lang="en-US"/>
            </a:p>
          </p:txBody>
        </p:sp>
        <p:sp>
          <p:nvSpPr>
            <p:cNvPr id="26671" name="Line 47"/>
            <p:cNvSpPr>
              <a:spLocks noChangeShapeType="1"/>
            </p:cNvSpPr>
            <p:nvPr/>
          </p:nvSpPr>
          <p:spPr bwMode="auto">
            <a:xfrm flipH="1">
              <a:off x="5352" y="1350"/>
              <a:ext cx="102" cy="108"/>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6672" name="Text Box 48"/>
            <p:cNvSpPr txBox="1">
              <a:spLocks noChangeArrowheads="1"/>
            </p:cNvSpPr>
            <p:nvPr/>
          </p:nvSpPr>
          <p:spPr bwMode="auto">
            <a:xfrm>
              <a:off x="4478" y="1831"/>
              <a:ext cx="637" cy="192"/>
            </a:xfrm>
            <a:prstGeom prst="rect">
              <a:avLst/>
            </a:prstGeom>
            <a:noFill/>
            <a:ln w="12699">
              <a:noFill/>
              <a:miter lim="800000"/>
              <a:headEnd type="none" w="sm" len="sm"/>
              <a:tailEnd type="none" w="sm" len="sm"/>
            </a:ln>
            <a:effectLst/>
          </p:spPr>
          <p:txBody>
            <a:bodyPr wrap="none">
              <a:spAutoFit/>
            </a:bodyPr>
            <a:lstStyle/>
            <a:p>
              <a:r>
                <a:rPr lang="en-US" sz="1400"/>
                <a:t>Grout Line</a:t>
              </a:r>
              <a:endParaRPr lang="en-US"/>
            </a:p>
          </p:txBody>
        </p:sp>
        <p:sp>
          <p:nvSpPr>
            <p:cNvPr id="26673" name="Text Box 49"/>
            <p:cNvSpPr txBox="1">
              <a:spLocks noChangeArrowheads="1"/>
            </p:cNvSpPr>
            <p:nvPr/>
          </p:nvSpPr>
          <p:spPr bwMode="auto">
            <a:xfrm>
              <a:off x="4600" y="1616"/>
              <a:ext cx="792" cy="192"/>
            </a:xfrm>
            <a:prstGeom prst="rect">
              <a:avLst/>
            </a:prstGeom>
            <a:noFill/>
            <a:ln w="12699">
              <a:noFill/>
              <a:miter lim="800000"/>
              <a:headEnd type="none" w="sm" len="sm"/>
              <a:tailEnd type="none" w="sm" len="sm"/>
            </a:ln>
            <a:effectLst/>
          </p:spPr>
          <p:txBody>
            <a:bodyPr wrap="none">
              <a:spAutoFit/>
            </a:bodyPr>
            <a:lstStyle/>
            <a:p>
              <a:r>
                <a:rPr lang="en-US" sz="1400" dirty="0"/>
                <a:t>Cutoff Trench</a:t>
              </a:r>
              <a:endParaRPr lang="en-US" dirty="0"/>
            </a:p>
          </p:txBody>
        </p:sp>
        <p:sp>
          <p:nvSpPr>
            <p:cNvPr id="26674" name="Text Box 50"/>
            <p:cNvSpPr txBox="1">
              <a:spLocks noChangeArrowheads="1"/>
            </p:cNvSpPr>
            <p:nvPr/>
          </p:nvSpPr>
          <p:spPr bwMode="auto">
            <a:xfrm>
              <a:off x="464" y="1087"/>
              <a:ext cx="340" cy="192"/>
            </a:xfrm>
            <a:prstGeom prst="rect">
              <a:avLst/>
            </a:prstGeom>
            <a:noFill/>
            <a:ln w="12699">
              <a:noFill/>
              <a:miter lim="800000"/>
              <a:headEnd type="none" w="sm" len="sm"/>
              <a:tailEnd type="none" w="sm" len="sm"/>
            </a:ln>
            <a:effectLst/>
          </p:spPr>
          <p:txBody>
            <a:bodyPr wrap="none">
              <a:spAutoFit/>
            </a:bodyPr>
            <a:lstStyle/>
            <a:p>
              <a:r>
                <a:rPr lang="en-US" sz="1400"/>
                <a:t>Pool</a:t>
              </a:r>
              <a:endParaRPr lang="en-US"/>
            </a:p>
          </p:txBody>
        </p:sp>
        <p:sp>
          <p:nvSpPr>
            <p:cNvPr id="26675" name="Text Box 51"/>
            <p:cNvSpPr txBox="1">
              <a:spLocks noChangeArrowheads="1"/>
            </p:cNvSpPr>
            <p:nvPr/>
          </p:nvSpPr>
          <p:spPr bwMode="auto">
            <a:xfrm>
              <a:off x="3346" y="1153"/>
              <a:ext cx="340" cy="192"/>
            </a:xfrm>
            <a:prstGeom prst="rect">
              <a:avLst/>
            </a:prstGeom>
            <a:noFill/>
            <a:ln w="12699">
              <a:noFill/>
              <a:miter lim="800000"/>
              <a:headEnd type="none" w="sm" len="sm"/>
              <a:tailEnd type="none" w="sm" len="sm"/>
            </a:ln>
            <a:effectLst/>
          </p:spPr>
          <p:txBody>
            <a:bodyPr wrap="none">
              <a:spAutoFit/>
            </a:bodyPr>
            <a:lstStyle/>
            <a:p>
              <a:r>
                <a:rPr lang="en-US" sz="1400"/>
                <a:t>Pool</a:t>
              </a:r>
              <a:endParaRPr lang="en-US"/>
            </a:p>
          </p:txBody>
        </p:sp>
        <p:sp>
          <p:nvSpPr>
            <p:cNvPr id="26676" name="Text Box 52"/>
            <p:cNvSpPr txBox="1">
              <a:spLocks noChangeArrowheads="1"/>
            </p:cNvSpPr>
            <p:nvPr/>
          </p:nvSpPr>
          <p:spPr bwMode="auto">
            <a:xfrm>
              <a:off x="566" y="2875"/>
              <a:ext cx="340" cy="192"/>
            </a:xfrm>
            <a:prstGeom prst="rect">
              <a:avLst/>
            </a:prstGeom>
            <a:noFill/>
            <a:ln w="12699">
              <a:noFill/>
              <a:miter lim="800000"/>
              <a:headEnd type="none" w="sm" len="sm"/>
              <a:tailEnd type="none" w="sm" len="sm"/>
            </a:ln>
            <a:effectLst/>
          </p:spPr>
          <p:txBody>
            <a:bodyPr wrap="none">
              <a:spAutoFit/>
            </a:bodyPr>
            <a:lstStyle/>
            <a:p>
              <a:r>
                <a:rPr lang="en-US" sz="1400"/>
                <a:t>Pool</a:t>
              </a:r>
              <a:endParaRPr lang="en-US"/>
            </a:p>
          </p:txBody>
        </p:sp>
        <p:sp>
          <p:nvSpPr>
            <p:cNvPr id="26677" name="Text Box 53"/>
            <p:cNvSpPr txBox="1">
              <a:spLocks noChangeArrowheads="1"/>
            </p:cNvSpPr>
            <p:nvPr/>
          </p:nvSpPr>
          <p:spPr bwMode="auto">
            <a:xfrm>
              <a:off x="3542" y="2857"/>
              <a:ext cx="340" cy="192"/>
            </a:xfrm>
            <a:prstGeom prst="rect">
              <a:avLst/>
            </a:prstGeom>
            <a:noFill/>
            <a:ln w="12699">
              <a:noFill/>
              <a:miter lim="800000"/>
              <a:headEnd type="none" w="sm" len="sm"/>
              <a:tailEnd type="none" w="sm" len="sm"/>
            </a:ln>
            <a:effectLst/>
          </p:spPr>
          <p:txBody>
            <a:bodyPr wrap="none">
              <a:spAutoFit/>
            </a:bodyPr>
            <a:lstStyle/>
            <a:p>
              <a:r>
                <a:rPr lang="en-US" sz="1400"/>
                <a:t>Pool</a:t>
              </a:r>
              <a:endParaRPr lang="en-US"/>
            </a:p>
          </p:txBody>
        </p:sp>
        <p:sp>
          <p:nvSpPr>
            <p:cNvPr id="26678" name="Text Box 54"/>
            <p:cNvSpPr txBox="1">
              <a:spLocks noChangeArrowheads="1"/>
            </p:cNvSpPr>
            <p:nvPr/>
          </p:nvSpPr>
          <p:spPr bwMode="auto">
            <a:xfrm>
              <a:off x="1580" y="2851"/>
              <a:ext cx="364" cy="192"/>
            </a:xfrm>
            <a:prstGeom prst="rect">
              <a:avLst/>
            </a:prstGeom>
            <a:noFill/>
            <a:ln w="12699">
              <a:noFill/>
              <a:miter lim="800000"/>
              <a:headEnd type="none" w="sm" len="sm"/>
              <a:tailEnd type="none" w="sm" len="sm"/>
            </a:ln>
            <a:effectLst/>
          </p:spPr>
          <p:txBody>
            <a:bodyPr wrap="none">
              <a:spAutoFit/>
            </a:bodyPr>
            <a:lstStyle/>
            <a:p>
              <a:r>
                <a:rPr lang="en-US" sz="1400"/>
                <a:t>Filter</a:t>
              </a:r>
              <a:endParaRPr lang="en-US"/>
            </a:p>
          </p:txBody>
        </p:sp>
        <p:sp>
          <p:nvSpPr>
            <p:cNvPr id="26679" name="Line 55"/>
            <p:cNvSpPr>
              <a:spLocks noChangeShapeType="1"/>
            </p:cNvSpPr>
            <p:nvPr/>
          </p:nvSpPr>
          <p:spPr bwMode="auto">
            <a:xfrm flipH="1">
              <a:off x="1488" y="3000"/>
              <a:ext cx="198" cy="9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6682" name="Text Box 58"/>
            <p:cNvSpPr txBox="1">
              <a:spLocks noChangeArrowheads="1"/>
            </p:cNvSpPr>
            <p:nvPr/>
          </p:nvSpPr>
          <p:spPr bwMode="auto">
            <a:xfrm>
              <a:off x="3254" y="2423"/>
              <a:ext cx="991" cy="192"/>
            </a:xfrm>
            <a:prstGeom prst="rect">
              <a:avLst/>
            </a:prstGeom>
            <a:noFill/>
            <a:ln w="12699">
              <a:noFill/>
              <a:miter lim="800000"/>
              <a:headEnd type="none" w="sm" len="sm"/>
              <a:tailEnd type="none" w="sm" len="sm"/>
            </a:ln>
            <a:effectLst/>
          </p:spPr>
          <p:txBody>
            <a:bodyPr wrap="none">
              <a:spAutoFit/>
            </a:bodyPr>
            <a:lstStyle/>
            <a:p>
              <a:r>
                <a:rPr lang="en-US" sz="1400"/>
                <a:t>Impervious Lining</a:t>
              </a:r>
              <a:endParaRPr lang="en-US"/>
            </a:p>
          </p:txBody>
        </p:sp>
        <p:sp>
          <p:nvSpPr>
            <p:cNvPr id="26683" name="Line 59"/>
            <p:cNvSpPr>
              <a:spLocks noChangeShapeType="1"/>
            </p:cNvSpPr>
            <p:nvPr/>
          </p:nvSpPr>
          <p:spPr bwMode="auto">
            <a:xfrm>
              <a:off x="4176" y="2552"/>
              <a:ext cx="168" cy="104"/>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6684" name="Freeform 60"/>
            <p:cNvSpPr>
              <a:spLocks/>
            </p:cNvSpPr>
            <p:nvPr/>
          </p:nvSpPr>
          <p:spPr bwMode="auto">
            <a:xfrm>
              <a:off x="3600" y="2622"/>
              <a:ext cx="846" cy="708"/>
            </a:xfrm>
            <a:custGeom>
              <a:avLst/>
              <a:gdLst/>
              <a:ahLst/>
              <a:cxnLst>
                <a:cxn ang="0">
                  <a:pos x="0" y="702"/>
                </a:cxn>
                <a:cxn ang="0">
                  <a:pos x="792" y="0"/>
                </a:cxn>
                <a:cxn ang="0">
                  <a:pos x="846" y="0"/>
                </a:cxn>
                <a:cxn ang="0">
                  <a:pos x="72" y="708"/>
                </a:cxn>
                <a:cxn ang="0">
                  <a:pos x="0" y="702"/>
                </a:cxn>
              </a:cxnLst>
              <a:rect l="0" t="0" r="r" b="b"/>
              <a:pathLst>
                <a:path w="846" h="708">
                  <a:moveTo>
                    <a:pt x="0" y="702"/>
                  </a:moveTo>
                  <a:lnTo>
                    <a:pt x="792" y="0"/>
                  </a:lnTo>
                  <a:lnTo>
                    <a:pt x="846" y="0"/>
                  </a:lnTo>
                  <a:lnTo>
                    <a:pt x="72" y="708"/>
                  </a:lnTo>
                  <a:lnTo>
                    <a:pt x="0" y="702"/>
                  </a:lnTo>
                  <a:close/>
                </a:path>
              </a:pathLst>
            </a:custGeom>
            <a:solidFill>
              <a:srgbClr val="996633"/>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6685" name="Freeform 61" descr="Granite"/>
            <p:cNvSpPr>
              <a:spLocks/>
            </p:cNvSpPr>
            <p:nvPr/>
          </p:nvSpPr>
          <p:spPr bwMode="auto">
            <a:xfrm>
              <a:off x="4088" y="3320"/>
              <a:ext cx="272" cy="160"/>
            </a:xfrm>
            <a:custGeom>
              <a:avLst/>
              <a:gdLst/>
              <a:ahLst/>
              <a:cxnLst>
                <a:cxn ang="0">
                  <a:pos x="0" y="0"/>
                </a:cxn>
                <a:cxn ang="0">
                  <a:pos x="272" y="0"/>
                </a:cxn>
                <a:cxn ang="0">
                  <a:pos x="216" y="160"/>
                </a:cxn>
                <a:cxn ang="0">
                  <a:pos x="64" y="160"/>
                </a:cxn>
                <a:cxn ang="0">
                  <a:pos x="0" y="0"/>
                </a:cxn>
              </a:cxnLst>
              <a:rect l="0" t="0" r="r" b="b"/>
              <a:pathLst>
                <a:path w="272" h="160">
                  <a:moveTo>
                    <a:pt x="0" y="0"/>
                  </a:moveTo>
                  <a:lnTo>
                    <a:pt x="272" y="0"/>
                  </a:lnTo>
                  <a:lnTo>
                    <a:pt x="216" y="160"/>
                  </a:lnTo>
                  <a:lnTo>
                    <a:pt x="64" y="160"/>
                  </a:lnTo>
                  <a:lnTo>
                    <a:pt x="0" y="0"/>
                  </a:lnTo>
                  <a:close/>
                </a:path>
              </a:pathLst>
            </a:custGeom>
            <a:blipFill dpi="0" rotWithShape="0">
              <a:blip r:embed="rId3" cstate="print"/>
              <a:srcRect/>
              <a:tile tx="0" ty="0" sx="100000" sy="100000" flip="none" algn="tl"/>
            </a:blipFill>
            <a:ln w="12700" cap="flat" cmpd="sng">
              <a:solidFill>
                <a:schemeClr val="tx1"/>
              </a:solidFill>
              <a:prstDash val="solid"/>
              <a:round/>
              <a:headEnd type="none" w="sm" len="sm"/>
              <a:tailEnd type="none" w="sm" len="sm"/>
            </a:ln>
            <a:effectLst/>
          </p:spPr>
          <p:txBody>
            <a:bodyPr wrap="none" anchor="ctr"/>
            <a:lstStyle/>
            <a:p>
              <a:endParaRPr lang="en-US"/>
            </a:p>
          </p:txBody>
        </p:sp>
      </p:grpSp>
      <p:sp>
        <p:nvSpPr>
          <p:cNvPr id="45" name="Title 1"/>
          <p:cNvSpPr txBox="1">
            <a:spLocks/>
          </p:cNvSpPr>
          <p:nvPr/>
        </p:nvSpPr>
        <p:spPr>
          <a:xfrm>
            <a:off x="457200" y="27463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Embankment Dam</a:t>
            </a:r>
          </a:p>
          <a:p>
            <a:pPr lvl="0" algn="ctr">
              <a:defRPr/>
            </a:pPr>
            <a:r>
              <a:rPr lang="en-US" sz="28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Typical Cross-Sections</a:t>
            </a:r>
            <a:endParaRPr kumimoji="0" lang="en-US" sz="28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37"/>
          <p:cNvPicPr>
            <a:picLocks noGrp="1" noChangeAspect="1" noChangeArrowheads="1"/>
          </p:cNvPicPr>
          <p:nvPr>
            <p:ph sz="half" idx="1"/>
          </p:nvPr>
        </p:nvPicPr>
        <p:blipFill>
          <a:blip r:embed="rId2" cstate="print"/>
          <a:srcRect/>
          <a:stretch>
            <a:fillRect/>
          </a:stretch>
        </p:blipFill>
        <p:spPr>
          <a:xfrm>
            <a:off x="0" y="0"/>
            <a:ext cx="4724400" cy="3543300"/>
          </a:xfrm>
          <a:noFill/>
          <a:ln>
            <a:solidFill>
              <a:schemeClr val="bg2"/>
            </a:solidFill>
          </a:ln>
        </p:spPr>
      </p:pic>
      <p:pic>
        <p:nvPicPr>
          <p:cNvPr id="72707" name="Picture 5"/>
          <p:cNvPicPr>
            <a:picLocks noChangeAspect="1" noChangeArrowheads="1"/>
          </p:cNvPicPr>
          <p:nvPr/>
        </p:nvPicPr>
        <p:blipFill>
          <a:blip r:embed="rId3" cstate="print"/>
          <a:srcRect/>
          <a:stretch>
            <a:fillRect/>
          </a:stretch>
        </p:blipFill>
        <p:spPr bwMode="auto">
          <a:xfrm>
            <a:off x="4067175" y="0"/>
            <a:ext cx="5076825" cy="6858000"/>
          </a:xfrm>
          <a:prstGeom prst="rect">
            <a:avLst/>
          </a:prstGeom>
          <a:noFill/>
          <a:ln w="9525">
            <a:solidFill>
              <a:schemeClr val="bg2"/>
            </a:solidFill>
            <a:miter lim="800000"/>
            <a:headEnd/>
            <a:tailEnd/>
          </a:ln>
        </p:spPr>
      </p:pic>
      <p:sp>
        <p:nvSpPr>
          <p:cNvPr id="5" name="Text Box 1031"/>
          <p:cNvSpPr txBox="1">
            <a:spLocks noChangeArrowheads="1"/>
          </p:cNvSpPr>
          <p:nvPr/>
        </p:nvSpPr>
        <p:spPr bwMode="auto">
          <a:xfrm>
            <a:off x="0" y="4495800"/>
            <a:ext cx="4038600" cy="1016000"/>
          </a:xfrm>
          <a:prstGeom prst="rect">
            <a:avLst/>
          </a:prstGeom>
          <a:noFill/>
          <a:ln w="9525">
            <a:noFill/>
            <a:miter lim="800000"/>
            <a:headEnd/>
            <a:tailEnd/>
          </a:ln>
          <a:effectLst/>
        </p:spPr>
        <p:txBody>
          <a:bodyPr>
            <a:spAutoFit/>
          </a:bodyPr>
          <a:lstStyle/>
          <a:p>
            <a:pPr algn="ctr">
              <a:spcBef>
                <a:spcPts val="0"/>
              </a:spcBef>
              <a:defRPr/>
            </a:pPr>
            <a:r>
              <a:rPr lang="en-US" sz="3600" b="1" dirty="0">
                <a:effectLst>
                  <a:outerShdw blurRad="38100" dist="38100" dir="2700000" algn="tl">
                    <a:srgbClr val="000000">
                      <a:alpha val="43137"/>
                    </a:srgbClr>
                  </a:outerShdw>
                </a:effectLst>
              </a:rPr>
              <a:t>Waco </a:t>
            </a:r>
            <a:r>
              <a:rPr lang="en-US" sz="3600" b="1" dirty="0" smtClean="0">
                <a:effectLst>
                  <a:outerShdw blurRad="38100" dist="38100" dir="2700000" algn="tl">
                    <a:srgbClr val="000000">
                      <a:alpha val="43137"/>
                    </a:srgbClr>
                  </a:outerShdw>
                </a:effectLst>
              </a:rPr>
              <a:t>Dam</a:t>
            </a:r>
            <a:endParaRPr lang="en-US" sz="3600" b="1" dirty="0">
              <a:effectLst>
                <a:outerShdw blurRad="38100" dist="38100" dir="2700000" algn="tl">
                  <a:srgbClr val="000000">
                    <a:alpha val="43137"/>
                  </a:srgbClr>
                </a:outerShdw>
              </a:effectLst>
            </a:endParaRPr>
          </a:p>
          <a:p>
            <a:pPr algn="ctr">
              <a:spcBef>
                <a:spcPts val="0"/>
              </a:spcBef>
              <a:defRPr/>
            </a:pPr>
            <a:r>
              <a:rPr lang="en-US" sz="2400" b="1" dirty="0"/>
              <a:t>Conduit and Stilling Basin</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txBox="1">
            <a:spLocks noChangeArrowheads="1"/>
          </p:cNvSpPr>
          <p:nvPr/>
        </p:nvSpPr>
        <p:spPr>
          <a:xfrm>
            <a:off x="0" y="4572000"/>
            <a:ext cx="9144000" cy="1295400"/>
          </a:xfrm>
          <a:prstGeom prst="rect">
            <a:avLst/>
          </a:prstGeom>
        </p:spPr>
        <p:txBody>
          <a:bodyPr/>
          <a:lstStyle/>
          <a:p>
            <a:pPr marL="342900" indent="-342900" algn="ctr">
              <a:lnSpc>
                <a:spcPct val="90000"/>
              </a:lnSpc>
              <a:spcBef>
                <a:spcPct val="20000"/>
              </a:spcBef>
              <a:buClr>
                <a:srgbClr val="FF0000"/>
              </a:buClr>
              <a:defRPr/>
            </a:pPr>
            <a:r>
              <a:rPr lang="en-US" sz="3600" b="1" kern="0" dirty="0">
                <a:solidFill>
                  <a:srgbClr val="FFFF00"/>
                </a:solidFill>
                <a:effectLst>
                  <a:outerShdw blurRad="38100" dist="38100" dir="2700000" algn="tl">
                    <a:srgbClr val="000000">
                      <a:alpha val="43137"/>
                    </a:srgbClr>
                  </a:outerShdw>
                </a:effectLst>
                <a:latin typeface="+mn-lt"/>
              </a:rPr>
              <a:t>Canyon </a:t>
            </a:r>
            <a:r>
              <a:rPr lang="en-US" sz="3600" b="1" kern="0" dirty="0" smtClean="0">
                <a:solidFill>
                  <a:srgbClr val="FFFF00"/>
                </a:solidFill>
                <a:effectLst>
                  <a:outerShdw blurRad="38100" dist="38100" dir="2700000" algn="tl">
                    <a:srgbClr val="000000">
                      <a:alpha val="43137"/>
                    </a:srgbClr>
                  </a:outerShdw>
                </a:effectLst>
                <a:latin typeface="+mn-lt"/>
              </a:rPr>
              <a:t>Dam</a:t>
            </a:r>
            <a:endParaRPr lang="en-US" sz="3600" b="1" kern="0" dirty="0">
              <a:solidFill>
                <a:srgbClr val="FFFF00"/>
              </a:solidFill>
              <a:effectLst>
                <a:outerShdw blurRad="38100" dist="38100" dir="2700000" algn="tl">
                  <a:srgbClr val="000000">
                    <a:alpha val="43137"/>
                  </a:srgbClr>
                </a:outerShdw>
              </a:effectLst>
              <a:latin typeface="+mn-lt"/>
            </a:endParaRPr>
          </a:p>
          <a:p>
            <a:pPr marL="342900" indent="-342900" algn="ctr">
              <a:lnSpc>
                <a:spcPct val="90000"/>
              </a:lnSpc>
              <a:spcBef>
                <a:spcPct val="20000"/>
              </a:spcBef>
              <a:buClr>
                <a:srgbClr val="FF0000"/>
              </a:buClr>
              <a:defRPr/>
            </a:pPr>
            <a:r>
              <a:rPr lang="en-US" sz="2800" b="1" kern="0" dirty="0">
                <a:solidFill>
                  <a:srgbClr val="FFFF00"/>
                </a:solidFill>
                <a:effectLst>
                  <a:outerShdw blurRad="38100" dist="38100" dir="2700000" algn="tl">
                    <a:srgbClr val="000000">
                      <a:alpha val="43137"/>
                    </a:srgbClr>
                  </a:outerShdw>
                </a:effectLst>
                <a:latin typeface="+mn-lt"/>
              </a:rPr>
              <a:t>Conduit Looking </a:t>
            </a:r>
            <a:r>
              <a:rPr lang="en-US" sz="2800" b="1" kern="0" dirty="0" smtClean="0">
                <a:solidFill>
                  <a:srgbClr val="FFFF00"/>
                </a:solidFill>
                <a:effectLst>
                  <a:outerShdw blurRad="38100" dist="38100" dir="2700000" algn="tl">
                    <a:srgbClr val="000000">
                      <a:alpha val="43137"/>
                    </a:srgbClr>
                  </a:outerShdw>
                </a:effectLst>
                <a:latin typeface="+mn-lt"/>
              </a:rPr>
              <a:t>Upstream</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P101002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2"/>
          <p:cNvSpPr txBox="1">
            <a:spLocks noChangeArrowheads="1"/>
          </p:cNvSpPr>
          <p:nvPr/>
        </p:nvSpPr>
        <p:spPr>
          <a:xfrm>
            <a:off x="0" y="152400"/>
            <a:ext cx="9144000" cy="1295400"/>
          </a:xfrm>
          <a:prstGeom prst="rect">
            <a:avLst/>
          </a:prstGeom>
        </p:spPr>
        <p:txBody>
          <a:bodyPr/>
          <a:lstStyle/>
          <a:p>
            <a:pPr marL="342900" indent="-342900" algn="ctr">
              <a:lnSpc>
                <a:spcPct val="90000"/>
              </a:lnSpc>
              <a:spcBef>
                <a:spcPct val="20000"/>
              </a:spcBef>
              <a:buClr>
                <a:srgbClr val="FF0000"/>
              </a:buClr>
              <a:defRPr/>
            </a:pPr>
            <a:r>
              <a:rPr lang="en-US" sz="3600" b="1" kern="0" dirty="0">
                <a:solidFill>
                  <a:srgbClr val="FFFF00"/>
                </a:solidFill>
                <a:effectLst>
                  <a:outerShdw blurRad="38100" dist="38100" dir="2700000" algn="tl">
                    <a:srgbClr val="000000">
                      <a:alpha val="43137"/>
                    </a:srgbClr>
                  </a:outerShdw>
                </a:effectLst>
                <a:latin typeface="+mn-lt"/>
              </a:rPr>
              <a:t>Canyon Dam</a:t>
            </a:r>
          </a:p>
          <a:p>
            <a:pPr marL="342900" indent="-342900" algn="ctr">
              <a:lnSpc>
                <a:spcPct val="90000"/>
              </a:lnSpc>
              <a:spcBef>
                <a:spcPct val="20000"/>
              </a:spcBef>
              <a:buClr>
                <a:srgbClr val="FF0000"/>
              </a:buClr>
              <a:defRPr/>
            </a:pPr>
            <a:r>
              <a:rPr lang="en-US" sz="2800" b="1" kern="0" dirty="0">
                <a:solidFill>
                  <a:srgbClr val="FFFF00"/>
                </a:solidFill>
                <a:effectLst>
                  <a:outerShdw blurRad="38100" dist="38100" dir="2700000" algn="tl">
                    <a:srgbClr val="000000">
                      <a:alpha val="43137"/>
                    </a:srgbClr>
                  </a:outerShdw>
                </a:effectLst>
                <a:latin typeface="+mn-lt"/>
              </a:rPr>
              <a:t>Conduit Looking Upstream</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Spillway</a:t>
            </a:r>
            <a:endParaRPr lang="en-US" sz="4000" b="1" dirty="0">
              <a:effectLst>
                <a:outerShdw blurRad="38100" dist="38100" dir="2700000" algn="tl">
                  <a:srgbClr val="000000">
                    <a:alpha val="43137"/>
                  </a:srgbClr>
                </a:outerShdw>
              </a:effectLst>
            </a:endParaRPr>
          </a:p>
        </p:txBody>
      </p:sp>
      <p:sp>
        <p:nvSpPr>
          <p:cNvPr id="82947" name="Content Placeholder 2"/>
          <p:cNvSpPr>
            <a:spLocks noGrp="1"/>
          </p:cNvSpPr>
          <p:nvPr>
            <p:ph idx="1"/>
          </p:nvPr>
        </p:nvSpPr>
        <p:spPr>
          <a:xfrm>
            <a:off x="457200" y="1600200"/>
            <a:ext cx="8229600" cy="4724400"/>
          </a:xfrm>
        </p:spPr>
        <p:txBody>
          <a:bodyPr/>
          <a:lstStyle/>
          <a:p>
            <a:r>
              <a:rPr lang="en-US" sz="2000" dirty="0" smtClean="0"/>
              <a:t>Passes normal and/or flood water in a manner that protects the structural integrity of a dam.</a:t>
            </a:r>
          </a:p>
          <a:p>
            <a:pPr marL="342900" lvl="1" indent="-342900">
              <a:buSzTx/>
              <a:buFont typeface="Wingdings" pitchFamily="2" charset="2"/>
              <a:buChar char="§"/>
            </a:pPr>
            <a:endParaRPr lang="en-US" sz="2000" dirty="0" smtClean="0"/>
          </a:p>
          <a:p>
            <a:pPr marL="342900" lvl="1" indent="-342900">
              <a:buSzTx/>
              <a:buFont typeface="Wingdings" pitchFamily="2" charset="2"/>
              <a:buChar char="§"/>
            </a:pPr>
            <a:r>
              <a:rPr lang="en-US" sz="2000" dirty="0" smtClean="0"/>
              <a:t>Designed to release the maximum flood volume safely from the reservoir and prevent the dam from overtopping.</a:t>
            </a:r>
          </a:p>
          <a:p>
            <a:pPr marL="342900" lvl="1" indent="-342900">
              <a:buSzTx/>
              <a:buFont typeface="Wingdings" pitchFamily="2" charset="2"/>
              <a:buChar char="§"/>
            </a:pPr>
            <a:endParaRPr lang="en-US" sz="2000" dirty="0" smtClean="0"/>
          </a:p>
          <a:p>
            <a:pPr marL="342900" lvl="1" indent="-342900">
              <a:buSzTx/>
              <a:buFont typeface="Wingdings" pitchFamily="2" charset="2"/>
              <a:buChar char="§"/>
            </a:pPr>
            <a:r>
              <a:rPr lang="en-US" sz="2000" dirty="0" smtClean="0"/>
              <a:t>Prevents head-cutting in outlet channel and loss of the impoundment.</a:t>
            </a:r>
          </a:p>
          <a:p>
            <a:pPr marL="342900" lvl="1" indent="-342900">
              <a:buSzTx/>
              <a:buFont typeface="Wingdings" pitchFamily="2" charset="2"/>
              <a:buChar char="§"/>
            </a:pPr>
            <a:endParaRPr lang="en-US" sz="2000" dirty="0" smtClean="0"/>
          </a:p>
          <a:p>
            <a:pPr marL="342900" lvl="1" indent="-342900">
              <a:buSzTx/>
              <a:buFont typeface="Wingdings" pitchFamily="2" charset="2"/>
              <a:buChar char="§"/>
            </a:pPr>
            <a:r>
              <a:rPr lang="en-US" sz="2000" dirty="0" smtClean="0"/>
              <a:t>Can be on-site or off-site; controlled or uncontrolled.</a:t>
            </a:r>
          </a:p>
          <a:p>
            <a:pPr marL="342900" lvl="1" indent="-342900">
              <a:buSzTx/>
              <a:buFont typeface="Wingdings" pitchFamily="2" charset="2"/>
              <a:buChar char="§"/>
            </a:pPr>
            <a:endParaRPr lang="en-US" sz="2000" dirty="0" smtClean="0"/>
          </a:p>
          <a:p>
            <a:pPr marL="342900" lvl="1" indent="-342900">
              <a:buSzTx/>
              <a:buFont typeface="Wingdings" pitchFamily="2" charset="2"/>
              <a:buChar char="§"/>
            </a:pPr>
            <a:r>
              <a:rPr lang="en-US" sz="2000" dirty="0" smtClean="0"/>
              <a:t>It is a vital dam safety feature.</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Spillway Components</a:t>
            </a:r>
            <a:endParaRPr lang="en-US" sz="4000" b="1" dirty="0">
              <a:effectLst>
                <a:outerShdw blurRad="38100" dist="38100" dir="2700000" algn="tl">
                  <a:srgbClr val="000000">
                    <a:alpha val="43137"/>
                  </a:srgbClr>
                </a:outerShdw>
              </a:effectLst>
            </a:endParaRPr>
          </a:p>
        </p:txBody>
      </p:sp>
      <p:sp>
        <p:nvSpPr>
          <p:cNvPr id="82947" name="Content Placeholder 2"/>
          <p:cNvSpPr>
            <a:spLocks noGrp="1"/>
          </p:cNvSpPr>
          <p:nvPr>
            <p:ph idx="1"/>
          </p:nvPr>
        </p:nvSpPr>
        <p:spPr>
          <a:xfrm>
            <a:off x="457200" y="1600200"/>
            <a:ext cx="8229600" cy="4724400"/>
          </a:xfrm>
        </p:spPr>
        <p:txBody>
          <a:bodyPr/>
          <a:lstStyle/>
          <a:p>
            <a:r>
              <a:rPr lang="en-US" sz="1800" b="1" dirty="0" smtClean="0"/>
              <a:t>Entrance Channel. </a:t>
            </a:r>
            <a:r>
              <a:rPr lang="en-US" sz="1800" dirty="0" smtClean="0"/>
              <a:t>Conveys water from the reservoir to the control section.</a:t>
            </a:r>
          </a:p>
          <a:p>
            <a:endParaRPr lang="en-US" sz="1800" b="1" dirty="0" smtClean="0"/>
          </a:p>
          <a:p>
            <a:r>
              <a:rPr lang="en-US" sz="1800" b="1" dirty="0" smtClean="0"/>
              <a:t>Control Section.</a:t>
            </a:r>
            <a:r>
              <a:rPr lang="en-US" sz="1800" dirty="0" smtClean="0"/>
              <a:t> Regulates volume of releases.</a:t>
            </a:r>
          </a:p>
          <a:p>
            <a:endParaRPr lang="en-US" sz="1800" b="1" dirty="0" smtClean="0"/>
          </a:p>
          <a:p>
            <a:r>
              <a:rPr lang="en-US" sz="1800" b="1" dirty="0" smtClean="0"/>
              <a:t>Water Conveyance. </a:t>
            </a:r>
            <a:r>
              <a:rPr lang="en-US" sz="1800" dirty="0" smtClean="0"/>
              <a:t>Conveys flows from the control section over, through, or around the dam.  May be a channel, conduit, or tunnel.</a:t>
            </a:r>
          </a:p>
          <a:p>
            <a:endParaRPr lang="en-US" sz="1800" b="1" dirty="0" smtClean="0"/>
          </a:p>
          <a:p>
            <a:r>
              <a:rPr lang="en-US" sz="1800" b="1" dirty="0" smtClean="0"/>
              <a:t>Energy Dissipation Section. </a:t>
            </a:r>
            <a:r>
              <a:rPr lang="en-US" sz="1800" dirty="0" smtClean="0"/>
              <a:t>Reduces the energy and velocity of the flowing water.</a:t>
            </a:r>
          </a:p>
          <a:p>
            <a:endParaRPr lang="en-US" sz="1800" b="1" dirty="0" smtClean="0"/>
          </a:p>
          <a:p>
            <a:r>
              <a:rPr lang="en-US" sz="1800" b="1" dirty="0" smtClean="0"/>
              <a:t>Return Channel.  </a:t>
            </a:r>
            <a:r>
              <a:rPr lang="en-US" sz="1800" dirty="0" smtClean="0"/>
              <a:t>Conveys discharges to the natural stream channel downstream from the dam.</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effectLst>
                  <a:outerShdw blurRad="38100" dist="38100" dir="2700000" algn="tl">
                    <a:srgbClr val="C0C0C0"/>
                  </a:outerShdw>
                </a:effectLst>
              </a:rPr>
              <a:t>Spillway Components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423632"/>
            <a:ext cx="9174240" cy="5434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solidFill>
                  <a:schemeClr val="tx1"/>
                </a:solidFill>
                <a:effectLst>
                  <a:outerShdw blurRad="38100" dist="38100" dir="2700000" algn="tl">
                    <a:srgbClr val="C0C0C0"/>
                  </a:outerShdw>
                </a:effectLst>
              </a:rPr>
              <a:t>Gated Flood Control Dam</a:t>
            </a:r>
            <a:endParaRPr lang="en-US" sz="4000" b="1" dirty="0"/>
          </a:p>
        </p:txBody>
      </p:sp>
      <p:sp>
        <p:nvSpPr>
          <p:cNvPr id="76803" name="Line 19"/>
          <p:cNvSpPr>
            <a:spLocks noChangeShapeType="1"/>
          </p:cNvSpPr>
          <p:nvPr/>
        </p:nvSpPr>
        <p:spPr bwMode="auto">
          <a:xfrm flipH="1">
            <a:off x="4356100" y="2386013"/>
            <a:ext cx="1143000" cy="335280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6804" name="Line 20"/>
          <p:cNvSpPr>
            <a:spLocks noChangeShapeType="1"/>
          </p:cNvSpPr>
          <p:nvPr/>
        </p:nvSpPr>
        <p:spPr bwMode="auto">
          <a:xfrm>
            <a:off x="5499100" y="2386013"/>
            <a:ext cx="228600" cy="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6805" name="Line 21"/>
          <p:cNvSpPr>
            <a:spLocks noChangeShapeType="1"/>
          </p:cNvSpPr>
          <p:nvPr/>
        </p:nvSpPr>
        <p:spPr bwMode="auto">
          <a:xfrm>
            <a:off x="5727700" y="2386013"/>
            <a:ext cx="1143000" cy="335280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6806" name="Line 22"/>
          <p:cNvSpPr>
            <a:spLocks noChangeShapeType="1"/>
          </p:cNvSpPr>
          <p:nvPr/>
        </p:nvSpPr>
        <p:spPr bwMode="auto">
          <a:xfrm>
            <a:off x="1384300" y="5738813"/>
            <a:ext cx="7239000" cy="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6807" name="Line 23"/>
          <p:cNvSpPr>
            <a:spLocks noChangeShapeType="1"/>
          </p:cNvSpPr>
          <p:nvPr/>
        </p:nvSpPr>
        <p:spPr bwMode="auto">
          <a:xfrm>
            <a:off x="2073275" y="3224213"/>
            <a:ext cx="3502025" cy="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6808" name="Line 24"/>
          <p:cNvSpPr>
            <a:spLocks noChangeShapeType="1"/>
          </p:cNvSpPr>
          <p:nvPr/>
        </p:nvSpPr>
        <p:spPr bwMode="auto">
          <a:xfrm>
            <a:off x="3130550" y="2995613"/>
            <a:ext cx="2444750" cy="0"/>
          </a:xfrm>
          <a:prstGeom prst="line">
            <a:avLst/>
          </a:prstGeom>
          <a:noFill/>
          <a:ln w="38100">
            <a:solidFill>
              <a:srgbClr val="FF00FF"/>
            </a:solidFill>
            <a:round/>
            <a:headEnd type="none" w="sm" len="sm"/>
            <a:tailEnd type="none" w="sm" len="sm"/>
          </a:ln>
        </p:spPr>
        <p:txBody>
          <a:bodyPr wrap="none" anchor="ctr"/>
          <a:lstStyle/>
          <a:p>
            <a:endParaRPr lang="en-US"/>
          </a:p>
        </p:txBody>
      </p:sp>
      <p:sp>
        <p:nvSpPr>
          <p:cNvPr id="76809" name="Freeform 25"/>
          <p:cNvSpPr>
            <a:spLocks/>
          </p:cNvSpPr>
          <p:nvPr/>
        </p:nvSpPr>
        <p:spPr bwMode="auto">
          <a:xfrm>
            <a:off x="5422900" y="3452813"/>
            <a:ext cx="361950" cy="323850"/>
          </a:xfrm>
          <a:custGeom>
            <a:avLst/>
            <a:gdLst>
              <a:gd name="T0" fmla="*/ 0 w 228"/>
              <a:gd name="T1" fmla="*/ 2147483647 h 204"/>
              <a:gd name="T2" fmla="*/ 2147483647 w 228"/>
              <a:gd name="T3" fmla="*/ 2147483647 h 204"/>
              <a:gd name="T4" fmla="*/ 2147483647 w 228"/>
              <a:gd name="T5" fmla="*/ 0 h 204"/>
              <a:gd name="T6" fmla="*/ 2147483647 w 228"/>
              <a:gd name="T7" fmla="*/ 2147483647 h 204"/>
              <a:gd name="T8" fmla="*/ 2147483647 w 228"/>
              <a:gd name="T9" fmla="*/ 2147483647 h 204"/>
              <a:gd name="T10" fmla="*/ 0 60000 65536"/>
              <a:gd name="T11" fmla="*/ 0 60000 65536"/>
              <a:gd name="T12" fmla="*/ 0 60000 65536"/>
              <a:gd name="T13" fmla="*/ 0 60000 65536"/>
              <a:gd name="T14" fmla="*/ 0 60000 65536"/>
              <a:gd name="T15" fmla="*/ 0 w 228"/>
              <a:gd name="T16" fmla="*/ 0 h 204"/>
              <a:gd name="T17" fmla="*/ 228 w 228"/>
              <a:gd name="T18" fmla="*/ 204 h 204"/>
            </a:gdLst>
            <a:ahLst/>
            <a:cxnLst>
              <a:cxn ang="T10">
                <a:pos x="T0" y="T1"/>
              </a:cxn>
              <a:cxn ang="T11">
                <a:pos x="T2" y="T3"/>
              </a:cxn>
              <a:cxn ang="T12">
                <a:pos x="T4" y="T5"/>
              </a:cxn>
              <a:cxn ang="T13">
                <a:pos x="T6" y="T7"/>
              </a:cxn>
              <a:cxn ang="T14">
                <a:pos x="T8" y="T9"/>
              </a:cxn>
            </a:cxnLst>
            <a:rect l="T15" t="T16" r="T17" b="T18"/>
            <a:pathLst>
              <a:path w="228" h="204">
                <a:moveTo>
                  <a:pt x="0" y="156"/>
                </a:moveTo>
                <a:cubicBezTo>
                  <a:pt x="11" y="122"/>
                  <a:pt x="14" y="63"/>
                  <a:pt x="36" y="36"/>
                </a:cubicBezTo>
                <a:cubicBezTo>
                  <a:pt x="53" y="15"/>
                  <a:pt x="84" y="8"/>
                  <a:pt x="108" y="0"/>
                </a:cubicBezTo>
                <a:cubicBezTo>
                  <a:pt x="138" y="10"/>
                  <a:pt x="164" y="13"/>
                  <a:pt x="180" y="48"/>
                </a:cubicBezTo>
                <a:cubicBezTo>
                  <a:pt x="202" y="98"/>
                  <a:pt x="185" y="161"/>
                  <a:pt x="228" y="204"/>
                </a:cubicBezTo>
              </a:path>
            </a:pathLst>
          </a:custGeom>
          <a:solidFill>
            <a:schemeClr val="tx1"/>
          </a:solidFill>
          <a:ln w="38100" cap="flat" cmpd="sng">
            <a:solidFill>
              <a:schemeClr val="tx1"/>
            </a:solidFill>
            <a:prstDash val="solid"/>
            <a:round/>
            <a:headEnd type="none" w="sm" len="sm"/>
            <a:tailEnd type="none" w="sm" len="sm"/>
          </a:ln>
        </p:spPr>
        <p:txBody>
          <a:bodyPr wrap="none" anchor="ctr"/>
          <a:lstStyle/>
          <a:p>
            <a:endParaRPr lang="en-US"/>
          </a:p>
        </p:txBody>
      </p:sp>
      <p:sp>
        <p:nvSpPr>
          <p:cNvPr id="76810" name="Line 26"/>
          <p:cNvSpPr>
            <a:spLocks noChangeShapeType="1"/>
          </p:cNvSpPr>
          <p:nvPr/>
        </p:nvSpPr>
        <p:spPr bwMode="auto">
          <a:xfrm flipH="1">
            <a:off x="927100" y="3440113"/>
            <a:ext cx="4640263" cy="12700"/>
          </a:xfrm>
          <a:prstGeom prst="line">
            <a:avLst/>
          </a:prstGeom>
          <a:noFill/>
          <a:ln w="38100">
            <a:solidFill>
              <a:srgbClr val="8CF4EA"/>
            </a:solidFill>
            <a:round/>
            <a:headEnd type="none" w="sm" len="sm"/>
            <a:tailEnd type="none" w="sm" len="sm"/>
          </a:ln>
        </p:spPr>
        <p:txBody>
          <a:bodyPr wrap="none" anchor="ctr"/>
          <a:lstStyle/>
          <a:p>
            <a:endParaRPr lang="en-US"/>
          </a:p>
        </p:txBody>
      </p:sp>
      <p:sp>
        <p:nvSpPr>
          <p:cNvPr id="76811" name="Line 27"/>
          <p:cNvSpPr>
            <a:spLocks noChangeShapeType="1"/>
          </p:cNvSpPr>
          <p:nvPr/>
        </p:nvSpPr>
        <p:spPr bwMode="auto">
          <a:xfrm>
            <a:off x="6261100" y="2386013"/>
            <a:ext cx="1828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6812" name="Text Box 28"/>
          <p:cNvSpPr txBox="1">
            <a:spLocks noChangeArrowheads="1"/>
          </p:cNvSpPr>
          <p:nvPr/>
        </p:nvSpPr>
        <p:spPr bwMode="auto">
          <a:xfrm>
            <a:off x="6705600" y="3733800"/>
            <a:ext cx="1593850" cy="369888"/>
          </a:xfrm>
          <a:prstGeom prst="rect">
            <a:avLst/>
          </a:prstGeom>
          <a:noFill/>
          <a:ln w="12700">
            <a:noFill/>
            <a:miter lim="800000"/>
            <a:headEnd type="none" w="sm" len="sm"/>
            <a:tailEnd type="none" w="sm" len="sm"/>
          </a:ln>
        </p:spPr>
        <p:txBody>
          <a:bodyPr>
            <a:spAutoFit/>
          </a:bodyPr>
          <a:lstStyle/>
          <a:p>
            <a:r>
              <a:rPr lang="en-US" sz="1800"/>
              <a:t>Dam height</a:t>
            </a:r>
            <a:endParaRPr lang="en-US" sz="1800" b="1"/>
          </a:p>
        </p:txBody>
      </p:sp>
      <p:sp>
        <p:nvSpPr>
          <p:cNvPr id="76813" name="Line 29"/>
          <p:cNvSpPr>
            <a:spLocks noChangeShapeType="1"/>
          </p:cNvSpPr>
          <p:nvPr/>
        </p:nvSpPr>
        <p:spPr bwMode="auto">
          <a:xfrm>
            <a:off x="7327900" y="4367213"/>
            <a:ext cx="0" cy="12954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6814" name="Line 30"/>
          <p:cNvSpPr>
            <a:spLocks noChangeShapeType="1"/>
          </p:cNvSpPr>
          <p:nvPr/>
        </p:nvSpPr>
        <p:spPr bwMode="auto">
          <a:xfrm flipV="1">
            <a:off x="7327900" y="2386013"/>
            <a:ext cx="0" cy="10668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6815" name="Text Box 31"/>
          <p:cNvSpPr txBox="1">
            <a:spLocks noChangeArrowheads="1"/>
          </p:cNvSpPr>
          <p:nvPr/>
        </p:nvSpPr>
        <p:spPr bwMode="auto">
          <a:xfrm>
            <a:off x="533400" y="3505200"/>
            <a:ext cx="1828800" cy="338138"/>
          </a:xfrm>
          <a:prstGeom prst="rect">
            <a:avLst/>
          </a:prstGeom>
          <a:noFill/>
          <a:ln w="12700">
            <a:noFill/>
            <a:miter lim="800000"/>
            <a:headEnd type="none" w="sm" len="sm"/>
            <a:tailEnd type="none" w="sm" len="sm"/>
          </a:ln>
        </p:spPr>
        <p:txBody>
          <a:bodyPr>
            <a:spAutoFit/>
          </a:bodyPr>
          <a:lstStyle/>
          <a:p>
            <a:r>
              <a:rPr lang="en-US" sz="1600" b="1"/>
              <a:t>Spillway crest</a:t>
            </a:r>
            <a:endParaRPr lang="en-US" sz="2800" b="1"/>
          </a:p>
        </p:txBody>
      </p:sp>
      <p:sp>
        <p:nvSpPr>
          <p:cNvPr id="76816" name="Text Box 32"/>
          <p:cNvSpPr txBox="1">
            <a:spLocks noChangeArrowheads="1"/>
          </p:cNvSpPr>
          <p:nvPr/>
        </p:nvSpPr>
        <p:spPr bwMode="auto">
          <a:xfrm>
            <a:off x="2362200" y="2667000"/>
            <a:ext cx="1576388" cy="338138"/>
          </a:xfrm>
          <a:prstGeom prst="rect">
            <a:avLst/>
          </a:prstGeom>
          <a:noFill/>
          <a:ln w="12700">
            <a:noFill/>
            <a:miter lim="800000"/>
            <a:headEnd type="none" w="sm" len="sm"/>
            <a:tailEnd type="none" w="sm" len="sm"/>
          </a:ln>
        </p:spPr>
        <p:txBody>
          <a:bodyPr wrap="none">
            <a:spAutoFit/>
          </a:bodyPr>
          <a:lstStyle/>
          <a:p>
            <a:r>
              <a:rPr lang="en-US" sz="1600" b="1"/>
              <a:t>Pool of record</a:t>
            </a:r>
            <a:endParaRPr lang="en-US" sz="2800" b="1"/>
          </a:p>
        </p:txBody>
      </p:sp>
      <p:sp>
        <p:nvSpPr>
          <p:cNvPr id="76817" name="Text Box 33"/>
          <p:cNvSpPr txBox="1">
            <a:spLocks noChangeArrowheads="1"/>
          </p:cNvSpPr>
          <p:nvPr/>
        </p:nvSpPr>
        <p:spPr bwMode="auto">
          <a:xfrm>
            <a:off x="457200" y="2895600"/>
            <a:ext cx="1982788" cy="338138"/>
          </a:xfrm>
          <a:prstGeom prst="rect">
            <a:avLst/>
          </a:prstGeom>
          <a:noFill/>
          <a:ln w="12700">
            <a:noFill/>
            <a:miter lim="800000"/>
            <a:headEnd type="none" w="sm" len="sm"/>
            <a:tailEnd type="none" w="sm" len="sm"/>
          </a:ln>
        </p:spPr>
        <p:txBody>
          <a:bodyPr>
            <a:spAutoFit/>
          </a:bodyPr>
          <a:lstStyle/>
          <a:p>
            <a:r>
              <a:rPr lang="en-US" sz="1600" b="1"/>
              <a:t>Conservation pool</a:t>
            </a:r>
            <a:endParaRPr lang="en-US" sz="2800" b="1"/>
          </a:p>
        </p:txBody>
      </p:sp>
      <p:sp>
        <p:nvSpPr>
          <p:cNvPr id="76818" name="Text Box 34"/>
          <p:cNvSpPr txBox="1">
            <a:spLocks noChangeArrowheads="1"/>
          </p:cNvSpPr>
          <p:nvPr/>
        </p:nvSpPr>
        <p:spPr bwMode="auto">
          <a:xfrm>
            <a:off x="2651125" y="5876925"/>
            <a:ext cx="1133475" cy="336550"/>
          </a:xfrm>
          <a:prstGeom prst="rect">
            <a:avLst/>
          </a:prstGeom>
          <a:noFill/>
          <a:ln w="12700">
            <a:noFill/>
            <a:miter lim="800000"/>
            <a:headEnd type="none" w="sm" len="sm"/>
            <a:tailEnd type="none" w="sm" len="sm"/>
          </a:ln>
        </p:spPr>
        <p:txBody>
          <a:bodyPr wrap="none">
            <a:spAutoFit/>
          </a:bodyPr>
          <a:lstStyle/>
          <a:p>
            <a:r>
              <a:rPr lang="en-US" sz="1600" b="1">
                <a:solidFill>
                  <a:srgbClr val="FFFFFF"/>
                </a:solidFill>
              </a:rPr>
              <a:t>foundation</a:t>
            </a:r>
            <a:endParaRPr lang="en-US" sz="2800" b="1">
              <a:solidFill>
                <a:srgbClr val="FFFFFF"/>
              </a:solidFill>
            </a:endParaRPr>
          </a:p>
        </p:txBody>
      </p:sp>
      <p:sp>
        <p:nvSpPr>
          <p:cNvPr id="76819" name="Text Box 35"/>
          <p:cNvSpPr txBox="1">
            <a:spLocks noChangeArrowheads="1"/>
          </p:cNvSpPr>
          <p:nvPr/>
        </p:nvSpPr>
        <p:spPr bwMode="auto">
          <a:xfrm>
            <a:off x="7856538" y="5326063"/>
            <a:ext cx="965200" cy="336550"/>
          </a:xfrm>
          <a:prstGeom prst="rect">
            <a:avLst/>
          </a:prstGeom>
          <a:noFill/>
          <a:ln w="12700">
            <a:noFill/>
            <a:miter lim="800000"/>
            <a:headEnd type="none" w="sm" len="sm"/>
            <a:tailEnd type="none" w="sm" len="sm"/>
          </a:ln>
        </p:spPr>
        <p:txBody>
          <a:bodyPr wrap="none">
            <a:spAutoFit/>
          </a:bodyPr>
          <a:lstStyle/>
          <a:p>
            <a:r>
              <a:rPr lang="en-US" sz="1600" b="1">
                <a:solidFill>
                  <a:srgbClr val="FFFFFF"/>
                </a:solidFill>
              </a:rPr>
              <a:t>tailwater</a:t>
            </a:r>
            <a:endParaRPr lang="en-US" sz="2800" b="1">
              <a:solidFill>
                <a:srgbClr val="FFFFFF"/>
              </a:solidFill>
            </a:endParaRPr>
          </a:p>
        </p:txBody>
      </p:sp>
      <p:sp>
        <p:nvSpPr>
          <p:cNvPr id="76820" name="Line 36"/>
          <p:cNvSpPr>
            <a:spLocks noChangeShapeType="1"/>
          </p:cNvSpPr>
          <p:nvPr/>
        </p:nvSpPr>
        <p:spPr bwMode="auto">
          <a:xfrm flipH="1">
            <a:off x="5646738" y="2843213"/>
            <a:ext cx="0" cy="644525"/>
          </a:xfrm>
          <a:prstGeom prst="line">
            <a:avLst/>
          </a:prstGeom>
          <a:noFill/>
          <a:ln w="76200">
            <a:solidFill>
              <a:schemeClr val="folHlink"/>
            </a:solidFill>
            <a:round/>
            <a:headEnd type="none" w="sm" len="sm"/>
            <a:tailEnd type="none" w="sm" len="sm"/>
          </a:ln>
        </p:spPr>
        <p:txBody>
          <a:bodyPr wrap="none" anchor="ctr"/>
          <a:lstStyle/>
          <a:p>
            <a:endParaRPr lang="en-US"/>
          </a:p>
        </p:txBody>
      </p:sp>
      <p:sp>
        <p:nvSpPr>
          <p:cNvPr id="76821" name="Line 37"/>
          <p:cNvSpPr>
            <a:spLocks noChangeShapeType="1"/>
          </p:cNvSpPr>
          <p:nvPr/>
        </p:nvSpPr>
        <p:spPr bwMode="auto">
          <a:xfrm>
            <a:off x="4106863" y="2830513"/>
            <a:ext cx="1163637" cy="12700"/>
          </a:xfrm>
          <a:prstGeom prst="line">
            <a:avLst/>
          </a:prstGeom>
          <a:noFill/>
          <a:ln w="57150">
            <a:solidFill>
              <a:srgbClr val="FC0128"/>
            </a:solidFill>
            <a:round/>
            <a:headEnd type="none" w="sm" len="sm"/>
            <a:tailEnd type="none" w="sm" len="sm"/>
          </a:ln>
        </p:spPr>
        <p:txBody>
          <a:bodyPr wrap="none" anchor="ctr"/>
          <a:lstStyle/>
          <a:p>
            <a:endParaRPr lang="en-US"/>
          </a:p>
        </p:txBody>
      </p:sp>
      <p:sp>
        <p:nvSpPr>
          <p:cNvPr id="76822" name="Text Box 38"/>
          <p:cNvSpPr txBox="1">
            <a:spLocks noChangeArrowheads="1"/>
          </p:cNvSpPr>
          <p:nvPr/>
        </p:nvSpPr>
        <p:spPr bwMode="auto">
          <a:xfrm>
            <a:off x="3886200" y="2438400"/>
            <a:ext cx="1074738" cy="338138"/>
          </a:xfrm>
          <a:prstGeom prst="rect">
            <a:avLst/>
          </a:prstGeom>
          <a:noFill/>
          <a:ln w="12700">
            <a:noFill/>
            <a:miter lim="800000"/>
            <a:headEnd type="none" w="sm" len="sm"/>
            <a:tailEnd type="none" w="sm" len="sm"/>
          </a:ln>
        </p:spPr>
        <p:txBody>
          <a:bodyPr wrap="none">
            <a:spAutoFit/>
          </a:bodyPr>
          <a:lstStyle/>
          <a:p>
            <a:r>
              <a:rPr lang="en-US" sz="1600" b="1"/>
              <a:t>Max pool</a:t>
            </a:r>
            <a:endParaRPr lang="en-US" sz="1800" b="1"/>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P6210035"/>
          <p:cNvPicPr>
            <a:picLocks noGrp="1" noChangeAspect="1" noChangeArrowheads="1"/>
          </p:cNvPicPr>
          <p:nvPr>
            <p:ph sz="half" idx="1"/>
          </p:nvPr>
        </p:nvPicPr>
        <p:blipFill>
          <a:blip r:embed="rId2" cstate="print"/>
          <a:srcRect/>
          <a:stretch>
            <a:fillRect/>
          </a:stretch>
        </p:blipFill>
        <p:spPr>
          <a:xfrm>
            <a:off x="-76200" y="-38100"/>
            <a:ext cx="9220200" cy="6915150"/>
          </a:xfrm>
          <a:solidFill>
            <a:schemeClr val="accent2"/>
          </a:solidFill>
          <a:ln>
            <a:solidFill>
              <a:schemeClr val="accent2"/>
            </a:solidFill>
          </a:ln>
        </p:spPr>
      </p:pic>
      <p:sp>
        <p:nvSpPr>
          <p:cNvPr id="259074" name="Rectangle 2"/>
          <p:cNvSpPr>
            <a:spLocks noGrp="1" noChangeArrowheads="1"/>
          </p:cNvSpPr>
          <p:nvPr>
            <p:ph type="title"/>
          </p:nvPr>
        </p:nvSpPr>
        <p:spPr>
          <a:xfrm>
            <a:off x="304800" y="5334000"/>
            <a:ext cx="8534400" cy="1371600"/>
          </a:xfrm>
        </p:spPr>
        <p:txBody>
          <a:bodyPr/>
          <a:lstStyle/>
          <a:p>
            <a:pPr eaLnBrk="1" hangingPunct="1">
              <a:defRPr/>
            </a:pPr>
            <a:r>
              <a:rPr lang="en-US" sz="4000" b="1" i="0" dirty="0" smtClean="0">
                <a:solidFill>
                  <a:schemeClr val="tx1"/>
                </a:solidFill>
                <a:effectLst>
                  <a:outerShdw blurRad="38100" dist="38100" dir="2700000" algn="tl">
                    <a:srgbClr val="000000">
                      <a:alpha val="43137"/>
                    </a:srgbClr>
                  </a:outerShdw>
                </a:effectLst>
              </a:rPr>
              <a:t>Proctor Dam</a:t>
            </a:r>
            <a:br>
              <a:rPr lang="en-US" sz="4000" b="1" i="0" dirty="0" smtClean="0">
                <a:solidFill>
                  <a:schemeClr val="tx1"/>
                </a:solidFill>
                <a:effectLst>
                  <a:outerShdw blurRad="38100" dist="38100" dir="2700000" algn="tl">
                    <a:srgbClr val="000000">
                      <a:alpha val="43137"/>
                    </a:srgbClr>
                  </a:outerShdw>
                </a:effectLst>
              </a:rPr>
            </a:br>
            <a:r>
              <a:rPr lang="en-US" sz="2800" b="1" i="0" dirty="0" err="1" smtClean="0">
                <a:solidFill>
                  <a:schemeClr val="tx1"/>
                </a:solidFill>
                <a:effectLst>
                  <a:outerShdw blurRad="38100" dist="38100" dir="2700000" algn="tl">
                    <a:srgbClr val="000000">
                      <a:alpha val="43137"/>
                    </a:srgbClr>
                  </a:outerShdw>
                </a:effectLst>
              </a:rPr>
              <a:t>Tainter</a:t>
            </a:r>
            <a:r>
              <a:rPr lang="en-US" sz="2800" b="1" i="0" dirty="0" smtClean="0">
                <a:solidFill>
                  <a:schemeClr val="tx1"/>
                </a:solidFill>
                <a:effectLst>
                  <a:outerShdw blurRad="38100" dist="38100" dir="2700000" algn="tl">
                    <a:srgbClr val="000000">
                      <a:alpha val="43137"/>
                    </a:srgbClr>
                  </a:outerShdw>
                </a:effectLst>
              </a:rPr>
              <a:t> Gates and Stilling Basin Looking Left</a:t>
            </a:r>
            <a:endParaRPr lang="en-US" sz="2800" b="1" i="0"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Grp="1" noChangeAspect="1" noChangeArrowheads="1"/>
          </p:cNvPicPr>
          <p:nvPr>
            <p:ph sz="half" idx="1"/>
          </p:nvPr>
        </p:nvPicPr>
        <p:blipFill>
          <a:blip r:embed="rId2" cstate="print"/>
          <a:srcRect/>
          <a:stretch>
            <a:fillRect/>
          </a:stretch>
        </p:blipFill>
        <p:spPr>
          <a:xfrm>
            <a:off x="0" y="0"/>
            <a:ext cx="9144000" cy="6858000"/>
          </a:xfrm>
          <a:noFill/>
          <a:ln>
            <a:solidFill>
              <a:schemeClr val="bg2"/>
            </a:solidFill>
          </a:ln>
        </p:spPr>
      </p:pic>
      <p:sp>
        <p:nvSpPr>
          <p:cNvPr id="4" name="Rectangle 2"/>
          <p:cNvSpPr>
            <a:spLocks noGrp="1" noChangeArrowheads="1"/>
          </p:cNvSpPr>
          <p:nvPr>
            <p:ph type="title"/>
          </p:nvPr>
        </p:nvSpPr>
        <p:spPr>
          <a:xfrm>
            <a:off x="0" y="5105400"/>
            <a:ext cx="9144000" cy="1371600"/>
          </a:xfrm>
        </p:spPr>
        <p:txBody>
          <a:bodyPr/>
          <a:lstStyle/>
          <a:p>
            <a:pPr eaLnBrk="1" hangingPunct="1">
              <a:defRPr/>
            </a:pPr>
            <a:r>
              <a:rPr lang="en-US" sz="4000" b="1" i="0" dirty="0" smtClean="0">
                <a:solidFill>
                  <a:srgbClr val="FFFF00"/>
                </a:solidFill>
                <a:effectLst>
                  <a:outerShdw blurRad="38100" dist="38100" dir="2700000" algn="tl">
                    <a:srgbClr val="000000">
                      <a:alpha val="43137"/>
                    </a:srgbClr>
                  </a:outerShdw>
                </a:effectLst>
              </a:rPr>
              <a:t>Waco Dam</a:t>
            </a:r>
            <a:r>
              <a:rPr lang="en-US" sz="3600" b="1" i="0" dirty="0" smtClean="0">
                <a:solidFill>
                  <a:srgbClr val="FFFF00"/>
                </a:solidFill>
                <a:effectLst>
                  <a:outerShdw blurRad="38100" dist="38100" dir="2700000" algn="tl">
                    <a:srgbClr val="000000">
                      <a:alpha val="43137"/>
                    </a:srgbClr>
                  </a:outerShdw>
                </a:effectLst>
              </a:rPr>
              <a:t/>
            </a:r>
            <a:br>
              <a:rPr lang="en-US" sz="3600" b="1" i="0" dirty="0" smtClean="0">
                <a:solidFill>
                  <a:srgbClr val="FFFF00"/>
                </a:solidFill>
                <a:effectLst>
                  <a:outerShdw blurRad="38100" dist="38100" dir="2700000" algn="tl">
                    <a:srgbClr val="000000">
                      <a:alpha val="43137"/>
                    </a:srgbClr>
                  </a:outerShdw>
                </a:effectLst>
              </a:rPr>
            </a:br>
            <a:r>
              <a:rPr lang="en-US" sz="2400" b="1" i="0" dirty="0" err="1" smtClean="0">
                <a:solidFill>
                  <a:srgbClr val="FFFF00"/>
                </a:solidFill>
                <a:effectLst>
                  <a:outerShdw blurRad="38100" dist="38100" dir="2700000" algn="tl">
                    <a:srgbClr val="000000">
                      <a:alpha val="43137"/>
                    </a:srgbClr>
                  </a:outerShdw>
                </a:effectLst>
              </a:rPr>
              <a:t>Tainter</a:t>
            </a:r>
            <a:r>
              <a:rPr lang="en-US" sz="2400" b="1" i="0" dirty="0" smtClean="0">
                <a:solidFill>
                  <a:srgbClr val="FFFF00"/>
                </a:solidFill>
                <a:effectLst>
                  <a:outerShdw blurRad="38100" dist="38100" dir="2700000" algn="tl">
                    <a:srgbClr val="000000">
                      <a:alpha val="43137"/>
                    </a:srgbClr>
                  </a:outerShdw>
                </a:effectLst>
              </a:rPr>
              <a:t> Gates and Stilling Basin Looking Upstream and Left</a:t>
            </a:r>
            <a:endParaRPr lang="en-US" sz="2400" b="1" i="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err="1" smtClean="0">
                <a:solidFill>
                  <a:schemeClr val="tx1"/>
                </a:solidFill>
                <a:effectLst>
                  <a:outerShdw blurRad="38100" dist="38100" dir="2700000" algn="tl">
                    <a:srgbClr val="C0C0C0"/>
                  </a:outerShdw>
                </a:effectLst>
              </a:rPr>
              <a:t>Ungated</a:t>
            </a:r>
            <a:r>
              <a:rPr lang="en-US" sz="4000" b="1" dirty="0" smtClean="0">
                <a:solidFill>
                  <a:schemeClr val="tx1"/>
                </a:solidFill>
                <a:effectLst>
                  <a:outerShdw blurRad="38100" dist="38100" dir="2700000" algn="tl">
                    <a:srgbClr val="C0C0C0"/>
                  </a:outerShdw>
                </a:effectLst>
              </a:rPr>
              <a:t> Flood Control Dam</a:t>
            </a:r>
            <a:endParaRPr lang="en-US" sz="4000" b="1" dirty="0"/>
          </a:p>
        </p:txBody>
      </p:sp>
      <p:sp>
        <p:nvSpPr>
          <p:cNvPr id="79875" name="Line 19"/>
          <p:cNvSpPr>
            <a:spLocks noChangeShapeType="1"/>
          </p:cNvSpPr>
          <p:nvPr/>
        </p:nvSpPr>
        <p:spPr bwMode="auto">
          <a:xfrm flipH="1">
            <a:off x="4614863" y="2430463"/>
            <a:ext cx="1143000" cy="335280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9876" name="Line 20"/>
          <p:cNvSpPr>
            <a:spLocks noChangeShapeType="1"/>
          </p:cNvSpPr>
          <p:nvPr/>
        </p:nvSpPr>
        <p:spPr bwMode="auto">
          <a:xfrm>
            <a:off x="5757863" y="2430463"/>
            <a:ext cx="228600" cy="1587"/>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9877" name="Line 21"/>
          <p:cNvSpPr>
            <a:spLocks noChangeShapeType="1"/>
          </p:cNvSpPr>
          <p:nvPr/>
        </p:nvSpPr>
        <p:spPr bwMode="auto">
          <a:xfrm>
            <a:off x="5986463" y="2430463"/>
            <a:ext cx="1143000" cy="3352800"/>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9878" name="Line 22"/>
          <p:cNvSpPr>
            <a:spLocks noChangeShapeType="1"/>
          </p:cNvSpPr>
          <p:nvPr/>
        </p:nvSpPr>
        <p:spPr bwMode="auto">
          <a:xfrm>
            <a:off x="1643063" y="5783263"/>
            <a:ext cx="7239000" cy="1587"/>
          </a:xfrm>
          <a:prstGeom prst="line">
            <a:avLst/>
          </a:prstGeom>
          <a:noFill/>
          <a:ln w="38100">
            <a:solidFill>
              <a:schemeClr val="tx2"/>
            </a:solidFill>
            <a:round/>
            <a:headEnd type="none" w="sm" len="sm"/>
            <a:tailEnd type="none" w="sm" len="sm"/>
          </a:ln>
        </p:spPr>
        <p:txBody>
          <a:bodyPr wrap="none" anchor="ctr"/>
          <a:lstStyle/>
          <a:p>
            <a:endParaRPr lang="en-US"/>
          </a:p>
        </p:txBody>
      </p:sp>
      <p:sp>
        <p:nvSpPr>
          <p:cNvPr id="79879" name="Line 23"/>
          <p:cNvSpPr>
            <a:spLocks noChangeShapeType="1"/>
          </p:cNvSpPr>
          <p:nvPr/>
        </p:nvSpPr>
        <p:spPr bwMode="auto">
          <a:xfrm>
            <a:off x="804863" y="5249863"/>
            <a:ext cx="3810000" cy="1587"/>
          </a:xfrm>
          <a:prstGeom prst="line">
            <a:avLst/>
          </a:prstGeom>
          <a:noFill/>
          <a:ln w="38100">
            <a:solidFill>
              <a:srgbClr val="8CF4EA"/>
            </a:solidFill>
            <a:round/>
            <a:headEnd type="none" w="sm" len="sm"/>
            <a:tailEnd type="none" w="sm" len="sm"/>
          </a:ln>
        </p:spPr>
        <p:txBody>
          <a:bodyPr wrap="none" anchor="ctr"/>
          <a:lstStyle/>
          <a:p>
            <a:endParaRPr lang="en-US"/>
          </a:p>
        </p:txBody>
      </p:sp>
      <p:sp>
        <p:nvSpPr>
          <p:cNvPr id="79880" name="Line 24"/>
          <p:cNvSpPr>
            <a:spLocks noChangeShapeType="1"/>
          </p:cNvSpPr>
          <p:nvPr/>
        </p:nvSpPr>
        <p:spPr bwMode="auto">
          <a:xfrm>
            <a:off x="3167063" y="4183063"/>
            <a:ext cx="1676400" cy="1587"/>
          </a:xfrm>
          <a:prstGeom prst="line">
            <a:avLst/>
          </a:prstGeom>
          <a:noFill/>
          <a:ln w="38100">
            <a:solidFill>
              <a:srgbClr val="FF00FF"/>
            </a:solidFill>
            <a:round/>
            <a:headEnd type="none" w="sm" len="sm"/>
            <a:tailEnd type="none" w="sm" len="sm"/>
          </a:ln>
        </p:spPr>
        <p:txBody>
          <a:bodyPr wrap="none" anchor="ctr"/>
          <a:lstStyle/>
          <a:p>
            <a:endParaRPr lang="en-US"/>
          </a:p>
        </p:txBody>
      </p:sp>
      <p:sp>
        <p:nvSpPr>
          <p:cNvPr id="79881" name="Freeform 25"/>
          <p:cNvSpPr>
            <a:spLocks/>
          </p:cNvSpPr>
          <p:nvPr/>
        </p:nvSpPr>
        <p:spPr bwMode="auto">
          <a:xfrm>
            <a:off x="5719763" y="2944813"/>
            <a:ext cx="361950" cy="323850"/>
          </a:xfrm>
          <a:custGeom>
            <a:avLst/>
            <a:gdLst>
              <a:gd name="T0" fmla="*/ 0 w 228"/>
              <a:gd name="T1" fmla="*/ 2147483647 h 204"/>
              <a:gd name="T2" fmla="*/ 2147483647 w 228"/>
              <a:gd name="T3" fmla="*/ 2147483647 h 204"/>
              <a:gd name="T4" fmla="*/ 2147483647 w 228"/>
              <a:gd name="T5" fmla="*/ 0 h 204"/>
              <a:gd name="T6" fmla="*/ 2147483647 w 228"/>
              <a:gd name="T7" fmla="*/ 2147483647 h 204"/>
              <a:gd name="T8" fmla="*/ 2147483647 w 228"/>
              <a:gd name="T9" fmla="*/ 2147483647 h 204"/>
              <a:gd name="T10" fmla="*/ 0 60000 65536"/>
              <a:gd name="T11" fmla="*/ 0 60000 65536"/>
              <a:gd name="T12" fmla="*/ 0 60000 65536"/>
              <a:gd name="T13" fmla="*/ 0 60000 65536"/>
              <a:gd name="T14" fmla="*/ 0 60000 65536"/>
              <a:gd name="T15" fmla="*/ 0 w 228"/>
              <a:gd name="T16" fmla="*/ 0 h 204"/>
              <a:gd name="T17" fmla="*/ 228 w 228"/>
              <a:gd name="T18" fmla="*/ 204 h 204"/>
            </a:gdLst>
            <a:ahLst/>
            <a:cxnLst>
              <a:cxn ang="T10">
                <a:pos x="T0" y="T1"/>
              </a:cxn>
              <a:cxn ang="T11">
                <a:pos x="T2" y="T3"/>
              </a:cxn>
              <a:cxn ang="T12">
                <a:pos x="T4" y="T5"/>
              </a:cxn>
              <a:cxn ang="T13">
                <a:pos x="T6" y="T7"/>
              </a:cxn>
              <a:cxn ang="T14">
                <a:pos x="T8" y="T9"/>
              </a:cxn>
            </a:cxnLst>
            <a:rect l="T15" t="T16" r="T17" b="T18"/>
            <a:pathLst>
              <a:path w="228" h="204">
                <a:moveTo>
                  <a:pt x="0" y="156"/>
                </a:moveTo>
                <a:cubicBezTo>
                  <a:pt x="11" y="122"/>
                  <a:pt x="14" y="63"/>
                  <a:pt x="36" y="36"/>
                </a:cubicBezTo>
                <a:cubicBezTo>
                  <a:pt x="53" y="15"/>
                  <a:pt x="84" y="8"/>
                  <a:pt x="108" y="0"/>
                </a:cubicBezTo>
                <a:cubicBezTo>
                  <a:pt x="138" y="10"/>
                  <a:pt x="164" y="13"/>
                  <a:pt x="180" y="48"/>
                </a:cubicBezTo>
                <a:cubicBezTo>
                  <a:pt x="202" y="98"/>
                  <a:pt x="185" y="161"/>
                  <a:pt x="228" y="204"/>
                </a:cubicBezTo>
              </a:path>
            </a:pathLst>
          </a:custGeom>
          <a:solidFill>
            <a:schemeClr val="tx1"/>
          </a:solidFill>
          <a:ln w="38100" cap="flat" cmpd="sng">
            <a:solidFill>
              <a:schemeClr val="tx1"/>
            </a:solidFill>
            <a:prstDash val="solid"/>
            <a:round/>
            <a:headEnd type="none" w="sm" len="sm"/>
            <a:tailEnd type="none" w="sm" len="sm"/>
          </a:ln>
        </p:spPr>
        <p:txBody>
          <a:bodyPr wrap="none" anchor="ctr"/>
          <a:lstStyle/>
          <a:p>
            <a:endParaRPr lang="en-US"/>
          </a:p>
        </p:txBody>
      </p:sp>
      <p:sp>
        <p:nvSpPr>
          <p:cNvPr id="79882" name="Line 26"/>
          <p:cNvSpPr>
            <a:spLocks noChangeShapeType="1"/>
          </p:cNvSpPr>
          <p:nvPr/>
        </p:nvSpPr>
        <p:spPr bwMode="auto">
          <a:xfrm flipH="1">
            <a:off x="804863" y="2887663"/>
            <a:ext cx="4724400" cy="1587"/>
          </a:xfrm>
          <a:prstGeom prst="line">
            <a:avLst/>
          </a:prstGeom>
          <a:noFill/>
          <a:ln w="38100">
            <a:solidFill>
              <a:srgbClr val="8CF4EA"/>
            </a:solidFill>
            <a:round/>
            <a:headEnd type="none" w="sm" len="sm"/>
            <a:tailEnd type="none" w="sm" len="sm"/>
          </a:ln>
        </p:spPr>
        <p:txBody>
          <a:bodyPr wrap="none" anchor="ctr"/>
          <a:lstStyle/>
          <a:p>
            <a:endParaRPr lang="en-US"/>
          </a:p>
        </p:txBody>
      </p:sp>
      <p:sp>
        <p:nvSpPr>
          <p:cNvPr id="79883" name="Line 27"/>
          <p:cNvSpPr>
            <a:spLocks noChangeShapeType="1"/>
          </p:cNvSpPr>
          <p:nvPr/>
        </p:nvSpPr>
        <p:spPr bwMode="auto">
          <a:xfrm>
            <a:off x="6519863" y="2430463"/>
            <a:ext cx="1828800" cy="158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9884" name="Text Box 28"/>
          <p:cNvSpPr txBox="1">
            <a:spLocks noChangeArrowheads="1"/>
          </p:cNvSpPr>
          <p:nvPr/>
        </p:nvSpPr>
        <p:spPr bwMode="auto">
          <a:xfrm>
            <a:off x="6858000" y="3810000"/>
            <a:ext cx="1411288" cy="336550"/>
          </a:xfrm>
          <a:prstGeom prst="rect">
            <a:avLst/>
          </a:prstGeom>
          <a:noFill/>
          <a:ln w="12700">
            <a:noFill/>
            <a:miter lim="800000"/>
            <a:headEnd type="none" w="sm" len="sm"/>
            <a:tailEnd type="none" w="sm" len="sm"/>
          </a:ln>
        </p:spPr>
        <p:txBody>
          <a:bodyPr>
            <a:spAutoFit/>
          </a:bodyPr>
          <a:lstStyle/>
          <a:p>
            <a:r>
              <a:rPr lang="en-US" sz="1600" b="1"/>
              <a:t>Dam height</a:t>
            </a:r>
          </a:p>
        </p:txBody>
      </p:sp>
      <p:sp>
        <p:nvSpPr>
          <p:cNvPr id="79885" name="Line 29"/>
          <p:cNvSpPr>
            <a:spLocks noChangeShapeType="1"/>
          </p:cNvSpPr>
          <p:nvPr/>
        </p:nvSpPr>
        <p:spPr bwMode="auto">
          <a:xfrm>
            <a:off x="7586663" y="4411663"/>
            <a:ext cx="1587" cy="12954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9886" name="Line 30"/>
          <p:cNvSpPr>
            <a:spLocks noChangeShapeType="1"/>
          </p:cNvSpPr>
          <p:nvPr/>
        </p:nvSpPr>
        <p:spPr bwMode="auto">
          <a:xfrm flipV="1">
            <a:off x="7586663" y="2430463"/>
            <a:ext cx="1587" cy="10668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9887" name="Text Box 31"/>
          <p:cNvSpPr txBox="1">
            <a:spLocks noChangeArrowheads="1"/>
          </p:cNvSpPr>
          <p:nvPr/>
        </p:nvSpPr>
        <p:spPr bwMode="auto">
          <a:xfrm>
            <a:off x="2133600" y="2438400"/>
            <a:ext cx="1549400" cy="336550"/>
          </a:xfrm>
          <a:prstGeom prst="rect">
            <a:avLst/>
          </a:prstGeom>
          <a:noFill/>
          <a:ln w="12700">
            <a:noFill/>
            <a:miter lim="800000"/>
            <a:headEnd type="none" w="sm" len="sm"/>
            <a:tailEnd type="none" w="sm" len="sm"/>
          </a:ln>
        </p:spPr>
        <p:txBody>
          <a:bodyPr>
            <a:spAutoFit/>
          </a:bodyPr>
          <a:lstStyle/>
          <a:p>
            <a:r>
              <a:rPr lang="en-US" sz="1600" b="1"/>
              <a:t>Spillway crest</a:t>
            </a:r>
          </a:p>
        </p:txBody>
      </p:sp>
      <p:sp>
        <p:nvSpPr>
          <p:cNvPr id="79888" name="Text Box 32"/>
          <p:cNvSpPr txBox="1">
            <a:spLocks noChangeArrowheads="1"/>
          </p:cNvSpPr>
          <p:nvPr/>
        </p:nvSpPr>
        <p:spPr bwMode="auto">
          <a:xfrm>
            <a:off x="2127250" y="3810000"/>
            <a:ext cx="1576388" cy="338138"/>
          </a:xfrm>
          <a:prstGeom prst="rect">
            <a:avLst/>
          </a:prstGeom>
          <a:noFill/>
          <a:ln w="12700">
            <a:noFill/>
            <a:miter lim="800000"/>
            <a:headEnd type="none" w="sm" len="sm"/>
            <a:tailEnd type="none" w="sm" len="sm"/>
          </a:ln>
        </p:spPr>
        <p:txBody>
          <a:bodyPr wrap="none">
            <a:spAutoFit/>
          </a:bodyPr>
          <a:lstStyle/>
          <a:p>
            <a:r>
              <a:rPr lang="en-US" sz="1600" b="1"/>
              <a:t>Pool of record</a:t>
            </a:r>
          </a:p>
        </p:txBody>
      </p:sp>
      <p:sp>
        <p:nvSpPr>
          <p:cNvPr id="79889" name="Text Box 33"/>
          <p:cNvSpPr txBox="1">
            <a:spLocks noChangeArrowheads="1"/>
          </p:cNvSpPr>
          <p:nvPr/>
        </p:nvSpPr>
        <p:spPr bwMode="auto">
          <a:xfrm>
            <a:off x="1143000" y="4800600"/>
            <a:ext cx="2054225" cy="336550"/>
          </a:xfrm>
          <a:prstGeom prst="rect">
            <a:avLst/>
          </a:prstGeom>
          <a:noFill/>
          <a:ln w="12700">
            <a:noFill/>
            <a:miter lim="800000"/>
            <a:headEnd type="none" w="sm" len="sm"/>
            <a:tailEnd type="none" w="sm" len="sm"/>
          </a:ln>
        </p:spPr>
        <p:txBody>
          <a:bodyPr>
            <a:spAutoFit/>
          </a:bodyPr>
          <a:lstStyle/>
          <a:p>
            <a:r>
              <a:rPr lang="en-US" sz="1600" b="1"/>
              <a:t>Conservation pool</a:t>
            </a:r>
          </a:p>
        </p:txBody>
      </p:sp>
      <p:sp>
        <p:nvSpPr>
          <p:cNvPr id="79890" name="Text Box 34"/>
          <p:cNvSpPr txBox="1">
            <a:spLocks noChangeArrowheads="1"/>
          </p:cNvSpPr>
          <p:nvPr/>
        </p:nvSpPr>
        <p:spPr bwMode="auto">
          <a:xfrm>
            <a:off x="2909888" y="5921375"/>
            <a:ext cx="1133475" cy="336550"/>
          </a:xfrm>
          <a:prstGeom prst="rect">
            <a:avLst/>
          </a:prstGeom>
          <a:noFill/>
          <a:ln w="12700">
            <a:noFill/>
            <a:miter lim="800000"/>
            <a:headEnd type="none" w="sm" len="sm"/>
            <a:tailEnd type="none" w="sm" len="sm"/>
          </a:ln>
        </p:spPr>
        <p:txBody>
          <a:bodyPr wrap="none">
            <a:spAutoFit/>
          </a:bodyPr>
          <a:lstStyle/>
          <a:p>
            <a:r>
              <a:rPr lang="en-US" sz="1600" b="1">
                <a:solidFill>
                  <a:srgbClr val="FFFFFF"/>
                </a:solidFill>
              </a:rPr>
              <a:t>foundation</a:t>
            </a:r>
          </a:p>
        </p:txBody>
      </p:sp>
      <p:sp>
        <p:nvSpPr>
          <p:cNvPr id="79891" name="Text Box 35"/>
          <p:cNvSpPr txBox="1">
            <a:spLocks noChangeArrowheads="1"/>
          </p:cNvSpPr>
          <p:nvPr/>
        </p:nvSpPr>
        <p:spPr bwMode="auto">
          <a:xfrm>
            <a:off x="7916863" y="5370513"/>
            <a:ext cx="1060450" cy="338137"/>
          </a:xfrm>
          <a:prstGeom prst="rect">
            <a:avLst/>
          </a:prstGeom>
          <a:noFill/>
          <a:ln w="12700">
            <a:noFill/>
            <a:miter lim="800000"/>
            <a:headEnd type="none" w="sm" len="sm"/>
            <a:tailEnd type="none" w="sm" len="sm"/>
          </a:ln>
        </p:spPr>
        <p:txBody>
          <a:bodyPr wrap="none">
            <a:spAutoFit/>
          </a:bodyPr>
          <a:lstStyle/>
          <a:p>
            <a:r>
              <a:rPr lang="en-US" sz="1600" b="1"/>
              <a:t>Tailwater</a:t>
            </a:r>
          </a:p>
        </p:txBody>
      </p:sp>
      <p:sp>
        <p:nvSpPr>
          <p:cNvPr id="79892" name="Text Box 36"/>
          <p:cNvSpPr txBox="1">
            <a:spLocks noChangeArrowheads="1"/>
          </p:cNvSpPr>
          <p:nvPr/>
        </p:nvSpPr>
        <p:spPr bwMode="auto">
          <a:xfrm>
            <a:off x="465138" y="3344863"/>
            <a:ext cx="1820862" cy="584200"/>
          </a:xfrm>
          <a:prstGeom prst="rect">
            <a:avLst/>
          </a:prstGeom>
          <a:noFill/>
          <a:ln w="12700">
            <a:noFill/>
            <a:miter lim="800000"/>
            <a:headEnd type="none" w="sm" len="sm"/>
            <a:tailEnd type="none" w="sm" len="sm"/>
          </a:ln>
        </p:spPr>
        <p:txBody>
          <a:bodyPr>
            <a:spAutoFit/>
          </a:bodyPr>
          <a:lstStyle/>
          <a:p>
            <a:r>
              <a:rPr lang="en-US" sz="1600" b="1" dirty="0"/>
              <a:t>Flood control</a:t>
            </a:r>
          </a:p>
          <a:p>
            <a:r>
              <a:rPr lang="en-US" sz="1600" b="1" dirty="0"/>
              <a:t>storage</a:t>
            </a:r>
          </a:p>
        </p:txBody>
      </p:sp>
      <p:sp>
        <p:nvSpPr>
          <p:cNvPr id="79893" name="Line 37"/>
          <p:cNvSpPr>
            <a:spLocks noChangeShapeType="1"/>
          </p:cNvSpPr>
          <p:nvPr/>
        </p:nvSpPr>
        <p:spPr bwMode="auto">
          <a:xfrm>
            <a:off x="1109663" y="4030663"/>
            <a:ext cx="1587" cy="12192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9894" name="Line 38"/>
          <p:cNvSpPr>
            <a:spLocks noChangeShapeType="1"/>
          </p:cNvSpPr>
          <p:nvPr/>
        </p:nvSpPr>
        <p:spPr bwMode="auto">
          <a:xfrm flipV="1">
            <a:off x="1109663" y="2887663"/>
            <a:ext cx="1587" cy="4572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9895" name="Text Box 39"/>
          <p:cNvSpPr txBox="1">
            <a:spLocks noChangeArrowheads="1"/>
          </p:cNvSpPr>
          <p:nvPr/>
        </p:nvSpPr>
        <p:spPr bwMode="auto">
          <a:xfrm>
            <a:off x="3132138" y="3192463"/>
            <a:ext cx="1666875" cy="336550"/>
          </a:xfrm>
          <a:prstGeom prst="rect">
            <a:avLst/>
          </a:prstGeom>
          <a:noFill/>
          <a:ln w="12700">
            <a:noFill/>
            <a:miter lim="800000"/>
            <a:headEnd type="none" w="sm" len="sm"/>
            <a:tailEnd type="none" w="sm" len="sm"/>
          </a:ln>
        </p:spPr>
        <p:txBody>
          <a:bodyPr>
            <a:spAutoFit/>
          </a:bodyPr>
          <a:lstStyle/>
          <a:p>
            <a:r>
              <a:rPr lang="en-US" sz="1600" b="1"/>
              <a:t>Untested  zone</a:t>
            </a:r>
          </a:p>
        </p:txBody>
      </p:sp>
      <p:sp>
        <p:nvSpPr>
          <p:cNvPr id="79896" name="Line 40"/>
          <p:cNvSpPr>
            <a:spLocks noChangeShapeType="1"/>
          </p:cNvSpPr>
          <p:nvPr/>
        </p:nvSpPr>
        <p:spPr bwMode="auto">
          <a:xfrm>
            <a:off x="3929063" y="3573463"/>
            <a:ext cx="1587" cy="6096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9897" name="Line 41"/>
          <p:cNvSpPr>
            <a:spLocks noChangeShapeType="1"/>
          </p:cNvSpPr>
          <p:nvPr/>
        </p:nvSpPr>
        <p:spPr bwMode="auto">
          <a:xfrm flipV="1">
            <a:off x="3929063" y="2887663"/>
            <a:ext cx="1587" cy="304800"/>
          </a:xfrm>
          <a:prstGeom prst="line">
            <a:avLst/>
          </a:prstGeom>
          <a:noFill/>
          <a:ln w="57150">
            <a:solidFill>
              <a:schemeClr val="tx1"/>
            </a:solidFill>
            <a:round/>
            <a:headEnd type="none" w="sm" len="sm"/>
            <a:tailEnd type="triangle" w="sm" len="sm"/>
          </a:ln>
        </p:spPr>
        <p:txBody>
          <a:bodyPr wrap="none" anchor="ctr"/>
          <a:lstStyle/>
          <a:p>
            <a:endParaRPr lang="en-US"/>
          </a:p>
        </p:txBody>
      </p:sp>
      <p:sp>
        <p:nvSpPr>
          <p:cNvPr id="79898" name="Line 42"/>
          <p:cNvSpPr>
            <a:spLocks noChangeShapeType="1"/>
          </p:cNvSpPr>
          <p:nvPr/>
        </p:nvSpPr>
        <p:spPr bwMode="auto">
          <a:xfrm>
            <a:off x="3395663" y="5249863"/>
            <a:ext cx="1587" cy="533400"/>
          </a:xfrm>
          <a:prstGeom prst="line">
            <a:avLst/>
          </a:prstGeom>
          <a:noFill/>
          <a:ln w="57150">
            <a:solidFill>
              <a:schemeClr val="tx1"/>
            </a:solidFill>
            <a:round/>
            <a:headEnd type="triangle" w="sm" len="sm"/>
            <a:tailEnd type="triangle" w="sm" len="sm"/>
          </a:ln>
        </p:spPr>
        <p:txBody>
          <a:bodyPr wrap="none" anchor="ctr"/>
          <a:lstStyle/>
          <a:p>
            <a:endParaRPr lang="en-US"/>
          </a:p>
        </p:txBody>
      </p:sp>
      <p:sp>
        <p:nvSpPr>
          <p:cNvPr id="79899" name="Line 43"/>
          <p:cNvSpPr>
            <a:spLocks noChangeShapeType="1"/>
          </p:cNvSpPr>
          <p:nvPr/>
        </p:nvSpPr>
        <p:spPr bwMode="auto">
          <a:xfrm>
            <a:off x="3395663" y="4183063"/>
            <a:ext cx="1587" cy="990600"/>
          </a:xfrm>
          <a:prstGeom prst="line">
            <a:avLst/>
          </a:prstGeom>
          <a:noFill/>
          <a:ln w="57150">
            <a:solidFill>
              <a:schemeClr val="tx1"/>
            </a:solidFill>
            <a:round/>
            <a:headEnd type="triangle" w="sm" len="sm"/>
            <a:tailEnd type="triangle" w="sm" len="sm"/>
          </a:ln>
        </p:spPr>
        <p:txBody>
          <a:bodyPr wrap="none" anchor="ctr"/>
          <a:lstStyle/>
          <a:p>
            <a:endParaRPr lang="en-US"/>
          </a:p>
        </p:txBody>
      </p:sp>
      <p:sp>
        <p:nvSpPr>
          <p:cNvPr id="79900" name="Text Box 44"/>
          <p:cNvSpPr txBox="1">
            <a:spLocks noChangeArrowheads="1"/>
          </p:cNvSpPr>
          <p:nvPr/>
        </p:nvSpPr>
        <p:spPr bwMode="auto">
          <a:xfrm>
            <a:off x="3457575" y="5387975"/>
            <a:ext cx="330200" cy="336550"/>
          </a:xfrm>
          <a:prstGeom prst="rect">
            <a:avLst/>
          </a:prstGeom>
          <a:noFill/>
          <a:ln w="12700">
            <a:noFill/>
            <a:miter lim="800000"/>
            <a:headEnd type="none" w="sm" len="sm"/>
            <a:tailEnd type="none" w="sm" len="sm"/>
          </a:ln>
        </p:spPr>
        <p:txBody>
          <a:bodyPr wrap="none">
            <a:spAutoFit/>
          </a:bodyPr>
          <a:lstStyle/>
          <a:p>
            <a:r>
              <a:rPr lang="en-US" sz="1600" b="1"/>
              <a:t>A</a:t>
            </a:r>
          </a:p>
        </p:txBody>
      </p:sp>
      <p:sp>
        <p:nvSpPr>
          <p:cNvPr id="79901" name="Text Box 45"/>
          <p:cNvSpPr txBox="1">
            <a:spLocks noChangeArrowheads="1"/>
          </p:cNvSpPr>
          <p:nvPr/>
        </p:nvSpPr>
        <p:spPr bwMode="auto">
          <a:xfrm>
            <a:off x="3462338" y="4473575"/>
            <a:ext cx="331787" cy="338138"/>
          </a:xfrm>
          <a:prstGeom prst="rect">
            <a:avLst/>
          </a:prstGeom>
          <a:noFill/>
          <a:ln w="12700">
            <a:noFill/>
            <a:miter lim="800000"/>
            <a:headEnd type="none" w="sm" len="sm"/>
            <a:tailEnd type="none" w="sm" len="sm"/>
          </a:ln>
        </p:spPr>
        <p:txBody>
          <a:bodyPr wrap="none">
            <a:spAutoFit/>
          </a:bodyPr>
          <a:lstStyle/>
          <a:p>
            <a:r>
              <a:rPr lang="en-US" sz="1600" b="1"/>
              <a:t>B</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latin typeface="Arial" pitchFamily="34" charset="0"/>
                <a:cs typeface="Arial" pitchFamily="34" charset="0"/>
              </a:rPr>
              <a:t>Composite Dam</a:t>
            </a:r>
            <a:endParaRPr lang="en-US" sz="4000" b="1" dirty="0"/>
          </a:p>
        </p:txBody>
      </p:sp>
      <p:pic>
        <p:nvPicPr>
          <p:cNvPr id="4" name="Picture 23"/>
          <p:cNvPicPr>
            <a:picLocks noChangeAspect="1" noChangeArrowheads="1"/>
          </p:cNvPicPr>
          <p:nvPr/>
        </p:nvPicPr>
        <p:blipFill>
          <a:blip r:embed="rId2" cstate="print"/>
          <a:srcRect/>
          <a:stretch>
            <a:fillRect/>
          </a:stretch>
        </p:blipFill>
        <p:spPr bwMode="auto">
          <a:xfrm>
            <a:off x="0" y="3619500"/>
            <a:ext cx="4318000" cy="3238500"/>
          </a:xfrm>
          <a:prstGeom prst="rect">
            <a:avLst/>
          </a:prstGeom>
          <a:noFill/>
          <a:ln w="9525">
            <a:solidFill>
              <a:schemeClr val="bg2"/>
            </a:solidFill>
            <a:miter lim="800000"/>
            <a:headEnd/>
            <a:tailEnd/>
          </a:ln>
        </p:spPr>
      </p:pic>
      <p:sp>
        <p:nvSpPr>
          <p:cNvPr id="5" name="TextBox 4"/>
          <p:cNvSpPr txBox="1"/>
          <p:nvPr/>
        </p:nvSpPr>
        <p:spPr>
          <a:xfrm>
            <a:off x="4800600" y="1447800"/>
            <a:ext cx="2971800" cy="369332"/>
          </a:xfrm>
          <a:prstGeom prst="rect">
            <a:avLst/>
          </a:prstGeom>
          <a:noFill/>
        </p:spPr>
        <p:txBody>
          <a:bodyPr wrap="square" rtlCol="0">
            <a:spAutoFit/>
          </a:bodyPr>
          <a:lstStyle/>
          <a:p>
            <a:r>
              <a:rPr lang="en-US" b="1" dirty="0" smtClean="0"/>
              <a:t>Whitney Dam</a:t>
            </a:r>
            <a:endParaRPr lang="en-US" b="1" dirty="0"/>
          </a:p>
        </p:txBody>
      </p:sp>
      <p:pic>
        <p:nvPicPr>
          <p:cNvPr id="119810" name="Picture 2"/>
          <p:cNvPicPr>
            <a:picLocks noGrp="1" noChangeAspect="1" noChangeArrowheads="1"/>
          </p:cNvPicPr>
          <p:nvPr>
            <p:ph idx="1"/>
          </p:nvPr>
        </p:nvPicPr>
        <p:blipFill>
          <a:blip r:embed="rId3" cstate="print"/>
          <a:srcRect l="2497"/>
          <a:stretch>
            <a:fillRect/>
          </a:stretch>
        </p:blipFill>
        <p:spPr bwMode="auto">
          <a:xfrm>
            <a:off x="3193892" y="1219200"/>
            <a:ext cx="5950108" cy="3805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cstate="print"/>
          <a:srcRect/>
          <a:stretch>
            <a:fillRect/>
          </a:stretch>
        </p:blipFill>
        <p:spPr bwMode="auto">
          <a:xfrm>
            <a:off x="0" y="9525"/>
            <a:ext cx="9144000" cy="6838950"/>
          </a:xfrm>
          <a:prstGeom prst="rect">
            <a:avLst/>
          </a:prstGeom>
          <a:noFill/>
          <a:ln w="9525">
            <a:noFill/>
            <a:miter lim="800000"/>
            <a:headEnd/>
            <a:tailEnd/>
          </a:ln>
        </p:spPr>
      </p:pic>
      <p:sp>
        <p:nvSpPr>
          <p:cNvPr id="472069" name="Text Box 5"/>
          <p:cNvSpPr txBox="1">
            <a:spLocks noChangeArrowheads="1"/>
          </p:cNvSpPr>
          <p:nvPr/>
        </p:nvSpPr>
        <p:spPr bwMode="auto">
          <a:xfrm>
            <a:off x="0" y="5410200"/>
            <a:ext cx="9144000" cy="1016000"/>
          </a:xfrm>
          <a:prstGeom prst="rect">
            <a:avLst/>
          </a:prstGeom>
          <a:noFill/>
          <a:ln w="9525">
            <a:noFill/>
            <a:miter lim="800000"/>
            <a:headEnd/>
            <a:tailEnd/>
          </a:ln>
          <a:effectLst/>
        </p:spPr>
        <p:txBody>
          <a:bodyPr>
            <a:spAutoFit/>
          </a:bodyPr>
          <a:lstStyle/>
          <a:p>
            <a:pPr algn="ctr">
              <a:spcBef>
                <a:spcPts val="0"/>
              </a:spcBef>
              <a:defRPr/>
            </a:pPr>
            <a:r>
              <a:rPr lang="en-US" sz="3600" b="1" dirty="0">
                <a:solidFill>
                  <a:srgbClr val="FFFF00"/>
                </a:solidFill>
                <a:effectLst>
                  <a:outerShdw blurRad="38100" dist="38100" dir="2700000" algn="tl">
                    <a:srgbClr val="000000"/>
                  </a:outerShdw>
                </a:effectLst>
              </a:rPr>
              <a:t>O.C. Fisher </a:t>
            </a:r>
            <a:r>
              <a:rPr lang="en-US" sz="3600" b="1" dirty="0" smtClean="0">
                <a:solidFill>
                  <a:srgbClr val="FFFF00"/>
                </a:solidFill>
                <a:effectLst>
                  <a:outerShdw blurRad="38100" dist="38100" dir="2700000" algn="tl">
                    <a:srgbClr val="000000"/>
                  </a:outerShdw>
                </a:effectLst>
              </a:rPr>
              <a:t>Dam</a:t>
            </a:r>
            <a:endParaRPr lang="en-US" sz="3600" b="1" dirty="0">
              <a:solidFill>
                <a:srgbClr val="FFFF00"/>
              </a:solidFill>
              <a:effectLst>
                <a:outerShdw blurRad="38100" dist="38100" dir="2700000" algn="tl">
                  <a:srgbClr val="000000"/>
                </a:outerShdw>
              </a:effectLst>
            </a:endParaRPr>
          </a:p>
          <a:p>
            <a:pPr algn="ctr">
              <a:spcBef>
                <a:spcPts val="0"/>
              </a:spcBef>
              <a:defRPr/>
            </a:pPr>
            <a:r>
              <a:rPr lang="en-US" sz="2400" b="1" dirty="0">
                <a:solidFill>
                  <a:srgbClr val="FFFF00"/>
                </a:solidFill>
                <a:effectLst>
                  <a:outerShdw blurRad="38100" dist="38100" dir="2700000" algn="tl">
                    <a:srgbClr val="000000"/>
                  </a:outerShdw>
                </a:effectLst>
              </a:rPr>
              <a:t>Concrete-Lined Spillway Weir and Stilling Basin</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smtClean="0"/>
          </a:p>
        </p:txBody>
      </p:sp>
      <p:pic>
        <p:nvPicPr>
          <p:cNvPr id="81923" name="Picture 7" descr="P5010047"/>
          <p:cNvPicPr>
            <a:picLocks noChangeAspect="1" noChangeArrowheads="1"/>
          </p:cNvPicPr>
          <p:nvPr/>
        </p:nvPicPr>
        <p:blipFill>
          <a:blip r:embed="rId2" cstate="print"/>
          <a:srcRect/>
          <a:stretch>
            <a:fillRect/>
          </a:stretch>
        </p:blipFill>
        <p:spPr bwMode="auto">
          <a:xfrm>
            <a:off x="-76200" y="-114300"/>
            <a:ext cx="9296400" cy="6972300"/>
          </a:xfrm>
          <a:prstGeom prst="rect">
            <a:avLst/>
          </a:prstGeom>
          <a:noFill/>
          <a:ln w="9525">
            <a:solidFill>
              <a:schemeClr val="accent1"/>
            </a:solidFill>
            <a:miter lim="800000"/>
            <a:headEnd/>
            <a:tailEnd/>
          </a:ln>
        </p:spPr>
      </p:pic>
      <p:sp>
        <p:nvSpPr>
          <p:cNvPr id="4" name="Rectangle 2"/>
          <p:cNvSpPr txBox="1">
            <a:spLocks noChangeArrowheads="1"/>
          </p:cNvSpPr>
          <p:nvPr/>
        </p:nvSpPr>
        <p:spPr bwMode="auto">
          <a:xfrm>
            <a:off x="304800" y="228600"/>
            <a:ext cx="8534400" cy="1371600"/>
          </a:xfrm>
          <a:prstGeom prst="rect">
            <a:avLst/>
          </a:prstGeom>
          <a:noFill/>
          <a:ln w="9525">
            <a:noFill/>
            <a:miter lim="800000"/>
            <a:headEnd/>
            <a:tailEnd/>
          </a:ln>
        </p:spPr>
        <p:txBody>
          <a:bodyPr anchor="ctr"/>
          <a:lstStyle/>
          <a:p>
            <a:pPr algn="ctr">
              <a:defRPr/>
            </a:pPr>
            <a:r>
              <a:rPr lang="en-US" sz="4000" b="1" kern="0" dirty="0" err="1">
                <a:effectLst>
                  <a:outerShdw blurRad="38100" dist="38100" dir="2700000" algn="tl">
                    <a:srgbClr val="000000">
                      <a:alpha val="43137"/>
                    </a:srgbClr>
                  </a:outerShdw>
                </a:effectLst>
                <a:latin typeface="+mj-lt"/>
                <a:ea typeface="+mj-ea"/>
                <a:cs typeface="+mj-cs"/>
              </a:rPr>
              <a:t>Aquilla</a:t>
            </a:r>
            <a:r>
              <a:rPr lang="en-US" sz="4000" b="1" kern="0" dirty="0">
                <a:effectLst>
                  <a:outerShdw blurRad="38100" dist="38100" dir="2700000" algn="tl">
                    <a:srgbClr val="000000">
                      <a:alpha val="43137"/>
                    </a:srgbClr>
                  </a:outerShdw>
                </a:effectLst>
                <a:latin typeface="+mj-lt"/>
                <a:ea typeface="+mj-ea"/>
                <a:cs typeface="+mj-cs"/>
              </a:rPr>
              <a:t> </a:t>
            </a:r>
            <a:r>
              <a:rPr lang="en-US" sz="4000" b="1" kern="0" dirty="0" smtClean="0">
                <a:effectLst>
                  <a:outerShdw blurRad="38100" dist="38100" dir="2700000" algn="tl">
                    <a:srgbClr val="000000">
                      <a:alpha val="43137"/>
                    </a:srgbClr>
                  </a:outerShdw>
                </a:effectLst>
                <a:latin typeface="+mj-lt"/>
                <a:ea typeface="+mj-ea"/>
                <a:cs typeface="+mj-cs"/>
              </a:rPr>
              <a:t>Dam</a:t>
            </a:r>
            <a:r>
              <a:rPr lang="en-US" sz="4000" b="1" kern="0" dirty="0">
                <a:effectLst>
                  <a:outerShdw blurRad="38100" dist="38100" dir="2700000" algn="tl">
                    <a:srgbClr val="000000">
                      <a:alpha val="43137"/>
                    </a:srgbClr>
                  </a:outerShdw>
                </a:effectLst>
                <a:latin typeface="+mj-lt"/>
                <a:ea typeface="+mj-ea"/>
                <a:cs typeface="+mj-cs"/>
              </a:rPr>
              <a:t/>
            </a:r>
            <a:br>
              <a:rPr lang="en-US" sz="4000" b="1" kern="0" dirty="0">
                <a:effectLst>
                  <a:outerShdw blurRad="38100" dist="38100" dir="2700000" algn="tl">
                    <a:srgbClr val="000000">
                      <a:alpha val="43137"/>
                    </a:srgbClr>
                  </a:outerShdw>
                </a:effectLst>
                <a:latin typeface="+mj-lt"/>
                <a:ea typeface="+mj-ea"/>
                <a:cs typeface="+mj-cs"/>
              </a:rPr>
            </a:br>
            <a:r>
              <a:rPr lang="en-US" sz="2800" kern="0" dirty="0">
                <a:effectLst>
                  <a:outerShdw blurRad="38100" dist="38100" dir="2700000" algn="tl">
                    <a:srgbClr val="000000">
                      <a:alpha val="43137"/>
                    </a:srgbClr>
                  </a:outerShdw>
                </a:effectLst>
                <a:latin typeface="+mj-lt"/>
                <a:ea typeface="+mj-ea"/>
                <a:cs typeface="+mj-cs"/>
              </a:rPr>
              <a:t>Unlined Spillway and Sill</a:t>
            </a:r>
          </a:p>
        </p:txBody>
      </p:sp>
      <p:cxnSp>
        <p:nvCxnSpPr>
          <p:cNvPr id="6" name="Straight Arrow Connector 5"/>
          <p:cNvCxnSpPr/>
          <p:nvPr/>
        </p:nvCxnSpPr>
        <p:spPr>
          <a:xfrm>
            <a:off x="2590800" y="2362200"/>
            <a:ext cx="1447800" cy="1588"/>
          </a:xfrm>
          <a:prstGeom prst="straightConnector1">
            <a:avLst/>
          </a:prstGeom>
          <a:ln w="317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1926" name="TextBox 6"/>
          <p:cNvSpPr txBox="1">
            <a:spLocks noChangeArrowheads="1"/>
          </p:cNvSpPr>
          <p:nvPr/>
        </p:nvSpPr>
        <p:spPr bwMode="auto">
          <a:xfrm>
            <a:off x="1295400" y="2133600"/>
            <a:ext cx="1752600" cy="400050"/>
          </a:xfrm>
          <a:prstGeom prst="rect">
            <a:avLst/>
          </a:prstGeom>
          <a:noFill/>
          <a:ln w="9525">
            <a:noFill/>
            <a:miter lim="800000"/>
            <a:headEnd/>
            <a:tailEnd/>
          </a:ln>
        </p:spPr>
        <p:txBody>
          <a:bodyPr>
            <a:spAutoFit/>
          </a:bodyPr>
          <a:lstStyle/>
          <a:p>
            <a:pPr algn="ctr"/>
            <a:r>
              <a:rPr lang="en-US" b="1"/>
              <a:t>Flow</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buSzPct val="100000"/>
              <a:defRPr/>
            </a:pPr>
            <a:r>
              <a:rPr lang="en-US" sz="3600" dirty="0" smtClean="0"/>
              <a:t>Classification</a:t>
            </a:r>
            <a:endParaRPr lang="en-US" sz="3600" b="1" dirty="0" smtClean="0">
              <a:solidFill>
                <a:srgbClr val="FF0000"/>
              </a:solidFill>
            </a:endParaRPr>
          </a:p>
          <a:p>
            <a:pPr lvl="0">
              <a:buSzPct val="100000"/>
              <a:defRPr/>
            </a:pPr>
            <a:r>
              <a:rPr lang="en-US" sz="3600" dirty="0" smtClean="0"/>
              <a:t>Parts of a Dam</a:t>
            </a:r>
          </a:p>
          <a:p>
            <a:pPr lvl="0">
              <a:buClr>
                <a:schemeClr val="tx1"/>
              </a:buClr>
              <a:defRPr/>
            </a:pPr>
            <a:r>
              <a:rPr lang="en-US" sz="3600" dirty="0" smtClean="0"/>
              <a:t>Seepage Control Measures</a:t>
            </a:r>
          </a:p>
          <a:p>
            <a:pPr lvl="0">
              <a:buClr>
                <a:schemeClr val="tx1"/>
              </a:buClr>
              <a:defRPr/>
            </a:pPr>
            <a:r>
              <a:rPr lang="en-US" sz="3600" dirty="0" smtClean="0"/>
              <a:t>Instrumentation</a:t>
            </a:r>
          </a:p>
          <a:p>
            <a:pPr lvl="0">
              <a:buClr>
                <a:schemeClr val="tx1"/>
              </a:buClr>
              <a:defRPr/>
            </a:pPr>
            <a:r>
              <a:rPr lang="en-US" sz="3600" dirty="0" smtClean="0"/>
              <a:t>Features of a Dam</a:t>
            </a:r>
          </a:p>
          <a:p>
            <a:pPr lvl="0">
              <a:buClr>
                <a:schemeClr val="tx1"/>
              </a:buClr>
              <a:defRPr/>
            </a:pPr>
            <a:r>
              <a:rPr lang="en-US" sz="3600" b="1" dirty="0" smtClean="0">
                <a:solidFill>
                  <a:srgbClr val="FF0000"/>
                </a:solidFill>
              </a:rPr>
              <a:t>Issues Leading to Dam Failure</a:t>
            </a:r>
          </a:p>
          <a:p>
            <a:pPr lvl="0">
              <a:buClr>
                <a:schemeClr val="tx1"/>
              </a:buClr>
              <a:defRPr/>
            </a:pPr>
            <a:r>
              <a:rPr lang="en-US" sz="3600" dirty="0" smtClean="0"/>
              <a:t>Risk Terminology</a:t>
            </a:r>
            <a:endParaRPr lang="en-US" sz="32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132</a:t>
            </a:fld>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1"/>
                </a:solidFill>
              </a:rPr>
              <a:t>Unintentional Release of Water</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lvl="0">
              <a:buSzPct val="100000"/>
              <a:defRPr/>
            </a:pPr>
            <a:r>
              <a:rPr lang="en-US" sz="3600" dirty="0" smtClean="0"/>
              <a:t>Breach</a:t>
            </a:r>
          </a:p>
          <a:p>
            <a:pPr lvl="1">
              <a:buSzPct val="100000"/>
              <a:buFont typeface="Wingdings" pitchFamily="2" charset="2"/>
              <a:buChar char="§"/>
              <a:defRPr/>
            </a:pPr>
            <a:r>
              <a:rPr lang="en-US" dirty="0" smtClean="0"/>
              <a:t>Overtopping</a:t>
            </a:r>
          </a:p>
          <a:p>
            <a:pPr lvl="1">
              <a:buSzPct val="100000"/>
              <a:buFont typeface="Wingdings" pitchFamily="2" charset="2"/>
              <a:buChar char="§"/>
              <a:defRPr/>
            </a:pPr>
            <a:r>
              <a:rPr lang="en-US" dirty="0" smtClean="0"/>
              <a:t>Seepage/Piping</a:t>
            </a:r>
          </a:p>
          <a:p>
            <a:pPr lvl="1">
              <a:buSzPct val="100000"/>
              <a:buFont typeface="Wingdings" pitchFamily="2" charset="2"/>
              <a:buChar char="§"/>
              <a:defRPr/>
            </a:pPr>
            <a:r>
              <a:rPr lang="en-US" dirty="0" smtClean="0"/>
              <a:t>Structural Failure</a:t>
            </a:r>
          </a:p>
          <a:p>
            <a:pPr lvl="0">
              <a:buClr>
                <a:schemeClr val="tx1"/>
              </a:buClr>
              <a:defRPr/>
            </a:pPr>
            <a:r>
              <a:rPr lang="en-US" sz="3600" dirty="0" err="1" smtClean="0"/>
              <a:t>Misoperation</a:t>
            </a:r>
            <a:endParaRPr lang="en-US" sz="32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133</a:t>
            </a:fld>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2" name="Picture 8" descr="Picture1"/>
          <p:cNvPicPr>
            <a:picLocks noChangeAspect="1" noChangeArrowheads="1"/>
          </p:cNvPicPr>
          <p:nvPr/>
        </p:nvPicPr>
        <p:blipFill>
          <a:blip r:embed="rId3" cstate="print"/>
          <a:srcRect/>
          <a:stretch>
            <a:fillRect/>
          </a:stretch>
        </p:blipFill>
        <p:spPr bwMode="auto">
          <a:xfrm>
            <a:off x="0" y="1066800"/>
            <a:ext cx="9144000" cy="5791200"/>
          </a:xfrm>
          <a:prstGeom prst="rect">
            <a:avLst/>
          </a:prstGeom>
          <a:noFill/>
        </p:spPr>
      </p:pic>
      <p:sp>
        <p:nvSpPr>
          <p:cNvPr id="4" name="Text Box 4"/>
          <p:cNvSpPr txBox="1">
            <a:spLocks noChangeArrowheads="1"/>
          </p:cNvSpPr>
          <p:nvPr/>
        </p:nvSpPr>
        <p:spPr bwMode="auto">
          <a:xfrm>
            <a:off x="1066800" y="5867400"/>
            <a:ext cx="6477000" cy="366713"/>
          </a:xfrm>
          <a:prstGeom prst="rect">
            <a:avLst/>
          </a:prstGeom>
          <a:noFill/>
          <a:ln w="9525">
            <a:noFill/>
            <a:miter lim="800000"/>
            <a:headEnd/>
            <a:tailEnd/>
          </a:ln>
        </p:spPr>
        <p:txBody>
          <a:bodyPr>
            <a:spAutoFit/>
          </a:bodyPr>
          <a:lstStyle/>
          <a:p>
            <a:pPr>
              <a:spcBef>
                <a:spcPct val="50000"/>
              </a:spcBef>
            </a:pPr>
            <a:r>
              <a:rPr lang="en-US" dirty="0"/>
              <a:t>Courtesy of Association of State Dam Safety Officials</a:t>
            </a:r>
          </a:p>
        </p:txBody>
      </p:sp>
      <p:sp>
        <p:nvSpPr>
          <p:cNvPr id="5"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latin typeface="+mj-lt"/>
                <a:ea typeface="+mj-ea"/>
                <a:cs typeface="+mj-cs"/>
              </a:rPr>
              <a:t>Issues Leading to </a:t>
            </a:r>
            <a:r>
              <a:rPr kumimoji="0" lang="en-US" sz="4400" b="1" i="0" u="none" strike="noStrike" kern="0" cap="none" spc="0" normalizeH="0" baseline="0" noProof="0" dirty="0" smtClean="0">
                <a:ln>
                  <a:noFill/>
                </a:ln>
                <a:solidFill>
                  <a:schemeClr val="tx1"/>
                </a:solidFill>
                <a:effectLst/>
                <a:uLnTx/>
                <a:uFillTx/>
                <a:latin typeface="+mj-lt"/>
                <a:ea typeface="+mj-ea"/>
                <a:cs typeface="+mj-cs"/>
              </a:rPr>
              <a:t>Dam Failure</a:t>
            </a:r>
            <a:endParaRPr kumimoji="0" lang="en-US" sz="27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1"/>
                </a:solidFill>
                <a:effectLst/>
                <a:uLnTx/>
                <a:uFillTx/>
                <a:latin typeface="+mj-lt"/>
                <a:ea typeface="+mj-ea"/>
                <a:cs typeface="+mj-cs"/>
              </a:rPr>
              <a:t>Overtopping</a:t>
            </a:r>
            <a:endParaRPr kumimoji="0" lang="en-US" sz="27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32770" name="Picture 2" descr="http://www.damsafety.org/media/Documents/More%20Images/Dam%20Failures/Inadequate%20Spillway.jpg"/>
          <p:cNvPicPr>
            <a:picLocks noChangeAspect="1" noChangeArrowheads="1"/>
          </p:cNvPicPr>
          <p:nvPr/>
        </p:nvPicPr>
        <p:blipFill>
          <a:blip r:embed="rId3" cstate="print"/>
          <a:srcRect/>
          <a:stretch>
            <a:fillRect/>
          </a:stretch>
        </p:blipFill>
        <p:spPr bwMode="auto">
          <a:xfrm>
            <a:off x="1046637" y="1180802"/>
            <a:ext cx="7060252" cy="4762798"/>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1"/>
                </a:solidFill>
                <a:effectLst/>
                <a:uLnTx/>
                <a:uFillTx/>
                <a:latin typeface="+mj-lt"/>
                <a:ea typeface="+mj-ea"/>
                <a:cs typeface="+mj-cs"/>
              </a:rPr>
              <a:t>Overtopping</a:t>
            </a:r>
            <a:endParaRPr kumimoji="0" lang="en-US" sz="27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7" name="Picture 2" descr="Taum Sauk Failure2"/>
          <p:cNvPicPr>
            <a:picLocks noChangeAspect="1" noChangeArrowheads="1"/>
          </p:cNvPicPr>
          <p:nvPr/>
        </p:nvPicPr>
        <p:blipFill>
          <a:blip r:embed="rId3" cstate="print"/>
          <a:srcRect/>
          <a:stretch>
            <a:fillRect/>
          </a:stretch>
        </p:blipFill>
        <p:spPr bwMode="auto">
          <a:xfrm>
            <a:off x="1447800" y="1098389"/>
            <a:ext cx="6324600" cy="5013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78850" name="Rectangle 2"/>
          <p:cNvSpPr>
            <a:spLocks noGrp="1" noChangeArrowheads="1"/>
          </p:cNvSpPr>
          <p:nvPr>
            <p:ph type="ctrTitle"/>
          </p:nvPr>
        </p:nvSpPr>
        <p:spPr>
          <a:xfrm>
            <a:off x="1524000" y="0"/>
            <a:ext cx="7620000" cy="1447800"/>
          </a:xfrm>
        </p:spPr>
        <p:txBody>
          <a:bodyPr/>
          <a:lstStyle/>
          <a:p>
            <a:pPr algn="l"/>
            <a:r>
              <a:rPr lang="en-US" dirty="0"/>
              <a:t>  </a:t>
            </a:r>
            <a:r>
              <a:rPr lang="en-US" sz="6000" b="1" dirty="0"/>
              <a:t> </a:t>
            </a:r>
          </a:p>
        </p:txBody>
      </p:sp>
      <p:sp>
        <p:nvSpPr>
          <p:cNvPr id="78851" name="Text Box 3"/>
          <p:cNvSpPr txBox="1">
            <a:spLocks noChangeArrowheads="1"/>
          </p:cNvSpPr>
          <p:nvPr/>
        </p:nvSpPr>
        <p:spPr bwMode="auto">
          <a:xfrm>
            <a:off x="1393825" y="2354263"/>
            <a:ext cx="184150" cy="457200"/>
          </a:xfrm>
          <a:prstGeom prst="rect">
            <a:avLst/>
          </a:prstGeom>
          <a:noFill/>
          <a:ln w="9525">
            <a:noFill/>
            <a:miter lim="800000"/>
            <a:headEnd/>
            <a:tailEnd/>
          </a:ln>
          <a:effectLst/>
        </p:spPr>
        <p:txBody>
          <a:bodyPr>
            <a:spAutoFit/>
          </a:bodyPr>
          <a:lstStyle/>
          <a:p>
            <a:pPr eaLnBrk="0" hangingPunct="0">
              <a:spcBef>
                <a:spcPct val="50000"/>
              </a:spcBef>
            </a:pPr>
            <a:endParaRPr lang="en-US" sz="2400" dirty="0">
              <a:latin typeface="Times New Roman" pitchFamily="18" charset="0"/>
            </a:endParaRPr>
          </a:p>
        </p:txBody>
      </p:sp>
      <p:pic>
        <p:nvPicPr>
          <p:cNvPr id="78860" name="Picture 12" descr="Picture3"/>
          <p:cNvPicPr>
            <a:picLocks noChangeAspect="1" noChangeArrowheads="1"/>
          </p:cNvPicPr>
          <p:nvPr/>
        </p:nvPicPr>
        <p:blipFill>
          <a:blip r:embed="rId3" cstate="print"/>
          <a:srcRect/>
          <a:stretch>
            <a:fillRect/>
          </a:stretch>
        </p:blipFill>
        <p:spPr bwMode="auto">
          <a:xfrm>
            <a:off x="685800" y="1371600"/>
            <a:ext cx="7662862" cy="4432300"/>
          </a:xfrm>
          <a:prstGeom prst="rect">
            <a:avLst/>
          </a:prstGeom>
          <a:noFill/>
        </p:spPr>
      </p:pic>
      <p:sp>
        <p:nvSpPr>
          <p:cNvPr id="7"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1"/>
                </a:solidFill>
                <a:effectLst/>
                <a:uLnTx/>
                <a:uFillTx/>
                <a:latin typeface="+mj-lt"/>
                <a:ea typeface="+mj-ea"/>
                <a:cs typeface="+mj-cs"/>
              </a:rPr>
              <a:t>Structural Failure</a:t>
            </a:r>
            <a:endParaRPr kumimoji="0" lang="en-US" sz="27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Stability Failure</a:t>
            </a:r>
            <a:endParaRPr lang="en-US" sz="4000" b="1" dirty="0">
              <a:effectLst>
                <a:outerShdw blurRad="38100" dist="38100" dir="2700000" algn="tl">
                  <a:srgbClr val="000000">
                    <a:alpha val="43137"/>
                  </a:srgbClr>
                </a:outerShdw>
              </a:effectLst>
            </a:endParaRPr>
          </a:p>
        </p:txBody>
      </p:sp>
      <p:pic>
        <p:nvPicPr>
          <p:cNvPr id="4097" name="Picture 1"/>
          <p:cNvPicPr>
            <a:picLocks noGrp="1" noChangeAspect="1" noChangeArrowheads="1"/>
          </p:cNvPicPr>
          <p:nvPr>
            <p:ph idx="1"/>
          </p:nvPr>
        </p:nvPicPr>
        <p:blipFill>
          <a:blip r:embed="rId2" cstate="print"/>
          <a:srcRect/>
          <a:stretch>
            <a:fillRect/>
          </a:stretch>
        </p:blipFill>
        <p:spPr bwMode="auto">
          <a:xfrm>
            <a:off x="4546694" y="1524000"/>
            <a:ext cx="4597306" cy="25908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0" y="3714750"/>
            <a:ext cx="5370420" cy="3143250"/>
          </a:xfrm>
          <a:prstGeom prst="rect">
            <a:avLst/>
          </a:prstGeom>
          <a:noFill/>
          <a:ln w="9525">
            <a:noFill/>
            <a:miter lim="800000"/>
            <a:headEnd/>
            <a:tailEnd/>
          </a:ln>
        </p:spPr>
      </p:pic>
      <p:sp>
        <p:nvSpPr>
          <p:cNvPr id="6" name="Rectangle 5"/>
          <p:cNvSpPr/>
          <p:nvPr/>
        </p:nvSpPr>
        <p:spPr>
          <a:xfrm>
            <a:off x="228600" y="2286000"/>
            <a:ext cx="4114800" cy="923330"/>
          </a:xfrm>
          <a:prstGeom prst="rect">
            <a:avLst/>
          </a:prstGeom>
        </p:spPr>
        <p:txBody>
          <a:bodyPr wrap="square">
            <a:spAutoFit/>
          </a:bodyPr>
          <a:lstStyle/>
          <a:p>
            <a:r>
              <a:rPr lang="en-US" dirty="0" smtClean="0"/>
              <a:t>View of Upstream Slide in </a:t>
            </a:r>
            <a:r>
              <a:rPr lang="en-US" dirty="0" err="1" smtClean="0"/>
              <a:t>Fujinuma</a:t>
            </a:r>
            <a:r>
              <a:rPr lang="en-US" dirty="0" smtClean="0"/>
              <a:t> Auxiliary Dam from Auxiliary Dam Right Abutment </a:t>
            </a:r>
            <a:endParaRPr lang="en-US" dirty="0"/>
          </a:p>
        </p:txBody>
      </p:sp>
      <p:sp>
        <p:nvSpPr>
          <p:cNvPr id="9" name="Rectangle 8"/>
          <p:cNvSpPr/>
          <p:nvPr/>
        </p:nvSpPr>
        <p:spPr>
          <a:xfrm>
            <a:off x="5715000" y="4724400"/>
            <a:ext cx="3200400" cy="923330"/>
          </a:xfrm>
          <a:prstGeom prst="rect">
            <a:avLst/>
          </a:prstGeom>
        </p:spPr>
        <p:txBody>
          <a:bodyPr wrap="square">
            <a:spAutoFit/>
          </a:bodyPr>
          <a:lstStyle/>
          <a:p>
            <a:r>
              <a:rPr lang="en-US" dirty="0" smtClean="0"/>
              <a:t>View of Upstream Slide in </a:t>
            </a:r>
            <a:r>
              <a:rPr lang="en-US" dirty="0" err="1" smtClean="0"/>
              <a:t>Fujinuma</a:t>
            </a:r>
            <a:r>
              <a:rPr lang="en-US" dirty="0" smtClean="0"/>
              <a:t> Auxiliary Dam from Left Abutment </a:t>
            </a:r>
            <a:endParaRPr lang="en-US" dirty="0"/>
          </a:p>
        </p:txBody>
      </p:sp>
      <p:sp>
        <p:nvSpPr>
          <p:cNvPr id="11" name="Down Arrow 10"/>
          <p:cNvSpPr/>
          <p:nvPr/>
        </p:nvSpPr>
        <p:spPr>
          <a:xfrm flipV="1">
            <a:off x="6934200" y="42672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1905000" y="32004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Cracks in Embankments</a:t>
            </a:r>
            <a:endParaRPr lang="en-US" sz="4000" b="1" dirty="0"/>
          </a:p>
        </p:txBody>
      </p:sp>
      <p:pic>
        <p:nvPicPr>
          <p:cNvPr id="4" name="Picture 3" descr="68"/>
          <p:cNvPicPr>
            <a:picLocks noChangeAspect="1" noChangeArrowheads="1"/>
          </p:cNvPicPr>
          <p:nvPr/>
        </p:nvPicPr>
        <p:blipFill>
          <a:blip r:embed="rId2" cstate="print"/>
          <a:srcRect/>
          <a:stretch>
            <a:fillRect/>
          </a:stretch>
        </p:blipFill>
        <p:spPr bwMode="auto">
          <a:xfrm>
            <a:off x="0" y="1524000"/>
            <a:ext cx="4459288" cy="2998788"/>
          </a:xfrm>
          <a:prstGeom prst="rect">
            <a:avLst/>
          </a:prstGeom>
          <a:noFill/>
          <a:ln w="9525">
            <a:noFill/>
            <a:miter lim="800000"/>
            <a:headEnd/>
            <a:tailEnd/>
          </a:ln>
        </p:spPr>
      </p:pic>
      <p:pic>
        <p:nvPicPr>
          <p:cNvPr id="5" name="Picture 5" descr="71"/>
          <p:cNvPicPr>
            <a:picLocks noChangeAspect="1" noChangeArrowheads="1"/>
          </p:cNvPicPr>
          <p:nvPr/>
        </p:nvPicPr>
        <p:blipFill>
          <a:blip r:embed="rId3" cstate="print"/>
          <a:srcRect/>
          <a:stretch>
            <a:fillRect/>
          </a:stretch>
        </p:blipFill>
        <p:spPr bwMode="auto">
          <a:xfrm>
            <a:off x="4483100" y="2590800"/>
            <a:ext cx="4660900" cy="3048000"/>
          </a:xfrm>
          <a:prstGeom prst="rect">
            <a:avLst/>
          </a:prstGeom>
          <a:noFill/>
          <a:ln w="9525">
            <a:noFill/>
            <a:miter lim="800000"/>
            <a:headEnd/>
            <a:tailEnd/>
          </a:ln>
        </p:spPr>
      </p:pic>
      <p:sp>
        <p:nvSpPr>
          <p:cNvPr id="6" name="Title 3"/>
          <p:cNvSpPr txBox="1">
            <a:spLocks/>
          </p:cNvSpPr>
          <p:nvPr/>
        </p:nvSpPr>
        <p:spPr bwMode="auto">
          <a:xfrm>
            <a:off x="228600" y="4572000"/>
            <a:ext cx="4038600" cy="533400"/>
          </a:xfrm>
          <a:prstGeom prst="rect">
            <a:avLst/>
          </a:prstGeom>
          <a:noFill/>
          <a:ln w="9525">
            <a:noFill/>
            <a:miter lim="800000"/>
            <a:headEnd/>
            <a:tailEnd/>
          </a:ln>
        </p:spPr>
        <p:txBody>
          <a:bodyPr anchor="ctr"/>
          <a:lstStyle/>
          <a:p>
            <a:pPr algn="ctr" eaLnBrk="0" hangingPunct="0">
              <a:defRPr/>
            </a:pPr>
            <a:r>
              <a:rPr lang="en-US" sz="2800" b="1" kern="0" dirty="0">
                <a:solidFill>
                  <a:schemeClr val="tx2"/>
                </a:solidFill>
                <a:latin typeface="+mj-lt"/>
                <a:ea typeface="+mj-ea"/>
                <a:cs typeface="+mj-cs"/>
              </a:rPr>
              <a:t>Before</a:t>
            </a:r>
          </a:p>
        </p:txBody>
      </p:sp>
      <p:sp>
        <p:nvSpPr>
          <p:cNvPr id="7" name="Title 3"/>
          <p:cNvSpPr txBox="1">
            <a:spLocks/>
          </p:cNvSpPr>
          <p:nvPr/>
        </p:nvSpPr>
        <p:spPr bwMode="auto">
          <a:xfrm>
            <a:off x="5029200" y="5562600"/>
            <a:ext cx="3581400" cy="685800"/>
          </a:xfrm>
          <a:prstGeom prst="rect">
            <a:avLst/>
          </a:prstGeom>
          <a:noFill/>
          <a:ln w="9525">
            <a:noFill/>
            <a:miter lim="800000"/>
            <a:headEnd/>
            <a:tailEnd/>
          </a:ln>
        </p:spPr>
        <p:txBody>
          <a:bodyPr anchor="ctr"/>
          <a:lstStyle/>
          <a:p>
            <a:pPr algn="ctr" eaLnBrk="0" hangingPunct="0">
              <a:defRPr/>
            </a:pPr>
            <a:r>
              <a:rPr lang="en-US" sz="2800" b="1" kern="0" dirty="0">
                <a:solidFill>
                  <a:schemeClr val="tx2"/>
                </a:solidFill>
                <a:latin typeface="+mj-lt"/>
                <a:ea typeface="+mj-ea"/>
                <a:cs typeface="+mj-cs"/>
              </a:rPr>
              <a:t>After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Classification</a:t>
            </a:r>
            <a:br>
              <a:rPr lang="en-US" b="1" dirty="0" smtClean="0">
                <a:effectLst>
                  <a:outerShdw blurRad="38100" dist="38100" dir="2700000" algn="tl">
                    <a:srgbClr val="000000">
                      <a:alpha val="43137"/>
                    </a:srgbClr>
                  </a:outerShdw>
                </a:effectLst>
                <a:latin typeface="Arial" pitchFamily="34" charset="0"/>
                <a:cs typeface="Arial" pitchFamily="34" charset="0"/>
              </a:rPr>
            </a:br>
            <a:r>
              <a:rPr lang="en-US" sz="2700" b="1" dirty="0" smtClean="0">
                <a:effectLst>
                  <a:outerShdw blurRad="38100" dist="38100" dir="2700000" algn="tl">
                    <a:srgbClr val="000000">
                      <a:alpha val="43137"/>
                    </a:srgbClr>
                  </a:outerShdw>
                </a:effectLst>
                <a:latin typeface="Arial" pitchFamily="34" charset="0"/>
                <a:cs typeface="Arial" pitchFamily="34" charset="0"/>
              </a:rPr>
              <a:t>Hydraulic Design</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343400"/>
          </a:xfrm>
        </p:spPr>
        <p:txBody>
          <a:bodyPr>
            <a:normAutofit fontScale="92500"/>
          </a:bodyPr>
          <a:lstStyle/>
          <a:p>
            <a:r>
              <a:rPr lang="en-US" sz="2600" b="1" dirty="0" smtClean="0">
                <a:latin typeface="Arial" pitchFamily="34" charset="0"/>
                <a:cs typeface="Arial" pitchFamily="34" charset="0"/>
              </a:rPr>
              <a:t>Overflow</a:t>
            </a:r>
          </a:p>
          <a:p>
            <a:pPr lvl="1">
              <a:buFont typeface="Wingdings" pitchFamily="2" charset="2"/>
              <a:buChar char="§"/>
            </a:pPr>
            <a:r>
              <a:rPr lang="en-US" sz="2600" dirty="0" smtClean="0">
                <a:latin typeface="Arial" pitchFamily="34" charset="0"/>
                <a:cs typeface="Arial" pitchFamily="34" charset="0"/>
              </a:rPr>
              <a:t>Permit overflow of surplus water that cannot be retained in reservoir</a:t>
            </a:r>
          </a:p>
          <a:p>
            <a:pPr lvl="1">
              <a:buFont typeface="Wingdings" pitchFamily="2" charset="2"/>
              <a:buChar char="§"/>
            </a:pPr>
            <a:r>
              <a:rPr lang="en-US" sz="2600" dirty="0" smtClean="0">
                <a:latin typeface="Arial" pitchFamily="34" charset="0"/>
                <a:cs typeface="Arial" pitchFamily="34" charset="0"/>
              </a:rPr>
              <a:t>Generally not designed as overflow for entire length</a:t>
            </a:r>
          </a:p>
          <a:p>
            <a:pPr>
              <a:buNone/>
            </a:pPr>
            <a:endParaRPr lang="en-US" sz="2600" b="1" dirty="0" smtClean="0">
              <a:latin typeface="Arial" pitchFamily="34" charset="0"/>
              <a:cs typeface="Arial" pitchFamily="34" charset="0"/>
            </a:endParaRPr>
          </a:p>
          <a:p>
            <a:r>
              <a:rPr lang="en-US" sz="2600" b="1" dirty="0" smtClean="0">
                <a:latin typeface="Arial" pitchFamily="34" charset="0"/>
                <a:cs typeface="Arial" pitchFamily="34" charset="0"/>
              </a:rPr>
              <a:t>Non-Overflow</a:t>
            </a:r>
          </a:p>
          <a:p>
            <a:pPr lvl="1">
              <a:buFont typeface="Wingdings" pitchFamily="2" charset="2"/>
              <a:buChar char="§"/>
            </a:pPr>
            <a:r>
              <a:rPr lang="en-US" sz="2600" dirty="0" smtClean="0">
                <a:latin typeface="Arial" pitchFamily="34" charset="0"/>
                <a:cs typeface="Arial" pitchFamily="34" charset="0"/>
              </a:rPr>
              <a:t>Water not allowed to overflow over its crest (embankment)</a:t>
            </a:r>
          </a:p>
          <a:p>
            <a:pPr lvl="1">
              <a:buFont typeface="Wingdings" pitchFamily="2" charset="2"/>
              <a:buChar char="§"/>
            </a:pPr>
            <a:r>
              <a:rPr lang="en-US" sz="2600" dirty="0" smtClean="0">
                <a:latin typeface="Arial" pitchFamily="34" charset="0"/>
                <a:cs typeface="Arial" pitchFamily="34" charset="0"/>
              </a:rPr>
              <a:t>Most dams have an overflow section (spillways) with the rest as non-overflow</a:t>
            </a:r>
          </a:p>
          <a:p>
            <a:endParaRPr lang="en-US" sz="3800" b="1"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14</a:t>
            </a:fld>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84994" name="Rectangle 2"/>
          <p:cNvSpPr>
            <a:spLocks noGrp="1" noChangeArrowheads="1"/>
          </p:cNvSpPr>
          <p:nvPr>
            <p:ph type="ctrTitle"/>
          </p:nvPr>
        </p:nvSpPr>
        <p:spPr>
          <a:xfrm>
            <a:off x="1524000" y="0"/>
            <a:ext cx="7620000" cy="2438400"/>
          </a:xfrm>
        </p:spPr>
        <p:txBody>
          <a:bodyPr/>
          <a:lstStyle/>
          <a:p>
            <a:pPr algn="l"/>
            <a:r>
              <a:rPr lang="en-US" dirty="0"/>
              <a:t>  </a:t>
            </a:r>
            <a:r>
              <a:rPr lang="en-US" sz="6000" b="1" dirty="0"/>
              <a:t> </a:t>
            </a:r>
          </a:p>
        </p:txBody>
      </p:sp>
      <p:sp>
        <p:nvSpPr>
          <p:cNvPr id="84995" name="Text Box 3"/>
          <p:cNvSpPr txBox="1">
            <a:spLocks noChangeArrowheads="1"/>
          </p:cNvSpPr>
          <p:nvPr/>
        </p:nvSpPr>
        <p:spPr bwMode="auto">
          <a:xfrm>
            <a:off x="1393825" y="2354263"/>
            <a:ext cx="184150" cy="457200"/>
          </a:xfrm>
          <a:prstGeom prst="rect">
            <a:avLst/>
          </a:prstGeom>
          <a:noFill/>
          <a:ln w="9525">
            <a:noFill/>
            <a:miter lim="800000"/>
            <a:headEnd/>
            <a:tailEnd/>
          </a:ln>
          <a:effectLst/>
        </p:spPr>
        <p:txBody>
          <a:bodyPr>
            <a:spAutoFit/>
          </a:bodyPr>
          <a:lstStyle/>
          <a:p>
            <a:pPr eaLnBrk="0" hangingPunct="0">
              <a:spcBef>
                <a:spcPct val="50000"/>
              </a:spcBef>
            </a:pPr>
            <a:endParaRPr lang="en-US" sz="2400" dirty="0">
              <a:latin typeface="Times New Roman" pitchFamily="18" charset="0"/>
            </a:endParaRPr>
          </a:p>
        </p:txBody>
      </p:sp>
      <p:sp>
        <p:nvSpPr>
          <p:cNvPr id="84997" name="Text Box 5"/>
          <p:cNvSpPr txBox="1">
            <a:spLocks noChangeArrowheads="1"/>
          </p:cNvSpPr>
          <p:nvPr/>
        </p:nvSpPr>
        <p:spPr bwMode="auto">
          <a:xfrm>
            <a:off x="1600200" y="2743200"/>
            <a:ext cx="6950075" cy="793750"/>
          </a:xfrm>
          <a:prstGeom prst="rect">
            <a:avLst/>
          </a:prstGeom>
          <a:noFill/>
          <a:ln w="9525">
            <a:noFill/>
            <a:miter lim="800000"/>
            <a:headEnd/>
            <a:tailEnd/>
          </a:ln>
          <a:effectLst/>
        </p:spPr>
        <p:txBody>
          <a:bodyPr>
            <a:spAutoFit/>
          </a:bodyPr>
          <a:lstStyle/>
          <a:p>
            <a:pPr lvl="1" eaLnBrk="0" hangingPunct="0">
              <a:spcBef>
                <a:spcPct val="30000"/>
              </a:spcBef>
            </a:pPr>
            <a:endParaRPr lang="en-US" dirty="0">
              <a:latin typeface="Times New Roman" pitchFamily="18" charset="0"/>
            </a:endParaRPr>
          </a:p>
          <a:p>
            <a:pPr lvl="1" eaLnBrk="0" hangingPunct="0">
              <a:spcBef>
                <a:spcPct val="30000"/>
              </a:spcBef>
              <a:buFontTx/>
              <a:buChar char="•"/>
            </a:pPr>
            <a:endParaRPr lang="en-US" dirty="0">
              <a:latin typeface="Times New Roman" pitchFamily="18" charset="0"/>
            </a:endParaRPr>
          </a:p>
        </p:txBody>
      </p:sp>
      <p:pic>
        <p:nvPicPr>
          <p:cNvPr id="84998" name="Picture 6" descr="treesOnDam"/>
          <p:cNvPicPr>
            <a:picLocks noChangeAspect="1" noChangeArrowheads="1"/>
          </p:cNvPicPr>
          <p:nvPr/>
        </p:nvPicPr>
        <p:blipFill>
          <a:blip r:embed="rId3" cstate="print">
            <a:lum bright="10000" contrast="8000"/>
          </a:blip>
          <a:srcRect l="3604" t="3479" r="6007" b="6956"/>
          <a:stretch>
            <a:fillRect/>
          </a:stretch>
        </p:blipFill>
        <p:spPr bwMode="auto">
          <a:xfrm>
            <a:off x="1143000" y="1676400"/>
            <a:ext cx="6883400" cy="4337050"/>
          </a:xfrm>
          <a:prstGeom prst="rect">
            <a:avLst/>
          </a:prstGeom>
          <a:noFill/>
        </p:spPr>
      </p:pic>
      <p:sp>
        <p:nvSpPr>
          <p:cNvPr id="84999" name="Text Box 7"/>
          <p:cNvSpPr txBox="1">
            <a:spLocks noChangeArrowheads="1"/>
          </p:cNvSpPr>
          <p:nvPr/>
        </p:nvSpPr>
        <p:spPr bwMode="auto">
          <a:xfrm>
            <a:off x="2803525" y="4384675"/>
            <a:ext cx="184150" cy="457200"/>
          </a:xfrm>
          <a:prstGeom prst="rect">
            <a:avLst/>
          </a:prstGeom>
          <a:noFill/>
          <a:ln w="9525">
            <a:noFill/>
            <a:miter lim="800000"/>
            <a:headEnd/>
            <a:tailEnd/>
          </a:ln>
          <a:effectLst/>
        </p:spPr>
        <p:txBody>
          <a:bodyPr wrap="none">
            <a:spAutoFit/>
          </a:bodyPr>
          <a:lstStyle/>
          <a:p>
            <a:pPr eaLnBrk="0" hangingPunct="0"/>
            <a:endParaRPr lang="en-US" sz="2400" dirty="0">
              <a:latin typeface="Times New Roman" pitchFamily="18" charset="0"/>
            </a:endParaRPr>
          </a:p>
        </p:txBody>
      </p:sp>
      <p:sp>
        <p:nvSpPr>
          <p:cNvPr id="9"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mj-lt"/>
                <a:ea typeface="+mj-ea"/>
                <a:cs typeface="+mj-cs"/>
              </a:rPr>
              <a:t>Inadequate Maintenance</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84997">
                                            <p:txEl>
                                              <p:pRg st="0" end="0"/>
                                            </p:txEl>
                                          </p:spTgt>
                                        </p:tgtEl>
                                        <p:attrNameLst>
                                          <p:attrName>style.visibility</p:attrName>
                                        </p:attrNameLst>
                                      </p:cBhvr>
                                      <p:to>
                                        <p:strVal val="visible"/>
                                      </p:to>
                                    </p:set>
                                    <p:animEffect transition="in" filter="fade">
                                      <p:cBhvr>
                                        <p:cTn id="7" dur="500"/>
                                        <p:tgtEl>
                                          <p:spTgt spid="84997">
                                            <p:txEl>
                                              <p:pRg st="0" end="0"/>
                                            </p:txEl>
                                          </p:spTgt>
                                        </p:tgtEl>
                                      </p:cBhvr>
                                    </p:animEffect>
                                    <p:anim calcmode="lin" valueType="num">
                                      <p:cBhvr>
                                        <p:cTn id="8" dur="500" fill="hold"/>
                                        <p:tgtEl>
                                          <p:spTgt spid="8499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499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0" y="0"/>
            <a:ext cx="5130800" cy="3848100"/>
          </a:xfrm>
          <a:prstGeom prst="rect">
            <a:avLst/>
          </a:prstGeom>
          <a:noFill/>
          <a:ln w="9525">
            <a:noFill/>
            <a:miter lim="800000"/>
            <a:headEnd/>
            <a:tailEnd/>
          </a:ln>
        </p:spPr>
      </p:pic>
      <p:pic>
        <p:nvPicPr>
          <p:cNvPr id="26628" name="Picture 7"/>
          <p:cNvPicPr>
            <a:picLocks noChangeAspect="1" noChangeArrowheads="1"/>
          </p:cNvPicPr>
          <p:nvPr/>
        </p:nvPicPr>
        <p:blipFill>
          <a:blip r:embed="rId3" cstate="print"/>
          <a:srcRect/>
          <a:stretch>
            <a:fillRect/>
          </a:stretch>
        </p:blipFill>
        <p:spPr bwMode="auto">
          <a:xfrm>
            <a:off x="3911600" y="2933700"/>
            <a:ext cx="5232400" cy="3924300"/>
          </a:xfrm>
          <a:prstGeom prst="rect">
            <a:avLst/>
          </a:prstGeom>
          <a:noFill/>
          <a:ln w="9525">
            <a:noFill/>
            <a:miter lim="800000"/>
            <a:headEnd/>
            <a:tailEnd/>
          </a:ln>
        </p:spPr>
      </p:pic>
      <p:sp>
        <p:nvSpPr>
          <p:cNvPr id="5" name="TextBox 4"/>
          <p:cNvSpPr txBox="1"/>
          <p:nvPr/>
        </p:nvSpPr>
        <p:spPr>
          <a:xfrm>
            <a:off x="457200" y="4495800"/>
            <a:ext cx="2971800" cy="1200329"/>
          </a:xfrm>
          <a:prstGeom prst="rect">
            <a:avLst/>
          </a:prstGeom>
          <a:noFill/>
        </p:spPr>
        <p:txBody>
          <a:bodyPr wrap="square" rtlCol="0">
            <a:spAutoFit/>
          </a:bodyPr>
          <a:lstStyle/>
          <a:p>
            <a:r>
              <a:rPr lang="en-US" sz="2400" b="1" dirty="0" smtClean="0"/>
              <a:t>Vegetation should not interfere with instrumentation!</a:t>
            </a:r>
            <a:endParaRPr lang="en-US" sz="2400" b="1"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p:cNvPicPr>
            <a:picLocks noGrp="1" noChangeAspect="1" noChangeArrowheads="1"/>
          </p:cNvPicPr>
          <p:nvPr>
            <p:ph idx="1"/>
          </p:nvPr>
        </p:nvPicPr>
        <p:blipFill>
          <a:blip r:embed="rId2" cstate="print"/>
          <a:srcRect/>
          <a:stretch>
            <a:fillRect/>
          </a:stretch>
        </p:blipFill>
        <p:spPr>
          <a:xfrm>
            <a:off x="0" y="0"/>
            <a:ext cx="5689600" cy="4267200"/>
          </a:xfrm>
        </p:spPr>
      </p:pic>
      <p:pic>
        <p:nvPicPr>
          <p:cNvPr id="52228" name="Picture 3"/>
          <p:cNvPicPr>
            <a:picLocks noChangeAspect="1" noChangeArrowheads="1"/>
          </p:cNvPicPr>
          <p:nvPr/>
        </p:nvPicPr>
        <p:blipFill>
          <a:blip r:embed="rId3" cstate="print"/>
          <a:srcRect/>
          <a:stretch>
            <a:fillRect/>
          </a:stretch>
        </p:blipFill>
        <p:spPr bwMode="auto">
          <a:xfrm>
            <a:off x="4038600" y="3028950"/>
            <a:ext cx="5105400" cy="3829050"/>
          </a:xfrm>
          <a:prstGeom prst="rect">
            <a:avLst/>
          </a:prstGeom>
          <a:noFill/>
          <a:ln w="9525">
            <a:noFill/>
            <a:miter lim="800000"/>
            <a:headEnd/>
            <a:tailEnd/>
          </a:ln>
        </p:spPr>
      </p:pic>
      <p:sp>
        <p:nvSpPr>
          <p:cNvPr id="5" name="TextBox 4"/>
          <p:cNvSpPr txBox="1"/>
          <p:nvPr/>
        </p:nvSpPr>
        <p:spPr>
          <a:xfrm>
            <a:off x="685800" y="4724400"/>
            <a:ext cx="2438400" cy="1200329"/>
          </a:xfrm>
          <a:prstGeom prst="rect">
            <a:avLst/>
          </a:prstGeom>
          <a:noFill/>
        </p:spPr>
        <p:txBody>
          <a:bodyPr wrap="square" rtlCol="0">
            <a:spAutoFit/>
          </a:bodyPr>
          <a:lstStyle/>
          <a:p>
            <a:r>
              <a:rPr lang="en-US" sz="2400" b="1" dirty="0" smtClean="0"/>
              <a:t>Vegetation is too near these structures!</a:t>
            </a:r>
            <a:endParaRPr lang="en-US" sz="2400" b="1"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pic>
        <p:nvPicPr>
          <p:cNvPr id="71683" name="Picture 3"/>
          <p:cNvPicPr>
            <a:picLocks noChangeAspect="1" noChangeArrowheads="1"/>
          </p:cNvPicPr>
          <p:nvPr/>
        </p:nvPicPr>
        <p:blipFill>
          <a:blip r:embed="rId2" cstate="print"/>
          <a:srcRect/>
          <a:stretch>
            <a:fillRect/>
          </a:stretch>
        </p:blipFill>
        <p:spPr bwMode="auto">
          <a:xfrm>
            <a:off x="3454400" y="0"/>
            <a:ext cx="5689600" cy="4267200"/>
          </a:xfrm>
          <a:prstGeom prst="rect">
            <a:avLst/>
          </a:prstGeom>
          <a:noFill/>
          <a:ln w="9525">
            <a:noFill/>
            <a:miter lim="800000"/>
            <a:headEnd/>
            <a:tailEnd/>
          </a:ln>
        </p:spPr>
      </p:pic>
      <p:pic>
        <p:nvPicPr>
          <p:cNvPr id="71684" name="Picture 4"/>
          <p:cNvPicPr>
            <a:picLocks noChangeAspect="1" noChangeArrowheads="1"/>
          </p:cNvPicPr>
          <p:nvPr/>
        </p:nvPicPr>
        <p:blipFill>
          <a:blip r:embed="rId3" cstate="print"/>
          <a:srcRect/>
          <a:stretch>
            <a:fillRect/>
          </a:stretch>
        </p:blipFill>
        <p:spPr bwMode="auto">
          <a:xfrm>
            <a:off x="0" y="0"/>
            <a:ext cx="4495800" cy="3371850"/>
          </a:xfrm>
          <a:prstGeom prst="rect">
            <a:avLst/>
          </a:prstGeom>
          <a:noFill/>
          <a:ln w="9525">
            <a:noFill/>
            <a:miter lim="800000"/>
            <a:headEnd/>
            <a:tailEnd/>
          </a:ln>
        </p:spPr>
      </p:pic>
      <p:pic>
        <p:nvPicPr>
          <p:cNvPr id="71685" name="Content Placeholder 3" descr="KB emb roots"/>
          <p:cNvPicPr>
            <a:picLocks noGrp="1"/>
          </p:cNvPicPr>
          <p:nvPr>
            <p:ph idx="1"/>
          </p:nvPr>
        </p:nvPicPr>
        <p:blipFill>
          <a:blip r:embed="rId4" cstate="print"/>
          <a:srcRect/>
          <a:stretch>
            <a:fillRect/>
          </a:stretch>
        </p:blipFill>
        <p:spPr>
          <a:xfrm>
            <a:off x="2743200" y="3348038"/>
            <a:ext cx="5273675" cy="3509962"/>
          </a:xfrm>
          <a:ln>
            <a:solidFill>
              <a:schemeClr val="accent2"/>
            </a:solidFill>
          </a:ln>
        </p:spPr>
      </p:pic>
      <p:sp>
        <p:nvSpPr>
          <p:cNvPr id="6" name="TextBox 5"/>
          <p:cNvSpPr txBox="1"/>
          <p:nvPr/>
        </p:nvSpPr>
        <p:spPr>
          <a:xfrm>
            <a:off x="304800" y="4191000"/>
            <a:ext cx="2133600" cy="1477328"/>
          </a:xfrm>
          <a:prstGeom prst="rect">
            <a:avLst/>
          </a:prstGeom>
          <a:noFill/>
        </p:spPr>
        <p:txBody>
          <a:bodyPr wrap="square" rtlCol="0">
            <a:spAutoFit/>
          </a:bodyPr>
          <a:lstStyle/>
          <a:p>
            <a:r>
              <a:rPr lang="en-US" b="1" dirty="0" smtClean="0"/>
              <a:t>Root penetration in slopes and embankments may trigger failures!</a:t>
            </a:r>
            <a:endParaRPr lang="en-US" b="1"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87043" name="Text Box 3"/>
          <p:cNvSpPr txBox="1">
            <a:spLocks noChangeArrowheads="1"/>
          </p:cNvSpPr>
          <p:nvPr/>
        </p:nvSpPr>
        <p:spPr bwMode="auto">
          <a:xfrm>
            <a:off x="1393825" y="2354263"/>
            <a:ext cx="184150" cy="457200"/>
          </a:xfrm>
          <a:prstGeom prst="rect">
            <a:avLst/>
          </a:prstGeom>
          <a:noFill/>
          <a:ln w="9525">
            <a:noFill/>
            <a:miter lim="800000"/>
            <a:headEnd/>
            <a:tailEnd/>
          </a:ln>
          <a:effectLst/>
        </p:spPr>
        <p:txBody>
          <a:bodyPr>
            <a:spAutoFit/>
          </a:bodyPr>
          <a:lstStyle/>
          <a:p>
            <a:pPr eaLnBrk="0" hangingPunct="0">
              <a:spcBef>
                <a:spcPct val="50000"/>
              </a:spcBef>
            </a:pPr>
            <a:endParaRPr lang="en-US" sz="2400" dirty="0">
              <a:latin typeface="Times New Roman" pitchFamily="18" charset="0"/>
            </a:endParaRPr>
          </a:p>
        </p:txBody>
      </p:sp>
      <p:sp>
        <p:nvSpPr>
          <p:cNvPr id="87044" name="Text Box 4"/>
          <p:cNvSpPr txBox="1">
            <a:spLocks noChangeArrowheads="1"/>
          </p:cNvSpPr>
          <p:nvPr/>
        </p:nvSpPr>
        <p:spPr bwMode="auto">
          <a:xfrm>
            <a:off x="2057400" y="2514600"/>
            <a:ext cx="6553200" cy="1006475"/>
          </a:xfrm>
          <a:prstGeom prst="rect">
            <a:avLst/>
          </a:prstGeom>
          <a:noFill/>
          <a:ln w="9525">
            <a:noFill/>
            <a:miter lim="800000"/>
            <a:headEnd/>
            <a:tailEnd/>
          </a:ln>
          <a:effectLst/>
        </p:spPr>
        <p:txBody>
          <a:bodyPr>
            <a:spAutoFit/>
          </a:bodyPr>
          <a:lstStyle/>
          <a:p>
            <a:pPr eaLnBrk="0" hangingPunct="0">
              <a:lnSpc>
                <a:spcPct val="150000"/>
              </a:lnSpc>
            </a:pPr>
            <a:endParaRPr lang="en-US" sz="4000" dirty="0">
              <a:latin typeface="Times New Roman" pitchFamily="18" charset="0"/>
            </a:endParaRPr>
          </a:p>
        </p:txBody>
      </p:sp>
      <p:pic>
        <p:nvPicPr>
          <p:cNvPr id="87045" name="Picture 5" descr="SeepageThruRoots"/>
          <p:cNvPicPr>
            <a:picLocks noChangeAspect="1" noChangeArrowheads="1"/>
          </p:cNvPicPr>
          <p:nvPr/>
        </p:nvPicPr>
        <p:blipFill>
          <a:blip r:embed="rId3" cstate="print"/>
          <a:srcRect/>
          <a:stretch>
            <a:fillRect/>
          </a:stretch>
        </p:blipFill>
        <p:spPr bwMode="auto">
          <a:xfrm>
            <a:off x="1143000" y="1600200"/>
            <a:ext cx="6864350" cy="4438650"/>
          </a:xfrm>
          <a:prstGeom prst="rect">
            <a:avLst/>
          </a:prstGeom>
          <a:noFill/>
        </p:spPr>
      </p:pic>
      <p:sp>
        <p:nvSpPr>
          <p:cNvPr id="7"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mj-lt"/>
                <a:ea typeface="+mj-ea"/>
                <a:cs typeface="+mj-cs"/>
              </a:rPr>
              <a:t>Seepage/Piping</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buSzPct val="100000"/>
              <a:defRPr/>
            </a:pPr>
            <a:r>
              <a:rPr lang="en-US" sz="3600" dirty="0" smtClean="0"/>
              <a:t>Classification</a:t>
            </a:r>
            <a:endParaRPr lang="en-US" sz="3600" b="1" dirty="0" smtClean="0">
              <a:solidFill>
                <a:srgbClr val="FF0000"/>
              </a:solidFill>
            </a:endParaRPr>
          </a:p>
          <a:p>
            <a:pPr lvl="0">
              <a:buSzPct val="100000"/>
              <a:defRPr/>
            </a:pPr>
            <a:r>
              <a:rPr lang="en-US" sz="3600" dirty="0" smtClean="0"/>
              <a:t>Parts of a Dam</a:t>
            </a:r>
          </a:p>
          <a:p>
            <a:pPr lvl="0">
              <a:buClr>
                <a:schemeClr val="tx1"/>
              </a:buClr>
              <a:defRPr/>
            </a:pPr>
            <a:r>
              <a:rPr lang="en-US" sz="3600" dirty="0" smtClean="0"/>
              <a:t>Seepage Control Measures </a:t>
            </a:r>
          </a:p>
          <a:p>
            <a:pPr lvl="0">
              <a:buClr>
                <a:schemeClr val="tx1"/>
              </a:buClr>
              <a:defRPr/>
            </a:pPr>
            <a:r>
              <a:rPr lang="en-US" sz="3600" dirty="0" smtClean="0"/>
              <a:t>Instrumentation</a:t>
            </a:r>
          </a:p>
          <a:p>
            <a:pPr lvl="0">
              <a:buClr>
                <a:schemeClr val="tx1"/>
              </a:buClr>
              <a:defRPr/>
            </a:pPr>
            <a:r>
              <a:rPr lang="en-US" sz="3600" dirty="0" smtClean="0"/>
              <a:t>Features of a Dam</a:t>
            </a:r>
          </a:p>
          <a:p>
            <a:pPr lvl="0">
              <a:buClr>
                <a:schemeClr val="tx1"/>
              </a:buClr>
              <a:defRPr/>
            </a:pPr>
            <a:r>
              <a:rPr lang="en-US" sz="3600" dirty="0" smtClean="0"/>
              <a:t>Issues Leading to Dam Failure</a:t>
            </a:r>
            <a:endParaRPr lang="en-US" sz="2000" dirty="0" smtClean="0">
              <a:solidFill>
                <a:schemeClr val="tx2"/>
              </a:solidFill>
              <a:effectLst>
                <a:outerShdw blurRad="38100" dist="38100" dir="2700000" algn="tl">
                  <a:srgbClr val="000000">
                    <a:alpha val="43137"/>
                  </a:srgbClr>
                </a:outerShdw>
              </a:effectLst>
              <a:latin typeface="Arial" pitchFamily="34" charset="0"/>
              <a:cs typeface="Arial" pitchFamily="34" charset="0"/>
            </a:endParaRPr>
          </a:p>
          <a:p>
            <a:pPr lvl="0">
              <a:buClr>
                <a:schemeClr val="tx1"/>
              </a:buClr>
              <a:defRPr/>
            </a:pPr>
            <a:r>
              <a:rPr lang="en-US" sz="3600" b="1" dirty="0" smtClean="0">
                <a:solidFill>
                  <a:srgbClr val="FF0000"/>
                </a:solidFill>
              </a:rPr>
              <a:t>Risk Terminology</a:t>
            </a:r>
            <a:endParaRPr lang="en-US" sz="3200" b="1" dirty="0" smtClean="0">
              <a:solidFill>
                <a:srgbClr val="FF0000"/>
              </a:solidFill>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145</a:t>
            </a:fld>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Potential Failure Mode</a:t>
            </a:r>
            <a:endParaRPr lang="en-US" sz="4000" b="1" dirty="0">
              <a:effectLst>
                <a:outerShdw blurRad="38100" dist="38100" dir="2700000" algn="tl">
                  <a:srgbClr val="000000">
                    <a:alpha val="43137"/>
                  </a:srgbClr>
                </a:outerShdw>
              </a:effectLst>
            </a:endParaRPr>
          </a:p>
        </p:txBody>
      </p:sp>
      <p:sp>
        <p:nvSpPr>
          <p:cNvPr id="86019" name="Content Placeholder 2"/>
          <p:cNvSpPr>
            <a:spLocks noGrp="1"/>
          </p:cNvSpPr>
          <p:nvPr>
            <p:ph idx="1"/>
          </p:nvPr>
        </p:nvSpPr>
        <p:spPr>
          <a:xfrm>
            <a:off x="457200" y="1600200"/>
            <a:ext cx="8229600" cy="4724400"/>
          </a:xfrm>
        </p:spPr>
        <p:txBody>
          <a:bodyPr/>
          <a:lstStyle/>
          <a:p>
            <a:pPr eaLnBrk="0" hangingPunct="0">
              <a:spcBef>
                <a:spcPct val="50000"/>
              </a:spcBef>
            </a:pPr>
            <a:r>
              <a:rPr lang="en-US" sz="2800" b="1" dirty="0" smtClean="0">
                <a:cs typeface="Arial" charset="0"/>
              </a:rPr>
              <a:t>Potential Failure Mode – </a:t>
            </a:r>
            <a:r>
              <a:rPr lang="en-US" sz="2800" dirty="0" smtClean="0">
                <a:cs typeface="Arial" charset="0"/>
              </a:rPr>
              <a:t>A way that failure can occur.  Determined by which element or component failures must occur to cause loss of a system or subsystem that could result in a dam failure.</a:t>
            </a:r>
          </a:p>
          <a:p>
            <a:pPr eaLnBrk="0" hangingPunct="0">
              <a:spcBef>
                <a:spcPct val="50000"/>
              </a:spcBef>
            </a:pPr>
            <a:r>
              <a:rPr lang="en-US" sz="2800" b="1" dirty="0" smtClean="0">
                <a:cs typeface="Arial" charset="0"/>
              </a:rPr>
              <a:t>Potential Failure Mode Analysis (PFMA) – </a:t>
            </a:r>
            <a:r>
              <a:rPr lang="en-US" sz="2800" dirty="0" smtClean="0">
                <a:cs typeface="Arial" charset="0"/>
              </a:rPr>
              <a:t>A determination of all of the ways that a dam might fail; conducted by a multi-disciplinary team of people.  Team reviews all data and seek to quantify risk associated with the structure.</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Risk Assessment</a:t>
            </a:r>
            <a:endParaRPr lang="en-US" sz="4000" b="1" dirty="0">
              <a:effectLst>
                <a:outerShdw blurRad="38100" dist="38100" dir="2700000" algn="tl">
                  <a:srgbClr val="000000">
                    <a:alpha val="43137"/>
                  </a:srgbClr>
                </a:outerShdw>
              </a:effectLst>
            </a:endParaRPr>
          </a:p>
        </p:txBody>
      </p:sp>
      <p:sp>
        <p:nvSpPr>
          <p:cNvPr id="86019" name="Content Placeholder 2"/>
          <p:cNvSpPr>
            <a:spLocks noGrp="1"/>
          </p:cNvSpPr>
          <p:nvPr>
            <p:ph idx="1"/>
          </p:nvPr>
        </p:nvSpPr>
        <p:spPr>
          <a:xfrm>
            <a:off x="457200" y="1600200"/>
            <a:ext cx="8229600" cy="4419600"/>
          </a:xfrm>
        </p:spPr>
        <p:txBody>
          <a:bodyPr/>
          <a:lstStyle/>
          <a:p>
            <a:r>
              <a:rPr lang="en-US" sz="2800" dirty="0" smtClean="0"/>
              <a:t>Many fancy methods used to evaluate how much risk a dam poses to various stakeholders, including the downstream population.</a:t>
            </a:r>
          </a:p>
          <a:p>
            <a:endParaRPr lang="en-US" sz="2800" dirty="0" smtClean="0"/>
          </a:p>
          <a:p>
            <a:r>
              <a:rPr lang="en-US" sz="2800" dirty="0" smtClean="0"/>
              <a:t>Usually done by groups of risk-experienced folks with all the relevant data they can get.</a:t>
            </a:r>
          </a:p>
          <a:p>
            <a:endParaRPr lang="en-US" sz="2800" dirty="0" smtClean="0"/>
          </a:p>
          <a:p>
            <a:r>
              <a:rPr lang="en-US" sz="2800" dirty="0" smtClean="0"/>
              <a:t>Provides the basis for informed decisions about courses of action for dams that are so evaluated.</a:t>
            </a:r>
          </a:p>
          <a:p>
            <a:endParaRPr lang="en-US" sz="2800" dirty="0"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Dam Safety Classification System (DSAC)</a:t>
            </a:r>
            <a:endParaRPr lang="en-US" sz="4000" b="1" dirty="0">
              <a:effectLst>
                <a:outerShdw blurRad="38100" dist="38100" dir="2700000" algn="tl">
                  <a:srgbClr val="000000">
                    <a:alpha val="43137"/>
                  </a:srgbClr>
                </a:outerShdw>
              </a:effectLst>
            </a:endParaRPr>
          </a:p>
        </p:txBody>
      </p:sp>
      <p:sp>
        <p:nvSpPr>
          <p:cNvPr id="86019" name="Content Placeholder 2"/>
          <p:cNvSpPr>
            <a:spLocks noGrp="1"/>
          </p:cNvSpPr>
          <p:nvPr>
            <p:ph idx="1"/>
          </p:nvPr>
        </p:nvSpPr>
        <p:spPr>
          <a:xfrm>
            <a:off x="457200" y="1600200"/>
            <a:ext cx="8229600" cy="4572000"/>
          </a:xfrm>
        </p:spPr>
        <p:txBody>
          <a:bodyPr/>
          <a:lstStyle/>
          <a:p>
            <a:pPr eaLnBrk="0" hangingPunct="0">
              <a:spcBef>
                <a:spcPct val="50000"/>
              </a:spcBef>
            </a:pPr>
            <a:r>
              <a:rPr lang="en-US" sz="2800" dirty="0" smtClean="0">
                <a:cs typeface="Arial" charset="0"/>
              </a:rPr>
              <a:t>A relative classification of how safe or unsafe a dam is in accordance with consistent and systematic guidelines to address dam safety issues and deficiencies outlined on the DSAC Chart.</a:t>
            </a:r>
          </a:p>
          <a:p>
            <a:pPr lvl="1" eaLnBrk="0" hangingPunct="0">
              <a:buClr>
                <a:srgbClr val="FF6600"/>
              </a:buClr>
              <a:buSzPct val="140000"/>
              <a:buFontTx/>
              <a:buChar char="•"/>
            </a:pPr>
            <a:endParaRPr lang="en-US" sz="1600" b="1" dirty="0" smtClean="0">
              <a:cs typeface="Arial" charset="0"/>
            </a:endParaRPr>
          </a:p>
          <a:p>
            <a:pPr marL="2743200" lvl="1" eaLnBrk="0" hangingPunct="0">
              <a:spcBef>
                <a:spcPts val="0"/>
              </a:spcBef>
              <a:buSzPct val="100000"/>
              <a:buFont typeface="Wingdings" pitchFamily="2" charset="2"/>
              <a:buChar char="§"/>
            </a:pPr>
            <a:r>
              <a:rPr lang="en-US" sz="2400" dirty="0" smtClean="0">
                <a:cs typeface="Arial" charset="0"/>
              </a:rPr>
              <a:t>DSAC I </a:t>
            </a:r>
          </a:p>
          <a:p>
            <a:pPr marL="2743200" lvl="1" eaLnBrk="0" hangingPunct="0">
              <a:spcBef>
                <a:spcPts val="0"/>
              </a:spcBef>
              <a:buSzPct val="100000"/>
              <a:buFont typeface="Wingdings" pitchFamily="2" charset="2"/>
              <a:buChar char="§"/>
            </a:pPr>
            <a:r>
              <a:rPr lang="en-US" sz="2400" dirty="0" smtClean="0">
                <a:cs typeface="Arial" charset="0"/>
              </a:rPr>
              <a:t>DSAC II</a:t>
            </a:r>
          </a:p>
          <a:p>
            <a:pPr marL="2743200" lvl="1" eaLnBrk="0" hangingPunct="0">
              <a:spcBef>
                <a:spcPts val="0"/>
              </a:spcBef>
              <a:buSzPct val="100000"/>
              <a:buFont typeface="Wingdings" pitchFamily="2" charset="2"/>
              <a:buChar char="§"/>
            </a:pPr>
            <a:r>
              <a:rPr lang="en-US" sz="2400" dirty="0" smtClean="0">
                <a:cs typeface="Arial" charset="0"/>
              </a:rPr>
              <a:t>DSAC III</a:t>
            </a:r>
          </a:p>
          <a:p>
            <a:pPr marL="2743200" lvl="1" eaLnBrk="0" hangingPunct="0">
              <a:spcBef>
                <a:spcPts val="0"/>
              </a:spcBef>
              <a:buSzPct val="100000"/>
              <a:buFont typeface="Wingdings" pitchFamily="2" charset="2"/>
              <a:buChar char="§"/>
            </a:pPr>
            <a:r>
              <a:rPr lang="en-US" sz="2400" dirty="0" smtClean="0">
                <a:cs typeface="Arial" charset="0"/>
              </a:rPr>
              <a:t>DSAC IV</a:t>
            </a:r>
          </a:p>
          <a:p>
            <a:pPr marL="2743200" lvl="1" eaLnBrk="0" hangingPunct="0">
              <a:spcBef>
                <a:spcPts val="0"/>
              </a:spcBef>
              <a:buSzPct val="100000"/>
              <a:buFont typeface="Wingdings" pitchFamily="2" charset="2"/>
              <a:buChar char="§"/>
            </a:pPr>
            <a:r>
              <a:rPr lang="en-US" sz="2400" dirty="0" smtClean="0">
                <a:cs typeface="Arial" charset="0"/>
              </a:rPr>
              <a:t>DSAC  V</a:t>
            </a:r>
            <a:endParaRPr lang="en-US" sz="2400" dirty="0">
              <a:cs typeface="Arial"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Classification</a:t>
            </a:r>
            <a:br>
              <a:rPr lang="en-US" b="1" dirty="0" smtClean="0">
                <a:effectLst>
                  <a:outerShdw blurRad="38100" dist="38100" dir="2700000" algn="tl">
                    <a:srgbClr val="000000">
                      <a:alpha val="43137"/>
                    </a:srgbClr>
                  </a:outerShdw>
                </a:effectLst>
                <a:latin typeface="Arial" pitchFamily="34" charset="0"/>
                <a:cs typeface="Arial" pitchFamily="34" charset="0"/>
              </a:rPr>
            </a:br>
            <a:r>
              <a:rPr lang="en-US" sz="2700" b="1" dirty="0" smtClean="0">
                <a:effectLst>
                  <a:outerShdw blurRad="38100" dist="38100" dir="2700000" algn="tl">
                    <a:srgbClr val="000000">
                      <a:alpha val="43137"/>
                    </a:srgbClr>
                  </a:outerShdw>
                </a:effectLst>
                <a:latin typeface="Arial" pitchFamily="34" charset="0"/>
                <a:cs typeface="Arial" pitchFamily="34" charset="0"/>
              </a:rPr>
              <a:t>Hazard Potential</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15</a:t>
            </a:fld>
            <a:endParaRPr lang="en-US"/>
          </a:p>
        </p:txBody>
      </p:sp>
      <p:pic>
        <p:nvPicPr>
          <p:cNvPr id="186369" name="Picture 1"/>
          <p:cNvPicPr>
            <a:picLocks noGrp="1" noChangeAspect="1" noChangeArrowheads="1"/>
          </p:cNvPicPr>
          <p:nvPr>
            <p:ph idx="1"/>
          </p:nvPr>
        </p:nvPicPr>
        <p:blipFill>
          <a:blip r:embed="rId2" cstate="print"/>
          <a:srcRect/>
          <a:stretch>
            <a:fillRect/>
          </a:stretch>
        </p:blipFill>
        <p:spPr bwMode="auto">
          <a:xfrm>
            <a:off x="-1" y="3012904"/>
            <a:ext cx="9144001" cy="2016296"/>
          </a:xfrm>
          <a:prstGeom prst="rect">
            <a:avLst/>
          </a:prstGeom>
          <a:noFill/>
          <a:ln w="9525">
            <a:noFill/>
            <a:miter lim="800000"/>
            <a:headEnd/>
            <a:tailEnd/>
          </a:ln>
        </p:spPr>
      </p:pic>
      <p:sp>
        <p:nvSpPr>
          <p:cNvPr id="6" name="TextBox 5"/>
          <p:cNvSpPr txBox="1"/>
          <p:nvPr/>
        </p:nvSpPr>
        <p:spPr>
          <a:xfrm>
            <a:off x="457200" y="2133600"/>
            <a:ext cx="8229600" cy="646331"/>
          </a:xfrm>
          <a:prstGeom prst="rect">
            <a:avLst/>
          </a:prstGeom>
          <a:noFill/>
        </p:spPr>
        <p:txBody>
          <a:bodyPr wrap="square" rtlCol="0">
            <a:spAutoFit/>
          </a:bodyPr>
          <a:lstStyle/>
          <a:p>
            <a:r>
              <a:rPr lang="en-US" dirty="0" smtClean="0"/>
              <a:t>Federal Emergency Management Agency (FEMA) Publication 333 – Federal Guidelines for Dam Safety:  Hazard Potential Classification System for Dams </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Issue Evaluation Study</a:t>
            </a:r>
            <a:endParaRPr lang="en-US" sz="4000" b="1" dirty="0">
              <a:effectLst>
                <a:outerShdw blurRad="38100" dist="38100" dir="2700000" algn="tl">
                  <a:srgbClr val="000000">
                    <a:alpha val="43137"/>
                  </a:srgbClr>
                </a:outerShdw>
              </a:effectLst>
            </a:endParaRPr>
          </a:p>
        </p:txBody>
      </p:sp>
      <p:sp>
        <p:nvSpPr>
          <p:cNvPr id="86019" name="Content Placeholder 2"/>
          <p:cNvSpPr>
            <a:spLocks noGrp="1"/>
          </p:cNvSpPr>
          <p:nvPr>
            <p:ph idx="1"/>
          </p:nvPr>
        </p:nvSpPr>
        <p:spPr>
          <a:xfrm>
            <a:off x="457200" y="1600200"/>
            <a:ext cx="8229600" cy="4572000"/>
          </a:xfrm>
        </p:spPr>
        <p:txBody>
          <a:bodyPr/>
          <a:lstStyle/>
          <a:p>
            <a:pPr eaLnBrk="0" hangingPunct="0">
              <a:spcBef>
                <a:spcPct val="50000"/>
              </a:spcBef>
              <a:buFont typeface="Arial" charset="0"/>
              <a:buChar char="•"/>
            </a:pPr>
            <a:r>
              <a:rPr lang="en-US" sz="2800" dirty="0" smtClean="0">
                <a:cs typeface="Arial" charset="0"/>
              </a:rPr>
              <a:t>Used to determine the nature and degree of urgency of dam safety concerns.</a:t>
            </a:r>
          </a:p>
          <a:p>
            <a:pPr eaLnBrk="0" hangingPunct="0">
              <a:spcBef>
                <a:spcPct val="50000"/>
              </a:spcBef>
              <a:buFont typeface="Arial" charset="0"/>
              <a:buChar char="•"/>
            </a:pPr>
            <a:r>
              <a:rPr lang="en-US" sz="2800" dirty="0" smtClean="0">
                <a:cs typeface="Arial" charset="0"/>
              </a:rPr>
              <a:t>A more detailed risk assessment than used in SPRA that will enable informed decisions about further investigations.</a:t>
            </a:r>
          </a:p>
          <a:p>
            <a:pPr eaLnBrk="0" hangingPunct="0">
              <a:spcBef>
                <a:spcPct val="50000"/>
              </a:spcBef>
              <a:buFont typeface="Arial" charset="0"/>
              <a:buChar char="•"/>
            </a:pPr>
            <a:r>
              <a:rPr lang="en-US" sz="2800" dirty="0" smtClean="0">
                <a:cs typeface="Arial" charset="0"/>
              </a:rPr>
              <a:t>Level of detail is that need to justify the decision to pursue or not pursue a DSMS.</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Interim Risk Reduction Measures</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(IRRMs)</a:t>
            </a:r>
            <a:endParaRPr lang="en-US" sz="2800" b="1" dirty="0">
              <a:effectLst>
                <a:outerShdw blurRad="38100" dist="38100" dir="2700000" algn="tl">
                  <a:srgbClr val="000000">
                    <a:alpha val="43137"/>
                  </a:srgbClr>
                </a:outerShdw>
              </a:effectLst>
            </a:endParaRPr>
          </a:p>
        </p:txBody>
      </p:sp>
      <p:sp>
        <p:nvSpPr>
          <p:cNvPr id="86019" name="Content Placeholder 2"/>
          <p:cNvSpPr>
            <a:spLocks noGrp="1"/>
          </p:cNvSpPr>
          <p:nvPr>
            <p:ph idx="1"/>
          </p:nvPr>
        </p:nvSpPr>
        <p:spPr>
          <a:xfrm>
            <a:off x="457200" y="1600200"/>
            <a:ext cx="8229600" cy="4114800"/>
          </a:xfrm>
        </p:spPr>
        <p:txBody>
          <a:bodyPr/>
          <a:lstStyle/>
          <a:p>
            <a:pPr eaLnBrk="0" hangingPunct="0">
              <a:spcBef>
                <a:spcPct val="50000"/>
              </a:spcBef>
            </a:pPr>
            <a:r>
              <a:rPr lang="en-US" sz="2800" dirty="0" smtClean="0">
                <a:cs typeface="Arial" charset="0"/>
              </a:rPr>
              <a:t>Temporary measures to make your unsafe dam more safe or reduce the risk it imposes.</a:t>
            </a:r>
          </a:p>
          <a:p>
            <a:pPr eaLnBrk="0" hangingPunct="0">
              <a:spcBef>
                <a:spcPct val="50000"/>
              </a:spcBef>
            </a:pPr>
            <a:r>
              <a:rPr lang="en-US" sz="2800" dirty="0" smtClean="0">
                <a:cs typeface="Arial" charset="0"/>
              </a:rPr>
              <a:t>Examples:</a:t>
            </a:r>
          </a:p>
          <a:p>
            <a:pPr lvl="1" eaLnBrk="0" hangingPunct="0">
              <a:spcBef>
                <a:spcPct val="50000"/>
              </a:spcBef>
              <a:buFont typeface="Wingdings" pitchFamily="2" charset="2"/>
              <a:buChar char="§"/>
            </a:pPr>
            <a:r>
              <a:rPr lang="en-US" sz="2400" dirty="0" smtClean="0">
                <a:cs typeface="Arial" charset="0"/>
              </a:rPr>
              <a:t>Pool Restriction</a:t>
            </a:r>
          </a:p>
          <a:p>
            <a:pPr lvl="1" eaLnBrk="0" hangingPunct="0">
              <a:spcBef>
                <a:spcPct val="50000"/>
              </a:spcBef>
              <a:buFont typeface="Wingdings" pitchFamily="2" charset="2"/>
              <a:buChar char="§"/>
            </a:pPr>
            <a:r>
              <a:rPr lang="en-US" sz="2400" dirty="0" smtClean="0">
                <a:cs typeface="Arial" charset="0"/>
              </a:rPr>
              <a:t>Increased surveillance and instrumentation</a:t>
            </a:r>
          </a:p>
          <a:p>
            <a:pPr lvl="1" eaLnBrk="0" hangingPunct="0">
              <a:spcBef>
                <a:spcPct val="50000"/>
              </a:spcBef>
              <a:buFont typeface="Wingdings" pitchFamily="2" charset="2"/>
              <a:buChar char="§"/>
            </a:pPr>
            <a:r>
              <a:rPr lang="en-US" sz="2400" dirty="0" smtClean="0">
                <a:cs typeface="Arial" charset="0"/>
              </a:rPr>
              <a:t>Monitoring</a:t>
            </a:r>
          </a:p>
          <a:p>
            <a:pPr lvl="1" eaLnBrk="0" hangingPunct="0">
              <a:spcBef>
                <a:spcPct val="50000"/>
              </a:spcBef>
              <a:buFont typeface="Wingdings" pitchFamily="2" charset="2"/>
              <a:buChar char="§"/>
            </a:pPr>
            <a:r>
              <a:rPr lang="en-US" sz="2400" dirty="0" smtClean="0">
                <a:cs typeface="Arial" charset="0"/>
              </a:rPr>
              <a:t>Public awareness program</a:t>
            </a:r>
          </a:p>
          <a:p>
            <a:endParaRPr lang="en-US" sz="2800" dirty="0"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Periodic Assessment</a:t>
            </a:r>
            <a:endParaRPr lang="en-US" sz="4000" b="1" dirty="0">
              <a:effectLst>
                <a:outerShdw blurRad="38100" dist="38100" dir="2700000" algn="tl">
                  <a:srgbClr val="000000">
                    <a:alpha val="43137"/>
                  </a:srgbClr>
                </a:outerShdw>
              </a:effectLst>
            </a:endParaRPr>
          </a:p>
        </p:txBody>
      </p:sp>
      <p:sp>
        <p:nvSpPr>
          <p:cNvPr id="86019" name="Content Placeholder 2"/>
          <p:cNvSpPr>
            <a:spLocks noGrp="1"/>
          </p:cNvSpPr>
          <p:nvPr>
            <p:ph idx="1"/>
          </p:nvPr>
        </p:nvSpPr>
        <p:spPr>
          <a:xfrm>
            <a:off x="457200" y="1600200"/>
            <a:ext cx="8229600" cy="4572000"/>
          </a:xfrm>
        </p:spPr>
        <p:txBody>
          <a:bodyPr/>
          <a:lstStyle/>
          <a:p>
            <a:pPr eaLnBrk="0" hangingPunct="0">
              <a:spcBef>
                <a:spcPct val="50000"/>
              </a:spcBef>
              <a:buFont typeface="Arial" charset="0"/>
              <a:buChar char="•"/>
            </a:pPr>
            <a:r>
              <a:rPr lang="en-US" sz="2800" dirty="0" smtClean="0">
                <a:cs typeface="Arial" charset="0"/>
              </a:rPr>
              <a:t>A combination of periodic inspection, potential failure modes analysis, and risk assessment with minimum consequence data.</a:t>
            </a:r>
          </a:p>
          <a:p>
            <a:pPr eaLnBrk="0" hangingPunct="0">
              <a:spcBef>
                <a:spcPct val="50000"/>
              </a:spcBef>
              <a:buFont typeface="Arial" charset="0"/>
              <a:buChar char="•"/>
            </a:pPr>
            <a:r>
              <a:rPr lang="en-US" sz="2800" dirty="0" smtClean="0">
                <a:cs typeface="Arial" charset="0"/>
              </a:rPr>
              <a:t>Used to confirm DSAC classification, justify IRRMs, provide input for risk education measures, and determine need and priority for an IES.</a:t>
            </a:r>
          </a:p>
          <a:p>
            <a:pPr eaLnBrk="0" hangingPunct="0">
              <a:spcBef>
                <a:spcPct val="50000"/>
              </a:spcBef>
              <a:buFont typeface="Arial" charset="0"/>
              <a:buChar char="•"/>
            </a:pPr>
            <a:r>
              <a:rPr lang="en-US" sz="2800" dirty="0" smtClean="0">
                <a:cs typeface="Arial" charset="0"/>
              </a:rPr>
              <a:t>Confirm that the USACE dam safety guidelines are being met.</a:t>
            </a:r>
          </a:p>
          <a:p>
            <a:endParaRPr lang="en-US" sz="2800" dirty="0"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Acceptable Risks</a:t>
            </a:r>
            <a:endParaRPr lang="en-US" sz="4000" b="1" dirty="0">
              <a:effectLst>
                <a:outerShdw blurRad="38100" dist="38100" dir="2700000" algn="tl">
                  <a:srgbClr val="000000">
                    <a:alpha val="43137"/>
                  </a:srgbClr>
                </a:outerShdw>
              </a:effectLst>
            </a:endParaRPr>
          </a:p>
        </p:txBody>
      </p:sp>
      <p:sp>
        <p:nvSpPr>
          <p:cNvPr id="92163" name="Content Placeholder 2"/>
          <p:cNvSpPr>
            <a:spLocks noGrp="1"/>
          </p:cNvSpPr>
          <p:nvPr>
            <p:ph idx="1"/>
          </p:nvPr>
        </p:nvSpPr>
        <p:spPr>
          <a:xfrm>
            <a:off x="457200" y="1600200"/>
            <a:ext cx="8229600" cy="4343400"/>
          </a:xfrm>
        </p:spPr>
        <p:txBody>
          <a:bodyPr/>
          <a:lstStyle/>
          <a:p>
            <a:pPr>
              <a:spcBef>
                <a:spcPct val="50000"/>
              </a:spcBef>
            </a:pPr>
            <a:r>
              <a:rPr lang="en-US" sz="2400" dirty="0" smtClean="0"/>
              <a:t>Risks that people know about and are prepared to accept.</a:t>
            </a:r>
          </a:p>
          <a:p>
            <a:pPr>
              <a:spcBef>
                <a:spcPct val="50000"/>
              </a:spcBef>
            </a:pPr>
            <a:r>
              <a:rPr lang="en-US" sz="2400" dirty="0" smtClean="0"/>
              <a:t>Insignificant and adequately controlled and no further action is required to reduce them.</a:t>
            </a:r>
          </a:p>
          <a:p>
            <a:pPr>
              <a:spcBef>
                <a:spcPct val="50000"/>
              </a:spcBef>
            </a:pPr>
            <a:r>
              <a:rPr lang="en-US" sz="2400" dirty="0" smtClean="0"/>
              <a:t>Examples:</a:t>
            </a:r>
          </a:p>
          <a:p>
            <a:pPr lvl="1">
              <a:spcBef>
                <a:spcPct val="50000"/>
              </a:spcBef>
              <a:buFont typeface="Wingdings" pitchFamily="2" charset="2"/>
              <a:buChar char="§"/>
            </a:pPr>
            <a:r>
              <a:rPr lang="en-US" sz="2400" dirty="0" smtClean="0"/>
              <a:t>Having electrical service in your home</a:t>
            </a:r>
          </a:p>
          <a:p>
            <a:pPr lvl="1">
              <a:spcBef>
                <a:spcPct val="50000"/>
              </a:spcBef>
              <a:buFont typeface="Wingdings" pitchFamily="2" charset="2"/>
              <a:buChar char="§"/>
            </a:pPr>
            <a:r>
              <a:rPr lang="en-US" sz="2400" dirty="0" smtClean="0"/>
              <a:t>Riding in a modern elevator</a:t>
            </a:r>
          </a:p>
          <a:p>
            <a:pPr lvl="1">
              <a:spcBef>
                <a:spcPct val="50000"/>
              </a:spcBef>
              <a:buFont typeface="Wingdings" pitchFamily="2" charset="2"/>
              <a:buChar char="§"/>
            </a:pPr>
            <a:r>
              <a:rPr lang="en-US" sz="2400" dirty="0" smtClean="0"/>
              <a:t>Using power tools or a modern lawn mower</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Tolerable Risks</a:t>
            </a:r>
            <a:endParaRPr lang="en-US" sz="4000" b="1" dirty="0">
              <a:effectLst>
                <a:outerShdw blurRad="38100" dist="38100" dir="2700000" algn="tl">
                  <a:srgbClr val="000000">
                    <a:alpha val="43137"/>
                  </a:srgbClr>
                </a:outerShdw>
              </a:effectLst>
            </a:endParaRPr>
          </a:p>
        </p:txBody>
      </p:sp>
      <p:sp>
        <p:nvSpPr>
          <p:cNvPr id="93187" name="Content Placeholder 2"/>
          <p:cNvSpPr>
            <a:spLocks noGrp="1"/>
          </p:cNvSpPr>
          <p:nvPr>
            <p:ph idx="1"/>
          </p:nvPr>
        </p:nvSpPr>
        <p:spPr/>
        <p:txBody>
          <a:bodyPr/>
          <a:lstStyle/>
          <a:p>
            <a:pPr>
              <a:spcBef>
                <a:spcPct val="50000"/>
              </a:spcBef>
            </a:pPr>
            <a:r>
              <a:rPr lang="en-US" sz="2400" dirty="0" smtClean="0"/>
              <a:t>Risks that people will accept to obtain given benefits, provided the risk is known and adequately controlled.</a:t>
            </a:r>
          </a:p>
          <a:p>
            <a:pPr>
              <a:spcBef>
                <a:spcPct val="50000"/>
              </a:spcBef>
            </a:pPr>
            <a:r>
              <a:rPr lang="en-US" sz="2400" dirty="0" smtClean="0"/>
              <a:t>NOT IGNORED but periodically reviewed and reduced as practicable.</a:t>
            </a:r>
          </a:p>
          <a:p>
            <a:pPr>
              <a:spcBef>
                <a:spcPct val="50000"/>
              </a:spcBef>
            </a:pPr>
            <a:r>
              <a:rPr lang="en-US" sz="2400" dirty="0" smtClean="0"/>
              <a:t>Examples:</a:t>
            </a:r>
          </a:p>
          <a:p>
            <a:pPr lvl="1">
              <a:spcBef>
                <a:spcPct val="50000"/>
              </a:spcBef>
              <a:buFont typeface="Wingdings" pitchFamily="2" charset="2"/>
              <a:buChar char="§"/>
            </a:pPr>
            <a:r>
              <a:rPr lang="en-US" sz="2400" dirty="0" smtClean="0"/>
              <a:t>Flying in a passenger airliner</a:t>
            </a:r>
          </a:p>
          <a:p>
            <a:pPr lvl="1">
              <a:spcBef>
                <a:spcPct val="50000"/>
              </a:spcBef>
              <a:buFont typeface="Wingdings" pitchFamily="2" charset="2"/>
              <a:buChar char="§"/>
            </a:pPr>
            <a:r>
              <a:rPr lang="en-US" sz="2400" dirty="0" smtClean="0"/>
              <a:t>Driving an automobile</a:t>
            </a:r>
          </a:p>
          <a:p>
            <a:pPr lvl="1">
              <a:spcBef>
                <a:spcPct val="50000"/>
              </a:spcBef>
              <a:buFont typeface="Wingdings" pitchFamily="2" charset="2"/>
              <a:buChar char="§"/>
            </a:pPr>
            <a:r>
              <a:rPr lang="en-US" sz="2400" dirty="0" smtClean="0"/>
              <a:t>Living by the seashore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Tolerable Risk Guidelines</a:t>
            </a:r>
            <a:endParaRPr lang="en-US" sz="4000" b="1" dirty="0">
              <a:effectLst>
                <a:outerShdw blurRad="38100" dist="38100" dir="2700000" algn="tl">
                  <a:srgbClr val="000000">
                    <a:alpha val="43137"/>
                  </a:srgbClr>
                </a:outerShdw>
              </a:effectLst>
            </a:endParaRPr>
          </a:p>
        </p:txBody>
      </p:sp>
      <p:sp>
        <p:nvSpPr>
          <p:cNvPr id="94211" name="Content Placeholder 2"/>
          <p:cNvSpPr>
            <a:spLocks noGrp="1"/>
          </p:cNvSpPr>
          <p:nvPr>
            <p:ph idx="1"/>
          </p:nvPr>
        </p:nvSpPr>
        <p:spPr>
          <a:xfrm>
            <a:off x="457200" y="1600200"/>
            <a:ext cx="8229600" cy="4343400"/>
          </a:xfrm>
        </p:spPr>
        <p:txBody>
          <a:bodyPr/>
          <a:lstStyle/>
          <a:p>
            <a:pPr>
              <a:spcBef>
                <a:spcPts val="0"/>
              </a:spcBef>
            </a:pPr>
            <a:r>
              <a:rPr lang="en-US" sz="2800" dirty="0" smtClean="0"/>
              <a:t>Used in Risk Management to judge the significance of how risky your dam has turned out to be.</a:t>
            </a:r>
          </a:p>
          <a:p>
            <a:pPr>
              <a:spcBef>
                <a:spcPts val="0"/>
              </a:spcBef>
            </a:pPr>
            <a:endParaRPr lang="en-US" sz="2800" dirty="0" smtClean="0"/>
          </a:p>
          <a:p>
            <a:pPr>
              <a:spcBef>
                <a:spcPts val="0"/>
              </a:spcBef>
            </a:pPr>
            <a:r>
              <a:rPr lang="en-US" sz="2800" dirty="0" smtClean="0"/>
              <a:t>Tolerable Risk Guidelines input to the risk management decision process along with all other considerations.</a:t>
            </a:r>
          </a:p>
          <a:p>
            <a:pPr>
              <a:spcBef>
                <a:spcPts val="0"/>
              </a:spcBef>
            </a:pPr>
            <a:endParaRPr lang="en-US" sz="2800" dirty="0" smtClean="0"/>
          </a:p>
          <a:p>
            <a:pPr>
              <a:spcBef>
                <a:spcPts val="0"/>
              </a:spcBef>
            </a:pPr>
            <a:r>
              <a:rPr lang="en-US" sz="2800" dirty="0" smtClean="0"/>
              <a:t>Meeting Tolerable Risk Guidelines is what we want!!</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2200" y="3200400"/>
            <a:ext cx="4191000" cy="1371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96267" name="Text Box 11"/>
          <p:cNvSpPr txBox="1">
            <a:spLocks noChangeArrowheads="1"/>
          </p:cNvSpPr>
          <p:nvPr/>
        </p:nvSpPr>
        <p:spPr bwMode="auto">
          <a:xfrm>
            <a:off x="2590800" y="3200400"/>
            <a:ext cx="3836307" cy="1323439"/>
          </a:xfrm>
          <a:prstGeom prst="rect">
            <a:avLst/>
          </a:prstGeom>
          <a:noFill/>
          <a:ln w="9525">
            <a:noFill/>
            <a:miter lim="800000"/>
            <a:headEnd/>
            <a:tailEnd/>
          </a:ln>
          <a:effectLst/>
        </p:spPr>
        <p:txBody>
          <a:bodyPr wrap="none">
            <a:spAutoFit/>
          </a:bodyPr>
          <a:lstStyle/>
          <a:p>
            <a:pPr algn="ctr"/>
            <a:r>
              <a:rPr lang="en-US" sz="4000" dirty="0" smtClean="0">
                <a:solidFill>
                  <a:srgbClr val="0070C0"/>
                </a:solidFill>
              </a:rPr>
              <a:t>Thank</a:t>
            </a:r>
            <a:r>
              <a:rPr lang="en-US" sz="4000" dirty="0" smtClean="0"/>
              <a:t> </a:t>
            </a:r>
            <a:r>
              <a:rPr lang="en-US" sz="4000" dirty="0" smtClean="0">
                <a:solidFill>
                  <a:srgbClr val="FF0000"/>
                </a:solidFill>
              </a:rPr>
              <a:t>You!</a:t>
            </a:r>
          </a:p>
          <a:p>
            <a:r>
              <a:rPr lang="en-US" sz="4000" dirty="0" err="1" smtClean="0">
                <a:solidFill>
                  <a:srgbClr val="00B050"/>
                </a:solidFill>
              </a:rPr>
              <a:t>Muito</a:t>
            </a:r>
            <a:r>
              <a:rPr lang="en-US" sz="4000" dirty="0" smtClean="0"/>
              <a:t> </a:t>
            </a:r>
            <a:r>
              <a:rPr lang="en-US" sz="4000" dirty="0" smtClean="0">
                <a:solidFill>
                  <a:srgbClr val="FFFF00"/>
                </a:solidFill>
              </a:rPr>
              <a:t>Obrigado!</a:t>
            </a:r>
            <a:endParaRPr lang="en-US" sz="4000" dirty="0">
              <a:solidFill>
                <a:srgbClr val="FFFF00"/>
              </a:solidFill>
            </a:endParaRPr>
          </a:p>
        </p:txBody>
      </p:sp>
      <p:sp>
        <p:nvSpPr>
          <p:cNvPr id="6" name="Title 1"/>
          <p:cNvSpPr txBox="1">
            <a:spLocks/>
          </p:cNvSpPr>
          <p:nvPr/>
        </p:nvSpPr>
        <p:spPr bwMode="auto">
          <a:xfrm>
            <a:off x="457200" y="274638"/>
            <a:ext cx="8229600" cy="1401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First USACE Dam Safety Workshop</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Classification</a:t>
            </a:r>
            <a:br>
              <a:rPr lang="en-US" b="1" dirty="0" smtClean="0">
                <a:effectLst>
                  <a:outerShdw blurRad="38100" dist="38100" dir="2700000" algn="tl">
                    <a:srgbClr val="000000">
                      <a:alpha val="43137"/>
                    </a:srgbClr>
                  </a:outerShdw>
                </a:effectLst>
                <a:latin typeface="Arial" pitchFamily="34" charset="0"/>
                <a:cs typeface="Arial" pitchFamily="34" charset="0"/>
              </a:rPr>
            </a:br>
            <a:r>
              <a:rPr lang="en-US" sz="2700" b="1" dirty="0" smtClean="0">
                <a:effectLst>
                  <a:outerShdw blurRad="38100" dist="38100" dir="2700000" algn="tl">
                    <a:srgbClr val="000000">
                      <a:alpha val="43137"/>
                    </a:srgbClr>
                  </a:outerShdw>
                </a:effectLst>
                <a:latin typeface="Arial" pitchFamily="34" charset="0"/>
                <a:cs typeface="Arial" pitchFamily="34" charset="0"/>
              </a:rPr>
              <a:t>Dam Safety Regulation</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3600" dirty="0" smtClean="0">
                <a:latin typeface="Arial" pitchFamily="34" charset="0"/>
                <a:cs typeface="Arial" pitchFamily="34" charset="0"/>
              </a:rPr>
              <a:t>General Requirements</a:t>
            </a:r>
          </a:p>
          <a:p>
            <a:pPr lvl="1"/>
            <a:r>
              <a:rPr lang="en-US" sz="3200" dirty="0" smtClean="0">
                <a:latin typeface="Arial" pitchFamily="34" charset="0"/>
                <a:cs typeface="Arial" pitchFamily="34" charset="0"/>
              </a:rPr>
              <a:t>Height</a:t>
            </a:r>
          </a:p>
          <a:p>
            <a:pPr lvl="1"/>
            <a:r>
              <a:rPr lang="en-US" sz="3200" dirty="0" smtClean="0">
                <a:latin typeface="Arial" pitchFamily="34" charset="0"/>
                <a:cs typeface="Arial" pitchFamily="34" charset="0"/>
              </a:rPr>
              <a:t>Reservoir Volume</a:t>
            </a:r>
          </a:p>
          <a:p>
            <a:pPr lvl="1"/>
            <a:r>
              <a:rPr lang="en-US" sz="3200" dirty="0" smtClean="0">
                <a:latin typeface="Arial" pitchFamily="34" charset="0"/>
                <a:cs typeface="Arial" pitchFamily="34" charset="0"/>
              </a:rPr>
              <a:t>Hazard Potential Rating</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buSzPct val="100000"/>
              <a:defRPr/>
            </a:pPr>
            <a:r>
              <a:rPr lang="en-US" sz="3600" dirty="0" smtClean="0"/>
              <a:t>Classification</a:t>
            </a:r>
            <a:endParaRPr lang="en-US" sz="3600" b="1" dirty="0" smtClean="0">
              <a:solidFill>
                <a:srgbClr val="FF0000"/>
              </a:solidFill>
            </a:endParaRPr>
          </a:p>
          <a:p>
            <a:pPr lvl="0">
              <a:buSzPct val="100000"/>
              <a:defRPr/>
            </a:pPr>
            <a:r>
              <a:rPr lang="en-US" sz="3600" b="1" dirty="0" smtClean="0">
                <a:solidFill>
                  <a:srgbClr val="FF0000"/>
                </a:solidFill>
              </a:rPr>
              <a:t>Parts of a Dam</a:t>
            </a:r>
          </a:p>
          <a:p>
            <a:pPr lvl="0">
              <a:buClr>
                <a:schemeClr val="tx1"/>
              </a:buClr>
              <a:defRPr/>
            </a:pPr>
            <a:r>
              <a:rPr lang="en-US" sz="3600" dirty="0" smtClean="0"/>
              <a:t>Seepage Control Measures </a:t>
            </a:r>
          </a:p>
          <a:p>
            <a:pPr lvl="0">
              <a:buClr>
                <a:schemeClr val="tx1"/>
              </a:buClr>
              <a:defRPr/>
            </a:pPr>
            <a:r>
              <a:rPr lang="en-US" sz="3600" dirty="0" smtClean="0"/>
              <a:t>Instrumentation</a:t>
            </a:r>
          </a:p>
          <a:p>
            <a:pPr lvl="0">
              <a:buClr>
                <a:schemeClr val="tx1"/>
              </a:buClr>
              <a:defRPr/>
            </a:pPr>
            <a:r>
              <a:rPr lang="en-US" sz="3600" dirty="0" smtClean="0"/>
              <a:t>Features </a:t>
            </a:r>
            <a:r>
              <a:rPr lang="en-US" sz="3600" dirty="0" smtClean="0"/>
              <a:t>of a Dam</a:t>
            </a:r>
          </a:p>
          <a:p>
            <a:pPr lvl="0">
              <a:buClr>
                <a:schemeClr val="tx1"/>
              </a:buClr>
              <a:defRPr/>
            </a:pPr>
            <a:r>
              <a:rPr lang="en-US" sz="3600" dirty="0" smtClean="0"/>
              <a:t>Issues Leading to Dam Failure</a:t>
            </a:r>
          </a:p>
          <a:p>
            <a:pPr lvl="0">
              <a:buClr>
                <a:schemeClr val="tx1"/>
              </a:buClr>
              <a:defRPr/>
            </a:pPr>
            <a:r>
              <a:rPr lang="en-US" sz="3600" dirty="0" smtClean="0"/>
              <a:t>Risk Terminology</a:t>
            </a:r>
            <a:endParaRPr lang="en-US" sz="32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Grp="1" noChangeArrowheads="1"/>
          </p:cNvSpPr>
          <p:nvPr>
            <p:ph type="body" idx="1"/>
          </p:nvPr>
        </p:nvSpPr>
        <p:spPr>
          <a:xfrm>
            <a:off x="457200" y="1524000"/>
            <a:ext cx="8229600" cy="1676400"/>
          </a:xfrm>
        </p:spPr>
        <p:txBody>
          <a:bodyPr/>
          <a:lstStyle/>
          <a:p>
            <a:pPr algn="ctr">
              <a:spcBef>
                <a:spcPct val="0"/>
              </a:spcBef>
              <a:buClr>
                <a:schemeClr val="bg1"/>
              </a:buClr>
              <a:buFontTx/>
              <a:buNone/>
              <a:defRPr/>
            </a:pPr>
            <a:r>
              <a:rPr lang="en-US" dirty="0" smtClean="0">
                <a:solidFill>
                  <a:srgbClr val="FF0000"/>
                </a:solidFill>
                <a:effectLst>
                  <a:outerShdw blurRad="38100" dist="38100" dir="2700000" algn="tl">
                    <a:srgbClr val="C0C0C0"/>
                  </a:outerShdw>
                </a:effectLst>
              </a:rPr>
              <a:t>Direction of Flow</a:t>
            </a:r>
          </a:p>
        </p:txBody>
      </p:sp>
      <p:sp>
        <p:nvSpPr>
          <p:cNvPr id="17411" name="AutoShape 4"/>
          <p:cNvSpPr>
            <a:spLocks noChangeArrowheads="1"/>
          </p:cNvSpPr>
          <p:nvPr/>
        </p:nvSpPr>
        <p:spPr bwMode="auto">
          <a:xfrm>
            <a:off x="3810000" y="2133600"/>
            <a:ext cx="1514475" cy="823913"/>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5"/>
          <p:cNvGrpSpPr>
            <a:grpSpLocks/>
          </p:cNvGrpSpPr>
          <p:nvPr/>
        </p:nvGrpSpPr>
        <p:grpSpPr bwMode="auto">
          <a:xfrm>
            <a:off x="1371600" y="3048000"/>
            <a:ext cx="6553200" cy="2819400"/>
            <a:chOff x="768" y="1248"/>
            <a:chExt cx="4320" cy="1776"/>
          </a:xfrm>
        </p:grpSpPr>
        <p:sp>
          <p:nvSpPr>
            <p:cNvPr id="17416" name="Rectangle 6"/>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17417" name="AutoShape 7"/>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17418" name="AutoShape 8"/>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sp>
        <p:nvSpPr>
          <p:cNvPr id="22539" name="Text Box 11"/>
          <p:cNvSpPr txBox="1">
            <a:spLocks noChangeArrowheads="1"/>
          </p:cNvSpPr>
          <p:nvPr/>
        </p:nvSpPr>
        <p:spPr bwMode="auto">
          <a:xfrm>
            <a:off x="152400" y="4267200"/>
            <a:ext cx="1219200" cy="369332"/>
          </a:xfrm>
          <a:prstGeom prst="rect">
            <a:avLst/>
          </a:prstGeom>
          <a:noFill/>
          <a:ln w="9525">
            <a:noFill/>
            <a:miter lim="800000"/>
            <a:headEnd/>
            <a:tailEnd/>
          </a:ln>
          <a:effectLst/>
        </p:spPr>
        <p:txBody>
          <a:bodyPr>
            <a:spAutoFit/>
          </a:bodyPr>
          <a:lstStyle/>
          <a:p>
            <a:pPr eaLnBrk="0" hangingPunct="0">
              <a:spcBef>
                <a:spcPts val="0"/>
              </a:spcBef>
              <a:defRPr/>
            </a:pPr>
            <a:r>
              <a:rPr lang="en-US" sz="1800" dirty="0">
                <a:latin typeface="Times New Roman" pitchFamily="18" charset="0"/>
              </a:rPr>
              <a:t>    </a:t>
            </a:r>
            <a:r>
              <a:rPr lang="en-US" sz="1800" dirty="0">
                <a:effectLst>
                  <a:outerShdw blurRad="38100" dist="38100" dir="2700000" algn="tl">
                    <a:srgbClr val="C0C0C0"/>
                  </a:outerShdw>
                </a:effectLst>
                <a:latin typeface="Arial" pitchFamily="34" charset="0"/>
                <a:cs typeface="Arial" pitchFamily="34" charset="0"/>
              </a:rPr>
              <a:t>Right </a:t>
            </a:r>
          </a:p>
        </p:txBody>
      </p:sp>
      <p:sp>
        <p:nvSpPr>
          <p:cNvPr id="22540" name="Text Box 12"/>
          <p:cNvSpPr txBox="1">
            <a:spLocks noChangeArrowheads="1"/>
          </p:cNvSpPr>
          <p:nvPr/>
        </p:nvSpPr>
        <p:spPr bwMode="auto">
          <a:xfrm>
            <a:off x="7924800" y="4267200"/>
            <a:ext cx="1219200" cy="369332"/>
          </a:xfrm>
          <a:prstGeom prst="rect">
            <a:avLst/>
          </a:prstGeom>
          <a:noFill/>
          <a:ln w="9525">
            <a:noFill/>
            <a:miter lim="800000"/>
            <a:headEnd/>
            <a:tailEnd/>
          </a:ln>
          <a:effectLst/>
        </p:spPr>
        <p:txBody>
          <a:bodyPr>
            <a:spAutoFit/>
          </a:bodyPr>
          <a:lstStyle/>
          <a:p>
            <a:pPr eaLnBrk="0" hangingPunct="0">
              <a:spcBef>
                <a:spcPts val="0"/>
              </a:spcBef>
              <a:defRPr/>
            </a:pPr>
            <a:r>
              <a:rPr lang="en-US" sz="1800" dirty="0">
                <a:solidFill>
                  <a:srgbClr val="FFFF00"/>
                </a:solidFill>
                <a:effectLst>
                  <a:outerShdw blurRad="38100" dist="38100" dir="2700000" algn="tl">
                    <a:srgbClr val="C0C0C0"/>
                  </a:outerShdw>
                </a:effectLst>
                <a:latin typeface="Times New Roman" pitchFamily="18" charset="0"/>
              </a:rPr>
              <a:t>     </a:t>
            </a:r>
            <a:r>
              <a:rPr lang="en-US" sz="1800" dirty="0">
                <a:effectLst>
                  <a:outerShdw blurRad="38100" dist="38100" dir="2700000" algn="tl">
                    <a:srgbClr val="C0C0C0"/>
                  </a:outerShdw>
                </a:effectLst>
                <a:latin typeface="Arial" pitchFamily="34" charset="0"/>
                <a:cs typeface="Arial" pitchFamily="34" charset="0"/>
              </a:rPr>
              <a:t>Left </a:t>
            </a:r>
          </a:p>
        </p:txBody>
      </p:sp>
      <p:sp>
        <p:nvSpPr>
          <p:cNvPr id="11" name="Title 10"/>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Abutments</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Grp="1" noChangeArrowheads="1"/>
          </p:cNvSpPr>
          <p:nvPr>
            <p:ph type="body" idx="1"/>
          </p:nvPr>
        </p:nvSpPr>
        <p:spPr>
          <a:xfrm>
            <a:off x="457200" y="1600200"/>
            <a:ext cx="8229600" cy="1676400"/>
          </a:xfrm>
        </p:spPr>
        <p:txBody>
          <a:bodyPr/>
          <a:lstStyle/>
          <a:p>
            <a:pPr algn="ctr">
              <a:spcBef>
                <a:spcPct val="0"/>
              </a:spcBef>
              <a:buClr>
                <a:schemeClr val="bg1"/>
              </a:buClr>
              <a:buFontTx/>
              <a:buNone/>
              <a:defRPr/>
            </a:pPr>
            <a:r>
              <a:rPr lang="en-US" dirty="0" smtClean="0">
                <a:solidFill>
                  <a:srgbClr val="FF0000"/>
                </a:solidFill>
                <a:effectLst>
                  <a:outerShdw blurRad="38100" dist="38100" dir="2700000" algn="tl">
                    <a:srgbClr val="C0C0C0"/>
                  </a:outerShdw>
                </a:effectLst>
              </a:rPr>
              <a:t>Direction of Flow</a:t>
            </a:r>
          </a:p>
        </p:txBody>
      </p:sp>
      <p:sp>
        <p:nvSpPr>
          <p:cNvPr id="9219" name="AutoShape 6"/>
          <p:cNvSpPr>
            <a:spLocks noChangeArrowheads="1"/>
          </p:cNvSpPr>
          <p:nvPr/>
        </p:nvSpPr>
        <p:spPr bwMode="auto">
          <a:xfrm>
            <a:off x="3810000" y="2209800"/>
            <a:ext cx="1514475" cy="823913"/>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7"/>
          <p:cNvGrpSpPr>
            <a:grpSpLocks/>
          </p:cNvGrpSpPr>
          <p:nvPr/>
        </p:nvGrpSpPr>
        <p:grpSpPr bwMode="auto">
          <a:xfrm>
            <a:off x="1143000" y="3124200"/>
            <a:ext cx="6858000" cy="2819400"/>
            <a:chOff x="768" y="1248"/>
            <a:chExt cx="4320" cy="1776"/>
          </a:xfrm>
        </p:grpSpPr>
        <p:sp>
          <p:nvSpPr>
            <p:cNvPr id="9223" name="Rectangle 8"/>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9224" name="AutoShape 9"/>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9225" name="AutoShape 10"/>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sp>
        <p:nvSpPr>
          <p:cNvPr id="13323" name="Text Box 11"/>
          <p:cNvSpPr txBox="1">
            <a:spLocks noChangeArrowheads="1"/>
          </p:cNvSpPr>
          <p:nvPr/>
        </p:nvSpPr>
        <p:spPr bwMode="auto">
          <a:xfrm>
            <a:off x="4038600" y="4267200"/>
            <a:ext cx="11430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dirty="0">
                <a:solidFill>
                  <a:srgbClr val="FF0000"/>
                </a:solidFill>
                <a:latin typeface="Arial" pitchFamily="34" charset="0"/>
                <a:cs typeface="Arial" pitchFamily="34" charset="0"/>
              </a:rPr>
              <a:t>Crest</a:t>
            </a:r>
          </a:p>
        </p:txBody>
      </p:sp>
      <p:sp>
        <p:nvSpPr>
          <p:cNvPr id="10" name="Title 9"/>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Crest</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lvl="0">
              <a:buSzPct val="100000"/>
              <a:defRPr/>
            </a:pPr>
            <a:r>
              <a:rPr lang="en-US" sz="3600" b="1" dirty="0" smtClean="0">
                <a:solidFill>
                  <a:srgbClr val="FF0000"/>
                </a:solidFill>
              </a:rPr>
              <a:t>Classification</a:t>
            </a:r>
          </a:p>
          <a:p>
            <a:pPr lvl="0">
              <a:buSzPct val="100000"/>
              <a:defRPr/>
            </a:pPr>
            <a:r>
              <a:rPr lang="en-US" sz="3600" dirty="0" smtClean="0"/>
              <a:t>Parts of a Dam</a:t>
            </a:r>
          </a:p>
          <a:p>
            <a:pPr lvl="0">
              <a:buClr>
                <a:schemeClr val="tx1"/>
              </a:buClr>
              <a:defRPr/>
            </a:pPr>
            <a:r>
              <a:rPr lang="en-US" sz="3600" dirty="0" smtClean="0"/>
              <a:t>Seepage Control Measures </a:t>
            </a:r>
          </a:p>
          <a:p>
            <a:pPr lvl="0">
              <a:buClr>
                <a:schemeClr val="tx1"/>
              </a:buClr>
              <a:defRPr/>
            </a:pPr>
            <a:r>
              <a:rPr lang="en-US" sz="3600" dirty="0" smtClean="0"/>
              <a:t>Instrumentation</a:t>
            </a:r>
          </a:p>
          <a:p>
            <a:pPr lvl="0">
              <a:buClr>
                <a:schemeClr val="tx1"/>
              </a:buClr>
              <a:defRPr/>
            </a:pPr>
            <a:r>
              <a:rPr lang="en-US" sz="3600" dirty="0" smtClean="0"/>
              <a:t>Features </a:t>
            </a:r>
            <a:r>
              <a:rPr lang="en-US" sz="3600" dirty="0" smtClean="0"/>
              <a:t>of a Dam</a:t>
            </a:r>
          </a:p>
          <a:p>
            <a:pPr lvl="0">
              <a:buClr>
                <a:schemeClr val="tx1"/>
              </a:buClr>
              <a:defRPr/>
            </a:pPr>
            <a:r>
              <a:rPr lang="en-US" sz="3600" dirty="0" smtClean="0"/>
              <a:t>Issues Leading to Dam Failure</a:t>
            </a:r>
          </a:p>
          <a:p>
            <a:pPr lvl="0">
              <a:buClr>
                <a:schemeClr val="tx1"/>
              </a:buClr>
              <a:defRPr/>
            </a:pPr>
            <a:r>
              <a:rPr lang="en-US" sz="3600" dirty="0" smtClean="0"/>
              <a:t>Risk Terminology</a:t>
            </a:r>
            <a:endParaRPr lang="en-US" sz="32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P5010010Sta 90"/>
          <p:cNvPicPr>
            <a:picLocks noChangeAspect="1" noChangeArrowheads="1"/>
          </p:cNvPicPr>
          <p:nvPr/>
        </p:nvPicPr>
        <p:blipFill>
          <a:blip r:embed="rId2" cstate="print"/>
          <a:srcRect/>
          <a:stretch>
            <a:fillRect/>
          </a:stretch>
        </p:blipFill>
        <p:spPr bwMode="auto">
          <a:xfrm>
            <a:off x="-25400" y="0"/>
            <a:ext cx="9169400" cy="6858000"/>
          </a:xfrm>
          <a:prstGeom prst="rect">
            <a:avLst/>
          </a:prstGeom>
          <a:noFill/>
          <a:ln w="9525">
            <a:solidFill>
              <a:schemeClr val="accent1"/>
            </a:solidFill>
            <a:miter lim="800000"/>
            <a:headEnd/>
            <a:tailEnd/>
          </a:ln>
        </p:spPr>
      </p:pic>
      <p:sp>
        <p:nvSpPr>
          <p:cNvPr id="4" name="Title 9"/>
          <p:cNvSpPr txBox="1">
            <a:spLocks/>
          </p:cNvSpPr>
          <p:nvPr/>
        </p:nvSpPr>
        <p:spPr>
          <a:xfrm>
            <a:off x="457200" y="274638"/>
            <a:ext cx="8229600" cy="14779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j-lt"/>
                <a:ea typeface="+mj-ea"/>
                <a:cs typeface="+mj-cs"/>
              </a:rPr>
              <a:t>Aquilla</a:t>
            </a:r>
            <a:r>
              <a:rPr kumimoji="0" lang="en-US" sz="4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Dam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Crest Looking Right</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Grp="1" noChangeArrowheads="1"/>
          </p:cNvSpPr>
          <p:nvPr>
            <p:ph type="body" idx="1"/>
          </p:nvPr>
        </p:nvSpPr>
        <p:spPr>
          <a:xfrm>
            <a:off x="457200" y="1600200"/>
            <a:ext cx="8229600" cy="1676400"/>
          </a:xfrm>
        </p:spPr>
        <p:txBody>
          <a:bodyPr/>
          <a:lstStyle/>
          <a:p>
            <a:pPr algn="ctr">
              <a:spcBef>
                <a:spcPct val="0"/>
              </a:spcBef>
              <a:buClr>
                <a:schemeClr val="bg1"/>
              </a:buClr>
              <a:buFontTx/>
              <a:buNone/>
              <a:defRPr/>
            </a:pPr>
            <a:r>
              <a:rPr lang="en-US" dirty="0" smtClean="0">
                <a:solidFill>
                  <a:srgbClr val="FF0000"/>
                </a:solidFill>
                <a:effectLst>
                  <a:outerShdw blurRad="38100" dist="38100" dir="2700000" algn="tl">
                    <a:srgbClr val="C0C0C0"/>
                  </a:outerShdw>
                </a:effectLst>
              </a:rPr>
              <a:t>Direction of Flow</a:t>
            </a:r>
          </a:p>
        </p:txBody>
      </p:sp>
      <p:sp>
        <p:nvSpPr>
          <p:cNvPr id="11267" name="AutoShape 4"/>
          <p:cNvSpPr>
            <a:spLocks noChangeArrowheads="1"/>
          </p:cNvSpPr>
          <p:nvPr/>
        </p:nvSpPr>
        <p:spPr bwMode="auto">
          <a:xfrm>
            <a:off x="3810000" y="2209800"/>
            <a:ext cx="1514475" cy="823913"/>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5"/>
          <p:cNvGrpSpPr>
            <a:grpSpLocks/>
          </p:cNvGrpSpPr>
          <p:nvPr/>
        </p:nvGrpSpPr>
        <p:grpSpPr bwMode="auto">
          <a:xfrm>
            <a:off x="1143000" y="3124200"/>
            <a:ext cx="6858000" cy="2819400"/>
            <a:chOff x="768" y="1248"/>
            <a:chExt cx="4320" cy="1776"/>
          </a:xfrm>
        </p:grpSpPr>
        <p:sp>
          <p:nvSpPr>
            <p:cNvPr id="11272" name="Rectangle 6"/>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11273" name="AutoShape 7"/>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11274" name="AutoShape 8"/>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sp>
        <p:nvSpPr>
          <p:cNvPr id="18442" name="Text Box 10"/>
          <p:cNvSpPr txBox="1">
            <a:spLocks noChangeArrowheads="1"/>
          </p:cNvSpPr>
          <p:nvPr/>
        </p:nvSpPr>
        <p:spPr bwMode="auto">
          <a:xfrm>
            <a:off x="3200400" y="3352800"/>
            <a:ext cx="2971800" cy="523220"/>
          </a:xfrm>
          <a:prstGeom prst="rect">
            <a:avLst/>
          </a:prstGeom>
          <a:noFill/>
          <a:ln w="9525">
            <a:noFill/>
            <a:miter lim="800000"/>
            <a:headEnd/>
            <a:tailEnd/>
          </a:ln>
          <a:effectLst/>
        </p:spPr>
        <p:txBody>
          <a:bodyPr wrap="square">
            <a:spAutoFit/>
          </a:bodyPr>
          <a:lstStyle/>
          <a:p>
            <a:pPr eaLnBrk="0" hangingPunct="0">
              <a:spcBef>
                <a:spcPct val="50000"/>
              </a:spcBef>
              <a:defRPr/>
            </a:pPr>
            <a:r>
              <a:rPr lang="en-US" sz="2800" dirty="0">
                <a:solidFill>
                  <a:srgbClr val="FF0000"/>
                </a:solidFill>
                <a:latin typeface="Arial" pitchFamily="34" charset="0"/>
                <a:cs typeface="Arial" pitchFamily="34" charset="0"/>
              </a:rPr>
              <a:t>Upstream Slope</a:t>
            </a:r>
          </a:p>
        </p:txBody>
      </p:sp>
      <p:sp>
        <p:nvSpPr>
          <p:cNvPr id="18443" name="Text Box 11"/>
          <p:cNvSpPr txBox="1">
            <a:spLocks noChangeArrowheads="1"/>
          </p:cNvSpPr>
          <p:nvPr/>
        </p:nvSpPr>
        <p:spPr bwMode="auto">
          <a:xfrm>
            <a:off x="2971800" y="5029200"/>
            <a:ext cx="3505200" cy="523220"/>
          </a:xfrm>
          <a:prstGeom prst="rect">
            <a:avLst/>
          </a:prstGeom>
          <a:noFill/>
          <a:ln w="9525">
            <a:noFill/>
            <a:miter lim="800000"/>
            <a:headEnd/>
            <a:tailEnd/>
          </a:ln>
          <a:effectLst/>
        </p:spPr>
        <p:txBody>
          <a:bodyPr wrap="square">
            <a:spAutoFit/>
          </a:bodyPr>
          <a:lstStyle/>
          <a:p>
            <a:pPr eaLnBrk="0" hangingPunct="0">
              <a:spcBef>
                <a:spcPct val="50000"/>
              </a:spcBef>
              <a:defRPr/>
            </a:pPr>
            <a:r>
              <a:rPr lang="en-US" sz="2800" dirty="0">
                <a:solidFill>
                  <a:srgbClr val="FF0000"/>
                </a:solidFill>
                <a:latin typeface="Arial" pitchFamily="34" charset="0"/>
                <a:cs typeface="Arial" pitchFamily="34" charset="0"/>
              </a:rPr>
              <a:t>Downstream Slope</a:t>
            </a:r>
          </a:p>
        </p:txBody>
      </p:sp>
      <p:sp>
        <p:nvSpPr>
          <p:cNvPr id="11" name="Title 10"/>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Embankment Slope</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6220231"/>
          <p:cNvPicPr>
            <a:picLocks noGrp="1" noChangeAspect="1" noChangeArrowheads="1"/>
          </p:cNvPicPr>
          <p:nvPr>
            <p:ph type="body" idx="1"/>
          </p:nvPr>
        </p:nvPicPr>
        <p:blipFill>
          <a:blip r:embed="rId2" cstate="print"/>
          <a:srcRect/>
          <a:stretch>
            <a:fillRect/>
          </a:stretch>
        </p:blipFill>
        <p:spPr>
          <a:xfrm>
            <a:off x="0" y="-14288"/>
            <a:ext cx="9144000" cy="6929438"/>
          </a:xfrm>
          <a:solidFill>
            <a:schemeClr val="accent2"/>
          </a:solidFill>
          <a:ln>
            <a:solidFill>
              <a:schemeClr val="accent2"/>
            </a:solidFill>
          </a:ln>
        </p:spPr>
      </p:pic>
      <p:sp>
        <p:nvSpPr>
          <p:cNvPr id="12291" name="Text Box 6"/>
          <p:cNvSpPr txBox="1">
            <a:spLocks noChangeArrowheads="1"/>
          </p:cNvSpPr>
          <p:nvPr/>
        </p:nvSpPr>
        <p:spPr bwMode="auto">
          <a:xfrm>
            <a:off x="1447800" y="6019800"/>
            <a:ext cx="5943600" cy="457200"/>
          </a:xfrm>
          <a:prstGeom prst="rect">
            <a:avLst/>
          </a:prstGeom>
          <a:noFill/>
          <a:ln w="9525">
            <a:noFill/>
            <a:miter lim="800000"/>
            <a:headEnd/>
            <a:tailEnd/>
          </a:ln>
        </p:spPr>
        <p:txBody>
          <a:bodyPr>
            <a:spAutoFit/>
          </a:bodyPr>
          <a:lstStyle/>
          <a:p>
            <a:pPr>
              <a:spcBef>
                <a:spcPct val="50000"/>
              </a:spcBef>
            </a:pPr>
            <a:endParaRPr lang="en-US"/>
          </a:p>
        </p:txBody>
      </p:sp>
      <p:sp>
        <p:nvSpPr>
          <p:cNvPr id="8" name="Title 9"/>
          <p:cNvSpPr txBox="1">
            <a:spLocks/>
          </p:cNvSpPr>
          <p:nvPr/>
        </p:nvSpPr>
        <p:spPr>
          <a:xfrm>
            <a:off x="457200" y="274638"/>
            <a:ext cx="8229600" cy="14779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tx2"/>
                </a:solidFill>
                <a:effectLst>
                  <a:outerShdw blurRad="38100" dist="38100" dir="2700000" algn="tl">
                    <a:srgbClr val="000000">
                      <a:alpha val="43137"/>
                    </a:srgbClr>
                  </a:outerShdw>
                </a:effectLst>
                <a:latin typeface="+mj-lt"/>
                <a:ea typeface="+mj-ea"/>
                <a:cs typeface="+mj-cs"/>
              </a:rPr>
              <a:t>Proctor</a:t>
            </a: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Dam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tx2"/>
                </a:solidFill>
                <a:effectLst>
                  <a:outerShdw blurRad="38100" dist="38100" dir="2700000" algn="tl">
                    <a:srgbClr val="000000">
                      <a:alpha val="43137"/>
                    </a:srgbClr>
                  </a:outerShdw>
                </a:effectLst>
                <a:latin typeface="+mj-lt"/>
                <a:ea typeface="+mj-ea"/>
                <a:cs typeface="+mj-cs"/>
              </a:rPr>
              <a:t>Upstream Slope Looking Right</a:t>
            </a:r>
            <a:endParaRPr kumimoji="0" lang="en-US" sz="28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cxnSp>
        <p:nvCxnSpPr>
          <p:cNvPr id="6" name="Straight Connector 5"/>
          <p:cNvCxnSpPr/>
          <p:nvPr/>
        </p:nvCxnSpPr>
        <p:spPr>
          <a:xfrm>
            <a:off x="2895600" y="1905000"/>
            <a:ext cx="1371600" cy="1447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1010068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2"/>
          <p:cNvSpPr txBox="1">
            <a:spLocks noChangeArrowheads="1"/>
          </p:cNvSpPr>
          <p:nvPr/>
        </p:nvSpPr>
        <p:spPr>
          <a:xfrm>
            <a:off x="0" y="5181600"/>
            <a:ext cx="9144000" cy="1295400"/>
          </a:xfrm>
          <a:prstGeom prst="rect">
            <a:avLst/>
          </a:prstGeom>
        </p:spPr>
        <p:txBody>
          <a:bodyPr/>
          <a:lstStyle/>
          <a:p>
            <a:pPr indent="-342900" algn="ctr">
              <a:spcBef>
                <a:spcPts val="0"/>
              </a:spcBef>
              <a:buClr>
                <a:srgbClr val="FF0000"/>
              </a:buClr>
              <a:defRPr/>
            </a:pPr>
            <a:r>
              <a:rPr lang="en-US" sz="4000" b="1" kern="0" dirty="0">
                <a:effectLst>
                  <a:outerShdw blurRad="38100" dist="38100" dir="2700000" algn="tl">
                    <a:srgbClr val="000000">
                      <a:alpha val="43137"/>
                    </a:srgbClr>
                  </a:outerShdw>
                </a:effectLst>
                <a:latin typeface="+mn-lt"/>
              </a:rPr>
              <a:t>Canyon </a:t>
            </a:r>
            <a:r>
              <a:rPr lang="en-US" sz="4000" b="1" kern="0" dirty="0" smtClean="0">
                <a:effectLst>
                  <a:outerShdw blurRad="38100" dist="38100" dir="2700000" algn="tl">
                    <a:srgbClr val="000000">
                      <a:alpha val="43137"/>
                    </a:srgbClr>
                  </a:outerShdw>
                </a:effectLst>
                <a:latin typeface="+mn-lt"/>
              </a:rPr>
              <a:t>Dam</a:t>
            </a:r>
            <a:endParaRPr lang="en-US" sz="4000" b="1" kern="0" dirty="0">
              <a:effectLst>
                <a:outerShdw blurRad="38100" dist="38100" dir="2700000" algn="tl">
                  <a:srgbClr val="000000">
                    <a:alpha val="43137"/>
                  </a:srgbClr>
                </a:outerShdw>
              </a:effectLst>
              <a:latin typeface="+mn-lt"/>
            </a:endParaRPr>
          </a:p>
          <a:p>
            <a:pPr indent="-342900" algn="ctr">
              <a:spcBef>
                <a:spcPts val="0"/>
              </a:spcBef>
              <a:buClr>
                <a:srgbClr val="FF0000"/>
              </a:buClr>
              <a:defRPr/>
            </a:pPr>
            <a:r>
              <a:rPr lang="en-US" sz="2800" b="1" kern="0" dirty="0">
                <a:effectLst>
                  <a:outerShdw blurRad="38100" dist="38100" dir="2700000" algn="tl">
                    <a:srgbClr val="000000">
                      <a:alpha val="43137"/>
                    </a:srgbClr>
                  </a:outerShdw>
                </a:effectLst>
                <a:latin typeface="+mn-lt"/>
              </a:rPr>
              <a:t>Upstream Slope Looking Left</a:t>
            </a:r>
          </a:p>
        </p:txBody>
      </p:sp>
      <p:cxnSp>
        <p:nvCxnSpPr>
          <p:cNvPr id="6" name="Straight Connector 5"/>
          <p:cNvCxnSpPr/>
          <p:nvPr/>
        </p:nvCxnSpPr>
        <p:spPr>
          <a:xfrm flipH="1">
            <a:off x="762000" y="609600"/>
            <a:ext cx="4495800" cy="1905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bg2"/>
            </a:solidFill>
            <a:miter lim="800000"/>
            <a:headEnd/>
            <a:tailEnd/>
          </a:ln>
        </p:spPr>
      </p:pic>
      <p:sp>
        <p:nvSpPr>
          <p:cNvPr id="4" name="Title 9"/>
          <p:cNvSpPr txBox="1">
            <a:spLocks/>
          </p:cNvSpPr>
          <p:nvPr/>
        </p:nvSpPr>
        <p:spPr>
          <a:xfrm>
            <a:off x="457200" y="274638"/>
            <a:ext cx="8229600" cy="14779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rgbClr val="FFFF00"/>
                </a:solidFill>
                <a:effectLst>
                  <a:outerShdw blurRad="38100" dist="38100" dir="2700000" algn="tl">
                    <a:srgbClr val="000000">
                      <a:alpha val="43137"/>
                    </a:srgbClr>
                  </a:outerShdw>
                </a:effectLst>
                <a:latin typeface="+mj-lt"/>
                <a:ea typeface="+mj-ea"/>
                <a:cs typeface="+mj-cs"/>
              </a:rPr>
              <a:t>Waco</a:t>
            </a:r>
            <a:r>
              <a:rPr kumimoji="0" lang="en-US" sz="4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Dam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rgbClr val="FFFF00"/>
                </a:solidFill>
                <a:effectLst>
                  <a:outerShdw blurRad="38100" dist="38100" dir="2700000" algn="tl">
                    <a:srgbClr val="000000">
                      <a:alpha val="43137"/>
                    </a:srgbClr>
                  </a:outerShdw>
                </a:effectLst>
                <a:latin typeface="+mj-lt"/>
                <a:ea typeface="+mj-ea"/>
                <a:cs typeface="+mj-cs"/>
              </a:rPr>
              <a:t>Downstream Slope Looking Left</a:t>
            </a:r>
            <a:endParaRPr kumimoji="0" lang="en-US" sz="2800" b="1" i="0" u="none" strike="noStrike" kern="0" cap="none" spc="0" normalizeH="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cxnSp>
        <p:nvCxnSpPr>
          <p:cNvPr id="6" name="Straight Connector 5"/>
          <p:cNvCxnSpPr/>
          <p:nvPr/>
        </p:nvCxnSpPr>
        <p:spPr>
          <a:xfrm>
            <a:off x="1600200" y="1981200"/>
            <a:ext cx="5105400" cy="1219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Grp="1" noChangeArrowheads="1"/>
          </p:cNvSpPr>
          <p:nvPr>
            <p:ph type="body" idx="1"/>
          </p:nvPr>
        </p:nvSpPr>
        <p:spPr>
          <a:xfrm>
            <a:off x="457200" y="1752600"/>
            <a:ext cx="8229600" cy="1676400"/>
          </a:xfrm>
        </p:spPr>
        <p:txBody>
          <a:bodyPr/>
          <a:lstStyle/>
          <a:p>
            <a:pPr algn="ctr">
              <a:spcBef>
                <a:spcPct val="0"/>
              </a:spcBef>
              <a:buClr>
                <a:schemeClr val="bg1"/>
              </a:buClr>
              <a:buFontTx/>
              <a:buNone/>
              <a:defRPr/>
            </a:pPr>
            <a:r>
              <a:rPr lang="en-US" dirty="0" smtClean="0">
                <a:solidFill>
                  <a:srgbClr val="FF0000"/>
                </a:solidFill>
                <a:effectLst>
                  <a:outerShdw blurRad="38100" dist="38100" dir="2700000" algn="tl">
                    <a:srgbClr val="C0C0C0"/>
                  </a:outerShdw>
                </a:effectLst>
              </a:rPr>
              <a:t>Direction of Flow</a:t>
            </a:r>
          </a:p>
        </p:txBody>
      </p:sp>
      <p:sp>
        <p:nvSpPr>
          <p:cNvPr id="14339" name="AutoShape 4"/>
          <p:cNvSpPr>
            <a:spLocks noChangeArrowheads="1"/>
          </p:cNvSpPr>
          <p:nvPr/>
        </p:nvSpPr>
        <p:spPr bwMode="auto">
          <a:xfrm>
            <a:off x="3810000" y="2286000"/>
            <a:ext cx="1514475" cy="685800"/>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5"/>
          <p:cNvGrpSpPr>
            <a:grpSpLocks/>
          </p:cNvGrpSpPr>
          <p:nvPr/>
        </p:nvGrpSpPr>
        <p:grpSpPr bwMode="auto">
          <a:xfrm>
            <a:off x="1143000" y="3352800"/>
            <a:ext cx="6858000" cy="2362200"/>
            <a:chOff x="768" y="1248"/>
            <a:chExt cx="4320" cy="1776"/>
          </a:xfrm>
        </p:grpSpPr>
        <p:sp>
          <p:nvSpPr>
            <p:cNvPr id="14344" name="Rectangle 6"/>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14345" name="AutoShape 7"/>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14346" name="AutoShape 8"/>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sp>
        <p:nvSpPr>
          <p:cNvPr id="21515" name="Text Box 11"/>
          <p:cNvSpPr txBox="1">
            <a:spLocks noChangeArrowheads="1"/>
          </p:cNvSpPr>
          <p:nvPr/>
        </p:nvSpPr>
        <p:spPr bwMode="auto">
          <a:xfrm>
            <a:off x="4191000" y="2895600"/>
            <a:ext cx="9525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dirty="0">
                <a:solidFill>
                  <a:srgbClr val="FF0000"/>
                </a:solidFill>
                <a:effectLst>
                  <a:outerShdw blurRad="38100" dist="38100" dir="2700000" algn="tl">
                    <a:srgbClr val="C0C0C0"/>
                  </a:outerShdw>
                </a:effectLst>
                <a:latin typeface="Arial" pitchFamily="34" charset="0"/>
                <a:cs typeface="Arial" pitchFamily="34" charset="0"/>
              </a:rPr>
              <a:t>Heel</a:t>
            </a:r>
          </a:p>
        </p:txBody>
      </p:sp>
      <p:sp>
        <p:nvSpPr>
          <p:cNvPr id="21516" name="Text Box 12"/>
          <p:cNvSpPr txBox="1">
            <a:spLocks noChangeArrowheads="1"/>
          </p:cNvSpPr>
          <p:nvPr/>
        </p:nvSpPr>
        <p:spPr bwMode="auto">
          <a:xfrm>
            <a:off x="4267200" y="5715000"/>
            <a:ext cx="762000" cy="519113"/>
          </a:xfrm>
          <a:prstGeom prst="rect">
            <a:avLst/>
          </a:prstGeom>
          <a:noFill/>
          <a:ln w="9525">
            <a:noFill/>
            <a:miter lim="800000"/>
            <a:headEnd/>
            <a:tailEnd/>
          </a:ln>
          <a:effectLst/>
        </p:spPr>
        <p:txBody>
          <a:bodyPr>
            <a:spAutoFit/>
          </a:bodyPr>
          <a:lstStyle/>
          <a:p>
            <a:pPr eaLnBrk="0" hangingPunct="0">
              <a:spcBef>
                <a:spcPct val="50000"/>
              </a:spcBef>
              <a:defRPr/>
            </a:pPr>
            <a:r>
              <a:rPr lang="en-US" sz="2800" dirty="0">
                <a:solidFill>
                  <a:srgbClr val="FF0000"/>
                </a:solidFill>
                <a:effectLst>
                  <a:outerShdw blurRad="38100" dist="38100" dir="2700000" algn="tl">
                    <a:srgbClr val="C0C0C0"/>
                  </a:outerShdw>
                </a:effectLst>
                <a:latin typeface="Arial" pitchFamily="34" charset="0"/>
                <a:cs typeface="Arial" pitchFamily="34" charset="0"/>
              </a:rPr>
              <a:t>Toe</a:t>
            </a:r>
            <a:endParaRPr lang="en-US" sz="2800" dirty="0">
              <a:solidFill>
                <a:srgbClr val="FF0000"/>
              </a:solidFill>
              <a:latin typeface="Arial" pitchFamily="34" charset="0"/>
              <a:cs typeface="Arial" pitchFamily="34" charset="0"/>
            </a:endParaRPr>
          </a:p>
        </p:txBody>
      </p:sp>
      <p:sp>
        <p:nvSpPr>
          <p:cNvPr id="11" name="Title 10"/>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Toe and Heel</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(Downstream and Upstream)</a:t>
            </a:r>
            <a:endParaRPr lang="en-US" sz="2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print"/>
          <a:srcRect/>
          <a:stretch>
            <a:fillRect/>
          </a:stretch>
        </p:blipFill>
        <p:spPr bwMode="auto">
          <a:xfrm>
            <a:off x="0" y="9525"/>
            <a:ext cx="9144000" cy="6838950"/>
          </a:xfrm>
          <a:prstGeom prst="rect">
            <a:avLst/>
          </a:prstGeom>
          <a:noFill/>
          <a:ln w="9525">
            <a:noFill/>
            <a:miter lim="800000"/>
            <a:headEnd/>
            <a:tailEnd/>
          </a:ln>
        </p:spPr>
      </p:pic>
      <p:sp>
        <p:nvSpPr>
          <p:cNvPr id="9" name="Title 9"/>
          <p:cNvSpPr txBox="1">
            <a:spLocks/>
          </p:cNvSpPr>
          <p:nvPr/>
        </p:nvSpPr>
        <p:spPr>
          <a:xfrm>
            <a:off x="457200" y="274638"/>
            <a:ext cx="8229600" cy="14779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rgbClr val="FF0000"/>
                </a:solidFill>
                <a:effectLst>
                  <a:outerShdw blurRad="38100" dist="38100" dir="2700000" algn="tl">
                    <a:srgbClr val="000000">
                      <a:alpha val="43137"/>
                    </a:srgbClr>
                  </a:outerShdw>
                </a:effectLst>
                <a:latin typeface="+mj-lt"/>
                <a:ea typeface="+mj-ea"/>
                <a:cs typeface="+mj-cs"/>
              </a:rPr>
              <a:t>Waco</a:t>
            </a:r>
            <a:r>
              <a:rPr kumimoji="0" lang="en-US" sz="40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 Dam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rgbClr val="FF0000"/>
                </a:solidFill>
                <a:effectLst>
                  <a:outerShdw blurRad="38100" dist="38100" dir="2700000" algn="tl">
                    <a:srgbClr val="000000">
                      <a:alpha val="43137"/>
                    </a:srgbClr>
                  </a:outerShdw>
                </a:effectLst>
                <a:latin typeface="+mj-lt"/>
                <a:ea typeface="+mj-ea"/>
                <a:cs typeface="+mj-cs"/>
              </a:rPr>
              <a:t>Heel Looking Right</a:t>
            </a:r>
            <a:endParaRPr kumimoji="0" 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cxnSp>
        <p:nvCxnSpPr>
          <p:cNvPr id="5" name="Straight Connector 4"/>
          <p:cNvCxnSpPr/>
          <p:nvPr/>
        </p:nvCxnSpPr>
        <p:spPr>
          <a:xfrm>
            <a:off x="5257800" y="1524000"/>
            <a:ext cx="3733800" cy="1752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lgn="ctr">
            <a:noFill/>
            <a:miter lim="800000"/>
            <a:headEnd/>
            <a:tailEnd/>
          </a:ln>
        </p:spPr>
      </p:pic>
      <p:sp>
        <p:nvSpPr>
          <p:cNvPr id="4" name="Title 9"/>
          <p:cNvSpPr txBox="1">
            <a:spLocks/>
          </p:cNvSpPr>
          <p:nvPr/>
        </p:nvSpPr>
        <p:spPr>
          <a:xfrm>
            <a:off x="457200" y="274638"/>
            <a:ext cx="8229600" cy="14779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noProof="0" dirty="0" smtClean="0">
                <a:solidFill>
                  <a:srgbClr val="FFFF00"/>
                </a:solidFill>
                <a:effectLst>
                  <a:outerShdw blurRad="38100" dist="38100" dir="2700000" algn="tl">
                    <a:srgbClr val="000000">
                      <a:alpha val="43137"/>
                    </a:srgbClr>
                  </a:outerShdw>
                </a:effectLst>
                <a:latin typeface="+mj-lt"/>
                <a:ea typeface="+mj-ea"/>
                <a:cs typeface="+mj-cs"/>
              </a:rPr>
              <a:t>Navarro Mills</a:t>
            </a:r>
            <a:r>
              <a:rPr kumimoji="0" lang="en-US" sz="4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Dam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rgbClr val="FFFF00"/>
                </a:solidFill>
                <a:effectLst>
                  <a:outerShdw blurRad="38100" dist="38100" dir="2700000" algn="tl">
                    <a:srgbClr val="000000">
                      <a:alpha val="43137"/>
                    </a:srgbClr>
                  </a:outerShdw>
                </a:effectLst>
                <a:latin typeface="+mj-lt"/>
                <a:ea typeface="+mj-ea"/>
                <a:cs typeface="+mj-cs"/>
              </a:rPr>
              <a:t>Toe Looking Right</a:t>
            </a:r>
            <a:endParaRPr kumimoji="0" lang="en-US" sz="2800" b="1" i="0" u="none" strike="noStrike" kern="0" cap="none" spc="0" normalizeH="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cxnSp>
        <p:nvCxnSpPr>
          <p:cNvPr id="6" name="Straight Connector 5"/>
          <p:cNvCxnSpPr/>
          <p:nvPr/>
        </p:nvCxnSpPr>
        <p:spPr>
          <a:xfrm>
            <a:off x="6019800" y="1600200"/>
            <a:ext cx="2895600" cy="1676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Grp="1" noChangeArrowheads="1"/>
          </p:cNvSpPr>
          <p:nvPr>
            <p:ph type="body" idx="1"/>
          </p:nvPr>
        </p:nvSpPr>
        <p:spPr>
          <a:xfrm>
            <a:off x="457200" y="1447800"/>
            <a:ext cx="8229600" cy="1676400"/>
          </a:xfrm>
        </p:spPr>
        <p:txBody>
          <a:bodyPr/>
          <a:lstStyle/>
          <a:p>
            <a:pPr algn="ctr">
              <a:spcBef>
                <a:spcPct val="0"/>
              </a:spcBef>
              <a:buClr>
                <a:schemeClr val="bg1"/>
              </a:buClr>
              <a:buFontTx/>
              <a:buNone/>
              <a:defRPr/>
            </a:pPr>
            <a:r>
              <a:rPr lang="en-US" dirty="0" smtClean="0">
                <a:solidFill>
                  <a:srgbClr val="FF0000"/>
                </a:solidFill>
                <a:effectLst>
                  <a:outerShdw blurRad="38100" dist="38100" dir="2700000" algn="tl">
                    <a:srgbClr val="C0C0C0"/>
                  </a:outerShdw>
                </a:effectLst>
              </a:rPr>
              <a:t>Direction of Flow</a:t>
            </a:r>
          </a:p>
        </p:txBody>
      </p:sp>
      <p:sp>
        <p:nvSpPr>
          <p:cNvPr id="17411" name="AutoShape 4"/>
          <p:cNvSpPr>
            <a:spLocks noChangeArrowheads="1"/>
          </p:cNvSpPr>
          <p:nvPr/>
        </p:nvSpPr>
        <p:spPr bwMode="auto">
          <a:xfrm>
            <a:off x="3810000" y="2057400"/>
            <a:ext cx="1514475" cy="823913"/>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5"/>
          <p:cNvGrpSpPr>
            <a:grpSpLocks/>
          </p:cNvGrpSpPr>
          <p:nvPr/>
        </p:nvGrpSpPr>
        <p:grpSpPr bwMode="auto">
          <a:xfrm>
            <a:off x="1371600" y="2971800"/>
            <a:ext cx="6553200" cy="2819400"/>
            <a:chOff x="768" y="1248"/>
            <a:chExt cx="4320" cy="1776"/>
          </a:xfrm>
        </p:grpSpPr>
        <p:sp>
          <p:nvSpPr>
            <p:cNvPr id="17416" name="Rectangle 6"/>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17417" name="AutoShape 7"/>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17418" name="AutoShape 8"/>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sp>
        <p:nvSpPr>
          <p:cNvPr id="22539" name="Text Box 11"/>
          <p:cNvSpPr txBox="1">
            <a:spLocks noChangeArrowheads="1"/>
          </p:cNvSpPr>
          <p:nvPr/>
        </p:nvSpPr>
        <p:spPr bwMode="auto">
          <a:xfrm>
            <a:off x="152400" y="3962400"/>
            <a:ext cx="1219200" cy="646331"/>
          </a:xfrm>
          <a:prstGeom prst="rect">
            <a:avLst/>
          </a:prstGeom>
          <a:noFill/>
          <a:ln w="9525">
            <a:noFill/>
            <a:miter lim="800000"/>
            <a:headEnd/>
            <a:tailEnd/>
          </a:ln>
          <a:effectLst/>
        </p:spPr>
        <p:txBody>
          <a:bodyPr>
            <a:spAutoFit/>
          </a:bodyPr>
          <a:lstStyle/>
          <a:p>
            <a:pPr eaLnBrk="0" hangingPunct="0">
              <a:spcBef>
                <a:spcPts val="0"/>
              </a:spcBef>
              <a:defRPr/>
            </a:pPr>
            <a:r>
              <a:rPr lang="en-US" sz="1800" dirty="0">
                <a:latin typeface="Times New Roman" pitchFamily="18" charset="0"/>
              </a:rPr>
              <a:t>    </a:t>
            </a:r>
            <a:r>
              <a:rPr lang="en-US" sz="1800" dirty="0">
                <a:effectLst>
                  <a:outerShdw blurRad="38100" dist="38100" dir="2700000" algn="tl">
                    <a:srgbClr val="C0C0C0"/>
                  </a:outerShdw>
                </a:effectLst>
                <a:latin typeface="Arial" pitchFamily="34" charset="0"/>
                <a:cs typeface="Arial" pitchFamily="34" charset="0"/>
              </a:rPr>
              <a:t>Right </a:t>
            </a:r>
          </a:p>
          <a:p>
            <a:pPr eaLnBrk="0" hangingPunct="0">
              <a:spcBef>
                <a:spcPts val="0"/>
              </a:spcBef>
              <a:defRPr/>
            </a:pPr>
            <a:r>
              <a:rPr lang="en-US" sz="1800" dirty="0">
                <a:effectLst>
                  <a:outerShdw blurRad="38100" dist="38100" dir="2700000" algn="tl">
                    <a:srgbClr val="C0C0C0"/>
                  </a:outerShdw>
                </a:effectLst>
                <a:latin typeface="Arial" pitchFamily="34" charset="0"/>
                <a:cs typeface="Arial" pitchFamily="34" charset="0"/>
              </a:rPr>
              <a:t>Abutment</a:t>
            </a:r>
            <a:endParaRPr lang="en-US" sz="2800" dirty="0">
              <a:latin typeface="Arial" pitchFamily="34" charset="0"/>
              <a:cs typeface="Arial" pitchFamily="34" charset="0"/>
            </a:endParaRPr>
          </a:p>
        </p:txBody>
      </p:sp>
      <p:sp>
        <p:nvSpPr>
          <p:cNvPr id="22540" name="Text Box 12"/>
          <p:cNvSpPr txBox="1">
            <a:spLocks noChangeArrowheads="1"/>
          </p:cNvSpPr>
          <p:nvPr/>
        </p:nvSpPr>
        <p:spPr bwMode="auto">
          <a:xfrm>
            <a:off x="7924800" y="3962400"/>
            <a:ext cx="1219200" cy="646331"/>
          </a:xfrm>
          <a:prstGeom prst="rect">
            <a:avLst/>
          </a:prstGeom>
          <a:noFill/>
          <a:ln w="9525">
            <a:noFill/>
            <a:miter lim="800000"/>
            <a:headEnd/>
            <a:tailEnd/>
          </a:ln>
          <a:effectLst/>
        </p:spPr>
        <p:txBody>
          <a:bodyPr>
            <a:spAutoFit/>
          </a:bodyPr>
          <a:lstStyle/>
          <a:p>
            <a:pPr eaLnBrk="0" hangingPunct="0">
              <a:spcBef>
                <a:spcPts val="0"/>
              </a:spcBef>
              <a:defRPr/>
            </a:pPr>
            <a:r>
              <a:rPr lang="en-US" sz="1800" dirty="0">
                <a:solidFill>
                  <a:srgbClr val="FFFF00"/>
                </a:solidFill>
                <a:effectLst>
                  <a:outerShdw blurRad="38100" dist="38100" dir="2700000" algn="tl">
                    <a:srgbClr val="C0C0C0"/>
                  </a:outerShdw>
                </a:effectLst>
                <a:latin typeface="Times New Roman" pitchFamily="18" charset="0"/>
              </a:rPr>
              <a:t>     </a:t>
            </a:r>
            <a:r>
              <a:rPr lang="en-US" sz="1800" dirty="0">
                <a:effectLst>
                  <a:outerShdw blurRad="38100" dist="38100" dir="2700000" algn="tl">
                    <a:srgbClr val="C0C0C0"/>
                  </a:outerShdw>
                </a:effectLst>
                <a:latin typeface="Arial" pitchFamily="34" charset="0"/>
                <a:cs typeface="Arial" pitchFamily="34" charset="0"/>
              </a:rPr>
              <a:t>Left </a:t>
            </a:r>
          </a:p>
          <a:p>
            <a:pPr eaLnBrk="0" hangingPunct="0">
              <a:spcBef>
                <a:spcPts val="0"/>
              </a:spcBef>
              <a:defRPr/>
            </a:pPr>
            <a:r>
              <a:rPr lang="en-US" sz="1800" dirty="0">
                <a:effectLst>
                  <a:outerShdw blurRad="38100" dist="38100" dir="2700000" algn="tl">
                    <a:srgbClr val="C0C0C0"/>
                  </a:outerShdw>
                </a:effectLst>
                <a:latin typeface="Arial" pitchFamily="34" charset="0"/>
                <a:cs typeface="Arial" pitchFamily="34" charset="0"/>
              </a:rPr>
              <a:t>Abutment</a:t>
            </a:r>
            <a:endParaRPr lang="en-US" sz="2800" dirty="0">
              <a:latin typeface="Arial" pitchFamily="34" charset="0"/>
              <a:cs typeface="Arial" pitchFamily="34" charset="0"/>
            </a:endParaRPr>
          </a:p>
        </p:txBody>
      </p:sp>
      <p:sp>
        <p:nvSpPr>
          <p:cNvPr id="11" name="Title 10"/>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Abutment</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Grp="1" noChangeArrowheads="1"/>
          </p:cNvSpPr>
          <p:nvPr>
            <p:ph type="body" idx="1"/>
          </p:nvPr>
        </p:nvSpPr>
        <p:spPr>
          <a:xfrm>
            <a:off x="457200" y="1447800"/>
            <a:ext cx="8229600" cy="1676400"/>
          </a:xfrm>
        </p:spPr>
        <p:txBody>
          <a:bodyPr/>
          <a:lstStyle/>
          <a:p>
            <a:pPr algn="ctr">
              <a:spcBef>
                <a:spcPct val="0"/>
              </a:spcBef>
              <a:buClr>
                <a:schemeClr val="bg1"/>
              </a:buClr>
              <a:buFontTx/>
              <a:buNone/>
              <a:defRPr/>
            </a:pPr>
            <a:r>
              <a:rPr lang="en-US" dirty="0" smtClean="0">
                <a:solidFill>
                  <a:srgbClr val="FF0000"/>
                </a:solidFill>
                <a:effectLst>
                  <a:outerShdw blurRad="38100" dist="38100" dir="2700000" algn="tl">
                    <a:srgbClr val="C0C0C0"/>
                  </a:outerShdw>
                </a:effectLst>
              </a:rPr>
              <a:t>Direction of Flow</a:t>
            </a:r>
          </a:p>
        </p:txBody>
      </p:sp>
      <p:sp>
        <p:nvSpPr>
          <p:cNvPr id="18435" name="AutoShape 4"/>
          <p:cNvSpPr>
            <a:spLocks noChangeArrowheads="1"/>
          </p:cNvSpPr>
          <p:nvPr/>
        </p:nvSpPr>
        <p:spPr bwMode="auto">
          <a:xfrm>
            <a:off x="3810000" y="1981200"/>
            <a:ext cx="1514475" cy="823913"/>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5"/>
          <p:cNvGrpSpPr>
            <a:grpSpLocks/>
          </p:cNvGrpSpPr>
          <p:nvPr/>
        </p:nvGrpSpPr>
        <p:grpSpPr bwMode="auto">
          <a:xfrm>
            <a:off x="1143000" y="2895600"/>
            <a:ext cx="6858000" cy="2819400"/>
            <a:chOff x="768" y="1248"/>
            <a:chExt cx="4320" cy="1776"/>
          </a:xfrm>
        </p:grpSpPr>
        <p:sp>
          <p:nvSpPr>
            <p:cNvPr id="18442" name="Rectangle 6"/>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18443" name="AutoShape 7"/>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18444" name="AutoShape 8"/>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sp>
        <p:nvSpPr>
          <p:cNvPr id="23563" name="Text Box 11"/>
          <p:cNvSpPr txBox="1">
            <a:spLocks noChangeArrowheads="1"/>
          </p:cNvSpPr>
          <p:nvPr/>
        </p:nvSpPr>
        <p:spPr bwMode="auto">
          <a:xfrm rot="19993425">
            <a:off x="1439863" y="2938463"/>
            <a:ext cx="1158875" cy="523875"/>
          </a:xfrm>
          <a:prstGeom prst="rect">
            <a:avLst/>
          </a:prstGeom>
          <a:noFill/>
          <a:ln w="9525">
            <a:noFill/>
            <a:miter lim="800000"/>
            <a:headEnd/>
            <a:tailEnd/>
          </a:ln>
          <a:effectLst/>
        </p:spPr>
        <p:txBody>
          <a:bodyPr anchor="ctr">
            <a:spAutoFit/>
          </a:bodyPr>
          <a:lstStyle/>
          <a:p>
            <a:pPr algn="ctr" eaLnBrk="0" hangingPunct="0">
              <a:spcBef>
                <a:spcPct val="50000"/>
              </a:spcBef>
              <a:defRPr/>
            </a:pPr>
            <a:r>
              <a:rPr lang="en-US" sz="2800" dirty="0">
                <a:effectLst>
                  <a:outerShdw blurRad="38100" dist="38100" dir="2700000" algn="tl">
                    <a:srgbClr val="C0C0C0"/>
                  </a:outerShdw>
                </a:effectLst>
                <a:latin typeface="Arial" pitchFamily="34" charset="0"/>
                <a:cs typeface="Arial" pitchFamily="34" charset="0"/>
              </a:rPr>
              <a:t>Groin</a:t>
            </a:r>
          </a:p>
        </p:txBody>
      </p:sp>
      <p:sp>
        <p:nvSpPr>
          <p:cNvPr id="23564" name="Text Box 12"/>
          <p:cNvSpPr txBox="1">
            <a:spLocks noChangeArrowheads="1"/>
          </p:cNvSpPr>
          <p:nvPr/>
        </p:nvSpPr>
        <p:spPr bwMode="auto">
          <a:xfrm rot="19993425">
            <a:off x="6619875" y="5141913"/>
            <a:ext cx="1190625" cy="523875"/>
          </a:xfrm>
          <a:prstGeom prst="rect">
            <a:avLst/>
          </a:prstGeom>
          <a:noFill/>
          <a:ln w="9525">
            <a:noFill/>
            <a:miter lim="800000"/>
            <a:headEnd/>
            <a:tailEnd/>
          </a:ln>
          <a:effectLst/>
        </p:spPr>
        <p:txBody>
          <a:bodyPr anchor="ctr">
            <a:spAutoFit/>
          </a:bodyPr>
          <a:lstStyle/>
          <a:p>
            <a:pPr algn="ctr" eaLnBrk="0" hangingPunct="0">
              <a:spcBef>
                <a:spcPct val="50000"/>
              </a:spcBef>
              <a:defRPr/>
            </a:pPr>
            <a:r>
              <a:rPr lang="en-US" sz="2800" dirty="0">
                <a:effectLst>
                  <a:outerShdw blurRad="38100" dist="38100" dir="2700000" algn="tl">
                    <a:srgbClr val="C0C0C0"/>
                  </a:outerShdw>
                </a:effectLst>
                <a:latin typeface="Arial" pitchFamily="34" charset="0"/>
                <a:cs typeface="Arial" pitchFamily="34" charset="0"/>
              </a:rPr>
              <a:t>Groin</a:t>
            </a:r>
          </a:p>
        </p:txBody>
      </p:sp>
      <p:sp>
        <p:nvSpPr>
          <p:cNvPr id="23565" name="Text Box 13"/>
          <p:cNvSpPr txBox="1">
            <a:spLocks noChangeArrowheads="1"/>
          </p:cNvSpPr>
          <p:nvPr/>
        </p:nvSpPr>
        <p:spPr bwMode="auto">
          <a:xfrm rot="1658120">
            <a:off x="6537325" y="2870200"/>
            <a:ext cx="1117600" cy="523875"/>
          </a:xfrm>
          <a:prstGeom prst="rect">
            <a:avLst/>
          </a:prstGeom>
          <a:noFill/>
          <a:ln w="9525">
            <a:noFill/>
            <a:miter lim="800000"/>
            <a:headEnd/>
            <a:tailEnd/>
          </a:ln>
          <a:effectLst/>
        </p:spPr>
        <p:txBody>
          <a:bodyPr anchor="ctr">
            <a:spAutoFit/>
          </a:bodyPr>
          <a:lstStyle/>
          <a:p>
            <a:pPr algn="ctr" eaLnBrk="0" hangingPunct="0">
              <a:spcBef>
                <a:spcPct val="50000"/>
              </a:spcBef>
              <a:defRPr/>
            </a:pPr>
            <a:r>
              <a:rPr lang="en-US" sz="2800" dirty="0">
                <a:effectLst>
                  <a:outerShdw blurRad="38100" dist="38100" dir="2700000" algn="tl">
                    <a:srgbClr val="C0C0C0"/>
                  </a:outerShdw>
                </a:effectLst>
                <a:latin typeface="Arial" pitchFamily="34" charset="0"/>
                <a:cs typeface="Arial" pitchFamily="34" charset="0"/>
              </a:rPr>
              <a:t>Groin</a:t>
            </a:r>
          </a:p>
        </p:txBody>
      </p:sp>
      <p:sp>
        <p:nvSpPr>
          <p:cNvPr id="23566" name="Text Box 14"/>
          <p:cNvSpPr txBox="1">
            <a:spLocks noChangeArrowheads="1"/>
          </p:cNvSpPr>
          <p:nvPr/>
        </p:nvSpPr>
        <p:spPr bwMode="auto">
          <a:xfrm rot="1658120">
            <a:off x="1352550" y="5184775"/>
            <a:ext cx="1130300" cy="523875"/>
          </a:xfrm>
          <a:prstGeom prst="rect">
            <a:avLst/>
          </a:prstGeom>
          <a:noFill/>
          <a:ln w="9525">
            <a:noFill/>
            <a:miter lim="800000"/>
            <a:headEnd/>
            <a:tailEnd/>
          </a:ln>
          <a:effectLst/>
        </p:spPr>
        <p:txBody>
          <a:bodyPr anchor="ctr">
            <a:spAutoFit/>
          </a:bodyPr>
          <a:lstStyle/>
          <a:p>
            <a:pPr algn="ctr" eaLnBrk="0" hangingPunct="0">
              <a:spcBef>
                <a:spcPct val="50000"/>
              </a:spcBef>
              <a:defRPr/>
            </a:pPr>
            <a:r>
              <a:rPr lang="en-US" sz="2800" dirty="0">
                <a:effectLst>
                  <a:outerShdw blurRad="38100" dist="38100" dir="2700000" algn="tl">
                    <a:srgbClr val="C0C0C0"/>
                  </a:outerShdw>
                </a:effectLst>
                <a:latin typeface="Arial" pitchFamily="34" charset="0"/>
                <a:cs typeface="Arial" pitchFamily="34" charset="0"/>
              </a:rPr>
              <a:t>Groin</a:t>
            </a:r>
          </a:p>
        </p:txBody>
      </p:sp>
      <p:sp>
        <p:nvSpPr>
          <p:cNvPr id="13" name="Title 12"/>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Embankment/Abutment Contact</a:t>
            </a:r>
            <a:endParaRPr lang="en-US"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Classification</a:t>
            </a:r>
            <a:br>
              <a:rPr lang="en-US" b="1" dirty="0" smtClean="0">
                <a:effectLst>
                  <a:outerShdw blurRad="38100" dist="38100" dir="2700000" algn="tl">
                    <a:srgbClr val="000000">
                      <a:alpha val="43137"/>
                    </a:srgbClr>
                  </a:outerShdw>
                </a:effectLst>
                <a:latin typeface="Arial" pitchFamily="34" charset="0"/>
                <a:cs typeface="Arial" pitchFamily="34" charset="0"/>
              </a:rPr>
            </a:br>
            <a:r>
              <a:rPr lang="en-US" sz="2700" b="1" dirty="0" smtClean="0">
                <a:effectLst>
                  <a:outerShdw blurRad="38100" dist="38100" dir="2700000" algn="tl">
                    <a:srgbClr val="000000">
                      <a:alpha val="43137"/>
                    </a:srgbClr>
                  </a:outerShdw>
                </a:effectLst>
                <a:latin typeface="Arial" pitchFamily="34" charset="0"/>
                <a:cs typeface="Arial" pitchFamily="34" charset="0"/>
              </a:rPr>
              <a:t>Applications</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latin typeface="Arial" pitchFamily="34" charset="0"/>
                <a:cs typeface="Arial" pitchFamily="34" charset="0"/>
              </a:rPr>
              <a:t>Purpose</a:t>
            </a:r>
          </a:p>
          <a:p>
            <a:r>
              <a:rPr lang="en-US" dirty="0" smtClean="0">
                <a:latin typeface="Arial" pitchFamily="34" charset="0"/>
                <a:cs typeface="Arial" pitchFamily="34" charset="0"/>
              </a:rPr>
              <a:t>Construction Materials</a:t>
            </a:r>
          </a:p>
          <a:p>
            <a:r>
              <a:rPr lang="en-US" dirty="0" smtClean="0">
                <a:latin typeface="Arial" pitchFamily="34" charset="0"/>
                <a:cs typeface="Arial" pitchFamily="34" charset="0"/>
              </a:rPr>
              <a:t>Hydraulic Design</a:t>
            </a:r>
          </a:p>
          <a:p>
            <a:r>
              <a:rPr lang="en-US" dirty="0" smtClean="0">
                <a:latin typeface="Arial" pitchFamily="34" charset="0"/>
                <a:cs typeface="Arial" pitchFamily="34" charset="0"/>
              </a:rPr>
              <a:t>Dam Safety Regulation</a:t>
            </a:r>
          </a:p>
          <a:p>
            <a:r>
              <a:rPr lang="en-US" dirty="0" smtClean="0">
                <a:latin typeface="Arial" pitchFamily="34" charset="0"/>
                <a:cs typeface="Arial" pitchFamily="34" charset="0"/>
              </a:rPr>
              <a:t>Hazard Potential</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C0C0C0"/>
                  </a:outerShdw>
                </a:effectLst>
              </a:rPr>
              <a:t>Embankment/Abutment Contact</a:t>
            </a:r>
            <a:endParaRPr lang="en-US" sz="4000" b="1" dirty="0"/>
          </a:p>
        </p:txBody>
      </p:sp>
      <p:sp>
        <p:nvSpPr>
          <p:cNvPr id="3" name="Content Placeholder 2"/>
          <p:cNvSpPr>
            <a:spLocks noGrp="1"/>
          </p:cNvSpPr>
          <p:nvPr>
            <p:ph idx="1"/>
          </p:nvPr>
        </p:nvSpPr>
        <p:spPr/>
        <p:txBody>
          <a:bodyPr/>
          <a:lstStyle/>
          <a:p>
            <a:pPr>
              <a:defRPr/>
            </a:pPr>
            <a:r>
              <a:rPr lang="en-US" dirty="0" smtClean="0">
                <a:effectLst>
                  <a:outerShdw blurRad="38100" dist="38100" dir="2700000" algn="tl">
                    <a:srgbClr val="000000">
                      <a:alpha val="43137"/>
                    </a:srgbClr>
                  </a:outerShdw>
                </a:effectLst>
              </a:rPr>
              <a:t>Why is the groin of a dam a critical area?</a:t>
            </a:r>
          </a:p>
          <a:p>
            <a:pPr lvl="1">
              <a:buFont typeface="Wingdings" pitchFamily="2" charset="2"/>
              <a:buChar char="§"/>
              <a:defRPr/>
            </a:pPr>
            <a:r>
              <a:rPr lang="en-US" dirty="0" smtClean="0"/>
              <a:t>Dissimilar materials</a:t>
            </a:r>
          </a:p>
          <a:p>
            <a:pPr lvl="1">
              <a:buFont typeface="Wingdings" pitchFamily="2" charset="2"/>
              <a:buChar char="§"/>
              <a:defRPr/>
            </a:pPr>
            <a:r>
              <a:rPr lang="en-US" dirty="0" smtClean="0"/>
              <a:t>Joints and holes – not smooth</a:t>
            </a:r>
          </a:p>
          <a:p>
            <a:pPr lvl="1">
              <a:buFont typeface="Wingdings" pitchFamily="2" charset="2"/>
              <a:buChar char="§"/>
              <a:defRPr/>
            </a:pPr>
            <a:r>
              <a:rPr lang="en-US" dirty="0" smtClean="0"/>
              <a:t>Hard to compact soil with equipment</a:t>
            </a:r>
          </a:p>
          <a:p>
            <a:pPr lvl="1">
              <a:buFont typeface="Wingdings" pitchFamily="2" charset="2"/>
              <a:buChar char="§"/>
              <a:defRPr/>
            </a:pPr>
            <a:r>
              <a:rPr lang="en-US" dirty="0" smtClean="0"/>
              <a:t>High probability of seepage</a:t>
            </a:r>
          </a:p>
          <a:p>
            <a:pPr lvl="1">
              <a:buFont typeface="Wingdings" pitchFamily="2" charset="2"/>
              <a:buChar char="§"/>
              <a:defRPr/>
            </a:pPr>
            <a:r>
              <a:rPr lang="en-US" dirty="0" smtClean="0"/>
              <a:t>Natural area for water runoff</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P1010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Rectangle 3"/>
          <p:cNvSpPr>
            <a:spLocks noChangeArrowheads="1"/>
          </p:cNvSpPr>
          <p:nvPr/>
        </p:nvSpPr>
        <p:spPr bwMode="auto">
          <a:xfrm>
            <a:off x="0" y="5638800"/>
            <a:ext cx="9144000" cy="990600"/>
          </a:xfrm>
          <a:prstGeom prst="rect">
            <a:avLst/>
          </a:prstGeom>
          <a:noFill/>
          <a:ln w="9525">
            <a:noFill/>
            <a:miter lim="800000"/>
            <a:headEnd/>
            <a:tailEnd/>
          </a:ln>
        </p:spPr>
        <p:txBody>
          <a:bodyPr/>
          <a:lstStyle/>
          <a:p>
            <a:pPr algn="ctr">
              <a:buClr>
                <a:schemeClr val="tx2"/>
              </a:buClr>
            </a:pPr>
            <a:r>
              <a:rPr lang="en-US" sz="3600" b="1" dirty="0">
                <a:solidFill>
                  <a:schemeClr val="tx2"/>
                </a:solidFill>
              </a:rPr>
              <a:t>Canyon </a:t>
            </a:r>
            <a:r>
              <a:rPr lang="en-US" sz="3600" b="1" dirty="0" smtClean="0">
                <a:solidFill>
                  <a:schemeClr val="tx2"/>
                </a:solidFill>
              </a:rPr>
              <a:t>Dam</a:t>
            </a:r>
            <a:endParaRPr lang="en-US" sz="3600" b="1" dirty="0">
              <a:solidFill>
                <a:schemeClr val="tx2"/>
              </a:solidFill>
            </a:endParaRPr>
          </a:p>
          <a:p>
            <a:pPr algn="ctr">
              <a:buClr>
                <a:schemeClr val="tx2"/>
              </a:buClr>
            </a:pPr>
            <a:r>
              <a:rPr lang="en-US" sz="2800" b="1" dirty="0" smtClean="0">
                <a:solidFill>
                  <a:schemeClr val="tx2"/>
                </a:solidFill>
              </a:rPr>
              <a:t>Downstream </a:t>
            </a:r>
            <a:r>
              <a:rPr lang="en-US" sz="2800" b="1" dirty="0">
                <a:solidFill>
                  <a:schemeClr val="tx2"/>
                </a:solidFill>
              </a:rPr>
              <a:t>Slope </a:t>
            </a:r>
            <a:r>
              <a:rPr lang="en-US" sz="2800" b="1" dirty="0" smtClean="0">
                <a:solidFill>
                  <a:schemeClr val="tx2"/>
                </a:solidFill>
              </a:rPr>
              <a:t>Left Groin</a:t>
            </a:r>
            <a:endParaRPr lang="en-US" sz="2800" b="1" dirty="0">
              <a:solidFill>
                <a:schemeClr val="tx2"/>
              </a:solidFill>
            </a:endParaRPr>
          </a:p>
        </p:txBody>
      </p:sp>
      <p:sp>
        <p:nvSpPr>
          <p:cNvPr id="5" name="Freeform 4"/>
          <p:cNvSpPr/>
          <p:nvPr/>
        </p:nvSpPr>
        <p:spPr>
          <a:xfrm>
            <a:off x="1169043" y="1458410"/>
            <a:ext cx="7407798" cy="2916820"/>
          </a:xfrm>
          <a:custGeom>
            <a:avLst/>
            <a:gdLst>
              <a:gd name="connsiteX0" fmla="*/ 0 w 7407798"/>
              <a:gd name="connsiteY0" fmla="*/ 0 h 2916820"/>
              <a:gd name="connsiteX1" fmla="*/ 763929 w 7407798"/>
              <a:gd name="connsiteY1" fmla="*/ 162046 h 2916820"/>
              <a:gd name="connsiteX2" fmla="*/ 763929 w 7407798"/>
              <a:gd name="connsiteY2" fmla="*/ 162046 h 2916820"/>
              <a:gd name="connsiteX3" fmla="*/ 1747777 w 7407798"/>
              <a:gd name="connsiteY3" fmla="*/ 601884 h 2916820"/>
              <a:gd name="connsiteX4" fmla="*/ 2349661 w 7407798"/>
              <a:gd name="connsiteY4" fmla="*/ 902825 h 2916820"/>
              <a:gd name="connsiteX5" fmla="*/ 5173884 w 7407798"/>
              <a:gd name="connsiteY5" fmla="*/ 2048719 h 2916820"/>
              <a:gd name="connsiteX6" fmla="*/ 6655443 w 7407798"/>
              <a:gd name="connsiteY6" fmla="*/ 2592729 h 2916820"/>
              <a:gd name="connsiteX7" fmla="*/ 7407798 w 7407798"/>
              <a:gd name="connsiteY7" fmla="*/ 2916820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7798" h="2916820">
                <a:moveTo>
                  <a:pt x="0" y="0"/>
                </a:moveTo>
                <a:lnTo>
                  <a:pt x="763929" y="162046"/>
                </a:lnTo>
                <a:lnTo>
                  <a:pt x="763929" y="162046"/>
                </a:lnTo>
                <a:lnTo>
                  <a:pt x="1747777" y="601884"/>
                </a:lnTo>
                <a:cubicBezTo>
                  <a:pt x="2012066" y="725347"/>
                  <a:pt x="1778643" y="661686"/>
                  <a:pt x="2349661" y="902825"/>
                </a:cubicBezTo>
                <a:cubicBezTo>
                  <a:pt x="2920679" y="1143964"/>
                  <a:pt x="4456254" y="1767068"/>
                  <a:pt x="5173884" y="2048719"/>
                </a:cubicBezTo>
                <a:cubicBezTo>
                  <a:pt x="5891514" y="2330370"/>
                  <a:pt x="6283124" y="2448045"/>
                  <a:pt x="6655443" y="2592729"/>
                </a:cubicBezTo>
                <a:cubicBezTo>
                  <a:pt x="7027762" y="2737413"/>
                  <a:pt x="7217780" y="2827116"/>
                  <a:pt x="7407798" y="29168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a:ln w="9525">
            <a:noFill/>
            <a:miter lim="800000"/>
            <a:headEnd/>
            <a:tailEnd/>
          </a:ln>
        </p:spPr>
      </p:pic>
      <p:sp>
        <p:nvSpPr>
          <p:cNvPr id="21507" name="Text Box 5"/>
          <p:cNvSpPr txBox="1">
            <a:spLocks noChangeArrowheads="1"/>
          </p:cNvSpPr>
          <p:nvPr/>
        </p:nvSpPr>
        <p:spPr bwMode="auto">
          <a:xfrm>
            <a:off x="0" y="5410200"/>
            <a:ext cx="9144000" cy="1138773"/>
          </a:xfrm>
          <a:prstGeom prst="rect">
            <a:avLst/>
          </a:prstGeom>
          <a:noFill/>
          <a:ln w="12700">
            <a:noFill/>
            <a:miter lim="800000"/>
            <a:headEnd/>
            <a:tailEnd/>
          </a:ln>
        </p:spPr>
        <p:txBody>
          <a:bodyPr>
            <a:spAutoFit/>
          </a:bodyPr>
          <a:lstStyle/>
          <a:p>
            <a:pPr algn="ctr"/>
            <a:r>
              <a:rPr lang="en-US" sz="4000" b="1" dirty="0" err="1">
                <a:effectLst>
                  <a:outerShdw blurRad="38100" dist="38100" dir="2700000" algn="tl">
                    <a:srgbClr val="000000">
                      <a:alpha val="43137"/>
                    </a:srgbClr>
                  </a:outerShdw>
                </a:effectLst>
              </a:rPr>
              <a:t>Hords</a:t>
            </a:r>
            <a:r>
              <a:rPr lang="en-US" sz="4000" b="1" dirty="0">
                <a:effectLst>
                  <a:outerShdw blurRad="38100" dist="38100" dir="2700000" algn="tl">
                    <a:srgbClr val="000000">
                      <a:alpha val="43137"/>
                    </a:srgbClr>
                  </a:outerShdw>
                </a:effectLst>
              </a:rPr>
              <a:t> Creek </a:t>
            </a:r>
            <a:r>
              <a:rPr lang="en-US" sz="4000" b="1" dirty="0" smtClean="0">
                <a:effectLst>
                  <a:outerShdw blurRad="38100" dist="38100" dir="2700000" algn="tl">
                    <a:srgbClr val="000000">
                      <a:alpha val="43137"/>
                    </a:srgbClr>
                  </a:outerShdw>
                </a:effectLst>
              </a:rPr>
              <a:t>Dam</a:t>
            </a:r>
            <a:endParaRPr lang="en-US" sz="40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Downstream </a:t>
            </a:r>
            <a:r>
              <a:rPr lang="en-US" sz="2800" b="1" dirty="0" smtClean="0">
                <a:effectLst>
                  <a:outerShdw blurRad="38100" dist="38100" dir="2700000" algn="tl">
                    <a:srgbClr val="000000">
                      <a:alpha val="43137"/>
                    </a:srgbClr>
                  </a:outerShdw>
                </a:effectLst>
              </a:rPr>
              <a:t>Slope Right Groin </a:t>
            </a:r>
            <a:r>
              <a:rPr lang="en-US" sz="2800" b="1" dirty="0">
                <a:effectLst>
                  <a:outerShdw blurRad="38100" dist="38100" dir="2700000" algn="tl">
                    <a:srgbClr val="000000">
                      <a:alpha val="43137"/>
                    </a:srgbClr>
                  </a:outerShdw>
                </a:effectLst>
              </a:rPr>
              <a:t>Looking Left</a:t>
            </a:r>
          </a:p>
        </p:txBody>
      </p:sp>
      <p:sp>
        <p:nvSpPr>
          <p:cNvPr id="4" name="Freeform 3"/>
          <p:cNvSpPr/>
          <p:nvPr/>
        </p:nvSpPr>
        <p:spPr>
          <a:xfrm>
            <a:off x="1909823" y="2060293"/>
            <a:ext cx="2812648" cy="3642168"/>
          </a:xfrm>
          <a:custGeom>
            <a:avLst/>
            <a:gdLst>
              <a:gd name="connsiteX0" fmla="*/ 2812648 w 2812648"/>
              <a:gd name="connsiteY0" fmla="*/ 162046 h 3642168"/>
              <a:gd name="connsiteX1" fmla="*/ 1481559 w 2812648"/>
              <a:gd name="connsiteY1" fmla="*/ 162046 h 3642168"/>
              <a:gd name="connsiteX2" fmla="*/ 46299 w 2812648"/>
              <a:gd name="connsiteY2" fmla="*/ 1134320 h 3642168"/>
              <a:gd name="connsiteX3" fmla="*/ 1203767 w 2812648"/>
              <a:gd name="connsiteY3" fmla="*/ 3252487 h 3642168"/>
              <a:gd name="connsiteX4" fmla="*/ 1365812 w 2812648"/>
              <a:gd name="connsiteY4" fmla="*/ 3472406 h 3642168"/>
              <a:gd name="connsiteX5" fmla="*/ 1365812 w 2812648"/>
              <a:gd name="connsiteY5" fmla="*/ 3483980 h 36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48" h="3642168">
                <a:moveTo>
                  <a:pt x="2812648" y="162046"/>
                </a:moveTo>
                <a:cubicBezTo>
                  <a:pt x="2377632" y="81023"/>
                  <a:pt x="1942617" y="0"/>
                  <a:pt x="1481559" y="162046"/>
                </a:cubicBezTo>
                <a:cubicBezTo>
                  <a:pt x="1020501" y="324092"/>
                  <a:pt x="92598" y="619247"/>
                  <a:pt x="46299" y="1134320"/>
                </a:cubicBezTo>
                <a:cubicBezTo>
                  <a:pt x="0" y="1649393"/>
                  <a:pt x="983848" y="2862806"/>
                  <a:pt x="1203767" y="3252487"/>
                </a:cubicBezTo>
                <a:cubicBezTo>
                  <a:pt x="1423686" y="3642168"/>
                  <a:pt x="1338805" y="3433824"/>
                  <a:pt x="1365812" y="3472406"/>
                </a:cubicBezTo>
                <a:cubicBezTo>
                  <a:pt x="1392819" y="3510988"/>
                  <a:pt x="1379315" y="3497484"/>
                  <a:pt x="1365812" y="348398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P5230071"/>
          <p:cNvPicPr>
            <a:picLocks noGrp="1" noChangeAspect="1" noChangeArrowheads="1"/>
          </p:cNvPicPr>
          <p:nvPr>
            <p:ph sz="half" idx="1"/>
          </p:nvPr>
        </p:nvPicPr>
        <p:blipFill>
          <a:blip r:embed="rId2" cstate="print"/>
          <a:srcRect/>
          <a:stretch>
            <a:fillRect/>
          </a:stretch>
        </p:blipFill>
        <p:spPr>
          <a:xfrm>
            <a:off x="0" y="4763"/>
            <a:ext cx="9190038" cy="6853237"/>
          </a:xfrm>
          <a:noFill/>
          <a:ln>
            <a:solidFill>
              <a:schemeClr val="accent2"/>
            </a:solidFill>
          </a:ln>
        </p:spPr>
      </p:pic>
      <p:sp>
        <p:nvSpPr>
          <p:cNvPr id="4" name="Rectangle 6"/>
          <p:cNvSpPr txBox="1">
            <a:spLocks noChangeArrowheads="1"/>
          </p:cNvSpPr>
          <p:nvPr/>
        </p:nvSpPr>
        <p:spPr>
          <a:xfrm>
            <a:off x="0" y="5410200"/>
            <a:ext cx="9144000" cy="1066800"/>
          </a:xfrm>
          <a:prstGeom prst="rect">
            <a:avLst/>
          </a:prstGeom>
          <a:noFill/>
          <a:ln>
            <a:noFill/>
          </a:ln>
        </p:spPr>
        <p:txBody>
          <a:bodyPr/>
          <a:lstStyle/>
          <a:p>
            <a:pPr algn="ctr" eaLnBrk="0" hangingPunct="0">
              <a:defRPr/>
            </a:pPr>
            <a:r>
              <a:rPr lang="en-US" sz="3200" b="1" kern="0" dirty="0">
                <a:solidFill>
                  <a:srgbClr val="FFFF00"/>
                </a:solidFill>
                <a:effectLst>
                  <a:outerShdw blurRad="38100" dist="38100" dir="2700000" algn="tl">
                    <a:srgbClr val="C0C0C0"/>
                  </a:outerShdw>
                </a:effectLst>
                <a:latin typeface="+mj-lt"/>
                <a:ea typeface="+mj-ea"/>
                <a:cs typeface="+mj-cs"/>
              </a:rPr>
              <a:t>Sam Rayburn </a:t>
            </a:r>
            <a:r>
              <a:rPr lang="en-US" sz="3200" b="1" kern="0" dirty="0" smtClean="0">
                <a:solidFill>
                  <a:srgbClr val="FFFF00"/>
                </a:solidFill>
                <a:effectLst>
                  <a:outerShdw blurRad="38100" dist="38100" dir="2700000" algn="tl">
                    <a:srgbClr val="C0C0C0"/>
                  </a:outerShdw>
                </a:effectLst>
                <a:latin typeface="+mj-lt"/>
                <a:ea typeface="+mj-ea"/>
                <a:cs typeface="+mj-cs"/>
              </a:rPr>
              <a:t>Dam, TX</a:t>
            </a:r>
            <a:r>
              <a:rPr lang="en-US" sz="3200" b="1" kern="0" dirty="0">
                <a:solidFill>
                  <a:srgbClr val="FFFF00"/>
                </a:solidFill>
                <a:effectLst>
                  <a:outerShdw blurRad="38100" dist="38100" dir="2700000" algn="tl">
                    <a:srgbClr val="C0C0C0"/>
                  </a:outerShdw>
                </a:effectLst>
                <a:latin typeface="+mj-lt"/>
                <a:ea typeface="+mj-ea"/>
                <a:cs typeface="+mj-cs"/>
              </a:rPr>
              <a:t/>
            </a:r>
            <a:br>
              <a:rPr lang="en-US" sz="3200" b="1" kern="0" dirty="0">
                <a:solidFill>
                  <a:srgbClr val="FFFF00"/>
                </a:solidFill>
                <a:effectLst>
                  <a:outerShdw blurRad="38100" dist="38100" dir="2700000" algn="tl">
                    <a:srgbClr val="C0C0C0"/>
                  </a:outerShdw>
                </a:effectLst>
                <a:latin typeface="+mj-lt"/>
                <a:ea typeface="+mj-ea"/>
                <a:cs typeface="+mj-cs"/>
              </a:rPr>
            </a:br>
            <a:r>
              <a:rPr lang="en-US" sz="2400" b="1" kern="0" dirty="0">
                <a:solidFill>
                  <a:srgbClr val="FFFF00"/>
                </a:solidFill>
                <a:effectLst>
                  <a:outerShdw blurRad="38100" dist="38100" dir="2700000" algn="tl">
                    <a:srgbClr val="C0C0C0"/>
                  </a:outerShdw>
                </a:effectLst>
                <a:latin typeface="+mj-lt"/>
                <a:ea typeface="+mj-ea"/>
                <a:cs typeface="+mj-cs"/>
              </a:rPr>
              <a:t>Downstream Right Groin Looking </a:t>
            </a:r>
            <a:r>
              <a:rPr lang="en-US" sz="2400" b="1" kern="0" dirty="0" smtClean="0">
                <a:solidFill>
                  <a:srgbClr val="FFFF00"/>
                </a:solidFill>
                <a:effectLst>
                  <a:outerShdw blurRad="38100" dist="38100" dir="2700000" algn="tl">
                    <a:srgbClr val="C0C0C0"/>
                  </a:outerShdw>
                </a:effectLst>
                <a:latin typeface="+mj-lt"/>
                <a:ea typeface="+mj-ea"/>
                <a:cs typeface="+mj-cs"/>
              </a:rPr>
              <a:t>Upstream</a:t>
            </a:r>
            <a:endParaRPr lang="en-US" sz="2400" b="1" kern="0" dirty="0">
              <a:solidFill>
                <a:srgbClr val="FFFF00"/>
              </a:solidFill>
              <a:effectLst>
                <a:outerShdw blurRad="38100" dist="38100" dir="2700000" algn="tl">
                  <a:srgbClr val="C0C0C0"/>
                </a:outerShdw>
              </a:effectLst>
              <a:latin typeface="+mj-lt"/>
              <a:ea typeface="+mj-ea"/>
              <a:cs typeface="+mj-cs"/>
            </a:endParaRPr>
          </a:p>
        </p:txBody>
      </p:sp>
      <p:sp>
        <p:nvSpPr>
          <p:cNvPr id="8" name="Freeform 7"/>
          <p:cNvSpPr/>
          <p:nvPr/>
        </p:nvSpPr>
        <p:spPr>
          <a:xfrm>
            <a:off x="3208116" y="2916820"/>
            <a:ext cx="1329160" cy="1246208"/>
          </a:xfrm>
          <a:custGeom>
            <a:avLst/>
            <a:gdLst>
              <a:gd name="connsiteX0" fmla="*/ 1329160 w 1329160"/>
              <a:gd name="connsiteY0" fmla="*/ 0 h 1246208"/>
              <a:gd name="connsiteX1" fmla="*/ 669403 w 1329160"/>
              <a:gd name="connsiteY1" fmla="*/ 659757 h 1246208"/>
              <a:gd name="connsiteX2" fmla="*/ 102243 w 1329160"/>
              <a:gd name="connsiteY2" fmla="*/ 960699 h 1246208"/>
              <a:gd name="connsiteX3" fmla="*/ 55945 w 1329160"/>
              <a:gd name="connsiteY3" fmla="*/ 1203767 h 1246208"/>
              <a:gd name="connsiteX4" fmla="*/ 44370 w 1329160"/>
              <a:gd name="connsiteY4" fmla="*/ 1215342 h 124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160" h="1246208">
                <a:moveTo>
                  <a:pt x="1329160" y="0"/>
                </a:moveTo>
                <a:cubicBezTo>
                  <a:pt x="1101524" y="249820"/>
                  <a:pt x="873889" y="499641"/>
                  <a:pt x="669403" y="659757"/>
                </a:cubicBezTo>
                <a:cubicBezTo>
                  <a:pt x="464917" y="819874"/>
                  <a:pt x="204486" y="870031"/>
                  <a:pt x="102243" y="960699"/>
                </a:cubicBezTo>
                <a:cubicBezTo>
                  <a:pt x="0" y="1051367"/>
                  <a:pt x="65591" y="1161327"/>
                  <a:pt x="55945" y="1203767"/>
                </a:cubicBezTo>
                <a:cubicBezTo>
                  <a:pt x="46300" y="1246208"/>
                  <a:pt x="45335" y="1230775"/>
                  <a:pt x="44370" y="1215342"/>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buSzPct val="100000"/>
              <a:defRPr/>
            </a:pPr>
            <a:r>
              <a:rPr lang="en-US" sz="3600" dirty="0" smtClean="0"/>
              <a:t>Classification</a:t>
            </a:r>
            <a:endParaRPr lang="en-US" sz="3600" b="1" dirty="0" smtClean="0">
              <a:solidFill>
                <a:srgbClr val="FF0000"/>
              </a:solidFill>
            </a:endParaRPr>
          </a:p>
          <a:p>
            <a:pPr lvl="0">
              <a:buSzPct val="100000"/>
              <a:defRPr/>
            </a:pPr>
            <a:r>
              <a:rPr lang="en-US" sz="3600" dirty="0" smtClean="0"/>
              <a:t>Parts of a Dam</a:t>
            </a:r>
          </a:p>
          <a:p>
            <a:pPr lvl="0">
              <a:buClr>
                <a:schemeClr val="tx1"/>
              </a:buClr>
              <a:defRPr/>
            </a:pPr>
            <a:r>
              <a:rPr lang="en-US" sz="3600" b="1" dirty="0" smtClean="0">
                <a:solidFill>
                  <a:srgbClr val="FF0000"/>
                </a:solidFill>
              </a:rPr>
              <a:t>Seepage Control Measures </a:t>
            </a:r>
          </a:p>
          <a:p>
            <a:pPr lvl="0">
              <a:buClr>
                <a:schemeClr val="tx1"/>
              </a:buClr>
              <a:defRPr/>
            </a:pPr>
            <a:r>
              <a:rPr lang="en-US" sz="3600" dirty="0" smtClean="0"/>
              <a:t>Instrumentation</a:t>
            </a:r>
          </a:p>
          <a:p>
            <a:pPr lvl="0">
              <a:buClr>
                <a:schemeClr val="tx1"/>
              </a:buClr>
              <a:defRPr/>
            </a:pPr>
            <a:r>
              <a:rPr lang="en-US" sz="3600" dirty="0" smtClean="0"/>
              <a:t>Flood Control Dams</a:t>
            </a:r>
          </a:p>
          <a:p>
            <a:pPr lvl="0">
              <a:buClr>
                <a:schemeClr val="tx1"/>
              </a:buClr>
              <a:defRPr/>
            </a:pPr>
            <a:r>
              <a:rPr lang="en-US" sz="3600" dirty="0" smtClean="0"/>
              <a:t>Issues </a:t>
            </a:r>
            <a:r>
              <a:rPr lang="en-US" sz="3600" dirty="0" smtClean="0"/>
              <a:t>Leading to Dam Failure</a:t>
            </a:r>
          </a:p>
          <a:p>
            <a:pPr lvl="0">
              <a:buClr>
                <a:schemeClr val="tx1"/>
              </a:buClr>
              <a:defRPr/>
            </a:pPr>
            <a:r>
              <a:rPr lang="en-US" sz="3600" dirty="0" smtClean="0"/>
              <a:t>Risk Terminology</a:t>
            </a:r>
            <a:endParaRPr lang="en-US" sz="32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err="1" smtClean="0">
                <a:effectLst>
                  <a:outerShdw blurRad="38100" dist="38100" dir="2700000" algn="tl">
                    <a:srgbClr val="C0C0C0"/>
                  </a:outerShdw>
                </a:effectLst>
              </a:rPr>
              <a:t>Underseepage</a:t>
            </a:r>
            <a:r>
              <a:rPr lang="en-US" sz="4000" b="1" dirty="0" smtClean="0">
                <a:effectLst>
                  <a:outerShdw blurRad="38100" dist="38100" dir="2700000" algn="tl">
                    <a:srgbClr val="C0C0C0"/>
                  </a:outerShdw>
                </a:effectLst>
              </a:rPr>
              <a:t> Control Measures</a:t>
            </a:r>
            <a:endParaRPr lang="en-US" sz="4000" b="1" dirty="0"/>
          </a:p>
        </p:txBody>
      </p:sp>
      <p:sp>
        <p:nvSpPr>
          <p:cNvPr id="3" name="Content Placeholder 2"/>
          <p:cNvSpPr>
            <a:spLocks noGrp="1"/>
          </p:cNvSpPr>
          <p:nvPr>
            <p:ph idx="1"/>
          </p:nvPr>
        </p:nvSpPr>
        <p:spPr>
          <a:xfrm>
            <a:off x="457200" y="1600200"/>
            <a:ext cx="8229600" cy="4343400"/>
          </a:xfrm>
        </p:spPr>
        <p:txBody>
          <a:bodyPr/>
          <a:lstStyle/>
          <a:p>
            <a:pPr lvl="1">
              <a:buSzPct val="100000"/>
              <a:buFont typeface="Wingdings" pitchFamily="2" charset="2"/>
              <a:buChar char="§"/>
              <a:defRPr/>
            </a:pPr>
            <a:r>
              <a:rPr lang="en-US" dirty="0" smtClean="0">
                <a:effectLst>
                  <a:outerShdw blurRad="38100" dist="38100" dir="2700000" algn="tl">
                    <a:srgbClr val="C0C0C0"/>
                  </a:outerShdw>
                </a:effectLst>
              </a:rPr>
              <a:t>Core or cutoff trench</a:t>
            </a:r>
          </a:p>
          <a:p>
            <a:pPr lvl="1">
              <a:buSzPct val="100000"/>
              <a:buFont typeface="Wingdings" pitchFamily="2" charset="2"/>
              <a:buChar char="§"/>
              <a:defRPr/>
            </a:pPr>
            <a:r>
              <a:rPr lang="en-US" dirty="0" smtClean="0">
                <a:effectLst>
                  <a:outerShdw blurRad="38100" dist="38100" dir="2700000" algn="tl">
                    <a:srgbClr val="C0C0C0"/>
                  </a:outerShdw>
                </a:effectLst>
              </a:rPr>
              <a:t>Cutoff wall</a:t>
            </a:r>
          </a:p>
          <a:p>
            <a:pPr lvl="1">
              <a:buSzPct val="100000"/>
              <a:buFont typeface="Wingdings" pitchFamily="2" charset="2"/>
              <a:buChar char="§"/>
              <a:defRPr/>
            </a:pPr>
            <a:r>
              <a:rPr lang="en-US" dirty="0" smtClean="0">
                <a:effectLst>
                  <a:outerShdw blurRad="38100" dist="38100" dir="2700000" algn="tl">
                    <a:srgbClr val="C0C0C0"/>
                  </a:outerShdw>
                </a:effectLst>
              </a:rPr>
              <a:t>Slurry wall (remedial action)</a:t>
            </a:r>
          </a:p>
          <a:p>
            <a:pPr lvl="1">
              <a:buSzPct val="100000"/>
              <a:buFont typeface="Wingdings" pitchFamily="2" charset="2"/>
              <a:buChar char="§"/>
              <a:defRPr/>
            </a:pPr>
            <a:r>
              <a:rPr lang="en-US" dirty="0" smtClean="0">
                <a:effectLst>
                  <a:outerShdw blurRad="38100" dist="38100" dir="2700000" algn="tl">
                    <a:srgbClr val="C0C0C0"/>
                  </a:outerShdw>
                </a:effectLst>
              </a:rPr>
              <a:t>Grout curtain</a:t>
            </a:r>
          </a:p>
          <a:p>
            <a:pPr lvl="1">
              <a:buSzPct val="100000"/>
              <a:buFont typeface="Wingdings" pitchFamily="2" charset="2"/>
              <a:buChar char="§"/>
              <a:defRPr/>
            </a:pPr>
            <a:r>
              <a:rPr lang="en-US" dirty="0" err="1" smtClean="0">
                <a:effectLst>
                  <a:outerShdw blurRad="38100" dist="38100" dir="2700000" algn="tl">
                    <a:srgbClr val="C0C0C0"/>
                  </a:outerShdw>
                </a:effectLst>
              </a:rPr>
              <a:t>Berm</a:t>
            </a:r>
            <a:endParaRPr lang="en-US" dirty="0" smtClean="0">
              <a:effectLst>
                <a:outerShdw blurRad="38100" dist="38100" dir="2700000" algn="tl">
                  <a:srgbClr val="C0C0C0"/>
                </a:outerShdw>
              </a:effectLst>
            </a:endParaRPr>
          </a:p>
          <a:p>
            <a:pPr lvl="1">
              <a:buSzPct val="100000"/>
              <a:buFont typeface="Wingdings" pitchFamily="2" charset="2"/>
              <a:buChar char="§"/>
              <a:defRPr/>
            </a:pPr>
            <a:r>
              <a:rPr lang="en-US" dirty="0" smtClean="0">
                <a:effectLst>
                  <a:outerShdw blurRad="38100" dist="38100" dir="2700000" algn="tl">
                    <a:srgbClr val="C0C0C0"/>
                  </a:outerShdw>
                </a:effectLst>
              </a:rPr>
              <a:t>Impervious blanket</a:t>
            </a:r>
          </a:p>
          <a:p>
            <a:pPr lvl="1">
              <a:buSzPct val="100000"/>
              <a:buFont typeface="Wingdings" pitchFamily="2" charset="2"/>
              <a:buChar char="§"/>
              <a:defRPr/>
            </a:pPr>
            <a:r>
              <a:rPr lang="en-US" dirty="0" smtClean="0">
                <a:effectLst>
                  <a:outerShdw blurRad="38100" dist="38100" dir="2700000" algn="tl">
                    <a:srgbClr val="C0C0C0"/>
                  </a:outerShdw>
                </a:effectLst>
              </a:rPr>
              <a:t>Relief well</a:t>
            </a:r>
          </a:p>
          <a:p>
            <a:pPr lvl="1"/>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Grp="1" noChangeAspect="1" noChangeArrowheads="1"/>
          </p:cNvPicPr>
          <p:nvPr>
            <p:ph idx="1"/>
          </p:nvPr>
        </p:nvPicPr>
        <p:blipFill>
          <a:blip r:embed="rId2" cstate="print"/>
          <a:srcRect/>
          <a:stretch>
            <a:fillRect/>
          </a:stretch>
        </p:blipFill>
        <p:spPr bwMode="auto">
          <a:xfrm>
            <a:off x="685800" y="1752600"/>
            <a:ext cx="7708923" cy="3886200"/>
          </a:xfrm>
          <a:prstGeom prst="rect">
            <a:avLst/>
          </a:prstGeom>
          <a:noFill/>
          <a:ln w="9525">
            <a:noFill/>
            <a:miter lim="800000"/>
            <a:headEnd/>
            <a:tailEnd/>
          </a:ln>
        </p:spPr>
      </p:pic>
      <p:sp>
        <p:nvSpPr>
          <p:cNvPr id="5" name="Rectangle 6"/>
          <p:cNvSpPr>
            <a:spLocks noGrp="1" noChangeArrowheads="1"/>
          </p:cNvSpPr>
          <p:nvPr>
            <p:ph type="title"/>
          </p:nvPr>
        </p:nvSpPr>
        <p:spPr/>
        <p:txBody>
          <a:bodyPr/>
          <a:lstStyle/>
          <a:p>
            <a:pPr eaLnBrk="1" hangingPunct="1">
              <a:defRPr/>
            </a:pPr>
            <a:r>
              <a:rPr lang="en-US" sz="4000" b="1" dirty="0" smtClean="0">
                <a:effectLst>
                  <a:outerShdw blurRad="38100" dist="38100" dir="2700000" algn="tl">
                    <a:srgbClr val="C0C0C0"/>
                  </a:outerShdw>
                </a:effectLst>
              </a:rPr>
              <a:t>Internal Erosion Through Foundation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p:txBody>
          <a:bodyPr/>
          <a:lstStyle/>
          <a:p>
            <a:pPr eaLnBrk="1" hangingPunct="1">
              <a:defRPr/>
            </a:pPr>
            <a:r>
              <a:rPr lang="en-US" sz="4000" b="1" dirty="0" smtClean="0">
                <a:effectLst>
                  <a:outerShdw blurRad="38100" dist="38100" dir="2700000" algn="tl">
                    <a:srgbClr val="C0C0C0"/>
                  </a:outerShdw>
                </a:effectLst>
              </a:rPr>
              <a:t>Internal Erosion of Embankment Through Foundation</a:t>
            </a:r>
          </a:p>
        </p:txBody>
      </p:sp>
      <p:pic>
        <p:nvPicPr>
          <p:cNvPr id="205826" name="Picture 2"/>
          <p:cNvPicPr>
            <a:picLocks noGrp="1" noChangeAspect="1" noChangeArrowheads="1"/>
          </p:cNvPicPr>
          <p:nvPr>
            <p:ph idx="1"/>
          </p:nvPr>
        </p:nvPicPr>
        <p:blipFill>
          <a:blip r:embed="rId2" cstate="print"/>
          <a:srcRect/>
          <a:stretch>
            <a:fillRect/>
          </a:stretch>
        </p:blipFill>
        <p:spPr bwMode="auto">
          <a:xfrm>
            <a:off x="469899" y="2130913"/>
            <a:ext cx="8140702" cy="2974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038600" y="3124200"/>
            <a:ext cx="1295400" cy="914400"/>
          </a:xfrm>
          <a:prstGeom prst="rect">
            <a:avLst/>
          </a:prstGeom>
          <a:solidFill>
            <a:srgbClr val="996633"/>
          </a:solidFill>
          <a:ln w="9525">
            <a:solidFill>
              <a:srgbClr val="996633"/>
            </a:solidFill>
            <a:miter lim="800000"/>
            <a:headEnd/>
            <a:tailEnd/>
          </a:ln>
        </p:spPr>
        <p:txBody>
          <a:bodyPr wrap="none" anchor="ctr"/>
          <a:lstStyle/>
          <a:p>
            <a:endParaRPr lang="en-US"/>
          </a:p>
        </p:txBody>
      </p:sp>
      <p:sp>
        <p:nvSpPr>
          <p:cNvPr id="25603" name="AutoShape 3"/>
          <p:cNvSpPr>
            <a:spLocks noChangeArrowheads="1"/>
          </p:cNvSpPr>
          <p:nvPr/>
        </p:nvSpPr>
        <p:spPr bwMode="auto">
          <a:xfrm>
            <a:off x="1219200" y="3124200"/>
            <a:ext cx="5638800" cy="152400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5604" name="AutoShape 4"/>
          <p:cNvSpPr>
            <a:spLocks noChangeArrowheads="1"/>
          </p:cNvSpPr>
          <p:nvPr/>
        </p:nvSpPr>
        <p:spPr bwMode="auto">
          <a:xfrm>
            <a:off x="2667000" y="3124200"/>
            <a:ext cx="5324475" cy="152400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5605" name="Line 12"/>
          <p:cNvSpPr>
            <a:spLocks noChangeShapeType="1"/>
          </p:cNvSpPr>
          <p:nvPr/>
        </p:nvSpPr>
        <p:spPr bwMode="auto">
          <a:xfrm>
            <a:off x="533400" y="3429000"/>
            <a:ext cx="2895600" cy="1588"/>
          </a:xfrm>
          <a:prstGeom prst="line">
            <a:avLst/>
          </a:prstGeom>
          <a:noFill/>
          <a:ln w="9525">
            <a:solidFill>
              <a:srgbClr val="0070C0"/>
            </a:solidFill>
            <a:round/>
            <a:headEnd/>
            <a:tailEnd/>
          </a:ln>
        </p:spPr>
        <p:txBody>
          <a:bodyPr wrap="none" anchor="ctr"/>
          <a:lstStyle/>
          <a:p>
            <a:endParaRPr lang="en-US"/>
          </a:p>
        </p:txBody>
      </p:sp>
      <p:sp>
        <p:nvSpPr>
          <p:cNvPr id="25606" name="AutoShape 13"/>
          <p:cNvSpPr>
            <a:spLocks noChangeArrowheads="1"/>
          </p:cNvSpPr>
          <p:nvPr/>
        </p:nvSpPr>
        <p:spPr bwMode="auto">
          <a:xfrm rot="10800000">
            <a:off x="1752600" y="32766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4"/>
          <p:cNvGrpSpPr>
            <a:grpSpLocks/>
          </p:cNvGrpSpPr>
          <p:nvPr/>
        </p:nvGrpSpPr>
        <p:grpSpPr bwMode="auto">
          <a:xfrm>
            <a:off x="1219200" y="3124200"/>
            <a:ext cx="6781800" cy="1524000"/>
            <a:chOff x="720" y="2160"/>
            <a:chExt cx="4272" cy="960"/>
          </a:xfrm>
        </p:grpSpPr>
        <p:sp>
          <p:nvSpPr>
            <p:cNvPr id="25615" name="Line 15"/>
            <p:cNvSpPr>
              <a:spLocks noChangeShapeType="1"/>
            </p:cNvSpPr>
            <p:nvPr/>
          </p:nvSpPr>
          <p:spPr bwMode="auto">
            <a:xfrm>
              <a:off x="720" y="3120"/>
              <a:ext cx="4272" cy="0"/>
            </a:xfrm>
            <a:prstGeom prst="line">
              <a:avLst/>
            </a:prstGeom>
            <a:noFill/>
            <a:ln w="9525">
              <a:solidFill>
                <a:srgbClr val="996633"/>
              </a:solidFill>
              <a:round/>
              <a:headEnd/>
              <a:tailEnd/>
            </a:ln>
          </p:spPr>
          <p:txBody>
            <a:bodyPr wrap="none" anchor="ctr"/>
            <a:lstStyle/>
            <a:p>
              <a:endParaRPr lang="en-US"/>
            </a:p>
          </p:txBody>
        </p:sp>
        <p:sp>
          <p:nvSpPr>
            <p:cNvPr id="25616" name="Line 16"/>
            <p:cNvSpPr>
              <a:spLocks noChangeShapeType="1"/>
            </p:cNvSpPr>
            <p:nvPr/>
          </p:nvSpPr>
          <p:spPr bwMode="auto">
            <a:xfrm flipV="1">
              <a:off x="720" y="2160"/>
              <a:ext cx="1776" cy="960"/>
            </a:xfrm>
            <a:prstGeom prst="line">
              <a:avLst/>
            </a:prstGeom>
            <a:noFill/>
            <a:ln w="9525">
              <a:solidFill>
                <a:srgbClr val="996633"/>
              </a:solidFill>
              <a:round/>
              <a:headEnd/>
              <a:tailEnd/>
            </a:ln>
          </p:spPr>
          <p:txBody>
            <a:bodyPr wrap="none" anchor="ctr"/>
            <a:lstStyle/>
            <a:p>
              <a:endParaRPr lang="en-US"/>
            </a:p>
          </p:txBody>
        </p:sp>
        <p:sp>
          <p:nvSpPr>
            <p:cNvPr id="25617" name="Line 17"/>
            <p:cNvSpPr>
              <a:spLocks noChangeShapeType="1"/>
            </p:cNvSpPr>
            <p:nvPr/>
          </p:nvSpPr>
          <p:spPr bwMode="auto">
            <a:xfrm>
              <a:off x="2496" y="2160"/>
              <a:ext cx="816" cy="0"/>
            </a:xfrm>
            <a:prstGeom prst="line">
              <a:avLst/>
            </a:prstGeom>
            <a:noFill/>
            <a:ln w="9525">
              <a:solidFill>
                <a:srgbClr val="996633"/>
              </a:solidFill>
              <a:round/>
              <a:headEnd/>
              <a:tailEnd/>
            </a:ln>
          </p:spPr>
          <p:txBody>
            <a:bodyPr wrap="none" anchor="ctr"/>
            <a:lstStyle/>
            <a:p>
              <a:endParaRPr lang="en-US"/>
            </a:p>
          </p:txBody>
        </p:sp>
        <p:sp>
          <p:nvSpPr>
            <p:cNvPr id="25618" name="Line 18"/>
            <p:cNvSpPr>
              <a:spLocks noChangeShapeType="1"/>
            </p:cNvSpPr>
            <p:nvPr/>
          </p:nvSpPr>
          <p:spPr bwMode="auto">
            <a:xfrm>
              <a:off x="3312" y="2160"/>
              <a:ext cx="1680" cy="960"/>
            </a:xfrm>
            <a:prstGeom prst="line">
              <a:avLst/>
            </a:prstGeom>
            <a:noFill/>
            <a:ln w="9525">
              <a:solidFill>
                <a:srgbClr val="996633"/>
              </a:solidFill>
              <a:round/>
              <a:headEnd/>
              <a:tailEnd/>
            </a:ln>
          </p:spPr>
          <p:txBody>
            <a:bodyPr wrap="none" anchor="ctr"/>
            <a:lstStyle/>
            <a:p>
              <a:endParaRPr lang="en-US"/>
            </a:p>
          </p:txBody>
        </p:sp>
      </p:grpSp>
      <p:sp>
        <p:nvSpPr>
          <p:cNvPr id="35859" name="Text Box 19"/>
          <p:cNvSpPr txBox="1">
            <a:spLocks noChangeArrowheads="1"/>
          </p:cNvSpPr>
          <p:nvPr/>
        </p:nvSpPr>
        <p:spPr bwMode="auto">
          <a:xfrm>
            <a:off x="6248400" y="2895600"/>
            <a:ext cx="1879682" cy="461665"/>
          </a:xfrm>
          <a:prstGeom prst="rect">
            <a:avLst/>
          </a:prstGeom>
          <a:noFill/>
          <a:ln w="9525">
            <a:noFill/>
            <a:miter lim="800000"/>
            <a:headEnd/>
            <a:tailEnd/>
          </a:ln>
          <a:effectLst/>
        </p:spPr>
        <p:txBody>
          <a:bodyPr wrap="none">
            <a:spAutoFit/>
          </a:bodyPr>
          <a:lstStyle/>
          <a:p>
            <a:pPr eaLnBrk="0" hangingPunct="0">
              <a:defRPr/>
            </a:pPr>
            <a:r>
              <a:rPr lang="en-US" sz="2400" dirty="0" smtClean="0">
                <a:effectLst>
                  <a:outerShdw blurRad="38100" dist="38100" dir="2700000" algn="tl">
                    <a:srgbClr val="C0C0C0"/>
                  </a:outerShdw>
                </a:effectLst>
                <a:latin typeface="Arial" pitchFamily="34" charset="0"/>
                <a:cs typeface="Arial" pitchFamily="34" charset="0"/>
              </a:rPr>
              <a:t>Core </a:t>
            </a:r>
            <a:r>
              <a:rPr lang="en-US" sz="2400" dirty="0">
                <a:effectLst>
                  <a:outerShdw blurRad="38100" dist="38100" dir="2700000" algn="tl">
                    <a:srgbClr val="C0C0C0"/>
                  </a:outerShdw>
                </a:effectLst>
                <a:latin typeface="Arial" pitchFamily="34" charset="0"/>
                <a:cs typeface="Arial" pitchFamily="34" charset="0"/>
              </a:rPr>
              <a:t>Trench</a:t>
            </a:r>
          </a:p>
        </p:txBody>
      </p:sp>
      <p:sp>
        <p:nvSpPr>
          <p:cNvPr id="25609" name="Line 20"/>
          <p:cNvSpPr>
            <a:spLocks noChangeShapeType="1"/>
          </p:cNvSpPr>
          <p:nvPr/>
        </p:nvSpPr>
        <p:spPr bwMode="auto">
          <a:xfrm flipH="1">
            <a:off x="304800" y="4648200"/>
            <a:ext cx="914400" cy="0"/>
          </a:xfrm>
          <a:prstGeom prst="line">
            <a:avLst/>
          </a:prstGeom>
          <a:noFill/>
          <a:ln w="9525">
            <a:solidFill>
              <a:srgbClr val="996633"/>
            </a:solidFill>
            <a:round/>
            <a:headEnd/>
            <a:tailEnd/>
          </a:ln>
        </p:spPr>
        <p:txBody>
          <a:bodyPr wrap="none" anchor="ctr"/>
          <a:lstStyle/>
          <a:p>
            <a:endParaRPr lang="en-US"/>
          </a:p>
        </p:txBody>
      </p:sp>
      <p:sp>
        <p:nvSpPr>
          <p:cNvPr id="25610" name="Line 21"/>
          <p:cNvSpPr>
            <a:spLocks noChangeShapeType="1"/>
          </p:cNvSpPr>
          <p:nvPr/>
        </p:nvSpPr>
        <p:spPr bwMode="auto">
          <a:xfrm>
            <a:off x="8001000" y="4648200"/>
            <a:ext cx="990600" cy="0"/>
          </a:xfrm>
          <a:prstGeom prst="line">
            <a:avLst/>
          </a:prstGeom>
          <a:noFill/>
          <a:ln w="9525">
            <a:solidFill>
              <a:srgbClr val="996633"/>
            </a:solidFill>
            <a:round/>
            <a:headEnd/>
            <a:tailEnd/>
          </a:ln>
        </p:spPr>
        <p:txBody>
          <a:bodyPr wrap="none" anchor="ctr"/>
          <a:lstStyle/>
          <a:p>
            <a:endParaRPr lang="en-US"/>
          </a:p>
        </p:txBody>
      </p:sp>
      <p:sp>
        <p:nvSpPr>
          <p:cNvPr id="25611" name="AutoShape 22"/>
          <p:cNvSpPr>
            <a:spLocks noChangeArrowheads="1"/>
          </p:cNvSpPr>
          <p:nvPr/>
        </p:nvSpPr>
        <p:spPr bwMode="auto">
          <a:xfrm flipV="1">
            <a:off x="4038600" y="3124200"/>
            <a:ext cx="1214438"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solidFill>
              <a:schemeClr val="accent1"/>
            </a:solidFill>
            <a:miter lim="800000"/>
            <a:headEnd/>
            <a:tailEnd/>
          </a:ln>
        </p:spPr>
        <p:txBody>
          <a:bodyPr wrap="none" anchor="ctr"/>
          <a:lstStyle/>
          <a:p>
            <a:endParaRPr lang="en-US"/>
          </a:p>
        </p:txBody>
      </p:sp>
      <p:sp>
        <p:nvSpPr>
          <p:cNvPr id="25612" name="AutoShape 23"/>
          <p:cNvSpPr>
            <a:spLocks noChangeArrowheads="1"/>
          </p:cNvSpPr>
          <p:nvPr/>
        </p:nvSpPr>
        <p:spPr bwMode="auto">
          <a:xfrm>
            <a:off x="4038600" y="4648200"/>
            <a:ext cx="1214438"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25613" name="Line 24"/>
          <p:cNvSpPr>
            <a:spLocks noChangeShapeType="1"/>
          </p:cNvSpPr>
          <p:nvPr/>
        </p:nvSpPr>
        <p:spPr bwMode="auto">
          <a:xfrm flipH="1">
            <a:off x="4876800" y="3352800"/>
            <a:ext cx="2209800" cy="1371600"/>
          </a:xfrm>
          <a:prstGeom prst="line">
            <a:avLst/>
          </a:prstGeom>
          <a:noFill/>
          <a:ln w="9525">
            <a:solidFill>
              <a:srgbClr val="FF0000"/>
            </a:solidFill>
            <a:round/>
            <a:headEnd/>
            <a:tailEnd type="triangle" w="med" len="med"/>
          </a:ln>
        </p:spPr>
        <p:txBody>
          <a:bodyPr wrap="none" anchor="ctr"/>
          <a:lstStyle/>
          <a:p>
            <a:endParaRPr lang="en-US"/>
          </a:p>
        </p:txBody>
      </p:sp>
      <p:sp>
        <p:nvSpPr>
          <p:cNvPr id="19"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dirty="0" smtClean="0">
                <a:effectLst>
                  <a:outerShdw blurRad="38100" dist="38100" dir="2700000" algn="tl">
                    <a:srgbClr val="C0C0C0"/>
                  </a:outerShdw>
                </a:effectLst>
              </a:rPr>
              <a:t>Core Trench</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1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bg2"/>
            </a:solidFill>
            <a:miter lim="800000"/>
            <a:headEnd/>
            <a:tailEnd/>
          </a:ln>
        </p:spPr>
      </p:pic>
      <p:sp>
        <p:nvSpPr>
          <p:cNvPr id="3" name="Rectangle 2"/>
          <p:cNvSpPr txBox="1">
            <a:spLocks noChangeArrowheads="1"/>
          </p:cNvSpPr>
          <p:nvPr/>
        </p:nvSpPr>
        <p:spPr>
          <a:xfrm>
            <a:off x="0" y="4572000"/>
            <a:ext cx="4267200" cy="1295400"/>
          </a:xfrm>
          <a:prstGeom prst="rect">
            <a:avLst/>
          </a:prstGeom>
        </p:spPr>
        <p:txBody>
          <a:bodyPr/>
          <a:lstStyle/>
          <a:p>
            <a:pPr indent="-342900" algn="ctr">
              <a:spcBef>
                <a:spcPts val="0"/>
              </a:spcBef>
              <a:buClr>
                <a:srgbClr val="FF0000"/>
              </a:buClr>
              <a:defRPr/>
            </a:pPr>
            <a:r>
              <a:rPr lang="en-US" sz="4000" b="1" kern="0" dirty="0">
                <a:solidFill>
                  <a:srgbClr val="FFFF00"/>
                </a:solidFill>
                <a:latin typeface="+mn-lt"/>
              </a:rPr>
              <a:t>Canyon Dam</a:t>
            </a:r>
          </a:p>
          <a:p>
            <a:pPr indent="-342900" algn="ctr">
              <a:spcBef>
                <a:spcPts val="0"/>
              </a:spcBef>
              <a:buClr>
                <a:srgbClr val="FF0000"/>
              </a:buClr>
              <a:defRPr/>
            </a:pPr>
            <a:r>
              <a:rPr lang="en-US" sz="2800" b="1" kern="0" dirty="0" smtClean="0">
                <a:solidFill>
                  <a:srgbClr val="FFFF00"/>
                </a:solidFill>
                <a:latin typeface="+mn-lt"/>
              </a:rPr>
              <a:t>Core Trench</a:t>
            </a:r>
            <a:endParaRPr lang="en-US" sz="2800" b="1" kern="0" dirty="0">
              <a:solidFill>
                <a:srgbClr val="FFFF00"/>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Classification</a:t>
            </a:r>
            <a:br>
              <a:rPr lang="en-US" b="1" dirty="0" smtClean="0">
                <a:effectLst>
                  <a:outerShdw blurRad="38100" dist="38100" dir="2700000" algn="tl">
                    <a:srgbClr val="000000">
                      <a:alpha val="43137"/>
                    </a:srgbClr>
                  </a:outerShdw>
                </a:effectLst>
                <a:latin typeface="Arial" pitchFamily="34" charset="0"/>
                <a:cs typeface="Arial" pitchFamily="34" charset="0"/>
              </a:rPr>
            </a:br>
            <a:r>
              <a:rPr lang="en-US" sz="2700" b="1" dirty="0" smtClean="0">
                <a:effectLst>
                  <a:outerShdw blurRad="38100" dist="38100" dir="2700000" algn="tl">
                    <a:srgbClr val="000000">
                      <a:alpha val="43137"/>
                    </a:srgbClr>
                  </a:outerShdw>
                </a:effectLst>
                <a:latin typeface="Arial" pitchFamily="34" charset="0"/>
                <a:cs typeface="Arial" pitchFamily="34" charset="0"/>
              </a:rPr>
              <a:t>Purpose</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495800"/>
          </a:xfrm>
        </p:spPr>
        <p:txBody>
          <a:bodyPr>
            <a:normAutofit fontScale="25000" lnSpcReduction="20000"/>
          </a:bodyPr>
          <a:lstStyle/>
          <a:p>
            <a:r>
              <a:rPr lang="en-US" sz="7200" b="1" dirty="0" smtClean="0">
                <a:latin typeface="Arial" pitchFamily="34" charset="0"/>
                <a:cs typeface="Arial" pitchFamily="34" charset="0"/>
              </a:rPr>
              <a:t>Storage</a:t>
            </a:r>
          </a:p>
          <a:p>
            <a:pPr lvl="1"/>
            <a:r>
              <a:rPr lang="en-US" sz="6400" dirty="0" smtClean="0">
                <a:latin typeface="Arial" pitchFamily="34" charset="0"/>
                <a:cs typeface="Arial" pitchFamily="34" charset="0"/>
              </a:rPr>
              <a:t>Water supply</a:t>
            </a:r>
          </a:p>
          <a:p>
            <a:pPr lvl="1"/>
            <a:r>
              <a:rPr lang="en-US" sz="6400" dirty="0" smtClean="0">
                <a:latin typeface="Arial" pitchFamily="34" charset="0"/>
                <a:cs typeface="Arial" pitchFamily="34" charset="0"/>
              </a:rPr>
              <a:t>Irrigation</a:t>
            </a:r>
          </a:p>
          <a:p>
            <a:pPr lvl="1"/>
            <a:r>
              <a:rPr lang="en-US" sz="6400" dirty="0" smtClean="0">
                <a:latin typeface="Arial" pitchFamily="34" charset="0"/>
                <a:cs typeface="Arial" pitchFamily="34" charset="0"/>
              </a:rPr>
              <a:t>Hydropower</a:t>
            </a:r>
          </a:p>
          <a:p>
            <a:pPr lvl="1"/>
            <a:r>
              <a:rPr lang="en-US" sz="6400" dirty="0" smtClean="0">
                <a:latin typeface="Arial" pitchFamily="34" charset="0"/>
                <a:cs typeface="Arial" pitchFamily="34" charset="0"/>
              </a:rPr>
              <a:t>Recreation</a:t>
            </a:r>
          </a:p>
          <a:p>
            <a:r>
              <a:rPr lang="en-US" sz="7200" b="1" dirty="0" smtClean="0">
                <a:latin typeface="Arial" pitchFamily="34" charset="0"/>
                <a:cs typeface="Arial" pitchFamily="34" charset="0"/>
              </a:rPr>
              <a:t>Diversion</a:t>
            </a:r>
          </a:p>
          <a:p>
            <a:pPr lvl="1"/>
            <a:r>
              <a:rPr lang="en-US" sz="6400" dirty="0" smtClean="0">
                <a:latin typeface="Arial" pitchFamily="34" charset="0"/>
                <a:cs typeface="Arial" pitchFamily="34" charset="0"/>
              </a:rPr>
              <a:t>Supply irrigation canals</a:t>
            </a:r>
          </a:p>
          <a:p>
            <a:pPr lvl="1"/>
            <a:r>
              <a:rPr lang="en-US" sz="6400" dirty="0" smtClean="0">
                <a:latin typeface="Arial" pitchFamily="34" charset="0"/>
                <a:cs typeface="Arial" pitchFamily="34" charset="0"/>
              </a:rPr>
              <a:t>Transfer water to storage for municipal/industrial use</a:t>
            </a:r>
          </a:p>
          <a:p>
            <a:r>
              <a:rPr lang="en-US" sz="7200" b="1" dirty="0" smtClean="0">
                <a:latin typeface="Arial" pitchFamily="34" charset="0"/>
                <a:cs typeface="Arial" pitchFamily="34" charset="0"/>
              </a:rPr>
              <a:t>Detention</a:t>
            </a:r>
          </a:p>
          <a:p>
            <a:pPr lvl="1"/>
            <a:r>
              <a:rPr lang="en-US" sz="6400" dirty="0" smtClean="0">
                <a:latin typeface="Arial" pitchFamily="34" charset="0"/>
                <a:cs typeface="Arial" pitchFamily="34" charset="0"/>
              </a:rPr>
              <a:t>Flood control</a:t>
            </a:r>
          </a:p>
          <a:p>
            <a:pPr lvl="1"/>
            <a:r>
              <a:rPr lang="en-US" sz="6400" dirty="0" smtClean="0">
                <a:latin typeface="Arial" pitchFamily="34" charset="0"/>
                <a:cs typeface="Arial" pitchFamily="34" charset="0"/>
              </a:rPr>
              <a:t>Mine tailings</a:t>
            </a:r>
          </a:p>
          <a:p>
            <a:pPr lvl="1"/>
            <a:r>
              <a:rPr lang="en-US" sz="6400" dirty="0" smtClean="0">
                <a:latin typeface="Arial" pitchFamily="34" charset="0"/>
                <a:cs typeface="Arial" pitchFamily="34" charset="0"/>
              </a:rPr>
              <a:t>Trap sediments or wastes</a:t>
            </a:r>
          </a:p>
          <a:p>
            <a:r>
              <a:rPr lang="en-US" sz="7200" b="1" dirty="0" smtClean="0">
                <a:latin typeface="Arial" pitchFamily="34" charset="0"/>
                <a:cs typeface="Arial" pitchFamily="34" charset="0"/>
              </a:rPr>
              <a:t>Multi-Purpose.  </a:t>
            </a:r>
            <a:r>
              <a:rPr lang="en-US" sz="7200" dirty="0" smtClean="0">
                <a:latin typeface="Arial" pitchFamily="34" charset="0"/>
                <a:cs typeface="Arial" pitchFamily="34" charset="0"/>
              </a:rPr>
              <a:t>Pool level depends on main purpose.</a:t>
            </a:r>
          </a:p>
          <a:p>
            <a:pPr lvl="1"/>
            <a:r>
              <a:rPr lang="en-US" sz="6400" b="1" dirty="0" smtClean="0">
                <a:latin typeface="Arial" pitchFamily="34" charset="0"/>
                <a:cs typeface="Arial" pitchFamily="34" charset="0"/>
              </a:rPr>
              <a:t>Detention (Flood Control).</a:t>
            </a:r>
            <a:r>
              <a:rPr lang="en-US" sz="6400" dirty="0" smtClean="0">
                <a:latin typeface="Arial" pitchFamily="34" charset="0"/>
                <a:cs typeface="Arial" pitchFamily="34" charset="0"/>
              </a:rPr>
              <a:t>  Lowest possible pool level, then release water quickly according to downstream channel capacity.</a:t>
            </a:r>
          </a:p>
          <a:p>
            <a:pPr lvl="1"/>
            <a:r>
              <a:rPr lang="en-US" sz="6400" b="1" dirty="0" smtClean="0">
                <a:latin typeface="Arial" pitchFamily="34" charset="0"/>
                <a:cs typeface="Arial" pitchFamily="34" charset="0"/>
              </a:rPr>
              <a:t>Storage and Diversion.  </a:t>
            </a:r>
            <a:r>
              <a:rPr lang="en-US" sz="6400" dirty="0" smtClean="0">
                <a:latin typeface="Arial" pitchFamily="34" charset="0"/>
                <a:cs typeface="Arial" pitchFamily="34" charset="0"/>
              </a:rPr>
              <a:t>Efficient and economic operation requires highest possible pool level.  Releases should be limited to intended user only, such as hydropower or water supply.</a:t>
            </a:r>
          </a:p>
          <a:p>
            <a:pPr lvl="1"/>
            <a:endParaRPr lang="en-US" sz="3100" dirty="0" smtClean="0">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0"/>
          <p:cNvSpPr>
            <a:spLocks noChangeShapeType="1"/>
          </p:cNvSpPr>
          <p:nvPr/>
        </p:nvSpPr>
        <p:spPr bwMode="auto">
          <a:xfrm>
            <a:off x="533400" y="3352800"/>
            <a:ext cx="2895600" cy="1588"/>
          </a:xfrm>
          <a:prstGeom prst="line">
            <a:avLst/>
          </a:prstGeom>
          <a:noFill/>
          <a:ln w="9525">
            <a:solidFill>
              <a:srgbClr val="0070C0"/>
            </a:solidFill>
            <a:round/>
            <a:headEnd/>
            <a:tailEnd/>
          </a:ln>
        </p:spPr>
        <p:txBody>
          <a:bodyPr wrap="none" anchor="ctr"/>
          <a:lstStyle/>
          <a:p>
            <a:endParaRPr lang="en-US"/>
          </a:p>
        </p:txBody>
      </p:sp>
      <p:sp>
        <p:nvSpPr>
          <p:cNvPr id="26627" name="AutoShape 11"/>
          <p:cNvSpPr>
            <a:spLocks noChangeArrowheads="1"/>
          </p:cNvSpPr>
          <p:nvPr/>
        </p:nvSpPr>
        <p:spPr bwMode="auto">
          <a:xfrm rot="10800000">
            <a:off x="1752600" y="32004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19200" y="30480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26641"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26642"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26643"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26644"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26638"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6639"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6640"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36885" name="Text Box 21"/>
          <p:cNvSpPr txBox="1">
            <a:spLocks noChangeArrowheads="1"/>
          </p:cNvSpPr>
          <p:nvPr/>
        </p:nvSpPr>
        <p:spPr bwMode="auto">
          <a:xfrm>
            <a:off x="6781800" y="3048000"/>
            <a:ext cx="1673225"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Cutoff Wall</a:t>
            </a:r>
          </a:p>
        </p:txBody>
      </p:sp>
      <p:sp>
        <p:nvSpPr>
          <p:cNvPr id="26630" name="Line 22"/>
          <p:cNvSpPr>
            <a:spLocks noChangeShapeType="1"/>
          </p:cNvSpPr>
          <p:nvPr/>
        </p:nvSpPr>
        <p:spPr bwMode="auto">
          <a:xfrm flipH="1">
            <a:off x="304800" y="4572000"/>
            <a:ext cx="990600" cy="0"/>
          </a:xfrm>
          <a:prstGeom prst="line">
            <a:avLst/>
          </a:prstGeom>
          <a:noFill/>
          <a:ln w="9525">
            <a:solidFill>
              <a:srgbClr val="996633"/>
            </a:solidFill>
            <a:round/>
            <a:headEnd/>
            <a:tailEnd/>
          </a:ln>
        </p:spPr>
        <p:txBody>
          <a:bodyPr wrap="none" anchor="ctr"/>
          <a:lstStyle/>
          <a:p>
            <a:endParaRPr lang="en-US"/>
          </a:p>
        </p:txBody>
      </p:sp>
      <p:sp>
        <p:nvSpPr>
          <p:cNvPr id="26631" name="Line 23"/>
          <p:cNvSpPr>
            <a:spLocks noChangeShapeType="1"/>
          </p:cNvSpPr>
          <p:nvPr/>
        </p:nvSpPr>
        <p:spPr bwMode="auto">
          <a:xfrm>
            <a:off x="7924800" y="4572000"/>
            <a:ext cx="1066800" cy="0"/>
          </a:xfrm>
          <a:prstGeom prst="line">
            <a:avLst/>
          </a:prstGeom>
          <a:noFill/>
          <a:ln w="9525">
            <a:solidFill>
              <a:srgbClr val="996633"/>
            </a:solidFill>
            <a:round/>
            <a:headEnd/>
            <a:tailEnd/>
          </a:ln>
        </p:spPr>
        <p:txBody>
          <a:bodyPr wrap="none" anchor="ctr"/>
          <a:lstStyle/>
          <a:p>
            <a:endParaRPr lang="en-US"/>
          </a:p>
        </p:txBody>
      </p:sp>
      <p:sp>
        <p:nvSpPr>
          <p:cNvPr id="26632" name="AutoShape 24"/>
          <p:cNvSpPr>
            <a:spLocks noChangeArrowheads="1"/>
          </p:cNvSpPr>
          <p:nvPr/>
        </p:nvSpPr>
        <p:spPr bwMode="auto">
          <a:xfrm flipV="1">
            <a:off x="4038600" y="3048000"/>
            <a:ext cx="1214438"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solidFill>
              <a:schemeClr val="accent1"/>
            </a:solidFill>
            <a:miter lim="800000"/>
            <a:headEnd/>
            <a:tailEnd/>
          </a:ln>
        </p:spPr>
        <p:txBody>
          <a:bodyPr wrap="none" anchor="ctr"/>
          <a:lstStyle/>
          <a:p>
            <a:endParaRPr lang="en-US"/>
          </a:p>
        </p:txBody>
      </p:sp>
      <p:sp>
        <p:nvSpPr>
          <p:cNvPr id="26633" name="AutoShape 25"/>
          <p:cNvSpPr>
            <a:spLocks noChangeArrowheads="1"/>
          </p:cNvSpPr>
          <p:nvPr/>
        </p:nvSpPr>
        <p:spPr bwMode="auto">
          <a:xfrm>
            <a:off x="4038600" y="4572000"/>
            <a:ext cx="1214438"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noFill/>
            <a:miter lim="800000"/>
            <a:headEnd/>
            <a:tailEnd/>
          </a:ln>
        </p:spPr>
        <p:txBody>
          <a:bodyPr wrap="none" anchor="ctr"/>
          <a:lstStyle/>
          <a:p>
            <a:endParaRPr lang="en-US"/>
          </a:p>
        </p:txBody>
      </p:sp>
      <p:sp>
        <p:nvSpPr>
          <p:cNvPr id="17419" name="Line 26"/>
          <p:cNvSpPr>
            <a:spLocks noChangeShapeType="1"/>
          </p:cNvSpPr>
          <p:nvPr/>
        </p:nvSpPr>
        <p:spPr bwMode="auto">
          <a:xfrm flipH="1">
            <a:off x="4724400" y="3276600"/>
            <a:ext cx="2133600" cy="1905000"/>
          </a:xfrm>
          <a:prstGeom prst="line">
            <a:avLst/>
          </a:prstGeom>
          <a:noFill/>
          <a:ln w="9525">
            <a:solidFill>
              <a:schemeClr val="tx1"/>
            </a:solidFill>
            <a:round/>
            <a:headEnd/>
            <a:tailEnd type="triangle" w="med" len="med"/>
          </a:ln>
        </p:spPr>
        <p:txBody>
          <a:bodyPr wrap="none" anchor="ctr"/>
          <a:lstStyle/>
          <a:p>
            <a:pPr>
              <a:defRPr/>
            </a:pPr>
            <a:endParaRPr lang="en-US">
              <a:ln>
                <a:solidFill>
                  <a:srgbClr val="002060"/>
                </a:solidFill>
              </a:ln>
            </a:endParaRPr>
          </a:p>
        </p:txBody>
      </p:sp>
      <p:sp>
        <p:nvSpPr>
          <p:cNvPr id="26635" name="Rectangle 27"/>
          <p:cNvSpPr>
            <a:spLocks noChangeArrowheads="1"/>
          </p:cNvSpPr>
          <p:nvPr/>
        </p:nvSpPr>
        <p:spPr bwMode="auto">
          <a:xfrm>
            <a:off x="4572000" y="4876800"/>
            <a:ext cx="76200" cy="5334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21"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dirty="0" smtClean="0">
                <a:effectLst>
                  <a:outerShdw blurRad="38100" dist="38100" dir="2700000" algn="tl">
                    <a:srgbClr val="C0C0C0"/>
                  </a:outerShdw>
                </a:effectLst>
              </a:rPr>
              <a:t>Cutoff Wall</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10"/>
          <p:cNvSpPr>
            <a:spLocks noChangeShapeType="1"/>
          </p:cNvSpPr>
          <p:nvPr/>
        </p:nvSpPr>
        <p:spPr bwMode="auto">
          <a:xfrm>
            <a:off x="533400" y="3352800"/>
            <a:ext cx="2895600" cy="1588"/>
          </a:xfrm>
          <a:prstGeom prst="line">
            <a:avLst/>
          </a:prstGeom>
          <a:noFill/>
          <a:ln w="9525">
            <a:solidFill>
              <a:srgbClr val="0070C0"/>
            </a:solidFill>
            <a:round/>
            <a:headEnd/>
            <a:tailEnd/>
          </a:ln>
        </p:spPr>
        <p:txBody>
          <a:bodyPr wrap="none" anchor="ctr"/>
          <a:lstStyle/>
          <a:p>
            <a:endParaRPr lang="en-US"/>
          </a:p>
        </p:txBody>
      </p:sp>
      <p:sp>
        <p:nvSpPr>
          <p:cNvPr id="29699" name="AutoShape 11"/>
          <p:cNvSpPr>
            <a:spLocks noChangeArrowheads="1"/>
          </p:cNvSpPr>
          <p:nvPr/>
        </p:nvSpPr>
        <p:spPr bwMode="auto">
          <a:xfrm rot="10800000">
            <a:off x="1752600" y="32004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19200" y="30480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29712"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29713"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29714"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29715"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29709"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9710"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9711"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39957" name="Text Box 21"/>
          <p:cNvSpPr txBox="1">
            <a:spLocks noChangeArrowheads="1"/>
          </p:cNvSpPr>
          <p:nvPr/>
        </p:nvSpPr>
        <p:spPr bwMode="auto">
          <a:xfrm>
            <a:off x="5638800" y="1905000"/>
            <a:ext cx="2016125"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Slurry Trench</a:t>
            </a:r>
          </a:p>
        </p:txBody>
      </p:sp>
      <p:sp>
        <p:nvSpPr>
          <p:cNvPr id="29702" name="Line 22"/>
          <p:cNvSpPr>
            <a:spLocks noChangeShapeType="1"/>
          </p:cNvSpPr>
          <p:nvPr/>
        </p:nvSpPr>
        <p:spPr bwMode="auto">
          <a:xfrm flipH="1">
            <a:off x="304800" y="4572000"/>
            <a:ext cx="914400" cy="0"/>
          </a:xfrm>
          <a:prstGeom prst="line">
            <a:avLst/>
          </a:prstGeom>
          <a:noFill/>
          <a:ln w="9525">
            <a:solidFill>
              <a:srgbClr val="996633"/>
            </a:solidFill>
            <a:round/>
            <a:headEnd/>
            <a:tailEnd/>
          </a:ln>
        </p:spPr>
        <p:txBody>
          <a:bodyPr wrap="none" anchor="ctr"/>
          <a:lstStyle/>
          <a:p>
            <a:endParaRPr lang="en-US"/>
          </a:p>
        </p:txBody>
      </p:sp>
      <p:sp>
        <p:nvSpPr>
          <p:cNvPr id="29703" name="Line 23"/>
          <p:cNvSpPr>
            <a:spLocks noChangeShapeType="1"/>
          </p:cNvSpPr>
          <p:nvPr/>
        </p:nvSpPr>
        <p:spPr bwMode="auto">
          <a:xfrm>
            <a:off x="8001000" y="4572000"/>
            <a:ext cx="990600" cy="0"/>
          </a:xfrm>
          <a:prstGeom prst="line">
            <a:avLst/>
          </a:prstGeom>
          <a:noFill/>
          <a:ln w="9525">
            <a:solidFill>
              <a:srgbClr val="996633"/>
            </a:solidFill>
            <a:round/>
            <a:headEnd/>
            <a:tailEnd/>
          </a:ln>
        </p:spPr>
        <p:txBody>
          <a:bodyPr wrap="none" anchor="ctr"/>
          <a:lstStyle/>
          <a:p>
            <a:endParaRPr lang="en-US"/>
          </a:p>
        </p:txBody>
      </p:sp>
      <p:sp>
        <p:nvSpPr>
          <p:cNvPr id="29704" name="AutoShape 24"/>
          <p:cNvSpPr>
            <a:spLocks noChangeArrowheads="1"/>
          </p:cNvSpPr>
          <p:nvPr/>
        </p:nvSpPr>
        <p:spPr bwMode="auto">
          <a:xfrm flipV="1">
            <a:off x="4038600" y="3048000"/>
            <a:ext cx="1214438"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noFill/>
            <a:miter lim="800000"/>
            <a:headEnd/>
            <a:tailEnd/>
          </a:ln>
        </p:spPr>
        <p:txBody>
          <a:bodyPr wrap="none" anchor="ctr"/>
          <a:lstStyle/>
          <a:p>
            <a:endParaRPr lang="en-US"/>
          </a:p>
        </p:txBody>
      </p:sp>
      <p:sp>
        <p:nvSpPr>
          <p:cNvPr id="29705" name="Rectangle 25"/>
          <p:cNvSpPr>
            <a:spLocks noChangeArrowheads="1"/>
          </p:cNvSpPr>
          <p:nvPr/>
        </p:nvSpPr>
        <p:spPr bwMode="auto">
          <a:xfrm>
            <a:off x="4572000" y="3048000"/>
            <a:ext cx="76200" cy="2590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9706" name="Line 26"/>
          <p:cNvSpPr>
            <a:spLocks noChangeShapeType="1"/>
          </p:cNvSpPr>
          <p:nvPr/>
        </p:nvSpPr>
        <p:spPr bwMode="auto">
          <a:xfrm flipH="1">
            <a:off x="4724400" y="2209800"/>
            <a:ext cx="914400" cy="1219200"/>
          </a:xfrm>
          <a:prstGeom prst="line">
            <a:avLst/>
          </a:prstGeom>
          <a:noFill/>
          <a:ln w="9525">
            <a:solidFill>
              <a:schemeClr val="tx1"/>
            </a:solidFill>
            <a:round/>
            <a:headEnd/>
            <a:tailEnd type="triangle" w="med" len="med"/>
          </a:ln>
        </p:spPr>
        <p:txBody>
          <a:bodyPr wrap="none" anchor="ctr"/>
          <a:lstStyle/>
          <a:p>
            <a:endParaRPr lang="en-US"/>
          </a:p>
        </p:txBody>
      </p:sp>
      <p:sp>
        <p:nvSpPr>
          <p:cNvPr id="20"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smtClean="0">
                <a:effectLst>
                  <a:outerShdw blurRad="38100" dist="38100" dir="2700000" algn="tl">
                    <a:srgbClr val="C0C0C0"/>
                  </a:outerShdw>
                </a:effectLst>
              </a:rPr>
              <a:t>Slurry Trench</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612900" y="774700"/>
            <a:ext cx="4191000" cy="457200"/>
          </a:xfrm>
          <a:prstGeom prst="rect">
            <a:avLst/>
          </a:prstGeom>
          <a:noFill/>
          <a:ln w="9525">
            <a:noFill/>
            <a:miter lim="800000"/>
            <a:headEnd/>
            <a:tailEnd/>
          </a:ln>
        </p:spPr>
        <p:txBody>
          <a:bodyPr>
            <a:spAutoFit/>
          </a:bodyPr>
          <a:lstStyle/>
          <a:p>
            <a:pPr algn="ctr" eaLnBrk="0" hangingPunct="0">
              <a:spcBef>
                <a:spcPct val="50000"/>
              </a:spcBef>
            </a:pPr>
            <a:endParaRPr lang="en-US" sz="2400">
              <a:latin typeface="Times New Roman" pitchFamily="18" charset="0"/>
            </a:endParaRPr>
          </a:p>
        </p:txBody>
      </p:sp>
      <p:sp>
        <p:nvSpPr>
          <p:cNvPr id="27651" name="Text Box 3"/>
          <p:cNvSpPr txBox="1">
            <a:spLocks noChangeArrowheads="1"/>
          </p:cNvSpPr>
          <p:nvPr/>
        </p:nvSpPr>
        <p:spPr bwMode="auto">
          <a:xfrm>
            <a:off x="0" y="6391275"/>
            <a:ext cx="9144000" cy="466725"/>
          </a:xfrm>
          <a:prstGeom prst="rect">
            <a:avLst/>
          </a:prstGeom>
          <a:solidFill>
            <a:schemeClr val="tx1"/>
          </a:solidFill>
          <a:ln w="9525">
            <a:solidFill>
              <a:schemeClr val="bg2"/>
            </a:solidFill>
            <a:miter lim="800000"/>
            <a:headEnd/>
            <a:tailEnd/>
          </a:ln>
        </p:spPr>
        <p:txBody>
          <a:bodyPr>
            <a:spAutoFit/>
          </a:bodyPr>
          <a:lstStyle/>
          <a:p>
            <a:pPr algn="ctr" eaLnBrk="0" hangingPunct="0">
              <a:spcBef>
                <a:spcPct val="50000"/>
              </a:spcBef>
            </a:pPr>
            <a:r>
              <a:rPr lang="en-US" sz="2400"/>
              <a:t>Spillway Head-Cut Repairs – 20 September 2006</a:t>
            </a:r>
          </a:p>
        </p:txBody>
      </p:sp>
      <p:pic>
        <p:nvPicPr>
          <p:cNvPr id="27652" name="Picture 5" descr="CN Spillway #2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2"/>
          <p:cNvSpPr txBox="1">
            <a:spLocks noChangeArrowheads="1"/>
          </p:cNvSpPr>
          <p:nvPr/>
        </p:nvSpPr>
        <p:spPr>
          <a:xfrm>
            <a:off x="0" y="5181600"/>
            <a:ext cx="4267200" cy="1295400"/>
          </a:xfrm>
          <a:prstGeom prst="rect">
            <a:avLst/>
          </a:prstGeom>
        </p:spPr>
        <p:txBody>
          <a:bodyPr/>
          <a:lstStyle/>
          <a:p>
            <a:pPr indent="-342900" algn="ctr">
              <a:spcBef>
                <a:spcPts val="0"/>
              </a:spcBef>
              <a:buClr>
                <a:srgbClr val="FF0000"/>
              </a:buClr>
              <a:defRPr/>
            </a:pPr>
            <a:r>
              <a:rPr lang="en-US" sz="4000" b="1" kern="0" dirty="0">
                <a:latin typeface="+mn-lt"/>
              </a:rPr>
              <a:t>Canyon Dam</a:t>
            </a:r>
          </a:p>
          <a:p>
            <a:pPr indent="-342900" algn="ctr">
              <a:spcBef>
                <a:spcPts val="0"/>
              </a:spcBef>
              <a:buClr>
                <a:srgbClr val="FF0000"/>
              </a:buClr>
              <a:defRPr/>
            </a:pPr>
            <a:r>
              <a:rPr lang="en-US" sz="2800" b="1" kern="0" dirty="0">
                <a:latin typeface="+mn-lt"/>
              </a:rPr>
              <a:t>Spillway Cutoff Wall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D3ED88AB-E51E-4A82-8473-D1CCD31B66BF}" type="slidenum">
              <a:rPr lang="en-US" sz="1400">
                <a:latin typeface="+mn-lt"/>
              </a:rPr>
              <a:pPr algn="r">
                <a:defRPr/>
              </a:pPr>
              <a:t>43</a:t>
            </a:fld>
            <a:endParaRPr lang="en-US" sz="1400">
              <a:latin typeface="+mn-lt"/>
            </a:endParaRPr>
          </a:p>
        </p:txBody>
      </p:sp>
      <p:pic>
        <p:nvPicPr>
          <p:cNvPr id="28675" name="Picture 6"/>
          <p:cNvPicPr>
            <a:picLocks noChangeAspect="1" noChangeArrowheads="1"/>
          </p:cNvPicPr>
          <p:nvPr/>
        </p:nvPicPr>
        <p:blipFill>
          <a:blip r:embed="rId2" cstate="print"/>
          <a:srcRect/>
          <a:stretch>
            <a:fillRect/>
          </a:stretch>
        </p:blipFill>
        <p:spPr bwMode="auto">
          <a:xfrm>
            <a:off x="-228600" y="0"/>
            <a:ext cx="9542463" cy="6858000"/>
          </a:xfrm>
          <a:prstGeom prst="rect">
            <a:avLst/>
          </a:prstGeom>
          <a:noFill/>
          <a:ln w="9525">
            <a:solidFill>
              <a:schemeClr val="tx2"/>
            </a:solidFill>
            <a:miter lim="800000"/>
            <a:headEnd/>
            <a:tailEnd/>
          </a:ln>
        </p:spPr>
      </p:pic>
      <p:sp>
        <p:nvSpPr>
          <p:cNvPr id="28676" name="Rectangle 4"/>
          <p:cNvSpPr>
            <a:spLocks noChangeArrowheads="1"/>
          </p:cNvSpPr>
          <p:nvPr/>
        </p:nvSpPr>
        <p:spPr bwMode="auto">
          <a:xfrm>
            <a:off x="381000" y="304800"/>
            <a:ext cx="8458200" cy="1143000"/>
          </a:xfrm>
          <a:prstGeom prst="rect">
            <a:avLst/>
          </a:prstGeom>
          <a:noFill/>
          <a:ln w="9525">
            <a:noFill/>
            <a:miter lim="800000"/>
            <a:headEnd/>
            <a:tailEnd/>
          </a:ln>
        </p:spPr>
        <p:txBody>
          <a:bodyPr anchor="ctr"/>
          <a:lstStyle/>
          <a:p>
            <a:pPr algn="ctr">
              <a:lnSpc>
                <a:spcPct val="75000"/>
              </a:lnSpc>
            </a:pPr>
            <a:r>
              <a:rPr lang="en-US" sz="3200" b="1" dirty="0"/>
              <a:t>Canyon Spillway Head-Cut and Cutoff Wall </a:t>
            </a:r>
            <a:r>
              <a:rPr lang="en-US" sz="3200" b="1" dirty="0" smtClean="0"/>
              <a:t>Looking Left </a:t>
            </a:r>
            <a:r>
              <a:rPr lang="en-US" sz="2800" b="1" dirty="0" smtClean="0"/>
              <a:t>(after construction</a:t>
            </a:r>
            <a:r>
              <a:rPr lang="en-US" sz="2800" b="1" dirty="0"/>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P7050002"/>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67587" name="Text Box 4"/>
          <p:cNvSpPr txBox="1">
            <a:spLocks noChangeArrowheads="1"/>
          </p:cNvSpPr>
          <p:nvPr/>
        </p:nvSpPr>
        <p:spPr bwMode="auto">
          <a:xfrm>
            <a:off x="228600" y="5181600"/>
            <a:ext cx="6019800" cy="1138773"/>
          </a:xfrm>
          <a:prstGeom prst="rect">
            <a:avLst/>
          </a:prstGeom>
          <a:noFill/>
          <a:ln w="9525">
            <a:noFill/>
            <a:miter lim="800000"/>
            <a:headEnd/>
            <a:tailEnd/>
          </a:ln>
        </p:spPr>
        <p:txBody>
          <a:bodyPr wrap="square">
            <a:spAutoFit/>
          </a:bodyPr>
          <a:lstStyle/>
          <a:p>
            <a:pPr algn="ctr" eaLnBrk="0" hangingPunct="0">
              <a:spcBef>
                <a:spcPct val="50000"/>
              </a:spcBef>
              <a:defRPr/>
            </a:pPr>
            <a:r>
              <a:rPr lang="en-US" sz="4000" b="1" dirty="0">
                <a:effectLst>
                  <a:outerShdw blurRad="38100" dist="38100" dir="2700000" algn="tl">
                    <a:srgbClr val="000000">
                      <a:alpha val="43137"/>
                    </a:srgbClr>
                  </a:outerShdw>
                </a:effectLst>
              </a:rPr>
              <a:t>Canyon </a:t>
            </a:r>
            <a:r>
              <a:rPr lang="en-US" sz="4000" b="1" dirty="0" smtClean="0">
                <a:effectLst>
                  <a:outerShdw blurRad="38100" dist="38100" dir="2700000" algn="tl">
                    <a:srgbClr val="000000">
                      <a:alpha val="43137"/>
                    </a:srgbClr>
                  </a:outerShdw>
                </a:effectLst>
              </a:rPr>
              <a:t>Dam Spillway </a:t>
            </a:r>
            <a:r>
              <a:rPr lang="en-US" sz="2800" b="1" dirty="0">
                <a:effectLst>
                  <a:outerShdw blurRad="38100" dist="38100" dir="2700000" algn="tl">
                    <a:srgbClr val="000000">
                      <a:alpha val="43137"/>
                    </a:srgbClr>
                  </a:outerShdw>
                </a:effectLst>
              </a:rPr>
              <a:t>During 2002 Flood Event</a:t>
            </a:r>
          </a:p>
        </p:txBody>
      </p:sp>
      <p:sp>
        <p:nvSpPr>
          <p:cNvPr id="76804" name="Text Box 6"/>
          <p:cNvSpPr txBox="1">
            <a:spLocks noChangeArrowheads="1"/>
          </p:cNvSpPr>
          <p:nvPr/>
        </p:nvSpPr>
        <p:spPr bwMode="auto">
          <a:xfrm>
            <a:off x="1657350" y="0"/>
            <a:ext cx="2609850" cy="366713"/>
          </a:xfrm>
          <a:prstGeom prst="rect">
            <a:avLst/>
          </a:prstGeom>
          <a:noFill/>
          <a:ln w="25400">
            <a:solidFill>
              <a:srgbClr val="FF0000"/>
            </a:solidFill>
            <a:miter lim="800000"/>
            <a:headEnd/>
            <a:tailEnd/>
          </a:ln>
        </p:spPr>
        <p:txBody>
          <a:bodyPr>
            <a:spAutoFit/>
          </a:bodyPr>
          <a:lstStyle/>
          <a:p>
            <a:pPr algn="ctr" eaLnBrk="0" hangingPunct="0">
              <a:spcBef>
                <a:spcPct val="50000"/>
              </a:spcBef>
            </a:pPr>
            <a:r>
              <a:rPr lang="en-US" b="1" dirty="0">
                <a:solidFill>
                  <a:srgbClr val="FF0000"/>
                </a:solidFill>
              </a:rPr>
              <a:t>Bridge Washed Out</a:t>
            </a:r>
          </a:p>
        </p:txBody>
      </p:sp>
      <p:sp>
        <p:nvSpPr>
          <p:cNvPr id="76805" name="Line 7"/>
          <p:cNvSpPr>
            <a:spLocks noChangeShapeType="1"/>
          </p:cNvSpPr>
          <p:nvPr/>
        </p:nvSpPr>
        <p:spPr bwMode="auto">
          <a:xfrm>
            <a:off x="4200525" y="219075"/>
            <a:ext cx="1552575" cy="276225"/>
          </a:xfrm>
          <a:prstGeom prst="line">
            <a:avLst/>
          </a:prstGeom>
          <a:noFill/>
          <a:ln w="25400">
            <a:solidFill>
              <a:srgbClr val="FF0000"/>
            </a:solidFill>
            <a:round/>
            <a:headEnd/>
            <a:tailEnd type="triangle" w="med" len="med"/>
          </a:ln>
        </p:spPr>
        <p:txBody>
          <a:bodyPr/>
          <a:lstStyle/>
          <a:p>
            <a:endParaRPr lang="en-US"/>
          </a:p>
        </p:txBody>
      </p:sp>
      <p:sp>
        <p:nvSpPr>
          <p:cNvPr id="76806" name="Text Box 8"/>
          <p:cNvSpPr txBox="1">
            <a:spLocks noChangeArrowheads="1"/>
          </p:cNvSpPr>
          <p:nvPr/>
        </p:nvSpPr>
        <p:spPr bwMode="auto">
          <a:xfrm>
            <a:off x="2781300" y="523875"/>
            <a:ext cx="1952625" cy="366713"/>
          </a:xfrm>
          <a:prstGeom prst="rect">
            <a:avLst/>
          </a:prstGeom>
          <a:noFill/>
          <a:ln w="25400">
            <a:solidFill>
              <a:srgbClr val="FF0000"/>
            </a:solidFill>
            <a:miter lim="800000"/>
            <a:headEnd/>
            <a:tailEnd/>
          </a:ln>
        </p:spPr>
        <p:txBody>
          <a:bodyPr>
            <a:spAutoFit/>
          </a:bodyPr>
          <a:lstStyle/>
          <a:p>
            <a:pPr algn="ctr" eaLnBrk="0" hangingPunct="0">
              <a:spcBef>
                <a:spcPct val="50000"/>
              </a:spcBef>
            </a:pPr>
            <a:r>
              <a:rPr lang="en-US" b="1" dirty="0">
                <a:solidFill>
                  <a:srgbClr val="FF0000"/>
                </a:solidFill>
              </a:rPr>
              <a:t>Project Building</a:t>
            </a:r>
          </a:p>
        </p:txBody>
      </p:sp>
      <p:sp>
        <p:nvSpPr>
          <p:cNvPr id="76807" name="Line 9"/>
          <p:cNvSpPr>
            <a:spLocks noChangeShapeType="1"/>
          </p:cNvSpPr>
          <p:nvPr/>
        </p:nvSpPr>
        <p:spPr bwMode="auto">
          <a:xfrm flipH="1">
            <a:off x="1714500" y="714375"/>
            <a:ext cx="1066800" cy="1524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8" name="Text Box 10"/>
          <p:cNvSpPr txBox="1">
            <a:spLocks noChangeArrowheads="1"/>
          </p:cNvSpPr>
          <p:nvPr/>
        </p:nvSpPr>
        <p:spPr bwMode="auto">
          <a:xfrm>
            <a:off x="3124200" y="1371600"/>
            <a:ext cx="2862262" cy="522287"/>
          </a:xfrm>
          <a:prstGeom prst="rect">
            <a:avLst/>
          </a:prstGeom>
          <a:noFill/>
          <a:ln w="9525">
            <a:noFill/>
            <a:miter lim="800000"/>
            <a:headEnd/>
            <a:tailEnd/>
          </a:ln>
          <a:effectLst/>
        </p:spPr>
        <p:txBody>
          <a:bodyPr wrap="none" anchor="ctr">
            <a:spAutoFit/>
          </a:bodyPr>
          <a:lstStyle/>
          <a:p>
            <a:pPr algn="ctr" eaLnBrk="0" hangingPunct="0">
              <a:defRPr/>
            </a:pPr>
            <a:r>
              <a:rPr lang="en-US" sz="2800" dirty="0">
                <a:solidFill>
                  <a:srgbClr val="FF0000"/>
                </a:solidFill>
                <a:effectLst>
                  <a:outerShdw blurRad="38100" dist="38100" dir="2700000" algn="tl">
                    <a:srgbClr val="C0C0C0"/>
                  </a:outerShdw>
                </a:effectLst>
                <a:latin typeface="Arial" pitchFamily="34" charset="0"/>
                <a:cs typeface="Arial" pitchFamily="34" charset="0"/>
              </a:rPr>
              <a:t>Direction</a:t>
            </a:r>
            <a:r>
              <a:rPr lang="en-US" sz="2800" dirty="0">
                <a:solidFill>
                  <a:srgbClr val="FFFF00"/>
                </a:solidFill>
                <a:effectLst>
                  <a:outerShdw blurRad="38100" dist="38100" dir="2700000" algn="tl">
                    <a:srgbClr val="C0C0C0"/>
                  </a:outerShdw>
                </a:effectLst>
                <a:latin typeface="Arial" pitchFamily="34" charset="0"/>
                <a:cs typeface="Arial" pitchFamily="34" charset="0"/>
              </a:rPr>
              <a:t> </a:t>
            </a:r>
            <a:r>
              <a:rPr lang="en-US" sz="2800" dirty="0">
                <a:solidFill>
                  <a:srgbClr val="FF0000"/>
                </a:solidFill>
                <a:effectLst>
                  <a:outerShdw blurRad="38100" dist="38100" dir="2700000" algn="tl">
                    <a:srgbClr val="C0C0C0"/>
                  </a:outerShdw>
                </a:effectLst>
                <a:latin typeface="Arial" pitchFamily="34" charset="0"/>
                <a:cs typeface="Arial" pitchFamily="34" charset="0"/>
              </a:rPr>
              <a:t>of Flow</a:t>
            </a:r>
          </a:p>
        </p:txBody>
      </p:sp>
      <p:sp>
        <p:nvSpPr>
          <p:cNvPr id="28676" name="AutoShape 11"/>
          <p:cNvSpPr>
            <a:spLocks noChangeArrowheads="1"/>
          </p:cNvSpPr>
          <p:nvPr/>
        </p:nvSpPr>
        <p:spPr bwMode="auto">
          <a:xfrm>
            <a:off x="3798887" y="2135187"/>
            <a:ext cx="1514475" cy="823913"/>
          </a:xfrm>
          <a:prstGeom prst="down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1131887" y="3278187"/>
            <a:ext cx="6858000" cy="2667000"/>
            <a:chOff x="720" y="1824"/>
            <a:chExt cx="4320" cy="1680"/>
          </a:xfrm>
        </p:grpSpPr>
        <p:grpSp>
          <p:nvGrpSpPr>
            <p:cNvPr id="3" name="Group 59"/>
            <p:cNvGrpSpPr>
              <a:grpSpLocks/>
            </p:cNvGrpSpPr>
            <p:nvPr/>
          </p:nvGrpSpPr>
          <p:grpSpPr bwMode="auto">
            <a:xfrm>
              <a:off x="720" y="1824"/>
              <a:ext cx="4320" cy="1680"/>
              <a:chOff x="720" y="1824"/>
              <a:chExt cx="4320" cy="1680"/>
            </a:xfrm>
          </p:grpSpPr>
          <p:grpSp>
            <p:nvGrpSpPr>
              <p:cNvPr id="4" name="Group 12"/>
              <p:cNvGrpSpPr>
                <a:grpSpLocks/>
              </p:cNvGrpSpPr>
              <p:nvPr/>
            </p:nvGrpSpPr>
            <p:grpSpPr bwMode="auto">
              <a:xfrm>
                <a:off x="720" y="1824"/>
                <a:ext cx="4320" cy="1680"/>
                <a:chOff x="768" y="1248"/>
                <a:chExt cx="4320" cy="1776"/>
              </a:xfrm>
            </p:grpSpPr>
            <p:sp>
              <p:nvSpPr>
                <p:cNvPr id="28717" name="Rectangle 13"/>
                <p:cNvSpPr>
                  <a:spLocks noChangeArrowheads="1"/>
                </p:cNvSpPr>
                <p:nvPr/>
              </p:nvSpPr>
              <p:spPr bwMode="auto">
                <a:xfrm>
                  <a:off x="768" y="1920"/>
                  <a:ext cx="4320" cy="432"/>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8718" name="AutoShape 14"/>
                <p:cNvSpPr>
                  <a:spLocks noChangeArrowheads="1"/>
                </p:cNvSpPr>
                <p:nvPr/>
              </p:nvSpPr>
              <p:spPr bwMode="auto">
                <a:xfrm>
                  <a:off x="768" y="2352"/>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sp>
              <p:nvSpPr>
                <p:cNvPr id="28719" name="AutoShape 15"/>
                <p:cNvSpPr>
                  <a:spLocks noChangeArrowheads="1"/>
                </p:cNvSpPr>
                <p:nvPr/>
              </p:nvSpPr>
              <p:spPr bwMode="auto">
                <a:xfrm rot="10800000">
                  <a:off x="768" y="1248"/>
                  <a:ext cx="4320" cy="6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5 w 21600"/>
                    <a:gd name="T13" fmla="*/ 5014 h 21600"/>
                    <a:gd name="T14" fmla="*/ 16595 w 21600"/>
                    <a:gd name="T15" fmla="*/ 16586 h 21600"/>
                  </a:gdLst>
                  <a:ahLst/>
                  <a:cxnLst>
                    <a:cxn ang="T8">
                      <a:pos x="T0" y="T1"/>
                    </a:cxn>
                    <a:cxn ang="T9">
                      <a:pos x="T2" y="T3"/>
                    </a:cxn>
                    <a:cxn ang="T10">
                      <a:pos x="T4" y="T5"/>
                    </a:cxn>
                    <a:cxn ang="T11">
                      <a:pos x="T6" y="T7"/>
                    </a:cxn>
                  </a:cxnLst>
                  <a:rect l="T12" t="T13" r="T14" b="T15"/>
                  <a:pathLst>
                    <a:path w="21600" h="21600">
                      <a:moveTo>
                        <a:pt x="0" y="0"/>
                      </a:moveTo>
                      <a:lnTo>
                        <a:pt x="6410" y="21600"/>
                      </a:lnTo>
                      <a:lnTo>
                        <a:pt x="15190" y="21600"/>
                      </a:lnTo>
                      <a:lnTo>
                        <a:pt x="21600" y="0"/>
                      </a:lnTo>
                      <a:close/>
                    </a:path>
                  </a:pathLst>
                </a:custGeom>
                <a:solidFill>
                  <a:srgbClr val="996633"/>
                </a:solidFill>
                <a:ln w="9525">
                  <a:solidFill>
                    <a:schemeClr val="tx1"/>
                  </a:solidFill>
                  <a:miter lim="800000"/>
                  <a:headEnd/>
                  <a:tailEnd/>
                </a:ln>
              </p:spPr>
              <p:txBody>
                <a:bodyPr wrap="none" anchor="ctr"/>
                <a:lstStyle/>
                <a:p>
                  <a:endParaRPr lang="en-US"/>
                </a:p>
              </p:txBody>
            </p:sp>
          </p:grpSp>
          <p:grpSp>
            <p:nvGrpSpPr>
              <p:cNvPr id="5" name="Group 58"/>
              <p:cNvGrpSpPr>
                <a:grpSpLocks/>
              </p:cNvGrpSpPr>
              <p:nvPr/>
            </p:nvGrpSpPr>
            <p:grpSpPr bwMode="auto">
              <a:xfrm>
                <a:off x="768" y="2496"/>
                <a:ext cx="4224" cy="336"/>
                <a:chOff x="768" y="2526"/>
                <a:chExt cx="4224" cy="336"/>
              </a:xfrm>
            </p:grpSpPr>
            <p:sp>
              <p:nvSpPr>
                <p:cNvPr id="28682" name="Oval 51"/>
                <p:cNvSpPr>
                  <a:spLocks noChangeArrowheads="1"/>
                </p:cNvSpPr>
                <p:nvPr/>
              </p:nvSpPr>
              <p:spPr bwMode="auto">
                <a:xfrm>
                  <a:off x="4608" y="2656"/>
                  <a:ext cx="48" cy="48"/>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56"/>
                <p:cNvGrpSpPr>
                  <a:grpSpLocks/>
                </p:cNvGrpSpPr>
                <p:nvPr/>
              </p:nvGrpSpPr>
              <p:grpSpPr bwMode="auto">
                <a:xfrm>
                  <a:off x="768" y="2526"/>
                  <a:ext cx="4224" cy="336"/>
                  <a:chOff x="768" y="2512"/>
                  <a:chExt cx="4224" cy="336"/>
                </a:xfrm>
              </p:grpSpPr>
              <p:sp>
                <p:nvSpPr>
                  <p:cNvPr id="28684" name="Oval 16"/>
                  <p:cNvSpPr>
                    <a:spLocks noChangeArrowheads="1"/>
                  </p:cNvSpPr>
                  <p:nvPr/>
                </p:nvSpPr>
                <p:spPr bwMode="auto">
                  <a:xfrm>
                    <a:off x="864"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85" name="Oval 20"/>
                  <p:cNvSpPr>
                    <a:spLocks noChangeArrowheads="1"/>
                  </p:cNvSpPr>
                  <p:nvPr/>
                </p:nvSpPr>
                <p:spPr bwMode="auto">
                  <a:xfrm>
                    <a:off x="1296"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86" name="Oval 21"/>
                  <p:cNvSpPr>
                    <a:spLocks noChangeArrowheads="1"/>
                  </p:cNvSpPr>
                  <p:nvPr/>
                </p:nvSpPr>
                <p:spPr bwMode="auto">
                  <a:xfrm>
                    <a:off x="1200"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87" name="Oval 22"/>
                  <p:cNvSpPr>
                    <a:spLocks noChangeArrowheads="1"/>
                  </p:cNvSpPr>
                  <p:nvPr/>
                </p:nvSpPr>
                <p:spPr bwMode="auto">
                  <a:xfrm>
                    <a:off x="1440"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88" name="Oval 23"/>
                  <p:cNvSpPr>
                    <a:spLocks noChangeArrowheads="1"/>
                  </p:cNvSpPr>
                  <p:nvPr/>
                </p:nvSpPr>
                <p:spPr bwMode="auto">
                  <a:xfrm>
                    <a:off x="1584"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89" name="Oval 24"/>
                  <p:cNvSpPr>
                    <a:spLocks noChangeArrowheads="1"/>
                  </p:cNvSpPr>
                  <p:nvPr/>
                </p:nvSpPr>
                <p:spPr bwMode="auto">
                  <a:xfrm>
                    <a:off x="1776"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0" name="Oval 25"/>
                  <p:cNvSpPr>
                    <a:spLocks noChangeArrowheads="1"/>
                  </p:cNvSpPr>
                  <p:nvPr/>
                </p:nvSpPr>
                <p:spPr bwMode="auto">
                  <a:xfrm>
                    <a:off x="1680"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1" name="Oval 26"/>
                  <p:cNvSpPr>
                    <a:spLocks noChangeArrowheads="1"/>
                  </p:cNvSpPr>
                  <p:nvPr/>
                </p:nvSpPr>
                <p:spPr bwMode="auto">
                  <a:xfrm>
                    <a:off x="1920"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2" name="Oval 27"/>
                  <p:cNvSpPr>
                    <a:spLocks noChangeArrowheads="1"/>
                  </p:cNvSpPr>
                  <p:nvPr/>
                </p:nvSpPr>
                <p:spPr bwMode="auto">
                  <a:xfrm>
                    <a:off x="2064"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3" name="Oval 28"/>
                  <p:cNvSpPr>
                    <a:spLocks noChangeArrowheads="1"/>
                  </p:cNvSpPr>
                  <p:nvPr/>
                </p:nvSpPr>
                <p:spPr bwMode="auto">
                  <a:xfrm>
                    <a:off x="2304"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4" name="Oval 29"/>
                  <p:cNvSpPr>
                    <a:spLocks noChangeArrowheads="1"/>
                  </p:cNvSpPr>
                  <p:nvPr/>
                </p:nvSpPr>
                <p:spPr bwMode="auto">
                  <a:xfrm>
                    <a:off x="2208"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5" name="Oval 30"/>
                  <p:cNvSpPr>
                    <a:spLocks noChangeArrowheads="1"/>
                  </p:cNvSpPr>
                  <p:nvPr/>
                </p:nvSpPr>
                <p:spPr bwMode="auto">
                  <a:xfrm>
                    <a:off x="2448"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6" name="Oval 31"/>
                  <p:cNvSpPr>
                    <a:spLocks noChangeArrowheads="1"/>
                  </p:cNvSpPr>
                  <p:nvPr/>
                </p:nvSpPr>
                <p:spPr bwMode="auto">
                  <a:xfrm>
                    <a:off x="2592"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7" name="Oval 32"/>
                  <p:cNvSpPr>
                    <a:spLocks noChangeArrowheads="1"/>
                  </p:cNvSpPr>
                  <p:nvPr/>
                </p:nvSpPr>
                <p:spPr bwMode="auto">
                  <a:xfrm>
                    <a:off x="2832"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8" name="Oval 33"/>
                  <p:cNvSpPr>
                    <a:spLocks noChangeArrowheads="1"/>
                  </p:cNvSpPr>
                  <p:nvPr/>
                </p:nvSpPr>
                <p:spPr bwMode="auto">
                  <a:xfrm>
                    <a:off x="2736"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699" name="Oval 34"/>
                  <p:cNvSpPr>
                    <a:spLocks noChangeArrowheads="1"/>
                  </p:cNvSpPr>
                  <p:nvPr/>
                </p:nvSpPr>
                <p:spPr bwMode="auto">
                  <a:xfrm>
                    <a:off x="2976"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0" name="Oval 35"/>
                  <p:cNvSpPr>
                    <a:spLocks noChangeArrowheads="1"/>
                  </p:cNvSpPr>
                  <p:nvPr/>
                </p:nvSpPr>
                <p:spPr bwMode="auto">
                  <a:xfrm>
                    <a:off x="3120"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1" name="Oval 36"/>
                  <p:cNvSpPr>
                    <a:spLocks noChangeArrowheads="1"/>
                  </p:cNvSpPr>
                  <p:nvPr/>
                </p:nvSpPr>
                <p:spPr bwMode="auto">
                  <a:xfrm>
                    <a:off x="768"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2" name="Oval 39"/>
                  <p:cNvSpPr>
                    <a:spLocks noChangeArrowheads="1"/>
                  </p:cNvSpPr>
                  <p:nvPr/>
                </p:nvSpPr>
                <p:spPr bwMode="auto">
                  <a:xfrm>
                    <a:off x="1008"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3" name="Oval 40"/>
                  <p:cNvSpPr>
                    <a:spLocks noChangeArrowheads="1"/>
                  </p:cNvSpPr>
                  <p:nvPr/>
                </p:nvSpPr>
                <p:spPr bwMode="auto">
                  <a:xfrm>
                    <a:off x="1152"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4" name="Oval 41"/>
                  <p:cNvSpPr>
                    <a:spLocks noChangeArrowheads="1"/>
                  </p:cNvSpPr>
                  <p:nvPr/>
                </p:nvSpPr>
                <p:spPr bwMode="auto">
                  <a:xfrm>
                    <a:off x="3360"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5" name="Oval 42"/>
                  <p:cNvSpPr>
                    <a:spLocks noChangeArrowheads="1"/>
                  </p:cNvSpPr>
                  <p:nvPr/>
                </p:nvSpPr>
                <p:spPr bwMode="auto">
                  <a:xfrm>
                    <a:off x="3264"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6" name="Oval 43"/>
                  <p:cNvSpPr>
                    <a:spLocks noChangeArrowheads="1"/>
                  </p:cNvSpPr>
                  <p:nvPr/>
                </p:nvSpPr>
                <p:spPr bwMode="auto">
                  <a:xfrm>
                    <a:off x="3504"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7" name="Oval 44"/>
                  <p:cNvSpPr>
                    <a:spLocks noChangeArrowheads="1"/>
                  </p:cNvSpPr>
                  <p:nvPr/>
                </p:nvSpPr>
                <p:spPr bwMode="auto">
                  <a:xfrm>
                    <a:off x="3648"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8" name="Oval 45"/>
                  <p:cNvSpPr>
                    <a:spLocks noChangeArrowheads="1"/>
                  </p:cNvSpPr>
                  <p:nvPr/>
                </p:nvSpPr>
                <p:spPr bwMode="auto">
                  <a:xfrm>
                    <a:off x="3936"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09" name="Oval 46"/>
                  <p:cNvSpPr>
                    <a:spLocks noChangeArrowheads="1"/>
                  </p:cNvSpPr>
                  <p:nvPr/>
                </p:nvSpPr>
                <p:spPr bwMode="auto">
                  <a:xfrm>
                    <a:off x="3792"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0" name="Oval 47"/>
                  <p:cNvSpPr>
                    <a:spLocks noChangeArrowheads="1"/>
                  </p:cNvSpPr>
                  <p:nvPr/>
                </p:nvSpPr>
                <p:spPr bwMode="auto">
                  <a:xfrm>
                    <a:off x="4080"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1" name="Oval 48"/>
                  <p:cNvSpPr>
                    <a:spLocks noChangeArrowheads="1"/>
                  </p:cNvSpPr>
                  <p:nvPr/>
                </p:nvSpPr>
                <p:spPr bwMode="auto">
                  <a:xfrm>
                    <a:off x="4224"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2" name="Oval 49"/>
                  <p:cNvSpPr>
                    <a:spLocks noChangeArrowheads="1"/>
                  </p:cNvSpPr>
                  <p:nvPr/>
                </p:nvSpPr>
                <p:spPr bwMode="auto">
                  <a:xfrm>
                    <a:off x="4464"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3" name="Oval 50"/>
                  <p:cNvSpPr>
                    <a:spLocks noChangeArrowheads="1"/>
                  </p:cNvSpPr>
                  <p:nvPr/>
                </p:nvSpPr>
                <p:spPr bwMode="auto">
                  <a:xfrm>
                    <a:off x="4320" y="2656"/>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4" name="Oval 52"/>
                  <p:cNvSpPr>
                    <a:spLocks noChangeArrowheads="1"/>
                  </p:cNvSpPr>
                  <p:nvPr/>
                </p:nvSpPr>
                <p:spPr bwMode="auto">
                  <a:xfrm>
                    <a:off x="4752" y="2800"/>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5" name="Oval 53"/>
                  <p:cNvSpPr>
                    <a:spLocks noChangeArrowheads="1"/>
                  </p:cNvSpPr>
                  <p:nvPr/>
                </p:nvSpPr>
                <p:spPr bwMode="auto">
                  <a:xfrm>
                    <a:off x="4944" y="251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28716" name="Oval 54"/>
                  <p:cNvSpPr>
                    <a:spLocks noChangeArrowheads="1"/>
                  </p:cNvSpPr>
                  <p:nvPr/>
                </p:nvSpPr>
                <p:spPr bwMode="auto">
                  <a:xfrm>
                    <a:off x="4848" y="2656"/>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grpSp>
        <p:sp>
          <p:nvSpPr>
            <p:cNvPr id="37943" name="Text Box 55"/>
            <p:cNvSpPr txBox="1">
              <a:spLocks noChangeArrowheads="1"/>
            </p:cNvSpPr>
            <p:nvPr/>
          </p:nvSpPr>
          <p:spPr bwMode="auto">
            <a:xfrm>
              <a:off x="2160" y="2928"/>
              <a:ext cx="1632" cy="330"/>
            </a:xfrm>
            <a:prstGeom prst="rect">
              <a:avLst/>
            </a:prstGeom>
            <a:noFill/>
            <a:ln w="9525">
              <a:noFill/>
              <a:miter lim="800000"/>
              <a:headEnd/>
              <a:tailEnd/>
            </a:ln>
            <a:effectLst/>
          </p:spPr>
          <p:txBody>
            <a:bodyPr>
              <a:spAutoFit/>
            </a:bodyPr>
            <a:lstStyle/>
            <a:p>
              <a:pPr eaLnBrk="0" hangingPunct="0">
                <a:spcBef>
                  <a:spcPct val="50000"/>
                </a:spcBef>
                <a:defRPr/>
              </a:pPr>
              <a:r>
                <a:rPr lang="en-US" sz="2800" dirty="0">
                  <a:solidFill>
                    <a:srgbClr val="FFFF00"/>
                  </a:solidFill>
                  <a:effectLst>
                    <a:outerShdw blurRad="38100" dist="38100" dir="2700000" algn="tl">
                      <a:srgbClr val="C0C0C0"/>
                    </a:outerShdw>
                  </a:effectLst>
                  <a:latin typeface="Arial" pitchFamily="34" charset="0"/>
                  <a:cs typeface="Arial" pitchFamily="34" charset="0"/>
                </a:rPr>
                <a:t>Grout Curtain</a:t>
              </a:r>
              <a:endParaRPr lang="en-US" sz="2800" dirty="0">
                <a:latin typeface="Arial" pitchFamily="34" charset="0"/>
                <a:cs typeface="Arial" pitchFamily="34" charset="0"/>
              </a:endParaRPr>
            </a:p>
          </p:txBody>
        </p:sp>
      </p:grpSp>
      <p:sp>
        <p:nvSpPr>
          <p:cNvPr id="48"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dirty="0" smtClean="0">
                <a:effectLst>
                  <a:outerShdw blurRad="38100" dist="38100" dir="2700000" algn="tl">
                    <a:srgbClr val="C0C0C0"/>
                  </a:outerShdw>
                </a:effectLst>
              </a:rPr>
              <a:t>Grout Curtain</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Line 10"/>
          <p:cNvSpPr>
            <a:spLocks noChangeShapeType="1"/>
          </p:cNvSpPr>
          <p:nvPr/>
        </p:nvSpPr>
        <p:spPr bwMode="auto">
          <a:xfrm>
            <a:off x="457200" y="2133600"/>
            <a:ext cx="2895600" cy="1588"/>
          </a:xfrm>
          <a:prstGeom prst="line">
            <a:avLst/>
          </a:prstGeom>
          <a:noFill/>
          <a:ln w="9525">
            <a:solidFill>
              <a:srgbClr val="0070C0"/>
            </a:solidFill>
            <a:round/>
            <a:headEnd/>
            <a:tailEnd/>
          </a:ln>
        </p:spPr>
        <p:txBody>
          <a:bodyPr wrap="none" anchor="ctr"/>
          <a:lstStyle/>
          <a:p>
            <a:endParaRPr lang="en-US"/>
          </a:p>
        </p:txBody>
      </p:sp>
      <p:sp>
        <p:nvSpPr>
          <p:cNvPr id="27652" name="AutoShape 11"/>
          <p:cNvSpPr>
            <a:spLocks noChangeArrowheads="1"/>
          </p:cNvSpPr>
          <p:nvPr/>
        </p:nvSpPr>
        <p:spPr bwMode="auto">
          <a:xfrm rot="10800000">
            <a:off x="1676400" y="19812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143000" y="18288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27664"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27665"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27666"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27667"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27661"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7662"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27663"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38933" name="Text Box 21"/>
          <p:cNvSpPr txBox="1">
            <a:spLocks noChangeArrowheads="1"/>
          </p:cNvSpPr>
          <p:nvPr/>
        </p:nvSpPr>
        <p:spPr bwMode="auto">
          <a:xfrm>
            <a:off x="6553200" y="1371600"/>
            <a:ext cx="2033588"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Grout Curtain</a:t>
            </a:r>
          </a:p>
        </p:txBody>
      </p:sp>
      <p:sp>
        <p:nvSpPr>
          <p:cNvPr id="27655" name="Line 22"/>
          <p:cNvSpPr>
            <a:spLocks noChangeShapeType="1"/>
          </p:cNvSpPr>
          <p:nvPr/>
        </p:nvSpPr>
        <p:spPr bwMode="auto">
          <a:xfrm flipH="1">
            <a:off x="5105400" y="1676400"/>
            <a:ext cx="1524000" cy="2209800"/>
          </a:xfrm>
          <a:prstGeom prst="line">
            <a:avLst/>
          </a:prstGeom>
          <a:noFill/>
          <a:ln w="9525">
            <a:solidFill>
              <a:schemeClr val="tx1"/>
            </a:solidFill>
            <a:round/>
            <a:headEnd/>
            <a:tailEnd type="triangle" w="med" len="med"/>
          </a:ln>
        </p:spPr>
        <p:txBody>
          <a:bodyPr wrap="none" anchor="ctr"/>
          <a:lstStyle/>
          <a:p>
            <a:endParaRPr lang="en-US"/>
          </a:p>
        </p:txBody>
      </p:sp>
      <p:sp>
        <p:nvSpPr>
          <p:cNvPr id="27656" name="Line 23"/>
          <p:cNvSpPr>
            <a:spLocks noChangeShapeType="1"/>
          </p:cNvSpPr>
          <p:nvPr/>
        </p:nvSpPr>
        <p:spPr bwMode="auto">
          <a:xfrm flipH="1">
            <a:off x="228600" y="3352800"/>
            <a:ext cx="914400" cy="0"/>
          </a:xfrm>
          <a:prstGeom prst="line">
            <a:avLst/>
          </a:prstGeom>
          <a:noFill/>
          <a:ln w="9525">
            <a:solidFill>
              <a:srgbClr val="996633"/>
            </a:solidFill>
            <a:round/>
            <a:headEnd/>
            <a:tailEnd/>
          </a:ln>
        </p:spPr>
        <p:txBody>
          <a:bodyPr wrap="none" anchor="ctr"/>
          <a:lstStyle/>
          <a:p>
            <a:endParaRPr lang="en-US"/>
          </a:p>
        </p:txBody>
      </p:sp>
      <p:sp>
        <p:nvSpPr>
          <p:cNvPr id="27657" name="Line 24"/>
          <p:cNvSpPr>
            <a:spLocks noChangeShapeType="1"/>
          </p:cNvSpPr>
          <p:nvPr/>
        </p:nvSpPr>
        <p:spPr bwMode="auto">
          <a:xfrm>
            <a:off x="7924800" y="3352800"/>
            <a:ext cx="990600" cy="0"/>
          </a:xfrm>
          <a:prstGeom prst="line">
            <a:avLst/>
          </a:prstGeom>
          <a:noFill/>
          <a:ln w="9525">
            <a:solidFill>
              <a:srgbClr val="996633"/>
            </a:solidFill>
            <a:round/>
            <a:headEnd/>
            <a:tailEnd/>
          </a:ln>
        </p:spPr>
        <p:txBody>
          <a:bodyPr wrap="none" anchor="ctr"/>
          <a:lstStyle/>
          <a:p>
            <a:endParaRPr lang="en-US"/>
          </a:p>
        </p:txBody>
      </p:sp>
      <p:sp>
        <p:nvSpPr>
          <p:cNvPr id="27658" name="Rectangle 25"/>
          <p:cNvSpPr>
            <a:spLocks noChangeArrowheads="1"/>
          </p:cNvSpPr>
          <p:nvPr/>
        </p:nvSpPr>
        <p:spPr bwMode="auto">
          <a:xfrm>
            <a:off x="4191000" y="3352800"/>
            <a:ext cx="838200" cy="1219200"/>
          </a:xfrm>
          <a:prstGeom prst="rect">
            <a:avLst/>
          </a:prstGeom>
          <a:solidFill>
            <a:schemeClr val="bg2"/>
          </a:solidFill>
          <a:ln w="9525">
            <a:solidFill>
              <a:schemeClr val="bg2"/>
            </a:solidFill>
            <a:miter lim="800000"/>
            <a:headEnd/>
            <a:tailEnd/>
          </a:ln>
        </p:spPr>
        <p:txBody>
          <a:bodyPr wrap="none" anchor="ctr"/>
          <a:lstStyle/>
          <a:p>
            <a:endParaRPr lang="en-US"/>
          </a:p>
        </p:txBody>
      </p:sp>
      <p:sp>
        <p:nvSpPr>
          <p:cNvPr id="27659" name="Rectangle 26"/>
          <p:cNvSpPr>
            <a:spLocks noChangeArrowheads="1"/>
          </p:cNvSpPr>
          <p:nvPr/>
        </p:nvSpPr>
        <p:spPr bwMode="auto">
          <a:xfrm>
            <a:off x="4495800" y="3352800"/>
            <a:ext cx="228600" cy="12192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20"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dirty="0" smtClean="0">
                <a:effectLst>
                  <a:outerShdw blurRad="38100" dist="38100" dir="2700000" algn="tl">
                    <a:srgbClr val="C0C0C0"/>
                  </a:outerShdw>
                </a:effectLst>
              </a:rPr>
              <a:t>Grout Curtain</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pic>
        <p:nvPicPr>
          <p:cNvPr id="143363" name="Picture 3"/>
          <p:cNvPicPr>
            <a:picLocks noChangeAspect="1" noChangeArrowheads="1"/>
          </p:cNvPicPr>
          <p:nvPr/>
        </p:nvPicPr>
        <p:blipFill>
          <a:blip r:embed="rId3" cstate="print"/>
          <a:srcRect/>
          <a:stretch>
            <a:fillRect/>
          </a:stretch>
        </p:blipFill>
        <p:spPr bwMode="auto">
          <a:xfrm>
            <a:off x="0" y="4886324"/>
            <a:ext cx="7886700" cy="19716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10"/>
          <p:cNvSpPr>
            <a:spLocks noChangeShapeType="1"/>
          </p:cNvSpPr>
          <p:nvPr/>
        </p:nvSpPr>
        <p:spPr bwMode="auto">
          <a:xfrm>
            <a:off x="457200" y="2209800"/>
            <a:ext cx="2895600" cy="1588"/>
          </a:xfrm>
          <a:prstGeom prst="line">
            <a:avLst/>
          </a:prstGeom>
          <a:noFill/>
          <a:ln w="9525">
            <a:solidFill>
              <a:srgbClr val="0070C0"/>
            </a:solidFill>
            <a:round/>
            <a:headEnd/>
            <a:tailEnd/>
          </a:ln>
        </p:spPr>
        <p:txBody>
          <a:bodyPr wrap="none" anchor="ctr"/>
          <a:lstStyle/>
          <a:p>
            <a:endParaRPr lang="en-US"/>
          </a:p>
        </p:txBody>
      </p:sp>
      <p:sp>
        <p:nvSpPr>
          <p:cNvPr id="31747" name="AutoShape 11"/>
          <p:cNvSpPr>
            <a:spLocks noChangeArrowheads="1"/>
          </p:cNvSpPr>
          <p:nvPr/>
        </p:nvSpPr>
        <p:spPr bwMode="auto">
          <a:xfrm rot="10800000">
            <a:off x="1676400" y="2057400"/>
            <a:ext cx="228600" cy="152400"/>
          </a:xfrm>
          <a:prstGeom prst="triangle">
            <a:avLst>
              <a:gd name="adj" fmla="val 50000"/>
            </a:avLst>
          </a:prstGeom>
          <a:solidFill>
            <a:srgbClr val="0070C0"/>
          </a:solidFill>
          <a:ln w="9525">
            <a:noFill/>
            <a:miter lim="800000"/>
            <a:headEnd/>
            <a:tailEnd/>
          </a:ln>
        </p:spPr>
        <p:txBody>
          <a:bodyPr wrap="none" anchor="ctr"/>
          <a:lstStyle/>
          <a:p>
            <a:endParaRPr lang="en-US"/>
          </a:p>
        </p:txBody>
      </p:sp>
      <p:sp>
        <p:nvSpPr>
          <p:cNvPr id="31749" name="Line 13"/>
          <p:cNvSpPr>
            <a:spLocks noChangeShapeType="1"/>
          </p:cNvSpPr>
          <p:nvPr/>
        </p:nvSpPr>
        <p:spPr bwMode="auto">
          <a:xfrm flipH="1">
            <a:off x="228600" y="3429000"/>
            <a:ext cx="914400" cy="0"/>
          </a:xfrm>
          <a:prstGeom prst="line">
            <a:avLst/>
          </a:prstGeom>
          <a:noFill/>
          <a:ln w="9525">
            <a:solidFill>
              <a:srgbClr val="996633"/>
            </a:solidFill>
            <a:round/>
            <a:headEnd/>
            <a:tailEnd/>
          </a:ln>
        </p:spPr>
        <p:txBody>
          <a:bodyPr wrap="none" anchor="ctr"/>
          <a:lstStyle/>
          <a:p>
            <a:endParaRPr lang="en-US"/>
          </a:p>
        </p:txBody>
      </p:sp>
      <p:sp>
        <p:nvSpPr>
          <p:cNvPr id="31750" name="Line 14"/>
          <p:cNvSpPr>
            <a:spLocks noChangeShapeType="1"/>
          </p:cNvSpPr>
          <p:nvPr/>
        </p:nvSpPr>
        <p:spPr bwMode="auto">
          <a:xfrm>
            <a:off x="7924800" y="3429000"/>
            <a:ext cx="990600" cy="0"/>
          </a:xfrm>
          <a:prstGeom prst="line">
            <a:avLst/>
          </a:prstGeom>
          <a:noFill/>
          <a:ln w="9525">
            <a:solidFill>
              <a:srgbClr val="996633"/>
            </a:solidFill>
            <a:round/>
            <a:headEnd/>
            <a:tailEnd/>
          </a:ln>
        </p:spPr>
        <p:txBody>
          <a:bodyPr wrap="none" anchor="ctr"/>
          <a:lstStyle/>
          <a:p>
            <a:endParaRPr lang="en-US"/>
          </a:p>
        </p:txBody>
      </p:sp>
      <p:grpSp>
        <p:nvGrpSpPr>
          <p:cNvPr id="2" name="Group 15"/>
          <p:cNvGrpSpPr>
            <a:grpSpLocks/>
          </p:cNvGrpSpPr>
          <p:nvPr/>
        </p:nvGrpSpPr>
        <p:grpSpPr bwMode="auto">
          <a:xfrm>
            <a:off x="1066800" y="1905000"/>
            <a:ext cx="6781800" cy="1524000"/>
            <a:chOff x="720" y="2160"/>
            <a:chExt cx="4272" cy="960"/>
          </a:xfrm>
        </p:grpSpPr>
        <p:grpSp>
          <p:nvGrpSpPr>
            <p:cNvPr id="3" name="Group 16"/>
            <p:cNvGrpSpPr>
              <a:grpSpLocks/>
            </p:cNvGrpSpPr>
            <p:nvPr/>
          </p:nvGrpSpPr>
          <p:grpSpPr bwMode="auto">
            <a:xfrm>
              <a:off x="720" y="2160"/>
              <a:ext cx="4272" cy="960"/>
              <a:chOff x="720" y="2160"/>
              <a:chExt cx="4272" cy="960"/>
            </a:xfrm>
          </p:grpSpPr>
          <p:sp>
            <p:nvSpPr>
              <p:cNvPr id="31766" name="Line 17"/>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31767" name="Line 18"/>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31768" name="Line 19"/>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31769" name="Line 20"/>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31763" name="AutoShape 21"/>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31764" name="AutoShape 22"/>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31765" name="Rectangle 23"/>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31754" name="Rectangle 26"/>
          <p:cNvSpPr>
            <a:spLocks noChangeArrowheads="1"/>
          </p:cNvSpPr>
          <p:nvPr/>
        </p:nvSpPr>
        <p:spPr bwMode="auto">
          <a:xfrm>
            <a:off x="7086600" y="2971800"/>
            <a:ext cx="457200" cy="381000"/>
          </a:xfrm>
          <a:prstGeom prst="rect">
            <a:avLst/>
          </a:prstGeom>
          <a:solidFill>
            <a:srgbClr val="FFC000"/>
          </a:solidFill>
          <a:ln w="9525">
            <a:noFill/>
            <a:miter lim="800000"/>
            <a:headEnd/>
            <a:tailEnd/>
          </a:ln>
        </p:spPr>
        <p:txBody>
          <a:bodyPr wrap="none" anchor="ctr"/>
          <a:lstStyle/>
          <a:p>
            <a:endParaRPr lang="en-US"/>
          </a:p>
        </p:txBody>
      </p:sp>
      <p:sp>
        <p:nvSpPr>
          <p:cNvPr id="31756" name="AutoShape 28"/>
          <p:cNvSpPr>
            <a:spLocks noChangeArrowheads="1"/>
          </p:cNvSpPr>
          <p:nvPr/>
        </p:nvSpPr>
        <p:spPr bwMode="auto">
          <a:xfrm>
            <a:off x="6934200" y="2971800"/>
            <a:ext cx="1219200" cy="457200"/>
          </a:xfrm>
          <a:prstGeom prst="triangle">
            <a:avLst>
              <a:gd name="adj" fmla="val 50000"/>
            </a:avLst>
          </a:prstGeom>
          <a:solidFill>
            <a:srgbClr val="FFC000"/>
          </a:solidFill>
          <a:ln w="9525">
            <a:solidFill>
              <a:srgbClr val="FFC000"/>
            </a:solidFill>
            <a:miter lim="800000"/>
            <a:headEnd/>
            <a:tailEnd/>
          </a:ln>
        </p:spPr>
        <p:txBody>
          <a:bodyPr wrap="none" anchor="ctr"/>
          <a:lstStyle/>
          <a:p>
            <a:endParaRPr lang="en-US"/>
          </a:p>
        </p:txBody>
      </p:sp>
      <p:sp>
        <p:nvSpPr>
          <p:cNvPr id="31757" name="AutoShape 29"/>
          <p:cNvSpPr>
            <a:spLocks noChangeArrowheads="1"/>
          </p:cNvSpPr>
          <p:nvPr/>
        </p:nvSpPr>
        <p:spPr bwMode="auto">
          <a:xfrm>
            <a:off x="6248400" y="2971800"/>
            <a:ext cx="1676400" cy="457200"/>
          </a:xfrm>
          <a:prstGeom prst="triangle">
            <a:avLst>
              <a:gd name="adj" fmla="val 50000"/>
            </a:avLst>
          </a:prstGeom>
          <a:solidFill>
            <a:srgbClr val="FFC000"/>
          </a:solidFill>
          <a:ln w="9525">
            <a:noFill/>
            <a:miter lim="800000"/>
            <a:headEnd/>
            <a:tailEnd/>
          </a:ln>
        </p:spPr>
        <p:txBody>
          <a:bodyPr wrap="none" anchor="ctr"/>
          <a:lstStyle/>
          <a:p>
            <a:endParaRPr lang="en-US"/>
          </a:p>
        </p:txBody>
      </p:sp>
      <p:sp>
        <p:nvSpPr>
          <p:cNvPr id="50207" name="Text Box 31"/>
          <p:cNvSpPr txBox="1">
            <a:spLocks noChangeArrowheads="1"/>
          </p:cNvSpPr>
          <p:nvPr/>
        </p:nvSpPr>
        <p:spPr bwMode="auto">
          <a:xfrm>
            <a:off x="7696200" y="1600200"/>
            <a:ext cx="920750"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Berm</a:t>
            </a:r>
          </a:p>
        </p:txBody>
      </p:sp>
      <p:sp>
        <p:nvSpPr>
          <p:cNvPr id="31760" name="Line 32"/>
          <p:cNvSpPr>
            <a:spLocks noChangeShapeType="1"/>
          </p:cNvSpPr>
          <p:nvPr/>
        </p:nvSpPr>
        <p:spPr bwMode="auto">
          <a:xfrm flipH="1">
            <a:off x="7467600" y="2057400"/>
            <a:ext cx="609600" cy="914400"/>
          </a:xfrm>
          <a:prstGeom prst="line">
            <a:avLst/>
          </a:prstGeom>
          <a:noFill/>
          <a:ln w="9525">
            <a:solidFill>
              <a:schemeClr val="tx1"/>
            </a:solidFill>
            <a:round/>
            <a:headEnd/>
            <a:tailEnd type="triangle" w="med" len="med"/>
          </a:ln>
        </p:spPr>
        <p:txBody>
          <a:bodyPr wrap="none" anchor="ctr"/>
          <a:lstStyle/>
          <a:p>
            <a:endParaRPr lang="en-US"/>
          </a:p>
        </p:txBody>
      </p:sp>
      <p:sp>
        <p:nvSpPr>
          <p:cNvPr id="26"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err="1" smtClean="0">
                <a:effectLst>
                  <a:outerShdw blurRad="38100" dist="38100" dir="2700000" algn="tl">
                    <a:srgbClr val="C0C0C0"/>
                  </a:outerShdw>
                </a:effectLst>
              </a:rPr>
              <a:t>Berm</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pic>
        <p:nvPicPr>
          <p:cNvPr id="140290" name="Picture 2" descr="photo: View of Echo Dam embankment from left side of spillway"/>
          <p:cNvPicPr>
            <a:picLocks noChangeAspect="1" noChangeArrowheads="1"/>
          </p:cNvPicPr>
          <p:nvPr/>
        </p:nvPicPr>
        <p:blipFill>
          <a:blip r:embed="rId3" cstate="print"/>
          <a:srcRect/>
          <a:stretch>
            <a:fillRect/>
          </a:stretch>
        </p:blipFill>
        <p:spPr bwMode="auto">
          <a:xfrm>
            <a:off x="0" y="3829048"/>
            <a:ext cx="4038600" cy="3028952"/>
          </a:xfrm>
          <a:prstGeom prst="rect">
            <a:avLst/>
          </a:prstGeom>
          <a:noFill/>
        </p:spPr>
      </p:pic>
      <p:sp>
        <p:nvSpPr>
          <p:cNvPr id="27" name="Rectangle 26"/>
          <p:cNvSpPr/>
          <p:nvPr/>
        </p:nvSpPr>
        <p:spPr>
          <a:xfrm>
            <a:off x="4114800" y="4572000"/>
            <a:ext cx="4572000" cy="646331"/>
          </a:xfrm>
          <a:prstGeom prst="rect">
            <a:avLst/>
          </a:prstGeom>
        </p:spPr>
        <p:txBody>
          <a:bodyPr>
            <a:spAutoFit/>
          </a:bodyPr>
          <a:lstStyle/>
          <a:p>
            <a:pPr lvl="1">
              <a:buSzPct val="100000"/>
              <a:buFont typeface="Wingdings" pitchFamily="2" charset="2"/>
              <a:buChar char="§"/>
              <a:defRPr/>
            </a:pPr>
            <a:r>
              <a:rPr lang="en-US" dirty="0" smtClean="0">
                <a:effectLst>
                  <a:outerShdw blurRad="38100" dist="38100" dir="2700000" algn="tl">
                    <a:srgbClr val="C0C0C0"/>
                  </a:outerShdw>
                </a:effectLst>
              </a:rPr>
              <a:t>  Provides stability</a:t>
            </a:r>
          </a:p>
          <a:p>
            <a:pPr lvl="1">
              <a:buSzPct val="100000"/>
              <a:buFont typeface="Wingdings" pitchFamily="2" charset="2"/>
              <a:buChar char="§"/>
              <a:defRPr/>
            </a:pPr>
            <a:r>
              <a:rPr lang="en-US" dirty="0" smtClean="0">
                <a:effectLst>
                  <a:outerShdw blurRad="38100" dist="38100" dir="2700000" algn="tl">
                    <a:srgbClr val="C0C0C0"/>
                  </a:outerShdw>
                </a:effectLst>
              </a:rPr>
              <a:t>  Increases length of seepage path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2" descr="80%"/>
          <p:cNvSpPr>
            <a:spLocks/>
          </p:cNvSpPr>
          <p:nvPr/>
        </p:nvSpPr>
        <p:spPr bwMode="auto">
          <a:xfrm>
            <a:off x="25400" y="3629025"/>
            <a:ext cx="9093200" cy="1641475"/>
          </a:xfrm>
          <a:custGeom>
            <a:avLst/>
            <a:gdLst>
              <a:gd name="T0" fmla="*/ 0 w 5728"/>
              <a:gd name="T1" fmla="*/ 1000 h 1034"/>
              <a:gd name="T2" fmla="*/ 0 w 5728"/>
              <a:gd name="T3" fmla="*/ 264 h 1034"/>
              <a:gd name="T4" fmla="*/ 28 w 5728"/>
              <a:gd name="T5" fmla="*/ 262 h 1034"/>
              <a:gd name="T6" fmla="*/ 66 w 5728"/>
              <a:gd name="T7" fmla="*/ 132 h 1034"/>
              <a:gd name="T8" fmla="*/ 245 w 5728"/>
              <a:gd name="T9" fmla="*/ 96 h 1034"/>
              <a:gd name="T10" fmla="*/ 437 w 5728"/>
              <a:gd name="T11" fmla="*/ 117 h 1034"/>
              <a:gd name="T12" fmla="*/ 818 w 5728"/>
              <a:gd name="T13" fmla="*/ 60 h 1034"/>
              <a:gd name="T14" fmla="*/ 1073 w 5728"/>
              <a:gd name="T15" fmla="*/ 51 h 1034"/>
              <a:gd name="T16" fmla="*/ 1322 w 5728"/>
              <a:gd name="T17" fmla="*/ 72 h 1034"/>
              <a:gd name="T18" fmla="*/ 1910 w 5728"/>
              <a:gd name="T19" fmla="*/ 108 h 1034"/>
              <a:gd name="T20" fmla="*/ 2111 w 5728"/>
              <a:gd name="T21" fmla="*/ 54 h 1034"/>
              <a:gd name="T22" fmla="*/ 2381 w 5728"/>
              <a:gd name="T23" fmla="*/ 48 h 1034"/>
              <a:gd name="T24" fmla="*/ 2504 w 5728"/>
              <a:gd name="T25" fmla="*/ 30 h 1034"/>
              <a:gd name="T26" fmla="*/ 2693 w 5728"/>
              <a:gd name="T27" fmla="*/ 0 h 1034"/>
              <a:gd name="T28" fmla="*/ 2897 w 5728"/>
              <a:gd name="T29" fmla="*/ 6 h 1034"/>
              <a:gd name="T30" fmla="*/ 3137 w 5728"/>
              <a:gd name="T31" fmla="*/ 6 h 1034"/>
              <a:gd name="T32" fmla="*/ 3512 w 5728"/>
              <a:gd name="T33" fmla="*/ 18 h 1034"/>
              <a:gd name="T34" fmla="*/ 3664 w 5728"/>
              <a:gd name="T35" fmla="*/ 74 h 1034"/>
              <a:gd name="T36" fmla="*/ 3929 w 5728"/>
              <a:gd name="T37" fmla="*/ 39 h 1034"/>
              <a:gd name="T38" fmla="*/ 4169 w 5728"/>
              <a:gd name="T39" fmla="*/ 3 h 1034"/>
              <a:gd name="T40" fmla="*/ 4472 w 5728"/>
              <a:gd name="T41" fmla="*/ 24 h 1034"/>
              <a:gd name="T42" fmla="*/ 4718 w 5728"/>
              <a:gd name="T43" fmla="*/ 60 h 1034"/>
              <a:gd name="T44" fmla="*/ 4928 w 5728"/>
              <a:gd name="T45" fmla="*/ 74 h 1034"/>
              <a:gd name="T46" fmla="*/ 5231 w 5728"/>
              <a:gd name="T47" fmla="*/ 84 h 1034"/>
              <a:gd name="T48" fmla="*/ 5372 w 5728"/>
              <a:gd name="T49" fmla="*/ 93 h 1034"/>
              <a:gd name="T50" fmla="*/ 5472 w 5728"/>
              <a:gd name="T51" fmla="*/ 74 h 1034"/>
              <a:gd name="T52" fmla="*/ 5592 w 5728"/>
              <a:gd name="T53" fmla="*/ 90 h 1034"/>
              <a:gd name="T54" fmla="*/ 5720 w 5728"/>
              <a:gd name="T55" fmla="*/ 98 h 1034"/>
              <a:gd name="T56" fmla="*/ 5728 w 5728"/>
              <a:gd name="T57" fmla="*/ 1010 h 1034"/>
              <a:gd name="T58" fmla="*/ 5376 w 5728"/>
              <a:gd name="T59" fmla="*/ 970 h 1034"/>
              <a:gd name="T60" fmla="*/ 4936 w 5728"/>
              <a:gd name="T61" fmla="*/ 994 h 1034"/>
              <a:gd name="T62" fmla="*/ 4520 w 5728"/>
              <a:gd name="T63" fmla="*/ 1018 h 1034"/>
              <a:gd name="T64" fmla="*/ 4184 w 5728"/>
              <a:gd name="T65" fmla="*/ 1010 h 1034"/>
              <a:gd name="T66" fmla="*/ 3864 w 5728"/>
              <a:gd name="T67" fmla="*/ 986 h 1034"/>
              <a:gd name="T68" fmla="*/ 3672 w 5728"/>
              <a:gd name="T69" fmla="*/ 970 h 1034"/>
              <a:gd name="T70" fmla="*/ 3400 w 5728"/>
              <a:gd name="T71" fmla="*/ 994 h 1034"/>
              <a:gd name="T72" fmla="*/ 3184 w 5728"/>
              <a:gd name="T73" fmla="*/ 1002 h 1034"/>
              <a:gd name="T74" fmla="*/ 2944 w 5728"/>
              <a:gd name="T75" fmla="*/ 1018 h 1034"/>
              <a:gd name="T76" fmla="*/ 2496 w 5728"/>
              <a:gd name="T77" fmla="*/ 1018 h 1034"/>
              <a:gd name="T78" fmla="*/ 2256 w 5728"/>
              <a:gd name="T79" fmla="*/ 1002 h 1034"/>
              <a:gd name="T80" fmla="*/ 2032 w 5728"/>
              <a:gd name="T81" fmla="*/ 994 h 1034"/>
              <a:gd name="T82" fmla="*/ 1824 w 5728"/>
              <a:gd name="T83" fmla="*/ 986 h 1034"/>
              <a:gd name="T84" fmla="*/ 1592 w 5728"/>
              <a:gd name="T85" fmla="*/ 970 h 1034"/>
              <a:gd name="T86" fmla="*/ 1296 w 5728"/>
              <a:gd name="T87" fmla="*/ 978 h 1034"/>
              <a:gd name="T88" fmla="*/ 1088 w 5728"/>
              <a:gd name="T89" fmla="*/ 986 h 1034"/>
              <a:gd name="T90" fmla="*/ 896 w 5728"/>
              <a:gd name="T91" fmla="*/ 1018 h 1034"/>
              <a:gd name="T92" fmla="*/ 672 w 5728"/>
              <a:gd name="T93" fmla="*/ 1018 h 1034"/>
              <a:gd name="T94" fmla="*/ 512 w 5728"/>
              <a:gd name="T95" fmla="*/ 1034 h 1034"/>
              <a:gd name="T96" fmla="*/ 376 w 5728"/>
              <a:gd name="T97" fmla="*/ 1018 h 1034"/>
              <a:gd name="T98" fmla="*/ 256 w 5728"/>
              <a:gd name="T99" fmla="*/ 1026 h 1034"/>
              <a:gd name="T100" fmla="*/ 176 w 5728"/>
              <a:gd name="T101" fmla="*/ 1010 h 1034"/>
              <a:gd name="T102" fmla="*/ 0 w 5728"/>
              <a:gd name="T103" fmla="*/ 1000 h 10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8"/>
              <a:gd name="T157" fmla="*/ 0 h 1034"/>
              <a:gd name="T158" fmla="*/ 5728 w 5728"/>
              <a:gd name="T159" fmla="*/ 1034 h 10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8" h="1034">
                <a:moveTo>
                  <a:pt x="0" y="1000"/>
                </a:moveTo>
                <a:lnTo>
                  <a:pt x="0" y="264"/>
                </a:lnTo>
                <a:lnTo>
                  <a:pt x="28" y="262"/>
                </a:lnTo>
                <a:lnTo>
                  <a:pt x="66" y="132"/>
                </a:lnTo>
                <a:lnTo>
                  <a:pt x="245" y="96"/>
                </a:lnTo>
                <a:lnTo>
                  <a:pt x="437" y="117"/>
                </a:lnTo>
                <a:lnTo>
                  <a:pt x="818" y="60"/>
                </a:lnTo>
                <a:lnTo>
                  <a:pt x="1073" y="51"/>
                </a:lnTo>
                <a:lnTo>
                  <a:pt x="1322" y="72"/>
                </a:lnTo>
                <a:lnTo>
                  <a:pt x="1910" y="108"/>
                </a:lnTo>
                <a:lnTo>
                  <a:pt x="2111" y="54"/>
                </a:lnTo>
                <a:lnTo>
                  <a:pt x="2381" y="48"/>
                </a:lnTo>
                <a:lnTo>
                  <a:pt x="2504" y="30"/>
                </a:lnTo>
                <a:lnTo>
                  <a:pt x="2693" y="0"/>
                </a:lnTo>
                <a:lnTo>
                  <a:pt x="2897" y="6"/>
                </a:lnTo>
                <a:lnTo>
                  <a:pt x="3137" y="6"/>
                </a:lnTo>
                <a:lnTo>
                  <a:pt x="3512" y="18"/>
                </a:lnTo>
                <a:lnTo>
                  <a:pt x="3664" y="74"/>
                </a:lnTo>
                <a:lnTo>
                  <a:pt x="3929" y="39"/>
                </a:lnTo>
                <a:lnTo>
                  <a:pt x="4169" y="3"/>
                </a:lnTo>
                <a:lnTo>
                  <a:pt x="4472" y="24"/>
                </a:lnTo>
                <a:lnTo>
                  <a:pt x="4718" y="60"/>
                </a:lnTo>
                <a:lnTo>
                  <a:pt x="4928" y="74"/>
                </a:lnTo>
                <a:lnTo>
                  <a:pt x="5231" y="84"/>
                </a:lnTo>
                <a:lnTo>
                  <a:pt x="5372" y="93"/>
                </a:lnTo>
                <a:lnTo>
                  <a:pt x="5472" y="74"/>
                </a:lnTo>
                <a:lnTo>
                  <a:pt x="5592" y="90"/>
                </a:lnTo>
                <a:lnTo>
                  <a:pt x="5720" y="98"/>
                </a:lnTo>
                <a:lnTo>
                  <a:pt x="5728" y="1010"/>
                </a:lnTo>
                <a:lnTo>
                  <a:pt x="5376" y="970"/>
                </a:lnTo>
                <a:lnTo>
                  <a:pt x="4936" y="994"/>
                </a:lnTo>
                <a:lnTo>
                  <a:pt x="4520" y="1018"/>
                </a:lnTo>
                <a:lnTo>
                  <a:pt x="4184" y="1010"/>
                </a:lnTo>
                <a:lnTo>
                  <a:pt x="3864" y="986"/>
                </a:lnTo>
                <a:lnTo>
                  <a:pt x="3672" y="970"/>
                </a:lnTo>
                <a:lnTo>
                  <a:pt x="3400" y="994"/>
                </a:lnTo>
                <a:lnTo>
                  <a:pt x="3184" y="1002"/>
                </a:lnTo>
                <a:lnTo>
                  <a:pt x="2944" y="1018"/>
                </a:lnTo>
                <a:lnTo>
                  <a:pt x="2496" y="1018"/>
                </a:lnTo>
                <a:lnTo>
                  <a:pt x="2256" y="1002"/>
                </a:lnTo>
                <a:lnTo>
                  <a:pt x="2032" y="994"/>
                </a:lnTo>
                <a:lnTo>
                  <a:pt x="1824" y="986"/>
                </a:lnTo>
                <a:lnTo>
                  <a:pt x="1592" y="970"/>
                </a:lnTo>
                <a:lnTo>
                  <a:pt x="1296" y="978"/>
                </a:lnTo>
                <a:lnTo>
                  <a:pt x="1088" y="986"/>
                </a:lnTo>
                <a:lnTo>
                  <a:pt x="896" y="1018"/>
                </a:lnTo>
                <a:lnTo>
                  <a:pt x="672" y="1018"/>
                </a:lnTo>
                <a:lnTo>
                  <a:pt x="512" y="1034"/>
                </a:lnTo>
                <a:lnTo>
                  <a:pt x="376" y="1018"/>
                </a:lnTo>
                <a:lnTo>
                  <a:pt x="256" y="1026"/>
                </a:lnTo>
                <a:lnTo>
                  <a:pt x="176" y="1010"/>
                </a:lnTo>
                <a:lnTo>
                  <a:pt x="0" y="1000"/>
                </a:lnTo>
                <a:close/>
              </a:path>
            </a:pathLst>
          </a:custGeom>
          <a:pattFill prst="pct80">
            <a:fgClr>
              <a:srgbClr val="DCA956"/>
            </a:fgClr>
            <a:bgClr>
              <a:srgbClr val="663300"/>
            </a:bgClr>
          </a:pattFill>
          <a:ln w="25400" cap="flat" cmpd="sng">
            <a:noFill/>
            <a:prstDash val="solid"/>
            <a:round/>
            <a:headEnd/>
            <a:tailEnd/>
          </a:ln>
        </p:spPr>
        <p:txBody>
          <a:bodyPr wrap="none" anchor="ctr"/>
          <a:lstStyle/>
          <a:p>
            <a:endParaRPr lang="en-US"/>
          </a:p>
        </p:txBody>
      </p:sp>
      <p:grpSp>
        <p:nvGrpSpPr>
          <p:cNvPr id="2" name="Group 3"/>
          <p:cNvGrpSpPr>
            <a:grpSpLocks/>
          </p:cNvGrpSpPr>
          <p:nvPr/>
        </p:nvGrpSpPr>
        <p:grpSpPr bwMode="auto">
          <a:xfrm>
            <a:off x="5348288" y="3375025"/>
            <a:ext cx="2684462" cy="104775"/>
            <a:chOff x="3369" y="2126"/>
            <a:chExt cx="1691" cy="66"/>
          </a:xfrm>
        </p:grpSpPr>
        <p:sp>
          <p:nvSpPr>
            <p:cNvPr id="32864" name="Freeform 4"/>
            <p:cNvSpPr>
              <a:spLocks/>
            </p:cNvSpPr>
            <p:nvPr/>
          </p:nvSpPr>
          <p:spPr bwMode="auto">
            <a:xfrm>
              <a:off x="3369" y="2126"/>
              <a:ext cx="1691" cy="66"/>
            </a:xfrm>
            <a:custGeom>
              <a:avLst/>
              <a:gdLst>
                <a:gd name="T0" fmla="*/ 0 w 1691"/>
                <a:gd name="T1" fmla="*/ 51 h 66"/>
                <a:gd name="T2" fmla="*/ 39 w 1691"/>
                <a:gd name="T3" fmla="*/ 18 h 66"/>
                <a:gd name="T4" fmla="*/ 90 w 1691"/>
                <a:gd name="T5" fmla="*/ 0 h 66"/>
                <a:gd name="T6" fmla="*/ 144 w 1691"/>
                <a:gd name="T7" fmla="*/ 6 h 66"/>
                <a:gd name="T8" fmla="*/ 189 w 1691"/>
                <a:gd name="T9" fmla="*/ 16 h 66"/>
                <a:gd name="T10" fmla="*/ 211 w 1691"/>
                <a:gd name="T11" fmla="*/ 22 h 66"/>
                <a:gd name="T12" fmla="*/ 237 w 1691"/>
                <a:gd name="T13" fmla="*/ 24 h 66"/>
                <a:gd name="T14" fmla="*/ 319 w 1691"/>
                <a:gd name="T15" fmla="*/ 28 h 66"/>
                <a:gd name="T16" fmla="*/ 483 w 1691"/>
                <a:gd name="T17" fmla="*/ 34 h 66"/>
                <a:gd name="T18" fmla="*/ 1473 w 1691"/>
                <a:gd name="T19" fmla="*/ 46 h 66"/>
                <a:gd name="T20" fmla="*/ 1691 w 1691"/>
                <a:gd name="T21" fmla="*/ 66 h 66"/>
                <a:gd name="T22" fmla="*/ 198 w 1691"/>
                <a:gd name="T23" fmla="*/ 66 h 66"/>
                <a:gd name="T24" fmla="*/ 54 w 1691"/>
                <a:gd name="T25" fmla="*/ 60 h 66"/>
                <a:gd name="T26" fmla="*/ 0 w 1691"/>
                <a:gd name="T27" fmla="*/ 51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1"/>
                <a:gd name="T43" fmla="*/ 0 h 66"/>
                <a:gd name="T44" fmla="*/ 1691 w 1691"/>
                <a:gd name="T45" fmla="*/ 66 h 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1" h="66">
                  <a:moveTo>
                    <a:pt x="0" y="51"/>
                  </a:moveTo>
                  <a:lnTo>
                    <a:pt x="39" y="18"/>
                  </a:lnTo>
                  <a:lnTo>
                    <a:pt x="90" y="0"/>
                  </a:lnTo>
                  <a:lnTo>
                    <a:pt x="144" y="6"/>
                  </a:lnTo>
                  <a:lnTo>
                    <a:pt x="189" y="16"/>
                  </a:lnTo>
                  <a:lnTo>
                    <a:pt x="211" y="22"/>
                  </a:lnTo>
                  <a:lnTo>
                    <a:pt x="237" y="24"/>
                  </a:lnTo>
                  <a:lnTo>
                    <a:pt x="319" y="28"/>
                  </a:lnTo>
                  <a:lnTo>
                    <a:pt x="483" y="34"/>
                  </a:lnTo>
                  <a:lnTo>
                    <a:pt x="1473" y="46"/>
                  </a:lnTo>
                  <a:lnTo>
                    <a:pt x="1691" y="66"/>
                  </a:lnTo>
                  <a:lnTo>
                    <a:pt x="198" y="66"/>
                  </a:lnTo>
                  <a:lnTo>
                    <a:pt x="54" y="60"/>
                  </a:lnTo>
                  <a:lnTo>
                    <a:pt x="0" y="51"/>
                  </a:lnTo>
                  <a:close/>
                </a:path>
              </a:pathLst>
            </a:custGeom>
            <a:gradFill rotWithShape="0">
              <a:gsLst>
                <a:gs pos="0">
                  <a:srgbClr val="00FFFF"/>
                </a:gs>
                <a:gs pos="100000">
                  <a:srgbClr val="00B2B2"/>
                </a:gs>
              </a:gsLst>
              <a:lin ang="5400000" scaled="1"/>
            </a:gradFill>
            <a:ln w="3175" cap="flat" cmpd="sng">
              <a:solidFill>
                <a:srgbClr val="0000FF"/>
              </a:solidFill>
              <a:prstDash val="solid"/>
              <a:round/>
              <a:headEnd/>
              <a:tailEnd/>
            </a:ln>
          </p:spPr>
          <p:txBody>
            <a:bodyPr wrap="none" anchor="ctr"/>
            <a:lstStyle/>
            <a:p>
              <a:endParaRPr lang="en-US"/>
            </a:p>
          </p:txBody>
        </p:sp>
        <p:sp>
          <p:nvSpPr>
            <p:cNvPr id="32865" name="Freeform 5"/>
            <p:cNvSpPr>
              <a:spLocks/>
            </p:cNvSpPr>
            <p:nvPr/>
          </p:nvSpPr>
          <p:spPr bwMode="auto">
            <a:xfrm>
              <a:off x="3426" y="2147"/>
              <a:ext cx="1274" cy="33"/>
            </a:xfrm>
            <a:custGeom>
              <a:avLst/>
              <a:gdLst>
                <a:gd name="T0" fmla="*/ 0 w 1274"/>
                <a:gd name="T1" fmla="*/ 21 h 33"/>
                <a:gd name="T2" fmla="*/ 42 w 1274"/>
                <a:gd name="T3" fmla="*/ 0 h 33"/>
                <a:gd name="T4" fmla="*/ 78 w 1274"/>
                <a:gd name="T5" fmla="*/ 6 h 33"/>
                <a:gd name="T6" fmla="*/ 194 w 1274"/>
                <a:gd name="T7" fmla="*/ 19 h 33"/>
                <a:gd name="T8" fmla="*/ 1274 w 1274"/>
                <a:gd name="T9" fmla="*/ 33 h 33"/>
                <a:gd name="T10" fmla="*/ 96 w 1274"/>
                <a:gd name="T11" fmla="*/ 30 h 33"/>
                <a:gd name="T12" fmla="*/ 42 w 1274"/>
                <a:gd name="T13" fmla="*/ 24 h 33"/>
                <a:gd name="T14" fmla="*/ 0 w 1274"/>
                <a:gd name="T15" fmla="*/ 21 h 33"/>
                <a:gd name="T16" fmla="*/ 0 60000 65536"/>
                <a:gd name="T17" fmla="*/ 0 60000 65536"/>
                <a:gd name="T18" fmla="*/ 0 60000 65536"/>
                <a:gd name="T19" fmla="*/ 0 60000 65536"/>
                <a:gd name="T20" fmla="*/ 0 60000 65536"/>
                <a:gd name="T21" fmla="*/ 0 60000 65536"/>
                <a:gd name="T22" fmla="*/ 0 60000 65536"/>
                <a:gd name="T23" fmla="*/ 0 60000 65536"/>
                <a:gd name="T24" fmla="*/ 0 w 1274"/>
                <a:gd name="T25" fmla="*/ 0 h 33"/>
                <a:gd name="T26" fmla="*/ 1274 w 1274"/>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4" h="33">
                  <a:moveTo>
                    <a:pt x="0" y="21"/>
                  </a:moveTo>
                  <a:lnTo>
                    <a:pt x="42" y="0"/>
                  </a:lnTo>
                  <a:lnTo>
                    <a:pt x="78" y="6"/>
                  </a:lnTo>
                  <a:lnTo>
                    <a:pt x="194" y="19"/>
                  </a:lnTo>
                  <a:lnTo>
                    <a:pt x="1274" y="33"/>
                  </a:lnTo>
                  <a:lnTo>
                    <a:pt x="96" y="30"/>
                  </a:lnTo>
                  <a:lnTo>
                    <a:pt x="42" y="24"/>
                  </a:lnTo>
                  <a:lnTo>
                    <a:pt x="0" y="21"/>
                  </a:lnTo>
                  <a:close/>
                </a:path>
              </a:pathLst>
            </a:custGeom>
            <a:solidFill>
              <a:srgbClr val="0099FF"/>
            </a:solidFill>
            <a:ln w="3175" cap="flat" cmpd="sng">
              <a:noFill/>
              <a:prstDash val="solid"/>
              <a:round/>
              <a:headEnd/>
              <a:tailEnd/>
            </a:ln>
          </p:spPr>
          <p:txBody>
            <a:bodyPr wrap="none" anchor="ctr"/>
            <a:lstStyle/>
            <a:p>
              <a:endParaRPr lang="en-US"/>
            </a:p>
          </p:txBody>
        </p:sp>
      </p:grpSp>
      <p:grpSp>
        <p:nvGrpSpPr>
          <p:cNvPr id="3" name="Group 6"/>
          <p:cNvGrpSpPr>
            <a:grpSpLocks/>
          </p:cNvGrpSpPr>
          <p:nvPr/>
        </p:nvGrpSpPr>
        <p:grpSpPr bwMode="auto">
          <a:xfrm>
            <a:off x="5351463" y="3375025"/>
            <a:ext cx="1560512" cy="104775"/>
            <a:chOff x="3371" y="2126"/>
            <a:chExt cx="983" cy="66"/>
          </a:xfrm>
        </p:grpSpPr>
        <p:sp>
          <p:nvSpPr>
            <p:cNvPr id="32862" name="Freeform 7"/>
            <p:cNvSpPr>
              <a:spLocks/>
            </p:cNvSpPr>
            <p:nvPr/>
          </p:nvSpPr>
          <p:spPr bwMode="auto">
            <a:xfrm>
              <a:off x="3371" y="2126"/>
              <a:ext cx="983" cy="66"/>
            </a:xfrm>
            <a:custGeom>
              <a:avLst/>
              <a:gdLst>
                <a:gd name="T0" fmla="*/ 0 w 983"/>
                <a:gd name="T1" fmla="*/ 51 h 66"/>
                <a:gd name="T2" fmla="*/ 39 w 983"/>
                <a:gd name="T3" fmla="*/ 18 h 66"/>
                <a:gd name="T4" fmla="*/ 90 w 983"/>
                <a:gd name="T5" fmla="*/ 0 h 66"/>
                <a:gd name="T6" fmla="*/ 144 w 983"/>
                <a:gd name="T7" fmla="*/ 6 h 66"/>
                <a:gd name="T8" fmla="*/ 189 w 983"/>
                <a:gd name="T9" fmla="*/ 16 h 66"/>
                <a:gd name="T10" fmla="*/ 211 w 983"/>
                <a:gd name="T11" fmla="*/ 22 h 66"/>
                <a:gd name="T12" fmla="*/ 237 w 983"/>
                <a:gd name="T13" fmla="*/ 24 h 66"/>
                <a:gd name="T14" fmla="*/ 319 w 983"/>
                <a:gd name="T15" fmla="*/ 28 h 66"/>
                <a:gd name="T16" fmla="*/ 483 w 983"/>
                <a:gd name="T17" fmla="*/ 34 h 66"/>
                <a:gd name="T18" fmla="*/ 861 w 983"/>
                <a:gd name="T19" fmla="*/ 42 h 66"/>
                <a:gd name="T20" fmla="*/ 983 w 983"/>
                <a:gd name="T21" fmla="*/ 60 h 66"/>
                <a:gd name="T22" fmla="*/ 198 w 983"/>
                <a:gd name="T23" fmla="*/ 66 h 66"/>
                <a:gd name="T24" fmla="*/ 54 w 983"/>
                <a:gd name="T25" fmla="*/ 60 h 66"/>
                <a:gd name="T26" fmla="*/ 0 w 983"/>
                <a:gd name="T27" fmla="*/ 51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3"/>
                <a:gd name="T43" fmla="*/ 0 h 66"/>
                <a:gd name="T44" fmla="*/ 983 w 983"/>
                <a:gd name="T45" fmla="*/ 66 h 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3" h="66">
                  <a:moveTo>
                    <a:pt x="0" y="51"/>
                  </a:moveTo>
                  <a:lnTo>
                    <a:pt x="39" y="18"/>
                  </a:lnTo>
                  <a:lnTo>
                    <a:pt x="90" y="0"/>
                  </a:lnTo>
                  <a:lnTo>
                    <a:pt x="144" y="6"/>
                  </a:lnTo>
                  <a:lnTo>
                    <a:pt x="189" y="16"/>
                  </a:lnTo>
                  <a:lnTo>
                    <a:pt x="211" y="22"/>
                  </a:lnTo>
                  <a:lnTo>
                    <a:pt x="237" y="24"/>
                  </a:lnTo>
                  <a:lnTo>
                    <a:pt x="319" y="28"/>
                  </a:lnTo>
                  <a:lnTo>
                    <a:pt x="483" y="34"/>
                  </a:lnTo>
                  <a:lnTo>
                    <a:pt x="861" y="42"/>
                  </a:lnTo>
                  <a:lnTo>
                    <a:pt x="983" y="60"/>
                  </a:lnTo>
                  <a:lnTo>
                    <a:pt x="198" y="66"/>
                  </a:lnTo>
                  <a:lnTo>
                    <a:pt x="54" y="60"/>
                  </a:lnTo>
                  <a:lnTo>
                    <a:pt x="0" y="51"/>
                  </a:lnTo>
                  <a:close/>
                </a:path>
              </a:pathLst>
            </a:custGeom>
            <a:gradFill rotWithShape="0">
              <a:gsLst>
                <a:gs pos="0">
                  <a:srgbClr val="00FFFF"/>
                </a:gs>
                <a:gs pos="100000">
                  <a:srgbClr val="00B2B2"/>
                </a:gs>
              </a:gsLst>
              <a:lin ang="5400000" scaled="1"/>
            </a:gradFill>
            <a:ln w="3175" cap="flat" cmpd="sng">
              <a:solidFill>
                <a:srgbClr val="0000FF"/>
              </a:solidFill>
              <a:prstDash val="solid"/>
              <a:round/>
              <a:headEnd/>
              <a:tailEnd/>
            </a:ln>
          </p:spPr>
          <p:txBody>
            <a:bodyPr wrap="none" anchor="ctr"/>
            <a:lstStyle/>
            <a:p>
              <a:endParaRPr lang="en-US"/>
            </a:p>
          </p:txBody>
        </p:sp>
        <p:sp>
          <p:nvSpPr>
            <p:cNvPr id="32863" name="Freeform 8"/>
            <p:cNvSpPr>
              <a:spLocks/>
            </p:cNvSpPr>
            <p:nvPr/>
          </p:nvSpPr>
          <p:spPr bwMode="auto">
            <a:xfrm>
              <a:off x="3428" y="2147"/>
              <a:ext cx="666" cy="31"/>
            </a:xfrm>
            <a:custGeom>
              <a:avLst/>
              <a:gdLst>
                <a:gd name="T0" fmla="*/ 0 w 666"/>
                <a:gd name="T1" fmla="*/ 21 h 31"/>
                <a:gd name="T2" fmla="*/ 42 w 666"/>
                <a:gd name="T3" fmla="*/ 0 h 31"/>
                <a:gd name="T4" fmla="*/ 78 w 666"/>
                <a:gd name="T5" fmla="*/ 6 h 31"/>
                <a:gd name="T6" fmla="*/ 194 w 666"/>
                <a:gd name="T7" fmla="*/ 19 h 31"/>
                <a:gd name="T8" fmla="*/ 666 w 666"/>
                <a:gd name="T9" fmla="*/ 31 h 31"/>
                <a:gd name="T10" fmla="*/ 96 w 666"/>
                <a:gd name="T11" fmla="*/ 30 h 31"/>
                <a:gd name="T12" fmla="*/ 42 w 666"/>
                <a:gd name="T13" fmla="*/ 24 h 31"/>
                <a:gd name="T14" fmla="*/ 0 w 666"/>
                <a:gd name="T15" fmla="*/ 21 h 31"/>
                <a:gd name="T16" fmla="*/ 0 60000 65536"/>
                <a:gd name="T17" fmla="*/ 0 60000 65536"/>
                <a:gd name="T18" fmla="*/ 0 60000 65536"/>
                <a:gd name="T19" fmla="*/ 0 60000 65536"/>
                <a:gd name="T20" fmla="*/ 0 60000 65536"/>
                <a:gd name="T21" fmla="*/ 0 60000 65536"/>
                <a:gd name="T22" fmla="*/ 0 60000 65536"/>
                <a:gd name="T23" fmla="*/ 0 60000 65536"/>
                <a:gd name="T24" fmla="*/ 0 w 666"/>
                <a:gd name="T25" fmla="*/ 0 h 31"/>
                <a:gd name="T26" fmla="*/ 666 w 66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6" h="31">
                  <a:moveTo>
                    <a:pt x="0" y="21"/>
                  </a:moveTo>
                  <a:lnTo>
                    <a:pt x="42" y="0"/>
                  </a:lnTo>
                  <a:lnTo>
                    <a:pt x="78" y="6"/>
                  </a:lnTo>
                  <a:lnTo>
                    <a:pt x="194" y="19"/>
                  </a:lnTo>
                  <a:lnTo>
                    <a:pt x="666" y="31"/>
                  </a:lnTo>
                  <a:lnTo>
                    <a:pt x="96" y="30"/>
                  </a:lnTo>
                  <a:lnTo>
                    <a:pt x="42" y="24"/>
                  </a:lnTo>
                  <a:lnTo>
                    <a:pt x="0" y="21"/>
                  </a:lnTo>
                  <a:close/>
                </a:path>
              </a:pathLst>
            </a:custGeom>
            <a:solidFill>
              <a:srgbClr val="0099FF"/>
            </a:solidFill>
            <a:ln w="3175" cap="flat" cmpd="sng">
              <a:noFill/>
              <a:prstDash val="solid"/>
              <a:round/>
              <a:headEnd/>
              <a:tailEnd/>
            </a:ln>
          </p:spPr>
          <p:txBody>
            <a:bodyPr wrap="none" anchor="ctr"/>
            <a:lstStyle/>
            <a:p>
              <a:endParaRPr lang="en-US"/>
            </a:p>
          </p:txBody>
        </p:sp>
      </p:grpSp>
      <p:grpSp>
        <p:nvGrpSpPr>
          <p:cNvPr id="4" name="Group 9"/>
          <p:cNvGrpSpPr>
            <a:grpSpLocks/>
          </p:cNvGrpSpPr>
          <p:nvPr/>
        </p:nvGrpSpPr>
        <p:grpSpPr bwMode="auto">
          <a:xfrm>
            <a:off x="5351463" y="3371850"/>
            <a:ext cx="561975" cy="104775"/>
            <a:chOff x="3369" y="2136"/>
            <a:chExt cx="354" cy="66"/>
          </a:xfrm>
        </p:grpSpPr>
        <p:sp>
          <p:nvSpPr>
            <p:cNvPr id="32860" name="Freeform 10"/>
            <p:cNvSpPr>
              <a:spLocks/>
            </p:cNvSpPr>
            <p:nvPr/>
          </p:nvSpPr>
          <p:spPr bwMode="auto">
            <a:xfrm>
              <a:off x="3369" y="2136"/>
              <a:ext cx="354" cy="66"/>
            </a:xfrm>
            <a:custGeom>
              <a:avLst/>
              <a:gdLst>
                <a:gd name="T0" fmla="*/ 0 w 354"/>
                <a:gd name="T1" fmla="*/ 51 h 66"/>
                <a:gd name="T2" fmla="*/ 39 w 354"/>
                <a:gd name="T3" fmla="*/ 18 h 66"/>
                <a:gd name="T4" fmla="*/ 90 w 354"/>
                <a:gd name="T5" fmla="*/ 0 h 66"/>
                <a:gd name="T6" fmla="*/ 144 w 354"/>
                <a:gd name="T7" fmla="*/ 6 h 66"/>
                <a:gd name="T8" fmla="*/ 177 w 354"/>
                <a:gd name="T9" fmla="*/ 24 h 66"/>
                <a:gd name="T10" fmla="*/ 234 w 354"/>
                <a:gd name="T11" fmla="*/ 30 h 66"/>
                <a:gd name="T12" fmla="*/ 309 w 354"/>
                <a:gd name="T13" fmla="*/ 33 h 66"/>
                <a:gd name="T14" fmla="*/ 336 w 354"/>
                <a:gd name="T15" fmla="*/ 45 h 66"/>
                <a:gd name="T16" fmla="*/ 354 w 354"/>
                <a:gd name="T17" fmla="*/ 60 h 66"/>
                <a:gd name="T18" fmla="*/ 198 w 354"/>
                <a:gd name="T19" fmla="*/ 66 h 66"/>
                <a:gd name="T20" fmla="*/ 54 w 354"/>
                <a:gd name="T21" fmla="*/ 60 h 66"/>
                <a:gd name="T22" fmla="*/ 0 w 354"/>
                <a:gd name="T23" fmla="*/ 51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4"/>
                <a:gd name="T37" fmla="*/ 0 h 66"/>
                <a:gd name="T38" fmla="*/ 354 w 35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4" h="66">
                  <a:moveTo>
                    <a:pt x="0" y="51"/>
                  </a:moveTo>
                  <a:lnTo>
                    <a:pt x="39" y="18"/>
                  </a:lnTo>
                  <a:lnTo>
                    <a:pt x="90" y="0"/>
                  </a:lnTo>
                  <a:lnTo>
                    <a:pt x="144" y="6"/>
                  </a:lnTo>
                  <a:lnTo>
                    <a:pt x="177" y="24"/>
                  </a:lnTo>
                  <a:lnTo>
                    <a:pt x="234" y="30"/>
                  </a:lnTo>
                  <a:lnTo>
                    <a:pt x="309" y="33"/>
                  </a:lnTo>
                  <a:lnTo>
                    <a:pt x="336" y="45"/>
                  </a:lnTo>
                  <a:lnTo>
                    <a:pt x="354" y="60"/>
                  </a:lnTo>
                  <a:lnTo>
                    <a:pt x="198" y="66"/>
                  </a:lnTo>
                  <a:lnTo>
                    <a:pt x="54" y="60"/>
                  </a:lnTo>
                  <a:lnTo>
                    <a:pt x="0" y="51"/>
                  </a:lnTo>
                  <a:close/>
                </a:path>
              </a:pathLst>
            </a:custGeom>
            <a:gradFill rotWithShape="0">
              <a:gsLst>
                <a:gs pos="0">
                  <a:srgbClr val="00FFFF"/>
                </a:gs>
                <a:gs pos="100000">
                  <a:srgbClr val="00B2B2"/>
                </a:gs>
              </a:gsLst>
              <a:lin ang="5400000" scaled="1"/>
            </a:gradFill>
            <a:ln w="3175" cap="flat" cmpd="sng">
              <a:solidFill>
                <a:srgbClr val="0000FF"/>
              </a:solidFill>
              <a:prstDash val="solid"/>
              <a:round/>
              <a:headEnd/>
              <a:tailEnd/>
            </a:ln>
          </p:spPr>
          <p:txBody>
            <a:bodyPr wrap="none" anchor="ctr"/>
            <a:lstStyle/>
            <a:p>
              <a:endParaRPr lang="en-US"/>
            </a:p>
          </p:txBody>
        </p:sp>
        <p:sp>
          <p:nvSpPr>
            <p:cNvPr id="32861" name="Freeform 11"/>
            <p:cNvSpPr>
              <a:spLocks/>
            </p:cNvSpPr>
            <p:nvPr/>
          </p:nvSpPr>
          <p:spPr bwMode="auto">
            <a:xfrm>
              <a:off x="3426" y="2157"/>
              <a:ext cx="201" cy="30"/>
            </a:xfrm>
            <a:custGeom>
              <a:avLst/>
              <a:gdLst>
                <a:gd name="T0" fmla="*/ 0 w 201"/>
                <a:gd name="T1" fmla="*/ 21 h 30"/>
                <a:gd name="T2" fmla="*/ 42 w 201"/>
                <a:gd name="T3" fmla="*/ 0 h 30"/>
                <a:gd name="T4" fmla="*/ 78 w 201"/>
                <a:gd name="T5" fmla="*/ 6 h 30"/>
                <a:gd name="T6" fmla="*/ 120 w 201"/>
                <a:gd name="T7" fmla="*/ 21 h 30"/>
                <a:gd name="T8" fmla="*/ 201 w 201"/>
                <a:gd name="T9" fmla="*/ 27 h 30"/>
                <a:gd name="T10" fmla="*/ 96 w 201"/>
                <a:gd name="T11" fmla="*/ 30 h 30"/>
                <a:gd name="T12" fmla="*/ 42 w 201"/>
                <a:gd name="T13" fmla="*/ 24 h 30"/>
                <a:gd name="T14" fmla="*/ 0 w 201"/>
                <a:gd name="T15" fmla="*/ 21 h 30"/>
                <a:gd name="T16" fmla="*/ 0 60000 65536"/>
                <a:gd name="T17" fmla="*/ 0 60000 65536"/>
                <a:gd name="T18" fmla="*/ 0 60000 65536"/>
                <a:gd name="T19" fmla="*/ 0 60000 65536"/>
                <a:gd name="T20" fmla="*/ 0 60000 65536"/>
                <a:gd name="T21" fmla="*/ 0 60000 65536"/>
                <a:gd name="T22" fmla="*/ 0 60000 65536"/>
                <a:gd name="T23" fmla="*/ 0 60000 65536"/>
                <a:gd name="T24" fmla="*/ 0 w 201"/>
                <a:gd name="T25" fmla="*/ 0 h 30"/>
                <a:gd name="T26" fmla="*/ 201 w 20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 h="30">
                  <a:moveTo>
                    <a:pt x="0" y="21"/>
                  </a:moveTo>
                  <a:lnTo>
                    <a:pt x="42" y="0"/>
                  </a:lnTo>
                  <a:lnTo>
                    <a:pt x="78" y="6"/>
                  </a:lnTo>
                  <a:lnTo>
                    <a:pt x="120" y="21"/>
                  </a:lnTo>
                  <a:lnTo>
                    <a:pt x="201" y="27"/>
                  </a:lnTo>
                  <a:lnTo>
                    <a:pt x="96" y="30"/>
                  </a:lnTo>
                  <a:lnTo>
                    <a:pt x="42" y="24"/>
                  </a:lnTo>
                  <a:lnTo>
                    <a:pt x="0" y="21"/>
                  </a:lnTo>
                  <a:close/>
                </a:path>
              </a:pathLst>
            </a:custGeom>
            <a:solidFill>
              <a:srgbClr val="0099FF"/>
            </a:solidFill>
            <a:ln w="3175" cap="flat" cmpd="sng">
              <a:noFill/>
              <a:prstDash val="solid"/>
              <a:round/>
              <a:headEnd/>
              <a:tailEnd/>
            </a:ln>
          </p:spPr>
          <p:txBody>
            <a:bodyPr wrap="none" anchor="ctr"/>
            <a:lstStyle/>
            <a:p>
              <a:endParaRPr lang="en-US"/>
            </a:p>
          </p:txBody>
        </p:sp>
      </p:grpSp>
      <p:sp>
        <p:nvSpPr>
          <p:cNvPr id="687116" name="Freeform 12"/>
          <p:cNvSpPr>
            <a:spLocks/>
          </p:cNvSpPr>
          <p:nvPr/>
        </p:nvSpPr>
        <p:spPr bwMode="auto">
          <a:xfrm>
            <a:off x="26988" y="2738438"/>
            <a:ext cx="2840037" cy="762000"/>
          </a:xfrm>
          <a:custGeom>
            <a:avLst/>
            <a:gdLst>
              <a:gd name="T0" fmla="*/ 0 w 1789"/>
              <a:gd name="T1" fmla="*/ 465 h 480"/>
              <a:gd name="T2" fmla="*/ 166 w 1789"/>
              <a:gd name="T3" fmla="*/ 465 h 480"/>
              <a:gd name="T4" fmla="*/ 310 w 1789"/>
              <a:gd name="T5" fmla="*/ 480 h 480"/>
              <a:gd name="T6" fmla="*/ 557 w 1789"/>
              <a:gd name="T7" fmla="*/ 476 h 480"/>
              <a:gd name="T8" fmla="*/ 795 w 1789"/>
              <a:gd name="T9" fmla="*/ 465 h 480"/>
              <a:gd name="T10" fmla="*/ 873 w 1789"/>
              <a:gd name="T11" fmla="*/ 455 h 480"/>
              <a:gd name="T12" fmla="*/ 1789 w 1789"/>
              <a:gd name="T13" fmla="*/ 0 h 480"/>
              <a:gd name="T14" fmla="*/ 1 w 1789"/>
              <a:gd name="T15" fmla="*/ 3 h 480"/>
              <a:gd name="T16" fmla="*/ 0 w 1789"/>
              <a:gd name="T17" fmla="*/ 465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9"/>
              <a:gd name="T28" fmla="*/ 0 h 480"/>
              <a:gd name="T29" fmla="*/ 1789 w 1789"/>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9" h="480">
                <a:moveTo>
                  <a:pt x="0" y="465"/>
                </a:moveTo>
                <a:lnTo>
                  <a:pt x="166" y="465"/>
                </a:lnTo>
                <a:lnTo>
                  <a:pt x="310" y="480"/>
                </a:lnTo>
                <a:lnTo>
                  <a:pt x="557" y="476"/>
                </a:lnTo>
                <a:lnTo>
                  <a:pt x="795" y="465"/>
                </a:lnTo>
                <a:lnTo>
                  <a:pt x="873" y="455"/>
                </a:lnTo>
                <a:lnTo>
                  <a:pt x="1789" y="0"/>
                </a:lnTo>
                <a:lnTo>
                  <a:pt x="1" y="3"/>
                </a:lnTo>
                <a:lnTo>
                  <a:pt x="0" y="465"/>
                </a:lnTo>
                <a:close/>
              </a:path>
            </a:pathLst>
          </a:custGeom>
          <a:gradFill rotWithShape="0">
            <a:gsLst>
              <a:gs pos="0">
                <a:srgbClr val="00FFFF"/>
              </a:gs>
              <a:gs pos="100000">
                <a:srgbClr val="00B2B2"/>
              </a:gs>
            </a:gsLst>
            <a:lin ang="5400000" scaled="1"/>
          </a:gradFill>
          <a:ln w="3175" cap="flat" cmpd="sng">
            <a:noFill/>
            <a:prstDash val="solid"/>
            <a:round/>
            <a:headEnd/>
            <a:tailEnd/>
          </a:ln>
        </p:spPr>
        <p:txBody>
          <a:bodyPr wrap="none" anchor="ctr"/>
          <a:lstStyle/>
          <a:p>
            <a:endParaRPr lang="en-US"/>
          </a:p>
        </p:txBody>
      </p:sp>
      <p:sp>
        <p:nvSpPr>
          <p:cNvPr id="687117" name="Freeform 13"/>
          <p:cNvSpPr>
            <a:spLocks/>
          </p:cNvSpPr>
          <p:nvPr/>
        </p:nvSpPr>
        <p:spPr bwMode="auto">
          <a:xfrm>
            <a:off x="25400" y="2595563"/>
            <a:ext cx="3132138" cy="1452562"/>
          </a:xfrm>
          <a:custGeom>
            <a:avLst/>
            <a:gdLst>
              <a:gd name="T0" fmla="*/ 0 w 1973"/>
              <a:gd name="T1" fmla="*/ 913 h 915"/>
              <a:gd name="T2" fmla="*/ 28 w 1973"/>
              <a:gd name="T3" fmla="*/ 915 h 915"/>
              <a:gd name="T4" fmla="*/ 110 w 1973"/>
              <a:gd name="T5" fmla="*/ 597 h 915"/>
              <a:gd name="T6" fmla="*/ 482 w 1973"/>
              <a:gd name="T7" fmla="*/ 589 h 915"/>
              <a:gd name="T8" fmla="*/ 858 w 1973"/>
              <a:gd name="T9" fmla="*/ 557 h 915"/>
              <a:gd name="T10" fmla="*/ 922 w 1973"/>
              <a:gd name="T11" fmla="*/ 517 h 915"/>
              <a:gd name="T12" fmla="*/ 1973 w 1973"/>
              <a:gd name="T13" fmla="*/ 0 h 915"/>
              <a:gd name="T14" fmla="*/ 2 w 1973"/>
              <a:gd name="T15" fmla="*/ 6 h 915"/>
              <a:gd name="T16" fmla="*/ 0 w 1973"/>
              <a:gd name="T17" fmla="*/ 913 h 9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3"/>
              <a:gd name="T28" fmla="*/ 0 h 915"/>
              <a:gd name="T29" fmla="*/ 1973 w 1973"/>
              <a:gd name="T30" fmla="*/ 915 h 9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3" h="915">
                <a:moveTo>
                  <a:pt x="0" y="913"/>
                </a:moveTo>
                <a:lnTo>
                  <a:pt x="28" y="915"/>
                </a:lnTo>
                <a:lnTo>
                  <a:pt x="110" y="597"/>
                </a:lnTo>
                <a:lnTo>
                  <a:pt x="482" y="589"/>
                </a:lnTo>
                <a:lnTo>
                  <a:pt x="858" y="557"/>
                </a:lnTo>
                <a:lnTo>
                  <a:pt x="922" y="517"/>
                </a:lnTo>
                <a:lnTo>
                  <a:pt x="1973" y="0"/>
                </a:lnTo>
                <a:lnTo>
                  <a:pt x="2" y="6"/>
                </a:lnTo>
                <a:lnTo>
                  <a:pt x="0" y="913"/>
                </a:lnTo>
                <a:close/>
              </a:path>
            </a:pathLst>
          </a:custGeom>
          <a:solidFill>
            <a:srgbClr val="00FFFF"/>
          </a:solidFill>
          <a:ln w="3175" cap="flat" cmpd="sng">
            <a:noFill/>
            <a:prstDash val="solid"/>
            <a:round/>
            <a:headEnd/>
            <a:tailEnd/>
          </a:ln>
        </p:spPr>
        <p:txBody>
          <a:bodyPr wrap="none" anchor="ctr"/>
          <a:lstStyle/>
          <a:p>
            <a:endParaRPr lang="en-US"/>
          </a:p>
        </p:txBody>
      </p:sp>
      <p:sp>
        <p:nvSpPr>
          <p:cNvPr id="687118" name="Freeform 14"/>
          <p:cNvSpPr>
            <a:spLocks/>
          </p:cNvSpPr>
          <p:nvPr/>
        </p:nvSpPr>
        <p:spPr bwMode="auto">
          <a:xfrm>
            <a:off x="26988" y="2886075"/>
            <a:ext cx="2540000" cy="614363"/>
          </a:xfrm>
          <a:custGeom>
            <a:avLst/>
            <a:gdLst>
              <a:gd name="T0" fmla="*/ 0 w 1600"/>
              <a:gd name="T1" fmla="*/ 372 h 387"/>
              <a:gd name="T2" fmla="*/ 166 w 1600"/>
              <a:gd name="T3" fmla="*/ 372 h 387"/>
              <a:gd name="T4" fmla="*/ 310 w 1600"/>
              <a:gd name="T5" fmla="*/ 387 h 387"/>
              <a:gd name="T6" fmla="*/ 557 w 1600"/>
              <a:gd name="T7" fmla="*/ 383 h 387"/>
              <a:gd name="T8" fmla="*/ 795 w 1600"/>
              <a:gd name="T9" fmla="*/ 372 h 387"/>
              <a:gd name="T10" fmla="*/ 873 w 1600"/>
              <a:gd name="T11" fmla="*/ 362 h 387"/>
              <a:gd name="T12" fmla="*/ 1600 w 1600"/>
              <a:gd name="T13" fmla="*/ 3 h 387"/>
              <a:gd name="T14" fmla="*/ 1 w 1600"/>
              <a:gd name="T15" fmla="*/ 0 h 387"/>
              <a:gd name="T16" fmla="*/ 0 w 1600"/>
              <a:gd name="T17" fmla="*/ 372 h 3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0"/>
              <a:gd name="T28" fmla="*/ 0 h 387"/>
              <a:gd name="T29" fmla="*/ 1600 w 1600"/>
              <a:gd name="T30" fmla="*/ 387 h 3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0" h="387">
                <a:moveTo>
                  <a:pt x="0" y="372"/>
                </a:moveTo>
                <a:lnTo>
                  <a:pt x="166" y="372"/>
                </a:lnTo>
                <a:lnTo>
                  <a:pt x="310" y="387"/>
                </a:lnTo>
                <a:lnTo>
                  <a:pt x="557" y="383"/>
                </a:lnTo>
                <a:lnTo>
                  <a:pt x="795" y="372"/>
                </a:lnTo>
                <a:lnTo>
                  <a:pt x="873" y="362"/>
                </a:lnTo>
                <a:lnTo>
                  <a:pt x="1600" y="3"/>
                </a:lnTo>
                <a:lnTo>
                  <a:pt x="1" y="0"/>
                </a:lnTo>
                <a:lnTo>
                  <a:pt x="0" y="372"/>
                </a:lnTo>
                <a:close/>
              </a:path>
            </a:pathLst>
          </a:custGeom>
          <a:solidFill>
            <a:srgbClr val="00FFFF"/>
          </a:solidFill>
          <a:ln w="3175" cap="flat" cmpd="sng">
            <a:noFill/>
            <a:prstDash val="solid"/>
            <a:round/>
            <a:headEnd/>
            <a:tailEnd/>
          </a:ln>
        </p:spPr>
        <p:txBody>
          <a:bodyPr wrap="none" anchor="ctr"/>
          <a:lstStyle/>
          <a:p>
            <a:endParaRPr lang="en-US"/>
          </a:p>
        </p:txBody>
      </p:sp>
      <p:sp>
        <p:nvSpPr>
          <p:cNvPr id="687119" name="Freeform 15"/>
          <p:cNvSpPr>
            <a:spLocks/>
          </p:cNvSpPr>
          <p:nvPr/>
        </p:nvSpPr>
        <p:spPr bwMode="auto">
          <a:xfrm>
            <a:off x="26988" y="3033713"/>
            <a:ext cx="2239962" cy="466725"/>
          </a:xfrm>
          <a:custGeom>
            <a:avLst/>
            <a:gdLst>
              <a:gd name="T0" fmla="*/ 0 w 1411"/>
              <a:gd name="T1" fmla="*/ 279 h 294"/>
              <a:gd name="T2" fmla="*/ 166 w 1411"/>
              <a:gd name="T3" fmla="*/ 279 h 294"/>
              <a:gd name="T4" fmla="*/ 310 w 1411"/>
              <a:gd name="T5" fmla="*/ 294 h 294"/>
              <a:gd name="T6" fmla="*/ 557 w 1411"/>
              <a:gd name="T7" fmla="*/ 290 h 294"/>
              <a:gd name="T8" fmla="*/ 795 w 1411"/>
              <a:gd name="T9" fmla="*/ 279 h 294"/>
              <a:gd name="T10" fmla="*/ 873 w 1411"/>
              <a:gd name="T11" fmla="*/ 269 h 294"/>
              <a:gd name="T12" fmla="*/ 1411 w 1411"/>
              <a:gd name="T13" fmla="*/ 0 h 294"/>
              <a:gd name="T14" fmla="*/ 1 w 1411"/>
              <a:gd name="T15" fmla="*/ 6 h 294"/>
              <a:gd name="T16" fmla="*/ 0 w 1411"/>
              <a:gd name="T17" fmla="*/ 279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1"/>
              <a:gd name="T28" fmla="*/ 0 h 294"/>
              <a:gd name="T29" fmla="*/ 1411 w 1411"/>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1" h="294">
                <a:moveTo>
                  <a:pt x="0" y="279"/>
                </a:moveTo>
                <a:lnTo>
                  <a:pt x="166" y="279"/>
                </a:lnTo>
                <a:lnTo>
                  <a:pt x="310" y="294"/>
                </a:lnTo>
                <a:lnTo>
                  <a:pt x="557" y="290"/>
                </a:lnTo>
                <a:lnTo>
                  <a:pt x="795" y="279"/>
                </a:lnTo>
                <a:lnTo>
                  <a:pt x="873" y="269"/>
                </a:lnTo>
                <a:lnTo>
                  <a:pt x="1411" y="0"/>
                </a:lnTo>
                <a:lnTo>
                  <a:pt x="1" y="6"/>
                </a:lnTo>
                <a:lnTo>
                  <a:pt x="0" y="279"/>
                </a:lnTo>
                <a:close/>
              </a:path>
            </a:pathLst>
          </a:custGeom>
          <a:solidFill>
            <a:srgbClr val="00FFFF"/>
          </a:solidFill>
          <a:ln w="3175" cap="flat" cmpd="sng">
            <a:noFill/>
            <a:prstDash val="solid"/>
            <a:round/>
            <a:headEnd/>
            <a:tailEnd/>
          </a:ln>
        </p:spPr>
        <p:txBody>
          <a:bodyPr wrap="none" anchor="ctr"/>
          <a:lstStyle/>
          <a:p>
            <a:endParaRPr lang="en-US"/>
          </a:p>
        </p:txBody>
      </p:sp>
      <p:sp>
        <p:nvSpPr>
          <p:cNvPr id="687120" name="Freeform 16"/>
          <p:cNvSpPr>
            <a:spLocks/>
          </p:cNvSpPr>
          <p:nvPr/>
        </p:nvSpPr>
        <p:spPr bwMode="auto">
          <a:xfrm>
            <a:off x="26988" y="3167063"/>
            <a:ext cx="1978025" cy="333375"/>
          </a:xfrm>
          <a:custGeom>
            <a:avLst/>
            <a:gdLst>
              <a:gd name="T0" fmla="*/ 0 w 1246"/>
              <a:gd name="T1" fmla="*/ 195 h 210"/>
              <a:gd name="T2" fmla="*/ 166 w 1246"/>
              <a:gd name="T3" fmla="*/ 195 h 210"/>
              <a:gd name="T4" fmla="*/ 310 w 1246"/>
              <a:gd name="T5" fmla="*/ 210 h 210"/>
              <a:gd name="T6" fmla="*/ 557 w 1246"/>
              <a:gd name="T7" fmla="*/ 206 h 210"/>
              <a:gd name="T8" fmla="*/ 795 w 1246"/>
              <a:gd name="T9" fmla="*/ 195 h 210"/>
              <a:gd name="T10" fmla="*/ 873 w 1246"/>
              <a:gd name="T11" fmla="*/ 185 h 210"/>
              <a:gd name="T12" fmla="*/ 1246 w 1246"/>
              <a:gd name="T13" fmla="*/ 0 h 210"/>
              <a:gd name="T14" fmla="*/ 1 w 1246"/>
              <a:gd name="T15" fmla="*/ 0 h 210"/>
              <a:gd name="T16" fmla="*/ 0 w 1246"/>
              <a:gd name="T17" fmla="*/ 195 h 2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6"/>
              <a:gd name="T28" fmla="*/ 0 h 210"/>
              <a:gd name="T29" fmla="*/ 1246 w 1246"/>
              <a:gd name="T30" fmla="*/ 210 h 2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6" h="210">
                <a:moveTo>
                  <a:pt x="0" y="195"/>
                </a:moveTo>
                <a:lnTo>
                  <a:pt x="166" y="195"/>
                </a:lnTo>
                <a:lnTo>
                  <a:pt x="310" y="210"/>
                </a:lnTo>
                <a:lnTo>
                  <a:pt x="557" y="206"/>
                </a:lnTo>
                <a:lnTo>
                  <a:pt x="795" y="195"/>
                </a:lnTo>
                <a:lnTo>
                  <a:pt x="873" y="185"/>
                </a:lnTo>
                <a:lnTo>
                  <a:pt x="1246" y="0"/>
                </a:lnTo>
                <a:lnTo>
                  <a:pt x="1" y="0"/>
                </a:lnTo>
                <a:lnTo>
                  <a:pt x="0" y="195"/>
                </a:lnTo>
                <a:close/>
              </a:path>
            </a:pathLst>
          </a:custGeom>
          <a:solidFill>
            <a:srgbClr val="00FFFF"/>
          </a:solidFill>
          <a:ln w="3175" cap="flat" cmpd="sng">
            <a:noFill/>
            <a:prstDash val="solid"/>
            <a:round/>
            <a:headEnd/>
            <a:tailEnd/>
          </a:ln>
        </p:spPr>
        <p:txBody>
          <a:bodyPr wrap="none" anchor="ctr"/>
          <a:lstStyle/>
          <a:p>
            <a:endParaRPr lang="en-US"/>
          </a:p>
        </p:txBody>
      </p:sp>
      <p:sp>
        <p:nvSpPr>
          <p:cNvPr id="687121" name="Freeform 17"/>
          <p:cNvSpPr>
            <a:spLocks/>
          </p:cNvSpPr>
          <p:nvPr/>
        </p:nvSpPr>
        <p:spPr bwMode="auto">
          <a:xfrm>
            <a:off x="28575" y="3305175"/>
            <a:ext cx="1690688" cy="747713"/>
          </a:xfrm>
          <a:custGeom>
            <a:avLst/>
            <a:gdLst>
              <a:gd name="T0" fmla="*/ 24 w 1065"/>
              <a:gd name="T1" fmla="*/ 471 h 471"/>
              <a:gd name="T2" fmla="*/ 111 w 1065"/>
              <a:gd name="T3" fmla="*/ 150 h 471"/>
              <a:gd name="T4" fmla="*/ 309 w 1065"/>
              <a:gd name="T5" fmla="*/ 123 h 471"/>
              <a:gd name="T6" fmla="*/ 556 w 1065"/>
              <a:gd name="T7" fmla="*/ 119 h 471"/>
              <a:gd name="T8" fmla="*/ 794 w 1065"/>
              <a:gd name="T9" fmla="*/ 108 h 471"/>
              <a:gd name="T10" fmla="*/ 872 w 1065"/>
              <a:gd name="T11" fmla="*/ 98 h 471"/>
              <a:gd name="T12" fmla="*/ 1065 w 1065"/>
              <a:gd name="T13" fmla="*/ 0 h 471"/>
              <a:gd name="T14" fmla="*/ 0 w 1065"/>
              <a:gd name="T15" fmla="*/ 0 h 471"/>
              <a:gd name="T16" fmla="*/ 0 w 1065"/>
              <a:gd name="T17" fmla="*/ 471 h 471"/>
              <a:gd name="T18" fmla="*/ 24 w 1065"/>
              <a:gd name="T19" fmla="*/ 471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5"/>
              <a:gd name="T31" fmla="*/ 0 h 471"/>
              <a:gd name="T32" fmla="*/ 1065 w 1065"/>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5" h="471">
                <a:moveTo>
                  <a:pt x="24" y="471"/>
                </a:moveTo>
                <a:lnTo>
                  <a:pt x="111" y="150"/>
                </a:lnTo>
                <a:lnTo>
                  <a:pt x="309" y="123"/>
                </a:lnTo>
                <a:lnTo>
                  <a:pt x="556" y="119"/>
                </a:lnTo>
                <a:lnTo>
                  <a:pt x="794" y="108"/>
                </a:lnTo>
                <a:lnTo>
                  <a:pt x="872" y="98"/>
                </a:lnTo>
                <a:lnTo>
                  <a:pt x="1065" y="0"/>
                </a:lnTo>
                <a:lnTo>
                  <a:pt x="0" y="0"/>
                </a:lnTo>
                <a:lnTo>
                  <a:pt x="0" y="471"/>
                </a:lnTo>
                <a:lnTo>
                  <a:pt x="24" y="471"/>
                </a:lnTo>
                <a:close/>
              </a:path>
            </a:pathLst>
          </a:custGeom>
          <a:solidFill>
            <a:srgbClr val="00FFFF"/>
          </a:solidFill>
          <a:ln w="3175" cap="flat" cmpd="sng">
            <a:noFill/>
            <a:prstDash val="solid"/>
            <a:round/>
            <a:headEnd/>
            <a:tailEnd/>
          </a:ln>
        </p:spPr>
        <p:txBody>
          <a:bodyPr wrap="none" anchor="ctr"/>
          <a:lstStyle/>
          <a:p>
            <a:endParaRPr lang="en-US"/>
          </a:p>
        </p:txBody>
      </p:sp>
      <p:sp>
        <p:nvSpPr>
          <p:cNvPr id="687122" name="Freeform 18"/>
          <p:cNvSpPr>
            <a:spLocks/>
          </p:cNvSpPr>
          <p:nvPr/>
        </p:nvSpPr>
        <p:spPr bwMode="auto">
          <a:xfrm>
            <a:off x="19050" y="3543300"/>
            <a:ext cx="195263" cy="504825"/>
          </a:xfrm>
          <a:custGeom>
            <a:avLst/>
            <a:gdLst>
              <a:gd name="T0" fmla="*/ 0 w 123"/>
              <a:gd name="T1" fmla="*/ 318 h 318"/>
              <a:gd name="T2" fmla="*/ 36 w 123"/>
              <a:gd name="T3" fmla="*/ 315 h 318"/>
              <a:gd name="T4" fmla="*/ 123 w 123"/>
              <a:gd name="T5" fmla="*/ 0 h 318"/>
              <a:gd name="T6" fmla="*/ 6 w 123"/>
              <a:gd name="T7" fmla="*/ 0 h 318"/>
              <a:gd name="T8" fmla="*/ 0 w 123"/>
              <a:gd name="T9" fmla="*/ 318 h 318"/>
              <a:gd name="T10" fmla="*/ 0 60000 65536"/>
              <a:gd name="T11" fmla="*/ 0 60000 65536"/>
              <a:gd name="T12" fmla="*/ 0 60000 65536"/>
              <a:gd name="T13" fmla="*/ 0 60000 65536"/>
              <a:gd name="T14" fmla="*/ 0 60000 65536"/>
              <a:gd name="T15" fmla="*/ 0 w 123"/>
              <a:gd name="T16" fmla="*/ 0 h 318"/>
              <a:gd name="T17" fmla="*/ 123 w 123"/>
              <a:gd name="T18" fmla="*/ 318 h 318"/>
            </a:gdLst>
            <a:ahLst/>
            <a:cxnLst>
              <a:cxn ang="T10">
                <a:pos x="T0" y="T1"/>
              </a:cxn>
              <a:cxn ang="T11">
                <a:pos x="T2" y="T3"/>
              </a:cxn>
              <a:cxn ang="T12">
                <a:pos x="T4" y="T5"/>
              </a:cxn>
              <a:cxn ang="T13">
                <a:pos x="T6" y="T7"/>
              </a:cxn>
              <a:cxn ang="T14">
                <a:pos x="T8" y="T9"/>
              </a:cxn>
            </a:cxnLst>
            <a:rect l="T15" t="T16" r="T17" b="T18"/>
            <a:pathLst>
              <a:path w="123" h="318">
                <a:moveTo>
                  <a:pt x="0" y="318"/>
                </a:moveTo>
                <a:lnTo>
                  <a:pt x="36" y="315"/>
                </a:lnTo>
                <a:lnTo>
                  <a:pt x="123" y="0"/>
                </a:lnTo>
                <a:lnTo>
                  <a:pt x="6" y="0"/>
                </a:lnTo>
                <a:lnTo>
                  <a:pt x="0" y="318"/>
                </a:lnTo>
                <a:close/>
              </a:path>
            </a:pathLst>
          </a:custGeom>
          <a:gradFill rotWithShape="0">
            <a:gsLst>
              <a:gs pos="0">
                <a:srgbClr val="00FFFF"/>
              </a:gs>
              <a:gs pos="100000">
                <a:srgbClr val="007F7F"/>
              </a:gs>
            </a:gsLst>
            <a:lin ang="5400000" scaled="1"/>
          </a:gradFill>
          <a:ln w="3175" cap="flat" cmpd="sng">
            <a:noFill/>
            <a:prstDash val="solid"/>
            <a:round/>
            <a:headEnd/>
            <a:tailEnd/>
          </a:ln>
        </p:spPr>
        <p:txBody>
          <a:bodyPr wrap="none" anchor="ctr"/>
          <a:lstStyle/>
          <a:p>
            <a:endParaRPr lang="en-US"/>
          </a:p>
        </p:txBody>
      </p:sp>
      <p:sp>
        <p:nvSpPr>
          <p:cNvPr id="32781" name="Freeform 19"/>
          <p:cNvSpPr>
            <a:spLocks/>
          </p:cNvSpPr>
          <p:nvPr/>
        </p:nvSpPr>
        <p:spPr bwMode="auto">
          <a:xfrm>
            <a:off x="25400" y="5156200"/>
            <a:ext cx="9097963" cy="660400"/>
          </a:xfrm>
          <a:custGeom>
            <a:avLst/>
            <a:gdLst>
              <a:gd name="T0" fmla="*/ 0 w 5731"/>
              <a:gd name="T1" fmla="*/ 414 h 416"/>
              <a:gd name="T2" fmla="*/ 0 w 5731"/>
              <a:gd name="T3" fmla="*/ 14 h 416"/>
              <a:gd name="T4" fmla="*/ 268 w 5731"/>
              <a:gd name="T5" fmla="*/ 40 h 416"/>
              <a:gd name="T6" fmla="*/ 580 w 5731"/>
              <a:gd name="T7" fmla="*/ 56 h 416"/>
              <a:gd name="T8" fmla="*/ 980 w 5731"/>
              <a:gd name="T9" fmla="*/ 32 h 416"/>
              <a:gd name="T10" fmla="*/ 1356 w 5731"/>
              <a:gd name="T11" fmla="*/ 0 h 416"/>
              <a:gd name="T12" fmla="*/ 1820 w 5731"/>
              <a:gd name="T13" fmla="*/ 16 h 416"/>
              <a:gd name="T14" fmla="*/ 2284 w 5731"/>
              <a:gd name="T15" fmla="*/ 40 h 416"/>
              <a:gd name="T16" fmla="*/ 2740 w 5731"/>
              <a:gd name="T17" fmla="*/ 48 h 416"/>
              <a:gd name="T18" fmla="*/ 3164 w 5731"/>
              <a:gd name="T19" fmla="*/ 32 h 416"/>
              <a:gd name="T20" fmla="*/ 3724 w 5731"/>
              <a:gd name="T21" fmla="*/ 0 h 416"/>
              <a:gd name="T22" fmla="*/ 4292 w 5731"/>
              <a:gd name="T23" fmla="*/ 40 h 416"/>
              <a:gd name="T24" fmla="*/ 4700 w 5731"/>
              <a:gd name="T25" fmla="*/ 40 h 416"/>
              <a:gd name="T26" fmla="*/ 5028 w 5731"/>
              <a:gd name="T27" fmla="*/ 16 h 416"/>
              <a:gd name="T28" fmla="*/ 5460 w 5731"/>
              <a:gd name="T29" fmla="*/ 0 h 416"/>
              <a:gd name="T30" fmla="*/ 5731 w 5731"/>
              <a:gd name="T31" fmla="*/ 22 h 416"/>
              <a:gd name="T32" fmla="*/ 5728 w 5731"/>
              <a:gd name="T33" fmla="*/ 400 h 416"/>
              <a:gd name="T34" fmla="*/ 2568 w 5731"/>
              <a:gd name="T35" fmla="*/ 416 h 416"/>
              <a:gd name="T36" fmla="*/ 0 w 5731"/>
              <a:gd name="T37" fmla="*/ 414 h 4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31"/>
              <a:gd name="T58" fmla="*/ 0 h 416"/>
              <a:gd name="T59" fmla="*/ 5731 w 5731"/>
              <a:gd name="T60" fmla="*/ 416 h 4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31" h="416">
                <a:moveTo>
                  <a:pt x="0" y="414"/>
                </a:moveTo>
                <a:lnTo>
                  <a:pt x="0" y="14"/>
                </a:lnTo>
                <a:lnTo>
                  <a:pt x="268" y="40"/>
                </a:lnTo>
                <a:lnTo>
                  <a:pt x="580" y="56"/>
                </a:lnTo>
                <a:lnTo>
                  <a:pt x="980" y="32"/>
                </a:lnTo>
                <a:lnTo>
                  <a:pt x="1356" y="0"/>
                </a:lnTo>
                <a:lnTo>
                  <a:pt x="1820" y="16"/>
                </a:lnTo>
                <a:lnTo>
                  <a:pt x="2284" y="40"/>
                </a:lnTo>
                <a:lnTo>
                  <a:pt x="2740" y="48"/>
                </a:lnTo>
                <a:lnTo>
                  <a:pt x="3164" y="32"/>
                </a:lnTo>
                <a:lnTo>
                  <a:pt x="3724" y="0"/>
                </a:lnTo>
                <a:lnTo>
                  <a:pt x="4292" y="40"/>
                </a:lnTo>
                <a:lnTo>
                  <a:pt x="4700" y="40"/>
                </a:lnTo>
                <a:lnTo>
                  <a:pt x="5028" y="16"/>
                </a:lnTo>
                <a:lnTo>
                  <a:pt x="5460" y="0"/>
                </a:lnTo>
                <a:lnTo>
                  <a:pt x="5731" y="22"/>
                </a:lnTo>
                <a:lnTo>
                  <a:pt x="5728" y="400"/>
                </a:lnTo>
                <a:lnTo>
                  <a:pt x="2568" y="416"/>
                </a:lnTo>
                <a:lnTo>
                  <a:pt x="0" y="414"/>
                </a:lnTo>
                <a:close/>
              </a:path>
            </a:pathLst>
          </a:custGeom>
          <a:gradFill rotWithShape="0">
            <a:gsLst>
              <a:gs pos="0">
                <a:srgbClr val="4A4A4A"/>
              </a:gs>
              <a:gs pos="100000">
                <a:srgbClr val="969696"/>
              </a:gs>
            </a:gsLst>
            <a:lin ang="5400000" scaled="1"/>
          </a:gradFill>
          <a:ln w="12700" cap="flat" cmpd="sng">
            <a:noFill/>
            <a:prstDash val="solid"/>
            <a:round/>
            <a:headEnd/>
            <a:tailEnd/>
          </a:ln>
        </p:spPr>
        <p:txBody>
          <a:bodyPr wrap="none" anchor="ctr"/>
          <a:lstStyle/>
          <a:p>
            <a:endParaRPr lang="en-US"/>
          </a:p>
        </p:txBody>
      </p:sp>
      <p:grpSp>
        <p:nvGrpSpPr>
          <p:cNvPr id="5" name="Group 20"/>
          <p:cNvGrpSpPr>
            <a:grpSpLocks/>
          </p:cNvGrpSpPr>
          <p:nvPr/>
        </p:nvGrpSpPr>
        <p:grpSpPr bwMode="auto">
          <a:xfrm>
            <a:off x="33338" y="2493963"/>
            <a:ext cx="3108325" cy="182562"/>
            <a:chOff x="21" y="1563"/>
            <a:chExt cx="1958" cy="115"/>
          </a:xfrm>
        </p:grpSpPr>
        <p:sp>
          <p:nvSpPr>
            <p:cNvPr id="32854" name="Freeform 21"/>
            <p:cNvSpPr>
              <a:spLocks/>
            </p:cNvSpPr>
            <p:nvPr/>
          </p:nvSpPr>
          <p:spPr bwMode="auto">
            <a:xfrm>
              <a:off x="21" y="1633"/>
              <a:ext cx="1958" cy="4"/>
            </a:xfrm>
            <a:custGeom>
              <a:avLst/>
              <a:gdLst>
                <a:gd name="T0" fmla="*/ 1958 w 1958"/>
                <a:gd name="T1" fmla="*/ 0 h 4"/>
                <a:gd name="T2" fmla="*/ 0 w 1958"/>
                <a:gd name="T3" fmla="*/ 4 h 4"/>
                <a:gd name="T4" fmla="*/ 0 60000 65536"/>
                <a:gd name="T5" fmla="*/ 0 60000 65536"/>
                <a:gd name="T6" fmla="*/ 0 w 1958"/>
                <a:gd name="T7" fmla="*/ 0 h 4"/>
                <a:gd name="T8" fmla="*/ 1958 w 1958"/>
                <a:gd name="T9" fmla="*/ 4 h 4"/>
              </a:gdLst>
              <a:ahLst/>
              <a:cxnLst>
                <a:cxn ang="T4">
                  <a:pos x="T0" y="T1"/>
                </a:cxn>
                <a:cxn ang="T5">
                  <a:pos x="T2" y="T3"/>
                </a:cxn>
              </a:cxnLst>
              <a:rect l="T6" t="T7" r="T8" b="T9"/>
              <a:pathLst>
                <a:path w="1958" h="4">
                  <a:moveTo>
                    <a:pt x="1958" y="0"/>
                  </a:moveTo>
                  <a:lnTo>
                    <a:pt x="0" y="4"/>
                  </a:lnTo>
                </a:path>
              </a:pathLst>
            </a:custGeom>
            <a:noFill/>
            <a:ln w="22225">
              <a:solidFill>
                <a:srgbClr val="0000FF"/>
              </a:solidFill>
              <a:prstDash val="lgDashDotDot"/>
              <a:round/>
              <a:headEnd/>
              <a:tailEnd/>
            </a:ln>
          </p:spPr>
          <p:txBody>
            <a:bodyPr wrap="none" anchor="ctr"/>
            <a:lstStyle/>
            <a:p>
              <a:endParaRPr lang="en-US"/>
            </a:p>
          </p:txBody>
        </p:sp>
        <p:grpSp>
          <p:nvGrpSpPr>
            <p:cNvPr id="6" name="Group 22"/>
            <p:cNvGrpSpPr>
              <a:grpSpLocks/>
            </p:cNvGrpSpPr>
            <p:nvPr/>
          </p:nvGrpSpPr>
          <p:grpSpPr bwMode="auto">
            <a:xfrm>
              <a:off x="417" y="1563"/>
              <a:ext cx="73" cy="115"/>
              <a:chOff x="394" y="1713"/>
              <a:chExt cx="91" cy="143"/>
            </a:xfrm>
          </p:grpSpPr>
          <p:sp>
            <p:nvSpPr>
              <p:cNvPr id="32856" name="AutoShape 23"/>
              <p:cNvSpPr>
                <a:spLocks noChangeArrowheads="1"/>
              </p:cNvSpPr>
              <p:nvPr/>
            </p:nvSpPr>
            <p:spPr bwMode="auto">
              <a:xfrm>
                <a:off x="394" y="1713"/>
                <a:ext cx="91" cy="91"/>
              </a:xfrm>
              <a:prstGeom prst="flowChartMerge">
                <a:avLst/>
              </a:prstGeom>
              <a:solidFill>
                <a:srgbClr val="00CCFF"/>
              </a:solidFill>
              <a:ln w="9525">
                <a:solidFill>
                  <a:schemeClr val="bg2"/>
                </a:solidFill>
                <a:miter lim="800000"/>
                <a:headEnd/>
                <a:tailEnd/>
              </a:ln>
            </p:spPr>
            <p:txBody>
              <a:bodyPr wrap="none" anchor="ctr"/>
              <a:lstStyle/>
              <a:p>
                <a:endParaRPr lang="en-US"/>
              </a:p>
            </p:txBody>
          </p:sp>
          <p:sp>
            <p:nvSpPr>
              <p:cNvPr id="32857" name="Line 24"/>
              <p:cNvSpPr>
                <a:spLocks noChangeShapeType="1"/>
              </p:cNvSpPr>
              <p:nvPr/>
            </p:nvSpPr>
            <p:spPr bwMode="auto">
              <a:xfrm>
                <a:off x="414" y="1822"/>
                <a:ext cx="57" cy="0"/>
              </a:xfrm>
              <a:prstGeom prst="line">
                <a:avLst/>
              </a:prstGeom>
              <a:noFill/>
              <a:ln w="9525">
                <a:solidFill>
                  <a:srgbClr val="000000"/>
                </a:solidFill>
                <a:round/>
                <a:headEnd/>
                <a:tailEnd/>
              </a:ln>
            </p:spPr>
            <p:txBody>
              <a:bodyPr wrap="none" anchor="ctr"/>
              <a:lstStyle/>
              <a:p>
                <a:endParaRPr lang="en-US"/>
              </a:p>
            </p:txBody>
          </p:sp>
          <p:sp>
            <p:nvSpPr>
              <p:cNvPr id="32858" name="Line 25"/>
              <p:cNvSpPr>
                <a:spLocks noChangeShapeType="1"/>
              </p:cNvSpPr>
              <p:nvPr/>
            </p:nvSpPr>
            <p:spPr bwMode="auto">
              <a:xfrm>
                <a:off x="421" y="1840"/>
                <a:ext cx="41" cy="0"/>
              </a:xfrm>
              <a:prstGeom prst="line">
                <a:avLst/>
              </a:prstGeom>
              <a:noFill/>
              <a:ln w="9525">
                <a:solidFill>
                  <a:srgbClr val="000000"/>
                </a:solidFill>
                <a:round/>
                <a:headEnd/>
                <a:tailEnd/>
              </a:ln>
            </p:spPr>
            <p:txBody>
              <a:bodyPr wrap="none" anchor="ctr"/>
              <a:lstStyle/>
              <a:p>
                <a:endParaRPr lang="en-US"/>
              </a:p>
            </p:txBody>
          </p:sp>
          <p:sp>
            <p:nvSpPr>
              <p:cNvPr id="32859" name="Line 26"/>
              <p:cNvSpPr>
                <a:spLocks noChangeShapeType="1"/>
              </p:cNvSpPr>
              <p:nvPr/>
            </p:nvSpPr>
            <p:spPr bwMode="auto">
              <a:xfrm>
                <a:off x="432" y="1856"/>
                <a:ext cx="18" cy="0"/>
              </a:xfrm>
              <a:prstGeom prst="line">
                <a:avLst/>
              </a:prstGeom>
              <a:noFill/>
              <a:ln w="9525">
                <a:solidFill>
                  <a:srgbClr val="000000"/>
                </a:solidFill>
                <a:round/>
                <a:headEnd/>
                <a:tailEnd/>
              </a:ln>
            </p:spPr>
            <p:txBody>
              <a:bodyPr wrap="none" anchor="ctr"/>
              <a:lstStyle/>
              <a:p>
                <a:endParaRPr lang="en-US"/>
              </a:p>
            </p:txBody>
          </p:sp>
        </p:grpSp>
      </p:grpSp>
      <p:sp>
        <p:nvSpPr>
          <p:cNvPr id="32783" name="Freeform 27"/>
          <p:cNvSpPr>
            <a:spLocks/>
          </p:cNvSpPr>
          <p:nvPr/>
        </p:nvSpPr>
        <p:spPr bwMode="auto">
          <a:xfrm>
            <a:off x="63500" y="3441700"/>
            <a:ext cx="9059863" cy="603250"/>
          </a:xfrm>
          <a:custGeom>
            <a:avLst/>
            <a:gdLst>
              <a:gd name="T0" fmla="*/ 0 w 5707"/>
              <a:gd name="T1" fmla="*/ 380 h 380"/>
              <a:gd name="T2" fmla="*/ 88 w 5707"/>
              <a:gd name="T3" fmla="*/ 62 h 380"/>
              <a:gd name="T4" fmla="*/ 316 w 5707"/>
              <a:gd name="T5" fmla="*/ 32 h 380"/>
              <a:gd name="T6" fmla="*/ 664 w 5707"/>
              <a:gd name="T7" fmla="*/ 4 h 380"/>
              <a:gd name="T8" fmla="*/ 968 w 5707"/>
              <a:gd name="T9" fmla="*/ 10 h 380"/>
              <a:gd name="T10" fmla="*/ 1388 w 5707"/>
              <a:gd name="T11" fmla="*/ 16 h 380"/>
              <a:gd name="T12" fmla="*/ 1700 w 5707"/>
              <a:gd name="T13" fmla="*/ 16 h 380"/>
              <a:gd name="T14" fmla="*/ 1874 w 5707"/>
              <a:gd name="T15" fmla="*/ 13 h 380"/>
              <a:gd name="T16" fmla="*/ 2108 w 5707"/>
              <a:gd name="T17" fmla="*/ 16 h 380"/>
              <a:gd name="T18" fmla="*/ 2548 w 5707"/>
              <a:gd name="T19" fmla="*/ 16 h 380"/>
              <a:gd name="T20" fmla="*/ 2744 w 5707"/>
              <a:gd name="T21" fmla="*/ 16 h 380"/>
              <a:gd name="T22" fmla="*/ 2996 w 5707"/>
              <a:gd name="T23" fmla="*/ 13 h 380"/>
              <a:gd name="T24" fmla="*/ 3149 w 5707"/>
              <a:gd name="T25" fmla="*/ 16 h 380"/>
              <a:gd name="T26" fmla="*/ 3396 w 5707"/>
              <a:gd name="T27" fmla="*/ 8 h 380"/>
              <a:gd name="T28" fmla="*/ 3644 w 5707"/>
              <a:gd name="T29" fmla="*/ 24 h 380"/>
              <a:gd name="T30" fmla="*/ 3800 w 5707"/>
              <a:gd name="T31" fmla="*/ 13 h 380"/>
              <a:gd name="T32" fmla="*/ 3992 w 5707"/>
              <a:gd name="T33" fmla="*/ 16 h 380"/>
              <a:gd name="T34" fmla="*/ 4319 w 5707"/>
              <a:gd name="T35" fmla="*/ 16 h 380"/>
              <a:gd name="T36" fmla="*/ 4568 w 5707"/>
              <a:gd name="T37" fmla="*/ 22 h 380"/>
              <a:gd name="T38" fmla="*/ 4709 w 5707"/>
              <a:gd name="T39" fmla="*/ 22 h 380"/>
              <a:gd name="T40" fmla="*/ 4817 w 5707"/>
              <a:gd name="T41" fmla="*/ 22 h 380"/>
              <a:gd name="T42" fmla="*/ 4931 w 5707"/>
              <a:gd name="T43" fmla="*/ 25 h 380"/>
              <a:gd name="T44" fmla="*/ 5112 w 5707"/>
              <a:gd name="T45" fmla="*/ 18 h 380"/>
              <a:gd name="T46" fmla="*/ 5300 w 5707"/>
              <a:gd name="T47" fmla="*/ 0 h 380"/>
              <a:gd name="T48" fmla="*/ 5508 w 5707"/>
              <a:gd name="T49" fmla="*/ 8 h 380"/>
              <a:gd name="T50" fmla="*/ 5707 w 5707"/>
              <a:gd name="T51" fmla="*/ 10 h 380"/>
              <a:gd name="T52" fmla="*/ 5707 w 5707"/>
              <a:gd name="T53" fmla="*/ 297 h 380"/>
              <a:gd name="T54" fmla="*/ 5396 w 5707"/>
              <a:gd name="T55" fmla="*/ 280 h 380"/>
              <a:gd name="T56" fmla="*/ 5148 w 5707"/>
              <a:gd name="T57" fmla="*/ 288 h 380"/>
              <a:gd name="T58" fmla="*/ 5012 w 5707"/>
              <a:gd name="T59" fmla="*/ 288 h 380"/>
              <a:gd name="T60" fmla="*/ 4836 w 5707"/>
              <a:gd name="T61" fmla="*/ 304 h 380"/>
              <a:gd name="T62" fmla="*/ 4596 w 5707"/>
              <a:gd name="T63" fmla="*/ 312 h 380"/>
              <a:gd name="T64" fmla="*/ 4348 w 5707"/>
              <a:gd name="T65" fmla="*/ 280 h 380"/>
              <a:gd name="T66" fmla="*/ 4156 w 5707"/>
              <a:gd name="T67" fmla="*/ 272 h 380"/>
              <a:gd name="T68" fmla="*/ 4068 w 5707"/>
              <a:gd name="T69" fmla="*/ 296 h 380"/>
              <a:gd name="T70" fmla="*/ 3732 w 5707"/>
              <a:gd name="T71" fmla="*/ 296 h 380"/>
              <a:gd name="T72" fmla="*/ 3524 w 5707"/>
              <a:gd name="T73" fmla="*/ 312 h 380"/>
              <a:gd name="T74" fmla="*/ 3332 w 5707"/>
              <a:gd name="T75" fmla="*/ 304 h 380"/>
              <a:gd name="T76" fmla="*/ 3180 w 5707"/>
              <a:gd name="T77" fmla="*/ 288 h 380"/>
              <a:gd name="T78" fmla="*/ 2964 w 5707"/>
              <a:gd name="T79" fmla="*/ 304 h 380"/>
              <a:gd name="T80" fmla="*/ 2772 w 5707"/>
              <a:gd name="T81" fmla="*/ 312 h 380"/>
              <a:gd name="T82" fmla="*/ 2684 w 5707"/>
              <a:gd name="T83" fmla="*/ 304 h 380"/>
              <a:gd name="T84" fmla="*/ 2436 w 5707"/>
              <a:gd name="T85" fmla="*/ 296 h 380"/>
              <a:gd name="T86" fmla="*/ 2132 w 5707"/>
              <a:gd name="T87" fmla="*/ 304 h 380"/>
              <a:gd name="T88" fmla="*/ 1908 w 5707"/>
              <a:gd name="T89" fmla="*/ 312 h 380"/>
              <a:gd name="T90" fmla="*/ 1700 w 5707"/>
              <a:gd name="T91" fmla="*/ 304 h 380"/>
              <a:gd name="T92" fmla="*/ 1572 w 5707"/>
              <a:gd name="T93" fmla="*/ 280 h 380"/>
              <a:gd name="T94" fmla="*/ 1236 w 5707"/>
              <a:gd name="T95" fmla="*/ 288 h 380"/>
              <a:gd name="T96" fmla="*/ 1028 w 5707"/>
              <a:gd name="T97" fmla="*/ 312 h 380"/>
              <a:gd name="T98" fmla="*/ 860 w 5707"/>
              <a:gd name="T99" fmla="*/ 320 h 380"/>
              <a:gd name="T100" fmla="*/ 460 w 5707"/>
              <a:gd name="T101" fmla="*/ 328 h 380"/>
              <a:gd name="T102" fmla="*/ 260 w 5707"/>
              <a:gd name="T103" fmla="*/ 312 h 380"/>
              <a:gd name="T104" fmla="*/ 124 w 5707"/>
              <a:gd name="T105" fmla="*/ 296 h 380"/>
              <a:gd name="T106" fmla="*/ 0 w 5707"/>
              <a:gd name="T107" fmla="*/ 380 h 3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07"/>
              <a:gd name="T163" fmla="*/ 0 h 380"/>
              <a:gd name="T164" fmla="*/ 5707 w 5707"/>
              <a:gd name="T165" fmla="*/ 380 h 3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07" h="380">
                <a:moveTo>
                  <a:pt x="0" y="380"/>
                </a:moveTo>
                <a:lnTo>
                  <a:pt x="88" y="62"/>
                </a:lnTo>
                <a:lnTo>
                  <a:pt x="316" y="32"/>
                </a:lnTo>
                <a:lnTo>
                  <a:pt x="664" y="4"/>
                </a:lnTo>
                <a:lnTo>
                  <a:pt x="968" y="10"/>
                </a:lnTo>
                <a:lnTo>
                  <a:pt x="1388" y="16"/>
                </a:lnTo>
                <a:lnTo>
                  <a:pt x="1700" y="16"/>
                </a:lnTo>
                <a:lnTo>
                  <a:pt x="1874" y="13"/>
                </a:lnTo>
                <a:lnTo>
                  <a:pt x="2108" y="16"/>
                </a:lnTo>
                <a:lnTo>
                  <a:pt x="2548" y="16"/>
                </a:lnTo>
                <a:lnTo>
                  <a:pt x="2744" y="16"/>
                </a:lnTo>
                <a:lnTo>
                  <a:pt x="2996" y="13"/>
                </a:lnTo>
                <a:lnTo>
                  <a:pt x="3149" y="16"/>
                </a:lnTo>
                <a:lnTo>
                  <a:pt x="3396" y="8"/>
                </a:lnTo>
                <a:lnTo>
                  <a:pt x="3644" y="24"/>
                </a:lnTo>
                <a:lnTo>
                  <a:pt x="3800" y="13"/>
                </a:lnTo>
                <a:lnTo>
                  <a:pt x="3992" y="16"/>
                </a:lnTo>
                <a:lnTo>
                  <a:pt x="4319" y="16"/>
                </a:lnTo>
                <a:lnTo>
                  <a:pt x="4568" y="22"/>
                </a:lnTo>
                <a:lnTo>
                  <a:pt x="4709" y="22"/>
                </a:lnTo>
                <a:lnTo>
                  <a:pt x="4817" y="22"/>
                </a:lnTo>
                <a:lnTo>
                  <a:pt x="4931" y="25"/>
                </a:lnTo>
                <a:lnTo>
                  <a:pt x="5112" y="18"/>
                </a:lnTo>
                <a:lnTo>
                  <a:pt x="5300" y="0"/>
                </a:lnTo>
                <a:lnTo>
                  <a:pt x="5508" y="8"/>
                </a:lnTo>
                <a:lnTo>
                  <a:pt x="5707" y="10"/>
                </a:lnTo>
                <a:lnTo>
                  <a:pt x="5707" y="297"/>
                </a:lnTo>
                <a:lnTo>
                  <a:pt x="5396" y="280"/>
                </a:lnTo>
                <a:lnTo>
                  <a:pt x="5148" y="288"/>
                </a:lnTo>
                <a:lnTo>
                  <a:pt x="5012" y="288"/>
                </a:lnTo>
                <a:lnTo>
                  <a:pt x="4836" y="304"/>
                </a:lnTo>
                <a:lnTo>
                  <a:pt x="4596" y="312"/>
                </a:lnTo>
                <a:lnTo>
                  <a:pt x="4348" y="280"/>
                </a:lnTo>
                <a:lnTo>
                  <a:pt x="4156" y="272"/>
                </a:lnTo>
                <a:lnTo>
                  <a:pt x="4068" y="296"/>
                </a:lnTo>
                <a:lnTo>
                  <a:pt x="3732" y="296"/>
                </a:lnTo>
                <a:lnTo>
                  <a:pt x="3524" y="312"/>
                </a:lnTo>
                <a:lnTo>
                  <a:pt x="3332" y="304"/>
                </a:lnTo>
                <a:lnTo>
                  <a:pt x="3180" y="288"/>
                </a:lnTo>
                <a:lnTo>
                  <a:pt x="2964" y="304"/>
                </a:lnTo>
                <a:lnTo>
                  <a:pt x="2772" y="312"/>
                </a:lnTo>
                <a:lnTo>
                  <a:pt x="2684" y="304"/>
                </a:lnTo>
                <a:lnTo>
                  <a:pt x="2436" y="296"/>
                </a:lnTo>
                <a:lnTo>
                  <a:pt x="2132" y="304"/>
                </a:lnTo>
                <a:lnTo>
                  <a:pt x="1908" y="312"/>
                </a:lnTo>
                <a:lnTo>
                  <a:pt x="1700" y="304"/>
                </a:lnTo>
                <a:lnTo>
                  <a:pt x="1572" y="280"/>
                </a:lnTo>
                <a:lnTo>
                  <a:pt x="1236" y="288"/>
                </a:lnTo>
                <a:lnTo>
                  <a:pt x="1028" y="312"/>
                </a:lnTo>
                <a:lnTo>
                  <a:pt x="860" y="320"/>
                </a:lnTo>
                <a:lnTo>
                  <a:pt x="460" y="328"/>
                </a:lnTo>
                <a:lnTo>
                  <a:pt x="260" y="312"/>
                </a:lnTo>
                <a:lnTo>
                  <a:pt x="124" y="296"/>
                </a:lnTo>
                <a:lnTo>
                  <a:pt x="0" y="380"/>
                </a:lnTo>
                <a:close/>
              </a:path>
            </a:pathLst>
          </a:custGeom>
          <a:gradFill rotWithShape="0">
            <a:gsLst>
              <a:gs pos="0">
                <a:srgbClr val="5B3D00"/>
              </a:gs>
              <a:gs pos="50000">
                <a:srgbClr val="996600"/>
              </a:gs>
              <a:gs pos="100000">
                <a:srgbClr val="5B3D00"/>
              </a:gs>
            </a:gsLst>
            <a:lin ang="5400000" scaled="1"/>
          </a:gradFill>
          <a:ln w="12700" cap="flat" cmpd="sng">
            <a:noFill/>
            <a:prstDash val="solid"/>
            <a:round/>
            <a:headEnd/>
            <a:tailEnd/>
          </a:ln>
        </p:spPr>
        <p:txBody>
          <a:bodyPr wrap="none" anchor="ctr"/>
          <a:lstStyle/>
          <a:p>
            <a:endParaRPr lang="en-US"/>
          </a:p>
        </p:txBody>
      </p:sp>
      <p:sp>
        <p:nvSpPr>
          <p:cNvPr id="687132" name="Text Box 28"/>
          <p:cNvSpPr txBox="1">
            <a:spLocks noChangeArrowheads="1"/>
          </p:cNvSpPr>
          <p:nvPr/>
        </p:nvSpPr>
        <p:spPr bwMode="auto">
          <a:xfrm>
            <a:off x="4113213" y="5476875"/>
            <a:ext cx="917575"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Bedrock</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687133" name="Text Box 29"/>
          <p:cNvSpPr txBox="1">
            <a:spLocks noChangeArrowheads="1"/>
          </p:cNvSpPr>
          <p:nvPr/>
        </p:nvSpPr>
        <p:spPr bwMode="auto">
          <a:xfrm>
            <a:off x="2411413" y="4346575"/>
            <a:ext cx="2206625"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Pervious Sand Stratum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32786" name="Freeform 30"/>
          <p:cNvSpPr>
            <a:spLocks/>
          </p:cNvSpPr>
          <p:nvPr/>
        </p:nvSpPr>
        <p:spPr bwMode="auto">
          <a:xfrm>
            <a:off x="5357813" y="3448050"/>
            <a:ext cx="3765550" cy="33338"/>
          </a:xfrm>
          <a:custGeom>
            <a:avLst/>
            <a:gdLst>
              <a:gd name="T0" fmla="*/ 0 w 2372"/>
              <a:gd name="T1" fmla="*/ 6 h 21"/>
              <a:gd name="T2" fmla="*/ 121 w 2372"/>
              <a:gd name="T3" fmla="*/ 4 h 21"/>
              <a:gd name="T4" fmla="*/ 217 w 2372"/>
              <a:gd name="T5" fmla="*/ 12 h 21"/>
              <a:gd name="T6" fmla="*/ 313 w 2372"/>
              <a:gd name="T7" fmla="*/ 16 h 21"/>
              <a:gd name="T8" fmla="*/ 480 w 2372"/>
              <a:gd name="T9" fmla="*/ 12 h 21"/>
              <a:gd name="T10" fmla="*/ 828 w 2372"/>
              <a:gd name="T11" fmla="*/ 12 h 21"/>
              <a:gd name="T12" fmla="*/ 1029 w 2372"/>
              <a:gd name="T13" fmla="*/ 12 h 21"/>
              <a:gd name="T14" fmla="*/ 1266 w 2372"/>
              <a:gd name="T15" fmla="*/ 15 h 21"/>
              <a:gd name="T16" fmla="*/ 1425 w 2372"/>
              <a:gd name="T17" fmla="*/ 18 h 21"/>
              <a:gd name="T18" fmla="*/ 1590 w 2372"/>
              <a:gd name="T19" fmla="*/ 21 h 21"/>
              <a:gd name="T20" fmla="*/ 1713 w 2372"/>
              <a:gd name="T21" fmla="*/ 21 h 21"/>
              <a:gd name="T22" fmla="*/ 1800 w 2372"/>
              <a:gd name="T23" fmla="*/ 21 h 21"/>
              <a:gd name="T24" fmla="*/ 1931 w 2372"/>
              <a:gd name="T25" fmla="*/ 2 h 21"/>
              <a:gd name="T26" fmla="*/ 2077 w 2372"/>
              <a:gd name="T27" fmla="*/ 0 h 21"/>
              <a:gd name="T28" fmla="*/ 2261 w 2372"/>
              <a:gd name="T29" fmla="*/ 0 h 21"/>
              <a:gd name="T30" fmla="*/ 2321 w 2372"/>
              <a:gd name="T31" fmla="*/ 0 h 21"/>
              <a:gd name="T32" fmla="*/ 2372 w 2372"/>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72"/>
              <a:gd name="T52" fmla="*/ 0 h 21"/>
              <a:gd name="T53" fmla="*/ 2372 w 237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72" h="21">
                <a:moveTo>
                  <a:pt x="0" y="6"/>
                </a:moveTo>
                <a:lnTo>
                  <a:pt x="121" y="4"/>
                </a:lnTo>
                <a:lnTo>
                  <a:pt x="217" y="12"/>
                </a:lnTo>
                <a:lnTo>
                  <a:pt x="313" y="16"/>
                </a:lnTo>
                <a:lnTo>
                  <a:pt x="480" y="12"/>
                </a:lnTo>
                <a:lnTo>
                  <a:pt x="828" y="12"/>
                </a:lnTo>
                <a:lnTo>
                  <a:pt x="1029" y="12"/>
                </a:lnTo>
                <a:lnTo>
                  <a:pt x="1266" y="15"/>
                </a:lnTo>
                <a:lnTo>
                  <a:pt x="1425" y="18"/>
                </a:lnTo>
                <a:lnTo>
                  <a:pt x="1590" y="21"/>
                </a:lnTo>
                <a:lnTo>
                  <a:pt x="1713" y="21"/>
                </a:lnTo>
                <a:lnTo>
                  <a:pt x="1800" y="21"/>
                </a:lnTo>
                <a:lnTo>
                  <a:pt x="1931" y="2"/>
                </a:lnTo>
                <a:lnTo>
                  <a:pt x="2077" y="0"/>
                </a:lnTo>
                <a:lnTo>
                  <a:pt x="2261" y="0"/>
                </a:lnTo>
                <a:lnTo>
                  <a:pt x="2321" y="0"/>
                </a:lnTo>
                <a:lnTo>
                  <a:pt x="2372" y="0"/>
                </a:lnTo>
              </a:path>
            </a:pathLst>
          </a:custGeom>
          <a:noFill/>
          <a:ln w="25400" cap="flat" cmpd="sng">
            <a:solidFill>
              <a:srgbClr val="000000"/>
            </a:solidFill>
            <a:prstDash val="solid"/>
            <a:round/>
            <a:headEnd/>
            <a:tailEnd/>
          </a:ln>
        </p:spPr>
        <p:txBody>
          <a:bodyPr wrap="none" anchor="ctr"/>
          <a:lstStyle/>
          <a:p>
            <a:endParaRPr lang="en-US"/>
          </a:p>
        </p:txBody>
      </p:sp>
      <p:grpSp>
        <p:nvGrpSpPr>
          <p:cNvPr id="7" name="Group 31"/>
          <p:cNvGrpSpPr>
            <a:grpSpLocks/>
          </p:cNvGrpSpPr>
          <p:nvPr/>
        </p:nvGrpSpPr>
        <p:grpSpPr bwMode="auto">
          <a:xfrm>
            <a:off x="28575" y="2562225"/>
            <a:ext cx="5334000" cy="1485900"/>
            <a:chOff x="18" y="1614"/>
            <a:chExt cx="3360" cy="936"/>
          </a:xfrm>
        </p:grpSpPr>
        <p:sp>
          <p:nvSpPr>
            <p:cNvPr id="32852" name="Freeform 32"/>
            <p:cNvSpPr>
              <a:spLocks/>
            </p:cNvSpPr>
            <p:nvPr/>
          </p:nvSpPr>
          <p:spPr bwMode="auto">
            <a:xfrm>
              <a:off x="888" y="1614"/>
              <a:ext cx="2490" cy="569"/>
            </a:xfrm>
            <a:custGeom>
              <a:avLst/>
              <a:gdLst>
                <a:gd name="T0" fmla="*/ 2 w 2490"/>
                <a:gd name="T1" fmla="*/ 564 h 569"/>
                <a:gd name="T2" fmla="*/ 1144 w 2490"/>
                <a:gd name="T3" fmla="*/ 0 h 569"/>
                <a:gd name="T4" fmla="*/ 1352 w 2490"/>
                <a:gd name="T5" fmla="*/ 0 h 569"/>
                <a:gd name="T6" fmla="*/ 2490 w 2490"/>
                <a:gd name="T7" fmla="*/ 569 h 569"/>
                <a:gd name="T8" fmla="*/ 0 w 2490"/>
                <a:gd name="T9" fmla="*/ 567 h 569"/>
                <a:gd name="T10" fmla="*/ 0 60000 65536"/>
                <a:gd name="T11" fmla="*/ 0 60000 65536"/>
                <a:gd name="T12" fmla="*/ 0 60000 65536"/>
                <a:gd name="T13" fmla="*/ 0 60000 65536"/>
                <a:gd name="T14" fmla="*/ 0 60000 65536"/>
                <a:gd name="T15" fmla="*/ 0 w 2490"/>
                <a:gd name="T16" fmla="*/ 0 h 569"/>
                <a:gd name="T17" fmla="*/ 2490 w 2490"/>
                <a:gd name="T18" fmla="*/ 569 h 569"/>
              </a:gdLst>
              <a:ahLst/>
              <a:cxnLst>
                <a:cxn ang="T10">
                  <a:pos x="T0" y="T1"/>
                </a:cxn>
                <a:cxn ang="T11">
                  <a:pos x="T2" y="T3"/>
                </a:cxn>
                <a:cxn ang="T12">
                  <a:pos x="T4" y="T5"/>
                </a:cxn>
                <a:cxn ang="T13">
                  <a:pos x="T6" y="T7"/>
                </a:cxn>
                <a:cxn ang="T14">
                  <a:pos x="T8" y="T9"/>
                </a:cxn>
              </a:cxnLst>
              <a:rect l="T15" t="T16" r="T17" b="T18"/>
              <a:pathLst>
                <a:path w="2490" h="569">
                  <a:moveTo>
                    <a:pt x="2" y="564"/>
                  </a:moveTo>
                  <a:lnTo>
                    <a:pt x="1144" y="0"/>
                  </a:lnTo>
                  <a:lnTo>
                    <a:pt x="1352" y="0"/>
                  </a:lnTo>
                  <a:lnTo>
                    <a:pt x="2490" y="569"/>
                  </a:lnTo>
                  <a:lnTo>
                    <a:pt x="0" y="567"/>
                  </a:lnTo>
                </a:path>
              </a:pathLst>
            </a:custGeom>
            <a:gradFill rotWithShape="0">
              <a:gsLst>
                <a:gs pos="0">
                  <a:srgbClr val="2F1800"/>
                </a:gs>
                <a:gs pos="50000">
                  <a:srgbClr val="663300"/>
                </a:gs>
                <a:gs pos="100000">
                  <a:srgbClr val="2F1800"/>
                </a:gs>
              </a:gsLst>
              <a:lin ang="0" scaled="1"/>
            </a:gradFill>
            <a:ln w="25400" cap="flat" cmpd="sng">
              <a:solidFill>
                <a:srgbClr val="000000"/>
              </a:solidFill>
              <a:prstDash val="solid"/>
              <a:round/>
              <a:headEnd/>
              <a:tailEnd/>
            </a:ln>
          </p:spPr>
          <p:txBody>
            <a:bodyPr wrap="none" anchor="ctr"/>
            <a:lstStyle/>
            <a:p>
              <a:endParaRPr lang="en-US"/>
            </a:p>
          </p:txBody>
        </p:sp>
        <p:sp>
          <p:nvSpPr>
            <p:cNvPr id="32853" name="Freeform 33"/>
            <p:cNvSpPr>
              <a:spLocks/>
            </p:cNvSpPr>
            <p:nvPr/>
          </p:nvSpPr>
          <p:spPr bwMode="auto">
            <a:xfrm>
              <a:off x="18" y="2174"/>
              <a:ext cx="882" cy="376"/>
            </a:xfrm>
            <a:custGeom>
              <a:avLst/>
              <a:gdLst>
                <a:gd name="T0" fmla="*/ 882 w 882"/>
                <a:gd name="T1" fmla="*/ 0 h 376"/>
                <a:gd name="T2" fmla="*/ 842 w 882"/>
                <a:gd name="T3" fmla="*/ 6 h 376"/>
                <a:gd name="T4" fmla="*/ 672 w 882"/>
                <a:gd name="T5" fmla="*/ 2 h 376"/>
                <a:gd name="T6" fmla="*/ 450 w 882"/>
                <a:gd name="T7" fmla="*/ 18 h 376"/>
                <a:gd name="T8" fmla="*/ 340 w 882"/>
                <a:gd name="T9" fmla="*/ 28 h 376"/>
                <a:gd name="T10" fmla="*/ 180 w 882"/>
                <a:gd name="T11" fmla="*/ 42 h 376"/>
                <a:gd name="T12" fmla="*/ 110 w 882"/>
                <a:gd name="T13" fmla="*/ 58 h 376"/>
                <a:gd name="T14" fmla="*/ 28 w 882"/>
                <a:gd name="T15" fmla="*/ 374 h 376"/>
                <a:gd name="T16" fmla="*/ 0 w 882"/>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2"/>
                <a:gd name="T28" fmla="*/ 0 h 376"/>
                <a:gd name="T29" fmla="*/ 882 w 882"/>
                <a:gd name="T30" fmla="*/ 376 h 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2" h="376">
                  <a:moveTo>
                    <a:pt x="882" y="0"/>
                  </a:moveTo>
                  <a:lnTo>
                    <a:pt x="842" y="6"/>
                  </a:lnTo>
                  <a:lnTo>
                    <a:pt x="672" y="2"/>
                  </a:lnTo>
                  <a:lnTo>
                    <a:pt x="450" y="18"/>
                  </a:lnTo>
                  <a:lnTo>
                    <a:pt x="340" y="28"/>
                  </a:lnTo>
                  <a:lnTo>
                    <a:pt x="180" y="42"/>
                  </a:lnTo>
                  <a:lnTo>
                    <a:pt x="110" y="58"/>
                  </a:lnTo>
                  <a:lnTo>
                    <a:pt x="28" y="374"/>
                  </a:lnTo>
                  <a:lnTo>
                    <a:pt x="0" y="376"/>
                  </a:lnTo>
                </a:path>
              </a:pathLst>
            </a:custGeom>
            <a:noFill/>
            <a:ln w="25400" cap="flat" cmpd="sng">
              <a:solidFill>
                <a:srgbClr val="000000"/>
              </a:solidFill>
              <a:prstDash val="solid"/>
              <a:round/>
              <a:headEnd/>
              <a:tailEnd/>
            </a:ln>
          </p:spPr>
          <p:txBody>
            <a:bodyPr wrap="none" anchor="ctr"/>
            <a:lstStyle/>
            <a:p>
              <a:endParaRPr lang="en-US"/>
            </a:p>
          </p:txBody>
        </p:sp>
      </p:grpSp>
      <p:sp>
        <p:nvSpPr>
          <p:cNvPr id="687138" name="Text Box 34"/>
          <p:cNvSpPr txBox="1">
            <a:spLocks noChangeArrowheads="1"/>
          </p:cNvSpPr>
          <p:nvPr/>
        </p:nvSpPr>
        <p:spPr bwMode="auto">
          <a:xfrm>
            <a:off x="1903413" y="3533775"/>
            <a:ext cx="1308100"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Top Stratum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687139" name="Text Box 35"/>
          <p:cNvSpPr txBox="1">
            <a:spLocks noChangeArrowheads="1"/>
          </p:cNvSpPr>
          <p:nvPr/>
        </p:nvSpPr>
        <p:spPr bwMode="auto">
          <a:xfrm>
            <a:off x="2867025" y="2873375"/>
            <a:ext cx="1058863"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Clay Dam</a:t>
            </a:r>
            <a:endParaRPr lang="en-US" sz="1600" b="1">
              <a:solidFill>
                <a:srgbClr val="FFFF00"/>
              </a:solidFill>
              <a:effectLst>
                <a:outerShdw blurRad="38100" dist="38100" dir="2700000" algn="tl">
                  <a:srgbClr val="FFFFFF"/>
                </a:outerShdw>
              </a:effectLst>
              <a:latin typeface="Arial Black" pitchFamily="34" charset="0"/>
            </a:endParaRPr>
          </a:p>
        </p:txBody>
      </p:sp>
      <p:grpSp>
        <p:nvGrpSpPr>
          <p:cNvPr id="8" name="Group 37"/>
          <p:cNvGrpSpPr>
            <a:grpSpLocks/>
          </p:cNvGrpSpPr>
          <p:nvPr/>
        </p:nvGrpSpPr>
        <p:grpSpPr bwMode="auto">
          <a:xfrm>
            <a:off x="8062913" y="3354388"/>
            <a:ext cx="115887" cy="182562"/>
            <a:chOff x="394" y="1713"/>
            <a:chExt cx="91" cy="143"/>
          </a:xfrm>
        </p:grpSpPr>
        <p:sp>
          <p:nvSpPr>
            <p:cNvPr id="32848" name="AutoShape 38"/>
            <p:cNvSpPr>
              <a:spLocks noChangeArrowheads="1"/>
            </p:cNvSpPr>
            <p:nvPr/>
          </p:nvSpPr>
          <p:spPr bwMode="auto">
            <a:xfrm>
              <a:off x="394" y="1713"/>
              <a:ext cx="91" cy="91"/>
            </a:xfrm>
            <a:prstGeom prst="flowChartMerge">
              <a:avLst/>
            </a:prstGeom>
            <a:solidFill>
              <a:srgbClr val="00CCFF"/>
            </a:solidFill>
            <a:ln w="9525">
              <a:solidFill>
                <a:schemeClr val="bg2"/>
              </a:solidFill>
              <a:miter lim="800000"/>
              <a:headEnd/>
              <a:tailEnd/>
            </a:ln>
          </p:spPr>
          <p:txBody>
            <a:bodyPr wrap="none" anchor="ctr"/>
            <a:lstStyle/>
            <a:p>
              <a:endParaRPr lang="en-US"/>
            </a:p>
          </p:txBody>
        </p:sp>
        <p:sp>
          <p:nvSpPr>
            <p:cNvPr id="32849" name="Line 39"/>
            <p:cNvSpPr>
              <a:spLocks noChangeShapeType="1"/>
            </p:cNvSpPr>
            <p:nvPr/>
          </p:nvSpPr>
          <p:spPr bwMode="auto">
            <a:xfrm>
              <a:off x="414" y="1822"/>
              <a:ext cx="57" cy="0"/>
            </a:xfrm>
            <a:prstGeom prst="line">
              <a:avLst/>
            </a:prstGeom>
            <a:noFill/>
            <a:ln w="9525">
              <a:solidFill>
                <a:srgbClr val="000000"/>
              </a:solidFill>
              <a:round/>
              <a:headEnd/>
              <a:tailEnd/>
            </a:ln>
          </p:spPr>
          <p:txBody>
            <a:bodyPr wrap="none" anchor="ctr"/>
            <a:lstStyle/>
            <a:p>
              <a:endParaRPr lang="en-US"/>
            </a:p>
          </p:txBody>
        </p:sp>
        <p:sp>
          <p:nvSpPr>
            <p:cNvPr id="32850" name="Line 40"/>
            <p:cNvSpPr>
              <a:spLocks noChangeShapeType="1"/>
            </p:cNvSpPr>
            <p:nvPr/>
          </p:nvSpPr>
          <p:spPr bwMode="auto">
            <a:xfrm>
              <a:off x="421" y="1840"/>
              <a:ext cx="41" cy="0"/>
            </a:xfrm>
            <a:prstGeom prst="line">
              <a:avLst/>
            </a:prstGeom>
            <a:noFill/>
            <a:ln w="9525">
              <a:solidFill>
                <a:srgbClr val="000000"/>
              </a:solidFill>
              <a:round/>
              <a:headEnd/>
              <a:tailEnd/>
            </a:ln>
          </p:spPr>
          <p:txBody>
            <a:bodyPr wrap="none" anchor="ctr"/>
            <a:lstStyle/>
            <a:p>
              <a:endParaRPr lang="en-US"/>
            </a:p>
          </p:txBody>
        </p:sp>
        <p:sp>
          <p:nvSpPr>
            <p:cNvPr id="32851" name="Line 41"/>
            <p:cNvSpPr>
              <a:spLocks noChangeShapeType="1"/>
            </p:cNvSpPr>
            <p:nvPr/>
          </p:nvSpPr>
          <p:spPr bwMode="auto">
            <a:xfrm>
              <a:off x="432" y="1856"/>
              <a:ext cx="18" cy="0"/>
            </a:xfrm>
            <a:prstGeom prst="line">
              <a:avLst/>
            </a:prstGeom>
            <a:noFill/>
            <a:ln w="9525">
              <a:solidFill>
                <a:srgbClr val="000000"/>
              </a:solidFill>
              <a:round/>
              <a:headEnd/>
              <a:tailEnd/>
            </a:ln>
          </p:spPr>
          <p:txBody>
            <a:bodyPr wrap="none" anchor="ctr"/>
            <a:lstStyle/>
            <a:p>
              <a:endParaRPr lang="en-US"/>
            </a:p>
          </p:txBody>
        </p:sp>
      </p:grpSp>
      <p:grpSp>
        <p:nvGrpSpPr>
          <p:cNvPr id="9" name="Group 42"/>
          <p:cNvGrpSpPr>
            <a:grpSpLocks/>
          </p:cNvGrpSpPr>
          <p:nvPr/>
        </p:nvGrpSpPr>
        <p:grpSpPr bwMode="auto">
          <a:xfrm>
            <a:off x="1762125" y="3284538"/>
            <a:ext cx="2093913" cy="1501775"/>
            <a:chOff x="1110" y="2069"/>
            <a:chExt cx="1319" cy="946"/>
          </a:xfrm>
        </p:grpSpPr>
        <p:grpSp>
          <p:nvGrpSpPr>
            <p:cNvPr id="10" name="Group 43"/>
            <p:cNvGrpSpPr>
              <a:grpSpLocks/>
            </p:cNvGrpSpPr>
            <p:nvPr/>
          </p:nvGrpSpPr>
          <p:grpSpPr bwMode="auto">
            <a:xfrm>
              <a:off x="2094" y="2411"/>
              <a:ext cx="335" cy="604"/>
              <a:chOff x="2358" y="749"/>
              <a:chExt cx="221" cy="594"/>
            </a:xfrm>
          </p:grpSpPr>
          <p:sp>
            <p:nvSpPr>
              <p:cNvPr id="32846" name="Arc 44"/>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47" name="AutoShape 45"/>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1" name="Group 46"/>
            <p:cNvGrpSpPr>
              <a:grpSpLocks/>
            </p:cNvGrpSpPr>
            <p:nvPr/>
          </p:nvGrpSpPr>
          <p:grpSpPr bwMode="auto">
            <a:xfrm>
              <a:off x="1110" y="2405"/>
              <a:ext cx="335" cy="604"/>
              <a:chOff x="2358" y="749"/>
              <a:chExt cx="221" cy="594"/>
            </a:xfrm>
          </p:grpSpPr>
          <p:sp>
            <p:nvSpPr>
              <p:cNvPr id="32844" name="Arc 47"/>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45" name="AutoShape 48"/>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2" name="Group 49"/>
            <p:cNvGrpSpPr>
              <a:grpSpLocks/>
            </p:cNvGrpSpPr>
            <p:nvPr/>
          </p:nvGrpSpPr>
          <p:grpSpPr bwMode="auto">
            <a:xfrm>
              <a:off x="1662" y="2069"/>
              <a:ext cx="335" cy="604"/>
              <a:chOff x="2358" y="749"/>
              <a:chExt cx="221" cy="594"/>
            </a:xfrm>
          </p:grpSpPr>
          <p:sp>
            <p:nvSpPr>
              <p:cNvPr id="32842" name="Arc 50"/>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43" name="AutoShape 51"/>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13" name="Group 52"/>
          <p:cNvGrpSpPr>
            <a:grpSpLocks/>
          </p:cNvGrpSpPr>
          <p:nvPr/>
        </p:nvGrpSpPr>
        <p:grpSpPr bwMode="auto">
          <a:xfrm>
            <a:off x="168275" y="2376488"/>
            <a:ext cx="2538413" cy="1847850"/>
            <a:chOff x="106" y="1497"/>
            <a:chExt cx="1599" cy="1164"/>
          </a:xfrm>
        </p:grpSpPr>
        <p:grpSp>
          <p:nvGrpSpPr>
            <p:cNvPr id="14" name="Group 53"/>
            <p:cNvGrpSpPr>
              <a:grpSpLocks/>
            </p:cNvGrpSpPr>
            <p:nvPr/>
          </p:nvGrpSpPr>
          <p:grpSpPr bwMode="auto">
            <a:xfrm>
              <a:off x="672" y="2057"/>
              <a:ext cx="335" cy="604"/>
              <a:chOff x="2358" y="749"/>
              <a:chExt cx="221" cy="594"/>
            </a:xfrm>
          </p:grpSpPr>
          <p:sp>
            <p:nvSpPr>
              <p:cNvPr id="32837" name="Arc 54"/>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38" name="AutoShape 55"/>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5" name="Group 56"/>
            <p:cNvGrpSpPr>
              <a:grpSpLocks/>
            </p:cNvGrpSpPr>
            <p:nvPr/>
          </p:nvGrpSpPr>
          <p:grpSpPr bwMode="auto">
            <a:xfrm rot="3286450">
              <a:off x="240" y="2015"/>
              <a:ext cx="335" cy="604"/>
              <a:chOff x="2358" y="749"/>
              <a:chExt cx="221" cy="594"/>
            </a:xfrm>
          </p:grpSpPr>
          <p:sp>
            <p:nvSpPr>
              <p:cNvPr id="32835" name="Arc 57"/>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36" name="AutoShape 58"/>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6" name="Group 59"/>
            <p:cNvGrpSpPr>
              <a:grpSpLocks/>
            </p:cNvGrpSpPr>
            <p:nvPr/>
          </p:nvGrpSpPr>
          <p:grpSpPr bwMode="auto">
            <a:xfrm rot="3286450">
              <a:off x="552" y="1871"/>
              <a:ext cx="335" cy="604"/>
              <a:chOff x="2358" y="749"/>
              <a:chExt cx="221" cy="594"/>
            </a:xfrm>
          </p:grpSpPr>
          <p:sp>
            <p:nvSpPr>
              <p:cNvPr id="32833" name="Arc 60"/>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34" name="AutoShape 61"/>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7" name="Group 62"/>
            <p:cNvGrpSpPr>
              <a:grpSpLocks/>
            </p:cNvGrpSpPr>
            <p:nvPr/>
          </p:nvGrpSpPr>
          <p:grpSpPr bwMode="auto">
            <a:xfrm>
              <a:off x="1370" y="1497"/>
              <a:ext cx="335" cy="604"/>
              <a:chOff x="2358" y="749"/>
              <a:chExt cx="221" cy="594"/>
            </a:xfrm>
          </p:grpSpPr>
          <p:sp>
            <p:nvSpPr>
              <p:cNvPr id="32831" name="Arc 63"/>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32" name="AutoShape 64"/>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18" name="Group 65"/>
          <p:cNvGrpSpPr>
            <a:grpSpLocks/>
          </p:cNvGrpSpPr>
          <p:nvPr/>
        </p:nvGrpSpPr>
        <p:grpSpPr bwMode="auto">
          <a:xfrm>
            <a:off x="3863975" y="2389188"/>
            <a:ext cx="1971675" cy="1922462"/>
            <a:chOff x="2434" y="1505"/>
            <a:chExt cx="1242" cy="1211"/>
          </a:xfrm>
        </p:grpSpPr>
        <p:grpSp>
          <p:nvGrpSpPr>
            <p:cNvPr id="19" name="Group 66"/>
            <p:cNvGrpSpPr>
              <a:grpSpLocks/>
            </p:cNvGrpSpPr>
            <p:nvPr/>
          </p:nvGrpSpPr>
          <p:grpSpPr bwMode="auto">
            <a:xfrm rot="-1203606">
              <a:off x="2784" y="2112"/>
              <a:ext cx="335" cy="604"/>
              <a:chOff x="2358" y="749"/>
              <a:chExt cx="221" cy="594"/>
            </a:xfrm>
          </p:grpSpPr>
          <p:sp>
            <p:nvSpPr>
              <p:cNvPr id="32825" name="Arc 67"/>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26" name="AutoShape 68"/>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0" name="Group 69"/>
            <p:cNvGrpSpPr>
              <a:grpSpLocks/>
            </p:cNvGrpSpPr>
            <p:nvPr/>
          </p:nvGrpSpPr>
          <p:grpSpPr bwMode="auto">
            <a:xfrm rot="-3563590">
              <a:off x="2870" y="1882"/>
              <a:ext cx="335" cy="604"/>
              <a:chOff x="2358" y="749"/>
              <a:chExt cx="221" cy="594"/>
            </a:xfrm>
          </p:grpSpPr>
          <p:sp>
            <p:nvSpPr>
              <p:cNvPr id="32823" name="Arc 70"/>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24" name="AutoShape 71"/>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1" name="Group 72"/>
            <p:cNvGrpSpPr>
              <a:grpSpLocks/>
            </p:cNvGrpSpPr>
            <p:nvPr/>
          </p:nvGrpSpPr>
          <p:grpSpPr bwMode="auto">
            <a:xfrm rot="-3563590">
              <a:off x="3014" y="1930"/>
              <a:ext cx="335" cy="604"/>
              <a:chOff x="2358" y="749"/>
              <a:chExt cx="221" cy="594"/>
            </a:xfrm>
          </p:grpSpPr>
          <p:sp>
            <p:nvSpPr>
              <p:cNvPr id="32821" name="Arc 73"/>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22" name="AutoShape 74"/>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2" name="Group 75"/>
            <p:cNvGrpSpPr>
              <a:grpSpLocks/>
            </p:cNvGrpSpPr>
            <p:nvPr/>
          </p:nvGrpSpPr>
          <p:grpSpPr bwMode="auto">
            <a:xfrm rot="-3563590">
              <a:off x="3206" y="1978"/>
              <a:ext cx="335" cy="604"/>
              <a:chOff x="2358" y="749"/>
              <a:chExt cx="221" cy="594"/>
            </a:xfrm>
          </p:grpSpPr>
          <p:sp>
            <p:nvSpPr>
              <p:cNvPr id="32819" name="Arc 76"/>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20" name="AutoShape 77"/>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3" name="Group 78"/>
            <p:cNvGrpSpPr>
              <a:grpSpLocks/>
            </p:cNvGrpSpPr>
            <p:nvPr/>
          </p:nvGrpSpPr>
          <p:grpSpPr bwMode="auto">
            <a:xfrm>
              <a:off x="2434" y="1505"/>
              <a:ext cx="335" cy="604"/>
              <a:chOff x="2358" y="749"/>
              <a:chExt cx="221" cy="594"/>
            </a:xfrm>
          </p:grpSpPr>
          <p:sp>
            <p:nvSpPr>
              <p:cNvPr id="32817" name="Arc 79"/>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18" name="AutoShape 80"/>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24" name="Group 81"/>
          <p:cNvGrpSpPr>
            <a:grpSpLocks/>
          </p:cNvGrpSpPr>
          <p:nvPr/>
        </p:nvGrpSpPr>
        <p:grpSpPr bwMode="auto">
          <a:xfrm>
            <a:off x="5210175" y="3352800"/>
            <a:ext cx="2246313" cy="1443038"/>
            <a:chOff x="3282" y="2112"/>
            <a:chExt cx="1415" cy="909"/>
          </a:xfrm>
        </p:grpSpPr>
        <p:grpSp>
          <p:nvGrpSpPr>
            <p:cNvPr id="25" name="Group 82"/>
            <p:cNvGrpSpPr>
              <a:grpSpLocks/>
            </p:cNvGrpSpPr>
            <p:nvPr/>
          </p:nvGrpSpPr>
          <p:grpSpPr bwMode="auto">
            <a:xfrm rot="-1395376">
              <a:off x="4362" y="2345"/>
              <a:ext cx="335" cy="604"/>
              <a:chOff x="2358" y="749"/>
              <a:chExt cx="221" cy="594"/>
            </a:xfrm>
          </p:grpSpPr>
          <p:sp>
            <p:nvSpPr>
              <p:cNvPr id="32810" name="Arc 83"/>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11" name="AutoShape 84"/>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6" name="Group 85"/>
            <p:cNvGrpSpPr>
              <a:grpSpLocks/>
            </p:cNvGrpSpPr>
            <p:nvPr/>
          </p:nvGrpSpPr>
          <p:grpSpPr bwMode="auto">
            <a:xfrm>
              <a:off x="3282" y="2417"/>
              <a:ext cx="335" cy="604"/>
              <a:chOff x="2358" y="749"/>
              <a:chExt cx="221" cy="594"/>
            </a:xfrm>
          </p:grpSpPr>
          <p:sp>
            <p:nvSpPr>
              <p:cNvPr id="32808" name="Arc 86"/>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09" name="AutoShape 87"/>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7" name="Group 88"/>
            <p:cNvGrpSpPr>
              <a:grpSpLocks/>
            </p:cNvGrpSpPr>
            <p:nvPr/>
          </p:nvGrpSpPr>
          <p:grpSpPr bwMode="auto">
            <a:xfrm rot="-1189524">
              <a:off x="3600" y="2208"/>
              <a:ext cx="335" cy="604"/>
              <a:chOff x="2358" y="749"/>
              <a:chExt cx="221" cy="594"/>
            </a:xfrm>
          </p:grpSpPr>
          <p:sp>
            <p:nvSpPr>
              <p:cNvPr id="32806" name="Arc 89"/>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07" name="AutoShape 90"/>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8" name="Group 91"/>
            <p:cNvGrpSpPr>
              <a:grpSpLocks/>
            </p:cNvGrpSpPr>
            <p:nvPr/>
          </p:nvGrpSpPr>
          <p:grpSpPr bwMode="auto">
            <a:xfrm rot="-3563590">
              <a:off x="3590" y="1978"/>
              <a:ext cx="335" cy="604"/>
              <a:chOff x="2358" y="749"/>
              <a:chExt cx="221" cy="594"/>
            </a:xfrm>
          </p:grpSpPr>
          <p:sp>
            <p:nvSpPr>
              <p:cNvPr id="32804" name="Arc 92"/>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05" name="AutoShape 93"/>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9" name="Group 94"/>
            <p:cNvGrpSpPr>
              <a:grpSpLocks/>
            </p:cNvGrpSpPr>
            <p:nvPr/>
          </p:nvGrpSpPr>
          <p:grpSpPr bwMode="auto">
            <a:xfrm rot="-3563590">
              <a:off x="3974" y="2026"/>
              <a:ext cx="335" cy="604"/>
              <a:chOff x="2358" y="749"/>
              <a:chExt cx="221" cy="594"/>
            </a:xfrm>
          </p:grpSpPr>
          <p:sp>
            <p:nvSpPr>
              <p:cNvPr id="32802" name="Arc 9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2803" name="AutoShape 9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sp>
        <p:nvSpPr>
          <p:cNvPr id="32796" name="Text Box 97"/>
          <p:cNvSpPr txBox="1">
            <a:spLocks noChangeArrowheads="1"/>
          </p:cNvSpPr>
          <p:nvPr/>
        </p:nvSpPr>
        <p:spPr bwMode="auto">
          <a:xfrm>
            <a:off x="5105400" y="2286000"/>
            <a:ext cx="3276600" cy="400050"/>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Uncontrolled Seepage </a:t>
            </a:r>
          </a:p>
        </p:txBody>
      </p:sp>
      <p:sp>
        <p:nvSpPr>
          <p:cNvPr id="98"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smtClean="0">
                <a:effectLst>
                  <a:outerShdw blurRad="38100" dist="38100" dir="2700000" algn="tl">
                    <a:srgbClr val="C0C0C0"/>
                  </a:outerShdw>
                </a:effectLst>
              </a:rPr>
              <a:t>Uncontrolled Seepage</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87122"/>
                                        </p:tgtEl>
                                        <p:attrNameLst>
                                          <p:attrName>style.visibility</p:attrName>
                                        </p:attrNameLst>
                                      </p:cBhvr>
                                      <p:to>
                                        <p:strVal val="visible"/>
                                      </p:to>
                                    </p:set>
                                    <p:animEffect transition="in" filter="wipe(down)">
                                      <p:cBhvr>
                                        <p:cTn id="7" dur="500"/>
                                        <p:tgtEl>
                                          <p:spTgt spid="6871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87121"/>
                                        </p:tgtEl>
                                        <p:attrNameLst>
                                          <p:attrName>style.visibility</p:attrName>
                                        </p:attrNameLst>
                                      </p:cBhvr>
                                      <p:to>
                                        <p:strVal val="visible"/>
                                      </p:to>
                                    </p:set>
                                    <p:animEffect transition="in" filter="wipe(down)">
                                      <p:cBhvr>
                                        <p:cTn id="11" dur="500"/>
                                        <p:tgtEl>
                                          <p:spTgt spid="6871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87120"/>
                                        </p:tgtEl>
                                        <p:attrNameLst>
                                          <p:attrName>style.visibility</p:attrName>
                                        </p:attrNameLst>
                                      </p:cBhvr>
                                      <p:to>
                                        <p:strVal val="visible"/>
                                      </p:to>
                                    </p:set>
                                    <p:animEffect transition="in" filter="wipe(down)">
                                      <p:cBhvr>
                                        <p:cTn id="19" dur="500"/>
                                        <p:tgtEl>
                                          <p:spTgt spid="6871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87119"/>
                                        </p:tgtEl>
                                        <p:attrNameLst>
                                          <p:attrName>style.visibility</p:attrName>
                                        </p:attrNameLst>
                                      </p:cBhvr>
                                      <p:to>
                                        <p:strVal val="visible"/>
                                      </p:to>
                                    </p:set>
                                    <p:animEffect transition="in" filter="wipe(down)">
                                      <p:cBhvr>
                                        <p:cTn id="23" dur="500"/>
                                        <p:tgtEl>
                                          <p:spTgt spid="6871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87118"/>
                                        </p:tgtEl>
                                        <p:attrNameLst>
                                          <p:attrName>style.visibility</p:attrName>
                                        </p:attrNameLst>
                                      </p:cBhvr>
                                      <p:to>
                                        <p:strVal val="visible"/>
                                      </p:to>
                                    </p:set>
                                    <p:animEffect transition="in" filter="wipe(down)">
                                      <p:cBhvr>
                                        <p:cTn id="31" dur="500"/>
                                        <p:tgtEl>
                                          <p:spTgt spid="687118"/>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87116"/>
                                        </p:tgtEl>
                                        <p:attrNameLst>
                                          <p:attrName>style.visibility</p:attrName>
                                        </p:attrNameLst>
                                      </p:cBhvr>
                                      <p:to>
                                        <p:strVal val="visible"/>
                                      </p:to>
                                    </p:set>
                                    <p:animEffect transition="in" filter="wipe(down)">
                                      <p:cBhvr>
                                        <p:cTn id="39" dur="500"/>
                                        <p:tgtEl>
                                          <p:spTgt spid="687116"/>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687117"/>
                                        </p:tgtEl>
                                        <p:attrNameLst>
                                          <p:attrName>style.visibility</p:attrName>
                                        </p:attrNameLst>
                                      </p:cBhvr>
                                      <p:to>
                                        <p:strVal val="visible"/>
                                      </p:to>
                                    </p:set>
                                    <p:animEffect transition="in" filter="wipe(down)">
                                      <p:cBhvr>
                                        <p:cTn id="43" dur="500"/>
                                        <p:tgtEl>
                                          <p:spTgt spid="687117"/>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500"/>
                            </p:stCondLst>
                            <p:childTnLst>
                              <p:par>
                                <p:cTn id="49" presetID="1" presetClass="entr" presetSubtype="0" fill="hold" nodeType="afterEffect">
                                  <p:stCondLst>
                                    <p:cond delay="0"/>
                                  </p:stCondLst>
                                  <p:childTnLst>
                                    <p:set>
                                      <p:cBhvr>
                                        <p:cTn id="50" dur="1" fill="hold">
                                          <p:stCondLst>
                                            <p:cond delay="499"/>
                                          </p:stCondLst>
                                        </p:cTn>
                                        <p:tgtEl>
                                          <p:spTgt spid="5"/>
                                        </p:tgtEl>
                                        <p:attrNameLst>
                                          <p:attrName>style.visibility</p:attrName>
                                        </p:attrNameLst>
                                      </p:cBhvr>
                                      <p:to>
                                        <p:strVal val="visible"/>
                                      </p:to>
                                    </p:se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subTnLst>
                                    <p:set>
                                      <p:cBhvr override="childStyle">
                                        <p:cTn dur="1" fill="hold" display="0" masterRel="sameClick" afterEffect="1">
                                          <p:stCondLst>
                                            <p:cond evt="end" delay="0">
                                              <p:tn val="52"/>
                                            </p:cond>
                                          </p:stCondLst>
                                        </p:cTn>
                                        <p:tgtEl>
                                          <p:spTgt spid="4"/>
                                        </p:tgtEl>
                                        <p:attrNameLst>
                                          <p:attrName>style.visibility</p:attrName>
                                        </p:attrNameLst>
                                      </p:cBhvr>
                                      <p:to>
                                        <p:strVal val="hidden"/>
                                      </p:to>
                                    </p:set>
                                  </p:subTnLst>
                                </p:cTn>
                              </p:par>
                            </p:childTnLst>
                          </p:cTn>
                        </p:par>
                        <p:par>
                          <p:cTn id="55" fill="hold">
                            <p:stCondLst>
                              <p:cond delay="6500"/>
                            </p:stCondLst>
                            <p:childTnLst>
                              <p:par>
                                <p:cTn id="56" presetID="22" presetClass="entr" presetSubtype="8"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subTnLst>
                                    <p:set>
                                      <p:cBhvr override="childStyle">
                                        <p:cTn dur="1" fill="hold" display="0" masterRel="sameClick" afterEffect="1">
                                          <p:stCondLst>
                                            <p:cond evt="end" delay="0">
                                              <p:tn val="56"/>
                                            </p:cond>
                                          </p:stCondLst>
                                        </p:cTn>
                                        <p:tgtEl>
                                          <p:spTgt spid="3"/>
                                        </p:tgtEl>
                                        <p:attrNameLst>
                                          <p:attrName>style.visibility</p:attrName>
                                        </p:attrNameLst>
                                      </p:cBhvr>
                                      <p:to>
                                        <p:strVal val="hidden"/>
                                      </p:to>
                                    </p:set>
                                  </p:subTnLst>
                                </p:cTn>
                              </p:par>
                            </p:childTnLst>
                          </p:cTn>
                        </p:par>
                        <p:par>
                          <p:cTn id="59" fill="hold">
                            <p:stCondLst>
                              <p:cond delay="7000"/>
                            </p:stCondLst>
                            <p:childTnLst>
                              <p:par>
                                <p:cTn id="60" presetID="22" presetClass="entr" presetSubtype="8" fill="hold"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left)">
                                      <p:cBhvr>
                                        <p:cTn id="6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16" grpId="0" animBg="1"/>
      <p:bldP spid="687117" grpId="0" animBg="1"/>
      <p:bldP spid="687118" grpId="0" animBg="1"/>
      <p:bldP spid="687119" grpId="0" animBg="1"/>
      <p:bldP spid="687120" grpId="0" animBg="1"/>
      <p:bldP spid="687121" grpId="0" animBg="1"/>
      <p:bldP spid="6871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reeform 2" descr="80%"/>
          <p:cNvSpPr>
            <a:spLocks/>
          </p:cNvSpPr>
          <p:nvPr/>
        </p:nvSpPr>
        <p:spPr bwMode="auto">
          <a:xfrm>
            <a:off x="25400" y="3629025"/>
            <a:ext cx="9093200" cy="1641475"/>
          </a:xfrm>
          <a:custGeom>
            <a:avLst/>
            <a:gdLst>
              <a:gd name="T0" fmla="*/ 0 w 5728"/>
              <a:gd name="T1" fmla="*/ 1000 h 1034"/>
              <a:gd name="T2" fmla="*/ 0 w 5728"/>
              <a:gd name="T3" fmla="*/ 264 h 1034"/>
              <a:gd name="T4" fmla="*/ 28 w 5728"/>
              <a:gd name="T5" fmla="*/ 262 h 1034"/>
              <a:gd name="T6" fmla="*/ 66 w 5728"/>
              <a:gd name="T7" fmla="*/ 132 h 1034"/>
              <a:gd name="T8" fmla="*/ 245 w 5728"/>
              <a:gd name="T9" fmla="*/ 96 h 1034"/>
              <a:gd name="T10" fmla="*/ 437 w 5728"/>
              <a:gd name="T11" fmla="*/ 117 h 1034"/>
              <a:gd name="T12" fmla="*/ 818 w 5728"/>
              <a:gd name="T13" fmla="*/ 60 h 1034"/>
              <a:gd name="T14" fmla="*/ 1073 w 5728"/>
              <a:gd name="T15" fmla="*/ 51 h 1034"/>
              <a:gd name="T16" fmla="*/ 1322 w 5728"/>
              <a:gd name="T17" fmla="*/ 72 h 1034"/>
              <a:gd name="T18" fmla="*/ 1910 w 5728"/>
              <a:gd name="T19" fmla="*/ 108 h 1034"/>
              <a:gd name="T20" fmla="*/ 2111 w 5728"/>
              <a:gd name="T21" fmla="*/ 54 h 1034"/>
              <a:gd name="T22" fmla="*/ 2381 w 5728"/>
              <a:gd name="T23" fmla="*/ 48 h 1034"/>
              <a:gd name="T24" fmla="*/ 2504 w 5728"/>
              <a:gd name="T25" fmla="*/ 30 h 1034"/>
              <a:gd name="T26" fmla="*/ 2693 w 5728"/>
              <a:gd name="T27" fmla="*/ 0 h 1034"/>
              <a:gd name="T28" fmla="*/ 2897 w 5728"/>
              <a:gd name="T29" fmla="*/ 6 h 1034"/>
              <a:gd name="T30" fmla="*/ 3137 w 5728"/>
              <a:gd name="T31" fmla="*/ 6 h 1034"/>
              <a:gd name="T32" fmla="*/ 3512 w 5728"/>
              <a:gd name="T33" fmla="*/ 18 h 1034"/>
              <a:gd name="T34" fmla="*/ 3664 w 5728"/>
              <a:gd name="T35" fmla="*/ 74 h 1034"/>
              <a:gd name="T36" fmla="*/ 3929 w 5728"/>
              <a:gd name="T37" fmla="*/ 39 h 1034"/>
              <a:gd name="T38" fmla="*/ 4169 w 5728"/>
              <a:gd name="T39" fmla="*/ 3 h 1034"/>
              <a:gd name="T40" fmla="*/ 4472 w 5728"/>
              <a:gd name="T41" fmla="*/ 24 h 1034"/>
              <a:gd name="T42" fmla="*/ 4718 w 5728"/>
              <a:gd name="T43" fmla="*/ 60 h 1034"/>
              <a:gd name="T44" fmla="*/ 4928 w 5728"/>
              <a:gd name="T45" fmla="*/ 74 h 1034"/>
              <a:gd name="T46" fmla="*/ 5231 w 5728"/>
              <a:gd name="T47" fmla="*/ 84 h 1034"/>
              <a:gd name="T48" fmla="*/ 5372 w 5728"/>
              <a:gd name="T49" fmla="*/ 93 h 1034"/>
              <a:gd name="T50" fmla="*/ 5472 w 5728"/>
              <a:gd name="T51" fmla="*/ 74 h 1034"/>
              <a:gd name="T52" fmla="*/ 5592 w 5728"/>
              <a:gd name="T53" fmla="*/ 90 h 1034"/>
              <a:gd name="T54" fmla="*/ 5720 w 5728"/>
              <a:gd name="T55" fmla="*/ 98 h 1034"/>
              <a:gd name="T56" fmla="*/ 5728 w 5728"/>
              <a:gd name="T57" fmla="*/ 1010 h 1034"/>
              <a:gd name="T58" fmla="*/ 5376 w 5728"/>
              <a:gd name="T59" fmla="*/ 970 h 1034"/>
              <a:gd name="T60" fmla="*/ 4936 w 5728"/>
              <a:gd name="T61" fmla="*/ 994 h 1034"/>
              <a:gd name="T62" fmla="*/ 4520 w 5728"/>
              <a:gd name="T63" fmla="*/ 1018 h 1034"/>
              <a:gd name="T64" fmla="*/ 4184 w 5728"/>
              <a:gd name="T65" fmla="*/ 1010 h 1034"/>
              <a:gd name="T66" fmla="*/ 3864 w 5728"/>
              <a:gd name="T67" fmla="*/ 986 h 1034"/>
              <a:gd name="T68" fmla="*/ 3672 w 5728"/>
              <a:gd name="T69" fmla="*/ 970 h 1034"/>
              <a:gd name="T70" fmla="*/ 3400 w 5728"/>
              <a:gd name="T71" fmla="*/ 994 h 1034"/>
              <a:gd name="T72" fmla="*/ 3184 w 5728"/>
              <a:gd name="T73" fmla="*/ 1002 h 1034"/>
              <a:gd name="T74" fmla="*/ 2944 w 5728"/>
              <a:gd name="T75" fmla="*/ 1018 h 1034"/>
              <a:gd name="T76" fmla="*/ 2496 w 5728"/>
              <a:gd name="T77" fmla="*/ 1018 h 1034"/>
              <a:gd name="T78" fmla="*/ 2256 w 5728"/>
              <a:gd name="T79" fmla="*/ 1002 h 1034"/>
              <a:gd name="T80" fmla="*/ 2032 w 5728"/>
              <a:gd name="T81" fmla="*/ 994 h 1034"/>
              <a:gd name="T82" fmla="*/ 1824 w 5728"/>
              <a:gd name="T83" fmla="*/ 986 h 1034"/>
              <a:gd name="T84" fmla="*/ 1592 w 5728"/>
              <a:gd name="T85" fmla="*/ 970 h 1034"/>
              <a:gd name="T86" fmla="*/ 1296 w 5728"/>
              <a:gd name="T87" fmla="*/ 978 h 1034"/>
              <a:gd name="T88" fmla="*/ 1088 w 5728"/>
              <a:gd name="T89" fmla="*/ 986 h 1034"/>
              <a:gd name="T90" fmla="*/ 896 w 5728"/>
              <a:gd name="T91" fmla="*/ 1018 h 1034"/>
              <a:gd name="T92" fmla="*/ 672 w 5728"/>
              <a:gd name="T93" fmla="*/ 1018 h 1034"/>
              <a:gd name="T94" fmla="*/ 512 w 5728"/>
              <a:gd name="T95" fmla="*/ 1034 h 1034"/>
              <a:gd name="T96" fmla="*/ 376 w 5728"/>
              <a:gd name="T97" fmla="*/ 1018 h 1034"/>
              <a:gd name="T98" fmla="*/ 256 w 5728"/>
              <a:gd name="T99" fmla="*/ 1026 h 1034"/>
              <a:gd name="T100" fmla="*/ 176 w 5728"/>
              <a:gd name="T101" fmla="*/ 1010 h 1034"/>
              <a:gd name="T102" fmla="*/ 0 w 5728"/>
              <a:gd name="T103" fmla="*/ 1000 h 10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8"/>
              <a:gd name="T157" fmla="*/ 0 h 1034"/>
              <a:gd name="T158" fmla="*/ 5728 w 5728"/>
              <a:gd name="T159" fmla="*/ 1034 h 10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8" h="1034">
                <a:moveTo>
                  <a:pt x="0" y="1000"/>
                </a:moveTo>
                <a:lnTo>
                  <a:pt x="0" y="264"/>
                </a:lnTo>
                <a:lnTo>
                  <a:pt x="28" y="262"/>
                </a:lnTo>
                <a:lnTo>
                  <a:pt x="66" y="132"/>
                </a:lnTo>
                <a:lnTo>
                  <a:pt x="245" y="96"/>
                </a:lnTo>
                <a:lnTo>
                  <a:pt x="437" y="117"/>
                </a:lnTo>
                <a:lnTo>
                  <a:pt x="818" y="60"/>
                </a:lnTo>
                <a:lnTo>
                  <a:pt x="1073" y="51"/>
                </a:lnTo>
                <a:lnTo>
                  <a:pt x="1322" y="72"/>
                </a:lnTo>
                <a:lnTo>
                  <a:pt x="1910" y="108"/>
                </a:lnTo>
                <a:lnTo>
                  <a:pt x="2111" y="54"/>
                </a:lnTo>
                <a:lnTo>
                  <a:pt x="2381" y="48"/>
                </a:lnTo>
                <a:lnTo>
                  <a:pt x="2504" y="30"/>
                </a:lnTo>
                <a:lnTo>
                  <a:pt x="2693" y="0"/>
                </a:lnTo>
                <a:lnTo>
                  <a:pt x="2897" y="6"/>
                </a:lnTo>
                <a:lnTo>
                  <a:pt x="3137" y="6"/>
                </a:lnTo>
                <a:lnTo>
                  <a:pt x="3512" y="18"/>
                </a:lnTo>
                <a:lnTo>
                  <a:pt x="3664" y="74"/>
                </a:lnTo>
                <a:lnTo>
                  <a:pt x="3929" y="39"/>
                </a:lnTo>
                <a:lnTo>
                  <a:pt x="4169" y="3"/>
                </a:lnTo>
                <a:lnTo>
                  <a:pt x="4472" y="24"/>
                </a:lnTo>
                <a:lnTo>
                  <a:pt x="4718" y="60"/>
                </a:lnTo>
                <a:lnTo>
                  <a:pt x="4928" y="74"/>
                </a:lnTo>
                <a:lnTo>
                  <a:pt x="5231" y="84"/>
                </a:lnTo>
                <a:lnTo>
                  <a:pt x="5372" y="93"/>
                </a:lnTo>
                <a:lnTo>
                  <a:pt x="5472" y="74"/>
                </a:lnTo>
                <a:lnTo>
                  <a:pt x="5592" y="90"/>
                </a:lnTo>
                <a:lnTo>
                  <a:pt x="5720" y="98"/>
                </a:lnTo>
                <a:lnTo>
                  <a:pt x="5728" y="1010"/>
                </a:lnTo>
                <a:lnTo>
                  <a:pt x="5376" y="970"/>
                </a:lnTo>
                <a:lnTo>
                  <a:pt x="4936" y="994"/>
                </a:lnTo>
                <a:lnTo>
                  <a:pt x="4520" y="1018"/>
                </a:lnTo>
                <a:lnTo>
                  <a:pt x="4184" y="1010"/>
                </a:lnTo>
                <a:lnTo>
                  <a:pt x="3864" y="986"/>
                </a:lnTo>
                <a:lnTo>
                  <a:pt x="3672" y="970"/>
                </a:lnTo>
                <a:lnTo>
                  <a:pt x="3400" y="994"/>
                </a:lnTo>
                <a:lnTo>
                  <a:pt x="3184" y="1002"/>
                </a:lnTo>
                <a:lnTo>
                  <a:pt x="2944" y="1018"/>
                </a:lnTo>
                <a:lnTo>
                  <a:pt x="2496" y="1018"/>
                </a:lnTo>
                <a:lnTo>
                  <a:pt x="2256" y="1002"/>
                </a:lnTo>
                <a:lnTo>
                  <a:pt x="2032" y="994"/>
                </a:lnTo>
                <a:lnTo>
                  <a:pt x="1824" y="986"/>
                </a:lnTo>
                <a:lnTo>
                  <a:pt x="1592" y="970"/>
                </a:lnTo>
                <a:lnTo>
                  <a:pt x="1296" y="978"/>
                </a:lnTo>
                <a:lnTo>
                  <a:pt x="1088" y="986"/>
                </a:lnTo>
                <a:lnTo>
                  <a:pt x="896" y="1018"/>
                </a:lnTo>
                <a:lnTo>
                  <a:pt x="672" y="1018"/>
                </a:lnTo>
                <a:lnTo>
                  <a:pt x="512" y="1034"/>
                </a:lnTo>
                <a:lnTo>
                  <a:pt x="376" y="1018"/>
                </a:lnTo>
                <a:lnTo>
                  <a:pt x="256" y="1026"/>
                </a:lnTo>
                <a:lnTo>
                  <a:pt x="176" y="1010"/>
                </a:lnTo>
                <a:lnTo>
                  <a:pt x="0" y="1000"/>
                </a:lnTo>
                <a:close/>
              </a:path>
            </a:pathLst>
          </a:custGeom>
          <a:pattFill prst="pct80">
            <a:fgClr>
              <a:srgbClr val="DCA956"/>
            </a:fgClr>
            <a:bgClr>
              <a:srgbClr val="663300"/>
            </a:bgClr>
          </a:pattFill>
          <a:ln w="25400" cap="flat" cmpd="sng">
            <a:noFill/>
            <a:prstDash val="solid"/>
            <a:round/>
            <a:headEnd/>
            <a:tailEnd/>
          </a:ln>
        </p:spPr>
        <p:txBody>
          <a:bodyPr wrap="none" anchor="ctr"/>
          <a:lstStyle/>
          <a:p>
            <a:endParaRPr lang="en-US"/>
          </a:p>
        </p:txBody>
      </p:sp>
      <p:grpSp>
        <p:nvGrpSpPr>
          <p:cNvPr id="2" name="Group 3"/>
          <p:cNvGrpSpPr>
            <a:grpSpLocks/>
          </p:cNvGrpSpPr>
          <p:nvPr/>
        </p:nvGrpSpPr>
        <p:grpSpPr bwMode="auto">
          <a:xfrm rot="-153146">
            <a:off x="7999413" y="3355975"/>
            <a:ext cx="561975" cy="104775"/>
            <a:chOff x="3369" y="2136"/>
            <a:chExt cx="354" cy="66"/>
          </a:xfrm>
        </p:grpSpPr>
        <p:sp>
          <p:nvSpPr>
            <p:cNvPr id="33902" name="Freeform 4"/>
            <p:cNvSpPr>
              <a:spLocks/>
            </p:cNvSpPr>
            <p:nvPr/>
          </p:nvSpPr>
          <p:spPr bwMode="auto">
            <a:xfrm>
              <a:off x="3369" y="2136"/>
              <a:ext cx="354" cy="66"/>
            </a:xfrm>
            <a:custGeom>
              <a:avLst/>
              <a:gdLst>
                <a:gd name="T0" fmla="*/ 0 w 354"/>
                <a:gd name="T1" fmla="*/ 51 h 66"/>
                <a:gd name="T2" fmla="*/ 39 w 354"/>
                <a:gd name="T3" fmla="*/ 18 h 66"/>
                <a:gd name="T4" fmla="*/ 90 w 354"/>
                <a:gd name="T5" fmla="*/ 0 h 66"/>
                <a:gd name="T6" fmla="*/ 144 w 354"/>
                <a:gd name="T7" fmla="*/ 6 h 66"/>
                <a:gd name="T8" fmla="*/ 177 w 354"/>
                <a:gd name="T9" fmla="*/ 24 h 66"/>
                <a:gd name="T10" fmla="*/ 234 w 354"/>
                <a:gd name="T11" fmla="*/ 30 h 66"/>
                <a:gd name="T12" fmla="*/ 309 w 354"/>
                <a:gd name="T13" fmla="*/ 33 h 66"/>
                <a:gd name="T14" fmla="*/ 336 w 354"/>
                <a:gd name="T15" fmla="*/ 45 h 66"/>
                <a:gd name="T16" fmla="*/ 354 w 354"/>
                <a:gd name="T17" fmla="*/ 60 h 66"/>
                <a:gd name="T18" fmla="*/ 198 w 354"/>
                <a:gd name="T19" fmla="*/ 66 h 66"/>
                <a:gd name="T20" fmla="*/ 54 w 354"/>
                <a:gd name="T21" fmla="*/ 60 h 66"/>
                <a:gd name="T22" fmla="*/ 0 w 354"/>
                <a:gd name="T23" fmla="*/ 51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4"/>
                <a:gd name="T37" fmla="*/ 0 h 66"/>
                <a:gd name="T38" fmla="*/ 354 w 35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4" h="66">
                  <a:moveTo>
                    <a:pt x="0" y="51"/>
                  </a:moveTo>
                  <a:lnTo>
                    <a:pt x="39" y="18"/>
                  </a:lnTo>
                  <a:lnTo>
                    <a:pt x="90" y="0"/>
                  </a:lnTo>
                  <a:lnTo>
                    <a:pt x="144" y="6"/>
                  </a:lnTo>
                  <a:lnTo>
                    <a:pt x="177" y="24"/>
                  </a:lnTo>
                  <a:lnTo>
                    <a:pt x="234" y="30"/>
                  </a:lnTo>
                  <a:lnTo>
                    <a:pt x="309" y="33"/>
                  </a:lnTo>
                  <a:lnTo>
                    <a:pt x="336" y="45"/>
                  </a:lnTo>
                  <a:lnTo>
                    <a:pt x="354" y="60"/>
                  </a:lnTo>
                  <a:lnTo>
                    <a:pt x="198" y="66"/>
                  </a:lnTo>
                  <a:lnTo>
                    <a:pt x="54" y="60"/>
                  </a:lnTo>
                  <a:lnTo>
                    <a:pt x="0" y="51"/>
                  </a:lnTo>
                  <a:close/>
                </a:path>
              </a:pathLst>
            </a:custGeom>
            <a:gradFill rotWithShape="0">
              <a:gsLst>
                <a:gs pos="0">
                  <a:srgbClr val="00FFFF"/>
                </a:gs>
                <a:gs pos="100000">
                  <a:srgbClr val="00B2B2"/>
                </a:gs>
              </a:gsLst>
              <a:lin ang="5400000" scaled="1"/>
            </a:gradFill>
            <a:ln w="3175" cap="flat" cmpd="sng">
              <a:solidFill>
                <a:srgbClr val="0000FF"/>
              </a:solidFill>
              <a:prstDash val="solid"/>
              <a:round/>
              <a:headEnd/>
              <a:tailEnd/>
            </a:ln>
          </p:spPr>
          <p:txBody>
            <a:bodyPr wrap="none" anchor="ctr"/>
            <a:lstStyle/>
            <a:p>
              <a:endParaRPr lang="en-US"/>
            </a:p>
          </p:txBody>
        </p:sp>
        <p:sp>
          <p:nvSpPr>
            <p:cNvPr id="33903" name="Freeform 5"/>
            <p:cNvSpPr>
              <a:spLocks/>
            </p:cNvSpPr>
            <p:nvPr/>
          </p:nvSpPr>
          <p:spPr bwMode="auto">
            <a:xfrm>
              <a:off x="3426" y="2157"/>
              <a:ext cx="201" cy="30"/>
            </a:xfrm>
            <a:custGeom>
              <a:avLst/>
              <a:gdLst>
                <a:gd name="T0" fmla="*/ 0 w 201"/>
                <a:gd name="T1" fmla="*/ 21 h 30"/>
                <a:gd name="T2" fmla="*/ 42 w 201"/>
                <a:gd name="T3" fmla="*/ 0 h 30"/>
                <a:gd name="T4" fmla="*/ 78 w 201"/>
                <a:gd name="T5" fmla="*/ 6 h 30"/>
                <a:gd name="T6" fmla="*/ 120 w 201"/>
                <a:gd name="T7" fmla="*/ 21 h 30"/>
                <a:gd name="T8" fmla="*/ 201 w 201"/>
                <a:gd name="T9" fmla="*/ 27 h 30"/>
                <a:gd name="T10" fmla="*/ 96 w 201"/>
                <a:gd name="T11" fmla="*/ 30 h 30"/>
                <a:gd name="T12" fmla="*/ 42 w 201"/>
                <a:gd name="T13" fmla="*/ 24 h 30"/>
                <a:gd name="T14" fmla="*/ 0 w 201"/>
                <a:gd name="T15" fmla="*/ 21 h 30"/>
                <a:gd name="T16" fmla="*/ 0 60000 65536"/>
                <a:gd name="T17" fmla="*/ 0 60000 65536"/>
                <a:gd name="T18" fmla="*/ 0 60000 65536"/>
                <a:gd name="T19" fmla="*/ 0 60000 65536"/>
                <a:gd name="T20" fmla="*/ 0 60000 65536"/>
                <a:gd name="T21" fmla="*/ 0 60000 65536"/>
                <a:gd name="T22" fmla="*/ 0 60000 65536"/>
                <a:gd name="T23" fmla="*/ 0 60000 65536"/>
                <a:gd name="T24" fmla="*/ 0 w 201"/>
                <a:gd name="T25" fmla="*/ 0 h 30"/>
                <a:gd name="T26" fmla="*/ 201 w 20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 h="30">
                  <a:moveTo>
                    <a:pt x="0" y="21"/>
                  </a:moveTo>
                  <a:lnTo>
                    <a:pt x="42" y="0"/>
                  </a:lnTo>
                  <a:lnTo>
                    <a:pt x="78" y="6"/>
                  </a:lnTo>
                  <a:lnTo>
                    <a:pt x="120" y="21"/>
                  </a:lnTo>
                  <a:lnTo>
                    <a:pt x="201" y="27"/>
                  </a:lnTo>
                  <a:lnTo>
                    <a:pt x="96" y="30"/>
                  </a:lnTo>
                  <a:lnTo>
                    <a:pt x="42" y="24"/>
                  </a:lnTo>
                  <a:lnTo>
                    <a:pt x="0" y="21"/>
                  </a:lnTo>
                  <a:close/>
                </a:path>
              </a:pathLst>
            </a:custGeom>
            <a:solidFill>
              <a:srgbClr val="0099FF"/>
            </a:solidFill>
            <a:ln w="3175" cap="flat" cmpd="sng">
              <a:noFill/>
              <a:prstDash val="solid"/>
              <a:round/>
              <a:headEnd/>
              <a:tailEnd/>
            </a:ln>
          </p:spPr>
          <p:txBody>
            <a:bodyPr wrap="none" anchor="ctr"/>
            <a:lstStyle/>
            <a:p>
              <a:endParaRPr lang="en-US"/>
            </a:p>
          </p:txBody>
        </p:sp>
      </p:grpSp>
      <p:grpSp>
        <p:nvGrpSpPr>
          <p:cNvPr id="3" name="Group 6"/>
          <p:cNvGrpSpPr>
            <a:grpSpLocks/>
          </p:cNvGrpSpPr>
          <p:nvPr/>
        </p:nvGrpSpPr>
        <p:grpSpPr bwMode="auto">
          <a:xfrm rot="-153146">
            <a:off x="7999413" y="3355975"/>
            <a:ext cx="561975" cy="104775"/>
            <a:chOff x="3369" y="2136"/>
            <a:chExt cx="354" cy="66"/>
          </a:xfrm>
        </p:grpSpPr>
        <p:sp>
          <p:nvSpPr>
            <p:cNvPr id="33900" name="Freeform 7"/>
            <p:cNvSpPr>
              <a:spLocks/>
            </p:cNvSpPr>
            <p:nvPr/>
          </p:nvSpPr>
          <p:spPr bwMode="auto">
            <a:xfrm>
              <a:off x="3369" y="2136"/>
              <a:ext cx="354" cy="66"/>
            </a:xfrm>
            <a:custGeom>
              <a:avLst/>
              <a:gdLst>
                <a:gd name="T0" fmla="*/ 0 w 354"/>
                <a:gd name="T1" fmla="*/ 51 h 66"/>
                <a:gd name="T2" fmla="*/ 39 w 354"/>
                <a:gd name="T3" fmla="*/ 18 h 66"/>
                <a:gd name="T4" fmla="*/ 90 w 354"/>
                <a:gd name="T5" fmla="*/ 0 h 66"/>
                <a:gd name="T6" fmla="*/ 144 w 354"/>
                <a:gd name="T7" fmla="*/ 6 h 66"/>
                <a:gd name="T8" fmla="*/ 177 w 354"/>
                <a:gd name="T9" fmla="*/ 24 h 66"/>
                <a:gd name="T10" fmla="*/ 234 w 354"/>
                <a:gd name="T11" fmla="*/ 30 h 66"/>
                <a:gd name="T12" fmla="*/ 309 w 354"/>
                <a:gd name="T13" fmla="*/ 33 h 66"/>
                <a:gd name="T14" fmla="*/ 336 w 354"/>
                <a:gd name="T15" fmla="*/ 45 h 66"/>
                <a:gd name="T16" fmla="*/ 354 w 354"/>
                <a:gd name="T17" fmla="*/ 60 h 66"/>
                <a:gd name="T18" fmla="*/ 198 w 354"/>
                <a:gd name="T19" fmla="*/ 66 h 66"/>
                <a:gd name="T20" fmla="*/ 54 w 354"/>
                <a:gd name="T21" fmla="*/ 60 h 66"/>
                <a:gd name="T22" fmla="*/ 0 w 354"/>
                <a:gd name="T23" fmla="*/ 51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4"/>
                <a:gd name="T37" fmla="*/ 0 h 66"/>
                <a:gd name="T38" fmla="*/ 354 w 35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4" h="66">
                  <a:moveTo>
                    <a:pt x="0" y="51"/>
                  </a:moveTo>
                  <a:lnTo>
                    <a:pt x="39" y="18"/>
                  </a:lnTo>
                  <a:lnTo>
                    <a:pt x="90" y="0"/>
                  </a:lnTo>
                  <a:lnTo>
                    <a:pt x="144" y="6"/>
                  </a:lnTo>
                  <a:lnTo>
                    <a:pt x="177" y="24"/>
                  </a:lnTo>
                  <a:lnTo>
                    <a:pt x="234" y="30"/>
                  </a:lnTo>
                  <a:lnTo>
                    <a:pt x="309" y="33"/>
                  </a:lnTo>
                  <a:lnTo>
                    <a:pt x="336" y="45"/>
                  </a:lnTo>
                  <a:lnTo>
                    <a:pt x="354" y="60"/>
                  </a:lnTo>
                  <a:lnTo>
                    <a:pt x="198" y="66"/>
                  </a:lnTo>
                  <a:lnTo>
                    <a:pt x="54" y="60"/>
                  </a:lnTo>
                  <a:lnTo>
                    <a:pt x="0" y="51"/>
                  </a:lnTo>
                  <a:close/>
                </a:path>
              </a:pathLst>
            </a:custGeom>
            <a:gradFill rotWithShape="0">
              <a:gsLst>
                <a:gs pos="0">
                  <a:srgbClr val="00FFFF"/>
                </a:gs>
                <a:gs pos="100000">
                  <a:srgbClr val="00B2B2"/>
                </a:gs>
              </a:gsLst>
              <a:lin ang="5400000" scaled="1"/>
            </a:gradFill>
            <a:ln w="3175" cap="flat" cmpd="sng">
              <a:solidFill>
                <a:srgbClr val="0000FF"/>
              </a:solidFill>
              <a:prstDash val="solid"/>
              <a:round/>
              <a:headEnd/>
              <a:tailEnd/>
            </a:ln>
          </p:spPr>
          <p:txBody>
            <a:bodyPr wrap="none" anchor="ctr"/>
            <a:lstStyle/>
            <a:p>
              <a:endParaRPr lang="en-US"/>
            </a:p>
          </p:txBody>
        </p:sp>
        <p:sp>
          <p:nvSpPr>
            <p:cNvPr id="33901" name="Freeform 8"/>
            <p:cNvSpPr>
              <a:spLocks/>
            </p:cNvSpPr>
            <p:nvPr/>
          </p:nvSpPr>
          <p:spPr bwMode="auto">
            <a:xfrm>
              <a:off x="3426" y="2157"/>
              <a:ext cx="201" cy="30"/>
            </a:xfrm>
            <a:custGeom>
              <a:avLst/>
              <a:gdLst>
                <a:gd name="T0" fmla="*/ 0 w 201"/>
                <a:gd name="T1" fmla="*/ 21 h 30"/>
                <a:gd name="T2" fmla="*/ 42 w 201"/>
                <a:gd name="T3" fmla="*/ 0 h 30"/>
                <a:gd name="T4" fmla="*/ 78 w 201"/>
                <a:gd name="T5" fmla="*/ 6 h 30"/>
                <a:gd name="T6" fmla="*/ 120 w 201"/>
                <a:gd name="T7" fmla="*/ 21 h 30"/>
                <a:gd name="T8" fmla="*/ 201 w 201"/>
                <a:gd name="T9" fmla="*/ 27 h 30"/>
                <a:gd name="T10" fmla="*/ 96 w 201"/>
                <a:gd name="T11" fmla="*/ 30 h 30"/>
                <a:gd name="T12" fmla="*/ 42 w 201"/>
                <a:gd name="T13" fmla="*/ 24 h 30"/>
                <a:gd name="T14" fmla="*/ 0 w 201"/>
                <a:gd name="T15" fmla="*/ 21 h 30"/>
                <a:gd name="T16" fmla="*/ 0 60000 65536"/>
                <a:gd name="T17" fmla="*/ 0 60000 65536"/>
                <a:gd name="T18" fmla="*/ 0 60000 65536"/>
                <a:gd name="T19" fmla="*/ 0 60000 65536"/>
                <a:gd name="T20" fmla="*/ 0 60000 65536"/>
                <a:gd name="T21" fmla="*/ 0 60000 65536"/>
                <a:gd name="T22" fmla="*/ 0 60000 65536"/>
                <a:gd name="T23" fmla="*/ 0 60000 65536"/>
                <a:gd name="T24" fmla="*/ 0 w 201"/>
                <a:gd name="T25" fmla="*/ 0 h 30"/>
                <a:gd name="T26" fmla="*/ 201 w 20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 h="30">
                  <a:moveTo>
                    <a:pt x="0" y="21"/>
                  </a:moveTo>
                  <a:lnTo>
                    <a:pt x="42" y="0"/>
                  </a:lnTo>
                  <a:lnTo>
                    <a:pt x="78" y="6"/>
                  </a:lnTo>
                  <a:lnTo>
                    <a:pt x="120" y="21"/>
                  </a:lnTo>
                  <a:lnTo>
                    <a:pt x="201" y="27"/>
                  </a:lnTo>
                  <a:lnTo>
                    <a:pt x="96" y="30"/>
                  </a:lnTo>
                  <a:lnTo>
                    <a:pt x="42" y="24"/>
                  </a:lnTo>
                  <a:lnTo>
                    <a:pt x="0" y="21"/>
                  </a:lnTo>
                  <a:close/>
                </a:path>
              </a:pathLst>
            </a:custGeom>
            <a:solidFill>
              <a:srgbClr val="0099FF"/>
            </a:solidFill>
            <a:ln w="3175" cap="flat" cmpd="sng">
              <a:noFill/>
              <a:prstDash val="solid"/>
              <a:round/>
              <a:headEnd/>
              <a:tailEnd/>
            </a:ln>
          </p:spPr>
          <p:txBody>
            <a:bodyPr wrap="none" anchor="ctr"/>
            <a:lstStyle/>
            <a:p>
              <a:endParaRPr lang="en-US"/>
            </a:p>
          </p:txBody>
        </p:sp>
      </p:grpSp>
      <p:grpSp>
        <p:nvGrpSpPr>
          <p:cNvPr id="4" name="Group 9"/>
          <p:cNvGrpSpPr>
            <a:grpSpLocks/>
          </p:cNvGrpSpPr>
          <p:nvPr/>
        </p:nvGrpSpPr>
        <p:grpSpPr bwMode="auto">
          <a:xfrm rot="-153146">
            <a:off x="7999413" y="3355975"/>
            <a:ext cx="561975" cy="104775"/>
            <a:chOff x="3369" y="2136"/>
            <a:chExt cx="354" cy="66"/>
          </a:xfrm>
        </p:grpSpPr>
        <p:sp>
          <p:nvSpPr>
            <p:cNvPr id="33898" name="Freeform 10"/>
            <p:cNvSpPr>
              <a:spLocks/>
            </p:cNvSpPr>
            <p:nvPr/>
          </p:nvSpPr>
          <p:spPr bwMode="auto">
            <a:xfrm>
              <a:off x="3369" y="2136"/>
              <a:ext cx="354" cy="66"/>
            </a:xfrm>
            <a:custGeom>
              <a:avLst/>
              <a:gdLst>
                <a:gd name="T0" fmla="*/ 0 w 354"/>
                <a:gd name="T1" fmla="*/ 51 h 66"/>
                <a:gd name="T2" fmla="*/ 39 w 354"/>
                <a:gd name="T3" fmla="*/ 18 h 66"/>
                <a:gd name="T4" fmla="*/ 90 w 354"/>
                <a:gd name="T5" fmla="*/ 0 h 66"/>
                <a:gd name="T6" fmla="*/ 144 w 354"/>
                <a:gd name="T7" fmla="*/ 6 h 66"/>
                <a:gd name="T8" fmla="*/ 177 w 354"/>
                <a:gd name="T9" fmla="*/ 24 h 66"/>
                <a:gd name="T10" fmla="*/ 234 w 354"/>
                <a:gd name="T11" fmla="*/ 30 h 66"/>
                <a:gd name="T12" fmla="*/ 309 w 354"/>
                <a:gd name="T13" fmla="*/ 33 h 66"/>
                <a:gd name="T14" fmla="*/ 336 w 354"/>
                <a:gd name="T15" fmla="*/ 45 h 66"/>
                <a:gd name="T16" fmla="*/ 354 w 354"/>
                <a:gd name="T17" fmla="*/ 60 h 66"/>
                <a:gd name="T18" fmla="*/ 198 w 354"/>
                <a:gd name="T19" fmla="*/ 66 h 66"/>
                <a:gd name="T20" fmla="*/ 54 w 354"/>
                <a:gd name="T21" fmla="*/ 60 h 66"/>
                <a:gd name="T22" fmla="*/ 0 w 354"/>
                <a:gd name="T23" fmla="*/ 51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4"/>
                <a:gd name="T37" fmla="*/ 0 h 66"/>
                <a:gd name="T38" fmla="*/ 354 w 35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4" h="66">
                  <a:moveTo>
                    <a:pt x="0" y="51"/>
                  </a:moveTo>
                  <a:lnTo>
                    <a:pt x="39" y="18"/>
                  </a:lnTo>
                  <a:lnTo>
                    <a:pt x="90" y="0"/>
                  </a:lnTo>
                  <a:lnTo>
                    <a:pt x="144" y="6"/>
                  </a:lnTo>
                  <a:lnTo>
                    <a:pt x="177" y="24"/>
                  </a:lnTo>
                  <a:lnTo>
                    <a:pt x="234" y="30"/>
                  </a:lnTo>
                  <a:lnTo>
                    <a:pt x="309" y="33"/>
                  </a:lnTo>
                  <a:lnTo>
                    <a:pt x="336" y="45"/>
                  </a:lnTo>
                  <a:lnTo>
                    <a:pt x="354" y="60"/>
                  </a:lnTo>
                  <a:lnTo>
                    <a:pt x="198" y="66"/>
                  </a:lnTo>
                  <a:lnTo>
                    <a:pt x="54" y="60"/>
                  </a:lnTo>
                  <a:lnTo>
                    <a:pt x="0" y="51"/>
                  </a:lnTo>
                  <a:close/>
                </a:path>
              </a:pathLst>
            </a:custGeom>
            <a:gradFill rotWithShape="0">
              <a:gsLst>
                <a:gs pos="0">
                  <a:srgbClr val="00FFFF"/>
                </a:gs>
                <a:gs pos="100000">
                  <a:srgbClr val="00B2B2"/>
                </a:gs>
              </a:gsLst>
              <a:lin ang="5400000" scaled="1"/>
            </a:gradFill>
            <a:ln w="3175" cap="flat" cmpd="sng">
              <a:solidFill>
                <a:srgbClr val="0000FF"/>
              </a:solidFill>
              <a:prstDash val="solid"/>
              <a:round/>
              <a:headEnd/>
              <a:tailEnd/>
            </a:ln>
          </p:spPr>
          <p:txBody>
            <a:bodyPr wrap="none" anchor="ctr"/>
            <a:lstStyle/>
            <a:p>
              <a:endParaRPr lang="en-US"/>
            </a:p>
          </p:txBody>
        </p:sp>
        <p:sp>
          <p:nvSpPr>
            <p:cNvPr id="33899" name="Freeform 11"/>
            <p:cNvSpPr>
              <a:spLocks/>
            </p:cNvSpPr>
            <p:nvPr/>
          </p:nvSpPr>
          <p:spPr bwMode="auto">
            <a:xfrm>
              <a:off x="3426" y="2157"/>
              <a:ext cx="201" cy="30"/>
            </a:xfrm>
            <a:custGeom>
              <a:avLst/>
              <a:gdLst>
                <a:gd name="T0" fmla="*/ 0 w 201"/>
                <a:gd name="T1" fmla="*/ 21 h 30"/>
                <a:gd name="T2" fmla="*/ 42 w 201"/>
                <a:gd name="T3" fmla="*/ 0 h 30"/>
                <a:gd name="T4" fmla="*/ 78 w 201"/>
                <a:gd name="T5" fmla="*/ 6 h 30"/>
                <a:gd name="T6" fmla="*/ 120 w 201"/>
                <a:gd name="T7" fmla="*/ 21 h 30"/>
                <a:gd name="T8" fmla="*/ 201 w 201"/>
                <a:gd name="T9" fmla="*/ 27 h 30"/>
                <a:gd name="T10" fmla="*/ 96 w 201"/>
                <a:gd name="T11" fmla="*/ 30 h 30"/>
                <a:gd name="T12" fmla="*/ 42 w 201"/>
                <a:gd name="T13" fmla="*/ 24 h 30"/>
                <a:gd name="T14" fmla="*/ 0 w 201"/>
                <a:gd name="T15" fmla="*/ 21 h 30"/>
                <a:gd name="T16" fmla="*/ 0 60000 65536"/>
                <a:gd name="T17" fmla="*/ 0 60000 65536"/>
                <a:gd name="T18" fmla="*/ 0 60000 65536"/>
                <a:gd name="T19" fmla="*/ 0 60000 65536"/>
                <a:gd name="T20" fmla="*/ 0 60000 65536"/>
                <a:gd name="T21" fmla="*/ 0 60000 65536"/>
                <a:gd name="T22" fmla="*/ 0 60000 65536"/>
                <a:gd name="T23" fmla="*/ 0 60000 65536"/>
                <a:gd name="T24" fmla="*/ 0 w 201"/>
                <a:gd name="T25" fmla="*/ 0 h 30"/>
                <a:gd name="T26" fmla="*/ 201 w 20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 h="30">
                  <a:moveTo>
                    <a:pt x="0" y="21"/>
                  </a:moveTo>
                  <a:lnTo>
                    <a:pt x="42" y="0"/>
                  </a:lnTo>
                  <a:lnTo>
                    <a:pt x="78" y="6"/>
                  </a:lnTo>
                  <a:lnTo>
                    <a:pt x="120" y="21"/>
                  </a:lnTo>
                  <a:lnTo>
                    <a:pt x="201" y="27"/>
                  </a:lnTo>
                  <a:lnTo>
                    <a:pt x="96" y="30"/>
                  </a:lnTo>
                  <a:lnTo>
                    <a:pt x="42" y="24"/>
                  </a:lnTo>
                  <a:lnTo>
                    <a:pt x="0" y="21"/>
                  </a:lnTo>
                  <a:close/>
                </a:path>
              </a:pathLst>
            </a:custGeom>
            <a:solidFill>
              <a:srgbClr val="0099FF"/>
            </a:solidFill>
            <a:ln w="3175" cap="flat" cmpd="sng">
              <a:noFill/>
              <a:prstDash val="solid"/>
              <a:round/>
              <a:headEnd/>
              <a:tailEnd/>
            </a:ln>
          </p:spPr>
          <p:txBody>
            <a:bodyPr wrap="none" anchor="ctr"/>
            <a:lstStyle/>
            <a:p>
              <a:endParaRPr lang="en-US"/>
            </a:p>
          </p:txBody>
        </p:sp>
      </p:grpSp>
      <p:sp>
        <p:nvSpPr>
          <p:cNvPr id="689164" name="Freeform 12"/>
          <p:cNvSpPr>
            <a:spLocks/>
          </p:cNvSpPr>
          <p:nvPr/>
        </p:nvSpPr>
        <p:spPr bwMode="auto">
          <a:xfrm>
            <a:off x="26988" y="2738438"/>
            <a:ext cx="2840037" cy="762000"/>
          </a:xfrm>
          <a:custGeom>
            <a:avLst/>
            <a:gdLst>
              <a:gd name="T0" fmla="*/ 0 w 1789"/>
              <a:gd name="T1" fmla="*/ 465 h 480"/>
              <a:gd name="T2" fmla="*/ 166 w 1789"/>
              <a:gd name="T3" fmla="*/ 465 h 480"/>
              <a:gd name="T4" fmla="*/ 310 w 1789"/>
              <a:gd name="T5" fmla="*/ 480 h 480"/>
              <a:gd name="T6" fmla="*/ 557 w 1789"/>
              <a:gd name="T7" fmla="*/ 476 h 480"/>
              <a:gd name="T8" fmla="*/ 795 w 1789"/>
              <a:gd name="T9" fmla="*/ 465 h 480"/>
              <a:gd name="T10" fmla="*/ 873 w 1789"/>
              <a:gd name="T11" fmla="*/ 455 h 480"/>
              <a:gd name="T12" fmla="*/ 1789 w 1789"/>
              <a:gd name="T13" fmla="*/ 0 h 480"/>
              <a:gd name="T14" fmla="*/ 1 w 1789"/>
              <a:gd name="T15" fmla="*/ 3 h 480"/>
              <a:gd name="T16" fmla="*/ 0 w 1789"/>
              <a:gd name="T17" fmla="*/ 465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9"/>
              <a:gd name="T28" fmla="*/ 0 h 480"/>
              <a:gd name="T29" fmla="*/ 1789 w 1789"/>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9" h="480">
                <a:moveTo>
                  <a:pt x="0" y="465"/>
                </a:moveTo>
                <a:lnTo>
                  <a:pt x="166" y="465"/>
                </a:lnTo>
                <a:lnTo>
                  <a:pt x="310" y="480"/>
                </a:lnTo>
                <a:lnTo>
                  <a:pt x="557" y="476"/>
                </a:lnTo>
                <a:lnTo>
                  <a:pt x="795" y="465"/>
                </a:lnTo>
                <a:lnTo>
                  <a:pt x="873" y="455"/>
                </a:lnTo>
                <a:lnTo>
                  <a:pt x="1789" y="0"/>
                </a:lnTo>
                <a:lnTo>
                  <a:pt x="1" y="3"/>
                </a:lnTo>
                <a:lnTo>
                  <a:pt x="0" y="465"/>
                </a:lnTo>
                <a:close/>
              </a:path>
            </a:pathLst>
          </a:custGeom>
          <a:gradFill rotWithShape="0">
            <a:gsLst>
              <a:gs pos="0">
                <a:srgbClr val="00FFFF"/>
              </a:gs>
              <a:gs pos="100000">
                <a:srgbClr val="00B2B2"/>
              </a:gs>
            </a:gsLst>
            <a:lin ang="5400000" scaled="1"/>
          </a:gradFill>
          <a:ln w="3175" cap="flat" cmpd="sng">
            <a:noFill/>
            <a:prstDash val="solid"/>
            <a:round/>
            <a:headEnd/>
            <a:tailEnd/>
          </a:ln>
        </p:spPr>
        <p:txBody>
          <a:bodyPr wrap="none" anchor="ctr"/>
          <a:lstStyle/>
          <a:p>
            <a:endParaRPr lang="en-US"/>
          </a:p>
        </p:txBody>
      </p:sp>
      <p:sp>
        <p:nvSpPr>
          <p:cNvPr id="689165" name="Freeform 13"/>
          <p:cNvSpPr>
            <a:spLocks/>
          </p:cNvSpPr>
          <p:nvPr/>
        </p:nvSpPr>
        <p:spPr bwMode="auto">
          <a:xfrm>
            <a:off x="25400" y="2595563"/>
            <a:ext cx="3132138" cy="1452562"/>
          </a:xfrm>
          <a:custGeom>
            <a:avLst/>
            <a:gdLst>
              <a:gd name="T0" fmla="*/ 0 w 1973"/>
              <a:gd name="T1" fmla="*/ 913 h 915"/>
              <a:gd name="T2" fmla="*/ 28 w 1973"/>
              <a:gd name="T3" fmla="*/ 915 h 915"/>
              <a:gd name="T4" fmla="*/ 110 w 1973"/>
              <a:gd name="T5" fmla="*/ 597 h 915"/>
              <a:gd name="T6" fmla="*/ 482 w 1973"/>
              <a:gd name="T7" fmla="*/ 589 h 915"/>
              <a:gd name="T8" fmla="*/ 858 w 1973"/>
              <a:gd name="T9" fmla="*/ 557 h 915"/>
              <a:gd name="T10" fmla="*/ 922 w 1973"/>
              <a:gd name="T11" fmla="*/ 517 h 915"/>
              <a:gd name="T12" fmla="*/ 1973 w 1973"/>
              <a:gd name="T13" fmla="*/ 0 h 915"/>
              <a:gd name="T14" fmla="*/ 2 w 1973"/>
              <a:gd name="T15" fmla="*/ 6 h 915"/>
              <a:gd name="T16" fmla="*/ 0 w 1973"/>
              <a:gd name="T17" fmla="*/ 913 h 9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3"/>
              <a:gd name="T28" fmla="*/ 0 h 915"/>
              <a:gd name="T29" fmla="*/ 1973 w 1973"/>
              <a:gd name="T30" fmla="*/ 915 h 9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3" h="915">
                <a:moveTo>
                  <a:pt x="0" y="913"/>
                </a:moveTo>
                <a:lnTo>
                  <a:pt x="28" y="915"/>
                </a:lnTo>
                <a:lnTo>
                  <a:pt x="110" y="597"/>
                </a:lnTo>
                <a:lnTo>
                  <a:pt x="482" y="589"/>
                </a:lnTo>
                <a:lnTo>
                  <a:pt x="858" y="557"/>
                </a:lnTo>
                <a:lnTo>
                  <a:pt x="922" y="517"/>
                </a:lnTo>
                <a:lnTo>
                  <a:pt x="1973" y="0"/>
                </a:lnTo>
                <a:lnTo>
                  <a:pt x="2" y="6"/>
                </a:lnTo>
                <a:lnTo>
                  <a:pt x="0" y="913"/>
                </a:lnTo>
                <a:close/>
              </a:path>
            </a:pathLst>
          </a:custGeom>
          <a:solidFill>
            <a:srgbClr val="00FFFF"/>
          </a:solidFill>
          <a:ln w="3175" cap="flat" cmpd="sng">
            <a:noFill/>
            <a:prstDash val="solid"/>
            <a:round/>
            <a:headEnd/>
            <a:tailEnd/>
          </a:ln>
        </p:spPr>
        <p:txBody>
          <a:bodyPr wrap="none" anchor="ctr"/>
          <a:lstStyle/>
          <a:p>
            <a:endParaRPr lang="en-US"/>
          </a:p>
        </p:txBody>
      </p:sp>
      <p:sp>
        <p:nvSpPr>
          <p:cNvPr id="689166" name="Freeform 14"/>
          <p:cNvSpPr>
            <a:spLocks/>
          </p:cNvSpPr>
          <p:nvPr/>
        </p:nvSpPr>
        <p:spPr bwMode="auto">
          <a:xfrm>
            <a:off x="26988" y="2886075"/>
            <a:ext cx="2540000" cy="614363"/>
          </a:xfrm>
          <a:custGeom>
            <a:avLst/>
            <a:gdLst>
              <a:gd name="T0" fmla="*/ 0 w 1600"/>
              <a:gd name="T1" fmla="*/ 372 h 387"/>
              <a:gd name="T2" fmla="*/ 166 w 1600"/>
              <a:gd name="T3" fmla="*/ 372 h 387"/>
              <a:gd name="T4" fmla="*/ 310 w 1600"/>
              <a:gd name="T5" fmla="*/ 387 h 387"/>
              <a:gd name="T6" fmla="*/ 557 w 1600"/>
              <a:gd name="T7" fmla="*/ 383 h 387"/>
              <a:gd name="T8" fmla="*/ 795 w 1600"/>
              <a:gd name="T9" fmla="*/ 372 h 387"/>
              <a:gd name="T10" fmla="*/ 873 w 1600"/>
              <a:gd name="T11" fmla="*/ 362 h 387"/>
              <a:gd name="T12" fmla="*/ 1600 w 1600"/>
              <a:gd name="T13" fmla="*/ 3 h 387"/>
              <a:gd name="T14" fmla="*/ 1 w 1600"/>
              <a:gd name="T15" fmla="*/ 0 h 387"/>
              <a:gd name="T16" fmla="*/ 0 w 1600"/>
              <a:gd name="T17" fmla="*/ 372 h 3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0"/>
              <a:gd name="T28" fmla="*/ 0 h 387"/>
              <a:gd name="T29" fmla="*/ 1600 w 1600"/>
              <a:gd name="T30" fmla="*/ 387 h 3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0" h="387">
                <a:moveTo>
                  <a:pt x="0" y="372"/>
                </a:moveTo>
                <a:lnTo>
                  <a:pt x="166" y="372"/>
                </a:lnTo>
                <a:lnTo>
                  <a:pt x="310" y="387"/>
                </a:lnTo>
                <a:lnTo>
                  <a:pt x="557" y="383"/>
                </a:lnTo>
                <a:lnTo>
                  <a:pt x="795" y="372"/>
                </a:lnTo>
                <a:lnTo>
                  <a:pt x="873" y="362"/>
                </a:lnTo>
                <a:lnTo>
                  <a:pt x="1600" y="3"/>
                </a:lnTo>
                <a:lnTo>
                  <a:pt x="1" y="0"/>
                </a:lnTo>
                <a:lnTo>
                  <a:pt x="0" y="372"/>
                </a:lnTo>
                <a:close/>
              </a:path>
            </a:pathLst>
          </a:custGeom>
          <a:solidFill>
            <a:srgbClr val="00FFFF"/>
          </a:solidFill>
          <a:ln w="3175" cap="flat" cmpd="sng">
            <a:noFill/>
            <a:prstDash val="solid"/>
            <a:round/>
            <a:headEnd/>
            <a:tailEnd/>
          </a:ln>
        </p:spPr>
        <p:txBody>
          <a:bodyPr wrap="none" anchor="ctr"/>
          <a:lstStyle/>
          <a:p>
            <a:endParaRPr lang="en-US"/>
          </a:p>
        </p:txBody>
      </p:sp>
      <p:sp>
        <p:nvSpPr>
          <p:cNvPr id="689167" name="Freeform 15"/>
          <p:cNvSpPr>
            <a:spLocks/>
          </p:cNvSpPr>
          <p:nvPr/>
        </p:nvSpPr>
        <p:spPr bwMode="auto">
          <a:xfrm>
            <a:off x="26988" y="3033713"/>
            <a:ext cx="2239962" cy="466725"/>
          </a:xfrm>
          <a:custGeom>
            <a:avLst/>
            <a:gdLst>
              <a:gd name="T0" fmla="*/ 0 w 1411"/>
              <a:gd name="T1" fmla="*/ 279 h 294"/>
              <a:gd name="T2" fmla="*/ 166 w 1411"/>
              <a:gd name="T3" fmla="*/ 279 h 294"/>
              <a:gd name="T4" fmla="*/ 310 w 1411"/>
              <a:gd name="T5" fmla="*/ 294 h 294"/>
              <a:gd name="T6" fmla="*/ 557 w 1411"/>
              <a:gd name="T7" fmla="*/ 290 h 294"/>
              <a:gd name="T8" fmla="*/ 795 w 1411"/>
              <a:gd name="T9" fmla="*/ 279 h 294"/>
              <a:gd name="T10" fmla="*/ 873 w 1411"/>
              <a:gd name="T11" fmla="*/ 269 h 294"/>
              <a:gd name="T12" fmla="*/ 1411 w 1411"/>
              <a:gd name="T13" fmla="*/ 0 h 294"/>
              <a:gd name="T14" fmla="*/ 1 w 1411"/>
              <a:gd name="T15" fmla="*/ 6 h 294"/>
              <a:gd name="T16" fmla="*/ 0 w 1411"/>
              <a:gd name="T17" fmla="*/ 279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1"/>
              <a:gd name="T28" fmla="*/ 0 h 294"/>
              <a:gd name="T29" fmla="*/ 1411 w 1411"/>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1" h="294">
                <a:moveTo>
                  <a:pt x="0" y="279"/>
                </a:moveTo>
                <a:lnTo>
                  <a:pt x="166" y="279"/>
                </a:lnTo>
                <a:lnTo>
                  <a:pt x="310" y="294"/>
                </a:lnTo>
                <a:lnTo>
                  <a:pt x="557" y="290"/>
                </a:lnTo>
                <a:lnTo>
                  <a:pt x="795" y="279"/>
                </a:lnTo>
                <a:lnTo>
                  <a:pt x="873" y="269"/>
                </a:lnTo>
                <a:lnTo>
                  <a:pt x="1411" y="0"/>
                </a:lnTo>
                <a:lnTo>
                  <a:pt x="1" y="6"/>
                </a:lnTo>
                <a:lnTo>
                  <a:pt x="0" y="279"/>
                </a:lnTo>
                <a:close/>
              </a:path>
            </a:pathLst>
          </a:custGeom>
          <a:solidFill>
            <a:srgbClr val="00FFFF"/>
          </a:solidFill>
          <a:ln w="3175" cap="flat" cmpd="sng">
            <a:noFill/>
            <a:prstDash val="solid"/>
            <a:round/>
            <a:headEnd/>
            <a:tailEnd/>
          </a:ln>
        </p:spPr>
        <p:txBody>
          <a:bodyPr wrap="none" anchor="ctr"/>
          <a:lstStyle/>
          <a:p>
            <a:endParaRPr lang="en-US"/>
          </a:p>
        </p:txBody>
      </p:sp>
      <p:sp>
        <p:nvSpPr>
          <p:cNvPr id="689168" name="Freeform 16"/>
          <p:cNvSpPr>
            <a:spLocks/>
          </p:cNvSpPr>
          <p:nvPr/>
        </p:nvSpPr>
        <p:spPr bwMode="auto">
          <a:xfrm>
            <a:off x="26988" y="3167063"/>
            <a:ext cx="1978025" cy="333375"/>
          </a:xfrm>
          <a:custGeom>
            <a:avLst/>
            <a:gdLst>
              <a:gd name="T0" fmla="*/ 0 w 1246"/>
              <a:gd name="T1" fmla="*/ 195 h 210"/>
              <a:gd name="T2" fmla="*/ 166 w 1246"/>
              <a:gd name="T3" fmla="*/ 195 h 210"/>
              <a:gd name="T4" fmla="*/ 310 w 1246"/>
              <a:gd name="T5" fmla="*/ 210 h 210"/>
              <a:gd name="T6" fmla="*/ 557 w 1246"/>
              <a:gd name="T7" fmla="*/ 206 h 210"/>
              <a:gd name="T8" fmla="*/ 795 w 1246"/>
              <a:gd name="T9" fmla="*/ 195 h 210"/>
              <a:gd name="T10" fmla="*/ 873 w 1246"/>
              <a:gd name="T11" fmla="*/ 185 h 210"/>
              <a:gd name="T12" fmla="*/ 1246 w 1246"/>
              <a:gd name="T13" fmla="*/ 0 h 210"/>
              <a:gd name="T14" fmla="*/ 1 w 1246"/>
              <a:gd name="T15" fmla="*/ 0 h 210"/>
              <a:gd name="T16" fmla="*/ 0 w 1246"/>
              <a:gd name="T17" fmla="*/ 195 h 2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6"/>
              <a:gd name="T28" fmla="*/ 0 h 210"/>
              <a:gd name="T29" fmla="*/ 1246 w 1246"/>
              <a:gd name="T30" fmla="*/ 210 h 2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6" h="210">
                <a:moveTo>
                  <a:pt x="0" y="195"/>
                </a:moveTo>
                <a:lnTo>
                  <a:pt x="166" y="195"/>
                </a:lnTo>
                <a:lnTo>
                  <a:pt x="310" y="210"/>
                </a:lnTo>
                <a:lnTo>
                  <a:pt x="557" y="206"/>
                </a:lnTo>
                <a:lnTo>
                  <a:pt x="795" y="195"/>
                </a:lnTo>
                <a:lnTo>
                  <a:pt x="873" y="185"/>
                </a:lnTo>
                <a:lnTo>
                  <a:pt x="1246" y="0"/>
                </a:lnTo>
                <a:lnTo>
                  <a:pt x="1" y="0"/>
                </a:lnTo>
                <a:lnTo>
                  <a:pt x="0" y="195"/>
                </a:lnTo>
                <a:close/>
              </a:path>
            </a:pathLst>
          </a:custGeom>
          <a:solidFill>
            <a:srgbClr val="00FFFF"/>
          </a:solidFill>
          <a:ln w="3175" cap="flat" cmpd="sng">
            <a:noFill/>
            <a:prstDash val="solid"/>
            <a:round/>
            <a:headEnd/>
            <a:tailEnd/>
          </a:ln>
        </p:spPr>
        <p:txBody>
          <a:bodyPr wrap="none" anchor="ctr"/>
          <a:lstStyle/>
          <a:p>
            <a:endParaRPr lang="en-US"/>
          </a:p>
        </p:txBody>
      </p:sp>
      <p:sp>
        <p:nvSpPr>
          <p:cNvPr id="689169" name="Freeform 17"/>
          <p:cNvSpPr>
            <a:spLocks/>
          </p:cNvSpPr>
          <p:nvPr/>
        </p:nvSpPr>
        <p:spPr bwMode="auto">
          <a:xfrm>
            <a:off x="28575" y="3305175"/>
            <a:ext cx="1690688" cy="747713"/>
          </a:xfrm>
          <a:custGeom>
            <a:avLst/>
            <a:gdLst>
              <a:gd name="T0" fmla="*/ 24 w 1065"/>
              <a:gd name="T1" fmla="*/ 471 h 471"/>
              <a:gd name="T2" fmla="*/ 111 w 1065"/>
              <a:gd name="T3" fmla="*/ 150 h 471"/>
              <a:gd name="T4" fmla="*/ 309 w 1065"/>
              <a:gd name="T5" fmla="*/ 123 h 471"/>
              <a:gd name="T6" fmla="*/ 556 w 1065"/>
              <a:gd name="T7" fmla="*/ 119 h 471"/>
              <a:gd name="T8" fmla="*/ 794 w 1065"/>
              <a:gd name="T9" fmla="*/ 108 h 471"/>
              <a:gd name="T10" fmla="*/ 872 w 1065"/>
              <a:gd name="T11" fmla="*/ 98 h 471"/>
              <a:gd name="T12" fmla="*/ 1065 w 1065"/>
              <a:gd name="T13" fmla="*/ 0 h 471"/>
              <a:gd name="T14" fmla="*/ 0 w 1065"/>
              <a:gd name="T15" fmla="*/ 0 h 471"/>
              <a:gd name="T16" fmla="*/ 0 w 1065"/>
              <a:gd name="T17" fmla="*/ 471 h 471"/>
              <a:gd name="T18" fmla="*/ 24 w 1065"/>
              <a:gd name="T19" fmla="*/ 471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5"/>
              <a:gd name="T31" fmla="*/ 0 h 471"/>
              <a:gd name="T32" fmla="*/ 1065 w 1065"/>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5" h="471">
                <a:moveTo>
                  <a:pt x="24" y="471"/>
                </a:moveTo>
                <a:lnTo>
                  <a:pt x="111" y="150"/>
                </a:lnTo>
                <a:lnTo>
                  <a:pt x="309" y="123"/>
                </a:lnTo>
                <a:lnTo>
                  <a:pt x="556" y="119"/>
                </a:lnTo>
                <a:lnTo>
                  <a:pt x="794" y="108"/>
                </a:lnTo>
                <a:lnTo>
                  <a:pt x="872" y="98"/>
                </a:lnTo>
                <a:lnTo>
                  <a:pt x="1065" y="0"/>
                </a:lnTo>
                <a:lnTo>
                  <a:pt x="0" y="0"/>
                </a:lnTo>
                <a:lnTo>
                  <a:pt x="0" y="471"/>
                </a:lnTo>
                <a:lnTo>
                  <a:pt x="24" y="471"/>
                </a:lnTo>
                <a:close/>
              </a:path>
            </a:pathLst>
          </a:custGeom>
          <a:solidFill>
            <a:srgbClr val="00FFFF"/>
          </a:solidFill>
          <a:ln w="3175" cap="flat" cmpd="sng">
            <a:noFill/>
            <a:prstDash val="solid"/>
            <a:round/>
            <a:headEnd/>
            <a:tailEnd/>
          </a:ln>
        </p:spPr>
        <p:txBody>
          <a:bodyPr wrap="none" anchor="ctr"/>
          <a:lstStyle/>
          <a:p>
            <a:endParaRPr lang="en-US"/>
          </a:p>
        </p:txBody>
      </p:sp>
      <p:sp>
        <p:nvSpPr>
          <p:cNvPr id="689170" name="Freeform 18"/>
          <p:cNvSpPr>
            <a:spLocks/>
          </p:cNvSpPr>
          <p:nvPr/>
        </p:nvSpPr>
        <p:spPr bwMode="auto">
          <a:xfrm>
            <a:off x="19050" y="3543300"/>
            <a:ext cx="195263" cy="504825"/>
          </a:xfrm>
          <a:custGeom>
            <a:avLst/>
            <a:gdLst>
              <a:gd name="T0" fmla="*/ 0 w 123"/>
              <a:gd name="T1" fmla="*/ 318 h 318"/>
              <a:gd name="T2" fmla="*/ 36 w 123"/>
              <a:gd name="T3" fmla="*/ 315 h 318"/>
              <a:gd name="T4" fmla="*/ 123 w 123"/>
              <a:gd name="T5" fmla="*/ 0 h 318"/>
              <a:gd name="T6" fmla="*/ 6 w 123"/>
              <a:gd name="T7" fmla="*/ 0 h 318"/>
              <a:gd name="T8" fmla="*/ 0 w 123"/>
              <a:gd name="T9" fmla="*/ 318 h 318"/>
              <a:gd name="T10" fmla="*/ 0 60000 65536"/>
              <a:gd name="T11" fmla="*/ 0 60000 65536"/>
              <a:gd name="T12" fmla="*/ 0 60000 65536"/>
              <a:gd name="T13" fmla="*/ 0 60000 65536"/>
              <a:gd name="T14" fmla="*/ 0 60000 65536"/>
              <a:gd name="T15" fmla="*/ 0 w 123"/>
              <a:gd name="T16" fmla="*/ 0 h 318"/>
              <a:gd name="T17" fmla="*/ 123 w 123"/>
              <a:gd name="T18" fmla="*/ 318 h 318"/>
            </a:gdLst>
            <a:ahLst/>
            <a:cxnLst>
              <a:cxn ang="T10">
                <a:pos x="T0" y="T1"/>
              </a:cxn>
              <a:cxn ang="T11">
                <a:pos x="T2" y="T3"/>
              </a:cxn>
              <a:cxn ang="T12">
                <a:pos x="T4" y="T5"/>
              </a:cxn>
              <a:cxn ang="T13">
                <a:pos x="T6" y="T7"/>
              </a:cxn>
              <a:cxn ang="T14">
                <a:pos x="T8" y="T9"/>
              </a:cxn>
            </a:cxnLst>
            <a:rect l="T15" t="T16" r="T17" b="T18"/>
            <a:pathLst>
              <a:path w="123" h="318">
                <a:moveTo>
                  <a:pt x="0" y="318"/>
                </a:moveTo>
                <a:lnTo>
                  <a:pt x="36" y="315"/>
                </a:lnTo>
                <a:lnTo>
                  <a:pt x="123" y="0"/>
                </a:lnTo>
                <a:lnTo>
                  <a:pt x="6" y="0"/>
                </a:lnTo>
                <a:lnTo>
                  <a:pt x="0" y="318"/>
                </a:lnTo>
                <a:close/>
              </a:path>
            </a:pathLst>
          </a:custGeom>
          <a:gradFill rotWithShape="0">
            <a:gsLst>
              <a:gs pos="0">
                <a:srgbClr val="00FFFF"/>
              </a:gs>
              <a:gs pos="100000">
                <a:srgbClr val="006565"/>
              </a:gs>
            </a:gsLst>
            <a:lin ang="5400000" scaled="1"/>
          </a:gradFill>
          <a:ln w="3175" cap="flat" cmpd="sng">
            <a:noFill/>
            <a:prstDash val="solid"/>
            <a:round/>
            <a:headEnd/>
            <a:tailEnd/>
          </a:ln>
        </p:spPr>
        <p:txBody>
          <a:bodyPr wrap="none" anchor="ctr"/>
          <a:lstStyle/>
          <a:p>
            <a:endParaRPr lang="en-US"/>
          </a:p>
        </p:txBody>
      </p:sp>
      <p:sp>
        <p:nvSpPr>
          <p:cNvPr id="33805" name="Freeform 19"/>
          <p:cNvSpPr>
            <a:spLocks/>
          </p:cNvSpPr>
          <p:nvPr/>
        </p:nvSpPr>
        <p:spPr bwMode="auto">
          <a:xfrm>
            <a:off x="25400" y="5156200"/>
            <a:ext cx="9097963" cy="660400"/>
          </a:xfrm>
          <a:custGeom>
            <a:avLst/>
            <a:gdLst>
              <a:gd name="T0" fmla="*/ 0 w 5731"/>
              <a:gd name="T1" fmla="*/ 414 h 416"/>
              <a:gd name="T2" fmla="*/ 0 w 5731"/>
              <a:gd name="T3" fmla="*/ 14 h 416"/>
              <a:gd name="T4" fmla="*/ 268 w 5731"/>
              <a:gd name="T5" fmla="*/ 40 h 416"/>
              <a:gd name="T6" fmla="*/ 580 w 5731"/>
              <a:gd name="T7" fmla="*/ 56 h 416"/>
              <a:gd name="T8" fmla="*/ 980 w 5731"/>
              <a:gd name="T9" fmla="*/ 32 h 416"/>
              <a:gd name="T10" fmla="*/ 1356 w 5731"/>
              <a:gd name="T11" fmla="*/ 0 h 416"/>
              <a:gd name="T12" fmla="*/ 1820 w 5731"/>
              <a:gd name="T13" fmla="*/ 16 h 416"/>
              <a:gd name="T14" fmla="*/ 2284 w 5731"/>
              <a:gd name="T15" fmla="*/ 40 h 416"/>
              <a:gd name="T16" fmla="*/ 2740 w 5731"/>
              <a:gd name="T17" fmla="*/ 48 h 416"/>
              <a:gd name="T18" fmla="*/ 3164 w 5731"/>
              <a:gd name="T19" fmla="*/ 32 h 416"/>
              <a:gd name="T20" fmla="*/ 3724 w 5731"/>
              <a:gd name="T21" fmla="*/ 0 h 416"/>
              <a:gd name="T22" fmla="*/ 4292 w 5731"/>
              <a:gd name="T23" fmla="*/ 40 h 416"/>
              <a:gd name="T24" fmla="*/ 4700 w 5731"/>
              <a:gd name="T25" fmla="*/ 40 h 416"/>
              <a:gd name="T26" fmla="*/ 5028 w 5731"/>
              <a:gd name="T27" fmla="*/ 16 h 416"/>
              <a:gd name="T28" fmla="*/ 5460 w 5731"/>
              <a:gd name="T29" fmla="*/ 0 h 416"/>
              <a:gd name="T30" fmla="*/ 5731 w 5731"/>
              <a:gd name="T31" fmla="*/ 22 h 416"/>
              <a:gd name="T32" fmla="*/ 5728 w 5731"/>
              <a:gd name="T33" fmla="*/ 400 h 416"/>
              <a:gd name="T34" fmla="*/ 2568 w 5731"/>
              <a:gd name="T35" fmla="*/ 416 h 416"/>
              <a:gd name="T36" fmla="*/ 0 w 5731"/>
              <a:gd name="T37" fmla="*/ 414 h 4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31"/>
              <a:gd name="T58" fmla="*/ 0 h 416"/>
              <a:gd name="T59" fmla="*/ 5731 w 5731"/>
              <a:gd name="T60" fmla="*/ 416 h 4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31" h="416">
                <a:moveTo>
                  <a:pt x="0" y="414"/>
                </a:moveTo>
                <a:lnTo>
                  <a:pt x="0" y="14"/>
                </a:lnTo>
                <a:lnTo>
                  <a:pt x="268" y="40"/>
                </a:lnTo>
                <a:lnTo>
                  <a:pt x="580" y="56"/>
                </a:lnTo>
                <a:lnTo>
                  <a:pt x="980" y="32"/>
                </a:lnTo>
                <a:lnTo>
                  <a:pt x="1356" y="0"/>
                </a:lnTo>
                <a:lnTo>
                  <a:pt x="1820" y="16"/>
                </a:lnTo>
                <a:lnTo>
                  <a:pt x="2284" y="40"/>
                </a:lnTo>
                <a:lnTo>
                  <a:pt x="2740" y="48"/>
                </a:lnTo>
                <a:lnTo>
                  <a:pt x="3164" y="32"/>
                </a:lnTo>
                <a:lnTo>
                  <a:pt x="3724" y="0"/>
                </a:lnTo>
                <a:lnTo>
                  <a:pt x="4292" y="40"/>
                </a:lnTo>
                <a:lnTo>
                  <a:pt x="4700" y="40"/>
                </a:lnTo>
                <a:lnTo>
                  <a:pt x="5028" y="16"/>
                </a:lnTo>
                <a:lnTo>
                  <a:pt x="5460" y="0"/>
                </a:lnTo>
                <a:lnTo>
                  <a:pt x="5731" y="22"/>
                </a:lnTo>
                <a:lnTo>
                  <a:pt x="5728" y="400"/>
                </a:lnTo>
                <a:lnTo>
                  <a:pt x="2568" y="416"/>
                </a:lnTo>
                <a:lnTo>
                  <a:pt x="0" y="414"/>
                </a:lnTo>
                <a:close/>
              </a:path>
            </a:pathLst>
          </a:custGeom>
          <a:gradFill rotWithShape="0">
            <a:gsLst>
              <a:gs pos="0">
                <a:srgbClr val="4A4A4A"/>
              </a:gs>
              <a:gs pos="100000">
                <a:srgbClr val="969696"/>
              </a:gs>
            </a:gsLst>
            <a:lin ang="5400000" scaled="1"/>
          </a:gradFill>
          <a:ln w="12700" cap="flat" cmpd="sng">
            <a:noFill/>
            <a:prstDash val="solid"/>
            <a:round/>
            <a:headEnd/>
            <a:tailEnd/>
          </a:ln>
        </p:spPr>
        <p:txBody>
          <a:bodyPr wrap="none" anchor="ctr"/>
          <a:lstStyle/>
          <a:p>
            <a:endParaRPr lang="en-US"/>
          </a:p>
        </p:txBody>
      </p:sp>
      <p:grpSp>
        <p:nvGrpSpPr>
          <p:cNvPr id="5" name="Group 20"/>
          <p:cNvGrpSpPr>
            <a:grpSpLocks/>
          </p:cNvGrpSpPr>
          <p:nvPr/>
        </p:nvGrpSpPr>
        <p:grpSpPr bwMode="auto">
          <a:xfrm>
            <a:off x="33338" y="2490788"/>
            <a:ext cx="3124200" cy="182562"/>
            <a:chOff x="21" y="1563"/>
            <a:chExt cx="1968" cy="115"/>
          </a:xfrm>
        </p:grpSpPr>
        <p:sp>
          <p:nvSpPr>
            <p:cNvPr id="33892" name="Freeform 21"/>
            <p:cNvSpPr>
              <a:spLocks/>
            </p:cNvSpPr>
            <p:nvPr/>
          </p:nvSpPr>
          <p:spPr bwMode="auto">
            <a:xfrm>
              <a:off x="21" y="1637"/>
              <a:ext cx="1968" cy="1"/>
            </a:xfrm>
            <a:custGeom>
              <a:avLst/>
              <a:gdLst>
                <a:gd name="T0" fmla="*/ 1968 w 1968"/>
                <a:gd name="T1" fmla="*/ 1 h 1"/>
                <a:gd name="T2" fmla="*/ 0 w 1968"/>
                <a:gd name="T3" fmla="*/ 0 h 1"/>
                <a:gd name="T4" fmla="*/ 0 60000 65536"/>
                <a:gd name="T5" fmla="*/ 0 60000 65536"/>
                <a:gd name="T6" fmla="*/ 0 w 1968"/>
                <a:gd name="T7" fmla="*/ 0 h 1"/>
                <a:gd name="T8" fmla="*/ 1968 w 1968"/>
                <a:gd name="T9" fmla="*/ 1 h 1"/>
              </a:gdLst>
              <a:ahLst/>
              <a:cxnLst>
                <a:cxn ang="T4">
                  <a:pos x="T0" y="T1"/>
                </a:cxn>
                <a:cxn ang="T5">
                  <a:pos x="T2" y="T3"/>
                </a:cxn>
              </a:cxnLst>
              <a:rect l="T6" t="T7" r="T8" b="T9"/>
              <a:pathLst>
                <a:path w="1968" h="1">
                  <a:moveTo>
                    <a:pt x="1968" y="1"/>
                  </a:moveTo>
                  <a:lnTo>
                    <a:pt x="0" y="0"/>
                  </a:lnTo>
                </a:path>
              </a:pathLst>
            </a:custGeom>
            <a:noFill/>
            <a:ln w="31750">
              <a:solidFill>
                <a:srgbClr val="0000FF"/>
              </a:solidFill>
              <a:prstDash val="lgDashDotDot"/>
              <a:round/>
              <a:headEnd/>
              <a:tailEnd/>
            </a:ln>
          </p:spPr>
          <p:txBody>
            <a:bodyPr wrap="none" anchor="ctr"/>
            <a:lstStyle/>
            <a:p>
              <a:endParaRPr lang="en-US"/>
            </a:p>
          </p:txBody>
        </p:sp>
        <p:grpSp>
          <p:nvGrpSpPr>
            <p:cNvPr id="6" name="Group 22"/>
            <p:cNvGrpSpPr>
              <a:grpSpLocks/>
            </p:cNvGrpSpPr>
            <p:nvPr/>
          </p:nvGrpSpPr>
          <p:grpSpPr bwMode="auto">
            <a:xfrm>
              <a:off x="417" y="1563"/>
              <a:ext cx="73" cy="115"/>
              <a:chOff x="394" y="1713"/>
              <a:chExt cx="91" cy="143"/>
            </a:xfrm>
          </p:grpSpPr>
          <p:sp>
            <p:nvSpPr>
              <p:cNvPr id="33894" name="AutoShape 23"/>
              <p:cNvSpPr>
                <a:spLocks noChangeArrowheads="1"/>
              </p:cNvSpPr>
              <p:nvPr/>
            </p:nvSpPr>
            <p:spPr bwMode="auto">
              <a:xfrm>
                <a:off x="394" y="1713"/>
                <a:ext cx="91" cy="91"/>
              </a:xfrm>
              <a:prstGeom prst="flowChartMerge">
                <a:avLst/>
              </a:prstGeom>
              <a:solidFill>
                <a:srgbClr val="00CCFF"/>
              </a:solidFill>
              <a:ln w="9525">
                <a:solidFill>
                  <a:schemeClr val="bg2"/>
                </a:solidFill>
                <a:miter lim="800000"/>
                <a:headEnd/>
                <a:tailEnd/>
              </a:ln>
            </p:spPr>
            <p:txBody>
              <a:bodyPr wrap="none" anchor="ctr"/>
              <a:lstStyle/>
              <a:p>
                <a:endParaRPr lang="en-US"/>
              </a:p>
            </p:txBody>
          </p:sp>
          <p:sp>
            <p:nvSpPr>
              <p:cNvPr id="33895" name="Line 24"/>
              <p:cNvSpPr>
                <a:spLocks noChangeShapeType="1"/>
              </p:cNvSpPr>
              <p:nvPr/>
            </p:nvSpPr>
            <p:spPr bwMode="auto">
              <a:xfrm>
                <a:off x="414" y="1822"/>
                <a:ext cx="57" cy="0"/>
              </a:xfrm>
              <a:prstGeom prst="line">
                <a:avLst/>
              </a:prstGeom>
              <a:noFill/>
              <a:ln w="9525">
                <a:solidFill>
                  <a:srgbClr val="000000"/>
                </a:solidFill>
                <a:round/>
                <a:headEnd/>
                <a:tailEnd/>
              </a:ln>
            </p:spPr>
            <p:txBody>
              <a:bodyPr wrap="none" anchor="ctr"/>
              <a:lstStyle/>
              <a:p>
                <a:endParaRPr lang="en-US"/>
              </a:p>
            </p:txBody>
          </p:sp>
          <p:sp>
            <p:nvSpPr>
              <p:cNvPr id="33896" name="Line 25"/>
              <p:cNvSpPr>
                <a:spLocks noChangeShapeType="1"/>
              </p:cNvSpPr>
              <p:nvPr/>
            </p:nvSpPr>
            <p:spPr bwMode="auto">
              <a:xfrm>
                <a:off x="421" y="1840"/>
                <a:ext cx="41" cy="0"/>
              </a:xfrm>
              <a:prstGeom prst="line">
                <a:avLst/>
              </a:prstGeom>
              <a:noFill/>
              <a:ln w="9525">
                <a:solidFill>
                  <a:srgbClr val="000000"/>
                </a:solidFill>
                <a:round/>
                <a:headEnd/>
                <a:tailEnd/>
              </a:ln>
            </p:spPr>
            <p:txBody>
              <a:bodyPr wrap="none" anchor="ctr"/>
              <a:lstStyle/>
              <a:p>
                <a:endParaRPr lang="en-US"/>
              </a:p>
            </p:txBody>
          </p:sp>
          <p:sp>
            <p:nvSpPr>
              <p:cNvPr id="33897" name="Line 26"/>
              <p:cNvSpPr>
                <a:spLocks noChangeShapeType="1"/>
              </p:cNvSpPr>
              <p:nvPr/>
            </p:nvSpPr>
            <p:spPr bwMode="auto">
              <a:xfrm>
                <a:off x="432" y="1856"/>
                <a:ext cx="18" cy="0"/>
              </a:xfrm>
              <a:prstGeom prst="line">
                <a:avLst/>
              </a:prstGeom>
              <a:noFill/>
              <a:ln w="9525">
                <a:solidFill>
                  <a:srgbClr val="000000"/>
                </a:solidFill>
                <a:round/>
                <a:headEnd/>
                <a:tailEnd/>
              </a:ln>
            </p:spPr>
            <p:txBody>
              <a:bodyPr wrap="none" anchor="ctr"/>
              <a:lstStyle/>
              <a:p>
                <a:endParaRPr lang="en-US"/>
              </a:p>
            </p:txBody>
          </p:sp>
        </p:grpSp>
      </p:grpSp>
      <p:sp>
        <p:nvSpPr>
          <p:cNvPr id="33807" name="Freeform 27"/>
          <p:cNvSpPr>
            <a:spLocks/>
          </p:cNvSpPr>
          <p:nvPr/>
        </p:nvSpPr>
        <p:spPr bwMode="auto">
          <a:xfrm>
            <a:off x="63500" y="3429000"/>
            <a:ext cx="9059863" cy="615950"/>
          </a:xfrm>
          <a:custGeom>
            <a:avLst/>
            <a:gdLst>
              <a:gd name="T0" fmla="*/ 0 w 5707"/>
              <a:gd name="T1" fmla="*/ 388 h 388"/>
              <a:gd name="T2" fmla="*/ 88 w 5707"/>
              <a:gd name="T3" fmla="*/ 70 h 388"/>
              <a:gd name="T4" fmla="*/ 316 w 5707"/>
              <a:gd name="T5" fmla="*/ 40 h 388"/>
              <a:gd name="T6" fmla="*/ 664 w 5707"/>
              <a:gd name="T7" fmla="*/ 12 h 388"/>
              <a:gd name="T8" fmla="*/ 968 w 5707"/>
              <a:gd name="T9" fmla="*/ 18 h 388"/>
              <a:gd name="T10" fmla="*/ 1388 w 5707"/>
              <a:gd name="T11" fmla="*/ 24 h 388"/>
              <a:gd name="T12" fmla="*/ 1700 w 5707"/>
              <a:gd name="T13" fmla="*/ 24 h 388"/>
              <a:gd name="T14" fmla="*/ 1874 w 5707"/>
              <a:gd name="T15" fmla="*/ 21 h 388"/>
              <a:gd name="T16" fmla="*/ 2108 w 5707"/>
              <a:gd name="T17" fmla="*/ 24 h 388"/>
              <a:gd name="T18" fmla="*/ 2548 w 5707"/>
              <a:gd name="T19" fmla="*/ 24 h 388"/>
              <a:gd name="T20" fmla="*/ 2744 w 5707"/>
              <a:gd name="T21" fmla="*/ 24 h 388"/>
              <a:gd name="T22" fmla="*/ 2996 w 5707"/>
              <a:gd name="T23" fmla="*/ 21 h 388"/>
              <a:gd name="T24" fmla="*/ 3149 w 5707"/>
              <a:gd name="T25" fmla="*/ 24 h 388"/>
              <a:gd name="T26" fmla="*/ 3396 w 5707"/>
              <a:gd name="T27" fmla="*/ 16 h 388"/>
              <a:gd name="T28" fmla="*/ 3644 w 5707"/>
              <a:gd name="T29" fmla="*/ 32 h 388"/>
              <a:gd name="T30" fmla="*/ 3796 w 5707"/>
              <a:gd name="T31" fmla="*/ 16 h 388"/>
              <a:gd name="T32" fmla="*/ 3988 w 5707"/>
              <a:gd name="T33" fmla="*/ 8 h 388"/>
              <a:gd name="T34" fmla="*/ 4316 w 5707"/>
              <a:gd name="T35" fmla="*/ 16 h 388"/>
              <a:gd name="T36" fmla="*/ 4564 w 5707"/>
              <a:gd name="T37" fmla="*/ 0 h 388"/>
              <a:gd name="T38" fmla="*/ 4706 w 5707"/>
              <a:gd name="T39" fmla="*/ 9 h 388"/>
              <a:gd name="T40" fmla="*/ 4820 w 5707"/>
              <a:gd name="T41" fmla="*/ 6 h 388"/>
              <a:gd name="T42" fmla="*/ 4920 w 5707"/>
              <a:gd name="T43" fmla="*/ 14 h 388"/>
              <a:gd name="T44" fmla="*/ 5112 w 5707"/>
              <a:gd name="T45" fmla="*/ 26 h 388"/>
              <a:gd name="T46" fmla="*/ 5300 w 5707"/>
              <a:gd name="T47" fmla="*/ 8 h 388"/>
              <a:gd name="T48" fmla="*/ 5508 w 5707"/>
              <a:gd name="T49" fmla="*/ 16 h 388"/>
              <a:gd name="T50" fmla="*/ 5707 w 5707"/>
              <a:gd name="T51" fmla="*/ 18 h 388"/>
              <a:gd name="T52" fmla="*/ 5707 w 5707"/>
              <a:gd name="T53" fmla="*/ 305 h 388"/>
              <a:gd name="T54" fmla="*/ 5396 w 5707"/>
              <a:gd name="T55" fmla="*/ 288 h 388"/>
              <a:gd name="T56" fmla="*/ 5148 w 5707"/>
              <a:gd name="T57" fmla="*/ 296 h 388"/>
              <a:gd name="T58" fmla="*/ 5012 w 5707"/>
              <a:gd name="T59" fmla="*/ 296 h 388"/>
              <a:gd name="T60" fmla="*/ 4836 w 5707"/>
              <a:gd name="T61" fmla="*/ 312 h 388"/>
              <a:gd name="T62" fmla="*/ 4596 w 5707"/>
              <a:gd name="T63" fmla="*/ 320 h 388"/>
              <a:gd name="T64" fmla="*/ 4348 w 5707"/>
              <a:gd name="T65" fmla="*/ 288 h 388"/>
              <a:gd name="T66" fmla="*/ 4156 w 5707"/>
              <a:gd name="T67" fmla="*/ 280 h 388"/>
              <a:gd name="T68" fmla="*/ 4068 w 5707"/>
              <a:gd name="T69" fmla="*/ 304 h 388"/>
              <a:gd name="T70" fmla="*/ 3732 w 5707"/>
              <a:gd name="T71" fmla="*/ 304 h 388"/>
              <a:gd name="T72" fmla="*/ 3524 w 5707"/>
              <a:gd name="T73" fmla="*/ 320 h 388"/>
              <a:gd name="T74" fmla="*/ 3332 w 5707"/>
              <a:gd name="T75" fmla="*/ 312 h 388"/>
              <a:gd name="T76" fmla="*/ 3180 w 5707"/>
              <a:gd name="T77" fmla="*/ 296 h 388"/>
              <a:gd name="T78" fmla="*/ 2964 w 5707"/>
              <a:gd name="T79" fmla="*/ 312 h 388"/>
              <a:gd name="T80" fmla="*/ 2772 w 5707"/>
              <a:gd name="T81" fmla="*/ 320 h 388"/>
              <a:gd name="T82" fmla="*/ 2684 w 5707"/>
              <a:gd name="T83" fmla="*/ 312 h 388"/>
              <a:gd name="T84" fmla="*/ 2436 w 5707"/>
              <a:gd name="T85" fmla="*/ 304 h 388"/>
              <a:gd name="T86" fmla="*/ 2132 w 5707"/>
              <a:gd name="T87" fmla="*/ 312 h 388"/>
              <a:gd name="T88" fmla="*/ 1908 w 5707"/>
              <a:gd name="T89" fmla="*/ 320 h 388"/>
              <a:gd name="T90" fmla="*/ 1700 w 5707"/>
              <a:gd name="T91" fmla="*/ 312 h 388"/>
              <a:gd name="T92" fmla="*/ 1572 w 5707"/>
              <a:gd name="T93" fmla="*/ 288 h 388"/>
              <a:gd name="T94" fmla="*/ 1236 w 5707"/>
              <a:gd name="T95" fmla="*/ 296 h 388"/>
              <a:gd name="T96" fmla="*/ 1028 w 5707"/>
              <a:gd name="T97" fmla="*/ 320 h 388"/>
              <a:gd name="T98" fmla="*/ 860 w 5707"/>
              <a:gd name="T99" fmla="*/ 328 h 388"/>
              <a:gd name="T100" fmla="*/ 460 w 5707"/>
              <a:gd name="T101" fmla="*/ 336 h 388"/>
              <a:gd name="T102" fmla="*/ 260 w 5707"/>
              <a:gd name="T103" fmla="*/ 320 h 388"/>
              <a:gd name="T104" fmla="*/ 124 w 5707"/>
              <a:gd name="T105" fmla="*/ 304 h 388"/>
              <a:gd name="T106" fmla="*/ 0 w 5707"/>
              <a:gd name="T107" fmla="*/ 388 h 3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07"/>
              <a:gd name="T163" fmla="*/ 0 h 388"/>
              <a:gd name="T164" fmla="*/ 5707 w 5707"/>
              <a:gd name="T165" fmla="*/ 388 h 3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07" h="388">
                <a:moveTo>
                  <a:pt x="0" y="388"/>
                </a:moveTo>
                <a:lnTo>
                  <a:pt x="88" y="70"/>
                </a:lnTo>
                <a:lnTo>
                  <a:pt x="316" y="40"/>
                </a:lnTo>
                <a:lnTo>
                  <a:pt x="664" y="12"/>
                </a:lnTo>
                <a:lnTo>
                  <a:pt x="968" y="18"/>
                </a:lnTo>
                <a:lnTo>
                  <a:pt x="1388" y="24"/>
                </a:lnTo>
                <a:lnTo>
                  <a:pt x="1700" y="24"/>
                </a:lnTo>
                <a:lnTo>
                  <a:pt x="1874" y="21"/>
                </a:lnTo>
                <a:lnTo>
                  <a:pt x="2108" y="24"/>
                </a:lnTo>
                <a:lnTo>
                  <a:pt x="2548" y="24"/>
                </a:lnTo>
                <a:lnTo>
                  <a:pt x="2744" y="24"/>
                </a:lnTo>
                <a:lnTo>
                  <a:pt x="2996" y="21"/>
                </a:lnTo>
                <a:lnTo>
                  <a:pt x="3149" y="24"/>
                </a:lnTo>
                <a:lnTo>
                  <a:pt x="3396" y="16"/>
                </a:lnTo>
                <a:lnTo>
                  <a:pt x="3644" y="32"/>
                </a:lnTo>
                <a:lnTo>
                  <a:pt x="3796" y="16"/>
                </a:lnTo>
                <a:lnTo>
                  <a:pt x="3988" y="8"/>
                </a:lnTo>
                <a:lnTo>
                  <a:pt x="4316" y="16"/>
                </a:lnTo>
                <a:lnTo>
                  <a:pt x="4564" y="0"/>
                </a:lnTo>
                <a:lnTo>
                  <a:pt x="4706" y="9"/>
                </a:lnTo>
                <a:lnTo>
                  <a:pt x="4820" y="6"/>
                </a:lnTo>
                <a:lnTo>
                  <a:pt x="4920" y="14"/>
                </a:lnTo>
                <a:lnTo>
                  <a:pt x="5112" y="26"/>
                </a:lnTo>
                <a:lnTo>
                  <a:pt x="5300" y="8"/>
                </a:lnTo>
                <a:lnTo>
                  <a:pt x="5508" y="16"/>
                </a:lnTo>
                <a:lnTo>
                  <a:pt x="5707" y="18"/>
                </a:lnTo>
                <a:lnTo>
                  <a:pt x="5707" y="305"/>
                </a:lnTo>
                <a:lnTo>
                  <a:pt x="5396" y="288"/>
                </a:lnTo>
                <a:lnTo>
                  <a:pt x="5148" y="296"/>
                </a:lnTo>
                <a:lnTo>
                  <a:pt x="5012" y="296"/>
                </a:lnTo>
                <a:lnTo>
                  <a:pt x="4836" y="312"/>
                </a:lnTo>
                <a:lnTo>
                  <a:pt x="4596" y="320"/>
                </a:lnTo>
                <a:lnTo>
                  <a:pt x="4348" y="288"/>
                </a:lnTo>
                <a:lnTo>
                  <a:pt x="4156" y="280"/>
                </a:lnTo>
                <a:lnTo>
                  <a:pt x="4068" y="304"/>
                </a:lnTo>
                <a:lnTo>
                  <a:pt x="3732" y="304"/>
                </a:lnTo>
                <a:lnTo>
                  <a:pt x="3524" y="320"/>
                </a:lnTo>
                <a:lnTo>
                  <a:pt x="3332" y="312"/>
                </a:lnTo>
                <a:lnTo>
                  <a:pt x="3180" y="296"/>
                </a:lnTo>
                <a:lnTo>
                  <a:pt x="2964" y="312"/>
                </a:lnTo>
                <a:lnTo>
                  <a:pt x="2772" y="320"/>
                </a:lnTo>
                <a:lnTo>
                  <a:pt x="2684" y="312"/>
                </a:lnTo>
                <a:lnTo>
                  <a:pt x="2436" y="304"/>
                </a:lnTo>
                <a:lnTo>
                  <a:pt x="2132" y="312"/>
                </a:lnTo>
                <a:lnTo>
                  <a:pt x="1908" y="320"/>
                </a:lnTo>
                <a:lnTo>
                  <a:pt x="1700" y="312"/>
                </a:lnTo>
                <a:lnTo>
                  <a:pt x="1572" y="288"/>
                </a:lnTo>
                <a:lnTo>
                  <a:pt x="1236" y="296"/>
                </a:lnTo>
                <a:lnTo>
                  <a:pt x="1028" y="320"/>
                </a:lnTo>
                <a:lnTo>
                  <a:pt x="860" y="328"/>
                </a:lnTo>
                <a:lnTo>
                  <a:pt x="460" y="336"/>
                </a:lnTo>
                <a:lnTo>
                  <a:pt x="260" y="320"/>
                </a:lnTo>
                <a:lnTo>
                  <a:pt x="124" y="304"/>
                </a:lnTo>
                <a:lnTo>
                  <a:pt x="0" y="388"/>
                </a:lnTo>
                <a:close/>
              </a:path>
            </a:pathLst>
          </a:custGeom>
          <a:gradFill rotWithShape="0">
            <a:gsLst>
              <a:gs pos="0">
                <a:srgbClr val="5B3D00"/>
              </a:gs>
              <a:gs pos="50000">
                <a:srgbClr val="996600"/>
              </a:gs>
              <a:gs pos="100000">
                <a:srgbClr val="5B3D00"/>
              </a:gs>
            </a:gsLst>
            <a:lin ang="5400000" scaled="1"/>
          </a:gradFill>
          <a:ln w="12700" cap="flat" cmpd="sng">
            <a:noFill/>
            <a:prstDash val="solid"/>
            <a:round/>
            <a:headEnd/>
            <a:tailEnd/>
          </a:ln>
        </p:spPr>
        <p:txBody>
          <a:bodyPr wrap="none" anchor="ctr"/>
          <a:lstStyle/>
          <a:p>
            <a:endParaRPr lang="en-US"/>
          </a:p>
        </p:txBody>
      </p:sp>
      <p:sp>
        <p:nvSpPr>
          <p:cNvPr id="689180" name="Text Box 28"/>
          <p:cNvSpPr txBox="1">
            <a:spLocks noChangeArrowheads="1"/>
          </p:cNvSpPr>
          <p:nvPr/>
        </p:nvSpPr>
        <p:spPr bwMode="auto">
          <a:xfrm>
            <a:off x="4113213" y="5476875"/>
            <a:ext cx="917575"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Bedrock</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689181" name="Text Box 29"/>
          <p:cNvSpPr txBox="1">
            <a:spLocks noChangeArrowheads="1"/>
          </p:cNvSpPr>
          <p:nvPr/>
        </p:nvSpPr>
        <p:spPr bwMode="auto">
          <a:xfrm>
            <a:off x="2411413" y="4346575"/>
            <a:ext cx="2206625"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Pervious Sand Stratum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33810" name="Freeform 30"/>
          <p:cNvSpPr>
            <a:spLocks/>
          </p:cNvSpPr>
          <p:nvPr/>
        </p:nvSpPr>
        <p:spPr bwMode="auto">
          <a:xfrm>
            <a:off x="5359400" y="3422650"/>
            <a:ext cx="3763963" cy="50800"/>
          </a:xfrm>
          <a:custGeom>
            <a:avLst/>
            <a:gdLst>
              <a:gd name="T0" fmla="*/ 0 w 2371"/>
              <a:gd name="T1" fmla="*/ 20 h 32"/>
              <a:gd name="T2" fmla="*/ 120 w 2371"/>
              <a:gd name="T3" fmla="*/ 20 h 32"/>
              <a:gd name="T4" fmla="*/ 216 w 2371"/>
              <a:gd name="T5" fmla="*/ 28 h 32"/>
              <a:gd name="T6" fmla="*/ 312 w 2371"/>
              <a:gd name="T7" fmla="*/ 32 h 32"/>
              <a:gd name="T8" fmla="*/ 468 w 2371"/>
              <a:gd name="T9" fmla="*/ 20 h 32"/>
              <a:gd name="T10" fmla="*/ 824 w 2371"/>
              <a:gd name="T11" fmla="*/ 16 h 32"/>
              <a:gd name="T12" fmla="*/ 1020 w 2371"/>
              <a:gd name="T13" fmla="*/ 16 h 32"/>
              <a:gd name="T14" fmla="*/ 1228 w 2371"/>
              <a:gd name="T15" fmla="*/ 0 h 32"/>
              <a:gd name="T16" fmla="*/ 1392 w 2371"/>
              <a:gd name="T17" fmla="*/ 12 h 32"/>
              <a:gd name="T18" fmla="*/ 1560 w 2371"/>
              <a:gd name="T19" fmla="*/ 14 h 32"/>
              <a:gd name="T20" fmla="*/ 1714 w 2371"/>
              <a:gd name="T21" fmla="*/ 26 h 32"/>
              <a:gd name="T22" fmla="*/ 1794 w 2371"/>
              <a:gd name="T23" fmla="*/ 30 h 32"/>
              <a:gd name="T24" fmla="*/ 1930 w 2371"/>
              <a:gd name="T25" fmla="*/ 18 h 32"/>
              <a:gd name="T26" fmla="*/ 2076 w 2371"/>
              <a:gd name="T27" fmla="*/ 16 h 32"/>
              <a:gd name="T28" fmla="*/ 2260 w 2371"/>
              <a:gd name="T29" fmla="*/ 16 h 32"/>
              <a:gd name="T30" fmla="*/ 2320 w 2371"/>
              <a:gd name="T31" fmla="*/ 16 h 32"/>
              <a:gd name="T32" fmla="*/ 2371 w 2371"/>
              <a:gd name="T33" fmla="*/ 16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71"/>
              <a:gd name="T52" fmla="*/ 0 h 32"/>
              <a:gd name="T53" fmla="*/ 2371 w 237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71" h="32">
                <a:moveTo>
                  <a:pt x="0" y="20"/>
                </a:moveTo>
                <a:lnTo>
                  <a:pt x="120" y="20"/>
                </a:lnTo>
                <a:lnTo>
                  <a:pt x="216" y="28"/>
                </a:lnTo>
                <a:lnTo>
                  <a:pt x="312" y="32"/>
                </a:lnTo>
                <a:lnTo>
                  <a:pt x="468" y="20"/>
                </a:lnTo>
                <a:lnTo>
                  <a:pt x="824" y="16"/>
                </a:lnTo>
                <a:lnTo>
                  <a:pt x="1020" y="16"/>
                </a:lnTo>
                <a:lnTo>
                  <a:pt x="1228" y="0"/>
                </a:lnTo>
                <a:lnTo>
                  <a:pt x="1392" y="12"/>
                </a:lnTo>
                <a:lnTo>
                  <a:pt x="1560" y="14"/>
                </a:lnTo>
                <a:lnTo>
                  <a:pt x="1714" y="26"/>
                </a:lnTo>
                <a:lnTo>
                  <a:pt x="1794" y="30"/>
                </a:lnTo>
                <a:lnTo>
                  <a:pt x="1930" y="18"/>
                </a:lnTo>
                <a:lnTo>
                  <a:pt x="2076" y="16"/>
                </a:lnTo>
                <a:lnTo>
                  <a:pt x="2260" y="16"/>
                </a:lnTo>
                <a:lnTo>
                  <a:pt x="2320" y="16"/>
                </a:lnTo>
                <a:lnTo>
                  <a:pt x="2371" y="16"/>
                </a:lnTo>
              </a:path>
            </a:pathLst>
          </a:custGeom>
          <a:noFill/>
          <a:ln w="25400" cap="flat" cmpd="sng">
            <a:solidFill>
              <a:srgbClr val="000000"/>
            </a:solidFill>
            <a:prstDash val="solid"/>
            <a:round/>
            <a:headEnd/>
            <a:tailEnd/>
          </a:ln>
        </p:spPr>
        <p:txBody>
          <a:bodyPr wrap="none" anchor="ctr"/>
          <a:lstStyle/>
          <a:p>
            <a:endParaRPr lang="en-US"/>
          </a:p>
        </p:txBody>
      </p:sp>
      <p:grpSp>
        <p:nvGrpSpPr>
          <p:cNvPr id="7" name="Group 31"/>
          <p:cNvGrpSpPr>
            <a:grpSpLocks/>
          </p:cNvGrpSpPr>
          <p:nvPr/>
        </p:nvGrpSpPr>
        <p:grpSpPr bwMode="auto">
          <a:xfrm>
            <a:off x="28575" y="2562225"/>
            <a:ext cx="5334000" cy="1485900"/>
            <a:chOff x="18" y="1614"/>
            <a:chExt cx="3360" cy="936"/>
          </a:xfrm>
        </p:grpSpPr>
        <p:sp>
          <p:nvSpPr>
            <p:cNvPr id="33890" name="Freeform 32"/>
            <p:cNvSpPr>
              <a:spLocks/>
            </p:cNvSpPr>
            <p:nvPr/>
          </p:nvSpPr>
          <p:spPr bwMode="auto">
            <a:xfrm>
              <a:off x="888" y="1614"/>
              <a:ext cx="2490" cy="569"/>
            </a:xfrm>
            <a:custGeom>
              <a:avLst/>
              <a:gdLst>
                <a:gd name="T0" fmla="*/ 2 w 2490"/>
                <a:gd name="T1" fmla="*/ 564 h 569"/>
                <a:gd name="T2" fmla="*/ 1144 w 2490"/>
                <a:gd name="T3" fmla="*/ 0 h 569"/>
                <a:gd name="T4" fmla="*/ 1352 w 2490"/>
                <a:gd name="T5" fmla="*/ 0 h 569"/>
                <a:gd name="T6" fmla="*/ 2490 w 2490"/>
                <a:gd name="T7" fmla="*/ 569 h 569"/>
                <a:gd name="T8" fmla="*/ 0 w 2490"/>
                <a:gd name="T9" fmla="*/ 567 h 569"/>
                <a:gd name="T10" fmla="*/ 0 60000 65536"/>
                <a:gd name="T11" fmla="*/ 0 60000 65536"/>
                <a:gd name="T12" fmla="*/ 0 60000 65536"/>
                <a:gd name="T13" fmla="*/ 0 60000 65536"/>
                <a:gd name="T14" fmla="*/ 0 60000 65536"/>
                <a:gd name="T15" fmla="*/ 0 w 2490"/>
                <a:gd name="T16" fmla="*/ 0 h 569"/>
                <a:gd name="T17" fmla="*/ 2490 w 2490"/>
                <a:gd name="T18" fmla="*/ 569 h 569"/>
              </a:gdLst>
              <a:ahLst/>
              <a:cxnLst>
                <a:cxn ang="T10">
                  <a:pos x="T0" y="T1"/>
                </a:cxn>
                <a:cxn ang="T11">
                  <a:pos x="T2" y="T3"/>
                </a:cxn>
                <a:cxn ang="T12">
                  <a:pos x="T4" y="T5"/>
                </a:cxn>
                <a:cxn ang="T13">
                  <a:pos x="T6" y="T7"/>
                </a:cxn>
                <a:cxn ang="T14">
                  <a:pos x="T8" y="T9"/>
                </a:cxn>
              </a:cxnLst>
              <a:rect l="T15" t="T16" r="T17" b="T18"/>
              <a:pathLst>
                <a:path w="2490" h="569">
                  <a:moveTo>
                    <a:pt x="2" y="564"/>
                  </a:moveTo>
                  <a:lnTo>
                    <a:pt x="1144" y="0"/>
                  </a:lnTo>
                  <a:lnTo>
                    <a:pt x="1352" y="0"/>
                  </a:lnTo>
                  <a:lnTo>
                    <a:pt x="2490" y="569"/>
                  </a:lnTo>
                  <a:lnTo>
                    <a:pt x="0" y="567"/>
                  </a:lnTo>
                </a:path>
              </a:pathLst>
            </a:custGeom>
            <a:gradFill rotWithShape="0">
              <a:gsLst>
                <a:gs pos="0">
                  <a:srgbClr val="2F1800"/>
                </a:gs>
                <a:gs pos="50000">
                  <a:srgbClr val="663300"/>
                </a:gs>
                <a:gs pos="100000">
                  <a:srgbClr val="2F1800"/>
                </a:gs>
              </a:gsLst>
              <a:lin ang="0" scaled="1"/>
            </a:gradFill>
            <a:ln w="25400" cap="flat" cmpd="sng">
              <a:solidFill>
                <a:srgbClr val="000000"/>
              </a:solidFill>
              <a:prstDash val="solid"/>
              <a:round/>
              <a:headEnd/>
              <a:tailEnd/>
            </a:ln>
          </p:spPr>
          <p:txBody>
            <a:bodyPr wrap="none" anchor="ctr"/>
            <a:lstStyle/>
            <a:p>
              <a:endParaRPr lang="en-US"/>
            </a:p>
          </p:txBody>
        </p:sp>
        <p:sp>
          <p:nvSpPr>
            <p:cNvPr id="33891" name="Freeform 33"/>
            <p:cNvSpPr>
              <a:spLocks/>
            </p:cNvSpPr>
            <p:nvPr/>
          </p:nvSpPr>
          <p:spPr bwMode="auto">
            <a:xfrm>
              <a:off x="18" y="2174"/>
              <a:ext cx="882" cy="376"/>
            </a:xfrm>
            <a:custGeom>
              <a:avLst/>
              <a:gdLst>
                <a:gd name="T0" fmla="*/ 882 w 882"/>
                <a:gd name="T1" fmla="*/ 0 h 376"/>
                <a:gd name="T2" fmla="*/ 842 w 882"/>
                <a:gd name="T3" fmla="*/ 6 h 376"/>
                <a:gd name="T4" fmla="*/ 672 w 882"/>
                <a:gd name="T5" fmla="*/ 2 h 376"/>
                <a:gd name="T6" fmla="*/ 450 w 882"/>
                <a:gd name="T7" fmla="*/ 18 h 376"/>
                <a:gd name="T8" fmla="*/ 340 w 882"/>
                <a:gd name="T9" fmla="*/ 28 h 376"/>
                <a:gd name="T10" fmla="*/ 180 w 882"/>
                <a:gd name="T11" fmla="*/ 42 h 376"/>
                <a:gd name="T12" fmla="*/ 110 w 882"/>
                <a:gd name="T13" fmla="*/ 58 h 376"/>
                <a:gd name="T14" fmla="*/ 28 w 882"/>
                <a:gd name="T15" fmla="*/ 374 h 376"/>
                <a:gd name="T16" fmla="*/ 0 w 882"/>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2"/>
                <a:gd name="T28" fmla="*/ 0 h 376"/>
                <a:gd name="T29" fmla="*/ 882 w 882"/>
                <a:gd name="T30" fmla="*/ 376 h 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2" h="376">
                  <a:moveTo>
                    <a:pt x="882" y="0"/>
                  </a:moveTo>
                  <a:lnTo>
                    <a:pt x="842" y="6"/>
                  </a:lnTo>
                  <a:lnTo>
                    <a:pt x="672" y="2"/>
                  </a:lnTo>
                  <a:lnTo>
                    <a:pt x="450" y="18"/>
                  </a:lnTo>
                  <a:lnTo>
                    <a:pt x="340" y="28"/>
                  </a:lnTo>
                  <a:lnTo>
                    <a:pt x="180" y="42"/>
                  </a:lnTo>
                  <a:lnTo>
                    <a:pt x="110" y="58"/>
                  </a:lnTo>
                  <a:lnTo>
                    <a:pt x="28" y="374"/>
                  </a:lnTo>
                  <a:lnTo>
                    <a:pt x="0" y="376"/>
                  </a:lnTo>
                </a:path>
              </a:pathLst>
            </a:custGeom>
            <a:noFill/>
            <a:ln w="25400" cap="flat" cmpd="sng">
              <a:solidFill>
                <a:srgbClr val="000000"/>
              </a:solidFill>
              <a:prstDash val="solid"/>
              <a:round/>
              <a:headEnd/>
              <a:tailEnd/>
            </a:ln>
          </p:spPr>
          <p:txBody>
            <a:bodyPr wrap="none" anchor="ctr"/>
            <a:lstStyle/>
            <a:p>
              <a:endParaRPr lang="en-US"/>
            </a:p>
          </p:txBody>
        </p:sp>
      </p:grpSp>
      <p:sp>
        <p:nvSpPr>
          <p:cNvPr id="689186" name="Text Box 34"/>
          <p:cNvSpPr txBox="1">
            <a:spLocks noChangeArrowheads="1"/>
          </p:cNvSpPr>
          <p:nvPr/>
        </p:nvSpPr>
        <p:spPr bwMode="auto">
          <a:xfrm>
            <a:off x="1903413" y="3533775"/>
            <a:ext cx="1308100"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Top Stratum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689187" name="Text Box 35"/>
          <p:cNvSpPr txBox="1">
            <a:spLocks noChangeArrowheads="1"/>
          </p:cNvSpPr>
          <p:nvPr/>
        </p:nvSpPr>
        <p:spPr bwMode="auto">
          <a:xfrm>
            <a:off x="2867025" y="2873375"/>
            <a:ext cx="1058863"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Clay Dam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33815" name="Freeform 37"/>
          <p:cNvSpPr>
            <a:spLocks/>
          </p:cNvSpPr>
          <p:nvPr/>
        </p:nvSpPr>
        <p:spPr bwMode="auto">
          <a:xfrm>
            <a:off x="4667250" y="3114675"/>
            <a:ext cx="3433763" cy="361950"/>
          </a:xfrm>
          <a:custGeom>
            <a:avLst/>
            <a:gdLst>
              <a:gd name="T0" fmla="*/ 0 w 2163"/>
              <a:gd name="T1" fmla="*/ 0 h 228"/>
              <a:gd name="T2" fmla="*/ 1833 w 2163"/>
              <a:gd name="T3" fmla="*/ 114 h 228"/>
              <a:gd name="T4" fmla="*/ 2163 w 2163"/>
              <a:gd name="T5" fmla="*/ 219 h 228"/>
              <a:gd name="T6" fmla="*/ 1799 w 2163"/>
              <a:gd name="T7" fmla="*/ 206 h 228"/>
              <a:gd name="T8" fmla="*/ 1716 w 2163"/>
              <a:gd name="T9" fmla="*/ 198 h 228"/>
              <a:gd name="T10" fmla="*/ 1650 w 2163"/>
              <a:gd name="T11" fmla="*/ 197 h 228"/>
              <a:gd name="T12" fmla="*/ 1500 w 2163"/>
              <a:gd name="T13" fmla="*/ 210 h 228"/>
              <a:gd name="T14" fmla="*/ 1080 w 2163"/>
              <a:gd name="T15" fmla="*/ 216 h 228"/>
              <a:gd name="T16" fmla="*/ 876 w 2163"/>
              <a:gd name="T17" fmla="*/ 216 h 228"/>
              <a:gd name="T18" fmla="*/ 732 w 2163"/>
              <a:gd name="T19" fmla="*/ 228 h 228"/>
              <a:gd name="T20" fmla="*/ 606 w 2163"/>
              <a:gd name="T21" fmla="*/ 222 h 228"/>
              <a:gd name="T22" fmla="*/ 440 w 2163"/>
              <a:gd name="T23" fmla="*/ 222 h 228"/>
              <a:gd name="T24" fmla="*/ 0 w 2163"/>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3"/>
              <a:gd name="T40" fmla="*/ 0 h 228"/>
              <a:gd name="T41" fmla="*/ 2163 w 2163"/>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3" h="228">
                <a:moveTo>
                  <a:pt x="0" y="0"/>
                </a:moveTo>
                <a:lnTo>
                  <a:pt x="1833" y="114"/>
                </a:lnTo>
                <a:lnTo>
                  <a:pt x="2163" y="219"/>
                </a:lnTo>
                <a:lnTo>
                  <a:pt x="1799" y="206"/>
                </a:lnTo>
                <a:lnTo>
                  <a:pt x="1716" y="198"/>
                </a:lnTo>
                <a:lnTo>
                  <a:pt x="1650" y="197"/>
                </a:lnTo>
                <a:lnTo>
                  <a:pt x="1500" y="210"/>
                </a:lnTo>
                <a:lnTo>
                  <a:pt x="1080" y="216"/>
                </a:lnTo>
                <a:lnTo>
                  <a:pt x="876" y="216"/>
                </a:lnTo>
                <a:lnTo>
                  <a:pt x="732" y="228"/>
                </a:lnTo>
                <a:lnTo>
                  <a:pt x="606" y="222"/>
                </a:lnTo>
                <a:lnTo>
                  <a:pt x="440" y="222"/>
                </a:lnTo>
                <a:lnTo>
                  <a:pt x="0" y="0"/>
                </a:lnTo>
                <a:close/>
              </a:path>
            </a:pathLst>
          </a:custGeom>
          <a:gradFill rotWithShape="0">
            <a:gsLst>
              <a:gs pos="0">
                <a:srgbClr val="996633"/>
              </a:gs>
              <a:gs pos="100000">
                <a:srgbClr val="6B4724"/>
              </a:gs>
            </a:gsLst>
            <a:lin ang="18900000" scaled="1"/>
          </a:gradFill>
          <a:ln w="22225" cap="flat" cmpd="sng">
            <a:solidFill>
              <a:srgbClr val="000000"/>
            </a:solidFill>
            <a:prstDash val="solid"/>
            <a:round/>
            <a:headEnd/>
            <a:tailEnd/>
          </a:ln>
        </p:spPr>
        <p:txBody>
          <a:bodyPr wrap="none" anchor="ctr"/>
          <a:lstStyle/>
          <a:p>
            <a:endParaRPr lang="en-US"/>
          </a:p>
        </p:txBody>
      </p:sp>
      <p:grpSp>
        <p:nvGrpSpPr>
          <p:cNvPr id="8" name="Group 38"/>
          <p:cNvGrpSpPr>
            <a:grpSpLocks/>
          </p:cNvGrpSpPr>
          <p:nvPr/>
        </p:nvGrpSpPr>
        <p:grpSpPr bwMode="auto">
          <a:xfrm>
            <a:off x="8539163" y="3330575"/>
            <a:ext cx="115887" cy="182563"/>
            <a:chOff x="394" y="1713"/>
            <a:chExt cx="91" cy="143"/>
          </a:xfrm>
        </p:grpSpPr>
        <p:sp>
          <p:nvSpPr>
            <p:cNvPr id="33886" name="AutoShape 39"/>
            <p:cNvSpPr>
              <a:spLocks noChangeArrowheads="1"/>
            </p:cNvSpPr>
            <p:nvPr/>
          </p:nvSpPr>
          <p:spPr bwMode="auto">
            <a:xfrm>
              <a:off x="394" y="1713"/>
              <a:ext cx="91" cy="91"/>
            </a:xfrm>
            <a:prstGeom prst="flowChartMerge">
              <a:avLst/>
            </a:prstGeom>
            <a:solidFill>
              <a:srgbClr val="00CCFF"/>
            </a:solidFill>
            <a:ln w="9525">
              <a:solidFill>
                <a:schemeClr val="bg2"/>
              </a:solidFill>
              <a:miter lim="800000"/>
              <a:headEnd/>
              <a:tailEnd/>
            </a:ln>
          </p:spPr>
          <p:txBody>
            <a:bodyPr wrap="none" anchor="ctr"/>
            <a:lstStyle/>
            <a:p>
              <a:endParaRPr lang="en-US"/>
            </a:p>
          </p:txBody>
        </p:sp>
        <p:sp>
          <p:nvSpPr>
            <p:cNvPr id="33887" name="Line 40"/>
            <p:cNvSpPr>
              <a:spLocks noChangeShapeType="1"/>
            </p:cNvSpPr>
            <p:nvPr/>
          </p:nvSpPr>
          <p:spPr bwMode="auto">
            <a:xfrm>
              <a:off x="414" y="1822"/>
              <a:ext cx="57" cy="0"/>
            </a:xfrm>
            <a:prstGeom prst="line">
              <a:avLst/>
            </a:prstGeom>
            <a:noFill/>
            <a:ln w="9525">
              <a:solidFill>
                <a:srgbClr val="000000"/>
              </a:solidFill>
              <a:round/>
              <a:headEnd/>
              <a:tailEnd/>
            </a:ln>
          </p:spPr>
          <p:txBody>
            <a:bodyPr wrap="none" anchor="ctr"/>
            <a:lstStyle/>
            <a:p>
              <a:endParaRPr lang="en-US"/>
            </a:p>
          </p:txBody>
        </p:sp>
        <p:sp>
          <p:nvSpPr>
            <p:cNvPr id="33888" name="Line 41"/>
            <p:cNvSpPr>
              <a:spLocks noChangeShapeType="1"/>
            </p:cNvSpPr>
            <p:nvPr/>
          </p:nvSpPr>
          <p:spPr bwMode="auto">
            <a:xfrm>
              <a:off x="421" y="1840"/>
              <a:ext cx="41" cy="0"/>
            </a:xfrm>
            <a:prstGeom prst="line">
              <a:avLst/>
            </a:prstGeom>
            <a:noFill/>
            <a:ln w="9525">
              <a:solidFill>
                <a:srgbClr val="000000"/>
              </a:solidFill>
              <a:round/>
              <a:headEnd/>
              <a:tailEnd/>
            </a:ln>
          </p:spPr>
          <p:txBody>
            <a:bodyPr wrap="none" anchor="ctr"/>
            <a:lstStyle/>
            <a:p>
              <a:endParaRPr lang="en-US"/>
            </a:p>
          </p:txBody>
        </p:sp>
        <p:sp>
          <p:nvSpPr>
            <p:cNvPr id="33889" name="Line 42"/>
            <p:cNvSpPr>
              <a:spLocks noChangeShapeType="1"/>
            </p:cNvSpPr>
            <p:nvPr/>
          </p:nvSpPr>
          <p:spPr bwMode="auto">
            <a:xfrm>
              <a:off x="432" y="1856"/>
              <a:ext cx="18" cy="0"/>
            </a:xfrm>
            <a:prstGeom prst="line">
              <a:avLst/>
            </a:prstGeom>
            <a:noFill/>
            <a:ln w="9525">
              <a:solidFill>
                <a:srgbClr val="000000"/>
              </a:solidFill>
              <a:round/>
              <a:headEnd/>
              <a:tailEnd/>
            </a:ln>
          </p:spPr>
          <p:txBody>
            <a:bodyPr wrap="none" anchor="ctr"/>
            <a:lstStyle/>
            <a:p>
              <a:endParaRPr lang="en-US"/>
            </a:p>
          </p:txBody>
        </p:sp>
      </p:grpSp>
      <p:sp>
        <p:nvSpPr>
          <p:cNvPr id="689195" name="Text Box 43"/>
          <p:cNvSpPr txBox="1">
            <a:spLocks noChangeArrowheads="1"/>
          </p:cNvSpPr>
          <p:nvPr/>
        </p:nvSpPr>
        <p:spPr bwMode="auto">
          <a:xfrm>
            <a:off x="5564188" y="3246438"/>
            <a:ext cx="669925" cy="214312"/>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Berm</a:t>
            </a:r>
            <a:endParaRPr lang="en-US" sz="1600" b="1">
              <a:solidFill>
                <a:srgbClr val="FFFF00"/>
              </a:solidFill>
              <a:effectLst>
                <a:outerShdw blurRad="38100" dist="38100" dir="2700000" algn="tl">
                  <a:srgbClr val="FFFFFF"/>
                </a:outerShdw>
              </a:effectLst>
              <a:latin typeface="Arial Black" pitchFamily="34" charset="0"/>
            </a:endParaRPr>
          </a:p>
        </p:txBody>
      </p:sp>
      <p:grpSp>
        <p:nvGrpSpPr>
          <p:cNvPr id="9" name="Group 44"/>
          <p:cNvGrpSpPr>
            <a:grpSpLocks/>
          </p:cNvGrpSpPr>
          <p:nvPr/>
        </p:nvGrpSpPr>
        <p:grpSpPr bwMode="auto">
          <a:xfrm>
            <a:off x="168275" y="3182938"/>
            <a:ext cx="2125663" cy="1593850"/>
            <a:chOff x="106" y="2005"/>
            <a:chExt cx="1339" cy="1004"/>
          </a:xfrm>
        </p:grpSpPr>
        <p:grpSp>
          <p:nvGrpSpPr>
            <p:cNvPr id="10" name="Group 45"/>
            <p:cNvGrpSpPr>
              <a:grpSpLocks/>
            </p:cNvGrpSpPr>
            <p:nvPr/>
          </p:nvGrpSpPr>
          <p:grpSpPr bwMode="auto">
            <a:xfrm>
              <a:off x="672" y="2057"/>
              <a:ext cx="335" cy="604"/>
              <a:chOff x="2358" y="749"/>
              <a:chExt cx="221" cy="594"/>
            </a:xfrm>
          </p:grpSpPr>
          <p:sp>
            <p:nvSpPr>
              <p:cNvPr id="33884" name="Arc 46"/>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85" name="AutoShape 47"/>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1" name="Group 48"/>
            <p:cNvGrpSpPr>
              <a:grpSpLocks/>
            </p:cNvGrpSpPr>
            <p:nvPr/>
          </p:nvGrpSpPr>
          <p:grpSpPr bwMode="auto">
            <a:xfrm>
              <a:off x="1110" y="2405"/>
              <a:ext cx="335" cy="604"/>
              <a:chOff x="2358" y="749"/>
              <a:chExt cx="221" cy="594"/>
            </a:xfrm>
          </p:grpSpPr>
          <p:sp>
            <p:nvSpPr>
              <p:cNvPr id="33882" name="Arc 49"/>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83" name="AutoShape 50"/>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2" name="Group 51"/>
            <p:cNvGrpSpPr>
              <a:grpSpLocks/>
            </p:cNvGrpSpPr>
            <p:nvPr/>
          </p:nvGrpSpPr>
          <p:grpSpPr bwMode="auto">
            <a:xfrm rot="3286450">
              <a:off x="240" y="2015"/>
              <a:ext cx="335" cy="604"/>
              <a:chOff x="2358" y="749"/>
              <a:chExt cx="221" cy="594"/>
            </a:xfrm>
          </p:grpSpPr>
          <p:sp>
            <p:nvSpPr>
              <p:cNvPr id="33880" name="Arc 52"/>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81" name="AutoShape 53"/>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3" name="Group 54"/>
            <p:cNvGrpSpPr>
              <a:grpSpLocks/>
            </p:cNvGrpSpPr>
            <p:nvPr/>
          </p:nvGrpSpPr>
          <p:grpSpPr bwMode="auto">
            <a:xfrm rot="3286450">
              <a:off x="552" y="1871"/>
              <a:ext cx="335" cy="604"/>
              <a:chOff x="2358" y="749"/>
              <a:chExt cx="221" cy="594"/>
            </a:xfrm>
          </p:grpSpPr>
          <p:sp>
            <p:nvSpPr>
              <p:cNvPr id="33878" name="Arc 5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79" name="AutoShape 5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14" name="Group 57"/>
          <p:cNvGrpSpPr>
            <a:grpSpLocks/>
          </p:cNvGrpSpPr>
          <p:nvPr/>
        </p:nvGrpSpPr>
        <p:grpSpPr bwMode="auto">
          <a:xfrm>
            <a:off x="7010400" y="3200400"/>
            <a:ext cx="1598613" cy="1481138"/>
            <a:chOff x="4416" y="2016"/>
            <a:chExt cx="1007" cy="933"/>
          </a:xfrm>
        </p:grpSpPr>
        <p:grpSp>
          <p:nvGrpSpPr>
            <p:cNvPr id="15" name="Group 58"/>
            <p:cNvGrpSpPr>
              <a:grpSpLocks/>
            </p:cNvGrpSpPr>
            <p:nvPr/>
          </p:nvGrpSpPr>
          <p:grpSpPr bwMode="auto">
            <a:xfrm>
              <a:off x="4596" y="2345"/>
              <a:ext cx="335" cy="604"/>
              <a:chOff x="2358" y="749"/>
              <a:chExt cx="221" cy="594"/>
            </a:xfrm>
          </p:grpSpPr>
          <p:sp>
            <p:nvSpPr>
              <p:cNvPr id="33872" name="Arc 59"/>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73" name="AutoShape 60"/>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6" name="Group 61"/>
            <p:cNvGrpSpPr>
              <a:grpSpLocks/>
            </p:cNvGrpSpPr>
            <p:nvPr/>
          </p:nvGrpSpPr>
          <p:grpSpPr bwMode="auto">
            <a:xfrm rot="-1139817">
              <a:off x="5088" y="2112"/>
              <a:ext cx="335" cy="604"/>
              <a:chOff x="2358" y="749"/>
              <a:chExt cx="221" cy="594"/>
            </a:xfrm>
          </p:grpSpPr>
          <p:sp>
            <p:nvSpPr>
              <p:cNvPr id="33870" name="Arc 62"/>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71" name="AutoShape 63"/>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7" name="Group 64"/>
            <p:cNvGrpSpPr>
              <a:grpSpLocks/>
            </p:cNvGrpSpPr>
            <p:nvPr/>
          </p:nvGrpSpPr>
          <p:grpSpPr bwMode="auto">
            <a:xfrm rot="-3563590">
              <a:off x="4550" y="1882"/>
              <a:ext cx="335" cy="604"/>
              <a:chOff x="2358" y="749"/>
              <a:chExt cx="221" cy="594"/>
            </a:xfrm>
          </p:grpSpPr>
          <p:sp>
            <p:nvSpPr>
              <p:cNvPr id="33868" name="Arc 6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69" name="AutoShape 6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8" name="Group 67"/>
            <p:cNvGrpSpPr>
              <a:grpSpLocks/>
            </p:cNvGrpSpPr>
            <p:nvPr/>
          </p:nvGrpSpPr>
          <p:grpSpPr bwMode="auto">
            <a:xfrm rot="-3563590">
              <a:off x="4646" y="1930"/>
              <a:ext cx="335" cy="604"/>
              <a:chOff x="2358" y="749"/>
              <a:chExt cx="221" cy="594"/>
            </a:xfrm>
          </p:grpSpPr>
          <p:sp>
            <p:nvSpPr>
              <p:cNvPr id="33866" name="Arc 68"/>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67" name="AutoShape 69"/>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9" name="Group 70"/>
            <p:cNvGrpSpPr>
              <a:grpSpLocks/>
            </p:cNvGrpSpPr>
            <p:nvPr/>
          </p:nvGrpSpPr>
          <p:grpSpPr bwMode="auto">
            <a:xfrm rot="-3563590">
              <a:off x="4790" y="1978"/>
              <a:ext cx="335" cy="604"/>
              <a:chOff x="2358" y="749"/>
              <a:chExt cx="221" cy="594"/>
            </a:xfrm>
          </p:grpSpPr>
          <p:sp>
            <p:nvSpPr>
              <p:cNvPr id="33864" name="Arc 71"/>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65" name="AutoShape 72"/>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20" name="Group 73"/>
          <p:cNvGrpSpPr>
            <a:grpSpLocks/>
          </p:cNvGrpSpPr>
          <p:nvPr/>
        </p:nvGrpSpPr>
        <p:grpSpPr bwMode="auto">
          <a:xfrm>
            <a:off x="2327275" y="2325688"/>
            <a:ext cx="2166938" cy="2460625"/>
            <a:chOff x="1466" y="1465"/>
            <a:chExt cx="1365" cy="1550"/>
          </a:xfrm>
        </p:grpSpPr>
        <p:grpSp>
          <p:nvGrpSpPr>
            <p:cNvPr id="21" name="Group 74"/>
            <p:cNvGrpSpPr>
              <a:grpSpLocks/>
            </p:cNvGrpSpPr>
            <p:nvPr/>
          </p:nvGrpSpPr>
          <p:grpSpPr bwMode="auto">
            <a:xfrm>
              <a:off x="2094" y="2411"/>
              <a:ext cx="335" cy="604"/>
              <a:chOff x="2358" y="749"/>
              <a:chExt cx="221" cy="594"/>
            </a:xfrm>
          </p:grpSpPr>
          <p:sp>
            <p:nvSpPr>
              <p:cNvPr id="33857" name="Arc 7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58" name="AutoShape 7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2" name="Group 77"/>
            <p:cNvGrpSpPr>
              <a:grpSpLocks/>
            </p:cNvGrpSpPr>
            <p:nvPr/>
          </p:nvGrpSpPr>
          <p:grpSpPr bwMode="auto">
            <a:xfrm>
              <a:off x="1662" y="2069"/>
              <a:ext cx="335" cy="604"/>
              <a:chOff x="2358" y="749"/>
              <a:chExt cx="221" cy="594"/>
            </a:xfrm>
          </p:grpSpPr>
          <p:sp>
            <p:nvSpPr>
              <p:cNvPr id="33855" name="Arc 78"/>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56" name="AutoShape 79"/>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3" name="Group 80"/>
            <p:cNvGrpSpPr>
              <a:grpSpLocks/>
            </p:cNvGrpSpPr>
            <p:nvPr/>
          </p:nvGrpSpPr>
          <p:grpSpPr bwMode="auto">
            <a:xfrm rot="-877609">
              <a:off x="2496" y="2064"/>
              <a:ext cx="335" cy="604"/>
              <a:chOff x="2358" y="749"/>
              <a:chExt cx="221" cy="594"/>
            </a:xfrm>
          </p:grpSpPr>
          <p:sp>
            <p:nvSpPr>
              <p:cNvPr id="33853" name="Arc 81"/>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54" name="AutoShape 82"/>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4" name="Group 83"/>
            <p:cNvGrpSpPr>
              <a:grpSpLocks/>
            </p:cNvGrpSpPr>
            <p:nvPr/>
          </p:nvGrpSpPr>
          <p:grpSpPr bwMode="auto">
            <a:xfrm>
              <a:off x="1466" y="1465"/>
              <a:ext cx="335" cy="604"/>
              <a:chOff x="2358" y="749"/>
              <a:chExt cx="221" cy="594"/>
            </a:xfrm>
          </p:grpSpPr>
          <p:sp>
            <p:nvSpPr>
              <p:cNvPr id="33851" name="Arc 84"/>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52" name="AutoShape 85"/>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5" name="Group 86"/>
            <p:cNvGrpSpPr>
              <a:grpSpLocks/>
            </p:cNvGrpSpPr>
            <p:nvPr/>
          </p:nvGrpSpPr>
          <p:grpSpPr bwMode="auto">
            <a:xfrm>
              <a:off x="2386" y="1473"/>
              <a:ext cx="335" cy="604"/>
              <a:chOff x="2358" y="749"/>
              <a:chExt cx="221" cy="594"/>
            </a:xfrm>
          </p:grpSpPr>
          <p:sp>
            <p:nvSpPr>
              <p:cNvPr id="33849" name="Arc 87"/>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50" name="AutoShape 88"/>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26" name="Group 89"/>
          <p:cNvGrpSpPr>
            <a:grpSpLocks/>
          </p:cNvGrpSpPr>
          <p:nvPr/>
        </p:nvGrpSpPr>
        <p:grpSpPr bwMode="auto">
          <a:xfrm>
            <a:off x="4359275" y="2427288"/>
            <a:ext cx="2601913" cy="2368550"/>
            <a:chOff x="2746" y="1529"/>
            <a:chExt cx="1639" cy="1492"/>
          </a:xfrm>
        </p:grpSpPr>
        <p:grpSp>
          <p:nvGrpSpPr>
            <p:cNvPr id="27" name="Group 90"/>
            <p:cNvGrpSpPr>
              <a:grpSpLocks/>
            </p:cNvGrpSpPr>
            <p:nvPr/>
          </p:nvGrpSpPr>
          <p:grpSpPr bwMode="auto">
            <a:xfrm>
              <a:off x="3282" y="2417"/>
              <a:ext cx="335" cy="604"/>
              <a:chOff x="2358" y="749"/>
              <a:chExt cx="221" cy="594"/>
            </a:xfrm>
          </p:grpSpPr>
          <p:sp>
            <p:nvSpPr>
              <p:cNvPr id="33842" name="Arc 91"/>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43" name="AutoShape 92"/>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8" name="Group 93"/>
            <p:cNvGrpSpPr>
              <a:grpSpLocks/>
            </p:cNvGrpSpPr>
            <p:nvPr/>
          </p:nvGrpSpPr>
          <p:grpSpPr bwMode="auto">
            <a:xfrm rot="-3563590">
              <a:off x="2880" y="1925"/>
              <a:ext cx="335" cy="604"/>
              <a:chOff x="2358" y="749"/>
              <a:chExt cx="221" cy="594"/>
            </a:xfrm>
          </p:grpSpPr>
          <p:sp>
            <p:nvSpPr>
              <p:cNvPr id="33840" name="Arc 94"/>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41" name="AutoShape 95"/>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9" name="Group 96"/>
            <p:cNvGrpSpPr>
              <a:grpSpLocks/>
            </p:cNvGrpSpPr>
            <p:nvPr/>
          </p:nvGrpSpPr>
          <p:grpSpPr bwMode="auto">
            <a:xfrm rot="-3563590">
              <a:off x="3398" y="1978"/>
              <a:ext cx="335" cy="604"/>
              <a:chOff x="2358" y="749"/>
              <a:chExt cx="221" cy="594"/>
            </a:xfrm>
          </p:grpSpPr>
          <p:sp>
            <p:nvSpPr>
              <p:cNvPr id="33838" name="Arc 97"/>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39" name="AutoShape 98"/>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0" name="Group 99"/>
            <p:cNvGrpSpPr>
              <a:grpSpLocks/>
            </p:cNvGrpSpPr>
            <p:nvPr/>
          </p:nvGrpSpPr>
          <p:grpSpPr bwMode="auto">
            <a:xfrm rot="-1330374">
              <a:off x="3888" y="2160"/>
              <a:ext cx="335" cy="604"/>
              <a:chOff x="2358" y="749"/>
              <a:chExt cx="221" cy="594"/>
            </a:xfrm>
          </p:grpSpPr>
          <p:sp>
            <p:nvSpPr>
              <p:cNvPr id="33836" name="Arc 100"/>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37" name="AutoShape 101"/>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1" name="Group 102"/>
            <p:cNvGrpSpPr>
              <a:grpSpLocks/>
            </p:cNvGrpSpPr>
            <p:nvPr/>
          </p:nvGrpSpPr>
          <p:grpSpPr bwMode="auto">
            <a:xfrm>
              <a:off x="4050" y="1529"/>
              <a:ext cx="335" cy="604"/>
              <a:chOff x="2358" y="749"/>
              <a:chExt cx="221" cy="594"/>
            </a:xfrm>
          </p:grpSpPr>
          <p:sp>
            <p:nvSpPr>
              <p:cNvPr id="33834" name="Arc 103"/>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35" name="AutoShape 104"/>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3824" name="Group 105"/>
            <p:cNvGrpSpPr>
              <a:grpSpLocks/>
            </p:cNvGrpSpPr>
            <p:nvPr/>
          </p:nvGrpSpPr>
          <p:grpSpPr bwMode="auto">
            <a:xfrm rot="-3563590">
              <a:off x="3878" y="1978"/>
              <a:ext cx="335" cy="604"/>
              <a:chOff x="2358" y="749"/>
              <a:chExt cx="221" cy="594"/>
            </a:xfrm>
          </p:grpSpPr>
          <p:sp>
            <p:nvSpPr>
              <p:cNvPr id="33832" name="Arc 106"/>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33" name="AutoShape 107"/>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3825" name="Group 108"/>
            <p:cNvGrpSpPr>
              <a:grpSpLocks/>
            </p:cNvGrpSpPr>
            <p:nvPr/>
          </p:nvGrpSpPr>
          <p:grpSpPr bwMode="auto">
            <a:xfrm rot="-2126369">
              <a:off x="3072" y="2208"/>
              <a:ext cx="335" cy="604"/>
              <a:chOff x="2358" y="749"/>
              <a:chExt cx="221" cy="594"/>
            </a:xfrm>
          </p:grpSpPr>
          <p:sp>
            <p:nvSpPr>
              <p:cNvPr id="33830" name="Arc 109"/>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3831" name="AutoShape 110"/>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sp>
        <p:nvSpPr>
          <p:cNvPr id="33822" name="Text Box 111"/>
          <p:cNvSpPr txBox="1">
            <a:spLocks noChangeArrowheads="1"/>
          </p:cNvSpPr>
          <p:nvPr/>
        </p:nvSpPr>
        <p:spPr bwMode="auto">
          <a:xfrm>
            <a:off x="4724400" y="2057400"/>
            <a:ext cx="3886200" cy="400050"/>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Seepage Control w/Berm</a:t>
            </a:r>
          </a:p>
        </p:txBody>
      </p:sp>
      <p:sp>
        <p:nvSpPr>
          <p:cNvPr id="112"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smtClean="0">
                <a:effectLst>
                  <a:outerShdw blurRad="38100" dist="38100" dir="2700000" algn="tl">
                    <a:srgbClr val="C0C0C0"/>
                  </a:outerShdw>
                </a:effectLst>
              </a:rPr>
              <a:t>Seepage Control With/</a:t>
            </a:r>
            <a:r>
              <a:rPr lang="en-US" sz="4000" b="1" noProof="0" dirty="0" err="1" smtClean="0">
                <a:effectLst>
                  <a:outerShdw blurRad="38100" dist="38100" dir="2700000" algn="tl">
                    <a:srgbClr val="C0C0C0"/>
                  </a:outerShdw>
                </a:effectLst>
              </a:rPr>
              <a:t>Berm</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89170"/>
                                        </p:tgtEl>
                                        <p:attrNameLst>
                                          <p:attrName>style.visibility</p:attrName>
                                        </p:attrNameLst>
                                      </p:cBhvr>
                                      <p:to>
                                        <p:strVal val="visible"/>
                                      </p:to>
                                    </p:set>
                                    <p:animEffect transition="in" filter="wipe(down)">
                                      <p:cBhvr>
                                        <p:cTn id="7" dur="500"/>
                                        <p:tgtEl>
                                          <p:spTgt spid="68917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89169"/>
                                        </p:tgtEl>
                                        <p:attrNameLst>
                                          <p:attrName>style.visibility</p:attrName>
                                        </p:attrNameLst>
                                      </p:cBhvr>
                                      <p:to>
                                        <p:strVal val="visible"/>
                                      </p:to>
                                    </p:set>
                                    <p:animEffect transition="in" filter="wipe(down)">
                                      <p:cBhvr>
                                        <p:cTn id="11" dur="500"/>
                                        <p:tgtEl>
                                          <p:spTgt spid="68916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89168"/>
                                        </p:tgtEl>
                                        <p:attrNameLst>
                                          <p:attrName>style.visibility</p:attrName>
                                        </p:attrNameLst>
                                      </p:cBhvr>
                                      <p:to>
                                        <p:strVal val="visible"/>
                                      </p:to>
                                    </p:set>
                                    <p:animEffect transition="in" filter="wipe(down)">
                                      <p:cBhvr>
                                        <p:cTn id="19" dur="500"/>
                                        <p:tgtEl>
                                          <p:spTgt spid="68916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89167"/>
                                        </p:tgtEl>
                                        <p:attrNameLst>
                                          <p:attrName>style.visibility</p:attrName>
                                        </p:attrNameLst>
                                      </p:cBhvr>
                                      <p:to>
                                        <p:strVal val="visible"/>
                                      </p:to>
                                    </p:set>
                                    <p:animEffect transition="in" filter="wipe(down)">
                                      <p:cBhvr>
                                        <p:cTn id="23" dur="500"/>
                                        <p:tgtEl>
                                          <p:spTgt spid="68916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89166"/>
                                        </p:tgtEl>
                                        <p:attrNameLst>
                                          <p:attrName>style.visibility</p:attrName>
                                        </p:attrNameLst>
                                      </p:cBhvr>
                                      <p:to>
                                        <p:strVal val="visible"/>
                                      </p:to>
                                    </p:set>
                                    <p:animEffect transition="in" filter="wipe(down)">
                                      <p:cBhvr>
                                        <p:cTn id="31" dur="500"/>
                                        <p:tgtEl>
                                          <p:spTgt spid="68916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89164"/>
                                        </p:tgtEl>
                                        <p:attrNameLst>
                                          <p:attrName>style.visibility</p:attrName>
                                        </p:attrNameLst>
                                      </p:cBhvr>
                                      <p:to>
                                        <p:strVal val="visible"/>
                                      </p:to>
                                    </p:set>
                                    <p:animEffect transition="in" filter="wipe(down)">
                                      <p:cBhvr>
                                        <p:cTn id="39" dur="500"/>
                                        <p:tgtEl>
                                          <p:spTgt spid="689164"/>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689165"/>
                                        </p:tgtEl>
                                        <p:attrNameLst>
                                          <p:attrName>style.visibility</p:attrName>
                                        </p:attrNameLst>
                                      </p:cBhvr>
                                      <p:to>
                                        <p:strVal val="visible"/>
                                      </p:to>
                                    </p:set>
                                    <p:animEffect transition="in" filter="wipe(down)">
                                      <p:cBhvr>
                                        <p:cTn id="43" dur="500"/>
                                        <p:tgtEl>
                                          <p:spTgt spid="689165"/>
                                        </p:tgtEl>
                                      </p:cBhvr>
                                    </p:animEffect>
                                  </p:childTnLst>
                                </p:cTn>
                              </p:par>
                            </p:childTnLst>
                          </p:cTn>
                        </p:par>
                        <p:par>
                          <p:cTn id="44" fill="hold">
                            <p:stCondLst>
                              <p:cond delay="5000"/>
                            </p:stCondLst>
                            <p:childTnLst>
                              <p:par>
                                <p:cTn id="45" presetID="1" presetClass="entr" presetSubtype="0" fill="hold" nodeType="afterEffect">
                                  <p:stCondLst>
                                    <p:cond delay="0"/>
                                  </p:stCondLst>
                                  <p:childTnLst>
                                    <p:set>
                                      <p:cBhvr>
                                        <p:cTn id="46" dur="1" fill="hold">
                                          <p:stCondLst>
                                            <p:cond delay="499"/>
                                          </p:stCondLst>
                                        </p:cTn>
                                        <p:tgtEl>
                                          <p:spTgt spid="5"/>
                                        </p:tgtEl>
                                        <p:attrNameLst>
                                          <p:attrName>style.visibility</p:attrName>
                                        </p:attrNameLst>
                                      </p:cBhvr>
                                      <p:to>
                                        <p:strVal val="visible"/>
                                      </p:to>
                                    </p:set>
                                  </p:childTnLst>
                                </p:cTn>
                              </p:par>
                            </p:childTnLst>
                          </p:cTn>
                        </p:par>
                        <p:par>
                          <p:cTn id="47" fill="hold">
                            <p:stCondLst>
                              <p:cond delay="5500"/>
                            </p:stCondLst>
                            <p:childTnLst>
                              <p:par>
                                <p:cTn id="48" presetID="22" presetClass="entr" presetSubtype="8"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subTnLst>
                                    <p:set>
                                      <p:cBhvr override="childStyle">
                                        <p:cTn dur="1" fill="hold" display="0" masterRel="sameClick" afterEffect="1">
                                          <p:stCondLst>
                                            <p:cond evt="end" delay="0">
                                              <p:tn val="52"/>
                                            </p:cond>
                                          </p:stCondLst>
                                        </p:cTn>
                                        <p:tgtEl>
                                          <p:spTgt spid="2"/>
                                        </p:tgtEl>
                                        <p:attrNameLst>
                                          <p:attrName>style.visibility</p:attrName>
                                        </p:attrNameLst>
                                      </p:cBhvr>
                                      <p:to>
                                        <p:strVal val="hidden"/>
                                      </p:to>
                                    </p:set>
                                  </p:subTnLst>
                                </p:cTn>
                              </p:par>
                            </p:childTnLst>
                          </p:cTn>
                        </p:par>
                        <p:par>
                          <p:cTn id="55" fill="hold">
                            <p:stCondLst>
                              <p:cond delay="6500"/>
                            </p:stCondLst>
                            <p:childTnLst>
                              <p:par>
                                <p:cTn id="56" presetID="22" presetClass="entr" presetSubtype="8"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subTnLst>
                                    <p:set>
                                      <p:cBhvr override="childStyle">
                                        <p:cTn dur="1" fill="hold" display="0" masterRel="sameClick" afterEffect="1">
                                          <p:stCondLst>
                                            <p:cond evt="end" delay="0">
                                              <p:tn val="56"/>
                                            </p:cond>
                                          </p:stCondLst>
                                        </p:cTn>
                                        <p:tgtEl>
                                          <p:spTgt spid="3"/>
                                        </p:tgtEl>
                                        <p:attrNameLst>
                                          <p:attrName>style.visibility</p:attrName>
                                        </p:attrNameLst>
                                      </p:cBhvr>
                                      <p:to>
                                        <p:strVal val="hidden"/>
                                      </p:to>
                                    </p:set>
                                  </p:subTnLst>
                                </p:cTn>
                              </p:par>
                            </p:childTnLst>
                          </p:cTn>
                        </p:par>
                        <p:par>
                          <p:cTn id="59" fill="hold">
                            <p:stCondLst>
                              <p:cond delay="7000"/>
                            </p:stCondLst>
                            <p:childTnLst>
                              <p:par>
                                <p:cTn id="60" presetID="22" presetClass="entr" presetSubtype="8"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64" grpId="0" animBg="1"/>
      <p:bldP spid="689165" grpId="0" animBg="1"/>
      <p:bldP spid="689166" grpId="0" animBg="1"/>
      <p:bldP spid="689167" grpId="0" animBg="1"/>
      <p:bldP spid="689168" grpId="0" animBg="1"/>
      <p:bldP spid="689169" grpId="0" animBg="1"/>
      <p:bldP spid="6891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Classification</a:t>
            </a:r>
            <a:br>
              <a:rPr lang="en-US" b="1" dirty="0" smtClean="0">
                <a:effectLst>
                  <a:outerShdw blurRad="38100" dist="38100" dir="2700000" algn="tl">
                    <a:srgbClr val="000000">
                      <a:alpha val="43137"/>
                    </a:srgbClr>
                  </a:outerShdw>
                </a:effectLst>
                <a:latin typeface="Arial" pitchFamily="34" charset="0"/>
                <a:cs typeface="Arial" pitchFamily="34" charset="0"/>
              </a:rPr>
            </a:br>
            <a:r>
              <a:rPr lang="en-US" sz="2700" b="1" dirty="0" smtClean="0">
                <a:effectLst>
                  <a:outerShdw blurRad="38100" dist="38100" dir="2700000" algn="tl">
                    <a:srgbClr val="000000">
                      <a:alpha val="43137"/>
                    </a:srgbClr>
                  </a:outerShdw>
                </a:effectLst>
                <a:latin typeface="Arial" pitchFamily="34" charset="0"/>
                <a:cs typeface="Arial" pitchFamily="34" charset="0"/>
              </a:rPr>
              <a:t>Construction Materials</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267200"/>
          </a:xfrm>
        </p:spPr>
        <p:txBody>
          <a:bodyPr>
            <a:normAutofit fontScale="70000" lnSpcReduction="20000"/>
          </a:bodyPr>
          <a:lstStyle/>
          <a:p>
            <a:r>
              <a:rPr lang="en-US" b="1" dirty="0" smtClean="0">
                <a:latin typeface="Arial" pitchFamily="34" charset="0"/>
                <a:cs typeface="Arial" pitchFamily="34" charset="0"/>
              </a:rPr>
              <a:t>Concrete</a:t>
            </a:r>
          </a:p>
          <a:p>
            <a:pPr lvl="1">
              <a:buFont typeface="Wingdings" pitchFamily="2" charset="2"/>
              <a:buChar char="§"/>
            </a:pPr>
            <a:r>
              <a:rPr lang="en-US" dirty="0" smtClean="0">
                <a:latin typeface="Arial" pitchFamily="34" charset="0"/>
                <a:cs typeface="Arial" pitchFamily="34" charset="0"/>
              </a:rPr>
              <a:t>Gravity</a:t>
            </a:r>
          </a:p>
          <a:p>
            <a:pPr lvl="1">
              <a:buFont typeface="Wingdings" pitchFamily="2" charset="2"/>
              <a:buChar char="§"/>
            </a:pPr>
            <a:r>
              <a:rPr lang="en-US" dirty="0" smtClean="0">
                <a:latin typeface="Arial" pitchFamily="34" charset="0"/>
                <a:cs typeface="Arial" pitchFamily="34" charset="0"/>
              </a:rPr>
              <a:t>Arch</a:t>
            </a:r>
          </a:p>
          <a:p>
            <a:pPr lvl="1">
              <a:buFont typeface="Wingdings" pitchFamily="2" charset="2"/>
              <a:buChar char="§"/>
            </a:pPr>
            <a:r>
              <a:rPr lang="en-US" dirty="0" smtClean="0">
                <a:latin typeface="Arial" pitchFamily="34" charset="0"/>
                <a:cs typeface="Arial" pitchFamily="34" charset="0"/>
              </a:rPr>
              <a:t>Buttress</a:t>
            </a:r>
          </a:p>
          <a:p>
            <a:pPr lvl="1">
              <a:buFont typeface="Wingdings" pitchFamily="2" charset="2"/>
              <a:buChar char="§"/>
            </a:pPr>
            <a:r>
              <a:rPr lang="en-US" dirty="0" smtClean="0">
                <a:latin typeface="Arial" pitchFamily="34" charset="0"/>
                <a:cs typeface="Arial" pitchFamily="34" charset="0"/>
              </a:rPr>
              <a:t>RCC</a:t>
            </a:r>
          </a:p>
          <a:p>
            <a:pPr lvl="1">
              <a:buNone/>
            </a:pPr>
            <a:endParaRPr lang="en-US" dirty="0" smtClean="0">
              <a:latin typeface="Arial" pitchFamily="34" charset="0"/>
              <a:cs typeface="Arial" pitchFamily="34" charset="0"/>
            </a:endParaRPr>
          </a:p>
          <a:p>
            <a:r>
              <a:rPr lang="en-US" b="1" dirty="0" smtClean="0">
                <a:latin typeface="Arial" pitchFamily="34" charset="0"/>
                <a:cs typeface="Arial" pitchFamily="34" charset="0"/>
              </a:rPr>
              <a:t>Embankment</a:t>
            </a:r>
          </a:p>
          <a:p>
            <a:pPr lvl="1">
              <a:buFont typeface="Wingdings" pitchFamily="2" charset="2"/>
              <a:buChar char="§"/>
            </a:pPr>
            <a:r>
              <a:rPr lang="en-US" dirty="0" err="1" smtClean="0">
                <a:latin typeface="Arial" pitchFamily="34" charset="0"/>
                <a:cs typeface="Arial" pitchFamily="34" charset="0"/>
              </a:rPr>
              <a:t>Earthfill</a:t>
            </a:r>
            <a:endParaRPr lang="en-US" dirty="0" smtClean="0">
              <a:latin typeface="Arial" pitchFamily="34" charset="0"/>
              <a:cs typeface="Arial" pitchFamily="34" charset="0"/>
            </a:endParaRPr>
          </a:p>
          <a:p>
            <a:pPr lvl="1">
              <a:buFont typeface="Wingdings" pitchFamily="2" charset="2"/>
              <a:buChar char="§"/>
            </a:pPr>
            <a:r>
              <a:rPr lang="en-US" dirty="0" err="1" smtClean="0">
                <a:latin typeface="Arial" pitchFamily="34" charset="0"/>
                <a:cs typeface="Arial" pitchFamily="34" charset="0"/>
              </a:rPr>
              <a:t>Rockfill</a:t>
            </a:r>
            <a:endParaRPr lang="en-US" dirty="0" smtClean="0">
              <a:latin typeface="Arial" pitchFamily="34" charset="0"/>
              <a:cs typeface="Arial" pitchFamily="34" charset="0"/>
            </a:endParaRPr>
          </a:p>
          <a:p>
            <a:pPr lvl="1">
              <a:buFont typeface="Wingdings" pitchFamily="2" charset="2"/>
              <a:buChar char="§"/>
            </a:pPr>
            <a:r>
              <a:rPr lang="en-US" dirty="0" smtClean="0">
                <a:latin typeface="Arial" pitchFamily="34" charset="0"/>
                <a:cs typeface="Arial" pitchFamily="34" charset="0"/>
              </a:rPr>
              <a:t>Earth and </a:t>
            </a:r>
            <a:r>
              <a:rPr lang="en-US" dirty="0" err="1" smtClean="0">
                <a:latin typeface="Arial" pitchFamily="34" charset="0"/>
                <a:cs typeface="Arial" pitchFamily="34" charset="0"/>
              </a:rPr>
              <a:t>rockfill</a:t>
            </a:r>
            <a:endParaRPr lang="en-US" dirty="0" smtClean="0">
              <a:latin typeface="Arial" pitchFamily="34" charset="0"/>
              <a:cs typeface="Arial" pitchFamily="34" charset="0"/>
            </a:endParaRPr>
          </a:p>
          <a:p>
            <a:pPr lvl="1">
              <a:buNone/>
            </a:pPr>
            <a:endParaRPr lang="en-US" dirty="0" smtClean="0">
              <a:latin typeface="Arial" pitchFamily="34" charset="0"/>
              <a:cs typeface="Arial" pitchFamily="34" charset="0"/>
            </a:endParaRPr>
          </a:p>
          <a:p>
            <a:r>
              <a:rPr lang="en-US" b="1" dirty="0" smtClean="0">
                <a:latin typeface="Arial" pitchFamily="34" charset="0"/>
                <a:cs typeface="Arial" pitchFamily="34" charset="0"/>
              </a:rPr>
              <a:t>Composite</a:t>
            </a:r>
          </a:p>
          <a:p>
            <a:pPr lvl="1">
              <a:buFont typeface="Wingdings" pitchFamily="2" charset="2"/>
              <a:buChar char="§"/>
            </a:pPr>
            <a:r>
              <a:rPr lang="en-US" dirty="0" smtClean="0">
                <a:latin typeface="Arial" pitchFamily="34" charset="0"/>
                <a:cs typeface="Arial" pitchFamily="34" charset="0"/>
              </a:rPr>
              <a:t>Concrete and embankment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AE6CA-6B55-4F2D-A078-C95753BB0188}"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0"/>
          <p:cNvSpPr>
            <a:spLocks noChangeShapeType="1"/>
          </p:cNvSpPr>
          <p:nvPr/>
        </p:nvSpPr>
        <p:spPr bwMode="auto">
          <a:xfrm>
            <a:off x="1066800" y="2286000"/>
            <a:ext cx="2895600" cy="1588"/>
          </a:xfrm>
          <a:prstGeom prst="line">
            <a:avLst/>
          </a:prstGeom>
          <a:noFill/>
          <a:ln w="9525">
            <a:solidFill>
              <a:srgbClr val="0070C0"/>
            </a:solidFill>
            <a:round/>
            <a:headEnd/>
            <a:tailEnd/>
          </a:ln>
        </p:spPr>
        <p:txBody>
          <a:bodyPr wrap="none" anchor="ctr"/>
          <a:lstStyle/>
          <a:p>
            <a:endParaRPr lang="en-US"/>
          </a:p>
        </p:txBody>
      </p:sp>
      <p:sp>
        <p:nvSpPr>
          <p:cNvPr id="35843" name="AutoShape 11"/>
          <p:cNvSpPr>
            <a:spLocks noChangeArrowheads="1"/>
          </p:cNvSpPr>
          <p:nvPr/>
        </p:nvSpPr>
        <p:spPr bwMode="auto">
          <a:xfrm rot="10800000">
            <a:off x="2286000" y="21336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752600" y="19812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35855"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35856"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35857"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35858"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35852"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35853"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35854"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35845" name="Rectangle 21"/>
          <p:cNvSpPr>
            <a:spLocks noChangeArrowheads="1"/>
          </p:cNvSpPr>
          <p:nvPr/>
        </p:nvSpPr>
        <p:spPr bwMode="auto">
          <a:xfrm>
            <a:off x="452438" y="3429000"/>
            <a:ext cx="1452562" cy="76200"/>
          </a:xfrm>
          <a:prstGeom prst="rect">
            <a:avLst/>
          </a:prstGeom>
          <a:solidFill>
            <a:srgbClr val="FFC000"/>
          </a:solidFill>
          <a:ln w="9525">
            <a:solidFill>
              <a:schemeClr val="accent1"/>
            </a:solidFill>
            <a:miter lim="800000"/>
            <a:headEnd/>
            <a:tailEnd/>
          </a:ln>
        </p:spPr>
        <p:txBody>
          <a:bodyPr wrap="none" anchor="ctr"/>
          <a:lstStyle/>
          <a:p>
            <a:endParaRPr lang="en-US"/>
          </a:p>
        </p:txBody>
      </p:sp>
      <p:sp>
        <p:nvSpPr>
          <p:cNvPr id="52246" name="Text Box 22"/>
          <p:cNvSpPr txBox="1">
            <a:spLocks noChangeArrowheads="1"/>
          </p:cNvSpPr>
          <p:nvPr/>
        </p:nvSpPr>
        <p:spPr bwMode="auto">
          <a:xfrm>
            <a:off x="2895600" y="4038600"/>
            <a:ext cx="3276600" cy="369332"/>
          </a:xfrm>
          <a:prstGeom prst="rect">
            <a:avLst/>
          </a:prstGeom>
          <a:noFill/>
          <a:ln w="9525">
            <a:noFill/>
            <a:miter lim="800000"/>
            <a:headEnd/>
            <a:tailEnd/>
          </a:ln>
          <a:effectLst/>
        </p:spPr>
        <p:txBody>
          <a:bodyPr>
            <a:spAutoFit/>
          </a:bodyPr>
          <a:lstStyle/>
          <a:p>
            <a:pPr eaLnBrk="0" hangingPunct="0">
              <a:defRPr/>
            </a:pPr>
            <a:r>
              <a:rPr lang="en-US" dirty="0" smtClean="0">
                <a:effectLst>
                  <a:outerShdw blurRad="38100" dist="38100" dir="2700000" algn="tl">
                    <a:srgbClr val="C0C0C0"/>
                  </a:outerShdw>
                </a:effectLst>
                <a:latin typeface="Arial" pitchFamily="34" charset="0"/>
                <a:cs typeface="Arial" pitchFamily="34" charset="0"/>
              </a:rPr>
              <a:t>Impervious blanket</a:t>
            </a:r>
            <a:endParaRPr lang="en-US" dirty="0">
              <a:effectLst>
                <a:outerShdw blurRad="38100" dist="38100" dir="2700000" algn="tl">
                  <a:srgbClr val="C0C0C0"/>
                </a:outerShdw>
              </a:effectLst>
              <a:latin typeface="Arial" pitchFamily="34" charset="0"/>
              <a:cs typeface="Arial" pitchFamily="34" charset="0"/>
            </a:endParaRPr>
          </a:p>
        </p:txBody>
      </p:sp>
      <p:sp>
        <p:nvSpPr>
          <p:cNvPr id="35847" name="Line 23"/>
          <p:cNvSpPr>
            <a:spLocks noChangeShapeType="1"/>
          </p:cNvSpPr>
          <p:nvPr/>
        </p:nvSpPr>
        <p:spPr bwMode="auto">
          <a:xfrm flipH="1" flipV="1">
            <a:off x="1219200" y="3505200"/>
            <a:ext cx="1676400" cy="685800"/>
          </a:xfrm>
          <a:prstGeom prst="line">
            <a:avLst/>
          </a:prstGeom>
          <a:noFill/>
          <a:ln w="9525">
            <a:solidFill>
              <a:schemeClr val="tx1"/>
            </a:solidFill>
            <a:round/>
            <a:headEnd/>
            <a:tailEnd type="triangle" w="med" len="med"/>
          </a:ln>
        </p:spPr>
        <p:txBody>
          <a:bodyPr wrap="none" anchor="ctr"/>
          <a:lstStyle/>
          <a:p>
            <a:endParaRPr lang="en-US"/>
          </a:p>
        </p:txBody>
      </p:sp>
      <p:sp>
        <p:nvSpPr>
          <p:cNvPr id="35848" name="Line 24"/>
          <p:cNvSpPr>
            <a:spLocks noChangeShapeType="1"/>
          </p:cNvSpPr>
          <p:nvPr/>
        </p:nvSpPr>
        <p:spPr bwMode="auto">
          <a:xfrm flipH="1">
            <a:off x="838200" y="3505200"/>
            <a:ext cx="914400" cy="0"/>
          </a:xfrm>
          <a:prstGeom prst="line">
            <a:avLst/>
          </a:prstGeom>
          <a:noFill/>
          <a:ln w="9525">
            <a:solidFill>
              <a:schemeClr val="accent1"/>
            </a:solidFill>
            <a:round/>
            <a:headEnd/>
            <a:tailEnd/>
          </a:ln>
        </p:spPr>
        <p:txBody>
          <a:bodyPr wrap="none" anchor="ctr"/>
          <a:lstStyle/>
          <a:p>
            <a:endParaRPr lang="en-US"/>
          </a:p>
        </p:txBody>
      </p:sp>
      <p:sp>
        <p:nvSpPr>
          <p:cNvPr id="35849" name="Line 25"/>
          <p:cNvSpPr>
            <a:spLocks noChangeShapeType="1"/>
          </p:cNvSpPr>
          <p:nvPr/>
        </p:nvSpPr>
        <p:spPr bwMode="auto">
          <a:xfrm>
            <a:off x="8534400" y="3505200"/>
            <a:ext cx="376238" cy="0"/>
          </a:xfrm>
          <a:prstGeom prst="line">
            <a:avLst/>
          </a:prstGeom>
          <a:noFill/>
          <a:ln w="9525">
            <a:solidFill>
              <a:srgbClr val="996633"/>
            </a:solidFill>
            <a:round/>
            <a:headEnd/>
            <a:tailEnd/>
          </a:ln>
        </p:spPr>
        <p:txBody>
          <a:bodyPr wrap="none" anchor="ctr"/>
          <a:lstStyle/>
          <a:p>
            <a:endParaRPr lang="en-US"/>
          </a:p>
        </p:txBody>
      </p:sp>
      <p:sp>
        <p:nvSpPr>
          <p:cNvPr id="19"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smtClean="0">
                <a:effectLst>
                  <a:outerShdw blurRad="38100" dist="38100" dir="2700000" algn="tl">
                    <a:srgbClr val="C0C0C0"/>
                  </a:outerShdw>
                </a:effectLst>
              </a:rPr>
              <a:t>Impervious Blanket</a:t>
            </a:r>
          </a:p>
          <a:p>
            <a:pPr lvl="0" algn="ctr">
              <a:defRPr/>
            </a:pPr>
            <a:r>
              <a:rPr kumimoji="0" lang="en-US" sz="2400" b="1" i="0" u="none" strike="noStrike" kern="0" cap="none" spc="0" normalizeH="0" dirty="0" smtClean="0">
                <a:ln>
                  <a:noFill/>
                </a:ln>
                <a:solidFill>
                  <a:schemeClr val="tx2"/>
                </a:solidFill>
                <a:effectLst>
                  <a:outerShdw blurRad="38100" dist="38100" dir="2700000" algn="tl">
                    <a:srgbClr val="C0C0C0"/>
                  </a:outerShdw>
                </a:effectLst>
                <a:uLnTx/>
                <a:uFillTx/>
                <a:latin typeface="+mj-lt"/>
                <a:ea typeface="+mj-ea"/>
                <a:cs typeface="+mj-cs"/>
              </a:rPr>
              <a:t>Increases length of seepage path</a:t>
            </a:r>
            <a:endParaRPr kumimoji="0" lang="en-US" sz="2400" b="1" i="0" u="none" strike="noStrike" kern="0" cap="none" spc="0" normalizeH="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pic>
        <p:nvPicPr>
          <p:cNvPr id="135169" name="Picture 1"/>
          <p:cNvPicPr>
            <a:picLocks noChangeAspect="1" noChangeArrowheads="1"/>
          </p:cNvPicPr>
          <p:nvPr/>
        </p:nvPicPr>
        <p:blipFill>
          <a:blip r:embed="rId3" cstate="print"/>
          <a:srcRect/>
          <a:stretch>
            <a:fillRect/>
          </a:stretch>
        </p:blipFill>
        <p:spPr bwMode="auto">
          <a:xfrm>
            <a:off x="0" y="4592742"/>
            <a:ext cx="7958900" cy="22652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descr="Cutoff Comparisons"/>
          <p:cNvPicPr>
            <a:picLocks noChangeAspect="1" noChangeArrowheads="1"/>
          </p:cNvPicPr>
          <p:nvPr/>
        </p:nvPicPr>
        <p:blipFill>
          <a:blip r:embed="rId2" cstate="print"/>
          <a:srcRect l="-261"/>
          <a:stretch>
            <a:fillRect/>
          </a:stretch>
        </p:blipFill>
        <p:spPr bwMode="auto">
          <a:xfrm>
            <a:off x="228600" y="1295400"/>
            <a:ext cx="8620125" cy="4495800"/>
          </a:xfrm>
          <a:prstGeom prst="rect">
            <a:avLst/>
          </a:prstGeom>
          <a:noFill/>
        </p:spPr>
      </p:pic>
      <p:sp>
        <p:nvSpPr>
          <p:cNvPr id="4"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smtClean="0">
                <a:effectLst>
                  <a:outerShdw blurRad="38100" dist="38100" dir="2700000" algn="tl">
                    <a:srgbClr val="C0C0C0"/>
                  </a:outerShdw>
                </a:effectLst>
              </a:rPr>
              <a:t>Cutoff Type Comparison</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0"/>
          <p:cNvSpPr>
            <a:spLocks noChangeShapeType="1"/>
          </p:cNvSpPr>
          <p:nvPr/>
        </p:nvSpPr>
        <p:spPr bwMode="auto">
          <a:xfrm>
            <a:off x="533400" y="2895600"/>
            <a:ext cx="2895600" cy="1588"/>
          </a:xfrm>
          <a:prstGeom prst="line">
            <a:avLst/>
          </a:prstGeom>
          <a:noFill/>
          <a:ln w="9525">
            <a:solidFill>
              <a:srgbClr val="0070C0"/>
            </a:solidFill>
            <a:round/>
            <a:headEnd/>
            <a:tailEnd/>
          </a:ln>
        </p:spPr>
        <p:txBody>
          <a:bodyPr wrap="none" anchor="ctr"/>
          <a:lstStyle/>
          <a:p>
            <a:endParaRPr lang="en-US"/>
          </a:p>
        </p:txBody>
      </p:sp>
      <p:sp>
        <p:nvSpPr>
          <p:cNvPr id="36867" name="AutoShape 11"/>
          <p:cNvSpPr>
            <a:spLocks noChangeArrowheads="1"/>
          </p:cNvSpPr>
          <p:nvPr/>
        </p:nvSpPr>
        <p:spPr bwMode="auto">
          <a:xfrm rot="10800000">
            <a:off x="1752600" y="27432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19200" y="25908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36879"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36880"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36881"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36882"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36876"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36877"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36878"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54293" name="Text Box 21"/>
          <p:cNvSpPr txBox="1">
            <a:spLocks noChangeArrowheads="1"/>
          </p:cNvSpPr>
          <p:nvPr/>
        </p:nvSpPr>
        <p:spPr bwMode="auto">
          <a:xfrm>
            <a:off x="6553200" y="2209800"/>
            <a:ext cx="1652588"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Relief Well</a:t>
            </a:r>
          </a:p>
        </p:txBody>
      </p:sp>
      <p:sp>
        <p:nvSpPr>
          <p:cNvPr id="36870" name="Line 22"/>
          <p:cNvSpPr>
            <a:spLocks noChangeShapeType="1"/>
          </p:cNvSpPr>
          <p:nvPr/>
        </p:nvSpPr>
        <p:spPr bwMode="auto">
          <a:xfrm>
            <a:off x="7391400" y="2667000"/>
            <a:ext cx="685800" cy="1143000"/>
          </a:xfrm>
          <a:prstGeom prst="line">
            <a:avLst/>
          </a:prstGeom>
          <a:noFill/>
          <a:ln w="9525">
            <a:solidFill>
              <a:schemeClr val="tx1"/>
            </a:solidFill>
            <a:round/>
            <a:headEnd/>
            <a:tailEnd type="triangle" w="med" len="med"/>
          </a:ln>
        </p:spPr>
        <p:txBody>
          <a:bodyPr wrap="none" anchor="ctr"/>
          <a:lstStyle/>
          <a:p>
            <a:endParaRPr lang="en-US"/>
          </a:p>
        </p:txBody>
      </p:sp>
      <p:sp>
        <p:nvSpPr>
          <p:cNvPr id="36871" name="Line 23"/>
          <p:cNvSpPr>
            <a:spLocks noChangeShapeType="1"/>
          </p:cNvSpPr>
          <p:nvPr/>
        </p:nvSpPr>
        <p:spPr bwMode="auto">
          <a:xfrm flipH="1">
            <a:off x="304800" y="4114800"/>
            <a:ext cx="914400" cy="0"/>
          </a:xfrm>
          <a:prstGeom prst="line">
            <a:avLst/>
          </a:prstGeom>
          <a:noFill/>
          <a:ln w="9525">
            <a:solidFill>
              <a:srgbClr val="996633"/>
            </a:solidFill>
            <a:round/>
            <a:headEnd/>
            <a:tailEnd/>
          </a:ln>
        </p:spPr>
        <p:txBody>
          <a:bodyPr wrap="none" anchor="ctr"/>
          <a:lstStyle/>
          <a:p>
            <a:endParaRPr lang="en-US"/>
          </a:p>
        </p:txBody>
      </p:sp>
      <p:sp>
        <p:nvSpPr>
          <p:cNvPr id="36872" name="Line 24"/>
          <p:cNvSpPr>
            <a:spLocks noChangeShapeType="1"/>
          </p:cNvSpPr>
          <p:nvPr/>
        </p:nvSpPr>
        <p:spPr bwMode="auto">
          <a:xfrm>
            <a:off x="8001000" y="4114800"/>
            <a:ext cx="990600" cy="0"/>
          </a:xfrm>
          <a:prstGeom prst="line">
            <a:avLst/>
          </a:prstGeom>
          <a:noFill/>
          <a:ln w="9525">
            <a:solidFill>
              <a:srgbClr val="996633"/>
            </a:solidFill>
            <a:round/>
            <a:headEnd/>
            <a:tailEnd/>
          </a:ln>
        </p:spPr>
        <p:txBody>
          <a:bodyPr wrap="none" anchor="ctr"/>
          <a:lstStyle/>
          <a:p>
            <a:endParaRPr lang="en-US"/>
          </a:p>
        </p:txBody>
      </p:sp>
      <p:sp>
        <p:nvSpPr>
          <p:cNvPr id="36873" name="Rectangle 25"/>
          <p:cNvSpPr>
            <a:spLocks noChangeArrowheads="1"/>
          </p:cNvSpPr>
          <p:nvPr/>
        </p:nvSpPr>
        <p:spPr bwMode="auto">
          <a:xfrm>
            <a:off x="8153400" y="3962400"/>
            <a:ext cx="76200" cy="1143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19" name="Rectangle 6"/>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noProof="0" dirty="0" smtClean="0">
                <a:effectLst>
                  <a:outerShdw blurRad="38100" dist="38100" dir="2700000" algn="tl">
                    <a:srgbClr val="C0C0C0"/>
                  </a:outerShdw>
                </a:effectLst>
              </a:rPr>
              <a:t>Relief Wells</a:t>
            </a:r>
            <a:endParaRPr kumimoji="0" lang="en-US" sz="40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C0C0C0"/>
                  </a:outerShdw>
                </a:effectLst>
              </a:rPr>
              <a:t>Relief Well Typical Installation</a:t>
            </a:r>
          </a:p>
        </p:txBody>
      </p:sp>
      <p:grpSp>
        <p:nvGrpSpPr>
          <p:cNvPr id="3" name="Group 37"/>
          <p:cNvGrpSpPr>
            <a:grpSpLocks/>
          </p:cNvGrpSpPr>
          <p:nvPr/>
        </p:nvGrpSpPr>
        <p:grpSpPr bwMode="auto">
          <a:xfrm>
            <a:off x="1752600" y="1295400"/>
            <a:ext cx="6194425" cy="4217988"/>
            <a:chOff x="1384" y="1119"/>
            <a:chExt cx="3902" cy="2657"/>
          </a:xfrm>
        </p:grpSpPr>
        <p:sp>
          <p:nvSpPr>
            <p:cNvPr id="38916" name="Rectangle 16" descr="Stationery"/>
            <p:cNvSpPr>
              <a:spLocks noChangeArrowheads="1"/>
            </p:cNvSpPr>
            <p:nvPr/>
          </p:nvSpPr>
          <p:spPr bwMode="auto">
            <a:xfrm>
              <a:off x="2876" y="2064"/>
              <a:ext cx="528" cy="1516"/>
            </a:xfrm>
            <a:prstGeom prst="rect">
              <a:avLst/>
            </a:prstGeom>
            <a:blipFill dpi="0" rotWithShape="0">
              <a:blip r:embed="rId2" cstate="print"/>
              <a:srcRect/>
              <a:tile tx="0" ty="0" sx="100000" sy="100000" flip="none" algn="tl"/>
            </a:blipFill>
            <a:ln w="12700">
              <a:solidFill>
                <a:schemeClr val="tx1"/>
              </a:solidFill>
              <a:miter lim="800000"/>
              <a:headEnd type="none" w="sm" len="sm"/>
              <a:tailEnd type="none" w="sm" len="sm"/>
            </a:ln>
          </p:spPr>
          <p:txBody>
            <a:bodyPr wrap="none" anchor="ctr"/>
            <a:lstStyle/>
            <a:p>
              <a:endParaRPr lang="en-US"/>
            </a:p>
          </p:txBody>
        </p:sp>
        <p:sp>
          <p:nvSpPr>
            <p:cNvPr id="38917" name="Rectangle 2"/>
            <p:cNvSpPr>
              <a:spLocks noChangeArrowheads="1"/>
            </p:cNvSpPr>
            <p:nvPr/>
          </p:nvSpPr>
          <p:spPr bwMode="auto">
            <a:xfrm>
              <a:off x="1384" y="1528"/>
              <a:ext cx="3664" cy="744"/>
            </a:xfrm>
            <a:prstGeom prst="rect">
              <a:avLst/>
            </a:prstGeom>
            <a:solidFill>
              <a:srgbClr val="993300"/>
            </a:solidFill>
            <a:ln w="12700">
              <a:solidFill>
                <a:schemeClr val="tx1"/>
              </a:solidFill>
              <a:miter lim="800000"/>
              <a:headEnd type="none" w="sm" len="sm"/>
              <a:tailEnd type="none" w="sm" len="sm"/>
            </a:ln>
          </p:spPr>
          <p:txBody>
            <a:bodyPr wrap="none" anchor="ctr"/>
            <a:lstStyle/>
            <a:p>
              <a:endParaRPr lang="en-US"/>
            </a:p>
          </p:txBody>
        </p:sp>
        <p:sp>
          <p:nvSpPr>
            <p:cNvPr id="38918" name="Rectangle 3"/>
            <p:cNvSpPr>
              <a:spLocks noChangeArrowheads="1"/>
            </p:cNvSpPr>
            <p:nvPr/>
          </p:nvSpPr>
          <p:spPr bwMode="auto">
            <a:xfrm>
              <a:off x="1384" y="2272"/>
              <a:ext cx="3664" cy="1504"/>
            </a:xfrm>
            <a:prstGeom prst="rect">
              <a:avLst/>
            </a:prstGeom>
            <a:solidFill>
              <a:srgbClr val="FFCC99"/>
            </a:solidFill>
            <a:ln w="12700">
              <a:noFill/>
              <a:miter lim="800000"/>
              <a:headEnd type="none" w="sm" len="sm"/>
              <a:tailEnd type="none" w="sm" len="sm"/>
            </a:ln>
          </p:spPr>
          <p:txBody>
            <a:bodyPr wrap="none" anchor="ctr"/>
            <a:lstStyle/>
            <a:p>
              <a:pPr algn="ctr"/>
              <a:endParaRPr lang="en-US"/>
            </a:p>
          </p:txBody>
        </p:sp>
        <p:sp>
          <p:nvSpPr>
            <p:cNvPr id="38919" name="Freeform 6" descr="Newsprint"/>
            <p:cNvSpPr>
              <a:spLocks/>
            </p:cNvSpPr>
            <p:nvPr/>
          </p:nvSpPr>
          <p:spPr bwMode="auto">
            <a:xfrm>
              <a:off x="2732" y="1528"/>
              <a:ext cx="820" cy="2048"/>
            </a:xfrm>
            <a:custGeom>
              <a:avLst/>
              <a:gdLst>
                <a:gd name="T0" fmla="*/ 0 w 820"/>
                <a:gd name="T1" fmla="*/ 0 h 2048"/>
                <a:gd name="T2" fmla="*/ 0 w 820"/>
                <a:gd name="T3" fmla="*/ 332 h 2048"/>
                <a:gd name="T4" fmla="*/ 148 w 820"/>
                <a:gd name="T5" fmla="*/ 332 h 2048"/>
                <a:gd name="T6" fmla="*/ 148 w 820"/>
                <a:gd name="T7" fmla="*/ 2048 h 2048"/>
                <a:gd name="T8" fmla="*/ 672 w 820"/>
                <a:gd name="T9" fmla="*/ 2048 h 2048"/>
                <a:gd name="T10" fmla="*/ 672 w 820"/>
                <a:gd name="T11" fmla="*/ 328 h 2048"/>
                <a:gd name="T12" fmla="*/ 820 w 820"/>
                <a:gd name="T13" fmla="*/ 328 h 2048"/>
                <a:gd name="T14" fmla="*/ 820 w 820"/>
                <a:gd name="T15" fmla="*/ 0 h 2048"/>
                <a:gd name="T16" fmla="*/ 0 w 820"/>
                <a:gd name="T17" fmla="*/ 0 h 20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0"/>
                <a:gd name="T28" fmla="*/ 0 h 2048"/>
                <a:gd name="T29" fmla="*/ 820 w 820"/>
                <a:gd name="T30" fmla="*/ 2048 h 20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0" h="2048">
                  <a:moveTo>
                    <a:pt x="0" y="0"/>
                  </a:moveTo>
                  <a:lnTo>
                    <a:pt x="0" y="332"/>
                  </a:lnTo>
                  <a:lnTo>
                    <a:pt x="148" y="332"/>
                  </a:lnTo>
                  <a:lnTo>
                    <a:pt x="148" y="2048"/>
                  </a:lnTo>
                  <a:lnTo>
                    <a:pt x="672" y="2048"/>
                  </a:lnTo>
                  <a:lnTo>
                    <a:pt x="672" y="328"/>
                  </a:lnTo>
                  <a:lnTo>
                    <a:pt x="820" y="328"/>
                  </a:lnTo>
                  <a:lnTo>
                    <a:pt x="820" y="0"/>
                  </a:lnTo>
                  <a:lnTo>
                    <a:pt x="0" y="0"/>
                  </a:lnTo>
                  <a:close/>
                </a:path>
              </a:pathLst>
            </a:custGeom>
            <a:blipFill dpi="0" rotWithShape="0">
              <a:blip r:embed="rId3" cstate="print"/>
              <a:srcRect/>
              <a:tile tx="0" ty="0" sx="100000" sy="100000" flip="none" algn="tl"/>
            </a:blipFill>
            <a:ln w="12700" cap="flat" cmpd="sng">
              <a:noFill/>
              <a:prstDash val="solid"/>
              <a:round/>
              <a:headEnd type="none" w="sm" len="sm"/>
              <a:tailEnd type="none" w="sm" len="sm"/>
            </a:ln>
          </p:spPr>
          <p:txBody>
            <a:bodyPr wrap="none" anchor="ctr"/>
            <a:lstStyle/>
            <a:p>
              <a:endParaRPr lang="en-US"/>
            </a:p>
          </p:txBody>
        </p:sp>
        <p:sp>
          <p:nvSpPr>
            <p:cNvPr id="38920" name="Rectangle 7"/>
            <p:cNvSpPr>
              <a:spLocks noChangeArrowheads="1"/>
            </p:cNvSpPr>
            <p:nvPr/>
          </p:nvSpPr>
          <p:spPr bwMode="auto">
            <a:xfrm>
              <a:off x="2788" y="1528"/>
              <a:ext cx="708" cy="324"/>
            </a:xfrm>
            <a:prstGeom prst="rect">
              <a:avLst/>
            </a:prstGeom>
            <a:solidFill>
              <a:srgbClr val="B2B2B2"/>
            </a:solidFill>
            <a:ln w="12700">
              <a:solidFill>
                <a:schemeClr val="tx1"/>
              </a:solidFill>
              <a:miter lim="800000"/>
              <a:headEnd type="none" w="sm" len="sm"/>
              <a:tailEnd type="none" w="sm" len="sm"/>
            </a:ln>
          </p:spPr>
          <p:txBody>
            <a:bodyPr wrap="none" anchor="ctr"/>
            <a:lstStyle/>
            <a:p>
              <a:endParaRPr lang="en-US"/>
            </a:p>
          </p:txBody>
        </p:sp>
        <p:sp>
          <p:nvSpPr>
            <p:cNvPr id="38921" name="Rectangle 8"/>
            <p:cNvSpPr>
              <a:spLocks noChangeArrowheads="1"/>
            </p:cNvSpPr>
            <p:nvPr/>
          </p:nvSpPr>
          <p:spPr bwMode="auto">
            <a:xfrm>
              <a:off x="3072" y="1708"/>
              <a:ext cx="148" cy="460"/>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sp>
          <p:nvSpPr>
            <p:cNvPr id="38922" name="Rectangle 9" descr="Dark horizontal"/>
            <p:cNvSpPr>
              <a:spLocks noChangeArrowheads="1"/>
            </p:cNvSpPr>
            <p:nvPr/>
          </p:nvSpPr>
          <p:spPr bwMode="auto">
            <a:xfrm>
              <a:off x="3072" y="2168"/>
              <a:ext cx="148" cy="1228"/>
            </a:xfrm>
            <a:prstGeom prst="rect">
              <a:avLst/>
            </a:prstGeom>
            <a:pattFill prst="dkHorz">
              <a:fgClr>
                <a:srgbClr val="FFFFFF"/>
              </a:fgClr>
              <a:bgClr>
                <a:schemeClr val="bg1"/>
              </a:bgClr>
            </a:pattFill>
            <a:ln w="12700">
              <a:solidFill>
                <a:schemeClr val="tx1"/>
              </a:solidFill>
              <a:miter lim="800000"/>
              <a:headEnd type="none" w="sm" len="sm"/>
              <a:tailEnd type="none" w="sm" len="sm"/>
            </a:ln>
          </p:spPr>
          <p:txBody>
            <a:bodyPr wrap="none" anchor="ctr"/>
            <a:lstStyle/>
            <a:p>
              <a:endParaRPr lang="en-US"/>
            </a:p>
          </p:txBody>
        </p:sp>
        <p:sp>
          <p:nvSpPr>
            <p:cNvPr id="38923" name="Text Box 10"/>
            <p:cNvSpPr txBox="1">
              <a:spLocks noChangeArrowheads="1"/>
            </p:cNvSpPr>
            <p:nvPr/>
          </p:nvSpPr>
          <p:spPr bwMode="auto">
            <a:xfrm>
              <a:off x="1734" y="1935"/>
              <a:ext cx="414" cy="192"/>
            </a:xfrm>
            <a:prstGeom prst="rect">
              <a:avLst/>
            </a:prstGeom>
            <a:noFill/>
            <a:ln w="12699">
              <a:noFill/>
              <a:miter lim="800000"/>
              <a:headEnd type="none" w="sm" len="sm"/>
              <a:tailEnd type="none" w="sm" len="sm"/>
            </a:ln>
          </p:spPr>
          <p:txBody>
            <a:bodyPr wrap="none">
              <a:spAutoFit/>
            </a:bodyPr>
            <a:lstStyle/>
            <a:p>
              <a:r>
                <a:rPr lang="en-US" sz="1400" b="1"/>
                <a:t>Soil 1</a:t>
              </a:r>
              <a:endParaRPr lang="en-US"/>
            </a:p>
          </p:txBody>
        </p:sp>
        <p:sp>
          <p:nvSpPr>
            <p:cNvPr id="38924" name="Text Box 11"/>
            <p:cNvSpPr txBox="1">
              <a:spLocks noChangeArrowheads="1"/>
            </p:cNvSpPr>
            <p:nvPr/>
          </p:nvSpPr>
          <p:spPr bwMode="auto">
            <a:xfrm>
              <a:off x="1750" y="2567"/>
              <a:ext cx="414" cy="192"/>
            </a:xfrm>
            <a:prstGeom prst="rect">
              <a:avLst/>
            </a:prstGeom>
            <a:noFill/>
            <a:ln w="12699">
              <a:noFill/>
              <a:miter lim="800000"/>
              <a:headEnd type="none" w="sm" len="sm"/>
              <a:tailEnd type="none" w="sm" len="sm"/>
            </a:ln>
          </p:spPr>
          <p:txBody>
            <a:bodyPr wrap="none">
              <a:spAutoFit/>
            </a:bodyPr>
            <a:lstStyle/>
            <a:p>
              <a:r>
                <a:rPr lang="en-US" sz="1400" b="1"/>
                <a:t>Soil 2</a:t>
              </a:r>
              <a:endParaRPr lang="en-US"/>
            </a:p>
          </p:txBody>
        </p:sp>
        <p:sp>
          <p:nvSpPr>
            <p:cNvPr id="38925" name="Text Box 12"/>
            <p:cNvSpPr txBox="1">
              <a:spLocks noChangeArrowheads="1"/>
            </p:cNvSpPr>
            <p:nvPr/>
          </p:nvSpPr>
          <p:spPr bwMode="auto">
            <a:xfrm>
              <a:off x="4326" y="1119"/>
              <a:ext cx="960" cy="192"/>
            </a:xfrm>
            <a:prstGeom prst="rect">
              <a:avLst/>
            </a:prstGeom>
            <a:noFill/>
            <a:ln w="12699">
              <a:noFill/>
              <a:miter lim="800000"/>
              <a:headEnd type="none" w="sm" len="sm"/>
              <a:tailEnd type="none" w="sm" len="sm"/>
            </a:ln>
          </p:spPr>
          <p:txBody>
            <a:bodyPr wrap="none">
              <a:spAutoFit/>
            </a:bodyPr>
            <a:lstStyle/>
            <a:p>
              <a:r>
                <a:rPr lang="en-US" sz="1400" b="1"/>
                <a:t>Ground Surface</a:t>
              </a:r>
              <a:endParaRPr lang="en-US"/>
            </a:p>
          </p:txBody>
        </p:sp>
        <p:sp>
          <p:nvSpPr>
            <p:cNvPr id="38926" name="Line 13"/>
            <p:cNvSpPr>
              <a:spLocks noChangeShapeType="1"/>
            </p:cNvSpPr>
            <p:nvPr/>
          </p:nvSpPr>
          <p:spPr bwMode="auto">
            <a:xfrm flipH="1">
              <a:off x="4024" y="1224"/>
              <a:ext cx="312" cy="312"/>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8927" name="Text Box 14"/>
            <p:cNvSpPr txBox="1">
              <a:spLocks noChangeArrowheads="1"/>
            </p:cNvSpPr>
            <p:nvPr/>
          </p:nvSpPr>
          <p:spPr bwMode="auto">
            <a:xfrm>
              <a:off x="3814" y="1632"/>
              <a:ext cx="932" cy="330"/>
            </a:xfrm>
            <a:prstGeom prst="rect">
              <a:avLst/>
            </a:prstGeom>
            <a:noFill/>
            <a:ln w="12699">
              <a:noFill/>
              <a:miter lim="800000"/>
              <a:headEnd type="none" w="sm" len="sm"/>
              <a:tailEnd type="none" w="sm" len="sm"/>
            </a:ln>
          </p:spPr>
          <p:txBody>
            <a:bodyPr wrap="none">
              <a:spAutoFit/>
            </a:bodyPr>
            <a:lstStyle/>
            <a:p>
              <a:r>
                <a:rPr lang="en-US" sz="1400" b="1" dirty="0"/>
                <a:t>36-Inch </a:t>
              </a:r>
              <a:r>
                <a:rPr lang="en-US" sz="1400" b="1" dirty="0" smtClean="0"/>
                <a:t>Access</a:t>
              </a:r>
            </a:p>
            <a:p>
              <a:r>
                <a:rPr lang="en-US" sz="1400" b="1" dirty="0" smtClean="0"/>
                <a:t>Manhole</a:t>
              </a:r>
              <a:endParaRPr lang="en-US" dirty="0"/>
            </a:p>
          </p:txBody>
        </p:sp>
        <p:sp>
          <p:nvSpPr>
            <p:cNvPr id="38928" name="Line 15"/>
            <p:cNvSpPr>
              <a:spLocks noChangeShapeType="1"/>
            </p:cNvSpPr>
            <p:nvPr/>
          </p:nvSpPr>
          <p:spPr bwMode="auto">
            <a:xfrm flipH="1" flipV="1">
              <a:off x="3560" y="1632"/>
              <a:ext cx="264" cy="104"/>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8929" name="Rectangle 17" descr="Cork"/>
            <p:cNvSpPr>
              <a:spLocks noChangeArrowheads="1"/>
            </p:cNvSpPr>
            <p:nvPr/>
          </p:nvSpPr>
          <p:spPr bwMode="auto">
            <a:xfrm>
              <a:off x="2876" y="2056"/>
              <a:ext cx="192" cy="1516"/>
            </a:xfrm>
            <a:prstGeom prst="rect">
              <a:avLst/>
            </a:prstGeom>
            <a:blipFill dpi="0" rotWithShape="0">
              <a:blip r:embed="rId4" cstate="print"/>
              <a:srcRect/>
              <a:tile tx="0" ty="0" sx="100000" sy="100000" flip="none" algn="tl"/>
            </a:blipFill>
            <a:ln w="12700">
              <a:noFill/>
              <a:miter lim="800000"/>
              <a:headEnd type="none" w="sm" len="sm"/>
              <a:tailEnd type="none" w="sm" len="sm"/>
            </a:ln>
          </p:spPr>
          <p:txBody>
            <a:bodyPr wrap="none" anchor="ctr"/>
            <a:lstStyle/>
            <a:p>
              <a:endParaRPr lang="en-US"/>
            </a:p>
          </p:txBody>
        </p:sp>
        <p:sp>
          <p:nvSpPr>
            <p:cNvPr id="38930" name="Rectangle 18" descr="Cork"/>
            <p:cNvSpPr>
              <a:spLocks noChangeArrowheads="1"/>
            </p:cNvSpPr>
            <p:nvPr/>
          </p:nvSpPr>
          <p:spPr bwMode="auto">
            <a:xfrm>
              <a:off x="3064" y="3396"/>
              <a:ext cx="336" cy="176"/>
            </a:xfrm>
            <a:prstGeom prst="rect">
              <a:avLst/>
            </a:prstGeom>
            <a:blipFill dpi="0" rotWithShape="0">
              <a:blip r:embed="rId4" cstate="print"/>
              <a:srcRect/>
              <a:tile tx="0" ty="0" sx="100000" sy="100000" flip="none" algn="tl"/>
            </a:blipFill>
            <a:ln w="12700">
              <a:noFill/>
              <a:miter lim="800000"/>
              <a:headEnd type="none" w="sm" len="sm"/>
              <a:tailEnd type="none" w="sm" len="sm"/>
            </a:ln>
          </p:spPr>
          <p:txBody>
            <a:bodyPr wrap="none" anchor="ctr"/>
            <a:lstStyle/>
            <a:p>
              <a:endParaRPr lang="en-US"/>
            </a:p>
          </p:txBody>
        </p:sp>
        <p:sp>
          <p:nvSpPr>
            <p:cNvPr id="38931" name="Rectangle 19" descr="Cork"/>
            <p:cNvSpPr>
              <a:spLocks noChangeArrowheads="1"/>
            </p:cNvSpPr>
            <p:nvPr/>
          </p:nvSpPr>
          <p:spPr bwMode="auto">
            <a:xfrm>
              <a:off x="3224" y="2064"/>
              <a:ext cx="176" cy="1328"/>
            </a:xfrm>
            <a:prstGeom prst="rect">
              <a:avLst/>
            </a:prstGeom>
            <a:blipFill dpi="0" rotWithShape="0">
              <a:blip r:embed="rId4" cstate="print"/>
              <a:srcRect/>
              <a:tile tx="0" ty="0" sx="100000" sy="100000" flip="none" algn="tl"/>
            </a:blipFill>
            <a:ln w="12700">
              <a:noFill/>
              <a:miter lim="800000"/>
              <a:headEnd type="none" w="sm" len="sm"/>
              <a:tailEnd type="none" w="sm" len="sm"/>
            </a:ln>
          </p:spPr>
          <p:txBody>
            <a:bodyPr wrap="none" anchor="ctr"/>
            <a:lstStyle/>
            <a:p>
              <a:endParaRPr lang="en-US"/>
            </a:p>
          </p:txBody>
        </p:sp>
        <p:sp>
          <p:nvSpPr>
            <p:cNvPr id="38932" name="Rectangle 21" descr="Cork"/>
            <p:cNvSpPr>
              <a:spLocks noChangeArrowheads="1"/>
            </p:cNvSpPr>
            <p:nvPr/>
          </p:nvSpPr>
          <p:spPr bwMode="auto">
            <a:xfrm>
              <a:off x="3224" y="3372"/>
              <a:ext cx="172" cy="60"/>
            </a:xfrm>
            <a:prstGeom prst="rect">
              <a:avLst/>
            </a:prstGeom>
            <a:blipFill dpi="0" rotWithShape="0">
              <a:blip r:embed="rId4" cstate="print"/>
              <a:srcRect/>
              <a:tile tx="0" ty="0" sx="100000" sy="100000" flip="none" algn="tl"/>
            </a:blipFill>
            <a:ln w="12700">
              <a:noFill/>
              <a:miter lim="800000"/>
              <a:headEnd type="none" w="sm" len="sm"/>
              <a:tailEnd type="none" w="sm" len="sm"/>
            </a:ln>
          </p:spPr>
          <p:txBody>
            <a:bodyPr wrap="none" anchor="ctr"/>
            <a:lstStyle/>
            <a:p>
              <a:endParaRPr lang="en-US"/>
            </a:p>
          </p:txBody>
        </p:sp>
        <p:sp>
          <p:nvSpPr>
            <p:cNvPr id="38933" name="Text Box 22"/>
            <p:cNvSpPr txBox="1">
              <a:spLocks noChangeArrowheads="1"/>
            </p:cNvSpPr>
            <p:nvPr/>
          </p:nvSpPr>
          <p:spPr bwMode="auto">
            <a:xfrm>
              <a:off x="3430" y="3263"/>
              <a:ext cx="1055" cy="194"/>
            </a:xfrm>
            <a:prstGeom prst="rect">
              <a:avLst/>
            </a:prstGeom>
            <a:noFill/>
            <a:ln w="12699">
              <a:noFill/>
              <a:miter lim="800000"/>
              <a:headEnd type="none" w="sm" len="sm"/>
              <a:tailEnd type="none" w="sm" len="sm"/>
            </a:ln>
          </p:spPr>
          <p:txBody>
            <a:bodyPr wrap="none">
              <a:spAutoFit/>
            </a:bodyPr>
            <a:lstStyle/>
            <a:p>
              <a:r>
                <a:rPr lang="en-US" sz="1400" b="1"/>
                <a:t>Bottom of Casing</a:t>
              </a:r>
              <a:endParaRPr lang="en-US" b="1"/>
            </a:p>
          </p:txBody>
        </p:sp>
        <p:sp>
          <p:nvSpPr>
            <p:cNvPr id="38934" name="Line 23"/>
            <p:cNvSpPr>
              <a:spLocks noChangeShapeType="1"/>
            </p:cNvSpPr>
            <p:nvPr/>
          </p:nvSpPr>
          <p:spPr bwMode="auto">
            <a:xfrm>
              <a:off x="3160" y="3408"/>
              <a:ext cx="320" cy="0"/>
            </a:xfrm>
            <a:prstGeom prst="line">
              <a:avLst/>
            </a:prstGeom>
            <a:noFill/>
            <a:ln w="12699">
              <a:solidFill>
                <a:schemeClr val="tx1"/>
              </a:solidFill>
              <a:round/>
              <a:headEnd type="none" w="sm" len="sm"/>
              <a:tailEnd type="none" w="sm" len="sm"/>
            </a:ln>
          </p:spPr>
          <p:txBody>
            <a:bodyPr wrap="none" anchor="ctr"/>
            <a:lstStyle/>
            <a:p>
              <a:endParaRPr lang="en-US"/>
            </a:p>
          </p:txBody>
        </p:sp>
        <p:sp>
          <p:nvSpPr>
            <p:cNvPr id="38935" name="Text Box 25"/>
            <p:cNvSpPr txBox="1">
              <a:spLocks noChangeArrowheads="1"/>
            </p:cNvSpPr>
            <p:nvPr/>
          </p:nvSpPr>
          <p:spPr bwMode="auto">
            <a:xfrm>
              <a:off x="3478" y="2903"/>
              <a:ext cx="763" cy="194"/>
            </a:xfrm>
            <a:prstGeom prst="rect">
              <a:avLst/>
            </a:prstGeom>
            <a:noFill/>
            <a:ln w="12699">
              <a:noFill/>
              <a:miter lim="800000"/>
              <a:headEnd type="none" w="sm" len="sm"/>
              <a:tailEnd type="none" w="sm" len="sm"/>
            </a:ln>
          </p:spPr>
          <p:txBody>
            <a:bodyPr wrap="none">
              <a:spAutoFit/>
            </a:bodyPr>
            <a:lstStyle/>
            <a:p>
              <a:r>
                <a:rPr lang="en-US" sz="1400" b="1"/>
                <a:t>Gravel Pack</a:t>
              </a:r>
              <a:endParaRPr lang="en-US" b="1"/>
            </a:p>
          </p:txBody>
        </p:sp>
        <p:sp>
          <p:nvSpPr>
            <p:cNvPr id="38936" name="Line 26"/>
            <p:cNvSpPr>
              <a:spLocks noChangeShapeType="1"/>
            </p:cNvSpPr>
            <p:nvPr/>
          </p:nvSpPr>
          <p:spPr bwMode="auto">
            <a:xfrm flipH="1" flipV="1">
              <a:off x="3320" y="2992"/>
              <a:ext cx="184" cy="0"/>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8937" name="Text Box 27"/>
            <p:cNvSpPr txBox="1">
              <a:spLocks noChangeArrowheads="1"/>
            </p:cNvSpPr>
            <p:nvPr/>
          </p:nvSpPr>
          <p:spPr bwMode="auto">
            <a:xfrm>
              <a:off x="3462" y="3071"/>
              <a:ext cx="1420" cy="194"/>
            </a:xfrm>
            <a:prstGeom prst="rect">
              <a:avLst/>
            </a:prstGeom>
            <a:noFill/>
            <a:ln w="12699">
              <a:noFill/>
              <a:miter lim="800000"/>
              <a:headEnd type="none" w="sm" len="sm"/>
              <a:tailEnd type="none" w="sm" len="sm"/>
            </a:ln>
          </p:spPr>
          <p:txBody>
            <a:bodyPr wrap="none">
              <a:spAutoFit/>
            </a:bodyPr>
            <a:lstStyle/>
            <a:p>
              <a:r>
                <a:rPr lang="en-US" sz="1400" b="1"/>
                <a:t>24-Inch Diameter Boring</a:t>
              </a:r>
              <a:endParaRPr lang="en-US" b="1"/>
            </a:p>
          </p:txBody>
        </p:sp>
        <p:sp>
          <p:nvSpPr>
            <p:cNvPr id="38938" name="Line 28"/>
            <p:cNvSpPr>
              <a:spLocks noChangeShapeType="1"/>
            </p:cNvSpPr>
            <p:nvPr/>
          </p:nvSpPr>
          <p:spPr bwMode="auto">
            <a:xfrm flipH="1">
              <a:off x="3400" y="3176"/>
              <a:ext cx="96" cy="0"/>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8939" name="Text Box 29"/>
            <p:cNvSpPr txBox="1">
              <a:spLocks noChangeArrowheads="1"/>
            </p:cNvSpPr>
            <p:nvPr/>
          </p:nvSpPr>
          <p:spPr bwMode="auto">
            <a:xfrm>
              <a:off x="3478" y="2383"/>
              <a:ext cx="754" cy="194"/>
            </a:xfrm>
            <a:prstGeom prst="rect">
              <a:avLst/>
            </a:prstGeom>
            <a:noFill/>
            <a:ln w="12699">
              <a:noFill/>
              <a:miter lim="800000"/>
              <a:headEnd type="none" w="sm" len="sm"/>
              <a:tailEnd type="none" w="sm" len="sm"/>
            </a:ln>
          </p:spPr>
          <p:txBody>
            <a:bodyPr wrap="none">
              <a:spAutoFit/>
            </a:bodyPr>
            <a:lstStyle/>
            <a:p>
              <a:r>
                <a:rPr lang="en-US" sz="1400" b="1"/>
                <a:t>Well Screen</a:t>
              </a:r>
              <a:endParaRPr lang="en-US" b="1"/>
            </a:p>
          </p:txBody>
        </p:sp>
        <p:sp>
          <p:nvSpPr>
            <p:cNvPr id="38940" name="Line 31"/>
            <p:cNvSpPr>
              <a:spLocks noChangeShapeType="1"/>
            </p:cNvSpPr>
            <p:nvPr/>
          </p:nvSpPr>
          <p:spPr bwMode="auto">
            <a:xfrm flipH="1" flipV="1">
              <a:off x="3184" y="2424"/>
              <a:ext cx="328" cy="64"/>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8941" name="Text Box 32"/>
            <p:cNvSpPr txBox="1">
              <a:spLocks noChangeArrowheads="1"/>
            </p:cNvSpPr>
            <p:nvPr/>
          </p:nvSpPr>
          <p:spPr bwMode="auto">
            <a:xfrm>
              <a:off x="3502" y="2039"/>
              <a:ext cx="661" cy="194"/>
            </a:xfrm>
            <a:prstGeom prst="rect">
              <a:avLst/>
            </a:prstGeom>
            <a:noFill/>
            <a:ln w="12699">
              <a:noFill/>
              <a:miter lim="800000"/>
              <a:headEnd type="none" w="sm" len="sm"/>
              <a:tailEnd type="none" w="sm" len="sm"/>
            </a:ln>
          </p:spPr>
          <p:txBody>
            <a:bodyPr wrap="none">
              <a:spAutoFit/>
            </a:bodyPr>
            <a:lstStyle/>
            <a:p>
              <a:r>
                <a:rPr lang="en-US" sz="1400" b="1"/>
                <a:t>Well Riser</a:t>
              </a:r>
              <a:endParaRPr lang="en-US" b="1"/>
            </a:p>
          </p:txBody>
        </p:sp>
        <p:sp>
          <p:nvSpPr>
            <p:cNvPr id="38942" name="Line 33"/>
            <p:cNvSpPr>
              <a:spLocks noChangeShapeType="1"/>
            </p:cNvSpPr>
            <p:nvPr/>
          </p:nvSpPr>
          <p:spPr bwMode="auto">
            <a:xfrm flipH="1" flipV="1">
              <a:off x="3192" y="1992"/>
              <a:ext cx="352" cy="144"/>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8943" name="Text Box 34"/>
            <p:cNvSpPr txBox="1">
              <a:spLocks noChangeArrowheads="1"/>
            </p:cNvSpPr>
            <p:nvPr/>
          </p:nvSpPr>
          <p:spPr bwMode="auto">
            <a:xfrm>
              <a:off x="1672" y="1647"/>
              <a:ext cx="869" cy="194"/>
            </a:xfrm>
            <a:prstGeom prst="rect">
              <a:avLst/>
            </a:prstGeom>
            <a:noFill/>
            <a:ln w="12699">
              <a:noFill/>
              <a:miter lim="800000"/>
              <a:headEnd type="none" w="sm" len="sm"/>
              <a:tailEnd type="none" w="sm" len="sm"/>
            </a:ln>
          </p:spPr>
          <p:txBody>
            <a:bodyPr wrap="none">
              <a:spAutoFit/>
            </a:bodyPr>
            <a:lstStyle/>
            <a:p>
              <a:r>
                <a:rPr lang="en-US" sz="1400" b="1"/>
                <a:t>Concrete Seal</a:t>
              </a:r>
              <a:endParaRPr lang="en-US" b="1"/>
            </a:p>
          </p:txBody>
        </p:sp>
        <p:sp>
          <p:nvSpPr>
            <p:cNvPr id="38944" name="Line 35"/>
            <p:cNvSpPr>
              <a:spLocks noChangeShapeType="1"/>
            </p:cNvSpPr>
            <p:nvPr/>
          </p:nvSpPr>
          <p:spPr bwMode="auto">
            <a:xfrm>
              <a:off x="2536" y="1743"/>
              <a:ext cx="240" cy="0"/>
            </a:xfrm>
            <a:prstGeom prst="line">
              <a:avLst/>
            </a:prstGeom>
            <a:noFill/>
            <a:ln w="19050">
              <a:solidFill>
                <a:schemeClr val="tx1"/>
              </a:solidFill>
              <a:round/>
              <a:headEnd type="none" w="sm" len="sm"/>
              <a:tailEnd type="triangle" w="sm" len="sm"/>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C0C0C0"/>
                  </a:outerShdw>
                </a:effectLst>
              </a:rPr>
              <a:t>Relief Wells</a:t>
            </a:r>
          </a:p>
        </p:txBody>
      </p:sp>
      <p:sp>
        <p:nvSpPr>
          <p:cNvPr id="37891" name="Rectangle 2"/>
          <p:cNvSpPr>
            <a:spLocks noChangeArrowheads="1"/>
          </p:cNvSpPr>
          <p:nvPr/>
        </p:nvSpPr>
        <p:spPr bwMode="auto">
          <a:xfrm>
            <a:off x="533400" y="4178300"/>
            <a:ext cx="8216900" cy="317500"/>
          </a:xfrm>
          <a:prstGeom prst="rect">
            <a:avLst/>
          </a:prstGeom>
          <a:solidFill>
            <a:srgbClr val="B2B2B2"/>
          </a:solidFill>
          <a:ln w="12700">
            <a:solidFill>
              <a:schemeClr val="tx1"/>
            </a:solidFill>
            <a:miter lim="800000"/>
            <a:headEnd type="none" w="sm" len="sm"/>
            <a:tailEnd type="none" w="sm" len="sm"/>
          </a:ln>
        </p:spPr>
        <p:txBody>
          <a:bodyPr wrap="none" anchor="ctr"/>
          <a:lstStyle/>
          <a:p>
            <a:endParaRPr lang="en-US"/>
          </a:p>
        </p:txBody>
      </p:sp>
      <p:sp>
        <p:nvSpPr>
          <p:cNvPr id="37892" name="Rectangle 3"/>
          <p:cNvSpPr>
            <a:spLocks noChangeArrowheads="1"/>
          </p:cNvSpPr>
          <p:nvPr/>
        </p:nvSpPr>
        <p:spPr bwMode="auto">
          <a:xfrm>
            <a:off x="533400" y="4508500"/>
            <a:ext cx="8216900" cy="317500"/>
          </a:xfrm>
          <a:prstGeom prst="rect">
            <a:avLst/>
          </a:prstGeom>
          <a:solidFill>
            <a:srgbClr val="FFCC99"/>
          </a:solidFill>
          <a:ln w="12700">
            <a:solidFill>
              <a:schemeClr val="tx1"/>
            </a:solidFill>
            <a:miter lim="800000"/>
            <a:headEnd type="none" w="sm" len="sm"/>
            <a:tailEnd type="none" w="sm" len="sm"/>
          </a:ln>
        </p:spPr>
        <p:txBody>
          <a:bodyPr wrap="none" anchor="ctr"/>
          <a:lstStyle/>
          <a:p>
            <a:endParaRPr lang="en-US"/>
          </a:p>
        </p:txBody>
      </p:sp>
      <p:sp>
        <p:nvSpPr>
          <p:cNvPr id="37893" name="Freeform 4"/>
          <p:cNvSpPr>
            <a:spLocks/>
          </p:cNvSpPr>
          <p:nvPr/>
        </p:nvSpPr>
        <p:spPr bwMode="auto">
          <a:xfrm>
            <a:off x="2286000" y="1905000"/>
            <a:ext cx="3556000" cy="2273300"/>
          </a:xfrm>
          <a:custGeom>
            <a:avLst/>
            <a:gdLst>
              <a:gd name="T0" fmla="*/ 0 w 2240"/>
              <a:gd name="T1" fmla="*/ 1432 h 1432"/>
              <a:gd name="T2" fmla="*/ 936 w 2240"/>
              <a:gd name="T3" fmla="*/ 0 h 1432"/>
              <a:gd name="T4" fmla="*/ 1392 w 2240"/>
              <a:gd name="T5" fmla="*/ 0 h 1432"/>
              <a:gd name="T6" fmla="*/ 2240 w 2240"/>
              <a:gd name="T7" fmla="*/ 1432 h 1432"/>
              <a:gd name="T8" fmla="*/ 0 w 2240"/>
              <a:gd name="T9" fmla="*/ 1432 h 1432"/>
              <a:gd name="T10" fmla="*/ 0 60000 65536"/>
              <a:gd name="T11" fmla="*/ 0 60000 65536"/>
              <a:gd name="T12" fmla="*/ 0 60000 65536"/>
              <a:gd name="T13" fmla="*/ 0 60000 65536"/>
              <a:gd name="T14" fmla="*/ 0 60000 65536"/>
              <a:gd name="T15" fmla="*/ 0 w 2240"/>
              <a:gd name="T16" fmla="*/ 0 h 1432"/>
              <a:gd name="T17" fmla="*/ 2240 w 2240"/>
              <a:gd name="T18" fmla="*/ 1432 h 1432"/>
            </a:gdLst>
            <a:ahLst/>
            <a:cxnLst>
              <a:cxn ang="T10">
                <a:pos x="T0" y="T1"/>
              </a:cxn>
              <a:cxn ang="T11">
                <a:pos x="T2" y="T3"/>
              </a:cxn>
              <a:cxn ang="T12">
                <a:pos x="T4" y="T5"/>
              </a:cxn>
              <a:cxn ang="T13">
                <a:pos x="T6" y="T7"/>
              </a:cxn>
              <a:cxn ang="T14">
                <a:pos x="T8" y="T9"/>
              </a:cxn>
            </a:cxnLst>
            <a:rect l="T15" t="T16" r="T17" b="T18"/>
            <a:pathLst>
              <a:path w="2240" h="1432">
                <a:moveTo>
                  <a:pt x="0" y="1432"/>
                </a:moveTo>
                <a:lnTo>
                  <a:pt x="936" y="0"/>
                </a:lnTo>
                <a:lnTo>
                  <a:pt x="1392" y="0"/>
                </a:lnTo>
                <a:lnTo>
                  <a:pt x="2240" y="1432"/>
                </a:lnTo>
                <a:lnTo>
                  <a:pt x="0" y="1432"/>
                </a:lnTo>
                <a:close/>
              </a:path>
            </a:pathLst>
          </a:custGeom>
          <a:solidFill>
            <a:srgbClr val="993300"/>
          </a:solidFill>
          <a:ln w="12700" cap="flat" cmpd="sng">
            <a:solidFill>
              <a:schemeClr val="tx1"/>
            </a:solidFill>
            <a:prstDash val="solid"/>
            <a:round/>
            <a:headEnd type="none" w="sm" len="sm"/>
            <a:tailEnd type="none" w="sm" len="sm"/>
          </a:ln>
        </p:spPr>
        <p:txBody>
          <a:bodyPr wrap="none" anchor="ctr"/>
          <a:lstStyle/>
          <a:p>
            <a:endParaRPr lang="en-US"/>
          </a:p>
        </p:txBody>
      </p:sp>
      <p:sp>
        <p:nvSpPr>
          <p:cNvPr id="37894" name="Freeform 7"/>
          <p:cNvSpPr>
            <a:spLocks/>
          </p:cNvSpPr>
          <p:nvPr/>
        </p:nvSpPr>
        <p:spPr bwMode="auto">
          <a:xfrm>
            <a:off x="533400" y="2260600"/>
            <a:ext cx="3009900" cy="1917700"/>
          </a:xfrm>
          <a:custGeom>
            <a:avLst/>
            <a:gdLst>
              <a:gd name="T0" fmla="*/ 0 w 1896"/>
              <a:gd name="T1" fmla="*/ 1208 h 1208"/>
              <a:gd name="T2" fmla="*/ 0 w 1896"/>
              <a:gd name="T3" fmla="*/ 0 h 1208"/>
              <a:gd name="T4" fmla="*/ 1896 w 1896"/>
              <a:gd name="T5" fmla="*/ 0 h 1208"/>
              <a:gd name="T6" fmla="*/ 1104 w 1896"/>
              <a:gd name="T7" fmla="*/ 1208 h 1208"/>
              <a:gd name="T8" fmla="*/ 0 w 1896"/>
              <a:gd name="T9" fmla="*/ 1208 h 1208"/>
              <a:gd name="T10" fmla="*/ 0 60000 65536"/>
              <a:gd name="T11" fmla="*/ 0 60000 65536"/>
              <a:gd name="T12" fmla="*/ 0 60000 65536"/>
              <a:gd name="T13" fmla="*/ 0 60000 65536"/>
              <a:gd name="T14" fmla="*/ 0 60000 65536"/>
              <a:gd name="T15" fmla="*/ 0 w 1896"/>
              <a:gd name="T16" fmla="*/ 0 h 1208"/>
              <a:gd name="T17" fmla="*/ 1896 w 1896"/>
              <a:gd name="T18" fmla="*/ 1208 h 1208"/>
            </a:gdLst>
            <a:ahLst/>
            <a:cxnLst>
              <a:cxn ang="T10">
                <a:pos x="T0" y="T1"/>
              </a:cxn>
              <a:cxn ang="T11">
                <a:pos x="T2" y="T3"/>
              </a:cxn>
              <a:cxn ang="T12">
                <a:pos x="T4" y="T5"/>
              </a:cxn>
              <a:cxn ang="T13">
                <a:pos x="T6" y="T7"/>
              </a:cxn>
              <a:cxn ang="T14">
                <a:pos x="T8" y="T9"/>
              </a:cxn>
            </a:cxnLst>
            <a:rect l="T15" t="T16" r="T17" b="T18"/>
            <a:pathLst>
              <a:path w="1896" h="1208">
                <a:moveTo>
                  <a:pt x="0" y="1208"/>
                </a:moveTo>
                <a:lnTo>
                  <a:pt x="0" y="0"/>
                </a:lnTo>
                <a:lnTo>
                  <a:pt x="1896" y="0"/>
                </a:lnTo>
                <a:lnTo>
                  <a:pt x="1104" y="1208"/>
                </a:lnTo>
                <a:lnTo>
                  <a:pt x="0" y="1208"/>
                </a:lnTo>
                <a:close/>
              </a:path>
            </a:pathLst>
          </a:custGeom>
          <a:solidFill>
            <a:schemeClr val="accent1"/>
          </a:solidFill>
          <a:ln w="12699" cap="flat" cmpd="sng">
            <a:solidFill>
              <a:schemeClr val="tx1"/>
            </a:solidFill>
            <a:prstDash val="solid"/>
            <a:round/>
            <a:headEnd type="none" w="sm" len="sm"/>
            <a:tailEnd type="none" w="sm" len="sm"/>
          </a:ln>
        </p:spPr>
        <p:txBody>
          <a:bodyPr wrap="none" anchor="ctr"/>
          <a:lstStyle/>
          <a:p>
            <a:endParaRPr lang="en-US"/>
          </a:p>
        </p:txBody>
      </p:sp>
      <p:sp>
        <p:nvSpPr>
          <p:cNvPr id="37895" name="Freeform 8"/>
          <p:cNvSpPr>
            <a:spLocks/>
          </p:cNvSpPr>
          <p:nvPr/>
        </p:nvSpPr>
        <p:spPr bwMode="auto">
          <a:xfrm>
            <a:off x="5715000" y="3962400"/>
            <a:ext cx="3048000" cy="215900"/>
          </a:xfrm>
          <a:custGeom>
            <a:avLst/>
            <a:gdLst>
              <a:gd name="T0" fmla="*/ 0 w 1920"/>
              <a:gd name="T1" fmla="*/ 0 h 136"/>
              <a:gd name="T2" fmla="*/ 1920 w 1920"/>
              <a:gd name="T3" fmla="*/ 0 h 136"/>
              <a:gd name="T4" fmla="*/ 1920 w 1920"/>
              <a:gd name="T5" fmla="*/ 136 h 136"/>
              <a:gd name="T6" fmla="*/ 80 w 1920"/>
              <a:gd name="T7" fmla="*/ 136 h 136"/>
              <a:gd name="T8" fmla="*/ 0 w 1920"/>
              <a:gd name="T9" fmla="*/ 0 h 136"/>
              <a:gd name="T10" fmla="*/ 0 60000 65536"/>
              <a:gd name="T11" fmla="*/ 0 60000 65536"/>
              <a:gd name="T12" fmla="*/ 0 60000 65536"/>
              <a:gd name="T13" fmla="*/ 0 60000 65536"/>
              <a:gd name="T14" fmla="*/ 0 60000 65536"/>
              <a:gd name="T15" fmla="*/ 0 w 1920"/>
              <a:gd name="T16" fmla="*/ 0 h 136"/>
              <a:gd name="T17" fmla="*/ 1920 w 1920"/>
              <a:gd name="T18" fmla="*/ 136 h 136"/>
            </a:gdLst>
            <a:ahLst/>
            <a:cxnLst>
              <a:cxn ang="T10">
                <a:pos x="T0" y="T1"/>
              </a:cxn>
              <a:cxn ang="T11">
                <a:pos x="T2" y="T3"/>
              </a:cxn>
              <a:cxn ang="T12">
                <a:pos x="T4" y="T5"/>
              </a:cxn>
              <a:cxn ang="T13">
                <a:pos x="T6" y="T7"/>
              </a:cxn>
              <a:cxn ang="T14">
                <a:pos x="T8" y="T9"/>
              </a:cxn>
            </a:cxnLst>
            <a:rect l="T15" t="T16" r="T17" b="T18"/>
            <a:pathLst>
              <a:path w="1920" h="136">
                <a:moveTo>
                  <a:pt x="0" y="0"/>
                </a:moveTo>
                <a:lnTo>
                  <a:pt x="1920" y="0"/>
                </a:lnTo>
                <a:lnTo>
                  <a:pt x="1920" y="136"/>
                </a:lnTo>
                <a:lnTo>
                  <a:pt x="80" y="136"/>
                </a:lnTo>
                <a:lnTo>
                  <a:pt x="0" y="0"/>
                </a:lnTo>
                <a:close/>
              </a:path>
            </a:pathLst>
          </a:custGeom>
          <a:solidFill>
            <a:schemeClr val="accent1"/>
          </a:solidFill>
          <a:ln w="12699" cap="flat" cmpd="sng">
            <a:solidFill>
              <a:schemeClr val="tx1"/>
            </a:solidFill>
            <a:prstDash val="solid"/>
            <a:round/>
            <a:headEnd type="none" w="sm" len="sm"/>
            <a:tailEnd type="none" w="sm" len="sm"/>
          </a:ln>
        </p:spPr>
        <p:txBody>
          <a:bodyPr wrap="none" anchor="ctr"/>
          <a:lstStyle/>
          <a:p>
            <a:endParaRPr lang="en-US"/>
          </a:p>
        </p:txBody>
      </p:sp>
      <p:sp>
        <p:nvSpPr>
          <p:cNvPr id="37896" name="Rectangle 9"/>
          <p:cNvSpPr>
            <a:spLocks noChangeArrowheads="1"/>
          </p:cNvSpPr>
          <p:nvPr/>
        </p:nvSpPr>
        <p:spPr bwMode="auto">
          <a:xfrm>
            <a:off x="5981700" y="3784600"/>
            <a:ext cx="101600" cy="93980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en-US"/>
          </a:p>
        </p:txBody>
      </p:sp>
      <p:sp>
        <p:nvSpPr>
          <p:cNvPr id="37897" name="Rectangle 10"/>
          <p:cNvSpPr>
            <a:spLocks noChangeArrowheads="1"/>
          </p:cNvSpPr>
          <p:nvPr/>
        </p:nvSpPr>
        <p:spPr bwMode="auto">
          <a:xfrm>
            <a:off x="6089650" y="3962400"/>
            <a:ext cx="177800" cy="20955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en-US"/>
          </a:p>
        </p:txBody>
      </p:sp>
      <p:sp>
        <p:nvSpPr>
          <p:cNvPr id="37898" name="Text Box 11"/>
          <p:cNvSpPr txBox="1">
            <a:spLocks noChangeArrowheads="1"/>
          </p:cNvSpPr>
          <p:nvPr/>
        </p:nvSpPr>
        <p:spPr bwMode="auto">
          <a:xfrm>
            <a:off x="3476625" y="4779963"/>
            <a:ext cx="588963" cy="304800"/>
          </a:xfrm>
          <a:prstGeom prst="rect">
            <a:avLst/>
          </a:prstGeom>
          <a:noFill/>
          <a:ln w="12699">
            <a:noFill/>
            <a:miter lim="800000"/>
            <a:headEnd type="none" w="sm" len="sm"/>
            <a:tailEnd type="none" w="sm" len="sm"/>
          </a:ln>
        </p:spPr>
        <p:txBody>
          <a:bodyPr wrap="none">
            <a:spAutoFit/>
          </a:bodyPr>
          <a:lstStyle/>
          <a:p>
            <a:r>
              <a:rPr lang="en-US" sz="1400"/>
              <a:t>Rock</a:t>
            </a:r>
            <a:endParaRPr lang="en-US"/>
          </a:p>
        </p:txBody>
      </p:sp>
      <p:sp>
        <p:nvSpPr>
          <p:cNvPr id="37899" name="Text Box 12"/>
          <p:cNvSpPr txBox="1">
            <a:spLocks noChangeArrowheads="1"/>
          </p:cNvSpPr>
          <p:nvPr/>
        </p:nvSpPr>
        <p:spPr bwMode="auto">
          <a:xfrm>
            <a:off x="3344863" y="4506913"/>
            <a:ext cx="1366837" cy="304800"/>
          </a:xfrm>
          <a:prstGeom prst="rect">
            <a:avLst/>
          </a:prstGeom>
          <a:noFill/>
          <a:ln w="12699">
            <a:noFill/>
            <a:miter lim="800000"/>
            <a:headEnd type="none" w="sm" len="sm"/>
            <a:tailEnd type="none" w="sm" len="sm"/>
          </a:ln>
        </p:spPr>
        <p:txBody>
          <a:bodyPr wrap="none">
            <a:spAutoFit/>
          </a:bodyPr>
          <a:lstStyle/>
          <a:p>
            <a:r>
              <a:rPr lang="en-US" sz="1400"/>
              <a:t>Pervious Layer</a:t>
            </a:r>
            <a:endParaRPr lang="en-US"/>
          </a:p>
        </p:txBody>
      </p:sp>
      <p:sp>
        <p:nvSpPr>
          <p:cNvPr id="37900" name="Text Box 13"/>
          <p:cNvSpPr txBox="1">
            <a:spLocks noChangeArrowheads="1"/>
          </p:cNvSpPr>
          <p:nvPr/>
        </p:nvSpPr>
        <p:spPr bwMode="auto">
          <a:xfrm>
            <a:off x="3368675" y="4189413"/>
            <a:ext cx="1543050" cy="304800"/>
          </a:xfrm>
          <a:prstGeom prst="rect">
            <a:avLst/>
          </a:prstGeom>
          <a:noFill/>
          <a:ln w="12699">
            <a:noFill/>
            <a:miter lim="800000"/>
            <a:headEnd type="none" w="sm" len="sm"/>
            <a:tailEnd type="none" w="sm" len="sm"/>
          </a:ln>
        </p:spPr>
        <p:txBody>
          <a:bodyPr wrap="none">
            <a:spAutoFit/>
          </a:bodyPr>
          <a:lstStyle/>
          <a:p>
            <a:r>
              <a:rPr lang="en-US" sz="1400"/>
              <a:t>Impervious Layer</a:t>
            </a:r>
            <a:endParaRPr lang="en-US"/>
          </a:p>
        </p:txBody>
      </p:sp>
      <p:sp>
        <p:nvSpPr>
          <p:cNvPr id="37901" name="Text Box 14"/>
          <p:cNvSpPr txBox="1">
            <a:spLocks noChangeArrowheads="1"/>
          </p:cNvSpPr>
          <p:nvPr/>
        </p:nvSpPr>
        <p:spPr bwMode="auto">
          <a:xfrm>
            <a:off x="6188075" y="4538663"/>
            <a:ext cx="1033463" cy="304800"/>
          </a:xfrm>
          <a:prstGeom prst="rect">
            <a:avLst/>
          </a:prstGeom>
          <a:noFill/>
          <a:ln w="12699">
            <a:noFill/>
            <a:miter lim="800000"/>
            <a:headEnd type="none" w="sm" len="sm"/>
            <a:tailEnd type="none" w="sm" len="sm"/>
          </a:ln>
        </p:spPr>
        <p:txBody>
          <a:bodyPr wrap="none">
            <a:spAutoFit/>
          </a:bodyPr>
          <a:lstStyle/>
          <a:p>
            <a:r>
              <a:rPr lang="en-US" sz="1400"/>
              <a:t>Relief Well</a:t>
            </a:r>
            <a:endParaRPr lang="en-US"/>
          </a:p>
        </p:txBody>
      </p:sp>
      <p:sp>
        <p:nvSpPr>
          <p:cNvPr id="37902" name="Line 15"/>
          <p:cNvSpPr>
            <a:spLocks noChangeShapeType="1"/>
          </p:cNvSpPr>
          <p:nvPr/>
        </p:nvSpPr>
        <p:spPr bwMode="auto">
          <a:xfrm flipH="1" flipV="1">
            <a:off x="6083300" y="4616450"/>
            <a:ext cx="165100" cy="76200"/>
          </a:xfrm>
          <a:prstGeom prst="line">
            <a:avLst/>
          </a:prstGeom>
          <a:noFill/>
          <a:ln w="12699">
            <a:solidFill>
              <a:schemeClr val="tx1"/>
            </a:solidFill>
            <a:round/>
            <a:headEnd type="none" w="sm" len="sm"/>
            <a:tailEnd type="triangle" w="sm" len="sm"/>
          </a:ln>
        </p:spPr>
        <p:txBody>
          <a:bodyPr wrap="none" anchor="ctr"/>
          <a:lstStyle/>
          <a:p>
            <a:endParaRPr lang="en-US"/>
          </a:p>
        </p:txBody>
      </p:sp>
      <p:sp>
        <p:nvSpPr>
          <p:cNvPr id="37903" name="Text Box 16"/>
          <p:cNvSpPr txBox="1">
            <a:spLocks noChangeArrowheads="1"/>
          </p:cNvSpPr>
          <p:nvPr/>
        </p:nvSpPr>
        <p:spPr bwMode="auto">
          <a:xfrm>
            <a:off x="6562725" y="3910013"/>
            <a:ext cx="903288" cy="304800"/>
          </a:xfrm>
          <a:prstGeom prst="rect">
            <a:avLst/>
          </a:prstGeom>
          <a:noFill/>
          <a:ln w="12699">
            <a:noFill/>
            <a:miter lim="800000"/>
            <a:headEnd type="none" w="sm" len="sm"/>
            <a:tailEnd type="none" w="sm" len="sm"/>
          </a:ln>
        </p:spPr>
        <p:txBody>
          <a:bodyPr wrap="none">
            <a:spAutoFit/>
          </a:bodyPr>
          <a:lstStyle/>
          <a:p>
            <a:r>
              <a:rPr lang="en-US" sz="1400"/>
              <a:t>Tailwater</a:t>
            </a:r>
            <a:endParaRPr lang="en-US"/>
          </a:p>
        </p:txBody>
      </p:sp>
      <p:sp>
        <p:nvSpPr>
          <p:cNvPr id="37904" name="Line 17"/>
          <p:cNvSpPr>
            <a:spLocks noChangeShapeType="1"/>
          </p:cNvSpPr>
          <p:nvPr/>
        </p:nvSpPr>
        <p:spPr bwMode="auto">
          <a:xfrm>
            <a:off x="1704975" y="2266950"/>
            <a:ext cx="6419850" cy="169545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37905" name="Freeform 20"/>
          <p:cNvSpPr>
            <a:spLocks/>
          </p:cNvSpPr>
          <p:nvPr/>
        </p:nvSpPr>
        <p:spPr bwMode="auto">
          <a:xfrm>
            <a:off x="5124450" y="3181350"/>
            <a:ext cx="1743075" cy="688975"/>
          </a:xfrm>
          <a:custGeom>
            <a:avLst/>
            <a:gdLst>
              <a:gd name="T0" fmla="*/ 0 w 1098"/>
              <a:gd name="T1" fmla="*/ 0 h 434"/>
              <a:gd name="T2" fmla="*/ 198 w 1098"/>
              <a:gd name="T3" fmla="*/ 66 h 434"/>
              <a:gd name="T4" fmla="*/ 378 w 1098"/>
              <a:gd name="T5" fmla="*/ 144 h 434"/>
              <a:gd name="T6" fmla="*/ 588 w 1098"/>
              <a:gd name="T7" fmla="*/ 396 h 434"/>
              <a:gd name="T8" fmla="*/ 618 w 1098"/>
              <a:gd name="T9" fmla="*/ 372 h 434"/>
              <a:gd name="T10" fmla="*/ 684 w 1098"/>
              <a:gd name="T11" fmla="*/ 330 h 434"/>
              <a:gd name="T12" fmla="*/ 906 w 1098"/>
              <a:gd name="T13" fmla="*/ 276 h 434"/>
              <a:gd name="T14" fmla="*/ 1098 w 1098"/>
              <a:gd name="T15" fmla="*/ 288 h 434"/>
              <a:gd name="T16" fmla="*/ 0 60000 65536"/>
              <a:gd name="T17" fmla="*/ 0 60000 65536"/>
              <a:gd name="T18" fmla="*/ 0 60000 65536"/>
              <a:gd name="T19" fmla="*/ 0 60000 65536"/>
              <a:gd name="T20" fmla="*/ 0 60000 65536"/>
              <a:gd name="T21" fmla="*/ 0 60000 65536"/>
              <a:gd name="T22" fmla="*/ 0 60000 65536"/>
              <a:gd name="T23" fmla="*/ 0 60000 65536"/>
              <a:gd name="T24" fmla="*/ 0 w 1098"/>
              <a:gd name="T25" fmla="*/ 0 h 434"/>
              <a:gd name="T26" fmla="*/ 1098 w 1098"/>
              <a:gd name="T27" fmla="*/ 434 h 4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8" h="434">
                <a:moveTo>
                  <a:pt x="0" y="0"/>
                </a:moveTo>
                <a:cubicBezTo>
                  <a:pt x="67" y="21"/>
                  <a:pt x="135" y="42"/>
                  <a:pt x="198" y="66"/>
                </a:cubicBezTo>
                <a:cubicBezTo>
                  <a:pt x="261" y="90"/>
                  <a:pt x="313" y="89"/>
                  <a:pt x="378" y="144"/>
                </a:cubicBezTo>
                <a:cubicBezTo>
                  <a:pt x="443" y="199"/>
                  <a:pt x="548" y="358"/>
                  <a:pt x="588" y="396"/>
                </a:cubicBezTo>
                <a:cubicBezTo>
                  <a:pt x="628" y="434"/>
                  <a:pt x="602" y="383"/>
                  <a:pt x="618" y="372"/>
                </a:cubicBezTo>
                <a:cubicBezTo>
                  <a:pt x="634" y="361"/>
                  <a:pt x="636" y="346"/>
                  <a:pt x="684" y="330"/>
                </a:cubicBezTo>
                <a:cubicBezTo>
                  <a:pt x="732" y="314"/>
                  <a:pt x="837" y="283"/>
                  <a:pt x="906" y="276"/>
                </a:cubicBezTo>
                <a:cubicBezTo>
                  <a:pt x="975" y="269"/>
                  <a:pt x="1065" y="286"/>
                  <a:pt x="1098" y="288"/>
                </a:cubicBezTo>
              </a:path>
            </a:pathLst>
          </a:custGeom>
          <a:noFill/>
          <a:ln w="25400" cap="flat" cmpd="sng">
            <a:solidFill>
              <a:schemeClr val="tx1"/>
            </a:solidFill>
            <a:prstDash val="solid"/>
            <a:round/>
            <a:headEnd type="none" w="sm" len="sm"/>
            <a:tailEnd type="none" w="sm" len="sm"/>
          </a:ln>
        </p:spPr>
        <p:txBody>
          <a:bodyPr wrap="none" anchor="ctr"/>
          <a:lstStyle/>
          <a:p>
            <a:endParaRPr lang="en-US"/>
          </a:p>
        </p:txBody>
      </p:sp>
      <p:sp>
        <p:nvSpPr>
          <p:cNvPr id="37906" name="Text Box 21"/>
          <p:cNvSpPr txBox="1">
            <a:spLocks noChangeArrowheads="1"/>
          </p:cNvSpPr>
          <p:nvPr/>
        </p:nvSpPr>
        <p:spPr bwMode="auto">
          <a:xfrm>
            <a:off x="5222875" y="2392363"/>
            <a:ext cx="1998663" cy="517525"/>
          </a:xfrm>
          <a:prstGeom prst="rect">
            <a:avLst/>
          </a:prstGeom>
          <a:noFill/>
          <a:ln w="12699">
            <a:noFill/>
            <a:miter lim="800000"/>
            <a:headEnd type="none" w="sm" len="sm"/>
            <a:tailEnd type="none" w="sm" len="sm"/>
          </a:ln>
        </p:spPr>
        <p:txBody>
          <a:bodyPr wrap="none">
            <a:spAutoFit/>
          </a:bodyPr>
          <a:lstStyle/>
          <a:p>
            <a:r>
              <a:rPr lang="en-US" sz="1400"/>
              <a:t>Uplift Pressure Without</a:t>
            </a:r>
          </a:p>
          <a:p>
            <a:r>
              <a:rPr lang="en-US" sz="1400"/>
              <a:t>Relief Well</a:t>
            </a:r>
            <a:endParaRPr lang="en-US"/>
          </a:p>
        </p:txBody>
      </p:sp>
      <p:sp>
        <p:nvSpPr>
          <p:cNvPr id="37907" name="Text Box 22"/>
          <p:cNvSpPr txBox="1">
            <a:spLocks noChangeArrowheads="1"/>
          </p:cNvSpPr>
          <p:nvPr/>
        </p:nvSpPr>
        <p:spPr bwMode="auto">
          <a:xfrm>
            <a:off x="6432550" y="2925763"/>
            <a:ext cx="1752600" cy="517525"/>
          </a:xfrm>
          <a:prstGeom prst="rect">
            <a:avLst/>
          </a:prstGeom>
          <a:noFill/>
          <a:ln w="12699">
            <a:noFill/>
            <a:miter lim="800000"/>
            <a:headEnd type="none" w="sm" len="sm"/>
            <a:tailEnd type="none" w="sm" len="sm"/>
          </a:ln>
        </p:spPr>
        <p:txBody>
          <a:bodyPr wrap="none">
            <a:spAutoFit/>
          </a:bodyPr>
          <a:lstStyle/>
          <a:p>
            <a:r>
              <a:rPr lang="en-US" sz="1400"/>
              <a:t>Uplift Pressure With</a:t>
            </a:r>
          </a:p>
          <a:p>
            <a:r>
              <a:rPr lang="en-US" sz="1400"/>
              <a:t>Relief Well</a:t>
            </a:r>
            <a:endParaRPr lang="en-US"/>
          </a:p>
        </p:txBody>
      </p:sp>
      <p:sp>
        <p:nvSpPr>
          <p:cNvPr id="37908" name="Line 24"/>
          <p:cNvSpPr>
            <a:spLocks noChangeShapeType="1"/>
          </p:cNvSpPr>
          <p:nvPr/>
        </p:nvSpPr>
        <p:spPr bwMode="auto">
          <a:xfrm flipH="1">
            <a:off x="4581525" y="2562225"/>
            <a:ext cx="600075" cy="466725"/>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7909" name="Line 25"/>
          <p:cNvSpPr>
            <a:spLocks noChangeShapeType="1"/>
          </p:cNvSpPr>
          <p:nvPr/>
        </p:nvSpPr>
        <p:spPr bwMode="auto">
          <a:xfrm flipH="1">
            <a:off x="5867400" y="3114675"/>
            <a:ext cx="571500" cy="485775"/>
          </a:xfrm>
          <a:prstGeom prst="line">
            <a:avLst/>
          </a:prstGeom>
          <a:noFill/>
          <a:ln w="19050">
            <a:solidFill>
              <a:schemeClr val="tx1"/>
            </a:solidFill>
            <a:round/>
            <a:headEnd type="none" w="sm" len="sm"/>
            <a:tailEnd type="triangle" w="sm" len="sm"/>
          </a:ln>
        </p:spPr>
        <p:txBody>
          <a:bodyPr wrap="none" anchor="ctr"/>
          <a:lstStyle/>
          <a:p>
            <a:endParaRPr lang="en-US"/>
          </a:p>
        </p:txBody>
      </p:sp>
      <p:sp>
        <p:nvSpPr>
          <p:cNvPr id="37910" name="Line 26"/>
          <p:cNvSpPr>
            <a:spLocks noChangeShapeType="1"/>
          </p:cNvSpPr>
          <p:nvPr/>
        </p:nvSpPr>
        <p:spPr bwMode="auto">
          <a:xfrm>
            <a:off x="6219825" y="3305175"/>
            <a:ext cx="114300" cy="352425"/>
          </a:xfrm>
          <a:prstGeom prst="line">
            <a:avLst/>
          </a:prstGeom>
          <a:noFill/>
          <a:ln w="19050">
            <a:solidFill>
              <a:schemeClr val="tx1"/>
            </a:solidFill>
            <a:round/>
            <a:headEnd type="none" w="sm" len="sm"/>
            <a:tailEnd type="triangl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25" y="2909888"/>
            <a:ext cx="3252788" cy="561975"/>
            <a:chOff x="3150" y="1833"/>
            <a:chExt cx="2049" cy="354"/>
          </a:xfrm>
        </p:grpSpPr>
        <p:sp>
          <p:nvSpPr>
            <p:cNvPr id="40053" name="Freeform 3"/>
            <p:cNvSpPr>
              <a:spLocks/>
            </p:cNvSpPr>
            <p:nvPr/>
          </p:nvSpPr>
          <p:spPr bwMode="auto">
            <a:xfrm>
              <a:off x="3150" y="1833"/>
              <a:ext cx="2049" cy="354"/>
            </a:xfrm>
            <a:custGeom>
              <a:avLst/>
              <a:gdLst>
                <a:gd name="T0" fmla="*/ 0 w 2049"/>
                <a:gd name="T1" fmla="*/ 63 h 354"/>
                <a:gd name="T2" fmla="*/ 18 w 2049"/>
                <a:gd name="T3" fmla="*/ 15 h 354"/>
                <a:gd name="T4" fmla="*/ 51 w 2049"/>
                <a:gd name="T5" fmla="*/ 0 h 354"/>
                <a:gd name="T6" fmla="*/ 87 w 2049"/>
                <a:gd name="T7" fmla="*/ 0 h 354"/>
                <a:gd name="T8" fmla="*/ 114 w 2049"/>
                <a:gd name="T9" fmla="*/ 9 h 354"/>
                <a:gd name="T10" fmla="*/ 141 w 2049"/>
                <a:gd name="T11" fmla="*/ 30 h 354"/>
                <a:gd name="T12" fmla="*/ 144 w 2049"/>
                <a:gd name="T13" fmla="*/ 48 h 354"/>
                <a:gd name="T14" fmla="*/ 180 w 2049"/>
                <a:gd name="T15" fmla="*/ 78 h 354"/>
                <a:gd name="T16" fmla="*/ 219 w 2049"/>
                <a:gd name="T17" fmla="*/ 99 h 354"/>
                <a:gd name="T18" fmla="*/ 255 w 2049"/>
                <a:gd name="T19" fmla="*/ 105 h 354"/>
                <a:gd name="T20" fmla="*/ 486 w 2049"/>
                <a:gd name="T21" fmla="*/ 126 h 354"/>
                <a:gd name="T22" fmla="*/ 1254 w 2049"/>
                <a:gd name="T23" fmla="*/ 198 h 354"/>
                <a:gd name="T24" fmla="*/ 1665 w 2049"/>
                <a:gd name="T25" fmla="*/ 231 h 354"/>
                <a:gd name="T26" fmla="*/ 2049 w 2049"/>
                <a:gd name="T27" fmla="*/ 354 h 354"/>
                <a:gd name="T28" fmla="*/ 1887 w 2049"/>
                <a:gd name="T29" fmla="*/ 339 h 354"/>
                <a:gd name="T30" fmla="*/ 1509 w 2049"/>
                <a:gd name="T31" fmla="*/ 240 h 354"/>
                <a:gd name="T32" fmla="*/ 231 w 2049"/>
                <a:gd name="T33" fmla="*/ 150 h 354"/>
                <a:gd name="T34" fmla="*/ 168 w 2049"/>
                <a:gd name="T35" fmla="*/ 153 h 354"/>
                <a:gd name="T36" fmla="*/ 120 w 2049"/>
                <a:gd name="T37" fmla="*/ 138 h 354"/>
                <a:gd name="T38" fmla="*/ 87 w 2049"/>
                <a:gd name="T39" fmla="*/ 117 h 354"/>
                <a:gd name="T40" fmla="*/ 81 w 2049"/>
                <a:gd name="T41" fmla="*/ 99 h 354"/>
                <a:gd name="T42" fmla="*/ 81 w 2049"/>
                <a:gd name="T43" fmla="*/ 60 h 354"/>
                <a:gd name="T44" fmla="*/ 60 w 2049"/>
                <a:gd name="T45" fmla="*/ 48 h 354"/>
                <a:gd name="T46" fmla="*/ 48 w 2049"/>
                <a:gd name="T47" fmla="*/ 63 h 354"/>
                <a:gd name="T48" fmla="*/ 21 w 2049"/>
                <a:gd name="T49" fmla="*/ 69 h 354"/>
                <a:gd name="T50" fmla="*/ 0 w 2049"/>
                <a:gd name="T51" fmla="*/ 63 h 3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9"/>
                <a:gd name="T79" fmla="*/ 0 h 354"/>
                <a:gd name="T80" fmla="*/ 2049 w 2049"/>
                <a:gd name="T81" fmla="*/ 354 h 3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9" h="354">
                  <a:moveTo>
                    <a:pt x="0" y="63"/>
                  </a:moveTo>
                  <a:lnTo>
                    <a:pt x="18" y="15"/>
                  </a:lnTo>
                  <a:lnTo>
                    <a:pt x="51" y="0"/>
                  </a:lnTo>
                  <a:lnTo>
                    <a:pt x="87" y="0"/>
                  </a:lnTo>
                  <a:lnTo>
                    <a:pt x="114" y="9"/>
                  </a:lnTo>
                  <a:lnTo>
                    <a:pt x="141" y="30"/>
                  </a:lnTo>
                  <a:lnTo>
                    <a:pt x="144" y="48"/>
                  </a:lnTo>
                  <a:lnTo>
                    <a:pt x="180" y="78"/>
                  </a:lnTo>
                  <a:lnTo>
                    <a:pt x="219" y="99"/>
                  </a:lnTo>
                  <a:lnTo>
                    <a:pt x="255" y="105"/>
                  </a:lnTo>
                  <a:lnTo>
                    <a:pt x="486" y="126"/>
                  </a:lnTo>
                  <a:lnTo>
                    <a:pt x="1254" y="198"/>
                  </a:lnTo>
                  <a:lnTo>
                    <a:pt x="1665" y="231"/>
                  </a:lnTo>
                  <a:lnTo>
                    <a:pt x="2049" y="354"/>
                  </a:lnTo>
                  <a:lnTo>
                    <a:pt x="1887" y="339"/>
                  </a:lnTo>
                  <a:lnTo>
                    <a:pt x="1509" y="240"/>
                  </a:lnTo>
                  <a:lnTo>
                    <a:pt x="231" y="150"/>
                  </a:lnTo>
                  <a:lnTo>
                    <a:pt x="168" y="153"/>
                  </a:lnTo>
                  <a:lnTo>
                    <a:pt x="120" y="138"/>
                  </a:lnTo>
                  <a:lnTo>
                    <a:pt x="87" y="117"/>
                  </a:lnTo>
                  <a:lnTo>
                    <a:pt x="81" y="99"/>
                  </a:lnTo>
                  <a:lnTo>
                    <a:pt x="81" y="60"/>
                  </a:lnTo>
                  <a:lnTo>
                    <a:pt x="60" y="48"/>
                  </a:lnTo>
                  <a:lnTo>
                    <a:pt x="48" y="63"/>
                  </a:lnTo>
                  <a:lnTo>
                    <a:pt x="21" y="69"/>
                  </a:lnTo>
                  <a:lnTo>
                    <a:pt x="0" y="63"/>
                  </a:lnTo>
                  <a:close/>
                </a:path>
              </a:pathLst>
            </a:custGeom>
            <a:solidFill>
              <a:srgbClr val="00CCFF"/>
            </a:solidFill>
            <a:ln w="6350" cap="flat" cmpd="sng">
              <a:solidFill>
                <a:srgbClr val="0000FF"/>
              </a:solidFill>
              <a:prstDash val="solid"/>
              <a:round/>
              <a:headEnd/>
              <a:tailEnd/>
            </a:ln>
          </p:spPr>
          <p:txBody>
            <a:bodyPr wrap="none" anchor="ctr"/>
            <a:lstStyle/>
            <a:p>
              <a:endParaRPr lang="en-US"/>
            </a:p>
          </p:txBody>
        </p:sp>
        <p:sp>
          <p:nvSpPr>
            <p:cNvPr id="40054" name="Freeform 4"/>
            <p:cNvSpPr>
              <a:spLocks/>
            </p:cNvSpPr>
            <p:nvPr/>
          </p:nvSpPr>
          <p:spPr bwMode="auto">
            <a:xfrm>
              <a:off x="3171" y="1850"/>
              <a:ext cx="1368" cy="205"/>
            </a:xfrm>
            <a:custGeom>
              <a:avLst/>
              <a:gdLst>
                <a:gd name="T0" fmla="*/ 0 w 1368"/>
                <a:gd name="T1" fmla="*/ 43 h 205"/>
                <a:gd name="T2" fmla="*/ 8 w 1368"/>
                <a:gd name="T3" fmla="*/ 16 h 205"/>
                <a:gd name="T4" fmla="*/ 27 w 1368"/>
                <a:gd name="T5" fmla="*/ 3 h 205"/>
                <a:gd name="T6" fmla="*/ 54 w 1368"/>
                <a:gd name="T7" fmla="*/ 0 h 205"/>
                <a:gd name="T8" fmla="*/ 74 w 1368"/>
                <a:gd name="T9" fmla="*/ 7 h 205"/>
                <a:gd name="T10" fmla="*/ 89 w 1368"/>
                <a:gd name="T11" fmla="*/ 19 h 205"/>
                <a:gd name="T12" fmla="*/ 99 w 1368"/>
                <a:gd name="T13" fmla="*/ 34 h 205"/>
                <a:gd name="T14" fmla="*/ 113 w 1368"/>
                <a:gd name="T15" fmla="*/ 55 h 205"/>
                <a:gd name="T16" fmla="*/ 129 w 1368"/>
                <a:gd name="T17" fmla="*/ 72 h 205"/>
                <a:gd name="T18" fmla="*/ 149 w 1368"/>
                <a:gd name="T19" fmla="*/ 82 h 205"/>
                <a:gd name="T20" fmla="*/ 177 w 1368"/>
                <a:gd name="T21" fmla="*/ 94 h 205"/>
                <a:gd name="T22" fmla="*/ 255 w 1368"/>
                <a:gd name="T23" fmla="*/ 103 h 205"/>
                <a:gd name="T24" fmla="*/ 1368 w 1368"/>
                <a:gd name="T25" fmla="*/ 205 h 205"/>
                <a:gd name="T26" fmla="*/ 137 w 1368"/>
                <a:gd name="T27" fmla="*/ 111 h 205"/>
                <a:gd name="T28" fmla="*/ 108 w 1368"/>
                <a:gd name="T29" fmla="*/ 102 h 205"/>
                <a:gd name="T30" fmla="*/ 95 w 1368"/>
                <a:gd name="T31" fmla="*/ 87 h 205"/>
                <a:gd name="T32" fmla="*/ 90 w 1368"/>
                <a:gd name="T33" fmla="*/ 70 h 205"/>
                <a:gd name="T34" fmla="*/ 81 w 1368"/>
                <a:gd name="T35" fmla="*/ 51 h 205"/>
                <a:gd name="T36" fmla="*/ 72 w 1368"/>
                <a:gd name="T37" fmla="*/ 34 h 205"/>
                <a:gd name="T38" fmla="*/ 60 w 1368"/>
                <a:gd name="T39" fmla="*/ 21 h 205"/>
                <a:gd name="T40" fmla="*/ 47 w 1368"/>
                <a:gd name="T41" fmla="*/ 16 h 205"/>
                <a:gd name="T42" fmla="*/ 30 w 1368"/>
                <a:gd name="T43" fmla="*/ 15 h 205"/>
                <a:gd name="T44" fmla="*/ 17 w 1368"/>
                <a:gd name="T45" fmla="*/ 21 h 205"/>
                <a:gd name="T46" fmla="*/ 0 w 1368"/>
                <a:gd name="T47" fmla="*/ 43 h 2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68"/>
                <a:gd name="T73" fmla="*/ 0 h 205"/>
                <a:gd name="T74" fmla="*/ 1368 w 1368"/>
                <a:gd name="T75" fmla="*/ 205 h 2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68" h="205">
                  <a:moveTo>
                    <a:pt x="0" y="43"/>
                  </a:moveTo>
                  <a:lnTo>
                    <a:pt x="8" y="16"/>
                  </a:lnTo>
                  <a:lnTo>
                    <a:pt x="27" y="3"/>
                  </a:lnTo>
                  <a:lnTo>
                    <a:pt x="54" y="0"/>
                  </a:lnTo>
                  <a:lnTo>
                    <a:pt x="74" y="7"/>
                  </a:lnTo>
                  <a:lnTo>
                    <a:pt x="89" y="19"/>
                  </a:lnTo>
                  <a:lnTo>
                    <a:pt x="99" y="34"/>
                  </a:lnTo>
                  <a:lnTo>
                    <a:pt x="113" y="55"/>
                  </a:lnTo>
                  <a:lnTo>
                    <a:pt x="129" y="72"/>
                  </a:lnTo>
                  <a:lnTo>
                    <a:pt x="149" y="82"/>
                  </a:lnTo>
                  <a:lnTo>
                    <a:pt x="177" y="94"/>
                  </a:lnTo>
                  <a:lnTo>
                    <a:pt x="255" y="103"/>
                  </a:lnTo>
                  <a:lnTo>
                    <a:pt x="1368" y="205"/>
                  </a:lnTo>
                  <a:lnTo>
                    <a:pt x="137" y="111"/>
                  </a:lnTo>
                  <a:lnTo>
                    <a:pt x="108" y="102"/>
                  </a:lnTo>
                  <a:lnTo>
                    <a:pt x="95" y="87"/>
                  </a:lnTo>
                  <a:lnTo>
                    <a:pt x="90" y="70"/>
                  </a:lnTo>
                  <a:lnTo>
                    <a:pt x="81" y="51"/>
                  </a:lnTo>
                  <a:lnTo>
                    <a:pt x="72" y="34"/>
                  </a:lnTo>
                  <a:lnTo>
                    <a:pt x="60" y="21"/>
                  </a:lnTo>
                  <a:lnTo>
                    <a:pt x="47" y="16"/>
                  </a:lnTo>
                  <a:lnTo>
                    <a:pt x="30" y="15"/>
                  </a:lnTo>
                  <a:lnTo>
                    <a:pt x="17" y="21"/>
                  </a:lnTo>
                  <a:lnTo>
                    <a:pt x="0" y="43"/>
                  </a:lnTo>
                  <a:close/>
                </a:path>
              </a:pathLst>
            </a:custGeom>
            <a:solidFill>
              <a:srgbClr val="3366FF"/>
            </a:solidFill>
            <a:ln w="12700" cap="flat" cmpd="sng">
              <a:noFill/>
              <a:prstDash val="solid"/>
              <a:round/>
              <a:headEnd/>
              <a:tailEnd/>
            </a:ln>
          </p:spPr>
          <p:txBody>
            <a:bodyPr wrap="none" anchor="ctr"/>
            <a:lstStyle/>
            <a:p>
              <a:endParaRPr lang="en-US"/>
            </a:p>
          </p:txBody>
        </p:sp>
      </p:grpSp>
      <p:grpSp>
        <p:nvGrpSpPr>
          <p:cNvPr id="3" name="Group 5"/>
          <p:cNvGrpSpPr>
            <a:grpSpLocks/>
          </p:cNvGrpSpPr>
          <p:nvPr/>
        </p:nvGrpSpPr>
        <p:grpSpPr bwMode="auto">
          <a:xfrm>
            <a:off x="5010150" y="2914650"/>
            <a:ext cx="2409825" cy="371475"/>
            <a:chOff x="3156" y="1836"/>
            <a:chExt cx="1518" cy="234"/>
          </a:xfrm>
        </p:grpSpPr>
        <p:sp>
          <p:nvSpPr>
            <p:cNvPr id="40051" name="Freeform 6"/>
            <p:cNvSpPr>
              <a:spLocks/>
            </p:cNvSpPr>
            <p:nvPr/>
          </p:nvSpPr>
          <p:spPr bwMode="auto">
            <a:xfrm>
              <a:off x="3156" y="1836"/>
              <a:ext cx="1518" cy="234"/>
            </a:xfrm>
            <a:custGeom>
              <a:avLst/>
              <a:gdLst>
                <a:gd name="T0" fmla="*/ 0 w 1518"/>
                <a:gd name="T1" fmla="*/ 63 h 234"/>
                <a:gd name="T2" fmla="*/ 18 w 1518"/>
                <a:gd name="T3" fmla="*/ 15 h 234"/>
                <a:gd name="T4" fmla="*/ 51 w 1518"/>
                <a:gd name="T5" fmla="*/ 0 h 234"/>
                <a:gd name="T6" fmla="*/ 87 w 1518"/>
                <a:gd name="T7" fmla="*/ 0 h 234"/>
                <a:gd name="T8" fmla="*/ 114 w 1518"/>
                <a:gd name="T9" fmla="*/ 9 h 234"/>
                <a:gd name="T10" fmla="*/ 141 w 1518"/>
                <a:gd name="T11" fmla="*/ 30 h 234"/>
                <a:gd name="T12" fmla="*/ 144 w 1518"/>
                <a:gd name="T13" fmla="*/ 48 h 234"/>
                <a:gd name="T14" fmla="*/ 180 w 1518"/>
                <a:gd name="T15" fmla="*/ 78 h 234"/>
                <a:gd name="T16" fmla="*/ 219 w 1518"/>
                <a:gd name="T17" fmla="*/ 99 h 234"/>
                <a:gd name="T18" fmla="*/ 255 w 1518"/>
                <a:gd name="T19" fmla="*/ 105 h 234"/>
                <a:gd name="T20" fmla="*/ 486 w 1518"/>
                <a:gd name="T21" fmla="*/ 126 h 234"/>
                <a:gd name="T22" fmla="*/ 1254 w 1518"/>
                <a:gd name="T23" fmla="*/ 198 h 234"/>
                <a:gd name="T24" fmla="*/ 1518 w 1518"/>
                <a:gd name="T25" fmla="*/ 234 h 234"/>
                <a:gd name="T26" fmla="*/ 231 w 1518"/>
                <a:gd name="T27" fmla="*/ 150 h 234"/>
                <a:gd name="T28" fmla="*/ 168 w 1518"/>
                <a:gd name="T29" fmla="*/ 153 h 234"/>
                <a:gd name="T30" fmla="*/ 120 w 1518"/>
                <a:gd name="T31" fmla="*/ 138 h 234"/>
                <a:gd name="T32" fmla="*/ 87 w 1518"/>
                <a:gd name="T33" fmla="*/ 117 h 234"/>
                <a:gd name="T34" fmla="*/ 81 w 1518"/>
                <a:gd name="T35" fmla="*/ 99 h 234"/>
                <a:gd name="T36" fmla="*/ 81 w 1518"/>
                <a:gd name="T37" fmla="*/ 60 h 234"/>
                <a:gd name="T38" fmla="*/ 60 w 1518"/>
                <a:gd name="T39" fmla="*/ 48 h 234"/>
                <a:gd name="T40" fmla="*/ 48 w 1518"/>
                <a:gd name="T41" fmla="*/ 63 h 234"/>
                <a:gd name="T42" fmla="*/ 21 w 1518"/>
                <a:gd name="T43" fmla="*/ 69 h 234"/>
                <a:gd name="T44" fmla="*/ 0 w 1518"/>
                <a:gd name="T45" fmla="*/ 6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18"/>
                <a:gd name="T70" fmla="*/ 0 h 234"/>
                <a:gd name="T71" fmla="*/ 1518 w 1518"/>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18" h="234">
                  <a:moveTo>
                    <a:pt x="0" y="63"/>
                  </a:moveTo>
                  <a:lnTo>
                    <a:pt x="18" y="15"/>
                  </a:lnTo>
                  <a:lnTo>
                    <a:pt x="51" y="0"/>
                  </a:lnTo>
                  <a:lnTo>
                    <a:pt x="87" y="0"/>
                  </a:lnTo>
                  <a:lnTo>
                    <a:pt x="114" y="9"/>
                  </a:lnTo>
                  <a:lnTo>
                    <a:pt x="141" y="30"/>
                  </a:lnTo>
                  <a:lnTo>
                    <a:pt x="144" y="48"/>
                  </a:lnTo>
                  <a:lnTo>
                    <a:pt x="180" y="78"/>
                  </a:lnTo>
                  <a:lnTo>
                    <a:pt x="219" y="99"/>
                  </a:lnTo>
                  <a:lnTo>
                    <a:pt x="255" y="105"/>
                  </a:lnTo>
                  <a:lnTo>
                    <a:pt x="486" y="126"/>
                  </a:lnTo>
                  <a:lnTo>
                    <a:pt x="1254" y="198"/>
                  </a:lnTo>
                  <a:lnTo>
                    <a:pt x="1518" y="234"/>
                  </a:lnTo>
                  <a:lnTo>
                    <a:pt x="231" y="150"/>
                  </a:lnTo>
                  <a:lnTo>
                    <a:pt x="168" y="153"/>
                  </a:lnTo>
                  <a:lnTo>
                    <a:pt x="120" y="138"/>
                  </a:lnTo>
                  <a:lnTo>
                    <a:pt x="87" y="117"/>
                  </a:lnTo>
                  <a:lnTo>
                    <a:pt x="81" y="99"/>
                  </a:lnTo>
                  <a:lnTo>
                    <a:pt x="81" y="60"/>
                  </a:lnTo>
                  <a:lnTo>
                    <a:pt x="60" y="48"/>
                  </a:lnTo>
                  <a:lnTo>
                    <a:pt x="48" y="63"/>
                  </a:lnTo>
                  <a:lnTo>
                    <a:pt x="21" y="69"/>
                  </a:lnTo>
                  <a:lnTo>
                    <a:pt x="0" y="63"/>
                  </a:lnTo>
                  <a:close/>
                </a:path>
              </a:pathLst>
            </a:custGeom>
            <a:solidFill>
              <a:srgbClr val="00CCFF"/>
            </a:solidFill>
            <a:ln w="6350" cap="flat" cmpd="sng">
              <a:solidFill>
                <a:srgbClr val="0000FF"/>
              </a:solidFill>
              <a:prstDash val="solid"/>
              <a:round/>
              <a:headEnd/>
              <a:tailEnd/>
            </a:ln>
          </p:spPr>
          <p:txBody>
            <a:bodyPr wrap="none" anchor="ctr"/>
            <a:lstStyle/>
            <a:p>
              <a:endParaRPr lang="en-US"/>
            </a:p>
          </p:txBody>
        </p:sp>
        <p:sp>
          <p:nvSpPr>
            <p:cNvPr id="40052" name="Freeform 7"/>
            <p:cNvSpPr>
              <a:spLocks/>
            </p:cNvSpPr>
            <p:nvPr/>
          </p:nvSpPr>
          <p:spPr bwMode="auto">
            <a:xfrm>
              <a:off x="3177" y="1853"/>
              <a:ext cx="1011" cy="172"/>
            </a:xfrm>
            <a:custGeom>
              <a:avLst/>
              <a:gdLst>
                <a:gd name="T0" fmla="*/ 0 w 1011"/>
                <a:gd name="T1" fmla="*/ 43 h 172"/>
                <a:gd name="T2" fmla="*/ 8 w 1011"/>
                <a:gd name="T3" fmla="*/ 16 h 172"/>
                <a:gd name="T4" fmla="*/ 27 w 1011"/>
                <a:gd name="T5" fmla="*/ 3 h 172"/>
                <a:gd name="T6" fmla="*/ 54 w 1011"/>
                <a:gd name="T7" fmla="*/ 0 h 172"/>
                <a:gd name="T8" fmla="*/ 74 w 1011"/>
                <a:gd name="T9" fmla="*/ 7 h 172"/>
                <a:gd name="T10" fmla="*/ 89 w 1011"/>
                <a:gd name="T11" fmla="*/ 19 h 172"/>
                <a:gd name="T12" fmla="*/ 99 w 1011"/>
                <a:gd name="T13" fmla="*/ 34 h 172"/>
                <a:gd name="T14" fmla="*/ 113 w 1011"/>
                <a:gd name="T15" fmla="*/ 55 h 172"/>
                <a:gd name="T16" fmla="*/ 129 w 1011"/>
                <a:gd name="T17" fmla="*/ 72 h 172"/>
                <a:gd name="T18" fmla="*/ 149 w 1011"/>
                <a:gd name="T19" fmla="*/ 82 h 172"/>
                <a:gd name="T20" fmla="*/ 177 w 1011"/>
                <a:gd name="T21" fmla="*/ 94 h 172"/>
                <a:gd name="T22" fmla="*/ 255 w 1011"/>
                <a:gd name="T23" fmla="*/ 103 h 172"/>
                <a:gd name="T24" fmla="*/ 1011 w 1011"/>
                <a:gd name="T25" fmla="*/ 172 h 172"/>
                <a:gd name="T26" fmla="*/ 137 w 1011"/>
                <a:gd name="T27" fmla="*/ 111 h 172"/>
                <a:gd name="T28" fmla="*/ 108 w 1011"/>
                <a:gd name="T29" fmla="*/ 102 h 172"/>
                <a:gd name="T30" fmla="*/ 95 w 1011"/>
                <a:gd name="T31" fmla="*/ 87 h 172"/>
                <a:gd name="T32" fmla="*/ 90 w 1011"/>
                <a:gd name="T33" fmla="*/ 70 h 172"/>
                <a:gd name="T34" fmla="*/ 81 w 1011"/>
                <a:gd name="T35" fmla="*/ 51 h 172"/>
                <a:gd name="T36" fmla="*/ 72 w 1011"/>
                <a:gd name="T37" fmla="*/ 34 h 172"/>
                <a:gd name="T38" fmla="*/ 60 w 1011"/>
                <a:gd name="T39" fmla="*/ 21 h 172"/>
                <a:gd name="T40" fmla="*/ 47 w 1011"/>
                <a:gd name="T41" fmla="*/ 16 h 172"/>
                <a:gd name="T42" fmla="*/ 30 w 1011"/>
                <a:gd name="T43" fmla="*/ 15 h 172"/>
                <a:gd name="T44" fmla="*/ 17 w 1011"/>
                <a:gd name="T45" fmla="*/ 21 h 172"/>
                <a:gd name="T46" fmla="*/ 0 w 1011"/>
                <a:gd name="T47" fmla="*/ 43 h 1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1"/>
                <a:gd name="T73" fmla="*/ 0 h 172"/>
                <a:gd name="T74" fmla="*/ 1011 w 1011"/>
                <a:gd name="T75" fmla="*/ 172 h 1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1" h="172">
                  <a:moveTo>
                    <a:pt x="0" y="43"/>
                  </a:moveTo>
                  <a:lnTo>
                    <a:pt x="8" y="16"/>
                  </a:lnTo>
                  <a:lnTo>
                    <a:pt x="27" y="3"/>
                  </a:lnTo>
                  <a:lnTo>
                    <a:pt x="54" y="0"/>
                  </a:lnTo>
                  <a:lnTo>
                    <a:pt x="74" y="7"/>
                  </a:lnTo>
                  <a:lnTo>
                    <a:pt x="89" y="19"/>
                  </a:lnTo>
                  <a:lnTo>
                    <a:pt x="99" y="34"/>
                  </a:lnTo>
                  <a:lnTo>
                    <a:pt x="113" y="55"/>
                  </a:lnTo>
                  <a:lnTo>
                    <a:pt x="129" y="72"/>
                  </a:lnTo>
                  <a:lnTo>
                    <a:pt x="149" y="82"/>
                  </a:lnTo>
                  <a:lnTo>
                    <a:pt x="177" y="94"/>
                  </a:lnTo>
                  <a:lnTo>
                    <a:pt x="255" y="103"/>
                  </a:lnTo>
                  <a:lnTo>
                    <a:pt x="1011" y="172"/>
                  </a:lnTo>
                  <a:lnTo>
                    <a:pt x="137" y="111"/>
                  </a:lnTo>
                  <a:lnTo>
                    <a:pt x="108" y="102"/>
                  </a:lnTo>
                  <a:lnTo>
                    <a:pt x="95" y="87"/>
                  </a:lnTo>
                  <a:lnTo>
                    <a:pt x="90" y="70"/>
                  </a:lnTo>
                  <a:lnTo>
                    <a:pt x="81" y="51"/>
                  </a:lnTo>
                  <a:lnTo>
                    <a:pt x="72" y="34"/>
                  </a:lnTo>
                  <a:lnTo>
                    <a:pt x="60" y="21"/>
                  </a:lnTo>
                  <a:lnTo>
                    <a:pt x="47" y="16"/>
                  </a:lnTo>
                  <a:lnTo>
                    <a:pt x="30" y="15"/>
                  </a:lnTo>
                  <a:lnTo>
                    <a:pt x="17" y="21"/>
                  </a:lnTo>
                  <a:lnTo>
                    <a:pt x="0" y="43"/>
                  </a:lnTo>
                  <a:close/>
                </a:path>
              </a:pathLst>
            </a:custGeom>
            <a:solidFill>
              <a:srgbClr val="3366FF"/>
            </a:solidFill>
            <a:ln w="12700" cap="flat" cmpd="sng">
              <a:noFill/>
              <a:prstDash val="solid"/>
              <a:round/>
              <a:headEnd/>
              <a:tailEnd/>
            </a:ln>
          </p:spPr>
          <p:txBody>
            <a:bodyPr wrap="none" anchor="ctr"/>
            <a:lstStyle/>
            <a:p>
              <a:endParaRPr lang="en-US"/>
            </a:p>
          </p:txBody>
        </p:sp>
      </p:grpSp>
      <p:grpSp>
        <p:nvGrpSpPr>
          <p:cNvPr id="4" name="Group 8"/>
          <p:cNvGrpSpPr>
            <a:grpSpLocks/>
          </p:cNvGrpSpPr>
          <p:nvPr/>
        </p:nvGrpSpPr>
        <p:grpSpPr bwMode="auto">
          <a:xfrm>
            <a:off x="5005388" y="2914650"/>
            <a:ext cx="1204912" cy="295275"/>
            <a:chOff x="3153" y="1836"/>
            <a:chExt cx="759" cy="186"/>
          </a:xfrm>
        </p:grpSpPr>
        <p:sp>
          <p:nvSpPr>
            <p:cNvPr id="40049" name="Freeform 9"/>
            <p:cNvSpPr>
              <a:spLocks/>
            </p:cNvSpPr>
            <p:nvPr/>
          </p:nvSpPr>
          <p:spPr bwMode="auto">
            <a:xfrm>
              <a:off x="3153" y="1836"/>
              <a:ext cx="759" cy="186"/>
            </a:xfrm>
            <a:custGeom>
              <a:avLst/>
              <a:gdLst>
                <a:gd name="T0" fmla="*/ 0 w 759"/>
                <a:gd name="T1" fmla="*/ 63 h 186"/>
                <a:gd name="T2" fmla="*/ 18 w 759"/>
                <a:gd name="T3" fmla="*/ 15 h 186"/>
                <a:gd name="T4" fmla="*/ 51 w 759"/>
                <a:gd name="T5" fmla="*/ 0 h 186"/>
                <a:gd name="T6" fmla="*/ 87 w 759"/>
                <a:gd name="T7" fmla="*/ 0 h 186"/>
                <a:gd name="T8" fmla="*/ 114 w 759"/>
                <a:gd name="T9" fmla="*/ 9 h 186"/>
                <a:gd name="T10" fmla="*/ 141 w 759"/>
                <a:gd name="T11" fmla="*/ 30 h 186"/>
                <a:gd name="T12" fmla="*/ 144 w 759"/>
                <a:gd name="T13" fmla="*/ 48 h 186"/>
                <a:gd name="T14" fmla="*/ 180 w 759"/>
                <a:gd name="T15" fmla="*/ 78 h 186"/>
                <a:gd name="T16" fmla="*/ 219 w 759"/>
                <a:gd name="T17" fmla="*/ 99 h 186"/>
                <a:gd name="T18" fmla="*/ 255 w 759"/>
                <a:gd name="T19" fmla="*/ 105 h 186"/>
                <a:gd name="T20" fmla="*/ 486 w 759"/>
                <a:gd name="T21" fmla="*/ 126 h 186"/>
                <a:gd name="T22" fmla="*/ 696 w 759"/>
                <a:gd name="T23" fmla="*/ 159 h 186"/>
                <a:gd name="T24" fmla="*/ 759 w 759"/>
                <a:gd name="T25" fmla="*/ 186 h 186"/>
                <a:gd name="T26" fmla="*/ 231 w 759"/>
                <a:gd name="T27" fmla="*/ 150 h 186"/>
                <a:gd name="T28" fmla="*/ 168 w 759"/>
                <a:gd name="T29" fmla="*/ 153 h 186"/>
                <a:gd name="T30" fmla="*/ 120 w 759"/>
                <a:gd name="T31" fmla="*/ 138 h 186"/>
                <a:gd name="T32" fmla="*/ 87 w 759"/>
                <a:gd name="T33" fmla="*/ 117 h 186"/>
                <a:gd name="T34" fmla="*/ 81 w 759"/>
                <a:gd name="T35" fmla="*/ 99 h 186"/>
                <a:gd name="T36" fmla="*/ 81 w 759"/>
                <a:gd name="T37" fmla="*/ 60 h 186"/>
                <a:gd name="T38" fmla="*/ 60 w 759"/>
                <a:gd name="T39" fmla="*/ 48 h 186"/>
                <a:gd name="T40" fmla="*/ 48 w 759"/>
                <a:gd name="T41" fmla="*/ 63 h 186"/>
                <a:gd name="T42" fmla="*/ 21 w 759"/>
                <a:gd name="T43" fmla="*/ 69 h 186"/>
                <a:gd name="T44" fmla="*/ 0 w 759"/>
                <a:gd name="T45" fmla="*/ 63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59"/>
                <a:gd name="T70" fmla="*/ 0 h 186"/>
                <a:gd name="T71" fmla="*/ 759 w 759"/>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59" h="186">
                  <a:moveTo>
                    <a:pt x="0" y="63"/>
                  </a:moveTo>
                  <a:lnTo>
                    <a:pt x="18" y="15"/>
                  </a:lnTo>
                  <a:lnTo>
                    <a:pt x="51" y="0"/>
                  </a:lnTo>
                  <a:lnTo>
                    <a:pt x="87" y="0"/>
                  </a:lnTo>
                  <a:lnTo>
                    <a:pt x="114" y="9"/>
                  </a:lnTo>
                  <a:lnTo>
                    <a:pt x="141" y="30"/>
                  </a:lnTo>
                  <a:lnTo>
                    <a:pt x="144" y="48"/>
                  </a:lnTo>
                  <a:lnTo>
                    <a:pt x="180" y="78"/>
                  </a:lnTo>
                  <a:lnTo>
                    <a:pt x="219" y="99"/>
                  </a:lnTo>
                  <a:lnTo>
                    <a:pt x="255" y="105"/>
                  </a:lnTo>
                  <a:lnTo>
                    <a:pt x="486" y="126"/>
                  </a:lnTo>
                  <a:lnTo>
                    <a:pt x="696" y="159"/>
                  </a:lnTo>
                  <a:lnTo>
                    <a:pt x="759" y="186"/>
                  </a:lnTo>
                  <a:lnTo>
                    <a:pt x="231" y="150"/>
                  </a:lnTo>
                  <a:lnTo>
                    <a:pt x="168" y="153"/>
                  </a:lnTo>
                  <a:lnTo>
                    <a:pt x="120" y="138"/>
                  </a:lnTo>
                  <a:lnTo>
                    <a:pt x="87" y="117"/>
                  </a:lnTo>
                  <a:lnTo>
                    <a:pt x="81" y="99"/>
                  </a:lnTo>
                  <a:lnTo>
                    <a:pt x="81" y="60"/>
                  </a:lnTo>
                  <a:lnTo>
                    <a:pt x="60" y="48"/>
                  </a:lnTo>
                  <a:lnTo>
                    <a:pt x="48" y="63"/>
                  </a:lnTo>
                  <a:lnTo>
                    <a:pt x="21" y="69"/>
                  </a:lnTo>
                  <a:lnTo>
                    <a:pt x="0" y="63"/>
                  </a:lnTo>
                  <a:close/>
                </a:path>
              </a:pathLst>
            </a:custGeom>
            <a:solidFill>
              <a:srgbClr val="00CCFF"/>
            </a:solidFill>
            <a:ln w="6350" cap="flat" cmpd="sng">
              <a:solidFill>
                <a:srgbClr val="0000FF"/>
              </a:solidFill>
              <a:prstDash val="solid"/>
              <a:round/>
              <a:headEnd/>
              <a:tailEnd/>
            </a:ln>
          </p:spPr>
          <p:txBody>
            <a:bodyPr wrap="none" anchor="ctr"/>
            <a:lstStyle/>
            <a:p>
              <a:endParaRPr lang="en-US"/>
            </a:p>
          </p:txBody>
        </p:sp>
        <p:sp>
          <p:nvSpPr>
            <p:cNvPr id="40050" name="Freeform 10"/>
            <p:cNvSpPr>
              <a:spLocks/>
            </p:cNvSpPr>
            <p:nvPr/>
          </p:nvSpPr>
          <p:spPr bwMode="auto">
            <a:xfrm>
              <a:off x="3174" y="1853"/>
              <a:ext cx="597" cy="145"/>
            </a:xfrm>
            <a:custGeom>
              <a:avLst/>
              <a:gdLst>
                <a:gd name="T0" fmla="*/ 0 w 597"/>
                <a:gd name="T1" fmla="*/ 43 h 145"/>
                <a:gd name="T2" fmla="*/ 8 w 597"/>
                <a:gd name="T3" fmla="*/ 16 h 145"/>
                <a:gd name="T4" fmla="*/ 27 w 597"/>
                <a:gd name="T5" fmla="*/ 3 h 145"/>
                <a:gd name="T6" fmla="*/ 54 w 597"/>
                <a:gd name="T7" fmla="*/ 0 h 145"/>
                <a:gd name="T8" fmla="*/ 74 w 597"/>
                <a:gd name="T9" fmla="*/ 7 h 145"/>
                <a:gd name="T10" fmla="*/ 89 w 597"/>
                <a:gd name="T11" fmla="*/ 19 h 145"/>
                <a:gd name="T12" fmla="*/ 99 w 597"/>
                <a:gd name="T13" fmla="*/ 34 h 145"/>
                <a:gd name="T14" fmla="*/ 113 w 597"/>
                <a:gd name="T15" fmla="*/ 55 h 145"/>
                <a:gd name="T16" fmla="*/ 129 w 597"/>
                <a:gd name="T17" fmla="*/ 72 h 145"/>
                <a:gd name="T18" fmla="*/ 149 w 597"/>
                <a:gd name="T19" fmla="*/ 82 h 145"/>
                <a:gd name="T20" fmla="*/ 177 w 597"/>
                <a:gd name="T21" fmla="*/ 94 h 145"/>
                <a:gd name="T22" fmla="*/ 255 w 597"/>
                <a:gd name="T23" fmla="*/ 103 h 145"/>
                <a:gd name="T24" fmla="*/ 597 w 597"/>
                <a:gd name="T25" fmla="*/ 145 h 145"/>
                <a:gd name="T26" fmla="*/ 137 w 597"/>
                <a:gd name="T27" fmla="*/ 111 h 145"/>
                <a:gd name="T28" fmla="*/ 108 w 597"/>
                <a:gd name="T29" fmla="*/ 102 h 145"/>
                <a:gd name="T30" fmla="*/ 95 w 597"/>
                <a:gd name="T31" fmla="*/ 87 h 145"/>
                <a:gd name="T32" fmla="*/ 90 w 597"/>
                <a:gd name="T33" fmla="*/ 70 h 145"/>
                <a:gd name="T34" fmla="*/ 81 w 597"/>
                <a:gd name="T35" fmla="*/ 51 h 145"/>
                <a:gd name="T36" fmla="*/ 72 w 597"/>
                <a:gd name="T37" fmla="*/ 34 h 145"/>
                <a:gd name="T38" fmla="*/ 60 w 597"/>
                <a:gd name="T39" fmla="*/ 21 h 145"/>
                <a:gd name="T40" fmla="*/ 47 w 597"/>
                <a:gd name="T41" fmla="*/ 16 h 145"/>
                <a:gd name="T42" fmla="*/ 30 w 597"/>
                <a:gd name="T43" fmla="*/ 15 h 145"/>
                <a:gd name="T44" fmla="*/ 17 w 597"/>
                <a:gd name="T45" fmla="*/ 21 h 145"/>
                <a:gd name="T46" fmla="*/ 0 w 597"/>
                <a:gd name="T47" fmla="*/ 43 h 1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7"/>
                <a:gd name="T73" fmla="*/ 0 h 145"/>
                <a:gd name="T74" fmla="*/ 597 w 597"/>
                <a:gd name="T75" fmla="*/ 145 h 1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7" h="145">
                  <a:moveTo>
                    <a:pt x="0" y="43"/>
                  </a:moveTo>
                  <a:lnTo>
                    <a:pt x="8" y="16"/>
                  </a:lnTo>
                  <a:lnTo>
                    <a:pt x="27" y="3"/>
                  </a:lnTo>
                  <a:lnTo>
                    <a:pt x="54" y="0"/>
                  </a:lnTo>
                  <a:lnTo>
                    <a:pt x="74" y="7"/>
                  </a:lnTo>
                  <a:lnTo>
                    <a:pt x="89" y="19"/>
                  </a:lnTo>
                  <a:lnTo>
                    <a:pt x="99" y="34"/>
                  </a:lnTo>
                  <a:lnTo>
                    <a:pt x="113" y="55"/>
                  </a:lnTo>
                  <a:lnTo>
                    <a:pt x="129" y="72"/>
                  </a:lnTo>
                  <a:lnTo>
                    <a:pt x="149" y="82"/>
                  </a:lnTo>
                  <a:lnTo>
                    <a:pt x="177" y="94"/>
                  </a:lnTo>
                  <a:lnTo>
                    <a:pt x="255" y="103"/>
                  </a:lnTo>
                  <a:lnTo>
                    <a:pt x="597" y="145"/>
                  </a:lnTo>
                  <a:lnTo>
                    <a:pt x="137" y="111"/>
                  </a:lnTo>
                  <a:lnTo>
                    <a:pt x="108" y="102"/>
                  </a:lnTo>
                  <a:lnTo>
                    <a:pt x="95" y="87"/>
                  </a:lnTo>
                  <a:lnTo>
                    <a:pt x="90" y="70"/>
                  </a:lnTo>
                  <a:lnTo>
                    <a:pt x="81" y="51"/>
                  </a:lnTo>
                  <a:lnTo>
                    <a:pt x="72" y="34"/>
                  </a:lnTo>
                  <a:lnTo>
                    <a:pt x="60" y="21"/>
                  </a:lnTo>
                  <a:lnTo>
                    <a:pt x="47" y="16"/>
                  </a:lnTo>
                  <a:lnTo>
                    <a:pt x="30" y="15"/>
                  </a:lnTo>
                  <a:lnTo>
                    <a:pt x="17" y="21"/>
                  </a:lnTo>
                  <a:lnTo>
                    <a:pt x="0" y="43"/>
                  </a:lnTo>
                  <a:close/>
                </a:path>
              </a:pathLst>
            </a:custGeom>
            <a:solidFill>
              <a:srgbClr val="3366FF"/>
            </a:solidFill>
            <a:ln w="12700" cap="flat" cmpd="sng">
              <a:noFill/>
              <a:prstDash val="solid"/>
              <a:round/>
              <a:headEnd/>
              <a:tailEnd/>
            </a:ln>
          </p:spPr>
          <p:txBody>
            <a:bodyPr wrap="none" anchor="ctr"/>
            <a:lstStyle/>
            <a:p>
              <a:endParaRPr lang="en-US"/>
            </a:p>
          </p:txBody>
        </p:sp>
      </p:grpSp>
      <p:grpSp>
        <p:nvGrpSpPr>
          <p:cNvPr id="5" name="Group 11"/>
          <p:cNvGrpSpPr>
            <a:grpSpLocks/>
          </p:cNvGrpSpPr>
          <p:nvPr/>
        </p:nvGrpSpPr>
        <p:grpSpPr bwMode="auto">
          <a:xfrm>
            <a:off x="5005388" y="2909888"/>
            <a:ext cx="471487" cy="242887"/>
            <a:chOff x="3153" y="1833"/>
            <a:chExt cx="297" cy="153"/>
          </a:xfrm>
        </p:grpSpPr>
        <p:sp>
          <p:nvSpPr>
            <p:cNvPr id="40047" name="Freeform 12"/>
            <p:cNvSpPr>
              <a:spLocks/>
            </p:cNvSpPr>
            <p:nvPr/>
          </p:nvSpPr>
          <p:spPr bwMode="auto">
            <a:xfrm>
              <a:off x="3153" y="1833"/>
              <a:ext cx="297" cy="153"/>
            </a:xfrm>
            <a:custGeom>
              <a:avLst/>
              <a:gdLst>
                <a:gd name="T0" fmla="*/ 0 w 297"/>
                <a:gd name="T1" fmla="*/ 63 h 153"/>
                <a:gd name="T2" fmla="*/ 18 w 297"/>
                <a:gd name="T3" fmla="*/ 15 h 153"/>
                <a:gd name="T4" fmla="*/ 51 w 297"/>
                <a:gd name="T5" fmla="*/ 0 h 153"/>
                <a:gd name="T6" fmla="*/ 87 w 297"/>
                <a:gd name="T7" fmla="*/ 0 h 153"/>
                <a:gd name="T8" fmla="*/ 114 w 297"/>
                <a:gd name="T9" fmla="*/ 9 h 153"/>
                <a:gd name="T10" fmla="*/ 141 w 297"/>
                <a:gd name="T11" fmla="*/ 30 h 153"/>
                <a:gd name="T12" fmla="*/ 144 w 297"/>
                <a:gd name="T13" fmla="*/ 48 h 153"/>
                <a:gd name="T14" fmla="*/ 180 w 297"/>
                <a:gd name="T15" fmla="*/ 78 h 153"/>
                <a:gd name="T16" fmla="*/ 219 w 297"/>
                <a:gd name="T17" fmla="*/ 99 h 153"/>
                <a:gd name="T18" fmla="*/ 255 w 297"/>
                <a:gd name="T19" fmla="*/ 105 h 153"/>
                <a:gd name="T20" fmla="*/ 279 w 297"/>
                <a:gd name="T21" fmla="*/ 108 h 153"/>
                <a:gd name="T22" fmla="*/ 297 w 297"/>
                <a:gd name="T23" fmla="*/ 126 h 153"/>
                <a:gd name="T24" fmla="*/ 288 w 297"/>
                <a:gd name="T25" fmla="*/ 150 h 153"/>
                <a:gd name="T26" fmla="*/ 231 w 297"/>
                <a:gd name="T27" fmla="*/ 150 h 153"/>
                <a:gd name="T28" fmla="*/ 168 w 297"/>
                <a:gd name="T29" fmla="*/ 153 h 153"/>
                <a:gd name="T30" fmla="*/ 120 w 297"/>
                <a:gd name="T31" fmla="*/ 138 h 153"/>
                <a:gd name="T32" fmla="*/ 87 w 297"/>
                <a:gd name="T33" fmla="*/ 117 h 153"/>
                <a:gd name="T34" fmla="*/ 81 w 297"/>
                <a:gd name="T35" fmla="*/ 99 h 153"/>
                <a:gd name="T36" fmla="*/ 81 w 297"/>
                <a:gd name="T37" fmla="*/ 60 h 153"/>
                <a:gd name="T38" fmla="*/ 60 w 297"/>
                <a:gd name="T39" fmla="*/ 48 h 153"/>
                <a:gd name="T40" fmla="*/ 48 w 297"/>
                <a:gd name="T41" fmla="*/ 63 h 153"/>
                <a:gd name="T42" fmla="*/ 21 w 297"/>
                <a:gd name="T43" fmla="*/ 69 h 153"/>
                <a:gd name="T44" fmla="*/ 0 w 297"/>
                <a:gd name="T45" fmla="*/ 63 h 1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7"/>
                <a:gd name="T70" fmla="*/ 0 h 153"/>
                <a:gd name="T71" fmla="*/ 297 w 297"/>
                <a:gd name="T72" fmla="*/ 153 h 1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7" h="153">
                  <a:moveTo>
                    <a:pt x="0" y="63"/>
                  </a:moveTo>
                  <a:lnTo>
                    <a:pt x="18" y="15"/>
                  </a:lnTo>
                  <a:lnTo>
                    <a:pt x="51" y="0"/>
                  </a:lnTo>
                  <a:lnTo>
                    <a:pt x="87" y="0"/>
                  </a:lnTo>
                  <a:lnTo>
                    <a:pt x="114" y="9"/>
                  </a:lnTo>
                  <a:lnTo>
                    <a:pt x="141" y="30"/>
                  </a:lnTo>
                  <a:lnTo>
                    <a:pt x="144" y="48"/>
                  </a:lnTo>
                  <a:lnTo>
                    <a:pt x="180" y="78"/>
                  </a:lnTo>
                  <a:lnTo>
                    <a:pt x="219" y="99"/>
                  </a:lnTo>
                  <a:lnTo>
                    <a:pt x="255" y="105"/>
                  </a:lnTo>
                  <a:lnTo>
                    <a:pt x="279" y="108"/>
                  </a:lnTo>
                  <a:lnTo>
                    <a:pt x="297" y="126"/>
                  </a:lnTo>
                  <a:lnTo>
                    <a:pt x="288" y="150"/>
                  </a:lnTo>
                  <a:lnTo>
                    <a:pt x="231" y="150"/>
                  </a:lnTo>
                  <a:lnTo>
                    <a:pt x="168" y="153"/>
                  </a:lnTo>
                  <a:lnTo>
                    <a:pt x="120" y="138"/>
                  </a:lnTo>
                  <a:lnTo>
                    <a:pt x="87" y="117"/>
                  </a:lnTo>
                  <a:lnTo>
                    <a:pt x="81" y="99"/>
                  </a:lnTo>
                  <a:lnTo>
                    <a:pt x="81" y="60"/>
                  </a:lnTo>
                  <a:lnTo>
                    <a:pt x="60" y="48"/>
                  </a:lnTo>
                  <a:lnTo>
                    <a:pt x="48" y="63"/>
                  </a:lnTo>
                  <a:lnTo>
                    <a:pt x="21" y="69"/>
                  </a:lnTo>
                  <a:lnTo>
                    <a:pt x="0" y="63"/>
                  </a:lnTo>
                  <a:close/>
                </a:path>
              </a:pathLst>
            </a:custGeom>
            <a:solidFill>
              <a:srgbClr val="00CCFF"/>
            </a:solidFill>
            <a:ln w="6350" cap="flat" cmpd="sng">
              <a:solidFill>
                <a:srgbClr val="0000FF"/>
              </a:solidFill>
              <a:prstDash val="solid"/>
              <a:round/>
              <a:headEnd/>
              <a:tailEnd/>
            </a:ln>
          </p:spPr>
          <p:txBody>
            <a:bodyPr wrap="none" anchor="ctr"/>
            <a:lstStyle/>
            <a:p>
              <a:endParaRPr lang="en-US"/>
            </a:p>
          </p:txBody>
        </p:sp>
        <p:sp>
          <p:nvSpPr>
            <p:cNvPr id="40048" name="Freeform 13"/>
            <p:cNvSpPr>
              <a:spLocks/>
            </p:cNvSpPr>
            <p:nvPr/>
          </p:nvSpPr>
          <p:spPr bwMode="auto">
            <a:xfrm>
              <a:off x="3174" y="1850"/>
              <a:ext cx="239" cy="117"/>
            </a:xfrm>
            <a:custGeom>
              <a:avLst/>
              <a:gdLst>
                <a:gd name="T0" fmla="*/ 0 w 239"/>
                <a:gd name="T1" fmla="*/ 43 h 117"/>
                <a:gd name="T2" fmla="*/ 8 w 239"/>
                <a:gd name="T3" fmla="*/ 16 h 117"/>
                <a:gd name="T4" fmla="*/ 27 w 239"/>
                <a:gd name="T5" fmla="*/ 3 h 117"/>
                <a:gd name="T6" fmla="*/ 54 w 239"/>
                <a:gd name="T7" fmla="*/ 0 h 117"/>
                <a:gd name="T8" fmla="*/ 74 w 239"/>
                <a:gd name="T9" fmla="*/ 7 h 117"/>
                <a:gd name="T10" fmla="*/ 89 w 239"/>
                <a:gd name="T11" fmla="*/ 19 h 117"/>
                <a:gd name="T12" fmla="*/ 99 w 239"/>
                <a:gd name="T13" fmla="*/ 34 h 117"/>
                <a:gd name="T14" fmla="*/ 113 w 239"/>
                <a:gd name="T15" fmla="*/ 55 h 117"/>
                <a:gd name="T16" fmla="*/ 129 w 239"/>
                <a:gd name="T17" fmla="*/ 72 h 117"/>
                <a:gd name="T18" fmla="*/ 149 w 239"/>
                <a:gd name="T19" fmla="*/ 82 h 117"/>
                <a:gd name="T20" fmla="*/ 177 w 239"/>
                <a:gd name="T21" fmla="*/ 94 h 117"/>
                <a:gd name="T22" fmla="*/ 213 w 239"/>
                <a:gd name="T23" fmla="*/ 106 h 117"/>
                <a:gd name="T24" fmla="*/ 239 w 239"/>
                <a:gd name="T25" fmla="*/ 117 h 117"/>
                <a:gd name="T26" fmla="*/ 137 w 239"/>
                <a:gd name="T27" fmla="*/ 111 h 117"/>
                <a:gd name="T28" fmla="*/ 108 w 239"/>
                <a:gd name="T29" fmla="*/ 102 h 117"/>
                <a:gd name="T30" fmla="*/ 95 w 239"/>
                <a:gd name="T31" fmla="*/ 87 h 117"/>
                <a:gd name="T32" fmla="*/ 90 w 239"/>
                <a:gd name="T33" fmla="*/ 70 h 117"/>
                <a:gd name="T34" fmla="*/ 81 w 239"/>
                <a:gd name="T35" fmla="*/ 51 h 117"/>
                <a:gd name="T36" fmla="*/ 72 w 239"/>
                <a:gd name="T37" fmla="*/ 34 h 117"/>
                <a:gd name="T38" fmla="*/ 60 w 239"/>
                <a:gd name="T39" fmla="*/ 21 h 117"/>
                <a:gd name="T40" fmla="*/ 47 w 239"/>
                <a:gd name="T41" fmla="*/ 16 h 117"/>
                <a:gd name="T42" fmla="*/ 30 w 239"/>
                <a:gd name="T43" fmla="*/ 15 h 117"/>
                <a:gd name="T44" fmla="*/ 17 w 239"/>
                <a:gd name="T45" fmla="*/ 21 h 117"/>
                <a:gd name="T46" fmla="*/ 0 w 239"/>
                <a:gd name="T47" fmla="*/ 43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117"/>
                <a:gd name="T74" fmla="*/ 239 w 239"/>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117">
                  <a:moveTo>
                    <a:pt x="0" y="43"/>
                  </a:moveTo>
                  <a:lnTo>
                    <a:pt x="8" y="16"/>
                  </a:lnTo>
                  <a:lnTo>
                    <a:pt x="27" y="3"/>
                  </a:lnTo>
                  <a:lnTo>
                    <a:pt x="54" y="0"/>
                  </a:lnTo>
                  <a:lnTo>
                    <a:pt x="74" y="7"/>
                  </a:lnTo>
                  <a:lnTo>
                    <a:pt x="89" y="19"/>
                  </a:lnTo>
                  <a:lnTo>
                    <a:pt x="99" y="34"/>
                  </a:lnTo>
                  <a:lnTo>
                    <a:pt x="113" y="55"/>
                  </a:lnTo>
                  <a:lnTo>
                    <a:pt x="129" y="72"/>
                  </a:lnTo>
                  <a:lnTo>
                    <a:pt x="149" y="82"/>
                  </a:lnTo>
                  <a:lnTo>
                    <a:pt x="177" y="94"/>
                  </a:lnTo>
                  <a:lnTo>
                    <a:pt x="213" y="106"/>
                  </a:lnTo>
                  <a:lnTo>
                    <a:pt x="239" y="117"/>
                  </a:lnTo>
                  <a:lnTo>
                    <a:pt x="137" y="111"/>
                  </a:lnTo>
                  <a:lnTo>
                    <a:pt x="108" y="102"/>
                  </a:lnTo>
                  <a:lnTo>
                    <a:pt x="95" y="87"/>
                  </a:lnTo>
                  <a:lnTo>
                    <a:pt x="90" y="70"/>
                  </a:lnTo>
                  <a:lnTo>
                    <a:pt x="81" y="51"/>
                  </a:lnTo>
                  <a:lnTo>
                    <a:pt x="72" y="34"/>
                  </a:lnTo>
                  <a:lnTo>
                    <a:pt x="60" y="21"/>
                  </a:lnTo>
                  <a:lnTo>
                    <a:pt x="47" y="16"/>
                  </a:lnTo>
                  <a:lnTo>
                    <a:pt x="30" y="15"/>
                  </a:lnTo>
                  <a:lnTo>
                    <a:pt x="17" y="21"/>
                  </a:lnTo>
                  <a:lnTo>
                    <a:pt x="0" y="43"/>
                  </a:lnTo>
                  <a:close/>
                </a:path>
              </a:pathLst>
            </a:custGeom>
            <a:solidFill>
              <a:srgbClr val="3366FF"/>
            </a:solidFill>
            <a:ln w="12700" cap="flat" cmpd="sng">
              <a:noFill/>
              <a:prstDash val="solid"/>
              <a:round/>
              <a:headEnd/>
              <a:tailEnd/>
            </a:ln>
          </p:spPr>
          <p:txBody>
            <a:bodyPr wrap="none" anchor="ctr"/>
            <a:lstStyle/>
            <a:p>
              <a:endParaRPr lang="en-US"/>
            </a:p>
          </p:txBody>
        </p:sp>
      </p:grpSp>
      <p:sp>
        <p:nvSpPr>
          <p:cNvPr id="691214" name="Freeform 14"/>
          <p:cNvSpPr>
            <a:spLocks/>
          </p:cNvSpPr>
          <p:nvPr/>
        </p:nvSpPr>
        <p:spPr bwMode="auto">
          <a:xfrm>
            <a:off x="26988" y="2738438"/>
            <a:ext cx="2840037" cy="762000"/>
          </a:xfrm>
          <a:custGeom>
            <a:avLst/>
            <a:gdLst>
              <a:gd name="T0" fmla="*/ 0 w 1789"/>
              <a:gd name="T1" fmla="*/ 465 h 480"/>
              <a:gd name="T2" fmla="*/ 166 w 1789"/>
              <a:gd name="T3" fmla="*/ 465 h 480"/>
              <a:gd name="T4" fmla="*/ 310 w 1789"/>
              <a:gd name="T5" fmla="*/ 480 h 480"/>
              <a:gd name="T6" fmla="*/ 557 w 1789"/>
              <a:gd name="T7" fmla="*/ 476 h 480"/>
              <a:gd name="T8" fmla="*/ 795 w 1789"/>
              <a:gd name="T9" fmla="*/ 465 h 480"/>
              <a:gd name="T10" fmla="*/ 873 w 1789"/>
              <a:gd name="T11" fmla="*/ 455 h 480"/>
              <a:gd name="T12" fmla="*/ 1789 w 1789"/>
              <a:gd name="T13" fmla="*/ 0 h 480"/>
              <a:gd name="T14" fmla="*/ 1 w 1789"/>
              <a:gd name="T15" fmla="*/ 3 h 480"/>
              <a:gd name="T16" fmla="*/ 0 w 1789"/>
              <a:gd name="T17" fmla="*/ 465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9"/>
              <a:gd name="T28" fmla="*/ 0 h 480"/>
              <a:gd name="T29" fmla="*/ 1789 w 1789"/>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9" h="480">
                <a:moveTo>
                  <a:pt x="0" y="465"/>
                </a:moveTo>
                <a:lnTo>
                  <a:pt x="166" y="465"/>
                </a:lnTo>
                <a:lnTo>
                  <a:pt x="310" y="480"/>
                </a:lnTo>
                <a:lnTo>
                  <a:pt x="557" y="476"/>
                </a:lnTo>
                <a:lnTo>
                  <a:pt x="795" y="465"/>
                </a:lnTo>
                <a:lnTo>
                  <a:pt x="873" y="455"/>
                </a:lnTo>
                <a:lnTo>
                  <a:pt x="1789" y="0"/>
                </a:lnTo>
                <a:lnTo>
                  <a:pt x="1" y="3"/>
                </a:lnTo>
                <a:lnTo>
                  <a:pt x="0" y="465"/>
                </a:lnTo>
                <a:close/>
              </a:path>
            </a:pathLst>
          </a:custGeom>
          <a:gradFill rotWithShape="0">
            <a:gsLst>
              <a:gs pos="0">
                <a:srgbClr val="00FFFF"/>
              </a:gs>
              <a:gs pos="100000">
                <a:srgbClr val="00B2B2"/>
              </a:gs>
            </a:gsLst>
            <a:lin ang="5400000" scaled="1"/>
          </a:gradFill>
          <a:ln w="3175" cap="flat" cmpd="sng">
            <a:noFill/>
            <a:prstDash val="solid"/>
            <a:round/>
            <a:headEnd/>
            <a:tailEnd/>
          </a:ln>
        </p:spPr>
        <p:txBody>
          <a:bodyPr wrap="none" anchor="ctr"/>
          <a:lstStyle/>
          <a:p>
            <a:endParaRPr lang="en-US"/>
          </a:p>
        </p:txBody>
      </p:sp>
      <p:sp>
        <p:nvSpPr>
          <p:cNvPr id="691215" name="Freeform 15"/>
          <p:cNvSpPr>
            <a:spLocks/>
          </p:cNvSpPr>
          <p:nvPr/>
        </p:nvSpPr>
        <p:spPr bwMode="auto">
          <a:xfrm>
            <a:off x="25400" y="2595563"/>
            <a:ext cx="3132138" cy="1452562"/>
          </a:xfrm>
          <a:custGeom>
            <a:avLst/>
            <a:gdLst>
              <a:gd name="T0" fmla="*/ 0 w 1973"/>
              <a:gd name="T1" fmla="*/ 913 h 915"/>
              <a:gd name="T2" fmla="*/ 28 w 1973"/>
              <a:gd name="T3" fmla="*/ 915 h 915"/>
              <a:gd name="T4" fmla="*/ 110 w 1973"/>
              <a:gd name="T5" fmla="*/ 597 h 915"/>
              <a:gd name="T6" fmla="*/ 482 w 1973"/>
              <a:gd name="T7" fmla="*/ 589 h 915"/>
              <a:gd name="T8" fmla="*/ 858 w 1973"/>
              <a:gd name="T9" fmla="*/ 557 h 915"/>
              <a:gd name="T10" fmla="*/ 922 w 1973"/>
              <a:gd name="T11" fmla="*/ 517 h 915"/>
              <a:gd name="T12" fmla="*/ 1973 w 1973"/>
              <a:gd name="T13" fmla="*/ 0 h 915"/>
              <a:gd name="T14" fmla="*/ 2 w 1973"/>
              <a:gd name="T15" fmla="*/ 6 h 915"/>
              <a:gd name="T16" fmla="*/ 0 w 1973"/>
              <a:gd name="T17" fmla="*/ 913 h 9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3"/>
              <a:gd name="T28" fmla="*/ 0 h 915"/>
              <a:gd name="T29" fmla="*/ 1973 w 1973"/>
              <a:gd name="T30" fmla="*/ 915 h 9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3" h="915">
                <a:moveTo>
                  <a:pt x="0" y="913"/>
                </a:moveTo>
                <a:lnTo>
                  <a:pt x="28" y="915"/>
                </a:lnTo>
                <a:lnTo>
                  <a:pt x="110" y="597"/>
                </a:lnTo>
                <a:lnTo>
                  <a:pt x="482" y="589"/>
                </a:lnTo>
                <a:lnTo>
                  <a:pt x="858" y="557"/>
                </a:lnTo>
                <a:lnTo>
                  <a:pt x="922" y="517"/>
                </a:lnTo>
                <a:lnTo>
                  <a:pt x="1973" y="0"/>
                </a:lnTo>
                <a:lnTo>
                  <a:pt x="2" y="6"/>
                </a:lnTo>
                <a:lnTo>
                  <a:pt x="0" y="913"/>
                </a:lnTo>
                <a:close/>
              </a:path>
            </a:pathLst>
          </a:custGeom>
          <a:solidFill>
            <a:srgbClr val="00FFFF"/>
          </a:solidFill>
          <a:ln w="3175" cap="flat" cmpd="sng">
            <a:noFill/>
            <a:prstDash val="solid"/>
            <a:round/>
            <a:headEnd/>
            <a:tailEnd/>
          </a:ln>
        </p:spPr>
        <p:txBody>
          <a:bodyPr wrap="none" anchor="ctr"/>
          <a:lstStyle/>
          <a:p>
            <a:endParaRPr lang="en-US"/>
          </a:p>
        </p:txBody>
      </p:sp>
      <p:sp>
        <p:nvSpPr>
          <p:cNvPr id="691216" name="Freeform 16"/>
          <p:cNvSpPr>
            <a:spLocks/>
          </p:cNvSpPr>
          <p:nvPr/>
        </p:nvSpPr>
        <p:spPr bwMode="auto">
          <a:xfrm>
            <a:off x="26988" y="2886075"/>
            <a:ext cx="2540000" cy="614363"/>
          </a:xfrm>
          <a:custGeom>
            <a:avLst/>
            <a:gdLst>
              <a:gd name="T0" fmla="*/ 0 w 1600"/>
              <a:gd name="T1" fmla="*/ 372 h 387"/>
              <a:gd name="T2" fmla="*/ 166 w 1600"/>
              <a:gd name="T3" fmla="*/ 372 h 387"/>
              <a:gd name="T4" fmla="*/ 310 w 1600"/>
              <a:gd name="T5" fmla="*/ 387 h 387"/>
              <a:gd name="T6" fmla="*/ 557 w 1600"/>
              <a:gd name="T7" fmla="*/ 383 h 387"/>
              <a:gd name="T8" fmla="*/ 795 w 1600"/>
              <a:gd name="T9" fmla="*/ 372 h 387"/>
              <a:gd name="T10" fmla="*/ 873 w 1600"/>
              <a:gd name="T11" fmla="*/ 362 h 387"/>
              <a:gd name="T12" fmla="*/ 1600 w 1600"/>
              <a:gd name="T13" fmla="*/ 3 h 387"/>
              <a:gd name="T14" fmla="*/ 1 w 1600"/>
              <a:gd name="T15" fmla="*/ 0 h 387"/>
              <a:gd name="T16" fmla="*/ 0 w 1600"/>
              <a:gd name="T17" fmla="*/ 372 h 3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0"/>
              <a:gd name="T28" fmla="*/ 0 h 387"/>
              <a:gd name="T29" fmla="*/ 1600 w 1600"/>
              <a:gd name="T30" fmla="*/ 387 h 3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0" h="387">
                <a:moveTo>
                  <a:pt x="0" y="372"/>
                </a:moveTo>
                <a:lnTo>
                  <a:pt x="166" y="372"/>
                </a:lnTo>
                <a:lnTo>
                  <a:pt x="310" y="387"/>
                </a:lnTo>
                <a:lnTo>
                  <a:pt x="557" y="383"/>
                </a:lnTo>
                <a:lnTo>
                  <a:pt x="795" y="372"/>
                </a:lnTo>
                <a:lnTo>
                  <a:pt x="873" y="362"/>
                </a:lnTo>
                <a:lnTo>
                  <a:pt x="1600" y="3"/>
                </a:lnTo>
                <a:lnTo>
                  <a:pt x="1" y="0"/>
                </a:lnTo>
                <a:lnTo>
                  <a:pt x="0" y="372"/>
                </a:lnTo>
                <a:close/>
              </a:path>
            </a:pathLst>
          </a:custGeom>
          <a:solidFill>
            <a:srgbClr val="00FFFF"/>
          </a:solidFill>
          <a:ln w="3175" cap="flat" cmpd="sng">
            <a:noFill/>
            <a:prstDash val="solid"/>
            <a:round/>
            <a:headEnd/>
            <a:tailEnd/>
          </a:ln>
        </p:spPr>
        <p:txBody>
          <a:bodyPr wrap="none" anchor="ctr"/>
          <a:lstStyle/>
          <a:p>
            <a:endParaRPr lang="en-US"/>
          </a:p>
        </p:txBody>
      </p:sp>
      <p:sp>
        <p:nvSpPr>
          <p:cNvPr id="691217" name="Freeform 17"/>
          <p:cNvSpPr>
            <a:spLocks/>
          </p:cNvSpPr>
          <p:nvPr/>
        </p:nvSpPr>
        <p:spPr bwMode="auto">
          <a:xfrm>
            <a:off x="26988" y="3033713"/>
            <a:ext cx="2239962" cy="466725"/>
          </a:xfrm>
          <a:custGeom>
            <a:avLst/>
            <a:gdLst>
              <a:gd name="T0" fmla="*/ 0 w 1411"/>
              <a:gd name="T1" fmla="*/ 279 h 294"/>
              <a:gd name="T2" fmla="*/ 166 w 1411"/>
              <a:gd name="T3" fmla="*/ 279 h 294"/>
              <a:gd name="T4" fmla="*/ 310 w 1411"/>
              <a:gd name="T5" fmla="*/ 294 h 294"/>
              <a:gd name="T6" fmla="*/ 557 w 1411"/>
              <a:gd name="T7" fmla="*/ 290 h 294"/>
              <a:gd name="T8" fmla="*/ 795 w 1411"/>
              <a:gd name="T9" fmla="*/ 279 h 294"/>
              <a:gd name="T10" fmla="*/ 873 w 1411"/>
              <a:gd name="T11" fmla="*/ 269 h 294"/>
              <a:gd name="T12" fmla="*/ 1411 w 1411"/>
              <a:gd name="T13" fmla="*/ 0 h 294"/>
              <a:gd name="T14" fmla="*/ 1 w 1411"/>
              <a:gd name="T15" fmla="*/ 6 h 294"/>
              <a:gd name="T16" fmla="*/ 0 w 1411"/>
              <a:gd name="T17" fmla="*/ 279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1"/>
              <a:gd name="T28" fmla="*/ 0 h 294"/>
              <a:gd name="T29" fmla="*/ 1411 w 1411"/>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1" h="294">
                <a:moveTo>
                  <a:pt x="0" y="279"/>
                </a:moveTo>
                <a:lnTo>
                  <a:pt x="166" y="279"/>
                </a:lnTo>
                <a:lnTo>
                  <a:pt x="310" y="294"/>
                </a:lnTo>
                <a:lnTo>
                  <a:pt x="557" y="290"/>
                </a:lnTo>
                <a:lnTo>
                  <a:pt x="795" y="279"/>
                </a:lnTo>
                <a:lnTo>
                  <a:pt x="873" y="269"/>
                </a:lnTo>
                <a:lnTo>
                  <a:pt x="1411" y="0"/>
                </a:lnTo>
                <a:lnTo>
                  <a:pt x="1" y="6"/>
                </a:lnTo>
                <a:lnTo>
                  <a:pt x="0" y="279"/>
                </a:lnTo>
                <a:close/>
              </a:path>
            </a:pathLst>
          </a:custGeom>
          <a:solidFill>
            <a:srgbClr val="00FFFF"/>
          </a:solidFill>
          <a:ln w="3175" cap="flat" cmpd="sng">
            <a:noFill/>
            <a:prstDash val="solid"/>
            <a:round/>
            <a:headEnd/>
            <a:tailEnd/>
          </a:ln>
        </p:spPr>
        <p:txBody>
          <a:bodyPr wrap="none" anchor="ctr"/>
          <a:lstStyle/>
          <a:p>
            <a:endParaRPr lang="en-US"/>
          </a:p>
        </p:txBody>
      </p:sp>
      <p:sp>
        <p:nvSpPr>
          <p:cNvPr id="691218" name="Freeform 18"/>
          <p:cNvSpPr>
            <a:spLocks/>
          </p:cNvSpPr>
          <p:nvPr/>
        </p:nvSpPr>
        <p:spPr bwMode="auto">
          <a:xfrm>
            <a:off x="26988" y="3167063"/>
            <a:ext cx="1978025" cy="333375"/>
          </a:xfrm>
          <a:custGeom>
            <a:avLst/>
            <a:gdLst>
              <a:gd name="T0" fmla="*/ 0 w 1246"/>
              <a:gd name="T1" fmla="*/ 195 h 210"/>
              <a:gd name="T2" fmla="*/ 166 w 1246"/>
              <a:gd name="T3" fmla="*/ 195 h 210"/>
              <a:gd name="T4" fmla="*/ 310 w 1246"/>
              <a:gd name="T5" fmla="*/ 210 h 210"/>
              <a:gd name="T6" fmla="*/ 557 w 1246"/>
              <a:gd name="T7" fmla="*/ 206 h 210"/>
              <a:gd name="T8" fmla="*/ 795 w 1246"/>
              <a:gd name="T9" fmla="*/ 195 h 210"/>
              <a:gd name="T10" fmla="*/ 873 w 1246"/>
              <a:gd name="T11" fmla="*/ 185 h 210"/>
              <a:gd name="T12" fmla="*/ 1246 w 1246"/>
              <a:gd name="T13" fmla="*/ 0 h 210"/>
              <a:gd name="T14" fmla="*/ 1 w 1246"/>
              <a:gd name="T15" fmla="*/ 0 h 210"/>
              <a:gd name="T16" fmla="*/ 0 w 1246"/>
              <a:gd name="T17" fmla="*/ 195 h 2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6"/>
              <a:gd name="T28" fmla="*/ 0 h 210"/>
              <a:gd name="T29" fmla="*/ 1246 w 1246"/>
              <a:gd name="T30" fmla="*/ 210 h 2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6" h="210">
                <a:moveTo>
                  <a:pt x="0" y="195"/>
                </a:moveTo>
                <a:lnTo>
                  <a:pt x="166" y="195"/>
                </a:lnTo>
                <a:lnTo>
                  <a:pt x="310" y="210"/>
                </a:lnTo>
                <a:lnTo>
                  <a:pt x="557" y="206"/>
                </a:lnTo>
                <a:lnTo>
                  <a:pt x="795" y="195"/>
                </a:lnTo>
                <a:lnTo>
                  <a:pt x="873" y="185"/>
                </a:lnTo>
                <a:lnTo>
                  <a:pt x="1246" y="0"/>
                </a:lnTo>
                <a:lnTo>
                  <a:pt x="1" y="0"/>
                </a:lnTo>
                <a:lnTo>
                  <a:pt x="0" y="195"/>
                </a:lnTo>
                <a:close/>
              </a:path>
            </a:pathLst>
          </a:custGeom>
          <a:solidFill>
            <a:srgbClr val="00FFFF"/>
          </a:solidFill>
          <a:ln w="3175" cap="flat" cmpd="sng">
            <a:noFill/>
            <a:prstDash val="solid"/>
            <a:round/>
            <a:headEnd/>
            <a:tailEnd/>
          </a:ln>
        </p:spPr>
        <p:txBody>
          <a:bodyPr wrap="none" anchor="ctr"/>
          <a:lstStyle/>
          <a:p>
            <a:endParaRPr lang="en-US"/>
          </a:p>
        </p:txBody>
      </p:sp>
      <p:sp>
        <p:nvSpPr>
          <p:cNvPr id="691219" name="Freeform 19"/>
          <p:cNvSpPr>
            <a:spLocks/>
          </p:cNvSpPr>
          <p:nvPr/>
        </p:nvSpPr>
        <p:spPr bwMode="auto">
          <a:xfrm>
            <a:off x="28575" y="3305175"/>
            <a:ext cx="1690688" cy="747713"/>
          </a:xfrm>
          <a:custGeom>
            <a:avLst/>
            <a:gdLst>
              <a:gd name="T0" fmla="*/ 24 w 1065"/>
              <a:gd name="T1" fmla="*/ 471 h 471"/>
              <a:gd name="T2" fmla="*/ 111 w 1065"/>
              <a:gd name="T3" fmla="*/ 150 h 471"/>
              <a:gd name="T4" fmla="*/ 309 w 1065"/>
              <a:gd name="T5" fmla="*/ 123 h 471"/>
              <a:gd name="T6" fmla="*/ 556 w 1065"/>
              <a:gd name="T7" fmla="*/ 119 h 471"/>
              <a:gd name="T8" fmla="*/ 794 w 1065"/>
              <a:gd name="T9" fmla="*/ 108 h 471"/>
              <a:gd name="T10" fmla="*/ 872 w 1065"/>
              <a:gd name="T11" fmla="*/ 98 h 471"/>
              <a:gd name="T12" fmla="*/ 1065 w 1065"/>
              <a:gd name="T13" fmla="*/ 0 h 471"/>
              <a:gd name="T14" fmla="*/ 0 w 1065"/>
              <a:gd name="T15" fmla="*/ 0 h 471"/>
              <a:gd name="T16" fmla="*/ 0 w 1065"/>
              <a:gd name="T17" fmla="*/ 471 h 471"/>
              <a:gd name="T18" fmla="*/ 24 w 1065"/>
              <a:gd name="T19" fmla="*/ 471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5"/>
              <a:gd name="T31" fmla="*/ 0 h 471"/>
              <a:gd name="T32" fmla="*/ 1065 w 1065"/>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5" h="471">
                <a:moveTo>
                  <a:pt x="24" y="471"/>
                </a:moveTo>
                <a:lnTo>
                  <a:pt x="111" y="150"/>
                </a:lnTo>
                <a:lnTo>
                  <a:pt x="309" y="123"/>
                </a:lnTo>
                <a:lnTo>
                  <a:pt x="556" y="119"/>
                </a:lnTo>
                <a:lnTo>
                  <a:pt x="794" y="108"/>
                </a:lnTo>
                <a:lnTo>
                  <a:pt x="872" y="98"/>
                </a:lnTo>
                <a:lnTo>
                  <a:pt x="1065" y="0"/>
                </a:lnTo>
                <a:lnTo>
                  <a:pt x="0" y="0"/>
                </a:lnTo>
                <a:lnTo>
                  <a:pt x="0" y="471"/>
                </a:lnTo>
                <a:lnTo>
                  <a:pt x="24" y="471"/>
                </a:lnTo>
                <a:close/>
              </a:path>
            </a:pathLst>
          </a:custGeom>
          <a:solidFill>
            <a:srgbClr val="00FFFF"/>
          </a:solidFill>
          <a:ln w="3175" cap="flat" cmpd="sng">
            <a:noFill/>
            <a:prstDash val="solid"/>
            <a:round/>
            <a:headEnd/>
            <a:tailEnd/>
          </a:ln>
        </p:spPr>
        <p:txBody>
          <a:bodyPr wrap="none" anchor="ctr"/>
          <a:lstStyle/>
          <a:p>
            <a:endParaRPr lang="en-US"/>
          </a:p>
        </p:txBody>
      </p:sp>
      <p:sp>
        <p:nvSpPr>
          <p:cNvPr id="691220" name="Freeform 20"/>
          <p:cNvSpPr>
            <a:spLocks/>
          </p:cNvSpPr>
          <p:nvPr/>
        </p:nvSpPr>
        <p:spPr bwMode="auto">
          <a:xfrm>
            <a:off x="19050" y="3543300"/>
            <a:ext cx="195263" cy="504825"/>
          </a:xfrm>
          <a:custGeom>
            <a:avLst/>
            <a:gdLst>
              <a:gd name="T0" fmla="*/ 0 w 123"/>
              <a:gd name="T1" fmla="*/ 318 h 318"/>
              <a:gd name="T2" fmla="*/ 36 w 123"/>
              <a:gd name="T3" fmla="*/ 315 h 318"/>
              <a:gd name="T4" fmla="*/ 123 w 123"/>
              <a:gd name="T5" fmla="*/ 0 h 318"/>
              <a:gd name="T6" fmla="*/ 6 w 123"/>
              <a:gd name="T7" fmla="*/ 0 h 318"/>
              <a:gd name="T8" fmla="*/ 0 w 123"/>
              <a:gd name="T9" fmla="*/ 318 h 318"/>
              <a:gd name="T10" fmla="*/ 0 60000 65536"/>
              <a:gd name="T11" fmla="*/ 0 60000 65536"/>
              <a:gd name="T12" fmla="*/ 0 60000 65536"/>
              <a:gd name="T13" fmla="*/ 0 60000 65536"/>
              <a:gd name="T14" fmla="*/ 0 60000 65536"/>
              <a:gd name="T15" fmla="*/ 0 w 123"/>
              <a:gd name="T16" fmla="*/ 0 h 318"/>
              <a:gd name="T17" fmla="*/ 123 w 123"/>
              <a:gd name="T18" fmla="*/ 318 h 318"/>
            </a:gdLst>
            <a:ahLst/>
            <a:cxnLst>
              <a:cxn ang="T10">
                <a:pos x="T0" y="T1"/>
              </a:cxn>
              <a:cxn ang="T11">
                <a:pos x="T2" y="T3"/>
              </a:cxn>
              <a:cxn ang="T12">
                <a:pos x="T4" y="T5"/>
              </a:cxn>
              <a:cxn ang="T13">
                <a:pos x="T6" y="T7"/>
              </a:cxn>
              <a:cxn ang="T14">
                <a:pos x="T8" y="T9"/>
              </a:cxn>
            </a:cxnLst>
            <a:rect l="T15" t="T16" r="T17" b="T18"/>
            <a:pathLst>
              <a:path w="123" h="318">
                <a:moveTo>
                  <a:pt x="0" y="318"/>
                </a:moveTo>
                <a:lnTo>
                  <a:pt x="36" y="315"/>
                </a:lnTo>
                <a:lnTo>
                  <a:pt x="123" y="0"/>
                </a:lnTo>
                <a:lnTo>
                  <a:pt x="6" y="0"/>
                </a:lnTo>
                <a:lnTo>
                  <a:pt x="0" y="318"/>
                </a:lnTo>
                <a:close/>
              </a:path>
            </a:pathLst>
          </a:custGeom>
          <a:gradFill rotWithShape="0">
            <a:gsLst>
              <a:gs pos="0">
                <a:srgbClr val="00FFFF"/>
              </a:gs>
              <a:gs pos="100000">
                <a:srgbClr val="006565"/>
              </a:gs>
            </a:gsLst>
            <a:lin ang="5400000" scaled="1"/>
          </a:gradFill>
          <a:ln w="3175" cap="flat" cmpd="sng">
            <a:noFill/>
            <a:prstDash val="solid"/>
            <a:round/>
            <a:headEnd/>
            <a:tailEnd/>
          </a:ln>
        </p:spPr>
        <p:txBody>
          <a:bodyPr wrap="none" anchor="ctr"/>
          <a:lstStyle/>
          <a:p>
            <a:endParaRPr lang="en-US"/>
          </a:p>
        </p:txBody>
      </p:sp>
      <p:sp>
        <p:nvSpPr>
          <p:cNvPr id="39949" name="Freeform 21"/>
          <p:cNvSpPr>
            <a:spLocks/>
          </p:cNvSpPr>
          <p:nvPr/>
        </p:nvSpPr>
        <p:spPr bwMode="auto">
          <a:xfrm>
            <a:off x="25400" y="5156200"/>
            <a:ext cx="9097963" cy="660400"/>
          </a:xfrm>
          <a:custGeom>
            <a:avLst/>
            <a:gdLst>
              <a:gd name="T0" fmla="*/ 0 w 5731"/>
              <a:gd name="T1" fmla="*/ 414 h 416"/>
              <a:gd name="T2" fmla="*/ 0 w 5731"/>
              <a:gd name="T3" fmla="*/ 14 h 416"/>
              <a:gd name="T4" fmla="*/ 268 w 5731"/>
              <a:gd name="T5" fmla="*/ 40 h 416"/>
              <a:gd name="T6" fmla="*/ 580 w 5731"/>
              <a:gd name="T7" fmla="*/ 56 h 416"/>
              <a:gd name="T8" fmla="*/ 980 w 5731"/>
              <a:gd name="T9" fmla="*/ 32 h 416"/>
              <a:gd name="T10" fmla="*/ 1356 w 5731"/>
              <a:gd name="T11" fmla="*/ 0 h 416"/>
              <a:gd name="T12" fmla="*/ 1820 w 5731"/>
              <a:gd name="T13" fmla="*/ 16 h 416"/>
              <a:gd name="T14" fmla="*/ 2284 w 5731"/>
              <a:gd name="T15" fmla="*/ 40 h 416"/>
              <a:gd name="T16" fmla="*/ 2740 w 5731"/>
              <a:gd name="T17" fmla="*/ 48 h 416"/>
              <a:gd name="T18" fmla="*/ 3164 w 5731"/>
              <a:gd name="T19" fmla="*/ 32 h 416"/>
              <a:gd name="T20" fmla="*/ 3724 w 5731"/>
              <a:gd name="T21" fmla="*/ 0 h 416"/>
              <a:gd name="T22" fmla="*/ 4292 w 5731"/>
              <a:gd name="T23" fmla="*/ 40 h 416"/>
              <a:gd name="T24" fmla="*/ 4700 w 5731"/>
              <a:gd name="T25" fmla="*/ 40 h 416"/>
              <a:gd name="T26" fmla="*/ 5028 w 5731"/>
              <a:gd name="T27" fmla="*/ 16 h 416"/>
              <a:gd name="T28" fmla="*/ 5460 w 5731"/>
              <a:gd name="T29" fmla="*/ 0 h 416"/>
              <a:gd name="T30" fmla="*/ 5731 w 5731"/>
              <a:gd name="T31" fmla="*/ 22 h 416"/>
              <a:gd name="T32" fmla="*/ 5728 w 5731"/>
              <a:gd name="T33" fmla="*/ 400 h 416"/>
              <a:gd name="T34" fmla="*/ 2568 w 5731"/>
              <a:gd name="T35" fmla="*/ 416 h 416"/>
              <a:gd name="T36" fmla="*/ 0 w 5731"/>
              <a:gd name="T37" fmla="*/ 414 h 4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31"/>
              <a:gd name="T58" fmla="*/ 0 h 416"/>
              <a:gd name="T59" fmla="*/ 5731 w 5731"/>
              <a:gd name="T60" fmla="*/ 416 h 4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31" h="416">
                <a:moveTo>
                  <a:pt x="0" y="414"/>
                </a:moveTo>
                <a:lnTo>
                  <a:pt x="0" y="14"/>
                </a:lnTo>
                <a:lnTo>
                  <a:pt x="268" y="40"/>
                </a:lnTo>
                <a:lnTo>
                  <a:pt x="580" y="56"/>
                </a:lnTo>
                <a:lnTo>
                  <a:pt x="980" y="32"/>
                </a:lnTo>
                <a:lnTo>
                  <a:pt x="1356" y="0"/>
                </a:lnTo>
                <a:lnTo>
                  <a:pt x="1820" y="16"/>
                </a:lnTo>
                <a:lnTo>
                  <a:pt x="2284" y="40"/>
                </a:lnTo>
                <a:lnTo>
                  <a:pt x="2740" y="48"/>
                </a:lnTo>
                <a:lnTo>
                  <a:pt x="3164" y="32"/>
                </a:lnTo>
                <a:lnTo>
                  <a:pt x="3724" y="0"/>
                </a:lnTo>
                <a:lnTo>
                  <a:pt x="4292" y="40"/>
                </a:lnTo>
                <a:lnTo>
                  <a:pt x="4700" y="40"/>
                </a:lnTo>
                <a:lnTo>
                  <a:pt x="5028" y="16"/>
                </a:lnTo>
                <a:lnTo>
                  <a:pt x="5460" y="0"/>
                </a:lnTo>
                <a:lnTo>
                  <a:pt x="5731" y="22"/>
                </a:lnTo>
                <a:lnTo>
                  <a:pt x="5728" y="400"/>
                </a:lnTo>
                <a:lnTo>
                  <a:pt x="2568" y="416"/>
                </a:lnTo>
                <a:lnTo>
                  <a:pt x="0" y="414"/>
                </a:lnTo>
                <a:close/>
              </a:path>
            </a:pathLst>
          </a:custGeom>
          <a:gradFill rotWithShape="0">
            <a:gsLst>
              <a:gs pos="0">
                <a:srgbClr val="4A4A4A"/>
              </a:gs>
              <a:gs pos="100000">
                <a:srgbClr val="969696"/>
              </a:gs>
            </a:gsLst>
            <a:lin ang="5400000" scaled="1"/>
          </a:gradFill>
          <a:ln w="12700" cap="flat" cmpd="sng">
            <a:noFill/>
            <a:prstDash val="solid"/>
            <a:round/>
            <a:headEnd/>
            <a:tailEnd/>
          </a:ln>
        </p:spPr>
        <p:txBody>
          <a:bodyPr wrap="none" anchor="ctr"/>
          <a:lstStyle/>
          <a:p>
            <a:endParaRPr lang="en-US"/>
          </a:p>
        </p:txBody>
      </p:sp>
      <p:sp>
        <p:nvSpPr>
          <p:cNvPr id="39950" name="Line 22"/>
          <p:cNvSpPr>
            <a:spLocks noChangeShapeType="1"/>
          </p:cNvSpPr>
          <p:nvPr/>
        </p:nvSpPr>
        <p:spPr bwMode="auto">
          <a:xfrm flipV="1">
            <a:off x="5194300" y="3556000"/>
            <a:ext cx="482600" cy="482600"/>
          </a:xfrm>
          <a:prstGeom prst="line">
            <a:avLst/>
          </a:prstGeom>
          <a:noFill/>
          <a:ln w="3175">
            <a:solidFill>
              <a:srgbClr val="000000"/>
            </a:solidFill>
            <a:round/>
            <a:headEnd/>
            <a:tailEnd type="triangle" w="med" len="med"/>
          </a:ln>
        </p:spPr>
        <p:txBody>
          <a:bodyPr wrap="none" anchor="ctr"/>
          <a:lstStyle/>
          <a:p>
            <a:endParaRPr lang="en-US"/>
          </a:p>
        </p:txBody>
      </p:sp>
      <p:sp>
        <p:nvSpPr>
          <p:cNvPr id="39951" name="Freeform 23"/>
          <p:cNvSpPr>
            <a:spLocks/>
          </p:cNvSpPr>
          <p:nvPr/>
        </p:nvSpPr>
        <p:spPr bwMode="auto">
          <a:xfrm>
            <a:off x="63500" y="3429000"/>
            <a:ext cx="9059863" cy="615950"/>
          </a:xfrm>
          <a:custGeom>
            <a:avLst/>
            <a:gdLst>
              <a:gd name="T0" fmla="*/ 0 w 5707"/>
              <a:gd name="T1" fmla="*/ 388 h 388"/>
              <a:gd name="T2" fmla="*/ 88 w 5707"/>
              <a:gd name="T3" fmla="*/ 70 h 388"/>
              <a:gd name="T4" fmla="*/ 316 w 5707"/>
              <a:gd name="T5" fmla="*/ 40 h 388"/>
              <a:gd name="T6" fmla="*/ 664 w 5707"/>
              <a:gd name="T7" fmla="*/ 12 h 388"/>
              <a:gd name="T8" fmla="*/ 968 w 5707"/>
              <a:gd name="T9" fmla="*/ 18 h 388"/>
              <a:gd name="T10" fmla="*/ 1388 w 5707"/>
              <a:gd name="T11" fmla="*/ 24 h 388"/>
              <a:gd name="T12" fmla="*/ 1700 w 5707"/>
              <a:gd name="T13" fmla="*/ 24 h 388"/>
              <a:gd name="T14" fmla="*/ 1874 w 5707"/>
              <a:gd name="T15" fmla="*/ 21 h 388"/>
              <a:gd name="T16" fmla="*/ 2108 w 5707"/>
              <a:gd name="T17" fmla="*/ 24 h 388"/>
              <a:gd name="T18" fmla="*/ 2548 w 5707"/>
              <a:gd name="T19" fmla="*/ 24 h 388"/>
              <a:gd name="T20" fmla="*/ 2744 w 5707"/>
              <a:gd name="T21" fmla="*/ 24 h 388"/>
              <a:gd name="T22" fmla="*/ 2996 w 5707"/>
              <a:gd name="T23" fmla="*/ 21 h 388"/>
              <a:gd name="T24" fmla="*/ 3149 w 5707"/>
              <a:gd name="T25" fmla="*/ 24 h 388"/>
              <a:gd name="T26" fmla="*/ 3396 w 5707"/>
              <a:gd name="T27" fmla="*/ 16 h 388"/>
              <a:gd name="T28" fmla="*/ 3644 w 5707"/>
              <a:gd name="T29" fmla="*/ 32 h 388"/>
              <a:gd name="T30" fmla="*/ 3796 w 5707"/>
              <a:gd name="T31" fmla="*/ 16 h 388"/>
              <a:gd name="T32" fmla="*/ 3988 w 5707"/>
              <a:gd name="T33" fmla="*/ 8 h 388"/>
              <a:gd name="T34" fmla="*/ 4316 w 5707"/>
              <a:gd name="T35" fmla="*/ 16 h 388"/>
              <a:gd name="T36" fmla="*/ 4564 w 5707"/>
              <a:gd name="T37" fmla="*/ 0 h 388"/>
              <a:gd name="T38" fmla="*/ 4706 w 5707"/>
              <a:gd name="T39" fmla="*/ 9 h 388"/>
              <a:gd name="T40" fmla="*/ 4820 w 5707"/>
              <a:gd name="T41" fmla="*/ 6 h 388"/>
              <a:gd name="T42" fmla="*/ 4920 w 5707"/>
              <a:gd name="T43" fmla="*/ 14 h 388"/>
              <a:gd name="T44" fmla="*/ 5112 w 5707"/>
              <a:gd name="T45" fmla="*/ 26 h 388"/>
              <a:gd name="T46" fmla="*/ 5300 w 5707"/>
              <a:gd name="T47" fmla="*/ 8 h 388"/>
              <a:gd name="T48" fmla="*/ 5508 w 5707"/>
              <a:gd name="T49" fmla="*/ 16 h 388"/>
              <a:gd name="T50" fmla="*/ 5707 w 5707"/>
              <a:gd name="T51" fmla="*/ 18 h 388"/>
              <a:gd name="T52" fmla="*/ 5707 w 5707"/>
              <a:gd name="T53" fmla="*/ 305 h 388"/>
              <a:gd name="T54" fmla="*/ 5396 w 5707"/>
              <a:gd name="T55" fmla="*/ 288 h 388"/>
              <a:gd name="T56" fmla="*/ 5148 w 5707"/>
              <a:gd name="T57" fmla="*/ 296 h 388"/>
              <a:gd name="T58" fmla="*/ 5012 w 5707"/>
              <a:gd name="T59" fmla="*/ 296 h 388"/>
              <a:gd name="T60" fmla="*/ 4836 w 5707"/>
              <a:gd name="T61" fmla="*/ 312 h 388"/>
              <a:gd name="T62" fmla="*/ 4596 w 5707"/>
              <a:gd name="T63" fmla="*/ 320 h 388"/>
              <a:gd name="T64" fmla="*/ 4348 w 5707"/>
              <a:gd name="T65" fmla="*/ 288 h 388"/>
              <a:gd name="T66" fmla="*/ 4156 w 5707"/>
              <a:gd name="T67" fmla="*/ 280 h 388"/>
              <a:gd name="T68" fmla="*/ 4068 w 5707"/>
              <a:gd name="T69" fmla="*/ 304 h 388"/>
              <a:gd name="T70" fmla="*/ 3732 w 5707"/>
              <a:gd name="T71" fmla="*/ 304 h 388"/>
              <a:gd name="T72" fmla="*/ 3524 w 5707"/>
              <a:gd name="T73" fmla="*/ 320 h 388"/>
              <a:gd name="T74" fmla="*/ 3332 w 5707"/>
              <a:gd name="T75" fmla="*/ 312 h 388"/>
              <a:gd name="T76" fmla="*/ 3180 w 5707"/>
              <a:gd name="T77" fmla="*/ 296 h 388"/>
              <a:gd name="T78" fmla="*/ 2964 w 5707"/>
              <a:gd name="T79" fmla="*/ 312 h 388"/>
              <a:gd name="T80" fmla="*/ 2772 w 5707"/>
              <a:gd name="T81" fmla="*/ 320 h 388"/>
              <a:gd name="T82" fmla="*/ 2684 w 5707"/>
              <a:gd name="T83" fmla="*/ 312 h 388"/>
              <a:gd name="T84" fmla="*/ 2436 w 5707"/>
              <a:gd name="T85" fmla="*/ 304 h 388"/>
              <a:gd name="T86" fmla="*/ 2132 w 5707"/>
              <a:gd name="T87" fmla="*/ 312 h 388"/>
              <a:gd name="T88" fmla="*/ 1908 w 5707"/>
              <a:gd name="T89" fmla="*/ 320 h 388"/>
              <a:gd name="T90" fmla="*/ 1700 w 5707"/>
              <a:gd name="T91" fmla="*/ 312 h 388"/>
              <a:gd name="T92" fmla="*/ 1572 w 5707"/>
              <a:gd name="T93" fmla="*/ 288 h 388"/>
              <a:gd name="T94" fmla="*/ 1236 w 5707"/>
              <a:gd name="T95" fmla="*/ 296 h 388"/>
              <a:gd name="T96" fmla="*/ 1028 w 5707"/>
              <a:gd name="T97" fmla="*/ 320 h 388"/>
              <a:gd name="T98" fmla="*/ 860 w 5707"/>
              <a:gd name="T99" fmla="*/ 328 h 388"/>
              <a:gd name="T100" fmla="*/ 460 w 5707"/>
              <a:gd name="T101" fmla="*/ 336 h 388"/>
              <a:gd name="T102" fmla="*/ 260 w 5707"/>
              <a:gd name="T103" fmla="*/ 320 h 388"/>
              <a:gd name="T104" fmla="*/ 124 w 5707"/>
              <a:gd name="T105" fmla="*/ 304 h 388"/>
              <a:gd name="T106" fmla="*/ 0 w 5707"/>
              <a:gd name="T107" fmla="*/ 388 h 3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07"/>
              <a:gd name="T163" fmla="*/ 0 h 388"/>
              <a:gd name="T164" fmla="*/ 5707 w 5707"/>
              <a:gd name="T165" fmla="*/ 388 h 3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07" h="388">
                <a:moveTo>
                  <a:pt x="0" y="388"/>
                </a:moveTo>
                <a:lnTo>
                  <a:pt x="88" y="70"/>
                </a:lnTo>
                <a:lnTo>
                  <a:pt x="316" y="40"/>
                </a:lnTo>
                <a:lnTo>
                  <a:pt x="664" y="12"/>
                </a:lnTo>
                <a:lnTo>
                  <a:pt x="968" y="18"/>
                </a:lnTo>
                <a:lnTo>
                  <a:pt x="1388" y="24"/>
                </a:lnTo>
                <a:lnTo>
                  <a:pt x="1700" y="24"/>
                </a:lnTo>
                <a:lnTo>
                  <a:pt x="1874" y="21"/>
                </a:lnTo>
                <a:lnTo>
                  <a:pt x="2108" y="24"/>
                </a:lnTo>
                <a:lnTo>
                  <a:pt x="2548" y="24"/>
                </a:lnTo>
                <a:lnTo>
                  <a:pt x="2744" y="24"/>
                </a:lnTo>
                <a:lnTo>
                  <a:pt x="2996" y="21"/>
                </a:lnTo>
                <a:lnTo>
                  <a:pt x="3149" y="24"/>
                </a:lnTo>
                <a:lnTo>
                  <a:pt x="3396" y="16"/>
                </a:lnTo>
                <a:lnTo>
                  <a:pt x="3644" y="32"/>
                </a:lnTo>
                <a:lnTo>
                  <a:pt x="3796" y="16"/>
                </a:lnTo>
                <a:lnTo>
                  <a:pt x="3988" y="8"/>
                </a:lnTo>
                <a:lnTo>
                  <a:pt x="4316" y="16"/>
                </a:lnTo>
                <a:lnTo>
                  <a:pt x="4564" y="0"/>
                </a:lnTo>
                <a:lnTo>
                  <a:pt x="4706" y="9"/>
                </a:lnTo>
                <a:lnTo>
                  <a:pt x="4820" y="6"/>
                </a:lnTo>
                <a:lnTo>
                  <a:pt x="4920" y="14"/>
                </a:lnTo>
                <a:lnTo>
                  <a:pt x="5112" y="26"/>
                </a:lnTo>
                <a:lnTo>
                  <a:pt x="5300" y="8"/>
                </a:lnTo>
                <a:lnTo>
                  <a:pt x="5508" y="16"/>
                </a:lnTo>
                <a:lnTo>
                  <a:pt x="5707" y="18"/>
                </a:lnTo>
                <a:lnTo>
                  <a:pt x="5707" y="305"/>
                </a:lnTo>
                <a:lnTo>
                  <a:pt x="5396" y="288"/>
                </a:lnTo>
                <a:lnTo>
                  <a:pt x="5148" y="296"/>
                </a:lnTo>
                <a:lnTo>
                  <a:pt x="5012" y="296"/>
                </a:lnTo>
                <a:lnTo>
                  <a:pt x="4836" y="312"/>
                </a:lnTo>
                <a:lnTo>
                  <a:pt x="4596" y="320"/>
                </a:lnTo>
                <a:lnTo>
                  <a:pt x="4348" y="288"/>
                </a:lnTo>
                <a:lnTo>
                  <a:pt x="4156" y="280"/>
                </a:lnTo>
                <a:lnTo>
                  <a:pt x="4068" y="304"/>
                </a:lnTo>
                <a:lnTo>
                  <a:pt x="3732" y="304"/>
                </a:lnTo>
                <a:lnTo>
                  <a:pt x="3524" y="320"/>
                </a:lnTo>
                <a:lnTo>
                  <a:pt x="3332" y="312"/>
                </a:lnTo>
                <a:lnTo>
                  <a:pt x="3180" y="296"/>
                </a:lnTo>
                <a:lnTo>
                  <a:pt x="2964" y="312"/>
                </a:lnTo>
                <a:lnTo>
                  <a:pt x="2772" y="320"/>
                </a:lnTo>
                <a:lnTo>
                  <a:pt x="2684" y="312"/>
                </a:lnTo>
                <a:lnTo>
                  <a:pt x="2436" y="304"/>
                </a:lnTo>
                <a:lnTo>
                  <a:pt x="2132" y="312"/>
                </a:lnTo>
                <a:lnTo>
                  <a:pt x="1908" y="320"/>
                </a:lnTo>
                <a:lnTo>
                  <a:pt x="1700" y="312"/>
                </a:lnTo>
                <a:lnTo>
                  <a:pt x="1572" y="288"/>
                </a:lnTo>
                <a:lnTo>
                  <a:pt x="1236" y="296"/>
                </a:lnTo>
                <a:lnTo>
                  <a:pt x="1028" y="320"/>
                </a:lnTo>
                <a:lnTo>
                  <a:pt x="860" y="328"/>
                </a:lnTo>
                <a:lnTo>
                  <a:pt x="460" y="336"/>
                </a:lnTo>
                <a:lnTo>
                  <a:pt x="260" y="320"/>
                </a:lnTo>
                <a:lnTo>
                  <a:pt x="124" y="304"/>
                </a:lnTo>
                <a:lnTo>
                  <a:pt x="0" y="388"/>
                </a:lnTo>
                <a:close/>
              </a:path>
            </a:pathLst>
          </a:custGeom>
          <a:gradFill rotWithShape="0">
            <a:gsLst>
              <a:gs pos="0">
                <a:srgbClr val="5B3D00"/>
              </a:gs>
              <a:gs pos="50000">
                <a:srgbClr val="996600"/>
              </a:gs>
              <a:gs pos="100000">
                <a:srgbClr val="5B3D00"/>
              </a:gs>
            </a:gsLst>
            <a:lin ang="5400000" scaled="1"/>
          </a:gradFill>
          <a:ln w="12700" cap="flat" cmpd="sng">
            <a:noFill/>
            <a:prstDash val="solid"/>
            <a:round/>
            <a:headEnd/>
            <a:tailEnd/>
          </a:ln>
        </p:spPr>
        <p:txBody>
          <a:bodyPr wrap="none" anchor="ctr"/>
          <a:lstStyle/>
          <a:p>
            <a:endParaRPr lang="en-US"/>
          </a:p>
        </p:txBody>
      </p:sp>
      <p:sp>
        <p:nvSpPr>
          <p:cNvPr id="39952" name="Freeform 24" descr="80%"/>
          <p:cNvSpPr>
            <a:spLocks/>
          </p:cNvSpPr>
          <p:nvPr/>
        </p:nvSpPr>
        <p:spPr bwMode="auto">
          <a:xfrm>
            <a:off x="25400" y="3629025"/>
            <a:ext cx="9093200" cy="1641475"/>
          </a:xfrm>
          <a:custGeom>
            <a:avLst/>
            <a:gdLst>
              <a:gd name="T0" fmla="*/ 0 w 5728"/>
              <a:gd name="T1" fmla="*/ 1000 h 1034"/>
              <a:gd name="T2" fmla="*/ 0 w 5728"/>
              <a:gd name="T3" fmla="*/ 264 h 1034"/>
              <a:gd name="T4" fmla="*/ 28 w 5728"/>
              <a:gd name="T5" fmla="*/ 262 h 1034"/>
              <a:gd name="T6" fmla="*/ 66 w 5728"/>
              <a:gd name="T7" fmla="*/ 132 h 1034"/>
              <a:gd name="T8" fmla="*/ 245 w 5728"/>
              <a:gd name="T9" fmla="*/ 96 h 1034"/>
              <a:gd name="T10" fmla="*/ 437 w 5728"/>
              <a:gd name="T11" fmla="*/ 117 h 1034"/>
              <a:gd name="T12" fmla="*/ 818 w 5728"/>
              <a:gd name="T13" fmla="*/ 60 h 1034"/>
              <a:gd name="T14" fmla="*/ 1073 w 5728"/>
              <a:gd name="T15" fmla="*/ 51 h 1034"/>
              <a:gd name="T16" fmla="*/ 1322 w 5728"/>
              <a:gd name="T17" fmla="*/ 72 h 1034"/>
              <a:gd name="T18" fmla="*/ 1910 w 5728"/>
              <a:gd name="T19" fmla="*/ 108 h 1034"/>
              <a:gd name="T20" fmla="*/ 2111 w 5728"/>
              <a:gd name="T21" fmla="*/ 54 h 1034"/>
              <a:gd name="T22" fmla="*/ 2381 w 5728"/>
              <a:gd name="T23" fmla="*/ 48 h 1034"/>
              <a:gd name="T24" fmla="*/ 2504 w 5728"/>
              <a:gd name="T25" fmla="*/ 30 h 1034"/>
              <a:gd name="T26" fmla="*/ 2693 w 5728"/>
              <a:gd name="T27" fmla="*/ 0 h 1034"/>
              <a:gd name="T28" fmla="*/ 2897 w 5728"/>
              <a:gd name="T29" fmla="*/ 6 h 1034"/>
              <a:gd name="T30" fmla="*/ 3137 w 5728"/>
              <a:gd name="T31" fmla="*/ 6 h 1034"/>
              <a:gd name="T32" fmla="*/ 3512 w 5728"/>
              <a:gd name="T33" fmla="*/ 18 h 1034"/>
              <a:gd name="T34" fmla="*/ 3664 w 5728"/>
              <a:gd name="T35" fmla="*/ 74 h 1034"/>
              <a:gd name="T36" fmla="*/ 3929 w 5728"/>
              <a:gd name="T37" fmla="*/ 39 h 1034"/>
              <a:gd name="T38" fmla="*/ 4169 w 5728"/>
              <a:gd name="T39" fmla="*/ 3 h 1034"/>
              <a:gd name="T40" fmla="*/ 4472 w 5728"/>
              <a:gd name="T41" fmla="*/ 24 h 1034"/>
              <a:gd name="T42" fmla="*/ 4718 w 5728"/>
              <a:gd name="T43" fmla="*/ 60 h 1034"/>
              <a:gd name="T44" fmla="*/ 4928 w 5728"/>
              <a:gd name="T45" fmla="*/ 74 h 1034"/>
              <a:gd name="T46" fmla="*/ 5231 w 5728"/>
              <a:gd name="T47" fmla="*/ 84 h 1034"/>
              <a:gd name="T48" fmla="*/ 5372 w 5728"/>
              <a:gd name="T49" fmla="*/ 93 h 1034"/>
              <a:gd name="T50" fmla="*/ 5472 w 5728"/>
              <a:gd name="T51" fmla="*/ 74 h 1034"/>
              <a:gd name="T52" fmla="*/ 5592 w 5728"/>
              <a:gd name="T53" fmla="*/ 90 h 1034"/>
              <a:gd name="T54" fmla="*/ 5720 w 5728"/>
              <a:gd name="T55" fmla="*/ 98 h 1034"/>
              <a:gd name="T56" fmla="*/ 5728 w 5728"/>
              <a:gd name="T57" fmla="*/ 1010 h 1034"/>
              <a:gd name="T58" fmla="*/ 5376 w 5728"/>
              <a:gd name="T59" fmla="*/ 970 h 1034"/>
              <a:gd name="T60" fmla="*/ 4936 w 5728"/>
              <a:gd name="T61" fmla="*/ 994 h 1034"/>
              <a:gd name="T62" fmla="*/ 4520 w 5728"/>
              <a:gd name="T63" fmla="*/ 1018 h 1034"/>
              <a:gd name="T64" fmla="*/ 4184 w 5728"/>
              <a:gd name="T65" fmla="*/ 1010 h 1034"/>
              <a:gd name="T66" fmla="*/ 3864 w 5728"/>
              <a:gd name="T67" fmla="*/ 986 h 1034"/>
              <a:gd name="T68" fmla="*/ 3672 w 5728"/>
              <a:gd name="T69" fmla="*/ 970 h 1034"/>
              <a:gd name="T70" fmla="*/ 3400 w 5728"/>
              <a:gd name="T71" fmla="*/ 994 h 1034"/>
              <a:gd name="T72" fmla="*/ 3184 w 5728"/>
              <a:gd name="T73" fmla="*/ 1002 h 1034"/>
              <a:gd name="T74" fmla="*/ 2944 w 5728"/>
              <a:gd name="T75" fmla="*/ 1018 h 1034"/>
              <a:gd name="T76" fmla="*/ 2496 w 5728"/>
              <a:gd name="T77" fmla="*/ 1018 h 1034"/>
              <a:gd name="T78" fmla="*/ 2256 w 5728"/>
              <a:gd name="T79" fmla="*/ 1002 h 1034"/>
              <a:gd name="T80" fmla="*/ 2032 w 5728"/>
              <a:gd name="T81" fmla="*/ 994 h 1034"/>
              <a:gd name="T82" fmla="*/ 1824 w 5728"/>
              <a:gd name="T83" fmla="*/ 986 h 1034"/>
              <a:gd name="T84" fmla="*/ 1592 w 5728"/>
              <a:gd name="T85" fmla="*/ 970 h 1034"/>
              <a:gd name="T86" fmla="*/ 1296 w 5728"/>
              <a:gd name="T87" fmla="*/ 978 h 1034"/>
              <a:gd name="T88" fmla="*/ 1088 w 5728"/>
              <a:gd name="T89" fmla="*/ 986 h 1034"/>
              <a:gd name="T90" fmla="*/ 896 w 5728"/>
              <a:gd name="T91" fmla="*/ 1018 h 1034"/>
              <a:gd name="T92" fmla="*/ 672 w 5728"/>
              <a:gd name="T93" fmla="*/ 1018 h 1034"/>
              <a:gd name="T94" fmla="*/ 512 w 5728"/>
              <a:gd name="T95" fmla="*/ 1034 h 1034"/>
              <a:gd name="T96" fmla="*/ 376 w 5728"/>
              <a:gd name="T97" fmla="*/ 1018 h 1034"/>
              <a:gd name="T98" fmla="*/ 256 w 5728"/>
              <a:gd name="T99" fmla="*/ 1026 h 1034"/>
              <a:gd name="T100" fmla="*/ 176 w 5728"/>
              <a:gd name="T101" fmla="*/ 1010 h 1034"/>
              <a:gd name="T102" fmla="*/ 0 w 5728"/>
              <a:gd name="T103" fmla="*/ 1000 h 10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8"/>
              <a:gd name="T157" fmla="*/ 0 h 1034"/>
              <a:gd name="T158" fmla="*/ 5728 w 5728"/>
              <a:gd name="T159" fmla="*/ 1034 h 10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8" h="1034">
                <a:moveTo>
                  <a:pt x="0" y="1000"/>
                </a:moveTo>
                <a:lnTo>
                  <a:pt x="0" y="264"/>
                </a:lnTo>
                <a:lnTo>
                  <a:pt x="28" y="262"/>
                </a:lnTo>
                <a:lnTo>
                  <a:pt x="66" y="132"/>
                </a:lnTo>
                <a:lnTo>
                  <a:pt x="245" y="96"/>
                </a:lnTo>
                <a:lnTo>
                  <a:pt x="437" y="117"/>
                </a:lnTo>
                <a:lnTo>
                  <a:pt x="818" y="60"/>
                </a:lnTo>
                <a:lnTo>
                  <a:pt x="1073" y="51"/>
                </a:lnTo>
                <a:lnTo>
                  <a:pt x="1322" y="72"/>
                </a:lnTo>
                <a:lnTo>
                  <a:pt x="1910" y="108"/>
                </a:lnTo>
                <a:lnTo>
                  <a:pt x="2111" y="54"/>
                </a:lnTo>
                <a:lnTo>
                  <a:pt x="2381" y="48"/>
                </a:lnTo>
                <a:lnTo>
                  <a:pt x="2504" y="30"/>
                </a:lnTo>
                <a:lnTo>
                  <a:pt x="2693" y="0"/>
                </a:lnTo>
                <a:lnTo>
                  <a:pt x="2897" y="6"/>
                </a:lnTo>
                <a:lnTo>
                  <a:pt x="3137" y="6"/>
                </a:lnTo>
                <a:lnTo>
                  <a:pt x="3512" y="18"/>
                </a:lnTo>
                <a:lnTo>
                  <a:pt x="3664" y="74"/>
                </a:lnTo>
                <a:lnTo>
                  <a:pt x="3929" y="39"/>
                </a:lnTo>
                <a:lnTo>
                  <a:pt x="4169" y="3"/>
                </a:lnTo>
                <a:lnTo>
                  <a:pt x="4472" y="24"/>
                </a:lnTo>
                <a:lnTo>
                  <a:pt x="4718" y="60"/>
                </a:lnTo>
                <a:lnTo>
                  <a:pt x="4928" y="74"/>
                </a:lnTo>
                <a:lnTo>
                  <a:pt x="5231" y="84"/>
                </a:lnTo>
                <a:lnTo>
                  <a:pt x="5372" y="93"/>
                </a:lnTo>
                <a:lnTo>
                  <a:pt x="5472" y="74"/>
                </a:lnTo>
                <a:lnTo>
                  <a:pt x="5592" y="90"/>
                </a:lnTo>
                <a:lnTo>
                  <a:pt x="5720" y="98"/>
                </a:lnTo>
                <a:lnTo>
                  <a:pt x="5728" y="1010"/>
                </a:lnTo>
                <a:lnTo>
                  <a:pt x="5376" y="970"/>
                </a:lnTo>
                <a:lnTo>
                  <a:pt x="4936" y="994"/>
                </a:lnTo>
                <a:lnTo>
                  <a:pt x="4520" y="1018"/>
                </a:lnTo>
                <a:lnTo>
                  <a:pt x="4184" y="1010"/>
                </a:lnTo>
                <a:lnTo>
                  <a:pt x="3864" y="986"/>
                </a:lnTo>
                <a:lnTo>
                  <a:pt x="3672" y="970"/>
                </a:lnTo>
                <a:lnTo>
                  <a:pt x="3400" y="994"/>
                </a:lnTo>
                <a:lnTo>
                  <a:pt x="3184" y="1002"/>
                </a:lnTo>
                <a:lnTo>
                  <a:pt x="2944" y="1018"/>
                </a:lnTo>
                <a:lnTo>
                  <a:pt x="2496" y="1018"/>
                </a:lnTo>
                <a:lnTo>
                  <a:pt x="2256" y="1002"/>
                </a:lnTo>
                <a:lnTo>
                  <a:pt x="2032" y="994"/>
                </a:lnTo>
                <a:lnTo>
                  <a:pt x="1824" y="986"/>
                </a:lnTo>
                <a:lnTo>
                  <a:pt x="1592" y="970"/>
                </a:lnTo>
                <a:lnTo>
                  <a:pt x="1296" y="978"/>
                </a:lnTo>
                <a:lnTo>
                  <a:pt x="1088" y="986"/>
                </a:lnTo>
                <a:lnTo>
                  <a:pt x="896" y="1018"/>
                </a:lnTo>
                <a:lnTo>
                  <a:pt x="672" y="1018"/>
                </a:lnTo>
                <a:lnTo>
                  <a:pt x="512" y="1034"/>
                </a:lnTo>
                <a:lnTo>
                  <a:pt x="376" y="1018"/>
                </a:lnTo>
                <a:lnTo>
                  <a:pt x="256" y="1026"/>
                </a:lnTo>
                <a:lnTo>
                  <a:pt x="176" y="1010"/>
                </a:lnTo>
                <a:lnTo>
                  <a:pt x="0" y="1000"/>
                </a:lnTo>
                <a:close/>
              </a:path>
            </a:pathLst>
          </a:custGeom>
          <a:pattFill prst="pct80">
            <a:fgClr>
              <a:srgbClr val="DCA956"/>
            </a:fgClr>
            <a:bgClr>
              <a:srgbClr val="663300"/>
            </a:bgClr>
          </a:pattFill>
          <a:ln w="25400" cap="flat" cmpd="sng">
            <a:noFill/>
            <a:prstDash val="solid"/>
            <a:round/>
            <a:headEnd/>
            <a:tailEnd/>
          </a:ln>
        </p:spPr>
        <p:txBody>
          <a:bodyPr wrap="none" anchor="ctr"/>
          <a:lstStyle/>
          <a:p>
            <a:endParaRPr lang="en-US"/>
          </a:p>
        </p:txBody>
      </p:sp>
      <p:sp>
        <p:nvSpPr>
          <p:cNvPr id="691225" name="Text Box 25"/>
          <p:cNvSpPr txBox="1">
            <a:spLocks noChangeArrowheads="1"/>
          </p:cNvSpPr>
          <p:nvPr/>
        </p:nvSpPr>
        <p:spPr bwMode="auto">
          <a:xfrm>
            <a:off x="4113213" y="5476875"/>
            <a:ext cx="917575"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Bedrock</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691226" name="Text Box 26"/>
          <p:cNvSpPr txBox="1">
            <a:spLocks noChangeArrowheads="1"/>
          </p:cNvSpPr>
          <p:nvPr/>
        </p:nvSpPr>
        <p:spPr bwMode="auto">
          <a:xfrm>
            <a:off x="2209800" y="4343400"/>
            <a:ext cx="2206625"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Pervious Sand Stratum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39955" name="Freeform 27"/>
          <p:cNvSpPr>
            <a:spLocks/>
          </p:cNvSpPr>
          <p:nvPr/>
        </p:nvSpPr>
        <p:spPr bwMode="auto">
          <a:xfrm>
            <a:off x="5359400" y="3422650"/>
            <a:ext cx="3763963" cy="50800"/>
          </a:xfrm>
          <a:custGeom>
            <a:avLst/>
            <a:gdLst>
              <a:gd name="T0" fmla="*/ 0 w 2371"/>
              <a:gd name="T1" fmla="*/ 20 h 32"/>
              <a:gd name="T2" fmla="*/ 120 w 2371"/>
              <a:gd name="T3" fmla="*/ 20 h 32"/>
              <a:gd name="T4" fmla="*/ 216 w 2371"/>
              <a:gd name="T5" fmla="*/ 28 h 32"/>
              <a:gd name="T6" fmla="*/ 312 w 2371"/>
              <a:gd name="T7" fmla="*/ 32 h 32"/>
              <a:gd name="T8" fmla="*/ 468 w 2371"/>
              <a:gd name="T9" fmla="*/ 20 h 32"/>
              <a:gd name="T10" fmla="*/ 824 w 2371"/>
              <a:gd name="T11" fmla="*/ 16 h 32"/>
              <a:gd name="T12" fmla="*/ 1020 w 2371"/>
              <a:gd name="T13" fmla="*/ 16 h 32"/>
              <a:gd name="T14" fmla="*/ 1228 w 2371"/>
              <a:gd name="T15" fmla="*/ 0 h 32"/>
              <a:gd name="T16" fmla="*/ 1392 w 2371"/>
              <a:gd name="T17" fmla="*/ 12 h 32"/>
              <a:gd name="T18" fmla="*/ 1560 w 2371"/>
              <a:gd name="T19" fmla="*/ 14 h 32"/>
              <a:gd name="T20" fmla="*/ 1714 w 2371"/>
              <a:gd name="T21" fmla="*/ 26 h 32"/>
              <a:gd name="T22" fmla="*/ 1794 w 2371"/>
              <a:gd name="T23" fmla="*/ 30 h 32"/>
              <a:gd name="T24" fmla="*/ 1930 w 2371"/>
              <a:gd name="T25" fmla="*/ 18 h 32"/>
              <a:gd name="T26" fmla="*/ 2076 w 2371"/>
              <a:gd name="T27" fmla="*/ 16 h 32"/>
              <a:gd name="T28" fmla="*/ 2260 w 2371"/>
              <a:gd name="T29" fmla="*/ 16 h 32"/>
              <a:gd name="T30" fmla="*/ 2320 w 2371"/>
              <a:gd name="T31" fmla="*/ 16 h 32"/>
              <a:gd name="T32" fmla="*/ 2371 w 2371"/>
              <a:gd name="T33" fmla="*/ 16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71"/>
              <a:gd name="T52" fmla="*/ 0 h 32"/>
              <a:gd name="T53" fmla="*/ 2371 w 237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71" h="32">
                <a:moveTo>
                  <a:pt x="0" y="20"/>
                </a:moveTo>
                <a:lnTo>
                  <a:pt x="120" y="20"/>
                </a:lnTo>
                <a:lnTo>
                  <a:pt x="216" y="28"/>
                </a:lnTo>
                <a:lnTo>
                  <a:pt x="312" y="32"/>
                </a:lnTo>
                <a:lnTo>
                  <a:pt x="468" y="20"/>
                </a:lnTo>
                <a:lnTo>
                  <a:pt x="824" y="16"/>
                </a:lnTo>
                <a:lnTo>
                  <a:pt x="1020" y="16"/>
                </a:lnTo>
                <a:lnTo>
                  <a:pt x="1228" y="0"/>
                </a:lnTo>
                <a:lnTo>
                  <a:pt x="1392" y="12"/>
                </a:lnTo>
                <a:lnTo>
                  <a:pt x="1560" y="14"/>
                </a:lnTo>
                <a:lnTo>
                  <a:pt x="1714" y="26"/>
                </a:lnTo>
                <a:lnTo>
                  <a:pt x="1794" y="30"/>
                </a:lnTo>
                <a:lnTo>
                  <a:pt x="1930" y="18"/>
                </a:lnTo>
                <a:lnTo>
                  <a:pt x="2076" y="16"/>
                </a:lnTo>
                <a:lnTo>
                  <a:pt x="2260" y="16"/>
                </a:lnTo>
                <a:lnTo>
                  <a:pt x="2320" y="16"/>
                </a:lnTo>
                <a:lnTo>
                  <a:pt x="2371" y="16"/>
                </a:lnTo>
              </a:path>
            </a:pathLst>
          </a:custGeom>
          <a:noFill/>
          <a:ln w="25400" cap="flat" cmpd="sng">
            <a:solidFill>
              <a:srgbClr val="000000"/>
            </a:solidFill>
            <a:prstDash val="solid"/>
            <a:round/>
            <a:headEnd/>
            <a:tailEnd/>
          </a:ln>
        </p:spPr>
        <p:txBody>
          <a:bodyPr wrap="none" anchor="ctr"/>
          <a:lstStyle/>
          <a:p>
            <a:endParaRPr lang="en-US"/>
          </a:p>
        </p:txBody>
      </p:sp>
      <p:sp>
        <p:nvSpPr>
          <p:cNvPr id="691228" name="Text Box 28"/>
          <p:cNvSpPr txBox="1">
            <a:spLocks noChangeArrowheads="1"/>
          </p:cNvSpPr>
          <p:nvPr/>
        </p:nvSpPr>
        <p:spPr bwMode="auto">
          <a:xfrm>
            <a:off x="1903413" y="3533775"/>
            <a:ext cx="1308100" cy="214313"/>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Top Stratum</a:t>
            </a:r>
            <a:endParaRPr lang="en-US" sz="1600" b="1">
              <a:solidFill>
                <a:srgbClr val="FFFF00"/>
              </a:solidFill>
              <a:effectLst>
                <a:outerShdw blurRad="38100" dist="38100" dir="2700000" algn="tl">
                  <a:srgbClr val="FFFFFF"/>
                </a:outerShdw>
              </a:effectLst>
              <a:latin typeface="Arial Black" pitchFamily="34" charset="0"/>
            </a:endParaRPr>
          </a:p>
        </p:txBody>
      </p:sp>
      <p:sp>
        <p:nvSpPr>
          <p:cNvPr id="691229" name="Text Box 29"/>
          <p:cNvSpPr txBox="1">
            <a:spLocks noChangeArrowheads="1"/>
          </p:cNvSpPr>
          <p:nvPr/>
        </p:nvSpPr>
        <p:spPr bwMode="auto">
          <a:xfrm>
            <a:off x="5943600" y="2667000"/>
            <a:ext cx="1147763" cy="238125"/>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dirty="0">
                <a:effectLst>
                  <a:outerShdw blurRad="38100" dist="38100" dir="2700000" algn="tl">
                    <a:srgbClr val="FFFFFF"/>
                  </a:outerShdw>
                </a:effectLst>
                <a:latin typeface="Times New Roman" pitchFamily="18" charset="0"/>
              </a:rPr>
              <a:t>Relief Well</a:t>
            </a:r>
            <a:endParaRPr lang="en-US" sz="1600" b="1" dirty="0">
              <a:effectLst>
                <a:outerShdw blurRad="38100" dist="38100" dir="2700000" algn="tl">
                  <a:srgbClr val="FFFFFF"/>
                </a:outerShdw>
              </a:effectLst>
              <a:latin typeface="Arial Black" pitchFamily="34" charset="0"/>
            </a:endParaRPr>
          </a:p>
        </p:txBody>
      </p:sp>
      <p:grpSp>
        <p:nvGrpSpPr>
          <p:cNvPr id="6" name="Group 32"/>
          <p:cNvGrpSpPr>
            <a:grpSpLocks/>
          </p:cNvGrpSpPr>
          <p:nvPr/>
        </p:nvGrpSpPr>
        <p:grpSpPr bwMode="auto">
          <a:xfrm>
            <a:off x="8386763" y="3328988"/>
            <a:ext cx="115887" cy="182562"/>
            <a:chOff x="394" y="1713"/>
            <a:chExt cx="91" cy="143"/>
          </a:xfrm>
        </p:grpSpPr>
        <p:sp>
          <p:nvSpPr>
            <p:cNvPr id="40043" name="AutoShape 33"/>
            <p:cNvSpPr>
              <a:spLocks noChangeArrowheads="1"/>
            </p:cNvSpPr>
            <p:nvPr/>
          </p:nvSpPr>
          <p:spPr bwMode="auto">
            <a:xfrm>
              <a:off x="394" y="1713"/>
              <a:ext cx="91" cy="91"/>
            </a:xfrm>
            <a:prstGeom prst="flowChartMerge">
              <a:avLst/>
            </a:prstGeom>
            <a:solidFill>
              <a:srgbClr val="00CCFF"/>
            </a:solidFill>
            <a:ln w="9525">
              <a:solidFill>
                <a:schemeClr val="bg2"/>
              </a:solidFill>
              <a:miter lim="800000"/>
              <a:headEnd/>
              <a:tailEnd/>
            </a:ln>
          </p:spPr>
          <p:txBody>
            <a:bodyPr wrap="none" anchor="ctr"/>
            <a:lstStyle/>
            <a:p>
              <a:endParaRPr lang="en-US"/>
            </a:p>
          </p:txBody>
        </p:sp>
        <p:sp>
          <p:nvSpPr>
            <p:cNvPr id="40044" name="Line 34"/>
            <p:cNvSpPr>
              <a:spLocks noChangeShapeType="1"/>
            </p:cNvSpPr>
            <p:nvPr/>
          </p:nvSpPr>
          <p:spPr bwMode="auto">
            <a:xfrm>
              <a:off x="414" y="1822"/>
              <a:ext cx="57" cy="0"/>
            </a:xfrm>
            <a:prstGeom prst="line">
              <a:avLst/>
            </a:prstGeom>
            <a:noFill/>
            <a:ln w="9525">
              <a:solidFill>
                <a:srgbClr val="000000"/>
              </a:solidFill>
              <a:round/>
              <a:headEnd/>
              <a:tailEnd/>
            </a:ln>
          </p:spPr>
          <p:txBody>
            <a:bodyPr wrap="none" anchor="ctr"/>
            <a:lstStyle/>
            <a:p>
              <a:endParaRPr lang="en-US"/>
            </a:p>
          </p:txBody>
        </p:sp>
        <p:sp>
          <p:nvSpPr>
            <p:cNvPr id="40045" name="Line 35"/>
            <p:cNvSpPr>
              <a:spLocks noChangeShapeType="1"/>
            </p:cNvSpPr>
            <p:nvPr/>
          </p:nvSpPr>
          <p:spPr bwMode="auto">
            <a:xfrm>
              <a:off x="421" y="1840"/>
              <a:ext cx="41" cy="0"/>
            </a:xfrm>
            <a:prstGeom prst="line">
              <a:avLst/>
            </a:prstGeom>
            <a:noFill/>
            <a:ln w="9525">
              <a:solidFill>
                <a:srgbClr val="000000"/>
              </a:solidFill>
              <a:round/>
              <a:headEnd/>
              <a:tailEnd/>
            </a:ln>
          </p:spPr>
          <p:txBody>
            <a:bodyPr wrap="none" anchor="ctr"/>
            <a:lstStyle/>
            <a:p>
              <a:endParaRPr lang="en-US"/>
            </a:p>
          </p:txBody>
        </p:sp>
        <p:sp>
          <p:nvSpPr>
            <p:cNvPr id="40046" name="Line 36"/>
            <p:cNvSpPr>
              <a:spLocks noChangeShapeType="1"/>
            </p:cNvSpPr>
            <p:nvPr/>
          </p:nvSpPr>
          <p:spPr bwMode="auto">
            <a:xfrm>
              <a:off x="432" y="1856"/>
              <a:ext cx="18" cy="0"/>
            </a:xfrm>
            <a:prstGeom prst="line">
              <a:avLst/>
            </a:prstGeom>
            <a:noFill/>
            <a:ln w="9525">
              <a:solidFill>
                <a:srgbClr val="000000"/>
              </a:solidFill>
              <a:round/>
              <a:headEnd/>
              <a:tailEnd/>
            </a:ln>
          </p:spPr>
          <p:txBody>
            <a:bodyPr wrap="none" anchor="ctr"/>
            <a:lstStyle/>
            <a:p>
              <a:endParaRPr lang="en-US"/>
            </a:p>
          </p:txBody>
        </p:sp>
      </p:grpSp>
      <p:sp>
        <p:nvSpPr>
          <p:cNvPr id="39960" name="Freeform 37"/>
          <p:cNvSpPr>
            <a:spLocks/>
          </p:cNvSpPr>
          <p:nvPr/>
        </p:nvSpPr>
        <p:spPr bwMode="auto">
          <a:xfrm>
            <a:off x="4667250" y="3114675"/>
            <a:ext cx="3433763" cy="361950"/>
          </a:xfrm>
          <a:custGeom>
            <a:avLst/>
            <a:gdLst>
              <a:gd name="T0" fmla="*/ 0 w 2163"/>
              <a:gd name="T1" fmla="*/ 0 h 228"/>
              <a:gd name="T2" fmla="*/ 1833 w 2163"/>
              <a:gd name="T3" fmla="*/ 114 h 228"/>
              <a:gd name="T4" fmla="*/ 2163 w 2163"/>
              <a:gd name="T5" fmla="*/ 219 h 228"/>
              <a:gd name="T6" fmla="*/ 1799 w 2163"/>
              <a:gd name="T7" fmla="*/ 206 h 228"/>
              <a:gd name="T8" fmla="*/ 1716 w 2163"/>
              <a:gd name="T9" fmla="*/ 198 h 228"/>
              <a:gd name="T10" fmla="*/ 1650 w 2163"/>
              <a:gd name="T11" fmla="*/ 197 h 228"/>
              <a:gd name="T12" fmla="*/ 1500 w 2163"/>
              <a:gd name="T13" fmla="*/ 210 h 228"/>
              <a:gd name="T14" fmla="*/ 1080 w 2163"/>
              <a:gd name="T15" fmla="*/ 216 h 228"/>
              <a:gd name="T16" fmla="*/ 876 w 2163"/>
              <a:gd name="T17" fmla="*/ 216 h 228"/>
              <a:gd name="T18" fmla="*/ 732 w 2163"/>
              <a:gd name="T19" fmla="*/ 228 h 228"/>
              <a:gd name="T20" fmla="*/ 606 w 2163"/>
              <a:gd name="T21" fmla="*/ 222 h 228"/>
              <a:gd name="T22" fmla="*/ 440 w 2163"/>
              <a:gd name="T23" fmla="*/ 222 h 228"/>
              <a:gd name="T24" fmla="*/ 0 w 2163"/>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3"/>
              <a:gd name="T40" fmla="*/ 0 h 228"/>
              <a:gd name="T41" fmla="*/ 2163 w 2163"/>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3" h="228">
                <a:moveTo>
                  <a:pt x="0" y="0"/>
                </a:moveTo>
                <a:lnTo>
                  <a:pt x="1833" y="114"/>
                </a:lnTo>
                <a:lnTo>
                  <a:pt x="2163" y="219"/>
                </a:lnTo>
                <a:lnTo>
                  <a:pt x="1799" y="206"/>
                </a:lnTo>
                <a:lnTo>
                  <a:pt x="1716" y="198"/>
                </a:lnTo>
                <a:lnTo>
                  <a:pt x="1650" y="197"/>
                </a:lnTo>
                <a:lnTo>
                  <a:pt x="1500" y="210"/>
                </a:lnTo>
                <a:lnTo>
                  <a:pt x="1080" y="216"/>
                </a:lnTo>
                <a:lnTo>
                  <a:pt x="876" y="216"/>
                </a:lnTo>
                <a:lnTo>
                  <a:pt x="732" y="228"/>
                </a:lnTo>
                <a:lnTo>
                  <a:pt x="606" y="222"/>
                </a:lnTo>
                <a:lnTo>
                  <a:pt x="440" y="222"/>
                </a:lnTo>
                <a:lnTo>
                  <a:pt x="0" y="0"/>
                </a:lnTo>
                <a:close/>
              </a:path>
            </a:pathLst>
          </a:custGeom>
          <a:gradFill rotWithShape="0">
            <a:gsLst>
              <a:gs pos="0">
                <a:srgbClr val="996633"/>
              </a:gs>
              <a:gs pos="100000">
                <a:srgbClr val="6B4724"/>
              </a:gs>
            </a:gsLst>
            <a:lin ang="18900000" scaled="1"/>
          </a:gradFill>
          <a:ln w="22225" cap="flat" cmpd="sng">
            <a:solidFill>
              <a:srgbClr val="000000"/>
            </a:solidFill>
            <a:prstDash val="solid"/>
            <a:round/>
            <a:headEnd/>
            <a:tailEnd/>
          </a:ln>
        </p:spPr>
        <p:txBody>
          <a:bodyPr wrap="none" anchor="ctr"/>
          <a:lstStyle/>
          <a:p>
            <a:endParaRPr lang="en-US"/>
          </a:p>
        </p:txBody>
      </p:sp>
      <p:sp>
        <p:nvSpPr>
          <p:cNvPr id="691238" name="Text Box 38"/>
          <p:cNvSpPr txBox="1">
            <a:spLocks noChangeArrowheads="1"/>
          </p:cNvSpPr>
          <p:nvPr/>
        </p:nvSpPr>
        <p:spPr bwMode="auto">
          <a:xfrm>
            <a:off x="5564188" y="3246438"/>
            <a:ext cx="669925" cy="214312"/>
          </a:xfrm>
          <a:prstGeom prst="rect">
            <a:avLst/>
          </a:prstGeom>
          <a:noFill/>
          <a:ln w="12700">
            <a:noFill/>
            <a:miter lim="800000"/>
            <a:headEnd/>
            <a:tailEnd/>
          </a:ln>
          <a:effectLst/>
        </p:spPr>
        <p:txBody>
          <a:bodyPr wrap="none" anchor="ctr">
            <a:spAutoFit/>
          </a:bodyPr>
          <a:lstStyle/>
          <a:p>
            <a:pPr algn="ctr">
              <a:lnSpc>
                <a:spcPct val="50000"/>
              </a:lnSpc>
              <a:spcBef>
                <a:spcPct val="50000"/>
              </a:spcBef>
              <a:defRPr/>
            </a:pPr>
            <a:r>
              <a:rPr lang="en-US" sz="1600" b="1">
                <a:solidFill>
                  <a:srgbClr val="FFFF00"/>
                </a:solidFill>
                <a:effectLst>
                  <a:outerShdw blurRad="38100" dist="38100" dir="2700000" algn="tl">
                    <a:srgbClr val="FFFFFF"/>
                  </a:outerShdw>
                </a:effectLst>
                <a:latin typeface="Times New Roman" pitchFamily="18" charset="0"/>
              </a:rPr>
              <a:t>Berm</a:t>
            </a:r>
            <a:endParaRPr lang="en-US" sz="1600" b="1">
              <a:solidFill>
                <a:srgbClr val="FFFF00"/>
              </a:solidFill>
              <a:effectLst>
                <a:outerShdw blurRad="38100" dist="38100" dir="2700000" algn="tl">
                  <a:srgbClr val="FFFFFF"/>
                </a:outerShdw>
              </a:effectLst>
              <a:latin typeface="Arial Black" pitchFamily="34" charset="0"/>
            </a:endParaRPr>
          </a:p>
        </p:txBody>
      </p:sp>
      <p:grpSp>
        <p:nvGrpSpPr>
          <p:cNvPr id="7" name="Group 39"/>
          <p:cNvGrpSpPr>
            <a:grpSpLocks/>
          </p:cNvGrpSpPr>
          <p:nvPr/>
        </p:nvGrpSpPr>
        <p:grpSpPr bwMode="auto">
          <a:xfrm>
            <a:off x="33338" y="2493963"/>
            <a:ext cx="3108325" cy="182562"/>
            <a:chOff x="21" y="1563"/>
            <a:chExt cx="1958" cy="115"/>
          </a:xfrm>
        </p:grpSpPr>
        <p:sp>
          <p:nvSpPr>
            <p:cNvPr id="40037" name="Freeform 40"/>
            <p:cNvSpPr>
              <a:spLocks/>
            </p:cNvSpPr>
            <p:nvPr/>
          </p:nvSpPr>
          <p:spPr bwMode="auto">
            <a:xfrm>
              <a:off x="21" y="1633"/>
              <a:ext cx="1958" cy="4"/>
            </a:xfrm>
            <a:custGeom>
              <a:avLst/>
              <a:gdLst>
                <a:gd name="T0" fmla="*/ 1958 w 1958"/>
                <a:gd name="T1" fmla="*/ 0 h 4"/>
                <a:gd name="T2" fmla="*/ 0 w 1958"/>
                <a:gd name="T3" fmla="*/ 4 h 4"/>
                <a:gd name="T4" fmla="*/ 0 60000 65536"/>
                <a:gd name="T5" fmla="*/ 0 60000 65536"/>
                <a:gd name="T6" fmla="*/ 0 w 1958"/>
                <a:gd name="T7" fmla="*/ 0 h 4"/>
                <a:gd name="T8" fmla="*/ 1958 w 1958"/>
                <a:gd name="T9" fmla="*/ 4 h 4"/>
              </a:gdLst>
              <a:ahLst/>
              <a:cxnLst>
                <a:cxn ang="T4">
                  <a:pos x="T0" y="T1"/>
                </a:cxn>
                <a:cxn ang="T5">
                  <a:pos x="T2" y="T3"/>
                </a:cxn>
              </a:cxnLst>
              <a:rect l="T6" t="T7" r="T8" b="T9"/>
              <a:pathLst>
                <a:path w="1958" h="4">
                  <a:moveTo>
                    <a:pt x="1958" y="0"/>
                  </a:moveTo>
                  <a:lnTo>
                    <a:pt x="0" y="4"/>
                  </a:lnTo>
                </a:path>
              </a:pathLst>
            </a:custGeom>
            <a:noFill/>
            <a:ln w="31750">
              <a:solidFill>
                <a:srgbClr val="0000FF"/>
              </a:solidFill>
              <a:prstDash val="lgDashDotDot"/>
              <a:round/>
              <a:headEnd/>
              <a:tailEnd/>
            </a:ln>
          </p:spPr>
          <p:txBody>
            <a:bodyPr wrap="none" anchor="ctr"/>
            <a:lstStyle/>
            <a:p>
              <a:endParaRPr lang="en-US"/>
            </a:p>
          </p:txBody>
        </p:sp>
        <p:grpSp>
          <p:nvGrpSpPr>
            <p:cNvPr id="8" name="Group 41"/>
            <p:cNvGrpSpPr>
              <a:grpSpLocks/>
            </p:cNvGrpSpPr>
            <p:nvPr/>
          </p:nvGrpSpPr>
          <p:grpSpPr bwMode="auto">
            <a:xfrm>
              <a:off x="417" y="1563"/>
              <a:ext cx="73" cy="115"/>
              <a:chOff x="394" y="1713"/>
              <a:chExt cx="91" cy="143"/>
            </a:xfrm>
          </p:grpSpPr>
          <p:sp>
            <p:nvSpPr>
              <p:cNvPr id="40039" name="AutoShape 42"/>
              <p:cNvSpPr>
                <a:spLocks noChangeArrowheads="1"/>
              </p:cNvSpPr>
              <p:nvPr/>
            </p:nvSpPr>
            <p:spPr bwMode="auto">
              <a:xfrm>
                <a:off x="394" y="1713"/>
                <a:ext cx="91" cy="91"/>
              </a:xfrm>
              <a:prstGeom prst="flowChartMerge">
                <a:avLst/>
              </a:prstGeom>
              <a:solidFill>
                <a:srgbClr val="00CCFF"/>
              </a:solidFill>
              <a:ln w="9525">
                <a:solidFill>
                  <a:schemeClr val="bg2"/>
                </a:solidFill>
                <a:miter lim="800000"/>
                <a:headEnd/>
                <a:tailEnd/>
              </a:ln>
            </p:spPr>
            <p:txBody>
              <a:bodyPr wrap="none" anchor="ctr"/>
              <a:lstStyle/>
              <a:p>
                <a:endParaRPr lang="en-US"/>
              </a:p>
            </p:txBody>
          </p:sp>
          <p:sp>
            <p:nvSpPr>
              <p:cNvPr id="40040" name="Line 43"/>
              <p:cNvSpPr>
                <a:spLocks noChangeShapeType="1"/>
              </p:cNvSpPr>
              <p:nvPr/>
            </p:nvSpPr>
            <p:spPr bwMode="auto">
              <a:xfrm>
                <a:off x="414" y="1822"/>
                <a:ext cx="57" cy="0"/>
              </a:xfrm>
              <a:prstGeom prst="line">
                <a:avLst/>
              </a:prstGeom>
              <a:noFill/>
              <a:ln w="9525">
                <a:solidFill>
                  <a:srgbClr val="000000"/>
                </a:solidFill>
                <a:round/>
                <a:headEnd/>
                <a:tailEnd/>
              </a:ln>
            </p:spPr>
            <p:txBody>
              <a:bodyPr wrap="none" anchor="ctr"/>
              <a:lstStyle/>
              <a:p>
                <a:endParaRPr lang="en-US"/>
              </a:p>
            </p:txBody>
          </p:sp>
          <p:sp>
            <p:nvSpPr>
              <p:cNvPr id="40041" name="Line 44"/>
              <p:cNvSpPr>
                <a:spLocks noChangeShapeType="1"/>
              </p:cNvSpPr>
              <p:nvPr/>
            </p:nvSpPr>
            <p:spPr bwMode="auto">
              <a:xfrm>
                <a:off x="421" y="1840"/>
                <a:ext cx="41" cy="0"/>
              </a:xfrm>
              <a:prstGeom prst="line">
                <a:avLst/>
              </a:prstGeom>
              <a:noFill/>
              <a:ln w="9525">
                <a:solidFill>
                  <a:srgbClr val="000000"/>
                </a:solidFill>
                <a:round/>
                <a:headEnd/>
                <a:tailEnd/>
              </a:ln>
            </p:spPr>
            <p:txBody>
              <a:bodyPr wrap="none" anchor="ctr"/>
              <a:lstStyle/>
              <a:p>
                <a:endParaRPr lang="en-US"/>
              </a:p>
            </p:txBody>
          </p:sp>
          <p:sp>
            <p:nvSpPr>
              <p:cNvPr id="40042" name="Line 45"/>
              <p:cNvSpPr>
                <a:spLocks noChangeShapeType="1"/>
              </p:cNvSpPr>
              <p:nvPr/>
            </p:nvSpPr>
            <p:spPr bwMode="auto">
              <a:xfrm>
                <a:off x="432" y="1856"/>
                <a:ext cx="18" cy="0"/>
              </a:xfrm>
              <a:prstGeom prst="line">
                <a:avLst/>
              </a:prstGeom>
              <a:noFill/>
              <a:ln w="9525">
                <a:solidFill>
                  <a:srgbClr val="000000"/>
                </a:solidFill>
                <a:round/>
                <a:headEnd/>
                <a:tailEnd/>
              </a:ln>
            </p:spPr>
            <p:txBody>
              <a:bodyPr wrap="none" anchor="ctr"/>
              <a:lstStyle/>
              <a:p>
                <a:endParaRPr lang="en-US"/>
              </a:p>
            </p:txBody>
          </p:sp>
        </p:grpSp>
      </p:grpSp>
      <p:grpSp>
        <p:nvGrpSpPr>
          <p:cNvPr id="9" name="Group 46"/>
          <p:cNvGrpSpPr>
            <a:grpSpLocks/>
          </p:cNvGrpSpPr>
          <p:nvPr/>
        </p:nvGrpSpPr>
        <p:grpSpPr bwMode="auto">
          <a:xfrm>
            <a:off x="28575" y="2562225"/>
            <a:ext cx="5334000" cy="1485900"/>
            <a:chOff x="18" y="1614"/>
            <a:chExt cx="3360" cy="936"/>
          </a:xfrm>
        </p:grpSpPr>
        <p:sp>
          <p:nvSpPr>
            <p:cNvPr id="40035" name="Freeform 47"/>
            <p:cNvSpPr>
              <a:spLocks/>
            </p:cNvSpPr>
            <p:nvPr/>
          </p:nvSpPr>
          <p:spPr bwMode="auto">
            <a:xfrm>
              <a:off x="888" y="1614"/>
              <a:ext cx="2490" cy="569"/>
            </a:xfrm>
            <a:custGeom>
              <a:avLst/>
              <a:gdLst>
                <a:gd name="T0" fmla="*/ 2 w 2490"/>
                <a:gd name="T1" fmla="*/ 564 h 569"/>
                <a:gd name="T2" fmla="*/ 1144 w 2490"/>
                <a:gd name="T3" fmla="*/ 0 h 569"/>
                <a:gd name="T4" fmla="*/ 1352 w 2490"/>
                <a:gd name="T5" fmla="*/ 0 h 569"/>
                <a:gd name="T6" fmla="*/ 2490 w 2490"/>
                <a:gd name="T7" fmla="*/ 569 h 569"/>
                <a:gd name="T8" fmla="*/ 0 w 2490"/>
                <a:gd name="T9" fmla="*/ 567 h 569"/>
                <a:gd name="T10" fmla="*/ 0 60000 65536"/>
                <a:gd name="T11" fmla="*/ 0 60000 65536"/>
                <a:gd name="T12" fmla="*/ 0 60000 65536"/>
                <a:gd name="T13" fmla="*/ 0 60000 65536"/>
                <a:gd name="T14" fmla="*/ 0 60000 65536"/>
                <a:gd name="T15" fmla="*/ 0 w 2490"/>
                <a:gd name="T16" fmla="*/ 0 h 569"/>
                <a:gd name="T17" fmla="*/ 2490 w 2490"/>
                <a:gd name="T18" fmla="*/ 569 h 569"/>
              </a:gdLst>
              <a:ahLst/>
              <a:cxnLst>
                <a:cxn ang="T10">
                  <a:pos x="T0" y="T1"/>
                </a:cxn>
                <a:cxn ang="T11">
                  <a:pos x="T2" y="T3"/>
                </a:cxn>
                <a:cxn ang="T12">
                  <a:pos x="T4" y="T5"/>
                </a:cxn>
                <a:cxn ang="T13">
                  <a:pos x="T6" y="T7"/>
                </a:cxn>
                <a:cxn ang="T14">
                  <a:pos x="T8" y="T9"/>
                </a:cxn>
              </a:cxnLst>
              <a:rect l="T15" t="T16" r="T17" b="T18"/>
              <a:pathLst>
                <a:path w="2490" h="569">
                  <a:moveTo>
                    <a:pt x="2" y="564"/>
                  </a:moveTo>
                  <a:lnTo>
                    <a:pt x="1144" y="0"/>
                  </a:lnTo>
                  <a:lnTo>
                    <a:pt x="1352" y="0"/>
                  </a:lnTo>
                  <a:lnTo>
                    <a:pt x="2490" y="569"/>
                  </a:lnTo>
                  <a:lnTo>
                    <a:pt x="0" y="567"/>
                  </a:lnTo>
                </a:path>
              </a:pathLst>
            </a:custGeom>
            <a:gradFill rotWithShape="0">
              <a:gsLst>
                <a:gs pos="0">
                  <a:srgbClr val="2F1800"/>
                </a:gs>
                <a:gs pos="50000">
                  <a:srgbClr val="663300"/>
                </a:gs>
                <a:gs pos="100000">
                  <a:srgbClr val="2F1800"/>
                </a:gs>
              </a:gsLst>
              <a:lin ang="0" scaled="1"/>
            </a:gradFill>
            <a:ln w="25400" cap="flat" cmpd="sng">
              <a:solidFill>
                <a:srgbClr val="000000"/>
              </a:solidFill>
              <a:prstDash val="solid"/>
              <a:round/>
              <a:headEnd/>
              <a:tailEnd/>
            </a:ln>
          </p:spPr>
          <p:txBody>
            <a:bodyPr wrap="none" anchor="ctr"/>
            <a:lstStyle/>
            <a:p>
              <a:endParaRPr lang="en-US"/>
            </a:p>
          </p:txBody>
        </p:sp>
        <p:sp>
          <p:nvSpPr>
            <p:cNvPr id="40036" name="Freeform 48"/>
            <p:cNvSpPr>
              <a:spLocks/>
            </p:cNvSpPr>
            <p:nvPr/>
          </p:nvSpPr>
          <p:spPr bwMode="auto">
            <a:xfrm>
              <a:off x="18" y="2174"/>
              <a:ext cx="882" cy="376"/>
            </a:xfrm>
            <a:custGeom>
              <a:avLst/>
              <a:gdLst>
                <a:gd name="T0" fmla="*/ 882 w 882"/>
                <a:gd name="T1" fmla="*/ 0 h 376"/>
                <a:gd name="T2" fmla="*/ 842 w 882"/>
                <a:gd name="T3" fmla="*/ 6 h 376"/>
                <a:gd name="T4" fmla="*/ 672 w 882"/>
                <a:gd name="T5" fmla="*/ 2 h 376"/>
                <a:gd name="T6" fmla="*/ 450 w 882"/>
                <a:gd name="T7" fmla="*/ 18 h 376"/>
                <a:gd name="T8" fmla="*/ 340 w 882"/>
                <a:gd name="T9" fmla="*/ 28 h 376"/>
                <a:gd name="T10" fmla="*/ 180 w 882"/>
                <a:gd name="T11" fmla="*/ 42 h 376"/>
                <a:gd name="T12" fmla="*/ 110 w 882"/>
                <a:gd name="T13" fmla="*/ 58 h 376"/>
                <a:gd name="T14" fmla="*/ 28 w 882"/>
                <a:gd name="T15" fmla="*/ 374 h 376"/>
                <a:gd name="T16" fmla="*/ 0 w 882"/>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2"/>
                <a:gd name="T28" fmla="*/ 0 h 376"/>
                <a:gd name="T29" fmla="*/ 882 w 882"/>
                <a:gd name="T30" fmla="*/ 376 h 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2" h="376">
                  <a:moveTo>
                    <a:pt x="882" y="0"/>
                  </a:moveTo>
                  <a:lnTo>
                    <a:pt x="842" y="6"/>
                  </a:lnTo>
                  <a:lnTo>
                    <a:pt x="672" y="2"/>
                  </a:lnTo>
                  <a:lnTo>
                    <a:pt x="450" y="18"/>
                  </a:lnTo>
                  <a:lnTo>
                    <a:pt x="340" y="28"/>
                  </a:lnTo>
                  <a:lnTo>
                    <a:pt x="180" y="42"/>
                  </a:lnTo>
                  <a:lnTo>
                    <a:pt x="110" y="58"/>
                  </a:lnTo>
                  <a:lnTo>
                    <a:pt x="28" y="374"/>
                  </a:lnTo>
                  <a:lnTo>
                    <a:pt x="0" y="376"/>
                  </a:lnTo>
                </a:path>
              </a:pathLst>
            </a:custGeom>
            <a:noFill/>
            <a:ln w="25400" cap="flat" cmpd="sng">
              <a:solidFill>
                <a:srgbClr val="000000"/>
              </a:solidFill>
              <a:prstDash val="solid"/>
              <a:round/>
              <a:headEnd/>
              <a:tailEnd/>
            </a:ln>
          </p:spPr>
          <p:txBody>
            <a:bodyPr wrap="none" anchor="ctr"/>
            <a:lstStyle/>
            <a:p>
              <a:endParaRPr lang="en-US"/>
            </a:p>
          </p:txBody>
        </p:sp>
      </p:grpSp>
      <p:sp>
        <p:nvSpPr>
          <p:cNvPr id="691249" name="Text Box 49"/>
          <p:cNvSpPr txBox="1">
            <a:spLocks noChangeArrowheads="1"/>
          </p:cNvSpPr>
          <p:nvPr/>
        </p:nvSpPr>
        <p:spPr bwMode="auto">
          <a:xfrm>
            <a:off x="2867025" y="2841625"/>
            <a:ext cx="1058863" cy="214313"/>
          </a:xfrm>
          <a:prstGeom prst="rect">
            <a:avLst/>
          </a:prstGeom>
          <a:noFill/>
          <a:ln w="12700">
            <a:noFill/>
            <a:miter lim="800000"/>
            <a:headEnd/>
            <a:tailEnd/>
          </a:ln>
          <a:effectLst/>
        </p:spPr>
        <p:txBody>
          <a:bodyPr anchor="ctr">
            <a:spAutoFit/>
          </a:bodyPr>
          <a:lstStyle/>
          <a:p>
            <a:pPr algn="ctr">
              <a:lnSpc>
                <a:spcPct val="50000"/>
              </a:lnSpc>
              <a:spcBef>
                <a:spcPct val="50000"/>
              </a:spcBef>
              <a:defRPr/>
            </a:pPr>
            <a:r>
              <a:rPr lang="en-US" sz="1600" b="1" dirty="0">
                <a:solidFill>
                  <a:srgbClr val="FFFF00"/>
                </a:solidFill>
                <a:effectLst>
                  <a:outerShdw blurRad="38100" dist="38100" dir="2700000" algn="tl">
                    <a:srgbClr val="FFFFFF"/>
                  </a:outerShdw>
                </a:effectLst>
                <a:latin typeface="Times New Roman" pitchFamily="18" charset="0"/>
              </a:rPr>
              <a:t>Clay Dam</a:t>
            </a:r>
            <a:endParaRPr lang="en-US" sz="1600" b="1" dirty="0">
              <a:solidFill>
                <a:srgbClr val="FFFF00"/>
              </a:solidFill>
              <a:effectLst>
                <a:outerShdw blurRad="38100" dist="38100" dir="2700000" algn="tl">
                  <a:srgbClr val="FFFFFF"/>
                </a:outerShdw>
              </a:effectLst>
              <a:latin typeface="Arial Black" pitchFamily="34" charset="0"/>
            </a:endParaRPr>
          </a:p>
        </p:txBody>
      </p:sp>
      <p:grpSp>
        <p:nvGrpSpPr>
          <p:cNvPr id="10" name="Group 50"/>
          <p:cNvGrpSpPr>
            <a:grpSpLocks/>
          </p:cNvGrpSpPr>
          <p:nvPr/>
        </p:nvGrpSpPr>
        <p:grpSpPr bwMode="auto">
          <a:xfrm>
            <a:off x="4995863" y="2998788"/>
            <a:ext cx="123825" cy="1547812"/>
            <a:chOff x="3147" y="1889"/>
            <a:chExt cx="78" cy="975"/>
          </a:xfrm>
        </p:grpSpPr>
        <p:sp>
          <p:nvSpPr>
            <p:cNvPr id="40032" name="Rectangle 51"/>
            <p:cNvSpPr>
              <a:spLocks noChangeArrowheads="1"/>
            </p:cNvSpPr>
            <p:nvPr/>
          </p:nvSpPr>
          <p:spPr bwMode="auto">
            <a:xfrm>
              <a:off x="3159" y="1929"/>
              <a:ext cx="56" cy="935"/>
            </a:xfrm>
            <a:prstGeom prst="rect">
              <a:avLst/>
            </a:prstGeom>
            <a:gradFill rotWithShape="0">
              <a:gsLst>
                <a:gs pos="0">
                  <a:srgbClr val="404040"/>
                </a:gs>
                <a:gs pos="50000">
                  <a:srgbClr val="808080"/>
                </a:gs>
                <a:gs pos="100000">
                  <a:srgbClr val="404040"/>
                </a:gs>
              </a:gsLst>
              <a:lin ang="0" scaled="1"/>
            </a:gradFill>
            <a:ln w="9525">
              <a:solidFill>
                <a:srgbClr val="000000"/>
              </a:solidFill>
              <a:miter lim="800000"/>
              <a:headEnd/>
              <a:tailEnd/>
            </a:ln>
          </p:spPr>
          <p:txBody>
            <a:bodyPr wrap="none" anchor="ctr"/>
            <a:lstStyle/>
            <a:p>
              <a:endParaRPr lang="en-US"/>
            </a:p>
          </p:txBody>
        </p:sp>
        <p:sp>
          <p:nvSpPr>
            <p:cNvPr id="40033" name="Rectangle 52" descr="Dark horizontal"/>
            <p:cNvSpPr>
              <a:spLocks noChangeArrowheads="1"/>
            </p:cNvSpPr>
            <p:nvPr/>
          </p:nvSpPr>
          <p:spPr bwMode="auto">
            <a:xfrm>
              <a:off x="3159" y="2295"/>
              <a:ext cx="57" cy="568"/>
            </a:xfrm>
            <a:prstGeom prst="rect">
              <a:avLst/>
            </a:prstGeom>
            <a:pattFill prst="dkHorz">
              <a:fgClr>
                <a:schemeClr val="bg2"/>
              </a:fgClr>
              <a:bgClr>
                <a:srgbClr val="777777"/>
              </a:bgClr>
            </a:pattFill>
            <a:ln w="9525">
              <a:solidFill>
                <a:srgbClr val="000000"/>
              </a:solidFill>
              <a:miter lim="800000"/>
              <a:headEnd/>
              <a:tailEnd/>
            </a:ln>
          </p:spPr>
          <p:txBody>
            <a:bodyPr wrap="none" anchor="ctr"/>
            <a:lstStyle/>
            <a:p>
              <a:endParaRPr lang="en-US"/>
            </a:p>
          </p:txBody>
        </p:sp>
        <p:sp>
          <p:nvSpPr>
            <p:cNvPr id="40034" name="Rectangle 53"/>
            <p:cNvSpPr>
              <a:spLocks noChangeArrowheads="1"/>
            </p:cNvSpPr>
            <p:nvPr/>
          </p:nvSpPr>
          <p:spPr bwMode="auto">
            <a:xfrm>
              <a:off x="3147" y="1889"/>
              <a:ext cx="78" cy="45"/>
            </a:xfrm>
            <a:prstGeom prst="rect">
              <a:avLst/>
            </a:prstGeom>
            <a:gradFill rotWithShape="0">
              <a:gsLst>
                <a:gs pos="0">
                  <a:srgbClr val="2E2E2E"/>
                </a:gs>
                <a:gs pos="50000">
                  <a:srgbClr val="4D4D4D"/>
                </a:gs>
                <a:gs pos="100000">
                  <a:srgbClr val="2E2E2E"/>
                </a:gs>
              </a:gsLst>
              <a:lin ang="0" scaled="1"/>
            </a:gradFill>
            <a:ln w="9525">
              <a:solidFill>
                <a:srgbClr val="000000"/>
              </a:solidFill>
              <a:miter lim="800000"/>
              <a:headEnd/>
              <a:tailEnd/>
            </a:ln>
          </p:spPr>
          <p:txBody>
            <a:bodyPr wrap="none" anchor="ctr"/>
            <a:lstStyle/>
            <a:p>
              <a:endParaRPr lang="en-US"/>
            </a:p>
          </p:txBody>
        </p:sp>
      </p:grpSp>
      <p:grpSp>
        <p:nvGrpSpPr>
          <p:cNvPr id="11" name="Group 54"/>
          <p:cNvGrpSpPr>
            <a:grpSpLocks/>
          </p:cNvGrpSpPr>
          <p:nvPr/>
        </p:nvGrpSpPr>
        <p:grpSpPr bwMode="auto">
          <a:xfrm>
            <a:off x="168275" y="2325688"/>
            <a:ext cx="2690813" cy="2451100"/>
            <a:chOff x="106" y="1465"/>
            <a:chExt cx="1695" cy="1544"/>
          </a:xfrm>
        </p:grpSpPr>
        <p:grpSp>
          <p:nvGrpSpPr>
            <p:cNvPr id="12" name="Group 55"/>
            <p:cNvGrpSpPr>
              <a:grpSpLocks/>
            </p:cNvGrpSpPr>
            <p:nvPr/>
          </p:nvGrpSpPr>
          <p:grpSpPr bwMode="auto">
            <a:xfrm>
              <a:off x="672" y="2057"/>
              <a:ext cx="335" cy="604"/>
              <a:chOff x="2358" y="749"/>
              <a:chExt cx="221" cy="594"/>
            </a:xfrm>
          </p:grpSpPr>
          <p:sp>
            <p:nvSpPr>
              <p:cNvPr id="40030" name="Arc 56"/>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31" name="AutoShape 57"/>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3" name="Group 58"/>
            <p:cNvGrpSpPr>
              <a:grpSpLocks/>
            </p:cNvGrpSpPr>
            <p:nvPr/>
          </p:nvGrpSpPr>
          <p:grpSpPr bwMode="auto">
            <a:xfrm>
              <a:off x="1110" y="2405"/>
              <a:ext cx="335" cy="604"/>
              <a:chOff x="2358" y="749"/>
              <a:chExt cx="221" cy="594"/>
            </a:xfrm>
          </p:grpSpPr>
          <p:sp>
            <p:nvSpPr>
              <p:cNvPr id="40028" name="Arc 59"/>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29" name="AutoShape 60"/>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4" name="Group 61"/>
            <p:cNvGrpSpPr>
              <a:grpSpLocks/>
            </p:cNvGrpSpPr>
            <p:nvPr/>
          </p:nvGrpSpPr>
          <p:grpSpPr bwMode="auto">
            <a:xfrm rot="3286450">
              <a:off x="240" y="2015"/>
              <a:ext cx="335" cy="604"/>
              <a:chOff x="2358" y="749"/>
              <a:chExt cx="221" cy="594"/>
            </a:xfrm>
          </p:grpSpPr>
          <p:sp>
            <p:nvSpPr>
              <p:cNvPr id="40026" name="Arc 62"/>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27" name="AutoShape 63"/>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5" name="Group 64"/>
            <p:cNvGrpSpPr>
              <a:grpSpLocks/>
            </p:cNvGrpSpPr>
            <p:nvPr/>
          </p:nvGrpSpPr>
          <p:grpSpPr bwMode="auto">
            <a:xfrm rot="3286450">
              <a:off x="552" y="1871"/>
              <a:ext cx="335" cy="604"/>
              <a:chOff x="2358" y="749"/>
              <a:chExt cx="221" cy="594"/>
            </a:xfrm>
          </p:grpSpPr>
          <p:sp>
            <p:nvSpPr>
              <p:cNvPr id="40024" name="Arc 6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25" name="AutoShape 6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6" name="Group 67"/>
            <p:cNvGrpSpPr>
              <a:grpSpLocks/>
            </p:cNvGrpSpPr>
            <p:nvPr/>
          </p:nvGrpSpPr>
          <p:grpSpPr bwMode="auto">
            <a:xfrm>
              <a:off x="1466" y="1465"/>
              <a:ext cx="335" cy="604"/>
              <a:chOff x="2358" y="749"/>
              <a:chExt cx="221" cy="594"/>
            </a:xfrm>
          </p:grpSpPr>
          <p:sp>
            <p:nvSpPr>
              <p:cNvPr id="40022" name="Arc 68"/>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23" name="AutoShape 69"/>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17" name="Group 70"/>
          <p:cNvGrpSpPr>
            <a:grpSpLocks/>
          </p:cNvGrpSpPr>
          <p:nvPr/>
        </p:nvGrpSpPr>
        <p:grpSpPr bwMode="auto">
          <a:xfrm>
            <a:off x="2438400" y="2338388"/>
            <a:ext cx="1881188" cy="2506662"/>
            <a:chOff x="1536" y="1473"/>
            <a:chExt cx="1185" cy="1579"/>
          </a:xfrm>
        </p:grpSpPr>
        <p:grpSp>
          <p:nvGrpSpPr>
            <p:cNvPr id="18" name="Group 71"/>
            <p:cNvGrpSpPr>
              <a:grpSpLocks/>
            </p:cNvGrpSpPr>
            <p:nvPr/>
          </p:nvGrpSpPr>
          <p:grpSpPr bwMode="auto">
            <a:xfrm>
              <a:off x="2112" y="2448"/>
              <a:ext cx="335" cy="604"/>
              <a:chOff x="2358" y="749"/>
              <a:chExt cx="221" cy="594"/>
            </a:xfrm>
          </p:grpSpPr>
          <p:sp>
            <p:nvSpPr>
              <p:cNvPr id="40015" name="Arc 72"/>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16" name="AutoShape 73"/>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19" name="Group 74"/>
            <p:cNvGrpSpPr>
              <a:grpSpLocks/>
            </p:cNvGrpSpPr>
            <p:nvPr/>
          </p:nvGrpSpPr>
          <p:grpSpPr bwMode="auto">
            <a:xfrm>
              <a:off x="1536" y="2064"/>
              <a:ext cx="335" cy="604"/>
              <a:chOff x="2358" y="749"/>
              <a:chExt cx="221" cy="594"/>
            </a:xfrm>
          </p:grpSpPr>
          <p:sp>
            <p:nvSpPr>
              <p:cNvPr id="40013" name="Arc 7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14" name="AutoShape 7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0" name="Group 77"/>
            <p:cNvGrpSpPr>
              <a:grpSpLocks/>
            </p:cNvGrpSpPr>
            <p:nvPr/>
          </p:nvGrpSpPr>
          <p:grpSpPr bwMode="auto">
            <a:xfrm>
              <a:off x="2256" y="2064"/>
              <a:ext cx="335" cy="604"/>
              <a:chOff x="2358" y="749"/>
              <a:chExt cx="221" cy="594"/>
            </a:xfrm>
          </p:grpSpPr>
          <p:sp>
            <p:nvSpPr>
              <p:cNvPr id="40011" name="Arc 78"/>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12" name="AutoShape 79"/>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1" name="Group 80"/>
            <p:cNvGrpSpPr>
              <a:grpSpLocks/>
            </p:cNvGrpSpPr>
            <p:nvPr/>
          </p:nvGrpSpPr>
          <p:grpSpPr bwMode="auto">
            <a:xfrm>
              <a:off x="2386" y="1473"/>
              <a:ext cx="335" cy="604"/>
              <a:chOff x="2358" y="749"/>
              <a:chExt cx="221" cy="594"/>
            </a:xfrm>
          </p:grpSpPr>
          <p:sp>
            <p:nvSpPr>
              <p:cNvPr id="40009" name="Arc 81"/>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10" name="AutoShape 82"/>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22" name="Group 83"/>
          <p:cNvGrpSpPr>
            <a:grpSpLocks/>
          </p:cNvGrpSpPr>
          <p:nvPr/>
        </p:nvGrpSpPr>
        <p:grpSpPr bwMode="auto">
          <a:xfrm>
            <a:off x="4267200" y="3048000"/>
            <a:ext cx="1598613" cy="1416050"/>
            <a:chOff x="2688" y="1920"/>
            <a:chExt cx="1007" cy="892"/>
          </a:xfrm>
        </p:grpSpPr>
        <p:grpSp>
          <p:nvGrpSpPr>
            <p:cNvPr id="23" name="Group 84"/>
            <p:cNvGrpSpPr>
              <a:grpSpLocks/>
            </p:cNvGrpSpPr>
            <p:nvPr/>
          </p:nvGrpSpPr>
          <p:grpSpPr bwMode="auto">
            <a:xfrm rot="-1509420">
              <a:off x="2688" y="1920"/>
              <a:ext cx="335" cy="604"/>
              <a:chOff x="2358" y="749"/>
              <a:chExt cx="221" cy="594"/>
            </a:xfrm>
          </p:grpSpPr>
          <p:sp>
            <p:nvSpPr>
              <p:cNvPr id="40003" name="Arc 85"/>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04" name="AutoShape 86"/>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4" name="Group 87"/>
            <p:cNvGrpSpPr>
              <a:grpSpLocks/>
            </p:cNvGrpSpPr>
            <p:nvPr/>
          </p:nvGrpSpPr>
          <p:grpSpPr bwMode="auto">
            <a:xfrm rot="-1509420">
              <a:off x="2688" y="2208"/>
              <a:ext cx="335" cy="604"/>
              <a:chOff x="2358" y="749"/>
              <a:chExt cx="221" cy="594"/>
            </a:xfrm>
          </p:grpSpPr>
          <p:sp>
            <p:nvSpPr>
              <p:cNvPr id="40001" name="Arc 88"/>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02" name="AutoShape 89"/>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5" name="Group 90"/>
            <p:cNvGrpSpPr>
              <a:grpSpLocks/>
            </p:cNvGrpSpPr>
            <p:nvPr/>
          </p:nvGrpSpPr>
          <p:grpSpPr bwMode="auto">
            <a:xfrm rot="1763590" flipH="1">
              <a:off x="3360" y="2208"/>
              <a:ext cx="335" cy="604"/>
              <a:chOff x="2358" y="749"/>
              <a:chExt cx="221" cy="594"/>
            </a:xfrm>
          </p:grpSpPr>
          <p:sp>
            <p:nvSpPr>
              <p:cNvPr id="39999" name="Arc 91"/>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40000" name="AutoShape 92"/>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6" name="Group 93"/>
            <p:cNvGrpSpPr>
              <a:grpSpLocks/>
            </p:cNvGrpSpPr>
            <p:nvPr/>
          </p:nvGrpSpPr>
          <p:grpSpPr bwMode="auto">
            <a:xfrm rot="1763590" flipH="1">
              <a:off x="3360" y="1968"/>
              <a:ext cx="335" cy="604"/>
              <a:chOff x="2358" y="749"/>
              <a:chExt cx="221" cy="594"/>
            </a:xfrm>
          </p:grpSpPr>
          <p:sp>
            <p:nvSpPr>
              <p:cNvPr id="39997" name="Arc 94"/>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98" name="AutoShape 95"/>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grpSp>
        <p:nvGrpSpPr>
          <p:cNvPr id="27" name="Group 96"/>
          <p:cNvGrpSpPr>
            <a:grpSpLocks/>
          </p:cNvGrpSpPr>
          <p:nvPr/>
        </p:nvGrpSpPr>
        <p:grpSpPr bwMode="auto">
          <a:xfrm>
            <a:off x="5715000" y="2427288"/>
            <a:ext cx="2817813" cy="2341562"/>
            <a:chOff x="3600" y="1529"/>
            <a:chExt cx="1775" cy="1475"/>
          </a:xfrm>
        </p:grpSpPr>
        <p:grpSp>
          <p:nvGrpSpPr>
            <p:cNvPr id="28" name="Group 97"/>
            <p:cNvGrpSpPr>
              <a:grpSpLocks/>
            </p:cNvGrpSpPr>
            <p:nvPr/>
          </p:nvGrpSpPr>
          <p:grpSpPr bwMode="auto">
            <a:xfrm rot="-850360">
              <a:off x="4416" y="2304"/>
              <a:ext cx="335" cy="604"/>
              <a:chOff x="2358" y="749"/>
              <a:chExt cx="221" cy="594"/>
            </a:xfrm>
          </p:grpSpPr>
          <p:sp>
            <p:nvSpPr>
              <p:cNvPr id="39991" name="Arc 98"/>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92" name="AutoShape 99"/>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29" name="Group 100"/>
            <p:cNvGrpSpPr>
              <a:grpSpLocks/>
            </p:cNvGrpSpPr>
            <p:nvPr/>
          </p:nvGrpSpPr>
          <p:grpSpPr bwMode="auto">
            <a:xfrm rot="-1581156">
              <a:off x="5040" y="2160"/>
              <a:ext cx="335" cy="604"/>
              <a:chOff x="2358" y="749"/>
              <a:chExt cx="221" cy="594"/>
            </a:xfrm>
          </p:grpSpPr>
          <p:sp>
            <p:nvSpPr>
              <p:cNvPr id="39989" name="Arc 101"/>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90" name="AutoShape 102"/>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0" name="Group 103"/>
            <p:cNvGrpSpPr>
              <a:grpSpLocks/>
            </p:cNvGrpSpPr>
            <p:nvPr/>
          </p:nvGrpSpPr>
          <p:grpSpPr bwMode="auto">
            <a:xfrm rot="-3563590">
              <a:off x="4542" y="1913"/>
              <a:ext cx="335" cy="604"/>
              <a:chOff x="2358" y="749"/>
              <a:chExt cx="221" cy="594"/>
            </a:xfrm>
          </p:grpSpPr>
          <p:sp>
            <p:nvSpPr>
              <p:cNvPr id="39987" name="Arc 104"/>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88" name="AutoShape 105"/>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1" name="Group 106"/>
            <p:cNvGrpSpPr>
              <a:grpSpLocks/>
            </p:cNvGrpSpPr>
            <p:nvPr/>
          </p:nvGrpSpPr>
          <p:grpSpPr bwMode="auto">
            <a:xfrm rot="-3563590">
              <a:off x="4790" y="1930"/>
              <a:ext cx="335" cy="604"/>
              <a:chOff x="2358" y="749"/>
              <a:chExt cx="221" cy="594"/>
            </a:xfrm>
          </p:grpSpPr>
          <p:sp>
            <p:nvSpPr>
              <p:cNvPr id="39985" name="Arc 107"/>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86" name="AutoShape 108"/>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9936" name="Group 109"/>
            <p:cNvGrpSpPr>
              <a:grpSpLocks/>
            </p:cNvGrpSpPr>
            <p:nvPr/>
          </p:nvGrpSpPr>
          <p:grpSpPr bwMode="auto">
            <a:xfrm rot="-871750">
              <a:off x="4074" y="2051"/>
              <a:ext cx="335" cy="604"/>
              <a:chOff x="2358" y="749"/>
              <a:chExt cx="221" cy="594"/>
            </a:xfrm>
          </p:grpSpPr>
          <p:sp>
            <p:nvSpPr>
              <p:cNvPr id="39983" name="Arc 110"/>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84" name="AutoShape 111"/>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9937" name="Group 112"/>
            <p:cNvGrpSpPr>
              <a:grpSpLocks/>
            </p:cNvGrpSpPr>
            <p:nvPr/>
          </p:nvGrpSpPr>
          <p:grpSpPr bwMode="auto">
            <a:xfrm rot="-431747">
              <a:off x="3600" y="2400"/>
              <a:ext cx="335" cy="604"/>
              <a:chOff x="2358" y="749"/>
              <a:chExt cx="221" cy="594"/>
            </a:xfrm>
          </p:grpSpPr>
          <p:sp>
            <p:nvSpPr>
              <p:cNvPr id="39981" name="Arc 113"/>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82" name="AutoShape 114"/>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nvGrpSpPr>
            <p:cNvPr id="39938" name="Group 115"/>
            <p:cNvGrpSpPr>
              <a:grpSpLocks/>
            </p:cNvGrpSpPr>
            <p:nvPr/>
          </p:nvGrpSpPr>
          <p:grpSpPr bwMode="auto">
            <a:xfrm>
              <a:off x="4050" y="1529"/>
              <a:ext cx="335" cy="604"/>
              <a:chOff x="2358" y="749"/>
              <a:chExt cx="221" cy="594"/>
            </a:xfrm>
          </p:grpSpPr>
          <p:sp>
            <p:nvSpPr>
              <p:cNvPr id="39979" name="Arc 116"/>
              <p:cNvSpPr>
                <a:spLocks/>
              </p:cNvSpPr>
              <p:nvPr/>
            </p:nvSpPr>
            <p:spPr bwMode="auto">
              <a:xfrm rot="10712782">
                <a:off x="2358" y="749"/>
                <a:ext cx="154" cy="576"/>
              </a:xfrm>
              <a:custGeom>
                <a:avLst/>
                <a:gdLst>
                  <a:gd name="T0" fmla="*/ 0 w 5773"/>
                  <a:gd name="T1" fmla="*/ 0 h 21600"/>
                  <a:gd name="T2" fmla="*/ 154 w 5773"/>
                  <a:gd name="T3" fmla="*/ 21 h 21600"/>
                  <a:gd name="T4" fmla="*/ 0 w 5773"/>
                  <a:gd name="T5" fmla="*/ 576 h 21600"/>
                  <a:gd name="T6" fmla="*/ 0 60000 65536"/>
                  <a:gd name="T7" fmla="*/ 0 60000 65536"/>
                  <a:gd name="T8" fmla="*/ 0 60000 65536"/>
                  <a:gd name="T9" fmla="*/ 0 w 5773"/>
                  <a:gd name="T10" fmla="*/ 0 h 21600"/>
                  <a:gd name="T11" fmla="*/ 5773 w 5773"/>
                  <a:gd name="T12" fmla="*/ 21600 h 21600"/>
                </a:gdLst>
                <a:ahLst/>
                <a:cxnLst>
                  <a:cxn ang="T6">
                    <a:pos x="T0" y="T1"/>
                  </a:cxn>
                  <a:cxn ang="T7">
                    <a:pos x="T2" y="T3"/>
                  </a:cxn>
                  <a:cxn ang="T8">
                    <a:pos x="T4" y="T5"/>
                  </a:cxn>
                </a:cxnLst>
                <a:rect l="T9" t="T10" r="T11" b="T12"/>
                <a:pathLst>
                  <a:path w="5773" h="21600" fill="none" extrusionOk="0">
                    <a:moveTo>
                      <a:pt x="-1" y="0"/>
                    </a:moveTo>
                    <a:cubicBezTo>
                      <a:pt x="1951" y="0"/>
                      <a:pt x="3893" y="264"/>
                      <a:pt x="5773" y="785"/>
                    </a:cubicBezTo>
                  </a:path>
                  <a:path w="5773" h="21600" stroke="0" extrusionOk="0">
                    <a:moveTo>
                      <a:pt x="-1" y="0"/>
                    </a:moveTo>
                    <a:cubicBezTo>
                      <a:pt x="1951" y="0"/>
                      <a:pt x="3893" y="264"/>
                      <a:pt x="5773" y="785"/>
                    </a:cubicBezTo>
                    <a:lnTo>
                      <a:pt x="0" y="21600"/>
                    </a:lnTo>
                    <a:close/>
                  </a:path>
                </a:pathLst>
              </a:custGeom>
              <a:noFill/>
              <a:ln w="19050">
                <a:solidFill>
                  <a:srgbClr val="66FFFF"/>
                </a:solidFill>
                <a:round/>
                <a:headEnd/>
                <a:tailEnd/>
              </a:ln>
            </p:spPr>
            <p:txBody>
              <a:bodyPr wrap="none" anchor="ctr"/>
              <a:lstStyle/>
              <a:p>
                <a:endParaRPr lang="en-US"/>
              </a:p>
            </p:txBody>
          </p:sp>
          <p:sp>
            <p:nvSpPr>
              <p:cNvPr id="39980" name="AutoShape 117"/>
              <p:cNvSpPr>
                <a:spLocks noChangeArrowheads="1"/>
              </p:cNvSpPr>
              <p:nvPr/>
            </p:nvSpPr>
            <p:spPr bwMode="auto">
              <a:xfrm rot="5093907">
                <a:off x="2518" y="1282"/>
                <a:ext cx="47" cy="75"/>
              </a:xfrm>
              <a:prstGeom prst="triangle">
                <a:avLst>
                  <a:gd name="adj" fmla="val 50000"/>
                </a:avLst>
              </a:prstGeom>
              <a:solidFill>
                <a:srgbClr val="0000FF"/>
              </a:solidFill>
              <a:ln w="19050">
                <a:solidFill>
                  <a:srgbClr val="66FFFF"/>
                </a:solidFill>
                <a:miter lim="800000"/>
                <a:headEnd/>
                <a:tailEnd/>
              </a:ln>
            </p:spPr>
            <p:txBody>
              <a:bodyPr wrap="none" anchor="ctr"/>
              <a:lstStyle/>
              <a:p>
                <a:endParaRPr lang="en-US"/>
              </a:p>
            </p:txBody>
          </p:sp>
        </p:grpSp>
      </p:grpSp>
      <p:sp>
        <p:nvSpPr>
          <p:cNvPr id="39970" name="Text Box 118"/>
          <p:cNvSpPr txBox="1">
            <a:spLocks noChangeArrowheads="1"/>
          </p:cNvSpPr>
          <p:nvPr/>
        </p:nvSpPr>
        <p:spPr bwMode="auto">
          <a:xfrm>
            <a:off x="4114800" y="2133600"/>
            <a:ext cx="4800600" cy="400050"/>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Seepage Control w/Berm &amp; Relief Wells</a:t>
            </a:r>
          </a:p>
        </p:txBody>
      </p:sp>
      <p:cxnSp>
        <p:nvCxnSpPr>
          <p:cNvPr id="120" name="Straight Arrow Connector 119"/>
          <p:cNvCxnSpPr>
            <a:stCxn id="691229" idx="1"/>
          </p:cNvCxnSpPr>
          <p:nvPr/>
        </p:nvCxnSpPr>
        <p:spPr>
          <a:xfrm rot="10800000" flipV="1">
            <a:off x="5181600" y="2786063"/>
            <a:ext cx="762000" cy="109537"/>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19" name="Title 1"/>
          <p:cNvSpPr>
            <a:spLocks noGrp="1"/>
          </p:cNvSpPr>
          <p:nvPr>
            <p:ph type="title"/>
          </p:nvPr>
        </p:nvSpPr>
        <p:spPr>
          <a:xfrm>
            <a:off x="457200" y="274638"/>
            <a:ext cx="8229600" cy="1143000"/>
          </a:xfrm>
        </p:spPr>
        <p:txBody>
          <a:bodyPr/>
          <a:lstStyle/>
          <a:p>
            <a:pPr lvl="0">
              <a:defRPr/>
            </a:pPr>
            <a:r>
              <a:rPr lang="en-US" sz="4000" b="1" dirty="0" smtClean="0">
                <a:effectLst>
                  <a:outerShdw blurRad="38100" dist="38100" dir="2700000" algn="tl">
                    <a:srgbClr val="C0C0C0"/>
                  </a:outerShdw>
                </a:effectLst>
              </a:rPr>
              <a:t>Seepage Control With </a:t>
            </a:r>
            <a:r>
              <a:rPr lang="en-US" sz="4000" b="1" dirty="0" err="1" smtClean="0">
                <a:effectLst>
                  <a:outerShdw blurRad="38100" dist="38100" dir="2700000" algn="tl">
                    <a:srgbClr val="C0C0C0"/>
                  </a:outerShdw>
                </a:effectLst>
              </a:rPr>
              <a:t>Berm</a:t>
            </a:r>
            <a:r>
              <a:rPr lang="en-US" sz="4000" b="1" dirty="0" smtClean="0">
                <a:effectLst>
                  <a:outerShdw blurRad="38100" dist="38100" dir="2700000" algn="tl">
                    <a:srgbClr val="C0C0C0"/>
                  </a:outerShdw>
                </a:effectLst>
              </a:rPr>
              <a:t> &amp; Relief Wells</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1220"/>
                                        </p:tgtEl>
                                        <p:attrNameLst>
                                          <p:attrName>style.visibility</p:attrName>
                                        </p:attrNameLst>
                                      </p:cBhvr>
                                      <p:to>
                                        <p:strVal val="visible"/>
                                      </p:to>
                                    </p:set>
                                    <p:animEffect transition="in" filter="wipe(down)">
                                      <p:cBhvr>
                                        <p:cTn id="7" dur="500"/>
                                        <p:tgtEl>
                                          <p:spTgt spid="6912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91219"/>
                                        </p:tgtEl>
                                        <p:attrNameLst>
                                          <p:attrName>style.visibility</p:attrName>
                                        </p:attrNameLst>
                                      </p:cBhvr>
                                      <p:to>
                                        <p:strVal val="visible"/>
                                      </p:to>
                                    </p:set>
                                    <p:animEffect transition="in" filter="wipe(down)">
                                      <p:cBhvr>
                                        <p:cTn id="11" dur="500"/>
                                        <p:tgtEl>
                                          <p:spTgt spid="6912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91218"/>
                                        </p:tgtEl>
                                        <p:attrNameLst>
                                          <p:attrName>style.visibility</p:attrName>
                                        </p:attrNameLst>
                                      </p:cBhvr>
                                      <p:to>
                                        <p:strVal val="visible"/>
                                      </p:to>
                                    </p:set>
                                    <p:animEffect transition="in" filter="wipe(down)">
                                      <p:cBhvr>
                                        <p:cTn id="19" dur="500"/>
                                        <p:tgtEl>
                                          <p:spTgt spid="69121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91217"/>
                                        </p:tgtEl>
                                        <p:attrNameLst>
                                          <p:attrName>style.visibility</p:attrName>
                                        </p:attrNameLst>
                                      </p:cBhvr>
                                      <p:to>
                                        <p:strVal val="visible"/>
                                      </p:to>
                                    </p:set>
                                    <p:animEffect transition="in" filter="wipe(down)">
                                      <p:cBhvr>
                                        <p:cTn id="23" dur="500"/>
                                        <p:tgtEl>
                                          <p:spTgt spid="69121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91216"/>
                                        </p:tgtEl>
                                        <p:attrNameLst>
                                          <p:attrName>style.visibility</p:attrName>
                                        </p:attrNameLst>
                                      </p:cBhvr>
                                      <p:to>
                                        <p:strVal val="visible"/>
                                      </p:to>
                                    </p:set>
                                    <p:animEffect transition="in" filter="wipe(down)">
                                      <p:cBhvr>
                                        <p:cTn id="31" dur="500"/>
                                        <p:tgtEl>
                                          <p:spTgt spid="691216"/>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91214"/>
                                        </p:tgtEl>
                                        <p:attrNameLst>
                                          <p:attrName>style.visibility</p:attrName>
                                        </p:attrNameLst>
                                      </p:cBhvr>
                                      <p:to>
                                        <p:strVal val="visible"/>
                                      </p:to>
                                    </p:set>
                                    <p:animEffect transition="in" filter="wipe(down)">
                                      <p:cBhvr>
                                        <p:cTn id="39" dur="500"/>
                                        <p:tgtEl>
                                          <p:spTgt spid="691214"/>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691215"/>
                                        </p:tgtEl>
                                        <p:attrNameLst>
                                          <p:attrName>style.visibility</p:attrName>
                                        </p:attrNameLst>
                                      </p:cBhvr>
                                      <p:to>
                                        <p:strVal val="visible"/>
                                      </p:to>
                                    </p:set>
                                    <p:animEffect transition="in" filter="wipe(down)">
                                      <p:cBhvr>
                                        <p:cTn id="43" dur="500"/>
                                        <p:tgtEl>
                                          <p:spTgt spid="691215"/>
                                        </p:tgtEl>
                                      </p:cBhvr>
                                    </p:animEffect>
                                  </p:childTnLst>
                                </p:cTn>
                              </p:par>
                            </p:childTnLst>
                          </p:cTn>
                        </p:par>
                        <p:par>
                          <p:cTn id="44" fill="hold">
                            <p:stCondLst>
                              <p:cond delay="5000"/>
                            </p:stCondLst>
                            <p:childTnLst>
                              <p:par>
                                <p:cTn id="45" presetID="1" presetClass="entr" presetSubtype="0" fill="hold" nodeType="afterEffect">
                                  <p:stCondLst>
                                    <p:cond delay="0"/>
                                  </p:stCondLst>
                                  <p:childTnLst>
                                    <p:set>
                                      <p:cBhvr>
                                        <p:cTn id="46" dur="1" fill="hold">
                                          <p:stCondLst>
                                            <p:cond delay="499"/>
                                          </p:stCondLst>
                                        </p:cTn>
                                        <p:tgtEl>
                                          <p:spTgt spid="7"/>
                                        </p:tgtEl>
                                        <p:attrNameLst>
                                          <p:attrName>style.visibility</p:attrName>
                                        </p:attrNameLst>
                                      </p:cBhvr>
                                      <p:to>
                                        <p:strVal val="visible"/>
                                      </p:to>
                                    </p:set>
                                  </p:childTnLst>
                                </p:cTn>
                              </p:par>
                            </p:childTnLst>
                          </p:cTn>
                        </p:par>
                        <p:par>
                          <p:cTn id="47" fill="hold">
                            <p:stCondLst>
                              <p:cond delay="55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subTnLst>
                                    <p:set>
                                      <p:cBhvr override="childStyle">
                                        <p:cTn dur="1" fill="hold" display="0" masterRel="sameClick" afterEffect="1">
                                          <p:stCondLst>
                                            <p:cond evt="end" delay="0">
                                              <p:tn val="52"/>
                                            </p:cond>
                                          </p:stCondLst>
                                        </p:cTn>
                                        <p:tgtEl>
                                          <p:spTgt spid="5"/>
                                        </p:tgtEl>
                                        <p:attrNameLst>
                                          <p:attrName>style.visibility</p:attrName>
                                        </p:attrNameLst>
                                      </p:cBhvr>
                                      <p:to>
                                        <p:strVal val="hidden"/>
                                      </p:to>
                                    </p:set>
                                  </p:subTnLst>
                                </p:cTn>
                              </p:par>
                            </p:childTnLst>
                          </p:cTn>
                        </p:par>
                        <p:par>
                          <p:cTn id="55" fill="hold">
                            <p:stCondLst>
                              <p:cond delay="6500"/>
                            </p:stCondLst>
                            <p:childTnLst>
                              <p:par>
                                <p:cTn id="56" presetID="22" presetClass="entr" presetSubtype="8"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subTnLst>
                                    <p:set>
                                      <p:cBhvr override="childStyle">
                                        <p:cTn dur="1" fill="hold" display="0" masterRel="sameClick" afterEffect="1">
                                          <p:stCondLst>
                                            <p:cond evt="end" delay="0">
                                              <p:tn val="56"/>
                                            </p:cond>
                                          </p:stCondLst>
                                        </p:cTn>
                                        <p:tgtEl>
                                          <p:spTgt spid="4"/>
                                        </p:tgtEl>
                                        <p:attrNameLst>
                                          <p:attrName>style.visibility</p:attrName>
                                        </p:attrNameLst>
                                      </p:cBhvr>
                                      <p:to>
                                        <p:strVal val="hidden"/>
                                      </p:to>
                                    </p:set>
                                  </p:subTnLst>
                                </p:cTn>
                              </p:par>
                            </p:childTnLst>
                          </p:cTn>
                        </p:par>
                        <p:par>
                          <p:cTn id="59" fill="hold">
                            <p:stCondLst>
                              <p:cond delay="7000"/>
                            </p:stCondLst>
                            <p:childTnLst>
                              <p:par>
                                <p:cTn id="60" presetID="22" presetClass="entr" presetSubtype="8" fill="hold"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subTnLst>
                                    <p:set>
                                      <p:cBhvr override="childStyle">
                                        <p:cTn dur="1" fill="hold" display="0" masterRel="sameClick" afterEffect="1">
                                          <p:stCondLst>
                                            <p:cond evt="end" delay="0">
                                              <p:tn val="60"/>
                                            </p:cond>
                                          </p:stCondLst>
                                        </p:cTn>
                                        <p:tgtEl>
                                          <p:spTgt spid="3"/>
                                        </p:tgtEl>
                                        <p:attrNameLst>
                                          <p:attrName>style.visibility</p:attrName>
                                        </p:attrNameLst>
                                      </p:cBhvr>
                                      <p:to>
                                        <p:strVal val="hidden"/>
                                      </p:to>
                                    </p:set>
                                  </p:subTnLst>
                                </p:cTn>
                              </p:par>
                            </p:childTnLst>
                          </p:cTn>
                        </p:par>
                        <p:par>
                          <p:cTn id="63" fill="hold">
                            <p:stCondLst>
                              <p:cond delay="7500"/>
                            </p:stCondLst>
                            <p:childTnLst>
                              <p:par>
                                <p:cTn id="64" presetID="22" presetClass="entr" presetSubtype="8" fill="hold"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left)">
                                      <p:cBhvr>
                                        <p:cTn id="66"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14" grpId="0" animBg="1"/>
      <p:bldP spid="691215" grpId="0" animBg="1"/>
      <p:bldP spid="691216" grpId="0" animBg="1"/>
      <p:bldP spid="691217" grpId="0" animBg="1"/>
      <p:bldP spid="691218" grpId="0" animBg="1"/>
      <p:bldP spid="691219" grpId="0" animBg="1"/>
      <p:bldP spid="6912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101009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1988" name="Text Box 4"/>
          <p:cNvSpPr txBox="1">
            <a:spLocks noChangeArrowheads="1"/>
          </p:cNvSpPr>
          <p:nvPr/>
        </p:nvSpPr>
        <p:spPr bwMode="auto">
          <a:xfrm>
            <a:off x="2209800" y="2895600"/>
            <a:ext cx="2362200" cy="457200"/>
          </a:xfrm>
          <a:prstGeom prst="rect">
            <a:avLst/>
          </a:prstGeom>
          <a:noFill/>
          <a:ln w="9525">
            <a:noFill/>
            <a:miter lim="800000"/>
            <a:headEnd/>
            <a:tailEnd/>
          </a:ln>
        </p:spPr>
        <p:txBody>
          <a:bodyPr>
            <a:spAutoFit/>
          </a:bodyPr>
          <a:lstStyle/>
          <a:p>
            <a:pPr>
              <a:spcBef>
                <a:spcPct val="50000"/>
              </a:spcBef>
            </a:pPr>
            <a:endParaRPr lang="en-US"/>
          </a:p>
        </p:txBody>
      </p:sp>
      <p:sp>
        <p:nvSpPr>
          <p:cNvPr id="5" name="Title 1"/>
          <p:cNvSpPr txBox="1">
            <a:spLocks/>
          </p:cNvSpPr>
          <p:nvPr/>
        </p:nvSpPr>
        <p:spPr>
          <a:xfrm>
            <a:off x="457200" y="27463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Somerville Dam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Relief Well</a:t>
            </a:r>
            <a:r>
              <a:rPr kumimoji="0" lang="en-US" sz="2800" b="1" i="0" u="none" strike="noStrike" kern="0" cap="none" spc="0" normalizeH="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Installation</a:t>
            </a:r>
            <a:endParaRPr kumimoji="0" lang="en-US" sz="28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P1010050"/>
          <p:cNvPicPr>
            <a:picLocks noChangeAspect="1" noChangeArrowheads="1"/>
          </p:cNvPicPr>
          <p:nvPr/>
        </p:nvPicPr>
        <p:blipFill>
          <a:blip r:embed="rId2" cstate="print"/>
          <a:srcRect/>
          <a:stretch>
            <a:fillRect/>
          </a:stretch>
        </p:blipFill>
        <p:spPr bwMode="auto">
          <a:xfrm>
            <a:off x="0" y="-76200"/>
            <a:ext cx="9144000" cy="6934200"/>
          </a:xfrm>
          <a:prstGeom prst="rect">
            <a:avLst/>
          </a:prstGeom>
          <a:noFill/>
          <a:ln w="9525">
            <a:solidFill>
              <a:schemeClr val="accent2"/>
            </a:solidFill>
            <a:miter lim="800000"/>
            <a:headEnd/>
            <a:tailEnd/>
          </a:ln>
        </p:spPr>
      </p:pic>
      <p:sp>
        <p:nvSpPr>
          <p:cNvPr id="4" name="Rectangle 6"/>
          <p:cNvSpPr txBox="1">
            <a:spLocks noChangeArrowheads="1"/>
          </p:cNvSpPr>
          <p:nvPr/>
        </p:nvSpPr>
        <p:spPr>
          <a:xfrm>
            <a:off x="0" y="5334000"/>
            <a:ext cx="9144000" cy="1524000"/>
          </a:xfrm>
          <a:prstGeom prst="rect">
            <a:avLst/>
          </a:prstGeom>
          <a:noFill/>
          <a:ln>
            <a:noFill/>
          </a:ln>
        </p:spPr>
        <p:txBody>
          <a:bodyPr/>
          <a:lstStyle/>
          <a:p>
            <a:pPr algn="ctr" eaLnBrk="0" hangingPunct="0">
              <a:defRPr/>
            </a:pPr>
            <a:r>
              <a:rPr lang="en-US" sz="4000" b="1" kern="0" dirty="0" err="1">
                <a:effectLst>
                  <a:outerShdw blurRad="38100" dist="38100" dir="2700000" algn="tl">
                    <a:srgbClr val="C0C0C0"/>
                  </a:outerShdw>
                </a:effectLst>
                <a:latin typeface="+mj-lt"/>
                <a:ea typeface="+mj-ea"/>
                <a:cs typeface="+mj-cs"/>
              </a:rPr>
              <a:t>Ferrells</a:t>
            </a:r>
            <a:r>
              <a:rPr lang="en-US" sz="4000" b="1" kern="0" dirty="0">
                <a:effectLst>
                  <a:outerShdw blurRad="38100" dist="38100" dir="2700000" algn="tl">
                    <a:srgbClr val="C0C0C0"/>
                  </a:outerShdw>
                </a:effectLst>
                <a:latin typeface="+mj-lt"/>
                <a:ea typeface="+mj-ea"/>
                <a:cs typeface="+mj-cs"/>
              </a:rPr>
              <a:t> Bridge </a:t>
            </a:r>
            <a:r>
              <a:rPr lang="en-US" sz="4000" b="1" kern="0" dirty="0" smtClean="0">
                <a:effectLst>
                  <a:outerShdw blurRad="38100" dist="38100" dir="2700000" algn="tl">
                    <a:srgbClr val="C0C0C0"/>
                  </a:outerShdw>
                </a:effectLst>
                <a:latin typeface="+mj-lt"/>
                <a:ea typeface="+mj-ea"/>
                <a:cs typeface="+mj-cs"/>
              </a:rPr>
              <a:t>Dam</a:t>
            </a:r>
            <a:r>
              <a:rPr lang="en-US" sz="3200" b="1" kern="0" dirty="0">
                <a:effectLst>
                  <a:outerShdw blurRad="38100" dist="38100" dir="2700000" algn="tl">
                    <a:srgbClr val="C0C0C0"/>
                  </a:outerShdw>
                </a:effectLst>
                <a:latin typeface="+mj-lt"/>
                <a:ea typeface="+mj-ea"/>
                <a:cs typeface="+mj-cs"/>
              </a:rPr>
              <a:t/>
            </a:r>
            <a:br>
              <a:rPr lang="en-US" sz="3200" b="1" kern="0" dirty="0">
                <a:effectLst>
                  <a:outerShdw blurRad="38100" dist="38100" dir="2700000" algn="tl">
                    <a:srgbClr val="C0C0C0"/>
                  </a:outerShdw>
                </a:effectLst>
                <a:latin typeface="+mj-lt"/>
                <a:ea typeface="+mj-ea"/>
                <a:cs typeface="+mj-cs"/>
              </a:rPr>
            </a:br>
            <a:r>
              <a:rPr lang="en-US" sz="2400" b="1" kern="0" dirty="0" smtClean="0">
                <a:effectLst>
                  <a:outerShdw blurRad="38100" dist="38100" dir="2700000" algn="tl">
                    <a:srgbClr val="C0C0C0"/>
                  </a:outerShdw>
                </a:effectLst>
              </a:rPr>
              <a:t> Relief Wells Along Toe </a:t>
            </a:r>
            <a:r>
              <a:rPr lang="en-US" sz="2400" b="1" kern="0" dirty="0" smtClean="0">
                <a:effectLst>
                  <a:outerShdw blurRad="38100" dist="38100" dir="2700000" algn="tl">
                    <a:srgbClr val="C0C0C0"/>
                  </a:outerShdw>
                </a:effectLst>
                <a:latin typeface="+mj-lt"/>
                <a:ea typeface="+mj-ea"/>
                <a:cs typeface="+mj-cs"/>
              </a:rPr>
              <a:t>Looking Right</a:t>
            </a:r>
            <a:endParaRPr lang="en-US" sz="2400" b="1" kern="0" dirty="0">
              <a:effectLst>
                <a:outerShdw blurRad="38100" dist="38100" dir="2700000" algn="tl">
                  <a:srgbClr val="C0C0C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Through Seepage Control Measures</a:t>
            </a:r>
            <a:endParaRPr lang="en-US" sz="4000" b="1" dirty="0">
              <a:effectLst>
                <a:outerShdw blurRad="38100" dist="38100" dir="2700000" algn="tl">
                  <a:srgbClr val="000000">
                    <a:alpha val="43137"/>
                  </a:srgbClr>
                </a:outerShdw>
              </a:effectLst>
            </a:endParaRPr>
          </a:p>
        </p:txBody>
      </p:sp>
      <p:sp>
        <p:nvSpPr>
          <p:cNvPr id="39939" name="Content Placeholder 2"/>
          <p:cNvSpPr>
            <a:spLocks noGrp="1"/>
          </p:cNvSpPr>
          <p:nvPr>
            <p:ph idx="1"/>
          </p:nvPr>
        </p:nvSpPr>
        <p:spPr/>
        <p:txBody>
          <a:bodyPr/>
          <a:lstStyle/>
          <a:p>
            <a:pPr lvl="1">
              <a:buSzPct val="140000"/>
              <a:buFont typeface="Wingdings" pitchFamily="2" charset="2"/>
              <a:buChar char="§"/>
            </a:pPr>
            <a:r>
              <a:rPr lang="en-US" dirty="0" smtClean="0"/>
              <a:t>Impervious zone including core of dam</a:t>
            </a:r>
          </a:p>
          <a:p>
            <a:pPr lvl="1">
              <a:buSzPct val="140000"/>
              <a:buFont typeface="Wingdings" pitchFamily="2" charset="2"/>
              <a:buChar char="§"/>
            </a:pPr>
            <a:r>
              <a:rPr lang="en-US" dirty="0" smtClean="0"/>
              <a:t>Blanket Drains</a:t>
            </a:r>
          </a:p>
          <a:p>
            <a:pPr lvl="1">
              <a:buSzPct val="140000"/>
              <a:buFont typeface="Wingdings" pitchFamily="2" charset="2"/>
              <a:buChar char="§"/>
            </a:pPr>
            <a:r>
              <a:rPr lang="en-US" dirty="0" smtClean="0"/>
              <a:t>Chimney Drains</a:t>
            </a:r>
          </a:p>
          <a:p>
            <a:pPr lvl="1">
              <a:buSzPct val="140000"/>
              <a:buFont typeface="Wingdings" pitchFamily="2" charset="2"/>
              <a:buChar char="§"/>
            </a:pPr>
            <a:r>
              <a:rPr lang="en-US" dirty="0" smtClean="0"/>
              <a:t>Filters</a:t>
            </a:r>
          </a:p>
          <a:p>
            <a:pPr lvl="1">
              <a:buSzPct val="140000"/>
              <a:buFont typeface="Wingdings" pitchFamily="2" charset="2"/>
              <a:buChar char="§"/>
            </a:pPr>
            <a:r>
              <a:rPr lang="en-US" dirty="0" smtClean="0"/>
              <a:t>Toe Drains</a:t>
            </a:r>
          </a:p>
          <a:p>
            <a:pPr lvl="1">
              <a:buSzPct val="140000"/>
              <a:buFont typeface="Wingdings" pitchFamily="2" charset="2"/>
              <a:buChar char="§"/>
            </a:pPr>
            <a:r>
              <a:rPr lang="en-US" dirty="0" smtClean="0"/>
              <a:t>Strip Drains and Abutment Drains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228600" y="1981200"/>
            <a:ext cx="8658225" cy="3228975"/>
          </a:xfrm>
          <a:prstGeom prst="rect">
            <a:avLst/>
          </a:prstGeom>
          <a:noFill/>
          <a:ln w="9525">
            <a:noFill/>
            <a:miter lim="800000"/>
            <a:headEnd/>
            <a:tailEnd/>
          </a:ln>
        </p:spPr>
      </p:pic>
      <p:sp>
        <p:nvSpPr>
          <p:cNvPr id="5" name="Title 1"/>
          <p:cNvSpPr txBox="1">
            <a:spLocks/>
          </p:cNvSpPr>
          <p:nvPr/>
        </p:nvSpPr>
        <p:spPr>
          <a:xfrm>
            <a:off x="457200" y="45720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n-lt"/>
                <a:ea typeface="+mj-ea"/>
                <a:cs typeface="+mj-cs"/>
              </a:rPr>
              <a:t>Through Seepage Control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1/1d/Grand_Coulee_Dam_Panorama_Smaller.jpg"/>
          <p:cNvPicPr>
            <a:picLocks noChangeAspect="1" noChangeArrowheads="1"/>
          </p:cNvPicPr>
          <p:nvPr/>
        </p:nvPicPr>
        <p:blipFill>
          <a:blip r:embed="rId2" cstate="print"/>
          <a:srcRect/>
          <a:stretch>
            <a:fillRect/>
          </a:stretch>
        </p:blipFill>
        <p:spPr bwMode="auto">
          <a:xfrm>
            <a:off x="1066800" y="2740580"/>
            <a:ext cx="6908800" cy="4117420"/>
          </a:xfrm>
          <a:prstGeom prst="rect">
            <a:avLst/>
          </a:prstGeom>
          <a:noFill/>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Gravity Dam</a:t>
            </a:r>
            <a:endParaRPr lang="en-US" dirty="0"/>
          </a:p>
        </p:txBody>
      </p:sp>
      <p:sp>
        <p:nvSpPr>
          <p:cNvPr id="3" name="Content Placeholder 2"/>
          <p:cNvSpPr>
            <a:spLocks noGrp="1"/>
          </p:cNvSpPr>
          <p:nvPr>
            <p:ph idx="1"/>
          </p:nvPr>
        </p:nvSpPr>
        <p:spPr>
          <a:xfrm>
            <a:off x="457200" y="1600200"/>
            <a:ext cx="8229600" cy="1066800"/>
          </a:xfrm>
        </p:spPr>
        <p:txBody>
          <a:bodyPr/>
          <a:lstStyle/>
          <a:p>
            <a:r>
              <a:rPr lang="en-US" sz="1800" dirty="0" smtClean="0"/>
              <a:t>Depends on its weight and shape to support the loads and transfer them to the foundation.</a:t>
            </a:r>
          </a:p>
          <a:p>
            <a:r>
              <a:rPr lang="en-US" sz="1800" dirty="0" smtClean="0"/>
              <a:t>Seepage uplift pressures can lead to overturning or sliding failure.</a:t>
            </a:r>
            <a:endParaRPr lang="en-US" sz="1800" dirty="0"/>
          </a:p>
        </p:txBody>
      </p:sp>
      <p:sp>
        <p:nvSpPr>
          <p:cNvPr id="5" name="TextBox 4"/>
          <p:cNvSpPr txBox="1"/>
          <p:nvPr/>
        </p:nvSpPr>
        <p:spPr>
          <a:xfrm>
            <a:off x="1143000" y="2819400"/>
            <a:ext cx="3124200" cy="369332"/>
          </a:xfrm>
          <a:prstGeom prst="rect">
            <a:avLst/>
          </a:prstGeom>
          <a:noFill/>
        </p:spPr>
        <p:txBody>
          <a:bodyPr wrap="square" rtlCol="0">
            <a:spAutoFit/>
          </a:bodyPr>
          <a:lstStyle/>
          <a:p>
            <a:r>
              <a:rPr lang="en-US" b="1" dirty="0" smtClean="0"/>
              <a:t>Grand Coulee Dam</a:t>
            </a:r>
            <a:endParaRPr lang="en-US"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p:txBody>
          <a:bodyPr/>
          <a:lstStyle/>
          <a:p>
            <a:pPr eaLnBrk="1" hangingPunct="1">
              <a:defRPr/>
            </a:pPr>
            <a:r>
              <a:rPr lang="en-US" sz="4000" b="1" dirty="0" smtClean="0">
                <a:effectLst>
                  <a:outerShdw blurRad="38100" dist="38100" dir="2700000" algn="tl">
                    <a:srgbClr val="C0C0C0"/>
                  </a:outerShdw>
                </a:effectLst>
              </a:rPr>
              <a:t>Internal Erosion Into/Along Structures</a:t>
            </a:r>
          </a:p>
        </p:txBody>
      </p:sp>
      <p:pic>
        <p:nvPicPr>
          <p:cNvPr id="206850" name="Picture 2"/>
          <p:cNvPicPr>
            <a:picLocks noGrp="1" noChangeAspect="1" noChangeArrowheads="1"/>
          </p:cNvPicPr>
          <p:nvPr>
            <p:ph idx="1"/>
          </p:nvPr>
        </p:nvPicPr>
        <p:blipFill>
          <a:blip r:embed="rId2" cstate="print"/>
          <a:srcRect/>
          <a:stretch>
            <a:fillRect/>
          </a:stretch>
        </p:blipFill>
        <p:spPr bwMode="auto">
          <a:xfrm>
            <a:off x="533400" y="1447800"/>
            <a:ext cx="8001000" cy="4443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Seepage Line Through Embankment</a:t>
            </a:r>
            <a:endParaRPr lang="en-US" sz="4000" b="1" dirty="0">
              <a:effectLst>
                <a:outerShdw blurRad="38100" dist="38100" dir="2700000" algn="tl">
                  <a:srgbClr val="000000">
                    <a:alpha val="43137"/>
                  </a:srgbClr>
                </a:outerShdw>
              </a:effectLst>
            </a:endParaRPr>
          </a:p>
        </p:txBody>
      </p:sp>
      <p:sp>
        <p:nvSpPr>
          <p:cNvPr id="41987" name="Line 10"/>
          <p:cNvSpPr>
            <a:spLocks noChangeShapeType="1"/>
          </p:cNvSpPr>
          <p:nvPr/>
        </p:nvSpPr>
        <p:spPr bwMode="auto">
          <a:xfrm>
            <a:off x="381000" y="3200400"/>
            <a:ext cx="2895600" cy="1588"/>
          </a:xfrm>
          <a:prstGeom prst="line">
            <a:avLst/>
          </a:prstGeom>
          <a:noFill/>
          <a:ln w="9525">
            <a:solidFill>
              <a:srgbClr val="0070C0"/>
            </a:solidFill>
            <a:round/>
            <a:headEnd/>
            <a:tailEnd/>
          </a:ln>
        </p:spPr>
        <p:txBody>
          <a:bodyPr wrap="none" anchor="ctr"/>
          <a:lstStyle/>
          <a:p>
            <a:endParaRPr lang="en-US"/>
          </a:p>
        </p:txBody>
      </p:sp>
      <p:sp>
        <p:nvSpPr>
          <p:cNvPr id="41988" name="AutoShape 11"/>
          <p:cNvSpPr>
            <a:spLocks noChangeArrowheads="1"/>
          </p:cNvSpPr>
          <p:nvPr/>
        </p:nvSpPr>
        <p:spPr bwMode="auto">
          <a:xfrm rot="10800000">
            <a:off x="1600200" y="30480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3" name="Group 12"/>
          <p:cNvGrpSpPr>
            <a:grpSpLocks/>
          </p:cNvGrpSpPr>
          <p:nvPr/>
        </p:nvGrpSpPr>
        <p:grpSpPr bwMode="auto">
          <a:xfrm>
            <a:off x="1066800" y="2895600"/>
            <a:ext cx="6781800" cy="1524000"/>
            <a:chOff x="720" y="2160"/>
            <a:chExt cx="4272" cy="960"/>
          </a:xfrm>
        </p:grpSpPr>
        <p:grpSp>
          <p:nvGrpSpPr>
            <p:cNvPr id="4" name="Group 13"/>
            <p:cNvGrpSpPr>
              <a:grpSpLocks/>
            </p:cNvGrpSpPr>
            <p:nvPr/>
          </p:nvGrpSpPr>
          <p:grpSpPr bwMode="auto">
            <a:xfrm>
              <a:off x="720" y="2160"/>
              <a:ext cx="4272" cy="960"/>
              <a:chOff x="720" y="2160"/>
              <a:chExt cx="4272" cy="960"/>
            </a:xfrm>
          </p:grpSpPr>
          <p:sp>
            <p:nvSpPr>
              <p:cNvPr id="41999"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42000"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42001"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42002"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41996"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1997"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1998"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14" name="Text Box 21"/>
          <p:cNvSpPr txBox="1">
            <a:spLocks noChangeArrowheads="1"/>
          </p:cNvSpPr>
          <p:nvPr/>
        </p:nvSpPr>
        <p:spPr bwMode="auto">
          <a:xfrm>
            <a:off x="6038850" y="2132013"/>
            <a:ext cx="2079625" cy="400050"/>
          </a:xfrm>
          <a:prstGeom prst="rect">
            <a:avLst/>
          </a:prstGeom>
          <a:noFill/>
          <a:ln w="9525">
            <a:noFill/>
            <a:miter lim="800000"/>
            <a:headEnd/>
            <a:tailEnd/>
          </a:ln>
          <a:effectLst/>
        </p:spPr>
        <p:txBody>
          <a:bodyPr wrap="none">
            <a:spAutoFit/>
          </a:bodyPr>
          <a:lstStyle/>
          <a:p>
            <a:pPr>
              <a:defRPr/>
            </a:pPr>
            <a:r>
              <a:rPr lang="en-US" dirty="0" err="1">
                <a:effectLst>
                  <a:outerShdw blurRad="38100" dist="38100" dir="2700000" algn="tl">
                    <a:srgbClr val="000000">
                      <a:alpha val="43137"/>
                    </a:srgbClr>
                  </a:outerShdw>
                </a:effectLst>
              </a:rPr>
              <a:t>Phreatic</a:t>
            </a:r>
            <a:r>
              <a:rPr lang="en-US" dirty="0">
                <a:effectLst>
                  <a:outerShdw blurRad="38100" dist="38100" dir="2700000" algn="tl">
                    <a:srgbClr val="000000">
                      <a:alpha val="43137"/>
                    </a:srgbClr>
                  </a:outerShdw>
                </a:effectLst>
              </a:rPr>
              <a:t> Surface</a:t>
            </a:r>
          </a:p>
        </p:txBody>
      </p:sp>
      <p:sp>
        <p:nvSpPr>
          <p:cNvPr id="41991" name="Line 22"/>
          <p:cNvSpPr>
            <a:spLocks noChangeShapeType="1"/>
          </p:cNvSpPr>
          <p:nvPr/>
        </p:nvSpPr>
        <p:spPr bwMode="auto">
          <a:xfrm flipH="1">
            <a:off x="5562600" y="2603500"/>
            <a:ext cx="1284288" cy="977900"/>
          </a:xfrm>
          <a:prstGeom prst="line">
            <a:avLst/>
          </a:prstGeom>
          <a:noFill/>
          <a:ln w="9525">
            <a:solidFill>
              <a:schemeClr val="tx1"/>
            </a:solidFill>
            <a:round/>
            <a:headEnd/>
            <a:tailEnd type="triangle" w="med" len="med"/>
          </a:ln>
        </p:spPr>
        <p:txBody>
          <a:bodyPr wrap="none" anchor="ctr"/>
          <a:lstStyle/>
          <a:p>
            <a:endParaRPr lang="en-US"/>
          </a:p>
        </p:txBody>
      </p:sp>
      <p:sp>
        <p:nvSpPr>
          <p:cNvPr id="41992" name="Line 23"/>
          <p:cNvSpPr>
            <a:spLocks noChangeShapeType="1"/>
          </p:cNvSpPr>
          <p:nvPr/>
        </p:nvSpPr>
        <p:spPr bwMode="auto">
          <a:xfrm flipH="1">
            <a:off x="152400" y="4419600"/>
            <a:ext cx="914400" cy="0"/>
          </a:xfrm>
          <a:prstGeom prst="line">
            <a:avLst/>
          </a:prstGeom>
          <a:noFill/>
          <a:ln w="9525">
            <a:solidFill>
              <a:srgbClr val="0070C0"/>
            </a:solidFill>
            <a:round/>
            <a:headEnd/>
            <a:tailEnd/>
          </a:ln>
        </p:spPr>
        <p:txBody>
          <a:bodyPr wrap="none" anchor="ctr"/>
          <a:lstStyle/>
          <a:p>
            <a:endParaRPr lang="en-US"/>
          </a:p>
        </p:txBody>
      </p:sp>
      <p:sp>
        <p:nvSpPr>
          <p:cNvPr id="41993" name="Line 24"/>
          <p:cNvSpPr>
            <a:spLocks noChangeShapeType="1"/>
          </p:cNvSpPr>
          <p:nvPr/>
        </p:nvSpPr>
        <p:spPr bwMode="auto">
          <a:xfrm>
            <a:off x="7848600" y="4419600"/>
            <a:ext cx="990600" cy="0"/>
          </a:xfrm>
          <a:prstGeom prst="line">
            <a:avLst/>
          </a:prstGeom>
          <a:noFill/>
          <a:ln w="9525">
            <a:solidFill>
              <a:srgbClr val="996633"/>
            </a:solidFill>
            <a:round/>
            <a:headEnd/>
            <a:tailEnd/>
          </a:ln>
        </p:spPr>
        <p:txBody>
          <a:bodyPr wrap="none" anchor="ctr"/>
          <a:lstStyle/>
          <a:p>
            <a:endParaRPr lang="en-US"/>
          </a:p>
        </p:txBody>
      </p:sp>
      <p:sp>
        <p:nvSpPr>
          <p:cNvPr id="41994" name="Freeform 28"/>
          <p:cNvSpPr>
            <a:spLocks/>
          </p:cNvSpPr>
          <p:nvPr/>
        </p:nvSpPr>
        <p:spPr bwMode="auto">
          <a:xfrm>
            <a:off x="3336925" y="3200400"/>
            <a:ext cx="3749675" cy="7620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C0C0C0"/>
                  </a:outerShdw>
                </a:effectLst>
              </a:rPr>
              <a:t>Drain</a:t>
            </a:r>
            <a:endParaRPr lang="en-US" sz="4000" b="1" dirty="0"/>
          </a:p>
        </p:txBody>
      </p:sp>
      <p:sp>
        <p:nvSpPr>
          <p:cNvPr id="3" name="Content Placeholder 2"/>
          <p:cNvSpPr>
            <a:spLocks noGrp="1"/>
          </p:cNvSpPr>
          <p:nvPr>
            <p:ph idx="1"/>
          </p:nvPr>
        </p:nvSpPr>
        <p:spPr>
          <a:xfrm>
            <a:off x="457200" y="1600200"/>
            <a:ext cx="8229600" cy="4267200"/>
          </a:xfrm>
        </p:spPr>
        <p:txBody>
          <a:bodyPr/>
          <a:lstStyle/>
          <a:p>
            <a:pPr eaLnBrk="1" hangingPunct="1">
              <a:spcBef>
                <a:spcPts val="0"/>
              </a:spcBef>
              <a:buSzPct val="120000"/>
            </a:pPr>
            <a:r>
              <a:rPr lang="en-US" dirty="0" smtClean="0"/>
              <a:t>Purpose of a drain</a:t>
            </a:r>
          </a:p>
          <a:p>
            <a:pPr lvl="1">
              <a:spcBef>
                <a:spcPts val="0"/>
              </a:spcBef>
              <a:buSzPct val="100000"/>
              <a:buFont typeface="Wingdings" pitchFamily="2" charset="2"/>
              <a:buChar char="§"/>
            </a:pPr>
            <a:endParaRPr lang="en-US" dirty="0" smtClean="0"/>
          </a:p>
          <a:p>
            <a:pPr lvl="1">
              <a:spcBef>
                <a:spcPts val="0"/>
              </a:spcBef>
              <a:buSzPct val="100000"/>
              <a:buFont typeface="Wingdings" pitchFamily="2" charset="2"/>
              <a:buChar char="§"/>
            </a:pPr>
            <a:r>
              <a:rPr lang="en-US" dirty="0" smtClean="0"/>
              <a:t>Collect water.</a:t>
            </a:r>
          </a:p>
          <a:p>
            <a:pPr lvl="1">
              <a:spcBef>
                <a:spcPts val="0"/>
              </a:spcBef>
              <a:buSzPct val="100000"/>
              <a:buFont typeface="Wingdings" pitchFamily="2" charset="2"/>
              <a:buChar char="§"/>
            </a:pPr>
            <a:endParaRPr lang="en-US" dirty="0" smtClean="0"/>
          </a:p>
          <a:p>
            <a:pPr lvl="1">
              <a:spcBef>
                <a:spcPts val="0"/>
              </a:spcBef>
              <a:buSzPct val="100000"/>
              <a:buFont typeface="Wingdings" pitchFamily="2" charset="2"/>
              <a:buChar char="§"/>
            </a:pPr>
            <a:r>
              <a:rPr lang="en-US" dirty="0" smtClean="0"/>
              <a:t>Focus location for drainage.</a:t>
            </a:r>
          </a:p>
          <a:p>
            <a:pPr lvl="1">
              <a:spcBef>
                <a:spcPts val="0"/>
              </a:spcBef>
              <a:buSzPct val="100000"/>
              <a:buFont typeface="Wingdings" pitchFamily="2" charset="2"/>
              <a:buChar char="§"/>
            </a:pPr>
            <a:endParaRPr lang="en-US" dirty="0" smtClean="0"/>
          </a:p>
          <a:p>
            <a:pPr lvl="1">
              <a:spcBef>
                <a:spcPts val="0"/>
              </a:spcBef>
              <a:buSzPct val="100000"/>
              <a:buFont typeface="Wingdings" pitchFamily="2" charset="2"/>
              <a:buChar char="§"/>
            </a:pPr>
            <a:r>
              <a:rPr lang="en-US" dirty="0" smtClean="0"/>
              <a:t>Take water away from critical area of dam in a safe manner.</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10"/>
          <p:cNvSpPr>
            <a:spLocks noChangeShapeType="1"/>
          </p:cNvSpPr>
          <p:nvPr/>
        </p:nvSpPr>
        <p:spPr bwMode="auto">
          <a:xfrm>
            <a:off x="609600" y="3124200"/>
            <a:ext cx="2895600" cy="1588"/>
          </a:xfrm>
          <a:prstGeom prst="line">
            <a:avLst/>
          </a:prstGeom>
          <a:noFill/>
          <a:ln w="9525">
            <a:solidFill>
              <a:srgbClr val="0070C0"/>
            </a:solidFill>
            <a:round/>
            <a:headEnd/>
            <a:tailEnd/>
          </a:ln>
        </p:spPr>
        <p:txBody>
          <a:bodyPr wrap="none" anchor="ctr"/>
          <a:lstStyle/>
          <a:p>
            <a:endParaRPr lang="en-US"/>
          </a:p>
        </p:txBody>
      </p:sp>
      <p:sp>
        <p:nvSpPr>
          <p:cNvPr id="44035" name="AutoShape 11"/>
          <p:cNvSpPr>
            <a:spLocks noChangeArrowheads="1"/>
          </p:cNvSpPr>
          <p:nvPr/>
        </p:nvSpPr>
        <p:spPr bwMode="auto">
          <a:xfrm rot="10800000">
            <a:off x="1828800" y="29718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95400" y="28194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44048"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44049"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44050"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44051"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44045"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4046"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4047"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2006" name="Text Box 22"/>
          <p:cNvSpPr txBox="1">
            <a:spLocks noChangeArrowheads="1"/>
          </p:cNvSpPr>
          <p:nvPr/>
        </p:nvSpPr>
        <p:spPr bwMode="auto">
          <a:xfrm>
            <a:off x="6934200" y="2590800"/>
            <a:ext cx="2035175"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Blanket Drain</a:t>
            </a:r>
          </a:p>
        </p:txBody>
      </p:sp>
      <p:sp>
        <p:nvSpPr>
          <p:cNvPr id="44038" name="Line 23"/>
          <p:cNvSpPr>
            <a:spLocks noChangeShapeType="1"/>
          </p:cNvSpPr>
          <p:nvPr/>
        </p:nvSpPr>
        <p:spPr bwMode="auto">
          <a:xfrm flipH="1">
            <a:off x="6934200" y="3048000"/>
            <a:ext cx="838200" cy="1143000"/>
          </a:xfrm>
          <a:prstGeom prst="line">
            <a:avLst/>
          </a:prstGeom>
          <a:noFill/>
          <a:ln w="9525">
            <a:solidFill>
              <a:schemeClr val="tx1"/>
            </a:solidFill>
            <a:round/>
            <a:headEnd/>
            <a:tailEnd type="triangle" w="med" len="med"/>
          </a:ln>
        </p:spPr>
        <p:txBody>
          <a:bodyPr wrap="none" anchor="ctr"/>
          <a:lstStyle/>
          <a:p>
            <a:endParaRPr lang="en-US"/>
          </a:p>
        </p:txBody>
      </p:sp>
      <p:sp>
        <p:nvSpPr>
          <p:cNvPr id="44039" name="Line 24"/>
          <p:cNvSpPr>
            <a:spLocks noChangeShapeType="1"/>
          </p:cNvSpPr>
          <p:nvPr/>
        </p:nvSpPr>
        <p:spPr bwMode="auto">
          <a:xfrm flipH="1">
            <a:off x="381000" y="4343400"/>
            <a:ext cx="914400" cy="0"/>
          </a:xfrm>
          <a:prstGeom prst="line">
            <a:avLst/>
          </a:prstGeom>
          <a:noFill/>
          <a:ln w="9525">
            <a:solidFill>
              <a:srgbClr val="996633"/>
            </a:solidFill>
            <a:round/>
            <a:headEnd/>
            <a:tailEnd/>
          </a:ln>
        </p:spPr>
        <p:txBody>
          <a:bodyPr wrap="none" anchor="ctr"/>
          <a:lstStyle/>
          <a:p>
            <a:endParaRPr lang="en-US"/>
          </a:p>
        </p:txBody>
      </p:sp>
      <p:sp>
        <p:nvSpPr>
          <p:cNvPr id="44040" name="Line 25"/>
          <p:cNvSpPr>
            <a:spLocks noChangeShapeType="1"/>
          </p:cNvSpPr>
          <p:nvPr/>
        </p:nvSpPr>
        <p:spPr bwMode="auto">
          <a:xfrm>
            <a:off x="8077200" y="4343400"/>
            <a:ext cx="990600" cy="0"/>
          </a:xfrm>
          <a:prstGeom prst="line">
            <a:avLst/>
          </a:prstGeom>
          <a:noFill/>
          <a:ln w="9525">
            <a:solidFill>
              <a:srgbClr val="996633"/>
            </a:solidFill>
            <a:round/>
            <a:headEnd/>
            <a:tailEnd/>
          </a:ln>
        </p:spPr>
        <p:txBody>
          <a:bodyPr wrap="none" anchor="ctr"/>
          <a:lstStyle/>
          <a:p>
            <a:endParaRPr lang="en-US"/>
          </a:p>
        </p:txBody>
      </p:sp>
      <p:sp>
        <p:nvSpPr>
          <p:cNvPr id="44042" name="Rectangle 29"/>
          <p:cNvSpPr>
            <a:spLocks noChangeArrowheads="1"/>
          </p:cNvSpPr>
          <p:nvPr/>
        </p:nvSpPr>
        <p:spPr bwMode="auto">
          <a:xfrm>
            <a:off x="5676900" y="4265613"/>
            <a:ext cx="2362200" cy="76200"/>
          </a:xfrm>
          <a:prstGeom prst="rect">
            <a:avLst/>
          </a:prstGeom>
          <a:solidFill>
            <a:srgbClr val="FFC000"/>
          </a:solidFill>
          <a:ln w="9525">
            <a:solidFill>
              <a:schemeClr val="accent1"/>
            </a:solidFill>
            <a:miter lim="800000"/>
            <a:headEnd/>
            <a:tailEnd/>
          </a:ln>
        </p:spPr>
        <p:txBody>
          <a:bodyPr wrap="none" anchor="ctr"/>
          <a:lstStyle/>
          <a:p>
            <a:endParaRPr lang="en-US"/>
          </a:p>
        </p:txBody>
      </p:sp>
      <p:sp>
        <p:nvSpPr>
          <p:cNvPr id="44043" name="Freeform 28"/>
          <p:cNvSpPr>
            <a:spLocks/>
          </p:cNvSpPr>
          <p:nvPr/>
        </p:nvSpPr>
        <p:spPr bwMode="auto">
          <a:xfrm>
            <a:off x="3581400" y="3124200"/>
            <a:ext cx="3249613" cy="1203325"/>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20" name="Title 4"/>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Blanket Drain</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10"/>
          <p:cNvSpPr>
            <a:spLocks noChangeShapeType="1"/>
          </p:cNvSpPr>
          <p:nvPr/>
        </p:nvSpPr>
        <p:spPr bwMode="auto">
          <a:xfrm>
            <a:off x="457200" y="3276600"/>
            <a:ext cx="2895600" cy="1588"/>
          </a:xfrm>
          <a:prstGeom prst="line">
            <a:avLst/>
          </a:prstGeom>
          <a:noFill/>
          <a:ln w="9525">
            <a:solidFill>
              <a:srgbClr val="0070C0"/>
            </a:solidFill>
            <a:round/>
            <a:headEnd/>
            <a:tailEnd/>
          </a:ln>
        </p:spPr>
        <p:txBody>
          <a:bodyPr wrap="none" anchor="ctr"/>
          <a:lstStyle/>
          <a:p>
            <a:endParaRPr lang="en-US"/>
          </a:p>
        </p:txBody>
      </p:sp>
      <p:sp>
        <p:nvSpPr>
          <p:cNvPr id="45059" name="AutoShape 11"/>
          <p:cNvSpPr>
            <a:spLocks noChangeArrowheads="1"/>
          </p:cNvSpPr>
          <p:nvPr/>
        </p:nvSpPr>
        <p:spPr bwMode="auto">
          <a:xfrm rot="10800000">
            <a:off x="1676400" y="31242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143000" y="29718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45074"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45075"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45076"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45077"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45071"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5072"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5073"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5061" name="Rectangle 21"/>
          <p:cNvSpPr>
            <a:spLocks noChangeArrowheads="1"/>
          </p:cNvSpPr>
          <p:nvPr/>
        </p:nvSpPr>
        <p:spPr bwMode="auto">
          <a:xfrm>
            <a:off x="5257800" y="4419600"/>
            <a:ext cx="2362200" cy="76200"/>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43030" name="Text Box 22"/>
          <p:cNvSpPr txBox="1">
            <a:spLocks noChangeArrowheads="1"/>
          </p:cNvSpPr>
          <p:nvPr/>
        </p:nvSpPr>
        <p:spPr bwMode="auto">
          <a:xfrm>
            <a:off x="5943600" y="2438400"/>
            <a:ext cx="2224088"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Chimney Drain</a:t>
            </a:r>
          </a:p>
        </p:txBody>
      </p:sp>
      <p:sp>
        <p:nvSpPr>
          <p:cNvPr id="45063" name="Line 23"/>
          <p:cNvSpPr>
            <a:spLocks noChangeShapeType="1"/>
          </p:cNvSpPr>
          <p:nvPr/>
        </p:nvSpPr>
        <p:spPr bwMode="auto">
          <a:xfrm flipH="1">
            <a:off x="5410200" y="2895600"/>
            <a:ext cx="1371600" cy="990600"/>
          </a:xfrm>
          <a:prstGeom prst="line">
            <a:avLst/>
          </a:prstGeom>
          <a:noFill/>
          <a:ln w="9525">
            <a:solidFill>
              <a:schemeClr val="tx1"/>
            </a:solidFill>
            <a:round/>
            <a:headEnd/>
            <a:tailEnd type="triangle" w="med" len="med"/>
          </a:ln>
        </p:spPr>
        <p:txBody>
          <a:bodyPr wrap="none" anchor="ctr"/>
          <a:lstStyle/>
          <a:p>
            <a:endParaRPr lang="en-US"/>
          </a:p>
        </p:txBody>
      </p:sp>
      <p:sp>
        <p:nvSpPr>
          <p:cNvPr id="45064" name="Line 24"/>
          <p:cNvSpPr>
            <a:spLocks noChangeShapeType="1"/>
          </p:cNvSpPr>
          <p:nvPr/>
        </p:nvSpPr>
        <p:spPr bwMode="auto">
          <a:xfrm flipH="1">
            <a:off x="228600" y="4495800"/>
            <a:ext cx="914400" cy="0"/>
          </a:xfrm>
          <a:prstGeom prst="line">
            <a:avLst/>
          </a:prstGeom>
          <a:noFill/>
          <a:ln w="9525">
            <a:solidFill>
              <a:srgbClr val="996633"/>
            </a:solidFill>
            <a:round/>
            <a:headEnd/>
            <a:tailEnd/>
          </a:ln>
        </p:spPr>
        <p:txBody>
          <a:bodyPr wrap="none" anchor="ctr"/>
          <a:lstStyle/>
          <a:p>
            <a:endParaRPr lang="en-US"/>
          </a:p>
        </p:txBody>
      </p:sp>
      <p:sp>
        <p:nvSpPr>
          <p:cNvPr id="45065" name="Line 25"/>
          <p:cNvSpPr>
            <a:spLocks noChangeShapeType="1"/>
          </p:cNvSpPr>
          <p:nvPr/>
        </p:nvSpPr>
        <p:spPr bwMode="auto">
          <a:xfrm>
            <a:off x="7924800" y="4495800"/>
            <a:ext cx="990600" cy="0"/>
          </a:xfrm>
          <a:prstGeom prst="line">
            <a:avLst/>
          </a:prstGeom>
          <a:noFill/>
          <a:ln w="9525">
            <a:solidFill>
              <a:srgbClr val="996633"/>
            </a:solidFill>
            <a:round/>
            <a:headEnd/>
            <a:tailEnd/>
          </a:ln>
        </p:spPr>
        <p:txBody>
          <a:bodyPr wrap="none" anchor="ctr"/>
          <a:lstStyle/>
          <a:p>
            <a:endParaRPr lang="en-US"/>
          </a:p>
        </p:txBody>
      </p:sp>
      <p:sp>
        <p:nvSpPr>
          <p:cNvPr id="45066" name="AutoShape 26"/>
          <p:cNvSpPr>
            <a:spLocks noChangeArrowheads="1"/>
          </p:cNvSpPr>
          <p:nvPr/>
        </p:nvSpPr>
        <p:spPr bwMode="auto">
          <a:xfrm flipH="1">
            <a:off x="5181600" y="3429000"/>
            <a:ext cx="152400" cy="1066800"/>
          </a:xfrm>
          <a:prstGeom prst="parallelogram">
            <a:avLst>
              <a:gd name="adj" fmla="val 25000"/>
            </a:avLst>
          </a:prstGeom>
          <a:solidFill>
            <a:srgbClr val="FFC000"/>
          </a:solidFill>
          <a:ln w="9525">
            <a:solidFill>
              <a:schemeClr val="accent1"/>
            </a:solidFill>
            <a:miter lim="800000"/>
            <a:headEnd/>
            <a:tailEnd/>
          </a:ln>
        </p:spPr>
        <p:txBody>
          <a:bodyPr wrap="none" anchor="ctr"/>
          <a:lstStyle/>
          <a:p>
            <a:endParaRPr lang="en-US"/>
          </a:p>
        </p:txBody>
      </p:sp>
      <p:sp>
        <p:nvSpPr>
          <p:cNvPr id="45067" name="Rectangle 28"/>
          <p:cNvSpPr>
            <a:spLocks noChangeArrowheads="1"/>
          </p:cNvSpPr>
          <p:nvPr/>
        </p:nvSpPr>
        <p:spPr bwMode="auto">
          <a:xfrm>
            <a:off x="5322888" y="4419600"/>
            <a:ext cx="2592387" cy="76200"/>
          </a:xfrm>
          <a:prstGeom prst="rect">
            <a:avLst/>
          </a:prstGeom>
          <a:solidFill>
            <a:srgbClr val="FFC000"/>
          </a:solidFill>
          <a:ln w="9525">
            <a:solidFill>
              <a:schemeClr val="accent1"/>
            </a:solidFill>
            <a:miter lim="800000"/>
            <a:headEnd/>
            <a:tailEnd/>
          </a:ln>
        </p:spPr>
        <p:txBody>
          <a:bodyPr wrap="none" anchor="ctr"/>
          <a:lstStyle/>
          <a:p>
            <a:endParaRPr lang="en-US"/>
          </a:p>
        </p:txBody>
      </p:sp>
      <p:sp>
        <p:nvSpPr>
          <p:cNvPr id="45069" name="Freeform 31"/>
          <p:cNvSpPr>
            <a:spLocks/>
          </p:cNvSpPr>
          <p:nvPr/>
        </p:nvSpPr>
        <p:spPr bwMode="auto">
          <a:xfrm>
            <a:off x="3392488" y="3276600"/>
            <a:ext cx="1768475" cy="6096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22" name="Title 4"/>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tx2"/>
                </a:solidFill>
                <a:effectLst>
                  <a:outerShdw blurRad="38100" dist="38100" dir="2700000" algn="tl">
                    <a:srgbClr val="000000">
                      <a:alpha val="43137"/>
                    </a:srgbClr>
                  </a:outerShdw>
                </a:effectLst>
                <a:latin typeface="+mj-lt"/>
                <a:ea typeface="+mj-ea"/>
                <a:cs typeface="+mj-cs"/>
              </a:rPr>
              <a:t>Chimney</a:t>
            </a: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Drain</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11"/>
          <p:cNvSpPr>
            <a:spLocks noChangeArrowheads="1"/>
          </p:cNvSpPr>
          <p:nvPr/>
        </p:nvSpPr>
        <p:spPr bwMode="auto">
          <a:xfrm rot="10800000">
            <a:off x="1752600" y="33528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19200" y="32004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46096"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46097"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46098"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46099"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46093"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6094"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6095"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7125" name="Text Box 21"/>
          <p:cNvSpPr txBox="1">
            <a:spLocks noChangeArrowheads="1"/>
          </p:cNvSpPr>
          <p:nvPr/>
        </p:nvSpPr>
        <p:spPr bwMode="auto">
          <a:xfrm>
            <a:off x="5638800" y="1981200"/>
            <a:ext cx="2444750"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Impervious Core</a:t>
            </a:r>
          </a:p>
        </p:txBody>
      </p:sp>
      <p:sp>
        <p:nvSpPr>
          <p:cNvPr id="46085" name="Line 22"/>
          <p:cNvSpPr>
            <a:spLocks noChangeShapeType="1"/>
          </p:cNvSpPr>
          <p:nvPr/>
        </p:nvSpPr>
        <p:spPr bwMode="auto">
          <a:xfrm flipH="1">
            <a:off x="5029200" y="2362200"/>
            <a:ext cx="1447800" cy="1143000"/>
          </a:xfrm>
          <a:prstGeom prst="line">
            <a:avLst/>
          </a:prstGeom>
          <a:noFill/>
          <a:ln w="9525">
            <a:solidFill>
              <a:schemeClr val="tx2"/>
            </a:solidFill>
            <a:round/>
            <a:headEnd/>
            <a:tailEnd type="triangle" w="med" len="med"/>
          </a:ln>
        </p:spPr>
        <p:txBody>
          <a:bodyPr wrap="none" anchor="ctr"/>
          <a:lstStyle/>
          <a:p>
            <a:endParaRPr lang="en-US"/>
          </a:p>
        </p:txBody>
      </p:sp>
      <p:sp>
        <p:nvSpPr>
          <p:cNvPr id="46086" name="Line 23"/>
          <p:cNvSpPr>
            <a:spLocks noChangeShapeType="1"/>
          </p:cNvSpPr>
          <p:nvPr/>
        </p:nvSpPr>
        <p:spPr bwMode="auto">
          <a:xfrm flipH="1">
            <a:off x="304800" y="4724400"/>
            <a:ext cx="914400" cy="0"/>
          </a:xfrm>
          <a:prstGeom prst="line">
            <a:avLst/>
          </a:prstGeom>
          <a:noFill/>
          <a:ln w="9525">
            <a:solidFill>
              <a:srgbClr val="996633"/>
            </a:solidFill>
            <a:round/>
            <a:headEnd/>
            <a:tailEnd/>
          </a:ln>
        </p:spPr>
        <p:txBody>
          <a:bodyPr wrap="none" anchor="ctr"/>
          <a:lstStyle/>
          <a:p>
            <a:endParaRPr lang="en-US"/>
          </a:p>
        </p:txBody>
      </p:sp>
      <p:sp>
        <p:nvSpPr>
          <p:cNvPr id="46087" name="Line 24"/>
          <p:cNvSpPr>
            <a:spLocks noChangeShapeType="1"/>
          </p:cNvSpPr>
          <p:nvPr/>
        </p:nvSpPr>
        <p:spPr bwMode="auto">
          <a:xfrm>
            <a:off x="8001000" y="4724400"/>
            <a:ext cx="990600" cy="0"/>
          </a:xfrm>
          <a:prstGeom prst="line">
            <a:avLst/>
          </a:prstGeom>
          <a:noFill/>
          <a:ln w="9525">
            <a:solidFill>
              <a:srgbClr val="996633"/>
            </a:solidFill>
            <a:round/>
            <a:headEnd/>
            <a:tailEnd/>
          </a:ln>
        </p:spPr>
        <p:txBody>
          <a:bodyPr wrap="none" anchor="ctr"/>
          <a:lstStyle/>
          <a:p>
            <a:endParaRPr lang="en-US"/>
          </a:p>
        </p:txBody>
      </p:sp>
      <p:sp>
        <p:nvSpPr>
          <p:cNvPr id="46088" name="AutoShape 25"/>
          <p:cNvSpPr>
            <a:spLocks noChangeArrowheads="1"/>
          </p:cNvSpPr>
          <p:nvPr/>
        </p:nvSpPr>
        <p:spPr bwMode="auto">
          <a:xfrm flipV="1">
            <a:off x="4038600" y="3200400"/>
            <a:ext cx="1214438"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noFill/>
            <a:miter lim="800000"/>
            <a:headEnd/>
            <a:tailEnd/>
          </a:ln>
        </p:spPr>
        <p:txBody>
          <a:bodyPr wrap="none" anchor="ctr"/>
          <a:lstStyle/>
          <a:p>
            <a:endParaRPr lang="en-US"/>
          </a:p>
        </p:txBody>
      </p:sp>
      <p:sp>
        <p:nvSpPr>
          <p:cNvPr id="46090" name="Freeform 28"/>
          <p:cNvSpPr>
            <a:spLocks/>
          </p:cNvSpPr>
          <p:nvPr/>
        </p:nvSpPr>
        <p:spPr bwMode="auto">
          <a:xfrm>
            <a:off x="4267200" y="3505200"/>
            <a:ext cx="838200" cy="2286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46091" name="Line 10"/>
          <p:cNvSpPr>
            <a:spLocks noChangeShapeType="1"/>
          </p:cNvSpPr>
          <p:nvPr/>
        </p:nvSpPr>
        <p:spPr bwMode="auto">
          <a:xfrm>
            <a:off x="533400" y="3505200"/>
            <a:ext cx="3810000" cy="0"/>
          </a:xfrm>
          <a:prstGeom prst="line">
            <a:avLst/>
          </a:prstGeom>
          <a:noFill/>
          <a:ln w="9525">
            <a:solidFill>
              <a:srgbClr val="0070C0"/>
            </a:solidFill>
            <a:round/>
            <a:headEnd/>
            <a:tailEnd/>
          </a:ln>
        </p:spPr>
        <p:txBody>
          <a:bodyPr wrap="none" anchor="ctr"/>
          <a:lstStyle/>
          <a:p>
            <a:endParaRPr lang="en-US"/>
          </a:p>
        </p:txBody>
      </p:sp>
      <p:sp>
        <p:nvSpPr>
          <p:cNvPr id="21" name="Title 4"/>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tx2"/>
                </a:solidFill>
                <a:effectLst>
                  <a:outerShdw blurRad="38100" dist="38100" dir="2700000" algn="tl">
                    <a:srgbClr val="000000">
                      <a:alpha val="43137"/>
                    </a:srgbClr>
                  </a:outerShdw>
                </a:effectLst>
                <a:latin typeface="+mj-lt"/>
                <a:ea typeface="+mj-ea"/>
                <a:cs typeface="+mj-cs"/>
              </a:rPr>
              <a:t>Impervious Core</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11"/>
          <p:cNvSpPr>
            <a:spLocks noChangeArrowheads="1"/>
          </p:cNvSpPr>
          <p:nvPr/>
        </p:nvSpPr>
        <p:spPr bwMode="auto">
          <a:xfrm rot="10800000">
            <a:off x="1752600" y="28956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19200" y="27432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47121"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47122"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47123"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47124"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47118"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7119"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7120"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4053" name="Text Box 21"/>
          <p:cNvSpPr txBox="1">
            <a:spLocks noChangeArrowheads="1"/>
          </p:cNvSpPr>
          <p:nvPr/>
        </p:nvSpPr>
        <p:spPr bwMode="auto">
          <a:xfrm>
            <a:off x="6781800" y="2057400"/>
            <a:ext cx="868363"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Filter</a:t>
            </a:r>
          </a:p>
        </p:txBody>
      </p:sp>
      <p:sp>
        <p:nvSpPr>
          <p:cNvPr id="47109" name="Line 22"/>
          <p:cNvSpPr>
            <a:spLocks noChangeShapeType="1"/>
          </p:cNvSpPr>
          <p:nvPr/>
        </p:nvSpPr>
        <p:spPr bwMode="auto">
          <a:xfrm flipH="1">
            <a:off x="5410200" y="2438400"/>
            <a:ext cx="1447800" cy="762000"/>
          </a:xfrm>
          <a:prstGeom prst="line">
            <a:avLst/>
          </a:prstGeom>
          <a:noFill/>
          <a:ln w="9525">
            <a:solidFill>
              <a:schemeClr val="tx2"/>
            </a:solidFill>
            <a:round/>
            <a:headEnd/>
            <a:tailEnd type="triangle" w="med" len="med"/>
          </a:ln>
        </p:spPr>
        <p:txBody>
          <a:bodyPr wrap="none" anchor="ctr"/>
          <a:lstStyle/>
          <a:p>
            <a:endParaRPr lang="en-US"/>
          </a:p>
        </p:txBody>
      </p:sp>
      <p:sp>
        <p:nvSpPr>
          <p:cNvPr id="47110" name="Line 23"/>
          <p:cNvSpPr>
            <a:spLocks noChangeShapeType="1"/>
          </p:cNvSpPr>
          <p:nvPr/>
        </p:nvSpPr>
        <p:spPr bwMode="auto">
          <a:xfrm flipH="1">
            <a:off x="304800" y="4267200"/>
            <a:ext cx="914400" cy="0"/>
          </a:xfrm>
          <a:prstGeom prst="line">
            <a:avLst/>
          </a:prstGeom>
          <a:noFill/>
          <a:ln w="9525">
            <a:solidFill>
              <a:srgbClr val="996633"/>
            </a:solidFill>
            <a:round/>
            <a:headEnd/>
            <a:tailEnd/>
          </a:ln>
        </p:spPr>
        <p:txBody>
          <a:bodyPr wrap="none" anchor="ctr"/>
          <a:lstStyle/>
          <a:p>
            <a:endParaRPr lang="en-US"/>
          </a:p>
        </p:txBody>
      </p:sp>
      <p:sp>
        <p:nvSpPr>
          <p:cNvPr id="47111" name="Line 24"/>
          <p:cNvSpPr>
            <a:spLocks noChangeShapeType="1"/>
          </p:cNvSpPr>
          <p:nvPr/>
        </p:nvSpPr>
        <p:spPr bwMode="auto">
          <a:xfrm>
            <a:off x="8001000" y="4267200"/>
            <a:ext cx="990600" cy="0"/>
          </a:xfrm>
          <a:prstGeom prst="line">
            <a:avLst/>
          </a:prstGeom>
          <a:noFill/>
          <a:ln w="9525">
            <a:solidFill>
              <a:srgbClr val="996633"/>
            </a:solidFill>
            <a:round/>
            <a:headEnd/>
            <a:tailEnd/>
          </a:ln>
        </p:spPr>
        <p:txBody>
          <a:bodyPr wrap="none" anchor="ctr"/>
          <a:lstStyle/>
          <a:p>
            <a:endParaRPr lang="en-US"/>
          </a:p>
        </p:txBody>
      </p:sp>
      <p:sp>
        <p:nvSpPr>
          <p:cNvPr id="47112" name="AutoShape 25"/>
          <p:cNvSpPr>
            <a:spLocks noChangeArrowheads="1"/>
          </p:cNvSpPr>
          <p:nvPr/>
        </p:nvSpPr>
        <p:spPr bwMode="auto">
          <a:xfrm flipH="1">
            <a:off x="4343400" y="2743200"/>
            <a:ext cx="1217613" cy="1524000"/>
          </a:xfrm>
          <a:prstGeom prst="parallelogram">
            <a:avLst>
              <a:gd name="adj" fmla="val 25000"/>
            </a:avLst>
          </a:prstGeom>
          <a:solidFill>
            <a:schemeClr val="tx2"/>
          </a:solidFill>
          <a:ln w="9525">
            <a:solidFill>
              <a:schemeClr val="tx1"/>
            </a:solidFill>
            <a:miter lim="800000"/>
            <a:headEnd/>
            <a:tailEnd/>
          </a:ln>
        </p:spPr>
        <p:txBody>
          <a:bodyPr wrap="none" anchor="ctr"/>
          <a:lstStyle/>
          <a:p>
            <a:endParaRPr lang="en-US"/>
          </a:p>
        </p:txBody>
      </p:sp>
      <p:sp>
        <p:nvSpPr>
          <p:cNvPr id="47113" name="AutoShape 26"/>
          <p:cNvSpPr>
            <a:spLocks noChangeArrowheads="1"/>
          </p:cNvSpPr>
          <p:nvPr/>
        </p:nvSpPr>
        <p:spPr bwMode="auto">
          <a:xfrm flipV="1">
            <a:off x="4038600" y="2743200"/>
            <a:ext cx="1214438"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noFill/>
            <a:miter lim="800000"/>
            <a:headEnd/>
            <a:tailEnd/>
          </a:ln>
        </p:spPr>
        <p:txBody>
          <a:bodyPr wrap="none" anchor="ctr"/>
          <a:lstStyle/>
          <a:p>
            <a:endParaRPr lang="en-US"/>
          </a:p>
        </p:txBody>
      </p:sp>
      <p:sp>
        <p:nvSpPr>
          <p:cNvPr id="47115" name="Freeform 29"/>
          <p:cNvSpPr>
            <a:spLocks/>
          </p:cNvSpPr>
          <p:nvPr/>
        </p:nvSpPr>
        <p:spPr bwMode="auto">
          <a:xfrm>
            <a:off x="4267200" y="3048000"/>
            <a:ext cx="838200" cy="5334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47116" name="Line 10"/>
          <p:cNvSpPr>
            <a:spLocks noChangeShapeType="1"/>
          </p:cNvSpPr>
          <p:nvPr/>
        </p:nvSpPr>
        <p:spPr bwMode="auto">
          <a:xfrm>
            <a:off x="533400" y="3048000"/>
            <a:ext cx="3733800" cy="0"/>
          </a:xfrm>
          <a:prstGeom prst="line">
            <a:avLst/>
          </a:prstGeom>
          <a:noFill/>
          <a:ln w="9525">
            <a:solidFill>
              <a:srgbClr val="0070C0"/>
            </a:solidFill>
            <a:round/>
            <a:headEnd/>
            <a:tailEnd/>
          </a:ln>
        </p:spPr>
        <p:txBody>
          <a:bodyPr wrap="none" anchor="ctr"/>
          <a:lstStyle/>
          <a:p>
            <a:endParaRPr lang="en-US"/>
          </a:p>
        </p:txBody>
      </p:sp>
      <p:sp>
        <p:nvSpPr>
          <p:cNvPr id="21" name="Title 4"/>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tx2"/>
                </a:solidFill>
                <a:effectLst>
                  <a:outerShdw blurRad="38100" dist="38100" dir="2700000" algn="tl">
                    <a:srgbClr val="000000">
                      <a:alpha val="43137"/>
                    </a:srgbClr>
                  </a:outerShdw>
                </a:effectLst>
                <a:latin typeface="+mj-lt"/>
                <a:ea typeface="+mj-ea"/>
                <a:cs typeface="+mj-cs"/>
              </a:rPr>
              <a:t>Filter</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11"/>
          <p:cNvSpPr>
            <a:spLocks noChangeArrowheads="1"/>
          </p:cNvSpPr>
          <p:nvPr/>
        </p:nvSpPr>
        <p:spPr bwMode="auto">
          <a:xfrm rot="10800000">
            <a:off x="1905000" y="38862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3" name="Group 12"/>
          <p:cNvGrpSpPr>
            <a:grpSpLocks/>
          </p:cNvGrpSpPr>
          <p:nvPr/>
        </p:nvGrpSpPr>
        <p:grpSpPr bwMode="auto">
          <a:xfrm>
            <a:off x="1371600" y="3733800"/>
            <a:ext cx="6781800" cy="1524000"/>
            <a:chOff x="720" y="2160"/>
            <a:chExt cx="4272" cy="960"/>
          </a:xfrm>
        </p:grpSpPr>
        <p:grpSp>
          <p:nvGrpSpPr>
            <p:cNvPr id="4" name="Group 13"/>
            <p:cNvGrpSpPr>
              <a:grpSpLocks/>
            </p:cNvGrpSpPr>
            <p:nvPr/>
          </p:nvGrpSpPr>
          <p:grpSpPr bwMode="auto">
            <a:xfrm>
              <a:off x="720" y="2160"/>
              <a:ext cx="4272" cy="960"/>
              <a:chOff x="720" y="2160"/>
              <a:chExt cx="4272" cy="960"/>
            </a:xfrm>
          </p:grpSpPr>
          <p:sp>
            <p:nvSpPr>
              <p:cNvPr id="48147"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48148"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2"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48150"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48144"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8145"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48146"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8149" name="Text Box 21"/>
          <p:cNvSpPr txBox="1">
            <a:spLocks noChangeArrowheads="1"/>
          </p:cNvSpPr>
          <p:nvPr/>
        </p:nvSpPr>
        <p:spPr bwMode="auto">
          <a:xfrm>
            <a:off x="3657600" y="1981200"/>
            <a:ext cx="2467150" cy="830997"/>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Transition </a:t>
            </a:r>
            <a:r>
              <a:rPr lang="en-US" sz="2400" dirty="0" smtClean="0">
                <a:effectLst>
                  <a:outerShdw blurRad="38100" dist="38100" dir="2700000" algn="tl">
                    <a:srgbClr val="C0C0C0"/>
                  </a:outerShdw>
                </a:effectLst>
                <a:latin typeface="Arial" pitchFamily="34" charset="0"/>
                <a:cs typeface="Arial" pitchFamily="34" charset="0"/>
              </a:rPr>
              <a:t>Zones</a:t>
            </a:r>
          </a:p>
          <a:p>
            <a:pPr algn="ctr" eaLnBrk="0" hangingPunct="0">
              <a:defRPr/>
            </a:pPr>
            <a:r>
              <a:rPr lang="en-US" sz="2400" dirty="0" smtClean="0">
                <a:effectLst>
                  <a:outerShdw blurRad="38100" dist="38100" dir="2700000" algn="tl">
                    <a:srgbClr val="C0C0C0"/>
                  </a:outerShdw>
                </a:effectLst>
                <a:latin typeface="Arial" pitchFamily="34" charset="0"/>
                <a:cs typeface="Arial" pitchFamily="34" charset="0"/>
              </a:rPr>
              <a:t>(Filters)</a:t>
            </a:r>
            <a:endParaRPr lang="en-US" sz="2400" dirty="0">
              <a:effectLst>
                <a:outerShdw blurRad="38100" dist="38100" dir="2700000" algn="tl">
                  <a:srgbClr val="C0C0C0"/>
                </a:outerShdw>
              </a:effectLst>
              <a:latin typeface="Arial" pitchFamily="34" charset="0"/>
              <a:cs typeface="Arial" pitchFamily="34" charset="0"/>
            </a:endParaRPr>
          </a:p>
        </p:txBody>
      </p:sp>
      <p:sp>
        <p:nvSpPr>
          <p:cNvPr id="48133" name="Line 22"/>
          <p:cNvSpPr>
            <a:spLocks noChangeShapeType="1"/>
          </p:cNvSpPr>
          <p:nvPr/>
        </p:nvSpPr>
        <p:spPr bwMode="auto">
          <a:xfrm>
            <a:off x="4953000" y="2743200"/>
            <a:ext cx="381000" cy="914400"/>
          </a:xfrm>
          <a:prstGeom prst="line">
            <a:avLst/>
          </a:prstGeom>
          <a:noFill/>
          <a:ln w="9525">
            <a:solidFill>
              <a:schemeClr val="tx1"/>
            </a:solidFill>
            <a:round/>
            <a:headEnd/>
            <a:tailEnd type="triangle" w="med" len="med"/>
          </a:ln>
        </p:spPr>
        <p:txBody>
          <a:bodyPr wrap="none" anchor="ctr"/>
          <a:lstStyle/>
          <a:p>
            <a:endParaRPr lang="en-US"/>
          </a:p>
        </p:txBody>
      </p:sp>
      <p:sp>
        <p:nvSpPr>
          <p:cNvPr id="48134" name="Line 23"/>
          <p:cNvSpPr>
            <a:spLocks noChangeShapeType="1"/>
          </p:cNvSpPr>
          <p:nvPr/>
        </p:nvSpPr>
        <p:spPr bwMode="auto">
          <a:xfrm flipH="1">
            <a:off x="457200" y="5257800"/>
            <a:ext cx="914400" cy="0"/>
          </a:xfrm>
          <a:prstGeom prst="line">
            <a:avLst/>
          </a:prstGeom>
          <a:noFill/>
          <a:ln w="9525">
            <a:solidFill>
              <a:srgbClr val="996633"/>
            </a:solidFill>
            <a:round/>
            <a:headEnd/>
            <a:tailEnd/>
          </a:ln>
        </p:spPr>
        <p:txBody>
          <a:bodyPr wrap="none" anchor="ctr"/>
          <a:lstStyle/>
          <a:p>
            <a:endParaRPr lang="en-US"/>
          </a:p>
        </p:txBody>
      </p:sp>
      <p:sp>
        <p:nvSpPr>
          <p:cNvPr id="48135" name="Line 24"/>
          <p:cNvSpPr>
            <a:spLocks noChangeShapeType="1"/>
          </p:cNvSpPr>
          <p:nvPr/>
        </p:nvSpPr>
        <p:spPr bwMode="auto">
          <a:xfrm>
            <a:off x="8153400" y="5257800"/>
            <a:ext cx="990600" cy="0"/>
          </a:xfrm>
          <a:prstGeom prst="line">
            <a:avLst/>
          </a:prstGeom>
          <a:noFill/>
          <a:ln w="9525">
            <a:solidFill>
              <a:srgbClr val="996633"/>
            </a:solidFill>
            <a:round/>
            <a:headEnd/>
            <a:tailEnd/>
          </a:ln>
        </p:spPr>
        <p:txBody>
          <a:bodyPr wrap="none" anchor="ctr"/>
          <a:lstStyle/>
          <a:p>
            <a:endParaRPr lang="en-US"/>
          </a:p>
        </p:txBody>
      </p:sp>
      <p:sp>
        <p:nvSpPr>
          <p:cNvPr id="48136" name="AutoShape 25"/>
          <p:cNvSpPr>
            <a:spLocks noChangeArrowheads="1"/>
          </p:cNvSpPr>
          <p:nvPr/>
        </p:nvSpPr>
        <p:spPr bwMode="auto">
          <a:xfrm>
            <a:off x="3886200" y="3733800"/>
            <a:ext cx="1600200" cy="1524000"/>
          </a:xfrm>
          <a:prstGeom prst="parallelogram">
            <a:avLst>
              <a:gd name="adj" fmla="val 26250"/>
            </a:avLst>
          </a:prstGeom>
          <a:solidFill>
            <a:schemeClr val="tx2"/>
          </a:solidFill>
          <a:ln w="9525">
            <a:solidFill>
              <a:schemeClr val="tx1"/>
            </a:solidFill>
            <a:miter lim="800000"/>
            <a:headEnd/>
            <a:tailEnd/>
          </a:ln>
        </p:spPr>
        <p:txBody>
          <a:bodyPr wrap="none" anchor="ctr"/>
          <a:lstStyle/>
          <a:p>
            <a:endParaRPr lang="en-US"/>
          </a:p>
        </p:txBody>
      </p:sp>
      <p:sp>
        <p:nvSpPr>
          <p:cNvPr id="48137" name="AutoShape 26"/>
          <p:cNvSpPr>
            <a:spLocks noChangeArrowheads="1"/>
          </p:cNvSpPr>
          <p:nvPr/>
        </p:nvSpPr>
        <p:spPr bwMode="auto">
          <a:xfrm flipH="1">
            <a:off x="4267200" y="3733800"/>
            <a:ext cx="1600200" cy="1524000"/>
          </a:xfrm>
          <a:prstGeom prst="parallelogram">
            <a:avLst>
              <a:gd name="adj" fmla="val 26250"/>
            </a:avLst>
          </a:prstGeom>
          <a:solidFill>
            <a:schemeClr val="tx2"/>
          </a:solidFill>
          <a:ln w="9525">
            <a:solidFill>
              <a:schemeClr val="tx1"/>
            </a:solidFill>
            <a:miter lim="800000"/>
            <a:headEnd/>
            <a:tailEnd/>
          </a:ln>
        </p:spPr>
        <p:txBody>
          <a:bodyPr wrap="none" anchor="ctr"/>
          <a:lstStyle/>
          <a:p>
            <a:endParaRPr lang="en-US"/>
          </a:p>
        </p:txBody>
      </p:sp>
      <p:sp>
        <p:nvSpPr>
          <p:cNvPr id="48138" name="AutoShape 27"/>
          <p:cNvSpPr>
            <a:spLocks noChangeArrowheads="1"/>
          </p:cNvSpPr>
          <p:nvPr/>
        </p:nvSpPr>
        <p:spPr bwMode="auto">
          <a:xfrm flipV="1">
            <a:off x="4191000" y="3733800"/>
            <a:ext cx="13716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050"/>
          </a:solidFill>
          <a:ln w="9525">
            <a:solidFill>
              <a:schemeClr val="accent1"/>
            </a:solidFill>
            <a:miter lim="800000"/>
            <a:headEnd/>
            <a:tailEnd/>
          </a:ln>
        </p:spPr>
        <p:txBody>
          <a:bodyPr wrap="none" anchor="ctr"/>
          <a:lstStyle/>
          <a:p>
            <a:endParaRPr lang="en-US"/>
          </a:p>
        </p:txBody>
      </p:sp>
      <p:sp>
        <p:nvSpPr>
          <p:cNvPr id="48139" name="Line 28"/>
          <p:cNvSpPr>
            <a:spLocks noChangeShapeType="1"/>
          </p:cNvSpPr>
          <p:nvPr/>
        </p:nvSpPr>
        <p:spPr bwMode="auto">
          <a:xfrm flipH="1">
            <a:off x="4419600" y="2743200"/>
            <a:ext cx="304800" cy="914400"/>
          </a:xfrm>
          <a:prstGeom prst="line">
            <a:avLst/>
          </a:prstGeom>
          <a:noFill/>
          <a:ln w="9525">
            <a:solidFill>
              <a:schemeClr val="tx1"/>
            </a:solidFill>
            <a:round/>
            <a:headEnd/>
            <a:tailEnd type="triangle" w="med" len="med"/>
          </a:ln>
        </p:spPr>
        <p:txBody>
          <a:bodyPr wrap="none" anchor="ctr"/>
          <a:lstStyle/>
          <a:p>
            <a:endParaRPr lang="en-US"/>
          </a:p>
        </p:txBody>
      </p:sp>
      <p:sp>
        <p:nvSpPr>
          <p:cNvPr id="48141" name="Line 10"/>
          <p:cNvSpPr>
            <a:spLocks noChangeShapeType="1"/>
          </p:cNvSpPr>
          <p:nvPr/>
        </p:nvSpPr>
        <p:spPr bwMode="auto">
          <a:xfrm>
            <a:off x="685800" y="4038600"/>
            <a:ext cx="3505200" cy="0"/>
          </a:xfrm>
          <a:prstGeom prst="line">
            <a:avLst/>
          </a:prstGeom>
          <a:noFill/>
          <a:ln w="9525">
            <a:solidFill>
              <a:srgbClr val="0070C0"/>
            </a:solidFill>
            <a:round/>
            <a:headEnd/>
            <a:tailEnd/>
          </a:ln>
        </p:spPr>
        <p:txBody>
          <a:bodyPr wrap="none" anchor="ctr"/>
          <a:lstStyle/>
          <a:p>
            <a:endParaRPr lang="en-US"/>
          </a:p>
        </p:txBody>
      </p:sp>
      <p:sp>
        <p:nvSpPr>
          <p:cNvPr id="48142" name="Freeform 28"/>
          <p:cNvSpPr>
            <a:spLocks/>
          </p:cNvSpPr>
          <p:nvPr/>
        </p:nvSpPr>
        <p:spPr bwMode="auto">
          <a:xfrm>
            <a:off x="4495800" y="4038600"/>
            <a:ext cx="838200" cy="2286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23" name="Title 4"/>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tx2"/>
                </a:solidFill>
                <a:effectLst>
                  <a:outerShdw blurRad="38100" dist="38100" dir="2700000" algn="tl">
                    <a:srgbClr val="000000">
                      <a:alpha val="43137"/>
                    </a:srgbClr>
                  </a:outerShdw>
                </a:effectLst>
                <a:latin typeface="+mj-lt"/>
                <a:ea typeface="+mj-ea"/>
                <a:cs typeface="+mj-cs"/>
              </a:rPr>
              <a:t>Transition Zones (Filters)</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Prevention of Piping by Filters</a:t>
            </a:r>
            <a:endParaRPr lang="en-US" sz="4000" b="1" dirty="0">
              <a:effectLst>
                <a:outerShdw blurRad="38100" dist="38100" dir="2700000" algn="tl">
                  <a:srgbClr val="000000">
                    <a:alpha val="43137"/>
                  </a:srgbClr>
                </a:outerShdw>
              </a:effectLst>
            </a:endParaRPr>
          </a:p>
        </p:txBody>
      </p:sp>
      <p:pic>
        <p:nvPicPr>
          <p:cNvPr id="234498" name="Picture 2"/>
          <p:cNvPicPr>
            <a:picLocks noGrp="1" noChangeAspect="1" noChangeArrowheads="1"/>
          </p:cNvPicPr>
          <p:nvPr>
            <p:ph idx="1"/>
          </p:nvPr>
        </p:nvPicPr>
        <p:blipFill>
          <a:blip r:embed="rId2" cstate="print"/>
          <a:srcRect/>
          <a:stretch>
            <a:fillRect/>
          </a:stretch>
        </p:blipFill>
        <p:spPr bwMode="auto">
          <a:xfrm>
            <a:off x="1167710" y="1524000"/>
            <a:ext cx="6830316"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10"/>
          <p:cNvSpPr>
            <a:spLocks noChangeShapeType="1"/>
          </p:cNvSpPr>
          <p:nvPr/>
        </p:nvSpPr>
        <p:spPr bwMode="auto">
          <a:xfrm>
            <a:off x="457200" y="3505200"/>
            <a:ext cx="2895600" cy="1588"/>
          </a:xfrm>
          <a:prstGeom prst="line">
            <a:avLst/>
          </a:prstGeom>
          <a:noFill/>
          <a:ln w="9525">
            <a:solidFill>
              <a:srgbClr val="0070C0"/>
            </a:solidFill>
            <a:round/>
            <a:headEnd/>
            <a:tailEnd/>
          </a:ln>
        </p:spPr>
        <p:txBody>
          <a:bodyPr wrap="none" anchor="ctr"/>
          <a:lstStyle/>
          <a:p>
            <a:endParaRPr lang="en-US"/>
          </a:p>
        </p:txBody>
      </p:sp>
      <p:sp>
        <p:nvSpPr>
          <p:cNvPr id="50179" name="AutoShape 11"/>
          <p:cNvSpPr>
            <a:spLocks noChangeArrowheads="1"/>
          </p:cNvSpPr>
          <p:nvPr/>
        </p:nvSpPr>
        <p:spPr bwMode="auto">
          <a:xfrm rot="10800000">
            <a:off x="1676400" y="33528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143000" y="32004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50192"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50193"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50194"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50195"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50189"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50190"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50191"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5077" name="Text Box 21"/>
          <p:cNvSpPr txBox="1">
            <a:spLocks noChangeArrowheads="1"/>
          </p:cNvSpPr>
          <p:nvPr/>
        </p:nvSpPr>
        <p:spPr bwMode="auto">
          <a:xfrm>
            <a:off x="7391400" y="2743200"/>
            <a:ext cx="1503363" cy="4619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Toe Drain</a:t>
            </a:r>
          </a:p>
        </p:txBody>
      </p:sp>
      <p:sp>
        <p:nvSpPr>
          <p:cNvPr id="50182" name="Line 22"/>
          <p:cNvSpPr>
            <a:spLocks noChangeShapeType="1"/>
          </p:cNvSpPr>
          <p:nvPr/>
        </p:nvSpPr>
        <p:spPr bwMode="auto">
          <a:xfrm flipH="1">
            <a:off x="7696200" y="3200400"/>
            <a:ext cx="457200" cy="1219200"/>
          </a:xfrm>
          <a:prstGeom prst="line">
            <a:avLst/>
          </a:prstGeom>
          <a:noFill/>
          <a:ln w="9525">
            <a:solidFill>
              <a:schemeClr val="tx1"/>
            </a:solidFill>
            <a:round/>
            <a:headEnd/>
            <a:tailEnd type="triangle" w="med" len="med"/>
          </a:ln>
        </p:spPr>
        <p:txBody>
          <a:bodyPr wrap="none" anchor="ctr"/>
          <a:lstStyle/>
          <a:p>
            <a:endParaRPr lang="en-US"/>
          </a:p>
        </p:txBody>
      </p:sp>
      <p:sp>
        <p:nvSpPr>
          <p:cNvPr id="50183" name="Line 23"/>
          <p:cNvSpPr>
            <a:spLocks noChangeShapeType="1"/>
          </p:cNvSpPr>
          <p:nvPr/>
        </p:nvSpPr>
        <p:spPr bwMode="auto">
          <a:xfrm flipH="1">
            <a:off x="228600" y="4724400"/>
            <a:ext cx="914400" cy="0"/>
          </a:xfrm>
          <a:prstGeom prst="line">
            <a:avLst/>
          </a:prstGeom>
          <a:noFill/>
          <a:ln w="9525">
            <a:solidFill>
              <a:srgbClr val="0070C0"/>
            </a:solidFill>
            <a:round/>
            <a:headEnd/>
            <a:tailEnd/>
          </a:ln>
        </p:spPr>
        <p:txBody>
          <a:bodyPr wrap="none" anchor="ctr"/>
          <a:lstStyle/>
          <a:p>
            <a:endParaRPr lang="en-US"/>
          </a:p>
        </p:txBody>
      </p:sp>
      <p:sp>
        <p:nvSpPr>
          <p:cNvPr id="50184" name="Line 24"/>
          <p:cNvSpPr>
            <a:spLocks noChangeShapeType="1"/>
          </p:cNvSpPr>
          <p:nvPr/>
        </p:nvSpPr>
        <p:spPr bwMode="auto">
          <a:xfrm>
            <a:off x="7924800" y="4724400"/>
            <a:ext cx="990600" cy="0"/>
          </a:xfrm>
          <a:prstGeom prst="line">
            <a:avLst/>
          </a:prstGeom>
          <a:noFill/>
          <a:ln w="9525">
            <a:solidFill>
              <a:srgbClr val="996633"/>
            </a:solidFill>
            <a:round/>
            <a:headEnd/>
            <a:tailEnd/>
          </a:ln>
        </p:spPr>
        <p:txBody>
          <a:bodyPr wrap="none" anchor="ctr"/>
          <a:lstStyle/>
          <a:p>
            <a:endParaRPr lang="en-US"/>
          </a:p>
        </p:txBody>
      </p:sp>
      <p:sp>
        <p:nvSpPr>
          <p:cNvPr id="50185" name="AutoShape 25"/>
          <p:cNvSpPr>
            <a:spLocks noChangeArrowheads="1"/>
          </p:cNvSpPr>
          <p:nvPr/>
        </p:nvSpPr>
        <p:spPr bwMode="auto">
          <a:xfrm>
            <a:off x="7391400" y="4419600"/>
            <a:ext cx="533400" cy="304800"/>
          </a:xfrm>
          <a:prstGeom prst="rtTriangle">
            <a:avLst/>
          </a:prstGeom>
          <a:solidFill>
            <a:srgbClr val="FFC000"/>
          </a:solidFill>
          <a:ln w="9525">
            <a:noFill/>
            <a:miter lim="800000"/>
            <a:headEnd/>
            <a:tailEnd/>
          </a:ln>
        </p:spPr>
        <p:txBody>
          <a:bodyPr wrap="none" anchor="ctr"/>
          <a:lstStyle/>
          <a:p>
            <a:endParaRPr lang="en-US"/>
          </a:p>
        </p:txBody>
      </p:sp>
      <p:sp>
        <p:nvSpPr>
          <p:cNvPr id="50187" name="Freeform 29"/>
          <p:cNvSpPr>
            <a:spLocks/>
          </p:cNvSpPr>
          <p:nvPr/>
        </p:nvSpPr>
        <p:spPr bwMode="auto">
          <a:xfrm>
            <a:off x="3352800" y="3505200"/>
            <a:ext cx="4038600" cy="11430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20"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Toe Drain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Freeform 2"/>
          <p:cNvSpPr>
            <a:spLocks/>
          </p:cNvSpPr>
          <p:nvPr/>
        </p:nvSpPr>
        <p:spPr bwMode="auto">
          <a:xfrm>
            <a:off x="2840038" y="2395537"/>
            <a:ext cx="1447800" cy="1828800"/>
          </a:xfrm>
          <a:custGeom>
            <a:avLst/>
            <a:gdLst/>
            <a:ahLst/>
            <a:cxnLst>
              <a:cxn ang="0">
                <a:pos x="0" y="1152"/>
              </a:cxn>
              <a:cxn ang="0">
                <a:pos x="768" y="1152"/>
              </a:cxn>
              <a:cxn ang="0">
                <a:pos x="912" y="0"/>
              </a:cxn>
              <a:cxn ang="0">
                <a:pos x="0" y="0"/>
              </a:cxn>
              <a:cxn ang="0">
                <a:pos x="0" y="1152"/>
              </a:cxn>
            </a:cxnLst>
            <a:rect l="0" t="0" r="r" b="b"/>
            <a:pathLst>
              <a:path w="912" h="1152">
                <a:moveTo>
                  <a:pt x="0" y="1152"/>
                </a:moveTo>
                <a:lnTo>
                  <a:pt x="768" y="1152"/>
                </a:lnTo>
                <a:lnTo>
                  <a:pt x="912" y="0"/>
                </a:lnTo>
                <a:lnTo>
                  <a:pt x="0" y="0"/>
                </a:lnTo>
                <a:lnTo>
                  <a:pt x="0" y="1152"/>
                </a:lnTo>
                <a:close/>
              </a:path>
            </a:pathLst>
          </a:custGeom>
          <a:solidFill>
            <a:srgbClr val="99CCFF"/>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36547" name="Freeform 3"/>
          <p:cNvSpPr>
            <a:spLocks noChangeAspect="1"/>
          </p:cNvSpPr>
          <p:nvPr/>
        </p:nvSpPr>
        <p:spPr bwMode="auto">
          <a:xfrm>
            <a:off x="2846388" y="4346575"/>
            <a:ext cx="4992687" cy="868362"/>
          </a:xfrm>
          <a:custGeom>
            <a:avLst/>
            <a:gdLst/>
            <a:ahLst/>
            <a:cxnLst>
              <a:cxn ang="0">
                <a:pos x="0" y="0"/>
              </a:cxn>
              <a:cxn ang="0">
                <a:pos x="420" y="9"/>
              </a:cxn>
              <a:cxn ang="0">
                <a:pos x="637" y="20"/>
              </a:cxn>
              <a:cxn ang="0">
                <a:pos x="703" y="14"/>
              </a:cxn>
              <a:cxn ang="0">
                <a:pos x="1130" y="59"/>
              </a:cxn>
              <a:cxn ang="0">
                <a:pos x="1390" y="60"/>
              </a:cxn>
              <a:cxn ang="0">
                <a:pos x="1492" y="64"/>
              </a:cxn>
              <a:cxn ang="0">
                <a:pos x="2160" y="40"/>
              </a:cxn>
              <a:cxn ang="0">
                <a:pos x="2160" y="424"/>
              </a:cxn>
              <a:cxn ang="0">
                <a:pos x="0" y="424"/>
              </a:cxn>
              <a:cxn ang="0">
                <a:pos x="0" y="0"/>
              </a:cxn>
            </a:cxnLst>
            <a:rect l="0" t="0" r="r" b="b"/>
            <a:pathLst>
              <a:path w="2161" h="425">
                <a:moveTo>
                  <a:pt x="0" y="0"/>
                </a:moveTo>
                <a:lnTo>
                  <a:pt x="420" y="9"/>
                </a:lnTo>
                <a:lnTo>
                  <a:pt x="637" y="20"/>
                </a:lnTo>
                <a:lnTo>
                  <a:pt x="703" y="14"/>
                </a:lnTo>
                <a:lnTo>
                  <a:pt x="1130" y="59"/>
                </a:lnTo>
                <a:lnTo>
                  <a:pt x="1390" y="60"/>
                </a:lnTo>
                <a:lnTo>
                  <a:pt x="1492" y="64"/>
                </a:lnTo>
                <a:lnTo>
                  <a:pt x="2160" y="40"/>
                </a:lnTo>
                <a:lnTo>
                  <a:pt x="2160" y="424"/>
                </a:lnTo>
                <a:lnTo>
                  <a:pt x="0" y="424"/>
                </a:lnTo>
                <a:lnTo>
                  <a:pt x="0" y="0"/>
                </a:lnTo>
              </a:path>
            </a:pathLst>
          </a:custGeom>
          <a:gradFill rotWithShape="0">
            <a:gsLst>
              <a:gs pos="0">
                <a:srgbClr val="CC9900"/>
              </a:gs>
              <a:gs pos="100000">
                <a:srgbClr val="969696"/>
              </a:gs>
            </a:gsLst>
            <a:lin ang="5400000" scaled="1"/>
          </a:gradFill>
          <a:ln w="12700" cap="rnd" cmpd="sng">
            <a:solidFill>
              <a:schemeClr val="bg1"/>
            </a:solidFill>
            <a:prstDash val="solid"/>
            <a:round/>
            <a:headEnd/>
            <a:tailEnd/>
          </a:ln>
          <a:effectLst/>
        </p:spPr>
        <p:txBody>
          <a:bodyPr/>
          <a:lstStyle/>
          <a:p>
            <a:endParaRPr lang="en-US"/>
          </a:p>
        </p:txBody>
      </p:sp>
      <p:sp>
        <p:nvSpPr>
          <p:cNvPr id="236548" name="Rectangle 4"/>
          <p:cNvSpPr>
            <a:spLocks noChangeAspect="1" noChangeArrowheads="1"/>
          </p:cNvSpPr>
          <p:nvPr/>
        </p:nvSpPr>
        <p:spPr bwMode="auto">
          <a:xfrm>
            <a:off x="874713" y="4573587"/>
            <a:ext cx="1792287" cy="504825"/>
          </a:xfrm>
          <a:prstGeom prst="rect">
            <a:avLst/>
          </a:prstGeom>
          <a:noFill/>
          <a:ln w="9525">
            <a:noFill/>
            <a:miter lim="800000"/>
            <a:headEnd/>
            <a:tailEnd/>
          </a:ln>
          <a:effectLst/>
        </p:spPr>
        <p:txBody>
          <a:bodyPr lIns="92075" tIns="46038" rIns="92075" bIns="46038"/>
          <a:lstStyle/>
          <a:p>
            <a:pPr>
              <a:lnSpc>
                <a:spcPct val="110000"/>
              </a:lnSpc>
            </a:pPr>
            <a:r>
              <a:rPr lang="en-US" sz="1400" b="1"/>
              <a:t>Inspection Gallery</a:t>
            </a:r>
          </a:p>
          <a:p>
            <a:pPr>
              <a:lnSpc>
                <a:spcPct val="110000"/>
              </a:lnSpc>
            </a:pPr>
            <a:endParaRPr lang="en-US" sz="1400" b="1"/>
          </a:p>
        </p:txBody>
      </p:sp>
      <p:sp>
        <p:nvSpPr>
          <p:cNvPr id="236549" name="Freeform 5"/>
          <p:cNvSpPr>
            <a:spLocks noChangeAspect="1"/>
          </p:cNvSpPr>
          <p:nvPr/>
        </p:nvSpPr>
        <p:spPr bwMode="auto">
          <a:xfrm>
            <a:off x="2846388" y="4203700"/>
            <a:ext cx="4991100" cy="301625"/>
          </a:xfrm>
          <a:custGeom>
            <a:avLst/>
            <a:gdLst/>
            <a:ahLst/>
            <a:cxnLst>
              <a:cxn ang="0">
                <a:pos x="600" y="104"/>
              </a:cxn>
              <a:cxn ang="0">
                <a:pos x="898" y="122"/>
              </a:cxn>
              <a:cxn ang="0">
                <a:pos x="1046" y="114"/>
              </a:cxn>
              <a:cxn ang="0">
                <a:pos x="1661" y="186"/>
              </a:cxn>
              <a:cxn ang="0">
                <a:pos x="2138" y="190"/>
              </a:cxn>
              <a:cxn ang="0">
                <a:pos x="2226" y="189"/>
              </a:cxn>
              <a:cxn ang="0">
                <a:pos x="3144" y="154"/>
              </a:cxn>
              <a:cxn ang="0">
                <a:pos x="3144" y="77"/>
              </a:cxn>
              <a:cxn ang="0">
                <a:pos x="2329" y="58"/>
              </a:cxn>
              <a:cxn ang="0">
                <a:pos x="1316" y="46"/>
              </a:cxn>
              <a:cxn ang="0">
                <a:pos x="984" y="32"/>
              </a:cxn>
              <a:cxn ang="0">
                <a:pos x="828" y="12"/>
              </a:cxn>
              <a:cxn ang="0">
                <a:pos x="0" y="0"/>
              </a:cxn>
              <a:cxn ang="0">
                <a:pos x="0" y="90"/>
              </a:cxn>
              <a:cxn ang="0">
                <a:pos x="600" y="104"/>
              </a:cxn>
            </a:cxnLst>
            <a:rect l="0" t="0" r="r" b="b"/>
            <a:pathLst>
              <a:path w="3144" h="190">
                <a:moveTo>
                  <a:pt x="600" y="104"/>
                </a:moveTo>
                <a:lnTo>
                  <a:pt x="898" y="122"/>
                </a:lnTo>
                <a:lnTo>
                  <a:pt x="1046" y="114"/>
                </a:lnTo>
                <a:lnTo>
                  <a:pt x="1661" y="186"/>
                </a:lnTo>
                <a:lnTo>
                  <a:pt x="2138" y="190"/>
                </a:lnTo>
                <a:lnTo>
                  <a:pt x="2226" y="189"/>
                </a:lnTo>
                <a:lnTo>
                  <a:pt x="3144" y="154"/>
                </a:lnTo>
                <a:lnTo>
                  <a:pt x="3144" y="77"/>
                </a:lnTo>
                <a:lnTo>
                  <a:pt x="2329" y="58"/>
                </a:lnTo>
                <a:lnTo>
                  <a:pt x="1316" y="46"/>
                </a:lnTo>
                <a:lnTo>
                  <a:pt x="984" y="32"/>
                </a:lnTo>
                <a:lnTo>
                  <a:pt x="828" y="12"/>
                </a:lnTo>
                <a:lnTo>
                  <a:pt x="0" y="0"/>
                </a:lnTo>
                <a:lnTo>
                  <a:pt x="0" y="90"/>
                </a:lnTo>
                <a:lnTo>
                  <a:pt x="600" y="104"/>
                </a:lnTo>
              </a:path>
            </a:pathLst>
          </a:custGeom>
          <a:solidFill>
            <a:srgbClr val="00CC00"/>
          </a:solidFill>
          <a:ln w="12700" cap="rnd" cmpd="sng">
            <a:solidFill>
              <a:schemeClr val="bg1"/>
            </a:solidFill>
            <a:prstDash val="solid"/>
            <a:round/>
            <a:headEnd/>
            <a:tailEnd/>
          </a:ln>
          <a:effectLst/>
        </p:spPr>
        <p:txBody>
          <a:bodyPr/>
          <a:lstStyle/>
          <a:p>
            <a:endParaRPr lang="en-US"/>
          </a:p>
        </p:txBody>
      </p:sp>
      <p:sp>
        <p:nvSpPr>
          <p:cNvPr id="236550" name="Rectangle 6"/>
          <p:cNvSpPr>
            <a:spLocks noChangeAspect="1" noChangeArrowheads="1"/>
          </p:cNvSpPr>
          <p:nvPr/>
        </p:nvSpPr>
        <p:spPr bwMode="auto">
          <a:xfrm>
            <a:off x="6254750" y="4097337"/>
            <a:ext cx="1577975" cy="244475"/>
          </a:xfrm>
          <a:prstGeom prst="rect">
            <a:avLst/>
          </a:prstGeom>
          <a:solidFill>
            <a:srgbClr val="99CCFF"/>
          </a:solidFill>
          <a:ln w="12700">
            <a:solidFill>
              <a:schemeClr val="bg1"/>
            </a:solidFill>
            <a:miter lim="800000"/>
            <a:headEnd type="none" w="sm" len="sm"/>
            <a:tailEnd type="none" w="sm" len="sm"/>
          </a:ln>
          <a:effectLst/>
        </p:spPr>
        <p:txBody>
          <a:bodyPr wrap="none" anchor="ctr"/>
          <a:lstStyle/>
          <a:p>
            <a:endParaRPr lang="en-US"/>
          </a:p>
        </p:txBody>
      </p:sp>
      <p:sp>
        <p:nvSpPr>
          <p:cNvPr id="236551" name="Freeform 7"/>
          <p:cNvSpPr>
            <a:spLocks noChangeAspect="1"/>
          </p:cNvSpPr>
          <p:nvPr/>
        </p:nvSpPr>
        <p:spPr bwMode="auto">
          <a:xfrm>
            <a:off x="3962400" y="1219200"/>
            <a:ext cx="2697163" cy="3517900"/>
          </a:xfrm>
          <a:custGeom>
            <a:avLst/>
            <a:gdLst/>
            <a:ahLst/>
            <a:cxnLst>
              <a:cxn ang="0">
                <a:pos x="0" y="1367"/>
              </a:cxn>
              <a:cxn ang="0">
                <a:pos x="0" y="1309"/>
              </a:cxn>
              <a:cxn ang="0">
                <a:pos x="12" y="1303"/>
              </a:cxn>
              <a:cxn ang="0">
                <a:pos x="175" y="149"/>
              </a:cxn>
              <a:cxn ang="0">
                <a:pos x="173" y="4"/>
              </a:cxn>
              <a:cxn ang="0">
                <a:pos x="187" y="5"/>
              </a:cxn>
              <a:cxn ang="0">
                <a:pos x="187" y="23"/>
              </a:cxn>
              <a:cxn ang="0">
                <a:pos x="291" y="24"/>
              </a:cxn>
              <a:cxn ang="0">
                <a:pos x="292" y="0"/>
              </a:cxn>
              <a:cxn ang="0">
                <a:pos x="301" y="1"/>
              </a:cxn>
              <a:cxn ang="0">
                <a:pos x="301" y="156"/>
              </a:cxn>
              <a:cxn ang="0">
                <a:pos x="303" y="190"/>
              </a:cxn>
              <a:cxn ang="0">
                <a:pos x="305" y="216"/>
              </a:cxn>
              <a:cxn ang="0">
                <a:pos x="317" y="275"/>
              </a:cxn>
              <a:cxn ang="0">
                <a:pos x="341" y="342"/>
              </a:cxn>
              <a:cxn ang="0">
                <a:pos x="369" y="392"/>
              </a:cxn>
              <a:cxn ang="0">
                <a:pos x="394" y="432"/>
              </a:cxn>
              <a:cxn ang="0">
                <a:pos x="401" y="442"/>
              </a:cxn>
              <a:cxn ang="0">
                <a:pos x="706" y="882"/>
              </a:cxn>
              <a:cxn ang="0">
                <a:pos x="777" y="984"/>
              </a:cxn>
              <a:cxn ang="0">
                <a:pos x="1029" y="1298"/>
              </a:cxn>
              <a:cxn ang="0">
                <a:pos x="1059" y="1301"/>
              </a:cxn>
              <a:cxn ang="0">
                <a:pos x="1061" y="1345"/>
              </a:cxn>
              <a:cxn ang="0">
                <a:pos x="943" y="1345"/>
              </a:cxn>
              <a:cxn ang="0">
                <a:pos x="937" y="1334"/>
              </a:cxn>
              <a:cxn ang="0">
                <a:pos x="785" y="1346"/>
              </a:cxn>
              <a:cxn ang="0">
                <a:pos x="685" y="1344"/>
              </a:cxn>
              <a:cxn ang="0">
                <a:pos x="534" y="1356"/>
              </a:cxn>
              <a:cxn ang="0">
                <a:pos x="414" y="1354"/>
              </a:cxn>
              <a:cxn ang="0">
                <a:pos x="365" y="1362"/>
              </a:cxn>
              <a:cxn ang="0">
                <a:pos x="343" y="1375"/>
              </a:cxn>
              <a:cxn ang="0">
                <a:pos x="235" y="1385"/>
              </a:cxn>
              <a:cxn ang="0">
                <a:pos x="203" y="1364"/>
              </a:cxn>
              <a:cxn ang="0">
                <a:pos x="0" y="1367"/>
              </a:cxn>
            </a:cxnLst>
            <a:rect l="0" t="0" r="r" b="b"/>
            <a:pathLst>
              <a:path w="1062" h="1386">
                <a:moveTo>
                  <a:pt x="0" y="1367"/>
                </a:moveTo>
                <a:lnTo>
                  <a:pt x="0" y="1309"/>
                </a:lnTo>
                <a:lnTo>
                  <a:pt x="12" y="1303"/>
                </a:lnTo>
                <a:lnTo>
                  <a:pt x="175" y="149"/>
                </a:lnTo>
                <a:lnTo>
                  <a:pt x="173" y="4"/>
                </a:lnTo>
                <a:lnTo>
                  <a:pt x="187" y="5"/>
                </a:lnTo>
                <a:lnTo>
                  <a:pt x="187" y="23"/>
                </a:lnTo>
                <a:lnTo>
                  <a:pt x="291" y="24"/>
                </a:lnTo>
                <a:lnTo>
                  <a:pt x="292" y="0"/>
                </a:lnTo>
                <a:lnTo>
                  <a:pt x="301" y="1"/>
                </a:lnTo>
                <a:lnTo>
                  <a:pt x="301" y="156"/>
                </a:lnTo>
                <a:lnTo>
                  <a:pt x="303" y="190"/>
                </a:lnTo>
                <a:lnTo>
                  <a:pt x="305" y="216"/>
                </a:lnTo>
                <a:lnTo>
                  <a:pt x="317" y="275"/>
                </a:lnTo>
                <a:lnTo>
                  <a:pt x="341" y="342"/>
                </a:lnTo>
                <a:lnTo>
                  <a:pt x="369" y="392"/>
                </a:lnTo>
                <a:lnTo>
                  <a:pt x="394" y="432"/>
                </a:lnTo>
                <a:lnTo>
                  <a:pt x="401" y="442"/>
                </a:lnTo>
                <a:lnTo>
                  <a:pt x="706" y="882"/>
                </a:lnTo>
                <a:lnTo>
                  <a:pt x="777" y="984"/>
                </a:lnTo>
                <a:lnTo>
                  <a:pt x="1029" y="1298"/>
                </a:lnTo>
                <a:lnTo>
                  <a:pt x="1059" y="1301"/>
                </a:lnTo>
                <a:lnTo>
                  <a:pt x="1061" y="1345"/>
                </a:lnTo>
                <a:lnTo>
                  <a:pt x="943" y="1345"/>
                </a:lnTo>
                <a:lnTo>
                  <a:pt x="937" y="1334"/>
                </a:lnTo>
                <a:lnTo>
                  <a:pt x="785" y="1346"/>
                </a:lnTo>
                <a:lnTo>
                  <a:pt x="685" y="1344"/>
                </a:lnTo>
                <a:lnTo>
                  <a:pt x="534" y="1356"/>
                </a:lnTo>
                <a:lnTo>
                  <a:pt x="414" y="1354"/>
                </a:lnTo>
                <a:lnTo>
                  <a:pt x="365" y="1362"/>
                </a:lnTo>
                <a:lnTo>
                  <a:pt x="343" y="1375"/>
                </a:lnTo>
                <a:lnTo>
                  <a:pt x="235" y="1385"/>
                </a:lnTo>
                <a:lnTo>
                  <a:pt x="203" y="1364"/>
                </a:lnTo>
                <a:lnTo>
                  <a:pt x="0" y="1367"/>
                </a:lnTo>
              </a:path>
            </a:pathLst>
          </a:custGeom>
          <a:gradFill rotWithShape="0">
            <a:gsLst>
              <a:gs pos="0">
                <a:srgbClr val="B2B2B2">
                  <a:gamma/>
                  <a:shade val="79608"/>
                  <a:invGamma/>
                </a:srgbClr>
              </a:gs>
              <a:gs pos="100000">
                <a:srgbClr val="B2B2B2"/>
              </a:gs>
            </a:gsLst>
            <a:lin ang="0" scaled="1"/>
          </a:gradFill>
          <a:ln w="12700" cap="rnd" cmpd="sng">
            <a:solidFill>
              <a:schemeClr val="bg1"/>
            </a:solidFill>
            <a:prstDash val="solid"/>
            <a:round/>
            <a:headEnd/>
            <a:tailEnd/>
          </a:ln>
          <a:effectLst/>
        </p:spPr>
        <p:txBody>
          <a:bodyPr/>
          <a:lstStyle/>
          <a:p>
            <a:endParaRPr lang="en-US"/>
          </a:p>
        </p:txBody>
      </p:sp>
      <p:sp>
        <p:nvSpPr>
          <p:cNvPr id="236552" name="Line 8"/>
          <p:cNvSpPr>
            <a:spLocks noChangeAspect="1" noChangeShapeType="1"/>
          </p:cNvSpPr>
          <p:nvPr/>
        </p:nvSpPr>
        <p:spPr bwMode="auto">
          <a:xfrm flipV="1">
            <a:off x="4310063" y="4400550"/>
            <a:ext cx="101600" cy="282575"/>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236553" name="Line 9"/>
          <p:cNvSpPr>
            <a:spLocks noChangeAspect="1" noChangeShapeType="1"/>
          </p:cNvSpPr>
          <p:nvPr/>
        </p:nvSpPr>
        <p:spPr bwMode="auto">
          <a:xfrm>
            <a:off x="4525963" y="4418012"/>
            <a:ext cx="93662" cy="31115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236554" name="Line 10"/>
          <p:cNvSpPr>
            <a:spLocks noChangeAspect="1" noChangeShapeType="1"/>
          </p:cNvSpPr>
          <p:nvPr/>
        </p:nvSpPr>
        <p:spPr bwMode="auto">
          <a:xfrm>
            <a:off x="4518025" y="4418012"/>
            <a:ext cx="96838" cy="31115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236555" name="Rectangle 11"/>
          <p:cNvSpPr>
            <a:spLocks noChangeAspect="1" noChangeArrowheads="1"/>
          </p:cNvSpPr>
          <p:nvPr/>
        </p:nvSpPr>
        <p:spPr bwMode="auto">
          <a:xfrm>
            <a:off x="3006725" y="3635375"/>
            <a:ext cx="865188" cy="268287"/>
          </a:xfrm>
          <a:prstGeom prst="rect">
            <a:avLst/>
          </a:prstGeom>
          <a:noFill/>
          <a:ln w="9525">
            <a:noFill/>
            <a:miter lim="800000"/>
            <a:headEnd/>
            <a:tailEnd/>
          </a:ln>
          <a:effectLst/>
        </p:spPr>
        <p:txBody>
          <a:bodyPr lIns="92075" tIns="46038" rIns="92075" bIns="46038"/>
          <a:lstStyle/>
          <a:p>
            <a:r>
              <a:rPr lang="en-US" sz="1400" b="1"/>
              <a:t>Flow</a:t>
            </a:r>
          </a:p>
        </p:txBody>
      </p:sp>
      <p:sp>
        <p:nvSpPr>
          <p:cNvPr id="236556" name="Rectangle 12"/>
          <p:cNvSpPr>
            <a:spLocks noChangeAspect="1" noChangeArrowheads="1"/>
          </p:cNvSpPr>
          <p:nvPr/>
        </p:nvSpPr>
        <p:spPr bwMode="auto">
          <a:xfrm>
            <a:off x="4516438" y="3419475"/>
            <a:ext cx="1327150" cy="633412"/>
          </a:xfrm>
          <a:prstGeom prst="rect">
            <a:avLst/>
          </a:prstGeom>
          <a:noFill/>
          <a:ln w="9525">
            <a:noFill/>
            <a:miter lim="800000"/>
            <a:headEnd/>
            <a:tailEnd/>
          </a:ln>
          <a:effectLst/>
        </p:spPr>
        <p:txBody>
          <a:bodyPr lIns="92075" tIns="46038" rIns="92075" bIns="46038"/>
          <a:lstStyle/>
          <a:p>
            <a:r>
              <a:rPr lang="en-US" sz="1400" b="1"/>
              <a:t>Foundation</a:t>
            </a:r>
          </a:p>
          <a:p>
            <a:r>
              <a:rPr lang="en-US" sz="1400" b="1"/>
              <a:t>Drains</a:t>
            </a:r>
          </a:p>
        </p:txBody>
      </p:sp>
      <p:sp>
        <p:nvSpPr>
          <p:cNvPr id="236557" name="Rectangle 13"/>
          <p:cNvSpPr>
            <a:spLocks noChangeAspect="1" noChangeArrowheads="1"/>
          </p:cNvSpPr>
          <p:nvPr/>
        </p:nvSpPr>
        <p:spPr bwMode="auto">
          <a:xfrm>
            <a:off x="5102225" y="1023937"/>
            <a:ext cx="1168400" cy="274638"/>
          </a:xfrm>
          <a:prstGeom prst="rect">
            <a:avLst/>
          </a:prstGeom>
          <a:noFill/>
          <a:ln w="9525">
            <a:noFill/>
            <a:miter lim="800000"/>
            <a:headEnd/>
            <a:tailEnd/>
          </a:ln>
          <a:effectLst/>
        </p:spPr>
        <p:txBody>
          <a:bodyPr lIns="92075" tIns="46038" rIns="92075" bIns="46038"/>
          <a:lstStyle/>
          <a:p>
            <a:r>
              <a:rPr lang="en-US" sz="1400" b="1"/>
              <a:t>Top of Dam</a:t>
            </a:r>
          </a:p>
        </p:txBody>
      </p:sp>
      <p:sp>
        <p:nvSpPr>
          <p:cNvPr id="236558" name="Rectangle 14"/>
          <p:cNvSpPr>
            <a:spLocks noChangeAspect="1" noChangeArrowheads="1"/>
          </p:cNvSpPr>
          <p:nvPr/>
        </p:nvSpPr>
        <p:spPr bwMode="auto">
          <a:xfrm>
            <a:off x="5129213" y="2163762"/>
            <a:ext cx="1258887" cy="279400"/>
          </a:xfrm>
          <a:prstGeom prst="rect">
            <a:avLst/>
          </a:prstGeom>
          <a:noFill/>
          <a:ln w="9525">
            <a:noFill/>
            <a:miter lim="800000"/>
            <a:headEnd/>
            <a:tailEnd/>
          </a:ln>
          <a:effectLst/>
        </p:spPr>
        <p:txBody>
          <a:bodyPr lIns="92075" tIns="46038" rIns="92075" bIns="46038"/>
          <a:lstStyle/>
          <a:p>
            <a:r>
              <a:rPr lang="en-US" sz="1400" b="1"/>
              <a:t>Axis of Dam</a:t>
            </a:r>
          </a:p>
        </p:txBody>
      </p:sp>
      <p:sp>
        <p:nvSpPr>
          <p:cNvPr id="236559" name="AutoShape 15"/>
          <p:cNvSpPr>
            <a:spLocks noChangeAspect="1" noChangeArrowheads="1"/>
          </p:cNvSpPr>
          <p:nvPr/>
        </p:nvSpPr>
        <p:spPr bwMode="auto">
          <a:xfrm>
            <a:off x="3014663" y="3876675"/>
            <a:ext cx="868362" cy="231775"/>
          </a:xfrm>
          <a:prstGeom prst="rightArrow">
            <a:avLst>
              <a:gd name="adj1" fmla="val 50000"/>
              <a:gd name="adj2" fmla="val 93699"/>
            </a:avLst>
          </a:prstGeom>
          <a:solidFill>
            <a:srgbClr val="FF7C80"/>
          </a:solidFill>
          <a:ln w="12700">
            <a:solidFill>
              <a:srgbClr val="000000"/>
            </a:solidFill>
            <a:miter lim="800000"/>
            <a:headEnd/>
            <a:tailEnd/>
          </a:ln>
          <a:effectLst/>
        </p:spPr>
        <p:txBody>
          <a:bodyPr wrap="none" anchor="ctr"/>
          <a:lstStyle/>
          <a:p>
            <a:endParaRPr lang="en-US"/>
          </a:p>
        </p:txBody>
      </p:sp>
      <p:sp>
        <p:nvSpPr>
          <p:cNvPr id="236560" name="Freeform 16"/>
          <p:cNvSpPr>
            <a:spLocks noChangeAspect="1"/>
          </p:cNvSpPr>
          <p:nvPr/>
        </p:nvSpPr>
        <p:spPr bwMode="auto">
          <a:xfrm>
            <a:off x="4410075" y="4246562"/>
            <a:ext cx="112713" cy="169863"/>
          </a:xfrm>
          <a:custGeom>
            <a:avLst/>
            <a:gdLst/>
            <a:ahLst/>
            <a:cxnLst>
              <a:cxn ang="0">
                <a:pos x="0" y="131"/>
              </a:cxn>
              <a:cxn ang="0">
                <a:pos x="1" y="28"/>
              </a:cxn>
              <a:cxn ang="0">
                <a:pos x="27" y="0"/>
              </a:cxn>
              <a:cxn ang="0">
                <a:pos x="59" y="0"/>
              </a:cxn>
              <a:cxn ang="0">
                <a:pos x="89" y="28"/>
              </a:cxn>
              <a:cxn ang="0">
                <a:pos x="89" y="134"/>
              </a:cxn>
              <a:cxn ang="0">
                <a:pos x="2" y="132"/>
              </a:cxn>
            </a:cxnLst>
            <a:rect l="0" t="0" r="r" b="b"/>
            <a:pathLst>
              <a:path w="89" h="134">
                <a:moveTo>
                  <a:pt x="0" y="131"/>
                </a:moveTo>
                <a:lnTo>
                  <a:pt x="1" y="28"/>
                </a:lnTo>
                <a:lnTo>
                  <a:pt x="27" y="0"/>
                </a:lnTo>
                <a:lnTo>
                  <a:pt x="59" y="0"/>
                </a:lnTo>
                <a:lnTo>
                  <a:pt x="89" y="28"/>
                </a:lnTo>
                <a:lnTo>
                  <a:pt x="89" y="134"/>
                </a:lnTo>
                <a:lnTo>
                  <a:pt x="2" y="132"/>
                </a:lnTo>
              </a:path>
            </a:pathLst>
          </a:custGeom>
          <a:solidFill>
            <a:schemeClr val="bg1"/>
          </a:solidFill>
          <a:ln w="12700" cap="rnd" cmpd="sng">
            <a:solidFill>
              <a:schemeClr val="bg1"/>
            </a:solidFill>
            <a:prstDash val="solid"/>
            <a:round/>
            <a:headEnd/>
            <a:tailEnd/>
          </a:ln>
          <a:effectLst/>
        </p:spPr>
        <p:txBody>
          <a:bodyPr/>
          <a:lstStyle/>
          <a:p>
            <a:endParaRPr lang="en-US"/>
          </a:p>
        </p:txBody>
      </p:sp>
      <p:sp>
        <p:nvSpPr>
          <p:cNvPr id="236561" name="Line 17"/>
          <p:cNvSpPr>
            <a:spLocks noChangeAspect="1" noChangeShapeType="1"/>
          </p:cNvSpPr>
          <p:nvPr/>
        </p:nvSpPr>
        <p:spPr bwMode="auto">
          <a:xfrm>
            <a:off x="4797425" y="1281112"/>
            <a:ext cx="134143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6562" name="Line 18"/>
          <p:cNvSpPr>
            <a:spLocks noChangeAspect="1" noChangeShapeType="1"/>
          </p:cNvSpPr>
          <p:nvPr/>
        </p:nvSpPr>
        <p:spPr bwMode="auto">
          <a:xfrm flipV="1">
            <a:off x="4410075" y="1527175"/>
            <a:ext cx="0" cy="2801937"/>
          </a:xfrm>
          <a:prstGeom prst="line">
            <a:avLst/>
          </a:prstGeom>
          <a:noFill/>
          <a:ln w="12700">
            <a:solidFill>
              <a:schemeClr val="tx1"/>
            </a:solidFill>
            <a:prstDash val="lgDash"/>
            <a:round/>
            <a:headEnd type="none" w="sm" len="sm"/>
            <a:tailEnd type="none" w="sm" len="sm"/>
          </a:ln>
          <a:effectLst/>
        </p:spPr>
        <p:txBody>
          <a:bodyPr wrap="none" anchor="ctr"/>
          <a:lstStyle/>
          <a:p>
            <a:endParaRPr lang="en-US"/>
          </a:p>
        </p:txBody>
      </p:sp>
      <p:sp>
        <p:nvSpPr>
          <p:cNvPr id="236563" name="Line 19"/>
          <p:cNvSpPr>
            <a:spLocks noChangeAspect="1" noChangeShapeType="1"/>
          </p:cNvSpPr>
          <p:nvPr/>
        </p:nvSpPr>
        <p:spPr bwMode="auto">
          <a:xfrm>
            <a:off x="3944938" y="4754562"/>
            <a:ext cx="0" cy="269875"/>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6564" name="Line 20"/>
          <p:cNvSpPr>
            <a:spLocks noChangeAspect="1" noChangeShapeType="1"/>
          </p:cNvSpPr>
          <p:nvPr/>
        </p:nvSpPr>
        <p:spPr bwMode="auto">
          <a:xfrm>
            <a:off x="6675438" y="4767262"/>
            <a:ext cx="0" cy="314325"/>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6565" name="Line 21"/>
          <p:cNvSpPr>
            <a:spLocks noChangeAspect="1" noChangeShapeType="1"/>
          </p:cNvSpPr>
          <p:nvPr/>
        </p:nvSpPr>
        <p:spPr bwMode="auto">
          <a:xfrm>
            <a:off x="3948113" y="4899025"/>
            <a:ext cx="2727325" cy="0"/>
          </a:xfrm>
          <a:prstGeom prst="line">
            <a:avLst/>
          </a:prstGeom>
          <a:noFill/>
          <a:ln w="12700">
            <a:solidFill>
              <a:schemeClr val="tx1"/>
            </a:solidFill>
            <a:round/>
            <a:headEnd type="stealth" w="med" len="lg"/>
            <a:tailEnd type="stealth" w="med" len="lg"/>
          </a:ln>
          <a:effectLst/>
        </p:spPr>
        <p:txBody>
          <a:bodyPr wrap="none" anchor="ctr"/>
          <a:lstStyle/>
          <a:p>
            <a:endParaRPr lang="en-US"/>
          </a:p>
        </p:txBody>
      </p:sp>
      <p:sp>
        <p:nvSpPr>
          <p:cNvPr id="236566" name="Rectangle 22"/>
          <p:cNvSpPr>
            <a:spLocks noChangeAspect="1" noChangeArrowheads="1"/>
          </p:cNvSpPr>
          <p:nvPr/>
        </p:nvSpPr>
        <p:spPr bwMode="auto">
          <a:xfrm>
            <a:off x="4994275" y="4838700"/>
            <a:ext cx="704850" cy="339725"/>
          </a:xfrm>
          <a:prstGeom prst="rect">
            <a:avLst/>
          </a:prstGeom>
          <a:noFill/>
          <a:ln w="9525">
            <a:noFill/>
            <a:miter lim="800000"/>
            <a:headEnd/>
            <a:tailEnd/>
          </a:ln>
          <a:effectLst/>
        </p:spPr>
        <p:txBody>
          <a:bodyPr wrap="none" lIns="92075" tIns="46038" rIns="92075" bIns="46038" anchor="ctr"/>
          <a:lstStyle/>
          <a:p>
            <a:r>
              <a:rPr lang="en-US" sz="1400" b="1"/>
              <a:t>Base</a:t>
            </a:r>
          </a:p>
        </p:txBody>
      </p:sp>
      <p:sp>
        <p:nvSpPr>
          <p:cNvPr id="236567" name="Rectangle 23"/>
          <p:cNvSpPr>
            <a:spLocks noChangeAspect="1" noChangeArrowheads="1"/>
          </p:cNvSpPr>
          <p:nvPr/>
        </p:nvSpPr>
        <p:spPr bwMode="auto">
          <a:xfrm>
            <a:off x="3151188" y="4462462"/>
            <a:ext cx="1022350" cy="363538"/>
          </a:xfrm>
          <a:prstGeom prst="rect">
            <a:avLst/>
          </a:prstGeom>
          <a:noFill/>
          <a:ln w="9525">
            <a:noFill/>
            <a:miter lim="800000"/>
            <a:headEnd/>
            <a:tailEnd/>
          </a:ln>
          <a:effectLst/>
        </p:spPr>
        <p:txBody>
          <a:bodyPr lIns="92075" tIns="46038" rIns="92075" bIns="46038"/>
          <a:lstStyle/>
          <a:p>
            <a:r>
              <a:rPr lang="en-US" sz="1400" b="1"/>
              <a:t>Grout</a:t>
            </a:r>
          </a:p>
          <a:p>
            <a:r>
              <a:rPr lang="en-US" sz="1400" b="1"/>
              <a:t>Curtain</a:t>
            </a:r>
          </a:p>
        </p:txBody>
      </p:sp>
      <p:sp>
        <p:nvSpPr>
          <p:cNvPr id="236568" name="Line 24"/>
          <p:cNvSpPr>
            <a:spLocks noChangeAspect="1" noChangeShapeType="1"/>
          </p:cNvSpPr>
          <p:nvPr/>
        </p:nvSpPr>
        <p:spPr bwMode="auto">
          <a:xfrm flipH="1">
            <a:off x="3749675" y="4552950"/>
            <a:ext cx="609600" cy="71437"/>
          </a:xfrm>
          <a:prstGeom prst="line">
            <a:avLst/>
          </a:prstGeom>
          <a:noFill/>
          <a:ln w="12700">
            <a:solidFill>
              <a:schemeClr val="tx1"/>
            </a:solidFill>
            <a:round/>
            <a:headEnd type="stealth" w="med" len="lg"/>
            <a:tailEnd type="none" w="sm" len="sm"/>
          </a:ln>
          <a:effectLst/>
        </p:spPr>
        <p:txBody>
          <a:bodyPr wrap="none" anchor="ctr"/>
          <a:lstStyle/>
          <a:p>
            <a:endParaRPr lang="en-US"/>
          </a:p>
        </p:txBody>
      </p:sp>
      <p:sp>
        <p:nvSpPr>
          <p:cNvPr id="236569" name="Line 25"/>
          <p:cNvSpPr>
            <a:spLocks noChangeAspect="1" noChangeShapeType="1"/>
          </p:cNvSpPr>
          <p:nvPr/>
        </p:nvSpPr>
        <p:spPr bwMode="auto">
          <a:xfrm flipH="1">
            <a:off x="4559300" y="3948112"/>
            <a:ext cx="415925" cy="573088"/>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236570" name="Line 26"/>
          <p:cNvSpPr>
            <a:spLocks noChangeAspect="1" noChangeShapeType="1"/>
          </p:cNvSpPr>
          <p:nvPr/>
        </p:nvSpPr>
        <p:spPr bwMode="auto">
          <a:xfrm flipH="1">
            <a:off x="4402138" y="2322512"/>
            <a:ext cx="774700" cy="158750"/>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236571" name="Rectangle 27"/>
          <p:cNvSpPr>
            <a:spLocks noChangeAspect="1" noChangeArrowheads="1"/>
          </p:cNvSpPr>
          <p:nvPr/>
        </p:nvSpPr>
        <p:spPr bwMode="auto">
          <a:xfrm>
            <a:off x="6708775" y="3644900"/>
            <a:ext cx="1185863" cy="339725"/>
          </a:xfrm>
          <a:prstGeom prst="rect">
            <a:avLst/>
          </a:prstGeom>
          <a:noFill/>
          <a:ln w="9525">
            <a:noFill/>
            <a:miter lim="800000"/>
            <a:headEnd/>
            <a:tailEnd/>
          </a:ln>
          <a:effectLst/>
        </p:spPr>
        <p:txBody>
          <a:bodyPr lIns="92075" tIns="46038" rIns="92075" bIns="46038"/>
          <a:lstStyle/>
          <a:p>
            <a:r>
              <a:rPr lang="en-US" sz="1400" b="1"/>
              <a:t>Groundline</a:t>
            </a:r>
          </a:p>
        </p:txBody>
      </p:sp>
      <p:sp>
        <p:nvSpPr>
          <p:cNvPr id="236572" name="Arc 28"/>
          <p:cNvSpPr>
            <a:spLocks noChangeAspect="1"/>
          </p:cNvSpPr>
          <p:nvPr/>
        </p:nvSpPr>
        <p:spPr bwMode="auto">
          <a:xfrm>
            <a:off x="6767513" y="4508500"/>
            <a:ext cx="239712" cy="339725"/>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a:effectLst/>
        </p:spPr>
        <p:txBody>
          <a:bodyPr wrap="none" anchor="ctr"/>
          <a:lstStyle/>
          <a:p>
            <a:endParaRPr lang="en-US"/>
          </a:p>
        </p:txBody>
      </p:sp>
      <p:sp>
        <p:nvSpPr>
          <p:cNvPr id="236573" name="Arc 29"/>
          <p:cNvSpPr>
            <a:spLocks noChangeAspect="1"/>
          </p:cNvSpPr>
          <p:nvPr/>
        </p:nvSpPr>
        <p:spPr bwMode="auto">
          <a:xfrm>
            <a:off x="6572250" y="3789362"/>
            <a:ext cx="315913" cy="550863"/>
          </a:xfrm>
          <a:custGeom>
            <a:avLst/>
            <a:gdLst>
              <a:gd name="G0" fmla="+- 21600 0 0"/>
              <a:gd name="G1" fmla="+- 19645 0 0"/>
              <a:gd name="G2" fmla="+- 21600 0 0"/>
              <a:gd name="T0" fmla="*/ 0 w 21600"/>
              <a:gd name="T1" fmla="*/ 19645 h 19645"/>
              <a:gd name="T2" fmla="*/ 12621 w 21600"/>
              <a:gd name="T3" fmla="*/ 0 h 19645"/>
              <a:gd name="T4" fmla="*/ 21600 w 21600"/>
              <a:gd name="T5" fmla="*/ 19645 h 19645"/>
            </a:gdLst>
            <a:ahLst/>
            <a:cxnLst>
              <a:cxn ang="0">
                <a:pos x="T0" y="T1"/>
              </a:cxn>
              <a:cxn ang="0">
                <a:pos x="T2" y="T3"/>
              </a:cxn>
              <a:cxn ang="0">
                <a:pos x="T4" y="T5"/>
              </a:cxn>
            </a:cxnLst>
            <a:rect l="0" t="0" r="r" b="b"/>
            <a:pathLst>
              <a:path w="21600" h="19645" fill="none" extrusionOk="0">
                <a:moveTo>
                  <a:pt x="0" y="19645"/>
                </a:moveTo>
                <a:cubicBezTo>
                  <a:pt x="0" y="11191"/>
                  <a:pt x="4931" y="3514"/>
                  <a:pt x="12620" y="-1"/>
                </a:cubicBezTo>
              </a:path>
              <a:path w="21600" h="19645" stroke="0" extrusionOk="0">
                <a:moveTo>
                  <a:pt x="0" y="19645"/>
                </a:moveTo>
                <a:cubicBezTo>
                  <a:pt x="0" y="11191"/>
                  <a:pt x="4931" y="3514"/>
                  <a:pt x="12620" y="-1"/>
                </a:cubicBezTo>
                <a:lnTo>
                  <a:pt x="21600" y="19645"/>
                </a:lnTo>
                <a:close/>
              </a:path>
            </a:pathLst>
          </a:custGeom>
          <a:noFill/>
          <a:ln w="12700" cap="rnd">
            <a:solidFill>
              <a:schemeClr val="tx1"/>
            </a:solidFill>
            <a:round/>
            <a:headEnd type="stealth" w="med" len="lg"/>
            <a:tailEnd type="none" w="sm" len="sm"/>
          </a:ln>
          <a:effectLst/>
        </p:spPr>
        <p:txBody>
          <a:bodyPr wrap="none" anchor="ctr"/>
          <a:lstStyle/>
          <a:p>
            <a:endParaRPr lang="en-US"/>
          </a:p>
        </p:txBody>
      </p:sp>
      <p:sp>
        <p:nvSpPr>
          <p:cNvPr id="236574" name="Rectangle 30"/>
          <p:cNvSpPr>
            <a:spLocks noChangeAspect="1" noChangeArrowheads="1"/>
          </p:cNvSpPr>
          <p:nvPr/>
        </p:nvSpPr>
        <p:spPr bwMode="auto">
          <a:xfrm>
            <a:off x="2878138" y="3324225"/>
            <a:ext cx="1074737" cy="309562"/>
          </a:xfrm>
          <a:prstGeom prst="rect">
            <a:avLst/>
          </a:prstGeom>
          <a:noFill/>
          <a:ln w="9525">
            <a:noFill/>
            <a:miter lim="800000"/>
            <a:headEnd/>
            <a:tailEnd/>
          </a:ln>
          <a:effectLst/>
        </p:spPr>
        <p:txBody>
          <a:bodyPr lIns="92075" tIns="46038" rIns="92075" bIns="46038"/>
          <a:lstStyle/>
          <a:p>
            <a:endParaRPr lang="en-US" sz="1400" b="1"/>
          </a:p>
        </p:txBody>
      </p:sp>
      <p:sp>
        <p:nvSpPr>
          <p:cNvPr id="236575" name="Rectangle 31"/>
          <p:cNvSpPr>
            <a:spLocks noChangeAspect="1" noChangeArrowheads="1"/>
          </p:cNvSpPr>
          <p:nvPr/>
        </p:nvSpPr>
        <p:spPr bwMode="auto">
          <a:xfrm>
            <a:off x="6991350" y="4700587"/>
            <a:ext cx="708025" cy="242888"/>
          </a:xfrm>
          <a:prstGeom prst="rect">
            <a:avLst/>
          </a:prstGeom>
          <a:noFill/>
          <a:ln w="9525">
            <a:noFill/>
            <a:miter lim="800000"/>
            <a:headEnd/>
            <a:tailEnd/>
          </a:ln>
          <a:effectLst/>
        </p:spPr>
        <p:txBody>
          <a:bodyPr lIns="92075" tIns="46038" rIns="92075" bIns="46038"/>
          <a:lstStyle/>
          <a:p>
            <a:r>
              <a:rPr lang="en-US" sz="1400" b="1"/>
              <a:t>Top of Rock</a:t>
            </a:r>
          </a:p>
        </p:txBody>
      </p:sp>
      <p:sp>
        <p:nvSpPr>
          <p:cNvPr id="236576" name="Freeform 32"/>
          <p:cNvSpPr>
            <a:spLocks/>
          </p:cNvSpPr>
          <p:nvPr/>
        </p:nvSpPr>
        <p:spPr bwMode="auto">
          <a:xfrm>
            <a:off x="858838" y="4413250"/>
            <a:ext cx="3613150" cy="460375"/>
          </a:xfrm>
          <a:custGeom>
            <a:avLst/>
            <a:gdLst/>
            <a:ahLst/>
            <a:cxnLst>
              <a:cxn ang="0">
                <a:pos x="0" y="290"/>
              </a:cxn>
              <a:cxn ang="0">
                <a:pos x="1105" y="290"/>
              </a:cxn>
              <a:cxn ang="0">
                <a:pos x="1105" y="0"/>
              </a:cxn>
              <a:cxn ang="0">
                <a:pos x="2276" y="0"/>
              </a:cxn>
            </a:cxnLst>
            <a:rect l="0" t="0" r="r" b="b"/>
            <a:pathLst>
              <a:path w="2276" h="290">
                <a:moveTo>
                  <a:pt x="0" y="290"/>
                </a:moveTo>
                <a:lnTo>
                  <a:pt x="1105" y="290"/>
                </a:lnTo>
                <a:lnTo>
                  <a:pt x="1105" y="0"/>
                </a:lnTo>
                <a:lnTo>
                  <a:pt x="2276" y="0"/>
                </a:lnTo>
              </a:path>
            </a:pathLst>
          </a:custGeom>
          <a:noFill/>
          <a:ln w="12700" cap="flat" cmpd="sng">
            <a:solidFill>
              <a:schemeClr val="tx1"/>
            </a:solidFill>
            <a:prstDash val="solid"/>
            <a:round/>
            <a:headEnd/>
            <a:tailEnd/>
          </a:ln>
          <a:effectLst/>
        </p:spPr>
        <p:txBody>
          <a:bodyPr wrap="none" anchor="ctr"/>
          <a:lstStyle/>
          <a:p>
            <a:endParaRPr lang="en-US"/>
          </a:p>
        </p:txBody>
      </p:sp>
      <p:sp>
        <p:nvSpPr>
          <p:cNvPr id="236577" name="Text Box 33"/>
          <p:cNvSpPr txBox="1">
            <a:spLocks noChangeArrowheads="1"/>
          </p:cNvSpPr>
          <p:nvPr/>
        </p:nvSpPr>
        <p:spPr bwMode="auto">
          <a:xfrm>
            <a:off x="4910138" y="3181350"/>
            <a:ext cx="184150" cy="336550"/>
          </a:xfrm>
          <a:prstGeom prst="rect">
            <a:avLst/>
          </a:prstGeom>
          <a:noFill/>
          <a:ln w="9525">
            <a:noFill/>
            <a:miter lim="800000"/>
            <a:headEnd/>
            <a:tailEnd/>
          </a:ln>
          <a:effectLst/>
        </p:spPr>
        <p:txBody>
          <a:bodyPr wrap="none" anchor="ctr">
            <a:spAutoFit/>
          </a:bodyPr>
          <a:lstStyle/>
          <a:p>
            <a:pPr algn="ctr"/>
            <a:endParaRPr lang="en-US" sz="1600" b="1">
              <a:solidFill>
                <a:srgbClr val="FFCCCC"/>
              </a:solidFill>
            </a:endParaRPr>
          </a:p>
        </p:txBody>
      </p:sp>
      <p:sp>
        <p:nvSpPr>
          <p:cNvPr id="236579" name="Freeform 35"/>
          <p:cNvSpPr>
            <a:spLocks/>
          </p:cNvSpPr>
          <p:nvPr/>
        </p:nvSpPr>
        <p:spPr bwMode="auto">
          <a:xfrm>
            <a:off x="1849438" y="2395537"/>
            <a:ext cx="838200" cy="1828800"/>
          </a:xfrm>
          <a:custGeom>
            <a:avLst/>
            <a:gdLst/>
            <a:ahLst/>
            <a:cxnLst>
              <a:cxn ang="0">
                <a:pos x="528" y="1152"/>
              </a:cxn>
              <a:cxn ang="0">
                <a:pos x="528" y="0"/>
              </a:cxn>
              <a:cxn ang="0">
                <a:pos x="0" y="1152"/>
              </a:cxn>
              <a:cxn ang="0">
                <a:pos x="528" y="1152"/>
              </a:cxn>
            </a:cxnLst>
            <a:rect l="0" t="0" r="r" b="b"/>
            <a:pathLst>
              <a:path w="528" h="1152">
                <a:moveTo>
                  <a:pt x="528" y="1152"/>
                </a:moveTo>
                <a:lnTo>
                  <a:pt x="528" y="0"/>
                </a:lnTo>
                <a:lnTo>
                  <a:pt x="0" y="1152"/>
                </a:lnTo>
                <a:lnTo>
                  <a:pt x="528" y="1152"/>
                </a:lnTo>
                <a:close/>
              </a:path>
            </a:pathLst>
          </a:custGeom>
          <a:solidFill>
            <a:schemeClr val="tx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36580" name="Line 36"/>
          <p:cNvSpPr>
            <a:spLocks noChangeShapeType="1"/>
          </p:cNvSpPr>
          <p:nvPr/>
        </p:nvSpPr>
        <p:spPr bwMode="auto">
          <a:xfrm>
            <a:off x="1954213" y="3986212"/>
            <a:ext cx="742950"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1" name="Line 37"/>
          <p:cNvSpPr>
            <a:spLocks noChangeShapeType="1"/>
          </p:cNvSpPr>
          <p:nvPr/>
        </p:nvSpPr>
        <p:spPr bwMode="auto">
          <a:xfrm>
            <a:off x="2068513" y="3729037"/>
            <a:ext cx="628650"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2" name="Line 38"/>
          <p:cNvSpPr>
            <a:spLocks noChangeShapeType="1"/>
          </p:cNvSpPr>
          <p:nvPr/>
        </p:nvSpPr>
        <p:spPr bwMode="auto">
          <a:xfrm>
            <a:off x="1849438" y="4224337"/>
            <a:ext cx="847725"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3" name="Line 39"/>
          <p:cNvSpPr>
            <a:spLocks noChangeShapeType="1"/>
          </p:cNvSpPr>
          <p:nvPr/>
        </p:nvSpPr>
        <p:spPr bwMode="auto">
          <a:xfrm>
            <a:off x="2192338" y="3481387"/>
            <a:ext cx="495300"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4" name="Line 40"/>
          <p:cNvSpPr>
            <a:spLocks noChangeShapeType="1"/>
          </p:cNvSpPr>
          <p:nvPr/>
        </p:nvSpPr>
        <p:spPr bwMode="auto">
          <a:xfrm>
            <a:off x="2316163" y="3195637"/>
            <a:ext cx="371475"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5" name="Line 41"/>
          <p:cNvSpPr>
            <a:spLocks noChangeShapeType="1"/>
          </p:cNvSpPr>
          <p:nvPr/>
        </p:nvSpPr>
        <p:spPr bwMode="auto">
          <a:xfrm>
            <a:off x="2459038" y="2900362"/>
            <a:ext cx="228600"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6" name="Line 42"/>
          <p:cNvSpPr>
            <a:spLocks noChangeShapeType="1"/>
          </p:cNvSpPr>
          <p:nvPr/>
        </p:nvSpPr>
        <p:spPr bwMode="auto">
          <a:xfrm>
            <a:off x="2582863" y="2624137"/>
            <a:ext cx="104775"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7" name="Freeform 43"/>
          <p:cNvSpPr>
            <a:spLocks/>
          </p:cNvSpPr>
          <p:nvPr/>
        </p:nvSpPr>
        <p:spPr bwMode="auto">
          <a:xfrm>
            <a:off x="7916863" y="4100512"/>
            <a:ext cx="190500" cy="228600"/>
          </a:xfrm>
          <a:custGeom>
            <a:avLst/>
            <a:gdLst/>
            <a:ahLst/>
            <a:cxnLst>
              <a:cxn ang="0">
                <a:pos x="0" y="144"/>
              </a:cxn>
              <a:cxn ang="0">
                <a:pos x="0" y="0"/>
              </a:cxn>
              <a:cxn ang="0">
                <a:pos x="120" y="144"/>
              </a:cxn>
              <a:cxn ang="0">
                <a:pos x="0" y="144"/>
              </a:cxn>
            </a:cxnLst>
            <a:rect l="0" t="0" r="r" b="b"/>
            <a:pathLst>
              <a:path w="120" h="144">
                <a:moveTo>
                  <a:pt x="0" y="144"/>
                </a:moveTo>
                <a:lnTo>
                  <a:pt x="0" y="0"/>
                </a:lnTo>
                <a:lnTo>
                  <a:pt x="120" y="144"/>
                </a:lnTo>
                <a:lnTo>
                  <a:pt x="0" y="144"/>
                </a:lnTo>
                <a:close/>
              </a:path>
            </a:pathLst>
          </a:custGeom>
          <a:solidFill>
            <a:schemeClr val="tx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36588" name="Line 44"/>
          <p:cNvSpPr>
            <a:spLocks noChangeShapeType="1"/>
          </p:cNvSpPr>
          <p:nvPr/>
        </p:nvSpPr>
        <p:spPr bwMode="auto">
          <a:xfrm flipH="1">
            <a:off x="7916863" y="4243387"/>
            <a:ext cx="123825" cy="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89" name="Line 45"/>
          <p:cNvSpPr>
            <a:spLocks noChangeShapeType="1"/>
          </p:cNvSpPr>
          <p:nvPr/>
        </p:nvSpPr>
        <p:spPr bwMode="auto">
          <a:xfrm>
            <a:off x="5078413" y="4167187"/>
            <a:ext cx="0" cy="485775"/>
          </a:xfrm>
          <a:prstGeom prst="line">
            <a:avLst/>
          </a:prstGeom>
          <a:noFill/>
          <a:ln w="12700">
            <a:solidFill>
              <a:schemeClr val="tx1"/>
            </a:solidFill>
            <a:round/>
            <a:headEnd type="none" w="sm" len="sm"/>
            <a:tailEnd type="triangle" w="sm" len="sm"/>
          </a:ln>
          <a:effectLst/>
        </p:spPr>
        <p:txBody>
          <a:bodyPr wrap="none" anchor="ctr"/>
          <a:lstStyle/>
          <a:p>
            <a:endParaRPr lang="en-US"/>
          </a:p>
        </p:txBody>
      </p:sp>
      <p:sp>
        <p:nvSpPr>
          <p:cNvPr id="236590" name="Line 46"/>
          <p:cNvSpPr>
            <a:spLocks noChangeShapeType="1"/>
          </p:cNvSpPr>
          <p:nvPr/>
        </p:nvSpPr>
        <p:spPr bwMode="auto">
          <a:xfrm>
            <a:off x="5326063" y="4167187"/>
            <a:ext cx="0" cy="485775"/>
          </a:xfrm>
          <a:prstGeom prst="line">
            <a:avLst/>
          </a:prstGeom>
          <a:noFill/>
          <a:ln w="12700">
            <a:solidFill>
              <a:schemeClr val="tx1"/>
            </a:solidFill>
            <a:round/>
            <a:headEnd type="none" w="sm" len="sm"/>
            <a:tailEnd type="triangle" w="sm" len="sm"/>
          </a:ln>
          <a:effectLst/>
        </p:spPr>
        <p:txBody>
          <a:bodyPr wrap="none" anchor="ctr"/>
          <a:lstStyle/>
          <a:p>
            <a:endParaRPr lang="en-US"/>
          </a:p>
        </p:txBody>
      </p:sp>
      <p:sp>
        <p:nvSpPr>
          <p:cNvPr id="236591" name="Line 47"/>
          <p:cNvSpPr>
            <a:spLocks noChangeShapeType="1"/>
          </p:cNvSpPr>
          <p:nvPr/>
        </p:nvSpPr>
        <p:spPr bwMode="auto">
          <a:xfrm>
            <a:off x="5573713" y="4167187"/>
            <a:ext cx="0" cy="485775"/>
          </a:xfrm>
          <a:prstGeom prst="line">
            <a:avLst/>
          </a:prstGeom>
          <a:noFill/>
          <a:ln w="12700">
            <a:solidFill>
              <a:schemeClr val="tx1"/>
            </a:solidFill>
            <a:round/>
            <a:headEnd type="none" w="sm" len="sm"/>
            <a:tailEnd type="triangle" w="sm" len="sm"/>
          </a:ln>
          <a:effectLst/>
        </p:spPr>
        <p:txBody>
          <a:bodyPr wrap="none" anchor="ctr"/>
          <a:lstStyle/>
          <a:p>
            <a:endParaRPr lang="en-US"/>
          </a:p>
        </p:txBody>
      </p:sp>
      <p:sp>
        <p:nvSpPr>
          <p:cNvPr id="236592" name="Line 48"/>
          <p:cNvSpPr>
            <a:spLocks noChangeShapeType="1"/>
          </p:cNvSpPr>
          <p:nvPr/>
        </p:nvSpPr>
        <p:spPr bwMode="auto">
          <a:xfrm>
            <a:off x="5821363" y="4157662"/>
            <a:ext cx="0" cy="485775"/>
          </a:xfrm>
          <a:prstGeom prst="line">
            <a:avLst/>
          </a:prstGeom>
          <a:noFill/>
          <a:ln w="12700">
            <a:solidFill>
              <a:schemeClr val="tx1"/>
            </a:solidFill>
            <a:round/>
            <a:headEnd type="none" w="sm" len="sm"/>
            <a:tailEnd type="triangle" w="sm" len="sm"/>
          </a:ln>
          <a:effectLst/>
        </p:spPr>
        <p:txBody>
          <a:bodyPr wrap="none" anchor="ctr"/>
          <a:lstStyle/>
          <a:p>
            <a:endParaRPr lang="en-US"/>
          </a:p>
        </p:txBody>
      </p:sp>
      <p:sp>
        <p:nvSpPr>
          <p:cNvPr id="236593" name="Text Box 49"/>
          <p:cNvSpPr txBox="1">
            <a:spLocks noChangeArrowheads="1"/>
          </p:cNvSpPr>
          <p:nvPr/>
        </p:nvSpPr>
        <p:spPr bwMode="auto">
          <a:xfrm>
            <a:off x="5081588" y="3902075"/>
            <a:ext cx="736600" cy="304800"/>
          </a:xfrm>
          <a:prstGeom prst="rect">
            <a:avLst/>
          </a:prstGeom>
          <a:noFill/>
          <a:ln w="12699">
            <a:noFill/>
            <a:miter lim="800000"/>
            <a:headEnd type="none" w="sm" len="sm"/>
            <a:tailEnd type="none" w="sm" len="sm"/>
          </a:ln>
          <a:effectLst/>
        </p:spPr>
        <p:txBody>
          <a:bodyPr wrap="none">
            <a:spAutoFit/>
          </a:bodyPr>
          <a:lstStyle/>
          <a:p>
            <a:r>
              <a:rPr lang="en-US" sz="1400"/>
              <a:t>Weight</a:t>
            </a:r>
            <a:endParaRPr lang="en-US"/>
          </a:p>
        </p:txBody>
      </p:sp>
      <p:sp>
        <p:nvSpPr>
          <p:cNvPr id="236594" name="Freeform 50"/>
          <p:cNvSpPr>
            <a:spLocks/>
          </p:cNvSpPr>
          <p:nvPr/>
        </p:nvSpPr>
        <p:spPr bwMode="auto">
          <a:xfrm>
            <a:off x="3930650" y="5357812"/>
            <a:ext cx="2752725" cy="647700"/>
          </a:xfrm>
          <a:custGeom>
            <a:avLst/>
            <a:gdLst/>
            <a:ahLst/>
            <a:cxnLst>
              <a:cxn ang="0">
                <a:pos x="0" y="0"/>
              </a:cxn>
              <a:cxn ang="0">
                <a:pos x="1734" y="0"/>
              </a:cxn>
              <a:cxn ang="0">
                <a:pos x="486" y="180"/>
              </a:cxn>
              <a:cxn ang="0">
                <a:pos x="0" y="408"/>
              </a:cxn>
              <a:cxn ang="0">
                <a:pos x="0" y="0"/>
              </a:cxn>
            </a:cxnLst>
            <a:rect l="0" t="0" r="r" b="b"/>
            <a:pathLst>
              <a:path w="1734" h="408">
                <a:moveTo>
                  <a:pt x="0" y="0"/>
                </a:moveTo>
                <a:lnTo>
                  <a:pt x="1734" y="0"/>
                </a:lnTo>
                <a:lnTo>
                  <a:pt x="486" y="180"/>
                </a:lnTo>
                <a:lnTo>
                  <a:pt x="0" y="408"/>
                </a:lnTo>
                <a:lnTo>
                  <a:pt x="0" y="0"/>
                </a:lnTo>
                <a:close/>
              </a:path>
            </a:pathLst>
          </a:custGeom>
          <a:solidFill>
            <a:schemeClr val="tx2"/>
          </a:solid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236595" name="Line 51"/>
          <p:cNvSpPr>
            <a:spLocks noChangeShapeType="1"/>
          </p:cNvSpPr>
          <p:nvPr/>
        </p:nvSpPr>
        <p:spPr bwMode="auto">
          <a:xfrm flipV="1">
            <a:off x="4197350" y="5357812"/>
            <a:ext cx="0" cy="51435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96" name="Line 52"/>
          <p:cNvSpPr>
            <a:spLocks noChangeShapeType="1"/>
          </p:cNvSpPr>
          <p:nvPr/>
        </p:nvSpPr>
        <p:spPr bwMode="auto">
          <a:xfrm flipV="1">
            <a:off x="3930650" y="5357812"/>
            <a:ext cx="0" cy="64770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97" name="Line 53"/>
          <p:cNvSpPr>
            <a:spLocks noChangeShapeType="1"/>
          </p:cNvSpPr>
          <p:nvPr/>
        </p:nvSpPr>
        <p:spPr bwMode="auto">
          <a:xfrm flipV="1">
            <a:off x="4445000" y="5357812"/>
            <a:ext cx="0" cy="390525"/>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98" name="Line 54"/>
          <p:cNvSpPr>
            <a:spLocks noChangeShapeType="1"/>
          </p:cNvSpPr>
          <p:nvPr/>
        </p:nvSpPr>
        <p:spPr bwMode="auto">
          <a:xfrm flipV="1">
            <a:off x="4692650" y="5357812"/>
            <a:ext cx="0" cy="295275"/>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599" name="Line 55"/>
          <p:cNvSpPr>
            <a:spLocks noChangeShapeType="1"/>
          </p:cNvSpPr>
          <p:nvPr/>
        </p:nvSpPr>
        <p:spPr bwMode="auto">
          <a:xfrm flipV="1">
            <a:off x="4968875" y="5357812"/>
            <a:ext cx="0" cy="24765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600" name="Line 56"/>
          <p:cNvSpPr>
            <a:spLocks noChangeShapeType="1"/>
          </p:cNvSpPr>
          <p:nvPr/>
        </p:nvSpPr>
        <p:spPr bwMode="auto">
          <a:xfrm flipV="1">
            <a:off x="5235575" y="5367337"/>
            <a:ext cx="0" cy="200025"/>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601" name="Line 57"/>
          <p:cNvSpPr>
            <a:spLocks noChangeShapeType="1"/>
          </p:cNvSpPr>
          <p:nvPr/>
        </p:nvSpPr>
        <p:spPr bwMode="auto">
          <a:xfrm flipV="1">
            <a:off x="5502275" y="5357812"/>
            <a:ext cx="0" cy="17145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602" name="Line 58"/>
          <p:cNvSpPr>
            <a:spLocks noChangeShapeType="1"/>
          </p:cNvSpPr>
          <p:nvPr/>
        </p:nvSpPr>
        <p:spPr bwMode="auto">
          <a:xfrm flipV="1">
            <a:off x="5759450" y="5348287"/>
            <a:ext cx="0" cy="142875"/>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603" name="Line 59"/>
          <p:cNvSpPr>
            <a:spLocks noChangeShapeType="1"/>
          </p:cNvSpPr>
          <p:nvPr/>
        </p:nvSpPr>
        <p:spPr bwMode="auto">
          <a:xfrm flipV="1">
            <a:off x="6035675" y="5357812"/>
            <a:ext cx="0" cy="9525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604" name="Line 60"/>
          <p:cNvSpPr>
            <a:spLocks noChangeShapeType="1"/>
          </p:cNvSpPr>
          <p:nvPr/>
        </p:nvSpPr>
        <p:spPr bwMode="auto">
          <a:xfrm flipV="1">
            <a:off x="6311900" y="5357812"/>
            <a:ext cx="0" cy="57150"/>
          </a:xfrm>
          <a:prstGeom prst="line">
            <a:avLst/>
          </a:prstGeom>
          <a:noFill/>
          <a:ln w="12699">
            <a:solidFill>
              <a:schemeClr val="tx1"/>
            </a:solidFill>
            <a:round/>
            <a:headEnd type="none" w="sm" len="sm"/>
            <a:tailEnd type="triangle" w="sm" len="sm"/>
          </a:ln>
          <a:effectLst/>
        </p:spPr>
        <p:txBody>
          <a:bodyPr wrap="none" anchor="ctr"/>
          <a:lstStyle/>
          <a:p>
            <a:endParaRPr lang="en-US"/>
          </a:p>
        </p:txBody>
      </p:sp>
      <p:sp>
        <p:nvSpPr>
          <p:cNvPr id="236605" name="Text Box 61"/>
          <p:cNvSpPr txBox="1">
            <a:spLocks noChangeArrowheads="1"/>
          </p:cNvSpPr>
          <p:nvPr/>
        </p:nvSpPr>
        <p:spPr bwMode="auto">
          <a:xfrm>
            <a:off x="4559300" y="5988050"/>
            <a:ext cx="1436688" cy="304800"/>
          </a:xfrm>
          <a:prstGeom prst="rect">
            <a:avLst/>
          </a:prstGeom>
          <a:noFill/>
          <a:ln w="12699">
            <a:noFill/>
            <a:miter lim="800000"/>
            <a:headEnd type="none" w="sm" len="sm"/>
            <a:tailEnd type="none" w="sm" len="sm"/>
          </a:ln>
          <a:effectLst/>
        </p:spPr>
        <p:txBody>
          <a:bodyPr wrap="none">
            <a:spAutoFit/>
          </a:bodyPr>
          <a:lstStyle/>
          <a:p>
            <a:r>
              <a:rPr lang="en-US" sz="1400"/>
              <a:t>Uplift Pressures</a:t>
            </a:r>
            <a:endParaRPr lang="en-US"/>
          </a:p>
        </p:txBody>
      </p:sp>
      <p:sp>
        <p:nvSpPr>
          <p:cNvPr id="236606" name="Text Box 62"/>
          <p:cNvSpPr txBox="1">
            <a:spLocks noChangeArrowheads="1"/>
          </p:cNvSpPr>
          <p:nvPr/>
        </p:nvSpPr>
        <p:spPr bwMode="auto">
          <a:xfrm>
            <a:off x="1000125" y="2644775"/>
            <a:ext cx="1416050" cy="304800"/>
          </a:xfrm>
          <a:prstGeom prst="rect">
            <a:avLst/>
          </a:prstGeom>
          <a:noFill/>
          <a:ln w="12699">
            <a:noFill/>
            <a:miter lim="800000"/>
            <a:headEnd type="none" w="sm" len="sm"/>
            <a:tailEnd type="none" w="sm" len="sm"/>
          </a:ln>
          <a:effectLst/>
        </p:spPr>
        <p:txBody>
          <a:bodyPr wrap="none">
            <a:spAutoFit/>
          </a:bodyPr>
          <a:lstStyle/>
          <a:p>
            <a:r>
              <a:rPr lang="en-US" sz="1400"/>
              <a:t>Water Pressure</a:t>
            </a:r>
          </a:p>
        </p:txBody>
      </p:sp>
      <p:sp>
        <p:nvSpPr>
          <p:cNvPr id="236607" name="Text Box 63"/>
          <p:cNvSpPr txBox="1">
            <a:spLocks noChangeArrowheads="1"/>
          </p:cNvSpPr>
          <p:nvPr/>
        </p:nvSpPr>
        <p:spPr bwMode="auto">
          <a:xfrm>
            <a:off x="8143875" y="3968750"/>
            <a:ext cx="893763" cy="517525"/>
          </a:xfrm>
          <a:prstGeom prst="rect">
            <a:avLst/>
          </a:prstGeom>
          <a:noFill/>
          <a:ln w="12699">
            <a:noFill/>
            <a:miter lim="800000"/>
            <a:headEnd type="none" w="sm" len="sm"/>
            <a:tailEnd type="none" w="sm" len="sm"/>
          </a:ln>
          <a:effectLst/>
        </p:spPr>
        <p:txBody>
          <a:bodyPr wrap="none">
            <a:spAutoFit/>
          </a:bodyPr>
          <a:lstStyle/>
          <a:p>
            <a:r>
              <a:rPr lang="en-US" sz="1400"/>
              <a:t>Water</a:t>
            </a:r>
          </a:p>
          <a:p>
            <a:r>
              <a:rPr lang="en-US" sz="1400"/>
              <a:t>Pressure</a:t>
            </a:r>
          </a:p>
        </p:txBody>
      </p:sp>
      <p:sp>
        <p:nvSpPr>
          <p:cNvPr id="236608" name="Line 64"/>
          <p:cNvSpPr>
            <a:spLocks noChangeShapeType="1"/>
          </p:cNvSpPr>
          <p:nvPr/>
        </p:nvSpPr>
        <p:spPr bwMode="auto">
          <a:xfrm flipV="1">
            <a:off x="3924300" y="5360987"/>
            <a:ext cx="2749550" cy="647700"/>
          </a:xfrm>
          <a:prstGeom prst="line">
            <a:avLst/>
          </a:prstGeom>
          <a:noFill/>
          <a:ln w="12700">
            <a:solidFill>
              <a:schemeClr val="tx1"/>
            </a:solidFill>
            <a:prstDash val="dash"/>
            <a:round/>
            <a:headEnd type="none" w="sm" len="sm"/>
            <a:tailEnd type="none" w="sm" len="sm"/>
          </a:ln>
          <a:effectLst/>
        </p:spPr>
        <p:txBody>
          <a:bodyPr wrap="none" anchor="ctr"/>
          <a:lstStyle/>
          <a:p>
            <a:endParaRPr lang="en-US"/>
          </a:p>
        </p:txBody>
      </p:sp>
      <p:sp>
        <p:nvSpPr>
          <p:cNvPr id="65" name="Title 1"/>
          <p:cNvSpPr txBox="1">
            <a:spLocks/>
          </p:cNvSpPr>
          <p:nvPr/>
        </p:nvSpPr>
        <p:spPr>
          <a:xfrm>
            <a:off x="457200" y="274638"/>
            <a:ext cx="8229600" cy="868362"/>
          </a:xfrm>
          <a:prstGeom prst="rect">
            <a:avLst/>
          </a:prstGeom>
        </p:spPr>
        <p:txBody>
          <a:bodyPr>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Gravity Dam</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10"/>
          <p:cNvSpPr>
            <a:spLocks noChangeShapeType="1"/>
          </p:cNvSpPr>
          <p:nvPr/>
        </p:nvSpPr>
        <p:spPr bwMode="auto">
          <a:xfrm>
            <a:off x="609600" y="3581400"/>
            <a:ext cx="2895600" cy="1588"/>
          </a:xfrm>
          <a:prstGeom prst="line">
            <a:avLst/>
          </a:prstGeom>
          <a:noFill/>
          <a:ln w="9525">
            <a:solidFill>
              <a:srgbClr val="0070C0"/>
            </a:solidFill>
            <a:round/>
            <a:headEnd/>
            <a:tailEnd/>
          </a:ln>
        </p:spPr>
        <p:txBody>
          <a:bodyPr wrap="none" anchor="ctr"/>
          <a:lstStyle/>
          <a:p>
            <a:endParaRPr lang="en-US"/>
          </a:p>
        </p:txBody>
      </p:sp>
      <p:sp>
        <p:nvSpPr>
          <p:cNvPr id="51203" name="AutoShape 11"/>
          <p:cNvSpPr>
            <a:spLocks noChangeArrowheads="1"/>
          </p:cNvSpPr>
          <p:nvPr/>
        </p:nvSpPr>
        <p:spPr bwMode="auto">
          <a:xfrm rot="10800000">
            <a:off x="1828800" y="3429000"/>
            <a:ext cx="228600" cy="152400"/>
          </a:xfrm>
          <a:prstGeom prst="triangle">
            <a:avLst>
              <a:gd name="adj" fmla="val 50000"/>
            </a:avLst>
          </a:prstGeom>
          <a:solidFill>
            <a:srgbClr val="0070C0"/>
          </a:solidFill>
          <a:ln w="9525">
            <a:solidFill>
              <a:srgbClr val="0070C0"/>
            </a:solidFill>
            <a:miter lim="800000"/>
            <a:headEnd/>
            <a:tailEnd/>
          </a:ln>
        </p:spPr>
        <p:txBody>
          <a:bodyPr wrap="none" anchor="ctr"/>
          <a:lstStyle/>
          <a:p>
            <a:endParaRPr lang="en-US"/>
          </a:p>
        </p:txBody>
      </p:sp>
      <p:grpSp>
        <p:nvGrpSpPr>
          <p:cNvPr id="2" name="Group 12"/>
          <p:cNvGrpSpPr>
            <a:grpSpLocks/>
          </p:cNvGrpSpPr>
          <p:nvPr/>
        </p:nvGrpSpPr>
        <p:grpSpPr bwMode="auto">
          <a:xfrm>
            <a:off x="1295400" y="3276600"/>
            <a:ext cx="6781800" cy="1524000"/>
            <a:chOff x="720" y="2160"/>
            <a:chExt cx="4272" cy="960"/>
          </a:xfrm>
        </p:grpSpPr>
        <p:grpSp>
          <p:nvGrpSpPr>
            <p:cNvPr id="3" name="Group 13"/>
            <p:cNvGrpSpPr>
              <a:grpSpLocks/>
            </p:cNvGrpSpPr>
            <p:nvPr/>
          </p:nvGrpSpPr>
          <p:grpSpPr bwMode="auto">
            <a:xfrm>
              <a:off x="720" y="2160"/>
              <a:ext cx="4272" cy="960"/>
              <a:chOff x="720" y="2160"/>
              <a:chExt cx="4272" cy="960"/>
            </a:xfrm>
          </p:grpSpPr>
          <p:sp>
            <p:nvSpPr>
              <p:cNvPr id="51216" name="Line 14"/>
              <p:cNvSpPr>
                <a:spLocks noChangeShapeType="1"/>
              </p:cNvSpPr>
              <p:nvPr/>
            </p:nvSpPr>
            <p:spPr bwMode="auto">
              <a:xfrm>
                <a:off x="720" y="3120"/>
                <a:ext cx="4272" cy="0"/>
              </a:xfrm>
              <a:prstGeom prst="line">
                <a:avLst/>
              </a:prstGeom>
              <a:noFill/>
              <a:ln w="9525">
                <a:noFill/>
                <a:round/>
                <a:headEnd/>
                <a:tailEnd/>
              </a:ln>
            </p:spPr>
            <p:txBody>
              <a:bodyPr wrap="none" anchor="ctr"/>
              <a:lstStyle/>
              <a:p>
                <a:endParaRPr lang="en-US"/>
              </a:p>
            </p:txBody>
          </p:sp>
          <p:sp>
            <p:nvSpPr>
              <p:cNvPr id="51217" name="Line 15"/>
              <p:cNvSpPr>
                <a:spLocks noChangeShapeType="1"/>
              </p:cNvSpPr>
              <p:nvPr/>
            </p:nvSpPr>
            <p:spPr bwMode="auto">
              <a:xfrm flipV="1">
                <a:off x="720" y="2160"/>
                <a:ext cx="1776" cy="960"/>
              </a:xfrm>
              <a:prstGeom prst="line">
                <a:avLst/>
              </a:prstGeom>
              <a:noFill/>
              <a:ln w="9525">
                <a:noFill/>
                <a:round/>
                <a:headEnd/>
                <a:tailEnd/>
              </a:ln>
            </p:spPr>
            <p:txBody>
              <a:bodyPr wrap="none" anchor="ctr"/>
              <a:lstStyle/>
              <a:p>
                <a:endParaRPr lang="en-US"/>
              </a:p>
            </p:txBody>
          </p:sp>
          <p:sp>
            <p:nvSpPr>
              <p:cNvPr id="51218" name="Line 16"/>
              <p:cNvSpPr>
                <a:spLocks noChangeShapeType="1"/>
              </p:cNvSpPr>
              <p:nvPr/>
            </p:nvSpPr>
            <p:spPr bwMode="auto">
              <a:xfrm>
                <a:off x="2496" y="2160"/>
                <a:ext cx="816" cy="0"/>
              </a:xfrm>
              <a:prstGeom prst="line">
                <a:avLst/>
              </a:prstGeom>
              <a:noFill/>
              <a:ln w="9525">
                <a:noFill/>
                <a:round/>
                <a:headEnd/>
                <a:tailEnd/>
              </a:ln>
            </p:spPr>
            <p:txBody>
              <a:bodyPr wrap="none" anchor="ctr"/>
              <a:lstStyle/>
              <a:p>
                <a:endParaRPr lang="en-US"/>
              </a:p>
            </p:txBody>
          </p:sp>
          <p:sp>
            <p:nvSpPr>
              <p:cNvPr id="51219" name="Line 17"/>
              <p:cNvSpPr>
                <a:spLocks noChangeShapeType="1"/>
              </p:cNvSpPr>
              <p:nvPr/>
            </p:nvSpPr>
            <p:spPr bwMode="auto">
              <a:xfrm>
                <a:off x="3312" y="2160"/>
                <a:ext cx="1680" cy="960"/>
              </a:xfrm>
              <a:prstGeom prst="line">
                <a:avLst/>
              </a:prstGeom>
              <a:noFill/>
              <a:ln w="9525">
                <a:noFill/>
                <a:round/>
                <a:headEnd/>
                <a:tailEnd/>
              </a:ln>
            </p:spPr>
            <p:txBody>
              <a:bodyPr wrap="none" anchor="ctr"/>
              <a:lstStyle/>
              <a:p>
                <a:endParaRPr lang="en-US"/>
              </a:p>
            </p:txBody>
          </p:sp>
        </p:grpSp>
        <p:sp>
          <p:nvSpPr>
            <p:cNvPr id="51213" name="AutoShape 18"/>
            <p:cNvSpPr>
              <a:spLocks noChangeArrowheads="1"/>
            </p:cNvSpPr>
            <p:nvPr/>
          </p:nvSpPr>
          <p:spPr bwMode="auto">
            <a:xfrm>
              <a:off x="720" y="2160"/>
              <a:ext cx="3552"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51214" name="AutoShape 19"/>
            <p:cNvSpPr>
              <a:spLocks noChangeArrowheads="1"/>
            </p:cNvSpPr>
            <p:nvPr/>
          </p:nvSpPr>
          <p:spPr bwMode="auto">
            <a:xfrm>
              <a:off x="1632" y="2160"/>
              <a:ext cx="3354" cy="960"/>
            </a:xfrm>
            <a:prstGeom prst="triangle">
              <a:avLst>
                <a:gd name="adj" fmla="val 50000"/>
              </a:avLst>
            </a:prstGeom>
            <a:solidFill>
              <a:srgbClr val="996633"/>
            </a:solidFill>
            <a:ln w="9525">
              <a:noFill/>
              <a:miter lim="800000"/>
              <a:headEnd/>
              <a:tailEnd/>
            </a:ln>
          </p:spPr>
          <p:txBody>
            <a:bodyPr wrap="none" anchor="ctr"/>
            <a:lstStyle/>
            <a:p>
              <a:endParaRPr lang="en-US"/>
            </a:p>
          </p:txBody>
        </p:sp>
        <p:sp>
          <p:nvSpPr>
            <p:cNvPr id="51215" name="Rectangle 20"/>
            <p:cNvSpPr>
              <a:spLocks noChangeArrowheads="1"/>
            </p:cNvSpPr>
            <p:nvPr/>
          </p:nvSpPr>
          <p:spPr bwMode="auto">
            <a:xfrm>
              <a:off x="2496" y="2160"/>
              <a:ext cx="816" cy="576"/>
            </a:xfrm>
            <a:prstGeom prst="rect">
              <a:avLst/>
            </a:prstGeom>
            <a:solidFill>
              <a:srgbClr val="996633"/>
            </a:solidFill>
            <a:ln w="9525">
              <a:noFill/>
              <a:miter lim="800000"/>
              <a:headEnd/>
              <a:tailEnd/>
            </a:ln>
          </p:spPr>
          <p:txBody>
            <a:bodyPr wrap="none" anchor="ctr"/>
            <a:lstStyle/>
            <a:p>
              <a:endParaRPr lang="en-US"/>
            </a:p>
          </p:txBody>
        </p:sp>
      </p:grpSp>
      <p:sp>
        <p:nvSpPr>
          <p:cNvPr id="46101" name="Text Box 21"/>
          <p:cNvSpPr txBox="1">
            <a:spLocks noChangeArrowheads="1"/>
          </p:cNvSpPr>
          <p:nvPr/>
        </p:nvSpPr>
        <p:spPr bwMode="auto">
          <a:xfrm>
            <a:off x="6324600" y="2667000"/>
            <a:ext cx="1744663" cy="830263"/>
          </a:xfrm>
          <a:prstGeom prst="rect">
            <a:avLst/>
          </a:prstGeom>
          <a:noFill/>
          <a:ln w="9525">
            <a:noFill/>
            <a:miter lim="800000"/>
            <a:headEnd/>
            <a:tailEnd/>
          </a:ln>
          <a:effectLst/>
        </p:spPr>
        <p:txBody>
          <a:bodyPr wrap="none">
            <a:spAutoFit/>
          </a:bodyPr>
          <a:lstStyle/>
          <a:p>
            <a:pPr eaLnBrk="0" hangingPunct="0">
              <a:defRPr/>
            </a:pPr>
            <a:r>
              <a:rPr lang="en-US" sz="2400" dirty="0">
                <a:effectLst>
                  <a:outerShdw blurRad="38100" dist="38100" dir="2700000" algn="tl">
                    <a:srgbClr val="C0C0C0"/>
                  </a:outerShdw>
                </a:effectLst>
                <a:latin typeface="Arial" pitchFamily="34" charset="0"/>
                <a:cs typeface="Arial" pitchFamily="34" charset="0"/>
              </a:rPr>
              <a:t>Continuous</a:t>
            </a:r>
          </a:p>
          <a:p>
            <a:pPr eaLnBrk="0" hangingPunct="0">
              <a:defRPr/>
            </a:pPr>
            <a:r>
              <a:rPr lang="en-US" sz="2400" dirty="0">
                <a:effectLst>
                  <a:outerShdw blurRad="38100" dist="38100" dir="2700000" algn="tl">
                    <a:srgbClr val="C0C0C0"/>
                  </a:outerShdw>
                </a:effectLst>
                <a:latin typeface="Arial" pitchFamily="34" charset="0"/>
                <a:cs typeface="Arial" pitchFamily="34" charset="0"/>
              </a:rPr>
              <a:t> Strip Drain</a:t>
            </a:r>
          </a:p>
        </p:txBody>
      </p:sp>
      <p:sp>
        <p:nvSpPr>
          <p:cNvPr id="51206" name="Line 22"/>
          <p:cNvSpPr>
            <a:spLocks noChangeShapeType="1"/>
          </p:cNvSpPr>
          <p:nvPr/>
        </p:nvSpPr>
        <p:spPr bwMode="auto">
          <a:xfrm flipH="1">
            <a:off x="5410200" y="3505200"/>
            <a:ext cx="1371600" cy="990600"/>
          </a:xfrm>
          <a:prstGeom prst="line">
            <a:avLst/>
          </a:prstGeom>
          <a:noFill/>
          <a:ln w="9525">
            <a:solidFill>
              <a:schemeClr val="tx2"/>
            </a:solidFill>
            <a:round/>
            <a:headEnd/>
            <a:tailEnd type="triangle" w="med" len="med"/>
          </a:ln>
        </p:spPr>
        <p:txBody>
          <a:bodyPr wrap="none" anchor="ctr"/>
          <a:lstStyle/>
          <a:p>
            <a:endParaRPr lang="en-US"/>
          </a:p>
        </p:txBody>
      </p:sp>
      <p:sp>
        <p:nvSpPr>
          <p:cNvPr id="51207" name="Line 23"/>
          <p:cNvSpPr>
            <a:spLocks noChangeShapeType="1"/>
          </p:cNvSpPr>
          <p:nvPr/>
        </p:nvSpPr>
        <p:spPr bwMode="auto">
          <a:xfrm flipH="1">
            <a:off x="381000" y="4800600"/>
            <a:ext cx="914400" cy="0"/>
          </a:xfrm>
          <a:prstGeom prst="line">
            <a:avLst/>
          </a:prstGeom>
          <a:noFill/>
          <a:ln w="9525">
            <a:solidFill>
              <a:srgbClr val="996633"/>
            </a:solidFill>
            <a:round/>
            <a:headEnd/>
            <a:tailEnd/>
          </a:ln>
        </p:spPr>
        <p:txBody>
          <a:bodyPr wrap="none" anchor="ctr"/>
          <a:lstStyle/>
          <a:p>
            <a:endParaRPr lang="en-US"/>
          </a:p>
        </p:txBody>
      </p:sp>
      <p:sp>
        <p:nvSpPr>
          <p:cNvPr id="51208" name="Line 24"/>
          <p:cNvSpPr>
            <a:spLocks noChangeShapeType="1"/>
          </p:cNvSpPr>
          <p:nvPr/>
        </p:nvSpPr>
        <p:spPr bwMode="auto">
          <a:xfrm>
            <a:off x="8077200" y="4800600"/>
            <a:ext cx="990600" cy="0"/>
          </a:xfrm>
          <a:prstGeom prst="line">
            <a:avLst/>
          </a:prstGeom>
          <a:noFill/>
          <a:ln w="9525">
            <a:solidFill>
              <a:srgbClr val="996633"/>
            </a:solidFill>
            <a:round/>
            <a:headEnd/>
            <a:tailEnd/>
          </a:ln>
        </p:spPr>
        <p:txBody>
          <a:bodyPr wrap="none" anchor="ctr"/>
          <a:lstStyle/>
          <a:p>
            <a:endParaRPr lang="en-US"/>
          </a:p>
        </p:txBody>
      </p:sp>
      <p:sp>
        <p:nvSpPr>
          <p:cNvPr id="51209" name="Rectangle 25"/>
          <p:cNvSpPr>
            <a:spLocks noChangeArrowheads="1"/>
          </p:cNvSpPr>
          <p:nvPr/>
        </p:nvSpPr>
        <p:spPr bwMode="auto">
          <a:xfrm flipV="1">
            <a:off x="5029200" y="4648200"/>
            <a:ext cx="304800" cy="152400"/>
          </a:xfrm>
          <a:prstGeom prst="rect">
            <a:avLst/>
          </a:prstGeom>
          <a:solidFill>
            <a:srgbClr val="FFC000"/>
          </a:solidFill>
          <a:ln w="9525">
            <a:noFill/>
            <a:miter lim="800000"/>
            <a:headEnd/>
            <a:tailEnd/>
          </a:ln>
        </p:spPr>
        <p:txBody>
          <a:bodyPr wrap="none" anchor="ctr"/>
          <a:lstStyle/>
          <a:p>
            <a:endParaRPr lang="en-US"/>
          </a:p>
        </p:txBody>
      </p:sp>
      <p:sp>
        <p:nvSpPr>
          <p:cNvPr id="51211" name="Freeform 28"/>
          <p:cNvSpPr>
            <a:spLocks/>
          </p:cNvSpPr>
          <p:nvPr/>
        </p:nvSpPr>
        <p:spPr bwMode="auto">
          <a:xfrm>
            <a:off x="3505200" y="3581400"/>
            <a:ext cx="1676400" cy="1066800"/>
          </a:xfrm>
          <a:custGeom>
            <a:avLst/>
            <a:gdLst>
              <a:gd name="T0" fmla="*/ 0 w 2047"/>
              <a:gd name="T1" fmla="*/ 0 h 758"/>
              <a:gd name="T2" fmla="*/ 2147483647 w 2047"/>
              <a:gd name="T3" fmla="*/ 2147483647 h 758"/>
              <a:gd name="T4" fmla="*/ 2147483647 w 2047"/>
              <a:gd name="T5" fmla="*/ 2147483647 h 758"/>
              <a:gd name="T6" fmla="*/ 2147483647 w 2047"/>
              <a:gd name="T7" fmla="*/ 2147483647 h 758"/>
              <a:gd name="T8" fmla="*/ 2147483647 w 2047"/>
              <a:gd name="T9" fmla="*/ 2147483647 h 758"/>
              <a:gd name="T10" fmla="*/ 2147483647 w 2047"/>
              <a:gd name="T11" fmla="*/ 2147483647 h 758"/>
              <a:gd name="T12" fmla="*/ 2147483647 w 2047"/>
              <a:gd name="T13" fmla="*/ 2147483647 h 758"/>
              <a:gd name="T14" fmla="*/ 2147483647 w 2047"/>
              <a:gd name="T15" fmla="*/ 2147483647 h 758"/>
              <a:gd name="T16" fmla="*/ 2147483647 w 2047"/>
              <a:gd name="T17" fmla="*/ 2147483647 h 7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7"/>
              <a:gd name="T28" fmla="*/ 0 h 758"/>
              <a:gd name="T29" fmla="*/ 2047 w 2047"/>
              <a:gd name="T30" fmla="*/ 758 h 7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7" h="758">
                <a:moveTo>
                  <a:pt x="0" y="0"/>
                </a:moveTo>
                <a:cubicBezTo>
                  <a:pt x="18" y="11"/>
                  <a:pt x="51" y="43"/>
                  <a:pt x="105" y="68"/>
                </a:cubicBezTo>
                <a:cubicBezTo>
                  <a:pt x="159" y="93"/>
                  <a:pt x="244" y="127"/>
                  <a:pt x="322" y="150"/>
                </a:cubicBezTo>
                <a:cubicBezTo>
                  <a:pt x="400" y="173"/>
                  <a:pt x="484" y="186"/>
                  <a:pt x="570" y="203"/>
                </a:cubicBezTo>
                <a:cubicBezTo>
                  <a:pt x="656" y="220"/>
                  <a:pt x="748" y="233"/>
                  <a:pt x="840" y="255"/>
                </a:cubicBezTo>
                <a:cubicBezTo>
                  <a:pt x="932" y="277"/>
                  <a:pt x="1031" y="302"/>
                  <a:pt x="1125" y="338"/>
                </a:cubicBezTo>
                <a:cubicBezTo>
                  <a:pt x="1219" y="374"/>
                  <a:pt x="1311" y="427"/>
                  <a:pt x="1402" y="473"/>
                </a:cubicBezTo>
                <a:cubicBezTo>
                  <a:pt x="1493" y="519"/>
                  <a:pt x="1565" y="568"/>
                  <a:pt x="1672" y="615"/>
                </a:cubicBezTo>
                <a:cubicBezTo>
                  <a:pt x="1779" y="662"/>
                  <a:pt x="1969" y="728"/>
                  <a:pt x="2047" y="758"/>
                </a:cubicBezTo>
              </a:path>
            </a:pathLst>
          </a:custGeom>
          <a:noFill/>
          <a:ln w="9525">
            <a:solidFill>
              <a:srgbClr val="0070C0"/>
            </a:solidFill>
            <a:round/>
            <a:headEnd/>
            <a:tailEnd/>
          </a:ln>
        </p:spPr>
        <p:txBody>
          <a:bodyPr wrap="none" anchor="ctr"/>
          <a:lstStyle/>
          <a:p>
            <a:endParaRPr lang="en-US"/>
          </a:p>
        </p:txBody>
      </p:sp>
      <p:sp>
        <p:nvSpPr>
          <p:cNvPr id="20"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solidFill>
                  <a:schemeClr val="tx2"/>
                </a:solidFill>
                <a:effectLst>
                  <a:outerShdw blurRad="38100" dist="38100" dir="2700000" algn="tl">
                    <a:srgbClr val="000000">
                      <a:alpha val="43137"/>
                    </a:srgbClr>
                  </a:outerShdw>
                </a:effectLst>
                <a:latin typeface="+mj-lt"/>
                <a:ea typeface="+mj-ea"/>
                <a:cs typeface="+mj-cs"/>
              </a:rPr>
              <a:t>Strip</a:t>
            </a: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Drain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North San Gabriel Dam</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Earth and </a:t>
            </a:r>
            <a:r>
              <a:rPr lang="en-US" sz="2400" b="1" dirty="0" err="1" smtClean="0">
                <a:effectLst>
                  <a:outerShdw blurRad="38100" dist="38100" dir="2700000" algn="tl">
                    <a:srgbClr val="000000">
                      <a:alpha val="43137"/>
                    </a:srgbClr>
                  </a:outerShdw>
                </a:effectLst>
              </a:rPr>
              <a:t>Rockfill</a:t>
            </a:r>
            <a:r>
              <a:rPr lang="en-US" sz="2400" b="1" dirty="0" smtClean="0">
                <a:effectLst>
                  <a:outerShdw blurRad="38100" dist="38100" dir="2700000" algn="tl">
                    <a:srgbClr val="000000">
                      <a:alpha val="43137"/>
                    </a:srgbClr>
                  </a:outerShdw>
                </a:effectLst>
              </a:rPr>
              <a:t> Zoned Embankment</a:t>
            </a:r>
            <a:endParaRPr lang="en-US" sz="2400" b="1" dirty="0">
              <a:effectLst>
                <a:outerShdw blurRad="38100" dist="38100" dir="2700000" algn="tl">
                  <a:srgbClr val="000000">
                    <a:alpha val="43137"/>
                  </a:srgbClr>
                </a:outerShdw>
              </a:effectLst>
            </a:endParaRPr>
          </a:p>
        </p:txBody>
      </p:sp>
      <p:pic>
        <p:nvPicPr>
          <p:cNvPr id="50179" name="Picture 5" descr="Typical Embankment Section-1"/>
          <p:cNvPicPr>
            <a:picLocks noChangeAspect="1" noChangeArrowheads="1"/>
          </p:cNvPicPr>
          <p:nvPr/>
        </p:nvPicPr>
        <p:blipFill>
          <a:blip r:embed="rId2" cstate="print"/>
          <a:srcRect/>
          <a:stretch>
            <a:fillRect/>
          </a:stretch>
        </p:blipFill>
        <p:spPr bwMode="auto">
          <a:xfrm>
            <a:off x="0" y="2438400"/>
            <a:ext cx="9144000" cy="318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defRPr/>
            </a:pPr>
            <a:r>
              <a:rPr lang="en-US" sz="4000" b="1" dirty="0" smtClean="0">
                <a:effectLst>
                  <a:outerShdw blurRad="38100" dist="38100" dir="2700000" algn="tl">
                    <a:srgbClr val="000000">
                      <a:alpha val="43137"/>
                    </a:srgbClr>
                  </a:outerShdw>
                </a:effectLst>
              </a:rPr>
              <a:t>Belton Dam</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400" b="1" dirty="0" err="1" smtClean="0">
                <a:effectLst>
                  <a:outerShdw blurRad="38100" dist="38100" dir="2700000" algn="tl">
                    <a:srgbClr val="000000">
                      <a:alpha val="43137"/>
                    </a:srgbClr>
                  </a:outerShdw>
                </a:effectLst>
              </a:rPr>
              <a:t>Earthfill</a:t>
            </a:r>
            <a:r>
              <a:rPr lang="en-US" sz="2400" b="1" dirty="0" smtClean="0">
                <a:effectLst>
                  <a:outerShdw blurRad="38100" dist="38100" dir="2700000" algn="tl">
                    <a:srgbClr val="000000">
                      <a:alpha val="43137"/>
                    </a:srgbClr>
                  </a:outerShdw>
                </a:effectLst>
              </a:rPr>
              <a:t> Embankment with Upstream </a:t>
            </a:r>
            <a:r>
              <a:rPr lang="en-US" sz="2400" b="1" dirty="0" err="1" smtClean="0">
                <a:effectLst>
                  <a:outerShdw blurRad="38100" dist="38100" dir="2700000" algn="tl">
                    <a:srgbClr val="000000">
                      <a:alpha val="43137"/>
                    </a:srgbClr>
                  </a:outerShdw>
                </a:effectLst>
              </a:rPr>
              <a:t>Rockfill</a:t>
            </a:r>
            <a:r>
              <a:rPr lang="en-US" sz="2400" b="1" dirty="0" smtClean="0">
                <a:effectLst>
                  <a:outerShdw blurRad="38100" dist="38100" dir="2700000" algn="tl">
                    <a:srgbClr val="000000">
                      <a:alpha val="43137"/>
                    </a:srgbClr>
                  </a:outerShdw>
                </a:effectLst>
              </a:rPr>
              <a:t> Zone </a:t>
            </a:r>
            <a:endParaRPr lang="en-US" b="1" dirty="0"/>
          </a:p>
        </p:txBody>
      </p:sp>
      <p:pic>
        <p:nvPicPr>
          <p:cNvPr id="51203" name="Picture 7" descr="Embankment Centerline Profile - 2"/>
          <p:cNvPicPr>
            <a:picLocks noChangeAspect="1" noChangeArrowheads="1"/>
          </p:cNvPicPr>
          <p:nvPr/>
        </p:nvPicPr>
        <p:blipFill>
          <a:blip r:embed="rId2" cstate="print"/>
          <a:srcRect/>
          <a:stretch>
            <a:fillRect/>
          </a:stretch>
        </p:blipFill>
        <p:spPr bwMode="auto">
          <a:xfrm>
            <a:off x="0" y="1752600"/>
            <a:ext cx="9144000" cy="3886200"/>
          </a:xfrm>
          <a:prstGeom prst="rect">
            <a:avLst/>
          </a:prstGeom>
          <a:noFill/>
          <a:ln w="9525">
            <a:solidFill>
              <a:schemeClr val="bg2"/>
            </a:solidFill>
            <a:miter lim="800000"/>
            <a:headEnd/>
            <a:tailEnd/>
          </a:ln>
        </p:spPr>
      </p:pic>
      <p:sp>
        <p:nvSpPr>
          <p:cNvPr id="51204" name="Text Box 35"/>
          <p:cNvSpPr txBox="1">
            <a:spLocks noChangeArrowheads="1"/>
          </p:cNvSpPr>
          <p:nvPr/>
        </p:nvSpPr>
        <p:spPr bwMode="auto">
          <a:xfrm>
            <a:off x="7070965" y="4953000"/>
            <a:ext cx="1876185" cy="338138"/>
          </a:xfrm>
          <a:prstGeom prst="rect">
            <a:avLst/>
          </a:prstGeom>
          <a:noFill/>
          <a:ln w="9525">
            <a:noFill/>
            <a:miter lim="800000"/>
            <a:headEnd/>
            <a:tailEnd/>
          </a:ln>
        </p:spPr>
        <p:txBody>
          <a:bodyPr wrap="square">
            <a:spAutoFit/>
          </a:bodyPr>
          <a:lstStyle/>
          <a:p>
            <a:r>
              <a:rPr lang="en-US" sz="1600" b="1">
                <a:solidFill>
                  <a:schemeClr val="bg2"/>
                </a:solidFill>
              </a:rPr>
              <a:t>Drainage Blanket</a:t>
            </a:r>
          </a:p>
        </p:txBody>
      </p:sp>
      <p:sp>
        <p:nvSpPr>
          <p:cNvPr id="51205" name="Line 36"/>
          <p:cNvSpPr>
            <a:spLocks noChangeShapeType="1"/>
          </p:cNvSpPr>
          <p:nvPr/>
        </p:nvSpPr>
        <p:spPr bwMode="auto">
          <a:xfrm flipH="1" flipV="1">
            <a:off x="6702398" y="4419600"/>
            <a:ext cx="384202" cy="685800"/>
          </a:xfrm>
          <a:prstGeom prst="line">
            <a:avLst/>
          </a:prstGeom>
          <a:noFill/>
          <a:ln w="28575">
            <a:solidFill>
              <a:schemeClr val="bg2"/>
            </a:solidFill>
            <a:round/>
            <a:headEnd/>
            <a:tailEnd type="triangle" w="med" len="med"/>
          </a:ln>
        </p:spPr>
        <p:txBody>
          <a:bodyPr/>
          <a:lstStyle/>
          <a:p>
            <a:endParaRPr lang="en-US"/>
          </a:p>
        </p:txBody>
      </p:sp>
      <p:sp>
        <p:nvSpPr>
          <p:cNvPr id="51206" name="Text Box 35"/>
          <p:cNvSpPr txBox="1">
            <a:spLocks noChangeArrowheads="1"/>
          </p:cNvSpPr>
          <p:nvPr/>
        </p:nvSpPr>
        <p:spPr bwMode="auto">
          <a:xfrm>
            <a:off x="825447" y="4876800"/>
            <a:ext cx="1530403" cy="338138"/>
          </a:xfrm>
          <a:prstGeom prst="rect">
            <a:avLst/>
          </a:prstGeom>
          <a:solidFill>
            <a:schemeClr val="bg1"/>
          </a:solidFill>
          <a:ln w="9525">
            <a:noFill/>
            <a:miter lim="800000"/>
            <a:headEnd/>
            <a:tailEnd/>
          </a:ln>
        </p:spPr>
        <p:txBody>
          <a:bodyPr wrap="square">
            <a:spAutoFit/>
          </a:bodyPr>
          <a:lstStyle/>
          <a:p>
            <a:r>
              <a:rPr lang="en-US" sz="1600" b="1" dirty="0">
                <a:solidFill>
                  <a:schemeClr val="bg2"/>
                </a:solidFill>
              </a:rPr>
              <a:t>Cutoff Trench</a:t>
            </a:r>
          </a:p>
        </p:txBody>
      </p:sp>
      <p:sp>
        <p:nvSpPr>
          <p:cNvPr id="51207" name="Line 36"/>
          <p:cNvSpPr>
            <a:spLocks noChangeShapeType="1"/>
          </p:cNvSpPr>
          <p:nvPr/>
        </p:nvSpPr>
        <p:spPr bwMode="auto">
          <a:xfrm flipV="1">
            <a:off x="2354516" y="4876800"/>
            <a:ext cx="922084" cy="152400"/>
          </a:xfrm>
          <a:prstGeom prst="line">
            <a:avLst/>
          </a:prstGeom>
          <a:noFill/>
          <a:ln w="28575">
            <a:solidFill>
              <a:schemeClr val="bg2"/>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Stillhouse Hollow Dam</a:t>
            </a:r>
            <a:br>
              <a:rPr lang="en-US" sz="4000" b="1" dirty="0" smtClean="0">
                <a:effectLst>
                  <a:outerShdw blurRad="38100" dist="38100" dir="2700000" algn="tl">
                    <a:srgbClr val="000000">
                      <a:alpha val="43137"/>
                    </a:srgbClr>
                  </a:outerShdw>
                </a:effectLst>
              </a:rPr>
            </a:br>
            <a:r>
              <a:rPr lang="en-US" sz="2400" b="1" dirty="0" err="1" smtClean="0">
                <a:effectLst>
                  <a:outerShdw blurRad="38100" dist="38100" dir="2700000" algn="tl">
                    <a:srgbClr val="000000">
                      <a:alpha val="43137"/>
                    </a:srgbClr>
                  </a:outerShdw>
                </a:effectLst>
              </a:rPr>
              <a:t>Earthfill</a:t>
            </a:r>
            <a:r>
              <a:rPr lang="en-US" sz="2400" b="1" dirty="0" smtClean="0">
                <a:effectLst>
                  <a:outerShdw blurRad="38100" dist="38100" dir="2700000" algn="tl">
                    <a:srgbClr val="000000">
                      <a:alpha val="43137"/>
                    </a:srgbClr>
                  </a:outerShdw>
                </a:effectLst>
              </a:rPr>
              <a:t> Zoned Embankment</a:t>
            </a:r>
            <a:endParaRPr lang="en-US" sz="2400" b="1" dirty="0">
              <a:effectLst>
                <a:outerShdw blurRad="38100" dist="38100" dir="2700000" algn="tl">
                  <a:srgbClr val="000000">
                    <a:alpha val="43137"/>
                  </a:srgbClr>
                </a:outerShdw>
              </a:effectLst>
            </a:endParaRPr>
          </a:p>
        </p:txBody>
      </p:sp>
      <p:pic>
        <p:nvPicPr>
          <p:cNvPr id="52227" name="Picture 5" descr="Embankment Profile Section-1"/>
          <p:cNvPicPr>
            <a:picLocks noChangeAspect="1" noChangeArrowheads="1"/>
          </p:cNvPicPr>
          <p:nvPr/>
        </p:nvPicPr>
        <p:blipFill>
          <a:blip r:embed="rId2" cstate="print"/>
          <a:srcRect/>
          <a:stretch>
            <a:fillRect/>
          </a:stretch>
        </p:blipFill>
        <p:spPr bwMode="auto">
          <a:xfrm>
            <a:off x="0" y="2590800"/>
            <a:ext cx="9144000" cy="2886075"/>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Canyon Dam</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800" b="1" dirty="0" err="1" smtClean="0">
                <a:effectLst>
                  <a:outerShdw blurRad="38100" dist="38100" dir="2700000" algn="tl">
                    <a:srgbClr val="000000">
                      <a:alpha val="43137"/>
                    </a:srgbClr>
                  </a:outerShdw>
                </a:effectLst>
              </a:rPr>
              <a:t>Earthfill</a:t>
            </a:r>
            <a:r>
              <a:rPr lang="en-US" sz="2800" b="1" dirty="0" smtClean="0">
                <a:effectLst>
                  <a:outerShdw blurRad="38100" dist="38100" dir="2700000" algn="tl">
                    <a:srgbClr val="000000">
                      <a:alpha val="43137"/>
                    </a:srgbClr>
                  </a:outerShdw>
                </a:effectLst>
              </a:rPr>
              <a:t> Zoned Embankment</a:t>
            </a:r>
            <a:endParaRPr lang="en-US" sz="2800" b="1" dirty="0"/>
          </a:p>
        </p:txBody>
      </p:sp>
      <p:pic>
        <p:nvPicPr>
          <p:cNvPr id="53251" name="Picture 5" descr="Canyon Embankment Section - 1"/>
          <p:cNvPicPr>
            <a:picLocks noChangeAspect="1" noChangeArrowheads="1"/>
          </p:cNvPicPr>
          <p:nvPr/>
        </p:nvPicPr>
        <p:blipFill>
          <a:blip r:embed="rId2" cstate="print"/>
          <a:srcRect/>
          <a:stretch>
            <a:fillRect/>
          </a:stretch>
        </p:blipFill>
        <p:spPr bwMode="auto">
          <a:xfrm>
            <a:off x="0" y="2209800"/>
            <a:ext cx="9144000" cy="291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O.C. Fisher Dam</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Homogeneous Embankment</a:t>
            </a:r>
          </a:p>
        </p:txBody>
      </p:sp>
      <p:pic>
        <p:nvPicPr>
          <p:cNvPr id="55299" name="Picture 5" descr="Typical Embankment Section-1"/>
          <p:cNvPicPr>
            <a:picLocks noChangeAspect="1" noChangeArrowheads="1"/>
          </p:cNvPicPr>
          <p:nvPr/>
        </p:nvPicPr>
        <p:blipFill>
          <a:blip r:embed="rId2" cstate="print"/>
          <a:srcRect/>
          <a:stretch>
            <a:fillRect/>
          </a:stretch>
        </p:blipFill>
        <p:spPr bwMode="auto">
          <a:xfrm>
            <a:off x="-381000" y="2514600"/>
            <a:ext cx="9801225" cy="351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9162" name="Text Box 10"/>
          <p:cNvSpPr txBox="1">
            <a:spLocks noChangeArrowheads="1"/>
          </p:cNvSpPr>
          <p:nvPr/>
        </p:nvSpPr>
        <p:spPr bwMode="auto">
          <a:xfrm>
            <a:off x="0" y="3238500"/>
            <a:ext cx="1143000" cy="519113"/>
          </a:xfrm>
          <a:prstGeom prst="rect">
            <a:avLst/>
          </a:prstGeom>
          <a:noFill/>
          <a:ln w="9525">
            <a:noFill/>
            <a:miter lim="800000"/>
            <a:headEnd/>
            <a:tailEnd/>
          </a:ln>
          <a:effectLst/>
        </p:spPr>
        <p:txBody>
          <a:bodyPr>
            <a:spAutoFit/>
          </a:bodyPr>
          <a:lstStyle/>
          <a:p>
            <a:pPr eaLnBrk="0" hangingPunct="0">
              <a:spcBef>
                <a:spcPct val="50000"/>
              </a:spcBef>
            </a:pPr>
            <a:r>
              <a:rPr lang="en-US" sz="1800" dirty="0">
                <a:latin typeface="Times New Roman" pitchFamily="18" charset="0"/>
              </a:rPr>
              <a:t>    </a:t>
            </a:r>
            <a:endParaRPr lang="en-US" sz="2800" dirty="0">
              <a:latin typeface="Times New Roman" pitchFamily="18" charset="0"/>
            </a:endParaRPr>
          </a:p>
        </p:txBody>
      </p:sp>
      <p:pic>
        <p:nvPicPr>
          <p:cNvPr id="49163" name="Picture 11" descr="SevenOaksDam Status Update Diagram"/>
          <p:cNvPicPr>
            <a:picLocks noChangeAspect="1" noChangeArrowheads="1"/>
          </p:cNvPicPr>
          <p:nvPr/>
        </p:nvPicPr>
        <p:blipFill>
          <a:blip r:embed="rId3" cstate="print"/>
          <a:srcRect/>
          <a:stretch>
            <a:fillRect/>
          </a:stretch>
        </p:blipFill>
        <p:spPr bwMode="auto">
          <a:xfrm>
            <a:off x="0" y="1906588"/>
            <a:ext cx="9015413" cy="3044825"/>
          </a:xfrm>
          <a:prstGeom prst="rect">
            <a:avLst/>
          </a:prstGeom>
          <a:noFill/>
        </p:spPr>
      </p:pic>
      <p:sp>
        <p:nvSpPr>
          <p:cNvPr id="49164" name="Text Box 12"/>
          <p:cNvSpPr txBox="1">
            <a:spLocks noChangeArrowheads="1"/>
          </p:cNvSpPr>
          <p:nvPr/>
        </p:nvSpPr>
        <p:spPr bwMode="auto">
          <a:xfrm>
            <a:off x="3200400" y="5438775"/>
            <a:ext cx="3008313" cy="579438"/>
          </a:xfrm>
          <a:prstGeom prst="rect">
            <a:avLst/>
          </a:prstGeom>
          <a:noFill/>
          <a:ln w="9525">
            <a:noFill/>
            <a:miter lim="800000"/>
            <a:headEnd/>
            <a:tailEnd/>
          </a:ln>
          <a:effectLst/>
        </p:spPr>
        <p:txBody>
          <a:bodyPr wrap="none">
            <a:spAutoFit/>
          </a:bodyPr>
          <a:lstStyle/>
          <a:p>
            <a:pPr eaLnBrk="0" hangingPunct="0"/>
            <a:r>
              <a:rPr lang="en-US" sz="3200" dirty="0">
                <a:solidFill>
                  <a:schemeClr val="accent2"/>
                </a:solidFill>
                <a:effectLst>
                  <a:outerShdw blurRad="38100" dist="38100" dir="2700000" algn="tl">
                    <a:srgbClr val="C0C0C0"/>
                  </a:outerShdw>
                </a:effectLst>
                <a:latin typeface="Times New Roman" pitchFamily="18" charset="0"/>
              </a:rPr>
              <a:t>Seven Oaks Dam</a:t>
            </a:r>
            <a:endParaRPr lang="en-US" sz="2400" dirty="0">
              <a:solidFill>
                <a:schemeClr val="accent2"/>
              </a:solidFill>
              <a:latin typeface="Times New Roman" pitchFamily="18" charset="0"/>
            </a:endParaRPr>
          </a:p>
        </p:txBody>
      </p:sp>
      <p:sp>
        <p:nvSpPr>
          <p:cNvPr id="7"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b="1" dirty="0" smtClean="0">
                <a:effectLst>
                  <a:outerShdw blurRad="38100" dist="38100" dir="2700000" algn="tl">
                    <a:srgbClr val="C0C0C0"/>
                  </a:outerShdw>
                </a:effectLst>
              </a:rPr>
              <a:t>Embankment Components</a:t>
            </a:r>
            <a:endParaRPr kumimoji="0" 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Dam Terminology</a:t>
            </a:r>
            <a:endParaRPr lang="en-US" sz="27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pPr>
              <a:buSzPct val="100000"/>
              <a:defRPr/>
            </a:pPr>
            <a:r>
              <a:rPr lang="en-US" sz="3600" dirty="0" smtClean="0"/>
              <a:t>Classification</a:t>
            </a:r>
            <a:endParaRPr lang="en-US" sz="3600" b="1" dirty="0" smtClean="0">
              <a:solidFill>
                <a:srgbClr val="FF0000"/>
              </a:solidFill>
            </a:endParaRPr>
          </a:p>
          <a:p>
            <a:pPr lvl="0">
              <a:buSzPct val="100000"/>
              <a:defRPr/>
            </a:pPr>
            <a:r>
              <a:rPr lang="en-US" sz="3600" dirty="0" smtClean="0"/>
              <a:t>Parts of a Dam</a:t>
            </a:r>
          </a:p>
          <a:p>
            <a:pPr lvl="0">
              <a:buClr>
                <a:schemeClr val="tx1"/>
              </a:buClr>
              <a:defRPr/>
            </a:pPr>
            <a:r>
              <a:rPr lang="en-US" sz="3600" dirty="0" smtClean="0"/>
              <a:t>Seepage Control Measures</a:t>
            </a:r>
          </a:p>
          <a:p>
            <a:pPr lvl="0">
              <a:buClr>
                <a:schemeClr val="tx1"/>
              </a:buClr>
              <a:defRPr/>
            </a:pPr>
            <a:r>
              <a:rPr lang="en-US" sz="3600" b="1" dirty="0" smtClean="0">
                <a:solidFill>
                  <a:srgbClr val="FF0000"/>
                </a:solidFill>
              </a:rPr>
              <a:t>Instrumentation</a:t>
            </a:r>
          </a:p>
          <a:p>
            <a:pPr lvl="0">
              <a:buClr>
                <a:schemeClr val="tx1"/>
              </a:buClr>
              <a:defRPr/>
            </a:pPr>
            <a:r>
              <a:rPr lang="en-US" sz="3600" dirty="0" smtClean="0"/>
              <a:t>Features </a:t>
            </a:r>
            <a:r>
              <a:rPr lang="en-US" sz="3600" dirty="0" smtClean="0"/>
              <a:t>of a Dam</a:t>
            </a:r>
          </a:p>
          <a:p>
            <a:pPr lvl="0">
              <a:buClr>
                <a:schemeClr val="tx1"/>
              </a:buClr>
              <a:defRPr/>
            </a:pPr>
            <a:r>
              <a:rPr lang="en-US" sz="3600" dirty="0" smtClean="0"/>
              <a:t>Issues Leading to Dam Failure</a:t>
            </a:r>
          </a:p>
          <a:p>
            <a:pPr lvl="0">
              <a:buClr>
                <a:schemeClr val="tx1"/>
              </a:buClr>
              <a:defRPr/>
            </a:pPr>
            <a:r>
              <a:rPr lang="en-US" sz="3600" dirty="0" smtClean="0"/>
              <a:t>Risk Terminology</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Instrumentation</a:t>
            </a:r>
            <a:endParaRPr lang="en-US" sz="4000" b="1" dirty="0">
              <a:effectLst>
                <a:outerShdw blurRad="38100" dist="38100" dir="2700000" algn="tl">
                  <a:srgbClr val="000000">
                    <a:alpha val="43137"/>
                  </a:srgbClr>
                </a:outerShdw>
              </a:effectLst>
            </a:endParaRPr>
          </a:p>
        </p:txBody>
      </p:sp>
      <p:sp>
        <p:nvSpPr>
          <p:cNvPr id="54275" name="Content Placeholder 2"/>
          <p:cNvSpPr>
            <a:spLocks noGrp="1"/>
          </p:cNvSpPr>
          <p:nvPr>
            <p:ph idx="1"/>
          </p:nvPr>
        </p:nvSpPr>
        <p:spPr/>
        <p:txBody>
          <a:bodyPr/>
          <a:lstStyle/>
          <a:p>
            <a:pPr lvl="1">
              <a:buSzPct val="140000"/>
              <a:buFont typeface="Wingdings" pitchFamily="2" charset="2"/>
              <a:buChar char="§"/>
            </a:pPr>
            <a:r>
              <a:rPr lang="en-US" dirty="0" smtClean="0"/>
              <a:t>Piezometers</a:t>
            </a:r>
          </a:p>
          <a:p>
            <a:pPr lvl="1">
              <a:buSzPct val="140000"/>
              <a:buFont typeface="Wingdings" pitchFamily="2" charset="2"/>
              <a:buChar char="§"/>
            </a:pPr>
            <a:r>
              <a:rPr lang="en-US" dirty="0" smtClean="0"/>
              <a:t>Weirs</a:t>
            </a:r>
          </a:p>
          <a:p>
            <a:pPr lvl="1">
              <a:buSzPct val="140000"/>
              <a:buFont typeface="Wingdings" pitchFamily="2" charset="2"/>
              <a:buChar char="§"/>
            </a:pPr>
            <a:r>
              <a:rPr lang="en-US" dirty="0" smtClean="0"/>
              <a:t>Survey points</a:t>
            </a:r>
          </a:p>
          <a:p>
            <a:pPr lvl="1">
              <a:buSzPct val="140000"/>
              <a:buFont typeface="Wingdings" pitchFamily="2" charset="2"/>
              <a:buChar char="§"/>
            </a:pPr>
            <a:r>
              <a:rPr lang="en-US" dirty="0" smtClean="0"/>
              <a:t>Settlement plates</a:t>
            </a:r>
          </a:p>
          <a:p>
            <a:pPr lvl="1">
              <a:buSzPct val="140000"/>
              <a:buFont typeface="Wingdings" pitchFamily="2" charset="2"/>
              <a:buChar char="§"/>
            </a:pPr>
            <a:r>
              <a:rPr lang="en-US" dirty="0" smtClean="0"/>
              <a:t>Inclinometers</a:t>
            </a:r>
          </a:p>
          <a:p>
            <a:pPr lvl="1">
              <a:buSzPct val="140000"/>
              <a:buFont typeface="Wingdings" pitchFamily="2" charset="2"/>
              <a:buChar char="§"/>
            </a:pPr>
            <a:r>
              <a:rPr lang="en-US" dirty="0" smtClean="0"/>
              <a:t>Crack and joint measuring devices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Purpose of Instrumentation</a:t>
            </a:r>
            <a:endParaRPr lang="en-US" sz="4000" b="1" dirty="0"/>
          </a:p>
        </p:txBody>
      </p:sp>
      <p:sp>
        <p:nvSpPr>
          <p:cNvPr id="3" name="Content Placeholder 2"/>
          <p:cNvSpPr>
            <a:spLocks noGrp="1"/>
          </p:cNvSpPr>
          <p:nvPr>
            <p:ph idx="1"/>
          </p:nvPr>
        </p:nvSpPr>
        <p:spPr>
          <a:xfrm>
            <a:off x="457200" y="1600200"/>
            <a:ext cx="8229600" cy="4724400"/>
          </a:xfrm>
        </p:spPr>
        <p:txBody>
          <a:bodyPr/>
          <a:lstStyle/>
          <a:p>
            <a:r>
              <a:rPr lang="en-US" sz="2800" dirty="0" smtClean="0"/>
              <a:t>Provide data for evaluating the performance of a structure and detecting problems at an early and preventable stage.</a:t>
            </a:r>
          </a:p>
          <a:p>
            <a:endParaRPr lang="en-US" sz="2800" dirty="0" smtClean="0"/>
          </a:p>
          <a:p>
            <a:r>
              <a:rPr lang="en-US" sz="2800" dirty="0" smtClean="0"/>
              <a:t>Provide data to allow the comparison of actual and predicted behavior.</a:t>
            </a:r>
          </a:p>
          <a:p>
            <a:endParaRPr lang="en-US" sz="2800" dirty="0" smtClean="0"/>
          </a:p>
          <a:p>
            <a:r>
              <a:rPr lang="en-US" sz="2800" dirty="0" smtClean="0"/>
              <a:t>Effective instrumentation, proper monitoring, and timely evaluation are valuable for determining the performance of a dam.</a:t>
            </a: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Arch Dam</a:t>
            </a:r>
            <a:endParaRPr lang="en-US" dirty="0"/>
          </a:p>
        </p:txBody>
      </p:sp>
      <p:sp>
        <p:nvSpPr>
          <p:cNvPr id="3" name="Content Placeholder 2"/>
          <p:cNvSpPr>
            <a:spLocks noGrp="1"/>
          </p:cNvSpPr>
          <p:nvPr>
            <p:ph idx="1"/>
          </p:nvPr>
        </p:nvSpPr>
        <p:spPr>
          <a:xfrm>
            <a:off x="457200" y="1600200"/>
            <a:ext cx="8229600" cy="990600"/>
          </a:xfrm>
        </p:spPr>
        <p:txBody>
          <a:bodyPr/>
          <a:lstStyle/>
          <a:p>
            <a:r>
              <a:rPr lang="en-US" sz="1800" dirty="0" smtClean="0"/>
              <a:t>Most of the loads are transferred to the canyon walls by arch action. </a:t>
            </a:r>
          </a:p>
          <a:p>
            <a:r>
              <a:rPr lang="en-US" sz="1800" dirty="0" smtClean="0"/>
              <a:t>Because these dams are thin, overstressing of the concrete is a more critical factor.</a:t>
            </a:r>
            <a:endParaRPr lang="en-US" sz="1800" dirty="0"/>
          </a:p>
        </p:txBody>
      </p:sp>
      <p:pic>
        <p:nvPicPr>
          <p:cNvPr id="4" name="Picture 2" descr="http://blog.thecivilengg.com/wp-content/uploads/2011/09/Hoover-dam.jpg"/>
          <p:cNvPicPr>
            <a:picLocks noChangeAspect="1" noChangeArrowheads="1"/>
          </p:cNvPicPr>
          <p:nvPr/>
        </p:nvPicPr>
        <p:blipFill>
          <a:blip r:embed="rId2" cstate="print"/>
          <a:srcRect/>
          <a:stretch>
            <a:fillRect/>
          </a:stretch>
        </p:blipFill>
        <p:spPr bwMode="auto">
          <a:xfrm>
            <a:off x="1676400" y="2703576"/>
            <a:ext cx="5810384" cy="4154424"/>
          </a:xfrm>
          <a:prstGeom prst="rect">
            <a:avLst/>
          </a:prstGeom>
          <a:noFill/>
          <a:ln w="9525">
            <a:solidFill>
              <a:schemeClr val="accent1"/>
            </a:solidFill>
            <a:miter lim="800000"/>
            <a:headEnd/>
            <a:tailEnd/>
          </a:ln>
          <a:effectLst/>
        </p:spPr>
      </p:pic>
      <p:sp>
        <p:nvSpPr>
          <p:cNvPr id="5" name="TextBox 4"/>
          <p:cNvSpPr txBox="1"/>
          <p:nvPr/>
        </p:nvSpPr>
        <p:spPr>
          <a:xfrm>
            <a:off x="1752600" y="2819400"/>
            <a:ext cx="1981200" cy="369332"/>
          </a:xfrm>
          <a:prstGeom prst="rect">
            <a:avLst/>
          </a:prstGeom>
          <a:noFill/>
        </p:spPr>
        <p:txBody>
          <a:bodyPr wrap="square" rtlCol="0">
            <a:spAutoFit/>
          </a:bodyPr>
          <a:lstStyle/>
          <a:p>
            <a:r>
              <a:rPr lang="en-US" b="1" dirty="0" smtClean="0"/>
              <a:t>Hoover Dam</a:t>
            </a:r>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C0C0C0"/>
                  </a:outerShdw>
                </a:effectLst>
              </a:rPr>
              <a:t>Piezometers</a:t>
            </a:r>
            <a:endParaRPr lang="en-US" sz="4000" b="1" dirty="0"/>
          </a:p>
        </p:txBody>
      </p:sp>
      <p:sp>
        <p:nvSpPr>
          <p:cNvPr id="3" name="Content Placeholder 2"/>
          <p:cNvSpPr>
            <a:spLocks noGrp="1"/>
          </p:cNvSpPr>
          <p:nvPr>
            <p:ph idx="1"/>
          </p:nvPr>
        </p:nvSpPr>
        <p:spPr>
          <a:xfrm>
            <a:off x="457200" y="1600200"/>
            <a:ext cx="8229600" cy="4419600"/>
          </a:xfrm>
        </p:spPr>
        <p:txBody>
          <a:bodyPr/>
          <a:lstStyle/>
          <a:p>
            <a:pPr lvl="1">
              <a:buSzPct val="100000"/>
              <a:buFont typeface="Wingdings" pitchFamily="2" charset="2"/>
              <a:buChar char="§"/>
              <a:defRPr/>
            </a:pPr>
            <a:r>
              <a:rPr lang="en-US" sz="3200" dirty="0" smtClean="0"/>
              <a:t>Determine water pressure at specific points.</a:t>
            </a:r>
          </a:p>
          <a:p>
            <a:pPr lvl="1">
              <a:buSzPct val="100000"/>
              <a:buFont typeface="Wingdings" pitchFamily="2" charset="2"/>
              <a:buChar char="§"/>
              <a:defRPr/>
            </a:pPr>
            <a:r>
              <a:rPr lang="en-US" sz="3200" dirty="0" smtClean="0"/>
              <a:t>Locate the </a:t>
            </a:r>
            <a:r>
              <a:rPr lang="en-US" sz="3200" dirty="0" err="1" smtClean="0"/>
              <a:t>phreatic</a:t>
            </a:r>
            <a:r>
              <a:rPr lang="en-US" sz="3200" dirty="0" smtClean="0"/>
              <a:t> surface associated with seepage</a:t>
            </a:r>
          </a:p>
          <a:p>
            <a:pPr lvl="1">
              <a:buSzPct val="100000"/>
              <a:buFont typeface="Wingdings" pitchFamily="2" charset="2"/>
              <a:buChar char="§"/>
              <a:defRPr/>
            </a:pPr>
            <a:r>
              <a:rPr lang="en-US" sz="3200" dirty="0" smtClean="0"/>
              <a:t>Open-System</a:t>
            </a:r>
          </a:p>
          <a:p>
            <a:pPr lvl="1">
              <a:buSzPct val="100000"/>
              <a:buFont typeface="Wingdings" pitchFamily="2" charset="2"/>
              <a:buChar char="§"/>
              <a:defRPr/>
            </a:pPr>
            <a:r>
              <a:rPr lang="en-US" sz="3200" dirty="0" smtClean="0"/>
              <a:t>Closed-System.  Pneumatic or vibrating-wire</a:t>
            </a:r>
          </a:p>
          <a:p>
            <a:pPr lvl="1">
              <a:buSzPct val="100000"/>
              <a:buFont typeface="Wingdings" pitchFamily="2" charset="2"/>
              <a:buChar char="§"/>
              <a:defRPr/>
            </a:pPr>
            <a:r>
              <a:rPr lang="en-US" sz="3200" dirty="0" smtClean="0"/>
              <a:t>Can be automated.</a:t>
            </a:r>
            <a:endParaRPr lang="en-US" sz="3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ffectLst>
                  <a:outerShdw blurRad="38100" dist="38100" dir="2700000" algn="tl">
                    <a:srgbClr val="000000">
                      <a:alpha val="43137"/>
                    </a:srgbClr>
                  </a:outerShdw>
                </a:effectLst>
              </a:rPr>
              <a:t>Typical Open-System Piezometer</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1676400" y="1413826"/>
            <a:ext cx="5724524" cy="54441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Typical Closed-System Piezometers</a:t>
            </a:r>
            <a:endParaRPr lang="en-US" sz="4000" dirty="0"/>
          </a:p>
        </p:txBody>
      </p:sp>
      <p:pic>
        <p:nvPicPr>
          <p:cNvPr id="2050" name="Picture 2"/>
          <p:cNvPicPr>
            <a:picLocks noGrp="1" noChangeAspect="1" noChangeArrowheads="1"/>
          </p:cNvPicPr>
          <p:nvPr>
            <p:ph sz="half" idx="1"/>
          </p:nvPr>
        </p:nvPicPr>
        <p:blipFill>
          <a:blip r:embed="rId3" cstate="print"/>
          <a:srcRect/>
          <a:stretch>
            <a:fillRect/>
          </a:stretch>
        </p:blipFill>
        <p:spPr bwMode="auto">
          <a:xfrm>
            <a:off x="457200" y="1763764"/>
            <a:ext cx="4038600" cy="3559071"/>
          </a:xfrm>
          <a:prstGeom prst="rect">
            <a:avLst/>
          </a:prstGeom>
          <a:noFill/>
          <a:ln w="9525">
            <a:noFill/>
            <a:miter lim="800000"/>
            <a:headEnd/>
            <a:tailEnd/>
          </a:ln>
        </p:spPr>
      </p:pic>
      <p:pic>
        <p:nvPicPr>
          <p:cNvPr id="2051" name="Picture 3"/>
          <p:cNvPicPr>
            <a:picLocks noGrp="1" noChangeAspect="1" noChangeArrowheads="1"/>
          </p:cNvPicPr>
          <p:nvPr>
            <p:ph sz="half" idx="2"/>
          </p:nvPr>
        </p:nvPicPr>
        <p:blipFill>
          <a:blip r:embed="rId4" cstate="print"/>
          <a:srcRect/>
          <a:stretch>
            <a:fillRect/>
          </a:stretch>
        </p:blipFill>
        <p:spPr bwMode="auto">
          <a:xfrm>
            <a:off x="4648200" y="1707324"/>
            <a:ext cx="4038600" cy="3671952"/>
          </a:xfrm>
          <a:prstGeom prst="rect">
            <a:avLst/>
          </a:prstGeom>
          <a:noFill/>
          <a:ln w="9525">
            <a:noFill/>
            <a:miter lim="800000"/>
            <a:headEnd/>
            <a:tailEnd/>
          </a:ln>
        </p:spPr>
      </p:pic>
      <p:sp>
        <p:nvSpPr>
          <p:cNvPr id="7" name="TextBox 6"/>
          <p:cNvSpPr txBox="1"/>
          <p:nvPr/>
        </p:nvSpPr>
        <p:spPr>
          <a:xfrm>
            <a:off x="685800" y="5486400"/>
            <a:ext cx="3581400" cy="369332"/>
          </a:xfrm>
          <a:prstGeom prst="rect">
            <a:avLst/>
          </a:prstGeom>
          <a:noFill/>
        </p:spPr>
        <p:txBody>
          <a:bodyPr wrap="square" rtlCol="0">
            <a:spAutoFit/>
          </a:bodyPr>
          <a:lstStyle/>
          <a:p>
            <a:pPr algn="ctr"/>
            <a:r>
              <a:rPr lang="en-US" dirty="0" smtClean="0"/>
              <a:t>Pneumatic</a:t>
            </a:r>
            <a:endParaRPr lang="en-US" dirty="0"/>
          </a:p>
        </p:txBody>
      </p:sp>
      <p:sp>
        <p:nvSpPr>
          <p:cNvPr id="8" name="TextBox 7"/>
          <p:cNvSpPr txBox="1"/>
          <p:nvPr/>
        </p:nvSpPr>
        <p:spPr>
          <a:xfrm>
            <a:off x="4800600" y="5486400"/>
            <a:ext cx="3581400" cy="369332"/>
          </a:xfrm>
          <a:prstGeom prst="rect">
            <a:avLst/>
          </a:prstGeom>
          <a:noFill/>
        </p:spPr>
        <p:txBody>
          <a:bodyPr wrap="square" rtlCol="0">
            <a:spAutoFit/>
          </a:bodyPr>
          <a:lstStyle/>
          <a:p>
            <a:pPr algn="ctr"/>
            <a:r>
              <a:rPr lang="en-US" dirty="0" smtClean="0"/>
              <a:t>Vibrating-Wire</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257800" y="2667000"/>
            <a:ext cx="3886200" cy="1524000"/>
          </a:xfrm>
          <a:prstGeom prst="rect">
            <a:avLst/>
          </a:prstGeom>
          <a:noFill/>
          <a:ln w="9525">
            <a:noFill/>
            <a:miter lim="800000"/>
            <a:headEnd/>
            <a:tailEnd/>
          </a:ln>
        </p:spPr>
        <p:txBody>
          <a:bodyPr/>
          <a:lstStyle/>
          <a:p>
            <a:pPr algn="ctr">
              <a:buClr>
                <a:schemeClr val="tx2"/>
              </a:buClr>
            </a:pPr>
            <a:r>
              <a:rPr lang="en-US" sz="2800" b="1" dirty="0" err="1">
                <a:solidFill>
                  <a:schemeClr val="tx2"/>
                </a:solidFill>
              </a:rPr>
              <a:t>Stillhouse</a:t>
            </a:r>
            <a:r>
              <a:rPr lang="en-US" sz="2800" b="1" dirty="0">
                <a:solidFill>
                  <a:schemeClr val="tx2"/>
                </a:solidFill>
              </a:rPr>
              <a:t> Hollow </a:t>
            </a:r>
            <a:r>
              <a:rPr lang="en-US" sz="2800" b="1" dirty="0" smtClean="0">
                <a:solidFill>
                  <a:schemeClr val="tx2"/>
                </a:solidFill>
              </a:rPr>
              <a:t>Dam</a:t>
            </a:r>
            <a:endParaRPr lang="en-US" sz="2800" b="1" dirty="0">
              <a:solidFill>
                <a:schemeClr val="tx2"/>
              </a:solidFill>
            </a:endParaRPr>
          </a:p>
          <a:p>
            <a:pPr algn="ctr">
              <a:buClr>
                <a:schemeClr val="tx2"/>
              </a:buClr>
            </a:pPr>
            <a:r>
              <a:rPr lang="en-US" b="1" dirty="0" smtClean="0">
                <a:solidFill>
                  <a:schemeClr val="tx2"/>
                </a:solidFill>
              </a:rPr>
              <a:t>Piezometer </a:t>
            </a:r>
            <a:r>
              <a:rPr lang="en-US" b="1" dirty="0">
                <a:solidFill>
                  <a:schemeClr val="tx2"/>
                </a:solidFill>
              </a:rPr>
              <a:t>with </a:t>
            </a:r>
            <a:r>
              <a:rPr lang="en-US" b="1" dirty="0" smtClean="0">
                <a:solidFill>
                  <a:schemeClr val="tx2"/>
                </a:solidFill>
              </a:rPr>
              <a:t>22-foot </a:t>
            </a:r>
            <a:r>
              <a:rPr lang="en-US" b="1" dirty="0">
                <a:solidFill>
                  <a:schemeClr val="tx2"/>
                </a:solidFill>
              </a:rPr>
              <a:t>Riser</a:t>
            </a:r>
          </a:p>
        </p:txBody>
      </p:sp>
      <p:pic>
        <p:nvPicPr>
          <p:cNvPr id="56323" name="Picture 3" descr="P1010005"/>
          <p:cNvPicPr>
            <a:picLocks noChangeAspect="1" noChangeArrowheads="1"/>
          </p:cNvPicPr>
          <p:nvPr/>
        </p:nvPicPr>
        <p:blipFill>
          <a:blip r:embed="rId2" cstate="print"/>
          <a:srcRect/>
          <a:stretch>
            <a:fillRect/>
          </a:stretch>
        </p:blipFill>
        <p:spPr bwMode="auto">
          <a:xfrm>
            <a:off x="0" y="0"/>
            <a:ext cx="5257800" cy="6858000"/>
          </a:xfrm>
          <a:prstGeom prst="rect">
            <a:avLst/>
          </a:prstGeom>
          <a:noFill/>
          <a:ln w="9525">
            <a:solidFill>
              <a:schemeClr val="hlink"/>
            </a:solid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4567238" y="3419475"/>
            <a:ext cx="9525" cy="1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Proctor Dam</a:t>
            </a:r>
            <a:br>
              <a:rPr lang="en-US" sz="40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Piezometers Along/Beyond Toe Looking Right</a:t>
            </a:r>
            <a:endParaRPr lang="en-US" sz="2800" dirty="0"/>
          </a:p>
        </p:txBody>
      </p:sp>
      <p:pic>
        <p:nvPicPr>
          <p:cNvPr id="5122" name="Picture 2" descr="E:\3 Rivers Photos\DSCF0168.JPG"/>
          <p:cNvPicPr>
            <a:picLocks noGrp="1" noChangeAspect="1" noChangeArrowheads="1"/>
          </p:cNvPicPr>
          <p:nvPr>
            <p:ph idx="1"/>
          </p:nvPr>
        </p:nvPicPr>
        <p:blipFill>
          <a:blip r:embed="rId2" cstate="print"/>
          <a:srcRect/>
          <a:stretch>
            <a:fillRect/>
          </a:stretch>
        </p:blipFill>
        <p:spPr bwMode="auto">
          <a:xfrm>
            <a:off x="1143000" y="1524000"/>
            <a:ext cx="6807200" cy="51054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Weirs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1">
              <a:buSzPct val="100000"/>
              <a:buFont typeface="Wingdings" pitchFamily="2" charset="2"/>
              <a:buChar char="§"/>
              <a:defRPr/>
            </a:pPr>
            <a:r>
              <a:rPr lang="en-US" dirty="0" smtClean="0"/>
              <a:t>Devices used for measuring seepage.</a:t>
            </a:r>
          </a:p>
          <a:p>
            <a:pPr lvl="1">
              <a:buSzPct val="100000"/>
              <a:buFont typeface="Wingdings" pitchFamily="2" charset="2"/>
              <a:buChar char="§"/>
              <a:defRPr/>
            </a:pPr>
            <a:endParaRPr lang="en-US" dirty="0" smtClean="0"/>
          </a:p>
          <a:p>
            <a:pPr lvl="1">
              <a:buSzPct val="100000"/>
              <a:buFont typeface="Wingdings" pitchFamily="2" charset="2"/>
              <a:buChar char="§"/>
              <a:defRPr/>
            </a:pPr>
            <a:r>
              <a:rPr lang="en-US" dirty="0" smtClean="0"/>
              <a:t>Placed at the end point of a drain system where all the water is collected and measured.</a:t>
            </a:r>
          </a:p>
          <a:p>
            <a:pPr lvl="1">
              <a:buSzPct val="100000"/>
              <a:buFont typeface="Wingdings" pitchFamily="2" charset="2"/>
              <a:buChar char="§"/>
              <a:defRPr/>
            </a:pPr>
            <a:endParaRPr lang="en-US" dirty="0" smtClean="0"/>
          </a:p>
          <a:p>
            <a:pPr lvl="1">
              <a:buSzPct val="100000"/>
              <a:buFont typeface="Wingdings" pitchFamily="2" charset="2"/>
              <a:buChar char="§"/>
              <a:defRPr/>
            </a:pPr>
            <a:r>
              <a:rPr lang="en-US" dirty="0" smtClean="0"/>
              <a:t>Usually built with sediment trap to quantify any soil migration as a result of piping.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V-Notch Weir</a:t>
            </a:r>
            <a:endParaRPr lang="en-US" sz="4000" b="1"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0" y="1295400"/>
            <a:ext cx="9144000" cy="4581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2" name="Picture 4" descr="C:\Users\K0RBTJH9\Desktop\SWF Dams\2009-09-14 PFMA\P9140214.JPG"/>
          <p:cNvPicPr>
            <a:picLocks noChangeAspect="1" noChangeArrowheads="1"/>
          </p:cNvPicPr>
          <p:nvPr/>
        </p:nvPicPr>
        <p:blipFill>
          <a:blip r:embed="rId2" cstate="print"/>
          <a:srcRect/>
          <a:stretch>
            <a:fillRect/>
          </a:stretch>
        </p:blipFill>
        <p:spPr bwMode="auto">
          <a:xfrm>
            <a:off x="381000" y="1752600"/>
            <a:ext cx="4724400" cy="3543300"/>
          </a:xfrm>
          <a:prstGeom prst="rect">
            <a:avLst/>
          </a:prstGeom>
          <a:noFill/>
          <a:ln>
            <a:solidFill>
              <a:schemeClr val="tx1"/>
            </a:solidFill>
          </a:ln>
        </p:spPr>
      </p:pic>
      <p:pic>
        <p:nvPicPr>
          <p:cNvPr id="350211" name="Picture 3" descr="C:\Users\K0RBTJH9\Desktop\SWF Dams\2009-09-14 PFMA\P9140241.JPG"/>
          <p:cNvPicPr>
            <a:picLocks noChangeAspect="1" noChangeArrowheads="1"/>
          </p:cNvPicPr>
          <p:nvPr/>
        </p:nvPicPr>
        <p:blipFill>
          <a:blip r:embed="rId3" cstate="print"/>
          <a:srcRect/>
          <a:stretch>
            <a:fillRect/>
          </a:stretch>
        </p:blipFill>
        <p:spPr bwMode="auto">
          <a:xfrm>
            <a:off x="5486400" y="1371600"/>
            <a:ext cx="3352800" cy="4470400"/>
          </a:xfrm>
          <a:prstGeom prst="rect">
            <a:avLst/>
          </a:prstGeom>
          <a:noFill/>
          <a:ln>
            <a:solidFill>
              <a:schemeClr val="tx1"/>
            </a:solidFill>
          </a:ln>
        </p:spPr>
      </p:pic>
      <p:cxnSp>
        <p:nvCxnSpPr>
          <p:cNvPr id="7" name="Straight Arrow Connector 6"/>
          <p:cNvCxnSpPr/>
          <p:nvPr/>
        </p:nvCxnSpPr>
        <p:spPr>
          <a:xfrm flipH="1" flipV="1">
            <a:off x="3276600" y="3429000"/>
            <a:ext cx="2895600" cy="76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Proctor Dam,</a:t>
            </a:r>
            <a:r>
              <a:rPr kumimoji="0" lang="en-US" sz="40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TX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Weir on</a:t>
            </a:r>
            <a:r>
              <a:rPr kumimoji="0" lang="en-US" sz="24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Left Bank Downstream of Spillway</a:t>
            </a:r>
            <a:endParaRPr kumimoji="0" lang="en-US" sz="24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anyon PI #10 2008-3-11 078"/>
          <p:cNvPicPr>
            <a:picLocks noChangeAspect="1" noChangeArrowheads="1"/>
          </p:cNvPicPr>
          <p:nvPr/>
        </p:nvPicPr>
        <p:blipFill>
          <a:blip r:embed="rId2" cstate="print"/>
          <a:srcRect/>
          <a:stretch>
            <a:fillRect/>
          </a:stretch>
        </p:blipFill>
        <p:spPr bwMode="auto">
          <a:xfrm>
            <a:off x="4572000" y="1676400"/>
            <a:ext cx="4572000" cy="3429000"/>
          </a:xfrm>
          <a:prstGeom prst="rect">
            <a:avLst/>
          </a:prstGeom>
          <a:noFill/>
          <a:ln w="9525">
            <a:noFill/>
            <a:miter lim="800000"/>
            <a:headEnd/>
            <a:tailEnd/>
          </a:ln>
        </p:spPr>
      </p:pic>
      <p:sp>
        <p:nvSpPr>
          <p:cNvPr id="5"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0" dirty="0" smtClean="0">
                <a:effectLst>
                  <a:outerShdw blurRad="38100" dist="38100" dir="2700000" algn="tl">
                    <a:srgbClr val="000000">
                      <a:alpha val="43137"/>
                    </a:srgbClr>
                  </a:outerShdw>
                </a:effectLst>
                <a:latin typeface="+mj-lt"/>
                <a:ea typeface="+mj-ea"/>
                <a:cs typeface="+mj-cs"/>
              </a:rPr>
              <a:t>Canyon</a:t>
            </a:r>
            <a:r>
              <a:rPr kumimoji="0" lang="en-US" sz="4000" b="1" i="0" u="none" strike="noStrike" kern="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 Dam</a:t>
            </a:r>
            <a:endParaRPr kumimoji="0" lang="en-US" sz="4000" b="1" i="0" u="none" strike="noStrike" kern="0" cap="none" spc="0" normalizeH="0" noProof="0" dirty="0" smtClean="0">
              <a:ln>
                <a:noFill/>
              </a:ln>
              <a:effectLst>
                <a:outerShdw blurRad="38100" dist="38100" dir="2700000" algn="tl">
                  <a:srgbClr val="000000">
                    <a:alpha val="43137"/>
                  </a:srgbClr>
                </a:outerShdw>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Rectangular- and V-Notch Weirs</a:t>
            </a:r>
            <a:endParaRPr kumimoji="0" lang="en-US" sz="28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4" name="Picture 4" descr="Canyon PI #10 2008-3-11 176"/>
          <p:cNvPicPr>
            <a:picLocks noChangeAspect="1" noChangeArrowheads="1"/>
          </p:cNvPicPr>
          <p:nvPr/>
        </p:nvPicPr>
        <p:blipFill>
          <a:blip r:embed="rId3" cstate="print"/>
          <a:srcRect/>
          <a:stretch>
            <a:fillRect/>
          </a:stretch>
        </p:blipFill>
        <p:spPr bwMode="auto">
          <a:xfrm>
            <a:off x="0" y="2893160"/>
            <a:ext cx="5285226" cy="3964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Survey Points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1">
              <a:spcBef>
                <a:spcPts val="0"/>
              </a:spcBef>
              <a:buSzPct val="100000"/>
              <a:buFont typeface="Wingdings" pitchFamily="2" charset="2"/>
              <a:buChar char="§"/>
              <a:defRPr/>
            </a:pPr>
            <a:r>
              <a:rPr lang="en-US" dirty="0" smtClean="0"/>
              <a:t>Monitor both vertical and horizontal movements on the dam, the abutments, or on appurtenant structures such as spillways and outlet works.</a:t>
            </a:r>
          </a:p>
          <a:p>
            <a:pPr lvl="1">
              <a:spcBef>
                <a:spcPts val="0"/>
              </a:spcBef>
              <a:buSzPct val="100000"/>
              <a:buFont typeface="Wingdings" pitchFamily="2" charset="2"/>
              <a:buChar char="§"/>
              <a:defRPr/>
            </a:pPr>
            <a:endParaRPr lang="en-US" dirty="0" smtClean="0"/>
          </a:p>
          <a:p>
            <a:pPr lvl="1">
              <a:spcBef>
                <a:spcPts val="0"/>
              </a:spcBef>
              <a:buSzPct val="100000"/>
              <a:buFont typeface="Wingdings" pitchFamily="2" charset="2"/>
              <a:buChar char="§"/>
              <a:defRPr/>
            </a:pPr>
            <a:r>
              <a:rPr lang="en-US" dirty="0" smtClean="0"/>
              <a:t>Referenced to fixed points off the dam in order to detect absolute movements of the dam.</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ny Gorge Dam"/>
          <p:cNvPicPr>
            <a:picLocks noChangeAspect="1" noChangeArrowheads="1"/>
          </p:cNvPicPr>
          <p:nvPr/>
        </p:nvPicPr>
        <p:blipFill>
          <a:blip r:embed="rId2" cstate="print"/>
          <a:srcRect/>
          <a:stretch>
            <a:fillRect/>
          </a:stretch>
        </p:blipFill>
        <p:spPr bwMode="auto">
          <a:xfrm>
            <a:off x="1752600" y="2657476"/>
            <a:ext cx="5600698" cy="4200524"/>
          </a:xfrm>
          <a:prstGeom prst="rect">
            <a:avLst/>
          </a:prstGeom>
          <a:noFill/>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Buttress Dam</a:t>
            </a:r>
            <a:endParaRPr lang="en-US" dirty="0"/>
          </a:p>
        </p:txBody>
      </p:sp>
      <p:sp>
        <p:nvSpPr>
          <p:cNvPr id="3" name="Content Placeholder 2"/>
          <p:cNvSpPr>
            <a:spLocks noGrp="1"/>
          </p:cNvSpPr>
          <p:nvPr>
            <p:ph idx="1"/>
          </p:nvPr>
        </p:nvSpPr>
        <p:spPr>
          <a:xfrm>
            <a:off x="457200" y="1600200"/>
            <a:ext cx="8229600" cy="1295400"/>
          </a:xfrm>
        </p:spPr>
        <p:txBody>
          <a:bodyPr/>
          <a:lstStyle/>
          <a:p>
            <a:r>
              <a:rPr lang="en-US" sz="1800" dirty="0" smtClean="0"/>
              <a:t>Watertight upstream face supported by a series of buttresses that transfer the loads to the foundation.</a:t>
            </a:r>
          </a:p>
          <a:p>
            <a:r>
              <a:rPr lang="en-US" sz="1800" dirty="0" smtClean="0"/>
              <a:t>Construction of these dams has declined over the years due to high labor costs.</a:t>
            </a:r>
          </a:p>
        </p:txBody>
      </p:sp>
      <p:sp>
        <p:nvSpPr>
          <p:cNvPr id="5" name="TextBox 4"/>
          <p:cNvSpPr txBox="1"/>
          <p:nvPr/>
        </p:nvSpPr>
        <p:spPr>
          <a:xfrm>
            <a:off x="1905000" y="2743200"/>
            <a:ext cx="2971800" cy="369332"/>
          </a:xfrm>
          <a:prstGeom prst="rect">
            <a:avLst/>
          </a:prstGeom>
          <a:noFill/>
        </p:spPr>
        <p:txBody>
          <a:bodyPr wrap="square" rtlCol="0">
            <a:spAutoFit/>
          </a:bodyPr>
          <a:lstStyle/>
          <a:p>
            <a:r>
              <a:rPr lang="en-US" b="1" dirty="0" smtClean="0"/>
              <a:t>Stony Gorge Dam</a:t>
            </a:r>
            <a:endParaRPr lang="en-US"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Survey Points</a:t>
            </a:r>
            <a:endParaRPr lang="en-US" sz="4000"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457200" y="2476418"/>
            <a:ext cx="4038600" cy="2133763"/>
          </a:xfrm>
          <a:prstGeom prst="rect">
            <a:avLst/>
          </a:prstGeom>
          <a:noFill/>
          <a:ln w="9525">
            <a:noFill/>
            <a:miter lim="800000"/>
            <a:headEnd/>
            <a:tailEnd/>
          </a:ln>
        </p:spPr>
      </p:pic>
      <p:pic>
        <p:nvPicPr>
          <p:cNvPr id="6147" name="Picture 3"/>
          <p:cNvPicPr>
            <a:picLocks noGrp="1" noChangeAspect="1" noChangeArrowheads="1"/>
          </p:cNvPicPr>
          <p:nvPr>
            <p:ph sz="half" idx="2"/>
          </p:nvPr>
        </p:nvPicPr>
        <p:blipFill>
          <a:blip r:embed="rId3" cstate="print"/>
          <a:srcRect/>
          <a:stretch>
            <a:fillRect/>
          </a:stretch>
        </p:blipFill>
        <p:spPr bwMode="auto">
          <a:xfrm>
            <a:off x="4648200" y="1896273"/>
            <a:ext cx="4038600" cy="3294054"/>
          </a:xfrm>
          <a:prstGeom prst="rect">
            <a:avLst/>
          </a:prstGeom>
          <a:noFill/>
          <a:ln w="9525">
            <a:noFill/>
            <a:miter lim="800000"/>
            <a:headEnd/>
            <a:tailEnd/>
          </a:ln>
        </p:spPr>
      </p:pic>
      <p:sp>
        <p:nvSpPr>
          <p:cNvPr id="7" name="TextBox 6"/>
          <p:cNvSpPr txBox="1"/>
          <p:nvPr/>
        </p:nvSpPr>
        <p:spPr>
          <a:xfrm>
            <a:off x="609600" y="4724400"/>
            <a:ext cx="3581400" cy="646331"/>
          </a:xfrm>
          <a:prstGeom prst="rect">
            <a:avLst/>
          </a:prstGeom>
          <a:noFill/>
        </p:spPr>
        <p:txBody>
          <a:bodyPr wrap="square" rtlCol="0">
            <a:spAutoFit/>
          </a:bodyPr>
          <a:lstStyle/>
          <a:p>
            <a:pPr algn="ctr"/>
            <a:r>
              <a:rPr lang="en-US" dirty="0" smtClean="0"/>
              <a:t>Survey Point on Embankment Dam</a:t>
            </a:r>
            <a:endParaRPr lang="en-US" dirty="0"/>
          </a:p>
        </p:txBody>
      </p:sp>
      <p:sp>
        <p:nvSpPr>
          <p:cNvPr id="8" name="TextBox 7"/>
          <p:cNvSpPr txBox="1"/>
          <p:nvPr/>
        </p:nvSpPr>
        <p:spPr>
          <a:xfrm>
            <a:off x="4876800" y="5257800"/>
            <a:ext cx="3581400" cy="369332"/>
          </a:xfrm>
          <a:prstGeom prst="rect">
            <a:avLst/>
          </a:prstGeom>
          <a:noFill/>
        </p:spPr>
        <p:txBody>
          <a:bodyPr wrap="square" rtlCol="0">
            <a:spAutoFit/>
          </a:bodyPr>
          <a:lstStyle/>
          <a:p>
            <a:pPr algn="ctr"/>
            <a:r>
              <a:rPr lang="en-US" dirty="0" smtClean="0"/>
              <a:t>Survey Point on Concrete Dam</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2" cstate="print"/>
          <a:srcRect/>
          <a:stretch>
            <a:fillRect/>
          </a:stretch>
        </p:blipFill>
        <p:spPr bwMode="auto">
          <a:xfrm>
            <a:off x="1066800" y="1600200"/>
            <a:ext cx="7010400" cy="5257800"/>
          </a:xfrm>
          <a:prstGeom prst="rect">
            <a:avLst/>
          </a:prstGeom>
          <a:noFill/>
          <a:ln w="9525">
            <a:noFill/>
            <a:miter lim="800000"/>
            <a:headEnd/>
            <a:tailEnd/>
          </a:ln>
        </p:spPr>
      </p:pic>
      <p:sp>
        <p:nvSpPr>
          <p:cNvPr id="92164" name="Rectangle 6"/>
          <p:cNvSpPr>
            <a:spLocks noChangeArrowheads="1"/>
          </p:cNvSpPr>
          <p:nvPr/>
        </p:nvSpPr>
        <p:spPr bwMode="auto">
          <a:xfrm>
            <a:off x="2819400" y="3657600"/>
            <a:ext cx="4216180" cy="738664"/>
          </a:xfrm>
          <a:prstGeom prst="rect">
            <a:avLst/>
          </a:prstGeom>
          <a:noFill/>
          <a:ln w="9525">
            <a:noFill/>
            <a:miter lim="800000"/>
            <a:headEnd/>
            <a:tailEnd/>
          </a:ln>
        </p:spPr>
        <p:txBody>
          <a:bodyPr wrap="square">
            <a:spAutoFit/>
          </a:bodyPr>
          <a:lstStyle/>
          <a:p>
            <a:r>
              <a:rPr lang="en-US" sz="1400" dirty="0"/>
              <a:t>Virtually no movement has been recorded in the last few surveys.  However, there is a dip of 1.8’ between Stations 70+00 and 77+00.</a:t>
            </a:r>
          </a:p>
        </p:txBody>
      </p:sp>
      <p:sp>
        <p:nvSpPr>
          <p:cNvPr id="6" name="Title 1"/>
          <p:cNvSpPr txBox="1">
            <a:spLocks/>
          </p:cNvSpPr>
          <p:nvPr/>
        </p:nvSpPr>
        <p:spPr>
          <a:xfrm>
            <a:off x="457200" y="27463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Canyon Dam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tx2"/>
                </a:solidFill>
                <a:effectLst>
                  <a:outerShdw blurRad="38100" dist="38100" dir="2700000" algn="tl">
                    <a:srgbClr val="000000">
                      <a:alpha val="43137"/>
                    </a:srgbClr>
                  </a:outerShdw>
                </a:effectLst>
                <a:latin typeface="+mj-lt"/>
                <a:ea typeface="+mj-ea"/>
                <a:cs typeface="+mj-cs"/>
              </a:rPr>
              <a:t>Survey Point Readings Along Dam Axis</a:t>
            </a:r>
            <a:endParaRPr kumimoji="0" lang="en-US" sz="2800" b="0" i="0" u="none" strike="noStrike" kern="0" cap="none" spc="0" normalizeH="0" noProof="0" dirty="0">
              <a:ln>
                <a:noFill/>
              </a:ln>
              <a:solidFill>
                <a:schemeClr val="tx2"/>
              </a:solidFill>
              <a:effectLst/>
              <a:uLnTx/>
              <a:uFillTx/>
              <a:latin typeface="+mj-lt"/>
              <a:ea typeface="+mj-ea"/>
              <a:cs typeface="+mj-cs"/>
            </a:endParaRPr>
          </a:p>
        </p:txBody>
      </p:sp>
      <p:cxnSp>
        <p:nvCxnSpPr>
          <p:cNvPr id="8" name="Straight Arrow Connector 7"/>
          <p:cNvCxnSpPr/>
          <p:nvPr/>
        </p:nvCxnSpPr>
        <p:spPr>
          <a:xfrm flipV="1">
            <a:off x="5562600" y="1981200"/>
            <a:ext cx="76200" cy="838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Settlement Plates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971550" lvl="1" indent="-514350">
              <a:buSzPct val="100000"/>
              <a:buFont typeface="Wingdings" pitchFamily="2" charset="2"/>
              <a:buChar char="§"/>
              <a:defRPr/>
            </a:pPr>
            <a:r>
              <a:rPr lang="en-US" dirty="0" smtClean="0">
                <a:effectLst>
                  <a:outerShdw blurRad="38100" dist="38100" dir="2700000" algn="tl">
                    <a:srgbClr val="C0C0C0"/>
                  </a:outerShdw>
                </a:effectLst>
              </a:rPr>
              <a:t>Measure the settlement in the foundation beneath a dam.</a:t>
            </a:r>
          </a:p>
          <a:p>
            <a:pPr marL="971550" lvl="1" indent="-514350">
              <a:buSzPct val="100000"/>
              <a:buFont typeface="Wingdings" pitchFamily="2" charset="2"/>
              <a:buChar char="§"/>
              <a:defRPr/>
            </a:pPr>
            <a:endParaRPr lang="en-US" dirty="0" smtClean="0">
              <a:effectLst>
                <a:outerShdw blurRad="38100" dist="38100" dir="2700000" algn="tl">
                  <a:srgbClr val="C0C0C0"/>
                </a:outerShdw>
              </a:effectLst>
            </a:endParaRPr>
          </a:p>
          <a:p>
            <a:pPr marL="971550" lvl="1" indent="-514350">
              <a:buSzPct val="100000"/>
              <a:buFont typeface="Wingdings" pitchFamily="2" charset="2"/>
              <a:buChar char="§"/>
              <a:defRPr/>
            </a:pPr>
            <a:r>
              <a:rPr lang="en-US" dirty="0" smtClean="0">
                <a:effectLst>
                  <a:outerShdw blurRad="38100" dist="38100" dir="2700000" algn="tl">
                    <a:srgbClr val="C0C0C0"/>
                  </a:outerShdw>
                </a:effectLst>
              </a:rPr>
              <a:t>Placed at top of foundation prior to placing fill. </a:t>
            </a:r>
            <a:endParaRPr lang="en-US"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outerShdw blurRad="38100" dist="38100" dir="2700000" algn="tl">
                    <a:srgbClr val="000000">
                      <a:alpha val="43137"/>
                    </a:srgbClr>
                  </a:outerShdw>
                </a:effectLst>
              </a:rPr>
              <a:t>Settlement Plate</a:t>
            </a:r>
            <a:endParaRPr lang="en-US" sz="40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304800" y="1524000"/>
            <a:ext cx="857374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Canyon SP-E2"/>
          <p:cNvPicPr>
            <a:picLocks noChangeAspect="1" noChangeArrowheads="1"/>
          </p:cNvPicPr>
          <p:nvPr/>
        </p:nvPicPr>
        <p:blipFill>
          <a:blip r:embed="rId2" cstate="print"/>
          <a:srcRect/>
          <a:stretch>
            <a:fillRect/>
          </a:stretch>
        </p:blipFill>
        <p:spPr bwMode="auto">
          <a:xfrm>
            <a:off x="-173038" y="-252413"/>
            <a:ext cx="9317038" cy="7110413"/>
          </a:xfrm>
          <a:prstGeom prst="rect">
            <a:avLst/>
          </a:prstGeom>
          <a:noFill/>
          <a:ln w="9525">
            <a:noFill/>
            <a:miter lim="800000"/>
            <a:headEnd/>
            <a:tailEnd/>
          </a:ln>
        </p:spPr>
      </p:pic>
      <p:sp>
        <p:nvSpPr>
          <p:cNvPr id="89091" name="Text Box 5"/>
          <p:cNvSpPr txBox="1">
            <a:spLocks noChangeArrowheads="1"/>
          </p:cNvSpPr>
          <p:nvPr/>
        </p:nvSpPr>
        <p:spPr bwMode="auto">
          <a:xfrm>
            <a:off x="3276600" y="3429000"/>
            <a:ext cx="5029200" cy="646331"/>
          </a:xfrm>
          <a:prstGeom prst="rect">
            <a:avLst/>
          </a:prstGeom>
          <a:noFill/>
          <a:ln w="9525">
            <a:noFill/>
            <a:miter lim="800000"/>
            <a:headEnd/>
            <a:tailEnd/>
          </a:ln>
        </p:spPr>
        <p:txBody>
          <a:bodyPr>
            <a:spAutoFit/>
          </a:bodyPr>
          <a:lstStyle/>
          <a:p>
            <a:pPr>
              <a:spcBef>
                <a:spcPct val="50000"/>
              </a:spcBef>
            </a:pPr>
            <a:r>
              <a:rPr lang="en-US" dirty="0"/>
              <a:t>SP-E2 </a:t>
            </a:r>
            <a:r>
              <a:rPr lang="en-US" dirty="0" smtClean="0"/>
              <a:t>settled </a:t>
            </a:r>
            <a:r>
              <a:rPr lang="en-US" dirty="0"/>
              <a:t>the most since 1963 (4.94’ but only 0.28” since last PI</a:t>
            </a:r>
            <a:r>
              <a:rPr lang="en-US" dirty="0" smtClean="0"/>
              <a:t>).</a:t>
            </a:r>
            <a:endParaRPr lang="en-US" dirty="0"/>
          </a:p>
        </p:txBody>
      </p:sp>
      <p:sp>
        <p:nvSpPr>
          <p:cNvPr id="4" name="Title 1"/>
          <p:cNvSpPr txBox="1">
            <a:spLocks/>
          </p:cNvSpPr>
          <p:nvPr/>
        </p:nvSpPr>
        <p:spPr>
          <a:xfrm>
            <a:off x="-152400" y="838200"/>
            <a:ext cx="9296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Canyon Dam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tx2"/>
                </a:solidFill>
                <a:effectLst>
                  <a:outerShdw blurRad="38100" dist="38100" dir="2700000" algn="tl">
                    <a:srgbClr val="000000">
                      <a:alpha val="43137"/>
                    </a:srgbClr>
                  </a:outerShdw>
                </a:effectLst>
                <a:latin typeface="+mj-lt"/>
                <a:ea typeface="+mj-ea"/>
                <a:cs typeface="+mj-cs"/>
              </a:rPr>
              <a:t>Settlement Plate Readings</a:t>
            </a:r>
            <a:endParaRPr kumimoji="0" lang="en-US" sz="2800" b="0" i="0" u="none" strike="noStrike" kern="0" cap="none" spc="0" normalizeH="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Inclinometers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1">
              <a:spcBef>
                <a:spcPts val="0"/>
              </a:spcBef>
              <a:buSzPct val="100000"/>
              <a:buFont typeface="Wingdings" pitchFamily="2" charset="2"/>
              <a:buChar char="§"/>
              <a:defRPr/>
            </a:pPr>
            <a:r>
              <a:rPr lang="en-US" dirty="0" smtClean="0"/>
              <a:t>Monitor horizontal movements with depth on abutments, foundations or embankments.</a:t>
            </a:r>
          </a:p>
          <a:p>
            <a:pPr lvl="1">
              <a:spcBef>
                <a:spcPts val="0"/>
              </a:spcBef>
              <a:buSzPct val="100000"/>
              <a:buFont typeface="Wingdings" pitchFamily="2" charset="2"/>
              <a:buChar char="§"/>
              <a:defRPr/>
            </a:pPr>
            <a:endParaRPr lang="en-US" dirty="0" smtClean="0"/>
          </a:p>
          <a:p>
            <a:pPr lvl="1">
              <a:spcBef>
                <a:spcPts val="0"/>
              </a:spcBef>
              <a:buSzPct val="100000"/>
              <a:buFont typeface="Wingdings" pitchFamily="2" charset="2"/>
              <a:buChar char="§"/>
              <a:defRPr/>
            </a:pPr>
            <a:r>
              <a:rPr lang="en-US" dirty="0" smtClean="0"/>
              <a:t>Measure internal movement along two horizontal axes perpendicular to each other at different levels within a vertical hole.</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Inclinometer Parts</a:t>
            </a:r>
            <a:endParaRPr lang="en-US" dirty="0"/>
          </a:p>
        </p:txBody>
      </p:sp>
      <p:pic>
        <p:nvPicPr>
          <p:cNvPr id="231430" name="Picture 6"/>
          <p:cNvPicPr>
            <a:picLocks noChangeAspect="1" noChangeArrowheads="1"/>
          </p:cNvPicPr>
          <p:nvPr/>
        </p:nvPicPr>
        <p:blipFill>
          <a:blip r:embed="rId2" cstate="print"/>
          <a:srcRect/>
          <a:stretch>
            <a:fillRect/>
          </a:stretch>
        </p:blipFill>
        <p:spPr bwMode="auto">
          <a:xfrm>
            <a:off x="3395732" y="1295400"/>
            <a:ext cx="5748268" cy="4534746"/>
          </a:xfrm>
          <a:prstGeom prst="rect">
            <a:avLst/>
          </a:prstGeom>
          <a:noFill/>
          <a:ln w="9525">
            <a:noFill/>
            <a:miter lim="800000"/>
            <a:headEnd/>
            <a:tailEnd/>
          </a:ln>
        </p:spPr>
      </p:pic>
      <p:pic>
        <p:nvPicPr>
          <p:cNvPr id="231431" name="Picture 7"/>
          <p:cNvPicPr>
            <a:picLocks noChangeAspect="1" noChangeArrowheads="1"/>
          </p:cNvPicPr>
          <p:nvPr/>
        </p:nvPicPr>
        <p:blipFill>
          <a:blip r:embed="rId3" cstate="print"/>
          <a:srcRect/>
          <a:stretch>
            <a:fillRect/>
          </a:stretch>
        </p:blipFill>
        <p:spPr bwMode="auto">
          <a:xfrm>
            <a:off x="0" y="1324466"/>
            <a:ext cx="3354704" cy="55335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Inclinometer Parts</a:t>
            </a:r>
            <a:endParaRPr lang="en-US" dirty="0"/>
          </a:p>
        </p:txBody>
      </p:sp>
      <p:pic>
        <p:nvPicPr>
          <p:cNvPr id="231426" name="Picture 2" descr="http://www.gage-technique.com/images/admin_images/products/inclinometer-casing1.jpg"/>
          <p:cNvPicPr>
            <a:picLocks noChangeAspect="1" noChangeArrowheads="1"/>
          </p:cNvPicPr>
          <p:nvPr/>
        </p:nvPicPr>
        <p:blipFill>
          <a:blip r:embed="rId2" cstate="print"/>
          <a:srcRect/>
          <a:stretch>
            <a:fillRect/>
          </a:stretch>
        </p:blipFill>
        <p:spPr bwMode="auto">
          <a:xfrm>
            <a:off x="5410200" y="2133600"/>
            <a:ext cx="3733800" cy="2489200"/>
          </a:xfrm>
          <a:prstGeom prst="rect">
            <a:avLst/>
          </a:prstGeom>
          <a:noFill/>
        </p:spPr>
      </p:pic>
      <p:pic>
        <p:nvPicPr>
          <p:cNvPr id="231429" name="Picture 5"/>
          <p:cNvPicPr>
            <a:picLocks noChangeAspect="1" noChangeArrowheads="1"/>
          </p:cNvPicPr>
          <p:nvPr/>
        </p:nvPicPr>
        <p:blipFill>
          <a:blip r:embed="rId3" cstate="print"/>
          <a:srcRect/>
          <a:stretch>
            <a:fillRect/>
          </a:stretch>
        </p:blipFill>
        <p:spPr bwMode="auto">
          <a:xfrm>
            <a:off x="0" y="1600200"/>
            <a:ext cx="5334000" cy="4071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Inclinometer Plots</a:t>
            </a:r>
            <a:endParaRPr lang="en-US" dirty="0"/>
          </a:p>
        </p:txBody>
      </p:sp>
      <p:pic>
        <p:nvPicPr>
          <p:cNvPr id="8194" name="Picture 2"/>
          <p:cNvPicPr>
            <a:picLocks noGrp="1" noChangeAspect="1" noChangeArrowheads="1"/>
          </p:cNvPicPr>
          <p:nvPr>
            <p:ph sz="half" idx="2"/>
          </p:nvPr>
        </p:nvPicPr>
        <p:blipFill>
          <a:blip r:embed="rId2" cstate="print"/>
          <a:srcRect/>
          <a:stretch>
            <a:fillRect/>
          </a:stretch>
        </p:blipFill>
        <p:spPr bwMode="auto">
          <a:xfrm>
            <a:off x="4941570" y="2213610"/>
            <a:ext cx="3451860" cy="2659380"/>
          </a:xfrm>
          <a:prstGeom prst="rect">
            <a:avLst/>
          </a:prstGeom>
          <a:noFill/>
          <a:ln w="9525">
            <a:noFill/>
            <a:miter lim="800000"/>
            <a:headEnd/>
            <a:tailEnd/>
          </a:ln>
        </p:spPr>
      </p:pic>
      <p:pic>
        <p:nvPicPr>
          <p:cNvPr id="8195" name="Picture 3"/>
          <p:cNvPicPr>
            <a:picLocks noGrp="1" noChangeAspect="1" noChangeArrowheads="1"/>
          </p:cNvPicPr>
          <p:nvPr>
            <p:ph sz="half" idx="1"/>
          </p:nvPr>
        </p:nvPicPr>
        <p:blipFill>
          <a:blip r:embed="rId3" cstate="print"/>
          <a:srcRect/>
          <a:stretch>
            <a:fillRect/>
          </a:stretch>
        </p:blipFill>
        <p:spPr bwMode="auto">
          <a:xfrm>
            <a:off x="457200" y="2076683"/>
            <a:ext cx="4038600" cy="2933234"/>
          </a:xfrm>
          <a:prstGeom prst="rect">
            <a:avLst/>
          </a:prstGeom>
          <a:noFill/>
          <a:ln w="9525">
            <a:noFill/>
            <a:miter lim="800000"/>
            <a:headEnd/>
            <a:tailEnd/>
          </a:ln>
        </p:spPr>
      </p:pic>
      <p:sp>
        <p:nvSpPr>
          <p:cNvPr id="7" name="TextBox 6"/>
          <p:cNvSpPr txBox="1"/>
          <p:nvPr/>
        </p:nvSpPr>
        <p:spPr>
          <a:xfrm>
            <a:off x="685800" y="5105400"/>
            <a:ext cx="3581400" cy="369332"/>
          </a:xfrm>
          <a:prstGeom prst="rect">
            <a:avLst/>
          </a:prstGeom>
          <a:noFill/>
        </p:spPr>
        <p:txBody>
          <a:bodyPr wrap="square" rtlCol="0">
            <a:spAutoFit/>
          </a:bodyPr>
          <a:lstStyle/>
          <a:p>
            <a:pPr algn="ctr"/>
            <a:r>
              <a:rPr lang="en-US" dirty="0" smtClean="0"/>
              <a:t>Horizontal Movement vs. Depth</a:t>
            </a:r>
            <a:endParaRPr lang="en-US" dirty="0"/>
          </a:p>
        </p:txBody>
      </p:sp>
      <p:sp>
        <p:nvSpPr>
          <p:cNvPr id="8" name="TextBox 7"/>
          <p:cNvSpPr txBox="1"/>
          <p:nvPr/>
        </p:nvSpPr>
        <p:spPr>
          <a:xfrm>
            <a:off x="4953000" y="4953000"/>
            <a:ext cx="3581400" cy="369332"/>
          </a:xfrm>
          <a:prstGeom prst="rect">
            <a:avLst/>
          </a:prstGeom>
          <a:noFill/>
        </p:spPr>
        <p:txBody>
          <a:bodyPr wrap="square" rtlCol="0">
            <a:spAutoFit/>
          </a:bodyPr>
          <a:lstStyle/>
          <a:p>
            <a:pPr algn="ctr"/>
            <a:r>
              <a:rPr lang="en-US" dirty="0" smtClean="0"/>
              <a:t>Shear Zone in an Embankment</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4000" b="1" dirty="0" smtClean="0">
                <a:effectLst>
                  <a:outerShdw blurRad="38100" dist="38100" dir="2700000" algn="tl">
                    <a:srgbClr val="000000">
                      <a:alpha val="43137"/>
                    </a:srgbClr>
                  </a:outerShdw>
                </a:effectLst>
              </a:rPr>
              <a:t>Crack/Joint Measuring Devices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lvl="1">
              <a:spcBef>
                <a:spcPts val="0"/>
              </a:spcBef>
              <a:buSzPct val="100000"/>
              <a:buFont typeface="Wingdings" pitchFamily="2" charset="2"/>
              <a:buChar char="§"/>
              <a:defRPr/>
            </a:pPr>
            <a:r>
              <a:rPr lang="en-US" dirty="0" smtClean="0"/>
              <a:t>Measure relative movement between intact masses on either side of a crack or joint of a concrete structure or conduit.</a:t>
            </a:r>
          </a:p>
          <a:p>
            <a:pPr lvl="1">
              <a:spcBef>
                <a:spcPts val="0"/>
              </a:spcBef>
              <a:buSzPct val="100000"/>
              <a:buFont typeface="Wingdings" pitchFamily="2" charset="2"/>
              <a:buChar char="§"/>
              <a:defRPr/>
            </a:pP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8857</TotalTime>
  <Words>3541</Words>
  <Application>Microsoft Office PowerPoint</Application>
  <PresentationFormat>On-screen Show (4:3)</PresentationFormat>
  <Paragraphs>784</Paragraphs>
  <Slides>156</Slides>
  <Notes>41</Notes>
  <HiddenSlides>0</HiddenSlides>
  <MMClips>0</MMClips>
  <ScaleCrop>false</ScaleCrop>
  <HeadingPairs>
    <vt:vector size="4" baseType="variant">
      <vt:variant>
        <vt:lpstr>Theme</vt:lpstr>
      </vt:variant>
      <vt:variant>
        <vt:i4>2</vt:i4>
      </vt:variant>
      <vt:variant>
        <vt:lpstr>Slide Titles</vt:lpstr>
      </vt:variant>
      <vt:variant>
        <vt:i4>156</vt:i4>
      </vt:variant>
    </vt:vector>
  </HeadingPairs>
  <TitlesOfParts>
    <vt:vector size="158" baseType="lpstr">
      <vt:lpstr>Title Master</vt:lpstr>
      <vt:lpstr>Slide Master</vt:lpstr>
      <vt:lpstr>Dam Terminology</vt:lpstr>
      <vt:lpstr>Dam Terminology</vt:lpstr>
      <vt:lpstr>Dam Classification Applications</vt:lpstr>
      <vt:lpstr>Dam Classification Purpose</vt:lpstr>
      <vt:lpstr>Dam Classification Construction Materials</vt:lpstr>
      <vt:lpstr>Gravity Dam</vt:lpstr>
      <vt:lpstr>Slide 7</vt:lpstr>
      <vt:lpstr>Arch Dam</vt:lpstr>
      <vt:lpstr>Buttress Dam</vt:lpstr>
      <vt:lpstr>RCC Dam (Roller-Compacted Concrete)</vt:lpstr>
      <vt:lpstr>Embankment Dam</vt:lpstr>
      <vt:lpstr>Slide 12</vt:lpstr>
      <vt:lpstr>Composite Dam</vt:lpstr>
      <vt:lpstr>Dam Classification Hydraulic Design</vt:lpstr>
      <vt:lpstr>Dam Classification Hazard Potential</vt:lpstr>
      <vt:lpstr>Dam Classification Dam Safety Regulation</vt:lpstr>
      <vt:lpstr>Dam Terminology</vt:lpstr>
      <vt:lpstr>Abutments</vt:lpstr>
      <vt:lpstr>Crest</vt:lpstr>
      <vt:lpstr>Slide 20</vt:lpstr>
      <vt:lpstr>Embankment Slope</vt:lpstr>
      <vt:lpstr>Slide 22</vt:lpstr>
      <vt:lpstr>Slide 23</vt:lpstr>
      <vt:lpstr>Slide 24</vt:lpstr>
      <vt:lpstr>Toe and Heel (Downstream and Upstream)</vt:lpstr>
      <vt:lpstr>Slide 26</vt:lpstr>
      <vt:lpstr>Slide 27</vt:lpstr>
      <vt:lpstr>Abutment</vt:lpstr>
      <vt:lpstr>Embankment/Abutment Contact</vt:lpstr>
      <vt:lpstr>Embankment/Abutment Contact</vt:lpstr>
      <vt:lpstr>Slide 31</vt:lpstr>
      <vt:lpstr>Slide 32</vt:lpstr>
      <vt:lpstr>Slide 33</vt:lpstr>
      <vt:lpstr>Dam Terminology</vt:lpstr>
      <vt:lpstr>Underseepage Control Measures</vt:lpstr>
      <vt:lpstr>Internal Erosion Through Foundation</vt:lpstr>
      <vt:lpstr>Internal Erosion of Embankment Through Foundation</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Relief Well Typical Installation</vt:lpstr>
      <vt:lpstr>Relief Wells</vt:lpstr>
      <vt:lpstr>Seepage Control With Berm &amp; Relief Wells</vt:lpstr>
      <vt:lpstr>Slide 56</vt:lpstr>
      <vt:lpstr>Slide 57</vt:lpstr>
      <vt:lpstr>Through Seepage Control Measures</vt:lpstr>
      <vt:lpstr>Slide 59</vt:lpstr>
      <vt:lpstr>Internal Erosion Into/Along Structures</vt:lpstr>
      <vt:lpstr>Seepage Line Through Embankment</vt:lpstr>
      <vt:lpstr>Drain</vt:lpstr>
      <vt:lpstr>Slide 63</vt:lpstr>
      <vt:lpstr>Slide 64</vt:lpstr>
      <vt:lpstr>Slide 65</vt:lpstr>
      <vt:lpstr>Slide 66</vt:lpstr>
      <vt:lpstr>Slide 67</vt:lpstr>
      <vt:lpstr>Prevention of Piping by Filters</vt:lpstr>
      <vt:lpstr>Slide 69</vt:lpstr>
      <vt:lpstr>Slide 70</vt:lpstr>
      <vt:lpstr>North San Gabriel Dam Earth and Rockfill Zoned Embankment</vt:lpstr>
      <vt:lpstr>Belton Dam Earthfill Embankment with Upstream Rockfill Zone </vt:lpstr>
      <vt:lpstr>Stillhouse Hollow Dam Earthfill Zoned Embankment</vt:lpstr>
      <vt:lpstr>Canyon Dam Earthfill Zoned Embankment</vt:lpstr>
      <vt:lpstr>O.C. Fisher Dam Homogeneous Embankment</vt:lpstr>
      <vt:lpstr>Slide 76</vt:lpstr>
      <vt:lpstr>Dam Terminology</vt:lpstr>
      <vt:lpstr>Instrumentation</vt:lpstr>
      <vt:lpstr>Purpose of Instrumentation</vt:lpstr>
      <vt:lpstr>Piezometers</vt:lpstr>
      <vt:lpstr>Typical Open-System Piezometer</vt:lpstr>
      <vt:lpstr>Typical Closed-System Piezometers</vt:lpstr>
      <vt:lpstr>Slide 83</vt:lpstr>
      <vt:lpstr>Proctor Dam Piezometers Along/Beyond Toe Looking Right</vt:lpstr>
      <vt:lpstr>Weirs</vt:lpstr>
      <vt:lpstr>V-Notch Weir</vt:lpstr>
      <vt:lpstr>Slide 87</vt:lpstr>
      <vt:lpstr>Slide 88</vt:lpstr>
      <vt:lpstr>Survey Points</vt:lpstr>
      <vt:lpstr>Survey Points</vt:lpstr>
      <vt:lpstr>Slide 91</vt:lpstr>
      <vt:lpstr>Settlement Plates</vt:lpstr>
      <vt:lpstr>Settlement Plate</vt:lpstr>
      <vt:lpstr>Slide 94</vt:lpstr>
      <vt:lpstr>Inclinometers</vt:lpstr>
      <vt:lpstr>Inclinometer Parts</vt:lpstr>
      <vt:lpstr>Inclinometer Parts</vt:lpstr>
      <vt:lpstr>Inclinometer Plots</vt:lpstr>
      <vt:lpstr>Crack/Joint Measuring Devices</vt:lpstr>
      <vt:lpstr>Crack/Joint Measuring Devices</vt:lpstr>
      <vt:lpstr>Dam Terminology</vt:lpstr>
      <vt:lpstr>Features of a Dam</vt:lpstr>
      <vt:lpstr>Typical Concrete Dam</vt:lpstr>
      <vt:lpstr>Slide 104</vt:lpstr>
      <vt:lpstr>Slide 105</vt:lpstr>
      <vt:lpstr>Slide 106</vt:lpstr>
      <vt:lpstr>Slide 107</vt:lpstr>
      <vt:lpstr>Slide 108</vt:lpstr>
      <vt:lpstr>Intentional Water Releases</vt:lpstr>
      <vt:lpstr>Distinguishing Outlet Works From Spillways</vt:lpstr>
      <vt:lpstr>Outlet Works</vt:lpstr>
      <vt:lpstr>Outlet Works Components</vt:lpstr>
      <vt:lpstr>Outlet Works Components</vt:lpstr>
      <vt:lpstr>Slide 114</vt:lpstr>
      <vt:lpstr>Slide 115</vt:lpstr>
      <vt:lpstr>Slide 116</vt:lpstr>
      <vt:lpstr>Slide 117</vt:lpstr>
      <vt:lpstr>Slide 118</vt:lpstr>
      <vt:lpstr>Slide 119</vt:lpstr>
      <vt:lpstr>Slide 120</vt:lpstr>
      <vt:lpstr>Slide 121</vt:lpstr>
      <vt:lpstr>Slide 122</vt:lpstr>
      <vt:lpstr>Spillway</vt:lpstr>
      <vt:lpstr>Spillway Components</vt:lpstr>
      <vt:lpstr>Spillway Components</vt:lpstr>
      <vt:lpstr>Gated Flood Control Dam</vt:lpstr>
      <vt:lpstr>Proctor Dam Tainter Gates and Stilling Basin Looking Left</vt:lpstr>
      <vt:lpstr>Waco Dam Tainter Gates and Stilling Basin Looking Upstream and Left</vt:lpstr>
      <vt:lpstr>Ungated Flood Control Dam</vt:lpstr>
      <vt:lpstr>Slide 130</vt:lpstr>
      <vt:lpstr>Slide 131</vt:lpstr>
      <vt:lpstr>Dam Terminology</vt:lpstr>
      <vt:lpstr>Unintentional Release of Water</vt:lpstr>
      <vt:lpstr>Slide 134</vt:lpstr>
      <vt:lpstr>Slide 135</vt:lpstr>
      <vt:lpstr>Slide 136</vt:lpstr>
      <vt:lpstr>   </vt:lpstr>
      <vt:lpstr>Stability Failure</vt:lpstr>
      <vt:lpstr>Cracks in Embankments</vt:lpstr>
      <vt:lpstr>   </vt:lpstr>
      <vt:lpstr>Slide 141</vt:lpstr>
      <vt:lpstr>Slide 142</vt:lpstr>
      <vt:lpstr>Slide 143</vt:lpstr>
      <vt:lpstr>Slide 144</vt:lpstr>
      <vt:lpstr>Dam Terminology</vt:lpstr>
      <vt:lpstr>Potential Failure Mode</vt:lpstr>
      <vt:lpstr>Risk Assessment</vt:lpstr>
      <vt:lpstr>Dam Safety Classification System (DSAC)</vt:lpstr>
      <vt:lpstr>Slide 149</vt:lpstr>
      <vt:lpstr>Issue Evaluation Study</vt:lpstr>
      <vt:lpstr>Interim Risk Reduction Measures (IRRMs)</vt:lpstr>
      <vt:lpstr>Periodic Assessment</vt:lpstr>
      <vt:lpstr>Acceptable Risks</vt:lpstr>
      <vt:lpstr>Tolerable Risks</vt:lpstr>
      <vt:lpstr>Tolerable Risk Guidelines</vt:lpstr>
      <vt:lpstr>Slide 156</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272</cp:revision>
  <dcterms:created xsi:type="dcterms:W3CDTF">2009-05-21T17:19:18Z</dcterms:created>
  <dcterms:modified xsi:type="dcterms:W3CDTF">2013-05-13T22:48:21Z</dcterms:modified>
</cp:coreProperties>
</file>