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9"/>
  </p:notesMasterIdLst>
  <p:sldIdLst>
    <p:sldId id="256" r:id="rId3"/>
    <p:sldId id="379" r:id="rId4"/>
    <p:sldId id="381" r:id="rId5"/>
    <p:sldId id="376" r:id="rId6"/>
    <p:sldId id="377" r:id="rId7"/>
    <p:sldId id="378" r:id="rId8"/>
    <p:sldId id="338" r:id="rId9"/>
    <p:sldId id="369" r:id="rId10"/>
    <p:sldId id="339" r:id="rId11"/>
    <p:sldId id="343" r:id="rId12"/>
    <p:sldId id="344" r:id="rId13"/>
    <p:sldId id="345" r:id="rId14"/>
    <p:sldId id="346" r:id="rId15"/>
    <p:sldId id="347" r:id="rId16"/>
    <p:sldId id="402" r:id="rId17"/>
    <p:sldId id="380" r:id="rId18"/>
    <p:sldId id="398" r:id="rId19"/>
    <p:sldId id="399" r:id="rId20"/>
    <p:sldId id="400" r:id="rId21"/>
    <p:sldId id="401" r:id="rId22"/>
    <p:sldId id="397" r:id="rId23"/>
    <p:sldId id="408" r:id="rId24"/>
    <p:sldId id="403" r:id="rId25"/>
    <p:sldId id="302" r:id="rId26"/>
    <p:sldId id="303" r:id="rId27"/>
    <p:sldId id="304" r:id="rId28"/>
    <p:sldId id="404" r:id="rId29"/>
    <p:sldId id="305" r:id="rId30"/>
    <p:sldId id="306" r:id="rId31"/>
    <p:sldId id="307" r:id="rId32"/>
    <p:sldId id="308" r:id="rId33"/>
    <p:sldId id="309" r:id="rId34"/>
    <p:sldId id="310" r:id="rId35"/>
    <p:sldId id="311" r:id="rId36"/>
    <p:sldId id="312" r:id="rId37"/>
    <p:sldId id="411" r:id="rId38"/>
    <p:sldId id="409" r:id="rId39"/>
    <p:sldId id="313" r:id="rId40"/>
    <p:sldId id="314" r:id="rId41"/>
    <p:sldId id="315" r:id="rId42"/>
    <p:sldId id="316" r:id="rId43"/>
    <p:sldId id="317" r:id="rId44"/>
    <p:sldId id="318" r:id="rId45"/>
    <p:sldId id="319" r:id="rId46"/>
    <p:sldId id="320" r:id="rId47"/>
    <p:sldId id="321" r:id="rId48"/>
    <p:sldId id="322" r:id="rId49"/>
    <p:sldId id="405" r:id="rId50"/>
    <p:sldId id="406" r:id="rId51"/>
    <p:sldId id="323" r:id="rId52"/>
    <p:sldId id="410" r:id="rId53"/>
    <p:sldId id="324" r:id="rId54"/>
    <p:sldId id="325" r:id="rId55"/>
    <p:sldId id="326" r:id="rId56"/>
    <p:sldId id="328" r:id="rId57"/>
    <p:sldId id="329" r:id="rId58"/>
    <p:sldId id="407" r:id="rId59"/>
    <p:sldId id="330" r:id="rId60"/>
    <p:sldId id="412" r:id="rId61"/>
    <p:sldId id="373" r:id="rId62"/>
    <p:sldId id="374" r:id="rId63"/>
    <p:sldId id="375" r:id="rId64"/>
    <p:sldId id="331" r:id="rId65"/>
    <p:sldId id="332" r:id="rId66"/>
    <p:sldId id="413" r:id="rId67"/>
    <p:sldId id="292"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75891" autoAdjust="0"/>
  </p:normalViewPr>
  <p:slideViewPr>
    <p:cSldViewPr>
      <p:cViewPr varScale="1">
        <p:scale>
          <a:sx n="67" d="100"/>
          <a:sy n="67" d="100"/>
        </p:scale>
        <p:origin x="-2112"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75"/>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8B88B-E8DA-47DC-BFB3-47F49300674E}" type="datetimeFigureOut">
              <a:rPr lang="en-US" smtClean="0"/>
              <a:pPr/>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08454-9D0B-4991-8BF1-055EDB5332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Interim Risk Reduction Measures are meant to be expedient actions to reduce dam safety risk.   </a:t>
            </a:r>
          </a:p>
          <a:p>
            <a:r>
              <a:rPr lang="en-US" dirty="0" smtClean="0"/>
              <a:t>They are not to be considered the final long term solution for a dam deficiency.  </a:t>
            </a:r>
          </a:p>
          <a:p>
            <a:endParaRPr lang="en-US" dirty="0" smtClean="0"/>
          </a:p>
          <a:p>
            <a:r>
              <a:rPr lang="en-US" dirty="0" smtClean="0"/>
              <a:t>Although they are not the final solution the time frame for their application can extend to years while long term final solutions are pursued.  </a:t>
            </a:r>
          </a:p>
          <a:p>
            <a:endParaRPr lang="en-US" dirty="0" smtClean="0"/>
          </a:p>
          <a:p>
            <a:r>
              <a:rPr lang="en-US" dirty="0" smtClean="0"/>
              <a:t>It might be that a final solution for a project is known but that there are other priorities for the existing funding.</a:t>
            </a:r>
          </a:p>
          <a:p>
            <a:endParaRPr lang="en-US" dirty="0" smtClean="0"/>
          </a:p>
          <a:p>
            <a:r>
              <a:rPr lang="en-US" dirty="0" smtClean="0"/>
              <a:t>The</a:t>
            </a:r>
            <a:r>
              <a:rPr lang="en-US" baseline="0" dirty="0" smtClean="0"/>
              <a:t> IRRM should lower the risk presented by a dam.</a:t>
            </a:r>
            <a:endParaRPr lang="en-US" dirty="0" smtClean="0"/>
          </a:p>
          <a:p>
            <a:endParaRPr lang="en-US" dirty="0"/>
          </a:p>
        </p:txBody>
      </p:sp>
      <p:sp>
        <p:nvSpPr>
          <p:cNvPr id="4" name="Slide Number Placeholder 3"/>
          <p:cNvSpPr>
            <a:spLocks noGrp="1"/>
          </p:cNvSpPr>
          <p:nvPr>
            <p:ph type="sldNum" sz="quarter" idx="10"/>
          </p:nvPr>
        </p:nvSpPr>
        <p:spPr/>
        <p:txBody>
          <a:bodyPr/>
          <a:lstStyle/>
          <a:p>
            <a:fld id="{8EF08454-9D0B-4991-8BF1-055EDB53325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When implementing an IRRM, are you</a:t>
            </a:r>
            <a:r>
              <a:rPr lang="en-US" baseline="0" dirty="0" smtClean="0"/>
              <a:t> doing anything to increase the risk in one area of the project while reducing risk in </a:t>
            </a:r>
            <a:r>
              <a:rPr lang="en-US" baseline="0" dirty="0" smtClean="0"/>
              <a:t>another.</a:t>
            </a:r>
          </a:p>
          <a:p>
            <a:pPr>
              <a:buFont typeface="Arial" pitchFamily="34" charset="0"/>
              <a:buChar char="•"/>
            </a:pPr>
            <a:endParaRPr lang="en-US" baseline="0" dirty="0" smtClean="0"/>
          </a:p>
          <a:p>
            <a:pPr>
              <a:buFont typeface="Arial" pitchFamily="34" charset="0"/>
              <a:buChar char="•"/>
            </a:pPr>
            <a:r>
              <a:rPr lang="en-US" baseline="0" dirty="0" smtClean="0"/>
              <a:t>Restricting </a:t>
            </a:r>
            <a:r>
              <a:rPr lang="en-US" baseline="0" dirty="0" smtClean="0"/>
              <a:t>a pool may reduce the risk of dam failure from seepage and piping, overtopping, etc.  But if the restrictions result in large discharges downstream flooding residents and causing damage, this may not be acceptable.  Or create more risk, then the risk presented by the </a:t>
            </a:r>
            <a:r>
              <a:rPr lang="en-US" baseline="0" dirty="0" smtClean="0"/>
              <a:t>seepage.</a:t>
            </a:r>
          </a:p>
          <a:p>
            <a:pPr>
              <a:buFont typeface="Arial" pitchFamily="34" charset="0"/>
              <a:buChar char="•"/>
            </a:pPr>
            <a:endParaRPr lang="en-US" baseline="0" dirty="0" smtClean="0"/>
          </a:p>
          <a:p>
            <a:pPr>
              <a:buFont typeface="Arial" pitchFamily="34" charset="0"/>
              <a:buChar char="•"/>
            </a:pPr>
            <a:r>
              <a:rPr lang="en-US" baseline="0" dirty="0" smtClean="0"/>
              <a:t>Conversely</a:t>
            </a:r>
            <a:r>
              <a:rPr lang="en-US" baseline="0" dirty="0" smtClean="0"/>
              <a:t>, restricting discharges downstream to prevent flooding for some events could increase the overall risk to the project due to higher pool elevations on a more frequent basis, and an increased hydraulic loading </a:t>
            </a:r>
            <a:r>
              <a:rPr lang="en-US" baseline="0" dirty="0" smtClean="0"/>
              <a:t>differential.</a:t>
            </a:r>
          </a:p>
          <a:p>
            <a:pPr>
              <a:buFont typeface="Arial" pitchFamily="34" charset="0"/>
              <a:buChar char="•"/>
            </a:pPr>
            <a:endParaRPr lang="en-US" baseline="0" dirty="0" smtClean="0"/>
          </a:p>
          <a:p>
            <a:pPr>
              <a:buFont typeface="Arial" pitchFamily="34" charset="0"/>
              <a:buChar char="•"/>
            </a:pPr>
            <a:r>
              <a:rPr lang="en-US" baseline="0" dirty="0" smtClean="0"/>
              <a:t>Both </a:t>
            </a:r>
            <a:r>
              <a:rPr lang="en-US" baseline="0" dirty="0" smtClean="0"/>
              <a:t>cases address potential risk, but increase risk in another form, or possibly increase the potential of failure from a different mode.</a:t>
            </a:r>
          </a:p>
        </p:txBody>
      </p:sp>
      <p:sp>
        <p:nvSpPr>
          <p:cNvPr id="4" name="Slide Number Placeholder 3"/>
          <p:cNvSpPr>
            <a:spLocks noGrp="1"/>
          </p:cNvSpPr>
          <p:nvPr>
            <p:ph type="sldNum" sz="quarter" idx="10"/>
          </p:nvPr>
        </p:nvSpPr>
        <p:spPr/>
        <p:txBody>
          <a:bodyPr/>
          <a:lstStyle/>
          <a:p>
            <a:fld id="{8C54E96E-A6F9-4DBD-A205-83BC542843AB}"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04A625B-62C3-44E1-8521-964E7C7A444A}" type="slidenum">
              <a:rPr lang="en-US" smtClean="0">
                <a:latin typeface="Arial" charset="0"/>
              </a:rPr>
              <a:pPr/>
              <a:t>16</a:t>
            </a:fld>
            <a:endParaRPr lang="en-US" smtClean="0">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latin typeface="Arial" charset="0"/>
              </a:rPr>
              <a:t>USACE has an Engineering Circular 1110-2-6064 that describes the Interim Risk Reduction Measures Plans and provides a list of measures that can be considered for its dams.</a:t>
            </a:r>
          </a:p>
          <a:p>
            <a:pPr eaLnBrk="1" hangingPunct="1"/>
            <a:endParaRPr lang="en-US" dirty="0" smtClean="0">
              <a:latin typeface="Arial" charset="0"/>
            </a:endParaRPr>
          </a:p>
          <a:p>
            <a:pPr eaLnBrk="1" hangingPunct="1"/>
            <a:r>
              <a:rPr lang="en-US" dirty="0" smtClean="0">
                <a:latin typeface="Arial" charset="0"/>
              </a:rPr>
              <a:t>Chapter 7 of the New dam safety guidance will address the Interim Risk Reduction Measures Plans.   The guidance will be the same as that in the EC</a:t>
            </a:r>
            <a:r>
              <a:rPr lang="en-US" dirty="0" smtClean="0">
                <a:latin typeface="Arial" charset="0"/>
              </a:rPr>
              <a:t>.</a:t>
            </a:r>
          </a:p>
          <a:p>
            <a:pPr eaLnBrk="1" hangingPunct="1"/>
            <a:endParaRPr lang="en-US" dirty="0" smtClean="0">
              <a:latin typeface="Arial" charset="0"/>
            </a:endParaRPr>
          </a:p>
          <a:p>
            <a:r>
              <a:rPr lang="en-US" dirty="0" smtClean="0"/>
              <a:t>Interim Risk Reduction Measures plans are discussed in chapter 7 of the New Dam Safety Guidance.</a:t>
            </a:r>
          </a:p>
          <a:p>
            <a:endParaRPr lang="en-US" dirty="0" smtClean="0"/>
          </a:p>
          <a:p>
            <a:r>
              <a:rPr lang="en-US" dirty="0" smtClean="0"/>
              <a:t>The Chapter provides guidance on the implementation of the measures including guidance on when the interim risk reduction measure implementation should be accelerated.</a:t>
            </a:r>
          </a:p>
          <a:p>
            <a:endParaRPr lang="en-US" dirty="0" smtClean="0"/>
          </a:p>
          <a:p>
            <a:r>
              <a:rPr lang="en-US" dirty="0" smtClean="0"/>
              <a:t>The chapter also provides suggestions for evaluating the efficacy of the measures that are being proposed for a project.</a:t>
            </a:r>
          </a:p>
          <a:p>
            <a:pPr eaLnBrk="1" hangingPunct="1"/>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08454-9D0B-4991-8BF1-055EDB53325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a:t>
            </a:r>
            <a:r>
              <a:rPr lang="en-US" baseline="0" dirty="0" smtClean="0"/>
              <a:t> requirements are detailed in chapter 7, section 5.  The requirements for the EAP coordination exercises are provided in chapter 16, and are based on the DSAC rating for the project.  The Communications plan is discussed in Chapter 10.</a:t>
            </a:r>
          </a:p>
          <a:p>
            <a:endParaRPr lang="en-US" baseline="0" dirty="0" smtClean="0"/>
          </a:p>
          <a:p>
            <a:r>
              <a:rPr lang="en-US" baseline="0" dirty="0" smtClean="0"/>
              <a:t>When developing an IRRMP the district is supposed to use the most current information available.  If a PFMA has been performed, that would supersede the SPRA analysis.  </a:t>
            </a:r>
            <a:endParaRPr lang="en-US" dirty="0" smtClean="0"/>
          </a:p>
        </p:txBody>
      </p:sp>
      <p:sp>
        <p:nvSpPr>
          <p:cNvPr id="4" name="Slide Number Placeholder 3"/>
          <p:cNvSpPr>
            <a:spLocks noGrp="1"/>
          </p:cNvSpPr>
          <p:nvPr>
            <p:ph type="sldNum" sz="quarter" idx="10"/>
          </p:nvPr>
        </p:nvSpPr>
        <p:spPr/>
        <p:txBody>
          <a:bodyPr/>
          <a:lstStyle/>
          <a:p>
            <a:fld id="{8EF08454-9D0B-4991-8BF1-055EDB533255}"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123D4-6E5B-4018-8A86-D7F5F8B51720}" type="slidenum">
              <a:rPr lang="en-US"/>
              <a:pPr/>
              <a:t>21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b="0" dirty="0" smtClean="0"/>
              <a:t>Do not need to consider every item mentioned in the SPRA document.</a:t>
            </a:r>
          </a:p>
          <a:p>
            <a:endParaRPr lang="en-US" b="0" dirty="0" smtClean="0"/>
          </a:p>
          <a:p>
            <a:r>
              <a:rPr lang="en-US" dirty="0" smtClean="0"/>
              <a:t>The </a:t>
            </a:r>
            <a:r>
              <a:rPr lang="en-US" dirty="0"/>
              <a:t>Interim Risk Reduction </a:t>
            </a:r>
            <a:r>
              <a:rPr lang="en-US" dirty="0" smtClean="0"/>
              <a:t>Measures Plans is a </a:t>
            </a:r>
            <a:r>
              <a:rPr lang="en-US" dirty="0"/>
              <a:t>living </a:t>
            </a:r>
            <a:r>
              <a:rPr lang="en-US" dirty="0" smtClean="0"/>
              <a:t>document.</a:t>
            </a:r>
          </a:p>
          <a:p>
            <a:r>
              <a:rPr lang="en-US" dirty="0" smtClean="0"/>
              <a:t>Plans should </a:t>
            </a:r>
            <a:r>
              <a:rPr lang="en-US" dirty="0"/>
              <a:t>be modified to address changes in the condition of the structure or even the knowledge of the structure that the districts have.  </a:t>
            </a:r>
          </a:p>
          <a:p>
            <a:endParaRPr lang="en-US" dirty="0"/>
          </a:p>
          <a:p>
            <a:r>
              <a:rPr lang="en-US" dirty="0"/>
              <a:t>As the potential failure modes of a project are confirmed to be significant through the Periodic Assessment, Issue Evaluation Studies or the Dam Safety Modification Studies interim risk reduction measures should be developed to address them.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 use of an automatic system for monitoring that is connected to an alarm system is not recommended. Need some judgment and not a direct connection to the public here.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Pool restriction</a:t>
            </a:r>
            <a:r>
              <a:rPr lang="en-US" sz="1200" b="0" kern="1200" baseline="0" dirty="0" smtClean="0">
                <a:solidFill>
                  <a:schemeClr val="tx1"/>
                </a:solidFill>
                <a:latin typeface="+mn-lt"/>
                <a:ea typeface="+mn-ea"/>
                <a:cs typeface="+mn-cs"/>
              </a:rPr>
              <a:t> – if not recommended, state all that was considered and justify why action is not needed.  IRRM Plans are meant to be living documents and should be updated as new information becomes available, especially if project conditions change and in a few years a  District may need to implement pool restrictions.  If the reasoning/justification is included in the IRRM plan, it makes updating the document easier.</a:t>
            </a:r>
            <a:endParaRPr lang="en-US" b="0" dirty="0" smtClean="0"/>
          </a:p>
          <a:p>
            <a:endParaRPr lang="en-US" b="0" dirty="0" smtClean="0"/>
          </a:p>
          <a:p>
            <a:r>
              <a:rPr lang="en-US" b="0" dirty="0" smtClean="0"/>
              <a:t>“Copy and Paste – just copying the IRRM’s and not tailoring</a:t>
            </a:r>
            <a:r>
              <a:rPr lang="en-US" b="0" baseline="0" dirty="0" smtClean="0"/>
              <a:t> specifically for the dam -  THIS IS THE TIME TO THINK INDIVIDUALLY ABOUT THE DAM AND WHAT IS KNOWN.</a:t>
            </a:r>
          </a:p>
          <a:p>
            <a:endParaRPr lang="en-US" b="0" baseline="0" dirty="0" smtClean="0"/>
          </a:p>
          <a:p>
            <a:r>
              <a:rPr lang="en-US" b="0" baseline="0" dirty="0" smtClean="0"/>
              <a:t>Why is a study needed to set up a monitoring surveillance plan specific for current knowledge of the dam.   Base it on current knowledge – adjust as this knowledge changes</a:t>
            </a:r>
          </a:p>
          <a:p>
            <a:r>
              <a:rPr lang="en-US" b="0" baseline="0" dirty="0" smtClean="0"/>
              <a:t>Needing a study to identify stockpile items for the potential failure modes for the dam could be grounds for non-concurrence.</a:t>
            </a:r>
          </a:p>
          <a:p>
            <a:endParaRPr lang="en-US" b="1"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smtClean="0"/>
              <a:t>-</a:t>
            </a:r>
            <a:r>
              <a:rPr lang="en-US" baseline="0" dirty="0" smtClean="0"/>
              <a:t> </a:t>
            </a:r>
            <a:r>
              <a:rPr lang="en-US" dirty="0" smtClean="0"/>
              <a:t>shows </a:t>
            </a:r>
            <a:r>
              <a:rPr lang="en-US" dirty="0" smtClean="0"/>
              <a:t>pool elevation where historically</a:t>
            </a:r>
            <a:r>
              <a:rPr lang="en-US" baseline="0" dirty="0" smtClean="0"/>
              <a:t> there has been problems</a:t>
            </a:r>
          </a:p>
          <a:p>
            <a:endParaRPr lang="en-US" baseline="0" dirty="0" smtClean="0"/>
          </a:p>
          <a:p>
            <a:r>
              <a:rPr lang="en-US" baseline="0" dirty="0" smtClean="0"/>
              <a:t>The </a:t>
            </a:r>
            <a:r>
              <a:rPr lang="en-US" baseline="0" dirty="0" smtClean="0"/>
              <a:t>green </a:t>
            </a:r>
            <a:r>
              <a:rPr lang="en-US" baseline="0" dirty="0" smtClean="0"/>
              <a:t>curve is the guide curve showing historical target pool elevations by month of the year</a:t>
            </a:r>
          </a:p>
          <a:p>
            <a:endParaRPr lang="en-US" baseline="0" dirty="0" smtClean="0"/>
          </a:p>
          <a:p>
            <a:r>
              <a:rPr lang="en-US" baseline="0" dirty="0" smtClean="0"/>
              <a:t>B </a:t>
            </a:r>
            <a:r>
              <a:rPr lang="en-US" baseline="0" dirty="0" smtClean="0"/>
              <a:t>- shows </a:t>
            </a:r>
            <a:r>
              <a:rPr lang="en-US" baseline="0" dirty="0" smtClean="0"/>
              <a:t>the new guide pool with new target pool that will lessens the likelihood of reaching the pool of concern</a:t>
            </a:r>
            <a:endParaRPr lang="en-US" dirty="0"/>
          </a:p>
        </p:txBody>
      </p:sp>
      <p:sp>
        <p:nvSpPr>
          <p:cNvPr id="4" name="Slide Number Placeholder 3"/>
          <p:cNvSpPr>
            <a:spLocks noGrp="1"/>
          </p:cNvSpPr>
          <p:nvPr>
            <p:ph type="sldNum" sz="quarter" idx="10"/>
          </p:nvPr>
        </p:nvSpPr>
        <p:spPr/>
        <p:txBody>
          <a:bodyPr/>
          <a:lstStyle/>
          <a:p>
            <a:pPr>
              <a:defRPr/>
            </a:pPr>
            <a:fld id="{406DE8BE-A260-4824-A061-5DA46E2B677A}"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surveillance and monitoring is to be used as</a:t>
            </a:r>
            <a:r>
              <a:rPr lang="en-US" baseline="0" dirty="0" smtClean="0"/>
              <a:t> an IRRM, there needs to be specific issues tied in with the failure modes they are to address.</a:t>
            </a:r>
          </a:p>
          <a:p>
            <a:r>
              <a:rPr lang="en-US" baseline="0" dirty="0" smtClean="0"/>
              <a:t>If additional surveillance and monitoring is used, the Interim Operations Plan or EAP needs to note the changes and they need to be documented and published.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1870-0DB0-46A0-8433-3217FF87D06F}" type="slidenum">
              <a:rPr lang="en-US"/>
              <a:pPr/>
              <a:t>38</a:t>
            </a:fld>
            <a:endParaRPr lang="en-US"/>
          </a:p>
        </p:txBody>
      </p:sp>
      <p:sp>
        <p:nvSpPr>
          <p:cNvPr id="56322" name="Rectangle 2"/>
          <p:cNvSpPr>
            <a:spLocks noGrp="1" noRot="1" noChangeAspect="1" noChangeArrowheads="1" noTextEdit="1"/>
          </p:cNvSpPr>
          <p:nvPr>
            <p:ph type="sldImg"/>
          </p:nvPr>
        </p:nvSpPr>
        <p:spPr>
          <a:xfrm>
            <a:off x="1147763" y="684213"/>
            <a:ext cx="4573587" cy="3430587"/>
          </a:xfrm>
          <a:ln/>
        </p:spPr>
      </p:sp>
      <p:sp>
        <p:nvSpPr>
          <p:cNvPr id="56323"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reduce risk, you have to alter one of three things.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reduce the probability of a load occurring.</a:t>
            </a:r>
          </a:p>
          <a:p>
            <a:r>
              <a:rPr lang="en-US" baseline="0" dirty="0" smtClean="0"/>
              <a:t>You can reduce the probability of the dam failing given a specified load.</a:t>
            </a:r>
          </a:p>
          <a:p>
            <a:r>
              <a:rPr lang="en-US" baseline="0" dirty="0" smtClean="0"/>
              <a:t>You can reduce the consequences of the failure (in most cases life loss).</a:t>
            </a:r>
          </a:p>
          <a:p>
            <a:endParaRPr lang="en-US" baseline="0" dirty="0" smtClean="0"/>
          </a:p>
          <a:p>
            <a:r>
              <a:rPr lang="en-US" baseline="0" dirty="0" smtClean="0"/>
              <a:t>If you address structural failure modes only, it is possible to not change your risk from the project due to consequences downstream.</a:t>
            </a:r>
          </a:p>
          <a:p>
            <a:r>
              <a:rPr lang="en-US" baseline="0" dirty="0" smtClean="0"/>
              <a:t>In many cases, it would be more effective from a cost and consequence standpoint to do non-structural alternatives for a lower cost, higher benefit result.</a:t>
            </a:r>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Older inundation maps are typically contour maps with a particular elevation highlighted.  These maps are useful, but have nowhere near the level of detail provided in the newer mapping.  They generally are not in digital format and must be copied to be distributed.  Ending this costly method can help to justify the expense of newer CADD drawings.  As with other information, these maps must be protected.  Release to the general public requires approval from HQ.</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Older inundation mapping is more difficult to use and less accurate.  Quad sheets were overlain with hand-calculated flood mapping using 10 or 20 foot contours.  They were very useful in their day and continue to be useful for general purposes.  </a:t>
            </a:r>
          </a:p>
          <a:p>
            <a:endParaRPr lang="en-US" dirty="0"/>
          </a:p>
        </p:txBody>
      </p:sp>
      <p:sp>
        <p:nvSpPr>
          <p:cNvPr id="4" name="Slide Number Placeholder 3"/>
          <p:cNvSpPr>
            <a:spLocks noGrp="1"/>
          </p:cNvSpPr>
          <p:nvPr>
            <p:ph type="sldNum" sz="quarter" idx="10"/>
          </p:nvPr>
        </p:nvSpPr>
        <p:spPr/>
        <p:txBody>
          <a:bodyPr/>
          <a:lstStyle/>
          <a:p>
            <a:fld id="{8EF08454-9D0B-4991-8BF1-055EDB533255}" type="slidenum">
              <a:rPr lang="en-US" smtClean="0"/>
              <a:pPr/>
              <a:t>48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type of mapping is capable of providing street level detail.  It is beneficial to utilities, hospitals, shelters, fire and police departments, etc to determine their requirements to remain functional during an event.  Stockpiles of sandbags or storage of portable dams, etc could allow them to continue to function.  Areas designated as shelters may have to be rethought.  The shelters may be out of the flooded area, but what about access?  If the only road leading to an area will be inundated, the location (or the access) will have to be changed.</a:t>
            </a:r>
          </a:p>
          <a:p>
            <a:endParaRPr lang="en-US" dirty="0"/>
          </a:p>
        </p:txBody>
      </p:sp>
      <p:sp>
        <p:nvSpPr>
          <p:cNvPr id="4" name="Slide Number Placeholder 3"/>
          <p:cNvSpPr>
            <a:spLocks noGrp="1"/>
          </p:cNvSpPr>
          <p:nvPr>
            <p:ph type="sldNum" sz="quarter" idx="10"/>
          </p:nvPr>
        </p:nvSpPr>
        <p:spPr/>
        <p:txBody>
          <a:bodyPr/>
          <a:lstStyle/>
          <a:p>
            <a:fld id="{8EF08454-9D0B-4991-8BF1-055EDB533255}" type="slidenum">
              <a:rPr lang="en-US" smtClean="0"/>
              <a:pPr/>
              <a:t>49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piles are free of vegetation</a:t>
            </a:r>
            <a:r>
              <a:rPr lang="en-US" baseline="0" dirty="0" smtClean="0"/>
              <a:t>, they appear to have access to the piles where they can get equipment in.</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51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45A99C5-8DC2-4B0F-A57B-CC7F5A3179D2}" type="slidenum">
              <a:rPr lang="en-US" smtClean="0">
                <a:latin typeface="Arial" charset="0"/>
              </a:rPr>
              <a:pPr/>
              <a:t>57</a:t>
            </a:fld>
            <a:endParaRPr lang="en-US" smtClean="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Arial" charset="0"/>
              </a:rPr>
              <a:t>One Interim Risk Reduction Measure that should not be ignored is the updating of the EAP.</a:t>
            </a:r>
          </a:p>
          <a:p>
            <a:pPr eaLnBrk="1" hangingPunct="1"/>
            <a:endParaRPr lang="en-US" smtClean="0">
              <a:latin typeface="Arial" charset="0"/>
            </a:endParaRPr>
          </a:p>
          <a:p>
            <a:pPr eaLnBrk="1" hangingPunct="1"/>
            <a:r>
              <a:rPr lang="en-US" smtClean="0">
                <a:latin typeface="Arial" charset="0"/>
              </a:rPr>
              <a:t>Also, the EAP should be excercised on a regular basis.    The slide indicates a reasonable schedule for such exercise based on the DSAC classification of the dam.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sheet lists the projects and the funding requirements.</a:t>
            </a:r>
            <a:endParaRPr lang="en-US" dirty="0"/>
          </a:p>
        </p:txBody>
      </p:sp>
      <p:sp>
        <p:nvSpPr>
          <p:cNvPr id="4" name="Slide Number Placeholder 3"/>
          <p:cNvSpPr>
            <a:spLocks noGrp="1"/>
          </p:cNvSpPr>
          <p:nvPr>
            <p:ph type="sldNum" sz="quarter" idx="10"/>
          </p:nvPr>
        </p:nvSpPr>
        <p:spPr/>
        <p:txBody>
          <a:bodyPr/>
          <a:lstStyle/>
          <a:p>
            <a:fld id="{1911B826-B333-45D3-BBB4-07988379EBA3}" type="slidenum">
              <a:rPr lang="en-US" smtClean="0"/>
              <a:pPr/>
              <a:t>60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project sheet lists the IRRMs, whether they’ve been fully implemented, schedule and cost, </a:t>
            </a:r>
            <a:r>
              <a:rPr lang="en-US" baseline="0" dirty="0" smtClean="0"/>
              <a:t> etc.</a:t>
            </a:r>
          </a:p>
          <a:p>
            <a:r>
              <a:rPr lang="en-US" baseline="0" dirty="0" smtClean="0"/>
              <a:t>Keeping track of your IRRMs in this way helps provide input to the DS Scorecard.</a:t>
            </a:r>
            <a:endParaRPr lang="en-US" dirty="0"/>
          </a:p>
        </p:txBody>
      </p:sp>
      <p:sp>
        <p:nvSpPr>
          <p:cNvPr id="4" name="Slide Number Placeholder 3"/>
          <p:cNvSpPr>
            <a:spLocks noGrp="1"/>
          </p:cNvSpPr>
          <p:nvPr>
            <p:ph type="sldNum" sz="quarter" idx="10"/>
          </p:nvPr>
        </p:nvSpPr>
        <p:spPr/>
        <p:txBody>
          <a:bodyPr/>
          <a:lstStyle/>
          <a:p>
            <a:fld id="{1911B826-B333-45D3-BBB4-07988379EBA3}" type="slidenum">
              <a:rPr lang="en-US" smtClean="0"/>
              <a:pPr/>
              <a:t>61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IRRMs are a big part of the scorecard.  25% of the scorecard has to do with IRRMs.</a:t>
            </a:r>
            <a:r>
              <a:rPr lang="en-US" baseline="0" dirty="0" smtClean="0"/>
              <a:t>  Here are the questions it asks.</a:t>
            </a:r>
          </a:p>
          <a:p>
            <a:r>
              <a:rPr lang="en-US" baseline="0" dirty="0" smtClean="0"/>
              <a:t>If no IRRMP is required, i.e., it’s a DSAC IV, then you get the full 25 pts.</a:t>
            </a:r>
          </a:p>
          <a:p>
            <a:r>
              <a:rPr lang="en-US" baseline="0" dirty="0" smtClean="0"/>
              <a:t>9 points for having an approved IRRMP.</a:t>
            </a:r>
          </a:p>
          <a:p>
            <a:r>
              <a:rPr lang="en-US" baseline="0" dirty="0" smtClean="0"/>
              <a:t>10 points for implementing according to schedule.</a:t>
            </a:r>
          </a:p>
          <a:p>
            <a:r>
              <a:rPr lang="en-US" baseline="0" dirty="0" smtClean="0"/>
              <a:t>Another 6 points when all IRRMs have been completed.</a:t>
            </a:r>
          </a:p>
          <a:p>
            <a:r>
              <a:rPr lang="en-US" baseline="0" dirty="0" smtClean="0"/>
              <a:t>This last question was added because districts were putting in IRRMs but not scheduling them for several years out.</a:t>
            </a:r>
            <a:endParaRPr lang="en-US" dirty="0"/>
          </a:p>
        </p:txBody>
      </p:sp>
      <p:sp>
        <p:nvSpPr>
          <p:cNvPr id="4" name="Slide Number Placeholder 3"/>
          <p:cNvSpPr>
            <a:spLocks noGrp="1"/>
          </p:cNvSpPr>
          <p:nvPr>
            <p:ph type="sldNum" sz="quarter" idx="10"/>
          </p:nvPr>
        </p:nvSpPr>
        <p:spPr/>
        <p:txBody>
          <a:bodyPr/>
          <a:lstStyle/>
          <a:p>
            <a:fld id="{1911B826-B333-45D3-BBB4-07988379EBA3}" type="slidenum">
              <a:rPr lang="en-US" smtClean="0"/>
              <a:pPr/>
              <a:t>62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Dam Safety Terminology</a:t>
            </a:r>
          </a:p>
        </p:txBody>
      </p:sp>
      <p:sp>
        <p:nvSpPr>
          <p:cNvPr id="5" name="Rectangle 7"/>
          <p:cNvSpPr>
            <a:spLocks noGrp="1" noChangeArrowheads="1"/>
          </p:cNvSpPr>
          <p:nvPr>
            <p:ph type="sldNum" sz="quarter" idx="5"/>
          </p:nvPr>
        </p:nvSpPr>
        <p:spPr>
          <a:ln/>
        </p:spPr>
        <p:txBody>
          <a:bodyPr/>
          <a:lstStyle/>
          <a:p>
            <a:fld id="{26253BF8-B11B-4666-80F5-226B0F53F9AB}" type="slidenum">
              <a:rPr lang="en-US"/>
              <a:pPr/>
              <a:t>66</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0A3D4-9B57-4058-983C-9875340EE87E}" type="slidenum">
              <a:rPr lang="en-US"/>
              <a:pPr/>
              <a:t>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In USACE Public Safety is </a:t>
            </a:r>
            <a:r>
              <a:rPr lang="en-US" dirty="0" smtClean="0"/>
              <a:t>paramount and the </a:t>
            </a:r>
            <a:r>
              <a:rPr lang="en-US" dirty="0"/>
              <a:t>preeminent objective.</a:t>
            </a:r>
          </a:p>
          <a:p>
            <a:endParaRPr lang="en-US" dirty="0"/>
          </a:p>
          <a:p>
            <a:r>
              <a:rPr lang="en-US" dirty="0"/>
              <a:t>This means that consideration of the congressionally authorized purposes for the project  are secondary to Life and Public Safety.</a:t>
            </a:r>
          </a:p>
          <a:p>
            <a:endParaRPr lang="en-US" dirty="0" smtClean="0"/>
          </a:p>
          <a:p>
            <a:r>
              <a:rPr lang="en-US" dirty="0" smtClean="0"/>
              <a:t>There </a:t>
            </a:r>
            <a:r>
              <a:rPr lang="en-US" dirty="0"/>
              <a:t>is some balancing of priorities at these projects how much water to release, whether recreation is supportable etc. </a:t>
            </a:r>
            <a:endParaRPr lang="en-US" dirty="0" smtClean="0"/>
          </a:p>
          <a:p>
            <a:r>
              <a:rPr lang="en-US" dirty="0" smtClean="0"/>
              <a:t>But </a:t>
            </a:r>
            <a:r>
              <a:rPr lang="en-US" dirty="0"/>
              <a:t>when Life and Public Safety are thrown into the mix they trump all other considerations.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0A3D4-9B57-4058-983C-9875340EE87E}" type="slidenum">
              <a:rPr lang="en-US"/>
              <a:pPr/>
              <a:t>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smtClean="0"/>
              <a:t>You should apply an IRRM that will affect the existing condition of a dam and make the situation worse.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Or by increasing overall risk downstream – some items</a:t>
            </a:r>
            <a:r>
              <a:rPr lang="en-US" b="0" baseline="0" dirty="0" smtClean="0"/>
              <a:t> may increase overall risk downstream – early high releases, lowering spillway crests, etc.  </a:t>
            </a:r>
            <a:endParaRPr lang="en-US" b="0"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BBAA6-9995-4DC1-82E9-27AB12166CCF}" type="slidenum">
              <a:rPr lang="en-US"/>
              <a:pPr/>
              <a:t>9</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USACE is an engineering organization with highly competent staff that are </a:t>
            </a:r>
            <a:r>
              <a:rPr lang="en-US" dirty="0" smtClean="0"/>
              <a:t>knowledgeable </a:t>
            </a:r>
            <a:r>
              <a:rPr lang="en-US" dirty="0"/>
              <a:t>in all areas of dam </a:t>
            </a:r>
            <a:r>
              <a:rPr lang="en-US" dirty="0" smtClean="0"/>
              <a:t>safety.</a:t>
            </a:r>
            <a:r>
              <a:rPr lang="en-US" baseline="0" dirty="0" smtClean="0"/>
              <a:t>  In this context, </a:t>
            </a:r>
            <a:r>
              <a:rPr lang="en-US" dirty="0" smtClean="0"/>
              <a:t>USACE </a:t>
            </a:r>
            <a:r>
              <a:rPr lang="en-US" dirty="0"/>
              <a:t>uses risk assessments as one tool to inform decisions on dam safety.  </a:t>
            </a:r>
            <a:endParaRPr lang="en-US" dirty="0" smtClean="0"/>
          </a:p>
          <a:p>
            <a:endParaRPr lang="en-US" dirty="0" smtClean="0"/>
          </a:p>
          <a:p>
            <a:r>
              <a:rPr lang="en-US" dirty="0" smtClean="0"/>
              <a:t>Risk </a:t>
            </a:r>
            <a:r>
              <a:rPr lang="en-US" dirty="0"/>
              <a:t>plus other information is used to assist USACE Decision makers prioritize and make decisions</a:t>
            </a:r>
            <a:r>
              <a:rPr lang="en-US" dirty="0" smtClean="0"/>
              <a:t>.</a:t>
            </a:r>
          </a:p>
          <a:p>
            <a:endParaRPr lang="en-US" dirty="0" smtClean="0"/>
          </a:p>
          <a:p>
            <a:r>
              <a:rPr lang="en-US" sz="1200" kern="1200" baseline="0" dirty="0" smtClean="0">
                <a:solidFill>
                  <a:schemeClr val="tx1"/>
                </a:solidFill>
                <a:latin typeface="+mn-lt"/>
                <a:ea typeface="+mn-ea"/>
                <a:cs typeface="+mn-cs"/>
              </a:rPr>
              <a:t>We no longer refer to risk-based decisions because of the inappropriate implication that life safety decisions can be reduced to simple, numerical solutions.  </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some examples:</a:t>
            </a:r>
          </a:p>
          <a:p>
            <a:endParaRPr lang="en-US" dirty="0" smtClean="0"/>
          </a:p>
          <a:p>
            <a:r>
              <a:rPr lang="en-US" dirty="0" smtClean="0"/>
              <a:t>If the only area of concern for a project is spillway erosion, or overtopping of the embankment,</a:t>
            </a:r>
            <a:r>
              <a:rPr lang="en-US" baseline="0" dirty="0" smtClean="0"/>
              <a:t> then installation of 20 </a:t>
            </a:r>
            <a:r>
              <a:rPr lang="en-US" baseline="0" dirty="0" smtClean="0"/>
              <a:t>piezometers </a:t>
            </a:r>
            <a:r>
              <a:rPr lang="en-US" baseline="0" dirty="0" smtClean="0"/>
              <a:t>along the toe of the embankment to measure seepage, or replacement of a outlet gate would not be justified as an IRRM.  </a:t>
            </a:r>
          </a:p>
          <a:p>
            <a:endParaRPr lang="en-US" baseline="0" dirty="0" smtClean="0"/>
          </a:p>
          <a:p>
            <a:r>
              <a:rPr lang="en-US" baseline="0" dirty="0" smtClean="0"/>
              <a:t>Continued monitoring of the embankment in accordance of the operations manual, or mowing the grass when it gets over 12 inches would not be IRRM’s.  These are supposed to be normal practice and fall under standard project O&amp;M.  There are exceptions to this though.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a:t>
            </a:r>
            <a:r>
              <a:rPr lang="en-US" baseline="0" dirty="0" smtClean="0"/>
              <a:t> non-structural IRRM such as public education in the floodway, changing system operations reduce downstream impacts, or increasing monitoring of the system during certain pool levels to allow earlier notification for intervention or evacuation can have larger impacts on the population at risk in the basin than even the most expensive structural fixes.</a:t>
            </a:r>
          </a:p>
          <a:p>
            <a:pPr>
              <a:buFont typeface="Arial" pitchFamily="34" charset="0"/>
              <a:buChar char="•"/>
            </a:pPr>
            <a:endParaRPr lang="en-US" baseline="0" dirty="0" smtClean="0"/>
          </a:p>
          <a:p>
            <a:pPr>
              <a:buFont typeface="Arial" pitchFamily="34" charset="0"/>
              <a:buChar char="•"/>
            </a:pPr>
            <a:r>
              <a:rPr lang="en-US" baseline="0" dirty="0" smtClean="0"/>
              <a:t>Another Non-Structural fix would be to keep the public and local governments/agencies aware of the projects existence, and inform them of area that would be impacted by project operations.  For a new project, it could be cheaper to keep people from building in a spot, then it is to perform structural modifications to a project after it is in place and the risk goes up by people being present.</a:t>
            </a:r>
          </a:p>
          <a:p>
            <a:pPr>
              <a:buFont typeface="Arial" pitchFamily="34" charset="0"/>
              <a:buChar char="•"/>
            </a:pPr>
            <a:endParaRPr lang="en-US" baseline="0" dirty="0" smtClean="0"/>
          </a:p>
          <a:p>
            <a:pPr>
              <a:buFont typeface="Arial" pitchFamily="34" charset="0"/>
              <a:buChar char="•"/>
            </a:pPr>
            <a:r>
              <a:rPr lang="en-US" baseline="0" dirty="0" smtClean="0"/>
              <a:t>By keeping local regulatory agencies and the public informed about project operations or potential risk, local agencies or the public in general to know what actions are required if an emergency arises.  When an emergency occurs, the local population would know who needs to evacuate, when they need to do it, and where they need to go.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0DEC0-E565-4F81-9BA7-6A779604234F}" type="slidenum">
              <a:rPr lang="en-US"/>
              <a:pPr/>
              <a:t>12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b="0" dirty="0" smtClean="0"/>
              <a:t>Having the reasoning</a:t>
            </a:r>
            <a:r>
              <a:rPr lang="en-US" b="0" baseline="0" dirty="0" smtClean="0"/>
              <a:t> is important to allow what may trigger it to be considered in the future if conditions worsen – Also that a pool cannot be restricted below a specific elevation for all inflow events…. </a:t>
            </a:r>
          </a:p>
          <a:p>
            <a:endParaRPr lang="en-US" b="1" baseline="0" dirty="0" smtClean="0"/>
          </a:p>
          <a:p>
            <a:r>
              <a:rPr lang="en-US" b="0" baseline="0" dirty="0" smtClean="0"/>
              <a:t>May want to consider making this an operational change and not just pool restrictions…. </a:t>
            </a:r>
            <a:endParaRPr lang="en-US" b="0" dirty="0" smtClean="0"/>
          </a:p>
          <a:p>
            <a:r>
              <a:rPr lang="en-US" dirty="0" smtClean="0"/>
              <a:t>When </a:t>
            </a:r>
            <a:r>
              <a:rPr lang="en-US" dirty="0"/>
              <a:t>a project is a DSAC I, a DSAC II or a DSAC III serious consideration must be given to restricting the pool; additionally, on these projects consideration of raising the pool levels for water reallocation should not be a consideration.</a:t>
            </a:r>
          </a:p>
          <a:p>
            <a:endParaRPr lang="en-US" dirty="0"/>
          </a:p>
          <a:p>
            <a:r>
              <a:rPr lang="en-US" dirty="0"/>
              <a:t>Water Management Plans need to complement the Interim Risk Reduction Measure Plans.</a:t>
            </a:r>
          </a:p>
          <a:p>
            <a:endParaRPr lang="en-US" dirty="0"/>
          </a:p>
          <a:p>
            <a:r>
              <a:rPr lang="en-US" dirty="0"/>
              <a:t>It is highly likely that restricting a project pool will have an impact on the environment either upstream or downstream.</a:t>
            </a:r>
          </a:p>
          <a:p>
            <a:r>
              <a:rPr lang="en-US" dirty="0"/>
              <a:t>Upstream because pools could be lower and affect the environment along the </a:t>
            </a:r>
            <a:r>
              <a:rPr lang="en-US" dirty="0" smtClean="0"/>
              <a:t>border </a:t>
            </a:r>
            <a:r>
              <a:rPr lang="en-US" dirty="0"/>
              <a:t>of the pool.</a:t>
            </a:r>
          </a:p>
          <a:p>
            <a:r>
              <a:rPr lang="en-US" dirty="0"/>
              <a:t>Downstream we may require more water releases.    The districts should be aware that they will need to prepare NEPA documentation… </a:t>
            </a:r>
          </a:p>
          <a:p>
            <a:endParaRPr lang="en-US" dirty="0"/>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requirement to update the water control plan as part of the IRRMP documentation is provided in ER</a:t>
            </a:r>
            <a:r>
              <a:rPr lang="en-US" baseline="0" dirty="0" smtClean="0"/>
              <a:t> 1110-2-1156, Section 7.8.3.</a:t>
            </a:r>
          </a:p>
          <a:p>
            <a:endParaRPr lang="en-US" baseline="0" dirty="0" smtClean="0"/>
          </a:p>
          <a:p>
            <a:r>
              <a:rPr lang="en-US" baseline="0" dirty="0" smtClean="0"/>
              <a:t>As a rule of thumb, if an IOP is to be in place for longer than 3 years, it is a permanent change, and the Water Control Plan needs to be updated.</a:t>
            </a:r>
          </a:p>
          <a:p>
            <a:endParaRPr lang="en-US" baseline="0" dirty="0" smtClean="0"/>
          </a:p>
          <a:p>
            <a:r>
              <a:rPr lang="en-US" baseline="0" dirty="0" smtClean="0"/>
              <a:t>Changes to the Water Control Plan or temporary deviations through an IOP should be checked for NEPA compliance, and public notification.</a:t>
            </a:r>
          </a:p>
          <a:p>
            <a:endParaRPr lang="en-US" baseline="0" dirty="0" smtClean="0"/>
          </a:p>
          <a:p>
            <a:r>
              <a:rPr lang="en-US" baseline="0" dirty="0" smtClean="0"/>
              <a:t>If the system is operated in a manner that is not prescribed in the WCP, or the IOP the operator could personally liable for any damages due to the non </a:t>
            </a:r>
            <a:r>
              <a:rPr lang="en-US" baseline="0" smtClean="0"/>
              <a:t>authorized operations.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54E96E-A6F9-4DBD-A205-83BC542843A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5225"/>
            <a:ext cx="2133600" cy="476250"/>
          </a:xfrm>
        </p:spPr>
        <p:txBody>
          <a:bodyPr/>
          <a:lstStyle>
            <a:lvl1pPr>
              <a:defRPr/>
            </a:lvl1pPr>
          </a:lstStyle>
          <a:p>
            <a:fld id="{403367A0-762E-4C3A-AFF9-4D36B22FDF75}"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133600"/>
            <a:ext cx="8229600" cy="3992563"/>
          </a:xfrm>
        </p:spPr>
        <p:txBody>
          <a:bodyPr/>
          <a:lstStyle/>
          <a:p>
            <a:endParaRPr lang="en-US"/>
          </a:p>
        </p:txBody>
      </p:sp>
      <p:sp>
        <p:nvSpPr>
          <p:cNvPr id="4" name="Slide Number Placeholder 3"/>
          <p:cNvSpPr>
            <a:spLocks noGrp="1"/>
          </p:cNvSpPr>
          <p:nvPr>
            <p:ph type="sldNum" sz="quarter" idx="10"/>
          </p:nvPr>
        </p:nvSpPr>
        <p:spPr>
          <a:xfrm>
            <a:off x="6934200" y="6629400"/>
            <a:ext cx="2133600" cy="457200"/>
          </a:xfrm>
        </p:spPr>
        <p:txBody>
          <a:bodyPr/>
          <a:lstStyle>
            <a:lvl1pPr>
              <a:defRPr/>
            </a:lvl1pPr>
          </a:lstStyle>
          <a:p>
            <a:r>
              <a:rPr lang="en-US"/>
              <a:t>Slide </a:t>
            </a:r>
            <a:fld id="{E56F55D0-B147-4A57-B9C4-60FD3F5C7C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5"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se.Hernandez@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jpeg"/><Relationship Id="rId7"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38.wmf"/></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smtClean="0"/>
              <a:t>Interim Risk Reduction Measures</a:t>
            </a:r>
            <a:endParaRPr lang="en-US" dirty="0"/>
          </a:p>
        </p:txBody>
      </p:sp>
      <p:sp>
        <p:nvSpPr>
          <p:cNvPr id="4100" name="Text Box 4"/>
          <p:cNvSpPr txBox="1">
            <a:spLocks noChangeArrowheads="1"/>
          </p:cNvSpPr>
          <p:nvPr/>
        </p:nvSpPr>
        <p:spPr bwMode="auto">
          <a:xfrm>
            <a:off x="152400" y="1600200"/>
            <a:ext cx="4648200" cy="2185214"/>
          </a:xfrm>
          <a:prstGeom prst="rect">
            <a:avLst/>
          </a:prstGeom>
          <a:noFill/>
          <a:ln w="9525">
            <a:noFill/>
            <a:miter lim="800000"/>
            <a:headEnd/>
            <a:tailEnd/>
          </a:ln>
          <a:effectLst/>
        </p:spPr>
        <p:txBody>
          <a:bodyPr wrap="square">
            <a:spAutoFit/>
          </a:bodyPr>
          <a:lstStyle/>
          <a:p>
            <a:r>
              <a:rPr lang="en-US" sz="1600" b="1" dirty="0" smtClean="0"/>
              <a:t>José </a:t>
            </a:r>
            <a:r>
              <a:rPr lang="en-US" sz="1600" b="1" dirty="0" err="1" smtClean="0"/>
              <a:t>Hernández</a:t>
            </a:r>
            <a:r>
              <a:rPr lang="en-US" sz="1600" b="1" dirty="0" smtClean="0"/>
              <a:t>, P.E.</a:t>
            </a:r>
          </a:p>
          <a:p>
            <a:r>
              <a:rPr lang="en-US" sz="1600" dirty="0" smtClean="0"/>
              <a:t>Regional Geotechnical Engineer</a:t>
            </a:r>
          </a:p>
          <a:p>
            <a:r>
              <a:rPr lang="en-US" sz="1600" dirty="0" smtClean="0"/>
              <a:t>U.S. Army Corps of Engineers</a:t>
            </a:r>
          </a:p>
          <a:p>
            <a:r>
              <a:rPr lang="en-US" sz="1600" dirty="0" smtClean="0"/>
              <a:t>South Atlantic Division    </a:t>
            </a:r>
          </a:p>
          <a:p>
            <a:r>
              <a:rPr lang="en-US" sz="1600" smtClean="0">
                <a:hlinkClick r:id="rId2"/>
              </a:rPr>
              <a:t>Jose.Hernandez@usace.army.mil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95800"/>
          </a:xfrm>
        </p:spPr>
        <p:txBody>
          <a:bodyPr/>
          <a:lstStyle/>
          <a:p>
            <a:r>
              <a:rPr lang="en-US" sz="2400" dirty="0" smtClean="0"/>
              <a:t>IRRMs should be tied to a documented area of concern or a potential failure mode.</a:t>
            </a:r>
          </a:p>
          <a:p>
            <a:r>
              <a:rPr lang="en-US" sz="2400" dirty="0" smtClean="0"/>
              <a:t>IRRMs should not be a continued standard maintenance action, or following an established procedure.</a:t>
            </a:r>
          </a:p>
          <a:p>
            <a:r>
              <a:rPr lang="en-US" sz="2400" dirty="0" smtClean="0"/>
              <a:t>IRRMs need to specifically state how a plan reduces the overall risk by decreasing loading, consequences or likelihood of failure.</a:t>
            </a:r>
          </a:p>
          <a:p>
            <a:r>
              <a:rPr lang="en-US" sz="2400" dirty="0" smtClean="0"/>
              <a:t>A study by itself is not an IRRM, and does nothing to reduce risk.  If a study is referenced in an IRRM, there needs to be information on how it is to be used to lower the risk.</a:t>
            </a:r>
          </a:p>
          <a:p>
            <a:endParaRPr lang="en-US" sz="2800" dirty="0" smtClean="0"/>
          </a:p>
          <a:p>
            <a:pPr>
              <a:buNone/>
            </a:pPr>
            <a:endParaRPr lang="en-US" dirty="0"/>
          </a:p>
        </p:txBody>
      </p:sp>
      <p:sp>
        <p:nvSpPr>
          <p:cNvPr id="6" name="Title 3"/>
          <p:cNvSpPr>
            <a:spLocks noGrp="1"/>
          </p:cNvSpPr>
          <p:nvPr>
            <p:ph type="title"/>
          </p:nvPr>
        </p:nvSpPr>
        <p:spPr>
          <a:xfrm>
            <a:off x="457200" y="274638"/>
            <a:ext cx="8229600" cy="1143000"/>
          </a:xfrm>
        </p:spPr>
        <p:txBody>
          <a:bodyPr/>
          <a:lstStyle/>
          <a:p>
            <a:r>
              <a:rPr lang="en-US" sz="4000" dirty="0" smtClean="0"/>
              <a:t>IRRMs</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IRRMs</a:t>
            </a:r>
            <a:endParaRPr lang="en-US" sz="4000" dirty="0"/>
          </a:p>
        </p:txBody>
      </p:sp>
      <p:sp>
        <p:nvSpPr>
          <p:cNvPr id="3" name="Content Placeholder 2"/>
          <p:cNvSpPr>
            <a:spLocks noGrp="1"/>
          </p:cNvSpPr>
          <p:nvPr>
            <p:ph idx="1"/>
          </p:nvPr>
        </p:nvSpPr>
        <p:spPr>
          <a:xfrm>
            <a:off x="457200" y="1600200"/>
            <a:ext cx="8229600" cy="4267200"/>
          </a:xfrm>
        </p:spPr>
        <p:txBody>
          <a:bodyPr/>
          <a:lstStyle/>
          <a:p>
            <a:r>
              <a:rPr lang="en-US" sz="2400" dirty="0" smtClean="0"/>
              <a:t>Non-Structural IRRMs are just as important as Structural  IRRMs.</a:t>
            </a:r>
          </a:p>
          <a:p>
            <a:endParaRPr lang="en-US" sz="2400" dirty="0" smtClean="0"/>
          </a:p>
          <a:p>
            <a:r>
              <a:rPr lang="en-US" sz="2400" dirty="0" smtClean="0"/>
              <a:t>Local agencies and the public should be informed and have a chance to be involved or made aware of project decisions that could impact them.</a:t>
            </a:r>
          </a:p>
          <a:p>
            <a:endParaRPr lang="en-US" sz="2400" dirty="0" smtClean="0"/>
          </a:p>
          <a:p>
            <a:r>
              <a:rPr lang="en-US" sz="2400" dirty="0" smtClean="0"/>
              <a:t>Remember that the risk presented by a system can change because an IRRM is implemented, and it will not always go down.</a:t>
            </a:r>
          </a:p>
          <a:p>
            <a:endParaRPr lang="en-US" sz="2400" dirty="0" smtClean="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IRRMs</a:t>
            </a:r>
            <a:endParaRPr lang="en-US" sz="4000" dirty="0"/>
          </a:p>
        </p:txBody>
      </p:sp>
      <p:sp>
        <p:nvSpPr>
          <p:cNvPr id="5" name="Content Placeholder 4"/>
          <p:cNvSpPr>
            <a:spLocks noGrp="1"/>
          </p:cNvSpPr>
          <p:nvPr>
            <p:ph idx="1"/>
          </p:nvPr>
        </p:nvSpPr>
        <p:spPr>
          <a:xfrm>
            <a:off x="457200" y="1600200"/>
            <a:ext cx="8229600" cy="4572000"/>
          </a:xfrm>
        </p:spPr>
        <p:txBody>
          <a:bodyPr/>
          <a:lstStyle/>
          <a:p>
            <a:r>
              <a:rPr lang="en-US" sz="2400" dirty="0" smtClean="0"/>
              <a:t>Pool restrictions must be given </a:t>
            </a:r>
            <a:r>
              <a:rPr lang="en-US" sz="2400" u="sng" dirty="0" smtClean="0"/>
              <a:t>serious</a:t>
            </a:r>
            <a:r>
              <a:rPr lang="en-US" sz="2400" dirty="0" smtClean="0"/>
              <a:t> consideration and explain why (very specific reasons) they are not being implemented.</a:t>
            </a:r>
          </a:p>
          <a:p>
            <a:endParaRPr lang="en-US" sz="2400" dirty="0" smtClean="0"/>
          </a:p>
          <a:p>
            <a:r>
              <a:rPr lang="en-US" sz="2400" dirty="0" smtClean="0"/>
              <a:t>Water Control Plans (WCPs) need to support IRRMs.</a:t>
            </a:r>
          </a:p>
          <a:p>
            <a:endParaRPr lang="en-US" sz="2400" dirty="0" smtClean="0"/>
          </a:p>
          <a:p>
            <a:r>
              <a:rPr lang="en-US" sz="2400" dirty="0" smtClean="0"/>
              <a:t>National Environmental Policy Act (NEPA) </a:t>
            </a:r>
            <a:r>
              <a:rPr lang="en-US" sz="2400" dirty="0" smtClean="0"/>
              <a:t>should be involved early and often in the process and should be discussed as part of the IRRM.</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400"/>
          </a:xfrm>
        </p:spPr>
        <p:txBody>
          <a:bodyPr/>
          <a:lstStyle/>
          <a:p>
            <a:r>
              <a:rPr lang="en-US" sz="2400" dirty="0" smtClean="0"/>
              <a:t>If the system operations change, pool restrictions are altered, or there are impacts up/downstream of the project outside of the project boundaries, the </a:t>
            </a:r>
            <a:r>
              <a:rPr lang="en-US" sz="2400" dirty="0" smtClean="0"/>
              <a:t>WCP </a:t>
            </a:r>
            <a:r>
              <a:rPr lang="en-US" sz="2400" dirty="0" smtClean="0"/>
              <a:t>may need to be </a:t>
            </a:r>
            <a:r>
              <a:rPr lang="en-US" sz="2400" dirty="0" smtClean="0"/>
              <a:t>revised </a:t>
            </a:r>
            <a:r>
              <a:rPr lang="en-US" sz="2400" dirty="0" smtClean="0"/>
              <a:t>or an Interim Operations Plan (IOP) should be developed.</a:t>
            </a:r>
          </a:p>
          <a:p>
            <a:endParaRPr lang="en-US" sz="2400" dirty="0" smtClean="0"/>
          </a:p>
          <a:p>
            <a:r>
              <a:rPr lang="en-US" sz="2400" dirty="0" smtClean="0"/>
              <a:t>IOPs can be used to supplement WCPs for guidance on system operations.</a:t>
            </a:r>
          </a:p>
          <a:p>
            <a:endParaRPr lang="en-US" sz="2400" dirty="0" smtClean="0"/>
          </a:p>
          <a:p>
            <a:r>
              <a:rPr lang="en-US" sz="2400" dirty="0" smtClean="0"/>
              <a:t>Having an IOP does not relieve the burden of updating the project’s WCP.   </a:t>
            </a:r>
          </a:p>
        </p:txBody>
      </p:sp>
      <p:sp>
        <p:nvSpPr>
          <p:cNvPr id="5" name="Title 4"/>
          <p:cNvSpPr>
            <a:spLocks noGrp="1"/>
          </p:cNvSpPr>
          <p:nvPr>
            <p:ph type="title"/>
          </p:nvPr>
        </p:nvSpPr>
        <p:spPr/>
        <p:txBody>
          <a:bodyPr/>
          <a:lstStyle/>
          <a:p>
            <a:r>
              <a:rPr lang="en-US" sz="4000" dirty="0" smtClean="0"/>
              <a:t>IRRMs and WCPs</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Overall IRRM Impacts</a:t>
            </a:r>
            <a:endParaRPr lang="en-US" sz="4000" dirty="0"/>
          </a:p>
        </p:txBody>
      </p:sp>
      <p:sp>
        <p:nvSpPr>
          <p:cNvPr id="3" name="Content Placeholder 2"/>
          <p:cNvSpPr>
            <a:spLocks noGrp="1"/>
          </p:cNvSpPr>
          <p:nvPr>
            <p:ph idx="1"/>
          </p:nvPr>
        </p:nvSpPr>
        <p:spPr>
          <a:xfrm>
            <a:off x="457200" y="1600200"/>
            <a:ext cx="8229600" cy="4724400"/>
          </a:xfrm>
        </p:spPr>
        <p:txBody>
          <a:bodyPr/>
          <a:lstStyle/>
          <a:p>
            <a:r>
              <a:rPr lang="en-US" dirty="0" smtClean="0"/>
              <a:t>Consider changes to the overall project risk when developing an IRRM</a:t>
            </a:r>
            <a:r>
              <a:rPr lang="en-US" dirty="0" smtClean="0"/>
              <a:t>.</a:t>
            </a:r>
            <a:endParaRPr lang="en-US" dirty="0" smtClean="0"/>
          </a:p>
          <a:p>
            <a:pPr lvl="1">
              <a:buFont typeface="Wingdings" pitchFamily="2" charset="2"/>
              <a:buChar char="§"/>
            </a:pPr>
            <a:r>
              <a:rPr lang="en-US" dirty="0" smtClean="0"/>
              <a:t>Need to make sure that lowering the risk for a specific failure mode does not increase the overall risk of the project</a:t>
            </a:r>
            <a:r>
              <a:rPr lang="en-US" dirty="0" smtClean="0"/>
              <a:t>.</a:t>
            </a:r>
            <a:endParaRPr lang="en-US" dirty="0" smtClean="0"/>
          </a:p>
          <a:p>
            <a:pPr lvl="1">
              <a:buFont typeface="Wingdings" pitchFamily="2" charset="2"/>
              <a:buChar char="§"/>
            </a:pPr>
            <a:r>
              <a:rPr lang="en-US" dirty="0" smtClean="0"/>
              <a:t>Are you introducing new risk to the project by implementing a IRRM?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an IRRM?</a:t>
            </a:r>
            <a:endParaRPr lang="en-US" sz="4000" dirty="0"/>
          </a:p>
        </p:txBody>
      </p:sp>
      <p:sp>
        <p:nvSpPr>
          <p:cNvPr id="3" name="Content Placeholder 2"/>
          <p:cNvSpPr>
            <a:spLocks noGrp="1"/>
          </p:cNvSpPr>
          <p:nvPr>
            <p:ph idx="1"/>
          </p:nvPr>
        </p:nvSpPr>
        <p:spPr>
          <a:xfrm>
            <a:off x="457200" y="1371600"/>
            <a:ext cx="8229600" cy="4953000"/>
          </a:xfrm>
        </p:spPr>
        <p:txBody>
          <a:bodyPr/>
          <a:lstStyle/>
          <a:p>
            <a:r>
              <a:rPr lang="en-US" sz="2400" dirty="0" smtClean="0"/>
              <a:t>IRRMs are not intended to be the process for permanently remediating dam safety concerns.</a:t>
            </a:r>
          </a:p>
          <a:p>
            <a:r>
              <a:rPr lang="en-US" sz="2400" dirty="0" smtClean="0"/>
              <a:t>The following factors are used to determine if an IRRM is appropriate:</a:t>
            </a:r>
            <a:endParaRPr lang="en-US" sz="2400" dirty="0" smtClean="0"/>
          </a:p>
          <a:p>
            <a:pPr lvl="1">
              <a:buSzPct val="100000"/>
              <a:buFont typeface="Wingdings" pitchFamily="2" charset="2"/>
              <a:buChar char="§"/>
            </a:pPr>
            <a:r>
              <a:rPr lang="en-US" sz="2000" u="sng" dirty="0" smtClean="0"/>
              <a:t>Timely</a:t>
            </a:r>
            <a:r>
              <a:rPr lang="en-US" sz="2000" dirty="0" smtClean="0"/>
              <a:t> </a:t>
            </a:r>
            <a:r>
              <a:rPr lang="en-US" sz="2000" dirty="0" smtClean="0"/>
              <a:t>– </a:t>
            </a:r>
            <a:r>
              <a:rPr lang="en-US" sz="2000" dirty="0" smtClean="0">
                <a:solidFill>
                  <a:srgbClr val="FF0000"/>
                </a:solidFill>
              </a:rPr>
              <a:t>Can it be implemented in a timely manner?</a:t>
            </a:r>
            <a:r>
              <a:rPr lang="en-US" sz="2000" dirty="0" smtClean="0"/>
              <a:t>   If significant time and money is needed to investigate and design, it is not likely an </a:t>
            </a:r>
            <a:r>
              <a:rPr lang="en-US" sz="2000" dirty="0" smtClean="0"/>
              <a:t>IRRM.</a:t>
            </a:r>
            <a:endParaRPr lang="en-US" sz="2000" dirty="0" smtClean="0"/>
          </a:p>
          <a:p>
            <a:pPr lvl="1">
              <a:buSzPct val="100000"/>
              <a:buFont typeface="Wingdings" pitchFamily="2" charset="2"/>
              <a:buChar char="§"/>
            </a:pPr>
            <a:r>
              <a:rPr lang="en-US" sz="2000" u="sng" dirty="0" smtClean="0"/>
              <a:t>Cost </a:t>
            </a:r>
            <a:r>
              <a:rPr lang="en-US" sz="2000" u="sng" dirty="0" smtClean="0"/>
              <a:t>effective</a:t>
            </a:r>
            <a:r>
              <a:rPr lang="en-US" sz="2000" dirty="0" smtClean="0"/>
              <a:t> – </a:t>
            </a:r>
            <a:r>
              <a:rPr lang="en-US" sz="2000" dirty="0" smtClean="0">
                <a:solidFill>
                  <a:srgbClr val="FF0000"/>
                </a:solidFill>
              </a:rPr>
              <a:t>Is the cost within the threshold of a major maintenance (O&amp;M funds) project?</a:t>
            </a:r>
            <a:r>
              <a:rPr lang="en-US" sz="2000" dirty="0" smtClean="0"/>
              <a:t>  If it exceeds the threshold, it is not likely an </a:t>
            </a:r>
            <a:r>
              <a:rPr lang="en-US" sz="2000" dirty="0" smtClean="0"/>
              <a:t>IRRM.</a:t>
            </a:r>
            <a:endParaRPr lang="en-US" sz="2000" dirty="0" smtClean="0"/>
          </a:p>
          <a:p>
            <a:pPr lvl="1">
              <a:buSzPct val="100000"/>
              <a:buFont typeface="Wingdings" pitchFamily="2" charset="2"/>
              <a:buChar char="§"/>
            </a:pPr>
            <a:r>
              <a:rPr lang="en-US" sz="2000" u="sng" dirty="0" smtClean="0"/>
              <a:t>Risk</a:t>
            </a:r>
            <a:r>
              <a:rPr lang="en-US" sz="2000" dirty="0" smtClean="0"/>
              <a:t> </a:t>
            </a:r>
            <a:r>
              <a:rPr lang="en-US" sz="2000" dirty="0" smtClean="0"/>
              <a:t>– </a:t>
            </a:r>
            <a:r>
              <a:rPr lang="en-US" sz="2000" dirty="0" smtClean="0">
                <a:solidFill>
                  <a:srgbClr val="FF0000"/>
                </a:solidFill>
              </a:rPr>
              <a:t>Does the measure reduce the overall risk to downstream public?</a:t>
            </a:r>
            <a:r>
              <a:rPr lang="en-US" sz="2000" dirty="0" smtClean="0"/>
              <a:t>  IRRMs should not incur in new risk.  Thus may need to do preliminary analysis as a check.</a:t>
            </a:r>
          </a:p>
          <a:p>
            <a:pPr lvl="1"/>
            <a:endParaRPr lang="en-US" sz="2000" dirty="0"/>
          </a:p>
        </p:txBody>
      </p:sp>
      <p:sp>
        <p:nvSpPr>
          <p:cNvPr id="4" name="Slide Number Placeholder 3"/>
          <p:cNvSpPr>
            <a:spLocks noGrp="1"/>
          </p:cNvSpPr>
          <p:nvPr>
            <p:ph type="sldNum" sz="quarter" idx="10"/>
          </p:nvPr>
        </p:nvSpPr>
        <p:spPr/>
        <p:txBody>
          <a:bodyPr/>
          <a:lstStyle/>
          <a:p>
            <a:pPr>
              <a:defRPr/>
            </a:pPr>
            <a:fld id="{E96626DA-E2F6-4C8F-A492-F74F349536C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540C5BC2-9AC2-4EC1-B8E7-F5787D390043}" type="slidenum">
              <a:rPr lang="en-US" smtClean="0">
                <a:latin typeface="Arial" charset="0"/>
              </a:rPr>
              <a:pPr/>
              <a:t>16</a:t>
            </a:fld>
            <a:endParaRPr lang="en-US" smtClean="0">
              <a:latin typeface="Arial" charset="0"/>
            </a:endParaRPr>
          </a:p>
        </p:txBody>
      </p:sp>
      <p:sp>
        <p:nvSpPr>
          <p:cNvPr id="11267" name="Rectangle 2"/>
          <p:cNvSpPr>
            <a:spLocks noGrp="1" noChangeArrowheads="1"/>
          </p:cNvSpPr>
          <p:nvPr>
            <p:ph type="title"/>
          </p:nvPr>
        </p:nvSpPr>
        <p:spPr>
          <a:xfrm>
            <a:off x="457200" y="304800"/>
            <a:ext cx="8229600" cy="914400"/>
          </a:xfrm>
        </p:spPr>
        <p:txBody>
          <a:bodyPr/>
          <a:lstStyle/>
          <a:p>
            <a:pPr eaLnBrk="1" hangingPunct="1"/>
            <a:r>
              <a:rPr lang="en-US" sz="4000" dirty="0" smtClean="0"/>
              <a:t>IRRM Plan (IRRMP) Guidance</a:t>
            </a:r>
            <a:endParaRPr lang="en-US" sz="4000" dirty="0" smtClean="0"/>
          </a:p>
        </p:txBody>
      </p:sp>
      <p:sp>
        <p:nvSpPr>
          <p:cNvPr id="11268" name="Rectangle 3"/>
          <p:cNvSpPr>
            <a:spLocks noGrp="1" noChangeArrowheads="1"/>
          </p:cNvSpPr>
          <p:nvPr>
            <p:ph type="body" idx="1"/>
          </p:nvPr>
        </p:nvSpPr>
        <p:spPr>
          <a:xfrm>
            <a:off x="381000" y="1295400"/>
            <a:ext cx="8229600" cy="5181600"/>
          </a:xfrm>
        </p:spPr>
        <p:txBody>
          <a:bodyPr/>
          <a:lstStyle/>
          <a:p>
            <a:pPr eaLnBrk="1" hangingPunct="1"/>
            <a:r>
              <a:rPr lang="en-US" sz="2400" dirty="0" smtClean="0">
                <a:solidFill>
                  <a:srgbClr val="FF0000"/>
                </a:solidFill>
              </a:rPr>
              <a:t>Chapter </a:t>
            </a:r>
            <a:r>
              <a:rPr lang="en-US" sz="2400" dirty="0" smtClean="0">
                <a:solidFill>
                  <a:srgbClr val="FF0000"/>
                </a:solidFill>
              </a:rPr>
              <a:t>7, “Interim Risk Reduction Measures For Dam Safety,”</a:t>
            </a:r>
            <a:r>
              <a:rPr lang="en-US" sz="2400" dirty="0" smtClean="0"/>
              <a:t> and </a:t>
            </a:r>
            <a:r>
              <a:rPr lang="en-US" sz="2400" dirty="0" smtClean="0">
                <a:solidFill>
                  <a:srgbClr val="FF0000"/>
                </a:solidFill>
              </a:rPr>
              <a:t>Appendices M and N</a:t>
            </a:r>
            <a:r>
              <a:rPr lang="en-US" sz="2400" dirty="0" smtClean="0"/>
              <a:t> in USACE ER 1110-2-1156, “Safety of Dams – Policy and Procedures”</a:t>
            </a:r>
          </a:p>
          <a:p>
            <a:pPr eaLnBrk="1" hangingPunct="1"/>
            <a:endParaRPr lang="en-US" sz="2400" dirty="0" smtClean="0"/>
          </a:p>
          <a:p>
            <a:pPr eaLnBrk="1" hangingPunct="1"/>
            <a:r>
              <a:rPr lang="en-US" sz="2400" dirty="0" smtClean="0"/>
              <a:t>To provide guidance and procedures for developing and implementing IRRMs required for all DSAC I, II and III</a:t>
            </a:r>
          </a:p>
          <a:p>
            <a:pPr eaLnBrk="1" hangingPunct="1"/>
            <a:endParaRPr lang="en-US" sz="2400" dirty="0" smtClean="0"/>
          </a:p>
          <a:p>
            <a:pPr eaLnBrk="1" hangingPunct="1"/>
            <a:r>
              <a:rPr lang="en-US" sz="2400" dirty="0" smtClean="0"/>
              <a:t>Funding for preparation </a:t>
            </a:r>
            <a:r>
              <a:rPr lang="en-US" sz="2400" b="1" i="1" u="sng" dirty="0" smtClean="0"/>
              <a:t>and</a:t>
            </a:r>
            <a:r>
              <a:rPr lang="en-US" sz="2400" dirty="0" smtClean="0"/>
              <a:t> implementation of the IRRMP comes out from the O&amp;M funds for the project</a:t>
            </a:r>
          </a:p>
          <a:p>
            <a:pPr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bwMode="auto">
          <a:xfrm>
            <a:off x="152400" y="1371600"/>
            <a:ext cx="8839200" cy="4800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nSpc>
                <a:spcPct val="90000"/>
              </a:lnSpc>
              <a:spcBef>
                <a:spcPct val="0"/>
              </a:spcBef>
              <a:spcAft>
                <a:spcPct val="50000"/>
              </a:spcAft>
            </a:pPr>
            <a:r>
              <a:rPr lang="en-US" sz="2200" dirty="0"/>
              <a:t>Use existing project data (studies, analysis, performance data).</a:t>
            </a:r>
          </a:p>
          <a:p>
            <a:pPr marL="457200" indent="-457200">
              <a:lnSpc>
                <a:spcPct val="90000"/>
              </a:lnSpc>
              <a:spcBef>
                <a:spcPct val="0"/>
              </a:spcBef>
              <a:spcAft>
                <a:spcPct val="50000"/>
              </a:spcAft>
            </a:pPr>
            <a:r>
              <a:rPr lang="en-US" sz="2200" dirty="0"/>
              <a:t>Use SPRA findings as a 1</a:t>
            </a:r>
            <a:r>
              <a:rPr lang="en-US" sz="2200" baseline="30000" dirty="0"/>
              <a:t>st</a:t>
            </a:r>
            <a:r>
              <a:rPr lang="en-US" sz="2200" dirty="0"/>
              <a:t> cut on development of IRRM.</a:t>
            </a:r>
          </a:p>
          <a:p>
            <a:pPr marL="457200" indent="-457200">
              <a:lnSpc>
                <a:spcPct val="90000"/>
              </a:lnSpc>
              <a:spcBef>
                <a:spcPct val="0"/>
              </a:spcBef>
              <a:spcAft>
                <a:spcPct val="50000"/>
              </a:spcAft>
            </a:pPr>
            <a:r>
              <a:rPr lang="en-US" sz="2200" dirty="0"/>
              <a:t>Follow-on with Potential Failure Mode Analysis (PFMA) to capture additional significant PFMs.</a:t>
            </a:r>
          </a:p>
          <a:p>
            <a:pPr marL="457200" indent="-457200">
              <a:lnSpc>
                <a:spcPct val="90000"/>
              </a:lnSpc>
              <a:spcBef>
                <a:spcPct val="0"/>
              </a:spcBef>
              <a:spcAft>
                <a:spcPct val="50000"/>
              </a:spcAft>
            </a:pPr>
            <a:r>
              <a:rPr lang="en-US" sz="2200" dirty="0"/>
              <a:t>Refine IRRMP based on PFMA findings and new project data.</a:t>
            </a:r>
          </a:p>
          <a:p>
            <a:pPr marL="457200" indent="-457200">
              <a:lnSpc>
                <a:spcPct val="90000"/>
              </a:lnSpc>
              <a:spcBef>
                <a:spcPct val="0"/>
              </a:spcBef>
              <a:spcAft>
                <a:spcPct val="50000"/>
              </a:spcAft>
            </a:pPr>
            <a:r>
              <a:rPr lang="en-US" sz="2200" dirty="0"/>
              <a:t>Ensure the Emergency Action Plan (EAP) is current. </a:t>
            </a:r>
          </a:p>
          <a:p>
            <a:pPr marL="457200" indent="-457200">
              <a:lnSpc>
                <a:spcPct val="90000"/>
              </a:lnSpc>
              <a:spcBef>
                <a:spcPct val="0"/>
              </a:spcBef>
              <a:spcAft>
                <a:spcPct val="50000"/>
              </a:spcAft>
            </a:pPr>
            <a:r>
              <a:rPr lang="en-US" sz="2200" dirty="0"/>
              <a:t>Engage </a:t>
            </a:r>
            <a:r>
              <a:rPr lang="en-US" sz="2200" dirty="0" smtClean="0"/>
              <a:t>Public Affairs Officer (PAO) </a:t>
            </a:r>
            <a:r>
              <a:rPr lang="en-US" sz="2200" dirty="0"/>
              <a:t>for Risk Communication Plan development.</a:t>
            </a:r>
          </a:p>
          <a:p>
            <a:pPr marL="457200" indent="-457200">
              <a:lnSpc>
                <a:spcPct val="90000"/>
              </a:lnSpc>
              <a:spcBef>
                <a:spcPct val="0"/>
              </a:spcBef>
              <a:spcAft>
                <a:spcPct val="50000"/>
              </a:spcAft>
            </a:pPr>
            <a:r>
              <a:rPr lang="en-US" sz="2200" dirty="0"/>
              <a:t>Train and test internal staff and site personnel on IRRM strategy.</a:t>
            </a:r>
          </a:p>
          <a:p>
            <a:pPr marL="457200" indent="-457200">
              <a:lnSpc>
                <a:spcPct val="90000"/>
              </a:lnSpc>
              <a:spcBef>
                <a:spcPct val="0"/>
              </a:spcBef>
              <a:spcAft>
                <a:spcPct val="50000"/>
              </a:spcAft>
            </a:pPr>
            <a:r>
              <a:rPr lang="en-US" sz="2200" dirty="0" smtClean="0"/>
              <a:t>Functionally </a:t>
            </a:r>
            <a:r>
              <a:rPr lang="en-US" sz="2200" dirty="0" smtClean="0"/>
              <a:t>conduct an </a:t>
            </a:r>
            <a:r>
              <a:rPr lang="en-US" sz="2200" dirty="0" smtClean="0"/>
              <a:t>Emergency Exercise for an </a:t>
            </a:r>
            <a:r>
              <a:rPr lang="en-US" sz="2200" dirty="0"/>
              <a:t>initiating event with state and local officials. </a:t>
            </a:r>
          </a:p>
          <a:p>
            <a:pPr marL="457200" indent="-457200">
              <a:lnSpc>
                <a:spcPct val="80000"/>
              </a:lnSpc>
              <a:spcBef>
                <a:spcPct val="0"/>
              </a:spcBef>
              <a:buFontTx/>
              <a:buNone/>
            </a:pPr>
            <a:endParaRPr lang="en-US" sz="2200" dirty="0"/>
          </a:p>
        </p:txBody>
      </p:sp>
      <p:sp>
        <p:nvSpPr>
          <p:cNvPr id="7" name="Rectangle 2"/>
          <p:cNvSpPr>
            <a:spLocks noGrp="1" noChangeArrowheads="1"/>
          </p:cNvSpPr>
          <p:nvPr>
            <p:ph type="title"/>
          </p:nvPr>
        </p:nvSpPr>
        <p:spPr>
          <a:xfrm>
            <a:off x="457200" y="304800"/>
            <a:ext cx="8229600" cy="914400"/>
          </a:xfrm>
        </p:spPr>
        <p:txBody>
          <a:bodyPr/>
          <a:lstStyle/>
          <a:p>
            <a:pPr eaLnBrk="1" hangingPunct="1"/>
            <a:r>
              <a:rPr lang="en-US" sz="4000" dirty="0" smtClean="0"/>
              <a:t>IRRMP Basic Steps</a:t>
            </a:r>
            <a:endParaRPr lang="en-US" sz="4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152400" y="1219200"/>
            <a:ext cx="8839200" cy="4953000"/>
          </a:xfrm>
          <a:prstGeom prst="rect">
            <a:avLst/>
          </a:prstGeom>
          <a:noFill/>
          <a:ln w="9525">
            <a:noFill/>
            <a:miter lim="800000"/>
            <a:headEnd/>
            <a:tailEnd/>
          </a:ln>
          <a:effectLst/>
        </p:spPr>
        <p:txBody>
          <a:bodyPr/>
          <a:lstStyle/>
          <a:p>
            <a:pPr marL="457200" indent="-457200">
              <a:spcBef>
                <a:spcPct val="20000"/>
              </a:spcBef>
              <a:buFontTx/>
              <a:buChar char="•"/>
            </a:pPr>
            <a:r>
              <a:rPr lang="en-US" sz="2400" dirty="0"/>
              <a:t>Overall project description and purposes.</a:t>
            </a:r>
          </a:p>
          <a:p>
            <a:pPr marL="457200" indent="-457200">
              <a:spcBef>
                <a:spcPct val="20000"/>
              </a:spcBef>
              <a:buFontTx/>
              <a:buChar char="•"/>
            </a:pPr>
            <a:endParaRPr lang="en-US" sz="2400" dirty="0"/>
          </a:p>
          <a:p>
            <a:pPr marL="457200" indent="-457200">
              <a:spcBef>
                <a:spcPct val="20000"/>
              </a:spcBef>
              <a:buFontTx/>
              <a:buChar char="•"/>
            </a:pPr>
            <a:r>
              <a:rPr lang="en-US" sz="2400" dirty="0"/>
              <a:t>Overview of identified </a:t>
            </a:r>
            <a:r>
              <a:rPr lang="en-US" sz="2400" dirty="0" smtClean="0"/>
              <a:t>“risk-driver” </a:t>
            </a:r>
            <a:r>
              <a:rPr lang="en-US" sz="2400" dirty="0"/>
              <a:t>potential failure modes; attach </a:t>
            </a:r>
            <a:r>
              <a:rPr lang="en-US" sz="2400" dirty="0" smtClean="0"/>
              <a:t>PFMA </a:t>
            </a:r>
            <a:r>
              <a:rPr lang="en-US" sz="2400" dirty="0"/>
              <a:t>Report.</a:t>
            </a:r>
          </a:p>
          <a:p>
            <a:pPr marL="457200" indent="-457200">
              <a:spcBef>
                <a:spcPct val="20000"/>
              </a:spcBef>
              <a:buFontTx/>
              <a:buChar char="•"/>
            </a:pPr>
            <a:endParaRPr lang="en-US" sz="2400" dirty="0"/>
          </a:p>
          <a:p>
            <a:pPr marL="457200" indent="-457200">
              <a:spcBef>
                <a:spcPct val="20000"/>
              </a:spcBef>
              <a:buFontTx/>
              <a:buChar char="•"/>
            </a:pPr>
            <a:r>
              <a:rPr lang="en-US" sz="2400" dirty="0"/>
              <a:t>Summary of known consequences associated with each identified PFM to include: </a:t>
            </a:r>
            <a:r>
              <a:rPr lang="en-US" sz="2400" dirty="0" smtClean="0"/>
              <a:t> loss </a:t>
            </a:r>
            <a:r>
              <a:rPr lang="en-US" sz="2400" dirty="0"/>
              <a:t>of life, economic and environmental damages .</a:t>
            </a:r>
          </a:p>
          <a:p>
            <a:pPr marL="457200" indent="-457200">
              <a:spcBef>
                <a:spcPct val="20000"/>
              </a:spcBef>
              <a:buFontTx/>
              <a:buChar char="•"/>
            </a:pPr>
            <a:endParaRPr lang="en-US" sz="2400" dirty="0"/>
          </a:p>
          <a:p>
            <a:pPr marL="457200" indent="-457200">
              <a:spcBef>
                <a:spcPct val="20000"/>
              </a:spcBef>
              <a:buFontTx/>
              <a:buChar char="•"/>
            </a:pPr>
            <a:r>
              <a:rPr lang="en-US" sz="2400" dirty="0" smtClean="0"/>
              <a:t>List structural </a:t>
            </a:r>
            <a:r>
              <a:rPr lang="en-US" sz="2400" dirty="0"/>
              <a:t>and non-structural IRRM alternatives considered to reduce the probability of failure and/or consequences associated with the failure modes.</a:t>
            </a:r>
          </a:p>
        </p:txBody>
      </p:sp>
      <p:sp>
        <p:nvSpPr>
          <p:cNvPr id="4" name="Rectangle 2"/>
          <p:cNvSpPr txBox="1">
            <a:spLocks noChangeArrowheads="1"/>
          </p:cNvSpPr>
          <p:nvPr/>
        </p:nvSpPr>
        <p:spPr bwMode="auto">
          <a:xfrm>
            <a:off x="457200" y="3048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IRRMP Contents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152400" y="1447800"/>
            <a:ext cx="8763000" cy="4572000"/>
          </a:xfrm>
          <a:prstGeom prst="rect">
            <a:avLst/>
          </a:prstGeom>
          <a:noFill/>
          <a:ln w="9525">
            <a:noFill/>
            <a:miter lim="800000"/>
            <a:headEnd/>
            <a:tailEnd/>
          </a:ln>
          <a:effectLst/>
        </p:spPr>
        <p:txBody>
          <a:bodyPr/>
          <a:lstStyle/>
          <a:p>
            <a:pPr marL="457200" indent="-457200">
              <a:spcBef>
                <a:spcPct val="20000"/>
              </a:spcBef>
              <a:buFontTx/>
              <a:buChar char="•"/>
            </a:pPr>
            <a:r>
              <a:rPr lang="en-US" sz="2400" dirty="0"/>
              <a:t>For each considered </a:t>
            </a:r>
            <a:r>
              <a:rPr lang="en-US" sz="2400" dirty="0" smtClean="0"/>
              <a:t>IRRM, </a:t>
            </a:r>
            <a:r>
              <a:rPr lang="en-US" sz="2400" dirty="0"/>
              <a:t>document general discussion of ability to reduce the </a:t>
            </a:r>
            <a:r>
              <a:rPr lang="en-US" sz="2400" dirty="0" smtClean="0"/>
              <a:t>likelihood </a:t>
            </a:r>
            <a:r>
              <a:rPr lang="en-US" sz="2400" dirty="0"/>
              <a:t>of failure and associated consequences, potential impact on project purposes, environmental impacts, and economic impact to the region associated; both positive and negative.</a:t>
            </a:r>
          </a:p>
          <a:p>
            <a:pPr marL="457200" indent="-457200">
              <a:spcBef>
                <a:spcPct val="20000"/>
              </a:spcBef>
              <a:buFontTx/>
              <a:buChar char="•"/>
            </a:pPr>
            <a:endParaRPr lang="en-US" sz="2400" dirty="0"/>
          </a:p>
          <a:p>
            <a:pPr marL="457200" indent="-457200">
              <a:spcBef>
                <a:spcPct val="20000"/>
              </a:spcBef>
              <a:buFontTx/>
              <a:buChar char="•"/>
            </a:pPr>
            <a:r>
              <a:rPr lang="en-US" sz="2400" dirty="0"/>
              <a:t>Final IRRM recommendations to be implemented for each PFM.</a:t>
            </a:r>
          </a:p>
          <a:p>
            <a:pPr marL="457200" indent="-457200">
              <a:spcBef>
                <a:spcPct val="20000"/>
              </a:spcBef>
              <a:buFontTx/>
              <a:buChar char="•"/>
            </a:pPr>
            <a:endParaRPr lang="en-US" sz="2400" dirty="0"/>
          </a:p>
          <a:p>
            <a:pPr marL="457200" indent="-457200">
              <a:spcBef>
                <a:spcPct val="20000"/>
              </a:spcBef>
              <a:buFontTx/>
              <a:buChar char="•"/>
            </a:pPr>
            <a:r>
              <a:rPr lang="en-US" sz="2400" dirty="0"/>
              <a:t>Schedule to implement and cost to </a:t>
            </a:r>
            <a:r>
              <a:rPr lang="en-US" sz="2400" dirty="0" smtClean="0"/>
              <a:t>USACE (dam owner) </a:t>
            </a:r>
            <a:r>
              <a:rPr lang="en-US" sz="2400" dirty="0"/>
              <a:t>and others </a:t>
            </a:r>
            <a:r>
              <a:rPr lang="en-US" sz="2400" dirty="0" smtClean="0"/>
              <a:t>(stakeholders) for </a:t>
            </a:r>
            <a:r>
              <a:rPr lang="en-US" sz="2400" dirty="0"/>
              <a:t>each IRRM recommendation.</a:t>
            </a:r>
          </a:p>
        </p:txBody>
      </p:sp>
      <p:sp>
        <p:nvSpPr>
          <p:cNvPr id="4" name="Rectangle 2"/>
          <p:cNvSpPr txBox="1">
            <a:spLocks noChangeArrowheads="1"/>
          </p:cNvSpPr>
          <p:nvPr/>
        </p:nvSpPr>
        <p:spPr bwMode="auto">
          <a:xfrm>
            <a:off x="457200" y="3048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IRRMP Contents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152400" y="1524000"/>
            <a:ext cx="8763000" cy="4343400"/>
          </a:xfrm>
          <a:prstGeom prst="rect">
            <a:avLst/>
          </a:prstGeom>
          <a:noFill/>
          <a:ln w="9525">
            <a:noFill/>
            <a:miter lim="800000"/>
            <a:headEnd/>
            <a:tailEnd/>
          </a:ln>
          <a:effectLst/>
        </p:spPr>
        <p:txBody>
          <a:bodyPr/>
          <a:lstStyle/>
          <a:p>
            <a:pPr>
              <a:spcBef>
                <a:spcPts val="0"/>
              </a:spcBef>
            </a:pPr>
            <a:r>
              <a:rPr lang="en-US" sz="2000" dirty="0" smtClean="0"/>
              <a:t>(1) IRRMs </a:t>
            </a:r>
            <a:r>
              <a:rPr lang="en-US" sz="2000" dirty="0"/>
              <a:t>are a short-term approach to reduce Dam Safety risks while long-term solutions are being </a:t>
            </a:r>
            <a:r>
              <a:rPr lang="en-US" sz="2000" dirty="0" smtClean="0"/>
              <a:t>pursued.</a:t>
            </a:r>
          </a:p>
          <a:p>
            <a:pPr>
              <a:spcBef>
                <a:spcPts val="0"/>
              </a:spcBef>
            </a:pPr>
            <a:endParaRPr lang="en-US" sz="2000" dirty="0" smtClean="0"/>
          </a:p>
          <a:p>
            <a:pPr>
              <a:spcBef>
                <a:spcPts val="0"/>
              </a:spcBef>
            </a:pPr>
            <a:r>
              <a:rPr lang="en-US" sz="2000" dirty="0" smtClean="0"/>
              <a:t>(2) IRRMs </a:t>
            </a:r>
            <a:r>
              <a:rPr lang="en-US" sz="2000" dirty="0"/>
              <a:t>should lower the probability of failure and associated consequences to the maximum extent reasonably.</a:t>
            </a:r>
          </a:p>
        </p:txBody>
      </p:sp>
      <p:grpSp>
        <p:nvGrpSpPr>
          <p:cNvPr id="2" name="Group 6"/>
          <p:cNvGrpSpPr>
            <a:grpSpLocks/>
          </p:cNvGrpSpPr>
          <p:nvPr/>
        </p:nvGrpSpPr>
        <p:grpSpPr bwMode="auto">
          <a:xfrm>
            <a:off x="685800" y="3657600"/>
            <a:ext cx="4343400" cy="2895600"/>
            <a:chOff x="816" y="960"/>
            <a:chExt cx="4320" cy="3168"/>
          </a:xfrm>
        </p:grpSpPr>
        <p:sp>
          <p:nvSpPr>
            <p:cNvPr id="17415" name="Oval 7"/>
            <p:cNvSpPr>
              <a:spLocks noChangeArrowheads="1"/>
            </p:cNvSpPr>
            <p:nvPr/>
          </p:nvSpPr>
          <p:spPr bwMode="auto">
            <a:xfrm>
              <a:off x="2832" y="960"/>
              <a:ext cx="2304" cy="1728"/>
            </a:xfrm>
            <a:prstGeom prst="ellipse">
              <a:avLst/>
            </a:prstGeom>
            <a:solidFill>
              <a:srgbClr val="008000">
                <a:alpha val="50000"/>
              </a:srgbClr>
            </a:solidFill>
            <a:ln w="9525">
              <a:solidFill>
                <a:schemeClr val="tx1"/>
              </a:solidFill>
              <a:round/>
              <a:headEnd/>
              <a:tailEnd/>
            </a:ln>
            <a:effectLst/>
          </p:spPr>
          <p:txBody>
            <a:bodyPr wrap="none" anchor="ctr"/>
            <a:lstStyle/>
            <a:p>
              <a:pPr algn="ctr"/>
              <a:r>
                <a:rPr lang="en-US" sz="1400" b="1"/>
                <a:t>Risk Management</a:t>
              </a:r>
            </a:p>
            <a:p>
              <a:pPr algn="ctr"/>
              <a:r>
                <a:rPr lang="en-US" sz="1400"/>
                <a:t> </a:t>
              </a:r>
              <a:r>
                <a:rPr lang="en-US" sz="1400">
                  <a:solidFill>
                    <a:srgbClr val="FF0066"/>
                  </a:solidFill>
                </a:rPr>
                <a:t>Policy and preference </a:t>
              </a:r>
            </a:p>
            <a:p>
              <a:pPr algn="ctr"/>
              <a:r>
                <a:rPr lang="en-US" sz="1400">
                  <a:solidFill>
                    <a:srgbClr val="FF0066"/>
                  </a:solidFill>
                </a:rPr>
                <a:t>based</a:t>
              </a:r>
            </a:p>
          </p:txBody>
        </p:sp>
        <p:sp>
          <p:nvSpPr>
            <p:cNvPr id="17416" name="Oval 8"/>
            <p:cNvSpPr>
              <a:spLocks noChangeArrowheads="1"/>
            </p:cNvSpPr>
            <p:nvPr/>
          </p:nvSpPr>
          <p:spPr bwMode="auto">
            <a:xfrm>
              <a:off x="816" y="960"/>
              <a:ext cx="2304" cy="1728"/>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sz="1400" b="1"/>
                <a:t>Risk Assessment</a:t>
              </a:r>
            </a:p>
            <a:p>
              <a:pPr algn="ctr"/>
              <a:r>
                <a:rPr lang="en-US" sz="1400">
                  <a:solidFill>
                    <a:srgbClr val="FF0066"/>
                  </a:solidFill>
                </a:rPr>
                <a:t>Analytically based</a:t>
              </a:r>
            </a:p>
          </p:txBody>
        </p:sp>
        <p:sp>
          <p:nvSpPr>
            <p:cNvPr id="17417" name="Oval 9"/>
            <p:cNvSpPr>
              <a:spLocks noChangeArrowheads="1"/>
            </p:cNvSpPr>
            <p:nvPr/>
          </p:nvSpPr>
          <p:spPr bwMode="auto">
            <a:xfrm>
              <a:off x="1440" y="2112"/>
              <a:ext cx="3312" cy="2016"/>
            </a:xfrm>
            <a:prstGeom prst="ellipse">
              <a:avLst/>
            </a:prstGeom>
            <a:noFill/>
            <a:ln w="9525">
              <a:solidFill>
                <a:schemeClr val="tx1"/>
              </a:solidFill>
              <a:round/>
              <a:headEnd/>
              <a:tailEnd/>
            </a:ln>
            <a:effectLst/>
          </p:spPr>
          <p:txBody>
            <a:bodyPr wrap="none" anchor="ctr"/>
            <a:lstStyle/>
            <a:p>
              <a:pPr algn="ctr"/>
              <a:endParaRPr lang="en-US"/>
            </a:p>
            <a:p>
              <a:pPr algn="ctr"/>
              <a:endParaRPr lang="en-US"/>
            </a:p>
            <a:p>
              <a:pPr algn="ctr"/>
              <a:r>
                <a:rPr lang="en-US" sz="1400" b="1"/>
                <a:t>Risk Communication</a:t>
              </a:r>
            </a:p>
            <a:p>
              <a:pPr algn="ctr"/>
              <a:r>
                <a:rPr lang="en-US" sz="1400">
                  <a:solidFill>
                    <a:srgbClr val="FF0000"/>
                  </a:solidFill>
                </a:rPr>
                <a:t>Int</a:t>
              </a:r>
              <a:r>
                <a:rPr lang="en-US" sz="1400">
                  <a:solidFill>
                    <a:srgbClr val="FF0066"/>
                  </a:solidFill>
                </a:rPr>
                <a:t>eractive exchange of information, opinions, </a:t>
              </a:r>
            </a:p>
            <a:p>
              <a:pPr algn="ctr"/>
              <a:r>
                <a:rPr lang="en-US" sz="1400">
                  <a:solidFill>
                    <a:srgbClr val="FF0066"/>
                  </a:solidFill>
                </a:rPr>
                <a:t>and preferences concerning risks</a:t>
              </a:r>
            </a:p>
          </p:txBody>
        </p:sp>
        <p:sp>
          <p:nvSpPr>
            <p:cNvPr id="17418" name="Oval 10"/>
            <p:cNvSpPr>
              <a:spLocks noChangeArrowheads="1"/>
            </p:cNvSpPr>
            <p:nvPr/>
          </p:nvSpPr>
          <p:spPr bwMode="auto">
            <a:xfrm>
              <a:off x="2496" y="1920"/>
              <a:ext cx="1152" cy="864"/>
            </a:xfrm>
            <a:prstGeom prst="ellipse">
              <a:avLst/>
            </a:prstGeom>
            <a:solidFill>
              <a:srgbClr val="00FF00"/>
            </a:solidFill>
            <a:ln w="9525">
              <a:solidFill>
                <a:schemeClr val="tx1"/>
              </a:solidFill>
              <a:round/>
              <a:headEnd/>
              <a:tailEnd/>
            </a:ln>
            <a:effectLst/>
          </p:spPr>
          <p:txBody>
            <a:bodyPr wrap="none" anchor="ctr"/>
            <a:lstStyle/>
            <a:p>
              <a:pPr algn="ctr" eaLnBrk="0" hangingPunct="0"/>
              <a:r>
                <a:rPr lang="en-US" sz="1400">
                  <a:latin typeface="Verdana" pitchFamily="34" charset="0"/>
                </a:rPr>
                <a:t>Tolerable</a:t>
              </a:r>
            </a:p>
            <a:p>
              <a:pPr algn="ctr" eaLnBrk="0" hangingPunct="0"/>
              <a:r>
                <a:rPr lang="en-US" sz="1400">
                  <a:latin typeface="Verdana" pitchFamily="34" charset="0"/>
                </a:rPr>
                <a:t>Risk</a:t>
              </a:r>
            </a:p>
            <a:p>
              <a:pPr algn="ctr" eaLnBrk="0" hangingPunct="0"/>
              <a:r>
                <a:rPr lang="en-US" sz="1400">
                  <a:latin typeface="Verdana" pitchFamily="34" charset="0"/>
                </a:rPr>
                <a:t>Guidelines</a:t>
              </a:r>
            </a:p>
          </p:txBody>
        </p:sp>
      </p:grpSp>
      <p:sp>
        <p:nvSpPr>
          <p:cNvPr id="17419" name="Oval 11"/>
          <p:cNvSpPr>
            <a:spLocks noChangeArrowheads="1"/>
          </p:cNvSpPr>
          <p:nvPr/>
        </p:nvSpPr>
        <p:spPr bwMode="auto">
          <a:xfrm>
            <a:off x="228600" y="3429000"/>
            <a:ext cx="5257800" cy="3124200"/>
          </a:xfrm>
          <a:prstGeom prst="ellipse">
            <a:avLst/>
          </a:prstGeom>
          <a:noFill/>
          <a:ln w="57150">
            <a:solidFill>
              <a:srgbClr val="FF0000"/>
            </a:solidFill>
            <a:prstDash val="sysDot"/>
            <a:round/>
            <a:headEnd/>
            <a:tailEnd/>
          </a:ln>
          <a:effectLst/>
        </p:spPr>
        <p:txBody>
          <a:bodyPr wrap="none" anchor="ctr"/>
          <a:lstStyle/>
          <a:p>
            <a:endParaRPr lang="en-US"/>
          </a:p>
        </p:txBody>
      </p:sp>
      <p:sp>
        <p:nvSpPr>
          <p:cNvPr id="17420" name="Text Box 12"/>
          <p:cNvSpPr txBox="1">
            <a:spLocks noChangeArrowheads="1"/>
          </p:cNvSpPr>
          <p:nvPr/>
        </p:nvSpPr>
        <p:spPr bwMode="auto">
          <a:xfrm>
            <a:off x="5562600" y="3429000"/>
            <a:ext cx="3581400" cy="1006475"/>
          </a:xfrm>
          <a:prstGeom prst="rect">
            <a:avLst/>
          </a:prstGeom>
          <a:noFill/>
          <a:ln w="9525">
            <a:noFill/>
            <a:miter lim="800000"/>
            <a:headEnd/>
            <a:tailEnd/>
          </a:ln>
          <a:effectLst/>
        </p:spPr>
        <p:txBody>
          <a:bodyPr>
            <a:spAutoFit/>
          </a:bodyPr>
          <a:lstStyle/>
          <a:p>
            <a:pPr algn="ctr">
              <a:spcBef>
                <a:spcPct val="50000"/>
              </a:spcBef>
            </a:pPr>
            <a:r>
              <a:rPr lang="en-US" sz="2000" b="1" dirty="0" smtClean="0">
                <a:solidFill>
                  <a:srgbClr val="FF0000"/>
                </a:solidFill>
              </a:rPr>
              <a:t>IRRMs include </a:t>
            </a:r>
            <a:r>
              <a:rPr lang="en-US" sz="2000" b="1" dirty="0">
                <a:solidFill>
                  <a:srgbClr val="FF0000"/>
                </a:solidFill>
              </a:rPr>
              <a:t>and </a:t>
            </a:r>
            <a:r>
              <a:rPr lang="en-US" sz="2000" b="1" dirty="0" smtClean="0">
                <a:solidFill>
                  <a:srgbClr val="FF0000"/>
                </a:solidFill>
              </a:rPr>
              <a:t>align </a:t>
            </a:r>
            <a:r>
              <a:rPr lang="en-US" sz="2000" b="1" dirty="0">
                <a:solidFill>
                  <a:srgbClr val="FF0000"/>
                </a:solidFill>
              </a:rPr>
              <a:t>with USACE’s Dam Safety Risk Policy</a:t>
            </a:r>
          </a:p>
        </p:txBody>
      </p:sp>
      <p:sp>
        <p:nvSpPr>
          <p:cNvPr id="17421" name="Line 13"/>
          <p:cNvSpPr>
            <a:spLocks noChangeShapeType="1"/>
          </p:cNvSpPr>
          <p:nvPr/>
        </p:nvSpPr>
        <p:spPr bwMode="auto">
          <a:xfrm flipH="1">
            <a:off x="5105400" y="3733800"/>
            <a:ext cx="609600" cy="457200"/>
          </a:xfrm>
          <a:prstGeom prst="line">
            <a:avLst/>
          </a:prstGeom>
          <a:noFill/>
          <a:ln w="57150">
            <a:solidFill>
              <a:srgbClr val="FF0000"/>
            </a:solidFill>
            <a:round/>
            <a:headEnd/>
            <a:tailEnd type="triangle" w="med" len="med"/>
          </a:ln>
          <a:effectLst/>
        </p:spPr>
        <p:txBody>
          <a:bodyPr/>
          <a:lstStyle/>
          <a:p>
            <a:endParaRPr lang="en-US"/>
          </a:p>
        </p:txBody>
      </p:sp>
      <p:sp>
        <p:nvSpPr>
          <p:cNvPr id="12" name="Title 3"/>
          <p:cNvSpPr txBox="1">
            <a:spLocks/>
          </p:cNvSpPr>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Objective</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304800" y="1295400"/>
            <a:ext cx="8610600" cy="4343400"/>
          </a:xfrm>
          <a:prstGeom prst="rect">
            <a:avLst/>
          </a:prstGeom>
          <a:noFill/>
          <a:ln w="9525">
            <a:noFill/>
            <a:miter lim="800000"/>
            <a:headEnd/>
            <a:tailEnd/>
          </a:ln>
          <a:effectLst/>
        </p:spPr>
        <p:txBody>
          <a:bodyPr/>
          <a:lstStyle/>
          <a:p>
            <a:pPr marL="381000" indent="-381000">
              <a:spcBef>
                <a:spcPct val="20000"/>
              </a:spcBef>
              <a:buFontTx/>
              <a:buChar char="•"/>
            </a:pPr>
            <a:r>
              <a:rPr lang="en-US" sz="2400" dirty="0" smtClean="0"/>
              <a:t>DQC/ATR </a:t>
            </a:r>
            <a:r>
              <a:rPr lang="en-US" sz="2400" dirty="0"/>
              <a:t>comments and comment resolutions.</a:t>
            </a:r>
          </a:p>
          <a:p>
            <a:pPr marL="381000" indent="-381000">
              <a:spcBef>
                <a:spcPct val="20000"/>
              </a:spcBef>
              <a:buFontTx/>
              <a:buChar char="•"/>
            </a:pPr>
            <a:endParaRPr lang="en-US" sz="2400" dirty="0"/>
          </a:p>
          <a:p>
            <a:pPr marL="381000" indent="-381000">
              <a:spcBef>
                <a:spcPct val="20000"/>
              </a:spcBef>
              <a:buFontTx/>
              <a:buChar char="•"/>
            </a:pPr>
            <a:r>
              <a:rPr lang="en-US" sz="2400" dirty="0"/>
              <a:t>Updated EAP </a:t>
            </a:r>
            <a:r>
              <a:rPr lang="en-US" sz="2400" dirty="0" smtClean="0"/>
              <a:t>reflecting </a:t>
            </a:r>
            <a:r>
              <a:rPr lang="en-US" sz="2400" dirty="0"/>
              <a:t>site-specific risks </a:t>
            </a:r>
            <a:r>
              <a:rPr lang="en-US" sz="2400" dirty="0" smtClean="0"/>
              <a:t>and </a:t>
            </a:r>
            <a:r>
              <a:rPr lang="en-US" sz="2400" dirty="0"/>
              <a:t>emergency exercises for DSAC I, II, and III dams conducted in manners that are appropriate for the risk involved .</a:t>
            </a:r>
          </a:p>
          <a:p>
            <a:pPr marL="381000" indent="-381000">
              <a:spcBef>
                <a:spcPct val="20000"/>
              </a:spcBef>
              <a:buFontTx/>
              <a:buChar char="•"/>
            </a:pPr>
            <a:endParaRPr lang="en-US" sz="2400" dirty="0"/>
          </a:p>
          <a:p>
            <a:pPr marL="381000" indent="-381000">
              <a:spcBef>
                <a:spcPct val="20000"/>
              </a:spcBef>
              <a:buFontTx/>
              <a:buChar char="•"/>
            </a:pPr>
            <a:r>
              <a:rPr lang="en-US" sz="2400" dirty="0"/>
              <a:t>Risk Communication Plan (both internal and external).</a:t>
            </a:r>
          </a:p>
        </p:txBody>
      </p:sp>
      <p:sp>
        <p:nvSpPr>
          <p:cNvPr id="4" name="Rectangle 2"/>
          <p:cNvSpPr txBox="1">
            <a:spLocks noChangeArrowheads="1"/>
          </p:cNvSpPr>
          <p:nvPr/>
        </p:nvSpPr>
        <p:spPr bwMode="auto">
          <a:xfrm>
            <a:off x="457200" y="3048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IRRMP Appendices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IRRMPs</a:t>
            </a:r>
            <a:endParaRPr lang="en-US" sz="4000" dirty="0"/>
          </a:p>
        </p:txBody>
      </p:sp>
      <p:sp>
        <p:nvSpPr>
          <p:cNvPr id="5" name="Content Placeholder 4"/>
          <p:cNvSpPr>
            <a:spLocks noGrp="1"/>
          </p:cNvSpPr>
          <p:nvPr>
            <p:ph idx="1"/>
          </p:nvPr>
        </p:nvSpPr>
        <p:spPr>
          <a:xfrm>
            <a:off x="457200" y="1600200"/>
            <a:ext cx="8229600" cy="4724400"/>
          </a:xfrm>
        </p:spPr>
        <p:txBody>
          <a:bodyPr/>
          <a:lstStyle/>
          <a:p>
            <a:r>
              <a:rPr lang="en-US" sz="2800" dirty="0" smtClean="0"/>
              <a:t>Are Living Documents.  They should be </a:t>
            </a:r>
            <a:r>
              <a:rPr lang="en-US" sz="2800" dirty="0" smtClean="0"/>
              <a:t>revised…</a:t>
            </a:r>
          </a:p>
          <a:p>
            <a:pPr lvl="1">
              <a:buFont typeface="Wingdings" pitchFamily="2" charset="2"/>
              <a:buChar char="§"/>
            </a:pPr>
            <a:r>
              <a:rPr lang="en-US" sz="2400" dirty="0" smtClean="0"/>
              <a:t>when </a:t>
            </a:r>
            <a:r>
              <a:rPr lang="en-US" sz="2400" dirty="0" smtClean="0"/>
              <a:t>conditions </a:t>
            </a:r>
            <a:r>
              <a:rPr lang="en-US" sz="2400" dirty="0" smtClean="0"/>
              <a:t>change</a:t>
            </a:r>
          </a:p>
          <a:p>
            <a:pPr lvl="1">
              <a:buFont typeface="Wingdings" pitchFamily="2" charset="2"/>
              <a:buChar char="§"/>
            </a:pPr>
            <a:r>
              <a:rPr lang="en-US" sz="2400" dirty="0" smtClean="0"/>
              <a:t>new </a:t>
            </a:r>
            <a:r>
              <a:rPr lang="en-US" sz="2400" dirty="0" smtClean="0"/>
              <a:t>information is </a:t>
            </a:r>
            <a:r>
              <a:rPr lang="en-US" sz="2400" dirty="0" smtClean="0"/>
              <a:t>acquired</a:t>
            </a:r>
          </a:p>
          <a:p>
            <a:pPr lvl="1">
              <a:buFont typeface="Wingdings" pitchFamily="2" charset="2"/>
              <a:buChar char="§"/>
            </a:pPr>
            <a:r>
              <a:rPr lang="en-US" sz="2400" dirty="0" smtClean="0"/>
              <a:t>studies </a:t>
            </a:r>
            <a:r>
              <a:rPr lang="en-US" sz="2400" dirty="0" smtClean="0"/>
              <a:t>are </a:t>
            </a:r>
            <a:r>
              <a:rPr lang="en-US" sz="2400" dirty="0" smtClean="0"/>
              <a:t>performed</a:t>
            </a:r>
          </a:p>
          <a:p>
            <a:pPr lvl="1">
              <a:buFont typeface="Wingdings" pitchFamily="2" charset="2"/>
              <a:buChar char="§"/>
            </a:pPr>
            <a:r>
              <a:rPr lang="en-US" sz="2400" dirty="0" smtClean="0"/>
              <a:t>after </a:t>
            </a:r>
            <a:r>
              <a:rPr lang="en-US" sz="2400" dirty="0" smtClean="0"/>
              <a:t>completion of remediation </a:t>
            </a:r>
            <a:r>
              <a:rPr lang="en-US" sz="2400" dirty="0" smtClean="0"/>
              <a:t>phase</a:t>
            </a:r>
            <a:endParaRPr lang="en-US" sz="2800" dirty="0" smtClean="0"/>
          </a:p>
          <a:p>
            <a:r>
              <a:rPr lang="en-US" sz="2800" dirty="0" smtClean="0"/>
              <a:t>Should focus on “significant” risks when identified </a:t>
            </a:r>
            <a:r>
              <a:rPr lang="en-US" sz="2800" dirty="0" smtClean="0"/>
              <a:t>in a PFMA as </a:t>
            </a:r>
            <a:r>
              <a:rPr lang="en-US" sz="2800" dirty="0" smtClean="0"/>
              <a:t>part of </a:t>
            </a:r>
            <a:r>
              <a:rPr lang="en-US" sz="2800" dirty="0" smtClean="0"/>
              <a:t>a PA</a:t>
            </a:r>
            <a:r>
              <a:rPr lang="en-US" sz="2800" dirty="0" smtClean="0"/>
              <a:t>, IES, and DSMS.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Potential Reasons for Rejection of </a:t>
            </a:r>
            <a:r>
              <a:rPr lang="en-US" sz="4000" dirty="0" smtClean="0"/>
              <a:t>IRRMPs</a:t>
            </a:r>
            <a:endParaRPr lang="en-US" sz="4000" dirty="0"/>
          </a:p>
        </p:txBody>
      </p:sp>
      <p:sp>
        <p:nvSpPr>
          <p:cNvPr id="3" name="Content Placeholder 2"/>
          <p:cNvSpPr>
            <a:spLocks noGrp="1"/>
          </p:cNvSpPr>
          <p:nvPr>
            <p:ph idx="1"/>
          </p:nvPr>
        </p:nvSpPr>
        <p:spPr>
          <a:xfrm>
            <a:off x="457200" y="1600200"/>
            <a:ext cx="8229600" cy="4724400"/>
          </a:xfrm>
        </p:spPr>
        <p:txBody>
          <a:bodyPr/>
          <a:lstStyle/>
          <a:p>
            <a:r>
              <a:rPr lang="en-US" sz="2800" dirty="0" smtClean="0"/>
              <a:t>Inadequate consideration for pool restriction, or justification for no restriction</a:t>
            </a:r>
          </a:p>
          <a:p>
            <a:r>
              <a:rPr lang="en-US" sz="2800" dirty="0" smtClean="0"/>
              <a:t>Automated early warning systems with automatic public notification</a:t>
            </a:r>
          </a:p>
          <a:p>
            <a:r>
              <a:rPr lang="en-US" sz="2800" dirty="0" smtClean="0"/>
              <a:t>Pool releases based on rain forecasts</a:t>
            </a:r>
          </a:p>
          <a:p>
            <a:r>
              <a:rPr lang="en-US" sz="2800" dirty="0" smtClean="0"/>
              <a:t>Inadequate description of consequences</a:t>
            </a:r>
          </a:p>
          <a:p>
            <a:r>
              <a:rPr lang="en-US" sz="2800" dirty="0" smtClean="0"/>
              <a:t>Got Boils? Better have emergency stockpiles.</a:t>
            </a:r>
          </a:p>
          <a:p>
            <a:r>
              <a:rPr lang="en-US" sz="2800" dirty="0" smtClean="0"/>
              <a:t>“Copy and Paste” </a:t>
            </a:r>
          </a:p>
          <a:p>
            <a:r>
              <a:rPr lang="en-US" sz="2800" dirty="0" smtClean="0"/>
              <a:t>Waiting for studies . .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0"/>
          </p:nvPr>
        </p:nvSpPr>
        <p:spPr>
          <a:xfrm>
            <a:off x="6553200" y="6245225"/>
            <a:ext cx="2133600" cy="476250"/>
          </a:xfrm>
          <a:noFill/>
        </p:spPr>
        <p:txBody>
          <a:bodyPr/>
          <a:lstStyle/>
          <a:p>
            <a:fld id="{0081B02C-BBE2-4969-9852-677B13067211}" type="slidenum">
              <a:rPr lang="en-US" smtClean="0">
                <a:latin typeface="Arial" charset="0"/>
              </a:rPr>
              <a:pPr/>
              <a:t>23</a:t>
            </a:fld>
            <a:endParaRPr lang="en-US" smtClean="0">
              <a:latin typeface="Arial" charset="0"/>
            </a:endParaRPr>
          </a:p>
        </p:txBody>
      </p:sp>
      <p:sp>
        <p:nvSpPr>
          <p:cNvPr id="40963" name="Rectangle 2"/>
          <p:cNvSpPr>
            <a:spLocks noGrp="1" noChangeArrowheads="1"/>
          </p:cNvSpPr>
          <p:nvPr>
            <p:ph type="title"/>
          </p:nvPr>
        </p:nvSpPr>
        <p:spPr/>
        <p:txBody>
          <a:bodyPr/>
          <a:lstStyle/>
          <a:p>
            <a:r>
              <a:rPr lang="en-US" sz="4000" dirty="0" smtClean="0"/>
              <a:t>Why use PFMA with IRRM?</a:t>
            </a:r>
          </a:p>
        </p:txBody>
      </p:sp>
      <p:sp>
        <p:nvSpPr>
          <p:cNvPr id="40964" name="Rectangle 3"/>
          <p:cNvSpPr>
            <a:spLocks noGrp="1" noChangeArrowheads="1"/>
          </p:cNvSpPr>
          <p:nvPr>
            <p:ph type="body" idx="1"/>
          </p:nvPr>
        </p:nvSpPr>
        <p:spPr>
          <a:xfrm>
            <a:off x="457200" y="1524000"/>
            <a:ext cx="8229600" cy="4343400"/>
          </a:xfrm>
        </p:spPr>
        <p:txBody>
          <a:bodyPr/>
          <a:lstStyle/>
          <a:p>
            <a:r>
              <a:rPr lang="en-US" sz="2800" dirty="0" smtClean="0"/>
              <a:t>All dams are unique and have specific vulnerabilities</a:t>
            </a:r>
            <a:r>
              <a:rPr lang="en-US" sz="2800" dirty="0" smtClean="0"/>
              <a:t>.</a:t>
            </a:r>
          </a:p>
          <a:p>
            <a:r>
              <a:rPr lang="en-US" sz="2800" dirty="0" smtClean="0"/>
              <a:t>Identify “risk-driver” </a:t>
            </a:r>
            <a:r>
              <a:rPr lang="en-US" sz="2800" dirty="0" smtClean="0"/>
              <a:t>potential failure modes using a trained facilitator and </a:t>
            </a:r>
            <a:r>
              <a:rPr lang="en-US" sz="2800" dirty="0" smtClean="0"/>
              <a:t>multi-disciplinary </a:t>
            </a:r>
            <a:r>
              <a:rPr lang="en-US" sz="2800" dirty="0" smtClean="0"/>
              <a:t>team</a:t>
            </a:r>
            <a:r>
              <a:rPr lang="en-US" sz="2800" dirty="0" smtClean="0"/>
              <a:t>.</a:t>
            </a:r>
          </a:p>
          <a:p>
            <a:r>
              <a:rPr lang="en-US" sz="2800" dirty="0" smtClean="0"/>
              <a:t>Match the IRRM </a:t>
            </a:r>
            <a:r>
              <a:rPr lang="en-US" sz="2800" dirty="0" smtClean="0"/>
              <a:t>with the identified potential failure modes, geology, dam design and loading, and determination </a:t>
            </a:r>
            <a:r>
              <a:rPr lang="en-US" sz="2800" dirty="0" smtClean="0"/>
              <a:t>whether </a:t>
            </a:r>
            <a:r>
              <a:rPr lang="en-US" sz="2800" dirty="0" smtClean="0"/>
              <a:t>the dam is on a failure continuum.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0" name="Picture 20"/>
          <p:cNvPicPr>
            <a:picLocks noChangeAspect="1" noChangeArrowheads="1"/>
          </p:cNvPicPr>
          <p:nvPr/>
        </p:nvPicPr>
        <p:blipFill>
          <a:blip r:embed="rId2" cstate="print"/>
          <a:srcRect/>
          <a:stretch>
            <a:fillRect/>
          </a:stretch>
        </p:blipFill>
        <p:spPr bwMode="auto">
          <a:xfrm>
            <a:off x="5210175" y="1692472"/>
            <a:ext cx="3933826" cy="5197082"/>
          </a:xfrm>
          <a:prstGeom prst="rect">
            <a:avLst/>
          </a:prstGeom>
          <a:noFill/>
          <a:ln w="9525">
            <a:solidFill>
              <a:schemeClr val="tx1"/>
            </a:solidFill>
            <a:miter lim="800000"/>
            <a:headEnd/>
            <a:tailEnd/>
          </a:ln>
          <a:effectLst/>
        </p:spPr>
      </p:pic>
      <p:pic>
        <p:nvPicPr>
          <p:cNvPr id="25621" name="Picture 21"/>
          <p:cNvPicPr>
            <a:picLocks noChangeAspect="1" noChangeArrowheads="1"/>
          </p:cNvPicPr>
          <p:nvPr/>
        </p:nvPicPr>
        <p:blipFill>
          <a:blip r:embed="rId3" cstate="print"/>
          <a:srcRect/>
          <a:stretch>
            <a:fillRect/>
          </a:stretch>
        </p:blipFill>
        <p:spPr bwMode="auto">
          <a:xfrm>
            <a:off x="152400" y="1676400"/>
            <a:ext cx="4495800" cy="249238"/>
          </a:xfrm>
          <a:prstGeom prst="rect">
            <a:avLst/>
          </a:prstGeom>
          <a:noFill/>
          <a:ln w="9525">
            <a:noFill/>
            <a:miter lim="800000"/>
            <a:headEnd/>
            <a:tailEnd/>
          </a:ln>
          <a:effectLst/>
        </p:spPr>
      </p:pic>
      <p:pic>
        <p:nvPicPr>
          <p:cNvPr id="25622" name="Picture 22"/>
          <p:cNvPicPr>
            <a:picLocks noChangeAspect="1" noChangeArrowheads="1"/>
          </p:cNvPicPr>
          <p:nvPr/>
        </p:nvPicPr>
        <p:blipFill>
          <a:blip r:embed="rId4" cstate="print"/>
          <a:srcRect/>
          <a:stretch>
            <a:fillRect/>
          </a:stretch>
        </p:blipFill>
        <p:spPr bwMode="auto">
          <a:xfrm>
            <a:off x="152400" y="1905000"/>
            <a:ext cx="4572000" cy="3440113"/>
          </a:xfrm>
          <a:prstGeom prst="rect">
            <a:avLst/>
          </a:prstGeom>
          <a:noFill/>
          <a:ln w="9525">
            <a:noFill/>
            <a:miter lim="800000"/>
            <a:headEnd/>
            <a:tailEnd/>
          </a:ln>
          <a:effectLst/>
        </p:spPr>
      </p:pic>
      <p:pic>
        <p:nvPicPr>
          <p:cNvPr id="25623" name="Picture 23"/>
          <p:cNvPicPr>
            <a:picLocks noChangeAspect="1" noChangeArrowheads="1"/>
          </p:cNvPicPr>
          <p:nvPr/>
        </p:nvPicPr>
        <p:blipFill>
          <a:blip r:embed="rId5" cstate="print"/>
          <a:srcRect/>
          <a:stretch>
            <a:fillRect/>
          </a:stretch>
        </p:blipFill>
        <p:spPr bwMode="auto">
          <a:xfrm>
            <a:off x="228600" y="5334000"/>
            <a:ext cx="4724400" cy="811213"/>
          </a:xfrm>
          <a:prstGeom prst="rect">
            <a:avLst/>
          </a:prstGeom>
          <a:noFill/>
          <a:ln w="9525">
            <a:noFill/>
            <a:miter lim="800000"/>
            <a:headEnd/>
            <a:tailEnd/>
          </a:ln>
          <a:effectLst/>
        </p:spPr>
      </p:pic>
      <p:sp>
        <p:nvSpPr>
          <p:cNvPr id="25624" name="Oval 24"/>
          <p:cNvSpPr>
            <a:spLocks noChangeArrowheads="1"/>
          </p:cNvSpPr>
          <p:nvPr/>
        </p:nvSpPr>
        <p:spPr bwMode="auto">
          <a:xfrm>
            <a:off x="0" y="5029200"/>
            <a:ext cx="5105400" cy="1371600"/>
          </a:xfrm>
          <a:prstGeom prst="ellipse">
            <a:avLst/>
          </a:prstGeom>
          <a:noFill/>
          <a:ln w="38100">
            <a:solidFill>
              <a:srgbClr val="FF0000"/>
            </a:solidFill>
            <a:round/>
            <a:headEnd/>
            <a:tailEnd/>
          </a:ln>
          <a:effectLst/>
        </p:spPr>
        <p:txBody>
          <a:bodyPr wrap="none" anchor="ctr"/>
          <a:lstStyle/>
          <a:p>
            <a:endParaRPr lang="en-US"/>
          </a:p>
        </p:txBody>
      </p:sp>
      <p:sp>
        <p:nvSpPr>
          <p:cNvPr id="8"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PFMA</a:t>
            </a:r>
            <a:r>
              <a:rPr kumimoji="0" lang="en-US" sz="4000" b="0" i="0" u="none" strike="noStrike" kern="0" cap="none" spc="0" normalizeH="0" noProof="0" dirty="0" smtClean="0">
                <a:ln>
                  <a:noFill/>
                </a:ln>
                <a:solidFill>
                  <a:schemeClr val="tx2"/>
                </a:solidFill>
                <a:effectLst/>
                <a:uLnTx/>
                <a:uFillTx/>
                <a:latin typeface="+mj-lt"/>
                <a:ea typeface="+mj-ea"/>
                <a:cs typeface="+mj-cs"/>
              </a:rPr>
              <a:t> = Blueprint for </a:t>
            </a:r>
            <a:r>
              <a:rPr kumimoji="0" lang="en-US" sz="4000" b="0" i="0" u="none" strike="noStrike" kern="0" cap="none" spc="0" normalizeH="0" baseline="0" noProof="0" dirty="0" smtClean="0">
                <a:ln>
                  <a:noFill/>
                </a:ln>
                <a:solidFill>
                  <a:schemeClr val="tx2"/>
                </a:solidFill>
                <a:effectLst/>
                <a:uLnTx/>
                <a:uFillTx/>
                <a:latin typeface="+mj-lt"/>
                <a:ea typeface="+mj-ea"/>
                <a:cs typeface="+mj-cs"/>
              </a:rPr>
              <a:t>IRRMP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bwMode="auto">
          <a:xfrm>
            <a:off x="228600" y="1295400"/>
            <a:ext cx="4572000" cy="2514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spcBef>
                <a:spcPts val="0"/>
              </a:spcBef>
              <a:buNone/>
            </a:pPr>
            <a:r>
              <a:rPr lang="en-US" sz="1800" dirty="0" smtClean="0"/>
              <a:t>1</a:t>
            </a:r>
            <a:r>
              <a:rPr lang="en-US" sz="2000" dirty="0" smtClean="0"/>
              <a:t>.  Operational changes</a:t>
            </a:r>
          </a:p>
          <a:p>
            <a:pPr marL="274320" indent="-457200">
              <a:spcBef>
                <a:spcPts val="0"/>
              </a:spcBef>
              <a:buNone/>
            </a:pPr>
            <a:r>
              <a:rPr lang="en-US" sz="2000" dirty="0" smtClean="0"/>
              <a:t>	</a:t>
            </a:r>
          </a:p>
          <a:p>
            <a:pPr marL="274320" indent="-457200">
              <a:spcBef>
                <a:spcPts val="0"/>
              </a:spcBef>
              <a:buNone/>
            </a:pPr>
            <a:r>
              <a:rPr lang="en-US" sz="2000" dirty="0" smtClean="0"/>
              <a:t>	</a:t>
            </a:r>
            <a:r>
              <a:rPr lang="en-US" sz="2000" dirty="0" smtClean="0"/>
              <a:t>a.  Reservoir restrictions</a:t>
            </a:r>
          </a:p>
          <a:p>
            <a:pPr marL="274320" indent="-457200">
              <a:spcBef>
                <a:spcPts val="0"/>
              </a:spcBef>
              <a:buNone/>
            </a:pPr>
            <a:r>
              <a:rPr lang="en-US" sz="2000" dirty="0" smtClean="0"/>
              <a:t>	b.  Changes </a:t>
            </a:r>
            <a:r>
              <a:rPr lang="en-US" sz="2000" dirty="0" smtClean="0"/>
              <a:t>in release </a:t>
            </a:r>
            <a:r>
              <a:rPr lang="en-US" sz="2000" dirty="0" smtClean="0"/>
              <a:t>patterns</a:t>
            </a:r>
            <a:endParaRPr lang="en-US" sz="2000" dirty="0"/>
          </a:p>
          <a:p>
            <a:pPr marL="457200" indent="-457200">
              <a:spcBef>
                <a:spcPts val="0"/>
              </a:spcBef>
              <a:buNone/>
            </a:pPr>
            <a:endParaRPr lang="en-US" sz="2000" dirty="0" smtClean="0"/>
          </a:p>
          <a:p>
            <a:pPr marL="457200" indent="-457200">
              <a:spcBef>
                <a:spcPts val="0"/>
              </a:spcBef>
              <a:buNone/>
            </a:pPr>
            <a:r>
              <a:rPr lang="en-US" sz="2000" dirty="0" smtClean="0"/>
              <a:t>2.  Structural IRRMs</a:t>
            </a:r>
            <a:endParaRPr lang="en-US" sz="2000" dirty="0"/>
          </a:p>
          <a:p>
            <a:pPr marL="457200" indent="-457200">
              <a:spcBef>
                <a:spcPts val="0"/>
              </a:spcBef>
              <a:buNone/>
            </a:pPr>
            <a:endParaRPr lang="en-US" sz="2000" dirty="0" smtClean="0"/>
          </a:p>
          <a:p>
            <a:pPr marL="457200" indent="-457200">
              <a:spcBef>
                <a:spcPts val="0"/>
              </a:spcBef>
              <a:buNone/>
            </a:pPr>
            <a:r>
              <a:rPr lang="en-US" sz="2000" dirty="0" smtClean="0"/>
              <a:t>3.  Non-structural </a:t>
            </a:r>
            <a:r>
              <a:rPr lang="en-US" sz="2000" dirty="0"/>
              <a:t>IRRMs</a:t>
            </a:r>
          </a:p>
        </p:txBody>
      </p:sp>
      <p:pic>
        <p:nvPicPr>
          <p:cNvPr id="41988" name="Picture 4" descr="wcd"/>
          <p:cNvPicPr>
            <a:picLocks noChangeAspect="1" noChangeArrowheads="1"/>
          </p:cNvPicPr>
          <p:nvPr/>
        </p:nvPicPr>
        <p:blipFill>
          <a:blip r:embed="rId2" cstate="print"/>
          <a:srcRect/>
          <a:stretch>
            <a:fillRect/>
          </a:stretch>
        </p:blipFill>
        <p:spPr bwMode="auto">
          <a:xfrm>
            <a:off x="4212768" y="3344862"/>
            <a:ext cx="4931232" cy="3513138"/>
          </a:xfrm>
          <a:prstGeom prst="rect">
            <a:avLst/>
          </a:prstGeom>
          <a:noFill/>
        </p:spPr>
      </p:pic>
      <p:pic>
        <p:nvPicPr>
          <p:cNvPr id="41989" name="Picture 5" descr="DSCF0002"/>
          <p:cNvPicPr>
            <a:picLocks noChangeAspect="1" noChangeArrowheads="1"/>
          </p:cNvPicPr>
          <p:nvPr/>
        </p:nvPicPr>
        <p:blipFill>
          <a:blip r:embed="rId3" cstate="print"/>
          <a:srcRect/>
          <a:stretch>
            <a:fillRect/>
          </a:stretch>
        </p:blipFill>
        <p:spPr bwMode="auto">
          <a:xfrm>
            <a:off x="4724400" y="1905000"/>
            <a:ext cx="1992313" cy="1825625"/>
          </a:xfrm>
          <a:prstGeom prst="rect">
            <a:avLst/>
          </a:prstGeom>
          <a:noFill/>
        </p:spPr>
      </p:pic>
      <p:pic>
        <p:nvPicPr>
          <p:cNvPr id="41991" name="Picture 7" descr="IMG_1679"/>
          <p:cNvPicPr>
            <a:picLocks noChangeAspect="1" noChangeArrowheads="1"/>
          </p:cNvPicPr>
          <p:nvPr/>
        </p:nvPicPr>
        <p:blipFill>
          <a:blip r:embed="rId4" cstate="print"/>
          <a:srcRect/>
          <a:stretch>
            <a:fillRect/>
          </a:stretch>
        </p:blipFill>
        <p:spPr bwMode="auto">
          <a:xfrm>
            <a:off x="152400" y="4114800"/>
            <a:ext cx="3925888" cy="2209800"/>
          </a:xfrm>
          <a:prstGeom prst="rect">
            <a:avLst/>
          </a:prstGeom>
          <a:noFill/>
          <a:ln w="9525">
            <a:solidFill>
              <a:schemeClr val="tx1"/>
            </a:solidFill>
            <a:miter lim="800000"/>
            <a:headEnd/>
            <a:tailEnd/>
          </a:ln>
        </p:spPr>
      </p:pic>
      <p:sp>
        <p:nvSpPr>
          <p:cNvPr id="7"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IRRM Alternatives</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bwMode="auto">
          <a:xfrm>
            <a:off x="457200" y="1676400"/>
            <a:ext cx="8229600" cy="43434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nSpc>
                <a:spcPct val="90000"/>
              </a:lnSpc>
            </a:pPr>
            <a:r>
              <a:rPr lang="en-US" sz="2400" dirty="0"/>
              <a:t>A lowered pool level typically provides a reduction in system loading, thus reducing the probability of failure.</a:t>
            </a:r>
          </a:p>
          <a:p>
            <a:pPr marL="457200" indent="-457200">
              <a:lnSpc>
                <a:spcPct val="90000"/>
              </a:lnSpc>
            </a:pPr>
            <a:endParaRPr lang="en-US" sz="2400" dirty="0"/>
          </a:p>
          <a:p>
            <a:pPr marL="457200" indent="-457200">
              <a:lnSpc>
                <a:spcPct val="90000"/>
              </a:lnSpc>
            </a:pPr>
            <a:r>
              <a:rPr lang="en-US" sz="2400" dirty="0"/>
              <a:t>Reservoir pool restrictions and modification of reservoir regulation plan must always be included as an option that is addressed in the IRRMP.</a:t>
            </a:r>
          </a:p>
          <a:p>
            <a:pPr marL="457200" indent="-457200">
              <a:lnSpc>
                <a:spcPct val="90000"/>
              </a:lnSpc>
            </a:pPr>
            <a:endParaRPr lang="en-US" sz="2400" dirty="0"/>
          </a:p>
          <a:p>
            <a:pPr marL="457200" indent="-457200">
              <a:lnSpc>
                <a:spcPct val="90000"/>
              </a:lnSpc>
            </a:pPr>
            <a:r>
              <a:rPr lang="en-US" sz="2400" dirty="0"/>
              <a:t>If a reservoir restriction has been ruled out, very specific reasons should be included as to why.</a:t>
            </a:r>
          </a:p>
          <a:p>
            <a:pPr marL="457200" indent="-457200" algn="ctr">
              <a:lnSpc>
                <a:spcPct val="90000"/>
              </a:lnSpc>
              <a:buFontTx/>
              <a:buNone/>
            </a:pPr>
            <a:endParaRPr lang="en-US" sz="2800" b="1" i="1" dirty="0">
              <a:solidFill>
                <a:srgbClr val="0066FF"/>
              </a:solidFill>
            </a:endParaRPr>
          </a:p>
          <a:p>
            <a:pPr marL="457200" indent="-457200" algn="ctr">
              <a:lnSpc>
                <a:spcPct val="90000"/>
              </a:lnSpc>
              <a:buFontTx/>
              <a:buNone/>
            </a:pPr>
            <a:r>
              <a:rPr lang="en-US" sz="2800" b="1" i="1" dirty="0">
                <a:solidFill>
                  <a:srgbClr val="FF0000"/>
                </a:solidFill>
              </a:rPr>
              <a:t>Life Safety is Paramount</a:t>
            </a:r>
          </a:p>
        </p:txBody>
      </p:sp>
      <p:sp>
        <p:nvSpPr>
          <p:cNvPr id="4"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noProof="0" dirty="0" smtClean="0">
                <a:solidFill>
                  <a:schemeClr val="tx2"/>
                </a:solidFill>
                <a:latin typeface="+mj-lt"/>
                <a:ea typeface="+mj-ea"/>
                <a:cs typeface="+mj-cs"/>
              </a:rPr>
              <a:t>1.  Reservoir Restrictions</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4"/>
          <p:cNvSpPr>
            <a:spLocks noChangeArrowheads="1"/>
          </p:cNvSpPr>
          <p:nvPr/>
        </p:nvSpPr>
        <p:spPr bwMode="auto">
          <a:xfrm>
            <a:off x="533400" y="1143000"/>
            <a:ext cx="8001000" cy="1143000"/>
          </a:xfrm>
          <a:prstGeom prst="rect">
            <a:avLst/>
          </a:prstGeom>
          <a:noFill/>
          <a:ln w="9525">
            <a:noFill/>
            <a:miter lim="800000"/>
            <a:headEnd/>
            <a:tailEnd/>
          </a:ln>
        </p:spPr>
        <p:txBody>
          <a:bodyPr/>
          <a:lstStyle/>
          <a:p>
            <a:pPr marL="457200" indent="-457200">
              <a:spcBef>
                <a:spcPct val="25000"/>
              </a:spcBef>
            </a:pPr>
            <a:r>
              <a:rPr lang="en-US" sz="2000" dirty="0" smtClean="0"/>
              <a:t>	Lower </a:t>
            </a:r>
            <a:r>
              <a:rPr lang="en-US" sz="2000" dirty="0"/>
              <a:t>the reservoir water level and maintain at a lower </a:t>
            </a:r>
            <a:r>
              <a:rPr lang="en-US" sz="2000" dirty="0" smtClean="0"/>
              <a:t>level.</a:t>
            </a:r>
            <a:endParaRPr lang="en-US" sz="2000" dirty="0"/>
          </a:p>
          <a:p>
            <a:pPr marL="914400" lvl="1" indent="-457200">
              <a:spcBef>
                <a:spcPct val="25000"/>
              </a:spcBef>
            </a:pPr>
            <a:r>
              <a:rPr lang="en-US" sz="2000" dirty="0" smtClean="0"/>
              <a:t>A </a:t>
            </a:r>
            <a:r>
              <a:rPr lang="en-US" sz="2000" dirty="0" smtClean="0"/>
              <a:t>– pool elevation with concern for safety</a:t>
            </a:r>
          </a:p>
          <a:p>
            <a:pPr marL="914400" lvl="1" indent="-457200">
              <a:spcBef>
                <a:spcPct val="25000"/>
              </a:spcBef>
            </a:pPr>
            <a:r>
              <a:rPr lang="en-US" sz="2000" dirty="0" smtClean="0"/>
              <a:t>B </a:t>
            </a:r>
            <a:r>
              <a:rPr lang="en-US" sz="2000" dirty="0" smtClean="0"/>
              <a:t>-  Intermediate </a:t>
            </a:r>
            <a:r>
              <a:rPr lang="en-US" sz="2000" dirty="0"/>
              <a:t>pool to reduce “peaks” above seasonal </a:t>
            </a:r>
            <a:r>
              <a:rPr lang="en-US" sz="2000" dirty="0" smtClean="0"/>
              <a:t>pool</a:t>
            </a:r>
            <a:endParaRPr lang="en-US" sz="2000" dirty="0"/>
          </a:p>
          <a:p>
            <a:pPr marL="914400" lvl="1" indent="-457200">
              <a:spcBef>
                <a:spcPct val="25000"/>
              </a:spcBef>
              <a:buFontTx/>
              <a:buAutoNum type="alphaUcPeriod"/>
            </a:pPr>
            <a:endParaRPr lang="en-US" sz="2400" dirty="0">
              <a:solidFill>
                <a:schemeClr val="bg1"/>
              </a:solidFill>
            </a:endParaRPr>
          </a:p>
          <a:p>
            <a:pPr marL="457200" indent="-457200">
              <a:spcBef>
                <a:spcPct val="25000"/>
              </a:spcBef>
              <a:buFontTx/>
              <a:buAutoNum type="alphaUcPeriod"/>
            </a:pPr>
            <a:endParaRPr lang="en-US" sz="2400" dirty="0">
              <a:solidFill>
                <a:schemeClr val="bg1"/>
              </a:solidFill>
            </a:endParaRPr>
          </a:p>
          <a:p>
            <a:pPr marL="457200" indent="-457200">
              <a:spcBef>
                <a:spcPct val="25000"/>
              </a:spcBef>
              <a:buFontTx/>
              <a:buAutoNum type="alphaUcPeriod"/>
            </a:pPr>
            <a:endParaRPr lang="en-US" sz="2400" dirty="0">
              <a:solidFill>
                <a:schemeClr val="bg1"/>
              </a:solidFill>
            </a:endParaRPr>
          </a:p>
          <a:p>
            <a:pPr marL="457200" indent="-457200">
              <a:spcBef>
                <a:spcPct val="25000"/>
              </a:spcBef>
              <a:buFontTx/>
              <a:buAutoNum type="alphaUcPeriod"/>
            </a:pPr>
            <a:endParaRPr lang="en-US" sz="2400" dirty="0">
              <a:solidFill>
                <a:schemeClr val="bg1"/>
              </a:solidFill>
            </a:endParaRPr>
          </a:p>
        </p:txBody>
      </p:sp>
      <p:sp>
        <p:nvSpPr>
          <p:cNvPr id="45061" name="Rectangle 3"/>
          <p:cNvSpPr>
            <a:spLocks noGrp="1" noChangeArrowheads="1"/>
          </p:cNvSpPr>
          <p:nvPr>
            <p:ph type="title"/>
          </p:nvPr>
        </p:nvSpPr>
        <p:spPr>
          <a:xfrm>
            <a:off x="228600" y="304800"/>
            <a:ext cx="8610600" cy="762000"/>
          </a:xfrm>
        </p:spPr>
        <p:txBody>
          <a:bodyPr/>
          <a:lstStyle/>
          <a:p>
            <a:r>
              <a:rPr lang="en-US" sz="4400" dirty="0" smtClean="0"/>
              <a:t>Reservoir “Restrictions”</a:t>
            </a:r>
          </a:p>
        </p:txBody>
      </p:sp>
      <p:pic>
        <p:nvPicPr>
          <p:cNvPr id="165890" name="Picture 2"/>
          <p:cNvPicPr>
            <a:picLocks noChangeAspect="1" noChangeArrowheads="1"/>
          </p:cNvPicPr>
          <p:nvPr/>
        </p:nvPicPr>
        <p:blipFill>
          <a:blip r:embed="rId3" cstate="print"/>
          <a:srcRect/>
          <a:stretch>
            <a:fillRect/>
          </a:stretch>
        </p:blipFill>
        <p:spPr bwMode="auto">
          <a:xfrm>
            <a:off x="1066800" y="2456388"/>
            <a:ext cx="6988224" cy="4401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bwMode="auto">
          <a:xfrm>
            <a:off x="457200" y="1600200"/>
            <a:ext cx="8229600" cy="2895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r>
              <a:rPr lang="en-US" sz="2800" dirty="0"/>
              <a:t>Structural IRRM typically improve the system response by reducing the probability of failure.</a:t>
            </a:r>
          </a:p>
          <a:p>
            <a:pPr marL="457200" indent="-457200"/>
            <a:endParaRPr lang="en-US" sz="2800" dirty="0"/>
          </a:p>
          <a:p>
            <a:pPr marL="457200" indent="-457200"/>
            <a:r>
              <a:rPr lang="en-US" sz="2800" dirty="0"/>
              <a:t>Structural IRRM generally require a physical modification to the dam or appurtenant structures.</a:t>
            </a:r>
          </a:p>
        </p:txBody>
      </p:sp>
      <p:sp>
        <p:nvSpPr>
          <p:cNvPr id="47109" name="Rectangle 5"/>
          <p:cNvSpPr>
            <a:spLocks noChangeArrowheads="1"/>
          </p:cNvSpPr>
          <p:nvPr/>
        </p:nvSpPr>
        <p:spPr bwMode="auto">
          <a:xfrm>
            <a:off x="1295400" y="4800600"/>
            <a:ext cx="6705600" cy="830997"/>
          </a:xfrm>
          <a:prstGeom prst="rect">
            <a:avLst/>
          </a:prstGeom>
          <a:noFill/>
          <a:ln w="9525">
            <a:noFill/>
            <a:miter lim="800000"/>
            <a:headEnd/>
            <a:tailEnd/>
          </a:ln>
          <a:effectLst/>
        </p:spPr>
        <p:txBody>
          <a:bodyPr wrap="square">
            <a:spAutoFit/>
          </a:bodyPr>
          <a:lstStyle/>
          <a:p>
            <a:pPr algn="ctr">
              <a:spcBef>
                <a:spcPct val="20000"/>
              </a:spcBef>
            </a:pPr>
            <a:r>
              <a:rPr lang="en-US" sz="2400" b="1" i="1" dirty="0">
                <a:solidFill>
                  <a:srgbClr val="FF0000"/>
                </a:solidFill>
              </a:rPr>
              <a:t>Some structural </a:t>
            </a:r>
            <a:r>
              <a:rPr lang="en-US" sz="2400" b="1" i="1" dirty="0" smtClean="0">
                <a:solidFill>
                  <a:srgbClr val="FF0000"/>
                </a:solidFill>
              </a:rPr>
              <a:t>IRRMs </a:t>
            </a:r>
            <a:r>
              <a:rPr lang="en-US" sz="2400" b="1" i="1" dirty="0">
                <a:solidFill>
                  <a:srgbClr val="FF0000"/>
                </a:solidFill>
              </a:rPr>
              <a:t>can be incorporated into long-term remedial measures.</a:t>
            </a:r>
          </a:p>
        </p:txBody>
      </p:sp>
      <p:sp>
        <p:nvSpPr>
          <p:cNvPr id="5"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2</a:t>
            </a:r>
            <a:r>
              <a:rPr lang="en-US" sz="4000" kern="0" noProof="0" dirty="0" smtClean="0">
                <a:solidFill>
                  <a:schemeClr val="tx2"/>
                </a:solidFill>
                <a:latin typeface="+mj-lt"/>
                <a:ea typeface="+mj-ea"/>
                <a:cs typeface="+mj-cs"/>
              </a:rPr>
              <a:t>.  Structural IRRM</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bwMode="auto">
          <a:xfrm>
            <a:off x="457200" y="1676400"/>
            <a:ext cx="8229600" cy="3733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Target grouting program to slow seepage</a:t>
            </a:r>
            <a:r>
              <a:rPr lang="en-US" sz="2800" dirty="0" smtClean="0"/>
              <a:t>.</a:t>
            </a:r>
            <a:endParaRPr lang="en-US" sz="2800" dirty="0"/>
          </a:p>
          <a:p>
            <a:r>
              <a:rPr lang="en-US" sz="2800" dirty="0"/>
              <a:t>Improve seepage collection system</a:t>
            </a:r>
            <a:r>
              <a:rPr lang="en-US" sz="2800" dirty="0" smtClean="0"/>
              <a:t>.</a:t>
            </a:r>
            <a:endParaRPr lang="en-US" sz="2800" dirty="0"/>
          </a:p>
          <a:p>
            <a:r>
              <a:rPr lang="en-US" sz="2800" dirty="0"/>
              <a:t>Construct shallow cutoff trench to slow </a:t>
            </a:r>
            <a:r>
              <a:rPr lang="en-US" sz="2800" dirty="0" smtClean="0"/>
              <a:t>seepage.</a:t>
            </a:r>
            <a:endParaRPr lang="en-US" sz="2800" dirty="0"/>
          </a:p>
          <a:p>
            <a:r>
              <a:rPr lang="en-US" sz="2800" dirty="0"/>
              <a:t>Construct downstream dike to reduce head differential</a:t>
            </a:r>
            <a:r>
              <a:rPr lang="en-US" sz="2800" dirty="0" smtClean="0"/>
              <a:t>.</a:t>
            </a:r>
            <a:endParaRPr lang="en-US" sz="2800" dirty="0"/>
          </a:p>
          <a:p>
            <a:r>
              <a:rPr lang="en-US" sz="2800" dirty="0"/>
              <a:t>Isolate problem area</a:t>
            </a:r>
            <a:r>
              <a:rPr lang="en-US" sz="2800" dirty="0" smtClean="0"/>
              <a:t>.</a:t>
            </a:r>
            <a:endParaRPr lang="en-US" sz="2800" dirty="0"/>
          </a:p>
          <a:p>
            <a:r>
              <a:rPr lang="en-US" sz="2800" dirty="0"/>
              <a:t>Construct downstream </a:t>
            </a:r>
            <a:r>
              <a:rPr lang="en-US" sz="2800" dirty="0" smtClean="0"/>
              <a:t>seepage/stability </a:t>
            </a:r>
            <a:r>
              <a:rPr lang="en-US" sz="2800" dirty="0" err="1"/>
              <a:t>berm</a:t>
            </a:r>
            <a:r>
              <a:rPr lang="en-US" sz="2800" dirty="0"/>
              <a:t>.</a:t>
            </a:r>
          </a:p>
        </p:txBody>
      </p:sp>
      <p:sp>
        <p:nvSpPr>
          <p:cNvPr id="4"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noProof="0" dirty="0" smtClean="0">
                <a:solidFill>
                  <a:schemeClr val="tx2"/>
                </a:solidFill>
                <a:latin typeface="+mj-lt"/>
                <a:ea typeface="+mj-ea"/>
                <a:cs typeface="+mj-cs"/>
              </a:rPr>
              <a:t>Structural IRRM Examples for Seepage/Stability</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71600" y="1600200"/>
            <a:ext cx="6483444" cy="4673544"/>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4000" dirty="0" smtClean="0"/>
              <a:t>Risk Definition</a:t>
            </a:r>
            <a:endParaRPr lang="en-US" sz="4000" dirty="0"/>
          </a:p>
        </p:txBody>
      </p:sp>
      <p:sp>
        <p:nvSpPr>
          <p:cNvPr id="3" name="Content Placeholder 2"/>
          <p:cNvSpPr>
            <a:spLocks noGrp="1"/>
          </p:cNvSpPr>
          <p:nvPr>
            <p:ph idx="1"/>
          </p:nvPr>
        </p:nvSpPr>
        <p:spPr>
          <a:xfrm>
            <a:off x="304800" y="1143000"/>
            <a:ext cx="8077200" cy="685800"/>
          </a:xfrm>
        </p:spPr>
        <p:txBody>
          <a:bodyPr/>
          <a:lstStyle/>
          <a:p>
            <a:pPr marL="457200">
              <a:buNone/>
            </a:pPr>
            <a:r>
              <a:rPr lang="en-US" sz="1800" b="1" dirty="0" smtClean="0">
                <a:solidFill>
                  <a:srgbClr val="FF0000"/>
                </a:solidFill>
              </a:rPr>
              <a:t>	Risk = Load Probability x Failure Probability Given a Specific Load x 	    Consequences of Failure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Contractor placing stone stabliz above terrace area  1-12-05"/>
          <p:cNvPicPr>
            <a:picLocks noChangeAspect="1" noChangeArrowheads="1"/>
          </p:cNvPicPr>
          <p:nvPr/>
        </p:nvPicPr>
        <p:blipFill>
          <a:blip r:embed="rId2" cstate="print"/>
          <a:srcRect/>
          <a:stretch>
            <a:fillRect/>
          </a:stretch>
        </p:blipFill>
        <p:spPr bwMode="auto">
          <a:xfrm>
            <a:off x="304800" y="1752600"/>
            <a:ext cx="3433763" cy="3884613"/>
          </a:xfrm>
          <a:prstGeom prst="rect">
            <a:avLst/>
          </a:prstGeom>
          <a:noFill/>
          <a:ln w="9525">
            <a:noFill/>
            <a:miter lim="800000"/>
            <a:headEnd/>
            <a:tailEnd/>
          </a:ln>
          <a:effectLst/>
        </p:spPr>
      </p:pic>
      <p:pic>
        <p:nvPicPr>
          <p:cNvPr id="50180" name="Picture 4" descr="Terrace Seepage Area"/>
          <p:cNvPicPr>
            <a:picLocks noChangeAspect="1" noChangeArrowheads="1"/>
          </p:cNvPicPr>
          <p:nvPr/>
        </p:nvPicPr>
        <p:blipFill>
          <a:blip r:embed="rId3" cstate="print"/>
          <a:srcRect/>
          <a:stretch>
            <a:fillRect/>
          </a:stretch>
        </p:blipFill>
        <p:spPr bwMode="auto">
          <a:xfrm>
            <a:off x="3810000" y="1752600"/>
            <a:ext cx="5178425" cy="3884613"/>
          </a:xfrm>
          <a:prstGeom prst="rect">
            <a:avLst/>
          </a:prstGeom>
          <a:noFill/>
          <a:ln w="9525">
            <a:noFill/>
            <a:miter lim="800000"/>
            <a:headEnd/>
            <a:tailEnd/>
          </a:ln>
          <a:effectLst/>
        </p:spPr>
      </p:pic>
      <p:sp>
        <p:nvSpPr>
          <p:cNvPr id="50181" name="Text Box 5"/>
          <p:cNvSpPr txBox="1">
            <a:spLocks noChangeArrowheads="1"/>
          </p:cNvSpPr>
          <p:nvPr/>
        </p:nvSpPr>
        <p:spPr bwMode="auto">
          <a:xfrm>
            <a:off x="3276600" y="5715000"/>
            <a:ext cx="2057400" cy="461665"/>
          </a:xfrm>
          <a:prstGeom prst="rect">
            <a:avLst/>
          </a:prstGeom>
          <a:noFill/>
          <a:ln w="9525">
            <a:noFill/>
            <a:miter lim="800000"/>
            <a:headEnd/>
            <a:tailEnd/>
          </a:ln>
          <a:effectLst/>
        </p:spPr>
        <p:txBody>
          <a:bodyPr wrap="square">
            <a:spAutoFit/>
          </a:bodyPr>
          <a:lstStyle/>
          <a:p>
            <a:pPr>
              <a:spcBef>
                <a:spcPct val="50000"/>
              </a:spcBef>
            </a:pPr>
            <a:r>
              <a:rPr lang="en-US" sz="2400" dirty="0" smtClean="0"/>
              <a:t>Bolivar Dam</a:t>
            </a:r>
            <a:endParaRPr lang="en-US" sz="2400" dirty="0"/>
          </a:p>
        </p:txBody>
      </p:sp>
      <p:sp>
        <p:nvSpPr>
          <p:cNvPr id="6"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noProof="0" dirty="0" smtClean="0">
                <a:solidFill>
                  <a:schemeClr val="tx2"/>
                </a:solidFill>
                <a:latin typeface="+mj-lt"/>
                <a:ea typeface="+mj-ea"/>
                <a:cs typeface="+mj-cs"/>
              </a:rPr>
              <a:t>Construction of Emergency Seepage Blanket</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Picture1"/>
          <p:cNvPicPr>
            <a:picLocks noChangeAspect="1" noChangeArrowheads="1"/>
          </p:cNvPicPr>
          <p:nvPr/>
        </p:nvPicPr>
        <p:blipFill>
          <a:blip r:embed="rId2" cstate="print"/>
          <a:srcRect/>
          <a:stretch>
            <a:fillRect/>
          </a:stretch>
        </p:blipFill>
        <p:spPr bwMode="auto">
          <a:xfrm>
            <a:off x="0" y="1800226"/>
            <a:ext cx="9156938" cy="5057774"/>
          </a:xfrm>
          <a:prstGeom prst="rect">
            <a:avLst/>
          </a:prstGeom>
          <a:noFill/>
          <a:ln w="9525">
            <a:solidFill>
              <a:schemeClr val="tx1"/>
            </a:solidFill>
            <a:miter lim="800000"/>
            <a:headEnd/>
            <a:tailEnd/>
          </a:ln>
        </p:spPr>
      </p:pic>
      <p:sp>
        <p:nvSpPr>
          <p:cNvPr id="4"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noProof="0" dirty="0" smtClean="0">
                <a:solidFill>
                  <a:schemeClr val="tx2"/>
                </a:solidFill>
                <a:latin typeface="+mj-lt"/>
                <a:ea typeface="+mj-ea"/>
                <a:cs typeface="+mj-cs"/>
              </a:rPr>
              <a:t>Toe Drainage System Installation</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bwMode="auto">
          <a:xfrm>
            <a:off x="457200" y="1600200"/>
            <a:ext cx="8229600" cy="4572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r>
              <a:rPr lang="en-US" sz="2200" dirty="0"/>
              <a:t>Non-structural </a:t>
            </a:r>
            <a:r>
              <a:rPr lang="en-US" sz="2200" dirty="0" smtClean="0"/>
              <a:t>IRRMs </a:t>
            </a:r>
            <a:r>
              <a:rPr lang="en-US" sz="2200" dirty="0"/>
              <a:t>may include any short-term actions to reduce risk without physically modifying the dam or appurtenant structures.</a:t>
            </a:r>
          </a:p>
          <a:p>
            <a:pPr marL="457200" indent="-457200"/>
            <a:endParaRPr lang="en-US" sz="2200" dirty="0"/>
          </a:p>
          <a:p>
            <a:pPr marL="457200" indent="-457200"/>
            <a:r>
              <a:rPr lang="en-US" sz="2200" dirty="0"/>
              <a:t>Non-structural </a:t>
            </a:r>
            <a:r>
              <a:rPr lang="en-US" sz="2200" dirty="0" smtClean="0"/>
              <a:t>IRRMs, </a:t>
            </a:r>
            <a:r>
              <a:rPr lang="en-US" sz="2200" dirty="0"/>
              <a:t>such as increased monitoring and surveillance and stockpiling materials, help to reduce the </a:t>
            </a:r>
            <a:r>
              <a:rPr lang="en-US" sz="2200" dirty="0" smtClean="0"/>
              <a:t>likelihood</a:t>
            </a:r>
            <a:r>
              <a:rPr lang="en-US" sz="2200" dirty="0" smtClean="0"/>
              <a:t> </a:t>
            </a:r>
            <a:r>
              <a:rPr lang="en-US" sz="2200" dirty="0"/>
              <a:t>of failure by early detection and improve the ability to intervene should an incident occur.</a:t>
            </a:r>
          </a:p>
          <a:p>
            <a:pPr marL="457200" indent="-457200"/>
            <a:endParaRPr lang="en-US" sz="2200" dirty="0"/>
          </a:p>
          <a:p>
            <a:pPr marL="457200" indent="-457200"/>
            <a:r>
              <a:rPr lang="en-US" sz="2200" dirty="0" smtClean="0"/>
              <a:t>Another example is testing EAP </a:t>
            </a:r>
            <a:r>
              <a:rPr lang="en-US" sz="2200" dirty="0"/>
              <a:t>for better notification and evacuation, updated EAP inundation mapping, </a:t>
            </a:r>
            <a:r>
              <a:rPr lang="en-US" sz="2200" dirty="0" smtClean="0"/>
              <a:t>etc.  All </a:t>
            </a:r>
            <a:r>
              <a:rPr lang="en-US" sz="2200" dirty="0"/>
              <a:t>reduce the potential loss of life.</a:t>
            </a:r>
          </a:p>
        </p:txBody>
      </p:sp>
      <p:sp>
        <p:nvSpPr>
          <p:cNvPr id="4"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noProof="0" dirty="0" smtClean="0">
                <a:solidFill>
                  <a:schemeClr val="tx2"/>
                </a:solidFill>
                <a:latin typeface="+mj-lt"/>
                <a:ea typeface="+mj-ea"/>
                <a:cs typeface="+mj-cs"/>
              </a:rPr>
              <a:t>3.  Non-Structural IRRMs</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457200" y="1524000"/>
            <a:ext cx="7848600" cy="4648200"/>
            <a:chOff x="768" y="1200"/>
            <a:chExt cx="4221" cy="2590"/>
          </a:xfrm>
        </p:grpSpPr>
        <p:pic>
          <p:nvPicPr>
            <p:cNvPr id="53251" name="Picture 3" descr="boring location plan - rt abutment &amp; spillway"/>
            <p:cNvPicPr>
              <a:picLocks noChangeAspect="1" noChangeArrowheads="1"/>
            </p:cNvPicPr>
            <p:nvPr/>
          </p:nvPicPr>
          <p:blipFill>
            <a:blip r:embed="rId2" cstate="print"/>
            <a:srcRect/>
            <a:stretch>
              <a:fillRect/>
            </a:stretch>
          </p:blipFill>
          <p:spPr bwMode="auto">
            <a:xfrm>
              <a:off x="853" y="1242"/>
              <a:ext cx="4136" cy="2547"/>
            </a:xfrm>
            <a:prstGeom prst="rect">
              <a:avLst/>
            </a:prstGeom>
            <a:noFill/>
            <a:ln w="9525">
              <a:solidFill>
                <a:schemeClr val="tx1"/>
              </a:solidFill>
              <a:miter lim="800000"/>
              <a:headEnd/>
              <a:tailEnd/>
            </a:ln>
          </p:spPr>
        </p:pic>
        <p:sp>
          <p:nvSpPr>
            <p:cNvPr id="53252" name="Text Box 4"/>
            <p:cNvSpPr txBox="1">
              <a:spLocks noChangeAspect="1" noChangeArrowheads="1"/>
            </p:cNvSpPr>
            <p:nvPr/>
          </p:nvSpPr>
          <p:spPr bwMode="auto">
            <a:xfrm rot="-1054307">
              <a:off x="2330" y="2007"/>
              <a:ext cx="765" cy="204"/>
            </a:xfrm>
            <a:prstGeom prst="rect">
              <a:avLst/>
            </a:prstGeom>
            <a:noFill/>
            <a:ln w="9525">
              <a:noFill/>
              <a:miter lim="800000"/>
              <a:headEnd/>
              <a:tailEnd/>
            </a:ln>
            <a:effectLst/>
          </p:spPr>
          <p:txBody>
            <a:bodyPr>
              <a:spAutoFit/>
            </a:bodyPr>
            <a:lstStyle/>
            <a:p>
              <a:pPr algn="ctr">
                <a:spcBef>
                  <a:spcPct val="50000"/>
                </a:spcBef>
              </a:pPr>
              <a:r>
                <a:rPr lang="en-US" b="1"/>
                <a:t>Ridge</a:t>
              </a:r>
            </a:p>
          </p:txBody>
        </p:sp>
        <p:sp>
          <p:nvSpPr>
            <p:cNvPr id="53253" name="Line 5"/>
            <p:cNvSpPr>
              <a:spLocks noChangeAspect="1" noChangeShapeType="1"/>
            </p:cNvSpPr>
            <p:nvPr/>
          </p:nvSpPr>
          <p:spPr bwMode="auto">
            <a:xfrm flipV="1">
              <a:off x="895" y="1879"/>
              <a:ext cx="2463" cy="0"/>
            </a:xfrm>
            <a:prstGeom prst="line">
              <a:avLst/>
            </a:prstGeom>
            <a:noFill/>
            <a:ln w="63500" cap="rnd">
              <a:solidFill>
                <a:schemeClr val="tx1"/>
              </a:solidFill>
              <a:prstDash val="sysDot"/>
              <a:round/>
              <a:headEnd/>
              <a:tailEnd/>
            </a:ln>
            <a:effectLst/>
          </p:spPr>
          <p:txBody>
            <a:bodyPr/>
            <a:lstStyle/>
            <a:p>
              <a:endParaRPr lang="en-US"/>
            </a:p>
          </p:txBody>
        </p:sp>
        <p:sp>
          <p:nvSpPr>
            <p:cNvPr id="53254" name="Text Box 6"/>
            <p:cNvSpPr txBox="1">
              <a:spLocks noChangeAspect="1" noChangeArrowheads="1"/>
            </p:cNvSpPr>
            <p:nvPr/>
          </p:nvSpPr>
          <p:spPr bwMode="auto">
            <a:xfrm>
              <a:off x="1575" y="1667"/>
              <a:ext cx="1189" cy="204"/>
            </a:xfrm>
            <a:prstGeom prst="rect">
              <a:avLst/>
            </a:prstGeom>
            <a:noFill/>
            <a:ln w="9525">
              <a:noFill/>
              <a:miter lim="800000"/>
              <a:headEnd/>
              <a:tailEnd/>
            </a:ln>
            <a:effectLst/>
          </p:spPr>
          <p:txBody>
            <a:bodyPr>
              <a:spAutoFit/>
            </a:bodyPr>
            <a:lstStyle/>
            <a:p>
              <a:pPr algn="ctr">
                <a:spcBef>
                  <a:spcPct val="50000"/>
                </a:spcBef>
              </a:pPr>
              <a:r>
                <a:rPr lang="en-US" b="1"/>
                <a:t>Grout Curtain</a:t>
              </a:r>
            </a:p>
          </p:txBody>
        </p:sp>
        <p:sp>
          <p:nvSpPr>
            <p:cNvPr id="53255" name="Text Box 7"/>
            <p:cNvSpPr txBox="1">
              <a:spLocks noChangeAspect="1" noChangeArrowheads="1"/>
            </p:cNvSpPr>
            <p:nvPr/>
          </p:nvSpPr>
          <p:spPr bwMode="auto">
            <a:xfrm>
              <a:off x="1065" y="2007"/>
              <a:ext cx="807" cy="204"/>
            </a:xfrm>
            <a:prstGeom prst="rect">
              <a:avLst/>
            </a:prstGeom>
            <a:noFill/>
            <a:ln w="9525">
              <a:noFill/>
              <a:miter lim="800000"/>
              <a:headEnd/>
              <a:tailEnd/>
            </a:ln>
            <a:effectLst/>
          </p:spPr>
          <p:txBody>
            <a:bodyPr>
              <a:spAutoFit/>
            </a:bodyPr>
            <a:lstStyle/>
            <a:p>
              <a:pPr algn="ctr">
                <a:spcBef>
                  <a:spcPct val="50000"/>
                </a:spcBef>
              </a:pPr>
              <a:r>
                <a:rPr lang="en-US" b="1"/>
                <a:t>Spillway</a:t>
              </a:r>
            </a:p>
          </p:txBody>
        </p:sp>
        <p:sp>
          <p:nvSpPr>
            <p:cNvPr id="53256" name="Freeform 8"/>
            <p:cNvSpPr>
              <a:spLocks noChangeAspect="1"/>
            </p:cNvSpPr>
            <p:nvPr/>
          </p:nvSpPr>
          <p:spPr bwMode="auto">
            <a:xfrm>
              <a:off x="1787" y="1455"/>
              <a:ext cx="2972" cy="2335"/>
            </a:xfrm>
            <a:custGeom>
              <a:avLst/>
              <a:gdLst/>
              <a:ahLst/>
              <a:cxnLst>
                <a:cxn ang="0">
                  <a:pos x="0" y="2640"/>
                </a:cxn>
                <a:cxn ang="0">
                  <a:pos x="1632" y="2640"/>
                </a:cxn>
                <a:cxn ang="0">
                  <a:pos x="1776" y="2352"/>
                </a:cxn>
                <a:cxn ang="0">
                  <a:pos x="2208" y="2352"/>
                </a:cxn>
                <a:cxn ang="0">
                  <a:pos x="2544" y="2592"/>
                </a:cxn>
                <a:cxn ang="0">
                  <a:pos x="2832" y="2016"/>
                </a:cxn>
                <a:cxn ang="0">
                  <a:pos x="2400" y="1200"/>
                </a:cxn>
                <a:cxn ang="0">
                  <a:pos x="2448" y="1056"/>
                </a:cxn>
                <a:cxn ang="0">
                  <a:pos x="2736" y="1104"/>
                </a:cxn>
                <a:cxn ang="0">
                  <a:pos x="3360" y="1392"/>
                </a:cxn>
                <a:cxn ang="0">
                  <a:pos x="3360" y="1056"/>
                </a:cxn>
                <a:cxn ang="0">
                  <a:pos x="3120" y="576"/>
                </a:cxn>
                <a:cxn ang="0">
                  <a:pos x="2688" y="144"/>
                </a:cxn>
                <a:cxn ang="0">
                  <a:pos x="2496" y="0"/>
                </a:cxn>
                <a:cxn ang="0">
                  <a:pos x="1824" y="480"/>
                </a:cxn>
                <a:cxn ang="0">
                  <a:pos x="1440" y="960"/>
                </a:cxn>
                <a:cxn ang="0">
                  <a:pos x="1104" y="1200"/>
                </a:cxn>
                <a:cxn ang="0">
                  <a:pos x="960" y="1632"/>
                </a:cxn>
                <a:cxn ang="0">
                  <a:pos x="960" y="2016"/>
                </a:cxn>
                <a:cxn ang="0">
                  <a:pos x="720" y="2352"/>
                </a:cxn>
                <a:cxn ang="0">
                  <a:pos x="288" y="2640"/>
                </a:cxn>
              </a:cxnLst>
              <a:rect l="0" t="0" r="r" b="b"/>
              <a:pathLst>
                <a:path w="3360" h="2640">
                  <a:moveTo>
                    <a:pt x="0" y="2640"/>
                  </a:moveTo>
                  <a:lnTo>
                    <a:pt x="1632" y="2640"/>
                  </a:lnTo>
                  <a:lnTo>
                    <a:pt x="1776" y="2352"/>
                  </a:lnTo>
                  <a:lnTo>
                    <a:pt x="2208" y="2352"/>
                  </a:lnTo>
                  <a:lnTo>
                    <a:pt x="2544" y="2592"/>
                  </a:lnTo>
                  <a:lnTo>
                    <a:pt x="2832" y="2016"/>
                  </a:lnTo>
                  <a:lnTo>
                    <a:pt x="2400" y="1200"/>
                  </a:lnTo>
                  <a:lnTo>
                    <a:pt x="2448" y="1056"/>
                  </a:lnTo>
                  <a:lnTo>
                    <a:pt x="2736" y="1104"/>
                  </a:lnTo>
                  <a:lnTo>
                    <a:pt x="3360" y="1392"/>
                  </a:lnTo>
                  <a:lnTo>
                    <a:pt x="3360" y="1056"/>
                  </a:lnTo>
                  <a:lnTo>
                    <a:pt x="3120" y="576"/>
                  </a:lnTo>
                  <a:lnTo>
                    <a:pt x="2688" y="144"/>
                  </a:lnTo>
                  <a:lnTo>
                    <a:pt x="2496" y="0"/>
                  </a:lnTo>
                  <a:lnTo>
                    <a:pt x="1824" y="480"/>
                  </a:lnTo>
                  <a:lnTo>
                    <a:pt x="1440" y="960"/>
                  </a:lnTo>
                  <a:lnTo>
                    <a:pt x="1104" y="1200"/>
                  </a:lnTo>
                  <a:lnTo>
                    <a:pt x="960" y="1632"/>
                  </a:lnTo>
                  <a:lnTo>
                    <a:pt x="960" y="2016"/>
                  </a:lnTo>
                  <a:lnTo>
                    <a:pt x="720" y="2352"/>
                  </a:lnTo>
                  <a:lnTo>
                    <a:pt x="288" y="2640"/>
                  </a:lnTo>
                </a:path>
              </a:pathLst>
            </a:custGeom>
            <a:solidFill>
              <a:srgbClr val="00FF00">
                <a:alpha val="50000"/>
              </a:srgbClr>
            </a:solidFill>
            <a:ln w="9525">
              <a:noFill/>
              <a:round/>
              <a:headEnd/>
              <a:tailEnd/>
            </a:ln>
            <a:effectLst/>
          </p:spPr>
          <p:txBody>
            <a:bodyPr/>
            <a:lstStyle/>
            <a:p>
              <a:endParaRPr lang="en-US"/>
            </a:p>
          </p:txBody>
        </p:sp>
        <p:sp>
          <p:nvSpPr>
            <p:cNvPr id="53257" name="Line 9"/>
            <p:cNvSpPr>
              <a:spLocks noChangeAspect="1" noChangeShapeType="1"/>
            </p:cNvSpPr>
            <p:nvPr/>
          </p:nvSpPr>
          <p:spPr bwMode="auto">
            <a:xfrm flipV="1">
              <a:off x="1660" y="2601"/>
              <a:ext cx="1995" cy="255"/>
            </a:xfrm>
            <a:prstGeom prst="line">
              <a:avLst/>
            </a:prstGeom>
            <a:noFill/>
            <a:ln w="38100">
              <a:solidFill>
                <a:srgbClr val="000000"/>
              </a:solidFill>
              <a:prstDash val="lgDashDot"/>
              <a:round/>
              <a:headEnd/>
              <a:tailEnd/>
            </a:ln>
            <a:effectLst/>
          </p:spPr>
          <p:txBody>
            <a:bodyPr/>
            <a:lstStyle/>
            <a:p>
              <a:endParaRPr lang="en-US"/>
            </a:p>
          </p:txBody>
        </p:sp>
        <p:sp>
          <p:nvSpPr>
            <p:cNvPr id="53258" name="Text Box 10"/>
            <p:cNvSpPr txBox="1">
              <a:spLocks noChangeAspect="1" noChangeArrowheads="1"/>
            </p:cNvSpPr>
            <p:nvPr/>
          </p:nvSpPr>
          <p:spPr bwMode="auto">
            <a:xfrm rot="-442083">
              <a:off x="3016" y="2431"/>
              <a:ext cx="764" cy="205"/>
            </a:xfrm>
            <a:prstGeom prst="rect">
              <a:avLst/>
            </a:prstGeom>
            <a:noFill/>
            <a:ln w="9525">
              <a:noFill/>
              <a:miter lim="800000"/>
              <a:headEnd/>
              <a:tailEnd/>
            </a:ln>
            <a:effectLst/>
          </p:spPr>
          <p:txBody>
            <a:bodyPr>
              <a:spAutoFit/>
            </a:bodyPr>
            <a:lstStyle/>
            <a:p>
              <a:pPr algn="ctr">
                <a:spcBef>
                  <a:spcPct val="50000"/>
                </a:spcBef>
              </a:pPr>
              <a:r>
                <a:rPr lang="en-US" b="1"/>
                <a:t>Ravine</a:t>
              </a:r>
            </a:p>
          </p:txBody>
        </p:sp>
        <p:sp>
          <p:nvSpPr>
            <p:cNvPr id="53259" name="Text Box 11"/>
            <p:cNvSpPr txBox="1">
              <a:spLocks noChangeAspect="1" noChangeArrowheads="1"/>
            </p:cNvSpPr>
            <p:nvPr/>
          </p:nvSpPr>
          <p:spPr bwMode="auto">
            <a:xfrm rot="-3370431">
              <a:off x="3924" y="3052"/>
              <a:ext cx="1189" cy="198"/>
            </a:xfrm>
            <a:prstGeom prst="rect">
              <a:avLst/>
            </a:prstGeom>
            <a:noFill/>
            <a:ln w="9525">
              <a:noFill/>
              <a:miter lim="800000"/>
              <a:headEnd/>
              <a:tailEnd/>
            </a:ln>
            <a:effectLst/>
          </p:spPr>
          <p:txBody>
            <a:bodyPr>
              <a:spAutoFit/>
            </a:bodyPr>
            <a:lstStyle/>
            <a:p>
              <a:pPr algn="ctr">
                <a:spcBef>
                  <a:spcPct val="50000"/>
                </a:spcBef>
              </a:pPr>
              <a:r>
                <a:rPr lang="en-US" b="1"/>
                <a:t>Dismal Creek</a:t>
              </a:r>
            </a:p>
          </p:txBody>
        </p:sp>
        <p:sp>
          <p:nvSpPr>
            <p:cNvPr id="53260" name="Freeform 12"/>
            <p:cNvSpPr>
              <a:spLocks noChangeAspect="1"/>
            </p:cNvSpPr>
            <p:nvPr/>
          </p:nvSpPr>
          <p:spPr bwMode="auto">
            <a:xfrm>
              <a:off x="2679" y="1242"/>
              <a:ext cx="1571" cy="637"/>
            </a:xfrm>
            <a:custGeom>
              <a:avLst/>
              <a:gdLst/>
              <a:ahLst/>
              <a:cxnLst>
                <a:cxn ang="0">
                  <a:pos x="768" y="720"/>
                </a:cxn>
                <a:cxn ang="0">
                  <a:pos x="1776" y="0"/>
                </a:cxn>
                <a:cxn ang="0">
                  <a:pos x="0" y="0"/>
                </a:cxn>
                <a:cxn ang="0">
                  <a:pos x="768" y="720"/>
                </a:cxn>
              </a:cxnLst>
              <a:rect l="0" t="0" r="r" b="b"/>
              <a:pathLst>
                <a:path w="1776" h="720">
                  <a:moveTo>
                    <a:pt x="768" y="720"/>
                  </a:moveTo>
                  <a:lnTo>
                    <a:pt x="1776" y="0"/>
                  </a:lnTo>
                  <a:lnTo>
                    <a:pt x="0" y="0"/>
                  </a:lnTo>
                  <a:lnTo>
                    <a:pt x="768" y="720"/>
                  </a:lnTo>
                  <a:close/>
                </a:path>
              </a:pathLst>
            </a:custGeom>
            <a:solidFill>
              <a:srgbClr val="993300">
                <a:alpha val="50000"/>
              </a:srgbClr>
            </a:solidFill>
            <a:ln w="9525">
              <a:noFill/>
              <a:round/>
              <a:headEnd/>
              <a:tailEnd/>
            </a:ln>
            <a:effectLst/>
          </p:spPr>
          <p:txBody>
            <a:bodyPr/>
            <a:lstStyle/>
            <a:p>
              <a:endParaRPr lang="en-US"/>
            </a:p>
          </p:txBody>
        </p:sp>
        <p:sp>
          <p:nvSpPr>
            <p:cNvPr id="53261" name="Line 13"/>
            <p:cNvSpPr>
              <a:spLocks noChangeAspect="1" noChangeShapeType="1"/>
            </p:cNvSpPr>
            <p:nvPr/>
          </p:nvSpPr>
          <p:spPr bwMode="auto">
            <a:xfrm flipV="1">
              <a:off x="3443" y="1455"/>
              <a:ext cx="552" cy="382"/>
            </a:xfrm>
            <a:prstGeom prst="line">
              <a:avLst/>
            </a:prstGeom>
            <a:noFill/>
            <a:ln w="38100">
              <a:solidFill>
                <a:schemeClr val="tx1"/>
              </a:solidFill>
              <a:prstDash val="dash"/>
              <a:round/>
              <a:headEnd/>
              <a:tailEnd/>
            </a:ln>
            <a:effectLst/>
          </p:spPr>
          <p:txBody>
            <a:bodyPr/>
            <a:lstStyle/>
            <a:p>
              <a:endParaRPr lang="en-US"/>
            </a:p>
          </p:txBody>
        </p:sp>
        <p:sp>
          <p:nvSpPr>
            <p:cNvPr id="53262" name="Line 14"/>
            <p:cNvSpPr>
              <a:spLocks noChangeAspect="1" noChangeShapeType="1"/>
            </p:cNvSpPr>
            <p:nvPr/>
          </p:nvSpPr>
          <p:spPr bwMode="auto">
            <a:xfrm flipV="1">
              <a:off x="3358" y="1242"/>
              <a:ext cx="0" cy="637"/>
            </a:xfrm>
            <a:prstGeom prst="line">
              <a:avLst/>
            </a:prstGeom>
            <a:noFill/>
            <a:ln w="63500" cap="rnd">
              <a:solidFill>
                <a:schemeClr val="tx1"/>
              </a:solidFill>
              <a:prstDash val="sysDot"/>
              <a:round/>
              <a:headEnd/>
              <a:tailEnd/>
            </a:ln>
            <a:effectLst/>
          </p:spPr>
          <p:txBody>
            <a:bodyPr/>
            <a:lstStyle/>
            <a:p>
              <a:endParaRPr lang="en-US"/>
            </a:p>
          </p:txBody>
        </p:sp>
        <p:sp>
          <p:nvSpPr>
            <p:cNvPr id="53263" name="Freeform 15"/>
            <p:cNvSpPr>
              <a:spLocks/>
            </p:cNvSpPr>
            <p:nvPr/>
          </p:nvSpPr>
          <p:spPr bwMode="auto">
            <a:xfrm>
              <a:off x="864" y="1776"/>
              <a:ext cx="1728" cy="1920"/>
            </a:xfrm>
            <a:custGeom>
              <a:avLst/>
              <a:gdLst/>
              <a:ahLst/>
              <a:cxnLst>
                <a:cxn ang="0">
                  <a:pos x="1296" y="1920"/>
                </a:cxn>
                <a:cxn ang="0">
                  <a:pos x="1584" y="1728"/>
                </a:cxn>
                <a:cxn ang="0">
                  <a:pos x="1728" y="1440"/>
                </a:cxn>
                <a:cxn ang="0">
                  <a:pos x="720" y="0"/>
                </a:cxn>
                <a:cxn ang="0">
                  <a:pos x="0" y="48"/>
                </a:cxn>
                <a:cxn ang="0">
                  <a:pos x="1296" y="1920"/>
                </a:cxn>
              </a:cxnLst>
              <a:rect l="0" t="0" r="r" b="b"/>
              <a:pathLst>
                <a:path w="1728" h="1920">
                  <a:moveTo>
                    <a:pt x="1296" y="1920"/>
                  </a:moveTo>
                  <a:lnTo>
                    <a:pt x="1584" y="1728"/>
                  </a:lnTo>
                  <a:lnTo>
                    <a:pt x="1728" y="1440"/>
                  </a:lnTo>
                  <a:lnTo>
                    <a:pt x="720" y="0"/>
                  </a:lnTo>
                  <a:lnTo>
                    <a:pt x="0" y="48"/>
                  </a:lnTo>
                  <a:lnTo>
                    <a:pt x="1296" y="1920"/>
                  </a:lnTo>
                  <a:close/>
                </a:path>
              </a:pathLst>
            </a:custGeom>
            <a:solidFill>
              <a:srgbClr val="FF6600">
                <a:alpha val="50000"/>
              </a:srgbClr>
            </a:solidFill>
            <a:ln w="9525">
              <a:noFill/>
              <a:round/>
              <a:headEnd/>
              <a:tailEnd/>
            </a:ln>
            <a:effectLst/>
          </p:spPr>
          <p:txBody>
            <a:bodyPr/>
            <a:lstStyle/>
            <a:p>
              <a:endParaRPr lang="en-US"/>
            </a:p>
          </p:txBody>
        </p:sp>
        <p:sp>
          <p:nvSpPr>
            <p:cNvPr id="53264" name="Text Box 16"/>
            <p:cNvSpPr txBox="1">
              <a:spLocks noChangeAspect="1" noChangeArrowheads="1"/>
            </p:cNvSpPr>
            <p:nvPr/>
          </p:nvSpPr>
          <p:spPr bwMode="auto">
            <a:xfrm>
              <a:off x="3400" y="1200"/>
              <a:ext cx="807" cy="204"/>
            </a:xfrm>
            <a:prstGeom prst="rect">
              <a:avLst/>
            </a:prstGeom>
            <a:noFill/>
            <a:ln w="9525">
              <a:noFill/>
              <a:miter lim="800000"/>
              <a:headEnd/>
              <a:tailEnd/>
            </a:ln>
            <a:effectLst/>
          </p:spPr>
          <p:txBody>
            <a:bodyPr>
              <a:spAutoFit/>
            </a:bodyPr>
            <a:lstStyle/>
            <a:p>
              <a:pPr algn="ctr">
                <a:spcBef>
                  <a:spcPct val="50000"/>
                </a:spcBef>
              </a:pPr>
              <a:r>
                <a:rPr lang="en-US" b="1"/>
                <a:t>Dam</a:t>
              </a:r>
            </a:p>
          </p:txBody>
        </p:sp>
        <p:sp>
          <p:nvSpPr>
            <p:cNvPr id="53265" name="Freeform 17"/>
            <p:cNvSpPr>
              <a:spLocks/>
            </p:cNvSpPr>
            <p:nvPr/>
          </p:nvSpPr>
          <p:spPr bwMode="auto">
            <a:xfrm>
              <a:off x="852" y="1248"/>
              <a:ext cx="2112" cy="384"/>
            </a:xfrm>
            <a:custGeom>
              <a:avLst/>
              <a:gdLst/>
              <a:ahLst/>
              <a:cxnLst>
                <a:cxn ang="0">
                  <a:pos x="0" y="0"/>
                </a:cxn>
                <a:cxn ang="0">
                  <a:pos x="1824" y="0"/>
                </a:cxn>
                <a:cxn ang="0">
                  <a:pos x="2112" y="288"/>
                </a:cxn>
                <a:cxn ang="0">
                  <a:pos x="1968" y="288"/>
                </a:cxn>
                <a:cxn ang="0">
                  <a:pos x="1632" y="336"/>
                </a:cxn>
                <a:cxn ang="0">
                  <a:pos x="1488" y="384"/>
                </a:cxn>
                <a:cxn ang="0">
                  <a:pos x="1104" y="384"/>
                </a:cxn>
                <a:cxn ang="0">
                  <a:pos x="0" y="384"/>
                </a:cxn>
                <a:cxn ang="0">
                  <a:pos x="0" y="0"/>
                </a:cxn>
              </a:cxnLst>
              <a:rect l="0" t="0" r="r" b="b"/>
              <a:pathLst>
                <a:path w="2112" h="384">
                  <a:moveTo>
                    <a:pt x="0" y="0"/>
                  </a:moveTo>
                  <a:lnTo>
                    <a:pt x="1824" y="0"/>
                  </a:lnTo>
                  <a:lnTo>
                    <a:pt x="2112" y="288"/>
                  </a:lnTo>
                  <a:lnTo>
                    <a:pt x="1968" y="288"/>
                  </a:lnTo>
                  <a:lnTo>
                    <a:pt x="1632" y="336"/>
                  </a:lnTo>
                  <a:lnTo>
                    <a:pt x="1488" y="384"/>
                  </a:lnTo>
                  <a:lnTo>
                    <a:pt x="1104" y="384"/>
                  </a:lnTo>
                  <a:lnTo>
                    <a:pt x="0" y="384"/>
                  </a:lnTo>
                  <a:lnTo>
                    <a:pt x="0" y="0"/>
                  </a:lnTo>
                  <a:close/>
                </a:path>
              </a:pathLst>
            </a:custGeom>
            <a:solidFill>
              <a:schemeClr val="accent1"/>
            </a:solidFill>
            <a:ln w="9525">
              <a:noFill/>
              <a:round/>
              <a:headEnd/>
              <a:tailEnd/>
            </a:ln>
            <a:effectLst/>
          </p:spPr>
          <p:txBody>
            <a:bodyPr/>
            <a:lstStyle/>
            <a:p>
              <a:endParaRPr lang="en-US"/>
            </a:p>
          </p:txBody>
        </p:sp>
        <p:sp>
          <p:nvSpPr>
            <p:cNvPr id="53266" name="Text Box 18"/>
            <p:cNvSpPr txBox="1">
              <a:spLocks noChangeAspect="1" noChangeArrowheads="1"/>
            </p:cNvSpPr>
            <p:nvPr/>
          </p:nvSpPr>
          <p:spPr bwMode="auto">
            <a:xfrm>
              <a:off x="1104" y="1296"/>
              <a:ext cx="1189" cy="205"/>
            </a:xfrm>
            <a:prstGeom prst="rect">
              <a:avLst/>
            </a:prstGeom>
            <a:noFill/>
            <a:ln w="9525">
              <a:noFill/>
              <a:miter lim="800000"/>
              <a:headEnd/>
              <a:tailEnd/>
            </a:ln>
            <a:effectLst/>
          </p:spPr>
          <p:txBody>
            <a:bodyPr>
              <a:spAutoFit/>
            </a:bodyPr>
            <a:lstStyle/>
            <a:p>
              <a:pPr algn="ctr">
                <a:spcBef>
                  <a:spcPct val="50000"/>
                </a:spcBef>
              </a:pPr>
              <a:r>
                <a:rPr lang="en-US" b="1"/>
                <a:t>Reservoir</a:t>
              </a:r>
            </a:p>
          </p:txBody>
        </p:sp>
        <p:sp>
          <p:nvSpPr>
            <p:cNvPr id="53267" name="Line 19"/>
            <p:cNvSpPr>
              <a:spLocks noChangeAspect="1" noChangeShapeType="1"/>
            </p:cNvSpPr>
            <p:nvPr/>
          </p:nvSpPr>
          <p:spPr bwMode="auto">
            <a:xfrm>
              <a:off x="1532" y="3280"/>
              <a:ext cx="637" cy="213"/>
            </a:xfrm>
            <a:prstGeom prst="line">
              <a:avLst/>
            </a:prstGeom>
            <a:noFill/>
            <a:ln w="19050">
              <a:solidFill>
                <a:schemeClr val="tx1"/>
              </a:solidFill>
              <a:round/>
              <a:headEnd/>
              <a:tailEnd type="triangle" w="med" len="med"/>
            </a:ln>
            <a:effectLst/>
          </p:spPr>
          <p:txBody>
            <a:bodyPr/>
            <a:lstStyle/>
            <a:p>
              <a:endParaRPr lang="en-US"/>
            </a:p>
          </p:txBody>
        </p:sp>
        <p:sp>
          <p:nvSpPr>
            <p:cNvPr id="53268" name="Oval 20"/>
            <p:cNvSpPr>
              <a:spLocks noChangeAspect="1" noChangeArrowheads="1"/>
            </p:cNvSpPr>
            <p:nvPr/>
          </p:nvSpPr>
          <p:spPr bwMode="auto">
            <a:xfrm>
              <a:off x="2254" y="2771"/>
              <a:ext cx="127" cy="12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3269" name="Line 21"/>
            <p:cNvSpPr>
              <a:spLocks noChangeAspect="1" noChangeShapeType="1"/>
            </p:cNvSpPr>
            <p:nvPr/>
          </p:nvSpPr>
          <p:spPr bwMode="auto">
            <a:xfrm flipV="1">
              <a:off x="1532" y="2856"/>
              <a:ext cx="722" cy="424"/>
            </a:xfrm>
            <a:prstGeom prst="line">
              <a:avLst/>
            </a:prstGeom>
            <a:noFill/>
            <a:ln w="19050">
              <a:solidFill>
                <a:schemeClr val="tx1"/>
              </a:solidFill>
              <a:round/>
              <a:headEnd/>
              <a:tailEnd type="triangle" w="med" len="med"/>
            </a:ln>
            <a:effectLst/>
          </p:spPr>
          <p:txBody>
            <a:bodyPr/>
            <a:lstStyle/>
            <a:p>
              <a:endParaRPr lang="en-US"/>
            </a:p>
          </p:txBody>
        </p:sp>
        <p:sp>
          <p:nvSpPr>
            <p:cNvPr id="53270" name="Oval 22"/>
            <p:cNvSpPr>
              <a:spLocks noChangeAspect="1" noChangeArrowheads="1"/>
            </p:cNvSpPr>
            <p:nvPr/>
          </p:nvSpPr>
          <p:spPr bwMode="auto">
            <a:xfrm>
              <a:off x="2212" y="3450"/>
              <a:ext cx="127" cy="12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3271" name="Oval 23"/>
            <p:cNvSpPr>
              <a:spLocks noChangeAspect="1" noChangeArrowheads="1"/>
            </p:cNvSpPr>
            <p:nvPr/>
          </p:nvSpPr>
          <p:spPr bwMode="auto">
            <a:xfrm>
              <a:off x="2127" y="3493"/>
              <a:ext cx="127" cy="12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3272" name="Line 24"/>
            <p:cNvSpPr>
              <a:spLocks noChangeAspect="1" noChangeShapeType="1"/>
            </p:cNvSpPr>
            <p:nvPr/>
          </p:nvSpPr>
          <p:spPr bwMode="auto">
            <a:xfrm flipH="1" flipV="1">
              <a:off x="1023" y="1879"/>
              <a:ext cx="509" cy="1401"/>
            </a:xfrm>
            <a:prstGeom prst="line">
              <a:avLst/>
            </a:prstGeom>
            <a:noFill/>
            <a:ln w="19050">
              <a:solidFill>
                <a:schemeClr val="tx1"/>
              </a:solidFill>
              <a:round/>
              <a:headEnd/>
              <a:tailEnd type="triangle" w="med" len="med"/>
            </a:ln>
            <a:effectLst/>
          </p:spPr>
          <p:txBody>
            <a:bodyPr/>
            <a:lstStyle/>
            <a:p>
              <a:endParaRPr lang="en-US"/>
            </a:p>
          </p:txBody>
        </p:sp>
        <p:sp>
          <p:nvSpPr>
            <p:cNvPr id="53273" name="Oval 25"/>
            <p:cNvSpPr>
              <a:spLocks noChangeAspect="1" noChangeArrowheads="1"/>
            </p:cNvSpPr>
            <p:nvPr/>
          </p:nvSpPr>
          <p:spPr bwMode="auto">
            <a:xfrm>
              <a:off x="938" y="1752"/>
              <a:ext cx="127" cy="12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3274" name="Text Box 26"/>
            <p:cNvSpPr txBox="1">
              <a:spLocks noChangeAspect="1" noChangeArrowheads="1"/>
            </p:cNvSpPr>
            <p:nvPr/>
          </p:nvSpPr>
          <p:spPr bwMode="auto">
            <a:xfrm>
              <a:off x="768" y="3153"/>
              <a:ext cx="807" cy="204"/>
            </a:xfrm>
            <a:prstGeom prst="rect">
              <a:avLst/>
            </a:prstGeom>
            <a:noFill/>
            <a:ln w="9525">
              <a:noFill/>
              <a:miter lim="800000"/>
              <a:headEnd/>
              <a:tailEnd/>
            </a:ln>
            <a:effectLst/>
          </p:spPr>
          <p:txBody>
            <a:bodyPr>
              <a:spAutoFit/>
            </a:bodyPr>
            <a:lstStyle/>
            <a:p>
              <a:pPr algn="ctr">
                <a:spcBef>
                  <a:spcPct val="50000"/>
                </a:spcBef>
              </a:pPr>
              <a:r>
                <a:rPr lang="en-US" b="1"/>
                <a:t>Sinkholes</a:t>
              </a:r>
            </a:p>
          </p:txBody>
        </p:sp>
        <p:sp>
          <p:nvSpPr>
            <p:cNvPr id="53275" name="Oval 27"/>
            <p:cNvSpPr>
              <a:spLocks noChangeAspect="1" noChangeArrowheads="1"/>
            </p:cNvSpPr>
            <p:nvPr/>
          </p:nvSpPr>
          <p:spPr bwMode="auto">
            <a:xfrm>
              <a:off x="1490" y="2771"/>
              <a:ext cx="127" cy="12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53276" name="Line 28"/>
            <p:cNvSpPr>
              <a:spLocks noChangeAspect="1" noChangeShapeType="1"/>
            </p:cNvSpPr>
            <p:nvPr/>
          </p:nvSpPr>
          <p:spPr bwMode="auto">
            <a:xfrm flipH="1" flipV="1">
              <a:off x="1532" y="2898"/>
              <a:ext cx="0" cy="382"/>
            </a:xfrm>
            <a:prstGeom prst="line">
              <a:avLst/>
            </a:prstGeom>
            <a:noFill/>
            <a:ln w="19050">
              <a:solidFill>
                <a:schemeClr val="tx1"/>
              </a:solidFill>
              <a:round/>
              <a:headEnd/>
              <a:tailEnd type="triangle" w="med" len="med"/>
            </a:ln>
            <a:effectLst/>
          </p:spPr>
          <p:txBody>
            <a:bodyPr/>
            <a:lstStyle/>
            <a:p>
              <a:endParaRPr lang="en-US"/>
            </a:p>
          </p:txBody>
        </p:sp>
      </p:grpSp>
      <p:sp>
        <p:nvSpPr>
          <p:cNvPr id="31"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noProof="0" dirty="0" smtClean="0">
                <a:solidFill>
                  <a:schemeClr val="tx2"/>
                </a:solidFill>
                <a:latin typeface="+mj-lt"/>
                <a:ea typeface="+mj-ea"/>
                <a:cs typeface="+mj-cs"/>
              </a:rPr>
              <a:t>Expanded Surveillance Area</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33" name="Text Box 5"/>
          <p:cNvSpPr txBox="1">
            <a:spLocks noChangeArrowheads="1"/>
          </p:cNvSpPr>
          <p:nvPr/>
        </p:nvSpPr>
        <p:spPr bwMode="auto">
          <a:xfrm>
            <a:off x="4419600" y="4800600"/>
            <a:ext cx="20574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solidFill>
                  <a:srgbClr val="FF0000"/>
                </a:solidFill>
              </a:rPr>
              <a:t>Nolin Dam</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7" name="Rectangle 17"/>
          <p:cNvSpPr>
            <a:spLocks noChangeArrowheads="1"/>
          </p:cNvSpPr>
          <p:nvPr/>
        </p:nvSpPr>
        <p:spPr bwMode="auto">
          <a:xfrm>
            <a:off x="609600" y="1524000"/>
            <a:ext cx="8005482" cy="4343400"/>
          </a:xfrm>
          <a:prstGeom prst="rect">
            <a:avLst/>
          </a:prstGeom>
          <a:solidFill>
            <a:srgbClr val="86798F"/>
          </a:solidFill>
          <a:ln w="9525">
            <a:solidFill>
              <a:schemeClr val="tx1"/>
            </a:solidFill>
            <a:miter lim="800000"/>
            <a:headEnd/>
            <a:tailEnd/>
          </a:ln>
          <a:effectLst/>
        </p:spPr>
        <p:txBody>
          <a:bodyPr wrap="none" anchor="ctr"/>
          <a:lstStyle/>
          <a:p>
            <a:endParaRPr lang="en-US"/>
          </a:p>
        </p:txBody>
      </p:sp>
      <p:grpSp>
        <p:nvGrpSpPr>
          <p:cNvPr id="2" name="Group 3"/>
          <p:cNvGrpSpPr>
            <a:grpSpLocks noChangeAspect="1"/>
          </p:cNvGrpSpPr>
          <p:nvPr/>
        </p:nvGrpSpPr>
        <p:grpSpPr bwMode="auto">
          <a:xfrm>
            <a:off x="1233675" y="2124729"/>
            <a:ext cx="6282670" cy="3064156"/>
            <a:chOff x="476" y="1532"/>
            <a:chExt cx="4540" cy="2215"/>
          </a:xfrm>
        </p:grpSpPr>
        <p:sp>
          <p:nvSpPr>
            <p:cNvPr id="46084" name="Freeform 4"/>
            <p:cNvSpPr>
              <a:spLocks noChangeAspect="1"/>
            </p:cNvSpPr>
            <p:nvPr/>
          </p:nvSpPr>
          <p:spPr bwMode="auto">
            <a:xfrm>
              <a:off x="1030" y="1643"/>
              <a:ext cx="3654" cy="1550"/>
            </a:xfrm>
            <a:custGeom>
              <a:avLst/>
              <a:gdLst/>
              <a:ahLst/>
              <a:cxnLst>
                <a:cxn ang="0">
                  <a:pos x="1584" y="576"/>
                </a:cxn>
                <a:cxn ang="0">
                  <a:pos x="1296" y="528"/>
                </a:cxn>
                <a:cxn ang="0">
                  <a:pos x="1008" y="624"/>
                </a:cxn>
                <a:cxn ang="0">
                  <a:pos x="912" y="624"/>
                </a:cxn>
                <a:cxn ang="0">
                  <a:pos x="864" y="672"/>
                </a:cxn>
                <a:cxn ang="0">
                  <a:pos x="672" y="672"/>
                </a:cxn>
                <a:cxn ang="0">
                  <a:pos x="528" y="576"/>
                </a:cxn>
                <a:cxn ang="0">
                  <a:pos x="384" y="576"/>
                </a:cxn>
                <a:cxn ang="0">
                  <a:pos x="288" y="384"/>
                </a:cxn>
                <a:cxn ang="0">
                  <a:pos x="96" y="336"/>
                </a:cxn>
                <a:cxn ang="0">
                  <a:pos x="0" y="240"/>
                </a:cxn>
                <a:cxn ang="0">
                  <a:pos x="192" y="144"/>
                </a:cxn>
                <a:cxn ang="0">
                  <a:pos x="48" y="0"/>
                </a:cxn>
              </a:cxnLst>
              <a:rect l="0" t="0" r="r" b="b"/>
              <a:pathLst>
                <a:path w="1584" h="672">
                  <a:moveTo>
                    <a:pt x="1584" y="576"/>
                  </a:moveTo>
                  <a:lnTo>
                    <a:pt x="1296" y="528"/>
                  </a:lnTo>
                  <a:lnTo>
                    <a:pt x="1008" y="624"/>
                  </a:lnTo>
                  <a:lnTo>
                    <a:pt x="912" y="624"/>
                  </a:lnTo>
                  <a:lnTo>
                    <a:pt x="864" y="672"/>
                  </a:lnTo>
                  <a:lnTo>
                    <a:pt x="672" y="672"/>
                  </a:lnTo>
                  <a:lnTo>
                    <a:pt x="528" y="576"/>
                  </a:lnTo>
                  <a:lnTo>
                    <a:pt x="384" y="576"/>
                  </a:lnTo>
                  <a:lnTo>
                    <a:pt x="288" y="384"/>
                  </a:lnTo>
                  <a:lnTo>
                    <a:pt x="96" y="336"/>
                  </a:lnTo>
                  <a:lnTo>
                    <a:pt x="0" y="240"/>
                  </a:lnTo>
                  <a:lnTo>
                    <a:pt x="192" y="144"/>
                  </a:lnTo>
                  <a:lnTo>
                    <a:pt x="48" y="0"/>
                  </a:lnTo>
                </a:path>
              </a:pathLst>
            </a:custGeom>
            <a:noFill/>
            <a:ln w="38100">
              <a:solidFill>
                <a:srgbClr val="00FFFF"/>
              </a:solidFill>
              <a:round/>
              <a:headEnd/>
              <a:tailEnd/>
            </a:ln>
            <a:effectLst/>
          </p:spPr>
          <p:txBody>
            <a:bodyPr/>
            <a:lstStyle/>
            <a:p>
              <a:endParaRPr lang="en-US"/>
            </a:p>
          </p:txBody>
        </p:sp>
        <p:sp>
          <p:nvSpPr>
            <p:cNvPr id="46085" name="Freeform 5"/>
            <p:cNvSpPr>
              <a:spLocks noChangeAspect="1"/>
            </p:cNvSpPr>
            <p:nvPr/>
          </p:nvSpPr>
          <p:spPr bwMode="auto">
            <a:xfrm>
              <a:off x="2580" y="3193"/>
              <a:ext cx="775" cy="443"/>
            </a:xfrm>
            <a:custGeom>
              <a:avLst/>
              <a:gdLst/>
              <a:ahLst/>
              <a:cxnLst>
                <a:cxn ang="0">
                  <a:pos x="336" y="192"/>
                </a:cxn>
                <a:cxn ang="0">
                  <a:pos x="288" y="192"/>
                </a:cxn>
                <a:cxn ang="0">
                  <a:pos x="96" y="144"/>
                </a:cxn>
                <a:cxn ang="0">
                  <a:pos x="0" y="0"/>
                </a:cxn>
              </a:cxnLst>
              <a:rect l="0" t="0" r="r" b="b"/>
              <a:pathLst>
                <a:path w="336" h="192">
                  <a:moveTo>
                    <a:pt x="336" y="192"/>
                  </a:moveTo>
                  <a:lnTo>
                    <a:pt x="288" y="192"/>
                  </a:lnTo>
                  <a:lnTo>
                    <a:pt x="96" y="144"/>
                  </a:lnTo>
                  <a:lnTo>
                    <a:pt x="0" y="0"/>
                  </a:lnTo>
                </a:path>
              </a:pathLst>
            </a:custGeom>
            <a:noFill/>
            <a:ln w="38100">
              <a:solidFill>
                <a:srgbClr val="990000"/>
              </a:solidFill>
              <a:round/>
              <a:headEnd/>
              <a:tailEnd/>
            </a:ln>
            <a:effectLst/>
          </p:spPr>
          <p:txBody>
            <a:bodyPr/>
            <a:lstStyle/>
            <a:p>
              <a:endParaRPr lang="en-US"/>
            </a:p>
          </p:txBody>
        </p:sp>
        <p:sp>
          <p:nvSpPr>
            <p:cNvPr id="46086" name="Freeform 6"/>
            <p:cNvSpPr>
              <a:spLocks noChangeAspect="1"/>
            </p:cNvSpPr>
            <p:nvPr/>
          </p:nvSpPr>
          <p:spPr bwMode="auto">
            <a:xfrm>
              <a:off x="1694" y="2307"/>
              <a:ext cx="997" cy="332"/>
            </a:xfrm>
            <a:custGeom>
              <a:avLst/>
              <a:gdLst/>
              <a:ahLst/>
              <a:cxnLst>
                <a:cxn ang="0">
                  <a:pos x="432" y="0"/>
                </a:cxn>
                <a:cxn ang="0">
                  <a:pos x="336" y="48"/>
                </a:cxn>
                <a:cxn ang="0">
                  <a:pos x="192" y="48"/>
                </a:cxn>
                <a:cxn ang="0">
                  <a:pos x="144" y="144"/>
                </a:cxn>
                <a:cxn ang="0">
                  <a:pos x="0" y="96"/>
                </a:cxn>
              </a:cxnLst>
              <a:rect l="0" t="0" r="r" b="b"/>
              <a:pathLst>
                <a:path w="432" h="144">
                  <a:moveTo>
                    <a:pt x="432" y="0"/>
                  </a:moveTo>
                  <a:lnTo>
                    <a:pt x="336" y="48"/>
                  </a:lnTo>
                  <a:lnTo>
                    <a:pt x="192" y="48"/>
                  </a:lnTo>
                  <a:lnTo>
                    <a:pt x="144" y="144"/>
                  </a:lnTo>
                  <a:lnTo>
                    <a:pt x="0" y="96"/>
                  </a:lnTo>
                </a:path>
              </a:pathLst>
            </a:custGeom>
            <a:noFill/>
            <a:ln w="38100">
              <a:solidFill>
                <a:srgbClr val="FF6600"/>
              </a:solidFill>
              <a:round/>
              <a:headEnd/>
              <a:tailEnd/>
            </a:ln>
            <a:effectLst/>
          </p:spPr>
          <p:txBody>
            <a:bodyPr/>
            <a:lstStyle/>
            <a:p>
              <a:endParaRPr lang="en-US"/>
            </a:p>
          </p:txBody>
        </p:sp>
        <p:sp>
          <p:nvSpPr>
            <p:cNvPr id="46087" name="Line 7"/>
            <p:cNvSpPr>
              <a:spLocks noChangeAspect="1" noChangeShapeType="1"/>
            </p:cNvSpPr>
            <p:nvPr/>
          </p:nvSpPr>
          <p:spPr bwMode="auto">
            <a:xfrm flipH="1">
              <a:off x="2912" y="2750"/>
              <a:ext cx="222" cy="443"/>
            </a:xfrm>
            <a:prstGeom prst="line">
              <a:avLst/>
            </a:prstGeom>
            <a:noFill/>
            <a:ln w="38100">
              <a:solidFill>
                <a:srgbClr val="990000"/>
              </a:solidFill>
              <a:round/>
              <a:headEnd/>
              <a:tailEnd/>
            </a:ln>
            <a:effectLst/>
          </p:spPr>
          <p:txBody>
            <a:bodyPr/>
            <a:lstStyle/>
            <a:p>
              <a:endParaRPr lang="en-US"/>
            </a:p>
          </p:txBody>
        </p:sp>
        <p:sp>
          <p:nvSpPr>
            <p:cNvPr id="46088" name="Freeform 8"/>
            <p:cNvSpPr>
              <a:spLocks noChangeAspect="1"/>
            </p:cNvSpPr>
            <p:nvPr/>
          </p:nvSpPr>
          <p:spPr bwMode="auto">
            <a:xfrm>
              <a:off x="476" y="1532"/>
              <a:ext cx="1772" cy="443"/>
            </a:xfrm>
            <a:custGeom>
              <a:avLst/>
              <a:gdLst/>
              <a:ahLst/>
              <a:cxnLst>
                <a:cxn ang="0">
                  <a:pos x="768" y="0"/>
                </a:cxn>
                <a:cxn ang="0">
                  <a:pos x="576" y="96"/>
                </a:cxn>
                <a:cxn ang="0">
                  <a:pos x="528" y="192"/>
                </a:cxn>
                <a:cxn ang="0">
                  <a:pos x="480" y="96"/>
                </a:cxn>
                <a:cxn ang="0">
                  <a:pos x="288" y="48"/>
                </a:cxn>
                <a:cxn ang="0">
                  <a:pos x="0" y="96"/>
                </a:cxn>
              </a:cxnLst>
              <a:rect l="0" t="0" r="r" b="b"/>
              <a:pathLst>
                <a:path w="768" h="192">
                  <a:moveTo>
                    <a:pt x="768" y="0"/>
                  </a:moveTo>
                  <a:lnTo>
                    <a:pt x="576" y="96"/>
                  </a:lnTo>
                  <a:lnTo>
                    <a:pt x="528" y="192"/>
                  </a:lnTo>
                  <a:lnTo>
                    <a:pt x="480" y="96"/>
                  </a:lnTo>
                  <a:lnTo>
                    <a:pt x="288" y="48"/>
                  </a:lnTo>
                  <a:lnTo>
                    <a:pt x="0" y="96"/>
                  </a:lnTo>
                </a:path>
              </a:pathLst>
            </a:custGeom>
            <a:noFill/>
            <a:ln w="38100">
              <a:solidFill>
                <a:srgbClr val="990000"/>
              </a:solidFill>
              <a:round/>
              <a:headEnd/>
              <a:tailEnd/>
            </a:ln>
            <a:effectLst/>
          </p:spPr>
          <p:txBody>
            <a:bodyPr/>
            <a:lstStyle/>
            <a:p>
              <a:endParaRPr lang="en-US"/>
            </a:p>
          </p:txBody>
        </p:sp>
        <p:sp>
          <p:nvSpPr>
            <p:cNvPr id="46089" name="Oval 9"/>
            <p:cNvSpPr>
              <a:spLocks noChangeAspect="1" noChangeArrowheads="1"/>
            </p:cNvSpPr>
            <p:nvPr/>
          </p:nvSpPr>
          <p:spPr bwMode="auto">
            <a:xfrm rot="19800000">
              <a:off x="2578" y="2171"/>
              <a:ext cx="332" cy="222"/>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46090" name="Oval 10"/>
            <p:cNvSpPr>
              <a:spLocks noChangeAspect="1" noChangeArrowheads="1"/>
            </p:cNvSpPr>
            <p:nvPr/>
          </p:nvSpPr>
          <p:spPr bwMode="auto">
            <a:xfrm>
              <a:off x="3355" y="3526"/>
              <a:ext cx="332" cy="221"/>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46091" name="Oval 11"/>
            <p:cNvSpPr>
              <a:spLocks noChangeAspect="1" noChangeArrowheads="1"/>
            </p:cNvSpPr>
            <p:nvPr/>
          </p:nvSpPr>
          <p:spPr bwMode="auto">
            <a:xfrm rot="18000000">
              <a:off x="3022" y="2529"/>
              <a:ext cx="333" cy="222"/>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46092" name="Oval 12"/>
            <p:cNvSpPr>
              <a:spLocks noChangeAspect="1" noChangeArrowheads="1"/>
            </p:cNvSpPr>
            <p:nvPr/>
          </p:nvSpPr>
          <p:spPr bwMode="auto">
            <a:xfrm>
              <a:off x="4684" y="2861"/>
              <a:ext cx="332" cy="222"/>
            </a:xfrm>
            <a:prstGeom prst="ellipse">
              <a:avLst/>
            </a:prstGeom>
            <a:solidFill>
              <a:srgbClr val="00FFFF"/>
            </a:solidFill>
            <a:ln w="9525">
              <a:solidFill>
                <a:srgbClr val="00FFFF"/>
              </a:solidFill>
              <a:round/>
              <a:headEnd/>
              <a:tailEnd/>
            </a:ln>
            <a:effectLst/>
          </p:spPr>
          <p:txBody>
            <a:bodyPr wrap="none" anchor="ctr"/>
            <a:lstStyle/>
            <a:p>
              <a:endParaRPr lang="en-US"/>
            </a:p>
          </p:txBody>
        </p:sp>
      </p:grpSp>
      <p:sp>
        <p:nvSpPr>
          <p:cNvPr id="46093" name="Text Box 13"/>
          <p:cNvSpPr txBox="1">
            <a:spLocks noChangeArrowheads="1"/>
          </p:cNvSpPr>
          <p:nvPr/>
        </p:nvSpPr>
        <p:spPr bwMode="auto">
          <a:xfrm>
            <a:off x="3684496" y="2645429"/>
            <a:ext cx="1703290" cy="369332"/>
          </a:xfrm>
          <a:prstGeom prst="rect">
            <a:avLst/>
          </a:prstGeom>
          <a:noFill/>
          <a:ln w="9525">
            <a:noFill/>
            <a:miter lim="800000"/>
            <a:headEnd/>
            <a:tailEnd/>
          </a:ln>
          <a:effectLst/>
        </p:spPr>
        <p:txBody>
          <a:bodyPr wrap="square">
            <a:spAutoFit/>
          </a:bodyPr>
          <a:lstStyle/>
          <a:p>
            <a:pPr algn="ctr">
              <a:spcBef>
                <a:spcPct val="50000"/>
              </a:spcBef>
            </a:pPr>
            <a:r>
              <a:rPr lang="en-US" b="1"/>
              <a:t>Reservoir A</a:t>
            </a:r>
          </a:p>
        </p:txBody>
      </p:sp>
      <p:sp>
        <p:nvSpPr>
          <p:cNvPr id="46094" name="Text Box 14"/>
          <p:cNvSpPr txBox="1">
            <a:spLocks noChangeArrowheads="1"/>
          </p:cNvSpPr>
          <p:nvPr/>
        </p:nvSpPr>
        <p:spPr bwMode="auto">
          <a:xfrm>
            <a:off x="4598896" y="3102629"/>
            <a:ext cx="1703290" cy="369332"/>
          </a:xfrm>
          <a:prstGeom prst="rect">
            <a:avLst/>
          </a:prstGeom>
          <a:noFill/>
          <a:ln w="9525">
            <a:noFill/>
            <a:miter lim="800000"/>
            <a:headEnd/>
            <a:tailEnd/>
          </a:ln>
          <a:effectLst/>
        </p:spPr>
        <p:txBody>
          <a:bodyPr wrap="square">
            <a:spAutoFit/>
          </a:bodyPr>
          <a:lstStyle/>
          <a:p>
            <a:pPr algn="ctr">
              <a:spcBef>
                <a:spcPct val="50000"/>
              </a:spcBef>
            </a:pPr>
            <a:r>
              <a:rPr lang="en-US" b="1"/>
              <a:t>Reservoir B</a:t>
            </a:r>
          </a:p>
        </p:txBody>
      </p:sp>
      <p:sp>
        <p:nvSpPr>
          <p:cNvPr id="46095" name="Text Box 15"/>
          <p:cNvSpPr txBox="1">
            <a:spLocks noChangeArrowheads="1"/>
          </p:cNvSpPr>
          <p:nvPr/>
        </p:nvSpPr>
        <p:spPr bwMode="auto">
          <a:xfrm>
            <a:off x="6580096" y="3559829"/>
            <a:ext cx="1703290" cy="369332"/>
          </a:xfrm>
          <a:prstGeom prst="rect">
            <a:avLst/>
          </a:prstGeom>
          <a:noFill/>
          <a:ln w="9525">
            <a:noFill/>
            <a:miter lim="800000"/>
            <a:headEnd/>
            <a:tailEnd/>
          </a:ln>
          <a:effectLst/>
        </p:spPr>
        <p:txBody>
          <a:bodyPr wrap="square">
            <a:spAutoFit/>
          </a:bodyPr>
          <a:lstStyle/>
          <a:p>
            <a:pPr algn="ctr">
              <a:spcBef>
                <a:spcPct val="50000"/>
              </a:spcBef>
            </a:pPr>
            <a:r>
              <a:rPr lang="en-US" b="1"/>
              <a:t>Reservoir C</a:t>
            </a:r>
          </a:p>
        </p:txBody>
      </p:sp>
      <p:sp>
        <p:nvSpPr>
          <p:cNvPr id="46096" name="Text Box 16"/>
          <p:cNvSpPr txBox="1">
            <a:spLocks noChangeArrowheads="1"/>
          </p:cNvSpPr>
          <p:nvPr/>
        </p:nvSpPr>
        <p:spPr bwMode="auto">
          <a:xfrm>
            <a:off x="4572000" y="5181600"/>
            <a:ext cx="1703290" cy="369332"/>
          </a:xfrm>
          <a:prstGeom prst="rect">
            <a:avLst/>
          </a:prstGeom>
          <a:noFill/>
          <a:ln w="9525">
            <a:noFill/>
            <a:miter lim="800000"/>
            <a:headEnd/>
            <a:tailEnd/>
          </a:ln>
          <a:effectLst/>
        </p:spPr>
        <p:txBody>
          <a:bodyPr wrap="square">
            <a:spAutoFit/>
          </a:bodyPr>
          <a:lstStyle/>
          <a:p>
            <a:pPr algn="ctr">
              <a:spcBef>
                <a:spcPct val="50000"/>
              </a:spcBef>
            </a:pPr>
            <a:r>
              <a:rPr lang="en-US" b="1" dirty="0"/>
              <a:t>Reservoir D</a:t>
            </a:r>
          </a:p>
        </p:txBody>
      </p:sp>
      <p:sp>
        <p:nvSpPr>
          <p:cNvPr id="18"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mj-lt"/>
                <a:ea typeface="+mj-ea"/>
                <a:cs typeface="+mj-cs"/>
              </a:rPr>
              <a:t>System Operational Changes and Cross-Training of Regional Project Staff</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IMGP1211"/>
          <p:cNvPicPr>
            <a:picLocks noChangeAspect="1" noChangeArrowheads="1"/>
          </p:cNvPicPr>
          <p:nvPr/>
        </p:nvPicPr>
        <p:blipFill>
          <a:blip r:embed="rId2" cstate="print"/>
          <a:srcRect/>
          <a:stretch>
            <a:fillRect/>
          </a:stretch>
        </p:blipFill>
        <p:spPr bwMode="auto">
          <a:xfrm>
            <a:off x="1295400" y="1505357"/>
            <a:ext cx="6705600" cy="5017274"/>
          </a:xfrm>
          <a:prstGeom prst="rect">
            <a:avLst/>
          </a:prstGeom>
          <a:noFill/>
          <a:ln w="9525">
            <a:solidFill>
              <a:schemeClr val="tx1"/>
            </a:solidFill>
            <a:miter lim="800000"/>
            <a:headEnd/>
            <a:tailEnd/>
          </a:ln>
        </p:spPr>
      </p:pic>
      <p:sp>
        <p:nvSpPr>
          <p:cNvPr id="54276" name="Oval 4"/>
          <p:cNvSpPr>
            <a:spLocks noChangeArrowheads="1"/>
          </p:cNvSpPr>
          <p:nvPr/>
        </p:nvSpPr>
        <p:spPr bwMode="auto">
          <a:xfrm rot="-867405">
            <a:off x="1721005" y="3367668"/>
            <a:ext cx="5397190" cy="1799064"/>
          </a:xfrm>
          <a:prstGeom prst="ellipse">
            <a:avLst/>
          </a:prstGeom>
          <a:noFill/>
          <a:ln w="57150">
            <a:solidFill>
              <a:schemeClr val="tx1"/>
            </a:solidFill>
            <a:round/>
            <a:headEnd/>
            <a:tailEnd/>
          </a:ln>
          <a:effectLst/>
        </p:spPr>
        <p:txBody>
          <a:bodyPr wrap="none" anchor="ctr"/>
          <a:lstStyle/>
          <a:p>
            <a:endParaRPr lang="en-US"/>
          </a:p>
        </p:txBody>
      </p:sp>
      <p:sp>
        <p:nvSpPr>
          <p:cNvPr id="6"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noProof="0" dirty="0" smtClean="0">
                <a:solidFill>
                  <a:schemeClr val="tx2"/>
                </a:solidFill>
                <a:latin typeface="+mj-lt"/>
                <a:ea typeface="+mj-ea"/>
                <a:cs typeface="+mj-cs"/>
              </a:rPr>
              <a:t>Review Clearing Limits – Ability to Detect</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Text Box 5"/>
          <p:cNvSpPr txBox="1">
            <a:spLocks noChangeArrowheads="1"/>
          </p:cNvSpPr>
          <p:nvPr/>
        </p:nvSpPr>
        <p:spPr bwMode="auto">
          <a:xfrm>
            <a:off x="5334929" y="5545710"/>
            <a:ext cx="2207942" cy="461665"/>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t>Nolin Dam</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Vegetation </a:t>
            </a:r>
            <a:r>
              <a:rPr lang="en-US" sz="4000" dirty="0" smtClean="0"/>
              <a:t>Removal</a:t>
            </a:r>
            <a:endParaRPr lang="en-US" sz="4000" dirty="0"/>
          </a:p>
        </p:txBody>
      </p:sp>
      <p:pic>
        <p:nvPicPr>
          <p:cNvPr id="15" name="Picture 14" descr="DSC00043.JPG"/>
          <p:cNvPicPr>
            <a:picLocks noChangeAspect="1"/>
          </p:cNvPicPr>
          <p:nvPr/>
        </p:nvPicPr>
        <p:blipFill>
          <a:blip r:embed="rId3" cstate="screen"/>
          <a:stretch>
            <a:fillRect/>
          </a:stretch>
        </p:blipFill>
        <p:spPr>
          <a:xfrm>
            <a:off x="0" y="1828800"/>
            <a:ext cx="4267200" cy="3295650"/>
          </a:xfrm>
          <a:prstGeom prst="rect">
            <a:avLst/>
          </a:prstGeom>
          <a:ln w="19050">
            <a:solidFill>
              <a:schemeClr val="tx1"/>
            </a:solidFill>
          </a:ln>
        </p:spPr>
      </p:pic>
      <p:pic>
        <p:nvPicPr>
          <p:cNvPr id="16" name="Picture 15" descr="DSCN0075.JPG"/>
          <p:cNvPicPr>
            <a:picLocks noChangeAspect="1"/>
          </p:cNvPicPr>
          <p:nvPr/>
        </p:nvPicPr>
        <p:blipFill>
          <a:blip r:embed="rId4" cstate="screen"/>
          <a:stretch>
            <a:fillRect/>
          </a:stretch>
        </p:blipFill>
        <p:spPr>
          <a:xfrm>
            <a:off x="4343400" y="3257550"/>
            <a:ext cx="4800600" cy="3600450"/>
          </a:xfrm>
          <a:prstGeom prst="rect">
            <a:avLst/>
          </a:prstGeom>
          <a:ln w="19050">
            <a:solidFill>
              <a:schemeClr val="tx1"/>
            </a:solidFill>
          </a:ln>
        </p:spPr>
      </p:pic>
      <p:sp>
        <p:nvSpPr>
          <p:cNvPr id="6" name="TextBox 5"/>
          <p:cNvSpPr txBox="1"/>
          <p:nvPr/>
        </p:nvSpPr>
        <p:spPr>
          <a:xfrm>
            <a:off x="762000" y="5181600"/>
            <a:ext cx="2743200" cy="461665"/>
          </a:xfrm>
          <a:prstGeom prst="rect">
            <a:avLst/>
          </a:prstGeom>
          <a:noFill/>
        </p:spPr>
        <p:txBody>
          <a:bodyPr wrap="square" rtlCol="0">
            <a:spAutoFit/>
          </a:bodyPr>
          <a:lstStyle/>
          <a:p>
            <a:pPr algn="ctr"/>
            <a:r>
              <a:rPr lang="en-US" sz="2400" dirty="0" smtClean="0"/>
              <a:t>Lewisville Dam</a:t>
            </a:r>
            <a:endParaRPr lang="en-US" sz="2400" dirty="0"/>
          </a:p>
        </p:txBody>
      </p:sp>
      <p:sp>
        <p:nvSpPr>
          <p:cNvPr id="7" name="TextBox 6"/>
          <p:cNvSpPr txBox="1"/>
          <p:nvPr/>
        </p:nvSpPr>
        <p:spPr>
          <a:xfrm>
            <a:off x="5410200" y="2743200"/>
            <a:ext cx="2743200" cy="461665"/>
          </a:xfrm>
          <a:prstGeom prst="rect">
            <a:avLst/>
          </a:prstGeom>
          <a:noFill/>
        </p:spPr>
        <p:txBody>
          <a:bodyPr wrap="square" rtlCol="0">
            <a:spAutoFit/>
          </a:bodyPr>
          <a:lstStyle/>
          <a:p>
            <a:pPr algn="ctr"/>
            <a:r>
              <a:rPr lang="en-US" sz="2400" dirty="0" smtClean="0"/>
              <a:t>Proctor Dam</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Surveillance </a:t>
            </a:r>
            <a:r>
              <a:rPr lang="en-US" sz="4000" dirty="0" smtClean="0"/>
              <a:t>and </a:t>
            </a:r>
            <a:r>
              <a:rPr lang="en-US" sz="4000" dirty="0" smtClean="0"/>
              <a:t>Monitoring</a:t>
            </a:r>
            <a:endParaRPr lang="en-US" sz="4000" dirty="0"/>
          </a:p>
        </p:txBody>
      </p:sp>
      <p:pic>
        <p:nvPicPr>
          <p:cNvPr id="4" name="Picture 4" descr="\\Swt-fs-cad\damsafety\Pine Creek\Photos 7-30-2010\DSC01725.JPG"/>
          <p:cNvPicPr>
            <a:picLocks noGrp="1" noChangeAspect="1" noChangeArrowheads="1"/>
          </p:cNvPicPr>
          <p:nvPr>
            <p:ph sz="half" idx="2"/>
          </p:nvPr>
        </p:nvPicPr>
        <p:blipFill>
          <a:blip r:embed="rId3" cstate="print"/>
          <a:stretch>
            <a:fillRect/>
          </a:stretch>
        </p:blipFill>
        <p:spPr bwMode="auto">
          <a:xfrm>
            <a:off x="231978" y="1717129"/>
            <a:ext cx="4263822" cy="3195142"/>
          </a:xfrm>
          <a:prstGeom prst="rect">
            <a:avLst/>
          </a:prstGeom>
          <a:noFill/>
          <a:ln w="19050">
            <a:solidFill>
              <a:schemeClr val="tx1"/>
            </a:solidFill>
            <a:miter lim="800000"/>
            <a:headEnd/>
            <a:tailEnd/>
          </a:ln>
        </p:spPr>
      </p:pic>
      <p:sp>
        <p:nvSpPr>
          <p:cNvPr id="7" name="Content Placeholder 6"/>
          <p:cNvSpPr>
            <a:spLocks noGrp="1"/>
          </p:cNvSpPr>
          <p:nvPr>
            <p:ph sz="quarter" idx="4"/>
          </p:nvPr>
        </p:nvSpPr>
        <p:spPr>
          <a:xfrm>
            <a:off x="4572000" y="2514600"/>
            <a:ext cx="4267200" cy="3692525"/>
          </a:xfrm>
        </p:spPr>
        <p:txBody>
          <a:bodyPr/>
          <a:lstStyle/>
          <a:p>
            <a:r>
              <a:rPr lang="en-US" dirty="0" smtClean="0"/>
              <a:t>Provides potential for earlier detection of problem</a:t>
            </a:r>
          </a:p>
          <a:p>
            <a:r>
              <a:rPr lang="en-US" dirty="0" smtClean="0"/>
              <a:t>Potentially allows more time to implement EAP and reduce consequences</a:t>
            </a:r>
          </a:p>
          <a:p>
            <a:r>
              <a:rPr lang="en-US" dirty="0" smtClean="0"/>
              <a:t>Should be focused on failure modes</a:t>
            </a:r>
          </a:p>
          <a:p>
            <a:r>
              <a:rPr lang="en-US" dirty="0" smtClean="0"/>
              <a:t>Do NOT just use existing monitoring schedule</a:t>
            </a:r>
            <a:endParaRPr lang="en-US" dirty="0"/>
          </a:p>
        </p:txBody>
      </p:sp>
      <p:pic>
        <p:nvPicPr>
          <p:cNvPr id="1026" name="Picture 2" descr="C:\Documents and Settings\Q0RMCJRD\Local Settings\Temporary Internet Files\Content.IE5\R625K9US\MP900321206[1].jpg"/>
          <p:cNvPicPr>
            <a:picLocks noChangeAspect="1" noChangeArrowheads="1"/>
          </p:cNvPicPr>
          <p:nvPr/>
        </p:nvPicPr>
        <p:blipFill>
          <a:blip r:embed="rId4" cstate="print"/>
          <a:srcRect/>
          <a:stretch>
            <a:fillRect/>
          </a:stretch>
        </p:blipFill>
        <p:spPr bwMode="auto">
          <a:xfrm>
            <a:off x="7924800" y="1143000"/>
            <a:ext cx="990600" cy="138869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DSCF0002"/>
          <p:cNvPicPr>
            <a:picLocks noChangeAspect="1" noChangeArrowheads="1"/>
          </p:cNvPicPr>
          <p:nvPr/>
        </p:nvPicPr>
        <p:blipFill>
          <a:blip r:embed="rId3" cstate="print"/>
          <a:srcRect/>
          <a:stretch>
            <a:fillRect/>
          </a:stretch>
        </p:blipFill>
        <p:spPr bwMode="auto">
          <a:xfrm>
            <a:off x="1066800" y="4419600"/>
            <a:ext cx="1992313" cy="1825625"/>
          </a:xfrm>
          <a:prstGeom prst="rect">
            <a:avLst/>
          </a:prstGeom>
          <a:noFill/>
        </p:spPr>
      </p:pic>
      <p:pic>
        <p:nvPicPr>
          <p:cNvPr id="55301" name="Picture 5" descr="DSCF0014"/>
          <p:cNvPicPr>
            <a:picLocks noChangeAspect="1" noChangeArrowheads="1"/>
          </p:cNvPicPr>
          <p:nvPr/>
        </p:nvPicPr>
        <p:blipFill>
          <a:blip r:embed="rId4" cstate="print"/>
          <a:srcRect/>
          <a:stretch>
            <a:fillRect/>
          </a:stretch>
        </p:blipFill>
        <p:spPr bwMode="auto">
          <a:xfrm>
            <a:off x="5257800" y="1981200"/>
            <a:ext cx="2770188" cy="2284413"/>
          </a:xfrm>
          <a:prstGeom prst="rect">
            <a:avLst/>
          </a:prstGeom>
          <a:noFill/>
        </p:spPr>
      </p:pic>
      <p:pic>
        <p:nvPicPr>
          <p:cNvPr id="55302" name="Picture 6" descr="IMG_1714"/>
          <p:cNvPicPr>
            <a:picLocks noChangeAspect="1" noChangeArrowheads="1"/>
          </p:cNvPicPr>
          <p:nvPr/>
        </p:nvPicPr>
        <p:blipFill>
          <a:blip r:embed="rId5" cstate="print"/>
          <a:srcRect/>
          <a:stretch>
            <a:fillRect/>
          </a:stretch>
        </p:blipFill>
        <p:spPr bwMode="auto">
          <a:xfrm>
            <a:off x="3200400" y="4419600"/>
            <a:ext cx="2439988" cy="1830388"/>
          </a:xfrm>
          <a:prstGeom prst="rect">
            <a:avLst/>
          </a:prstGeom>
          <a:noFill/>
        </p:spPr>
      </p:pic>
      <p:pic>
        <p:nvPicPr>
          <p:cNvPr id="55303" name="Picture 7" descr="IMG_0282"/>
          <p:cNvPicPr>
            <a:picLocks noChangeAspect="1" noChangeArrowheads="1"/>
          </p:cNvPicPr>
          <p:nvPr/>
        </p:nvPicPr>
        <p:blipFill>
          <a:blip r:embed="rId6" cstate="print"/>
          <a:srcRect/>
          <a:stretch>
            <a:fillRect/>
          </a:stretch>
        </p:blipFill>
        <p:spPr bwMode="auto">
          <a:xfrm>
            <a:off x="1066800" y="1981200"/>
            <a:ext cx="2705100" cy="2286000"/>
          </a:xfrm>
          <a:prstGeom prst="rect">
            <a:avLst/>
          </a:prstGeom>
          <a:noFill/>
        </p:spPr>
      </p:pic>
      <p:pic>
        <p:nvPicPr>
          <p:cNvPr id="55304" name="Picture 8"/>
          <p:cNvPicPr>
            <a:picLocks noChangeAspect="1" noChangeArrowheads="1"/>
          </p:cNvPicPr>
          <p:nvPr/>
        </p:nvPicPr>
        <p:blipFill>
          <a:blip r:embed="rId7" cstate="print"/>
          <a:srcRect/>
          <a:stretch>
            <a:fillRect/>
          </a:stretch>
        </p:blipFill>
        <p:spPr bwMode="auto">
          <a:xfrm>
            <a:off x="3886200" y="1981200"/>
            <a:ext cx="1233488" cy="2286000"/>
          </a:xfrm>
          <a:prstGeom prst="rect">
            <a:avLst/>
          </a:prstGeom>
          <a:noFill/>
          <a:ln w="9525">
            <a:noFill/>
            <a:miter lim="800000"/>
            <a:headEnd/>
            <a:tailEnd/>
          </a:ln>
          <a:effectLst/>
        </p:spPr>
      </p:pic>
      <p:pic>
        <p:nvPicPr>
          <p:cNvPr id="55305" name="Picture 9"/>
          <p:cNvPicPr>
            <a:picLocks noChangeAspect="1" noChangeArrowheads="1"/>
          </p:cNvPicPr>
          <p:nvPr/>
        </p:nvPicPr>
        <p:blipFill>
          <a:blip r:embed="rId8" cstate="print"/>
          <a:srcRect/>
          <a:stretch>
            <a:fillRect/>
          </a:stretch>
        </p:blipFill>
        <p:spPr bwMode="auto">
          <a:xfrm>
            <a:off x="5791200" y="4419600"/>
            <a:ext cx="2239963" cy="1825625"/>
          </a:xfrm>
          <a:prstGeom prst="rect">
            <a:avLst/>
          </a:prstGeom>
          <a:noFill/>
          <a:ln w="9525">
            <a:noFill/>
            <a:miter lim="800000"/>
            <a:headEnd/>
            <a:tailEnd/>
          </a:ln>
          <a:effectLst/>
        </p:spPr>
      </p:pic>
      <p:sp>
        <p:nvSpPr>
          <p:cNvPr id="9"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Instrumentation</a:t>
            </a:r>
            <a:r>
              <a:rPr kumimoji="0" lang="en-US" sz="4000" b="0" i="0" u="none" strike="noStrike" kern="0" cap="none" spc="0" normalizeH="0" baseline="0" noProof="0" dirty="0" smtClean="0">
                <a:ln>
                  <a:noFill/>
                </a:ln>
                <a:solidFill>
                  <a:schemeClr val="tx2"/>
                </a:solidFill>
                <a:effectLst/>
                <a:uLnTx/>
                <a:uFillTx/>
                <a:latin typeface="+mj-lt"/>
                <a:ea typeface="+mj-ea"/>
                <a:cs typeface="+mj-cs"/>
              </a:rPr>
              <a:t> Review - Heightened Monitoring</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457200" y="1600200"/>
            <a:ext cx="8229600" cy="48006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a:t>An adequate instrumentation and monitoring system is required by the Federal Guidelines for Dam Safety as well as by good engineering </a:t>
            </a:r>
            <a:r>
              <a:rPr lang="en-US" sz="2400" dirty="0" smtClean="0"/>
              <a:t>practice in order to:</a:t>
            </a:r>
          </a:p>
          <a:p>
            <a:pPr lvl="1">
              <a:spcBef>
                <a:spcPct val="0"/>
              </a:spcBef>
              <a:buFont typeface="Wingdings" pitchFamily="2" charset="2"/>
              <a:buChar char="§"/>
            </a:pPr>
            <a:endParaRPr lang="en-US" sz="2400" dirty="0" smtClean="0"/>
          </a:p>
          <a:p>
            <a:pPr lvl="1">
              <a:spcBef>
                <a:spcPct val="0"/>
              </a:spcBef>
              <a:buFont typeface="Wingdings" pitchFamily="2" charset="2"/>
              <a:buChar char="§"/>
            </a:pPr>
            <a:r>
              <a:rPr lang="en-US" sz="2400" dirty="0" smtClean="0"/>
              <a:t>Provide </a:t>
            </a:r>
            <a:r>
              <a:rPr lang="en-US" sz="2400" dirty="0"/>
              <a:t>data to validate design </a:t>
            </a:r>
            <a:r>
              <a:rPr lang="en-US" sz="2400" dirty="0" smtClean="0"/>
              <a:t>assumptions</a:t>
            </a:r>
            <a:endParaRPr lang="en-US" sz="2400" dirty="0"/>
          </a:p>
          <a:p>
            <a:pPr lvl="1">
              <a:spcBef>
                <a:spcPct val="0"/>
              </a:spcBef>
              <a:buFont typeface="Wingdings" pitchFamily="2" charset="2"/>
              <a:buChar char="§"/>
            </a:pPr>
            <a:endParaRPr lang="en-US" sz="2400" dirty="0" smtClean="0"/>
          </a:p>
          <a:p>
            <a:pPr lvl="1">
              <a:spcBef>
                <a:spcPct val="0"/>
              </a:spcBef>
              <a:buFont typeface="Wingdings" pitchFamily="2" charset="2"/>
              <a:buChar char="§"/>
            </a:pPr>
            <a:r>
              <a:rPr lang="en-US" sz="2400" dirty="0" smtClean="0"/>
              <a:t>Provide </a:t>
            </a:r>
            <a:r>
              <a:rPr lang="en-US" sz="2400" dirty="0"/>
              <a:t>information on the continuing behavior of the water control </a:t>
            </a:r>
            <a:r>
              <a:rPr lang="en-US" sz="2400" dirty="0" smtClean="0"/>
              <a:t>structure</a:t>
            </a:r>
            <a:endParaRPr lang="en-US" sz="2400" dirty="0"/>
          </a:p>
          <a:p>
            <a:pPr lvl="1">
              <a:spcBef>
                <a:spcPct val="0"/>
              </a:spcBef>
              <a:buFont typeface="Wingdings" pitchFamily="2" charset="2"/>
              <a:buChar char="§"/>
            </a:pPr>
            <a:endParaRPr lang="en-US" sz="2400" dirty="0" smtClean="0"/>
          </a:p>
          <a:p>
            <a:pPr lvl="1">
              <a:spcBef>
                <a:spcPct val="0"/>
              </a:spcBef>
              <a:buFont typeface="Wingdings" pitchFamily="2" charset="2"/>
              <a:buChar char="§"/>
            </a:pPr>
            <a:r>
              <a:rPr lang="en-US" sz="2400" dirty="0" smtClean="0"/>
              <a:t>Observe </a:t>
            </a:r>
            <a:r>
              <a:rPr lang="en-US" sz="2400" dirty="0"/>
              <a:t>the performance of critical </a:t>
            </a:r>
            <a:r>
              <a:rPr lang="en-US" sz="2400" dirty="0" smtClean="0"/>
              <a:t>features</a:t>
            </a:r>
            <a:endParaRPr lang="en-US" sz="2400" dirty="0"/>
          </a:p>
          <a:p>
            <a:pPr lvl="1">
              <a:spcBef>
                <a:spcPct val="0"/>
              </a:spcBef>
              <a:buFont typeface="Wingdings" pitchFamily="2" charset="2"/>
              <a:buChar char="§"/>
            </a:pPr>
            <a:endParaRPr lang="en-US" sz="2400" dirty="0" smtClean="0"/>
          </a:p>
          <a:p>
            <a:pPr lvl="1">
              <a:spcBef>
                <a:spcPct val="0"/>
              </a:spcBef>
              <a:buFont typeface="Wingdings" pitchFamily="2" charset="2"/>
              <a:buChar char="§"/>
            </a:pPr>
            <a:r>
              <a:rPr lang="en-US" sz="2400" dirty="0" smtClean="0"/>
              <a:t>Advance </a:t>
            </a:r>
            <a:r>
              <a:rPr lang="en-US" sz="2400" dirty="0"/>
              <a:t>the state-of-art of dam </a:t>
            </a:r>
            <a:r>
              <a:rPr lang="en-US" sz="2400" dirty="0" smtClean="0"/>
              <a:t>engineering</a:t>
            </a:r>
            <a:endParaRPr lang="en-US" sz="2400" dirty="0"/>
          </a:p>
        </p:txBody>
      </p:sp>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Monitoring Principles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a:stretch>
            <a:fillRect/>
          </a:stretch>
        </p:blipFill>
        <p:spPr bwMode="auto">
          <a:xfrm>
            <a:off x="3346450" y="425450"/>
            <a:ext cx="5797550" cy="6432550"/>
          </a:xfrm>
          <a:prstGeom prst="rect">
            <a:avLst/>
          </a:prstGeom>
          <a:noFill/>
          <a:ln w="9525" algn="ctr">
            <a:noFill/>
            <a:miter lim="800000"/>
            <a:headEnd/>
            <a:tailEnd/>
          </a:ln>
          <a:effectLst/>
        </p:spPr>
      </p:pic>
      <p:sp>
        <p:nvSpPr>
          <p:cNvPr id="21509" name="Text Box 5"/>
          <p:cNvSpPr txBox="1">
            <a:spLocks noChangeArrowheads="1"/>
          </p:cNvSpPr>
          <p:nvPr/>
        </p:nvSpPr>
        <p:spPr bwMode="auto">
          <a:xfrm>
            <a:off x="152400" y="457200"/>
            <a:ext cx="3048000" cy="1569660"/>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ea typeface="ＭＳ Ｐゴシック" pitchFamily="34" charset="-128"/>
              </a:rPr>
              <a:t>USACE Dam </a:t>
            </a:r>
            <a:r>
              <a:rPr lang="en-US" sz="2400" b="1" dirty="0">
                <a:ea typeface="ＭＳ Ｐゴシック" pitchFamily="34" charset="-128"/>
              </a:rPr>
              <a:t>Safety Portfolio Risk Management Process</a:t>
            </a:r>
          </a:p>
        </p:txBody>
      </p:sp>
      <p:sp>
        <p:nvSpPr>
          <p:cNvPr id="21510" name="AutoShape 6"/>
          <p:cNvSpPr>
            <a:spLocks noChangeArrowheads="1"/>
          </p:cNvSpPr>
          <p:nvPr/>
        </p:nvSpPr>
        <p:spPr bwMode="auto">
          <a:xfrm>
            <a:off x="609600" y="2743200"/>
            <a:ext cx="2057400" cy="838200"/>
          </a:xfrm>
          <a:prstGeom prst="wedgeRectCallout">
            <a:avLst>
              <a:gd name="adj1" fmla="val 89628"/>
              <a:gd name="adj2" fmla="val -118143"/>
            </a:avLst>
          </a:prstGeom>
          <a:solidFill>
            <a:srgbClr val="FFFF00"/>
          </a:solidFill>
          <a:ln w="38100">
            <a:solidFill>
              <a:schemeClr val="tx1"/>
            </a:solidFill>
            <a:miter lim="800000"/>
            <a:headEnd/>
            <a:tailEnd/>
          </a:ln>
          <a:effectLst/>
        </p:spPr>
        <p:txBody>
          <a:bodyPr/>
          <a:lstStyle/>
          <a:p>
            <a:pPr algn="ctr"/>
            <a:r>
              <a:rPr lang="en-US" sz="2400" dirty="0">
                <a:latin typeface="Tahoma" pitchFamily="34" charset="0"/>
                <a:ea typeface="ＭＳ Ｐゴシック" pitchFamily="34" charset="-128"/>
              </a:rPr>
              <a:t>Develop</a:t>
            </a:r>
          </a:p>
          <a:p>
            <a:pPr algn="ctr"/>
            <a:r>
              <a:rPr lang="en-US" sz="2400" dirty="0">
                <a:latin typeface="Tahoma" pitchFamily="34" charset="0"/>
                <a:ea typeface="ＭＳ Ｐゴシック" pitchFamily="34" charset="-128"/>
              </a:rPr>
              <a:t>IRRMP</a:t>
            </a:r>
          </a:p>
        </p:txBody>
      </p:sp>
      <p:sp>
        <p:nvSpPr>
          <p:cNvPr id="21511" name="Oval 7"/>
          <p:cNvSpPr>
            <a:spLocks noChangeArrowheads="1"/>
          </p:cNvSpPr>
          <p:nvPr/>
        </p:nvSpPr>
        <p:spPr bwMode="auto">
          <a:xfrm>
            <a:off x="3352800" y="990600"/>
            <a:ext cx="3962400" cy="1524000"/>
          </a:xfrm>
          <a:prstGeom prst="ellipse">
            <a:avLst/>
          </a:prstGeom>
          <a:noFill/>
          <a:ln w="76200">
            <a:solidFill>
              <a:schemeClr val="tx1"/>
            </a:solidFill>
            <a:round/>
            <a:headEnd/>
            <a:tailEnd/>
          </a:ln>
          <a:effectLst/>
        </p:spPr>
        <p:txBody>
          <a:bodyPr wrap="none" anchor="ctr"/>
          <a:lstStyle/>
          <a:p>
            <a:pPr algn="ctr"/>
            <a:endParaRPr lang="en-US">
              <a:solidFill>
                <a:srgbClr val="0066FF"/>
              </a:solidFill>
            </a:endParaRPr>
          </a:p>
        </p:txBody>
      </p:sp>
      <p:sp>
        <p:nvSpPr>
          <p:cNvPr id="21513" name="Oval 9"/>
          <p:cNvSpPr>
            <a:spLocks noChangeArrowheads="1"/>
          </p:cNvSpPr>
          <p:nvPr/>
        </p:nvSpPr>
        <p:spPr bwMode="auto">
          <a:xfrm>
            <a:off x="5334000" y="3657600"/>
            <a:ext cx="2209800" cy="762000"/>
          </a:xfrm>
          <a:prstGeom prst="ellipse">
            <a:avLst/>
          </a:prstGeom>
          <a:noFill/>
          <a:ln w="38100">
            <a:solidFill>
              <a:schemeClr val="tx1"/>
            </a:solidFill>
            <a:round/>
            <a:headEnd/>
            <a:tailEnd/>
          </a:ln>
          <a:effectLst/>
        </p:spPr>
        <p:txBody>
          <a:bodyPr wrap="none" anchor="ctr"/>
          <a:lstStyle/>
          <a:p>
            <a:endParaRPr lang="en-US"/>
          </a:p>
        </p:txBody>
      </p:sp>
      <p:sp>
        <p:nvSpPr>
          <p:cNvPr id="21514" name="AutoShape 10"/>
          <p:cNvSpPr>
            <a:spLocks noChangeArrowheads="1"/>
          </p:cNvSpPr>
          <p:nvPr/>
        </p:nvSpPr>
        <p:spPr bwMode="auto">
          <a:xfrm>
            <a:off x="609600" y="4114800"/>
            <a:ext cx="2057400" cy="685800"/>
          </a:xfrm>
          <a:prstGeom prst="wedgeRectCallout">
            <a:avLst>
              <a:gd name="adj1" fmla="val 181468"/>
              <a:gd name="adj2" fmla="val -31435"/>
            </a:avLst>
          </a:prstGeom>
          <a:solidFill>
            <a:srgbClr val="FFFF00"/>
          </a:solidFill>
          <a:ln w="38100">
            <a:solidFill>
              <a:schemeClr val="tx1"/>
            </a:solidFill>
            <a:miter lim="800000"/>
            <a:headEnd/>
            <a:tailEnd/>
          </a:ln>
          <a:effectLst/>
        </p:spPr>
        <p:txBody>
          <a:bodyPr/>
          <a:lstStyle/>
          <a:p>
            <a:pPr algn="ctr"/>
            <a:r>
              <a:rPr lang="en-US" sz="2000" dirty="0">
                <a:latin typeface="Tahoma" pitchFamily="34" charset="0"/>
                <a:ea typeface="ＭＳ Ｐゴシック" pitchFamily="34" charset="-128"/>
              </a:rPr>
              <a:t>Modify IRRMP (if necessary)</a:t>
            </a:r>
          </a:p>
        </p:txBody>
      </p:sp>
      <p:sp>
        <p:nvSpPr>
          <p:cNvPr id="9" name="Oval 9"/>
          <p:cNvSpPr>
            <a:spLocks noChangeArrowheads="1"/>
          </p:cNvSpPr>
          <p:nvPr/>
        </p:nvSpPr>
        <p:spPr bwMode="auto">
          <a:xfrm>
            <a:off x="6400800" y="5715000"/>
            <a:ext cx="2209800" cy="762000"/>
          </a:xfrm>
          <a:prstGeom prst="ellipse">
            <a:avLst/>
          </a:prstGeom>
          <a:noFill/>
          <a:ln w="38100">
            <a:solidFill>
              <a:schemeClr val="tx1"/>
            </a:solidFill>
            <a:round/>
            <a:headEnd/>
            <a:tailEnd/>
          </a:ln>
          <a:effectLst/>
        </p:spPr>
        <p:txBody>
          <a:bodyPr wrap="none" anchor="ctr"/>
          <a:lstStyle/>
          <a:p>
            <a:endParaRPr lang="en-US"/>
          </a:p>
        </p:txBody>
      </p:sp>
      <p:sp>
        <p:nvSpPr>
          <p:cNvPr id="10" name="AutoShape 10"/>
          <p:cNvSpPr>
            <a:spLocks noChangeArrowheads="1"/>
          </p:cNvSpPr>
          <p:nvPr/>
        </p:nvSpPr>
        <p:spPr bwMode="auto">
          <a:xfrm>
            <a:off x="838200" y="5867400"/>
            <a:ext cx="2057400" cy="685800"/>
          </a:xfrm>
          <a:prstGeom prst="wedgeRectCallout">
            <a:avLst>
              <a:gd name="adj1" fmla="val 217393"/>
              <a:gd name="adj2" fmla="val 8565"/>
            </a:avLst>
          </a:prstGeom>
          <a:solidFill>
            <a:srgbClr val="FFFF00"/>
          </a:solidFill>
          <a:ln w="38100">
            <a:solidFill>
              <a:schemeClr val="tx1"/>
            </a:solidFill>
            <a:miter lim="800000"/>
            <a:headEnd/>
            <a:tailEnd/>
          </a:ln>
          <a:effectLst/>
        </p:spPr>
        <p:txBody>
          <a:bodyPr/>
          <a:lstStyle/>
          <a:p>
            <a:pPr algn="ctr"/>
            <a:r>
              <a:rPr lang="en-US" sz="2000">
                <a:latin typeface="Tahoma" pitchFamily="34" charset="0"/>
                <a:ea typeface="ＭＳ Ｐゴシック" pitchFamily="34" charset="-128"/>
              </a:rPr>
              <a:t>Modify IRRMP (if necessary)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a:t>Focus the effort and cost of performance monitoring on those areas where failures are most likely to </a:t>
            </a:r>
            <a:r>
              <a:rPr lang="en-US" sz="2400" dirty="0" smtClean="0"/>
              <a:t>occur.</a:t>
            </a:r>
            <a:endParaRPr lang="en-US" sz="2400" dirty="0"/>
          </a:p>
          <a:p>
            <a:pPr lvl="1"/>
            <a:endParaRPr lang="en-US" sz="2400" dirty="0"/>
          </a:p>
          <a:p>
            <a:pPr lvl="1">
              <a:buFont typeface="Wingdings" pitchFamily="2" charset="2"/>
              <a:buChar char="§"/>
            </a:pPr>
            <a:r>
              <a:rPr lang="en-US" sz="2400" dirty="0"/>
              <a:t>Some existing instrumentation and observation systems may be determined to be unnecessary or redundant.</a:t>
            </a:r>
          </a:p>
          <a:p>
            <a:pPr lvl="1">
              <a:buFont typeface="Wingdings" pitchFamily="2" charset="2"/>
              <a:buChar char="§"/>
            </a:pPr>
            <a:endParaRPr lang="en-US" sz="2400" dirty="0"/>
          </a:p>
          <a:p>
            <a:pPr lvl="1">
              <a:buFont typeface="Wingdings" pitchFamily="2" charset="2"/>
              <a:buChar char="§"/>
            </a:pPr>
            <a:r>
              <a:rPr lang="en-US" sz="2400" dirty="0"/>
              <a:t>Some additional instrumentation and observation systems may be </a:t>
            </a:r>
            <a:r>
              <a:rPr lang="en-US" sz="2400" dirty="0" smtClean="0"/>
              <a:t>required.</a:t>
            </a:r>
            <a:endParaRPr lang="en-US" sz="2400" dirty="0"/>
          </a:p>
          <a:p>
            <a:pPr algn="r">
              <a:buFontTx/>
              <a:buNone/>
            </a:pPr>
            <a:r>
              <a:rPr lang="en-US" sz="1800" i="1" dirty="0" smtClean="0"/>
              <a:t>(after </a:t>
            </a:r>
            <a:r>
              <a:rPr lang="en-US" sz="1800" i="1" dirty="0"/>
              <a:t>FERC Chapter 14, July </a:t>
            </a:r>
            <a:r>
              <a:rPr lang="en-US" sz="1800" i="1" dirty="0" smtClean="0"/>
              <a:t>2005)</a:t>
            </a:r>
            <a:endParaRPr lang="en-US" sz="1800" i="1" dirty="0"/>
          </a:p>
        </p:txBody>
      </p:sp>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Monitoring Objectives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bwMode="auto">
          <a:xfrm>
            <a:off x="457200" y="1600200"/>
            <a:ext cx="82296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a:t>Define future methods and frequency of measuring and/or observing critical parameters that would give early indications of adverse dam performance.</a:t>
            </a:r>
          </a:p>
          <a:p>
            <a:endParaRPr lang="en-US" sz="2400" dirty="0"/>
          </a:p>
          <a:p>
            <a:r>
              <a:rPr lang="en-US" sz="2400" dirty="0"/>
              <a:t>Establish performance limits related to specific failure mode(s) and/or loading condition(s).</a:t>
            </a:r>
          </a:p>
          <a:p>
            <a:endParaRPr lang="en-US" sz="2400" dirty="0"/>
          </a:p>
          <a:p>
            <a:r>
              <a:rPr lang="en-US" sz="2400" dirty="0"/>
              <a:t>Increase the awareness of field personnel for the performance expectations.</a:t>
            </a:r>
          </a:p>
          <a:p>
            <a:pPr algn="r">
              <a:buFontTx/>
              <a:buNone/>
            </a:pPr>
            <a:r>
              <a:rPr lang="en-US" sz="1800" i="1" dirty="0" smtClean="0"/>
              <a:t>(after </a:t>
            </a:r>
            <a:r>
              <a:rPr lang="en-US" sz="1800" i="1" dirty="0"/>
              <a:t>USBR Comprehensive Facility </a:t>
            </a:r>
            <a:r>
              <a:rPr lang="en-US" sz="1800" i="1" dirty="0" smtClean="0"/>
              <a:t>Review)</a:t>
            </a:r>
            <a:endParaRPr lang="en-US" sz="1800" i="1" dirty="0"/>
          </a:p>
        </p:txBody>
      </p:sp>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Monitoring Objectives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21" name="Picture 13" descr="green-15730"/>
          <p:cNvPicPr>
            <a:picLocks noChangeAspect="1" noChangeArrowheads="1"/>
          </p:cNvPicPr>
          <p:nvPr/>
        </p:nvPicPr>
        <p:blipFill>
          <a:blip r:embed="rId2" cstate="print"/>
          <a:srcRect/>
          <a:stretch>
            <a:fillRect/>
          </a:stretch>
        </p:blipFill>
        <p:spPr bwMode="auto">
          <a:xfrm>
            <a:off x="304800" y="1600200"/>
            <a:ext cx="4800600" cy="3590925"/>
          </a:xfrm>
          <a:prstGeom prst="rect">
            <a:avLst/>
          </a:prstGeom>
          <a:noFill/>
          <a:ln w="9525">
            <a:solidFill>
              <a:schemeClr val="tx1"/>
            </a:solidFill>
            <a:miter lim="800000"/>
            <a:headEnd/>
            <a:tailEnd/>
          </a:ln>
        </p:spPr>
      </p:pic>
      <p:grpSp>
        <p:nvGrpSpPr>
          <p:cNvPr id="2" name="Group 7"/>
          <p:cNvGrpSpPr>
            <a:grpSpLocks/>
          </p:cNvGrpSpPr>
          <p:nvPr/>
        </p:nvGrpSpPr>
        <p:grpSpPr bwMode="auto">
          <a:xfrm>
            <a:off x="4572000" y="3352800"/>
            <a:ext cx="4265613" cy="3038475"/>
            <a:chOff x="1152" y="1248"/>
            <a:chExt cx="3743" cy="2922"/>
          </a:xfrm>
        </p:grpSpPr>
        <p:pic>
          <p:nvPicPr>
            <p:cNvPr id="94216" name="Picture 8" descr="16"/>
            <p:cNvPicPr>
              <a:picLocks noChangeAspect="1" noChangeArrowheads="1"/>
            </p:cNvPicPr>
            <p:nvPr/>
          </p:nvPicPr>
          <p:blipFill>
            <a:blip r:embed="rId3" cstate="print"/>
            <a:srcRect/>
            <a:stretch>
              <a:fillRect/>
            </a:stretch>
          </p:blipFill>
          <p:spPr bwMode="auto">
            <a:xfrm>
              <a:off x="1152" y="1248"/>
              <a:ext cx="3743" cy="2922"/>
            </a:xfrm>
            <a:prstGeom prst="rect">
              <a:avLst/>
            </a:prstGeom>
            <a:noFill/>
            <a:ln w="9525">
              <a:solidFill>
                <a:schemeClr val="tx1"/>
              </a:solidFill>
              <a:miter lim="800000"/>
              <a:headEnd/>
              <a:tailEnd/>
            </a:ln>
          </p:spPr>
        </p:pic>
        <p:sp>
          <p:nvSpPr>
            <p:cNvPr id="94217" name="Text Box 9"/>
            <p:cNvSpPr txBox="1">
              <a:spLocks noChangeAspect="1" noChangeArrowheads="1"/>
            </p:cNvSpPr>
            <p:nvPr/>
          </p:nvSpPr>
          <p:spPr bwMode="auto">
            <a:xfrm>
              <a:off x="2832" y="1633"/>
              <a:ext cx="1728" cy="507"/>
            </a:xfrm>
            <a:prstGeom prst="rect">
              <a:avLst/>
            </a:prstGeom>
            <a:solidFill>
              <a:schemeClr val="bg1"/>
            </a:solidFill>
            <a:ln w="9525">
              <a:solidFill>
                <a:schemeClr val="tx1"/>
              </a:solidFill>
              <a:miter lim="800000"/>
              <a:headEnd/>
              <a:tailEnd/>
            </a:ln>
            <a:effectLst/>
          </p:spPr>
          <p:txBody>
            <a:bodyPr>
              <a:spAutoFit/>
            </a:bodyPr>
            <a:lstStyle/>
            <a:p>
              <a:pPr algn="ctr"/>
              <a:r>
                <a:rPr lang="en-US" sz="1400" b="1"/>
                <a:t>Upper Portion of Solution Zone</a:t>
              </a:r>
            </a:p>
          </p:txBody>
        </p:sp>
        <p:sp>
          <p:nvSpPr>
            <p:cNvPr id="94218" name="Line 10"/>
            <p:cNvSpPr>
              <a:spLocks noChangeAspect="1" noChangeShapeType="1"/>
            </p:cNvSpPr>
            <p:nvPr/>
          </p:nvSpPr>
          <p:spPr bwMode="auto">
            <a:xfrm flipH="1">
              <a:off x="2369" y="1838"/>
              <a:ext cx="456" cy="0"/>
            </a:xfrm>
            <a:prstGeom prst="line">
              <a:avLst/>
            </a:prstGeom>
            <a:noFill/>
            <a:ln w="63500">
              <a:solidFill>
                <a:schemeClr val="tx1"/>
              </a:solidFill>
              <a:round/>
              <a:headEnd/>
              <a:tailEnd type="triangle" w="med" len="med"/>
            </a:ln>
            <a:effectLst/>
          </p:spPr>
          <p:txBody>
            <a:bodyPr/>
            <a:lstStyle/>
            <a:p>
              <a:endParaRPr lang="en-US"/>
            </a:p>
          </p:txBody>
        </p:sp>
        <p:sp>
          <p:nvSpPr>
            <p:cNvPr id="94219" name="Text Box 11"/>
            <p:cNvSpPr txBox="1">
              <a:spLocks noChangeAspect="1" noChangeArrowheads="1"/>
            </p:cNvSpPr>
            <p:nvPr/>
          </p:nvSpPr>
          <p:spPr bwMode="auto">
            <a:xfrm>
              <a:off x="2146" y="3793"/>
              <a:ext cx="2484" cy="302"/>
            </a:xfrm>
            <a:prstGeom prst="rect">
              <a:avLst/>
            </a:prstGeom>
            <a:solidFill>
              <a:srgbClr val="FFFFFF"/>
            </a:solidFill>
            <a:ln w="9525">
              <a:solidFill>
                <a:schemeClr val="tx1"/>
              </a:solidFill>
              <a:miter lim="800000"/>
              <a:headEnd/>
              <a:tailEnd/>
            </a:ln>
            <a:effectLst/>
          </p:spPr>
          <p:txBody>
            <a:bodyPr wrap="none">
              <a:spAutoFit/>
            </a:bodyPr>
            <a:lstStyle/>
            <a:p>
              <a:pPr algn="ctr"/>
              <a:r>
                <a:rPr lang="en-US" sz="1400" b="1"/>
                <a:t>Lower Portion of Solution Zone</a:t>
              </a:r>
            </a:p>
          </p:txBody>
        </p:sp>
        <p:sp>
          <p:nvSpPr>
            <p:cNvPr id="94220" name="Line 12"/>
            <p:cNvSpPr>
              <a:spLocks noChangeAspect="1" noChangeShapeType="1"/>
            </p:cNvSpPr>
            <p:nvPr/>
          </p:nvSpPr>
          <p:spPr bwMode="auto">
            <a:xfrm flipV="1">
              <a:off x="3661" y="3245"/>
              <a:ext cx="0" cy="494"/>
            </a:xfrm>
            <a:prstGeom prst="line">
              <a:avLst/>
            </a:prstGeom>
            <a:noFill/>
            <a:ln w="63500">
              <a:solidFill>
                <a:schemeClr val="tx1"/>
              </a:solidFill>
              <a:round/>
              <a:headEnd/>
              <a:tailEnd type="triangle" w="med" len="med"/>
            </a:ln>
            <a:effectLst/>
          </p:spPr>
          <p:txBody>
            <a:bodyPr/>
            <a:lstStyle/>
            <a:p>
              <a:endParaRPr lang="en-US"/>
            </a:p>
          </p:txBody>
        </p:sp>
      </p:grpSp>
      <p:sp>
        <p:nvSpPr>
          <p:cNvPr id="10"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Case History:</a:t>
            </a:r>
            <a:r>
              <a:rPr kumimoji="0" lang="en-US" sz="4000" b="0" i="0" u="none" strike="noStrike" kern="0" cap="none" spc="0" normalizeH="0" noProof="0" dirty="0" smtClean="0">
                <a:ln>
                  <a:noFill/>
                </a:ln>
                <a:solidFill>
                  <a:schemeClr val="tx2"/>
                </a:solidFill>
                <a:effectLst/>
                <a:uLnTx/>
                <a:uFillTx/>
                <a:latin typeface="+mj-lt"/>
                <a:ea typeface="+mj-ea"/>
                <a:cs typeface="+mj-cs"/>
              </a:rPr>
              <a:t>  Green River Lake Dike IRRMP</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l="8009" t="6656" r="5339"/>
          <a:stretch>
            <a:fillRect/>
          </a:stretch>
        </p:blipFill>
        <p:spPr bwMode="auto">
          <a:xfrm>
            <a:off x="1676400" y="1676400"/>
            <a:ext cx="5951538" cy="4113213"/>
          </a:xfrm>
          <a:prstGeom prst="rect">
            <a:avLst/>
          </a:prstGeom>
          <a:noFill/>
          <a:ln w="9525">
            <a:solidFill>
              <a:schemeClr val="tx1"/>
            </a:solidFill>
            <a:miter lim="800000"/>
            <a:headEnd/>
            <a:tailEnd/>
          </a:ln>
          <a:effectLst/>
        </p:spPr>
      </p:pic>
      <p:sp>
        <p:nvSpPr>
          <p:cNvPr id="60420" name="Rectangle 4"/>
          <p:cNvSpPr>
            <a:spLocks noChangeArrowheads="1"/>
          </p:cNvSpPr>
          <p:nvPr/>
        </p:nvSpPr>
        <p:spPr bwMode="auto">
          <a:xfrm>
            <a:off x="6248400" y="2133600"/>
            <a:ext cx="381000" cy="3581400"/>
          </a:xfrm>
          <a:prstGeom prst="rect">
            <a:avLst/>
          </a:prstGeom>
          <a:noFill/>
          <a:ln w="38100">
            <a:solidFill>
              <a:srgbClr val="FF0000"/>
            </a:solidFill>
            <a:miter lim="800000"/>
            <a:headEnd/>
            <a:tailEnd/>
          </a:ln>
          <a:effectLst/>
        </p:spPr>
        <p:txBody>
          <a:bodyPr wrap="none" anchor="ctr"/>
          <a:lstStyle/>
          <a:p>
            <a:endParaRPr lang="en-US"/>
          </a:p>
        </p:txBody>
      </p:sp>
      <p:sp>
        <p:nvSpPr>
          <p:cNvPr id="60421" name="Text Box 5"/>
          <p:cNvSpPr txBox="1">
            <a:spLocks noChangeArrowheads="1"/>
          </p:cNvSpPr>
          <p:nvPr/>
        </p:nvSpPr>
        <p:spPr bwMode="auto">
          <a:xfrm>
            <a:off x="5867400" y="1600200"/>
            <a:ext cx="990600" cy="457200"/>
          </a:xfrm>
          <a:prstGeom prst="rect">
            <a:avLst/>
          </a:prstGeom>
          <a:noFill/>
          <a:ln w="9525">
            <a:noFill/>
            <a:miter lim="800000"/>
            <a:headEnd/>
            <a:tailEnd/>
          </a:ln>
          <a:effectLst/>
        </p:spPr>
        <p:txBody>
          <a:bodyPr>
            <a:spAutoFit/>
          </a:bodyPr>
          <a:lstStyle/>
          <a:p>
            <a:pPr algn="ctr">
              <a:spcBef>
                <a:spcPct val="50000"/>
              </a:spcBef>
            </a:pPr>
            <a:r>
              <a:rPr lang="en-US" sz="2400"/>
              <a:t>RM-4</a:t>
            </a:r>
          </a:p>
        </p:txBody>
      </p:sp>
      <p:sp>
        <p:nvSpPr>
          <p:cNvPr id="60422" name="Text Box 6"/>
          <p:cNvSpPr txBox="1">
            <a:spLocks noChangeArrowheads="1"/>
          </p:cNvSpPr>
          <p:nvPr/>
        </p:nvSpPr>
        <p:spPr bwMode="auto">
          <a:xfrm>
            <a:off x="1676400" y="4953000"/>
            <a:ext cx="4800600" cy="822325"/>
          </a:xfrm>
          <a:prstGeom prst="rect">
            <a:avLst/>
          </a:prstGeom>
          <a:noFill/>
          <a:ln w="9525">
            <a:noFill/>
            <a:miter lim="800000"/>
            <a:headEnd/>
            <a:tailEnd/>
          </a:ln>
          <a:effectLst/>
        </p:spPr>
        <p:txBody>
          <a:bodyPr>
            <a:spAutoFit/>
          </a:bodyPr>
          <a:lstStyle/>
          <a:p>
            <a:pPr>
              <a:spcBef>
                <a:spcPct val="50000"/>
              </a:spcBef>
            </a:pPr>
            <a:r>
              <a:rPr lang="en-US" sz="2400"/>
              <a:t>Maximum Settlement = 3.5”</a:t>
            </a:r>
            <a:br>
              <a:rPr lang="en-US" sz="2400"/>
            </a:br>
            <a:r>
              <a:rPr lang="en-US" sz="2400"/>
              <a:t>(from 1981 to 2008)</a:t>
            </a:r>
          </a:p>
        </p:txBody>
      </p:sp>
      <p:sp>
        <p:nvSpPr>
          <p:cNvPr id="7"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Elevation Surveys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cstate="print"/>
          <a:srcRect t="10127"/>
          <a:stretch>
            <a:fillRect/>
          </a:stretch>
        </p:blipFill>
        <p:spPr bwMode="auto">
          <a:xfrm>
            <a:off x="533400" y="1447800"/>
            <a:ext cx="8146178" cy="4421188"/>
          </a:xfrm>
          <a:prstGeom prst="rect">
            <a:avLst/>
          </a:prstGeom>
          <a:noFill/>
          <a:ln w="9525">
            <a:solidFill>
              <a:schemeClr val="tx1"/>
            </a:solidFill>
            <a:miter lim="800000"/>
            <a:headEnd/>
            <a:tailEnd/>
          </a:ln>
          <a:effectLst/>
        </p:spPr>
      </p:pic>
      <p:sp>
        <p:nvSpPr>
          <p:cNvPr id="61444" name="Text Box 4"/>
          <p:cNvSpPr txBox="1">
            <a:spLocks noChangeAspect="1" noChangeArrowheads="1"/>
          </p:cNvSpPr>
          <p:nvPr/>
        </p:nvSpPr>
        <p:spPr bwMode="auto">
          <a:xfrm>
            <a:off x="2645649" y="2575271"/>
            <a:ext cx="4383642" cy="461665"/>
          </a:xfrm>
          <a:prstGeom prst="rect">
            <a:avLst/>
          </a:prstGeom>
          <a:noFill/>
          <a:ln w="9525">
            <a:noFill/>
            <a:miter lim="800000"/>
            <a:headEnd/>
            <a:tailEnd/>
          </a:ln>
          <a:effectLst/>
        </p:spPr>
        <p:txBody>
          <a:bodyPr wrap="square">
            <a:spAutoFit/>
          </a:bodyPr>
          <a:lstStyle/>
          <a:p>
            <a:pPr algn="ctr">
              <a:spcBef>
                <a:spcPct val="50000"/>
              </a:spcBef>
            </a:pPr>
            <a:r>
              <a:rPr lang="en-US" sz="2400">
                <a:solidFill>
                  <a:srgbClr val="FF0000"/>
                </a:solidFill>
              </a:rPr>
              <a:t>Pool Triggering Elevation?</a:t>
            </a:r>
          </a:p>
        </p:txBody>
      </p:sp>
      <p:sp>
        <p:nvSpPr>
          <p:cNvPr id="61445" name="Oval 5"/>
          <p:cNvSpPr>
            <a:spLocks noChangeAspect="1" noChangeArrowheads="1"/>
          </p:cNvSpPr>
          <p:nvPr/>
        </p:nvSpPr>
        <p:spPr bwMode="auto">
          <a:xfrm>
            <a:off x="1883100" y="3319409"/>
            <a:ext cx="479490" cy="457306"/>
          </a:xfrm>
          <a:prstGeom prst="ellipse">
            <a:avLst/>
          </a:prstGeom>
          <a:noFill/>
          <a:ln w="9525">
            <a:solidFill>
              <a:schemeClr val="tx1"/>
            </a:solidFill>
            <a:prstDash val="sysDot"/>
            <a:round/>
            <a:headEnd/>
            <a:tailEnd/>
          </a:ln>
          <a:effectLst/>
        </p:spPr>
        <p:txBody>
          <a:bodyPr wrap="none" anchor="ctr"/>
          <a:lstStyle/>
          <a:p>
            <a:endParaRPr lang="en-US"/>
          </a:p>
        </p:txBody>
      </p:sp>
      <p:sp>
        <p:nvSpPr>
          <p:cNvPr id="61446" name="Line 6"/>
          <p:cNvSpPr>
            <a:spLocks noChangeAspect="1" noChangeShapeType="1"/>
          </p:cNvSpPr>
          <p:nvPr/>
        </p:nvSpPr>
        <p:spPr bwMode="auto">
          <a:xfrm flipH="1">
            <a:off x="1457689" y="3624261"/>
            <a:ext cx="6300774" cy="2"/>
          </a:xfrm>
          <a:prstGeom prst="line">
            <a:avLst/>
          </a:prstGeom>
          <a:noFill/>
          <a:ln w="19050">
            <a:solidFill>
              <a:srgbClr val="FF0000"/>
            </a:solidFill>
            <a:prstDash val="dash"/>
            <a:round/>
            <a:headEnd/>
            <a:tailEnd/>
          </a:ln>
          <a:effectLst/>
        </p:spPr>
        <p:txBody>
          <a:bodyPr/>
          <a:lstStyle/>
          <a:p>
            <a:endParaRPr lang="en-US"/>
          </a:p>
        </p:txBody>
      </p:sp>
      <p:sp>
        <p:nvSpPr>
          <p:cNvPr id="61447" name="Line 7"/>
          <p:cNvSpPr>
            <a:spLocks noChangeAspect="1" noChangeShapeType="1"/>
          </p:cNvSpPr>
          <p:nvPr/>
        </p:nvSpPr>
        <p:spPr bwMode="auto">
          <a:xfrm>
            <a:off x="5191128" y="3003488"/>
            <a:ext cx="397584" cy="639886"/>
          </a:xfrm>
          <a:prstGeom prst="line">
            <a:avLst/>
          </a:prstGeom>
          <a:noFill/>
          <a:ln w="19050">
            <a:solidFill>
              <a:srgbClr val="FF0000"/>
            </a:solidFill>
            <a:round/>
            <a:headEnd/>
            <a:tailEnd type="triangle" w="med" len="med"/>
          </a:ln>
          <a:effectLst/>
        </p:spPr>
        <p:txBody>
          <a:bodyPr/>
          <a:lstStyle/>
          <a:p>
            <a:endParaRPr lang="en-US"/>
          </a:p>
        </p:txBody>
      </p:sp>
      <p:sp>
        <p:nvSpPr>
          <p:cNvPr id="61448" name="Text Box 8"/>
          <p:cNvSpPr txBox="1">
            <a:spLocks noChangeAspect="1" noChangeArrowheads="1"/>
          </p:cNvSpPr>
          <p:nvPr/>
        </p:nvSpPr>
        <p:spPr bwMode="auto">
          <a:xfrm>
            <a:off x="2011919" y="2018059"/>
            <a:ext cx="3025378" cy="461665"/>
          </a:xfrm>
          <a:prstGeom prst="rect">
            <a:avLst/>
          </a:prstGeom>
          <a:noFill/>
          <a:ln w="9525">
            <a:noFill/>
            <a:miter lim="800000"/>
            <a:headEnd/>
            <a:tailEnd/>
          </a:ln>
          <a:effectLst/>
        </p:spPr>
        <p:txBody>
          <a:bodyPr wrap="square">
            <a:spAutoFit/>
          </a:bodyPr>
          <a:lstStyle/>
          <a:p>
            <a:pPr>
              <a:spcBef>
                <a:spcPct val="50000"/>
              </a:spcBef>
            </a:pPr>
            <a:r>
              <a:rPr lang="en-US" sz="2400"/>
              <a:t>RM-4 Settlement</a:t>
            </a:r>
          </a:p>
        </p:txBody>
      </p:sp>
      <p:sp>
        <p:nvSpPr>
          <p:cNvPr id="61449" name="Oval 9"/>
          <p:cNvSpPr>
            <a:spLocks noChangeAspect="1" noChangeArrowheads="1"/>
          </p:cNvSpPr>
          <p:nvPr/>
        </p:nvSpPr>
        <p:spPr bwMode="auto">
          <a:xfrm>
            <a:off x="2967423" y="3319409"/>
            <a:ext cx="477782" cy="457306"/>
          </a:xfrm>
          <a:prstGeom prst="ellipse">
            <a:avLst/>
          </a:prstGeom>
          <a:noFill/>
          <a:ln w="9525">
            <a:solidFill>
              <a:schemeClr val="tx1"/>
            </a:solidFill>
            <a:prstDash val="sysDot"/>
            <a:round/>
            <a:headEnd/>
            <a:tailEnd/>
          </a:ln>
          <a:effectLst/>
        </p:spPr>
        <p:txBody>
          <a:bodyPr wrap="none" anchor="ctr"/>
          <a:lstStyle/>
          <a:p>
            <a:endParaRPr lang="en-US"/>
          </a:p>
        </p:txBody>
      </p:sp>
      <p:sp>
        <p:nvSpPr>
          <p:cNvPr id="61450" name="Oval 10"/>
          <p:cNvSpPr>
            <a:spLocks noChangeAspect="1" noChangeArrowheads="1"/>
          </p:cNvSpPr>
          <p:nvPr/>
        </p:nvSpPr>
        <p:spPr bwMode="auto">
          <a:xfrm>
            <a:off x="4194560" y="3390847"/>
            <a:ext cx="477782" cy="457306"/>
          </a:xfrm>
          <a:prstGeom prst="ellipse">
            <a:avLst/>
          </a:prstGeom>
          <a:noFill/>
          <a:ln w="9525">
            <a:solidFill>
              <a:schemeClr val="tx1"/>
            </a:solidFill>
            <a:prstDash val="sysDot"/>
            <a:round/>
            <a:headEnd/>
            <a:tailEnd/>
          </a:ln>
          <a:effectLst/>
        </p:spPr>
        <p:txBody>
          <a:bodyPr wrap="none" anchor="ctr"/>
          <a:lstStyle/>
          <a:p>
            <a:endParaRPr lang="en-US"/>
          </a:p>
        </p:txBody>
      </p:sp>
      <p:sp>
        <p:nvSpPr>
          <p:cNvPr id="61451" name="Text Box 11"/>
          <p:cNvSpPr txBox="1">
            <a:spLocks noChangeAspect="1" noChangeArrowheads="1"/>
          </p:cNvSpPr>
          <p:nvPr/>
        </p:nvSpPr>
        <p:spPr bwMode="auto">
          <a:xfrm>
            <a:off x="6268046" y="3642071"/>
            <a:ext cx="1018698" cy="461665"/>
          </a:xfrm>
          <a:prstGeom prst="rect">
            <a:avLst/>
          </a:prstGeom>
          <a:noFill/>
          <a:ln w="9525">
            <a:noFill/>
            <a:miter lim="800000"/>
            <a:headEnd/>
            <a:tailEnd/>
          </a:ln>
          <a:effectLst/>
        </p:spPr>
        <p:txBody>
          <a:bodyPr wrap="square">
            <a:spAutoFit/>
          </a:bodyPr>
          <a:lstStyle/>
          <a:p>
            <a:pPr>
              <a:spcBef>
                <a:spcPct val="50000"/>
              </a:spcBef>
            </a:pPr>
            <a:r>
              <a:rPr lang="en-US" sz="2400">
                <a:solidFill>
                  <a:srgbClr val="000050"/>
                </a:solidFill>
              </a:rPr>
              <a:t>Pool</a:t>
            </a:r>
          </a:p>
        </p:txBody>
      </p:sp>
      <p:sp>
        <p:nvSpPr>
          <p:cNvPr id="61452" name="Line 12"/>
          <p:cNvSpPr>
            <a:spLocks noChangeAspect="1" noChangeShapeType="1"/>
          </p:cNvSpPr>
          <p:nvPr/>
        </p:nvSpPr>
        <p:spPr bwMode="auto">
          <a:xfrm flipH="1">
            <a:off x="2395398" y="2381987"/>
            <a:ext cx="310556" cy="389050"/>
          </a:xfrm>
          <a:prstGeom prst="line">
            <a:avLst/>
          </a:prstGeom>
          <a:noFill/>
          <a:ln w="19050">
            <a:solidFill>
              <a:schemeClr val="tx1"/>
            </a:solidFill>
            <a:round/>
            <a:headEnd/>
            <a:tailEnd type="triangle" w="med" len="med"/>
          </a:ln>
          <a:effectLst/>
        </p:spPr>
        <p:txBody>
          <a:bodyPr/>
          <a:lstStyle/>
          <a:p>
            <a:endParaRPr lang="en-US"/>
          </a:p>
        </p:txBody>
      </p:sp>
      <p:sp>
        <p:nvSpPr>
          <p:cNvPr id="61453" name="Line 13"/>
          <p:cNvSpPr>
            <a:spLocks noChangeAspect="1" noChangeShapeType="1"/>
          </p:cNvSpPr>
          <p:nvPr/>
        </p:nvSpPr>
        <p:spPr bwMode="auto">
          <a:xfrm flipH="1">
            <a:off x="6441494" y="4115537"/>
            <a:ext cx="232064" cy="389050"/>
          </a:xfrm>
          <a:prstGeom prst="line">
            <a:avLst/>
          </a:prstGeom>
          <a:noFill/>
          <a:ln w="19050">
            <a:solidFill>
              <a:srgbClr val="000050"/>
            </a:solidFill>
            <a:round/>
            <a:headEnd/>
            <a:tailEnd type="triangle" w="med" len="med"/>
          </a:ln>
          <a:effectLst/>
        </p:spPr>
        <p:txBody>
          <a:bodyPr/>
          <a:lstStyle/>
          <a:p>
            <a:endParaRPr lang="en-US"/>
          </a:p>
        </p:txBody>
      </p:sp>
      <p:sp>
        <p:nvSpPr>
          <p:cNvPr id="1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“Trigger” from Survey/Pool Data</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srcRect t="15752" r="2768" b="8290"/>
          <a:stretch>
            <a:fillRect/>
          </a:stretch>
        </p:blipFill>
        <p:spPr bwMode="auto">
          <a:xfrm>
            <a:off x="609600" y="1752600"/>
            <a:ext cx="8053388" cy="4113213"/>
          </a:xfrm>
          <a:prstGeom prst="rect">
            <a:avLst/>
          </a:prstGeom>
          <a:noFill/>
          <a:ln w="9525">
            <a:solidFill>
              <a:schemeClr val="tx1"/>
            </a:solidFill>
            <a:miter lim="800000"/>
            <a:headEnd/>
            <a:tailEnd/>
          </a:ln>
        </p:spPr>
      </p:pic>
      <p:sp>
        <p:nvSpPr>
          <p:cNvPr id="62468" name="Line 4"/>
          <p:cNvSpPr>
            <a:spLocks noChangeAspect="1" noChangeShapeType="1"/>
          </p:cNvSpPr>
          <p:nvPr/>
        </p:nvSpPr>
        <p:spPr bwMode="auto">
          <a:xfrm flipH="1">
            <a:off x="1219200" y="3113088"/>
            <a:ext cx="6477000" cy="0"/>
          </a:xfrm>
          <a:prstGeom prst="line">
            <a:avLst/>
          </a:prstGeom>
          <a:noFill/>
          <a:ln w="19050">
            <a:solidFill>
              <a:srgbClr val="FF0000"/>
            </a:solidFill>
            <a:prstDash val="dash"/>
            <a:round/>
            <a:headEnd/>
            <a:tailEnd/>
          </a:ln>
          <a:effectLst/>
        </p:spPr>
        <p:txBody>
          <a:bodyPr/>
          <a:lstStyle/>
          <a:p>
            <a:endParaRPr lang="en-US"/>
          </a:p>
        </p:txBody>
      </p:sp>
      <p:sp>
        <p:nvSpPr>
          <p:cNvPr id="62469" name="Text Box 5"/>
          <p:cNvSpPr txBox="1">
            <a:spLocks noChangeAspect="1" noChangeArrowheads="1"/>
          </p:cNvSpPr>
          <p:nvPr/>
        </p:nvSpPr>
        <p:spPr bwMode="auto">
          <a:xfrm>
            <a:off x="3124200" y="1782763"/>
            <a:ext cx="32766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0000"/>
                </a:solidFill>
              </a:rPr>
              <a:t>Triggering Elevation?</a:t>
            </a:r>
          </a:p>
        </p:txBody>
      </p:sp>
      <p:sp>
        <p:nvSpPr>
          <p:cNvPr id="62470" name="Line 6"/>
          <p:cNvSpPr>
            <a:spLocks noChangeShapeType="1"/>
          </p:cNvSpPr>
          <p:nvPr/>
        </p:nvSpPr>
        <p:spPr bwMode="auto">
          <a:xfrm flipH="1">
            <a:off x="4572000" y="2230438"/>
            <a:ext cx="152400" cy="893762"/>
          </a:xfrm>
          <a:prstGeom prst="line">
            <a:avLst/>
          </a:prstGeom>
          <a:noFill/>
          <a:ln w="19050">
            <a:solidFill>
              <a:srgbClr val="FF0000"/>
            </a:solidFill>
            <a:round/>
            <a:headEnd/>
            <a:tailEnd type="triangle" w="med" len="med"/>
          </a:ln>
          <a:effectLst/>
        </p:spPr>
        <p:txBody>
          <a:bodyPr/>
          <a:lstStyle/>
          <a:p>
            <a:endParaRPr lang="en-US"/>
          </a:p>
        </p:txBody>
      </p:sp>
      <p:sp>
        <p:nvSpPr>
          <p:cNvPr id="7"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“Linking” Geology and High Grout Take Data</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152400" y="1524000"/>
            <a:ext cx="8683625" cy="4138612"/>
          </a:xfrm>
          <a:prstGeom prst="rect">
            <a:avLst/>
          </a:prstGeom>
          <a:noFill/>
          <a:ln w="9525">
            <a:noFill/>
            <a:miter lim="800000"/>
            <a:headEnd/>
            <a:tailEnd/>
          </a:ln>
          <a:effectLst/>
        </p:spPr>
      </p:pic>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noProof="0" dirty="0" smtClean="0">
                <a:solidFill>
                  <a:schemeClr val="tx2"/>
                </a:solidFill>
                <a:latin typeface="+mj-lt"/>
                <a:ea typeface="+mj-ea"/>
                <a:cs typeface="+mj-cs"/>
              </a:rPr>
              <a:t>Resulting Surveillance Strategy</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9" name="Object 3"/>
          <p:cNvGraphicFramePr>
            <a:graphicFrameLocks noChangeAspect="1"/>
          </p:cNvGraphicFramePr>
          <p:nvPr>
            <p:ph sz="quarter" idx="2"/>
          </p:nvPr>
        </p:nvGraphicFramePr>
        <p:xfrm>
          <a:off x="762000" y="1676400"/>
          <a:ext cx="3760788" cy="4111625"/>
        </p:xfrm>
        <a:graphic>
          <a:graphicData uri="http://schemas.openxmlformats.org/presentationml/2006/ole">
            <p:oleObj spid="_x0000_s1026" name="Acrobat Document" r:id="rId3" imgW="7315200" imgH="9466560" progId="AcroExch.Document.7">
              <p:embed/>
            </p:oleObj>
          </a:graphicData>
        </a:graphic>
      </p:graphicFrame>
      <p:pic>
        <p:nvPicPr>
          <p:cNvPr id="65540" name="Picture 4" descr="MCj04136680000[1]"/>
          <p:cNvPicPr>
            <a:picLocks noChangeAspect="1" noChangeArrowheads="1"/>
          </p:cNvPicPr>
          <p:nvPr/>
        </p:nvPicPr>
        <p:blipFill>
          <a:blip r:embed="rId4" cstate="print"/>
          <a:srcRect/>
          <a:stretch>
            <a:fillRect/>
          </a:stretch>
        </p:blipFill>
        <p:spPr bwMode="auto">
          <a:xfrm>
            <a:off x="5103813" y="2543175"/>
            <a:ext cx="3395662" cy="3295650"/>
          </a:xfrm>
          <a:prstGeom prst="rect">
            <a:avLst/>
          </a:prstGeom>
          <a:noFill/>
          <a:ln w="9525">
            <a:noFill/>
            <a:miter lim="800000"/>
            <a:headEnd/>
            <a:tailEnd/>
          </a:ln>
        </p:spPr>
      </p:pic>
      <p:sp>
        <p:nvSpPr>
          <p:cNvPr id="5"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Update EAP</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1143000"/>
          </a:xfrm>
        </p:spPr>
        <p:txBody>
          <a:bodyPr/>
          <a:lstStyle/>
          <a:p>
            <a:r>
              <a:rPr lang="en-US" sz="4000" dirty="0"/>
              <a:t>EAP Hardcopy Map </a:t>
            </a:r>
            <a:r>
              <a:rPr lang="en-US" sz="4000" dirty="0" smtClean="0"/>
              <a:t>Format</a:t>
            </a:r>
            <a:br>
              <a:rPr lang="en-US" sz="4000" dirty="0" smtClean="0"/>
            </a:br>
            <a:r>
              <a:rPr lang="en-US" sz="2800" dirty="0" smtClean="0"/>
              <a:t>(1965-2009</a:t>
            </a:r>
            <a:r>
              <a:rPr lang="en-US" sz="2800" dirty="0"/>
              <a:t>)</a:t>
            </a:r>
          </a:p>
        </p:txBody>
      </p:sp>
      <p:pic>
        <p:nvPicPr>
          <p:cNvPr id="157699" name="Picture 3" descr="image2009-10-27-131047-1"/>
          <p:cNvPicPr>
            <a:picLocks noChangeAspect="1" noChangeArrowheads="1"/>
          </p:cNvPicPr>
          <p:nvPr/>
        </p:nvPicPr>
        <p:blipFill>
          <a:blip r:embed="rId3" cstate="print"/>
          <a:srcRect l="10785" t="6061" r="4903" b="4546"/>
          <a:stretch>
            <a:fillRect/>
          </a:stretch>
        </p:blipFill>
        <p:spPr bwMode="auto">
          <a:xfrm>
            <a:off x="0" y="1219199"/>
            <a:ext cx="9144000" cy="5638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a:xfrm>
            <a:off x="838200" y="381000"/>
            <a:ext cx="7391400" cy="838200"/>
          </a:xfrm>
          <a:solidFill>
            <a:schemeClr val="bg1">
              <a:lumMod val="95000"/>
            </a:schemeClr>
          </a:solidFill>
          <a:ln/>
        </p:spPr>
        <p:txBody>
          <a:bodyPr/>
          <a:lstStyle/>
          <a:p>
            <a:r>
              <a:rPr lang="en-US" sz="4000" dirty="0" smtClean="0"/>
              <a:t>Map </a:t>
            </a:r>
            <a:r>
              <a:rPr lang="en-US" sz="4000" dirty="0"/>
              <a:t>Sheet – Street Map Series</a:t>
            </a:r>
          </a:p>
        </p:txBody>
      </p:sp>
      <p:pic>
        <p:nvPicPr>
          <p:cNvPr id="3074" name="Picture 2"/>
          <p:cNvPicPr>
            <a:picLocks noChangeAspect="1" noChangeArrowheads="1"/>
          </p:cNvPicPr>
          <p:nvPr/>
        </p:nvPicPr>
        <p:blipFill>
          <a:blip r:embed="rId3" cstate="print"/>
          <a:stretch>
            <a:fillRect/>
          </a:stretch>
        </p:blipFill>
        <p:spPr bwMode="auto">
          <a:xfrm>
            <a:off x="0" y="1371600"/>
            <a:ext cx="9144000"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auto">
          <a:xfrm>
            <a:off x="533400" y="1905000"/>
            <a:ext cx="7924800" cy="457200"/>
          </a:xfrm>
          <a:prstGeom prst="rect">
            <a:avLst/>
          </a:prstGeom>
          <a:solidFill>
            <a:srgbClr val="FFFF00"/>
          </a:solidFill>
          <a:ln w="25400">
            <a:solidFill>
              <a:schemeClr val="tx1"/>
            </a:solidFill>
            <a:miter lim="800000"/>
            <a:headEnd/>
            <a:tailEnd/>
          </a:ln>
          <a:effectLst/>
        </p:spPr>
        <p:txBody>
          <a:bodyPr/>
          <a:lstStyle/>
          <a:p>
            <a:pPr algn="ctr">
              <a:spcBef>
                <a:spcPct val="20000"/>
              </a:spcBef>
            </a:pPr>
            <a:r>
              <a:rPr lang="en-US" sz="2400" b="1"/>
              <a:t>Screening Portfolio Risk Analysis (SPRA) FY05-09</a:t>
            </a:r>
          </a:p>
          <a:p>
            <a:pPr algn="ctr">
              <a:spcBef>
                <a:spcPct val="20000"/>
              </a:spcBef>
            </a:pPr>
            <a:endParaRPr lang="en-US" sz="2400" b="1"/>
          </a:p>
        </p:txBody>
      </p:sp>
      <p:grpSp>
        <p:nvGrpSpPr>
          <p:cNvPr id="2" name="Group 13"/>
          <p:cNvGrpSpPr>
            <a:grpSpLocks/>
          </p:cNvGrpSpPr>
          <p:nvPr/>
        </p:nvGrpSpPr>
        <p:grpSpPr bwMode="auto">
          <a:xfrm>
            <a:off x="152400" y="2362200"/>
            <a:ext cx="8839200" cy="1371600"/>
            <a:chOff x="96" y="1152"/>
            <a:chExt cx="5568" cy="864"/>
          </a:xfrm>
        </p:grpSpPr>
        <p:sp>
          <p:nvSpPr>
            <p:cNvPr id="22533" name="Rectangle 5"/>
            <p:cNvSpPr>
              <a:spLocks noChangeArrowheads="1"/>
            </p:cNvSpPr>
            <p:nvPr/>
          </p:nvSpPr>
          <p:spPr bwMode="auto">
            <a:xfrm>
              <a:off x="96" y="1488"/>
              <a:ext cx="5568" cy="528"/>
            </a:xfrm>
            <a:prstGeom prst="rect">
              <a:avLst/>
            </a:prstGeom>
            <a:solidFill>
              <a:srgbClr val="00FF00"/>
            </a:solidFill>
            <a:ln w="25400">
              <a:solidFill>
                <a:schemeClr val="tx1"/>
              </a:solidFill>
              <a:miter lim="800000"/>
              <a:headEnd/>
              <a:tailEnd/>
            </a:ln>
            <a:effectLst/>
          </p:spPr>
          <p:txBody>
            <a:bodyPr/>
            <a:lstStyle/>
            <a:p>
              <a:pPr algn="ctr">
                <a:spcBef>
                  <a:spcPct val="20000"/>
                </a:spcBef>
              </a:pPr>
              <a:r>
                <a:rPr lang="en-US" sz="2400" b="1"/>
                <a:t>Dams identified to have unacceptable risk, “Develop Interim Risk Reduction Measures Plan”</a:t>
              </a:r>
            </a:p>
            <a:p>
              <a:pPr algn="ctr">
                <a:spcBef>
                  <a:spcPct val="20000"/>
                </a:spcBef>
              </a:pPr>
              <a:endParaRPr lang="en-US" sz="2400" b="1"/>
            </a:p>
          </p:txBody>
        </p:sp>
        <p:sp>
          <p:nvSpPr>
            <p:cNvPr id="22537" name="AutoShape 9"/>
            <p:cNvSpPr>
              <a:spLocks noChangeArrowheads="1"/>
            </p:cNvSpPr>
            <p:nvPr/>
          </p:nvSpPr>
          <p:spPr bwMode="auto">
            <a:xfrm>
              <a:off x="2496" y="1152"/>
              <a:ext cx="336" cy="288"/>
            </a:xfrm>
            <a:prstGeom prst="downArrow">
              <a:avLst>
                <a:gd name="adj1" fmla="val 50000"/>
                <a:gd name="adj2" fmla="val 25000"/>
              </a:avLst>
            </a:prstGeom>
            <a:solidFill>
              <a:srgbClr val="FF0000"/>
            </a:solidFill>
            <a:ln w="9525" algn="ctr">
              <a:solidFill>
                <a:schemeClr val="tx1"/>
              </a:solidFill>
              <a:miter lim="800000"/>
              <a:headEnd/>
              <a:tailEnd/>
            </a:ln>
            <a:effectLst/>
          </p:spPr>
          <p:txBody>
            <a:bodyPr wrap="none" anchor="ctr"/>
            <a:lstStyle/>
            <a:p>
              <a:endParaRPr lang="en-US"/>
            </a:p>
          </p:txBody>
        </p:sp>
      </p:grpSp>
      <p:grpSp>
        <p:nvGrpSpPr>
          <p:cNvPr id="3" name="Group 16"/>
          <p:cNvGrpSpPr>
            <a:grpSpLocks/>
          </p:cNvGrpSpPr>
          <p:nvPr/>
        </p:nvGrpSpPr>
        <p:grpSpPr bwMode="auto">
          <a:xfrm>
            <a:off x="381000" y="3780589"/>
            <a:ext cx="8382000" cy="2573422"/>
            <a:chOff x="144" y="2352"/>
            <a:chExt cx="5472" cy="1680"/>
          </a:xfrm>
        </p:grpSpPr>
        <p:sp>
          <p:nvSpPr>
            <p:cNvPr id="22532" name="Rectangle 4"/>
            <p:cNvSpPr>
              <a:spLocks noChangeArrowheads="1"/>
            </p:cNvSpPr>
            <p:nvPr/>
          </p:nvSpPr>
          <p:spPr bwMode="auto">
            <a:xfrm>
              <a:off x="144" y="2688"/>
              <a:ext cx="5472" cy="432"/>
            </a:xfrm>
            <a:prstGeom prst="rect">
              <a:avLst/>
            </a:prstGeom>
            <a:solidFill>
              <a:srgbClr val="FFFF00"/>
            </a:solidFill>
            <a:ln w="25400">
              <a:solidFill>
                <a:schemeClr val="tx1"/>
              </a:solidFill>
              <a:miter lim="800000"/>
              <a:headEnd/>
              <a:tailEnd/>
            </a:ln>
            <a:effectLst/>
          </p:spPr>
          <p:txBody>
            <a:bodyPr/>
            <a:lstStyle/>
            <a:p>
              <a:pPr algn="ctr">
                <a:spcBef>
                  <a:spcPct val="20000"/>
                </a:spcBef>
              </a:pPr>
              <a:r>
                <a:rPr lang="en-US" sz="2400" b="1"/>
                <a:t>National queue for “Issue Evaluation Study (IES)”</a:t>
              </a:r>
            </a:p>
            <a:p>
              <a:pPr algn="ctr">
                <a:spcBef>
                  <a:spcPct val="20000"/>
                </a:spcBef>
              </a:pPr>
              <a:endParaRPr lang="en-US" sz="2400" b="1"/>
            </a:p>
          </p:txBody>
        </p:sp>
        <p:sp>
          <p:nvSpPr>
            <p:cNvPr id="22536" name="Rectangle 8"/>
            <p:cNvSpPr>
              <a:spLocks noChangeArrowheads="1"/>
            </p:cNvSpPr>
            <p:nvPr/>
          </p:nvSpPr>
          <p:spPr bwMode="auto">
            <a:xfrm>
              <a:off x="480" y="3456"/>
              <a:ext cx="4800" cy="576"/>
            </a:xfrm>
            <a:prstGeom prst="rect">
              <a:avLst/>
            </a:prstGeom>
            <a:solidFill>
              <a:srgbClr val="FFFF00"/>
            </a:solidFill>
            <a:ln w="25400">
              <a:solidFill>
                <a:schemeClr val="tx1"/>
              </a:solidFill>
              <a:miter lim="800000"/>
              <a:headEnd/>
              <a:tailEnd/>
            </a:ln>
            <a:effectLst/>
          </p:spPr>
          <p:txBody>
            <a:bodyPr/>
            <a:lstStyle/>
            <a:p>
              <a:pPr algn="ctr">
                <a:spcBef>
                  <a:spcPct val="20000"/>
                </a:spcBef>
              </a:pPr>
              <a:r>
                <a:rPr lang="en-US" sz="2400" b="1" dirty="0"/>
                <a:t>Complete Dam Safety Modification Study (DSMS) </a:t>
              </a:r>
            </a:p>
            <a:p>
              <a:pPr algn="ctr">
                <a:spcBef>
                  <a:spcPct val="20000"/>
                </a:spcBef>
              </a:pPr>
              <a:r>
                <a:rPr lang="en-US" sz="2400" b="1" dirty="0"/>
                <a:t>(</a:t>
              </a:r>
              <a:r>
                <a:rPr lang="en-US" sz="2400" b="1" i="1" dirty="0"/>
                <a:t>if justified based on IES</a:t>
              </a:r>
              <a:r>
                <a:rPr lang="en-US" sz="2400" b="1" dirty="0"/>
                <a:t>)</a:t>
              </a:r>
            </a:p>
          </p:txBody>
        </p:sp>
        <p:sp>
          <p:nvSpPr>
            <p:cNvPr id="22538" name="AutoShape 10"/>
            <p:cNvSpPr>
              <a:spLocks noChangeArrowheads="1"/>
            </p:cNvSpPr>
            <p:nvPr/>
          </p:nvSpPr>
          <p:spPr bwMode="auto">
            <a:xfrm>
              <a:off x="2496" y="2352"/>
              <a:ext cx="336" cy="288"/>
            </a:xfrm>
            <a:prstGeom prst="downArrow">
              <a:avLst>
                <a:gd name="adj1" fmla="val 50000"/>
                <a:gd name="adj2" fmla="val 25000"/>
              </a:avLst>
            </a:prstGeom>
            <a:solidFill>
              <a:srgbClr val="FF0000"/>
            </a:solidFill>
            <a:ln w="9525" algn="ctr">
              <a:solidFill>
                <a:schemeClr val="tx1"/>
              </a:solidFill>
              <a:miter lim="800000"/>
              <a:headEnd/>
              <a:tailEnd/>
            </a:ln>
            <a:effectLst/>
          </p:spPr>
          <p:txBody>
            <a:bodyPr wrap="none" anchor="ctr"/>
            <a:lstStyle/>
            <a:p>
              <a:endParaRPr lang="en-US"/>
            </a:p>
          </p:txBody>
        </p:sp>
        <p:sp>
          <p:nvSpPr>
            <p:cNvPr id="22539" name="AutoShape 11"/>
            <p:cNvSpPr>
              <a:spLocks noChangeArrowheads="1"/>
            </p:cNvSpPr>
            <p:nvPr/>
          </p:nvSpPr>
          <p:spPr bwMode="auto">
            <a:xfrm>
              <a:off x="2496" y="3120"/>
              <a:ext cx="336" cy="288"/>
            </a:xfrm>
            <a:prstGeom prst="downArrow">
              <a:avLst>
                <a:gd name="adj1" fmla="val 50000"/>
                <a:gd name="adj2" fmla="val 25000"/>
              </a:avLst>
            </a:prstGeom>
            <a:solidFill>
              <a:srgbClr val="FF0000"/>
            </a:solidFill>
            <a:ln w="9525" algn="ctr">
              <a:solidFill>
                <a:schemeClr val="tx1"/>
              </a:solidFill>
              <a:miter lim="800000"/>
              <a:headEnd/>
              <a:tailEnd/>
            </a:ln>
            <a:effectLst/>
          </p:spPr>
          <p:txBody>
            <a:bodyPr wrap="none" anchor="ctr"/>
            <a:lstStyle/>
            <a:p>
              <a:endParaRPr lang="en-US"/>
            </a:p>
          </p:txBody>
        </p:sp>
      </p:grpSp>
      <p:sp>
        <p:nvSpPr>
          <p:cNvPr id="12" name="Title 3"/>
          <p:cNvSpPr txBox="1">
            <a:spLocks/>
          </p:cNvSpPr>
          <p:nvPr/>
        </p:nvSpPr>
        <p:spPr bwMode="auto">
          <a:xfrm>
            <a:off x="457200" y="274638"/>
            <a:ext cx="8229600" cy="1173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Generalized Risk Management Process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blinds(horizontal)">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457200" y="1676400"/>
            <a:ext cx="8116888" cy="4114800"/>
            <a:chOff x="288" y="1248"/>
            <a:chExt cx="5113" cy="2592"/>
          </a:xfrm>
        </p:grpSpPr>
        <p:pic>
          <p:nvPicPr>
            <p:cNvPr id="66563" name="Picture 3" descr="IMG_1679"/>
            <p:cNvPicPr>
              <a:picLocks noChangeAspect="1" noChangeArrowheads="1"/>
            </p:cNvPicPr>
            <p:nvPr/>
          </p:nvPicPr>
          <p:blipFill>
            <a:blip r:embed="rId2" cstate="print"/>
            <a:srcRect/>
            <a:stretch>
              <a:fillRect/>
            </a:stretch>
          </p:blipFill>
          <p:spPr bwMode="auto">
            <a:xfrm>
              <a:off x="288" y="1248"/>
              <a:ext cx="5113" cy="2592"/>
            </a:xfrm>
            <a:prstGeom prst="rect">
              <a:avLst/>
            </a:prstGeom>
            <a:noFill/>
            <a:ln w="9525">
              <a:solidFill>
                <a:schemeClr val="tx1"/>
              </a:solidFill>
              <a:miter lim="800000"/>
              <a:headEnd/>
              <a:tailEnd/>
            </a:ln>
          </p:spPr>
        </p:pic>
        <p:sp>
          <p:nvSpPr>
            <p:cNvPr id="66564" name="Text Box 4"/>
            <p:cNvSpPr txBox="1">
              <a:spLocks noChangeArrowheads="1"/>
            </p:cNvSpPr>
            <p:nvPr/>
          </p:nvSpPr>
          <p:spPr bwMode="auto">
            <a:xfrm>
              <a:off x="1632" y="2256"/>
              <a:ext cx="912" cy="404"/>
            </a:xfrm>
            <a:prstGeom prst="rect">
              <a:avLst/>
            </a:prstGeom>
            <a:noFill/>
            <a:ln w="9525">
              <a:noFill/>
              <a:miter lim="800000"/>
              <a:headEnd/>
              <a:tailEnd/>
            </a:ln>
            <a:effectLst/>
          </p:spPr>
          <p:txBody>
            <a:bodyPr>
              <a:spAutoFit/>
            </a:bodyPr>
            <a:lstStyle/>
            <a:p>
              <a:pPr algn="ctr">
                <a:spcBef>
                  <a:spcPct val="50000"/>
                </a:spcBef>
              </a:pPr>
              <a:r>
                <a:rPr lang="en-US" b="1"/>
                <a:t>Coarse Aggregate</a:t>
              </a:r>
            </a:p>
          </p:txBody>
        </p:sp>
        <p:sp>
          <p:nvSpPr>
            <p:cNvPr id="66565" name="Text Box 5"/>
            <p:cNvSpPr txBox="1">
              <a:spLocks noChangeArrowheads="1"/>
            </p:cNvSpPr>
            <p:nvPr/>
          </p:nvSpPr>
          <p:spPr bwMode="auto">
            <a:xfrm>
              <a:off x="3984" y="1920"/>
              <a:ext cx="912" cy="404"/>
            </a:xfrm>
            <a:prstGeom prst="rect">
              <a:avLst/>
            </a:prstGeom>
            <a:noFill/>
            <a:ln w="9525">
              <a:noFill/>
              <a:miter lim="800000"/>
              <a:headEnd/>
              <a:tailEnd/>
            </a:ln>
            <a:effectLst/>
          </p:spPr>
          <p:txBody>
            <a:bodyPr>
              <a:spAutoFit/>
            </a:bodyPr>
            <a:lstStyle/>
            <a:p>
              <a:pPr algn="ctr">
                <a:spcBef>
                  <a:spcPct val="50000"/>
                </a:spcBef>
              </a:pPr>
              <a:r>
                <a:rPr lang="en-US" b="1"/>
                <a:t>Fine Aggregate</a:t>
              </a:r>
            </a:p>
          </p:txBody>
        </p:sp>
      </p:grpSp>
      <p:sp>
        <p:nvSpPr>
          <p:cNvPr id="7" name="Title 1"/>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Pre-Position Material Stockpiles</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IRRM Example: </a:t>
            </a:r>
            <a:r>
              <a:rPr lang="en-US" sz="4000" dirty="0" smtClean="0"/>
              <a:t>Stockpiling</a:t>
            </a:r>
            <a:r>
              <a:rPr lang="en-US" dirty="0" smtClean="0"/>
              <a:t/>
            </a:r>
            <a:br>
              <a:rPr lang="en-US" dirty="0" smtClean="0"/>
            </a:br>
            <a:r>
              <a:rPr lang="en-US" sz="2800" dirty="0" smtClean="0"/>
              <a:t>Proctor Dam</a:t>
            </a:r>
            <a:endParaRPr lang="en-US" sz="2800" dirty="0"/>
          </a:p>
        </p:txBody>
      </p:sp>
      <p:pic>
        <p:nvPicPr>
          <p:cNvPr id="7" name="Picture 6" descr="DSC00001.JPG"/>
          <p:cNvPicPr>
            <a:picLocks noChangeAspect="1"/>
          </p:cNvPicPr>
          <p:nvPr/>
        </p:nvPicPr>
        <p:blipFill>
          <a:blip r:embed="rId3" cstate="screen"/>
          <a:srcRect/>
          <a:stretch>
            <a:fillRect/>
          </a:stretch>
        </p:blipFill>
        <p:spPr>
          <a:xfrm>
            <a:off x="0" y="1600200"/>
            <a:ext cx="9123947" cy="419100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IMG_0281"/>
          <p:cNvPicPr>
            <a:picLocks noChangeAspect="1" noChangeArrowheads="1"/>
          </p:cNvPicPr>
          <p:nvPr/>
        </p:nvPicPr>
        <p:blipFill>
          <a:blip r:embed="rId2" cstate="print"/>
          <a:srcRect/>
          <a:stretch>
            <a:fillRect/>
          </a:stretch>
        </p:blipFill>
        <p:spPr bwMode="auto">
          <a:xfrm>
            <a:off x="2438400" y="1524000"/>
            <a:ext cx="4256088" cy="5141992"/>
          </a:xfrm>
          <a:prstGeom prst="rect">
            <a:avLst/>
          </a:prstGeom>
          <a:noFill/>
          <a:ln w="9525">
            <a:solidFill>
              <a:schemeClr val="tx1"/>
            </a:solidFill>
            <a:miter lim="800000"/>
            <a:headEnd/>
            <a:tailEnd/>
          </a:ln>
        </p:spPr>
      </p:pic>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dirty="0" smtClean="0"/>
              <a:t>Perform Preventative Maintenance on Instrumentation</a:t>
            </a:r>
            <a:endParaRPr kumimoji="0" lang="en-US" sz="400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IMG_0073"/>
          <p:cNvPicPr>
            <a:picLocks noChangeAspect="1" noChangeArrowheads="1"/>
          </p:cNvPicPr>
          <p:nvPr/>
        </p:nvPicPr>
        <p:blipFill>
          <a:blip r:embed="rId2" cstate="print"/>
          <a:srcRect/>
          <a:stretch>
            <a:fillRect/>
          </a:stretch>
        </p:blipFill>
        <p:spPr bwMode="auto">
          <a:xfrm>
            <a:off x="304800" y="1981200"/>
            <a:ext cx="4881563" cy="3660775"/>
          </a:xfrm>
          <a:prstGeom prst="rect">
            <a:avLst/>
          </a:prstGeom>
          <a:noFill/>
        </p:spPr>
      </p:pic>
      <p:pic>
        <p:nvPicPr>
          <p:cNvPr id="68612" name="Picture 4" descr="green-15730"/>
          <p:cNvPicPr>
            <a:picLocks noChangeAspect="1" noChangeArrowheads="1"/>
          </p:cNvPicPr>
          <p:nvPr/>
        </p:nvPicPr>
        <p:blipFill>
          <a:blip r:embed="rId3" cstate="print"/>
          <a:srcRect/>
          <a:stretch>
            <a:fillRect/>
          </a:stretch>
        </p:blipFill>
        <p:spPr bwMode="auto">
          <a:xfrm>
            <a:off x="5257800" y="1981200"/>
            <a:ext cx="3667125" cy="2514600"/>
          </a:xfrm>
          <a:prstGeom prst="rect">
            <a:avLst/>
          </a:prstGeom>
          <a:noFill/>
        </p:spPr>
      </p:pic>
      <p:sp>
        <p:nvSpPr>
          <p:cNvPr id="68613" name="Oval 5"/>
          <p:cNvSpPr>
            <a:spLocks noChangeArrowheads="1"/>
          </p:cNvSpPr>
          <p:nvPr/>
        </p:nvSpPr>
        <p:spPr bwMode="auto">
          <a:xfrm>
            <a:off x="5334000" y="4191000"/>
            <a:ext cx="609600" cy="152400"/>
          </a:xfrm>
          <a:prstGeom prst="ellipse">
            <a:avLst/>
          </a:prstGeom>
          <a:noFill/>
          <a:ln w="38100">
            <a:solidFill>
              <a:srgbClr val="FFFF00"/>
            </a:solidFill>
            <a:round/>
            <a:headEnd/>
            <a:tailEnd/>
          </a:ln>
          <a:effectLst/>
        </p:spPr>
        <p:txBody>
          <a:bodyPr wrap="none" anchor="ctr"/>
          <a:lstStyle/>
          <a:p>
            <a:endParaRPr lang="en-US"/>
          </a:p>
        </p:txBody>
      </p:sp>
      <p:sp>
        <p:nvSpPr>
          <p:cNvPr id="6"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dirty="0" smtClean="0"/>
              <a:t>Review Downstream Access for Potential Heroic Measures</a:t>
            </a:r>
            <a:endParaRPr kumimoji="0" lang="en-US" sz="400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Fig_-_Power_of_Communication"/>
          <p:cNvPicPr>
            <a:picLocks noChangeAspect="1" noChangeArrowheads="1"/>
          </p:cNvPicPr>
          <p:nvPr/>
        </p:nvPicPr>
        <p:blipFill>
          <a:blip r:embed="rId3" cstate="print"/>
          <a:srcRect/>
          <a:stretch>
            <a:fillRect/>
          </a:stretch>
        </p:blipFill>
        <p:spPr bwMode="auto">
          <a:xfrm>
            <a:off x="152400" y="1600200"/>
            <a:ext cx="4633913" cy="4568825"/>
          </a:xfrm>
          <a:prstGeom prst="rect">
            <a:avLst/>
          </a:prstGeom>
          <a:noFill/>
        </p:spPr>
      </p:pic>
      <p:graphicFrame>
        <p:nvGraphicFramePr>
          <p:cNvPr id="70660" name="Object 4"/>
          <p:cNvGraphicFramePr>
            <a:graphicFrameLocks noChangeAspect="1"/>
          </p:cNvGraphicFramePr>
          <p:nvPr>
            <p:ph idx="1"/>
          </p:nvPr>
        </p:nvGraphicFramePr>
        <p:xfrm>
          <a:off x="5105400" y="1884362"/>
          <a:ext cx="4038600" cy="4973638"/>
        </p:xfrm>
        <a:graphic>
          <a:graphicData uri="http://schemas.openxmlformats.org/presentationml/2006/ole">
            <p:oleObj spid="_x0000_s2050" name="Acrobat Document" r:id="rId4" imgW="6502320" imgH="8415000" progId="AcroExch.Document.7">
              <p:embed/>
            </p:oleObj>
          </a:graphicData>
        </a:graphic>
      </p:graphicFrame>
      <p:sp>
        <p:nvSpPr>
          <p:cNvPr id="5"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dirty="0" smtClean="0"/>
              <a:t>Provide Open/Transparent Communication</a:t>
            </a:r>
            <a:endParaRPr kumimoji="0" lang="en-US" sz="400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bwMode="auto">
          <a:xfrm>
            <a:off x="457200" y="1447800"/>
            <a:ext cx="8229600" cy="51816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dirty="0"/>
              <a:t>Project-specific potential failure </a:t>
            </a:r>
            <a:r>
              <a:rPr lang="en-US" dirty="0" smtClean="0"/>
              <a:t>modes</a:t>
            </a:r>
            <a:endParaRPr lang="en-US" dirty="0"/>
          </a:p>
          <a:p>
            <a:pPr>
              <a:lnSpc>
                <a:spcPct val="90000"/>
              </a:lnSpc>
            </a:pPr>
            <a:r>
              <a:rPr lang="en-US" dirty="0"/>
              <a:t>Emergency </a:t>
            </a:r>
            <a:r>
              <a:rPr lang="en-US" dirty="0" smtClean="0"/>
              <a:t>indicators</a:t>
            </a:r>
            <a:endParaRPr lang="en-US" dirty="0"/>
          </a:p>
          <a:p>
            <a:pPr>
              <a:lnSpc>
                <a:spcPct val="90000"/>
              </a:lnSpc>
            </a:pPr>
            <a:r>
              <a:rPr lang="en-US" dirty="0"/>
              <a:t>Notification and reporting </a:t>
            </a:r>
            <a:r>
              <a:rPr lang="en-US" dirty="0" smtClean="0"/>
              <a:t>procedures</a:t>
            </a:r>
            <a:endParaRPr lang="en-US" dirty="0"/>
          </a:p>
          <a:p>
            <a:pPr>
              <a:lnSpc>
                <a:spcPct val="90000"/>
              </a:lnSpc>
            </a:pPr>
            <a:r>
              <a:rPr lang="en-US" dirty="0"/>
              <a:t>Temporary </a:t>
            </a:r>
            <a:r>
              <a:rPr lang="en-US" dirty="0" smtClean="0"/>
              <a:t>controls</a:t>
            </a:r>
            <a:endParaRPr lang="en-US" dirty="0"/>
          </a:p>
          <a:p>
            <a:pPr>
              <a:lnSpc>
                <a:spcPct val="90000"/>
              </a:lnSpc>
            </a:pPr>
            <a:r>
              <a:rPr lang="en-US" dirty="0"/>
              <a:t>Long-term studies, investigations, and possible remedial </a:t>
            </a:r>
            <a:r>
              <a:rPr lang="en-US" dirty="0" smtClean="0"/>
              <a:t>measures</a:t>
            </a:r>
            <a:endParaRPr lang="en-US" dirty="0"/>
          </a:p>
          <a:p>
            <a:pPr>
              <a:lnSpc>
                <a:spcPct val="90000"/>
              </a:lnSpc>
            </a:pPr>
            <a:r>
              <a:rPr lang="en-US" dirty="0"/>
              <a:t>Risk Communication Plan</a:t>
            </a:r>
          </a:p>
        </p:txBody>
      </p:sp>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dirty="0" smtClean="0"/>
              <a:t>Train Field Personnel </a:t>
            </a:r>
            <a:r>
              <a:rPr lang="en-US" sz="4000" dirty="0" smtClean="0"/>
              <a:t>in:</a:t>
            </a:r>
            <a:endParaRPr kumimoji="0" lang="en-US" sz="400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Table Top Photo"/>
          <p:cNvPicPr>
            <a:picLocks noChangeAspect="1" noChangeArrowheads="1"/>
          </p:cNvPicPr>
          <p:nvPr/>
        </p:nvPicPr>
        <p:blipFill>
          <a:blip r:embed="rId2" cstate="print"/>
          <a:srcRect/>
          <a:stretch>
            <a:fillRect/>
          </a:stretch>
        </p:blipFill>
        <p:spPr bwMode="auto">
          <a:xfrm>
            <a:off x="3657600" y="2590800"/>
            <a:ext cx="5105400" cy="2887663"/>
          </a:xfrm>
          <a:prstGeom prst="rect">
            <a:avLst/>
          </a:prstGeom>
          <a:noFill/>
        </p:spPr>
      </p:pic>
      <p:sp>
        <p:nvSpPr>
          <p:cNvPr id="72708" name="Text Box 4"/>
          <p:cNvSpPr txBox="1">
            <a:spLocks noChangeArrowheads="1"/>
          </p:cNvSpPr>
          <p:nvPr/>
        </p:nvSpPr>
        <p:spPr bwMode="auto">
          <a:xfrm>
            <a:off x="228600" y="1752600"/>
            <a:ext cx="8610600" cy="2100263"/>
          </a:xfrm>
          <a:prstGeom prst="rect">
            <a:avLst/>
          </a:prstGeom>
          <a:noFill/>
          <a:ln w="9525">
            <a:noFill/>
            <a:miter lim="800000"/>
            <a:headEnd/>
            <a:tailEnd/>
          </a:ln>
          <a:effectLst/>
        </p:spPr>
        <p:txBody>
          <a:bodyPr>
            <a:spAutoFit/>
          </a:bodyPr>
          <a:lstStyle/>
          <a:p>
            <a:pPr>
              <a:spcBef>
                <a:spcPct val="50000"/>
              </a:spcBef>
            </a:pPr>
            <a:r>
              <a:rPr lang="en-US" sz="2400"/>
              <a:t>Level of Exercise Should be Based on DSAC Rating</a:t>
            </a:r>
          </a:p>
          <a:p>
            <a:pPr marL="690563" lvl="1" indent="-233363">
              <a:spcBef>
                <a:spcPct val="50000"/>
              </a:spcBef>
              <a:buFontTx/>
              <a:buChar char="•"/>
            </a:pPr>
            <a:r>
              <a:rPr lang="en-US" sz="2400"/>
              <a:t>Functional</a:t>
            </a:r>
          </a:p>
          <a:p>
            <a:pPr marL="690563" lvl="1" indent="-233363">
              <a:spcBef>
                <a:spcPct val="50000"/>
              </a:spcBef>
              <a:buFontTx/>
              <a:buChar char="•"/>
            </a:pPr>
            <a:r>
              <a:rPr lang="en-US" sz="2400"/>
              <a:t>Table Top</a:t>
            </a:r>
          </a:p>
          <a:p>
            <a:pPr marL="690563" lvl="1" indent="-233363">
              <a:spcBef>
                <a:spcPct val="50000"/>
              </a:spcBef>
              <a:buFontTx/>
              <a:buChar char="•"/>
            </a:pPr>
            <a:r>
              <a:rPr lang="en-US" sz="2400"/>
              <a:t>Contact Call Out</a:t>
            </a:r>
          </a:p>
        </p:txBody>
      </p:sp>
      <p:sp>
        <p:nvSpPr>
          <p:cNvPr id="5"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dirty="0" smtClean="0"/>
              <a:t>Conduct Emergency Exercises</a:t>
            </a:r>
            <a:endParaRPr kumimoji="0" lang="en-US" sz="400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3B8205B-3142-49C3-86E3-D08BD7938CAB}" type="slidenum">
              <a:rPr lang="en-US" smtClean="0">
                <a:latin typeface="Arial" charset="0"/>
              </a:rPr>
              <a:pPr/>
              <a:t>57</a:t>
            </a:fld>
            <a:endParaRPr lang="en-US" smtClean="0">
              <a:latin typeface="Arial" charset="0"/>
            </a:endParaRPr>
          </a:p>
        </p:txBody>
      </p:sp>
      <p:sp>
        <p:nvSpPr>
          <p:cNvPr id="20534" name="Rectangle 53"/>
          <p:cNvSpPr>
            <a:spLocks noGrp="1" noChangeArrowheads="1"/>
          </p:cNvSpPr>
          <p:nvPr>
            <p:ph type="title"/>
          </p:nvPr>
        </p:nvSpPr>
        <p:spPr>
          <a:xfrm>
            <a:off x="533400" y="381000"/>
            <a:ext cx="8153400" cy="1371600"/>
          </a:xfrm>
        </p:spPr>
        <p:txBody>
          <a:bodyPr/>
          <a:lstStyle/>
          <a:p>
            <a:pPr eaLnBrk="1" hangingPunct="1"/>
            <a:r>
              <a:rPr lang="en-US" sz="4000" dirty="0" smtClean="0">
                <a:solidFill>
                  <a:schemeClr val="tx1"/>
                </a:solidFill>
              </a:rPr>
              <a:t>USACE Guidelines to Conduct Emergency Exercises</a:t>
            </a:r>
            <a:endParaRPr lang="en-US" sz="4000" dirty="0" smtClean="0">
              <a:solidFill>
                <a:schemeClr val="tx1"/>
              </a:solidFill>
            </a:endParaRPr>
          </a:p>
        </p:txBody>
      </p:sp>
      <p:pic>
        <p:nvPicPr>
          <p:cNvPr id="304130" name="Picture 2"/>
          <p:cNvPicPr>
            <a:picLocks noChangeAspect="1" noChangeArrowheads="1"/>
          </p:cNvPicPr>
          <p:nvPr/>
        </p:nvPicPr>
        <p:blipFill>
          <a:blip r:embed="rId3" cstate="print"/>
          <a:srcRect/>
          <a:stretch>
            <a:fillRect/>
          </a:stretch>
        </p:blipFill>
        <p:spPr bwMode="auto">
          <a:xfrm>
            <a:off x="0" y="2057400"/>
            <a:ext cx="9144000" cy="3836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EWS"/>
          <p:cNvPicPr>
            <a:picLocks noChangeAspect="1" noChangeArrowheads="1"/>
          </p:cNvPicPr>
          <p:nvPr/>
        </p:nvPicPr>
        <p:blipFill>
          <a:blip r:embed="rId2" cstate="print"/>
          <a:srcRect/>
          <a:stretch>
            <a:fillRect/>
          </a:stretch>
        </p:blipFill>
        <p:spPr bwMode="auto">
          <a:xfrm>
            <a:off x="304800" y="1981200"/>
            <a:ext cx="3397250" cy="4111625"/>
          </a:xfrm>
          <a:prstGeom prst="rect">
            <a:avLst/>
          </a:prstGeom>
          <a:noFill/>
          <a:ln w="9525">
            <a:solidFill>
              <a:schemeClr val="tx1"/>
            </a:solidFill>
            <a:miter lim="800000"/>
            <a:headEnd/>
            <a:tailEnd/>
          </a:ln>
        </p:spPr>
      </p:pic>
      <p:pic>
        <p:nvPicPr>
          <p:cNvPr id="73732" name="Picture 4" descr="B0006G0II2"/>
          <p:cNvPicPr>
            <a:picLocks noChangeAspect="1" noChangeArrowheads="1"/>
          </p:cNvPicPr>
          <p:nvPr/>
        </p:nvPicPr>
        <p:blipFill>
          <a:blip r:embed="rId3" cstate="print"/>
          <a:srcRect/>
          <a:stretch>
            <a:fillRect/>
          </a:stretch>
        </p:blipFill>
        <p:spPr bwMode="auto">
          <a:xfrm>
            <a:off x="3962400" y="1676400"/>
            <a:ext cx="4945063" cy="4114800"/>
          </a:xfrm>
          <a:prstGeom prst="rect">
            <a:avLst/>
          </a:prstGeom>
          <a:noFill/>
          <a:ln w="9525">
            <a:noFill/>
            <a:miter lim="800000"/>
            <a:headEnd/>
            <a:tailEnd/>
          </a:ln>
        </p:spPr>
      </p:pic>
      <p:sp>
        <p:nvSpPr>
          <p:cNvPr id="5"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dirty="0" smtClean="0"/>
              <a:t>Consider Early Warning Systems</a:t>
            </a:r>
            <a:endParaRPr kumimoji="0" lang="en-US" sz="400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Contrasting IRRMs with Permanent Measures </a:t>
            </a:r>
            <a:endParaRPr lang="en-US" sz="4000" dirty="0"/>
          </a:p>
        </p:txBody>
      </p:sp>
      <p:sp>
        <p:nvSpPr>
          <p:cNvPr id="3" name="Content Placeholder 2"/>
          <p:cNvSpPr>
            <a:spLocks noGrp="1"/>
          </p:cNvSpPr>
          <p:nvPr>
            <p:ph idx="1"/>
          </p:nvPr>
        </p:nvSpPr>
        <p:spPr>
          <a:xfrm>
            <a:off x="457200" y="1600200"/>
            <a:ext cx="8229600" cy="4876800"/>
          </a:xfrm>
        </p:spPr>
        <p:txBody>
          <a:bodyPr/>
          <a:lstStyle/>
          <a:p>
            <a:r>
              <a:rPr lang="en-US" sz="2400" dirty="0" smtClean="0"/>
              <a:t>IRRMs should not induce additional risks beyond existing conditions.</a:t>
            </a:r>
          </a:p>
          <a:p>
            <a:endParaRPr lang="en-US" sz="2400" dirty="0" smtClean="0"/>
          </a:p>
          <a:p>
            <a:r>
              <a:rPr lang="en-US" sz="2400" dirty="0" smtClean="0"/>
              <a:t>IRRMs should be timely (implemented within ≤  6 months).</a:t>
            </a:r>
          </a:p>
          <a:p>
            <a:endParaRPr lang="en-US" sz="2400" dirty="0" smtClean="0"/>
          </a:p>
          <a:p>
            <a:r>
              <a:rPr lang="en-US" sz="2400" dirty="0" smtClean="0"/>
              <a:t>Some IRRMs may become permanent based on IES or DSMS recommendations.</a:t>
            </a:r>
          </a:p>
          <a:p>
            <a:endParaRPr lang="en-US" sz="2400" dirty="0" smtClean="0"/>
          </a:p>
          <a:p>
            <a:r>
              <a:rPr lang="en-US" sz="2400" dirty="0" smtClean="0"/>
              <a:t>IRRMs are funded from the O&amp;M account and subject to dollar limitations described in Major Rehab guidance.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a:xfrm>
            <a:off x="3505200" y="6381750"/>
            <a:ext cx="2133600" cy="476250"/>
          </a:xfrm>
          <a:prstGeom prst="rect">
            <a:avLst/>
          </a:prstGeom>
          <a:noFill/>
        </p:spPr>
        <p:txBody>
          <a:bodyPr/>
          <a:lstStyle/>
          <a:p>
            <a:fld id="{A0876D19-3D6E-46D3-A05D-D614D7736CFC}" type="slidenum">
              <a:rPr lang="en-US"/>
              <a:pPr/>
              <a:t>6</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304800"/>
            <a:ext cx="7871676" cy="6315130"/>
          </a:xfrm>
          <a:prstGeom prst="rect">
            <a:avLst/>
          </a:prstGeom>
          <a:noFill/>
          <a:ln w="9525">
            <a:noFill/>
            <a:miter lim="800000"/>
            <a:headEnd/>
            <a:tailEnd/>
          </a:ln>
        </p:spPr>
      </p:pic>
      <p:sp>
        <p:nvSpPr>
          <p:cNvPr id="4" name="AutoShape 6"/>
          <p:cNvSpPr>
            <a:spLocks/>
          </p:cNvSpPr>
          <p:nvPr/>
        </p:nvSpPr>
        <p:spPr bwMode="auto">
          <a:xfrm>
            <a:off x="7848600" y="838200"/>
            <a:ext cx="228600" cy="3733800"/>
          </a:xfrm>
          <a:prstGeom prst="rightBrace">
            <a:avLst>
              <a:gd name="adj1" fmla="val 136111"/>
              <a:gd name="adj2" fmla="val 50000"/>
            </a:avLst>
          </a:prstGeom>
          <a:noFill/>
          <a:ln w="38100">
            <a:solidFill>
              <a:schemeClr val="tx1"/>
            </a:solidFill>
            <a:round/>
            <a:headEnd/>
            <a:tailEnd/>
          </a:ln>
          <a:effectLst/>
        </p:spPr>
        <p:txBody>
          <a:bodyPr wrap="none" anchor="ctr"/>
          <a:lstStyle/>
          <a:p>
            <a:endParaRPr lang="en-US"/>
          </a:p>
        </p:txBody>
      </p:sp>
      <p:sp>
        <p:nvSpPr>
          <p:cNvPr id="5" name="Text Box 7"/>
          <p:cNvSpPr txBox="1">
            <a:spLocks noChangeArrowheads="1"/>
          </p:cNvSpPr>
          <p:nvPr/>
        </p:nvSpPr>
        <p:spPr bwMode="auto">
          <a:xfrm>
            <a:off x="7848600" y="2438400"/>
            <a:ext cx="1447800" cy="646331"/>
          </a:xfrm>
          <a:prstGeom prst="rect">
            <a:avLst/>
          </a:prstGeom>
          <a:noFill/>
          <a:ln w="9525">
            <a:noFill/>
            <a:miter lim="800000"/>
            <a:headEnd/>
            <a:tailEnd/>
          </a:ln>
          <a:effectLst/>
        </p:spPr>
        <p:txBody>
          <a:bodyPr wrap="square">
            <a:spAutoFit/>
          </a:bodyPr>
          <a:lstStyle/>
          <a:p>
            <a:pPr algn="ctr">
              <a:spcBef>
                <a:spcPct val="50000"/>
              </a:spcBef>
            </a:pPr>
            <a:r>
              <a:rPr lang="en-US" b="1" dirty="0"/>
              <a:t>IRRMP</a:t>
            </a:r>
            <a:br>
              <a:rPr lang="en-US" b="1" dirty="0"/>
            </a:br>
            <a:r>
              <a:rPr lang="en-US" b="1" dirty="0"/>
              <a:t>Required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219200" y="1584183"/>
          <a:ext cx="6705601" cy="5273817"/>
        </p:xfrm>
        <a:graphic>
          <a:graphicData uri="http://schemas.openxmlformats.org/drawingml/2006/table">
            <a:tbl>
              <a:tblPr/>
              <a:tblGrid>
                <a:gridCol w="1127130"/>
                <a:gridCol w="302200"/>
                <a:gridCol w="1617184"/>
                <a:gridCol w="343039"/>
                <a:gridCol w="1609018"/>
                <a:gridCol w="318537"/>
                <a:gridCol w="775923"/>
                <a:gridCol w="612570"/>
              </a:tblGrid>
              <a:tr h="163983">
                <a:tc>
                  <a:txBody>
                    <a:bodyPr/>
                    <a:lstStyle/>
                    <a:p>
                      <a:pPr algn="l" fontAlgn="b"/>
                      <a:r>
                        <a:rPr lang="en-US" sz="500" b="0" i="0" u="none" strike="noStrike" dirty="0">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ctr" fontAlgn="b"/>
                      <a:r>
                        <a:rPr lang="en-US" sz="500" b="0"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2D69A"/>
                    </a:solidFill>
                  </a:tcPr>
                </a:tc>
              </a:tr>
              <a:tr h="131186">
                <a:tc>
                  <a:txBody>
                    <a:bodyPr/>
                    <a:lstStyle/>
                    <a:p>
                      <a:pPr algn="l" fontAlgn="b"/>
                      <a:r>
                        <a:rPr lang="en-US" sz="500" b="0"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646705">
                <a:tc gridSpan="8">
                  <a:txBody>
                    <a:bodyPr/>
                    <a:lstStyle/>
                    <a:p>
                      <a:pPr algn="ctr" fontAlgn="b"/>
                      <a:r>
                        <a:rPr lang="en-US" sz="2100" b="1" i="0" u="none" strike="noStrike" dirty="0">
                          <a:solidFill>
                            <a:srgbClr val="000000"/>
                          </a:solidFill>
                          <a:latin typeface="Calibri"/>
                        </a:rPr>
                        <a:t>Biweekly Status of IRRM Implementation for Approved Plans</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1822">
                <a:tc gridSpan="8">
                  <a:txBody>
                    <a:bodyPr/>
                    <a:lstStyle/>
                    <a:p>
                      <a:pPr algn="ctr" fontAlgn="b"/>
                      <a:r>
                        <a:rPr lang="en-US" sz="1500" b="1" i="0" u="none" strike="noStrike" dirty="0">
                          <a:solidFill>
                            <a:srgbClr val="000000"/>
                          </a:solidFill>
                          <a:latin typeface="Calibri"/>
                        </a:rPr>
                        <a:t>Interim Risk Reduction Measures Plans</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518">
                <a:tc gridSpan="8">
                  <a:txBody>
                    <a:bodyPr/>
                    <a:lstStyle/>
                    <a:p>
                      <a:pPr algn="ctr" fontAlgn="b"/>
                      <a:r>
                        <a:rPr lang="en-US" sz="1300" b="1" i="0" u="none" strike="noStrike" dirty="0">
                          <a:solidFill>
                            <a:srgbClr val="000000"/>
                          </a:solidFill>
                          <a:latin typeface="Calibri"/>
                        </a:rPr>
                        <a:t>xxx District Dams</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983">
                <a:tc gridSpan="8">
                  <a:txBody>
                    <a:bodyPr/>
                    <a:lstStyle/>
                    <a:p>
                      <a:pPr algn="ctr" fontAlgn="b"/>
                      <a:r>
                        <a:rPr lang="en-US" sz="600" b="1" i="1" u="none" strike="noStrike" dirty="0">
                          <a:solidFill>
                            <a:srgbClr val="000000"/>
                          </a:solidFill>
                          <a:latin typeface="Calibri"/>
                        </a:rPr>
                        <a:t>As of 24 November 2011</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186">
                <a:tc>
                  <a:txBody>
                    <a:bodyPr/>
                    <a:lstStyle/>
                    <a:p>
                      <a:pPr algn="l" fontAlgn="b"/>
                      <a:r>
                        <a:rPr lang="en-US" sz="500" b="0"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63983">
                <a:tc>
                  <a:txBody>
                    <a:bodyPr/>
                    <a:lstStyle/>
                    <a:p>
                      <a:pPr algn="ctr" fontAlgn="b"/>
                      <a:r>
                        <a:rPr lang="en-US" sz="600" b="1"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4F6228"/>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4F6228"/>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600" b="1" i="0" u="none" strike="noStrike" dirty="0">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4F6228"/>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4F6228"/>
                    </a:solidFill>
                  </a:tcPr>
                </a:tc>
              </a:tr>
              <a:tr h="185695">
                <a:tc>
                  <a:txBody>
                    <a:bodyPr/>
                    <a:lstStyle/>
                    <a:p>
                      <a:pPr algn="ctr" fontAlgn="b"/>
                      <a:r>
                        <a:rPr lang="en-US" sz="600" b="1"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D7E4BC"/>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D7E4BC"/>
                    </a:solidFill>
                  </a:tcPr>
                </a:tc>
                <a:tc>
                  <a:txBody>
                    <a:bodyPr/>
                    <a:lstStyle/>
                    <a:p>
                      <a:pPr algn="ctr" fontAlgn="b"/>
                      <a:r>
                        <a:rPr lang="en-US" sz="1200" b="1" i="0" u="none" strike="noStrike" dirty="0">
                          <a:solidFill>
                            <a:srgbClr val="000000"/>
                          </a:solidFill>
                          <a:latin typeface="Calibri"/>
                        </a:rPr>
                        <a:t>Completed:</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600" b="1" i="0" u="none" strike="noStrike">
                          <a:solidFill>
                            <a:srgbClr val="00B05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Incomplete:</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600" b="1"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600" b="1"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D7E4BC"/>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D7E4BC"/>
                    </a:solidFill>
                  </a:tcPr>
                </a:tc>
              </a:tr>
              <a:tr h="163983">
                <a:tc>
                  <a:txBody>
                    <a:bodyPr/>
                    <a:lstStyle/>
                    <a:p>
                      <a:pPr algn="ctr" fontAlgn="b"/>
                      <a:r>
                        <a:rPr lang="en-US" sz="500" b="1"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4F6228"/>
                    </a:solidFill>
                  </a:tcPr>
                </a:tc>
                <a:tc>
                  <a:txBody>
                    <a:bodyPr/>
                    <a:lstStyle/>
                    <a:p>
                      <a:pPr algn="ctr" fontAlgn="b"/>
                      <a:r>
                        <a:rPr lang="en-US" sz="500" b="1" i="0" u="none" strike="noStrike">
                          <a:solidFill>
                            <a:srgbClr val="000000"/>
                          </a:solidFill>
                          <a:latin typeface="Calibri"/>
                        </a:rPr>
                        <a:t> </a:t>
                      </a:r>
                    </a:p>
                  </a:txBody>
                  <a:tcPr marL="4085" marR="4085" marT="4085" marB="0" anchor="b">
                    <a:lnL>
                      <a:noFill/>
                    </a:lnL>
                    <a:lnR>
                      <a:noFill/>
                    </a:lnR>
                    <a:lnT>
                      <a:noFill/>
                    </a:lnT>
                    <a:lnB>
                      <a:noFill/>
                    </a:lnB>
                    <a:solidFill>
                      <a:srgbClr val="4F6228"/>
                    </a:solidFill>
                  </a:tcPr>
                </a:tc>
                <a:tc>
                  <a:txBody>
                    <a:bodyPr/>
                    <a:lstStyle/>
                    <a:p>
                      <a:pPr algn="ctr" fontAlgn="b"/>
                      <a:r>
                        <a:rPr lang="en-US" sz="500" b="1"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b"/>
                      <a:r>
                        <a:rPr lang="en-US" sz="500" b="1"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b"/>
                      <a:r>
                        <a:rPr lang="en-US" sz="500" b="1"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b"/>
                      <a:r>
                        <a:rPr lang="en-US" sz="500" b="1" i="0" u="none" strike="noStrike">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4F6228"/>
                    </a:solidFill>
                  </a:tcPr>
                </a:tc>
                <a:tc>
                  <a:txBody>
                    <a:bodyPr/>
                    <a:lstStyle/>
                    <a:p>
                      <a:pPr algn="ctr" fontAlgn="b"/>
                      <a:r>
                        <a:rPr lang="en-US" sz="500" b="1" i="0" u="none" strike="noStrike">
                          <a:solidFill>
                            <a:srgbClr val="000000"/>
                          </a:solidFill>
                          <a:latin typeface="Calibri"/>
                        </a:rPr>
                        <a:t> </a:t>
                      </a:r>
                    </a:p>
                  </a:txBody>
                  <a:tcPr marL="4085" marR="4085" marT="4085" marB="0" anchor="b">
                    <a:lnL>
                      <a:noFill/>
                    </a:lnL>
                    <a:lnR>
                      <a:noFill/>
                    </a:lnR>
                    <a:lnT>
                      <a:noFill/>
                    </a:lnT>
                    <a:lnB>
                      <a:noFill/>
                    </a:lnB>
                    <a:solidFill>
                      <a:srgbClr val="4F6228"/>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4F6228"/>
                    </a:solidFill>
                  </a:tcPr>
                </a:tc>
              </a:tr>
              <a:tr h="131186">
                <a:tc>
                  <a:txBody>
                    <a:bodyPr/>
                    <a:lstStyle/>
                    <a:p>
                      <a:pPr algn="l" fontAlgn="b"/>
                      <a:r>
                        <a:rPr lang="en-US" sz="500" b="0"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63983">
                <a:tc gridSpan="8">
                  <a:txBody>
                    <a:bodyPr/>
                    <a:lstStyle/>
                    <a:p>
                      <a:pPr algn="ctr" fontAlgn="b"/>
                      <a:r>
                        <a:rPr lang="en-US" sz="600" b="1" i="0" u="none" strike="noStrike">
                          <a:solidFill>
                            <a:srgbClr val="000000"/>
                          </a:solidFill>
                          <a:latin typeface="Calibri"/>
                        </a:rPr>
                        <a:t>Click on Tabs at Bottom of Screen for Interim Risk Reduction Measures for Each Dam listed below:</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983">
                <a:tc>
                  <a:txBody>
                    <a:bodyPr/>
                    <a:lstStyle/>
                    <a:p>
                      <a:pPr algn="ctr" fontAlgn="b"/>
                      <a:r>
                        <a:rPr lang="en-US" sz="600" b="1"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ctr" fontAlgn="b"/>
                      <a:r>
                        <a:rPr lang="en-US" sz="600" b="1"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0" u="none" strike="noStrike" dirty="0">
                          <a:solidFill>
                            <a:srgbClr val="000000"/>
                          </a:solidFill>
                          <a:latin typeface="Calibri"/>
                        </a:rPr>
                        <a:t>Project Name </a:t>
                      </a:r>
                    </a:p>
                  </a:txBody>
                  <a:tcPr marL="4085" marR="4085" marT="408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D69A"/>
                    </a:solidFill>
                  </a:tcPr>
                </a:tc>
                <a:tc gridSpan="2">
                  <a:txBody>
                    <a:bodyPr/>
                    <a:lstStyle/>
                    <a:p>
                      <a:pPr algn="l" fontAlgn="b"/>
                      <a:r>
                        <a:rPr lang="en-US" sz="800" b="1" i="0" u="none" strike="noStrike" dirty="0">
                          <a:solidFill>
                            <a:srgbClr val="000000"/>
                          </a:solidFill>
                          <a:latin typeface="Calibri"/>
                        </a:rPr>
                        <a:t>Funding for full IRRM Implementation</a:t>
                      </a:r>
                    </a:p>
                  </a:txBody>
                  <a:tcPr marL="4085" marR="4085" marT="408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A</a:t>
                      </a:r>
                    </a:p>
                  </a:txBody>
                  <a:tcPr marL="4085" marR="4085" marT="408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800" b="1" i="1" u="none" strike="noStrike">
                          <a:solidFill>
                            <a:srgbClr val="000000"/>
                          </a:solidFill>
                          <a:latin typeface="Calibri"/>
                        </a:rPr>
                        <a:t>$250K</a:t>
                      </a:r>
                    </a:p>
                  </a:txBody>
                  <a:tcPr marL="4085" marR="4085" marT="408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r" fontAlgn="b"/>
                      <a:r>
                        <a:rPr lang="en-US" sz="600" b="1" i="1" u="none" strike="noStrike" dirty="0">
                          <a:solidFill>
                            <a:srgbClr val="000000"/>
                          </a:solidFill>
                          <a:latin typeface="Calibri"/>
                        </a:rPr>
                        <a:t> </a:t>
                      </a:r>
                    </a:p>
                  </a:txBody>
                  <a:tcPr marL="4085" marR="4085" marT="4085" marB="0" anchor="b">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B</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$600K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C</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$275K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D</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$1.3M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E</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$530K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F</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$965K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G</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$313K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H</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$320K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I</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$690K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J</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$990K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K</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$600K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L</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a:solidFill>
                            <a:srgbClr val="000000"/>
                          </a:solidFill>
                          <a:latin typeface="Calibri"/>
                        </a:rPr>
                        <a:t>$110K</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8197">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6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800" b="1" i="1" u="none" strike="noStrike" dirty="0">
                          <a:solidFill>
                            <a:srgbClr val="000000"/>
                          </a:solidFill>
                          <a:latin typeface="Calibri"/>
                        </a:rPr>
                        <a:t>Project M</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b"/>
                      <a:r>
                        <a:rPr lang="en-US" sz="800" b="1" i="1" u="none" strike="noStrike" dirty="0">
                          <a:solidFill>
                            <a:srgbClr val="000000"/>
                          </a:solidFill>
                          <a:latin typeface="Calibri"/>
                        </a:rPr>
                        <a:t>$1.2M</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r" fontAlgn="b"/>
                      <a:r>
                        <a:rPr lang="en-US" sz="600" b="1" i="1"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r" fontAlgn="b"/>
                      <a:r>
                        <a:rPr lang="en-US" sz="600" b="1" i="1"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131186">
                <a:tc>
                  <a:txBody>
                    <a:bodyPr/>
                    <a:lstStyle/>
                    <a:p>
                      <a:pPr algn="l" fontAlgn="b"/>
                      <a:r>
                        <a:rPr lang="en-US" sz="500" b="0"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1" i="1" u="none" strike="noStrike" dirty="0">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a:noFill/>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262375">
                <a:tc gridSpan="8">
                  <a:txBody>
                    <a:bodyPr/>
                    <a:lstStyle/>
                    <a:p>
                      <a:pPr algn="ctr" fontAlgn="ctr"/>
                      <a:r>
                        <a:rPr lang="en-US" sz="600" b="1" i="0" u="none" strike="noStrike">
                          <a:solidFill>
                            <a:srgbClr val="000000"/>
                          </a:solidFill>
                          <a:latin typeface="Calibri"/>
                        </a:rPr>
                        <a:t>Red text indicates new information.</a:t>
                      </a:r>
                    </a:p>
                  </a:txBody>
                  <a:tcPr marL="4085" marR="4085" marT="4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983">
                <a:tc gridSpan="8">
                  <a:txBody>
                    <a:bodyPr/>
                    <a:lstStyle/>
                    <a:p>
                      <a:pPr algn="ctr" fontAlgn="b"/>
                      <a:r>
                        <a:rPr lang="en-US" sz="600" b="1"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1186">
                <a:tc>
                  <a:txBody>
                    <a:bodyPr/>
                    <a:lstStyle/>
                    <a:p>
                      <a:pPr algn="l" fontAlgn="b"/>
                      <a:r>
                        <a:rPr lang="en-US" sz="500" b="0" i="0" u="none" strike="noStrike">
                          <a:solidFill>
                            <a:srgbClr val="000000"/>
                          </a:solidFill>
                          <a:latin typeface="Calibri"/>
                        </a:rPr>
                        <a:t> </a:t>
                      </a:r>
                    </a:p>
                  </a:txBody>
                  <a:tcPr marL="4085" marR="4085" marT="408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500" b="0"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500" b="0" i="0" u="none" strike="noStrike">
                          <a:solidFill>
                            <a:srgbClr val="000000"/>
                          </a:solidFill>
                          <a:latin typeface="Calibri"/>
                        </a:rPr>
                        <a:t> </a:t>
                      </a:r>
                    </a:p>
                  </a:txBody>
                  <a:tcPr marL="4085" marR="4085" marT="4085" marB="0" anchor="b">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500" b="0" i="0" u="none" strike="noStrike" dirty="0">
                          <a:solidFill>
                            <a:srgbClr val="000000"/>
                          </a:solidFill>
                          <a:latin typeface="Calibri"/>
                        </a:rPr>
                        <a:t> </a:t>
                      </a:r>
                    </a:p>
                  </a:txBody>
                  <a:tcPr marL="4085" marR="4085" marT="408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D69A"/>
                    </a:solidFill>
                  </a:tcPr>
                </a:tc>
              </a:tr>
            </a:tbl>
          </a:graphicData>
        </a:graphic>
      </p:graphicFrame>
      <p:sp>
        <p:nvSpPr>
          <p:cNvPr id="3" name="Title 1"/>
          <p:cNvSpPr>
            <a:spLocks noGrp="1"/>
          </p:cNvSpPr>
          <p:nvPr>
            <p:ph type="title"/>
          </p:nvPr>
        </p:nvSpPr>
        <p:spPr>
          <a:xfrm>
            <a:off x="457200" y="274638"/>
            <a:ext cx="8229600" cy="1143000"/>
          </a:xfrm>
        </p:spPr>
        <p:txBody>
          <a:bodyPr/>
          <a:lstStyle/>
          <a:p>
            <a:r>
              <a:rPr lang="en-US" sz="4000" dirty="0" smtClean="0"/>
              <a:t>IRRM Tracking</a:t>
            </a:r>
            <a:endParaRPr lang="en-US" sz="4000" dirty="0"/>
          </a:p>
        </p:txBody>
      </p:sp>
      <p:sp>
        <p:nvSpPr>
          <p:cNvPr id="4" name="Rectangle 3"/>
          <p:cNvSpPr/>
          <p:nvPr/>
        </p:nvSpPr>
        <p:spPr>
          <a:xfrm>
            <a:off x="4953000" y="4800600"/>
            <a:ext cx="2971800" cy="1200329"/>
          </a:xfrm>
          <a:prstGeom prst="rect">
            <a:avLst/>
          </a:prstGeom>
        </p:spPr>
        <p:txBody>
          <a:bodyPr wrap="square">
            <a:spAutoFit/>
          </a:bodyPr>
          <a:lstStyle/>
          <a:p>
            <a:r>
              <a:rPr lang="en-US" dirty="0" smtClean="0">
                <a:solidFill>
                  <a:srgbClr val="FF0000"/>
                </a:solidFill>
              </a:rPr>
              <a:t>Excel Spreadsheet developed by Fort Worth District is considered a Best Practice example.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8600" y="-4"/>
          <a:ext cx="8686808" cy="6858004"/>
        </p:xfrm>
        <a:graphic>
          <a:graphicData uri="http://schemas.openxmlformats.org/drawingml/2006/table">
            <a:tbl>
              <a:tblPr/>
              <a:tblGrid>
                <a:gridCol w="1085851"/>
                <a:gridCol w="361953"/>
                <a:gridCol w="723898"/>
                <a:gridCol w="1085851"/>
                <a:gridCol w="1085851"/>
                <a:gridCol w="1085851"/>
                <a:gridCol w="1085851"/>
                <a:gridCol w="1085851"/>
                <a:gridCol w="1085851"/>
              </a:tblGrid>
              <a:tr h="260064">
                <a:tc>
                  <a:txBody>
                    <a:bodyPr/>
                    <a:lstStyle/>
                    <a:p>
                      <a:pPr algn="ctr" fontAlgn="b"/>
                      <a:r>
                        <a:rPr lang="en-US" sz="900" b="1" i="0" u="none" strike="noStrike" dirty="0">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a:noFill/>
                    </a:lnR>
                    <a:lnT>
                      <a:noFill/>
                    </a:lnT>
                    <a:lnB>
                      <a:noFill/>
                    </a:lnB>
                    <a:solidFill>
                      <a:srgbClr val="4F6228"/>
                    </a:solidFill>
                  </a:tcPr>
                </a:tc>
                <a:tc gridSpan="2">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a:noFill/>
                    </a:lnB>
                    <a:solidFill>
                      <a:srgbClr val="4F6228"/>
                    </a:solidFill>
                  </a:tcPr>
                </a:tc>
                <a:tc hMerge="1">
                  <a:txBody>
                    <a:bodyPr/>
                    <a:lstStyle/>
                    <a:p>
                      <a:endParaRPr lang="en-US"/>
                    </a:p>
                  </a:txBody>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a:noFill/>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w="6350" cap="flat" cmpd="sng" algn="ctr">
                      <a:solidFill>
                        <a:srgbClr val="000000"/>
                      </a:solidFill>
                      <a:prstDash val="solid"/>
                      <a:round/>
                      <a:headEnd type="none" w="med" len="med"/>
                      <a:tailEnd type="none" w="med" len="med"/>
                    </a:lnR>
                    <a:lnT>
                      <a:noFill/>
                    </a:lnT>
                    <a:lnB>
                      <a:noFill/>
                    </a:lnB>
                    <a:solidFill>
                      <a:srgbClr val="4F6228"/>
                    </a:solidFill>
                  </a:tcPr>
                </a:tc>
              </a:tr>
              <a:tr h="260064">
                <a:tc>
                  <a:txBody>
                    <a:bodyPr/>
                    <a:lstStyle/>
                    <a:p>
                      <a:pPr algn="ctr" fontAlgn="b"/>
                      <a:r>
                        <a:rPr lang="en-US" sz="900" b="1"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a:noFill/>
                    </a:lnR>
                    <a:lnT>
                      <a:noFill/>
                    </a:lnT>
                    <a:lnB>
                      <a:noFill/>
                    </a:lnB>
                    <a:solidFill>
                      <a:srgbClr val="D7E4BC"/>
                    </a:solidFill>
                  </a:tcPr>
                </a:tc>
                <a:tc gridSpan="2">
                  <a:txBody>
                    <a:bodyPr/>
                    <a:lstStyle/>
                    <a:p>
                      <a:pPr algn="ctr" fontAlgn="b"/>
                      <a:r>
                        <a:rPr lang="en-US" sz="900" b="1" i="0" u="none" strike="noStrike">
                          <a:solidFill>
                            <a:srgbClr val="000000"/>
                          </a:solidFill>
                          <a:latin typeface="Calibri"/>
                        </a:rPr>
                        <a:t> </a:t>
                      </a:r>
                    </a:p>
                  </a:txBody>
                  <a:tcPr marL="813" marR="813" marT="813" marB="0" anchor="b">
                    <a:lnL>
                      <a:noFill/>
                    </a:lnL>
                    <a:lnR w="6350" cap="flat" cmpd="sng" algn="ctr">
                      <a:solidFill>
                        <a:srgbClr val="000000"/>
                      </a:solidFill>
                      <a:prstDash val="solid"/>
                      <a:round/>
                      <a:headEnd type="none" w="med" len="med"/>
                      <a:tailEnd type="none" w="med" len="med"/>
                    </a:lnR>
                    <a:lnT>
                      <a:noFill/>
                    </a:lnT>
                    <a:lnB>
                      <a:noFill/>
                    </a:lnB>
                    <a:solidFill>
                      <a:srgbClr val="D7E4BC"/>
                    </a:solidFill>
                  </a:tcPr>
                </a:tc>
                <a:tc hMerge="1">
                  <a:txBody>
                    <a:bodyPr/>
                    <a:lstStyle/>
                    <a:p>
                      <a:endParaRPr lang="en-US"/>
                    </a:p>
                  </a:txBody>
                  <a:tcPr/>
                </a:tc>
                <a:tc>
                  <a:txBody>
                    <a:bodyPr/>
                    <a:lstStyle/>
                    <a:p>
                      <a:pPr algn="ctr" fontAlgn="b"/>
                      <a:r>
                        <a:rPr lang="en-US" sz="900" b="1" i="0" u="none" strike="noStrike">
                          <a:solidFill>
                            <a:srgbClr val="000000"/>
                          </a:solidFill>
                          <a:latin typeface="Calibri"/>
                        </a:rPr>
                        <a:t>Completed:</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1" i="0" u="none" strike="noStrike">
                          <a:solidFill>
                            <a:srgbClr val="00B05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1" i="0" u="none" strike="noStrike">
                          <a:solidFill>
                            <a:srgbClr val="000000"/>
                          </a:solidFill>
                          <a:latin typeface="Calibri"/>
                        </a:rPr>
                        <a:t>Incomplete:</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900" b="1"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a:noFill/>
                    </a:lnR>
                    <a:lnT>
                      <a:noFill/>
                    </a:lnT>
                    <a:lnB>
                      <a:noFill/>
                    </a:lnB>
                    <a:solidFill>
                      <a:srgbClr val="D7E4BC"/>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w="6350" cap="flat" cmpd="sng" algn="ctr">
                      <a:solidFill>
                        <a:srgbClr val="000000"/>
                      </a:solidFill>
                      <a:prstDash val="solid"/>
                      <a:round/>
                      <a:headEnd type="none" w="med" len="med"/>
                      <a:tailEnd type="none" w="med" len="med"/>
                    </a:lnR>
                    <a:lnT>
                      <a:noFill/>
                    </a:lnT>
                    <a:lnB>
                      <a:noFill/>
                    </a:lnB>
                    <a:solidFill>
                      <a:srgbClr val="D7E4BC"/>
                    </a:solidFill>
                  </a:tcPr>
                </a:tc>
              </a:tr>
              <a:tr h="260064">
                <a:tc>
                  <a:txBody>
                    <a:bodyPr/>
                    <a:lstStyle/>
                    <a:p>
                      <a:pPr algn="ctr" fontAlgn="b"/>
                      <a:r>
                        <a:rPr lang="en-US" sz="900" b="1"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F6228"/>
                    </a:solidFill>
                  </a:tcPr>
                </a:tc>
                <a:tc gridSpan="2">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US"/>
                    </a:p>
                  </a:txBody>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a:noFill/>
                    </a:lnR>
                    <a:lnT>
                      <a:noFill/>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1" i="0" u="none" strike="noStrike">
                          <a:solidFill>
                            <a:srgbClr val="000000"/>
                          </a:solidFill>
                          <a:latin typeface="Calibri"/>
                        </a:rPr>
                        <a:t> </a:t>
                      </a:r>
                    </a:p>
                  </a:txBody>
                  <a:tcPr marL="813" marR="813" marT="8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6228"/>
                    </a:solidFill>
                  </a:tcPr>
                </a:tc>
              </a:tr>
              <a:tr h="260064">
                <a:tc gridSpan="9">
                  <a:txBody>
                    <a:bodyPr/>
                    <a:lstStyle/>
                    <a:p>
                      <a:pPr algn="l" fontAlgn="b"/>
                      <a:r>
                        <a:rPr lang="en-US" sz="900" b="1" i="1" u="none" strike="noStrike">
                          <a:solidFill>
                            <a:srgbClr val="000000"/>
                          </a:solidFill>
                          <a:latin typeface="Calibri"/>
                        </a:rPr>
                        <a:t>Project A</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064">
                <a:tc>
                  <a:txBody>
                    <a:bodyPr/>
                    <a:lstStyle/>
                    <a:p>
                      <a:pPr algn="l" fontAlgn="ctr"/>
                      <a:r>
                        <a:rPr lang="en-US" sz="900" b="1" i="1" u="none" strike="noStrike">
                          <a:solidFill>
                            <a:srgbClr val="000000"/>
                          </a:solidFill>
                          <a:latin typeface="Calibri"/>
                        </a:rPr>
                        <a:t>DSAC:  III</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gridSpan="2">
                  <a:txBody>
                    <a:bodyPr/>
                    <a:lstStyle/>
                    <a:p>
                      <a:pPr algn="l" fontAlgn="ctr"/>
                      <a:r>
                        <a:rPr lang="en-US" sz="900" b="1" i="1" u="none" strike="noStrike">
                          <a:solidFill>
                            <a:srgbClr val="000000"/>
                          </a:solidFill>
                          <a:latin typeface="Calibri"/>
                        </a:rPr>
                        <a:t>PM:  </a:t>
                      </a:r>
                    </a:p>
                  </a:txBody>
                  <a:tcPr marL="813" marR="813" marT="81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2D69A"/>
                    </a:solidFill>
                  </a:tcPr>
                </a:tc>
                <a:tc hMerge="1">
                  <a:txBody>
                    <a:bodyPr/>
                    <a:lstStyle/>
                    <a:p>
                      <a:endParaRPr lang="en-US"/>
                    </a:p>
                  </a:txBody>
                  <a:tcPr/>
                </a:tc>
                <a:tc>
                  <a:txBody>
                    <a:bodyPr/>
                    <a:lstStyle/>
                    <a:p>
                      <a:pPr algn="l" fontAlgn="ctr"/>
                      <a:r>
                        <a:rPr lang="en-US" sz="900" b="1" i="1" u="none" strike="noStrike">
                          <a:solidFill>
                            <a:srgbClr val="000000"/>
                          </a:solidFill>
                          <a:latin typeface="Calibri"/>
                        </a:rPr>
                        <a:t> </a:t>
                      </a:r>
                    </a:p>
                  </a:txBody>
                  <a:tcPr marL="813" marR="813" marT="8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ctr"/>
                      <a:r>
                        <a:rPr lang="en-US" sz="900" b="1" i="1" u="none" strike="noStrike">
                          <a:solidFill>
                            <a:srgbClr val="000000"/>
                          </a:solidFill>
                          <a:latin typeface="Calibri"/>
                        </a:rPr>
                        <a:t>Secondary POC:  </a:t>
                      </a:r>
                    </a:p>
                  </a:txBody>
                  <a:tcPr marL="813" marR="813" marT="81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2D69A"/>
                    </a:solidFill>
                  </a:tcPr>
                </a:tc>
              </a:tr>
              <a:tr h="260064">
                <a:tc>
                  <a:txBody>
                    <a:bodyPr/>
                    <a:lstStyle/>
                    <a:p>
                      <a:pPr algn="l" fontAlgn="ctr"/>
                      <a:r>
                        <a:rPr lang="en-US" sz="900" b="1" i="1" u="none" strike="noStrike">
                          <a:solidFill>
                            <a:srgbClr val="000000"/>
                          </a:solidFill>
                          <a:latin typeface="Calibri"/>
                        </a:rPr>
                        <a:t>SPRA:  11 Jul 05</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gridSpan="2">
                  <a:txBody>
                    <a:bodyPr/>
                    <a:lstStyle/>
                    <a:p>
                      <a:pPr algn="l" fontAlgn="ctr"/>
                      <a:r>
                        <a:rPr lang="en-US" sz="900" b="1" i="1" u="none" strike="noStrike">
                          <a:solidFill>
                            <a:srgbClr val="000000"/>
                          </a:solidFill>
                          <a:latin typeface="Calibri"/>
                        </a:rPr>
                        <a:t>Office Phone:  </a:t>
                      </a:r>
                    </a:p>
                  </a:txBody>
                  <a:tcPr marL="813" marR="813" marT="813" marB="0" anchor="ctr">
                    <a:lnL w="6350" cap="flat" cmpd="sng" algn="ctr">
                      <a:solidFill>
                        <a:srgbClr val="000000"/>
                      </a:solidFill>
                      <a:prstDash val="solid"/>
                      <a:round/>
                      <a:headEnd type="none" w="med" len="med"/>
                      <a:tailEnd type="none" w="med" len="med"/>
                    </a:lnL>
                    <a:lnR>
                      <a:noFill/>
                    </a:lnR>
                    <a:lnT>
                      <a:noFill/>
                    </a:lnT>
                    <a:lnB>
                      <a:noFill/>
                    </a:lnB>
                    <a:solidFill>
                      <a:srgbClr val="C2D69A"/>
                    </a:solidFill>
                  </a:tcPr>
                </a:tc>
                <a:tc hMerge="1">
                  <a:txBody>
                    <a:bodyPr/>
                    <a:lstStyle/>
                    <a:p>
                      <a:endParaRPr lang="en-US"/>
                    </a:p>
                  </a:txBody>
                  <a:tcPr/>
                </a:tc>
                <a:tc>
                  <a:txBody>
                    <a:bodyPr/>
                    <a:lstStyle/>
                    <a:p>
                      <a:pPr algn="l" fontAlgn="ctr"/>
                      <a:r>
                        <a:rPr lang="en-US" sz="900" b="1" i="1" u="none" strike="noStrike">
                          <a:solidFill>
                            <a:srgbClr val="000000"/>
                          </a:solidFill>
                          <a:latin typeface="Calibri"/>
                        </a:rPr>
                        <a:t> </a:t>
                      </a:r>
                    </a:p>
                  </a:txBody>
                  <a:tcPr marL="813" marR="813" marT="813" marB="0" anchor="ctr">
                    <a:lnL>
                      <a:noFill/>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l" fontAlgn="ctr"/>
                      <a:r>
                        <a:rPr lang="en-US" sz="900" b="1" i="1" u="none" strike="noStrike">
                          <a:solidFill>
                            <a:srgbClr val="000000"/>
                          </a:solidFill>
                          <a:latin typeface="Calibri"/>
                        </a:rPr>
                        <a:t>Office Phone:  </a:t>
                      </a:r>
                    </a:p>
                  </a:txBody>
                  <a:tcPr marL="813" marR="813" marT="813" marB="0" anchor="ctr">
                    <a:lnL w="635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a:noFill/>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a:noFill/>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a:noFill/>
                    </a:lnT>
                    <a:lnB>
                      <a:noFill/>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w="6350" cap="flat" cmpd="sng" algn="ctr">
                      <a:solidFill>
                        <a:srgbClr val="000000"/>
                      </a:solidFill>
                      <a:prstDash val="solid"/>
                      <a:round/>
                      <a:headEnd type="none" w="med" len="med"/>
                      <a:tailEnd type="none" w="med" len="med"/>
                    </a:lnR>
                    <a:lnT>
                      <a:noFill/>
                    </a:lnT>
                    <a:lnB>
                      <a:noFill/>
                    </a:lnB>
                    <a:solidFill>
                      <a:srgbClr val="C2D69A"/>
                    </a:solidFill>
                  </a:tcPr>
                </a:tc>
              </a:tr>
              <a:tr h="281679">
                <a:tc>
                  <a:txBody>
                    <a:bodyPr/>
                    <a:lstStyle/>
                    <a:p>
                      <a:pPr algn="l" fontAlgn="ctr"/>
                      <a:r>
                        <a:rPr lang="en-US" sz="900" b="1" i="1" u="none" strike="noStrike">
                          <a:solidFill>
                            <a:srgbClr val="000000"/>
                          </a:solidFill>
                          <a:latin typeface="Calibri"/>
                        </a:rPr>
                        <a:t>IRRMP Approval Date:    10 Jun 11</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gridSpan="2">
                  <a:txBody>
                    <a:bodyPr/>
                    <a:lstStyle/>
                    <a:p>
                      <a:pPr algn="l" fontAlgn="ctr"/>
                      <a:r>
                        <a:rPr lang="en-US" sz="900" b="1" i="1" u="none" strike="noStrike">
                          <a:solidFill>
                            <a:srgbClr val="000000"/>
                          </a:solidFill>
                          <a:latin typeface="Calibri"/>
                        </a:rPr>
                        <a:t>Cell:  </a:t>
                      </a:r>
                    </a:p>
                  </a:txBody>
                  <a:tcPr marL="813" marR="813" marT="81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a:txBody>
                    <a:bodyPr/>
                    <a:lstStyle/>
                    <a:p>
                      <a:pPr algn="l" fontAlgn="ctr"/>
                      <a:r>
                        <a:rPr lang="en-US" sz="900" b="1" i="1" u="none" strike="noStrike">
                          <a:solidFill>
                            <a:srgbClr val="000000"/>
                          </a:solidFill>
                          <a:latin typeface="Calibri"/>
                        </a:rPr>
                        <a:t> </a:t>
                      </a:r>
                    </a:p>
                  </a:txBody>
                  <a:tcPr marL="813" marR="813" marT="81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Cell Phone:  </a:t>
                      </a:r>
                    </a:p>
                  </a:txBody>
                  <a:tcPr marL="813" marR="813" marT="81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a:noFill/>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D69A"/>
                    </a:solidFill>
                  </a:tcPr>
                </a:tc>
              </a:tr>
              <a:tr h="422102">
                <a:tc>
                  <a:txBody>
                    <a:bodyPr/>
                    <a:lstStyle/>
                    <a:p>
                      <a:pPr algn="l" fontAlgn="ctr"/>
                      <a:r>
                        <a:rPr lang="en-US" sz="900" b="1" i="1" u="none" strike="noStrike">
                          <a:solidFill>
                            <a:srgbClr val="000000"/>
                          </a:solidFill>
                          <a:latin typeface="Calibri"/>
                        </a:rPr>
                        <a:t>Communication Plan Approval Date:  10 Jun 11</a:t>
                      </a:r>
                    </a:p>
                  </a:txBody>
                  <a:tcPr marL="813" marR="813" marT="81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gridSpan="2">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ctr"/>
                      <a:r>
                        <a:rPr lang="en-US" sz="900" b="1" i="1" u="none" strike="noStrike">
                          <a:solidFill>
                            <a:srgbClr val="000000"/>
                          </a:solidFill>
                          <a:latin typeface="Calibri"/>
                        </a:rPr>
                        <a:t> </a:t>
                      </a:r>
                    </a:p>
                  </a:txBody>
                  <a:tcPr marL="813" marR="813" marT="81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260064">
                <a:tc gridSpan="9">
                  <a:txBody>
                    <a:bodyPr/>
                    <a:lstStyle/>
                    <a:p>
                      <a:pPr algn="l" fontAlgn="ctr"/>
                      <a:r>
                        <a:rPr lang="en-US" sz="900" b="1" i="1" u="none" strike="noStrike">
                          <a:solidFill>
                            <a:srgbClr val="000000"/>
                          </a:solidFill>
                          <a:latin typeface="Calibri"/>
                        </a:rPr>
                        <a:t>PFMA:  Not scheduled at this time.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064">
                <a:tc gridSpan="9">
                  <a:txBody>
                    <a:bodyPr/>
                    <a:lstStyle/>
                    <a:p>
                      <a:pPr algn="l" fontAlgn="t"/>
                      <a:r>
                        <a:rPr lang="en-US" sz="900" b="1" i="1" u="none" strike="noStrike">
                          <a:solidFill>
                            <a:srgbClr val="000000"/>
                          </a:solidFill>
                          <a:latin typeface="Calibri"/>
                        </a:rPr>
                        <a:t>IES: Not scheduled at this time.</a:t>
                      </a:r>
                    </a:p>
                  </a:txBody>
                  <a:tcPr marL="813" marR="813" marT="8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679">
                <a:tc>
                  <a:txBody>
                    <a:bodyPr/>
                    <a:lstStyle/>
                    <a:p>
                      <a:pPr algn="ctr" fontAlgn="b"/>
                      <a:r>
                        <a:rPr lang="en-US" sz="900" b="1" i="0" u="none" strike="noStrike">
                          <a:solidFill>
                            <a:srgbClr val="000000"/>
                          </a:solidFill>
                          <a:latin typeface="Calibri"/>
                        </a:rPr>
                        <a:t>Interim Risk Reduction Measure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900" b="1" i="0" u="none" strike="noStrike">
                          <a:solidFill>
                            <a:srgbClr val="000000"/>
                          </a:solidFill>
                          <a:latin typeface="Calibri"/>
                        </a:rPr>
                        <a:t>Status</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gridSpan="2">
                  <a:txBody>
                    <a:bodyPr/>
                    <a:lstStyle/>
                    <a:p>
                      <a:pPr algn="ctr" fontAlgn="b"/>
                      <a:r>
                        <a:rPr lang="en-US" sz="900" b="1" i="0" u="none" strike="noStrike">
                          <a:solidFill>
                            <a:srgbClr val="000000"/>
                          </a:solidFill>
                          <a:latin typeface="Calibri"/>
                        </a:rPr>
                        <a:t>Recommendation</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pPr algn="ctr" fontAlgn="b"/>
                      <a:endParaRPr lang="en-US" sz="800" b="1" i="0" u="none" strike="noStrike">
                        <a:solidFill>
                          <a:srgbClr val="000000"/>
                        </a:solidFill>
                        <a:latin typeface="Calibri"/>
                      </a:endParaRP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900" b="1" i="0" u="none" strike="noStrike">
                          <a:solidFill>
                            <a:srgbClr val="000000"/>
                          </a:solidFill>
                          <a:latin typeface="Calibri"/>
                        </a:rPr>
                        <a:t>Scheduled/Completed</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900" b="1" i="0" u="none" strike="noStrike">
                          <a:solidFill>
                            <a:srgbClr val="000000"/>
                          </a:solidFill>
                          <a:latin typeface="Calibri"/>
                        </a:rPr>
                        <a:t>Action Taken</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900" b="1" i="0" u="none" strike="noStrike">
                          <a:solidFill>
                            <a:srgbClr val="000000"/>
                          </a:solidFill>
                          <a:latin typeface="Calibri"/>
                        </a:rPr>
                        <a:t>Cost</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900" b="1" i="0" u="none" strike="noStrike">
                          <a:solidFill>
                            <a:srgbClr val="000000"/>
                          </a:solidFill>
                          <a:latin typeface="Calibri"/>
                        </a:rPr>
                        <a:t>Remarks</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900" b="1" i="0" u="none" strike="noStrike">
                          <a:solidFill>
                            <a:srgbClr val="000000"/>
                          </a:solidFill>
                          <a:latin typeface="Calibri"/>
                        </a:rPr>
                        <a:t>Reason Not Fully Implemented</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528921">
                <a:tc>
                  <a:txBody>
                    <a:bodyPr/>
                    <a:lstStyle/>
                    <a:p>
                      <a:pPr algn="l" fontAlgn="ctr"/>
                      <a:r>
                        <a:rPr lang="en-US" sz="900" b="0" i="0" u="none" strike="noStrike">
                          <a:solidFill>
                            <a:srgbClr val="000000"/>
                          </a:solidFill>
                          <a:latin typeface="Calibri"/>
                        </a:rPr>
                        <a:t>Stockpiling Emergency Materials</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00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US" sz="900" b="0" i="0" u="none" strike="noStrike">
                          <a:solidFill>
                            <a:srgbClr val="000000"/>
                          </a:solidFill>
                          <a:latin typeface="Calibri"/>
                        </a:rPr>
                        <a:t>Emergency flood fighting materials such as gravel, sand, geotextile, and riprap should be stockpiled in areas that are fully accessible in a high water event. Potential failure modes related to seepage can progressively erode soil from embankment or is foundation resulting in rapid failure of the dam.</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pPr algn="l" fontAlgn="ctr"/>
                      <a:endParaRPr lang="en-US" sz="800" b="0" i="0" u="none" strike="noStrike">
                        <a:solidFill>
                          <a:srgbClr val="000000"/>
                        </a:solidFill>
                        <a:latin typeface="Calibri"/>
                      </a:endParaRP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a:solidFill>
                            <a:srgbClr val="000000"/>
                          </a:solidFill>
                          <a:latin typeface="Calibri"/>
                        </a:rPr>
                        <a:t>FY13</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000000"/>
                          </a:solidFill>
                          <a:latin typeface="Calibri"/>
                        </a:rPr>
                        <a:t>Waiting on quotes from DLA for materials.</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dirty="0">
                          <a:solidFill>
                            <a:srgbClr val="000000"/>
                          </a:solidFill>
                          <a:latin typeface="Calibri"/>
                        </a:rPr>
                        <a:t>$150K</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00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000000"/>
                          </a:solidFill>
                          <a:latin typeface="Calibri"/>
                        </a:rPr>
                        <a:t>Funding and Resources</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941176">
                <a:tc>
                  <a:txBody>
                    <a:bodyPr/>
                    <a:lstStyle/>
                    <a:p>
                      <a:pPr algn="l" fontAlgn="ctr"/>
                      <a:r>
                        <a:rPr lang="en-US" sz="900" b="0" i="0" u="none" strike="noStrike">
                          <a:solidFill>
                            <a:srgbClr val="000000"/>
                          </a:solidFill>
                          <a:latin typeface="Calibri"/>
                        </a:rPr>
                        <a:t>Update Surveillance and Monitoring Schedule</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00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l" fontAlgn="ctr"/>
                      <a:r>
                        <a:rPr lang="en-US" sz="900" b="0" i="0" u="none" strike="noStrike">
                          <a:solidFill>
                            <a:srgbClr val="000000"/>
                          </a:solidFill>
                          <a:latin typeface="Calibri"/>
                        </a:rPr>
                        <a:t>There are long-established inspection thresholds for different pool elevations. Based on the results of the IES, there may be changes to these thresholds if required.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pPr algn="l" fontAlgn="ctr"/>
                      <a:endParaRPr lang="en-US" sz="800" b="0" i="0" u="none" strike="noStrike">
                        <a:solidFill>
                          <a:srgbClr val="000000"/>
                        </a:solidFill>
                        <a:latin typeface="Calibri"/>
                      </a:endParaRP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a:solidFill>
                            <a:srgbClr val="000000"/>
                          </a:solidFill>
                          <a:latin typeface="Calibri"/>
                        </a:rPr>
                        <a:t>FY11</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000000"/>
                          </a:solidFill>
                          <a:latin typeface="Calibri"/>
                        </a:rPr>
                        <a:t>Some interim changes are being incorporated at this time.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900" b="0" i="0" u="none" strike="noStrike" dirty="0">
                          <a:solidFill>
                            <a:srgbClr val="000000"/>
                          </a:solidFill>
                          <a:latin typeface="Calibri"/>
                        </a:rPr>
                        <a:t>$25K</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00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900" b="0" i="0" u="none" strike="noStrike">
                          <a:solidFill>
                            <a:srgbClr val="FF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60064">
                <a:tc gridSpan="9">
                  <a:txBody>
                    <a:bodyPr/>
                    <a:lstStyle/>
                    <a:p>
                      <a:pPr algn="l" fontAlgn="b"/>
                      <a:r>
                        <a:rPr lang="en-US" sz="900" b="1" i="0" u="none" strike="noStrike">
                          <a:solidFill>
                            <a:srgbClr val="000000"/>
                          </a:solidFill>
                          <a:latin typeface="Calibri"/>
                        </a:rPr>
                        <a:t>Communication Plan Implementation</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064">
                <a:tc>
                  <a:txBody>
                    <a:bodyPr/>
                    <a:lstStyle/>
                    <a:p>
                      <a:pPr algn="ctr" fontAlgn="ctr"/>
                      <a:r>
                        <a:rPr lang="en-US" sz="900" b="1" i="0" u="none" strike="noStrike">
                          <a:solidFill>
                            <a:srgbClr val="000000"/>
                          </a:solidFill>
                          <a:latin typeface="Calibri"/>
                        </a:rPr>
                        <a:t>Date</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gridSpan="4">
                  <a:txBody>
                    <a:bodyPr/>
                    <a:lstStyle/>
                    <a:p>
                      <a:pPr algn="ctr" fontAlgn="ctr"/>
                      <a:r>
                        <a:rPr lang="en-US" sz="900" b="1" i="0" u="none" strike="noStrike">
                          <a:solidFill>
                            <a:srgbClr val="000000"/>
                          </a:solidFill>
                          <a:latin typeface="Calibri"/>
                        </a:rPr>
                        <a:t>Visit/Meeting</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a:solidFill>
                            <a:srgbClr val="000000"/>
                          </a:solidFill>
                          <a:latin typeface="Calibri"/>
                        </a:rPr>
                        <a:t>Notes/Highlights/Issues</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1679">
                <a:tc>
                  <a:txBody>
                    <a:bodyPr/>
                    <a:lstStyle/>
                    <a:p>
                      <a:pPr algn="ctr" fontAlgn="ctr"/>
                      <a:r>
                        <a:rPr lang="en-US" sz="900" b="0" i="0" u="none" strike="noStrike">
                          <a:solidFill>
                            <a:srgbClr val="FF0000"/>
                          </a:solidFill>
                          <a:latin typeface="Calibri"/>
                        </a:rPr>
                        <a:t>4-Nov-11</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gridSpan="4">
                  <a:txBody>
                    <a:bodyPr/>
                    <a:lstStyle/>
                    <a:p>
                      <a:pPr algn="l" fontAlgn="ctr"/>
                      <a:r>
                        <a:rPr lang="en-US" sz="900" b="0" i="0" u="none" strike="noStrike">
                          <a:solidFill>
                            <a:srgbClr val="FF0000"/>
                          </a:solidFill>
                          <a:latin typeface="Calibri"/>
                        </a:rPr>
                        <a:t>Congressional Visit</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900" b="0" i="0" u="none" strike="noStrike">
                          <a:solidFill>
                            <a:srgbClr val="FF0000"/>
                          </a:solidFill>
                          <a:latin typeface="Calibri"/>
                        </a:rPr>
                        <a:t>PPMD and Operations personnel met with represenatives from Congressman's office to discuss the project, DSAC III Dams, and the USACE Dam Safety Program.</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0064">
                <a:tc>
                  <a:txBody>
                    <a:bodyPr/>
                    <a:lstStyle/>
                    <a:p>
                      <a:pPr algn="ctr" fontAlgn="ctr"/>
                      <a:r>
                        <a:rPr lang="en-US" sz="900" b="0" i="0" u="none" strike="noStrike">
                          <a:solidFill>
                            <a:srgbClr val="00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gridSpan="4">
                  <a:txBody>
                    <a:bodyPr/>
                    <a:lstStyle/>
                    <a:p>
                      <a:pPr algn="l" fontAlgn="ctr"/>
                      <a:r>
                        <a:rPr lang="en-US" sz="900" b="0" i="0" u="none" strike="noStrike">
                          <a:solidFill>
                            <a:srgbClr val="00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ctr"/>
                      <a:r>
                        <a:rPr lang="en-US" sz="900" b="0" i="0" u="none" strike="noStrike">
                          <a:solidFill>
                            <a:srgbClr val="000000"/>
                          </a:solidFill>
                          <a:latin typeface="Calibri"/>
                        </a:rPr>
                        <a:t> </a:t>
                      </a:r>
                    </a:p>
                  </a:txBody>
                  <a:tcPr marL="813" marR="813" marT="8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0064">
                <a:tc>
                  <a:txBody>
                    <a:bodyPr/>
                    <a:lstStyle/>
                    <a:p>
                      <a:pPr algn="l" fontAlgn="b"/>
                      <a:r>
                        <a:rPr lang="en-US" sz="900" b="0"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gridSpan="2">
                  <a:txBody>
                    <a:bodyPr/>
                    <a:lstStyle/>
                    <a:p>
                      <a:pPr algn="l" fontAlgn="b"/>
                      <a:r>
                        <a:rPr lang="en-US" sz="900" b="0"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hMerge="1">
                  <a:txBody>
                    <a:bodyPr/>
                    <a:lstStyle/>
                    <a:p>
                      <a:endParaRPr lang="en-US"/>
                    </a:p>
                  </a:txBody>
                  <a:tcPr/>
                </a:tc>
                <a:tc>
                  <a:txBody>
                    <a:bodyPr/>
                    <a:lstStyle/>
                    <a:p>
                      <a:pPr algn="l" fontAlgn="b"/>
                      <a:r>
                        <a:rPr lang="en-US" sz="900" b="0"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900" b="0"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US" sz="900" b="0"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US" sz="900" b="0"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US" sz="900" b="0" i="0" u="none" strike="noStrike">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l" fontAlgn="b"/>
                      <a:r>
                        <a:rPr lang="en-US" sz="900" b="0" i="0" u="none" strike="noStrike" dirty="0">
                          <a:solidFill>
                            <a:srgbClr val="000000"/>
                          </a:solidFill>
                          <a:latin typeface="Calibri"/>
                        </a:rPr>
                        <a:t> </a:t>
                      </a:r>
                    </a:p>
                  </a:txBody>
                  <a:tcPr marL="813" marR="813" marT="8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763000" cy="4876800"/>
          </a:xfrm>
        </p:spPr>
        <p:txBody>
          <a:bodyPr/>
          <a:lstStyle/>
          <a:p>
            <a:r>
              <a:rPr lang="en-US" sz="2400" dirty="0" smtClean="0"/>
              <a:t>Is an interim reduction measures plan (IRRMP) required?  (25 points)</a:t>
            </a:r>
          </a:p>
          <a:p>
            <a:endParaRPr lang="en-US" sz="2400" dirty="0" smtClean="0"/>
          </a:p>
          <a:p>
            <a:r>
              <a:rPr lang="en-US" sz="2400" dirty="0" smtClean="0"/>
              <a:t>Has an IRRMP been prepared AND approved?  (9 points)</a:t>
            </a:r>
          </a:p>
          <a:p>
            <a:endParaRPr lang="en-US" sz="2400" dirty="0" smtClean="0"/>
          </a:p>
          <a:p>
            <a:r>
              <a:rPr lang="en-US" sz="2400" dirty="0" smtClean="0"/>
              <a:t>Has an approved IRRMP been fully implemented and regularly updated (according to the approved IRRMP schedule)?  (10 points)</a:t>
            </a:r>
          </a:p>
          <a:p>
            <a:endParaRPr lang="en-US" sz="2400" dirty="0" smtClean="0"/>
          </a:p>
          <a:p>
            <a:r>
              <a:rPr lang="en-US" sz="2400" dirty="0" smtClean="0"/>
              <a:t>Have all required items in IRRMP been completed?  (6 points)</a:t>
            </a:r>
          </a:p>
          <a:p>
            <a:endParaRPr lang="en-US" sz="2800" dirty="0" smtClean="0"/>
          </a:p>
        </p:txBody>
      </p:sp>
      <p:sp>
        <p:nvSpPr>
          <p:cNvPr id="7" name="Title 1"/>
          <p:cNvSpPr>
            <a:spLocks noGrp="1"/>
          </p:cNvSpPr>
          <p:nvPr>
            <p:ph type="title"/>
          </p:nvPr>
        </p:nvSpPr>
        <p:spPr>
          <a:xfrm>
            <a:off x="457200" y="274638"/>
            <a:ext cx="8229600" cy="1143000"/>
          </a:xfrm>
        </p:spPr>
        <p:txBody>
          <a:bodyPr/>
          <a:lstStyle/>
          <a:p>
            <a:r>
              <a:rPr lang="en-US" sz="4000" dirty="0" smtClean="0"/>
              <a:t>IRRMP in Scorecard</a:t>
            </a:r>
            <a:endParaRPr lang="en-US" sz="4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bwMode="auto">
          <a:xfrm>
            <a:off x="304800" y="1600200"/>
            <a:ext cx="84582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IRRMs are short-term measures taken to reduce the risk of catastrophic failure to the maximum extent reasonably practical until permanent repairs can be </a:t>
            </a:r>
            <a:r>
              <a:rPr lang="en-US" sz="2800" dirty="0" smtClean="0"/>
              <a:t>made, </a:t>
            </a:r>
            <a:r>
              <a:rPr lang="en-US" sz="2800" dirty="0"/>
              <a:t>or investigations determine that a potential failure mode is not probable.</a:t>
            </a:r>
          </a:p>
          <a:p>
            <a:endParaRPr lang="en-US" sz="2800" dirty="0"/>
          </a:p>
          <a:p>
            <a:r>
              <a:rPr lang="en-US" sz="2800" dirty="0"/>
              <a:t>Focus the effort and cost of IRRMs on </a:t>
            </a:r>
            <a:r>
              <a:rPr lang="en-US" sz="2800" dirty="0" smtClean="0"/>
              <a:t>“risk-driver” </a:t>
            </a:r>
            <a:r>
              <a:rPr lang="en-US" sz="2800" dirty="0"/>
              <a:t>potential failure modes</a:t>
            </a:r>
            <a:r>
              <a:rPr lang="en-US" sz="2800" dirty="0" smtClean="0"/>
              <a:t>.</a:t>
            </a:r>
            <a:endParaRPr lang="en-US" sz="2800" dirty="0"/>
          </a:p>
        </p:txBody>
      </p:sp>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Summary</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bwMode="auto">
          <a:xfrm>
            <a:off x="457200" y="1600200"/>
            <a:ext cx="83058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Pool restrictions and modification of </a:t>
            </a:r>
            <a:r>
              <a:rPr lang="en-US" sz="2800" dirty="0" smtClean="0"/>
              <a:t>the WCP </a:t>
            </a:r>
            <a:r>
              <a:rPr lang="en-US" sz="2800" dirty="0"/>
              <a:t>must be considered for DSAC I, II, or III dams. </a:t>
            </a:r>
          </a:p>
          <a:p>
            <a:endParaRPr lang="en-US" sz="2800" dirty="0" smtClean="0"/>
          </a:p>
          <a:p>
            <a:r>
              <a:rPr lang="en-US" sz="2800" dirty="0" smtClean="0"/>
              <a:t>Structural IRRMs </a:t>
            </a:r>
            <a:r>
              <a:rPr lang="en-US" sz="2800" dirty="0"/>
              <a:t>can be incorporated into long-term repairs</a:t>
            </a:r>
            <a:r>
              <a:rPr lang="en-US" sz="2800" dirty="0" smtClean="0"/>
              <a:t>.</a:t>
            </a:r>
          </a:p>
          <a:p>
            <a:endParaRPr lang="en-US" sz="2800" dirty="0" smtClean="0"/>
          </a:p>
          <a:p>
            <a:r>
              <a:rPr lang="en-US" sz="2800" dirty="0" smtClean="0"/>
              <a:t>With </a:t>
            </a:r>
            <a:r>
              <a:rPr lang="en-US" sz="2800" dirty="0" smtClean="0"/>
              <a:t>any IRRMP, the level of detail should be proportionate with the dam’s overall risk</a:t>
            </a:r>
            <a:r>
              <a:rPr lang="en-US" sz="2800" dirty="0" smtClean="0"/>
              <a:t>.</a:t>
            </a:r>
            <a:endParaRPr lang="en-US" sz="2800" dirty="0" smtClean="0"/>
          </a:p>
        </p:txBody>
      </p:sp>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Summary</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bwMode="auto">
          <a:xfrm>
            <a:off x="457200" y="1600200"/>
            <a:ext cx="83058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Non-structural IRRMs </a:t>
            </a:r>
            <a:r>
              <a:rPr lang="en-US" sz="2800" dirty="0"/>
              <a:t>can help to reduce the </a:t>
            </a:r>
            <a:r>
              <a:rPr lang="en-US" sz="2800" dirty="0" smtClean="0"/>
              <a:t>likelihood </a:t>
            </a:r>
            <a:r>
              <a:rPr lang="en-US" sz="2800" dirty="0"/>
              <a:t>of failure by early detection and improve the ability to intervene should an incident </a:t>
            </a:r>
            <a:r>
              <a:rPr lang="en-US" sz="2800" dirty="0" smtClean="0"/>
              <a:t>occur, and they are cost-effective.</a:t>
            </a:r>
            <a:endParaRPr lang="en-US" sz="2800" dirty="0"/>
          </a:p>
          <a:p>
            <a:endParaRPr lang="en-US" sz="2800" dirty="0" smtClean="0"/>
          </a:p>
          <a:p>
            <a:r>
              <a:rPr lang="en-US" sz="2800" dirty="0" smtClean="0"/>
              <a:t>Communication </a:t>
            </a:r>
            <a:r>
              <a:rPr lang="en-US" sz="2800" dirty="0"/>
              <a:t>with internal and external stakeholders and the public is essential to establish trust and coordinate proper assessment and support.</a:t>
            </a:r>
          </a:p>
        </p:txBody>
      </p:sp>
      <p:sp>
        <p:nvSpPr>
          <p:cNvPr id="4"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mj-lt"/>
                <a:ea typeface="+mj-ea"/>
                <a:cs typeface="+mj-cs"/>
              </a:rPr>
              <a:t>Summary</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2200" y="3200400"/>
            <a:ext cx="4191000" cy="1371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6267" name="Text Box 11"/>
          <p:cNvSpPr txBox="1">
            <a:spLocks noChangeArrowheads="1"/>
          </p:cNvSpPr>
          <p:nvPr/>
        </p:nvSpPr>
        <p:spPr bwMode="auto">
          <a:xfrm>
            <a:off x="2590800" y="3200400"/>
            <a:ext cx="3836307" cy="1323439"/>
          </a:xfrm>
          <a:prstGeom prst="rect">
            <a:avLst/>
          </a:prstGeom>
          <a:noFill/>
          <a:ln w="9525">
            <a:noFill/>
            <a:miter lim="800000"/>
            <a:headEnd/>
            <a:tailEnd/>
          </a:ln>
          <a:effectLst/>
        </p:spPr>
        <p:txBody>
          <a:bodyPr wrap="none">
            <a:spAutoFit/>
          </a:bodyPr>
          <a:lstStyle/>
          <a:p>
            <a:pPr algn="ctr"/>
            <a:r>
              <a:rPr lang="en-US" sz="4000" dirty="0" smtClean="0">
                <a:solidFill>
                  <a:srgbClr val="0070C0"/>
                </a:solidFill>
              </a:rPr>
              <a:t>Thank</a:t>
            </a:r>
            <a:r>
              <a:rPr lang="en-US" sz="4000" dirty="0" smtClean="0"/>
              <a:t> </a:t>
            </a:r>
            <a:r>
              <a:rPr lang="en-US" sz="4000" dirty="0" smtClean="0">
                <a:solidFill>
                  <a:srgbClr val="FF0000"/>
                </a:solidFill>
              </a:rPr>
              <a:t>You!</a:t>
            </a:r>
          </a:p>
          <a:p>
            <a:r>
              <a:rPr lang="en-US" sz="4000" dirty="0" err="1" smtClean="0">
                <a:solidFill>
                  <a:srgbClr val="00B050"/>
                </a:solidFill>
              </a:rPr>
              <a:t>Muito</a:t>
            </a:r>
            <a:r>
              <a:rPr lang="en-US" sz="4000" dirty="0" smtClean="0"/>
              <a:t> </a:t>
            </a:r>
            <a:r>
              <a:rPr lang="en-US" sz="4000" dirty="0" smtClean="0">
                <a:solidFill>
                  <a:srgbClr val="FFFF00"/>
                </a:solidFill>
              </a:rPr>
              <a:t>Obrigado!</a:t>
            </a:r>
            <a:endParaRPr lang="en-US" sz="4000" dirty="0">
              <a:solidFill>
                <a:srgbClr val="FFFF00"/>
              </a:solidFill>
            </a:endParaRPr>
          </a:p>
        </p:txBody>
      </p:sp>
      <p:sp>
        <p:nvSpPr>
          <p:cNvPr id="6" name="Title 1"/>
          <p:cNvSpPr txBox="1">
            <a:spLocks/>
          </p:cNvSpPr>
          <p:nvPr/>
        </p:nvSpPr>
        <p:spPr bwMode="auto">
          <a:xfrm>
            <a:off x="457200" y="274638"/>
            <a:ext cx="8229600" cy="1401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First USACE Dam Safety Workshop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Principles</a:t>
            </a:r>
            <a:endParaRPr lang="en-US" sz="4000" dirty="0"/>
          </a:p>
        </p:txBody>
      </p:sp>
      <p:sp>
        <p:nvSpPr>
          <p:cNvPr id="5" name="Content Placeholder 4"/>
          <p:cNvSpPr>
            <a:spLocks noGrp="1"/>
          </p:cNvSpPr>
          <p:nvPr>
            <p:ph idx="1"/>
          </p:nvPr>
        </p:nvSpPr>
        <p:spPr>
          <a:xfrm>
            <a:off x="457200" y="1600200"/>
            <a:ext cx="8229600" cy="4724400"/>
          </a:xfrm>
        </p:spPr>
        <p:txBody>
          <a:bodyPr/>
          <a:lstStyle/>
          <a:p>
            <a:r>
              <a:rPr lang="en-US" sz="2800" dirty="0" smtClean="0"/>
              <a:t>It is not appropriate to refer to balancing or trading off public safety with other project benefits.</a:t>
            </a:r>
          </a:p>
          <a:p>
            <a:endParaRPr lang="en-US" sz="2800" dirty="0" smtClean="0"/>
          </a:p>
          <a:p>
            <a:r>
              <a:rPr lang="en-US" sz="2800" dirty="0" smtClean="0"/>
              <a:t>Instead, it is after public safety tolerable risk guidelines are met that other project purposes and objectives will be considered.</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Principles</a:t>
            </a:r>
            <a:endParaRPr lang="en-US" sz="4000" dirty="0"/>
          </a:p>
        </p:txBody>
      </p:sp>
      <p:sp>
        <p:nvSpPr>
          <p:cNvPr id="5" name="Content Placeholder 4"/>
          <p:cNvSpPr>
            <a:spLocks noGrp="1"/>
          </p:cNvSpPr>
          <p:nvPr>
            <p:ph idx="1"/>
          </p:nvPr>
        </p:nvSpPr>
        <p:spPr>
          <a:xfrm>
            <a:off x="457200" y="1600200"/>
            <a:ext cx="8229600" cy="4724400"/>
          </a:xfrm>
        </p:spPr>
        <p:txBody>
          <a:bodyPr/>
          <a:lstStyle/>
          <a:p>
            <a:r>
              <a:rPr lang="en-US" sz="2800" dirty="0" smtClean="0"/>
              <a:t>The principle of </a:t>
            </a:r>
            <a:r>
              <a:rPr lang="en-US" sz="2800" dirty="0" smtClean="0"/>
              <a:t>“Do </a:t>
            </a:r>
            <a:r>
              <a:rPr lang="en-US" sz="2800" dirty="0" smtClean="0"/>
              <a:t>No </a:t>
            </a:r>
            <a:r>
              <a:rPr lang="en-US" sz="2800" dirty="0" smtClean="0"/>
              <a:t>Harm” </a:t>
            </a:r>
            <a:r>
              <a:rPr lang="en-US" sz="2800" dirty="0" smtClean="0"/>
              <a:t>should underpin all actions intended to reduce dam safety risk.</a:t>
            </a:r>
          </a:p>
          <a:p>
            <a:endParaRPr lang="en-US" sz="2800" dirty="0" smtClean="0"/>
          </a:p>
          <a:p>
            <a:r>
              <a:rPr lang="en-US" sz="2800" dirty="0" smtClean="0"/>
              <a:t>Applying this principle will ensure that proposed IRRM implementation would not result in the dam safety being compromised at any point in time or during IRRM implementation.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000" dirty="0" smtClean="0">
                <a:solidFill>
                  <a:schemeClr val="tx1"/>
                </a:solidFill>
              </a:rPr>
              <a:t>Principles</a:t>
            </a:r>
            <a:endParaRPr lang="en-US" sz="4000" dirty="0">
              <a:solidFill>
                <a:schemeClr val="tx1"/>
              </a:solidFill>
            </a:endParaRPr>
          </a:p>
        </p:txBody>
      </p:sp>
      <p:sp>
        <p:nvSpPr>
          <p:cNvPr id="4" name="Content Placeholder 3"/>
          <p:cNvSpPr>
            <a:spLocks noGrp="1"/>
          </p:cNvSpPr>
          <p:nvPr>
            <p:ph idx="1"/>
          </p:nvPr>
        </p:nvSpPr>
        <p:spPr>
          <a:xfrm>
            <a:off x="457200" y="1600200"/>
            <a:ext cx="8229600" cy="4724400"/>
          </a:xfrm>
        </p:spPr>
        <p:txBody>
          <a:bodyPr/>
          <a:lstStyle/>
          <a:p>
            <a:r>
              <a:rPr lang="en-US" sz="2800" dirty="0" smtClean="0"/>
              <a:t>Decisions are risk-informed and not risk-based.</a:t>
            </a:r>
          </a:p>
          <a:p>
            <a:endParaRPr lang="en-US" sz="2800" dirty="0" smtClean="0"/>
          </a:p>
          <a:p>
            <a:r>
              <a:rPr lang="en-US" sz="2800" dirty="0" smtClean="0"/>
              <a:t>Risk-informed decisions integrate traditional engineering analyses and judgment.</a:t>
            </a:r>
          </a:p>
          <a:p>
            <a:endParaRPr lang="en-US" sz="2800" dirty="0" smtClean="0"/>
          </a:p>
          <a:p>
            <a:r>
              <a:rPr lang="en-US" sz="2800" dirty="0" smtClean="0"/>
              <a:t>General public safety responsibility requires USACE to assure our projects are adequately safe from catastrophic failure that results in uncontrolled release of the water in the reservoir. </a:t>
            </a:r>
          </a:p>
          <a:p>
            <a:endParaRPr lang="en-US" sz="3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7078</TotalTime>
  <Words>4768</Words>
  <Application>Microsoft Office PowerPoint</Application>
  <PresentationFormat>On-screen Show (4:3)</PresentationFormat>
  <Paragraphs>760</Paragraphs>
  <Slides>66</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69" baseType="lpstr">
      <vt:lpstr>Title Master</vt:lpstr>
      <vt:lpstr>Slide Master</vt:lpstr>
      <vt:lpstr>Acrobat Document</vt:lpstr>
      <vt:lpstr>Interim Risk Reduction Measures</vt:lpstr>
      <vt:lpstr>Slide 2</vt:lpstr>
      <vt:lpstr>Risk Definition</vt:lpstr>
      <vt:lpstr>Slide 4</vt:lpstr>
      <vt:lpstr>Slide 5</vt:lpstr>
      <vt:lpstr>Slide 6</vt:lpstr>
      <vt:lpstr>Principles</vt:lpstr>
      <vt:lpstr>Principles</vt:lpstr>
      <vt:lpstr>Principles</vt:lpstr>
      <vt:lpstr>IRRMs</vt:lpstr>
      <vt:lpstr>IRRMs</vt:lpstr>
      <vt:lpstr>IRRMs</vt:lpstr>
      <vt:lpstr>IRRMs and WCPs</vt:lpstr>
      <vt:lpstr>Overall IRRM Impacts</vt:lpstr>
      <vt:lpstr>What is an IRRM?</vt:lpstr>
      <vt:lpstr>IRRM Plan (IRRMP) Guidance</vt:lpstr>
      <vt:lpstr>IRRMP Basic Steps</vt:lpstr>
      <vt:lpstr>Slide 18</vt:lpstr>
      <vt:lpstr>Slide 19</vt:lpstr>
      <vt:lpstr>Slide 20</vt:lpstr>
      <vt:lpstr>IRRMPs</vt:lpstr>
      <vt:lpstr>Potential Reasons for Rejection of IRRMPs</vt:lpstr>
      <vt:lpstr>Why use PFMA with IRRM?</vt:lpstr>
      <vt:lpstr>Slide 24</vt:lpstr>
      <vt:lpstr>Slide 25</vt:lpstr>
      <vt:lpstr>Slide 26</vt:lpstr>
      <vt:lpstr>Reservoir “Restrictions”</vt:lpstr>
      <vt:lpstr>Slide 28</vt:lpstr>
      <vt:lpstr>Slide 29</vt:lpstr>
      <vt:lpstr>Slide 30</vt:lpstr>
      <vt:lpstr>Slide 31</vt:lpstr>
      <vt:lpstr>Slide 32</vt:lpstr>
      <vt:lpstr>Slide 33</vt:lpstr>
      <vt:lpstr>Slide 34</vt:lpstr>
      <vt:lpstr>Slide 35</vt:lpstr>
      <vt:lpstr>Vegetation Removal</vt:lpstr>
      <vt:lpstr>Surveillance and Monitoring</vt:lpstr>
      <vt:lpstr>Slide 38</vt:lpstr>
      <vt:lpstr>Slide 39</vt:lpstr>
      <vt:lpstr>Slide 40</vt:lpstr>
      <vt:lpstr>Slide 41</vt:lpstr>
      <vt:lpstr>Slide 42</vt:lpstr>
      <vt:lpstr>Slide 43</vt:lpstr>
      <vt:lpstr>Slide 44</vt:lpstr>
      <vt:lpstr>Slide 45</vt:lpstr>
      <vt:lpstr>Slide 46</vt:lpstr>
      <vt:lpstr>Slide 47</vt:lpstr>
      <vt:lpstr>EAP Hardcopy Map Format (1965-2009)</vt:lpstr>
      <vt:lpstr>Map Sheet – Street Map Series</vt:lpstr>
      <vt:lpstr>Slide 50</vt:lpstr>
      <vt:lpstr>IRRM Example: Stockpiling Proctor Dam</vt:lpstr>
      <vt:lpstr>Slide 52</vt:lpstr>
      <vt:lpstr>Slide 53</vt:lpstr>
      <vt:lpstr>Slide 54</vt:lpstr>
      <vt:lpstr>Slide 55</vt:lpstr>
      <vt:lpstr>Slide 56</vt:lpstr>
      <vt:lpstr>USACE Guidelines to Conduct Emergency Exercises</vt:lpstr>
      <vt:lpstr>Slide 58</vt:lpstr>
      <vt:lpstr>Contrasting IRRMs with Permanent Measures </vt:lpstr>
      <vt:lpstr>IRRM Tracking</vt:lpstr>
      <vt:lpstr>Slide 61</vt:lpstr>
      <vt:lpstr>IRRMP in Scorecard</vt:lpstr>
      <vt:lpstr>Slide 63</vt:lpstr>
      <vt:lpstr>Slide 64</vt:lpstr>
      <vt:lpstr>Slide 65</vt:lpstr>
      <vt:lpstr>Slide 66</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157</cp:revision>
  <dcterms:created xsi:type="dcterms:W3CDTF">2009-05-21T17:19:18Z</dcterms:created>
  <dcterms:modified xsi:type="dcterms:W3CDTF">2013-05-17T15:18:11Z</dcterms:modified>
</cp:coreProperties>
</file>